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9.xml" ContentType="application/vnd.openxmlformats-officedocument.presentationml.slide+xml"/>
  <Override PartName="/ppt/slides/slide1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notesSlides/notesSlide12.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91" r:id="rId3"/>
    <p:sldId id="305" r:id="rId4"/>
    <p:sldId id="375" r:id="rId5"/>
    <p:sldId id="325" r:id="rId6"/>
    <p:sldId id="371" r:id="rId7"/>
    <p:sldId id="358" r:id="rId8"/>
    <p:sldId id="359" r:id="rId9"/>
    <p:sldId id="301" r:id="rId10"/>
    <p:sldId id="302" r:id="rId11"/>
    <p:sldId id="372" r:id="rId12"/>
    <p:sldId id="304" r:id="rId13"/>
    <p:sldId id="307" r:id="rId14"/>
    <p:sldId id="327" r:id="rId15"/>
    <p:sldId id="376" r:id="rId16"/>
    <p:sldId id="309" r:id="rId17"/>
    <p:sldId id="349" r:id="rId18"/>
    <p:sldId id="373" r:id="rId19"/>
    <p:sldId id="377" r:id="rId20"/>
    <p:sldId id="369" r:id="rId21"/>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673" autoAdjust="0"/>
  </p:normalViewPr>
  <p:slideViewPr>
    <p:cSldViewPr showGuides="1">
      <p:cViewPr varScale="1">
        <p:scale>
          <a:sx n="69" d="100"/>
          <a:sy n="69" d="100"/>
        </p:scale>
        <p:origin x="-14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6" d="100"/>
          <a:sy n="56" d="100"/>
        </p:scale>
        <p:origin x="-180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AU"/>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AU"/>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AU"/>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14449D8-F6C6-4ED2-B298-624DE84B7A61}" type="slidenum">
              <a:rPr lang="ar-SA"/>
              <a:pPr>
                <a:defRPr/>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6A628D3E-EEBC-45C6-9A7E-7A91CBA5F0FF}" type="slidenum">
              <a:rPr lang="ar-SA" smtClean="0"/>
              <a:pPr/>
              <a:t>1</a:t>
            </a:fld>
            <a:endParaRPr lang="en-AU"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89D1A3A-5439-4AC0-ABC4-2B491D896D5E}" type="slidenum">
              <a:rPr lang="ar-SA" smtClean="0"/>
              <a:pPr/>
              <a:t>13</a:t>
            </a:fld>
            <a:endParaRPr lang="en-AU"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7551D1C-7C01-43D4-B9FC-B7D419AC1E53}" type="slidenum">
              <a:rPr lang="ar-SA" smtClean="0"/>
              <a:pPr/>
              <a:t>16</a:t>
            </a:fld>
            <a:endParaRPr lang="en-AU"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185904D-8B31-412A-B560-6F51AF7E797C}" type="slidenum">
              <a:rPr lang="ar-SA" smtClean="0"/>
              <a:pPr/>
              <a:t>20</a:t>
            </a:fld>
            <a:endParaRPr lang="en-AU"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D505249-4B08-4DF3-83D4-2F5C9DF4421F}" type="slidenum">
              <a:rPr lang="ar-SA" smtClean="0"/>
              <a:pPr/>
              <a:t>2</a:t>
            </a:fld>
            <a:endParaRPr lang="en-AU"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6E90BC01-5D2D-4BAA-945F-6B7BA08C7973}" type="slidenum">
              <a:rPr lang="ar-SA" smtClean="0"/>
              <a:pPr/>
              <a:t>3</a:t>
            </a:fld>
            <a:endParaRPr lang="en-AU"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529BDC5-992D-4EE7-9B63-2A2B0E209704}" type="slidenum">
              <a:rPr lang="ar-SA" smtClean="0"/>
              <a:pPr/>
              <a:t>6</a:t>
            </a:fld>
            <a:endParaRPr lang="en-AU"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24EE2D97-F1A6-4B9C-A316-F9FA68F39DD3}" type="slidenum">
              <a:rPr lang="ar-SA" smtClean="0"/>
              <a:pPr/>
              <a:t>7</a:t>
            </a:fld>
            <a:endParaRPr lang="en-AU" smtClean="0"/>
          </a:p>
        </p:txBody>
      </p:sp>
      <p:sp>
        <p:nvSpPr>
          <p:cNvPr id="27651"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rtl="1"/>
            <a:fld id="{AA5D13A6-21EC-46F1-874A-CE8F6BDB4C5E}" type="slidenum">
              <a:rPr lang="ar-SA" sz="1200"/>
              <a:pPr rtl="1"/>
              <a:t>7</a:t>
            </a:fld>
            <a:endParaRPr lang="en-US" sz="1200"/>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FDB8299-5929-407A-885F-BF16D57A1BBB}" type="slidenum">
              <a:rPr lang="ar-SA" smtClean="0"/>
              <a:pPr/>
              <a:t>8</a:t>
            </a:fld>
            <a:endParaRPr lang="en-AU" smtClean="0"/>
          </a:p>
        </p:txBody>
      </p:sp>
      <p:sp>
        <p:nvSpPr>
          <p:cNvPr id="28675"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rtl="1"/>
            <a:fld id="{C6997902-1C66-4561-B271-745D42D9A7C3}" type="slidenum">
              <a:rPr lang="ar-SA" sz="1200"/>
              <a:pPr rtl="1"/>
              <a:t>8</a:t>
            </a:fld>
            <a:endParaRPr lang="en-US" sz="1200"/>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C81584C-D739-4026-B754-38E82AAF9380}" type="slidenum">
              <a:rPr lang="ar-SA" smtClean="0"/>
              <a:pPr/>
              <a:t>9</a:t>
            </a:fld>
            <a:endParaRPr lang="en-AU"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B272AF0-B321-482E-AD38-B020F1C26BE3}" type="slidenum">
              <a:rPr lang="ar-SA" smtClean="0"/>
              <a:pPr/>
              <a:t>10</a:t>
            </a:fld>
            <a:endParaRPr lang="en-AU"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6432E18-229A-4327-B89C-7688DC270B3E}" type="slidenum">
              <a:rPr lang="ar-SA" smtClean="0"/>
              <a:pPr/>
              <a:t>12</a:t>
            </a:fld>
            <a:endParaRPr lang="en-AU"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502D1510-8419-48CB-A919-E39B91CF15C9}" type="slidenum">
              <a:rPr lang="ar-SA"/>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F8BFE3EA-E480-4A46-A77A-B33181DF2E3B}" type="slidenum">
              <a:rPr lang="ar-SA"/>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DC1C3AA7-ACB8-4C51-897C-C75A1C2630C5}" type="slidenum">
              <a:rPr lang="ar-SA"/>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C887DC98-F7D6-4298-9C0D-69E9997782D0}" type="slidenum">
              <a:rPr lang="ar-SA"/>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9DBAAE0D-8CEA-4D17-BBC1-636117449867}" type="slidenum">
              <a:rPr lang="ar-SA"/>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9E1D0FC3-36C0-4125-84B6-54E88581084B}" type="slidenum">
              <a:rPr lang="ar-SA"/>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B62C12C7-B641-42FA-BD29-037DF2FFB49E}" type="slidenum">
              <a:rPr lang="ar-SA"/>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014A2C35-24F4-4774-91C4-4047FD142214}" type="slidenum">
              <a:rPr lang="ar-SA"/>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pPr>
              <a:defRPr/>
            </a:pPr>
            <a:fld id="{192ABD30-973E-4757-9DC1-1EEA4D2E88C9}" type="slidenum">
              <a:rPr lang="ar-SA"/>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7A9138A9-C989-4E61-8E39-F397A8F8A822}" type="slidenum">
              <a:rPr lang="ar-SA"/>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932F3914-E0C2-4D63-BF73-49B79394B25C}" type="slidenum">
              <a:rPr lang="ar-SA"/>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9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A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A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3C8D1FC-0510-4037-B27C-544A132E02CD}" type="slidenum">
              <a:rPr lang="ar-SA"/>
              <a:pPr>
                <a:defRPr/>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720975"/>
            <a:ext cx="7772400" cy="1470025"/>
          </a:xfrm>
          <a:solidFill>
            <a:schemeClr val="accent1">
              <a:lumMod val="90000"/>
            </a:schemeClr>
          </a:solidFill>
          <a:ln w="25400">
            <a:solidFill>
              <a:srgbClr val="FFFF00"/>
            </a:solidFill>
          </a:ln>
        </p:spPr>
        <p:txBody>
          <a:bodyPr/>
          <a:lstStyle/>
          <a:p>
            <a:pPr eaLnBrk="1" hangingPunct="1">
              <a:defRPr/>
            </a:pPr>
            <a:r>
              <a:rPr lang="en-AU" sz="4800" b="1" dirty="0" smtClean="0">
                <a:solidFill>
                  <a:srgbClr val="FF0000"/>
                </a:solidFill>
                <a:latin typeface="Bernard MT Condensed" pitchFamily="18" charset="0"/>
              </a:rPr>
              <a:t>Polypeptides and proteins</a:t>
            </a:r>
            <a:endParaRPr lang="en-US" sz="4800" b="1" dirty="0" smtClean="0">
              <a:solidFill>
                <a:srgbClr val="FF0000"/>
              </a:solidFill>
              <a:latin typeface="Bernard MT Condensed"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52400"/>
            <a:ext cx="6172200" cy="685800"/>
          </a:xfrm>
        </p:spPr>
        <p:txBody>
          <a:bodyPr/>
          <a:lstStyle/>
          <a:p>
            <a:pPr eaLnBrk="1" hangingPunct="1"/>
            <a:r>
              <a:rPr lang="en-AU" sz="2800" b="1" smtClean="0">
                <a:solidFill>
                  <a:srgbClr val="FF0000"/>
                </a:solidFill>
              </a:rPr>
              <a:t>1- Primary structure of proteins</a:t>
            </a:r>
            <a:br>
              <a:rPr lang="en-AU" sz="2800" b="1" smtClean="0">
                <a:solidFill>
                  <a:srgbClr val="FF0000"/>
                </a:solidFill>
              </a:rPr>
            </a:br>
            <a:endParaRPr lang="en-US" sz="2800" b="1" smtClean="0">
              <a:solidFill>
                <a:srgbClr val="FF0000"/>
              </a:solidFill>
            </a:endParaRPr>
          </a:p>
        </p:txBody>
      </p:sp>
      <p:sp>
        <p:nvSpPr>
          <p:cNvPr id="11267" name="Rectangle 3"/>
          <p:cNvSpPr>
            <a:spLocks noGrp="1" noChangeArrowheads="1"/>
          </p:cNvSpPr>
          <p:nvPr>
            <p:ph type="body" idx="1"/>
          </p:nvPr>
        </p:nvSpPr>
        <p:spPr>
          <a:xfrm>
            <a:off x="152400" y="228600"/>
            <a:ext cx="8686800" cy="990600"/>
          </a:xfrm>
        </p:spPr>
        <p:txBody>
          <a:bodyPr/>
          <a:lstStyle/>
          <a:p>
            <a:pPr algn="just" eaLnBrk="1" hangingPunct="1">
              <a:buFontTx/>
              <a:buNone/>
            </a:pPr>
            <a:endParaRPr lang="en-AU" sz="2000" b="1" smtClean="0">
              <a:solidFill>
                <a:schemeClr val="bg1"/>
              </a:solidFill>
            </a:endParaRPr>
          </a:p>
          <a:p>
            <a:pPr algn="just" eaLnBrk="1" hangingPunct="1">
              <a:buFontTx/>
              <a:buNone/>
            </a:pPr>
            <a:r>
              <a:rPr lang="en-US" sz="2000" b="1" smtClean="0"/>
              <a:t>The primary structure is the sequence of residues (amino acids) in the polypeptide chain. </a:t>
            </a:r>
          </a:p>
        </p:txBody>
      </p:sp>
      <p:sp>
        <p:nvSpPr>
          <p:cNvPr id="6" name="Rectangle 5"/>
          <p:cNvSpPr/>
          <p:nvPr/>
        </p:nvSpPr>
        <p:spPr>
          <a:xfrm>
            <a:off x="76200" y="1371600"/>
            <a:ext cx="8458200" cy="1016000"/>
          </a:xfrm>
          <a:prstGeom prst="rect">
            <a:avLst/>
          </a:prstGeom>
        </p:spPr>
        <p:txBody>
          <a:bodyPr>
            <a:spAutoFit/>
          </a:bodyPr>
          <a:lstStyle/>
          <a:p>
            <a:pPr algn="just">
              <a:defRPr/>
            </a:pPr>
            <a:r>
              <a:rPr lang="en-US" sz="2000" b="1" dirty="0">
                <a:cs typeface="+mn-cs"/>
              </a:rPr>
              <a:t> By convention, the primary structure of a protein is reported starting from the amino-terminal (N) end to the carboxy-terminal (C) end.</a:t>
            </a:r>
          </a:p>
        </p:txBody>
      </p:sp>
      <p:sp>
        <p:nvSpPr>
          <p:cNvPr id="7" name="Rectangle 6"/>
          <p:cNvSpPr/>
          <p:nvPr/>
        </p:nvSpPr>
        <p:spPr>
          <a:xfrm>
            <a:off x="152400" y="2514600"/>
            <a:ext cx="3810000" cy="1323975"/>
          </a:xfrm>
          <a:prstGeom prst="rect">
            <a:avLst/>
          </a:prstGeom>
        </p:spPr>
        <p:txBody>
          <a:bodyPr>
            <a:spAutoFit/>
          </a:bodyPr>
          <a:lstStyle/>
          <a:p>
            <a:pPr algn="just">
              <a:defRPr/>
            </a:pPr>
            <a:r>
              <a:rPr lang="en-AU" sz="2000" b="1" dirty="0">
                <a:solidFill>
                  <a:schemeClr val="bg1"/>
                </a:solidFill>
                <a:cs typeface="+mn-cs"/>
              </a:rPr>
              <a:t>The sequence of amino acids in a protein is determined by the </a:t>
            </a:r>
            <a:r>
              <a:rPr lang="en-AU" sz="2000" b="1" u="sng" dirty="0">
                <a:solidFill>
                  <a:srgbClr val="FF0000"/>
                </a:solidFill>
                <a:cs typeface="+mn-cs"/>
              </a:rPr>
              <a:t>genetic code</a:t>
            </a:r>
            <a:r>
              <a:rPr lang="en-AU" sz="2000" b="1" dirty="0">
                <a:solidFill>
                  <a:srgbClr val="FF0000"/>
                </a:solidFill>
                <a:cs typeface="+mn-cs"/>
              </a:rPr>
              <a:t> </a:t>
            </a:r>
            <a:r>
              <a:rPr lang="en-AU" sz="2000" b="1" dirty="0">
                <a:solidFill>
                  <a:schemeClr val="bg1"/>
                </a:solidFill>
                <a:cs typeface="+mn-cs"/>
              </a:rPr>
              <a:t>for the protein.</a:t>
            </a:r>
            <a:r>
              <a:rPr lang="en-US" sz="2000" b="1" dirty="0">
                <a:solidFill>
                  <a:schemeClr val="bg1"/>
                </a:solidFill>
                <a:cs typeface="+mn-cs"/>
              </a:rPr>
              <a:t> </a:t>
            </a:r>
          </a:p>
        </p:txBody>
      </p:sp>
      <p:pic>
        <p:nvPicPr>
          <p:cNvPr id="11270" name="Picture 7" descr="code"/>
          <p:cNvPicPr>
            <a:picLocks noChangeAspect="1" noChangeArrowheads="1"/>
          </p:cNvPicPr>
          <p:nvPr/>
        </p:nvPicPr>
        <p:blipFill>
          <a:blip r:embed="rId3" cstate="print"/>
          <a:srcRect/>
          <a:stretch>
            <a:fillRect/>
          </a:stretch>
        </p:blipFill>
        <p:spPr bwMode="auto">
          <a:xfrm>
            <a:off x="4191000" y="2133600"/>
            <a:ext cx="4841875" cy="4648200"/>
          </a:xfrm>
          <a:prstGeom prst="rect">
            <a:avLst/>
          </a:prstGeom>
          <a:noFill/>
          <a:ln w="9525">
            <a:noFill/>
            <a:miter lim="800000"/>
            <a:headEnd/>
            <a:tailEnd/>
          </a:ln>
        </p:spPr>
      </p:pic>
      <p:sp>
        <p:nvSpPr>
          <p:cNvPr id="11271" name="Text Box 4"/>
          <p:cNvSpPr txBox="1">
            <a:spLocks noChangeArrowheads="1"/>
          </p:cNvSpPr>
          <p:nvPr/>
        </p:nvSpPr>
        <p:spPr bwMode="auto">
          <a:xfrm>
            <a:off x="152400" y="3867150"/>
            <a:ext cx="3962400" cy="2000250"/>
          </a:xfrm>
          <a:prstGeom prst="rect">
            <a:avLst/>
          </a:prstGeom>
          <a:noFill/>
          <a:ln w="9525">
            <a:noFill/>
            <a:miter lim="800000"/>
            <a:headEnd/>
            <a:tailEnd/>
          </a:ln>
        </p:spPr>
        <p:txBody>
          <a:bodyPr>
            <a:spAutoFit/>
          </a:bodyPr>
          <a:lstStyle/>
          <a:p>
            <a:pPr algn="just"/>
            <a:r>
              <a:rPr lang="en-US" sz="2400" b="1">
                <a:solidFill>
                  <a:srgbClr val="FF0000"/>
                </a:solidFill>
              </a:rPr>
              <a:t>The genetic code</a:t>
            </a:r>
            <a:r>
              <a:rPr lang="en-US" sz="2000" b="1"/>
              <a:t> is the set of rules by which information encoded in genetic material (DNA or mRNA sequences) is translated into proteins (amino acid sequences) by living cells. </a:t>
            </a:r>
          </a:p>
        </p:txBody>
      </p:sp>
      <p:sp>
        <p:nvSpPr>
          <p:cNvPr id="11272" name="Text Box 5"/>
          <p:cNvSpPr txBox="1">
            <a:spLocks noChangeArrowheads="1"/>
          </p:cNvSpPr>
          <p:nvPr/>
        </p:nvSpPr>
        <p:spPr bwMode="auto">
          <a:xfrm>
            <a:off x="-76200" y="6229350"/>
            <a:ext cx="4633913" cy="338138"/>
          </a:xfrm>
          <a:prstGeom prst="rect">
            <a:avLst/>
          </a:prstGeom>
          <a:noFill/>
          <a:ln w="9525">
            <a:noFill/>
            <a:miter lim="800000"/>
            <a:headEnd/>
            <a:tailEnd/>
          </a:ln>
        </p:spPr>
        <p:txBody>
          <a:bodyPr wrap="none">
            <a:spAutoFit/>
          </a:bodyPr>
          <a:lstStyle/>
          <a:p>
            <a:r>
              <a:rPr lang="en-US" sz="1600" b="1">
                <a:solidFill>
                  <a:srgbClr val="FF0000"/>
                </a:solidFill>
              </a:rPr>
              <a:t>Replication        transcription       translation</a:t>
            </a:r>
          </a:p>
        </p:txBody>
      </p:sp>
      <p:cxnSp>
        <p:nvCxnSpPr>
          <p:cNvPr id="11" name="Straight Arrow Connector 10"/>
          <p:cNvCxnSpPr/>
          <p:nvPr/>
        </p:nvCxnSpPr>
        <p:spPr>
          <a:xfrm>
            <a:off x="1143000" y="6400800"/>
            <a:ext cx="304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2819400" y="6400800"/>
            <a:ext cx="304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28600" y="-76200"/>
            <a:ext cx="8686800" cy="914400"/>
          </a:xfrm>
          <a:prstGeom prst="rect">
            <a:avLst/>
          </a:prstGeom>
          <a:noFill/>
          <a:ln w="9525">
            <a:noFill/>
            <a:miter lim="800000"/>
            <a:headEnd/>
            <a:tailEnd/>
          </a:ln>
        </p:spPr>
        <p:txBody>
          <a:bodyPr anchor="ctr"/>
          <a:lstStyle/>
          <a:p>
            <a:pPr>
              <a:defRPr/>
            </a:pPr>
            <a:r>
              <a:rPr lang="en-AU" sz="2800" b="1" kern="0" dirty="0">
                <a:solidFill>
                  <a:srgbClr val="FF0000"/>
                </a:solidFill>
                <a:latin typeface="+mn-lt"/>
                <a:ea typeface="+mj-ea"/>
                <a:cs typeface="+mj-cs"/>
              </a:rPr>
              <a:t>2- Secondary structure of proteins</a:t>
            </a:r>
            <a:r>
              <a:rPr lang="en-US" sz="2800" b="1" kern="0" dirty="0">
                <a:solidFill>
                  <a:srgbClr val="FF0000"/>
                </a:solidFill>
                <a:latin typeface="+mn-lt"/>
                <a:ea typeface="+mj-ea"/>
                <a:cs typeface="+mj-cs"/>
              </a:rPr>
              <a:t> </a:t>
            </a:r>
          </a:p>
        </p:txBody>
      </p:sp>
      <p:sp>
        <p:nvSpPr>
          <p:cNvPr id="12291" name="Rectangle 4"/>
          <p:cNvSpPr>
            <a:spLocks noChangeArrowheads="1"/>
          </p:cNvSpPr>
          <p:nvPr/>
        </p:nvSpPr>
        <p:spPr bwMode="auto">
          <a:xfrm>
            <a:off x="381000" y="762000"/>
            <a:ext cx="8305800" cy="2554288"/>
          </a:xfrm>
          <a:prstGeom prst="rect">
            <a:avLst/>
          </a:prstGeom>
          <a:noFill/>
          <a:ln w="9525">
            <a:noFill/>
            <a:miter lim="800000"/>
            <a:headEnd/>
            <a:tailEnd/>
          </a:ln>
        </p:spPr>
        <p:txBody>
          <a:bodyPr anchor="ctr">
            <a:spAutoFit/>
          </a:bodyPr>
          <a:lstStyle/>
          <a:p>
            <a:pPr algn="just"/>
            <a:r>
              <a:rPr lang="en-AU" sz="2000" b="1"/>
              <a:t>Secondary structure is a local regularly occurring structure in proteins and </a:t>
            </a:r>
            <a:r>
              <a:rPr lang="en-AU" sz="2000" b="1">
                <a:solidFill>
                  <a:srgbClr val="FF0000"/>
                </a:solidFill>
              </a:rPr>
              <a:t>is mainly formed through hydrogen bonds between backbone atoms. </a:t>
            </a:r>
          </a:p>
          <a:p>
            <a:pPr algn="just"/>
            <a:endParaRPr lang="en-AU" sz="2000" b="1"/>
          </a:p>
          <a:p>
            <a:pPr algn="just"/>
            <a:r>
              <a:rPr lang="en-AU" sz="2000" b="1" u="sng">
                <a:solidFill>
                  <a:srgbClr val="FF0000"/>
                </a:solidFill>
              </a:rPr>
              <a:t>There are two major types of stable secondary structures:</a:t>
            </a:r>
            <a:r>
              <a:rPr lang="en-AU" sz="2000" b="1" u="sng"/>
              <a:t> </a:t>
            </a:r>
          </a:p>
          <a:p>
            <a:pPr algn="just"/>
            <a:r>
              <a:rPr lang="en-AU" sz="2000" b="1"/>
              <a:t>Alpha helices and beta-sheets. Alpha-helices and beta-sheets are preferably located at the core of the protein, whereas loops prefer to reside in outer regions. </a:t>
            </a:r>
          </a:p>
        </p:txBody>
      </p:sp>
      <p:sp>
        <p:nvSpPr>
          <p:cNvPr id="6" name="Rectangle 5"/>
          <p:cNvSpPr/>
          <p:nvPr/>
        </p:nvSpPr>
        <p:spPr>
          <a:xfrm>
            <a:off x="457200" y="3541713"/>
            <a:ext cx="8382000" cy="1630362"/>
          </a:xfrm>
          <a:prstGeom prst="rect">
            <a:avLst/>
          </a:prstGeom>
        </p:spPr>
        <p:txBody>
          <a:bodyPr>
            <a:spAutoFit/>
          </a:bodyPr>
          <a:lstStyle/>
          <a:p>
            <a:pPr algn="just">
              <a:defRPr/>
            </a:pPr>
            <a:r>
              <a:rPr lang="en-US" sz="2000" b="1" u="sng" dirty="0">
                <a:latin typeface="+mn-lt"/>
                <a:cs typeface="+mn-cs"/>
              </a:rPr>
              <a:t>Amino acids</a:t>
            </a:r>
            <a:r>
              <a:rPr lang="en-US" sz="2000" b="1" dirty="0">
                <a:latin typeface="+mn-lt"/>
                <a:cs typeface="+mn-cs"/>
              </a:rPr>
              <a:t> vary in their ability to form the various secondary structure elements. </a:t>
            </a:r>
            <a:r>
              <a:rPr lang="en-US" sz="2000" b="1" dirty="0" err="1">
                <a:solidFill>
                  <a:srgbClr val="FF0000"/>
                </a:solidFill>
                <a:latin typeface="+mn-lt"/>
                <a:cs typeface="+mn-cs"/>
              </a:rPr>
              <a:t>Proline</a:t>
            </a:r>
            <a:r>
              <a:rPr lang="en-US" sz="2000" b="1" dirty="0">
                <a:latin typeface="+mn-lt"/>
                <a:cs typeface="+mn-cs"/>
              </a:rPr>
              <a:t> and </a:t>
            </a:r>
            <a:r>
              <a:rPr lang="en-US" sz="2000" b="1" dirty="0" err="1">
                <a:solidFill>
                  <a:srgbClr val="FF0000"/>
                </a:solidFill>
                <a:latin typeface="+mn-lt"/>
                <a:cs typeface="+mn-cs"/>
              </a:rPr>
              <a:t>glycine</a:t>
            </a:r>
            <a:r>
              <a:rPr lang="en-US" sz="2000" b="1" dirty="0">
                <a:latin typeface="+mn-lt"/>
                <a:cs typeface="+mn-cs"/>
              </a:rPr>
              <a:t> are sometimes known as "helix breakers" because they disrupt the regularity of the α helical backbone conformation; however, both have unusual conformational abilities and are commonly found in turns. </a:t>
            </a:r>
          </a:p>
        </p:txBody>
      </p:sp>
      <p:sp>
        <p:nvSpPr>
          <p:cNvPr id="7" name="Rectangle 3"/>
          <p:cNvSpPr>
            <a:spLocks noChangeArrowheads="1"/>
          </p:cNvSpPr>
          <p:nvPr/>
        </p:nvSpPr>
        <p:spPr bwMode="auto">
          <a:xfrm>
            <a:off x="457200" y="5486400"/>
            <a:ext cx="8305800" cy="1016000"/>
          </a:xfrm>
          <a:prstGeom prst="rect">
            <a:avLst/>
          </a:prstGeom>
          <a:noFill/>
          <a:ln w="9525">
            <a:noFill/>
            <a:miter lim="800000"/>
            <a:headEnd/>
            <a:tailEnd/>
          </a:ln>
          <a:effectLst/>
        </p:spPr>
        <p:txBody>
          <a:bodyPr anchor="ctr">
            <a:spAutoFit/>
          </a:bodyPr>
          <a:lstStyle/>
          <a:p>
            <a:pPr algn="just" eaLnBrk="0" hangingPunct="0">
              <a:defRPr/>
            </a:pPr>
            <a:r>
              <a:rPr lang="en-AU" sz="2000" b="1" dirty="0">
                <a:solidFill>
                  <a:schemeClr val="bg1"/>
                </a:solidFill>
                <a:latin typeface="+mn-lt"/>
              </a:rPr>
              <a:t>By contrast, the large aromatic residues (tryptophan, tyrosine and phenylalanine) prefer to adopt β-strand conformations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152400"/>
            <a:ext cx="2514600" cy="762000"/>
          </a:xfrm>
        </p:spPr>
        <p:txBody>
          <a:bodyPr/>
          <a:lstStyle/>
          <a:p>
            <a:pPr eaLnBrk="1" hangingPunct="1"/>
            <a:r>
              <a:rPr lang="en-AU" sz="3200" b="1" u="sng" smtClean="0">
                <a:solidFill>
                  <a:srgbClr val="FF0000"/>
                </a:solidFill>
              </a:rPr>
              <a:t>α-helix</a:t>
            </a:r>
            <a:endParaRPr lang="en-US" sz="3200" b="1" u="sng" smtClean="0">
              <a:solidFill>
                <a:srgbClr val="FF0000"/>
              </a:solidFill>
            </a:endParaRPr>
          </a:p>
        </p:txBody>
      </p:sp>
      <p:sp>
        <p:nvSpPr>
          <p:cNvPr id="13315" name="Text Box 5"/>
          <p:cNvSpPr txBox="1">
            <a:spLocks noChangeArrowheads="1"/>
          </p:cNvSpPr>
          <p:nvPr/>
        </p:nvSpPr>
        <p:spPr bwMode="auto">
          <a:xfrm>
            <a:off x="228600" y="533400"/>
            <a:ext cx="8763000" cy="1323975"/>
          </a:xfrm>
          <a:prstGeom prst="rect">
            <a:avLst/>
          </a:prstGeom>
          <a:noFill/>
          <a:ln w="9525">
            <a:noFill/>
            <a:miter lim="800000"/>
            <a:headEnd/>
            <a:tailEnd/>
          </a:ln>
        </p:spPr>
        <p:txBody>
          <a:bodyPr>
            <a:spAutoFit/>
          </a:bodyPr>
          <a:lstStyle/>
          <a:p>
            <a:pPr algn="just"/>
            <a:r>
              <a:rPr lang="en-US" sz="2000" b="1"/>
              <a:t>The alpha helix (α-helix) is a right-handed coiled or spiral conformation, in which every backbone N-H group donates a hydrogen bond to the backbone C=O group of the amino acid four residues earlier  </a:t>
            </a:r>
          </a:p>
        </p:txBody>
      </p:sp>
      <p:pic>
        <p:nvPicPr>
          <p:cNvPr id="13316" name="Picture 5"/>
          <p:cNvPicPr>
            <a:picLocks noChangeAspect="1" noChangeArrowheads="1"/>
          </p:cNvPicPr>
          <p:nvPr/>
        </p:nvPicPr>
        <p:blipFill>
          <a:blip r:embed="rId3" cstate="print"/>
          <a:srcRect/>
          <a:stretch>
            <a:fillRect/>
          </a:stretch>
        </p:blipFill>
        <p:spPr bwMode="auto">
          <a:xfrm>
            <a:off x="4953000" y="1752600"/>
            <a:ext cx="4114800" cy="4724400"/>
          </a:xfrm>
          <a:prstGeom prst="rect">
            <a:avLst/>
          </a:prstGeom>
          <a:noFill/>
          <a:ln w="9525">
            <a:noFill/>
            <a:miter lim="800000"/>
            <a:headEnd/>
            <a:tailEnd/>
          </a:ln>
        </p:spPr>
      </p:pic>
      <p:pic>
        <p:nvPicPr>
          <p:cNvPr id="13317" name="Picture 2" descr="167"/>
          <p:cNvPicPr>
            <a:picLocks noChangeAspect="1" noChangeArrowheads="1"/>
          </p:cNvPicPr>
          <p:nvPr/>
        </p:nvPicPr>
        <p:blipFill>
          <a:blip r:embed="rId4" cstate="print"/>
          <a:srcRect/>
          <a:stretch>
            <a:fillRect/>
          </a:stretch>
        </p:blipFill>
        <p:spPr bwMode="auto">
          <a:xfrm>
            <a:off x="381000" y="3586163"/>
            <a:ext cx="3810000" cy="2967037"/>
          </a:xfrm>
          <a:prstGeom prst="rect">
            <a:avLst/>
          </a:prstGeom>
          <a:noFill/>
          <a:ln w="9525">
            <a:noFill/>
            <a:miter lim="800000"/>
            <a:headEnd/>
            <a:tailEnd/>
          </a:ln>
        </p:spPr>
      </p:pic>
      <p:sp>
        <p:nvSpPr>
          <p:cNvPr id="9" name="Rectangle 3"/>
          <p:cNvSpPr txBox="1">
            <a:spLocks noChangeArrowheads="1"/>
          </p:cNvSpPr>
          <p:nvPr/>
        </p:nvSpPr>
        <p:spPr bwMode="auto">
          <a:xfrm>
            <a:off x="0" y="2133600"/>
            <a:ext cx="4876800" cy="1676400"/>
          </a:xfrm>
          <a:prstGeom prst="rect">
            <a:avLst/>
          </a:prstGeom>
          <a:noFill/>
          <a:ln w="9525">
            <a:noFill/>
            <a:miter lim="800000"/>
            <a:headEnd/>
            <a:tailEnd/>
          </a:ln>
        </p:spPr>
        <p:txBody>
          <a:bodyPr/>
          <a:lstStyle/>
          <a:p>
            <a:pPr marL="342900" indent="-342900" algn="just">
              <a:spcBef>
                <a:spcPct val="20000"/>
              </a:spcBef>
              <a:defRPr/>
            </a:pPr>
            <a:r>
              <a:rPr lang="en-AU" sz="2000" b="1" kern="0" dirty="0">
                <a:solidFill>
                  <a:schemeClr val="bg1"/>
                </a:solidFill>
                <a:latin typeface="+mn-lt"/>
                <a:cs typeface="+mn-cs"/>
              </a:rPr>
              <a:t>The right-handed α-helix is one of the most common secondary structures while the left handed α-helix, is rarely found in nature.</a:t>
            </a:r>
            <a:r>
              <a:rPr lang="en-US" sz="2000" b="1" kern="0" dirty="0">
                <a:solidFill>
                  <a:schemeClr val="bg1"/>
                </a:solidFill>
                <a:latin typeface="+mn-lt"/>
                <a:cs typeface="+mn-cs"/>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cstate="print"/>
          <a:srcRect/>
          <a:stretch>
            <a:fillRect/>
          </a:stretch>
        </p:blipFill>
        <p:spPr bwMode="auto">
          <a:xfrm>
            <a:off x="6697663" y="381000"/>
            <a:ext cx="2293937" cy="2667000"/>
          </a:xfrm>
          <a:prstGeom prst="rect">
            <a:avLst/>
          </a:prstGeom>
          <a:noFill/>
          <a:ln w="9525">
            <a:noFill/>
            <a:miter lim="800000"/>
            <a:headEnd/>
            <a:tailEnd/>
          </a:ln>
        </p:spPr>
      </p:pic>
      <p:sp>
        <p:nvSpPr>
          <p:cNvPr id="14339" name="Rectangle 6"/>
          <p:cNvSpPr>
            <a:spLocks noChangeArrowheads="1"/>
          </p:cNvSpPr>
          <p:nvPr/>
        </p:nvSpPr>
        <p:spPr bwMode="auto">
          <a:xfrm>
            <a:off x="0" y="658813"/>
            <a:ext cx="9144000" cy="0"/>
          </a:xfrm>
          <a:prstGeom prst="rect">
            <a:avLst/>
          </a:prstGeom>
          <a:noFill/>
          <a:ln w="9525">
            <a:noFill/>
            <a:miter lim="800000"/>
            <a:headEnd/>
            <a:tailEnd/>
          </a:ln>
        </p:spPr>
        <p:txBody>
          <a:bodyPr wrap="none" anchor="ctr">
            <a:spAutoFit/>
          </a:bodyPr>
          <a:lstStyle/>
          <a:p>
            <a:endParaRPr lang="en-GB"/>
          </a:p>
        </p:txBody>
      </p:sp>
      <p:sp>
        <p:nvSpPr>
          <p:cNvPr id="14340" name="Rectangle 7"/>
          <p:cNvSpPr>
            <a:spLocks noChangeArrowheads="1"/>
          </p:cNvSpPr>
          <p:nvPr/>
        </p:nvSpPr>
        <p:spPr bwMode="auto">
          <a:xfrm>
            <a:off x="4457700" y="3297238"/>
            <a:ext cx="227013" cy="274637"/>
          </a:xfrm>
          <a:prstGeom prst="rect">
            <a:avLst/>
          </a:prstGeom>
          <a:noFill/>
          <a:ln w="9525">
            <a:noFill/>
            <a:miter lim="800000"/>
            <a:headEnd/>
            <a:tailEnd/>
          </a:ln>
        </p:spPr>
        <p:txBody>
          <a:bodyPr wrap="none" anchor="ctr">
            <a:spAutoFit/>
          </a:bodyPr>
          <a:lstStyle/>
          <a:p>
            <a:pPr algn="ctr"/>
            <a:r>
              <a:rPr lang="en-AU" sz="1200">
                <a:ea typeface="Times New Roman" pitchFamily="18" charset="0"/>
                <a:cs typeface="OEMNR Q+ Helvetica"/>
              </a:rPr>
              <a:t> </a:t>
            </a:r>
            <a:endParaRPr lang="en-AU">
              <a:ea typeface="Times New Roman" pitchFamily="18" charset="0"/>
              <a:cs typeface="OEMNR Q+ Helvetica"/>
            </a:endParaRPr>
          </a:p>
        </p:txBody>
      </p:sp>
      <p:sp>
        <p:nvSpPr>
          <p:cNvPr id="15366" name="Rectangle 9"/>
          <p:cNvSpPr>
            <a:spLocks noChangeArrowheads="1"/>
          </p:cNvSpPr>
          <p:nvPr/>
        </p:nvSpPr>
        <p:spPr bwMode="auto">
          <a:xfrm>
            <a:off x="228600" y="576263"/>
            <a:ext cx="6172200" cy="1630362"/>
          </a:xfrm>
          <a:prstGeom prst="rect">
            <a:avLst/>
          </a:prstGeom>
          <a:noFill/>
          <a:ln w="9525">
            <a:noFill/>
            <a:miter lim="800000"/>
            <a:headEnd/>
            <a:tailEnd/>
          </a:ln>
        </p:spPr>
        <p:txBody>
          <a:bodyPr anchor="ctr">
            <a:spAutoFit/>
          </a:bodyPr>
          <a:lstStyle/>
          <a:p>
            <a:pPr algn="just">
              <a:defRPr/>
            </a:pPr>
            <a:r>
              <a:rPr lang="en-AU" sz="2000" b="1" dirty="0">
                <a:latin typeface="+mn-lt"/>
              </a:rPr>
              <a:t>In the alpha helix, the polypeptide chain is coiled tightly in the fashion of a spring. </a:t>
            </a:r>
          </a:p>
          <a:p>
            <a:pPr algn="just">
              <a:defRPr/>
            </a:pPr>
            <a:r>
              <a:rPr lang="en-AU" sz="2000" b="1" dirty="0">
                <a:latin typeface="+mn-lt"/>
              </a:rPr>
              <a:t>The "backbone" of the peptide forms the inner part of the coil while the side chains extend outward from the coil. </a:t>
            </a:r>
          </a:p>
        </p:txBody>
      </p:sp>
      <p:pic>
        <p:nvPicPr>
          <p:cNvPr id="14342" name="Picture 5" descr="alphahelix"/>
          <p:cNvPicPr>
            <a:picLocks noChangeAspect="1" noChangeArrowheads="1"/>
          </p:cNvPicPr>
          <p:nvPr/>
        </p:nvPicPr>
        <p:blipFill>
          <a:blip r:embed="rId4" cstate="print"/>
          <a:srcRect/>
          <a:stretch>
            <a:fillRect/>
          </a:stretch>
        </p:blipFill>
        <p:spPr bwMode="auto">
          <a:xfrm>
            <a:off x="76200" y="2514600"/>
            <a:ext cx="4710113" cy="4038600"/>
          </a:xfrm>
          <a:prstGeom prst="rect">
            <a:avLst/>
          </a:prstGeom>
          <a:noFill/>
          <a:ln w="9525">
            <a:noFill/>
            <a:miter lim="800000"/>
            <a:headEnd/>
            <a:tailEnd/>
          </a:ln>
        </p:spPr>
      </p:pic>
      <p:sp>
        <p:nvSpPr>
          <p:cNvPr id="14343" name="Rectangle 6"/>
          <p:cNvSpPr>
            <a:spLocks noChangeArrowheads="1"/>
          </p:cNvSpPr>
          <p:nvPr/>
        </p:nvSpPr>
        <p:spPr bwMode="auto">
          <a:xfrm>
            <a:off x="4953000" y="3924300"/>
            <a:ext cx="4038600" cy="2246313"/>
          </a:xfrm>
          <a:prstGeom prst="rect">
            <a:avLst/>
          </a:prstGeom>
          <a:noFill/>
          <a:ln w="9525">
            <a:noFill/>
            <a:miter lim="800000"/>
            <a:headEnd/>
            <a:tailEnd/>
          </a:ln>
        </p:spPr>
        <p:txBody>
          <a:bodyPr anchor="ctr">
            <a:spAutoFit/>
          </a:bodyPr>
          <a:lstStyle/>
          <a:p>
            <a:pPr algn="just"/>
            <a:r>
              <a:rPr lang="en-AU" sz="2000" b="1"/>
              <a:t>The helix is stabilized by hydrogen bonds between the N-H of one amino acid and the C=O on the 4th amino acid away from it, One "turn" of the coil requires 3.6 amino acid units.  </a:t>
            </a:r>
          </a:p>
        </p:txBody>
      </p:sp>
      <p:sp>
        <p:nvSpPr>
          <p:cNvPr id="14344" name="Rectangle 2"/>
          <p:cNvSpPr>
            <a:spLocks noGrp="1" noChangeArrowheads="1"/>
          </p:cNvSpPr>
          <p:nvPr>
            <p:ph type="title"/>
          </p:nvPr>
        </p:nvSpPr>
        <p:spPr>
          <a:xfrm>
            <a:off x="-228600" y="-152400"/>
            <a:ext cx="2514600" cy="762000"/>
          </a:xfrm>
        </p:spPr>
        <p:txBody>
          <a:bodyPr/>
          <a:lstStyle/>
          <a:p>
            <a:pPr eaLnBrk="1" hangingPunct="1"/>
            <a:r>
              <a:rPr lang="en-AU" sz="3200" b="1" u="sng" smtClean="0">
                <a:solidFill>
                  <a:srgbClr val="FF0000"/>
                </a:solidFill>
              </a:rPr>
              <a:t>α-helix</a:t>
            </a:r>
            <a:endParaRPr lang="en-US" sz="3200" b="1" u="sng" smtClean="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457200" y="685800"/>
            <a:ext cx="8229600" cy="4400550"/>
          </a:xfrm>
          <a:prstGeom prst="rect">
            <a:avLst/>
          </a:prstGeom>
          <a:noFill/>
          <a:ln w="9525">
            <a:noFill/>
            <a:miter lim="800000"/>
            <a:headEnd/>
            <a:tailEnd/>
          </a:ln>
        </p:spPr>
        <p:txBody>
          <a:bodyPr>
            <a:spAutoFit/>
          </a:bodyPr>
          <a:lstStyle/>
          <a:p>
            <a:pPr algn="just"/>
            <a:r>
              <a:rPr lang="en-US" sz="2000" b="1"/>
              <a:t>Different amino-acid sequences have different propensities for forming </a:t>
            </a:r>
            <a:r>
              <a:rPr lang="el-GR" sz="2000" b="1"/>
              <a:t>α-</a:t>
            </a:r>
            <a:r>
              <a:rPr lang="en-US" sz="2000" b="1"/>
              <a:t>helical structure. </a:t>
            </a:r>
          </a:p>
          <a:p>
            <a:pPr algn="just"/>
            <a:endParaRPr lang="en-US" sz="2000" b="1"/>
          </a:p>
          <a:p>
            <a:pPr algn="just"/>
            <a:r>
              <a:rPr lang="en-US" sz="2000" b="1"/>
              <a:t>Methionine, alanine, leucine, uncharged glutamate, and lysine all have high helix-forming propensities, whereas proline and glycine have poor helix-forming propensities. </a:t>
            </a:r>
          </a:p>
          <a:p>
            <a:pPr algn="just"/>
            <a:endParaRPr lang="en-US" sz="2000" b="1"/>
          </a:p>
          <a:p>
            <a:pPr algn="just"/>
            <a:r>
              <a:rPr lang="en-US" sz="2000" b="1"/>
              <a:t>Proline either breaks or kinks a helix, both because it cannot donate an amide-hydrogen bond (having no amide hydrogen), and also because its side chain interferes sterically with the backbone of the preceding turn - inside a helix, this forces a bend of about 30° in the helix axis.</a:t>
            </a:r>
          </a:p>
          <a:p>
            <a:pPr algn="just"/>
            <a:endParaRPr lang="en-US" sz="2000" b="1"/>
          </a:p>
        </p:txBody>
      </p:sp>
      <p:sp>
        <p:nvSpPr>
          <p:cNvPr id="17411" name="Text Box 6"/>
          <p:cNvSpPr txBox="1">
            <a:spLocks noChangeArrowheads="1"/>
          </p:cNvSpPr>
          <p:nvPr/>
        </p:nvSpPr>
        <p:spPr bwMode="auto">
          <a:xfrm>
            <a:off x="228600" y="39688"/>
            <a:ext cx="4664075" cy="954087"/>
          </a:xfrm>
          <a:prstGeom prst="rect">
            <a:avLst/>
          </a:prstGeom>
          <a:noFill/>
          <a:ln w="9525">
            <a:noFill/>
            <a:miter lim="800000"/>
            <a:headEnd/>
            <a:tailEnd/>
          </a:ln>
        </p:spPr>
        <p:txBody>
          <a:bodyPr>
            <a:spAutoFit/>
          </a:bodyPr>
          <a:lstStyle/>
          <a:p>
            <a:pPr>
              <a:defRPr/>
            </a:pPr>
            <a:r>
              <a:rPr lang="en-US" sz="2800" b="1" dirty="0">
                <a:solidFill>
                  <a:srgbClr val="FF0000"/>
                </a:solidFill>
                <a:latin typeface="+mj-lt"/>
              </a:rPr>
              <a:t>Amino-acid propensities</a:t>
            </a:r>
          </a:p>
          <a:p>
            <a:pPr>
              <a:defRPr/>
            </a:pPr>
            <a:endParaRPr lang="en-US" sz="2800" b="1" dirty="0">
              <a:solidFill>
                <a:srgbClr val="FF0000"/>
              </a:solidFill>
              <a:latin typeface="+mj-lt"/>
            </a:endParaRPr>
          </a:p>
        </p:txBody>
      </p:sp>
      <p:sp>
        <p:nvSpPr>
          <p:cNvPr id="4" name="Rectangle 3"/>
          <p:cNvSpPr txBox="1">
            <a:spLocks noChangeArrowheads="1"/>
          </p:cNvSpPr>
          <p:nvPr/>
        </p:nvSpPr>
        <p:spPr bwMode="auto">
          <a:xfrm>
            <a:off x="152400" y="4292600"/>
            <a:ext cx="8763000" cy="2743200"/>
          </a:xfrm>
          <a:prstGeom prst="rect">
            <a:avLst/>
          </a:prstGeom>
          <a:noFill/>
          <a:ln w="9525">
            <a:noFill/>
            <a:miter lim="800000"/>
            <a:headEnd/>
            <a:tailEnd/>
          </a:ln>
        </p:spPr>
        <p:txBody>
          <a:bodyPr/>
          <a:lstStyle/>
          <a:p>
            <a:pPr marL="342900" indent="-342900" algn="just">
              <a:lnSpc>
                <a:spcPct val="80000"/>
              </a:lnSpc>
              <a:spcBef>
                <a:spcPct val="20000"/>
              </a:spcBef>
              <a:defRPr/>
            </a:pPr>
            <a:endParaRPr lang="en-AU" sz="2000" b="1" kern="0" dirty="0">
              <a:solidFill>
                <a:schemeClr val="bg1"/>
              </a:solidFill>
              <a:latin typeface="+mn-lt"/>
              <a:cs typeface="+mn-cs"/>
            </a:endParaRPr>
          </a:p>
          <a:p>
            <a:pPr marL="342900" indent="-342900" algn="just">
              <a:lnSpc>
                <a:spcPct val="80000"/>
              </a:lnSpc>
              <a:spcBef>
                <a:spcPct val="20000"/>
              </a:spcBef>
              <a:defRPr/>
            </a:pPr>
            <a:endParaRPr lang="en-AU" sz="2000" b="1" kern="0" dirty="0">
              <a:solidFill>
                <a:schemeClr val="bg1"/>
              </a:solidFill>
              <a:latin typeface="+mn-lt"/>
              <a:cs typeface="+mn-cs"/>
            </a:endParaRPr>
          </a:p>
          <a:p>
            <a:pPr marL="342900" indent="-342900" algn="just">
              <a:lnSpc>
                <a:spcPct val="80000"/>
              </a:lnSpc>
              <a:spcBef>
                <a:spcPct val="20000"/>
              </a:spcBef>
              <a:defRPr/>
            </a:pPr>
            <a:r>
              <a:rPr lang="en-AU" sz="2000" b="1" kern="0" dirty="0">
                <a:solidFill>
                  <a:schemeClr val="bg1"/>
                </a:solidFill>
                <a:latin typeface="+mn-lt"/>
                <a:cs typeface="+mn-cs"/>
              </a:rPr>
              <a:t>   Large numbers of charged amino acids (for example, glutamate, aspartate, </a:t>
            </a:r>
            <a:r>
              <a:rPr lang="en-AU" sz="2000" b="1" kern="0" dirty="0" err="1">
                <a:solidFill>
                  <a:schemeClr val="bg1"/>
                </a:solidFill>
                <a:latin typeface="+mn-lt"/>
                <a:cs typeface="+mn-cs"/>
              </a:rPr>
              <a:t>histidine</a:t>
            </a:r>
            <a:r>
              <a:rPr lang="en-AU" sz="2000" b="1" kern="0" dirty="0">
                <a:solidFill>
                  <a:schemeClr val="bg1"/>
                </a:solidFill>
                <a:latin typeface="+mn-lt"/>
                <a:cs typeface="+mn-cs"/>
              </a:rPr>
              <a:t>, lysine, or </a:t>
            </a:r>
            <a:r>
              <a:rPr lang="en-AU" sz="2000" b="1" kern="0" dirty="0" err="1">
                <a:solidFill>
                  <a:schemeClr val="bg1"/>
                </a:solidFill>
                <a:latin typeface="+mn-lt"/>
                <a:cs typeface="+mn-cs"/>
              </a:rPr>
              <a:t>arginine</a:t>
            </a:r>
            <a:r>
              <a:rPr lang="en-AU" sz="2000" b="1" kern="0" dirty="0">
                <a:solidFill>
                  <a:schemeClr val="bg1"/>
                </a:solidFill>
                <a:latin typeface="+mn-lt"/>
                <a:cs typeface="+mn-cs"/>
              </a:rPr>
              <a:t>) also disrupt the helix  </a:t>
            </a:r>
          </a:p>
          <a:p>
            <a:pPr marL="342900" indent="-342900" algn="just">
              <a:lnSpc>
                <a:spcPct val="80000"/>
              </a:lnSpc>
              <a:spcBef>
                <a:spcPct val="20000"/>
              </a:spcBef>
              <a:defRPr/>
            </a:pPr>
            <a:endParaRPr lang="en-AU" sz="2000" b="1" kern="0" dirty="0">
              <a:solidFill>
                <a:schemeClr val="bg1"/>
              </a:solidFill>
              <a:latin typeface="+mn-lt"/>
              <a:cs typeface="+mn-cs"/>
            </a:endParaRPr>
          </a:p>
          <a:p>
            <a:pPr marL="342900" indent="-342900" algn="just">
              <a:lnSpc>
                <a:spcPct val="80000"/>
              </a:lnSpc>
              <a:spcBef>
                <a:spcPct val="20000"/>
              </a:spcBef>
              <a:defRPr/>
            </a:pPr>
            <a:r>
              <a:rPr lang="en-AU" sz="2000" b="1" kern="0" dirty="0">
                <a:solidFill>
                  <a:schemeClr val="bg1"/>
                </a:solidFill>
                <a:latin typeface="+mn-lt"/>
                <a:cs typeface="+mn-cs"/>
              </a:rPr>
              <a:t>amino acids with bulky side chains, such as tryptophan, can interfere with formation of the α-helix if they are present in large numbers.</a:t>
            </a:r>
            <a:endParaRPr lang="en-US" sz="2000" b="1" kern="0" dirty="0">
              <a:solidFill>
                <a:schemeClr val="bg1"/>
              </a:solidFill>
              <a:latin typeface="+mn-lt"/>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152400" y="244475"/>
            <a:ext cx="8915400" cy="635793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228600"/>
            <a:ext cx="2667000" cy="914400"/>
          </a:xfrm>
        </p:spPr>
        <p:txBody>
          <a:bodyPr/>
          <a:lstStyle/>
          <a:p>
            <a:pPr eaLnBrk="1" hangingPunct="1"/>
            <a:r>
              <a:rPr lang="en-AU" sz="3200" b="1" u="sng" smtClean="0">
                <a:solidFill>
                  <a:srgbClr val="FF0000"/>
                </a:solidFill>
              </a:rPr>
              <a:t>β-sheet</a:t>
            </a:r>
            <a:r>
              <a:rPr lang="en-US" sz="3200" b="1" smtClean="0">
                <a:solidFill>
                  <a:srgbClr val="FF0000"/>
                </a:solidFill>
              </a:rPr>
              <a:t> </a:t>
            </a:r>
          </a:p>
        </p:txBody>
      </p:sp>
      <p:sp>
        <p:nvSpPr>
          <p:cNvPr id="17411" name="Rectangle 3"/>
          <p:cNvSpPr>
            <a:spLocks noGrp="1" noChangeArrowheads="1"/>
          </p:cNvSpPr>
          <p:nvPr>
            <p:ph type="body" idx="1"/>
          </p:nvPr>
        </p:nvSpPr>
        <p:spPr>
          <a:xfrm>
            <a:off x="304800" y="457200"/>
            <a:ext cx="8458200" cy="3581400"/>
          </a:xfrm>
        </p:spPr>
        <p:txBody>
          <a:bodyPr/>
          <a:lstStyle/>
          <a:p>
            <a:pPr algn="just" eaLnBrk="1" hangingPunct="1">
              <a:lnSpc>
                <a:spcPct val="90000"/>
              </a:lnSpc>
              <a:buFontTx/>
              <a:buNone/>
            </a:pPr>
            <a:r>
              <a:rPr lang="en-US" sz="2000" b="1" smtClean="0"/>
              <a:t>The β sheet (also β-pleated sheet) is less common than the  </a:t>
            </a:r>
            <a:r>
              <a:rPr lang="en-AU" sz="2000" b="1" smtClean="0"/>
              <a:t>α-</a:t>
            </a:r>
            <a:r>
              <a:rPr lang="en-US" sz="2000" b="1" smtClean="0"/>
              <a:t>helix. </a:t>
            </a:r>
          </a:p>
          <a:p>
            <a:pPr algn="just" eaLnBrk="1" hangingPunct="1">
              <a:lnSpc>
                <a:spcPct val="90000"/>
              </a:lnSpc>
              <a:buFontTx/>
              <a:buNone/>
            </a:pPr>
            <a:endParaRPr lang="en-US" sz="2000" b="1" smtClean="0"/>
          </a:p>
          <a:p>
            <a:pPr algn="just" eaLnBrk="1" hangingPunct="1">
              <a:lnSpc>
                <a:spcPct val="90000"/>
              </a:lnSpc>
              <a:buFontTx/>
              <a:buNone/>
            </a:pPr>
            <a:r>
              <a:rPr lang="en-US" sz="2000" b="1" smtClean="0"/>
              <a:t>Beta sheets consist of beta strands connected laterally by at least two or three backbone hydrogen bonds, forming a generally twisted, pleated sheet. </a:t>
            </a:r>
          </a:p>
          <a:p>
            <a:pPr algn="just" eaLnBrk="1" hangingPunct="1">
              <a:lnSpc>
                <a:spcPct val="90000"/>
              </a:lnSpc>
              <a:buFontTx/>
              <a:buNone/>
            </a:pPr>
            <a:r>
              <a:rPr lang="en-US" sz="2000" b="1" smtClean="0"/>
              <a:t>A beta strand is a stretch of polypeptide chain typically 3 to 10 amino acids long with backbone in an almost fully extended conformation. </a:t>
            </a:r>
          </a:p>
        </p:txBody>
      </p:sp>
      <p:sp>
        <p:nvSpPr>
          <p:cNvPr id="4" name="Text Box 5"/>
          <p:cNvSpPr txBox="1">
            <a:spLocks noChangeArrowheads="1"/>
          </p:cNvSpPr>
          <p:nvPr/>
        </p:nvSpPr>
        <p:spPr bwMode="auto">
          <a:xfrm>
            <a:off x="381000" y="2895600"/>
            <a:ext cx="4953000" cy="4094163"/>
          </a:xfrm>
          <a:prstGeom prst="rect">
            <a:avLst/>
          </a:prstGeom>
          <a:noFill/>
          <a:ln w="9525">
            <a:noFill/>
            <a:miter lim="800000"/>
            <a:headEnd/>
            <a:tailEnd/>
          </a:ln>
        </p:spPr>
        <p:txBody>
          <a:bodyPr>
            <a:spAutoFit/>
          </a:bodyPr>
          <a:lstStyle/>
          <a:p>
            <a:pPr algn="just">
              <a:defRPr/>
            </a:pPr>
            <a:r>
              <a:rPr lang="en-US" sz="2000" b="1" dirty="0">
                <a:latin typeface="+mn-lt"/>
              </a:rPr>
              <a:t>The majority of </a:t>
            </a:r>
            <a:r>
              <a:rPr lang="el-GR" sz="2000" b="1" dirty="0">
                <a:latin typeface="+mn-lt"/>
              </a:rPr>
              <a:t>β </a:t>
            </a:r>
            <a:r>
              <a:rPr lang="en-US" sz="2000" b="1" dirty="0">
                <a:latin typeface="+mn-lt"/>
              </a:rPr>
              <a:t>strands are arranged adjacent to other strands and form an extensive hydrogen bond network with their neighbors in which the N-H groups in the backbone of one strand establish hydrogen bonds with the C=O groups in the backbone of the adjacent strands. </a:t>
            </a:r>
          </a:p>
          <a:p>
            <a:pPr algn="just">
              <a:defRPr/>
            </a:pPr>
            <a:endParaRPr lang="en-US" sz="2000" b="1" dirty="0">
              <a:latin typeface="+mn-lt"/>
            </a:endParaRPr>
          </a:p>
          <a:p>
            <a:pPr algn="just">
              <a:defRPr/>
            </a:pPr>
            <a:r>
              <a:rPr lang="en-US" sz="2000" b="1" dirty="0">
                <a:latin typeface="+mn-lt"/>
              </a:rPr>
              <a:t>In the fully extended β strand, successive side chains point straight up, then straight down, then straight up, etc.  </a:t>
            </a:r>
          </a:p>
        </p:txBody>
      </p:sp>
      <p:pic>
        <p:nvPicPr>
          <p:cNvPr id="17413" name="Picture 4"/>
          <p:cNvPicPr>
            <a:picLocks noChangeAspect="1" noChangeArrowheads="1"/>
          </p:cNvPicPr>
          <p:nvPr/>
        </p:nvPicPr>
        <p:blipFill>
          <a:blip r:embed="rId3" cstate="print"/>
          <a:srcRect/>
          <a:stretch>
            <a:fillRect/>
          </a:stretch>
        </p:blipFill>
        <p:spPr bwMode="auto">
          <a:xfrm>
            <a:off x="5562600" y="3124200"/>
            <a:ext cx="3352800" cy="334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180px-Beta_sheet_bonding_antiparallel-color"/>
          <p:cNvPicPr>
            <a:picLocks noChangeAspect="1" noChangeArrowheads="1"/>
          </p:cNvPicPr>
          <p:nvPr/>
        </p:nvPicPr>
        <p:blipFill>
          <a:blip r:embed="rId2" cstate="print"/>
          <a:srcRect/>
          <a:stretch>
            <a:fillRect/>
          </a:stretch>
        </p:blipFill>
        <p:spPr bwMode="auto">
          <a:xfrm>
            <a:off x="4953000" y="609600"/>
            <a:ext cx="3657600" cy="4876800"/>
          </a:xfrm>
          <a:prstGeom prst="rect">
            <a:avLst/>
          </a:prstGeom>
          <a:noFill/>
          <a:ln w="9525">
            <a:noFill/>
            <a:miter lim="800000"/>
            <a:headEnd/>
            <a:tailEnd/>
          </a:ln>
        </p:spPr>
      </p:pic>
      <p:sp>
        <p:nvSpPr>
          <p:cNvPr id="18435" name="Text Box 6"/>
          <p:cNvSpPr txBox="1">
            <a:spLocks noChangeArrowheads="1"/>
          </p:cNvSpPr>
          <p:nvPr/>
        </p:nvSpPr>
        <p:spPr bwMode="auto">
          <a:xfrm>
            <a:off x="685800" y="5842000"/>
            <a:ext cx="3886200" cy="1016000"/>
          </a:xfrm>
          <a:prstGeom prst="rect">
            <a:avLst/>
          </a:prstGeom>
          <a:noFill/>
          <a:ln w="9525">
            <a:noFill/>
            <a:miter lim="800000"/>
            <a:headEnd/>
            <a:tailEnd/>
          </a:ln>
        </p:spPr>
        <p:txBody>
          <a:bodyPr>
            <a:spAutoFit/>
          </a:bodyPr>
          <a:lstStyle/>
          <a:p>
            <a:pPr algn="just"/>
            <a:r>
              <a:rPr lang="en-US" sz="2000" b="1">
                <a:solidFill>
                  <a:srgbClr val="FF0000"/>
                </a:solidFill>
              </a:rPr>
              <a:t>Parallel: </a:t>
            </a:r>
            <a:r>
              <a:rPr lang="en-US" sz="2000" b="1"/>
              <a:t>Adjacent polypeptide chains running in the same direction </a:t>
            </a:r>
          </a:p>
        </p:txBody>
      </p:sp>
      <p:pic>
        <p:nvPicPr>
          <p:cNvPr id="18436" name="Picture 8" descr="180px-Beta_sheet_bonding_parallel-color"/>
          <p:cNvPicPr>
            <a:picLocks noChangeAspect="1" noChangeArrowheads="1"/>
          </p:cNvPicPr>
          <p:nvPr/>
        </p:nvPicPr>
        <p:blipFill>
          <a:blip r:embed="rId3" cstate="print"/>
          <a:srcRect/>
          <a:stretch>
            <a:fillRect/>
          </a:stretch>
        </p:blipFill>
        <p:spPr bwMode="auto">
          <a:xfrm>
            <a:off x="762000" y="609600"/>
            <a:ext cx="3352800" cy="5029200"/>
          </a:xfrm>
          <a:prstGeom prst="rect">
            <a:avLst/>
          </a:prstGeom>
          <a:noFill/>
          <a:ln w="9525">
            <a:noFill/>
            <a:miter lim="800000"/>
            <a:headEnd/>
            <a:tailEnd/>
          </a:ln>
        </p:spPr>
      </p:pic>
      <p:sp>
        <p:nvSpPr>
          <p:cNvPr id="18437" name="Text Box 9"/>
          <p:cNvSpPr txBox="1">
            <a:spLocks noChangeArrowheads="1"/>
          </p:cNvSpPr>
          <p:nvPr/>
        </p:nvSpPr>
        <p:spPr bwMode="auto">
          <a:xfrm>
            <a:off x="5181600" y="5842000"/>
            <a:ext cx="3810000" cy="1016000"/>
          </a:xfrm>
          <a:prstGeom prst="rect">
            <a:avLst/>
          </a:prstGeom>
          <a:noFill/>
          <a:ln w="9525">
            <a:noFill/>
            <a:miter lim="800000"/>
            <a:headEnd/>
            <a:tailEnd/>
          </a:ln>
        </p:spPr>
        <p:txBody>
          <a:bodyPr>
            <a:spAutoFit/>
          </a:bodyPr>
          <a:lstStyle/>
          <a:p>
            <a:pPr algn="just"/>
            <a:r>
              <a:rPr lang="en-US" sz="2000" b="1">
                <a:solidFill>
                  <a:srgbClr val="FF0000"/>
                </a:solidFill>
              </a:rPr>
              <a:t>Antiparallel: </a:t>
            </a:r>
            <a:r>
              <a:rPr lang="en-US" sz="2000" b="1"/>
              <a:t>when the adjacent polypeptide chains run in opposite direction </a:t>
            </a:r>
          </a:p>
        </p:txBody>
      </p:sp>
      <p:sp>
        <p:nvSpPr>
          <p:cNvPr id="18438" name="Rectangle 3"/>
          <p:cNvSpPr>
            <a:spLocks noGrp="1" noChangeArrowheads="1"/>
          </p:cNvSpPr>
          <p:nvPr>
            <p:ph type="title"/>
          </p:nvPr>
        </p:nvSpPr>
        <p:spPr>
          <a:xfrm>
            <a:off x="-685800" y="-146050"/>
            <a:ext cx="6934200" cy="908050"/>
          </a:xfrm>
        </p:spPr>
        <p:txBody>
          <a:bodyPr/>
          <a:lstStyle/>
          <a:p>
            <a:pPr eaLnBrk="1" hangingPunct="1"/>
            <a:r>
              <a:rPr kumimoji="1" lang="en-US" altLang="zh-CN" sz="2800" b="1" smtClean="0">
                <a:solidFill>
                  <a:srgbClr val="FF0000"/>
                </a:solidFill>
                <a:ea typeface="华文行楷" pitchFamily="2" charset="-122"/>
              </a:rPr>
              <a:t> Parallel and antiparallel </a:t>
            </a:r>
            <a:r>
              <a:rPr kumimoji="1" lang="el-GR" altLang="zh-CN" sz="2800" b="1" smtClean="0">
                <a:solidFill>
                  <a:srgbClr val="FF0000"/>
                </a:solidFill>
                <a:ea typeface="华文行楷" pitchFamily="2" charset="-122"/>
              </a:rPr>
              <a:t>β</a:t>
            </a:r>
            <a:r>
              <a:rPr kumimoji="1" lang="en-US" altLang="zh-CN" sz="2800" b="1" smtClean="0">
                <a:solidFill>
                  <a:srgbClr val="FF0000"/>
                </a:solidFill>
                <a:ea typeface="华文行楷" pitchFamily="2" charset="-122"/>
              </a:rPr>
              <a:t>-sheets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85725"/>
            <a:ext cx="1157288" cy="523875"/>
          </a:xfrm>
          <a:prstGeom prst="rect">
            <a:avLst/>
          </a:prstGeom>
          <a:noFill/>
        </p:spPr>
        <p:txBody>
          <a:bodyPr wrap="none">
            <a:spAutoFit/>
          </a:bodyPr>
          <a:lstStyle/>
          <a:p>
            <a:pPr>
              <a:defRPr/>
            </a:pPr>
            <a:r>
              <a:rPr lang="en-US" sz="2800" b="1" dirty="0">
                <a:solidFill>
                  <a:srgbClr val="FF0000"/>
                </a:solidFill>
                <a:latin typeface="+mn-lt"/>
              </a:rPr>
              <a:t>Turns</a:t>
            </a:r>
          </a:p>
        </p:txBody>
      </p:sp>
      <p:sp>
        <p:nvSpPr>
          <p:cNvPr id="5" name="Rectangle 4"/>
          <p:cNvSpPr/>
          <p:nvPr/>
        </p:nvSpPr>
        <p:spPr>
          <a:xfrm>
            <a:off x="228600" y="685800"/>
            <a:ext cx="8610600" cy="708025"/>
          </a:xfrm>
          <a:prstGeom prst="rect">
            <a:avLst/>
          </a:prstGeom>
        </p:spPr>
        <p:txBody>
          <a:bodyPr>
            <a:spAutoFit/>
          </a:bodyPr>
          <a:lstStyle/>
          <a:p>
            <a:pPr algn="just">
              <a:defRPr/>
            </a:pPr>
            <a:r>
              <a:rPr lang="en-US" sz="2000" b="1" dirty="0">
                <a:latin typeface="+mn-lt"/>
              </a:rPr>
              <a:t>A turn is an element of secondary structure in proteins where the polypeptide chain reverses its overall direction</a:t>
            </a:r>
          </a:p>
        </p:txBody>
      </p:sp>
      <p:sp>
        <p:nvSpPr>
          <p:cNvPr id="6" name="Rectangle 5"/>
          <p:cNvSpPr/>
          <p:nvPr/>
        </p:nvSpPr>
        <p:spPr>
          <a:xfrm>
            <a:off x="304800" y="1676400"/>
            <a:ext cx="8610600" cy="1631950"/>
          </a:xfrm>
          <a:prstGeom prst="rect">
            <a:avLst/>
          </a:prstGeom>
        </p:spPr>
        <p:txBody>
          <a:bodyPr>
            <a:spAutoFit/>
          </a:bodyPr>
          <a:lstStyle/>
          <a:p>
            <a:pPr algn="just">
              <a:defRPr/>
            </a:pPr>
            <a:r>
              <a:rPr lang="en-US" sz="2000" b="1" dirty="0">
                <a:latin typeface="+mn-lt"/>
              </a:rPr>
              <a:t>A turn is a structural motif where the </a:t>
            </a:r>
            <a:r>
              <a:rPr lang="en-US" sz="2000" b="1" dirty="0" err="1">
                <a:latin typeface="+mn-lt"/>
              </a:rPr>
              <a:t>C</a:t>
            </a:r>
            <a:r>
              <a:rPr lang="en-US" sz="2000" b="1" baseline="30000" dirty="0" err="1">
                <a:latin typeface="+mn-lt"/>
              </a:rPr>
              <a:t>α</a:t>
            </a:r>
            <a:r>
              <a:rPr lang="en-US" sz="2000" b="1" dirty="0">
                <a:latin typeface="+mn-lt"/>
              </a:rPr>
              <a:t> atoms of two residues separated by few (usually 1 to 5) peptide bonds are in close approach (&lt; 7 Å), while the corresponding residues do not form a regular secondary structure element such as an alpha helix or beta sheet. </a:t>
            </a:r>
          </a:p>
        </p:txBody>
      </p:sp>
      <p:sp>
        <p:nvSpPr>
          <p:cNvPr id="8" name="Rectangle 7"/>
          <p:cNvSpPr/>
          <p:nvPr/>
        </p:nvSpPr>
        <p:spPr>
          <a:xfrm>
            <a:off x="228600" y="3819525"/>
            <a:ext cx="2055813" cy="523875"/>
          </a:xfrm>
          <a:prstGeom prst="rect">
            <a:avLst/>
          </a:prstGeom>
        </p:spPr>
        <p:txBody>
          <a:bodyPr wrap="none">
            <a:spAutoFit/>
          </a:bodyPr>
          <a:lstStyle/>
          <a:p>
            <a:pPr>
              <a:defRPr/>
            </a:pPr>
            <a:r>
              <a:rPr lang="en-US" sz="2800" b="1" dirty="0">
                <a:solidFill>
                  <a:srgbClr val="FF0000"/>
                </a:solidFill>
                <a:latin typeface="+mn-lt"/>
              </a:rPr>
              <a:t>Tight turns</a:t>
            </a:r>
          </a:p>
        </p:txBody>
      </p:sp>
      <p:sp>
        <p:nvSpPr>
          <p:cNvPr id="19462" name="Rectangle 14"/>
          <p:cNvSpPr>
            <a:spLocks noChangeArrowheads="1"/>
          </p:cNvSpPr>
          <p:nvPr/>
        </p:nvSpPr>
        <p:spPr bwMode="auto">
          <a:xfrm>
            <a:off x="152400" y="4473575"/>
            <a:ext cx="8610600" cy="369888"/>
          </a:xfrm>
          <a:prstGeom prst="rect">
            <a:avLst/>
          </a:prstGeom>
          <a:noFill/>
          <a:ln w="9525">
            <a:noFill/>
            <a:miter lim="800000"/>
            <a:headEnd/>
            <a:tailEnd/>
          </a:ln>
        </p:spPr>
        <p:txBody>
          <a:bodyPr>
            <a:spAutoFit/>
          </a:bodyPr>
          <a:lstStyle/>
          <a:p>
            <a:pPr algn="just"/>
            <a:r>
              <a:rPr lang="en-US" b="1"/>
              <a:t>are classified according to the separation between the two end residues:</a:t>
            </a:r>
          </a:p>
        </p:txBody>
      </p:sp>
      <p:sp>
        <p:nvSpPr>
          <p:cNvPr id="19463" name="Rectangle 15"/>
          <p:cNvSpPr>
            <a:spLocks noChangeArrowheads="1"/>
          </p:cNvSpPr>
          <p:nvPr/>
        </p:nvSpPr>
        <p:spPr bwMode="auto">
          <a:xfrm>
            <a:off x="228600" y="4800600"/>
            <a:ext cx="8915400" cy="369888"/>
          </a:xfrm>
          <a:prstGeom prst="rect">
            <a:avLst/>
          </a:prstGeom>
          <a:noFill/>
          <a:ln w="9525">
            <a:noFill/>
            <a:miter lim="800000"/>
            <a:headEnd/>
            <a:tailEnd/>
          </a:ln>
        </p:spPr>
        <p:txBody>
          <a:bodyPr>
            <a:spAutoFit/>
          </a:bodyPr>
          <a:lstStyle/>
          <a:p>
            <a:pPr algn="just"/>
            <a:r>
              <a:rPr lang="en-US" b="1"/>
              <a:t>A- In an Alpha-turn the end residues are separated by </a:t>
            </a:r>
            <a:r>
              <a:rPr lang="en-US" b="1" i="1"/>
              <a:t>four</a:t>
            </a:r>
            <a:r>
              <a:rPr lang="en-US" b="1"/>
              <a:t> peptide bonds</a:t>
            </a:r>
          </a:p>
        </p:txBody>
      </p:sp>
      <p:sp>
        <p:nvSpPr>
          <p:cNvPr id="19464" name="Rectangle 16"/>
          <p:cNvSpPr>
            <a:spLocks noChangeArrowheads="1"/>
          </p:cNvSpPr>
          <p:nvPr/>
        </p:nvSpPr>
        <p:spPr bwMode="auto">
          <a:xfrm>
            <a:off x="228600" y="5268913"/>
            <a:ext cx="8686800" cy="369887"/>
          </a:xfrm>
          <a:prstGeom prst="rect">
            <a:avLst/>
          </a:prstGeom>
          <a:noFill/>
          <a:ln w="9525">
            <a:noFill/>
            <a:miter lim="800000"/>
            <a:headEnd/>
            <a:tailEnd/>
          </a:ln>
        </p:spPr>
        <p:txBody>
          <a:bodyPr>
            <a:spAutoFit/>
          </a:bodyPr>
          <a:lstStyle/>
          <a:p>
            <a:pPr algn="just"/>
            <a:r>
              <a:rPr lang="en-US" b="1"/>
              <a:t>B- In a Beta-turn or Beta-bend </a:t>
            </a:r>
            <a:r>
              <a:rPr lang="en-US" b="1">
                <a:solidFill>
                  <a:srgbClr val="FF0000"/>
                </a:solidFill>
              </a:rPr>
              <a:t>(the most common form) </a:t>
            </a:r>
            <a:r>
              <a:rPr lang="en-US" b="1"/>
              <a:t>by </a:t>
            </a:r>
            <a:r>
              <a:rPr lang="en-US" b="1" i="1"/>
              <a:t>three</a:t>
            </a:r>
            <a:r>
              <a:rPr lang="en-US" b="1"/>
              <a:t> bonds</a:t>
            </a:r>
          </a:p>
        </p:txBody>
      </p:sp>
      <p:sp>
        <p:nvSpPr>
          <p:cNvPr id="19465" name="Rectangle 17"/>
          <p:cNvSpPr>
            <a:spLocks noChangeArrowheads="1"/>
          </p:cNvSpPr>
          <p:nvPr/>
        </p:nvSpPr>
        <p:spPr bwMode="auto">
          <a:xfrm>
            <a:off x="228600" y="5638800"/>
            <a:ext cx="3941763" cy="369888"/>
          </a:xfrm>
          <a:prstGeom prst="rect">
            <a:avLst/>
          </a:prstGeom>
          <a:noFill/>
          <a:ln w="9525">
            <a:noFill/>
            <a:miter lim="800000"/>
            <a:headEnd/>
            <a:tailEnd/>
          </a:ln>
        </p:spPr>
        <p:txBody>
          <a:bodyPr wrap="none">
            <a:spAutoFit/>
          </a:bodyPr>
          <a:lstStyle/>
          <a:p>
            <a:r>
              <a:rPr lang="en-US" b="1"/>
              <a:t>C- In a Gamma-turn, by </a:t>
            </a:r>
            <a:r>
              <a:rPr lang="en-US" b="1" i="1"/>
              <a:t>two</a:t>
            </a:r>
            <a:r>
              <a:rPr lang="en-US" b="1"/>
              <a:t> bonds</a:t>
            </a:r>
          </a:p>
        </p:txBody>
      </p:sp>
      <p:sp>
        <p:nvSpPr>
          <p:cNvPr id="19466" name="Rectangle 18"/>
          <p:cNvSpPr>
            <a:spLocks noChangeArrowheads="1"/>
          </p:cNvSpPr>
          <p:nvPr/>
        </p:nvSpPr>
        <p:spPr bwMode="auto">
          <a:xfrm>
            <a:off x="228600" y="5954713"/>
            <a:ext cx="3544888" cy="369887"/>
          </a:xfrm>
          <a:prstGeom prst="rect">
            <a:avLst/>
          </a:prstGeom>
          <a:noFill/>
          <a:ln w="9525">
            <a:noFill/>
            <a:miter lim="800000"/>
            <a:headEnd/>
            <a:tailEnd/>
          </a:ln>
        </p:spPr>
        <p:txBody>
          <a:bodyPr wrap="none">
            <a:spAutoFit/>
          </a:bodyPr>
          <a:lstStyle/>
          <a:p>
            <a:r>
              <a:rPr lang="en-US" b="1"/>
              <a:t>D- In a Delta-turn, by </a:t>
            </a:r>
            <a:r>
              <a:rPr lang="en-US" b="1" i="1"/>
              <a:t>one</a:t>
            </a:r>
            <a:r>
              <a:rPr lang="en-US" b="1"/>
              <a:t> bond</a:t>
            </a:r>
          </a:p>
        </p:txBody>
      </p:sp>
      <p:sp>
        <p:nvSpPr>
          <p:cNvPr id="19467" name="Rectangle 19"/>
          <p:cNvSpPr>
            <a:spLocks noChangeArrowheads="1"/>
          </p:cNvSpPr>
          <p:nvPr/>
        </p:nvSpPr>
        <p:spPr bwMode="auto">
          <a:xfrm>
            <a:off x="228600" y="6259513"/>
            <a:ext cx="3259138" cy="369887"/>
          </a:xfrm>
          <a:prstGeom prst="rect">
            <a:avLst/>
          </a:prstGeom>
          <a:noFill/>
          <a:ln w="9525">
            <a:noFill/>
            <a:miter lim="800000"/>
            <a:headEnd/>
            <a:tailEnd/>
          </a:ln>
        </p:spPr>
        <p:txBody>
          <a:bodyPr wrap="none">
            <a:spAutoFit/>
          </a:bodyPr>
          <a:lstStyle/>
          <a:p>
            <a:r>
              <a:rPr lang="en-US" b="1"/>
              <a:t>E- In a π-turn, by </a:t>
            </a:r>
            <a:r>
              <a:rPr lang="en-US" b="1" i="1"/>
              <a:t>five</a:t>
            </a:r>
            <a:r>
              <a:rPr lang="en-US" b="1"/>
              <a:t> bonds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533400" y="838200"/>
            <a:ext cx="4038600" cy="4247317"/>
          </a:xfrm>
          <a:prstGeom prst="rect">
            <a:avLst/>
          </a:prstGeom>
          <a:noFill/>
          <a:ln w="9525">
            <a:noFill/>
            <a:miter lim="800000"/>
            <a:headEnd/>
            <a:tailEnd/>
          </a:ln>
        </p:spPr>
        <p:txBody>
          <a:bodyPr>
            <a:spAutoFit/>
          </a:bodyPr>
          <a:lstStyle/>
          <a:p>
            <a:pPr algn="just">
              <a:lnSpc>
                <a:spcPct val="90000"/>
              </a:lnSpc>
            </a:pPr>
            <a:r>
              <a:rPr lang="en-AU" sz="2000" b="1" dirty="0">
                <a:solidFill>
                  <a:schemeClr val="bg1"/>
                </a:solidFill>
              </a:rPr>
              <a:t>Often found at sites where the peptide chain changes direction.</a:t>
            </a:r>
            <a:r>
              <a:rPr lang="en-US" sz="2000" b="1" dirty="0">
                <a:solidFill>
                  <a:schemeClr val="bg1"/>
                </a:solidFill>
              </a:rPr>
              <a:t> </a:t>
            </a:r>
          </a:p>
          <a:p>
            <a:pPr algn="just">
              <a:lnSpc>
                <a:spcPct val="90000"/>
              </a:lnSpc>
            </a:pPr>
            <a:endParaRPr lang="en-US" sz="2000" b="1" dirty="0">
              <a:solidFill>
                <a:schemeClr val="bg1"/>
              </a:solidFill>
            </a:endParaRPr>
          </a:p>
          <a:p>
            <a:pPr algn="just">
              <a:lnSpc>
                <a:spcPct val="90000"/>
              </a:lnSpc>
            </a:pPr>
            <a:r>
              <a:rPr lang="en-AU" sz="2000" b="1" dirty="0">
                <a:solidFill>
                  <a:schemeClr val="bg1"/>
                </a:solidFill>
              </a:rPr>
              <a:t>β- Bends are stabilized by the formation of hydrogen and </a:t>
            </a:r>
            <a:r>
              <a:rPr lang="en-US" sz="2000" b="1" dirty="0" smtClean="0"/>
              <a:t>By having a distance of less than 7Å between the </a:t>
            </a:r>
            <a:r>
              <a:rPr lang="en-US" sz="2000" b="1" dirty="0" err="1" smtClean="0">
                <a:solidFill>
                  <a:schemeClr val="bg1"/>
                </a:solidFill>
              </a:rPr>
              <a:t>Cα</a:t>
            </a:r>
            <a:r>
              <a:rPr lang="en-US" sz="2000" b="1" dirty="0" smtClean="0"/>
              <a:t> atoms of residues one and four</a:t>
            </a:r>
            <a:r>
              <a:rPr lang="en-US" sz="2000" b="1" dirty="0" smtClean="0">
                <a:solidFill>
                  <a:schemeClr val="bg1"/>
                </a:solidFill>
              </a:rPr>
              <a:t> </a:t>
            </a:r>
            <a:endParaRPr lang="en-US" sz="2000" b="1" dirty="0">
              <a:solidFill>
                <a:schemeClr val="bg1"/>
              </a:solidFill>
            </a:endParaRPr>
          </a:p>
          <a:p>
            <a:pPr algn="just">
              <a:lnSpc>
                <a:spcPct val="90000"/>
              </a:lnSpc>
            </a:pPr>
            <a:r>
              <a:rPr lang="en-AU" sz="2000" b="1" dirty="0">
                <a:solidFill>
                  <a:schemeClr val="bg1"/>
                </a:solidFill>
              </a:rPr>
              <a:t> </a:t>
            </a:r>
          </a:p>
          <a:p>
            <a:pPr algn="just">
              <a:lnSpc>
                <a:spcPct val="90000"/>
              </a:lnSpc>
            </a:pPr>
            <a:r>
              <a:rPr lang="en-AU" sz="2000" b="1" dirty="0">
                <a:solidFill>
                  <a:schemeClr val="bg1"/>
                </a:solidFill>
              </a:rPr>
              <a:t>β-bends are generally composed of four amino acids, one of which may be </a:t>
            </a:r>
            <a:r>
              <a:rPr lang="en-AU" sz="2000" b="1" dirty="0" err="1">
                <a:solidFill>
                  <a:srgbClr val="FF0000"/>
                </a:solidFill>
              </a:rPr>
              <a:t>proline</a:t>
            </a:r>
            <a:r>
              <a:rPr lang="en-AU" sz="2000" b="1" dirty="0"/>
              <a:t> </a:t>
            </a:r>
            <a:r>
              <a:rPr lang="en-AU" sz="2000" b="1" dirty="0">
                <a:solidFill>
                  <a:schemeClr val="bg1"/>
                </a:solidFill>
              </a:rPr>
              <a:t>that causes a "kink" in the polypeptide chain. </a:t>
            </a:r>
            <a:endParaRPr lang="en-US" sz="2000" b="1" dirty="0">
              <a:solidFill>
                <a:schemeClr val="bg1"/>
              </a:solidFill>
            </a:endParaRPr>
          </a:p>
        </p:txBody>
      </p:sp>
      <p:sp>
        <p:nvSpPr>
          <p:cNvPr id="20483" name="Rectangle 4"/>
          <p:cNvSpPr>
            <a:spLocks noChangeArrowheads="1"/>
          </p:cNvSpPr>
          <p:nvPr/>
        </p:nvSpPr>
        <p:spPr bwMode="auto">
          <a:xfrm>
            <a:off x="381000" y="152400"/>
            <a:ext cx="6019800" cy="523875"/>
          </a:xfrm>
          <a:prstGeom prst="rect">
            <a:avLst/>
          </a:prstGeom>
          <a:noFill/>
          <a:ln w="9525">
            <a:noFill/>
            <a:miter lim="800000"/>
            <a:headEnd/>
            <a:tailEnd/>
          </a:ln>
        </p:spPr>
        <p:txBody>
          <a:bodyPr>
            <a:spAutoFit/>
          </a:bodyPr>
          <a:lstStyle/>
          <a:p>
            <a:r>
              <a:rPr lang="en-AU" sz="2800" b="1">
                <a:solidFill>
                  <a:srgbClr val="FF0000"/>
                </a:solidFill>
              </a:rPr>
              <a:t> β-Bends</a:t>
            </a:r>
            <a:r>
              <a:rPr lang="en-US" sz="2800">
                <a:solidFill>
                  <a:srgbClr val="FF0000"/>
                </a:solidFill>
              </a:rPr>
              <a:t> </a:t>
            </a:r>
            <a:endParaRPr lang="en-GB" sz="2800">
              <a:solidFill>
                <a:srgbClr val="FF0000"/>
              </a:solidFill>
            </a:endParaRPr>
          </a:p>
        </p:txBody>
      </p:sp>
      <p:pic>
        <p:nvPicPr>
          <p:cNvPr id="20484" name="Picture 4"/>
          <p:cNvPicPr>
            <a:picLocks noChangeAspect="1" noChangeArrowheads="1"/>
          </p:cNvPicPr>
          <p:nvPr/>
        </p:nvPicPr>
        <p:blipFill>
          <a:blip r:embed="rId2" cstate="print"/>
          <a:srcRect/>
          <a:stretch>
            <a:fillRect/>
          </a:stretch>
        </p:blipFill>
        <p:spPr bwMode="auto">
          <a:xfrm>
            <a:off x="4889500" y="838200"/>
            <a:ext cx="3492500" cy="3581400"/>
          </a:xfrm>
          <a:prstGeom prst="rect">
            <a:avLst/>
          </a:prstGeom>
          <a:noFill/>
          <a:ln w="9525">
            <a:noFill/>
            <a:miter lim="800000"/>
            <a:headEnd/>
            <a:tailEnd/>
          </a:ln>
        </p:spPr>
      </p:pic>
      <p:sp>
        <p:nvSpPr>
          <p:cNvPr id="20485" name="Rectangle 6"/>
          <p:cNvSpPr>
            <a:spLocks noChangeArrowheads="1"/>
          </p:cNvSpPr>
          <p:nvPr/>
        </p:nvSpPr>
        <p:spPr bwMode="auto">
          <a:xfrm>
            <a:off x="533400" y="5235575"/>
            <a:ext cx="8534400" cy="708025"/>
          </a:xfrm>
          <a:prstGeom prst="rect">
            <a:avLst/>
          </a:prstGeom>
          <a:noFill/>
          <a:ln w="9525">
            <a:noFill/>
            <a:miter lim="800000"/>
            <a:headEnd/>
            <a:tailEnd/>
          </a:ln>
        </p:spPr>
        <p:txBody>
          <a:bodyPr>
            <a:spAutoFit/>
          </a:bodyPr>
          <a:lstStyle/>
          <a:p>
            <a:r>
              <a:rPr lang="en-AU" sz="2000" b="1">
                <a:solidFill>
                  <a:srgbClr val="FF0000"/>
                </a:solidFill>
              </a:rPr>
              <a:t>Glycine</a:t>
            </a:r>
            <a:r>
              <a:rPr lang="en-AU" sz="2000" b="1">
                <a:solidFill>
                  <a:schemeClr val="bg1"/>
                </a:solidFill>
              </a:rPr>
              <a:t>, the amino acid with the smallest R-group, is also frequently found in β-bends.</a:t>
            </a:r>
            <a:r>
              <a:rPr lang="en-US" sz="2000" b="1">
                <a:solidFill>
                  <a:schemeClr val="bg1"/>
                </a:solidFill>
              </a:rPr>
              <a:t> </a:t>
            </a:r>
            <a:endParaRPr lang="en-GB"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152400" y="3657600"/>
            <a:ext cx="3886200" cy="1676400"/>
          </a:xfrm>
        </p:spPr>
        <p:txBody>
          <a:bodyPr/>
          <a:lstStyle/>
          <a:p>
            <a:pPr algn="just" eaLnBrk="1" hangingPunct="1">
              <a:lnSpc>
                <a:spcPct val="80000"/>
              </a:lnSpc>
              <a:buFontTx/>
              <a:buNone/>
            </a:pPr>
            <a:r>
              <a:rPr lang="en-AU" sz="2000" b="1" smtClean="0">
                <a:solidFill>
                  <a:schemeClr val="bg1"/>
                </a:solidFill>
              </a:rPr>
              <a:t>Di-peptides have two amino acids, tri-peptides have three amino acids, and a sequence of amino acids linked by peptide bonds is known as a polypeptide.</a:t>
            </a:r>
          </a:p>
        </p:txBody>
      </p:sp>
      <p:sp>
        <p:nvSpPr>
          <p:cNvPr id="3075" name="Rectangle 4"/>
          <p:cNvSpPr>
            <a:spLocks noChangeArrowheads="1"/>
          </p:cNvSpPr>
          <p:nvPr/>
        </p:nvSpPr>
        <p:spPr bwMode="auto">
          <a:xfrm>
            <a:off x="304800" y="-4763"/>
            <a:ext cx="8382000" cy="2062163"/>
          </a:xfrm>
          <a:prstGeom prst="rect">
            <a:avLst/>
          </a:prstGeom>
          <a:noFill/>
          <a:ln w="9525">
            <a:noFill/>
            <a:miter lim="800000"/>
            <a:headEnd/>
            <a:tailEnd/>
          </a:ln>
        </p:spPr>
        <p:txBody>
          <a:bodyPr anchor="ctr">
            <a:spAutoFit/>
          </a:bodyPr>
          <a:lstStyle/>
          <a:p>
            <a:pPr algn="just"/>
            <a:r>
              <a:rPr lang="en-AU" sz="2800" b="1">
                <a:solidFill>
                  <a:srgbClr val="FF0000"/>
                </a:solidFill>
              </a:rPr>
              <a:t>Peptide bond</a:t>
            </a:r>
          </a:p>
          <a:p>
            <a:pPr algn="just"/>
            <a:r>
              <a:rPr lang="en-AU" sz="2000" b="1"/>
              <a:t>is a chemical bond that is formed between two amino acids when the carboxyl group of one molecule reacts with the amino group of the other molecule, releasing a molecule of water (H2O). </a:t>
            </a:r>
          </a:p>
          <a:p>
            <a:pPr algn="just"/>
            <a:r>
              <a:rPr lang="en-AU" sz="2000" b="1">
                <a:solidFill>
                  <a:srgbClr val="FF0000"/>
                </a:solidFill>
              </a:rPr>
              <a:t>This is a dehydration synthesis reaction (also known as a condensation reaction), and usually occurs between amino acids </a:t>
            </a:r>
          </a:p>
        </p:txBody>
      </p:sp>
      <p:sp>
        <p:nvSpPr>
          <p:cNvPr id="3076" name="Rectangle 5"/>
          <p:cNvSpPr>
            <a:spLocks noChangeArrowheads="1"/>
          </p:cNvSpPr>
          <p:nvPr/>
        </p:nvSpPr>
        <p:spPr bwMode="auto">
          <a:xfrm>
            <a:off x="228600" y="2132013"/>
            <a:ext cx="3886200" cy="1323975"/>
          </a:xfrm>
          <a:prstGeom prst="rect">
            <a:avLst/>
          </a:prstGeom>
          <a:noFill/>
          <a:ln w="9525">
            <a:noFill/>
            <a:miter lim="800000"/>
            <a:headEnd/>
            <a:tailEnd/>
          </a:ln>
        </p:spPr>
        <p:txBody>
          <a:bodyPr anchor="ctr">
            <a:spAutoFit/>
          </a:bodyPr>
          <a:lstStyle/>
          <a:p>
            <a:pPr algn="just"/>
            <a:r>
              <a:rPr lang="en-AU" sz="2000" b="1"/>
              <a:t>The resulting CO-NH bond is called a peptide bond, and the resulting molecule is an amide.</a:t>
            </a:r>
          </a:p>
        </p:txBody>
      </p:sp>
      <p:pic>
        <p:nvPicPr>
          <p:cNvPr id="3077" name="Picture 6" descr="ANd9GcTDwjEU-HvU1uLlrtalSl3ApjcbX7r7Xu8uZETQf9AMJz4clT6d8DenSrnENA"/>
          <p:cNvPicPr>
            <a:picLocks noChangeAspect="1" noChangeArrowheads="1"/>
          </p:cNvPicPr>
          <p:nvPr/>
        </p:nvPicPr>
        <p:blipFill>
          <a:blip r:embed="rId3" cstate="print"/>
          <a:srcRect/>
          <a:stretch>
            <a:fillRect/>
          </a:stretch>
        </p:blipFill>
        <p:spPr bwMode="auto">
          <a:xfrm>
            <a:off x="4267200" y="2286000"/>
            <a:ext cx="4800600" cy="4495800"/>
          </a:xfrm>
          <a:prstGeom prst="rect">
            <a:avLst/>
          </a:prstGeom>
          <a:noFill/>
          <a:ln w="9525">
            <a:noFill/>
            <a:miter lim="800000"/>
            <a:headEnd/>
            <a:tailEnd/>
          </a:ln>
        </p:spPr>
      </p:pic>
      <p:sp>
        <p:nvSpPr>
          <p:cNvPr id="3078" name="Rectangle 5"/>
          <p:cNvSpPr>
            <a:spLocks noChangeArrowheads="1"/>
          </p:cNvSpPr>
          <p:nvPr/>
        </p:nvSpPr>
        <p:spPr bwMode="auto">
          <a:xfrm>
            <a:off x="152400" y="5537200"/>
            <a:ext cx="3886200" cy="1323975"/>
          </a:xfrm>
          <a:prstGeom prst="rect">
            <a:avLst/>
          </a:prstGeom>
          <a:noFill/>
          <a:ln w="9525">
            <a:noFill/>
            <a:miter lim="800000"/>
            <a:headEnd/>
            <a:tailEnd/>
          </a:ln>
        </p:spPr>
        <p:txBody>
          <a:bodyPr>
            <a:spAutoFit/>
          </a:bodyPr>
          <a:lstStyle/>
          <a:p>
            <a:pPr algn="just"/>
            <a:r>
              <a:rPr lang="en-AU" sz="2000" b="1">
                <a:solidFill>
                  <a:srgbClr val="FF0000"/>
                </a:solidFill>
              </a:rPr>
              <a:t>Polypeptides and proteins are chains of amino acids held together by peptide bonds</a:t>
            </a:r>
          </a:p>
          <a:p>
            <a:pPr algn="just"/>
            <a:endParaRPr lang="en-AU" sz="2000" b="1">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28600"/>
            <a:ext cx="9525000" cy="990600"/>
          </a:xfrm>
        </p:spPr>
        <p:txBody>
          <a:bodyPr/>
          <a:lstStyle/>
          <a:p>
            <a:pPr eaLnBrk="1" hangingPunct="1"/>
            <a:r>
              <a:rPr lang="en-AU" sz="2800" b="1" smtClean="0">
                <a:solidFill>
                  <a:srgbClr val="FF0000"/>
                </a:solidFill>
              </a:rPr>
              <a:t>Super secondary structures (also called motifs)</a:t>
            </a:r>
            <a:r>
              <a:rPr lang="en-US" sz="2800" smtClean="0">
                <a:solidFill>
                  <a:srgbClr val="FF0000"/>
                </a:solidFill>
              </a:rPr>
              <a:t> </a:t>
            </a:r>
          </a:p>
        </p:txBody>
      </p:sp>
      <p:sp>
        <p:nvSpPr>
          <p:cNvPr id="21507" name="Rectangle 3"/>
          <p:cNvSpPr>
            <a:spLocks noGrp="1" noChangeArrowheads="1"/>
          </p:cNvSpPr>
          <p:nvPr>
            <p:ph type="body" idx="1"/>
          </p:nvPr>
        </p:nvSpPr>
        <p:spPr>
          <a:xfrm>
            <a:off x="457200" y="1165225"/>
            <a:ext cx="8229600" cy="4525963"/>
          </a:xfrm>
        </p:spPr>
        <p:txBody>
          <a:bodyPr/>
          <a:lstStyle/>
          <a:p>
            <a:pPr eaLnBrk="1" hangingPunct="1">
              <a:buFontTx/>
              <a:buNone/>
            </a:pPr>
            <a:r>
              <a:rPr lang="en-AU" smtClean="0">
                <a:solidFill>
                  <a:schemeClr val="bg1"/>
                </a:solidFill>
              </a:rPr>
              <a:t> </a:t>
            </a:r>
            <a:endParaRPr lang="en-US" smtClean="0">
              <a:solidFill>
                <a:schemeClr val="bg1"/>
              </a:solidFill>
            </a:endParaRPr>
          </a:p>
        </p:txBody>
      </p:sp>
      <p:sp>
        <p:nvSpPr>
          <p:cNvPr id="21508" name="Text Box 4"/>
          <p:cNvSpPr txBox="1">
            <a:spLocks noChangeArrowheads="1"/>
          </p:cNvSpPr>
          <p:nvPr/>
        </p:nvSpPr>
        <p:spPr bwMode="auto">
          <a:xfrm>
            <a:off x="228600" y="652463"/>
            <a:ext cx="8763000" cy="1938337"/>
          </a:xfrm>
          <a:prstGeom prst="rect">
            <a:avLst/>
          </a:prstGeom>
          <a:noFill/>
          <a:ln w="9525">
            <a:noFill/>
            <a:miter lim="800000"/>
            <a:headEnd/>
            <a:tailEnd/>
          </a:ln>
        </p:spPr>
        <p:txBody>
          <a:bodyPr>
            <a:spAutoFit/>
          </a:bodyPr>
          <a:lstStyle/>
          <a:p>
            <a:pPr algn="just"/>
            <a:r>
              <a:rPr lang="en-US" sz="2000" b="1"/>
              <a:t>Super secondary structures are combinations of alpha-helices and beta-structures connected through loops.</a:t>
            </a:r>
          </a:p>
          <a:p>
            <a:pPr algn="just"/>
            <a:endParaRPr lang="en-US" sz="2000" b="1"/>
          </a:p>
          <a:p>
            <a:pPr algn="just"/>
            <a:r>
              <a:rPr lang="en-US" sz="2000" b="1"/>
              <a:t>These folding patterns are stabilized through the same kind of linkages than the tertiary level. Sometimes the term “motif” is used to describe these super secondary structures. </a:t>
            </a:r>
          </a:p>
        </p:txBody>
      </p:sp>
      <p:sp>
        <p:nvSpPr>
          <p:cNvPr id="21509" name="Text Box 5"/>
          <p:cNvSpPr txBox="1">
            <a:spLocks noChangeArrowheads="1"/>
          </p:cNvSpPr>
          <p:nvPr/>
        </p:nvSpPr>
        <p:spPr bwMode="auto">
          <a:xfrm>
            <a:off x="228600" y="3074988"/>
            <a:ext cx="4572000" cy="3478212"/>
          </a:xfrm>
          <a:prstGeom prst="rect">
            <a:avLst/>
          </a:prstGeom>
          <a:noFill/>
          <a:ln w="9525">
            <a:noFill/>
            <a:miter lim="800000"/>
            <a:headEnd/>
            <a:tailEnd/>
          </a:ln>
        </p:spPr>
        <p:txBody>
          <a:bodyPr>
            <a:spAutoFit/>
          </a:bodyPr>
          <a:lstStyle/>
          <a:p>
            <a:pPr algn="just"/>
            <a:r>
              <a:rPr lang="en-US" sz="2000" b="1"/>
              <a:t>These structures can be relatively simples, as alpha-alpha (two alpha helices linked by a loop), Beta-Beta (two beta-strands linked by a loop), Beta-alpha-Beta (Beta-strand linked to an alpha helix that is also linked to other beta strand, by loops) or more complexes structures, like the beta-barrel.</a:t>
            </a:r>
          </a:p>
          <a:p>
            <a:pPr algn="just"/>
            <a:r>
              <a:rPr lang="en-US" sz="2000" b="1"/>
              <a:t/>
            </a:r>
            <a:br>
              <a:rPr lang="en-US" sz="2000" b="1"/>
            </a:br>
            <a:endParaRPr lang="en-US" sz="2000" b="1"/>
          </a:p>
        </p:txBody>
      </p:sp>
      <p:pic>
        <p:nvPicPr>
          <p:cNvPr id="21510" name="Picture 7" descr="Beta-barrel motif"/>
          <p:cNvPicPr>
            <a:picLocks noChangeAspect="1" noChangeArrowheads="1"/>
          </p:cNvPicPr>
          <p:nvPr/>
        </p:nvPicPr>
        <p:blipFill>
          <a:blip r:embed="rId3" cstate="print"/>
          <a:srcRect/>
          <a:stretch>
            <a:fillRect/>
          </a:stretch>
        </p:blipFill>
        <p:spPr bwMode="auto">
          <a:xfrm>
            <a:off x="5029200" y="2641600"/>
            <a:ext cx="3886200" cy="3606800"/>
          </a:xfrm>
          <a:prstGeom prst="rect">
            <a:avLst/>
          </a:prstGeom>
          <a:noFill/>
          <a:ln w="9525">
            <a:noFill/>
            <a:miter lim="800000"/>
            <a:headEnd/>
            <a:tailEnd/>
          </a:ln>
        </p:spPr>
      </p:pic>
      <p:sp>
        <p:nvSpPr>
          <p:cNvPr id="21511" name="Text Box 8"/>
          <p:cNvSpPr txBox="1">
            <a:spLocks noChangeArrowheads="1"/>
          </p:cNvSpPr>
          <p:nvPr/>
        </p:nvSpPr>
        <p:spPr bwMode="auto">
          <a:xfrm>
            <a:off x="6019800" y="6305550"/>
            <a:ext cx="2303463" cy="400050"/>
          </a:xfrm>
          <a:prstGeom prst="rect">
            <a:avLst/>
          </a:prstGeom>
          <a:noFill/>
          <a:ln w="9525">
            <a:noFill/>
            <a:miter lim="800000"/>
            <a:headEnd/>
            <a:tailEnd/>
          </a:ln>
        </p:spPr>
        <p:txBody>
          <a:bodyPr wrap="none">
            <a:spAutoFit/>
          </a:bodyPr>
          <a:lstStyle/>
          <a:p>
            <a:r>
              <a:rPr lang="en-US" sz="2000" b="1"/>
              <a:t>Beta-barrel motif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title" idx="4294967295"/>
          </p:nvPr>
        </p:nvSpPr>
        <p:spPr>
          <a:xfrm>
            <a:off x="-685800" y="0"/>
            <a:ext cx="6781800" cy="533400"/>
          </a:xfrm>
        </p:spPr>
        <p:txBody>
          <a:bodyPr/>
          <a:lstStyle/>
          <a:p>
            <a:pPr eaLnBrk="1" hangingPunct="1"/>
            <a:r>
              <a:rPr lang="en-US" sz="2800" b="1" smtClean="0">
                <a:solidFill>
                  <a:srgbClr val="FF0000"/>
                </a:solidFill>
              </a:rPr>
              <a:t>Direction of Polypeptide chain </a:t>
            </a:r>
          </a:p>
        </p:txBody>
      </p:sp>
      <p:sp>
        <p:nvSpPr>
          <p:cNvPr id="4099" name="Text Box 4"/>
          <p:cNvSpPr txBox="1">
            <a:spLocks noChangeArrowheads="1"/>
          </p:cNvSpPr>
          <p:nvPr/>
        </p:nvSpPr>
        <p:spPr bwMode="auto">
          <a:xfrm>
            <a:off x="228600" y="1190625"/>
            <a:ext cx="3657600" cy="1323975"/>
          </a:xfrm>
          <a:prstGeom prst="rect">
            <a:avLst/>
          </a:prstGeom>
          <a:noFill/>
          <a:ln w="9525">
            <a:noFill/>
            <a:miter lim="800000"/>
            <a:headEnd/>
            <a:tailEnd/>
          </a:ln>
        </p:spPr>
        <p:txBody>
          <a:bodyPr>
            <a:spAutoFit/>
          </a:bodyPr>
          <a:lstStyle/>
          <a:p>
            <a:pPr algn="just">
              <a:spcBef>
                <a:spcPct val="50000"/>
              </a:spcBef>
            </a:pPr>
            <a:r>
              <a:rPr lang="en-AU" sz="2000" b="1"/>
              <a:t>Sequences of amino acids in a polypeptide are read from the amino terminal end to the carboxy-terminal end.</a:t>
            </a:r>
          </a:p>
        </p:txBody>
      </p:sp>
      <p:pic>
        <p:nvPicPr>
          <p:cNvPr id="4100" name="Picture 6" descr="Image1"/>
          <p:cNvPicPr>
            <a:picLocks noChangeAspect="1" noChangeArrowheads="1"/>
          </p:cNvPicPr>
          <p:nvPr/>
        </p:nvPicPr>
        <p:blipFill>
          <a:blip r:embed="rId3" cstate="print"/>
          <a:srcRect/>
          <a:stretch>
            <a:fillRect/>
          </a:stretch>
        </p:blipFill>
        <p:spPr bwMode="auto">
          <a:xfrm>
            <a:off x="4343400" y="539750"/>
            <a:ext cx="4724400" cy="3194050"/>
          </a:xfrm>
          <a:prstGeom prst="rect">
            <a:avLst/>
          </a:prstGeom>
          <a:noFill/>
          <a:ln w="9525">
            <a:noFill/>
            <a:miter lim="800000"/>
            <a:headEnd/>
            <a:tailEnd/>
          </a:ln>
        </p:spPr>
      </p:pic>
      <p:pic>
        <p:nvPicPr>
          <p:cNvPr id="4101" name="Picture 7"/>
          <p:cNvPicPr>
            <a:picLocks noChangeAspect="1" noChangeArrowheads="1"/>
          </p:cNvPicPr>
          <p:nvPr/>
        </p:nvPicPr>
        <p:blipFill>
          <a:blip r:embed="rId4" cstate="print"/>
          <a:srcRect/>
          <a:stretch>
            <a:fillRect/>
          </a:stretch>
        </p:blipFill>
        <p:spPr bwMode="auto">
          <a:xfrm>
            <a:off x="228600" y="3987800"/>
            <a:ext cx="8382000" cy="2219325"/>
          </a:xfrm>
          <a:prstGeom prst="rect">
            <a:avLst/>
          </a:prstGeom>
          <a:noFill/>
          <a:ln w="9525">
            <a:noFill/>
            <a:miter lim="800000"/>
            <a:headEnd/>
            <a:tailEnd/>
          </a:ln>
        </p:spPr>
      </p:pic>
      <p:sp>
        <p:nvSpPr>
          <p:cNvPr id="4102" name="Rectangle 8"/>
          <p:cNvSpPr>
            <a:spLocks noChangeArrowheads="1"/>
          </p:cNvSpPr>
          <p:nvPr/>
        </p:nvSpPr>
        <p:spPr bwMode="auto">
          <a:xfrm>
            <a:off x="228600" y="5943600"/>
            <a:ext cx="8915400" cy="1143000"/>
          </a:xfrm>
          <a:prstGeom prst="rect">
            <a:avLst/>
          </a:prstGeom>
          <a:noFill/>
          <a:ln w="9525">
            <a:noFill/>
            <a:miter lim="800000"/>
            <a:headEnd/>
            <a:tailEnd/>
          </a:ln>
        </p:spPr>
        <p:txBody>
          <a:bodyPr anchor="ctr"/>
          <a:lstStyle/>
          <a:p>
            <a:pPr algn="ctr"/>
            <a:r>
              <a:rPr lang="en-AU" sz="2000" b="1">
                <a:solidFill>
                  <a:srgbClr val="FF0000"/>
                </a:solidFill>
              </a:rPr>
              <a:t>A polypeptide chain consists of a constant backbone </a:t>
            </a:r>
            <a:r>
              <a:rPr lang="en-AU" sz="2000" b="1"/>
              <a:t>(black) </a:t>
            </a:r>
            <a:r>
              <a:rPr lang="en-AU" sz="2000" b="1">
                <a:solidFill>
                  <a:srgbClr val="FF0000"/>
                </a:solidFill>
              </a:rPr>
              <a:t>and variable side chains </a:t>
            </a:r>
            <a:r>
              <a:rPr lang="en-AU" sz="2000" b="1">
                <a:solidFill>
                  <a:srgbClr val="00B050"/>
                </a:solidFill>
              </a:rPr>
              <a:t>“R” (green).</a:t>
            </a:r>
            <a:r>
              <a:rPr lang="en-US" sz="2000" b="1">
                <a:solidFill>
                  <a:srgbClr val="00B050"/>
                </a:solidFill>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838200" y="609600"/>
            <a:ext cx="7658100" cy="6097588"/>
          </a:xfrm>
          <a:prstGeom prst="rect">
            <a:avLst/>
          </a:prstGeom>
          <a:noFill/>
          <a:ln w="9525">
            <a:noFill/>
            <a:miter lim="800000"/>
            <a:headEnd/>
            <a:tailEnd/>
          </a:ln>
        </p:spPr>
      </p:pic>
      <p:sp>
        <p:nvSpPr>
          <p:cNvPr id="3" name="Rectangle 3"/>
          <p:cNvSpPr txBox="1">
            <a:spLocks noChangeArrowheads="1"/>
          </p:cNvSpPr>
          <p:nvPr/>
        </p:nvSpPr>
        <p:spPr bwMode="auto">
          <a:xfrm>
            <a:off x="762000" y="0"/>
            <a:ext cx="7848600" cy="533400"/>
          </a:xfrm>
          <a:prstGeom prst="rect">
            <a:avLst/>
          </a:prstGeom>
          <a:noFill/>
          <a:ln w="9525">
            <a:noFill/>
            <a:miter lim="800000"/>
            <a:headEnd/>
            <a:tailEnd/>
          </a:ln>
        </p:spPr>
        <p:txBody>
          <a:bodyPr anchor="ctr"/>
          <a:lstStyle/>
          <a:p>
            <a:pPr algn="ctr" eaLnBrk="0" hangingPunct="0">
              <a:defRPr/>
            </a:pPr>
            <a:r>
              <a:rPr lang="en-US" sz="2800" b="1" kern="0" dirty="0">
                <a:solidFill>
                  <a:srgbClr val="FF0000"/>
                </a:solidFill>
                <a:latin typeface="+mn-lt"/>
                <a:ea typeface="+mj-ea"/>
                <a:cs typeface="+mj-cs"/>
              </a:rPr>
              <a:t>Polypeptide chain has direction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304800" y="2057400"/>
            <a:ext cx="4800600" cy="1538288"/>
          </a:xfrm>
          <a:prstGeom prst="rect">
            <a:avLst/>
          </a:prstGeom>
          <a:noFill/>
          <a:ln w="9525">
            <a:noFill/>
            <a:miter lim="800000"/>
            <a:headEnd/>
            <a:tailEnd/>
          </a:ln>
        </p:spPr>
        <p:txBody>
          <a:bodyPr lIns="0" tIns="0" rIns="0" bIns="0" anchor="ctr">
            <a:spAutoFit/>
          </a:bodyPr>
          <a:lstStyle/>
          <a:p>
            <a:pPr algn="just"/>
            <a:r>
              <a:rPr lang="en-AU" sz="2000" b="1"/>
              <a:t>4. Lack of rotation around the bond: The peptide bond has a partial double-bond character- that is; </a:t>
            </a:r>
            <a:r>
              <a:rPr lang="en-AU" sz="2000" b="1">
                <a:solidFill>
                  <a:srgbClr val="FF0000"/>
                </a:solidFill>
              </a:rPr>
              <a:t>it is shorter than a single bond and is therefore rigid and planar. </a:t>
            </a:r>
          </a:p>
        </p:txBody>
      </p:sp>
      <p:sp>
        <p:nvSpPr>
          <p:cNvPr id="6147" name="Rectangle 5"/>
          <p:cNvSpPr>
            <a:spLocks noChangeArrowheads="1"/>
          </p:cNvSpPr>
          <p:nvPr/>
        </p:nvSpPr>
        <p:spPr bwMode="auto">
          <a:xfrm>
            <a:off x="228600" y="3733800"/>
            <a:ext cx="4343400" cy="1016000"/>
          </a:xfrm>
          <a:prstGeom prst="rect">
            <a:avLst/>
          </a:prstGeom>
          <a:noFill/>
          <a:ln w="9525">
            <a:noFill/>
            <a:miter lim="800000"/>
            <a:headEnd/>
            <a:tailEnd/>
          </a:ln>
        </p:spPr>
        <p:txBody>
          <a:bodyPr anchor="ctr">
            <a:spAutoFit/>
          </a:bodyPr>
          <a:lstStyle/>
          <a:p>
            <a:pPr algn="just"/>
            <a:r>
              <a:rPr lang="en-AU" sz="2000" b="1"/>
              <a:t>5.Trans configuration: The peptide bond is generally a trans bond (instead of cis).</a:t>
            </a:r>
          </a:p>
        </p:txBody>
      </p:sp>
      <p:sp>
        <p:nvSpPr>
          <p:cNvPr id="6148" name="Rectangle 4"/>
          <p:cNvSpPr>
            <a:spLocks noChangeArrowheads="1"/>
          </p:cNvSpPr>
          <p:nvPr/>
        </p:nvSpPr>
        <p:spPr bwMode="auto">
          <a:xfrm>
            <a:off x="228600" y="5638800"/>
            <a:ext cx="4572000" cy="1016000"/>
          </a:xfrm>
          <a:prstGeom prst="rect">
            <a:avLst/>
          </a:prstGeom>
          <a:noFill/>
          <a:ln w="9525">
            <a:noFill/>
            <a:miter lim="800000"/>
            <a:headEnd/>
            <a:tailEnd/>
          </a:ln>
        </p:spPr>
        <p:txBody>
          <a:bodyPr>
            <a:spAutoFit/>
          </a:bodyPr>
          <a:lstStyle/>
          <a:p>
            <a:pPr algn="just">
              <a:spcBef>
                <a:spcPct val="50000"/>
              </a:spcBef>
            </a:pPr>
            <a:r>
              <a:rPr lang="en-AU" sz="2000" b="1">
                <a:solidFill>
                  <a:srgbClr val="FF0000"/>
                </a:solidFill>
              </a:rPr>
              <a:t>Trans form is strongly favoured because of steric clashes that occur in the cis form</a:t>
            </a:r>
            <a:r>
              <a:rPr lang="en-US" sz="2000" b="1">
                <a:solidFill>
                  <a:srgbClr val="FF0000"/>
                </a:solidFill>
              </a:rPr>
              <a:t> </a:t>
            </a:r>
          </a:p>
        </p:txBody>
      </p:sp>
      <p:sp>
        <p:nvSpPr>
          <p:cNvPr id="6149" name="Rectangle 5"/>
          <p:cNvSpPr>
            <a:spLocks noChangeArrowheads="1"/>
          </p:cNvSpPr>
          <p:nvPr/>
        </p:nvSpPr>
        <p:spPr bwMode="auto">
          <a:xfrm>
            <a:off x="190500" y="0"/>
            <a:ext cx="6438900" cy="523875"/>
          </a:xfrm>
          <a:prstGeom prst="rect">
            <a:avLst/>
          </a:prstGeom>
          <a:noFill/>
          <a:ln w="9525">
            <a:noFill/>
            <a:miter lim="800000"/>
            <a:headEnd/>
            <a:tailEnd/>
          </a:ln>
        </p:spPr>
        <p:txBody>
          <a:bodyPr wrap="none">
            <a:spAutoFit/>
          </a:bodyPr>
          <a:lstStyle/>
          <a:p>
            <a:pPr algn="just"/>
            <a:r>
              <a:rPr lang="en-AU" sz="2800" b="1">
                <a:solidFill>
                  <a:srgbClr val="FF0000"/>
                </a:solidFill>
              </a:rPr>
              <a:t>Characteristics of the peptide bond: </a:t>
            </a:r>
          </a:p>
        </p:txBody>
      </p:sp>
      <p:sp>
        <p:nvSpPr>
          <p:cNvPr id="5129" name="Rectangle 8"/>
          <p:cNvSpPr>
            <a:spLocks noChangeArrowheads="1"/>
          </p:cNvSpPr>
          <p:nvPr/>
        </p:nvSpPr>
        <p:spPr bwMode="auto">
          <a:xfrm>
            <a:off x="177800" y="815975"/>
            <a:ext cx="4572000" cy="708025"/>
          </a:xfrm>
          <a:prstGeom prst="rect">
            <a:avLst/>
          </a:prstGeom>
          <a:noFill/>
          <a:ln w="9525">
            <a:noFill/>
            <a:miter lim="800000"/>
            <a:headEnd/>
            <a:tailEnd/>
          </a:ln>
        </p:spPr>
        <p:txBody>
          <a:bodyPr>
            <a:spAutoFit/>
          </a:bodyPr>
          <a:lstStyle/>
          <a:p>
            <a:pPr marL="457200" indent="-457200">
              <a:defRPr/>
            </a:pPr>
            <a:r>
              <a:rPr lang="en-AU" sz="2000" b="1" dirty="0">
                <a:solidFill>
                  <a:schemeClr val="bg1"/>
                </a:solidFill>
              </a:rPr>
              <a:t>1.  It is a covalent bond.</a:t>
            </a:r>
          </a:p>
          <a:p>
            <a:pPr>
              <a:defRPr/>
            </a:pPr>
            <a:r>
              <a:rPr lang="en-AU" sz="2000" b="1" dirty="0">
                <a:solidFill>
                  <a:schemeClr val="bg1"/>
                </a:solidFill>
              </a:rPr>
              <a:t>2.  Strong bond</a:t>
            </a:r>
          </a:p>
        </p:txBody>
      </p:sp>
      <p:sp>
        <p:nvSpPr>
          <p:cNvPr id="10" name="Rectangle 3"/>
          <p:cNvSpPr txBox="1">
            <a:spLocks noChangeArrowheads="1"/>
          </p:cNvSpPr>
          <p:nvPr/>
        </p:nvSpPr>
        <p:spPr bwMode="auto">
          <a:xfrm>
            <a:off x="190500" y="1524000"/>
            <a:ext cx="4914900" cy="838200"/>
          </a:xfrm>
          <a:prstGeom prst="rect">
            <a:avLst/>
          </a:prstGeom>
          <a:noFill/>
          <a:ln w="9525">
            <a:noFill/>
            <a:miter lim="800000"/>
            <a:headEnd/>
            <a:tailEnd/>
          </a:ln>
        </p:spPr>
        <p:txBody>
          <a:bodyPr/>
          <a:lstStyle/>
          <a:p>
            <a:pPr marL="342900" indent="-342900" algn="just">
              <a:spcBef>
                <a:spcPct val="20000"/>
              </a:spcBef>
              <a:defRPr/>
            </a:pPr>
            <a:r>
              <a:rPr lang="en-AU" sz="2000" b="1" kern="0" dirty="0">
                <a:solidFill>
                  <a:schemeClr val="bg1"/>
                </a:solidFill>
                <a:latin typeface="+mn-lt"/>
                <a:cs typeface="+mn-cs"/>
              </a:rPr>
              <a:t>3. Peptide bond is uncharged but polar</a:t>
            </a:r>
          </a:p>
          <a:p>
            <a:pPr marL="342900" indent="-342900" algn="just">
              <a:spcBef>
                <a:spcPct val="20000"/>
              </a:spcBef>
              <a:defRPr/>
            </a:pPr>
            <a:endParaRPr lang="en-AU" sz="2000" b="1" kern="0" dirty="0">
              <a:solidFill>
                <a:schemeClr val="bg1"/>
              </a:solidFill>
              <a:latin typeface="+mn-lt"/>
              <a:cs typeface="+mn-cs"/>
            </a:endParaRPr>
          </a:p>
          <a:p>
            <a:pPr marL="342900" indent="-342900" algn="just">
              <a:spcBef>
                <a:spcPct val="20000"/>
              </a:spcBef>
              <a:defRPr/>
            </a:pPr>
            <a:r>
              <a:rPr lang="en-AU" sz="2000" b="1" kern="0" dirty="0">
                <a:solidFill>
                  <a:schemeClr val="bg1"/>
                </a:solidFill>
                <a:latin typeface="+mn-lt"/>
                <a:cs typeface="+mn-cs"/>
              </a:rPr>
              <a:t>   </a:t>
            </a:r>
            <a:endParaRPr lang="en-US" sz="2000" b="1" kern="0" dirty="0">
              <a:solidFill>
                <a:schemeClr val="bg1"/>
              </a:solidFill>
              <a:latin typeface="+mn-lt"/>
              <a:cs typeface="+mn-cs"/>
            </a:endParaRPr>
          </a:p>
        </p:txBody>
      </p:sp>
      <p:pic>
        <p:nvPicPr>
          <p:cNvPr id="6152" name="Picture 12" descr="Structural diagram showing two distinct configurations of a peptide bond, cis and trans."/>
          <p:cNvPicPr>
            <a:picLocks noChangeAspect="1" noChangeArrowheads="1"/>
          </p:cNvPicPr>
          <p:nvPr/>
        </p:nvPicPr>
        <p:blipFill>
          <a:blip r:embed="rId2" cstate="print"/>
          <a:srcRect/>
          <a:stretch>
            <a:fillRect/>
          </a:stretch>
        </p:blipFill>
        <p:spPr bwMode="auto">
          <a:xfrm>
            <a:off x="4946650" y="4267200"/>
            <a:ext cx="4044950" cy="2362200"/>
          </a:xfrm>
          <a:prstGeom prst="rect">
            <a:avLst/>
          </a:prstGeom>
          <a:noFill/>
          <a:ln w="9525">
            <a:noFill/>
            <a:miter lim="800000"/>
            <a:headEnd/>
            <a:tailEnd/>
          </a:ln>
        </p:spPr>
      </p:pic>
      <p:pic>
        <p:nvPicPr>
          <p:cNvPr id="6153" name="Picture 14" descr="Diagram of peptide bond resonance structures"/>
          <p:cNvPicPr>
            <a:picLocks noChangeAspect="1" noChangeArrowheads="1"/>
          </p:cNvPicPr>
          <p:nvPr/>
        </p:nvPicPr>
        <p:blipFill>
          <a:blip r:embed="rId3" cstate="print"/>
          <a:srcRect/>
          <a:stretch>
            <a:fillRect/>
          </a:stretch>
        </p:blipFill>
        <p:spPr bwMode="auto">
          <a:xfrm>
            <a:off x="5260975" y="609600"/>
            <a:ext cx="3730625"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457200" y="762000"/>
            <a:ext cx="8229600" cy="1524000"/>
          </a:xfrm>
        </p:spPr>
        <p:txBody>
          <a:bodyPr/>
          <a:lstStyle/>
          <a:p>
            <a:pPr algn="just" eaLnBrk="1" hangingPunct="1">
              <a:buFontTx/>
              <a:buNone/>
            </a:pPr>
            <a:r>
              <a:rPr lang="en-AU" sz="2000" b="1" dirty="0" smtClean="0">
                <a:solidFill>
                  <a:schemeClr val="bg1"/>
                </a:solidFill>
              </a:rPr>
              <a:t>Proteins are composed of one or more than one of polypeptide</a:t>
            </a:r>
          </a:p>
          <a:p>
            <a:pPr algn="just" eaLnBrk="1" hangingPunct="1">
              <a:buFontTx/>
              <a:buNone/>
            </a:pPr>
            <a:r>
              <a:rPr lang="en-AU" sz="2000" b="1" dirty="0" smtClean="0">
                <a:solidFill>
                  <a:schemeClr val="bg1"/>
                </a:solidFill>
              </a:rPr>
              <a:t>chains containing hundreds of amino acids.</a:t>
            </a:r>
            <a:r>
              <a:rPr lang="en-US" sz="2000" b="1" dirty="0" smtClean="0">
                <a:solidFill>
                  <a:schemeClr val="bg1"/>
                </a:solidFill>
              </a:rPr>
              <a:t> </a:t>
            </a:r>
          </a:p>
        </p:txBody>
      </p:sp>
      <p:sp>
        <p:nvSpPr>
          <p:cNvPr id="7171" name="TextBox 5"/>
          <p:cNvSpPr txBox="1">
            <a:spLocks noChangeArrowheads="1"/>
          </p:cNvSpPr>
          <p:nvPr/>
        </p:nvSpPr>
        <p:spPr bwMode="auto">
          <a:xfrm>
            <a:off x="385763" y="9525"/>
            <a:ext cx="1824037" cy="584200"/>
          </a:xfrm>
          <a:prstGeom prst="rect">
            <a:avLst/>
          </a:prstGeom>
          <a:noFill/>
          <a:ln w="9525">
            <a:noFill/>
            <a:miter lim="800000"/>
            <a:headEnd/>
            <a:tailEnd/>
          </a:ln>
        </p:spPr>
        <p:txBody>
          <a:bodyPr wrap="none">
            <a:spAutoFit/>
          </a:bodyPr>
          <a:lstStyle/>
          <a:p>
            <a:r>
              <a:rPr lang="en-GB" sz="3200" b="1">
                <a:solidFill>
                  <a:srgbClr val="FF0000"/>
                </a:solidFill>
              </a:rPr>
              <a:t>Proteins</a:t>
            </a:r>
          </a:p>
        </p:txBody>
      </p:sp>
      <p:cxnSp>
        <p:nvCxnSpPr>
          <p:cNvPr id="8" name="Straight Arrow Connector 7"/>
          <p:cNvCxnSpPr/>
          <p:nvPr/>
        </p:nvCxnSpPr>
        <p:spPr>
          <a:xfrm>
            <a:off x="2478088" y="57912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81000" y="1600200"/>
            <a:ext cx="8458200" cy="1016000"/>
          </a:xfrm>
          <a:prstGeom prst="rect">
            <a:avLst/>
          </a:prstGeom>
        </p:spPr>
        <p:txBody>
          <a:bodyPr>
            <a:spAutoFit/>
          </a:bodyPr>
          <a:lstStyle/>
          <a:p>
            <a:pPr algn="just">
              <a:defRPr/>
            </a:pPr>
            <a:r>
              <a:rPr lang="en-US" sz="2000" b="1" dirty="0">
                <a:cs typeface="+mn-cs"/>
              </a:rPr>
              <a:t>Each protein has its own </a:t>
            </a:r>
            <a:r>
              <a:rPr lang="en-US" sz="2000" b="1" dirty="0">
                <a:solidFill>
                  <a:srgbClr val="FF0000"/>
                </a:solidFill>
                <a:cs typeface="+mn-cs"/>
              </a:rPr>
              <a:t>unique amino acid sequence </a:t>
            </a:r>
            <a:r>
              <a:rPr lang="en-US" sz="2000" b="1" dirty="0">
                <a:cs typeface="+mn-cs"/>
              </a:rPr>
              <a:t>that is specified by the nucleotide sequence of the </a:t>
            </a:r>
            <a:r>
              <a:rPr lang="en-US" sz="2000" b="1" dirty="0">
                <a:solidFill>
                  <a:srgbClr val="FF0000"/>
                </a:solidFill>
                <a:cs typeface="+mn-cs"/>
              </a:rPr>
              <a:t>gene encoding </a:t>
            </a:r>
            <a:r>
              <a:rPr lang="en-US" sz="2000" b="1" dirty="0">
                <a:cs typeface="+mn-cs"/>
              </a:rPr>
              <a:t>this protein. </a:t>
            </a:r>
          </a:p>
        </p:txBody>
      </p:sp>
      <p:sp>
        <p:nvSpPr>
          <p:cNvPr id="6" name="Rectangle 5"/>
          <p:cNvSpPr/>
          <p:nvPr/>
        </p:nvSpPr>
        <p:spPr>
          <a:xfrm>
            <a:off x="381000" y="5845175"/>
            <a:ext cx="8458200" cy="708025"/>
          </a:xfrm>
          <a:prstGeom prst="rect">
            <a:avLst/>
          </a:prstGeom>
        </p:spPr>
        <p:txBody>
          <a:bodyPr>
            <a:spAutoFit/>
          </a:bodyPr>
          <a:lstStyle/>
          <a:p>
            <a:pPr algn="just">
              <a:defRPr/>
            </a:pPr>
            <a:r>
              <a:rPr lang="en-US" sz="2000" b="1" dirty="0">
                <a:solidFill>
                  <a:srgbClr val="FF0000"/>
                </a:solidFill>
                <a:cs typeface="+mn-cs"/>
              </a:rPr>
              <a:t>Proteins are the chief actors within the cell, said to be carrying out the duties specified by the information encoded in genes</a:t>
            </a:r>
          </a:p>
        </p:txBody>
      </p:sp>
      <p:sp>
        <p:nvSpPr>
          <p:cNvPr id="9" name="Rectangle 8"/>
          <p:cNvSpPr/>
          <p:nvPr/>
        </p:nvSpPr>
        <p:spPr>
          <a:xfrm>
            <a:off x="304800" y="2895600"/>
            <a:ext cx="8534400" cy="1016000"/>
          </a:xfrm>
          <a:prstGeom prst="rect">
            <a:avLst/>
          </a:prstGeom>
        </p:spPr>
        <p:txBody>
          <a:bodyPr>
            <a:spAutoFit/>
          </a:bodyPr>
          <a:lstStyle/>
          <a:p>
            <a:pPr algn="just">
              <a:defRPr/>
            </a:pPr>
            <a:r>
              <a:rPr lang="en-US" sz="2000" b="1" dirty="0">
                <a:latin typeface="+mn-lt"/>
              </a:rPr>
              <a:t>Protein builds, maintains, and replaces the tissues in your body. Your muscles, your organs, and your immune system are made up mostly of protein.</a:t>
            </a:r>
          </a:p>
        </p:txBody>
      </p:sp>
      <p:sp>
        <p:nvSpPr>
          <p:cNvPr id="10" name="Rectangle 9"/>
          <p:cNvSpPr/>
          <p:nvPr/>
        </p:nvSpPr>
        <p:spPr>
          <a:xfrm>
            <a:off x="381000" y="4162425"/>
            <a:ext cx="8534400" cy="1323975"/>
          </a:xfrm>
          <a:prstGeom prst="rect">
            <a:avLst/>
          </a:prstGeom>
        </p:spPr>
        <p:txBody>
          <a:bodyPr>
            <a:spAutoFit/>
          </a:bodyPr>
          <a:lstStyle/>
          <a:p>
            <a:pPr algn="just">
              <a:defRPr/>
            </a:pPr>
            <a:r>
              <a:rPr lang="en-US" sz="2000" b="1" dirty="0">
                <a:latin typeface="+mn-lt"/>
              </a:rPr>
              <a:t>Your body uses the protein you eat to make lots of specialized protein molecules that have specific jobs. For instance, your body uses protein to make hemoglobin, the part of red blood cells that carries oxygen to every part of your body.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152400" y="271463"/>
            <a:ext cx="8839200" cy="523875"/>
          </a:xfrm>
          <a:noFill/>
        </p:spPr>
        <p:txBody>
          <a:bodyPr>
            <a:spAutoFit/>
          </a:bodyPr>
          <a:lstStyle/>
          <a:p>
            <a:pPr algn="l" eaLnBrk="1" hangingPunct="1"/>
            <a:r>
              <a:rPr lang="en-AU" sz="2800" b="1" smtClean="0">
                <a:solidFill>
                  <a:srgbClr val="FF0000"/>
                </a:solidFill>
              </a:rPr>
              <a:t>Proteins Biomedical Importance</a:t>
            </a:r>
            <a:endParaRPr lang="en-AU" sz="2800" smtClean="0">
              <a:solidFill>
                <a:srgbClr val="FF0000"/>
              </a:solidFill>
            </a:endParaRPr>
          </a:p>
        </p:txBody>
      </p:sp>
      <p:sp>
        <p:nvSpPr>
          <p:cNvPr id="8195" name="Rectangle 3"/>
          <p:cNvSpPr>
            <a:spLocks noGrp="1" noChangeArrowheads="1"/>
          </p:cNvSpPr>
          <p:nvPr>
            <p:ph type="body" idx="4294967295"/>
          </p:nvPr>
        </p:nvSpPr>
        <p:spPr>
          <a:xfrm>
            <a:off x="457200" y="1066800"/>
            <a:ext cx="8229600" cy="5410200"/>
          </a:xfrm>
        </p:spPr>
        <p:txBody>
          <a:bodyPr/>
          <a:lstStyle/>
          <a:p>
            <a:pPr algn="just" eaLnBrk="1" hangingPunct="1">
              <a:lnSpc>
                <a:spcPct val="90000"/>
              </a:lnSpc>
              <a:buFontTx/>
              <a:buNone/>
            </a:pPr>
            <a:r>
              <a:rPr lang="en-AU" sz="2000" b="1" smtClean="0">
                <a:solidFill>
                  <a:schemeClr val="bg1"/>
                </a:solidFill>
              </a:rPr>
              <a:t>1- They provide immune protection, antibodies search out foreign invaders. </a:t>
            </a:r>
          </a:p>
          <a:p>
            <a:pPr algn="just" eaLnBrk="1" hangingPunct="1">
              <a:lnSpc>
                <a:spcPct val="90000"/>
              </a:lnSpc>
              <a:buFontTx/>
              <a:buNone/>
            </a:pPr>
            <a:endParaRPr lang="en-AU" sz="2000" b="1" smtClean="0">
              <a:solidFill>
                <a:schemeClr val="bg1"/>
              </a:solidFill>
            </a:endParaRPr>
          </a:p>
          <a:p>
            <a:pPr algn="just" eaLnBrk="1" hangingPunct="1">
              <a:lnSpc>
                <a:spcPct val="90000"/>
              </a:lnSpc>
              <a:buFontTx/>
              <a:buNone/>
            </a:pPr>
            <a:r>
              <a:rPr lang="en-AU" sz="2000" b="1" smtClean="0">
                <a:solidFill>
                  <a:schemeClr val="bg1"/>
                </a:solidFill>
              </a:rPr>
              <a:t>2- They function as catalysts: enzymes catalyse reactions that generate energy, synthesize and degrade biomolecules, replicate and transcribe genes, etc. </a:t>
            </a:r>
          </a:p>
          <a:p>
            <a:pPr algn="just" eaLnBrk="1" hangingPunct="1">
              <a:lnSpc>
                <a:spcPct val="90000"/>
              </a:lnSpc>
              <a:buFontTx/>
              <a:buNone/>
            </a:pPr>
            <a:endParaRPr lang="en-AU" sz="2000" b="1" smtClean="0">
              <a:solidFill>
                <a:schemeClr val="bg1"/>
              </a:solidFill>
            </a:endParaRPr>
          </a:p>
          <a:p>
            <a:pPr algn="just" eaLnBrk="1" hangingPunct="1">
              <a:lnSpc>
                <a:spcPct val="90000"/>
              </a:lnSpc>
              <a:buFontTx/>
              <a:buNone/>
            </a:pPr>
            <a:r>
              <a:rPr lang="en-AU" sz="2000" b="1" smtClean="0">
                <a:solidFill>
                  <a:schemeClr val="bg1"/>
                </a:solidFill>
              </a:rPr>
              <a:t>3- They transport and store other molecules such as Haemoglobin transports oxygen, </a:t>
            </a:r>
          </a:p>
          <a:p>
            <a:pPr algn="just" eaLnBrk="1" hangingPunct="1">
              <a:lnSpc>
                <a:spcPct val="90000"/>
              </a:lnSpc>
              <a:buFontTx/>
              <a:buNone/>
            </a:pPr>
            <a:endParaRPr lang="en-AU" sz="2000" b="1" smtClean="0">
              <a:solidFill>
                <a:schemeClr val="bg1"/>
              </a:solidFill>
            </a:endParaRPr>
          </a:p>
          <a:p>
            <a:pPr algn="just" eaLnBrk="1" hangingPunct="1">
              <a:lnSpc>
                <a:spcPct val="90000"/>
              </a:lnSpc>
              <a:buFontTx/>
              <a:buNone/>
            </a:pPr>
            <a:r>
              <a:rPr lang="en-AU" sz="2000" b="1" smtClean="0">
                <a:solidFill>
                  <a:schemeClr val="bg1"/>
                </a:solidFill>
              </a:rPr>
              <a:t>4- They provide mechanical support, the internal protein network “cytoskeleton”, maintains cellular shape and physical integrity. </a:t>
            </a:r>
          </a:p>
          <a:p>
            <a:pPr algn="just" eaLnBrk="1" hangingPunct="1">
              <a:lnSpc>
                <a:spcPct val="90000"/>
              </a:lnSpc>
              <a:buFontTx/>
              <a:buNone/>
            </a:pPr>
            <a:endParaRPr lang="en-AU" sz="2000" b="1" smtClean="0">
              <a:solidFill>
                <a:schemeClr val="bg1"/>
              </a:solidFill>
            </a:endParaRPr>
          </a:p>
          <a:p>
            <a:pPr algn="just" eaLnBrk="1" hangingPunct="1">
              <a:lnSpc>
                <a:spcPct val="90000"/>
              </a:lnSpc>
              <a:buFontTx/>
              <a:buNone/>
            </a:pPr>
            <a:r>
              <a:rPr lang="en-AU" sz="2000" b="1" smtClean="0">
                <a:solidFill>
                  <a:schemeClr val="bg1"/>
                </a:solidFill>
              </a:rPr>
              <a:t>5- They generate movement, actin and myosin filaments form the contractile machinery of muscle. </a:t>
            </a:r>
          </a:p>
          <a:p>
            <a:pPr algn="just" eaLnBrk="1" hangingPunct="1">
              <a:lnSpc>
                <a:spcPct val="90000"/>
              </a:lnSpc>
              <a:buFontTx/>
              <a:buNone/>
            </a:pPr>
            <a:endParaRPr lang="en-AU" sz="2000" b="1" smtClean="0">
              <a:solidFill>
                <a:schemeClr val="bg1"/>
              </a:solidFill>
            </a:endParaRPr>
          </a:p>
          <a:p>
            <a:pPr algn="just" eaLnBrk="1" hangingPunct="1">
              <a:lnSpc>
                <a:spcPct val="90000"/>
              </a:lnSpc>
              <a:buFontTx/>
              <a:buNone/>
            </a:pPr>
            <a:r>
              <a:rPr lang="en-AU" sz="2000" b="1" smtClean="0">
                <a:solidFill>
                  <a:schemeClr val="bg1"/>
                </a:solidFill>
              </a:rPr>
              <a:t>6- They work as receptors that enable cells to sense and respond to hormones and other environmental cues. </a:t>
            </a:r>
          </a:p>
          <a:p>
            <a:pPr algn="just" eaLnBrk="1" hangingPunct="1">
              <a:lnSpc>
                <a:spcPct val="90000"/>
              </a:lnSpc>
              <a:buFontTx/>
              <a:buNone/>
            </a:pPr>
            <a:endParaRPr lang="en-AU" sz="2000" b="1"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57200" y="-228600"/>
            <a:ext cx="8229600" cy="1143000"/>
          </a:xfrm>
        </p:spPr>
        <p:txBody>
          <a:bodyPr/>
          <a:lstStyle/>
          <a:p>
            <a:pPr algn="l" eaLnBrk="1" hangingPunct="1"/>
            <a:r>
              <a:rPr lang="en-AU" sz="2800" b="1" smtClean="0">
                <a:solidFill>
                  <a:srgbClr val="FF0000"/>
                </a:solidFill>
              </a:rPr>
              <a:t>Structure-function relationship in proteins</a:t>
            </a:r>
          </a:p>
        </p:txBody>
      </p:sp>
      <p:sp>
        <p:nvSpPr>
          <p:cNvPr id="8195" name="Rectangle 3"/>
          <p:cNvSpPr>
            <a:spLocks noGrp="1" noChangeArrowheads="1"/>
          </p:cNvSpPr>
          <p:nvPr>
            <p:ph type="body" idx="4294967295"/>
          </p:nvPr>
        </p:nvSpPr>
        <p:spPr>
          <a:xfrm>
            <a:off x="152400" y="609600"/>
            <a:ext cx="8839200" cy="5715000"/>
          </a:xfrm>
        </p:spPr>
        <p:txBody>
          <a:bodyPr/>
          <a:lstStyle/>
          <a:p>
            <a:pPr marL="457200" indent="-457200" algn="just" eaLnBrk="1" hangingPunct="1">
              <a:buFontTx/>
              <a:buNone/>
              <a:defRPr/>
            </a:pPr>
            <a:r>
              <a:rPr lang="en-AU" sz="2000" b="1" dirty="0" smtClean="0">
                <a:solidFill>
                  <a:schemeClr val="bg1"/>
                </a:solidFill>
              </a:rPr>
              <a:t>1. The function of a protein is directly dependent on its three dimensional structure. </a:t>
            </a:r>
          </a:p>
          <a:p>
            <a:pPr marL="457200" indent="-457200" algn="just" eaLnBrk="1" hangingPunct="1">
              <a:buFontTx/>
              <a:buAutoNum type="arabicPeriod"/>
              <a:defRPr/>
            </a:pPr>
            <a:endParaRPr lang="en-AU" sz="2000" b="1" dirty="0" smtClean="0">
              <a:solidFill>
                <a:schemeClr val="bg1"/>
              </a:solidFill>
            </a:endParaRPr>
          </a:p>
          <a:p>
            <a:pPr algn="just" eaLnBrk="1" hangingPunct="1">
              <a:buFontTx/>
              <a:buNone/>
              <a:defRPr/>
            </a:pPr>
            <a:r>
              <a:rPr lang="en-AU" sz="2000" b="1" dirty="0" smtClean="0">
                <a:solidFill>
                  <a:schemeClr val="bg1"/>
                </a:solidFill>
              </a:rPr>
              <a:t>2. Proteins contain </a:t>
            </a:r>
            <a:r>
              <a:rPr lang="en-AU" sz="2000" b="1" dirty="0" smtClean="0">
                <a:solidFill>
                  <a:srgbClr val="FF0000"/>
                </a:solidFill>
              </a:rPr>
              <a:t>a wide range of functional groups</a:t>
            </a:r>
            <a:r>
              <a:rPr lang="en-AU" sz="2000" b="1" dirty="0" smtClean="0">
                <a:solidFill>
                  <a:schemeClr val="bg1"/>
                </a:solidFill>
              </a:rPr>
              <a:t>. These functional groups  accounts for the broad spectrum of protein function. For instance, the chemical reactivity associated with these groups is essential to the function of enzymes.</a:t>
            </a:r>
          </a:p>
          <a:p>
            <a:pPr algn="just" eaLnBrk="1" hangingPunct="1">
              <a:buFontTx/>
              <a:buNone/>
              <a:defRPr/>
            </a:pPr>
            <a:endParaRPr lang="en-AU" sz="2000" b="1" dirty="0" smtClean="0">
              <a:solidFill>
                <a:schemeClr val="bg1"/>
              </a:solidFill>
            </a:endParaRPr>
          </a:p>
          <a:p>
            <a:pPr algn="just" eaLnBrk="1" hangingPunct="1">
              <a:buFontTx/>
              <a:buNone/>
              <a:defRPr/>
            </a:pPr>
            <a:r>
              <a:rPr lang="en-AU" sz="2000" b="1" dirty="0" smtClean="0">
                <a:solidFill>
                  <a:schemeClr val="bg1"/>
                </a:solidFill>
              </a:rPr>
              <a:t>3. Proteins can interact with one another and with other biological macromolecules to form complex assemblies. Example, replication of DNA, the transmission of signals within cells, and many other essential processes.</a:t>
            </a:r>
          </a:p>
          <a:p>
            <a:pPr algn="just" eaLnBrk="1" hangingPunct="1">
              <a:buFontTx/>
              <a:buNone/>
              <a:defRPr/>
            </a:pPr>
            <a:endParaRPr lang="en-AU" sz="2000" b="1" dirty="0" smtClean="0">
              <a:solidFill>
                <a:schemeClr val="bg1"/>
              </a:solidFill>
            </a:endParaRPr>
          </a:p>
          <a:p>
            <a:pPr algn="just" eaLnBrk="1" hangingPunct="1">
              <a:buFontTx/>
              <a:buNone/>
              <a:defRPr/>
            </a:pPr>
            <a:r>
              <a:rPr lang="en-AU" sz="2000" b="1" dirty="0" smtClean="0">
                <a:solidFill>
                  <a:schemeClr val="bg1"/>
                </a:solidFill>
              </a:rPr>
              <a:t>4. Some proteins are quite rigid, whereas others display limited flexibility. Rigid units can function as structural elements or in connective tissue. Parts of proteins with limited flexibility may act as to assembly proteins with one another and with other molecules into complex units, and to the transmission of information within and between cells.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152400" y="457200"/>
            <a:ext cx="6781800" cy="609600"/>
          </a:xfrm>
        </p:spPr>
        <p:txBody>
          <a:bodyPr/>
          <a:lstStyle/>
          <a:p>
            <a:pPr eaLnBrk="1" hangingPunct="1">
              <a:buFontTx/>
              <a:buNone/>
            </a:pPr>
            <a:r>
              <a:rPr lang="en-AU" sz="2400" b="1" smtClean="0">
                <a:solidFill>
                  <a:schemeClr val="bg1"/>
                </a:solidFill>
              </a:rPr>
              <a:t>Four levels of protein structure: </a:t>
            </a:r>
          </a:p>
          <a:p>
            <a:pPr eaLnBrk="1" hangingPunct="1">
              <a:buFontTx/>
              <a:buNone/>
            </a:pPr>
            <a:endParaRPr lang="en-AU" sz="2000" smtClean="0">
              <a:solidFill>
                <a:schemeClr val="bg1"/>
              </a:solidFill>
            </a:endParaRPr>
          </a:p>
        </p:txBody>
      </p:sp>
      <p:sp>
        <p:nvSpPr>
          <p:cNvPr id="10243" name="Rectangle 4"/>
          <p:cNvSpPr>
            <a:spLocks noGrp="1" noChangeArrowheads="1"/>
          </p:cNvSpPr>
          <p:nvPr>
            <p:ph type="title"/>
          </p:nvPr>
        </p:nvSpPr>
        <p:spPr>
          <a:xfrm>
            <a:off x="-228600" y="-304800"/>
            <a:ext cx="3810000" cy="944563"/>
          </a:xfrm>
          <a:noFill/>
        </p:spPr>
        <p:txBody>
          <a:bodyPr/>
          <a:lstStyle/>
          <a:p>
            <a:pPr eaLnBrk="1" hangingPunct="1"/>
            <a:r>
              <a:rPr lang="en-AU" sz="2800" b="1" smtClean="0">
                <a:solidFill>
                  <a:srgbClr val="FF0000"/>
                </a:solidFill>
              </a:rPr>
              <a:t>Protein structure</a:t>
            </a:r>
            <a:r>
              <a:rPr lang="en-US" sz="2800" b="1" smtClean="0">
                <a:solidFill>
                  <a:srgbClr val="FF0000"/>
                </a:solidFill>
              </a:rPr>
              <a:t> </a:t>
            </a:r>
          </a:p>
        </p:txBody>
      </p:sp>
      <p:sp>
        <p:nvSpPr>
          <p:cNvPr id="4" name="Rectangle 3"/>
          <p:cNvSpPr>
            <a:spLocks noChangeArrowheads="1"/>
          </p:cNvSpPr>
          <p:nvPr/>
        </p:nvSpPr>
        <p:spPr bwMode="auto">
          <a:xfrm>
            <a:off x="490538" y="838200"/>
            <a:ext cx="8162925" cy="3048000"/>
          </a:xfrm>
          <a:prstGeom prst="rect">
            <a:avLst/>
          </a:prstGeom>
          <a:noFill/>
          <a:ln w="9525">
            <a:noFill/>
            <a:miter lim="800000"/>
            <a:headEnd/>
            <a:tailEnd/>
          </a:ln>
        </p:spPr>
        <p:txBody>
          <a:bodyPr/>
          <a:lstStyle/>
          <a:p>
            <a:pPr marL="342900" indent="-342900" algn="ctr">
              <a:lnSpc>
                <a:spcPct val="90000"/>
              </a:lnSpc>
              <a:spcBef>
                <a:spcPct val="20000"/>
              </a:spcBef>
              <a:defRPr/>
            </a:pPr>
            <a:r>
              <a:rPr lang="en-US" altLang="ja-JP" sz="2000" b="1" dirty="0">
                <a:solidFill>
                  <a:schemeClr val="bg1"/>
                </a:solidFill>
                <a:latin typeface="+mn-lt"/>
                <a:ea typeface="HGP創英角ﾎﾟｯﾌﾟ体" pitchFamily="50" charset="-128"/>
              </a:rPr>
              <a:t>Primary structure (Amino acid sequence)</a:t>
            </a:r>
            <a:endParaRPr lang="ja-JP" altLang="en-US" sz="2000" b="1">
              <a:solidFill>
                <a:schemeClr val="bg1"/>
              </a:solidFill>
              <a:latin typeface="+mn-lt"/>
              <a:ea typeface="HGP創英角ﾎﾟｯﾌﾟ体" pitchFamily="50" charset="-128"/>
            </a:endParaRPr>
          </a:p>
          <a:p>
            <a:pPr marL="342900" indent="-342900" algn="ctr">
              <a:lnSpc>
                <a:spcPct val="90000"/>
              </a:lnSpc>
              <a:spcBef>
                <a:spcPct val="20000"/>
              </a:spcBef>
              <a:defRPr/>
            </a:pPr>
            <a:r>
              <a:rPr lang="ja-JP" altLang="en-US" sz="2000" b="1">
                <a:solidFill>
                  <a:schemeClr val="bg1"/>
                </a:solidFill>
                <a:latin typeface="+mn-lt"/>
                <a:ea typeface="HGP創英角ﾎﾟｯﾌﾟ体" pitchFamily="50" charset="-128"/>
              </a:rPr>
              <a:t>↓</a:t>
            </a:r>
          </a:p>
          <a:p>
            <a:pPr marL="342900" indent="-342900" algn="ctr">
              <a:lnSpc>
                <a:spcPct val="90000"/>
              </a:lnSpc>
              <a:spcBef>
                <a:spcPct val="20000"/>
              </a:spcBef>
              <a:defRPr/>
            </a:pPr>
            <a:r>
              <a:rPr lang="en-US" altLang="ja-JP" sz="2000" b="1" dirty="0">
                <a:solidFill>
                  <a:schemeClr val="bg1"/>
                </a:solidFill>
                <a:latin typeface="+mn-lt"/>
                <a:ea typeface="HGP創英角ﾎﾟｯﾌﾟ体" pitchFamily="50" charset="-128"/>
              </a:rPr>
              <a:t>Secondary structure </a:t>
            </a:r>
            <a:r>
              <a:rPr lang="en-US" altLang="ja-JP" sz="2000" b="1" dirty="0">
                <a:solidFill>
                  <a:schemeClr val="bg1"/>
                </a:solidFill>
                <a:latin typeface="+mn-lt"/>
                <a:ea typeface="ＭＳ Ｐゴシック" pitchFamily="34" charset="-128"/>
                <a:cs typeface="Tahoma" pitchFamily="34" charset="0"/>
              </a:rPr>
              <a:t>α</a:t>
            </a:r>
            <a:r>
              <a:rPr lang="en-US" altLang="ja-JP" sz="2000" b="1" dirty="0">
                <a:solidFill>
                  <a:schemeClr val="bg1"/>
                </a:solidFill>
                <a:latin typeface="+mn-lt"/>
                <a:ea typeface="HGP創英角ﾎﾟｯﾌﾟ体" pitchFamily="50" charset="-128"/>
              </a:rPr>
              <a:t>-helix, </a:t>
            </a:r>
            <a:r>
              <a:rPr lang="en-US" altLang="ja-JP" sz="2000" b="1" dirty="0">
                <a:solidFill>
                  <a:schemeClr val="bg1"/>
                </a:solidFill>
                <a:latin typeface="+mn-lt"/>
                <a:ea typeface="ＭＳ Ｐゴシック" pitchFamily="34" charset="-128"/>
              </a:rPr>
              <a:t>β</a:t>
            </a:r>
            <a:r>
              <a:rPr lang="en-US" altLang="ja-JP" sz="2000" b="1" dirty="0">
                <a:solidFill>
                  <a:schemeClr val="bg1"/>
                </a:solidFill>
                <a:latin typeface="+mn-lt"/>
                <a:ea typeface="HGP創英角ﾎﾟｯﾌﾟ体" pitchFamily="50" charset="-128"/>
              </a:rPr>
              <a:t>-sheet, turns</a:t>
            </a:r>
          </a:p>
          <a:p>
            <a:pPr marL="342900" indent="-342900" algn="ctr">
              <a:lnSpc>
                <a:spcPct val="90000"/>
              </a:lnSpc>
              <a:spcBef>
                <a:spcPct val="20000"/>
              </a:spcBef>
              <a:defRPr/>
            </a:pPr>
            <a:r>
              <a:rPr lang="ja-JP" altLang="en-US" sz="2000" b="1">
                <a:solidFill>
                  <a:schemeClr val="bg1"/>
                </a:solidFill>
                <a:latin typeface="+mn-lt"/>
                <a:ea typeface="HGP創英角ﾎﾟｯﾌﾟ体" pitchFamily="50" charset="-128"/>
              </a:rPr>
              <a:t>↓</a:t>
            </a:r>
          </a:p>
          <a:p>
            <a:pPr marL="342900" indent="-342900" algn="ctr">
              <a:lnSpc>
                <a:spcPct val="90000"/>
              </a:lnSpc>
              <a:spcBef>
                <a:spcPct val="20000"/>
              </a:spcBef>
              <a:defRPr/>
            </a:pPr>
            <a:r>
              <a:rPr lang="en-US" altLang="ja-JP" sz="2000" b="1" dirty="0">
                <a:solidFill>
                  <a:schemeClr val="bg1"/>
                </a:solidFill>
                <a:latin typeface="+mn-lt"/>
                <a:ea typeface="HGP創英角ﾎﾟｯﾌﾟ体" pitchFamily="50" charset="-128"/>
              </a:rPr>
              <a:t>Tertiary structure: Three-dimensional structure formed by assembly of secondary structures</a:t>
            </a:r>
            <a:endParaRPr lang="ja-JP" altLang="en-US" sz="2000" b="1">
              <a:solidFill>
                <a:schemeClr val="bg1"/>
              </a:solidFill>
              <a:latin typeface="+mn-lt"/>
              <a:ea typeface="HGP創英角ﾎﾟｯﾌﾟ体" pitchFamily="50" charset="-128"/>
            </a:endParaRPr>
          </a:p>
          <a:p>
            <a:pPr marL="342900" indent="-342900" algn="ctr">
              <a:lnSpc>
                <a:spcPct val="90000"/>
              </a:lnSpc>
              <a:spcBef>
                <a:spcPct val="20000"/>
              </a:spcBef>
              <a:defRPr/>
            </a:pPr>
            <a:r>
              <a:rPr lang="ja-JP" altLang="en-US" sz="2000" b="1">
                <a:solidFill>
                  <a:schemeClr val="bg1"/>
                </a:solidFill>
                <a:latin typeface="+mn-lt"/>
                <a:ea typeface="HGP創英角ﾎﾟｯﾌﾟ体" pitchFamily="50" charset="-128"/>
              </a:rPr>
              <a:t>↓</a:t>
            </a:r>
          </a:p>
          <a:p>
            <a:pPr marL="342900" indent="-342900" algn="ctr">
              <a:lnSpc>
                <a:spcPct val="90000"/>
              </a:lnSpc>
              <a:spcBef>
                <a:spcPct val="20000"/>
              </a:spcBef>
              <a:defRPr/>
            </a:pPr>
            <a:r>
              <a:rPr lang="en-US" altLang="ja-JP" sz="2000" b="1" dirty="0">
                <a:solidFill>
                  <a:schemeClr val="bg1"/>
                </a:solidFill>
                <a:latin typeface="+mn-lt"/>
                <a:ea typeface="HGP創英角ﾎﾟｯﾌﾟ体" pitchFamily="50" charset="-128"/>
              </a:rPr>
              <a:t>Quaternary structure: formed by more than one polypeptide chains</a:t>
            </a:r>
          </a:p>
        </p:txBody>
      </p:sp>
      <p:pic>
        <p:nvPicPr>
          <p:cNvPr id="10245" name="Picture 4"/>
          <p:cNvPicPr>
            <a:picLocks noChangeAspect="1" noChangeArrowheads="1"/>
          </p:cNvPicPr>
          <p:nvPr/>
        </p:nvPicPr>
        <p:blipFill>
          <a:blip r:embed="rId3" cstate="print"/>
          <a:srcRect/>
          <a:stretch>
            <a:fillRect/>
          </a:stretch>
        </p:blipFill>
        <p:spPr bwMode="auto">
          <a:xfrm>
            <a:off x="762000" y="3776663"/>
            <a:ext cx="7543800" cy="3005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4">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3399FF"/>
        </a:lt1>
        <a:dk2>
          <a:srgbClr val="000000"/>
        </a:dk2>
        <a:lt2>
          <a:srgbClr val="808080"/>
        </a:lt2>
        <a:accent1>
          <a:srgbClr val="BBE0E3"/>
        </a:accent1>
        <a:accent2>
          <a:srgbClr val="333399"/>
        </a:accent2>
        <a:accent3>
          <a:srgbClr val="ADCA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64EFD225938D4B80102A58843C38F7" ma:contentTypeVersion="4" ma:contentTypeDescription="Create a new document." ma:contentTypeScope="" ma:versionID="f2e495921be90a66ee52ca3351f70d35">
  <xsd:schema xmlns:xsd="http://www.w3.org/2001/XMLSchema" xmlns:xs="http://www.w3.org/2001/XMLSchema" xmlns:p="http://schemas.microsoft.com/office/2006/metadata/properties" xmlns:ns2="6c1faea6-d3e7-4333-9a2c-d4affed2a3c6" targetNamespace="http://schemas.microsoft.com/office/2006/metadata/properties" ma:root="true" ma:fieldsID="a41f88d66481d83ae7faf2aab9f08751" ns2:_="">
    <xsd:import namespace="6c1faea6-d3e7-4333-9a2c-d4affed2a3c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1faea6-d3e7-4333-9a2c-d4affed2a3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3BF944-CE12-4C57-BFFB-338DC037ABC1}"/>
</file>

<file path=customXml/itemProps2.xml><?xml version="1.0" encoding="utf-8"?>
<ds:datastoreItem xmlns:ds="http://schemas.openxmlformats.org/officeDocument/2006/customXml" ds:itemID="{1D87F4EE-DD86-437E-9715-D22E8002A70F}"/>
</file>

<file path=customXml/itemProps3.xml><?xml version="1.0" encoding="utf-8"?>
<ds:datastoreItem xmlns:ds="http://schemas.openxmlformats.org/officeDocument/2006/customXml" ds:itemID="{99DB3C97-265B-4234-B61D-971FB06B7C18}"/>
</file>

<file path=docProps/app.xml><?xml version="1.0" encoding="utf-8"?>
<Properties xmlns="http://schemas.openxmlformats.org/officeDocument/2006/extended-properties" xmlns:vt="http://schemas.openxmlformats.org/officeDocument/2006/docPropsVTypes">
  <Template/>
  <TotalTime>1805</TotalTime>
  <Words>1116</Words>
  <Application>Microsoft Office PowerPoint</Application>
  <PresentationFormat>On-screen Show (4:3)</PresentationFormat>
  <Paragraphs>139</Paragraphs>
  <Slides>20</Slides>
  <Notes>12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Polypeptides and proteins</vt:lpstr>
      <vt:lpstr>Slide 2</vt:lpstr>
      <vt:lpstr>Direction of Polypeptide chain </vt:lpstr>
      <vt:lpstr>Slide 4</vt:lpstr>
      <vt:lpstr>Slide 5</vt:lpstr>
      <vt:lpstr>Slide 6</vt:lpstr>
      <vt:lpstr>Proteins Biomedical Importance</vt:lpstr>
      <vt:lpstr>Structure-function relationship in proteins</vt:lpstr>
      <vt:lpstr>Protein structure </vt:lpstr>
      <vt:lpstr>1- Primary structure of proteins </vt:lpstr>
      <vt:lpstr>Slide 11</vt:lpstr>
      <vt:lpstr>α-helix</vt:lpstr>
      <vt:lpstr>α-helix</vt:lpstr>
      <vt:lpstr>Slide 14</vt:lpstr>
      <vt:lpstr>Slide 15</vt:lpstr>
      <vt:lpstr>β-sheet </vt:lpstr>
      <vt:lpstr> Parallel and antiparallel β-sheets</vt:lpstr>
      <vt:lpstr>Slide 18</vt:lpstr>
      <vt:lpstr>Slide 19</vt:lpstr>
      <vt:lpstr>Super secondary structures (also called motifs)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AL-Sarayreh</dc:creator>
  <cp:lastModifiedBy>ad</cp:lastModifiedBy>
  <cp:revision>145</cp:revision>
  <cp:lastPrinted>1601-01-01T00:00:00Z</cp:lastPrinted>
  <dcterms:created xsi:type="dcterms:W3CDTF">2009-10-06T20:46:33Z</dcterms:created>
  <dcterms:modified xsi:type="dcterms:W3CDTF">2021-11-10T08:12:40Z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0x0101008164EFD225938D4B80102A58843C38F7</vt:lpwstr>
  </property>
</Properties>
</file>