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720" r:id="rId2"/>
  </p:sldMasterIdLst>
  <p:notesMasterIdLst>
    <p:notesMasterId r:id="rId38"/>
  </p:notesMasterIdLst>
  <p:sldIdLst>
    <p:sldId id="627" r:id="rId3"/>
    <p:sldId id="333" r:id="rId4"/>
    <p:sldId id="576" r:id="rId5"/>
    <p:sldId id="282" r:id="rId6"/>
    <p:sldId id="386" r:id="rId7"/>
    <p:sldId id="390" r:id="rId8"/>
    <p:sldId id="601" r:id="rId9"/>
    <p:sldId id="278" r:id="rId10"/>
    <p:sldId id="394" r:id="rId11"/>
    <p:sldId id="472" r:id="rId12"/>
    <p:sldId id="396" r:id="rId13"/>
    <p:sldId id="557" r:id="rId14"/>
    <p:sldId id="279" r:id="rId15"/>
    <p:sldId id="591" r:id="rId16"/>
    <p:sldId id="578" r:id="rId17"/>
    <p:sldId id="580" r:id="rId18"/>
    <p:sldId id="546" r:id="rId19"/>
    <p:sldId id="581" r:id="rId20"/>
    <p:sldId id="602" r:id="rId21"/>
    <p:sldId id="622" r:id="rId22"/>
    <p:sldId id="605" r:id="rId23"/>
    <p:sldId id="433" r:id="rId24"/>
    <p:sldId id="606" r:id="rId25"/>
    <p:sldId id="607" r:id="rId26"/>
    <p:sldId id="608" r:id="rId27"/>
    <p:sldId id="609" r:id="rId28"/>
    <p:sldId id="610" r:id="rId29"/>
    <p:sldId id="612" r:id="rId30"/>
    <p:sldId id="614" r:id="rId31"/>
    <p:sldId id="616" r:id="rId32"/>
    <p:sldId id="617" r:id="rId33"/>
    <p:sldId id="618" r:id="rId34"/>
    <p:sldId id="624" r:id="rId35"/>
    <p:sldId id="625" r:id="rId36"/>
    <p:sldId id="559" r:id="rId37"/>
  </p:sldIdLst>
  <p:sldSz cx="9144000" cy="6858000" type="screen4x3"/>
  <p:notesSz cx="7053263" cy="9080500"/>
  <p:defaultTex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0093"/>
    <a:srgbClr val="0000FF"/>
    <a:srgbClr val="99FF66"/>
    <a:srgbClr val="FF3399"/>
    <a:srgbClr val="99FFCC"/>
    <a:srgbClr val="00FFFF"/>
    <a:srgbClr val="00FF00"/>
    <a:srgbClr val="009900"/>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515" autoAdjust="0"/>
    <p:restoredTop sz="84369" autoAdjust="0"/>
  </p:normalViewPr>
  <p:slideViewPr>
    <p:cSldViewPr>
      <p:cViewPr>
        <p:scale>
          <a:sx n="50" d="100"/>
          <a:sy n="50" d="100"/>
        </p:scale>
        <p:origin x="-2362" y="-518"/>
      </p:cViewPr>
      <p:guideLst>
        <p:guide orient="horz" pos="2160"/>
        <p:guide pos="2880"/>
      </p:guideLst>
    </p:cSldViewPr>
  </p:slideViewPr>
  <p:outlineViewPr>
    <p:cViewPr>
      <p:scale>
        <a:sx n="33" d="100"/>
        <a:sy n="33" d="100"/>
      </p:scale>
      <p:origin x="12" y="0"/>
    </p:cViewPr>
  </p:outlineViewPr>
  <p:notesTextViewPr>
    <p:cViewPr>
      <p:scale>
        <a:sx n="100" d="100"/>
        <a:sy n="100" d="100"/>
      </p:scale>
      <p:origin x="0" y="0"/>
    </p:cViewPr>
  </p:notesTextViewPr>
  <p:sorterViewPr>
    <p:cViewPr>
      <p:scale>
        <a:sx n="66" d="100"/>
        <a:sy n="66" d="100"/>
      </p:scale>
      <p:origin x="0" y="280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996850" y="0"/>
            <a:ext cx="3056414" cy="454025"/>
          </a:xfrm>
          <a:prstGeom prst="rect">
            <a:avLst/>
          </a:prstGeom>
        </p:spPr>
        <p:txBody>
          <a:bodyPr vert="horz" lIns="92930" tIns="46465" rIns="92930" bIns="46465" rtlCol="1"/>
          <a:lstStyle>
            <a:lvl1pPr algn="r">
              <a:defRPr sz="1200"/>
            </a:lvl1pPr>
          </a:lstStyle>
          <a:p>
            <a:endParaRPr lang="ar-EG"/>
          </a:p>
        </p:txBody>
      </p:sp>
      <p:sp>
        <p:nvSpPr>
          <p:cNvPr id="3" name="Date Placeholder 2"/>
          <p:cNvSpPr>
            <a:spLocks noGrp="1"/>
          </p:cNvSpPr>
          <p:nvPr>
            <p:ph type="dt" idx="1"/>
          </p:nvPr>
        </p:nvSpPr>
        <p:spPr>
          <a:xfrm>
            <a:off x="1633" y="0"/>
            <a:ext cx="3056414" cy="454025"/>
          </a:xfrm>
          <a:prstGeom prst="rect">
            <a:avLst/>
          </a:prstGeom>
        </p:spPr>
        <p:txBody>
          <a:bodyPr vert="horz" lIns="92930" tIns="46465" rIns="92930" bIns="46465" rtlCol="1"/>
          <a:lstStyle>
            <a:lvl1pPr algn="l">
              <a:defRPr sz="1200"/>
            </a:lvl1pPr>
          </a:lstStyle>
          <a:p>
            <a:fld id="{2B191233-74E9-4472-B737-F49C7B45A77A}" type="datetimeFigureOut">
              <a:rPr lang="ar-EG" smtClean="0"/>
              <a:pPr/>
              <a:t>09/05/1442</a:t>
            </a:fld>
            <a:endParaRPr lang="ar-EG"/>
          </a:p>
        </p:txBody>
      </p:sp>
      <p:sp>
        <p:nvSpPr>
          <p:cNvPr id="4" name="Slide Image Placeholder 3"/>
          <p:cNvSpPr>
            <a:spLocks noGrp="1" noRot="1" noChangeAspect="1"/>
          </p:cNvSpPr>
          <p:nvPr>
            <p:ph type="sldImg" idx="2"/>
          </p:nvPr>
        </p:nvSpPr>
        <p:spPr>
          <a:xfrm>
            <a:off x="1255713" y="681038"/>
            <a:ext cx="4541837" cy="3405187"/>
          </a:xfrm>
          <a:prstGeom prst="rect">
            <a:avLst/>
          </a:prstGeom>
          <a:noFill/>
          <a:ln w="12700">
            <a:solidFill>
              <a:prstClr val="black"/>
            </a:solidFill>
          </a:ln>
        </p:spPr>
        <p:txBody>
          <a:bodyPr vert="horz" lIns="92930" tIns="46465" rIns="92930" bIns="46465" rtlCol="1" anchor="ctr"/>
          <a:lstStyle/>
          <a:p>
            <a:endParaRPr lang="ar-EG"/>
          </a:p>
        </p:txBody>
      </p:sp>
      <p:sp>
        <p:nvSpPr>
          <p:cNvPr id="5" name="Notes Placeholder 4"/>
          <p:cNvSpPr>
            <a:spLocks noGrp="1"/>
          </p:cNvSpPr>
          <p:nvPr>
            <p:ph type="body" sz="quarter" idx="3"/>
          </p:nvPr>
        </p:nvSpPr>
        <p:spPr>
          <a:xfrm>
            <a:off x="705327" y="4313238"/>
            <a:ext cx="5642610" cy="4086225"/>
          </a:xfrm>
          <a:prstGeom prst="rect">
            <a:avLst/>
          </a:prstGeom>
        </p:spPr>
        <p:txBody>
          <a:bodyPr vert="horz" lIns="92930" tIns="46465" rIns="92930" bIns="46465"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6" name="Footer Placeholder 5"/>
          <p:cNvSpPr>
            <a:spLocks noGrp="1"/>
          </p:cNvSpPr>
          <p:nvPr>
            <p:ph type="ftr" sz="quarter" idx="4"/>
          </p:nvPr>
        </p:nvSpPr>
        <p:spPr>
          <a:xfrm>
            <a:off x="3996850" y="8624899"/>
            <a:ext cx="3056414" cy="454025"/>
          </a:xfrm>
          <a:prstGeom prst="rect">
            <a:avLst/>
          </a:prstGeom>
        </p:spPr>
        <p:txBody>
          <a:bodyPr vert="horz" lIns="92930" tIns="46465" rIns="92930" bIns="46465" rtlCol="1" anchor="b"/>
          <a:lstStyle>
            <a:lvl1pPr algn="r">
              <a:defRPr sz="1200"/>
            </a:lvl1pPr>
          </a:lstStyle>
          <a:p>
            <a:endParaRPr lang="ar-EG"/>
          </a:p>
        </p:txBody>
      </p:sp>
      <p:sp>
        <p:nvSpPr>
          <p:cNvPr id="7" name="Slide Number Placeholder 6"/>
          <p:cNvSpPr>
            <a:spLocks noGrp="1"/>
          </p:cNvSpPr>
          <p:nvPr>
            <p:ph type="sldNum" sz="quarter" idx="5"/>
          </p:nvPr>
        </p:nvSpPr>
        <p:spPr>
          <a:xfrm>
            <a:off x="1633" y="8624899"/>
            <a:ext cx="3056414" cy="454025"/>
          </a:xfrm>
          <a:prstGeom prst="rect">
            <a:avLst/>
          </a:prstGeom>
        </p:spPr>
        <p:txBody>
          <a:bodyPr vert="horz" lIns="92930" tIns="46465" rIns="92930" bIns="46465" rtlCol="1" anchor="b"/>
          <a:lstStyle>
            <a:lvl1pPr algn="l">
              <a:defRPr sz="1200"/>
            </a:lvl1pPr>
          </a:lstStyle>
          <a:p>
            <a:fld id="{11E4E02A-0EB3-4B1D-8057-675E50EBB467}" type="slidenum">
              <a:rPr lang="ar-EG" smtClean="0"/>
              <a:pPr/>
              <a:t>‹#›</a:t>
            </a:fld>
            <a:endParaRPr lang="ar-EG"/>
          </a:p>
        </p:txBody>
      </p:sp>
    </p:spTree>
    <p:extLst>
      <p:ext uri="{BB962C8B-B14F-4D97-AF65-F5344CB8AC3E}">
        <p14:creationId xmlns:p14="http://schemas.microsoft.com/office/powerpoint/2010/main" val="2220658329"/>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xmlns="" id="{601675CF-CEA7-43B2-83EB-8C430FA27E39}"/>
              </a:ext>
            </a:extLst>
          </p:cNvPr>
          <p:cNvSpPr>
            <a:spLocks noGrp="1" noRot="1" noChangeAspect="1" noChangeArrowheads="1" noTextEdit="1"/>
          </p:cNvSpPr>
          <p:nvPr>
            <p:ph type="sldImg"/>
          </p:nvPr>
        </p:nvSpPr>
        <p:spPr>
          <a:ln/>
        </p:spPr>
      </p:sp>
      <p:sp>
        <p:nvSpPr>
          <p:cNvPr id="18435" name="Notes Placeholder 2">
            <a:extLst>
              <a:ext uri="{FF2B5EF4-FFF2-40B4-BE49-F238E27FC236}">
                <a16:creationId xmlns:a16="http://schemas.microsoft.com/office/drawing/2014/main" xmlns="" id="{E886C0C0-6ED1-4BBD-AE87-3F58A1E6DE5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SA" altLang="en-US">
              <a:latin typeface="Arial" panose="020B0604020202020204" pitchFamily="34" charset="0"/>
              <a:cs typeface="Arial" panose="020B0604020202020204" pitchFamily="34" charset="0"/>
            </a:endParaRPr>
          </a:p>
        </p:txBody>
      </p:sp>
      <p:sp>
        <p:nvSpPr>
          <p:cNvPr id="18436" name="Slide Number Placeholder 3">
            <a:extLst>
              <a:ext uri="{FF2B5EF4-FFF2-40B4-BE49-F238E27FC236}">
                <a16:creationId xmlns:a16="http://schemas.microsoft.com/office/drawing/2014/main" xmlns="" id="{27B47866-C51C-496F-A9E0-9881371157F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A5A8954-9AAB-499E-AE0F-A92DB9F5AE73}"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xmlns="" id="{601675CF-CEA7-43B2-83EB-8C430FA27E39}"/>
              </a:ext>
            </a:extLst>
          </p:cNvPr>
          <p:cNvSpPr>
            <a:spLocks noGrp="1" noRot="1" noChangeAspect="1" noChangeArrowheads="1" noTextEdit="1"/>
          </p:cNvSpPr>
          <p:nvPr>
            <p:ph type="sldImg"/>
          </p:nvPr>
        </p:nvSpPr>
        <p:spPr>
          <a:ln/>
        </p:spPr>
      </p:sp>
      <p:sp>
        <p:nvSpPr>
          <p:cNvPr id="18435" name="Notes Placeholder 2">
            <a:extLst>
              <a:ext uri="{FF2B5EF4-FFF2-40B4-BE49-F238E27FC236}">
                <a16:creationId xmlns:a16="http://schemas.microsoft.com/office/drawing/2014/main" xmlns="" id="{E886C0C0-6ED1-4BBD-AE87-3F58A1E6DE5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SA" altLang="en-US">
              <a:latin typeface="Arial" panose="020B0604020202020204" pitchFamily="34" charset="0"/>
              <a:cs typeface="Arial" panose="020B0604020202020204" pitchFamily="34" charset="0"/>
            </a:endParaRPr>
          </a:p>
        </p:txBody>
      </p:sp>
      <p:sp>
        <p:nvSpPr>
          <p:cNvPr id="18436" name="Slide Number Placeholder 3">
            <a:extLst>
              <a:ext uri="{FF2B5EF4-FFF2-40B4-BE49-F238E27FC236}">
                <a16:creationId xmlns:a16="http://schemas.microsoft.com/office/drawing/2014/main" xmlns="" id="{27B47866-C51C-496F-A9E0-9881371157F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A5A8954-9AAB-499E-AE0F-A92DB9F5AE73}"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kumimoji="0" lang="en-US" sz="3600" b="0" i="0" u="none" strike="noStrike" kern="1200" cap="none" spc="0" normalizeH="0" baseline="0" noProof="0" dirty="0">
                <a:ln>
                  <a:noFill/>
                </a:ln>
                <a:solidFill>
                  <a:srgbClr val="FF0000"/>
                </a:solidFill>
                <a:effectLst/>
                <a:uLnTx/>
                <a:uFillTx/>
                <a:latin typeface="+mn-lt"/>
                <a:ea typeface="+mn-ea"/>
                <a:cs typeface="+mn-cs"/>
              </a:rPr>
              <a:t>The sulci increase the surface area of the cerebral cortex maximally</a:t>
            </a:r>
            <a:endParaRPr lang="en-US" dirty="0"/>
          </a:p>
        </p:txBody>
      </p:sp>
      <p:sp>
        <p:nvSpPr>
          <p:cNvPr id="4" name="Slide Number Placeholder 3"/>
          <p:cNvSpPr>
            <a:spLocks noGrp="1"/>
          </p:cNvSpPr>
          <p:nvPr>
            <p:ph type="sldNum" sz="quarter" idx="5"/>
          </p:nvPr>
        </p:nvSpPr>
        <p:spPr/>
        <p:txBody>
          <a:bodyPr/>
          <a:lstStyle/>
          <a:p>
            <a:fld id="{11E4E02A-0EB3-4B1D-8057-675E50EBB467}" type="slidenum">
              <a:rPr lang="ar-EG" smtClean="0"/>
              <a:pPr/>
              <a:t>15</a:t>
            </a:fld>
            <a:endParaRPr lang="ar-EG"/>
          </a:p>
        </p:txBody>
      </p:sp>
    </p:spTree>
    <p:extLst>
      <p:ext uri="{BB962C8B-B14F-4D97-AF65-F5344CB8AC3E}">
        <p14:creationId xmlns:p14="http://schemas.microsoft.com/office/powerpoint/2010/main" val="17210484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E4E02A-0EB3-4B1D-8057-675E50EBB467}" type="slidenum">
              <a:rPr lang="ar-EG" smtClean="0"/>
              <a:pPr/>
              <a:t>17</a:t>
            </a:fld>
            <a:endParaRPr lang="ar-EG"/>
          </a:p>
        </p:txBody>
      </p:sp>
    </p:spTree>
    <p:extLst>
      <p:ext uri="{BB962C8B-B14F-4D97-AF65-F5344CB8AC3E}">
        <p14:creationId xmlns:p14="http://schemas.microsoft.com/office/powerpoint/2010/main" val="5365508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EG"/>
          </a:p>
        </p:txBody>
      </p:sp>
      <p:sp>
        <p:nvSpPr>
          <p:cNvPr id="4" name="Slide Number Placeholder 3"/>
          <p:cNvSpPr>
            <a:spLocks noGrp="1"/>
          </p:cNvSpPr>
          <p:nvPr>
            <p:ph type="sldNum" sz="quarter"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11E4E02A-0EB3-4B1D-8057-675E50EBB467}" type="slidenum">
              <a:rPr kumimoji="0" lang="ar-EG"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18</a:t>
            </a:fld>
            <a:endParaRPr kumimoji="0" lang="ar-EG"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33908613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xmlns="" id="{601675CF-CEA7-43B2-83EB-8C430FA27E39}"/>
              </a:ext>
            </a:extLst>
          </p:cNvPr>
          <p:cNvSpPr>
            <a:spLocks noGrp="1" noRot="1" noChangeAspect="1" noChangeArrowheads="1" noTextEdit="1"/>
          </p:cNvSpPr>
          <p:nvPr>
            <p:ph type="sldImg"/>
          </p:nvPr>
        </p:nvSpPr>
        <p:spPr>
          <a:ln/>
        </p:spPr>
      </p:sp>
      <p:sp>
        <p:nvSpPr>
          <p:cNvPr id="18435" name="Notes Placeholder 2">
            <a:extLst>
              <a:ext uri="{FF2B5EF4-FFF2-40B4-BE49-F238E27FC236}">
                <a16:creationId xmlns:a16="http://schemas.microsoft.com/office/drawing/2014/main" xmlns="" id="{E886C0C0-6ED1-4BBD-AE87-3F58A1E6DE5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SA" altLang="en-US" dirty="0">
              <a:latin typeface="Arial" panose="020B0604020202020204" pitchFamily="34" charset="0"/>
              <a:cs typeface="Arial" panose="020B0604020202020204" pitchFamily="34" charset="0"/>
            </a:endParaRPr>
          </a:p>
        </p:txBody>
      </p:sp>
      <p:sp>
        <p:nvSpPr>
          <p:cNvPr id="18436" name="Slide Number Placeholder 3">
            <a:extLst>
              <a:ext uri="{FF2B5EF4-FFF2-40B4-BE49-F238E27FC236}">
                <a16:creationId xmlns:a16="http://schemas.microsoft.com/office/drawing/2014/main" xmlns="" id="{27B47866-C51C-496F-A9E0-9881371157F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A5A8954-9AAB-499E-AE0F-A92DB9F5AE73}"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8457125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EG"/>
          </a:p>
        </p:txBody>
      </p:sp>
      <p:sp>
        <p:nvSpPr>
          <p:cNvPr id="4" name="Slide Number Placeholder 3"/>
          <p:cNvSpPr>
            <a:spLocks noGrp="1"/>
          </p:cNvSpPr>
          <p:nvPr>
            <p:ph type="sldNum" sz="quarter"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11E4E02A-0EB3-4B1D-8057-675E50EBB467}" type="slidenum">
              <a:rPr kumimoji="0" lang="ar-EG"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21</a:t>
            </a:fld>
            <a:endParaRPr kumimoji="0" lang="ar-EG"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13943016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EG" dirty="0"/>
          </a:p>
        </p:txBody>
      </p:sp>
      <p:sp>
        <p:nvSpPr>
          <p:cNvPr id="4" name="Slide Number Placeholder 3"/>
          <p:cNvSpPr>
            <a:spLocks noGrp="1"/>
          </p:cNvSpPr>
          <p:nvPr>
            <p:ph type="sldNum" sz="quarter"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11E4E02A-0EB3-4B1D-8057-675E50EBB467}" type="slidenum">
              <a:rPr kumimoji="0" lang="ar-EG"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22</a:t>
            </a:fld>
            <a:endParaRPr kumimoji="0" lang="ar-EG"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EG"/>
          </a:p>
        </p:txBody>
      </p:sp>
      <p:sp>
        <p:nvSpPr>
          <p:cNvPr id="4" name="Slide Number Placeholder 3"/>
          <p:cNvSpPr>
            <a:spLocks noGrp="1"/>
          </p:cNvSpPr>
          <p:nvPr>
            <p:ph type="sldNum" sz="quarter"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11E4E02A-0EB3-4B1D-8057-675E50EBB467}" type="slidenum">
              <a:rPr kumimoji="0" lang="ar-EG"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23</a:t>
            </a:fld>
            <a:endParaRPr kumimoji="0" lang="ar-EG"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15114195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30000"/>
              </a:lnSpc>
              <a:spcBef>
                <a:spcPts val="0"/>
              </a:spcBef>
              <a:spcAft>
                <a:spcPts val="0"/>
              </a:spcAft>
              <a:buClrTx/>
              <a:buSzTx/>
              <a:buFontTx/>
              <a:buNone/>
              <a:tabLst>
                <a:tab pos="262255" algn="l"/>
                <a:tab pos="262255" algn="l"/>
                <a:tab pos="6057900" algn="r"/>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 It lies anterior to the premotor cortex.</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285750" marR="0" lvl="0" indent="-285750" algn="l" defTabSz="914400" rtl="0" eaLnBrk="1" fontAlgn="auto" latinLnBrk="0" hangingPunct="1">
              <a:lnSpc>
                <a:spcPct val="130000"/>
              </a:lnSpc>
              <a:spcBef>
                <a:spcPts val="0"/>
              </a:spcBef>
              <a:spcAft>
                <a:spcPts val="0"/>
              </a:spcAft>
              <a:buClrTx/>
              <a:buSzTx/>
              <a:buFontTx/>
              <a:buChar char="-"/>
              <a:tabLst>
                <a:tab pos="262255" algn="l"/>
                <a:tab pos="262255" algn="l"/>
                <a:tab pos="6057900" algn="r"/>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It controls movements of the eyes when eyes follow a moving target.</a:t>
            </a:r>
          </a:p>
          <a:p>
            <a:endParaRPr lang="ar-EG" dirty="0"/>
          </a:p>
        </p:txBody>
      </p:sp>
      <p:sp>
        <p:nvSpPr>
          <p:cNvPr id="4" name="Slide Number Placeholder 3"/>
          <p:cNvSpPr>
            <a:spLocks noGrp="1"/>
          </p:cNvSpPr>
          <p:nvPr>
            <p:ph type="sldNum" sz="quarter"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11E4E02A-0EB3-4B1D-8057-675E50EBB467}" type="slidenum">
              <a:rPr kumimoji="0" lang="ar-EG"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24</a:t>
            </a:fld>
            <a:endParaRPr kumimoji="0" lang="ar-EG"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16417352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EG" dirty="0"/>
          </a:p>
        </p:txBody>
      </p:sp>
      <p:sp>
        <p:nvSpPr>
          <p:cNvPr id="4" name="Slide Number Placeholder 3"/>
          <p:cNvSpPr>
            <a:spLocks noGrp="1"/>
          </p:cNvSpPr>
          <p:nvPr>
            <p:ph type="sldNum" sz="quarter"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11E4E02A-0EB3-4B1D-8057-675E50EBB467}" type="slidenum">
              <a:rPr kumimoji="0" lang="ar-EG"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25</a:t>
            </a:fld>
            <a:endParaRPr kumimoji="0" lang="ar-EG"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22728438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EG"/>
          </a:p>
        </p:txBody>
      </p:sp>
      <p:sp>
        <p:nvSpPr>
          <p:cNvPr id="4" name="Slide Number Placeholder 3"/>
          <p:cNvSpPr>
            <a:spLocks noGrp="1"/>
          </p:cNvSpPr>
          <p:nvPr>
            <p:ph type="sldNum" sz="quarter"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11E4E02A-0EB3-4B1D-8057-675E50EBB467}" type="slidenum">
              <a:rPr kumimoji="0" lang="ar-EG"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3</a:t>
            </a:fld>
            <a:endParaRPr kumimoji="0" lang="ar-EG"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EG" dirty="0"/>
          </a:p>
        </p:txBody>
      </p:sp>
      <p:sp>
        <p:nvSpPr>
          <p:cNvPr id="4" name="Slide Number Placeholder 3"/>
          <p:cNvSpPr>
            <a:spLocks noGrp="1"/>
          </p:cNvSpPr>
          <p:nvPr>
            <p:ph type="sldNum" sz="quarter"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11E4E02A-0EB3-4B1D-8057-675E50EBB467}" type="slidenum">
              <a:rPr kumimoji="0" lang="ar-EG"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26</a:t>
            </a:fld>
            <a:endParaRPr kumimoji="0" lang="ar-EG"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19222799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EG" dirty="0"/>
          </a:p>
        </p:txBody>
      </p:sp>
      <p:sp>
        <p:nvSpPr>
          <p:cNvPr id="4" name="Slide Number Placeholder 3"/>
          <p:cNvSpPr>
            <a:spLocks noGrp="1"/>
          </p:cNvSpPr>
          <p:nvPr>
            <p:ph type="sldNum" sz="quarter"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11E4E02A-0EB3-4B1D-8057-675E50EBB467}" type="slidenum">
              <a:rPr kumimoji="0" lang="ar-EG"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27</a:t>
            </a:fld>
            <a:endParaRPr kumimoji="0" lang="ar-EG"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4158455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EG"/>
          </a:p>
        </p:txBody>
      </p:sp>
      <p:sp>
        <p:nvSpPr>
          <p:cNvPr id="4" name="Slide Number Placeholder 3"/>
          <p:cNvSpPr>
            <a:spLocks noGrp="1"/>
          </p:cNvSpPr>
          <p:nvPr>
            <p:ph type="sldNum" sz="quarter"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11E4E02A-0EB3-4B1D-8057-675E50EBB467}" type="slidenum">
              <a:rPr kumimoji="0" lang="ar-EG"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28</a:t>
            </a:fld>
            <a:endParaRPr kumimoji="0" lang="ar-EG"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39999089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EG" dirty="0"/>
          </a:p>
        </p:txBody>
      </p:sp>
      <p:sp>
        <p:nvSpPr>
          <p:cNvPr id="4" name="Slide Number Placeholder 3"/>
          <p:cNvSpPr>
            <a:spLocks noGrp="1"/>
          </p:cNvSpPr>
          <p:nvPr>
            <p:ph type="sldNum" sz="quarter"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11E4E02A-0EB3-4B1D-8057-675E50EBB467}" type="slidenum">
              <a:rPr kumimoji="0" lang="ar-EG"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29</a:t>
            </a:fld>
            <a:endParaRPr kumimoji="0" lang="ar-EG"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40832462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EG"/>
          </a:p>
        </p:txBody>
      </p:sp>
      <p:sp>
        <p:nvSpPr>
          <p:cNvPr id="4" name="Slide Number Placeholder 3"/>
          <p:cNvSpPr>
            <a:spLocks noGrp="1"/>
          </p:cNvSpPr>
          <p:nvPr>
            <p:ph type="sldNum" sz="quarter"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11E4E02A-0EB3-4B1D-8057-675E50EBB467}" type="slidenum">
              <a:rPr kumimoji="0" lang="ar-EG"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30</a:t>
            </a:fld>
            <a:endParaRPr kumimoji="0" lang="ar-EG"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41645148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EG"/>
          </a:p>
        </p:txBody>
      </p:sp>
      <p:sp>
        <p:nvSpPr>
          <p:cNvPr id="4" name="Slide Number Placeholder 3"/>
          <p:cNvSpPr>
            <a:spLocks noGrp="1"/>
          </p:cNvSpPr>
          <p:nvPr>
            <p:ph type="sldNum" sz="quarter"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11E4E02A-0EB3-4B1D-8057-675E50EBB467}" type="slidenum">
              <a:rPr kumimoji="0" lang="ar-EG"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31</a:t>
            </a:fld>
            <a:endParaRPr kumimoji="0" lang="ar-EG"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21819614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a:t>Rea 46 is cytoarchitecture rather than function</a:t>
            </a:r>
          </a:p>
        </p:txBody>
      </p:sp>
      <p:sp>
        <p:nvSpPr>
          <p:cNvPr id="4" name="Slide Number Placeholder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11E4E02A-0EB3-4B1D-8057-675E50EBB467}" type="slidenum">
              <a:rPr kumimoji="0" lang="ar-EG"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33</a:t>
            </a:fld>
            <a:endParaRPr kumimoji="0" lang="ar-EG"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6868325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dirty="0"/>
              <a:t>Three kinds of functional areas</a:t>
            </a:r>
          </a:p>
          <a:p>
            <a:pPr lvl="1" algn="l"/>
            <a:r>
              <a:rPr lang="en-US" dirty="0" err="1"/>
              <a:t>somatomotor</a:t>
            </a:r>
            <a:r>
              <a:rPr lang="en-US" dirty="0"/>
              <a:t> areas,</a:t>
            </a:r>
            <a:r>
              <a:rPr lang="en-US" baseline="0" dirty="0"/>
              <a:t> </a:t>
            </a:r>
            <a:r>
              <a:rPr lang="en-US" dirty="0" err="1"/>
              <a:t>Somatosensory</a:t>
            </a:r>
            <a:r>
              <a:rPr lang="en-US" dirty="0"/>
              <a:t> areas and</a:t>
            </a:r>
            <a:r>
              <a:rPr lang="en-US" baseline="0" dirty="0"/>
              <a:t> </a:t>
            </a:r>
            <a:r>
              <a:rPr lang="en-US" dirty="0"/>
              <a:t>Association areas</a:t>
            </a:r>
          </a:p>
          <a:p>
            <a:pPr marL="457200" marR="0" lvl="1" indent="0" algn="l" defTabSz="914400" rtl="1" eaLnBrk="1" fontAlgn="auto" latinLnBrk="0" hangingPunct="1">
              <a:lnSpc>
                <a:spcPct val="100000"/>
              </a:lnSpc>
              <a:spcBef>
                <a:spcPts val="0"/>
              </a:spcBef>
              <a:spcAft>
                <a:spcPts val="0"/>
              </a:spcAft>
              <a:buClrTx/>
              <a:buSzTx/>
              <a:buFontTx/>
              <a:buNone/>
              <a:tabLst/>
              <a:defRPr/>
            </a:pPr>
            <a:r>
              <a:rPr lang="en-US" sz="1200" b="1" dirty="0" err="1">
                <a:solidFill>
                  <a:srgbClr val="0000FF"/>
                </a:solidFill>
              </a:rPr>
              <a:t>Brodmann</a:t>
            </a:r>
            <a:r>
              <a:rPr lang="en-US" sz="1200" b="1" dirty="0">
                <a:solidFill>
                  <a:srgbClr val="0000FF"/>
                </a:solidFill>
              </a:rPr>
              <a:t> areas – 52 structurally distinct areas </a:t>
            </a:r>
            <a:endParaRPr kumimoji="0" lang="en-US" sz="1200" b="1" i="0" u="none" strike="noStrike" kern="1200" cap="none" spc="0" normalizeH="0" baseline="0" noProof="0" dirty="0">
              <a:ln w="11430"/>
              <a:solidFill>
                <a:srgbClr val="0000FF"/>
              </a:solidFill>
              <a:effectLst>
                <a:outerShdw blurRad="38100" dist="38100" dir="2700000" algn="tl">
                  <a:srgbClr val="000000">
                    <a:alpha val="43137"/>
                  </a:srgbClr>
                </a:outerShdw>
              </a:effectLst>
              <a:uLnTx/>
              <a:uFillTx/>
              <a:latin typeface="+mn-lt"/>
              <a:ea typeface="+mn-ea"/>
              <a:cs typeface="+mn-cs"/>
            </a:endParaRPr>
          </a:p>
          <a:p>
            <a:pPr lvl="1" algn="l"/>
            <a:endParaRPr lang="ar-SA" dirty="0"/>
          </a:p>
        </p:txBody>
      </p:sp>
      <p:sp>
        <p:nvSpPr>
          <p:cNvPr id="4" name="Slide Number Placeholder 3"/>
          <p:cNvSpPr>
            <a:spLocks noGrp="1"/>
          </p:cNvSpPr>
          <p:nvPr>
            <p:ph type="sldNum" sz="quarter" idx="10"/>
          </p:nvPr>
        </p:nvSpPr>
        <p:spPr/>
        <p:txBody>
          <a:bodyPr/>
          <a:lstStyle/>
          <a:p>
            <a:fld id="{11E4E02A-0EB3-4B1D-8057-675E50EBB467}" type="slidenum">
              <a:rPr lang="ar-EG" smtClean="0"/>
              <a:pPr/>
              <a:t>34</a:t>
            </a:fld>
            <a:endParaRPr lang="ar-EG"/>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xmlns="" id="{0E148A7D-CDEC-49D1-AEAD-CF19C87B66E3}"/>
              </a:ext>
            </a:extLst>
          </p:cNvPr>
          <p:cNvSpPr>
            <a:spLocks noGrp="1" noRot="1" noChangeAspect="1" noChangeArrowheads="1" noTextEdit="1"/>
          </p:cNvSpPr>
          <p:nvPr>
            <p:ph type="sldImg"/>
          </p:nvPr>
        </p:nvSpPr>
        <p:spPr>
          <a:ln/>
        </p:spPr>
      </p:sp>
      <p:sp>
        <p:nvSpPr>
          <p:cNvPr id="37891" name="Notes Placeholder 2">
            <a:extLst>
              <a:ext uri="{FF2B5EF4-FFF2-40B4-BE49-F238E27FC236}">
                <a16:creationId xmlns:a16="http://schemas.microsoft.com/office/drawing/2014/main" xmlns="" id="{60BB6D5A-8817-40DA-BBA6-D0DBC03F9DD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SA" altLang="en-US">
              <a:latin typeface="Arial" panose="020B0604020202020204" pitchFamily="34" charset="0"/>
              <a:cs typeface="Arial" panose="020B0604020202020204" pitchFamily="34" charset="0"/>
            </a:endParaRPr>
          </a:p>
        </p:txBody>
      </p:sp>
      <p:sp>
        <p:nvSpPr>
          <p:cNvPr id="37892" name="Slide Number Placeholder 3">
            <a:extLst>
              <a:ext uri="{FF2B5EF4-FFF2-40B4-BE49-F238E27FC236}">
                <a16:creationId xmlns:a16="http://schemas.microsoft.com/office/drawing/2014/main" xmlns="" id="{73933CE6-F433-4EE9-85F4-D896827FCA1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99C59B9-599B-4D43-AD20-35EF3D9355C9}"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EG"/>
          </a:p>
        </p:txBody>
      </p:sp>
      <p:sp>
        <p:nvSpPr>
          <p:cNvPr id="4" name="Slide Number Placeholder 3"/>
          <p:cNvSpPr>
            <a:spLocks noGrp="1"/>
          </p:cNvSpPr>
          <p:nvPr>
            <p:ph type="sldNum" sz="quarter"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11E4E02A-0EB3-4B1D-8057-675E50EBB467}" type="slidenum">
              <a:rPr kumimoji="0" lang="ar-EG"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4</a:t>
            </a:fld>
            <a:endParaRPr kumimoji="0" lang="ar-EG"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ln w="11430"/>
                <a:solidFill>
                  <a:srgbClr val="0000FF"/>
                </a:solidFill>
              </a:rPr>
              <a:t>The cerebellum fills most of the posterior fossa and is covered superiorly by the </a:t>
            </a:r>
            <a:r>
              <a:rPr lang="en-US" sz="1200" b="1" dirty="0" err="1">
                <a:ln w="11430"/>
                <a:solidFill>
                  <a:srgbClr val="0000FF"/>
                </a:solidFill>
              </a:rPr>
              <a:t>tentorium</a:t>
            </a:r>
            <a:r>
              <a:rPr lang="en-US" sz="1200" b="1" dirty="0">
                <a:ln w="11430"/>
                <a:solidFill>
                  <a:srgbClr val="0000FF"/>
                </a:solidFill>
              </a:rPr>
              <a:t> </a:t>
            </a:r>
            <a:r>
              <a:rPr lang="en-US" sz="1200" b="1" dirty="0" err="1">
                <a:ln w="11430"/>
                <a:solidFill>
                  <a:srgbClr val="0000FF"/>
                </a:solidFill>
              </a:rPr>
              <a:t>cerebelli</a:t>
            </a:r>
            <a:r>
              <a:rPr lang="en-US" sz="1200" b="1" dirty="0">
                <a:ln w="11430"/>
                <a:solidFill>
                  <a:srgbClr val="0000FF"/>
                </a:solidFill>
              </a:rPr>
              <a:t> separating it</a:t>
            </a:r>
            <a:r>
              <a:rPr lang="en-US" sz="1200" b="1" baseline="0" dirty="0">
                <a:ln w="11430"/>
                <a:solidFill>
                  <a:srgbClr val="0000FF"/>
                </a:solidFill>
              </a:rPr>
              <a:t> from the occipital lobe </a:t>
            </a:r>
            <a:r>
              <a:rPr lang="en-US" sz="1200" b="1" dirty="0"/>
              <a:t>of Cerebral hemisphere</a:t>
            </a:r>
            <a:endParaRPr lang="en-US" altLang="zh-CN" sz="1200" b="1" dirty="0">
              <a:ln w="11430"/>
              <a:solidFill>
                <a:srgbClr val="0000FF"/>
              </a:solidFill>
              <a:ea typeface="SimSun" pitchFamily="2" charset="-122"/>
            </a:endParaRPr>
          </a:p>
          <a:p>
            <a:endParaRPr lang="ar-SA" dirty="0"/>
          </a:p>
        </p:txBody>
      </p:sp>
      <p:sp>
        <p:nvSpPr>
          <p:cNvPr id="4" name="Slide Number Placeholder 3"/>
          <p:cNvSpPr>
            <a:spLocks noGrp="1"/>
          </p:cNvSpPr>
          <p:nvPr>
            <p:ph type="sldNum" sz="quarter"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6E83B3A0-52D2-4BA3-BAF8-A98FCF009C4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1"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EG"/>
          </a:p>
        </p:txBody>
      </p:sp>
      <p:sp>
        <p:nvSpPr>
          <p:cNvPr id="4" name="Slide Number Placeholder 3"/>
          <p:cNvSpPr>
            <a:spLocks noGrp="1"/>
          </p:cNvSpPr>
          <p:nvPr>
            <p:ph type="sldNum" sz="quarter"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11E4E02A-0EB3-4B1D-8057-675E50EBB467}" type="slidenum">
              <a:rPr kumimoji="0" lang="ar-EG"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8</a:t>
            </a:fld>
            <a:endParaRPr kumimoji="0" lang="ar-EG"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EG"/>
          </a:p>
        </p:txBody>
      </p:sp>
      <p:sp>
        <p:nvSpPr>
          <p:cNvPr id="4" name="Slide Number Placeholder 3"/>
          <p:cNvSpPr>
            <a:spLocks noGrp="1"/>
          </p:cNvSpPr>
          <p:nvPr>
            <p:ph type="sldNum" sz="quarter"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11E4E02A-0EB3-4B1D-8057-675E50EBB467}" type="slidenum">
              <a:rPr kumimoji="0" lang="ar-EG"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9</a:t>
            </a:fld>
            <a:endParaRPr kumimoji="0" lang="ar-EG"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EG" dirty="0"/>
          </a:p>
        </p:txBody>
      </p:sp>
      <p:sp>
        <p:nvSpPr>
          <p:cNvPr id="4" name="Slide Number Placeholder 3"/>
          <p:cNvSpPr>
            <a:spLocks noGrp="1"/>
          </p:cNvSpPr>
          <p:nvPr>
            <p:ph type="sldNum" sz="quarter"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11E4E02A-0EB3-4B1D-8057-675E50EBB467}" type="slidenum">
              <a:rPr kumimoji="0" lang="ar-EG"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10</a:t>
            </a:fld>
            <a:endParaRPr kumimoji="0" lang="ar-EG"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r>
              <a:rPr lang="en-US" dirty="0"/>
              <a:t>The lateral sulcus is a deep cleft found mainly on the inferior and lateral surfaces of the cerebral hemisphere. It consists of a short stem that divides into three rami. The stem arises on the inferior surface, and on reaching the lateral surface, it divides into the anterior horizontal ramus and the anterior ascending ramus and continues as the posterior ramus (Figs. 7-7 and 7-10). An area of cortex called the </a:t>
            </a:r>
            <a:r>
              <a:rPr lang="en-US" dirty="0" err="1"/>
              <a:t>insula</a:t>
            </a:r>
            <a:r>
              <a:rPr lang="en-US" dirty="0"/>
              <a:t> lies at the bottom </a:t>
            </a:r>
            <a:endParaRPr lang="ar-SA" dirty="0"/>
          </a:p>
        </p:txBody>
      </p:sp>
      <p:sp>
        <p:nvSpPr>
          <p:cNvPr id="4" name="Slide Number Placeholder 3"/>
          <p:cNvSpPr>
            <a:spLocks noGrp="1"/>
          </p:cNvSpPr>
          <p:nvPr>
            <p:ph type="sldNum" sz="quarter"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11E4E02A-0EB3-4B1D-8057-675E50EBB467}" type="slidenum">
              <a:rPr kumimoji="0" lang="ar-EG"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11</a:t>
            </a:fld>
            <a:endParaRPr kumimoji="0" lang="ar-EG"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EG"/>
          </a:p>
        </p:txBody>
      </p:sp>
      <p:sp>
        <p:nvSpPr>
          <p:cNvPr id="4" name="Slide Number Placeholder 3"/>
          <p:cNvSpPr>
            <a:spLocks noGrp="1"/>
          </p:cNvSpPr>
          <p:nvPr>
            <p:ph type="sldNum" sz="quarter"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11E4E02A-0EB3-4B1D-8057-675E50EBB467}" type="slidenum">
              <a:rPr kumimoji="0" lang="ar-EG"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13</a:t>
            </a:fld>
            <a:endParaRPr kumimoji="0" lang="ar-EG"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ar-EG"/>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ar-EG"/>
          </a:p>
        </p:txBody>
      </p:sp>
      <p:sp>
        <p:nvSpPr>
          <p:cNvPr id="4" name="Date Placeholder 3"/>
          <p:cNvSpPr>
            <a:spLocks noGrp="1"/>
          </p:cNvSpPr>
          <p:nvPr>
            <p:ph type="dt" sz="half" idx="10"/>
          </p:nvPr>
        </p:nvSpPr>
        <p:spPr/>
        <p:txBody>
          <a:bodyPr/>
          <a:lstStyle/>
          <a:p>
            <a:fld id="{F2CE0DA5-7B0D-4B9B-ACB0-7A735232D1D5}" type="datetimeFigureOut">
              <a:rPr lang="ar-EG" smtClean="0"/>
              <a:pPr/>
              <a:t>09/05/1442</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F7FDB278-8FD6-4F76-A4E6-F3B74A4D0892}" type="slidenum">
              <a:rPr lang="ar-EG" smtClean="0"/>
              <a:pPr/>
              <a:t>‹#›</a:t>
            </a:fld>
            <a:endParaRPr lang="ar-EG"/>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10"/>
          </p:nvPr>
        </p:nvSpPr>
        <p:spPr/>
        <p:txBody>
          <a:bodyPr/>
          <a:lstStyle/>
          <a:p>
            <a:fld id="{F2CE0DA5-7B0D-4B9B-ACB0-7A735232D1D5}" type="datetimeFigureOut">
              <a:rPr lang="ar-EG" smtClean="0"/>
              <a:pPr/>
              <a:t>09/05/1442</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F7FDB278-8FD6-4F76-A4E6-F3B74A4D0892}" type="slidenum">
              <a:rPr lang="ar-EG" smtClean="0"/>
              <a:pPr/>
              <a:t>‹#›</a:t>
            </a:fld>
            <a:endParaRPr lang="ar-EG"/>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ar-EG"/>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10"/>
          </p:nvPr>
        </p:nvSpPr>
        <p:spPr/>
        <p:txBody>
          <a:bodyPr/>
          <a:lstStyle/>
          <a:p>
            <a:fld id="{F2CE0DA5-7B0D-4B9B-ACB0-7A735232D1D5}" type="datetimeFigureOut">
              <a:rPr lang="ar-EG" smtClean="0"/>
              <a:pPr/>
              <a:t>09/05/1442</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F7FDB278-8FD6-4F76-A4E6-F3B74A4D0892}" type="slidenum">
              <a:rPr lang="ar-EG" smtClean="0"/>
              <a:pPr/>
              <a:t>‹#›</a:t>
            </a:fld>
            <a:endParaRPr lang="ar-EG"/>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257175" indent="0" algn="ctr">
              <a:buNone/>
              <a:defRPr/>
            </a:lvl2pPr>
            <a:lvl3pPr marL="514350" indent="0" algn="ctr">
              <a:buNone/>
              <a:defRPr/>
            </a:lvl3pPr>
            <a:lvl4pPr marL="771525" indent="0" algn="ctr">
              <a:buNone/>
              <a:defRPr/>
            </a:lvl4pPr>
            <a:lvl5pPr marL="1028700" indent="0" algn="ctr">
              <a:buNone/>
              <a:defRPr/>
            </a:lvl5pPr>
            <a:lvl6pPr marL="1285875" indent="0" algn="ctr">
              <a:buNone/>
              <a:defRPr/>
            </a:lvl6pPr>
            <a:lvl7pPr marL="1543050" indent="0" algn="ctr">
              <a:buNone/>
              <a:defRPr/>
            </a:lvl7pPr>
            <a:lvl8pPr marL="1800225" indent="0" algn="ctr">
              <a:buNone/>
              <a:defRPr/>
            </a:lvl8pPr>
            <a:lvl9pPr marL="20574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xmlns="" id="{06C89B58-616A-4F99-9156-2AAB06913B5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4AA7DB08-9182-4202-8EA5-0AF5A6BBF40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07850D52-9E37-4050-B88F-168ED86CC7CC}"/>
              </a:ext>
            </a:extLst>
          </p:cNvPr>
          <p:cNvSpPr>
            <a:spLocks noGrp="1" noChangeArrowheads="1"/>
          </p:cNvSpPr>
          <p:nvPr>
            <p:ph type="sldNum" sz="quarter" idx="12"/>
          </p:nvPr>
        </p:nvSpPr>
        <p:spPr>
          <a:ln/>
        </p:spPr>
        <p:txBody>
          <a:bodyPr/>
          <a:lstStyle>
            <a:lvl1pPr>
              <a:defRPr/>
            </a:lvl1pPr>
          </a:lstStyle>
          <a:p>
            <a:pPr>
              <a:defRPr/>
            </a:pPr>
            <a:fld id="{8AD19C4A-04B1-4C5F-859C-3105AFA9A5B6}" type="slidenum">
              <a:rPr lang="en-US" altLang="en-US"/>
              <a:pPr>
                <a:defRPr/>
              </a:pPr>
              <a:t>‹#›</a:t>
            </a:fld>
            <a:endParaRPr lang="en-US" altLang="en-US"/>
          </a:p>
        </p:txBody>
      </p:sp>
    </p:spTree>
    <p:extLst>
      <p:ext uri="{BB962C8B-B14F-4D97-AF65-F5344CB8AC3E}">
        <p14:creationId xmlns:p14="http://schemas.microsoft.com/office/powerpoint/2010/main" val="7584695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277D50DA-3D1C-4A72-B05F-B7CDD1F6CFF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E75B82AB-0156-4A31-A857-0633FC230D9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8E020074-3670-4299-B221-CB82A5029CED}"/>
              </a:ext>
            </a:extLst>
          </p:cNvPr>
          <p:cNvSpPr>
            <a:spLocks noGrp="1" noChangeArrowheads="1"/>
          </p:cNvSpPr>
          <p:nvPr>
            <p:ph type="sldNum" sz="quarter" idx="12"/>
          </p:nvPr>
        </p:nvSpPr>
        <p:spPr>
          <a:ln/>
        </p:spPr>
        <p:txBody>
          <a:bodyPr/>
          <a:lstStyle>
            <a:lvl1pPr>
              <a:defRPr/>
            </a:lvl1pPr>
          </a:lstStyle>
          <a:p>
            <a:pPr>
              <a:defRPr/>
            </a:pPr>
            <a:fld id="{1A4EA57C-C668-450C-A782-64815E9636B7}" type="slidenum">
              <a:rPr lang="en-US" altLang="en-US"/>
              <a:pPr>
                <a:defRPr/>
              </a:pPr>
              <a:t>‹#›</a:t>
            </a:fld>
            <a:endParaRPr lang="en-US" altLang="en-US"/>
          </a:p>
        </p:txBody>
      </p:sp>
    </p:spTree>
    <p:extLst>
      <p:ext uri="{BB962C8B-B14F-4D97-AF65-F5344CB8AC3E}">
        <p14:creationId xmlns:p14="http://schemas.microsoft.com/office/powerpoint/2010/main" val="34100530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225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125"/>
            </a:lvl1pPr>
            <a:lvl2pPr marL="257175" indent="0">
              <a:buNone/>
              <a:defRPr sz="1013"/>
            </a:lvl2pPr>
            <a:lvl3pPr marL="514350" indent="0">
              <a:buNone/>
              <a:defRPr sz="900"/>
            </a:lvl3pPr>
            <a:lvl4pPr marL="771525" indent="0">
              <a:buNone/>
              <a:defRPr sz="788"/>
            </a:lvl4pPr>
            <a:lvl5pPr marL="1028700" indent="0">
              <a:buNone/>
              <a:defRPr sz="788"/>
            </a:lvl5pPr>
            <a:lvl6pPr marL="1285875" indent="0">
              <a:buNone/>
              <a:defRPr sz="788"/>
            </a:lvl6pPr>
            <a:lvl7pPr marL="1543050" indent="0">
              <a:buNone/>
              <a:defRPr sz="788"/>
            </a:lvl7pPr>
            <a:lvl8pPr marL="1800225" indent="0">
              <a:buNone/>
              <a:defRPr sz="788"/>
            </a:lvl8pPr>
            <a:lvl9pPr marL="2057400" indent="0">
              <a:buNone/>
              <a:defRPr sz="788"/>
            </a:lvl9pPr>
          </a:lstStyle>
          <a:p>
            <a:pPr lvl="0"/>
            <a:r>
              <a:rPr lang="en-US"/>
              <a:t>Click to edit Master text styles</a:t>
            </a:r>
          </a:p>
        </p:txBody>
      </p:sp>
      <p:sp>
        <p:nvSpPr>
          <p:cNvPr id="4" name="Rectangle 4">
            <a:extLst>
              <a:ext uri="{FF2B5EF4-FFF2-40B4-BE49-F238E27FC236}">
                <a16:creationId xmlns:a16="http://schemas.microsoft.com/office/drawing/2014/main" xmlns="" id="{4ACCD923-5EB9-4B79-815D-98C9C86F514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9F7768FD-A25F-4F89-80B9-9AD4F8ECE27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2EF87D9C-BFE4-4CD8-BE5C-C51472B0A8B8}"/>
              </a:ext>
            </a:extLst>
          </p:cNvPr>
          <p:cNvSpPr>
            <a:spLocks noGrp="1" noChangeArrowheads="1"/>
          </p:cNvSpPr>
          <p:nvPr>
            <p:ph type="sldNum" sz="quarter" idx="12"/>
          </p:nvPr>
        </p:nvSpPr>
        <p:spPr>
          <a:ln/>
        </p:spPr>
        <p:txBody>
          <a:bodyPr/>
          <a:lstStyle>
            <a:lvl1pPr>
              <a:defRPr/>
            </a:lvl1pPr>
          </a:lstStyle>
          <a:p>
            <a:pPr>
              <a:defRPr/>
            </a:pPr>
            <a:fld id="{9EC4DDF5-7621-41A7-A220-A5AAB8746DB6}" type="slidenum">
              <a:rPr lang="en-US" altLang="en-US"/>
              <a:pPr>
                <a:defRPr/>
              </a:pPr>
              <a:t>‹#›</a:t>
            </a:fld>
            <a:endParaRPr lang="en-US" altLang="en-US"/>
          </a:p>
        </p:txBody>
      </p:sp>
    </p:spTree>
    <p:extLst>
      <p:ext uri="{BB962C8B-B14F-4D97-AF65-F5344CB8AC3E}">
        <p14:creationId xmlns:p14="http://schemas.microsoft.com/office/powerpoint/2010/main" val="23372365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xmlns="" id="{5FE712FB-AE92-46EF-9E80-47DEEC3EBFC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xmlns="" id="{FE237884-2C41-4CDC-8A83-70297248D3E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xmlns="" id="{E8F5049D-C04C-4794-9E3A-5B2A41ED7CF9}"/>
              </a:ext>
            </a:extLst>
          </p:cNvPr>
          <p:cNvSpPr>
            <a:spLocks noGrp="1" noChangeArrowheads="1"/>
          </p:cNvSpPr>
          <p:nvPr>
            <p:ph type="sldNum" sz="quarter" idx="12"/>
          </p:nvPr>
        </p:nvSpPr>
        <p:spPr>
          <a:ln/>
        </p:spPr>
        <p:txBody>
          <a:bodyPr/>
          <a:lstStyle>
            <a:lvl1pPr>
              <a:defRPr/>
            </a:lvl1pPr>
          </a:lstStyle>
          <a:p>
            <a:pPr>
              <a:defRPr/>
            </a:pPr>
            <a:fld id="{F189F5F7-4ED3-4B20-BE1F-E550B6DA2326}" type="slidenum">
              <a:rPr lang="en-US" altLang="en-US"/>
              <a:pPr>
                <a:defRPr/>
              </a:pPr>
              <a:t>‹#›</a:t>
            </a:fld>
            <a:endParaRPr lang="en-US" altLang="en-US"/>
          </a:p>
        </p:txBody>
      </p:sp>
    </p:spTree>
    <p:extLst>
      <p:ext uri="{BB962C8B-B14F-4D97-AF65-F5344CB8AC3E}">
        <p14:creationId xmlns:p14="http://schemas.microsoft.com/office/powerpoint/2010/main" val="36406226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xmlns="" id="{75129373-7974-4A3D-B03E-D17FB9AC7A9D}"/>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xmlns="" id="{9B1933E5-B4DA-4A0E-A161-1ACE1471E00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xmlns="" id="{300D5066-C185-4F09-9431-C17B466730C0}"/>
              </a:ext>
            </a:extLst>
          </p:cNvPr>
          <p:cNvSpPr>
            <a:spLocks noGrp="1" noChangeArrowheads="1"/>
          </p:cNvSpPr>
          <p:nvPr>
            <p:ph type="sldNum" sz="quarter" idx="12"/>
          </p:nvPr>
        </p:nvSpPr>
        <p:spPr>
          <a:ln/>
        </p:spPr>
        <p:txBody>
          <a:bodyPr/>
          <a:lstStyle>
            <a:lvl1pPr>
              <a:defRPr/>
            </a:lvl1pPr>
          </a:lstStyle>
          <a:p>
            <a:pPr>
              <a:defRPr/>
            </a:pPr>
            <a:fld id="{4F1A42E5-13B9-4374-BE53-A07FB3EEA5E2}" type="slidenum">
              <a:rPr lang="en-US" altLang="en-US"/>
              <a:pPr>
                <a:defRPr/>
              </a:pPr>
              <a:t>‹#›</a:t>
            </a:fld>
            <a:endParaRPr lang="en-US" altLang="en-US"/>
          </a:p>
        </p:txBody>
      </p:sp>
    </p:spTree>
    <p:extLst>
      <p:ext uri="{BB962C8B-B14F-4D97-AF65-F5344CB8AC3E}">
        <p14:creationId xmlns:p14="http://schemas.microsoft.com/office/powerpoint/2010/main" val="31235847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xmlns="" id="{64A26D26-D977-45DE-8469-6AB30C8CBA11}"/>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xmlns="" id="{028C62BD-7722-4E50-A766-9A8FB87F963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xmlns="" id="{29D42D56-9725-488C-938E-8BAF25A6CEE3}"/>
              </a:ext>
            </a:extLst>
          </p:cNvPr>
          <p:cNvSpPr>
            <a:spLocks noGrp="1" noChangeArrowheads="1"/>
          </p:cNvSpPr>
          <p:nvPr>
            <p:ph type="sldNum" sz="quarter" idx="12"/>
          </p:nvPr>
        </p:nvSpPr>
        <p:spPr>
          <a:ln/>
        </p:spPr>
        <p:txBody>
          <a:bodyPr/>
          <a:lstStyle>
            <a:lvl1pPr>
              <a:defRPr/>
            </a:lvl1pPr>
          </a:lstStyle>
          <a:p>
            <a:pPr>
              <a:defRPr/>
            </a:pPr>
            <a:fld id="{9935DB6F-5354-4DD8-BA73-02CF048B9089}" type="slidenum">
              <a:rPr lang="en-US" altLang="en-US"/>
              <a:pPr>
                <a:defRPr/>
              </a:pPr>
              <a:t>‹#›</a:t>
            </a:fld>
            <a:endParaRPr lang="en-US" altLang="en-US"/>
          </a:p>
        </p:txBody>
      </p:sp>
    </p:spTree>
    <p:extLst>
      <p:ext uri="{BB962C8B-B14F-4D97-AF65-F5344CB8AC3E}">
        <p14:creationId xmlns:p14="http://schemas.microsoft.com/office/powerpoint/2010/main" val="6129579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D381B01F-4AFF-4F95-92BB-67E156C9193E}"/>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xmlns="" id="{7B1AA12D-C8A6-40A5-BCD9-EB70D120818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xmlns="" id="{F3C17137-6F50-481A-ABBF-C06298821026}"/>
              </a:ext>
            </a:extLst>
          </p:cNvPr>
          <p:cNvSpPr>
            <a:spLocks noGrp="1" noChangeArrowheads="1"/>
          </p:cNvSpPr>
          <p:nvPr>
            <p:ph type="sldNum" sz="quarter" idx="12"/>
          </p:nvPr>
        </p:nvSpPr>
        <p:spPr>
          <a:ln/>
        </p:spPr>
        <p:txBody>
          <a:bodyPr/>
          <a:lstStyle>
            <a:lvl1pPr>
              <a:defRPr/>
            </a:lvl1pPr>
          </a:lstStyle>
          <a:p>
            <a:pPr>
              <a:defRPr/>
            </a:pPr>
            <a:fld id="{4B72132E-A974-4F97-AB9F-E1BB1BDEB8E8}" type="slidenum">
              <a:rPr lang="en-US" altLang="en-US"/>
              <a:pPr>
                <a:defRPr/>
              </a:pPr>
              <a:t>‹#›</a:t>
            </a:fld>
            <a:endParaRPr lang="en-US" altLang="en-US"/>
          </a:p>
        </p:txBody>
      </p:sp>
    </p:spTree>
    <p:extLst>
      <p:ext uri="{BB962C8B-B14F-4D97-AF65-F5344CB8AC3E}">
        <p14:creationId xmlns:p14="http://schemas.microsoft.com/office/powerpoint/2010/main" val="22664495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125"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a:t>Click to edit Master text styles</a:t>
            </a:r>
          </a:p>
        </p:txBody>
      </p:sp>
      <p:sp>
        <p:nvSpPr>
          <p:cNvPr id="5" name="Rectangle 4">
            <a:extLst>
              <a:ext uri="{FF2B5EF4-FFF2-40B4-BE49-F238E27FC236}">
                <a16:creationId xmlns:a16="http://schemas.microsoft.com/office/drawing/2014/main" xmlns="" id="{D8B49B43-BA30-405F-A219-0BF9D96E4D8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xmlns="" id="{0BDBE569-8E72-4B05-8E5C-2BD6489DE45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xmlns="" id="{0BA92E20-3676-4DFD-95A1-978A56ABDC03}"/>
              </a:ext>
            </a:extLst>
          </p:cNvPr>
          <p:cNvSpPr>
            <a:spLocks noGrp="1" noChangeArrowheads="1"/>
          </p:cNvSpPr>
          <p:nvPr>
            <p:ph type="sldNum" sz="quarter" idx="12"/>
          </p:nvPr>
        </p:nvSpPr>
        <p:spPr>
          <a:ln/>
        </p:spPr>
        <p:txBody>
          <a:bodyPr/>
          <a:lstStyle>
            <a:lvl1pPr>
              <a:defRPr/>
            </a:lvl1pPr>
          </a:lstStyle>
          <a:p>
            <a:pPr>
              <a:defRPr/>
            </a:pPr>
            <a:fld id="{1C0C8803-4EB0-4A12-B040-C9A92D038CBD}" type="slidenum">
              <a:rPr lang="en-US" altLang="en-US"/>
              <a:pPr>
                <a:defRPr/>
              </a:pPr>
              <a:t>‹#›</a:t>
            </a:fld>
            <a:endParaRPr lang="en-US" altLang="en-US"/>
          </a:p>
        </p:txBody>
      </p:sp>
    </p:spTree>
    <p:extLst>
      <p:ext uri="{BB962C8B-B14F-4D97-AF65-F5344CB8AC3E}">
        <p14:creationId xmlns:p14="http://schemas.microsoft.com/office/powerpoint/2010/main" val="1916264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10"/>
          </p:nvPr>
        </p:nvSpPr>
        <p:spPr/>
        <p:txBody>
          <a:bodyPr/>
          <a:lstStyle/>
          <a:p>
            <a:fld id="{F2CE0DA5-7B0D-4B9B-ACB0-7A735232D1D5}" type="datetimeFigureOut">
              <a:rPr lang="ar-EG" smtClean="0"/>
              <a:pPr/>
              <a:t>09/05/1442</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F7FDB278-8FD6-4F76-A4E6-F3B74A4D0892}" type="slidenum">
              <a:rPr lang="ar-EG" smtClean="0"/>
              <a:pPr/>
              <a:t>‹#›</a:t>
            </a:fld>
            <a:endParaRPr lang="ar-EG"/>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125"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a:t>Click to edit Master text styles</a:t>
            </a:r>
          </a:p>
        </p:txBody>
      </p:sp>
      <p:sp>
        <p:nvSpPr>
          <p:cNvPr id="5" name="Rectangle 4">
            <a:extLst>
              <a:ext uri="{FF2B5EF4-FFF2-40B4-BE49-F238E27FC236}">
                <a16:creationId xmlns:a16="http://schemas.microsoft.com/office/drawing/2014/main" xmlns="" id="{AC597F78-2763-46B3-A630-29E09A081E1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xmlns="" id="{B385588A-2698-4F89-B051-BED052287A0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xmlns="" id="{2D352C60-AAEE-4A9A-A370-167190A10031}"/>
              </a:ext>
            </a:extLst>
          </p:cNvPr>
          <p:cNvSpPr>
            <a:spLocks noGrp="1" noChangeArrowheads="1"/>
          </p:cNvSpPr>
          <p:nvPr>
            <p:ph type="sldNum" sz="quarter" idx="12"/>
          </p:nvPr>
        </p:nvSpPr>
        <p:spPr>
          <a:ln/>
        </p:spPr>
        <p:txBody>
          <a:bodyPr/>
          <a:lstStyle>
            <a:lvl1pPr>
              <a:defRPr/>
            </a:lvl1pPr>
          </a:lstStyle>
          <a:p>
            <a:pPr>
              <a:defRPr/>
            </a:pPr>
            <a:fld id="{C419C582-44BF-419C-8FC7-67D1CF9B5069}" type="slidenum">
              <a:rPr lang="en-US" altLang="en-US"/>
              <a:pPr>
                <a:defRPr/>
              </a:pPr>
              <a:t>‹#›</a:t>
            </a:fld>
            <a:endParaRPr lang="en-US" altLang="en-US"/>
          </a:p>
        </p:txBody>
      </p:sp>
    </p:spTree>
    <p:extLst>
      <p:ext uri="{BB962C8B-B14F-4D97-AF65-F5344CB8AC3E}">
        <p14:creationId xmlns:p14="http://schemas.microsoft.com/office/powerpoint/2010/main" val="7511117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F66593FD-7233-4F13-8FB8-4B827BCB76A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9A089191-D261-4A41-89AF-E50BA972E4F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78A07273-0144-49E6-A3FB-86B6009D440F}"/>
              </a:ext>
            </a:extLst>
          </p:cNvPr>
          <p:cNvSpPr>
            <a:spLocks noGrp="1" noChangeArrowheads="1"/>
          </p:cNvSpPr>
          <p:nvPr>
            <p:ph type="sldNum" sz="quarter" idx="12"/>
          </p:nvPr>
        </p:nvSpPr>
        <p:spPr>
          <a:ln/>
        </p:spPr>
        <p:txBody>
          <a:bodyPr/>
          <a:lstStyle>
            <a:lvl1pPr>
              <a:defRPr/>
            </a:lvl1pPr>
          </a:lstStyle>
          <a:p>
            <a:pPr>
              <a:defRPr/>
            </a:pPr>
            <a:fld id="{0C08085F-C2B9-4177-A0BC-3FC53D3469AF}" type="slidenum">
              <a:rPr lang="en-US" altLang="en-US"/>
              <a:pPr>
                <a:defRPr/>
              </a:pPr>
              <a:t>‹#›</a:t>
            </a:fld>
            <a:endParaRPr lang="en-US" altLang="en-US"/>
          </a:p>
        </p:txBody>
      </p:sp>
    </p:spTree>
    <p:extLst>
      <p:ext uri="{BB962C8B-B14F-4D97-AF65-F5344CB8AC3E}">
        <p14:creationId xmlns:p14="http://schemas.microsoft.com/office/powerpoint/2010/main" val="25303324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C2750A1E-D7BC-471C-A957-71F10177C03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5EBAFCFA-49AF-493D-B085-F80017B2A48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BC56AAC8-FDB1-43AB-BA2C-9BC2621F47BA}"/>
              </a:ext>
            </a:extLst>
          </p:cNvPr>
          <p:cNvSpPr>
            <a:spLocks noGrp="1" noChangeArrowheads="1"/>
          </p:cNvSpPr>
          <p:nvPr>
            <p:ph type="sldNum" sz="quarter" idx="12"/>
          </p:nvPr>
        </p:nvSpPr>
        <p:spPr>
          <a:ln/>
        </p:spPr>
        <p:txBody>
          <a:bodyPr/>
          <a:lstStyle>
            <a:lvl1pPr>
              <a:defRPr/>
            </a:lvl1pPr>
          </a:lstStyle>
          <a:p>
            <a:pPr>
              <a:defRPr/>
            </a:pPr>
            <a:fld id="{6E8E4091-4F6E-4D2F-8269-86286C2E9312}" type="slidenum">
              <a:rPr lang="en-US" altLang="en-US"/>
              <a:pPr>
                <a:defRPr/>
              </a:pPr>
              <a:t>‹#›</a:t>
            </a:fld>
            <a:endParaRPr lang="en-US" altLang="en-US"/>
          </a:p>
        </p:txBody>
      </p:sp>
    </p:spTree>
    <p:extLst>
      <p:ext uri="{BB962C8B-B14F-4D97-AF65-F5344CB8AC3E}">
        <p14:creationId xmlns:p14="http://schemas.microsoft.com/office/powerpoint/2010/main" val="34175589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4"/>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xmlns="" id="{E781B135-0E14-4FF9-9821-E52F836FDFB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xmlns="" id="{3E1CDA40-15F2-4D5A-A5D8-913E06E28D0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xmlns="" id="{88447402-FBB8-4CD3-9218-FD1C74667E6C}"/>
              </a:ext>
            </a:extLst>
          </p:cNvPr>
          <p:cNvSpPr>
            <a:spLocks noGrp="1" noChangeArrowheads="1"/>
          </p:cNvSpPr>
          <p:nvPr>
            <p:ph type="sldNum" sz="quarter" idx="12"/>
          </p:nvPr>
        </p:nvSpPr>
        <p:spPr>
          <a:ln/>
        </p:spPr>
        <p:txBody>
          <a:bodyPr/>
          <a:lstStyle>
            <a:lvl1pPr>
              <a:defRPr/>
            </a:lvl1pPr>
          </a:lstStyle>
          <a:p>
            <a:pPr>
              <a:defRPr/>
            </a:pPr>
            <a:fld id="{9B4F0B95-679B-48F3-B81E-FB01FDB3079E}" type="slidenum">
              <a:rPr lang="en-US" altLang="en-US"/>
              <a:pPr>
                <a:defRPr/>
              </a:pPr>
              <a:t>‹#›</a:t>
            </a:fld>
            <a:endParaRPr lang="en-US" altLang="en-US"/>
          </a:p>
        </p:txBody>
      </p:sp>
    </p:spTree>
    <p:extLst>
      <p:ext uri="{BB962C8B-B14F-4D97-AF65-F5344CB8AC3E}">
        <p14:creationId xmlns:p14="http://schemas.microsoft.com/office/powerpoint/2010/main" val="2790389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a:t>Click to edit Master title style</a:t>
            </a:r>
            <a:endParaRPr lang="ar-E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2CE0DA5-7B0D-4B9B-ACB0-7A735232D1D5}" type="datetimeFigureOut">
              <a:rPr lang="ar-EG" smtClean="0"/>
              <a:pPr/>
              <a:t>09/05/1442</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F7FDB278-8FD6-4F76-A4E6-F3B74A4D0892}" type="slidenum">
              <a:rPr lang="ar-EG" smtClean="0"/>
              <a:pPr/>
              <a:t>‹#›</a:t>
            </a:fld>
            <a:endParaRPr lang="ar-EG"/>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5" name="Date Placeholder 4"/>
          <p:cNvSpPr>
            <a:spLocks noGrp="1"/>
          </p:cNvSpPr>
          <p:nvPr>
            <p:ph type="dt" sz="half" idx="10"/>
          </p:nvPr>
        </p:nvSpPr>
        <p:spPr/>
        <p:txBody>
          <a:bodyPr/>
          <a:lstStyle/>
          <a:p>
            <a:fld id="{F2CE0DA5-7B0D-4B9B-ACB0-7A735232D1D5}" type="datetimeFigureOut">
              <a:rPr lang="ar-EG" smtClean="0"/>
              <a:pPr/>
              <a:t>09/05/1442</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F7FDB278-8FD6-4F76-A4E6-F3B74A4D0892}" type="slidenum">
              <a:rPr lang="ar-EG" smtClean="0"/>
              <a:pPr/>
              <a:t>‹#›</a:t>
            </a:fld>
            <a:endParaRPr lang="ar-EG"/>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ar-E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7" name="Date Placeholder 6"/>
          <p:cNvSpPr>
            <a:spLocks noGrp="1"/>
          </p:cNvSpPr>
          <p:nvPr>
            <p:ph type="dt" sz="half" idx="10"/>
          </p:nvPr>
        </p:nvSpPr>
        <p:spPr/>
        <p:txBody>
          <a:bodyPr/>
          <a:lstStyle/>
          <a:p>
            <a:fld id="{F2CE0DA5-7B0D-4B9B-ACB0-7A735232D1D5}" type="datetimeFigureOut">
              <a:rPr lang="ar-EG" smtClean="0"/>
              <a:pPr/>
              <a:t>09/05/1442</a:t>
            </a:fld>
            <a:endParaRPr lang="ar-EG"/>
          </a:p>
        </p:txBody>
      </p:sp>
      <p:sp>
        <p:nvSpPr>
          <p:cNvPr id="8" name="Footer Placeholder 7"/>
          <p:cNvSpPr>
            <a:spLocks noGrp="1"/>
          </p:cNvSpPr>
          <p:nvPr>
            <p:ph type="ftr" sz="quarter" idx="11"/>
          </p:nvPr>
        </p:nvSpPr>
        <p:spPr/>
        <p:txBody>
          <a:bodyPr/>
          <a:lstStyle/>
          <a:p>
            <a:endParaRPr lang="ar-EG"/>
          </a:p>
        </p:txBody>
      </p:sp>
      <p:sp>
        <p:nvSpPr>
          <p:cNvPr id="9" name="Slide Number Placeholder 8"/>
          <p:cNvSpPr>
            <a:spLocks noGrp="1"/>
          </p:cNvSpPr>
          <p:nvPr>
            <p:ph type="sldNum" sz="quarter" idx="12"/>
          </p:nvPr>
        </p:nvSpPr>
        <p:spPr/>
        <p:txBody>
          <a:bodyPr/>
          <a:lstStyle/>
          <a:p>
            <a:fld id="{F7FDB278-8FD6-4F76-A4E6-F3B74A4D0892}" type="slidenum">
              <a:rPr lang="ar-EG" smtClean="0"/>
              <a:pPr/>
              <a:t>‹#›</a:t>
            </a:fld>
            <a:endParaRPr lang="ar-EG"/>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Date Placeholder 2"/>
          <p:cNvSpPr>
            <a:spLocks noGrp="1"/>
          </p:cNvSpPr>
          <p:nvPr>
            <p:ph type="dt" sz="half" idx="10"/>
          </p:nvPr>
        </p:nvSpPr>
        <p:spPr/>
        <p:txBody>
          <a:bodyPr/>
          <a:lstStyle/>
          <a:p>
            <a:fld id="{F2CE0DA5-7B0D-4B9B-ACB0-7A735232D1D5}" type="datetimeFigureOut">
              <a:rPr lang="ar-EG" smtClean="0"/>
              <a:pPr/>
              <a:t>09/05/1442</a:t>
            </a:fld>
            <a:endParaRPr lang="ar-EG"/>
          </a:p>
        </p:txBody>
      </p:sp>
      <p:sp>
        <p:nvSpPr>
          <p:cNvPr id="4" name="Footer Placeholder 3"/>
          <p:cNvSpPr>
            <a:spLocks noGrp="1"/>
          </p:cNvSpPr>
          <p:nvPr>
            <p:ph type="ftr" sz="quarter" idx="11"/>
          </p:nvPr>
        </p:nvSpPr>
        <p:spPr/>
        <p:txBody>
          <a:bodyPr/>
          <a:lstStyle/>
          <a:p>
            <a:endParaRPr lang="ar-EG"/>
          </a:p>
        </p:txBody>
      </p:sp>
      <p:sp>
        <p:nvSpPr>
          <p:cNvPr id="5" name="Slide Number Placeholder 4"/>
          <p:cNvSpPr>
            <a:spLocks noGrp="1"/>
          </p:cNvSpPr>
          <p:nvPr>
            <p:ph type="sldNum" sz="quarter" idx="12"/>
          </p:nvPr>
        </p:nvSpPr>
        <p:spPr/>
        <p:txBody>
          <a:bodyPr/>
          <a:lstStyle/>
          <a:p>
            <a:fld id="{F7FDB278-8FD6-4F76-A4E6-F3B74A4D0892}" type="slidenum">
              <a:rPr lang="ar-EG" smtClean="0"/>
              <a:pPr/>
              <a:t>‹#›</a:t>
            </a:fld>
            <a:endParaRPr lang="ar-EG"/>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CE0DA5-7B0D-4B9B-ACB0-7A735232D1D5}" type="datetimeFigureOut">
              <a:rPr lang="ar-EG" smtClean="0"/>
              <a:pPr/>
              <a:t>09/05/1442</a:t>
            </a:fld>
            <a:endParaRPr lang="ar-EG"/>
          </a:p>
        </p:txBody>
      </p:sp>
      <p:sp>
        <p:nvSpPr>
          <p:cNvPr id="3" name="Footer Placeholder 2"/>
          <p:cNvSpPr>
            <a:spLocks noGrp="1"/>
          </p:cNvSpPr>
          <p:nvPr>
            <p:ph type="ftr" sz="quarter" idx="11"/>
          </p:nvPr>
        </p:nvSpPr>
        <p:spPr/>
        <p:txBody>
          <a:bodyPr/>
          <a:lstStyle/>
          <a:p>
            <a:endParaRPr lang="ar-EG"/>
          </a:p>
        </p:txBody>
      </p:sp>
      <p:sp>
        <p:nvSpPr>
          <p:cNvPr id="4" name="Slide Number Placeholder 3"/>
          <p:cNvSpPr>
            <a:spLocks noGrp="1"/>
          </p:cNvSpPr>
          <p:nvPr>
            <p:ph type="sldNum" sz="quarter" idx="12"/>
          </p:nvPr>
        </p:nvSpPr>
        <p:spPr/>
        <p:txBody>
          <a:bodyPr/>
          <a:lstStyle/>
          <a:p>
            <a:fld id="{F7FDB278-8FD6-4F76-A4E6-F3B74A4D0892}" type="slidenum">
              <a:rPr lang="ar-EG" smtClean="0"/>
              <a:pPr/>
              <a:t>‹#›</a:t>
            </a:fld>
            <a:endParaRPr lang="ar-EG"/>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a:t>Click to edit Master title style</a:t>
            </a:r>
            <a:endParaRPr lang="ar-E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2CE0DA5-7B0D-4B9B-ACB0-7A735232D1D5}" type="datetimeFigureOut">
              <a:rPr lang="ar-EG" smtClean="0"/>
              <a:pPr/>
              <a:t>09/05/1442</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F7FDB278-8FD6-4F76-A4E6-F3B74A4D0892}" type="slidenum">
              <a:rPr lang="ar-EG" smtClean="0"/>
              <a:pPr/>
              <a:t>‹#›</a:t>
            </a:fld>
            <a:endParaRPr lang="ar-EG"/>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a:t>Click to edit Master title style</a:t>
            </a:r>
            <a:endParaRPr lang="ar-E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EG"/>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2CE0DA5-7B0D-4B9B-ACB0-7A735232D1D5}" type="datetimeFigureOut">
              <a:rPr lang="ar-EG" smtClean="0"/>
              <a:pPr/>
              <a:t>09/05/1442</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F7FDB278-8FD6-4F76-A4E6-F3B74A4D0892}" type="slidenum">
              <a:rPr lang="ar-EG" smtClean="0"/>
              <a:pPr/>
              <a:t>‹#›</a:t>
            </a:fld>
            <a:endParaRPr lang="ar-EG"/>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a:t>Click to edit Master title style</a:t>
            </a:r>
            <a:endParaRPr lang="ar-EG"/>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F2CE0DA5-7B0D-4B9B-ACB0-7A735232D1D5}" type="datetimeFigureOut">
              <a:rPr lang="ar-EG" smtClean="0"/>
              <a:pPr/>
              <a:t>09/05/1442</a:t>
            </a:fld>
            <a:endParaRPr lang="ar-EG"/>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EG"/>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F7FDB278-8FD6-4F76-A4E6-F3B74A4D0892}" type="slidenum">
              <a:rPr lang="ar-EG" smtClean="0"/>
              <a:pPr/>
              <a:t>‹#›</a:t>
            </a:fld>
            <a:endParaRPr lang="ar-EG"/>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xmlns="" id="{C735A81A-D1F8-4DF9-B47C-52516E887D0E}"/>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xmlns="" id="{485FECF4-E68B-447A-BF94-C96A3636D8CE}"/>
              </a:ext>
            </a:extLst>
          </p:cNvPr>
          <p:cNvSpPr>
            <a:spLocks noGrp="1" noChangeArrowheads="1"/>
          </p:cNvSpPr>
          <p:nvPr>
            <p:ph type="body" idx="1"/>
          </p:nvPr>
        </p:nvSpPr>
        <p:spPr bwMode="auto">
          <a:xfrm>
            <a:off x="457200" y="160020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xmlns="" id="{E2BAA173-8A5E-493B-9BF1-BCFF37DCF6A3}"/>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788">
                <a:latin typeface="Arial" charset="0"/>
                <a:cs typeface="Arial" charset="0"/>
              </a:defRPr>
            </a:lvl1pPr>
          </a:lstStyle>
          <a:p>
            <a:pPr>
              <a:defRPr/>
            </a:pPr>
            <a:endParaRPr lang="en-US"/>
          </a:p>
        </p:txBody>
      </p:sp>
      <p:sp>
        <p:nvSpPr>
          <p:cNvPr id="1029" name="Rectangle 5">
            <a:extLst>
              <a:ext uri="{FF2B5EF4-FFF2-40B4-BE49-F238E27FC236}">
                <a16:creationId xmlns:a16="http://schemas.microsoft.com/office/drawing/2014/main" xmlns="" id="{1BFC40D4-AC09-4B80-967E-12E47CDE03C9}"/>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788">
                <a:latin typeface="Arial" charset="0"/>
                <a:cs typeface="Arial" charset="0"/>
              </a:defRPr>
            </a:lvl1pPr>
          </a:lstStyle>
          <a:p>
            <a:pPr>
              <a:defRPr/>
            </a:pPr>
            <a:endParaRPr lang="en-US"/>
          </a:p>
        </p:txBody>
      </p:sp>
      <p:sp>
        <p:nvSpPr>
          <p:cNvPr id="1030" name="Rectangle 6">
            <a:extLst>
              <a:ext uri="{FF2B5EF4-FFF2-40B4-BE49-F238E27FC236}">
                <a16:creationId xmlns:a16="http://schemas.microsoft.com/office/drawing/2014/main" xmlns="" id="{1C9F4987-4E7F-449A-AF33-71077704BB97}"/>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788"/>
            </a:lvl1pPr>
          </a:lstStyle>
          <a:p>
            <a:pPr>
              <a:defRPr/>
            </a:pPr>
            <a:fld id="{207EC088-F30F-4887-A980-82E919C4F6FA}" type="slidenum">
              <a:rPr lang="en-US" altLang="en-US"/>
              <a:pPr>
                <a:defRPr/>
              </a:pPr>
              <a:t>‹#›</a:t>
            </a:fld>
            <a:endParaRPr lang="en-US" altLang="en-US"/>
          </a:p>
        </p:txBody>
      </p:sp>
    </p:spTree>
    <p:extLst>
      <p:ext uri="{BB962C8B-B14F-4D97-AF65-F5344CB8AC3E}">
        <p14:creationId xmlns:p14="http://schemas.microsoft.com/office/powerpoint/2010/main" val="234037810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Lst>
  <p:txStyles>
    <p:titleStyle>
      <a:lvl1pPr algn="ctr" rtl="0" eaLnBrk="0" fontAlgn="base" hangingPunct="0">
        <a:spcBef>
          <a:spcPct val="0"/>
        </a:spcBef>
        <a:spcAft>
          <a:spcPct val="0"/>
        </a:spcAft>
        <a:defRPr sz="2475">
          <a:solidFill>
            <a:schemeClr val="tx2"/>
          </a:solidFill>
          <a:latin typeface="+mj-lt"/>
          <a:ea typeface="+mj-ea"/>
          <a:cs typeface="+mj-cs"/>
        </a:defRPr>
      </a:lvl1pPr>
      <a:lvl2pPr algn="ctr" rtl="0" eaLnBrk="0" fontAlgn="base" hangingPunct="0">
        <a:spcBef>
          <a:spcPct val="0"/>
        </a:spcBef>
        <a:spcAft>
          <a:spcPct val="0"/>
        </a:spcAft>
        <a:defRPr sz="2475">
          <a:solidFill>
            <a:schemeClr val="tx2"/>
          </a:solidFill>
          <a:latin typeface="Arial" charset="0"/>
          <a:cs typeface="Arial" charset="0"/>
        </a:defRPr>
      </a:lvl2pPr>
      <a:lvl3pPr algn="ctr" rtl="0" eaLnBrk="0" fontAlgn="base" hangingPunct="0">
        <a:spcBef>
          <a:spcPct val="0"/>
        </a:spcBef>
        <a:spcAft>
          <a:spcPct val="0"/>
        </a:spcAft>
        <a:defRPr sz="2475">
          <a:solidFill>
            <a:schemeClr val="tx2"/>
          </a:solidFill>
          <a:latin typeface="Arial" charset="0"/>
          <a:cs typeface="Arial" charset="0"/>
        </a:defRPr>
      </a:lvl3pPr>
      <a:lvl4pPr algn="ctr" rtl="0" eaLnBrk="0" fontAlgn="base" hangingPunct="0">
        <a:spcBef>
          <a:spcPct val="0"/>
        </a:spcBef>
        <a:spcAft>
          <a:spcPct val="0"/>
        </a:spcAft>
        <a:defRPr sz="2475">
          <a:solidFill>
            <a:schemeClr val="tx2"/>
          </a:solidFill>
          <a:latin typeface="Arial" charset="0"/>
          <a:cs typeface="Arial" charset="0"/>
        </a:defRPr>
      </a:lvl4pPr>
      <a:lvl5pPr algn="ctr" rtl="0" eaLnBrk="0" fontAlgn="base" hangingPunct="0">
        <a:spcBef>
          <a:spcPct val="0"/>
        </a:spcBef>
        <a:spcAft>
          <a:spcPct val="0"/>
        </a:spcAft>
        <a:defRPr sz="2475">
          <a:solidFill>
            <a:schemeClr val="tx2"/>
          </a:solidFill>
          <a:latin typeface="Arial" charset="0"/>
          <a:cs typeface="Arial" charset="0"/>
        </a:defRPr>
      </a:lvl5pPr>
      <a:lvl6pPr marL="257175" algn="ctr" rtl="0" fontAlgn="base">
        <a:spcBef>
          <a:spcPct val="0"/>
        </a:spcBef>
        <a:spcAft>
          <a:spcPct val="0"/>
        </a:spcAft>
        <a:defRPr sz="2475">
          <a:solidFill>
            <a:schemeClr val="tx2"/>
          </a:solidFill>
          <a:latin typeface="Arial" charset="0"/>
          <a:cs typeface="Arial" charset="0"/>
        </a:defRPr>
      </a:lvl6pPr>
      <a:lvl7pPr marL="514350" algn="ctr" rtl="0" fontAlgn="base">
        <a:spcBef>
          <a:spcPct val="0"/>
        </a:spcBef>
        <a:spcAft>
          <a:spcPct val="0"/>
        </a:spcAft>
        <a:defRPr sz="2475">
          <a:solidFill>
            <a:schemeClr val="tx2"/>
          </a:solidFill>
          <a:latin typeface="Arial" charset="0"/>
          <a:cs typeface="Arial" charset="0"/>
        </a:defRPr>
      </a:lvl7pPr>
      <a:lvl8pPr marL="771525" algn="ctr" rtl="0" fontAlgn="base">
        <a:spcBef>
          <a:spcPct val="0"/>
        </a:spcBef>
        <a:spcAft>
          <a:spcPct val="0"/>
        </a:spcAft>
        <a:defRPr sz="2475">
          <a:solidFill>
            <a:schemeClr val="tx2"/>
          </a:solidFill>
          <a:latin typeface="Arial" charset="0"/>
          <a:cs typeface="Arial" charset="0"/>
        </a:defRPr>
      </a:lvl8pPr>
      <a:lvl9pPr marL="1028700" algn="ctr" rtl="0" fontAlgn="base">
        <a:spcBef>
          <a:spcPct val="0"/>
        </a:spcBef>
        <a:spcAft>
          <a:spcPct val="0"/>
        </a:spcAft>
        <a:defRPr sz="2475">
          <a:solidFill>
            <a:schemeClr val="tx2"/>
          </a:solidFill>
          <a:latin typeface="Arial" charset="0"/>
          <a:cs typeface="Arial" charset="0"/>
        </a:defRPr>
      </a:lvl9pPr>
    </p:titleStyle>
    <p:bodyStyle>
      <a:lvl1pPr marL="192881" indent="-192881" algn="l" rtl="0" eaLnBrk="0" fontAlgn="base" hangingPunct="0">
        <a:spcBef>
          <a:spcPct val="20000"/>
        </a:spcBef>
        <a:spcAft>
          <a:spcPct val="0"/>
        </a:spcAft>
        <a:buChar char="•"/>
        <a:defRPr sz="1800">
          <a:solidFill>
            <a:schemeClr val="tx1"/>
          </a:solidFill>
          <a:latin typeface="+mn-lt"/>
          <a:ea typeface="+mn-ea"/>
          <a:cs typeface="+mn-cs"/>
        </a:defRPr>
      </a:lvl1pPr>
      <a:lvl2pPr marL="417910" indent="-160735" algn="l" rtl="0" eaLnBrk="0" fontAlgn="base" hangingPunct="0">
        <a:spcBef>
          <a:spcPct val="20000"/>
        </a:spcBef>
        <a:spcAft>
          <a:spcPct val="0"/>
        </a:spcAft>
        <a:buChar char="–"/>
        <a:defRPr sz="1575">
          <a:solidFill>
            <a:schemeClr val="tx1"/>
          </a:solidFill>
          <a:latin typeface="+mn-lt"/>
          <a:cs typeface="+mn-cs"/>
        </a:defRPr>
      </a:lvl2pPr>
      <a:lvl3pPr marL="642938" indent="-128588" algn="l" rtl="0" eaLnBrk="0" fontAlgn="base" hangingPunct="0">
        <a:spcBef>
          <a:spcPct val="20000"/>
        </a:spcBef>
        <a:spcAft>
          <a:spcPct val="0"/>
        </a:spcAft>
        <a:buChar char="•"/>
        <a:defRPr sz="1350">
          <a:solidFill>
            <a:schemeClr val="tx1"/>
          </a:solidFill>
          <a:latin typeface="+mn-lt"/>
          <a:cs typeface="+mn-cs"/>
        </a:defRPr>
      </a:lvl3pPr>
      <a:lvl4pPr marL="900113" indent="-128588" algn="l" rtl="0" eaLnBrk="0" fontAlgn="base" hangingPunct="0">
        <a:spcBef>
          <a:spcPct val="20000"/>
        </a:spcBef>
        <a:spcAft>
          <a:spcPct val="0"/>
        </a:spcAft>
        <a:buChar char="–"/>
        <a:defRPr sz="1125">
          <a:solidFill>
            <a:schemeClr val="tx1"/>
          </a:solidFill>
          <a:latin typeface="+mn-lt"/>
          <a:cs typeface="+mn-cs"/>
        </a:defRPr>
      </a:lvl4pPr>
      <a:lvl5pPr marL="1157288" indent="-128588" algn="l" rtl="0" eaLnBrk="0" fontAlgn="base" hangingPunct="0">
        <a:spcBef>
          <a:spcPct val="20000"/>
        </a:spcBef>
        <a:spcAft>
          <a:spcPct val="0"/>
        </a:spcAft>
        <a:buChar char="»"/>
        <a:defRPr sz="1125">
          <a:solidFill>
            <a:schemeClr val="tx1"/>
          </a:solidFill>
          <a:latin typeface="+mn-lt"/>
          <a:cs typeface="+mn-cs"/>
        </a:defRPr>
      </a:lvl5pPr>
      <a:lvl6pPr marL="1414463" indent="-128588" algn="l" rtl="0" fontAlgn="base">
        <a:spcBef>
          <a:spcPct val="20000"/>
        </a:spcBef>
        <a:spcAft>
          <a:spcPct val="0"/>
        </a:spcAft>
        <a:buChar char="»"/>
        <a:defRPr sz="1125">
          <a:solidFill>
            <a:schemeClr val="tx1"/>
          </a:solidFill>
          <a:latin typeface="+mn-lt"/>
          <a:cs typeface="+mn-cs"/>
        </a:defRPr>
      </a:lvl6pPr>
      <a:lvl7pPr marL="1671638" indent="-128588" algn="l" rtl="0" fontAlgn="base">
        <a:spcBef>
          <a:spcPct val="20000"/>
        </a:spcBef>
        <a:spcAft>
          <a:spcPct val="0"/>
        </a:spcAft>
        <a:buChar char="»"/>
        <a:defRPr sz="1125">
          <a:solidFill>
            <a:schemeClr val="tx1"/>
          </a:solidFill>
          <a:latin typeface="+mn-lt"/>
          <a:cs typeface="+mn-cs"/>
        </a:defRPr>
      </a:lvl7pPr>
      <a:lvl8pPr marL="1928813" indent="-128588" algn="l" rtl="0" fontAlgn="base">
        <a:spcBef>
          <a:spcPct val="20000"/>
        </a:spcBef>
        <a:spcAft>
          <a:spcPct val="0"/>
        </a:spcAft>
        <a:buChar char="»"/>
        <a:defRPr sz="1125">
          <a:solidFill>
            <a:schemeClr val="tx1"/>
          </a:solidFill>
          <a:latin typeface="+mn-lt"/>
          <a:cs typeface="+mn-cs"/>
        </a:defRPr>
      </a:lvl8pPr>
      <a:lvl9pPr marL="2185988" indent="-128588" algn="l" rtl="0" fontAlgn="base">
        <a:spcBef>
          <a:spcPct val="20000"/>
        </a:spcBef>
        <a:spcAft>
          <a:spcPct val="0"/>
        </a:spcAft>
        <a:buChar char="»"/>
        <a:defRPr sz="1125">
          <a:solidFill>
            <a:schemeClr val="tx1"/>
          </a:solidFill>
          <a:latin typeface="+mn-lt"/>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28.xml"/><Relationship Id="rId7" Type="http://schemas.openxmlformats.org/officeDocument/2006/relationships/oleObject" Target="../embeddings/oleObject3.bin"/><Relationship Id="rId2" Type="http://schemas.openxmlformats.org/officeDocument/2006/relationships/slideLayout" Target="../slideLayouts/slideLayout18.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0.wmf"/><Relationship Id="rId10" Type="http://schemas.openxmlformats.org/officeDocument/2006/relationships/oleObject" Target="../embeddings/oleObject6.bin"/><Relationship Id="rId4" Type="http://schemas.openxmlformats.org/officeDocument/2006/relationships/oleObject" Target="../embeddings/oleObject1.bin"/><Relationship Id="rId9" Type="http://schemas.openxmlformats.org/officeDocument/2006/relationships/oleObject" Target="../embeddings/oleObject5.bin"/></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3">
            <a:extLst>
              <a:ext uri="{FF2B5EF4-FFF2-40B4-BE49-F238E27FC236}">
                <a16:creationId xmlns="" xmlns:a16="http://schemas.microsoft.com/office/drawing/2014/main" id="{B95847AF-3100-47D8-9DAF-6921C1F0218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71600" y="-27384"/>
            <a:ext cx="7665064" cy="3286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a:extLst>
              <a:ext uri="{FF2B5EF4-FFF2-40B4-BE49-F238E27FC236}">
                <a16:creationId xmlns="" xmlns:a16="http://schemas.microsoft.com/office/drawing/2014/main" id="{4258CE3F-9F34-41E4-A82E-1F166008ECF0}"/>
              </a:ext>
            </a:extLst>
          </p:cNvPr>
          <p:cNvSpPr txBox="1">
            <a:spLocks noChangeArrowheads="1"/>
          </p:cNvSpPr>
          <p:nvPr/>
        </p:nvSpPr>
        <p:spPr bwMode="auto">
          <a:xfrm>
            <a:off x="539552" y="3284984"/>
            <a:ext cx="8136904" cy="3312368"/>
          </a:xfrm>
          <a:prstGeom prst="rect">
            <a:avLst/>
          </a:prstGeom>
          <a:solidFill>
            <a:schemeClr val="accent5">
              <a:lumMod val="20000"/>
              <a:lumOff val="80000"/>
            </a:schemeClr>
          </a:solidFill>
          <a:ln>
            <a:noFill/>
          </a:ln>
        </p:spPr>
        <p:txBody>
          <a:bodyPr rtlCol="1">
            <a:no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514350" rtl="1" eaLnBrk="1" fontAlgn="auto" latinLnBrk="0" hangingPunct="1">
              <a:lnSpc>
                <a:spcPct val="80000"/>
              </a:lnSpc>
              <a:spcBef>
                <a:spcPct val="20000"/>
              </a:spcBef>
              <a:spcAft>
                <a:spcPts val="0"/>
              </a:spcAft>
              <a:buClrTx/>
              <a:buSzTx/>
              <a:buFont typeface="Arial" panose="020B0604020202020204" pitchFamily="34" charset="0"/>
              <a:buNone/>
              <a:tabLst/>
              <a:defRPr/>
            </a:pPr>
            <a:r>
              <a:rPr kumimoji="0" lang="ar-JO" sz="4000" b="1" i="0" u="none" strike="noStrike" kern="1200" cap="none" spc="0" normalizeH="0" baseline="0" noProof="0" dirty="0" smtClean="0">
                <a:ln>
                  <a:noFill/>
                </a:ln>
                <a:solidFill>
                  <a:srgbClr val="FF0000"/>
                </a:solidFill>
                <a:effectLst/>
                <a:uLnTx/>
                <a:uFillTx/>
                <a:latin typeface="Arial Black" pitchFamily="34" charset="0"/>
                <a:cs typeface="+mj-cs"/>
              </a:rPr>
              <a:t>ا</a:t>
            </a:r>
            <a:r>
              <a:rPr kumimoji="0" lang="ar-EG" sz="4000" b="1" i="0" u="none" strike="noStrike" kern="1200" cap="none" spc="0" normalizeH="0" baseline="0" noProof="0" dirty="0" smtClean="0">
                <a:ln>
                  <a:noFill/>
                </a:ln>
                <a:solidFill>
                  <a:srgbClr val="FF0000"/>
                </a:solidFill>
                <a:effectLst/>
                <a:uLnTx/>
                <a:uFillTx/>
                <a:latin typeface="Arial Black" pitchFamily="34" charset="0"/>
                <a:cs typeface="+mj-cs"/>
              </a:rPr>
              <a:t>لأستاذ </a:t>
            </a:r>
            <a:r>
              <a:rPr kumimoji="0" lang="ar-SA" sz="4000" b="1" i="0" u="none" strike="noStrike" kern="1200" cap="none" spc="0" normalizeH="0" baseline="0" noProof="0" dirty="0">
                <a:ln>
                  <a:noFill/>
                </a:ln>
                <a:solidFill>
                  <a:srgbClr val="FF0000"/>
                </a:solidFill>
                <a:effectLst/>
                <a:uLnTx/>
                <a:uFillTx/>
                <a:latin typeface="Arial Black" pitchFamily="34" charset="0"/>
                <a:cs typeface="+mj-cs"/>
              </a:rPr>
              <a:t>الدكتور</a:t>
            </a:r>
            <a:r>
              <a:rPr kumimoji="0" lang="ar-EG" sz="4000" b="1" i="0" u="none" strike="noStrike" kern="1200" cap="none" spc="0" normalizeH="0" baseline="0" noProof="0" dirty="0">
                <a:ln>
                  <a:noFill/>
                </a:ln>
                <a:solidFill>
                  <a:srgbClr val="FF0000"/>
                </a:solidFill>
                <a:effectLst/>
                <a:uLnTx/>
                <a:uFillTx/>
                <a:latin typeface="Arial Black" pitchFamily="34" charset="0"/>
                <a:cs typeface="+mj-cs"/>
              </a:rPr>
              <a:t>/ يوسف </a:t>
            </a:r>
            <a:r>
              <a:rPr kumimoji="0" lang="ar-EG" sz="4000" b="1" i="0" u="none" strike="noStrike" kern="1200" cap="none" spc="0" normalizeH="0" baseline="0" noProof="0" dirty="0" smtClean="0">
                <a:ln>
                  <a:noFill/>
                </a:ln>
                <a:solidFill>
                  <a:srgbClr val="FF0000"/>
                </a:solidFill>
                <a:effectLst/>
                <a:uLnTx/>
                <a:uFillTx/>
                <a:latin typeface="Arial Black" pitchFamily="34" charset="0"/>
                <a:cs typeface="+mj-cs"/>
              </a:rPr>
              <a:t>حسي</a:t>
            </a:r>
            <a:r>
              <a:rPr lang="ar-JO" sz="4000" b="1" noProof="0" dirty="0" smtClean="0">
                <a:solidFill>
                  <a:srgbClr val="FF0000"/>
                </a:solidFill>
                <a:latin typeface="Arial Black" pitchFamily="34" charset="0"/>
                <a:cs typeface="+mj-cs"/>
              </a:rPr>
              <a:t>ن</a:t>
            </a:r>
            <a:endParaRPr kumimoji="0" lang="ar-EG" sz="4000" b="1" i="0" u="none" strike="noStrike" kern="1200" cap="none" spc="0" normalizeH="0" baseline="0" noProof="0" dirty="0">
              <a:ln>
                <a:noFill/>
              </a:ln>
              <a:solidFill>
                <a:srgbClr val="FF0000"/>
              </a:solidFill>
              <a:effectLst/>
              <a:uLnTx/>
              <a:uFillTx/>
              <a:latin typeface="Arial Black" pitchFamily="34" charset="0"/>
              <a:cs typeface="+mj-cs"/>
            </a:endParaRPr>
          </a:p>
          <a:p>
            <a:pPr marL="0" marR="0" lvl="0" indent="0" algn="ctr" defTabSz="514350" rtl="0" eaLnBrk="1" fontAlgn="auto" latinLnBrk="0" hangingPunct="1">
              <a:lnSpc>
                <a:spcPct val="80000"/>
              </a:lnSpc>
              <a:spcBef>
                <a:spcPct val="20000"/>
              </a:spcBef>
              <a:spcAft>
                <a:spcPts val="0"/>
              </a:spcAft>
              <a:buClrTx/>
              <a:buSzTx/>
              <a:buFont typeface="Arial" panose="020B0604020202020204" pitchFamily="34" charset="0"/>
              <a:buNone/>
              <a:tabLst/>
              <a:defRPr/>
            </a:pPr>
            <a:r>
              <a:rPr kumimoji="0" lang="ar-EG" sz="4000" b="1" i="0" u="none" strike="noStrike" kern="1200" cap="none" spc="0" normalizeH="0" baseline="0" noProof="0" dirty="0">
                <a:ln>
                  <a:noFill/>
                </a:ln>
                <a:solidFill>
                  <a:prstClr val="black"/>
                </a:solidFill>
                <a:effectLst/>
                <a:uLnTx/>
                <a:uFillTx/>
                <a:latin typeface="Arial Black" pitchFamily="34" charset="0"/>
                <a:cs typeface="+mj-cs"/>
              </a:rPr>
              <a:t>أستاذ</a:t>
            </a:r>
            <a:r>
              <a:rPr kumimoji="0" lang="ar-EG" sz="4000" b="1" i="0" u="none" strike="noStrike" kern="1200" cap="none" spc="0" normalizeH="0" baseline="0" noProof="0" dirty="0">
                <a:ln>
                  <a:noFill/>
                </a:ln>
                <a:solidFill>
                  <a:srgbClr val="FF0000"/>
                </a:solidFill>
                <a:effectLst/>
                <a:uLnTx/>
                <a:uFillTx/>
                <a:latin typeface="Arial Black" pitchFamily="34" charset="0"/>
                <a:cs typeface="+mj-cs"/>
              </a:rPr>
              <a:t> </a:t>
            </a:r>
            <a:r>
              <a:rPr kumimoji="0" lang="ar-EG" sz="4000" b="1" i="0" u="none" strike="noStrike" kern="1200" cap="none" spc="0" normalizeH="0" baseline="0" noProof="0" dirty="0">
                <a:ln>
                  <a:noFill/>
                </a:ln>
                <a:solidFill>
                  <a:prstClr val="black"/>
                </a:solidFill>
                <a:effectLst/>
                <a:uLnTx/>
                <a:uFillTx/>
                <a:latin typeface="Arial Black" pitchFamily="34" charset="0"/>
                <a:cs typeface="+mj-cs"/>
              </a:rPr>
              <a:t>التشريح وعلم الأجنة</a:t>
            </a:r>
            <a:r>
              <a:rPr kumimoji="0" lang="ar-EG" sz="4000" b="0" i="0" u="none" strike="noStrike" kern="1200" cap="none" spc="0" normalizeH="0" baseline="0" noProof="0" dirty="0">
                <a:ln>
                  <a:noFill/>
                </a:ln>
                <a:solidFill>
                  <a:prstClr val="black"/>
                </a:solidFill>
                <a:effectLst/>
                <a:uLnTx/>
                <a:uFillTx/>
                <a:latin typeface="Arial Black" pitchFamily="34" charset="0"/>
                <a:cs typeface="+mj-cs"/>
              </a:rPr>
              <a:t> </a:t>
            </a:r>
            <a:endParaRPr kumimoji="0" lang="ar-EG" sz="4000" b="0" i="0" u="none" strike="noStrike" kern="1200" cap="none" spc="0" normalizeH="0" baseline="0" noProof="0" dirty="0">
              <a:ln>
                <a:noFill/>
              </a:ln>
              <a:solidFill>
                <a:srgbClr val="FF0000"/>
              </a:solidFill>
              <a:effectLst/>
              <a:uLnTx/>
              <a:uFillTx/>
              <a:latin typeface="Arial Black" pitchFamily="34" charset="0"/>
              <a:cs typeface="+mj-cs"/>
            </a:endParaRPr>
          </a:p>
          <a:p>
            <a:pPr marL="0" marR="0" lvl="0" indent="0" algn="ctr" defTabSz="514350" rtl="0" eaLnBrk="1" fontAlgn="auto" latinLnBrk="0" hangingPunct="1">
              <a:lnSpc>
                <a:spcPct val="80000"/>
              </a:lnSpc>
              <a:spcBef>
                <a:spcPct val="20000"/>
              </a:spcBef>
              <a:spcAft>
                <a:spcPts val="0"/>
              </a:spcAft>
              <a:buClrTx/>
              <a:buSzTx/>
              <a:buFont typeface="Arial" panose="020B0604020202020204" pitchFamily="34" charset="0"/>
              <a:buNone/>
              <a:tabLst/>
              <a:defRPr/>
            </a:pPr>
            <a:r>
              <a:rPr kumimoji="0" lang="ar-EG" sz="4000" b="1" i="0" u="none" strike="noStrike" kern="1200" cap="none" spc="0" normalizeH="0" baseline="0" noProof="0" dirty="0">
                <a:ln>
                  <a:noFill/>
                </a:ln>
                <a:solidFill>
                  <a:srgbClr val="002060"/>
                </a:solidFill>
                <a:effectLst/>
                <a:uLnTx/>
                <a:uFillTx/>
                <a:latin typeface="Arial Black" pitchFamily="34" charset="0"/>
                <a:cs typeface="+mj-cs"/>
              </a:rPr>
              <a:t>كلية الطب – </a:t>
            </a:r>
            <a:r>
              <a:rPr kumimoji="0" lang="ar-EG" sz="4000" b="1" u="none" strike="noStrike" kern="1200" cap="none" spc="0" normalizeH="0" baseline="0" noProof="0" dirty="0">
                <a:ln>
                  <a:noFill/>
                </a:ln>
                <a:solidFill>
                  <a:srgbClr val="002060"/>
                </a:solidFill>
                <a:effectLst/>
                <a:uLnTx/>
                <a:uFillTx/>
                <a:latin typeface="Arial Black" pitchFamily="34" charset="0"/>
                <a:cs typeface="+mj-cs"/>
              </a:rPr>
              <a:t>جامعة</a:t>
            </a:r>
            <a:r>
              <a:rPr kumimoji="0" lang="ar-EG" sz="4000" b="1" i="1" u="none" strike="noStrike" kern="1200" cap="none" spc="0" normalizeH="0" baseline="0" noProof="0" dirty="0">
                <a:ln>
                  <a:noFill/>
                </a:ln>
                <a:solidFill>
                  <a:srgbClr val="002060"/>
                </a:solidFill>
                <a:effectLst/>
                <a:uLnTx/>
                <a:uFillTx/>
                <a:latin typeface="Arial Black" pitchFamily="34" charset="0"/>
                <a:cs typeface="+mj-cs"/>
              </a:rPr>
              <a:t> </a:t>
            </a:r>
            <a:r>
              <a:rPr kumimoji="0" lang="ar-EG" sz="4000" b="1" i="0" u="none" strike="noStrike" kern="1200" cap="none" spc="0" normalizeH="0" baseline="0" noProof="0" dirty="0">
                <a:ln>
                  <a:noFill/>
                </a:ln>
                <a:solidFill>
                  <a:srgbClr val="002060"/>
                </a:solidFill>
                <a:effectLst/>
                <a:uLnTx/>
                <a:uFillTx/>
                <a:latin typeface="Arial Black" pitchFamily="34" charset="0"/>
                <a:cs typeface="+mj-cs"/>
              </a:rPr>
              <a:t>الزقازيق- </a:t>
            </a:r>
            <a:r>
              <a:rPr kumimoji="0" lang="ar-EG" sz="4000" b="1" i="0" u="none" strike="noStrike" kern="1200" cap="none" spc="0" normalizeH="0" baseline="0" noProof="0" dirty="0" smtClean="0">
                <a:ln>
                  <a:noFill/>
                </a:ln>
                <a:solidFill>
                  <a:srgbClr val="002060"/>
                </a:solidFill>
                <a:effectLst/>
                <a:uLnTx/>
                <a:uFillTx/>
                <a:latin typeface="Arial Black" pitchFamily="34" charset="0"/>
                <a:cs typeface="+mj-cs"/>
              </a:rPr>
              <a:t>مصر</a:t>
            </a:r>
            <a:endParaRPr kumimoji="0" lang="ar-JO" sz="4000" b="1" i="0" u="none" strike="noStrike" kern="1200" cap="none" spc="0" normalizeH="0" baseline="0" noProof="0" dirty="0" smtClean="0">
              <a:ln>
                <a:noFill/>
              </a:ln>
              <a:solidFill>
                <a:srgbClr val="002060"/>
              </a:solidFill>
              <a:effectLst/>
              <a:uLnTx/>
              <a:uFillTx/>
              <a:latin typeface="Arial Black" pitchFamily="34" charset="0"/>
              <a:cs typeface="+mj-cs"/>
            </a:endParaRPr>
          </a:p>
          <a:p>
            <a:pPr marL="0" marR="0" lvl="0" indent="0" algn="ctr" defTabSz="514350" rtl="0" eaLnBrk="1" fontAlgn="auto" latinLnBrk="0" hangingPunct="1">
              <a:lnSpc>
                <a:spcPct val="80000"/>
              </a:lnSpc>
              <a:spcBef>
                <a:spcPct val="20000"/>
              </a:spcBef>
              <a:spcAft>
                <a:spcPts val="0"/>
              </a:spcAft>
              <a:buClrTx/>
              <a:buSzTx/>
              <a:buFont typeface="Arial" panose="020B0604020202020204" pitchFamily="34" charset="0"/>
              <a:buNone/>
              <a:tabLst/>
              <a:defRPr/>
            </a:pPr>
            <a:r>
              <a:rPr lang="ar-JO" sz="4000" b="1" dirty="0" smtClean="0">
                <a:solidFill>
                  <a:srgbClr val="002060"/>
                </a:solidFill>
                <a:latin typeface="Arial Black" pitchFamily="34" charset="0"/>
                <a:cs typeface="+mj-cs"/>
              </a:rPr>
              <a:t>كلية الطب-جامعة مؤتة-الأردن</a:t>
            </a:r>
            <a:endParaRPr kumimoji="0" lang="ar-EG" sz="4000" b="1" i="0" u="none" strike="noStrike" kern="1200" cap="none" spc="0" normalizeH="0" baseline="0" noProof="0" dirty="0">
              <a:ln>
                <a:noFill/>
              </a:ln>
              <a:solidFill>
                <a:srgbClr val="002060"/>
              </a:solidFill>
              <a:effectLst/>
              <a:uLnTx/>
              <a:uFillTx/>
              <a:latin typeface="Arial Black" pitchFamily="34" charset="0"/>
              <a:cs typeface="+mj-cs"/>
            </a:endParaRPr>
          </a:p>
          <a:p>
            <a:pPr marL="0" marR="0" lvl="0" indent="0" algn="ctr" defTabSz="514350" rtl="0" eaLnBrk="1" fontAlgn="auto" latinLnBrk="0" hangingPunct="1">
              <a:lnSpc>
                <a:spcPct val="80000"/>
              </a:lnSpc>
              <a:spcBef>
                <a:spcPct val="20000"/>
              </a:spcBef>
              <a:spcAft>
                <a:spcPts val="0"/>
              </a:spcAft>
              <a:buClrTx/>
              <a:buSzTx/>
              <a:buFont typeface="Arial" panose="020B0604020202020204" pitchFamily="34" charset="0"/>
              <a:buNone/>
              <a:tabLst/>
              <a:defRPr/>
            </a:pPr>
            <a:r>
              <a:rPr kumimoji="0" lang="ar-EG" sz="4000" b="1" i="0" u="none" strike="noStrike" kern="1200" cap="none" spc="0" normalizeH="0" baseline="0" noProof="0" dirty="0">
                <a:ln>
                  <a:noFill/>
                </a:ln>
                <a:solidFill>
                  <a:srgbClr val="FF0000"/>
                </a:solidFill>
                <a:effectLst/>
                <a:uLnTx/>
                <a:uFillTx/>
                <a:latin typeface="Arial Black" pitchFamily="34" charset="0"/>
                <a:cs typeface="+mj-cs"/>
              </a:rPr>
              <a:t>دكتوراة</a:t>
            </a:r>
            <a:r>
              <a:rPr kumimoji="0" lang="ar-EG" sz="4000" b="0" i="0" u="none" strike="noStrike" kern="1200" cap="none" spc="0" normalizeH="0" baseline="0" noProof="0" dirty="0">
                <a:ln>
                  <a:noFill/>
                </a:ln>
                <a:solidFill>
                  <a:srgbClr val="FF0000"/>
                </a:solidFill>
                <a:effectLst/>
                <a:uLnTx/>
                <a:uFillTx/>
                <a:latin typeface="Arial Black" pitchFamily="34" charset="0"/>
                <a:cs typeface="+mj-cs"/>
              </a:rPr>
              <a:t> </a:t>
            </a:r>
            <a:r>
              <a:rPr kumimoji="0" lang="ar-EG" sz="4000" b="1" i="0" u="none" strike="noStrike" kern="1200" cap="none" spc="0" normalizeH="0" baseline="0" noProof="0" dirty="0">
                <a:ln>
                  <a:noFill/>
                </a:ln>
                <a:solidFill>
                  <a:srgbClr val="FF0000"/>
                </a:solidFill>
                <a:effectLst/>
                <a:uLnTx/>
                <a:uFillTx/>
                <a:latin typeface="Arial Black" pitchFamily="34" charset="0"/>
                <a:cs typeface="+mj-cs"/>
              </a:rPr>
              <a:t>من جامعة كولونيا المانيا</a:t>
            </a:r>
          </a:p>
          <a:p>
            <a:pPr marL="0" marR="0" lvl="0" indent="0" algn="ctr" defTabSz="514350" rtl="0" eaLnBrk="1" fontAlgn="auto" latinLnBrk="0" hangingPunct="1">
              <a:lnSpc>
                <a:spcPct val="80000"/>
              </a:lnSpc>
              <a:spcBef>
                <a:spcPct val="20000"/>
              </a:spcBef>
              <a:spcAft>
                <a:spcPts val="0"/>
              </a:spcAft>
              <a:buClrTx/>
              <a:buSzTx/>
              <a:buFont typeface="Arial" panose="020B0604020202020204" pitchFamily="34" charset="0"/>
              <a:buNone/>
              <a:tabLst/>
              <a:defRPr/>
            </a:pPr>
            <a:endParaRPr kumimoji="0" lang="ar-EG" sz="4000" b="1" i="0" u="none" strike="noStrike" kern="1200" cap="none" spc="0" normalizeH="0" baseline="0" noProof="0" dirty="0">
              <a:ln>
                <a:noFill/>
              </a:ln>
              <a:solidFill>
                <a:srgbClr val="002060"/>
              </a:solidFill>
              <a:effectLst/>
              <a:uLnTx/>
              <a:uFillTx/>
              <a:latin typeface="Arial Black" pitchFamily="34" charset="0"/>
              <a:cs typeface="+mj-cs"/>
            </a:endParaRPr>
          </a:p>
        </p:txBody>
      </p:sp>
      <p:sp>
        <p:nvSpPr>
          <p:cNvPr id="16388" name="TextBox 1">
            <a:extLst>
              <a:ext uri="{FF2B5EF4-FFF2-40B4-BE49-F238E27FC236}">
                <a16:creationId xmlns="" xmlns:a16="http://schemas.microsoft.com/office/drawing/2014/main" id="{F2D27060-7E36-4419-BF6B-9AFEE87A4CE1}"/>
              </a:ext>
            </a:extLst>
          </p:cNvPr>
          <p:cNvSpPr txBox="1">
            <a:spLocks noChangeArrowheads="1"/>
          </p:cNvSpPr>
          <p:nvPr/>
        </p:nvSpPr>
        <p:spPr bwMode="auto">
          <a:xfrm>
            <a:off x="6516216" y="37073"/>
            <a:ext cx="131827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51435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ar-EG" altLang="en-US" sz="6000" b="1" i="0" u="none" strike="noStrike" kern="1200" cap="none" spc="0" normalizeH="0" baseline="0" noProof="0" dirty="0">
                <a:ln>
                  <a:noFill/>
                </a:ln>
                <a:solidFill>
                  <a:srgbClr val="FF0000"/>
                </a:solidFill>
                <a:effectLst/>
                <a:uLnTx/>
                <a:uFillTx/>
                <a:latin typeface="Arabic Typesetting" pitchFamily="66" charset="-78"/>
                <a:cs typeface="+mj-cs"/>
              </a:rPr>
              <a:t>أهلا</a:t>
            </a:r>
            <a:endParaRPr kumimoji="0" lang="en-US" altLang="en-US" sz="6000" b="1" i="0" u="none" strike="noStrike" kern="1200" cap="none" spc="0" normalizeH="0" baseline="0" noProof="0" dirty="0">
              <a:ln>
                <a:noFill/>
              </a:ln>
              <a:solidFill>
                <a:srgbClr val="FF0000"/>
              </a:solidFill>
              <a:effectLst/>
              <a:uLnTx/>
              <a:uFillTx/>
              <a:latin typeface="Arabic Typesetting" pitchFamily="66" charset="-78"/>
              <a:cs typeface="+mj-cs"/>
            </a:endParaRPr>
          </a:p>
        </p:txBody>
      </p:sp>
      <p:sp>
        <p:nvSpPr>
          <p:cNvPr id="16389" name="TextBox 3">
            <a:extLst>
              <a:ext uri="{FF2B5EF4-FFF2-40B4-BE49-F238E27FC236}">
                <a16:creationId xmlns="" xmlns:a16="http://schemas.microsoft.com/office/drawing/2014/main" id="{51CB0AB2-58E8-4FC4-8DD1-E484652C2350}"/>
              </a:ext>
            </a:extLst>
          </p:cNvPr>
          <p:cNvSpPr txBox="1">
            <a:spLocks noChangeArrowheads="1"/>
          </p:cNvSpPr>
          <p:nvPr/>
        </p:nvSpPr>
        <p:spPr bwMode="auto">
          <a:xfrm>
            <a:off x="971600" y="9778"/>
            <a:ext cx="2088679"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51435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ar-EG" altLang="en-US" sz="6000" b="1" i="0" u="none" strike="noStrike" kern="1200" cap="none" spc="0" normalizeH="0" baseline="0" noProof="0" dirty="0">
                <a:ln>
                  <a:noFill/>
                </a:ln>
                <a:solidFill>
                  <a:srgbClr val="FF0000"/>
                </a:solidFill>
                <a:effectLst/>
                <a:uLnTx/>
                <a:uFillTx/>
                <a:latin typeface="Arabic Typesetting" pitchFamily="66" charset="-78"/>
                <a:cs typeface="+mj-cs"/>
              </a:rPr>
              <a:t>وسهلا</a:t>
            </a:r>
            <a:endParaRPr kumimoji="0" lang="en-US" altLang="en-US" sz="6000" b="1" i="0" u="none" strike="noStrike" kern="1200" cap="none" spc="0" normalizeH="0" baseline="0" noProof="0" dirty="0">
              <a:ln>
                <a:noFill/>
              </a:ln>
              <a:solidFill>
                <a:srgbClr val="FF0000"/>
              </a:solidFill>
              <a:effectLst/>
              <a:uLnTx/>
              <a:uFillTx/>
              <a:latin typeface="Arabic Typesetting" pitchFamily="66" charset="-78"/>
              <a:cs typeface="+mj-cs"/>
            </a:endParaRPr>
          </a:p>
        </p:txBody>
      </p:sp>
    </p:spTree>
    <p:extLst>
      <p:ext uri="{BB962C8B-B14F-4D97-AF65-F5344CB8AC3E}">
        <p14:creationId xmlns:p14="http://schemas.microsoft.com/office/powerpoint/2010/main" val="12936095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3" cstate="print"/>
          <a:srcRect l="20705" t="22280" r="32045" b="28580"/>
          <a:stretch>
            <a:fillRect/>
          </a:stretch>
        </p:blipFill>
        <p:spPr bwMode="auto">
          <a:xfrm>
            <a:off x="4317388" y="957358"/>
            <a:ext cx="4599089" cy="3587290"/>
          </a:xfrm>
          <a:prstGeom prst="rect">
            <a:avLst/>
          </a:prstGeom>
          <a:noFill/>
          <a:ln w="9525">
            <a:noFill/>
            <a:miter lim="800000"/>
            <a:headEnd/>
            <a:tailEnd/>
          </a:ln>
        </p:spPr>
      </p:pic>
      <p:pic>
        <p:nvPicPr>
          <p:cNvPr id="2" name="Picture 4"/>
          <p:cNvPicPr>
            <a:picLocks noChangeAspect="1" noChangeArrowheads="1"/>
          </p:cNvPicPr>
          <p:nvPr/>
        </p:nvPicPr>
        <p:blipFill>
          <a:blip r:embed="rId4" cstate="print">
            <a:lum contrast="30000"/>
          </a:blip>
          <a:srcRect l="12500" t="13750" r="23750" b="28750"/>
          <a:stretch>
            <a:fillRect/>
          </a:stretch>
        </p:blipFill>
        <p:spPr bwMode="auto">
          <a:xfrm>
            <a:off x="0" y="972748"/>
            <a:ext cx="4714908" cy="3189496"/>
          </a:xfrm>
          <a:prstGeom prst="rect">
            <a:avLst/>
          </a:prstGeom>
          <a:noFill/>
          <a:ln w="9525">
            <a:noFill/>
            <a:miter lim="800000"/>
            <a:headEnd/>
            <a:tailEnd/>
          </a:ln>
        </p:spPr>
      </p:pic>
      <p:sp>
        <p:nvSpPr>
          <p:cNvPr id="4" name="AutoShape 32"/>
          <p:cNvSpPr>
            <a:spLocks/>
          </p:cNvSpPr>
          <p:nvPr/>
        </p:nvSpPr>
        <p:spPr bwMode="auto">
          <a:xfrm>
            <a:off x="3214678" y="-27384"/>
            <a:ext cx="3157522" cy="500066"/>
          </a:xfrm>
          <a:prstGeom prst="callout2">
            <a:avLst>
              <a:gd name="adj1" fmla="val 335206"/>
              <a:gd name="adj2" fmla="val 118072"/>
              <a:gd name="adj3" fmla="val 101474"/>
              <a:gd name="adj4" fmla="val 45751"/>
              <a:gd name="adj5" fmla="val 271586"/>
              <a:gd name="adj6" fmla="val -17602"/>
            </a:avLst>
          </a:prstGeom>
          <a:noFill/>
          <a:ln w="38100">
            <a:solidFill>
              <a:srgbClr val="00FF00"/>
            </a:solidFill>
            <a:miter lim="800000"/>
            <a:headEnd type="triangle" w="med" len="med"/>
            <a:tailEnd type="triangle" w="med" len="med"/>
          </a:ln>
          <a:effectLst>
            <a:outerShdw blurRad="50800" dist="38100" dir="8100000" algn="tr" rotWithShape="0">
              <a:prstClr val="black">
                <a:alpha val="40000"/>
              </a:prstClr>
            </a:outerShdw>
          </a:effectLst>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smtClean="0">
                <a:ln>
                  <a:noFill/>
                </a:ln>
                <a:solidFill>
                  <a:srgbClr val="0000FF"/>
                </a:solidFill>
                <a:effectLst/>
                <a:uLnTx/>
                <a:uFillTx/>
                <a:latin typeface="Calibri"/>
                <a:ea typeface="+mn-ea"/>
                <a:cs typeface="+mn-cs"/>
              </a:rPr>
              <a:t>central </a:t>
            </a:r>
            <a:r>
              <a:rPr kumimoji="0" lang="en-US" sz="3600" b="1" i="0" u="none" strike="noStrike" kern="1200" cap="none" spc="0" normalizeH="0" baseline="0" noProof="0" dirty="0">
                <a:ln>
                  <a:noFill/>
                </a:ln>
                <a:solidFill>
                  <a:srgbClr val="0000FF"/>
                </a:solidFill>
                <a:effectLst/>
                <a:uLnTx/>
                <a:uFillTx/>
                <a:latin typeface="Calibri"/>
                <a:ea typeface="+mn-ea"/>
                <a:cs typeface="+mn-cs"/>
              </a:rPr>
              <a:t>sulcus </a:t>
            </a:r>
          </a:p>
        </p:txBody>
      </p:sp>
      <p:sp>
        <p:nvSpPr>
          <p:cNvPr id="6" name="TextBox 5"/>
          <p:cNvSpPr txBox="1"/>
          <p:nvPr/>
        </p:nvSpPr>
        <p:spPr>
          <a:xfrm>
            <a:off x="0" y="4005064"/>
            <a:ext cx="9144000" cy="2862322"/>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1">
            <a:spAutoFit/>
          </a:bodyPr>
          <a:lstStyle/>
          <a:p>
            <a:pPr marL="228600" lvl="0" algn="l" rtl="0">
              <a:lnSpc>
                <a:spcPct val="125000"/>
              </a:lnSpc>
              <a:tabLst>
                <a:tab pos="255270" algn="l"/>
                <a:tab pos="262255" algn="l"/>
                <a:tab pos="6057900" algn="r"/>
              </a:tabLst>
            </a:pPr>
            <a:r>
              <a:rPr lang="en-US" sz="2400" b="1" dirty="0">
                <a:solidFill>
                  <a:srgbClr val="FF0000"/>
                </a:solidFill>
                <a:latin typeface="Arial" panose="020B0604020202020204" pitchFamily="34" charset="0"/>
                <a:ea typeface="Times New Roman" panose="02020603050405020304" pitchFamily="18" charset="0"/>
              </a:rPr>
              <a:t>1- Central sulcus </a:t>
            </a:r>
            <a:r>
              <a:rPr lang="en-US" sz="2400" b="1" dirty="0">
                <a:latin typeface="Arial" panose="020B0604020202020204" pitchFamily="34" charset="0"/>
                <a:ea typeface="Times New Roman" panose="02020603050405020304" pitchFamily="18" charset="0"/>
              </a:rPr>
              <a:t>(</a:t>
            </a:r>
            <a:r>
              <a:rPr lang="en-US" sz="2400" dirty="0">
                <a:latin typeface="Arial Black" panose="020B0A04020102020204" pitchFamily="34" charset="0"/>
                <a:ea typeface="Times New Roman" panose="02020603050405020304" pitchFamily="18" charset="0"/>
              </a:rPr>
              <a:t>Fissure of Rolando</a:t>
            </a:r>
            <a:r>
              <a:rPr lang="en-US" sz="2400" b="1" dirty="0">
                <a:latin typeface="Arial" panose="020B0604020202020204" pitchFamily="34" charset="0"/>
                <a:ea typeface="Times New Roman" panose="02020603050405020304" pitchFamily="18" charset="0"/>
              </a:rPr>
              <a:t>) </a:t>
            </a:r>
            <a:r>
              <a:rPr lang="en-US" sz="2400" dirty="0">
                <a:solidFill>
                  <a:prstClr val="black"/>
                </a:solidFill>
                <a:latin typeface="Arial" panose="020B0604020202020204" pitchFamily="34" charset="0"/>
                <a:ea typeface="Times New Roman" panose="02020603050405020304" pitchFamily="18" charset="0"/>
              </a:rPr>
              <a:t>a deep sulcus about </a:t>
            </a:r>
            <a:r>
              <a:rPr lang="en-US" sz="2400" b="1" dirty="0" smtClean="0">
                <a:solidFill>
                  <a:prstClr val="black"/>
                </a:solidFill>
                <a:latin typeface="Arial" panose="020B0604020202020204" pitchFamily="34" charset="0"/>
                <a:ea typeface="Times New Roman" panose="02020603050405020304" pitchFamily="18" charset="0"/>
              </a:rPr>
              <a:t>1/2</a:t>
            </a:r>
            <a:r>
              <a:rPr lang="ar-JO" sz="2400" b="1" dirty="0" smtClean="0">
                <a:solidFill>
                  <a:prstClr val="black"/>
                </a:solidFill>
                <a:latin typeface="Arial" panose="020B0604020202020204" pitchFamily="34" charset="0"/>
                <a:ea typeface="Times New Roman" panose="02020603050405020304" pitchFamily="18" charset="0"/>
              </a:rPr>
              <a:t> </a:t>
            </a:r>
            <a:r>
              <a:rPr lang="en-US" sz="2400" b="1" dirty="0" smtClean="0">
                <a:solidFill>
                  <a:prstClr val="black"/>
                </a:solidFill>
                <a:latin typeface="Arial" panose="020B0604020202020204" pitchFamily="34" charset="0"/>
                <a:ea typeface="Times New Roman" panose="02020603050405020304" pitchFamily="18" charset="0"/>
              </a:rPr>
              <a:t> </a:t>
            </a:r>
            <a:r>
              <a:rPr lang="en-US" sz="2400" b="1" dirty="0">
                <a:solidFill>
                  <a:prstClr val="black"/>
                </a:solidFill>
                <a:latin typeface="Arial" panose="020B0604020202020204" pitchFamily="34" charset="0"/>
                <a:ea typeface="Times New Roman" panose="02020603050405020304" pitchFamily="18" charset="0"/>
              </a:rPr>
              <a:t>inch</a:t>
            </a:r>
            <a:r>
              <a:rPr lang="en-US" sz="2400" dirty="0">
                <a:solidFill>
                  <a:prstClr val="black"/>
                </a:solidFill>
                <a:latin typeface="Arial" panose="020B0604020202020204" pitchFamily="34" charset="0"/>
                <a:ea typeface="Times New Roman" panose="02020603050405020304" pitchFamily="18" charset="0"/>
              </a:rPr>
              <a:t> behind the midpoint between frontal and occipital poles.</a:t>
            </a:r>
            <a:endParaRPr lang="en-US" sz="2400" dirty="0">
              <a:solidFill>
                <a:prstClr val="black"/>
              </a:solidFill>
              <a:latin typeface="Times New Roman" panose="02020603050405020304" pitchFamily="18" charset="0"/>
              <a:ea typeface="Times New Roman" panose="02020603050405020304" pitchFamily="18" charset="0"/>
            </a:endParaRPr>
          </a:p>
          <a:p>
            <a:pPr marL="571500" lvl="0" indent="-342900" algn="l" rtl="0">
              <a:lnSpc>
                <a:spcPct val="125000"/>
              </a:lnSpc>
              <a:buFontTx/>
              <a:buChar char="-"/>
              <a:tabLst>
                <a:tab pos="255270" algn="l"/>
                <a:tab pos="262255" algn="l"/>
                <a:tab pos="6057900" algn="r"/>
              </a:tabLst>
            </a:pPr>
            <a:r>
              <a:rPr lang="en-US" sz="2400" dirty="0">
                <a:solidFill>
                  <a:prstClr val="black"/>
                </a:solidFill>
                <a:latin typeface="Arial" panose="020B0604020202020204" pitchFamily="34" charset="0"/>
                <a:ea typeface="Times New Roman" panose="02020603050405020304" pitchFamily="18" charset="0"/>
              </a:rPr>
              <a:t>It extends obliquely downwards and forwards and ends slightly above the lateral sulcus.</a:t>
            </a:r>
          </a:p>
          <a:p>
            <a:pPr marL="571500" lvl="0" indent="-342900" algn="l" rtl="0">
              <a:lnSpc>
                <a:spcPct val="125000"/>
              </a:lnSpc>
              <a:buFontTx/>
              <a:buChar char="-"/>
              <a:tabLst>
                <a:tab pos="255270" algn="l"/>
                <a:tab pos="262255" algn="l"/>
                <a:tab pos="6057900" algn="r"/>
              </a:tabLst>
            </a:pPr>
            <a:r>
              <a:rPr lang="en-US" sz="2400" dirty="0">
                <a:solidFill>
                  <a:prstClr val="black"/>
                </a:solidFill>
                <a:latin typeface="Arial" panose="020B0604020202020204" pitchFamily="34" charset="0"/>
                <a:ea typeface="Times New Roman" panose="02020603050405020304" pitchFamily="18" charset="0"/>
              </a:rPr>
              <a:t>It extends a little on the medial surface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lum/>
          </a:blip>
          <a:srcRect l="17344" t="8485" r="50172" b="39344"/>
          <a:stretch>
            <a:fillRect/>
          </a:stretch>
        </p:blipFill>
        <p:spPr bwMode="auto">
          <a:xfrm>
            <a:off x="35496" y="1124744"/>
            <a:ext cx="3403045" cy="4176464"/>
          </a:xfrm>
          <a:prstGeom prst="rect">
            <a:avLst/>
          </a:prstGeom>
          <a:noFill/>
          <a:ln w="9525">
            <a:noFill/>
            <a:miter lim="800000"/>
            <a:headEnd/>
            <a:tailEnd/>
          </a:ln>
        </p:spPr>
      </p:pic>
      <p:pic>
        <p:nvPicPr>
          <p:cNvPr id="3" name="Picture 4"/>
          <p:cNvPicPr>
            <a:picLocks noChangeAspect="1" noChangeArrowheads="1"/>
          </p:cNvPicPr>
          <p:nvPr/>
        </p:nvPicPr>
        <p:blipFill>
          <a:blip r:embed="rId4" cstate="print"/>
          <a:srcRect l="20705" t="22280" r="32045" b="28580"/>
          <a:stretch>
            <a:fillRect/>
          </a:stretch>
        </p:blipFill>
        <p:spPr bwMode="auto">
          <a:xfrm>
            <a:off x="4067944" y="1268760"/>
            <a:ext cx="4879927" cy="3806343"/>
          </a:xfrm>
          <a:prstGeom prst="rect">
            <a:avLst/>
          </a:prstGeom>
          <a:noFill/>
          <a:ln w="9525">
            <a:noFill/>
            <a:miter lim="800000"/>
            <a:headEnd/>
            <a:tailEnd/>
          </a:ln>
        </p:spPr>
      </p:pic>
      <p:sp>
        <p:nvSpPr>
          <p:cNvPr id="4" name="TextBox 3"/>
          <p:cNvSpPr txBox="1"/>
          <p:nvPr/>
        </p:nvSpPr>
        <p:spPr>
          <a:xfrm>
            <a:off x="35496" y="5157192"/>
            <a:ext cx="9108504" cy="1754326"/>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1">
            <a:spAutoFit/>
          </a:bodyPr>
          <a:lstStyle/>
          <a:p>
            <a:pPr lvl="0" algn="l" rtl="0"/>
            <a:r>
              <a:rPr kumimoji="0" lang="en-US" sz="3600" b="1" i="0" u="none" strike="noStrike" kern="1200" cap="none" spc="0" normalizeH="0" baseline="0" noProof="0" dirty="0">
                <a:ln>
                  <a:noFill/>
                </a:ln>
                <a:solidFill>
                  <a:srgbClr val="FF0000"/>
                </a:solidFill>
                <a:effectLst/>
                <a:uLnTx/>
                <a:uFillTx/>
                <a:latin typeface="Calibri"/>
              </a:rPr>
              <a:t>2- Lateral sulcus </a:t>
            </a:r>
            <a:r>
              <a:rPr lang="en-US" sz="3600" b="1" dirty="0">
                <a:latin typeface="Arial" panose="020B0604020202020204" pitchFamily="34" charset="0"/>
                <a:ea typeface="Times New Roman" panose="02020603050405020304" pitchFamily="18" charset="0"/>
              </a:rPr>
              <a:t>(</a:t>
            </a:r>
            <a:r>
              <a:rPr lang="en-US" sz="3600" dirty="0">
                <a:latin typeface="Times New Roman" panose="02020603050405020304" pitchFamily="18" charset="0"/>
                <a:ea typeface="Times New Roman" panose="02020603050405020304" pitchFamily="18" charset="0"/>
              </a:rPr>
              <a:t>fissure of Sylvius</a:t>
            </a:r>
            <a:r>
              <a:rPr lang="en-US" sz="3600" b="1" dirty="0">
                <a:latin typeface="Arial" panose="020B0604020202020204" pitchFamily="34" charset="0"/>
                <a:ea typeface="Times New Roman" panose="02020603050405020304" pitchFamily="18" charset="0"/>
              </a:rPr>
              <a:t>) </a:t>
            </a:r>
            <a:r>
              <a:rPr kumimoji="0" lang="en-US" sz="3600" b="0" i="0" u="none" strike="noStrike" kern="1200" cap="none" spc="0" normalizeH="0" baseline="0" noProof="0" dirty="0">
                <a:ln>
                  <a:noFill/>
                </a:ln>
                <a:solidFill>
                  <a:prstClr val="black"/>
                </a:solidFill>
                <a:effectLst/>
                <a:uLnTx/>
                <a:uFillTx/>
                <a:latin typeface="Calibri"/>
              </a:rPr>
              <a:t>consists of a short </a:t>
            </a:r>
            <a:r>
              <a:rPr kumimoji="0" lang="en-US" sz="3600" b="0" i="0" u="none" strike="noStrike" kern="1200" cap="none" spc="0" normalizeH="0" baseline="0" noProof="0" dirty="0" smtClean="0">
                <a:ln>
                  <a:noFill/>
                </a:ln>
                <a:solidFill>
                  <a:prstClr val="black"/>
                </a:solidFill>
                <a:effectLst/>
                <a:uLnTx/>
                <a:uFillTx/>
                <a:latin typeface="Calibri"/>
              </a:rPr>
              <a:t>stem (inferior surface) </a:t>
            </a:r>
            <a:r>
              <a:rPr kumimoji="0" lang="en-US" sz="3600" b="0" i="0" u="none" strike="noStrike" kern="1200" cap="none" spc="0" normalizeH="0" baseline="0" noProof="0" dirty="0">
                <a:ln>
                  <a:noFill/>
                </a:ln>
                <a:solidFill>
                  <a:prstClr val="black"/>
                </a:solidFill>
                <a:effectLst/>
                <a:uLnTx/>
                <a:uFillTx/>
                <a:latin typeface="Calibri"/>
              </a:rPr>
              <a:t>that divides into three </a:t>
            </a:r>
            <a:r>
              <a:rPr kumimoji="0" lang="en-US" sz="3600" b="0" i="0" u="none" strike="noStrike" kern="1200" cap="none" spc="0" normalizeH="0" baseline="0" noProof="0" dirty="0" smtClean="0">
                <a:ln>
                  <a:noFill/>
                </a:ln>
                <a:solidFill>
                  <a:prstClr val="black"/>
                </a:solidFill>
                <a:effectLst/>
                <a:uLnTx/>
                <a:uFillTx/>
                <a:latin typeface="Calibri"/>
              </a:rPr>
              <a:t>rami</a:t>
            </a:r>
            <a:r>
              <a:rPr kumimoji="0" lang="en-US" sz="3600" b="0" i="0" u="none" strike="noStrike" kern="1200" cap="none" spc="0" normalizeH="0" noProof="0" dirty="0" smtClean="0">
                <a:ln>
                  <a:noFill/>
                </a:ln>
                <a:solidFill>
                  <a:prstClr val="black"/>
                </a:solidFill>
                <a:effectLst/>
                <a:uLnTx/>
                <a:uFillTx/>
                <a:latin typeface="Calibri"/>
              </a:rPr>
              <a:t> (</a:t>
            </a:r>
            <a:r>
              <a:rPr kumimoji="0" lang="en-US" sz="3600" b="0" i="0" u="none" strike="noStrike" kern="1200" cap="none" spc="0" normalizeH="0" noProof="0" dirty="0" err="1" smtClean="0">
                <a:ln>
                  <a:noFill/>
                </a:ln>
                <a:solidFill>
                  <a:prstClr val="black"/>
                </a:solidFill>
                <a:effectLst/>
                <a:uLnTx/>
                <a:uFillTx/>
                <a:latin typeface="Calibri"/>
              </a:rPr>
              <a:t>superolateral</a:t>
            </a:r>
            <a:r>
              <a:rPr kumimoji="0" lang="en-US" sz="3600" b="0" i="0" u="none" strike="noStrike" kern="1200" cap="none" spc="0" normalizeH="0" noProof="0" dirty="0" smtClean="0">
                <a:ln>
                  <a:noFill/>
                </a:ln>
                <a:solidFill>
                  <a:prstClr val="black"/>
                </a:solidFill>
                <a:effectLst/>
                <a:uLnTx/>
                <a:uFillTx/>
                <a:latin typeface="Calibri"/>
              </a:rPr>
              <a:t> surface).</a:t>
            </a:r>
            <a:endParaRPr kumimoji="0" lang="ar-SA" sz="3600" b="1" i="0" u="none" strike="noStrike" kern="1200" cap="none" spc="0" normalizeH="0" baseline="0" noProof="0" dirty="0">
              <a:ln w="1905"/>
              <a:solidFill>
                <a:srgbClr val="0000FF"/>
              </a:solidFill>
              <a:effectLst>
                <a:innerShdw blurRad="69850" dist="43180" dir="5400000">
                  <a:srgbClr val="000000">
                    <a:alpha val="65000"/>
                  </a:srgbClr>
                </a:innerShdw>
              </a:effectLst>
              <a:uLnTx/>
              <a:uFillTx/>
              <a:latin typeface="Calibri"/>
              <a:cs typeface="Arial" panose="020B0604020202020204" pitchFamily="34" charset="0"/>
            </a:endParaRPr>
          </a:p>
        </p:txBody>
      </p:sp>
      <p:sp>
        <p:nvSpPr>
          <p:cNvPr id="6" name="AutoShape 32"/>
          <p:cNvSpPr>
            <a:spLocks/>
          </p:cNvSpPr>
          <p:nvPr/>
        </p:nvSpPr>
        <p:spPr bwMode="auto">
          <a:xfrm>
            <a:off x="539552" y="-72008"/>
            <a:ext cx="3149683" cy="792088"/>
          </a:xfrm>
          <a:prstGeom prst="callout2">
            <a:avLst>
              <a:gd name="adj1" fmla="val 108628"/>
              <a:gd name="adj2" fmla="val 15173"/>
              <a:gd name="adj3" fmla="val 142285"/>
              <a:gd name="adj4" fmla="val 14765"/>
              <a:gd name="adj5" fmla="val 306222"/>
              <a:gd name="adj6" fmla="val 59612"/>
            </a:avLst>
          </a:prstGeom>
          <a:noFill/>
          <a:ln w="38100">
            <a:solidFill>
              <a:schemeClr val="tx1"/>
            </a:solidFill>
            <a:miter lim="800000"/>
            <a:headEnd/>
            <a:tailEnd type="triangle" w="med" len="med"/>
          </a:ln>
          <a:effectLst>
            <a:outerShdw blurRad="50800" dist="38100" dir="8100000" algn="tr" rotWithShape="0">
              <a:prstClr val="black">
                <a:alpha val="40000"/>
              </a:prstClr>
            </a:outerShdw>
          </a:effectLst>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C00000"/>
                </a:solidFill>
                <a:effectLst/>
                <a:uLnTx/>
                <a:uFillTx/>
                <a:latin typeface="Calibri"/>
                <a:ea typeface="+mn-ea"/>
                <a:cs typeface="+mn-cs"/>
              </a:rPr>
              <a:t>The stem arises on the inferior surface</a:t>
            </a:r>
          </a:p>
        </p:txBody>
      </p:sp>
      <p:sp>
        <p:nvSpPr>
          <p:cNvPr id="9" name="AutoShape 32"/>
          <p:cNvSpPr>
            <a:spLocks/>
          </p:cNvSpPr>
          <p:nvPr/>
        </p:nvSpPr>
        <p:spPr bwMode="auto">
          <a:xfrm>
            <a:off x="5724128" y="269121"/>
            <a:ext cx="3356248" cy="639599"/>
          </a:xfrm>
          <a:prstGeom prst="callout2">
            <a:avLst>
              <a:gd name="adj1" fmla="val 171585"/>
              <a:gd name="adj2" fmla="val 28014"/>
              <a:gd name="adj3" fmla="val 175239"/>
              <a:gd name="adj4" fmla="val 10179"/>
              <a:gd name="adj5" fmla="val 438878"/>
              <a:gd name="adj6" fmla="val 22817"/>
            </a:avLst>
          </a:prstGeom>
          <a:noFill/>
          <a:ln w="38100">
            <a:solidFill>
              <a:schemeClr val="tx1"/>
            </a:solidFill>
            <a:miter lim="800000"/>
            <a:headEnd/>
            <a:tailEnd type="triangle" w="med" len="med"/>
          </a:ln>
          <a:effectLst>
            <a:outerShdw blurRad="50800" dist="38100" dir="8100000" algn="tr" rotWithShape="0">
              <a:prstClr val="black">
                <a:alpha val="40000"/>
              </a:prstClr>
            </a:outerShdw>
          </a:effectLst>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a:ea typeface="+mn-ea"/>
                <a:cs typeface="+mn-cs"/>
              </a:rPr>
              <a:t>Long posterior</a:t>
            </a:r>
            <a:r>
              <a:rPr kumimoji="0" lang="en-US" sz="3600" b="1" i="0" u="none" strike="noStrike" kern="1200" cap="none" spc="0" normalizeH="0" baseline="0" noProof="0" dirty="0">
                <a:ln>
                  <a:noFill/>
                </a:ln>
                <a:solidFill>
                  <a:prstClr val="black"/>
                </a:solidFill>
                <a:effectLst/>
                <a:uLnTx/>
                <a:uFillTx/>
                <a:latin typeface="Calibri"/>
                <a:ea typeface="+mn-ea"/>
                <a:cs typeface="+mn-cs"/>
              </a:rPr>
              <a:t> ramus</a:t>
            </a:r>
            <a:endParaRPr kumimoji="0" lang="en-US" sz="3600" b="1" i="0" u="none" strike="noStrike" kern="1200" cap="none" spc="0" normalizeH="0" baseline="0" noProof="0" dirty="0">
              <a:ln>
                <a:noFill/>
              </a:ln>
              <a:solidFill>
                <a:srgbClr val="0000FF"/>
              </a:solidFill>
              <a:effectLst/>
              <a:uLnTx/>
              <a:uFillTx/>
              <a:latin typeface="Calibri"/>
              <a:ea typeface="+mn-ea"/>
              <a:cs typeface="+mn-cs"/>
            </a:endParaRPr>
          </a:p>
        </p:txBody>
      </p:sp>
      <p:sp>
        <p:nvSpPr>
          <p:cNvPr id="11" name="Freeform 10"/>
          <p:cNvSpPr/>
          <p:nvPr/>
        </p:nvSpPr>
        <p:spPr>
          <a:xfrm>
            <a:off x="2123728" y="2248150"/>
            <a:ext cx="1045141" cy="460770"/>
          </a:xfrm>
          <a:custGeom>
            <a:avLst/>
            <a:gdLst>
              <a:gd name="connsiteX0" fmla="*/ 0 w 1072055"/>
              <a:gd name="connsiteY0" fmla="*/ 454572 h 454572"/>
              <a:gd name="connsiteX1" fmla="*/ 220717 w 1072055"/>
              <a:gd name="connsiteY1" fmla="*/ 186558 h 454572"/>
              <a:gd name="connsiteX2" fmla="*/ 409903 w 1072055"/>
              <a:gd name="connsiteY2" fmla="*/ 13138 h 454572"/>
              <a:gd name="connsiteX3" fmla="*/ 788276 w 1072055"/>
              <a:gd name="connsiteY3" fmla="*/ 107731 h 454572"/>
              <a:gd name="connsiteX4" fmla="*/ 1072055 w 1072055"/>
              <a:gd name="connsiteY4" fmla="*/ 438807 h 454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2055" h="454572">
                <a:moveTo>
                  <a:pt x="0" y="454572"/>
                </a:moveTo>
                <a:cubicBezTo>
                  <a:pt x="76200" y="357351"/>
                  <a:pt x="152400" y="260130"/>
                  <a:pt x="220717" y="186558"/>
                </a:cubicBezTo>
                <a:cubicBezTo>
                  <a:pt x="289034" y="112986"/>
                  <a:pt x="315310" y="26276"/>
                  <a:pt x="409903" y="13138"/>
                </a:cubicBezTo>
                <a:cubicBezTo>
                  <a:pt x="504496" y="0"/>
                  <a:pt x="677917" y="36786"/>
                  <a:pt x="788276" y="107731"/>
                </a:cubicBezTo>
                <a:cubicBezTo>
                  <a:pt x="898635" y="178676"/>
                  <a:pt x="985345" y="308741"/>
                  <a:pt x="1072055" y="438807"/>
                </a:cubicBezTo>
              </a:path>
            </a:pathLst>
          </a:custGeom>
          <a:ln w="57150">
            <a:solidFill>
              <a:srgbClr val="00FFFF"/>
            </a:solidFill>
            <a:prstDash val="sysDot"/>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13" name="Freeform 12"/>
          <p:cNvSpPr/>
          <p:nvPr/>
        </p:nvSpPr>
        <p:spPr>
          <a:xfrm>
            <a:off x="5652121" y="2623895"/>
            <a:ext cx="1571114" cy="1165145"/>
          </a:xfrm>
          <a:custGeom>
            <a:avLst/>
            <a:gdLst>
              <a:gd name="connsiteX0" fmla="*/ 47297 w 1579180"/>
              <a:gd name="connsiteY0" fmla="*/ 1150883 h 1150883"/>
              <a:gd name="connsiteX1" fmla="*/ 94593 w 1579180"/>
              <a:gd name="connsiteY1" fmla="*/ 898635 h 1150883"/>
              <a:gd name="connsiteX2" fmla="*/ 614855 w 1579180"/>
              <a:gd name="connsiteY2" fmla="*/ 551794 h 1150883"/>
              <a:gd name="connsiteX3" fmla="*/ 1182414 w 1579180"/>
              <a:gd name="connsiteY3" fmla="*/ 346842 h 1150883"/>
              <a:gd name="connsiteX4" fmla="*/ 1513490 w 1579180"/>
              <a:gd name="connsiteY4" fmla="*/ 173421 h 1150883"/>
              <a:gd name="connsiteX5" fmla="*/ 1576552 w 1579180"/>
              <a:gd name="connsiteY5" fmla="*/ 0 h 1150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9180" h="1150883">
                <a:moveTo>
                  <a:pt x="47297" y="1150883"/>
                </a:moveTo>
                <a:cubicBezTo>
                  <a:pt x="23648" y="1074683"/>
                  <a:pt x="0" y="998483"/>
                  <a:pt x="94593" y="898635"/>
                </a:cubicBezTo>
                <a:cubicBezTo>
                  <a:pt x="189186" y="798787"/>
                  <a:pt x="433552" y="643759"/>
                  <a:pt x="614855" y="551794"/>
                </a:cubicBezTo>
                <a:cubicBezTo>
                  <a:pt x="796158" y="459829"/>
                  <a:pt x="1032642" y="409904"/>
                  <a:pt x="1182414" y="346842"/>
                </a:cubicBezTo>
                <a:cubicBezTo>
                  <a:pt x="1332186" y="283780"/>
                  <a:pt x="1447800" y="231228"/>
                  <a:pt x="1513490" y="173421"/>
                </a:cubicBezTo>
                <a:cubicBezTo>
                  <a:pt x="1579180" y="115614"/>
                  <a:pt x="1577866" y="57807"/>
                  <a:pt x="1576552" y="0"/>
                </a:cubicBezTo>
              </a:path>
            </a:pathLst>
          </a:custGeom>
          <a:ln w="57150">
            <a:solidFill>
              <a:srgbClr val="00FFFF"/>
            </a:solidFill>
            <a:prstDash val="sysDot"/>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14" name="Freeform 13"/>
          <p:cNvSpPr/>
          <p:nvPr/>
        </p:nvSpPr>
        <p:spPr>
          <a:xfrm>
            <a:off x="5312979" y="3349109"/>
            <a:ext cx="441435" cy="141890"/>
          </a:xfrm>
          <a:custGeom>
            <a:avLst/>
            <a:gdLst>
              <a:gd name="connsiteX0" fmla="*/ 441435 w 441435"/>
              <a:gd name="connsiteY0" fmla="*/ 141890 h 141890"/>
              <a:gd name="connsiteX1" fmla="*/ 173421 w 441435"/>
              <a:gd name="connsiteY1" fmla="*/ 63062 h 141890"/>
              <a:gd name="connsiteX2" fmla="*/ 0 w 441435"/>
              <a:gd name="connsiteY2" fmla="*/ 0 h 141890"/>
            </a:gdLst>
            <a:ahLst/>
            <a:cxnLst>
              <a:cxn ang="0">
                <a:pos x="connsiteX0" y="connsiteY0"/>
              </a:cxn>
              <a:cxn ang="0">
                <a:pos x="connsiteX1" y="connsiteY1"/>
              </a:cxn>
              <a:cxn ang="0">
                <a:pos x="connsiteX2" y="connsiteY2"/>
              </a:cxn>
            </a:cxnLst>
            <a:rect l="l" t="t" r="r" b="b"/>
            <a:pathLst>
              <a:path w="441435" h="141890">
                <a:moveTo>
                  <a:pt x="441435" y="141890"/>
                </a:moveTo>
                <a:cubicBezTo>
                  <a:pt x="336331" y="111672"/>
                  <a:pt x="246994" y="86710"/>
                  <a:pt x="173421" y="63062"/>
                </a:cubicBezTo>
                <a:cubicBezTo>
                  <a:pt x="99849" y="39414"/>
                  <a:pt x="49924" y="19707"/>
                  <a:pt x="0" y="0"/>
                </a:cubicBezTo>
              </a:path>
            </a:pathLst>
          </a:custGeom>
          <a:ln w="57150">
            <a:solidFill>
              <a:srgbClr val="00FFFF"/>
            </a:solidFill>
            <a:prstDash val="sysDot"/>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15" name="Freeform 14"/>
          <p:cNvSpPr/>
          <p:nvPr/>
        </p:nvSpPr>
        <p:spPr>
          <a:xfrm>
            <a:off x="5835869" y="2731626"/>
            <a:ext cx="91965" cy="601718"/>
          </a:xfrm>
          <a:custGeom>
            <a:avLst/>
            <a:gdLst>
              <a:gd name="connsiteX0" fmla="*/ 91965 w 91965"/>
              <a:gd name="connsiteY0" fmla="*/ 601718 h 601718"/>
              <a:gd name="connsiteX1" fmla="*/ 13138 w 91965"/>
              <a:gd name="connsiteY1" fmla="*/ 97221 h 601718"/>
              <a:gd name="connsiteX2" fmla="*/ 13138 w 91965"/>
              <a:gd name="connsiteY2" fmla="*/ 18394 h 601718"/>
            </a:gdLst>
            <a:ahLst/>
            <a:cxnLst>
              <a:cxn ang="0">
                <a:pos x="connsiteX0" y="connsiteY0"/>
              </a:cxn>
              <a:cxn ang="0">
                <a:pos x="connsiteX1" y="connsiteY1"/>
              </a:cxn>
              <a:cxn ang="0">
                <a:pos x="connsiteX2" y="connsiteY2"/>
              </a:cxn>
            </a:cxnLst>
            <a:rect l="l" t="t" r="r" b="b"/>
            <a:pathLst>
              <a:path w="91965" h="601718">
                <a:moveTo>
                  <a:pt x="91965" y="601718"/>
                </a:moveTo>
                <a:cubicBezTo>
                  <a:pt x="59120" y="398080"/>
                  <a:pt x="26276" y="194442"/>
                  <a:pt x="13138" y="97221"/>
                </a:cubicBezTo>
                <a:cubicBezTo>
                  <a:pt x="0" y="0"/>
                  <a:pt x="6569" y="9197"/>
                  <a:pt x="13138" y="18394"/>
                </a:cubicBezTo>
              </a:path>
            </a:pathLst>
          </a:custGeom>
          <a:ln w="57150">
            <a:solidFill>
              <a:srgbClr val="00FFFF"/>
            </a:solidFill>
            <a:prstDash val="sysDot"/>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5" name="AutoShape 32"/>
          <p:cNvSpPr>
            <a:spLocks/>
          </p:cNvSpPr>
          <p:nvPr/>
        </p:nvSpPr>
        <p:spPr bwMode="auto">
          <a:xfrm>
            <a:off x="2771800" y="1412776"/>
            <a:ext cx="2808312" cy="720080"/>
          </a:xfrm>
          <a:prstGeom prst="callout2">
            <a:avLst>
              <a:gd name="adj1" fmla="val 53357"/>
              <a:gd name="adj2" fmla="val 77416"/>
              <a:gd name="adj3" fmla="val 133641"/>
              <a:gd name="adj4" fmla="val 105615"/>
              <a:gd name="adj5" fmla="val 211214"/>
              <a:gd name="adj6" fmla="val 110256"/>
            </a:avLst>
          </a:prstGeom>
          <a:noFill/>
          <a:ln w="38100">
            <a:solidFill>
              <a:schemeClr val="tx1"/>
            </a:solidFill>
            <a:miter lim="800000"/>
            <a:headEnd/>
            <a:tailEnd type="triangle" w="med" len="med"/>
          </a:ln>
          <a:effectLst>
            <a:outerShdw blurRad="50800" dist="38100" dir="8100000" algn="tr" rotWithShape="0">
              <a:prstClr val="black">
                <a:alpha val="40000"/>
              </a:prstClr>
            </a:outerShdw>
          </a:effectLst>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Calibri"/>
                <a:ea typeface="+mn-ea"/>
                <a:cs typeface="+mn-cs"/>
              </a:rPr>
              <a:t>anterior ascending ramus </a:t>
            </a:r>
            <a:endParaRPr kumimoji="0" lang="en-US" sz="3600" b="1" i="0" u="none" strike="noStrike" kern="1200" cap="none" spc="0" normalizeH="0" baseline="0" noProof="0" dirty="0">
              <a:ln>
                <a:noFill/>
              </a:ln>
              <a:solidFill>
                <a:srgbClr val="0000FF"/>
              </a:solidFill>
              <a:effectLst/>
              <a:uLnTx/>
              <a:uFillTx/>
              <a:latin typeface="Calibri"/>
              <a:ea typeface="+mn-ea"/>
              <a:cs typeface="+mn-cs"/>
            </a:endParaRPr>
          </a:p>
        </p:txBody>
      </p:sp>
      <p:sp>
        <p:nvSpPr>
          <p:cNvPr id="8" name="AutoShape 32"/>
          <p:cNvSpPr>
            <a:spLocks/>
          </p:cNvSpPr>
          <p:nvPr/>
        </p:nvSpPr>
        <p:spPr bwMode="auto">
          <a:xfrm>
            <a:off x="3491880" y="4005064"/>
            <a:ext cx="3600400" cy="936104"/>
          </a:xfrm>
          <a:prstGeom prst="callout2">
            <a:avLst>
              <a:gd name="adj1" fmla="val 19412"/>
              <a:gd name="adj2" fmla="val 43837"/>
              <a:gd name="adj3" fmla="val 4928"/>
              <a:gd name="adj4" fmla="val 44913"/>
              <a:gd name="adj5" fmla="val -63969"/>
              <a:gd name="adj6" fmla="val 58324"/>
            </a:avLst>
          </a:prstGeom>
          <a:noFill/>
          <a:ln w="38100">
            <a:solidFill>
              <a:schemeClr val="tx1"/>
            </a:solidFill>
            <a:miter lim="800000"/>
            <a:headEnd/>
            <a:tailEnd type="triangle" w="med" len="med"/>
          </a:ln>
          <a:effectLst>
            <a:outerShdw blurRad="50800" dist="38100" dir="8100000" algn="tr" rotWithShape="0">
              <a:prstClr val="black">
                <a:alpha val="40000"/>
              </a:prstClr>
            </a:outerShdw>
          </a:effectLst>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libri"/>
                <a:ea typeface="+mn-ea"/>
                <a:cs typeface="+mn-cs"/>
              </a:rPr>
              <a:t>Short horizontal ramus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1000"/>
                                        <p:tgtEl>
                                          <p:spTgt spid="6"/>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10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1000"/>
                                        <p:tgtEl>
                                          <p:spTgt spid="8"/>
                                        </p:tgtEl>
                                      </p:cBhvr>
                                    </p:animEffect>
                                  </p:childTnLst>
                                </p:cTn>
                              </p:par>
                            </p:childTnLst>
                          </p:cTn>
                        </p:par>
                        <p:par>
                          <p:cTn id="22" fill="hold">
                            <p:stCondLst>
                              <p:cond delay="1000"/>
                            </p:stCondLst>
                            <p:childTnLst>
                              <p:par>
                                <p:cTn id="23" presetID="22" presetClass="entr" presetSubtype="2"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right)">
                                      <p:cBhvr>
                                        <p:cTn id="25" dur="10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left)">
                                      <p:cBhvr>
                                        <p:cTn id="30" dur="1000"/>
                                        <p:tgtEl>
                                          <p:spTgt spid="5"/>
                                        </p:tgtEl>
                                      </p:cBhvr>
                                    </p:animEffect>
                                  </p:childTnLst>
                                </p:cTn>
                              </p:par>
                            </p:childTnLst>
                          </p:cTn>
                        </p:par>
                        <p:par>
                          <p:cTn id="31" fill="hold">
                            <p:stCondLst>
                              <p:cond delay="1000"/>
                            </p:stCondLst>
                            <p:childTnLst>
                              <p:par>
                                <p:cTn id="32" presetID="22" presetClass="entr" presetSubtype="4"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down)">
                                      <p:cBhvr>
                                        <p:cTn id="34" dur="10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left)">
                                      <p:cBhvr>
                                        <p:cTn id="39" dur="1000"/>
                                        <p:tgtEl>
                                          <p:spTgt spid="9"/>
                                        </p:tgtEl>
                                      </p:cBhvr>
                                    </p:animEffect>
                                  </p:childTnLst>
                                </p:cTn>
                              </p:par>
                            </p:childTnLst>
                          </p:cTn>
                        </p:par>
                        <p:par>
                          <p:cTn id="40" fill="hold">
                            <p:stCondLst>
                              <p:cond delay="1000"/>
                            </p:stCondLst>
                            <p:childTnLst>
                              <p:par>
                                <p:cTn id="41" presetID="22" presetClass="entr" presetSubtype="8"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left)">
                                      <p:cBhvr>
                                        <p:cTn id="43"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1" grpId="0" animBg="1"/>
      <p:bldP spid="13" grpId="0" animBg="1"/>
      <p:bldP spid="14" grpId="0" animBg="1"/>
      <p:bldP spid="15" grpId="0" animBg="1"/>
      <p:bldP spid="5"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p:cNvPicPr>
            <a:picLocks noChangeAspect="1" noChangeArrowheads="1"/>
          </p:cNvPicPr>
          <p:nvPr/>
        </p:nvPicPr>
        <p:blipFill>
          <a:blip r:embed="rId2" cstate="print">
            <a:lum contrast="30000"/>
          </a:blip>
          <a:srcRect l="12500" t="13750" r="23750" b="28750"/>
          <a:stretch>
            <a:fillRect/>
          </a:stretch>
        </p:blipFill>
        <p:spPr bwMode="auto">
          <a:xfrm>
            <a:off x="692663" y="10449"/>
            <a:ext cx="5643602" cy="3817730"/>
          </a:xfrm>
          <a:prstGeom prst="rect">
            <a:avLst/>
          </a:prstGeom>
          <a:noFill/>
          <a:ln w="9525">
            <a:noFill/>
            <a:miter lim="800000"/>
            <a:headEnd/>
            <a:tailEnd/>
          </a:ln>
        </p:spPr>
      </p:pic>
      <p:sp>
        <p:nvSpPr>
          <p:cNvPr id="11" name="Freeform 10"/>
          <p:cNvSpPr/>
          <p:nvPr/>
        </p:nvSpPr>
        <p:spPr>
          <a:xfrm>
            <a:off x="4830772" y="941102"/>
            <a:ext cx="814672" cy="1152128"/>
          </a:xfrm>
          <a:custGeom>
            <a:avLst/>
            <a:gdLst>
              <a:gd name="connsiteX0" fmla="*/ 1233055 w 1233055"/>
              <a:gd name="connsiteY0" fmla="*/ 0 h 2022763"/>
              <a:gd name="connsiteX1" fmla="*/ 1205346 w 1233055"/>
              <a:gd name="connsiteY1" fmla="*/ 110836 h 2022763"/>
              <a:gd name="connsiteX2" fmla="*/ 1094510 w 1233055"/>
              <a:gd name="connsiteY2" fmla="*/ 235527 h 2022763"/>
              <a:gd name="connsiteX3" fmla="*/ 1025237 w 1233055"/>
              <a:gd name="connsiteY3" fmla="*/ 290945 h 2022763"/>
              <a:gd name="connsiteX4" fmla="*/ 1011382 w 1233055"/>
              <a:gd name="connsiteY4" fmla="*/ 332509 h 2022763"/>
              <a:gd name="connsiteX5" fmla="*/ 928255 w 1233055"/>
              <a:gd name="connsiteY5" fmla="*/ 387927 h 2022763"/>
              <a:gd name="connsiteX6" fmla="*/ 858982 w 1233055"/>
              <a:gd name="connsiteY6" fmla="*/ 443345 h 2022763"/>
              <a:gd name="connsiteX7" fmla="*/ 831273 w 1233055"/>
              <a:gd name="connsiteY7" fmla="*/ 484909 h 2022763"/>
              <a:gd name="connsiteX8" fmla="*/ 789710 w 1233055"/>
              <a:gd name="connsiteY8" fmla="*/ 512618 h 2022763"/>
              <a:gd name="connsiteX9" fmla="*/ 720437 w 1233055"/>
              <a:gd name="connsiteY9" fmla="*/ 568036 h 2022763"/>
              <a:gd name="connsiteX10" fmla="*/ 651164 w 1233055"/>
              <a:gd name="connsiteY10" fmla="*/ 665018 h 2022763"/>
              <a:gd name="connsiteX11" fmla="*/ 595746 w 1233055"/>
              <a:gd name="connsiteY11" fmla="*/ 748145 h 2022763"/>
              <a:gd name="connsiteX12" fmla="*/ 581891 w 1233055"/>
              <a:gd name="connsiteY12" fmla="*/ 789709 h 2022763"/>
              <a:gd name="connsiteX13" fmla="*/ 540328 w 1233055"/>
              <a:gd name="connsiteY13" fmla="*/ 831272 h 2022763"/>
              <a:gd name="connsiteX14" fmla="*/ 484910 w 1233055"/>
              <a:gd name="connsiteY14" fmla="*/ 955963 h 2022763"/>
              <a:gd name="connsiteX15" fmla="*/ 457200 w 1233055"/>
              <a:gd name="connsiteY15" fmla="*/ 983672 h 2022763"/>
              <a:gd name="connsiteX16" fmla="*/ 429491 w 1233055"/>
              <a:gd name="connsiteY16" fmla="*/ 1066800 h 2022763"/>
              <a:gd name="connsiteX17" fmla="*/ 360219 w 1233055"/>
              <a:gd name="connsiteY17" fmla="*/ 1163781 h 2022763"/>
              <a:gd name="connsiteX18" fmla="*/ 193964 w 1233055"/>
              <a:gd name="connsiteY18" fmla="*/ 1676400 h 2022763"/>
              <a:gd name="connsiteX19" fmla="*/ 207819 w 1233055"/>
              <a:gd name="connsiteY19" fmla="*/ 1717963 h 2022763"/>
              <a:gd name="connsiteX20" fmla="*/ 152400 w 1233055"/>
              <a:gd name="connsiteY20" fmla="*/ 1801091 h 2022763"/>
              <a:gd name="connsiteX21" fmla="*/ 96982 w 1233055"/>
              <a:gd name="connsiteY21" fmla="*/ 1884218 h 2022763"/>
              <a:gd name="connsiteX22" fmla="*/ 69273 w 1233055"/>
              <a:gd name="connsiteY22" fmla="*/ 1925781 h 2022763"/>
              <a:gd name="connsiteX23" fmla="*/ 41564 w 1233055"/>
              <a:gd name="connsiteY23" fmla="*/ 1953491 h 2022763"/>
              <a:gd name="connsiteX24" fmla="*/ 27710 w 1233055"/>
              <a:gd name="connsiteY24" fmla="*/ 1995054 h 2022763"/>
              <a:gd name="connsiteX25" fmla="*/ 0 w 1233055"/>
              <a:gd name="connsiteY25" fmla="*/ 2022763 h 2022763"/>
              <a:gd name="connsiteX26" fmla="*/ 0 w 1233055"/>
              <a:gd name="connsiteY26" fmla="*/ 2022763 h 2022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33055" h="2022763">
                <a:moveTo>
                  <a:pt x="1233055" y="0"/>
                </a:moveTo>
                <a:cubicBezTo>
                  <a:pt x="1227786" y="26342"/>
                  <a:pt x="1219545" y="82438"/>
                  <a:pt x="1205346" y="110836"/>
                </a:cubicBezTo>
                <a:cubicBezTo>
                  <a:pt x="1180624" y="160282"/>
                  <a:pt x="1131228" y="198809"/>
                  <a:pt x="1094510" y="235527"/>
                </a:cubicBezTo>
                <a:cubicBezTo>
                  <a:pt x="1055029" y="275008"/>
                  <a:pt x="1077664" y="255993"/>
                  <a:pt x="1025237" y="290945"/>
                </a:cubicBezTo>
                <a:cubicBezTo>
                  <a:pt x="1020619" y="304800"/>
                  <a:pt x="1021709" y="322182"/>
                  <a:pt x="1011382" y="332509"/>
                </a:cubicBezTo>
                <a:cubicBezTo>
                  <a:pt x="987834" y="356057"/>
                  <a:pt x="928255" y="387927"/>
                  <a:pt x="928255" y="387927"/>
                </a:cubicBezTo>
                <a:cubicBezTo>
                  <a:pt x="848845" y="507044"/>
                  <a:pt x="954583" y="366865"/>
                  <a:pt x="858982" y="443345"/>
                </a:cubicBezTo>
                <a:cubicBezTo>
                  <a:pt x="845980" y="453747"/>
                  <a:pt x="843047" y="473135"/>
                  <a:pt x="831273" y="484909"/>
                </a:cubicBezTo>
                <a:cubicBezTo>
                  <a:pt x="819499" y="496683"/>
                  <a:pt x="802712" y="502216"/>
                  <a:pt x="789710" y="512618"/>
                </a:cubicBezTo>
                <a:cubicBezTo>
                  <a:pt x="691002" y="591584"/>
                  <a:pt x="848362" y="482752"/>
                  <a:pt x="720437" y="568036"/>
                </a:cubicBezTo>
                <a:cubicBezTo>
                  <a:pt x="660284" y="688343"/>
                  <a:pt x="729799" y="563916"/>
                  <a:pt x="651164" y="665018"/>
                </a:cubicBezTo>
                <a:cubicBezTo>
                  <a:pt x="630718" y="691305"/>
                  <a:pt x="614219" y="720436"/>
                  <a:pt x="595746" y="748145"/>
                </a:cubicBezTo>
                <a:cubicBezTo>
                  <a:pt x="587645" y="760296"/>
                  <a:pt x="589992" y="777558"/>
                  <a:pt x="581891" y="789709"/>
                </a:cubicBezTo>
                <a:cubicBezTo>
                  <a:pt x="571023" y="806011"/>
                  <a:pt x="554182" y="817418"/>
                  <a:pt x="540328" y="831272"/>
                </a:cubicBezTo>
                <a:cubicBezTo>
                  <a:pt x="518358" y="897184"/>
                  <a:pt x="522548" y="908917"/>
                  <a:pt x="484910" y="955963"/>
                </a:cubicBezTo>
                <a:cubicBezTo>
                  <a:pt x="476750" y="966163"/>
                  <a:pt x="466437" y="974436"/>
                  <a:pt x="457200" y="983672"/>
                </a:cubicBezTo>
                <a:cubicBezTo>
                  <a:pt x="447964" y="1011381"/>
                  <a:pt x="445693" y="1042497"/>
                  <a:pt x="429491" y="1066800"/>
                </a:cubicBezTo>
                <a:cubicBezTo>
                  <a:pt x="388973" y="1127576"/>
                  <a:pt x="399473" y="1069108"/>
                  <a:pt x="360219" y="1163781"/>
                </a:cubicBezTo>
                <a:lnTo>
                  <a:pt x="193964" y="1676400"/>
                </a:lnTo>
                <a:cubicBezTo>
                  <a:pt x="198582" y="1690254"/>
                  <a:pt x="207819" y="1703359"/>
                  <a:pt x="207819" y="1717963"/>
                </a:cubicBezTo>
                <a:cubicBezTo>
                  <a:pt x="207819" y="1763385"/>
                  <a:pt x="177389" y="1768962"/>
                  <a:pt x="152400" y="1801091"/>
                </a:cubicBezTo>
                <a:cubicBezTo>
                  <a:pt x="131954" y="1827378"/>
                  <a:pt x="115455" y="1856509"/>
                  <a:pt x="96982" y="1884218"/>
                </a:cubicBezTo>
                <a:cubicBezTo>
                  <a:pt x="87746" y="1898072"/>
                  <a:pt x="81047" y="1914007"/>
                  <a:pt x="69273" y="1925781"/>
                </a:cubicBezTo>
                <a:lnTo>
                  <a:pt x="41564" y="1953491"/>
                </a:lnTo>
                <a:cubicBezTo>
                  <a:pt x="36946" y="1967345"/>
                  <a:pt x="35224" y="1982531"/>
                  <a:pt x="27710" y="1995054"/>
                </a:cubicBezTo>
                <a:cubicBezTo>
                  <a:pt x="20989" y="2006255"/>
                  <a:pt x="0" y="2022763"/>
                  <a:pt x="0" y="2022763"/>
                </a:cubicBezTo>
                <a:lnTo>
                  <a:pt x="0" y="2022763"/>
                </a:lnTo>
              </a:path>
            </a:pathLst>
          </a:custGeom>
          <a:ln w="57150">
            <a:solidFill>
              <a:srgbClr val="00FFFF"/>
            </a:solidFill>
            <a:prstDash val="sysDot"/>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12" name="Freeform 11"/>
          <p:cNvSpPr/>
          <p:nvPr/>
        </p:nvSpPr>
        <p:spPr>
          <a:xfrm>
            <a:off x="4302004" y="1922999"/>
            <a:ext cx="1872208" cy="340463"/>
          </a:xfrm>
          <a:custGeom>
            <a:avLst/>
            <a:gdLst>
              <a:gd name="connsiteX0" fmla="*/ 0 w 1954924"/>
              <a:gd name="connsiteY0" fmla="*/ 323194 h 323194"/>
              <a:gd name="connsiteX1" fmla="*/ 394138 w 1954924"/>
              <a:gd name="connsiteY1" fmla="*/ 212835 h 323194"/>
              <a:gd name="connsiteX2" fmla="*/ 599090 w 1954924"/>
              <a:gd name="connsiteY2" fmla="*/ 197070 h 323194"/>
              <a:gd name="connsiteX3" fmla="*/ 898635 w 1954924"/>
              <a:gd name="connsiteY3" fmla="*/ 102477 h 323194"/>
              <a:gd name="connsiteX4" fmla="*/ 1040524 w 1954924"/>
              <a:gd name="connsiteY4" fmla="*/ 7883 h 323194"/>
              <a:gd name="connsiteX5" fmla="*/ 1340069 w 1954924"/>
              <a:gd name="connsiteY5" fmla="*/ 149773 h 323194"/>
              <a:gd name="connsiteX6" fmla="*/ 1608083 w 1954924"/>
              <a:gd name="connsiteY6" fmla="*/ 291663 h 323194"/>
              <a:gd name="connsiteX7" fmla="*/ 1954924 w 1954924"/>
              <a:gd name="connsiteY7" fmla="*/ 307428 h 323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54924" h="323194">
                <a:moveTo>
                  <a:pt x="0" y="323194"/>
                </a:moveTo>
                <a:cubicBezTo>
                  <a:pt x="147145" y="278525"/>
                  <a:pt x="294290" y="233856"/>
                  <a:pt x="394138" y="212835"/>
                </a:cubicBezTo>
                <a:cubicBezTo>
                  <a:pt x="493986" y="191814"/>
                  <a:pt x="515007" y="215463"/>
                  <a:pt x="599090" y="197070"/>
                </a:cubicBezTo>
                <a:cubicBezTo>
                  <a:pt x="683173" y="178677"/>
                  <a:pt x="825063" y="134008"/>
                  <a:pt x="898635" y="102477"/>
                </a:cubicBezTo>
                <a:cubicBezTo>
                  <a:pt x="972207" y="70946"/>
                  <a:pt x="966952" y="0"/>
                  <a:pt x="1040524" y="7883"/>
                </a:cubicBezTo>
                <a:cubicBezTo>
                  <a:pt x="1114096" y="15766"/>
                  <a:pt x="1245476" y="102476"/>
                  <a:pt x="1340069" y="149773"/>
                </a:cubicBezTo>
                <a:cubicBezTo>
                  <a:pt x="1434662" y="197070"/>
                  <a:pt x="1505607" y="265387"/>
                  <a:pt x="1608083" y="291663"/>
                </a:cubicBezTo>
                <a:cubicBezTo>
                  <a:pt x="1710559" y="317939"/>
                  <a:pt x="1832741" y="312683"/>
                  <a:pt x="1954924" y="307428"/>
                </a:cubicBezTo>
              </a:path>
            </a:pathLst>
          </a:custGeom>
          <a:ln w="57150">
            <a:solidFill>
              <a:srgbClr val="99FF66"/>
            </a:solidFill>
            <a:prstDash val="sysDot"/>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
        <p:nvSpPr>
          <p:cNvPr id="8" name="AutoShape 32"/>
          <p:cNvSpPr>
            <a:spLocks/>
          </p:cNvSpPr>
          <p:nvPr/>
        </p:nvSpPr>
        <p:spPr bwMode="auto">
          <a:xfrm>
            <a:off x="4550331" y="3219246"/>
            <a:ext cx="3571868" cy="785818"/>
          </a:xfrm>
          <a:prstGeom prst="callout2">
            <a:avLst>
              <a:gd name="adj1" fmla="val 28341"/>
              <a:gd name="adj2" fmla="val 34372"/>
              <a:gd name="adj3" fmla="val 2703"/>
              <a:gd name="adj4" fmla="val 20949"/>
              <a:gd name="adj5" fmla="val -145809"/>
              <a:gd name="adj6" fmla="val 15433"/>
            </a:avLst>
          </a:prstGeom>
          <a:noFill/>
          <a:ln w="57150">
            <a:solidFill>
              <a:schemeClr val="tx1"/>
            </a:solidFill>
            <a:miter lim="800000"/>
            <a:headEnd/>
            <a:tailEnd type="triangle" w="med" len="med"/>
          </a:ln>
          <a:effectLst>
            <a:outerShdw blurRad="50800" dist="38100" dir="8100000" algn="tr" rotWithShape="0">
              <a:prstClr val="black">
                <a:alpha val="40000"/>
              </a:prstClr>
            </a:outerShdw>
          </a:effectLst>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F0000"/>
                </a:solidFill>
                <a:effectLst/>
                <a:uLnTx/>
                <a:uFillTx/>
                <a:latin typeface="Calibri"/>
                <a:ea typeface="+mn-ea"/>
                <a:cs typeface="+mn-cs"/>
              </a:rPr>
              <a:t>calcarine</a:t>
            </a:r>
            <a:r>
              <a:rPr kumimoji="0" lang="en-US" sz="3600" b="1" i="0" u="none" strike="noStrike" kern="1200" cap="none" spc="0" normalizeH="0" baseline="0" noProof="0" dirty="0">
                <a:ln>
                  <a:noFill/>
                </a:ln>
                <a:solidFill>
                  <a:srgbClr val="FF0000"/>
                </a:solidFill>
                <a:effectLst/>
                <a:uLnTx/>
                <a:uFillTx/>
                <a:latin typeface="Calibri"/>
                <a:ea typeface="+mn-ea"/>
                <a:cs typeface="+mn-cs"/>
              </a:rPr>
              <a:t> sulcus</a:t>
            </a:r>
          </a:p>
        </p:txBody>
      </p:sp>
      <p:sp>
        <p:nvSpPr>
          <p:cNvPr id="14" name="Rectangle 13">
            <a:extLst>
              <a:ext uri="{FF2B5EF4-FFF2-40B4-BE49-F238E27FC236}">
                <a16:creationId xmlns:a16="http://schemas.microsoft.com/office/drawing/2014/main" xmlns="" id="{76641B14-2A93-48A0-82C8-A99D78AD732C}"/>
              </a:ext>
            </a:extLst>
          </p:cNvPr>
          <p:cNvSpPr/>
          <p:nvPr/>
        </p:nvSpPr>
        <p:spPr>
          <a:xfrm>
            <a:off x="-33729" y="3717032"/>
            <a:ext cx="9177729" cy="3214983"/>
          </a:xfrm>
          <a:prstGeom prst="rect">
            <a:avLst/>
          </a:prstGeom>
        </p:spPr>
        <p:txBody>
          <a:bodyPr wrap="square">
            <a:spAutoFit/>
          </a:bodyPr>
          <a:lstStyle/>
          <a:p>
            <a:pPr algn="l" rtl="0">
              <a:lnSpc>
                <a:spcPct val="122000"/>
              </a:lnSpc>
              <a:tabLst>
                <a:tab pos="478790" algn="l"/>
                <a:tab pos="262255" algn="l"/>
                <a:tab pos="478790" algn="l"/>
                <a:tab pos="6057900" algn="r"/>
              </a:tabLst>
            </a:pPr>
            <a:r>
              <a:rPr lang="en-US" sz="2400" b="1" dirty="0">
                <a:solidFill>
                  <a:srgbClr val="0000FF"/>
                </a:solidFill>
                <a:latin typeface="Arial" pitchFamily="34" charset="0"/>
                <a:cs typeface="Arial" pitchFamily="34" charset="0"/>
              </a:rPr>
              <a:t>3- </a:t>
            </a:r>
            <a:r>
              <a:rPr lang="en-US" sz="2400" b="1" dirty="0" err="1">
                <a:solidFill>
                  <a:srgbClr val="0000FF"/>
                </a:solidFill>
                <a:latin typeface="Arial" pitchFamily="34" charset="0"/>
                <a:cs typeface="Arial" pitchFamily="34" charset="0"/>
              </a:rPr>
              <a:t>Parieto</a:t>
            </a:r>
            <a:r>
              <a:rPr lang="en-US" sz="2400" b="1" dirty="0">
                <a:solidFill>
                  <a:srgbClr val="0000FF"/>
                </a:solidFill>
                <a:latin typeface="Arial" pitchFamily="34" charset="0"/>
                <a:cs typeface="Arial" pitchFamily="34" charset="0"/>
              </a:rPr>
              <a:t>-occipital sulcus </a:t>
            </a:r>
            <a:r>
              <a:rPr lang="en-US" sz="2400" dirty="0">
                <a:solidFill>
                  <a:prstClr val="black"/>
                </a:solidFill>
                <a:latin typeface="Arial" pitchFamily="34" charset="0"/>
                <a:cs typeface="Arial" pitchFamily="34" charset="0"/>
              </a:rPr>
              <a:t>begins on the superior medial margin of the hemisphere about 2 inches (5 cm) anterior to the occipital pole, extends downward &amp; forward</a:t>
            </a:r>
            <a:endParaRPr lang="en-US" sz="2400" b="1" dirty="0" smtClean="0">
              <a:solidFill>
                <a:srgbClr val="FF0000"/>
              </a:solidFill>
              <a:latin typeface="Arial" pitchFamily="34" charset="0"/>
              <a:ea typeface="Times New Roman" panose="02020603050405020304" pitchFamily="18" charset="0"/>
              <a:cs typeface="Arial" pitchFamily="34" charset="0"/>
            </a:endParaRPr>
          </a:p>
          <a:p>
            <a:pPr algn="l" rtl="0">
              <a:lnSpc>
                <a:spcPct val="122000"/>
              </a:lnSpc>
              <a:tabLst>
                <a:tab pos="478790" algn="l"/>
                <a:tab pos="262255" algn="l"/>
                <a:tab pos="478790" algn="l"/>
                <a:tab pos="6057900" algn="r"/>
              </a:tabLst>
            </a:pPr>
            <a:r>
              <a:rPr lang="en-US" sz="2400" b="1" dirty="0" smtClean="0">
                <a:solidFill>
                  <a:srgbClr val="FF0000"/>
                </a:solidFill>
                <a:latin typeface="Arial" pitchFamily="34" charset="0"/>
                <a:ea typeface="Times New Roman" panose="02020603050405020304" pitchFamily="18" charset="0"/>
                <a:cs typeface="Arial" pitchFamily="34" charset="0"/>
              </a:rPr>
              <a:t>4- </a:t>
            </a:r>
            <a:r>
              <a:rPr lang="en-US" sz="2400" b="1" dirty="0">
                <a:solidFill>
                  <a:srgbClr val="FF0000"/>
                </a:solidFill>
                <a:latin typeface="Arial" pitchFamily="34" charset="0"/>
                <a:ea typeface="Times New Roman" panose="02020603050405020304" pitchFamily="18" charset="0"/>
                <a:cs typeface="Arial" pitchFamily="34" charset="0"/>
              </a:rPr>
              <a:t>Calcarine sulcus</a:t>
            </a:r>
            <a:r>
              <a:rPr lang="en-US" sz="2400" dirty="0">
                <a:solidFill>
                  <a:srgbClr val="FF0000"/>
                </a:solidFill>
                <a:latin typeface="Arial" pitchFamily="34" charset="0"/>
                <a:ea typeface="Times New Roman" panose="02020603050405020304" pitchFamily="18" charset="0"/>
                <a:cs typeface="Arial" pitchFamily="34" charset="0"/>
              </a:rPr>
              <a:t>; </a:t>
            </a:r>
            <a:r>
              <a:rPr lang="en-US" sz="2400" dirty="0">
                <a:latin typeface="Arial" pitchFamily="34" charset="0"/>
                <a:ea typeface="Times New Roman" panose="02020603050405020304" pitchFamily="18" charset="0"/>
                <a:cs typeface="Arial" pitchFamily="34" charset="0"/>
              </a:rPr>
              <a:t>begins below the splenium of the corpus callosum to the occipital pole. </a:t>
            </a:r>
          </a:p>
          <a:p>
            <a:pPr algn="l" rtl="0">
              <a:lnSpc>
                <a:spcPct val="122000"/>
              </a:lnSpc>
              <a:tabLst>
                <a:tab pos="478790" algn="l"/>
                <a:tab pos="262255" algn="l"/>
                <a:tab pos="478790" algn="l"/>
                <a:tab pos="6057900" algn="r"/>
              </a:tabLst>
            </a:pPr>
            <a:r>
              <a:rPr lang="en-US" sz="2400" dirty="0">
                <a:latin typeface="Arial" pitchFamily="34" charset="0"/>
                <a:ea typeface="Times New Roman" panose="02020603050405020304" pitchFamily="18" charset="0"/>
                <a:cs typeface="Arial" pitchFamily="34" charset="0"/>
              </a:rPr>
              <a:t>- It is divided by  parieto-occipital sulcus into </a:t>
            </a:r>
            <a:r>
              <a:rPr lang="en-US" sz="2400" dirty="0" err="1">
                <a:latin typeface="Arial" pitchFamily="34" charset="0"/>
                <a:ea typeface="Times New Roman" panose="02020603050405020304" pitchFamily="18" charset="0"/>
                <a:cs typeface="Arial" pitchFamily="34" charset="0"/>
              </a:rPr>
              <a:t>precalcarine</a:t>
            </a:r>
            <a:r>
              <a:rPr lang="en-US" sz="2400" dirty="0">
                <a:latin typeface="Arial" pitchFamily="34" charset="0"/>
                <a:ea typeface="Times New Roman" panose="02020603050405020304" pitchFamily="18" charset="0"/>
                <a:cs typeface="Arial" pitchFamily="34" charset="0"/>
              </a:rPr>
              <a:t> and </a:t>
            </a:r>
            <a:r>
              <a:rPr lang="en-US" sz="2400" dirty="0" err="1">
                <a:latin typeface="Arial" pitchFamily="34" charset="0"/>
                <a:ea typeface="Times New Roman" panose="02020603050405020304" pitchFamily="18" charset="0"/>
                <a:cs typeface="Arial" pitchFamily="34" charset="0"/>
              </a:rPr>
              <a:t>postcalcarine</a:t>
            </a:r>
            <a:r>
              <a:rPr lang="en-US" sz="2400" dirty="0">
                <a:latin typeface="Arial" pitchFamily="34" charset="0"/>
                <a:ea typeface="Times New Roman" panose="02020603050405020304" pitchFamily="18" charset="0"/>
                <a:cs typeface="Arial" pitchFamily="34" charset="0"/>
              </a:rPr>
              <a:t> sulcus.</a:t>
            </a:r>
            <a:endParaRPr lang="en-US" sz="2400" dirty="0">
              <a:latin typeface="Arial" pitchFamily="34" charset="0"/>
              <a:cs typeface="Arial" pitchFamily="34" charset="0"/>
            </a:endParaRPr>
          </a:p>
        </p:txBody>
      </p:sp>
      <p:sp>
        <p:nvSpPr>
          <p:cNvPr id="13" name="Freeform 12"/>
          <p:cNvSpPr/>
          <p:nvPr/>
        </p:nvSpPr>
        <p:spPr>
          <a:xfrm>
            <a:off x="5645444" y="941102"/>
            <a:ext cx="528768" cy="1352700"/>
          </a:xfrm>
          <a:custGeom>
            <a:avLst/>
            <a:gdLst>
              <a:gd name="connsiteX0" fmla="*/ 620110 w 664779"/>
              <a:gd name="connsiteY0" fmla="*/ 1673772 h 1673772"/>
              <a:gd name="connsiteX1" fmla="*/ 635876 w 664779"/>
              <a:gd name="connsiteY1" fmla="*/ 1137744 h 1673772"/>
              <a:gd name="connsiteX2" fmla="*/ 446690 w 664779"/>
              <a:gd name="connsiteY2" fmla="*/ 570186 h 1673772"/>
              <a:gd name="connsiteX3" fmla="*/ 68317 w 664779"/>
              <a:gd name="connsiteY3" fmla="*/ 81455 h 1673772"/>
              <a:gd name="connsiteX4" fmla="*/ 36786 w 664779"/>
              <a:gd name="connsiteY4" fmla="*/ 81455 h 1673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779" h="1673772">
                <a:moveTo>
                  <a:pt x="620110" y="1673772"/>
                </a:moveTo>
                <a:cubicBezTo>
                  <a:pt x="642444" y="1497723"/>
                  <a:pt x="664779" y="1321675"/>
                  <a:pt x="635876" y="1137744"/>
                </a:cubicBezTo>
                <a:cubicBezTo>
                  <a:pt x="606973" y="953813"/>
                  <a:pt x="541283" y="746234"/>
                  <a:pt x="446690" y="570186"/>
                </a:cubicBezTo>
                <a:cubicBezTo>
                  <a:pt x="352097" y="394138"/>
                  <a:pt x="136634" y="162910"/>
                  <a:pt x="68317" y="81455"/>
                </a:cubicBezTo>
                <a:cubicBezTo>
                  <a:pt x="0" y="0"/>
                  <a:pt x="36786" y="81455"/>
                  <a:pt x="36786" y="81455"/>
                </a:cubicBezTo>
              </a:path>
            </a:pathLst>
          </a:custGeom>
          <a:ln w="57150">
            <a:solidFill>
              <a:srgbClr val="0000FF"/>
            </a:solidFill>
            <a:headEnd type="triangle" w="med" len="med"/>
            <a:tailEnd type="triangl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15" name="TextBox 14"/>
          <p:cNvSpPr txBox="1"/>
          <p:nvPr/>
        </p:nvSpPr>
        <p:spPr>
          <a:xfrm>
            <a:off x="5992703" y="975212"/>
            <a:ext cx="1278148" cy="1200329"/>
          </a:xfrm>
          <a:prstGeom prst="rect">
            <a:avLst/>
          </a:prstGeom>
          <a:noFill/>
          <a:effectLst>
            <a:outerShdw blurRad="50800" dist="38100" dir="8100000" algn="tr" rotWithShape="0">
              <a:prstClr val="black">
                <a:alpha val="40000"/>
              </a:prstClr>
            </a:outerShdw>
          </a:effectLst>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C00000"/>
                </a:solidFill>
                <a:effectLst/>
                <a:uLnTx/>
                <a:uFillTx/>
                <a:latin typeface="Calibri"/>
                <a:ea typeface="+mn-ea"/>
                <a:cs typeface="+mn-cs"/>
              </a:rPr>
              <a:t>5 cm  </a:t>
            </a:r>
          </a:p>
        </p:txBody>
      </p:sp>
      <p:sp>
        <p:nvSpPr>
          <p:cNvPr id="17" name="AutoShape 32"/>
          <p:cNvSpPr>
            <a:spLocks/>
          </p:cNvSpPr>
          <p:nvPr/>
        </p:nvSpPr>
        <p:spPr bwMode="auto">
          <a:xfrm>
            <a:off x="5787752" y="-132285"/>
            <a:ext cx="3356248" cy="639599"/>
          </a:xfrm>
          <a:prstGeom prst="callout2">
            <a:avLst>
              <a:gd name="adj1" fmla="val 68743"/>
              <a:gd name="adj2" fmla="val 23056"/>
              <a:gd name="adj3" fmla="val 127667"/>
              <a:gd name="adj4" fmla="val 8212"/>
              <a:gd name="adj5" fmla="val 190690"/>
              <a:gd name="adj6" fmla="val -7006"/>
            </a:avLst>
          </a:prstGeom>
          <a:noFill/>
          <a:ln w="57150">
            <a:solidFill>
              <a:schemeClr val="tx1"/>
            </a:solidFill>
            <a:miter lim="800000"/>
            <a:headEnd/>
            <a:tailEnd type="triangle" w="med" len="med"/>
          </a:ln>
          <a:effectLst>
            <a:outerShdw blurRad="50800" dist="38100" dir="8100000" algn="tr" rotWithShape="0">
              <a:prstClr val="black">
                <a:alpha val="40000"/>
              </a:prstClr>
            </a:outerShdw>
          </a:effectLst>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Calibri"/>
                <a:ea typeface="+mn-ea"/>
                <a:cs typeface="+mn-cs"/>
              </a:rPr>
              <a:t>parieto-occipital sulcus </a:t>
            </a:r>
          </a:p>
        </p:txBody>
      </p:sp>
      <p:sp>
        <p:nvSpPr>
          <p:cNvPr id="19" name="AutoShape 32"/>
          <p:cNvSpPr>
            <a:spLocks/>
          </p:cNvSpPr>
          <p:nvPr/>
        </p:nvSpPr>
        <p:spPr bwMode="auto">
          <a:xfrm flipH="1">
            <a:off x="5940152" y="2597287"/>
            <a:ext cx="2808312" cy="720080"/>
          </a:xfrm>
          <a:prstGeom prst="callout2">
            <a:avLst>
              <a:gd name="adj1" fmla="val 24895"/>
              <a:gd name="adj2" fmla="val 67872"/>
              <a:gd name="adj3" fmla="val -21150"/>
              <a:gd name="adj4" fmla="val 69761"/>
              <a:gd name="adj5" fmla="val -24367"/>
              <a:gd name="adj6" fmla="val 98279"/>
            </a:avLst>
          </a:prstGeom>
          <a:noFill/>
          <a:ln w="57150">
            <a:solidFill>
              <a:schemeClr val="tx1"/>
            </a:solidFill>
            <a:miter lim="800000"/>
            <a:headEnd/>
            <a:tailEnd type="triangle" w="med" len="med"/>
          </a:ln>
          <a:effectLst>
            <a:outerShdw blurRad="50800" dist="38100" dir="8100000" algn="tr" rotWithShape="0">
              <a:prstClr val="black">
                <a:alpha val="40000"/>
              </a:prstClr>
            </a:outerShdw>
          </a:effectLst>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black"/>
                </a:solidFill>
                <a:effectLst/>
                <a:uLnTx/>
                <a:uFillTx/>
                <a:latin typeface="Calibri"/>
                <a:ea typeface="+mn-ea"/>
                <a:cs typeface="+mn-cs"/>
              </a:rPr>
              <a:t>occipital pole</a:t>
            </a:r>
            <a:endParaRPr kumimoji="0" lang="en-US" sz="3000" b="1" i="0" u="none" strike="noStrike" kern="1200" cap="none" spc="0" normalizeH="0" baseline="0" noProof="0" dirty="0">
              <a:ln>
                <a:noFill/>
              </a:ln>
              <a:solidFill>
                <a:srgbClr val="0000FF"/>
              </a:solidFill>
              <a:effectLst/>
              <a:uLnTx/>
              <a:uFillTx/>
              <a:latin typeface="Calibri"/>
              <a:ea typeface="+mn-ea"/>
              <a:cs typeface="+mn-cs"/>
            </a:endParaRPr>
          </a:p>
        </p:txBody>
      </p:sp>
    </p:spTree>
    <p:extLst>
      <p:ext uri="{BB962C8B-B14F-4D97-AF65-F5344CB8AC3E}">
        <p14:creationId xmlns:p14="http://schemas.microsoft.com/office/powerpoint/2010/main" val="800035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1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ppt_x</p:attrName>
                                        </p:attrNameLst>
                                      </p:cBhvr>
                                      <p:tavLst>
                                        <p:tav tm="0">
                                          <p:val>
                                            <p:strVal val="#ppt_x-.2"/>
                                          </p:val>
                                        </p:tav>
                                        <p:tav tm="100000">
                                          <p:val>
                                            <p:strVal val="#ppt_x"/>
                                          </p:val>
                                        </p:tav>
                                      </p:tavLst>
                                    </p:anim>
                                    <p:anim calcmode="lin" valueType="num">
                                      <p:cBhvr>
                                        <p:cTn id="13"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14" dur="1000"/>
                                        <p:tgtEl>
                                          <p:spTgt spid="8"/>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1000"/>
                                        <p:tgtEl>
                                          <p:spTgt spid="12"/>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1000"/>
                                        <p:tgtEl>
                                          <p:spTgt spid="17"/>
                                        </p:tgtEl>
                                      </p:cBhvr>
                                    </p:animEffect>
                                  </p:childTnLst>
                                </p:cTn>
                              </p:par>
                            </p:childTnLst>
                          </p:cTn>
                        </p:par>
                        <p:par>
                          <p:cTn id="23" fill="hold">
                            <p:stCondLst>
                              <p:cond delay="3000"/>
                            </p:stCondLst>
                            <p:childTnLst>
                              <p:par>
                                <p:cTn id="24" presetID="2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1000"/>
                                        <p:tgtEl>
                                          <p:spTgt spid="13"/>
                                        </p:tgtEl>
                                      </p:cBhvr>
                                    </p:animEffect>
                                  </p:childTnLst>
                                </p:cTn>
                              </p:par>
                            </p:childTnLst>
                          </p:cTn>
                        </p:par>
                        <p:par>
                          <p:cTn id="27" fill="hold">
                            <p:stCondLst>
                              <p:cond delay="4000"/>
                            </p:stCondLst>
                            <p:childTnLst>
                              <p:par>
                                <p:cTn id="28" presetID="22" presetClass="entr" presetSubtype="8" fill="hold"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left)">
                                      <p:cBhvr>
                                        <p:cTn id="30" dur="10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left)">
                                      <p:cBhvr>
                                        <p:cTn id="35"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8" grpId="0" animBg="1"/>
      <p:bldP spid="13" grpId="0" animBg="1"/>
      <p:bldP spid="17" grpId="0" animBg="1"/>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l="14091" t="15980" r="24485" b="28580"/>
          <a:stretch>
            <a:fillRect/>
          </a:stretch>
        </p:blipFill>
        <p:spPr bwMode="auto">
          <a:xfrm>
            <a:off x="4679659" y="407316"/>
            <a:ext cx="4464339" cy="3022014"/>
          </a:xfrm>
          <a:prstGeom prst="rect">
            <a:avLst/>
          </a:prstGeom>
          <a:noFill/>
          <a:ln w="9525">
            <a:noFill/>
            <a:miter lim="800000"/>
            <a:headEnd/>
            <a:tailEnd/>
          </a:ln>
        </p:spPr>
      </p:pic>
      <p:sp>
        <p:nvSpPr>
          <p:cNvPr id="7" name="AutoShape 32"/>
          <p:cNvSpPr>
            <a:spLocks/>
          </p:cNvSpPr>
          <p:nvPr/>
        </p:nvSpPr>
        <p:spPr bwMode="auto">
          <a:xfrm>
            <a:off x="6114528" y="-32464"/>
            <a:ext cx="2988332" cy="591525"/>
          </a:xfrm>
          <a:prstGeom prst="callout2">
            <a:avLst>
              <a:gd name="adj1" fmla="val 82611"/>
              <a:gd name="adj2" fmla="val 50970"/>
              <a:gd name="adj3" fmla="val 98070"/>
              <a:gd name="adj4" fmla="val 50637"/>
              <a:gd name="adj5" fmla="val 236102"/>
              <a:gd name="adj6" fmla="val 52960"/>
            </a:avLst>
          </a:prstGeom>
          <a:noFill/>
          <a:ln w="38100">
            <a:solidFill>
              <a:schemeClr val="tx1"/>
            </a:solidFill>
            <a:miter lim="800000"/>
            <a:headEnd/>
            <a:tailEnd type="triangle" w="med" len="med"/>
          </a:ln>
          <a:effectLst>
            <a:outerShdw blurRad="50800" dist="38100" dir="8100000" algn="tr" rotWithShape="0">
              <a:prstClr val="black">
                <a:alpha val="40000"/>
              </a:prstClr>
            </a:outerShdw>
          </a:effectLst>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D60093"/>
                </a:solidFill>
                <a:effectLst/>
                <a:uLnTx/>
                <a:uFillTx/>
                <a:latin typeface="Calibri"/>
                <a:ea typeface="+mn-ea"/>
                <a:cs typeface="+mn-cs"/>
              </a:rPr>
              <a:t>Parietal  lobe </a:t>
            </a:r>
          </a:p>
        </p:txBody>
      </p:sp>
      <p:sp>
        <p:nvSpPr>
          <p:cNvPr id="8" name="AutoShape 32"/>
          <p:cNvSpPr>
            <a:spLocks/>
          </p:cNvSpPr>
          <p:nvPr/>
        </p:nvSpPr>
        <p:spPr bwMode="auto">
          <a:xfrm>
            <a:off x="3815564" y="239714"/>
            <a:ext cx="2664296" cy="1023573"/>
          </a:xfrm>
          <a:prstGeom prst="callout2">
            <a:avLst>
              <a:gd name="adj1" fmla="val 50799"/>
              <a:gd name="adj2" fmla="val 31036"/>
              <a:gd name="adj3" fmla="val 86223"/>
              <a:gd name="adj4" fmla="val 33734"/>
              <a:gd name="adj5" fmla="val 147374"/>
              <a:gd name="adj6" fmla="val 61424"/>
            </a:avLst>
          </a:prstGeom>
          <a:noFill/>
          <a:ln w="38100">
            <a:solidFill>
              <a:schemeClr val="tx1"/>
            </a:solidFill>
            <a:miter lim="800000"/>
            <a:headEnd/>
            <a:tailEnd type="triangle" w="med" len="med"/>
          </a:ln>
          <a:effectLst>
            <a:outerShdw blurRad="50800" dist="38100" dir="8100000" algn="tr" rotWithShape="0">
              <a:prstClr val="black">
                <a:alpha val="40000"/>
              </a:prstClr>
            </a:outerShdw>
          </a:effectLst>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a:ea typeface="+mn-ea"/>
                <a:cs typeface="+mn-cs"/>
              </a:rPr>
              <a:t>frontal lobe </a:t>
            </a:r>
          </a:p>
        </p:txBody>
      </p:sp>
      <p:sp>
        <p:nvSpPr>
          <p:cNvPr id="9" name="AutoShape 32"/>
          <p:cNvSpPr>
            <a:spLocks/>
          </p:cNvSpPr>
          <p:nvPr/>
        </p:nvSpPr>
        <p:spPr bwMode="auto">
          <a:xfrm>
            <a:off x="6948264" y="3356992"/>
            <a:ext cx="2484628" cy="836673"/>
          </a:xfrm>
          <a:prstGeom prst="callout2">
            <a:avLst>
              <a:gd name="adj1" fmla="val 45870"/>
              <a:gd name="adj2" fmla="val 15127"/>
              <a:gd name="adj3" fmla="val 13083"/>
              <a:gd name="adj4" fmla="val 8867"/>
              <a:gd name="adj5" fmla="val -113230"/>
              <a:gd name="adj6" fmla="val 68989"/>
            </a:avLst>
          </a:prstGeom>
          <a:noFill/>
          <a:ln w="38100">
            <a:solidFill>
              <a:schemeClr val="tx1"/>
            </a:solidFill>
            <a:miter lim="800000"/>
            <a:headEnd/>
            <a:tailEnd type="triangle" w="med" len="med"/>
          </a:ln>
          <a:effectLst>
            <a:outerShdw blurRad="50800" dist="38100" dir="8100000" algn="tr" rotWithShape="0">
              <a:prstClr val="black">
                <a:alpha val="40000"/>
              </a:prstClr>
            </a:outerShdw>
          </a:effectLst>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00FF"/>
                </a:solidFill>
                <a:effectLst/>
                <a:uLnTx/>
                <a:uFillTx/>
                <a:latin typeface="Calibri"/>
                <a:ea typeface="+mn-ea"/>
                <a:cs typeface="+mn-cs"/>
              </a:rPr>
              <a:t>occipital lobe </a:t>
            </a:r>
          </a:p>
        </p:txBody>
      </p:sp>
      <p:sp>
        <p:nvSpPr>
          <p:cNvPr id="10" name="AutoShape 32"/>
          <p:cNvSpPr>
            <a:spLocks/>
          </p:cNvSpPr>
          <p:nvPr/>
        </p:nvSpPr>
        <p:spPr bwMode="auto">
          <a:xfrm>
            <a:off x="4566356" y="3681878"/>
            <a:ext cx="3096344" cy="1023573"/>
          </a:xfrm>
          <a:prstGeom prst="callout2">
            <a:avLst>
              <a:gd name="adj1" fmla="val 19737"/>
              <a:gd name="adj2" fmla="val 28999"/>
              <a:gd name="adj3" fmla="val 12292"/>
              <a:gd name="adj4" fmla="val 20495"/>
              <a:gd name="adj5" fmla="val -107639"/>
              <a:gd name="adj6" fmla="val 77123"/>
            </a:avLst>
          </a:prstGeom>
          <a:noFill/>
          <a:ln w="38100">
            <a:solidFill>
              <a:schemeClr val="tx1"/>
            </a:solidFill>
            <a:miter lim="800000"/>
            <a:headEnd/>
            <a:tailEnd type="triangle" w="med" len="med"/>
          </a:ln>
          <a:effectLst>
            <a:outerShdw blurRad="50800" dist="38100" dir="8100000" algn="tr" rotWithShape="0">
              <a:prstClr val="black">
                <a:alpha val="40000"/>
              </a:prstClr>
            </a:outerShdw>
          </a:effectLst>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Calibri"/>
                <a:ea typeface="+mn-ea"/>
                <a:cs typeface="+mn-cs"/>
              </a:rPr>
              <a:t>temporal lobe </a:t>
            </a:r>
          </a:p>
        </p:txBody>
      </p:sp>
      <p:sp>
        <p:nvSpPr>
          <p:cNvPr id="11" name="TextBox 10"/>
          <p:cNvSpPr txBox="1"/>
          <p:nvPr/>
        </p:nvSpPr>
        <p:spPr>
          <a:xfrm>
            <a:off x="8344" y="5949280"/>
            <a:ext cx="9094516" cy="707886"/>
          </a:xfrm>
          <a:prstGeom prst="rect">
            <a:avLst/>
          </a:prstGeom>
          <a:noFill/>
          <a:ln>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7030A0"/>
                </a:solidFill>
                <a:effectLst/>
                <a:uLnTx/>
                <a:uFillTx/>
                <a:latin typeface="Calibri"/>
                <a:ea typeface="+mn-ea"/>
                <a:cs typeface="Tahoma" pitchFamily="34" charset="0"/>
              </a:rPr>
              <a:t>Each </a:t>
            </a:r>
            <a:r>
              <a:rPr kumimoji="0" lang="en-US" sz="4000" b="1" i="0" u="none" strike="noStrike" kern="1200" cap="none" spc="0" normalizeH="0" baseline="0" noProof="0" dirty="0">
                <a:ln>
                  <a:noFill/>
                </a:ln>
                <a:solidFill>
                  <a:prstClr val="black"/>
                </a:solidFill>
                <a:effectLst/>
                <a:uLnTx/>
                <a:uFillTx/>
                <a:latin typeface="Calibri"/>
                <a:ea typeface="+mn-ea"/>
                <a:cs typeface="+mn-cs"/>
              </a:rPr>
              <a:t>cerebral hemisphere has 4 lobes</a:t>
            </a:r>
            <a:endParaRPr kumimoji="0" lang="ar-SA" sz="3800" b="1" i="0" u="none" strike="noStrike" kern="1200" cap="none" spc="0" normalizeH="0" baseline="0" noProof="0" dirty="0">
              <a:ln w="1905"/>
              <a:solidFill>
                <a:srgbClr val="C00000"/>
              </a:solidFill>
              <a:effectLst>
                <a:innerShdw blurRad="69850" dist="43180" dir="5400000">
                  <a:srgbClr val="000000">
                    <a:alpha val="65000"/>
                  </a:srgbClr>
                </a:innerShdw>
              </a:effectLst>
              <a:uLnTx/>
              <a:uFillTx/>
              <a:latin typeface="Calibri"/>
              <a:ea typeface="+mn-ea"/>
              <a:cs typeface="Arial" panose="020B0604020202020204" pitchFamily="34" charset="0"/>
            </a:endParaRPr>
          </a:p>
        </p:txBody>
      </p:sp>
      <p:sp>
        <p:nvSpPr>
          <p:cNvPr id="12" name="TextBox 11"/>
          <p:cNvSpPr txBox="1"/>
          <p:nvPr/>
        </p:nvSpPr>
        <p:spPr>
          <a:xfrm>
            <a:off x="4999776" y="4763626"/>
            <a:ext cx="3528392" cy="707886"/>
          </a:xfrm>
          <a:prstGeom prst="rect">
            <a:avLst/>
          </a:prstGeom>
          <a:noFill/>
          <a:ln>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smtClean="0">
                <a:ln>
                  <a:noFill/>
                </a:ln>
                <a:solidFill>
                  <a:srgbClr val="7030A0"/>
                </a:solidFill>
                <a:effectLst/>
                <a:uLnTx/>
                <a:uFillTx/>
                <a:latin typeface="Calibri"/>
                <a:ea typeface="+mn-ea"/>
                <a:cs typeface="Tahoma" pitchFamily="34" charset="0"/>
              </a:rPr>
              <a:t>Superolateral</a:t>
            </a:r>
            <a:endParaRPr kumimoji="0" lang="ar-SA" sz="3800" b="1" i="0" u="none" strike="noStrike" kern="1200" cap="none" spc="0" normalizeH="0" baseline="0" noProof="0" dirty="0">
              <a:ln w="1905"/>
              <a:solidFill>
                <a:srgbClr val="C00000"/>
              </a:solidFill>
              <a:effectLst>
                <a:innerShdw blurRad="69850" dist="43180" dir="5400000">
                  <a:srgbClr val="000000">
                    <a:alpha val="65000"/>
                  </a:srgbClr>
                </a:innerShdw>
              </a:effectLst>
              <a:uLnTx/>
              <a:uFillTx/>
              <a:latin typeface="Calibri"/>
              <a:ea typeface="+mn-ea"/>
              <a:cs typeface="Arial" panose="020B0604020202020204" pitchFamily="34" charset="0"/>
            </a:endParaRPr>
          </a:p>
        </p:txBody>
      </p:sp>
      <p:pic>
        <p:nvPicPr>
          <p:cNvPr id="13" name="Picture 2"/>
          <p:cNvPicPr>
            <a:picLocks noChangeAspect="1" noChangeArrowheads="1"/>
          </p:cNvPicPr>
          <p:nvPr/>
        </p:nvPicPr>
        <p:blipFill>
          <a:blip r:embed="rId4" cstate="print">
            <a:lum bright="-10000" contrast="30000"/>
          </a:blip>
          <a:srcRect l="34570" t="24414" r="21484" b="26758"/>
          <a:stretch>
            <a:fillRect/>
          </a:stretch>
        </p:blipFill>
        <p:spPr>
          <a:xfrm>
            <a:off x="0" y="864276"/>
            <a:ext cx="4644007" cy="2877086"/>
          </a:xfrm>
          <a:prstGeom prst="rect">
            <a:avLst/>
          </a:prstGeom>
          <a:noFill/>
        </p:spPr>
      </p:pic>
      <p:sp>
        <p:nvSpPr>
          <p:cNvPr id="16" name="TextBox 15"/>
          <p:cNvSpPr txBox="1"/>
          <p:nvPr/>
        </p:nvSpPr>
        <p:spPr>
          <a:xfrm>
            <a:off x="233771" y="970899"/>
            <a:ext cx="2088232" cy="584775"/>
          </a:xfrm>
          <a:prstGeom prst="rect">
            <a:avLst/>
          </a:prstGeom>
          <a:noFill/>
        </p:spPr>
        <p:txBody>
          <a:bodyPr wrap="square" rtlCol="0">
            <a:spAutoFit/>
          </a:bodyPr>
          <a:lstStyle/>
          <a:p>
            <a:pPr algn="ctr" rtl="0"/>
            <a:r>
              <a:rPr lang="en-US" sz="3200" b="1" dirty="0"/>
              <a:t>Frontal</a:t>
            </a:r>
          </a:p>
        </p:txBody>
      </p:sp>
      <p:sp>
        <p:nvSpPr>
          <p:cNvPr id="17" name="TextBox 16"/>
          <p:cNvSpPr txBox="1"/>
          <p:nvPr/>
        </p:nvSpPr>
        <p:spPr>
          <a:xfrm>
            <a:off x="2771800" y="1116033"/>
            <a:ext cx="1656184" cy="584775"/>
          </a:xfrm>
          <a:prstGeom prst="rect">
            <a:avLst/>
          </a:prstGeom>
          <a:noFill/>
        </p:spPr>
        <p:txBody>
          <a:bodyPr wrap="square" rtlCol="0">
            <a:spAutoFit/>
          </a:bodyPr>
          <a:lstStyle/>
          <a:p>
            <a:pPr algn="l" rtl="0"/>
            <a:r>
              <a:rPr lang="en-US" sz="3200" b="1" dirty="0"/>
              <a:t>Parietal</a:t>
            </a:r>
          </a:p>
        </p:txBody>
      </p:sp>
      <p:sp>
        <p:nvSpPr>
          <p:cNvPr id="18" name="TextBox 17"/>
          <p:cNvSpPr txBox="1"/>
          <p:nvPr/>
        </p:nvSpPr>
        <p:spPr>
          <a:xfrm>
            <a:off x="3563888" y="1836113"/>
            <a:ext cx="1115772" cy="584775"/>
          </a:xfrm>
          <a:prstGeom prst="rect">
            <a:avLst/>
          </a:prstGeom>
          <a:noFill/>
        </p:spPr>
        <p:txBody>
          <a:bodyPr wrap="square" rtlCol="0">
            <a:spAutoFit/>
          </a:bodyPr>
          <a:lstStyle/>
          <a:p>
            <a:pPr algn="l" rtl="0"/>
            <a:r>
              <a:rPr lang="en-US" sz="3200" b="1" dirty="0" err="1" smtClean="0"/>
              <a:t>Occip</a:t>
            </a:r>
            <a:endParaRPr lang="en-US" sz="3200" b="1" dirty="0"/>
          </a:p>
        </p:txBody>
      </p:sp>
      <p:sp>
        <p:nvSpPr>
          <p:cNvPr id="19" name="TextBox 18"/>
          <p:cNvSpPr txBox="1"/>
          <p:nvPr/>
        </p:nvSpPr>
        <p:spPr>
          <a:xfrm>
            <a:off x="2123728" y="2911511"/>
            <a:ext cx="1966444" cy="584775"/>
          </a:xfrm>
          <a:prstGeom prst="rect">
            <a:avLst/>
          </a:prstGeom>
          <a:noFill/>
        </p:spPr>
        <p:txBody>
          <a:bodyPr wrap="square" rtlCol="0">
            <a:spAutoFit/>
          </a:bodyPr>
          <a:lstStyle/>
          <a:p>
            <a:pPr algn="l" rtl="0"/>
            <a:r>
              <a:rPr lang="en-US" sz="3200" b="1" dirty="0"/>
              <a:t>Temporal</a:t>
            </a:r>
          </a:p>
        </p:txBody>
      </p:sp>
      <p:sp>
        <p:nvSpPr>
          <p:cNvPr id="20" name="TextBox 19"/>
          <p:cNvSpPr txBox="1"/>
          <p:nvPr/>
        </p:nvSpPr>
        <p:spPr>
          <a:xfrm>
            <a:off x="845586" y="128826"/>
            <a:ext cx="2502278" cy="707886"/>
          </a:xfrm>
          <a:prstGeom prst="rect">
            <a:avLst/>
          </a:prstGeom>
          <a:noFill/>
          <a:ln>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en-US" sz="4000" b="1" dirty="0" smtClean="0">
                <a:solidFill>
                  <a:srgbClr val="7030A0"/>
                </a:solidFill>
                <a:latin typeface="Calibri"/>
                <a:cs typeface="Tahoma" pitchFamily="34" charset="0"/>
              </a:rPr>
              <a:t>Medial</a:t>
            </a:r>
            <a:endParaRPr kumimoji="0" lang="ar-SA" sz="3800" b="1" i="0" u="none" strike="noStrike" kern="1200" cap="none" spc="0" normalizeH="0" baseline="0" noProof="0" dirty="0">
              <a:ln w="1905"/>
              <a:solidFill>
                <a:srgbClr val="C00000"/>
              </a:solidFill>
              <a:effectLst>
                <a:innerShdw blurRad="69850" dist="43180" dir="5400000">
                  <a:srgbClr val="000000">
                    <a:alpha val="65000"/>
                  </a:srgbClr>
                </a:innerShdw>
              </a:effectLst>
              <a:uLnTx/>
              <a:uFillTx/>
              <a:latin typeface="Calibri"/>
              <a:ea typeface="+mn-ea"/>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1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1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1000"/>
                                        <p:tgtEl>
                                          <p:spTgt spid="9"/>
                                        </p:tgtEl>
                                      </p:cBhvr>
                                    </p:animEffect>
                                  </p:childTnLst>
                                </p:cTn>
                              </p:par>
                            </p:childTnLst>
                          </p:cTn>
                        </p:par>
                        <p:par>
                          <p:cTn id="28" fill="hold">
                            <p:stCondLst>
                              <p:cond delay="1000"/>
                            </p:stCondLst>
                            <p:childTnLst>
                              <p:par>
                                <p:cTn id="29" presetID="22" presetClass="entr" presetSubtype="8"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ppt_x"/>
                                          </p:val>
                                        </p:tav>
                                        <p:tav tm="100000">
                                          <p:val>
                                            <p:strVal val="#ppt_x"/>
                                          </p:val>
                                        </p:tav>
                                      </p:tavLst>
                                    </p:anim>
                                    <p:anim calcmode="lin" valueType="num">
                                      <p:cBhvr additive="base">
                                        <p:cTn id="3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additive="base">
                                        <p:cTn id="48" dur="500" fill="hold"/>
                                        <p:tgtEl>
                                          <p:spTgt spid="19"/>
                                        </p:tgtEl>
                                        <p:attrNameLst>
                                          <p:attrName>ppt_x</p:attrName>
                                        </p:attrNameLst>
                                      </p:cBhvr>
                                      <p:tavLst>
                                        <p:tav tm="0">
                                          <p:val>
                                            <p:strVal val="#ppt_x"/>
                                          </p:val>
                                        </p:tav>
                                        <p:tav tm="100000">
                                          <p:val>
                                            <p:strVal val="#ppt_x"/>
                                          </p:val>
                                        </p:tav>
                                      </p:tavLst>
                                    </p:anim>
                                    <p:anim calcmode="lin" valueType="num">
                                      <p:cBhvr additive="base">
                                        <p:cTn id="49"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fill="hold"/>
                                        <p:tgtEl>
                                          <p:spTgt spid="18"/>
                                        </p:tgtEl>
                                        <p:attrNameLst>
                                          <p:attrName>ppt_x</p:attrName>
                                        </p:attrNameLst>
                                      </p:cBhvr>
                                      <p:tavLst>
                                        <p:tav tm="0">
                                          <p:val>
                                            <p:strVal val="#ppt_x"/>
                                          </p:val>
                                        </p:tav>
                                        <p:tav tm="100000">
                                          <p:val>
                                            <p:strVal val="#ppt_x"/>
                                          </p:val>
                                        </p:tav>
                                      </p:tavLst>
                                    </p:anim>
                                    <p:anim calcmode="lin" valueType="num">
                                      <p:cBhvr additive="base">
                                        <p:cTn id="55" dur="500" fill="hold"/>
                                        <p:tgtEl>
                                          <p:spTgt spid="18"/>
                                        </p:tgtEl>
                                        <p:attrNameLst>
                                          <p:attrName>ppt_y</p:attrName>
                                        </p:attrNameLst>
                                      </p:cBhvr>
                                      <p:tavLst>
                                        <p:tav tm="0">
                                          <p:val>
                                            <p:strVal val="1+#ppt_h/2"/>
                                          </p:val>
                                        </p:tav>
                                        <p:tav tm="100000">
                                          <p:val>
                                            <p:strVal val="#ppt_y"/>
                                          </p:val>
                                        </p:tav>
                                      </p:tavLst>
                                    </p:anim>
                                  </p:childTnLst>
                                </p:cTn>
                              </p:par>
                            </p:childTnLst>
                          </p:cTn>
                        </p:par>
                        <p:par>
                          <p:cTn id="56" fill="hold">
                            <p:stCondLst>
                              <p:cond delay="500"/>
                            </p:stCondLst>
                            <p:childTnLst>
                              <p:par>
                                <p:cTn id="57" presetID="22" presetClass="entr" presetSubtype="8"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left)">
                                      <p:cBhvr>
                                        <p:cTn id="59"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6" grpId="0"/>
      <p:bldP spid="17" grpId="0"/>
      <p:bldP spid="18" grpId="0"/>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AutoShape 2">
            <a:extLst>
              <a:ext uri="{FF2B5EF4-FFF2-40B4-BE49-F238E27FC236}">
                <a16:creationId xmlns:a16="http://schemas.microsoft.com/office/drawing/2014/main" xmlns="" id="{FD76B35F-6DBC-4EC2-9E22-30B27E0ED37A}"/>
              </a:ext>
            </a:extLst>
          </p:cNvPr>
          <p:cNvSpPr>
            <a:spLocks noChangeArrowheads="1"/>
          </p:cNvSpPr>
          <p:nvPr/>
        </p:nvSpPr>
        <p:spPr bwMode="auto">
          <a:xfrm>
            <a:off x="1115616" y="332656"/>
            <a:ext cx="7272808" cy="5688632"/>
          </a:xfrm>
          <a:prstGeom prst="bevel">
            <a:avLst>
              <a:gd name="adj" fmla="val 12500"/>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514350" rtl="0" eaLnBrk="1" fontAlgn="base" latinLnBrk="0" hangingPunct="1">
              <a:lnSpc>
                <a:spcPct val="100000"/>
              </a:lnSpc>
              <a:spcBef>
                <a:spcPct val="0"/>
              </a:spcBef>
              <a:spcAft>
                <a:spcPct val="0"/>
              </a:spcAft>
              <a:buClrTx/>
              <a:buSzTx/>
              <a:buFontTx/>
              <a:buNone/>
              <a:tabLst/>
              <a:defRPr/>
            </a:pPr>
            <a:endParaRPr kumimoji="0" lang="ar-SA" altLang="en-US" sz="1013" b="0" i="0" u="none" strike="noStrike" kern="1200" cap="none" spc="0" normalizeH="0" baseline="0" noProof="0">
              <a:ln>
                <a:noFill/>
              </a:ln>
              <a:solidFill>
                <a:srgbClr val="FFFF00"/>
              </a:solidFill>
              <a:effectLst/>
              <a:uLnTx/>
              <a:uFillTx/>
              <a:latin typeface="Arial" panose="020B0604020202020204" pitchFamily="34" charset="0"/>
              <a:ea typeface="+mn-ea"/>
              <a:cs typeface="Arial" panose="020B0604020202020204" pitchFamily="34" charset="0"/>
            </a:endParaRPr>
          </a:p>
        </p:txBody>
      </p:sp>
      <p:sp>
        <p:nvSpPr>
          <p:cNvPr id="17411" name="Rectangle 3">
            <a:extLst>
              <a:ext uri="{FF2B5EF4-FFF2-40B4-BE49-F238E27FC236}">
                <a16:creationId xmlns:a16="http://schemas.microsoft.com/office/drawing/2014/main" xmlns="" id="{65BA34F3-2CB8-46C3-9A8C-883DED3B5BC7}"/>
              </a:ext>
            </a:extLst>
          </p:cNvPr>
          <p:cNvSpPr>
            <a:spLocks noChangeArrowheads="1"/>
          </p:cNvSpPr>
          <p:nvPr/>
        </p:nvSpPr>
        <p:spPr bwMode="auto">
          <a:xfrm>
            <a:off x="1907704" y="1625936"/>
            <a:ext cx="5688632"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514350" rtl="0" eaLnBrk="1" fontAlgn="base" latinLnBrk="0" hangingPunct="1">
              <a:lnSpc>
                <a:spcPct val="100000"/>
              </a:lnSpc>
              <a:spcBef>
                <a:spcPct val="0"/>
              </a:spcBef>
              <a:spcAft>
                <a:spcPct val="0"/>
              </a:spcAft>
              <a:buClrTx/>
              <a:buSzTx/>
              <a:buFontTx/>
              <a:buNone/>
              <a:tabLst/>
              <a:defRPr/>
            </a:pPr>
            <a:r>
              <a:rPr kumimoji="0" lang="en-US" altLang="en-US" sz="60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Sulci &amp; Gyri of the </a:t>
            </a:r>
            <a:r>
              <a:rPr kumimoji="0" lang="en-US" altLang="en-US" sz="60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supero</a:t>
            </a:r>
            <a:r>
              <a:rPr kumimoji="0" lang="en-US" altLang="en-US" sz="60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-lateral surface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83970"/>
                                        </p:tgtEl>
                                        <p:attrNameLst>
                                          <p:attrName>style.visibility</p:attrName>
                                        </p:attrNameLst>
                                      </p:cBhvr>
                                      <p:to>
                                        <p:strVal val="visible"/>
                                      </p:to>
                                    </p:set>
                                    <p:anim calcmode="lin" valueType="num">
                                      <p:cBhvr>
                                        <p:cTn id="7" dur="500" fill="hold"/>
                                        <p:tgtEl>
                                          <p:spTgt spid="83970"/>
                                        </p:tgtEl>
                                        <p:attrNameLst>
                                          <p:attrName>ppt_w</p:attrName>
                                        </p:attrNameLst>
                                      </p:cBhvr>
                                      <p:tavLst>
                                        <p:tav tm="0">
                                          <p:val>
                                            <p:fltVal val="0"/>
                                          </p:val>
                                        </p:tav>
                                        <p:tav tm="100000">
                                          <p:val>
                                            <p:strVal val="#ppt_w"/>
                                          </p:val>
                                        </p:tav>
                                      </p:tavLst>
                                    </p:anim>
                                    <p:anim calcmode="lin" valueType="num">
                                      <p:cBhvr>
                                        <p:cTn id="8" dur="500" fill="hold"/>
                                        <p:tgtEl>
                                          <p:spTgt spid="8397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62D336BC-B72E-49C1-84F5-52A2A779A0AD}"/>
              </a:ext>
            </a:extLst>
          </p:cNvPr>
          <p:cNvSpPr txBox="1"/>
          <p:nvPr/>
        </p:nvSpPr>
        <p:spPr>
          <a:xfrm>
            <a:off x="89756" y="5661248"/>
            <a:ext cx="8820472" cy="1077218"/>
          </a:xfrm>
          <a:prstGeom prst="rect">
            <a:avLst/>
          </a:prstGeom>
          <a:solidFill>
            <a:schemeClr val="bg1"/>
          </a:solidFill>
        </p:spPr>
        <p:txBody>
          <a:bodyPr wrap="square" rtlCol="0">
            <a:spAutoFit/>
          </a:bodyPr>
          <a:lstStyle/>
          <a:p>
            <a:pPr algn="ctr" rtl="0"/>
            <a:r>
              <a:rPr lang="en-US" sz="3200" b="1" dirty="0">
                <a:solidFill>
                  <a:srgbClr val="FF0000"/>
                </a:solidFill>
                <a:latin typeface="Arial Black" pitchFamily="34" charset="0"/>
              </a:rPr>
              <a:t>Important Sulci on the </a:t>
            </a:r>
            <a:r>
              <a:rPr lang="en-US" sz="3200" b="1" dirty="0" err="1">
                <a:solidFill>
                  <a:srgbClr val="FF0000"/>
                </a:solidFill>
                <a:latin typeface="Arial Black" pitchFamily="34" charset="0"/>
              </a:rPr>
              <a:t>supero</a:t>
            </a:r>
            <a:r>
              <a:rPr lang="en-US" sz="3200" b="1" dirty="0">
                <a:solidFill>
                  <a:srgbClr val="FF0000"/>
                </a:solidFill>
                <a:latin typeface="Arial Black" pitchFamily="34" charset="0"/>
              </a:rPr>
              <a:t>-lateral surface</a:t>
            </a:r>
          </a:p>
        </p:txBody>
      </p:sp>
      <p:pic>
        <p:nvPicPr>
          <p:cNvPr id="7" name="Picture 6">
            <a:extLst>
              <a:ext uri="{FF2B5EF4-FFF2-40B4-BE49-F238E27FC236}">
                <a16:creationId xmlns:a16="http://schemas.microsoft.com/office/drawing/2014/main" xmlns="" id="{F530BF63-949C-47AD-AA84-A5CF3106F5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756" y="70909"/>
            <a:ext cx="8964488" cy="5569857"/>
          </a:xfrm>
          <a:prstGeom prst="rect">
            <a:avLst/>
          </a:prstGeom>
        </p:spPr>
      </p:pic>
      <p:sp>
        <p:nvSpPr>
          <p:cNvPr id="2" name="TextBox 1">
            <a:extLst>
              <a:ext uri="{FF2B5EF4-FFF2-40B4-BE49-F238E27FC236}">
                <a16:creationId xmlns:a16="http://schemas.microsoft.com/office/drawing/2014/main" xmlns="" id="{3DE9AD24-8073-4211-A2A7-DA32EF25809C}"/>
              </a:ext>
            </a:extLst>
          </p:cNvPr>
          <p:cNvSpPr txBox="1"/>
          <p:nvPr/>
        </p:nvSpPr>
        <p:spPr>
          <a:xfrm>
            <a:off x="7668344" y="2850157"/>
            <a:ext cx="648072" cy="523220"/>
          </a:xfrm>
          <a:prstGeom prst="rect">
            <a:avLst/>
          </a:prstGeom>
          <a:noFill/>
        </p:spPr>
        <p:txBody>
          <a:bodyPr wrap="square" rtlCol="0">
            <a:spAutoFit/>
          </a:bodyPr>
          <a:lstStyle/>
          <a:p>
            <a:pPr algn="l" rtl="0"/>
            <a:r>
              <a:rPr lang="en-US" sz="2800" b="1" dirty="0">
                <a:solidFill>
                  <a:srgbClr val="0000FF"/>
                </a:solidFill>
              </a:rPr>
              <a:t>12</a:t>
            </a:r>
          </a:p>
        </p:txBody>
      </p:sp>
    </p:spTree>
    <p:extLst>
      <p:ext uri="{BB962C8B-B14F-4D97-AF65-F5344CB8AC3E}">
        <p14:creationId xmlns:p14="http://schemas.microsoft.com/office/powerpoint/2010/main" val="32668271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B002C7B9-D47D-4A96-B1C4-A7996013CEA7}"/>
              </a:ext>
            </a:extLst>
          </p:cNvPr>
          <p:cNvSpPr>
            <a:spLocks noChangeArrowheads="1"/>
          </p:cNvSpPr>
          <p:nvPr/>
        </p:nvSpPr>
        <p:spPr bwMode="auto">
          <a:xfrm>
            <a:off x="0" y="172671"/>
            <a:ext cx="9144000" cy="6494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l" rtl="0" eaLnBrk="0" fontAlgn="base" hangingPunct="0">
              <a:spcBef>
                <a:spcPct val="0"/>
              </a:spcBef>
              <a:spcAft>
                <a:spcPct val="0"/>
              </a:spcAft>
              <a:tabLst>
                <a:tab pos="261938" algn="l"/>
                <a:tab pos="6057900" algn="r"/>
              </a:tabLst>
              <a:defRPr>
                <a:solidFill>
                  <a:schemeClr val="tx1"/>
                </a:solidFill>
                <a:latin typeface="Arial" panose="020B0604020202020204" pitchFamily="34" charset="0"/>
              </a:defRPr>
            </a:lvl1pPr>
            <a:lvl2pPr algn="l" rtl="0" eaLnBrk="0" fontAlgn="base" hangingPunct="0">
              <a:spcBef>
                <a:spcPct val="0"/>
              </a:spcBef>
              <a:spcAft>
                <a:spcPct val="0"/>
              </a:spcAft>
              <a:tabLst>
                <a:tab pos="261938" algn="l"/>
                <a:tab pos="6057900" algn="r"/>
              </a:tabLst>
              <a:defRPr>
                <a:solidFill>
                  <a:schemeClr val="tx1"/>
                </a:solidFill>
                <a:latin typeface="Arial" panose="020B0604020202020204" pitchFamily="34" charset="0"/>
              </a:defRPr>
            </a:lvl2pPr>
            <a:lvl3pPr algn="l" rtl="0" eaLnBrk="0" fontAlgn="base" hangingPunct="0">
              <a:spcBef>
                <a:spcPct val="0"/>
              </a:spcBef>
              <a:spcAft>
                <a:spcPct val="0"/>
              </a:spcAft>
              <a:tabLst>
                <a:tab pos="261938" algn="l"/>
                <a:tab pos="6057900" algn="r"/>
              </a:tabLst>
              <a:defRPr>
                <a:solidFill>
                  <a:schemeClr val="tx1"/>
                </a:solidFill>
                <a:latin typeface="Arial" panose="020B0604020202020204" pitchFamily="34" charset="0"/>
              </a:defRPr>
            </a:lvl3pPr>
            <a:lvl4pPr algn="l" rtl="0" eaLnBrk="0" fontAlgn="base" hangingPunct="0">
              <a:spcBef>
                <a:spcPct val="0"/>
              </a:spcBef>
              <a:spcAft>
                <a:spcPct val="0"/>
              </a:spcAft>
              <a:tabLst>
                <a:tab pos="261938" algn="l"/>
                <a:tab pos="6057900" algn="r"/>
              </a:tabLst>
              <a:defRPr>
                <a:solidFill>
                  <a:schemeClr val="tx1"/>
                </a:solidFill>
                <a:latin typeface="Arial" panose="020B0604020202020204" pitchFamily="34" charset="0"/>
              </a:defRPr>
            </a:lvl4pPr>
            <a:lvl5pPr algn="l" rtl="0" eaLnBrk="0" fontAlgn="base" hangingPunct="0">
              <a:spcBef>
                <a:spcPct val="0"/>
              </a:spcBef>
              <a:spcAft>
                <a:spcPct val="0"/>
              </a:spcAft>
              <a:tabLst>
                <a:tab pos="261938" algn="l"/>
                <a:tab pos="6057900" algn="r"/>
              </a:tabLst>
              <a:defRPr>
                <a:solidFill>
                  <a:schemeClr val="tx1"/>
                </a:solidFill>
                <a:latin typeface="Arial" panose="020B0604020202020204" pitchFamily="34" charset="0"/>
              </a:defRPr>
            </a:lvl5pPr>
            <a:lvl6pPr algn="l" rtl="0" eaLnBrk="0" fontAlgn="base" hangingPunct="0">
              <a:spcBef>
                <a:spcPct val="0"/>
              </a:spcBef>
              <a:spcAft>
                <a:spcPct val="0"/>
              </a:spcAft>
              <a:tabLst>
                <a:tab pos="261938" algn="l"/>
                <a:tab pos="6057900" algn="r"/>
              </a:tabLst>
              <a:defRPr>
                <a:solidFill>
                  <a:schemeClr val="tx1"/>
                </a:solidFill>
                <a:latin typeface="Arial" panose="020B0604020202020204" pitchFamily="34" charset="0"/>
              </a:defRPr>
            </a:lvl6pPr>
            <a:lvl7pPr algn="l" rtl="0" eaLnBrk="0" fontAlgn="base" hangingPunct="0">
              <a:spcBef>
                <a:spcPct val="0"/>
              </a:spcBef>
              <a:spcAft>
                <a:spcPct val="0"/>
              </a:spcAft>
              <a:tabLst>
                <a:tab pos="261938" algn="l"/>
                <a:tab pos="6057900" algn="r"/>
              </a:tabLst>
              <a:defRPr>
                <a:solidFill>
                  <a:schemeClr val="tx1"/>
                </a:solidFill>
                <a:latin typeface="Arial" panose="020B0604020202020204" pitchFamily="34" charset="0"/>
              </a:defRPr>
            </a:lvl7pPr>
            <a:lvl8pPr algn="l" rtl="0" eaLnBrk="0" fontAlgn="base" hangingPunct="0">
              <a:spcBef>
                <a:spcPct val="0"/>
              </a:spcBef>
              <a:spcAft>
                <a:spcPct val="0"/>
              </a:spcAft>
              <a:tabLst>
                <a:tab pos="261938" algn="l"/>
                <a:tab pos="6057900" algn="r"/>
              </a:tabLst>
              <a:defRPr>
                <a:solidFill>
                  <a:schemeClr val="tx1"/>
                </a:solidFill>
                <a:latin typeface="Arial" panose="020B0604020202020204" pitchFamily="34" charset="0"/>
              </a:defRPr>
            </a:lvl8pPr>
            <a:lvl9pPr algn="l" rtl="0" eaLnBrk="0" fontAlgn="base" hangingPunct="0">
              <a:spcBef>
                <a:spcPct val="0"/>
              </a:spcBef>
              <a:spcAft>
                <a:spcPct val="0"/>
              </a:spcAft>
              <a:tabLst>
                <a:tab pos="261938" algn="l"/>
                <a:tab pos="6057900" algn="r"/>
              </a:tabLst>
              <a:defRPr>
                <a:solidFill>
                  <a:schemeClr val="tx1"/>
                </a:solidFill>
                <a:latin typeface="Arial" panose="020B0604020202020204" pitchFamily="34" charset="0"/>
              </a:defRPr>
            </a:lvl9pPr>
          </a:lstStyle>
          <a:p>
            <a:pPr marL="457200" marR="0" lvl="1" indent="0" algn="ctr" defTabSz="914400" rtl="0" eaLnBrk="0" fontAlgn="base" latinLnBrk="0" hangingPunct="0">
              <a:lnSpc>
                <a:spcPct val="100000"/>
              </a:lnSpc>
              <a:spcBef>
                <a:spcPct val="0"/>
              </a:spcBef>
              <a:spcAft>
                <a:spcPct val="0"/>
              </a:spcAft>
              <a:buClrTx/>
              <a:buSzTx/>
              <a:buFont typeface="Symbol" panose="05050102010706020507" pitchFamily="18" charset="2"/>
              <a:buChar char=""/>
              <a:tabLst>
                <a:tab pos="261938" algn="l"/>
                <a:tab pos="6057900" algn="r"/>
              </a:tabLst>
            </a:pPr>
            <a:r>
              <a:rPr kumimoji="0" lang="en-US" altLang="en-US" sz="2600" b="1" i="0" u="none" strike="noStrike" cap="none" normalizeH="0" baseline="0" dirty="0">
                <a:ln>
                  <a:noFill/>
                </a:ln>
                <a:solidFill>
                  <a:srgbClr val="FF0000"/>
                </a:solidFill>
                <a:effectLst/>
                <a:latin typeface="+mj-lt"/>
                <a:ea typeface="Times New Roman" panose="02020603050405020304" pitchFamily="18" charset="0"/>
                <a:cs typeface="Arial" panose="020B0604020202020204" pitchFamily="34" charset="0"/>
              </a:rPr>
              <a:t> Sulci on the </a:t>
            </a:r>
            <a:r>
              <a:rPr kumimoji="0" lang="en-US" altLang="en-US" sz="2600" b="1" i="0" u="none" strike="noStrike" cap="none" normalizeH="0" baseline="0" dirty="0" err="1">
                <a:ln>
                  <a:noFill/>
                </a:ln>
                <a:solidFill>
                  <a:srgbClr val="FF0000"/>
                </a:solidFill>
                <a:effectLst/>
                <a:latin typeface="+mj-lt"/>
                <a:ea typeface="Times New Roman" panose="02020603050405020304" pitchFamily="18" charset="0"/>
                <a:cs typeface="Arial" panose="020B0604020202020204" pitchFamily="34" charset="0"/>
              </a:rPr>
              <a:t>Supero</a:t>
            </a:r>
            <a:r>
              <a:rPr kumimoji="0" lang="en-US" altLang="en-US" sz="2600" b="1" i="0" u="none" strike="noStrike" cap="none" normalizeH="0" baseline="0" dirty="0">
                <a:ln>
                  <a:noFill/>
                </a:ln>
                <a:solidFill>
                  <a:srgbClr val="FF0000"/>
                </a:solidFill>
                <a:effectLst/>
                <a:latin typeface="+mj-lt"/>
                <a:ea typeface="Times New Roman" panose="02020603050405020304" pitchFamily="18" charset="0"/>
                <a:cs typeface="Arial" panose="020B0604020202020204" pitchFamily="34" charset="0"/>
              </a:rPr>
              <a:t>-lateral surface</a:t>
            </a:r>
            <a:endParaRPr kumimoji="0" lang="en-US" altLang="en-US" sz="2600" b="0" i="0" u="none" strike="noStrike" cap="none" normalizeH="0" baseline="0" dirty="0">
              <a:ln>
                <a:noFill/>
              </a:ln>
              <a:solidFill>
                <a:schemeClr val="tx1"/>
              </a:solidFill>
              <a:effectLst/>
              <a:latin typeface="+mj-lt"/>
            </a:endParaRPr>
          </a:p>
          <a:p>
            <a:pPr marL="0" marR="0" lvl="0" indent="0" defTabSz="914400" rtl="0" eaLnBrk="0" fontAlgn="base" latinLnBrk="0" hangingPunct="0">
              <a:lnSpc>
                <a:spcPct val="100000"/>
              </a:lnSpc>
              <a:spcBef>
                <a:spcPct val="0"/>
              </a:spcBef>
              <a:spcAft>
                <a:spcPct val="0"/>
              </a:spcAft>
              <a:buClrTx/>
              <a:buSzTx/>
              <a:buFontTx/>
              <a:buNone/>
              <a:tabLst>
                <a:tab pos="261938" algn="l"/>
                <a:tab pos="6057900" algn="r"/>
              </a:tabLst>
            </a:pPr>
            <a:r>
              <a:rPr kumimoji="0" lang="en-US" altLang="en-US" sz="2600" b="1" i="0" u="none" strike="noStrike" cap="none" normalizeH="0" baseline="0" dirty="0">
                <a:ln>
                  <a:noFill/>
                </a:ln>
                <a:solidFill>
                  <a:srgbClr val="0000FF"/>
                </a:solidFill>
                <a:effectLst/>
                <a:latin typeface="+mj-lt"/>
                <a:ea typeface="Times New Roman" panose="02020603050405020304" pitchFamily="18" charset="0"/>
                <a:cs typeface="Arial" panose="020B0604020202020204" pitchFamily="34" charset="0"/>
              </a:rPr>
              <a:t>1- Lateral sulcus </a:t>
            </a:r>
            <a:r>
              <a:rPr kumimoji="0" lang="en-US" altLang="en-US" sz="2600" b="1"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rPr>
              <a:t>(</a:t>
            </a:r>
            <a:r>
              <a:rPr kumimoji="0" lang="en-US" altLang="en-US" sz="2600" b="0" i="0" u="none" strike="noStrike" cap="none" normalizeH="0" baseline="0" dirty="0">
                <a:ln>
                  <a:noFill/>
                </a:ln>
                <a:solidFill>
                  <a:schemeClr val="tx1"/>
                </a:solidFill>
                <a:effectLst/>
                <a:latin typeface="+mj-lt"/>
                <a:ea typeface="Times New Roman" panose="02020603050405020304" pitchFamily="18" charset="0"/>
              </a:rPr>
              <a:t>fissure of </a:t>
            </a:r>
            <a:r>
              <a:rPr kumimoji="0" lang="en-US" altLang="en-US" sz="2600" b="0" i="0" u="none" strike="noStrike" cap="none" normalizeH="0" baseline="0" dirty="0" err="1">
                <a:ln>
                  <a:noFill/>
                </a:ln>
                <a:solidFill>
                  <a:schemeClr val="tx1"/>
                </a:solidFill>
                <a:effectLst/>
                <a:latin typeface="+mj-lt"/>
                <a:ea typeface="Times New Roman" panose="02020603050405020304" pitchFamily="18" charset="0"/>
              </a:rPr>
              <a:t>sylvius</a:t>
            </a:r>
            <a:r>
              <a:rPr kumimoji="0" lang="en-US" altLang="en-US" sz="2600" b="1"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rPr>
              <a:t>): </a:t>
            </a:r>
            <a:endParaRPr kumimoji="0" lang="en-US" altLang="en-US" sz="2600" b="0" i="0" u="none" strike="noStrike" cap="none" normalizeH="0" baseline="0" dirty="0">
              <a:ln>
                <a:noFill/>
              </a:ln>
              <a:solidFill>
                <a:schemeClr val="tx1"/>
              </a:solidFill>
              <a:effectLst/>
              <a:latin typeface="+mj-lt"/>
            </a:endParaRPr>
          </a:p>
          <a:p>
            <a:pPr marL="0" marR="0" lvl="0" indent="0" defTabSz="914400" rtl="0" eaLnBrk="0" fontAlgn="base" latinLnBrk="0" hangingPunct="0">
              <a:lnSpc>
                <a:spcPct val="100000"/>
              </a:lnSpc>
              <a:spcBef>
                <a:spcPct val="0"/>
              </a:spcBef>
              <a:spcAft>
                <a:spcPct val="0"/>
              </a:spcAft>
              <a:buClrTx/>
              <a:buSzTx/>
              <a:buFontTx/>
              <a:buNone/>
              <a:tabLst>
                <a:tab pos="261938" algn="l"/>
                <a:tab pos="6057900" algn="r"/>
              </a:tabLst>
            </a:pPr>
            <a:r>
              <a:rPr kumimoji="0" lang="en-US" altLang="en-US" sz="2600" b="1" i="0" u="none" strike="noStrike" cap="none" normalizeH="0" baseline="0" dirty="0">
                <a:ln>
                  <a:noFill/>
                </a:ln>
                <a:solidFill>
                  <a:srgbClr val="0000FF"/>
                </a:solidFill>
                <a:effectLst/>
                <a:latin typeface="+mj-lt"/>
                <a:ea typeface="Times New Roman" panose="02020603050405020304" pitchFamily="18" charset="0"/>
                <a:cs typeface="Arial" panose="020B0604020202020204" pitchFamily="34" charset="0"/>
              </a:rPr>
              <a:t>2- Central sulcus </a:t>
            </a:r>
            <a:r>
              <a:rPr kumimoji="0" lang="en-US" altLang="en-US" sz="2600" b="1"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rPr>
              <a:t>(</a:t>
            </a:r>
            <a:r>
              <a:rPr kumimoji="0" lang="en-US" altLang="en-US" sz="2600" b="0" i="0" u="none" strike="noStrike" cap="none" normalizeH="0" baseline="0" dirty="0">
                <a:ln>
                  <a:noFill/>
                </a:ln>
                <a:solidFill>
                  <a:schemeClr val="tx1"/>
                </a:solidFill>
                <a:effectLst/>
                <a:latin typeface="+mj-lt"/>
                <a:ea typeface="Times New Roman" panose="02020603050405020304" pitchFamily="18" charset="0"/>
              </a:rPr>
              <a:t>Fissure of Rolando</a:t>
            </a:r>
            <a:r>
              <a:rPr kumimoji="0" lang="en-US" altLang="en-US" sz="2600" b="1"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rPr>
              <a:t>): </a:t>
            </a:r>
            <a:endParaRPr kumimoji="0" lang="en-US" altLang="en-US" sz="2600" b="0" i="0" u="none" strike="noStrike" cap="none" normalizeH="0" baseline="0" dirty="0">
              <a:ln>
                <a:noFill/>
              </a:ln>
              <a:solidFill>
                <a:schemeClr val="tx1"/>
              </a:solidFill>
              <a:effectLst/>
              <a:latin typeface="+mj-lt"/>
            </a:endParaRPr>
          </a:p>
          <a:p>
            <a:pPr marL="0" marR="0" lvl="0" indent="0" defTabSz="914400" rtl="0" eaLnBrk="0" fontAlgn="base" latinLnBrk="0" hangingPunct="0">
              <a:lnSpc>
                <a:spcPct val="100000"/>
              </a:lnSpc>
              <a:spcBef>
                <a:spcPct val="0"/>
              </a:spcBef>
              <a:spcAft>
                <a:spcPct val="0"/>
              </a:spcAft>
              <a:buClrTx/>
              <a:buSzTx/>
              <a:buFontTx/>
              <a:buNone/>
              <a:tabLst>
                <a:tab pos="261938" algn="l"/>
                <a:tab pos="6057900" algn="r"/>
              </a:tabLst>
            </a:pPr>
            <a:r>
              <a:rPr kumimoji="0" lang="en-US" altLang="en-US" sz="2600" b="1" i="0" u="none" strike="noStrike" cap="none" normalizeH="0" baseline="0" dirty="0">
                <a:ln>
                  <a:noFill/>
                </a:ln>
                <a:solidFill>
                  <a:srgbClr val="0000FF"/>
                </a:solidFill>
                <a:effectLst/>
                <a:latin typeface="+mj-lt"/>
                <a:ea typeface="Times New Roman" panose="02020603050405020304" pitchFamily="18" charset="0"/>
                <a:cs typeface="Arial" panose="020B0604020202020204" pitchFamily="34" charset="0"/>
              </a:rPr>
              <a:t>3- Precentral sulcus</a:t>
            </a:r>
            <a:r>
              <a:rPr kumimoji="0" lang="en-US" altLang="en-US" sz="2600" b="0" i="0" u="none" strike="noStrike" cap="none" normalizeH="0" baseline="0" dirty="0">
                <a:ln>
                  <a:noFill/>
                </a:ln>
                <a:solidFill>
                  <a:srgbClr val="0000FF"/>
                </a:solidFill>
                <a:effectLst/>
                <a:latin typeface="+mj-lt"/>
                <a:ea typeface="Times New Roman" panose="02020603050405020304" pitchFamily="18" charset="0"/>
                <a:cs typeface="Arial" panose="020B0604020202020204" pitchFamily="34" charset="0"/>
              </a:rPr>
              <a:t>: </a:t>
            </a:r>
            <a:r>
              <a:rPr kumimoji="0" lang="en-US" altLang="en-US" sz="2600" b="0"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rPr>
              <a:t>about 1 cm (finger’s </a:t>
            </a:r>
            <a:r>
              <a:rPr kumimoji="0" lang="en-US" altLang="en-US" sz="2600" b="0" i="0" u="none" strike="noStrike" cap="none" normalizeH="0" baseline="0" dirty="0" smtClean="0">
                <a:ln>
                  <a:noFill/>
                </a:ln>
                <a:solidFill>
                  <a:schemeClr val="tx1"/>
                </a:solidFill>
                <a:effectLst/>
                <a:latin typeface="+mj-lt"/>
                <a:ea typeface="Times New Roman" panose="02020603050405020304" pitchFamily="18" charset="0"/>
                <a:cs typeface="Arial" panose="020B0604020202020204" pitchFamily="34" charset="0"/>
              </a:rPr>
              <a:t>breadth) </a:t>
            </a:r>
            <a:r>
              <a:rPr kumimoji="0" lang="en-US" altLang="en-US" sz="2600" b="0" i="0" u="none" strike="noStrike" cap="none" normalizeH="0" baseline="0" dirty="0" err="1" smtClean="0">
                <a:ln>
                  <a:noFill/>
                </a:ln>
                <a:solidFill>
                  <a:schemeClr val="tx1"/>
                </a:solidFill>
                <a:effectLst/>
                <a:latin typeface="+mj-lt"/>
                <a:ea typeface="Times New Roman" panose="02020603050405020304" pitchFamily="18" charset="0"/>
                <a:cs typeface="Arial" panose="020B0604020202020204" pitchFamily="34" charset="0"/>
              </a:rPr>
              <a:t>infront</a:t>
            </a:r>
            <a:r>
              <a:rPr kumimoji="0" lang="en-US" altLang="en-US" sz="2600" b="0" i="0" u="none" strike="noStrike" cap="none" normalizeH="0" baseline="0" dirty="0" smtClean="0">
                <a:ln>
                  <a:noFill/>
                </a:ln>
                <a:solidFill>
                  <a:schemeClr val="tx1"/>
                </a:solidFill>
                <a:effectLst/>
                <a:latin typeface="+mj-lt"/>
                <a:ea typeface="Times New Roman" panose="02020603050405020304" pitchFamily="18" charset="0"/>
                <a:cs typeface="Arial" panose="020B0604020202020204" pitchFamily="34" charset="0"/>
              </a:rPr>
              <a:t> the</a:t>
            </a:r>
            <a:r>
              <a:rPr kumimoji="0" lang="en-US" altLang="en-US" sz="2600" b="0" i="0" u="none" strike="noStrike" cap="none" normalizeH="0" dirty="0" smtClean="0">
                <a:ln>
                  <a:noFill/>
                </a:ln>
                <a:solidFill>
                  <a:schemeClr val="tx1"/>
                </a:solidFill>
                <a:effectLst/>
                <a:latin typeface="+mj-lt"/>
                <a:ea typeface="Times New Roman" panose="02020603050405020304" pitchFamily="18" charset="0"/>
                <a:cs typeface="Arial" panose="020B0604020202020204" pitchFamily="34" charset="0"/>
              </a:rPr>
              <a:t> </a:t>
            </a:r>
            <a:r>
              <a:rPr kumimoji="0" lang="en-US" altLang="en-US" sz="2600" b="0" i="0" u="none" strike="noStrike" cap="none" normalizeH="0" baseline="0" dirty="0" smtClean="0">
                <a:ln>
                  <a:noFill/>
                </a:ln>
                <a:solidFill>
                  <a:schemeClr val="tx1"/>
                </a:solidFill>
                <a:effectLst/>
                <a:latin typeface="+mj-lt"/>
                <a:ea typeface="Times New Roman" panose="02020603050405020304" pitchFamily="18" charset="0"/>
                <a:cs typeface="Arial" panose="020B0604020202020204" pitchFamily="34" charset="0"/>
              </a:rPr>
              <a:t>central sulcus.</a:t>
            </a:r>
            <a:endParaRPr kumimoji="0" lang="en-US" altLang="en-US" sz="2600" b="0" i="0" u="none" strike="noStrike" cap="none" normalizeH="0" baseline="0" dirty="0">
              <a:ln>
                <a:noFill/>
              </a:ln>
              <a:solidFill>
                <a:schemeClr val="tx1"/>
              </a:solidFill>
              <a:effectLst/>
              <a:latin typeface="+mj-lt"/>
            </a:endParaRPr>
          </a:p>
          <a:p>
            <a:r>
              <a:rPr lang="en-US" altLang="en-US" sz="2600" b="1" dirty="0">
                <a:solidFill>
                  <a:srgbClr val="0000FF"/>
                </a:solidFill>
                <a:latin typeface="+mj-lt"/>
                <a:ea typeface="Times New Roman" panose="02020603050405020304" pitchFamily="18" charset="0"/>
                <a:cs typeface="Arial" panose="020B0604020202020204" pitchFamily="34" charset="0"/>
              </a:rPr>
              <a:t>4 &amp; 5- Superior and inferior frontal sulci</a:t>
            </a:r>
            <a:r>
              <a:rPr lang="en-US" altLang="en-US" sz="2600" dirty="0">
                <a:solidFill>
                  <a:srgbClr val="0000FF"/>
                </a:solidFill>
                <a:latin typeface="+mj-lt"/>
                <a:ea typeface="Times New Roman" panose="02020603050405020304" pitchFamily="18" charset="0"/>
                <a:cs typeface="Arial" panose="020B0604020202020204" pitchFamily="34" charset="0"/>
              </a:rPr>
              <a:t>: </a:t>
            </a:r>
            <a:r>
              <a:rPr lang="en-US" altLang="en-US" sz="2600" dirty="0">
                <a:latin typeface="+mj-lt"/>
                <a:ea typeface="Times New Roman" panose="02020603050405020304" pitchFamily="18" charset="0"/>
                <a:cs typeface="Arial" panose="020B0604020202020204" pitchFamily="34" charset="0"/>
              </a:rPr>
              <a:t>begin close to the precentral sulcus and extend forwards.</a:t>
            </a:r>
            <a:endParaRPr kumimoji="0" lang="en-US" altLang="en-US" sz="2600" b="1"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endParaRPr>
          </a:p>
          <a:p>
            <a:pPr marL="0" marR="0" lvl="0" indent="0" defTabSz="914400" rtl="0" eaLnBrk="0" fontAlgn="base" latinLnBrk="0" hangingPunct="0">
              <a:lnSpc>
                <a:spcPct val="100000"/>
              </a:lnSpc>
              <a:spcBef>
                <a:spcPct val="0"/>
              </a:spcBef>
              <a:spcAft>
                <a:spcPct val="0"/>
              </a:spcAft>
              <a:buClrTx/>
              <a:buSzTx/>
              <a:buFontTx/>
              <a:buNone/>
              <a:tabLst>
                <a:tab pos="261938" algn="l"/>
                <a:tab pos="6057900" algn="r"/>
              </a:tabLst>
            </a:pPr>
            <a:r>
              <a:rPr kumimoji="0" lang="en-US" altLang="en-US" sz="2600" b="1" i="0" u="none" strike="noStrike" cap="none" normalizeH="0" baseline="0" dirty="0">
                <a:ln>
                  <a:noFill/>
                </a:ln>
                <a:solidFill>
                  <a:srgbClr val="0000FF"/>
                </a:solidFill>
                <a:effectLst/>
                <a:latin typeface="+mj-lt"/>
                <a:ea typeface="Times New Roman" panose="02020603050405020304" pitchFamily="18" charset="0"/>
                <a:cs typeface="Arial" panose="020B0604020202020204" pitchFamily="34" charset="0"/>
              </a:rPr>
              <a:t>6- Postcentral sulcus:</a:t>
            </a:r>
            <a:r>
              <a:rPr kumimoji="0" lang="en-US" altLang="en-US" sz="2600" b="0" i="0" u="none" strike="noStrike" cap="none" normalizeH="0" baseline="0" dirty="0">
                <a:ln>
                  <a:noFill/>
                </a:ln>
                <a:solidFill>
                  <a:srgbClr val="0000FF"/>
                </a:solidFill>
                <a:effectLst/>
                <a:latin typeface="+mj-lt"/>
                <a:ea typeface="Times New Roman" panose="02020603050405020304" pitchFamily="18" charset="0"/>
                <a:cs typeface="Arial" panose="020B0604020202020204" pitchFamily="34" charset="0"/>
              </a:rPr>
              <a:t> </a:t>
            </a:r>
            <a:r>
              <a:rPr kumimoji="0" lang="en-US" altLang="en-US" sz="2600" b="0"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rPr>
              <a:t>about 1 cm (finger's breadth) behind the central sulcus.</a:t>
            </a:r>
            <a:endParaRPr kumimoji="0" lang="en-US" altLang="en-US" sz="2600" b="0" i="0" u="none" strike="noStrike" cap="none" normalizeH="0" baseline="0" dirty="0">
              <a:ln>
                <a:noFill/>
              </a:ln>
              <a:solidFill>
                <a:schemeClr val="tx1"/>
              </a:solidFill>
              <a:effectLst/>
              <a:latin typeface="+mj-lt"/>
            </a:endParaRPr>
          </a:p>
          <a:p>
            <a:pPr marL="0" marR="0" lvl="0" indent="0" defTabSz="914400" rtl="0" eaLnBrk="0" fontAlgn="base" latinLnBrk="0" hangingPunct="0">
              <a:lnSpc>
                <a:spcPct val="100000"/>
              </a:lnSpc>
              <a:spcBef>
                <a:spcPct val="0"/>
              </a:spcBef>
              <a:spcAft>
                <a:spcPct val="0"/>
              </a:spcAft>
              <a:buClrTx/>
              <a:buSzTx/>
              <a:buFontTx/>
              <a:buNone/>
              <a:tabLst>
                <a:tab pos="261938" algn="l"/>
                <a:tab pos="6057900" algn="r"/>
              </a:tabLst>
            </a:pPr>
            <a:r>
              <a:rPr kumimoji="0" lang="en-US" altLang="en-US" sz="2600" b="1" i="0" u="none" strike="noStrike" cap="none" normalizeH="0" baseline="0" dirty="0">
                <a:ln>
                  <a:noFill/>
                </a:ln>
                <a:solidFill>
                  <a:srgbClr val="0000FF"/>
                </a:solidFill>
                <a:effectLst/>
                <a:latin typeface="+mj-lt"/>
                <a:ea typeface="Times New Roman" panose="02020603050405020304" pitchFamily="18" charset="0"/>
                <a:cs typeface="Arial" panose="020B0604020202020204" pitchFamily="34" charset="0"/>
              </a:rPr>
              <a:t>7- Intraparietal sulcus</a:t>
            </a:r>
            <a:r>
              <a:rPr kumimoji="0" lang="en-US" altLang="en-US" sz="2600" b="0" i="0" u="none" strike="noStrike" cap="none" normalizeH="0" baseline="0" dirty="0">
                <a:ln>
                  <a:noFill/>
                </a:ln>
                <a:solidFill>
                  <a:srgbClr val="0000FF"/>
                </a:solidFill>
                <a:effectLst/>
                <a:latin typeface="+mj-lt"/>
                <a:ea typeface="Times New Roman" panose="02020603050405020304" pitchFamily="18" charset="0"/>
                <a:cs typeface="Arial" panose="020B0604020202020204" pitchFamily="34" charset="0"/>
              </a:rPr>
              <a:t>: </a:t>
            </a:r>
            <a:r>
              <a:rPr kumimoji="0" lang="en-US" altLang="en-US" sz="2600" b="0"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rPr>
              <a:t>extends backwards from the middle of the postcentral sulcus.  </a:t>
            </a:r>
            <a:endParaRPr kumimoji="0" lang="en-US" altLang="en-US" sz="2600" b="0" i="0" u="none" strike="noStrike" cap="none" normalizeH="0" baseline="0" dirty="0">
              <a:ln>
                <a:noFill/>
              </a:ln>
              <a:solidFill>
                <a:schemeClr val="tx1"/>
              </a:solidFill>
              <a:effectLst/>
              <a:latin typeface="+mj-lt"/>
            </a:endParaRPr>
          </a:p>
          <a:p>
            <a:pPr marL="0" marR="0" lvl="0" indent="0" defTabSz="914400" rtl="0" eaLnBrk="0" fontAlgn="base" latinLnBrk="0" hangingPunct="0">
              <a:lnSpc>
                <a:spcPct val="100000"/>
              </a:lnSpc>
              <a:spcBef>
                <a:spcPct val="0"/>
              </a:spcBef>
              <a:spcAft>
                <a:spcPct val="0"/>
              </a:spcAft>
              <a:buClrTx/>
              <a:buSzTx/>
              <a:buFontTx/>
              <a:buNone/>
              <a:tabLst>
                <a:tab pos="261938" algn="l"/>
                <a:tab pos="6057900" algn="r"/>
              </a:tabLst>
            </a:pPr>
            <a:r>
              <a:rPr kumimoji="0" lang="en-US" altLang="en-US" sz="2600" b="1" i="0" u="none" strike="noStrike" cap="none" normalizeH="0" baseline="0" dirty="0">
                <a:ln>
                  <a:noFill/>
                </a:ln>
                <a:solidFill>
                  <a:srgbClr val="0000FF"/>
                </a:solidFill>
                <a:effectLst/>
                <a:latin typeface="+mj-lt"/>
                <a:ea typeface="Times New Roman" panose="02020603050405020304" pitchFamily="18" charset="0"/>
                <a:cs typeface="Arial" panose="020B0604020202020204" pitchFamily="34" charset="0"/>
              </a:rPr>
              <a:t>8 &amp; 9- Superior and inferior temporal sulci</a:t>
            </a:r>
            <a:r>
              <a:rPr kumimoji="0" lang="en-US" altLang="en-US" sz="2600" b="0" i="0" u="none" strike="noStrike" cap="none" normalizeH="0" baseline="0" dirty="0">
                <a:ln>
                  <a:noFill/>
                </a:ln>
                <a:solidFill>
                  <a:srgbClr val="0000FF"/>
                </a:solidFill>
                <a:effectLst/>
                <a:latin typeface="+mj-lt"/>
                <a:ea typeface="Times New Roman" panose="02020603050405020304" pitchFamily="18" charset="0"/>
                <a:cs typeface="Arial" panose="020B0604020202020204" pitchFamily="34" charset="0"/>
              </a:rPr>
              <a:t>: </a:t>
            </a:r>
            <a:r>
              <a:rPr kumimoji="0" lang="en-US" altLang="en-US" sz="2600" b="0"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rPr>
              <a:t>on the temporal lobe parallel to the lateral sulcus.</a:t>
            </a:r>
            <a:endParaRPr kumimoji="0" lang="en-US" altLang="en-US" sz="2600" b="0" i="0" u="none" strike="noStrike" cap="none" normalizeH="0" baseline="0" dirty="0">
              <a:ln>
                <a:noFill/>
              </a:ln>
              <a:solidFill>
                <a:schemeClr val="tx1"/>
              </a:solidFill>
              <a:effectLst/>
              <a:latin typeface="+mj-lt"/>
            </a:endParaRPr>
          </a:p>
          <a:p>
            <a:pPr marL="0" marR="0" lvl="0" indent="0" defTabSz="914400" rtl="0" eaLnBrk="0" fontAlgn="base" latinLnBrk="0" hangingPunct="0">
              <a:lnSpc>
                <a:spcPct val="100000"/>
              </a:lnSpc>
              <a:spcBef>
                <a:spcPct val="0"/>
              </a:spcBef>
              <a:spcAft>
                <a:spcPct val="0"/>
              </a:spcAft>
              <a:buClrTx/>
              <a:buSzTx/>
              <a:buFontTx/>
              <a:buNone/>
              <a:tabLst>
                <a:tab pos="261938" algn="l"/>
                <a:tab pos="6057900" algn="r"/>
              </a:tabLst>
            </a:pPr>
            <a:r>
              <a:rPr kumimoji="0" lang="en-US" altLang="en-US" sz="2600" b="1" i="0" u="none" strike="noStrike" cap="none" normalizeH="0" baseline="0" dirty="0">
                <a:ln>
                  <a:noFill/>
                </a:ln>
                <a:solidFill>
                  <a:srgbClr val="0000FF"/>
                </a:solidFill>
                <a:effectLst/>
                <a:latin typeface="+mj-lt"/>
                <a:ea typeface="Times New Roman" panose="02020603050405020304" pitchFamily="18" charset="0"/>
                <a:cs typeface="Arial" panose="020B0604020202020204" pitchFamily="34" charset="0"/>
              </a:rPr>
              <a:t>10- Parieto-occipital sulcus</a:t>
            </a:r>
            <a:r>
              <a:rPr kumimoji="0" lang="en-US" altLang="en-US" sz="2600" b="0" i="0" u="none" strike="noStrike" cap="none" normalizeH="0" baseline="0" dirty="0">
                <a:ln>
                  <a:noFill/>
                </a:ln>
                <a:solidFill>
                  <a:srgbClr val="0000FF"/>
                </a:solidFill>
                <a:effectLst/>
                <a:latin typeface="+mj-lt"/>
                <a:ea typeface="Times New Roman" panose="02020603050405020304" pitchFamily="18" charset="0"/>
                <a:cs typeface="Arial" panose="020B0604020202020204" pitchFamily="34" charset="0"/>
              </a:rPr>
              <a:t>: </a:t>
            </a:r>
            <a:r>
              <a:rPr kumimoji="0" lang="en-US" altLang="en-US" sz="2600" b="0"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rPr>
              <a:t>2 inches </a:t>
            </a:r>
            <a:r>
              <a:rPr kumimoji="0" lang="en-US" altLang="en-US" sz="2600" b="0" i="0" u="none" strike="noStrike" cap="none" normalizeH="0" baseline="0" dirty="0" err="1">
                <a:ln>
                  <a:noFill/>
                </a:ln>
                <a:solidFill>
                  <a:schemeClr val="tx1"/>
                </a:solidFill>
                <a:effectLst/>
                <a:latin typeface="+mj-lt"/>
                <a:ea typeface="Times New Roman" panose="02020603050405020304" pitchFamily="18" charset="0"/>
                <a:cs typeface="Arial" panose="020B0604020202020204" pitchFamily="34" charset="0"/>
              </a:rPr>
              <a:t>infront</a:t>
            </a:r>
            <a:r>
              <a:rPr kumimoji="0" lang="en-US" altLang="en-US" sz="2600" b="0"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rPr>
              <a:t> the occipital pole.</a:t>
            </a:r>
            <a:endParaRPr kumimoji="0" lang="en-US" altLang="en-US" sz="2600" b="0" i="0" u="none" strike="noStrike" cap="none" normalizeH="0" baseline="0" dirty="0">
              <a:ln>
                <a:noFill/>
              </a:ln>
              <a:solidFill>
                <a:schemeClr val="tx1"/>
              </a:solidFill>
              <a:effectLst/>
              <a:latin typeface="+mj-lt"/>
            </a:endParaRPr>
          </a:p>
          <a:p>
            <a:pPr marL="0" marR="0" lvl="0" indent="0" defTabSz="914400" rtl="0" eaLnBrk="0" fontAlgn="base" latinLnBrk="0" hangingPunct="0">
              <a:lnSpc>
                <a:spcPct val="100000"/>
              </a:lnSpc>
              <a:spcBef>
                <a:spcPct val="0"/>
              </a:spcBef>
              <a:spcAft>
                <a:spcPct val="0"/>
              </a:spcAft>
              <a:buClrTx/>
              <a:buSzTx/>
              <a:buFontTx/>
              <a:buNone/>
              <a:tabLst>
                <a:tab pos="261938" algn="l"/>
                <a:tab pos="6057900" algn="r"/>
              </a:tabLst>
            </a:pPr>
            <a:r>
              <a:rPr kumimoji="0" lang="en-US" altLang="en-US" sz="2600" b="1" i="0" u="none" strike="noStrike" cap="none" normalizeH="0" baseline="0" dirty="0">
                <a:ln>
                  <a:noFill/>
                </a:ln>
                <a:solidFill>
                  <a:srgbClr val="0000FF"/>
                </a:solidFill>
                <a:effectLst/>
                <a:latin typeface="+mj-lt"/>
                <a:ea typeface="Times New Roman" panose="02020603050405020304" pitchFamily="18" charset="0"/>
                <a:cs typeface="Arial" panose="020B0604020202020204" pitchFamily="34" charset="0"/>
              </a:rPr>
              <a:t>11- Calcarine sulcus</a:t>
            </a:r>
            <a:r>
              <a:rPr kumimoji="0" lang="en-US" altLang="en-US" sz="2600" b="0"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rPr>
              <a:t>: its posterior end reaches to the </a:t>
            </a:r>
            <a:r>
              <a:rPr kumimoji="0" lang="en-US" altLang="en-US" sz="2600" b="0" i="0" u="none" strike="noStrike" cap="none" normalizeH="0" baseline="0" dirty="0" smtClean="0">
                <a:ln>
                  <a:noFill/>
                </a:ln>
                <a:solidFill>
                  <a:schemeClr val="tx1"/>
                </a:solidFill>
                <a:effectLst/>
                <a:latin typeface="+mj-lt"/>
                <a:ea typeface="Times New Roman" panose="02020603050405020304" pitchFamily="18" charset="0"/>
                <a:cs typeface="Arial" panose="020B0604020202020204" pitchFamily="34" charset="0"/>
              </a:rPr>
              <a:t>occipital</a:t>
            </a:r>
            <a:r>
              <a:rPr kumimoji="0" lang="en-US" altLang="en-US" sz="2600" b="0" i="0" u="none" strike="noStrike" cap="none" normalizeH="0" dirty="0" smtClean="0">
                <a:ln>
                  <a:noFill/>
                </a:ln>
                <a:solidFill>
                  <a:schemeClr val="tx1"/>
                </a:solidFill>
                <a:effectLst/>
                <a:latin typeface="+mj-lt"/>
                <a:ea typeface="Times New Roman" panose="02020603050405020304" pitchFamily="18" charset="0"/>
                <a:cs typeface="Arial" panose="020B0604020202020204" pitchFamily="34" charset="0"/>
              </a:rPr>
              <a:t> </a:t>
            </a:r>
            <a:r>
              <a:rPr kumimoji="0" lang="en-US" altLang="en-US" sz="2600" b="0" i="0" u="none" strike="noStrike" cap="none" normalizeH="0" baseline="0" dirty="0" smtClean="0">
                <a:ln>
                  <a:noFill/>
                </a:ln>
                <a:solidFill>
                  <a:schemeClr val="tx1"/>
                </a:solidFill>
                <a:effectLst/>
                <a:latin typeface="+mj-lt"/>
                <a:ea typeface="Times New Roman" panose="02020603050405020304" pitchFamily="18" charset="0"/>
                <a:cs typeface="Arial" panose="020B0604020202020204" pitchFamily="34" charset="0"/>
              </a:rPr>
              <a:t>pole</a:t>
            </a:r>
            <a:endParaRPr kumimoji="0" lang="en-US" altLang="en-US" sz="2600" b="0"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endParaRPr>
          </a:p>
          <a:p>
            <a:pPr marL="0" marR="0" lvl="0" indent="0" defTabSz="914400" rtl="0" eaLnBrk="0" fontAlgn="base" latinLnBrk="0" hangingPunct="0">
              <a:lnSpc>
                <a:spcPct val="100000"/>
              </a:lnSpc>
              <a:spcBef>
                <a:spcPct val="0"/>
              </a:spcBef>
              <a:spcAft>
                <a:spcPct val="0"/>
              </a:spcAft>
              <a:buClrTx/>
              <a:buSzTx/>
              <a:buFontTx/>
              <a:buNone/>
              <a:tabLst>
                <a:tab pos="261938" algn="l"/>
                <a:tab pos="6057900" algn="r"/>
              </a:tabLst>
            </a:pPr>
            <a:r>
              <a:rPr lang="en-US" altLang="en-US" sz="2600" b="1" dirty="0">
                <a:solidFill>
                  <a:srgbClr val="0000FF"/>
                </a:solidFill>
                <a:latin typeface="+mj-lt"/>
                <a:cs typeface="Arial" panose="020B0604020202020204" pitchFamily="34" charset="0"/>
              </a:rPr>
              <a:t>12- Lunate sulcus (Simian) </a:t>
            </a:r>
            <a:r>
              <a:rPr lang="en-US" altLang="en-US" sz="2600" dirty="0">
                <a:latin typeface="+mj-lt"/>
                <a:cs typeface="Arial" panose="020B0604020202020204" pitchFamily="34" charset="0"/>
              </a:rPr>
              <a:t>at the occipital lobe</a:t>
            </a:r>
            <a:endParaRPr kumimoji="0" lang="en-US" altLang="en-US" sz="2600" i="0" u="none" strike="noStrike" cap="none" normalizeH="0" baseline="0" dirty="0">
              <a:ln>
                <a:noFill/>
              </a:ln>
              <a:effectLst/>
              <a:latin typeface="+mj-lt"/>
            </a:endParaRPr>
          </a:p>
        </p:txBody>
      </p:sp>
    </p:spTree>
    <p:extLst>
      <p:ext uri="{BB962C8B-B14F-4D97-AF65-F5344CB8AC3E}">
        <p14:creationId xmlns:p14="http://schemas.microsoft.com/office/powerpoint/2010/main" val="30728956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s03-07B"/>
          <p:cNvPicPr>
            <a:picLocks noChangeAspect="1" noChangeArrowheads="1"/>
          </p:cNvPicPr>
          <p:nvPr/>
        </p:nvPicPr>
        <p:blipFill>
          <a:blip r:embed="rId3" cstate="print">
            <a:lum bright="-10000" contrast="30000"/>
          </a:blip>
          <a:srcRect/>
          <a:stretch>
            <a:fillRect/>
          </a:stretch>
        </p:blipFill>
        <p:spPr bwMode="auto">
          <a:xfrm>
            <a:off x="89756" y="4423"/>
            <a:ext cx="8964488" cy="6736945"/>
          </a:xfrm>
          <a:prstGeom prst="rect">
            <a:avLst/>
          </a:prstGeom>
          <a:noFill/>
        </p:spPr>
      </p:pic>
      <p:sp>
        <p:nvSpPr>
          <p:cNvPr id="6" name="TextBox 5">
            <a:extLst>
              <a:ext uri="{FF2B5EF4-FFF2-40B4-BE49-F238E27FC236}">
                <a16:creationId xmlns:a16="http://schemas.microsoft.com/office/drawing/2014/main" xmlns="" id="{7AFBF7EE-A5EB-47BA-A90F-02D5FEC99783}"/>
              </a:ext>
            </a:extLst>
          </p:cNvPr>
          <p:cNvSpPr txBox="1"/>
          <p:nvPr/>
        </p:nvSpPr>
        <p:spPr>
          <a:xfrm>
            <a:off x="251520" y="6165304"/>
            <a:ext cx="7056784" cy="584775"/>
          </a:xfrm>
          <a:prstGeom prst="rect">
            <a:avLst/>
          </a:prstGeom>
          <a:ln w="28575">
            <a:solidFill>
              <a:srgbClr val="0000FF"/>
            </a:solidFill>
          </a:ln>
        </p:spPr>
        <p:style>
          <a:lnRef idx="2">
            <a:schemeClr val="accent1"/>
          </a:lnRef>
          <a:fillRef idx="1">
            <a:schemeClr val="lt1"/>
          </a:fillRef>
          <a:effectRef idx="0">
            <a:schemeClr val="accent1"/>
          </a:effectRef>
          <a:fontRef idx="minor">
            <a:schemeClr val="dk1"/>
          </a:fontRef>
        </p:style>
        <p:txBody>
          <a:bodyPr wrap="square" rtlCol="1">
            <a:spAutoFit/>
          </a:bodyPr>
          <a:lstStyle/>
          <a:p>
            <a:pPr algn="ctr" rtl="0"/>
            <a:r>
              <a:rPr lang="en-US" sz="3200" b="1" dirty="0">
                <a:solidFill>
                  <a:srgbClr val="FF0000"/>
                </a:solidFill>
              </a:rPr>
              <a:t>Important gyri on Superolateral Surface </a:t>
            </a:r>
          </a:p>
        </p:txBody>
      </p:sp>
    </p:spTree>
    <p:extLst>
      <p:ext uri="{BB962C8B-B14F-4D97-AF65-F5344CB8AC3E}">
        <p14:creationId xmlns:p14="http://schemas.microsoft.com/office/powerpoint/2010/main" val="2373310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lum bright="-10000" contrast="20000"/>
          </a:blip>
          <a:srcRect l="36328" t="23438" r="15625" b="23828"/>
          <a:stretch>
            <a:fillRect/>
          </a:stretch>
        </p:blipFill>
        <p:spPr bwMode="auto">
          <a:xfrm>
            <a:off x="1403648" y="764704"/>
            <a:ext cx="6558060" cy="4318724"/>
          </a:xfrm>
          <a:prstGeom prst="rect">
            <a:avLst/>
          </a:prstGeom>
          <a:noFill/>
          <a:ln w="9525">
            <a:noFill/>
            <a:miter lim="800000"/>
            <a:headEnd/>
            <a:tailEnd/>
          </a:ln>
        </p:spPr>
      </p:pic>
      <p:sp>
        <p:nvSpPr>
          <p:cNvPr id="15" name="Freeform 14"/>
          <p:cNvSpPr/>
          <p:nvPr/>
        </p:nvSpPr>
        <p:spPr>
          <a:xfrm>
            <a:off x="5220072" y="2204864"/>
            <a:ext cx="1728192" cy="1584176"/>
          </a:xfrm>
          <a:custGeom>
            <a:avLst/>
            <a:gdLst>
              <a:gd name="connsiteX0" fmla="*/ 34159 w 1066800"/>
              <a:gd name="connsiteY0" fmla="*/ 662152 h 1468821"/>
              <a:gd name="connsiteX1" fmla="*/ 112987 w 1066800"/>
              <a:gd name="connsiteY1" fmla="*/ 394138 h 1468821"/>
              <a:gd name="connsiteX2" fmla="*/ 317938 w 1066800"/>
              <a:gd name="connsiteY2" fmla="*/ 78828 h 1468821"/>
              <a:gd name="connsiteX3" fmla="*/ 396766 w 1066800"/>
              <a:gd name="connsiteY3" fmla="*/ 0 h 1468821"/>
              <a:gd name="connsiteX4" fmla="*/ 601718 w 1066800"/>
              <a:gd name="connsiteY4" fmla="*/ 78828 h 1468821"/>
              <a:gd name="connsiteX5" fmla="*/ 759373 w 1066800"/>
              <a:gd name="connsiteY5" fmla="*/ 141890 h 1468821"/>
              <a:gd name="connsiteX6" fmla="*/ 901262 w 1066800"/>
              <a:gd name="connsiteY6" fmla="*/ 141890 h 1468821"/>
              <a:gd name="connsiteX7" fmla="*/ 1043152 w 1066800"/>
              <a:gd name="connsiteY7" fmla="*/ 346842 h 1468821"/>
              <a:gd name="connsiteX8" fmla="*/ 1043152 w 1066800"/>
              <a:gd name="connsiteY8" fmla="*/ 772511 h 1468821"/>
              <a:gd name="connsiteX9" fmla="*/ 980090 w 1066800"/>
              <a:gd name="connsiteY9" fmla="*/ 1072056 h 1468821"/>
              <a:gd name="connsiteX10" fmla="*/ 712076 w 1066800"/>
              <a:gd name="connsiteY10" fmla="*/ 1324304 h 1468821"/>
              <a:gd name="connsiteX11" fmla="*/ 333704 w 1066800"/>
              <a:gd name="connsiteY11" fmla="*/ 1418897 h 1468821"/>
              <a:gd name="connsiteX12" fmla="*/ 128752 w 1066800"/>
              <a:gd name="connsiteY12" fmla="*/ 1450428 h 1468821"/>
              <a:gd name="connsiteX13" fmla="*/ 2628 w 1066800"/>
              <a:gd name="connsiteY13" fmla="*/ 1308538 h 1468821"/>
              <a:gd name="connsiteX14" fmla="*/ 144518 w 1066800"/>
              <a:gd name="connsiteY14" fmla="*/ 1198180 h 1468821"/>
              <a:gd name="connsiteX15" fmla="*/ 286407 w 1066800"/>
              <a:gd name="connsiteY15" fmla="*/ 993228 h 1468821"/>
              <a:gd name="connsiteX16" fmla="*/ 286407 w 1066800"/>
              <a:gd name="connsiteY16" fmla="*/ 804042 h 1468821"/>
              <a:gd name="connsiteX17" fmla="*/ 223345 w 1066800"/>
              <a:gd name="connsiteY17" fmla="*/ 677918 h 1468821"/>
              <a:gd name="connsiteX18" fmla="*/ 34159 w 1066800"/>
              <a:gd name="connsiteY18" fmla="*/ 662152 h 1468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66800" h="1468821">
                <a:moveTo>
                  <a:pt x="34159" y="662152"/>
                </a:moveTo>
                <a:cubicBezTo>
                  <a:pt x="15766" y="614855"/>
                  <a:pt x="65691" y="491359"/>
                  <a:pt x="112987" y="394138"/>
                </a:cubicBezTo>
                <a:cubicBezTo>
                  <a:pt x="160283" y="296917"/>
                  <a:pt x="270642" y="144518"/>
                  <a:pt x="317938" y="78828"/>
                </a:cubicBezTo>
                <a:cubicBezTo>
                  <a:pt x="365234" y="13138"/>
                  <a:pt x="349469" y="0"/>
                  <a:pt x="396766" y="0"/>
                </a:cubicBezTo>
                <a:cubicBezTo>
                  <a:pt x="444063" y="0"/>
                  <a:pt x="601718" y="78828"/>
                  <a:pt x="601718" y="78828"/>
                </a:cubicBezTo>
                <a:cubicBezTo>
                  <a:pt x="662152" y="102476"/>
                  <a:pt x="709449" y="131380"/>
                  <a:pt x="759373" y="141890"/>
                </a:cubicBezTo>
                <a:cubicBezTo>
                  <a:pt x="809297" y="152400"/>
                  <a:pt x="853966" y="107731"/>
                  <a:pt x="901262" y="141890"/>
                </a:cubicBezTo>
                <a:cubicBezTo>
                  <a:pt x="948558" y="176049"/>
                  <a:pt x="1019504" y="241739"/>
                  <a:pt x="1043152" y="346842"/>
                </a:cubicBezTo>
                <a:cubicBezTo>
                  <a:pt x="1066800" y="451946"/>
                  <a:pt x="1053662" y="651642"/>
                  <a:pt x="1043152" y="772511"/>
                </a:cubicBezTo>
                <a:cubicBezTo>
                  <a:pt x="1032642" y="893380"/>
                  <a:pt x="1035269" y="980091"/>
                  <a:pt x="980090" y="1072056"/>
                </a:cubicBezTo>
                <a:cubicBezTo>
                  <a:pt x="924911" y="1164022"/>
                  <a:pt x="819807" y="1266497"/>
                  <a:pt x="712076" y="1324304"/>
                </a:cubicBezTo>
                <a:cubicBezTo>
                  <a:pt x="604345" y="1382111"/>
                  <a:pt x="430925" y="1397876"/>
                  <a:pt x="333704" y="1418897"/>
                </a:cubicBezTo>
                <a:cubicBezTo>
                  <a:pt x="236483" y="1439918"/>
                  <a:pt x="183931" y="1468821"/>
                  <a:pt x="128752" y="1450428"/>
                </a:cubicBezTo>
                <a:cubicBezTo>
                  <a:pt x="73573" y="1432035"/>
                  <a:pt x="0" y="1350579"/>
                  <a:pt x="2628" y="1308538"/>
                </a:cubicBezTo>
                <a:cubicBezTo>
                  <a:pt x="5256" y="1266497"/>
                  <a:pt x="97222" y="1250732"/>
                  <a:pt x="144518" y="1198180"/>
                </a:cubicBezTo>
                <a:cubicBezTo>
                  <a:pt x="191815" y="1145628"/>
                  <a:pt x="262759" y="1058918"/>
                  <a:pt x="286407" y="993228"/>
                </a:cubicBezTo>
                <a:cubicBezTo>
                  <a:pt x="310055" y="927538"/>
                  <a:pt x="296917" y="856594"/>
                  <a:pt x="286407" y="804042"/>
                </a:cubicBezTo>
                <a:cubicBezTo>
                  <a:pt x="275897" y="751490"/>
                  <a:pt x="262759" y="698939"/>
                  <a:pt x="223345" y="677918"/>
                </a:cubicBezTo>
                <a:cubicBezTo>
                  <a:pt x="183931" y="656897"/>
                  <a:pt x="52552" y="709449"/>
                  <a:pt x="34159" y="662152"/>
                </a:cubicBezTo>
                <a:close/>
              </a:path>
            </a:pathLst>
          </a:custGeom>
          <a:noFill/>
          <a:ln>
            <a:solidFill>
              <a:srgbClr val="0000FF"/>
            </a:solidFill>
            <a:prstDash val="sysDash"/>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a:ea typeface="+mn-ea"/>
              <a:cs typeface="Arial" panose="020B0604020202020204" pitchFamily="34" charset="0"/>
            </a:endParaRPr>
          </a:p>
        </p:txBody>
      </p:sp>
      <p:sp>
        <p:nvSpPr>
          <p:cNvPr id="3" name="Freeform 2"/>
          <p:cNvSpPr/>
          <p:nvPr/>
        </p:nvSpPr>
        <p:spPr>
          <a:xfrm>
            <a:off x="3203848" y="2780928"/>
            <a:ext cx="2376264" cy="1728192"/>
          </a:xfrm>
          <a:custGeom>
            <a:avLst/>
            <a:gdLst>
              <a:gd name="connsiteX0" fmla="*/ 47297 w 1579180"/>
              <a:gd name="connsiteY0" fmla="*/ 1150883 h 1150883"/>
              <a:gd name="connsiteX1" fmla="*/ 94593 w 1579180"/>
              <a:gd name="connsiteY1" fmla="*/ 898635 h 1150883"/>
              <a:gd name="connsiteX2" fmla="*/ 614855 w 1579180"/>
              <a:gd name="connsiteY2" fmla="*/ 551794 h 1150883"/>
              <a:gd name="connsiteX3" fmla="*/ 1182414 w 1579180"/>
              <a:gd name="connsiteY3" fmla="*/ 346842 h 1150883"/>
              <a:gd name="connsiteX4" fmla="*/ 1513490 w 1579180"/>
              <a:gd name="connsiteY4" fmla="*/ 173421 h 1150883"/>
              <a:gd name="connsiteX5" fmla="*/ 1576552 w 1579180"/>
              <a:gd name="connsiteY5" fmla="*/ 0 h 1150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9180" h="1150883">
                <a:moveTo>
                  <a:pt x="47297" y="1150883"/>
                </a:moveTo>
                <a:cubicBezTo>
                  <a:pt x="23648" y="1074683"/>
                  <a:pt x="0" y="998483"/>
                  <a:pt x="94593" y="898635"/>
                </a:cubicBezTo>
                <a:cubicBezTo>
                  <a:pt x="189186" y="798787"/>
                  <a:pt x="433552" y="643759"/>
                  <a:pt x="614855" y="551794"/>
                </a:cubicBezTo>
                <a:cubicBezTo>
                  <a:pt x="796158" y="459829"/>
                  <a:pt x="1032642" y="409904"/>
                  <a:pt x="1182414" y="346842"/>
                </a:cubicBezTo>
                <a:cubicBezTo>
                  <a:pt x="1332186" y="283780"/>
                  <a:pt x="1447800" y="231228"/>
                  <a:pt x="1513490" y="173421"/>
                </a:cubicBezTo>
                <a:cubicBezTo>
                  <a:pt x="1579180" y="115614"/>
                  <a:pt x="1577866" y="57807"/>
                  <a:pt x="1576552" y="0"/>
                </a:cubicBezTo>
              </a:path>
            </a:pathLst>
          </a:custGeom>
          <a:ln w="57150">
            <a:solidFill>
              <a:srgbClr val="00FFFF"/>
            </a:solidFill>
            <a:prstDash val="sysDot"/>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
        <p:nvSpPr>
          <p:cNvPr id="4" name="AutoShape 32"/>
          <p:cNvSpPr>
            <a:spLocks/>
          </p:cNvSpPr>
          <p:nvPr/>
        </p:nvSpPr>
        <p:spPr bwMode="auto">
          <a:xfrm flipH="1">
            <a:off x="0" y="0"/>
            <a:ext cx="3356248" cy="639599"/>
          </a:xfrm>
          <a:prstGeom prst="callout2">
            <a:avLst>
              <a:gd name="adj1" fmla="val 171585"/>
              <a:gd name="adj2" fmla="val 28014"/>
              <a:gd name="adj3" fmla="val 175239"/>
              <a:gd name="adj4" fmla="val 10179"/>
              <a:gd name="adj5" fmla="val 510361"/>
              <a:gd name="adj6" fmla="val -50932"/>
            </a:avLst>
          </a:prstGeom>
          <a:noFill/>
          <a:ln w="38100">
            <a:solidFill>
              <a:schemeClr val="tx1"/>
            </a:solidFill>
            <a:miter lim="800000"/>
            <a:headEnd/>
            <a:tailEnd type="triangle" w="med" len="med"/>
          </a:ln>
          <a:effectLst>
            <a:outerShdw blurRad="50800" dist="38100" dir="8100000" algn="tr" rotWithShape="0">
              <a:prstClr val="black">
                <a:alpha val="40000"/>
              </a:prstClr>
            </a:outerShdw>
          </a:effectLst>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Calibri"/>
                <a:ea typeface="+mn-ea"/>
                <a:cs typeface="+mn-cs"/>
              </a:rPr>
              <a:t>Long posterior</a:t>
            </a:r>
            <a:r>
              <a:rPr kumimoji="0" lang="en-US" sz="3600" b="1" i="0" u="none" strike="noStrike" kern="1200" cap="none" spc="0" normalizeH="0" baseline="0" noProof="0" dirty="0">
                <a:ln>
                  <a:noFill/>
                </a:ln>
                <a:solidFill>
                  <a:srgbClr val="0000FF"/>
                </a:solidFill>
                <a:effectLst/>
                <a:uLnTx/>
                <a:uFillTx/>
                <a:latin typeface="Calibri"/>
                <a:ea typeface="+mn-ea"/>
                <a:cs typeface="+mn-cs"/>
              </a:rPr>
              <a:t> ramus of lateral sulcus </a:t>
            </a:r>
          </a:p>
        </p:txBody>
      </p:sp>
      <p:sp>
        <p:nvSpPr>
          <p:cNvPr id="5" name="Freeform 4"/>
          <p:cNvSpPr/>
          <p:nvPr/>
        </p:nvSpPr>
        <p:spPr>
          <a:xfrm>
            <a:off x="3995936" y="3140968"/>
            <a:ext cx="2376264" cy="1368152"/>
          </a:xfrm>
          <a:custGeom>
            <a:avLst/>
            <a:gdLst>
              <a:gd name="connsiteX0" fmla="*/ 1844566 w 1844566"/>
              <a:gd name="connsiteY0" fmla="*/ 0 h 1040524"/>
              <a:gd name="connsiteX1" fmla="*/ 1686911 w 1844566"/>
              <a:gd name="connsiteY1" fmla="*/ 110359 h 1040524"/>
              <a:gd name="connsiteX2" fmla="*/ 1497725 w 1844566"/>
              <a:gd name="connsiteY2" fmla="*/ 362607 h 1040524"/>
              <a:gd name="connsiteX3" fmla="*/ 1008994 w 1844566"/>
              <a:gd name="connsiteY3" fmla="*/ 504496 h 1040524"/>
              <a:gd name="connsiteX4" fmla="*/ 646387 w 1844566"/>
              <a:gd name="connsiteY4" fmla="*/ 551793 h 1040524"/>
              <a:gd name="connsiteX5" fmla="*/ 252249 w 1844566"/>
              <a:gd name="connsiteY5" fmla="*/ 772510 h 1040524"/>
              <a:gd name="connsiteX6" fmla="*/ 0 w 1844566"/>
              <a:gd name="connsiteY6" fmla="*/ 1040524 h 104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4566" h="1040524">
                <a:moveTo>
                  <a:pt x="1844566" y="0"/>
                </a:moveTo>
                <a:cubicBezTo>
                  <a:pt x="1794642" y="24962"/>
                  <a:pt x="1744718" y="49925"/>
                  <a:pt x="1686911" y="110359"/>
                </a:cubicBezTo>
                <a:cubicBezTo>
                  <a:pt x="1629104" y="170793"/>
                  <a:pt x="1610711" y="296917"/>
                  <a:pt x="1497725" y="362607"/>
                </a:cubicBezTo>
                <a:cubicBezTo>
                  <a:pt x="1384739" y="428297"/>
                  <a:pt x="1150884" y="472965"/>
                  <a:pt x="1008994" y="504496"/>
                </a:cubicBezTo>
                <a:cubicBezTo>
                  <a:pt x="867104" y="536027"/>
                  <a:pt x="772511" y="507124"/>
                  <a:pt x="646387" y="551793"/>
                </a:cubicBezTo>
                <a:cubicBezTo>
                  <a:pt x="520263" y="596462"/>
                  <a:pt x="359980" y="691055"/>
                  <a:pt x="252249" y="772510"/>
                </a:cubicBezTo>
                <a:cubicBezTo>
                  <a:pt x="144518" y="853965"/>
                  <a:pt x="0" y="1040524"/>
                  <a:pt x="0" y="1040524"/>
                </a:cubicBezTo>
              </a:path>
            </a:pathLst>
          </a:custGeom>
          <a:ln w="57150">
            <a:solidFill>
              <a:srgbClr val="00FFFF"/>
            </a:solidFill>
            <a:prstDash val="sysDot"/>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6" name="AutoShape 32"/>
          <p:cNvSpPr>
            <a:spLocks/>
          </p:cNvSpPr>
          <p:nvPr/>
        </p:nvSpPr>
        <p:spPr bwMode="auto">
          <a:xfrm flipH="1">
            <a:off x="2264" y="4641751"/>
            <a:ext cx="3419872" cy="792088"/>
          </a:xfrm>
          <a:prstGeom prst="callout2">
            <a:avLst>
              <a:gd name="adj1" fmla="val 31059"/>
              <a:gd name="adj2" fmla="val 2088"/>
              <a:gd name="adj3" fmla="val 32083"/>
              <a:gd name="adj4" fmla="val -2222"/>
              <a:gd name="adj5" fmla="val -53391"/>
              <a:gd name="adj6" fmla="val -25469"/>
            </a:avLst>
          </a:prstGeom>
          <a:noFill/>
          <a:ln w="57150">
            <a:solidFill>
              <a:schemeClr val="tx1"/>
            </a:solidFill>
            <a:miter lim="800000"/>
            <a:headEnd/>
            <a:tailEnd type="triangle" w="med" len="med"/>
          </a:ln>
          <a:effectLst>
            <a:outerShdw blurRad="50800" dist="38100" dir="8100000" algn="tr" rotWithShape="0">
              <a:prstClr val="black">
                <a:alpha val="40000"/>
              </a:prstClr>
            </a:outerShdw>
          </a:effectLst>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Superior temporal sulcus</a:t>
            </a:r>
          </a:p>
        </p:txBody>
      </p:sp>
      <p:sp>
        <p:nvSpPr>
          <p:cNvPr id="7" name="Freeform 6"/>
          <p:cNvSpPr/>
          <p:nvPr/>
        </p:nvSpPr>
        <p:spPr>
          <a:xfrm>
            <a:off x="5486400" y="2430517"/>
            <a:ext cx="738351" cy="817180"/>
          </a:xfrm>
          <a:custGeom>
            <a:avLst/>
            <a:gdLst>
              <a:gd name="connsiteX0" fmla="*/ 0 w 738351"/>
              <a:gd name="connsiteY0" fmla="*/ 170793 h 817180"/>
              <a:gd name="connsiteX1" fmla="*/ 204952 w 738351"/>
              <a:gd name="connsiteY1" fmla="*/ 13138 h 817180"/>
              <a:gd name="connsiteX2" fmla="*/ 504497 w 738351"/>
              <a:gd name="connsiteY2" fmla="*/ 91966 h 817180"/>
              <a:gd name="connsiteX3" fmla="*/ 709448 w 738351"/>
              <a:gd name="connsiteY3" fmla="*/ 328449 h 817180"/>
              <a:gd name="connsiteX4" fmla="*/ 677917 w 738351"/>
              <a:gd name="connsiteY4" fmla="*/ 564931 h 817180"/>
              <a:gd name="connsiteX5" fmla="*/ 441434 w 738351"/>
              <a:gd name="connsiteY5" fmla="*/ 769883 h 817180"/>
              <a:gd name="connsiteX6" fmla="*/ 378372 w 738351"/>
              <a:gd name="connsiteY6" fmla="*/ 817180 h 817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8351" h="817180">
                <a:moveTo>
                  <a:pt x="0" y="170793"/>
                </a:moveTo>
                <a:cubicBezTo>
                  <a:pt x="60434" y="98534"/>
                  <a:pt x="120869" y="26276"/>
                  <a:pt x="204952" y="13138"/>
                </a:cubicBezTo>
                <a:cubicBezTo>
                  <a:pt x="289035" y="0"/>
                  <a:pt x="420414" y="39414"/>
                  <a:pt x="504497" y="91966"/>
                </a:cubicBezTo>
                <a:cubicBezTo>
                  <a:pt x="588580" y="144518"/>
                  <a:pt x="680545" y="249622"/>
                  <a:pt x="709448" y="328449"/>
                </a:cubicBezTo>
                <a:cubicBezTo>
                  <a:pt x="738351" y="407276"/>
                  <a:pt x="722586" y="491359"/>
                  <a:pt x="677917" y="564931"/>
                </a:cubicBezTo>
                <a:cubicBezTo>
                  <a:pt x="633248" y="638503"/>
                  <a:pt x="491358" y="727842"/>
                  <a:pt x="441434" y="769883"/>
                </a:cubicBezTo>
                <a:cubicBezTo>
                  <a:pt x="391510" y="811925"/>
                  <a:pt x="384941" y="814552"/>
                  <a:pt x="378372" y="817180"/>
                </a:cubicBezTo>
              </a:path>
            </a:pathLst>
          </a:custGeom>
          <a:ln w="57150">
            <a:solidFill>
              <a:srgbClr val="00FFFF"/>
            </a:solidFill>
            <a:prstDash val="sysDot"/>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8" name="AutoShape 32"/>
          <p:cNvSpPr>
            <a:spLocks/>
          </p:cNvSpPr>
          <p:nvPr/>
        </p:nvSpPr>
        <p:spPr bwMode="auto">
          <a:xfrm>
            <a:off x="5724128" y="341129"/>
            <a:ext cx="3356248" cy="639599"/>
          </a:xfrm>
          <a:prstGeom prst="callout2">
            <a:avLst>
              <a:gd name="adj1" fmla="val 92708"/>
              <a:gd name="adj2" fmla="val 25665"/>
              <a:gd name="adj3" fmla="val 175239"/>
              <a:gd name="adj4" fmla="val 10179"/>
              <a:gd name="adj5" fmla="val 367395"/>
              <a:gd name="adj6" fmla="val 4027"/>
            </a:avLst>
          </a:prstGeom>
          <a:noFill/>
          <a:ln w="38100">
            <a:solidFill>
              <a:schemeClr val="tx1"/>
            </a:solidFill>
            <a:miter lim="800000"/>
            <a:headEnd/>
            <a:tailEnd type="triangle" w="med" len="med"/>
          </a:ln>
          <a:effectLst>
            <a:outerShdw blurRad="50800" dist="38100" dir="8100000" algn="tr" rotWithShape="0">
              <a:prstClr val="black">
                <a:alpha val="40000"/>
              </a:prstClr>
            </a:outerShdw>
          </a:effectLst>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C00000"/>
                </a:solidFill>
                <a:effectLst/>
                <a:uLnTx/>
                <a:uFillTx/>
                <a:latin typeface="Calibri"/>
                <a:ea typeface="+mn-ea"/>
                <a:cs typeface="+mn-cs"/>
              </a:rPr>
              <a:t>Supramarginal</a:t>
            </a:r>
            <a:r>
              <a:rPr kumimoji="0" lang="en-US" sz="3200" b="1" i="0" u="none" strike="noStrike" kern="1200" cap="none" spc="0" normalizeH="0" baseline="0" noProof="0" dirty="0">
                <a:ln>
                  <a:noFill/>
                </a:ln>
                <a:solidFill>
                  <a:srgbClr val="C00000"/>
                </a:solidFill>
                <a:effectLst/>
                <a:uLnTx/>
                <a:uFillTx/>
                <a:latin typeface="Calibri"/>
                <a:ea typeface="+mn-ea"/>
                <a:cs typeface="+mn-cs"/>
              </a:rPr>
              <a:t> gyrus</a:t>
            </a:r>
            <a:endParaRPr kumimoji="0" lang="en-US" sz="3600" b="1" i="0" u="none" strike="noStrike" kern="1200" cap="none" spc="0" normalizeH="0" baseline="0" noProof="0" dirty="0">
              <a:ln>
                <a:noFill/>
              </a:ln>
              <a:solidFill>
                <a:srgbClr val="C00000"/>
              </a:solidFill>
              <a:effectLst/>
              <a:uLnTx/>
              <a:uFillTx/>
              <a:latin typeface="Calibri"/>
              <a:ea typeface="+mn-ea"/>
              <a:cs typeface="+mn-cs"/>
            </a:endParaRPr>
          </a:p>
        </p:txBody>
      </p:sp>
      <p:sp>
        <p:nvSpPr>
          <p:cNvPr id="9" name="TextBox 8"/>
          <p:cNvSpPr txBox="1">
            <a:spLocks noChangeArrowheads="1"/>
          </p:cNvSpPr>
          <p:nvPr/>
        </p:nvSpPr>
        <p:spPr bwMode="auto">
          <a:xfrm>
            <a:off x="3995936" y="332656"/>
            <a:ext cx="2376264" cy="584775"/>
          </a:xfrm>
          <a:prstGeom prst="rect">
            <a:avLst/>
          </a:prstGeom>
          <a:noFill/>
          <a:ln w="9525">
            <a:noFill/>
            <a:miter lim="800000"/>
            <a:headEnd/>
            <a:tailEnd/>
          </a:ln>
          <a:effectLst>
            <a:outerShdw blurRad="50800" dist="38100" dir="8100000" algn="tr" rotWithShape="0">
              <a:prstClr val="black">
                <a:alpha val="40000"/>
              </a:prstClr>
            </a:outerShdw>
          </a:effectLst>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libri"/>
                <a:ea typeface="+mn-ea"/>
                <a:cs typeface="+mn-cs"/>
              </a:rPr>
              <a:t>(area 40) </a:t>
            </a:r>
            <a:endParaRPr kumimoji="0" lang="ar-SA" sz="3200" b="1" i="0" u="none" strike="noStrike" kern="1200" cap="none" spc="0" normalizeH="0" baseline="0" noProof="0" dirty="0">
              <a:ln>
                <a:noFill/>
              </a:ln>
              <a:solidFill>
                <a:srgbClr val="FF0000"/>
              </a:solidFill>
              <a:effectLst/>
              <a:uLnTx/>
              <a:uFillTx/>
              <a:latin typeface="Calibri"/>
              <a:ea typeface="+mn-ea"/>
              <a:cs typeface="Arial" panose="020B0604020202020204" pitchFamily="34" charset="0"/>
            </a:endParaRPr>
          </a:p>
        </p:txBody>
      </p:sp>
      <p:sp>
        <p:nvSpPr>
          <p:cNvPr id="10" name="TextBox 9"/>
          <p:cNvSpPr txBox="1"/>
          <p:nvPr/>
        </p:nvSpPr>
        <p:spPr>
          <a:xfrm>
            <a:off x="7596336" y="3032760"/>
            <a:ext cx="1702448" cy="553998"/>
          </a:xfrm>
          <a:prstGeom prst="rect">
            <a:avLst/>
          </a:prstGeom>
          <a:noFill/>
          <a:effectLst>
            <a:outerShdw blurRad="50800" dist="38100" dir="8100000" algn="tr" rotWithShape="0">
              <a:prstClr val="black">
                <a:alpha val="40000"/>
              </a:prstClr>
            </a:outerShdw>
          </a:effectLst>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FF0000"/>
                </a:solidFill>
                <a:effectLst/>
                <a:uLnTx/>
                <a:uFillTx/>
                <a:latin typeface="Calibri"/>
                <a:ea typeface="+mn-ea"/>
                <a:cs typeface="+mn-cs"/>
              </a:rPr>
              <a:t>(area 39) </a:t>
            </a:r>
            <a:endParaRPr kumimoji="0" lang="en-US" sz="3000" b="1" i="0" u="none" strike="noStrike" kern="1200" cap="none" spc="0" normalizeH="0" baseline="0" noProof="0" dirty="0">
              <a:ln>
                <a:noFill/>
              </a:ln>
              <a:solidFill>
                <a:prstClr val="black">
                  <a:lumMod val="95000"/>
                  <a:lumOff val="5000"/>
                </a:prstClr>
              </a:solidFill>
              <a:effectLst/>
              <a:uLnTx/>
              <a:uFillTx/>
              <a:latin typeface="Calibri"/>
              <a:ea typeface="+mn-ea"/>
              <a:cs typeface="+mn-cs"/>
            </a:endParaRPr>
          </a:p>
        </p:txBody>
      </p:sp>
      <p:sp>
        <p:nvSpPr>
          <p:cNvPr id="13" name="Freeform 12"/>
          <p:cNvSpPr/>
          <p:nvPr/>
        </p:nvSpPr>
        <p:spPr>
          <a:xfrm>
            <a:off x="6263640" y="2606040"/>
            <a:ext cx="614680" cy="853440"/>
          </a:xfrm>
          <a:custGeom>
            <a:avLst/>
            <a:gdLst>
              <a:gd name="connsiteX0" fmla="*/ 0 w 614680"/>
              <a:gd name="connsiteY0" fmla="*/ 259080 h 853440"/>
              <a:gd name="connsiteX1" fmla="*/ 167640 w 614680"/>
              <a:gd name="connsiteY1" fmla="*/ 30480 h 853440"/>
              <a:gd name="connsiteX2" fmla="*/ 381000 w 614680"/>
              <a:gd name="connsiteY2" fmla="*/ 76200 h 853440"/>
              <a:gd name="connsiteX3" fmla="*/ 579120 w 614680"/>
              <a:gd name="connsiteY3" fmla="*/ 320040 h 853440"/>
              <a:gd name="connsiteX4" fmla="*/ 594360 w 614680"/>
              <a:gd name="connsiteY4" fmla="*/ 533400 h 853440"/>
              <a:gd name="connsiteX5" fmla="*/ 472440 w 614680"/>
              <a:gd name="connsiteY5" fmla="*/ 701040 h 853440"/>
              <a:gd name="connsiteX6" fmla="*/ 274320 w 614680"/>
              <a:gd name="connsiteY6" fmla="*/ 853440 h 85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4680" h="853440">
                <a:moveTo>
                  <a:pt x="0" y="259080"/>
                </a:moveTo>
                <a:cubicBezTo>
                  <a:pt x="52070" y="160020"/>
                  <a:pt x="104140" y="60960"/>
                  <a:pt x="167640" y="30480"/>
                </a:cubicBezTo>
                <a:cubicBezTo>
                  <a:pt x="231140" y="0"/>
                  <a:pt x="312420" y="27940"/>
                  <a:pt x="381000" y="76200"/>
                </a:cubicBezTo>
                <a:cubicBezTo>
                  <a:pt x="449580" y="124460"/>
                  <a:pt x="543560" y="243840"/>
                  <a:pt x="579120" y="320040"/>
                </a:cubicBezTo>
                <a:cubicBezTo>
                  <a:pt x="614680" y="396240"/>
                  <a:pt x="612140" y="469900"/>
                  <a:pt x="594360" y="533400"/>
                </a:cubicBezTo>
                <a:cubicBezTo>
                  <a:pt x="576580" y="596900"/>
                  <a:pt x="525780" y="647700"/>
                  <a:pt x="472440" y="701040"/>
                </a:cubicBezTo>
                <a:cubicBezTo>
                  <a:pt x="419100" y="754380"/>
                  <a:pt x="346710" y="803910"/>
                  <a:pt x="274320" y="853440"/>
                </a:cubicBezTo>
              </a:path>
            </a:pathLst>
          </a:custGeom>
          <a:ln w="57150">
            <a:solidFill>
              <a:srgbClr val="99FF66"/>
            </a:solidFill>
            <a:prstDash val="sysDot"/>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14" name="AutoShape 32"/>
          <p:cNvSpPr>
            <a:spLocks/>
          </p:cNvSpPr>
          <p:nvPr/>
        </p:nvSpPr>
        <p:spPr bwMode="auto">
          <a:xfrm>
            <a:off x="6948264" y="1916832"/>
            <a:ext cx="2195736" cy="639599"/>
          </a:xfrm>
          <a:prstGeom prst="callout2">
            <a:avLst>
              <a:gd name="adj1" fmla="val 171585"/>
              <a:gd name="adj2" fmla="val 28014"/>
              <a:gd name="adj3" fmla="val 175239"/>
              <a:gd name="adj4" fmla="val 10179"/>
              <a:gd name="adj5" fmla="val 183925"/>
              <a:gd name="adj6" fmla="val -14663"/>
            </a:avLst>
          </a:prstGeom>
          <a:noFill/>
          <a:ln w="38100">
            <a:solidFill>
              <a:srgbClr val="00FFFF"/>
            </a:solidFill>
            <a:miter lim="800000"/>
            <a:headEnd/>
            <a:tailEnd type="triangle" w="med" len="med"/>
          </a:ln>
          <a:effectLst>
            <a:outerShdw blurRad="50800" dist="38100" dir="8100000" algn="tr" rotWithShape="0">
              <a:prstClr val="black">
                <a:alpha val="40000"/>
              </a:prstClr>
            </a:outerShdw>
          </a:effectLst>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Calibri"/>
                <a:ea typeface="+mn-ea"/>
                <a:cs typeface="+mn-cs"/>
              </a:rPr>
              <a:t>Angular gyrus </a:t>
            </a:r>
            <a:endParaRPr kumimoji="0" lang="en-US" sz="3600" b="1" i="0" u="none" strike="noStrike" kern="1200" cap="none" spc="0" normalizeH="0" baseline="0" noProof="0" dirty="0">
              <a:ln>
                <a:noFill/>
              </a:ln>
              <a:solidFill>
                <a:srgbClr val="0000FF"/>
              </a:solidFill>
              <a:effectLst/>
              <a:uLnTx/>
              <a:uFillTx/>
              <a:latin typeface="Calibri"/>
              <a:ea typeface="+mn-ea"/>
              <a:cs typeface="+mn-cs"/>
            </a:endParaRPr>
          </a:p>
        </p:txBody>
      </p:sp>
      <p:sp>
        <p:nvSpPr>
          <p:cNvPr id="16" name="Oval 15"/>
          <p:cNvSpPr/>
          <p:nvPr/>
        </p:nvSpPr>
        <p:spPr>
          <a:xfrm>
            <a:off x="5580112" y="2564904"/>
            <a:ext cx="720080" cy="432048"/>
          </a:xfrm>
          <a:prstGeom prst="ellipse">
            <a:avLst/>
          </a:prstGeom>
          <a:no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40</a:t>
            </a:r>
            <a:endParaRPr kumimoji="0" lang="ar-SA" sz="1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
        <p:nvSpPr>
          <p:cNvPr id="17" name="Oval 16"/>
          <p:cNvSpPr/>
          <p:nvPr/>
        </p:nvSpPr>
        <p:spPr>
          <a:xfrm>
            <a:off x="6084168" y="2636912"/>
            <a:ext cx="864096" cy="720080"/>
          </a:xfrm>
          <a:prstGeom prst="ellipse">
            <a:avLst/>
          </a:prstGeom>
          <a:no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39</a:t>
            </a:r>
            <a:endParaRPr kumimoji="0" lang="ar-SA" sz="20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
        <p:nvSpPr>
          <p:cNvPr id="18" name="AutoShape 32"/>
          <p:cNvSpPr>
            <a:spLocks/>
          </p:cNvSpPr>
          <p:nvPr/>
        </p:nvSpPr>
        <p:spPr bwMode="auto">
          <a:xfrm flipH="1">
            <a:off x="6094428" y="4438822"/>
            <a:ext cx="2571768" cy="428628"/>
          </a:xfrm>
          <a:prstGeom prst="callout2">
            <a:avLst>
              <a:gd name="adj1" fmla="val 15139"/>
              <a:gd name="adj2" fmla="val 83709"/>
              <a:gd name="adj3" fmla="val -10752"/>
              <a:gd name="adj4" fmla="val 62036"/>
              <a:gd name="adj5" fmla="val -302263"/>
              <a:gd name="adj6" fmla="val 93614"/>
            </a:avLst>
          </a:prstGeom>
          <a:noFill/>
          <a:ln w="76200">
            <a:solidFill>
              <a:srgbClr val="99FF66"/>
            </a:solidFill>
            <a:miter lim="800000"/>
            <a:headEnd type="triangle" w="med" len="med"/>
            <a:tailEnd type="triangle" w="med" len="med"/>
          </a:ln>
          <a:effectLst>
            <a:outerShdw blurRad="50800" dist="38100" dir="8100000" algn="tr" rotWithShape="0">
              <a:prstClr val="black">
                <a:alpha val="40000"/>
              </a:prstClr>
            </a:outerShdw>
          </a:effectLst>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Calibri"/>
                <a:ea typeface="+mn-ea"/>
                <a:cs typeface="+mn-cs"/>
              </a:rPr>
              <a:t>Wernicke's</a:t>
            </a:r>
            <a:r>
              <a:rPr kumimoji="0" lang="en-US" sz="2800" b="1" i="0" u="none" strike="noStrike" kern="1200" cap="none" spc="0" normalizeH="0" baseline="0" noProof="0" dirty="0">
                <a:ln>
                  <a:noFill/>
                </a:ln>
                <a:solidFill>
                  <a:prstClr val="black"/>
                </a:solidFill>
                <a:effectLst/>
                <a:uLnTx/>
                <a:uFillTx/>
                <a:latin typeface="Calibri"/>
                <a:ea typeface="+mn-ea"/>
                <a:cs typeface="+mn-cs"/>
              </a:rPr>
              <a:t> area</a:t>
            </a:r>
          </a:p>
        </p:txBody>
      </p:sp>
      <p:sp>
        <p:nvSpPr>
          <p:cNvPr id="19" name="Rectangle 18">
            <a:extLst>
              <a:ext uri="{FF2B5EF4-FFF2-40B4-BE49-F238E27FC236}">
                <a16:creationId xmlns:a16="http://schemas.microsoft.com/office/drawing/2014/main" xmlns="" id="{55B61846-66C0-4BCC-B3AC-97BD13226D25}"/>
              </a:ext>
            </a:extLst>
          </p:cNvPr>
          <p:cNvSpPr/>
          <p:nvPr/>
        </p:nvSpPr>
        <p:spPr>
          <a:xfrm>
            <a:off x="2264" y="5099159"/>
            <a:ext cx="9141736" cy="1569660"/>
          </a:xfrm>
          <a:prstGeom prst="rect">
            <a:avLst/>
          </a:prstGeom>
        </p:spPr>
        <p:txBody>
          <a:bodyPr wrap="square">
            <a:spAutoFit/>
          </a:bodyPr>
          <a:lstStyle/>
          <a:p>
            <a:pPr marL="342900" indent="-342900" algn="l" rtl="0">
              <a:buFont typeface="Wingdings" pitchFamily="2" charset="2"/>
              <a:buChar char="q"/>
              <a:defRPr/>
            </a:pPr>
            <a:r>
              <a:rPr lang="en-US" sz="2400" b="1" dirty="0">
                <a:solidFill>
                  <a:srgbClr val="002060"/>
                </a:solidFill>
              </a:rPr>
              <a:t>Supramarginal gyrus </a:t>
            </a:r>
            <a:r>
              <a:rPr lang="en-US" sz="2400" b="1" dirty="0">
                <a:solidFill>
                  <a:srgbClr val="FF0000"/>
                </a:solidFill>
              </a:rPr>
              <a:t>(area 40)</a:t>
            </a:r>
            <a:r>
              <a:rPr lang="en-US" sz="2400" dirty="0">
                <a:solidFill>
                  <a:prstClr val="black"/>
                </a:solidFill>
              </a:rPr>
              <a:t> is gyrus around the posterior end of the lateral sulcus into the parietal region</a:t>
            </a:r>
            <a:r>
              <a:rPr lang="en-US" sz="2400" b="1" dirty="0">
                <a:solidFill>
                  <a:srgbClr val="FF0000"/>
                </a:solidFill>
              </a:rPr>
              <a:t> </a:t>
            </a:r>
            <a:endParaRPr lang="en-US" sz="2400" b="1" dirty="0">
              <a:solidFill>
                <a:prstClr val="black">
                  <a:lumMod val="95000"/>
                  <a:lumOff val="5000"/>
                </a:prstClr>
              </a:solidFill>
            </a:endParaRPr>
          </a:p>
          <a:p>
            <a:pPr marL="342900" marR="0" lvl="0" indent="-342900" algn="l" defTabSz="914400" rtl="0" eaLnBrk="1" fontAlgn="auto" latinLnBrk="0" hangingPunct="1">
              <a:lnSpc>
                <a:spcPct val="100000"/>
              </a:lnSpc>
              <a:spcBef>
                <a:spcPts val="0"/>
              </a:spcBef>
              <a:spcAft>
                <a:spcPts val="0"/>
              </a:spcAft>
              <a:buClrTx/>
              <a:buSzTx/>
              <a:buFont typeface="Wingdings" pitchFamily="2" charset="2"/>
              <a:buChar char="q"/>
              <a:tabLst/>
              <a:defRPr/>
            </a:pPr>
            <a:r>
              <a:rPr kumimoji="0" lang="en-US" sz="2400" b="1" i="0" u="none" strike="noStrike" kern="1200" cap="none" spc="0" normalizeH="0" baseline="0" noProof="0" dirty="0">
                <a:ln>
                  <a:noFill/>
                </a:ln>
                <a:solidFill>
                  <a:prstClr val="black">
                    <a:lumMod val="95000"/>
                    <a:lumOff val="5000"/>
                  </a:prstClr>
                </a:solidFill>
                <a:effectLst/>
                <a:uLnTx/>
                <a:uFillTx/>
                <a:latin typeface="Calibri"/>
                <a:ea typeface="+mn-ea"/>
                <a:cs typeface="+mn-cs"/>
              </a:rPr>
              <a:t>Angular gyrus</a:t>
            </a:r>
            <a:r>
              <a:rPr kumimoji="0" lang="en-US" sz="2400" b="1" i="0" u="none" strike="noStrike" kern="1200" cap="none" spc="0" normalizeH="0" baseline="0" noProof="0" dirty="0">
                <a:ln>
                  <a:noFill/>
                </a:ln>
                <a:solidFill>
                  <a:srgbClr val="FF0000"/>
                </a:solidFill>
                <a:effectLst/>
                <a:uLnTx/>
                <a:uFillTx/>
                <a:latin typeface="Calibri"/>
                <a:ea typeface="+mn-ea"/>
                <a:cs typeface="+mn-cs"/>
              </a:rPr>
              <a:t> (area 39): </a:t>
            </a:r>
            <a:r>
              <a:rPr kumimoji="0" lang="en-US" sz="2400" b="0" i="0" u="none" strike="noStrike" kern="1200" cap="none" spc="0" normalizeH="0" baseline="0" noProof="0" dirty="0">
                <a:ln>
                  <a:noFill/>
                </a:ln>
                <a:solidFill>
                  <a:prstClr val="black"/>
                </a:solidFill>
                <a:effectLst/>
                <a:uLnTx/>
                <a:uFillTx/>
                <a:latin typeface="Calibri"/>
                <a:ea typeface="+mn-ea"/>
                <a:cs typeface="+mn-cs"/>
              </a:rPr>
              <a:t>is gyrus around the posterior end of the superior temporal sulcus into the parietal region</a:t>
            </a:r>
            <a:r>
              <a:rPr kumimoji="0" lang="en-US" sz="2400" b="1" i="0" u="none" strike="noStrike" kern="1200" cap="none" spc="0" normalizeH="0" baseline="0" noProof="0" dirty="0">
                <a:ln>
                  <a:noFill/>
                </a:ln>
                <a:solidFill>
                  <a:srgbClr val="FF0000"/>
                </a:solidFill>
                <a:effectLst/>
                <a:uLnTx/>
                <a:uFillTx/>
                <a:latin typeface="Calibri"/>
                <a:ea typeface="+mn-ea"/>
                <a:cs typeface="+mn-cs"/>
              </a:rPr>
              <a:t> </a:t>
            </a:r>
          </a:p>
        </p:txBody>
      </p:sp>
    </p:spTree>
    <p:extLst>
      <p:ext uri="{BB962C8B-B14F-4D97-AF65-F5344CB8AC3E}">
        <p14:creationId xmlns:p14="http://schemas.microsoft.com/office/powerpoint/2010/main" val="1832997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10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3" presetClass="entr" presetSubtype="16"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10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3" presetClass="entr" presetSubtype="16"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p:cTn id="26" dur="500" fill="hold"/>
                                        <p:tgtEl>
                                          <p:spTgt spid="16"/>
                                        </p:tgtEl>
                                        <p:attrNameLst>
                                          <p:attrName>ppt_w</p:attrName>
                                        </p:attrNameLst>
                                      </p:cBhvr>
                                      <p:tavLst>
                                        <p:tav tm="0">
                                          <p:val>
                                            <p:fltVal val="0"/>
                                          </p:val>
                                        </p:tav>
                                        <p:tav tm="100000">
                                          <p:val>
                                            <p:strVal val="#ppt_w"/>
                                          </p:val>
                                        </p:tav>
                                      </p:tavLst>
                                    </p:anim>
                                    <p:anim calcmode="lin" valueType="num">
                                      <p:cBhvr>
                                        <p:cTn id="27" dur="500" fill="hold"/>
                                        <p:tgtEl>
                                          <p:spTgt spid="16"/>
                                        </p:tgtEl>
                                        <p:attrNameLst>
                                          <p:attrName>ppt_h</p:attrName>
                                        </p:attrNameLst>
                                      </p:cBhvr>
                                      <p:tavLst>
                                        <p:tav tm="0">
                                          <p:val>
                                            <p:fltVal val="0"/>
                                          </p:val>
                                        </p:tav>
                                        <p:tav tm="100000">
                                          <p:val>
                                            <p:strVal val="#ppt_h"/>
                                          </p:val>
                                        </p:tav>
                                      </p:tavLst>
                                    </p:anim>
                                  </p:childTnLst>
                                </p:cTn>
                              </p:par>
                            </p:childTnLst>
                          </p:cTn>
                        </p:par>
                        <p:par>
                          <p:cTn id="28" fill="hold">
                            <p:stCondLst>
                              <p:cond delay="500"/>
                            </p:stCondLst>
                            <p:childTnLst>
                              <p:par>
                                <p:cTn id="29" presetID="35"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2000"/>
                                        <p:tgtEl>
                                          <p:spTgt spid="9"/>
                                        </p:tgtEl>
                                      </p:cBhvr>
                                    </p:animEffect>
                                    <p:anim calcmode="lin" valueType="num">
                                      <p:cBhvr>
                                        <p:cTn id="32" dur="2000" fill="hold"/>
                                        <p:tgtEl>
                                          <p:spTgt spid="9"/>
                                        </p:tgtEl>
                                        <p:attrNameLst>
                                          <p:attrName>style.rotation</p:attrName>
                                        </p:attrNameLst>
                                      </p:cBhvr>
                                      <p:tavLst>
                                        <p:tav tm="0">
                                          <p:val>
                                            <p:fltVal val="720"/>
                                          </p:val>
                                        </p:tav>
                                        <p:tav tm="100000">
                                          <p:val>
                                            <p:fltVal val="0"/>
                                          </p:val>
                                        </p:tav>
                                      </p:tavLst>
                                    </p:anim>
                                    <p:anim calcmode="lin" valueType="num">
                                      <p:cBhvr>
                                        <p:cTn id="33" dur="2000" fill="hold"/>
                                        <p:tgtEl>
                                          <p:spTgt spid="9"/>
                                        </p:tgtEl>
                                        <p:attrNameLst>
                                          <p:attrName>ppt_h</p:attrName>
                                        </p:attrNameLst>
                                      </p:cBhvr>
                                      <p:tavLst>
                                        <p:tav tm="0">
                                          <p:val>
                                            <p:fltVal val="0"/>
                                          </p:val>
                                        </p:tav>
                                        <p:tav tm="100000">
                                          <p:val>
                                            <p:strVal val="#ppt_h"/>
                                          </p:val>
                                        </p:tav>
                                      </p:tavLst>
                                    </p:anim>
                                    <p:anim calcmode="lin" valueType="num">
                                      <p:cBhvr>
                                        <p:cTn id="34" dur="2000" fill="hold"/>
                                        <p:tgtEl>
                                          <p:spTgt spid="9"/>
                                        </p:tgtEl>
                                        <p:attrNameLst>
                                          <p:attrName>ppt_w</p:attrName>
                                        </p:attrNameLst>
                                      </p:cBhvr>
                                      <p:tavLst>
                                        <p:tav tm="0">
                                          <p:val>
                                            <p:fltVal val="0"/>
                                          </p:val>
                                        </p:tav>
                                        <p:tav tm="100000">
                                          <p:val>
                                            <p:strVal val="#ppt_w"/>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left)">
                                      <p:cBhvr>
                                        <p:cTn id="39" dur="1000"/>
                                        <p:tgtEl>
                                          <p:spTgt spid="6"/>
                                        </p:tgtEl>
                                      </p:cBhvr>
                                    </p:animEffect>
                                  </p:childTnLst>
                                </p:cTn>
                              </p:par>
                            </p:childTnLst>
                          </p:cTn>
                        </p:par>
                        <p:par>
                          <p:cTn id="40" fill="hold">
                            <p:stCondLst>
                              <p:cond delay="1000"/>
                            </p:stCondLst>
                            <p:childTnLst>
                              <p:par>
                                <p:cTn id="41" presetID="22" presetClass="entr" presetSubtype="8" fill="hold" grpId="0" nodeType="after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wipe(left)">
                                      <p:cBhvr>
                                        <p:cTn id="43" dur="1000"/>
                                        <p:tgtEl>
                                          <p:spTgt spid="5"/>
                                        </p:tgtEl>
                                      </p:cBhvr>
                                    </p:animEffect>
                                  </p:childTnLst>
                                </p:cTn>
                              </p:par>
                            </p:childTnLst>
                          </p:cTn>
                        </p:par>
                      </p:childTnLst>
                    </p:cTn>
                  </p:par>
                  <p:par>
                    <p:cTn id="44" fill="hold">
                      <p:stCondLst>
                        <p:cond delay="indefinite"/>
                      </p:stCondLst>
                      <p:childTnLst>
                        <p:par>
                          <p:cTn id="45" fill="hold">
                            <p:stCondLst>
                              <p:cond delay="0"/>
                            </p:stCondLst>
                            <p:childTnLst>
                              <p:par>
                                <p:cTn id="46" presetID="23" presetClass="entr" presetSubtype="16"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p:cTn id="48" dur="500" fill="hold"/>
                                        <p:tgtEl>
                                          <p:spTgt spid="13"/>
                                        </p:tgtEl>
                                        <p:attrNameLst>
                                          <p:attrName>ppt_w</p:attrName>
                                        </p:attrNameLst>
                                      </p:cBhvr>
                                      <p:tavLst>
                                        <p:tav tm="0">
                                          <p:val>
                                            <p:fltVal val="0"/>
                                          </p:val>
                                        </p:tav>
                                        <p:tav tm="100000">
                                          <p:val>
                                            <p:strVal val="#ppt_w"/>
                                          </p:val>
                                        </p:tav>
                                      </p:tavLst>
                                    </p:anim>
                                    <p:anim calcmode="lin" valueType="num">
                                      <p:cBhvr>
                                        <p:cTn id="49" dur="500" fill="hold"/>
                                        <p:tgtEl>
                                          <p:spTgt spid="13"/>
                                        </p:tgtEl>
                                        <p:attrNameLst>
                                          <p:attrName>ppt_h</p:attrName>
                                        </p:attrNameLst>
                                      </p:cBhvr>
                                      <p:tavLst>
                                        <p:tav tm="0">
                                          <p:val>
                                            <p:fltVal val="0"/>
                                          </p:val>
                                        </p:tav>
                                        <p:tav tm="100000">
                                          <p:val>
                                            <p:strVal val="#ppt_h"/>
                                          </p:val>
                                        </p:tav>
                                      </p:tavLst>
                                    </p:anim>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left)">
                                      <p:cBhvr>
                                        <p:cTn id="53" dur="1000"/>
                                        <p:tgtEl>
                                          <p:spTgt spid="14"/>
                                        </p:tgtEl>
                                      </p:cBhvr>
                                    </p:animEffect>
                                  </p:childTnLst>
                                </p:cTn>
                              </p:par>
                            </p:childTnLst>
                          </p:cTn>
                        </p:par>
                      </p:childTnLst>
                    </p:cTn>
                  </p:par>
                  <p:par>
                    <p:cTn id="54" fill="hold">
                      <p:stCondLst>
                        <p:cond delay="indefinite"/>
                      </p:stCondLst>
                      <p:childTnLst>
                        <p:par>
                          <p:cTn id="55" fill="hold">
                            <p:stCondLst>
                              <p:cond delay="0"/>
                            </p:stCondLst>
                            <p:childTnLst>
                              <p:par>
                                <p:cTn id="56" presetID="23" presetClass="entr" presetSubtype="16" fill="hold" grpId="0" nodeType="click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fltVal val="0"/>
                                          </p:val>
                                        </p:tav>
                                        <p:tav tm="100000">
                                          <p:val>
                                            <p:strVal val="#ppt_w"/>
                                          </p:val>
                                        </p:tav>
                                      </p:tavLst>
                                    </p:anim>
                                    <p:anim calcmode="lin" valueType="num">
                                      <p:cBhvr>
                                        <p:cTn id="59" dur="500" fill="hold"/>
                                        <p:tgtEl>
                                          <p:spTgt spid="17"/>
                                        </p:tgtEl>
                                        <p:attrNameLst>
                                          <p:attrName>ppt_h</p:attrName>
                                        </p:attrNameLst>
                                      </p:cBhvr>
                                      <p:tavLst>
                                        <p:tav tm="0">
                                          <p:val>
                                            <p:fltVal val="0"/>
                                          </p:val>
                                        </p:tav>
                                        <p:tav tm="100000">
                                          <p:val>
                                            <p:strVal val="#ppt_h"/>
                                          </p:val>
                                        </p:tav>
                                      </p:tavLst>
                                    </p:anim>
                                  </p:childTnLst>
                                </p:cTn>
                              </p:par>
                            </p:childTnLst>
                          </p:cTn>
                        </p:par>
                        <p:par>
                          <p:cTn id="60" fill="hold">
                            <p:stCondLst>
                              <p:cond delay="500"/>
                            </p:stCondLst>
                            <p:childTnLst>
                              <p:par>
                                <p:cTn id="61" presetID="30" presetClass="entr" presetSubtype="0" fill="hold" grpId="0" nodeType="after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fade">
                                      <p:cBhvr>
                                        <p:cTn id="63" dur="800" decel="100000"/>
                                        <p:tgtEl>
                                          <p:spTgt spid="10"/>
                                        </p:tgtEl>
                                      </p:cBhvr>
                                    </p:animEffect>
                                    <p:anim calcmode="lin" valueType="num">
                                      <p:cBhvr>
                                        <p:cTn id="64" dur="800" decel="100000" fill="hold"/>
                                        <p:tgtEl>
                                          <p:spTgt spid="10"/>
                                        </p:tgtEl>
                                        <p:attrNameLst>
                                          <p:attrName>style.rotation</p:attrName>
                                        </p:attrNameLst>
                                      </p:cBhvr>
                                      <p:tavLst>
                                        <p:tav tm="0">
                                          <p:val>
                                            <p:fltVal val="-90"/>
                                          </p:val>
                                        </p:tav>
                                        <p:tav tm="100000">
                                          <p:val>
                                            <p:fltVal val="0"/>
                                          </p:val>
                                        </p:tav>
                                      </p:tavLst>
                                    </p:anim>
                                    <p:anim calcmode="lin" valueType="num">
                                      <p:cBhvr>
                                        <p:cTn id="65" dur="800" decel="100000" fill="hold"/>
                                        <p:tgtEl>
                                          <p:spTgt spid="10"/>
                                        </p:tgtEl>
                                        <p:attrNameLst>
                                          <p:attrName>ppt_x</p:attrName>
                                        </p:attrNameLst>
                                      </p:cBhvr>
                                      <p:tavLst>
                                        <p:tav tm="0">
                                          <p:val>
                                            <p:strVal val="#ppt_x+0.4"/>
                                          </p:val>
                                        </p:tav>
                                        <p:tav tm="100000">
                                          <p:val>
                                            <p:strVal val="#ppt_x-0.05"/>
                                          </p:val>
                                        </p:tav>
                                      </p:tavLst>
                                    </p:anim>
                                    <p:anim calcmode="lin" valueType="num">
                                      <p:cBhvr>
                                        <p:cTn id="66" dur="800" decel="100000" fill="hold"/>
                                        <p:tgtEl>
                                          <p:spTgt spid="10"/>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3" presetClass="entr" presetSubtype="16" fill="hold" grpId="0" nodeType="clickEffect">
                                  <p:stCondLst>
                                    <p:cond delay="0"/>
                                  </p:stCondLst>
                                  <p:childTnLst>
                                    <p:set>
                                      <p:cBhvr>
                                        <p:cTn id="72" dur="1" fill="hold">
                                          <p:stCondLst>
                                            <p:cond delay="0"/>
                                          </p:stCondLst>
                                        </p:cTn>
                                        <p:tgtEl>
                                          <p:spTgt spid="15"/>
                                        </p:tgtEl>
                                        <p:attrNameLst>
                                          <p:attrName>style.visibility</p:attrName>
                                        </p:attrNameLst>
                                      </p:cBhvr>
                                      <p:to>
                                        <p:strVal val="visible"/>
                                      </p:to>
                                    </p:set>
                                    <p:anim calcmode="lin" valueType="num">
                                      <p:cBhvr>
                                        <p:cTn id="73" dur="500" fill="hold"/>
                                        <p:tgtEl>
                                          <p:spTgt spid="15"/>
                                        </p:tgtEl>
                                        <p:attrNameLst>
                                          <p:attrName>ppt_w</p:attrName>
                                        </p:attrNameLst>
                                      </p:cBhvr>
                                      <p:tavLst>
                                        <p:tav tm="0">
                                          <p:val>
                                            <p:fltVal val="0"/>
                                          </p:val>
                                        </p:tav>
                                        <p:tav tm="100000">
                                          <p:val>
                                            <p:strVal val="#ppt_w"/>
                                          </p:val>
                                        </p:tav>
                                      </p:tavLst>
                                    </p:anim>
                                    <p:anim calcmode="lin" valueType="num">
                                      <p:cBhvr>
                                        <p:cTn id="74" dur="500" fill="hold"/>
                                        <p:tgtEl>
                                          <p:spTgt spid="15"/>
                                        </p:tgtEl>
                                        <p:attrNameLst>
                                          <p:attrName>ppt_h</p:attrName>
                                        </p:attrNameLst>
                                      </p:cBhvr>
                                      <p:tavLst>
                                        <p:tav tm="0">
                                          <p:val>
                                            <p:fltVal val="0"/>
                                          </p:val>
                                        </p:tav>
                                        <p:tav tm="100000">
                                          <p:val>
                                            <p:strVal val="#ppt_h"/>
                                          </p:val>
                                        </p:tav>
                                      </p:tavLst>
                                    </p:anim>
                                  </p:childTnLst>
                                </p:cTn>
                              </p:par>
                            </p:childTnLst>
                          </p:cTn>
                        </p:par>
                        <p:par>
                          <p:cTn id="75" fill="hold">
                            <p:stCondLst>
                              <p:cond delay="500"/>
                            </p:stCondLst>
                            <p:childTnLst>
                              <p:par>
                                <p:cTn id="76" presetID="22" presetClass="entr" presetSubtype="1" fill="hold" grpId="0" nodeType="afterEffect">
                                  <p:stCondLst>
                                    <p:cond delay="0"/>
                                  </p:stCondLst>
                                  <p:childTnLst>
                                    <p:set>
                                      <p:cBhvr>
                                        <p:cTn id="77" dur="1" fill="hold">
                                          <p:stCondLst>
                                            <p:cond delay="0"/>
                                          </p:stCondLst>
                                        </p:cTn>
                                        <p:tgtEl>
                                          <p:spTgt spid="18"/>
                                        </p:tgtEl>
                                        <p:attrNameLst>
                                          <p:attrName>style.visibility</p:attrName>
                                        </p:attrNameLst>
                                      </p:cBhvr>
                                      <p:to>
                                        <p:strVal val="visible"/>
                                      </p:to>
                                    </p:set>
                                    <p:animEffect transition="in" filter="wipe(up)">
                                      <p:cBhvr>
                                        <p:cTn id="78"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3" grpId="0" animBg="1"/>
      <p:bldP spid="4" grpId="0" animBg="1"/>
      <p:bldP spid="5" grpId="0" animBg="1"/>
      <p:bldP spid="6" grpId="0" animBg="1"/>
      <p:bldP spid="7" grpId="0" animBg="1"/>
      <p:bldP spid="8" grpId="0" animBg="1"/>
      <p:bldP spid="9" grpId="0"/>
      <p:bldP spid="10" grpId="0"/>
      <p:bldP spid="13" grpId="0" animBg="1"/>
      <p:bldP spid="14" grpId="0" animBg="1"/>
      <p:bldP spid="16" grpId="0"/>
      <p:bldP spid="17" grpId="0"/>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03DEDDEE-4D1D-4EC0-A909-20D0D8624413}"/>
              </a:ext>
            </a:extLst>
          </p:cNvPr>
          <p:cNvSpPr/>
          <p:nvPr/>
        </p:nvSpPr>
        <p:spPr>
          <a:xfrm>
            <a:off x="0" y="70311"/>
            <a:ext cx="9251504" cy="6671057"/>
          </a:xfrm>
          <a:prstGeom prst="rect">
            <a:avLst/>
          </a:prstGeom>
        </p:spPr>
        <p:txBody>
          <a:bodyPr wrap="square">
            <a:spAutoFit/>
          </a:bodyPr>
          <a:lstStyle/>
          <a:p>
            <a:pPr marL="342900" marR="0" lvl="0" indent="-342900" algn="ctr" rtl="0">
              <a:lnSpc>
                <a:spcPct val="125000"/>
              </a:lnSpc>
              <a:spcBef>
                <a:spcPts val="0"/>
              </a:spcBef>
              <a:spcAft>
                <a:spcPts val="0"/>
              </a:spcAft>
              <a:buFont typeface="Symbol" panose="05050102010706020507" pitchFamily="18" charset="2"/>
              <a:buChar char=""/>
              <a:tabLst>
                <a:tab pos="457200" algn="l"/>
                <a:tab pos="1525905" algn="l"/>
                <a:tab pos="6057900" algn="r"/>
              </a:tabLst>
            </a:pPr>
            <a:r>
              <a:rPr lang="en-US" b="1" dirty="0">
                <a:solidFill>
                  <a:srgbClr val="FF0000"/>
                </a:solidFill>
                <a:latin typeface="Arial" panose="020B0604020202020204" pitchFamily="34" charset="0"/>
                <a:ea typeface="Times New Roman" panose="02020603050405020304" pitchFamily="18" charset="0"/>
              </a:rPr>
              <a:t>Gyri On the </a:t>
            </a:r>
            <a:r>
              <a:rPr lang="en-US" b="1" dirty="0" err="1">
                <a:solidFill>
                  <a:srgbClr val="FF0000"/>
                </a:solidFill>
                <a:latin typeface="Arial" panose="020B0604020202020204" pitchFamily="34" charset="0"/>
                <a:ea typeface="Times New Roman" panose="02020603050405020304" pitchFamily="18" charset="0"/>
              </a:rPr>
              <a:t>supero</a:t>
            </a:r>
            <a:r>
              <a:rPr lang="en-US" b="1" dirty="0">
                <a:solidFill>
                  <a:srgbClr val="FF0000"/>
                </a:solidFill>
                <a:latin typeface="Arial" panose="020B0604020202020204" pitchFamily="34" charset="0"/>
                <a:ea typeface="Times New Roman" panose="02020603050405020304" pitchFamily="18" charset="0"/>
              </a:rPr>
              <a:t>-lateral surface</a:t>
            </a:r>
            <a:endParaRPr lang="en-US" dirty="0">
              <a:latin typeface="Times New Roman" panose="02020603050405020304" pitchFamily="18" charset="0"/>
              <a:ea typeface="Times New Roman" panose="02020603050405020304" pitchFamily="18" charset="0"/>
            </a:endParaRPr>
          </a:p>
          <a:p>
            <a:pPr algn="justLow" rtl="0">
              <a:lnSpc>
                <a:spcPct val="125000"/>
              </a:lnSpc>
              <a:tabLst>
                <a:tab pos="262255" algn="l"/>
                <a:tab pos="262255" algn="l"/>
                <a:tab pos="6057900" algn="r"/>
              </a:tabLst>
            </a:pPr>
            <a:r>
              <a:rPr lang="en-US" b="1" dirty="0">
                <a:latin typeface="Arial" panose="020B0604020202020204" pitchFamily="34" charset="0"/>
                <a:ea typeface="Times New Roman" panose="02020603050405020304" pitchFamily="18" charset="0"/>
              </a:rPr>
              <a:t>A- Frontal lobe;</a:t>
            </a:r>
            <a:endParaRPr lang="en-US" dirty="0">
              <a:latin typeface="Times New Roman" panose="02020603050405020304" pitchFamily="18" charset="0"/>
              <a:ea typeface="Times New Roman" panose="02020603050405020304" pitchFamily="18" charset="0"/>
            </a:endParaRPr>
          </a:p>
          <a:p>
            <a:pPr marL="228600" marR="0" indent="0" algn="justLow" rtl="0">
              <a:lnSpc>
                <a:spcPct val="125000"/>
              </a:lnSpc>
              <a:spcBef>
                <a:spcPts val="0"/>
              </a:spcBef>
              <a:spcAft>
                <a:spcPts val="0"/>
              </a:spcAft>
              <a:tabLst>
                <a:tab pos="262255" algn="l"/>
                <a:tab pos="262255" algn="l"/>
                <a:tab pos="6057900" algn="r"/>
              </a:tabLst>
            </a:pPr>
            <a:r>
              <a:rPr lang="en-US" b="1" dirty="0">
                <a:latin typeface="Arial" panose="020B0604020202020204" pitchFamily="34" charset="0"/>
                <a:ea typeface="Times New Roman" panose="02020603050405020304" pitchFamily="18" charset="0"/>
              </a:rPr>
              <a:t>I- Precentral gyrus</a:t>
            </a:r>
            <a:r>
              <a:rPr lang="en-US" dirty="0">
                <a:latin typeface="Arial" panose="020B0604020202020204" pitchFamily="34" charset="0"/>
                <a:ea typeface="Times New Roman" panose="02020603050405020304" pitchFamily="18" charset="0"/>
              </a:rPr>
              <a:t> between the central and precentral sulci. </a:t>
            </a:r>
            <a:endParaRPr lang="en-US" dirty="0">
              <a:latin typeface="Times New Roman" panose="02020603050405020304" pitchFamily="18" charset="0"/>
              <a:ea typeface="Times New Roman" panose="02020603050405020304" pitchFamily="18" charset="0"/>
            </a:endParaRPr>
          </a:p>
          <a:p>
            <a:pPr marL="228600" marR="0" indent="0" algn="justLow" rtl="0">
              <a:lnSpc>
                <a:spcPct val="125000"/>
              </a:lnSpc>
              <a:spcBef>
                <a:spcPts val="0"/>
              </a:spcBef>
              <a:spcAft>
                <a:spcPts val="0"/>
              </a:spcAft>
              <a:tabLst>
                <a:tab pos="262255" algn="l"/>
                <a:tab pos="262255" algn="l"/>
                <a:tab pos="6057900" algn="r"/>
              </a:tabLst>
            </a:pPr>
            <a:r>
              <a:rPr lang="en-US" b="1" dirty="0">
                <a:latin typeface="Arial" panose="020B0604020202020204" pitchFamily="34" charset="0"/>
                <a:ea typeface="Times New Roman" panose="02020603050405020304" pitchFamily="18" charset="0"/>
              </a:rPr>
              <a:t>2- Superior frontal gyrus</a:t>
            </a:r>
            <a:r>
              <a:rPr lang="en-US" dirty="0">
                <a:latin typeface="Arial" panose="020B0604020202020204" pitchFamily="34" charset="0"/>
                <a:ea typeface="Times New Roman" panose="02020603050405020304" pitchFamily="18" charset="0"/>
              </a:rPr>
              <a:t>; lies above the superior frontal sulcus.</a:t>
            </a:r>
            <a:endParaRPr lang="en-US" dirty="0">
              <a:latin typeface="Times New Roman" panose="02020603050405020304" pitchFamily="18" charset="0"/>
              <a:ea typeface="Times New Roman" panose="02020603050405020304" pitchFamily="18" charset="0"/>
            </a:endParaRPr>
          </a:p>
          <a:p>
            <a:pPr marL="228600" marR="0" indent="0" algn="justLow" rtl="0">
              <a:lnSpc>
                <a:spcPct val="125000"/>
              </a:lnSpc>
              <a:spcBef>
                <a:spcPts val="0"/>
              </a:spcBef>
              <a:spcAft>
                <a:spcPts val="0"/>
              </a:spcAft>
              <a:tabLst>
                <a:tab pos="262255" algn="l"/>
                <a:tab pos="262255" algn="l"/>
                <a:tab pos="6057900" algn="r"/>
              </a:tabLst>
            </a:pPr>
            <a:r>
              <a:rPr lang="en-US" b="1" dirty="0">
                <a:latin typeface="Arial" panose="020B0604020202020204" pitchFamily="34" charset="0"/>
                <a:ea typeface="Times New Roman" panose="02020603050405020304" pitchFamily="18" charset="0"/>
              </a:rPr>
              <a:t>3- Middle frontal gyrus</a:t>
            </a:r>
            <a:r>
              <a:rPr lang="en-US" dirty="0">
                <a:latin typeface="Arial" panose="020B0604020202020204" pitchFamily="34" charset="0"/>
                <a:ea typeface="Times New Roman" panose="02020603050405020304" pitchFamily="18" charset="0"/>
              </a:rPr>
              <a:t> lies between the superior and inferior frontal sulci.</a:t>
            </a:r>
            <a:endParaRPr lang="en-US" dirty="0">
              <a:latin typeface="Times New Roman" panose="02020603050405020304" pitchFamily="18" charset="0"/>
              <a:ea typeface="Times New Roman" panose="02020603050405020304" pitchFamily="18" charset="0"/>
            </a:endParaRPr>
          </a:p>
          <a:p>
            <a:pPr marL="228600" marR="0" indent="0" algn="justLow" rtl="0">
              <a:lnSpc>
                <a:spcPct val="125000"/>
              </a:lnSpc>
              <a:spcBef>
                <a:spcPts val="0"/>
              </a:spcBef>
              <a:spcAft>
                <a:spcPts val="0"/>
              </a:spcAft>
              <a:tabLst>
                <a:tab pos="262255" algn="l"/>
                <a:tab pos="262255" algn="l"/>
                <a:tab pos="6057900" algn="r"/>
              </a:tabLst>
            </a:pPr>
            <a:r>
              <a:rPr lang="en-US" b="1" dirty="0">
                <a:latin typeface="Arial" panose="020B0604020202020204" pitchFamily="34" charset="0"/>
                <a:ea typeface="Times New Roman" panose="02020603050405020304" pitchFamily="18" charset="0"/>
              </a:rPr>
              <a:t>4- Inferior frontal gyrus</a:t>
            </a:r>
            <a:r>
              <a:rPr lang="en-US" dirty="0">
                <a:latin typeface="Arial" panose="020B0604020202020204" pitchFamily="34" charset="0"/>
                <a:ea typeface="Times New Roman" panose="02020603050405020304" pitchFamily="18" charset="0"/>
              </a:rPr>
              <a:t>; below inferior frontal sulcus, from anterior to posterior:</a:t>
            </a:r>
            <a:endParaRPr lang="en-US" dirty="0">
              <a:latin typeface="Times New Roman" panose="02020603050405020304" pitchFamily="18" charset="0"/>
              <a:ea typeface="Times New Roman" panose="02020603050405020304" pitchFamily="18" charset="0"/>
            </a:endParaRPr>
          </a:p>
          <a:p>
            <a:pPr marL="685800" marR="0" indent="0" algn="justLow" rtl="0">
              <a:lnSpc>
                <a:spcPct val="125000"/>
              </a:lnSpc>
              <a:spcBef>
                <a:spcPts val="0"/>
              </a:spcBef>
              <a:spcAft>
                <a:spcPts val="0"/>
              </a:spcAft>
              <a:tabLst>
                <a:tab pos="262255" algn="l"/>
                <a:tab pos="262255" algn="l"/>
                <a:tab pos="6057900" algn="r"/>
              </a:tabLst>
            </a:pPr>
            <a:r>
              <a:rPr lang="en-US" dirty="0">
                <a:latin typeface="Arial" panose="020B0604020202020204" pitchFamily="34" charset="0"/>
                <a:ea typeface="Times New Roman" panose="02020603050405020304" pitchFamily="18" charset="0"/>
              </a:rPr>
              <a:t>a- Orbital part below the horizontal ramus.</a:t>
            </a:r>
            <a:endParaRPr lang="en-US" dirty="0">
              <a:latin typeface="Times New Roman" panose="02020603050405020304" pitchFamily="18" charset="0"/>
              <a:ea typeface="Times New Roman" panose="02020603050405020304" pitchFamily="18" charset="0"/>
            </a:endParaRPr>
          </a:p>
          <a:p>
            <a:pPr marL="685800" marR="0" indent="0" algn="justLow" rtl="0">
              <a:lnSpc>
                <a:spcPct val="125000"/>
              </a:lnSpc>
              <a:spcBef>
                <a:spcPts val="0"/>
              </a:spcBef>
              <a:spcAft>
                <a:spcPts val="0"/>
              </a:spcAft>
              <a:tabLst>
                <a:tab pos="262255" algn="l"/>
                <a:tab pos="262255" algn="l"/>
                <a:tab pos="6057900" algn="r"/>
              </a:tabLst>
            </a:pPr>
            <a:r>
              <a:rPr lang="en-US" dirty="0">
                <a:latin typeface="Arial" panose="020B0604020202020204" pitchFamily="34" charset="0"/>
                <a:ea typeface="Times New Roman" panose="02020603050405020304" pitchFamily="18" charset="0"/>
              </a:rPr>
              <a:t>b- Triangular between the horizontal, and ascending rami.</a:t>
            </a:r>
            <a:endParaRPr lang="en-US" dirty="0">
              <a:latin typeface="Times New Roman" panose="02020603050405020304" pitchFamily="18" charset="0"/>
              <a:ea typeface="Times New Roman" panose="02020603050405020304" pitchFamily="18" charset="0"/>
            </a:endParaRPr>
          </a:p>
          <a:p>
            <a:pPr marL="685800" marR="0" indent="0" algn="justLow" rtl="0">
              <a:lnSpc>
                <a:spcPct val="125000"/>
              </a:lnSpc>
              <a:spcBef>
                <a:spcPts val="0"/>
              </a:spcBef>
              <a:spcAft>
                <a:spcPts val="0"/>
              </a:spcAft>
              <a:tabLst>
                <a:tab pos="262255" algn="l"/>
                <a:tab pos="262255" algn="l"/>
                <a:tab pos="6057900" algn="r"/>
              </a:tabLst>
            </a:pPr>
            <a:r>
              <a:rPr lang="en-US" dirty="0">
                <a:latin typeface="Arial" panose="020B0604020202020204" pitchFamily="34" charset="0"/>
                <a:ea typeface="Times New Roman" panose="02020603050405020304" pitchFamily="18" charset="0"/>
              </a:rPr>
              <a:t>c- Opercular part behind the ascending ramus.</a:t>
            </a:r>
            <a:endParaRPr lang="en-US" dirty="0">
              <a:latin typeface="Times New Roman" panose="02020603050405020304" pitchFamily="18" charset="0"/>
              <a:ea typeface="Times New Roman" panose="02020603050405020304" pitchFamily="18" charset="0"/>
            </a:endParaRPr>
          </a:p>
          <a:p>
            <a:pPr algn="justLow" rtl="0">
              <a:lnSpc>
                <a:spcPct val="125000"/>
              </a:lnSpc>
              <a:tabLst>
                <a:tab pos="262255" algn="l"/>
                <a:tab pos="262255" algn="l"/>
                <a:tab pos="6057900" algn="r"/>
              </a:tabLst>
            </a:pPr>
            <a:r>
              <a:rPr lang="en-US" b="1" dirty="0">
                <a:latin typeface="Arial" panose="020B0604020202020204" pitchFamily="34" charset="0"/>
                <a:ea typeface="Times New Roman" panose="02020603050405020304" pitchFamily="18" charset="0"/>
              </a:rPr>
              <a:t>B- Parietal lobe;</a:t>
            </a:r>
            <a:endParaRPr lang="en-US" dirty="0">
              <a:latin typeface="Times New Roman" panose="02020603050405020304" pitchFamily="18" charset="0"/>
              <a:ea typeface="Times New Roman" panose="02020603050405020304" pitchFamily="18" charset="0"/>
            </a:endParaRPr>
          </a:p>
          <a:p>
            <a:pPr marL="228600" marR="0" indent="0" algn="justLow" rtl="0">
              <a:lnSpc>
                <a:spcPct val="125000"/>
              </a:lnSpc>
              <a:spcBef>
                <a:spcPts val="0"/>
              </a:spcBef>
              <a:spcAft>
                <a:spcPts val="0"/>
              </a:spcAft>
              <a:tabLst>
                <a:tab pos="262255" algn="l"/>
                <a:tab pos="262255" algn="l"/>
                <a:tab pos="6057900" algn="r"/>
              </a:tabLst>
            </a:pPr>
            <a:r>
              <a:rPr lang="en-US" b="1" dirty="0">
                <a:latin typeface="Arial" panose="020B0604020202020204" pitchFamily="34" charset="0"/>
                <a:ea typeface="Times New Roman" panose="02020603050405020304" pitchFamily="18" charset="0"/>
              </a:rPr>
              <a:t>1- Postcentral gyrus</a:t>
            </a:r>
            <a:r>
              <a:rPr lang="en-US" dirty="0">
                <a:latin typeface="Arial" panose="020B0604020202020204" pitchFamily="34" charset="0"/>
                <a:ea typeface="Times New Roman" panose="02020603050405020304" pitchFamily="18" charset="0"/>
              </a:rPr>
              <a:t>: between the central and postcentral sulci.</a:t>
            </a:r>
            <a:endParaRPr lang="en-US" dirty="0">
              <a:latin typeface="Times New Roman" panose="02020603050405020304" pitchFamily="18" charset="0"/>
              <a:ea typeface="Times New Roman" panose="02020603050405020304" pitchFamily="18" charset="0"/>
            </a:endParaRPr>
          </a:p>
          <a:p>
            <a:pPr marL="228600" marR="0" indent="0" algn="justLow" rtl="0">
              <a:lnSpc>
                <a:spcPct val="125000"/>
              </a:lnSpc>
              <a:spcBef>
                <a:spcPts val="0"/>
              </a:spcBef>
              <a:spcAft>
                <a:spcPts val="0"/>
              </a:spcAft>
              <a:tabLst>
                <a:tab pos="262255" algn="l"/>
                <a:tab pos="262255" algn="l"/>
                <a:tab pos="6057900" algn="r"/>
              </a:tabLst>
            </a:pPr>
            <a:r>
              <a:rPr lang="en-US" b="1" dirty="0">
                <a:latin typeface="Arial" panose="020B0604020202020204" pitchFamily="34" charset="0"/>
                <a:ea typeface="Times New Roman" panose="02020603050405020304" pitchFamily="18" charset="0"/>
              </a:rPr>
              <a:t>2- Superior parietal gyrus (</a:t>
            </a:r>
            <a:r>
              <a:rPr lang="en-US" dirty="0">
                <a:latin typeface="Arial" panose="020B0604020202020204" pitchFamily="34" charset="0"/>
                <a:ea typeface="Times New Roman" panose="02020603050405020304" pitchFamily="18" charset="0"/>
              </a:rPr>
              <a:t>lobule</a:t>
            </a:r>
            <a:r>
              <a:rPr lang="en-US" b="1" dirty="0">
                <a:latin typeface="Arial" panose="020B0604020202020204" pitchFamily="34" charset="0"/>
                <a:ea typeface="Times New Roman" panose="02020603050405020304" pitchFamily="18" charset="0"/>
              </a:rPr>
              <a:t>)</a:t>
            </a:r>
            <a:r>
              <a:rPr lang="en-US" dirty="0">
                <a:latin typeface="Arial" panose="020B0604020202020204" pitchFamily="34" charset="0"/>
                <a:ea typeface="Times New Roman" panose="02020603050405020304" pitchFamily="18" charset="0"/>
              </a:rPr>
              <a:t> above the intraparietal sulcus.</a:t>
            </a:r>
            <a:endParaRPr lang="en-US" dirty="0">
              <a:latin typeface="Times New Roman" panose="02020603050405020304" pitchFamily="18" charset="0"/>
              <a:ea typeface="Times New Roman" panose="02020603050405020304" pitchFamily="18" charset="0"/>
            </a:endParaRPr>
          </a:p>
          <a:p>
            <a:pPr marL="228600" marR="0" indent="0" algn="justLow" rtl="0">
              <a:lnSpc>
                <a:spcPct val="125000"/>
              </a:lnSpc>
              <a:spcBef>
                <a:spcPts val="0"/>
              </a:spcBef>
              <a:spcAft>
                <a:spcPts val="0"/>
              </a:spcAft>
              <a:tabLst>
                <a:tab pos="262255" algn="l"/>
                <a:tab pos="262255" algn="l"/>
                <a:tab pos="6057900" algn="r"/>
              </a:tabLst>
            </a:pPr>
            <a:r>
              <a:rPr lang="en-US" b="1" dirty="0">
                <a:latin typeface="Arial" panose="020B0604020202020204" pitchFamily="34" charset="0"/>
                <a:ea typeface="Times New Roman" panose="02020603050405020304" pitchFamily="18" charset="0"/>
              </a:rPr>
              <a:t>3- Inferior parietal gyrus (</a:t>
            </a:r>
            <a:r>
              <a:rPr lang="en-US" dirty="0">
                <a:latin typeface="Arial" panose="020B0604020202020204" pitchFamily="34" charset="0"/>
                <a:ea typeface="Times New Roman" panose="02020603050405020304" pitchFamily="18" charset="0"/>
              </a:rPr>
              <a:t>lobule</a:t>
            </a:r>
            <a:r>
              <a:rPr lang="en-US" b="1" dirty="0">
                <a:latin typeface="Arial" panose="020B0604020202020204" pitchFamily="34" charset="0"/>
                <a:ea typeface="Times New Roman" panose="02020603050405020304" pitchFamily="18" charset="0"/>
              </a:rPr>
              <a:t>)</a:t>
            </a:r>
            <a:r>
              <a:rPr lang="en-US" dirty="0">
                <a:latin typeface="Arial" panose="020B0604020202020204" pitchFamily="34" charset="0"/>
                <a:ea typeface="Times New Roman" panose="02020603050405020304" pitchFamily="18" charset="0"/>
              </a:rPr>
              <a:t> below the intraparietal sulcus.</a:t>
            </a:r>
            <a:endParaRPr lang="en-US" dirty="0">
              <a:latin typeface="Times New Roman" panose="02020603050405020304" pitchFamily="18" charset="0"/>
              <a:ea typeface="Times New Roman" panose="02020603050405020304" pitchFamily="18" charset="0"/>
            </a:endParaRPr>
          </a:p>
          <a:p>
            <a:pPr indent="262255" algn="justLow" rtl="0">
              <a:lnSpc>
                <a:spcPct val="125000"/>
              </a:lnSpc>
              <a:tabLst>
                <a:tab pos="262255" algn="l"/>
                <a:tab pos="6057900" algn="r"/>
              </a:tabLst>
            </a:pPr>
            <a:r>
              <a:rPr lang="en-US" dirty="0">
                <a:latin typeface="Arial" panose="020B0604020202020204" pitchFamily="34" charset="0"/>
                <a:ea typeface="Times New Roman" panose="02020603050405020304" pitchFamily="18" charset="0"/>
              </a:rPr>
              <a:t>4- Supra</a:t>
            </a:r>
            <a:r>
              <a:rPr lang="en-US" b="1" dirty="0">
                <a:latin typeface="Arial" panose="020B0604020202020204" pitchFamily="34" charset="0"/>
                <a:ea typeface="Times New Roman" panose="02020603050405020304" pitchFamily="18" charset="0"/>
              </a:rPr>
              <a:t>marginal gyrus</a:t>
            </a:r>
            <a:r>
              <a:rPr lang="en-US" dirty="0">
                <a:latin typeface="Arial" panose="020B0604020202020204" pitchFamily="34" charset="0"/>
                <a:ea typeface="Times New Roman" panose="02020603050405020304" pitchFamily="18" charset="0"/>
              </a:rPr>
              <a:t> around the posterior end of the lateral </a:t>
            </a:r>
            <a:r>
              <a:rPr lang="en-US" dirty="0" smtClean="0">
                <a:latin typeface="Arial" panose="020B0604020202020204" pitchFamily="34" charset="0"/>
                <a:ea typeface="Times New Roman" panose="02020603050405020304" pitchFamily="18" charset="0"/>
              </a:rPr>
              <a:t>sulcus.</a:t>
            </a:r>
            <a:endParaRPr lang="en-US" dirty="0">
              <a:latin typeface="Times New Roman" panose="02020603050405020304" pitchFamily="18" charset="0"/>
              <a:ea typeface="Times New Roman" panose="02020603050405020304" pitchFamily="18" charset="0"/>
            </a:endParaRPr>
          </a:p>
          <a:p>
            <a:pPr algn="justLow" rtl="0">
              <a:lnSpc>
                <a:spcPct val="125000"/>
              </a:lnSpc>
              <a:tabLst>
                <a:tab pos="262255" algn="l"/>
                <a:tab pos="6057900" algn="r"/>
              </a:tabLst>
            </a:pPr>
            <a:r>
              <a:rPr lang="en-US" b="1" dirty="0" smtClean="0">
                <a:latin typeface="Arial" panose="020B0604020202020204" pitchFamily="34" charset="0"/>
                <a:ea typeface="Times New Roman" panose="02020603050405020304" pitchFamily="18" charset="0"/>
              </a:rPr>
              <a:t>C- </a:t>
            </a:r>
            <a:r>
              <a:rPr lang="en-US" b="1" dirty="0">
                <a:latin typeface="Arial" panose="020B0604020202020204" pitchFamily="34" charset="0"/>
                <a:ea typeface="Times New Roman" panose="02020603050405020304" pitchFamily="18" charset="0"/>
              </a:rPr>
              <a:t>Temporal lobe;</a:t>
            </a:r>
            <a:endParaRPr lang="en-US" dirty="0">
              <a:latin typeface="Times New Roman" panose="02020603050405020304" pitchFamily="18" charset="0"/>
              <a:ea typeface="Times New Roman" panose="02020603050405020304" pitchFamily="18" charset="0"/>
            </a:endParaRPr>
          </a:p>
          <a:p>
            <a:pPr marL="228600" marR="0" indent="0" algn="justLow" rtl="0">
              <a:lnSpc>
                <a:spcPct val="125000"/>
              </a:lnSpc>
              <a:spcBef>
                <a:spcPts val="0"/>
              </a:spcBef>
              <a:spcAft>
                <a:spcPts val="0"/>
              </a:spcAft>
              <a:tabLst>
                <a:tab pos="262255" algn="l"/>
                <a:tab pos="262255" algn="l"/>
                <a:tab pos="6057900" algn="r"/>
              </a:tabLst>
            </a:pPr>
            <a:r>
              <a:rPr lang="en-US" b="1" dirty="0">
                <a:latin typeface="Arial" panose="020B0604020202020204" pitchFamily="34" charset="0"/>
                <a:ea typeface="Times New Roman" panose="02020603050405020304" pitchFamily="18" charset="0"/>
              </a:rPr>
              <a:t>1- Superior temporal gyrus</a:t>
            </a:r>
            <a:r>
              <a:rPr lang="en-US" dirty="0">
                <a:latin typeface="Arial" panose="020B0604020202020204" pitchFamily="34" charset="0"/>
                <a:ea typeface="Times New Roman" panose="02020603050405020304" pitchFamily="18" charset="0"/>
              </a:rPr>
              <a:t> between lateral sulcus and superior temporal sulcus. </a:t>
            </a:r>
            <a:endParaRPr lang="en-US" dirty="0">
              <a:latin typeface="Times New Roman" panose="02020603050405020304" pitchFamily="18" charset="0"/>
              <a:ea typeface="Times New Roman" panose="02020603050405020304" pitchFamily="18" charset="0"/>
            </a:endParaRPr>
          </a:p>
          <a:p>
            <a:pPr marL="228600" marR="0" indent="0" algn="justLow" rtl="0">
              <a:lnSpc>
                <a:spcPct val="125000"/>
              </a:lnSpc>
              <a:spcBef>
                <a:spcPts val="0"/>
              </a:spcBef>
              <a:spcAft>
                <a:spcPts val="0"/>
              </a:spcAft>
              <a:tabLst>
                <a:tab pos="262255" algn="l"/>
                <a:tab pos="262255" algn="l"/>
                <a:tab pos="6057900" algn="r"/>
              </a:tabLst>
            </a:pPr>
            <a:r>
              <a:rPr lang="en-US" b="1" dirty="0">
                <a:latin typeface="Arial" panose="020B0604020202020204" pitchFamily="34" charset="0"/>
                <a:ea typeface="Times New Roman" panose="02020603050405020304" pitchFamily="18" charset="0"/>
              </a:rPr>
              <a:t>2- Middle temporal gyrus</a:t>
            </a:r>
            <a:r>
              <a:rPr lang="en-US" dirty="0">
                <a:latin typeface="Arial" panose="020B0604020202020204" pitchFamily="34" charset="0"/>
                <a:ea typeface="Times New Roman" panose="02020603050405020304" pitchFamily="18" charset="0"/>
              </a:rPr>
              <a:t> lies between the superior and inferior temporal sulci.</a:t>
            </a:r>
            <a:endParaRPr lang="en-US" dirty="0">
              <a:latin typeface="Times New Roman" panose="02020603050405020304" pitchFamily="18" charset="0"/>
              <a:ea typeface="Times New Roman" panose="02020603050405020304" pitchFamily="18" charset="0"/>
            </a:endParaRPr>
          </a:p>
          <a:p>
            <a:pPr marL="228600" marR="0" indent="0" algn="justLow" rtl="0">
              <a:lnSpc>
                <a:spcPct val="125000"/>
              </a:lnSpc>
              <a:spcBef>
                <a:spcPts val="0"/>
              </a:spcBef>
              <a:spcAft>
                <a:spcPts val="0"/>
              </a:spcAft>
              <a:tabLst>
                <a:tab pos="262255" algn="l"/>
                <a:tab pos="262255" algn="l"/>
                <a:tab pos="6057900" algn="r"/>
              </a:tabLst>
            </a:pPr>
            <a:r>
              <a:rPr lang="en-US" b="1" dirty="0">
                <a:latin typeface="Arial" panose="020B0604020202020204" pitchFamily="34" charset="0"/>
                <a:ea typeface="Times New Roman" panose="02020603050405020304" pitchFamily="18" charset="0"/>
              </a:rPr>
              <a:t>3- Inferior temporal gyri</a:t>
            </a:r>
            <a:r>
              <a:rPr lang="en-US" dirty="0">
                <a:latin typeface="Arial" panose="020B0604020202020204" pitchFamily="34" charset="0"/>
                <a:ea typeface="Times New Roman" panose="02020603050405020304" pitchFamily="18" charset="0"/>
              </a:rPr>
              <a:t>: lies below the inferior temporal sulcus.</a:t>
            </a:r>
            <a:endParaRPr lang="en-US" dirty="0">
              <a:latin typeface="Times New Roman" panose="02020603050405020304" pitchFamily="18" charset="0"/>
              <a:ea typeface="Times New Roman" panose="02020603050405020304" pitchFamily="18" charset="0"/>
            </a:endParaRPr>
          </a:p>
          <a:p>
            <a:pPr indent="262255" algn="justLow" rtl="0">
              <a:lnSpc>
                <a:spcPct val="125000"/>
              </a:lnSpc>
              <a:tabLst>
                <a:tab pos="262255" algn="l"/>
                <a:tab pos="6057900" algn="r"/>
              </a:tabLst>
            </a:pPr>
            <a:r>
              <a:rPr lang="en-US" b="1" dirty="0">
                <a:latin typeface="Arial" panose="020B0604020202020204" pitchFamily="34" charset="0"/>
                <a:ea typeface="Times New Roman" panose="02020603050405020304" pitchFamily="18" charset="0"/>
              </a:rPr>
              <a:t>4-</a:t>
            </a:r>
            <a:r>
              <a:rPr lang="en-US" dirty="0">
                <a:latin typeface="Arial" panose="020B0604020202020204" pitchFamily="34" charset="0"/>
                <a:ea typeface="Times New Roman" panose="02020603050405020304" pitchFamily="18" charset="0"/>
              </a:rPr>
              <a:t> </a:t>
            </a:r>
            <a:r>
              <a:rPr lang="en-US" b="1" dirty="0">
                <a:latin typeface="Arial" panose="020B0604020202020204" pitchFamily="34" charset="0"/>
                <a:ea typeface="Times New Roman" panose="02020603050405020304" pitchFamily="18" charset="0"/>
              </a:rPr>
              <a:t>Angular gyrus</a:t>
            </a:r>
            <a:r>
              <a:rPr lang="en-US" dirty="0">
                <a:latin typeface="Arial" panose="020B0604020202020204" pitchFamily="34" charset="0"/>
                <a:ea typeface="Times New Roman" panose="02020603050405020304" pitchFamily="18" charset="0"/>
              </a:rPr>
              <a:t> around the posterior end of the superior temporal sulcus.</a:t>
            </a:r>
            <a:endParaRPr lang="en-US"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428483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AutoShape 2">
            <a:extLst>
              <a:ext uri="{FF2B5EF4-FFF2-40B4-BE49-F238E27FC236}">
                <a16:creationId xmlns:a16="http://schemas.microsoft.com/office/drawing/2014/main" xmlns="" id="{FD76B35F-6DBC-4EC2-9E22-30B27E0ED37A}"/>
              </a:ext>
            </a:extLst>
          </p:cNvPr>
          <p:cNvSpPr>
            <a:spLocks noChangeArrowheads="1"/>
          </p:cNvSpPr>
          <p:nvPr/>
        </p:nvSpPr>
        <p:spPr bwMode="auto">
          <a:xfrm>
            <a:off x="1115616" y="836712"/>
            <a:ext cx="6552728" cy="5184576"/>
          </a:xfrm>
          <a:prstGeom prst="bevel">
            <a:avLst>
              <a:gd name="adj" fmla="val 12500"/>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defTabSz="514350" rtl="0" fontAlgn="base">
              <a:spcBef>
                <a:spcPct val="0"/>
              </a:spcBef>
              <a:spcAft>
                <a:spcPct val="0"/>
              </a:spcAft>
              <a:buNone/>
              <a:defRPr/>
            </a:pPr>
            <a:endParaRPr lang="ar-SA" altLang="en-US" sz="1013">
              <a:solidFill>
                <a:srgbClr val="FFFF00"/>
              </a:solidFill>
            </a:endParaRPr>
          </a:p>
        </p:txBody>
      </p:sp>
      <p:sp>
        <p:nvSpPr>
          <p:cNvPr id="17411" name="Rectangle 3">
            <a:extLst>
              <a:ext uri="{FF2B5EF4-FFF2-40B4-BE49-F238E27FC236}">
                <a16:creationId xmlns:a16="http://schemas.microsoft.com/office/drawing/2014/main" xmlns="" id="{65BA34F3-2CB8-46C3-9A8C-883DED3B5BC7}"/>
              </a:ext>
            </a:extLst>
          </p:cNvPr>
          <p:cNvSpPr>
            <a:spLocks noChangeArrowheads="1"/>
          </p:cNvSpPr>
          <p:nvPr/>
        </p:nvSpPr>
        <p:spPr bwMode="auto">
          <a:xfrm>
            <a:off x="2123728" y="2893163"/>
            <a:ext cx="468052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defTabSz="514350" rtl="0" fontAlgn="base">
              <a:spcBef>
                <a:spcPct val="0"/>
              </a:spcBef>
              <a:spcAft>
                <a:spcPct val="0"/>
              </a:spcAft>
              <a:buNone/>
              <a:defRPr/>
            </a:pPr>
            <a:r>
              <a:rPr lang="en-US" altLang="en-US" sz="7200" b="1" dirty="0">
                <a:solidFill>
                  <a:srgbClr val="FF0000"/>
                </a:solidFill>
              </a:rPr>
              <a:t>Cerebrum</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83970"/>
                                        </p:tgtEl>
                                        <p:attrNameLst>
                                          <p:attrName>style.visibility</p:attrName>
                                        </p:attrNameLst>
                                      </p:cBhvr>
                                      <p:to>
                                        <p:strVal val="visible"/>
                                      </p:to>
                                    </p:set>
                                    <p:anim calcmode="lin" valueType="num">
                                      <p:cBhvr>
                                        <p:cTn id="7" dur="500" fill="hold"/>
                                        <p:tgtEl>
                                          <p:spTgt spid="83970"/>
                                        </p:tgtEl>
                                        <p:attrNameLst>
                                          <p:attrName>ppt_w</p:attrName>
                                        </p:attrNameLst>
                                      </p:cBhvr>
                                      <p:tavLst>
                                        <p:tav tm="0">
                                          <p:val>
                                            <p:fltVal val="0"/>
                                          </p:val>
                                        </p:tav>
                                        <p:tav tm="100000">
                                          <p:val>
                                            <p:strVal val="#ppt_w"/>
                                          </p:val>
                                        </p:tav>
                                      </p:tavLst>
                                    </p:anim>
                                    <p:anim calcmode="lin" valueType="num">
                                      <p:cBhvr>
                                        <p:cTn id="8" dur="500" fill="hold"/>
                                        <p:tgtEl>
                                          <p:spTgt spid="8397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AutoShape 2">
            <a:extLst>
              <a:ext uri="{FF2B5EF4-FFF2-40B4-BE49-F238E27FC236}">
                <a16:creationId xmlns:a16="http://schemas.microsoft.com/office/drawing/2014/main" xmlns="" id="{FD76B35F-6DBC-4EC2-9E22-30B27E0ED37A}"/>
              </a:ext>
            </a:extLst>
          </p:cNvPr>
          <p:cNvSpPr>
            <a:spLocks noChangeArrowheads="1"/>
          </p:cNvSpPr>
          <p:nvPr/>
        </p:nvSpPr>
        <p:spPr bwMode="auto">
          <a:xfrm>
            <a:off x="1115616" y="332656"/>
            <a:ext cx="7272808" cy="5688632"/>
          </a:xfrm>
          <a:prstGeom prst="bevel">
            <a:avLst>
              <a:gd name="adj" fmla="val 12500"/>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514350" rtl="0" eaLnBrk="1" fontAlgn="base" latinLnBrk="0" hangingPunct="1">
              <a:lnSpc>
                <a:spcPct val="100000"/>
              </a:lnSpc>
              <a:spcBef>
                <a:spcPct val="0"/>
              </a:spcBef>
              <a:spcAft>
                <a:spcPct val="0"/>
              </a:spcAft>
              <a:buClrTx/>
              <a:buSzTx/>
              <a:buFontTx/>
              <a:buNone/>
              <a:tabLst/>
              <a:defRPr/>
            </a:pPr>
            <a:endParaRPr kumimoji="0" lang="ar-SA" altLang="en-US" sz="1013" b="0" i="0" u="none" strike="noStrike" kern="1200" cap="none" spc="0" normalizeH="0" baseline="0" noProof="0">
              <a:ln>
                <a:noFill/>
              </a:ln>
              <a:solidFill>
                <a:srgbClr val="FFFF00"/>
              </a:solidFill>
              <a:effectLst/>
              <a:uLnTx/>
              <a:uFillTx/>
              <a:latin typeface="Arial" panose="020B0604020202020204" pitchFamily="34" charset="0"/>
              <a:ea typeface="+mn-ea"/>
              <a:cs typeface="Arial" panose="020B0604020202020204" pitchFamily="34" charset="0"/>
            </a:endParaRPr>
          </a:p>
        </p:txBody>
      </p:sp>
      <p:sp>
        <p:nvSpPr>
          <p:cNvPr id="17411" name="Rectangle 3">
            <a:extLst>
              <a:ext uri="{FF2B5EF4-FFF2-40B4-BE49-F238E27FC236}">
                <a16:creationId xmlns:a16="http://schemas.microsoft.com/office/drawing/2014/main" xmlns="" id="{65BA34F3-2CB8-46C3-9A8C-883DED3B5BC7}"/>
              </a:ext>
            </a:extLst>
          </p:cNvPr>
          <p:cNvSpPr>
            <a:spLocks noChangeArrowheads="1"/>
          </p:cNvSpPr>
          <p:nvPr/>
        </p:nvSpPr>
        <p:spPr bwMode="auto">
          <a:xfrm>
            <a:off x="1979712" y="1299532"/>
            <a:ext cx="5616624"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514350" rtl="0" eaLnBrk="1" fontAlgn="base" latinLnBrk="0" hangingPunct="1">
              <a:lnSpc>
                <a:spcPct val="100000"/>
              </a:lnSpc>
              <a:spcBef>
                <a:spcPct val="0"/>
              </a:spcBef>
              <a:spcAft>
                <a:spcPct val="0"/>
              </a:spcAft>
              <a:buClrTx/>
              <a:buSzTx/>
              <a:buFontTx/>
              <a:buNone/>
              <a:tabLst/>
              <a:defRPr/>
            </a:pPr>
            <a:r>
              <a:rPr kumimoji="0" lang="en-US" altLang="en-US" sz="60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Functional areas of the Superolateral  surface</a:t>
            </a:r>
          </a:p>
        </p:txBody>
      </p:sp>
    </p:spTree>
    <p:extLst>
      <p:ext uri="{BB962C8B-B14F-4D97-AF65-F5344CB8AC3E}">
        <p14:creationId xmlns:p14="http://schemas.microsoft.com/office/powerpoint/2010/main" val="401502434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83970"/>
                                        </p:tgtEl>
                                        <p:attrNameLst>
                                          <p:attrName>style.visibility</p:attrName>
                                        </p:attrNameLst>
                                      </p:cBhvr>
                                      <p:to>
                                        <p:strVal val="visible"/>
                                      </p:to>
                                    </p:set>
                                    <p:anim calcmode="lin" valueType="num">
                                      <p:cBhvr>
                                        <p:cTn id="7" dur="500" fill="hold"/>
                                        <p:tgtEl>
                                          <p:spTgt spid="83970"/>
                                        </p:tgtEl>
                                        <p:attrNameLst>
                                          <p:attrName>ppt_w</p:attrName>
                                        </p:attrNameLst>
                                      </p:cBhvr>
                                      <p:tavLst>
                                        <p:tav tm="0">
                                          <p:val>
                                            <p:fltVal val="0"/>
                                          </p:val>
                                        </p:tav>
                                        <p:tav tm="100000">
                                          <p:val>
                                            <p:strVal val="#ppt_w"/>
                                          </p:val>
                                        </p:tav>
                                      </p:tavLst>
                                    </p:anim>
                                    <p:anim calcmode="lin" valueType="num">
                                      <p:cBhvr>
                                        <p:cTn id="8" dur="500" fill="hold"/>
                                        <p:tgtEl>
                                          <p:spTgt spid="8397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3" cstate="print"/>
          <a:srcRect l="20705" t="22280" r="32045" b="28580"/>
          <a:stretch>
            <a:fillRect/>
          </a:stretch>
        </p:blipFill>
        <p:spPr bwMode="auto">
          <a:xfrm>
            <a:off x="4317388" y="1127594"/>
            <a:ext cx="4599089" cy="3587290"/>
          </a:xfrm>
          <a:prstGeom prst="rect">
            <a:avLst/>
          </a:prstGeom>
          <a:noFill/>
          <a:ln w="9525">
            <a:noFill/>
            <a:miter lim="800000"/>
            <a:headEnd/>
            <a:tailEnd/>
          </a:ln>
        </p:spPr>
      </p:pic>
      <p:pic>
        <p:nvPicPr>
          <p:cNvPr id="2" name="Picture 4"/>
          <p:cNvPicPr>
            <a:picLocks noChangeAspect="1" noChangeArrowheads="1"/>
          </p:cNvPicPr>
          <p:nvPr/>
        </p:nvPicPr>
        <p:blipFill>
          <a:blip r:embed="rId4" cstate="print">
            <a:lum contrast="30000"/>
          </a:blip>
          <a:srcRect l="12500" t="13750" r="23750" b="28750"/>
          <a:stretch>
            <a:fillRect/>
          </a:stretch>
        </p:blipFill>
        <p:spPr bwMode="auto">
          <a:xfrm>
            <a:off x="0" y="1142984"/>
            <a:ext cx="4714908" cy="3189496"/>
          </a:xfrm>
          <a:prstGeom prst="rect">
            <a:avLst/>
          </a:prstGeom>
          <a:noFill/>
          <a:ln w="9525">
            <a:noFill/>
            <a:miter lim="800000"/>
            <a:headEnd/>
            <a:tailEnd/>
          </a:ln>
        </p:spPr>
      </p:pic>
      <p:sp>
        <p:nvSpPr>
          <p:cNvPr id="4" name="AutoShape 32"/>
          <p:cNvSpPr>
            <a:spLocks/>
          </p:cNvSpPr>
          <p:nvPr/>
        </p:nvSpPr>
        <p:spPr bwMode="auto">
          <a:xfrm>
            <a:off x="3214678" y="142852"/>
            <a:ext cx="3157522" cy="500066"/>
          </a:xfrm>
          <a:prstGeom prst="callout2">
            <a:avLst>
              <a:gd name="adj1" fmla="val 369886"/>
              <a:gd name="adj2" fmla="val 107587"/>
              <a:gd name="adj3" fmla="val 101474"/>
              <a:gd name="adj4" fmla="val 45751"/>
              <a:gd name="adj5" fmla="val 281044"/>
              <a:gd name="adj6" fmla="val -29585"/>
            </a:avLst>
          </a:prstGeom>
          <a:noFill/>
          <a:ln w="57150">
            <a:solidFill>
              <a:srgbClr val="0000FF"/>
            </a:solidFill>
            <a:miter lim="800000"/>
            <a:headEnd type="triangle" w="med" len="med"/>
            <a:tailEnd type="triangle" w="med" len="med"/>
          </a:ln>
          <a:effectLst>
            <a:outerShdw blurRad="50800" dist="38100" dir="8100000" algn="tr" rotWithShape="0">
              <a:prstClr val="black">
                <a:alpha val="40000"/>
              </a:prstClr>
            </a:outerShdw>
          </a:effectLst>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00FF"/>
                </a:solidFill>
                <a:effectLst/>
                <a:uLnTx/>
                <a:uFillTx/>
                <a:latin typeface="Calibri"/>
                <a:ea typeface="+mn-ea"/>
                <a:cs typeface="+mn-cs"/>
              </a:rPr>
              <a:t>Motor area 4</a:t>
            </a:r>
          </a:p>
        </p:txBody>
      </p:sp>
      <p:sp>
        <p:nvSpPr>
          <p:cNvPr id="6" name="TextBox 5">
            <a:extLst>
              <a:ext uri="{FF2B5EF4-FFF2-40B4-BE49-F238E27FC236}">
                <a16:creationId xmlns:a16="http://schemas.microsoft.com/office/drawing/2014/main" xmlns="" id="{B36C2DEB-4F6C-408B-AF0B-10CB97AED57E}"/>
              </a:ext>
            </a:extLst>
          </p:cNvPr>
          <p:cNvSpPr txBox="1"/>
          <p:nvPr/>
        </p:nvSpPr>
        <p:spPr>
          <a:xfrm>
            <a:off x="0" y="4857760"/>
            <a:ext cx="9144000" cy="1754326"/>
          </a:xfrm>
          <a:prstGeom prst="rect">
            <a:avLst/>
          </a:prstGeom>
          <a:noFill/>
          <a:effectLst>
            <a:outerShdw blurRad="50800" dist="38100" dir="8100000" algn="tr" rotWithShape="0">
              <a:prstClr val="black">
                <a:alpha val="40000"/>
              </a:prstClr>
            </a:outerShdw>
          </a:effectLst>
        </p:spPr>
        <p:txBody>
          <a:bodyPr wrap="square" rtlCol="1">
            <a:spAutoFit/>
          </a:bodyPr>
          <a:lstStyle/>
          <a:p>
            <a:pPr marL="342900" lvl="0" indent="-342900" algn="l" rtl="0">
              <a:spcBef>
                <a:spcPct val="20000"/>
              </a:spcBef>
              <a:buFont typeface="Arial" pitchFamily="34" charset="0"/>
              <a:buChar char="•"/>
            </a:pPr>
            <a:r>
              <a:rPr kumimoji="0" lang="en-US" sz="3600" b="1" i="0" u="none" strike="noStrike" kern="1200" cap="none" spc="0" normalizeH="0" baseline="0" noProof="0" dirty="0">
                <a:ln>
                  <a:noFill/>
                </a:ln>
                <a:solidFill>
                  <a:srgbClr val="FF0000"/>
                </a:solidFill>
                <a:effectLst/>
                <a:uLnTx/>
                <a:uFillTx/>
                <a:latin typeface="Calibri"/>
                <a:ea typeface="+mn-ea"/>
                <a:cs typeface="+mn-cs"/>
              </a:rPr>
              <a:t>Primary motor cortex </a:t>
            </a:r>
            <a:r>
              <a:rPr kumimoji="0" lang="en-US" sz="3600" b="0" i="0" u="none" strike="noStrike" kern="1200" cap="none" spc="0" normalizeH="0" baseline="0" noProof="0" dirty="0">
                <a:ln>
                  <a:noFill/>
                </a:ln>
                <a:solidFill>
                  <a:srgbClr val="0000FF"/>
                </a:solidFill>
                <a:effectLst/>
                <a:uLnTx/>
                <a:uFillTx/>
                <a:latin typeface="Calibri"/>
                <a:ea typeface="+mn-ea"/>
                <a:cs typeface="+mn-cs"/>
              </a:rPr>
              <a:t>corresponds to the precentral gyrus (area 4), anterior part of the paracentral lobule </a:t>
            </a:r>
            <a:r>
              <a:rPr lang="en-US" sz="3600" b="1" dirty="0">
                <a:ln w="11430"/>
                <a:solidFill>
                  <a:srgbClr val="C00000"/>
                </a:solidFill>
                <a:effectLst>
                  <a:outerShdw blurRad="50800" dist="39000" dir="5460000" algn="tl">
                    <a:srgbClr val="000000">
                      <a:alpha val="38000"/>
                    </a:srgbClr>
                  </a:outerShdw>
                </a:effectLst>
              </a:rPr>
              <a:t>Controls motor functions</a:t>
            </a:r>
            <a:r>
              <a:rPr kumimoji="0" lang="en-US" sz="3600" b="1" i="0" u="none" strike="noStrike" kern="1200" cap="none" spc="0" normalizeH="0" baseline="0" noProof="0" dirty="0">
                <a:ln>
                  <a:noFill/>
                </a:ln>
                <a:solidFill>
                  <a:srgbClr val="0000FF"/>
                </a:solidFill>
                <a:effectLst/>
                <a:uLnTx/>
                <a:uFillTx/>
                <a:latin typeface="Calibri"/>
              </a:rPr>
              <a:t>  </a:t>
            </a:r>
            <a:endParaRPr kumimoji="0" lang="ar-SA" sz="3600" b="1" i="0" u="none" strike="noStrike" kern="1200" cap="none" spc="0" normalizeH="0" baseline="0" noProof="0" dirty="0">
              <a:ln w="1905"/>
              <a:solidFill>
                <a:srgbClr val="0000FF"/>
              </a:solidFill>
              <a:effectLst>
                <a:innerShdw blurRad="69850" dist="43180" dir="5400000">
                  <a:srgbClr val="000000">
                    <a:alpha val="65000"/>
                  </a:srgbClr>
                </a:innerShdw>
              </a:effectLst>
              <a:uLnTx/>
              <a:uFillTx/>
              <a:latin typeface="Calibri"/>
              <a:cs typeface="Arial" panose="020B0604020202020204" pitchFamily="34" charset="0"/>
            </a:endParaRPr>
          </a:p>
        </p:txBody>
      </p:sp>
    </p:spTree>
    <p:extLst>
      <p:ext uri="{BB962C8B-B14F-4D97-AF65-F5344CB8AC3E}">
        <p14:creationId xmlns:p14="http://schemas.microsoft.com/office/powerpoint/2010/main" val="166252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cstate="print"/>
          <a:srcRect l="8344" t="-141" b="3254"/>
          <a:stretch>
            <a:fillRect/>
          </a:stretch>
        </p:blipFill>
        <p:spPr bwMode="auto">
          <a:xfrm>
            <a:off x="4788024" y="44624"/>
            <a:ext cx="4355976" cy="6192688"/>
          </a:xfrm>
          <a:prstGeom prst="rect">
            <a:avLst/>
          </a:prstGeom>
          <a:noFill/>
        </p:spPr>
      </p:pic>
      <p:sp>
        <p:nvSpPr>
          <p:cNvPr id="3" name="TextBox 2"/>
          <p:cNvSpPr txBox="1"/>
          <p:nvPr/>
        </p:nvSpPr>
        <p:spPr>
          <a:xfrm>
            <a:off x="-16783" y="-27384"/>
            <a:ext cx="4732799" cy="2554545"/>
          </a:xfrm>
          <a:prstGeom prst="rect">
            <a:avLst/>
          </a:prstGeom>
          <a:noFill/>
          <a:effectLst>
            <a:outerShdw blurRad="50800" dist="38100" dir="8100000" algn="tr" rotWithShape="0">
              <a:prstClr val="black">
                <a:alpha val="40000"/>
              </a:prstClr>
            </a:outerShdw>
          </a:effectLst>
        </p:spPr>
        <p:txBody>
          <a:bodyPr wrap="square" rtlCol="1">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itchFamily="2" charset="2"/>
              <a:buChar char="q"/>
              <a:tabLst/>
              <a:defRPr/>
            </a:pPr>
            <a:r>
              <a:rPr kumimoji="0" lang="en-US" sz="2000" b="0" i="0" u="none" strike="noStrike" kern="1200" cap="none" spc="0" normalizeH="0" baseline="0" noProof="0" dirty="0" smtClean="0">
                <a:ln>
                  <a:noFill/>
                </a:ln>
                <a:solidFill>
                  <a:prstClr val="black"/>
                </a:solidFill>
                <a:effectLst/>
                <a:uLnTx/>
                <a:uFillTx/>
                <a:latin typeface="Arial" pitchFamily="34" charset="0"/>
                <a:cs typeface="Arial" pitchFamily="34" charset="0"/>
              </a:rPr>
              <a:t>A </a:t>
            </a:r>
            <a:r>
              <a:rPr kumimoji="0" lang="en-US" sz="2000" b="0" i="0" u="none" strike="noStrike" kern="1200" cap="none" spc="0" normalizeH="0" baseline="0" noProof="0" dirty="0">
                <a:ln>
                  <a:noFill/>
                </a:ln>
                <a:solidFill>
                  <a:prstClr val="black"/>
                </a:solidFill>
                <a:effectLst/>
                <a:uLnTx/>
                <a:uFillTx/>
                <a:latin typeface="Arial" pitchFamily="34" charset="0"/>
                <a:cs typeface="Arial" pitchFamily="34" charset="0"/>
              </a:rPr>
              <a:t>body </a:t>
            </a:r>
            <a:r>
              <a:rPr kumimoji="0" lang="en-US" sz="2000" b="0" i="0" u="none" strike="noStrike" kern="1200" cap="none" spc="0" normalizeH="0" baseline="0" noProof="0" dirty="0">
                <a:ln>
                  <a:noFill/>
                </a:ln>
                <a:solidFill>
                  <a:srgbClr val="0000FF"/>
                </a:solidFill>
                <a:effectLst/>
                <a:uLnTx/>
                <a:uFillTx/>
                <a:latin typeface="Arial" pitchFamily="34" charset="0"/>
                <a:cs typeface="Arial" pitchFamily="34" charset="0"/>
              </a:rPr>
              <a:t>represented in upside down. </a:t>
            </a:r>
          </a:p>
          <a:p>
            <a:pPr marL="342900" lvl="0" indent="-342900" algn="l" rtl="0">
              <a:buFont typeface="Wingdings" pitchFamily="2" charset="2"/>
              <a:buChar char="q"/>
              <a:defRPr/>
            </a:pPr>
            <a:r>
              <a:rPr lang="en-US" sz="2000" dirty="0">
                <a:solidFill>
                  <a:srgbClr val="C00000"/>
                </a:solidFill>
                <a:latin typeface="Arial" pitchFamily="34" charset="0"/>
                <a:cs typeface="Arial" pitchFamily="34" charset="0"/>
              </a:rPr>
              <a:t>Head represented in lower part of precentral gyrus, leg and foot, perineum  represented on medial surface of hemisphere in paracentral lobule, size depends on </a:t>
            </a:r>
            <a:r>
              <a:rPr lang="en-US" sz="2000" dirty="0" smtClean="0">
                <a:solidFill>
                  <a:srgbClr val="C00000"/>
                </a:solidFill>
                <a:latin typeface="Arial" pitchFamily="34" charset="0"/>
                <a:cs typeface="Arial" pitchFamily="34" charset="0"/>
              </a:rPr>
              <a:t>skill.</a:t>
            </a:r>
          </a:p>
          <a:p>
            <a:pPr marL="342900" lvl="0" indent="-342900" algn="l" rtl="0">
              <a:buFont typeface="Wingdings" pitchFamily="2" charset="2"/>
              <a:buChar char="q"/>
              <a:defRPr/>
            </a:pPr>
            <a:r>
              <a:rPr lang="en-US" sz="2000" b="1" dirty="0" smtClean="0">
                <a:solidFill>
                  <a:srgbClr val="C00000"/>
                </a:solidFill>
                <a:latin typeface="Arial" pitchFamily="34" charset="0"/>
                <a:cs typeface="Arial" pitchFamily="34" charset="0"/>
              </a:rPr>
              <a:t>Lesion </a:t>
            </a:r>
            <a:r>
              <a:rPr lang="en-US" sz="2000" dirty="0" smtClean="0">
                <a:solidFill>
                  <a:srgbClr val="C00000"/>
                </a:solidFill>
                <a:latin typeface="Arial" pitchFamily="34" charset="0"/>
                <a:cs typeface="Arial" pitchFamily="34" charset="0"/>
              </a:rPr>
              <a:t>of the area 4 results in contra-lateral </a:t>
            </a:r>
            <a:r>
              <a:rPr lang="en-US" sz="2000" b="1" dirty="0" smtClean="0">
                <a:solidFill>
                  <a:srgbClr val="C00000"/>
                </a:solidFill>
                <a:latin typeface="Arial" pitchFamily="34" charset="0"/>
                <a:cs typeface="Arial" pitchFamily="34" charset="0"/>
              </a:rPr>
              <a:t>hemiplegia (UMNL).</a:t>
            </a:r>
            <a:endParaRPr lang="en-US" sz="2000" b="1" dirty="0">
              <a:solidFill>
                <a:srgbClr val="C00000"/>
              </a:solidFill>
              <a:latin typeface="Arial" pitchFamily="34" charset="0"/>
              <a:cs typeface="Arial" pitchFamily="34" charset="0"/>
            </a:endParaRPr>
          </a:p>
        </p:txBody>
      </p:sp>
      <p:pic>
        <p:nvPicPr>
          <p:cNvPr id="9" name="Picture 6" descr="MotorHomun"/>
          <p:cNvPicPr>
            <a:picLocks noChangeAspect="1" noChangeArrowheads="1"/>
          </p:cNvPicPr>
          <p:nvPr/>
        </p:nvPicPr>
        <p:blipFill>
          <a:blip r:embed="rId4" cstate="print"/>
          <a:srcRect/>
          <a:stretch>
            <a:fillRect/>
          </a:stretch>
        </p:blipFill>
        <p:spPr bwMode="auto">
          <a:xfrm>
            <a:off x="110450" y="2569060"/>
            <a:ext cx="4389542" cy="4221088"/>
          </a:xfrm>
          <a:prstGeom prst="rect">
            <a:avLst/>
          </a:prstGeom>
          <a:noFill/>
          <a:ln w="9525">
            <a:solidFill>
              <a:schemeClr val="bg2"/>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edge">
                                      <p:cBhvr>
                                        <p:cTn id="1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rotWithShape="1">
          <a:blip r:embed="rId3" cstate="print"/>
          <a:srcRect l="25630" t="25170" r="34416" b="39918"/>
          <a:stretch/>
        </p:blipFill>
        <p:spPr bwMode="auto">
          <a:xfrm>
            <a:off x="1475656" y="582293"/>
            <a:ext cx="6025707" cy="3949040"/>
          </a:xfrm>
          <a:prstGeom prst="rect">
            <a:avLst/>
          </a:prstGeom>
          <a:noFill/>
          <a:ln w="9525">
            <a:noFill/>
            <a:miter lim="800000"/>
            <a:headEnd/>
            <a:tailEnd/>
          </a:ln>
        </p:spPr>
      </p:pic>
      <p:sp>
        <p:nvSpPr>
          <p:cNvPr id="4" name="AutoShape 32"/>
          <p:cNvSpPr>
            <a:spLocks/>
          </p:cNvSpPr>
          <p:nvPr/>
        </p:nvSpPr>
        <p:spPr bwMode="auto">
          <a:xfrm>
            <a:off x="827584" y="-99392"/>
            <a:ext cx="3877602" cy="602338"/>
          </a:xfrm>
          <a:prstGeom prst="callout2">
            <a:avLst>
              <a:gd name="adj1" fmla="val 220695"/>
              <a:gd name="adj2" fmla="val 81159"/>
              <a:gd name="adj3" fmla="val 101474"/>
              <a:gd name="adj4" fmla="val 45751"/>
              <a:gd name="adj5" fmla="val 349096"/>
              <a:gd name="adj6" fmla="val 69620"/>
            </a:avLst>
          </a:prstGeom>
          <a:noFill/>
          <a:ln w="57150">
            <a:solidFill>
              <a:srgbClr val="0000FF"/>
            </a:solidFill>
            <a:miter lim="800000"/>
            <a:headEnd type="triangle" w="med" len="med"/>
            <a:tailEnd type="triangle" w="med" len="med"/>
          </a:ln>
          <a:effectLst>
            <a:outerShdw blurRad="50800" dist="38100" dir="8100000" algn="tr" rotWithShape="0">
              <a:prstClr val="black">
                <a:alpha val="40000"/>
              </a:prstClr>
            </a:outerShdw>
          </a:effectLst>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00FF"/>
                </a:solidFill>
                <a:effectLst/>
                <a:uLnTx/>
                <a:uFillTx/>
                <a:latin typeface="Calibri"/>
                <a:ea typeface="+mn-ea"/>
                <a:cs typeface="+mn-cs"/>
              </a:rPr>
              <a:t>Premotor area 6</a:t>
            </a:r>
          </a:p>
        </p:txBody>
      </p:sp>
      <p:sp>
        <p:nvSpPr>
          <p:cNvPr id="7" name="Rectangle 3">
            <a:extLst>
              <a:ext uri="{FF2B5EF4-FFF2-40B4-BE49-F238E27FC236}">
                <a16:creationId xmlns:a16="http://schemas.microsoft.com/office/drawing/2014/main" xmlns="" id="{AA77FB3A-574A-4D7B-8F0F-FC3D7EF170AF}"/>
              </a:ext>
            </a:extLst>
          </p:cNvPr>
          <p:cNvSpPr txBox="1">
            <a:spLocks noChangeArrowheads="1"/>
          </p:cNvSpPr>
          <p:nvPr/>
        </p:nvSpPr>
        <p:spPr>
          <a:xfrm>
            <a:off x="25029" y="4254700"/>
            <a:ext cx="9227491" cy="3782812"/>
          </a:xfrm>
          <a:prstGeom prst="rect">
            <a:avLst/>
          </a:prstGeo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rtl="0"/>
            <a:r>
              <a:rPr lang="en-US" sz="3000" b="1" dirty="0">
                <a:ln w="11430"/>
                <a:solidFill>
                  <a:srgbClr val="0000FF"/>
                </a:solidFill>
                <a:effectLst>
                  <a:outerShdw blurRad="50800" dist="39000" dir="5460000" algn="tl">
                    <a:srgbClr val="000000">
                      <a:alpha val="38000"/>
                    </a:srgbClr>
                  </a:outerShdw>
                </a:effectLst>
              </a:rPr>
              <a:t>Located anterior to the precentral gyrus</a:t>
            </a:r>
          </a:p>
          <a:p>
            <a:pPr algn="l" rtl="0"/>
            <a:r>
              <a:rPr lang="en-US" sz="3000" b="1" dirty="0">
                <a:ln w="11430"/>
                <a:solidFill>
                  <a:srgbClr val="FF0000"/>
                </a:solidFill>
                <a:effectLst>
                  <a:outerShdw blurRad="50800" dist="39000" dir="5460000" algn="tl">
                    <a:srgbClr val="000000">
                      <a:alpha val="38000"/>
                    </a:srgbClr>
                  </a:outerShdw>
                </a:effectLst>
              </a:rPr>
              <a:t>It is the origin of extrapyramidal fibers</a:t>
            </a:r>
          </a:p>
          <a:p>
            <a:pPr algn="l" rtl="0"/>
            <a:r>
              <a:rPr lang="en-US" sz="3000" b="1" dirty="0">
                <a:ln w="11430"/>
                <a:solidFill>
                  <a:srgbClr val="009900"/>
                </a:solidFill>
                <a:effectLst>
                  <a:outerShdw blurRad="50800" dist="39000" dir="5460000" algn="tl">
                    <a:srgbClr val="000000">
                      <a:alpha val="38000"/>
                    </a:srgbClr>
                  </a:outerShdw>
                </a:effectLst>
              </a:rPr>
              <a:t>Controls more complex movements </a:t>
            </a:r>
          </a:p>
          <a:p>
            <a:pPr algn="l" rtl="0"/>
            <a:r>
              <a:rPr lang="en-US" sz="3000" b="1" dirty="0">
                <a:ln w="11430"/>
                <a:solidFill>
                  <a:srgbClr val="D60093"/>
                </a:solidFill>
                <a:effectLst>
                  <a:outerShdw blurRad="50800" dist="39000" dir="5460000" algn="tl">
                    <a:srgbClr val="000000">
                      <a:alpha val="38000"/>
                    </a:srgbClr>
                  </a:outerShdw>
                </a:effectLst>
              </a:rPr>
              <a:t>Involved in the </a:t>
            </a:r>
            <a:r>
              <a:rPr lang="en-US" sz="3000" b="1" i="1" dirty="0">
                <a:ln w="11430"/>
                <a:solidFill>
                  <a:srgbClr val="D60093"/>
                </a:solidFill>
                <a:effectLst>
                  <a:outerShdw blurRad="50800" dist="39000" dir="5460000" algn="tl">
                    <a:srgbClr val="000000">
                      <a:alpha val="38000"/>
                    </a:srgbClr>
                  </a:outerShdw>
                </a:effectLst>
              </a:rPr>
              <a:t>planning</a:t>
            </a:r>
            <a:r>
              <a:rPr lang="en-US" sz="3000" b="1" dirty="0">
                <a:ln w="11430"/>
                <a:solidFill>
                  <a:srgbClr val="D60093"/>
                </a:solidFill>
                <a:effectLst>
                  <a:outerShdw blurRad="50800" dist="39000" dir="5460000" algn="tl">
                    <a:srgbClr val="000000">
                      <a:alpha val="38000"/>
                    </a:srgbClr>
                  </a:outerShdw>
                </a:effectLst>
              </a:rPr>
              <a:t> of </a:t>
            </a:r>
            <a:r>
              <a:rPr lang="en-US" sz="3000" b="1" dirty="0" smtClean="0">
                <a:ln w="11430"/>
                <a:solidFill>
                  <a:srgbClr val="D60093"/>
                </a:solidFill>
                <a:effectLst>
                  <a:outerShdw blurRad="50800" dist="39000" dir="5460000" algn="tl">
                    <a:srgbClr val="000000">
                      <a:alpha val="38000"/>
                    </a:srgbClr>
                  </a:outerShdw>
                </a:effectLst>
              </a:rPr>
              <a:t>movements </a:t>
            </a:r>
            <a:r>
              <a:rPr lang="en-US" sz="3000" dirty="0" smtClean="0">
                <a:ln w="11430"/>
                <a:effectLst>
                  <a:outerShdw blurRad="50800" dist="39000" dir="5460000" algn="tl">
                    <a:srgbClr val="000000">
                      <a:alpha val="38000"/>
                    </a:srgbClr>
                  </a:outerShdw>
                </a:effectLst>
              </a:rPr>
              <a:t>&amp; storage of the learned movements to bring them later on.</a:t>
            </a:r>
            <a:endParaRPr lang="en-US" sz="3000" dirty="0">
              <a:ln w="11430"/>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279840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arn(inVertical)">
                                      <p:cBhvr>
                                        <p:cTn id="12" dur="500"/>
                                        <p:tgtEl>
                                          <p:spTgt spid="7">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barn(inVertical)">
                                      <p:cBhvr>
                                        <p:cTn id="15" dur="500"/>
                                        <p:tgtEl>
                                          <p:spTgt spid="7">
                                            <p:txEl>
                                              <p:pRg st="1" end="1"/>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7">
                                            <p:txEl>
                                              <p:pRg st="2" end="2"/>
                                            </p:txEl>
                                          </p:spTgt>
                                        </p:tgtEl>
                                        <p:attrNameLst>
                                          <p:attrName>style.visibility</p:attrName>
                                        </p:attrNameLst>
                                      </p:cBhvr>
                                      <p:to>
                                        <p:strVal val="visible"/>
                                      </p:to>
                                    </p:set>
                                    <p:animEffect transition="in" filter="barn(inVertical)">
                                      <p:cBhvr>
                                        <p:cTn id="18" dur="500"/>
                                        <p:tgtEl>
                                          <p:spTgt spid="7">
                                            <p:txEl>
                                              <p:pRg st="2" end="2"/>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animEffect transition="in" filter="barn(inVertical)">
                                      <p:cBhvr>
                                        <p:cTn id="21"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rotWithShape="1">
          <a:blip r:embed="rId3" cstate="print"/>
          <a:srcRect l="25630" t="25170" r="34416" b="39918"/>
          <a:stretch/>
        </p:blipFill>
        <p:spPr bwMode="auto">
          <a:xfrm>
            <a:off x="1475656" y="726309"/>
            <a:ext cx="6025707" cy="3949040"/>
          </a:xfrm>
          <a:prstGeom prst="rect">
            <a:avLst/>
          </a:prstGeom>
          <a:noFill/>
          <a:ln w="9525">
            <a:noFill/>
            <a:miter lim="800000"/>
            <a:headEnd/>
            <a:tailEnd/>
          </a:ln>
        </p:spPr>
      </p:pic>
      <p:sp>
        <p:nvSpPr>
          <p:cNvPr id="4" name="AutoShape 32"/>
          <p:cNvSpPr>
            <a:spLocks/>
          </p:cNvSpPr>
          <p:nvPr/>
        </p:nvSpPr>
        <p:spPr bwMode="auto">
          <a:xfrm>
            <a:off x="827584" y="44624"/>
            <a:ext cx="5544616" cy="602338"/>
          </a:xfrm>
          <a:prstGeom prst="callout2">
            <a:avLst>
              <a:gd name="adj1" fmla="val 178817"/>
              <a:gd name="adj2" fmla="val 47676"/>
              <a:gd name="adj3" fmla="val 96239"/>
              <a:gd name="adj4" fmla="val 29544"/>
              <a:gd name="adj5" fmla="val 197287"/>
              <a:gd name="adj6" fmla="val 43814"/>
            </a:avLst>
          </a:prstGeom>
          <a:noFill/>
          <a:ln w="57150">
            <a:solidFill>
              <a:srgbClr val="0000FF"/>
            </a:solidFill>
            <a:miter lim="800000"/>
            <a:headEnd type="triangle" w="med" len="med"/>
            <a:tailEnd type="triangle" w="med" len="med"/>
          </a:ln>
          <a:effectLst>
            <a:outerShdw blurRad="50800" dist="38100" dir="8100000" algn="tr" rotWithShape="0">
              <a:prstClr val="black">
                <a:alpha val="40000"/>
              </a:prstClr>
            </a:outerShdw>
          </a:effectLst>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00FF"/>
                </a:solidFill>
                <a:effectLst/>
                <a:uLnTx/>
                <a:uFillTx/>
                <a:latin typeface="Calibri"/>
                <a:ea typeface="+mn-ea"/>
                <a:cs typeface="+mn-cs"/>
              </a:rPr>
              <a:t>Frontal eye field  area 8</a:t>
            </a:r>
          </a:p>
        </p:txBody>
      </p:sp>
      <p:sp>
        <p:nvSpPr>
          <p:cNvPr id="2" name="TextBox 1">
            <a:extLst>
              <a:ext uri="{FF2B5EF4-FFF2-40B4-BE49-F238E27FC236}">
                <a16:creationId xmlns:a16="http://schemas.microsoft.com/office/drawing/2014/main" xmlns="" id="{9779B0F3-C774-479D-BA69-A1A529A9729B}"/>
              </a:ext>
            </a:extLst>
          </p:cNvPr>
          <p:cNvSpPr txBox="1"/>
          <p:nvPr/>
        </p:nvSpPr>
        <p:spPr>
          <a:xfrm>
            <a:off x="3658922" y="766055"/>
            <a:ext cx="504056" cy="461665"/>
          </a:xfrm>
          <a:prstGeom prst="rect">
            <a:avLst/>
          </a:prstGeom>
          <a:noFill/>
        </p:spPr>
        <p:txBody>
          <a:bodyPr wrap="square" rtlCol="0">
            <a:spAutoFit/>
          </a:bodyPr>
          <a:lstStyle/>
          <a:p>
            <a:pPr algn="l" rtl="0"/>
            <a:r>
              <a:rPr lang="en-US" sz="2400" b="1" dirty="0">
                <a:solidFill>
                  <a:srgbClr val="0000FF"/>
                </a:solidFill>
                <a:latin typeface="Arial Black" panose="020B0A04020102020204" pitchFamily="34" charset="0"/>
              </a:rPr>
              <a:t>6</a:t>
            </a:r>
          </a:p>
        </p:txBody>
      </p:sp>
      <p:sp>
        <p:nvSpPr>
          <p:cNvPr id="6" name="TextBox 5">
            <a:extLst>
              <a:ext uri="{FF2B5EF4-FFF2-40B4-BE49-F238E27FC236}">
                <a16:creationId xmlns:a16="http://schemas.microsoft.com/office/drawing/2014/main" xmlns="" id="{1DFFCE03-7E6B-4566-973D-2404B5A71DE1}"/>
              </a:ext>
            </a:extLst>
          </p:cNvPr>
          <p:cNvSpPr txBox="1"/>
          <p:nvPr/>
        </p:nvSpPr>
        <p:spPr>
          <a:xfrm>
            <a:off x="4067944" y="1302732"/>
            <a:ext cx="504056" cy="461665"/>
          </a:xfrm>
          <a:prstGeom prst="rect">
            <a:avLst/>
          </a:prstGeom>
          <a:noFill/>
        </p:spPr>
        <p:txBody>
          <a:bodyPr wrap="square" rtlCol="0">
            <a:spAutoFit/>
          </a:bodyPr>
          <a:lstStyle/>
          <a:p>
            <a:pPr algn="l" rtl="0"/>
            <a:r>
              <a:rPr lang="en-US" sz="2400" b="1" dirty="0">
                <a:solidFill>
                  <a:srgbClr val="0000FF"/>
                </a:solidFill>
                <a:latin typeface="Arial Black" panose="020B0A04020102020204" pitchFamily="34" charset="0"/>
              </a:rPr>
              <a:t>4</a:t>
            </a:r>
          </a:p>
        </p:txBody>
      </p:sp>
      <p:sp>
        <p:nvSpPr>
          <p:cNvPr id="8" name="TextBox 7">
            <a:extLst>
              <a:ext uri="{FF2B5EF4-FFF2-40B4-BE49-F238E27FC236}">
                <a16:creationId xmlns:a16="http://schemas.microsoft.com/office/drawing/2014/main" xmlns="" id="{F0D7E753-5B6F-4410-B846-7E1BF31EB1A4}"/>
              </a:ext>
            </a:extLst>
          </p:cNvPr>
          <p:cNvSpPr txBox="1"/>
          <p:nvPr/>
        </p:nvSpPr>
        <p:spPr>
          <a:xfrm>
            <a:off x="3553256" y="1297129"/>
            <a:ext cx="504056" cy="461665"/>
          </a:xfrm>
          <a:prstGeom prst="rect">
            <a:avLst/>
          </a:prstGeom>
          <a:noFill/>
        </p:spPr>
        <p:txBody>
          <a:bodyPr wrap="square" rtlCol="0">
            <a:spAutoFit/>
          </a:bodyPr>
          <a:lstStyle/>
          <a:p>
            <a:pPr algn="l" rtl="0"/>
            <a:r>
              <a:rPr lang="en-US" sz="2400" b="1" dirty="0">
                <a:solidFill>
                  <a:srgbClr val="0000FF"/>
                </a:solidFill>
                <a:latin typeface="Arial Black" panose="020B0A04020102020204" pitchFamily="34" charset="0"/>
              </a:rPr>
              <a:t>6</a:t>
            </a:r>
          </a:p>
        </p:txBody>
      </p:sp>
      <p:sp>
        <p:nvSpPr>
          <p:cNvPr id="5" name="Rectangle 4">
            <a:extLst>
              <a:ext uri="{FF2B5EF4-FFF2-40B4-BE49-F238E27FC236}">
                <a16:creationId xmlns:a16="http://schemas.microsoft.com/office/drawing/2014/main" xmlns="" id="{929956E1-600E-4679-8B18-96D40E4B683C}"/>
              </a:ext>
            </a:extLst>
          </p:cNvPr>
          <p:cNvSpPr/>
          <p:nvPr/>
        </p:nvSpPr>
        <p:spPr>
          <a:xfrm>
            <a:off x="0" y="4552438"/>
            <a:ext cx="9144000" cy="2332946"/>
          </a:xfrm>
          <a:prstGeom prst="rect">
            <a:avLst/>
          </a:prstGeom>
        </p:spPr>
        <p:txBody>
          <a:bodyPr wrap="square">
            <a:spAutoFit/>
          </a:bodyPr>
          <a:lstStyle/>
          <a:p>
            <a:pPr marL="457200" lvl="0" indent="-457200" algn="l" rtl="0">
              <a:lnSpc>
                <a:spcPct val="130000"/>
              </a:lnSpc>
              <a:buFont typeface="Wingdings" pitchFamily="2" charset="2"/>
              <a:buChar char="q"/>
              <a:tabLst>
                <a:tab pos="262255" algn="l"/>
                <a:tab pos="262255" algn="l"/>
                <a:tab pos="6057900" algn="r"/>
              </a:tabLst>
              <a:defRPr/>
            </a:pPr>
            <a:r>
              <a:rPr lang="en-US" sz="2800" b="1" dirty="0" smtClean="0">
                <a:latin typeface="Arial" panose="020B0604020202020204" pitchFamily="34" charset="0"/>
                <a:ea typeface="Times New Roman" panose="02020603050405020304" pitchFamily="18" charset="0"/>
              </a:rPr>
              <a:t>Frontal eye field </a:t>
            </a:r>
            <a:r>
              <a:rPr lang="en-US" sz="2800" b="1" dirty="0" smtClean="0">
                <a:solidFill>
                  <a:srgbClr val="FF0000"/>
                </a:solidFill>
                <a:latin typeface="Arial" panose="020B0604020202020204" pitchFamily="34" charset="0"/>
                <a:ea typeface="Times New Roman" panose="02020603050405020304" pitchFamily="18" charset="0"/>
              </a:rPr>
              <a:t>(</a:t>
            </a:r>
            <a:r>
              <a:rPr lang="en-US" sz="2800" b="1" dirty="0" err="1" smtClean="0">
                <a:solidFill>
                  <a:srgbClr val="FF0000"/>
                </a:solidFill>
                <a:latin typeface="Arial" panose="020B0604020202020204" pitchFamily="34" charset="0"/>
                <a:ea typeface="Times New Roman" panose="02020603050405020304" pitchFamily="18" charset="0"/>
              </a:rPr>
              <a:t>Brodmann</a:t>
            </a:r>
            <a:r>
              <a:rPr lang="en-US" sz="2800" b="1" dirty="0" smtClean="0">
                <a:solidFill>
                  <a:srgbClr val="FF0000"/>
                </a:solidFill>
                <a:latin typeface="Arial" panose="020B0604020202020204" pitchFamily="34" charset="0"/>
                <a:ea typeface="Times New Roman" panose="02020603050405020304" pitchFamily="18" charset="0"/>
              </a:rPr>
              <a:t> area 8):</a:t>
            </a:r>
          </a:p>
          <a:p>
            <a:pPr lvl="0" algn="l" rtl="0">
              <a:lnSpc>
                <a:spcPct val="130000"/>
              </a:lnSpc>
              <a:tabLst>
                <a:tab pos="262255" algn="l"/>
                <a:tab pos="262255" algn="l"/>
                <a:tab pos="6057900" algn="r"/>
              </a:tabLst>
              <a:defRPr/>
            </a:pPr>
            <a:r>
              <a:rPr lang="en-US" sz="2800" b="1" dirty="0" smtClean="0">
                <a:solidFill>
                  <a:srgbClr val="FF0000"/>
                </a:solidFill>
                <a:latin typeface="Arial" panose="020B0604020202020204" pitchFamily="34" charset="0"/>
                <a:ea typeface="Times New Roman" panose="02020603050405020304" pitchFamily="18" charset="0"/>
              </a:rPr>
              <a:t>- It </a:t>
            </a:r>
            <a:r>
              <a:rPr lang="en-US" sz="2800" b="1" dirty="0">
                <a:solidFill>
                  <a:srgbClr val="FF0000"/>
                </a:solidFill>
                <a:latin typeface="Arial" panose="020B0604020202020204" pitchFamily="34" charset="0"/>
                <a:ea typeface="Times New Roman" panose="02020603050405020304" pitchFamily="18" charset="0"/>
              </a:rPr>
              <a:t>lies anterior to the premotor cortex</a:t>
            </a:r>
            <a:r>
              <a:rPr lang="en-US" sz="2800" b="1" dirty="0" smtClean="0">
                <a:solidFill>
                  <a:srgbClr val="FF0000"/>
                </a:solidFill>
                <a:latin typeface="Arial" panose="020B0604020202020204" pitchFamily="34" charset="0"/>
                <a:ea typeface="Times New Roman" panose="02020603050405020304" pitchFamily="18" charset="0"/>
              </a:rPr>
              <a:t>.</a:t>
            </a:r>
            <a:endParaRPr lang="en-US" sz="2800" b="1" dirty="0">
              <a:solidFill>
                <a:srgbClr val="FF0000"/>
              </a:solidFill>
              <a:latin typeface="Times New Roman" panose="02020603050405020304" pitchFamily="18" charset="0"/>
              <a:ea typeface="Times New Roman" panose="02020603050405020304" pitchFamily="18" charset="0"/>
            </a:endParaRPr>
          </a:p>
          <a:p>
            <a:pPr marL="285750" lvl="0" indent="-285750" algn="l" rtl="0">
              <a:lnSpc>
                <a:spcPct val="130000"/>
              </a:lnSpc>
              <a:buFontTx/>
              <a:buChar char="-"/>
              <a:tabLst>
                <a:tab pos="262255" algn="l"/>
                <a:tab pos="262255" algn="l"/>
                <a:tab pos="6057900" algn="r"/>
              </a:tabLst>
              <a:defRPr/>
            </a:pPr>
            <a:r>
              <a:rPr lang="en-US" sz="2800" b="1" dirty="0">
                <a:solidFill>
                  <a:srgbClr val="0000FF"/>
                </a:solidFill>
                <a:latin typeface="Arial" panose="020B0604020202020204" pitchFamily="34" charset="0"/>
                <a:ea typeface="Times New Roman" panose="02020603050405020304" pitchFamily="18" charset="0"/>
              </a:rPr>
              <a:t>It controls movements of the eyes when eyes follow a moving target.</a:t>
            </a:r>
          </a:p>
        </p:txBody>
      </p:sp>
    </p:spTree>
    <p:extLst>
      <p:ext uri="{BB962C8B-B14F-4D97-AF65-F5344CB8AC3E}">
        <p14:creationId xmlns:p14="http://schemas.microsoft.com/office/powerpoint/2010/main" val="2698210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barn(inVertical)">
                                      <p:cBhvr>
                                        <p:cTn id="17" dur="500"/>
                                        <p:tgtEl>
                                          <p:spTgt spid="5">
                                            <p:txEl>
                                              <p:pRg st="0" end="0"/>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arn(inVertical)">
                                      <p:cBhvr>
                                        <p:cTn id="20"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rotWithShape="1">
          <a:blip r:embed="rId3" cstate="print"/>
          <a:srcRect l="25630" t="25170" r="34416" b="39918"/>
          <a:stretch/>
        </p:blipFill>
        <p:spPr bwMode="auto">
          <a:xfrm>
            <a:off x="2771800" y="108102"/>
            <a:ext cx="6025707" cy="3949040"/>
          </a:xfrm>
          <a:prstGeom prst="rect">
            <a:avLst/>
          </a:prstGeom>
          <a:noFill/>
          <a:ln w="9525">
            <a:noFill/>
            <a:miter lim="800000"/>
            <a:headEnd/>
            <a:tailEnd/>
          </a:ln>
        </p:spPr>
      </p:pic>
      <p:sp>
        <p:nvSpPr>
          <p:cNvPr id="4" name="AutoShape 32"/>
          <p:cNvSpPr>
            <a:spLocks/>
          </p:cNvSpPr>
          <p:nvPr/>
        </p:nvSpPr>
        <p:spPr bwMode="auto">
          <a:xfrm>
            <a:off x="70991" y="461742"/>
            <a:ext cx="3108365" cy="602338"/>
          </a:xfrm>
          <a:prstGeom prst="callout2">
            <a:avLst>
              <a:gd name="adj1" fmla="val 320156"/>
              <a:gd name="adj2" fmla="val 141162"/>
              <a:gd name="adj3" fmla="val 200934"/>
              <a:gd name="adj4" fmla="val 35630"/>
              <a:gd name="adj5" fmla="val 372652"/>
              <a:gd name="adj6" fmla="val 133496"/>
            </a:avLst>
          </a:prstGeom>
          <a:noFill/>
          <a:ln w="57150">
            <a:solidFill>
              <a:srgbClr val="0000FF"/>
            </a:solidFill>
            <a:miter lim="800000"/>
            <a:headEnd type="triangle" w="med" len="med"/>
            <a:tailEnd type="triangle" w="med" len="med"/>
          </a:ln>
          <a:effectLst>
            <a:outerShdw blurRad="50800" dist="38100" dir="8100000" algn="tr" rotWithShape="0">
              <a:prstClr val="black">
                <a:alpha val="40000"/>
              </a:prstClr>
            </a:outerShdw>
          </a:effectLst>
        </p:spPr>
        <p:txBody>
          <a:bodyPr/>
          <a:lstStyle/>
          <a:p>
            <a:pPr lvl="0" algn="l">
              <a:defRPr/>
            </a:pPr>
            <a:r>
              <a:rPr lang="en-US" sz="3600" b="1" dirty="0">
                <a:solidFill>
                  <a:srgbClr val="0000FF"/>
                </a:solidFill>
              </a:rPr>
              <a:t>(</a:t>
            </a:r>
            <a:r>
              <a:rPr lang="en-US" sz="3600" b="1" dirty="0" err="1">
                <a:solidFill>
                  <a:srgbClr val="0000FF"/>
                </a:solidFill>
              </a:rPr>
              <a:t>Broca’s</a:t>
            </a:r>
            <a:r>
              <a:rPr lang="en-US" sz="3600" b="1" dirty="0">
                <a:solidFill>
                  <a:srgbClr val="0000FF"/>
                </a:solidFill>
              </a:rPr>
              <a:t> area) </a:t>
            </a:r>
          </a:p>
          <a:p>
            <a:pPr lvl="0" algn="l">
              <a:defRPr/>
            </a:pPr>
            <a:r>
              <a:rPr lang="en-US" sz="3600" b="1" dirty="0">
                <a:solidFill>
                  <a:srgbClr val="0000FF"/>
                </a:solidFill>
              </a:rPr>
              <a:t>44, 45</a:t>
            </a:r>
            <a:endParaRPr kumimoji="0" lang="en-US" sz="3600" b="1" i="0" u="none" strike="noStrike" kern="1200" cap="none" spc="0" normalizeH="0" baseline="0" noProof="0" dirty="0">
              <a:ln>
                <a:noFill/>
              </a:ln>
              <a:solidFill>
                <a:srgbClr val="0000FF"/>
              </a:solidFill>
              <a:effectLst/>
              <a:uLnTx/>
              <a:uFillTx/>
              <a:latin typeface="Calibri"/>
            </a:endParaRPr>
          </a:p>
        </p:txBody>
      </p:sp>
      <p:sp>
        <p:nvSpPr>
          <p:cNvPr id="2" name="TextBox 1">
            <a:extLst>
              <a:ext uri="{FF2B5EF4-FFF2-40B4-BE49-F238E27FC236}">
                <a16:creationId xmlns:a16="http://schemas.microsoft.com/office/drawing/2014/main" xmlns="" id="{9779B0F3-C774-479D-BA69-A1A529A9729B}"/>
              </a:ext>
            </a:extLst>
          </p:cNvPr>
          <p:cNvSpPr txBox="1"/>
          <p:nvPr/>
        </p:nvSpPr>
        <p:spPr>
          <a:xfrm>
            <a:off x="4829605" y="602415"/>
            <a:ext cx="50405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FF"/>
                </a:solidFill>
                <a:effectLst/>
                <a:uLnTx/>
                <a:uFillTx/>
                <a:latin typeface="Arial Black" panose="020B0A04020102020204" pitchFamily="34" charset="0"/>
                <a:ea typeface="+mn-ea"/>
                <a:cs typeface="+mn-cs"/>
              </a:rPr>
              <a:t>6</a:t>
            </a:r>
          </a:p>
        </p:txBody>
      </p:sp>
      <p:sp>
        <p:nvSpPr>
          <p:cNvPr id="6" name="TextBox 5">
            <a:extLst>
              <a:ext uri="{FF2B5EF4-FFF2-40B4-BE49-F238E27FC236}">
                <a16:creationId xmlns:a16="http://schemas.microsoft.com/office/drawing/2014/main" xmlns="" id="{1DFFCE03-7E6B-4566-973D-2404B5A71DE1}"/>
              </a:ext>
            </a:extLst>
          </p:cNvPr>
          <p:cNvSpPr txBox="1"/>
          <p:nvPr/>
        </p:nvSpPr>
        <p:spPr>
          <a:xfrm>
            <a:off x="5040054" y="1245250"/>
            <a:ext cx="50405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FF"/>
                </a:solidFill>
                <a:effectLst/>
                <a:uLnTx/>
                <a:uFillTx/>
                <a:latin typeface="Arial Black" panose="020B0A04020102020204" pitchFamily="34" charset="0"/>
                <a:ea typeface="+mn-ea"/>
                <a:cs typeface="+mn-cs"/>
              </a:rPr>
              <a:t>4</a:t>
            </a:r>
          </a:p>
        </p:txBody>
      </p:sp>
      <p:sp>
        <p:nvSpPr>
          <p:cNvPr id="8" name="TextBox 7">
            <a:extLst>
              <a:ext uri="{FF2B5EF4-FFF2-40B4-BE49-F238E27FC236}">
                <a16:creationId xmlns:a16="http://schemas.microsoft.com/office/drawing/2014/main" xmlns="" id="{F0D7E753-5B6F-4410-B846-7E1BF31EB1A4}"/>
              </a:ext>
            </a:extLst>
          </p:cNvPr>
          <p:cNvSpPr txBox="1"/>
          <p:nvPr/>
        </p:nvSpPr>
        <p:spPr>
          <a:xfrm>
            <a:off x="4566282" y="1245250"/>
            <a:ext cx="50405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FF"/>
                </a:solidFill>
                <a:effectLst/>
                <a:uLnTx/>
                <a:uFillTx/>
                <a:latin typeface="Arial Black" panose="020B0A04020102020204" pitchFamily="34" charset="0"/>
                <a:ea typeface="+mn-ea"/>
                <a:cs typeface="+mn-cs"/>
              </a:rPr>
              <a:t>6</a:t>
            </a:r>
          </a:p>
        </p:txBody>
      </p:sp>
      <p:sp>
        <p:nvSpPr>
          <p:cNvPr id="9" name="TextBox 8">
            <a:extLst>
              <a:ext uri="{FF2B5EF4-FFF2-40B4-BE49-F238E27FC236}">
                <a16:creationId xmlns:a16="http://schemas.microsoft.com/office/drawing/2014/main" xmlns="" id="{97F64719-9FFF-4255-915A-C724DB0FB17B}"/>
              </a:ext>
            </a:extLst>
          </p:cNvPr>
          <p:cNvSpPr txBox="1"/>
          <p:nvPr/>
        </p:nvSpPr>
        <p:spPr>
          <a:xfrm>
            <a:off x="3972034" y="532078"/>
            <a:ext cx="50405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FF"/>
                </a:solidFill>
                <a:effectLst/>
                <a:uLnTx/>
                <a:uFillTx/>
                <a:latin typeface="Arial Black" panose="020B0A04020102020204" pitchFamily="34" charset="0"/>
                <a:ea typeface="+mn-ea"/>
                <a:cs typeface="+mn-cs"/>
              </a:rPr>
              <a:t>8</a:t>
            </a:r>
          </a:p>
        </p:txBody>
      </p:sp>
      <p:sp>
        <p:nvSpPr>
          <p:cNvPr id="11" name="TextBox 10">
            <a:extLst>
              <a:ext uri="{FF2B5EF4-FFF2-40B4-BE49-F238E27FC236}">
                <a16:creationId xmlns:a16="http://schemas.microsoft.com/office/drawing/2014/main" xmlns="" id="{D5EBBB4F-4FEF-4D84-8DD4-42FA6AE206F9}"/>
              </a:ext>
            </a:extLst>
          </p:cNvPr>
          <p:cNvSpPr txBox="1"/>
          <p:nvPr/>
        </p:nvSpPr>
        <p:spPr>
          <a:xfrm>
            <a:off x="48542" y="3930369"/>
            <a:ext cx="9035480" cy="2886944"/>
          </a:xfrm>
          <a:prstGeom prst="rect">
            <a:avLst/>
          </a:prstGeom>
          <a:noFill/>
          <a:effectLst>
            <a:outerShdw blurRad="50800" dist="38100" dir="8100000" algn="tr" rotWithShape="0">
              <a:prstClr val="black">
                <a:alpha val="40000"/>
              </a:prstClr>
            </a:outerShdw>
          </a:effectLst>
        </p:spPr>
        <p:txBody>
          <a:bodyPr wrap="square" rtlCol="1">
            <a:spAutoFit/>
          </a:bodyPr>
          <a:lstStyle/>
          <a:p>
            <a:pPr marL="285750" lvl="0" indent="-285750" algn="just" rtl="0">
              <a:buFont typeface="Arial" panose="020B0604020202020204" pitchFamily="34" charset="0"/>
              <a:buChar char="•"/>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Motor speech </a:t>
            </a:r>
            <a:r>
              <a:rPr kumimoji="0" lang="en-US" sz="24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a:t>
            </a:r>
            <a:r>
              <a:rPr kumimoji="0" lang="en-US" sz="2400" b="1" i="0" u="none" strike="noStrike" kern="120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Broca's</a:t>
            </a:r>
            <a:r>
              <a:rPr kumimoji="0" lang="en-US" sz="24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area (areas 44, 45)</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is located in inferior frontal gyrus between the anterior and ascending rami of the lateral sulcus </a:t>
            </a:r>
            <a:r>
              <a:rPr lang="en-US" sz="2400" dirty="0">
                <a:solidFill>
                  <a:prstClr val="black"/>
                </a:solidFill>
                <a:latin typeface="Arial" panose="020B0604020202020204" pitchFamily="34" charset="0"/>
                <a:ea typeface="Times New Roman" panose="02020603050405020304" pitchFamily="18" charset="0"/>
                <a:cs typeface="Arial" panose="020B0604020202020204" pitchFamily="34" charset="0"/>
              </a:rPr>
              <a:t>of the dominant hemisphere (95%).</a:t>
            </a: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285750" lvl="0" indent="-285750" algn="just" rtl="0">
              <a:lnSpc>
                <a:spcPct val="130000"/>
              </a:lnSpc>
              <a:buFont typeface="Arial" panose="020B0604020202020204" pitchFamily="34" charset="0"/>
              <a:buChar char="•"/>
              <a:defRPr/>
            </a:pPr>
            <a:r>
              <a:rPr lang="en-US" sz="2400" dirty="0">
                <a:solidFill>
                  <a:srgbClr val="D60093"/>
                </a:solidFill>
                <a:latin typeface="Arial" panose="020B0604020202020204" pitchFamily="34" charset="0"/>
                <a:cs typeface="Arial" panose="020B0604020202020204" pitchFamily="34" charset="0"/>
              </a:rPr>
              <a:t>It brings about the formation of words by its connections with the adjacent primary motor areas; the muscles of the speech.</a:t>
            </a:r>
            <a:endParaRPr lang="en-US" sz="2400" dirty="0">
              <a:solidFill>
                <a:srgbClr val="D60093"/>
              </a:solidFill>
              <a:latin typeface="Arial" panose="020B0604020202020204" pitchFamily="34" charset="0"/>
              <a:ea typeface="Times New Roman" panose="02020603050405020304" pitchFamily="18" charset="0"/>
              <a:cs typeface="Arial" panose="020B0604020202020204" pitchFamily="34" charset="0"/>
            </a:endParaRPr>
          </a:p>
          <a:p>
            <a:pPr marL="285750" lvl="0" indent="-285750" algn="just" rtl="0">
              <a:lnSpc>
                <a:spcPct val="130000"/>
              </a:lnSpc>
              <a:buFont typeface="Arial" panose="020B0604020202020204" pitchFamily="34" charset="0"/>
              <a:buChar char="•"/>
              <a:tabLst>
                <a:tab pos="262255" algn="l"/>
                <a:tab pos="262255" algn="l"/>
                <a:tab pos="6057900" algn="r"/>
              </a:tabLst>
              <a:defRPr/>
            </a:pPr>
            <a:r>
              <a:rPr lang="en-US" sz="2400" dirty="0">
                <a:solidFill>
                  <a:prstClr val="black"/>
                </a:solidFill>
                <a:latin typeface="Arial" panose="020B0604020202020204" pitchFamily="34" charset="0"/>
                <a:ea typeface="Times New Roman" panose="02020603050405020304" pitchFamily="18" charset="0"/>
                <a:cs typeface="Arial" panose="020B0604020202020204" pitchFamily="34" charset="0"/>
              </a:rPr>
              <a:t>Lesion in this area produces </a:t>
            </a:r>
            <a:r>
              <a:rPr lang="en-US" sz="2400" b="1" dirty="0">
                <a:solidFill>
                  <a:prstClr val="black"/>
                </a:solidFill>
                <a:latin typeface="Arial" panose="020B0604020202020204" pitchFamily="34" charset="0"/>
                <a:ea typeface="Times New Roman" panose="02020603050405020304" pitchFamily="18" charset="0"/>
                <a:cs typeface="Arial" panose="020B0604020202020204" pitchFamily="34" charset="0"/>
              </a:rPr>
              <a:t>motor aphasia</a:t>
            </a:r>
            <a:r>
              <a:rPr lang="en-US" sz="2400" dirty="0">
                <a:solidFill>
                  <a:prstClr val="black"/>
                </a:solidFill>
                <a:latin typeface="Arial" panose="020B0604020202020204" pitchFamily="34" charset="0"/>
                <a:ea typeface="Times New Roman" panose="02020603050405020304" pitchFamily="18" charset="0"/>
                <a:cs typeface="Arial" panose="020B0604020202020204" pitchFamily="34" charset="0"/>
              </a:rPr>
              <a:t> (loss of speech).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ar-SA" sz="1600" b="0" i="0" u="none" strike="noStrike" kern="1200" cap="none" spc="0" normalizeH="0" baseline="0" noProof="0" dirty="0">
              <a:ln w="1905"/>
              <a:solidFill>
                <a:srgbClr val="0000FF"/>
              </a:solidFill>
              <a:effectLst>
                <a:innerShdw blurRad="69850" dist="43180" dir="5400000">
                  <a:srgbClr val="000000">
                    <a:alpha val="65000"/>
                  </a:srgbClr>
                </a:innerShdw>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515629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rotWithShape="1">
          <a:blip r:embed="rId3" cstate="print"/>
          <a:srcRect l="25630" t="25170" r="34416" b="39918"/>
          <a:stretch/>
        </p:blipFill>
        <p:spPr bwMode="auto">
          <a:xfrm>
            <a:off x="2771800" y="108102"/>
            <a:ext cx="6025707" cy="3949040"/>
          </a:xfrm>
          <a:prstGeom prst="rect">
            <a:avLst/>
          </a:prstGeom>
          <a:noFill/>
          <a:ln w="9525">
            <a:noFill/>
            <a:miter lim="800000"/>
            <a:headEnd/>
            <a:tailEnd/>
          </a:ln>
        </p:spPr>
      </p:pic>
      <p:sp>
        <p:nvSpPr>
          <p:cNvPr id="4" name="AutoShape 32"/>
          <p:cNvSpPr>
            <a:spLocks/>
          </p:cNvSpPr>
          <p:nvPr/>
        </p:nvSpPr>
        <p:spPr bwMode="auto">
          <a:xfrm>
            <a:off x="70991" y="461742"/>
            <a:ext cx="3108365" cy="602338"/>
          </a:xfrm>
          <a:prstGeom prst="callout2">
            <a:avLst>
              <a:gd name="adj1" fmla="val 218078"/>
              <a:gd name="adj2" fmla="val 129496"/>
              <a:gd name="adj3" fmla="val 98856"/>
              <a:gd name="adj4" fmla="val 37152"/>
              <a:gd name="adj5" fmla="val 267957"/>
              <a:gd name="adj6" fmla="val 120816"/>
            </a:avLst>
          </a:prstGeom>
          <a:noFill/>
          <a:ln w="57150">
            <a:solidFill>
              <a:srgbClr val="0000FF"/>
            </a:solidFill>
            <a:miter lim="800000"/>
            <a:headEnd type="triangle" w="med" len="med"/>
            <a:tailEnd type="triangle" w="med" len="med"/>
          </a:ln>
          <a:effectLst>
            <a:outerShdw blurRad="50800" dist="38100" dir="8100000" algn="tr" rotWithShape="0">
              <a:prstClr val="black">
                <a:alpha val="40000"/>
              </a:prst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00FF"/>
                </a:solidFill>
                <a:effectLst/>
                <a:uLnTx/>
                <a:uFillTx/>
                <a:latin typeface="Calibri"/>
                <a:ea typeface="+mn-ea"/>
                <a:cs typeface="+mn-cs"/>
              </a:rPr>
              <a:t>(Writing area) </a:t>
            </a:r>
          </a:p>
        </p:txBody>
      </p:sp>
      <p:sp>
        <p:nvSpPr>
          <p:cNvPr id="2" name="TextBox 1">
            <a:extLst>
              <a:ext uri="{FF2B5EF4-FFF2-40B4-BE49-F238E27FC236}">
                <a16:creationId xmlns:a16="http://schemas.microsoft.com/office/drawing/2014/main" xmlns="" id="{9779B0F3-C774-479D-BA69-A1A529A9729B}"/>
              </a:ext>
            </a:extLst>
          </p:cNvPr>
          <p:cNvSpPr txBox="1"/>
          <p:nvPr/>
        </p:nvSpPr>
        <p:spPr>
          <a:xfrm>
            <a:off x="4829605" y="602415"/>
            <a:ext cx="50405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FF"/>
                </a:solidFill>
                <a:effectLst/>
                <a:uLnTx/>
                <a:uFillTx/>
                <a:latin typeface="Arial Black" panose="020B0A04020102020204" pitchFamily="34" charset="0"/>
                <a:ea typeface="+mn-ea"/>
                <a:cs typeface="+mn-cs"/>
              </a:rPr>
              <a:t>6</a:t>
            </a:r>
          </a:p>
        </p:txBody>
      </p:sp>
      <p:sp>
        <p:nvSpPr>
          <p:cNvPr id="6" name="TextBox 5">
            <a:extLst>
              <a:ext uri="{FF2B5EF4-FFF2-40B4-BE49-F238E27FC236}">
                <a16:creationId xmlns:a16="http://schemas.microsoft.com/office/drawing/2014/main" xmlns="" id="{1DFFCE03-7E6B-4566-973D-2404B5A71DE1}"/>
              </a:ext>
            </a:extLst>
          </p:cNvPr>
          <p:cNvSpPr txBox="1"/>
          <p:nvPr/>
        </p:nvSpPr>
        <p:spPr>
          <a:xfrm>
            <a:off x="5040054" y="1245250"/>
            <a:ext cx="50405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FF"/>
                </a:solidFill>
                <a:effectLst/>
                <a:uLnTx/>
                <a:uFillTx/>
                <a:latin typeface="Arial Black" panose="020B0A04020102020204" pitchFamily="34" charset="0"/>
                <a:ea typeface="+mn-ea"/>
                <a:cs typeface="+mn-cs"/>
              </a:rPr>
              <a:t>4</a:t>
            </a:r>
          </a:p>
        </p:txBody>
      </p:sp>
      <p:sp>
        <p:nvSpPr>
          <p:cNvPr id="8" name="TextBox 7">
            <a:extLst>
              <a:ext uri="{FF2B5EF4-FFF2-40B4-BE49-F238E27FC236}">
                <a16:creationId xmlns:a16="http://schemas.microsoft.com/office/drawing/2014/main" xmlns="" id="{F0D7E753-5B6F-4410-B846-7E1BF31EB1A4}"/>
              </a:ext>
            </a:extLst>
          </p:cNvPr>
          <p:cNvSpPr txBox="1"/>
          <p:nvPr/>
        </p:nvSpPr>
        <p:spPr>
          <a:xfrm>
            <a:off x="4566282" y="1245250"/>
            <a:ext cx="50405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FF"/>
                </a:solidFill>
                <a:effectLst/>
                <a:uLnTx/>
                <a:uFillTx/>
                <a:latin typeface="Arial Black" panose="020B0A04020102020204" pitchFamily="34" charset="0"/>
                <a:ea typeface="+mn-ea"/>
                <a:cs typeface="+mn-cs"/>
              </a:rPr>
              <a:t>6</a:t>
            </a:r>
          </a:p>
        </p:txBody>
      </p:sp>
      <p:sp>
        <p:nvSpPr>
          <p:cNvPr id="9" name="TextBox 8">
            <a:extLst>
              <a:ext uri="{FF2B5EF4-FFF2-40B4-BE49-F238E27FC236}">
                <a16:creationId xmlns:a16="http://schemas.microsoft.com/office/drawing/2014/main" xmlns="" id="{97F64719-9FFF-4255-915A-C724DB0FB17B}"/>
              </a:ext>
            </a:extLst>
          </p:cNvPr>
          <p:cNvSpPr txBox="1"/>
          <p:nvPr/>
        </p:nvSpPr>
        <p:spPr>
          <a:xfrm>
            <a:off x="3972034" y="532078"/>
            <a:ext cx="50405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FF"/>
                </a:solidFill>
                <a:effectLst/>
                <a:uLnTx/>
                <a:uFillTx/>
                <a:latin typeface="Arial Black" panose="020B0A04020102020204" pitchFamily="34" charset="0"/>
                <a:ea typeface="+mn-ea"/>
                <a:cs typeface="+mn-cs"/>
              </a:rPr>
              <a:t>8</a:t>
            </a:r>
          </a:p>
        </p:txBody>
      </p:sp>
      <p:sp>
        <p:nvSpPr>
          <p:cNvPr id="11" name="TextBox 10">
            <a:extLst>
              <a:ext uri="{FF2B5EF4-FFF2-40B4-BE49-F238E27FC236}">
                <a16:creationId xmlns:a16="http://schemas.microsoft.com/office/drawing/2014/main" xmlns="" id="{D5EBBB4F-4FEF-4D84-8DD4-42FA6AE206F9}"/>
              </a:ext>
            </a:extLst>
          </p:cNvPr>
          <p:cNvSpPr txBox="1"/>
          <p:nvPr/>
        </p:nvSpPr>
        <p:spPr>
          <a:xfrm>
            <a:off x="48542" y="3930369"/>
            <a:ext cx="9035480" cy="2366289"/>
          </a:xfrm>
          <a:prstGeom prst="rect">
            <a:avLst/>
          </a:prstGeom>
          <a:noFill/>
          <a:effectLst>
            <a:outerShdw blurRad="50800" dist="38100" dir="8100000" algn="tr" rotWithShape="0">
              <a:prstClr val="black">
                <a:alpha val="40000"/>
              </a:prstClr>
            </a:outerShdw>
          </a:effectLst>
        </p:spPr>
        <p:txBody>
          <a:bodyPr wrap="square" rtlCol="1">
            <a:spAutoFit/>
          </a:bodyPr>
          <a:lstStyle/>
          <a:p>
            <a:pPr marL="457200" lvl="0" indent="-457200" algn="l" rtl="0">
              <a:lnSpc>
                <a:spcPct val="122000"/>
              </a:lnSpc>
              <a:buFont typeface="Arial" panose="020B0604020202020204" pitchFamily="34" charset="0"/>
              <a:buChar char="•"/>
              <a:tabLst>
                <a:tab pos="262255" algn="l"/>
                <a:tab pos="262255" algn="l"/>
                <a:tab pos="6057900" algn="r"/>
              </a:tabLst>
              <a:defRPr/>
            </a:pPr>
            <a:r>
              <a:rPr lang="en-US" sz="2700" b="1" dirty="0">
                <a:solidFill>
                  <a:srgbClr val="0000FF"/>
                </a:solidFill>
                <a:latin typeface="Arial" panose="020B0604020202020204" pitchFamily="34" charset="0"/>
                <a:ea typeface="Times New Roman" panose="02020603050405020304" pitchFamily="18" charset="0"/>
              </a:rPr>
              <a:t>Writing area (</a:t>
            </a:r>
            <a:r>
              <a:rPr lang="en-US" sz="2700" dirty="0">
                <a:solidFill>
                  <a:srgbClr val="0000FF"/>
                </a:solidFill>
                <a:latin typeface="Arial" panose="020B0604020202020204" pitchFamily="34" charset="0"/>
                <a:ea typeface="Times New Roman" panose="02020603050405020304" pitchFamily="18" charset="0"/>
              </a:rPr>
              <a:t>Exner's area</a:t>
            </a:r>
            <a:r>
              <a:rPr lang="en-US" sz="2700" b="1" dirty="0">
                <a:solidFill>
                  <a:srgbClr val="0000FF"/>
                </a:solidFill>
                <a:latin typeface="Arial" panose="020B0604020202020204" pitchFamily="34" charset="0"/>
                <a:ea typeface="Times New Roman" panose="02020603050405020304" pitchFamily="18" charset="0"/>
              </a:rPr>
              <a:t>);</a:t>
            </a:r>
            <a:r>
              <a:rPr lang="en-US" sz="2700" dirty="0">
                <a:solidFill>
                  <a:srgbClr val="0000FF"/>
                </a:solidFill>
                <a:latin typeface="Arial" panose="020B0604020202020204" pitchFamily="34" charset="0"/>
                <a:ea typeface="Times New Roman" panose="02020603050405020304" pitchFamily="18" charset="0"/>
              </a:rPr>
              <a:t> </a:t>
            </a:r>
          </a:p>
          <a:p>
            <a:pPr lvl="0" algn="l" rtl="0">
              <a:lnSpc>
                <a:spcPct val="122000"/>
              </a:lnSpc>
              <a:tabLst>
                <a:tab pos="262255" algn="l"/>
                <a:tab pos="262255" algn="l"/>
                <a:tab pos="6057900" algn="r"/>
              </a:tabLst>
              <a:defRPr/>
            </a:pPr>
            <a:r>
              <a:rPr lang="en-US" sz="2700" dirty="0">
                <a:solidFill>
                  <a:prstClr val="black"/>
                </a:solidFill>
                <a:latin typeface="Arial" panose="020B0604020202020204" pitchFamily="34" charset="0"/>
                <a:ea typeface="Times New Roman" panose="02020603050405020304" pitchFamily="18" charset="0"/>
              </a:rPr>
              <a:t>- It lies in the middle frontal gyrus. </a:t>
            </a:r>
            <a:endParaRPr lang="en-US" sz="2700" dirty="0">
              <a:solidFill>
                <a:prstClr val="black"/>
              </a:solidFill>
              <a:latin typeface="Times New Roman" panose="02020603050405020304" pitchFamily="18" charset="0"/>
              <a:ea typeface="Times New Roman" panose="02020603050405020304" pitchFamily="18" charset="0"/>
            </a:endParaRPr>
          </a:p>
          <a:p>
            <a:pPr marL="285750" lvl="0" indent="-285750" algn="l" rtl="0">
              <a:lnSpc>
                <a:spcPct val="122000"/>
              </a:lnSpc>
              <a:buFontTx/>
              <a:buChar char="-"/>
              <a:tabLst>
                <a:tab pos="262255" algn="l"/>
                <a:tab pos="262255" algn="l"/>
                <a:tab pos="6057900" algn="r"/>
              </a:tabLst>
              <a:defRPr/>
            </a:pPr>
            <a:r>
              <a:rPr lang="en-US" sz="2700" dirty="0">
                <a:solidFill>
                  <a:prstClr val="black"/>
                </a:solidFill>
                <a:latin typeface="Arial" panose="020B0604020202020204" pitchFamily="34" charset="0"/>
                <a:ea typeface="Times New Roman" panose="02020603050405020304" pitchFamily="18" charset="0"/>
              </a:rPr>
              <a:t>The person able to express himself in written words</a:t>
            </a:r>
          </a:p>
          <a:p>
            <a:pPr marL="285750" lvl="0" indent="-285750" algn="l" rtl="0">
              <a:lnSpc>
                <a:spcPct val="122000"/>
              </a:lnSpc>
              <a:buFontTx/>
              <a:buChar char="-"/>
              <a:tabLst>
                <a:tab pos="262255" algn="l"/>
                <a:tab pos="262255" algn="l"/>
                <a:tab pos="6057900" algn="r"/>
              </a:tabLst>
              <a:defRPr/>
            </a:pPr>
            <a:r>
              <a:rPr lang="en-US" sz="2700" dirty="0">
                <a:solidFill>
                  <a:prstClr val="black"/>
                </a:solidFill>
                <a:latin typeface="Arial" panose="020B0604020202020204" pitchFamily="34" charset="0"/>
                <a:ea typeface="Times New Roman" panose="02020603050405020304" pitchFamily="18" charset="0"/>
              </a:rPr>
              <a:t>Lesion leading to </a:t>
            </a:r>
            <a:r>
              <a:rPr lang="en-US" sz="2700" dirty="0">
                <a:solidFill>
                  <a:srgbClr val="D60093"/>
                </a:solidFill>
                <a:latin typeface="Arial" panose="020B0604020202020204" pitchFamily="34" charset="0"/>
                <a:ea typeface="Times New Roman" panose="02020603050405020304" pitchFamily="18" charset="0"/>
              </a:rPr>
              <a:t>Agraphia</a:t>
            </a:r>
            <a:r>
              <a:rPr lang="en-US" sz="2700" dirty="0">
                <a:solidFill>
                  <a:prstClr val="black"/>
                </a:solidFill>
                <a:latin typeface="Arial" panose="020B0604020202020204" pitchFamily="34" charset="0"/>
                <a:ea typeface="Times New Roman" panose="02020603050405020304" pitchFamily="18" charset="0"/>
              </a:rPr>
              <a:t> (loss of ability to write)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ar-SA" sz="1600" b="0" i="0" u="none" strike="noStrike" kern="1200" cap="none" spc="0" normalizeH="0" baseline="0" noProof="0" dirty="0">
              <a:ln w="1905"/>
              <a:solidFill>
                <a:srgbClr val="0000FF"/>
              </a:solidFill>
              <a:effectLst>
                <a:innerShdw blurRad="69850" dist="43180" dir="5400000">
                  <a:srgbClr val="000000">
                    <a:alpha val="65000"/>
                  </a:srgbClr>
                </a:innerShdw>
              </a:effectLst>
              <a:uLnTx/>
              <a:uFillTx/>
              <a:latin typeface="Calibri"/>
              <a:ea typeface="+mn-ea"/>
              <a:cs typeface="Arial" panose="020B0604020202020204" pitchFamily="34" charset="0"/>
            </a:endParaRPr>
          </a:p>
        </p:txBody>
      </p:sp>
      <p:sp>
        <p:nvSpPr>
          <p:cNvPr id="10" name="TextBox 9">
            <a:extLst>
              <a:ext uri="{FF2B5EF4-FFF2-40B4-BE49-F238E27FC236}">
                <a16:creationId xmlns:a16="http://schemas.microsoft.com/office/drawing/2014/main" xmlns="" id="{F1085D45-AF96-48FD-930D-CE1CEF72FAE5}"/>
              </a:ext>
            </a:extLst>
          </p:cNvPr>
          <p:cNvSpPr txBox="1"/>
          <p:nvPr/>
        </p:nvSpPr>
        <p:spPr>
          <a:xfrm>
            <a:off x="3886217" y="2339341"/>
            <a:ext cx="67569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FF"/>
                </a:solidFill>
                <a:effectLst/>
                <a:uLnTx/>
                <a:uFillTx/>
                <a:latin typeface="Arial Black" panose="020B0A04020102020204" pitchFamily="34" charset="0"/>
                <a:ea typeface="+mn-ea"/>
                <a:cs typeface="+mn-cs"/>
              </a:rPr>
              <a:t>45</a:t>
            </a:r>
          </a:p>
        </p:txBody>
      </p:sp>
      <p:sp>
        <p:nvSpPr>
          <p:cNvPr id="12" name="TextBox 11">
            <a:extLst>
              <a:ext uri="{FF2B5EF4-FFF2-40B4-BE49-F238E27FC236}">
                <a16:creationId xmlns:a16="http://schemas.microsoft.com/office/drawing/2014/main" xmlns="" id="{79F1DF43-D240-4F78-8032-149AECC66C59}"/>
              </a:ext>
            </a:extLst>
          </p:cNvPr>
          <p:cNvSpPr txBox="1"/>
          <p:nvPr/>
        </p:nvSpPr>
        <p:spPr>
          <a:xfrm>
            <a:off x="4138245" y="2035559"/>
            <a:ext cx="67569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FF"/>
                </a:solidFill>
                <a:effectLst/>
                <a:uLnTx/>
                <a:uFillTx/>
                <a:latin typeface="Arial Black" panose="020B0A04020102020204" pitchFamily="34" charset="0"/>
                <a:ea typeface="+mn-ea"/>
                <a:cs typeface="+mn-cs"/>
              </a:rPr>
              <a:t>44</a:t>
            </a:r>
          </a:p>
        </p:txBody>
      </p:sp>
    </p:spTree>
    <p:extLst>
      <p:ext uri="{BB962C8B-B14F-4D97-AF65-F5344CB8AC3E}">
        <p14:creationId xmlns:p14="http://schemas.microsoft.com/office/powerpoint/2010/main" val="4225310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rotWithShape="1">
          <a:blip r:embed="rId3" cstate="print"/>
          <a:srcRect l="25630" t="25170" r="34416" b="39918"/>
          <a:stretch/>
        </p:blipFill>
        <p:spPr bwMode="auto">
          <a:xfrm>
            <a:off x="2771800" y="-27384"/>
            <a:ext cx="6025707" cy="3949040"/>
          </a:xfrm>
          <a:prstGeom prst="rect">
            <a:avLst/>
          </a:prstGeom>
          <a:noFill/>
          <a:ln w="9525">
            <a:noFill/>
            <a:miter lim="800000"/>
            <a:headEnd/>
            <a:tailEnd/>
          </a:ln>
        </p:spPr>
      </p:pic>
      <p:sp>
        <p:nvSpPr>
          <p:cNvPr id="2" name="TextBox 1">
            <a:extLst>
              <a:ext uri="{FF2B5EF4-FFF2-40B4-BE49-F238E27FC236}">
                <a16:creationId xmlns:a16="http://schemas.microsoft.com/office/drawing/2014/main" xmlns="" id="{9779B0F3-C774-479D-BA69-A1A529A9729B}"/>
              </a:ext>
            </a:extLst>
          </p:cNvPr>
          <p:cNvSpPr txBox="1"/>
          <p:nvPr/>
        </p:nvSpPr>
        <p:spPr>
          <a:xfrm>
            <a:off x="4829605" y="466929"/>
            <a:ext cx="50405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FF"/>
                </a:solidFill>
                <a:effectLst/>
                <a:uLnTx/>
                <a:uFillTx/>
                <a:latin typeface="Arial Black" panose="020B0A04020102020204" pitchFamily="34" charset="0"/>
                <a:ea typeface="+mn-ea"/>
                <a:cs typeface="+mn-cs"/>
              </a:rPr>
              <a:t>6</a:t>
            </a:r>
          </a:p>
        </p:txBody>
      </p:sp>
      <p:sp>
        <p:nvSpPr>
          <p:cNvPr id="6" name="TextBox 5">
            <a:extLst>
              <a:ext uri="{FF2B5EF4-FFF2-40B4-BE49-F238E27FC236}">
                <a16:creationId xmlns:a16="http://schemas.microsoft.com/office/drawing/2014/main" xmlns="" id="{1DFFCE03-7E6B-4566-973D-2404B5A71DE1}"/>
              </a:ext>
            </a:extLst>
          </p:cNvPr>
          <p:cNvSpPr txBox="1"/>
          <p:nvPr/>
        </p:nvSpPr>
        <p:spPr>
          <a:xfrm>
            <a:off x="5040054" y="1109764"/>
            <a:ext cx="50405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FF"/>
                </a:solidFill>
                <a:effectLst/>
                <a:uLnTx/>
                <a:uFillTx/>
                <a:latin typeface="Arial Black" panose="020B0A04020102020204" pitchFamily="34" charset="0"/>
                <a:ea typeface="+mn-ea"/>
                <a:cs typeface="+mn-cs"/>
              </a:rPr>
              <a:t>4</a:t>
            </a:r>
          </a:p>
        </p:txBody>
      </p:sp>
      <p:sp>
        <p:nvSpPr>
          <p:cNvPr id="8" name="TextBox 7">
            <a:extLst>
              <a:ext uri="{FF2B5EF4-FFF2-40B4-BE49-F238E27FC236}">
                <a16:creationId xmlns:a16="http://schemas.microsoft.com/office/drawing/2014/main" xmlns="" id="{F0D7E753-5B6F-4410-B846-7E1BF31EB1A4}"/>
              </a:ext>
            </a:extLst>
          </p:cNvPr>
          <p:cNvSpPr txBox="1"/>
          <p:nvPr/>
        </p:nvSpPr>
        <p:spPr>
          <a:xfrm>
            <a:off x="4566282" y="1109764"/>
            <a:ext cx="50405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FF"/>
                </a:solidFill>
                <a:effectLst/>
                <a:uLnTx/>
                <a:uFillTx/>
                <a:latin typeface="Arial Black" panose="020B0A04020102020204" pitchFamily="34" charset="0"/>
                <a:ea typeface="+mn-ea"/>
                <a:cs typeface="+mn-cs"/>
              </a:rPr>
              <a:t>6</a:t>
            </a:r>
          </a:p>
        </p:txBody>
      </p:sp>
      <p:sp>
        <p:nvSpPr>
          <p:cNvPr id="9" name="TextBox 8">
            <a:extLst>
              <a:ext uri="{FF2B5EF4-FFF2-40B4-BE49-F238E27FC236}">
                <a16:creationId xmlns:a16="http://schemas.microsoft.com/office/drawing/2014/main" xmlns="" id="{97F64719-9FFF-4255-915A-C724DB0FB17B}"/>
              </a:ext>
            </a:extLst>
          </p:cNvPr>
          <p:cNvSpPr txBox="1"/>
          <p:nvPr/>
        </p:nvSpPr>
        <p:spPr>
          <a:xfrm>
            <a:off x="3972034" y="396592"/>
            <a:ext cx="50405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FF"/>
                </a:solidFill>
                <a:effectLst/>
                <a:uLnTx/>
                <a:uFillTx/>
                <a:latin typeface="Arial Black" panose="020B0A04020102020204" pitchFamily="34" charset="0"/>
                <a:ea typeface="+mn-ea"/>
                <a:cs typeface="+mn-cs"/>
              </a:rPr>
              <a:t>8</a:t>
            </a:r>
          </a:p>
        </p:txBody>
      </p:sp>
      <p:sp>
        <p:nvSpPr>
          <p:cNvPr id="10" name="TextBox 9">
            <a:extLst>
              <a:ext uri="{FF2B5EF4-FFF2-40B4-BE49-F238E27FC236}">
                <a16:creationId xmlns:a16="http://schemas.microsoft.com/office/drawing/2014/main" xmlns="" id="{F1085D45-AF96-48FD-930D-CE1CEF72FAE5}"/>
              </a:ext>
            </a:extLst>
          </p:cNvPr>
          <p:cNvSpPr txBox="1"/>
          <p:nvPr/>
        </p:nvSpPr>
        <p:spPr>
          <a:xfrm>
            <a:off x="3886217" y="2203855"/>
            <a:ext cx="67569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FF"/>
                </a:solidFill>
                <a:effectLst/>
                <a:uLnTx/>
                <a:uFillTx/>
                <a:latin typeface="Arial Black" panose="020B0A04020102020204" pitchFamily="34" charset="0"/>
                <a:ea typeface="+mn-ea"/>
                <a:cs typeface="+mn-cs"/>
              </a:rPr>
              <a:t>45</a:t>
            </a:r>
          </a:p>
        </p:txBody>
      </p:sp>
      <p:sp>
        <p:nvSpPr>
          <p:cNvPr id="12" name="TextBox 11">
            <a:extLst>
              <a:ext uri="{FF2B5EF4-FFF2-40B4-BE49-F238E27FC236}">
                <a16:creationId xmlns:a16="http://schemas.microsoft.com/office/drawing/2014/main" xmlns="" id="{79F1DF43-D240-4F78-8032-149AECC66C59}"/>
              </a:ext>
            </a:extLst>
          </p:cNvPr>
          <p:cNvSpPr txBox="1"/>
          <p:nvPr/>
        </p:nvSpPr>
        <p:spPr>
          <a:xfrm>
            <a:off x="4138245" y="1900073"/>
            <a:ext cx="67569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FF"/>
                </a:solidFill>
                <a:effectLst/>
                <a:uLnTx/>
                <a:uFillTx/>
                <a:latin typeface="Arial Black" panose="020B0A04020102020204" pitchFamily="34" charset="0"/>
                <a:ea typeface="+mn-ea"/>
                <a:cs typeface="+mn-cs"/>
              </a:rPr>
              <a:t>44</a:t>
            </a:r>
          </a:p>
        </p:txBody>
      </p:sp>
      <p:sp>
        <p:nvSpPr>
          <p:cNvPr id="5" name="Rectangle 4">
            <a:extLst>
              <a:ext uri="{FF2B5EF4-FFF2-40B4-BE49-F238E27FC236}">
                <a16:creationId xmlns:a16="http://schemas.microsoft.com/office/drawing/2014/main" xmlns="" id="{F60C6389-68AA-4992-8D41-971AE03A4582}"/>
              </a:ext>
            </a:extLst>
          </p:cNvPr>
          <p:cNvSpPr/>
          <p:nvPr/>
        </p:nvSpPr>
        <p:spPr>
          <a:xfrm>
            <a:off x="1" y="3639046"/>
            <a:ext cx="9144000" cy="3246338"/>
          </a:xfrm>
          <a:prstGeom prst="rect">
            <a:avLst/>
          </a:prstGeom>
        </p:spPr>
        <p:txBody>
          <a:bodyPr wrap="square">
            <a:spAutoFit/>
          </a:bodyPr>
          <a:lstStyle/>
          <a:p>
            <a:pPr lvl="0" algn="l" rtl="0">
              <a:lnSpc>
                <a:spcPct val="122000"/>
              </a:lnSpc>
              <a:tabLst>
                <a:tab pos="262255" algn="l"/>
                <a:tab pos="262255" algn="l"/>
                <a:tab pos="6057900" algn="r"/>
              </a:tabLst>
              <a:defRPr/>
            </a:pPr>
            <a:r>
              <a:rPr lang="en-US" sz="2400" b="1" dirty="0">
                <a:solidFill>
                  <a:srgbClr val="0000FF"/>
                </a:solidFill>
                <a:latin typeface="Arial" panose="020B0604020202020204" pitchFamily="34" charset="0"/>
                <a:ea typeface="Times New Roman" panose="02020603050405020304" pitchFamily="18" charset="0"/>
              </a:rPr>
              <a:t>Prefrontal area (areas 9,10,11,&amp; 12) </a:t>
            </a:r>
          </a:p>
          <a:p>
            <a:pPr lvl="0" algn="l" rtl="0">
              <a:lnSpc>
                <a:spcPct val="122000"/>
              </a:lnSpc>
              <a:tabLst>
                <a:tab pos="262255" algn="l"/>
                <a:tab pos="262255" algn="l"/>
                <a:tab pos="6057900" algn="r"/>
              </a:tabLst>
              <a:defRPr/>
            </a:pPr>
            <a:r>
              <a:rPr lang="en-US" sz="2400" dirty="0">
                <a:solidFill>
                  <a:prstClr val="black"/>
                </a:solidFill>
                <a:latin typeface="Arial" panose="020B0604020202020204" pitchFamily="34" charset="0"/>
                <a:ea typeface="Times New Roman" panose="02020603050405020304" pitchFamily="18" charset="0"/>
              </a:rPr>
              <a:t>- It lies in the most anterior part of the frontal lobe. </a:t>
            </a:r>
            <a:endParaRPr lang="en-US" sz="2400" dirty="0">
              <a:solidFill>
                <a:prstClr val="black"/>
              </a:solidFill>
              <a:latin typeface="Times New Roman" panose="02020603050405020304" pitchFamily="18" charset="0"/>
              <a:ea typeface="Times New Roman" panose="02020603050405020304" pitchFamily="18" charset="0"/>
            </a:endParaRPr>
          </a:p>
          <a:p>
            <a:pPr marL="457200" lvl="0" indent="-457200" algn="l" rtl="0">
              <a:lnSpc>
                <a:spcPct val="122000"/>
              </a:lnSpc>
              <a:buFontTx/>
              <a:buChar char="-"/>
              <a:tabLst>
                <a:tab pos="262255" algn="l"/>
                <a:tab pos="262255" algn="l"/>
                <a:tab pos="6057900" algn="r"/>
              </a:tabLst>
              <a:defRPr/>
            </a:pPr>
            <a:r>
              <a:rPr lang="en-US" sz="2400" b="1" dirty="0">
                <a:solidFill>
                  <a:srgbClr val="FF0000"/>
                </a:solidFill>
                <a:latin typeface="Arial" panose="020B0604020202020204" pitchFamily="34" charset="0"/>
                <a:ea typeface="Times New Roman" panose="02020603050405020304" pitchFamily="18" charset="0"/>
              </a:rPr>
              <a:t>It is responsible for:</a:t>
            </a:r>
          </a:p>
          <a:p>
            <a:pPr lvl="0" algn="l" rtl="0">
              <a:lnSpc>
                <a:spcPct val="122000"/>
              </a:lnSpc>
              <a:tabLst>
                <a:tab pos="262255" algn="l"/>
                <a:tab pos="262255" algn="l"/>
                <a:tab pos="6057900" algn="r"/>
              </a:tabLst>
              <a:defRPr/>
            </a:pPr>
            <a:r>
              <a:rPr lang="en-US" sz="2400" dirty="0">
                <a:solidFill>
                  <a:prstClr val="black"/>
                </a:solidFill>
                <a:latin typeface="Arial" panose="020B0604020202020204" pitchFamily="34" charset="0"/>
                <a:ea typeface="Times New Roman" panose="02020603050405020304" pitchFamily="18" charset="0"/>
              </a:rPr>
              <a:t>A- Planning, thinking,  remember and problem solving</a:t>
            </a:r>
          </a:p>
          <a:p>
            <a:pPr lvl="0" algn="l" rtl="0">
              <a:lnSpc>
                <a:spcPct val="122000"/>
              </a:lnSpc>
              <a:tabLst>
                <a:tab pos="262255" algn="l"/>
                <a:tab pos="262255" algn="l"/>
                <a:tab pos="6057900" algn="r"/>
              </a:tabLst>
              <a:defRPr/>
            </a:pPr>
            <a:r>
              <a:rPr lang="en-US" sz="2400" dirty="0">
                <a:solidFill>
                  <a:prstClr val="black"/>
                </a:solidFill>
                <a:latin typeface="Arial" panose="020B0604020202020204" pitchFamily="34" charset="0"/>
                <a:ea typeface="Times New Roman" panose="02020603050405020304" pitchFamily="18" charset="0"/>
              </a:rPr>
              <a:t>B- Motivating, emotions, good &amp; sinful behavior, </a:t>
            </a:r>
            <a:r>
              <a:rPr lang="en-US" sz="2400" dirty="0" smtClean="0">
                <a:solidFill>
                  <a:prstClr val="black"/>
                </a:solidFill>
                <a:latin typeface="Arial" panose="020B0604020202020204" pitchFamily="34" charset="0"/>
                <a:ea typeface="Times New Roman" panose="02020603050405020304" pitchFamily="18" charset="0"/>
              </a:rPr>
              <a:t>mood, psychological activities.</a:t>
            </a:r>
            <a:endParaRPr lang="en-US" sz="2400" dirty="0">
              <a:solidFill>
                <a:prstClr val="black"/>
              </a:solidFill>
              <a:latin typeface="Arial" panose="020B0604020202020204" pitchFamily="34" charset="0"/>
              <a:ea typeface="Times New Roman" panose="02020603050405020304" pitchFamily="18" charset="0"/>
            </a:endParaRPr>
          </a:p>
          <a:p>
            <a:pPr lvl="0" algn="l" rtl="0">
              <a:lnSpc>
                <a:spcPct val="122000"/>
              </a:lnSpc>
              <a:tabLst>
                <a:tab pos="262255" algn="l"/>
                <a:tab pos="262255" algn="l"/>
                <a:tab pos="6057900" algn="r"/>
              </a:tabLst>
              <a:defRPr/>
            </a:pPr>
            <a:r>
              <a:rPr lang="en-US" sz="2400" dirty="0">
                <a:solidFill>
                  <a:prstClr val="black"/>
                </a:solidFill>
                <a:latin typeface="Arial" panose="020B0604020202020204" pitchFamily="34" charset="0"/>
                <a:ea typeface="Times New Roman" panose="02020603050405020304" pitchFamily="18" charset="0"/>
              </a:rPr>
              <a:t>C- Telling of  lies and truth</a:t>
            </a:r>
            <a:endParaRPr lang="en-US" sz="2400" dirty="0">
              <a:solidFill>
                <a:prstClr val="black"/>
              </a:solidFill>
              <a:latin typeface="Times New Roman" panose="02020603050405020304" pitchFamily="18" charset="0"/>
              <a:ea typeface="Times New Roman" panose="02020603050405020304" pitchFamily="18" charset="0"/>
            </a:endParaRPr>
          </a:p>
        </p:txBody>
      </p:sp>
      <p:sp>
        <p:nvSpPr>
          <p:cNvPr id="13" name="TextBox 12">
            <a:extLst>
              <a:ext uri="{FF2B5EF4-FFF2-40B4-BE49-F238E27FC236}">
                <a16:creationId xmlns:a16="http://schemas.microsoft.com/office/drawing/2014/main" xmlns="" id="{7E771FDA-A959-49CE-8739-D8A62BC8DB3B}"/>
              </a:ext>
            </a:extLst>
          </p:cNvPr>
          <p:cNvSpPr txBox="1"/>
          <p:nvPr/>
        </p:nvSpPr>
        <p:spPr>
          <a:xfrm>
            <a:off x="3715733" y="1370489"/>
            <a:ext cx="50405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FF"/>
                </a:solidFill>
                <a:effectLst/>
                <a:uLnTx/>
                <a:uFillTx/>
                <a:latin typeface="Arial Black" panose="020B0A04020102020204" pitchFamily="34" charset="0"/>
                <a:ea typeface="+mn-ea"/>
                <a:cs typeface="+mn-cs"/>
              </a:rPr>
              <a:t>W</a:t>
            </a:r>
          </a:p>
        </p:txBody>
      </p:sp>
      <p:sp>
        <p:nvSpPr>
          <p:cNvPr id="14" name="TextBox 13">
            <a:extLst>
              <a:ext uri="{FF2B5EF4-FFF2-40B4-BE49-F238E27FC236}">
                <a16:creationId xmlns:a16="http://schemas.microsoft.com/office/drawing/2014/main" xmlns="" id="{CE74A128-76FD-4B84-822C-061C4C612876}"/>
              </a:ext>
            </a:extLst>
          </p:cNvPr>
          <p:cNvSpPr txBox="1"/>
          <p:nvPr/>
        </p:nvSpPr>
        <p:spPr>
          <a:xfrm>
            <a:off x="3539724" y="1794465"/>
            <a:ext cx="50405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FF"/>
                </a:solidFill>
                <a:effectLst/>
                <a:uLnTx/>
                <a:uFillTx/>
                <a:latin typeface="Arial Black" panose="020B0A04020102020204" pitchFamily="34" charset="0"/>
                <a:ea typeface="+mn-ea"/>
                <a:cs typeface="+mn-cs"/>
              </a:rPr>
              <a:t>W</a:t>
            </a:r>
          </a:p>
        </p:txBody>
      </p:sp>
      <p:sp>
        <p:nvSpPr>
          <p:cNvPr id="15" name="TextBox 14">
            <a:extLst>
              <a:ext uri="{FF2B5EF4-FFF2-40B4-BE49-F238E27FC236}">
                <a16:creationId xmlns:a16="http://schemas.microsoft.com/office/drawing/2014/main" xmlns="" id="{2727C48B-588B-4381-B7B8-0C9A5EB2F326}"/>
              </a:ext>
            </a:extLst>
          </p:cNvPr>
          <p:cNvSpPr txBox="1"/>
          <p:nvPr/>
        </p:nvSpPr>
        <p:spPr>
          <a:xfrm>
            <a:off x="3185594" y="1082732"/>
            <a:ext cx="50405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FF"/>
                </a:solidFill>
                <a:effectLst/>
                <a:uLnTx/>
                <a:uFillTx/>
                <a:latin typeface="Arial Black" panose="020B0A04020102020204" pitchFamily="34" charset="0"/>
                <a:ea typeface="+mn-ea"/>
                <a:cs typeface="+mn-cs"/>
              </a:rPr>
              <a:t>9</a:t>
            </a:r>
          </a:p>
        </p:txBody>
      </p:sp>
      <p:sp>
        <p:nvSpPr>
          <p:cNvPr id="16" name="TextBox 15">
            <a:extLst>
              <a:ext uri="{FF2B5EF4-FFF2-40B4-BE49-F238E27FC236}">
                <a16:creationId xmlns:a16="http://schemas.microsoft.com/office/drawing/2014/main" xmlns="" id="{D9AA92F3-A746-4FC1-B828-695EC16A76D2}"/>
              </a:ext>
            </a:extLst>
          </p:cNvPr>
          <p:cNvSpPr txBox="1"/>
          <p:nvPr/>
        </p:nvSpPr>
        <p:spPr>
          <a:xfrm>
            <a:off x="2878104" y="1504919"/>
            <a:ext cx="67568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FF"/>
                </a:solidFill>
                <a:effectLst/>
                <a:uLnTx/>
                <a:uFillTx/>
                <a:latin typeface="Arial Black" panose="020B0A04020102020204" pitchFamily="34" charset="0"/>
                <a:ea typeface="+mn-ea"/>
                <a:cs typeface="+mn-cs"/>
              </a:rPr>
              <a:t>10</a:t>
            </a:r>
          </a:p>
        </p:txBody>
      </p:sp>
      <p:sp>
        <p:nvSpPr>
          <p:cNvPr id="17" name="TextBox 16">
            <a:extLst>
              <a:ext uri="{FF2B5EF4-FFF2-40B4-BE49-F238E27FC236}">
                <a16:creationId xmlns:a16="http://schemas.microsoft.com/office/drawing/2014/main" xmlns="" id="{07021660-A4E3-45D6-A198-F7A38370224F}"/>
              </a:ext>
            </a:extLst>
          </p:cNvPr>
          <p:cNvSpPr txBox="1"/>
          <p:nvPr/>
        </p:nvSpPr>
        <p:spPr>
          <a:xfrm>
            <a:off x="2739582" y="1912420"/>
            <a:ext cx="67568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FF"/>
                </a:solidFill>
                <a:effectLst/>
                <a:uLnTx/>
                <a:uFillTx/>
                <a:latin typeface="Arial Black" panose="020B0A04020102020204" pitchFamily="34" charset="0"/>
                <a:ea typeface="+mn-ea"/>
                <a:cs typeface="+mn-cs"/>
              </a:rPr>
              <a:t>11</a:t>
            </a:r>
          </a:p>
        </p:txBody>
      </p:sp>
      <p:sp>
        <p:nvSpPr>
          <p:cNvPr id="18" name="TextBox 17">
            <a:extLst>
              <a:ext uri="{FF2B5EF4-FFF2-40B4-BE49-F238E27FC236}">
                <a16:creationId xmlns:a16="http://schemas.microsoft.com/office/drawing/2014/main" xmlns="" id="{0A925DC9-1F61-40C0-8028-E6DA549D57A0}"/>
              </a:ext>
            </a:extLst>
          </p:cNvPr>
          <p:cNvSpPr txBox="1"/>
          <p:nvPr/>
        </p:nvSpPr>
        <p:spPr>
          <a:xfrm>
            <a:off x="2801808" y="2374085"/>
            <a:ext cx="67568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FF"/>
                </a:solidFill>
                <a:effectLst/>
                <a:uLnTx/>
                <a:uFillTx/>
                <a:latin typeface="Arial Black" panose="020B0A04020102020204" pitchFamily="34" charset="0"/>
                <a:ea typeface="+mn-ea"/>
                <a:cs typeface="+mn-cs"/>
              </a:rPr>
              <a:t>12</a:t>
            </a:r>
          </a:p>
        </p:txBody>
      </p:sp>
      <p:sp>
        <p:nvSpPr>
          <p:cNvPr id="19" name="AutoShape 32">
            <a:extLst>
              <a:ext uri="{FF2B5EF4-FFF2-40B4-BE49-F238E27FC236}">
                <a16:creationId xmlns:a16="http://schemas.microsoft.com/office/drawing/2014/main" xmlns="" id="{6FE57854-3DFB-4195-8027-C3A4D9A4BE95}"/>
              </a:ext>
            </a:extLst>
          </p:cNvPr>
          <p:cNvSpPr>
            <a:spLocks/>
          </p:cNvSpPr>
          <p:nvPr/>
        </p:nvSpPr>
        <p:spPr bwMode="auto">
          <a:xfrm>
            <a:off x="70991" y="326256"/>
            <a:ext cx="3108365" cy="602338"/>
          </a:xfrm>
          <a:prstGeom prst="callout2">
            <a:avLst>
              <a:gd name="adj1" fmla="val 191904"/>
              <a:gd name="adj2" fmla="val 103630"/>
              <a:gd name="adj3" fmla="val 98856"/>
              <a:gd name="adj4" fmla="val 37152"/>
              <a:gd name="adj5" fmla="val 377887"/>
              <a:gd name="adj6" fmla="val 93427"/>
            </a:avLst>
          </a:prstGeom>
          <a:noFill/>
          <a:ln w="57150">
            <a:solidFill>
              <a:srgbClr val="0000FF"/>
            </a:solidFill>
            <a:miter lim="800000"/>
            <a:headEnd type="triangle" w="med" len="med"/>
            <a:tailEnd type="triangle" w="med" len="med"/>
          </a:ln>
          <a:effectLst>
            <a:outerShdw blurRad="50800" dist="38100" dir="8100000" algn="tr" rotWithShape="0">
              <a:prstClr val="black">
                <a:alpha val="40000"/>
              </a:prst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00FF"/>
                </a:solidFill>
                <a:effectLst/>
                <a:uLnTx/>
                <a:uFillTx/>
                <a:latin typeface="Calibri"/>
                <a:ea typeface="+mn-ea"/>
                <a:cs typeface="+mn-cs"/>
              </a:rPr>
              <a:t>Prefrontal areas</a:t>
            </a:r>
          </a:p>
        </p:txBody>
      </p:sp>
    </p:spTree>
    <p:extLst>
      <p:ext uri="{BB962C8B-B14F-4D97-AF65-F5344CB8AC3E}">
        <p14:creationId xmlns:p14="http://schemas.microsoft.com/office/powerpoint/2010/main" val="4291944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down)">
                                      <p:cBhvr>
                                        <p:cTn id="13" dur="500"/>
                                        <p:tgtEl>
                                          <p:spTgt spid="16"/>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down)">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down)">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down)">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5" grpId="0"/>
      <p:bldP spid="16" grpId="0"/>
      <p:bldP spid="17" grpId="0"/>
      <p:bldP spid="18" grpId="0"/>
      <p:bldP spid="1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3" cstate="print"/>
          <a:srcRect l="20705" t="22280" r="32045" b="28580"/>
          <a:stretch>
            <a:fillRect/>
          </a:stretch>
        </p:blipFill>
        <p:spPr bwMode="auto">
          <a:xfrm>
            <a:off x="4317388" y="1127594"/>
            <a:ext cx="4599089" cy="3587290"/>
          </a:xfrm>
          <a:prstGeom prst="rect">
            <a:avLst/>
          </a:prstGeom>
          <a:noFill/>
          <a:ln w="9525">
            <a:noFill/>
            <a:miter lim="800000"/>
            <a:headEnd/>
            <a:tailEnd/>
          </a:ln>
        </p:spPr>
      </p:pic>
      <p:pic>
        <p:nvPicPr>
          <p:cNvPr id="2" name="Picture 4"/>
          <p:cNvPicPr>
            <a:picLocks noChangeAspect="1" noChangeArrowheads="1"/>
          </p:cNvPicPr>
          <p:nvPr/>
        </p:nvPicPr>
        <p:blipFill>
          <a:blip r:embed="rId4" cstate="print">
            <a:lum contrast="30000"/>
          </a:blip>
          <a:srcRect l="12500" t="13750" r="23750" b="28750"/>
          <a:stretch>
            <a:fillRect/>
          </a:stretch>
        </p:blipFill>
        <p:spPr bwMode="auto">
          <a:xfrm>
            <a:off x="0" y="1142984"/>
            <a:ext cx="4714908" cy="3189496"/>
          </a:xfrm>
          <a:prstGeom prst="rect">
            <a:avLst/>
          </a:prstGeom>
          <a:noFill/>
          <a:ln w="9525">
            <a:noFill/>
            <a:miter lim="800000"/>
            <a:headEnd/>
            <a:tailEnd/>
          </a:ln>
        </p:spPr>
      </p:pic>
      <p:sp>
        <p:nvSpPr>
          <p:cNvPr id="4" name="AutoShape 32"/>
          <p:cNvSpPr>
            <a:spLocks/>
          </p:cNvSpPr>
          <p:nvPr/>
        </p:nvSpPr>
        <p:spPr bwMode="auto">
          <a:xfrm>
            <a:off x="1773111" y="142852"/>
            <a:ext cx="5463185" cy="500066"/>
          </a:xfrm>
          <a:prstGeom prst="callout2">
            <a:avLst>
              <a:gd name="adj1" fmla="val 407719"/>
              <a:gd name="adj2" fmla="val 92869"/>
              <a:gd name="adj3" fmla="val 101474"/>
              <a:gd name="adj4" fmla="val 45751"/>
              <a:gd name="adj5" fmla="val 284197"/>
              <a:gd name="adj6" fmla="val 18030"/>
            </a:avLst>
          </a:prstGeom>
          <a:noFill/>
          <a:ln w="57150">
            <a:solidFill>
              <a:srgbClr val="0000FF"/>
            </a:solidFill>
            <a:miter lim="800000"/>
            <a:headEnd type="triangle" w="med" len="med"/>
            <a:tailEnd type="triangle" w="med" len="med"/>
          </a:ln>
          <a:effectLst>
            <a:outerShdw blurRad="50800" dist="38100" dir="8100000" algn="tr" rotWithShape="0">
              <a:prstClr val="black">
                <a:alpha val="40000"/>
              </a:prstClr>
            </a:outerShdw>
          </a:effectLst>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00FF"/>
                </a:solidFill>
                <a:effectLst/>
                <a:uLnTx/>
                <a:uFillTx/>
                <a:latin typeface="Calibri"/>
                <a:ea typeface="+mn-ea"/>
                <a:cs typeface="+mn-cs"/>
              </a:rPr>
              <a:t>Somatosensory</a:t>
            </a:r>
            <a:r>
              <a:rPr kumimoji="0" lang="en-US" sz="3600" b="1" i="0" u="none" strike="noStrike" kern="1200" cap="none" spc="0" normalizeH="0" noProof="0" dirty="0">
                <a:ln>
                  <a:noFill/>
                </a:ln>
                <a:solidFill>
                  <a:srgbClr val="0000FF"/>
                </a:solidFill>
                <a:effectLst/>
                <a:uLnTx/>
                <a:uFillTx/>
                <a:latin typeface="Calibri"/>
                <a:ea typeface="+mn-ea"/>
                <a:cs typeface="+mn-cs"/>
              </a:rPr>
              <a:t> area 1,2,3</a:t>
            </a:r>
            <a:endParaRPr kumimoji="0" lang="en-US" sz="3600" b="1" i="0" u="none" strike="noStrike" kern="1200" cap="none" spc="0" normalizeH="0" baseline="0" noProof="0" dirty="0">
              <a:ln>
                <a:noFill/>
              </a:ln>
              <a:solidFill>
                <a:srgbClr val="0000FF"/>
              </a:solidFill>
              <a:effectLst/>
              <a:uLnTx/>
              <a:uFillTx/>
              <a:latin typeface="Calibri"/>
              <a:ea typeface="+mn-ea"/>
              <a:cs typeface="+mn-cs"/>
            </a:endParaRPr>
          </a:p>
        </p:txBody>
      </p:sp>
      <p:sp>
        <p:nvSpPr>
          <p:cNvPr id="6" name="TextBox 5">
            <a:extLst>
              <a:ext uri="{FF2B5EF4-FFF2-40B4-BE49-F238E27FC236}">
                <a16:creationId xmlns:a16="http://schemas.microsoft.com/office/drawing/2014/main" xmlns="" id="{B36C2DEB-4F6C-408B-AF0B-10CB97AED57E}"/>
              </a:ext>
            </a:extLst>
          </p:cNvPr>
          <p:cNvSpPr txBox="1"/>
          <p:nvPr/>
        </p:nvSpPr>
        <p:spPr>
          <a:xfrm>
            <a:off x="0" y="4110514"/>
            <a:ext cx="9144000" cy="2795765"/>
          </a:xfrm>
          <a:prstGeom prst="rect">
            <a:avLst/>
          </a:prstGeom>
          <a:noFill/>
          <a:effectLst>
            <a:outerShdw blurRad="50800" dist="38100" dir="8100000" algn="tr" rotWithShape="0">
              <a:prstClr val="black">
                <a:alpha val="40000"/>
              </a:prstClr>
            </a:outerShdw>
          </a:effectLst>
        </p:spPr>
        <p:txBody>
          <a:bodyPr wrap="square" rtlCol="1">
            <a:spAutoFit/>
          </a:bodyPr>
          <a:lstStyle/>
          <a:p>
            <a:pPr marL="342900" lvl="0" indent="-342900" algn="l" rtl="0">
              <a:lnSpc>
                <a:spcPct val="122000"/>
              </a:lnSpc>
              <a:buFontTx/>
              <a:buChar char="-"/>
              <a:tabLst>
                <a:tab pos="262255" algn="l"/>
                <a:tab pos="262255" algn="l"/>
                <a:tab pos="6057900" algn="r"/>
              </a:tabLst>
              <a:defRPr/>
            </a:pPr>
            <a:r>
              <a:rPr lang="en-US" sz="2400" b="1" dirty="0">
                <a:solidFill>
                  <a:srgbClr val="0000FF"/>
                </a:solidFill>
              </a:rPr>
              <a:t>S</a:t>
            </a:r>
            <a:r>
              <a:rPr lang="en-US" sz="2400" dirty="0">
                <a:solidFill>
                  <a:prstClr val="black"/>
                </a:solidFill>
              </a:rPr>
              <a:t>omatosensory (Pry sensory) cortex </a:t>
            </a:r>
            <a:r>
              <a:rPr lang="en-US" sz="2400" dirty="0">
                <a:solidFill>
                  <a:srgbClr val="0000FF"/>
                </a:solidFill>
              </a:rPr>
              <a:t>corresponds to postcentral gyrus </a:t>
            </a:r>
            <a:r>
              <a:rPr lang="en-US" sz="2400" b="1" dirty="0">
                <a:solidFill>
                  <a:srgbClr val="0000FF"/>
                </a:solidFill>
              </a:rPr>
              <a:t>(area </a:t>
            </a:r>
            <a:r>
              <a:rPr lang="en-US" sz="2400" b="1" dirty="0" smtClean="0">
                <a:solidFill>
                  <a:srgbClr val="0000FF"/>
                </a:solidFill>
              </a:rPr>
              <a:t>1,2,3), </a:t>
            </a:r>
            <a:r>
              <a:rPr lang="en-US" sz="2400" dirty="0">
                <a:solidFill>
                  <a:srgbClr val="0000FF"/>
                </a:solidFill>
              </a:rPr>
              <a:t>posterior part of paracentral lobule</a:t>
            </a:r>
          </a:p>
          <a:p>
            <a:pPr marL="342900" lvl="0" indent="-342900" algn="l" rtl="0">
              <a:lnSpc>
                <a:spcPct val="122000"/>
              </a:lnSpc>
              <a:buFontTx/>
              <a:buChar char="-"/>
              <a:tabLst>
                <a:tab pos="262255" algn="l"/>
                <a:tab pos="262255" algn="l"/>
                <a:tab pos="6057900" algn="r"/>
              </a:tabLst>
              <a:defRPr/>
            </a:pPr>
            <a:r>
              <a:rPr lang="en-US" sz="2400" dirty="0">
                <a:solidFill>
                  <a:prstClr val="black"/>
                </a:solidFill>
                <a:latin typeface="Arial" panose="020B0604020202020204" pitchFamily="34" charset="0"/>
                <a:ea typeface="Times New Roman" panose="02020603050405020304" pitchFamily="18" charset="0"/>
              </a:rPr>
              <a:t>It receives sensations from opposite side of body. </a:t>
            </a:r>
          </a:p>
          <a:p>
            <a:pPr marL="342900" lvl="0" indent="-342900" algn="l" rtl="0">
              <a:lnSpc>
                <a:spcPct val="122000"/>
              </a:lnSpc>
              <a:buFontTx/>
              <a:buChar char="-"/>
              <a:tabLst>
                <a:tab pos="262255" algn="l"/>
                <a:tab pos="262255" algn="l"/>
                <a:tab pos="6057900" algn="r"/>
              </a:tabLst>
              <a:defRPr/>
            </a:pPr>
            <a:r>
              <a:rPr lang="en-US" sz="2400" dirty="0">
                <a:solidFill>
                  <a:prstClr val="black"/>
                </a:solidFill>
                <a:latin typeface="Arial" panose="020B0604020202020204" pitchFamily="34" charset="0"/>
                <a:ea typeface="Times New Roman" panose="02020603050405020304" pitchFamily="18" charset="0"/>
              </a:rPr>
              <a:t>The body represented upside </a:t>
            </a:r>
            <a:r>
              <a:rPr lang="en-US" sz="2400" dirty="0" smtClean="0">
                <a:solidFill>
                  <a:prstClr val="black"/>
                </a:solidFill>
                <a:latin typeface="Arial" panose="020B0604020202020204" pitchFamily="34" charset="0"/>
                <a:ea typeface="Times New Roman" panose="02020603050405020304" pitchFamily="18" charset="0"/>
              </a:rPr>
              <a:t>down.</a:t>
            </a:r>
          </a:p>
          <a:p>
            <a:pPr marL="342900" lvl="0" indent="-342900" algn="l" rtl="0">
              <a:lnSpc>
                <a:spcPct val="122000"/>
              </a:lnSpc>
              <a:buFontTx/>
              <a:buChar char="-"/>
              <a:tabLst>
                <a:tab pos="262255" algn="l"/>
                <a:tab pos="262255" algn="l"/>
                <a:tab pos="6057900" algn="r"/>
              </a:tabLst>
              <a:defRPr/>
            </a:pPr>
            <a:r>
              <a:rPr lang="en-US" sz="2400" dirty="0" smtClean="0">
                <a:solidFill>
                  <a:prstClr val="black"/>
                </a:solidFill>
                <a:latin typeface="Arial" panose="020B0604020202020204" pitchFamily="34" charset="0"/>
                <a:ea typeface="Times New Roman" panose="02020603050405020304" pitchFamily="18" charset="0"/>
              </a:rPr>
              <a:t>Lesion in this area leads to </a:t>
            </a:r>
            <a:r>
              <a:rPr lang="en-US" sz="2400" b="1" dirty="0" smtClean="0">
                <a:solidFill>
                  <a:prstClr val="black"/>
                </a:solidFill>
                <a:latin typeface="Arial" panose="020B0604020202020204" pitchFamily="34" charset="0"/>
                <a:ea typeface="Times New Roman" panose="02020603050405020304" pitchFamily="18" charset="0"/>
              </a:rPr>
              <a:t>loss of sensation </a:t>
            </a:r>
            <a:r>
              <a:rPr lang="en-US" sz="2400" dirty="0" smtClean="0">
                <a:solidFill>
                  <a:prstClr val="black"/>
                </a:solidFill>
                <a:latin typeface="Arial" panose="020B0604020202020204" pitchFamily="34" charset="0"/>
                <a:ea typeface="Times New Roman" panose="02020603050405020304" pitchFamily="18" charset="0"/>
              </a:rPr>
              <a:t>in opposite side of the body.</a:t>
            </a:r>
            <a:endParaRPr lang="en-US" sz="2400" dirty="0">
              <a:solidFill>
                <a:prstClr val="black"/>
              </a:solidFill>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xmlns="" id="{D799072B-7AB1-4A9D-A055-7529E13757FF}"/>
              </a:ext>
            </a:extLst>
          </p:cNvPr>
          <p:cNvSpPr txBox="1"/>
          <p:nvPr/>
        </p:nvSpPr>
        <p:spPr>
          <a:xfrm>
            <a:off x="6984268" y="1484784"/>
            <a:ext cx="50405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FF"/>
                </a:solidFill>
                <a:effectLst/>
                <a:uLnTx/>
                <a:uFillTx/>
                <a:latin typeface="Arial Black" panose="020B0A04020102020204" pitchFamily="34" charset="0"/>
                <a:ea typeface="+mn-ea"/>
                <a:cs typeface="+mn-cs"/>
              </a:rPr>
              <a:t>1</a:t>
            </a:r>
          </a:p>
        </p:txBody>
      </p:sp>
      <p:sp>
        <p:nvSpPr>
          <p:cNvPr id="8" name="TextBox 7">
            <a:extLst>
              <a:ext uri="{FF2B5EF4-FFF2-40B4-BE49-F238E27FC236}">
                <a16:creationId xmlns:a16="http://schemas.microsoft.com/office/drawing/2014/main" xmlns="" id="{86BA30B1-2580-4883-96FD-49B83007DF21}"/>
              </a:ext>
            </a:extLst>
          </p:cNvPr>
          <p:cNvSpPr txBox="1"/>
          <p:nvPr/>
        </p:nvSpPr>
        <p:spPr>
          <a:xfrm>
            <a:off x="6778609" y="1779389"/>
            <a:ext cx="50405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FF"/>
                </a:solidFill>
                <a:effectLst/>
                <a:uLnTx/>
                <a:uFillTx/>
                <a:latin typeface="Arial Black" panose="020B0A04020102020204" pitchFamily="34" charset="0"/>
                <a:ea typeface="+mn-ea"/>
                <a:cs typeface="+mn-cs"/>
              </a:rPr>
              <a:t>2</a:t>
            </a:r>
          </a:p>
        </p:txBody>
      </p:sp>
      <p:sp>
        <p:nvSpPr>
          <p:cNvPr id="9" name="TextBox 8">
            <a:extLst>
              <a:ext uri="{FF2B5EF4-FFF2-40B4-BE49-F238E27FC236}">
                <a16:creationId xmlns:a16="http://schemas.microsoft.com/office/drawing/2014/main" xmlns="" id="{E719DB81-9A82-434D-B755-AE1009001268}"/>
              </a:ext>
            </a:extLst>
          </p:cNvPr>
          <p:cNvSpPr txBox="1"/>
          <p:nvPr/>
        </p:nvSpPr>
        <p:spPr>
          <a:xfrm>
            <a:off x="6526581" y="2242084"/>
            <a:ext cx="50405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FF"/>
                </a:solidFill>
                <a:effectLst/>
                <a:uLnTx/>
                <a:uFillTx/>
                <a:latin typeface="Arial Black" panose="020B0A04020102020204" pitchFamily="34" charset="0"/>
                <a:ea typeface="+mn-ea"/>
                <a:cs typeface="+mn-cs"/>
              </a:rPr>
              <a:t>3</a:t>
            </a:r>
          </a:p>
        </p:txBody>
      </p:sp>
    </p:spTree>
    <p:extLst>
      <p:ext uri="{BB962C8B-B14F-4D97-AF65-F5344CB8AC3E}">
        <p14:creationId xmlns:p14="http://schemas.microsoft.com/office/powerpoint/2010/main" val="34690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8"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rotWithShape="1">
          <a:blip r:embed="rId3" cstate="print"/>
          <a:srcRect l="25630" t="25170" r="34416" b="39918"/>
          <a:stretch/>
        </p:blipFill>
        <p:spPr bwMode="auto">
          <a:xfrm>
            <a:off x="2771800" y="108102"/>
            <a:ext cx="6025707" cy="3949040"/>
          </a:xfrm>
          <a:prstGeom prst="rect">
            <a:avLst/>
          </a:prstGeom>
          <a:noFill/>
          <a:ln w="9525">
            <a:noFill/>
            <a:miter lim="800000"/>
            <a:headEnd/>
            <a:tailEnd/>
          </a:ln>
        </p:spPr>
      </p:pic>
      <p:sp>
        <p:nvSpPr>
          <p:cNvPr id="2" name="TextBox 1">
            <a:extLst>
              <a:ext uri="{FF2B5EF4-FFF2-40B4-BE49-F238E27FC236}">
                <a16:creationId xmlns:a16="http://schemas.microsoft.com/office/drawing/2014/main" xmlns="" id="{9779B0F3-C774-479D-BA69-A1A529A9729B}"/>
              </a:ext>
            </a:extLst>
          </p:cNvPr>
          <p:cNvSpPr txBox="1"/>
          <p:nvPr/>
        </p:nvSpPr>
        <p:spPr>
          <a:xfrm>
            <a:off x="4829605" y="602415"/>
            <a:ext cx="50405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FF"/>
                </a:solidFill>
                <a:effectLst/>
                <a:uLnTx/>
                <a:uFillTx/>
                <a:latin typeface="Arial Black" panose="020B0A04020102020204" pitchFamily="34" charset="0"/>
                <a:ea typeface="+mn-ea"/>
                <a:cs typeface="+mn-cs"/>
              </a:rPr>
              <a:t>6</a:t>
            </a:r>
          </a:p>
        </p:txBody>
      </p:sp>
      <p:sp>
        <p:nvSpPr>
          <p:cNvPr id="6" name="TextBox 5">
            <a:extLst>
              <a:ext uri="{FF2B5EF4-FFF2-40B4-BE49-F238E27FC236}">
                <a16:creationId xmlns:a16="http://schemas.microsoft.com/office/drawing/2014/main" xmlns="" id="{1DFFCE03-7E6B-4566-973D-2404B5A71DE1}"/>
              </a:ext>
            </a:extLst>
          </p:cNvPr>
          <p:cNvSpPr txBox="1"/>
          <p:nvPr/>
        </p:nvSpPr>
        <p:spPr>
          <a:xfrm>
            <a:off x="5040054" y="1245250"/>
            <a:ext cx="50405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FF"/>
                </a:solidFill>
                <a:effectLst/>
                <a:uLnTx/>
                <a:uFillTx/>
                <a:latin typeface="Arial Black" panose="020B0A04020102020204" pitchFamily="34" charset="0"/>
                <a:ea typeface="+mn-ea"/>
                <a:cs typeface="+mn-cs"/>
              </a:rPr>
              <a:t>4</a:t>
            </a:r>
          </a:p>
        </p:txBody>
      </p:sp>
      <p:sp>
        <p:nvSpPr>
          <p:cNvPr id="8" name="TextBox 7">
            <a:extLst>
              <a:ext uri="{FF2B5EF4-FFF2-40B4-BE49-F238E27FC236}">
                <a16:creationId xmlns:a16="http://schemas.microsoft.com/office/drawing/2014/main" xmlns="" id="{F0D7E753-5B6F-4410-B846-7E1BF31EB1A4}"/>
              </a:ext>
            </a:extLst>
          </p:cNvPr>
          <p:cNvSpPr txBox="1"/>
          <p:nvPr/>
        </p:nvSpPr>
        <p:spPr>
          <a:xfrm>
            <a:off x="4566282" y="1245250"/>
            <a:ext cx="50405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FF"/>
                </a:solidFill>
                <a:effectLst/>
                <a:uLnTx/>
                <a:uFillTx/>
                <a:latin typeface="Arial Black" panose="020B0A04020102020204" pitchFamily="34" charset="0"/>
                <a:ea typeface="+mn-ea"/>
                <a:cs typeface="+mn-cs"/>
              </a:rPr>
              <a:t>6</a:t>
            </a:r>
          </a:p>
        </p:txBody>
      </p:sp>
      <p:sp>
        <p:nvSpPr>
          <p:cNvPr id="9" name="TextBox 8">
            <a:extLst>
              <a:ext uri="{FF2B5EF4-FFF2-40B4-BE49-F238E27FC236}">
                <a16:creationId xmlns:a16="http://schemas.microsoft.com/office/drawing/2014/main" xmlns="" id="{97F64719-9FFF-4255-915A-C724DB0FB17B}"/>
              </a:ext>
            </a:extLst>
          </p:cNvPr>
          <p:cNvSpPr txBox="1"/>
          <p:nvPr/>
        </p:nvSpPr>
        <p:spPr>
          <a:xfrm>
            <a:off x="3972034" y="532078"/>
            <a:ext cx="50405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FF"/>
                </a:solidFill>
                <a:effectLst/>
                <a:uLnTx/>
                <a:uFillTx/>
                <a:latin typeface="Arial Black" panose="020B0A04020102020204" pitchFamily="34" charset="0"/>
                <a:ea typeface="+mn-ea"/>
                <a:cs typeface="+mn-cs"/>
              </a:rPr>
              <a:t>8</a:t>
            </a:r>
          </a:p>
        </p:txBody>
      </p:sp>
      <p:sp>
        <p:nvSpPr>
          <p:cNvPr id="10" name="TextBox 9">
            <a:extLst>
              <a:ext uri="{FF2B5EF4-FFF2-40B4-BE49-F238E27FC236}">
                <a16:creationId xmlns:a16="http://schemas.microsoft.com/office/drawing/2014/main" xmlns="" id="{F1085D45-AF96-48FD-930D-CE1CEF72FAE5}"/>
              </a:ext>
            </a:extLst>
          </p:cNvPr>
          <p:cNvSpPr txBox="1"/>
          <p:nvPr/>
        </p:nvSpPr>
        <p:spPr>
          <a:xfrm>
            <a:off x="3886217" y="2339341"/>
            <a:ext cx="67569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FF"/>
                </a:solidFill>
                <a:effectLst/>
                <a:uLnTx/>
                <a:uFillTx/>
                <a:latin typeface="Arial Black" panose="020B0A04020102020204" pitchFamily="34" charset="0"/>
                <a:ea typeface="+mn-ea"/>
                <a:cs typeface="+mn-cs"/>
              </a:rPr>
              <a:t>45</a:t>
            </a:r>
          </a:p>
        </p:txBody>
      </p:sp>
      <p:sp>
        <p:nvSpPr>
          <p:cNvPr id="12" name="TextBox 11">
            <a:extLst>
              <a:ext uri="{FF2B5EF4-FFF2-40B4-BE49-F238E27FC236}">
                <a16:creationId xmlns:a16="http://schemas.microsoft.com/office/drawing/2014/main" xmlns="" id="{79F1DF43-D240-4F78-8032-149AECC66C59}"/>
              </a:ext>
            </a:extLst>
          </p:cNvPr>
          <p:cNvSpPr txBox="1"/>
          <p:nvPr/>
        </p:nvSpPr>
        <p:spPr>
          <a:xfrm>
            <a:off x="4138245" y="2035559"/>
            <a:ext cx="67569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FF"/>
                </a:solidFill>
                <a:effectLst/>
                <a:uLnTx/>
                <a:uFillTx/>
                <a:latin typeface="Arial Black" panose="020B0A04020102020204" pitchFamily="34" charset="0"/>
                <a:ea typeface="+mn-ea"/>
                <a:cs typeface="+mn-cs"/>
              </a:rPr>
              <a:t>44</a:t>
            </a:r>
          </a:p>
        </p:txBody>
      </p:sp>
      <p:sp>
        <p:nvSpPr>
          <p:cNvPr id="13" name="TextBox 12">
            <a:extLst>
              <a:ext uri="{FF2B5EF4-FFF2-40B4-BE49-F238E27FC236}">
                <a16:creationId xmlns:a16="http://schemas.microsoft.com/office/drawing/2014/main" xmlns="" id="{7E771FDA-A959-49CE-8739-D8A62BC8DB3B}"/>
              </a:ext>
            </a:extLst>
          </p:cNvPr>
          <p:cNvSpPr txBox="1"/>
          <p:nvPr/>
        </p:nvSpPr>
        <p:spPr>
          <a:xfrm>
            <a:off x="3715733" y="1505975"/>
            <a:ext cx="50405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FF"/>
                </a:solidFill>
                <a:effectLst/>
                <a:uLnTx/>
                <a:uFillTx/>
                <a:latin typeface="Arial Black" panose="020B0A04020102020204" pitchFamily="34" charset="0"/>
                <a:ea typeface="+mn-ea"/>
                <a:cs typeface="+mn-cs"/>
              </a:rPr>
              <a:t>W</a:t>
            </a:r>
          </a:p>
        </p:txBody>
      </p:sp>
      <p:sp>
        <p:nvSpPr>
          <p:cNvPr id="14" name="TextBox 13">
            <a:extLst>
              <a:ext uri="{FF2B5EF4-FFF2-40B4-BE49-F238E27FC236}">
                <a16:creationId xmlns:a16="http://schemas.microsoft.com/office/drawing/2014/main" xmlns="" id="{CE74A128-76FD-4B84-822C-061C4C612876}"/>
              </a:ext>
            </a:extLst>
          </p:cNvPr>
          <p:cNvSpPr txBox="1"/>
          <p:nvPr/>
        </p:nvSpPr>
        <p:spPr>
          <a:xfrm>
            <a:off x="3539724" y="1929951"/>
            <a:ext cx="50405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FF"/>
                </a:solidFill>
                <a:effectLst/>
                <a:uLnTx/>
                <a:uFillTx/>
                <a:latin typeface="Arial Black" panose="020B0A04020102020204" pitchFamily="34" charset="0"/>
                <a:ea typeface="+mn-ea"/>
                <a:cs typeface="+mn-cs"/>
              </a:rPr>
              <a:t>W</a:t>
            </a:r>
          </a:p>
        </p:txBody>
      </p:sp>
      <p:sp>
        <p:nvSpPr>
          <p:cNvPr id="15" name="TextBox 14">
            <a:extLst>
              <a:ext uri="{FF2B5EF4-FFF2-40B4-BE49-F238E27FC236}">
                <a16:creationId xmlns:a16="http://schemas.microsoft.com/office/drawing/2014/main" xmlns="" id="{2727C48B-588B-4381-B7B8-0C9A5EB2F326}"/>
              </a:ext>
            </a:extLst>
          </p:cNvPr>
          <p:cNvSpPr txBox="1"/>
          <p:nvPr/>
        </p:nvSpPr>
        <p:spPr>
          <a:xfrm>
            <a:off x="3185594" y="1218218"/>
            <a:ext cx="50405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FF"/>
                </a:solidFill>
                <a:effectLst/>
                <a:uLnTx/>
                <a:uFillTx/>
                <a:latin typeface="Arial Black" panose="020B0A04020102020204" pitchFamily="34" charset="0"/>
                <a:ea typeface="+mn-ea"/>
                <a:cs typeface="+mn-cs"/>
              </a:rPr>
              <a:t>9</a:t>
            </a:r>
          </a:p>
        </p:txBody>
      </p:sp>
      <p:sp>
        <p:nvSpPr>
          <p:cNvPr id="16" name="TextBox 15">
            <a:extLst>
              <a:ext uri="{FF2B5EF4-FFF2-40B4-BE49-F238E27FC236}">
                <a16:creationId xmlns:a16="http://schemas.microsoft.com/office/drawing/2014/main" xmlns="" id="{D9AA92F3-A746-4FC1-B828-695EC16A76D2}"/>
              </a:ext>
            </a:extLst>
          </p:cNvPr>
          <p:cNvSpPr txBox="1"/>
          <p:nvPr/>
        </p:nvSpPr>
        <p:spPr>
          <a:xfrm>
            <a:off x="2878104" y="1640405"/>
            <a:ext cx="67568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FF"/>
                </a:solidFill>
                <a:effectLst/>
                <a:uLnTx/>
                <a:uFillTx/>
                <a:latin typeface="Arial Black" panose="020B0A04020102020204" pitchFamily="34" charset="0"/>
                <a:ea typeface="+mn-ea"/>
                <a:cs typeface="+mn-cs"/>
              </a:rPr>
              <a:t>10</a:t>
            </a:r>
          </a:p>
        </p:txBody>
      </p:sp>
      <p:sp>
        <p:nvSpPr>
          <p:cNvPr id="17" name="TextBox 16">
            <a:extLst>
              <a:ext uri="{FF2B5EF4-FFF2-40B4-BE49-F238E27FC236}">
                <a16:creationId xmlns:a16="http://schemas.microsoft.com/office/drawing/2014/main" xmlns="" id="{07021660-A4E3-45D6-A198-F7A38370224F}"/>
              </a:ext>
            </a:extLst>
          </p:cNvPr>
          <p:cNvSpPr txBox="1"/>
          <p:nvPr/>
        </p:nvSpPr>
        <p:spPr>
          <a:xfrm>
            <a:off x="2739582" y="2047906"/>
            <a:ext cx="67568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FF"/>
                </a:solidFill>
                <a:effectLst/>
                <a:uLnTx/>
                <a:uFillTx/>
                <a:latin typeface="Arial Black" panose="020B0A04020102020204" pitchFamily="34" charset="0"/>
                <a:ea typeface="+mn-ea"/>
                <a:cs typeface="+mn-cs"/>
              </a:rPr>
              <a:t>11</a:t>
            </a:r>
          </a:p>
        </p:txBody>
      </p:sp>
      <p:sp>
        <p:nvSpPr>
          <p:cNvPr id="18" name="TextBox 17">
            <a:extLst>
              <a:ext uri="{FF2B5EF4-FFF2-40B4-BE49-F238E27FC236}">
                <a16:creationId xmlns:a16="http://schemas.microsoft.com/office/drawing/2014/main" xmlns="" id="{0A925DC9-1F61-40C0-8028-E6DA549D57A0}"/>
              </a:ext>
            </a:extLst>
          </p:cNvPr>
          <p:cNvSpPr txBox="1"/>
          <p:nvPr/>
        </p:nvSpPr>
        <p:spPr>
          <a:xfrm>
            <a:off x="2801808" y="2509571"/>
            <a:ext cx="67568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FF"/>
                </a:solidFill>
                <a:effectLst/>
                <a:uLnTx/>
                <a:uFillTx/>
                <a:latin typeface="Arial Black" panose="020B0A04020102020204" pitchFamily="34" charset="0"/>
                <a:ea typeface="+mn-ea"/>
                <a:cs typeface="+mn-cs"/>
              </a:rPr>
              <a:t>12</a:t>
            </a:r>
          </a:p>
        </p:txBody>
      </p:sp>
      <p:sp>
        <p:nvSpPr>
          <p:cNvPr id="20" name="TextBox 19">
            <a:extLst>
              <a:ext uri="{FF2B5EF4-FFF2-40B4-BE49-F238E27FC236}">
                <a16:creationId xmlns:a16="http://schemas.microsoft.com/office/drawing/2014/main" xmlns="" id="{9281604D-0D20-4E5C-943C-4430B615BDB2}"/>
              </a:ext>
            </a:extLst>
          </p:cNvPr>
          <p:cNvSpPr txBox="1"/>
          <p:nvPr/>
        </p:nvSpPr>
        <p:spPr>
          <a:xfrm>
            <a:off x="5540106" y="1699118"/>
            <a:ext cx="50405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FF"/>
                </a:solidFill>
                <a:effectLst/>
                <a:uLnTx/>
                <a:uFillTx/>
                <a:latin typeface="Arial Black" panose="020B0A04020102020204" pitchFamily="34" charset="0"/>
                <a:ea typeface="+mn-ea"/>
                <a:cs typeface="+mn-cs"/>
              </a:rPr>
              <a:t>3</a:t>
            </a:r>
          </a:p>
        </p:txBody>
      </p:sp>
      <p:sp>
        <p:nvSpPr>
          <p:cNvPr id="21" name="TextBox 20">
            <a:extLst>
              <a:ext uri="{FF2B5EF4-FFF2-40B4-BE49-F238E27FC236}">
                <a16:creationId xmlns:a16="http://schemas.microsoft.com/office/drawing/2014/main" xmlns="" id="{4CFA5DC8-81B2-48B5-BDC8-E00311F4C405}"/>
              </a:ext>
            </a:extLst>
          </p:cNvPr>
          <p:cNvSpPr txBox="1"/>
          <p:nvPr/>
        </p:nvSpPr>
        <p:spPr>
          <a:xfrm>
            <a:off x="5818626" y="1064080"/>
            <a:ext cx="50405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FF"/>
                </a:solidFill>
                <a:effectLst/>
                <a:uLnTx/>
                <a:uFillTx/>
                <a:latin typeface="Arial Black" panose="020B0A04020102020204" pitchFamily="34" charset="0"/>
                <a:ea typeface="+mn-ea"/>
                <a:cs typeface="+mn-cs"/>
              </a:rPr>
              <a:t>2</a:t>
            </a:r>
          </a:p>
        </p:txBody>
      </p:sp>
      <p:sp>
        <p:nvSpPr>
          <p:cNvPr id="22" name="TextBox 21">
            <a:extLst>
              <a:ext uri="{FF2B5EF4-FFF2-40B4-BE49-F238E27FC236}">
                <a16:creationId xmlns:a16="http://schemas.microsoft.com/office/drawing/2014/main" xmlns="" id="{70D74321-3EFF-4CE1-AE1B-4335B1A919B2}"/>
              </a:ext>
            </a:extLst>
          </p:cNvPr>
          <p:cNvSpPr txBox="1"/>
          <p:nvPr/>
        </p:nvSpPr>
        <p:spPr>
          <a:xfrm>
            <a:off x="6132742" y="433628"/>
            <a:ext cx="50405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FF"/>
                </a:solidFill>
                <a:effectLst/>
                <a:uLnTx/>
                <a:uFillTx/>
                <a:latin typeface="Arial Black" panose="020B0A04020102020204" pitchFamily="34" charset="0"/>
                <a:ea typeface="+mn-ea"/>
                <a:cs typeface="+mn-cs"/>
              </a:rPr>
              <a:t>1</a:t>
            </a:r>
          </a:p>
        </p:txBody>
      </p:sp>
      <p:sp>
        <p:nvSpPr>
          <p:cNvPr id="24" name="AutoShape 32">
            <a:extLst>
              <a:ext uri="{FF2B5EF4-FFF2-40B4-BE49-F238E27FC236}">
                <a16:creationId xmlns:a16="http://schemas.microsoft.com/office/drawing/2014/main" xmlns="" id="{CE758321-9402-4309-9A19-BEA927830373}"/>
              </a:ext>
            </a:extLst>
          </p:cNvPr>
          <p:cNvSpPr>
            <a:spLocks/>
          </p:cNvSpPr>
          <p:nvPr/>
        </p:nvSpPr>
        <p:spPr bwMode="auto">
          <a:xfrm>
            <a:off x="6516217" y="3238029"/>
            <a:ext cx="2627784" cy="602338"/>
          </a:xfrm>
          <a:prstGeom prst="callout2">
            <a:avLst>
              <a:gd name="adj1" fmla="val -378687"/>
              <a:gd name="adj2" fmla="val 34558"/>
              <a:gd name="adj3" fmla="val -16309"/>
              <a:gd name="adj4" fmla="val 33094"/>
              <a:gd name="adj5" fmla="val -412565"/>
              <a:gd name="adj6" fmla="val 16884"/>
            </a:avLst>
          </a:prstGeom>
          <a:noFill/>
          <a:ln w="57150">
            <a:solidFill>
              <a:srgbClr val="0000FF"/>
            </a:solidFill>
            <a:miter lim="800000"/>
            <a:headEnd type="triangle" w="med" len="med"/>
            <a:tailEnd type="triangle" w="med" len="med"/>
          </a:ln>
          <a:effectLst>
            <a:outerShdw blurRad="50800" dist="38100" dir="8100000" algn="tr" rotWithShape="0">
              <a:prstClr val="black">
                <a:alpha val="40000"/>
              </a:prst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00FF"/>
                </a:solidFill>
                <a:effectLst/>
                <a:uLnTx/>
                <a:uFillTx/>
                <a:latin typeface="Calibri"/>
                <a:ea typeface="+mn-ea"/>
                <a:cs typeface="+mn-cs"/>
              </a:rPr>
              <a:t>Secondary sensory 5&amp;7</a:t>
            </a:r>
          </a:p>
        </p:txBody>
      </p:sp>
      <p:sp>
        <p:nvSpPr>
          <p:cNvPr id="4" name="Rectangle 3">
            <a:extLst>
              <a:ext uri="{FF2B5EF4-FFF2-40B4-BE49-F238E27FC236}">
                <a16:creationId xmlns:a16="http://schemas.microsoft.com/office/drawing/2014/main" xmlns="" id="{74CC264B-6674-4DA8-ABFF-376EF597C110}"/>
              </a:ext>
            </a:extLst>
          </p:cNvPr>
          <p:cNvSpPr/>
          <p:nvPr/>
        </p:nvSpPr>
        <p:spPr>
          <a:xfrm>
            <a:off x="0" y="4503519"/>
            <a:ext cx="9144001" cy="2345194"/>
          </a:xfrm>
          <a:prstGeom prst="rect">
            <a:avLst/>
          </a:prstGeom>
        </p:spPr>
        <p:txBody>
          <a:bodyPr wrap="square">
            <a:spAutoFit/>
          </a:bodyPr>
          <a:lstStyle/>
          <a:p>
            <a:pPr lvl="0" algn="l" rtl="0">
              <a:lnSpc>
                <a:spcPct val="122000"/>
              </a:lnSpc>
              <a:tabLst>
                <a:tab pos="161925" algn="l"/>
                <a:tab pos="161925" algn="l"/>
                <a:tab pos="6057900" algn="r"/>
              </a:tabLst>
              <a:defRPr/>
            </a:pPr>
            <a:r>
              <a:rPr lang="en-US" sz="2400" b="1" dirty="0">
                <a:solidFill>
                  <a:srgbClr val="0000FF"/>
                </a:solidFill>
                <a:latin typeface="Arial" panose="020B0604020202020204" pitchFamily="34" charset="0"/>
                <a:ea typeface="Times New Roman" panose="02020603050405020304" pitchFamily="18" charset="0"/>
              </a:rPr>
              <a:t>Secondary (Association) sensory area (area 5, 7);</a:t>
            </a:r>
            <a:endParaRPr lang="en-US" sz="2400" dirty="0">
              <a:solidFill>
                <a:srgbClr val="0000FF"/>
              </a:solidFill>
              <a:latin typeface="Times New Roman" panose="02020603050405020304" pitchFamily="18" charset="0"/>
              <a:ea typeface="Times New Roman" panose="02020603050405020304" pitchFamily="18" charset="0"/>
            </a:endParaRPr>
          </a:p>
          <a:p>
            <a:pPr lvl="0" algn="l" rtl="0">
              <a:lnSpc>
                <a:spcPct val="122000"/>
              </a:lnSpc>
              <a:tabLst>
                <a:tab pos="161925" algn="l"/>
                <a:tab pos="161925" algn="l"/>
                <a:tab pos="6057900" algn="r"/>
              </a:tabLst>
              <a:defRPr/>
            </a:pPr>
            <a:r>
              <a:rPr lang="en-US" sz="2400" dirty="0">
                <a:solidFill>
                  <a:prstClr val="black"/>
                </a:solidFill>
                <a:latin typeface="Arial" panose="020B0604020202020204" pitchFamily="34" charset="0"/>
                <a:ea typeface="Times New Roman" panose="02020603050405020304" pitchFamily="18" charset="0"/>
              </a:rPr>
              <a:t>- It occupies the superior parietal gyrus.</a:t>
            </a:r>
            <a:endParaRPr lang="en-US" sz="2400" dirty="0">
              <a:solidFill>
                <a:prstClr val="black"/>
              </a:solidFill>
              <a:latin typeface="Times New Roman" panose="02020603050405020304" pitchFamily="18" charset="0"/>
              <a:ea typeface="Times New Roman" panose="02020603050405020304" pitchFamily="18" charset="0"/>
            </a:endParaRPr>
          </a:p>
          <a:p>
            <a:pPr lvl="0" algn="l" rtl="0">
              <a:lnSpc>
                <a:spcPct val="122000"/>
              </a:lnSpc>
              <a:tabLst>
                <a:tab pos="161925" algn="l"/>
                <a:tab pos="161925" algn="l"/>
                <a:tab pos="6057900" algn="r"/>
              </a:tabLst>
              <a:defRPr/>
            </a:pPr>
            <a:r>
              <a:rPr lang="en-US" sz="2400" dirty="0" smtClean="0">
                <a:solidFill>
                  <a:prstClr val="black"/>
                </a:solidFill>
                <a:latin typeface="Arial" panose="020B0604020202020204" pitchFamily="34" charset="0"/>
                <a:ea typeface="Times New Roman" panose="02020603050405020304" pitchFamily="18" charset="0"/>
              </a:rPr>
              <a:t>- Function</a:t>
            </a:r>
            <a:r>
              <a:rPr lang="en-US" sz="2400" dirty="0">
                <a:solidFill>
                  <a:prstClr val="black"/>
                </a:solidFill>
                <a:latin typeface="Arial" panose="020B0604020202020204" pitchFamily="34" charset="0"/>
                <a:ea typeface="Times New Roman" panose="02020603050405020304" pitchFamily="18" charset="0"/>
              </a:rPr>
              <a:t>, </a:t>
            </a:r>
            <a:r>
              <a:rPr lang="en-US" sz="2400" b="1" dirty="0">
                <a:solidFill>
                  <a:prstClr val="black"/>
                </a:solidFill>
                <a:latin typeface="Arial" panose="020B0604020202020204" pitchFamily="34" charset="0"/>
                <a:ea typeface="Times New Roman" panose="02020603050405020304" pitchFamily="18" charset="0"/>
              </a:rPr>
              <a:t>stereognosis (</a:t>
            </a:r>
            <a:r>
              <a:rPr lang="en-US" sz="2400" dirty="0">
                <a:solidFill>
                  <a:prstClr val="black"/>
                </a:solidFill>
                <a:latin typeface="Arial" panose="020B0604020202020204" pitchFamily="34" charset="0"/>
                <a:ea typeface="Times New Roman" panose="02020603050405020304" pitchFamily="18" charset="0"/>
              </a:rPr>
              <a:t>ability to identify the familiar objective manually</a:t>
            </a:r>
            <a:r>
              <a:rPr lang="en-US" sz="2400" b="1" dirty="0">
                <a:solidFill>
                  <a:prstClr val="black"/>
                </a:solidFill>
                <a:latin typeface="Arial" panose="020B0604020202020204" pitchFamily="34" charset="0"/>
                <a:ea typeface="Times New Roman" panose="02020603050405020304" pitchFamily="18" charset="0"/>
              </a:rPr>
              <a:t>)</a:t>
            </a:r>
            <a:r>
              <a:rPr lang="en-US" sz="2400" b="1" dirty="0">
                <a:ln w="11430"/>
                <a:solidFill>
                  <a:srgbClr val="FF0000"/>
                </a:solidFill>
                <a:effectLst>
                  <a:outerShdw blurRad="50800" dist="39000" dir="5460000" algn="tl">
                    <a:srgbClr val="000000">
                      <a:alpha val="38000"/>
                    </a:srgbClr>
                  </a:outerShdw>
                </a:effectLst>
              </a:rPr>
              <a:t> shape, roughness, size of </a:t>
            </a:r>
            <a:r>
              <a:rPr lang="en-US" sz="2400" b="1" dirty="0" smtClean="0">
                <a:ln w="11430"/>
                <a:solidFill>
                  <a:srgbClr val="FF0000"/>
                </a:solidFill>
                <a:effectLst>
                  <a:outerShdw blurRad="50800" dist="39000" dir="5460000" algn="tl">
                    <a:srgbClr val="000000">
                      <a:alpha val="38000"/>
                    </a:srgbClr>
                  </a:outerShdw>
                </a:effectLst>
              </a:rPr>
              <a:t>objects.</a:t>
            </a:r>
          </a:p>
          <a:p>
            <a:pPr lvl="0" algn="l" rtl="0">
              <a:lnSpc>
                <a:spcPct val="122000"/>
              </a:lnSpc>
              <a:tabLst>
                <a:tab pos="161925" algn="l"/>
                <a:tab pos="161925" algn="l"/>
                <a:tab pos="6057900" algn="r"/>
              </a:tabLst>
              <a:defRPr/>
            </a:pPr>
            <a:r>
              <a:rPr lang="en-US" sz="2400" dirty="0" smtClean="0">
                <a:solidFill>
                  <a:prstClr val="black"/>
                </a:solidFill>
                <a:latin typeface="Times New Roman" panose="02020603050405020304" pitchFamily="18" charset="0"/>
                <a:ea typeface="Times New Roman" panose="02020603050405020304" pitchFamily="18" charset="0"/>
              </a:rPr>
              <a:t>- </a:t>
            </a:r>
            <a:r>
              <a:rPr lang="en-US" sz="2400" dirty="0" smtClean="0">
                <a:solidFill>
                  <a:prstClr val="black"/>
                </a:solidFill>
                <a:latin typeface="Arial" pitchFamily="34" charset="0"/>
                <a:ea typeface="Times New Roman" panose="02020603050405020304" pitchFamily="18" charset="0"/>
                <a:cs typeface="Arial" pitchFamily="34" charset="0"/>
              </a:rPr>
              <a:t>Lesion results in </a:t>
            </a:r>
            <a:r>
              <a:rPr lang="en-US" sz="2400" b="1" dirty="0" err="1" smtClean="0">
                <a:solidFill>
                  <a:prstClr val="black"/>
                </a:solidFill>
                <a:latin typeface="Arial" pitchFamily="34" charset="0"/>
                <a:ea typeface="Times New Roman" panose="02020603050405020304" pitchFamily="18" charset="0"/>
                <a:cs typeface="Arial" pitchFamily="34" charset="0"/>
              </a:rPr>
              <a:t>a</a:t>
            </a:r>
            <a:r>
              <a:rPr lang="en-US" sz="2400" b="1" dirty="0" err="1" smtClean="0">
                <a:solidFill>
                  <a:prstClr val="black"/>
                </a:solidFill>
                <a:latin typeface="Arial" panose="020B0604020202020204" pitchFamily="34" charset="0"/>
                <a:ea typeface="Times New Roman" panose="02020603050405020304" pitchFamily="18" charset="0"/>
              </a:rPr>
              <a:t>stereognosis</a:t>
            </a:r>
            <a:r>
              <a:rPr lang="en-US" sz="2400" b="1" dirty="0" smtClean="0">
                <a:solidFill>
                  <a:prstClr val="black"/>
                </a:solidFill>
                <a:latin typeface="Arial" panose="020B0604020202020204" pitchFamily="34" charset="0"/>
                <a:ea typeface="Times New Roman" panose="02020603050405020304" pitchFamily="18" charset="0"/>
              </a:rPr>
              <a:t>.</a:t>
            </a:r>
            <a:endParaRPr lang="en-US" sz="2400" dirty="0">
              <a:solidFill>
                <a:prstClr val="black"/>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02397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8" descr="human_brain[1]"/>
          <p:cNvPicPr>
            <a:picLocks noChangeAspect="1" noChangeArrowheads="1"/>
          </p:cNvPicPr>
          <p:nvPr/>
        </p:nvPicPr>
        <p:blipFill>
          <a:blip r:embed="rId3" cstate="print"/>
          <a:srcRect/>
          <a:stretch>
            <a:fillRect/>
          </a:stretch>
        </p:blipFill>
        <p:spPr bwMode="auto">
          <a:xfrm>
            <a:off x="395536" y="692696"/>
            <a:ext cx="4824536" cy="5369480"/>
          </a:xfrm>
          <a:prstGeom prst="rect">
            <a:avLst/>
          </a:prstGeom>
          <a:noFill/>
          <a:ln w="9525">
            <a:noFill/>
            <a:miter lim="800000"/>
            <a:headEnd/>
            <a:tailEnd/>
          </a:ln>
        </p:spPr>
      </p:pic>
      <p:sp>
        <p:nvSpPr>
          <p:cNvPr id="4" name="AutoShape 32"/>
          <p:cNvSpPr>
            <a:spLocks/>
          </p:cNvSpPr>
          <p:nvPr/>
        </p:nvSpPr>
        <p:spPr bwMode="auto">
          <a:xfrm>
            <a:off x="5831632" y="2996952"/>
            <a:ext cx="2520280" cy="376237"/>
          </a:xfrm>
          <a:prstGeom prst="callout2">
            <a:avLst>
              <a:gd name="adj1" fmla="val -71468"/>
              <a:gd name="adj2" fmla="val -156367"/>
              <a:gd name="adj3" fmla="val 87764"/>
              <a:gd name="adj4" fmla="val 14923"/>
              <a:gd name="adj5" fmla="val 165624"/>
              <a:gd name="adj6" fmla="val -86957"/>
            </a:avLst>
          </a:prstGeom>
          <a:noFill/>
          <a:ln w="38100">
            <a:solidFill>
              <a:srgbClr val="99FF66"/>
            </a:solidFill>
            <a:miter lim="800000"/>
            <a:headEnd type="triangle" w="med" len="med"/>
            <a:tailEnd type="triangle" w="med" len="med"/>
          </a:ln>
          <a:effectLst>
            <a:outerShdw blurRad="50800" dist="38100" dir="8100000" algn="tr" rotWithShape="0">
              <a:prstClr val="black">
                <a:alpha val="40000"/>
              </a:prstClr>
            </a:outerShdw>
          </a:effectLst>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C00000"/>
                </a:solidFill>
                <a:effectLst/>
                <a:uLnTx/>
                <a:uFillTx/>
                <a:latin typeface="Calibri"/>
                <a:ea typeface="+mn-ea"/>
                <a:cs typeface="+mn-cs"/>
              </a:rPr>
              <a:t>2 cerebral hemispheres</a:t>
            </a:r>
          </a:p>
        </p:txBody>
      </p:sp>
      <p:sp>
        <p:nvSpPr>
          <p:cNvPr id="6" name="AutoShape 32"/>
          <p:cNvSpPr>
            <a:spLocks/>
          </p:cNvSpPr>
          <p:nvPr/>
        </p:nvSpPr>
        <p:spPr bwMode="auto">
          <a:xfrm>
            <a:off x="5580112" y="4437112"/>
            <a:ext cx="2219138" cy="376237"/>
          </a:xfrm>
          <a:prstGeom prst="callout2">
            <a:avLst>
              <a:gd name="adj1" fmla="val 87764"/>
              <a:gd name="adj2" fmla="val 2522"/>
              <a:gd name="adj3" fmla="val 87764"/>
              <a:gd name="adj4" fmla="val -12601"/>
              <a:gd name="adj5" fmla="val 9273"/>
              <a:gd name="adj6" fmla="val -123833"/>
            </a:avLst>
          </a:prstGeom>
          <a:noFill/>
          <a:ln w="38100">
            <a:solidFill>
              <a:srgbClr val="00FFFF"/>
            </a:solidFill>
            <a:miter lim="800000"/>
            <a:headEnd/>
            <a:tailEnd type="triangle" w="med" len="med"/>
          </a:ln>
          <a:effectLst>
            <a:outerShdw blurRad="50800" dist="38100" dir="8100000" algn="tr" rotWithShape="0">
              <a:prstClr val="black">
                <a:alpha val="40000"/>
              </a:prstClr>
            </a:outerShdw>
          </a:effectLst>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a:ea typeface="+mn-ea"/>
                <a:cs typeface="+mn-cs"/>
              </a:rPr>
              <a:t>longitudinal fissure </a:t>
            </a:r>
            <a:endParaRPr kumimoji="0" lang="en-US" sz="3200" b="1" i="0" u="none" strike="noStrike" kern="1200" cap="none" spc="0" normalizeH="0" baseline="0" noProof="0" dirty="0">
              <a:ln>
                <a:noFill/>
              </a:ln>
              <a:solidFill>
                <a:srgbClr val="C00000"/>
              </a:solidFill>
              <a:effectLst/>
              <a:uLnTx/>
              <a:uFillTx/>
              <a:latin typeface="Calibri"/>
              <a:ea typeface="+mn-ea"/>
              <a:cs typeface="+mn-cs"/>
            </a:endParaRPr>
          </a:p>
        </p:txBody>
      </p:sp>
      <p:sp>
        <p:nvSpPr>
          <p:cNvPr id="7" name="TextBox 6"/>
          <p:cNvSpPr txBox="1"/>
          <p:nvPr/>
        </p:nvSpPr>
        <p:spPr>
          <a:xfrm>
            <a:off x="5148064" y="404664"/>
            <a:ext cx="4211960" cy="2062103"/>
          </a:xfrm>
          <a:prstGeom prst="rect">
            <a:avLst/>
          </a:prstGeom>
          <a:noFill/>
          <a:ln w="571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shade val="50000"/>
            </a:schemeClr>
          </a:lnRef>
          <a:fillRef idx="1">
            <a:schemeClr val="accent3"/>
          </a:fillRef>
          <a:effectRef idx="0">
            <a:schemeClr val="accent3"/>
          </a:effectRef>
          <a:fontRef idx="minor">
            <a:schemeClr val="lt1"/>
          </a:fontRef>
        </p:style>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9900"/>
                </a:solidFill>
                <a:effectLst/>
                <a:uLnTx/>
                <a:uFillTx/>
                <a:latin typeface="Calibri"/>
                <a:ea typeface="+mn-ea"/>
                <a:cs typeface="+mn-cs"/>
              </a:rPr>
              <a:t>It is divided into two cerebral hemispheres, separated by longitudinal fissure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D931291C-872D-4E26-BA9B-87C1AA9D73BA}"/>
              </a:ext>
            </a:extLst>
          </p:cNvPr>
          <p:cNvSpPr/>
          <p:nvPr/>
        </p:nvSpPr>
        <p:spPr>
          <a:xfrm>
            <a:off x="-39166" y="4236647"/>
            <a:ext cx="9183166" cy="2720745"/>
          </a:xfrm>
          <a:prstGeom prst="rect">
            <a:avLst/>
          </a:prstGeom>
        </p:spPr>
        <p:txBody>
          <a:bodyPr wrap="square">
            <a:spAutoFit/>
          </a:bodyPr>
          <a:lstStyle/>
          <a:p>
            <a:pPr marL="342900" lvl="0" indent="-342900" algn="ctr" rtl="0">
              <a:lnSpc>
                <a:spcPct val="122000"/>
              </a:lnSpc>
              <a:buFont typeface="Wingdings" pitchFamily="2" charset="2"/>
              <a:buChar char="q"/>
              <a:tabLst>
                <a:tab pos="259080" algn="l"/>
                <a:tab pos="259080" algn="l"/>
                <a:tab pos="6057900" algn="r"/>
              </a:tabLst>
              <a:defRPr/>
            </a:pPr>
            <a:r>
              <a:rPr lang="en-US" sz="2000" b="1" dirty="0">
                <a:solidFill>
                  <a:srgbClr val="0000FF"/>
                </a:solidFill>
                <a:latin typeface="Arial" pitchFamily="34" charset="0"/>
                <a:ea typeface="Times New Roman" panose="02020603050405020304" pitchFamily="18" charset="0"/>
                <a:cs typeface="Arial" pitchFamily="34" charset="0"/>
              </a:rPr>
              <a:t>Sensory speech area (Wernicke’s- area 39, 40</a:t>
            </a:r>
            <a:r>
              <a:rPr lang="en-US" sz="2000" b="1" dirty="0" smtClean="0">
                <a:solidFill>
                  <a:srgbClr val="0000FF"/>
                </a:solidFill>
                <a:latin typeface="Arial" panose="020B0604020202020204" pitchFamily="34" charset="0"/>
                <a:ea typeface="Times New Roman" panose="02020603050405020304" pitchFamily="18" charset="0"/>
                <a:cs typeface="Arial" pitchFamily="34" charset="0"/>
              </a:rPr>
              <a:t>)</a:t>
            </a:r>
          </a:p>
          <a:p>
            <a:pPr lvl="0" algn="l" rtl="0">
              <a:lnSpc>
                <a:spcPct val="122000"/>
              </a:lnSpc>
              <a:tabLst>
                <a:tab pos="259080" algn="l"/>
                <a:tab pos="259080" algn="l"/>
                <a:tab pos="6057900" algn="r"/>
              </a:tabLst>
              <a:defRPr/>
            </a:pPr>
            <a:r>
              <a:rPr lang="en-US" sz="2000" dirty="0" smtClean="0">
                <a:latin typeface="Arial" panose="020B0604020202020204" pitchFamily="34" charset="0"/>
                <a:ea typeface="Times New Roman" panose="02020603050405020304" pitchFamily="18" charset="0"/>
                <a:cs typeface="Arial" pitchFamily="34" charset="0"/>
              </a:rPr>
              <a:t>- It lies in </a:t>
            </a:r>
            <a:r>
              <a:rPr lang="en-US" sz="2000" dirty="0">
                <a:latin typeface="Arial" panose="020B0604020202020204" pitchFamily="34" charset="0"/>
                <a:ea typeface="Times New Roman" panose="02020603050405020304" pitchFamily="18" charset="0"/>
                <a:cs typeface="Arial" pitchFamily="34" charset="0"/>
              </a:rPr>
              <a:t>i</a:t>
            </a:r>
            <a:r>
              <a:rPr lang="en-US" sz="2000" dirty="0" smtClean="0">
                <a:latin typeface="Arial" panose="020B0604020202020204" pitchFamily="34" charset="0"/>
                <a:ea typeface="Times New Roman" panose="02020603050405020304" pitchFamily="18" charset="0"/>
                <a:cs typeface="Arial" pitchFamily="34" charset="0"/>
              </a:rPr>
              <a:t>nferior parietal </a:t>
            </a:r>
            <a:r>
              <a:rPr lang="en-US" sz="2000" dirty="0" err="1" smtClean="0">
                <a:latin typeface="Arial" panose="020B0604020202020204" pitchFamily="34" charset="0"/>
                <a:ea typeface="Times New Roman" panose="02020603050405020304" pitchFamily="18" charset="0"/>
                <a:cs typeface="Arial" pitchFamily="34" charset="0"/>
              </a:rPr>
              <a:t>gyrus</a:t>
            </a:r>
            <a:r>
              <a:rPr lang="en-US" sz="2000" dirty="0" smtClean="0">
                <a:latin typeface="Arial" panose="020B0604020202020204" pitchFamily="34" charset="0"/>
                <a:ea typeface="Times New Roman" panose="02020603050405020304" pitchFamily="18" charset="0"/>
                <a:cs typeface="Arial" pitchFamily="34" charset="0"/>
              </a:rPr>
              <a:t> extending to superior temporal </a:t>
            </a:r>
            <a:r>
              <a:rPr lang="en-US" sz="2000" dirty="0" err="1" smtClean="0">
                <a:latin typeface="Arial" panose="020B0604020202020204" pitchFamily="34" charset="0"/>
                <a:ea typeface="Times New Roman" panose="02020603050405020304" pitchFamily="18" charset="0"/>
                <a:cs typeface="Arial" pitchFamily="34" charset="0"/>
              </a:rPr>
              <a:t>gyrus</a:t>
            </a:r>
            <a:r>
              <a:rPr lang="en-US" sz="2000" dirty="0" smtClean="0">
                <a:latin typeface="Arial" panose="020B0604020202020204" pitchFamily="34" charset="0"/>
                <a:ea typeface="Times New Roman" panose="02020603050405020304" pitchFamily="18" charset="0"/>
                <a:cs typeface="Arial" pitchFamily="34" charset="0"/>
              </a:rPr>
              <a:t>, angular &amp; marginal </a:t>
            </a:r>
            <a:r>
              <a:rPr lang="en-US" sz="2000" dirty="0" err="1" smtClean="0">
                <a:latin typeface="Arial" panose="020B0604020202020204" pitchFamily="34" charset="0"/>
                <a:ea typeface="Times New Roman" panose="02020603050405020304" pitchFamily="18" charset="0"/>
                <a:cs typeface="Arial" pitchFamily="34" charset="0"/>
              </a:rPr>
              <a:t>gyri</a:t>
            </a:r>
            <a:r>
              <a:rPr lang="en-US" sz="2000" dirty="0" smtClean="0">
                <a:latin typeface="Arial" panose="020B0604020202020204" pitchFamily="34" charset="0"/>
                <a:ea typeface="Times New Roman" panose="02020603050405020304" pitchFamily="18" charset="0"/>
                <a:cs typeface="Arial" pitchFamily="34" charset="0"/>
              </a:rPr>
              <a:t>.</a:t>
            </a:r>
          </a:p>
          <a:p>
            <a:pPr lvl="0" algn="l" rtl="0">
              <a:lnSpc>
                <a:spcPct val="122000"/>
              </a:lnSpc>
              <a:tabLst>
                <a:tab pos="259080" algn="l"/>
                <a:tab pos="259080" algn="l"/>
                <a:tab pos="6057900" algn="r"/>
              </a:tabLst>
              <a:defRPr/>
            </a:pPr>
            <a:r>
              <a:rPr lang="en-US" sz="2000" dirty="0" smtClean="0">
                <a:latin typeface="Arial" panose="020B0604020202020204" pitchFamily="34" charset="0"/>
                <a:ea typeface="Times New Roman" panose="02020603050405020304" pitchFamily="18" charset="0"/>
                <a:cs typeface="Arial" pitchFamily="34" charset="0"/>
              </a:rPr>
              <a:t>- It is connected to motor speech area, auditory area &amp; visual area.</a:t>
            </a:r>
            <a:endParaRPr lang="en-US" sz="2000" dirty="0">
              <a:latin typeface="Arial" pitchFamily="34" charset="0"/>
              <a:ea typeface="Times New Roman" panose="02020603050405020304" pitchFamily="18" charset="0"/>
              <a:cs typeface="Arial" pitchFamily="34" charset="0"/>
            </a:endParaRPr>
          </a:p>
          <a:p>
            <a:pPr lvl="0" algn="l" rtl="0">
              <a:lnSpc>
                <a:spcPct val="122000"/>
              </a:lnSpc>
              <a:tabLst>
                <a:tab pos="259080" algn="l"/>
                <a:tab pos="259080" algn="l"/>
                <a:tab pos="6057900" algn="r"/>
              </a:tabLst>
              <a:defRPr/>
            </a:pPr>
            <a:r>
              <a:rPr lang="en-US" sz="2000" dirty="0">
                <a:solidFill>
                  <a:prstClr val="black"/>
                </a:solidFill>
                <a:latin typeface="Arial" panose="020B0604020202020204" pitchFamily="34" charset="0"/>
                <a:ea typeface="Times New Roman" panose="02020603050405020304" pitchFamily="18" charset="0"/>
                <a:cs typeface="Arial" pitchFamily="34" charset="0"/>
              </a:rPr>
              <a:t>- It is responsible for understanding spoken and written language</a:t>
            </a:r>
            <a:r>
              <a:rPr lang="en-US" sz="2000" dirty="0">
                <a:solidFill>
                  <a:prstClr val="black"/>
                </a:solidFill>
                <a:latin typeface="Arial" pitchFamily="34" charset="0"/>
                <a:cs typeface="Arial" pitchFamily="34" charset="0"/>
              </a:rPr>
              <a:t> </a:t>
            </a:r>
            <a:endParaRPr lang="en-US" sz="2000" dirty="0">
              <a:solidFill>
                <a:prstClr val="black"/>
              </a:solidFill>
              <a:latin typeface="Arial" pitchFamily="34" charset="0"/>
              <a:ea typeface="Times New Roman" panose="02020603050405020304" pitchFamily="18" charset="0"/>
              <a:cs typeface="Arial" pitchFamily="34" charset="0"/>
            </a:endParaRPr>
          </a:p>
          <a:p>
            <a:pPr lvl="0" algn="l" rtl="0">
              <a:lnSpc>
                <a:spcPct val="122000"/>
              </a:lnSpc>
              <a:tabLst>
                <a:tab pos="262255" algn="l"/>
                <a:tab pos="262255" algn="l"/>
                <a:tab pos="6057900" algn="r"/>
              </a:tabLst>
              <a:defRPr/>
            </a:pPr>
            <a:r>
              <a:rPr lang="en-US" sz="2000" dirty="0">
                <a:solidFill>
                  <a:prstClr val="black"/>
                </a:solidFill>
                <a:latin typeface="Arial" pitchFamily="34" charset="0"/>
                <a:ea typeface="Times New Roman" panose="02020603050405020304" pitchFamily="18" charset="0"/>
                <a:cs typeface="Arial" pitchFamily="34" charset="0"/>
              </a:rPr>
              <a:t>- Lesion produces </a:t>
            </a:r>
            <a:r>
              <a:rPr lang="en-US" sz="2000" b="1" dirty="0">
                <a:solidFill>
                  <a:prstClr val="black"/>
                </a:solidFill>
                <a:latin typeface="Arial" panose="020B0604020202020204" pitchFamily="34" charset="0"/>
                <a:ea typeface="Times New Roman" panose="02020603050405020304" pitchFamily="18" charset="0"/>
                <a:cs typeface="Arial" pitchFamily="34" charset="0"/>
              </a:rPr>
              <a:t>sensory </a:t>
            </a:r>
            <a:r>
              <a:rPr lang="en-US" sz="2000" b="1" dirty="0" smtClean="0">
                <a:solidFill>
                  <a:prstClr val="black"/>
                </a:solidFill>
                <a:latin typeface="Arial" panose="020B0604020202020204" pitchFamily="34" charset="0"/>
                <a:ea typeface="Times New Roman" panose="02020603050405020304" pitchFamily="18" charset="0"/>
                <a:cs typeface="Arial" pitchFamily="34" charset="0"/>
              </a:rPr>
              <a:t>aphasia</a:t>
            </a:r>
            <a:r>
              <a:rPr lang="en-US" sz="2000" dirty="0">
                <a:solidFill>
                  <a:prstClr val="black"/>
                </a:solidFill>
                <a:latin typeface="Arial" panose="020B0604020202020204" pitchFamily="34" charset="0"/>
                <a:ea typeface="Times New Roman" panose="02020603050405020304" pitchFamily="18" charset="0"/>
                <a:cs typeface="Arial" pitchFamily="34" charset="0"/>
              </a:rPr>
              <a:t> </a:t>
            </a:r>
            <a:r>
              <a:rPr lang="en-US" sz="2000" dirty="0" smtClean="0">
                <a:solidFill>
                  <a:prstClr val="black"/>
                </a:solidFill>
                <a:latin typeface="Arial" panose="020B0604020202020204" pitchFamily="34" charset="0"/>
                <a:ea typeface="Times New Roman" panose="02020603050405020304" pitchFamily="18" charset="0"/>
                <a:cs typeface="Arial" pitchFamily="34" charset="0"/>
              </a:rPr>
              <a:t>(can not understanding spoken &amp; written words).</a:t>
            </a:r>
            <a:endParaRPr lang="en-US" sz="2000" dirty="0">
              <a:solidFill>
                <a:prstClr val="black"/>
              </a:solidFill>
              <a:latin typeface="Arial" pitchFamily="34" charset="0"/>
              <a:ea typeface="Times New Roman" panose="02020603050405020304" pitchFamily="18" charset="0"/>
              <a:cs typeface="Arial" pitchFamily="34" charset="0"/>
            </a:endParaRPr>
          </a:p>
        </p:txBody>
      </p:sp>
      <p:pic>
        <p:nvPicPr>
          <p:cNvPr id="34" name="Picture 2"/>
          <p:cNvPicPr>
            <a:picLocks noChangeAspect="1" noChangeArrowheads="1"/>
          </p:cNvPicPr>
          <p:nvPr/>
        </p:nvPicPr>
        <p:blipFill>
          <a:blip r:embed="rId3" cstate="print">
            <a:lum bright="-10000" contrast="20000"/>
          </a:blip>
          <a:srcRect l="36328" t="23438" r="15625" b="23828"/>
          <a:stretch>
            <a:fillRect/>
          </a:stretch>
        </p:blipFill>
        <p:spPr bwMode="auto">
          <a:xfrm>
            <a:off x="1368152" y="-15999"/>
            <a:ext cx="6558060" cy="4318724"/>
          </a:xfrm>
          <a:prstGeom prst="rect">
            <a:avLst/>
          </a:prstGeom>
          <a:noFill/>
          <a:ln w="9525">
            <a:noFill/>
            <a:miter lim="800000"/>
            <a:headEnd/>
            <a:tailEnd/>
          </a:ln>
        </p:spPr>
      </p:pic>
      <p:sp>
        <p:nvSpPr>
          <p:cNvPr id="35" name="Freeform 34"/>
          <p:cNvSpPr/>
          <p:nvPr/>
        </p:nvSpPr>
        <p:spPr>
          <a:xfrm>
            <a:off x="5184576" y="1424161"/>
            <a:ext cx="1728192" cy="1584176"/>
          </a:xfrm>
          <a:custGeom>
            <a:avLst/>
            <a:gdLst>
              <a:gd name="connsiteX0" fmla="*/ 34159 w 1066800"/>
              <a:gd name="connsiteY0" fmla="*/ 662152 h 1468821"/>
              <a:gd name="connsiteX1" fmla="*/ 112987 w 1066800"/>
              <a:gd name="connsiteY1" fmla="*/ 394138 h 1468821"/>
              <a:gd name="connsiteX2" fmla="*/ 317938 w 1066800"/>
              <a:gd name="connsiteY2" fmla="*/ 78828 h 1468821"/>
              <a:gd name="connsiteX3" fmla="*/ 396766 w 1066800"/>
              <a:gd name="connsiteY3" fmla="*/ 0 h 1468821"/>
              <a:gd name="connsiteX4" fmla="*/ 601718 w 1066800"/>
              <a:gd name="connsiteY4" fmla="*/ 78828 h 1468821"/>
              <a:gd name="connsiteX5" fmla="*/ 759373 w 1066800"/>
              <a:gd name="connsiteY5" fmla="*/ 141890 h 1468821"/>
              <a:gd name="connsiteX6" fmla="*/ 901262 w 1066800"/>
              <a:gd name="connsiteY6" fmla="*/ 141890 h 1468821"/>
              <a:gd name="connsiteX7" fmla="*/ 1043152 w 1066800"/>
              <a:gd name="connsiteY7" fmla="*/ 346842 h 1468821"/>
              <a:gd name="connsiteX8" fmla="*/ 1043152 w 1066800"/>
              <a:gd name="connsiteY8" fmla="*/ 772511 h 1468821"/>
              <a:gd name="connsiteX9" fmla="*/ 980090 w 1066800"/>
              <a:gd name="connsiteY9" fmla="*/ 1072056 h 1468821"/>
              <a:gd name="connsiteX10" fmla="*/ 712076 w 1066800"/>
              <a:gd name="connsiteY10" fmla="*/ 1324304 h 1468821"/>
              <a:gd name="connsiteX11" fmla="*/ 333704 w 1066800"/>
              <a:gd name="connsiteY11" fmla="*/ 1418897 h 1468821"/>
              <a:gd name="connsiteX12" fmla="*/ 128752 w 1066800"/>
              <a:gd name="connsiteY12" fmla="*/ 1450428 h 1468821"/>
              <a:gd name="connsiteX13" fmla="*/ 2628 w 1066800"/>
              <a:gd name="connsiteY13" fmla="*/ 1308538 h 1468821"/>
              <a:gd name="connsiteX14" fmla="*/ 144518 w 1066800"/>
              <a:gd name="connsiteY14" fmla="*/ 1198180 h 1468821"/>
              <a:gd name="connsiteX15" fmla="*/ 286407 w 1066800"/>
              <a:gd name="connsiteY15" fmla="*/ 993228 h 1468821"/>
              <a:gd name="connsiteX16" fmla="*/ 286407 w 1066800"/>
              <a:gd name="connsiteY16" fmla="*/ 804042 h 1468821"/>
              <a:gd name="connsiteX17" fmla="*/ 223345 w 1066800"/>
              <a:gd name="connsiteY17" fmla="*/ 677918 h 1468821"/>
              <a:gd name="connsiteX18" fmla="*/ 34159 w 1066800"/>
              <a:gd name="connsiteY18" fmla="*/ 662152 h 1468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66800" h="1468821">
                <a:moveTo>
                  <a:pt x="34159" y="662152"/>
                </a:moveTo>
                <a:cubicBezTo>
                  <a:pt x="15766" y="614855"/>
                  <a:pt x="65691" y="491359"/>
                  <a:pt x="112987" y="394138"/>
                </a:cubicBezTo>
                <a:cubicBezTo>
                  <a:pt x="160283" y="296917"/>
                  <a:pt x="270642" y="144518"/>
                  <a:pt x="317938" y="78828"/>
                </a:cubicBezTo>
                <a:cubicBezTo>
                  <a:pt x="365234" y="13138"/>
                  <a:pt x="349469" y="0"/>
                  <a:pt x="396766" y="0"/>
                </a:cubicBezTo>
                <a:cubicBezTo>
                  <a:pt x="444063" y="0"/>
                  <a:pt x="601718" y="78828"/>
                  <a:pt x="601718" y="78828"/>
                </a:cubicBezTo>
                <a:cubicBezTo>
                  <a:pt x="662152" y="102476"/>
                  <a:pt x="709449" y="131380"/>
                  <a:pt x="759373" y="141890"/>
                </a:cubicBezTo>
                <a:cubicBezTo>
                  <a:pt x="809297" y="152400"/>
                  <a:pt x="853966" y="107731"/>
                  <a:pt x="901262" y="141890"/>
                </a:cubicBezTo>
                <a:cubicBezTo>
                  <a:pt x="948558" y="176049"/>
                  <a:pt x="1019504" y="241739"/>
                  <a:pt x="1043152" y="346842"/>
                </a:cubicBezTo>
                <a:cubicBezTo>
                  <a:pt x="1066800" y="451946"/>
                  <a:pt x="1053662" y="651642"/>
                  <a:pt x="1043152" y="772511"/>
                </a:cubicBezTo>
                <a:cubicBezTo>
                  <a:pt x="1032642" y="893380"/>
                  <a:pt x="1035269" y="980091"/>
                  <a:pt x="980090" y="1072056"/>
                </a:cubicBezTo>
                <a:cubicBezTo>
                  <a:pt x="924911" y="1164022"/>
                  <a:pt x="819807" y="1266497"/>
                  <a:pt x="712076" y="1324304"/>
                </a:cubicBezTo>
                <a:cubicBezTo>
                  <a:pt x="604345" y="1382111"/>
                  <a:pt x="430925" y="1397876"/>
                  <a:pt x="333704" y="1418897"/>
                </a:cubicBezTo>
                <a:cubicBezTo>
                  <a:pt x="236483" y="1439918"/>
                  <a:pt x="183931" y="1468821"/>
                  <a:pt x="128752" y="1450428"/>
                </a:cubicBezTo>
                <a:cubicBezTo>
                  <a:pt x="73573" y="1432035"/>
                  <a:pt x="0" y="1350579"/>
                  <a:pt x="2628" y="1308538"/>
                </a:cubicBezTo>
                <a:cubicBezTo>
                  <a:pt x="5256" y="1266497"/>
                  <a:pt x="97222" y="1250732"/>
                  <a:pt x="144518" y="1198180"/>
                </a:cubicBezTo>
                <a:cubicBezTo>
                  <a:pt x="191815" y="1145628"/>
                  <a:pt x="262759" y="1058918"/>
                  <a:pt x="286407" y="993228"/>
                </a:cubicBezTo>
                <a:cubicBezTo>
                  <a:pt x="310055" y="927538"/>
                  <a:pt x="296917" y="856594"/>
                  <a:pt x="286407" y="804042"/>
                </a:cubicBezTo>
                <a:cubicBezTo>
                  <a:pt x="275897" y="751490"/>
                  <a:pt x="262759" y="698939"/>
                  <a:pt x="223345" y="677918"/>
                </a:cubicBezTo>
                <a:cubicBezTo>
                  <a:pt x="183931" y="656897"/>
                  <a:pt x="52552" y="709449"/>
                  <a:pt x="34159" y="662152"/>
                </a:cubicBezTo>
                <a:close/>
              </a:path>
            </a:pathLst>
          </a:custGeom>
          <a:noFill/>
          <a:ln>
            <a:solidFill>
              <a:srgbClr val="0000FF"/>
            </a:solidFill>
            <a:prstDash val="sysDash"/>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a:ea typeface="+mn-ea"/>
              <a:cs typeface="Arial" panose="020B0604020202020204" pitchFamily="34" charset="0"/>
            </a:endParaRPr>
          </a:p>
        </p:txBody>
      </p:sp>
      <p:sp>
        <p:nvSpPr>
          <p:cNvPr id="36" name="Freeform 35"/>
          <p:cNvSpPr/>
          <p:nvPr/>
        </p:nvSpPr>
        <p:spPr>
          <a:xfrm>
            <a:off x="3168352" y="2000225"/>
            <a:ext cx="2376264" cy="1728192"/>
          </a:xfrm>
          <a:custGeom>
            <a:avLst/>
            <a:gdLst>
              <a:gd name="connsiteX0" fmla="*/ 47297 w 1579180"/>
              <a:gd name="connsiteY0" fmla="*/ 1150883 h 1150883"/>
              <a:gd name="connsiteX1" fmla="*/ 94593 w 1579180"/>
              <a:gd name="connsiteY1" fmla="*/ 898635 h 1150883"/>
              <a:gd name="connsiteX2" fmla="*/ 614855 w 1579180"/>
              <a:gd name="connsiteY2" fmla="*/ 551794 h 1150883"/>
              <a:gd name="connsiteX3" fmla="*/ 1182414 w 1579180"/>
              <a:gd name="connsiteY3" fmla="*/ 346842 h 1150883"/>
              <a:gd name="connsiteX4" fmla="*/ 1513490 w 1579180"/>
              <a:gd name="connsiteY4" fmla="*/ 173421 h 1150883"/>
              <a:gd name="connsiteX5" fmla="*/ 1576552 w 1579180"/>
              <a:gd name="connsiteY5" fmla="*/ 0 h 1150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9180" h="1150883">
                <a:moveTo>
                  <a:pt x="47297" y="1150883"/>
                </a:moveTo>
                <a:cubicBezTo>
                  <a:pt x="23648" y="1074683"/>
                  <a:pt x="0" y="998483"/>
                  <a:pt x="94593" y="898635"/>
                </a:cubicBezTo>
                <a:cubicBezTo>
                  <a:pt x="189186" y="798787"/>
                  <a:pt x="433552" y="643759"/>
                  <a:pt x="614855" y="551794"/>
                </a:cubicBezTo>
                <a:cubicBezTo>
                  <a:pt x="796158" y="459829"/>
                  <a:pt x="1032642" y="409904"/>
                  <a:pt x="1182414" y="346842"/>
                </a:cubicBezTo>
                <a:cubicBezTo>
                  <a:pt x="1332186" y="283780"/>
                  <a:pt x="1447800" y="231228"/>
                  <a:pt x="1513490" y="173421"/>
                </a:cubicBezTo>
                <a:cubicBezTo>
                  <a:pt x="1579180" y="115614"/>
                  <a:pt x="1577866" y="57807"/>
                  <a:pt x="1576552" y="0"/>
                </a:cubicBezTo>
              </a:path>
            </a:pathLst>
          </a:custGeom>
          <a:ln w="57150">
            <a:solidFill>
              <a:srgbClr val="00FFFF"/>
            </a:solidFill>
            <a:prstDash val="sysDot"/>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
        <p:nvSpPr>
          <p:cNvPr id="37" name="Freeform 36"/>
          <p:cNvSpPr/>
          <p:nvPr/>
        </p:nvSpPr>
        <p:spPr>
          <a:xfrm>
            <a:off x="3960440" y="2360265"/>
            <a:ext cx="2376264" cy="1368152"/>
          </a:xfrm>
          <a:custGeom>
            <a:avLst/>
            <a:gdLst>
              <a:gd name="connsiteX0" fmla="*/ 1844566 w 1844566"/>
              <a:gd name="connsiteY0" fmla="*/ 0 h 1040524"/>
              <a:gd name="connsiteX1" fmla="*/ 1686911 w 1844566"/>
              <a:gd name="connsiteY1" fmla="*/ 110359 h 1040524"/>
              <a:gd name="connsiteX2" fmla="*/ 1497725 w 1844566"/>
              <a:gd name="connsiteY2" fmla="*/ 362607 h 1040524"/>
              <a:gd name="connsiteX3" fmla="*/ 1008994 w 1844566"/>
              <a:gd name="connsiteY3" fmla="*/ 504496 h 1040524"/>
              <a:gd name="connsiteX4" fmla="*/ 646387 w 1844566"/>
              <a:gd name="connsiteY4" fmla="*/ 551793 h 1040524"/>
              <a:gd name="connsiteX5" fmla="*/ 252249 w 1844566"/>
              <a:gd name="connsiteY5" fmla="*/ 772510 h 1040524"/>
              <a:gd name="connsiteX6" fmla="*/ 0 w 1844566"/>
              <a:gd name="connsiteY6" fmla="*/ 1040524 h 104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4566" h="1040524">
                <a:moveTo>
                  <a:pt x="1844566" y="0"/>
                </a:moveTo>
                <a:cubicBezTo>
                  <a:pt x="1794642" y="24962"/>
                  <a:pt x="1744718" y="49925"/>
                  <a:pt x="1686911" y="110359"/>
                </a:cubicBezTo>
                <a:cubicBezTo>
                  <a:pt x="1629104" y="170793"/>
                  <a:pt x="1610711" y="296917"/>
                  <a:pt x="1497725" y="362607"/>
                </a:cubicBezTo>
                <a:cubicBezTo>
                  <a:pt x="1384739" y="428297"/>
                  <a:pt x="1150884" y="472965"/>
                  <a:pt x="1008994" y="504496"/>
                </a:cubicBezTo>
                <a:cubicBezTo>
                  <a:pt x="867104" y="536027"/>
                  <a:pt x="772511" y="507124"/>
                  <a:pt x="646387" y="551793"/>
                </a:cubicBezTo>
                <a:cubicBezTo>
                  <a:pt x="520263" y="596462"/>
                  <a:pt x="359980" y="691055"/>
                  <a:pt x="252249" y="772510"/>
                </a:cubicBezTo>
                <a:cubicBezTo>
                  <a:pt x="144518" y="853965"/>
                  <a:pt x="0" y="1040524"/>
                  <a:pt x="0" y="1040524"/>
                </a:cubicBezTo>
              </a:path>
            </a:pathLst>
          </a:custGeom>
          <a:ln w="57150">
            <a:solidFill>
              <a:srgbClr val="00FFFF"/>
            </a:solidFill>
            <a:prstDash val="sysDot"/>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38" name="AutoShape 32"/>
          <p:cNvSpPr>
            <a:spLocks/>
          </p:cNvSpPr>
          <p:nvPr/>
        </p:nvSpPr>
        <p:spPr bwMode="auto">
          <a:xfrm flipH="1">
            <a:off x="-33232" y="3861048"/>
            <a:ext cx="3419872" cy="792088"/>
          </a:xfrm>
          <a:prstGeom prst="callout2">
            <a:avLst>
              <a:gd name="adj1" fmla="val 31059"/>
              <a:gd name="adj2" fmla="val 2088"/>
              <a:gd name="adj3" fmla="val 32083"/>
              <a:gd name="adj4" fmla="val -2222"/>
              <a:gd name="adj5" fmla="val -53391"/>
              <a:gd name="adj6" fmla="val -25469"/>
            </a:avLst>
          </a:prstGeom>
          <a:noFill/>
          <a:ln w="57150">
            <a:solidFill>
              <a:schemeClr val="tx1"/>
            </a:solidFill>
            <a:miter lim="800000"/>
            <a:headEnd/>
            <a:tailEnd type="triangle" w="med" len="med"/>
          </a:ln>
          <a:effectLst>
            <a:outerShdw blurRad="50800" dist="38100" dir="8100000" algn="tr" rotWithShape="0">
              <a:prstClr val="black">
                <a:alpha val="40000"/>
              </a:prstClr>
            </a:outerShdw>
          </a:effectLst>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Superior temporal sulcus</a:t>
            </a:r>
          </a:p>
        </p:txBody>
      </p:sp>
      <p:sp>
        <p:nvSpPr>
          <p:cNvPr id="39" name="Freeform 38"/>
          <p:cNvSpPr/>
          <p:nvPr/>
        </p:nvSpPr>
        <p:spPr>
          <a:xfrm>
            <a:off x="5450904" y="1649814"/>
            <a:ext cx="738351" cy="817180"/>
          </a:xfrm>
          <a:custGeom>
            <a:avLst/>
            <a:gdLst>
              <a:gd name="connsiteX0" fmla="*/ 0 w 738351"/>
              <a:gd name="connsiteY0" fmla="*/ 170793 h 817180"/>
              <a:gd name="connsiteX1" fmla="*/ 204952 w 738351"/>
              <a:gd name="connsiteY1" fmla="*/ 13138 h 817180"/>
              <a:gd name="connsiteX2" fmla="*/ 504497 w 738351"/>
              <a:gd name="connsiteY2" fmla="*/ 91966 h 817180"/>
              <a:gd name="connsiteX3" fmla="*/ 709448 w 738351"/>
              <a:gd name="connsiteY3" fmla="*/ 328449 h 817180"/>
              <a:gd name="connsiteX4" fmla="*/ 677917 w 738351"/>
              <a:gd name="connsiteY4" fmla="*/ 564931 h 817180"/>
              <a:gd name="connsiteX5" fmla="*/ 441434 w 738351"/>
              <a:gd name="connsiteY5" fmla="*/ 769883 h 817180"/>
              <a:gd name="connsiteX6" fmla="*/ 378372 w 738351"/>
              <a:gd name="connsiteY6" fmla="*/ 817180 h 817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8351" h="817180">
                <a:moveTo>
                  <a:pt x="0" y="170793"/>
                </a:moveTo>
                <a:cubicBezTo>
                  <a:pt x="60434" y="98534"/>
                  <a:pt x="120869" y="26276"/>
                  <a:pt x="204952" y="13138"/>
                </a:cubicBezTo>
                <a:cubicBezTo>
                  <a:pt x="289035" y="0"/>
                  <a:pt x="420414" y="39414"/>
                  <a:pt x="504497" y="91966"/>
                </a:cubicBezTo>
                <a:cubicBezTo>
                  <a:pt x="588580" y="144518"/>
                  <a:pt x="680545" y="249622"/>
                  <a:pt x="709448" y="328449"/>
                </a:cubicBezTo>
                <a:cubicBezTo>
                  <a:pt x="738351" y="407276"/>
                  <a:pt x="722586" y="491359"/>
                  <a:pt x="677917" y="564931"/>
                </a:cubicBezTo>
                <a:cubicBezTo>
                  <a:pt x="633248" y="638503"/>
                  <a:pt x="491358" y="727842"/>
                  <a:pt x="441434" y="769883"/>
                </a:cubicBezTo>
                <a:cubicBezTo>
                  <a:pt x="391510" y="811925"/>
                  <a:pt x="384941" y="814552"/>
                  <a:pt x="378372" y="817180"/>
                </a:cubicBezTo>
              </a:path>
            </a:pathLst>
          </a:custGeom>
          <a:ln w="57150">
            <a:solidFill>
              <a:srgbClr val="00FFFF"/>
            </a:solidFill>
            <a:prstDash val="sysDot"/>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40" name="AutoShape 32"/>
          <p:cNvSpPr>
            <a:spLocks/>
          </p:cNvSpPr>
          <p:nvPr/>
        </p:nvSpPr>
        <p:spPr bwMode="auto">
          <a:xfrm>
            <a:off x="5799235" y="-150495"/>
            <a:ext cx="3356248" cy="639599"/>
          </a:xfrm>
          <a:prstGeom prst="callout2">
            <a:avLst>
              <a:gd name="adj1" fmla="val 92708"/>
              <a:gd name="adj2" fmla="val 25665"/>
              <a:gd name="adj3" fmla="val 175239"/>
              <a:gd name="adj4" fmla="val 10179"/>
              <a:gd name="adj5" fmla="val 334037"/>
              <a:gd name="adj6" fmla="val -5055"/>
            </a:avLst>
          </a:prstGeom>
          <a:noFill/>
          <a:ln w="38100">
            <a:solidFill>
              <a:schemeClr val="tx1"/>
            </a:solidFill>
            <a:miter lim="800000"/>
            <a:headEnd/>
            <a:tailEnd type="triangle" w="med" len="med"/>
          </a:ln>
          <a:effectLst>
            <a:outerShdw blurRad="50800" dist="38100" dir="8100000" algn="tr" rotWithShape="0">
              <a:prstClr val="black">
                <a:alpha val="40000"/>
              </a:prstClr>
            </a:outerShdw>
          </a:effectLst>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C00000"/>
                </a:solidFill>
                <a:effectLst/>
                <a:uLnTx/>
                <a:uFillTx/>
                <a:latin typeface="Calibri"/>
                <a:ea typeface="+mn-ea"/>
                <a:cs typeface="+mn-cs"/>
              </a:rPr>
              <a:t>Supramarginal</a:t>
            </a:r>
            <a:r>
              <a:rPr kumimoji="0" lang="en-US" sz="3200" b="1" i="0" u="none" strike="noStrike" kern="1200" cap="none" spc="0" normalizeH="0" baseline="0" noProof="0" dirty="0">
                <a:ln>
                  <a:noFill/>
                </a:ln>
                <a:solidFill>
                  <a:srgbClr val="C00000"/>
                </a:solidFill>
                <a:effectLst/>
                <a:uLnTx/>
                <a:uFillTx/>
                <a:latin typeface="Calibri"/>
                <a:ea typeface="+mn-ea"/>
                <a:cs typeface="+mn-cs"/>
              </a:rPr>
              <a:t> gyrus</a:t>
            </a:r>
            <a:endParaRPr kumimoji="0" lang="en-US" sz="3600" b="1" i="0" u="none" strike="noStrike" kern="1200" cap="none" spc="0" normalizeH="0" baseline="0" noProof="0" dirty="0">
              <a:ln>
                <a:noFill/>
              </a:ln>
              <a:solidFill>
                <a:srgbClr val="C00000"/>
              </a:solidFill>
              <a:effectLst/>
              <a:uLnTx/>
              <a:uFillTx/>
              <a:latin typeface="Calibri"/>
              <a:ea typeface="+mn-ea"/>
              <a:cs typeface="+mn-cs"/>
            </a:endParaRPr>
          </a:p>
        </p:txBody>
      </p:sp>
      <p:sp>
        <p:nvSpPr>
          <p:cNvPr id="41" name="Freeform 40"/>
          <p:cNvSpPr/>
          <p:nvPr/>
        </p:nvSpPr>
        <p:spPr>
          <a:xfrm>
            <a:off x="6228144" y="1825337"/>
            <a:ext cx="614680" cy="853440"/>
          </a:xfrm>
          <a:custGeom>
            <a:avLst/>
            <a:gdLst>
              <a:gd name="connsiteX0" fmla="*/ 0 w 614680"/>
              <a:gd name="connsiteY0" fmla="*/ 259080 h 853440"/>
              <a:gd name="connsiteX1" fmla="*/ 167640 w 614680"/>
              <a:gd name="connsiteY1" fmla="*/ 30480 h 853440"/>
              <a:gd name="connsiteX2" fmla="*/ 381000 w 614680"/>
              <a:gd name="connsiteY2" fmla="*/ 76200 h 853440"/>
              <a:gd name="connsiteX3" fmla="*/ 579120 w 614680"/>
              <a:gd name="connsiteY3" fmla="*/ 320040 h 853440"/>
              <a:gd name="connsiteX4" fmla="*/ 594360 w 614680"/>
              <a:gd name="connsiteY4" fmla="*/ 533400 h 853440"/>
              <a:gd name="connsiteX5" fmla="*/ 472440 w 614680"/>
              <a:gd name="connsiteY5" fmla="*/ 701040 h 853440"/>
              <a:gd name="connsiteX6" fmla="*/ 274320 w 614680"/>
              <a:gd name="connsiteY6" fmla="*/ 853440 h 85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4680" h="853440">
                <a:moveTo>
                  <a:pt x="0" y="259080"/>
                </a:moveTo>
                <a:cubicBezTo>
                  <a:pt x="52070" y="160020"/>
                  <a:pt x="104140" y="60960"/>
                  <a:pt x="167640" y="30480"/>
                </a:cubicBezTo>
                <a:cubicBezTo>
                  <a:pt x="231140" y="0"/>
                  <a:pt x="312420" y="27940"/>
                  <a:pt x="381000" y="76200"/>
                </a:cubicBezTo>
                <a:cubicBezTo>
                  <a:pt x="449580" y="124460"/>
                  <a:pt x="543560" y="243840"/>
                  <a:pt x="579120" y="320040"/>
                </a:cubicBezTo>
                <a:cubicBezTo>
                  <a:pt x="614680" y="396240"/>
                  <a:pt x="612140" y="469900"/>
                  <a:pt x="594360" y="533400"/>
                </a:cubicBezTo>
                <a:cubicBezTo>
                  <a:pt x="576580" y="596900"/>
                  <a:pt x="525780" y="647700"/>
                  <a:pt x="472440" y="701040"/>
                </a:cubicBezTo>
                <a:cubicBezTo>
                  <a:pt x="419100" y="754380"/>
                  <a:pt x="346710" y="803910"/>
                  <a:pt x="274320" y="853440"/>
                </a:cubicBezTo>
              </a:path>
            </a:pathLst>
          </a:custGeom>
          <a:ln w="57150">
            <a:solidFill>
              <a:srgbClr val="99FF66"/>
            </a:solidFill>
            <a:prstDash val="sysDot"/>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42" name="AutoShape 32"/>
          <p:cNvSpPr>
            <a:spLocks/>
          </p:cNvSpPr>
          <p:nvPr/>
        </p:nvSpPr>
        <p:spPr bwMode="auto">
          <a:xfrm>
            <a:off x="6912768" y="1136129"/>
            <a:ext cx="2195736" cy="639599"/>
          </a:xfrm>
          <a:prstGeom prst="callout2">
            <a:avLst>
              <a:gd name="adj1" fmla="val 171585"/>
              <a:gd name="adj2" fmla="val 28014"/>
              <a:gd name="adj3" fmla="val 175239"/>
              <a:gd name="adj4" fmla="val 10179"/>
              <a:gd name="adj5" fmla="val 183925"/>
              <a:gd name="adj6" fmla="val -14663"/>
            </a:avLst>
          </a:prstGeom>
          <a:noFill/>
          <a:ln w="38100">
            <a:solidFill>
              <a:srgbClr val="00FFFF"/>
            </a:solidFill>
            <a:miter lim="800000"/>
            <a:headEnd/>
            <a:tailEnd type="triangle" w="med" len="med"/>
          </a:ln>
          <a:effectLst>
            <a:outerShdw blurRad="50800" dist="38100" dir="8100000" algn="tr" rotWithShape="0">
              <a:prstClr val="black">
                <a:alpha val="40000"/>
              </a:prstClr>
            </a:outerShdw>
          </a:effectLst>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Calibri"/>
                <a:ea typeface="+mn-ea"/>
                <a:cs typeface="+mn-cs"/>
              </a:rPr>
              <a:t>Angular gyrus </a:t>
            </a:r>
            <a:endParaRPr kumimoji="0" lang="en-US" sz="3600" b="1" i="0" u="none" strike="noStrike" kern="1200" cap="none" spc="0" normalizeH="0" baseline="0" noProof="0" dirty="0">
              <a:ln>
                <a:noFill/>
              </a:ln>
              <a:solidFill>
                <a:srgbClr val="0000FF"/>
              </a:solidFill>
              <a:effectLst/>
              <a:uLnTx/>
              <a:uFillTx/>
              <a:latin typeface="Calibri"/>
              <a:ea typeface="+mn-ea"/>
              <a:cs typeface="+mn-cs"/>
            </a:endParaRPr>
          </a:p>
        </p:txBody>
      </p:sp>
      <p:sp>
        <p:nvSpPr>
          <p:cNvPr id="43" name="Oval 42"/>
          <p:cNvSpPr/>
          <p:nvPr/>
        </p:nvSpPr>
        <p:spPr>
          <a:xfrm>
            <a:off x="5544616" y="1784201"/>
            <a:ext cx="720080" cy="432048"/>
          </a:xfrm>
          <a:prstGeom prst="ellipse">
            <a:avLst/>
          </a:prstGeom>
          <a:no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40</a:t>
            </a:r>
            <a:endParaRPr kumimoji="0" lang="ar-SA" sz="1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
        <p:nvSpPr>
          <p:cNvPr id="44" name="Oval 43"/>
          <p:cNvSpPr/>
          <p:nvPr/>
        </p:nvSpPr>
        <p:spPr>
          <a:xfrm>
            <a:off x="6048672" y="1856209"/>
            <a:ext cx="864096" cy="720080"/>
          </a:xfrm>
          <a:prstGeom prst="ellipse">
            <a:avLst/>
          </a:prstGeom>
          <a:no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39</a:t>
            </a:r>
            <a:endParaRPr kumimoji="0" lang="ar-SA" sz="20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
        <p:nvSpPr>
          <p:cNvPr id="45" name="AutoShape 32"/>
          <p:cNvSpPr>
            <a:spLocks/>
          </p:cNvSpPr>
          <p:nvPr/>
        </p:nvSpPr>
        <p:spPr bwMode="auto">
          <a:xfrm flipH="1">
            <a:off x="6058932" y="3658119"/>
            <a:ext cx="2571768" cy="428628"/>
          </a:xfrm>
          <a:prstGeom prst="callout2">
            <a:avLst>
              <a:gd name="adj1" fmla="val 15139"/>
              <a:gd name="adj2" fmla="val 83709"/>
              <a:gd name="adj3" fmla="val -10752"/>
              <a:gd name="adj4" fmla="val 62036"/>
              <a:gd name="adj5" fmla="val -302263"/>
              <a:gd name="adj6" fmla="val 93614"/>
            </a:avLst>
          </a:prstGeom>
          <a:noFill/>
          <a:ln w="76200">
            <a:solidFill>
              <a:srgbClr val="99FF66"/>
            </a:solidFill>
            <a:miter lim="800000"/>
            <a:headEnd type="triangle" w="med" len="med"/>
            <a:tailEnd type="triangle" w="med" len="med"/>
          </a:ln>
          <a:effectLst>
            <a:outerShdw blurRad="50800" dist="38100" dir="8100000" algn="tr" rotWithShape="0">
              <a:prstClr val="black">
                <a:alpha val="40000"/>
              </a:prstClr>
            </a:outerShdw>
          </a:effectLst>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Calibri"/>
                <a:ea typeface="+mn-ea"/>
                <a:cs typeface="+mn-cs"/>
              </a:rPr>
              <a:t>Wernicke's</a:t>
            </a:r>
            <a:r>
              <a:rPr kumimoji="0" lang="en-US" sz="2800" b="1" i="0" u="none" strike="noStrike" kern="1200" cap="none" spc="0" normalizeH="0" baseline="0" noProof="0" dirty="0">
                <a:ln>
                  <a:noFill/>
                </a:ln>
                <a:solidFill>
                  <a:prstClr val="black"/>
                </a:solidFill>
                <a:effectLst/>
                <a:uLnTx/>
                <a:uFillTx/>
                <a:latin typeface="Calibri"/>
                <a:ea typeface="+mn-ea"/>
                <a:cs typeface="+mn-cs"/>
              </a:rPr>
              <a:t> area</a:t>
            </a:r>
          </a:p>
        </p:txBody>
      </p:sp>
    </p:spTree>
    <p:extLst>
      <p:ext uri="{BB962C8B-B14F-4D97-AF65-F5344CB8AC3E}">
        <p14:creationId xmlns:p14="http://schemas.microsoft.com/office/powerpoint/2010/main" val="2803263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1000"/>
                                        <p:tgtEl>
                                          <p:spTgt spid="36"/>
                                        </p:tgtEl>
                                      </p:cBhvr>
                                    </p:animEffect>
                                  </p:childTnLst>
                                </p:cTn>
                              </p:par>
                            </p:childTnLst>
                          </p:cTn>
                        </p:par>
                      </p:childTnLst>
                    </p:cTn>
                  </p:par>
                  <p:par>
                    <p:cTn id="12" fill="hold">
                      <p:stCondLst>
                        <p:cond delay="indefinite"/>
                      </p:stCondLst>
                      <p:childTnLst>
                        <p:par>
                          <p:cTn id="13" fill="hold">
                            <p:stCondLst>
                              <p:cond delay="0"/>
                            </p:stCondLst>
                            <p:childTnLst>
                              <p:par>
                                <p:cTn id="14" presetID="23" presetClass="entr" presetSubtype="16" fill="hold" grpId="0" nodeType="click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p:cTn id="16" dur="500" fill="hold"/>
                                        <p:tgtEl>
                                          <p:spTgt spid="39"/>
                                        </p:tgtEl>
                                        <p:attrNameLst>
                                          <p:attrName>ppt_w</p:attrName>
                                        </p:attrNameLst>
                                      </p:cBhvr>
                                      <p:tavLst>
                                        <p:tav tm="0">
                                          <p:val>
                                            <p:fltVal val="0"/>
                                          </p:val>
                                        </p:tav>
                                        <p:tav tm="100000">
                                          <p:val>
                                            <p:strVal val="#ppt_w"/>
                                          </p:val>
                                        </p:tav>
                                      </p:tavLst>
                                    </p:anim>
                                    <p:anim calcmode="lin" valueType="num">
                                      <p:cBhvr>
                                        <p:cTn id="17" dur="500" fill="hold"/>
                                        <p:tgtEl>
                                          <p:spTgt spid="39"/>
                                        </p:tgtEl>
                                        <p:attrNameLst>
                                          <p:attrName>ppt_h</p:attrName>
                                        </p:attrNameLst>
                                      </p:cBhvr>
                                      <p:tavLst>
                                        <p:tav tm="0">
                                          <p:val>
                                            <p:fltVal val="0"/>
                                          </p:val>
                                        </p:tav>
                                        <p:tav tm="100000">
                                          <p:val>
                                            <p:strVal val="#ppt_h"/>
                                          </p:val>
                                        </p:tav>
                                      </p:tavLst>
                                    </p:anim>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wipe(left)">
                                      <p:cBhvr>
                                        <p:cTn id="21" dur="1000"/>
                                        <p:tgtEl>
                                          <p:spTgt spid="40"/>
                                        </p:tgtEl>
                                      </p:cBhvr>
                                    </p:animEffect>
                                  </p:childTnLst>
                                </p:cTn>
                              </p:par>
                            </p:childTnLst>
                          </p:cTn>
                        </p:par>
                      </p:childTnLst>
                    </p:cTn>
                  </p:par>
                  <p:par>
                    <p:cTn id="22" fill="hold">
                      <p:stCondLst>
                        <p:cond delay="indefinite"/>
                      </p:stCondLst>
                      <p:childTnLst>
                        <p:par>
                          <p:cTn id="23" fill="hold">
                            <p:stCondLst>
                              <p:cond delay="0"/>
                            </p:stCondLst>
                            <p:childTnLst>
                              <p:par>
                                <p:cTn id="24" presetID="23" presetClass="entr" presetSubtype="16" fill="hold" grpId="0" nodeType="click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wipe(left)">
                                      <p:cBhvr>
                                        <p:cTn id="32" dur="1000"/>
                                        <p:tgtEl>
                                          <p:spTgt spid="38"/>
                                        </p:tgtEl>
                                      </p:cBhvr>
                                    </p:animEffect>
                                  </p:childTnLst>
                                </p:cTn>
                              </p:par>
                            </p:childTnLst>
                          </p:cTn>
                        </p:par>
                        <p:par>
                          <p:cTn id="33" fill="hold">
                            <p:stCondLst>
                              <p:cond delay="1000"/>
                            </p:stCondLst>
                            <p:childTnLst>
                              <p:par>
                                <p:cTn id="34" presetID="22" presetClass="entr" presetSubtype="8"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left)">
                                      <p:cBhvr>
                                        <p:cTn id="36" dur="1000"/>
                                        <p:tgtEl>
                                          <p:spTgt spid="37"/>
                                        </p:tgtEl>
                                      </p:cBhvr>
                                    </p:animEffect>
                                  </p:childTnLst>
                                </p:cTn>
                              </p:par>
                            </p:childTnLst>
                          </p:cTn>
                        </p:par>
                      </p:childTnLst>
                    </p:cTn>
                  </p:par>
                  <p:par>
                    <p:cTn id="37" fill="hold">
                      <p:stCondLst>
                        <p:cond delay="indefinite"/>
                      </p:stCondLst>
                      <p:childTnLst>
                        <p:par>
                          <p:cTn id="38" fill="hold">
                            <p:stCondLst>
                              <p:cond delay="0"/>
                            </p:stCondLst>
                            <p:childTnLst>
                              <p:par>
                                <p:cTn id="39" presetID="23" presetClass="entr" presetSubtype="16" fill="hold" grpId="0" nodeType="click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left)">
                                      <p:cBhvr>
                                        <p:cTn id="46" dur="1000"/>
                                        <p:tgtEl>
                                          <p:spTgt spid="42"/>
                                        </p:tgtEl>
                                      </p:cBhvr>
                                    </p:animEffect>
                                  </p:childTnLst>
                                </p:cTn>
                              </p:par>
                            </p:childTnLst>
                          </p:cTn>
                        </p:par>
                      </p:childTnLst>
                    </p:cTn>
                  </p:par>
                  <p:par>
                    <p:cTn id="47" fill="hold">
                      <p:stCondLst>
                        <p:cond delay="indefinite"/>
                      </p:stCondLst>
                      <p:childTnLst>
                        <p:par>
                          <p:cTn id="48" fill="hold">
                            <p:stCondLst>
                              <p:cond delay="0"/>
                            </p:stCondLst>
                            <p:childTnLst>
                              <p:par>
                                <p:cTn id="49" presetID="23" presetClass="entr" presetSubtype="16" fill="hold" grpId="0" nodeType="clickEffect">
                                  <p:stCondLst>
                                    <p:cond delay="0"/>
                                  </p:stCondLst>
                                  <p:childTnLst>
                                    <p:set>
                                      <p:cBhvr>
                                        <p:cTn id="50" dur="1" fill="hold">
                                          <p:stCondLst>
                                            <p:cond delay="0"/>
                                          </p:stCondLst>
                                        </p:cTn>
                                        <p:tgtEl>
                                          <p:spTgt spid="44"/>
                                        </p:tgtEl>
                                        <p:attrNameLst>
                                          <p:attrName>style.visibility</p:attrName>
                                        </p:attrNameLst>
                                      </p:cBhvr>
                                      <p:to>
                                        <p:strVal val="visible"/>
                                      </p:to>
                                    </p:set>
                                    <p:anim calcmode="lin" valueType="num">
                                      <p:cBhvr>
                                        <p:cTn id="51" dur="500" fill="hold"/>
                                        <p:tgtEl>
                                          <p:spTgt spid="44"/>
                                        </p:tgtEl>
                                        <p:attrNameLst>
                                          <p:attrName>ppt_w</p:attrName>
                                        </p:attrNameLst>
                                      </p:cBhvr>
                                      <p:tavLst>
                                        <p:tav tm="0">
                                          <p:val>
                                            <p:fltVal val="0"/>
                                          </p:val>
                                        </p:tav>
                                        <p:tav tm="100000">
                                          <p:val>
                                            <p:strVal val="#ppt_w"/>
                                          </p:val>
                                        </p:tav>
                                      </p:tavLst>
                                    </p:anim>
                                    <p:anim calcmode="lin" valueType="num">
                                      <p:cBhvr>
                                        <p:cTn id="52" dur="500" fill="hold"/>
                                        <p:tgtEl>
                                          <p:spTgt spid="44"/>
                                        </p:tgtEl>
                                        <p:attrNameLst>
                                          <p:attrName>ppt_h</p:attrName>
                                        </p:attrNameLst>
                                      </p:cBhvr>
                                      <p:tavLst>
                                        <p:tav tm="0">
                                          <p:val>
                                            <p:fltVal val="0"/>
                                          </p:val>
                                        </p:tav>
                                        <p:tav tm="100000">
                                          <p:val>
                                            <p:strVal val="#ppt_h"/>
                                          </p:val>
                                        </p:tav>
                                      </p:tavLst>
                                    </p:anim>
                                  </p:childTnLst>
                                </p:cTn>
                              </p:par>
                            </p:childTnLst>
                          </p:cTn>
                        </p:par>
                      </p:childTnLst>
                    </p:cTn>
                  </p:par>
                  <p:par>
                    <p:cTn id="53" fill="hold">
                      <p:stCondLst>
                        <p:cond delay="indefinite"/>
                      </p:stCondLst>
                      <p:childTnLst>
                        <p:par>
                          <p:cTn id="54" fill="hold">
                            <p:stCondLst>
                              <p:cond delay="0"/>
                            </p:stCondLst>
                            <p:childTnLst>
                              <p:par>
                                <p:cTn id="55" presetID="23" presetClass="entr" presetSubtype="16" fill="hold" grpId="0" nodeType="clickEffect">
                                  <p:stCondLst>
                                    <p:cond delay="0"/>
                                  </p:stCondLst>
                                  <p:childTnLst>
                                    <p:set>
                                      <p:cBhvr>
                                        <p:cTn id="56" dur="1" fill="hold">
                                          <p:stCondLst>
                                            <p:cond delay="0"/>
                                          </p:stCondLst>
                                        </p:cTn>
                                        <p:tgtEl>
                                          <p:spTgt spid="35"/>
                                        </p:tgtEl>
                                        <p:attrNameLst>
                                          <p:attrName>style.visibility</p:attrName>
                                        </p:attrNameLst>
                                      </p:cBhvr>
                                      <p:to>
                                        <p:strVal val="visible"/>
                                      </p:to>
                                    </p:set>
                                    <p:anim calcmode="lin" valueType="num">
                                      <p:cBhvr>
                                        <p:cTn id="57" dur="500" fill="hold"/>
                                        <p:tgtEl>
                                          <p:spTgt spid="35"/>
                                        </p:tgtEl>
                                        <p:attrNameLst>
                                          <p:attrName>ppt_w</p:attrName>
                                        </p:attrNameLst>
                                      </p:cBhvr>
                                      <p:tavLst>
                                        <p:tav tm="0">
                                          <p:val>
                                            <p:fltVal val="0"/>
                                          </p:val>
                                        </p:tav>
                                        <p:tav tm="100000">
                                          <p:val>
                                            <p:strVal val="#ppt_w"/>
                                          </p:val>
                                        </p:tav>
                                      </p:tavLst>
                                    </p:anim>
                                    <p:anim calcmode="lin" valueType="num">
                                      <p:cBhvr>
                                        <p:cTn id="58" dur="500" fill="hold"/>
                                        <p:tgtEl>
                                          <p:spTgt spid="35"/>
                                        </p:tgtEl>
                                        <p:attrNameLst>
                                          <p:attrName>ppt_h</p:attrName>
                                        </p:attrNameLst>
                                      </p:cBhvr>
                                      <p:tavLst>
                                        <p:tav tm="0">
                                          <p:val>
                                            <p:fltVal val="0"/>
                                          </p:val>
                                        </p:tav>
                                        <p:tav tm="100000">
                                          <p:val>
                                            <p:strVal val="#ppt_h"/>
                                          </p:val>
                                        </p:tav>
                                      </p:tavLst>
                                    </p:anim>
                                  </p:childTnLst>
                                </p:cTn>
                              </p:par>
                            </p:childTnLst>
                          </p:cTn>
                        </p:par>
                        <p:par>
                          <p:cTn id="59" fill="hold">
                            <p:stCondLst>
                              <p:cond delay="500"/>
                            </p:stCondLst>
                            <p:childTnLst>
                              <p:par>
                                <p:cTn id="60" presetID="22" presetClass="entr" presetSubtype="1" fill="hold" grpId="0"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10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5" grpId="0" animBg="1"/>
      <p:bldP spid="36" grpId="0" animBg="1"/>
      <p:bldP spid="37" grpId="0" animBg="1"/>
      <p:bldP spid="38" grpId="0" animBg="1"/>
      <p:bldP spid="39" grpId="0" animBg="1"/>
      <p:bldP spid="40" grpId="0" animBg="1"/>
      <p:bldP spid="41" grpId="0" animBg="1"/>
      <p:bldP spid="42" grpId="0" animBg="1"/>
      <p:bldP spid="43" grpId="0"/>
      <p:bldP spid="44" grpId="0"/>
      <p:bldP spid="4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rotWithShape="1">
          <a:blip r:embed="rId3" cstate="print"/>
          <a:srcRect l="25630" t="25170" r="34416" b="39918"/>
          <a:stretch/>
        </p:blipFill>
        <p:spPr bwMode="auto">
          <a:xfrm>
            <a:off x="2555776" y="89248"/>
            <a:ext cx="6025707" cy="3949040"/>
          </a:xfrm>
          <a:prstGeom prst="rect">
            <a:avLst/>
          </a:prstGeom>
          <a:noFill/>
          <a:ln w="9525">
            <a:noFill/>
            <a:miter lim="800000"/>
            <a:headEnd/>
            <a:tailEnd/>
          </a:ln>
        </p:spPr>
      </p:pic>
      <p:sp>
        <p:nvSpPr>
          <p:cNvPr id="4" name="AutoShape 32"/>
          <p:cNvSpPr>
            <a:spLocks/>
          </p:cNvSpPr>
          <p:nvPr/>
        </p:nvSpPr>
        <p:spPr bwMode="auto">
          <a:xfrm>
            <a:off x="827584" y="-16373"/>
            <a:ext cx="3877602" cy="602338"/>
          </a:xfrm>
          <a:prstGeom prst="callout2">
            <a:avLst>
              <a:gd name="adj1" fmla="val 382973"/>
              <a:gd name="adj2" fmla="val 122630"/>
              <a:gd name="adj3" fmla="val 109065"/>
              <a:gd name="adj4" fmla="val 67368"/>
              <a:gd name="adj5" fmla="val 430235"/>
              <a:gd name="adj6" fmla="val 120036"/>
            </a:avLst>
          </a:prstGeom>
          <a:noFill/>
          <a:ln w="57150">
            <a:solidFill>
              <a:srgbClr val="0000FF"/>
            </a:solidFill>
            <a:miter lim="800000"/>
            <a:headEnd type="triangle" w="med" len="med"/>
            <a:tailEnd type="triangle" w="med" len="med"/>
          </a:ln>
          <a:effectLst>
            <a:outerShdw blurRad="50800" dist="38100" dir="8100000" algn="tr" rotWithShape="0">
              <a:prstClr val="black">
                <a:alpha val="40000"/>
              </a:prstClr>
            </a:outerShdw>
          </a:effectLst>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FF"/>
                </a:solidFill>
                <a:effectLst/>
                <a:uLnTx/>
                <a:uFillTx/>
                <a:latin typeface="Calibri"/>
              </a:rPr>
              <a:t>Pry auditory area</a:t>
            </a:r>
          </a:p>
          <a:p>
            <a:pPr marL="0" marR="0" lvl="0" indent="0" algn="ctr" defTabSz="914400" rtl="1" eaLnBrk="1" fontAlgn="auto" latinLnBrk="0" hangingPunct="1">
              <a:lnSpc>
                <a:spcPct val="100000"/>
              </a:lnSpc>
              <a:spcBef>
                <a:spcPts val="0"/>
              </a:spcBef>
              <a:spcAft>
                <a:spcPts val="0"/>
              </a:spcAft>
              <a:buClrTx/>
              <a:buSzTx/>
              <a:buFontTx/>
              <a:buNone/>
              <a:tabLst/>
              <a:defRPr/>
            </a:pPr>
            <a:r>
              <a:rPr lang="en-US" sz="2800" b="1" dirty="0">
                <a:solidFill>
                  <a:srgbClr val="0000FF"/>
                </a:solidFill>
                <a:latin typeface="Calibri"/>
              </a:rPr>
              <a:t>41&amp;42</a:t>
            </a:r>
            <a:endParaRPr kumimoji="0" lang="en-US" sz="2800" b="1" i="0" u="none" strike="noStrike" kern="1200" cap="none" spc="0" normalizeH="0" baseline="0" noProof="0" dirty="0">
              <a:ln>
                <a:noFill/>
              </a:ln>
              <a:solidFill>
                <a:srgbClr val="0000FF"/>
              </a:solidFill>
              <a:effectLst/>
              <a:uLnTx/>
              <a:uFillTx/>
              <a:latin typeface="Calibri"/>
            </a:endParaRP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srgbClr val="0000FF"/>
              </a:solidFill>
              <a:effectLst/>
              <a:uLnTx/>
              <a:uFillTx/>
              <a:latin typeface="Calibri"/>
              <a:ea typeface="+mn-ea"/>
              <a:cs typeface="+mn-cs"/>
            </a:endParaRPr>
          </a:p>
        </p:txBody>
      </p:sp>
      <p:sp>
        <p:nvSpPr>
          <p:cNvPr id="5" name="AutoShape 32">
            <a:extLst>
              <a:ext uri="{FF2B5EF4-FFF2-40B4-BE49-F238E27FC236}">
                <a16:creationId xmlns:a16="http://schemas.microsoft.com/office/drawing/2014/main" xmlns="" id="{39F72669-544C-4DDB-BB82-573C78933FB2}"/>
              </a:ext>
            </a:extLst>
          </p:cNvPr>
          <p:cNvSpPr>
            <a:spLocks/>
          </p:cNvSpPr>
          <p:nvPr/>
        </p:nvSpPr>
        <p:spPr bwMode="auto">
          <a:xfrm>
            <a:off x="6444208" y="-99392"/>
            <a:ext cx="2699792" cy="829373"/>
          </a:xfrm>
          <a:prstGeom prst="callout2">
            <a:avLst>
              <a:gd name="adj1" fmla="val 309842"/>
              <a:gd name="adj2" fmla="val 2173"/>
              <a:gd name="adj3" fmla="val 125362"/>
              <a:gd name="adj4" fmla="val 37848"/>
              <a:gd name="adj5" fmla="val 279119"/>
              <a:gd name="adj6" fmla="val -8670"/>
            </a:avLst>
          </a:prstGeom>
          <a:noFill/>
          <a:ln w="57150">
            <a:solidFill>
              <a:srgbClr val="0000FF"/>
            </a:solidFill>
            <a:miter lim="800000"/>
            <a:headEnd type="triangle" w="med" len="med"/>
            <a:tailEnd type="triangle" w="med" len="med"/>
          </a:ln>
          <a:effectLst>
            <a:outerShdw blurRad="50800" dist="38100" dir="8100000" algn="tr" rotWithShape="0">
              <a:prstClr val="black">
                <a:alpha val="40000"/>
              </a:prstClr>
            </a:outerShdw>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srgbClr val="0000FF"/>
                </a:solidFill>
                <a:effectLst/>
                <a:uLnTx/>
                <a:uFillTx/>
                <a:latin typeface="Calibri"/>
              </a:rPr>
              <a:t>Second </a:t>
            </a:r>
            <a:r>
              <a:rPr kumimoji="0" lang="en-US" sz="2800" b="1" i="0" u="none" strike="noStrike" kern="1200" cap="none" spc="0" normalizeH="0" baseline="0" noProof="0" dirty="0">
                <a:ln>
                  <a:noFill/>
                </a:ln>
                <a:solidFill>
                  <a:srgbClr val="0000FF"/>
                </a:solidFill>
                <a:effectLst/>
                <a:uLnTx/>
                <a:uFillTx/>
                <a:latin typeface="Calibri"/>
              </a:rPr>
              <a:t>auditory area </a:t>
            </a:r>
            <a:r>
              <a:rPr lang="en-US" sz="2800" b="1" dirty="0">
                <a:solidFill>
                  <a:srgbClr val="0000FF"/>
                </a:solidFill>
                <a:latin typeface="Calibri"/>
              </a:rPr>
              <a:t>22</a:t>
            </a:r>
            <a:endParaRPr kumimoji="0" lang="en-US" sz="2800" b="1" i="0" u="none" strike="noStrike" kern="1200" cap="none" spc="0" normalizeH="0" baseline="0" noProof="0" dirty="0">
              <a:ln>
                <a:noFill/>
              </a:ln>
              <a:solidFill>
                <a:srgbClr val="0000FF"/>
              </a:solidFill>
              <a:effectLst/>
              <a:uLnTx/>
              <a:uFillTx/>
              <a:latin typeface="Calibri"/>
            </a:endParaRP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srgbClr val="0000FF"/>
              </a:solidFill>
              <a:effectLst/>
              <a:uLnTx/>
              <a:uFillTx/>
              <a:latin typeface="Calibri"/>
              <a:ea typeface="+mn-ea"/>
              <a:cs typeface="+mn-cs"/>
            </a:endParaRPr>
          </a:p>
        </p:txBody>
      </p:sp>
      <p:sp>
        <p:nvSpPr>
          <p:cNvPr id="2" name="Rectangle 1">
            <a:extLst>
              <a:ext uri="{FF2B5EF4-FFF2-40B4-BE49-F238E27FC236}">
                <a16:creationId xmlns:a16="http://schemas.microsoft.com/office/drawing/2014/main" xmlns="" id="{4D9C8163-4AEB-4638-9B8D-2E2888E19663}"/>
              </a:ext>
            </a:extLst>
          </p:cNvPr>
          <p:cNvSpPr/>
          <p:nvPr/>
        </p:nvSpPr>
        <p:spPr>
          <a:xfrm>
            <a:off x="36512" y="3645024"/>
            <a:ext cx="9144000" cy="3268908"/>
          </a:xfrm>
          <a:prstGeom prst="rect">
            <a:avLst/>
          </a:prstGeom>
        </p:spPr>
        <p:txBody>
          <a:bodyPr wrap="square">
            <a:spAutoFit/>
          </a:bodyPr>
          <a:lstStyle/>
          <a:p>
            <a:pPr marL="342900" lvl="0" indent="-342900" algn="l" rtl="0">
              <a:lnSpc>
                <a:spcPct val="122000"/>
              </a:lnSpc>
              <a:buFont typeface="Arial" panose="020B0604020202020204" pitchFamily="34" charset="0"/>
              <a:buChar char="•"/>
              <a:tabLst>
                <a:tab pos="111125" algn="l"/>
                <a:tab pos="6057900" algn="r"/>
              </a:tabLst>
              <a:defRPr/>
            </a:pPr>
            <a:r>
              <a:rPr lang="en-US" sz="2100" b="1" dirty="0">
                <a:solidFill>
                  <a:srgbClr val="0000FF"/>
                </a:solidFill>
                <a:latin typeface="Arial" panose="020B0604020202020204" pitchFamily="34" charset="0"/>
                <a:ea typeface="Times New Roman" panose="02020603050405020304" pitchFamily="18" charset="0"/>
              </a:rPr>
              <a:t>Primary auditory area (areas 41, 42)</a:t>
            </a:r>
            <a:endParaRPr lang="en-US" sz="2100" b="1" dirty="0">
              <a:solidFill>
                <a:srgbClr val="0000FF"/>
              </a:solidFill>
              <a:latin typeface="Times New Roman" panose="02020603050405020304" pitchFamily="18" charset="0"/>
              <a:ea typeface="Times New Roman" panose="02020603050405020304" pitchFamily="18" charset="0"/>
            </a:endParaRPr>
          </a:p>
          <a:p>
            <a:pPr lvl="0" algn="justLow" rtl="0">
              <a:lnSpc>
                <a:spcPct val="122000"/>
              </a:lnSpc>
              <a:tabLst>
                <a:tab pos="259080" algn="l"/>
                <a:tab pos="259080" algn="l"/>
                <a:tab pos="6057900" algn="r"/>
              </a:tabLst>
              <a:defRPr/>
            </a:pPr>
            <a:r>
              <a:rPr lang="en-US" sz="2100" dirty="0" smtClean="0">
                <a:solidFill>
                  <a:prstClr val="black"/>
                </a:solidFill>
                <a:latin typeface="Arial" panose="020B0604020202020204" pitchFamily="34" charset="0"/>
                <a:ea typeface="Times New Roman" panose="02020603050405020304" pitchFamily="18" charset="0"/>
              </a:rPr>
              <a:t>- It </a:t>
            </a:r>
            <a:r>
              <a:rPr lang="en-US" sz="2100" dirty="0">
                <a:solidFill>
                  <a:prstClr val="black"/>
                </a:solidFill>
                <a:latin typeface="Arial" panose="020B0604020202020204" pitchFamily="34" charset="0"/>
                <a:ea typeface="Times New Roman" panose="02020603050405020304" pitchFamily="18" charset="0"/>
              </a:rPr>
              <a:t>is present in the floor of the posterior ramus of the lateral sulcus and the middle part of the superior temporal gyrus </a:t>
            </a:r>
            <a:r>
              <a:rPr lang="en-US" sz="2100" b="1" dirty="0">
                <a:solidFill>
                  <a:prstClr val="black"/>
                </a:solidFill>
                <a:latin typeface="Arial" panose="020B0604020202020204" pitchFamily="34" charset="0"/>
                <a:ea typeface="Times New Roman" panose="02020603050405020304" pitchFamily="18" charset="0"/>
              </a:rPr>
              <a:t>(</a:t>
            </a:r>
            <a:r>
              <a:rPr lang="en-US" sz="2100" b="1" dirty="0" err="1">
                <a:solidFill>
                  <a:prstClr val="black"/>
                </a:solidFill>
                <a:latin typeface="Times New Roman" panose="02020603050405020304" pitchFamily="18" charset="0"/>
                <a:ea typeface="Times New Roman" panose="02020603050405020304" pitchFamily="18" charset="0"/>
              </a:rPr>
              <a:t>Heschl's</a:t>
            </a:r>
            <a:r>
              <a:rPr lang="en-US" sz="2100" b="1" dirty="0">
                <a:solidFill>
                  <a:prstClr val="black"/>
                </a:solidFill>
                <a:latin typeface="Times New Roman" panose="02020603050405020304" pitchFamily="18" charset="0"/>
                <a:ea typeface="Times New Roman" panose="02020603050405020304" pitchFamily="18" charset="0"/>
              </a:rPr>
              <a:t> gyrus</a:t>
            </a:r>
            <a:r>
              <a:rPr lang="en-US" sz="2100" b="1" dirty="0">
                <a:solidFill>
                  <a:prstClr val="black"/>
                </a:solidFill>
                <a:latin typeface="Arial" panose="020B0604020202020204" pitchFamily="34" charset="0"/>
                <a:ea typeface="Times New Roman" panose="02020603050405020304" pitchFamily="18" charset="0"/>
              </a:rPr>
              <a:t>). </a:t>
            </a:r>
            <a:endParaRPr lang="en-US" sz="2100" b="1" dirty="0" smtClean="0">
              <a:solidFill>
                <a:prstClr val="black"/>
              </a:solidFill>
              <a:latin typeface="Arial" panose="020B0604020202020204" pitchFamily="34" charset="0"/>
              <a:ea typeface="Times New Roman" panose="02020603050405020304" pitchFamily="18" charset="0"/>
            </a:endParaRPr>
          </a:p>
          <a:p>
            <a:pPr lvl="0" algn="justLow" rtl="0">
              <a:lnSpc>
                <a:spcPct val="122000"/>
              </a:lnSpc>
              <a:tabLst>
                <a:tab pos="259080" algn="l"/>
                <a:tab pos="259080" algn="l"/>
                <a:tab pos="6057900" algn="r"/>
              </a:tabLst>
              <a:defRPr/>
            </a:pPr>
            <a:r>
              <a:rPr lang="en-US" sz="2100" dirty="0" smtClean="0">
                <a:solidFill>
                  <a:prstClr val="black"/>
                </a:solidFill>
                <a:latin typeface="Arial" pitchFamily="34" charset="0"/>
                <a:ea typeface="Times New Roman" panose="02020603050405020304" pitchFamily="18" charset="0"/>
                <a:cs typeface="Arial" pitchFamily="34" charset="0"/>
              </a:rPr>
              <a:t>- It receives auditory radiation from the medial geniculate body (MGB).</a:t>
            </a:r>
          </a:p>
          <a:p>
            <a:pPr lvl="0" algn="justLow" rtl="0">
              <a:lnSpc>
                <a:spcPct val="122000"/>
              </a:lnSpc>
              <a:tabLst>
                <a:tab pos="259080" algn="l"/>
                <a:tab pos="259080" algn="l"/>
                <a:tab pos="6057900" algn="r"/>
              </a:tabLst>
              <a:defRPr/>
            </a:pPr>
            <a:r>
              <a:rPr lang="en-US" sz="2100" dirty="0" smtClean="0">
                <a:solidFill>
                  <a:prstClr val="black"/>
                </a:solidFill>
                <a:latin typeface="Arial" pitchFamily="34" charset="0"/>
                <a:ea typeface="Times New Roman" panose="02020603050405020304" pitchFamily="18" charset="0"/>
                <a:cs typeface="Arial" pitchFamily="34" charset="0"/>
              </a:rPr>
              <a:t>- Lesion of this area leads to</a:t>
            </a:r>
            <a:r>
              <a:rPr lang="en-US" sz="2100" b="1" dirty="0" smtClean="0">
                <a:solidFill>
                  <a:prstClr val="black"/>
                </a:solidFill>
                <a:latin typeface="Arial" pitchFamily="34" charset="0"/>
                <a:ea typeface="Times New Roman" panose="02020603050405020304" pitchFamily="18" charset="0"/>
                <a:cs typeface="Arial" pitchFamily="34" charset="0"/>
              </a:rPr>
              <a:t> diminished hearing.</a:t>
            </a:r>
            <a:endParaRPr lang="en-US" sz="2100" dirty="0">
              <a:solidFill>
                <a:prstClr val="black"/>
              </a:solidFill>
              <a:latin typeface="Arial" pitchFamily="34" charset="0"/>
              <a:ea typeface="Times New Roman" panose="02020603050405020304" pitchFamily="18" charset="0"/>
              <a:cs typeface="Arial" pitchFamily="34" charset="0"/>
            </a:endParaRPr>
          </a:p>
          <a:p>
            <a:pPr marL="342900" lvl="0" indent="-342900" algn="justLow" rtl="0">
              <a:lnSpc>
                <a:spcPct val="140000"/>
              </a:lnSpc>
              <a:buFont typeface="Arial" panose="020B0604020202020204" pitchFamily="34" charset="0"/>
              <a:buChar char="•"/>
              <a:tabLst>
                <a:tab pos="259080" algn="l"/>
                <a:tab pos="259080" algn="l"/>
                <a:tab pos="6057900" algn="r"/>
              </a:tabLst>
              <a:defRPr/>
            </a:pPr>
            <a:r>
              <a:rPr lang="en-US" sz="2100" b="1" dirty="0">
                <a:solidFill>
                  <a:srgbClr val="0000FF"/>
                </a:solidFill>
                <a:latin typeface="Arial" panose="020B0604020202020204" pitchFamily="34" charset="0"/>
                <a:ea typeface="Times New Roman" panose="02020603050405020304" pitchFamily="18" charset="0"/>
              </a:rPr>
              <a:t>Auditory association area (Secondary) ( area 22): </a:t>
            </a:r>
            <a:endParaRPr lang="en-US" sz="2100" dirty="0">
              <a:solidFill>
                <a:srgbClr val="0000FF"/>
              </a:solidFill>
              <a:latin typeface="Times New Roman" panose="02020603050405020304" pitchFamily="18" charset="0"/>
              <a:ea typeface="Times New Roman" panose="02020603050405020304" pitchFamily="18" charset="0"/>
            </a:endParaRPr>
          </a:p>
          <a:p>
            <a:pPr lvl="0" algn="justLow" rtl="0">
              <a:lnSpc>
                <a:spcPct val="122000"/>
              </a:lnSpc>
              <a:tabLst>
                <a:tab pos="259080" algn="l"/>
                <a:tab pos="259080" algn="l"/>
                <a:tab pos="6057900" algn="r"/>
              </a:tabLst>
              <a:defRPr/>
            </a:pPr>
            <a:r>
              <a:rPr lang="en-US" sz="2100" dirty="0">
                <a:solidFill>
                  <a:prstClr val="black"/>
                </a:solidFill>
                <a:latin typeface="Arial" panose="020B0604020202020204" pitchFamily="34" charset="0"/>
                <a:ea typeface="Times New Roman" panose="02020603050405020304" pitchFamily="18" charset="0"/>
              </a:rPr>
              <a:t>- It lies </a:t>
            </a:r>
            <a:r>
              <a:rPr lang="en-US" sz="2100" b="1" dirty="0">
                <a:solidFill>
                  <a:prstClr val="black"/>
                </a:solidFill>
                <a:latin typeface="Arial" panose="020B0604020202020204" pitchFamily="34" charset="0"/>
                <a:ea typeface="Times New Roman" panose="02020603050405020304" pitchFamily="18" charset="0"/>
              </a:rPr>
              <a:t>behind</a:t>
            </a:r>
            <a:r>
              <a:rPr lang="en-US" sz="2100" dirty="0">
                <a:solidFill>
                  <a:prstClr val="black"/>
                </a:solidFill>
                <a:latin typeface="Arial" panose="020B0604020202020204" pitchFamily="34" charset="0"/>
                <a:ea typeface="Times New Roman" panose="02020603050405020304" pitchFamily="18" charset="0"/>
              </a:rPr>
              <a:t> the auditory area. </a:t>
            </a:r>
            <a:endParaRPr lang="en-US" sz="2100" dirty="0">
              <a:solidFill>
                <a:prstClr val="black"/>
              </a:solidFill>
              <a:latin typeface="Times New Roman" panose="02020603050405020304" pitchFamily="18" charset="0"/>
              <a:ea typeface="Times New Roman" panose="02020603050405020304" pitchFamily="18" charset="0"/>
            </a:endParaRPr>
          </a:p>
          <a:p>
            <a:pPr lvl="0" algn="justLow" rtl="0">
              <a:lnSpc>
                <a:spcPct val="122000"/>
              </a:lnSpc>
              <a:tabLst>
                <a:tab pos="259080" algn="l"/>
                <a:tab pos="259080" algn="l"/>
                <a:tab pos="6057900" algn="r"/>
              </a:tabLst>
              <a:defRPr/>
            </a:pPr>
            <a:r>
              <a:rPr lang="en-US" sz="2100" dirty="0">
                <a:solidFill>
                  <a:prstClr val="black"/>
                </a:solidFill>
                <a:latin typeface="Arial" panose="020B0604020202020204" pitchFamily="34" charset="0"/>
                <a:ea typeface="Times New Roman" panose="02020603050405020304" pitchFamily="18" charset="0"/>
              </a:rPr>
              <a:t>- It is responsible for recognition and interpretation of the sounds.</a:t>
            </a:r>
            <a:endParaRPr lang="en-US" sz="2100" dirty="0">
              <a:solidFill>
                <a:prstClr val="black"/>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93440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4" name="Picture 4"/>
          <p:cNvPicPr>
            <a:picLocks noChangeAspect="1" noChangeArrowheads="1"/>
          </p:cNvPicPr>
          <p:nvPr/>
        </p:nvPicPr>
        <p:blipFill>
          <a:blip r:embed="rId2" cstate="print"/>
          <a:srcRect l="17870" t="12201" r="32990" b="24800"/>
          <a:stretch>
            <a:fillRect/>
          </a:stretch>
        </p:blipFill>
        <p:spPr bwMode="auto">
          <a:xfrm>
            <a:off x="1331640" y="0"/>
            <a:ext cx="4752528" cy="4569738"/>
          </a:xfrm>
          <a:prstGeom prst="rect">
            <a:avLst/>
          </a:prstGeom>
          <a:noFill/>
          <a:ln w="9525">
            <a:noFill/>
            <a:miter lim="800000"/>
            <a:headEnd/>
            <a:tailEnd/>
          </a:ln>
        </p:spPr>
      </p:pic>
      <p:sp>
        <p:nvSpPr>
          <p:cNvPr id="5" name="TextBox 4"/>
          <p:cNvSpPr txBox="1"/>
          <p:nvPr/>
        </p:nvSpPr>
        <p:spPr>
          <a:xfrm>
            <a:off x="179512" y="4509120"/>
            <a:ext cx="8712968" cy="2246769"/>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1">
            <a:spAutoFit/>
          </a:bodyPr>
          <a:lstStyle/>
          <a:p>
            <a:pPr marL="457200" indent="-457200" algn="l" rtl="0">
              <a:buFont typeface="Wingdings" pitchFamily="2" charset="2"/>
              <a:buChar char="q"/>
              <a:defRPr/>
            </a:pPr>
            <a:r>
              <a:rPr lang="en-US" sz="2800" b="1" dirty="0" smtClean="0">
                <a:solidFill>
                  <a:srgbClr val="0000FF"/>
                </a:solidFill>
              </a:rPr>
              <a:t>Gustatory </a:t>
            </a:r>
            <a:r>
              <a:rPr lang="en-US" sz="2800" b="1" dirty="0">
                <a:solidFill>
                  <a:srgbClr val="0000FF"/>
                </a:solidFill>
              </a:rPr>
              <a:t>area </a:t>
            </a:r>
            <a:r>
              <a:rPr lang="en-US" sz="2800" b="1" dirty="0" smtClean="0"/>
              <a:t>(area 43): lies in the insula.</a:t>
            </a:r>
          </a:p>
          <a:p>
            <a:pPr algn="l" rtl="0">
              <a:defRPr/>
            </a:pPr>
            <a:r>
              <a:rPr lang="en-US" sz="2800" b="1" dirty="0" smtClean="0">
                <a:solidFill>
                  <a:srgbClr val="D60093"/>
                </a:solidFill>
              </a:rPr>
              <a:t>- It is concerned with recognition of the taste sensation.</a:t>
            </a:r>
            <a:endParaRPr lang="en-US" sz="2800" b="1" dirty="0">
              <a:solidFill>
                <a:srgbClr val="D60093"/>
              </a:solidFill>
            </a:endParaRPr>
          </a:p>
          <a:p>
            <a:pPr marR="0" lvl="0" algn="l" defTabSz="914400" rtl="0" eaLnBrk="1" fontAlgn="auto" latinLnBrk="0" hangingPunct="1">
              <a:lnSpc>
                <a:spcPct val="100000"/>
              </a:lnSpc>
              <a:spcBef>
                <a:spcPts val="0"/>
              </a:spcBef>
              <a:spcAft>
                <a:spcPts val="0"/>
              </a:spcAft>
              <a:buClrTx/>
              <a:buSzTx/>
              <a:tabLst/>
              <a:defRPr/>
            </a:pPr>
            <a:r>
              <a:rPr kumimoji="0" lang="en-US" sz="2800" b="1" i="0" u="none" strike="noStrike" kern="1200" cap="none" spc="0" normalizeH="0" baseline="0" noProof="0" dirty="0" smtClean="0">
                <a:ln>
                  <a:noFill/>
                </a:ln>
                <a:solidFill>
                  <a:srgbClr val="FF0000"/>
                </a:solidFill>
                <a:effectLst/>
                <a:uLnTx/>
                <a:uFillTx/>
                <a:latin typeface="Calibri"/>
                <a:ea typeface="+mn-ea"/>
                <a:cs typeface="+mn-cs"/>
              </a:rPr>
              <a:t>- Insula </a:t>
            </a:r>
            <a:r>
              <a:rPr kumimoji="0" lang="en-US" sz="2800" b="0" i="0" u="none" strike="noStrike" kern="1200" cap="none" spc="0" normalizeH="0" baseline="0" noProof="0" dirty="0">
                <a:ln>
                  <a:noFill/>
                </a:ln>
                <a:solidFill>
                  <a:prstClr val="black"/>
                </a:solidFill>
                <a:effectLst/>
                <a:uLnTx/>
                <a:uFillTx/>
                <a:latin typeface="Calibri"/>
                <a:ea typeface="+mn-ea"/>
                <a:cs typeface="+mn-cs"/>
              </a:rPr>
              <a:t>lies at the bottom of the deep lateral sulcus and cannot be seen from the surface unless the lips of the sulcus are separated. </a:t>
            </a:r>
            <a:r>
              <a:rPr kumimoji="0" lang="en-US" sz="2800" b="0" i="0" u="none" strike="noStrike" kern="1200" cap="none" spc="0" normalizeH="0" baseline="0" noProof="0" dirty="0" smtClean="0">
                <a:ln>
                  <a:noFill/>
                </a:ln>
                <a:solidFill>
                  <a:prstClr val="black"/>
                </a:solidFill>
                <a:effectLst/>
                <a:uLnTx/>
                <a:uFillTx/>
                <a:latin typeface="Calibri"/>
                <a:ea typeface="+mn-ea"/>
                <a:cs typeface="+mn-cs"/>
              </a:rPr>
              <a:t> </a:t>
            </a: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AutoShape 32"/>
          <p:cNvSpPr>
            <a:spLocks/>
          </p:cNvSpPr>
          <p:nvPr/>
        </p:nvSpPr>
        <p:spPr bwMode="auto">
          <a:xfrm>
            <a:off x="-252536" y="3356992"/>
            <a:ext cx="2808312" cy="720080"/>
          </a:xfrm>
          <a:prstGeom prst="callout2">
            <a:avLst>
              <a:gd name="adj1" fmla="val 53357"/>
              <a:gd name="adj2" fmla="val 77416"/>
              <a:gd name="adj3" fmla="val 46064"/>
              <a:gd name="adj4" fmla="val 116843"/>
              <a:gd name="adj5" fmla="val -66841"/>
              <a:gd name="adj6" fmla="val 149553"/>
            </a:avLst>
          </a:prstGeom>
          <a:noFill/>
          <a:ln w="38100">
            <a:solidFill>
              <a:schemeClr val="tx1"/>
            </a:solidFill>
            <a:miter lim="800000"/>
            <a:headEnd/>
            <a:tailEnd type="triangle" w="med" len="med"/>
          </a:ln>
          <a:effectLst>
            <a:outerShdw blurRad="50800" dist="38100" dir="8100000" algn="tr" rotWithShape="0">
              <a:prstClr val="black">
                <a:alpha val="40000"/>
              </a:prstClr>
            </a:outerShdw>
          </a:effectLst>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0000FF"/>
                </a:solidFill>
                <a:effectLst/>
                <a:uLnTx/>
                <a:uFillTx/>
                <a:latin typeface="Calibri"/>
                <a:ea typeface="+mn-ea"/>
                <a:cs typeface="+mn-cs"/>
              </a:rPr>
              <a:t>Insula</a:t>
            </a:r>
            <a:r>
              <a:rPr kumimoji="0" lang="en-US" sz="4400" b="1" i="0" u="none" strike="noStrike" kern="1200" cap="none" spc="0" normalizeH="0" baseline="0" noProof="0" dirty="0">
                <a:ln>
                  <a:noFill/>
                </a:ln>
                <a:solidFill>
                  <a:srgbClr val="0000FF"/>
                </a:solidFill>
                <a:effectLst/>
                <a:uLnTx/>
                <a:uFillTx/>
                <a:latin typeface="Calibri"/>
                <a:ea typeface="+mn-ea"/>
                <a:cs typeface="+mn-cs"/>
              </a:rPr>
              <a:t> </a:t>
            </a:r>
            <a:endParaRPr kumimoji="0" lang="en-US" sz="4800" b="1" i="0" u="none" strike="noStrike" kern="1200" cap="none" spc="0" normalizeH="0" baseline="0" noProof="0" dirty="0">
              <a:ln>
                <a:noFill/>
              </a:ln>
              <a:solidFill>
                <a:srgbClr val="0000FF"/>
              </a:solidFill>
              <a:effectLst/>
              <a:uLnTx/>
              <a:uFillTx/>
              <a:latin typeface="Calibri"/>
              <a:ea typeface="+mn-ea"/>
              <a:cs typeface="+mn-cs"/>
            </a:endParaRPr>
          </a:p>
        </p:txBody>
      </p:sp>
      <p:sp>
        <p:nvSpPr>
          <p:cNvPr id="8" name="AutoShape 32"/>
          <p:cNvSpPr>
            <a:spLocks/>
          </p:cNvSpPr>
          <p:nvPr/>
        </p:nvSpPr>
        <p:spPr bwMode="auto">
          <a:xfrm flipH="1">
            <a:off x="6084168" y="332656"/>
            <a:ext cx="2808312" cy="720080"/>
          </a:xfrm>
          <a:prstGeom prst="callout2">
            <a:avLst>
              <a:gd name="adj1" fmla="val 451952"/>
              <a:gd name="adj2" fmla="val 147964"/>
              <a:gd name="adj3" fmla="val 84865"/>
              <a:gd name="adj4" fmla="val 98754"/>
              <a:gd name="adj5" fmla="val 183604"/>
              <a:gd name="adj6" fmla="val 155884"/>
            </a:avLst>
          </a:prstGeom>
          <a:noFill/>
          <a:ln w="38100">
            <a:solidFill>
              <a:srgbClr val="0000FF"/>
            </a:solidFill>
            <a:miter lim="800000"/>
            <a:headEnd type="triangle" w="med" len="med"/>
            <a:tailEnd type="triangle" w="med" len="med"/>
          </a:ln>
          <a:effectLst>
            <a:outerShdw blurRad="50800" dist="38100" dir="8100000" algn="tr" rotWithShape="0">
              <a:prstClr val="black">
                <a:alpha val="40000"/>
              </a:prstClr>
            </a:outerShdw>
          </a:effectLst>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9900"/>
                </a:solidFill>
                <a:effectLst/>
                <a:uLnTx/>
                <a:uFillTx/>
                <a:latin typeface="Calibri"/>
                <a:ea typeface="+mn-ea"/>
                <a:cs typeface="+mn-cs"/>
              </a:rPr>
              <a:t>the lips of the lateral sulcus are separated </a:t>
            </a:r>
            <a:endParaRPr kumimoji="0" lang="en-US" sz="4000" b="1" i="0" u="none" strike="noStrike" kern="1200" cap="none" spc="0" normalizeH="0" baseline="0" noProof="0" dirty="0">
              <a:ln>
                <a:noFill/>
              </a:ln>
              <a:solidFill>
                <a:srgbClr val="009900"/>
              </a:solidFill>
              <a:effectLst/>
              <a:uLnTx/>
              <a:uFillTx/>
              <a:latin typeface="Calibri"/>
              <a:ea typeface="+mn-ea"/>
              <a:cs typeface="+mn-cs"/>
            </a:endParaRPr>
          </a:p>
        </p:txBody>
      </p:sp>
      <p:sp>
        <p:nvSpPr>
          <p:cNvPr id="7" name="Freeform 14">
            <a:extLst>
              <a:ext uri="{FF2B5EF4-FFF2-40B4-BE49-F238E27FC236}">
                <a16:creationId xmlns:a16="http://schemas.microsoft.com/office/drawing/2014/main" xmlns="" id="{30D54D6E-CA33-48C1-BB1F-38965904D629}"/>
              </a:ext>
            </a:extLst>
          </p:cNvPr>
          <p:cNvSpPr/>
          <p:nvPr/>
        </p:nvSpPr>
        <p:spPr>
          <a:xfrm>
            <a:off x="3473281" y="1887070"/>
            <a:ext cx="1693381" cy="1448841"/>
          </a:xfrm>
          <a:custGeom>
            <a:avLst/>
            <a:gdLst>
              <a:gd name="connsiteX0" fmla="*/ 314739 w 1726096"/>
              <a:gd name="connsiteY0" fmla="*/ 1424608 h 1467677"/>
              <a:gd name="connsiteX1" fmla="*/ 36443 w 1726096"/>
              <a:gd name="connsiteY1" fmla="*/ 1027043 h 1467677"/>
              <a:gd name="connsiteX2" fmla="*/ 96078 w 1726096"/>
              <a:gd name="connsiteY2" fmla="*/ 569843 h 1467677"/>
              <a:gd name="connsiteX3" fmla="*/ 334617 w 1726096"/>
              <a:gd name="connsiteY3" fmla="*/ 231912 h 1467677"/>
              <a:gd name="connsiteX4" fmla="*/ 752061 w 1726096"/>
              <a:gd name="connsiteY4" fmla="*/ 72886 h 1467677"/>
              <a:gd name="connsiteX5" fmla="*/ 1348408 w 1726096"/>
              <a:gd name="connsiteY5" fmla="*/ 112643 h 1467677"/>
              <a:gd name="connsiteX6" fmla="*/ 1686339 w 1726096"/>
              <a:gd name="connsiteY6" fmla="*/ 112643 h 1467677"/>
              <a:gd name="connsiteX7" fmla="*/ 1586948 w 1726096"/>
              <a:gd name="connsiteY7" fmla="*/ 788504 h 1467677"/>
              <a:gd name="connsiteX8" fmla="*/ 1308652 w 1726096"/>
              <a:gd name="connsiteY8" fmla="*/ 1285460 h 1467677"/>
              <a:gd name="connsiteX9" fmla="*/ 314739 w 1726096"/>
              <a:gd name="connsiteY9" fmla="*/ 1424608 h 1467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6096" h="1467677">
                <a:moveTo>
                  <a:pt x="314739" y="1424608"/>
                </a:moveTo>
                <a:cubicBezTo>
                  <a:pt x="102704" y="1381539"/>
                  <a:pt x="72887" y="1169504"/>
                  <a:pt x="36443" y="1027043"/>
                </a:cubicBezTo>
                <a:cubicBezTo>
                  <a:pt x="0" y="884582"/>
                  <a:pt x="46382" y="702365"/>
                  <a:pt x="96078" y="569843"/>
                </a:cubicBezTo>
                <a:cubicBezTo>
                  <a:pt x="145774" y="437321"/>
                  <a:pt x="225287" y="314738"/>
                  <a:pt x="334617" y="231912"/>
                </a:cubicBezTo>
                <a:cubicBezTo>
                  <a:pt x="443947" y="149086"/>
                  <a:pt x="583096" y="92764"/>
                  <a:pt x="752061" y="72886"/>
                </a:cubicBezTo>
                <a:cubicBezTo>
                  <a:pt x="921026" y="53008"/>
                  <a:pt x="1192695" y="106017"/>
                  <a:pt x="1348408" y="112643"/>
                </a:cubicBezTo>
                <a:cubicBezTo>
                  <a:pt x="1504121" y="119269"/>
                  <a:pt x="1646582" y="0"/>
                  <a:pt x="1686339" y="112643"/>
                </a:cubicBezTo>
                <a:cubicBezTo>
                  <a:pt x="1726096" y="225286"/>
                  <a:pt x="1649896" y="593035"/>
                  <a:pt x="1586948" y="788504"/>
                </a:cubicBezTo>
                <a:cubicBezTo>
                  <a:pt x="1524000" y="983974"/>
                  <a:pt x="1517374" y="1172817"/>
                  <a:pt x="1308652" y="1285460"/>
                </a:cubicBezTo>
                <a:cubicBezTo>
                  <a:pt x="1099930" y="1398103"/>
                  <a:pt x="526774" y="1467677"/>
                  <a:pt x="314739" y="1424608"/>
                </a:cubicBezTo>
                <a:close/>
              </a:path>
            </a:pathLst>
          </a:custGeom>
          <a:noFill/>
          <a:ln w="57150">
            <a:solidFill>
              <a:srgbClr val="00FF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endParaRPr>
          </a:p>
        </p:txBody>
      </p:sp>
      <p:sp>
        <p:nvSpPr>
          <p:cNvPr id="9" name="AutoShape 32">
            <a:extLst>
              <a:ext uri="{FF2B5EF4-FFF2-40B4-BE49-F238E27FC236}">
                <a16:creationId xmlns:a16="http://schemas.microsoft.com/office/drawing/2014/main" xmlns="" id="{A1A2B97A-4862-4FED-B008-BD9D69A83CE5}"/>
              </a:ext>
            </a:extLst>
          </p:cNvPr>
          <p:cNvSpPr>
            <a:spLocks/>
          </p:cNvSpPr>
          <p:nvPr/>
        </p:nvSpPr>
        <p:spPr bwMode="auto">
          <a:xfrm>
            <a:off x="0" y="1052736"/>
            <a:ext cx="2046305" cy="829373"/>
          </a:xfrm>
          <a:prstGeom prst="callout2">
            <a:avLst>
              <a:gd name="adj1" fmla="val 197816"/>
              <a:gd name="adj2" fmla="val 211156"/>
              <a:gd name="adj3" fmla="val 44131"/>
              <a:gd name="adj4" fmla="val 79639"/>
              <a:gd name="adj5" fmla="val 127112"/>
              <a:gd name="adj6" fmla="val 200745"/>
            </a:avLst>
          </a:prstGeom>
          <a:noFill/>
          <a:ln w="57150">
            <a:solidFill>
              <a:srgbClr val="0000FF"/>
            </a:solidFill>
            <a:miter lim="800000"/>
            <a:headEnd type="triangle" w="med" len="med"/>
            <a:tailEnd type="triangle" w="med" len="med"/>
          </a:ln>
          <a:effectLst>
            <a:outerShdw blurRad="50800" dist="38100" dir="8100000" algn="tr" rotWithShape="0">
              <a:prstClr val="black">
                <a:alpha val="40000"/>
              </a:prstClr>
            </a:outerShdw>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FF"/>
                </a:solidFill>
                <a:effectLst/>
                <a:uLnTx/>
                <a:uFillTx/>
                <a:latin typeface="Calibri"/>
              </a:rPr>
              <a:t>Gustatory area </a:t>
            </a:r>
            <a:r>
              <a:rPr lang="en-US" sz="2800" b="1" dirty="0">
                <a:solidFill>
                  <a:srgbClr val="0000FF"/>
                </a:solidFill>
                <a:latin typeface="Calibri"/>
              </a:rPr>
              <a:t>43</a:t>
            </a:r>
            <a:endParaRPr kumimoji="0" lang="en-US" sz="2800" b="1" i="0" u="none" strike="noStrike" kern="1200" cap="none" spc="0" normalizeH="0" baseline="0" noProof="0" dirty="0">
              <a:ln>
                <a:noFill/>
              </a:ln>
              <a:solidFill>
                <a:srgbClr val="0000FF"/>
              </a:solidFill>
              <a:effectLst/>
              <a:uLnTx/>
              <a:uFillTx/>
              <a:latin typeface="Calibri"/>
            </a:endParaRP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srgbClr val="0000FF"/>
              </a:solidFill>
              <a:effectLst/>
              <a:uLnTx/>
              <a:uFillTx/>
              <a:latin typeface="Calibri"/>
              <a:ea typeface="+mn-ea"/>
              <a:cs typeface="+mn-cs"/>
            </a:endParaRPr>
          </a:p>
        </p:txBody>
      </p:sp>
    </p:spTree>
    <p:extLst>
      <p:ext uri="{BB962C8B-B14F-4D97-AF65-F5344CB8AC3E}">
        <p14:creationId xmlns:p14="http://schemas.microsoft.com/office/powerpoint/2010/main" val="878837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1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up)">
                                      <p:cBhvr>
                                        <p:cTn id="28"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xmlns="" id="{52C8E00C-7078-4A37-8387-4B78B473E1C5}"/>
              </a:ext>
            </a:extLst>
          </p:cNvPr>
          <p:cNvPicPr>
            <a:picLocks noChangeAspect="1" noChangeArrowheads="1"/>
          </p:cNvPicPr>
          <p:nvPr/>
        </p:nvPicPr>
        <p:blipFill>
          <a:blip r:embed="rId3" cstate="print"/>
          <a:srcRect l="2579" t="13407" r="1446" b="11782"/>
          <a:stretch>
            <a:fillRect/>
          </a:stretch>
        </p:blipFill>
        <p:spPr bwMode="auto">
          <a:xfrm>
            <a:off x="44422" y="1543136"/>
            <a:ext cx="9055155" cy="5293783"/>
          </a:xfrm>
          <a:prstGeom prst="rect">
            <a:avLst/>
          </a:prstGeom>
          <a:noFill/>
          <a:ln w="9525">
            <a:noFill/>
            <a:miter lim="800000"/>
            <a:headEnd/>
            <a:tailEnd/>
          </a:ln>
        </p:spPr>
      </p:pic>
      <p:sp>
        <p:nvSpPr>
          <p:cNvPr id="3" name="Rectangle 2">
            <a:extLst>
              <a:ext uri="{FF2B5EF4-FFF2-40B4-BE49-F238E27FC236}">
                <a16:creationId xmlns:a16="http://schemas.microsoft.com/office/drawing/2014/main" xmlns="" id="{CE1F81A8-4400-4D6D-B43F-E222F0B5F8FB}"/>
              </a:ext>
            </a:extLst>
          </p:cNvPr>
          <p:cNvSpPr/>
          <p:nvPr/>
        </p:nvSpPr>
        <p:spPr>
          <a:xfrm>
            <a:off x="251520" y="188640"/>
            <a:ext cx="8640960" cy="1384995"/>
          </a:xfrm>
          <a:prstGeom prst="rect">
            <a:avLst/>
          </a:prstGeom>
        </p:spPr>
        <p:txBody>
          <a:bodyPr wrap="square">
            <a:spAutoFit/>
          </a:bodyPr>
          <a:lstStyle/>
          <a:p>
            <a:pPr lvl="1" algn="ctr" rtl="0">
              <a:defRPr/>
            </a:pPr>
            <a:r>
              <a:rPr kumimoji="0" lang="en-US" sz="2800" b="1"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Functional areas of the </a:t>
            </a:r>
            <a:r>
              <a:rPr kumimoji="0" lang="en-US" sz="2800" b="1" i="0" u="none" strike="noStrike" kern="1200" cap="none" spc="0" normalizeH="0" baseline="0" noProof="0" dirty="0" err="1">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supero</a:t>
            </a:r>
            <a:r>
              <a:rPr kumimoji="0" lang="en-US" sz="2800" b="1"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-lateral surface </a:t>
            </a:r>
          </a:p>
          <a:p>
            <a:pPr lvl="1" algn="ctr" rtl="0">
              <a:defRPr/>
            </a:pPr>
            <a:r>
              <a:rPr kumimoji="0" lang="en-US" sz="2800" b="1"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Brodmann areas in all surfaces</a:t>
            </a:r>
            <a:r>
              <a:rPr lang="en-US" sz="2800" b="1" dirty="0">
                <a:solidFill>
                  <a:srgbClr val="FF0000"/>
                </a:solidFill>
                <a:latin typeface="Arial" panose="020B0604020202020204" pitchFamily="34" charset="0"/>
                <a:cs typeface="Arial" panose="020B0604020202020204" pitchFamily="34" charset="0"/>
              </a:rPr>
              <a:t>)</a:t>
            </a:r>
            <a:r>
              <a:rPr lang="en-US" sz="2800" b="1" dirty="0">
                <a:solidFill>
                  <a:prstClr val="black"/>
                </a:solidFill>
                <a:latin typeface="Arial" panose="020B0604020202020204" pitchFamily="34" charset="0"/>
                <a:cs typeface="Arial" panose="020B0604020202020204" pitchFamily="34" charset="0"/>
              </a:rPr>
              <a:t> </a:t>
            </a:r>
          </a:p>
          <a:p>
            <a:pPr lvl="1" algn="ctr" rtl="0">
              <a:defRPr/>
            </a:pPr>
            <a:r>
              <a:rPr lang="en-US" sz="2800" b="1" dirty="0">
                <a:solidFill>
                  <a:srgbClr val="0000FF"/>
                </a:solidFill>
                <a:latin typeface="Arial" panose="020B0604020202020204" pitchFamily="34" charset="0"/>
                <a:cs typeface="Arial" panose="020B0604020202020204" pitchFamily="34" charset="0"/>
              </a:rPr>
              <a:t>52 structurally distinct areas of cerebral cortex </a:t>
            </a:r>
            <a:endParaRPr lang="en-US" sz="2800" b="1" dirty="0">
              <a:ln w="1143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Star: 5 Points 3">
            <a:extLst>
              <a:ext uri="{FF2B5EF4-FFF2-40B4-BE49-F238E27FC236}">
                <a16:creationId xmlns:a16="http://schemas.microsoft.com/office/drawing/2014/main" xmlns="" id="{51CB5D2E-0DA9-4EDE-A88A-900151889FD9}"/>
              </a:ext>
            </a:extLst>
          </p:cNvPr>
          <p:cNvSpPr/>
          <p:nvPr/>
        </p:nvSpPr>
        <p:spPr>
          <a:xfrm>
            <a:off x="2699792" y="2996952"/>
            <a:ext cx="504056" cy="432048"/>
          </a:xfrm>
          <a:prstGeom prst="star5">
            <a:avLst>
              <a:gd name="adj" fmla="val 26896"/>
              <a:gd name="hf" fmla="val 105146"/>
              <a:gd name="vf" fmla="val 11055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569090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a:xfrm>
            <a:off x="3040" y="-90264"/>
            <a:ext cx="9140960" cy="1143000"/>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100" b="1" dirty="0">
                <a:ln w="11430"/>
                <a:solidFill>
                  <a:srgbClr val="C00000"/>
                </a:solidFill>
                <a:effectLst>
                  <a:outerShdw blurRad="38100" dist="38100" dir="2700000" algn="tl">
                    <a:srgbClr val="000000">
                      <a:alpha val="43137"/>
                    </a:srgbClr>
                  </a:outerShdw>
                </a:effectLst>
              </a:rPr>
              <a:t>Functional and Structural Areas of the Cerebral Cortex</a:t>
            </a:r>
          </a:p>
        </p:txBody>
      </p:sp>
      <p:pic>
        <p:nvPicPr>
          <p:cNvPr id="192516" name="Picture 4"/>
          <p:cNvPicPr>
            <a:picLocks noChangeAspect="1" noChangeArrowheads="1"/>
          </p:cNvPicPr>
          <p:nvPr/>
        </p:nvPicPr>
        <p:blipFill rotWithShape="1">
          <a:blip r:embed="rId3" cstate="print"/>
          <a:srcRect l="2443" t="15686" r="2941" b="10810"/>
          <a:stretch/>
        </p:blipFill>
        <p:spPr bwMode="auto">
          <a:xfrm>
            <a:off x="3039" y="764521"/>
            <a:ext cx="9140961" cy="5762404"/>
          </a:xfrm>
          <a:prstGeom prst="rect">
            <a:avLst/>
          </a:prstGeom>
          <a:noFill/>
        </p:spPr>
      </p:pic>
    </p:spTree>
    <p:extLst>
      <p:ext uri="{BB962C8B-B14F-4D97-AF65-F5344CB8AC3E}">
        <p14:creationId xmlns:p14="http://schemas.microsoft.com/office/powerpoint/2010/main" val="39310714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866" name="Object 2">
            <a:extLst>
              <a:ext uri="{FF2B5EF4-FFF2-40B4-BE49-F238E27FC236}">
                <a16:creationId xmlns:a16="http://schemas.microsoft.com/office/drawing/2014/main" xmlns="" id="{5BEAF321-CE8B-4EFD-9974-5224A4C8CD65}"/>
              </a:ext>
            </a:extLst>
          </p:cNvPr>
          <p:cNvGraphicFramePr>
            <a:graphicFrameLocks noChangeAspect="1"/>
          </p:cNvGraphicFramePr>
          <p:nvPr/>
        </p:nvGraphicFramePr>
        <p:xfrm>
          <a:off x="3596880" y="2018110"/>
          <a:ext cx="1950244" cy="2822675"/>
        </p:xfrm>
        <a:graphic>
          <a:graphicData uri="http://schemas.openxmlformats.org/presentationml/2006/ole">
            <mc:AlternateContent xmlns:mc="http://schemas.openxmlformats.org/markup-compatibility/2006">
              <mc:Choice xmlns:v="urn:schemas-microsoft-com:vml" Requires="v">
                <p:oleObj spid="_x0000_s1356" name="Clip" r:id="rId4" imgW="3467100" imgH="5018088" progId="MS_ClipArt_Gallery.2">
                  <p:embed/>
                </p:oleObj>
              </mc:Choice>
              <mc:Fallback>
                <p:oleObj name="Clip" r:id="rId4" imgW="3467100" imgH="5018088" progId="MS_ClipArt_Gallery.2">
                  <p:embed/>
                  <p:pic>
                    <p:nvPicPr>
                      <p:cNvPr id="36866" name="Object 2">
                        <a:extLst>
                          <a:ext uri="{FF2B5EF4-FFF2-40B4-BE49-F238E27FC236}">
                            <a16:creationId xmlns:a16="http://schemas.microsoft.com/office/drawing/2014/main" xmlns="" id="{5BEAF321-CE8B-4EFD-9974-5224A4C8CD65}"/>
                          </a:ext>
                        </a:extLst>
                      </p:cNvPr>
                      <p:cNvPicPr>
                        <a:picLocks noChangeAspect="1" noChangeArrowheads="1"/>
                      </p:cNvPicPr>
                      <p:nvPr/>
                    </p:nvPicPr>
                    <p:blipFill>
                      <a:blip r:embed="rId5">
                        <a:lum contrast="30000"/>
                        <a:extLst>
                          <a:ext uri="{28A0092B-C50C-407E-A947-70E740481C1C}">
                            <a14:useLocalDpi xmlns:a14="http://schemas.microsoft.com/office/drawing/2010/main" val="0"/>
                          </a:ext>
                        </a:extLst>
                      </a:blip>
                      <a:srcRect/>
                      <a:stretch>
                        <a:fillRect/>
                      </a:stretch>
                    </p:blipFill>
                    <p:spPr bwMode="auto">
                      <a:xfrm>
                        <a:off x="3596880" y="2018110"/>
                        <a:ext cx="1950244" cy="2822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6867" name="Object 3">
            <a:extLst>
              <a:ext uri="{FF2B5EF4-FFF2-40B4-BE49-F238E27FC236}">
                <a16:creationId xmlns:a16="http://schemas.microsoft.com/office/drawing/2014/main" xmlns="" id="{D3B55F9F-14CC-4C1F-9099-44FA0F7FA8D4}"/>
              </a:ext>
            </a:extLst>
          </p:cNvPr>
          <p:cNvGraphicFramePr>
            <a:graphicFrameLocks noChangeAspect="1"/>
          </p:cNvGraphicFramePr>
          <p:nvPr/>
        </p:nvGraphicFramePr>
        <p:xfrm>
          <a:off x="3682605" y="2103835"/>
          <a:ext cx="1950244" cy="2822675"/>
        </p:xfrm>
        <a:graphic>
          <a:graphicData uri="http://schemas.openxmlformats.org/presentationml/2006/ole">
            <mc:AlternateContent xmlns:mc="http://schemas.openxmlformats.org/markup-compatibility/2006">
              <mc:Choice xmlns:v="urn:schemas-microsoft-com:vml" Requires="v">
                <p:oleObj spid="_x0000_s1357" name="Clip" r:id="rId6" imgW="3467100" imgH="5018088" progId="MS_ClipArt_Gallery.2">
                  <p:embed/>
                </p:oleObj>
              </mc:Choice>
              <mc:Fallback>
                <p:oleObj name="Clip" r:id="rId6" imgW="3467100" imgH="5018088" progId="MS_ClipArt_Gallery.2">
                  <p:embed/>
                  <p:pic>
                    <p:nvPicPr>
                      <p:cNvPr id="36867" name="Object 3">
                        <a:extLst>
                          <a:ext uri="{FF2B5EF4-FFF2-40B4-BE49-F238E27FC236}">
                            <a16:creationId xmlns:a16="http://schemas.microsoft.com/office/drawing/2014/main" xmlns="" id="{D3B55F9F-14CC-4C1F-9099-44FA0F7FA8D4}"/>
                          </a:ext>
                        </a:extLst>
                      </p:cNvPr>
                      <p:cNvPicPr>
                        <a:picLocks noChangeAspect="1" noChangeArrowheads="1"/>
                      </p:cNvPicPr>
                      <p:nvPr/>
                    </p:nvPicPr>
                    <p:blipFill>
                      <a:blip r:embed="rId5">
                        <a:lum contrast="30000"/>
                        <a:extLst>
                          <a:ext uri="{28A0092B-C50C-407E-A947-70E740481C1C}">
                            <a14:useLocalDpi xmlns:a14="http://schemas.microsoft.com/office/drawing/2010/main" val="0"/>
                          </a:ext>
                        </a:extLst>
                      </a:blip>
                      <a:srcRect/>
                      <a:stretch>
                        <a:fillRect/>
                      </a:stretch>
                    </p:blipFill>
                    <p:spPr bwMode="auto">
                      <a:xfrm>
                        <a:off x="3682605" y="2103835"/>
                        <a:ext cx="1950244" cy="2822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6868" name="Object 4">
            <a:extLst>
              <a:ext uri="{FF2B5EF4-FFF2-40B4-BE49-F238E27FC236}">
                <a16:creationId xmlns:a16="http://schemas.microsoft.com/office/drawing/2014/main" xmlns="" id="{7E469F78-8BBE-4AF3-975C-D1349B706182}"/>
              </a:ext>
            </a:extLst>
          </p:cNvPr>
          <p:cNvGraphicFramePr>
            <a:graphicFrameLocks noChangeAspect="1"/>
          </p:cNvGraphicFramePr>
          <p:nvPr/>
        </p:nvGraphicFramePr>
        <p:xfrm>
          <a:off x="3768330" y="2189560"/>
          <a:ext cx="1950244" cy="2822675"/>
        </p:xfrm>
        <a:graphic>
          <a:graphicData uri="http://schemas.openxmlformats.org/presentationml/2006/ole">
            <mc:AlternateContent xmlns:mc="http://schemas.openxmlformats.org/markup-compatibility/2006">
              <mc:Choice xmlns:v="urn:schemas-microsoft-com:vml" Requires="v">
                <p:oleObj spid="_x0000_s1358" name="Clip" r:id="rId7" imgW="3467100" imgH="5018088" progId="MS_ClipArt_Gallery.2">
                  <p:embed/>
                </p:oleObj>
              </mc:Choice>
              <mc:Fallback>
                <p:oleObj name="Clip" r:id="rId7" imgW="3467100" imgH="5018088" progId="MS_ClipArt_Gallery.2">
                  <p:embed/>
                  <p:pic>
                    <p:nvPicPr>
                      <p:cNvPr id="36868" name="Object 4">
                        <a:extLst>
                          <a:ext uri="{FF2B5EF4-FFF2-40B4-BE49-F238E27FC236}">
                            <a16:creationId xmlns:a16="http://schemas.microsoft.com/office/drawing/2014/main" xmlns="" id="{7E469F78-8BBE-4AF3-975C-D1349B706182}"/>
                          </a:ext>
                        </a:extLst>
                      </p:cNvPr>
                      <p:cNvPicPr>
                        <a:picLocks noChangeAspect="1" noChangeArrowheads="1"/>
                      </p:cNvPicPr>
                      <p:nvPr/>
                    </p:nvPicPr>
                    <p:blipFill>
                      <a:blip r:embed="rId5">
                        <a:lum contrast="30000"/>
                        <a:extLst>
                          <a:ext uri="{28A0092B-C50C-407E-A947-70E740481C1C}">
                            <a14:useLocalDpi xmlns:a14="http://schemas.microsoft.com/office/drawing/2010/main" val="0"/>
                          </a:ext>
                        </a:extLst>
                      </a:blip>
                      <a:srcRect/>
                      <a:stretch>
                        <a:fillRect/>
                      </a:stretch>
                    </p:blipFill>
                    <p:spPr bwMode="auto">
                      <a:xfrm>
                        <a:off x="3768330" y="2189560"/>
                        <a:ext cx="1950244" cy="2822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6869" name="Object 5">
            <a:extLst>
              <a:ext uri="{FF2B5EF4-FFF2-40B4-BE49-F238E27FC236}">
                <a16:creationId xmlns:a16="http://schemas.microsoft.com/office/drawing/2014/main" xmlns="" id="{BB1B67DB-B310-4519-BECC-22BCB0953713}"/>
              </a:ext>
            </a:extLst>
          </p:cNvPr>
          <p:cNvGraphicFramePr>
            <a:graphicFrameLocks noChangeAspect="1"/>
          </p:cNvGraphicFramePr>
          <p:nvPr/>
        </p:nvGraphicFramePr>
        <p:xfrm>
          <a:off x="3500439" y="1971675"/>
          <a:ext cx="1950244" cy="2822675"/>
        </p:xfrm>
        <a:graphic>
          <a:graphicData uri="http://schemas.openxmlformats.org/presentationml/2006/ole">
            <mc:AlternateContent xmlns:mc="http://schemas.openxmlformats.org/markup-compatibility/2006">
              <mc:Choice xmlns:v="urn:schemas-microsoft-com:vml" Requires="v">
                <p:oleObj spid="_x0000_s1359" name="Clip" r:id="rId8" imgW="3467100" imgH="5018088" progId="MS_ClipArt_Gallery.2">
                  <p:embed/>
                </p:oleObj>
              </mc:Choice>
              <mc:Fallback>
                <p:oleObj name="Clip" r:id="rId8" imgW="3467100" imgH="5018088" progId="MS_ClipArt_Gallery.2">
                  <p:embed/>
                  <p:pic>
                    <p:nvPicPr>
                      <p:cNvPr id="36869" name="Object 5">
                        <a:extLst>
                          <a:ext uri="{FF2B5EF4-FFF2-40B4-BE49-F238E27FC236}">
                            <a16:creationId xmlns:a16="http://schemas.microsoft.com/office/drawing/2014/main" xmlns="" id="{BB1B67DB-B310-4519-BECC-22BCB0953713}"/>
                          </a:ext>
                        </a:extLst>
                      </p:cNvPr>
                      <p:cNvPicPr>
                        <a:picLocks noChangeAspect="1" noChangeArrowheads="1"/>
                      </p:cNvPicPr>
                      <p:nvPr/>
                    </p:nvPicPr>
                    <p:blipFill>
                      <a:blip r:embed="rId5">
                        <a:lum contrast="30000"/>
                        <a:extLst>
                          <a:ext uri="{28A0092B-C50C-407E-A947-70E740481C1C}">
                            <a14:useLocalDpi xmlns:a14="http://schemas.microsoft.com/office/drawing/2010/main" val="0"/>
                          </a:ext>
                        </a:extLst>
                      </a:blip>
                      <a:srcRect/>
                      <a:stretch>
                        <a:fillRect/>
                      </a:stretch>
                    </p:blipFill>
                    <p:spPr bwMode="auto">
                      <a:xfrm>
                        <a:off x="3500439" y="1971675"/>
                        <a:ext cx="1950244" cy="2822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6870" name="Object 6">
            <a:extLst>
              <a:ext uri="{FF2B5EF4-FFF2-40B4-BE49-F238E27FC236}">
                <a16:creationId xmlns:a16="http://schemas.microsoft.com/office/drawing/2014/main" xmlns="" id="{67334DEF-34EF-4363-9A6F-2F92348B8A1B}"/>
              </a:ext>
            </a:extLst>
          </p:cNvPr>
          <p:cNvGraphicFramePr>
            <a:graphicFrameLocks noChangeAspect="1"/>
          </p:cNvGraphicFramePr>
          <p:nvPr/>
        </p:nvGraphicFramePr>
        <p:xfrm>
          <a:off x="4143376" y="1628775"/>
          <a:ext cx="1950244" cy="2822675"/>
        </p:xfrm>
        <a:graphic>
          <a:graphicData uri="http://schemas.openxmlformats.org/presentationml/2006/ole">
            <mc:AlternateContent xmlns:mc="http://schemas.openxmlformats.org/markup-compatibility/2006">
              <mc:Choice xmlns:v="urn:schemas-microsoft-com:vml" Requires="v">
                <p:oleObj spid="_x0000_s1360" name="Clip" r:id="rId9" imgW="3467100" imgH="5018088" progId="MS_ClipArt_Gallery.2">
                  <p:embed/>
                </p:oleObj>
              </mc:Choice>
              <mc:Fallback>
                <p:oleObj name="Clip" r:id="rId9" imgW="3467100" imgH="5018088" progId="MS_ClipArt_Gallery.2">
                  <p:embed/>
                  <p:pic>
                    <p:nvPicPr>
                      <p:cNvPr id="36870" name="Object 6">
                        <a:extLst>
                          <a:ext uri="{FF2B5EF4-FFF2-40B4-BE49-F238E27FC236}">
                            <a16:creationId xmlns:a16="http://schemas.microsoft.com/office/drawing/2014/main" xmlns="" id="{67334DEF-34EF-4363-9A6F-2F92348B8A1B}"/>
                          </a:ext>
                        </a:extLst>
                      </p:cNvPr>
                      <p:cNvPicPr>
                        <a:picLocks noChangeAspect="1" noChangeArrowheads="1"/>
                      </p:cNvPicPr>
                      <p:nvPr/>
                    </p:nvPicPr>
                    <p:blipFill>
                      <a:blip r:embed="rId5">
                        <a:lum contrast="30000"/>
                        <a:extLst>
                          <a:ext uri="{28A0092B-C50C-407E-A947-70E740481C1C}">
                            <a14:useLocalDpi xmlns:a14="http://schemas.microsoft.com/office/drawing/2010/main" val="0"/>
                          </a:ext>
                        </a:extLst>
                      </a:blip>
                      <a:srcRect/>
                      <a:stretch>
                        <a:fillRect/>
                      </a:stretch>
                    </p:blipFill>
                    <p:spPr bwMode="auto">
                      <a:xfrm>
                        <a:off x="4143376" y="1628775"/>
                        <a:ext cx="1950244" cy="2822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6871" name="Object 7">
            <a:extLst>
              <a:ext uri="{FF2B5EF4-FFF2-40B4-BE49-F238E27FC236}">
                <a16:creationId xmlns:a16="http://schemas.microsoft.com/office/drawing/2014/main" xmlns="" id="{8736F3C8-B101-422E-95D6-8E009B9B0B2C}"/>
              </a:ext>
            </a:extLst>
          </p:cNvPr>
          <p:cNvGraphicFramePr>
            <a:graphicFrameLocks noChangeAspect="1"/>
          </p:cNvGraphicFramePr>
          <p:nvPr/>
        </p:nvGraphicFramePr>
        <p:xfrm>
          <a:off x="2171701" y="1971675"/>
          <a:ext cx="1950244" cy="2822675"/>
        </p:xfrm>
        <a:graphic>
          <a:graphicData uri="http://schemas.openxmlformats.org/presentationml/2006/ole">
            <mc:AlternateContent xmlns:mc="http://schemas.openxmlformats.org/markup-compatibility/2006">
              <mc:Choice xmlns:v="urn:schemas-microsoft-com:vml" Requires="v">
                <p:oleObj spid="_x0000_s1361" name="Clip" r:id="rId10" imgW="3467100" imgH="5018088" progId="MS_ClipArt_Gallery.2">
                  <p:embed/>
                </p:oleObj>
              </mc:Choice>
              <mc:Fallback>
                <p:oleObj name="Clip" r:id="rId10" imgW="3467100" imgH="5018088" progId="MS_ClipArt_Gallery.2">
                  <p:embed/>
                  <p:pic>
                    <p:nvPicPr>
                      <p:cNvPr id="36871" name="Object 7">
                        <a:extLst>
                          <a:ext uri="{FF2B5EF4-FFF2-40B4-BE49-F238E27FC236}">
                            <a16:creationId xmlns:a16="http://schemas.microsoft.com/office/drawing/2014/main" xmlns="" id="{8736F3C8-B101-422E-95D6-8E009B9B0B2C}"/>
                          </a:ext>
                        </a:extLst>
                      </p:cNvPr>
                      <p:cNvPicPr>
                        <a:picLocks noChangeAspect="1" noChangeArrowheads="1"/>
                      </p:cNvPicPr>
                      <p:nvPr/>
                    </p:nvPicPr>
                    <p:blipFill>
                      <a:blip r:embed="rId5">
                        <a:lum contrast="30000"/>
                        <a:extLst>
                          <a:ext uri="{28A0092B-C50C-407E-A947-70E740481C1C}">
                            <a14:useLocalDpi xmlns:a14="http://schemas.microsoft.com/office/drawing/2010/main" val="0"/>
                          </a:ext>
                        </a:extLst>
                      </a:blip>
                      <a:srcRect/>
                      <a:stretch>
                        <a:fillRect/>
                      </a:stretch>
                    </p:blipFill>
                    <p:spPr bwMode="auto">
                      <a:xfrm>
                        <a:off x="2171701" y="1971675"/>
                        <a:ext cx="1950244" cy="2822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6872" name="Text Box 8">
            <a:extLst>
              <a:ext uri="{FF2B5EF4-FFF2-40B4-BE49-F238E27FC236}">
                <a16:creationId xmlns:a16="http://schemas.microsoft.com/office/drawing/2014/main" xmlns="" id="{41807D45-1B01-4BFB-BA03-084B5B5A20DA}"/>
              </a:ext>
            </a:extLst>
          </p:cNvPr>
          <p:cNvSpPr txBox="1">
            <a:spLocks noChangeArrowheads="1"/>
          </p:cNvSpPr>
          <p:nvPr/>
        </p:nvSpPr>
        <p:spPr bwMode="auto">
          <a:xfrm>
            <a:off x="6543675" y="5237263"/>
            <a:ext cx="600075" cy="121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433" tIns="25717" rIns="51433" bIns="25717">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defTabSz="514350" rtl="0" fontAlgn="base">
              <a:spcBef>
                <a:spcPct val="50000"/>
              </a:spcBef>
              <a:spcAft>
                <a:spcPct val="0"/>
              </a:spcAft>
              <a:buNone/>
              <a:defRPr/>
            </a:pPr>
            <a:r>
              <a:rPr lang="en-US" altLang="en-US" sz="450">
                <a:solidFill>
                  <a:srgbClr val="000000"/>
                </a:solidFill>
              </a:rPr>
              <a:t>I/Azzam - 2004</a:t>
            </a:r>
          </a:p>
        </p:txBody>
      </p:sp>
      <p:sp>
        <p:nvSpPr>
          <p:cNvPr id="370697" name="Text Box 9">
            <a:extLst>
              <a:ext uri="{FF2B5EF4-FFF2-40B4-BE49-F238E27FC236}">
                <a16:creationId xmlns:a16="http://schemas.microsoft.com/office/drawing/2014/main" xmlns="" id="{94EDC775-5621-493E-A9F0-362F809EBA02}"/>
              </a:ext>
            </a:extLst>
          </p:cNvPr>
          <p:cNvSpPr txBox="1">
            <a:spLocks noChangeArrowheads="1"/>
          </p:cNvSpPr>
          <p:nvPr/>
        </p:nvSpPr>
        <p:spPr bwMode="auto">
          <a:xfrm rot="1856420">
            <a:off x="4003179" y="3090718"/>
            <a:ext cx="2914650" cy="2129428"/>
          </a:xfrm>
          <a:prstGeom prst="rect">
            <a:avLst/>
          </a:prstGeom>
          <a:noFill/>
          <a:ln w="9525">
            <a:noFill/>
            <a:miter lim="800000"/>
            <a:headEnd/>
            <a:tailEnd/>
          </a:ln>
          <a:effectLst/>
        </p:spPr>
        <p:txBody>
          <a:bodyPr lIns="51433" tIns="25717" rIns="51433" bIns="25717">
            <a:spAutoFit/>
          </a:bodyPr>
          <a:lstStyle/>
          <a:p>
            <a:pPr algn="l" defTabSz="514350" rtl="0" fontAlgn="base">
              <a:spcBef>
                <a:spcPct val="50000"/>
              </a:spcBef>
              <a:spcAft>
                <a:spcPct val="0"/>
              </a:spcAft>
              <a:defRPr/>
            </a:pPr>
            <a:r>
              <a:rPr lang="en-US" sz="5400" b="1">
                <a:solidFill>
                  <a:srgbClr val="00CCFF"/>
                </a:solidFill>
                <a:effectLst>
                  <a:outerShdw blurRad="38100" dist="38100" dir="2700000" algn="tl">
                    <a:srgbClr val="C0C0C0"/>
                  </a:outerShdw>
                </a:effectLst>
                <a:latin typeface="Monotype Corsiva" pitchFamily="66" charset="0"/>
                <a:cs typeface="Arial" charset="0"/>
              </a:rPr>
              <a:t>Thank you </a:t>
            </a:r>
          </a:p>
          <a:p>
            <a:pPr algn="l" defTabSz="514350" rtl="0" fontAlgn="base">
              <a:spcBef>
                <a:spcPct val="50000"/>
              </a:spcBef>
              <a:spcAft>
                <a:spcPct val="0"/>
              </a:spcAft>
              <a:defRPr/>
            </a:pPr>
            <a:endParaRPr lang="en-US" sz="5400" b="1">
              <a:solidFill>
                <a:srgbClr val="00CCFF"/>
              </a:solidFill>
              <a:effectLst>
                <a:outerShdw blurRad="38100" dist="38100" dir="2700000" algn="tl">
                  <a:srgbClr val="C0C0C0"/>
                </a:outerShdw>
              </a:effectLst>
              <a:latin typeface="Monotype Corsiva" pitchFamily="66" charset="0"/>
              <a:cs typeface="Arial" charset="0"/>
            </a:endParaRPr>
          </a:p>
        </p:txBody>
      </p:sp>
      <p:sp>
        <p:nvSpPr>
          <p:cNvPr id="370698" name="Text Box 10">
            <a:extLst>
              <a:ext uri="{FF2B5EF4-FFF2-40B4-BE49-F238E27FC236}">
                <a16:creationId xmlns:a16="http://schemas.microsoft.com/office/drawing/2014/main" xmlns="" id="{188880D0-E2C4-4790-B498-DC6603882F9C}"/>
              </a:ext>
            </a:extLst>
          </p:cNvPr>
          <p:cNvSpPr txBox="1">
            <a:spLocks noChangeArrowheads="1"/>
          </p:cNvSpPr>
          <p:nvPr/>
        </p:nvSpPr>
        <p:spPr bwMode="auto">
          <a:xfrm rot="1856420">
            <a:off x="3463826" y="3941717"/>
            <a:ext cx="2914650" cy="2129428"/>
          </a:xfrm>
          <a:prstGeom prst="rect">
            <a:avLst/>
          </a:prstGeom>
          <a:noFill/>
          <a:ln w="9525">
            <a:noFill/>
            <a:miter lim="800000"/>
            <a:headEnd/>
            <a:tailEnd/>
          </a:ln>
          <a:effectLst/>
        </p:spPr>
        <p:txBody>
          <a:bodyPr lIns="51433" tIns="25717" rIns="51433" bIns="25717">
            <a:spAutoFit/>
          </a:bodyPr>
          <a:lstStyle/>
          <a:p>
            <a:pPr algn="l" defTabSz="514350" rtl="0" fontAlgn="base">
              <a:spcBef>
                <a:spcPct val="50000"/>
              </a:spcBef>
              <a:spcAft>
                <a:spcPct val="0"/>
              </a:spcAft>
              <a:defRPr/>
            </a:pPr>
            <a:r>
              <a:rPr lang="en-US" sz="5400" b="1" i="1" dirty="0">
                <a:solidFill>
                  <a:srgbClr val="FF0000"/>
                </a:solidFill>
                <a:effectLst>
                  <a:outerShdw blurRad="38100" dist="38100" dir="2700000" algn="tl">
                    <a:srgbClr val="C0C0C0"/>
                  </a:outerShdw>
                </a:effectLst>
                <a:latin typeface="Monotype Corsiva" pitchFamily="66" charset="0"/>
                <a:cs typeface="Arial" charset="0"/>
              </a:rPr>
              <a:t>Questions </a:t>
            </a:r>
          </a:p>
          <a:p>
            <a:pPr algn="l" defTabSz="514350" rtl="0" fontAlgn="base">
              <a:spcBef>
                <a:spcPct val="50000"/>
              </a:spcBef>
              <a:spcAft>
                <a:spcPct val="0"/>
              </a:spcAft>
              <a:defRPr/>
            </a:pPr>
            <a:endParaRPr lang="en-US" sz="5400" b="1" dirty="0">
              <a:solidFill>
                <a:srgbClr val="FF0000"/>
              </a:solidFill>
              <a:effectLst>
                <a:outerShdw blurRad="38100" dist="38100" dir="2700000" algn="tl">
                  <a:srgbClr val="C0C0C0"/>
                </a:outerShdw>
              </a:effectLst>
              <a:latin typeface="Monotype Corsiva" pitchFamily="66"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grpId="0" nodeType="withEffect">
                                  <p:stCondLst>
                                    <p:cond delay="0"/>
                                  </p:stCondLst>
                                  <p:childTnLst>
                                    <p:set>
                                      <p:cBhvr>
                                        <p:cTn id="6" dur="1" fill="hold">
                                          <p:stCondLst>
                                            <p:cond delay="0"/>
                                          </p:stCondLst>
                                        </p:cTn>
                                        <p:tgtEl>
                                          <p:spTgt spid="370697">
                                            <p:txEl>
                                              <p:pRg st="0" end="0"/>
                                            </p:txEl>
                                          </p:spTgt>
                                        </p:tgtEl>
                                        <p:attrNameLst>
                                          <p:attrName>style.visibility</p:attrName>
                                        </p:attrNameLst>
                                      </p:cBhvr>
                                      <p:to>
                                        <p:strVal val="visible"/>
                                      </p:to>
                                    </p:set>
                                    <p:animEffect transition="in" filter="wheel(4)">
                                      <p:cBhvr>
                                        <p:cTn id="7" dur="500"/>
                                        <p:tgtEl>
                                          <p:spTgt spid="370697">
                                            <p:txEl>
                                              <p:pRg st="0" end="0"/>
                                            </p:txEl>
                                          </p:spTgt>
                                        </p:tgtEl>
                                      </p:cBhvr>
                                    </p:animEffect>
                                  </p:childTnLst>
                                </p:cTn>
                              </p:par>
                              <p:par>
                                <p:cTn id="8" presetID="0" presetClass="path" presetSubtype="0" accel="50000" decel="50000" fill="hold" grpId="1" nodeType="withEffect">
                                  <p:stCondLst>
                                    <p:cond delay="0"/>
                                  </p:stCondLst>
                                  <p:childTnLst>
                                    <p:animMotion origin="layout" path="M -0.70903 0.26667 C -0.71129 0.25764 -0.7158 0.24954 -0.71945 0.24144 C -0.72066 0.23796 -0.72327 0.23496 -0.72379 0.23102 C -0.72587 0.21898 -0.72553 0.2088 -0.72657 0.19676 C -0.725 0.1831 -0.72917 0.16991 -0.72987 0.15625 C -0.73056 0.14491 -0.72969 0.1331 -0.73021 0.12176 C -0.73125 0.10046 -0.73108 0.12755 -0.73108 0.11158 C -0.73125 0.10695 -0.73073 0.10139 -0.73108 0.09676 C -0.73143 0.09468 -0.73247 0.09329 -0.73247 0.09144 C -0.73316 0.08681 -0.73334 0.08241 -0.73386 0.07708 C -0.73455 0.06783 -0.7323 0.0757 -0.73438 0.06458 C -0.73698 0.05093 -0.73855 0.03843 -0.73785 0.02408 C -0.73178 0.00116 -0.7323 -0.0081 -0.7198 -0.02106 C -0.71493 -0.02616 -0.71303 -0.02847 -0.70678 -0.0287 C -0.69671 -0.03194 -0.69671 -0.03148 -0.68473 -0.02801 C -0.68351 -0.02731 -0.68247 -0.02569 -0.68091 -0.02523 C -0.66737 -0.01967 -0.67171 -0.02199 -0.66684 -0.03912 C -0.66407 -0.05324 -0.65816 -0.075 -0.65938 -0.09143 C -0.65816 -0.10949 -0.65643 -0.13333 -0.65973 -0.15162 C -0.65938 -0.16065 -0.65973 -0.1794 -0.66285 -0.1875 C -0.66337 -0.19444 -0.6632 -0.20116 -0.66528 -0.20787 C -0.66493 -0.21597 -0.66563 -0.22338 -0.66789 -0.23102 C -0.66737 -0.24398 -0.66962 -0.25648 -0.66858 -0.26898 C -0.66789 -0.27569 -0.66632 -0.28889 -0.6665 -0.28866 C -0.65973 -0.31065 -0.65209 -0.33241 -0.63733 -0.34676 C -0.63247 -0.35185 -0.62882 -0.35625 -0.62223 -0.35879 C -0.61841 -0.36273 -0.61667 -0.36342 -0.61198 -0.36435 C -0.60625 -0.36782 -0.60521 -0.36759 -0.59914 -0.36366 C -0.59497 -0.35926 -0.58959 -0.35254 -0.58577 -0.34699 C -0.58282 -0.35301 -0.57813 -0.35417 -0.57327 -0.35741 C -0.56928 -0.36018 -0.56719 -0.3625 -0.56268 -0.36435 C -0.55921 -0.36736 -0.55608 -0.36944 -0.55191 -0.37106 C -0.54549 -0.37685 -0.53768 -0.38032 -0.53073 -0.38472 C -0.52605 -0.3875 -0.52466 -0.39143 -0.51893 -0.3912 C -0.51459 -0.3993 -0.50261 -0.40162 -0.4948 -0.40648 C -0.48976 -0.40208 -0.49011 -0.39491 -0.48629 -0.38912 C -0.48386 -0.38148 -0.47934 -0.37592 -0.47709 -0.36875 C -0.47344 -0.35926 -0.47743 -0.36551 -0.47257 -0.35879 C -0.47084 -0.35278 -0.46962 -0.35 -0.46632 -0.34514 C -0.46337 -0.33333 -0.46007 -0.32199 -0.45816 -0.31018 C -0.45747 -0.30486 -0.45469 -0.30046 -0.45348 -0.29583 C -0.45226 -0.29097 -0.44948 -0.27454 -0.44653 -0.27037 C -0.44584 -0.25995 -0.44306 -0.26157 -0.43941 -0.25231 C -0.43282 -0.23634 -0.43924 -0.24815 -0.42934 -0.23171 C -0.42674 -0.22731 -0.42865 -0.2287 -0.42674 -0.22384 C -0.42379 -0.21782 -0.42136 -0.2118 -0.41771 -0.20764 C -0.4158 -0.19629 -0.41823 -0.20625 -0.41112 -0.19398 C -0.40747 -0.18704 -0.40504 -0.18079 -0.39966 -0.17546 C -0.39375 -0.17708 -0.39254 -0.18217 -0.38976 -0.18819 C -0.38872 -0.19028 -0.38594 -0.19514 -0.38594 -0.19491 C -0.37535 -0.22338 -0.37327 -0.25278 -0.37414 -0.28449 C -0.37344 -0.2868 -0.36997 -0.30254 -0.36563 -0.30486 C -0.35556 -0.31134 -0.34549 -0.31829 -0.33334 -0.31713 C -0.33004 -0.31504 -0.32657 -0.31435 -0.32327 -0.31157 C -0.32171 -0.31018 -0.32118 -0.30787 -0.31997 -0.30602 C -0.31389 -0.29884 -0.30625 -0.29167 -0.29931 -0.28518 C -0.28577 -0.27245 -0.26823 -0.26551 -0.25278 -0.25856 C -0.2507 -0.25671 -0.24827 -0.25486 -0.24618 -0.25301 C -0.24341 -0.25092 -0.23733 -0.24653 -0.23733 -0.24629 C -0.23056 -0.23819 -0.22188 -0.23565 -0.21268 -0.23403 C -0.20712 -0.2375 -0.20209 -0.2419 -0.19618 -0.2456 C -0.19063 -0.25648 -0.18195 -0.26088 -0.17136 -0.26018 C -0.15243 -0.25162 -0.13473 -0.24004 -0.11667 -0.23055 C -0.11268 -0.22662 -0.10921 -0.22361 -0.10625 -0.21921 C -0.104 -0.21018 -0.10174 -0.20486 -0.09792 -0.19676 C -0.09705 -0.19352 -0.09671 -0.19028 -0.09532 -0.18727 C -0.09445 -0.18379 -0.09375 -0.18079 -0.09271 -0.17801 C -0.09237 -0.17639 -0.0915 -0.17315 -0.0915 -0.17315 C -0.0915 -0.17153 -0.09167 -0.17014 -0.09132 -0.16898 C -0.09115 -0.1669 -0.09063 -0.16504 -0.09046 -0.16319 C -0.09046 -0.16042 -0.09115 -0.15741 -0.09132 -0.15486 C -0.09115 -0.15324 -0.09115 -0.15208 -0.09098 -0.15092 C -0.09966 -0.11782 -0.11181 -0.08796 -0.1224 -0.05625 C -0.12605 -0.04375 -0.12969 -0.03472 -0.13351 -0.02361 C -0.13507 -0.01551 -0.13698 -0.00694 -0.13768 0.00139 C -0.13855 0.00533 -0.1382 0.01366 -0.1382 0.01389 C -0.14063 0.03009 -0.14428 0.04908 -0.14323 0.06597 C -0.14358 0.07431 -0.14428 0.08472 -0.14237 0.09306 C -0.14271 0.10324 -0.14341 0.11389 -0.14393 0.12408 C -0.14671 0.14722 -0.1474 0.17662 -0.1625 0.19167 C -0.16528 0.19722 -0.16702 0.20093 -0.17101 0.20509 C -0.175 0.21458 -0.18056 0.22292 -0.18507 0.23264 C -0.18803 0.23912 -0.19063 0.24537 -0.19393 0.25116 C -0.1974 0.25695 -0.19966 0.26482 -0.20573 0.26435 C -0.20712 0.2588 -0.20678 0.25347 -0.20678 0.24769 C -0.20191 0.23033 -0.19358 0.1963 -0.18143 0.18426 C -0.17813 0.17755 -0.1757 0.1706 -0.17101 0.16482 C -0.16441 0.14653 -0.15625 0.12871 -0.14879 0.11111 C -0.14514 0.09861 -0.14167 0.08843 -0.1375 0.07685 C -0.12917 0.03449 -0.12327 -0.00903 -0.1198 -0.05278 C -0.11719 -0.06921 -0.11528 -0.10162 -0.11771 -0.11829 C -0.11858 -0.12569 -0.12084 -0.13333 -0.12153 -0.14051 C -0.12275 -0.15 -0.1224 -0.15926 -0.12483 -0.16829 C -0.12448 -0.17199 -0.12448 -0.17407 -0.12518 -0.17824 C -0.1257 -0.18217 -0.12657 -0.19004 -0.12674 -0.18981 C -0.12553 -0.20208 -0.12709 -0.2162 -0.12709 -0.22893 C -0.12709 -0.23704 -0.1257 -0.24375 -0.12778 -0.25139 C -0.12726 -0.25741 -0.12709 -0.26227 -0.12743 -0.26782 C -0.12709 -0.2706 -0.12657 -0.27361 -0.12657 -0.27592 C -0.12657 -0.27731 -0.12848 -0.27824 -0.12865 -0.27963 C -0.12865 -0.28426 -0.12761 -0.28866 -0.12778 -0.29305 C -0.11841 -0.29583 -0.12639 -0.29051 -0.12327 -0.28611 C -0.12257 -0.28426 -0.12084 -0.28356 -0.11962 -0.28287 C -0.1066 -0.2831 -0.1125 -0.28356 -0.10191 -0.28125 C -0.09393 -0.28125 -0.08733 -0.27893 -0.07987 -0.27685 C -0.0441 -0.26157 -0.01823 -0.25162 0.01336 -0.23379 C 0.02187 -0.22754 0.01354 -0.23356 0.02968 -0.225 C 0.04392 -0.21667 0.05763 -0.20717 0.07204 -0.19954 C 0.07812 -0.19329 0.08437 -0.1875 0.09097 -0.18241 C 0.09444 -0.17917 0.0967 -0.17569 0.10017 -0.17268 C 0.10382 -0.16435 0.09878 -0.17546 0.10538 -0.16528 C 0.10642 -0.16389 0.10677 -0.1618 0.10763 -0.16018 C 0.10833 -0.15879 0.1092 -0.15787 0.11024 -0.15625 C 0.11354 -0.14398 0.10902 -0.15949 0.11423 -0.14792 C 0.11614 -0.14352 0.11632 -0.13727 0.11736 -0.13264 C 0.1177 -0.12708 0.11753 -0.12245 0.11736 -0.11736 C 0.11562 -0.1118 0.11423 -0.10555 0.1125 -0.1 C 0.10972 -0.0919 0.09826 -0.08565 0.09201 -0.08148 C 0.09149 -0.08032 0.09114 -0.07917 0.09045 -0.07847 C 0.08854 -0.07592 0.08593 -0.07477 0.08454 -0.07222 C 0.07864 -0.06204 0.07222 -0.05185 0.06632 -0.0419 C 0.06458 -0.0331 0.06267 -0.02477 0.0618 -0.0162 C 0.06145 -0.01319 0.06354 -0.00903 0.06527 -0.00741 C 0.06979 -0.00231 0.07725 0.00371 0.08229 0.00764 C 0.09132 0.02037 0.09635 0.03889 0.09687 0.05486 C 0.09392 0.06505 0.09375 0.0713 0.0875 0.07755 C 0.0835 0.08542 0.07656 0.09329 0.06944 0.09537 C 0.06458 0.10046 0.05434 0.10695 0.04826 0.10926 C 0.04184 0.11574 0.03125 0.12431 0.02708 0.13287 C 0.02447 0.13727 0.02257 0.14121 0.01961 0.14514 C 0.01597 0.15324 0.01319 0.16158 0.01041 0.17037 C 0.00954 0.18218 0.00989 0.18496 0.01059 0.19537 C 0.00937 0.20533 0.00763 0.21621 0.01059 0.22616 C 0.01024 0.23472 0.01163 0.24213 0.01302 0.2507 C 0.01423 0.25648 0.01267 0.25857 0.01579 0.26412 C 0.01527 0.27269 0.01632 0.28357 0.0184 0.2919 C 0.01857 0.30208 0.01944 0.31181 0.021 0.32199 C 0.021 0.32384 0.02083 0.3257 0.021 0.32732 C 0.02083 0.32917 0.02187 0.33056 0.02204 0.33218 C 0.02274 0.3382 0.0217 0.34306 0.02274 0.34931 C 0.02204 0.35417 0.02118 0.3588 0.02048 0.36366 C 0.02048 0.36644 0.02118 0.37199 0.02118 0.37222 C 0.01875 0.38912 0.01562 0.40556 0.00694 0.41945 C 0.00486 0.42454 0.00347 0.42801 -0.00035 0.43148 C -0.00591 0.4419 -0.01546 0.45278 -0.02466 0.4581 C -0.03108 0.46621 -0.04688 0.47732 -0.05591 0.48125 C -0.06459 0.49283 -0.05348 0.47986 -0.06407 0.48681 C -0.07431 0.49306 -0.05938 0.48935 -0.07223 0.49144 L -0.08473 0.50185 C -0.08473 0.50208 -0.08473 0.50185 -0.08473 0.50208 C -0.09184 0.50949 -0.08803 0.50764 -0.09532 0.5088 C -0.11372 0.52755 -0.14011 0.52176 -0.1625 0.52408 C -0.21059 0.50301 -0.19323 0.51088 -0.21997 0.49375 C -0.22743 0.48634 -0.23386 0.47523 -0.24132 0.46852 C -0.26702 0.43079 -0.29375 0.39445 -0.31337 0.35093 C -0.32032 0.33611 -0.32639 0.32153 -0.33316 0.30695 C -0.33646 0.29954 -0.33959 0.2882 -0.34497 0.2838 C -0.35348 0.27477 -0.3625 0.28171 -0.37153 0.28056 C -0.37882 0.28287 -0.3875 0.28333 -0.39532 0.28333 C -0.4007 0.28519 -0.404 0.28565 -0.41007 0.28426 C -0.42535 0.28472 -0.4257 0.2669 -0.42952 0.25301 C -0.43368 0.23958 -0.43421 0.225 -0.43733 0.21111 C -0.4408 0.19699 -0.44323 0.1838 -0.44636 0.16991 C -0.44671 0.16389 -0.44862 0.15972 -0.44966 0.15463 C -0.45261 0.13704 -0.45365 0.11621 -0.46146 0.1 C -0.46146 0.09283 -0.46389 0.0838 -0.46528 0.07639 C -0.46459 0.06921 -0.46493 0.06458 -0.46563 0.05833 C -0.46511 0.04653 -0.46459 0.03519 -0.46372 0.02431 C -0.46007 0.01273 -0.46007 0.00833 -0.45 0.00857 C -0.44445 0.00278 -0.4415 0.00463 -0.43334 0.00556 C -0.43178 0.00579 -0.42882 0.00602 -0.42882 0.00625 C -0.42153 0.00486 -0.41459 0.00324 -0.4073 0.00208 C -0.39184 -0.0081 -0.41823 0.00903 -0.3974 -0.00208 C -0.38855 -0.00671 -0.38212 -0.01643 -0.37726 -0.02616 C -0.37535 -0.04074 -0.37466 -0.05764 -0.37553 -0.07268 C -0.37587 -0.07639 -0.37622 -0.08333 -0.37709 -0.08704 C -0.37778 -0.09051 -0.37969 -0.09653 -0.37969 -0.09629 C -0.37848 -0.11296 -0.37205 -0.13241 -0.36893 -0.14815 C -0.35643 -0.17963 -0.33855 -0.20717 -0.32466 -0.23842 C -0.32362 -0.24259 -0.3224 -0.24676 -0.32084 -0.25092 C -0.3191 -0.25532 -0.31546 -0.26412 -0.31563 -0.26366 C -0.31285 -0.27847 -0.30868 -0.30023 -0.30973 -0.31551 C -0.30816 -0.32685 -0.30712 -0.33981 -0.30747 -0.35116 C -0.30643 -0.35347 -0.30678 -0.35787 -0.30469 -0.35856 C -0.30278 -0.35879 -0.30087 -0.35486 -0.29896 -0.35324 C -0.29636 -0.35116 -0.28299 -0.34421 -0.2816 -0.34352 C -0.26129 -0.32917 -0.23889 -0.31921 -0.21789 -0.30694 C -0.20886 -0.2993 -0.19688 -0.29514 -0.18646 -0.28889 C -0.18091 -0.28704 -0.16858 -0.2831 -0.16858 -0.28287 " pathEditMode="relative" rAng="1003855" ptsTypes="fffffffffffffffffffffffffffffffffffffffffffffffffffffffffffffffffffffffffffffffffffffffffffffffffffffffffffffffffffffffffffffffffffffffffffffffffffFffffffffffffffffffffffffffffffffffffffffA">
                                      <p:cBhvr>
                                        <p:cTn id="9" dur="2000" fill="hold"/>
                                        <p:tgtEl>
                                          <p:spTgt spid="370697">
                                            <p:txEl>
                                              <p:pRg st="0" end="0"/>
                                            </p:txEl>
                                          </p:spTgt>
                                        </p:tgtEl>
                                        <p:attrNameLst>
                                          <p:attrName>ppt_x</p:attrName>
                                          <p:attrName>ppt_y</p:attrName>
                                        </p:attrNameLst>
                                      </p:cBhvr>
                                      <p:rCtr x="38750" y="-22500"/>
                                    </p:animMotion>
                                  </p:childTnLst>
                                </p:cTn>
                              </p:par>
                              <p:par>
                                <p:cTn id="10" presetID="21" presetClass="entr" presetSubtype="4" fill="hold" grpId="0" nodeType="withEffect">
                                  <p:stCondLst>
                                    <p:cond delay="0"/>
                                  </p:stCondLst>
                                  <p:childTnLst>
                                    <p:set>
                                      <p:cBhvr>
                                        <p:cTn id="11" dur="1" fill="hold">
                                          <p:stCondLst>
                                            <p:cond delay="0"/>
                                          </p:stCondLst>
                                        </p:cTn>
                                        <p:tgtEl>
                                          <p:spTgt spid="370698">
                                            <p:txEl>
                                              <p:pRg st="0" end="0"/>
                                            </p:txEl>
                                          </p:spTgt>
                                        </p:tgtEl>
                                        <p:attrNameLst>
                                          <p:attrName>style.visibility</p:attrName>
                                        </p:attrNameLst>
                                      </p:cBhvr>
                                      <p:to>
                                        <p:strVal val="visible"/>
                                      </p:to>
                                    </p:set>
                                    <p:animEffect transition="in" filter="wheel(4)">
                                      <p:cBhvr>
                                        <p:cTn id="12" dur="500"/>
                                        <p:tgtEl>
                                          <p:spTgt spid="370698">
                                            <p:txEl>
                                              <p:pRg st="0" end="0"/>
                                            </p:txEl>
                                          </p:spTgt>
                                        </p:tgtEl>
                                      </p:cBhvr>
                                    </p:animEffect>
                                  </p:childTnLst>
                                </p:cTn>
                              </p:par>
                              <p:par>
                                <p:cTn id="13" presetID="0" presetClass="path" presetSubtype="0" accel="50000" decel="50000" fill="hold" grpId="1" nodeType="withEffect">
                                  <p:stCondLst>
                                    <p:cond delay="0"/>
                                  </p:stCondLst>
                                  <p:childTnLst>
                                    <p:animMotion origin="layout" path="M -0.70903 0.26667 C -0.71129 0.25764 -0.7158 0.24954 -0.71945 0.24144 C -0.72066 0.23796 -0.72327 0.23496 -0.72379 0.23102 C -0.72587 0.21898 -0.72553 0.2088 -0.72657 0.19676 C -0.725 0.1831 -0.72917 0.16991 -0.72987 0.15625 C -0.73056 0.14491 -0.72969 0.1331 -0.73021 0.12176 C -0.73125 0.10046 -0.73108 0.12755 -0.73108 0.11158 C -0.73125 0.10695 -0.73073 0.10139 -0.73108 0.09676 C -0.73143 0.09468 -0.73247 0.09329 -0.73247 0.09144 C -0.73316 0.08681 -0.73334 0.08241 -0.73386 0.07708 C -0.73455 0.06783 -0.7323 0.0757 -0.73438 0.06458 C -0.73698 0.05093 -0.73855 0.03843 -0.73785 0.02408 C -0.73178 0.00116 -0.7323 -0.0081 -0.7198 -0.02106 C -0.71493 -0.02616 -0.71303 -0.02847 -0.70678 -0.0287 C -0.69671 -0.03194 -0.69671 -0.03148 -0.68473 -0.02801 C -0.68351 -0.02731 -0.68247 -0.02569 -0.68091 -0.02523 C -0.66737 -0.01967 -0.67171 -0.02199 -0.66684 -0.03912 C -0.66407 -0.05324 -0.65816 -0.075 -0.65938 -0.09143 C -0.65816 -0.10949 -0.65643 -0.13333 -0.65973 -0.15162 C -0.65938 -0.16065 -0.65973 -0.1794 -0.66285 -0.1875 C -0.66337 -0.19444 -0.6632 -0.20116 -0.66528 -0.20787 C -0.66493 -0.21597 -0.66563 -0.22338 -0.66789 -0.23102 C -0.66737 -0.24398 -0.66962 -0.25648 -0.66858 -0.26898 C -0.66789 -0.27569 -0.66632 -0.28889 -0.6665 -0.28866 C -0.65973 -0.31065 -0.65209 -0.33241 -0.63733 -0.34676 C -0.63247 -0.35185 -0.62882 -0.35625 -0.62223 -0.35879 C -0.61841 -0.36273 -0.61667 -0.36342 -0.61198 -0.36435 C -0.60625 -0.36782 -0.60521 -0.36759 -0.59914 -0.36366 C -0.59497 -0.35926 -0.58959 -0.35254 -0.58577 -0.34699 C -0.58282 -0.35301 -0.57813 -0.35417 -0.57327 -0.35741 C -0.56928 -0.36018 -0.56719 -0.3625 -0.56268 -0.36435 C -0.55921 -0.36736 -0.55608 -0.36944 -0.55191 -0.37106 C -0.54549 -0.37685 -0.53768 -0.38032 -0.53073 -0.38472 C -0.52605 -0.3875 -0.52466 -0.39143 -0.51893 -0.3912 C -0.51459 -0.3993 -0.50261 -0.40162 -0.4948 -0.40648 C -0.48976 -0.40208 -0.49011 -0.39491 -0.48629 -0.38912 C -0.48386 -0.38148 -0.47934 -0.37592 -0.47709 -0.36875 C -0.47344 -0.35926 -0.47743 -0.36551 -0.47257 -0.35879 C -0.47084 -0.35278 -0.46962 -0.35 -0.46632 -0.34514 C -0.46337 -0.33333 -0.46007 -0.32199 -0.45816 -0.31018 C -0.45747 -0.30486 -0.45469 -0.30046 -0.45348 -0.29583 C -0.45226 -0.29097 -0.44948 -0.27454 -0.44653 -0.27037 C -0.44584 -0.25995 -0.44306 -0.26157 -0.43941 -0.25231 C -0.43282 -0.23634 -0.43924 -0.24815 -0.42934 -0.23171 C -0.42674 -0.22731 -0.42865 -0.2287 -0.42674 -0.22384 C -0.42379 -0.21782 -0.42136 -0.2118 -0.41771 -0.20764 C -0.4158 -0.19629 -0.41823 -0.20625 -0.41112 -0.19398 C -0.40747 -0.18704 -0.40504 -0.18079 -0.39966 -0.17546 C -0.39375 -0.17708 -0.39254 -0.18217 -0.38976 -0.18819 C -0.38872 -0.19028 -0.38594 -0.19514 -0.38594 -0.19491 C -0.37535 -0.22338 -0.37327 -0.25278 -0.37414 -0.28449 C -0.37344 -0.2868 -0.36997 -0.30254 -0.36563 -0.30486 C -0.35556 -0.31134 -0.34549 -0.31829 -0.33334 -0.31713 C -0.33004 -0.31504 -0.32657 -0.31435 -0.32327 -0.31157 C -0.32171 -0.31018 -0.32118 -0.30787 -0.31997 -0.30602 C -0.31389 -0.29884 -0.30625 -0.29167 -0.29931 -0.28518 C -0.28577 -0.27245 -0.26823 -0.26551 -0.25278 -0.25856 C -0.2507 -0.25671 -0.24827 -0.25486 -0.24618 -0.25301 C -0.24341 -0.25092 -0.23733 -0.24653 -0.23733 -0.24629 C -0.23056 -0.23819 -0.22188 -0.23565 -0.21268 -0.23403 C -0.20712 -0.2375 -0.20209 -0.2419 -0.19618 -0.2456 C -0.19063 -0.25648 -0.18195 -0.26088 -0.17136 -0.26018 C -0.15243 -0.25162 -0.13473 -0.24004 -0.11667 -0.23055 C -0.11268 -0.22662 -0.10921 -0.22361 -0.10625 -0.21921 C -0.104 -0.21018 -0.10174 -0.20486 -0.09792 -0.19676 C -0.09705 -0.19352 -0.09671 -0.19028 -0.09532 -0.18727 C -0.09445 -0.18379 -0.09375 -0.18079 -0.09271 -0.17801 C -0.09237 -0.17639 -0.0915 -0.17315 -0.0915 -0.17315 C -0.0915 -0.17153 -0.09167 -0.17014 -0.09132 -0.16898 C -0.09115 -0.1669 -0.09063 -0.16504 -0.09046 -0.16319 C -0.09046 -0.16042 -0.09115 -0.15741 -0.09132 -0.15486 C -0.09115 -0.15324 -0.09115 -0.15208 -0.09098 -0.15092 C -0.09966 -0.11782 -0.11181 -0.08796 -0.1224 -0.05625 C -0.12605 -0.04375 -0.12969 -0.03472 -0.13351 -0.02361 C -0.13507 -0.01551 -0.13698 -0.00694 -0.13768 0.00139 C -0.13855 0.00533 -0.1382 0.01366 -0.1382 0.01389 C -0.14063 0.03009 -0.14428 0.04908 -0.14323 0.06597 C -0.14358 0.07431 -0.14428 0.08472 -0.14237 0.09306 C -0.14271 0.10324 -0.14341 0.11389 -0.14393 0.12408 C -0.14671 0.14722 -0.1474 0.17662 -0.1625 0.19167 C -0.16528 0.19722 -0.16702 0.20093 -0.17101 0.20509 C -0.175 0.21458 -0.18056 0.22292 -0.18507 0.23264 C -0.18803 0.23912 -0.19063 0.24537 -0.19393 0.25116 C -0.1974 0.25695 -0.19966 0.26482 -0.20573 0.26435 C -0.20712 0.2588 -0.20678 0.25347 -0.20678 0.24769 C -0.20191 0.23033 -0.19358 0.1963 -0.18143 0.18426 C -0.17813 0.17755 -0.1757 0.1706 -0.17101 0.16482 C -0.16441 0.14653 -0.15625 0.12871 -0.14879 0.11111 C -0.14514 0.09861 -0.14167 0.08843 -0.1375 0.07685 C -0.12917 0.03449 -0.12327 -0.00903 -0.1198 -0.05278 C -0.11719 -0.06921 -0.11528 -0.10162 -0.11771 -0.11829 C -0.11858 -0.12569 -0.12084 -0.13333 -0.12153 -0.14051 C -0.12275 -0.15 -0.1224 -0.15926 -0.12483 -0.16829 C -0.12448 -0.17199 -0.12448 -0.17407 -0.12518 -0.17824 C -0.1257 -0.18217 -0.12657 -0.19004 -0.12674 -0.18981 C -0.12553 -0.20208 -0.12709 -0.2162 -0.12709 -0.22893 C -0.12709 -0.23704 -0.1257 -0.24375 -0.12778 -0.25139 C -0.12726 -0.25741 -0.12709 -0.26227 -0.12743 -0.26782 C -0.12709 -0.2706 -0.12657 -0.27361 -0.12657 -0.27592 C -0.12657 -0.27731 -0.12848 -0.27824 -0.12865 -0.27963 C -0.12865 -0.28426 -0.12761 -0.28866 -0.12778 -0.29305 C -0.11841 -0.29583 -0.12639 -0.29051 -0.12327 -0.28611 C -0.12257 -0.28426 -0.12084 -0.28356 -0.11962 -0.28287 C -0.1066 -0.2831 -0.1125 -0.28356 -0.10191 -0.28125 C -0.09393 -0.28125 -0.08733 -0.27893 -0.07987 -0.27685 C -0.0441 -0.26157 -0.01823 -0.25162 0.01336 -0.23379 C 0.02187 -0.22754 0.01354 -0.23356 0.02968 -0.225 C 0.04392 -0.21667 0.05763 -0.20717 0.07204 -0.19954 C 0.07812 -0.19329 0.08437 -0.1875 0.09097 -0.18241 C 0.09444 -0.17917 0.0967 -0.17569 0.10017 -0.17268 C 0.10382 -0.16435 0.09878 -0.17546 0.10538 -0.16528 C 0.10642 -0.16389 0.10677 -0.1618 0.10763 -0.16018 C 0.10833 -0.15879 0.1092 -0.15787 0.11024 -0.15625 C 0.11354 -0.14398 0.10902 -0.15949 0.11423 -0.14792 C 0.11614 -0.14352 0.11632 -0.13727 0.11736 -0.13264 C 0.1177 -0.12708 0.11753 -0.12245 0.11736 -0.11736 C 0.11562 -0.1118 0.11423 -0.10555 0.1125 -0.1 C 0.10972 -0.0919 0.09826 -0.08565 0.09201 -0.08148 C 0.09149 -0.08032 0.09114 -0.07917 0.09045 -0.07847 C 0.08854 -0.07592 0.08593 -0.07477 0.08454 -0.07222 C 0.07864 -0.06204 0.07222 -0.05185 0.06632 -0.0419 C 0.06458 -0.0331 0.06267 -0.02477 0.0618 -0.0162 C 0.06145 -0.01319 0.06354 -0.00903 0.06527 -0.00741 C 0.06979 -0.00231 0.07725 0.00371 0.08229 0.00764 C 0.09132 0.02037 0.09635 0.03889 0.09687 0.05486 C 0.09392 0.06505 0.09375 0.0713 0.0875 0.07755 C 0.0835 0.08542 0.07656 0.09329 0.06944 0.09537 C 0.06458 0.10046 0.05434 0.10695 0.04826 0.10926 C 0.04184 0.11574 0.03125 0.12431 0.02708 0.13287 C 0.02447 0.13727 0.02257 0.14121 0.01961 0.14514 C 0.01597 0.15324 0.01319 0.16158 0.01041 0.17037 C 0.00954 0.18218 0.00989 0.18496 0.01059 0.19537 C 0.00937 0.20533 0.00763 0.21621 0.01059 0.22616 C 0.01024 0.23472 0.01163 0.24213 0.01302 0.2507 C 0.01423 0.25648 0.01267 0.25857 0.01579 0.26412 C 0.01527 0.27269 0.01632 0.28357 0.0184 0.2919 C 0.01857 0.30208 0.01944 0.31181 0.021 0.32199 C 0.021 0.32384 0.02083 0.3257 0.021 0.32732 C 0.02083 0.32917 0.02187 0.33056 0.02204 0.33218 C 0.02274 0.3382 0.0217 0.34306 0.02274 0.34931 C 0.02204 0.35417 0.02118 0.3588 0.02048 0.36366 C 0.02048 0.36644 0.02118 0.37199 0.02118 0.37222 C 0.01875 0.38912 0.01562 0.40556 0.00694 0.41945 C 0.00486 0.42454 0.00347 0.42801 -0.00035 0.43148 C -0.00591 0.4419 -0.01546 0.45278 -0.02466 0.4581 C -0.03108 0.46621 -0.04688 0.47732 -0.05591 0.48125 C -0.06459 0.49283 -0.05348 0.47986 -0.06407 0.48681 C -0.07431 0.49306 -0.05938 0.48935 -0.07223 0.49144 L -0.08473 0.50185 C -0.08473 0.50208 -0.08473 0.50185 -0.08473 0.50208 C -0.09184 0.50949 -0.08803 0.50764 -0.09532 0.5088 C -0.11372 0.52755 -0.14011 0.52176 -0.1625 0.52408 C -0.21059 0.50301 -0.19323 0.51088 -0.21997 0.49375 C -0.22743 0.48634 -0.23386 0.47523 -0.24132 0.46852 C -0.26702 0.43079 -0.29375 0.39445 -0.31337 0.35093 C -0.32032 0.33611 -0.32639 0.32153 -0.33316 0.30695 C -0.33646 0.29954 -0.33959 0.2882 -0.34497 0.2838 C -0.35348 0.27477 -0.3625 0.28171 -0.37153 0.28056 C -0.37882 0.28287 -0.3875 0.28333 -0.39532 0.28333 C -0.4007 0.28519 -0.404 0.28565 -0.41007 0.28426 C -0.42535 0.28472 -0.4257 0.2669 -0.42952 0.25301 C -0.43368 0.23958 -0.43421 0.225 -0.43733 0.21111 C -0.4408 0.19699 -0.44323 0.1838 -0.44636 0.16991 C -0.44671 0.16389 -0.44862 0.15972 -0.44966 0.15463 C -0.45261 0.13704 -0.45365 0.11621 -0.46146 0.1 C -0.46146 0.09283 -0.46389 0.0838 -0.46528 0.07639 C -0.46459 0.06921 -0.46493 0.06458 -0.46563 0.05833 C -0.46511 0.04653 -0.46459 0.03519 -0.46372 0.02431 C -0.46007 0.01273 -0.46007 0.00833 -0.45 0.00857 C -0.44445 0.00278 -0.4415 0.00463 -0.43334 0.00556 C -0.43178 0.00579 -0.42882 0.00602 -0.42882 0.00625 C -0.42153 0.00486 -0.41459 0.00324 -0.4073 0.00208 C -0.39184 -0.0081 -0.41823 0.00903 -0.3974 -0.00208 C -0.38855 -0.00671 -0.38212 -0.01643 -0.37726 -0.02616 C -0.37535 -0.04074 -0.37466 -0.05764 -0.37553 -0.07268 C -0.37587 -0.07639 -0.37622 -0.08333 -0.37709 -0.08704 C -0.37778 -0.09051 -0.37969 -0.09653 -0.37969 -0.09629 C -0.37848 -0.11296 -0.37205 -0.13241 -0.36893 -0.14815 C -0.35643 -0.17963 -0.33855 -0.20717 -0.32466 -0.23842 C -0.32362 -0.24259 -0.3224 -0.24676 -0.32084 -0.25092 C -0.3191 -0.25532 -0.31546 -0.26412 -0.31563 -0.26366 C -0.31285 -0.27847 -0.30868 -0.30023 -0.30973 -0.31551 C -0.30816 -0.32685 -0.30712 -0.33981 -0.30747 -0.35116 C -0.30643 -0.35347 -0.30678 -0.35787 -0.30469 -0.35856 C -0.30278 -0.35879 -0.30087 -0.35486 -0.29896 -0.35324 C -0.29636 -0.35116 -0.28299 -0.34421 -0.2816 -0.34352 C -0.26129 -0.32917 -0.23889 -0.31921 -0.21789 -0.30694 C -0.20886 -0.2993 -0.19688 -0.29514 -0.18646 -0.28889 C -0.18091 -0.28704 -0.16858 -0.2831 -0.16858 -0.28287 " pathEditMode="relative" rAng="1003855" ptsTypes="fffffffffffffffffffffffffffffffffffffffffffffffffffffffffffffffffffffffffffffffffffffffffffffffffffffffffffffffffffffffffffffffffffffffffffffffffffFffffffffffffffffffffffffffffffffffffffffA">
                                      <p:cBhvr>
                                        <p:cTn id="14" dur="2000" fill="hold"/>
                                        <p:tgtEl>
                                          <p:spTgt spid="370698">
                                            <p:txEl>
                                              <p:pRg st="0" end="0"/>
                                            </p:txEl>
                                          </p:spTgt>
                                        </p:tgtEl>
                                        <p:attrNameLst>
                                          <p:attrName>ppt_x</p:attrName>
                                          <p:attrName>ppt_y</p:attrName>
                                        </p:attrNameLst>
                                      </p:cBhvr>
                                      <p:rCtr x="38750" y="-2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0697" grpId="0" build="allAtOnce"/>
      <p:bldP spid="370697" grpId="1" build="allAtOnce"/>
      <p:bldP spid="370698" grpId="0" build="allAtOnce"/>
      <p:bldP spid="370698" grpId="1"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print">
            <a:lum bright="-10000" contrast="20000"/>
          </a:blip>
          <a:srcRect l="30469" t="24805" r="14453" b="8789"/>
          <a:stretch>
            <a:fillRect/>
          </a:stretch>
        </p:blipFill>
        <p:spPr bwMode="auto">
          <a:xfrm>
            <a:off x="4427984" y="404663"/>
            <a:ext cx="4716017" cy="4656643"/>
          </a:xfrm>
          <a:prstGeom prst="rect">
            <a:avLst/>
          </a:prstGeom>
          <a:noFill/>
          <a:ln w="9525">
            <a:noFill/>
            <a:miter lim="800000"/>
            <a:headEnd/>
            <a:tailEnd/>
          </a:ln>
        </p:spPr>
      </p:pic>
      <p:pic>
        <p:nvPicPr>
          <p:cNvPr id="51204" name="Picture 4"/>
          <p:cNvPicPr>
            <a:picLocks noChangeAspect="1" noChangeArrowheads="1"/>
          </p:cNvPicPr>
          <p:nvPr/>
        </p:nvPicPr>
        <p:blipFill>
          <a:blip r:embed="rId4" cstate="print"/>
          <a:srcRect l="15036" t="12201" r="30155" b="21020"/>
          <a:stretch>
            <a:fillRect/>
          </a:stretch>
        </p:blipFill>
        <p:spPr bwMode="auto">
          <a:xfrm>
            <a:off x="0" y="332656"/>
            <a:ext cx="4788024" cy="4935031"/>
          </a:xfrm>
          <a:prstGeom prst="rect">
            <a:avLst/>
          </a:prstGeom>
          <a:noFill/>
          <a:ln w="9525">
            <a:noFill/>
            <a:miter lim="800000"/>
            <a:headEnd/>
            <a:tailEnd/>
          </a:ln>
        </p:spPr>
      </p:pic>
      <p:sp>
        <p:nvSpPr>
          <p:cNvPr id="5" name="TextBox 4"/>
          <p:cNvSpPr txBox="1"/>
          <p:nvPr/>
        </p:nvSpPr>
        <p:spPr>
          <a:xfrm>
            <a:off x="-1" y="5157192"/>
            <a:ext cx="9144001" cy="1754326"/>
          </a:xfrm>
          <a:prstGeom prst="rect">
            <a:avLst/>
          </a:prstGeom>
          <a:noFill/>
          <a:ln>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1">
            <a:spAutoFit/>
          </a:bodyPr>
          <a:lstStyle/>
          <a:p>
            <a:pPr marL="571500" marR="0" lvl="0" indent="-571500" algn="l" defTabSz="914400" rtl="0" eaLnBrk="1" fontAlgn="auto" latinLnBrk="0" hangingPunct="1">
              <a:lnSpc>
                <a:spcPct val="100000"/>
              </a:lnSpc>
              <a:spcBef>
                <a:spcPts val="0"/>
              </a:spcBef>
              <a:spcAft>
                <a:spcPts val="0"/>
              </a:spcAft>
              <a:buClrTx/>
              <a:buSzTx/>
              <a:buFont typeface="Wingdings" pitchFamily="2" charset="2"/>
              <a:buChar char="q"/>
              <a:tabLst/>
              <a:defRPr/>
            </a:pPr>
            <a:r>
              <a:rPr kumimoji="0" lang="en-US" sz="3600" b="1" i="0" u="none" strike="noStrike" kern="1200" cap="none" spc="0" normalizeH="0" baseline="0" noProof="0" dirty="0">
                <a:ln>
                  <a:noFill/>
                </a:ln>
                <a:solidFill>
                  <a:prstClr val="black"/>
                </a:solidFill>
                <a:effectLst/>
                <a:uLnTx/>
                <a:uFillTx/>
                <a:latin typeface="Calibri"/>
                <a:ea typeface="+mn-ea"/>
              </a:rPr>
              <a:t>The </a:t>
            </a:r>
            <a:r>
              <a:rPr lang="en-US" sz="3600" b="1" dirty="0" smtClean="0">
                <a:solidFill>
                  <a:prstClr val="black"/>
                </a:solidFill>
                <a:latin typeface="Calibri"/>
              </a:rPr>
              <a:t>longitudinal fissure </a:t>
            </a:r>
            <a:r>
              <a:rPr kumimoji="0" lang="en-US" sz="3600" b="1" i="0" u="none" strike="noStrike" kern="1200" cap="none" spc="0" normalizeH="0" baseline="0" noProof="0" dirty="0" smtClean="0">
                <a:ln>
                  <a:noFill/>
                </a:ln>
                <a:solidFill>
                  <a:prstClr val="black"/>
                </a:solidFill>
                <a:effectLst/>
                <a:uLnTx/>
                <a:uFillTx/>
                <a:latin typeface="Calibri"/>
                <a:ea typeface="+mn-ea"/>
              </a:rPr>
              <a:t>contains </a:t>
            </a:r>
            <a:r>
              <a:rPr kumimoji="0" lang="en-US" sz="3600" b="1" i="0" u="none" strike="noStrike" kern="1200" cap="none" spc="0" normalizeH="0" baseline="0" noProof="0" dirty="0">
                <a:ln>
                  <a:noFill/>
                </a:ln>
                <a:solidFill>
                  <a:prstClr val="black"/>
                </a:solidFill>
                <a:effectLst/>
                <a:uLnTx/>
                <a:uFillTx/>
                <a:latin typeface="Calibri"/>
                <a:ea typeface="+mn-ea"/>
              </a:rPr>
              <a:t>the sickle-shaped fold of dura mater, the falx cerebri</a:t>
            </a:r>
          </a:p>
          <a:p>
            <a:pPr marL="571500" marR="0" lvl="0" indent="-571500" algn="just" defTabSz="914400" rtl="0" eaLnBrk="1" fontAlgn="auto" latinLnBrk="0" hangingPunct="1">
              <a:lnSpc>
                <a:spcPct val="100000"/>
              </a:lnSpc>
              <a:spcBef>
                <a:spcPts val="0"/>
              </a:spcBef>
              <a:spcAft>
                <a:spcPts val="0"/>
              </a:spcAft>
              <a:buClrTx/>
              <a:buSzTx/>
              <a:buFont typeface="Wingdings" pitchFamily="2" charset="2"/>
              <a:buChar char="q"/>
              <a:tabLst/>
              <a:defRPr/>
            </a:pPr>
            <a:r>
              <a:rPr lang="en-US" sz="3600" b="1" dirty="0">
                <a:solidFill>
                  <a:prstClr val="black"/>
                </a:solidFill>
                <a:latin typeface="Calibri"/>
                <a:cs typeface="Arial" panose="020B0604020202020204" pitchFamily="34" charset="0"/>
              </a:rPr>
              <a:t>Two hemispheres connected together by CC</a:t>
            </a:r>
            <a:endParaRPr kumimoji="0" lang="ar-SA" sz="3600" b="1" i="0" u="none" strike="noStrike" kern="1200" cap="none" spc="0" normalizeH="0" baseline="0" noProof="0" dirty="0">
              <a:ln w="1905"/>
              <a:solidFill>
                <a:srgbClr val="C00000"/>
              </a:solidFill>
              <a:effectLst>
                <a:innerShdw blurRad="69850" dist="43180" dir="5400000">
                  <a:srgbClr val="000000">
                    <a:alpha val="65000"/>
                  </a:srgbClr>
                </a:innerShdw>
              </a:effectLst>
              <a:uLnTx/>
              <a:uFillTx/>
              <a:latin typeface="Calibri"/>
              <a:ea typeface="+mn-ea"/>
              <a:cs typeface="Arial" panose="020B0604020202020204" pitchFamily="34" charset="0"/>
            </a:endParaRPr>
          </a:p>
        </p:txBody>
      </p:sp>
      <p:cxnSp>
        <p:nvCxnSpPr>
          <p:cNvPr id="7" name="Straight Arrow Connector 6"/>
          <p:cNvCxnSpPr/>
          <p:nvPr/>
        </p:nvCxnSpPr>
        <p:spPr>
          <a:xfrm flipV="1">
            <a:off x="4427984" y="5013176"/>
            <a:ext cx="72008"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AutoShape 32"/>
          <p:cNvSpPr>
            <a:spLocks/>
          </p:cNvSpPr>
          <p:nvPr/>
        </p:nvSpPr>
        <p:spPr bwMode="auto">
          <a:xfrm flipH="1">
            <a:off x="4139952" y="188640"/>
            <a:ext cx="2003114" cy="288032"/>
          </a:xfrm>
          <a:prstGeom prst="callout2">
            <a:avLst>
              <a:gd name="adj1" fmla="val 679508"/>
              <a:gd name="adj2" fmla="val 119780"/>
              <a:gd name="adj3" fmla="val 407558"/>
              <a:gd name="adj4" fmla="val 54797"/>
              <a:gd name="adj5" fmla="val 945459"/>
              <a:gd name="adj6" fmla="val -11449"/>
            </a:avLst>
          </a:prstGeom>
          <a:noFill/>
          <a:ln w="38100">
            <a:solidFill>
              <a:srgbClr val="00FFFF"/>
            </a:solidFill>
            <a:miter lim="800000"/>
            <a:headEnd type="triangle" w="med" len="med"/>
            <a:tailEnd type="triangle" w="med" len="med"/>
          </a:ln>
          <a:effectLst>
            <a:outerShdw blurRad="50800" dist="38100" dir="8100000" algn="tr" rotWithShape="0">
              <a:prstClr val="black">
                <a:alpha val="40000"/>
              </a:prstClr>
            </a:outerShdw>
          </a:effectLst>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00FF"/>
                </a:solidFill>
                <a:effectLst/>
                <a:uLnTx/>
                <a:uFillTx/>
                <a:latin typeface="Calibri"/>
                <a:ea typeface="+mn-ea"/>
                <a:cs typeface="+mn-cs"/>
              </a:rPr>
              <a:t>falx</a:t>
            </a:r>
            <a:r>
              <a:rPr kumimoji="0" lang="en-US" sz="4000" b="1" i="0" u="none" strike="noStrike" kern="1200" cap="none" spc="0" normalizeH="0" baseline="0" noProof="0" dirty="0">
                <a:ln>
                  <a:noFill/>
                </a:ln>
                <a:solidFill>
                  <a:srgbClr val="0000FF"/>
                </a:solidFill>
                <a:effectLst/>
                <a:uLnTx/>
                <a:uFillTx/>
                <a:latin typeface="Calibri"/>
                <a:ea typeface="+mn-ea"/>
                <a:cs typeface="+mn-cs"/>
              </a:rPr>
              <a:t> </a:t>
            </a:r>
            <a:r>
              <a:rPr kumimoji="0" lang="en-US" sz="4000" b="1" i="0" u="none" strike="noStrike" kern="1200" cap="none" spc="0" normalizeH="0" baseline="0" noProof="0" dirty="0" err="1">
                <a:ln>
                  <a:noFill/>
                </a:ln>
                <a:solidFill>
                  <a:srgbClr val="0000FF"/>
                </a:solidFill>
                <a:effectLst/>
                <a:uLnTx/>
                <a:uFillTx/>
                <a:latin typeface="Calibri"/>
                <a:ea typeface="+mn-ea"/>
                <a:cs typeface="+mn-cs"/>
              </a:rPr>
              <a:t>cerebri</a:t>
            </a:r>
            <a:endParaRPr kumimoji="0" lang="en-US" sz="4000" b="1" i="0" u="none" strike="noStrike" kern="1200" cap="none" spc="0" normalizeH="0" baseline="0" noProof="0" dirty="0">
              <a:ln>
                <a:noFill/>
              </a:ln>
              <a:solidFill>
                <a:srgbClr val="0000FF"/>
              </a:solidFill>
              <a:effectLst/>
              <a:uLnTx/>
              <a:uFillTx/>
              <a:latin typeface="Calibri"/>
              <a:ea typeface="+mn-ea"/>
              <a:cs typeface="+mn-cs"/>
            </a:endParaRPr>
          </a:p>
        </p:txBody>
      </p:sp>
      <p:sp>
        <p:nvSpPr>
          <p:cNvPr id="9" name="AutoShape 15"/>
          <p:cNvSpPr>
            <a:spLocks/>
          </p:cNvSpPr>
          <p:nvPr/>
        </p:nvSpPr>
        <p:spPr bwMode="auto">
          <a:xfrm flipH="1">
            <a:off x="3203848" y="4149080"/>
            <a:ext cx="3096344" cy="720080"/>
          </a:xfrm>
          <a:prstGeom prst="callout2">
            <a:avLst>
              <a:gd name="adj1" fmla="val 76581"/>
              <a:gd name="adj2" fmla="val 27906"/>
              <a:gd name="adj3" fmla="val 61395"/>
              <a:gd name="adj4" fmla="val 17034"/>
              <a:gd name="adj5" fmla="val -51935"/>
              <a:gd name="adj6" fmla="val -2878"/>
            </a:avLst>
          </a:prstGeom>
          <a:noFill/>
          <a:ln w="38100">
            <a:solidFill>
              <a:srgbClr val="0000FF"/>
            </a:solidFill>
            <a:miter lim="800000"/>
            <a:headEnd/>
            <a:tailEnd type="triangle" w="med" len="med"/>
          </a:ln>
          <a:effectLst>
            <a:outerShdw blurRad="50800" dist="38100" dir="8100000" algn="tr" rotWithShape="0">
              <a:prstClr val="black">
                <a:alpha val="40000"/>
              </a:prstClr>
            </a:outerShdw>
          </a:effectLst>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solidFill>
                    <a:srgbClr val="0000FF"/>
                  </a:solidFill>
                </a:ln>
                <a:solidFill>
                  <a:srgbClr val="FF0000"/>
                </a:solidFill>
                <a:effectLst/>
                <a:uLnTx/>
                <a:uFillTx/>
                <a:latin typeface="Calibri"/>
                <a:ea typeface="+mn-ea"/>
                <a:cs typeface="+mn-cs"/>
              </a:rPr>
              <a:t>corpus </a:t>
            </a:r>
            <a:r>
              <a:rPr kumimoji="0" lang="en-US" sz="3600" b="1" i="0" u="none" strike="noStrike" kern="1200" cap="none" spc="0" normalizeH="0" baseline="0" noProof="0" dirty="0" err="1">
                <a:ln>
                  <a:solidFill>
                    <a:srgbClr val="0000FF"/>
                  </a:solidFill>
                </a:ln>
                <a:solidFill>
                  <a:srgbClr val="FF0000"/>
                </a:solidFill>
                <a:effectLst/>
                <a:uLnTx/>
                <a:uFillTx/>
                <a:latin typeface="Calibri"/>
                <a:ea typeface="+mn-ea"/>
                <a:cs typeface="+mn-cs"/>
              </a:rPr>
              <a:t>callosum</a:t>
            </a:r>
            <a:r>
              <a:rPr kumimoji="0" lang="en-US" sz="3600" b="1" i="0" u="none" strike="noStrike" kern="1200" cap="none" spc="0" normalizeH="0" baseline="0" noProof="0" dirty="0">
                <a:ln>
                  <a:solidFill>
                    <a:srgbClr val="0000FF"/>
                  </a:solidFill>
                </a:ln>
                <a:solidFill>
                  <a:srgbClr val="0000FF"/>
                </a:solidFill>
                <a:effectLst/>
                <a:uLnTx/>
                <a:uFillTx/>
                <a:latin typeface="Calibri"/>
                <a:ea typeface="+mn-ea"/>
                <a:cs typeface="+mn-cs"/>
              </a:rPr>
              <a:t> </a:t>
            </a:r>
            <a:endParaRPr kumimoji="0" lang="en-US" sz="3600" b="1" i="0" u="none" strike="noStrike" kern="1200" cap="none" spc="0" normalizeH="0" baseline="0" noProof="0" dirty="0">
              <a:ln>
                <a:noFill/>
              </a:ln>
              <a:solidFill>
                <a:srgbClr val="0000FF"/>
              </a:solidFill>
              <a:effectLst/>
              <a:uLnTx/>
              <a:uFillTx/>
              <a:latin typeface="Calibri"/>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4"/>
          <p:cNvPicPr>
            <a:picLocks noChangeAspect="1" noChangeArrowheads="1"/>
          </p:cNvPicPr>
          <p:nvPr/>
        </p:nvPicPr>
        <p:blipFill>
          <a:blip r:embed="rId3" cstate="print">
            <a:lum bright="-10000" contrast="40000"/>
          </a:blip>
          <a:srcRect l="7547"/>
          <a:stretch>
            <a:fillRect/>
          </a:stretch>
        </p:blipFill>
        <p:spPr bwMode="auto">
          <a:xfrm>
            <a:off x="251520" y="1339888"/>
            <a:ext cx="5446958" cy="5357826"/>
          </a:xfrm>
          <a:prstGeom prst="rect">
            <a:avLst/>
          </a:prstGeom>
          <a:ln>
            <a:noFill/>
          </a:ln>
          <a:effectLst>
            <a:softEdge rad="112500"/>
          </a:effectLst>
        </p:spPr>
      </p:pic>
      <p:sp>
        <p:nvSpPr>
          <p:cNvPr id="4" name="AutoShape 10"/>
          <p:cNvSpPr>
            <a:spLocks/>
          </p:cNvSpPr>
          <p:nvPr/>
        </p:nvSpPr>
        <p:spPr bwMode="auto">
          <a:xfrm flipH="1">
            <a:off x="1259632" y="6339408"/>
            <a:ext cx="2371134" cy="762000"/>
          </a:xfrm>
          <a:prstGeom prst="callout2">
            <a:avLst>
              <a:gd name="adj1" fmla="val 31296"/>
              <a:gd name="adj2" fmla="val 7176"/>
              <a:gd name="adj3" fmla="val 29815"/>
              <a:gd name="adj4" fmla="val -18884"/>
              <a:gd name="adj5" fmla="val -224574"/>
              <a:gd name="adj6" fmla="val -23990"/>
            </a:avLst>
          </a:prstGeom>
          <a:noFill/>
          <a:ln w="38100">
            <a:solidFill>
              <a:srgbClr val="FF0000"/>
            </a:solidFill>
            <a:miter lim="800000"/>
            <a:headEnd/>
            <a:tailEnd type="triangle" w="med" len="med"/>
          </a:ln>
          <a:effectLst>
            <a:outerShdw blurRad="50800" dist="38100" dir="8100000" algn="tr" rotWithShape="0">
              <a:prstClr val="black">
                <a:alpha val="40000"/>
              </a:prstClr>
            </a:outerShdw>
          </a:effectLst>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libri"/>
                <a:ea typeface="+mn-ea"/>
                <a:cs typeface="+mn-cs"/>
              </a:rPr>
              <a:t>cerebellum</a:t>
            </a:r>
          </a:p>
        </p:txBody>
      </p:sp>
      <p:sp>
        <p:nvSpPr>
          <p:cNvPr id="5" name="AutoShape 10"/>
          <p:cNvSpPr>
            <a:spLocks/>
          </p:cNvSpPr>
          <p:nvPr/>
        </p:nvSpPr>
        <p:spPr bwMode="auto">
          <a:xfrm>
            <a:off x="4916650" y="5862452"/>
            <a:ext cx="2643174" cy="878916"/>
          </a:xfrm>
          <a:prstGeom prst="callout2">
            <a:avLst>
              <a:gd name="adj1" fmla="val 34884"/>
              <a:gd name="adj2" fmla="val 26263"/>
              <a:gd name="adj3" fmla="val 35196"/>
              <a:gd name="adj4" fmla="val -2183"/>
              <a:gd name="adj5" fmla="val -165183"/>
              <a:gd name="adj6" fmla="val -12688"/>
            </a:avLst>
          </a:prstGeom>
          <a:noFill/>
          <a:ln w="38100">
            <a:solidFill>
              <a:srgbClr val="FF0000"/>
            </a:solidFill>
            <a:miter lim="800000"/>
            <a:headEnd/>
            <a:tailEnd type="triangle" w="med" len="med"/>
          </a:ln>
          <a:effectLst>
            <a:outerShdw blurRad="50800" dist="38100" dir="8100000" algn="tr" rotWithShape="0">
              <a:prstClr val="black">
                <a:alpha val="40000"/>
              </a:prstClr>
            </a:outerShdw>
          </a:effectLst>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Calibri"/>
                <a:ea typeface="+mn-ea"/>
                <a:cs typeface="+mn-cs"/>
              </a:rPr>
              <a:t>Tentorium</a:t>
            </a:r>
            <a:endParaRPr kumimoji="0" lang="en-US" sz="32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Calibri"/>
                <a:ea typeface="+mn-ea"/>
                <a:cs typeface="+mn-cs"/>
              </a:rPr>
              <a:t>cerebelli</a:t>
            </a:r>
            <a:r>
              <a:rPr kumimoji="0" lang="en-US" sz="3200" b="1" i="0" u="none" strike="noStrike" kern="1200" cap="none" spc="0" normalizeH="0" baseline="0" noProof="0" dirty="0">
                <a:ln>
                  <a:noFill/>
                </a:ln>
                <a:solidFill>
                  <a:prstClr val="black"/>
                </a:solidFill>
                <a:effectLst/>
                <a:uLnTx/>
                <a:uFillTx/>
                <a:latin typeface="Calibri"/>
                <a:ea typeface="+mn-ea"/>
                <a:cs typeface="+mn-cs"/>
              </a:rPr>
              <a:t> (cut)</a:t>
            </a:r>
            <a:endParaRPr kumimoji="0" lang="en-US" sz="3200" b="1" i="0" u="none" strike="noStrike" kern="1200" cap="none" spc="0" normalizeH="0" baseline="0" noProof="0" dirty="0">
              <a:ln>
                <a:noFill/>
              </a:ln>
              <a:solidFill>
                <a:srgbClr val="FF0000"/>
              </a:solidFill>
              <a:effectLst/>
              <a:uLnTx/>
              <a:uFillTx/>
              <a:latin typeface="Calibri"/>
              <a:ea typeface="+mn-ea"/>
              <a:cs typeface="+mn-cs"/>
            </a:endParaRPr>
          </a:p>
        </p:txBody>
      </p:sp>
      <p:sp>
        <p:nvSpPr>
          <p:cNvPr id="6" name="AutoShape 10"/>
          <p:cNvSpPr>
            <a:spLocks/>
          </p:cNvSpPr>
          <p:nvPr/>
        </p:nvSpPr>
        <p:spPr bwMode="auto">
          <a:xfrm>
            <a:off x="5580112" y="1772816"/>
            <a:ext cx="2771800" cy="844578"/>
          </a:xfrm>
          <a:prstGeom prst="callout2">
            <a:avLst>
              <a:gd name="adj1" fmla="val 66762"/>
              <a:gd name="adj2" fmla="val 25945"/>
              <a:gd name="adj3" fmla="val 66537"/>
              <a:gd name="adj4" fmla="val 831"/>
              <a:gd name="adj5" fmla="val 249903"/>
              <a:gd name="adj6" fmla="val -25405"/>
            </a:avLst>
          </a:prstGeom>
          <a:noFill/>
          <a:ln w="38100">
            <a:solidFill>
              <a:srgbClr val="FF0000"/>
            </a:solidFill>
            <a:miter lim="800000"/>
            <a:headEnd/>
            <a:tailEnd type="triangle" w="med" len="med"/>
          </a:ln>
          <a:effectLst>
            <a:outerShdw blurRad="50800" dist="38100" dir="8100000" algn="tr" rotWithShape="0">
              <a:prstClr val="black">
                <a:alpha val="40000"/>
              </a:prstClr>
            </a:outerShdw>
          </a:effectLst>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a:ea typeface="+mn-ea"/>
                <a:cs typeface="+mn-cs"/>
              </a:rPr>
              <a:t>Cerebral hemisphere</a:t>
            </a:r>
            <a:endParaRPr kumimoji="0" lang="en-US" sz="3200" b="1" i="0" u="none" strike="noStrike" kern="1200" cap="none" spc="0" normalizeH="0" baseline="0" noProof="0" dirty="0">
              <a:ln>
                <a:noFill/>
              </a:ln>
              <a:solidFill>
                <a:srgbClr val="FF0000"/>
              </a:solidFill>
              <a:effectLst/>
              <a:uLnTx/>
              <a:uFillTx/>
              <a:latin typeface="Calibri"/>
              <a:ea typeface="+mn-ea"/>
              <a:cs typeface="+mn-cs"/>
            </a:endParaRPr>
          </a:p>
        </p:txBody>
      </p:sp>
      <p:sp>
        <p:nvSpPr>
          <p:cNvPr id="7" name="Rectangle 2"/>
          <p:cNvSpPr txBox="1">
            <a:spLocks noChangeArrowheads="1"/>
          </p:cNvSpPr>
          <p:nvPr/>
        </p:nvSpPr>
        <p:spPr bwMode="auto">
          <a:xfrm>
            <a:off x="0" y="-27384"/>
            <a:ext cx="9144000" cy="1368152"/>
          </a:xfrm>
          <a:prstGeom prst="rect">
            <a:avLst/>
          </a:prstGeom>
          <a:noFill/>
          <a:ln w="9525">
            <a:noFill/>
            <a:miter lim="800000"/>
            <a:headEnd/>
            <a:tailEnd/>
          </a:ln>
          <a:effectLst>
            <a:outerShdw blurRad="50800" dist="38100" dir="8100000" algn="tr" rotWithShape="0">
              <a:prstClr val="black">
                <a:alpha val="40000"/>
              </a:prstClr>
            </a:outerShdw>
          </a:effectLst>
        </p:spPr>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Calibri"/>
                <a:ea typeface="+mn-ea"/>
                <a:cs typeface="+mn-cs"/>
              </a:rPr>
              <a:t>The cerebral hemispheres are separated from the cerebellum  by a horizontal fold of dura mater </a:t>
            </a:r>
            <a:r>
              <a:rPr kumimoji="0" lang="en-US" sz="3200" b="1" i="0" u="none" strike="noStrike" kern="1200" cap="none" spc="0" normalizeH="0" baseline="0" noProof="0" dirty="0" smtClean="0">
                <a:ln>
                  <a:noFill/>
                </a:ln>
                <a:solidFill>
                  <a:srgbClr val="0000FF"/>
                </a:solidFill>
                <a:effectLst/>
                <a:uLnTx/>
                <a:uFillTx/>
                <a:latin typeface="Calibri"/>
                <a:ea typeface="+mn-ea"/>
                <a:cs typeface="+mn-cs"/>
              </a:rPr>
              <a:t>called</a:t>
            </a:r>
            <a:r>
              <a:rPr lang="en-US" sz="3200" b="1" dirty="0">
                <a:solidFill>
                  <a:srgbClr val="0000FF"/>
                </a:solidFill>
                <a:latin typeface="Calibri"/>
              </a:rPr>
              <a:t> </a:t>
            </a:r>
            <a:r>
              <a:rPr kumimoji="0" lang="en-US" sz="3200" b="1" i="0" u="none" strike="noStrike" kern="1200" cap="none" spc="0" normalizeH="0" baseline="0" noProof="0" dirty="0" smtClean="0">
                <a:ln>
                  <a:noFill/>
                </a:ln>
                <a:solidFill>
                  <a:srgbClr val="0000FF"/>
                </a:solidFill>
                <a:effectLst/>
                <a:uLnTx/>
                <a:uFillTx/>
                <a:latin typeface="Calibri"/>
                <a:ea typeface="+mn-ea"/>
                <a:cs typeface="+mn-cs"/>
              </a:rPr>
              <a:t>the </a:t>
            </a:r>
            <a:r>
              <a:rPr kumimoji="0" lang="en-US" sz="3200" b="1" i="0" u="none" strike="noStrike" kern="1200" cap="none" spc="0" normalizeH="0" baseline="0" noProof="0" dirty="0">
                <a:ln>
                  <a:noFill/>
                </a:ln>
                <a:solidFill>
                  <a:srgbClr val="0000FF"/>
                </a:solidFill>
                <a:effectLst/>
                <a:uLnTx/>
                <a:uFillTx/>
                <a:latin typeface="Calibri"/>
                <a:ea typeface="+mn-ea"/>
                <a:cs typeface="+mn-cs"/>
              </a:rPr>
              <a:t>tentorium </a:t>
            </a:r>
            <a:r>
              <a:rPr kumimoji="0" lang="en-US" sz="3200" b="1" i="0" u="none" strike="noStrike" kern="1200" cap="none" spc="0" normalizeH="0" baseline="0" noProof="0" dirty="0" err="1">
                <a:ln>
                  <a:noFill/>
                </a:ln>
                <a:solidFill>
                  <a:srgbClr val="0000FF"/>
                </a:solidFill>
                <a:effectLst/>
                <a:uLnTx/>
                <a:uFillTx/>
                <a:latin typeface="Calibri"/>
                <a:ea typeface="+mn-ea"/>
                <a:cs typeface="+mn-cs"/>
              </a:rPr>
              <a:t>cerebelli</a:t>
            </a:r>
            <a:endParaRPr kumimoji="0" lang="en-US" altLang="zh-CN" sz="3200" b="1" i="0" u="none" strike="noStrike" kern="1200" cap="none" spc="0" normalizeH="0" baseline="0" noProof="0" dirty="0">
              <a:ln w="11430"/>
              <a:solidFill>
                <a:srgbClr val="0000FF"/>
              </a:solidFill>
              <a:effectLst/>
              <a:uLnTx/>
              <a:uFillTx/>
              <a:latin typeface="Calibri"/>
              <a:ea typeface="SimSun" pitchFamily="2" charset="-122"/>
              <a:cs typeface="+mn-cs"/>
            </a:endParaRPr>
          </a:p>
        </p:txBody>
      </p:sp>
      <p:sp>
        <p:nvSpPr>
          <p:cNvPr id="8" name="TextBox 7"/>
          <p:cNvSpPr txBox="1"/>
          <p:nvPr/>
        </p:nvSpPr>
        <p:spPr>
          <a:xfrm>
            <a:off x="5652120" y="3284984"/>
            <a:ext cx="3024336" cy="769441"/>
          </a:xfrm>
          <a:prstGeom prst="rect">
            <a:avLst/>
          </a:prstGeom>
          <a:noFill/>
          <a:ln w="571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shade val="50000"/>
            </a:schemeClr>
          </a:lnRef>
          <a:fillRef idx="1">
            <a:schemeClr val="accent3"/>
          </a:fillRef>
          <a:effectRef idx="0">
            <a:schemeClr val="accent3"/>
          </a:effectRef>
          <a:fontRef idx="minor">
            <a:schemeClr val="lt1"/>
          </a:fontRef>
        </p:style>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0000"/>
                </a:solidFill>
                <a:effectLst/>
                <a:uLnTx/>
                <a:uFillTx/>
                <a:latin typeface="Calibri"/>
                <a:ea typeface="+mn-ea"/>
                <a:cs typeface="+mn-cs"/>
              </a:rPr>
              <a:t>Posteriorly </a:t>
            </a:r>
            <a:endParaRPr kumimoji="0" lang="en-US" sz="4400" b="1" i="0" u="none" strike="noStrike" kern="1200" cap="none" spc="50" normalizeH="0" baseline="0" noProof="0" dirty="0">
              <a:ln w="11430"/>
              <a:solidFill>
                <a:srgbClr val="FF0000"/>
              </a:solidFill>
              <a:effectLst/>
              <a:uLnTx/>
              <a:uFillTx/>
              <a:latin typeface="Calibri"/>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1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10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left)">
                                      <p:cBhvr>
                                        <p:cTn id="2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p:cNvPicPr>
            <a:picLocks noChangeAspect="1" noChangeArrowheads="1"/>
          </p:cNvPicPr>
          <p:nvPr/>
        </p:nvPicPr>
        <p:blipFill>
          <a:blip r:embed="rId2" cstate="print"/>
          <a:srcRect l="11562" t="12500" r="22812" b="28750"/>
          <a:stretch>
            <a:fillRect/>
          </a:stretch>
        </p:blipFill>
        <p:spPr bwMode="auto">
          <a:xfrm>
            <a:off x="0" y="980728"/>
            <a:ext cx="4334262" cy="2910148"/>
          </a:xfrm>
          <a:prstGeom prst="rect">
            <a:avLst/>
          </a:prstGeom>
          <a:noFill/>
          <a:ln w="9525">
            <a:noFill/>
            <a:miter lim="800000"/>
            <a:headEnd/>
            <a:tailEnd/>
          </a:ln>
        </p:spPr>
      </p:pic>
      <p:pic>
        <p:nvPicPr>
          <p:cNvPr id="2" name="Picture 4"/>
          <p:cNvPicPr>
            <a:picLocks noChangeAspect="1" noChangeArrowheads="1"/>
          </p:cNvPicPr>
          <p:nvPr/>
        </p:nvPicPr>
        <p:blipFill>
          <a:blip r:embed="rId3" cstate="print"/>
          <a:srcRect l="20705" t="22280" r="32045" b="28580"/>
          <a:stretch>
            <a:fillRect/>
          </a:stretch>
        </p:blipFill>
        <p:spPr bwMode="auto">
          <a:xfrm>
            <a:off x="4343467" y="980728"/>
            <a:ext cx="4800533" cy="3744416"/>
          </a:xfrm>
          <a:prstGeom prst="rect">
            <a:avLst/>
          </a:prstGeom>
          <a:noFill/>
          <a:ln w="9525">
            <a:noFill/>
            <a:miter lim="800000"/>
            <a:headEnd/>
            <a:tailEnd/>
          </a:ln>
        </p:spPr>
      </p:pic>
      <p:sp>
        <p:nvSpPr>
          <p:cNvPr id="3" name="AutoShape 32"/>
          <p:cNvSpPr>
            <a:spLocks/>
          </p:cNvSpPr>
          <p:nvPr/>
        </p:nvSpPr>
        <p:spPr bwMode="auto">
          <a:xfrm>
            <a:off x="5580112" y="-27384"/>
            <a:ext cx="3347864" cy="648072"/>
          </a:xfrm>
          <a:prstGeom prst="callout2">
            <a:avLst>
              <a:gd name="adj1" fmla="val 74262"/>
              <a:gd name="adj2" fmla="val 3530"/>
              <a:gd name="adj3" fmla="val 158208"/>
              <a:gd name="adj4" fmla="val -392"/>
              <a:gd name="adj5" fmla="val 365933"/>
              <a:gd name="adj6" fmla="val 14665"/>
            </a:avLst>
          </a:prstGeom>
          <a:noFill/>
          <a:ln w="38100">
            <a:solidFill>
              <a:schemeClr val="tx1"/>
            </a:solidFill>
            <a:miter lim="800000"/>
            <a:headEnd/>
            <a:tailEnd type="triangle" w="med" len="med"/>
          </a:ln>
          <a:effectLst>
            <a:outerShdw blurRad="50800" dist="38100" dir="8100000" algn="tr" rotWithShape="0">
              <a:prstClr val="black">
                <a:alpha val="40000"/>
              </a:prstClr>
            </a:outerShdw>
          </a:effectLst>
        </p:spPr>
        <p:txBody>
          <a:bodyPr/>
          <a:lstStyle/>
          <a:p>
            <a:pPr algn="ctr"/>
            <a:r>
              <a:rPr lang="en-US" sz="3600" b="1" dirty="0">
                <a:solidFill>
                  <a:srgbClr val="0000FF"/>
                </a:solidFill>
              </a:rPr>
              <a:t>1- </a:t>
            </a:r>
            <a:r>
              <a:rPr lang="en-US" sz="3600" b="1" dirty="0" err="1">
                <a:solidFill>
                  <a:srgbClr val="0000FF"/>
                </a:solidFill>
              </a:rPr>
              <a:t>Superolateral</a:t>
            </a:r>
            <a:r>
              <a:rPr lang="en-US" sz="3600" b="1" dirty="0">
                <a:solidFill>
                  <a:srgbClr val="0000FF"/>
                </a:solidFill>
              </a:rPr>
              <a:t> Surface </a:t>
            </a:r>
          </a:p>
        </p:txBody>
      </p:sp>
      <p:sp>
        <p:nvSpPr>
          <p:cNvPr id="4" name="AutoShape 32"/>
          <p:cNvSpPr>
            <a:spLocks/>
          </p:cNvSpPr>
          <p:nvPr/>
        </p:nvSpPr>
        <p:spPr bwMode="auto">
          <a:xfrm>
            <a:off x="4486882" y="3781309"/>
            <a:ext cx="2160240" cy="303493"/>
          </a:xfrm>
          <a:prstGeom prst="callout2">
            <a:avLst>
              <a:gd name="adj1" fmla="val 87764"/>
              <a:gd name="adj2" fmla="val 2522"/>
              <a:gd name="adj3" fmla="val 87764"/>
              <a:gd name="adj4" fmla="val -12601"/>
              <a:gd name="adj5" fmla="val -221630"/>
              <a:gd name="adj6" fmla="val -55250"/>
            </a:avLst>
          </a:prstGeom>
          <a:noFill/>
          <a:ln w="38100">
            <a:solidFill>
              <a:schemeClr val="tx1"/>
            </a:solidFill>
            <a:miter lim="800000"/>
            <a:headEnd/>
            <a:tailEnd type="triangle" w="med" len="med"/>
          </a:ln>
          <a:effectLst>
            <a:outerShdw blurRad="50800" dist="38100" dir="8100000" algn="tr" rotWithShape="0">
              <a:prstClr val="black">
                <a:alpha val="40000"/>
              </a:prstClr>
            </a:outerShdw>
          </a:effectLst>
        </p:spPr>
        <p:txBody>
          <a:bodyPr/>
          <a:lstStyle/>
          <a:p>
            <a:pPr algn="r" rtl="0"/>
            <a:r>
              <a:rPr lang="en-US" sz="3600" b="1" dirty="0">
                <a:solidFill>
                  <a:srgbClr val="FF0000"/>
                </a:solidFill>
              </a:rPr>
              <a:t>3- Inferior Surface </a:t>
            </a:r>
          </a:p>
        </p:txBody>
      </p:sp>
      <p:sp>
        <p:nvSpPr>
          <p:cNvPr id="5" name="AutoShape 32"/>
          <p:cNvSpPr>
            <a:spLocks/>
          </p:cNvSpPr>
          <p:nvPr/>
        </p:nvSpPr>
        <p:spPr bwMode="auto">
          <a:xfrm rot="10800000" flipH="1" flipV="1">
            <a:off x="827584" y="116633"/>
            <a:ext cx="3659298" cy="576064"/>
          </a:xfrm>
          <a:prstGeom prst="callout2">
            <a:avLst>
              <a:gd name="adj1" fmla="val 77420"/>
              <a:gd name="adj2" fmla="val 4315"/>
              <a:gd name="adj3" fmla="val 158513"/>
              <a:gd name="adj4" fmla="val -1124"/>
              <a:gd name="adj5" fmla="val 296002"/>
              <a:gd name="adj6" fmla="val 10067"/>
            </a:avLst>
          </a:prstGeom>
          <a:noFill/>
          <a:ln w="38100">
            <a:solidFill>
              <a:schemeClr val="tx1"/>
            </a:solidFill>
            <a:miter lim="800000"/>
            <a:headEnd/>
            <a:tailEnd type="triangle" w="med" len="med"/>
          </a:ln>
          <a:effectLst>
            <a:outerShdw blurRad="50800" dist="38100" dir="8100000" algn="tr" rotWithShape="0">
              <a:prstClr val="black">
                <a:alpha val="40000"/>
              </a:prstClr>
            </a:outerShdw>
          </a:effectLst>
        </p:spPr>
        <p:txBody>
          <a:bodyPr/>
          <a:lstStyle/>
          <a:p>
            <a:pPr algn="l"/>
            <a:r>
              <a:rPr lang="en-US" sz="3600" b="1" dirty="0">
                <a:solidFill>
                  <a:srgbClr val="D60093"/>
                </a:solidFill>
              </a:rPr>
              <a:t>2- Medial Surface </a:t>
            </a:r>
          </a:p>
        </p:txBody>
      </p:sp>
      <p:sp>
        <p:nvSpPr>
          <p:cNvPr id="6" name="TextBox 5"/>
          <p:cNvSpPr txBox="1"/>
          <p:nvPr/>
        </p:nvSpPr>
        <p:spPr>
          <a:xfrm>
            <a:off x="35496" y="5673442"/>
            <a:ext cx="8927976" cy="707886"/>
          </a:xfrm>
          <a:prstGeom prst="rect">
            <a:avLst/>
          </a:prstGeom>
          <a:noFill/>
          <a:ln>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1">
            <a:spAutoFit/>
          </a:bodyPr>
          <a:lstStyle/>
          <a:p>
            <a:pPr algn="ctr"/>
            <a:r>
              <a:rPr lang="en-US" sz="4000" b="1" dirty="0">
                <a:solidFill>
                  <a:srgbClr val="7030A0"/>
                </a:solidFill>
                <a:cs typeface="Tahoma" pitchFamily="34" charset="0"/>
              </a:rPr>
              <a:t>Each </a:t>
            </a:r>
            <a:r>
              <a:rPr lang="en-US" sz="4000" b="1" dirty="0"/>
              <a:t>cerebral hemisphere has 3 surfaces</a:t>
            </a:r>
            <a:endParaRPr lang="ar-SA" sz="3800" b="1" dirty="0">
              <a:ln w="1905"/>
              <a:solidFill>
                <a:srgbClr val="C00000"/>
              </a:solidFill>
              <a:effectLst>
                <a:innerShdw blurRad="69850" dist="43180" dir="5400000">
                  <a:srgbClr val="000000">
                    <a:alpha val="65000"/>
                  </a:srgbClr>
                </a:innerShdw>
              </a:effectLst>
            </a:endParaRPr>
          </a:p>
        </p:txBody>
      </p:sp>
      <p:sp>
        <p:nvSpPr>
          <p:cNvPr id="8" name="AutoShape 32"/>
          <p:cNvSpPr>
            <a:spLocks/>
          </p:cNvSpPr>
          <p:nvPr/>
        </p:nvSpPr>
        <p:spPr bwMode="auto">
          <a:xfrm flipH="1">
            <a:off x="251520" y="3933056"/>
            <a:ext cx="2160240" cy="376237"/>
          </a:xfrm>
          <a:prstGeom prst="callout2">
            <a:avLst>
              <a:gd name="adj1" fmla="val 24910"/>
              <a:gd name="adj2" fmla="val 67769"/>
              <a:gd name="adj3" fmla="val -41350"/>
              <a:gd name="adj4" fmla="val 68628"/>
              <a:gd name="adj5" fmla="val -217136"/>
              <a:gd name="adj6" fmla="val 55671"/>
            </a:avLst>
          </a:prstGeom>
          <a:noFill/>
          <a:ln w="38100">
            <a:solidFill>
              <a:schemeClr val="tx1"/>
            </a:solidFill>
            <a:miter lim="800000"/>
            <a:headEnd/>
            <a:tailEnd type="triangle" w="med" len="med"/>
          </a:ln>
          <a:effectLst>
            <a:outerShdw blurRad="50800" dist="38100" dir="8100000" algn="tr" rotWithShape="0">
              <a:prstClr val="black">
                <a:alpha val="40000"/>
              </a:prstClr>
            </a:outerShdw>
          </a:effectLst>
        </p:spPr>
        <p:txBody>
          <a:bodyPr/>
          <a:lstStyle/>
          <a:p>
            <a:pPr algn="l"/>
            <a:r>
              <a:rPr lang="en-US" sz="3200" b="1" dirty="0"/>
              <a:t>3A- Orbital part </a:t>
            </a:r>
            <a:endParaRPr lang="en-US" sz="3200" b="1" dirty="0">
              <a:solidFill>
                <a:srgbClr val="C00000"/>
              </a:solidFill>
            </a:endParaRPr>
          </a:p>
        </p:txBody>
      </p:sp>
      <p:sp>
        <p:nvSpPr>
          <p:cNvPr id="9" name="AutoShape 32"/>
          <p:cNvSpPr>
            <a:spLocks/>
          </p:cNvSpPr>
          <p:nvPr/>
        </p:nvSpPr>
        <p:spPr bwMode="auto">
          <a:xfrm flipH="1">
            <a:off x="2134460" y="4387119"/>
            <a:ext cx="2352422" cy="495672"/>
          </a:xfrm>
          <a:prstGeom prst="callout2">
            <a:avLst>
              <a:gd name="adj1" fmla="val 34149"/>
              <a:gd name="adj2" fmla="val 48393"/>
              <a:gd name="adj3" fmla="val -30547"/>
              <a:gd name="adj4" fmla="val 44741"/>
              <a:gd name="adj5" fmla="val -226373"/>
              <a:gd name="adj6" fmla="val 68616"/>
            </a:avLst>
          </a:prstGeom>
          <a:noFill/>
          <a:ln w="38100">
            <a:solidFill>
              <a:schemeClr val="tx1"/>
            </a:solidFill>
            <a:miter lim="800000"/>
            <a:headEnd/>
            <a:tailEnd type="triangle" w="med" len="med"/>
          </a:ln>
          <a:effectLst>
            <a:outerShdw blurRad="50800" dist="38100" dir="8100000" algn="tr" rotWithShape="0">
              <a:prstClr val="black">
                <a:alpha val="40000"/>
              </a:prstClr>
            </a:outerShdw>
          </a:effectLst>
        </p:spPr>
        <p:txBody>
          <a:bodyPr/>
          <a:lstStyle/>
          <a:p>
            <a:pPr algn="ctr"/>
            <a:r>
              <a:rPr lang="en-US" sz="3200" b="1" dirty="0">
                <a:solidFill>
                  <a:srgbClr val="D60093"/>
                </a:solidFill>
              </a:rPr>
              <a:t>3B-Tentorial part</a:t>
            </a:r>
          </a:p>
        </p:txBody>
      </p:sp>
      <p:sp>
        <p:nvSpPr>
          <p:cNvPr id="10" name="TextBox 9">
            <a:extLst>
              <a:ext uri="{FF2B5EF4-FFF2-40B4-BE49-F238E27FC236}">
                <a16:creationId xmlns:a16="http://schemas.microsoft.com/office/drawing/2014/main" xmlns="" id="{14A7F66F-B178-46B0-A65C-CAFE84794FCF}"/>
              </a:ext>
            </a:extLst>
          </p:cNvPr>
          <p:cNvSpPr txBox="1"/>
          <p:nvPr/>
        </p:nvSpPr>
        <p:spPr>
          <a:xfrm>
            <a:off x="1331640" y="1844824"/>
            <a:ext cx="802820" cy="523220"/>
          </a:xfrm>
          <a:prstGeom prst="rect">
            <a:avLst/>
          </a:prstGeom>
          <a:noFill/>
        </p:spPr>
        <p:txBody>
          <a:bodyPr wrap="square" rtlCol="0">
            <a:spAutoFit/>
          </a:bodyPr>
          <a:lstStyle/>
          <a:p>
            <a:r>
              <a:rPr lang="en-US" sz="2800" b="1" dirty="0">
                <a:latin typeface="Arial Black" panose="020B0A04020102020204" pitchFamily="34" charset="0"/>
              </a:rPr>
              <a:t>CC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1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1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1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D0C7DD6A-D98F-4FFD-9528-985131D21E91}"/>
              </a:ext>
            </a:extLst>
          </p:cNvPr>
          <p:cNvSpPr/>
          <p:nvPr/>
        </p:nvSpPr>
        <p:spPr>
          <a:xfrm>
            <a:off x="0" y="188640"/>
            <a:ext cx="9144000" cy="5805435"/>
          </a:xfrm>
          <a:prstGeom prst="rect">
            <a:avLst/>
          </a:prstGeom>
        </p:spPr>
        <p:txBody>
          <a:bodyPr wrap="square">
            <a:spAutoFit/>
          </a:bodyPr>
          <a:lstStyle/>
          <a:p>
            <a:pPr marL="342900" marR="0" lvl="0" indent="-342900" algn="ctr" defTabSz="914400" rtl="0" eaLnBrk="1" fontAlgn="auto" latinLnBrk="0" hangingPunct="1">
              <a:lnSpc>
                <a:spcPct val="125000"/>
              </a:lnSpc>
              <a:spcBef>
                <a:spcPts val="0"/>
              </a:spcBef>
              <a:spcAft>
                <a:spcPts val="0"/>
              </a:spcAft>
              <a:buClrTx/>
              <a:buSzTx/>
              <a:buFont typeface="Symbol" panose="05050102010706020507" pitchFamily="18" charset="2"/>
              <a:buChar char=""/>
              <a:tabLst>
                <a:tab pos="1382395" algn="l"/>
                <a:tab pos="457200" algn="l"/>
                <a:tab pos="1382395" algn="l"/>
                <a:tab pos="6057900" algn="r"/>
              </a:tabLst>
              <a:defRPr/>
            </a:pPr>
            <a:r>
              <a:rPr kumimoji="0" lang="en-US" sz="2700" b="1" i="0" u="none" strike="noStrike" kern="1200" cap="none" spc="0" normalizeH="0" baseline="0" noProof="0" dirty="0">
                <a:ln>
                  <a:noFill/>
                </a:ln>
                <a:solidFill>
                  <a:srgbClr val="FF0000"/>
                </a:solidFill>
                <a:effectLst/>
                <a:uLnTx/>
                <a:uFillTx/>
                <a:latin typeface="+mj-lt"/>
                <a:ea typeface="Times New Roman" panose="02020603050405020304" pitchFamily="18" charset="0"/>
                <a:cs typeface="Arial" pitchFamily="34" charset="0"/>
              </a:rPr>
              <a:t>Surfaces of the Cerebral Hemisphere</a:t>
            </a:r>
            <a:endParaRPr kumimoji="0" lang="en-US" sz="2700" b="0" i="0" u="none" strike="noStrike" kern="1200" cap="none" spc="0" normalizeH="0" baseline="0" noProof="0" dirty="0">
              <a:ln>
                <a:noFill/>
              </a:ln>
              <a:solidFill>
                <a:prstClr val="black"/>
              </a:solidFill>
              <a:effectLst/>
              <a:uLnTx/>
              <a:uFillTx/>
              <a:latin typeface="+mj-lt"/>
              <a:ea typeface="Times New Roman" panose="02020603050405020304" pitchFamily="18" charset="0"/>
              <a:cs typeface="Arial" pitchFamily="34" charset="0"/>
            </a:endParaRPr>
          </a:p>
          <a:p>
            <a:pPr marL="0" marR="0" lvl="0" indent="0" algn="l" defTabSz="914400" rtl="0" eaLnBrk="1" fontAlgn="auto" latinLnBrk="0" hangingPunct="1">
              <a:lnSpc>
                <a:spcPct val="125000"/>
              </a:lnSpc>
              <a:spcBef>
                <a:spcPts val="0"/>
              </a:spcBef>
              <a:spcAft>
                <a:spcPts val="0"/>
              </a:spcAft>
              <a:buClrTx/>
              <a:buSzTx/>
              <a:buFontTx/>
              <a:buNone/>
              <a:tabLst>
                <a:tab pos="255270" algn="l"/>
                <a:tab pos="255270" algn="l"/>
                <a:tab pos="6057900" algn="r"/>
              </a:tabLst>
              <a:defRPr/>
            </a:pPr>
            <a:r>
              <a:rPr kumimoji="0" lang="en-US" sz="2700" b="1" i="0" u="none" strike="noStrike" kern="1200" cap="none" spc="0" normalizeH="0" baseline="0" noProof="0" dirty="0">
                <a:ln>
                  <a:noFill/>
                </a:ln>
                <a:solidFill>
                  <a:srgbClr val="0000FF"/>
                </a:solidFill>
                <a:effectLst/>
                <a:uLnTx/>
                <a:uFillTx/>
                <a:latin typeface="+mj-lt"/>
                <a:ea typeface="Times New Roman" panose="02020603050405020304" pitchFamily="18" charset="0"/>
                <a:cs typeface="Arial" pitchFamily="34" charset="0"/>
              </a:rPr>
              <a:t>1- </a:t>
            </a:r>
            <a:r>
              <a:rPr kumimoji="0" lang="en-US" sz="2700" b="1" i="0" u="none" strike="noStrike" kern="1200" cap="none" spc="0" normalizeH="0" baseline="0" noProof="0" dirty="0" err="1">
                <a:ln>
                  <a:noFill/>
                </a:ln>
                <a:solidFill>
                  <a:srgbClr val="0000FF"/>
                </a:solidFill>
                <a:effectLst/>
                <a:uLnTx/>
                <a:uFillTx/>
                <a:latin typeface="+mj-lt"/>
                <a:ea typeface="Times New Roman" panose="02020603050405020304" pitchFamily="18" charset="0"/>
                <a:cs typeface="Arial" pitchFamily="34" charset="0"/>
              </a:rPr>
              <a:t>Superolateral</a:t>
            </a:r>
            <a:r>
              <a:rPr kumimoji="0" lang="en-US" sz="2700" b="1" i="0" u="none" strike="noStrike" kern="1200" cap="none" spc="0" normalizeH="0" baseline="0" noProof="0" dirty="0">
                <a:ln>
                  <a:noFill/>
                </a:ln>
                <a:solidFill>
                  <a:srgbClr val="0000FF"/>
                </a:solidFill>
                <a:effectLst/>
                <a:uLnTx/>
                <a:uFillTx/>
                <a:latin typeface="+mj-lt"/>
                <a:ea typeface="Times New Roman" panose="02020603050405020304" pitchFamily="18" charset="0"/>
                <a:cs typeface="Arial" pitchFamily="34" charset="0"/>
              </a:rPr>
              <a:t> </a:t>
            </a:r>
            <a:r>
              <a:rPr kumimoji="0" lang="en-US" sz="2700" b="1" i="0" u="none" strike="noStrike" kern="1200" cap="none" spc="0" normalizeH="0" baseline="0" noProof="0" dirty="0" smtClean="0">
                <a:ln>
                  <a:noFill/>
                </a:ln>
                <a:solidFill>
                  <a:srgbClr val="0000FF"/>
                </a:solidFill>
                <a:effectLst/>
                <a:uLnTx/>
                <a:uFillTx/>
                <a:latin typeface="+mj-lt"/>
                <a:ea typeface="Times New Roman" panose="02020603050405020304" pitchFamily="18" charset="0"/>
                <a:cs typeface="Arial" pitchFamily="34" charset="0"/>
              </a:rPr>
              <a:t>surface</a:t>
            </a:r>
            <a:r>
              <a:rPr kumimoji="0" lang="en-US" sz="2700" b="0" i="0" u="none" strike="noStrike" kern="1200" cap="none" spc="0" normalizeH="0" baseline="0" noProof="0" dirty="0" smtClean="0">
                <a:ln>
                  <a:noFill/>
                </a:ln>
                <a:solidFill>
                  <a:srgbClr val="0000FF"/>
                </a:solidFill>
                <a:effectLst/>
                <a:uLnTx/>
                <a:uFillTx/>
                <a:latin typeface="+mj-lt"/>
                <a:ea typeface="Times New Roman" panose="02020603050405020304" pitchFamily="18" charset="0"/>
                <a:cs typeface="Arial" pitchFamily="34" charset="0"/>
              </a:rPr>
              <a:t>:</a:t>
            </a:r>
            <a:r>
              <a:rPr kumimoji="0" lang="en-US" sz="2700" b="0" i="0" u="none" strike="noStrike" kern="1200" cap="none" spc="0" normalizeH="0" noProof="0" dirty="0" smtClean="0">
                <a:ln>
                  <a:noFill/>
                </a:ln>
                <a:solidFill>
                  <a:srgbClr val="0000FF"/>
                </a:solidFill>
                <a:effectLst/>
                <a:uLnTx/>
                <a:uFillTx/>
                <a:latin typeface="+mj-lt"/>
                <a:ea typeface="Times New Roman" panose="02020603050405020304" pitchFamily="18" charset="0"/>
                <a:cs typeface="Arial" pitchFamily="34" charset="0"/>
              </a:rPr>
              <a:t> </a:t>
            </a:r>
            <a:r>
              <a:rPr kumimoji="0" lang="en-US" sz="2700" b="0" i="0" u="none" strike="noStrike" kern="1200" cap="none" spc="0" normalizeH="0" baseline="0" noProof="0" dirty="0" smtClean="0">
                <a:ln>
                  <a:noFill/>
                </a:ln>
                <a:solidFill>
                  <a:prstClr val="black"/>
                </a:solidFill>
                <a:effectLst/>
                <a:uLnTx/>
                <a:uFillTx/>
                <a:latin typeface="+mj-lt"/>
                <a:ea typeface="Times New Roman" panose="02020603050405020304" pitchFamily="18" charset="0"/>
                <a:cs typeface="Arial" pitchFamily="34" charset="0"/>
              </a:rPr>
              <a:t>the </a:t>
            </a:r>
            <a:r>
              <a:rPr kumimoji="0" lang="en-US" sz="2700" b="0" i="0" u="none" strike="noStrike" kern="1200" cap="none" spc="0" normalizeH="0" baseline="0" noProof="0" dirty="0">
                <a:ln>
                  <a:noFill/>
                </a:ln>
                <a:solidFill>
                  <a:prstClr val="black"/>
                </a:solidFill>
                <a:effectLst/>
                <a:uLnTx/>
                <a:uFillTx/>
                <a:latin typeface="+mj-lt"/>
                <a:ea typeface="Times New Roman" panose="02020603050405020304" pitchFamily="18" charset="0"/>
                <a:cs typeface="Arial" pitchFamily="34" charset="0"/>
              </a:rPr>
              <a:t>widest surface of </a:t>
            </a:r>
            <a:r>
              <a:rPr kumimoji="0" lang="en-US" sz="2700" b="0" i="0" u="none" strike="noStrike" kern="1200" cap="none" spc="0" normalizeH="0" baseline="0" noProof="0" dirty="0" smtClean="0">
                <a:ln>
                  <a:noFill/>
                </a:ln>
                <a:solidFill>
                  <a:prstClr val="black"/>
                </a:solidFill>
                <a:effectLst/>
                <a:uLnTx/>
                <a:uFillTx/>
                <a:latin typeface="+mj-lt"/>
                <a:ea typeface="Times New Roman" panose="02020603050405020304" pitchFamily="18" charset="0"/>
                <a:cs typeface="Arial" pitchFamily="34" charset="0"/>
              </a:rPr>
              <a:t>the</a:t>
            </a:r>
            <a:r>
              <a:rPr kumimoji="0" lang="en-US" sz="2700" b="0" i="0" u="none" strike="noStrike" kern="1200" cap="none" spc="0" normalizeH="0" noProof="0" dirty="0" smtClean="0">
                <a:ln>
                  <a:noFill/>
                </a:ln>
                <a:solidFill>
                  <a:prstClr val="black"/>
                </a:solidFill>
                <a:effectLst/>
                <a:uLnTx/>
                <a:uFillTx/>
                <a:latin typeface="+mj-lt"/>
                <a:ea typeface="Times New Roman" panose="02020603050405020304" pitchFamily="18" charset="0"/>
                <a:cs typeface="Arial" pitchFamily="34" charset="0"/>
              </a:rPr>
              <a:t> </a:t>
            </a:r>
            <a:r>
              <a:rPr kumimoji="0" lang="en-US" sz="2700" b="0" i="0" u="none" strike="noStrike" kern="1200" cap="none" spc="0" normalizeH="0" baseline="0" noProof="0" dirty="0" smtClean="0">
                <a:ln>
                  <a:noFill/>
                </a:ln>
                <a:solidFill>
                  <a:prstClr val="black"/>
                </a:solidFill>
                <a:effectLst/>
                <a:uLnTx/>
                <a:uFillTx/>
                <a:latin typeface="+mj-lt"/>
                <a:ea typeface="Times New Roman" panose="02020603050405020304" pitchFamily="18" charset="0"/>
                <a:cs typeface="Arial" pitchFamily="34" charset="0"/>
              </a:rPr>
              <a:t>hemisphere.</a:t>
            </a:r>
            <a:endParaRPr kumimoji="0" lang="en-US" sz="2700" b="0" i="0" u="none" strike="noStrike" kern="1200" cap="none" spc="0" normalizeH="0" baseline="0" noProof="0" dirty="0">
              <a:ln>
                <a:noFill/>
              </a:ln>
              <a:solidFill>
                <a:prstClr val="black"/>
              </a:solidFill>
              <a:effectLst/>
              <a:uLnTx/>
              <a:uFillTx/>
              <a:latin typeface="+mj-lt"/>
              <a:ea typeface="Times New Roman" panose="02020603050405020304" pitchFamily="18" charset="0"/>
              <a:cs typeface="Arial" pitchFamily="34" charset="0"/>
            </a:endParaRPr>
          </a:p>
          <a:p>
            <a:pPr marL="0" marR="0" lvl="0" indent="0" algn="l" defTabSz="914400" rtl="0" eaLnBrk="1" fontAlgn="auto" latinLnBrk="0" hangingPunct="1">
              <a:lnSpc>
                <a:spcPct val="125000"/>
              </a:lnSpc>
              <a:spcBef>
                <a:spcPts val="0"/>
              </a:spcBef>
              <a:spcAft>
                <a:spcPts val="0"/>
              </a:spcAft>
              <a:buClrTx/>
              <a:buSzTx/>
              <a:buFontTx/>
              <a:buNone/>
              <a:tabLst>
                <a:tab pos="255270" algn="l"/>
                <a:tab pos="255270" algn="l"/>
                <a:tab pos="6057900" algn="r"/>
              </a:tabLst>
              <a:defRPr/>
            </a:pPr>
            <a:r>
              <a:rPr kumimoji="0" lang="en-US" sz="2700" b="0" i="0" u="none" strike="noStrike" kern="1200" cap="none" spc="0" normalizeH="0" baseline="0" noProof="0" dirty="0">
                <a:ln>
                  <a:noFill/>
                </a:ln>
                <a:solidFill>
                  <a:prstClr val="black"/>
                </a:solidFill>
                <a:effectLst/>
                <a:uLnTx/>
                <a:uFillTx/>
                <a:latin typeface="+mj-lt"/>
                <a:ea typeface="Times New Roman" panose="02020603050405020304" pitchFamily="18" charset="0"/>
                <a:cs typeface="Arial" pitchFamily="34" charset="0"/>
              </a:rPr>
              <a:t>- This is a convex surface which is directed upward and laterally.</a:t>
            </a:r>
          </a:p>
          <a:p>
            <a:pPr marL="0" marR="0" lvl="0" indent="0" algn="l" defTabSz="914400" rtl="0" eaLnBrk="1" fontAlgn="auto" latinLnBrk="0" hangingPunct="1">
              <a:lnSpc>
                <a:spcPct val="125000"/>
              </a:lnSpc>
              <a:spcBef>
                <a:spcPts val="0"/>
              </a:spcBef>
              <a:spcAft>
                <a:spcPts val="0"/>
              </a:spcAft>
              <a:buClrTx/>
              <a:buSzTx/>
              <a:buFontTx/>
              <a:buNone/>
              <a:tabLst>
                <a:tab pos="478790" algn="l"/>
                <a:tab pos="262255" algn="l"/>
                <a:tab pos="478790" algn="l"/>
                <a:tab pos="6057900" algn="r"/>
              </a:tabLst>
              <a:defRPr/>
            </a:pPr>
            <a:r>
              <a:rPr kumimoji="0" lang="en-US" sz="2700" b="1" i="0" u="none" strike="noStrike" kern="1200" cap="none" spc="0" normalizeH="0" baseline="0" noProof="0" dirty="0">
                <a:ln>
                  <a:noFill/>
                </a:ln>
                <a:solidFill>
                  <a:srgbClr val="0000FF"/>
                </a:solidFill>
                <a:effectLst/>
                <a:uLnTx/>
                <a:uFillTx/>
                <a:latin typeface="+mj-lt"/>
                <a:ea typeface="Times New Roman" panose="02020603050405020304" pitchFamily="18" charset="0"/>
                <a:cs typeface="Arial" pitchFamily="34" charset="0"/>
              </a:rPr>
              <a:t>2- Medial surface</a:t>
            </a:r>
            <a:r>
              <a:rPr kumimoji="0" lang="en-US" sz="2700" b="0" i="0" u="none" strike="noStrike" kern="1200" cap="none" spc="0" normalizeH="0" baseline="0" noProof="0" dirty="0">
                <a:ln>
                  <a:noFill/>
                </a:ln>
                <a:solidFill>
                  <a:srgbClr val="0000FF"/>
                </a:solidFill>
                <a:effectLst/>
                <a:uLnTx/>
                <a:uFillTx/>
                <a:latin typeface="+mj-lt"/>
                <a:ea typeface="Times New Roman" panose="02020603050405020304" pitchFamily="18" charset="0"/>
                <a:cs typeface="Arial" pitchFamily="34" charset="0"/>
              </a:rPr>
              <a:t>: </a:t>
            </a:r>
            <a:r>
              <a:rPr kumimoji="0" lang="en-US" sz="2700" b="0" i="0" u="none" strike="noStrike" kern="1200" cap="none" spc="0" normalizeH="0" baseline="0" noProof="0" dirty="0">
                <a:ln>
                  <a:noFill/>
                </a:ln>
                <a:solidFill>
                  <a:prstClr val="black"/>
                </a:solidFill>
                <a:effectLst/>
                <a:uLnTx/>
                <a:uFillTx/>
                <a:latin typeface="+mj-lt"/>
                <a:ea typeface="Times New Roman" panose="02020603050405020304" pitchFamily="18" charset="0"/>
                <a:cs typeface="Arial" pitchFamily="34" charset="0"/>
              </a:rPr>
              <a:t>is a flat surface which is separated from the opposite side by the longitudinal fissure which lodges the falx cerebri. It contains the </a:t>
            </a:r>
            <a:r>
              <a:rPr kumimoji="0" lang="en-US" sz="2700" b="1" i="0" u="none" strike="noStrike" kern="1200" cap="none" spc="0" normalizeH="0" baseline="0" noProof="0" dirty="0">
                <a:ln>
                  <a:noFill/>
                </a:ln>
                <a:solidFill>
                  <a:srgbClr val="FF0000"/>
                </a:solidFill>
                <a:effectLst/>
                <a:uLnTx/>
                <a:uFillTx/>
                <a:latin typeface="+mj-lt"/>
                <a:ea typeface="Times New Roman" panose="02020603050405020304" pitchFamily="18" charset="0"/>
                <a:cs typeface="Arial" pitchFamily="34" charset="0"/>
              </a:rPr>
              <a:t>corpus callosum</a:t>
            </a:r>
            <a:r>
              <a:rPr kumimoji="0" lang="en-US" sz="2700" b="0" i="0" u="none" strike="noStrike" kern="1200" cap="none" spc="0" normalizeH="0" baseline="0" noProof="0" dirty="0">
                <a:ln>
                  <a:noFill/>
                </a:ln>
                <a:solidFill>
                  <a:srgbClr val="FF0000"/>
                </a:solidFill>
                <a:effectLst/>
                <a:uLnTx/>
                <a:uFillTx/>
                <a:latin typeface="+mj-lt"/>
                <a:ea typeface="Times New Roman" panose="02020603050405020304" pitchFamily="18" charset="0"/>
                <a:cs typeface="Arial" pitchFamily="34" charset="0"/>
              </a:rPr>
              <a:t> </a:t>
            </a:r>
            <a:r>
              <a:rPr kumimoji="0" lang="en-US" sz="2700" b="0" i="0" u="none" strike="noStrike" kern="1200" cap="none" spc="0" normalizeH="0" baseline="0" noProof="0" dirty="0">
                <a:ln>
                  <a:noFill/>
                </a:ln>
                <a:solidFill>
                  <a:prstClr val="black"/>
                </a:solidFill>
                <a:effectLst/>
                <a:uLnTx/>
                <a:uFillTx/>
                <a:latin typeface="+mj-lt"/>
                <a:ea typeface="Times New Roman" panose="02020603050405020304" pitchFamily="18" charset="0"/>
                <a:cs typeface="Arial" pitchFamily="34" charset="0"/>
              </a:rPr>
              <a:t>which connects the two cerebral hemispheres.</a:t>
            </a:r>
          </a:p>
          <a:p>
            <a:pPr marL="0" marR="0" lvl="0" indent="0" algn="l" defTabSz="914400" rtl="0" eaLnBrk="1" fontAlgn="auto" latinLnBrk="0" hangingPunct="1">
              <a:lnSpc>
                <a:spcPct val="125000"/>
              </a:lnSpc>
              <a:spcBef>
                <a:spcPts val="0"/>
              </a:spcBef>
              <a:spcAft>
                <a:spcPts val="0"/>
              </a:spcAft>
              <a:buClrTx/>
              <a:buSzTx/>
              <a:buFontTx/>
              <a:buNone/>
              <a:tabLst>
                <a:tab pos="478790" algn="l"/>
                <a:tab pos="262255" algn="l"/>
                <a:tab pos="478790" algn="l"/>
                <a:tab pos="6057900" algn="r"/>
              </a:tabLst>
              <a:defRPr/>
            </a:pPr>
            <a:r>
              <a:rPr kumimoji="0" lang="en-US" sz="2700" b="1" i="0" u="none" strike="noStrike" kern="1200" cap="none" spc="0" normalizeH="0" baseline="0" noProof="0" dirty="0">
                <a:ln>
                  <a:noFill/>
                </a:ln>
                <a:solidFill>
                  <a:srgbClr val="0000FF"/>
                </a:solidFill>
                <a:effectLst/>
                <a:uLnTx/>
                <a:uFillTx/>
                <a:latin typeface="+mj-lt"/>
                <a:ea typeface="Times New Roman" panose="02020603050405020304" pitchFamily="18" charset="0"/>
                <a:cs typeface="Arial" pitchFamily="34" charset="0"/>
              </a:rPr>
              <a:t>3- Inferior surface</a:t>
            </a:r>
            <a:r>
              <a:rPr kumimoji="0" lang="en-US" sz="2700" b="0" i="0" u="none" strike="noStrike" kern="1200" cap="none" spc="0" normalizeH="0" baseline="0" noProof="0" dirty="0">
                <a:ln>
                  <a:noFill/>
                </a:ln>
                <a:solidFill>
                  <a:srgbClr val="0000FF"/>
                </a:solidFill>
                <a:effectLst/>
                <a:uLnTx/>
                <a:uFillTx/>
                <a:latin typeface="+mj-lt"/>
                <a:ea typeface="Times New Roman" panose="02020603050405020304" pitchFamily="18" charset="0"/>
                <a:cs typeface="Arial" pitchFamily="34" charset="0"/>
              </a:rPr>
              <a:t>: </a:t>
            </a:r>
            <a:r>
              <a:rPr kumimoji="0" lang="en-US" sz="2700" b="0" i="0" u="none" strike="noStrike" kern="1200" cap="none" spc="0" normalizeH="0" baseline="0" noProof="0" dirty="0">
                <a:ln>
                  <a:noFill/>
                </a:ln>
                <a:solidFill>
                  <a:prstClr val="black"/>
                </a:solidFill>
                <a:effectLst/>
                <a:uLnTx/>
                <a:uFillTx/>
                <a:latin typeface="+mj-lt"/>
                <a:ea typeface="Times New Roman" panose="02020603050405020304" pitchFamily="18" charset="0"/>
                <a:cs typeface="Arial" pitchFamily="34" charset="0"/>
              </a:rPr>
              <a:t>is directed inferiorly and is divided by the stem of the lateral sulcus into two </a:t>
            </a:r>
            <a:r>
              <a:rPr kumimoji="0" lang="en-US" sz="2700" b="0" i="0" u="none" strike="noStrike" kern="1200" cap="none" spc="0" normalizeH="0" baseline="0" noProof="0" dirty="0" smtClean="0">
                <a:ln>
                  <a:noFill/>
                </a:ln>
                <a:solidFill>
                  <a:prstClr val="black"/>
                </a:solidFill>
                <a:effectLst/>
                <a:uLnTx/>
                <a:uFillTx/>
                <a:latin typeface="+mj-lt"/>
                <a:ea typeface="Times New Roman" panose="02020603050405020304" pitchFamily="18" charset="0"/>
                <a:cs typeface="Arial" pitchFamily="34" charset="0"/>
              </a:rPr>
              <a:t>parts:</a:t>
            </a:r>
            <a:r>
              <a:rPr kumimoji="0" lang="en-US" sz="2700" b="0" i="0" u="none" strike="noStrike" kern="1200" cap="none" spc="0" normalizeH="0" noProof="0" dirty="0" smtClean="0">
                <a:ln>
                  <a:noFill/>
                </a:ln>
                <a:solidFill>
                  <a:prstClr val="black"/>
                </a:solidFill>
                <a:effectLst/>
                <a:uLnTx/>
                <a:uFillTx/>
                <a:latin typeface="+mj-lt"/>
                <a:ea typeface="Times New Roman" panose="02020603050405020304" pitchFamily="18" charset="0"/>
                <a:cs typeface="Arial" pitchFamily="34" charset="0"/>
              </a:rPr>
              <a:t> </a:t>
            </a:r>
          </a:p>
          <a:p>
            <a:pPr marL="168275" marR="0" lvl="0" indent="-107950" algn="l" defTabSz="914400" rtl="0" eaLnBrk="1" fontAlgn="auto" latinLnBrk="0" hangingPunct="1">
              <a:lnSpc>
                <a:spcPct val="125000"/>
              </a:lnSpc>
              <a:spcBef>
                <a:spcPts val="0"/>
              </a:spcBef>
              <a:spcAft>
                <a:spcPts val="0"/>
              </a:spcAft>
              <a:buClrTx/>
              <a:buSzTx/>
              <a:buFontTx/>
              <a:buNone/>
              <a:tabLst>
                <a:tab pos="478790" algn="l"/>
                <a:tab pos="262255" algn="l"/>
                <a:tab pos="478790" algn="l"/>
                <a:tab pos="6057900" algn="r"/>
              </a:tabLst>
              <a:defRPr/>
            </a:pPr>
            <a:r>
              <a:rPr kumimoji="0" lang="en-US" sz="2700" b="1" i="0" u="none" strike="noStrike" kern="1200" cap="none" spc="0" normalizeH="0" baseline="0" noProof="0" dirty="0" smtClean="0">
                <a:ln>
                  <a:noFill/>
                </a:ln>
                <a:solidFill>
                  <a:prstClr val="black"/>
                </a:solidFill>
                <a:effectLst/>
                <a:uLnTx/>
                <a:uFillTx/>
                <a:latin typeface="+mj-lt"/>
                <a:ea typeface="Times New Roman" panose="02020603050405020304" pitchFamily="18" charset="0"/>
                <a:cs typeface="Arial" pitchFamily="34" charset="0"/>
              </a:rPr>
              <a:t>a- Anterior (orbital surface</a:t>
            </a:r>
            <a:r>
              <a:rPr kumimoji="0" lang="en-US" sz="2700" b="0" i="0" u="none" strike="noStrike" kern="1200" cap="none" spc="0" normalizeH="0" baseline="0" noProof="0" dirty="0" smtClean="0">
                <a:ln>
                  <a:noFill/>
                </a:ln>
                <a:solidFill>
                  <a:prstClr val="black"/>
                </a:solidFill>
                <a:effectLst/>
                <a:uLnTx/>
                <a:uFillTx/>
                <a:latin typeface="+mj-lt"/>
                <a:ea typeface="Times New Roman" panose="02020603050405020304" pitchFamily="18" charset="0"/>
                <a:cs typeface="Arial" pitchFamily="34" charset="0"/>
              </a:rPr>
              <a:t>) rests on the roof of the orbit.</a:t>
            </a:r>
            <a:r>
              <a:rPr kumimoji="0" lang="en-US" sz="2700" b="0" i="0" u="none" strike="noStrike" kern="1200" cap="none" spc="0" normalizeH="0" noProof="0" dirty="0" smtClean="0">
                <a:ln>
                  <a:noFill/>
                </a:ln>
                <a:solidFill>
                  <a:prstClr val="black"/>
                </a:solidFill>
                <a:effectLst/>
                <a:uLnTx/>
                <a:uFillTx/>
                <a:latin typeface="+mj-lt"/>
                <a:ea typeface="Times New Roman" panose="02020603050405020304" pitchFamily="18" charset="0"/>
                <a:cs typeface="Arial" pitchFamily="34" charset="0"/>
              </a:rPr>
              <a:t>       </a:t>
            </a:r>
          </a:p>
          <a:p>
            <a:pPr marL="168275" marR="0" lvl="0" indent="-107950" algn="l" defTabSz="914400" rtl="0" eaLnBrk="1" fontAlgn="auto" latinLnBrk="0" hangingPunct="1">
              <a:lnSpc>
                <a:spcPct val="125000"/>
              </a:lnSpc>
              <a:spcBef>
                <a:spcPts val="0"/>
              </a:spcBef>
              <a:spcAft>
                <a:spcPts val="0"/>
              </a:spcAft>
              <a:buClrTx/>
              <a:buSzTx/>
              <a:buFontTx/>
              <a:buNone/>
              <a:tabLst>
                <a:tab pos="478790" algn="l"/>
                <a:tab pos="262255" algn="l"/>
                <a:tab pos="478790" algn="l"/>
                <a:tab pos="6057900" algn="r"/>
              </a:tabLst>
              <a:defRPr/>
            </a:pPr>
            <a:r>
              <a:rPr kumimoji="0" lang="en-US" sz="2700" b="1" i="0" u="none" strike="noStrike" kern="1200" cap="none" spc="0" normalizeH="0" baseline="0" noProof="0" dirty="0" smtClean="0">
                <a:ln>
                  <a:noFill/>
                </a:ln>
                <a:solidFill>
                  <a:prstClr val="black"/>
                </a:solidFill>
                <a:effectLst/>
                <a:uLnTx/>
                <a:uFillTx/>
                <a:latin typeface="+mj-lt"/>
                <a:ea typeface="Times New Roman" panose="02020603050405020304" pitchFamily="18" charset="0"/>
                <a:cs typeface="Arial" pitchFamily="34" charset="0"/>
              </a:rPr>
              <a:t>b- Posterior (</a:t>
            </a:r>
            <a:r>
              <a:rPr kumimoji="0" lang="en-US" sz="2700" b="1" i="0" u="none" strike="noStrike" kern="1200" cap="none" spc="0" normalizeH="0" baseline="0" noProof="0" dirty="0" err="1" smtClean="0">
                <a:ln>
                  <a:noFill/>
                </a:ln>
                <a:solidFill>
                  <a:prstClr val="black"/>
                </a:solidFill>
                <a:effectLst/>
                <a:uLnTx/>
                <a:uFillTx/>
                <a:latin typeface="+mj-lt"/>
                <a:ea typeface="Times New Roman" panose="02020603050405020304" pitchFamily="18" charset="0"/>
                <a:cs typeface="Arial" pitchFamily="34" charset="0"/>
              </a:rPr>
              <a:t>tentorial</a:t>
            </a:r>
            <a:r>
              <a:rPr kumimoji="0" lang="en-US" sz="2700" b="1" i="0" u="none" strike="noStrike" kern="1200" cap="none" spc="0" normalizeH="0" baseline="0" noProof="0" dirty="0" smtClean="0">
                <a:ln>
                  <a:noFill/>
                </a:ln>
                <a:solidFill>
                  <a:prstClr val="black"/>
                </a:solidFill>
                <a:effectLst/>
                <a:uLnTx/>
                <a:uFillTx/>
                <a:latin typeface="+mj-lt"/>
                <a:ea typeface="Times New Roman" panose="02020603050405020304" pitchFamily="18" charset="0"/>
                <a:cs typeface="Arial" pitchFamily="34" charset="0"/>
              </a:rPr>
              <a:t> surface</a:t>
            </a:r>
            <a:r>
              <a:rPr kumimoji="0" lang="en-US" sz="2700" b="0" i="0" u="none" strike="noStrike" kern="1200" cap="none" spc="0" normalizeH="0" baseline="0" noProof="0" dirty="0" smtClean="0">
                <a:ln>
                  <a:noFill/>
                </a:ln>
                <a:solidFill>
                  <a:prstClr val="black"/>
                </a:solidFill>
                <a:effectLst/>
                <a:uLnTx/>
                <a:uFillTx/>
                <a:latin typeface="+mj-lt"/>
                <a:ea typeface="Times New Roman" panose="02020603050405020304" pitchFamily="18" charset="0"/>
                <a:cs typeface="Arial" pitchFamily="34" charset="0"/>
              </a:rPr>
              <a:t>) rests on the tentorium</a:t>
            </a:r>
            <a:r>
              <a:rPr kumimoji="0" lang="en-US" sz="2700" b="0" i="0" u="none" strike="noStrike" kern="1200" cap="none" spc="0" normalizeH="0" noProof="0" dirty="0" smtClean="0">
                <a:ln>
                  <a:noFill/>
                </a:ln>
                <a:solidFill>
                  <a:prstClr val="black"/>
                </a:solidFill>
                <a:effectLst/>
                <a:uLnTx/>
                <a:uFillTx/>
                <a:latin typeface="+mj-lt"/>
                <a:ea typeface="Times New Roman" panose="02020603050405020304" pitchFamily="18" charset="0"/>
                <a:cs typeface="Arial" pitchFamily="34" charset="0"/>
              </a:rPr>
              <a:t> </a:t>
            </a:r>
            <a:r>
              <a:rPr kumimoji="0" lang="en-US" sz="2700" b="0" i="0" u="none" strike="noStrike" kern="1200" cap="none" spc="0" normalizeH="0" baseline="0" noProof="0" dirty="0" err="1" smtClean="0">
                <a:ln>
                  <a:noFill/>
                </a:ln>
                <a:solidFill>
                  <a:prstClr val="black"/>
                </a:solidFill>
                <a:effectLst/>
                <a:uLnTx/>
                <a:uFillTx/>
                <a:latin typeface="+mj-lt"/>
                <a:ea typeface="Times New Roman" panose="02020603050405020304" pitchFamily="18" charset="0"/>
                <a:cs typeface="Arial" pitchFamily="34" charset="0"/>
              </a:rPr>
              <a:t>cerebelli</a:t>
            </a:r>
            <a:r>
              <a:rPr kumimoji="0" lang="en-US" sz="2700" b="0" i="0" u="none" strike="noStrike" kern="1200" cap="none" spc="0" normalizeH="0" baseline="0" noProof="0" dirty="0" smtClean="0">
                <a:ln>
                  <a:noFill/>
                </a:ln>
                <a:solidFill>
                  <a:prstClr val="black"/>
                </a:solidFill>
                <a:effectLst/>
                <a:uLnTx/>
                <a:uFillTx/>
                <a:latin typeface="+mj-lt"/>
                <a:ea typeface="Times New Roman" panose="02020603050405020304" pitchFamily="18" charset="0"/>
                <a:cs typeface="Arial" pitchFamily="34" charset="0"/>
              </a:rPr>
              <a:t>.</a:t>
            </a:r>
            <a:endParaRPr kumimoji="0" lang="en-US" sz="2700" b="0" i="0" u="none" strike="noStrike" kern="1200" cap="none" spc="0" normalizeH="0" baseline="0" noProof="0" dirty="0">
              <a:ln>
                <a:noFill/>
              </a:ln>
              <a:solidFill>
                <a:prstClr val="black"/>
              </a:solidFill>
              <a:effectLst/>
              <a:uLnTx/>
              <a:uFillTx/>
              <a:latin typeface="+mj-lt"/>
              <a:ea typeface="Times New Roman" panose="02020603050405020304" pitchFamily="18" charset="0"/>
              <a:cs typeface="Arial" pitchFamily="34" charset="0"/>
            </a:endParaRPr>
          </a:p>
        </p:txBody>
      </p:sp>
    </p:spTree>
    <p:extLst>
      <p:ext uri="{BB962C8B-B14F-4D97-AF65-F5344CB8AC3E}">
        <p14:creationId xmlns:p14="http://schemas.microsoft.com/office/powerpoint/2010/main" val="26538566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p:cNvPicPr>
            <a:picLocks noChangeAspect="1" noChangeArrowheads="1"/>
          </p:cNvPicPr>
          <p:nvPr/>
        </p:nvPicPr>
        <p:blipFill>
          <a:blip r:embed="rId3" cstate="print"/>
          <a:srcRect l="20705" t="22280" r="32045" b="28580"/>
          <a:stretch>
            <a:fillRect/>
          </a:stretch>
        </p:blipFill>
        <p:spPr bwMode="auto">
          <a:xfrm>
            <a:off x="971600" y="486753"/>
            <a:ext cx="6264696" cy="4886463"/>
          </a:xfrm>
          <a:prstGeom prst="rect">
            <a:avLst/>
          </a:prstGeom>
          <a:noFill/>
          <a:ln w="9525">
            <a:noFill/>
            <a:miter lim="800000"/>
            <a:headEnd/>
            <a:tailEnd/>
          </a:ln>
        </p:spPr>
      </p:pic>
      <p:sp>
        <p:nvSpPr>
          <p:cNvPr id="5" name="AutoShape 32"/>
          <p:cNvSpPr>
            <a:spLocks/>
          </p:cNvSpPr>
          <p:nvPr/>
        </p:nvSpPr>
        <p:spPr bwMode="auto">
          <a:xfrm>
            <a:off x="7070588" y="-27384"/>
            <a:ext cx="1857388" cy="376237"/>
          </a:xfrm>
          <a:prstGeom prst="callout2">
            <a:avLst>
              <a:gd name="adj1" fmla="val 74262"/>
              <a:gd name="adj2" fmla="val 3530"/>
              <a:gd name="adj3" fmla="val 138746"/>
              <a:gd name="adj4" fmla="val -13583"/>
              <a:gd name="adj5" fmla="val 798949"/>
              <a:gd name="adj6" fmla="val -16995"/>
            </a:avLst>
          </a:prstGeom>
          <a:noFill/>
          <a:ln w="38100">
            <a:solidFill>
              <a:schemeClr val="tx1"/>
            </a:solidFill>
            <a:miter lim="800000"/>
            <a:headEnd/>
            <a:tailEnd type="triangle" w="med" len="med"/>
          </a:ln>
          <a:effectLst>
            <a:outerShdw blurRad="50800" dist="38100" dir="8100000" algn="tr" rotWithShape="0">
              <a:prstClr val="black">
                <a:alpha val="40000"/>
              </a:prstClr>
            </a:outerShdw>
          </a:effectLst>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00FF"/>
                </a:solidFill>
                <a:effectLst/>
                <a:uLnTx/>
                <a:uFillTx/>
                <a:latin typeface="Calibri"/>
                <a:ea typeface="+mn-ea"/>
                <a:cs typeface="+mn-cs"/>
              </a:rPr>
              <a:t>Occipital pole</a:t>
            </a:r>
          </a:p>
        </p:txBody>
      </p:sp>
      <p:sp>
        <p:nvSpPr>
          <p:cNvPr id="6" name="AutoShape 32"/>
          <p:cNvSpPr>
            <a:spLocks/>
          </p:cNvSpPr>
          <p:nvPr/>
        </p:nvSpPr>
        <p:spPr bwMode="auto">
          <a:xfrm flipH="1">
            <a:off x="251520" y="3933056"/>
            <a:ext cx="1643074" cy="376237"/>
          </a:xfrm>
          <a:prstGeom prst="callout2">
            <a:avLst>
              <a:gd name="adj1" fmla="val 50052"/>
              <a:gd name="adj2" fmla="val 41862"/>
              <a:gd name="adj3" fmla="val 29885"/>
              <a:gd name="adj4" fmla="val 39843"/>
              <a:gd name="adj5" fmla="val -150091"/>
              <a:gd name="adj6" fmla="val 14412"/>
            </a:avLst>
          </a:prstGeom>
          <a:noFill/>
          <a:ln w="38100">
            <a:solidFill>
              <a:schemeClr val="tx1"/>
            </a:solidFill>
            <a:miter lim="800000"/>
            <a:headEnd/>
            <a:tailEnd type="triangle" w="med" len="med"/>
          </a:ln>
          <a:effectLst>
            <a:outerShdw blurRad="50800" dist="38100" dir="8100000" algn="tr" rotWithShape="0">
              <a:prstClr val="black">
                <a:alpha val="40000"/>
              </a:prstClr>
            </a:outerShdw>
          </a:effectLst>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a:ea typeface="+mn-ea"/>
                <a:cs typeface="+mn-cs"/>
              </a:rPr>
              <a:t>Frontal pole</a:t>
            </a:r>
            <a:endParaRPr kumimoji="0" lang="en-US" sz="3600" b="1" i="0" u="none" strike="noStrike" kern="1200" cap="none" spc="0" normalizeH="0" baseline="0" noProof="0" dirty="0">
              <a:ln>
                <a:noFill/>
              </a:ln>
              <a:solidFill>
                <a:srgbClr val="C00000"/>
              </a:solidFill>
              <a:effectLst/>
              <a:uLnTx/>
              <a:uFillTx/>
              <a:latin typeface="Calibri"/>
              <a:ea typeface="+mn-ea"/>
              <a:cs typeface="+mn-cs"/>
            </a:endParaRPr>
          </a:p>
        </p:txBody>
      </p:sp>
      <p:sp>
        <p:nvSpPr>
          <p:cNvPr id="7" name="AutoShape 32"/>
          <p:cNvSpPr>
            <a:spLocks/>
          </p:cNvSpPr>
          <p:nvPr/>
        </p:nvSpPr>
        <p:spPr bwMode="auto">
          <a:xfrm>
            <a:off x="3995936" y="4149080"/>
            <a:ext cx="2160240" cy="303493"/>
          </a:xfrm>
          <a:prstGeom prst="callout2">
            <a:avLst>
              <a:gd name="adj1" fmla="val 87764"/>
              <a:gd name="adj2" fmla="val 2522"/>
              <a:gd name="adj3" fmla="val 87764"/>
              <a:gd name="adj4" fmla="val -12601"/>
              <a:gd name="adj5" fmla="val -124427"/>
              <a:gd name="adj6" fmla="val -35979"/>
            </a:avLst>
          </a:prstGeom>
          <a:noFill/>
          <a:ln w="38100">
            <a:solidFill>
              <a:schemeClr val="tx1"/>
            </a:solidFill>
            <a:miter lim="800000"/>
            <a:headEnd/>
            <a:tailEnd type="triangle" w="med" len="med"/>
          </a:ln>
          <a:effectLst>
            <a:outerShdw blurRad="50800" dist="38100" dir="8100000" algn="tr" rotWithShape="0">
              <a:prstClr val="black">
                <a:alpha val="40000"/>
              </a:prstClr>
            </a:outerShdw>
          </a:effectLst>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Calibri"/>
                <a:ea typeface="+mn-ea"/>
                <a:cs typeface="+mn-cs"/>
              </a:rPr>
              <a:t>Temporal pole</a:t>
            </a:r>
          </a:p>
        </p:txBody>
      </p:sp>
      <p:sp>
        <p:nvSpPr>
          <p:cNvPr id="8" name="TextBox 7"/>
          <p:cNvSpPr txBox="1"/>
          <p:nvPr/>
        </p:nvSpPr>
        <p:spPr>
          <a:xfrm>
            <a:off x="144016" y="5601434"/>
            <a:ext cx="8676456" cy="707886"/>
          </a:xfrm>
          <a:prstGeom prst="rect">
            <a:avLst/>
          </a:prstGeom>
          <a:noFill/>
          <a:ln>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7030A0"/>
                </a:solidFill>
                <a:effectLst/>
                <a:uLnTx/>
                <a:uFillTx/>
                <a:latin typeface="Calibri"/>
                <a:ea typeface="+mn-ea"/>
                <a:cs typeface="Tahoma" pitchFamily="34" charset="0"/>
              </a:rPr>
              <a:t>Each </a:t>
            </a:r>
            <a:r>
              <a:rPr kumimoji="0" lang="en-US" sz="4000" b="1" i="0" u="none" strike="noStrike" kern="1200" cap="none" spc="0" normalizeH="0" baseline="0" noProof="0" dirty="0">
                <a:ln>
                  <a:noFill/>
                </a:ln>
                <a:solidFill>
                  <a:prstClr val="black"/>
                </a:solidFill>
                <a:effectLst/>
                <a:uLnTx/>
                <a:uFillTx/>
                <a:latin typeface="Calibri"/>
                <a:ea typeface="+mn-ea"/>
                <a:cs typeface="+mn-cs"/>
              </a:rPr>
              <a:t>cerebral hemisphere has 3 poles</a:t>
            </a:r>
            <a:endParaRPr kumimoji="0" lang="ar-SA" sz="3800" b="1" i="0" u="none" strike="noStrike" kern="1200" cap="none" spc="0" normalizeH="0" baseline="0" noProof="0" dirty="0">
              <a:ln w="1905"/>
              <a:solidFill>
                <a:srgbClr val="C00000"/>
              </a:solidFill>
              <a:effectLst>
                <a:innerShdw blurRad="69850" dist="43180" dir="5400000">
                  <a:srgbClr val="000000">
                    <a:alpha val="65000"/>
                  </a:srgbClr>
                </a:innerShdw>
              </a:effectLst>
              <a:uLnTx/>
              <a:uFillTx/>
              <a:latin typeface="Calibri"/>
              <a:ea typeface="+mn-ea"/>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6144" y="1362248"/>
            <a:ext cx="6732240" cy="4154984"/>
          </a:xfrm>
          <a:prstGeom prst="rect">
            <a:avLst/>
          </a:prstGeom>
          <a:noFill/>
          <a:ln>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0000FF"/>
                </a:solidFill>
                <a:effectLst/>
                <a:uLnTx/>
                <a:uFillTx/>
                <a:latin typeface="Calibri"/>
                <a:ea typeface="+mn-ea"/>
                <a:cs typeface="+mn-cs"/>
              </a:rPr>
              <a:t>Main Sulci and Lobes of the</a:t>
            </a:r>
            <a:r>
              <a:rPr kumimoji="0" lang="en-US" sz="6600" b="1" i="0" u="none" strike="noStrike" kern="1200" cap="none" spc="0" normalizeH="0" baseline="0" noProof="0" dirty="0">
                <a:ln>
                  <a:noFill/>
                </a:ln>
                <a:solidFill>
                  <a:srgbClr val="0000FF"/>
                </a:solidFill>
                <a:effectLst/>
                <a:uLnTx/>
                <a:uFillTx/>
                <a:latin typeface="Calibri"/>
                <a:ea typeface="+mn-ea"/>
                <a:cs typeface="Tahoma" pitchFamily="34" charset="0"/>
              </a:rPr>
              <a:t> </a:t>
            </a:r>
            <a:r>
              <a:rPr kumimoji="0" lang="en-US" sz="6600" b="1" i="0" u="none" strike="noStrike" kern="1200" cap="none" spc="0" normalizeH="0" baseline="0" noProof="0" dirty="0">
                <a:ln>
                  <a:noFill/>
                </a:ln>
                <a:solidFill>
                  <a:srgbClr val="0000FF"/>
                </a:solidFill>
                <a:effectLst/>
                <a:uLnTx/>
                <a:uFillTx/>
                <a:latin typeface="Calibri"/>
                <a:ea typeface="+mn-ea"/>
                <a:cs typeface="+mn-cs"/>
              </a:rPr>
              <a:t>cerebral hemisphere</a:t>
            </a:r>
            <a:endParaRPr kumimoji="0" lang="ar-SA" sz="6000" b="1" i="0" u="none" strike="noStrike" kern="1200" cap="none" spc="0" normalizeH="0" baseline="0" noProof="0" dirty="0">
              <a:ln w="1905"/>
              <a:solidFill>
                <a:srgbClr val="0000FF"/>
              </a:solidFill>
              <a:effectLst>
                <a:innerShdw blurRad="69850" dist="43180" dir="5400000">
                  <a:srgbClr val="000000">
                    <a:alpha val="65000"/>
                  </a:srgbClr>
                </a:innerShdw>
              </a:effectLst>
              <a:uLnTx/>
              <a:uFillTx/>
              <a:latin typeface="Calibri"/>
              <a:ea typeface="+mn-ea"/>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10006</TotalTime>
  <Words>1779</Words>
  <Application>Microsoft Office PowerPoint</Application>
  <PresentationFormat>On-screen Show (4:3)</PresentationFormat>
  <Paragraphs>268</Paragraphs>
  <Slides>35</Slides>
  <Notes>28</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35</vt:i4>
      </vt:variant>
    </vt:vector>
  </HeadingPairs>
  <TitlesOfParts>
    <vt:vector size="38" baseType="lpstr">
      <vt:lpstr>Office Theme</vt:lpstr>
      <vt:lpstr>1_Default Design</vt:lpstr>
      <vt:lpstr>Clip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Functional and Structural Areas of the Cerebral Cortex</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ahmed</dc:creator>
  <cp:lastModifiedBy>DELL</cp:lastModifiedBy>
  <cp:revision>632</cp:revision>
  <dcterms:created xsi:type="dcterms:W3CDTF">2009-10-21T07:12:21Z</dcterms:created>
  <dcterms:modified xsi:type="dcterms:W3CDTF">2020-12-23T11:18:57Z</dcterms:modified>
</cp:coreProperties>
</file>