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256" r:id="rId2"/>
    <p:sldId id="257" r:id="rId3"/>
    <p:sldId id="262" r:id="rId4"/>
    <p:sldId id="275" r:id="rId5"/>
    <p:sldId id="258" r:id="rId6"/>
    <p:sldId id="260" r:id="rId7"/>
    <p:sldId id="274" r:id="rId8"/>
    <p:sldId id="261" r:id="rId9"/>
    <p:sldId id="263" r:id="rId10"/>
    <p:sldId id="264" r:id="rId11"/>
    <p:sldId id="265" r:id="rId12"/>
    <p:sldId id="279" r:id="rId13"/>
    <p:sldId id="278" r:id="rId14"/>
    <p:sldId id="280" r:id="rId15"/>
    <p:sldId id="276" r:id="rId16"/>
    <p:sldId id="277" r:id="rId17"/>
    <p:sldId id="266" r:id="rId18"/>
    <p:sldId id="268" r:id="rId19"/>
    <p:sldId id="267" r:id="rId20"/>
    <p:sldId id="271" r:id="rId21"/>
    <p:sldId id="288" r:id="rId22"/>
    <p:sldId id="289" r:id="rId23"/>
    <p:sldId id="281" r:id="rId24"/>
    <p:sldId id="272" r:id="rId25"/>
    <p:sldId id="270" r:id="rId26"/>
    <p:sldId id="283" r:id="rId27"/>
    <p:sldId id="286" r:id="rId28"/>
    <p:sldId id="273" r:id="rId29"/>
    <p:sldId id="282" r:id="rId30"/>
    <p:sldId id="284" r:id="rId31"/>
    <p:sldId id="287" r:id="rId32"/>
    <p:sldId id="285" r:id="rId33"/>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CC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33" autoAdjust="0"/>
  </p:normalViewPr>
  <p:slideViewPr>
    <p:cSldViewPr snapToGrid="0">
      <p:cViewPr varScale="1">
        <p:scale>
          <a:sx n="88" d="100"/>
          <a:sy n="88" d="100"/>
        </p:scale>
        <p:origin x="4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diagrams/_rels/data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svg" /><Relationship Id="rId1" Type="http://schemas.openxmlformats.org/officeDocument/2006/relationships/image" Target="../media/image18.png" /><Relationship Id="rId6" Type="http://schemas.openxmlformats.org/officeDocument/2006/relationships/image" Target="../media/image23.svg" /><Relationship Id="rId5" Type="http://schemas.openxmlformats.org/officeDocument/2006/relationships/image" Target="../media/image22.png" /><Relationship Id="rId4" Type="http://schemas.openxmlformats.org/officeDocument/2006/relationships/image" Target="../media/image21.svg" /></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svg" /><Relationship Id="rId1" Type="http://schemas.openxmlformats.org/officeDocument/2006/relationships/image" Target="../media/image18.png" /><Relationship Id="rId6" Type="http://schemas.openxmlformats.org/officeDocument/2006/relationships/image" Target="../media/image23.svg" /><Relationship Id="rId5" Type="http://schemas.openxmlformats.org/officeDocument/2006/relationships/image" Target="../media/image22.png" /><Relationship Id="rId4" Type="http://schemas.openxmlformats.org/officeDocument/2006/relationships/image" Target="../media/image21.svg" /></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92923-3F1A-4D70-9007-F206BDDD32CE}"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22846BBF-9D26-4AB1-92DE-693CB7057163}">
      <dgm:prSet custT="1"/>
      <dgm:spPr/>
      <dgm:t>
        <a:bodyPr/>
        <a:lstStyle/>
        <a:p>
          <a:pPr algn="l">
            <a:lnSpc>
              <a:spcPct val="100000"/>
            </a:lnSpc>
          </a:pPr>
          <a:r>
            <a:rPr lang="en-US" sz="1800" dirty="0"/>
            <a:t>The gold standard for identification of UTI is the quantitative culture of urine for specific bacteria.</a:t>
          </a:r>
        </a:p>
      </dgm:t>
    </dgm:pt>
    <dgm:pt modelId="{FEFCCE06-4E5D-4DE6-95D7-D77CD1936602}" type="parTrans" cxnId="{EB5F7309-333F-4B75-A50F-A2F27439FA3A}">
      <dgm:prSet/>
      <dgm:spPr/>
      <dgm:t>
        <a:bodyPr/>
        <a:lstStyle/>
        <a:p>
          <a:endParaRPr lang="en-US"/>
        </a:p>
      </dgm:t>
    </dgm:pt>
    <dgm:pt modelId="{11F62F61-2467-4920-A6CA-2AFCAEE959C8}" type="sibTrans" cxnId="{EB5F7309-333F-4B75-A50F-A2F27439FA3A}">
      <dgm:prSet/>
      <dgm:spPr/>
      <dgm:t>
        <a:bodyPr/>
        <a:lstStyle/>
        <a:p>
          <a:pPr>
            <a:lnSpc>
              <a:spcPct val="100000"/>
            </a:lnSpc>
          </a:pPr>
          <a:endParaRPr lang="en-US"/>
        </a:p>
      </dgm:t>
    </dgm:pt>
    <dgm:pt modelId="{92F26C8B-F48B-4D56-8894-389BEE40D9AD}">
      <dgm:prSet custT="1"/>
      <dgm:spPr/>
      <dgm:t>
        <a:bodyPr/>
        <a:lstStyle/>
        <a:p>
          <a:pPr algn="l">
            <a:lnSpc>
              <a:spcPct val="100000"/>
            </a:lnSpc>
          </a:pPr>
          <a:r>
            <a:rPr lang="en-US" sz="1800" dirty="0"/>
            <a:t>Defining the CFU/ml. that represents clinically significant infection can be difficult. It is dependent on the method of collection, the sex of the patient, and the type of bacteria isolated</a:t>
          </a:r>
          <a:r>
            <a:rPr lang="en-US" sz="1100" dirty="0"/>
            <a:t>.</a:t>
          </a:r>
        </a:p>
      </dgm:t>
    </dgm:pt>
    <dgm:pt modelId="{BF89C6CA-0E14-4545-8C1D-E096FD76FEF1}" type="parTrans" cxnId="{79A7122E-4CD9-4CD4-AADE-57E3BCEBCCFA}">
      <dgm:prSet/>
      <dgm:spPr/>
      <dgm:t>
        <a:bodyPr/>
        <a:lstStyle/>
        <a:p>
          <a:endParaRPr lang="en-US"/>
        </a:p>
      </dgm:t>
    </dgm:pt>
    <dgm:pt modelId="{7886F7E9-23F6-4637-AACB-EF034FCE2C9C}" type="sibTrans" cxnId="{79A7122E-4CD9-4CD4-AADE-57E3BCEBCCFA}">
      <dgm:prSet/>
      <dgm:spPr/>
      <dgm:t>
        <a:bodyPr/>
        <a:lstStyle/>
        <a:p>
          <a:pPr>
            <a:lnSpc>
              <a:spcPct val="100000"/>
            </a:lnSpc>
          </a:pPr>
          <a:endParaRPr lang="en-US"/>
        </a:p>
      </dgm:t>
    </dgm:pt>
    <dgm:pt modelId="{0E034AC8-8A53-4E14-8E72-3E829A309143}">
      <dgm:prSet custT="1"/>
      <dgm:spPr/>
      <dgm:t>
        <a:bodyPr/>
        <a:lstStyle/>
        <a:p>
          <a:pPr>
            <a:lnSpc>
              <a:spcPct val="100000"/>
            </a:lnSpc>
          </a:pPr>
          <a:r>
            <a:rPr lang="en-US" sz="2000" dirty="0"/>
            <a:t>Traditionally, cultures demonstrating 100,000 CFU/ml. are considered diagnostic of a UTI, but now AAP guidelines suggest pyuria and 50,000 CFU/ml of a single organism are diagnostic of UTI.</a:t>
          </a:r>
        </a:p>
      </dgm:t>
    </dgm:pt>
    <dgm:pt modelId="{FED16635-19E5-4BC7-A539-FFB0BE82796F}" type="parTrans" cxnId="{E10F9CFA-D469-4C95-AEA3-B30E860442E2}">
      <dgm:prSet/>
      <dgm:spPr/>
      <dgm:t>
        <a:bodyPr/>
        <a:lstStyle/>
        <a:p>
          <a:endParaRPr lang="en-US"/>
        </a:p>
      </dgm:t>
    </dgm:pt>
    <dgm:pt modelId="{00C468A1-6EC6-4167-88CB-30F11F6DA7D5}" type="sibTrans" cxnId="{E10F9CFA-D469-4C95-AEA3-B30E860442E2}">
      <dgm:prSet/>
      <dgm:spPr/>
      <dgm:t>
        <a:bodyPr/>
        <a:lstStyle/>
        <a:p>
          <a:endParaRPr lang="en-US"/>
        </a:p>
      </dgm:t>
    </dgm:pt>
    <dgm:pt modelId="{650663E1-F84C-47FF-982B-B8A1914A5942}" type="pres">
      <dgm:prSet presAssocID="{E7C92923-3F1A-4D70-9007-F206BDDD32CE}" presName="root" presStyleCnt="0">
        <dgm:presLayoutVars>
          <dgm:dir/>
          <dgm:resizeHandles val="exact"/>
        </dgm:presLayoutVars>
      </dgm:prSet>
      <dgm:spPr/>
    </dgm:pt>
    <dgm:pt modelId="{594DD220-E0E2-4809-95CE-BA123C247DE7}" type="pres">
      <dgm:prSet presAssocID="{E7C92923-3F1A-4D70-9007-F206BDDD32CE}" presName="container" presStyleCnt="0">
        <dgm:presLayoutVars>
          <dgm:dir/>
          <dgm:resizeHandles val="exact"/>
        </dgm:presLayoutVars>
      </dgm:prSet>
      <dgm:spPr/>
    </dgm:pt>
    <dgm:pt modelId="{5305CF8A-9E9E-4971-BC14-535E5387FDC7}" type="pres">
      <dgm:prSet presAssocID="{22846BBF-9D26-4AB1-92DE-693CB7057163}" presName="compNode" presStyleCnt="0"/>
      <dgm:spPr/>
    </dgm:pt>
    <dgm:pt modelId="{C7E3660A-FF0C-4C71-8DBB-56503F3AF5D1}" type="pres">
      <dgm:prSet presAssocID="{22846BBF-9D26-4AB1-92DE-693CB7057163}" presName="iconBgRect" presStyleLbl="bgShp" presStyleIdx="0" presStyleCnt="3"/>
      <dgm:spPr/>
    </dgm:pt>
    <dgm:pt modelId="{264FA619-73EA-43BC-88B5-9F1C73898BAD}" type="pres">
      <dgm:prSet presAssocID="{22846BBF-9D26-4AB1-92DE-693CB70571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1E926A52-1C2A-427F-8E6C-BF8FEF7C0590}" type="pres">
      <dgm:prSet presAssocID="{22846BBF-9D26-4AB1-92DE-693CB7057163}" presName="spaceRect" presStyleCnt="0"/>
      <dgm:spPr/>
    </dgm:pt>
    <dgm:pt modelId="{51BB247E-B60E-4C4A-A4DA-2DB7F6AAD891}" type="pres">
      <dgm:prSet presAssocID="{22846BBF-9D26-4AB1-92DE-693CB7057163}" presName="textRect" presStyleLbl="revTx" presStyleIdx="0" presStyleCnt="3">
        <dgm:presLayoutVars>
          <dgm:chMax val="1"/>
          <dgm:chPref val="1"/>
        </dgm:presLayoutVars>
      </dgm:prSet>
      <dgm:spPr/>
    </dgm:pt>
    <dgm:pt modelId="{9F2C8DC0-60FC-458E-8EC8-590E952384FF}" type="pres">
      <dgm:prSet presAssocID="{11F62F61-2467-4920-A6CA-2AFCAEE959C8}" presName="sibTrans" presStyleLbl="sibTrans2D1" presStyleIdx="0" presStyleCnt="0"/>
      <dgm:spPr/>
    </dgm:pt>
    <dgm:pt modelId="{84952900-A346-49E7-8100-E95269D0FB69}" type="pres">
      <dgm:prSet presAssocID="{92F26C8B-F48B-4D56-8894-389BEE40D9AD}" presName="compNode" presStyleCnt="0"/>
      <dgm:spPr/>
    </dgm:pt>
    <dgm:pt modelId="{D3DD584C-E45C-4247-BD98-299A6B5FFCAF}" type="pres">
      <dgm:prSet presAssocID="{92F26C8B-F48B-4D56-8894-389BEE40D9AD}" presName="iconBgRect" presStyleLbl="bgShp" presStyleIdx="1" presStyleCnt="3"/>
      <dgm:spPr/>
    </dgm:pt>
    <dgm:pt modelId="{76FC6B6E-2BEE-45B8-BEA2-732758F4ED8D}" type="pres">
      <dgm:prSet presAssocID="{92F26C8B-F48B-4D56-8894-389BEE40D9A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970CE487-3E53-4EB9-A39F-6611E916012F}" type="pres">
      <dgm:prSet presAssocID="{92F26C8B-F48B-4D56-8894-389BEE40D9AD}" presName="spaceRect" presStyleCnt="0"/>
      <dgm:spPr/>
    </dgm:pt>
    <dgm:pt modelId="{ECF0D557-4826-4894-A01B-997D29E36554}" type="pres">
      <dgm:prSet presAssocID="{92F26C8B-F48B-4D56-8894-389BEE40D9AD}" presName="textRect" presStyleLbl="revTx" presStyleIdx="1" presStyleCnt="3">
        <dgm:presLayoutVars>
          <dgm:chMax val="1"/>
          <dgm:chPref val="1"/>
        </dgm:presLayoutVars>
      </dgm:prSet>
      <dgm:spPr/>
    </dgm:pt>
    <dgm:pt modelId="{813BCF38-71DD-4DD8-A08C-CDB785651ED4}" type="pres">
      <dgm:prSet presAssocID="{7886F7E9-23F6-4637-AACB-EF034FCE2C9C}" presName="sibTrans" presStyleLbl="sibTrans2D1" presStyleIdx="0" presStyleCnt="0"/>
      <dgm:spPr/>
    </dgm:pt>
    <dgm:pt modelId="{516CE00C-2E65-4C7A-9264-D63CA34DC961}" type="pres">
      <dgm:prSet presAssocID="{0E034AC8-8A53-4E14-8E72-3E829A309143}" presName="compNode" presStyleCnt="0"/>
      <dgm:spPr/>
    </dgm:pt>
    <dgm:pt modelId="{181D1CCD-5E22-4E18-A991-F2EA197F796B}" type="pres">
      <dgm:prSet presAssocID="{0E034AC8-8A53-4E14-8E72-3E829A309143}" presName="iconBgRect" presStyleLbl="bgShp" presStyleIdx="2" presStyleCnt="3"/>
      <dgm:spPr/>
    </dgm:pt>
    <dgm:pt modelId="{30336B59-92A1-41D8-B6F4-D14C0C6DA68E}" type="pres">
      <dgm:prSet presAssocID="{0E034AC8-8A53-4E14-8E72-3E829A3091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9706E0CF-93AD-4977-A895-AB12FBF2E01F}" type="pres">
      <dgm:prSet presAssocID="{0E034AC8-8A53-4E14-8E72-3E829A309143}" presName="spaceRect" presStyleCnt="0"/>
      <dgm:spPr/>
    </dgm:pt>
    <dgm:pt modelId="{BCDA8551-CC6C-4A56-94FE-58FF86287DB6}" type="pres">
      <dgm:prSet presAssocID="{0E034AC8-8A53-4E14-8E72-3E829A309143}" presName="textRect" presStyleLbl="revTx" presStyleIdx="2" presStyleCnt="3" custScaleX="126799">
        <dgm:presLayoutVars>
          <dgm:chMax val="1"/>
          <dgm:chPref val="1"/>
        </dgm:presLayoutVars>
      </dgm:prSet>
      <dgm:spPr/>
    </dgm:pt>
  </dgm:ptLst>
  <dgm:cxnLst>
    <dgm:cxn modelId="{EB5F7309-333F-4B75-A50F-A2F27439FA3A}" srcId="{E7C92923-3F1A-4D70-9007-F206BDDD32CE}" destId="{22846BBF-9D26-4AB1-92DE-693CB7057163}" srcOrd="0" destOrd="0" parTransId="{FEFCCE06-4E5D-4DE6-95D7-D77CD1936602}" sibTransId="{11F62F61-2467-4920-A6CA-2AFCAEE959C8}"/>
    <dgm:cxn modelId="{C25F0325-4C78-431F-8D8A-9EF4E4F5D056}" type="presOf" srcId="{22846BBF-9D26-4AB1-92DE-693CB7057163}" destId="{51BB247E-B60E-4C4A-A4DA-2DB7F6AAD891}" srcOrd="0" destOrd="0" presId="urn:microsoft.com/office/officeart/2018/2/layout/IconCircleList"/>
    <dgm:cxn modelId="{79A7122E-4CD9-4CD4-AADE-57E3BCEBCCFA}" srcId="{E7C92923-3F1A-4D70-9007-F206BDDD32CE}" destId="{92F26C8B-F48B-4D56-8894-389BEE40D9AD}" srcOrd="1" destOrd="0" parTransId="{BF89C6CA-0E14-4545-8C1D-E096FD76FEF1}" sibTransId="{7886F7E9-23F6-4637-AACB-EF034FCE2C9C}"/>
    <dgm:cxn modelId="{55641E81-BDE2-4E57-94BB-FA616967AF05}" type="presOf" srcId="{92F26C8B-F48B-4D56-8894-389BEE40D9AD}" destId="{ECF0D557-4826-4894-A01B-997D29E36554}" srcOrd="0" destOrd="0" presId="urn:microsoft.com/office/officeart/2018/2/layout/IconCircleList"/>
    <dgm:cxn modelId="{20C1F881-DC9B-40D0-9CC9-587C420ED0E2}" type="presOf" srcId="{E7C92923-3F1A-4D70-9007-F206BDDD32CE}" destId="{650663E1-F84C-47FF-982B-B8A1914A5942}" srcOrd="0" destOrd="0" presId="urn:microsoft.com/office/officeart/2018/2/layout/IconCircleList"/>
    <dgm:cxn modelId="{5BBB03AF-BD99-44E8-A72F-CEDD964DC128}" type="presOf" srcId="{11F62F61-2467-4920-A6CA-2AFCAEE959C8}" destId="{9F2C8DC0-60FC-458E-8EC8-590E952384FF}" srcOrd="0" destOrd="0" presId="urn:microsoft.com/office/officeart/2018/2/layout/IconCircleList"/>
    <dgm:cxn modelId="{85F9EBD9-EBA9-428A-A856-34B869F9CF33}" type="presOf" srcId="{7886F7E9-23F6-4637-AACB-EF034FCE2C9C}" destId="{813BCF38-71DD-4DD8-A08C-CDB785651ED4}" srcOrd="0" destOrd="0" presId="urn:microsoft.com/office/officeart/2018/2/layout/IconCircleList"/>
    <dgm:cxn modelId="{5DDF01DA-9D23-4282-8C46-6492B32A912A}" type="presOf" srcId="{0E034AC8-8A53-4E14-8E72-3E829A309143}" destId="{BCDA8551-CC6C-4A56-94FE-58FF86287DB6}" srcOrd="0" destOrd="0" presId="urn:microsoft.com/office/officeart/2018/2/layout/IconCircleList"/>
    <dgm:cxn modelId="{E10F9CFA-D469-4C95-AEA3-B30E860442E2}" srcId="{E7C92923-3F1A-4D70-9007-F206BDDD32CE}" destId="{0E034AC8-8A53-4E14-8E72-3E829A309143}" srcOrd="2" destOrd="0" parTransId="{FED16635-19E5-4BC7-A539-FFB0BE82796F}" sibTransId="{00C468A1-6EC6-4167-88CB-30F11F6DA7D5}"/>
    <dgm:cxn modelId="{9ED6D26B-0E69-46E8-97DA-E377D6949F0E}" type="presParOf" srcId="{650663E1-F84C-47FF-982B-B8A1914A5942}" destId="{594DD220-E0E2-4809-95CE-BA123C247DE7}" srcOrd="0" destOrd="0" presId="urn:microsoft.com/office/officeart/2018/2/layout/IconCircleList"/>
    <dgm:cxn modelId="{200D9AA5-A57C-431B-9224-12AE90BA0756}" type="presParOf" srcId="{594DD220-E0E2-4809-95CE-BA123C247DE7}" destId="{5305CF8A-9E9E-4971-BC14-535E5387FDC7}" srcOrd="0" destOrd="0" presId="urn:microsoft.com/office/officeart/2018/2/layout/IconCircleList"/>
    <dgm:cxn modelId="{CE60B073-FC74-41AA-A7A9-545CCEC0D422}" type="presParOf" srcId="{5305CF8A-9E9E-4971-BC14-535E5387FDC7}" destId="{C7E3660A-FF0C-4C71-8DBB-56503F3AF5D1}" srcOrd="0" destOrd="0" presId="urn:microsoft.com/office/officeart/2018/2/layout/IconCircleList"/>
    <dgm:cxn modelId="{E90623FE-097C-40EE-9D1D-588C56E8D0B7}" type="presParOf" srcId="{5305CF8A-9E9E-4971-BC14-535E5387FDC7}" destId="{264FA619-73EA-43BC-88B5-9F1C73898BAD}" srcOrd="1" destOrd="0" presId="urn:microsoft.com/office/officeart/2018/2/layout/IconCircleList"/>
    <dgm:cxn modelId="{8AAE1588-A69A-4AA7-90E0-3DAA3883D100}" type="presParOf" srcId="{5305CF8A-9E9E-4971-BC14-535E5387FDC7}" destId="{1E926A52-1C2A-427F-8E6C-BF8FEF7C0590}" srcOrd="2" destOrd="0" presId="urn:microsoft.com/office/officeart/2018/2/layout/IconCircleList"/>
    <dgm:cxn modelId="{DE87C303-D518-42B6-BF24-B4B4DCE6812A}" type="presParOf" srcId="{5305CF8A-9E9E-4971-BC14-535E5387FDC7}" destId="{51BB247E-B60E-4C4A-A4DA-2DB7F6AAD891}" srcOrd="3" destOrd="0" presId="urn:microsoft.com/office/officeart/2018/2/layout/IconCircleList"/>
    <dgm:cxn modelId="{A3B23FB2-FBC7-4528-8108-E7C4805005AD}" type="presParOf" srcId="{594DD220-E0E2-4809-95CE-BA123C247DE7}" destId="{9F2C8DC0-60FC-458E-8EC8-590E952384FF}" srcOrd="1" destOrd="0" presId="urn:microsoft.com/office/officeart/2018/2/layout/IconCircleList"/>
    <dgm:cxn modelId="{8E520DFA-193E-4616-9703-F13A90C0EB37}" type="presParOf" srcId="{594DD220-E0E2-4809-95CE-BA123C247DE7}" destId="{84952900-A346-49E7-8100-E95269D0FB69}" srcOrd="2" destOrd="0" presId="urn:microsoft.com/office/officeart/2018/2/layout/IconCircleList"/>
    <dgm:cxn modelId="{334FDC4E-4425-4624-B6BD-01F2F303930B}" type="presParOf" srcId="{84952900-A346-49E7-8100-E95269D0FB69}" destId="{D3DD584C-E45C-4247-BD98-299A6B5FFCAF}" srcOrd="0" destOrd="0" presId="urn:microsoft.com/office/officeart/2018/2/layout/IconCircleList"/>
    <dgm:cxn modelId="{4A7E6605-907E-40AD-8DB2-62CAEE2BEED0}" type="presParOf" srcId="{84952900-A346-49E7-8100-E95269D0FB69}" destId="{76FC6B6E-2BEE-45B8-BEA2-732758F4ED8D}" srcOrd="1" destOrd="0" presId="urn:microsoft.com/office/officeart/2018/2/layout/IconCircleList"/>
    <dgm:cxn modelId="{F9F5EC87-5582-45C5-A261-127D22999061}" type="presParOf" srcId="{84952900-A346-49E7-8100-E95269D0FB69}" destId="{970CE487-3E53-4EB9-A39F-6611E916012F}" srcOrd="2" destOrd="0" presId="urn:microsoft.com/office/officeart/2018/2/layout/IconCircleList"/>
    <dgm:cxn modelId="{FAAA1D78-D321-496B-B27C-F8BA3CD6194B}" type="presParOf" srcId="{84952900-A346-49E7-8100-E95269D0FB69}" destId="{ECF0D557-4826-4894-A01B-997D29E36554}" srcOrd="3" destOrd="0" presId="urn:microsoft.com/office/officeart/2018/2/layout/IconCircleList"/>
    <dgm:cxn modelId="{7D0FC9B8-D9D5-4F03-8D1D-436EAAD9D115}" type="presParOf" srcId="{594DD220-E0E2-4809-95CE-BA123C247DE7}" destId="{813BCF38-71DD-4DD8-A08C-CDB785651ED4}" srcOrd="3" destOrd="0" presId="urn:microsoft.com/office/officeart/2018/2/layout/IconCircleList"/>
    <dgm:cxn modelId="{2406F8BF-5A4E-479E-A354-88E2D6E3A866}" type="presParOf" srcId="{594DD220-E0E2-4809-95CE-BA123C247DE7}" destId="{516CE00C-2E65-4C7A-9264-D63CA34DC961}" srcOrd="4" destOrd="0" presId="urn:microsoft.com/office/officeart/2018/2/layout/IconCircleList"/>
    <dgm:cxn modelId="{016F0111-8386-4BF2-973C-49A4B6CC8FCE}" type="presParOf" srcId="{516CE00C-2E65-4C7A-9264-D63CA34DC961}" destId="{181D1CCD-5E22-4E18-A991-F2EA197F796B}" srcOrd="0" destOrd="0" presId="urn:microsoft.com/office/officeart/2018/2/layout/IconCircleList"/>
    <dgm:cxn modelId="{F8282A75-9E6E-45EF-8C18-14E0837237D1}" type="presParOf" srcId="{516CE00C-2E65-4C7A-9264-D63CA34DC961}" destId="{30336B59-92A1-41D8-B6F4-D14C0C6DA68E}" srcOrd="1" destOrd="0" presId="urn:microsoft.com/office/officeart/2018/2/layout/IconCircleList"/>
    <dgm:cxn modelId="{8878A92C-4CE9-42D8-A319-D14F6B22428D}" type="presParOf" srcId="{516CE00C-2E65-4C7A-9264-D63CA34DC961}" destId="{9706E0CF-93AD-4977-A895-AB12FBF2E01F}" srcOrd="2" destOrd="0" presId="urn:microsoft.com/office/officeart/2018/2/layout/IconCircleList"/>
    <dgm:cxn modelId="{42214BB7-3B93-4F3B-A196-66EF2A95223A}" type="presParOf" srcId="{516CE00C-2E65-4C7A-9264-D63CA34DC961}" destId="{BCDA8551-CC6C-4A56-94FE-58FF86287DB6}" srcOrd="3" destOrd="0" presId="urn:microsoft.com/office/officeart/2018/2/layout/IconCircl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3660A-FF0C-4C71-8DBB-56503F3AF5D1}">
      <dsp:nvSpPr>
        <dsp:cNvPr id="0" name=""/>
        <dsp:cNvSpPr/>
      </dsp:nvSpPr>
      <dsp:spPr>
        <a:xfrm>
          <a:off x="180968" y="1633422"/>
          <a:ext cx="925960" cy="92596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FA619-73EA-43BC-88B5-9F1C73898BAD}">
      <dsp:nvSpPr>
        <dsp:cNvPr id="0" name=""/>
        <dsp:cNvSpPr/>
      </dsp:nvSpPr>
      <dsp:spPr>
        <a:xfrm>
          <a:off x="375420" y="1827873"/>
          <a:ext cx="537057" cy="5370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BB247E-B60E-4C4A-A4DA-2DB7F6AAD891}">
      <dsp:nvSpPr>
        <dsp:cNvPr id="0" name=""/>
        <dsp:cNvSpPr/>
      </dsp:nvSpPr>
      <dsp:spPr>
        <a:xfrm>
          <a:off x="1305349" y="1633422"/>
          <a:ext cx="2182621" cy="92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The gold standard for identification of UTI is the quantitative culture of urine for specific bacteria.</a:t>
          </a:r>
        </a:p>
      </dsp:txBody>
      <dsp:txXfrm>
        <a:off x="1305349" y="1633422"/>
        <a:ext cx="2182621" cy="925960"/>
      </dsp:txXfrm>
    </dsp:sp>
    <dsp:sp modelId="{D3DD584C-E45C-4247-BD98-299A6B5FFCAF}">
      <dsp:nvSpPr>
        <dsp:cNvPr id="0" name=""/>
        <dsp:cNvSpPr/>
      </dsp:nvSpPr>
      <dsp:spPr>
        <a:xfrm>
          <a:off x="3868275" y="1633422"/>
          <a:ext cx="925960" cy="92596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C6B6E-2BEE-45B8-BEA2-732758F4ED8D}">
      <dsp:nvSpPr>
        <dsp:cNvPr id="0" name=""/>
        <dsp:cNvSpPr/>
      </dsp:nvSpPr>
      <dsp:spPr>
        <a:xfrm>
          <a:off x="4062727" y="1827873"/>
          <a:ext cx="537057" cy="5370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F0D557-4826-4894-A01B-997D29E36554}">
      <dsp:nvSpPr>
        <dsp:cNvPr id="0" name=""/>
        <dsp:cNvSpPr/>
      </dsp:nvSpPr>
      <dsp:spPr>
        <a:xfrm>
          <a:off x="4992656" y="1633422"/>
          <a:ext cx="2182621" cy="92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Defining the CFU/ml. that represents clinically significant infection can be difficult. It is dependent on the method of collection, the sex of the patient, and the type of bacteria isolated</a:t>
          </a:r>
          <a:r>
            <a:rPr lang="en-US" sz="1100" kern="1200" dirty="0"/>
            <a:t>.</a:t>
          </a:r>
        </a:p>
      </dsp:txBody>
      <dsp:txXfrm>
        <a:off x="4992656" y="1633422"/>
        <a:ext cx="2182621" cy="925960"/>
      </dsp:txXfrm>
    </dsp:sp>
    <dsp:sp modelId="{181D1CCD-5E22-4E18-A991-F2EA197F796B}">
      <dsp:nvSpPr>
        <dsp:cNvPr id="0" name=""/>
        <dsp:cNvSpPr/>
      </dsp:nvSpPr>
      <dsp:spPr>
        <a:xfrm>
          <a:off x="7555582" y="1633422"/>
          <a:ext cx="925960" cy="92596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36B59-92A1-41D8-B6F4-D14C0C6DA68E}">
      <dsp:nvSpPr>
        <dsp:cNvPr id="0" name=""/>
        <dsp:cNvSpPr/>
      </dsp:nvSpPr>
      <dsp:spPr>
        <a:xfrm>
          <a:off x="7750034" y="1827873"/>
          <a:ext cx="537057" cy="5370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DA8551-CC6C-4A56-94FE-58FF86287DB6}">
      <dsp:nvSpPr>
        <dsp:cNvPr id="0" name=""/>
        <dsp:cNvSpPr/>
      </dsp:nvSpPr>
      <dsp:spPr>
        <a:xfrm>
          <a:off x="8387502" y="1633422"/>
          <a:ext cx="2767541" cy="925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Traditionally, cultures demonstrating 100,000 CFU/ml. are considered diagnostic of a UTI, but now AAP guidelines suggest pyuria and 50,000 CFU/ml of a single organism are diagnostic of UTI.</a:t>
          </a:r>
        </a:p>
      </dsp:txBody>
      <dsp:txXfrm>
        <a:off x="8387502" y="1633422"/>
        <a:ext cx="2767541" cy="92596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213FB2D-E8D5-4BDA-9664-6B565188A37F}" type="datetimeFigureOut">
              <a:rPr lang="ar-JO" smtClean="0"/>
              <a:t>28/03/1445</a:t>
            </a:fld>
            <a:endParaRPr lang="ar-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E594261-90AA-4ABA-B392-B4D72BC03973}" type="slidenum">
              <a:rPr lang="ar-JO" smtClean="0"/>
              <a:t>‹#›</a:t>
            </a:fld>
            <a:endParaRPr lang="ar-JO"/>
          </a:p>
        </p:txBody>
      </p:sp>
    </p:spTree>
    <p:extLst>
      <p:ext uri="{BB962C8B-B14F-4D97-AF65-F5344CB8AC3E}">
        <p14:creationId xmlns:p14="http://schemas.microsoft.com/office/powerpoint/2010/main" val="2185805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5"/>
          </p:nvPr>
        </p:nvSpPr>
        <p:spPr/>
        <p:txBody>
          <a:bodyPr/>
          <a:lstStyle/>
          <a:p>
            <a:fld id="{EE594261-90AA-4ABA-B392-B4D72BC03973}" type="slidenum">
              <a:rPr lang="ar-JO" smtClean="0"/>
              <a:t>13</a:t>
            </a:fld>
            <a:endParaRPr lang="ar-JO"/>
          </a:p>
        </p:txBody>
      </p:sp>
    </p:spTree>
    <p:extLst>
      <p:ext uri="{BB962C8B-B14F-4D97-AF65-F5344CB8AC3E}">
        <p14:creationId xmlns:p14="http://schemas.microsoft.com/office/powerpoint/2010/main" val="394953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74D0-4826-BC9D-587F-E9C9188F0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id="{3E74BCF5-1CF0-646E-B44A-201683E14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id="{0303B5FB-909B-21ED-39B2-A4B5E4C0BD63}"/>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5" name="Footer Placeholder 4">
            <a:extLst>
              <a:ext uri="{FF2B5EF4-FFF2-40B4-BE49-F238E27FC236}">
                <a16:creationId xmlns:a16="http://schemas.microsoft.com/office/drawing/2014/main" id="{2DF28444-6F1E-6CD1-8D52-AF8BFEC53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7FF96-3B98-6962-3622-2BBDCB0972F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7711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32234-F43D-0019-5AB3-6D3A9BB71C10}"/>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id="{1AC0E086-40E4-1EAD-2FBF-4221B6C838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B4E169C5-2C1F-A52D-137A-035CBA818E8E}"/>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5" name="Footer Placeholder 4">
            <a:extLst>
              <a:ext uri="{FF2B5EF4-FFF2-40B4-BE49-F238E27FC236}">
                <a16:creationId xmlns:a16="http://schemas.microsoft.com/office/drawing/2014/main" id="{CD172491-B86B-D287-F550-4BF8864F7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1EF68-5103-67DF-306E-468DE91A9A5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0074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1C1702-3E7E-07FB-1604-4CF6C4FE93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id="{98553A21-A332-AD7E-7445-E83FE18E5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45A4DB8C-B73B-EB26-635D-A383ED7F6A32}"/>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5" name="Footer Placeholder 4">
            <a:extLst>
              <a:ext uri="{FF2B5EF4-FFF2-40B4-BE49-F238E27FC236}">
                <a16:creationId xmlns:a16="http://schemas.microsoft.com/office/drawing/2014/main" id="{30827681-D0EC-4647-3D49-25B6F31DF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C0B73-1505-4018-70AE-5A283B4E31F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14906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E1B3-4BBA-EEBF-A829-24F3A648FF6C}"/>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id="{9108F97D-96E5-00A0-4762-84DDD27E1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D9B9E067-207A-A5B1-9DBD-3C9FF4165775}"/>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5" name="Footer Placeholder 4">
            <a:extLst>
              <a:ext uri="{FF2B5EF4-FFF2-40B4-BE49-F238E27FC236}">
                <a16:creationId xmlns:a16="http://schemas.microsoft.com/office/drawing/2014/main" id="{AF01DE42-4C8B-1A62-B5CA-1C5936B48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8B06F-6C25-5D4D-F5AA-A46D7990050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4211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6EC3-CFBD-E4C1-DE1C-AE4F11DFBF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id="{5BEFAE0C-5F2F-08F3-5F8A-696BB783A2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BF200-7A88-3C63-DCC4-B0547AF8F95F}"/>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5" name="Footer Placeholder 4">
            <a:extLst>
              <a:ext uri="{FF2B5EF4-FFF2-40B4-BE49-F238E27FC236}">
                <a16:creationId xmlns:a16="http://schemas.microsoft.com/office/drawing/2014/main" id="{5D16984A-47F5-0F29-A3E3-E391A6E2F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D4F0E-5EF2-62F5-2687-52D2AC2E791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51652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EBAB-C993-3A87-78F9-28F341B8E454}"/>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id="{2168611C-DEB7-56FE-E239-C33409EFF9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id="{AC82C19B-D281-024C-2681-76D5A8AEA1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id="{6F9A29B9-6E6F-A0E9-E561-E9960DD1506D}"/>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6" name="Footer Placeholder 5">
            <a:extLst>
              <a:ext uri="{FF2B5EF4-FFF2-40B4-BE49-F238E27FC236}">
                <a16:creationId xmlns:a16="http://schemas.microsoft.com/office/drawing/2014/main" id="{CA0DB436-ABD6-8553-6ADD-3E3DE56D7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F7494-4531-658E-97B2-6B5743D6B5C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8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973B-44DB-EFC3-97E0-443D5104596B}"/>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id="{724827CB-A164-39B2-3B88-E1EE30E55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16B8E3-0514-051D-3FCA-59EBC2B498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id="{A4BC985C-D5AB-F7B8-718B-B321370BB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E4410-BC94-558F-2139-C23DFA94A1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id="{FB0C314E-BDC3-583C-DC84-6B31A41379A9}"/>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8" name="Footer Placeholder 7">
            <a:extLst>
              <a:ext uri="{FF2B5EF4-FFF2-40B4-BE49-F238E27FC236}">
                <a16:creationId xmlns:a16="http://schemas.microsoft.com/office/drawing/2014/main" id="{DC48676F-2522-C048-9C7D-EE8B461582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DD78CB-4426-C7D0-7FA2-0C900C8CDAC6}"/>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37566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69BA-06EF-C00C-6E26-69F243E3333E}"/>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id="{EF93DAF7-61FB-8220-FCC8-640968203704}"/>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4" name="Footer Placeholder 3">
            <a:extLst>
              <a:ext uri="{FF2B5EF4-FFF2-40B4-BE49-F238E27FC236}">
                <a16:creationId xmlns:a16="http://schemas.microsoft.com/office/drawing/2014/main" id="{72CFDB1F-7F48-B3A3-5AFE-1E8ED8F08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F6318-F41B-F153-6136-47BCBA2F915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9818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38786-1D0B-6EF2-C6EB-C46FCE273225}"/>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3" name="Footer Placeholder 2">
            <a:extLst>
              <a:ext uri="{FF2B5EF4-FFF2-40B4-BE49-F238E27FC236}">
                <a16:creationId xmlns:a16="http://schemas.microsoft.com/office/drawing/2014/main" id="{9954D051-1DF8-5ADB-C22D-C52E750C8E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BBBC18-583A-D865-56D8-ED2E62B8967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30121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C422-8438-0E2B-DFE7-153BF38761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id="{AD8CB4CB-A220-AB66-98BC-DB4C48C50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id="{485A226A-2DA5-7A29-CA67-BAABB8C4F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4F4F4-186B-D799-199A-F9B6E3D38904}"/>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6" name="Footer Placeholder 5">
            <a:extLst>
              <a:ext uri="{FF2B5EF4-FFF2-40B4-BE49-F238E27FC236}">
                <a16:creationId xmlns:a16="http://schemas.microsoft.com/office/drawing/2014/main" id="{16C14531-01D8-0C4A-BB20-5200EE6B9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F5517-0FB0-04D8-E82D-41B882EAED35}"/>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1936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4103-889F-7504-986F-5D8E693CF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id="{746B4F30-69BB-A1A0-CF5D-29BFF873C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id="{9DB1BB2C-1B7C-9156-FE9C-FB00E9BC2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42773-B237-584E-D805-F06FC12A2E62}"/>
              </a:ext>
            </a:extLst>
          </p:cNvPr>
          <p:cNvSpPr>
            <a:spLocks noGrp="1"/>
          </p:cNvSpPr>
          <p:nvPr>
            <p:ph type="dt" sz="half" idx="10"/>
          </p:nvPr>
        </p:nvSpPr>
        <p:spPr/>
        <p:txBody>
          <a:bodyPr/>
          <a:lstStyle/>
          <a:p>
            <a:fld id="{D208048B-57AF-4F53-BC84-8E0A1033FBEC}" type="datetimeFigureOut">
              <a:rPr lang="en-US" smtClean="0"/>
              <a:t>10/12/2023</a:t>
            </a:fld>
            <a:endParaRPr lang="en-US"/>
          </a:p>
        </p:txBody>
      </p:sp>
      <p:sp>
        <p:nvSpPr>
          <p:cNvPr id="6" name="Footer Placeholder 5">
            <a:extLst>
              <a:ext uri="{FF2B5EF4-FFF2-40B4-BE49-F238E27FC236}">
                <a16:creationId xmlns:a16="http://schemas.microsoft.com/office/drawing/2014/main" id="{D33BC1EC-2BFF-EC9F-5844-2AD56D8A0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355516-295D-2279-F75F-FEC1501C7DA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3448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72D90-8D75-2401-A140-465815D7E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id="{B6B5D0FC-666A-26F3-540B-5D2987E7A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id="{1F01C52F-634E-B41C-11F7-428A444FC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8048B-57AF-4F53-BC84-8E0A1033FBEC}" type="datetimeFigureOut">
              <a:rPr lang="en-US" smtClean="0"/>
              <a:pPr/>
              <a:t>10/12/2023</a:t>
            </a:fld>
            <a:endParaRPr lang="en-US" dirty="0"/>
          </a:p>
        </p:txBody>
      </p:sp>
      <p:sp>
        <p:nvSpPr>
          <p:cNvPr id="5" name="Footer Placeholder 4">
            <a:extLst>
              <a:ext uri="{FF2B5EF4-FFF2-40B4-BE49-F238E27FC236}">
                <a16:creationId xmlns:a16="http://schemas.microsoft.com/office/drawing/2014/main" id="{BFE7E300-2A60-13EE-8255-43FADDA12E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F60674-ACC0-B355-86B5-4AFBA372C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5221005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 Id="rId4" Type="http://schemas.openxmlformats.org/officeDocument/2006/relationships/image" Target="../media/image12.jpg"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hyperlink" Target="https://next.amboss.com/us/article/W60PPS#Z84ffaf83e57bb0cc8eb7c50bbc266078" TargetMode="Externa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8" Type="http://schemas.openxmlformats.org/officeDocument/2006/relationships/hyperlink" Target="https://next.amboss.com/us/article/Sn0ysg#Z646c19d73cd010cf6cfbd90312bc86ae" TargetMode="External" /><Relationship Id="rId3" Type="http://schemas.openxmlformats.org/officeDocument/2006/relationships/hyperlink" Target="https://next.amboss.com/us/article/Hi0KGf#Z9b1fc059a71fe47b61063c80c81af8c3" TargetMode="External" /><Relationship Id="rId7" Type="http://schemas.openxmlformats.org/officeDocument/2006/relationships/hyperlink" Target="https://next.amboss.com/us/article/Sn0ysg#Z9fc127db884f1911ee0b2de94927ced0" TargetMode="External" /><Relationship Id="rId2" Type="http://schemas.openxmlformats.org/officeDocument/2006/relationships/hyperlink" Target="https://next.amboss.com/us/article/ln0vtg#Z18a02873023ccef6d8ea2b461e0b7446" TargetMode="External" /><Relationship Id="rId1" Type="http://schemas.openxmlformats.org/officeDocument/2006/relationships/slideLayout" Target="../slideLayouts/slideLayout2.xml" /><Relationship Id="rId6" Type="http://schemas.openxmlformats.org/officeDocument/2006/relationships/hyperlink" Target="https://next.amboss.com/us/article/Sn0ysg#Zed68b06a507b1d7d425f0a51b21bc1c1" TargetMode="External" /><Relationship Id="rId5" Type="http://schemas.openxmlformats.org/officeDocument/2006/relationships/hyperlink" Target="https://next.amboss.com/us/article/In0Yug#Z811903f43f8d4c5639d02f2f363a44eb" TargetMode="External" /><Relationship Id="rId4" Type="http://schemas.openxmlformats.org/officeDocument/2006/relationships/hyperlink" Target="https://next.amboss.com/us/article/Wq0PxS#Z8be00655e698d66639db574074c169a2" TargetMode="External" /><Relationship Id="rId9" Type="http://schemas.openxmlformats.org/officeDocument/2006/relationships/hyperlink" Target="https://next.amboss.com/us/article/Io0YWS#Z23c08800c35f1f71236b85bd916db48b" TargetMode="External" /></Relationships>
</file>

<file path=ppt/slides/_rels/slide22.xml.rels><?xml version="1.0" encoding="UTF-8" standalone="yes"?>
<Relationships xmlns="http://schemas.openxmlformats.org/package/2006/relationships"><Relationship Id="rId3" Type="http://schemas.openxmlformats.org/officeDocument/2006/relationships/hyperlink" Target="https://next.amboss.com/us/article/3g0SE2#Z1235e572dd827cff7d31e954b3f94489" TargetMode="External" /><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4.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jpg" /><Relationship Id="rId1" Type="http://schemas.openxmlformats.org/officeDocument/2006/relationships/slideLayout" Target="../slideLayouts/slideLayout2.xml" /><Relationship Id="rId4" Type="http://schemas.openxmlformats.org/officeDocument/2006/relationships/image" Target="../media/image27.jpg" /></Relationships>
</file>

<file path=ppt/slides/_rels/slide26.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0.jp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1.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hyperlink" Target="https://www.womenshealth.gov/glossary#anus" TargetMode="External" /><Relationship Id="rId2" Type="http://schemas.openxmlformats.org/officeDocument/2006/relationships/hyperlink" Target="https://www.womenshealth.gov/glossary#urethra" TargetMode="External" /><Relationship Id="rId1" Type="http://schemas.openxmlformats.org/officeDocument/2006/relationships/slideLayout" Target="../slideLayouts/slideLayout2.xml" /><Relationship Id="rId5" Type="http://schemas.openxmlformats.org/officeDocument/2006/relationships/image" Target="../media/image3.jpeg" /><Relationship Id="rId4" Type="http://schemas.openxmlformats.org/officeDocument/2006/relationships/hyperlink" Target="https://www.womenshealth.gov/a-z-topics/urinary-tract-infections" TargetMode="External" /></Relationships>
</file>

<file path=ppt/slides/_rels/slide6.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77E3-75BC-4D6F-BB41-842D71036597}"/>
              </a:ext>
            </a:extLst>
          </p:cNvPr>
          <p:cNvSpPr>
            <a:spLocks noGrp="1"/>
          </p:cNvSpPr>
          <p:nvPr>
            <p:ph type="ctrTitle"/>
          </p:nvPr>
        </p:nvSpPr>
        <p:spPr>
          <a:xfrm>
            <a:off x="296896" y="253328"/>
            <a:ext cx="3537286" cy="3002634"/>
          </a:xfrm>
          <a:ln w="28575">
            <a:solidFill>
              <a:schemeClr val="tx1"/>
            </a:solidFill>
          </a:ln>
          <a:effectLst>
            <a:outerShdw blurRad="76200" dist="12700" dir="2700000" sy="-23000" kx="-800400" algn="bl" rotWithShape="0">
              <a:prstClr val="black">
                <a:alpha val="20000"/>
              </a:prstClr>
            </a:outerShdw>
          </a:effectLst>
        </p:spPr>
        <p:txBody>
          <a:bodyPr>
            <a:normAutofit/>
          </a:bodyPr>
          <a:lstStyle/>
          <a:p>
            <a:r>
              <a:rPr lang="ang-Latn-001" sz="4400" b="1" dirty="0"/>
              <a:t>Urinary tract infections</a:t>
            </a:r>
            <a:br>
              <a:rPr lang="ang-Latn-001" sz="4400" dirty="0"/>
            </a:br>
            <a:r>
              <a:rPr lang="ang-Latn-001" sz="4400" dirty="0"/>
              <a:t>(UTI</a:t>
            </a:r>
            <a:r>
              <a:rPr lang="ang-Latn-001" sz="4800" dirty="0"/>
              <a:t>)</a:t>
            </a:r>
            <a:br>
              <a:rPr lang="ar-JO" dirty="0"/>
            </a:br>
            <a:endParaRPr lang="ar-JO" dirty="0"/>
          </a:p>
        </p:txBody>
      </p:sp>
      <p:pic>
        <p:nvPicPr>
          <p:cNvPr id="4" name="Picture 3" descr="Paint in motion from the bottom of the view">
            <a:extLst>
              <a:ext uri="{FF2B5EF4-FFF2-40B4-BE49-F238E27FC236}">
                <a16:creationId xmlns:a16="http://schemas.microsoft.com/office/drawing/2014/main" id="{AEAFA2C3-4151-EA30-8110-E6C47E8B6750}"/>
              </a:ext>
            </a:extLst>
          </p:cNvPr>
          <p:cNvPicPr>
            <a:picLocks noChangeAspect="1"/>
          </p:cNvPicPr>
          <p:nvPr/>
        </p:nvPicPr>
        <p:blipFill rotWithShape="1">
          <a:blip r:embed="rId2"/>
          <a:srcRect l="15360" r="7190" b="-1"/>
          <a:stretch/>
        </p:blipFill>
        <p:spPr>
          <a:xfrm>
            <a:off x="4822982"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p:spPr>
      </p:pic>
      <p:sp>
        <p:nvSpPr>
          <p:cNvPr id="6" name="Subtitle 5">
            <a:extLst>
              <a:ext uri="{FF2B5EF4-FFF2-40B4-BE49-F238E27FC236}">
                <a16:creationId xmlns:a16="http://schemas.microsoft.com/office/drawing/2014/main" id="{BC07BCAB-95AC-0175-3501-B94E8C46971C}"/>
              </a:ext>
            </a:extLst>
          </p:cNvPr>
          <p:cNvSpPr>
            <a:spLocks noGrp="1"/>
          </p:cNvSpPr>
          <p:nvPr>
            <p:ph type="subTitle" idx="1"/>
          </p:nvPr>
        </p:nvSpPr>
        <p:spPr>
          <a:xfrm>
            <a:off x="6248400" y="597581"/>
            <a:ext cx="9144000" cy="1655762"/>
          </a:xfrm>
        </p:spPr>
        <p:txBody>
          <a:bodyPr>
            <a:normAutofit/>
          </a:bodyPr>
          <a:lstStyle/>
          <a:p>
            <a:r>
              <a:rPr lang="en-US" sz="2800" b="1" dirty="0"/>
              <a:t>Presented by:</a:t>
            </a:r>
          </a:p>
          <a:p>
            <a:r>
              <a:rPr lang="en-US" dirty="0"/>
              <a:t>Rahaf Al-</a:t>
            </a:r>
            <a:r>
              <a:rPr lang="en-US" dirty="0" err="1"/>
              <a:t>masa`afah</a:t>
            </a:r>
            <a:endParaRPr lang="en-US" dirty="0"/>
          </a:p>
          <a:p>
            <a:r>
              <a:rPr lang="en-US" dirty="0"/>
              <a:t>Amani </a:t>
            </a:r>
            <a:r>
              <a:rPr lang="en-US" dirty="0" err="1"/>
              <a:t>Rakan</a:t>
            </a:r>
            <a:r>
              <a:rPr lang="en-US" dirty="0"/>
              <a:t> </a:t>
            </a:r>
          </a:p>
          <a:p>
            <a:endParaRPr lang="ar-JO" dirty="0"/>
          </a:p>
        </p:txBody>
      </p:sp>
      <p:pic>
        <p:nvPicPr>
          <p:cNvPr id="8" name="Picture 7" descr="A clipboard with a stethoscope and syringes&#10;&#10;Description automatically generated">
            <a:extLst>
              <a:ext uri="{FF2B5EF4-FFF2-40B4-BE49-F238E27FC236}">
                <a16:creationId xmlns:a16="http://schemas.microsoft.com/office/drawing/2014/main" id="{6D6FE636-420D-FD17-786A-04B06899C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65" y="3514986"/>
            <a:ext cx="3892517" cy="3089686"/>
          </a:xfrm>
          <a:prstGeom prst="rect">
            <a:avLst/>
          </a:prstGeom>
        </p:spPr>
      </p:pic>
    </p:spTree>
    <p:extLst>
      <p:ext uri="{BB962C8B-B14F-4D97-AF65-F5344CB8AC3E}">
        <p14:creationId xmlns:p14="http://schemas.microsoft.com/office/powerpoint/2010/main" val="2660691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6E6E-9C77-5D62-92AF-FC1480BE8C17}"/>
              </a:ext>
            </a:extLst>
          </p:cNvPr>
          <p:cNvSpPr>
            <a:spLocks noGrp="1"/>
          </p:cNvSpPr>
          <p:nvPr>
            <p:ph type="title"/>
          </p:nvPr>
        </p:nvSpPr>
        <p:spPr/>
        <p:txBody>
          <a:bodyPr/>
          <a:lstStyle/>
          <a:p>
            <a:endParaRPr lang="ar-JO"/>
          </a:p>
        </p:txBody>
      </p:sp>
      <p:pic>
        <p:nvPicPr>
          <p:cNvPr id="9" name="Content Placeholder 8" descr="A blue background with red and white text&#10;&#10;Description automatically generated">
            <a:extLst>
              <a:ext uri="{FF2B5EF4-FFF2-40B4-BE49-F238E27FC236}">
                <a16:creationId xmlns:a16="http://schemas.microsoft.com/office/drawing/2014/main" id="{FF8F24B1-FEB3-CC21-51A3-D627553EC1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663"/>
          <a:stretch/>
        </p:blipFill>
        <p:spPr>
          <a:xfrm>
            <a:off x="932199" y="295562"/>
            <a:ext cx="9484258" cy="5643419"/>
          </a:xfrm>
        </p:spPr>
      </p:pic>
    </p:spTree>
    <p:extLst>
      <p:ext uri="{BB962C8B-B14F-4D97-AF65-F5344CB8AC3E}">
        <p14:creationId xmlns:p14="http://schemas.microsoft.com/office/powerpoint/2010/main" val="232740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CF29-D49F-A868-534B-051DD6A0A782}"/>
              </a:ext>
            </a:extLst>
          </p:cNvPr>
          <p:cNvSpPr>
            <a:spLocks noGrp="1"/>
          </p:cNvSpPr>
          <p:nvPr>
            <p:ph type="title"/>
          </p:nvPr>
        </p:nvSpPr>
        <p:spPr/>
        <p:txBody>
          <a:bodyPr/>
          <a:lstStyle/>
          <a:p>
            <a:r>
              <a:rPr lang="en-US" dirty="0">
                <a:solidFill>
                  <a:schemeClr val="bg1"/>
                </a:solidFill>
                <a:highlight>
                  <a:srgbClr val="800080"/>
                </a:highlight>
              </a:rPr>
              <a:t>C</a:t>
            </a:r>
            <a:r>
              <a:rPr lang="ang-Latn-001" dirty="0">
                <a:solidFill>
                  <a:schemeClr val="bg1"/>
                </a:solidFill>
                <a:highlight>
                  <a:srgbClr val="800080"/>
                </a:highlight>
              </a:rPr>
              <a:t>linical manifestations:</a:t>
            </a:r>
            <a:endParaRPr lang="ar-JO" dirty="0">
              <a:solidFill>
                <a:schemeClr val="bg1"/>
              </a:solidFill>
              <a:highlight>
                <a:srgbClr val="800080"/>
              </a:highlight>
            </a:endParaRPr>
          </a:p>
        </p:txBody>
      </p:sp>
      <p:sp>
        <p:nvSpPr>
          <p:cNvPr id="3" name="Content Placeholder 2">
            <a:extLst>
              <a:ext uri="{FF2B5EF4-FFF2-40B4-BE49-F238E27FC236}">
                <a16:creationId xmlns:a16="http://schemas.microsoft.com/office/drawing/2014/main" id="{2DBD25BA-F5DA-979B-FD0D-94595CE4E4B6}"/>
              </a:ext>
            </a:extLst>
          </p:cNvPr>
          <p:cNvSpPr>
            <a:spLocks noGrp="1"/>
          </p:cNvSpPr>
          <p:nvPr>
            <p:ph idx="1"/>
          </p:nvPr>
        </p:nvSpPr>
        <p:spPr/>
        <p:txBody>
          <a:bodyPr/>
          <a:lstStyle/>
          <a:p>
            <a:r>
              <a:rPr lang="en-US" dirty="0"/>
              <a:t>When a UTI is suspected, the most important issue is to classify it as; </a:t>
            </a:r>
          </a:p>
          <a:p>
            <a:endParaRPr lang="en-US" dirty="0"/>
          </a:p>
          <a:p>
            <a:endParaRPr lang="en-US" dirty="0"/>
          </a:p>
          <a:p>
            <a:r>
              <a:rPr lang="en-US" dirty="0"/>
              <a:t>…. uncomplicated cystitis.</a:t>
            </a:r>
          </a:p>
          <a:p>
            <a:r>
              <a:rPr lang="en-US" dirty="0"/>
              <a:t>….pyelonephritis.</a:t>
            </a:r>
          </a:p>
          <a:p>
            <a:r>
              <a:rPr lang="en-US" dirty="0"/>
              <a:t>…. prostatitis.</a:t>
            </a:r>
          </a:p>
          <a:p>
            <a:r>
              <a:rPr lang="en-US" dirty="0"/>
              <a:t>….or as complicated UTI.</a:t>
            </a:r>
            <a:endParaRPr lang="ar-JO" dirty="0"/>
          </a:p>
        </p:txBody>
      </p:sp>
    </p:spTree>
    <p:extLst>
      <p:ext uri="{BB962C8B-B14F-4D97-AF65-F5344CB8AC3E}">
        <p14:creationId xmlns:p14="http://schemas.microsoft.com/office/powerpoint/2010/main" val="2015513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C9702BB1-107D-1C8E-F894-43EC97C21B1C}"/>
              </a:ext>
            </a:extLst>
          </p:cNvPr>
          <p:cNvSpPr>
            <a:spLocks noGrp="1"/>
          </p:cNvSpPr>
          <p:nvPr>
            <p:ph idx="1"/>
          </p:nvPr>
        </p:nvSpPr>
        <p:spPr>
          <a:xfrm>
            <a:off x="817933" y="497402"/>
            <a:ext cx="5278066" cy="2035016"/>
          </a:xfrm>
        </p:spPr>
        <p:txBody>
          <a:bodyPr anchor="ctr">
            <a:normAutofit/>
          </a:bodyPr>
          <a:lstStyle/>
          <a:p>
            <a:r>
              <a:rPr lang="en-US" dirty="0" err="1">
                <a:highlight>
                  <a:srgbClr val="FFCCFF"/>
                </a:highlight>
              </a:rPr>
              <a:t>Cystities</a:t>
            </a:r>
            <a:r>
              <a:rPr lang="en-US" dirty="0">
                <a:highlight>
                  <a:srgbClr val="FFCCFF"/>
                </a:highlight>
              </a:rPr>
              <a:t> : inflammation of bladder.</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iagram of the internal organs&#10;&#10;Description automatically generated">
            <a:extLst>
              <a:ext uri="{FF2B5EF4-FFF2-40B4-BE49-F238E27FC236}">
                <a16:creationId xmlns:a16="http://schemas.microsoft.com/office/drawing/2014/main" id="{5CF85D29-566A-7BFC-7393-05C833EED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105" y="255532"/>
            <a:ext cx="3533159" cy="2518756"/>
          </a:xfrm>
          <a:prstGeom prst="rect">
            <a:avLst/>
          </a:prstGeom>
        </p:spPr>
      </p:pic>
      <p:sp>
        <p:nvSpPr>
          <p:cNvPr id="26" name="Rectangle 25">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person's body&#10;&#10;Description automatically generated">
            <a:extLst>
              <a:ext uri="{FF2B5EF4-FFF2-40B4-BE49-F238E27FC236}">
                <a16:creationId xmlns:a16="http://schemas.microsoft.com/office/drawing/2014/main" id="{16748086-01B3-77D6-517B-6B1F74F2F39C}"/>
              </a:ext>
            </a:extLst>
          </p:cNvPr>
          <p:cNvPicPr>
            <a:picLocks noChangeAspect="1"/>
          </p:cNvPicPr>
          <p:nvPr/>
        </p:nvPicPr>
        <p:blipFill rotWithShape="1">
          <a:blip r:embed="rId3">
            <a:extLst>
              <a:ext uri="{28A0092B-C50C-407E-A947-70E740481C1C}">
                <a14:useLocalDpi xmlns:a14="http://schemas.microsoft.com/office/drawing/2010/main" val="0"/>
              </a:ext>
            </a:extLst>
          </a:blip>
          <a:srcRect l="-573" t="-5016" b="-1"/>
          <a:stretch/>
        </p:blipFill>
        <p:spPr>
          <a:xfrm>
            <a:off x="1071154" y="2864752"/>
            <a:ext cx="4476206" cy="2923587"/>
          </a:xfrm>
          <a:prstGeom prst="rect">
            <a:avLst/>
          </a:prstGeom>
        </p:spPr>
      </p:pic>
      <p:pic>
        <p:nvPicPr>
          <p:cNvPr id="9" name="Picture 8" descr="A poster of a person with a stomachache&#10;&#10;Description automatically generated">
            <a:extLst>
              <a:ext uri="{FF2B5EF4-FFF2-40B4-BE49-F238E27FC236}">
                <a16:creationId xmlns:a16="http://schemas.microsoft.com/office/drawing/2014/main" id="{541C6F83-565E-B12F-F927-7F1396289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863" y="3041705"/>
            <a:ext cx="5342312" cy="3458848"/>
          </a:xfrm>
          <a:prstGeom prst="rect">
            <a:avLst/>
          </a:prstGeom>
        </p:spPr>
      </p:pic>
    </p:spTree>
    <p:extLst>
      <p:ext uri="{BB962C8B-B14F-4D97-AF65-F5344CB8AC3E}">
        <p14:creationId xmlns:p14="http://schemas.microsoft.com/office/powerpoint/2010/main" val="127657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C83D9-AEF0-5CEB-41CA-BC66D3B35D3C}"/>
              </a:ext>
            </a:extLst>
          </p:cNvPr>
          <p:cNvSpPr>
            <a:spLocks noGrp="1"/>
          </p:cNvSpPr>
          <p:nvPr>
            <p:ph idx="1"/>
          </p:nvPr>
        </p:nvSpPr>
        <p:spPr>
          <a:xfrm>
            <a:off x="261870" y="365714"/>
            <a:ext cx="10515600" cy="6125301"/>
          </a:xfrm>
        </p:spPr>
        <p:txBody>
          <a:bodyPr>
            <a:normAutofit fontScale="77500" lnSpcReduction="20000"/>
          </a:bodyPr>
          <a:lstStyle/>
          <a:p>
            <a:pPr algn="l" rtl="0"/>
            <a:r>
              <a:rPr lang="en-US" sz="4400" b="1" u="sng" dirty="0"/>
              <a:t>Lower UTI </a:t>
            </a:r>
            <a:r>
              <a:rPr lang="en-US" sz="4400" b="1" dirty="0"/>
              <a:t>:</a:t>
            </a:r>
          </a:p>
          <a:p>
            <a:pPr marL="0" indent="0" algn="l" rtl="0">
              <a:buNone/>
            </a:pPr>
            <a:r>
              <a:rPr lang="en-US" sz="4800" b="1" u="sng" dirty="0">
                <a:solidFill>
                  <a:srgbClr val="FF0000"/>
                </a:solidFill>
                <a:effectLst/>
                <a:latin typeface="Tahoma" panose="020B0604030504040204" pitchFamily="34" charset="0"/>
                <a:ea typeface="Tahoma" panose="020B0604030504040204" pitchFamily="34" charset="0"/>
                <a:cs typeface="Arial" panose="020B0604020202020204" pitchFamily="34" charset="0"/>
              </a:rPr>
              <a:t>cystitis</a:t>
            </a:r>
            <a:r>
              <a:rPr lang="en-US" sz="4400" dirty="0">
                <a:effectLst/>
                <a:latin typeface="Tahoma" panose="020B0604030504040204" pitchFamily="34" charset="0"/>
                <a:ea typeface="Tahoma" panose="020B0604030504040204" pitchFamily="34" charset="0"/>
                <a:cs typeface="Arial" panose="020B0604020202020204" pitchFamily="34" charset="0"/>
              </a:rPr>
              <a:t> ( most common form )</a:t>
            </a:r>
            <a:endParaRPr lang="en-US" sz="2400" dirty="0">
              <a:effectLst/>
              <a:latin typeface="Tahoma" panose="020B0604030504040204" pitchFamily="34" charset="0"/>
              <a:ea typeface="Tahoma" panose="020B0604030504040204" pitchFamily="34" charset="0"/>
              <a:cs typeface="Arial" panose="020B0604020202020204" pitchFamily="34" charset="0"/>
            </a:endParaRPr>
          </a:p>
          <a:p>
            <a:pPr marL="0" indent="0" algn="l" rtl="0">
              <a:buNone/>
            </a:pPr>
            <a:r>
              <a:rPr lang="en-US" sz="2400" dirty="0">
                <a:latin typeface="Tahoma" panose="020B0604030504040204" pitchFamily="34" charset="0"/>
                <a:ea typeface="Tahoma" panose="020B0604030504040204" pitchFamily="34" charset="0"/>
                <a:cs typeface="Arial" panose="020B0604020202020204" pitchFamily="34" charset="0"/>
              </a:rPr>
              <a:t> </a:t>
            </a:r>
          </a:p>
          <a:p>
            <a:pPr algn="l" rtl="0">
              <a:buFont typeface="Wingdings" panose="05000000000000000000" pitchFamily="2" charset="2"/>
              <a:buChar char="v"/>
            </a:pPr>
            <a:r>
              <a:rPr lang="en-US" sz="2400" b="1" dirty="0">
                <a:effectLst/>
                <a:latin typeface="Tahoma" panose="020B0604030504040204" pitchFamily="34" charset="0"/>
                <a:ea typeface="Tahoma" panose="020B0604030504040204" pitchFamily="34" charset="0"/>
                <a:cs typeface="Arial" panose="020B0604020202020204" pitchFamily="34" charset="0"/>
              </a:rPr>
              <a:t> </a:t>
            </a:r>
            <a:r>
              <a:rPr lang="en-US" sz="3600" b="1" dirty="0">
                <a:effectLst/>
                <a:latin typeface="Tahoma" panose="020B0604030504040204" pitchFamily="34" charset="0"/>
                <a:ea typeface="Tahoma" panose="020B0604030504040204" pitchFamily="34" charset="0"/>
                <a:cs typeface="Arial" panose="020B0604020202020204" pitchFamily="34" charset="0"/>
              </a:rPr>
              <a:t>Clinical features </a:t>
            </a:r>
            <a:endParaRPr lang="en-US" sz="2400" b="1" dirty="0">
              <a:effectLst/>
              <a:latin typeface="Tahoma" panose="020B0604030504040204" pitchFamily="34" charset="0"/>
              <a:ea typeface="Tahoma" panose="020B0604030504040204" pitchFamily="34" charset="0"/>
              <a:cs typeface="Arial" panose="020B0604020202020204" pitchFamily="34" charset="0"/>
            </a:endParaRPr>
          </a:p>
          <a:p>
            <a:pPr marL="0" indent="0" algn="l" rtl="0">
              <a:buNone/>
            </a:pPr>
            <a:endParaRPr lang="en-US" sz="2400" u="sng" dirty="0">
              <a:effectLst/>
              <a:latin typeface="Tahoma" panose="020B0604030504040204" pitchFamily="34" charset="0"/>
              <a:ea typeface="Tahoma" panose="020B0604030504040204" pitchFamily="34" charset="0"/>
              <a:cs typeface="Arial" panose="020B0604020202020204" pitchFamily="34" charset="0"/>
            </a:endParaRPr>
          </a:p>
          <a:p>
            <a:pPr algn="l" rtl="0">
              <a:buFont typeface="Courier New" panose="02070309020205020404" pitchFamily="49" charset="0"/>
              <a:buChar char="o"/>
            </a:pPr>
            <a:r>
              <a:rPr lang="en-US" sz="2800" b="1" u="sng" dirty="0">
                <a:effectLst/>
                <a:latin typeface="Tahoma" panose="020B0604030504040204" pitchFamily="34" charset="0"/>
                <a:ea typeface="Tahoma" panose="020B0604030504040204" pitchFamily="34" charset="0"/>
                <a:cs typeface="Arial" panose="020B0604020202020204" pitchFamily="34" charset="0"/>
              </a:rPr>
              <a:t>Typical features </a:t>
            </a:r>
            <a:r>
              <a:rPr lang="en-US" sz="2800" b="1" dirty="0">
                <a:effectLst/>
                <a:latin typeface="Tahoma" panose="020B0604030504040204" pitchFamily="34" charset="0"/>
                <a:ea typeface="Tahoma" panose="020B0604030504040204" pitchFamily="34" charset="0"/>
                <a:cs typeface="Arial" panose="020B0604020202020204" pitchFamily="34" charset="0"/>
              </a:rPr>
              <a:t>of cystitis and urethritis include:</a:t>
            </a:r>
          </a:p>
          <a:p>
            <a:pPr marL="0" indent="0" algn="l" rtl="0">
              <a:buNone/>
            </a:pPr>
            <a:endParaRPr lang="en-US" sz="2800" b="1" dirty="0">
              <a:effectLst/>
              <a:latin typeface="Tahoma" panose="020B0604030504040204" pitchFamily="34" charset="0"/>
              <a:ea typeface="Tahoma" panose="020B0604030504040204" pitchFamily="34" charset="0"/>
              <a:cs typeface="Arial" panose="020B0604020202020204" pitchFamily="34" charset="0"/>
            </a:endParaRPr>
          </a:p>
          <a:p>
            <a:pPr algn="l" rtl="0">
              <a:buFont typeface="Wingdings" panose="05000000000000000000" pitchFamily="2" charset="2"/>
              <a:buChar char="Ø"/>
            </a:pPr>
            <a:r>
              <a:rPr lang="en-US" sz="2800" dirty="0">
                <a:effectLst/>
                <a:latin typeface="Tahoma" panose="020B0604030504040204" pitchFamily="34" charset="0"/>
                <a:ea typeface="Tahoma" panose="020B0604030504040204" pitchFamily="34" charset="0"/>
                <a:cs typeface="Arial" panose="020B0604020202020204" pitchFamily="34" charset="0"/>
              </a:rPr>
              <a:t> abrupt onset of frequency of micturition and urgency.</a:t>
            </a:r>
          </a:p>
          <a:p>
            <a:pPr algn="l" rtl="0">
              <a:buFont typeface="Wingdings" panose="05000000000000000000" pitchFamily="2" charset="2"/>
              <a:buChar char="Ø"/>
            </a:pPr>
            <a:r>
              <a:rPr lang="en-US" sz="2800" dirty="0">
                <a:latin typeface="Tahoma" panose="020B0604030504040204" pitchFamily="34" charset="0"/>
                <a:ea typeface="Tahoma" panose="020B0604030504040204" pitchFamily="34" charset="0"/>
                <a:cs typeface="Arial" panose="020B0604020202020204" pitchFamily="34" charset="0"/>
              </a:rPr>
              <a:t> </a:t>
            </a:r>
            <a:r>
              <a:rPr lang="en-US" sz="2800" dirty="0">
                <a:effectLst/>
                <a:latin typeface="Tahoma" panose="020B0604030504040204" pitchFamily="34" charset="0"/>
                <a:ea typeface="Tahoma" panose="020B0604030504040204" pitchFamily="34" charset="0"/>
                <a:cs typeface="Arial" panose="020B0604020202020204" pitchFamily="34" charset="0"/>
              </a:rPr>
              <a:t>burning pain in the urethra during micturition (dysuria).</a:t>
            </a:r>
          </a:p>
          <a:p>
            <a:pPr algn="l" rtl="0">
              <a:buFont typeface="Wingdings" panose="05000000000000000000" pitchFamily="2" charset="2"/>
              <a:buChar char="Ø"/>
            </a:pPr>
            <a:r>
              <a:rPr lang="en-US" sz="2800" dirty="0">
                <a:effectLst/>
                <a:latin typeface="Tahoma" panose="020B0604030504040204" pitchFamily="34" charset="0"/>
                <a:ea typeface="Tahoma" panose="020B0604030504040204" pitchFamily="34" charset="0"/>
                <a:cs typeface="Arial" panose="020B0604020202020204" pitchFamily="34" charset="0"/>
              </a:rPr>
              <a:t> suprapubic pain during and after voiding.</a:t>
            </a:r>
          </a:p>
          <a:p>
            <a:pPr algn="l" rtl="0">
              <a:buFont typeface="Wingdings" panose="05000000000000000000" pitchFamily="2" charset="2"/>
              <a:buChar char="Ø"/>
            </a:pPr>
            <a:r>
              <a:rPr lang="en-US" sz="2800" dirty="0">
                <a:effectLst/>
                <a:latin typeface="Tahoma" panose="020B0604030504040204" pitchFamily="34" charset="0"/>
                <a:ea typeface="Tahoma" panose="020B0604030504040204" pitchFamily="34" charset="0"/>
                <a:cs typeface="Arial" panose="020B0604020202020204" pitchFamily="34" charset="0"/>
              </a:rPr>
              <a:t> urine that may appear cloudy and have an unpleasant </a:t>
            </a:r>
            <a:r>
              <a:rPr lang="en-US" sz="2800" dirty="0" err="1">
                <a:effectLst/>
                <a:latin typeface="Tahoma" panose="020B0604030504040204" pitchFamily="34" charset="0"/>
                <a:ea typeface="Tahoma" panose="020B0604030504040204" pitchFamily="34" charset="0"/>
                <a:cs typeface="Arial" panose="020B0604020202020204" pitchFamily="34" charset="0"/>
              </a:rPr>
              <a:t>odour</a:t>
            </a:r>
            <a:endParaRPr lang="en-US" sz="2800" dirty="0">
              <a:latin typeface="Tahoma" panose="020B0604030504040204" pitchFamily="34" charset="0"/>
              <a:ea typeface="Tahoma" panose="020B0604030504040204" pitchFamily="34" charset="0"/>
              <a:cs typeface="Arial" panose="020B0604020202020204" pitchFamily="34" charset="0"/>
            </a:endParaRPr>
          </a:p>
          <a:p>
            <a:pPr algn="l" rtl="0">
              <a:buFont typeface="Wingdings" panose="05000000000000000000" pitchFamily="2" charset="2"/>
              <a:buChar char="Ø"/>
            </a:pPr>
            <a:r>
              <a:rPr lang="en-US" sz="2800" dirty="0">
                <a:effectLst/>
                <a:latin typeface="Tahoma" panose="020B0604030504040204" pitchFamily="34" charset="0"/>
                <a:ea typeface="Tahoma" panose="020B0604030504040204" pitchFamily="34" charset="0"/>
                <a:cs typeface="Arial" panose="020B0604020202020204" pitchFamily="34" charset="0"/>
              </a:rPr>
              <a:t> non-visible or visible </a:t>
            </a:r>
            <a:r>
              <a:rPr lang="en-US" sz="2800" dirty="0" err="1">
                <a:effectLst/>
                <a:latin typeface="Tahoma" panose="020B0604030504040204" pitchFamily="34" charset="0"/>
                <a:ea typeface="Tahoma" panose="020B0604030504040204" pitchFamily="34" charset="0"/>
                <a:cs typeface="Arial" panose="020B0604020202020204" pitchFamily="34" charset="0"/>
              </a:rPr>
              <a:t>haematuria</a:t>
            </a:r>
            <a:r>
              <a:rPr lang="en-US" sz="2800" dirty="0">
                <a:effectLst/>
                <a:latin typeface="Tahoma" panose="020B0604030504040204" pitchFamily="34" charset="0"/>
                <a:ea typeface="Tahoma" panose="020B0604030504040204" pitchFamily="34" charset="0"/>
                <a:cs typeface="Arial" panose="020B0604020202020204" pitchFamily="34" charset="0"/>
              </a:rPr>
              <a:t>.</a:t>
            </a:r>
          </a:p>
          <a:p>
            <a:pPr algn="l" rtl="0">
              <a:buFont typeface="Wingdings" panose="05000000000000000000" pitchFamily="2" charset="2"/>
              <a:buChar char="Ø"/>
            </a:pPr>
            <a:r>
              <a:rPr lang="en-US" sz="2800" dirty="0">
                <a:effectLst/>
                <a:latin typeface="Tahoma" panose="020B0604030504040204" pitchFamily="34" charset="0"/>
                <a:ea typeface="Tahoma" panose="020B0604030504040204" pitchFamily="34" charset="0"/>
                <a:cs typeface="Arial" panose="020B0604020202020204" pitchFamily="34" charset="0"/>
              </a:rPr>
              <a:t> intense desire to pass more urine after micturition, due to spasm of the inflamed bladder wall (strangury).</a:t>
            </a:r>
          </a:p>
          <a:p>
            <a:pPr marL="0" indent="0" algn="l" rtl="0">
              <a:buNone/>
            </a:pPr>
            <a:endParaRPr lang="en-US" sz="2800" dirty="0">
              <a:effectLst/>
              <a:latin typeface="Tahoma" panose="020B0604030504040204" pitchFamily="34" charset="0"/>
              <a:ea typeface="Tahoma" panose="020B0604030504040204" pitchFamily="34" charset="0"/>
              <a:cs typeface="Arial" panose="020B0604020202020204" pitchFamily="34" charset="0"/>
            </a:endParaRPr>
          </a:p>
          <a:p>
            <a:pPr algn="l" rtl="0">
              <a:buFont typeface="Wingdings" panose="05000000000000000000" pitchFamily="2" charset="2"/>
              <a:buChar char="v"/>
            </a:pPr>
            <a:r>
              <a:rPr lang="en-US" sz="2800" b="1" dirty="0">
                <a:effectLst/>
                <a:latin typeface="Tahoma" panose="020B0604030504040204" pitchFamily="34" charset="0"/>
                <a:ea typeface="Tahoma" panose="020B0604030504040204" pitchFamily="34" charset="0"/>
                <a:cs typeface="Arial" panose="020B0604020202020204" pitchFamily="34" charset="0"/>
              </a:rPr>
              <a:t>Systemic symptoms are usually slight or absent.</a:t>
            </a:r>
          </a:p>
          <a:p>
            <a:pPr marL="0" indent="0" algn="l" rtl="0">
              <a:buNone/>
            </a:pPr>
            <a:endParaRPr lang="en-US" sz="1800" dirty="0">
              <a:effectLst/>
              <a:latin typeface="Tahoma" panose="020B0604030504040204" pitchFamily="34" charset="0"/>
              <a:ea typeface="Tahoma" panose="020B060403050404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41137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2715-0C2A-DB41-ED37-BA79F2FEE305}"/>
              </a:ext>
            </a:extLst>
          </p:cNvPr>
          <p:cNvSpPr>
            <a:spLocks noGrp="1"/>
          </p:cNvSpPr>
          <p:nvPr>
            <p:ph type="title"/>
          </p:nvPr>
        </p:nvSpPr>
        <p:spPr>
          <a:xfrm>
            <a:off x="280852" y="296929"/>
            <a:ext cx="10515600" cy="1325563"/>
          </a:xfrm>
        </p:spPr>
        <p:txBody>
          <a:bodyPr>
            <a:normAutofit fontScale="90000"/>
          </a:bodyPr>
          <a:lstStyle/>
          <a:p>
            <a:r>
              <a:rPr lang="en-US" sz="4400" b="1" dirty="0">
                <a:latin typeface="Algerian" panose="04020705040A02060702" pitchFamily="82" charset="0"/>
              </a:rPr>
              <a:t>By frequency</a:t>
            </a:r>
            <a:br>
              <a:rPr lang="en-US" sz="4400" b="1" dirty="0">
                <a:latin typeface="Algerian" panose="04020705040A02060702" pitchFamily="82" charset="0"/>
              </a:rPr>
            </a:br>
            <a:r>
              <a:rPr lang="en-US" sz="4400" b="1" dirty="0">
                <a:latin typeface="Algerian" panose="04020705040A02060702" pitchFamily="82" charset="0"/>
              </a:rPr>
              <a:t>-</a:t>
            </a:r>
            <a:r>
              <a:rPr lang="en-US" sz="4400" b="1" dirty="0">
                <a:solidFill>
                  <a:srgbClr val="00B050"/>
                </a:solidFill>
                <a:latin typeface="Algerian" panose="04020705040A02060702" pitchFamily="82" charset="0"/>
              </a:rPr>
              <a:t>p</a:t>
            </a:r>
            <a:r>
              <a:rPr kumimoji="0" lang="en-US" sz="4400" b="1" i="0" u="sng" strike="noStrike" kern="1200" cap="none" spc="0" normalizeH="0" baseline="0" noProof="0" dirty="0" err="1">
                <a:ln>
                  <a:noFill/>
                </a:ln>
                <a:solidFill>
                  <a:srgbClr val="00B050"/>
                </a:solidFill>
                <a:effectLst/>
                <a:uLnTx/>
                <a:uFillTx/>
                <a:latin typeface="Tahoma" panose="020B0604030504040204" pitchFamily="34" charset="0"/>
                <a:ea typeface="Tahoma" panose="020B0604030504040204" pitchFamily="34" charset="0"/>
                <a:cs typeface="Arial" panose="020B0604020202020204" pitchFamily="34" charset="0"/>
              </a:rPr>
              <a:t>ersistent</a:t>
            </a:r>
            <a:r>
              <a:rPr kumimoji="0" lang="en-US" sz="4400" b="1" i="0" u="sng"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Arial" panose="020B0604020202020204" pitchFamily="34" charset="0"/>
              </a:rPr>
              <a:t> or recurrent UTI-</a:t>
            </a:r>
            <a:br>
              <a:rPr kumimoji="0" lang="en-US" sz="32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553018E1-D553-4AFD-E464-9A14147A1503}"/>
              </a:ext>
            </a:extLst>
          </p:cNvPr>
          <p:cNvSpPr>
            <a:spLocks noGrp="1"/>
          </p:cNvSpPr>
          <p:nvPr>
            <p:ph idx="1"/>
          </p:nvPr>
        </p:nvSpPr>
        <p:spPr>
          <a:xfrm>
            <a:off x="280852" y="1459865"/>
            <a:ext cx="10515600" cy="4351338"/>
          </a:xfrm>
        </p:spPr>
        <p:txBody>
          <a:bodyPr>
            <a:normAutofit fontScale="55000" lnSpcReduction="20000"/>
          </a:bodyPr>
          <a:lstStyle/>
          <a:p>
            <a:pPr marL="514350" marR="0" indent="-285750" algn="l" rtl="0">
              <a:lnSpc>
                <a:spcPct val="120000"/>
              </a:lnSpc>
              <a:spcBef>
                <a:spcPts val="0"/>
              </a:spcBef>
              <a:spcAft>
                <a:spcPts val="0"/>
              </a:spcAft>
              <a:buFont typeface="Wingdings" panose="05000000000000000000" pitchFamily="2" charset="2"/>
              <a:buChar char="v"/>
            </a:pP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 3 episodes of symptomatic, culture-proven UTI in one year or ≥ 2 episodes in 6 months</a:t>
            </a:r>
          </a:p>
          <a:p>
            <a:pPr marR="0" indent="0" algn="l" rtl="0">
              <a:lnSpc>
                <a:spcPct val="120000"/>
              </a:lnSpc>
              <a:spcBef>
                <a:spcPts val="0"/>
              </a:spcBef>
              <a:spcAft>
                <a:spcPts val="0"/>
              </a:spcAft>
              <a:buNone/>
            </a:pPr>
            <a:endPar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endParaRPr>
          </a:p>
          <a:p>
            <a:pPr marL="514350" marR="0" indent="-285750" algn="l" rtl="0">
              <a:lnSpc>
                <a:spcPct val="120000"/>
              </a:lnSpc>
              <a:spcBef>
                <a:spcPts val="0"/>
              </a:spcBef>
              <a:spcAft>
                <a:spcPts val="0"/>
              </a:spcAft>
              <a:buFont typeface="Wingdings" panose="05000000000000000000" pitchFamily="2" charset="2"/>
              <a:buChar char="Ø"/>
            </a:pP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If the causative organism persists on repeat culture despite treatment, or if there is reinfection with any organism after an interval, </a:t>
            </a:r>
            <a:r>
              <a:rPr lang="en-US" sz="2800" b="1" dirty="0">
                <a:solidFill>
                  <a:srgbClr val="C00000"/>
                </a:solidFill>
                <a:effectLst/>
                <a:latin typeface="Tahoma" panose="020B0604030504040204" pitchFamily="34" charset="0"/>
                <a:ea typeface="Tahoma" panose="020B0604030504040204" pitchFamily="34" charset="0"/>
                <a:cs typeface="Arial" panose="020B0604020202020204" pitchFamily="34" charset="0"/>
              </a:rPr>
              <a:t>then an underlying cause is more likely to be present </a:t>
            </a: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and more detailed investigation is justified.</a:t>
            </a:r>
          </a:p>
          <a:p>
            <a:pPr marL="514350" marR="0" indent="-285750" algn="l" rtl="0">
              <a:lnSpc>
                <a:spcPct val="120000"/>
              </a:lnSpc>
              <a:spcBef>
                <a:spcPts val="0"/>
              </a:spcBef>
              <a:spcAft>
                <a:spcPts val="0"/>
              </a:spcAft>
              <a:buFont typeface="Wingdings" panose="05000000000000000000" pitchFamily="2" charset="2"/>
              <a:buChar char="Ø"/>
            </a:pP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 In women,  recurrent infections are common and investigation is justified only if infections are </a:t>
            </a:r>
            <a:r>
              <a:rPr lang="en-US" sz="2800" u="sng" dirty="0">
                <a:solidFill>
                  <a:srgbClr val="483E41"/>
                </a:solidFill>
                <a:effectLst/>
                <a:latin typeface="Tahoma" panose="020B0604030504040204" pitchFamily="34" charset="0"/>
                <a:ea typeface="Tahoma" panose="020B0604030504040204" pitchFamily="34" charset="0"/>
                <a:cs typeface="Arial" panose="020B0604020202020204" pitchFamily="34" charset="0"/>
              </a:rPr>
              <a:t>frequent</a:t>
            </a: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 (three or more per year) or </a:t>
            </a:r>
            <a:r>
              <a:rPr lang="en-US" sz="2800" u="sng" dirty="0">
                <a:solidFill>
                  <a:srgbClr val="483E41"/>
                </a:solidFill>
                <a:effectLst/>
                <a:latin typeface="Tahoma" panose="020B0604030504040204" pitchFamily="34" charset="0"/>
                <a:ea typeface="Tahoma" panose="020B0604030504040204" pitchFamily="34" charset="0"/>
                <a:cs typeface="Arial" panose="020B0604020202020204" pitchFamily="34" charset="0"/>
              </a:rPr>
              <a:t>unusually severe.</a:t>
            </a: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 </a:t>
            </a:r>
          </a:p>
          <a:p>
            <a:pPr marR="0" indent="0" algn="l" rtl="0">
              <a:lnSpc>
                <a:spcPct val="120000"/>
              </a:lnSpc>
              <a:spcBef>
                <a:spcPts val="0"/>
              </a:spcBef>
              <a:spcAft>
                <a:spcPts val="0"/>
              </a:spcAft>
              <a:buNone/>
            </a:pPr>
            <a:endPar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endParaRPr>
          </a:p>
          <a:p>
            <a:pPr marL="514350" marR="0" indent="-285750" algn="l" rtl="0">
              <a:lnSpc>
                <a:spcPct val="120000"/>
              </a:lnSpc>
              <a:spcBef>
                <a:spcPts val="0"/>
              </a:spcBef>
              <a:spcAft>
                <a:spcPts val="0"/>
              </a:spcAft>
              <a:buFont typeface="Wingdings" panose="05000000000000000000" pitchFamily="2" charset="2"/>
              <a:buChar char="v"/>
            </a:pPr>
            <a:r>
              <a:rPr lang="en-US" sz="2800" b="1" dirty="0">
                <a:solidFill>
                  <a:srgbClr val="C00000"/>
                </a:solidFill>
                <a:effectLst/>
                <a:latin typeface="Tahoma" panose="020B0604030504040204" pitchFamily="34" charset="0"/>
                <a:ea typeface="Tahoma" panose="020B0604030504040204" pitchFamily="34" charset="0"/>
                <a:cs typeface="Arial" panose="020B0604020202020204" pitchFamily="34" charset="0"/>
              </a:rPr>
              <a:t>Recurrent UTI, particularly in the presence of an underlying cause, may result in </a:t>
            </a:r>
            <a:r>
              <a:rPr lang="en-US" sz="2800" b="1" u="sng" dirty="0">
                <a:solidFill>
                  <a:srgbClr val="C00000"/>
                </a:solidFill>
                <a:effectLst/>
                <a:latin typeface="Tahoma" panose="020B0604030504040204" pitchFamily="34" charset="0"/>
                <a:ea typeface="Tahoma" panose="020B0604030504040204" pitchFamily="34" charset="0"/>
                <a:cs typeface="Arial" panose="020B0604020202020204" pitchFamily="34" charset="0"/>
              </a:rPr>
              <a:t>permanent renal damage</a:t>
            </a:r>
            <a:r>
              <a:rPr lang="en-US" sz="2800" b="1" dirty="0">
                <a:solidFill>
                  <a:srgbClr val="483E41"/>
                </a:solidFill>
                <a:effectLst/>
                <a:latin typeface="Tahoma" panose="020B0604030504040204" pitchFamily="34" charset="0"/>
                <a:ea typeface="Tahoma" panose="020B0604030504040204" pitchFamily="34" charset="0"/>
                <a:cs typeface="Arial" panose="020B0604020202020204" pitchFamily="34" charset="0"/>
              </a:rPr>
              <a:t>,</a:t>
            </a: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  whereas uncomplicated infections rarely (if ever) do so.</a:t>
            </a:r>
          </a:p>
          <a:p>
            <a:pPr marR="0" indent="0" algn="l" rtl="0">
              <a:lnSpc>
                <a:spcPct val="120000"/>
              </a:lnSpc>
              <a:spcBef>
                <a:spcPts val="0"/>
              </a:spcBef>
              <a:spcAft>
                <a:spcPts val="0"/>
              </a:spcAft>
              <a:buNone/>
            </a:pPr>
            <a:endPar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endParaRPr>
          </a:p>
          <a:p>
            <a:pPr marL="514350" marR="0" indent="-285750" algn="l" rtl="0">
              <a:lnSpc>
                <a:spcPct val="120000"/>
              </a:lnSpc>
              <a:spcBef>
                <a:spcPts val="0"/>
              </a:spcBef>
              <a:spcAft>
                <a:spcPts val="0"/>
              </a:spcAft>
              <a:buFont typeface="Wingdings" panose="05000000000000000000" pitchFamily="2" charset="2"/>
              <a:buChar char="v"/>
            </a:pP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If an underlying cause cannot be treated,  </a:t>
            </a:r>
            <a:r>
              <a:rPr lang="en-US" sz="2800" b="1" dirty="0">
                <a:solidFill>
                  <a:schemeClr val="accent5">
                    <a:lumMod val="75000"/>
                  </a:schemeClr>
                </a:solidFill>
                <a:effectLst/>
                <a:latin typeface="Tahoma" panose="020B0604030504040204" pitchFamily="34" charset="0"/>
                <a:ea typeface="Tahoma" panose="020B0604030504040204" pitchFamily="34" charset="0"/>
                <a:cs typeface="Arial" panose="020B0604020202020204" pitchFamily="34" charset="0"/>
              </a:rPr>
              <a:t>suppressive antibiotic therapy can be used to</a:t>
            </a:r>
            <a:endParaRPr lang="en-US" sz="2800" dirty="0">
              <a:solidFill>
                <a:schemeClr val="accent5">
                  <a:lumMod val="75000"/>
                </a:schemeClr>
              </a:solidFill>
              <a:effectLst/>
              <a:latin typeface="Tahoma" panose="020B0604030504040204" pitchFamily="34" charset="0"/>
              <a:ea typeface="Tahoma" panose="020B0604030504040204" pitchFamily="34" charset="0"/>
              <a:cs typeface="Arial" panose="020B0604020202020204" pitchFamily="34" charset="0"/>
            </a:endParaRPr>
          </a:p>
          <a:p>
            <a:pPr marL="342900" marR="0" lvl="0" indent="-342900" algn="l" rtl="0">
              <a:lnSpc>
                <a:spcPct val="120000"/>
              </a:lnSpc>
              <a:spcBef>
                <a:spcPts val="0"/>
              </a:spcBef>
              <a:spcAft>
                <a:spcPts val="0"/>
              </a:spcAft>
              <a:buFont typeface="+mj-lt"/>
              <a:buAutoNum type="arabicParenR"/>
            </a:pPr>
            <a:r>
              <a:rPr lang="en-US" sz="2800" b="1" dirty="0">
                <a:solidFill>
                  <a:schemeClr val="accent5">
                    <a:lumMod val="75000"/>
                  </a:schemeClr>
                </a:solidFill>
                <a:effectLst/>
                <a:latin typeface="Tahoma" panose="020B0604030504040204" pitchFamily="34" charset="0"/>
                <a:ea typeface="Tahoma" panose="020B0604030504040204" pitchFamily="34" charset="0"/>
                <a:cs typeface="Arial" panose="020B0604020202020204" pitchFamily="34" charset="0"/>
              </a:rPr>
              <a:t>prevent recurrence </a:t>
            </a:r>
            <a:endParaRPr lang="en-US" sz="2800" dirty="0">
              <a:solidFill>
                <a:schemeClr val="accent5">
                  <a:lumMod val="75000"/>
                </a:schemeClr>
              </a:solidFill>
              <a:effectLst/>
              <a:latin typeface="Tahoma" panose="020B0604030504040204" pitchFamily="34" charset="0"/>
              <a:ea typeface="Tahoma" panose="020B0604030504040204" pitchFamily="34" charset="0"/>
              <a:cs typeface="Arial" panose="020B0604020202020204" pitchFamily="34" charset="0"/>
            </a:endParaRPr>
          </a:p>
          <a:p>
            <a:pPr marL="342900" marR="0" lvl="0" indent="-342900" algn="l" rtl="0">
              <a:lnSpc>
                <a:spcPct val="120000"/>
              </a:lnSpc>
              <a:spcBef>
                <a:spcPts val="0"/>
              </a:spcBef>
              <a:spcAft>
                <a:spcPts val="0"/>
              </a:spcAft>
              <a:buFont typeface="+mj-lt"/>
              <a:buAutoNum type="arabicParenR"/>
            </a:pPr>
            <a:r>
              <a:rPr lang="en-US" sz="2800" b="1" dirty="0">
                <a:solidFill>
                  <a:schemeClr val="accent5">
                    <a:lumMod val="75000"/>
                  </a:schemeClr>
                </a:solidFill>
                <a:effectLst/>
                <a:latin typeface="Tahoma" panose="020B0604030504040204" pitchFamily="34" charset="0"/>
                <a:ea typeface="Tahoma" panose="020B0604030504040204" pitchFamily="34" charset="0"/>
                <a:cs typeface="Arial" panose="020B0604020202020204" pitchFamily="34" charset="0"/>
              </a:rPr>
              <a:t>reduce the risk of sepsis and renal damage</a:t>
            </a:r>
            <a:r>
              <a:rPr lang="en-US" sz="2800" b="1" dirty="0">
                <a:solidFill>
                  <a:srgbClr val="483E41"/>
                </a:solidFill>
                <a:effectLst/>
                <a:latin typeface="Tahoma" panose="020B0604030504040204" pitchFamily="34" charset="0"/>
                <a:ea typeface="Tahoma" panose="020B0604030504040204" pitchFamily="34" charset="0"/>
                <a:cs typeface="Arial" panose="020B0604020202020204" pitchFamily="34" charset="0"/>
              </a:rPr>
              <a:t>. </a:t>
            </a:r>
            <a:endPar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endParaRPr>
          </a:p>
          <a:p>
            <a:pPr marR="0" indent="0" algn="l" rtl="0">
              <a:lnSpc>
                <a:spcPct val="120000"/>
              </a:lnSpc>
              <a:spcBef>
                <a:spcPts val="0"/>
              </a:spcBef>
              <a:spcAft>
                <a:spcPts val="0"/>
              </a:spcAft>
              <a:buNone/>
            </a:pPr>
            <a:endPar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endParaRPr>
          </a:p>
          <a:p>
            <a:pPr marL="514350" marR="0" indent="-285750" algn="l" rtl="0">
              <a:lnSpc>
                <a:spcPct val="120000"/>
              </a:lnSpc>
              <a:spcBef>
                <a:spcPts val="0"/>
              </a:spcBef>
              <a:spcAft>
                <a:spcPts val="0"/>
              </a:spcAft>
              <a:buFont typeface="Wingdings" panose="05000000000000000000" pitchFamily="2" charset="2"/>
              <a:buChar char="v"/>
            </a:pPr>
            <a:r>
              <a:rPr lang="en-US" sz="2800" dirty="0">
                <a:solidFill>
                  <a:srgbClr val="483E41"/>
                </a:solidFill>
                <a:effectLst/>
                <a:latin typeface="Tahoma" panose="020B0604030504040204" pitchFamily="34" charset="0"/>
                <a:ea typeface="Tahoma" panose="020B0604030504040204" pitchFamily="34" charset="0"/>
                <a:cs typeface="Arial" panose="020B0604020202020204" pitchFamily="34" charset="0"/>
              </a:rPr>
              <a:t>Urine should be cultured at regular intervals; a regimen of two or three antibiotics in sequence, rotating every 6 months, is often used in an attempt to reduce the emergence of resistant organisms. Other simple measures may help to prevent recurrence </a:t>
            </a:r>
            <a:r>
              <a:rPr lang="en-US" sz="2000" dirty="0">
                <a:solidFill>
                  <a:srgbClr val="483E41"/>
                </a:solidFill>
                <a:effectLst/>
                <a:latin typeface="Tahoma" panose="020B0604030504040204" pitchFamily="34" charset="0"/>
                <a:ea typeface="Tahoma" panose="020B0604030504040204" pitchFamily="34" charset="0"/>
                <a:cs typeface="Arial" panose="020B0604020202020204" pitchFamily="34" charset="0"/>
              </a:rPr>
              <a:t>.  </a:t>
            </a:r>
          </a:p>
          <a:p>
            <a:endParaRPr lang="ar-JO" dirty="0"/>
          </a:p>
        </p:txBody>
      </p:sp>
    </p:spTree>
    <p:extLst>
      <p:ext uri="{BB962C8B-B14F-4D97-AF65-F5344CB8AC3E}">
        <p14:creationId xmlns:p14="http://schemas.microsoft.com/office/powerpoint/2010/main" val="47658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D258-A34D-66D2-7381-1D56A180F98B}"/>
              </a:ext>
            </a:extLst>
          </p:cNvPr>
          <p:cNvSpPr>
            <a:spLocks noGrp="1"/>
          </p:cNvSpPr>
          <p:nvPr>
            <p:ph type="title"/>
          </p:nvPr>
        </p:nvSpPr>
        <p:spPr/>
        <p:txBody>
          <a:bodyPr/>
          <a:lstStyle/>
          <a:p>
            <a:r>
              <a:rPr lang="en-US" sz="4400" b="1" u="sng" dirty="0">
                <a:solidFill>
                  <a:srgbClr val="C00000"/>
                </a:solidFill>
                <a:effectLst/>
                <a:latin typeface="Tahoma" panose="020B0604030504040204" pitchFamily="34" charset="0"/>
                <a:ea typeface="Tahoma" panose="020B0604030504040204" pitchFamily="34" charset="0"/>
                <a:cs typeface="Arial" panose="020B0604020202020204" pitchFamily="34" charset="0"/>
              </a:rPr>
              <a:t>Asymptomatic bacteriuria</a:t>
            </a:r>
            <a:br>
              <a:rPr lang="en-US" sz="4400" b="1" u="sng" dirty="0">
                <a:solidFill>
                  <a:srgbClr val="C00000"/>
                </a:solidFill>
                <a:effectLst/>
                <a:latin typeface="Tahoma" panose="020B0604030504040204" pitchFamily="34" charset="0"/>
                <a:ea typeface="Tahoma" panose="020B0604030504040204" pitchFamily="34" charset="0"/>
                <a:cs typeface="Arial" panose="020B0604020202020204" pitchFamily="34" charset="0"/>
              </a:rPr>
            </a:br>
            <a:endParaRPr lang="ar-JO" dirty="0"/>
          </a:p>
        </p:txBody>
      </p:sp>
      <p:sp>
        <p:nvSpPr>
          <p:cNvPr id="3" name="Content Placeholder 2">
            <a:extLst>
              <a:ext uri="{FF2B5EF4-FFF2-40B4-BE49-F238E27FC236}">
                <a16:creationId xmlns:a16="http://schemas.microsoft.com/office/drawing/2014/main" id="{BA739217-B393-079A-74B1-80C23860A8AA}"/>
              </a:ext>
            </a:extLst>
          </p:cNvPr>
          <p:cNvSpPr>
            <a:spLocks noGrp="1"/>
          </p:cNvSpPr>
          <p:nvPr>
            <p:ph idx="1"/>
          </p:nvPr>
        </p:nvSpPr>
        <p:spPr>
          <a:xfrm>
            <a:off x="130629" y="1690688"/>
            <a:ext cx="11223171" cy="4351338"/>
          </a:xfrm>
        </p:spPr>
        <p:txBody>
          <a:bodyPr>
            <a:normAutofit fontScale="70000" lnSpcReduction="20000"/>
          </a:bodyPr>
          <a:lstStyle/>
          <a:p>
            <a:pPr marL="7429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Significant bacteriuria without clinical features of UTI</a:t>
            </a:r>
          </a:p>
          <a:p>
            <a:pPr marL="7429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This is </a:t>
            </a:r>
            <a:r>
              <a:rPr kumimoji="0" lang="en-US" sz="2800" b="1"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defined as more than 10*5  organisms/mL in the urine of apparently healthy asymptomatic patients. </a:t>
            </a:r>
            <a:endPar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endParaRPr>
          </a:p>
          <a:p>
            <a:pPr marL="45720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 </a:t>
            </a:r>
            <a:r>
              <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 </a:t>
            </a:r>
          </a:p>
          <a:p>
            <a:pPr marL="7429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Approximately 1% of children under the age of 1 year, 1% of schoolgirls, 0.03% of schoolboys and men, 3% of non-pregnant adult women and 5% of pregnant women have asymptomatic bacteriuria. It is increasingly common in those aged over 65.</a:t>
            </a:r>
          </a:p>
          <a:p>
            <a:pPr marL="45720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endParaRPr>
          </a:p>
          <a:p>
            <a:pPr marL="7429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There is no evidence that this condition </a:t>
            </a:r>
            <a:r>
              <a:rPr kumimoji="0" lang="en-US" sz="2800" b="1" i="0" u="sng"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causes renal scarring</a:t>
            </a:r>
            <a:r>
              <a:rPr kumimoji="0" lang="en-US" sz="28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 in adults who are not pregnant and have a normal urinary tract, and, in general, treatment is not indicated. Up to 30% will develop symptomatic infection within 1 year, however. </a:t>
            </a:r>
            <a:endParaRPr kumimoji="0" lang="en-US" sz="2800" b="1"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endParaRPr>
          </a:p>
          <a:p>
            <a:pPr marL="742950" marR="0" lvl="0" indent="-285750" algn="l" defTabSz="914400" rtl="0" eaLnBrk="1" fontAlgn="auto" latinLnBrk="0" hangingPunct="1">
              <a:lnSpc>
                <a:spcPct val="120000"/>
              </a:lnSpc>
              <a:spcBef>
                <a:spcPts val="0"/>
              </a:spcBef>
              <a:spcAft>
                <a:spcPts val="18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Treatment is required in infants, pregnant women and those with urinary tract abnormalities</a:t>
            </a:r>
            <a:r>
              <a:rPr kumimoji="0" lang="en-US" sz="2400" b="1"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Arial" panose="020B0604020202020204" pitchFamily="34" charset="0"/>
            </a:endParaRPr>
          </a:p>
          <a:p>
            <a:endParaRPr lang="ar-JO" dirty="0"/>
          </a:p>
        </p:txBody>
      </p:sp>
    </p:spTree>
    <p:extLst>
      <p:ext uri="{BB962C8B-B14F-4D97-AF65-F5344CB8AC3E}">
        <p14:creationId xmlns:p14="http://schemas.microsoft.com/office/powerpoint/2010/main" val="203495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52">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5" name="Freeform: Shape 54">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2421D1-26E6-0B59-C194-3A2018A3B94A}"/>
              </a:ext>
            </a:extLst>
          </p:cNvPr>
          <p:cNvSpPr>
            <a:spLocks noGrp="1"/>
          </p:cNvSpPr>
          <p:nvPr>
            <p:ph type="title"/>
          </p:nvPr>
        </p:nvSpPr>
        <p:spPr>
          <a:xfrm>
            <a:off x="256033" y="193142"/>
            <a:ext cx="4832802" cy="1243584"/>
          </a:xfrm>
        </p:spPr>
        <p:txBody>
          <a:bodyPr>
            <a:normAutofit/>
          </a:bodyPr>
          <a:lstStyle/>
          <a:p>
            <a:r>
              <a:rPr lang="en-US" sz="3400" dirty="0"/>
              <a:t> </a:t>
            </a:r>
            <a:r>
              <a:rPr lang="en-US" sz="3400" dirty="0">
                <a:highlight>
                  <a:srgbClr val="00FF00"/>
                </a:highlight>
              </a:rPr>
              <a:t>Acute pyelonephritis</a:t>
            </a:r>
            <a:endParaRPr lang="ar-JO" sz="3400" dirty="0">
              <a:highlight>
                <a:srgbClr val="00FF00"/>
              </a:highlight>
            </a:endParaRPr>
          </a:p>
        </p:txBody>
      </p:sp>
      <p:sp>
        <p:nvSpPr>
          <p:cNvPr id="57" name="Rectangle 5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9" name="Rectangle 5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690BCE-D5FB-D302-045F-FAA896390AD5}"/>
              </a:ext>
            </a:extLst>
          </p:cNvPr>
          <p:cNvSpPr>
            <a:spLocks noGrp="1"/>
          </p:cNvSpPr>
          <p:nvPr>
            <p:ph idx="1"/>
          </p:nvPr>
        </p:nvSpPr>
        <p:spPr>
          <a:xfrm>
            <a:off x="422410" y="2203350"/>
            <a:ext cx="5351373" cy="4017237"/>
          </a:xfrm>
        </p:spPr>
        <p:txBody>
          <a:bodyPr>
            <a:normAutofit fontScale="92500" lnSpcReduction="10000"/>
          </a:bodyPr>
          <a:lstStyle/>
          <a:p>
            <a:pPr>
              <a:lnSpc>
                <a:spcPct val="160000"/>
              </a:lnSpc>
            </a:pPr>
            <a:r>
              <a:rPr lang="en-US" sz="1600" b="1" i="1" u="sng" dirty="0">
                <a:solidFill>
                  <a:schemeClr val="tx1">
                    <a:lumMod val="85000"/>
                    <a:lumOff val="15000"/>
                  </a:schemeClr>
                </a:solidFill>
              </a:rPr>
              <a:t>Pyelonephritis : </a:t>
            </a:r>
            <a:r>
              <a:rPr lang="en-US" sz="1600" b="1" dirty="0">
                <a:solidFill>
                  <a:schemeClr val="tx1">
                    <a:lumMod val="85000"/>
                    <a:lumOff val="15000"/>
                  </a:schemeClr>
                </a:solidFill>
              </a:rPr>
              <a:t>is an infection of the upper urinary tract . The kidneys are infected in a minority of patients with UTI. Acute renal infection (pyelonephritis) presents as a classic triad </a:t>
            </a:r>
            <a:r>
              <a:rPr lang="en-US" sz="1600" b="1" u="sng" dirty="0">
                <a:solidFill>
                  <a:schemeClr val="tx1">
                    <a:lumMod val="85000"/>
                    <a:lumOff val="15000"/>
                  </a:schemeClr>
                </a:solidFill>
              </a:rPr>
              <a:t>of loin pain, fever and tenderness over the kidneys</a:t>
            </a:r>
            <a:r>
              <a:rPr lang="en-US" sz="1600" b="1" dirty="0">
                <a:solidFill>
                  <a:schemeClr val="tx1">
                    <a:lumMod val="85000"/>
                    <a:lumOff val="15000"/>
                  </a:schemeClr>
                </a:solidFill>
              </a:rPr>
              <a:t>. The renal pelvis is inflamed and small abscesses are often evident in the renal parenchyma Renal infection is almost always caused by organisms ascending from the bladder, and the bacterial profile is the same as for lower urinary tract infection.</a:t>
            </a:r>
          </a:p>
          <a:p>
            <a:pPr>
              <a:lnSpc>
                <a:spcPct val="160000"/>
              </a:lnSpc>
            </a:pPr>
            <a:r>
              <a:rPr lang="en-US" sz="1600" b="1" dirty="0">
                <a:solidFill>
                  <a:schemeClr val="tx1">
                    <a:lumMod val="85000"/>
                    <a:lumOff val="15000"/>
                  </a:schemeClr>
                </a:solidFill>
              </a:rPr>
              <a:t>Rarely, </a:t>
            </a:r>
            <a:r>
              <a:rPr lang="en-US" sz="1600" b="1" dirty="0" err="1">
                <a:solidFill>
                  <a:schemeClr val="tx1">
                    <a:lumMod val="85000"/>
                    <a:lumOff val="15000"/>
                  </a:schemeClr>
                </a:solidFill>
              </a:rPr>
              <a:t>bacteraemia</a:t>
            </a:r>
            <a:r>
              <a:rPr lang="en-US" sz="1600" b="1" dirty="0">
                <a:solidFill>
                  <a:schemeClr val="tx1">
                    <a:lumMod val="85000"/>
                    <a:lumOff val="15000"/>
                  </a:schemeClr>
                </a:solidFill>
              </a:rPr>
              <a:t> may give rise to renal or perinephric abscesses, most commonly due to staphylococci. Predisposing factors, such as cysts or renal scarring, facilitate infection. </a:t>
            </a:r>
            <a:endParaRPr lang="ar-JO" sz="1600" b="1" dirty="0">
              <a:solidFill>
                <a:schemeClr val="tx1">
                  <a:lumMod val="85000"/>
                  <a:lumOff val="15000"/>
                </a:schemeClr>
              </a:solidFill>
            </a:endParaRPr>
          </a:p>
        </p:txBody>
      </p:sp>
      <p:pic>
        <p:nvPicPr>
          <p:cNvPr id="7" name="Picture 6">
            <a:extLst>
              <a:ext uri="{FF2B5EF4-FFF2-40B4-BE49-F238E27FC236}">
                <a16:creationId xmlns:a16="http://schemas.microsoft.com/office/drawing/2014/main" id="{CBEC3765-91A0-7DF3-E376-AA93B954E90A}"/>
              </a:ext>
            </a:extLst>
          </p:cNvPr>
          <p:cNvPicPr>
            <a:picLocks noChangeAspect="1"/>
          </p:cNvPicPr>
          <p:nvPr/>
        </p:nvPicPr>
        <p:blipFill rotWithShape="1">
          <a:blip r:embed="rId2">
            <a:extLst>
              <a:ext uri="{28A0092B-C50C-407E-A947-70E740481C1C}">
                <a14:useLocalDpi xmlns:a14="http://schemas.microsoft.com/office/drawing/2010/main" val="0"/>
              </a:ext>
            </a:extLst>
          </a:blip>
          <a:srcRect t="1620" r="1" b="2121"/>
          <a:stretch/>
        </p:blipFill>
        <p:spPr>
          <a:xfrm>
            <a:off x="6396267" y="193142"/>
            <a:ext cx="5294376" cy="3103782"/>
          </a:xfrm>
          <a:prstGeom prst="rect">
            <a:avLst/>
          </a:prstGeom>
        </p:spPr>
      </p:pic>
      <p:pic>
        <p:nvPicPr>
          <p:cNvPr id="9" name="Picture 8" descr="A diagram of a kidney&#10;&#10;Description automatically generated">
            <a:extLst>
              <a:ext uri="{FF2B5EF4-FFF2-40B4-BE49-F238E27FC236}">
                <a16:creationId xmlns:a16="http://schemas.microsoft.com/office/drawing/2014/main" id="{09F08BDB-1E65-5AD1-7C22-F51519EA9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663" y="3490066"/>
            <a:ext cx="5673591" cy="3237126"/>
          </a:xfrm>
          <a:prstGeom prst="rect">
            <a:avLst/>
          </a:prstGeom>
        </p:spPr>
      </p:pic>
    </p:spTree>
    <p:extLst>
      <p:ext uri="{BB962C8B-B14F-4D97-AF65-F5344CB8AC3E}">
        <p14:creationId xmlns:p14="http://schemas.microsoft.com/office/powerpoint/2010/main" val="109436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B4A4D-114E-3DB8-FC00-66503DEE8C51}"/>
              </a:ext>
            </a:extLst>
          </p:cNvPr>
          <p:cNvSpPr>
            <a:spLocks noGrp="1"/>
          </p:cNvSpPr>
          <p:nvPr>
            <p:ph idx="1"/>
          </p:nvPr>
        </p:nvSpPr>
        <p:spPr>
          <a:xfrm>
            <a:off x="376646" y="362585"/>
            <a:ext cx="4221480" cy="3066415"/>
          </a:xfrm>
          <a:ln/>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solidFill>
                  <a:schemeClr val="accent1">
                    <a:lumMod val="50000"/>
                  </a:schemeClr>
                </a:solidFill>
              </a:rPr>
              <a:t>Asymptomatic  bacteriuria</a:t>
            </a:r>
          </a:p>
          <a:p>
            <a:r>
              <a:rPr lang="en-US" sz="1400" dirty="0"/>
              <a:t>.more than 10*5 organisms/mL in the urine</a:t>
            </a:r>
          </a:p>
          <a:p>
            <a:r>
              <a:rPr lang="en-US" sz="2000" dirty="0"/>
              <a:t> is diagnosed when a screening urine culture performed for a reason unrelated to the genitourinary tract is incidentally found to contain bacteria, but the pt has no local or systemic symptoms referable to the urinary tract.</a:t>
            </a:r>
            <a:endParaRPr lang="ar-JO" sz="2000" dirty="0"/>
          </a:p>
        </p:txBody>
      </p:sp>
      <p:sp>
        <p:nvSpPr>
          <p:cNvPr id="4" name="Rectangle 3">
            <a:extLst>
              <a:ext uri="{FF2B5EF4-FFF2-40B4-BE49-F238E27FC236}">
                <a16:creationId xmlns:a16="http://schemas.microsoft.com/office/drawing/2014/main" id="{39A87417-5F77-F0BA-7B1B-645A01ED53E2}"/>
              </a:ext>
            </a:extLst>
          </p:cNvPr>
          <p:cNvSpPr/>
          <p:nvPr/>
        </p:nvSpPr>
        <p:spPr>
          <a:xfrm>
            <a:off x="5303521" y="226423"/>
            <a:ext cx="5164183" cy="263652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en-US" sz="2400" b="1">
                <a:solidFill>
                  <a:schemeClr val="accent2">
                    <a:lumMod val="50000"/>
                  </a:schemeClr>
                </a:solidFill>
              </a:rPr>
              <a:t>Cystitis</a:t>
            </a:r>
            <a:r>
              <a:rPr lang="en-US"/>
              <a:t> </a:t>
            </a:r>
          </a:p>
          <a:p>
            <a:r>
              <a:rPr lang="en-US"/>
              <a:t>presents with* dysuria, *urinary frequency, and *urgency; *nocturia, *hesitancy,* suprapubic discomfort, and *gross hematuria are often noted as well.* Unilateral back or flank pain and* fever are signs that the upper urinary tract is involved</a:t>
            </a:r>
          </a:p>
          <a:p>
            <a:endParaRPr lang="ar-JO" dirty="0"/>
          </a:p>
        </p:txBody>
      </p:sp>
      <p:sp>
        <p:nvSpPr>
          <p:cNvPr id="5" name="Rectangle 4">
            <a:extLst>
              <a:ext uri="{FF2B5EF4-FFF2-40B4-BE49-F238E27FC236}">
                <a16:creationId xmlns:a16="http://schemas.microsoft.com/office/drawing/2014/main" id="{93708073-71A2-2574-3A03-2C8D2AD1DF85}"/>
              </a:ext>
            </a:extLst>
          </p:cNvPr>
          <p:cNvSpPr/>
          <p:nvPr/>
        </p:nvSpPr>
        <p:spPr>
          <a:xfrm>
            <a:off x="5268686" y="3326674"/>
            <a:ext cx="5599611" cy="2830286"/>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2400" b="1" dirty="0">
                <a:solidFill>
                  <a:schemeClr val="accent4">
                    <a:lumMod val="50000"/>
                  </a:schemeClr>
                </a:solidFill>
              </a:rPr>
              <a:t>Pyelonephritis</a:t>
            </a:r>
          </a:p>
          <a:p>
            <a:pPr algn="ctr"/>
            <a:r>
              <a:rPr lang="en-US" dirty="0"/>
              <a:t> presents with fever, lower-back or costovertebral-angle pain, nausea, and vomiting. </a:t>
            </a:r>
            <a:r>
              <a:rPr lang="en-US" u="sng" dirty="0"/>
              <a:t>Bacteremia develops in 20–30% of cases</a:t>
            </a:r>
            <a:r>
              <a:rPr lang="en-US" dirty="0"/>
              <a:t>. </a:t>
            </a:r>
          </a:p>
          <a:p>
            <a:pPr algn="ctr"/>
            <a:r>
              <a:rPr lang="en-US" dirty="0"/>
              <a:t>classic triad of loin pain, fever and tenderness over the kidneys.</a:t>
            </a:r>
            <a:endParaRPr lang="ar-JO" dirty="0"/>
          </a:p>
        </p:txBody>
      </p:sp>
      <p:sp>
        <p:nvSpPr>
          <p:cNvPr id="6" name="Rectangle 5">
            <a:extLst>
              <a:ext uri="{FF2B5EF4-FFF2-40B4-BE49-F238E27FC236}">
                <a16:creationId xmlns:a16="http://schemas.microsoft.com/office/drawing/2014/main" id="{1442B364-932B-05C5-1AF1-6088AFB5B1BB}"/>
              </a:ext>
            </a:extLst>
          </p:cNvPr>
          <p:cNvSpPr/>
          <p:nvPr/>
        </p:nvSpPr>
        <p:spPr>
          <a:xfrm>
            <a:off x="376647" y="3762103"/>
            <a:ext cx="4352108" cy="2733312"/>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2800" b="1" dirty="0">
                <a:solidFill>
                  <a:schemeClr val="accent6">
                    <a:lumMod val="50000"/>
                  </a:schemeClr>
                </a:solidFill>
              </a:rPr>
              <a:t>Prostatitis</a:t>
            </a:r>
          </a:p>
          <a:p>
            <a:pPr algn="ctr"/>
            <a:r>
              <a:rPr lang="en-US" dirty="0"/>
              <a:t> can be either </a:t>
            </a:r>
          </a:p>
          <a:p>
            <a:pPr algn="ctr"/>
            <a:r>
              <a:rPr lang="en-US" u="sng" dirty="0"/>
              <a:t>infectious</a:t>
            </a:r>
            <a:r>
              <a:rPr lang="en-US" dirty="0"/>
              <a:t> or </a:t>
            </a:r>
            <a:r>
              <a:rPr lang="en-US" u="sng" dirty="0"/>
              <a:t>noninfectious; </a:t>
            </a:r>
          </a:p>
          <a:p>
            <a:pPr algn="ctr"/>
            <a:r>
              <a:rPr lang="en-US" dirty="0"/>
              <a:t>noninfectious cases are far more common. Acute bacterial prostatitis presents with *dysuria, *frequency, *fever, *chills, symptoms of *bladder outlet obstruction, and* pain in the prostatic, pelvic, or perineal area.</a:t>
            </a:r>
            <a:endParaRPr lang="ar-JO" dirty="0"/>
          </a:p>
        </p:txBody>
      </p:sp>
    </p:spTree>
    <p:extLst>
      <p:ext uri="{BB962C8B-B14F-4D97-AF65-F5344CB8AC3E}">
        <p14:creationId xmlns:p14="http://schemas.microsoft.com/office/powerpoint/2010/main" val="353769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14B6-5725-B64F-D195-B1C01EBE81A0}"/>
              </a:ext>
            </a:extLst>
          </p:cNvPr>
          <p:cNvSpPr>
            <a:spLocks noGrp="1"/>
          </p:cNvSpPr>
          <p:nvPr>
            <p:ph type="title"/>
          </p:nvPr>
        </p:nvSpPr>
        <p:spPr>
          <a:xfrm>
            <a:off x="298269" y="-58512"/>
            <a:ext cx="10515600" cy="1325563"/>
          </a:xfrm>
        </p:spPr>
        <p:txBody>
          <a:bodyPr/>
          <a:lstStyle/>
          <a:p>
            <a:r>
              <a:rPr lang="en-US" dirty="0"/>
              <a:t>Diagnosis:</a:t>
            </a:r>
            <a:endParaRPr lang="ar-JO" dirty="0"/>
          </a:p>
        </p:txBody>
      </p:sp>
      <p:graphicFrame>
        <p:nvGraphicFramePr>
          <p:cNvPr id="4" name="Content Placeholder 3">
            <a:extLst>
              <a:ext uri="{FF2B5EF4-FFF2-40B4-BE49-F238E27FC236}">
                <a16:creationId xmlns:a16="http://schemas.microsoft.com/office/drawing/2014/main" id="{D15D6902-217F-35E8-39F6-8EA84F9F5154}"/>
              </a:ext>
            </a:extLst>
          </p:cNvPr>
          <p:cNvGraphicFramePr>
            <a:graphicFrameLocks noGrp="1"/>
          </p:cNvGraphicFramePr>
          <p:nvPr>
            <p:ph idx="1"/>
            <p:extLst>
              <p:ext uri="{D42A27DB-BD31-4B8C-83A1-F6EECF244321}">
                <p14:modId xmlns:p14="http://schemas.microsoft.com/office/powerpoint/2010/main" val="2435119723"/>
              </p:ext>
            </p:extLst>
          </p:nvPr>
        </p:nvGraphicFramePr>
        <p:xfrm>
          <a:off x="838200" y="1267051"/>
          <a:ext cx="10515600" cy="3927612"/>
        </p:xfrm>
        <a:graphic>
          <a:graphicData uri="http://schemas.openxmlformats.org/drawingml/2006/table">
            <a:tbl>
              <a:tblPr rtl="1" firstRow="1" bandRow="1">
                <a:tableStyleId>{91EBBBCC-DAD2-459C-BE2E-F6DE35CF9A28}</a:tableStyleId>
              </a:tblPr>
              <a:tblGrid>
                <a:gridCol w="5257800">
                  <a:extLst>
                    <a:ext uri="{9D8B030D-6E8A-4147-A177-3AD203B41FA5}">
                      <a16:colId xmlns:a16="http://schemas.microsoft.com/office/drawing/2014/main" val="3494129655"/>
                    </a:ext>
                  </a:extLst>
                </a:gridCol>
                <a:gridCol w="5257800">
                  <a:extLst>
                    <a:ext uri="{9D8B030D-6E8A-4147-A177-3AD203B41FA5}">
                      <a16:colId xmlns:a16="http://schemas.microsoft.com/office/drawing/2014/main" val="2250316169"/>
                    </a:ext>
                  </a:extLst>
                </a:gridCol>
              </a:tblGrid>
              <a:tr h="910092">
                <a:tc>
                  <a:txBody>
                    <a:bodyPr/>
                    <a:lstStyle/>
                    <a:p>
                      <a:pPr rtl="1"/>
                      <a:r>
                        <a:rPr lang="en-US" sz="3600" dirty="0">
                          <a:solidFill>
                            <a:srgbClr val="C00000"/>
                          </a:solidFill>
                        </a:rPr>
                        <a:t>Acute pyelonephritis</a:t>
                      </a:r>
                      <a:endParaRPr lang="ar-JO" sz="3600" dirty="0">
                        <a:solidFill>
                          <a:srgbClr val="C00000"/>
                        </a:solidFill>
                      </a:endParaRPr>
                    </a:p>
                  </a:txBody>
                  <a:tcPr/>
                </a:tc>
                <a:tc>
                  <a:txBody>
                    <a:bodyPr/>
                    <a:lstStyle/>
                    <a:p>
                      <a:pPr rtl="1"/>
                      <a:r>
                        <a:rPr lang="en-US" sz="3600" dirty="0">
                          <a:solidFill>
                            <a:srgbClr val="C00000"/>
                          </a:solidFill>
                        </a:rPr>
                        <a:t>Cystitis</a:t>
                      </a:r>
                      <a:endParaRPr lang="ar-JO" sz="3600" dirty="0">
                        <a:solidFill>
                          <a:srgbClr val="C00000"/>
                        </a:solidFill>
                      </a:endParaRPr>
                    </a:p>
                  </a:txBody>
                  <a:tcPr/>
                </a:tc>
                <a:extLst>
                  <a:ext uri="{0D108BD9-81ED-4DB2-BD59-A6C34878D82A}">
                    <a16:rowId xmlns:a16="http://schemas.microsoft.com/office/drawing/2014/main" val="2133912981"/>
                  </a:ext>
                </a:extLst>
              </a:tr>
              <a:tr h="2583679">
                <a:tc>
                  <a:txBody>
                    <a:bodyPr/>
                    <a:lstStyle/>
                    <a:p>
                      <a:pPr rtl="1"/>
                      <a:r>
                        <a:rPr lang="en-US" sz="2400" b="1" dirty="0"/>
                        <a:t>1-Urineanalysis </a:t>
                      </a:r>
                    </a:p>
                    <a:p>
                      <a:pPr rtl="1"/>
                      <a:r>
                        <a:rPr lang="en-US" sz="2400" b="1" dirty="0"/>
                        <a:t>2-Urine culture</a:t>
                      </a:r>
                    </a:p>
                    <a:p>
                      <a:pPr rtl="1"/>
                      <a:r>
                        <a:rPr lang="en-US" sz="2400" b="1" dirty="0"/>
                        <a:t> 3-Blood culture</a:t>
                      </a:r>
                    </a:p>
                    <a:p>
                      <a:pPr rtl="1"/>
                      <a:r>
                        <a:rPr lang="en-US" sz="2400" b="1" dirty="0"/>
                        <a:t> 4-CBC</a:t>
                      </a:r>
                    </a:p>
                    <a:p>
                      <a:pPr marL="0" marR="0" lvl="0" indent="0" algn="l" defTabSz="914400" rtl="1" eaLnBrk="1" fontAlgn="auto" latinLnBrk="0" hangingPunct="1">
                        <a:lnSpc>
                          <a:spcPct val="100000"/>
                        </a:lnSpc>
                        <a:spcBef>
                          <a:spcPts val="0"/>
                        </a:spcBef>
                        <a:spcAft>
                          <a:spcPts val="0"/>
                        </a:spcAft>
                        <a:buClrTx/>
                        <a:buSzTx/>
                        <a:buFontTx/>
                        <a:buNone/>
                        <a:tabLst/>
                        <a:defRPr/>
                      </a:pPr>
                      <a:r>
                        <a:rPr lang="en-US" sz="2400" b="1" dirty="0"/>
                        <a:t> 5-Renal function</a:t>
                      </a:r>
                      <a:r>
                        <a:rPr lang="da-DK" sz="2400" b="1" dirty="0"/>
                        <a:t> </a:t>
                      </a:r>
                      <a:endParaRPr lang="ar-JO" sz="2400" b="1" dirty="0"/>
                    </a:p>
                    <a:p>
                      <a:pPr marL="0" marR="0" lvl="0" indent="0" algn="l" defTabSz="914400" rtl="1" eaLnBrk="1" fontAlgn="auto" latinLnBrk="0" hangingPunct="1">
                        <a:lnSpc>
                          <a:spcPct val="100000"/>
                        </a:lnSpc>
                        <a:spcBef>
                          <a:spcPts val="0"/>
                        </a:spcBef>
                        <a:spcAft>
                          <a:spcPts val="0"/>
                        </a:spcAft>
                        <a:buClrTx/>
                        <a:buSzTx/>
                        <a:buFontTx/>
                        <a:buNone/>
                        <a:tabLst/>
                        <a:defRPr/>
                      </a:pPr>
                      <a:r>
                        <a:rPr lang="da-DK" sz="2400" b="1" dirty="0"/>
                        <a:t>(serum creatinine &gt;1.2mg/dl)</a:t>
                      </a:r>
                    </a:p>
                    <a:p>
                      <a:pPr rtl="1"/>
                      <a:endParaRPr lang="en-US" sz="2400" b="1" dirty="0"/>
                    </a:p>
                    <a:p>
                      <a:pPr rtl="1"/>
                      <a:r>
                        <a:rPr lang="en-US" sz="2400" b="1" dirty="0"/>
                        <a:t> 6-Imaging studies </a:t>
                      </a:r>
                      <a:endParaRPr lang="ar-JO" sz="2400" b="1" dirty="0"/>
                    </a:p>
                  </a:txBody>
                  <a:tcPr/>
                </a:tc>
                <a:tc>
                  <a:txBody>
                    <a:bodyPr/>
                    <a:lstStyle/>
                    <a:p>
                      <a:pPr rtl="1"/>
                      <a:r>
                        <a:rPr lang="en-US" b="1" dirty="0"/>
                        <a:t>1-</a:t>
                      </a:r>
                      <a:r>
                        <a:rPr lang="en-US" sz="2400" b="1" dirty="0"/>
                        <a:t>Dipstick urinalysis</a:t>
                      </a:r>
                    </a:p>
                    <a:p>
                      <a:pPr rtl="1"/>
                      <a:r>
                        <a:rPr lang="en-US" sz="2400" b="1" dirty="0"/>
                        <a:t>2-Microscopic Urinalysis (clean-catch midstream specimen)</a:t>
                      </a:r>
                    </a:p>
                    <a:p>
                      <a:pPr rtl="1"/>
                      <a:r>
                        <a:rPr lang="en-US" sz="2400" b="1" dirty="0"/>
                        <a:t>3-urine culture</a:t>
                      </a:r>
                      <a:endParaRPr lang="ar-JO" sz="2400" b="1" dirty="0"/>
                    </a:p>
                  </a:txBody>
                  <a:tcPr/>
                </a:tc>
                <a:extLst>
                  <a:ext uri="{0D108BD9-81ED-4DB2-BD59-A6C34878D82A}">
                    <a16:rowId xmlns:a16="http://schemas.microsoft.com/office/drawing/2014/main" val="2499070120"/>
                  </a:ext>
                </a:extLst>
              </a:tr>
            </a:tbl>
          </a:graphicData>
        </a:graphic>
      </p:graphicFrame>
    </p:spTree>
    <p:extLst>
      <p:ext uri="{BB962C8B-B14F-4D97-AF65-F5344CB8AC3E}">
        <p14:creationId xmlns:p14="http://schemas.microsoft.com/office/powerpoint/2010/main" val="89428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5EB4-E51C-5280-19DF-60092FEBE468}"/>
              </a:ext>
            </a:extLst>
          </p:cNvPr>
          <p:cNvSpPr>
            <a:spLocks noGrp="1"/>
          </p:cNvSpPr>
          <p:nvPr>
            <p:ph type="title"/>
          </p:nvPr>
        </p:nvSpPr>
        <p:spPr>
          <a:xfrm>
            <a:off x="838200" y="336550"/>
            <a:ext cx="10515600" cy="1325563"/>
          </a:xfrm>
        </p:spPr>
        <p:txBody>
          <a:bodyPr/>
          <a:lstStyle/>
          <a:p>
            <a:r>
              <a:rPr lang="en-US" sz="4400" dirty="0">
                <a:solidFill>
                  <a:schemeClr val="bg2"/>
                </a:solidFill>
                <a:highlight>
                  <a:srgbClr val="666699"/>
                </a:highlight>
              </a:rPr>
              <a:t>Cystitis</a:t>
            </a:r>
            <a:r>
              <a:rPr lang="ar-JO" sz="4400" dirty="0">
                <a:solidFill>
                  <a:schemeClr val="bg2"/>
                </a:solidFill>
                <a:highlight>
                  <a:srgbClr val="666699"/>
                </a:highlight>
              </a:rPr>
              <a:t> </a:t>
            </a:r>
            <a:r>
              <a:rPr lang="ang-Latn" sz="4400" dirty="0">
                <a:solidFill>
                  <a:schemeClr val="bg2"/>
                </a:solidFill>
                <a:highlight>
                  <a:srgbClr val="666699"/>
                </a:highlight>
              </a:rPr>
              <a:t> diagnosis</a:t>
            </a:r>
            <a:r>
              <a:rPr lang="ar-JO" dirty="0">
                <a:solidFill>
                  <a:schemeClr val="bg2"/>
                </a:solidFill>
                <a:highlight>
                  <a:srgbClr val="666699"/>
                </a:highlight>
              </a:rPr>
              <a:t>:</a:t>
            </a:r>
            <a:br>
              <a:rPr lang="ar-JO" sz="4400" dirty="0">
                <a:solidFill>
                  <a:srgbClr val="C00000"/>
                </a:solidFill>
                <a:highlight>
                  <a:srgbClr val="666699"/>
                </a:highlight>
              </a:rPr>
            </a:br>
            <a:endParaRPr lang="ar-JO" dirty="0">
              <a:highlight>
                <a:srgbClr val="666699"/>
              </a:highlight>
            </a:endParaRPr>
          </a:p>
        </p:txBody>
      </p:sp>
      <p:sp>
        <p:nvSpPr>
          <p:cNvPr id="3" name="Content Placeholder 2">
            <a:extLst>
              <a:ext uri="{FF2B5EF4-FFF2-40B4-BE49-F238E27FC236}">
                <a16:creationId xmlns:a16="http://schemas.microsoft.com/office/drawing/2014/main" id="{39C57C9C-7C03-4744-F96F-53AA5298D622}"/>
              </a:ext>
            </a:extLst>
          </p:cNvPr>
          <p:cNvSpPr>
            <a:spLocks noGrp="1"/>
          </p:cNvSpPr>
          <p:nvPr>
            <p:ph idx="1"/>
          </p:nvPr>
        </p:nvSpPr>
        <p:spPr>
          <a:xfrm>
            <a:off x="533401" y="1999796"/>
            <a:ext cx="10515600" cy="4351338"/>
          </a:xfrm>
          <a:solidFill>
            <a:schemeClr val="accent4">
              <a:lumMod val="75000"/>
            </a:schemeClr>
          </a:solidFill>
        </p:spPr>
        <p:txBody>
          <a:bodyPr/>
          <a:lstStyle/>
          <a:p>
            <a:r>
              <a:rPr lang="en-US" dirty="0"/>
              <a:t>Most urinary pathogens can reduce nitrate to nitrite, neutrophils and nitrites can usually be detected in symptomatic infections by </a:t>
            </a:r>
            <a:r>
              <a:rPr lang="en-US" i="1" u="sng" dirty="0"/>
              <a:t>urine dipstick tests  </a:t>
            </a:r>
            <a:r>
              <a:rPr lang="en-US" dirty="0"/>
              <a:t>for leucocyte esterase and nitrite, respectively. The absence of both nitrites and leucocyte esterase in the urine makes UTI unlikely. Interpretation of bacterial counts in the urine, and of what is a ‘significant’ culture result, is based on probabilities. Urine taken by suprapubic aspiration should be sterile, so the presence of any organisms is significant. If the patient has symptoms and there are neutrophils in the urine, a small number of organisms is significant. In asymptomatic patients, more than10*5 organisms/mL is usually regarded as significant (asymptomatic bacteriuria )</a:t>
            </a:r>
            <a:endParaRPr lang="ar-JO" dirty="0"/>
          </a:p>
        </p:txBody>
      </p:sp>
      <p:pic>
        <p:nvPicPr>
          <p:cNvPr id="5" name="Picture 4" descr="A chart of different colors&#10;&#10;Description automatically generated">
            <a:extLst>
              <a:ext uri="{FF2B5EF4-FFF2-40B4-BE49-F238E27FC236}">
                <a16:creationId xmlns:a16="http://schemas.microsoft.com/office/drawing/2014/main" id="{BB426E91-AD92-0EA1-5938-BCC4AC1A6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731" y="168555"/>
            <a:ext cx="3781971" cy="1798176"/>
          </a:xfrm>
          <a:prstGeom prst="rect">
            <a:avLst/>
          </a:prstGeom>
        </p:spPr>
      </p:pic>
    </p:spTree>
    <p:extLst>
      <p:ext uri="{BB962C8B-B14F-4D97-AF65-F5344CB8AC3E}">
        <p14:creationId xmlns:p14="http://schemas.microsoft.com/office/powerpoint/2010/main" val="273645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5E59-D906-5A46-0271-FD47A47CC144}"/>
              </a:ext>
            </a:extLst>
          </p:cNvPr>
          <p:cNvSpPr>
            <a:spLocks noGrp="1"/>
          </p:cNvSpPr>
          <p:nvPr>
            <p:ph type="title"/>
          </p:nvPr>
        </p:nvSpPr>
        <p:spPr>
          <a:xfrm>
            <a:off x="398930" y="956795"/>
            <a:ext cx="10515600" cy="1325563"/>
          </a:xfrm>
        </p:spPr>
        <p:txBody>
          <a:bodyPr>
            <a:normAutofit fontScale="90000"/>
          </a:bodyPr>
          <a:lstStyle/>
          <a:p>
            <a:r>
              <a:rPr lang="en-US" sz="2700" b="1" i="0" u="sng" dirty="0">
                <a:solidFill>
                  <a:srgbClr val="080808"/>
                </a:solidFill>
                <a:effectLst/>
                <a:latin typeface="mayo-sans"/>
              </a:rPr>
              <a:t>A urinary tract infection (UTI)</a:t>
            </a:r>
            <a:r>
              <a:rPr lang="en-US" sz="2700" b="0" i="0" dirty="0">
                <a:solidFill>
                  <a:srgbClr val="080808"/>
                </a:solidFill>
                <a:effectLst/>
                <a:latin typeface="mayo-sans"/>
              </a:rPr>
              <a:t> is an infection in any part of the urinary system. The urinary system includes the kidneys, ureters, bladder and urethra.</a:t>
            </a:r>
            <a:br>
              <a:rPr lang="en-US" sz="2700" b="0" i="0" dirty="0">
                <a:solidFill>
                  <a:srgbClr val="080808"/>
                </a:solidFill>
                <a:effectLst/>
                <a:latin typeface="mayo-sans"/>
              </a:rPr>
            </a:br>
            <a:r>
              <a:rPr lang="en-US" sz="2700" b="0" i="0" dirty="0">
                <a:solidFill>
                  <a:srgbClr val="080808"/>
                </a:solidFill>
                <a:effectLst/>
                <a:latin typeface="mayo-sans"/>
              </a:rPr>
              <a:t> Most infections involve the lower urinary tract —bladder and the urethra</a:t>
            </a:r>
            <a:r>
              <a:rPr lang="en-US" b="0" i="0" dirty="0">
                <a:solidFill>
                  <a:srgbClr val="080808"/>
                </a:solidFill>
                <a:effectLst/>
                <a:latin typeface="mayo-sans"/>
              </a:rPr>
              <a:t>.</a:t>
            </a:r>
            <a:endParaRPr lang="ar-JO" dirty="0"/>
          </a:p>
        </p:txBody>
      </p:sp>
      <p:sp>
        <p:nvSpPr>
          <p:cNvPr id="3" name="Content Placeholder 2">
            <a:extLst>
              <a:ext uri="{FF2B5EF4-FFF2-40B4-BE49-F238E27FC236}">
                <a16:creationId xmlns:a16="http://schemas.microsoft.com/office/drawing/2014/main" id="{95A0F94E-2533-F00C-AF75-CE23DAC34255}"/>
              </a:ext>
            </a:extLst>
          </p:cNvPr>
          <p:cNvSpPr>
            <a:spLocks noGrp="1"/>
          </p:cNvSpPr>
          <p:nvPr>
            <p:ph idx="1"/>
          </p:nvPr>
        </p:nvSpPr>
        <p:spPr>
          <a:xfrm>
            <a:off x="255495" y="2324939"/>
            <a:ext cx="10515600" cy="4351338"/>
          </a:xfrm>
        </p:spPr>
        <p:txBody>
          <a:bodyPr/>
          <a:lstStyle/>
          <a:p>
            <a:r>
              <a:rPr lang="en-US" dirty="0"/>
              <a:t>The term urinary tract infection (UTI) encompasses a variety of clinical entities: </a:t>
            </a:r>
          </a:p>
          <a:p>
            <a:pPr>
              <a:buFont typeface="Wingdings" panose="05000000000000000000" pitchFamily="2" charset="2"/>
              <a:buChar char="Ø"/>
            </a:pPr>
            <a:r>
              <a:rPr lang="en-US" b="1" u="sng" dirty="0">
                <a:solidFill>
                  <a:schemeClr val="bg1"/>
                </a:solidFill>
                <a:highlight>
                  <a:srgbClr val="008080"/>
                </a:highlight>
              </a:rPr>
              <a:t> cystitis </a:t>
            </a:r>
            <a:r>
              <a:rPr lang="en-US" dirty="0"/>
              <a:t>(symptomatic disease of the </a:t>
            </a:r>
            <a:r>
              <a:rPr lang="en-US" b="1" dirty="0"/>
              <a:t>bladder)</a:t>
            </a:r>
          </a:p>
          <a:p>
            <a:pPr marL="0" indent="0">
              <a:buNone/>
            </a:pPr>
            <a:r>
              <a:rPr lang="en-US" dirty="0"/>
              <a:t> </a:t>
            </a:r>
            <a:r>
              <a:rPr lang="en-US" b="1" u="sng" dirty="0">
                <a:solidFill>
                  <a:schemeClr val="bg1"/>
                </a:solidFill>
                <a:highlight>
                  <a:srgbClr val="008080"/>
                </a:highlight>
              </a:rPr>
              <a:t>pyelonephritis </a:t>
            </a:r>
            <a:r>
              <a:rPr lang="en-US" dirty="0"/>
              <a:t>(symptomatic disease of the </a:t>
            </a:r>
            <a:r>
              <a:rPr lang="en-US" b="1" dirty="0"/>
              <a:t>kidney &lt;renal pelvis&gt;</a:t>
            </a:r>
            <a:r>
              <a:rPr lang="en-US" dirty="0"/>
              <a:t>)</a:t>
            </a:r>
          </a:p>
          <a:p>
            <a:pPr>
              <a:buFont typeface="Wingdings" panose="05000000000000000000" pitchFamily="2" charset="2"/>
              <a:buChar char="Ø"/>
            </a:pPr>
            <a:r>
              <a:rPr lang="en-US" b="1" u="sng" dirty="0">
                <a:solidFill>
                  <a:schemeClr val="bg1"/>
                </a:solidFill>
                <a:highlight>
                  <a:srgbClr val="008080"/>
                </a:highlight>
              </a:rPr>
              <a:t>prostatitis</a:t>
            </a:r>
            <a:r>
              <a:rPr lang="en-US" dirty="0"/>
              <a:t> (symptomatic disease of the </a:t>
            </a:r>
            <a:r>
              <a:rPr lang="en-US" b="1" dirty="0"/>
              <a:t>prostate</a:t>
            </a:r>
            <a:r>
              <a:rPr lang="en-US" dirty="0"/>
              <a:t>)</a:t>
            </a:r>
          </a:p>
          <a:p>
            <a:pPr>
              <a:buFont typeface="Wingdings" panose="05000000000000000000" pitchFamily="2" charset="2"/>
              <a:buChar char="Ø"/>
            </a:pPr>
            <a:r>
              <a:rPr lang="en-US" b="1" u="sng" dirty="0">
                <a:solidFill>
                  <a:schemeClr val="bg1"/>
                </a:solidFill>
                <a:highlight>
                  <a:srgbClr val="008080"/>
                </a:highlight>
              </a:rPr>
              <a:t>asymptomatic bacteriuria </a:t>
            </a:r>
            <a:r>
              <a:rPr lang="en-US" dirty="0"/>
              <a:t>(ABU). </a:t>
            </a:r>
          </a:p>
        </p:txBody>
      </p:sp>
      <p:sp>
        <p:nvSpPr>
          <p:cNvPr id="4" name="Rectangle 3">
            <a:extLst>
              <a:ext uri="{FF2B5EF4-FFF2-40B4-BE49-F238E27FC236}">
                <a16:creationId xmlns:a16="http://schemas.microsoft.com/office/drawing/2014/main" id="{D28278C9-110A-C018-1DAE-A6729E14D331}"/>
              </a:ext>
            </a:extLst>
          </p:cNvPr>
          <p:cNvSpPr/>
          <p:nvPr/>
        </p:nvSpPr>
        <p:spPr>
          <a:xfrm>
            <a:off x="502023" y="181723"/>
            <a:ext cx="2698377" cy="654424"/>
          </a:xfrm>
          <a:prstGeom prst="rect">
            <a:avLst/>
          </a:prstGeom>
          <a:solidFill>
            <a:schemeClr val="accent1">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5600000"/>
              </a:lightRig>
            </a:scene3d>
            <a:sp3d extrusionH="57150" prstMaterial="softEdge">
              <a:bevelT w="25400" h="38100"/>
            </a:sp3d>
          </a:bodyPr>
          <a:lstStyle/>
          <a:p>
            <a:pPr algn="ctr"/>
            <a:r>
              <a:rPr lang="en-US" sz="3600" b="1" dirty="0">
                <a:ln/>
                <a:solidFill>
                  <a:schemeClr val="tx1"/>
                </a:solidFill>
              </a:rPr>
              <a:t>*Definition</a:t>
            </a:r>
            <a:endParaRPr lang="ar-JO" sz="3600" b="1" dirty="0">
              <a:ln/>
              <a:solidFill>
                <a:schemeClr val="tx1"/>
              </a:solidFill>
            </a:endParaRPr>
          </a:p>
        </p:txBody>
      </p:sp>
      <p:sp>
        <p:nvSpPr>
          <p:cNvPr id="5" name="Oval 4">
            <a:extLst>
              <a:ext uri="{FF2B5EF4-FFF2-40B4-BE49-F238E27FC236}">
                <a16:creationId xmlns:a16="http://schemas.microsoft.com/office/drawing/2014/main" id="{B4BE4B30-0D56-1A24-2770-6D9411327837}"/>
              </a:ext>
            </a:extLst>
          </p:cNvPr>
          <p:cNvSpPr/>
          <p:nvPr/>
        </p:nvSpPr>
        <p:spPr>
          <a:xfrm>
            <a:off x="398930" y="1927411"/>
            <a:ext cx="103093" cy="1344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JO" dirty="0"/>
          </a:p>
        </p:txBody>
      </p:sp>
    </p:spTree>
    <p:extLst>
      <p:ext uri="{BB962C8B-B14F-4D97-AF65-F5344CB8AC3E}">
        <p14:creationId xmlns:p14="http://schemas.microsoft.com/office/powerpoint/2010/main" val="256535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6A81-D174-C8C7-0648-EB1F0E49D799}"/>
              </a:ext>
            </a:extLst>
          </p:cNvPr>
          <p:cNvSpPr>
            <a:spLocks noGrp="1"/>
          </p:cNvSpPr>
          <p:nvPr>
            <p:ph type="title"/>
          </p:nvPr>
        </p:nvSpPr>
        <p:spPr>
          <a:xfrm>
            <a:off x="282605" y="60325"/>
            <a:ext cx="10515600" cy="1325563"/>
          </a:xfrm>
        </p:spPr>
        <p:txBody>
          <a:bodyPr/>
          <a:lstStyle/>
          <a:p>
            <a:r>
              <a:rPr lang="en-US" dirty="0">
                <a:highlight>
                  <a:srgbClr val="FFFF00"/>
                </a:highlight>
              </a:rPr>
              <a:t>U</a:t>
            </a:r>
            <a:r>
              <a:rPr lang="ang-Latn-001" dirty="0">
                <a:highlight>
                  <a:srgbClr val="FFFF00"/>
                </a:highlight>
              </a:rPr>
              <a:t>rine analysis:</a:t>
            </a:r>
            <a:endParaRPr lang="ar-JO" dirty="0">
              <a:highlight>
                <a:srgbClr val="FFFF00"/>
              </a:highlight>
            </a:endParaRPr>
          </a:p>
        </p:txBody>
      </p:sp>
      <p:sp>
        <p:nvSpPr>
          <p:cNvPr id="3" name="Content Placeholder 2">
            <a:extLst>
              <a:ext uri="{FF2B5EF4-FFF2-40B4-BE49-F238E27FC236}">
                <a16:creationId xmlns:a16="http://schemas.microsoft.com/office/drawing/2014/main" id="{A272DEC7-9391-927C-630E-259AB53B2128}"/>
              </a:ext>
            </a:extLst>
          </p:cNvPr>
          <p:cNvSpPr>
            <a:spLocks noGrp="1"/>
          </p:cNvSpPr>
          <p:nvPr>
            <p:ph idx="1"/>
          </p:nvPr>
        </p:nvSpPr>
        <p:spPr>
          <a:xfrm>
            <a:off x="192881" y="1385888"/>
            <a:ext cx="11160919" cy="5227757"/>
          </a:xfrm>
        </p:spPr>
        <p:txBody>
          <a:bodyPr>
            <a:normAutofit fontScale="92500" lnSpcReduction="20000"/>
          </a:bodyPr>
          <a:lstStyle/>
          <a:p>
            <a:pPr marL="342900" indent="-342900">
              <a:buFont typeface="Wingdings" panose="05000000000000000000" pitchFamily="2" charset="2"/>
              <a:buChar char="q"/>
            </a:pPr>
            <a:r>
              <a:rPr lang="da-DK" sz="1800" b="1" dirty="0">
                <a:solidFill>
                  <a:schemeClr val="tx1">
                    <a:lumMod val="85000"/>
                    <a:lumOff val="15000"/>
                  </a:schemeClr>
                </a:solidFill>
              </a:rPr>
              <a:t>best initial test (routine test)</a:t>
            </a:r>
          </a:p>
          <a:p>
            <a:pPr marL="342900" indent="-342900">
              <a:buFont typeface="Wingdings" panose="05000000000000000000" pitchFamily="2" charset="2"/>
              <a:buChar char="q"/>
            </a:pPr>
            <a:r>
              <a:rPr lang="da-DK" sz="1800" b="1" dirty="0">
                <a:solidFill>
                  <a:schemeClr val="tx1">
                    <a:lumMod val="85000"/>
                    <a:lumOff val="15000"/>
                  </a:schemeClr>
                </a:solidFill>
              </a:rPr>
              <a:t>midstream sample</a:t>
            </a:r>
          </a:p>
          <a:p>
            <a:pPr marL="342900" indent="-342900">
              <a:buFont typeface="Wingdings" panose="05000000000000000000" pitchFamily="2" charset="2"/>
              <a:buChar char="q"/>
            </a:pPr>
            <a:r>
              <a:rPr lang="en-US" sz="1200" b="1" i="0" dirty="0">
                <a:solidFill>
                  <a:srgbClr val="1A1C1C"/>
                </a:solidFill>
                <a:effectLst/>
                <a:latin typeface="Lato" panose="020F0502020204030204" pitchFamily="34" charset="0"/>
              </a:rPr>
              <a:t>Clean-catch midstream sample: thought to reduce contamination with vaginal or </a:t>
            </a:r>
            <a:r>
              <a:rPr lang="en-US" sz="1200" b="1" i="0" dirty="0">
                <a:effectLst/>
                <a:latin typeface="Lato" panose="020F0502020204030204" pitchFamily="34" charset="0"/>
                <a:hlinkClick r:id="rId2"/>
              </a:rPr>
              <a:t>skin</a:t>
            </a:r>
            <a:r>
              <a:rPr lang="en-US" sz="1200" b="1" i="0" dirty="0">
                <a:solidFill>
                  <a:srgbClr val="1A1C1C"/>
                </a:solidFill>
                <a:effectLst/>
                <a:latin typeface="Lato" panose="020F0502020204030204" pitchFamily="34" charset="0"/>
              </a:rPr>
              <a:t> flora</a:t>
            </a:r>
            <a:endParaRPr lang="da-DK" sz="2000" b="1" dirty="0">
              <a:solidFill>
                <a:schemeClr val="tx1">
                  <a:lumMod val="85000"/>
                  <a:lumOff val="15000"/>
                </a:schemeClr>
              </a:solidFill>
            </a:endParaRPr>
          </a:p>
          <a:p>
            <a:pPr marL="342900" indent="-342900">
              <a:buFont typeface="Wingdings" panose="05000000000000000000" pitchFamily="2" charset="2"/>
              <a:buChar char="q"/>
            </a:pPr>
            <a:r>
              <a:rPr lang="da-DK" sz="1800" b="1" dirty="0">
                <a:solidFill>
                  <a:schemeClr val="tx1">
                    <a:lumMod val="85000"/>
                    <a:lumOff val="15000"/>
                  </a:schemeClr>
                </a:solidFill>
              </a:rPr>
              <a:t>straight catheterization (children,bedridden pts)</a:t>
            </a:r>
          </a:p>
          <a:p>
            <a:pPr marL="342900" indent="-342900">
              <a:buFont typeface="Wingdings" panose="05000000000000000000" pitchFamily="2" charset="2"/>
              <a:buChar char="q"/>
            </a:pPr>
            <a:r>
              <a:rPr lang="en-US" sz="1700" b="1" i="0" dirty="0">
                <a:solidFill>
                  <a:srgbClr val="1A1C1C"/>
                </a:solidFill>
                <a:effectLst/>
                <a:latin typeface="Lato" panose="020F0502020204030203" pitchFamily="34" charset="0"/>
              </a:rPr>
              <a:t>Suprapubic aspiration: no contamination if performed correctly but rarely used due to its invasive nature.</a:t>
            </a:r>
          </a:p>
          <a:p>
            <a:pPr marL="342900" indent="-342900">
              <a:buFont typeface="Wingdings" panose="05000000000000000000" pitchFamily="2" charset="2"/>
              <a:buChar char="q"/>
            </a:pPr>
            <a:endParaRPr lang="da-DK" sz="2600" b="1" dirty="0">
              <a:solidFill>
                <a:schemeClr val="tx1">
                  <a:lumMod val="85000"/>
                  <a:lumOff val="15000"/>
                </a:schemeClr>
              </a:solidFill>
            </a:endParaRPr>
          </a:p>
          <a:p>
            <a:r>
              <a:rPr lang="da-DK" sz="1800" b="1" u="sng" dirty="0">
                <a:solidFill>
                  <a:srgbClr val="00B050"/>
                </a:solidFill>
              </a:rPr>
              <a:t>Report finding</a:t>
            </a:r>
            <a:r>
              <a:rPr lang="da-DK" sz="1600" b="1" dirty="0">
                <a:solidFill>
                  <a:schemeClr val="tx1">
                    <a:lumMod val="85000"/>
                    <a:lumOff val="15000"/>
                  </a:schemeClr>
                </a:solidFill>
              </a:rPr>
              <a:t>:</a:t>
            </a:r>
          </a:p>
          <a:p>
            <a:pPr>
              <a:lnSpc>
                <a:spcPct val="100000"/>
              </a:lnSpc>
            </a:pPr>
            <a:r>
              <a:rPr lang="da-DK" sz="1600" b="1" dirty="0">
                <a:highlight>
                  <a:srgbClr val="FF0000"/>
                </a:highlight>
              </a:rPr>
              <a:t>1) </a:t>
            </a:r>
            <a:r>
              <a:rPr lang="da-DK" sz="1600" b="1" dirty="0">
                <a:solidFill>
                  <a:schemeClr val="tx1">
                    <a:lumMod val="85000"/>
                    <a:lumOff val="15000"/>
                  </a:schemeClr>
                </a:solidFill>
              </a:rPr>
              <a:t>pyuria&gt; 10 wbc/HPF</a:t>
            </a:r>
          </a:p>
          <a:p>
            <a:pPr>
              <a:lnSpc>
                <a:spcPct val="100000"/>
              </a:lnSpc>
            </a:pPr>
            <a:r>
              <a:rPr lang="da-DK" sz="1600" b="1" dirty="0">
                <a:solidFill>
                  <a:schemeClr val="tx1">
                    <a:lumMod val="85000"/>
                    <a:lumOff val="15000"/>
                  </a:schemeClr>
                </a:solidFill>
                <a:highlight>
                  <a:srgbClr val="FF0000"/>
                </a:highlight>
              </a:rPr>
              <a:t>2) </a:t>
            </a:r>
            <a:r>
              <a:rPr lang="da-DK" sz="1600" b="1" dirty="0">
                <a:solidFill>
                  <a:schemeClr val="tx1">
                    <a:lumMod val="85000"/>
                    <a:lumOff val="15000"/>
                  </a:schemeClr>
                </a:solidFill>
              </a:rPr>
              <a:t>positive leucocyte esterase(enzyme produce by wbc)</a:t>
            </a:r>
          </a:p>
          <a:p>
            <a:pPr>
              <a:lnSpc>
                <a:spcPct val="100000"/>
              </a:lnSpc>
            </a:pPr>
            <a:r>
              <a:rPr lang="da-DK" sz="1600" b="1" dirty="0">
                <a:solidFill>
                  <a:schemeClr val="tx1">
                    <a:lumMod val="85000"/>
                    <a:lumOff val="15000"/>
                  </a:schemeClr>
                </a:solidFill>
                <a:highlight>
                  <a:srgbClr val="FF0000"/>
                </a:highlight>
              </a:rPr>
              <a:t>3) </a:t>
            </a:r>
            <a:r>
              <a:rPr lang="da-DK" sz="1600" b="1" dirty="0">
                <a:solidFill>
                  <a:schemeClr val="tx1">
                    <a:lumMod val="85000"/>
                    <a:lumOff val="15000"/>
                  </a:schemeClr>
                </a:solidFill>
              </a:rPr>
              <a:t>nitrites  (nitrites and esterase can be detected by a urine depstic) </a:t>
            </a:r>
          </a:p>
          <a:p>
            <a:pPr>
              <a:lnSpc>
                <a:spcPct val="100000"/>
              </a:lnSpc>
            </a:pPr>
            <a:endParaRPr lang="da-DK" sz="1600" b="1" dirty="0">
              <a:solidFill>
                <a:schemeClr val="tx1">
                  <a:lumMod val="85000"/>
                  <a:lumOff val="15000"/>
                </a:schemeClr>
              </a:solidFill>
            </a:endParaRPr>
          </a:p>
          <a:p>
            <a:pPr>
              <a:lnSpc>
                <a:spcPct val="100000"/>
              </a:lnSpc>
            </a:pPr>
            <a:r>
              <a:rPr lang="da-DK" sz="1600" b="1" dirty="0">
                <a:solidFill>
                  <a:schemeClr val="tx1">
                    <a:lumMod val="85000"/>
                    <a:lumOff val="15000"/>
                  </a:schemeClr>
                </a:solidFill>
              </a:rPr>
              <a:t>Combined positive nitrites and leukocyte esterase  on urine depistic unalysis is 80-90% sensitive and 60-98% specific of uti.</a:t>
            </a:r>
          </a:p>
          <a:p>
            <a:pPr>
              <a:lnSpc>
                <a:spcPct val="100000"/>
              </a:lnSpc>
            </a:pPr>
            <a:endParaRPr lang="en-US" sz="1600" b="1" kern="1200" dirty="0">
              <a:solidFill>
                <a:schemeClr val="tx1"/>
              </a:solidFill>
              <a:latin typeface="+mj-lt"/>
              <a:ea typeface="+mj-ea"/>
              <a:cs typeface="+mj-cs"/>
            </a:endParaRPr>
          </a:p>
          <a:p>
            <a:pPr>
              <a:lnSpc>
                <a:spcPct val="100000"/>
              </a:lnSpc>
            </a:pPr>
            <a:r>
              <a:rPr lang="en-US" sz="1600" b="1" dirty="0">
                <a:highlight>
                  <a:srgbClr val="FF0000"/>
                </a:highlight>
                <a:latin typeface="Abadi" panose="020B0604020104020204" pitchFamily="34" charset="0"/>
                <a:ea typeface="+mj-ea"/>
                <a:cs typeface="+mj-cs"/>
              </a:rPr>
              <a:t>4)</a:t>
            </a:r>
            <a:r>
              <a:rPr lang="en-US" sz="1600" b="1" kern="1200" dirty="0">
                <a:solidFill>
                  <a:schemeClr val="tx1"/>
                </a:solidFill>
                <a:latin typeface="Abadi" panose="020B0604020104020204" pitchFamily="34" charset="0"/>
                <a:ea typeface="+mj-ea"/>
                <a:cs typeface="+mj-cs"/>
              </a:rPr>
              <a:t>RBC (normal 3_5)</a:t>
            </a:r>
          </a:p>
          <a:p>
            <a:pPr>
              <a:lnSpc>
                <a:spcPct val="120000"/>
              </a:lnSpc>
            </a:pPr>
            <a:r>
              <a:rPr lang="en-US" sz="1600" b="1" dirty="0">
                <a:solidFill>
                  <a:schemeClr val="tx1">
                    <a:lumMod val="95000"/>
                    <a:lumOff val="5000"/>
                  </a:schemeClr>
                </a:solidFill>
              </a:rPr>
              <a:t> RBC&gt;5 (injury ,stone , tumor in kidney or urinary bladder)</a:t>
            </a:r>
          </a:p>
          <a:p>
            <a:pPr>
              <a:lnSpc>
                <a:spcPct val="120000"/>
              </a:lnSpc>
            </a:pPr>
            <a:r>
              <a:rPr lang="en-US" sz="1600" b="1" dirty="0">
                <a:solidFill>
                  <a:schemeClr val="tx1">
                    <a:lumMod val="95000"/>
                    <a:lumOff val="5000"/>
                  </a:schemeClr>
                </a:solidFill>
              </a:rPr>
              <a:t> *Need more investigation *</a:t>
            </a:r>
            <a:endParaRPr lang="ar-JO" sz="1600" dirty="0"/>
          </a:p>
        </p:txBody>
      </p:sp>
      <p:pic>
        <p:nvPicPr>
          <p:cNvPr id="4" name="Picture 4">
            <a:extLst>
              <a:ext uri="{FF2B5EF4-FFF2-40B4-BE49-F238E27FC236}">
                <a16:creationId xmlns:a16="http://schemas.microsoft.com/office/drawing/2014/main" id="{40B14F2E-92B4-74B8-4138-1FA394EB96DF}"/>
              </a:ext>
            </a:extLst>
          </p:cNvPr>
          <p:cNvPicPr>
            <a:picLocks noChangeAspect="1"/>
          </p:cNvPicPr>
          <p:nvPr/>
        </p:nvPicPr>
        <p:blipFill>
          <a:blip r:embed="rId3"/>
          <a:stretch>
            <a:fillRect/>
          </a:stretch>
        </p:blipFill>
        <p:spPr>
          <a:xfrm>
            <a:off x="6858001" y="-18256"/>
            <a:ext cx="4585524" cy="2404269"/>
          </a:xfrm>
          <a:prstGeom prst="rect">
            <a:avLst/>
          </a:prstGeom>
          <a:ln>
            <a:noFill/>
          </a:ln>
        </p:spPr>
      </p:pic>
    </p:spTree>
    <p:extLst>
      <p:ext uri="{BB962C8B-B14F-4D97-AF65-F5344CB8AC3E}">
        <p14:creationId xmlns:p14="http://schemas.microsoft.com/office/powerpoint/2010/main" val="140051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A467-08F4-ED15-B4B8-9F8B04069FF3}"/>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id="{1D99DE5D-AA5D-D0EC-B16E-8DAC886361CF}"/>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1A1C1C"/>
                </a:solidFill>
                <a:effectLst/>
                <a:latin typeface="Lato" panose="020F0502020204030203" pitchFamily="34" charset="0"/>
              </a:rPr>
              <a:t>Other findings: </a:t>
            </a:r>
          </a:p>
          <a:p>
            <a:pPr algn="l">
              <a:buFont typeface="Arial" panose="020B0604020202020204" pitchFamily="34" charset="0"/>
              <a:buChar char="•"/>
            </a:pPr>
            <a:r>
              <a:rPr lang="en-US" b="1" dirty="0">
                <a:solidFill>
                  <a:srgbClr val="1A1C1C"/>
                </a:solidFill>
                <a:latin typeface="Lato" panose="020F0502020204030203" pitchFamily="34" charset="0"/>
                <a:hlinkClick r:id="rId2"/>
              </a:rPr>
              <a:t>1_</a:t>
            </a:r>
            <a:r>
              <a:rPr lang="en-US" b="0" i="0" dirty="0">
                <a:solidFill>
                  <a:srgbClr val="1A1C1C"/>
                </a:solidFill>
                <a:effectLst/>
                <a:latin typeface="Lato" panose="020F0502020204030203" pitchFamily="34" charset="0"/>
                <a:hlinkClick r:id="rId2"/>
              </a:rPr>
              <a:t>Leukocyte</a:t>
            </a:r>
            <a:r>
              <a:rPr lang="en-US" b="0" i="0" dirty="0">
                <a:solidFill>
                  <a:srgbClr val="1A1C1C"/>
                </a:solidFill>
                <a:effectLst/>
                <a:latin typeface="Lato" panose="020F0502020204030203" pitchFamily="34" charset="0"/>
              </a:rPr>
              <a:t> casts may indicate </a:t>
            </a:r>
            <a:r>
              <a:rPr lang="en-US" b="0" i="0" dirty="0">
                <a:solidFill>
                  <a:srgbClr val="1A1C1C"/>
                </a:solidFill>
                <a:effectLst/>
                <a:latin typeface="Lato" panose="020F0502020204030203" pitchFamily="34" charset="0"/>
                <a:hlinkClick r:id="rId3"/>
              </a:rPr>
              <a:t>pyelonephritis</a:t>
            </a:r>
            <a:r>
              <a:rPr lang="en-US" b="0" i="0" dirty="0">
                <a:solidFill>
                  <a:srgbClr val="1A1C1C"/>
                </a:solidFill>
                <a:effectLst/>
                <a:latin typeface="Lato" panose="020F0502020204030203" pitchFamily="34" charset="0"/>
              </a:rPr>
              <a:t>.</a:t>
            </a:r>
          </a:p>
          <a:p>
            <a:pPr algn="l">
              <a:buFont typeface="Arial" panose="020B0604020202020204" pitchFamily="34" charset="0"/>
              <a:buChar char="•"/>
            </a:pPr>
            <a:r>
              <a:rPr lang="en-US" b="0" i="0" dirty="0">
                <a:solidFill>
                  <a:srgbClr val="1A1C1C"/>
                </a:solidFill>
                <a:effectLst/>
                <a:latin typeface="Lato" panose="020F0502020204030203" pitchFamily="34" charset="0"/>
              </a:rPr>
              <a:t>2_Micro- or </a:t>
            </a:r>
            <a:r>
              <a:rPr lang="en-US" b="0" i="0" dirty="0">
                <a:solidFill>
                  <a:srgbClr val="1A1C1C"/>
                </a:solidFill>
                <a:effectLst/>
                <a:latin typeface="Lato" panose="020F0502020204030203" pitchFamily="34" charset="0"/>
                <a:hlinkClick r:id="rId4"/>
              </a:rPr>
              <a:t>macroscopic hematuria</a:t>
            </a:r>
            <a:r>
              <a:rPr lang="en-US" b="0" i="0" dirty="0">
                <a:solidFill>
                  <a:srgbClr val="1A1C1C"/>
                </a:solidFill>
                <a:effectLst/>
                <a:latin typeface="Lato" panose="020F0502020204030203" pitchFamily="34" charset="0"/>
              </a:rPr>
              <a:t> may be present. </a:t>
            </a:r>
          </a:p>
          <a:p>
            <a:pPr algn="l">
              <a:buFont typeface="Arial" panose="020B0604020202020204" pitchFamily="34" charset="0"/>
              <a:buChar char="•"/>
            </a:pPr>
            <a:r>
              <a:rPr lang="en-US" b="0" i="0" dirty="0">
                <a:solidFill>
                  <a:srgbClr val="1A1C1C"/>
                </a:solidFill>
                <a:effectLst/>
                <a:latin typeface="Lato" panose="020F0502020204030203" pitchFamily="34" charset="0"/>
              </a:rPr>
              <a:t>3_Alkaline urine (pH &gt; 8) and struvite crystals in sediment: indicate </a:t>
            </a:r>
            <a:r>
              <a:rPr lang="en-US" b="0" i="0" dirty="0">
                <a:solidFill>
                  <a:srgbClr val="1A1C1C"/>
                </a:solidFill>
                <a:effectLst/>
                <a:latin typeface="Lato" panose="020F0502020204030203" pitchFamily="34" charset="0"/>
                <a:hlinkClick r:id="rId5"/>
              </a:rPr>
              <a:t>urease-producing organisms</a:t>
            </a:r>
            <a:r>
              <a:rPr lang="en-US" b="0" i="0" dirty="0">
                <a:solidFill>
                  <a:srgbClr val="1A1C1C"/>
                </a:solidFill>
                <a:effectLst/>
                <a:latin typeface="Lato" panose="020F0502020204030203" pitchFamily="34" charset="0"/>
              </a:rPr>
              <a:t> (e.g., </a:t>
            </a:r>
            <a:r>
              <a:rPr lang="en-US" b="0" i="1" dirty="0">
                <a:solidFill>
                  <a:srgbClr val="1A1C1C"/>
                </a:solidFill>
                <a:effectLst/>
                <a:latin typeface="Lato" panose="020F0502020204030203" pitchFamily="34" charset="0"/>
                <a:hlinkClick r:id="rId6"/>
              </a:rPr>
              <a:t>Proteus</a:t>
            </a:r>
            <a:r>
              <a:rPr lang="en-US" b="0" i="0" dirty="0">
                <a:solidFill>
                  <a:srgbClr val="1A1C1C"/>
                </a:solidFill>
                <a:effectLst/>
                <a:latin typeface="Lato" panose="020F0502020204030203" pitchFamily="34" charset="0"/>
              </a:rPr>
              <a:t>, </a:t>
            </a:r>
            <a:r>
              <a:rPr lang="en-US" b="0" i="1" dirty="0">
                <a:solidFill>
                  <a:srgbClr val="1A1C1C"/>
                </a:solidFill>
                <a:effectLst/>
                <a:latin typeface="Lato" panose="020F0502020204030203" pitchFamily="34" charset="0"/>
                <a:hlinkClick r:id="rId7"/>
              </a:rPr>
              <a:t>Klebsiella</a:t>
            </a:r>
            <a:r>
              <a:rPr lang="en-US" b="0" i="0" dirty="0">
                <a:solidFill>
                  <a:srgbClr val="1A1C1C"/>
                </a:solidFill>
                <a:effectLst/>
                <a:latin typeface="Lato" panose="020F0502020204030203" pitchFamily="34" charset="0"/>
              </a:rPr>
              <a:t>, </a:t>
            </a:r>
            <a:r>
              <a:rPr lang="en-US" b="0" i="1" dirty="0">
                <a:solidFill>
                  <a:srgbClr val="1A1C1C"/>
                </a:solidFill>
                <a:effectLst/>
                <a:latin typeface="Lato" panose="020F0502020204030203" pitchFamily="34" charset="0"/>
                <a:hlinkClick r:id="rId8"/>
              </a:rPr>
              <a:t>Staphylococcus saprophyticus</a:t>
            </a:r>
            <a:r>
              <a:rPr lang="en-US" b="0" i="0" dirty="0">
                <a:solidFill>
                  <a:srgbClr val="1A1C1C"/>
                </a:solidFill>
                <a:effectLst/>
                <a:latin typeface="Lato" panose="020F0502020204030203" pitchFamily="34" charset="0"/>
              </a:rPr>
              <a:t>)  </a:t>
            </a:r>
            <a:r>
              <a:rPr lang="en-US" b="0" i="0" baseline="30000" dirty="0">
                <a:solidFill>
                  <a:srgbClr val="1A1C1C"/>
                </a:solidFill>
                <a:effectLst/>
                <a:latin typeface="Lato" panose="020F0502020204030203" pitchFamily="34" charset="0"/>
              </a:rPr>
              <a:t>[19][27]</a:t>
            </a:r>
            <a:endParaRPr lang="en-US" b="0" i="0" dirty="0">
              <a:solidFill>
                <a:srgbClr val="1A1C1C"/>
              </a:solidFill>
              <a:effectLst/>
              <a:latin typeface="Lato" panose="020F0502020204030203" pitchFamily="34" charset="0"/>
            </a:endParaRPr>
          </a:p>
          <a:p>
            <a:pPr algn="l">
              <a:buFont typeface="Arial" panose="020B0604020202020204" pitchFamily="34" charset="0"/>
              <a:buChar char="•"/>
            </a:pPr>
            <a:r>
              <a:rPr lang="en-US" b="0" i="0" dirty="0">
                <a:solidFill>
                  <a:srgbClr val="1A1C1C"/>
                </a:solidFill>
                <a:effectLst/>
                <a:latin typeface="Lato" panose="020F0502020204030203" pitchFamily="34" charset="0"/>
              </a:rPr>
              <a:t>4_The presence of squamous </a:t>
            </a:r>
            <a:r>
              <a:rPr lang="en-US" b="0" i="0" dirty="0">
                <a:solidFill>
                  <a:srgbClr val="1A1C1C"/>
                </a:solidFill>
                <a:effectLst/>
                <a:latin typeface="Lato" panose="020F0502020204030203" pitchFamily="34" charset="0"/>
                <a:hlinkClick r:id="rId9"/>
              </a:rPr>
              <a:t>epithelial</a:t>
            </a:r>
            <a:r>
              <a:rPr lang="en-US" b="0" i="0" dirty="0">
                <a:solidFill>
                  <a:srgbClr val="1A1C1C"/>
                </a:solidFill>
                <a:effectLst/>
                <a:latin typeface="Lato" panose="020F0502020204030203" pitchFamily="34" charset="0"/>
              </a:rPr>
              <a:t> cells can be a sign of contamination</a:t>
            </a:r>
          </a:p>
          <a:p>
            <a:endParaRPr lang="ar-JO" dirty="0"/>
          </a:p>
        </p:txBody>
      </p:sp>
    </p:spTree>
    <p:extLst>
      <p:ext uri="{BB962C8B-B14F-4D97-AF65-F5344CB8AC3E}">
        <p14:creationId xmlns:p14="http://schemas.microsoft.com/office/powerpoint/2010/main" val="1098103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63736-D173-497F-D551-9A77DB589613}"/>
              </a:ext>
            </a:extLst>
          </p:cNvPr>
          <p:cNvSpPr>
            <a:spLocks noGrp="1"/>
          </p:cNvSpPr>
          <p:nvPr>
            <p:ph type="title"/>
          </p:nvPr>
        </p:nvSpPr>
        <p:spPr>
          <a:xfrm>
            <a:off x="6657715" y="467271"/>
            <a:ext cx="4195674" cy="2052522"/>
          </a:xfrm>
        </p:spPr>
        <p:txBody>
          <a:bodyPr anchor="b">
            <a:normAutofit/>
          </a:bodyPr>
          <a:lstStyle/>
          <a:p>
            <a:r>
              <a:rPr lang="en-US" sz="5600"/>
              <a:t>Blood tests:</a:t>
            </a:r>
            <a:endParaRPr lang="ar-JO" sz="5600"/>
          </a:p>
        </p:txBody>
      </p:sp>
      <p:sp>
        <p:nvSpPr>
          <p:cNvPr id="46" name="Oval 4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test tube with blood&#10;&#10;Description automatically generated">
            <a:extLst>
              <a:ext uri="{FF2B5EF4-FFF2-40B4-BE49-F238E27FC236}">
                <a16:creationId xmlns:a16="http://schemas.microsoft.com/office/drawing/2014/main" id="{4A9C20F3-DB31-5AFA-1364-6E264994335E}"/>
              </a:ext>
            </a:extLst>
          </p:cNvPr>
          <p:cNvPicPr>
            <a:picLocks noChangeAspect="1"/>
          </p:cNvPicPr>
          <p:nvPr/>
        </p:nvPicPr>
        <p:blipFill rotWithShape="1">
          <a:blip r:embed="rId2">
            <a:extLst>
              <a:ext uri="{28A0092B-C50C-407E-A947-70E740481C1C}">
                <a14:useLocalDpi xmlns:a14="http://schemas.microsoft.com/office/drawing/2010/main" val="0"/>
              </a:ext>
            </a:extLst>
          </a:blip>
          <a:srcRect t="1756" r="1" b="44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7"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4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AD24CB3-C0D4-6E34-295B-8B2342FBB234}"/>
              </a:ext>
            </a:extLst>
          </p:cNvPr>
          <p:cNvSpPr>
            <a:spLocks noGrp="1"/>
          </p:cNvSpPr>
          <p:nvPr>
            <p:ph idx="1"/>
          </p:nvPr>
        </p:nvSpPr>
        <p:spPr>
          <a:xfrm>
            <a:off x="6657715" y="2990818"/>
            <a:ext cx="4195673" cy="2913872"/>
          </a:xfrm>
        </p:spPr>
        <p:txBody>
          <a:bodyPr anchor="t">
            <a:normAutofit/>
          </a:bodyPr>
          <a:lstStyle/>
          <a:p>
            <a:r>
              <a:rPr lang="en-US" sz="2000" b="0" i="0">
                <a:solidFill>
                  <a:schemeClr val="tx1">
                    <a:alpha val="80000"/>
                  </a:schemeClr>
                </a:solidFill>
                <a:effectLst/>
                <a:latin typeface="Lato" panose="020F0502020204030203" pitchFamily="34" charset="0"/>
              </a:rPr>
              <a:t>May be indicated to assess concomitant conditions (e.g., </a:t>
            </a:r>
            <a:r>
              <a:rPr lang="en-US" sz="2000" b="0" i="0">
                <a:solidFill>
                  <a:schemeClr val="tx1">
                    <a:alpha val="80000"/>
                  </a:schemeClr>
                </a:solidFill>
                <a:effectLst/>
                <a:latin typeface="Lato" panose="020F0502020204030203" pitchFamily="34" charset="0"/>
                <a:hlinkClick r:id="rId3"/>
              </a:rPr>
              <a:t>diabetes mellitus</a:t>
            </a:r>
            <a:r>
              <a:rPr lang="en-US" sz="2000" b="0" i="0">
                <a:solidFill>
                  <a:schemeClr val="tx1">
                    <a:alpha val="80000"/>
                  </a:schemeClr>
                </a:solidFill>
                <a:effectLst/>
                <a:latin typeface="Lato" panose="020F0502020204030203" pitchFamily="34" charset="0"/>
              </a:rPr>
              <a:t>) and exclude differential diagnoses</a:t>
            </a:r>
          </a:p>
          <a:p>
            <a:endParaRPr lang="ar-JO" sz="2000">
              <a:solidFill>
                <a:schemeClr val="tx1">
                  <a:alpha val="80000"/>
                </a:schemeClr>
              </a:solidFill>
            </a:endParaRPr>
          </a:p>
        </p:txBody>
      </p:sp>
      <p:sp>
        <p:nvSpPr>
          <p:cNvPr id="4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5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81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06003"/>
            <a:ext cx="10044023" cy="877729"/>
          </a:xfrm>
        </p:spPr>
        <p:txBody>
          <a:bodyPr anchor="ctr">
            <a:normAutofit/>
          </a:bodyPr>
          <a:lstStyle/>
          <a:p>
            <a:r>
              <a:rPr lang="en-GB" sz="4000">
                <a:solidFill>
                  <a:srgbClr val="FFFFFF"/>
                </a:solidFill>
              </a:rPr>
              <a:t>Urine culture</a:t>
            </a:r>
            <a:endParaRPr lang="en-US" sz="4000">
              <a:solidFill>
                <a:srgbClr val="FFFFFF"/>
              </a:solidFill>
            </a:endParaRPr>
          </a:p>
        </p:txBody>
      </p:sp>
      <p:sp>
        <p:nvSpPr>
          <p:cNvPr id="5" name="Slide Number Placeholder 4"/>
          <p:cNvSpPr>
            <a:spLocks noGrp="1"/>
          </p:cNvSpPr>
          <p:nvPr>
            <p:ph type="sldNum" sz="quarter" idx="4"/>
          </p:nvPr>
        </p:nvSpPr>
        <p:spPr>
          <a:xfrm>
            <a:off x="11704320" y="6455664"/>
            <a:ext cx="448056" cy="365125"/>
          </a:xfrm>
          <a:prstGeom prst="rect">
            <a:avLst/>
          </a:prstGeom>
        </p:spPr>
        <p:txBody>
          <a:bodyPr vert="horz" lIns="91440" tIns="45720" rIns="91440" bIns="45720" rtlCol="0">
            <a:normAutofit/>
          </a:bodyPr>
          <a:lstStyle>
            <a:defPPr lvl="0">
              <a:defRPr lang="ar-AE"/>
            </a:defPPr>
            <a:lvl1pPr marL="0" lvl="0" algn="r" defTabSz="914400" rtl="1" eaLnBrk="1" latinLnBrk="0" hangingPunct="1">
              <a:defRPr sz="1200" kern="1200">
                <a:solidFill>
                  <a:schemeClr val="accent2"/>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rtl="0">
              <a:spcAft>
                <a:spcPts val="600"/>
              </a:spcAft>
            </a:pPr>
            <a:fld id="{294A09A9-5501-47C1-A89A-A340965A2BE2}" type="slidenum">
              <a:rPr lang="da-DK" sz="1100">
                <a:solidFill>
                  <a:schemeClr val="tx1">
                    <a:lumMod val="50000"/>
                    <a:lumOff val="50000"/>
                  </a:schemeClr>
                </a:solidFill>
              </a:rPr>
              <a:pPr rtl="0">
                <a:spcAft>
                  <a:spcPts val="600"/>
                </a:spcAft>
              </a:pPr>
              <a:t>23</a:t>
            </a:fld>
            <a:endParaRPr lang="da-DK" sz="1100" noProof="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9073B5FA-8830-96EE-6737-B49545CF0350}"/>
              </a:ext>
            </a:extLst>
          </p:cNvPr>
          <p:cNvGraphicFramePr>
            <a:graphicFrameLocks noGrp="1"/>
          </p:cNvGraphicFramePr>
          <p:nvPr>
            <p:ph idx="1"/>
            <p:extLst>
              <p:ext uri="{D42A27DB-BD31-4B8C-83A1-F6EECF244321}">
                <p14:modId xmlns:p14="http://schemas.microsoft.com/office/powerpoint/2010/main" val="1726536921"/>
              </p:ext>
            </p:extLst>
          </p:nvPr>
        </p:nvGraphicFramePr>
        <p:xfrm>
          <a:off x="644056" y="2112579"/>
          <a:ext cx="11336013"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62756-BDF2-61C6-51AC-0198C1841737}"/>
              </a:ext>
            </a:extLst>
          </p:cNvPr>
          <p:cNvSpPr>
            <a:spLocks noGrp="1"/>
          </p:cNvSpPr>
          <p:nvPr>
            <p:ph idx="1"/>
          </p:nvPr>
        </p:nvSpPr>
        <p:spPr>
          <a:xfrm>
            <a:off x="838200" y="1825625"/>
            <a:ext cx="11063288" cy="4351338"/>
          </a:xfrm>
        </p:spPr>
        <p:txBody>
          <a:bodyPr/>
          <a:lstStyle/>
          <a:p>
            <a:pPr algn="l" rtl="0"/>
            <a:r>
              <a:rPr lang="da-DK" sz="2800" b="1" dirty="0">
                <a:solidFill>
                  <a:srgbClr val="0070C0"/>
                </a:solidFill>
              </a:rPr>
              <a:t>3)imaging :</a:t>
            </a:r>
          </a:p>
          <a:p>
            <a:pPr algn="l" rtl="0"/>
            <a:r>
              <a:rPr lang="da-DK" sz="2800" b="1" dirty="0">
                <a:solidFill>
                  <a:srgbClr val="0070C0"/>
                </a:solidFill>
              </a:rPr>
              <a:t>(not routinely done)                                                    </a:t>
            </a:r>
            <a:endParaRPr lang="da-DK" sz="2800" dirty="0">
              <a:solidFill>
                <a:srgbClr val="0070C0"/>
              </a:solidFill>
            </a:endParaRPr>
          </a:p>
          <a:p>
            <a:pPr algn="l" rtl="0"/>
            <a:endParaRPr lang="da-DK" sz="2800" dirty="0"/>
          </a:p>
          <a:p>
            <a:pPr marL="571500" indent="-571500" algn="l" rtl="0">
              <a:buFont typeface="Wingdings" panose="05000000000000000000" pitchFamily="2" charset="2"/>
              <a:buChar char="Ø"/>
            </a:pPr>
            <a:r>
              <a:rPr lang="da-DK" sz="2800" dirty="0"/>
              <a:t>obstruction (stone)</a:t>
            </a:r>
          </a:p>
          <a:p>
            <a:pPr marL="571500" indent="-571500" algn="l" rtl="0">
              <a:buFont typeface="Wingdings" panose="05000000000000000000" pitchFamily="2" charset="2"/>
              <a:buChar char="Ø"/>
            </a:pPr>
            <a:r>
              <a:rPr lang="da-DK" sz="2800" dirty="0"/>
              <a:t>recurrent complicated UTI</a:t>
            </a:r>
          </a:p>
          <a:p>
            <a:pPr marL="571500" indent="-571500" algn="l" rtl="0">
              <a:buFont typeface="Wingdings" panose="05000000000000000000" pitchFamily="2" charset="2"/>
              <a:buChar char="Ø"/>
            </a:pPr>
            <a:r>
              <a:rPr lang="da-DK" sz="2800" dirty="0"/>
              <a:t>early recurrence of UTI despite appropriate tx (2 week)                         </a:t>
            </a:r>
            <a:endParaRPr lang="ar-JO" dirty="0"/>
          </a:p>
        </p:txBody>
      </p:sp>
      <p:pic>
        <p:nvPicPr>
          <p:cNvPr id="5" name="Picture 4" descr="A close-up of a few symbols&#10;&#10;Description automatically generated">
            <a:extLst>
              <a:ext uri="{FF2B5EF4-FFF2-40B4-BE49-F238E27FC236}">
                <a16:creationId xmlns:a16="http://schemas.microsoft.com/office/drawing/2014/main" id="{CD70357D-5492-186E-8505-420C8A5C8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364" y="755570"/>
            <a:ext cx="7243436" cy="2535202"/>
          </a:xfrm>
          <a:prstGeom prst="rect">
            <a:avLst/>
          </a:prstGeom>
        </p:spPr>
      </p:pic>
    </p:spTree>
    <p:extLst>
      <p:ext uri="{BB962C8B-B14F-4D97-AF65-F5344CB8AC3E}">
        <p14:creationId xmlns:p14="http://schemas.microsoft.com/office/powerpoint/2010/main" val="918266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3ADE-59F1-B041-5EB3-4363BB4976B9}"/>
              </a:ext>
            </a:extLst>
          </p:cNvPr>
          <p:cNvSpPr>
            <a:spLocks noGrp="1"/>
          </p:cNvSpPr>
          <p:nvPr>
            <p:ph type="title"/>
          </p:nvPr>
        </p:nvSpPr>
        <p:spPr/>
        <p:txBody>
          <a:bodyPr/>
          <a:lstStyle/>
          <a:p>
            <a:endParaRPr lang="ar-JO"/>
          </a:p>
        </p:txBody>
      </p:sp>
      <p:pic>
        <p:nvPicPr>
          <p:cNvPr id="5" name="Content Placeholder 4" descr="A diagram of a kidney function test&#10;&#10;Description automatically generated">
            <a:extLst>
              <a:ext uri="{FF2B5EF4-FFF2-40B4-BE49-F238E27FC236}">
                <a16:creationId xmlns:a16="http://schemas.microsoft.com/office/drawing/2014/main" id="{BDF1EEE2-C92D-E49E-C89B-A16191AD65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8976" y="118234"/>
            <a:ext cx="4291149" cy="3858378"/>
          </a:xfrm>
        </p:spPr>
      </p:pic>
      <p:pic>
        <p:nvPicPr>
          <p:cNvPr id="9" name="Picture 8">
            <a:extLst>
              <a:ext uri="{FF2B5EF4-FFF2-40B4-BE49-F238E27FC236}">
                <a16:creationId xmlns:a16="http://schemas.microsoft.com/office/drawing/2014/main" id="{B0BD05FD-807F-F155-74E4-3C0C97B32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819" y="3606313"/>
            <a:ext cx="6615073" cy="3168644"/>
          </a:xfrm>
          <a:prstGeom prst="rect">
            <a:avLst/>
          </a:prstGeom>
        </p:spPr>
      </p:pic>
      <p:pic>
        <p:nvPicPr>
          <p:cNvPr id="13" name="Picture 12">
            <a:extLst>
              <a:ext uri="{FF2B5EF4-FFF2-40B4-BE49-F238E27FC236}">
                <a16:creationId xmlns:a16="http://schemas.microsoft.com/office/drawing/2014/main" id="{85AE2080-85E6-ED05-4BE3-95ABB75A5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70" y="295547"/>
            <a:ext cx="4608322" cy="3310766"/>
          </a:xfrm>
          <a:prstGeom prst="rect">
            <a:avLst/>
          </a:prstGeom>
        </p:spPr>
      </p:pic>
    </p:spTree>
    <p:extLst>
      <p:ext uri="{BB962C8B-B14F-4D97-AF65-F5344CB8AC3E}">
        <p14:creationId xmlns:p14="http://schemas.microsoft.com/office/powerpoint/2010/main" val="167324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245B-06D1-30A1-8A15-9DAE2C8A4BC4}"/>
              </a:ext>
            </a:extLst>
          </p:cNvPr>
          <p:cNvSpPr>
            <a:spLocks noGrp="1"/>
          </p:cNvSpPr>
          <p:nvPr>
            <p:ph type="title"/>
          </p:nvPr>
        </p:nvSpPr>
        <p:spPr>
          <a:xfrm>
            <a:off x="398252" y="1857494"/>
            <a:ext cx="10515600" cy="1325563"/>
          </a:xfrm>
        </p:spPr>
        <p:txBody>
          <a:bodyPr>
            <a:normAutofit fontScale="90000"/>
          </a:bodyPr>
          <a:lstStyle/>
          <a:p>
            <a:pPr algn="ctr"/>
            <a:r>
              <a:rPr lang="en-US" sz="18400" dirty="0">
                <a:latin typeface="Agency FB" panose="020B0503020202020204" pitchFamily="34" charset="0"/>
                <a:ea typeface="ADLaM Display" panose="020F0502020204030204" pitchFamily="2" charset="0"/>
                <a:cs typeface="ADLaM Display" panose="020F0502020204030204" pitchFamily="2" charset="0"/>
              </a:rPr>
              <a:t>treatment</a:t>
            </a:r>
            <a:endParaRPr lang="ar-JO" sz="7200" dirty="0">
              <a:latin typeface="Agency FB" panose="020B0503020202020204" pitchFamily="34" charset="0"/>
              <a:ea typeface="ADLaM Display" panose="020F0502020204030204" pitchFamily="2" charset="0"/>
              <a:cs typeface="ADLaM Display" panose="020F0502020204030204" pitchFamily="2" charset="0"/>
            </a:endParaRPr>
          </a:p>
        </p:txBody>
      </p:sp>
      <p:pic>
        <p:nvPicPr>
          <p:cNvPr id="5" name="Picture 4" descr="A blue and orange pill bottle&#10;&#10;Description automatically generated">
            <a:extLst>
              <a:ext uri="{FF2B5EF4-FFF2-40B4-BE49-F238E27FC236}">
                <a16:creationId xmlns:a16="http://schemas.microsoft.com/office/drawing/2014/main" id="{17422B25-36EA-2533-C5B4-23CE5B433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742" y="3801374"/>
            <a:ext cx="2314575" cy="1981200"/>
          </a:xfrm>
          <a:prstGeom prst="rect">
            <a:avLst/>
          </a:prstGeom>
        </p:spPr>
      </p:pic>
    </p:spTree>
    <p:extLst>
      <p:ext uri="{BB962C8B-B14F-4D97-AF65-F5344CB8AC3E}">
        <p14:creationId xmlns:p14="http://schemas.microsoft.com/office/powerpoint/2010/main" val="72686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319F-8A53-1DA7-6EAA-55EC36D2DB26}"/>
              </a:ext>
            </a:extLst>
          </p:cNvPr>
          <p:cNvSpPr>
            <a:spLocks noGrp="1"/>
          </p:cNvSpPr>
          <p:nvPr>
            <p:ph type="title"/>
          </p:nvPr>
        </p:nvSpPr>
        <p:spPr/>
        <p:txBody>
          <a:bodyPr/>
          <a:lstStyle/>
          <a:p>
            <a:endParaRPr lang="ar-JO" dirty="0"/>
          </a:p>
        </p:txBody>
      </p:sp>
      <p:sp>
        <p:nvSpPr>
          <p:cNvPr id="3" name="Content Placeholder 2">
            <a:extLst>
              <a:ext uri="{FF2B5EF4-FFF2-40B4-BE49-F238E27FC236}">
                <a16:creationId xmlns:a16="http://schemas.microsoft.com/office/drawing/2014/main" id="{8815A92A-6BB8-5CB9-382C-14975CC77EEC}"/>
              </a:ext>
            </a:extLst>
          </p:cNvPr>
          <p:cNvSpPr>
            <a:spLocks noGrp="1"/>
          </p:cNvSpPr>
          <p:nvPr>
            <p:ph idx="1"/>
          </p:nvPr>
        </p:nvSpPr>
        <p:spPr/>
        <p:txBody>
          <a:bodyPr/>
          <a:lstStyle/>
          <a:p>
            <a:r>
              <a:rPr lang="en-US" dirty="0"/>
              <a:t>Antibiotics are recommended in all cases of proven UTI </a:t>
            </a:r>
          </a:p>
          <a:p>
            <a:r>
              <a:rPr lang="en-US" dirty="0">
                <a:solidFill>
                  <a:srgbClr val="CC3399"/>
                </a:solidFill>
              </a:rPr>
              <a:t>Trimethoprim</a:t>
            </a:r>
            <a:r>
              <a:rPr lang="en-US" dirty="0"/>
              <a:t> or </a:t>
            </a:r>
            <a:r>
              <a:rPr lang="en-US" dirty="0">
                <a:solidFill>
                  <a:srgbClr val="CC3399"/>
                </a:solidFill>
              </a:rPr>
              <a:t>nitrofurantoin</a:t>
            </a:r>
            <a:r>
              <a:rPr lang="en-US" dirty="0"/>
              <a:t> is the usual first choice of drug for initial treatment. </a:t>
            </a:r>
            <a:r>
              <a:rPr lang="en-US" dirty="0">
                <a:solidFill>
                  <a:srgbClr val="00B0F0"/>
                </a:solidFill>
              </a:rPr>
              <a:t>Quinolone</a:t>
            </a:r>
            <a:r>
              <a:rPr lang="en-US" dirty="0"/>
              <a:t> antibiotics such as </a:t>
            </a:r>
            <a:r>
              <a:rPr lang="en-US" u="sng" dirty="0"/>
              <a:t>ciprofloxacin</a:t>
            </a:r>
            <a:r>
              <a:rPr lang="en-US" dirty="0"/>
              <a:t> and </a:t>
            </a:r>
            <a:r>
              <a:rPr lang="en-US" u="sng" dirty="0"/>
              <a:t>norfloxacin</a:t>
            </a:r>
            <a:r>
              <a:rPr lang="en-US" dirty="0"/>
              <a:t>, and </a:t>
            </a:r>
            <a:r>
              <a:rPr lang="en-US" u="sng" dirty="0"/>
              <a:t>cefalexin</a:t>
            </a:r>
            <a:r>
              <a:rPr lang="en-US" dirty="0"/>
              <a:t> are also generally effective. </a:t>
            </a:r>
            <a:r>
              <a:rPr lang="en-US" dirty="0" err="1">
                <a:solidFill>
                  <a:srgbClr val="FF0000"/>
                </a:solidFill>
              </a:rPr>
              <a:t>Penicillins</a:t>
            </a:r>
            <a:r>
              <a:rPr lang="en-US" dirty="0">
                <a:solidFill>
                  <a:srgbClr val="FF0000"/>
                </a:solidFill>
              </a:rPr>
              <a:t> </a:t>
            </a:r>
            <a:r>
              <a:rPr lang="en-US" dirty="0"/>
              <a:t>and </a:t>
            </a:r>
            <a:r>
              <a:rPr lang="en-US" dirty="0">
                <a:solidFill>
                  <a:srgbClr val="FF0000"/>
                </a:solidFill>
              </a:rPr>
              <a:t>cephalosporins</a:t>
            </a:r>
            <a:r>
              <a:rPr lang="en-US" dirty="0"/>
              <a:t> are safe to use in pregnancy but trimethoprim, </a:t>
            </a:r>
            <a:r>
              <a:rPr lang="en-US" dirty="0" err="1"/>
              <a:t>sulphonamides</a:t>
            </a:r>
            <a:r>
              <a:rPr lang="en-US" dirty="0"/>
              <a:t>, quinolones and tetracyclines should be avoided.</a:t>
            </a:r>
            <a:endParaRPr lang="ar-JO" dirty="0"/>
          </a:p>
        </p:txBody>
      </p:sp>
    </p:spTree>
    <p:extLst>
      <p:ext uri="{BB962C8B-B14F-4D97-AF65-F5344CB8AC3E}">
        <p14:creationId xmlns:p14="http://schemas.microsoft.com/office/powerpoint/2010/main" val="4259554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E18F5-BCA8-BC7C-FA15-F9D3FED2C148}"/>
              </a:ext>
            </a:extLst>
          </p:cNvPr>
          <p:cNvSpPr>
            <a:spLocks noGrp="1"/>
          </p:cNvSpPr>
          <p:nvPr>
            <p:ph idx="1"/>
          </p:nvPr>
        </p:nvSpPr>
        <p:spPr>
          <a:xfrm>
            <a:off x="320615" y="272871"/>
            <a:ext cx="10515600" cy="6265952"/>
          </a:xfrm>
        </p:spPr>
        <p:txBody>
          <a:bodyPr>
            <a:normAutofit fontScale="92500" lnSpcReduction="20000"/>
          </a:bodyPr>
          <a:lstStyle/>
          <a:p>
            <a:r>
              <a:rPr lang="en-US" sz="3200" dirty="0">
                <a:solidFill>
                  <a:schemeClr val="accent4">
                    <a:lumMod val="75000"/>
                  </a:schemeClr>
                </a:solidFill>
              </a:rPr>
              <a:t>1. For uncomplicated pyelonephritis</a:t>
            </a:r>
            <a:r>
              <a:rPr lang="en-US" dirty="0"/>
              <a:t>.</a:t>
            </a:r>
          </a:p>
          <a:p>
            <a:r>
              <a:rPr lang="en-US" dirty="0">
                <a:solidFill>
                  <a:srgbClr val="FF0000"/>
                </a:solidFill>
              </a:rPr>
              <a:t>A-</a:t>
            </a:r>
            <a:r>
              <a:rPr lang="en-US" dirty="0"/>
              <a:t>Use outpatient treatment if the patient can take oral antibiotics. Treat based on Gram stain: </a:t>
            </a:r>
          </a:p>
          <a:p>
            <a:endParaRPr lang="en-US" dirty="0"/>
          </a:p>
          <a:p>
            <a:r>
              <a:rPr lang="en-US" dirty="0"/>
              <a:t>• TMP/SMX or a fluoroquinolone for 10 to 14 days is effective for most gram negative rods. </a:t>
            </a:r>
          </a:p>
          <a:p>
            <a:r>
              <a:rPr lang="en-US" dirty="0"/>
              <a:t>• Amoxicillin is appropriate for gram-positive cocci (enterococci, S. saprophyticus). </a:t>
            </a:r>
          </a:p>
          <a:p>
            <a:endParaRPr lang="en-US" dirty="0"/>
          </a:p>
          <a:p>
            <a:r>
              <a:rPr lang="en-US" dirty="0"/>
              <a:t>A</a:t>
            </a:r>
            <a:r>
              <a:rPr lang="en-US" dirty="0">
                <a:solidFill>
                  <a:srgbClr val="FF0000"/>
                </a:solidFill>
              </a:rPr>
              <a:t> </a:t>
            </a:r>
            <a:r>
              <a:rPr lang="en-US" dirty="0"/>
              <a:t>single dose of ceftriaxone or gentamicin is often given initially before starting oral treatment.</a:t>
            </a:r>
          </a:p>
          <a:p>
            <a:r>
              <a:rPr lang="en-US" dirty="0">
                <a:solidFill>
                  <a:srgbClr val="FF0000"/>
                </a:solidFill>
              </a:rPr>
              <a:t>B- </a:t>
            </a:r>
            <a:r>
              <a:rPr lang="en-US" dirty="0"/>
              <a:t>Repeat urine culture 2 to 4 days after cessation of therapy. </a:t>
            </a:r>
          </a:p>
          <a:p>
            <a:r>
              <a:rPr lang="en-US" dirty="0">
                <a:solidFill>
                  <a:srgbClr val="FF0000"/>
                </a:solidFill>
              </a:rPr>
              <a:t>C-</a:t>
            </a:r>
            <a:r>
              <a:rPr lang="en-US" dirty="0"/>
              <a:t>If symptoms fail to resolve within 48 hours, adjust treatment based on urine culture. </a:t>
            </a:r>
          </a:p>
          <a:p>
            <a:r>
              <a:rPr lang="en-US" dirty="0">
                <a:solidFill>
                  <a:srgbClr val="FF0000"/>
                </a:solidFill>
              </a:rPr>
              <a:t>D-</a:t>
            </a:r>
            <a:r>
              <a:rPr lang="en-US" dirty="0"/>
              <a:t>Failure to respond to appropriate antimicrobial therapy suggests a functional or structural abnormality; perform a urologic investigation.</a:t>
            </a:r>
            <a:endParaRPr lang="ar-JO" dirty="0"/>
          </a:p>
        </p:txBody>
      </p:sp>
    </p:spTree>
    <p:extLst>
      <p:ext uri="{BB962C8B-B14F-4D97-AF65-F5344CB8AC3E}">
        <p14:creationId xmlns:p14="http://schemas.microsoft.com/office/powerpoint/2010/main" val="972102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8FEB-02B6-7141-8171-8A11141BDA86}"/>
              </a:ext>
            </a:extLst>
          </p:cNvPr>
          <p:cNvSpPr>
            <a:spLocks noGrp="1"/>
          </p:cNvSpPr>
          <p:nvPr>
            <p:ph idx="1"/>
          </p:nvPr>
        </p:nvSpPr>
        <p:spPr>
          <a:xfrm>
            <a:off x="389626" y="345057"/>
            <a:ext cx="10515600" cy="5840533"/>
          </a:xfrm>
        </p:spPr>
        <p:txBody>
          <a:bodyPr>
            <a:normAutofit lnSpcReduction="10000"/>
          </a:bodyPr>
          <a:lstStyle/>
          <a:p>
            <a:r>
              <a:rPr lang="en-US" b="1" dirty="0">
                <a:solidFill>
                  <a:schemeClr val="accent1">
                    <a:lumMod val="75000"/>
                  </a:schemeClr>
                </a:solidFill>
              </a:rPr>
              <a:t>2 -</a:t>
            </a:r>
            <a:r>
              <a:rPr lang="en-US" b="1" dirty="0" err="1">
                <a:solidFill>
                  <a:schemeClr val="accent1">
                    <a:lumMod val="75000"/>
                  </a:schemeClr>
                </a:solidFill>
              </a:rPr>
              <a:t>lF</a:t>
            </a:r>
            <a:r>
              <a:rPr lang="en-US" b="1" dirty="0">
                <a:solidFill>
                  <a:schemeClr val="accent1">
                    <a:lumMod val="75000"/>
                  </a:schemeClr>
                </a:solidFill>
              </a:rPr>
              <a:t> the patient is very ill, elderly, pregnant, unable to tolerate oral medication, or has significant comorbidities, or if urosepsis is suspected </a:t>
            </a:r>
          </a:p>
          <a:p>
            <a:endParaRPr lang="en-US" dirty="0"/>
          </a:p>
          <a:p>
            <a:r>
              <a:rPr lang="en-US" dirty="0"/>
              <a:t>a. </a:t>
            </a:r>
            <a:r>
              <a:rPr lang="en-US" u="sng" dirty="0"/>
              <a:t>Hospitalize</a:t>
            </a:r>
            <a:r>
              <a:rPr lang="en-US" dirty="0"/>
              <a:t> the patient and give </a:t>
            </a:r>
            <a:r>
              <a:rPr lang="en-US" u="sng" dirty="0"/>
              <a:t>IV fluids</a:t>
            </a:r>
            <a:r>
              <a:rPr lang="en-US" dirty="0"/>
              <a:t>.</a:t>
            </a:r>
          </a:p>
          <a:p>
            <a:r>
              <a:rPr lang="en-US" dirty="0"/>
              <a:t> b. Treat with </a:t>
            </a:r>
            <a:r>
              <a:rPr lang="en-US" u="sng" dirty="0"/>
              <a:t>antibiotics.</a:t>
            </a:r>
          </a:p>
          <a:p>
            <a:r>
              <a:rPr lang="en-US" dirty="0"/>
              <a:t>----Start with parenteral antibiotics (broad-spectrum)-ampicillin PLUS gentamicin OR CIPROFLOXACIN as an initial choices .</a:t>
            </a:r>
          </a:p>
          <a:p>
            <a:r>
              <a:rPr lang="en-US" dirty="0"/>
              <a:t>---- If blood cultures are negative, treat with IV antibiotics until the patient is febrile for 24 hours, then give oral antibiotics to complete a 14- to 21-day course.</a:t>
            </a:r>
          </a:p>
          <a:p>
            <a:r>
              <a:rPr lang="en-US" dirty="0"/>
              <a:t> ----- If blood cultures are positive (urosepsis), treat with IV antibiotics for 2 to 3 weeks</a:t>
            </a:r>
            <a:endParaRPr lang="ar-JO" dirty="0"/>
          </a:p>
        </p:txBody>
      </p:sp>
    </p:spTree>
    <p:extLst>
      <p:ext uri="{BB962C8B-B14F-4D97-AF65-F5344CB8AC3E}">
        <p14:creationId xmlns:p14="http://schemas.microsoft.com/office/powerpoint/2010/main" val="91704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B128C-0CF1-05C6-0FDF-730508FAE751}"/>
              </a:ext>
            </a:extLst>
          </p:cNvPr>
          <p:cNvSpPr>
            <a:spLocks noGrp="1"/>
          </p:cNvSpPr>
          <p:nvPr>
            <p:ph idx="1"/>
          </p:nvPr>
        </p:nvSpPr>
        <p:spPr/>
        <p:txBody>
          <a:bodyPr/>
          <a:lstStyle/>
          <a:p>
            <a:pPr algn="l" rtl="0"/>
            <a:r>
              <a:rPr lang="en-US" b="1" dirty="0">
                <a:solidFill>
                  <a:schemeClr val="accent6">
                    <a:lumMod val="75000"/>
                  </a:schemeClr>
                </a:solidFill>
              </a:rPr>
              <a:t>Uncomplicated UTI </a:t>
            </a:r>
            <a:r>
              <a:rPr lang="en-US" b="1" dirty="0"/>
              <a:t>: </a:t>
            </a:r>
            <a:r>
              <a:rPr lang="en-US" dirty="0"/>
              <a:t>Infection in the urinary tract where there is </a:t>
            </a:r>
            <a:r>
              <a:rPr lang="en-US" b="1" u="sng" dirty="0"/>
              <a:t>no </a:t>
            </a:r>
            <a:r>
              <a:rPr lang="en-US" dirty="0"/>
              <a:t>functional or anatomical anomalies, functional impairment, or concomitant disease that would promote the UTI.</a:t>
            </a:r>
            <a:endParaRPr lang="en-US" b="1" dirty="0"/>
          </a:p>
          <a:p>
            <a:pPr algn="l" rtl="0"/>
            <a:endParaRPr lang="en-US" b="1" dirty="0"/>
          </a:p>
          <a:p>
            <a:pPr algn="l" rtl="0"/>
            <a:r>
              <a:rPr lang="en-US" b="1" dirty="0">
                <a:solidFill>
                  <a:schemeClr val="accent6">
                    <a:lumMod val="75000"/>
                  </a:schemeClr>
                </a:solidFill>
              </a:rPr>
              <a:t>Complicated UTI</a:t>
            </a:r>
            <a:r>
              <a:rPr lang="en-US" b="1" dirty="0"/>
              <a:t>: </a:t>
            </a:r>
            <a:r>
              <a:rPr lang="en-US" dirty="0"/>
              <a:t>Infection associated </a:t>
            </a:r>
            <a:r>
              <a:rPr lang="en-US" b="1" u="sng" dirty="0"/>
              <a:t>with</a:t>
            </a:r>
            <a:r>
              <a:rPr lang="en-US" dirty="0"/>
              <a:t> structural or functional abnormalities of the genitourinary tract or presence of underlying disease that increases risk of acquiring an infection. obstruction, catheter, stones, neurogenic bladder, renal transplant.</a:t>
            </a:r>
            <a:endParaRPr lang="en-US" b="1" dirty="0"/>
          </a:p>
          <a:p>
            <a:endParaRPr lang="ar-JO" dirty="0"/>
          </a:p>
        </p:txBody>
      </p:sp>
    </p:spTree>
    <p:extLst>
      <p:ext uri="{BB962C8B-B14F-4D97-AF65-F5344CB8AC3E}">
        <p14:creationId xmlns:p14="http://schemas.microsoft.com/office/powerpoint/2010/main" val="1971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C9FB9-7518-3A7B-B194-FF34F2F2C726}"/>
              </a:ext>
            </a:extLst>
          </p:cNvPr>
          <p:cNvSpPr>
            <a:spLocks noGrp="1"/>
          </p:cNvSpPr>
          <p:nvPr>
            <p:ph idx="1"/>
          </p:nvPr>
        </p:nvSpPr>
        <p:spPr>
          <a:xfrm>
            <a:off x="542637" y="1031298"/>
            <a:ext cx="10515600" cy="4351338"/>
          </a:xfrm>
        </p:spPr>
        <p:txBody>
          <a:bodyPr/>
          <a:lstStyle/>
          <a:p>
            <a:r>
              <a:rPr lang="en-US" sz="3200" b="1" dirty="0">
                <a:solidFill>
                  <a:srgbClr val="7030A0"/>
                </a:solidFill>
              </a:rPr>
              <a:t>3. For recurrent pyelonephritis</a:t>
            </a:r>
            <a:r>
              <a:rPr lang="en-US" dirty="0"/>
              <a:t>.</a:t>
            </a:r>
          </a:p>
          <a:p>
            <a:r>
              <a:rPr lang="en-US" dirty="0"/>
              <a:t> a. If relapse is due to the same organism despite appropriate treatment, treat for </a:t>
            </a:r>
            <a:r>
              <a:rPr lang="en-US" u="sng" dirty="0"/>
              <a:t>6 weeks</a:t>
            </a:r>
            <a:r>
              <a:rPr lang="en-US" dirty="0"/>
              <a:t>. </a:t>
            </a:r>
          </a:p>
          <a:p>
            <a:endParaRPr lang="en-US" dirty="0"/>
          </a:p>
          <a:p>
            <a:r>
              <a:rPr lang="en-US" dirty="0"/>
              <a:t>b. If relapse is due to a new organism, treat with appropriate therapy for </a:t>
            </a:r>
            <a:r>
              <a:rPr lang="en-US" u="sng" dirty="0"/>
              <a:t>2 weeks</a:t>
            </a:r>
            <a:r>
              <a:rPr lang="en-US" dirty="0"/>
              <a:t>.</a:t>
            </a:r>
            <a:endParaRPr lang="ar-JO" dirty="0"/>
          </a:p>
        </p:txBody>
      </p:sp>
      <p:pic>
        <p:nvPicPr>
          <p:cNvPr id="4" name="Picture 3">
            <a:extLst>
              <a:ext uri="{FF2B5EF4-FFF2-40B4-BE49-F238E27FC236}">
                <a16:creationId xmlns:a16="http://schemas.microsoft.com/office/drawing/2014/main" id="{583DF1A8-3D5E-1EB8-0406-941DC57888CB}"/>
              </a:ext>
            </a:extLst>
          </p:cNvPr>
          <p:cNvPicPr/>
          <p:nvPr/>
        </p:nvPicPr>
        <p:blipFill>
          <a:blip r:embed="rId2"/>
          <a:stretch>
            <a:fillRect/>
          </a:stretch>
        </p:blipFill>
        <p:spPr>
          <a:xfrm>
            <a:off x="542637" y="4380077"/>
            <a:ext cx="10917936" cy="1446625"/>
          </a:xfrm>
          <a:prstGeom prst="rect">
            <a:avLst/>
          </a:prstGeom>
        </p:spPr>
      </p:pic>
    </p:spTree>
    <p:extLst>
      <p:ext uri="{BB962C8B-B14F-4D97-AF65-F5344CB8AC3E}">
        <p14:creationId xmlns:p14="http://schemas.microsoft.com/office/powerpoint/2010/main" val="2789663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8">
            <a:extLst>
              <a:ext uri="{FF2B5EF4-FFF2-40B4-BE49-F238E27FC236}">
                <a16:creationId xmlns:a16="http://schemas.microsoft.com/office/drawing/2014/main" id="{E4D63AEB-01ED-4B67-A163-4F509656D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note pinned to a cork board&#10;&#10;Description automatically generated">
            <a:extLst>
              <a:ext uri="{FF2B5EF4-FFF2-40B4-BE49-F238E27FC236}">
                <a16:creationId xmlns:a16="http://schemas.microsoft.com/office/drawing/2014/main" id="{B497361F-2AE0-537A-B4BC-76C118F33FD3}"/>
              </a:ext>
            </a:extLst>
          </p:cNvPr>
          <p:cNvPicPr>
            <a:picLocks noChangeAspect="1"/>
          </p:cNvPicPr>
          <p:nvPr/>
        </p:nvPicPr>
        <p:blipFill rotWithShape="1">
          <a:blip r:embed="rId2">
            <a:extLst>
              <a:ext uri="{28A0092B-C50C-407E-A947-70E740481C1C}">
                <a14:useLocalDpi xmlns:a14="http://schemas.microsoft.com/office/drawing/2010/main" val="0"/>
              </a:ext>
            </a:extLst>
          </a:blip>
          <a:srcRect l="12671" r="12088" b="-1"/>
          <a:stretch/>
        </p:blipFill>
        <p:spPr>
          <a:xfrm>
            <a:off x="815807" y="804672"/>
            <a:ext cx="5934456" cy="5248656"/>
          </a:xfrm>
          <a:prstGeom prst="rect">
            <a:avLst/>
          </a:prstGeom>
          <a:effectLst/>
        </p:spPr>
      </p:pic>
      <p:sp>
        <p:nvSpPr>
          <p:cNvPr id="3" name="Content Placeholder 2">
            <a:extLst>
              <a:ext uri="{FF2B5EF4-FFF2-40B4-BE49-F238E27FC236}">
                <a16:creationId xmlns:a16="http://schemas.microsoft.com/office/drawing/2014/main" id="{2537C95A-9807-B319-CEA0-56154EFCBAA0}"/>
              </a:ext>
            </a:extLst>
          </p:cNvPr>
          <p:cNvSpPr>
            <a:spLocks noGrp="1"/>
          </p:cNvSpPr>
          <p:nvPr>
            <p:ph idx="1"/>
          </p:nvPr>
        </p:nvSpPr>
        <p:spPr>
          <a:xfrm>
            <a:off x="7390833" y="1398495"/>
            <a:ext cx="4090778" cy="4778468"/>
          </a:xfrm>
        </p:spPr>
        <p:txBody>
          <a:bodyPr>
            <a:normAutofit/>
          </a:bodyPr>
          <a:lstStyle/>
          <a:p>
            <a:pPr>
              <a:buFont typeface="Wingdings" panose="05000000000000000000" pitchFamily="2" charset="2"/>
              <a:buChar char="ü"/>
            </a:pPr>
            <a:r>
              <a:rPr lang="en-US" sz="2000" dirty="0"/>
              <a:t>Davidsons essentials of medicine.</a:t>
            </a:r>
          </a:p>
          <a:p>
            <a:pPr>
              <a:buFont typeface="Wingdings" panose="05000000000000000000" pitchFamily="2" charset="2"/>
              <a:buChar char="ü"/>
            </a:pPr>
            <a:r>
              <a:rPr lang="en-US" sz="2000" dirty="0"/>
              <a:t>Harrisons manual of medicine.</a:t>
            </a:r>
          </a:p>
          <a:p>
            <a:pPr>
              <a:buFont typeface="Wingdings" panose="05000000000000000000" pitchFamily="2" charset="2"/>
              <a:buChar char="ü"/>
            </a:pPr>
            <a:r>
              <a:rPr lang="en-US" sz="2000" dirty="0"/>
              <a:t>Kumar and </a:t>
            </a:r>
            <a:r>
              <a:rPr lang="en-US" sz="2000" dirty="0" err="1"/>
              <a:t>clark`s</a:t>
            </a:r>
            <a:r>
              <a:rPr lang="en-US" sz="2000" dirty="0"/>
              <a:t> .</a:t>
            </a:r>
          </a:p>
          <a:p>
            <a:pPr>
              <a:buFont typeface="Wingdings" panose="05000000000000000000" pitchFamily="2" charset="2"/>
              <a:buChar char="ü"/>
            </a:pPr>
            <a:r>
              <a:rPr lang="en-US" sz="2000" dirty="0"/>
              <a:t>AMBOSS.</a:t>
            </a:r>
            <a:endParaRPr lang="ar-JO" sz="2000" dirty="0"/>
          </a:p>
        </p:txBody>
      </p:sp>
    </p:spTree>
    <p:extLst>
      <p:ext uri="{BB962C8B-B14F-4D97-AF65-F5344CB8AC3E}">
        <p14:creationId xmlns:p14="http://schemas.microsoft.com/office/powerpoint/2010/main" val="269572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A93C-5FED-EE03-4530-EC1118596F27}"/>
              </a:ext>
            </a:extLst>
          </p:cNvPr>
          <p:cNvSpPr>
            <a:spLocks noGrp="1"/>
          </p:cNvSpPr>
          <p:nvPr>
            <p:ph type="title"/>
          </p:nvPr>
        </p:nvSpPr>
        <p:spPr/>
        <p:txBody>
          <a:bodyPr/>
          <a:lstStyle/>
          <a:p>
            <a:endParaRPr lang="ar-JO"/>
          </a:p>
        </p:txBody>
      </p:sp>
      <p:pic>
        <p:nvPicPr>
          <p:cNvPr id="5" name="Content Placeholder 4" descr="A thank you card with colorful balloons&#10;&#10;Description automatically generated">
            <a:extLst>
              <a:ext uri="{FF2B5EF4-FFF2-40B4-BE49-F238E27FC236}">
                <a16:creationId xmlns:a16="http://schemas.microsoft.com/office/drawing/2014/main" id="{CE8B10FF-D281-6F0D-E90A-969A89462B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518" y="665050"/>
            <a:ext cx="9425370" cy="5215798"/>
          </a:xfrm>
        </p:spPr>
      </p:pic>
    </p:spTree>
    <p:extLst>
      <p:ext uri="{BB962C8B-B14F-4D97-AF65-F5344CB8AC3E}">
        <p14:creationId xmlns:p14="http://schemas.microsoft.com/office/powerpoint/2010/main" val="417167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2F0EBA-5668-3710-7486-38C3124E3CC5}"/>
              </a:ext>
            </a:extLst>
          </p:cNvPr>
          <p:cNvSpPr>
            <a:spLocks noGrp="1"/>
          </p:cNvSpPr>
          <p:nvPr>
            <p:ph idx="1"/>
          </p:nvPr>
        </p:nvSpPr>
        <p:spPr>
          <a:xfrm>
            <a:off x="690154" y="571590"/>
            <a:ext cx="10515600" cy="5855335"/>
          </a:xfrm>
          <a:noFill/>
        </p:spPr>
        <p:txBody>
          <a:bodyPr>
            <a:normAutofit lnSpcReduction="10000"/>
          </a:bodyPr>
          <a:lstStyle/>
          <a:p>
            <a:pPr>
              <a:buFont typeface="Wingdings" panose="05000000000000000000" pitchFamily="2" charset="2"/>
              <a:buChar char="v"/>
            </a:pPr>
            <a:r>
              <a:rPr lang="en-US" sz="4000" dirty="0">
                <a:highlight>
                  <a:srgbClr val="FFFF00"/>
                </a:highlight>
              </a:rPr>
              <a:t>Risk factors </a:t>
            </a:r>
          </a:p>
          <a:p>
            <a:endParaRPr lang="en-US" dirty="0">
              <a:highlight>
                <a:srgbClr val="FFCCFF"/>
              </a:highlight>
            </a:endParaRPr>
          </a:p>
          <a:p>
            <a:endParaRPr lang="en-US" dirty="0">
              <a:highlight>
                <a:srgbClr val="FFCCFF"/>
              </a:highlight>
            </a:endParaRPr>
          </a:p>
          <a:p>
            <a:r>
              <a:rPr lang="en-US" dirty="0">
                <a:highlight>
                  <a:srgbClr val="FFCCFF"/>
                </a:highlight>
              </a:rPr>
              <a:t>• Bacterial inoculation</a:t>
            </a:r>
            <a:r>
              <a:rPr lang="en-US" dirty="0"/>
              <a:t>: Sexual activity, urinary incontinence, </a:t>
            </a:r>
            <a:r>
              <a:rPr lang="en-US" dirty="0" err="1"/>
              <a:t>faecal</a:t>
            </a:r>
            <a:r>
              <a:rPr lang="en-US" dirty="0"/>
              <a:t> incontinence, constipation. </a:t>
            </a:r>
          </a:p>
          <a:p>
            <a:endParaRPr lang="en-US" dirty="0"/>
          </a:p>
          <a:p>
            <a:r>
              <a:rPr lang="en-US" dirty="0"/>
              <a:t>• </a:t>
            </a:r>
            <a:r>
              <a:rPr lang="en-US" dirty="0">
                <a:highlight>
                  <a:srgbClr val="FFCCFF"/>
                </a:highlight>
              </a:rPr>
              <a:t>Binding of </a:t>
            </a:r>
            <a:r>
              <a:rPr lang="en-US" dirty="0" err="1">
                <a:highlight>
                  <a:srgbClr val="FFCCFF"/>
                </a:highlight>
              </a:rPr>
              <a:t>uropathogenic</a:t>
            </a:r>
            <a:r>
              <a:rPr lang="en-US" dirty="0">
                <a:highlight>
                  <a:srgbClr val="FFCCFF"/>
                </a:highlight>
              </a:rPr>
              <a:t> bacteria</a:t>
            </a:r>
            <a:r>
              <a:rPr lang="en-US" dirty="0"/>
              <a:t>: Spermicide use, decrease </a:t>
            </a:r>
            <a:r>
              <a:rPr lang="en-US" dirty="0" err="1"/>
              <a:t>oestrogen</a:t>
            </a:r>
            <a:r>
              <a:rPr lang="en-US" dirty="0"/>
              <a:t>, menopause.</a:t>
            </a:r>
          </a:p>
          <a:p>
            <a:endParaRPr lang="en-US" dirty="0"/>
          </a:p>
          <a:p>
            <a:r>
              <a:rPr lang="en-US" dirty="0"/>
              <a:t> </a:t>
            </a:r>
            <a:r>
              <a:rPr lang="en-US" dirty="0">
                <a:highlight>
                  <a:srgbClr val="FFCCFF"/>
                </a:highlight>
              </a:rPr>
              <a:t>• decrease urine flow</a:t>
            </a:r>
            <a:r>
              <a:rPr lang="en-US" dirty="0"/>
              <a:t>: Dehydration, obstructed urinary tract.</a:t>
            </a:r>
          </a:p>
          <a:p>
            <a:endParaRPr lang="en-US" dirty="0"/>
          </a:p>
          <a:p>
            <a:r>
              <a:rPr lang="en-US" dirty="0"/>
              <a:t>• </a:t>
            </a:r>
            <a:r>
              <a:rPr lang="en-US" dirty="0">
                <a:highlight>
                  <a:srgbClr val="FFCCFF"/>
                </a:highlight>
              </a:rPr>
              <a:t>Bacterial growth</a:t>
            </a:r>
            <a:r>
              <a:rPr lang="en-US" dirty="0"/>
              <a:t>: DM, immunosuppression, obstruction, stones, catheter, renal tract malformation, pregnancy.</a:t>
            </a:r>
            <a:endParaRPr lang="ar-JO" dirty="0"/>
          </a:p>
        </p:txBody>
      </p:sp>
    </p:spTree>
    <p:extLst>
      <p:ext uri="{BB962C8B-B14F-4D97-AF65-F5344CB8AC3E}">
        <p14:creationId xmlns:p14="http://schemas.microsoft.com/office/powerpoint/2010/main" val="410344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FA3E-6A8B-1A08-C445-2168FD2D2088}"/>
              </a:ext>
            </a:extLst>
          </p:cNvPr>
          <p:cNvSpPr>
            <a:spLocks noGrp="1"/>
          </p:cNvSpPr>
          <p:nvPr>
            <p:ph type="title"/>
          </p:nvPr>
        </p:nvSpPr>
        <p:spPr>
          <a:xfrm>
            <a:off x="309282" y="0"/>
            <a:ext cx="10515600" cy="1325563"/>
          </a:xfrm>
        </p:spPr>
        <p:txBody>
          <a:bodyPr>
            <a:normAutofit/>
          </a:bodyPr>
          <a:lstStyle/>
          <a:p>
            <a:r>
              <a:rPr lang="en-US" sz="5400" b="1" dirty="0">
                <a:solidFill>
                  <a:schemeClr val="accent1">
                    <a:lumMod val="50000"/>
                  </a:schemeClr>
                </a:solidFill>
              </a:rPr>
              <a:t>Epidemiology</a:t>
            </a:r>
            <a:endParaRPr lang="ar-JO" sz="5400" b="1" dirty="0">
              <a:solidFill>
                <a:schemeClr val="accent1">
                  <a:lumMod val="50000"/>
                </a:schemeClr>
              </a:solidFill>
            </a:endParaRPr>
          </a:p>
        </p:txBody>
      </p:sp>
      <p:sp>
        <p:nvSpPr>
          <p:cNvPr id="3" name="Content Placeholder 2">
            <a:extLst>
              <a:ext uri="{FF2B5EF4-FFF2-40B4-BE49-F238E27FC236}">
                <a16:creationId xmlns:a16="http://schemas.microsoft.com/office/drawing/2014/main" id="{85ADB68B-C777-F127-044F-A6B8B374A821}"/>
              </a:ext>
            </a:extLst>
          </p:cNvPr>
          <p:cNvSpPr>
            <a:spLocks noGrp="1"/>
          </p:cNvSpPr>
          <p:nvPr>
            <p:ph idx="1"/>
          </p:nvPr>
        </p:nvSpPr>
        <p:spPr>
          <a:xfrm>
            <a:off x="246529" y="1063625"/>
            <a:ext cx="10515600" cy="4351338"/>
          </a:xfrm>
        </p:spPr>
        <p:txBody>
          <a:bodyPr>
            <a:normAutofit/>
          </a:bodyPr>
          <a:lstStyle/>
          <a:p>
            <a:r>
              <a:rPr lang="en-US" dirty="0"/>
              <a:t>UTI occurs far more commonly in </a:t>
            </a:r>
            <a:r>
              <a:rPr lang="en-US" u="sng" dirty="0"/>
              <a:t>females</a:t>
            </a:r>
            <a:r>
              <a:rPr lang="en-US" dirty="0"/>
              <a:t> than in males.</a:t>
            </a:r>
          </a:p>
          <a:p>
            <a:r>
              <a:rPr lang="en-US" dirty="0"/>
              <a:t> although obstruction from </a:t>
            </a:r>
            <a:r>
              <a:rPr lang="en-US" u="sng" dirty="0"/>
              <a:t>prostatic hypertrophy </a:t>
            </a:r>
            <a:r>
              <a:rPr lang="en-US" dirty="0"/>
              <a:t>causes men </a:t>
            </a:r>
            <a:r>
              <a:rPr lang="en-US" u="sng" dirty="0"/>
              <a:t>&gt;50 years </a:t>
            </a:r>
            <a:r>
              <a:rPr lang="en-US" dirty="0"/>
              <a:t>old to have an incidence of UTI comparable to that among women of the same age. </a:t>
            </a:r>
          </a:p>
          <a:p>
            <a:r>
              <a:rPr lang="en-US" u="sng" dirty="0"/>
              <a:t>50–80%</a:t>
            </a:r>
            <a:r>
              <a:rPr lang="en-US" dirty="0"/>
              <a:t> of women have at least </a:t>
            </a:r>
            <a:r>
              <a:rPr lang="en-US" u="sng" dirty="0"/>
              <a:t>one UTI</a:t>
            </a:r>
            <a:r>
              <a:rPr lang="en-US" dirty="0"/>
              <a:t> during their lifetime.</a:t>
            </a:r>
          </a:p>
          <a:p>
            <a:r>
              <a:rPr lang="en-US" dirty="0"/>
              <a:t> and </a:t>
            </a:r>
            <a:r>
              <a:rPr lang="en-US" u="sng" dirty="0"/>
              <a:t>20–30% of women have recurrent </a:t>
            </a:r>
            <a:r>
              <a:rPr lang="en-US" u="sng" dirty="0" err="1"/>
              <a:t>episodes</a:t>
            </a:r>
            <a:r>
              <a:rPr lang="en-US" dirty="0" err="1"/>
              <a:t>.</a:t>
            </a:r>
            <a:r>
              <a:rPr lang="en-US" b="1" dirty="0" err="1">
                <a:solidFill>
                  <a:srgbClr val="CC3399"/>
                </a:solidFill>
                <a:highlight>
                  <a:srgbClr val="FFFF00"/>
                </a:highlight>
              </a:rPr>
              <a:t>WHY</a:t>
            </a:r>
            <a:r>
              <a:rPr lang="en-US" b="1" dirty="0">
                <a:solidFill>
                  <a:srgbClr val="CC3399"/>
                </a:solidFill>
                <a:highlight>
                  <a:srgbClr val="FFFF00"/>
                </a:highlight>
              </a:rPr>
              <a:t>?</a:t>
            </a:r>
            <a:r>
              <a:rPr lang="en-US" dirty="0"/>
              <a:t>(</a:t>
            </a:r>
            <a:r>
              <a:rPr lang="en-US" sz="2200" b="0" i="0" dirty="0">
                <a:solidFill>
                  <a:schemeClr val="accent6">
                    <a:lumMod val="75000"/>
                  </a:schemeClr>
                </a:solidFill>
                <a:effectLst/>
                <a:latin typeface="Public Sans Web"/>
              </a:rPr>
              <a:t>because a woman's </a:t>
            </a:r>
            <a:r>
              <a:rPr lang="en-US" sz="2200" b="0" i="0" u="none" strike="noStrike" dirty="0">
                <a:solidFill>
                  <a:schemeClr val="accent6">
                    <a:lumMod val="75000"/>
                  </a:schemeClr>
                </a:solidFill>
                <a:effectLst/>
                <a:latin typeface="Public Sans Web"/>
                <a:hlinkClick r:id="rId2">
                  <a:extLst>
                    <a:ext uri="{A12FA001-AC4F-418D-AE19-62706E023703}">
                      <ahyp:hlinkClr xmlns:ahyp="http://schemas.microsoft.com/office/drawing/2018/hyperlinkcolor" val="tx"/>
                    </a:ext>
                  </a:extLst>
                </a:hlinkClick>
              </a:rPr>
              <a:t>urethra</a:t>
            </a:r>
            <a:r>
              <a:rPr lang="en-US" sz="2200" b="0" i="0" dirty="0">
                <a:solidFill>
                  <a:schemeClr val="accent6">
                    <a:lumMod val="75000"/>
                  </a:schemeClr>
                </a:solidFill>
                <a:effectLst/>
                <a:latin typeface="Public Sans Web"/>
              </a:rPr>
              <a:t> (the tube from the bladder to where the urine comes out of the body) is shorter than a man's. This makes it easier for bacteria to get into the bladder. A woman's urethral opening is also closer to both the vagina and the </a:t>
            </a:r>
            <a:r>
              <a:rPr lang="en-US" sz="2200" b="0" i="0" u="none" strike="noStrike" dirty="0">
                <a:solidFill>
                  <a:schemeClr val="accent6">
                    <a:lumMod val="75000"/>
                  </a:schemeClr>
                </a:solidFill>
                <a:effectLst/>
                <a:latin typeface="Public Sans Web"/>
                <a:hlinkClick r:id="rId3">
                  <a:extLst>
                    <a:ext uri="{A12FA001-AC4F-418D-AE19-62706E023703}">
                      <ahyp:hlinkClr xmlns:ahyp="http://schemas.microsoft.com/office/drawing/2018/hyperlinkcolor" val="tx"/>
                    </a:ext>
                  </a:extLst>
                </a:hlinkClick>
              </a:rPr>
              <a:t>anus</a:t>
            </a:r>
            <a:r>
              <a:rPr lang="en-US" sz="2200" b="0" i="0" dirty="0">
                <a:solidFill>
                  <a:schemeClr val="accent6">
                    <a:lumMod val="75000"/>
                  </a:schemeClr>
                </a:solidFill>
                <a:effectLst/>
                <a:latin typeface="Public Sans Web"/>
              </a:rPr>
              <a:t>, the main source of germs such as </a:t>
            </a:r>
            <a:r>
              <a:rPr lang="en-US" sz="2200" b="0" i="1" u="none" strike="noStrike" dirty="0">
                <a:solidFill>
                  <a:schemeClr val="accent6">
                    <a:lumMod val="75000"/>
                  </a:schemeClr>
                </a:solidFill>
                <a:effectLst/>
                <a:latin typeface="Public Sans Web"/>
                <a:hlinkClick r:id="rId4" tooltip="esh-uh-RIK-ee-uh KOH-lie">
                  <a:extLst>
                    <a:ext uri="{A12FA001-AC4F-418D-AE19-62706E023703}">
                      <ahyp:hlinkClr xmlns:ahyp="http://schemas.microsoft.com/office/drawing/2018/hyperlinkcolor" val="tx"/>
                    </a:ext>
                  </a:extLst>
                </a:hlinkClick>
              </a:rPr>
              <a:t>Escherichia coli</a:t>
            </a:r>
            <a:r>
              <a:rPr lang="en-US" sz="2200" b="0" i="0" dirty="0">
                <a:solidFill>
                  <a:schemeClr val="accent6">
                    <a:lumMod val="75000"/>
                  </a:schemeClr>
                </a:solidFill>
                <a:effectLst/>
                <a:latin typeface="Public Sans Web"/>
              </a:rPr>
              <a:t> (</a:t>
            </a:r>
            <a:r>
              <a:rPr lang="en-US" sz="2200" b="0" i="1" dirty="0">
                <a:solidFill>
                  <a:schemeClr val="accent6">
                    <a:lumMod val="75000"/>
                  </a:schemeClr>
                </a:solidFill>
                <a:effectLst/>
                <a:latin typeface="Public Sans Web"/>
              </a:rPr>
              <a:t>E. coli</a:t>
            </a:r>
            <a:r>
              <a:rPr lang="en-US" sz="2200" b="0" i="0" dirty="0">
                <a:solidFill>
                  <a:schemeClr val="accent6">
                    <a:lumMod val="75000"/>
                  </a:schemeClr>
                </a:solidFill>
                <a:effectLst/>
                <a:latin typeface="Public Sans Web"/>
              </a:rPr>
              <a:t>) that cause UTIs.</a:t>
            </a:r>
            <a:r>
              <a:rPr lang="en-US" sz="2200" dirty="0"/>
              <a:t> </a:t>
            </a:r>
          </a:p>
        </p:txBody>
      </p:sp>
      <p:pic>
        <p:nvPicPr>
          <p:cNvPr id="5" name="Picture 4" descr="A cartoon of a person with a stomachache&#10;&#10;Description automatically generated">
            <a:extLst>
              <a:ext uri="{FF2B5EF4-FFF2-40B4-BE49-F238E27FC236}">
                <a16:creationId xmlns:a16="http://schemas.microsoft.com/office/drawing/2014/main" id="{4FCC4000-7004-037D-C75F-95A642D9A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8182" y="4714875"/>
            <a:ext cx="2133600" cy="2143125"/>
          </a:xfrm>
          <a:prstGeom prst="rect">
            <a:avLst/>
          </a:prstGeom>
        </p:spPr>
      </p:pic>
    </p:spTree>
    <p:extLst>
      <p:ext uri="{BB962C8B-B14F-4D97-AF65-F5344CB8AC3E}">
        <p14:creationId xmlns:p14="http://schemas.microsoft.com/office/powerpoint/2010/main" val="267560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2A445-D8A4-60D9-CD70-300EFCA16EEF}"/>
              </a:ext>
            </a:extLst>
          </p:cNvPr>
          <p:cNvSpPr>
            <a:spLocks noGrp="1"/>
          </p:cNvSpPr>
          <p:nvPr>
            <p:ph idx="1"/>
          </p:nvPr>
        </p:nvSpPr>
        <p:spPr>
          <a:xfrm>
            <a:off x="82502" y="159777"/>
            <a:ext cx="11748247" cy="6538446"/>
          </a:xfrm>
          <a:ln w="19050">
            <a:solidFill>
              <a:srgbClr val="7030A0"/>
            </a:solidFill>
          </a:ln>
        </p:spPr>
        <p:txBody>
          <a:bodyPr>
            <a:normAutofit fontScale="92500" lnSpcReduction="10000"/>
          </a:bodyPr>
          <a:lstStyle/>
          <a:p>
            <a:r>
              <a:rPr lang="en-US" sz="4000" b="1" i="1" dirty="0"/>
              <a:t>Microbiology</a:t>
            </a:r>
            <a:r>
              <a:rPr lang="en-US" dirty="0"/>
              <a:t> </a:t>
            </a:r>
          </a:p>
          <a:p>
            <a:r>
              <a:rPr lang="en-US" dirty="0"/>
              <a:t>In the United States,</a:t>
            </a:r>
          </a:p>
          <a:p>
            <a:r>
              <a:rPr lang="en-US" dirty="0"/>
              <a:t> Escherichia coli accounts for </a:t>
            </a:r>
            <a:r>
              <a:rPr lang="en-US" dirty="0">
                <a:highlight>
                  <a:srgbClr val="00FF00"/>
                </a:highlight>
              </a:rPr>
              <a:t>75–90% </a:t>
            </a:r>
            <a:r>
              <a:rPr lang="en-US" dirty="0"/>
              <a:t>of cystitis isolates.</a:t>
            </a:r>
          </a:p>
          <a:p>
            <a:r>
              <a:rPr lang="en-US" dirty="0"/>
              <a:t> Staphylococcus saprophyticus for </a:t>
            </a:r>
            <a:r>
              <a:rPr lang="en-US" dirty="0">
                <a:highlight>
                  <a:srgbClr val="00FF00"/>
                </a:highlight>
              </a:rPr>
              <a:t>5–15%. </a:t>
            </a:r>
            <a:r>
              <a:rPr lang="en-US" b="0" i="0" dirty="0">
                <a:solidFill>
                  <a:srgbClr val="1A1C1C"/>
                </a:solidFill>
                <a:effectLst/>
                <a:latin typeface="__Lato_94fd27"/>
              </a:rPr>
              <a:t>2</a:t>
            </a:r>
            <a:r>
              <a:rPr lang="en-US" b="0" i="0" baseline="30000" dirty="0">
                <a:solidFill>
                  <a:srgbClr val="1A1C1C"/>
                </a:solidFill>
                <a:effectLst/>
                <a:latin typeface="__Lato_94fd27"/>
              </a:rPr>
              <a:t>nd</a:t>
            </a:r>
            <a:r>
              <a:rPr lang="en-US" b="0" i="0" dirty="0">
                <a:solidFill>
                  <a:srgbClr val="1A1C1C"/>
                </a:solidFill>
                <a:effectLst/>
                <a:latin typeface="__Lato_94fd27"/>
              </a:rPr>
              <a:t> leading cause of UTI in sexually active women.</a:t>
            </a:r>
            <a:endParaRPr lang="en-US" dirty="0">
              <a:highlight>
                <a:srgbClr val="00FF00"/>
              </a:highlight>
            </a:endParaRPr>
          </a:p>
          <a:p>
            <a:r>
              <a:rPr lang="en-US" dirty="0"/>
              <a:t> Klebsiella species, Proteus species, Enterococcus species, Citrobacter species, and other organisms for </a:t>
            </a:r>
            <a:r>
              <a:rPr lang="en-US" dirty="0">
                <a:highlight>
                  <a:srgbClr val="00FF00"/>
                </a:highlight>
              </a:rPr>
              <a:t>5–10%. </a:t>
            </a:r>
          </a:p>
          <a:p>
            <a:endParaRPr lang="en-US" dirty="0"/>
          </a:p>
          <a:p>
            <a:endParaRPr lang="en-US" dirty="0"/>
          </a:p>
          <a:p>
            <a:endParaRPr lang="en-US" dirty="0"/>
          </a:p>
          <a:p>
            <a:r>
              <a:rPr lang="en-US" dirty="0"/>
              <a:t>• The spectrum of organisms causing uncomplicated pyelonephritis is similar, with E. coli predominating. </a:t>
            </a:r>
          </a:p>
          <a:p>
            <a:r>
              <a:rPr lang="en-US" dirty="0"/>
              <a:t>• Gram-positive bacteria (e.g., enterococci and Staphylococcus aureus) and yeasts are also important pathogens in complicated UTI</a:t>
            </a:r>
          </a:p>
          <a:p>
            <a:r>
              <a:rPr lang="en-US" dirty="0" err="1"/>
              <a:t>Cytomegalovirus,adenovirus,BK</a:t>
            </a:r>
            <a:r>
              <a:rPr lang="en-US" dirty="0"/>
              <a:t> virus are commonly involved in hemorrhagic cystitis.</a:t>
            </a:r>
          </a:p>
          <a:p>
            <a:endParaRPr lang="en-US" dirty="0"/>
          </a:p>
          <a:p>
            <a:endParaRPr lang="ar-JO" dirty="0"/>
          </a:p>
        </p:txBody>
      </p:sp>
      <p:pic>
        <p:nvPicPr>
          <p:cNvPr id="5" name="Picture 4" descr="A diagram of a human body&#10;&#10;Description automatically generated">
            <a:extLst>
              <a:ext uri="{FF2B5EF4-FFF2-40B4-BE49-F238E27FC236}">
                <a16:creationId xmlns:a16="http://schemas.microsoft.com/office/drawing/2014/main" id="{071680B9-9583-0BB4-9589-B6CCC018B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404" y="189302"/>
            <a:ext cx="3202420" cy="1427417"/>
          </a:xfrm>
          <a:prstGeom prst="rect">
            <a:avLst/>
          </a:prstGeom>
        </p:spPr>
      </p:pic>
      <p:pic>
        <p:nvPicPr>
          <p:cNvPr id="7" name="Picture 6" descr="A diagram of bacteria causing uti&#10;&#10;Description automatically generated">
            <a:extLst>
              <a:ext uri="{FF2B5EF4-FFF2-40B4-BE49-F238E27FC236}">
                <a16:creationId xmlns:a16="http://schemas.microsoft.com/office/drawing/2014/main" id="{44B847BD-EFFA-7828-EC20-691765FB8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30775"/>
            <a:ext cx="4776138" cy="1427417"/>
          </a:xfrm>
          <a:custGeom>
            <a:avLst/>
            <a:gdLst>
              <a:gd name="connsiteX0" fmla="*/ 0 w 4776138"/>
              <a:gd name="connsiteY0" fmla="*/ 0 h 1427417"/>
              <a:gd name="connsiteX1" fmla="*/ 682305 w 4776138"/>
              <a:gd name="connsiteY1" fmla="*/ 0 h 1427417"/>
              <a:gd name="connsiteX2" fmla="*/ 1364611 w 4776138"/>
              <a:gd name="connsiteY2" fmla="*/ 0 h 1427417"/>
              <a:gd name="connsiteX3" fmla="*/ 2046916 w 4776138"/>
              <a:gd name="connsiteY3" fmla="*/ 0 h 1427417"/>
              <a:gd name="connsiteX4" fmla="*/ 2729222 w 4776138"/>
              <a:gd name="connsiteY4" fmla="*/ 0 h 1427417"/>
              <a:gd name="connsiteX5" fmla="*/ 3459289 w 4776138"/>
              <a:gd name="connsiteY5" fmla="*/ 0 h 1427417"/>
              <a:gd name="connsiteX6" fmla="*/ 4093833 w 4776138"/>
              <a:gd name="connsiteY6" fmla="*/ 0 h 1427417"/>
              <a:gd name="connsiteX7" fmla="*/ 4776138 w 4776138"/>
              <a:gd name="connsiteY7" fmla="*/ 0 h 1427417"/>
              <a:gd name="connsiteX8" fmla="*/ 4776138 w 4776138"/>
              <a:gd name="connsiteY8" fmla="*/ 504354 h 1427417"/>
              <a:gd name="connsiteX9" fmla="*/ 4776138 w 4776138"/>
              <a:gd name="connsiteY9" fmla="*/ 980160 h 1427417"/>
              <a:gd name="connsiteX10" fmla="*/ 4776138 w 4776138"/>
              <a:gd name="connsiteY10" fmla="*/ 1427417 h 1427417"/>
              <a:gd name="connsiteX11" fmla="*/ 4046071 w 4776138"/>
              <a:gd name="connsiteY11" fmla="*/ 1427417 h 1427417"/>
              <a:gd name="connsiteX12" fmla="*/ 3459289 w 4776138"/>
              <a:gd name="connsiteY12" fmla="*/ 1427417 h 1427417"/>
              <a:gd name="connsiteX13" fmla="*/ 2729222 w 4776138"/>
              <a:gd name="connsiteY13" fmla="*/ 1427417 h 1427417"/>
              <a:gd name="connsiteX14" fmla="*/ 2094678 w 4776138"/>
              <a:gd name="connsiteY14" fmla="*/ 1427417 h 1427417"/>
              <a:gd name="connsiteX15" fmla="*/ 1412372 w 4776138"/>
              <a:gd name="connsiteY15" fmla="*/ 1427417 h 1427417"/>
              <a:gd name="connsiteX16" fmla="*/ 682305 w 4776138"/>
              <a:gd name="connsiteY16" fmla="*/ 1427417 h 1427417"/>
              <a:gd name="connsiteX17" fmla="*/ 0 w 4776138"/>
              <a:gd name="connsiteY17" fmla="*/ 1427417 h 1427417"/>
              <a:gd name="connsiteX18" fmla="*/ 0 w 4776138"/>
              <a:gd name="connsiteY18" fmla="*/ 994434 h 1427417"/>
              <a:gd name="connsiteX19" fmla="*/ 0 w 4776138"/>
              <a:gd name="connsiteY19" fmla="*/ 561451 h 1427417"/>
              <a:gd name="connsiteX20" fmla="*/ 0 w 4776138"/>
              <a:gd name="connsiteY20" fmla="*/ 0 h 142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6138" h="1427417" fill="none" extrusionOk="0">
                <a:moveTo>
                  <a:pt x="0" y="0"/>
                </a:moveTo>
                <a:cubicBezTo>
                  <a:pt x="198146" y="-12359"/>
                  <a:pt x="504203" y="23926"/>
                  <a:pt x="682305" y="0"/>
                </a:cubicBezTo>
                <a:cubicBezTo>
                  <a:pt x="860407" y="-23926"/>
                  <a:pt x="1111002" y="2947"/>
                  <a:pt x="1364611" y="0"/>
                </a:cubicBezTo>
                <a:cubicBezTo>
                  <a:pt x="1618220" y="-2947"/>
                  <a:pt x="1821513" y="18093"/>
                  <a:pt x="2046916" y="0"/>
                </a:cubicBezTo>
                <a:cubicBezTo>
                  <a:pt x="2272319" y="-18093"/>
                  <a:pt x="2532565" y="11250"/>
                  <a:pt x="2729222" y="0"/>
                </a:cubicBezTo>
                <a:cubicBezTo>
                  <a:pt x="2925879" y="-11250"/>
                  <a:pt x="3100845" y="23055"/>
                  <a:pt x="3459289" y="0"/>
                </a:cubicBezTo>
                <a:cubicBezTo>
                  <a:pt x="3817733" y="-23055"/>
                  <a:pt x="3834661" y="31397"/>
                  <a:pt x="4093833" y="0"/>
                </a:cubicBezTo>
                <a:cubicBezTo>
                  <a:pt x="4353005" y="-31397"/>
                  <a:pt x="4479394" y="5642"/>
                  <a:pt x="4776138" y="0"/>
                </a:cubicBezTo>
                <a:cubicBezTo>
                  <a:pt x="4767644" y="119633"/>
                  <a:pt x="4757202" y="380725"/>
                  <a:pt x="4776138" y="504354"/>
                </a:cubicBezTo>
                <a:cubicBezTo>
                  <a:pt x="4795074" y="627983"/>
                  <a:pt x="4760061" y="799048"/>
                  <a:pt x="4776138" y="980160"/>
                </a:cubicBezTo>
                <a:cubicBezTo>
                  <a:pt x="4792215" y="1161272"/>
                  <a:pt x="4757083" y="1245151"/>
                  <a:pt x="4776138" y="1427417"/>
                </a:cubicBezTo>
                <a:cubicBezTo>
                  <a:pt x="4537955" y="1418757"/>
                  <a:pt x="4203088" y="1460485"/>
                  <a:pt x="4046071" y="1427417"/>
                </a:cubicBezTo>
                <a:cubicBezTo>
                  <a:pt x="3889054" y="1394349"/>
                  <a:pt x="3743830" y="1400782"/>
                  <a:pt x="3459289" y="1427417"/>
                </a:cubicBezTo>
                <a:cubicBezTo>
                  <a:pt x="3174748" y="1454052"/>
                  <a:pt x="3065725" y="1456825"/>
                  <a:pt x="2729222" y="1427417"/>
                </a:cubicBezTo>
                <a:cubicBezTo>
                  <a:pt x="2392719" y="1398009"/>
                  <a:pt x="2410158" y="1444862"/>
                  <a:pt x="2094678" y="1427417"/>
                </a:cubicBezTo>
                <a:cubicBezTo>
                  <a:pt x="1779198" y="1409972"/>
                  <a:pt x="1579904" y="1403377"/>
                  <a:pt x="1412372" y="1427417"/>
                </a:cubicBezTo>
                <a:cubicBezTo>
                  <a:pt x="1244840" y="1451457"/>
                  <a:pt x="993294" y="1409417"/>
                  <a:pt x="682305" y="1427417"/>
                </a:cubicBezTo>
                <a:cubicBezTo>
                  <a:pt x="371316" y="1445417"/>
                  <a:pt x="166171" y="1439078"/>
                  <a:pt x="0" y="1427417"/>
                </a:cubicBezTo>
                <a:cubicBezTo>
                  <a:pt x="13031" y="1318920"/>
                  <a:pt x="7485" y="1162347"/>
                  <a:pt x="0" y="994434"/>
                </a:cubicBezTo>
                <a:cubicBezTo>
                  <a:pt x="-7485" y="826521"/>
                  <a:pt x="11953" y="652557"/>
                  <a:pt x="0" y="561451"/>
                </a:cubicBezTo>
                <a:cubicBezTo>
                  <a:pt x="-11953" y="470345"/>
                  <a:pt x="25626" y="213640"/>
                  <a:pt x="0" y="0"/>
                </a:cubicBezTo>
                <a:close/>
              </a:path>
              <a:path w="4776138" h="1427417" stroke="0" extrusionOk="0">
                <a:moveTo>
                  <a:pt x="0" y="0"/>
                </a:moveTo>
                <a:cubicBezTo>
                  <a:pt x="200542" y="28694"/>
                  <a:pt x="492018" y="-14265"/>
                  <a:pt x="634544" y="0"/>
                </a:cubicBezTo>
                <a:cubicBezTo>
                  <a:pt x="777070" y="14265"/>
                  <a:pt x="1001354" y="9312"/>
                  <a:pt x="1316849" y="0"/>
                </a:cubicBezTo>
                <a:cubicBezTo>
                  <a:pt x="1632345" y="-9312"/>
                  <a:pt x="1885540" y="-11473"/>
                  <a:pt x="2046916" y="0"/>
                </a:cubicBezTo>
                <a:cubicBezTo>
                  <a:pt x="2208292" y="11473"/>
                  <a:pt x="2605028" y="18178"/>
                  <a:pt x="2776983" y="0"/>
                </a:cubicBezTo>
                <a:cubicBezTo>
                  <a:pt x="2948938" y="-18178"/>
                  <a:pt x="3235047" y="-642"/>
                  <a:pt x="3411527" y="0"/>
                </a:cubicBezTo>
                <a:cubicBezTo>
                  <a:pt x="3588007" y="642"/>
                  <a:pt x="3918178" y="-25315"/>
                  <a:pt x="4093833" y="0"/>
                </a:cubicBezTo>
                <a:cubicBezTo>
                  <a:pt x="4269488" y="25315"/>
                  <a:pt x="4522448" y="-5773"/>
                  <a:pt x="4776138" y="0"/>
                </a:cubicBezTo>
                <a:cubicBezTo>
                  <a:pt x="4756582" y="201863"/>
                  <a:pt x="4801260" y="342489"/>
                  <a:pt x="4776138" y="504354"/>
                </a:cubicBezTo>
                <a:cubicBezTo>
                  <a:pt x="4751016" y="666219"/>
                  <a:pt x="4776093" y="805726"/>
                  <a:pt x="4776138" y="1008708"/>
                </a:cubicBezTo>
                <a:cubicBezTo>
                  <a:pt x="4776183" y="1211690"/>
                  <a:pt x="4779913" y="1261825"/>
                  <a:pt x="4776138" y="1427417"/>
                </a:cubicBezTo>
                <a:cubicBezTo>
                  <a:pt x="4609244" y="1422766"/>
                  <a:pt x="4477557" y="1405845"/>
                  <a:pt x="4189355" y="1427417"/>
                </a:cubicBezTo>
                <a:cubicBezTo>
                  <a:pt x="3901153" y="1448989"/>
                  <a:pt x="3880033" y="1443286"/>
                  <a:pt x="3602573" y="1427417"/>
                </a:cubicBezTo>
                <a:cubicBezTo>
                  <a:pt x="3325113" y="1411548"/>
                  <a:pt x="3021311" y="1441618"/>
                  <a:pt x="2824744" y="1427417"/>
                </a:cubicBezTo>
                <a:cubicBezTo>
                  <a:pt x="2628177" y="1413216"/>
                  <a:pt x="2411348" y="1440179"/>
                  <a:pt x="2190200" y="1427417"/>
                </a:cubicBezTo>
                <a:cubicBezTo>
                  <a:pt x="1969052" y="1414655"/>
                  <a:pt x="1823416" y="1410314"/>
                  <a:pt x="1603418" y="1427417"/>
                </a:cubicBezTo>
                <a:cubicBezTo>
                  <a:pt x="1383420" y="1444520"/>
                  <a:pt x="1187408" y="1414734"/>
                  <a:pt x="968874" y="1427417"/>
                </a:cubicBezTo>
                <a:cubicBezTo>
                  <a:pt x="750340" y="1440100"/>
                  <a:pt x="326614" y="1449884"/>
                  <a:pt x="0" y="1427417"/>
                </a:cubicBezTo>
                <a:cubicBezTo>
                  <a:pt x="-4120" y="1300245"/>
                  <a:pt x="1438" y="1078930"/>
                  <a:pt x="0" y="980160"/>
                </a:cubicBezTo>
                <a:cubicBezTo>
                  <a:pt x="-1438" y="881390"/>
                  <a:pt x="-14527" y="642939"/>
                  <a:pt x="0" y="504354"/>
                </a:cubicBezTo>
                <a:cubicBezTo>
                  <a:pt x="14527" y="365769"/>
                  <a:pt x="-19349" y="160728"/>
                  <a:pt x="0" y="0"/>
                </a:cubicBezTo>
                <a:close/>
              </a:path>
            </a:pathLst>
          </a:custGeom>
          <a:ln>
            <a:solidFill>
              <a:schemeClr val="tx1"/>
            </a:solidFill>
            <a:extLst>
              <a:ext uri="{C807C97D-BFC1-408E-A445-0C87EB9F89A2}">
                <ask:lineSketchStyleProps xmlns:ask="http://schemas.microsoft.com/office/drawing/2018/sketchyshapes" sd="3342489764">
                  <a:prstGeom prst="rect">
                    <a:avLst/>
                  </a:prstGeom>
                  <ask:type>
                    <ask:lineSketchFreehand/>
                  </ask:type>
                </ask:lineSketchStyleProps>
              </a:ext>
            </a:extLst>
          </a:ln>
        </p:spPr>
      </p:pic>
    </p:spTree>
    <p:extLst>
      <p:ext uri="{BB962C8B-B14F-4D97-AF65-F5344CB8AC3E}">
        <p14:creationId xmlns:p14="http://schemas.microsoft.com/office/powerpoint/2010/main" val="951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table with text and numbers&#10;&#10;Description automatically generated">
            <a:extLst>
              <a:ext uri="{FF2B5EF4-FFF2-40B4-BE49-F238E27FC236}">
                <a16:creationId xmlns:a16="http://schemas.microsoft.com/office/drawing/2014/main" id="{580C091D-7724-A451-5D3C-1F431ECF6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9780" y="643467"/>
            <a:ext cx="8012439"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10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E8CE49F-FEB7-3F09-057C-65A68A901FC7}"/>
              </a:ext>
            </a:extLst>
          </p:cNvPr>
          <p:cNvSpPr>
            <a:spLocks noGrp="1"/>
          </p:cNvSpPr>
          <p:nvPr>
            <p:ph idx="1"/>
          </p:nvPr>
        </p:nvSpPr>
        <p:spPr>
          <a:xfrm>
            <a:off x="106354" y="0"/>
            <a:ext cx="6472339" cy="6307044"/>
          </a:xfrm>
          <a:prstGeom prst="round2DiagRect">
            <a:avLst>
              <a:gd name="adj1" fmla="val 0"/>
              <a:gd name="adj2" fmla="val 16670"/>
            </a:avLst>
          </a:pr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ormAutofit/>
          </a:bodyPr>
          <a:lstStyle/>
          <a:p>
            <a:r>
              <a:rPr lang="en-US" sz="2400" dirty="0"/>
              <a:t>In the majority of UTIs, bacteria establish infection by ascending from the urethra to the bladder. Continuing ascent up the ureter to the kidney is the pathway for </a:t>
            </a:r>
            <a:r>
              <a:rPr lang="en-US" sz="2400" u="sng" dirty="0"/>
              <a:t>most renal parenchymal infections</a:t>
            </a:r>
            <a:r>
              <a:rPr lang="en-US" sz="2400" dirty="0"/>
              <a:t>. </a:t>
            </a:r>
          </a:p>
          <a:p>
            <a:endParaRPr lang="en-US" sz="2400" dirty="0"/>
          </a:p>
          <a:p>
            <a:r>
              <a:rPr lang="en-US" sz="2400" dirty="0"/>
              <a:t>• The pathogenesis of </a:t>
            </a:r>
            <a:r>
              <a:rPr lang="en-US" sz="2400" dirty="0" err="1"/>
              <a:t>candiduria</a:t>
            </a:r>
            <a:r>
              <a:rPr lang="en-US" sz="2400" dirty="0"/>
              <a:t> is distinct in that the hematogenous route is common. </a:t>
            </a:r>
          </a:p>
          <a:p>
            <a:endParaRPr lang="en-US" sz="2400" dirty="0"/>
          </a:p>
          <a:p>
            <a:r>
              <a:rPr lang="en-US" sz="2400" dirty="0"/>
              <a:t>• The presence of Candida in the urine of a </a:t>
            </a:r>
            <a:r>
              <a:rPr lang="en-US" sz="2400" dirty="0" err="1"/>
              <a:t>noninstrumented</a:t>
            </a:r>
            <a:r>
              <a:rPr lang="en-US" sz="2400" dirty="0"/>
              <a:t> immunocompetent pt implies either genital contamination or potentially widespread visceral dissemination.</a:t>
            </a:r>
            <a:endParaRPr lang="ar-JO" sz="2400" dirty="0"/>
          </a:p>
        </p:txBody>
      </p:sp>
      <p:pic>
        <p:nvPicPr>
          <p:cNvPr id="6" name="Picture 5" descr="Diagram of urinary tract infection&#10;&#10;Description automatically generated">
            <a:extLst>
              <a:ext uri="{FF2B5EF4-FFF2-40B4-BE49-F238E27FC236}">
                <a16:creationId xmlns:a16="http://schemas.microsoft.com/office/drawing/2014/main" id="{68F44FCB-7441-CF46-A72A-191261AF17D0}"/>
              </a:ext>
            </a:extLst>
          </p:cNvPr>
          <p:cNvPicPr>
            <a:picLocks noChangeAspect="1"/>
          </p:cNvPicPr>
          <p:nvPr/>
        </p:nvPicPr>
        <p:blipFill rotWithShape="1">
          <a:blip r:embed="rId2">
            <a:extLst>
              <a:ext uri="{28A0092B-C50C-407E-A947-70E740481C1C}">
                <a14:useLocalDpi xmlns:a14="http://schemas.microsoft.com/office/drawing/2010/main" val="0"/>
              </a:ext>
            </a:extLst>
          </a:blip>
          <a:srcRect l="14923" t="1990" r="-3042" b="-5324"/>
          <a:stretch/>
        </p:blipFill>
        <p:spPr>
          <a:xfrm>
            <a:off x="6659418" y="550956"/>
            <a:ext cx="5735782" cy="6307044"/>
          </a:xfrm>
          <a:prstGeom prst="rect">
            <a:avLst/>
          </a:prstGeom>
        </p:spPr>
      </p:pic>
    </p:spTree>
    <p:extLst>
      <p:ext uri="{BB962C8B-B14F-4D97-AF65-F5344CB8AC3E}">
        <p14:creationId xmlns:p14="http://schemas.microsoft.com/office/powerpoint/2010/main" val="156138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0048-82A2-E2BB-9071-681604171BB5}"/>
              </a:ext>
            </a:extLst>
          </p:cNvPr>
          <p:cNvSpPr>
            <a:spLocks noGrp="1"/>
          </p:cNvSpPr>
          <p:nvPr>
            <p:ph type="title"/>
          </p:nvPr>
        </p:nvSpPr>
        <p:spPr/>
        <p:txBody>
          <a:bodyPr/>
          <a:lstStyle/>
          <a:p>
            <a:endParaRPr lang="ar-JO"/>
          </a:p>
        </p:txBody>
      </p:sp>
      <p:pic>
        <p:nvPicPr>
          <p:cNvPr id="5" name="Content Placeholder 4" descr="A close-up of a medical information&#10;&#10;Description automatically generated">
            <a:extLst>
              <a:ext uri="{FF2B5EF4-FFF2-40B4-BE49-F238E27FC236}">
                <a16:creationId xmlns:a16="http://schemas.microsoft.com/office/drawing/2014/main" id="{57B05A74-871E-B4F6-BBF4-45FDFDFA86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53" t="-207" r="-753" b="44175"/>
          <a:stretch/>
        </p:blipFill>
        <p:spPr>
          <a:xfrm>
            <a:off x="283657" y="737249"/>
            <a:ext cx="11390746" cy="3841895"/>
          </a:xfrm>
        </p:spPr>
      </p:pic>
    </p:spTree>
    <p:extLst>
      <p:ext uri="{BB962C8B-B14F-4D97-AF65-F5344CB8AC3E}">
        <p14:creationId xmlns:p14="http://schemas.microsoft.com/office/powerpoint/2010/main" val="2633049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1955</TotalTime>
  <Words>2226</Words>
  <Application>Microsoft Office PowerPoint</Application>
  <PresentationFormat>Widescreen</PresentationFormat>
  <Paragraphs>185</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Urinary tract infections (UTI) </vt:lpstr>
      <vt:lpstr>A urinary tract infection (UTI) is an infection in any part of the urinary system. The urinary system includes the kidneys, ureters, bladder and urethra.  Most infections involve the lower urinary tract —bladder and the urethra.</vt:lpstr>
      <vt:lpstr>PowerPoint Presentation</vt:lpstr>
      <vt:lpstr>PowerPoint Presentation</vt:lpstr>
      <vt:lpstr>Epidemiology</vt:lpstr>
      <vt:lpstr>PowerPoint Presentation</vt:lpstr>
      <vt:lpstr>PowerPoint Presentation</vt:lpstr>
      <vt:lpstr>PowerPoint Presentation</vt:lpstr>
      <vt:lpstr>PowerPoint Presentation</vt:lpstr>
      <vt:lpstr>PowerPoint Presentation</vt:lpstr>
      <vt:lpstr>Clinical manifestations:</vt:lpstr>
      <vt:lpstr>PowerPoint Presentation</vt:lpstr>
      <vt:lpstr>PowerPoint Presentation</vt:lpstr>
      <vt:lpstr>By frequency -persistent or recurrent UTI- </vt:lpstr>
      <vt:lpstr>Asymptomatic bacteriuria </vt:lpstr>
      <vt:lpstr> Acute pyelonephritis</vt:lpstr>
      <vt:lpstr>PowerPoint Presentation</vt:lpstr>
      <vt:lpstr>Diagnosis:</vt:lpstr>
      <vt:lpstr>Cystitis  diagnosis: </vt:lpstr>
      <vt:lpstr>Urine analysis:</vt:lpstr>
      <vt:lpstr>PowerPoint Presentation</vt:lpstr>
      <vt:lpstr>Blood tests:</vt:lpstr>
      <vt:lpstr>Urine culture</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infections (UTI) </dc:title>
  <dc:creator>Rahaf Monawer AlMasa'afeh</dc:creator>
  <cp:lastModifiedBy>rose berry</cp:lastModifiedBy>
  <cp:revision>4</cp:revision>
  <dcterms:created xsi:type="dcterms:W3CDTF">2023-10-09T20:36:33Z</dcterms:created>
  <dcterms:modified xsi:type="dcterms:W3CDTF">2023-10-12T20:11:51Z</dcterms:modified>
</cp:coreProperties>
</file>