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5" r:id="rId10"/>
    <p:sldId id="266" r:id="rId11"/>
    <p:sldId id="301" r:id="rId12"/>
    <p:sldId id="302" r:id="rId13"/>
    <p:sldId id="270" r:id="rId14"/>
    <p:sldId id="304" r:id="rId15"/>
    <p:sldId id="273" r:id="rId16"/>
    <p:sldId id="274" r:id="rId17"/>
    <p:sldId id="275" r:id="rId18"/>
    <p:sldId id="276" r:id="rId19"/>
    <p:sldId id="277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69"/>
    <p:restoredTop sz="95755"/>
  </p:normalViewPr>
  <p:slideViewPr>
    <p:cSldViewPr snapToGrid="0" snapToObjects="1">
      <p:cViewPr varScale="1">
        <p:scale>
          <a:sx n="73" d="100"/>
          <a:sy n="73" d="100"/>
        </p:scale>
        <p:origin x="3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29BCA-3145-F249-88B5-716F323FFBB6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B501B-99C8-0E4F-A498-ABD8D92466C2}">
      <dgm:prSet phldrT="[Text]" custT="1"/>
      <dgm:spPr/>
      <dgm:t>
        <a:bodyPr/>
        <a:lstStyle/>
        <a:p>
          <a:pPr rtl="0"/>
          <a:r>
            <a:rPr lang="en-US" sz="2900" dirty="0"/>
            <a:t> </a:t>
          </a:r>
          <a:r>
            <a:rPr lang="en-US" sz="3200" dirty="0"/>
            <a:t>Methods of Revascularization</a:t>
          </a:r>
        </a:p>
      </dgm:t>
    </dgm:pt>
    <dgm:pt modelId="{F705396E-8F70-4F41-AECC-4E2805C938DE}" type="parTrans" cxnId="{174C6A11-839C-5841-A0D8-9910B5675AF3}">
      <dgm:prSet/>
      <dgm:spPr/>
      <dgm:t>
        <a:bodyPr/>
        <a:lstStyle/>
        <a:p>
          <a:endParaRPr lang="en-US"/>
        </a:p>
      </dgm:t>
    </dgm:pt>
    <dgm:pt modelId="{AF2135BE-E196-374A-B3D5-9734DBF7E422}" type="sibTrans" cxnId="{174C6A11-839C-5841-A0D8-9910B5675AF3}">
      <dgm:prSet/>
      <dgm:spPr/>
      <dgm:t>
        <a:bodyPr/>
        <a:lstStyle/>
        <a:p>
          <a:endParaRPr lang="en-US"/>
        </a:p>
      </dgm:t>
    </dgm:pt>
    <dgm:pt modelId="{5DFA923B-4074-1C4E-A342-68C1890C804E}">
      <dgm:prSet phldrT="[Text]" custT="1"/>
      <dgm:spPr/>
      <dgm:t>
        <a:bodyPr/>
        <a:lstStyle/>
        <a:p>
          <a:r>
            <a:rPr lang="en-US" sz="3200" spc="-10" dirty="0">
              <a:solidFill>
                <a:schemeClr val="tx1"/>
              </a:solidFill>
              <a:latin typeface="Times New Roman"/>
              <a:cs typeface="Times New Roman"/>
            </a:rPr>
            <a:t>Percutaneous coronary </a:t>
          </a:r>
          <a:r>
            <a:rPr lang="en-US" sz="3200" spc="-35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10" dirty="0">
              <a:solidFill>
                <a:schemeClr val="tx1"/>
              </a:solidFill>
              <a:latin typeface="Times New Roman"/>
              <a:cs typeface="Times New Roman"/>
            </a:rPr>
            <a:t>intervention </a:t>
          </a:r>
          <a:r>
            <a:rPr lang="en-US" sz="3200" spc="-5" dirty="0">
              <a:solidFill>
                <a:schemeClr val="tx1"/>
              </a:solidFill>
              <a:latin typeface="Times New Roman"/>
              <a:cs typeface="Times New Roman"/>
            </a:rPr>
            <a:t>(PCI)</a:t>
          </a:r>
          <a:endParaRPr lang="en-US" sz="3200" dirty="0">
            <a:solidFill>
              <a:schemeClr val="tx1"/>
            </a:solidFill>
          </a:endParaRPr>
        </a:p>
      </dgm:t>
    </dgm:pt>
    <dgm:pt modelId="{896EDD89-AB0F-4741-B954-7F41662D264E}" type="parTrans" cxnId="{26DF7217-E64C-654E-BC55-2C32ECAF7FB0}">
      <dgm:prSet/>
      <dgm:spPr/>
      <dgm:t>
        <a:bodyPr/>
        <a:lstStyle/>
        <a:p>
          <a:endParaRPr lang="en-US"/>
        </a:p>
      </dgm:t>
    </dgm:pt>
    <dgm:pt modelId="{BF2B2932-4887-044D-A924-1EFFD36905B2}" type="sibTrans" cxnId="{26DF7217-E64C-654E-BC55-2C32ECAF7FB0}">
      <dgm:prSet/>
      <dgm:spPr/>
      <dgm:t>
        <a:bodyPr/>
        <a:lstStyle/>
        <a:p>
          <a:endParaRPr lang="en-US"/>
        </a:p>
      </dgm:t>
    </dgm:pt>
    <dgm:pt modelId="{C58FC83C-5606-5549-B79C-847A1BC97635}">
      <dgm:prSet phldrT="[Text]" custT="1"/>
      <dgm:spPr/>
      <dgm:t>
        <a:bodyPr/>
        <a:lstStyle/>
        <a:p>
          <a:r>
            <a:rPr lang="en-US" sz="3200" spc="-5" dirty="0">
              <a:solidFill>
                <a:schemeClr val="tx1"/>
              </a:solidFill>
              <a:latin typeface="Times New Roman"/>
              <a:cs typeface="Times New Roman"/>
            </a:rPr>
            <a:t>Coronary</a:t>
          </a:r>
          <a:r>
            <a:rPr lang="en-US" sz="3200" spc="-4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10" dirty="0">
              <a:solidFill>
                <a:schemeClr val="tx1"/>
              </a:solidFill>
              <a:latin typeface="Times New Roman"/>
              <a:cs typeface="Times New Roman"/>
            </a:rPr>
            <a:t>artery</a:t>
          </a:r>
          <a:r>
            <a:rPr lang="en-US" sz="3200" spc="-4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5" dirty="0">
              <a:solidFill>
                <a:schemeClr val="tx1"/>
              </a:solidFill>
              <a:latin typeface="Times New Roman"/>
              <a:cs typeface="Times New Roman"/>
            </a:rPr>
            <a:t>bypass </a:t>
          </a:r>
          <a:r>
            <a:rPr lang="en-US" sz="3200" spc="-35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5" dirty="0">
              <a:solidFill>
                <a:schemeClr val="tx1"/>
              </a:solidFill>
              <a:latin typeface="Times New Roman"/>
              <a:cs typeface="Times New Roman"/>
            </a:rPr>
            <a:t>grafting</a:t>
          </a:r>
          <a:r>
            <a:rPr lang="en-US" sz="3200" spc="-15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5" dirty="0">
              <a:solidFill>
                <a:schemeClr val="tx1"/>
              </a:solidFill>
              <a:latin typeface="Times New Roman"/>
              <a:cs typeface="Times New Roman"/>
            </a:rPr>
            <a:t>(CABG)</a:t>
          </a:r>
          <a:endParaRPr lang="en-US" sz="3200" dirty="0">
            <a:solidFill>
              <a:schemeClr val="tx1"/>
            </a:solidFill>
          </a:endParaRPr>
        </a:p>
      </dgm:t>
    </dgm:pt>
    <dgm:pt modelId="{46EC524A-1AC6-F44F-99E3-E6C3434C795E}" type="parTrans" cxnId="{19DC5E68-F404-354C-A684-27BC4FDA5367}">
      <dgm:prSet/>
      <dgm:spPr/>
      <dgm:t>
        <a:bodyPr/>
        <a:lstStyle/>
        <a:p>
          <a:endParaRPr lang="en-US"/>
        </a:p>
      </dgm:t>
    </dgm:pt>
    <dgm:pt modelId="{5C711631-5B3D-CA4A-A996-61E791D1A990}" type="sibTrans" cxnId="{19DC5E68-F404-354C-A684-27BC4FDA5367}">
      <dgm:prSet/>
      <dgm:spPr/>
      <dgm:t>
        <a:bodyPr/>
        <a:lstStyle/>
        <a:p>
          <a:endParaRPr lang="en-US"/>
        </a:p>
      </dgm:t>
    </dgm:pt>
    <dgm:pt modelId="{A884E714-328C-8245-A58C-E020C5EF6ADE}">
      <dgm:prSet phldrT="[Text]" custT="1"/>
      <dgm:spPr/>
      <dgm:t>
        <a:bodyPr/>
        <a:lstStyle/>
        <a:p>
          <a:r>
            <a:rPr lang="en-US" sz="3200" spc="-10" dirty="0">
              <a:solidFill>
                <a:schemeClr val="tx1"/>
              </a:solidFill>
              <a:latin typeface="Times New Roman"/>
              <a:cs typeface="Times New Roman"/>
            </a:rPr>
            <a:t>Thrombolytic</a:t>
          </a:r>
          <a:r>
            <a:rPr lang="en-US" sz="3200" spc="-15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spc="-10" dirty="0">
              <a:solidFill>
                <a:schemeClr val="tx1"/>
              </a:solidFill>
              <a:latin typeface="Times New Roman"/>
              <a:cs typeface="Times New Roman"/>
            </a:rPr>
            <a:t>therapy</a:t>
          </a:r>
          <a:endParaRPr lang="en-US" sz="3200" dirty="0">
            <a:solidFill>
              <a:schemeClr val="tx1"/>
            </a:solidFill>
          </a:endParaRPr>
        </a:p>
      </dgm:t>
    </dgm:pt>
    <dgm:pt modelId="{454A3A2C-269F-D849-8D14-4311B58C353F}" type="parTrans" cxnId="{A9CE07B1-B788-B349-9FEA-DFC837922F86}">
      <dgm:prSet/>
      <dgm:spPr/>
      <dgm:t>
        <a:bodyPr/>
        <a:lstStyle/>
        <a:p>
          <a:endParaRPr lang="en-US"/>
        </a:p>
      </dgm:t>
    </dgm:pt>
    <dgm:pt modelId="{96B03A03-75DF-7D41-BC31-FC4946425D8C}" type="sibTrans" cxnId="{A9CE07B1-B788-B349-9FEA-DFC837922F86}">
      <dgm:prSet/>
      <dgm:spPr/>
      <dgm:t>
        <a:bodyPr/>
        <a:lstStyle/>
        <a:p>
          <a:endParaRPr lang="en-US"/>
        </a:p>
      </dgm:t>
    </dgm:pt>
    <dgm:pt modelId="{35F7BFC8-0175-8643-BD6D-25E80519BAA6}" type="pres">
      <dgm:prSet presAssocID="{81C29BCA-3145-F249-88B5-716F323FFBB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8F9F168-C816-404B-9089-A43C45F89A35}" type="pres">
      <dgm:prSet presAssocID="{D36B501B-99C8-0E4F-A498-ABD8D92466C2}" presName="hierRoot1" presStyleCnt="0"/>
      <dgm:spPr/>
    </dgm:pt>
    <dgm:pt modelId="{0F93E5B7-124B-6447-A342-4988C3C32A31}" type="pres">
      <dgm:prSet presAssocID="{D36B501B-99C8-0E4F-A498-ABD8D92466C2}" presName="composite" presStyleCnt="0"/>
      <dgm:spPr/>
    </dgm:pt>
    <dgm:pt modelId="{9C7B9B44-0653-AC4A-91A3-5BCAB2EFFF75}" type="pres">
      <dgm:prSet presAssocID="{D36B501B-99C8-0E4F-A498-ABD8D92466C2}" presName="background" presStyleLbl="node0" presStyleIdx="0" presStyleCnt="1"/>
      <dgm:spPr/>
    </dgm:pt>
    <dgm:pt modelId="{F2603A30-1BB7-1142-9DF1-DBA7B87957E4}" type="pres">
      <dgm:prSet presAssocID="{D36B501B-99C8-0E4F-A498-ABD8D92466C2}" presName="text" presStyleLbl="fgAcc0" presStyleIdx="0" presStyleCnt="1" custScaleX="3859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FACF4B-C815-224F-97FF-17F555A5EDB1}" type="pres">
      <dgm:prSet presAssocID="{D36B501B-99C8-0E4F-A498-ABD8D92466C2}" presName="hierChild2" presStyleCnt="0"/>
      <dgm:spPr/>
    </dgm:pt>
    <dgm:pt modelId="{47AB9D54-022F-F34D-93E5-2EE56A094303}" type="pres">
      <dgm:prSet presAssocID="{896EDD89-AB0F-4741-B954-7F41662D264E}" presName="Name10" presStyleLbl="parChTrans1D2" presStyleIdx="0" presStyleCnt="3"/>
      <dgm:spPr/>
      <dgm:t>
        <a:bodyPr/>
        <a:lstStyle/>
        <a:p>
          <a:endParaRPr lang="en-US"/>
        </a:p>
      </dgm:t>
    </dgm:pt>
    <dgm:pt modelId="{1B81E410-D068-1945-8317-830D35369CB1}" type="pres">
      <dgm:prSet presAssocID="{5DFA923B-4074-1C4E-A342-68C1890C804E}" presName="hierRoot2" presStyleCnt="0"/>
      <dgm:spPr/>
    </dgm:pt>
    <dgm:pt modelId="{BFB85ED0-E6BC-504D-B6AE-95319ACB81C2}" type="pres">
      <dgm:prSet presAssocID="{5DFA923B-4074-1C4E-A342-68C1890C804E}" presName="composite2" presStyleCnt="0"/>
      <dgm:spPr/>
    </dgm:pt>
    <dgm:pt modelId="{0FA1B798-47B0-7841-86AF-EEC242E2D374}" type="pres">
      <dgm:prSet presAssocID="{5DFA923B-4074-1C4E-A342-68C1890C804E}" presName="background2" presStyleLbl="node2" presStyleIdx="0" presStyleCnt="3"/>
      <dgm:spPr/>
    </dgm:pt>
    <dgm:pt modelId="{19C9E2AD-CE28-EC4A-B549-B115ADAD28DE}" type="pres">
      <dgm:prSet presAssocID="{5DFA923B-4074-1C4E-A342-68C1890C804E}" presName="text2" presStyleLbl="fgAcc2" presStyleIdx="0" presStyleCnt="3" custScaleX="180339" custScaleY="199789" custLinFactY="3223" custLinFactNeighborX="-7236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21E68-7C96-3D4F-9FBE-12FCD8D56EC0}" type="pres">
      <dgm:prSet presAssocID="{5DFA923B-4074-1C4E-A342-68C1890C804E}" presName="hierChild3" presStyleCnt="0"/>
      <dgm:spPr/>
    </dgm:pt>
    <dgm:pt modelId="{4E2B827D-A9B0-4A49-BE36-632E28A9C6B9}" type="pres">
      <dgm:prSet presAssocID="{46EC524A-1AC6-F44F-99E3-E6C3434C795E}" presName="Name10" presStyleLbl="parChTrans1D2" presStyleIdx="1" presStyleCnt="3"/>
      <dgm:spPr/>
      <dgm:t>
        <a:bodyPr/>
        <a:lstStyle/>
        <a:p>
          <a:endParaRPr lang="en-US"/>
        </a:p>
      </dgm:t>
    </dgm:pt>
    <dgm:pt modelId="{238703A6-B90E-D84E-BB61-9684FD15C9C9}" type="pres">
      <dgm:prSet presAssocID="{C58FC83C-5606-5549-B79C-847A1BC97635}" presName="hierRoot2" presStyleCnt="0"/>
      <dgm:spPr/>
    </dgm:pt>
    <dgm:pt modelId="{4F27130C-65FF-8944-8519-D7E5F7526FEE}" type="pres">
      <dgm:prSet presAssocID="{C58FC83C-5606-5549-B79C-847A1BC97635}" presName="composite2" presStyleCnt="0"/>
      <dgm:spPr/>
    </dgm:pt>
    <dgm:pt modelId="{496AF41E-AD6F-DC4D-B31A-8EC4DC6A15A4}" type="pres">
      <dgm:prSet presAssocID="{C58FC83C-5606-5549-B79C-847A1BC97635}" presName="background2" presStyleLbl="node2" presStyleIdx="1" presStyleCnt="3"/>
      <dgm:spPr/>
    </dgm:pt>
    <dgm:pt modelId="{AFE26459-8F59-F049-B58A-C3B0C5F12586}" type="pres">
      <dgm:prSet presAssocID="{C58FC83C-5606-5549-B79C-847A1BC97635}" presName="text2" presStyleLbl="fgAcc2" presStyleIdx="1" presStyleCnt="3" custScaleX="189961" custScaleY="2002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DE9BC7-F4BB-2444-B588-2C6578336F18}" type="pres">
      <dgm:prSet presAssocID="{C58FC83C-5606-5549-B79C-847A1BC97635}" presName="hierChild3" presStyleCnt="0"/>
      <dgm:spPr/>
    </dgm:pt>
    <dgm:pt modelId="{89B6105F-3071-5B41-8C6C-DCA9CACE2A54}" type="pres">
      <dgm:prSet presAssocID="{454A3A2C-269F-D849-8D14-4311B58C353F}" presName="Name10" presStyleLbl="parChTrans1D2" presStyleIdx="2" presStyleCnt="3"/>
      <dgm:spPr/>
      <dgm:t>
        <a:bodyPr/>
        <a:lstStyle/>
        <a:p>
          <a:endParaRPr lang="en-US"/>
        </a:p>
      </dgm:t>
    </dgm:pt>
    <dgm:pt modelId="{FC81651D-0F05-D64A-8F27-67240C535E49}" type="pres">
      <dgm:prSet presAssocID="{A884E714-328C-8245-A58C-E020C5EF6ADE}" presName="hierRoot2" presStyleCnt="0"/>
      <dgm:spPr/>
    </dgm:pt>
    <dgm:pt modelId="{AE7B61F1-1067-7848-99C4-30FEF8AB78B8}" type="pres">
      <dgm:prSet presAssocID="{A884E714-328C-8245-A58C-E020C5EF6ADE}" presName="composite2" presStyleCnt="0"/>
      <dgm:spPr/>
    </dgm:pt>
    <dgm:pt modelId="{A110B0BB-9875-2F44-8139-E4DEC9F822B5}" type="pres">
      <dgm:prSet presAssocID="{A884E714-328C-8245-A58C-E020C5EF6ADE}" presName="background2" presStyleLbl="node2" presStyleIdx="2" presStyleCnt="3"/>
      <dgm:spPr/>
    </dgm:pt>
    <dgm:pt modelId="{F7E93C15-8D62-5C4C-8637-EC3D09617E46}" type="pres">
      <dgm:prSet presAssocID="{A884E714-328C-8245-A58C-E020C5EF6ADE}" presName="text2" presStyleLbl="fgAcc2" presStyleIdx="2" presStyleCnt="3" custScaleX="238935" custScaleY="2183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02BC4F-17F3-2E49-9025-348A9CBC9AA8}" type="pres">
      <dgm:prSet presAssocID="{A884E714-328C-8245-A58C-E020C5EF6ADE}" presName="hierChild3" presStyleCnt="0"/>
      <dgm:spPr/>
    </dgm:pt>
  </dgm:ptLst>
  <dgm:cxnLst>
    <dgm:cxn modelId="{EBA66F87-E482-C04E-9C40-E89F7C230659}" type="presOf" srcId="{81C29BCA-3145-F249-88B5-716F323FFBB6}" destId="{35F7BFC8-0175-8643-BD6D-25E80519BAA6}" srcOrd="0" destOrd="0" presId="urn:microsoft.com/office/officeart/2005/8/layout/hierarchy1"/>
    <dgm:cxn modelId="{93B434C5-2B45-8541-8FAF-A59B17DF3BCD}" type="presOf" srcId="{454A3A2C-269F-D849-8D14-4311B58C353F}" destId="{89B6105F-3071-5B41-8C6C-DCA9CACE2A54}" srcOrd="0" destOrd="0" presId="urn:microsoft.com/office/officeart/2005/8/layout/hierarchy1"/>
    <dgm:cxn modelId="{174C6A11-839C-5841-A0D8-9910B5675AF3}" srcId="{81C29BCA-3145-F249-88B5-716F323FFBB6}" destId="{D36B501B-99C8-0E4F-A498-ABD8D92466C2}" srcOrd="0" destOrd="0" parTransId="{F705396E-8F70-4F41-AECC-4E2805C938DE}" sibTransId="{AF2135BE-E196-374A-B3D5-9734DBF7E422}"/>
    <dgm:cxn modelId="{26DF7217-E64C-654E-BC55-2C32ECAF7FB0}" srcId="{D36B501B-99C8-0E4F-A498-ABD8D92466C2}" destId="{5DFA923B-4074-1C4E-A342-68C1890C804E}" srcOrd="0" destOrd="0" parTransId="{896EDD89-AB0F-4741-B954-7F41662D264E}" sibTransId="{BF2B2932-4887-044D-A924-1EFFD36905B2}"/>
    <dgm:cxn modelId="{ECECA314-B8BB-DE4B-8523-7F28DE252FC0}" type="presOf" srcId="{C58FC83C-5606-5549-B79C-847A1BC97635}" destId="{AFE26459-8F59-F049-B58A-C3B0C5F12586}" srcOrd="0" destOrd="0" presId="urn:microsoft.com/office/officeart/2005/8/layout/hierarchy1"/>
    <dgm:cxn modelId="{19DC5E68-F404-354C-A684-27BC4FDA5367}" srcId="{D36B501B-99C8-0E4F-A498-ABD8D92466C2}" destId="{C58FC83C-5606-5549-B79C-847A1BC97635}" srcOrd="1" destOrd="0" parTransId="{46EC524A-1AC6-F44F-99E3-E6C3434C795E}" sibTransId="{5C711631-5B3D-CA4A-A996-61E791D1A990}"/>
    <dgm:cxn modelId="{0AEC1FF0-FDF9-C647-BBF0-16DE6B73EAB6}" type="presOf" srcId="{896EDD89-AB0F-4741-B954-7F41662D264E}" destId="{47AB9D54-022F-F34D-93E5-2EE56A094303}" srcOrd="0" destOrd="0" presId="urn:microsoft.com/office/officeart/2005/8/layout/hierarchy1"/>
    <dgm:cxn modelId="{A9CE07B1-B788-B349-9FEA-DFC837922F86}" srcId="{D36B501B-99C8-0E4F-A498-ABD8D92466C2}" destId="{A884E714-328C-8245-A58C-E020C5EF6ADE}" srcOrd="2" destOrd="0" parTransId="{454A3A2C-269F-D849-8D14-4311B58C353F}" sibTransId="{96B03A03-75DF-7D41-BC31-FC4946425D8C}"/>
    <dgm:cxn modelId="{BB03CBC1-F4C7-F444-9368-9F94D3F5C2EB}" type="presOf" srcId="{A884E714-328C-8245-A58C-E020C5EF6ADE}" destId="{F7E93C15-8D62-5C4C-8637-EC3D09617E46}" srcOrd="0" destOrd="0" presId="urn:microsoft.com/office/officeart/2005/8/layout/hierarchy1"/>
    <dgm:cxn modelId="{8B7F542C-32E3-7F43-B13E-4BE91DB4FE3E}" type="presOf" srcId="{46EC524A-1AC6-F44F-99E3-E6C3434C795E}" destId="{4E2B827D-A9B0-4A49-BE36-632E28A9C6B9}" srcOrd="0" destOrd="0" presId="urn:microsoft.com/office/officeart/2005/8/layout/hierarchy1"/>
    <dgm:cxn modelId="{B2234FA2-1947-8840-AB95-A0D4294C275C}" type="presOf" srcId="{D36B501B-99C8-0E4F-A498-ABD8D92466C2}" destId="{F2603A30-1BB7-1142-9DF1-DBA7B87957E4}" srcOrd="0" destOrd="0" presId="urn:microsoft.com/office/officeart/2005/8/layout/hierarchy1"/>
    <dgm:cxn modelId="{5714DC78-F09C-C647-953D-C57F46C9309D}" type="presOf" srcId="{5DFA923B-4074-1C4E-A342-68C1890C804E}" destId="{19C9E2AD-CE28-EC4A-B549-B115ADAD28DE}" srcOrd="0" destOrd="0" presId="urn:microsoft.com/office/officeart/2005/8/layout/hierarchy1"/>
    <dgm:cxn modelId="{19ECC6E0-88B2-4E48-9B71-BC63CFB6CE0B}" type="presParOf" srcId="{35F7BFC8-0175-8643-BD6D-25E80519BAA6}" destId="{A8F9F168-C816-404B-9089-A43C45F89A35}" srcOrd="0" destOrd="0" presId="urn:microsoft.com/office/officeart/2005/8/layout/hierarchy1"/>
    <dgm:cxn modelId="{E573B938-886C-F74D-A361-6944E03875F8}" type="presParOf" srcId="{A8F9F168-C816-404B-9089-A43C45F89A35}" destId="{0F93E5B7-124B-6447-A342-4988C3C32A31}" srcOrd="0" destOrd="0" presId="urn:microsoft.com/office/officeart/2005/8/layout/hierarchy1"/>
    <dgm:cxn modelId="{D6A9AD60-9843-D444-A189-7EECA4DEFCE7}" type="presParOf" srcId="{0F93E5B7-124B-6447-A342-4988C3C32A31}" destId="{9C7B9B44-0653-AC4A-91A3-5BCAB2EFFF75}" srcOrd="0" destOrd="0" presId="urn:microsoft.com/office/officeart/2005/8/layout/hierarchy1"/>
    <dgm:cxn modelId="{F8E29043-3841-DE4F-A96F-0B938E1BCB01}" type="presParOf" srcId="{0F93E5B7-124B-6447-A342-4988C3C32A31}" destId="{F2603A30-1BB7-1142-9DF1-DBA7B87957E4}" srcOrd="1" destOrd="0" presId="urn:microsoft.com/office/officeart/2005/8/layout/hierarchy1"/>
    <dgm:cxn modelId="{B14D11DA-EF56-1447-83A6-1E491B14D783}" type="presParOf" srcId="{A8F9F168-C816-404B-9089-A43C45F89A35}" destId="{A5FACF4B-C815-224F-97FF-17F555A5EDB1}" srcOrd="1" destOrd="0" presId="urn:microsoft.com/office/officeart/2005/8/layout/hierarchy1"/>
    <dgm:cxn modelId="{BF3C2C82-C9FB-6F48-97AD-9B9C6263586F}" type="presParOf" srcId="{A5FACF4B-C815-224F-97FF-17F555A5EDB1}" destId="{47AB9D54-022F-F34D-93E5-2EE56A094303}" srcOrd="0" destOrd="0" presId="urn:microsoft.com/office/officeart/2005/8/layout/hierarchy1"/>
    <dgm:cxn modelId="{949110F6-B7AB-7945-B763-8D4059272648}" type="presParOf" srcId="{A5FACF4B-C815-224F-97FF-17F555A5EDB1}" destId="{1B81E410-D068-1945-8317-830D35369CB1}" srcOrd="1" destOrd="0" presId="urn:microsoft.com/office/officeart/2005/8/layout/hierarchy1"/>
    <dgm:cxn modelId="{75B80012-A290-3B4F-8BB4-51C2564742C2}" type="presParOf" srcId="{1B81E410-D068-1945-8317-830D35369CB1}" destId="{BFB85ED0-E6BC-504D-B6AE-95319ACB81C2}" srcOrd="0" destOrd="0" presId="urn:microsoft.com/office/officeart/2005/8/layout/hierarchy1"/>
    <dgm:cxn modelId="{6944B7D3-002E-C948-81C0-78AB7CD44906}" type="presParOf" srcId="{BFB85ED0-E6BC-504D-B6AE-95319ACB81C2}" destId="{0FA1B798-47B0-7841-86AF-EEC242E2D374}" srcOrd="0" destOrd="0" presId="urn:microsoft.com/office/officeart/2005/8/layout/hierarchy1"/>
    <dgm:cxn modelId="{50C09CCA-18D9-B74C-A849-3254B934B73C}" type="presParOf" srcId="{BFB85ED0-E6BC-504D-B6AE-95319ACB81C2}" destId="{19C9E2AD-CE28-EC4A-B549-B115ADAD28DE}" srcOrd="1" destOrd="0" presId="urn:microsoft.com/office/officeart/2005/8/layout/hierarchy1"/>
    <dgm:cxn modelId="{C2A7958C-841C-F04A-A4D1-D5E961546017}" type="presParOf" srcId="{1B81E410-D068-1945-8317-830D35369CB1}" destId="{81021E68-7C96-3D4F-9FBE-12FCD8D56EC0}" srcOrd="1" destOrd="0" presId="urn:microsoft.com/office/officeart/2005/8/layout/hierarchy1"/>
    <dgm:cxn modelId="{9F9F2115-A75F-354C-886A-9C1E3E7EEFBB}" type="presParOf" srcId="{A5FACF4B-C815-224F-97FF-17F555A5EDB1}" destId="{4E2B827D-A9B0-4A49-BE36-632E28A9C6B9}" srcOrd="2" destOrd="0" presId="urn:microsoft.com/office/officeart/2005/8/layout/hierarchy1"/>
    <dgm:cxn modelId="{8B7564A1-C651-E54A-9563-B2E1B34507DB}" type="presParOf" srcId="{A5FACF4B-C815-224F-97FF-17F555A5EDB1}" destId="{238703A6-B90E-D84E-BB61-9684FD15C9C9}" srcOrd="3" destOrd="0" presId="urn:microsoft.com/office/officeart/2005/8/layout/hierarchy1"/>
    <dgm:cxn modelId="{1FBE8414-71EF-6A46-A79F-8A329A2ED7C8}" type="presParOf" srcId="{238703A6-B90E-D84E-BB61-9684FD15C9C9}" destId="{4F27130C-65FF-8944-8519-D7E5F7526FEE}" srcOrd="0" destOrd="0" presId="urn:microsoft.com/office/officeart/2005/8/layout/hierarchy1"/>
    <dgm:cxn modelId="{4F0BFF7B-C69A-3E44-BFA3-92442CBD6DE5}" type="presParOf" srcId="{4F27130C-65FF-8944-8519-D7E5F7526FEE}" destId="{496AF41E-AD6F-DC4D-B31A-8EC4DC6A15A4}" srcOrd="0" destOrd="0" presId="urn:microsoft.com/office/officeart/2005/8/layout/hierarchy1"/>
    <dgm:cxn modelId="{9462BA89-070B-8045-8579-588F7B2558D9}" type="presParOf" srcId="{4F27130C-65FF-8944-8519-D7E5F7526FEE}" destId="{AFE26459-8F59-F049-B58A-C3B0C5F12586}" srcOrd="1" destOrd="0" presId="urn:microsoft.com/office/officeart/2005/8/layout/hierarchy1"/>
    <dgm:cxn modelId="{AECFB3FE-C584-A245-9CE5-3813A981918C}" type="presParOf" srcId="{238703A6-B90E-D84E-BB61-9684FD15C9C9}" destId="{79DE9BC7-F4BB-2444-B588-2C6578336F18}" srcOrd="1" destOrd="0" presId="urn:microsoft.com/office/officeart/2005/8/layout/hierarchy1"/>
    <dgm:cxn modelId="{C8ED2053-19F4-E44B-BF3C-570914A0EF8C}" type="presParOf" srcId="{A5FACF4B-C815-224F-97FF-17F555A5EDB1}" destId="{89B6105F-3071-5B41-8C6C-DCA9CACE2A54}" srcOrd="4" destOrd="0" presId="urn:microsoft.com/office/officeart/2005/8/layout/hierarchy1"/>
    <dgm:cxn modelId="{EB316583-BE57-3245-AB22-11B34CE468F6}" type="presParOf" srcId="{A5FACF4B-C815-224F-97FF-17F555A5EDB1}" destId="{FC81651D-0F05-D64A-8F27-67240C535E49}" srcOrd="5" destOrd="0" presId="urn:microsoft.com/office/officeart/2005/8/layout/hierarchy1"/>
    <dgm:cxn modelId="{A295F7E3-8CD6-FD47-B1F3-9B5FC5D1E147}" type="presParOf" srcId="{FC81651D-0F05-D64A-8F27-67240C535E49}" destId="{AE7B61F1-1067-7848-99C4-30FEF8AB78B8}" srcOrd="0" destOrd="0" presId="urn:microsoft.com/office/officeart/2005/8/layout/hierarchy1"/>
    <dgm:cxn modelId="{4F8EC82B-ABC1-1C47-9BC2-A4DA21030F34}" type="presParOf" srcId="{AE7B61F1-1067-7848-99C4-30FEF8AB78B8}" destId="{A110B0BB-9875-2F44-8139-E4DEC9F822B5}" srcOrd="0" destOrd="0" presId="urn:microsoft.com/office/officeart/2005/8/layout/hierarchy1"/>
    <dgm:cxn modelId="{19019040-796F-E046-A2F7-111E911BF13E}" type="presParOf" srcId="{AE7B61F1-1067-7848-99C4-30FEF8AB78B8}" destId="{F7E93C15-8D62-5C4C-8637-EC3D09617E46}" srcOrd="1" destOrd="0" presId="urn:microsoft.com/office/officeart/2005/8/layout/hierarchy1"/>
    <dgm:cxn modelId="{862C03FA-0E42-D84D-9F20-0A671AED32EA}" type="presParOf" srcId="{FC81651D-0F05-D64A-8F27-67240C535E49}" destId="{8F02BC4F-17F3-2E49-9025-348A9CBC9AA8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6105F-3071-5B41-8C6C-DCA9CACE2A54}">
      <dsp:nvSpPr>
        <dsp:cNvPr id="0" name=""/>
        <dsp:cNvSpPr/>
      </dsp:nvSpPr>
      <dsp:spPr>
        <a:xfrm>
          <a:off x="4891102" y="1188800"/>
          <a:ext cx="3100556" cy="434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333"/>
              </a:lnTo>
              <a:lnTo>
                <a:pt x="3100556" y="296333"/>
              </a:lnTo>
              <a:lnTo>
                <a:pt x="3100556" y="4348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B827D-A9B0-4A49-BE36-632E28A9C6B9}">
      <dsp:nvSpPr>
        <dsp:cNvPr id="0" name=""/>
        <dsp:cNvSpPr/>
      </dsp:nvSpPr>
      <dsp:spPr>
        <a:xfrm>
          <a:off x="4453048" y="1188800"/>
          <a:ext cx="438053" cy="434843"/>
        </a:xfrm>
        <a:custGeom>
          <a:avLst/>
          <a:gdLst/>
          <a:ahLst/>
          <a:cxnLst/>
          <a:rect l="0" t="0" r="0" b="0"/>
          <a:pathLst>
            <a:path>
              <a:moveTo>
                <a:pt x="438053" y="0"/>
              </a:moveTo>
              <a:lnTo>
                <a:pt x="438053" y="296333"/>
              </a:lnTo>
              <a:lnTo>
                <a:pt x="0" y="296333"/>
              </a:lnTo>
              <a:lnTo>
                <a:pt x="0" y="4348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B9D54-022F-F34D-93E5-2EE56A094303}">
      <dsp:nvSpPr>
        <dsp:cNvPr id="0" name=""/>
        <dsp:cNvSpPr/>
      </dsp:nvSpPr>
      <dsp:spPr>
        <a:xfrm>
          <a:off x="1244302" y="1188800"/>
          <a:ext cx="3646799" cy="850153"/>
        </a:xfrm>
        <a:custGeom>
          <a:avLst/>
          <a:gdLst/>
          <a:ahLst/>
          <a:cxnLst/>
          <a:rect l="0" t="0" r="0" b="0"/>
          <a:pathLst>
            <a:path>
              <a:moveTo>
                <a:pt x="3646799" y="0"/>
              </a:moveTo>
              <a:lnTo>
                <a:pt x="3646799" y="711643"/>
              </a:lnTo>
              <a:lnTo>
                <a:pt x="0" y="711643"/>
              </a:lnTo>
              <a:lnTo>
                <a:pt x="0" y="85015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B9B44-0653-AC4A-91A3-5BCAB2EFFF75}">
      <dsp:nvSpPr>
        <dsp:cNvPr id="0" name=""/>
        <dsp:cNvSpPr/>
      </dsp:nvSpPr>
      <dsp:spPr>
        <a:xfrm>
          <a:off x="2005763" y="239371"/>
          <a:ext cx="5770677" cy="949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03A30-1BB7-1142-9DF1-DBA7B87957E4}">
      <dsp:nvSpPr>
        <dsp:cNvPr id="0" name=""/>
        <dsp:cNvSpPr/>
      </dsp:nvSpPr>
      <dsp:spPr>
        <a:xfrm>
          <a:off x="2171892" y="397194"/>
          <a:ext cx="5770677" cy="9494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/>
            <a:t> </a:t>
          </a:r>
          <a:r>
            <a:rPr lang="en-US" sz="3200" kern="1200" dirty="0"/>
            <a:t>Methods of Revascularization</a:t>
          </a:r>
        </a:p>
      </dsp:txBody>
      <dsp:txXfrm>
        <a:off x="2199700" y="425002"/>
        <a:ext cx="5715061" cy="893813"/>
      </dsp:txXfrm>
    </dsp:sp>
    <dsp:sp modelId="{0FA1B798-47B0-7841-86AF-EEC242E2D374}">
      <dsp:nvSpPr>
        <dsp:cNvPr id="0" name=""/>
        <dsp:cNvSpPr/>
      </dsp:nvSpPr>
      <dsp:spPr>
        <a:xfrm>
          <a:off x="-103879" y="2038954"/>
          <a:ext cx="2696364" cy="18968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9E2AD-CE28-EC4A-B549-B115ADAD28DE}">
      <dsp:nvSpPr>
        <dsp:cNvPr id="0" name=""/>
        <dsp:cNvSpPr/>
      </dsp:nvSpPr>
      <dsp:spPr>
        <a:xfrm>
          <a:off x="62249" y="2196777"/>
          <a:ext cx="2696364" cy="18968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pc="-10" dirty="0">
              <a:solidFill>
                <a:schemeClr val="tx1"/>
              </a:solidFill>
              <a:latin typeface="Times New Roman"/>
              <a:cs typeface="Times New Roman"/>
            </a:rPr>
            <a:t>Percutaneous coronary </a:t>
          </a:r>
          <a:r>
            <a:rPr lang="en-US" sz="3200" kern="1200" spc="-35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10" dirty="0">
              <a:solidFill>
                <a:schemeClr val="tx1"/>
              </a:solidFill>
              <a:latin typeface="Times New Roman"/>
              <a:cs typeface="Times New Roman"/>
            </a:rPr>
            <a:t>intervention </a:t>
          </a:r>
          <a:r>
            <a:rPr lang="en-US" sz="3200" kern="1200" spc="-5" dirty="0">
              <a:solidFill>
                <a:schemeClr val="tx1"/>
              </a:solidFill>
              <a:latin typeface="Times New Roman"/>
              <a:cs typeface="Times New Roman"/>
            </a:rPr>
            <a:t>(PCI)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117806" y="2252334"/>
        <a:ext cx="2585250" cy="1785741"/>
      </dsp:txXfrm>
    </dsp:sp>
    <dsp:sp modelId="{496AF41E-AD6F-DC4D-B31A-8EC4DC6A15A4}">
      <dsp:nvSpPr>
        <dsp:cNvPr id="0" name=""/>
        <dsp:cNvSpPr/>
      </dsp:nvSpPr>
      <dsp:spPr>
        <a:xfrm>
          <a:off x="3032934" y="1623644"/>
          <a:ext cx="2840229" cy="1900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E26459-8F59-F049-B58A-C3B0C5F12586}">
      <dsp:nvSpPr>
        <dsp:cNvPr id="0" name=""/>
        <dsp:cNvSpPr/>
      </dsp:nvSpPr>
      <dsp:spPr>
        <a:xfrm>
          <a:off x="3199063" y="1781467"/>
          <a:ext cx="2840229" cy="19009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pc="-5" dirty="0">
              <a:solidFill>
                <a:schemeClr val="tx1"/>
              </a:solidFill>
              <a:latin typeface="Times New Roman"/>
              <a:cs typeface="Times New Roman"/>
            </a:rPr>
            <a:t>Coronary</a:t>
          </a:r>
          <a:r>
            <a:rPr lang="en-US" sz="3200" kern="1200" spc="-4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10" dirty="0">
              <a:solidFill>
                <a:schemeClr val="tx1"/>
              </a:solidFill>
              <a:latin typeface="Times New Roman"/>
              <a:cs typeface="Times New Roman"/>
            </a:rPr>
            <a:t>artery</a:t>
          </a:r>
          <a:r>
            <a:rPr lang="en-US" sz="3200" kern="1200" spc="-4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5" dirty="0">
              <a:solidFill>
                <a:schemeClr val="tx1"/>
              </a:solidFill>
              <a:latin typeface="Times New Roman"/>
              <a:cs typeface="Times New Roman"/>
            </a:rPr>
            <a:t>bypass </a:t>
          </a:r>
          <a:r>
            <a:rPr lang="en-US" sz="3200" kern="1200" spc="-350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5" dirty="0">
              <a:solidFill>
                <a:schemeClr val="tx1"/>
              </a:solidFill>
              <a:latin typeface="Times New Roman"/>
              <a:cs typeface="Times New Roman"/>
            </a:rPr>
            <a:t>grafting</a:t>
          </a:r>
          <a:r>
            <a:rPr lang="en-US" sz="3200" kern="1200" spc="-15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5" dirty="0">
              <a:solidFill>
                <a:schemeClr val="tx1"/>
              </a:solidFill>
              <a:latin typeface="Times New Roman"/>
              <a:cs typeface="Times New Roman"/>
            </a:rPr>
            <a:t>(CABG)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3254740" y="1837144"/>
        <a:ext cx="2728875" cy="1789584"/>
      </dsp:txXfrm>
    </dsp:sp>
    <dsp:sp modelId="{A110B0BB-9875-2F44-8139-E4DEC9F822B5}">
      <dsp:nvSpPr>
        <dsp:cNvPr id="0" name=""/>
        <dsp:cNvSpPr/>
      </dsp:nvSpPr>
      <dsp:spPr>
        <a:xfrm>
          <a:off x="6205422" y="1623644"/>
          <a:ext cx="3572471" cy="20727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E93C15-8D62-5C4C-8637-EC3D09617E46}">
      <dsp:nvSpPr>
        <dsp:cNvPr id="0" name=""/>
        <dsp:cNvSpPr/>
      </dsp:nvSpPr>
      <dsp:spPr>
        <a:xfrm>
          <a:off x="6371552" y="1781467"/>
          <a:ext cx="3572471" cy="2072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pc="-10" dirty="0">
              <a:solidFill>
                <a:schemeClr val="tx1"/>
              </a:solidFill>
              <a:latin typeface="Times New Roman"/>
              <a:cs typeface="Times New Roman"/>
            </a:rPr>
            <a:t>Thrombolytic</a:t>
          </a:r>
          <a:r>
            <a:rPr lang="en-US" sz="3200" kern="1200" spc="-15" dirty="0">
              <a:solidFill>
                <a:schemeClr val="tx1"/>
              </a:solidFill>
              <a:latin typeface="Times New Roman"/>
              <a:cs typeface="Times New Roman"/>
            </a:rPr>
            <a:t> </a:t>
          </a:r>
          <a:r>
            <a:rPr lang="en-US" sz="3200" kern="1200" spc="-10" dirty="0">
              <a:solidFill>
                <a:schemeClr val="tx1"/>
              </a:solidFill>
              <a:latin typeface="Times New Roman"/>
              <a:cs typeface="Times New Roman"/>
            </a:rPr>
            <a:t>therapy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6432262" y="1842177"/>
        <a:ext cx="3451051" cy="1951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D3731-3A7A-2042-9ED1-A790E4A76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6519" y="1793151"/>
            <a:ext cx="9098445" cy="1336911"/>
          </a:xfrm>
        </p:spPr>
        <p:txBody>
          <a:bodyPr/>
          <a:lstStyle/>
          <a:p>
            <a:r>
              <a:rPr lang="en-US" sz="8800" dirty="0"/>
              <a:t>M</a:t>
            </a:r>
            <a:r>
              <a:rPr lang="en-JO" sz="8800" dirty="0"/>
              <a:t>i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881AA0-FA00-664B-ACA1-C5C490D8F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182" y="3165231"/>
            <a:ext cx="6831673" cy="2303844"/>
          </a:xfrm>
        </p:spPr>
        <p:txBody>
          <a:bodyPr>
            <a:noAutofit/>
          </a:bodyPr>
          <a:lstStyle/>
          <a:p>
            <a:r>
              <a:rPr lang="en-US" sz="4000" dirty="0"/>
              <a:t>D</a:t>
            </a:r>
            <a:r>
              <a:rPr lang="en-JO" sz="4000" dirty="0"/>
              <a:t>one by </a:t>
            </a:r>
            <a:endParaRPr lang="en-US" sz="4000" dirty="0" smtClean="0"/>
          </a:p>
          <a:p>
            <a:r>
              <a:rPr lang="en-US" sz="4000" dirty="0" smtClean="0"/>
              <a:t>Dana </a:t>
            </a:r>
            <a:r>
              <a:rPr lang="en-US" sz="4000" dirty="0" err="1"/>
              <a:t>B</a:t>
            </a:r>
            <a:r>
              <a:rPr lang="en-US" sz="4000" dirty="0" err="1" smtClean="0"/>
              <a:t>ani</a:t>
            </a:r>
            <a:r>
              <a:rPr lang="en-US" sz="4000" dirty="0" smtClean="0"/>
              <a:t> </a:t>
            </a:r>
            <a:r>
              <a:rPr lang="en-US" sz="4000" dirty="0" err="1"/>
              <a:t>N</a:t>
            </a:r>
            <a:r>
              <a:rPr lang="en-US" sz="4000" dirty="0" err="1" smtClean="0"/>
              <a:t>aser</a:t>
            </a:r>
            <a:r>
              <a:rPr lang="en-US" sz="4000" dirty="0" smtClean="0"/>
              <a:t> </a:t>
            </a:r>
          </a:p>
          <a:p>
            <a:r>
              <a:rPr lang="en-US" sz="4000" dirty="0" smtClean="0"/>
              <a:t>Dina </a:t>
            </a:r>
            <a:r>
              <a:rPr lang="en-US" sz="4000" dirty="0" err="1" smtClean="0"/>
              <a:t>Obeidat</a:t>
            </a:r>
            <a:r>
              <a:rPr lang="en-US" sz="4000" dirty="0" smtClean="0"/>
              <a:t> </a:t>
            </a:r>
            <a:endParaRPr lang="en-JO" sz="4000" dirty="0"/>
          </a:p>
        </p:txBody>
      </p:sp>
    </p:spTree>
    <p:extLst>
      <p:ext uri="{BB962C8B-B14F-4D97-AF65-F5344CB8AC3E}">
        <p14:creationId xmlns:p14="http://schemas.microsoft.com/office/powerpoint/2010/main" val="3988111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2E92-61E9-A941-AA9E-87180790D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Principles of MI Management </a:t>
            </a:r>
            <a:br>
              <a:rPr lang="en-US" u="sng" dirty="0"/>
            </a:br>
            <a:endParaRPr lang="en-JO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4175-D3D4-D74B-BBB0-902B858D6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9600"/>
            <a:ext cx="9601200" cy="4428067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Patients should ideally be managed in a dedicated cardiac unit, where the necessary monitoring and resuscitation facilities are available. </a:t>
            </a:r>
          </a:p>
          <a:p>
            <a:r>
              <a:rPr lang="en-US" sz="3200" dirty="0"/>
              <a:t>Clinical risk factor analysis using tools such as the GRACE score should be performed to identify patients that should be selected for intensive therapy, and specifically early inpatient coronary angiography </a:t>
            </a:r>
          </a:p>
          <a:p>
            <a:r>
              <a:rPr lang="en-US" sz="3200" dirty="0"/>
              <a:t>If there are no complications and risk factor analysis shows that angiography is not required, the patient can be mobilized from the second day and discharged after 2–3 days. </a:t>
            </a:r>
          </a:p>
          <a:p>
            <a:r>
              <a:rPr lang="en-US" sz="3200" dirty="0"/>
              <a:t>Establish the IV access 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1689239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id="{69805AF4-7989-43AB-9A60-14E3F851FB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E0036B63-B0EC-4AF3-95D3-2E2DCA25FB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1122C8FF-A680-0D44-91A9-042CEEC468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2297" y="892697"/>
            <a:ext cx="6411952" cy="52578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34415D-F53C-7949-9CEE-A9798D8F28FF}"/>
              </a:ext>
            </a:extLst>
          </p:cNvPr>
          <p:cNvSpPr txBox="1"/>
          <p:nvPr/>
        </p:nvSpPr>
        <p:spPr>
          <a:xfrm>
            <a:off x="998788" y="2251800"/>
            <a:ext cx="2057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O" sz="4800" dirty="0"/>
              <a:t>GRACE Score</a:t>
            </a:r>
          </a:p>
        </p:txBody>
      </p:sp>
    </p:spTree>
    <p:extLst>
      <p:ext uri="{BB962C8B-B14F-4D97-AF65-F5344CB8AC3E}">
        <p14:creationId xmlns:p14="http://schemas.microsoft.com/office/powerpoint/2010/main" val="2992280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D5A12-012F-3C42-A00A-ACCCF4C7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463" y="95491"/>
            <a:ext cx="9601200" cy="895109"/>
          </a:xfrm>
        </p:spPr>
        <p:txBody>
          <a:bodyPr/>
          <a:lstStyle/>
          <a:p>
            <a:r>
              <a:rPr lang="en-US" dirty="0"/>
              <a:t>I</a:t>
            </a:r>
            <a:r>
              <a:rPr lang="en-JO" dirty="0"/>
              <a:t>nitial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51D08-6AD9-B145-8D03-0AE4F49CD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21803"/>
            <a:ext cx="9601200" cy="5940705"/>
          </a:xfrm>
        </p:spPr>
        <p:txBody>
          <a:bodyPr>
            <a:normAutofit/>
          </a:bodyPr>
          <a:lstStyle/>
          <a:p>
            <a:r>
              <a:rPr lang="en-JO" dirty="0"/>
              <a:t>1-Admit patient to a cradiac monitored floor (CCU ) and establish IV access. Give sup-plemental oxygen for hypoxia and analgesics( nitrates, morphine ).</a:t>
            </a:r>
          </a:p>
          <a:p>
            <a:r>
              <a:rPr lang="en-JO" dirty="0"/>
              <a:t>2- Medical Therapy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JO" dirty="0"/>
              <a:t>- Aspirin </a:t>
            </a:r>
          </a:p>
          <a:p>
            <a:pPr marL="0" indent="0">
              <a:buNone/>
            </a:pPr>
            <a:r>
              <a:rPr lang="en-JO" dirty="0"/>
              <a:t>B- P2Y12 Inhibitors( Clopidogrel ,Ticagrelor )</a:t>
            </a:r>
          </a:p>
          <a:p>
            <a:pPr marL="0" indent="0">
              <a:buNone/>
            </a:pPr>
            <a:r>
              <a:rPr lang="en-JO" dirty="0"/>
              <a:t>C- b-Blockers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JO" dirty="0"/>
              <a:t>- ACE Inhibitors </a:t>
            </a:r>
          </a:p>
          <a:p>
            <a:pPr marL="0" indent="0">
              <a:buNone/>
            </a:pPr>
            <a:r>
              <a:rPr lang="en-JO" dirty="0"/>
              <a:t>E- Statins </a:t>
            </a:r>
          </a:p>
          <a:p>
            <a:pPr marL="0" indent="0">
              <a:buNone/>
            </a:pPr>
            <a:r>
              <a:rPr lang="en-JO" dirty="0"/>
              <a:t>F- Oxygen </a:t>
            </a:r>
          </a:p>
          <a:p>
            <a:pPr marL="0" indent="0">
              <a:buNone/>
            </a:pPr>
            <a:r>
              <a:rPr lang="en-JO" dirty="0"/>
              <a:t>G- Nitrates </a:t>
            </a:r>
          </a:p>
          <a:p>
            <a:pPr marL="0" indent="0">
              <a:buNone/>
            </a:pPr>
            <a:r>
              <a:rPr lang="en-JO" dirty="0"/>
              <a:t>H- Morphine </a:t>
            </a:r>
          </a:p>
          <a:p>
            <a:pPr marL="0" indent="0">
              <a:buNone/>
            </a:pPr>
            <a:r>
              <a:rPr lang="en-JO" dirty="0"/>
              <a:t>I- Heparin </a:t>
            </a:r>
          </a:p>
        </p:txBody>
      </p:sp>
    </p:spTree>
    <p:extLst>
      <p:ext uri="{BB962C8B-B14F-4D97-AF65-F5344CB8AC3E}">
        <p14:creationId xmlns:p14="http://schemas.microsoft.com/office/powerpoint/2010/main" val="384401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24852-FB78-2E4B-89AE-74A117B6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27000"/>
            <a:ext cx="96012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JO" dirty="0"/>
              <a:t>Definitive Manag</a:t>
            </a:r>
            <a:r>
              <a:rPr lang="en-US" dirty="0"/>
              <a:t>e</a:t>
            </a:r>
            <a:r>
              <a:rPr lang="en-JO" dirty="0"/>
              <a:t>ment </a:t>
            </a:r>
            <a:br>
              <a:rPr lang="en-JO" dirty="0"/>
            </a:br>
            <a:r>
              <a:rPr lang="en-US" spc="15" dirty="0">
                <a:solidFill>
                  <a:schemeClr val="tx1"/>
                </a:solidFill>
              </a:rPr>
              <a:t>STEMI</a:t>
            </a:r>
            <a:r>
              <a:rPr lang="en-US" spc="-35" dirty="0">
                <a:solidFill>
                  <a:schemeClr val="tx1"/>
                </a:solidFill>
              </a:rPr>
              <a:t> </a:t>
            </a:r>
            <a:r>
              <a:rPr lang="en-US" spc="10" dirty="0">
                <a:solidFill>
                  <a:schemeClr val="tx1"/>
                </a:solidFill>
              </a:rPr>
              <a:t>Management</a:t>
            </a:r>
            <a:r>
              <a:rPr lang="en-JO" dirty="0">
                <a:solidFill>
                  <a:schemeClr val="tx1"/>
                </a:solidFill>
              </a:rPr>
              <a:t/>
            </a:r>
            <a:br>
              <a:rPr lang="en-JO" dirty="0">
                <a:solidFill>
                  <a:schemeClr val="tx1"/>
                </a:solidFill>
              </a:rPr>
            </a:br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E614D-7F1A-A743-B42B-EE0DD0219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266" y="1151467"/>
            <a:ext cx="9601200" cy="3581400"/>
          </a:xfrm>
        </p:spPr>
        <p:txBody>
          <a:bodyPr/>
          <a:lstStyle/>
          <a:p>
            <a:pPr marL="605790" indent="-593725">
              <a:lnSpc>
                <a:spcPct val="100000"/>
              </a:lnSpc>
              <a:spcBef>
                <a:spcPts val="1470"/>
              </a:spcBef>
              <a:buClr>
                <a:srgbClr val="000000"/>
              </a:buClr>
              <a:buChar char="●"/>
              <a:tabLst>
                <a:tab pos="605155" algn="l"/>
                <a:tab pos="606425" algn="l"/>
              </a:tabLst>
            </a:pP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Emergency</a:t>
            </a:r>
            <a:r>
              <a:rPr lang="en-US" sz="32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Revascularization</a:t>
            </a:r>
          </a:p>
          <a:p>
            <a:pPr marL="589280" indent="-526415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Font typeface="Segoe UI Symbol"/>
              <a:buChar char="➢"/>
              <a:tabLst>
                <a:tab pos="589280" algn="l"/>
                <a:tab pos="589915" algn="l"/>
              </a:tabLst>
            </a:pP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Benefit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highest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when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performed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early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(within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90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min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of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hospital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arrival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for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all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patient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with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STEMI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or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LBB</a:t>
            </a:r>
            <a:endParaRPr lang="en-US"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JO" dirty="0">
              <a:solidFill>
                <a:schemeClr val="tx1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7078BEF-4A71-CF45-86E3-F9FA480D94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4457921"/>
              </p:ext>
            </p:extLst>
          </p:nvPr>
        </p:nvGraphicFramePr>
        <p:xfrm>
          <a:off x="1295401" y="2637366"/>
          <a:ext cx="9948334" cy="4093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8682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EB655-BB0F-FB4C-8231-9976D7BE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1" y="95491"/>
            <a:ext cx="9601200" cy="14859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Percutaneous coronary intervention</a:t>
            </a:r>
            <a:r>
              <a:rPr lang="en-US" spc="5" dirty="0">
                <a:solidFill>
                  <a:schemeClr val="tx1"/>
                </a:solidFill>
              </a:rPr>
              <a:t> (PCI)</a:t>
            </a:r>
            <a:endParaRPr lang="en-JO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5BF6F-C27D-2D4A-9463-8BD08A052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634" y="1875098"/>
            <a:ext cx="10700795" cy="6030411"/>
          </a:xfrm>
        </p:spPr>
        <p:txBody>
          <a:bodyPr>
            <a:normAutofit/>
          </a:bodyPr>
          <a:lstStyle/>
          <a:p>
            <a:pPr marL="561340" marR="5080" indent="-549275">
              <a:lnSpc>
                <a:spcPct val="100000"/>
              </a:lnSpc>
              <a:spcBef>
                <a:spcPts val="100"/>
              </a:spcBef>
              <a:buFont typeface="Times New Roman"/>
              <a:buChar char="●"/>
              <a:tabLst>
                <a:tab pos="592455" algn="l"/>
                <a:tab pos="593725" algn="l"/>
              </a:tabLst>
            </a:pPr>
            <a:r>
              <a:rPr lang="en-US" spc="-5" dirty="0">
                <a:latin typeface="Times New Roman"/>
                <a:cs typeface="Times New Roman"/>
              </a:rPr>
              <a:t>This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preferred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treatment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for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STEMI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as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long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as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it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can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be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performed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expeditiously </a:t>
            </a:r>
            <a:r>
              <a:rPr lang="en-US" spc="-38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(door </a:t>
            </a:r>
            <a:r>
              <a:rPr lang="en-US" spc="-5" dirty="0">
                <a:latin typeface="Times New Roman"/>
                <a:cs typeface="Times New Roman"/>
              </a:rPr>
              <a:t>to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balloon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time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less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than</a:t>
            </a:r>
            <a:r>
              <a:rPr lang="en-US" dirty="0">
                <a:latin typeface="Times New Roman"/>
                <a:cs typeface="Times New Roman"/>
              </a:rPr>
              <a:t> 90 </a:t>
            </a:r>
            <a:r>
              <a:rPr lang="en-US" spc="-5" dirty="0">
                <a:latin typeface="Times New Roman"/>
                <a:cs typeface="Times New Roman"/>
              </a:rPr>
              <a:t>min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) </a:t>
            </a:r>
            <a:r>
              <a:rPr lang="en-US" spc="-5" dirty="0">
                <a:latin typeface="Times New Roman"/>
                <a:cs typeface="Times New Roman"/>
              </a:rPr>
              <a:t>and</a:t>
            </a:r>
            <a:r>
              <a:rPr lang="en-US" dirty="0">
                <a:latin typeface="Times New Roman"/>
                <a:cs typeface="Times New Roman"/>
              </a:rPr>
              <a:t> by</a:t>
            </a:r>
            <a:r>
              <a:rPr lang="en-US" spc="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skilled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personnel.</a:t>
            </a:r>
            <a:endParaRPr lang="en-US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●"/>
            </a:pPr>
            <a:endParaRPr lang="en-US" dirty="0">
              <a:latin typeface="Times New Roman"/>
              <a:cs typeface="Times New Roman"/>
            </a:endParaRPr>
          </a:p>
          <a:p>
            <a:pPr marL="561340" marR="269875" indent="-549275">
              <a:lnSpc>
                <a:spcPct val="100000"/>
              </a:lnSpc>
              <a:spcBef>
                <a:spcPts val="5"/>
              </a:spcBef>
              <a:buFont typeface="Times New Roman"/>
              <a:buChar char="●"/>
              <a:tabLst>
                <a:tab pos="592455" algn="l"/>
                <a:tab pos="593725" algn="l"/>
              </a:tabLst>
            </a:pPr>
            <a:r>
              <a:rPr lang="en-US" dirty="0"/>
              <a:t>	</a:t>
            </a:r>
            <a:r>
              <a:rPr lang="en-US" spc="-5" dirty="0">
                <a:latin typeface="Times New Roman"/>
                <a:cs typeface="Times New Roman"/>
              </a:rPr>
              <a:t>Also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preferred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in</a:t>
            </a:r>
            <a:r>
              <a:rPr lang="en-US" spc="1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patients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with</a:t>
            </a:r>
            <a:r>
              <a:rPr lang="en-US" spc="1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contraindications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for</a:t>
            </a:r>
            <a:r>
              <a:rPr lang="en-US" spc="1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thrombolytic</a:t>
            </a:r>
            <a:r>
              <a:rPr lang="en-US" spc="10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therapy;</a:t>
            </a:r>
            <a:r>
              <a:rPr lang="en-US" spc="15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no </a:t>
            </a:r>
            <a:r>
              <a:rPr lang="en-US" spc="-38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risk </a:t>
            </a:r>
            <a:r>
              <a:rPr lang="en-US" dirty="0">
                <a:latin typeface="Times New Roman"/>
                <a:cs typeface="Times New Roman"/>
              </a:rPr>
              <a:t>for </a:t>
            </a:r>
            <a:r>
              <a:rPr lang="en-US" spc="-5" dirty="0">
                <a:latin typeface="Times New Roman"/>
                <a:cs typeface="Times New Roman"/>
              </a:rPr>
              <a:t>intracranial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hemorrhage.</a:t>
            </a:r>
            <a:endParaRPr lang="en-US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●"/>
            </a:pPr>
            <a:endParaRPr lang="en-US" dirty="0">
              <a:latin typeface="Times New Roman"/>
              <a:cs typeface="Times New Roman"/>
            </a:endParaRPr>
          </a:p>
          <a:p>
            <a:pPr marL="593090" indent="-581025">
              <a:lnSpc>
                <a:spcPct val="100000"/>
              </a:lnSpc>
              <a:buChar char="●"/>
              <a:tabLst>
                <a:tab pos="592455" algn="l"/>
                <a:tab pos="593725" algn="l"/>
              </a:tabLst>
            </a:pPr>
            <a:r>
              <a:rPr lang="en-US" dirty="0">
                <a:latin typeface="Times New Roman"/>
                <a:cs typeface="Times New Roman"/>
              </a:rPr>
              <a:t>It</a:t>
            </a:r>
            <a:r>
              <a:rPr lang="en-US" spc="-5" dirty="0">
                <a:latin typeface="Times New Roman"/>
                <a:cs typeface="Times New Roman"/>
              </a:rPr>
              <a:t> is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proved to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reduce </a:t>
            </a:r>
            <a:r>
              <a:rPr lang="en-US" spc="-15" dirty="0">
                <a:latin typeface="Times New Roman"/>
                <a:cs typeface="Times New Roman"/>
              </a:rPr>
              <a:t>mortality.</a:t>
            </a:r>
            <a:endParaRPr lang="en-US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Char char="●"/>
            </a:pPr>
            <a:endParaRPr lang="en-US" dirty="0">
              <a:latin typeface="Times New Roman"/>
              <a:cs typeface="Times New Roman"/>
            </a:endParaRPr>
          </a:p>
          <a:p>
            <a:pPr marL="510540" marR="2619375" lvl="1" indent="-447675">
              <a:lnSpc>
                <a:spcPts val="1839"/>
              </a:lnSpc>
              <a:spcBef>
                <a:spcPts val="1300"/>
              </a:spcBef>
              <a:buFont typeface="Times New Roman"/>
              <a:buChar char="●"/>
              <a:tabLst>
                <a:tab pos="539750" algn="l"/>
                <a:tab pos="540385" algn="l"/>
              </a:tabLst>
            </a:pPr>
            <a:r>
              <a:rPr lang="en-US" i="0" dirty="0"/>
              <a:t>	</a:t>
            </a:r>
            <a:r>
              <a:rPr lang="en-US" i="0" spc="-10" dirty="0">
                <a:latin typeface="Times New Roman"/>
                <a:cs typeface="Times New Roman"/>
              </a:rPr>
              <a:t>Clopidogrel </a:t>
            </a:r>
            <a:r>
              <a:rPr lang="en-US" i="0" spc="-5" dirty="0">
                <a:latin typeface="Times New Roman"/>
                <a:cs typeface="Times New Roman"/>
              </a:rPr>
              <a:t>or ticagrelor </a:t>
            </a:r>
            <a:r>
              <a:rPr lang="en-US" i="0" spc="-10" dirty="0">
                <a:latin typeface="Times New Roman"/>
                <a:cs typeface="Times New Roman"/>
              </a:rPr>
              <a:t>therapy</a:t>
            </a:r>
            <a:r>
              <a:rPr lang="en-US" i="0" spc="-5" dirty="0">
                <a:latin typeface="Times New Roman"/>
                <a:cs typeface="Times New Roman"/>
              </a:rPr>
              <a:t> should be initiated in </a:t>
            </a:r>
            <a:r>
              <a:rPr lang="en-US" i="0" spc="-345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all </a:t>
            </a:r>
            <a:r>
              <a:rPr lang="en-US" i="0" spc="-10" dirty="0">
                <a:latin typeface="Times New Roman"/>
                <a:cs typeface="Times New Roman"/>
              </a:rPr>
              <a:t>patients</a:t>
            </a:r>
            <a:r>
              <a:rPr lang="en-US" i="0" spc="-5" dirty="0">
                <a:latin typeface="Times New Roman"/>
                <a:cs typeface="Times New Roman"/>
              </a:rPr>
              <a:t> who </a:t>
            </a:r>
            <a:r>
              <a:rPr lang="en-US" i="0" spc="-10" dirty="0">
                <a:latin typeface="Times New Roman"/>
                <a:cs typeface="Times New Roman"/>
              </a:rPr>
              <a:t>undergo</a:t>
            </a:r>
            <a:r>
              <a:rPr lang="en-US" i="0" spc="-5" dirty="0">
                <a:latin typeface="Times New Roman"/>
                <a:cs typeface="Times New Roman"/>
              </a:rPr>
              <a:t> PCI </a:t>
            </a:r>
            <a:r>
              <a:rPr lang="en-US" i="0" spc="-10" dirty="0">
                <a:latin typeface="Times New Roman"/>
                <a:cs typeface="Times New Roman"/>
              </a:rPr>
              <a:t>and</a:t>
            </a:r>
            <a:r>
              <a:rPr lang="en-US" i="0" spc="-5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receive</a:t>
            </a:r>
            <a:r>
              <a:rPr lang="en-US" i="0" spc="-5" dirty="0">
                <a:latin typeface="Times New Roman"/>
                <a:cs typeface="Times New Roman"/>
              </a:rPr>
              <a:t> a stent.</a:t>
            </a:r>
            <a:endParaRPr lang="en-US" i="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Font typeface="Times New Roman"/>
              <a:buChar char="●"/>
            </a:pPr>
            <a:endParaRPr lang="en-US" i="0" dirty="0">
              <a:latin typeface="Times New Roman"/>
              <a:cs typeface="Times New Roman"/>
            </a:endParaRPr>
          </a:p>
          <a:p>
            <a:pPr marL="510540" marR="2602865" lvl="1" indent="-447675">
              <a:lnSpc>
                <a:spcPct val="101200"/>
              </a:lnSpc>
              <a:buFont typeface="Times New Roman"/>
              <a:buChar char="●"/>
              <a:tabLst>
                <a:tab pos="539750" algn="l"/>
                <a:tab pos="540385" algn="l"/>
              </a:tabLst>
            </a:pPr>
            <a:r>
              <a:rPr lang="en-US" i="0" dirty="0"/>
              <a:t>	</a:t>
            </a:r>
            <a:r>
              <a:rPr lang="en-US" i="0" spc="-10" dirty="0">
                <a:latin typeface="Times New Roman"/>
                <a:cs typeface="Times New Roman"/>
              </a:rPr>
              <a:t>Dual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antiplatelet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treatment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with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aspirin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and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a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P2Y12 </a:t>
            </a:r>
            <a:r>
              <a:rPr lang="en-US" i="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inhibitor</a:t>
            </a:r>
            <a:r>
              <a:rPr lang="en-US" i="0" spc="-2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(clopidogrel</a:t>
            </a:r>
            <a:r>
              <a:rPr lang="en-US" i="0" spc="-2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or</a:t>
            </a:r>
            <a:r>
              <a:rPr lang="en-US" i="0" spc="-15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ticagrelor)</a:t>
            </a:r>
            <a:r>
              <a:rPr lang="en-US" i="0" spc="-2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should</a:t>
            </a:r>
            <a:r>
              <a:rPr lang="en-US" i="0" spc="-15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continue</a:t>
            </a:r>
            <a:r>
              <a:rPr lang="en-US" i="0" spc="-15" dirty="0">
                <a:latin typeface="Times New Roman"/>
                <a:cs typeface="Times New Roman"/>
              </a:rPr>
              <a:t> </a:t>
            </a:r>
            <a:r>
              <a:rPr lang="en-US" i="0" spc="-10" dirty="0">
                <a:latin typeface="Times New Roman"/>
                <a:cs typeface="Times New Roman"/>
              </a:rPr>
              <a:t>according</a:t>
            </a:r>
            <a:r>
              <a:rPr lang="en-US" i="0" spc="-5" dirty="0">
                <a:latin typeface="Times New Roman"/>
                <a:cs typeface="Times New Roman"/>
              </a:rPr>
              <a:t> to the type of</a:t>
            </a:r>
            <a:r>
              <a:rPr lang="en-US" i="0" spc="-10" dirty="0">
                <a:latin typeface="Times New Roman"/>
                <a:cs typeface="Times New Roman"/>
              </a:rPr>
              <a:t> </a:t>
            </a:r>
            <a:r>
              <a:rPr lang="en-US" i="0" spc="-5" dirty="0">
                <a:latin typeface="Times New Roman"/>
                <a:cs typeface="Times New Roman"/>
              </a:rPr>
              <a:t>stent.</a:t>
            </a:r>
            <a:endParaRPr lang="en-US" i="0" dirty="0">
              <a:latin typeface="Times New Roman"/>
              <a:cs typeface="Times New Roman"/>
            </a:endParaRP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623623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48B48-E97B-174B-9EB6-FDE098F0E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7312"/>
            <a:ext cx="9601200" cy="1211874"/>
          </a:xfrm>
        </p:spPr>
        <p:txBody>
          <a:bodyPr/>
          <a:lstStyle/>
          <a:p>
            <a:r>
              <a:rPr lang="en-US" u="sng" dirty="0">
                <a:solidFill>
                  <a:schemeClr val="tx1"/>
                </a:solidFill>
              </a:rPr>
              <a:t>Thrombolytic</a:t>
            </a:r>
            <a:r>
              <a:rPr lang="en-US" u="sng" spc="-30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tx1"/>
                </a:solidFill>
              </a:rPr>
              <a:t>therapy</a:t>
            </a:r>
            <a:endParaRPr lang="en-JO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C00-E15B-2243-9F5F-FE917F53C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985" y="1143000"/>
            <a:ext cx="10533184" cy="5537688"/>
          </a:xfrm>
        </p:spPr>
        <p:txBody>
          <a:bodyPr>
            <a:normAutofit fontScale="85000" lnSpcReduction="10000"/>
          </a:bodyPr>
          <a:lstStyle/>
          <a:p>
            <a:pPr marL="459740" marR="276225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lang="en-US" sz="3000" dirty="0"/>
              <a:t>	</a:t>
            </a:r>
            <a:r>
              <a:rPr lang="en-US" sz="3000" spc="-5" dirty="0"/>
              <a:t>It is useful for </a:t>
            </a:r>
            <a:r>
              <a:rPr lang="en-US" sz="3000" spc="-10" dirty="0"/>
              <a:t>patients </a:t>
            </a:r>
            <a:r>
              <a:rPr lang="en-US" sz="3000" spc="-5" dirty="0"/>
              <a:t>who present </a:t>
            </a:r>
            <a:r>
              <a:rPr lang="en-US" sz="3000" spc="-15" dirty="0"/>
              <a:t>later, </a:t>
            </a:r>
            <a:r>
              <a:rPr lang="en-US" sz="3000" spc="-10" dirty="0"/>
              <a:t>and </a:t>
            </a:r>
            <a:r>
              <a:rPr lang="en-US" sz="3000" spc="-5" dirty="0"/>
              <a:t>for </a:t>
            </a:r>
            <a:r>
              <a:rPr lang="en-US" sz="3000" spc="-350" dirty="0"/>
              <a:t> </a:t>
            </a:r>
            <a:r>
              <a:rPr lang="en-US" sz="3000" spc="-5" dirty="0"/>
              <a:t>those in </a:t>
            </a:r>
            <a:r>
              <a:rPr lang="en-US" sz="3000" spc="-10" dirty="0"/>
              <a:t>whom</a:t>
            </a:r>
            <a:r>
              <a:rPr lang="en-US" sz="3000" spc="-5" dirty="0"/>
              <a:t> PCI is </a:t>
            </a:r>
            <a:r>
              <a:rPr lang="en-US" sz="3000" spc="-10" dirty="0"/>
              <a:t>contraindicated.</a:t>
            </a:r>
          </a:p>
          <a:p>
            <a:pPr marL="459740" marR="59055" indent="29209">
              <a:lnSpc>
                <a:spcPct val="101200"/>
              </a:lnSpc>
            </a:pPr>
            <a:r>
              <a:rPr lang="en-US" sz="3000" spc="-10" dirty="0"/>
              <a:t>Early</a:t>
            </a:r>
            <a:r>
              <a:rPr lang="en-US" sz="3000" dirty="0"/>
              <a:t> </a:t>
            </a:r>
            <a:r>
              <a:rPr lang="en-US" sz="3000" spc="-10" dirty="0"/>
              <a:t>treatment</a:t>
            </a:r>
            <a:r>
              <a:rPr lang="en-US" sz="3000" dirty="0"/>
              <a:t> </a:t>
            </a:r>
            <a:r>
              <a:rPr lang="en-US" sz="3000" spc="-5" dirty="0"/>
              <a:t>is</a:t>
            </a:r>
            <a:r>
              <a:rPr lang="en-US" sz="3000" dirty="0"/>
              <a:t> </a:t>
            </a:r>
            <a:r>
              <a:rPr lang="en-US" sz="3000" spc="-10" dirty="0"/>
              <a:t>crucial</a:t>
            </a:r>
            <a:r>
              <a:rPr lang="en-US" sz="3000" dirty="0"/>
              <a:t> </a:t>
            </a:r>
            <a:r>
              <a:rPr lang="en-US" sz="3000" spc="-5" dirty="0"/>
              <a:t>to</a:t>
            </a:r>
            <a:r>
              <a:rPr lang="en-US" sz="3000" spc="5" dirty="0"/>
              <a:t> </a:t>
            </a:r>
            <a:r>
              <a:rPr lang="en-US" sz="3000" spc="-10" dirty="0"/>
              <a:t>salvage</a:t>
            </a:r>
            <a:r>
              <a:rPr lang="en-US" sz="3000" dirty="0"/>
              <a:t> </a:t>
            </a:r>
            <a:r>
              <a:rPr lang="en-US" sz="3000" spc="-10" dirty="0"/>
              <a:t>as</a:t>
            </a:r>
            <a:r>
              <a:rPr lang="en-US" sz="3000" dirty="0"/>
              <a:t> </a:t>
            </a:r>
            <a:r>
              <a:rPr lang="en-US" sz="3000" spc="-10" dirty="0"/>
              <a:t>much</a:t>
            </a:r>
            <a:r>
              <a:rPr lang="en-US" sz="3000" dirty="0"/>
              <a:t> </a:t>
            </a:r>
            <a:r>
              <a:rPr lang="en-US" sz="3000" spc="-5" dirty="0"/>
              <a:t>of</a:t>
            </a:r>
            <a:r>
              <a:rPr lang="en-US" sz="3000" dirty="0"/>
              <a:t> </a:t>
            </a:r>
            <a:r>
              <a:rPr lang="en-US" sz="3000" spc="-5" dirty="0"/>
              <a:t>the </a:t>
            </a:r>
            <a:r>
              <a:rPr lang="en-US" sz="3000" dirty="0"/>
              <a:t> </a:t>
            </a:r>
            <a:r>
              <a:rPr lang="en-US" sz="3000" spc="-10" dirty="0"/>
              <a:t>myocardium</a:t>
            </a:r>
            <a:r>
              <a:rPr lang="en-US" sz="3000" spc="-5" dirty="0"/>
              <a:t> </a:t>
            </a:r>
            <a:r>
              <a:rPr lang="en-US" sz="3000" spc="-10" dirty="0"/>
              <a:t>as</a:t>
            </a:r>
            <a:r>
              <a:rPr lang="en-US" sz="3000" spc="-5" dirty="0"/>
              <a:t> possible, </a:t>
            </a:r>
            <a:r>
              <a:rPr lang="en-US" sz="3000" spc="-10" dirty="0"/>
              <a:t>Administer</a:t>
            </a:r>
            <a:r>
              <a:rPr lang="en-US" sz="3000" dirty="0"/>
              <a:t> </a:t>
            </a:r>
            <a:r>
              <a:rPr lang="en-US" sz="3000" spc="-10" dirty="0"/>
              <a:t>as</a:t>
            </a:r>
            <a:r>
              <a:rPr lang="en-US" sz="3000" spc="-5" dirty="0"/>
              <a:t> soon </a:t>
            </a:r>
            <a:r>
              <a:rPr lang="en-US" sz="3000" spc="-10" dirty="0"/>
              <a:t>as </a:t>
            </a:r>
            <a:r>
              <a:rPr lang="en-US" sz="3000" spc="-5" dirty="0"/>
              <a:t> possible up to 24 hours </a:t>
            </a:r>
            <a:r>
              <a:rPr lang="en-US" sz="3000" spc="-10" dirty="0"/>
              <a:t>after </a:t>
            </a:r>
            <a:r>
              <a:rPr lang="en-US" sz="3000" spc="-5" dirty="0"/>
              <a:t>the onset of </a:t>
            </a:r>
            <a:r>
              <a:rPr lang="en-US" sz="3000" spc="-10" dirty="0"/>
              <a:t>chest </a:t>
            </a:r>
            <a:r>
              <a:rPr lang="en-US" sz="3000" spc="-5" dirty="0"/>
              <a:t>pain, </a:t>
            </a:r>
            <a:r>
              <a:rPr lang="en-US" sz="3000" spc="-350" dirty="0"/>
              <a:t> </a:t>
            </a:r>
            <a:r>
              <a:rPr lang="en-US" sz="3000" spc="-10" dirty="0"/>
              <a:t>Outcome </a:t>
            </a:r>
            <a:r>
              <a:rPr lang="en-US" sz="3000" spc="-5" dirty="0"/>
              <a:t>is best if</a:t>
            </a:r>
            <a:r>
              <a:rPr lang="en-US" sz="3000" spc="-10" dirty="0"/>
              <a:t> given</a:t>
            </a:r>
            <a:r>
              <a:rPr lang="en-US" sz="3000" spc="-5" dirty="0"/>
              <a:t> within the</a:t>
            </a:r>
            <a:r>
              <a:rPr lang="en-US" sz="3000" spc="-10" dirty="0"/>
              <a:t> </a:t>
            </a:r>
            <a:r>
              <a:rPr lang="en-US" sz="3000" spc="-5" dirty="0"/>
              <a:t>first 6 hours.</a:t>
            </a:r>
          </a:p>
          <a:p>
            <a:pPr marL="459740" marR="262255" indent="29209">
              <a:lnSpc>
                <a:spcPct val="101200"/>
              </a:lnSpc>
            </a:pPr>
            <a:r>
              <a:rPr lang="en-US" sz="3000" b="1" spc="-5" dirty="0">
                <a:latin typeface="Times New Roman"/>
                <a:cs typeface="Times New Roman"/>
              </a:rPr>
              <a:t>Indications</a:t>
            </a:r>
            <a:r>
              <a:rPr lang="en-US" sz="3000" spc="-5" dirty="0"/>
              <a:t>:</a:t>
            </a:r>
            <a:r>
              <a:rPr lang="en-US" sz="3000" spc="-10" dirty="0"/>
              <a:t> </a:t>
            </a:r>
            <a:r>
              <a:rPr lang="en-US" sz="3000" b="1" spc="-20" dirty="0">
                <a:solidFill>
                  <a:srgbClr val="C00000"/>
                </a:solidFill>
                <a:latin typeface="Times New Roman"/>
                <a:cs typeface="Times New Roman"/>
              </a:rPr>
              <a:t>ST-segment</a:t>
            </a:r>
            <a:r>
              <a:rPr lang="en-US" sz="300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3000" spc="-10" dirty="0"/>
              <a:t>elevation</a:t>
            </a:r>
            <a:r>
              <a:rPr lang="en-US" sz="3000" spc="-5" dirty="0"/>
              <a:t> in</a:t>
            </a:r>
            <a:r>
              <a:rPr lang="en-US" sz="3000" spc="-10" dirty="0"/>
              <a:t> </a:t>
            </a:r>
            <a:r>
              <a:rPr lang="en-US" sz="3000" spc="-5" dirty="0"/>
              <a:t>two </a:t>
            </a:r>
            <a:r>
              <a:rPr lang="en-US" sz="3000" dirty="0"/>
              <a:t> </a:t>
            </a:r>
            <a:r>
              <a:rPr lang="en-US" sz="3000" spc="-5" dirty="0"/>
              <a:t>contiguous </a:t>
            </a:r>
            <a:r>
              <a:rPr lang="en-US" sz="3000" spc="-10" dirty="0"/>
              <a:t>ECG leads </a:t>
            </a:r>
            <a:r>
              <a:rPr lang="en-US" sz="3000" spc="-5" dirty="0"/>
              <a:t>in </a:t>
            </a:r>
            <a:r>
              <a:rPr lang="en-US" sz="3000" spc="-10" dirty="0"/>
              <a:t>patients </a:t>
            </a:r>
            <a:r>
              <a:rPr lang="en-US" sz="3000" spc="-5" dirty="0"/>
              <a:t>with pain onset </a:t>
            </a:r>
            <a:r>
              <a:rPr lang="en-US" sz="3000" spc="-350" dirty="0"/>
              <a:t> </a:t>
            </a:r>
            <a:r>
              <a:rPr lang="en-US" sz="3000" spc="-5" dirty="0"/>
              <a:t>within 6 hours who </a:t>
            </a:r>
            <a:r>
              <a:rPr lang="en-US" sz="3000" spc="-10" dirty="0"/>
              <a:t>have been </a:t>
            </a:r>
            <a:r>
              <a:rPr lang="en-US" sz="3000" spc="-5" dirty="0"/>
              <a:t>refractory to </a:t>
            </a:r>
            <a:r>
              <a:rPr lang="en-US" sz="3000" dirty="0"/>
              <a:t> </a:t>
            </a:r>
            <a:r>
              <a:rPr lang="en-US" sz="3000" spc="-10" dirty="0"/>
              <a:t>nitroglycerin.</a:t>
            </a:r>
          </a:p>
          <a:p>
            <a:pPr marL="459740" marR="5080" indent="29209">
              <a:lnSpc>
                <a:spcPct val="101200"/>
              </a:lnSpc>
            </a:pPr>
            <a:r>
              <a:rPr lang="en-US" sz="3000" spc="-10" dirty="0">
                <a:solidFill>
                  <a:srgbClr val="C00000"/>
                </a:solidFill>
              </a:rPr>
              <a:t>Alteplase</a:t>
            </a:r>
            <a:r>
              <a:rPr lang="en-US" sz="3000" spc="-5" dirty="0">
                <a:solidFill>
                  <a:srgbClr val="C00000"/>
                </a:solidFill>
              </a:rPr>
              <a:t> </a:t>
            </a:r>
            <a:r>
              <a:rPr lang="en-US" sz="3000" spc="-10" dirty="0"/>
              <a:t>has</a:t>
            </a:r>
            <a:r>
              <a:rPr lang="en-US" sz="3000" dirty="0"/>
              <a:t> </a:t>
            </a:r>
            <a:r>
              <a:rPr lang="en-US" sz="3000" spc="-10" dirty="0"/>
              <a:t>been</a:t>
            </a:r>
            <a:r>
              <a:rPr lang="en-US" sz="3000" spc="-5" dirty="0"/>
              <a:t> shown</a:t>
            </a:r>
            <a:r>
              <a:rPr lang="en-US" sz="3000" dirty="0"/>
              <a:t> </a:t>
            </a:r>
            <a:r>
              <a:rPr lang="en-US" sz="3000" spc="-5" dirty="0"/>
              <a:t>to </a:t>
            </a:r>
            <a:r>
              <a:rPr lang="en-US" sz="3000" spc="-10" dirty="0"/>
              <a:t>have</a:t>
            </a:r>
            <a:r>
              <a:rPr lang="en-US" sz="3000" dirty="0"/>
              <a:t> </a:t>
            </a:r>
            <a:r>
              <a:rPr lang="en-US" sz="3000" spc="-5" dirty="0"/>
              <a:t>the</a:t>
            </a:r>
            <a:r>
              <a:rPr lang="en-US" sz="3000" dirty="0"/>
              <a:t> </a:t>
            </a:r>
            <a:r>
              <a:rPr lang="en-US" sz="3000" spc="-5" dirty="0"/>
              <a:t>best </a:t>
            </a:r>
            <a:r>
              <a:rPr lang="en-US" sz="3000" spc="-10" dirty="0"/>
              <a:t>outcomes </a:t>
            </a:r>
            <a:r>
              <a:rPr lang="en-US" sz="3000" spc="-345" dirty="0"/>
              <a:t> </a:t>
            </a:r>
            <a:r>
              <a:rPr lang="en-US" sz="3000" spc="-10" dirty="0"/>
              <a:t>among</a:t>
            </a:r>
            <a:r>
              <a:rPr lang="en-US" sz="3000" spc="-5" dirty="0"/>
              <a:t> thrombolytic </a:t>
            </a:r>
            <a:r>
              <a:rPr lang="en-US" sz="3000" spc="-10" dirty="0"/>
              <a:t>medications,</a:t>
            </a:r>
            <a:r>
              <a:rPr lang="en-US" sz="3000" spc="-5" dirty="0"/>
              <a:t> </a:t>
            </a:r>
            <a:r>
              <a:rPr lang="en-US" sz="3000" spc="-10" dirty="0"/>
              <a:t>and</a:t>
            </a:r>
            <a:r>
              <a:rPr lang="en-US" sz="3000" spc="-5" dirty="0"/>
              <a:t> is the first </a:t>
            </a:r>
            <a:r>
              <a:rPr lang="en-US" sz="3000" dirty="0"/>
              <a:t> </a:t>
            </a:r>
            <a:r>
              <a:rPr lang="en-US" sz="3000" spc="-10" dirty="0"/>
              <a:t>choice</a:t>
            </a:r>
            <a:r>
              <a:rPr lang="en-US" sz="3000" spc="-5" dirty="0"/>
              <a:t> in </a:t>
            </a:r>
            <a:r>
              <a:rPr lang="en-US" sz="3000" spc="-10" dirty="0"/>
              <a:t>many</a:t>
            </a:r>
            <a:r>
              <a:rPr lang="en-US" sz="3000" spc="-5" dirty="0"/>
              <a:t> </a:t>
            </a:r>
            <a:r>
              <a:rPr lang="en-US" sz="3000" spc="-10" dirty="0"/>
              <a:t>centers,</a:t>
            </a:r>
            <a:r>
              <a:rPr lang="en-US" sz="3000" spc="-5" dirty="0"/>
              <a:t> despite its </a:t>
            </a:r>
            <a:r>
              <a:rPr lang="en-US" sz="3000" spc="-10" dirty="0"/>
              <a:t>high</a:t>
            </a:r>
            <a:r>
              <a:rPr lang="en-US" sz="3000" spc="-5" dirty="0"/>
              <a:t> costs.</a:t>
            </a:r>
          </a:p>
          <a:p>
            <a:pPr marL="459740" marR="344170">
              <a:lnSpc>
                <a:spcPct val="101200"/>
              </a:lnSpc>
            </a:pPr>
            <a:r>
              <a:rPr lang="en-US" sz="3000" spc="-5" dirty="0"/>
              <a:t>Alternatives</a:t>
            </a:r>
            <a:r>
              <a:rPr lang="en-US" sz="3000" dirty="0"/>
              <a:t> </a:t>
            </a:r>
            <a:r>
              <a:rPr lang="en-US" sz="3000" spc="-5" dirty="0"/>
              <a:t>include</a:t>
            </a:r>
            <a:r>
              <a:rPr lang="en-US" sz="3000" spc="5" dirty="0"/>
              <a:t> </a:t>
            </a:r>
            <a:r>
              <a:rPr lang="en-US" sz="3000" spc="-10" dirty="0"/>
              <a:t>streptokinase,</a:t>
            </a:r>
            <a:r>
              <a:rPr lang="en-US" sz="3000" spc="10" dirty="0"/>
              <a:t> </a:t>
            </a:r>
            <a:r>
              <a:rPr lang="en-US" sz="3000" spc="-10" dirty="0"/>
              <a:t>Tenecteplase, </a:t>
            </a:r>
            <a:r>
              <a:rPr lang="en-US" sz="3000" spc="-350" dirty="0"/>
              <a:t> </a:t>
            </a:r>
            <a:r>
              <a:rPr lang="en-US" sz="3000" spc="-10" dirty="0" err="1"/>
              <a:t>reteplase</a:t>
            </a:r>
            <a:r>
              <a:rPr lang="en-US" sz="3000" spc="-10" dirty="0"/>
              <a:t>,</a:t>
            </a:r>
            <a:r>
              <a:rPr lang="en-US" sz="3000" spc="-5" dirty="0"/>
              <a:t> </a:t>
            </a:r>
            <a:r>
              <a:rPr lang="en-US" sz="3000" spc="-10" dirty="0" err="1"/>
              <a:t>lanoteplase</a:t>
            </a:r>
            <a:r>
              <a:rPr lang="en-US" sz="3000" spc="-10" dirty="0"/>
              <a:t>,</a:t>
            </a:r>
            <a:r>
              <a:rPr lang="en-US" sz="3000" spc="-5" dirty="0"/>
              <a:t> </a:t>
            </a:r>
            <a:r>
              <a:rPr lang="en-US" sz="3000" spc="-10" dirty="0"/>
              <a:t>and</a:t>
            </a:r>
            <a:r>
              <a:rPr lang="en-US" sz="3000" spc="-5" dirty="0"/>
              <a:t> urokinase.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457324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2CDEE-63ED-F048-BA64-CECF367BF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246" y="175846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u="sng" spc="-5" dirty="0">
                <a:solidFill>
                  <a:schemeClr val="tx1"/>
                </a:solidFill>
                <a:latin typeface="Times New Roman"/>
                <a:cs typeface="Times New Roman"/>
              </a:rPr>
              <a:t>Absolute</a:t>
            </a:r>
            <a:r>
              <a:rPr lang="en-US" u="sng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u="sng" spc="-5" dirty="0">
                <a:solidFill>
                  <a:schemeClr val="tx1"/>
                </a:solidFill>
                <a:latin typeface="Times New Roman"/>
                <a:cs typeface="Times New Roman"/>
              </a:rPr>
              <a:t>Contraindications</a:t>
            </a:r>
            <a:r>
              <a:rPr lang="en-US" u="sng" spc="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u="sng" spc="-5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lang="en-US" u="sng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u="sng" spc="-5" dirty="0">
                <a:solidFill>
                  <a:schemeClr val="tx1"/>
                </a:solidFill>
                <a:latin typeface="Times New Roman"/>
                <a:cs typeface="Times New Roman"/>
              </a:rPr>
              <a:t>Thrombolytic</a:t>
            </a:r>
            <a:r>
              <a:rPr lang="en-US" u="sng" spc="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u="sng" spc="-5" dirty="0">
                <a:solidFill>
                  <a:schemeClr val="tx1"/>
                </a:solidFill>
                <a:latin typeface="Times New Roman"/>
                <a:cs typeface="Times New Roman"/>
              </a:rPr>
              <a:t>Therapy:</a:t>
            </a:r>
            <a:r>
              <a:rPr lang="en-US" u="sng" dirty="0">
                <a:solidFill>
                  <a:schemeClr val="tx1"/>
                </a:solidFill>
                <a:latin typeface="Times New Roman"/>
                <a:cs typeface="Times New Roman"/>
              </a:rPr>
              <a:t/>
            </a:r>
            <a:br>
              <a:rPr lang="en-US" u="sng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JO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DAE6A-5C83-2A42-A11C-21473FB0D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246" y="2079380"/>
            <a:ext cx="9601200" cy="4391758"/>
          </a:xfrm>
        </p:spPr>
        <p:txBody>
          <a:bodyPr>
            <a:noAutofit/>
          </a:bodyPr>
          <a:lstStyle/>
          <a:p>
            <a:pPr marL="671830" indent="-659765">
              <a:lnSpc>
                <a:spcPct val="100000"/>
              </a:lnSpc>
              <a:spcBef>
                <a:spcPts val="90"/>
              </a:spcBef>
              <a:buChar char="●"/>
              <a:tabLst>
                <a:tab pos="671830" algn="l"/>
                <a:tab pos="672465" algn="l"/>
              </a:tabLst>
            </a:pPr>
            <a:r>
              <a:rPr lang="en-US" sz="3200" spc="-15" dirty="0">
                <a:latin typeface="Times New Roman"/>
                <a:cs typeface="Times New Roman"/>
              </a:rPr>
              <a:t>Trauma:</a:t>
            </a:r>
            <a:r>
              <a:rPr lang="en-US" sz="3200" spc="-5" dirty="0">
                <a:latin typeface="Times New Roman"/>
                <a:cs typeface="Times New Roman"/>
              </a:rPr>
              <a:t> </a:t>
            </a:r>
            <a:r>
              <a:rPr lang="en-US" sz="3200" spc="-10" dirty="0">
                <a:latin typeface="Times New Roman"/>
                <a:cs typeface="Times New Roman"/>
              </a:rPr>
              <a:t>Recent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spc="-10" dirty="0">
                <a:latin typeface="Times New Roman"/>
                <a:cs typeface="Times New Roman"/>
              </a:rPr>
              <a:t>head</a:t>
            </a:r>
            <a:r>
              <a:rPr lang="en-US" sz="3200" spc="-5" dirty="0">
                <a:latin typeface="Times New Roman"/>
                <a:cs typeface="Times New Roman"/>
              </a:rPr>
              <a:t> </a:t>
            </a:r>
            <a:r>
              <a:rPr lang="en-US" sz="3200" spc="-10" dirty="0">
                <a:latin typeface="Times New Roman"/>
                <a:cs typeface="Times New Roman"/>
              </a:rPr>
              <a:t>trauma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or </a:t>
            </a:r>
            <a:r>
              <a:rPr lang="en-US" sz="3200" spc="-10" dirty="0">
                <a:latin typeface="Times New Roman"/>
                <a:cs typeface="Times New Roman"/>
              </a:rPr>
              <a:t>traumatic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CPR.</a:t>
            </a:r>
            <a:endParaRPr lang="en-US" sz="3200" dirty="0">
              <a:latin typeface="Times New Roman"/>
              <a:cs typeface="Times New Roman"/>
            </a:endParaRPr>
          </a:p>
          <a:p>
            <a:pPr marL="671830" indent="-659765">
              <a:lnSpc>
                <a:spcPct val="100000"/>
              </a:lnSpc>
              <a:buChar char="●"/>
              <a:tabLst>
                <a:tab pos="671830" algn="l"/>
                <a:tab pos="672465" algn="l"/>
              </a:tabLst>
            </a:pPr>
            <a:r>
              <a:rPr lang="en-US" sz="3200" spc="-10" dirty="0">
                <a:latin typeface="Times New Roman"/>
                <a:cs typeface="Times New Roman"/>
              </a:rPr>
              <a:t>Previous</a:t>
            </a:r>
            <a:r>
              <a:rPr lang="en-US" sz="3200" spc="-30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stroke.</a:t>
            </a:r>
            <a:endParaRPr lang="en-US" sz="3200" dirty="0">
              <a:latin typeface="Times New Roman"/>
              <a:cs typeface="Times New Roman"/>
            </a:endParaRPr>
          </a:p>
          <a:p>
            <a:pPr marL="671830" indent="-659765">
              <a:lnSpc>
                <a:spcPct val="100000"/>
              </a:lnSpc>
              <a:buChar char="●"/>
              <a:tabLst>
                <a:tab pos="671830" algn="l"/>
                <a:tab pos="672465" algn="l"/>
              </a:tabLst>
            </a:pPr>
            <a:r>
              <a:rPr lang="en-US" sz="3200" spc="-10" dirty="0">
                <a:latin typeface="Times New Roman"/>
                <a:cs typeface="Times New Roman"/>
              </a:rPr>
              <a:t>Recent</a:t>
            </a:r>
            <a:r>
              <a:rPr lang="en-US" sz="3200" spc="-20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invasive</a:t>
            </a:r>
            <a:r>
              <a:rPr lang="en-US" sz="3200" spc="-20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procedure</a:t>
            </a:r>
            <a:r>
              <a:rPr lang="en-US" sz="3200" spc="-15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or</a:t>
            </a:r>
            <a:r>
              <a:rPr lang="en-US" sz="3200" spc="-20" dirty="0">
                <a:latin typeface="Times New Roman"/>
                <a:cs typeface="Times New Roman"/>
              </a:rPr>
              <a:t> surgery.</a:t>
            </a:r>
            <a:endParaRPr lang="en-US" sz="3200" dirty="0">
              <a:latin typeface="Times New Roman"/>
              <a:cs typeface="Times New Roman"/>
            </a:endParaRPr>
          </a:p>
          <a:p>
            <a:pPr marL="671830" indent="-659765">
              <a:lnSpc>
                <a:spcPct val="100000"/>
              </a:lnSpc>
              <a:buChar char="●"/>
              <a:tabLst>
                <a:tab pos="671830" algn="l"/>
                <a:tab pos="672465" algn="l"/>
              </a:tabLst>
            </a:pPr>
            <a:r>
              <a:rPr lang="en-US" sz="3200" spc="-5" dirty="0">
                <a:latin typeface="Times New Roman"/>
                <a:cs typeface="Times New Roman"/>
              </a:rPr>
              <a:t>Dissecting</a:t>
            </a:r>
            <a:r>
              <a:rPr lang="en-US" sz="3200" spc="-25" dirty="0">
                <a:latin typeface="Times New Roman"/>
                <a:cs typeface="Times New Roman"/>
              </a:rPr>
              <a:t> </a:t>
            </a:r>
            <a:r>
              <a:rPr lang="en-US" sz="3200" spc="-5" dirty="0">
                <a:latin typeface="Times New Roman"/>
                <a:cs typeface="Times New Roman"/>
              </a:rPr>
              <a:t>aortic</a:t>
            </a:r>
            <a:r>
              <a:rPr lang="en-US" sz="3200" spc="-20" dirty="0">
                <a:latin typeface="Times New Roman"/>
                <a:cs typeface="Times New Roman"/>
              </a:rPr>
              <a:t> </a:t>
            </a:r>
            <a:r>
              <a:rPr lang="en-US" sz="3200" spc="-10" dirty="0">
                <a:latin typeface="Times New Roman"/>
                <a:cs typeface="Times New Roman"/>
              </a:rPr>
              <a:t>aneurysm.</a:t>
            </a:r>
            <a:endParaRPr lang="en-US" sz="3200" dirty="0">
              <a:latin typeface="Times New Roman"/>
              <a:cs typeface="Times New Roman"/>
            </a:endParaRPr>
          </a:p>
          <a:p>
            <a:pPr marL="671830" indent="-659765">
              <a:lnSpc>
                <a:spcPct val="100000"/>
              </a:lnSpc>
              <a:spcBef>
                <a:spcPts val="5"/>
              </a:spcBef>
              <a:buChar char="●"/>
              <a:tabLst>
                <a:tab pos="671830" algn="l"/>
                <a:tab pos="672465" algn="l"/>
              </a:tabLst>
            </a:pPr>
            <a:r>
              <a:rPr lang="en-US" sz="3200" spc="-5" dirty="0">
                <a:latin typeface="Times New Roman"/>
                <a:cs typeface="Times New Roman"/>
              </a:rPr>
              <a:t>Active</a:t>
            </a:r>
            <a:r>
              <a:rPr lang="en-US" sz="3200" spc="-15" dirty="0">
                <a:latin typeface="Times New Roman"/>
                <a:cs typeface="Times New Roman"/>
              </a:rPr>
              <a:t> </a:t>
            </a:r>
            <a:r>
              <a:rPr lang="en-US" sz="3200" spc="-10" dirty="0">
                <a:latin typeface="Times New Roman"/>
                <a:cs typeface="Times New Roman"/>
              </a:rPr>
              <a:t>bleeding </a:t>
            </a:r>
            <a:r>
              <a:rPr lang="en-US" sz="3200" spc="-5" dirty="0">
                <a:latin typeface="Times New Roman"/>
                <a:cs typeface="Times New Roman"/>
              </a:rPr>
              <a:t>or</a:t>
            </a:r>
            <a:r>
              <a:rPr lang="en-US" sz="3200" spc="-10" dirty="0">
                <a:latin typeface="Times New Roman"/>
                <a:cs typeface="Times New Roman"/>
              </a:rPr>
              <a:t> bleeding </a:t>
            </a:r>
            <a:r>
              <a:rPr lang="en-US" sz="3200" spc="-5" dirty="0">
                <a:latin typeface="Times New Roman"/>
                <a:cs typeface="Times New Roman"/>
              </a:rPr>
              <a:t>diathesis.</a:t>
            </a:r>
          </a:p>
          <a:p>
            <a:pPr marL="671830" indent="-659765">
              <a:lnSpc>
                <a:spcPct val="100000"/>
              </a:lnSpc>
              <a:spcBef>
                <a:spcPts val="5"/>
              </a:spcBef>
              <a:buChar char="●"/>
              <a:tabLst>
                <a:tab pos="671830" algn="l"/>
                <a:tab pos="672465" algn="l"/>
              </a:tabLst>
            </a:pPr>
            <a:r>
              <a:rPr lang="en-US" sz="3200" dirty="0"/>
              <a:t>P</a:t>
            </a:r>
            <a:r>
              <a:rPr lang="en-JO" sz="3200" dirty="0"/>
              <a:t>regnancy </a:t>
            </a:r>
          </a:p>
        </p:txBody>
      </p:sp>
    </p:spTree>
    <p:extLst>
      <p:ext uri="{BB962C8B-B14F-4D97-AF65-F5344CB8AC3E}">
        <p14:creationId xmlns:p14="http://schemas.microsoft.com/office/powerpoint/2010/main" val="2688355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72776-B69D-A74F-87CB-A7629D943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416" y="247650"/>
            <a:ext cx="9601200" cy="1036027"/>
          </a:xfrm>
        </p:spPr>
        <p:txBody>
          <a:bodyPr/>
          <a:lstStyle/>
          <a:p>
            <a:r>
              <a:rPr lang="en-US" u="sng" spc="5" dirty="0">
                <a:solidFill>
                  <a:schemeClr val="tx1"/>
                </a:solidFill>
              </a:rPr>
              <a:t>Coronary</a:t>
            </a:r>
            <a:r>
              <a:rPr lang="en-US" u="sng" spc="-10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tx1"/>
                </a:solidFill>
              </a:rPr>
              <a:t>Artery</a:t>
            </a:r>
            <a:r>
              <a:rPr lang="en-US" u="sng" spc="-10" dirty="0">
                <a:solidFill>
                  <a:schemeClr val="tx1"/>
                </a:solidFill>
              </a:rPr>
              <a:t> </a:t>
            </a:r>
            <a:r>
              <a:rPr lang="en-US" u="sng" spc="5" dirty="0">
                <a:solidFill>
                  <a:schemeClr val="tx1"/>
                </a:solidFill>
              </a:rPr>
              <a:t>Bypass</a:t>
            </a:r>
            <a:r>
              <a:rPr lang="en-US" u="sng" spc="-10" dirty="0">
                <a:solidFill>
                  <a:schemeClr val="tx1"/>
                </a:solidFill>
              </a:rPr>
              <a:t> </a:t>
            </a:r>
            <a:r>
              <a:rPr lang="en-US" u="sng" dirty="0">
                <a:solidFill>
                  <a:schemeClr val="tx1"/>
                </a:solidFill>
              </a:rPr>
              <a:t>Grafting</a:t>
            </a:r>
            <a:r>
              <a:rPr lang="en-US" u="sng" spc="-10" dirty="0">
                <a:solidFill>
                  <a:schemeClr val="tx1"/>
                </a:solidFill>
              </a:rPr>
              <a:t> </a:t>
            </a:r>
            <a:r>
              <a:rPr lang="en-US" u="sng" spc="5" dirty="0">
                <a:solidFill>
                  <a:schemeClr val="tx1"/>
                </a:solidFill>
              </a:rPr>
              <a:t>(CABG)</a:t>
            </a:r>
            <a:endParaRPr lang="en-JO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09B17-8A0F-3B4E-815C-503E61EFD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60585"/>
            <a:ext cx="9601200" cy="5449765"/>
          </a:xfrm>
        </p:spPr>
        <p:txBody>
          <a:bodyPr/>
          <a:lstStyle/>
          <a:p>
            <a:r>
              <a:rPr lang="en-US" sz="2800" spc="-10" dirty="0">
                <a:latin typeface="Times New Roman"/>
                <a:cs typeface="Times New Roman"/>
              </a:rPr>
              <a:t>Less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often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used</a:t>
            </a:r>
            <a:r>
              <a:rPr lang="en-US" sz="2800" spc="-5" dirty="0">
                <a:latin typeface="Times New Roman"/>
                <a:cs typeface="Times New Roman"/>
              </a:rPr>
              <a:t> than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the </a:t>
            </a:r>
            <a:r>
              <a:rPr lang="en-US" sz="2800" spc="-10" dirty="0">
                <a:latin typeface="Times New Roman"/>
                <a:cs typeface="Times New Roman"/>
              </a:rPr>
              <a:t>other</a:t>
            </a:r>
            <a:r>
              <a:rPr lang="en-US" sz="2800" spc="-5" dirty="0">
                <a:latin typeface="Times New Roman"/>
                <a:cs typeface="Times New Roman"/>
              </a:rPr>
              <a:t> two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in the </a:t>
            </a:r>
            <a:r>
              <a:rPr lang="en-US" sz="2800" spc="-10" dirty="0">
                <a:latin typeface="Times New Roman"/>
                <a:cs typeface="Times New Roman"/>
              </a:rPr>
              <a:t>acute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setting.</a:t>
            </a:r>
            <a:endParaRPr lang="en-US" sz="2800" dirty="0">
              <a:latin typeface="Times New Roman"/>
              <a:cs typeface="Times New Roman"/>
            </a:endParaRPr>
          </a:p>
          <a:p>
            <a:pPr marL="459740" marR="243204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lang="en-US" sz="2800" spc="-10" dirty="0">
                <a:latin typeface="Times New Roman"/>
                <a:cs typeface="Times New Roman"/>
              </a:rPr>
              <a:t>Benefits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of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CABG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include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low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rates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of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event-free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and </a:t>
            </a:r>
            <a:r>
              <a:rPr lang="en-US" sz="2800" spc="-345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reintervention-free</a:t>
            </a:r>
            <a:r>
              <a:rPr lang="en-US" sz="2800" spc="-1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survival.</a:t>
            </a:r>
            <a:endParaRPr lang="en-US" sz="2800" dirty="0">
              <a:latin typeface="Times New Roman"/>
              <a:cs typeface="Times New Roman"/>
            </a:endParaRPr>
          </a:p>
          <a:p>
            <a:pPr marL="459740" marR="243204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lang="en-US" sz="2800" spc="-5" dirty="0">
                <a:latin typeface="Times New Roman"/>
                <a:cs typeface="Times New Roman"/>
              </a:rPr>
              <a:t>It </a:t>
            </a:r>
            <a:r>
              <a:rPr lang="en-US" sz="2800" spc="-10" dirty="0">
                <a:latin typeface="Times New Roman"/>
                <a:cs typeface="Times New Roman"/>
              </a:rPr>
              <a:t>remains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the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procedure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of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choice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in </a:t>
            </a:r>
            <a:r>
              <a:rPr lang="en-US" sz="2800" spc="-10" dirty="0">
                <a:latin typeface="Times New Roman"/>
                <a:cs typeface="Times New Roman"/>
              </a:rPr>
              <a:t>patients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with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severe </a:t>
            </a:r>
            <a:r>
              <a:rPr lang="en-US" sz="2800" spc="-345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multivessel </a:t>
            </a:r>
            <a:r>
              <a:rPr lang="en-US" sz="2800" spc="-10" dirty="0">
                <a:latin typeface="Times New Roman"/>
                <a:cs typeface="Times New Roman"/>
              </a:rPr>
              <a:t>disease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and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complex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coronary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anatomy</a:t>
            </a:r>
          </a:p>
          <a:p>
            <a:pPr marL="459740" marR="243204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lang="en-US" sz="2800" spc="-10" dirty="0">
                <a:latin typeface="Times New Roman"/>
                <a:cs typeface="Times New Roman"/>
              </a:rPr>
              <a:t>Urgent/emergent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CABG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is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typically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performed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only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in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the 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setting of </a:t>
            </a:r>
            <a:r>
              <a:rPr lang="en-US" sz="2800" spc="-10" dirty="0">
                <a:latin typeface="Times New Roman"/>
                <a:cs typeface="Times New Roman"/>
              </a:rPr>
              <a:t>mechanical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complications</a:t>
            </a:r>
            <a:r>
              <a:rPr lang="en-US" sz="2800" spc="-5" dirty="0">
                <a:latin typeface="Times New Roman"/>
                <a:cs typeface="Times New Roman"/>
              </a:rPr>
              <a:t> of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an</a:t>
            </a:r>
            <a:r>
              <a:rPr lang="en-US" sz="2800" spc="-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acute</a:t>
            </a:r>
            <a:r>
              <a:rPr lang="en-US" sz="2800" spc="-5" dirty="0">
                <a:latin typeface="Times New Roman"/>
                <a:cs typeface="Times New Roman"/>
              </a:rPr>
              <a:t> MI, 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cardiogenic</a:t>
            </a:r>
            <a:r>
              <a:rPr lang="en-US" sz="2800" spc="2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shock,</a:t>
            </a:r>
            <a:r>
              <a:rPr lang="en-US" sz="2800" spc="2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life-threatening</a:t>
            </a:r>
            <a:r>
              <a:rPr lang="en-US" sz="2800" spc="20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ventricular</a:t>
            </a:r>
            <a:r>
              <a:rPr lang="en-US" sz="2800" spc="25" dirty="0">
                <a:latin typeface="Times New Roman"/>
                <a:cs typeface="Times New Roman"/>
              </a:rPr>
              <a:t> </a:t>
            </a:r>
            <a:r>
              <a:rPr lang="en-US" sz="2800" spc="-10" dirty="0">
                <a:latin typeface="Times New Roman"/>
                <a:cs typeface="Times New Roman"/>
              </a:rPr>
              <a:t>arrhythmias, </a:t>
            </a:r>
            <a:r>
              <a:rPr lang="en-US" sz="2800" spc="-350" dirty="0">
                <a:latin typeface="Times New Roman"/>
                <a:cs typeface="Times New Roman"/>
              </a:rPr>
              <a:t> </a:t>
            </a:r>
            <a:r>
              <a:rPr lang="en-US" sz="2800" spc="-5" dirty="0">
                <a:latin typeface="Times New Roman"/>
                <a:cs typeface="Times New Roman"/>
              </a:rPr>
              <a:t>or</a:t>
            </a:r>
            <a:r>
              <a:rPr lang="en-US" sz="2800" spc="-10" dirty="0">
                <a:latin typeface="Times New Roman"/>
                <a:cs typeface="Times New Roman"/>
              </a:rPr>
              <a:t> after</a:t>
            </a:r>
            <a:r>
              <a:rPr lang="en-US" sz="2800" spc="-5" dirty="0">
                <a:latin typeface="Times New Roman"/>
                <a:cs typeface="Times New Roman"/>
              </a:rPr>
              <a:t> failure of PCI.</a:t>
            </a:r>
            <a:endParaRPr lang="en-US" sz="2800" dirty="0">
              <a:latin typeface="Times New Roman"/>
              <a:cs typeface="Times New Roman"/>
            </a:endParaRPr>
          </a:p>
          <a:p>
            <a:pPr marL="459740" marR="243204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lang="en-US" sz="2800" spc="-5" dirty="0">
                <a:solidFill>
                  <a:srgbClr val="C01C01"/>
                </a:solidFill>
                <a:latin typeface="Times New Roman"/>
                <a:cs typeface="Times New Roman"/>
              </a:rPr>
              <a:t>It is almost </a:t>
            </a:r>
            <a:r>
              <a:rPr lang="en-US" sz="2800" spc="-10" dirty="0">
                <a:solidFill>
                  <a:srgbClr val="C01C01"/>
                </a:solidFill>
                <a:latin typeface="Times New Roman"/>
                <a:cs typeface="Times New Roman"/>
              </a:rPr>
              <a:t>never</a:t>
            </a:r>
            <a:r>
              <a:rPr lang="en-US" sz="2800" spc="-5" dirty="0">
                <a:solidFill>
                  <a:srgbClr val="C01C01"/>
                </a:solidFill>
                <a:latin typeface="Times New Roman"/>
                <a:cs typeface="Times New Roman"/>
              </a:rPr>
              <a:t> </a:t>
            </a:r>
            <a:r>
              <a:rPr lang="en-US" sz="2800" spc="-10" dirty="0">
                <a:solidFill>
                  <a:srgbClr val="C01C01"/>
                </a:solidFill>
                <a:latin typeface="Times New Roman"/>
                <a:cs typeface="Times New Roman"/>
              </a:rPr>
              <a:t>performed</a:t>
            </a:r>
            <a:r>
              <a:rPr lang="en-US" sz="2800" spc="-5" dirty="0">
                <a:solidFill>
                  <a:srgbClr val="C01C01"/>
                </a:solidFill>
                <a:latin typeface="Times New Roman"/>
                <a:cs typeface="Times New Roman"/>
              </a:rPr>
              <a:t> in the </a:t>
            </a:r>
            <a:r>
              <a:rPr lang="en-US" sz="2800" spc="-10" dirty="0">
                <a:solidFill>
                  <a:srgbClr val="C01C01"/>
                </a:solidFill>
                <a:latin typeface="Times New Roman"/>
                <a:cs typeface="Times New Roman"/>
              </a:rPr>
              <a:t>acute</a:t>
            </a:r>
            <a:r>
              <a:rPr lang="en-US" sz="2800" spc="-5" dirty="0">
                <a:solidFill>
                  <a:srgbClr val="C01C01"/>
                </a:solidFill>
                <a:latin typeface="Times New Roman"/>
                <a:cs typeface="Times New Roman"/>
              </a:rPr>
              <a:t> setting on a </a:t>
            </a:r>
            <a:r>
              <a:rPr lang="en-US" sz="2800" spc="-345" dirty="0">
                <a:solidFill>
                  <a:srgbClr val="C01C01"/>
                </a:solidFill>
                <a:latin typeface="Times New Roman"/>
                <a:cs typeface="Times New Roman"/>
              </a:rPr>
              <a:t> </a:t>
            </a:r>
            <a:r>
              <a:rPr lang="en-US" sz="2800" spc="-10" dirty="0">
                <a:solidFill>
                  <a:srgbClr val="C01C01"/>
                </a:solidFill>
                <a:latin typeface="Times New Roman"/>
                <a:cs typeface="Times New Roman"/>
              </a:rPr>
              <a:t>stable patient.</a:t>
            </a:r>
            <a:endParaRPr lang="en-US" sz="2800" dirty="0">
              <a:latin typeface="Times New Roman"/>
              <a:cs typeface="Times New Roman"/>
            </a:endParaRPr>
          </a:p>
          <a:p>
            <a:pPr marL="459740" marR="5080" indent="29209">
              <a:lnSpc>
                <a:spcPct val="101200"/>
              </a:lnSpc>
            </a:pPr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3003287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5D0C6-974C-7049-B9E4-BADC4C539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JO" dirty="0"/>
              <a:t>Definitive Manag</a:t>
            </a:r>
            <a:r>
              <a:rPr lang="en-US" dirty="0"/>
              <a:t>e</a:t>
            </a:r>
            <a:r>
              <a:rPr lang="en-JO" dirty="0"/>
              <a:t>ment </a:t>
            </a:r>
            <a:br>
              <a:rPr lang="en-JO" dirty="0"/>
            </a:br>
            <a:r>
              <a:rPr lang="en-JO" dirty="0"/>
              <a:t>N</a:t>
            </a:r>
            <a:r>
              <a:rPr lang="en-US" spc="15" dirty="0">
                <a:solidFill>
                  <a:schemeClr val="tx1"/>
                </a:solidFill>
              </a:rPr>
              <a:t>STEMI </a:t>
            </a:r>
            <a:r>
              <a:rPr lang="en-US" spc="10" dirty="0">
                <a:solidFill>
                  <a:schemeClr val="tx1"/>
                </a:solidFill>
              </a:rPr>
              <a:t>Management</a:t>
            </a:r>
            <a:endParaRPr lang="en-JO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F2913-949E-4347-9F24-56EA0487D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1485900"/>
          </a:xfrm>
        </p:spPr>
        <p:txBody>
          <a:bodyPr>
            <a:normAutofit/>
          </a:bodyPr>
          <a:lstStyle/>
          <a:p>
            <a:r>
              <a:rPr lang="en-US" sz="3200" spc="-65" dirty="0">
                <a:solidFill>
                  <a:schemeClr val="tx1"/>
                </a:solidFill>
                <a:latin typeface="Times New Roman"/>
                <a:cs typeface="Times New Roman"/>
              </a:rPr>
              <a:t>We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do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Risk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Stratification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to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determine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if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the</a:t>
            </a:r>
            <a:r>
              <a:rPr lang="en-US" sz="3200" spc="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patient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needs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special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intervention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or </a:t>
            </a:r>
            <a:r>
              <a:rPr lang="en-US" sz="3200" spc="-459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monitoring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 is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good</a:t>
            </a:r>
            <a:r>
              <a:rPr lang="en-US" sz="3200" spc="5" dirty="0">
                <a:solidFill>
                  <a:schemeClr val="tx1"/>
                </a:solidFill>
                <a:latin typeface="Times New Roman"/>
                <a:cs typeface="Times New Roman"/>
              </a:rPr>
              <a:t> enough.</a:t>
            </a:r>
            <a:endParaRPr lang="en-JO" sz="3200" dirty="0">
              <a:solidFill>
                <a:schemeClr val="tx1"/>
              </a:solidFill>
            </a:endParaRPr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4A6FB5B4-9B6A-8943-A6B8-0CB0BC63819F}"/>
              </a:ext>
            </a:extLst>
          </p:cNvPr>
          <p:cNvSpPr txBox="1"/>
          <p:nvPr/>
        </p:nvSpPr>
        <p:spPr>
          <a:xfrm>
            <a:off x="6311550" y="4135028"/>
            <a:ext cx="4934293" cy="44627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u="sng" spc="5" dirty="0">
                <a:latin typeface="Times New Roman"/>
                <a:cs typeface="Times New Roman"/>
              </a:rPr>
              <a:t>Low-intermediate</a:t>
            </a:r>
            <a:r>
              <a:rPr sz="2800" u="sng" spc="-25" dirty="0">
                <a:latin typeface="Times New Roman"/>
                <a:cs typeface="Times New Roman"/>
              </a:rPr>
              <a:t> </a:t>
            </a:r>
            <a:r>
              <a:rPr sz="2800" u="sng" spc="5" dirty="0">
                <a:latin typeface="Times New Roman"/>
                <a:cs typeface="Times New Roman"/>
              </a:rPr>
              <a:t>risk</a:t>
            </a:r>
            <a:r>
              <a:rPr sz="2800" u="sng" spc="-20" dirty="0">
                <a:latin typeface="Times New Roman"/>
                <a:cs typeface="Times New Roman"/>
              </a:rPr>
              <a:t> </a:t>
            </a:r>
            <a:r>
              <a:rPr sz="2800" u="sng" spc="5" dirty="0">
                <a:latin typeface="Times New Roman"/>
                <a:cs typeface="Times New Roman"/>
              </a:rPr>
              <a:t>patients</a:t>
            </a:r>
            <a:endParaRPr sz="2800" u="sng" dirty="0">
              <a:latin typeface="Times New Roman"/>
              <a:cs typeface="Times New Roman"/>
            </a:endParaRPr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DFF045D8-A807-3243-90AD-A43F9973C186}"/>
              </a:ext>
            </a:extLst>
          </p:cNvPr>
          <p:cNvSpPr txBox="1"/>
          <p:nvPr/>
        </p:nvSpPr>
        <p:spPr>
          <a:xfrm>
            <a:off x="1697471" y="4183385"/>
            <a:ext cx="4020383" cy="44627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00" u="sng" spc="5" dirty="0">
                <a:latin typeface="Times New Roman"/>
                <a:cs typeface="Times New Roman"/>
              </a:rPr>
              <a:t>High</a:t>
            </a:r>
            <a:r>
              <a:rPr sz="2800" u="sng" spc="-30" dirty="0">
                <a:latin typeface="Times New Roman"/>
                <a:cs typeface="Times New Roman"/>
              </a:rPr>
              <a:t> </a:t>
            </a:r>
            <a:r>
              <a:rPr sz="2800" u="sng" spc="5" dirty="0">
                <a:latin typeface="Times New Roman"/>
                <a:cs typeface="Times New Roman"/>
              </a:rPr>
              <a:t>risk</a:t>
            </a:r>
            <a:r>
              <a:rPr sz="2800" u="sng" spc="-25" dirty="0">
                <a:latin typeface="Times New Roman"/>
                <a:cs typeface="Times New Roman"/>
              </a:rPr>
              <a:t> </a:t>
            </a:r>
            <a:r>
              <a:rPr sz="2800" u="sng" spc="5" dirty="0">
                <a:latin typeface="Times New Roman"/>
                <a:cs typeface="Times New Roman"/>
              </a:rPr>
              <a:t>patients</a:t>
            </a:r>
            <a:endParaRPr sz="2800" u="sng" dirty="0">
              <a:latin typeface="Times New Roman"/>
              <a:cs typeface="Times New Roman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A2F26B91-B8EF-CD43-A02A-2D93BDF2434B}"/>
              </a:ext>
            </a:extLst>
          </p:cNvPr>
          <p:cNvSpPr txBox="1"/>
          <p:nvPr/>
        </p:nvSpPr>
        <p:spPr>
          <a:xfrm>
            <a:off x="6096000" y="5041146"/>
            <a:ext cx="6542803" cy="1505733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459740" marR="344805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sz="2400" dirty="0"/>
              <a:t>	</a:t>
            </a:r>
            <a:r>
              <a:rPr sz="2400" spc="-5" dirty="0">
                <a:latin typeface="Times New Roman"/>
                <a:cs typeface="Times New Roman"/>
              </a:rPr>
              <a:t>Monitoring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ECG/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cardiac </a:t>
            </a:r>
            <a:r>
              <a:rPr sz="2400" spc="-34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biomarkers</a:t>
            </a:r>
            <a:endParaRPr lang="en-US" sz="2400" dirty="0">
              <a:latin typeface="Times New Roman"/>
              <a:cs typeface="Times New Roman"/>
            </a:endParaRPr>
          </a:p>
          <a:p>
            <a:pPr marL="459740" marR="344805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sz="2400" spc="-5" dirty="0">
                <a:latin typeface="Times New Roman"/>
                <a:cs typeface="Times New Roman"/>
              </a:rPr>
              <a:t>If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there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no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changes— </a:t>
            </a:r>
            <a:r>
              <a:rPr sz="2400" spc="-3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cardiologist</a:t>
            </a:r>
            <a:endParaRPr lang="en-US" sz="2400" dirty="0">
              <a:latin typeface="Times New Roman"/>
              <a:cs typeface="Times New Roman"/>
            </a:endParaRPr>
          </a:p>
          <a:p>
            <a:pPr marL="459740" marR="344805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On </a:t>
            </a:r>
            <a:r>
              <a:rPr sz="2400" spc="-5" dirty="0">
                <a:latin typeface="Times New Roman"/>
                <a:cs typeface="Times New Roman"/>
              </a:rPr>
              <a:t>going </a:t>
            </a:r>
            <a:r>
              <a:rPr sz="2400" spc="-10" dirty="0">
                <a:latin typeface="Times New Roman"/>
                <a:cs typeface="Times New Roman"/>
              </a:rPr>
              <a:t>management</a:t>
            </a:r>
            <a:endParaRPr lang="en-US" sz="2400" spc="-10" dirty="0">
              <a:latin typeface="Times New Roman"/>
              <a:cs typeface="Times New Roman"/>
            </a:endParaRPr>
          </a:p>
          <a:p>
            <a:pPr marL="459740" marR="344805" indent="-447675">
              <a:lnSpc>
                <a:spcPct val="101200"/>
              </a:lnSpc>
              <a:spcBef>
                <a:spcPts val="70"/>
              </a:spcBef>
              <a:buFont typeface="Times New Roman"/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Maintenance pharmacological </a:t>
            </a:r>
            <a:r>
              <a:rPr sz="2400" spc="-3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therapy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9">
            <a:extLst>
              <a:ext uri="{FF2B5EF4-FFF2-40B4-BE49-F238E27FC236}">
                <a16:creationId xmlns:a16="http://schemas.microsoft.com/office/drawing/2014/main" id="{472C814B-3BA5-6C4B-8902-77CA2036411D}"/>
              </a:ext>
            </a:extLst>
          </p:cNvPr>
          <p:cNvSpPr txBox="1"/>
          <p:nvPr/>
        </p:nvSpPr>
        <p:spPr>
          <a:xfrm>
            <a:off x="1371600" y="4944432"/>
            <a:ext cx="3754747" cy="14888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88950" indent="-476884">
              <a:lnSpc>
                <a:spcPct val="100000"/>
              </a:lnSpc>
              <a:spcBef>
                <a:spcPts val="90"/>
              </a:spcBef>
              <a:buClr>
                <a:srgbClr val="000000"/>
              </a:buClr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Antiplatelets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(clopidogrel)</a:t>
            </a:r>
            <a:endParaRPr sz="2400" dirty="0">
              <a:latin typeface="Times New Roman"/>
              <a:cs typeface="Times New Roman"/>
            </a:endParaRPr>
          </a:p>
          <a:p>
            <a:pPr marL="488950" indent="-476884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Anticoagulants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(heparin)</a:t>
            </a:r>
            <a:endParaRPr sz="2400" dirty="0">
              <a:latin typeface="Times New Roman"/>
              <a:cs typeface="Times New Roman"/>
            </a:endParaRPr>
          </a:p>
          <a:p>
            <a:pPr marL="488950" indent="-476884">
              <a:lnSpc>
                <a:spcPct val="100000"/>
              </a:lnSpc>
              <a:spcBef>
                <a:spcPts val="25"/>
              </a:spcBef>
              <a:buClr>
                <a:srgbClr val="000000"/>
              </a:buClr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Beta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blocker</a:t>
            </a:r>
            <a:endParaRPr sz="2400" dirty="0">
              <a:latin typeface="Times New Roman"/>
              <a:cs typeface="Times New Roman"/>
            </a:endParaRPr>
          </a:p>
          <a:p>
            <a:pPr marL="488950" indent="-476884">
              <a:lnSpc>
                <a:spcPct val="100000"/>
              </a:lnSpc>
              <a:spcBef>
                <a:spcPts val="20"/>
              </a:spcBef>
              <a:buClr>
                <a:srgbClr val="000000"/>
              </a:buClr>
              <a:buChar char="●"/>
              <a:tabLst>
                <a:tab pos="488950" algn="l"/>
                <a:tab pos="489584" algn="l"/>
              </a:tabLst>
            </a:pPr>
            <a:r>
              <a:rPr sz="2400" spc="-10" dirty="0">
                <a:latin typeface="Times New Roman"/>
                <a:cs typeface="Times New Roman"/>
              </a:rPr>
              <a:t>Revascularization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0528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6812E-D848-7545-B936-F329ECF80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spc="-10" dirty="0">
                <a:solidFill>
                  <a:schemeClr val="tx1"/>
                </a:solidFill>
              </a:rPr>
              <a:t>Rehabilitation</a:t>
            </a:r>
            <a:endParaRPr lang="en-JO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21221-43B6-774E-84C7-57C873BFC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61340" marR="5080" indent="-549275">
              <a:lnSpc>
                <a:spcPct val="100800"/>
              </a:lnSpc>
              <a:spcBef>
                <a:spcPts val="70"/>
              </a:spcBef>
              <a:buFont typeface="Times New Roman"/>
              <a:buAutoNum type="alphaLcPeriod"/>
              <a:tabLst>
                <a:tab pos="687705" algn="l"/>
                <a:tab pos="688340" algn="l"/>
                <a:tab pos="2640965" algn="l"/>
              </a:tabLst>
            </a:pPr>
            <a:r>
              <a:rPr lang="en-US" sz="3600" dirty="0">
                <a:solidFill>
                  <a:schemeClr val="tx1"/>
                </a:solidFill>
              </a:rPr>
              <a:t>	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Cardiac rehabilitation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is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 a 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physician-supervised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regimen</a:t>
            </a:r>
            <a:r>
              <a:rPr lang="en-US" sz="36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of 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exercise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and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risk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factor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reduction </a:t>
            </a:r>
            <a:r>
              <a:rPr lang="en-US" sz="3600" spc="-5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after</a:t>
            </a:r>
            <a:r>
              <a:rPr lang="en-US" sz="3600" spc="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MI (e.g. smoking, </a:t>
            </a:r>
            <a:r>
              <a:rPr lang="en-US" sz="36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diet,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alcohol).</a:t>
            </a: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lphaLcPeriod"/>
            </a:pP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61340" marR="19050" indent="-549275">
              <a:lnSpc>
                <a:spcPct val="100800"/>
              </a:lnSpc>
              <a:buFont typeface="Times New Roman"/>
              <a:buAutoNum type="alphaLcPeriod"/>
              <a:tabLst>
                <a:tab pos="703580" algn="l"/>
                <a:tab pos="704215" algn="l"/>
              </a:tabLst>
            </a:pPr>
            <a:r>
              <a:rPr lang="en-US" sz="3600" dirty="0">
                <a:solidFill>
                  <a:schemeClr val="tx1"/>
                </a:solidFill>
              </a:rPr>
              <a:t>	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Shown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 to reduce symptoms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and </a:t>
            </a:r>
            <a:r>
              <a:rPr lang="en-US" sz="3600" spc="-5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prolong</a:t>
            </a:r>
            <a:r>
              <a:rPr lang="en-US" sz="36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3600" spc="-5" dirty="0">
                <a:solidFill>
                  <a:schemeClr val="tx1"/>
                </a:solidFill>
                <a:latin typeface="Times New Roman"/>
                <a:cs typeface="Times New Roman"/>
              </a:rPr>
              <a:t>survival.</a:t>
            </a:r>
            <a:endParaRPr lang="en-US" sz="36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88636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0ABC8-6F30-0043-A39D-80DDC0F1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11015"/>
            <a:ext cx="9601200" cy="1485900"/>
          </a:xfrm>
        </p:spPr>
        <p:txBody>
          <a:bodyPr>
            <a:normAutofit/>
          </a:bodyPr>
          <a:lstStyle/>
          <a:p>
            <a:r>
              <a:rPr lang="en-US" sz="4800" u="sng" dirty="0"/>
              <a:t>M</a:t>
            </a:r>
            <a:r>
              <a:rPr lang="en-JO" sz="4800" u="sng" dirty="0"/>
              <a:t>yocardial infarction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37681-8595-1444-B524-9EB492219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36431"/>
            <a:ext cx="9601200" cy="5310554"/>
          </a:xfrm>
        </p:spPr>
        <p:txBody>
          <a:bodyPr>
            <a:noAutofit/>
          </a:bodyPr>
          <a:lstStyle/>
          <a:p>
            <a:r>
              <a:rPr lang="en-US" sz="3600" dirty="0"/>
              <a:t>An MI occurs when there is a diminished blood supply to the heart due to blockage of the coronary vessels which leads to myocardial cell damage and ischemia (necrosis). </a:t>
            </a:r>
          </a:p>
          <a:p>
            <a:r>
              <a:rPr lang="en-US" sz="3600" dirty="0">
                <a:solidFill>
                  <a:schemeClr val="tx1"/>
                </a:solidFill>
              </a:rPr>
              <a:t>The faster blood flow can be restored the better chance the patient has of minimizing irreversible death of the cardiac cells.</a:t>
            </a:r>
          </a:p>
          <a:p>
            <a:r>
              <a:rPr lang="en-US" sz="3600" dirty="0"/>
              <a:t>A</a:t>
            </a:r>
            <a:r>
              <a:rPr lang="en-JO" sz="3600" dirty="0"/>
              <a:t>lso known as heart attack </a:t>
            </a:r>
          </a:p>
          <a:p>
            <a:r>
              <a:rPr lang="en-US" sz="3600" dirty="0"/>
              <a:t>T</a:t>
            </a:r>
            <a:r>
              <a:rPr lang="en-JO" sz="3600" dirty="0"/>
              <a:t>he most important  form of IHD</a:t>
            </a:r>
          </a:p>
        </p:txBody>
      </p:sp>
    </p:spTree>
    <p:extLst>
      <p:ext uri="{BB962C8B-B14F-4D97-AF65-F5344CB8AC3E}">
        <p14:creationId xmlns:p14="http://schemas.microsoft.com/office/powerpoint/2010/main" val="3907920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9F8240C3-AA7A-4675-B08A-687C8BF5D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B98FE5FF-6839-4B2B-BA4F-78C87E8EDE4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D17E82A2-6E5A-4DC5-921D-8ABC19E53E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41426EE-24AD-D548-9E57-F629B3154F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0477" y="1169760"/>
            <a:ext cx="9951041" cy="451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95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26F3D-1B5F-904C-AC41-575A55395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228600"/>
            <a:ext cx="9601200" cy="1485900"/>
          </a:xfrm>
        </p:spPr>
        <p:txBody>
          <a:bodyPr>
            <a:normAutofit/>
          </a:bodyPr>
          <a:lstStyle/>
          <a:p>
            <a:r>
              <a:rPr lang="en-US" sz="4800" u="sng" dirty="0"/>
              <a:t>T</a:t>
            </a:r>
            <a:r>
              <a:rPr lang="en-JO" sz="4800" u="sng" dirty="0"/>
              <a:t>ype of MI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DDEFB-D871-5840-8948-44C4F23C7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1447800"/>
            <a:ext cx="9814560" cy="47244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000" u="sng" dirty="0">
                <a:solidFill>
                  <a:schemeClr val="tx1"/>
                </a:solidFill>
              </a:rPr>
              <a:t> : based on which artery was occluded </a:t>
            </a:r>
          </a:p>
          <a:p>
            <a:pPr marL="0" indent="0">
              <a:buNone/>
            </a:pPr>
            <a:r>
              <a:rPr lang="en-US" sz="3600" dirty="0"/>
              <a:t>A- anterior MI : caused by occlusion of  </a:t>
            </a:r>
            <a:r>
              <a:rPr lang="en-US" sz="3600" b="1" i="1" u="sng" dirty="0"/>
              <a:t>LAD </a:t>
            </a:r>
            <a:r>
              <a:rPr lang="en-US" sz="3600" dirty="0"/>
              <a:t>artery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B- </a:t>
            </a:r>
            <a:r>
              <a:rPr lang="en-US" sz="3600" dirty="0"/>
              <a:t>posterior MI : caused by an occlusion of left  circumflex artery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1"/>
                </a:solidFill>
              </a:rPr>
              <a:t>C- </a:t>
            </a:r>
            <a:r>
              <a:rPr lang="en-US" sz="3600" dirty="0"/>
              <a:t>inferior MI : caused by occlusion of right coronary artery</a:t>
            </a:r>
            <a:endParaRPr lang="en-JO" sz="36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291B6B-B7EB-7741-807F-67EE1FCE79AF}"/>
              </a:ext>
            </a:extLst>
          </p:cNvPr>
          <p:cNvSpPr/>
          <p:nvPr/>
        </p:nvSpPr>
        <p:spPr>
          <a:xfrm>
            <a:off x="1478280" y="1447800"/>
            <a:ext cx="738554" cy="650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O" sz="3200" b="1" i="1" u="sng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20069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78CF-BF00-4442-867B-EB04A2AA4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946" y="-4489415"/>
            <a:ext cx="9601200" cy="1485900"/>
          </a:xfrm>
        </p:spPr>
        <p:txBody>
          <a:bodyPr/>
          <a:lstStyle/>
          <a:p>
            <a:endParaRPr lang="en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41B8B-8C06-C249-977C-9083B55D4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03860"/>
            <a:ext cx="9601200" cy="60502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u="sng" dirty="0">
                <a:solidFill>
                  <a:schemeClr val="tx1"/>
                </a:solidFill>
              </a:rPr>
              <a:t>:based on ECG findings </a:t>
            </a:r>
          </a:p>
          <a:p>
            <a:pPr marL="0" indent="0">
              <a:buNone/>
            </a:pPr>
            <a:r>
              <a:rPr lang="en-US" sz="4200" dirty="0"/>
              <a:t>A_ ST segment elevation infarct : transmural (involves entire thickness of wall) mostly larger </a:t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>B_ Non ST segment elevation infarct : subendocardial (involves inner one third to the half of the wall) tends to be smaller , similar to unstable angina which can be distinguished by cardiac enzymes </a:t>
            </a:r>
            <a:endParaRPr lang="en-JO" sz="4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B938FA-F2B6-5F45-9B72-DC93442CF4B3}"/>
              </a:ext>
            </a:extLst>
          </p:cNvPr>
          <p:cNvSpPr txBox="1"/>
          <p:nvPr/>
        </p:nvSpPr>
        <p:spPr>
          <a:xfrm>
            <a:off x="9514703" y="-8649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JO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F89608-9BCA-3F4A-B903-4A0CD8064EF8}"/>
              </a:ext>
            </a:extLst>
          </p:cNvPr>
          <p:cNvSpPr/>
          <p:nvPr/>
        </p:nvSpPr>
        <p:spPr>
          <a:xfrm>
            <a:off x="2849880" y="324143"/>
            <a:ext cx="738554" cy="650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O" sz="3200" b="1" i="1" u="sng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7982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F79084-E805-48DA-8EAC-CD5FD493EE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02F908-C128-9744-A8E6-C57B50864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JO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028FD3-2BB2-9B44-BFFA-9104AC893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35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6C12E-30D6-7241-A85D-C7DBCBED1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1" y="0"/>
            <a:ext cx="9601200" cy="826477"/>
          </a:xfrm>
        </p:spPr>
        <p:txBody>
          <a:bodyPr/>
          <a:lstStyle/>
          <a:p>
            <a:r>
              <a:rPr lang="en-US" b="1" i="1" u="sng" dirty="0">
                <a:solidFill>
                  <a:schemeClr val="tx1"/>
                </a:solidFill>
              </a:rPr>
              <a:t>Clinical findings</a:t>
            </a:r>
            <a:endParaRPr lang="en-JO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4B7C0-111A-094A-AE1D-D07D8A05A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178169"/>
            <a:ext cx="10533185" cy="5679831"/>
          </a:xfrm>
        </p:spPr>
        <p:txBody>
          <a:bodyPr>
            <a:normAutofit fontScale="40000" lnSpcReduction="20000"/>
          </a:bodyPr>
          <a:lstStyle/>
          <a:p>
            <a:r>
              <a:rPr lang="en-US" sz="8000" dirty="0"/>
              <a:t>1- chest pain : intense substernal with pressure sensation (crushing )</a:t>
            </a:r>
          </a:p>
          <a:p>
            <a:r>
              <a:rPr lang="en-US" sz="8000" dirty="0"/>
              <a:t>2- radiating to the neck , jaw , back (mostly left side)</a:t>
            </a:r>
          </a:p>
          <a:p>
            <a:r>
              <a:rPr lang="en-US" sz="8000" dirty="0"/>
              <a:t>3- in some cases epigastric discomfort </a:t>
            </a:r>
          </a:p>
          <a:p>
            <a:r>
              <a:rPr lang="en-US" sz="8000" dirty="0"/>
              <a:t>4_nausea and vomiting </a:t>
            </a:r>
          </a:p>
          <a:p>
            <a:r>
              <a:rPr lang="en-US" sz="8000" dirty="0"/>
              <a:t>5_ dyspnea</a:t>
            </a:r>
          </a:p>
          <a:p>
            <a:r>
              <a:rPr lang="en-US" sz="8000" dirty="0"/>
              <a:t>6- diaphoresis ( excessive sweating )</a:t>
            </a:r>
          </a:p>
          <a:p>
            <a:r>
              <a:rPr lang="en-US" sz="8000" dirty="0"/>
              <a:t>7- syncope </a:t>
            </a:r>
          </a:p>
          <a:p>
            <a:r>
              <a:rPr lang="en-US" sz="8000" dirty="0"/>
              <a:t>8- weakness</a:t>
            </a:r>
          </a:p>
          <a:p>
            <a:r>
              <a:rPr lang="en-US" sz="8000" dirty="0"/>
              <a:t>9- anxiety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73711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B5C5D-2C0A-9B4F-B33E-BAB978FA1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58262"/>
            <a:ext cx="9601200" cy="1485900"/>
          </a:xfrm>
        </p:spPr>
        <p:txBody>
          <a:bodyPr/>
          <a:lstStyle/>
          <a:p>
            <a:r>
              <a:rPr lang="en-US" b="1" i="1" u="sng" dirty="0">
                <a:solidFill>
                  <a:schemeClr val="tx1"/>
                </a:solidFill>
              </a:rPr>
              <a:t>Risk Factors of MI </a:t>
            </a:r>
            <a:endParaRPr lang="en-JO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5C9D3-3207-6947-AA73-EA3032D7B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18846"/>
            <a:ext cx="10392508" cy="538089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Stress , stimulants (caffeine)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Smoking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Obesity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Diabetes and hypertension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Diet (high cholesterol 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Race ( higher in African American males 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Age (over 50 )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Sex ( men more women) </a:t>
            </a:r>
          </a:p>
          <a:p>
            <a:endParaRPr lang="en-JO" dirty="0"/>
          </a:p>
        </p:txBody>
      </p:sp>
    </p:spTree>
    <p:extLst>
      <p:ext uri="{BB962C8B-B14F-4D97-AF65-F5344CB8AC3E}">
        <p14:creationId xmlns:p14="http://schemas.microsoft.com/office/powerpoint/2010/main" val="201815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3D7C-0C46-C64D-8CE5-74B5853B3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How to </a:t>
            </a:r>
            <a:r>
              <a:rPr lang="en-JO" u="sng" dirty="0"/>
              <a:t>diagnosis MI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0E744-BAD0-C943-B2FC-B6EFF60CD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</a:t>
            </a:r>
            <a:r>
              <a:rPr lang="en-JO" sz="3200" dirty="0"/>
              <a:t>equires at least 2 of the following criteriae</a:t>
            </a:r>
          </a:p>
          <a:p>
            <a:pPr>
              <a:buFontTx/>
              <a:buChar char="-"/>
            </a:pPr>
            <a:r>
              <a:rPr lang="en-US" sz="3200" dirty="0"/>
              <a:t>P</a:t>
            </a:r>
            <a:r>
              <a:rPr lang="en-JO" sz="3200" dirty="0"/>
              <a:t>rolonged ischemic-type chest discomfort.</a:t>
            </a:r>
          </a:p>
          <a:p>
            <a:pPr>
              <a:buFontTx/>
              <a:buChar char="-"/>
            </a:pPr>
            <a:r>
              <a:rPr lang="en-US" sz="3200" dirty="0"/>
              <a:t>S</a:t>
            </a:r>
            <a:r>
              <a:rPr lang="en-JO" sz="3200" dirty="0"/>
              <a:t>erial ECG changes.</a:t>
            </a:r>
          </a:p>
          <a:p>
            <a:pPr>
              <a:buFontTx/>
              <a:buChar char="-"/>
            </a:pPr>
            <a:r>
              <a:rPr lang="en-JO" sz="3200" dirty="0"/>
              <a:t>Elevation of cardiac markers in serum. </a:t>
            </a:r>
          </a:p>
          <a:p>
            <a:pPr>
              <a:buFontTx/>
              <a:buChar char="-"/>
            </a:pPr>
            <a:endParaRPr lang="en-JO" sz="3200" dirty="0"/>
          </a:p>
        </p:txBody>
      </p:sp>
    </p:spTree>
    <p:extLst>
      <p:ext uri="{BB962C8B-B14F-4D97-AF65-F5344CB8AC3E}">
        <p14:creationId xmlns:p14="http://schemas.microsoft.com/office/powerpoint/2010/main" val="202293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6A71-DD5D-FF45-94D4-85BCE6345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4" y="304800"/>
            <a:ext cx="10600266" cy="1181100"/>
          </a:xfrm>
        </p:spPr>
        <p:txBody>
          <a:bodyPr/>
          <a:lstStyle/>
          <a:p>
            <a:r>
              <a:rPr lang="en-JO" dirty="0"/>
              <a:t>  </a:t>
            </a:r>
            <a:r>
              <a:rPr lang="en-JO" u="sng" dirty="0"/>
              <a:t>Biomarkers</a:t>
            </a:r>
            <a:r>
              <a:rPr lang="en-JO" dirty="0"/>
              <a:t>                                     </a:t>
            </a:r>
            <a:r>
              <a:rPr lang="en-JO" u="sng" dirty="0"/>
              <a:t>ECG</a:t>
            </a:r>
          </a:p>
        </p:txBody>
      </p:sp>
      <p:pic>
        <p:nvPicPr>
          <p:cNvPr id="2049" name="Picture 1" descr="page6image33453264">
            <a:extLst>
              <a:ext uri="{FF2B5EF4-FFF2-40B4-BE49-F238E27FC236}">
                <a16:creationId xmlns:a16="http://schemas.microsoft.com/office/drawing/2014/main" id="{365287F5-247E-8A45-AED4-9852F84107D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326" y="1834042"/>
            <a:ext cx="5855674" cy="502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age7image33461744">
            <a:extLst>
              <a:ext uri="{FF2B5EF4-FFF2-40B4-BE49-F238E27FC236}">
                <a16:creationId xmlns:a16="http://schemas.microsoft.com/office/drawing/2014/main" id="{344632FF-AD68-7A46-B628-71292C79C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33" y="1834041"/>
            <a:ext cx="5076743" cy="5023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37644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1114</TotalTime>
  <Words>674</Words>
  <Application>Microsoft Office PowerPoint</Application>
  <PresentationFormat>Widescreen</PresentationFormat>
  <Paragraphs>113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Franklin Gothic Book</vt:lpstr>
      <vt:lpstr>Segoe UI Symbol</vt:lpstr>
      <vt:lpstr>Times New Roman</vt:lpstr>
      <vt:lpstr>Crop</vt:lpstr>
      <vt:lpstr>Mi management </vt:lpstr>
      <vt:lpstr>Myocardial infarction</vt:lpstr>
      <vt:lpstr>Type of MI </vt:lpstr>
      <vt:lpstr>PowerPoint Presentation</vt:lpstr>
      <vt:lpstr>PowerPoint Presentation</vt:lpstr>
      <vt:lpstr>Clinical findings</vt:lpstr>
      <vt:lpstr>Risk Factors of MI </vt:lpstr>
      <vt:lpstr>How to diagnosis MI </vt:lpstr>
      <vt:lpstr>  Biomarkers                                     ECG</vt:lpstr>
      <vt:lpstr>Principles of MI Management  </vt:lpstr>
      <vt:lpstr>PowerPoint Presentation</vt:lpstr>
      <vt:lpstr>Initial Management</vt:lpstr>
      <vt:lpstr>Definitive Management  STEMI Management </vt:lpstr>
      <vt:lpstr>Percutaneous coronary intervention (PCI)</vt:lpstr>
      <vt:lpstr>Thrombolytic therapy</vt:lpstr>
      <vt:lpstr>Absolute Contraindications to Thrombolytic Therapy: </vt:lpstr>
      <vt:lpstr>Coronary Artery Bypass Grafting (CABG)</vt:lpstr>
      <vt:lpstr>Definitive Management  NSTEMI Management</vt:lpstr>
      <vt:lpstr>Rehabilitation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management </dc:title>
  <dc:creator>لقاء المغربي الفناطسة</dc:creator>
  <cp:lastModifiedBy>user</cp:lastModifiedBy>
  <cp:revision>8</cp:revision>
  <dcterms:created xsi:type="dcterms:W3CDTF">2021-09-19T12:06:55Z</dcterms:created>
  <dcterms:modified xsi:type="dcterms:W3CDTF">2022-02-23T22:29:49Z</dcterms:modified>
</cp:coreProperties>
</file>