
<file path=[Content_Types].xml><?xml version="1.0" encoding="utf-8"?>
<Types xmlns="http://schemas.openxmlformats.org/package/2006/content-types">
  <Default Extension="jfif" ContentType="image/jpeg"/>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7"/>
  </p:notesMasterIdLst>
  <p:sldIdLst>
    <p:sldId id="330" r:id="rId2"/>
    <p:sldId id="1320" r:id="rId3"/>
    <p:sldId id="1321" r:id="rId4"/>
    <p:sldId id="1322" r:id="rId5"/>
    <p:sldId id="1323" r:id="rId6"/>
    <p:sldId id="1324" r:id="rId7"/>
    <p:sldId id="1325" r:id="rId8"/>
    <p:sldId id="1326" r:id="rId9"/>
    <p:sldId id="1327" r:id="rId10"/>
    <p:sldId id="1328" r:id="rId11"/>
    <p:sldId id="1329" r:id="rId12"/>
    <p:sldId id="1330" r:id="rId13"/>
    <p:sldId id="1331" r:id="rId14"/>
    <p:sldId id="1332" r:id="rId15"/>
    <p:sldId id="1333" r:id="rId16"/>
    <p:sldId id="1334" r:id="rId17"/>
    <p:sldId id="1335" r:id="rId18"/>
    <p:sldId id="1336" r:id="rId19"/>
    <p:sldId id="1337" r:id="rId20"/>
    <p:sldId id="1338" r:id="rId21"/>
    <p:sldId id="1339" r:id="rId22"/>
    <p:sldId id="1340" r:id="rId23"/>
    <p:sldId id="1341" r:id="rId24"/>
    <p:sldId id="1342" r:id="rId25"/>
    <p:sldId id="1343" r:id="rId26"/>
    <p:sldId id="1344" r:id="rId27"/>
    <p:sldId id="1345" r:id="rId28"/>
    <p:sldId id="1346" r:id="rId29"/>
    <p:sldId id="1347" r:id="rId30"/>
    <p:sldId id="1348" r:id="rId31"/>
    <p:sldId id="1349" r:id="rId32"/>
    <p:sldId id="1279" r:id="rId33"/>
    <p:sldId id="1280" r:id="rId34"/>
    <p:sldId id="1281" r:id="rId35"/>
    <p:sldId id="1282" r:id="rId36"/>
    <p:sldId id="1283" r:id="rId37"/>
    <p:sldId id="1284" r:id="rId38"/>
    <p:sldId id="1285" r:id="rId39"/>
    <p:sldId id="1286" r:id="rId40"/>
    <p:sldId id="1287" r:id="rId41"/>
    <p:sldId id="1288" r:id="rId42"/>
    <p:sldId id="1289" r:id="rId43"/>
    <p:sldId id="1290" r:id="rId44"/>
    <p:sldId id="1291" r:id="rId45"/>
    <p:sldId id="1292" r:id="rId46"/>
    <p:sldId id="1293" r:id="rId47"/>
    <p:sldId id="1294" r:id="rId48"/>
    <p:sldId id="1295" r:id="rId49"/>
    <p:sldId id="1296" r:id="rId50"/>
    <p:sldId id="1297" r:id="rId51"/>
    <p:sldId id="1298" r:id="rId52"/>
    <p:sldId id="1299" r:id="rId53"/>
    <p:sldId id="1300" r:id="rId54"/>
    <p:sldId id="1301" r:id="rId55"/>
    <p:sldId id="1302" r:id="rId56"/>
    <p:sldId id="1303" r:id="rId57"/>
    <p:sldId id="1304" r:id="rId58"/>
    <p:sldId id="1305" r:id="rId59"/>
    <p:sldId id="1306" r:id="rId60"/>
    <p:sldId id="1307" r:id="rId61"/>
    <p:sldId id="1308" r:id="rId62"/>
    <p:sldId id="1309" r:id="rId63"/>
    <p:sldId id="1310" r:id="rId64"/>
    <p:sldId id="1311" r:id="rId65"/>
    <p:sldId id="1312" r:id="rId66"/>
    <p:sldId id="1313" r:id="rId67"/>
    <p:sldId id="1314" r:id="rId68"/>
    <p:sldId id="1315" r:id="rId69"/>
    <p:sldId id="1316" r:id="rId70"/>
    <p:sldId id="1317" r:id="rId71"/>
    <p:sldId id="1318" r:id="rId72"/>
    <p:sldId id="1319" r:id="rId73"/>
    <p:sldId id="1238" r:id="rId74"/>
    <p:sldId id="1239" r:id="rId75"/>
    <p:sldId id="1240" r:id="rId76"/>
    <p:sldId id="1241" r:id="rId77"/>
    <p:sldId id="1242" r:id="rId78"/>
    <p:sldId id="1243" r:id="rId79"/>
    <p:sldId id="1244" r:id="rId80"/>
    <p:sldId id="1245" r:id="rId81"/>
    <p:sldId id="305" r:id="rId82"/>
    <p:sldId id="1246" r:id="rId83"/>
    <p:sldId id="1247" r:id="rId84"/>
    <p:sldId id="1248" r:id="rId85"/>
    <p:sldId id="1249" r:id="rId86"/>
    <p:sldId id="1250" r:id="rId87"/>
    <p:sldId id="1251" r:id="rId88"/>
    <p:sldId id="1252" r:id="rId89"/>
    <p:sldId id="1253" r:id="rId90"/>
    <p:sldId id="1254" r:id="rId91"/>
    <p:sldId id="1255" r:id="rId92"/>
    <p:sldId id="1256" r:id="rId93"/>
    <p:sldId id="1257" r:id="rId94"/>
    <p:sldId id="1258" r:id="rId95"/>
    <p:sldId id="1259" r:id="rId96"/>
    <p:sldId id="1260" r:id="rId97"/>
    <p:sldId id="1261" r:id="rId98"/>
    <p:sldId id="1262" r:id="rId99"/>
    <p:sldId id="1263" r:id="rId100"/>
    <p:sldId id="1264" r:id="rId101"/>
    <p:sldId id="1265" r:id="rId102"/>
    <p:sldId id="1266" r:id="rId103"/>
    <p:sldId id="1267" r:id="rId104"/>
    <p:sldId id="1268" r:id="rId105"/>
    <p:sldId id="1269" r:id="rId106"/>
    <p:sldId id="1270" r:id="rId107"/>
    <p:sldId id="1271" r:id="rId108"/>
    <p:sldId id="1272" r:id="rId109"/>
    <p:sldId id="1273" r:id="rId110"/>
    <p:sldId id="1274" r:id="rId111"/>
    <p:sldId id="1275" r:id="rId112"/>
    <p:sldId id="1276" r:id="rId113"/>
    <p:sldId id="1277" r:id="rId114"/>
    <p:sldId id="1224" r:id="rId115"/>
    <p:sldId id="1225" r:id="rId116"/>
    <p:sldId id="1226" r:id="rId117"/>
    <p:sldId id="1227" r:id="rId118"/>
    <p:sldId id="1228" r:id="rId119"/>
    <p:sldId id="1229" r:id="rId120"/>
    <p:sldId id="1230" r:id="rId121"/>
    <p:sldId id="1231" r:id="rId122"/>
    <p:sldId id="1232" r:id="rId123"/>
    <p:sldId id="1233" r:id="rId124"/>
    <p:sldId id="1234" r:id="rId125"/>
    <p:sldId id="1235" r:id="rId126"/>
    <p:sldId id="1236" r:id="rId127"/>
    <p:sldId id="1237" r:id="rId128"/>
    <p:sldId id="1204" r:id="rId129"/>
    <p:sldId id="1205" r:id="rId130"/>
    <p:sldId id="1206" r:id="rId131"/>
    <p:sldId id="1207" r:id="rId132"/>
    <p:sldId id="1208" r:id="rId133"/>
    <p:sldId id="1209" r:id="rId134"/>
    <p:sldId id="1210" r:id="rId135"/>
    <p:sldId id="1211" r:id="rId136"/>
    <p:sldId id="1212" r:id="rId137"/>
    <p:sldId id="1213" r:id="rId138"/>
    <p:sldId id="1214" r:id="rId139"/>
    <p:sldId id="1215" r:id="rId140"/>
    <p:sldId id="1216" r:id="rId141"/>
    <p:sldId id="1217" r:id="rId142"/>
    <p:sldId id="1218" r:id="rId143"/>
    <p:sldId id="1219" r:id="rId144"/>
    <p:sldId id="1220" r:id="rId145"/>
    <p:sldId id="1221" r:id="rId146"/>
    <p:sldId id="1222" r:id="rId147"/>
    <p:sldId id="1223" r:id="rId148"/>
    <p:sldId id="1195" r:id="rId149"/>
    <p:sldId id="1196" r:id="rId150"/>
    <p:sldId id="1197" r:id="rId151"/>
    <p:sldId id="1198" r:id="rId152"/>
    <p:sldId id="1199" r:id="rId153"/>
    <p:sldId id="1200" r:id="rId154"/>
    <p:sldId id="1201" r:id="rId155"/>
    <p:sldId id="1202" r:id="rId156"/>
    <p:sldId id="1203" r:id="rId157"/>
    <p:sldId id="1187" r:id="rId158"/>
    <p:sldId id="1188" r:id="rId159"/>
    <p:sldId id="1189" r:id="rId160"/>
    <p:sldId id="1190" r:id="rId161"/>
    <p:sldId id="1191" r:id="rId162"/>
    <p:sldId id="1192" r:id="rId163"/>
    <p:sldId id="1193" r:id="rId164"/>
    <p:sldId id="1194" r:id="rId165"/>
    <p:sldId id="1156" r:id="rId166"/>
    <p:sldId id="1157" r:id="rId167"/>
    <p:sldId id="1158" r:id="rId168"/>
    <p:sldId id="1159" r:id="rId169"/>
    <p:sldId id="1160" r:id="rId170"/>
    <p:sldId id="1161" r:id="rId171"/>
    <p:sldId id="1162" r:id="rId172"/>
    <p:sldId id="1163" r:id="rId173"/>
    <p:sldId id="1164" r:id="rId174"/>
    <p:sldId id="1165" r:id="rId175"/>
    <p:sldId id="1166" r:id="rId176"/>
    <p:sldId id="1167" r:id="rId177"/>
    <p:sldId id="1168" r:id="rId178"/>
    <p:sldId id="1169" r:id="rId179"/>
    <p:sldId id="1170" r:id="rId180"/>
    <p:sldId id="1171" r:id="rId181"/>
    <p:sldId id="1172" r:id="rId182"/>
    <p:sldId id="1173" r:id="rId183"/>
    <p:sldId id="1174" r:id="rId184"/>
    <p:sldId id="1175" r:id="rId185"/>
    <p:sldId id="1176" r:id="rId186"/>
    <p:sldId id="1177" r:id="rId187"/>
    <p:sldId id="1178" r:id="rId188"/>
    <p:sldId id="1179" r:id="rId189"/>
    <p:sldId id="1180" r:id="rId190"/>
    <p:sldId id="1181" r:id="rId191"/>
    <p:sldId id="1182" r:id="rId192"/>
    <p:sldId id="1183" r:id="rId193"/>
    <p:sldId id="1184" r:id="rId194"/>
    <p:sldId id="1185" r:id="rId195"/>
    <p:sldId id="1186" r:id="rId196"/>
    <p:sldId id="830" r:id="rId197"/>
    <p:sldId id="831" r:id="rId198"/>
    <p:sldId id="832" r:id="rId199"/>
    <p:sldId id="833" r:id="rId200"/>
    <p:sldId id="834" r:id="rId201"/>
    <p:sldId id="545" r:id="rId202"/>
    <p:sldId id="546" r:id="rId203"/>
    <p:sldId id="547" r:id="rId204"/>
    <p:sldId id="548" r:id="rId205"/>
    <p:sldId id="549" r:id="rId206"/>
    <p:sldId id="550" r:id="rId207"/>
    <p:sldId id="540" r:id="rId208"/>
    <p:sldId id="542" r:id="rId209"/>
    <p:sldId id="543" r:id="rId210"/>
    <p:sldId id="544" r:id="rId211"/>
    <p:sldId id="522" r:id="rId212"/>
    <p:sldId id="523" r:id="rId213"/>
    <p:sldId id="524" r:id="rId214"/>
    <p:sldId id="525" r:id="rId215"/>
    <p:sldId id="526" r:id="rId216"/>
    <p:sldId id="527" r:id="rId217"/>
    <p:sldId id="528" r:id="rId218"/>
    <p:sldId id="529" r:id="rId219"/>
    <p:sldId id="530" r:id="rId220"/>
    <p:sldId id="531" r:id="rId221"/>
    <p:sldId id="532" r:id="rId222"/>
    <p:sldId id="533" r:id="rId223"/>
    <p:sldId id="534" r:id="rId224"/>
    <p:sldId id="535" r:id="rId225"/>
    <p:sldId id="536" r:id="rId226"/>
    <p:sldId id="537" r:id="rId227"/>
    <p:sldId id="538" r:id="rId228"/>
    <p:sldId id="487" r:id="rId229"/>
    <p:sldId id="488" r:id="rId230"/>
    <p:sldId id="518" r:id="rId231"/>
    <p:sldId id="519" r:id="rId232"/>
    <p:sldId id="516" r:id="rId233"/>
    <p:sldId id="489" r:id="rId234"/>
    <p:sldId id="490" r:id="rId235"/>
    <p:sldId id="515" r:id="rId236"/>
    <p:sldId id="520" r:id="rId237"/>
    <p:sldId id="521" r:id="rId238"/>
    <p:sldId id="491" r:id="rId239"/>
    <p:sldId id="517" r:id="rId240"/>
    <p:sldId id="493" r:id="rId241"/>
    <p:sldId id="492" r:id="rId242"/>
    <p:sldId id="494" r:id="rId243"/>
    <p:sldId id="495" r:id="rId244"/>
    <p:sldId id="496" r:id="rId245"/>
    <p:sldId id="497" r:id="rId246"/>
    <p:sldId id="498" r:id="rId247"/>
    <p:sldId id="503" r:id="rId248"/>
    <p:sldId id="504" r:id="rId249"/>
    <p:sldId id="505" r:id="rId250"/>
    <p:sldId id="506" r:id="rId251"/>
    <p:sldId id="507" r:id="rId252"/>
    <p:sldId id="508" r:id="rId253"/>
    <p:sldId id="511" r:id="rId254"/>
    <p:sldId id="512" r:id="rId255"/>
    <p:sldId id="513" r:id="rId256"/>
    <p:sldId id="514" r:id="rId257"/>
    <p:sldId id="448" r:id="rId258"/>
    <p:sldId id="450" r:id="rId259"/>
    <p:sldId id="451" r:id="rId260"/>
    <p:sldId id="452" r:id="rId261"/>
    <p:sldId id="453" r:id="rId262"/>
    <p:sldId id="454" r:id="rId263"/>
    <p:sldId id="455" r:id="rId264"/>
    <p:sldId id="456" r:id="rId265"/>
    <p:sldId id="457" r:id="rId266"/>
    <p:sldId id="458" r:id="rId267"/>
    <p:sldId id="459" r:id="rId268"/>
    <p:sldId id="460" r:id="rId269"/>
    <p:sldId id="461" r:id="rId270"/>
    <p:sldId id="462" r:id="rId271"/>
    <p:sldId id="463" r:id="rId272"/>
    <p:sldId id="464" r:id="rId273"/>
    <p:sldId id="465" r:id="rId274"/>
    <p:sldId id="466" r:id="rId275"/>
    <p:sldId id="467" r:id="rId276"/>
    <p:sldId id="468" r:id="rId277"/>
    <p:sldId id="469" r:id="rId278"/>
    <p:sldId id="470" r:id="rId279"/>
    <p:sldId id="471" r:id="rId280"/>
    <p:sldId id="472" r:id="rId281"/>
    <p:sldId id="473" r:id="rId282"/>
    <p:sldId id="474" r:id="rId283"/>
    <p:sldId id="475" r:id="rId284"/>
    <p:sldId id="476" r:id="rId285"/>
    <p:sldId id="477" r:id="rId286"/>
    <p:sldId id="478" r:id="rId287"/>
    <p:sldId id="479" r:id="rId288"/>
    <p:sldId id="480" r:id="rId289"/>
    <p:sldId id="481" r:id="rId290"/>
    <p:sldId id="482" r:id="rId291"/>
    <p:sldId id="483" r:id="rId292"/>
    <p:sldId id="484" r:id="rId293"/>
    <p:sldId id="485" r:id="rId294"/>
    <p:sldId id="486" r:id="rId295"/>
    <p:sldId id="539" r:id="rId296"/>
    <p:sldId id="387" r:id="rId297"/>
    <p:sldId id="388" r:id="rId298"/>
    <p:sldId id="389" r:id="rId299"/>
    <p:sldId id="390" r:id="rId300"/>
    <p:sldId id="391" r:id="rId301"/>
    <p:sldId id="392" r:id="rId302"/>
    <p:sldId id="393" r:id="rId303"/>
    <p:sldId id="394" r:id="rId304"/>
    <p:sldId id="395" r:id="rId305"/>
    <p:sldId id="396" r:id="rId306"/>
    <p:sldId id="397" r:id="rId307"/>
    <p:sldId id="256" r:id="rId308"/>
    <p:sldId id="257" r:id="rId309"/>
    <p:sldId id="258" r:id="rId310"/>
    <p:sldId id="259" r:id="rId311"/>
    <p:sldId id="260" r:id="rId312"/>
    <p:sldId id="261" r:id="rId313"/>
    <p:sldId id="262" r:id="rId314"/>
    <p:sldId id="263" r:id="rId315"/>
    <p:sldId id="266" r:id="rId316"/>
    <p:sldId id="267" r:id="rId317"/>
    <p:sldId id="268" r:id="rId318"/>
    <p:sldId id="269" r:id="rId319"/>
    <p:sldId id="314" r:id="rId320"/>
    <p:sldId id="270" r:id="rId321"/>
    <p:sldId id="264" r:id="rId322"/>
    <p:sldId id="271" r:id="rId323"/>
    <p:sldId id="272" r:id="rId324"/>
    <p:sldId id="273" r:id="rId325"/>
    <p:sldId id="336" r:id="rId326"/>
    <p:sldId id="283" r:id="rId327"/>
    <p:sldId id="289" r:id="rId328"/>
    <p:sldId id="288" r:id="rId329"/>
    <p:sldId id="287" r:id="rId330"/>
    <p:sldId id="277" r:id="rId331"/>
    <p:sldId id="278" r:id="rId332"/>
    <p:sldId id="265" r:id="rId333"/>
    <p:sldId id="311" r:id="rId334"/>
    <p:sldId id="279" r:id="rId335"/>
    <p:sldId id="280" r:id="rId336"/>
    <p:sldId id="290" r:id="rId337"/>
    <p:sldId id="276" r:id="rId338"/>
    <p:sldId id="281" r:id="rId339"/>
    <p:sldId id="297" r:id="rId340"/>
    <p:sldId id="298" r:id="rId341"/>
    <p:sldId id="299" r:id="rId342"/>
    <p:sldId id="327" r:id="rId343"/>
    <p:sldId id="292" r:id="rId344"/>
    <p:sldId id="293" r:id="rId345"/>
    <p:sldId id="295" r:id="rId346"/>
    <p:sldId id="300" r:id="rId347"/>
    <p:sldId id="302" r:id="rId348"/>
    <p:sldId id="307" r:id="rId349"/>
    <p:sldId id="308" r:id="rId350"/>
    <p:sldId id="309" r:id="rId351"/>
    <p:sldId id="334" r:id="rId352"/>
    <p:sldId id="335" r:id="rId353"/>
    <p:sldId id="301" r:id="rId354"/>
    <p:sldId id="313" r:id="rId355"/>
    <p:sldId id="339" r:id="rId356"/>
    <p:sldId id="340" r:id="rId357"/>
    <p:sldId id="341" r:id="rId358"/>
    <p:sldId id="342" r:id="rId359"/>
    <p:sldId id="343" r:id="rId360"/>
    <p:sldId id="344" r:id="rId361"/>
    <p:sldId id="315" r:id="rId362"/>
    <p:sldId id="345" r:id="rId363"/>
    <p:sldId id="346" r:id="rId364"/>
    <p:sldId id="347" r:id="rId365"/>
    <p:sldId id="348" r:id="rId366"/>
    <p:sldId id="349" r:id="rId367"/>
    <p:sldId id="350" r:id="rId368"/>
    <p:sldId id="351" r:id="rId369"/>
    <p:sldId id="316" r:id="rId370"/>
    <p:sldId id="352" r:id="rId371"/>
    <p:sldId id="353" r:id="rId372"/>
    <p:sldId id="354" r:id="rId373"/>
    <p:sldId id="355" r:id="rId374"/>
    <p:sldId id="356" r:id="rId375"/>
    <p:sldId id="357" r:id="rId376"/>
    <p:sldId id="358" r:id="rId377"/>
    <p:sldId id="359" r:id="rId378"/>
    <p:sldId id="360" r:id="rId379"/>
    <p:sldId id="361" r:id="rId380"/>
    <p:sldId id="362" r:id="rId381"/>
    <p:sldId id="363" r:id="rId382"/>
    <p:sldId id="364" r:id="rId383"/>
    <p:sldId id="365" r:id="rId384"/>
    <p:sldId id="366" r:id="rId385"/>
    <p:sldId id="367" r:id="rId386"/>
    <p:sldId id="368" r:id="rId387"/>
    <p:sldId id="369" r:id="rId388"/>
    <p:sldId id="370" r:id="rId389"/>
    <p:sldId id="371" r:id="rId390"/>
    <p:sldId id="372" r:id="rId391"/>
    <p:sldId id="373" r:id="rId392"/>
    <p:sldId id="374" r:id="rId393"/>
    <p:sldId id="375" r:id="rId394"/>
    <p:sldId id="376" r:id="rId395"/>
    <p:sldId id="377" r:id="rId396"/>
    <p:sldId id="378" r:id="rId397"/>
    <p:sldId id="379" r:id="rId398"/>
    <p:sldId id="380" r:id="rId399"/>
    <p:sldId id="381" r:id="rId400"/>
    <p:sldId id="382" r:id="rId401"/>
    <p:sldId id="383" r:id="rId402"/>
    <p:sldId id="384" r:id="rId403"/>
    <p:sldId id="385" r:id="rId404"/>
    <p:sldId id="386" r:id="rId405"/>
    <p:sldId id="306" r:id="rId406"/>
    <p:sldId id="398" r:id="rId407"/>
    <p:sldId id="399" r:id="rId408"/>
    <p:sldId id="400" r:id="rId409"/>
    <p:sldId id="310" r:id="rId410"/>
    <p:sldId id="401" r:id="rId411"/>
    <p:sldId id="312" r:id="rId412"/>
    <p:sldId id="402" r:id="rId413"/>
    <p:sldId id="403" r:id="rId414"/>
    <p:sldId id="404" r:id="rId415"/>
    <p:sldId id="405" r:id="rId416"/>
    <p:sldId id="317" r:id="rId417"/>
    <p:sldId id="318" r:id="rId418"/>
    <p:sldId id="319" r:id="rId419"/>
    <p:sldId id="320" r:id="rId420"/>
    <p:sldId id="321" r:id="rId421"/>
    <p:sldId id="322" r:id="rId422"/>
    <p:sldId id="323" r:id="rId423"/>
    <p:sldId id="324" r:id="rId424"/>
    <p:sldId id="325" r:id="rId425"/>
    <p:sldId id="326" r:id="rId426"/>
    <p:sldId id="406" r:id="rId427"/>
    <p:sldId id="328" r:id="rId428"/>
    <p:sldId id="329" r:id="rId429"/>
    <p:sldId id="407" r:id="rId430"/>
    <p:sldId id="408" r:id="rId431"/>
    <p:sldId id="409" r:id="rId432"/>
    <p:sldId id="410" r:id="rId433"/>
    <p:sldId id="411" r:id="rId434"/>
    <p:sldId id="412" r:id="rId435"/>
    <p:sldId id="413" r:id="rId436"/>
    <p:sldId id="414" r:id="rId437"/>
    <p:sldId id="415" r:id="rId438"/>
    <p:sldId id="416" r:id="rId439"/>
    <p:sldId id="417" r:id="rId440"/>
    <p:sldId id="418" r:id="rId441"/>
    <p:sldId id="419" r:id="rId442"/>
    <p:sldId id="420" r:id="rId443"/>
    <p:sldId id="421" r:id="rId444"/>
    <p:sldId id="422" r:id="rId445"/>
    <p:sldId id="423" r:id="rId446"/>
    <p:sldId id="424" r:id="rId447"/>
    <p:sldId id="274" r:id="rId448"/>
    <p:sldId id="275" r:id="rId449"/>
    <p:sldId id="425" r:id="rId450"/>
    <p:sldId id="426" r:id="rId451"/>
    <p:sldId id="427" r:id="rId452"/>
    <p:sldId id="428" r:id="rId453"/>
    <p:sldId id="429" r:id="rId454"/>
    <p:sldId id="430" r:id="rId455"/>
    <p:sldId id="282" r:id="rId456"/>
    <p:sldId id="431" r:id="rId457"/>
    <p:sldId id="284" r:id="rId458"/>
    <p:sldId id="285" r:id="rId459"/>
    <p:sldId id="286" r:id="rId460"/>
    <p:sldId id="432" r:id="rId461"/>
    <p:sldId id="433" r:id="rId462"/>
    <p:sldId id="434" r:id="rId463"/>
    <p:sldId id="435" r:id="rId464"/>
    <p:sldId id="291" r:id="rId465"/>
    <p:sldId id="436" r:id="rId466"/>
    <p:sldId id="437" r:id="rId467"/>
    <p:sldId id="294" r:id="rId468"/>
    <p:sldId id="438" r:id="rId469"/>
    <p:sldId id="296" r:id="rId470"/>
    <p:sldId id="439" r:id="rId471"/>
    <p:sldId id="440" r:id="rId472"/>
    <p:sldId id="441" r:id="rId473"/>
    <p:sldId id="442" r:id="rId474"/>
    <p:sldId id="443" r:id="rId475"/>
    <p:sldId id="444" r:id="rId476"/>
    <p:sldId id="303" r:id="rId477"/>
    <p:sldId id="304" r:id="rId478"/>
    <p:sldId id="331" r:id="rId479"/>
    <p:sldId id="332" r:id="rId480"/>
    <p:sldId id="333" r:id="rId481"/>
    <p:sldId id="445" r:id="rId482"/>
    <p:sldId id="446" r:id="rId483"/>
    <p:sldId id="447" r:id="rId484"/>
    <p:sldId id="337" r:id="rId485"/>
    <p:sldId id="338" r:id="rId4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91" autoAdjust="0"/>
    <p:restoredTop sz="94660"/>
  </p:normalViewPr>
  <p:slideViewPr>
    <p:cSldViewPr>
      <p:cViewPr varScale="1">
        <p:scale>
          <a:sx n="65" d="100"/>
          <a:sy n="65" d="100"/>
        </p:scale>
        <p:origin x="1590"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25" Type="http://schemas.openxmlformats.org/officeDocument/2006/relationships/slide" Target="slides/slide424.xml"/><Relationship Id="rId446" Type="http://schemas.openxmlformats.org/officeDocument/2006/relationships/slide" Target="slides/slide445.xml"/><Relationship Id="rId467" Type="http://schemas.openxmlformats.org/officeDocument/2006/relationships/slide" Target="slides/slide466.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presProps" Target="pres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415" Type="http://schemas.openxmlformats.org/officeDocument/2006/relationships/slide" Target="slides/slide414.xml"/><Relationship Id="rId436" Type="http://schemas.openxmlformats.org/officeDocument/2006/relationships/slide" Target="slides/slide435.xml"/><Relationship Id="rId457" Type="http://schemas.openxmlformats.org/officeDocument/2006/relationships/slide" Target="slides/slide456.xml"/><Relationship Id="rId240" Type="http://schemas.openxmlformats.org/officeDocument/2006/relationships/slide" Target="slides/slide239.xml"/><Relationship Id="rId261" Type="http://schemas.openxmlformats.org/officeDocument/2006/relationships/slide" Target="slides/slide260.xml"/><Relationship Id="rId478" Type="http://schemas.openxmlformats.org/officeDocument/2006/relationships/slide" Target="slides/slide47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426" Type="http://schemas.openxmlformats.org/officeDocument/2006/relationships/slide" Target="slides/slide425.xml"/><Relationship Id="rId447" Type="http://schemas.openxmlformats.org/officeDocument/2006/relationships/slide" Target="slides/slide446.xml"/><Relationship Id="rId230" Type="http://schemas.openxmlformats.org/officeDocument/2006/relationships/slide" Target="slides/slide229.xml"/><Relationship Id="rId251" Type="http://schemas.openxmlformats.org/officeDocument/2006/relationships/slide" Target="slides/slide250.xml"/><Relationship Id="rId468" Type="http://schemas.openxmlformats.org/officeDocument/2006/relationships/slide" Target="slides/slide467.xml"/><Relationship Id="rId489"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slide" Target="slides/slide415.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458" Type="http://schemas.openxmlformats.org/officeDocument/2006/relationships/slide" Target="slides/slide457.xml"/><Relationship Id="rId479" Type="http://schemas.openxmlformats.org/officeDocument/2006/relationships/slide" Target="slides/slide4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490" Type="http://schemas.openxmlformats.org/officeDocument/2006/relationships/theme" Target="theme/theme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80" Type="http://schemas.openxmlformats.org/officeDocument/2006/relationships/slide" Target="slides/slide479.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slide" Target="slides/slide469.xml"/><Relationship Id="rId491"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1" Type="http://schemas.openxmlformats.org/officeDocument/2006/relationships/slide" Target="slides/slide48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slide" Target="slides/slide482.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notesMaster" Target="notesMasters/notesMaster1.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2388EE-FEC4-4D0E-835D-4479C11FAE4E}" type="datetimeFigureOut">
              <a:rPr lang="en-US" smtClean="0"/>
              <a:t>12/9/2022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F64D4E-0654-4B82-B8E6-34CC5CBAEFD2}"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64D4E-0654-4B82-B8E6-34CC5CBAEFD2}" type="slidenum">
              <a:rPr lang="en-GB" smtClean="0"/>
              <a:t>181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EF64D4E-0654-4B82-B8E6-34CC5CBAEFD2}" type="slidenum">
              <a:rPr lang="en-GB" smtClean="0"/>
              <a:t>307</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64D4E-0654-4B82-B8E6-34CC5CBAEFD2}" type="slidenum">
              <a:rPr lang="en-GB" smtClean="0"/>
              <a:t>337</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p:sp>
      <p:sp>
        <p:nvSpPr>
          <p:cNvPr id="307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Aciclovir: nucleoside analogue, highly effective against HSV and some other herpes viruses (VZV, herpes B virus)</a:t>
            </a:r>
          </a:p>
          <a:p>
            <a:r>
              <a:rPr lang="en-GB" altLang="en-US"/>
              <a:t>Rare risk of renal failure (and hepatitis, bone marrow failure)</a:t>
            </a:r>
          </a:p>
          <a:p>
            <a:r>
              <a:rPr lang="en-GB" altLang="en-US"/>
              <a:t>Oral aciclovir should not be used in HSE as levels achieved in CSF are inadequate</a:t>
            </a:r>
          </a:p>
          <a:p>
            <a:r>
              <a:rPr lang="en-GB" altLang="en-US"/>
              <a:t>However, oral valaciclovir may have a role after 10 days iv aciclovir given</a:t>
            </a:r>
          </a:p>
          <a:p>
            <a:r>
              <a:rPr lang="en-GB" altLang="en-US"/>
              <a:t>Valaciclovir is converted to aciclovir after absorption and has good oral bioavailability</a:t>
            </a:r>
          </a:p>
          <a:p>
            <a:r>
              <a:rPr lang="en-GB" altLang="en-US"/>
              <a:t>Corticosteroids/mannitol may be useful in brain swelling (decompressive hemicraniectomy)</a:t>
            </a:r>
          </a:p>
          <a:p>
            <a:r>
              <a:rPr lang="en-GB" altLang="en-US"/>
              <a:t>Recent trial suggests steroids may be beneficial in HSE even if no brain swelling</a:t>
            </a:r>
          </a:p>
          <a:p>
            <a:r>
              <a:rPr lang="en-GB" altLang="en-US"/>
              <a:t>VZV encephalitis steroids and aciclovir given as vasculitic component too</a:t>
            </a:r>
          </a:p>
          <a:p>
            <a:r>
              <a:rPr lang="en-GB" altLang="en-US"/>
              <a:t>Risk of seizures greatest in those who had seizures during acute period (20% after 5 years) otheriwse risk is 10% after 5 years</a:t>
            </a:r>
          </a:p>
        </p:txBody>
      </p:sp>
      <p:sp>
        <p:nvSpPr>
          <p:cNvPr id="307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Times New Roman" panose="02020603050405020304" pitchFamily="18" charset="0"/>
              </a:defRPr>
            </a:lvl1pPr>
            <a:lvl2pPr marL="742950" indent="-285750" defTabSz="968375" eaLnBrk="0" hangingPunct="0">
              <a:defRPr sz="2400">
                <a:solidFill>
                  <a:schemeClr val="tx1"/>
                </a:solidFill>
                <a:latin typeface="Times New Roman" panose="02020603050405020304" pitchFamily="18" charset="0"/>
              </a:defRPr>
            </a:lvl2pPr>
            <a:lvl3pPr marL="1143000" indent="-228600" defTabSz="968375" eaLnBrk="0" hangingPunct="0">
              <a:defRPr sz="2400">
                <a:solidFill>
                  <a:schemeClr val="tx1"/>
                </a:solidFill>
                <a:latin typeface="Times New Roman" panose="02020603050405020304" pitchFamily="18" charset="0"/>
              </a:defRPr>
            </a:lvl3pPr>
            <a:lvl4pPr marL="1600200" indent="-228600" defTabSz="968375" eaLnBrk="0" hangingPunct="0">
              <a:defRPr sz="2400">
                <a:solidFill>
                  <a:schemeClr val="tx1"/>
                </a:solidFill>
                <a:latin typeface="Times New Roman" panose="02020603050405020304" pitchFamily="18" charset="0"/>
              </a:defRPr>
            </a:lvl4pPr>
            <a:lvl5pPr marL="2057400" indent="-228600" defTabSz="968375" eaLnBrk="0" hangingPunct="0">
              <a:defRPr sz="2400">
                <a:solidFill>
                  <a:schemeClr val="tx1"/>
                </a:solidFill>
                <a:latin typeface="Times New Roman" panose="02020603050405020304" pitchFamily="18" charset="0"/>
              </a:defRPr>
            </a:lvl5pPr>
            <a:lvl6pPr marL="2514600" indent="-228600" defTabSz="9683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83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83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837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2C7DB74-F61F-4FEB-95B7-D672A8861D22}" type="slidenum">
              <a:rPr lang="en-GB" altLang="en-US" sz="1300"/>
              <a:t>342</a:t>
            </a:fld>
            <a:endParaRPr lang="en-GB" alt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EF64D4E-0654-4B82-B8E6-34CC5CBAEFD2}" type="slidenum">
              <a:rPr lang="en-GB" smtClean="0"/>
              <a:t>355</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64D4E-0654-4B82-B8E6-34CC5CBAEFD2}" type="slidenum">
              <a:rPr lang="en-GB" smtClean="0"/>
              <a:t>372</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64D4E-0654-4B82-B8E6-34CC5CBAEFD2}" type="slidenum">
              <a:rPr lang="en-GB" smtClean="0"/>
              <a:t>385</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64D4E-0654-4B82-B8E6-34CC5CBAEFD2}" type="slidenum">
              <a:rPr lang="en-GB" smtClean="0"/>
              <a:t>243</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p:sp>
      <p:sp>
        <p:nvSpPr>
          <p:cNvPr id="307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Aciclovir: nucleoside analogue, highly effective against HSV and some other herpes viruses (VZV, herpes B virus)</a:t>
            </a:r>
          </a:p>
          <a:p>
            <a:r>
              <a:rPr lang="en-GB" altLang="en-US"/>
              <a:t>Rare risk of renal failure (and hepatitis, bone marrow failure)</a:t>
            </a:r>
          </a:p>
          <a:p>
            <a:r>
              <a:rPr lang="en-GB" altLang="en-US"/>
              <a:t>Oral aciclovir should not be used in HSE as levels achieved in CSF are inadequate</a:t>
            </a:r>
          </a:p>
          <a:p>
            <a:r>
              <a:rPr lang="en-GB" altLang="en-US"/>
              <a:t>However, oral valaciclovir may have a role after 10 days iv aciclovir given</a:t>
            </a:r>
          </a:p>
          <a:p>
            <a:r>
              <a:rPr lang="en-GB" altLang="en-US"/>
              <a:t>Valaciclovir is converted to aciclovir after absorption and has good oral bioavailability</a:t>
            </a:r>
          </a:p>
          <a:p>
            <a:r>
              <a:rPr lang="en-GB" altLang="en-US"/>
              <a:t>Corticosteroids/mannitol may be useful in brain swelling (decompressive hemicraniectomy)</a:t>
            </a:r>
          </a:p>
          <a:p>
            <a:r>
              <a:rPr lang="en-GB" altLang="en-US"/>
              <a:t>Recent trial suggests steroids may be beneficial in HSE even if no brain swelling</a:t>
            </a:r>
          </a:p>
          <a:p>
            <a:r>
              <a:rPr lang="en-GB" altLang="en-US"/>
              <a:t>VZV encephalitis steroids and aciclovir given as vasculitic component too</a:t>
            </a:r>
          </a:p>
          <a:p>
            <a:r>
              <a:rPr lang="en-GB" altLang="en-US"/>
              <a:t>Risk of seizures greatest in those who had seizures during acute period (20% after 5 years) otheriwse risk is 10% after 5 years</a:t>
            </a:r>
          </a:p>
        </p:txBody>
      </p:sp>
      <p:sp>
        <p:nvSpPr>
          <p:cNvPr id="307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Times New Roman" panose="02020603050405020304" pitchFamily="18" charset="0"/>
              </a:defRPr>
            </a:lvl1pPr>
            <a:lvl2pPr marL="742950" indent="-285750" defTabSz="968375" eaLnBrk="0" hangingPunct="0">
              <a:defRPr sz="2400">
                <a:solidFill>
                  <a:schemeClr val="tx1"/>
                </a:solidFill>
                <a:latin typeface="Times New Roman" panose="02020603050405020304" pitchFamily="18" charset="0"/>
              </a:defRPr>
            </a:lvl2pPr>
            <a:lvl3pPr marL="1143000" indent="-228600" defTabSz="968375" eaLnBrk="0" hangingPunct="0">
              <a:defRPr sz="2400">
                <a:solidFill>
                  <a:schemeClr val="tx1"/>
                </a:solidFill>
                <a:latin typeface="Times New Roman" panose="02020603050405020304" pitchFamily="18" charset="0"/>
              </a:defRPr>
            </a:lvl3pPr>
            <a:lvl4pPr marL="1600200" indent="-228600" defTabSz="968375" eaLnBrk="0" hangingPunct="0">
              <a:defRPr sz="2400">
                <a:solidFill>
                  <a:schemeClr val="tx1"/>
                </a:solidFill>
                <a:latin typeface="Times New Roman" panose="02020603050405020304" pitchFamily="18" charset="0"/>
              </a:defRPr>
            </a:lvl4pPr>
            <a:lvl5pPr marL="2057400" indent="-228600" defTabSz="968375" eaLnBrk="0" hangingPunct="0">
              <a:defRPr sz="2400">
                <a:solidFill>
                  <a:schemeClr val="tx1"/>
                </a:solidFill>
                <a:latin typeface="Times New Roman" panose="02020603050405020304" pitchFamily="18" charset="0"/>
              </a:defRPr>
            </a:lvl5pPr>
            <a:lvl6pPr marL="2514600" indent="-228600" defTabSz="9683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83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83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837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2C7DB74-F61F-4FEB-95B7-D672A8861D22}" type="slidenum">
              <a:rPr lang="en-GB" altLang="en-US" sz="1300"/>
              <a:t>393</a:t>
            </a:fld>
            <a:endParaRPr lang="en-GB"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AB63B44-D802-4EAC-A02E-05D427CE70AA}" type="datetimeFigureOut">
              <a:rPr lang="en-US" smtClean="0"/>
              <a:t>12/9/2022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CC31E-6792-4A42-BEFB-32D4A70BEF97}" type="slidenum">
              <a:rPr lang="en-GB" smtClean="0"/>
              <a:t>‹#›</a:t>
            </a:fld>
            <a:endParaRPr lang="en-GB"/>
          </a:p>
        </p:txBody>
      </p:sp>
    </p:spTree>
  </p:cSld>
  <p:clrMapOvr>
    <a:masterClrMapping/>
  </p:clrMapOvr>
  <p:transition advClick="0" advTm="6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7/20/2017</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CC31E-6792-4A42-BEFB-32D4A70BEF97}" type="slidenum">
              <a:rPr lang="en-GB" smtClean="0"/>
              <a:t>‹#›</a:t>
            </a:fld>
            <a:endParaRPr lang="en-GB"/>
          </a:p>
        </p:txBody>
      </p:sp>
    </p:spTree>
  </p:cSld>
  <p:clrMapOvr>
    <a:masterClrMapping/>
  </p:clrMapOvr>
  <p:transition advClick="0" advTm="6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7/20/2017</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CC31E-6792-4A42-BEFB-32D4A70BEF97}" type="slidenum">
              <a:rPr lang="en-GB" smtClean="0"/>
              <a:t>‹#›</a:t>
            </a:fld>
            <a:endParaRPr lang="en-GB"/>
          </a:p>
        </p:txBody>
      </p:sp>
    </p:spTree>
  </p:cSld>
  <p:clrMapOvr>
    <a:masterClrMapping/>
  </p:clrMapOvr>
  <p:transition advClick="0" advTm="6000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07341" y="20219"/>
            <a:ext cx="8529319" cy="67710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2445589"/>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97080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3"/>
          </a:xfrm>
        </p:spPr>
        <p:txBody>
          <a:bodyPr>
            <a:no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2DBF970-B18F-4776-A2CC-845BCEE5798B}"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9EC40-1C3A-4C98-8763-7380F452EC36}" type="slidenum">
              <a:rPr lang="en-US" smtClean="0"/>
              <a:t>‹#›</a:t>
            </a:fld>
            <a:endParaRPr lang="en-US"/>
          </a:p>
        </p:txBody>
      </p:sp>
    </p:spTree>
    <p:extLst>
      <p:ext uri="{BB962C8B-B14F-4D97-AF65-F5344CB8AC3E}">
        <p14:creationId xmlns:p14="http://schemas.microsoft.com/office/powerpoint/2010/main" val="3571455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3"/>
          </a:xfrm>
        </p:spPr>
        <p:txBody>
          <a:bodyPr>
            <a:no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2DBF970-B18F-4776-A2CC-845BCEE5798B}"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9EC40-1C3A-4C98-8763-7380F452EC36}" type="slidenum">
              <a:rPr lang="en-US" smtClean="0"/>
              <a:t>‹#›</a:t>
            </a:fld>
            <a:endParaRPr lang="en-US"/>
          </a:p>
        </p:txBody>
      </p:sp>
    </p:spTree>
    <p:extLst>
      <p:ext uri="{BB962C8B-B14F-4D97-AF65-F5344CB8AC3E}">
        <p14:creationId xmlns:p14="http://schemas.microsoft.com/office/powerpoint/2010/main" val="488984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3"/>
          </a:xfrm>
        </p:spPr>
        <p:txBody>
          <a:bodyPr>
            <a:no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2DBF970-B18F-4776-A2CC-845BCEE5798B}"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9EC40-1C3A-4C98-8763-7380F452EC36}" type="slidenum">
              <a:rPr lang="en-US" smtClean="0"/>
              <a:t>‹#›</a:t>
            </a:fld>
            <a:endParaRPr lang="en-US"/>
          </a:p>
        </p:txBody>
      </p:sp>
    </p:spTree>
    <p:extLst>
      <p:ext uri="{BB962C8B-B14F-4D97-AF65-F5344CB8AC3E}">
        <p14:creationId xmlns:p14="http://schemas.microsoft.com/office/powerpoint/2010/main" val="1536184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3"/>
          </a:xfrm>
        </p:spPr>
        <p:txBody>
          <a:bodyPr>
            <a:no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2DBF970-B18F-4776-A2CC-845BCEE5798B}"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9EC40-1C3A-4C98-8763-7380F452EC36}" type="slidenum">
              <a:rPr lang="en-US" smtClean="0"/>
              <a:t>‹#›</a:t>
            </a:fld>
            <a:endParaRPr lang="en-US"/>
          </a:p>
        </p:txBody>
      </p:sp>
    </p:spTree>
    <p:extLst>
      <p:ext uri="{BB962C8B-B14F-4D97-AF65-F5344CB8AC3E}">
        <p14:creationId xmlns:p14="http://schemas.microsoft.com/office/powerpoint/2010/main" val="958556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3"/>
          </a:xfrm>
        </p:spPr>
        <p:txBody>
          <a:bodyPr>
            <a:no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2DBF970-B18F-4776-A2CC-845BCEE5798B}"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9EC40-1C3A-4C98-8763-7380F452EC36}" type="slidenum">
              <a:rPr lang="en-US" smtClean="0"/>
              <a:t>‹#›</a:t>
            </a:fld>
            <a:endParaRPr lang="en-US"/>
          </a:p>
        </p:txBody>
      </p:sp>
    </p:spTree>
    <p:extLst>
      <p:ext uri="{BB962C8B-B14F-4D97-AF65-F5344CB8AC3E}">
        <p14:creationId xmlns:p14="http://schemas.microsoft.com/office/powerpoint/2010/main" val="2780111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3"/>
          </a:xfrm>
        </p:spPr>
        <p:txBody>
          <a:bodyPr>
            <a:no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2DBF970-B18F-4776-A2CC-845BCEE5798B}"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9EC40-1C3A-4C98-8763-7380F452EC36}" type="slidenum">
              <a:rPr lang="en-US" smtClean="0"/>
              <a:t>‹#›</a:t>
            </a:fld>
            <a:endParaRPr lang="en-US"/>
          </a:p>
        </p:txBody>
      </p:sp>
    </p:spTree>
    <p:extLst>
      <p:ext uri="{BB962C8B-B14F-4D97-AF65-F5344CB8AC3E}">
        <p14:creationId xmlns:p14="http://schemas.microsoft.com/office/powerpoint/2010/main" val="3816580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3"/>
          </a:xfrm>
        </p:spPr>
        <p:txBody>
          <a:bodyPr>
            <a:no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2DBF970-B18F-4776-A2CC-845BCEE5798B}"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9EC40-1C3A-4C98-8763-7380F452EC36}" type="slidenum">
              <a:rPr lang="en-US" smtClean="0"/>
              <a:t>‹#›</a:t>
            </a:fld>
            <a:endParaRPr lang="en-US"/>
          </a:p>
        </p:txBody>
      </p:sp>
    </p:spTree>
    <p:extLst>
      <p:ext uri="{BB962C8B-B14F-4D97-AF65-F5344CB8AC3E}">
        <p14:creationId xmlns:p14="http://schemas.microsoft.com/office/powerpoint/2010/main" val="3256414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AB63B44-D802-4EAC-A02E-05D427CE70AA}" type="datetimeFigureOut">
              <a:rPr lang="en-US" smtClean="0"/>
              <a:t>12/9/2022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CC31E-6792-4A42-BEFB-32D4A70BEF97}" type="slidenum">
              <a:rPr lang="en-GB" smtClean="0"/>
              <a:t>‹#›</a:t>
            </a:fld>
            <a:endParaRPr lang="en-GB"/>
          </a:p>
        </p:txBody>
      </p:sp>
    </p:spTree>
  </p:cSld>
  <p:clrMapOvr>
    <a:masterClrMapping/>
  </p:clrMapOvr>
  <p:transition advClick="0" advTm="6000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3"/>
          </a:xfrm>
        </p:spPr>
        <p:txBody>
          <a:bodyPr>
            <a:no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2DBF970-B18F-4776-A2CC-845BCEE5798B}"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9EC40-1C3A-4C98-8763-7380F452EC36}" type="slidenum">
              <a:rPr lang="en-US" smtClean="0"/>
              <a:t>‹#›</a:t>
            </a:fld>
            <a:endParaRPr lang="en-US"/>
          </a:p>
        </p:txBody>
      </p:sp>
    </p:spTree>
    <p:extLst>
      <p:ext uri="{BB962C8B-B14F-4D97-AF65-F5344CB8AC3E}">
        <p14:creationId xmlns:p14="http://schemas.microsoft.com/office/powerpoint/2010/main" val="3240179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3"/>
          </a:xfrm>
        </p:spPr>
        <p:txBody>
          <a:bodyPr>
            <a:no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2DBF970-B18F-4776-A2CC-845BCEE5798B}"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9EC40-1C3A-4C98-8763-7380F452EC36}" type="slidenum">
              <a:rPr lang="en-US" smtClean="0"/>
              <a:t>‹#›</a:t>
            </a:fld>
            <a:endParaRPr lang="en-US"/>
          </a:p>
        </p:txBody>
      </p:sp>
    </p:spTree>
    <p:extLst>
      <p:ext uri="{BB962C8B-B14F-4D97-AF65-F5344CB8AC3E}">
        <p14:creationId xmlns:p14="http://schemas.microsoft.com/office/powerpoint/2010/main" val="4194687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3"/>
          </a:xfrm>
        </p:spPr>
        <p:txBody>
          <a:bodyPr>
            <a:no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2DBF970-B18F-4776-A2CC-845BCEE5798B}"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9EC40-1C3A-4C98-8763-7380F452EC36}" type="slidenum">
              <a:rPr lang="en-US" smtClean="0"/>
              <a:t>‹#›</a:t>
            </a:fld>
            <a:endParaRPr lang="en-US"/>
          </a:p>
        </p:txBody>
      </p:sp>
    </p:spTree>
    <p:extLst>
      <p:ext uri="{BB962C8B-B14F-4D97-AF65-F5344CB8AC3E}">
        <p14:creationId xmlns:p14="http://schemas.microsoft.com/office/powerpoint/2010/main" val="1821461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3"/>
          </a:xfrm>
        </p:spPr>
        <p:txBody>
          <a:bodyPr>
            <a:no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2DBF970-B18F-4776-A2CC-845BCEE5798B}"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9EC40-1C3A-4C98-8763-7380F452EC36}" type="slidenum">
              <a:rPr lang="en-US" smtClean="0"/>
              <a:t>‹#›</a:t>
            </a:fld>
            <a:endParaRPr lang="en-US"/>
          </a:p>
        </p:txBody>
      </p:sp>
    </p:spTree>
    <p:extLst>
      <p:ext uri="{BB962C8B-B14F-4D97-AF65-F5344CB8AC3E}">
        <p14:creationId xmlns:p14="http://schemas.microsoft.com/office/powerpoint/2010/main" val="1323973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3"/>
          </a:xfrm>
        </p:spPr>
        <p:txBody>
          <a:bodyPr>
            <a:no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2DBF970-B18F-4776-A2CC-845BCEE5798B}"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9EC40-1C3A-4C98-8763-7380F452EC36}" type="slidenum">
              <a:rPr lang="en-US" smtClean="0"/>
              <a:t>‹#›</a:t>
            </a:fld>
            <a:endParaRPr lang="en-US"/>
          </a:p>
        </p:txBody>
      </p:sp>
    </p:spTree>
    <p:extLst>
      <p:ext uri="{BB962C8B-B14F-4D97-AF65-F5344CB8AC3E}">
        <p14:creationId xmlns:p14="http://schemas.microsoft.com/office/powerpoint/2010/main" val="2279696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3"/>
          </a:xfrm>
        </p:spPr>
        <p:txBody>
          <a:bodyPr>
            <a:no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2DBF970-B18F-4776-A2CC-845BCEE5798B}"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9EC40-1C3A-4C98-8763-7380F452EC36}" type="slidenum">
              <a:rPr lang="en-US" smtClean="0"/>
              <a:t>‹#›</a:t>
            </a:fld>
            <a:endParaRPr lang="en-US"/>
          </a:p>
        </p:txBody>
      </p:sp>
    </p:spTree>
    <p:extLst>
      <p:ext uri="{BB962C8B-B14F-4D97-AF65-F5344CB8AC3E}">
        <p14:creationId xmlns:p14="http://schemas.microsoft.com/office/powerpoint/2010/main" val="695859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3"/>
          </a:xfrm>
        </p:spPr>
        <p:txBody>
          <a:bodyPr>
            <a:no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2DBF970-B18F-4776-A2CC-845BCEE5798B}"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9EC40-1C3A-4C98-8763-7380F452EC36}" type="slidenum">
              <a:rPr lang="en-US" smtClean="0"/>
              <a:t>‹#›</a:t>
            </a:fld>
            <a:endParaRPr lang="en-US"/>
          </a:p>
        </p:txBody>
      </p:sp>
    </p:spTree>
    <p:extLst>
      <p:ext uri="{BB962C8B-B14F-4D97-AF65-F5344CB8AC3E}">
        <p14:creationId xmlns:p14="http://schemas.microsoft.com/office/powerpoint/2010/main" val="2266773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3"/>
          </a:xfrm>
        </p:spPr>
        <p:txBody>
          <a:bodyPr>
            <a:no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2DBF970-B18F-4776-A2CC-845BCEE5798B}"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9EC40-1C3A-4C98-8763-7380F452EC36}" type="slidenum">
              <a:rPr lang="en-US" smtClean="0"/>
              <a:t>‹#›</a:t>
            </a:fld>
            <a:endParaRPr lang="en-US"/>
          </a:p>
        </p:txBody>
      </p:sp>
    </p:spTree>
    <p:extLst>
      <p:ext uri="{BB962C8B-B14F-4D97-AF65-F5344CB8AC3E}">
        <p14:creationId xmlns:p14="http://schemas.microsoft.com/office/powerpoint/2010/main" val="3961030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3"/>
          </a:xfrm>
        </p:spPr>
        <p:txBody>
          <a:bodyPr>
            <a:no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2DBF970-B18F-4776-A2CC-845BCEE5798B}"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9EC40-1C3A-4C98-8763-7380F452EC36}" type="slidenum">
              <a:rPr lang="en-US" smtClean="0"/>
              <a:t>‹#›</a:t>
            </a:fld>
            <a:endParaRPr lang="en-US"/>
          </a:p>
        </p:txBody>
      </p:sp>
    </p:spTree>
    <p:extLst>
      <p:ext uri="{BB962C8B-B14F-4D97-AF65-F5344CB8AC3E}">
        <p14:creationId xmlns:p14="http://schemas.microsoft.com/office/powerpoint/2010/main" val="207760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7/20/2017</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CC31E-6792-4A42-BEFB-32D4A70BEF97}" type="slidenum">
              <a:rPr lang="en-GB" smtClean="0"/>
              <a:t>‹#›</a:t>
            </a:fld>
            <a:endParaRPr lang="en-GB"/>
          </a:p>
        </p:txBody>
      </p:sp>
    </p:spTree>
  </p:cSld>
  <p:clrMapOvr>
    <a:masterClrMapping/>
  </p:clrMapOvr>
  <p:transition advClick="0" advTm="6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7/20/2017</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9CC31E-6792-4A42-BEFB-32D4A70BEF97}" type="slidenum">
              <a:rPr lang="en-GB" smtClean="0"/>
              <a:t>‹#›</a:t>
            </a:fld>
            <a:endParaRPr lang="en-GB"/>
          </a:p>
        </p:txBody>
      </p:sp>
    </p:spTree>
  </p:cSld>
  <p:clrMapOvr>
    <a:masterClrMapping/>
  </p:clrMapOvr>
  <p:transition advClick="0" advTm="6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en-US"/>
              <a:t>7/20/2017</a:t>
            </a:r>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D9CC31E-6792-4A42-BEFB-32D4A70BEF97}" type="slidenum">
              <a:rPr lang="en-GB" smtClean="0"/>
              <a:t>‹#›</a:t>
            </a:fld>
            <a:endParaRPr lang="en-GB"/>
          </a:p>
        </p:txBody>
      </p:sp>
    </p:spTree>
  </p:cSld>
  <p:clrMapOvr>
    <a:masterClrMapping/>
  </p:clrMapOvr>
  <p:transition advClick="0" advTm="6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7/20/2017</a:t>
            </a:r>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D9CC31E-6792-4A42-BEFB-32D4A70BEF97}" type="slidenum">
              <a:rPr lang="en-GB" smtClean="0"/>
              <a:t>‹#›</a:t>
            </a:fld>
            <a:endParaRPr lang="en-GB"/>
          </a:p>
        </p:txBody>
      </p:sp>
    </p:spTree>
  </p:cSld>
  <p:clrMapOvr>
    <a:masterClrMapping/>
  </p:clrMapOvr>
  <p:transition advClick="0" advTm="6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7/20/2017</a:t>
            </a:r>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D9CC31E-6792-4A42-BEFB-32D4A70BEF97}" type="slidenum">
              <a:rPr lang="en-GB" smtClean="0"/>
              <a:t>‹#›</a:t>
            </a:fld>
            <a:endParaRPr lang="en-GB"/>
          </a:p>
        </p:txBody>
      </p:sp>
    </p:spTree>
  </p:cSld>
  <p:clrMapOvr>
    <a:masterClrMapping/>
  </p:clrMapOvr>
  <p:transition advClick="0" advTm="6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7/20/2017</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9CC31E-6792-4A42-BEFB-32D4A70BEF97}" type="slidenum">
              <a:rPr lang="en-GB" smtClean="0"/>
              <a:t>‹#›</a:t>
            </a:fld>
            <a:endParaRPr lang="en-GB"/>
          </a:p>
        </p:txBody>
      </p:sp>
    </p:spTree>
  </p:cSld>
  <p:clrMapOvr>
    <a:masterClrMapping/>
  </p:clrMapOvr>
  <p:transition advClick="0" advTm="6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7/20/2017</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9CC31E-6792-4A42-BEFB-32D4A70BEF97}" type="slidenum">
              <a:rPr lang="en-GB" smtClean="0"/>
              <a:t>‹#›</a:t>
            </a:fld>
            <a:endParaRPr lang="en-GB"/>
          </a:p>
        </p:txBody>
      </p:sp>
    </p:spTree>
  </p:cSld>
  <p:clrMapOvr>
    <a:masterClrMapping/>
  </p:clrMapOvr>
  <p:transition advClick="0" advTm="6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63B44-D802-4EAC-A02E-05D427CE70AA}" type="datetimeFigureOut">
              <a:rPr lang="en-US" smtClean="0"/>
              <a:t>12/9/2022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9CC31E-6792-4A42-BEFB-32D4A70BEF9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transition advClick="0" advTm="60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10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61.jp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1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1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1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hyperlink" Target="https://next.amboss.com/us/article/WK0P2S#Z8ed4dc0d2001c9ad5e727ef6e6c4f5f3" TargetMode="External"/><Relationship Id="rId2" Type="http://schemas.openxmlformats.org/officeDocument/2006/relationships/hyperlink" Target="https://next.amboss.com/us/article/WK0P2S#Zeaae238a96e97340f6bba4870dc85d79" TargetMode="Externa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hyperlink" Target="https://www.healthline.com/health/headache" TargetMode="External"/><Relationship Id="rId2" Type="http://schemas.openxmlformats.org/officeDocument/2006/relationships/hyperlink" Target="https://www.healthline.com/symptom/fever" TargetMode="Externa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hyperlink" Target="https://www.healthline.com/health/rashes" TargetMode="External"/></Relationships>
</file>

<file path=ppt/slides/_rels/slide23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2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8" Type="http://schemas.openxmlformats.org/officeDocument/2006/relationships/hyperlink" Target="https://en.wikipedia.org/wiki/Intonation_(linguistics)" TargetMode="External"/><Relationship Id="rId3" Type="http://schemas.openxmlformats.org/officeDocument/2006/relationships/hyperlink" Target="https://en.wikipedia.org/wiki/Vowel" TargetMode="External"/><Relationship Id="rId7" Type="http://schemas.openxmlformats.org/officeDocument/2006/relationships/hyperlink" Target="https://en.wikipedia.org/wiki/Expressive_aphasia#cite_note-:3-9" TargetMode="External"/><Relationship Id="rId2" Type="http://schemas.openxmlformats.org/officeDocument/2006/relationships/hyperlink" Target="https://en.wikipedia.org/wiki/Consonant" TargetMode="External"/><Relationship Id="rId1" Type="http://schemas.openxmlformats.org/officeDocument/2006/relationships/slideLayout" Target="../slideLayouts/slideLayout2.xml"/><Relationship Id="rId6" Type="http://schemas.openxmlformats.org/officeDocument/2006/relationships/hyperlink" Target="https://en.wikipedia.org/wiki/Disfluencies" TargetMode="External"/><Relationship Id="rId11" Type="http://schemas.openxmlformats.org/officeDocument/2006/relationships/image" Target="../media/image144.png"/><Relationship Id="rId5" Type="http://schemas.openxmlformats.org/officeDocument/2006/relationships/hyperlink" Target="https://en.wikipedia.org/wiki/Prosody_(linguistics)" TargetMode="External"/><Relationship Id="rId10" Type="http://schemas.openxmlformats.org/officeDocument/2006/relationships/hyperlink" Target="https://en.wikipedia.org/wiki/Expressive_aphasia#cite_note-:4-10" TargetMode="External"/><Relationship Id="rId4" Type="http://schemas.openxmlformats.org/officeDocument/2006/relationships/hyperlink" Target="https://en.wikipedia.org/wiki/Expressive_aphasia#cite_note-:1-8" TargetMode="External"/><Relationship Id="rId9" Type="http://schemas.openxmlformats.org/officeDocument/2006/relationships/hyperlink" Target="https://en.wikipedia.org/wiki/Stress_pattern" TargetMode="Externa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fif"/><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3" Type="http://schemas.openxmlformats.org/officeDocument/2006/relationships/hyperlink" Target="https://www.healthline.com/health/headache" TargetMode="External"/><Relationship Id="rId2" Type="http://schemas.openxmlformats.org/officeDocument/2006/relationships/hyperlink" Target="https://www.healthline.com/symptom/fever" TargetMode="Externa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hyperlink" Target="https://www.healthline.com/health/rashes" TargetMode="External"/></Relationships>
</file>

<file path=ppt/slides/_rels/slide32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7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3" Type="http://schemas.openxmlformats.org/officeDocument/2006/relationships/hyperlink" Target="https://www.healthline.com/health/headache" TargetMode="External"/><Relationship Id="rId2" Type="http://schemas.openxmlformats.org/officeDocument/2006/relationships/hyperlink" Target="https://www.healthline.com/symptom/fever" TargetMode="Externa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hyperlink" Target="https://www.healthline.com/health/rashes" TargetMode="External"/></Relationships>
</file>

<file path=ppt/slides/_rels/slide37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8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9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2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5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70.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80.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85852" y="5643578"/>
            <a:ext cx="6572296" cy="895368"/>
          </a:xfrm>
        </p:spPr>
        <p:txBody>
          <a:bodyPr>
            <a:normAutofit/>
          </a:bodyPr>
          <a:lstStyle/>
          <a:p>
            <a:r>
              <a:rPr lang="en-US" dirty="0">
                <a:latin typeface="Algerian" panose="04020705040A02060702" pitchFamily="82" charset="0"/>
              </a:rPr>
              <a:t>Neuromedicine Archive </a:t>
            </a:r>
            <a:endParaRPr lang="ar-JO" dirty="0">
              <a:latin typeface="Algerian" panose="04020705040A02060702" pitchFamily="82" charset="0"/>
            </a:endParaRPr>
          </a:p>
        </p:txBody>
      </p:sp>
      <p:pic>
        <p:nvPicPr>
          <p:cNvPr id="4" name="Picture 3" descr="59548644_2261179343957679_4991411193827557376_n.png"/>
          <p:cNvPicPr>
            <a:picLocks noChangeAspect="1"/>
          </p:cNvPicPr>
          <p:nvPr/>
        </p:nvPicPr>
        <p:blipFill>
          <a:blip r:embed="rId2"/>
          <a:stretch>
            <a:fillRect/>
          </a:stretch>
        </p:blipFill>
        <p:spPr>
          <a:xfrm>
            <a:off x="0" y="186435"/>
            <a:ext cx="8715436" cy="5435600"/>
          </a:xfrm>
          <a:prstGeom prst="rect">
            <a:avLst/>
          </a:prstGeom>
        </p:spPr>
      </p:pic>
      <p:sp>
        <p:nvSpPr>
          <p:cNvPr id="2" name="TextBox 1">
            <a:extLst>
              <a:ext uri="{FF2B5EF4-FFF2-40B4-BE49-F238E27FC236}">
                <a16:creationId xmlns:a16="http://schemas.microsoft.com/office/drawing/2014/main" id="{1A05EEAF-A13D-4E0C-A9AF-26C8828D7AD5}"/>
              </a:ext>
            </a:extLst>
          </p:cNvPr>
          <p:cNvSpPr txBox="1"/>
          <p:nvPr/>
        </p:nvSpPr>
        <p:spPr>
          <a:xfrm>
            <a:off x="467544" y="6191157"/>
            <a:ext cx="3816424" cy="369332"/>
          </a:xfrm>
          <a:prstGeom prst="rect">
            <a:avLst/>
          </a:prstGeom>
          <a:noFill/>
        </p:spPr>
        <p:txBody>
          <a:bodyPr wrap="square" rtlCol="0">
            <a:spAutoFit/>
          </a:bodyPr>
          <a:lstStyle/>
          <a:p>
            <a:r>
              <a:rPr lang="en-US" dirty="0"/>
              <a:t>Last edit :Mustafa Al-</a:t>
            </a:r>
            <a:r>
              <a:rPr lang="en-US" dirty="0" err="1"/>
              <a:t>Fawwaz</a:t>
            </a:r>
            <a:endParaRPr lang="en-US" dirty="0"/>
          </a:p>
        </p:txBody>
      </p:sp>
    </p:spTree>
  </p:cSld>
  <p:clrMapOvr>
    <a:masterClrMapping/>
  </p:clrMapOvr>
  <p:transition advClick="0" advTm="60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marL="0" indent="0">
              <a:buNone/>
            </a:pPr>
            <a:r>
              <a:rPr lang="en-US" sz="3300" dirty="0"/>
              <a:t>9- according to mini mental status examination which is wrong:</a:t>
            </a:r>
          </a:p>
          <a:p>
            <a:pPr marL="385763" indent="-385763">
              <a:buFont typeface="+mj-lt"/>
              <a:buAutoNum type="alphaLcPeriod"/>
            </a:pPr>
            <a:r>
              <a:rPr lang="en-US" sz="3300" dirty="0"/>
              <a:t>MMSE is 30 points screening tool</a:t>
            </a:r>
          </a:p>
          <a:p>
            <a:pPr marL="385763" indent="-385763">
              <a:buFont typeface="+mj-lt"/>
              <a:buAutoNum type="alphaLcPeriod"/>
            </a:pPr>
            <a:r>
              <a:rPr lang="en-US" sz="3300" dirty="0"/>
              <a:t>used to diagnose dementia</a:t>
            </a:r>
          </a:p>
          <a:p>
            <a:pPr marL="385763" indent="-385763">
              <a:buFont typeface="+mj-lt"/>
              <a:buAutoNum type="alphaLcPeriod"/>
            </a:pPr>
            <a:r>
              <a:rPr lang="en-US" sz="3300" dirty="0">
                <a:solidFill>
                  <a:srgbClr val="FF0000"/>
                </a:solidFill>
              </a:rPr>
              <a:t>100-7 tests recall</a:t>
            </a:r>
          </a:p>
          <a:p>
            <a:pPr marL="385763" indent="-385763">
              <a:buFont typeface="+mj-lt"/>
              <a:buAutoNum type="alphaLcPeriod"/>
            </a:pPr>
            <a:r>
              <a:rPr lang="en-US" sz="3300" dirty="0">
                <a:solidFill>
                  <a:srgbClr val="FF0000"/>
                </a:solidFill>
              </a:rPr>
              <a:t>score of 27 risk for mild dementia</a:t>
            </a:r>
            <a:endParaRPr lang="ar-JO" sz="3300" dirty="0">
              <a:solidFill>
                <a:srgbClr val="FF0000"/>
              </a:solidFill>
            </a:endParaRPr>
          </a:p>
          <a:p>
            <a:pPr marL="0" indent="0">
              <a:buNone/>
            </a:pPr>
            <a:r>
              <a:rPr lang="ar-JO" sz="3300" dirty="0"/>
              <a:t>السؤال كان فيه خيارين صح </a:t>
            </a:r>
            <a:endParaRPr lang="en-US" sz="3300" dirty="0"/>
          </a:p>
          <a:p>
            <a:pPr marL="0" indent="0">
              <a:buNone/>
            </a:pPr>
            <a:endParaRPr lang="en-US" dirty="0"/>
          </a:p>
          <a:p>
            <a:pPr marL="0" indent="0">
              <a:buNone/>
            </a:pPr>
            <a:r>
              <a:rPr lang="en-US" sz="2550" dirty="0"/>
              <a:t>10-</a:t>
            </a:r>
            <a:r>
              <a:rPr lang="en-US" sz="2550" dirty="0">
                <a:cs typeface="Calibri"/>
              </a:rPr>
              <a:t>Which</a:t>
            </a:r>
            <a:r>
              <a:rPr lang="en-US" sz="2550" spc="-8" dirty="0">
                <a:cs typeface="Calibri"/>
              </a:rPr>
              <a:t> </a:t>
            </a:r>
            <a:r>
              <a:rPr lang="en-US" sz="2550" dirty="0">
                <a:cs typeface="Calibri"/>
              </a:rPr>
              <a:t>Guillain-Barre</a:t>
            </a:r>
            <a:r>
              <a:rPr lang="en-US" sz="2550" spc="-53" dirty="0">
                <a:cs typeface="Calibri"/>
              </a:rPr>
              <a:t> </a:t>
            </a:r>
            <a:r>
              <a:rPr lang="en-US" sz="2550" spc="-11" dirty="0">
                <a:cs typeface="Calibri"/>
              </a:rPr>
              <a:t>variant</a:t>
            </a:r>
            <a:r>
              <a:rPr lang="en-US" sz="2550" spc="-4" dirty="0">
                <a:cs typeface="Calibri"/>
              </a:rPr>
              <a:t> </a:t>
            </a:r>
            <a:r>
              <a:rPr lang="en-US" sz="2550" spc="4" dirty="0">
                <a:cs typeface="Calibri"/>
              </a:rPr>
              <a:t>is</a:t>
            </a:r>
            <a:r>
              <a:rPr lang="en-US" sz="2550" spc="-4" dirty="0">
                <a:cs typeface="Calibri"/>
              </a:rPr>
              <a:t> </a:t>
            </a:r>
            <a:r>
              <a:rPr lang="en-US" sz="2550" spc="-8" dirty="0">
                <a:cs typeface="Calibri"/>
              </a:rPr>
              <a:t>associated</a:t>
            </a:r>
            <a:r>
              <a:rPr lang="en-US" sz="2550" spc="8" dirty="0">
                <a:cs typeface="Calibri"/>
              </a:rPr>
              <a:t> </a:t>
            </a:r>
            <a:r>
              <a:rPr lang="en-US" sz="2550" dirty="0">
                <a:cs typeface="Calibri"/>
              </a:rPr>
              <a:t>with</a:t>
            </a:r>
            <a:r>
              <a:rPr lang="en-US" sz="2550" spc="8" dirty="0">
                <a:cs typeface="Calibri"/>
              </a:rPr>
              <a:t> </a:t>
            </a:r>
            <a:r>
              <a:rPr lang="en-US" sz="2550" dirty="0" err="1">
                <a:cs typeface="Calibri"/>
              </a:rPr>
              <a:t>opthalmoplegia</a:t>
            </a:r>
            <a:r>
              <a:rPr lang="en-US" sz="2550" dirty="0">
                <a:cs typeface="Calibri"/>
              </a:rPr>
              <a:t>,</a:t>
            </a:r>
            <a:r>
              <a:rPr lang="en-US" sz="2550" spc="-60" dirty="0">
                <a:cs typeface="Calibri"/>
              </a:rPr>
              <a:t> </a:t>
            </a:r>
            <a:r>
              <a:rPr lang="en-US" sz="2550" spc="-11" dirty="0">
                <a:cs typeface="Calibri"/>
              </a:rPr>
              <a:t>ataxia</a:t>
            </a:r>
            <a:endParaRPr lang="en-US" sz="2550" dirty="0">
              <a:cs typeface="Calibri"/>
            </a:endParaRPr>
          </a:p>
          <a:p>
            <a:pPr marL="0" indent="0">
              <a:buNone/>
            </a:pPr>
            <a:r>
              <a:rPr lang="en-US" sz="2550" dirty="0">
                <a:cs typeface="Calibri"/>
              </a:rPr>
              <a:t>and </a:t>
            </a:r>
            <a:r>
              <a:rPr lang="en-US" sz="2550" dirty="0" err="1">
                <a:cs typeface="Calibri"/>
              </a:rPr>
              <a:t>a</a:t>
            </a:r>
            <a:r>
              <a:rPr lang="en-US" sz="2550" spc="-15" dirty="0" err="1">
                <a:cs typeface="Calibri"/>
              </a:rPr>
              <a:t>reflexia</a:t>
            </a:r>
            <a:r>
              <a:rPr lang="en-US" sz="2550" spc="26" dirty="0">
                <a:cs typeface="Calibri"/>
              </a:rPr>
              <a:t> </a:t>
            </a:r>
            <a:r>
              <a:rPr lang="en-US" sz="2550" dirty="0">
                <a:cs typeface="Calibri"/>
              </a:rPr>
              <a:t>and</a:t>
            </a:r>
            <a:r>
              <a:rPr lang="en-US" sz="2550" spc="4" dirty="0">
                <a:cs typeface="Calibri"/>
              </a:rPr>
              <a:t> </a:t>
            </a:r>
            <a:r>
              <a:rPr lang="en-US" sz="2550" spc="-4" dirty="0">
                <a:cs typeface="Calibri"/>
              </a:rPr>
              <a:t>tends</a:t>
            </a:r>
            <a:r>
              <a:rPr lang="en-US" sz="2550" dirty="0">
                <a:cs typeface="Calibri"/>
              </a:rPr>
              <a:t> </a:t>
            </a:r>
            <a:r>
              <a:rPr lang="en-US" sz="2550" spc="-15" dirty="0">
                <a:cs typeface="Calibri"/>
              </a:rPr>
              <a:t>to</a:t>
            </a:r>
            <a:r>
              <a:rPr lang="en-US" sz="2550" spc="15" dirty="0">
                <a:cs typeface="Calibri"/>
              </a:rPr>
              <a:t> </a:t>
            </a:r>
            <a:r>
              <a:rPr lang="en-US" sz="2550" spc="4" dirty="0">
                <a:cs typeface="Calibri"/>
              </a:rPr>
              <a:t>be</a:t>
            </a:r>
            <a:r>
              <a:rPr lang="en-US" sz="2550" spc="-15" dirty="0">
                <a:cs typeface="Calibri"/>
              </a:rPr>
              <a:t> </a:t>
            </a:r>
            <a:r>
              <a:rPr lang="en-US" sz="2550" spc="-8" dirty="0">
                <a:cs typeface="Calibri"/>
              </a:rPr>
              <a:t>associated</a:t>
            </a:r>
            <a:r>
              <a:rPr lang="en-US" sz="2550" spc="34" dirty="0">
                <a:cs typeface="Calibri"/>
              </a:rPr>
              <a:t> </a:t>
            </a:r>
            <a:r>
              <a:rPr lang="en-US" sz="2550" dirty="0">
                <a:cs typeface="Calibri"/>
              </a:rPr>
              <a:t>with</a:t>
            </a:r>
            <a:r>
              <a:rPr lang="en-US" sz="2550" spc="-19" dirty="0">
                <a:cs typeface="Calibri"/>
              </a:rPr>
              <a:t> </a:t>
            </a:r>
            <a:r>
              <a:rPr lang="en-US" sz="2550" dirty="0">
                <a:cs typeface="Calibri"/>
              </a:rPr>
              <a:t>GQ16</a:t>
            </a:r>
            <a:r>
              <a:rPr lang="en-US" sz="2550" spc="-23" dirty="0">
                <a:cs typeface="Calibri"/>
              </a:rPr>
              <a:t> </a:t>
            </a:r>
            <a:r>
              <a:rPr lang="en-US" sz="2550" spc="-4" dirty="0">
                <a:cs typeface="Calibri"/>
              </a:rPr>
              <a:t>antibodies?</a:t>
            </a:r>
            <a:endParaRPr lang="en-US" sz="2550" dirty="0">
              <a:cs typeface="Calibri"/>
            </a:endParaRPr>
          </a:p>
          <a:p>
            <a:pPr>
              <a:spcBef>
                <a:spcPts val="11"/>
              </a:spcBef>
            </a:pPr>
            <a:endParaRPr lang="en-US" sz="2550" dirty="0">
              <a:cs typeface="Calibri"/>
            </a:endParaRPr>
          </a:p>
          <a:p>
            <a:pPr marL="0" indent="0">
              <a:spcBef>
                <a:spcPts val="4"/>
              </a:spcBef>
              <a:buNone/>
            </a:pPr>
            <a:r>
              <a:rPr lang="en-US" sz="2550" dirty="0">
                <a:cs typeface="Calibri"/>
              </a:rPr>
              <a:t>Miller</a:t>
            </a:r>
            <a:r>
              <a:rPr lang="en-US" sz="2550" spc="-15" dirty="0">
                <a:cs typeface="Calibri"/>
              </a:rPr>
              <a:t> </a:t>
            </a:r>
            <a:r>
              <a:rPr lang="en-US" sz="2550" spc="-4" dirty="0">
                <a:cs typeface="Calibri"/>
              </a:rPr>
              <a:t>fisher</a:t>
            </a:r>
            <a:r>
              <a:rPr lang="en-US" sz="2550" spc="-15" dirty="0">
                <a:cs typeface="Calibri"/>
              </a:rPr>
              <a:t> </a:t>
            </a:r>
            <a:r>
              <a:rPr lang="en-US" sz="2550" spc="-11" dirty="0">
                <a:cs typeface="Calibri"/>
              </a:rPr>
              <a:t>syndrome</a:t>
            </a:r>
            <a:endParaRPr lang="en-US" sz="2550" dirty="0">
              <a:cs typeface="Calibri"/>
            </a:endParaRPr>
          </a:p>
          <a:p>
            <a:pPr marL="0" indent="0">
              <a:buNone/>
            </a:pPr>
            <a:endParaRPr lang="en-US" dirty="0"/>
          </a:p>
        </p:txBody>
      </p:sp>
    </p:spTree>
    <p:extLst>
      <p:ext uri="{BB962C8B-B14F-4D97-AF65-F5344CB8AC3E}">
        <p14:creationId xmlns:p14="http://schemas.microsoft.com/office/powerpoint/2010/main" val="4268878592"/>
      </p:ext>
    </p:extLst>
  </p:cSld>
  <p:clrMapOvr>
    <a:masterClrMapping/>
  </p:clrMapOvr>
  <p:transition advClick="0" advTm="60000"/>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26901" y="1534838"/>
            <a:ext cx="8123327" cy="3661172"/>
          </a:xfrm>
        </p:spPr>
        <p:txBody>
          <a:bodyPr/>
          <a:lstStyle/>
          <a:p>
            <a:r>
              <a:rPr lang="en-US" dirty="0"/>
              <a:t>Q27- Patient look to right, fast phase of nystagmus to lift, what the type of nystagmus?</a:t>
            </a:r>
            <a:br>
              <a:rPr lang="en-US" dirty="0"/>
            </a:br>
            <a:br>
              <a:rPr lang="en-US" dirty="0"/>
            </a:br>
            <a:r>
              <a:rPr lang="en-US" dirty="0">
                <a:solidFill>
                  <a:srgbClr val="FF0000"/>
                </a:solidFill>
              </a:rPr>
              <a:t>A- Left jerky nystagmus.</a:t>
            </a:r>
          </a:p>
          <a:p>
            <a:r>
              <a:rPr lang="en-US" dirty="0"/>
              <a:t>B- right jerky nystagmus.</a:t>
            </a:r>
          </a:p>
          <a:p>
            <a:r>
              <a:rPr lang="en-US" dirty="0"/>
              <a:t>C- Right </a:t>
            </a:r>
            <a:r>
              <a:rPr lang="en-US" dirty="0" err="1"/>
              <a:t>pendular</a:t>
            </a:r>
            <a:r>
              <a:rPr lang="en-US" dirty="0"/>
              <a:t> nystagmus.</a:t>
            </a:r>
          </a:p>
          <a:p>
            <a:r>
              <a:rPr lang="en-US" dirty="0"/>
              <a:t>D- Left </a:t>
            </a:r>
            <a:r>
              <a:rPr lang="en-US" dirty="0" err="1"/>
              <a:t>pendular</a:t>
            </a:r>
            <a:r>
              <a:rPr lang="en-US" dirty="0"/>
              <a:t> nystagmus.</a:t>
            </a:r>
          </a:p>
          <a:p>
            <a:r>
              <a:rPr lang="en-US" dirty="0"/>
              <a:t>E- Multidirectional nystagmus.</a:t>
            </a:r>
          </a:p>
          <a:p>
            <a:endParaRPr lang="en-US" dirty="0"/>
          </a:p>
        </p:txBody>
      </p:sp>
    </p:spTree>
    <p:extLst>
      <p:ext uri="{BB962C8B-B14F-4D97-AF65-F5344CB8AC3E}">
        <p14:creationId xmlns:p14="http://schemas.microsoft.com/office/powerpoint/2010/main" val="6802959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629841" y="1597819"/>
            <a:ext cx="7662741" cy="3661172"/>
          </a:xfrm>
        </p:spPr>
        <p:txBody>
          <a:bodyPr/>
          <a:lstStyle/>
          <a:p>
            <a:r>
              <a:rPr lang="en-US" dirty="0"/>
              <a:t>Q28- wrong ?</a:t>
            </a:r>
          </a:p>
          <a:p>
            <a:pPr marL="385763" indent="-385763">
              <a:buFont typeface="+mj-lt"/>
              <a:buAutoNum type="alphaLcPeriod"/>
            </a:pPr>
            <a:r>
              <a:rPr lang="en-US" dirty="0"/>
              <a:t>Athetosis is slow writhing movement</a:t>
            </a:r>
          </a:p>
          <a:p>
            <a:pPr marL="385763" indent="-385763">
              <a:buFont typeface="+mj-lt"/>
              <a:buAutoNum type="alphaLcPeriod"/>
            </a:pPr>
            <a:r>
              <a:rPr lang="en-US" dirty="0"/>
              <a:t>Tics are </a:t>
            </a:r>
            <a:r>
              <a:rPr lang="en-US" dirty="0" err="1"/>
              <a:t>semivoluntary</a:t>
            </a:r>
            <a:r>
              <a:rPr lang="en-US" dirty="0"/>
              <a:t> movement</a:t>
            </a:r>
          </a:p>
          <a:p>
            <a:pPr marL="385763" indent="-385763">
              <a:buFont typeface="+mj-lt"/>
              <a:buAutoNum type="alphaLcPeriod"/>
            </a:pPr>
            <a:r>
              <a:rPr lang="en-US" dirty="0"/>
              <a:t>Hemiballismus due to contralateral lesion in subthalamic nucleus</a:t>
            </a:r>
            <a:endParaRPr lang="ar-JO" dirty="0"/>
          </a:p>
          <a:p>
            <a:pPr marL="385763" indent="-385763">
              <a:buFont typeface="+mj-lt"/>
              <a:buAutoNum type="alphaLcPeriod"/>
            </a:pPr>
            <a:r>
              <a:rPr lang="en-US" dirty="0">
                <a:solidFill>
                  <a:srgbClr val="FF0000"/>
                </a:solidFill>
              </a:rPr>
              <a:t>Cerebellar tremors frequency is the same through out the movement</a:t>
            </a:r>
          </a:p>
          <a:p>
            <a:pPr marL="385763" indent="-385763">
              <a:buFont typeface="+mj-lt"/>
              <a:buAutoNum type="alphaLcPeriod"/>
            </a:pPr>
            <a:r>
              <a:rPr lang="en-US" dirty="0"/>
              <a:t>Myoclonus sudden, brief, uncontrolled muscle contraction</a:t>
            </a:r>
          </a:p>
          <a:p>
            <a:pPr marL="385763" indent="-385763">
              <a:buFont typeface="+mj-lt"/>
              <a:buAutoNum type="alphaLcPeriod"/>
            </a:pPr>
            <a:endParaRPr lang="en-US" dirty="0">
              <a:solidFill>
                <a:srgbClr val="FF0000"/>
              </a:solidFill>
            </a:endParaRPr>
          </a:p>
        </p:txBody>
      </p:sp>
    </p:spTree>
    <p:extLst>
      <p:ext uri="{BB962C8B-B14F-4D97-AF65-F5344CB8AC3E}">
        <p14:creationId xmlns:p14="http://schemas.microsoft.com/office/powerpoint/2010/main" val="2249018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12058" y="1262831"/>
            <a:ext cx="7903292" cy="4227142"/>
          </a:xfrm>
        </p:spPr>
        <p:txBody>
          <a:bodyPr>
            <a:normAutofit/>
          </a:bodyPr>
          <a:lstStyle/>
          <a:p>
            <a:pPr marL="0" indent="0">
              <a:buNone/>
            </a:pPr>
            <a:r>
              <a:rPr lang="en-US" sz="2400" dirty="0"/>
              <a:t>Q29- which of the following doesn’t result in a positive Romberg test?</a:t>
            </a:r>
          </a:p>
          <a:p>
            <a:pPr marL="385763" indent="-385763">
              <a:buFont typeface="+mj-lt"/>
              <a:buAutoNum type="alphaLcPeriod"/>
            </a:pPr>
            <a:r>
              <a:rPr lang="en-US" sz="2400" dirty="0"/>
              <a:t>Dorsal column lesion</a:t>
            </a:r>
          </a:p>
          <a:p>
            <a:pPr marL="385763" indent="-385763">
              <a:buFont typeface="+mj-lt"/>
              <a:buAutoNum type="alphaLcPeriod"/>
            </a:pPr>
            <a:r>
              <a:rPr lang="en-US" sz="2400" dirty="0"/>
              <a:t>Vit B12 deficiency</a:t>
            </a:r>
          </a:p>
          <a:p>
            <a:pPr marL="385763" indent="-385763">
              <a:buFont typeface="+mj-lt"/>
              <a:buAutoNum type="alphaLcPeriod"/>
            </a:pPr>
            <a:r>
              <a:rPr lang="en-US" sz="2400" dirty="0"/>
              <a:t>Diabetic neuropathy</a:t>
            </a:r>
          </a:p>
          <a:p>
            <a:pPr marL="385763" indent="-385763">
              <a:buFont typeface="+mj-lt"/>
              <a:buAutoNum type="alphaLcPeriod"/>
            </a:pPr>
            <a:r>
              <a:rPr lang="en-US" sz="2400" dirty="0"/>
              <a:t>Impaired proprioception</a:t>
            </a:r>
          </a:p>
          <a:p>
            <a:pPr marL="385763" indent="-385763">
              <a:buFont typeface="+mj-lt"/>
              <a:buAutoNum type="alphaLcPeriod"/>
            </a:pPr>
            <a:r>
              <a:rPr lang="en-US" sz="2400" dirty="0">
                <a:solidFill>
                  <a:srgbClr val="FF0000"/>
                </a:solidFill>
              </a:rPr>
              <a:t>Cerebellar disease </a:t>
            </a:r>
          </a:p>
        </p:txBody>
      </p:sp>
      <p:pic>
        <p:nvPicPr>
          <p:cNvPr id="2" name="Picture 1"/>
          <p:cNvPicPr>
            <a:picLocks noChangeAspect="1"/>
          </p:cNvPicPr>
          <p:nvPr/>
        </p:nvPicPr>
        <p:blipFill>
          <a:blip r:embed="rId2"/>
          <a:stretch>
            <a:fillRect/>
          </a:stretch>
        </p:blipFill>
        <p:spPr>
          <a:xfrm>
            <a:off x="5767339" y="1908150"/>
            <a:ext cx="2748011" cy="2299916"/>
          </a:xfrm>
          <a:prstGeom prst="rect">
            <a:avLst/>
          </a:prstGeom>
        </p:spPr>
      </p:pic>
    </p:spTree>
    <p:extLst>
      <p:ext uri="{BB962C8B-B14F-4D97-AF65-F5344CB8AC3E}">
        <p14:creationId xmlns:p14="http://schemas.microsoft.com/office/powerpoint/2010/main" val="1602089191"/>
      </p:ext>
    </p:extLst>
  </p:cSld>
  <p:clrMapOvr>
    <a:masterClrMapping/>
  </p:clrMapOvr>
  <p:transition advClick="0" advTm="60000"/>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29358E-39FC-413B-2D32-A72FBAC3095A}"/>
              </a:ext>
            </a:extLst>
          </p:cNvPr>
          <p:cNvSpPr>
            <a:spLocks noGrp="1"/>
          </p:cNvSpPr>
          <p:nvPr>
            <p:ph type="title"/>
          </p:nvPr>
        </p:nvSpPr>
        <p:spPr/>
        <p:txBody>
          <a:bodyPr>
            <a:normAutofit fontScale="90000"/>
          </a:bodyPr>
          <a:lstStyle/>
          <a:p>
            <a:r>
              <a:rPr lang="en-US" dirty="0"/>
              <a:t>Q30- About nerve conduction study, Which is true </a:t>
            </a:r>
          </a:p>
        </p:txBody>
      </p:sp>
      <p:sp>
        <p:nvSpPr>
          <p:cNvPr id="5" name="Content Placeholder 4">
            <a:extLst>
              <a:ext uri="{FF2B5EF4-FFF2-40B4-BE49-F238E27FC236}">
                <a16:creationId xmlns:a16="http://schemas.microsoft.com/office/drawing/2014/main" id="{6AF9CE67-8EDF-C942-D770-7FC510652EBD}"/>
              </a:ext>
            </a:extLst>
          </p:cNvPr>
          <p:cNvSpPr>
            <a:spLocks noGrp="1"/>
          </p:cNvSpPr>
          <p:nvPr>
            <p:ph sz="half" idx="1"/>
          </p:nvPr>
        </p:nvSpPr>
        <p:spPr>
          <a:xfrm>
            <a:off x="628650" y="2226469"/>
            <a:ext cx="5466572" cy="3263504"/>
          </a:xfrm>
        </p:spPr>
        <p:txBody>
          <a:bodyPr/>
          <a:lstStyle/>
          <a:p>
            <a:pPr marL="385763" indent="-385763">
              <a:buFont typeface="+mj-lt"/>
              <a:buAutoNum type="alphaUcPeriod"/>
            </a:pPr>
            <a:r>
              <a:rPr lang="en-US" dirty="0"/>
              <a:t>Reduced amplitude – demyelinating disease</a:t>
            </a:r>
          </a:p>
          <a:p>
            <a:pPr marL="385763" indent="-385763">
              <a:buFont typeface="+mj-lt"/>
              <a:buAutoNum type="alphaUcPeriod"/>
            </a:pPr>
            <a:r>
              <a:rPr lang="en-US" dirty="0"/>
              <a:t>Reduced velocity – neuropathy</a:t>
            </a:r>
          </a:p>
          <a:p>
            <a:pPr marL="385763" indent="-385763">
              <a:buFont typeface="+mj-lt"/>
              <a:buAutoNum type="alphaUcPeriod"/>
            </a:pPr>
            <a:r>
              <a:rPr lang="en-US" dirty="0">
                <a:solidFill>
                  <a:srgbClr val="FF0000"/>
                </a:solidFill>
              </a:rPr>
              <a:t>Amplitude resembles motor unit</a:t>
            </a:r>
          </a:p>
          <a:p>
            <a:pPr marL="385763" indent="-385763">
              <a:buFont typeface="+mj-lt"/>
              <a:buAutoNum type="alphaUcPeriod"/>
            </a:pPr>
            <a:r>
              <a:rPr lang="en-US" dirty="0"/>
              <a:t>EMG can’t diagnose myopathies</a:t>
            </a:r>
          </a:p>
          <a:p>
            <a:pPr marL="385763" indent="-385763">
              <a:buFont typeface="+mj-lt"/>
              <a:buAutoNum type="alphaUcPeriod"/>
            </a:pPr>
            <a:r>
              <a:rPr lang="en-US" dirty="0"/>
              <a:t>Falafel</a:t>
            </a:r>
          </a:p>
        </p:txBody>
      </p:sp>
      <p:pic>
        <p:nvPicPr>
          <p:cNvPr id="14" name="Content Placeholder 13">
            <a:extLst>
              <a:ext uri="{FF2B5EF4-FFF2-40B4-BE49-F238E27FC236}">
                <a16:creationId xmlns:a16="http://schemas.microsoft.com/office/drawing/2014/main" id="{048599DC-94BD-A735-1E43-6BFCB75CC7BF}"/>
              </a:ext>
            </a:extLst>
          </p:cNvPr>
          <p:cNvPicPr>
            <a:picLocks noGrp="1" noChangeAspect="1"/>
          </p:cNvPicPr>
          <p:nvPr>
            <p:ph sz="half" idx="2"/>
          </p:nvPr>
        </p:nvPicPr>
        <p:blipFill>
          <a:blip r:embed="rId2"/>
          <a:stretch>
            <a:fillRect/>
          </a:stretch>
        </p:blipFill>
        <p:spPr>
          <a:xfrm>
            <a:off x="5916023" y="2920651"/>
            <a:ext cx="3151535" cy="3002198"/>
          </a:xfrm>
        </p:spPr>
      </p:pic>
    </p:spTree>
    <p:extLst>
      <p:ext uri="{BB962C8B-B14F-4D97-AF65-F5344CB8AC3E}">
        <p14:creationId xmlns:p14="http://schemas.microsoft.com/office/powerpoint/2010/main" val="1821250283"/>
      </p:ext>
    </p:extLst>
  </p:cSld>
  <p:clrMapOvr>
    <a:masterClrMapping/>
  </p:clrMapOvr>
  <p:transition advClick="0" advTm="60000"/>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44846" y="1380659"/>
            <a:ext cx="3476173" cy="4095491"/>
          </a:xfrm>
          <a:prstGeom prst="rect">
            <a:avLst/>
          </a:prstGeom>
        </p:spPr>
      </p:pic>
      <p:sp>
        <p:nvSpPr>
          <p:cNvPr id="3" name="Text Placeholder 2"/>
          <p:cNvSpPr>
            <a:spLocks noGrp="1"/>
          </p:cNvSpPr>
          <p:nvPr>
            <p:ph type="body" sz="half" idx="2"/>
          </p:nvPr>
        </p:nvSpPr>
        <p:spPr>
          <a:xfrm>
            <a:off x="629841" y="1380660"/>
            <a:ext cx="4100780" cy="3878332"/>
          </a:xfrm>
        </p:spPr>
        <p:txBody>
          <a:bodyPr/>
          <a:lstStyle/>
          <a:p>
            <a:r>
              <a:rPr lang="en-US" dirty="0"/>
              <a:t>Q31: Which of the following is wrong ?</a:t>
            </a:r>
          </a:p>
          <a:p>
            <a:pPr marL="385763" indent="-385763">
              <a:buFont typeface="+mj-lt"/>
              <a:buAutoNum type="alphaUcPeriod"/>
            </a:pPr>
            <a:r>
              <a:rPr lang="en-US" dirty="0">
                <a:solidFill>
                  <a:srgbClr val="FF0000"/>
                </a:solidFill>
              </a:rPr>
              <a:t>The protein is usually low</a:t>
            </a:r>
          </a:p>
          <a:p>
            <a:pPr marL="385763" indent="-385763">
              <a:buFont typeface="+mj-lt"/>
              <a:buAutoNum type="alphaUcPeriod"/>
            </a:pPr>
            <a:r>
              <a:rPr lang="en-US" dirty="0"/>
              <a:t>The sugar is usually normal</a:t>
            </a:r>
          </a:p>
          <a:p>
            <a:pPr marL="385763" indent="-385763">
              <a:buFont typeface="+mj-lt"/>
              <a:buAutoNum type="alphaUcPeriod"/>
            </a:pPr>
            <a:r>
              <a:rPr lang="en-US" dirty="0"/>
              <a:t>Surgery doesn’t help in treating this condition</a:t>
            </a:r>
          </a:p>
          <a:p>
            <a:pPr marL="385763" indent="-385763">
              <a:buFont typeface="+mj-lt"/>
              <a:buAutoNum type="alphaUcPeriod"/>
            </a:pPr>
            <a:r>
              <a:rPr lang="en-US" dirty="0"/>
              <a:t>It is usually caused by herpes simplex virus</a:t>
            </a:r>
          </a:p>
          <a:p>
            <a:pPr marL="385763" indent="-385763">
              <a:buFont typeface="+mj-lt"/>
              <a:buAutoNum type="alphaUcPeriod"/>
            </a:pPr>
            <a:r>
              <a:rPr lang="en-US" dirty="0"/>
              <a:t>Start acyclovir as soon as possible</a:t>
            </a:r>
          </a:p>
        </p:txBody>
      </p:sp>
    </p:spTree>
    <p:extLst>
      <p:ext uri="{BB962C8B-B14F-4D97-AF65-F5344CB8AC3E}">
        <p14:creationId xmlns:p14="http://schemas.microsoft.com/office/powerpoint/2010/main" val="27847235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881" r="6455" b="36537"/>
          <a:stretch/>
        </p:blipFill>
        <p:spPr>
          <a:xfrm>
            <a:off x="4643370" y="1992877"/>
            <a:ext cx="3967042" cy="2228435"/>
          </a:xfrm>
          <a:prstGeom prst="rect">
            <a:avLst/>
          </a:prstGeom>
        </p:spPr>
      </p:pic>
      <p:sp>
        <p:nvSpPr>
          <p:cNvPr id="3" name="Text Placeholder 2"/>
          <p:cNvSpPr>
            <a:spLocks noGrp="1"/>
          </p:cNvSpPr>
          <p:nvPr>
            <p:ph type="body" sz="half" idx="2"/>
          </p:nvPr>
        </p:nvSpPr>
        <p:spPr>
          <a:xfrm>
            <a:off x="533588" y="1598415"/>
            <a:ext cx="8076824" cy="3661172"/>
          </a:xfrm>
        </p:spPr>
        <p:txBody>
          <a:bodyPr/>
          <a:lstStyle/>
          <a:p>
            <a:r>
              <a:rPr lang="en-US" dirty="0"/>
              <a:t>Q32: Diagnosis ?</a:t>
            </a:r>
          </a:p>
          <a:p>
            <a:pPr marL="385763" indent="-385763">
              <a:buFont typeface="+mj-lt"/>
              <a:buAutoNum type="alphaUcPeriod"/>
            </a:pPr>
            <a:r>
              <a:rPr lang="en-US" dirty="0"/>
              <a:t>Right Horner</a:t>
            </a:r>
          </a:p>
          <a:p>
            <a:pPr marL="385763" indent="-385763">
              <a:buFont typeface="+mj-lt"/>
              <a:buAutoNum type="alphaUcPeriod"/>
            </a:pPr>
            <a:r>
              <a:rPr lang="en-US" dirty="0"/>
              <a:t>Left Horner</a:t>
            </a:r>
          </a:p>
          <a:p>
            <a:pPr marL="385763" indent="-385763">
              <a:buFont typeface="+mj-lt"/>
              <a:buAutoNum type="alphaUcPeriod"/>
            </a:pPr>
            <a:r>
              <a:rPr lang="en-US" dirty="0">
                <a:solidFill>
                  <a:srgbClr val="FF0000"/>
                </a:solidFill>
              </a:rPr>
              <a:t>Right oculomotor palsy</a:t>
            </a:r>
          </a:p>
          <a:p>
            <a:pPr marL="385763" indent="-385763">
              <a:buFont typeface="+mj-lt"/>
              <a:buAutoNum type="alphaUcPeriod"/>
            </a:pPr>
            <a:r>
              <a:rPr lang="en-US" dirty="0"/>
              <a:t>Left oculomotor palsy</a:t>
            </a:r>
          </a:p>
          <a:p>
            <a:pPr marL="385763" indent="-385763">
              <a:buFont typeface="+mj-lt"/>
              <a:buAutoNum type="alphaUcPeriod"/>
            </a:pPr>
            <a:r>
              <a:rPr lang="en-US" dirty="0"/>
              <a:t> Right abducent palsy</a:t>
            </a:r>
          </a:p>
        </p:txBody>
      </p:sp>
    </p:spTree>
    <p:extLst>
      <p:ext uri="{BB962C8B-B14F-4D97-AF65-F5344CB8AC3E}">
        <p14:creationId xmlns:p14="http://schemas.microsoft.com/office/powerpoint/2010/main" val="6811249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25408" y="1703720"/>
            <a:ext cx="3188751" cy="3449370"/>
          </a:xfrm>
          <a:prstGeom prst="rect">
            <a:avLst/>
          </a:prstGeom>
        </p:spPr>
      </p:pic>
      <p:sp>
        <p:nvSpPr>
          <p:cNvPr id="3" name="Text Placeholder 2"/>
          <p:cNvSpPr>
            <a:spLocks noGrp="1"/>
          </p:cNvSpPr>
          <p:nvPr>
            <p:ph type="body" sz="half" idx="2"/>
          </p:nvPr>
        </p:nvSpPr>
        <p:spPr>
          <a:xfrm>
            <a:off x="629841" y="1703720"/>
            <a:ext cx="4212747" cy="3449370"/>
          </a:xfrm>
        </p:spPr>
        <p:txBody>
          <a:bodyPr/>
          <a:lstStyle/>
          <a:p>
            <a:r>
              <a:rPr lang="en-US" dirty="0"/>
              <a:t>Q33: Which of the following:</a:t>
            </a:r>
          </a:p>
          <a:p>
            <a:pPr marL="385763" indent="-385763">
              <a:buFont typeface="+mj-lt"/>
              <a:buAutoNum type="alphaLcPeriod"/>
            </a:pPr>
            <a:r>
              <a:rPr lang="en-US" dirty="0"/>
              <a:t>This is </a:t>
            </a:r>
            <a:r>
              <a:rPr lang="en-GB" dirty="0"/>
              <a:t>Trendelenburg’s test</a:t>
            </a:r>
            <a:endParaRPr lang="en-US" dirty="0"/>
          </a:p>
          <a:p>
            <a:pPr marL="385763" indent="-385763">
              <a:buFont typeface="+mj-lt"/>
              <a:buAutoNum type="alphaLcPeriod"/>
            </a:pPr>
            <a:r>
              <a:rPr lang="en-US" dirty="0"/>
              <a:t>Due to proximal muscles weakness</a:t>
            </a:r>
          </a:p>
          <a:p>
            <a:pPr marL="385763" indent="-385763">
              <a:buFont typeface="+mj-lt"/>
              <a:buAutoNum type="alphaLcPeriod"/>
            </a:pPr>
            <a:r>
              <a:rPr lang="en-US" dirty="0">
                <a:solidFill>
                  <a:srgbClr val="FF0000"/>
                </a:solidFill>
              </a:rPr>
              <a:t>Due to sciatic nerve palsy</a:t>
            </a:r>
          </a:p>
          <a:p>
            <a:pPr marL="385763" indent="-385763">
              <a:buFont typeface="+mj-lt"/>
              <a:buAutoNum type="alphaLcPeriod"/>
            </a:pPr>
            <a:r>
              <a:rPr lang="en-US" dirty="0"/>
              <a:t>Due to superior gluteal nerve palsy</a:t>
            </a:r>
          </a:p>
          <a:p>
            <a:pPr marL="385763" indent="-385763">
              <a:buFont typeface="+mj-lt"/>
              <a:buAutoNum type="alphaLcPeriod"/>
            </a:pPr>
            <a:r>
              <a:rPr lang="en-US" dirty="0"/>
              <a:t>Result from gluteus minimums injure</a:t>
            </a:r>
          </a:p>
        </p:txBody>
      </p:sp>
    </p:spTree>
    <p:extLst>
      <p:ext uri="{BB962C8B-B14F-4D97-AF65-F5344CB8AC3E}">
        <p14:creationId xmlns:p14="http://schemas.microsoft.com/office/powerpoint/2010/main" val="38234260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09423" y="1977430"/>
            <a:ext cx="3253208" cy="2903141"/>
          </a:xfrm>
          <a:prstGeom prst="rect">
            <a:avLst/>
          </a:prstGeom>
        </p:spPr>
      </p:pic>
      <p:sp>
        <p:nvSpPr>
          <p:cNvPr id="3" name="Text Placeholder 2"/>
          <p:cNvSpPr>
            <a:spLocks noGrp="1"/>
          </p:cNvSpPr>
          <p:nvPr>
            <p:ph type="body" sz="half" idx="2"/>
          </p:nvPr>
        </p:nvSpPr>
        <p:spPr>
          <a:xfrm>
            <a:off x="646158" y="1476569"/>
            <a:ext cx="4518337" cy="3904862"/>
          </a:xfrm>
        </p:spPr>
        <p:txBody>
          <a:bodyPr anchor="ctr"/>
          <a:lstStyle/>
          <a:p>
            <a:r>
              <a:rPr lang="en-US" dirty="0"/>
              <a:t>Q34- Which of the following can not be found in this patient:</a:t>
            </a:r>
          </a:p>
          <a:p>
            <a:pPr marL="385763" indent="-385763">
              <a:buFont typeface="+mj-lt"/>
              <a:buAutoNum type="alphaLcPeriod"/>
            </a:pPr>
            <a:r>
              <a:rPr lang="en-US" dirty="0"/>
              <a:t>Hoarseness</a:t>
            </a:r>
          </a:p>
          <a:p>
            <a:pPr marL="385763" indent="-385763">
              <a:buFont typeface="+mj-lt"/>
              <a:buAutoNum type="alphaLcPeriod"/>
            </a:pPr>
            <a:r>
              <a:rPr lang="en-US" dirty="0"/>
              <a:t>Dysphagia</a:t>
            </a:r>
          </a:p>
          <a:p>
            <a:pPr marL="385763" indent="-385763">
              <a:buFont typeface="+mj-lt"/>
              <a:buAutoNum type="alphaLcPeriod"/>
            </a:pPr>
            <a:r>
              <a:rPr lang="en-US" dirty="0"/>
              <a:t>Loss of gag reflex</a:t>
            </a:r>
          </a:p>
          <a:p>
            <a:pPr marL="385763" indent="-385763">
              <a:buFont typeface="+mj-lt"/>
              <a:buAutoNum type="alphaLcPeriod"/>
            </a:pPr>
            <a:r>
              <a:rPr lang="en-US" dirty="0"/>
              <a:t>Palate collapse</a:t>
            </a:r>
          </a:p>
          <a:p>
            <a:pPr marL="385763" indent="-385763">
              <a:buFont typeface="+mj-lt"/>
              <a:buAutoNum type="alphaLcPeriod"/>
            </a:pPr>
            <a:r>
              <a:rPr lang="en-US" dirty="0">
                <a:solidFill>
                  <a:srgbClr val="FF0000"/>
                </a:solidFill>
              </a:rPr>
              <a:t>Loss of taste sensation in the posterior 1/3 of the tongue</a:t>
            </a:r>
          </a:p>
        </p:txBody>
      </p:sp>
    </p:spTree>
    <p:extLst>
      <p:ext uri="{BB962C8B-B14F-4D97-AF65-F5344CB8AC3E}">
        <p14:creationId xmlns:p14="http://schemas.microsoft.com/office/powerpoint/2010/main" val="26678355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34405" y="4093673"/>
            <a:ext cx="4275191" cy="1476884"/>
          </a:xfrm>
          <a:prstGeom prst="rect">
            <a:avLst/>
          </a:prstGeom>
        </p:spPr>
      </p:pic>
      <p:sp>
        <p:nvSpPr>
          <p:cNvPr id="3" name="Text Placeholder 2"/>
          <p:cNvSpPr>
            <a:spLocks noGrp="1"/>
          </p:cNvSpPr>
          <p:nvPr>
            <p:ph type="body" sz="half" idx="2"/>
          </p:nvPr>
        </p:nvSpPr>
        <p:spPr>
          <a:xfrm>
            <a:off x="397286" y="1170943"/>
            <a:ext cx="8349429" cy="3661172"/>
          </a:xfrm>
        </p:spPr>
        <p:txBody>
          <a:bodyPr/>
          <a:lstStyle/>
          <a:p>
            <a:r>
              <a:rPr lang="en-US" dirty="0"/>
              <a:t>Q35: patient is asked to look to the right , the lesion is in ? </a:t>
            </a:r>
          </a:p>
          <a:p>
            <a:pPr marL="385763" indent="-385763">
              <a:buFont typeface="+mj-lt"/>
              <a:buAutoNum type="alphaUcPeriod"/>
            </a:pPr>
            <a:r>
              <a:rPr lang="en-US" dirty="0">
                <a:solidFill>
                  <a:srgbClr val="FF0000"/>
                </a:solidFill>
              </a:rPr>
              <a:t>Right abducent palsy</a:t>
            </a:r>
          </a:p>
          <a:p>
            <a:pPr marL="385763" indent="-385763">
              <a:buFont typeface="+mj-lt"/>
              <a:buAutoNum type="alphaUcPeriod"/>
            </a:pPr>
            <a:r>
              <a:rPr lang="en-US" dirty="0"/>
              <a:t>Left abducent palsy</a:t>
            </a:r>
          </a:p>
          <a:p>
            <a:pPr marL="385763" indent="-385763">
              <a:buFont typeface="+mj-lt"/>
              <a:buAutoNum type="alphaUcPeriod"/>
            </a:pPr>
            <a:r>
              <a:rPr lang="en-US" dirty="0"/>
              <a:t>Right INO</a:t>
            </a:r>
          </a:p>
          <a:p>
            <a:pPr marL="385763" indent="-385763">
              <a:buFont typeface="+mj-lt"/>
              <a:buAutoNum type="alphaUcPeriod"/>
            </a:pPr>
            <a:r>
              <a:rPr lang="en-US" dirty="0"/>
              <a:t>Left INO</a:t>
            </a:r>
          </a:p>
          <a:p>
            <a:pPr marL="385763" indent="-385763">
              <a:buFont typeface="+mj-lt"/>
              <a:buAutoNum type="alphaUcPeriod"/>
            </a:pPr>
            <a:r>
              <a:rPr lang="en-US" dirty="0"/>
              <a:t>Bilateral INO</a:t>
            </a:r>
          </a:p>
        </p:txBody>
      </p:sp>
    </p:spTree>
    <p:extLst>
      <p:ext uri="{BB962C8B-B14F-4D97-AF65-F5344CB8AC3E}">
        <p14:creationId xmlns:p14="http://schemas.microsoft.com/office/powerpoint/2010/main" val="27142975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614666" y="1597819"/>
            <a:ext cx="7914668" cy="3661172"/>
          </a:xfrm>
        </p:spPr>
        <p:txBody>
          <a:bodyPr/>
          <a:lstStyle/>
          <a:p>
            <a:r>
              <a:rPr lang="en-US" dirty="0"/>
              <a:t>Q36: Which of the following is true</a:t>
            </a:r>
          </a:p>
          <a:p>
            <a:pPr marL="385763" indent="-385763">
              <a:buFont typeface="+mj-lt"/>
              <a:buAutoNum type="alphaUcPeriod"/>
            </a:pPr>
            <a:r>
              <a:rPr lang="en-US" dirty="0"/>
              <a:t>A is TB</a:t>
            </a:r>
          </a:p>
          <a:p>
            <a:pPr marL="385763" indent="-385763">
              <a:buFont typeface="+mj-lt"/>
              <a:buAutoNum type="alphaUcPeriod"/>
            </a:pPr>
            <a:r>
              <a:rPr lang="en-US" dirty="0">
                <a:solidFill>
                  <a:srgbClr val="FF0000"/>
                </a:solidFill>
              </a:rPr>
              <a:t>B is viral</a:t>
            </a:r>
          </a:p>
          <a:p>
            <a:pPr marL="385763" indent="-385763">
              <a:buFont typeface="+mj-lt"/>
              <a:buAutoNum type="alphaUcPeriod"/>
            </a:pPr>
            <a:r>
              <a:rPr lang="en-US" dirty="0"/>
              <a:t>A is fungal</a:t>
            </a:r>
          </a:p>
          <a:p>
            <a:pPr marL="385763" indent="-385763">
              <a:buFont typeface="+mj-lt"/>
              <a:buAutoNum type="alphaUcPeriod"/>
            </a:pPr>
            <a:r>
              <a:rPr lang="en-US" dirty="0"/>
              <a:t>A is viral</a:t>
            </a:r>
          </a:p>
          <a:p>
            <a:pPr marL="385763" indent="-385763">
              <a:buFont typeface="+mj-lt"/>
              <a:buAutoNum type="alphaUcPeriod"/>
            </a:pPr>
            <a:r>
              <a:rPr lang="en-US" dirty="0"/>
              <a:t>B is TB</a:t>
            </a:r>
          </a:p>
        </p:txBody>
      </p:sp>
      <p:pic>
        <p:nvPicPr>
          <p:cNvPr id="9" name="Content Placeholder 8">
            <a:extLst>
              <a:ext uri="{FF2B5EF4-FFF2-40B4-BE49-F238E27FC236}">
                <a16:creationId xmlns:a16="http://schemas.microsoft.com/office/drawing/2014/main" id="{7EC58BD0-185C-E497-65D0-4DDA93A393AC}"/>
              </a:ext>
            </a:extLst>
          </p:cNvPr>
          <p:cNvPicPr>
            <a:picLocks noGrp="1" noChangeAspect="1"/>
          </p:cNvPicPr>
          <p:nvPr>
            <p:ph idx="1"/>
          </p:nvPr>
        </p:nvPicPr>
        <p:blipFill>
          <a:blip r:embed="rId2"/>
          <a:stretch>
            <a:fillRect/>
          </a:stretch>
        </p:blipFill>
        <p:spPr>
          <a:xfrm>
            <a:off x="4751614" y="2157869"/>
            <a:ext cx="3848903" cy="2541071"/>
          </a:xfrm>
        </p:spPr>
      </p:pic>
    </p:spTree>
    <p:extLst>
      <p:ext uri="{BB962C8B-B14F-4D97-AF65-F5344CB8AC3E}">
        <p14:creationId xmlns:p14="http://schemas.microsoft.com/office/powerpoint/2010/main" val="2881616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11- what is the name of this test:</a:t>
            </a:r>
          </a:p>
          <a:p>
            <a:pPr marL="0" indent="0">
              <a:buNone/>
            </a:pPr>
            <a:r>
              <a:rPr lang="en-US" dirty="0"/>
              <a:t> </a:t>
            </a:r>
          </a:p>
        </p:txBody>
      </p:sp>
      <p:pic>
        <p:nvPicPr>
          <p:cNvPr id="4" name="Picture 3"/>
          <p:cNvPicPr>
            <a:picLocks noChangeAspect="1"/>
          </p:cNvPicPr>
          <p:nvPr/>
        </p:nvPicPr>
        <p:blipFill>
          <a:blip r:embed="rId2"/>
          <a:stretch>
            <a:fillRect/>
          </a:stretch>
        </p:blipFill>
        <p:spPr>
          <a:xfrm>
            <a:off x="5394530" y="2477912"/>
            <a:ext cx="2391363" cy="2587976"/>
          </a:xfrm>
          <a:prstGeom prst="rect">
            <a:avLst/>
          </a:prstGeom>
        </p:spPr>
      </p:pic>
      <p:sp>
        <p:nvSpPr>
          <p:cNvPr id="5" name="Rectangle 4"/>
          <p:cNvSpPr/>
          <p:nvPr/>
        </p:nvSpPr>
        <p:spPr>
          <a:xfrm>
            <a:off x="1441737" y="3094558"/>
            <a:ext cx="1618392" cy="300082"/>
          </a:xfrm>
          <a:prstGeom prst="rect">
            <a:avLst/>
          </a:prstGeom>
        </p:spPr>
        <p:txBody>
          <a:bodyPr wrap="none">
            <a:spAutoFit/>
          </a:bodyPr>
          <a:lstStyle/>
          <a:p>
            <a:r>
              <a:rPr lang="en-US" sz="1350" dirty="0"/>
              <a:t>Trendelenburg's gait</a:t>
            </a:r>
          </a:p>
        </p:txBody>
      </p:sp>
    </p:spTree>
    <p:extLst>
      <p:ext uri="{BB962C8B-B14F-4D97-AF65-F5344CB8AC3E}">
        <p14:creationId xmlns:p14="http://schemas.microsoft.com/office/powerpoint/2010/main" val="458239924"/>
      </p:ext>
    </p:extLst>
  </p:cSld>
  <p:clrMapOvr>
    <a:masterClrMapping/>
  </p:clrMapOvr>
  <p:transition advClick="0" advTm="60000"/>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629841" y="1597819"/>
            <a:ext cx="8160198" cy="3661172"/>
          </a:xfrm>
        </p:spPr>
        <p:txBody>
          <a:bodyPr/>
          <a:lstStyle/>
          <a:p>
            <a:r>
              <a:rPr lang="en-US" dirty="0"/>
              <a:t>Q37: A 20 years old patient came with weakness and numbness of lower extremities more than upper extremities. He was found to have generalized areflexia. The most important next step in diagnosis will be:</a:t>
            </a:r>
          </a:p>
          <a:p>
            <a:pPr marL="385763" indent="-385763">
              <a:buFont typeface="+mj-lt"/>
              <a:buAutoNum type="alphaLcPeriod"/>
            </a:pPr>
            <a:r>
              <a:rPr lang="en-US" dirty="0"/>
              <a:t>Perform brain MRI</a:t>
            </a:r>
          </a:p>
          <a:p>
            <a:pPr marL="385763" indent="-385763">
              <a:buFont typeface="+mj-lt"/>
              <a:buAutoNum type="alphaLcPeriod"/>
            </a:pPr>
            <a:r>
              <a:rPr lang="en-US" dirty="0"/>
              <a:t>Perform lumbar MRI</a:t>
            </a:r>
          </a:p>
          <a:p>
            <a:pPr marL="385763" indent="-385763">
              <a:buFont typeface="+mj-lt"/>
              <a:buAutoNum type="alphaLcPeriod"/>
            </a:pPr>
            <a:r>
              <a:rPr lang="en-US" dirty="0">
                <a:solidFill>
                  <a:srgbClr val="FF0000"/>
                </a:solidFill>
              </a:rPr>
              <a:t>Perform lumbar puncture and CSF analysis</a:t>
            </a:r>
          </a:p>
          <a:p>
            <a:pPr marL="385763" indent="-385763">
              <a:buFont typeface="+mj-lt"/>
              <a:buAutoNum type="alphaLcPeriod"/>
            </a:pPr>
            <a:r>
              <a:rPr lang="en-US" dirty="0"/>
              <a:t>Examine for dermatomal sensory loss</a:t>
            </a:r>
          </a:p>
          <a:p>
            <a:pPr marL="385763" indent="-385763">
              <a:buFont typeface="+mj-lt"/>
              <a:buAutoNum type="alphaLcPeriod"/>
            </a:pPr>
            <a:r>
              <a:rPr lang="en-US" dirty="0"/>
              <a:t>Examine for glove and stocking sensory loss</a:t>
            </a:r>
          </a:p>
        </p:txBody>
      </p:sp>
    </p:spTree>
    <p:extLst>
      <p:ext uri="{BB962C8B-B14F-4D97-AF65-F5344CB8AC3E}">
        <p14:creationId xmlns:p14="http://schemas.microsoft.com/office/powerpoint/2010/main" val="37964801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9DD4FF-0FD8-EF0B-B4EE-CD7B3D9D04D7}"/>
              </a:ext>
            </a:extLst>
          </p:cNvPr>
          <p:cNvSpPr>
            <a:spLocks noGrp="1"/>
          </p:cNvSpPr>
          <p:nvPr>
            <p:ph type="title"/>
          </p:nvPr>
        </p:nvSpPr>
        <p:spPr/>
        <p:txBody>
          <a:bodyPr/>
          <a:lstStyle/>
          <a:p>
            <a:r>
              <a:rPr lang="en-US" dirty="0"/>
              <a:t>Q38: Which of the following is true</a:t>
            </a:r>
          </a:p>
        </p:txBody>
      </p:sp>
      <p:sp>
        <p:nvSpPr>
          <p:cNvPr id="5" name="Content Placeholder 4">
            <a:extLst>
              <a:ext uri="{FF2B5EF4-FFF2-40B4-BE49-F238E27FC236}">
                <a16:creationId xmlns:a16="http://schemas.microsoft.com/office/drawing/2014/main" id="{4565AB11-3A0B-7312-FB61-3921F2704027}"/>
              </a:ext>
            </a:extLst>
          </p:cNvPr>
          <p:cNvSpPr>
            <a:spLocks noGrp="1"/>
          </p:cNvSpPr>
          <p:nvPr>
            <p:ph idx="1"/>
          </p:nvPr>
        </p:nvSpPr>
        <p:spPr/>
        <p:txBody>
          <a:bodyPr/>
          <a:lstStyle/>
          <a:p>
            <a:pPr marL="385763" indent="-385763">
              <a:buFont typeface="+mj-lt"/>
              <a:buAutoNum type="alphaUcPeriod"/>
            </a:pPr>
            <a:r>
              <a:rPr lang="en-US" dirty="0"/>
              <a:t>BPPV lasts for hours</a:t>
            </a:r>
          </a:p>
          <a:p>
            <a:pPr marL="385763" indent="-385763">
              <a:buFont typeface="+mj-lt"/>
              <a:buAutoNum type="alphaUcPeriod"/>
            </a:pPr>
            <a:r>
              <a:rPr lang="en-US" dirty="0"/>
              <a:t>Central vertigo is associated with fatigable nystagmus</a:t>
            </a:r>
          </a:p>
          <a:p>
            <a:pPr marL="385763" indent="-385763">
              <a:buFont typeface="+mj-lt"/>
              <a:buAutoNum type="alphaUcPeriod"/>
            </a:pPr>
            <a:r>
              <a:rPr lang="en-US" dirty="0">
                <a:solidFill>
                  <a:srgbClr val="FF0000"/>
                </a:solidFill>
              </a:rPr>
              <a:t>Vestibular neuritis have long duration</a:t>
            </a:r>
          </a:p>
          <a:p>
            <a:pPr marL="385763" indent="-385763">
              <a:buFont typeface="+mj-lt"/>
              <a:buAutoNum type="alphaUcPeriod"/>
            </a:pPr>
            <a:r>
              <a:rPr lang="en-US" dirty="0"/>
              <a:t>Gentamicin result in central vertigo</a:t>
            </a:r>
          </a:p>
          <a:p>
            <a:pPr marL="385763" indent="-385763">
              <a:buFont typeface="+mj-lt"/>
              <a:buAutoNum type="alphaUcPeriod"/>
            </a:pPr>
            <a:r>
              <a:rPr lang="en-US" dirty="0"/>
              <a:t>Meniere's disease is a type of central vertigo</a:t>
            </a:r>
          </a:p>
        </p:txBody>
      </p:sp>
    </p:spTree>
    <p:extLst>
      <p:ext uri="{BB962C8B-B14F-4D97-AF65-F5344CB8AC3E}">
        <p14:creationId xmlns:p14="http://schemas.microsoft.com/office/powerpoint/2010/main" val="230674673"/>
      </p:ext>
    </p:extLst>
  </p:cSld>
  <p:clrMapOvr>
    <a:masterClrMapping/>
  </p:clrMapOvr>
  <p:transition advClick="0" advTm="60000"/>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629841" y="1597819"/>
            <a:ext cx="7816696" cy="3661172"/>
          </a:xfrm>
        </p:spPr>
        <p:txBody>
          <a:bodyPr/>
          <a:lstStyle/>
          <a:p>
            <a:r>
              <a:rPr lang="en-US" dirty="0"/>
              <a:t>Q39: Which of the following is wrongly paired</a:t>
            </a:r>
          </a:p>
          <a:p>
            <a:pPr marL="385763" indent="-385763">
              <a:buFont typeface="+mj-lt"/>
              <a:buAutoNum type="alphaLcPeriod"/>
            </a:pPr>
            <a:r>
              <a:rPr lang="en-US" dirty="0">
                <a:solidFill>
                  <a:srgbClr val="FF0000"/>
                </a:solidFill>
              </a:rPr>
              <a:t>Broca’s aphasia – Impaired grammar</a:t>
            </a:r>
          </a:p>
          <a:p>
            <a:pPr marL="385763" indent="-385763">
              <a:buFont typeface="+mj-lt"/>
              <a:buAutoNum type="alphaLcPeriod"/>
            </a:pPr>
            <a:r>
              <a:rPr lang="en-US" dirty="0"/>
              <a:t>Sensory aphasia – Preserved comprehension</a:t>
            </a:r>
          </a:p>
          <a:p>
            <a:pPr marL="385763" indent="-385763">
              <a:buFont typeface="+mj-lt"/>
              <a:buAutoNum type="alphaLcPeriod"/>
            </a:pPr>
            <a:r>
              <a:rPr lang="en-US" dirty="0"/>
              <a:t>Transcortical aphasia – Preserved repetition</a:t>
            </a:r>
          </a:p>
          <a:p>
            <a:pPr marL="385763" indent="-385763">
              <a:buFont typeface="+mj-lt"/>
              <a:buAutoNum type="alphaLcPeriod"/>
            </a:pPr>
            <a:r>
              <a:rPr lang="en-US" dirty="0"/>
              <a:t>Wernicke’s aphasia – Non fluent speech</a:t>
            </a:r>
          </a:p>
          <a:p>
            <a:pPr marL="385763" indent="-385763">
              <a:buFont typeface="+mj-lt"/>
              <a:buAutoNum type="alphaLcPeriod"/>
            </a:pPr>
            <a:r>
              <a:rPr lang="en-US" dirty="0"/>
              <a:t>Sandwich </a:t>
            </a:r>
            <a:r>
              <a:rPr lang="en-US" dirty="0" err="1"/>
              <a:t>falfel</a:t>
            </a:r>
            <a:endParaRPr lang="en-US" dirty="0"/>
          </a:p>
        </p:txBody>
      </p:sp>
    </p:spTree>
    <p:extLst>
      <p:ext uri="{BB962C8B-B14F-4D97-AF65-F5344CB8AC3E}">
        <p14:creationId xmlns:p14="http://schemas.microsoft.com/office/powerpoint/2010/main" val="17728528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57425" y="3589758"/>
            <a:ext cx="4629150" cy="2316569"/>
          </a:xfrm>
          <a:prstGeom prst="rect">
            <a:avLst/>
          </a:prstGeom>
        </p:spPr>
      </p:pic>
      <p:sp>
        <p:nvSpPr>
          <p:cNvPr id="3" name="Text Placeholder 2"/>
          <p:cNvSpPr>
            <a:spLocks noGrp="1"/>
          </p:cNvSpPr>
          <p:nvPr>
            <p:ph type="body" sz="half" idx="2"/>
          </p:nvPr>
        </p:nvSpPr>
        <p:spPr>
          <a:xfrm>
            <a:off x="548187" y="1282911"/>
            <a:ext cx="8047628" cy="3661172"/>
          </a:xfrm>
        </p:spPr>
        <p:txBody>
          <a:bodyPr/>
          <a:lstStyle/>
          <a:p>
            <a:r>
              <a:rPr lang="en-US" dirty="0"/>
              <a:t>Q- THE WRONG ?</a:t>
            </a:r>
          </a:p>
          <a:p>
            <a:pPr marL="385763" indent="-385763">
              <a:buFont typeface="+mj-lt"/>
              <a:buAutoNum type="alphaUcPeriod"/>
            </a:pPr>
            <a:r>
              <a:rPr lang="en-US" dirty="0">
                <a:solidFill>
                  <a:srgbClr val="FF0000"/>
                </a:solidFill>
              </a:rPr>
              <a:t>The more proximal the Ulnar nerve injury the worse</a:t>
            </a:r>
          </a:p>
          <a:p>
            <a:pPr marL="385763" indent="-385763">
              <a:buFont typeface="+mj-lt"/>
              <a:buAutoNum type="alphaUcPeriod"/>
            </a:pPr>
            <a:r>
              <a:rPr lang="en-US" dirty="0"/>
              <a:t>It is due to distal ulnar nerve palsy</a:t>
            </a:r>
          </a:p>
          <a:p>
            <a:pPr marL="385763" indent="-385763">
              <a:buFont typeface="+mj-lt"/>
              <a:buAutoNum type="alphaUcPeriod"/>
            </a:pPr>
            <a:r>
              <a:rPr lang="en-US" dirty="0"/>
              <a:t>Can result from wrist laceration</a:t>
            </a:r>
          </a:p>
          <a:p>
            <a:pPr marL="385763" indent="-385763">
              <a:buFont typeface="+mj-lt"/>
              <a:buAutoNum type="alphaUcPeriod"/>
            </a:pPr>
            <a:r>
              <a:rPr lang="en-US" dirty="0"/>
              <a:t>Shawarma</a:t>
            </a:r>
          </a:p>
        </p:txBody>
      </p:sp>
    </p:spTree>
    <p:extLst>
      <p:ext uri="{BB962C8B-B14F-4D97-AF65-F5344CB8AC3E}">
        <p14:creationId xmlns:p14="http://schemas.microsoft.com/office/powerpoint/2010/main" val="4734194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9200" y="990600"/>
            <a:ext cx="7010400" cy="1366400"/>
          </a:xfrm>
          <a:prstGeom prst="rect">
            <a:avLst/>
          </a:prstGeom>
        </p:spPr>
        <p:txBody>
          <a:bodyPr vert="horz" wrap="square" lIns="0" tIns="12065" rIns="0" bIns="0" rtlCol="0">
            <a:spAutoFit/>
          </a:bodyPr>
          <a:lstStyle/>
          <a:p>
            <a:pPr marL="2227580" marR="5080" indent="-1844675">
              <a:lnSpc>
                <a:spcPct val="100000"/>
              </a:lnSpc>
              <a:spcBef>
                <a:spcPts val="95"/>
              </a:spcBef>
              <a:tabLst>
                <a:tab pos="4132579" algn="l"/>
              </a:tabLst>
            </a:pPr>
            <a:r>
              <a:rPr spc="-5" dirty="0" err="1"/>
              <a:t>Ne</a:t>
            </a:r>
            <a:r>
              <a:rPr spc="-20" dirty="0" err="1"/>
              <a:t>u</a:t>
            </a:r>
            <a:r>
              <a:rPr spc="-75" dirty="0" err="1"/>
              <a:t>r</a:t>
            </a:r>
            <a:r>
              <a:rPr spc="-10" dirty="0" err="1"/>
              <a:t>omedi</a:t>
            </a:r>
            <a:r>
              <a:rPr spc="-25" dirty="0" err="1"/>
              <a:t>c</a:t>
            </a:r>
            <a:r>
              <a:rPr spc="-5" dirty="0" err="1"/>
              <a:t>ine</a:t>
            </a:r>
            <a:r>
              <a:rPr lang="en-US" dirty="0"/>
              <a:t> </a:t>
            </a:r>
            <a:r>
              <a:rPr spc="-30" dirty="0"/>
              <a:t>M</a:t>
            </a:r>
            <a:r>
              <a:rPr spc="-5" dirty="0"/>
              <a:t>in</a:t>
            </a:r>
            <a:r>
              <a:rPr dirty="0"/>
              <a:t>i</a:t>
            </a:r>
            <a:r>
              <a:rPr lang="en-US" spc="-10" dirty="0"/>
              <a:t>-</a:t>
            </a:r>
            <a:r>
              <a:rPr lang="en-US" spc="-10" dirty="0" err="1"/>
              <a:t>O</a:t>
            </a:r>
            <a:r>
              <a:rPr spc="10" dirty="0" err="1"/>
              <a:t>s</a:t>
            </a:r>
            <a:r>
              <a:rPr spc="-5" dirty="0" err="1"/>
              <a:t>ci</a:t>
            </a:r>
            <a:r>
              <a:rPr spc="-5" dirty="0"/>
              <a:t> </a:t>
            </a:r>
            <a:br>
              <a:rPr lang="en-US" spc="-5" dirty="0"/>
            </a:br>
            <a:r>
              <a:rPr spc="-5" dirty="0"/>
              <a:t> </a:t>
            </a:r>
            <a:r>
              <a:rPr lang="en-US" spc="-5" dirty="0"/>
              <a:t>31</a:t>
            </a:r>
            <a:r>
              <a:rPr spc="-5" dirty="0"/>
              <a:t>/</a:t>
            </a:r>
            <a:r>
              <a:rPr lang="en-US" spc="-5" dirty="0"/>
              <a:t>8</a:t>
            </a:r>
            <a:r>
              <a:rPr spc="-5" dirty="0"/>
              <a:t>/2022</a:t>
            </a:r>
          </a:p>
        </p:txBody>
      </p:sp>
      <p:sp>
        <p:nvSpPr>
          <p:cNvPr id="3" name="object 3"/>
          <p:cNvSpPr txBox="1"/>
          <p:nvPr/>
        </p:nvSpPr>
        <p:spPr>
          <a:xfrm>
            <a:off x="2570018" y="3290454"/>
            <a:ext cx="4191000" cy="1849737"/>
          </a:xfrm>
          <a:prstGeom prst="rect">
            <a:avLst/>
          </a:prstGeom>
        </p:spPr>
        <p:txBody>
          <a:bodyPr vert="horz" wrap="square" lIns="0" tIns="12700" rIns="0" bIns="0" rtlCol="0">
            <a:spAutoFit/>
          </a:bodyPr>
          <a:lstStyle/>
          <a:p>
            <a:pPr marL="1450975" marR="5080" indent="-1438910">
              <a:lnSpc>
                <a:spcPct val="110100"/>
              </a:lnSpc>
              <a:spcBef>
                <a:spcPts val="100"/>
              </a:spcBef>
            </a:pPr>
            <a:r>
              <a:rPr lang="en-US" sz="3600" spc="-5" dirty="0">
                <a:solidFill>
                  <a:srgbClr val="0D0D0D"/>
                </a:solidFill>
                <a:latin typeface="Calibri"/>
                <a:cs typeface="Calibri"/>
              </a:rPr>
              <a:t>  </a:t>
            </a:r>
            <a:r>
              <a:rPr sz="3600" spc="-5" dirty="0">
                <a:solidFill>
                  <a:srgbClr val="0D0D0D"/>
                </a:solidFill>
                <a:latin typeface="Calibri"/>
                <a:cs typeface="Calibri"/>
              </a:rPr>
              <a:t>Ahmad </a:t>
            </a:r>
            <a:r>
              <a:rPr sz="3600" spc="-15" dirty="0">
                <a:solidFill>
                  <a:srgbClr val="0D0D0D"/>
                </a:solidFill>
                <a:latin typeface="Calibri"/>
                <a:cs typeface="Calibri"/>
              </a:rPr>
              <a:t>Abu-</a:t>
            </a:r>
            <a:r>
              <a:rPr sz="3600" spc="-15" dirty="0" err="1">
                <a:solidFill>
                  <a:srgbClr val="0D0D0D"/>
                </a:solidFill>
                <a:latin typeface="Calibri"/>
                <a:cs typeface="Calibri"/>
              </a:rPr>
              <a:t>Morad</a:t>
            </a:r>
            <a:r>
              <a:rPr sz="3600" spc="-15" dirty="0">
                <a:solidFill>
                  <a:srgbClr val="0D0D0D"/>
                </a:solidFill>
                <a:latin typeface="Calibri"/>
                <a:cs typeface="Calibri"/>
              </a:rPr>
              <a:t> </a:t>
            </a:r>
            <a:r>
              <a:rPr sz="3600" spc="-710" dirty="0">
                <a:solidFill>
                  <a:srgbClr val="0D0D0D"/>
                </a:solidFill>
                <a:latin typeface="Calibri"/>
                <a:cs typeface="Calibri"/>
              </a:rPr>
              <a:t> </a:t>
            </a:r>
            <a:endParaRPr lang="en-US" sz="3600" spc="-710" dirty="0">
              <a:solidFill>
                <a:srgbClr val="0D0D0D"/>
              </a:solidFill>
              <a:latin typeface="Calibri"/>
              <a:cs typeface="Calibri"/>
            </a:endParaRPr>
          </a:p>
          <a:p>
            <a:pPr marL="1450975" marR="5080" indent="-1438910" algn="ctr">
              <a:lnSpc>
                <a:spcPct val="110100"/>
              </a:lnSpc>
              <a:spcBef>
                <a:spcPts val="100"/>
              </a:spcBef>
            </a:pPr>
            <a:r>
              <a:rPr sz="3600" spc="-10" dirty="0">
                <a:solidFill>
                  <a:srgbClr val="0D0D0D"/>
                </a:solidFill>
                <a:latin typeface="Calibri"/>
                <a:cs typeface="Calibri"/>
              </a:rPr>
              <a:t>&amp;</a:t>
            </a:r>
            <a:endParaRPr sz="3600" dirty="0">
              <a:latin typeface="Calibri"/>
              <a:cs typeface="Calibri"/>
            </a:endParaRPr>
          </a:p>
          <a:p>
            <a:pPr marL="146685">
              <a:lnSpc>
                <a:spcPct val="100000"/>
              </a:lnSpc>
              <a:spcBef>
                <a:spcPts val="380"/>
              </a:spcBef>
            </a:pPr>
            <a:r>
              <a:rPr lang="en-US" sz="3600" spc="-10" dirty="0">
                <a:solidFill>
                  <a:srgbClr val="0D0D0D"/>
                </a:solidFill>
                <a:latin typeface="Calibri"/>
                <a:cs typeface="Calibri"/>
              </a:rPr>
              <a:t>  </a:t>
            </a:r>
            <a:r>
              <a:rPr sz="3600" spc="-10" dirty="0" err="1">
                <a:solidFill>
                  <a:srgbClr val="0D0D0D"/>
                </a:solidFill>
                <a:latin typeface="Calibri"/>
                <a:cs typeface="Calibri"/>
              </a:rPr>
              <a:t>Osamah</a:t>
            </a:r>
            <a:r>
              <a:rPr sz="3600" spc="15" dirty="0">
                <a:solidFill>
                  <a:srgbClr val="0D0D0D"/>
                </a:solidFill>
                <a:latin typeface="Calibri"/>
                <a:cs typeface="Calibri"/>
              </a:rPr>
              <a:t> </a:t>
            </a:r>
            <a:r>
              <a:rPr sz="3600" spc="-5" dirty="0">
                <a:solidFill>
                  <a:srgbClr val="0D0D0D"/>
                </a:solidFill>
                <a:latin typeface="Calibri"/>
                <a:cs typeface="Calibri"/>
              </a:rPr>
              <a:t>Alawneh</a:t>
            </a:r>
            <a:endParaRPr sz="3600" dirty="0">
              <a:latin typeface="Calibri"/>
              <a:cs typeface="Calibri"/>
            </a:endParaRPr>
          </a:p>
        </p:txBody>
      </p:sp>
    </p:spTree>
  </p:cSld>
  <p:clrMapOvr>
    <a:masterClrMapping/>
  </p:clrMapOvr>
  <p:transition advClick="0" advTm="60000"/>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6379" y="9543"/>
            <a:ext cx="8874760" cy="6553076"/>
          </a:xfrm>
          <a:prstGeom prst="rect">
            <a:avLst/>
          </a:prstGeom>
        </p:spPr>
        <p:txBody>
          <a:bodyPr vert="horz" wrap="square" lIns="0" tIns="12700" rIns="0" bIns="0" rtlCol="0">
            <a:spAutoFit/>
          </a:bodyPr>
          <a:lstStyle/>
          <a:p>
            <a:pPr marL="24130" marR="5080">
              <a:lnSpc>
                <a:spcPct val="100000"/>
              </a:lnSpc>
              <a:spcBef>
                <a:spcPts val="100"/>
              </a:spcBef>
            </a:pPr>
            <a:r>
              <a:rPr sz="2400" spc="5" dirty="0">
                <a:latin typeface="Calibri"/>
                <a:cs typeface="Calibri"/>
              </a:rPr>
              <a:t>1-50 </a:t>
            </a:r>
            <a:r>
              <a:rPr sz="2400" spc="-15" dirty="0">
                <a:latin typeface="Calibri"/>
                <a:cs typeface="Calibri"/>
              </a:rPr>
              <a:t>years </a:t>
            </a:r>
            <a:r>
              <a:rPr sz="2400" spc="-10" dirty="0">
                <a:latin typeface="Calibri"/>
                <a:cs typeface="Calibri"/>
              </a:rPr>
              <a:t>female come </a:t>
            </a:r>
            <a:r>
              <a:rPr sz="2400" spc="-5" dirty="0">
                <a:latin typeface="Calibri"/>
                <a:cs typeface="Calibri"/>
              </a:rPr>
              <a:t>with </a:t>
            </a:r>
            <a:r>
              <a:rPr sz="2400" spc="-10" dirty="0">
                <a:latin typeface="Calibri"/>
                <a:cs typeface="Calibri"/>
              </a:rPr>
              <a:t>persistent severe </a:t>
            </a:r>
            <a:r>
              <a:rPr sz="2400" dirty="0">
                <a:latin typeface="Calibri"/>
                <a:cs typeface="Calibri"/>
              </a:rPr>
              <a:t>headche </a:t>
            </a:r>
            <a:r>
              <a:rPr sz="2400" spc="-15" dirty="0">
                <a:latin typeface="Calibri"/>
                <a:cs typeface="Calibri"/>
              </a:rPr>
              <a:t>from </a:t>
            </a:r>
            <a:r>
              <a:rPr sz="2400" spc="-10" dirty="0">
                <a:latin typeface="Calibri"/>
                <a:cs typeface="Calibri"/>
              </a:rPr>
              <a:t>last week, </a:t>
            </a:r>
            <a:r>
              <a:rPr sz="2400" spc="-530" dirty="0">
                <a:latin typeface="Calibri"/>
                <a:cs typeface="Calibri"/>
              </a:rPr>
              <a:t> </a:t>
            </a:r>
            <a:r>
              <a:rPr sz="2400" spc="-10" dirty="0">
                <a:latin typeface="Calibri"/>
                <a:cs typeface="Calibri"/>
              </a:rPr>
              <a:t>what </a:t>
            </a:r>
            <a:r>
              <a:rPr sz="2400" dirty="0">
                <a:latin typeface="Calibri"/>
                <a:cs typeface="Calibri"/>
              </a:rPr>
              <a:t>is</a:t>
            </a:r>
            <a:r>
              <a:rPr sz="2400" spc="-20" dirty="0">
                <a:latin typeface="Calibri"/>
                <a:cs typeface="Calibri"/>
              </a:rPr>
              <a:t> </a:t>
            </a:r>
            <a:r>
              <a:rPr sz="2400" dirty="0">
                <a:latin typeface="Calibri"/>
                <a:cs typeface="Calibri"/>
              </a:rPr>
              <a:t>the</a:t>
            </a:r>
            <a:r>
              <a:rPr sz="2400" spc="-35" dirty="0">
                <a:latin typeface="Calibri"/>
                <a:cs typeface="Calibri"/>
              </a:rPr>
              <a:t> </a:t>
            </a:r>
            <a:r>
              <a:rPr sz="2400" spc="-15" dirty="0">
                <a:latin typeface="Calibri"/>
                <a:cs typeface="Calibri"/>
              </a:rPr>
              <a:t>next</a:t>
            </a:r>
            <a:r>
              <a:rPr sz="2400" spc="15" dirty="0">
                <a:latin typeface="Calibri"/>
                <a:cs typeface="Calibri"/>
              </a:rPr>
              <a:t> </a:t>
            </a:r>
            <a:r>
              <a:rPr sz="2400" spc="-10" dirty="0">
                <a:latin typeface="Calibri"/>
                <a:cs typeface="Calibri"/>
              </a:rPr>
              <a:t>step:</a:t>
            </a:r>
            <a:endParaRPr sz="2400">
              <a:latin typeface="Calibri"/>
              <a:cs typeface="Calibri"/>
            </a:endParaRPr>
          </a:p>
          <a:p>
            <a:pPr marL="646430" indent="-344805">
              <a:lnSpc>
                <a:spcPct val="100000"/>
              </a:lnSpc>
              <a:spcBef>
                <a:spcPts val="840"/>
              </a:spcBef>
              <a:buFont typeface="Arial"/>
              <a:buChar char="•"/>
              <a:tabLst>
                <a:tab pos="646430" algn="l"/>
                <a:tab pos="647065" algn="l"/>
              </a:tabLst>
            </a:pPr>
            <a:r>
              <a:rPr sz="2400" dirty="0">
                <a:latin typeface="Calibri"/>
                <a:cs typeface="Calibri"/>
              </a:rPr>
              <a:t>A-</a:t>
            </a:r>
            <a:r>
              <a:rPr sz="2400" spc="-30" dirty="0">
                <a:latin typeface="Calibri"/>
                <a:cs typeface="Calibri"/>
              </a:rPr>
              <a:t> </a:t>
            </a:r>
            <a:r>
              <a:rPr sz="2400" spc="-15" dirty="0">
                <a:latin typeface="Calibri"/>
                <a:cs typeface="Calibri"/>
              </a:rPr>
              <a:t>Brain</a:t>
            </a:r>
            <a:r>
              <a:rPr sz="2400" spc="-25" dirty="0">
                <a:latin typeface="Calibri"/>
                <a:cs typeface="Calibri"/>
              </a:rPr>
              <a:t> </a:t>
            </a:r>
            <a:r>
              <a:rPr sz="2400" dirty="0">
                <a:latin typeface="Calibri"/>
                <a:cs typeface="Calibri"/>
              </a:rPr>
              <a:t>MRI</a:t>
            </a:r>
            <a:endParaRPr sz="2400">
              <a:latin typeface="Calibri"/>
              <a:cs typeface="Calibri"/>
            </a:endParaRPr>
          </a:p>
          <a:p>
            <a:pPr marL="646430" indent="-344805">
              <a:lnSpc>
                <a:spcPct val="100000"/>
              </a:lnSpc>
              <a:spcBef>
                <a:spcPts val="575"/>
              </a:spcBef>
              <a:buFont typeface="Arial"/>
              <a:buChar char="•"/>
              <a:tabLst>
                <a:tab pos="646430" algn="l"/>
                <a:tab pos="647065" algn="l"/>
              </a:tabLst>
            </a:pPr>
            <a:r>
              <a:rPr sz="2400" spc="-10" dirty="0">
                <a:solidFill>
                  <a:srgbClr val="FF0000"/>
                </a:solidFill>
                <a:latin typeface="Calibri"/>
                <a:cs typeface="Calibri"/>
              </a:rPr>
              <a:t>B-</a:t>
            </a:r>
            <a:r>
              <a:rPr sz="2400" spc="-50" dirty="0">
                <a:solidFill>
                  <a:srgbClr val="FF0000"/>
                </a:solidFill>
                <a:latin typeface="Calibri"/>
                <a:cs typeface="Calibri"/>
              </a:rPr>
              <a:t> </a:t>
            </a:r>
            <a:r>
              <a:rPr sz="2400" spc="-10" dirty="0">
                <a:solidFill>
                  <a:srgbClr val="FF0000"/>
                </a:solidFill>
                <a:latin typeface="Calibri"/>
                <a:cs typeface="Calibri"/>
              </a:rPr>
              <a:t>ESR</a:t>
            </a:r>
            <a:endParaRPr sz="2400">
              <a:latin typeface="Calibri"/>
              <a:cs typeface="Calibri"/>
            </a:endParaRPr>
          </a:p>
          <a:p>
            <a:pPr marL="646430" indent="-344805">
              <a:lnSpc>
                <a:spcPct val="100000"/>
              </a:lnSpc>
              <a:spcBef>
                <a:spcPts val="580"/>
              </a:spcBef>
              <a:buFont typeface="Arial"/>
              <a:buChar char="•"/>
              <a:tabLst>
                <a:tab pos="646430" algn="l"/>
                <a:tab pos="647065" algn="l"/>
              </a:tabLst>
            </a:pPr>
            <a:r>
              <a:rPr sz="2400" spc="-5" dirty="0">
                <a:latin typeface="Calibri"/>
                <a:cs typeface="Calibri"/>
              </a:rPr>
              <a:t>C-</a:t>
            </a:r>
            <a:r>
              <a:rPr sz="2400" spc="-30" dirty="0">
                <a:latin typeface="Calibri"/>
                <a:cs typeface="Calibri"/>
              </a:rPr>
              <a:t> </a:t>
            </a:r>
            <a:r>
              <a:rPr sz="2400" dirty="0">
                <a:latin typeface="Calibri"/>
                <a:cs typeface="Calibri"/>
              </a:rPr>
              <a:t>Lumbar</a:t>
            </a:r>
            <a:r>
              <a:rPr sz="2400" spc="-30" dirty="0">
                <a:latin typeface="Calibri"/>
                <a:cs typeface="Calibri"/>
              </a:rPr>
              <a:t> </a:t>
            </a:r>
            <a:r>
              <a:rPr sz="2400" dirty="0">
                <a:latin typeface="Calibri"/>
                <a:cs typeface="Calibri"/>
              </a:rPr>
              <a:t>puncture</a:t>
            </a:r>
            <a:endParaRPr sz="2400">
              <a:latin typeface="Calibri"/>
              <a:cs typeface="Calibri"/>
            </a:endParaRPr>
          </a:p>
          <a:p>
            <a:pPr marL="24130" marR="1216660">
              <a:lnSpc>
                <a:spcPct val="100000"/>
              </a:lnSpc>
              <a:spcBef>
                <a:spcPts val="1600"/>
              </a:spcBef>
              <a:buAutoNum type="arabicPlain" startAt="2"/>
              <a:tabLst>
                <a:tab pos="342265" algn="l"/>
              </a:tabLst>
            </a:pPr>
            <a:r>
              <a:rPr sz="2400" dirty="0">
                <a:latin typeface="Calibri"/>
                <a:cs typeface="Calibri"/>
              </a:rPr>
              <a:t>A </a:t>
            </a:r>
            <a:r>
              <a:rPr sz="2400" spc="-5" dirty="0">
                <a:latin typeface="Calibri"/>
                <a:cs typeface="Calibri"/>
              </a:rPr>
              <a:t>patient presented with </a:t>
            </a:r>
            <a:r>
              <a:rPr sz="2400" spc="-10" dirty="0">
                <a:latin typeface="Calibri"/>
                <a:cs typeface="Calibri"/>
              </a:rPr>
              <a:t>status </a:t>
            </a:r>
            <a:r>
              <a:rPr sz="2400" dirty="0">
                <a:latin typeface="Calibri"/>
                <a:cs typeface="Calibri"/>
              </a:rPr>
              <a:t>epilepticus, he </a:t>
            </a:r>
            <a:r>
              <a:rPr sz="2400" spc="-15" dirty="0">
                <a:latin typeface="Calibri"/>
                <a:cs typeface="Calibri"/>
              </a:rPr>
              <a:t>was </a:t>
            </a:r>
            <a:r>
              <a:rPr sz="2400" spc="-10" dirty="0">
                <a:latin typeface="Calibri"/>
                <a:cs typeface="Calibri"/>
              </a:rPr>
              <a:t>given </a:t>
            </a:r>
            <a:r>
              <a:rPr sz="2400" spc="-5" dirty="0">
                <a:latin typeface="Calibri"/>
                <a:cs typeface="Calibri"/>
              </a:rPr>
              <a:t> </a:t>
            </a:r>
            <a:r>
              <a:rPr sz="2400" dirty="0">
                <a:latin typeface="Calibri"/>
                <a:cs typeface="Calibri"/>
              </a:rPr>
              <a:t>10mg </a:t>
            </a:r>
            <a:r>
              <a:rPr sz="2400" spc="-5" dirty="0">
                <a:latin typeface="Calibri"/>
                <a:cs typeface="Calibri"/>
              </a:rPr>
              <a:t>of diazepam </a:t>
            </a:r>
            <a:r>
              <a:rPr sz="2400" dirty="0">
                <a:latin typeface="Calibri"/>
                <a:cs typeface="Calibri"/>
              </a:rPr>
              <a:t>but </a:t>
            </a:r>
            <a:r>
              <a:rPr sz="2400" spc="5" dirty="0">
                <a:latin typeface="Calibri"/>
                <a:cs typeface="Calibri"/>
              </a:rPr>
              <a:t>didn’t </a:t>
            </a:r>
            <a:r>
              <a:rPr sz="2400" spc="-20" dirty="0">
                <a:latin typeface="Calibri"/>
                <a:cs typeface="Calibri"/>
              </a:rPr>
              <a:t>get </a:t>
            </a:r>
            <a:r>
              <a:rPr sz="2400" spc="-40" dirty="0">
                <a:latin typeface="Calibri"/>
                <a:cs typeface="Calibri"/>
              </a:rPr>
              <a:t>better, </a:t>
            </a:r>
            <a:r>
              <a:rPr sz="2400" dirty="0">
                <a:latin typeface="Calibri"/>
                <a:cs typeface="Calibri"/>
              </a:rPr>
              <a:t>he </a:t>
            </a:r>
            <a:r>
              <a:rPr sz="2400" spc="-15" dirty="0">
                <a:latin typeface="Calibri"/>
                <a:cs typeface="Calibri"/>
              </a:rPr>
              <a:t>was </a:t>
            </a:r>
            <a:r>
              <a:rPr sz="2400" spc="-10" dirty="0">
                <a:latin typeface="Calibri"/>
                <a:cs typeface="Calibri"/>
              </a:rPr>
              <a:t>given </a:t>
            </a:r>
            <a:r>
              <a:rPr sz="2400" dirty="0">
                <a:latin typeface="Calibri"/>
                <a:cs typeface="Calibri"/>
              </a:rPr>
              <a:t>another </a:t>
            </a:r>
            <a:r>
              <a:rPr sz="2400" spc="-530" dirty="0">
                <a:latin typeface="Calibri"/>
                <a:cs typeface="Calibri"/>
              </a:rPr>
              <a:t> </a:t>
            </a:r>
            <a:r>
              <a:rPr sz="2400" dirty="0">
                <a:latin typeface="Calibri"/>
                <a:cs typeface="Calibri"/>
              </a:rPr>
              <a:t>10mgs</a:t>
            </a:r>
            <a:r>
              <a:rPr sz="2400" spc="-50" dirty="0">
                <a:latin typeface="Calibri"/>
                <a:cs typeface="Calibri"/>
              </a:rPr>
              <a:t> </a:t>
            </a:r>
            <a:r>
              <a:rPr sz="2400" dirty="0">
                <a:latin typeface="Calibri"/>
                <a:cs typeface="Calibri"/>
              </a:rPr>
              <a:t>but</a:t>
            </a:r>
            <a:r>
              <a:rPr sz="2400" spc="-30" dirty="0">
                <a:latin typeface="Calibri"/>
                <a:cs typeface="Calibri"/>
              </a:rPr>
              <a:t> </a:t>
            </a:r>
            <a:r>
              <a:rPr sz="2400" dirty="0">
                <a:latin typeface="Calibri"/>
                <a:cs typeface="Calibri"/>
              </a:rPr>
              <a:t>it</a:t>
            </a:r>
            <a:r>
              <a:rPr sz="2400" spc="-5" dirty="0">
                <a:latin typeface="Calibri"/>
                <a:cs typeface="Calibri"/>
              </a:rPr>
              <a:t> </a:t>
            </a:r>
            <a:r>
              <a:rPr sz="2400" dirty="0">
                <a:latin typeface="Calibri"/>
                <a:cs typeface="Calibri"/>
              </a:rPr>
              <a:t>also</a:t>
            </a:r>
            <a:r>
              <a:rPr sz="2400" spc="-10" dirty="0">
                <a:latin typeface="Calibri"/>
                <a:cs typeface="Calibri"/>
              </a:rPr>
              <a:t> </a:t>
            </a:r>
            <a:r>
              <a:rPr sz="2400" spc="5" dirty="0">
                <a:latin typeface="Calibri"/>
                <a:cs typeface="Calibri"/>
              </a:rPr>
              <a:t>didn’t</a:t>
            </a:r>
            <a:r>
              <a:rPr sz="2400" spc="-50" dirty="0">
                <a:latin typeface="Calibri"/>
                <a:cs typeface="Calibri"/>
              </a:rPr>
              <a:t> </a:t>
            </a:r>
            <a:r>
              <a:rPr sz="2400" spc="-10" dirty="0">
                <a:latin typeface="Calibri"/>
                <a:cs typeface="Calibri"/>
              </a:rPr>
              <a:t>work.</a:t>
            </a:r>
            <a:r>
              <a:rPr sz="2400" dirty="0">
                <a:latin typeface="Calibri"/>
                <a:cs typeface="Calibri"/>
              </a:rPr>
              <a:t> </a:t>
            </a:r>
            <a:r>
              <a:rPr sz="2400" spc="-5" dirty="0">
                <a:latin typeface="Calibri"/>
                <a:cs typeface="Calibri"/>
              </a:rPr>
              <a:t>What</a:t>
            </a:r>
            <a:r>
              <a:rPr sz="2400" spc="-30" dirty="0">
                <a:latin typeface="Calibri"/>
                <a:cs typeface="Calibri"/>
              </a:rPr>
              <a:t> </a:t>
            </a:r>
            <a:r>
              <a:rPr sz="2400" dirty="0">
                <a:latin typeface="Calibri"/>
                <a:cs typeface="Calibri"/>
              </a:rPr>
              <a:t>is</a:t>
            </a:r>
            <a:r>
              <a:rPr sz="2400" spc="-10" dirty="0">
                <a:latin typeface="Calibri"/>
                <a:cs typeface="Calibri"/>
              </a:rPr>
              <a:t> </a:t>
            </a:r>
            <a:r>
              <a:rPr sz="2400" spc="5" dirty="0">
                <a:latin typeface="Calibri"/>
                <a:cs typeface="Calibri"/>
              </a:rPr>
              <a:t>the</a:t>
            </a:r>
            <a:r>
              <a:rPr sz="2400" dirty="0">
                <a:latin typeface="Calibri"/>
                <a:cs typeface="Calibri"/>
              </a:rPr>
              <a:t> </a:t>
            </a:r>
            <a:r>
              <a:rPr sz="2400" spc="-10" dirty="0">
                <a:latin typeface="Calibri"/>
                <a:cs typeface="Calibri"/>
              </a:rPr>
              <a:t>next step</a:t>
            </a:r>
            <a:r>
              <a:rPr sz="2400" spc="-20" dirty="0">
                <a:latin typeface="Calibri"/>
                <a:cs typeface="Calibri"/>
              </a:rPr>
              <a:t> </a:t>
            </a:r>
            <a:r>
              <a:rPr sz="2400" dirty="0">
                <a:latin typeface="Calibri"/>
                <a:cs typeface="Calibri"/>
              </a:rPr>
              <a:t>?</a:t>
            </a:r>
            <a:endParaRPr sz="2400">
              <a:latin typeface="Calibri"/>
              <a:cs typeface="Calibri"/>
            </a:endParaRPr>
          </a:p>
          <a:p>
            <a:pPr marL="826135" lvl="1" indent="-344805">
              <a:lnSpc>
                <a:spcPct val="100000"/>
              </a:lnSpc>
              <a:spcBef>
                <a:spcPts val="740"/>
              </a:spcBef>
              <a:buFont typeface="Arial"/>
              <a:buChar char="•"/>
              <a:tabLst>
                <a:tab pos="826135" algn="l"/>
                <a:tab pos="826769" algn="l"/>
              </a:tabLst>
            </a:pPr>
            <a:r>
              <a:rPr sz="2400" dirty="0">
                <a:latin typeface="Calibri"/>
                <a:cs typeface="Calibri"/>
              </a:rPr>
              <a:t>A-20mg</a:t>
            </a:r>
            <a:r>
              <a:rPr sz="2400" spc="-45" dirty="0">
                <a:latin typeface="Calibri"/>
                <a:cs typeface="Calibri"/>
              </a:rPr>
              <a:t> </a:t>
            </a:r>
            <a:r>
              <a:rPr sz="2400" spc="-5" dirty="0">
                <a:latin typeface="Calibri"/>
                <a:cs typeface="Calibri"/>
              </a:rPr>
              <a:t>of</a:t>
            </a:r>
            <a:r>
              <a:rPr sz="2400" spc="-30" dirty="0">
                <a:latin typeface="Calibri"/>
                <a:cs typeface="Calibri"/>
              </a:rPr>
              <a:t> </a:t>
            </a:r>
            <a:r>
              <a:rPr sz="2400" spc="-10" dirty="0">
                <a:latin typeface="Calibri"/>
                <a:cs typeface="Calibri"/>
              </a:rPr>
              <a:t>phenytoin</a:t>
            </a:r>
            <a:r>
              <a:rPr sz="2400" spc="-25" dirty="0">
                <a:latin typeface="Calibri"/>
                <a:cs typeface="Calibri"/>
              </a:rPr>
              <a:t> </a:t>
            </a:r>
            <a:r>
              <a:rPr sz="2400" dirty="0">
                <a:latin typeface="Calibri"/>
                <a:cs typeface="Calibri"/>
              </a:rPr>
              <a:t>+</a:t>
            </a:r>
            <a:r>
              <a:rPr sz="2400" spc="-15" dirty="0">
                <a:latin typeface="Calibri"/>
                <a:cs typeface="Calibri"/>
              </a:rPr>
              <a:t> </a:t>
            </a:r>
            <a:r>
              <a:rPr sz="2400" spc="-5" dirty="0">
                <a:latin typeface="Calibri"/>
                <a:cs typeface="Calibri"/>
              </a:rPr>
              <a:t>saline</a:t>
            </a:r>
            <a:r>
              <a:rPr sz="2400" spc="-10" dirty="0">
                <a:latin typeface="Calibri"/>
                <a:cs typeface="Calibri"/>
              </a:rPr>
              <a:t> </a:t>
            </a:r>
            <a:r>
              <a:rPr sz="2400" spc="-15" dirty="0">
                <a:latin typeface="Calibri"/>
                <a:cs typeface="Calibri"/>
              </a:rPr>
              <a:t>for</a:t>
            </a:r>
            <a:r>
              <a:rPr sz="2400" spc="10" dirty="0">
                <a:latin typeface="Calibri"/>
                <a:cs typeface="Calibri"/>
              </a:rPr>
              <a:t> </a:t>
            </a:r>
            <a:r>
              <a:rPr sz="2400" dirty="0">
                <a:latin typeface="Calibri"/>
                <a:cs typeface="Calibri"/>
              </a:rPr>
              <a:t>2</a:t>
            </a:r>
            <a:r>
              <a:rPr sz="2400" spc="-15" dirty="0">
                <a:latin typeface="Calibri"/>
                <a:cs typeface="Calibri"/>
              </a:rPr>
              <a:t> </a:t>
            </a:r>
            <a:r>
              <a:rPr sz="2400" dirty="0">
                <a:latin typeface="Calibri"/>
                <a:cs typeface="Calibri"/>
              </a:rPr>
              <a:t>minutes</a:t>
            </a:r>
            <a:endParaRPr sz="2400">
              <a:latin typeface="Calibri"/>
              <a:cs typeface="Calibri"/>
            </a:endParaRPr>
          </a:p>
          <a:p>
            <a:pPr marL="826135" lvl="1" indent="-344805">
              <a:lnSpc>
                <a:spcPct val="100000"/>
              </a:lnSpc>
              <a:spcBef>
                <a:spcPts val="575"/>
              </a:spcBef>
              <a:buFont typeface="Arial"/>
              <a:buChar char="•"/>
              <a:tabLst>
                <a:tab pos="826135" algn="l"/>
                <a:tab pos="826769" algn="l"/>
              </a:tabLst>
            </a:pPr>
            <a:r>
              <a:rPr sz="2400" dirty="0">
                <a:latin typeface="Calibri"/>
                <a:cs typeface="Calibri"/>
              </a:rPr>
              <a:t>B-20mg</a:t>
            </a:r>
            <a:r>
              <a:rPr sz="2400" spc="-45" dirty="0">
                <a:latin typeface="Calibri"/>
                <a:cs typeface="Calibri"/>
              </a:rPr>
              <a:t> </a:t>
            </a:r>
            <a:r>
              <a:rPr sz="2400" spc="-5" dirty="0">
                <a:latin typeface="Calibri"/>
                <a:cs typeface="Calibri"/>
              </a:rPr>
              <a:t>of</a:t>
            </a:r>
            <a:r>
              <a:rPr sz="2400" spc="-10" dirty="0">
                <a:latin typeface="Calibri"/>
                <a:cs typeface="Calibri"/>
              </a:rPr>
              <a:t> phenytoin</a:t>
            </a:r>
            <a:r>
              <a:rPr sz="2400" spc="-50" dirty="0">
                <a:latin typeface="Calibri"/>
                <a:cs typeface="Calibri"/>
              </a:rPr>
              <a:t> </a:t>
            </a:r>
            <a:r>
              <a:rPr sz="2400" dirty="0">
                <a:latin typeface="Calibri"/>
                <a:cs typeface="Calibri"/>
              </a:rPr>
              <a:t>+ </a:t>
            </a:r>
            <a:r>
              <a:rPr sz="2400" spc="-5" dirty="0">
                <a:latin typeface="Calibri"/>
                <a:cs typeface="Calibri"/>
              </a:rPr>
              <a:t>glucose</a:t>
            </a:r>
            <a:r>
              <a:rPr sz="2400" spc="-35" dirty="0">
                <a:latin typeface="Calibri"/>
                <a:cs typeface="Calibri"/>
              </a:rPr>
              <a:t> </a:t>
            </a:r>
            <a:r>
              <a:rPr sz="2400" spc="-5" dirty="0">
                <a:latin typeface="Calibri"/>
                <a:cs typeface="Calibri"/>
              </a:rPr>
              <a:t>infusion</a:t>
            </a:r>
            <a:endParaRPr sz="2400">
              <a:latin typeface="Calibri"/>
              <a:cs typeface="Calibri"/>
            </a:endParaRPr>
          </a:p>
          <a:p>
            <a:pPr marL="826135" lvl="1" indent="-344805">
              <a:lnSpc>
                <a:spcPct val="100000"/>
              </a:lnSpc>
              <a:spcBef>
                <a:spcPts val="580"/>
              </a:spcBef>
              <a:buFont typeface="Arial"/>
              <a:buChar char="•"/>
              <a:tabLst>
                <a:tab pos="826135" algn="l"/>
                <a:tab pos="826769" algn="l"/>
              </a:tabLst>
            </a:pPr>
            <a:r>
              <a:rPr sz="2400" dirty="0">
                <a:solidFill>
                  <a:srgbClr val="FF0000"/>
                </a:solidFill>
                <a:latin typeface="Calibri"/>
                <a:cs typeface="Calibri"/>
              </a:rPr>
              <a:t>C-20mg</a:t>
            </a:r>
            <a:r>
              <a:rPr sz="2400" spc="-40" dirty="0">
                <a:solidFill>
                  <a:srgbClr val="FF0000"/>
                </a:solidFill>
                <a:latin typeface="Calibri"/>
                <a:cs typeface="Calibri"/>
              </a:rPr>
              <a:t> </a:t>
            </a:r>
            <a:r>
              <a:rPr sz="2400" spc="-5" dirty="0">
                <a:solidFill>
                  <a:srgbClr val="FF0000"/>
                </a:solidFill>
                <a:latin typeface="Calibri"/>
                <a:cs typeface="Calibri"/>
              </a:rPr>
              <a:t>of </a:t>
            </a:r>
            <a:r>
              <a:rPr sz="2400" spc="-10" dirty="0">
                <a:solidFill>
                  <a:srgbClr val="FF0000"/>
                </a:solidFill>
                <a:latin typeface="Calibri"/>
                <a:cs typeface="Calibri"/>
              </a:rPr>
              <a:t>phenytoin</a:t>
            </a:r>
            <a:r>
              <a:rPr sz="2400" spc="-50" dirty="0">
                <a:solidFill>
                  <a:srgbClr val="FF0000"/>
                </a:solidFill>
                <a:latin typeface="Calibri"/>
                <a:cs typeface="Calibri"/>
              </a:rPr>
              <a:t> </a:t>
            </a:r>
            <a:r>
              <a:rPr sz="2400" spc="-5" dirty="0">
                <a:solidFill>
                  <a:srgbClr val="FF0000"/>
                </a:solidFill>
                <a:latin typeface="Calibri"/>
                <a:cs typeface="Calibri"/>
              </a:rPr>
              <a:t>+saline</a:t>
            </a:r>
            <a:r>
              <a:rPr sz="2400" spc="-10" dirty="0">
                <a:solidFill>
                  <a:srgbClr val="FF0000"/>
                </a:solidFill>
                <a:latin typeface="Calibri"/>
                <a:cs typeface="Calibri"/>
              </a:rPr>
              <a:t> </a:t>
            </a:r>
            <a:r>
              <a:rPr sz="2400" spc="-5" dirty="0">
                <a:solidFill>
                  <a:srgbClr val="FF0000"/>
                </a:solidFill>
                <a:latin typeface="Calibri"/>
                <a:cs typeface="Calibri"/>
              </a:rPr>
              <a:t>infusion</a:t>
            </a:r>
            <a:endParaRPr sz="2400">
              <a:latin typeface="Calibri"/>
              <a:cs typeface="Calibri"/>
            </a:endParaRPr>
          </a:p>
          <a:p>
            <a:pPr marL="826135" lvl="1" indent="-344805">
              <a:lnSpc>
                <a:spcPct val="100000"/>
              </a:lnSpc>
              <a:spcBef>
                <a:spcPts val="575"/>
              </a:spcBef>
              <a:buFont typeface="Arial"/>
              <a:buChar char="•"/>
              <a:tabLst>
                <a:tab pos="826135" algn="l"/>
                <a:tab pos="826769" algn="l"/>
              </a:tabLst>
            </a:pPr>
            <a:r>
              <a:rPr sz="2400" spc="5" dirty="0">
                <a:latin typeface="Calibri"/>
                <a:cs typeface="Calibri"/>
              </a:rPr>
              <a:t>D-20mg</a:t>
            </a:r>
            <a:r>
              <a:rPr sz="2400" spc="-70" dirty="0">
                <a:latin typeface="Calibri"/>
                <a:cs typeface="Calibri"/>
              </a:rPr>
              <a:t> </a:t>
            </a:r>
            <a:r>
              <a:rPr sz="2400" spc="-5" dirty="0">
                <a:latin typeface="Calibri"/>
                <a:cs typeface="Calibri"/>
              </a:rPr>
              <a:t>of</a:t>
            </a:r>
            <a:r>
              <a:rPr sz="2400" dirty="0">
                <a:latin typeface="Calibri"/>
                <a:cs typeface="Calibri"/>
              </a:rPr>
              <a:t> </a:t>
            </a:r>
            <a:r>
              <a:rPr sz="2400" spc="-10" dirty="0">
                <a:latin typeface="Calibri"/>
                <a:cs typeface="Calibri"/>
              </a:rPr>
              <a:t>phenytoin</a:t>
            </a:r>
            <a:r>
              <a:rPr sz="2400" spc="-30" dirty="0">
                <a:latin typeface="Calibri"/>
                <a:cs typeface="Calibri"/>
              </a:rPr>
              <a:t> </a:t>
            </a:r>
            <a:r>
              <a:rPr sz="2400" dirty="0">
                <a:latin typeface="Calibri"/>
                <a:cs typeface="Calibri"/>
              </a:rPr>
              <a:t>+</a:t>
            </a:r>
            <a:r>
              <a:rPr sz="2400" spc="-10" dirty="0">
                <a:latin typeface="Calibri"/>
                <a:cs typeface="Calibri"/>
              </a:rPr>
              <a:t> glucose</a:t>
            </a:r>
            <a:r>
              <a:rPr sz="2400" spc="-15" dirty="0">
                <a:latin typeface="Calibri"/>
                <a:cs typeface="Calibri"/>
              </a:rPr>
              <a:t> for</a:t>
            </a:r>
            <a:r>
              <a:rPr sz="2400" spc="-5" dirty="0">
                <a:latin typeface="Calibri"/>
                <a:cs typeface="Calibri"/>
              </a:rPr>
              <a:t> </a:t>
            </a:r>
            <a:r>
              <a:rPr sz="2400" dirty="0">
                <a:latin typeface="Calibri"/>
                <a:cs typeface="Calibri"/>
              </a:rPr>
              <a:t>2</a:t>
            </a:r>
            <a:r>
              <a:rPr sz="2400" spc="-15" dirty="0">
                <a:latin typeface="Calibri"/>
                <a:cs typeface="Calibri"/>
              </a:rPr>
              <a:t> </a:t>
            </a:r>
            <a:r>
              <a:rPr sz="2400" dirty="0">
                <a:latin typeface="Calibri"/>
                <a:cs typeface="Calibri"/>
              </a:rPr>
              <a:t>minutes</a:t>
            </a:r>
            <a:endParaRPr sz="2400">
              <a:latin typeface="Calibri"/>
              <a:cs typeface="Calibri"/>
            </a:endParaRPr>
          </a:p>
          <a:p>
            <a:pPr marL="826135" lvl="1" indent="-344805">
              <a:lnSpc>
                <a:spcPct val="100000"/>
              </a:lnSpc>
              <a:spcBef>
                <a:spcPts val="580"/>
              </a:spcBef>
              <a:buFont typeface="Arial"/>
              <a:buChar char="•"/>
              <a:tabLst>
                <a:tab pos="826135" algn="l"/>
                <a:tab pos="826769" algn="l"/>
              </a:tabLst>
            </a:pPr>
            <a:r>
              <a:rPr sz="2400" spc="-10" dirty="0">
                <a:latin typeface="Calibri"/>
                <a:cs typeface="Calibri"/>
              </a:rPr>
              <a:t>E-Propofol</a:t>
            </a:r>
            <a:endParaRPr sz="2400">
              <a:latin typeface="Calibri"/>
              <a:cs typeface="Calibri"/>
            </a:endParaRPr>
          </a:p>
          <a:p>
            <a:pPr marL="262890" indent="-250825">
              <a:lnSpc>
                <a:spcPct val="100000"/>
              </a:lnSpc>
              <a:spcBef>
                <a:spcPts val="1055"/>
              </a:spcBef>
              <a:buAutoNum type="arabicPlain" startAt="2"/>
              <a:tabLst>
                <a:tab pos="263525" algn="l"/>
              </a:tabLst>
            </a:pPr>
            <a:r>
              <a:rPr sz="2400" dirty="0">
                <a:latin typeface="Calibri"/>
                <a:cs typeface="Calibri"/>
              </a:rPr>
              <a:t>Which</a:t>
            </a:r>
            <a:r>
              <a:rPr sz="2400" spc="-35" dirty="0">
                <a:latin typeface="Calibri"/>
                <a:cs typeface="Calibri"/>
              </a:rPr>
              <a:t> </a:t>
            </a:r>
            <a:r>
              <a:rPr sz="2400" spc="-5" dirty="0">
                <a:latin typeface="Calibri"/>
                <a:cs typeface="Calibri"/>
              </a:rPr>
              <a:t>of </a:t>
            </a:r>
            <a:r>
              <a:rPr sz="2400" dirty="0">
                <a:latin typeface="Calibri"/>
                <a:cs typeface="Calibri"/>
              </a:rPr>
              <a:t>the</a:t>
            </a:r>
            <a:r>
              <a:rPr sz="2400" spc="-35" dirty="0">
                <a:latin typeface="Calibri"/>
                <a:cs typeface="Calibri"/>
              </a:rPr>
              <a:t> </a:t>
            </a:r>
            <a:r>
              <a:rPr sz="2400" spc="-10" dirty="0">
                <a:latin typeface="Calibri"/>
                <a:cs typeface="Calibri"/>
              </a:rPr>
              <a:t>following</a:t>
            </a:r>
            <a:r>
              <a:rPr sz="2400" spc="-45" dirty="0">
                <a:latin typeface="Calibri"/>
                <a:cs typeface="Calibri"/>
              </a:rPr>
              <a:t> </a:t>
            </a:r>
            <a:r>
              <a:rPr sz="2400" dirty="0">
                <a:latin typeface="Calibri"/>
                <a:cs typeface="Calibri"/>
              </a:rPr>
              <a:t>is</a:t>
            </a:r>
            <a:r>
              <a:rPr sz="2400" spc="-20" dirty="0">
                <a:latin typeface="Calibri"/>
                <a:cs typeface="Calibri"/>
              </a:rPr>
              <a:t> </a:t>
            </a:r>
            <a:r>
              <a:rPr sz="2400" spc="-10" dirty="0">
                <a:latin typeface="Calibri"/>
                <a:cs typeface="Calibri"/>
              </a:rPr>
              <a:t>wrong</a:t>
            </a:r>
            <a:r>
              <a:rPr sz="2400" spc="-20" dirty="0">
                <a:latin typeface="Calibri"/>
                <a:cs typeface="Calibri"/>
              </a:rPr>
              <a:t> </a:t>
            </a:r>
            <a:r>
              <a:rPr sz="2400" dirty="0">
                <a:latin typeface="Calibri"/>
                <a:cs typeface="Calibri"/>
              </a:rPr>
              <a:t>about</a:t>
            </a:r>
            <a:r>
              <a:rPr sz="2400" spc="-55" dirty="0">
                <a:latin typeface="Calibri"/>
                <a:cs typeface="Calibri"/>
              </a:rPr>
              <a:t> </a:t>
            </a:r>
            <a:r>
              <a:rPr sz="2400" dirty="0">
                <a:latin typeface="Calibri"/>
                <a:cs typeface="Calibri"/>
              </a:rPr>
              <a:t>mini</a:t>
            </a:r>
            <a:r>
              <a:rPr sz="2400" spc="-15" dirty="0">
                <a:latin typeface="Calibri"/>
                <a:cs typeface="Calibri"/>
              </a:rPr>
              <a:t> </a:t>
            </a:r>
            <a:r>
              <a:rPr sz="2400" spc="-5" dirty="0">
                <a:latin typeface="Calibri"/>
                <a:cs typeface="Calibri"/>
              </a:rPr>
              <a:t>mental</a:t>
            </a:r>
            <a:r>
              <a:rPr sz="2400" spc="-40" dirty="0">
                <a:latin typeface="Calibri"/>
                <a:cs typeface="Calibri"/>
              </a:rPr>
              <a:t> </a:t>
            </a:r>
            <a:r>
              <a:rPr sz="2400" spc="-25" dirty="0">
                <a:latin typeface="Calibri"/>
                <a:cs typeface="Calibri"/>
              </a:rPr>
              <a:t>exam</a:t>
            </a:r>
            <a:r>
              <a:rPr sz="2400" spc="5" dirty="0">
                <a:latin typeface="Calibri"/>
                <a:cs typeface="Calibri"/>
              </a:rPr>
              <a:t> </a:t>
            </a:r>
            <a:r>
              <a:rPr sz="2400" dirty="0">
                <a:latin typeface="Calibri"/>
                <a:cs typeface="Calibri"/>
              </a:rPr>
              <a:t>?</a:t>
            </a:r>
            <a:endParaRPr sz="2400">
              <a:latin typeface="Calibri"/>
              <a:cs typeface="Calibri"/>
            </a:endParaRPr>
          </a:p>
          <a:p>
            <a:pPr marL="12700">
              <a:lnSpc>
                <a:spcPct val="100000"/>
              </a:lnSpc>
            </a:pPr>
            <a:r>
              <a:rPr sz="2400" spc="5" dirty="0">
                <a:solidFill>
                  <a:srgbClr val="FF0000"/>
                </a:solidFill>
                <a:latin typeface="Calibri"/>
                <a:cs typeface="Calibri"/>
              </a:rPr>
              <a:t>100-7</a:t>
            </a:r>
            <a:r>
              <a:rPr sz="2400" spc="-70" dirty="0">
                <a:solidFill>
                  <a:srgbClr val="FF0000"/>
                </a:solidFill>
                <a:latin typeface="Calibri"/>
                <a:cs typeface="Calibri"/>
              </a:rPr>
              <a:t> </a:t>
            </a:r>
            <a:r>
              <a:rPr sz="2400" dirty="0">
                <a:solidFill>
                  <a:srgbClr val="FF0000"/>
                </a:solidFill>
                <a:latin typeface="Calibri"/>
                <a:cs typeface="Calibri"/>
              </a:rPr>
              <a:t>is</a:t>
            </a:r>
            <a:r>
              <a:rPr sz="2400" spc="-15" dirty="0">
                <a:solidFill>
                  <a:srgbClr val="FF0000"/>
                </a:solidFill>
                <a:latin typeface="Calibri"/>
                <a:cs typeface="Calibri"/>
              </a:rPr>
              <a:t> </a:t>
            </a:r>
            <a:r>
              <a:rPr sz="2400" spc="-10" dirty="0">
                <a:solidFill>
                  <a:srgbClr val="FF0000"/>
                </a:solidFill>
                <a:latin typeface="Calibri"/>
                <a:cs typeface="Calibri"/>
              </a:rPr>
              <a:t>to</a:t>
            </a:r>
            <a:r>
              <a:rPr sz="2400" spc="-50" dirty="0">
                <a:solidFill>
                  <a:srgbClr val="FF0000"/>
                </a:solidFill>
                <a:latin typeface="Calibri"/>
                <a:cs typeface="Calibri"/>
              </a:rPr>
              <a:t> </a:t>
            </a:r>
            <a:r>
              <a:rPr sz="2400" spc="-10" dirty="0">
                <a:solidFill>
                  <a:srgbClr val="FF0000"/>
                </a:solidFill>
                <a:latin typeface="Calibri"/>
                <a:cs typeface="Calibri"/>
              </a:rPr>
              <a:t>test</a:t>
            </a:r>
            <a:r>
              <a:rPr sz="2400" spc="-45" dirty="0">
                <a:solidFill>
                  <a:srgbClr val="FF0000"/>
                </a:solidFill>
                <a:latin typeface="Calibri"/>
                <a:cs typeface="Calibri"/>
              </a:rPr>
              <a:t> </a:t>
            </a:r>
            <a:r>
              <a:rPr sz="2400" spc="-10" dirty="0">
                <a:solidFill>
                  <a:srgbClr val="FF0000"/>
                </a:solidFill>
                <a:latin typeface="Calibri"/>
                <a:cs typeface="Calibri"/>
              </a:rPr>
              <a:t>recall</a:t>
            </a:r>
            <a:endParaRPr sz="2400">
              <a:latin typeface="Calibri"/>
              <a:cs typeface="Calibri"/>
            </a:endParaRPr>
          </a:p>
        </p:txBody>
      </p:sp>
    </p:spTree>
  </p:cSld>
  <p:clrMapOvr>
    <a:masterClrMapping/>
  </p:clrMapOvr>
  <p:transition advClick="0" advTm="60000"/>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7366" y="155114"/>
            <a:ext cx="8827135" cy="4952638"/>
          </a:xfrm>
          <a:prstGeom prst="rect">
            <a:avLst/>
          </a:prstGeom>
        </p:spPr>
        <p:txBody>
          <a:bodyPr vert="horz" wrap="square" lIns="0" tIns="12700" rIns="0" bIns="0" rtlCol="0">
            <a:spAutoFit/>
          </a:bodyPr>
          <a:lstStyle/>
          <a:p>
            <a:pPr marL="523875" lvl="1" indent="-473075">
              <a:lnSpc>
                <a:spcPct val="100000"/>
              </a:lnSpc>
              <a:spcBef>
                <a:spcPts val="100"/>
              </a:spcBef>
              <a:buAutoNum type="alphaUcPeriod"/>
              <a:tabLst>
                <a:tab pos="524510" algn="l"/>
              </a:tabLst>
            </a:pPr>
            <a:r>
              <a:rPr sz="2300" dirty="0">
                <a:latin typeface="Calibri"/>
                <a:cs typeface="Calibri"/>
              </a:rPr>
              <a:t>man</a:t>
            </a:r>
            <a:r>
              <a:rPr sz="2300" spc="-25" dirty="0">
                <a:latin typeface="Calibri"/>
                <a:cs typeface="Calibri"/>
              </a:rPr>
              <a:t> </a:t>
            </a:r>
            <a:r>
              <a:rPr sz="2300" dirty="0">
                <a:latin typeface="Calibri"/>
                <a:cs typeface="Calibri"/>
              </a:rPr>
              <a:t>with</a:t>
            </a:r>
            <a:r>
              <a:rPr sz="2300" spc="20" dirty="0">
                <a:latin typeface="Calibri"/>
                <a:cs typeface="Calibri"/>
              </a:rPr>
              <a:t> </a:t>
            </a:r>
            <a:r>
              <a:rPr sz="2300" spc="5" dirty="0">
                <a:latin typeface="Calibri"/>
                <a:cs typeface="Calibri"/>
              </a:rPr>
              <a:t>smooth</a:t>
            </a:r>
            <a:r>
              <a:rPr sz="2300" spc="-25" dirty="0">
                <a:latin typeface="Calibri"/>
                <a:cs typeface="Calibri"/>
              </a:rPr>
              <a:t> </a:t>
            </a:r>
            <a:r>
              <a:rPr sz="2300" spc="-5" dirty="0">
                <a:latin typeface="Calibri"/>
                <a:cs typeface="Calibri"/>
              </a:rPr>
              <a:t>talking,</a:t>
            </a:r>
            <a:r>
              <a:rPr sz="2300" spc="5" dirty="0">
                <a:latin typeface="Calibri"/>
                <a:cs typeface="Calibri"/>
              </a:rPr>
              <a:t> </a:t>
            </a:r>
            <a:r>
              <a:rPr sz="2300" dirty="0">
                <a:latin typeface="Calibri"/>
                <a:cs typeface="Calibri"/>
              </a:rPr>
              <a:t>minimal</a:t>
            </a:r>
            <a:r>
              <a:rPr sz="2300" spc="20" dirty="0">
                <a:latin typeface="Calibri"/>
                <a:cs typeface="Calibri"/>
              </a:rPr>
              <a:t> </a:t>
            </a:r>
            <a:r>
              <a:rPr sz="2300" spc="-15" dirty="0">
                <a:latin typeface="Calibri"/>
                <a:cs typeface="Calibri"/>
              </a:rPr>
              <a:t>paraphrasic</a:t>
            </a:r>
            <a:r>
              <a:rPr sz="2300" spc="25" dirty="0">
                <a:latin typeface="Calibri"/>
                <a:cs typeface="Calibri"/>
              </a:rPr>
              <a:t> </a:t>
            </a:r>
            <a:r>
              <a:rPr sz="2300" spc="-20" dirty="0">
                <a:latin typeface="Calibri"/>
                <a:cs typeface="Calibri"/>
              </a:rPr>
              <a:t>errors,</a:t>
            </a:r>
            <a:r>
              <a:rPr sz="2300" spc="35" dirty="0">
                <a:latin typeface="Calibri"/>
                <a:cs typeface="Calibri"/>
              </a:rPr>
              <a:t> </a:t>
            </a:r>
            <a:r>
              <a:rPr sz="2300" spc="-5" dirty="0">
                <a:latin typeface="Calibri"/>
                <a:cs typeface="Calibri"/>
              </a:rPr>
              <a:t>impaired</a:t>
            </a:r>
            <a:endParaRPr sz="2300">
              <a:latin typeface="Calibri"/>
              <a:cs typeface="Calibri"/>
            </a:endParaRPr>
          </a:p>
          <a:p>
            <a:pPr marL="51435">
              <a:lnSpc>
                <a:spcPct val="100000"/>
              </a:lnSpc>
              <a:spcBef>
                <a:spcPts val="5"/>
              </a:spcBef>
            </a:pPr>
            <a:r>
              <a:rPr sz="2300" spc="-5" dirty="0">
                <a:latin typeface="Calibri"/>
                <a:cs typeface="Calibri"/>
              </a:rPr>
              <a:t>comprehension</a:t>
            </a:r>
            <a:r>
              <a:rPr sz="2300" spc="-15" dirty="0">
                <a:latin typeface="Calibri"/>
                <a:cs typeface="Calibri"/>
              </a:rPr>
              <a:t> </a:t>
            </a:r>
            <a:r>
              <a:rPr sz="2300" dirty="0">
                <a:latin typeface="Calibri"/>
                <a:cs typeface="Calibri"/>
              </a:rPr>
              <a:t>( and</a:t>
            </a:r>
            <a:r>
              <a:rPr sz="2300" spc="-15" dirty="0">
                <a:latin typeface="Calibri"/>
                <a:cs typeface="Calibri"/>
              </a:rPr>
              <a:t> </a:t>
            </a:r>
            <a:r>
              <a:rPr sz="2300" dirty="0">
                <a:latin typeface="Calibri"/>
                <a:cs typeface="Calibri"/>
              </a:rPr>
              <a:t>poor</a:t>
            </a:r>
            <a:r>
              <a:rPr sz="2300" spc="-20" dirty="0">
                <a:latin typeface="Calibri"/>
                <a:cs typeface="Calibri"/>
              </a:rPr>
              <a:t> </a:t>
            </a:r>
            <a:r>
              <a:rPr sz="2300" spc="-5" dirty="0">
                <a:latin typeface="Calibri"/>
                <a:cs typeface="Calibri"/>
              </a:rPr>
              <a:t>repetition)</a:t>
            </a:r>
            <a:endParaRPr sz="2300">
              <a:latin typeface="Calibri"/>
              <a:cs typeface="Calibri"/>
            </a:endParaRPr>
          </a:p>
          <a:p>
            <a:pPr>
              <a:lnSpc>
                <a:spcPct val="100000"/>
              </a:lnSpc>
              <a:spcBef>
                <a:spcPts val="40"/>
              </a:spcBef>
            </a:pPr>
            <a:endParaRPr sz="2150">
              <a:latin typeface="Calibri"/>
              <a:cs typeface="Calibri"/>
            </a:endParaRPr>
          </a:p>
          <a:p>
            <a:pPr marL="1443355" lvl="2" indent="-516255">
              <a:lnSpc>
                <a:spcPct val="100000"/>
              </a:lnSpc>
              <a:spcBef>
                <a:spcPts val="5"/>
              </a:spcBef>
              <a:buAutoNum type="alphaUcPeriod"/>
              <a:tabLst>
                <a:tab pos="1442720" algn="l"/>
                <a:tab pos="1443990" algn="l"/>
              </a:tabLst>
            </a:pPr>
            <a:r>
              <a:rPr sz="2400" spc="-35" dirty="0">
                <a:latin typeface="Calibri"/>
                <a:cs typeface="Calibri"/>
              </a:rPr>
              <a:t>Broca’s</a:t>
            </a:r>
            <a:r>
              <a:rPr sz="2400" spc="-25" dirty="0">
                <a:latin typeface="Calibri"/>
                <a:cs typeface="Calibri"/>
              </a:rPr>
              <a:t> </a:t>
            </a:r>
            <a:r>
              <a:rPr sz="2400" dirty="0">
                <a:latin typeface="Calibri"/>
                <a:cs typeface="Calibri"/>
              </a:rPr>
              <a:t>aphasia</a:t>
            </a:r>
            <a:endParaRPr sz="2400">
              <a:latin typeface="Calibri"/>
              <a:cs typeface="Calibri"/>
            </a:endParaRPr>
          </a:p>
          <a:p>
            <a:pPr marL="1443355" lvl="2" indent="-516255">
              <a:lnSpc>
                <a:spcPct val="100000"/>
              </a:lnSpc>
              <a:spcBef>
                <a:spcPts val="575"/>
              </a:spcBef>
              <a:buAutoNum type="alphaUcPeriod"/>
              <a:tabLst>
                <a:tab pos="1442720" algn="l"/>
                <a:tab pos="1443990" algn="l"/>
              </a:tabLst>
            </a:pPr>
            <a:r>
              <a:rPr sz="2400" spc="-35" dirty="0">
                <a:solidFill>
                  <a:srgbClr val="FF0000"/>
                </a:solidFill>
                <a:latin typeface="Calibri"/>
                <a:cs typeface="Calibri"/>
              </a:rPr>
              <a:t>Wernicke’s</a:t>
            </a:r>
            <a:r>
              <a:rPr sz="2400" spc="-45" dirty="0">
                <a:solidFill>
                  <a:srgbClr val="FF0000"/>
                </a:solidFill>
                <a:latin typeface="Calibri"/>
                <a:cs typeface="Calibri"/>
              </a:rPr>
              <a:t> </a:t>
            </a:r>
            <a:r>
              <a:rPr sz="2400" dirty="0">
                <a:solidFill>
                  <a:srgbClr val="FF0000"/>
                </a:solidFill>
                <a:latin typeface="Calibri"/>
                <a:cs typeface="Calibri"/>
              </a:rPr>
              <a:t>aphasia</a:t>
            </a:r>
            <a:endParaRPr sz="2400">
              <a:latin typeface="Calibri"/>
              <a:cs typeface="Calibri"/>
            </a:endParaRPr>
          </a:p>
          <a:p>
            <a:pPr marL="1443355" lvl="2" indent="-516255">
              <a:lnSpc>
                <a:spcPct val="100000"/>
              </a:lnSpc>
              <a:spcBef>
                <a:spcPts val="575"/>
              </a:spcBef>
              <a:buAutoNum type="alphaUcPeriod"/>
              <a:tabLst>
                <a:tab pos="1442720" algn="l"/>
                <a:tab pos="1443990" algn="l"/>
              </a:tabLst>
            </a:pPr>
            <a:r>
              <a:rPr sz="2400" spc="-20" dirty="0">
                <a:latin typeface="Calibri"/>
                <a:cs typeface="Calibri"/>
              </a:rPr>
              <a:t>Transcortical</a:t>
            </a:r>
            <a:r>
              <a:rPr sz="2400" spc="-55" dirty="0">
                <a:latin typeface="Calibri"/>
                <a:cs typeface="Calibri"/>
              </a:rPr>
              <a:t> </a:t>
            </a:r>
            <a:r>
              <a:rPr sz="2400" dirty="0">
                <a:latin typeface="Calibri"/>
                <a:cs typeface="Calibri"/>
              </a:rPr>
              <a:t>aphasia</a:t>
            </a:r>
            <a:endParaRPr sz="2400">
              <a:latin typeface="Calibri"/>
              <a:cs typeface="Calibri"/>
            </a:endParaRPr>
          </a:p>
          <a:p>
            <a:pPr marL="1443355" lvl="2" indent="-516255">
              <a:lnSpc>
                <a:spcPct val="100000"/>
              </a:lnSpc>
              <a:spcBef>
                <a:spcPts val="580"/>
              </a:spcBef>
              <a:buAutoNum type="alphaUcPeriod"/>
              <a:tabLst>
                <a:tab pos="1442720" algn="l"/>
                <a:tab pos="1443990" algn="l"/>
              </a:tabLst>
            </a:pPr>
            <a:r>
              <a:rPr sz="2400" dirty="0">
                <a:latin typeface="Calibri"/>
                <a:cs typeface="Calibri"/>
              </a:rPr>
              <a:t>Global</a:t>
            </a:r>
            <a:r>
              <a:rPr sz="2400" spc="-70" dirty="0">
                <a:latin typeface="Calibri"/>
                <a:cs typeface="Calibri"/>
              </a:rPr>
              <a:t> </a:t>
            </a:r>
            <a:r>
              <a:rPr sz="2400" dirty="0">
                <a:latin typeface="Calibri"/>
                <a:cs typeface="Calibri"/>
              </a:rPr>
              <a:t>aphasia</a:t>
            </a:r>
            <a:endParaRPr sz="2400">
              <a:latin typeface="Calibri"/>
              <a:cs typeface="Calibri"/>
            </a:endParaRPr>
          </a:p>
          <a:p>
            <a:pPr marL="1443355" lvl="2" indent="-516255">
              <a:lnSpc>
                <a:spcPct val="100000"/>
              </a:lnSpc>
              <a:spcBef>
                <a:spcPts val="580"/>
              </a:spcBef>
              <a:buAutoNum type="alphaUcPeriod"/>
              <a:tabLst>
                <a:tab pos="1442720" algn="l"/>
                <a:tab pos="1443990" algn="l"/>
              </a:tabLst>
            </a:pPr>
            <a:r>
              <a:rPr sz="2400" spc="-5" dirty="0">
                <a:latin typeface="Calibri"/>
                <a:cs typeface="Calibri"/>
              </a:rPr>
              <a:t>Conductive</a:t>
            </a:r>
            <a:r>
              <a:rPr sz="2400" spc="-60" dirty="0">
                <a:latin typeface="Calibri"/>
                <a:cs typeface="Calibri"/>
              </a:rPr>
              <a:t> </a:t>
            </a:r>
            <a:r>
              <a:rPr sz="2400" dirty="0">
                <a:latin typeface="Calibri"/>
                <a:cs typeface="Calibri"/>
              </a:rPr>
              <a:t>aphasia</a:t>
            </a:r>
            <a:endParaRPr sz="2400">
              <a:latin typeface="Calibri"/>
              <a:cs typeface="Calibri"/>
            </a:endParaRPr>
          </a:p>
          <a:p>
            <a:pPr>
              <a:lnSpc>
                <a:spcPct val="100000"/>
              </a:lnSpc>
              <a:spcBef>
                <a:spcPts val="25"/>
              </a:spcBef>
            </a:pPr>
            <a:endParaRPr sz="2200">
              <a:latin typeface="Calibri"/>
              <a:cs typeface="Calibri"/>
            </a:endParaRPr>
          </a:p>
          <a:p>
            <a:pPr marL="12700">
              <a:lnSpc>
                <a:spcPct val="100000"/>
              </a:lnSpc>
            </a:pPr>
            <a:r>
              <a:rPr sz="2300" b="1" spc="5" dirty="0">
                <a:latin typeface="Calibri"/>
                <a:cs typeface="Calibri"/>
              </a:rPr>
              <a:t>5-</a:t>
            </a:r>
            <a:r>
              <a:rPr sz="2300" b="1" spc="-30" dirty="0">
                <a:latin typeface="Calibri"/>
                <a:cs typeface="Calibri"/>
              </a:rPr>
              <a:t> </a:t>
            </a:r>
            <a:r>
              <a:rPr sz="2300" b="1" dirty="0">
                <a:latin typeface="Calibri"/>
                <a:cs typeface="Calibri"/>
              </a:rPr>
              <a:t>Which</a:t>
            </a:r>
            <a:r>
              <a:rPr sz="2300" b="1" spc="-10" dirty="0">
                <a:latin typeface="Calibri"/>
                <a:cs typeface="Calibri"/>
              </a:rPr>
              <a:t> </a:t>
            </a:r>
            <a:r>
              <a:rPr sz="2300" b="1" dirty="0">
                <a:latin typeface="Calibri"/>
                <a:cs typeface="Calibri"/>
              </a:rPr>
              <a:t>Guillain-Barre</a:t>
            </a:r>
            <a:r>
              <a:rPr sz="2300" b="1" spc="-70" dirty="0">
                <a:latin typeface="Calibri"/>
                <a:cs typeface="Calibri"/>
              </a:rPr>
              <a:t> </a:t>
            </a:r>
            <a:r>
              <a:rPr sz="2300" b="1" spc="-15" dirty="0">
                <a:latin typeface="Calibri"/>
                <a:cs typeface="Calibri"/>
              </a:rPr>
              <a:t>variant</a:t>
            </a:r>
            <a:r>
              <a:rPr sz="2300" b="1" spc="-5" dirty="0">
                <a:latin typeface="Calibri"/>
                <a:cs typeface="Calibri"/>
              </a:rPr>
              <a:t> </a:t>
            </a:r>
            <a:r>
              <a:rPr sz="2300" b="1" spc="5" dirty="0">
                <a:latin typeface="Calibri"/>
                <a:cs typeface="Calibri"/>
              </a:rPr>
              <a:t>is</a:t>
            </a:r>
            <a:r>
              <a:rPr sz="2300" b="1" spc="-5" dirty="0">
                <a:latin typeface="Calibri"/>
                <a:cs typeface="Calibri"/>
              </a:rPr>
              <a:t> </a:t>
            </a:r>
            <a:r>
              <a:rPr sz="2300" b="1" spc="-10" dirty="0">
                <a:latin typeface="Calibri"/>
                <a:cs typeface="Calibri"/>
              </a:rPr>
              <a:t>associated</a:t>
            </a:r>
            <a:r>
              <a:rPr sz="2300" b="1" spc="10" dirty="0">
                <a:latin typeface="Calibri"/>
                <a:cs typeface="Calibri"/>
              </a:rPr>
              <a:t> </a:t>
            </a:r>
            <a:r>
              <a:rPr sz="2300" b="1" dirty="0">
                <a:latin typeface="Calibri"/>
                <a:cs typeface="Calibri"/>
              </a:rPr>
              <a:t>with</a:t>
            </a:r>
            <a:r>
              <a:rPr sz="2300" b="1" spc="10" dirty="0">
                <a:latin typeface="Calibri"/>
                <a:cs typeface="Calibri"/>
              </a:rPr>
              <a:t> </a:t>
            </a:r>
            <a:r>
              <a:rPr sz="2300" b="1" dirty="0">
                <a:latin typeface="Calibri"/>
                <a:cs typeface="Calibri"/>
              </a:rPr>
              <a:t>opthalmoplegia,</a:t>
            </a:r>
            <a:r>
              <a:rPr sz="2300" b="1" spc="-80" dirty="0">
                <a:latin typeface="Calibri"/>
                <a:cs typeface="Calibri"/>
              </a:rPr>
              <a:t> </a:t>
            </a:r>
            <a:r>
              <a:rPr sz="2300" b="1" spc="-15" dirty="0">
                <a:latin typeface="Calibri"/>
                <a:cs typeface="Calibri"/>
              </a:rPr>
              <a:t>ataxia</a:t>
            </a:r>
            <a:endParaRPr sz="2300">
              <a:latin typeface="Calibri"/>
              <a:cs typeface="Calibri"/>
            </a:endParaRPr>
          </a:p>
          <a:p>
            <a:pPr marL="12700">
              <a:lnSpc>
                <a:spcPct val="100000"/>
              </a:lnSpc>
            </a:pPr>
            <a:r>
              <a:rPr sz="2300" b="1" dirty="0">
                <a:latin typeface="Calibri"/>
                <a:cs typeface="Calibri"/>
              </a:rPr>
              <a:t>and a</a:t>
            </a:r>
            <a:r>
              <a:rPr sz="2300" b="1" spc="20" dirty="0">
                <a:latin typeface="Calibri"/>
                <a:cs typeface="Calibri"/>
              </a:rPr>
              <a:t> </a:t>
            </a:r>
            <a:r>
              <a:rPr sz="2300" b="1" spc="-20" dirty="0">
                <a:latin typeface="Calibri"/>
                <a:cs typeface="Calibri"/>
              </a:rPr>
              <a:t>reflexia</a:t>
            </a:r>
            <a:r>
              <a:rPr sz="2300" b="1" spc="35" dirty="0">
                <a:latin typeface="Calibri"/>
                <a:cs typeface="Calibri"/>
              </a:rPr>
              <a:t> </a:t>
            </a:r>
            <a:r>
              <a:rPr sz="2300" b="1" dirty="0">
                <a:latin typeface="Calibri"/>
                <a:cs typeface="Calibri"/>
              </a:rPr>
              <a:t>and</a:t>
            </a:r>
            <a:r>
              <a:rPr sz="2300" b="1" spc="5" dirty="0">
                <a:latin typeface="Calibri"/>
                <a:cs typeface="Calibri"/>
              </a:rPr>
              <a:t> </a:t>
            </a:r>
            <a:r>
              <a:rPr sz="2300" b="1" spc="-5" dirty="0">
                <a:latin typeface="Calibri"/>
                <a:cs typeface="Calibri"/>
              </a:rPr>
              <a:t>tends</a:t>
            </a:r>
            <a:r>
              <a:rPr sz="2300" b="1" dirty="0">
                <a:latin typeface="Calibri"/>
                <a:cs typeface="Calibri"/>
              </a:rPr>
              <a:t> </a:t>
            </a:r>
            <a:r>
              <a:rPr sz="2300" b="1" spc="-20" dirty="0">
                <a:latin typeface="Calibri"/>
                <a:cs typeface="Calibri"/>
              </a:rPr>
              <a:t>to</a:t>
            </a:r>
            <a:r>
              <a:rPr sz="2300" b="1" spc="20" dirty="0">
                <a:latin typeface="Calibri"/>
                <a:cs typeface="Calibri"/>
              </a:rPr>
              <a:t> </a:t>
            </a:r>
            <a:r>
              <a:rPr sz="2300" b="1" spc="5" dirty="0">
                <a:latin typeface="Calibri"/>
                <a:cs typeface="Calibri"/>
              </a:rPr>
              <a:t>be</a:t>
            </a:r>
            <a:r>
              <a:rPr sz="2300" b="1" spc="-20" dirty="0">
                <a:latin typeface="Calibri"/>
                <a:cs typeface="Calibri"/>
              </a:rPr>
              <a:t> </a:t>
            </a:r>
            <a:r>
              <a:rPr sz="2300" b="1" spc="-10" dirty="0">
                <a:latin typeface="Calibri"/>
                <a:cs typeface="Calibri"/>
              </a:rPr>
              <a:t>associated</a:t>
            </a:r>
            <a:r>
              <a:rPr sz="2300" b="1" spc="45" dirty="0">
                <a:latin typeface="Calibri"/>
                <a:cs typeface="Calibri"/>
              </a:rPr>
              <a:t> </a:t>
            </a:r>
            <a:r>
              <a:rPr sz="2300" b="1" dirty="0">
                <a:latin typeface="Calibri"/>
                <a:cs typeface="Calibri"/>
              </a:rPr>
              <a:t>with</a:t>
            </a:r>
            <a:r>
              <a:rPr sz="2300" b="1" spc="-25" dirty="0">
                <a:latin typeface="Calibri"/>
                <a:cs typeface="Calibri"/>
              </a:rPr>
              <a:t> </a:t>
            </a:r>
            <a:r>
              <a:rPr sz="2300" b="1" dirty="0">
                <a:latin typeface="Calibri"/>
                <a:cs typeface="Calibri"/>
              </a:rPr>
              <a:t>GQ16</a:t>
            </a:r>
            <a:r>
              <a:rPr sz="2300" b="1" spc="-30" dirty="0">
                <a:latin typeface="Calibri"/>
                <a:cs typeface="Calibri"/>
              </a:rPr>
              <a:t> </a:t>
            </a:r>
            <a:r>
              <a:rPr sz="2300" b="1" spc="-5" dirty="0">
                <a:latin typeface="Calibri"/>
                <a:cs typeface="Calibri"/>
              </a:rPr>
              <a:t>antibodies?</a:t>
            </a:r>
            <a:endParaRPr sz="2300">
              <a:latin typeface="Calibri"/>
              <a:cs typeface="Calibri"/>
            </a:endParaRPr>
          </a:p>
          <a:p>
            <a:pPr>
              <a:lnSpc>
                <a:spcPct val="100000"/>
              </a:lnSpc>
              <a:spcBef>
                <a:spcPts val="15"/>
              </a:spcBef>
            </a:pPr>
            <a:endParaRPr sz="2250">
              <a:latin typeface="Calibri"/>
              <a:cs typeface="Calibri"/>
            </a:endParaRPr>
          </a:p>
          <a:p>
            <a:pPr marL="12700">
              <a:lnSpc>
                <a:spcPct val="100000"/>
              </a:lnSpc>
              <a:spcBef>
                <a:spcPts val="5"/>
              </a:spcBef>
            </a:pPr>
            <a:r>
              <a:rPr sz="2300" dirty="0">
                <a:solidFill>
                  <a:srgbClr val="FF0000"/>
                </a:solidFill>
                <a:latin typeface="Calibri"/>
                <a:cs typeface="Calibri"/>
              </a:rPr>
              <a:t>Miller</a:t>
            </a:r>
            <a:r>
              <a:rPr sz="2300" spc="-20" dirty="0">
                <a:solidFill>
                  <a:srgbClr val="FF0000"/>
                </a:solidFill>
                <a:latin typeface="Calibri"/>
                <a:cs typeface="Calibri"/>
              </a:rPr>
              <a:t> </a:t>
            </a:r>
            <a:r>
              <a:rPr sz="2300" spc="-5" dirty="0">
                <a:solidFill>
                  <a:srgbClr val="FF0000"/>
                </a:solidFill>
                <a:latin typeface="Calibri"/>
                <a:cs typeface="Calibri"/>
              </a:rPr>
              <a:t>fisher</a:t>
            </a:r>
            <a:r>
              <a:rPr sz="2300" spc="-20" dirty="0">
                <a:solidFill>
                  <a:srgbClr val="FF0000"/>
                </a:solidFill>
                <a:latin typeface="Calibri"/>
                <a:cs typeface="Calibri"/>
              </a:rPr>
              <a:t> </a:t>
            </a:r>
            <a:r>
              <a:rPr sz="2300" spc="-15" dirty="0">
                <a:solidFill>
                  <a:srgbClr val="FF0000"/>
                </a:solidFill>
                <a:latin typeface="Calibri"/>
                <a:cs typeface="Calibri"/>
              </a:rPr>
              <a:t>syndrome</a:t>
            </a:r>
            <a:endParaRPr sz="2300">
              <a:latin typeface="Calibri"/>
              <a:cs typeface="Calibri"/>
            </a:endParaRPr>
          </a:p>
        </p:txBody>
      </p:sp>
    </p:spTree>
  </p:cSld>
  <p:clrMapOvr>
    <a:masterClrMapping/>
  </p:clrMapOvr>
  <p:transition advClick="0" advTm="60000"/>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943600" y="139748"/>
            <a:ext cx="2831592" cy="2074868"/>
          </a:xfrm>
          <a:prstGeom prst="rect">
            <a:avLst/>
          </a:prstGeom>
        </p:spPr>
      </p:pic>
      <p:sp>
        <p:nvSpPr>
          <p:cNvPr id="3" name="object 3"/>
          <p:cNvSpPr txBox="1"/>
          <p:nvPr/>
        </p:nvSpPr>
        <p:spPr>
          <a:xfrm>
            <a:off x="231141" y="155113"/>
            <a:ext cx="5132705" cy="1859483"/>
          </a:xfrm>
          <a:prstGeom prst="rect">
            <a:avLst/>
          </a:prstGeom>
        </p:spPr>
        <p:txBody>
          <a:bodyPr vert="horz" wrap="square" lIns="0" tIns="12700" rIns="0" bIns="0" rtlCol="0">
            <a:spAutoFit/>
          </a:bodyPr>
          <a:lstStyle/>
          <a:p>
            <a:pPr marL="12700" marR="271145">
              <a:lnSpc>
                <a:spcPct val="100000"/>
              </a:lnSpc>
              <a:spcBef>
                <a:spcPts val="100"/>
              </a:spcBef>
            </a:pPr>
            <a:r>
              <a:rPr sz="2400" dirty="0">
                <a:latin typeface="Calibri"/>
                <a:cs typeface="Calibri"/>
              </a:rPr>
              <a:t>6-</a:t>
            </a:r>
            <a:r>
              <a:rPr sz="2400" spc="-10" dirty="0">
                <a:latin typeface="Calibri"/>
                <a:cs typeface="Calibri"/>
              </a:rPr>
              <a:t> </a:t>
            </a:r>
            <a:r>
              <a:rPr sz="2400" dirty="0">
                <a:latin typeface="Calibri"/>
                <a:cs typeface="Calibri"/>
              </a:rPr>
              <a:t>All</a:t>
            </a:r>
            <a:r>
              <a:rPr sz="2400" spc="-20" dirty="0">
                <a:latin typeface="Calibri"/>
                <a:cs typeface="Calibri"/>
              </a:rPr>
              <a:t> </a:t>
            </a:r>
            <a:r>
              <a:rPr sz="2400" spc="-5" dirty="0">
                <a:latin typeface="Calibri"/>
                <a:cs typeface="Calibri"/>
              </a:rPr>
              <a:t>of</a:t>
            </a:r>
            <a:r>
              <a:rPr sz="2400" spc="-25" dirty="0">
                <a:latin typeface="Calibri"/>
                <a:cs typeface="Calibri"/>
              </a:rPr>
              <a:t> </a:t>
            </a:r>
            <a:r>
              <a:rPr sz="2400" dirty="0">
                <a:latin typeface="Calibri"/>
                <a:cs typeface="Calibri"/>
              </a:rPr>
              <a:t>the</a:t>
            </a:r>
            <a:r>
              <a:rPr sz="2400" spc="-15" dirty="0">
                <a:latin typeface="Calibri"/>
                <a:cs typeface="Calibri"/>
              </a:rPr>
              <a:t> </a:t>
            </a:r>
            <a:r>
              <a:rPr sz="2400" spc="-10" dirty="0">
                <a:latin typeface="Calibri"/>
                <a:cs typeface="Calibri"/>
              </a:rPr>
              <a:t>following</a:t>
            </a:r>
            <a:r>
              <a:rPr sz="2400" spc="-65" dirty="0">
                <a:latin typeface="Calibri"/>
                <a:cs typeface="Calibri"/>
              </a:rPr>
              <a:t> </a:t>
            </a:r>
            <a:r>
              <a:rPr sz="2400" spc="-5" dirty="0">
                <a:latin typeface="Calibri"/>
                <a:cs typeface="Calibri"/>
              </a:rPr>
              <a:t>patient</a:t>
            </a:r>
            <a:r>
              <a:rPr sz="2400" spc="-60" dirty="0">
                <a:latin typeface="Calibri"/>
                <a:cs typeface="Calibri"/>
              </a:rPr>
              <a:t> </a:t>
            </a:r>
            <a:r>
              <a:rPr sz="2400" spc="-15" dirty="0">
                <a:latin typeface="Calibri"/>
                <a:cs typeface="Calibri"/>
              </a:rPr>
              <a:t>may</a:t>
            </a:r>
            <a:r>
              <a:rPr sz="2400" dirty="0">
                <a:latin typeface="Calibri"/>
                <a:cs typeface="Calibri"/>
              </a:rPr>
              <a:t> </a:t>
            </a:r>
            <a:r>
              <a:rPr sz="2400" spc="-20" dirty="0">
                <a:latin typeface="Calibri"/>
                <a:cs typeface="Calibri"/>
              </a:rPr>
              <a:t>have </a:t>
            </a:r>
            <a:r>
              <a:rPr sz="2400" spc="-530" dirty="0">
                <a:latin typeface="Calibri"/>
                <a:cs typeface="Calibri"/>
              </a:rPr>
              <a:t> </a:t>
            </a:r>
            <a:r>
              <a:rPr sz="2400" spc="-15" dirty="0">
                <a:latin typeface="Calibri"/>
                <a:cs typeface="Calibri"/>
              </a:rPr>
              <a:t>except:</a:t>
            </a:r>
            <a:endParaRPr sz="2400">
              <a:latin typeface="Calibri"/>
              <a:cs typeface="Calibri"/>
            </a:endParaRPr>
          </a:p>
          <a:p>
            <a:pPr marL="149860">
              <a:lnSpc>
                <a:spcPct val="100000"/>
              </a:lnSpc>
            </a:pPr>
            <a:r>
              <a:rPr sz="2400" spc="-10" dirty="0">
                <a:latin typeface="Calibri"/>
                <a:cs typeface="Calibri"/>
              </a:rPr>
              <a:t>A-Excessive</a:t>
            </a:r>
            <a:r>
              <a:rPr sz="2400" spc="-30" dirty="0">
                <a:latin typeface="Calibri"/>
                <a:cs typeface="Calibri"/>
              </a:rPr>
              <a:t> </a:t>
            </a:r>
            <a:r>
              <a:rPr sz="2400" spc="-5" dirty="0">
                <a:latin typeface="Calibri"/>
                <a:cs typeface="Calibri"/>
              </a:rPr>
              <a:t>lacrimation</a:t>
            </a:r>
            <a:endParaRPr sz="2400">
              <a:latin typeface="Calibri"/>
              <a:cs typeface="Calibri"/>
            </a:endParaRPr>
          </a:p>
          <a:p>
            <a:pPr marL="149860">
              <a:lnSpc>
                <a:spcPct val="100000"/>
              </a:lnSpc>
              <a:spcBef>
                <a:spcPts val="5"/>
              </a:spcBef>
            </a:pPr>
            <a:r>
              <a:rPr sz="2400" spc="-5" dirty="0">
                <a:latin typeface="Calibri"/>
                <a:cs typeface="Calibri"/>
              </a:rPr>
              <a:t>B-</a:t>
            </a:r>
            <a:r>
              <a:rPr sz="2400" spc="-15" dirty="0">
                <a:latin typeface="Calibri"/>
                <a:cs typeface="Calibri"/>
              </a:rPr>
              <a:t> </a:t>
            </a:r>
            <a:r>
              <a:rPr sz="2400" dirty="0">
                <a:latin typeface="Calibri"/>
                <a:cs typeface="Calibri"/>
              </a:rPr>
              <a:t>loss</a:t>
            </a:r>
            <a:r>
              <a:rPr sz="2400" spc="-15" dirty="0">
                <a:latin typeface="Calibri"/>
                <a:cs typeface="Calibri"/>
              </a:rPr>
              <a:t> </a:t>
            </a:r>
            <a:r>
              <a:rPr sz="2400" spc="-5" dirty="0">
                <a:latin typeface="Calibri"/>
                <a:cs typeface="Calibri"/>
              </a:rPr>
              <a:t>of</a:t>
            </a:r>
            <a:r>
              <a:rPr sz="2400" dirty="0">
                <a:latin typeface="Calibri"/>
                <a:cs typeface="Calibri"/>
              </a:rPr>
              <a:t> </a:t>
            </a:r>
            <a:r>
              <a:rPr sz="2400" spc="-10" dirty="0">
                <a:latin typeface="Calibri"/>
                <a:cs typeface="Calibri"/>
              </a:rPr>
              <a:t>facial</a:t>
            </a:r>
            <a:r>
              <a:rPr sz="2400" spc="-25" dirty="0">
                <a:latin typeface="Calibri"/>
                <a:cs typeface="Calibri"/>
              </a:rPr>
              <a:t> </a:t>
            </a:r>
            <a:r>
              <a:rPr sz="2400" spc="-5" dirty="0">
                <a:latin typeface="Calibri"/>
                <a:cs typeface="Calibri"/>
              </a:rPr>
              <a:t>sensation</a:t>
            </a:r>
            <a:r>
              <a:rPr sz="2400" spc="-45" dirty="0">
                <a:latin typeface="Calibri"/>
                <a:cs typeface="Calibri"/>
              </a:rPr>
              <a:t> </a:t>
            </a:r>
            <a:r>
              <a:rPr sz="2400" dirty="0">
                <a:latin typeface="Calibri"/>
                <a:cs typeface="Calibri"/>
              </a:rPr>
              <a:t>the</a:t>
            </a:r>
            <a:r>
              <a:rPr sz="2400" spc="-15" dirty="0">
                <a:latin typeface="Calibri"/>
                <a:cs typeface="Calibri"/>
              </a:rPr>
              <a:t> </a:t>
            </a:r>
            <a:r>
              <a:rPr sz="2400" spc="-5" dirty="0">
                <a:latin typeface="Calibri"/>
                <a:cs typeface="Calibri"/>
              </a:rPr>
              <a:t>left</a:t>
            </a:r>
            <a:r>
              <a:rPr sz="2400" spc="-35" dirty="0">
                <a:latin typeface="Calibri"/>
                <a:cs typeface="Calibri"/>
              </a:rPr>
              <a:t> </a:t>
            </a:r>
            <a:r>
              <a:rPr sz="2400" spc="-5" dirty="0">
                <a:latin typeface="Calibri"/>
                <a:cs typeface="Calibri"/>
              </a:rPr>
              <a:t>side</a:t>
            </a:r>
            <a:endParaRPr sz="2400">
              <a:latin typeface="Calibri"/>
              <a:cs typeface="Calibri"/>
            </a:endParaRPr>
          </a:p>
          <a:p>
            <a:pPr marL="149860">
              <a:lnSpc>
                <a:spcPct val="100000"/>
              </a:lnSpc>
            </a:pPr>
            <a:r>
              <a:rPr sz="2400" spc="-5" dirty="0">
                <a:latin typeface="Calibri"/>
                <a:cs typeface="Calibri"/>
              </a:rPr>
              <a:t>C-</a:t>
            </a:r>
            <a:r>
              <a:rPr sz="2400" spc="-15" dirty="0">
                <a:latin typeface="Calibri"/>
                <a:cs typeface="Calibri"/>
              </a:rPr>
              <a:t> </a:t>
            </a:r>
            <a:r>
              <a:rPr sz="2400" dirty="0">
                <a:latin typeface="Calibri"/>
                <a:cs typeface="Calibri"/>
              </a:rPr>
              <a:t>loss</a:t>
            </a:r>
            <a:r>
              <a:rPr sz="2400" spc="-15" dirty="0">
                <a:latin typeface="Calibri"/>
                <a:cs typeface="Calibri"/>
              </a:rPr>
              <a:t> </a:t>
            </a:r>
            <a:r>
              <a:rPr sz="2400" spc="-5" dirty="0">
                <a:latin typeface="Calibri"/>
                <a:cs typeface="Calibri"/>
              </a:rPr>
              <a:t>of</a:t>
            </a:r>
            <a:r>
              <a:rPr sz="2400" spc="-10" dirty="0">
                <a:latin typeface="Calibri"/>
                <a:cs typeface="Calibri"/>
              </a:rPr>
              <a:t> </a:t>
            </a:r>
            <a:r>
              <a:rPr sz="2400" spc="-15" dirty="0">
                <a:latin typeface="Calibri"/>
                <a:cs typeface="Calibri"/>
              </a:rPr>
              <a:t>taste</a:t>
            </a:r>
            <a:r>
              <a:rPr sz="2400" spc="-60" dirty="0">
                <a:latin typeface="Calibri"/>
                <a:cs typeface="Calibri"/>
              </a:rPr>
              <a:t> </a:t>
            </a:r>
            <a:r>
              <a:rPr sz="2400" spc="-5" dirty="0">
                <a:latin typeface="Calibri"/>
                <a:cs typeface="Calibri"/>
              </a:rPr>
              <a:t>sensation</a:t>
            </a:r>
            <a:r>
              <a:rPr sz="2400" spc="-30" dirty="0">
                <a:latin typeface="Calibri"/>
                <a:cs typeface="Calibri"/>
              </a:rPr>
              <a:t> </a:t>
            </a:r>
            <a:r>
              <a:rPr sz="2400" spc="-5" dirty="0">
                <a:latin typeface="Calibri"/>
                <a:cs typeface="Calibri"/>
              </a:rPr>
              <a:t>on </a:t>
            </a:r>
            <a:r>
              <a:rPr sz="2400" dirty="0">
                <a:latin typeface="Calibri"/>
                <a:cs typeface="Calibri"/>
              </a:rPr>
              <a:t>the</a:t>
            </a:r>
            <a:r>
              <a:rPr sz="2400" spc="-40" dirty="0">
                <a:latin typeface="Calibri"/>
                <a:cs typeface="Calibri"/>
              </a:rPr>
              <a:t> </a:t>
            </a:r>
            <a:r>
              <a:rPr sz="2400" spc="-5" dirty="0">
                <a:latin typeface="Calibri"/>
                <a:cs typeface="Calibri"/>
              </a:rPr>
              <a:t>left</a:t>
            </a:r>
            <a:r>
              <a:rPr sz="2400" spc="-30" dirty="0">
                <a:latin typeface="Calibri"/>
                <a:cs typeface="Calibri"/>
              </a:rPr>
              <a:t> </a:t>
            </a:r>
            <a:r>
              <a:rPr sz="2400" spc="-5" dirty="0">
                <a:latin typeface="Calibri"/>
                <a:cs typeface="Calibri"/>
              </a:rPr>
              <a:t>side</a:t>
            </a:r>
            <a:endParaRPr sz="2400">
              <a:latin typeface="Calibri"/>
              <a:cs typeface="Calibri"/>
            </a:endParaRPr>
          </a:p>
        </p:txBody>
      </p:sp>
      <p:sp>
        <p:nvSpPr>
          <p:cNvPr id="4" name="object 4"/>
          <p:cNvSpPr txBox="1"/>
          <p:nvPr/>
        </p:nvSpPr>
        <p:spPr>
          <a:xfrm>
            <a:off x="333857" y="2346487"/>
            <a:ext cx="5414010" cy="112082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7-This</a:t>
            </a:r>
            <a:r>
              <a:rPr sz="2400" spc="-50" dirty="0">
                <a:latin typeface="Calibri"/>
                <a:cs typeface="Calibri"/>
              </a:rPr>
              <a:t> </a:t>
            </a:r>
            <a:r>
              <a:rPr sz="2400" spc="-10" dirty="0">
                <a:latin typeface="Calibri"/>
                <a:cs typeface="Calibri"/>
              </a:rPr>
              <a:t>test</a:t>
            </a:r>
            <a:r>
              <a:rPr sz="2400" spc="-30" dirty="0">
                <a:latin typeface="Calibri"/>
                <a:cs typeface="Calibri"/>
              </a:rPr>
              <a:t> </a:t>
            </a:r>
            <a:r>
              <a:rPr sz="2400" dirty="0">
                <a:latin typeface="Calibri"/>
                <a:cs typeface="Calibri"/>
              </a:rPr>
              <a:t>is</a:t>
            </a:r>
            <a:r>
              <a:rPr sz="2400" spc="-20" dirty="0">
                <a:latin typeface="Calibri"/>
                <a:cs typeface="Calibri"/>
              </a:rPr>
              <a:t> </a:t>
            </a:r>
            <a:r>
              <a:rPr sz="2400" spc="-5" dirty="0">
                <a:latin typeface="Calibri"/>
                <a:cs typeface="Calibri"/>
              </a:rPr>
              <a:t>used</a:t>
            </a:r>
            <a:r>
              <a:rPr sz="2400" spc="-10" dirty="0">
                <a:latin typeface="Calibri"/>
                <a:cs typeface="Calibri"/>
              </a:rPr>
              <a:t> </a:t>
            </a:r>
            <a:r>
              <a:rPr sz="2400" spc="-15" dirty="0">
                <a:latin typeface="Calibri"/>
                <a:cs typeface="Calibri"/>
              </a:rPr>
              <a:t>for </a:t>
            </a:r>
            <a:r>
              <a:rPr sz="2400" spc="-5" dirty="0">
                <a:latin typeface="Calibri"/>
                <a:cs typeface="Calibri"/>
              </a:rPr>
              <a:t>detect</a:t>
            </a:r>
            <a:r>
              <a:rPr sz="2400" spc="-30" dirty="0">
                <a:latin typeface="Calibri"/>
                <a:cs typeface="Calibri"/>
              </a:rPr>
              <a:t> </a:t>
            </a:r>
            <a:r>
              <a:rPr sz="2400" dirty="0">
                <a:latin typeface="Calibri"/>
                <a:cs typeface="Calibri"/>
              </a:rPr>
              <a:t>the</a:t>
            </a:r>
            <a:r>
              <a:rPr sz="2400" spc="-35" dirty="0">
                <a:latin typeface="Calibri"/>
                <a:cs typeface="Calibri"/>
              </a:rPr>
              <a:t> </a:t>
            </a:r>
            <a:r>
              <a:rPr sz="2400" dirty="0">
                <a:latin typeface="Calibri"/>
                <a:cs typeface="Calibri"/>
              </a:rPr>
              <a:t>function</a:t>
            </a:r>
            <a:r>
              <a:rPr sz="2400" spc="-55" dirty="0">
                <a:latin typeface="Calibri"/>
                <a:cs typeface="Calibri"/>
              </a:rPr>
              <a:t> </a:t>
            </a:r>
            <a:r>
              <a:rPr sz="2400" spc="-5" dirty="0">
                <a:latin typeface="Calibri"/>
                <a:cs typeface="Calibri"/>
              </a:rPr>
              <a:t>of</a:t>
            </a:r>
            <a:endParaRPr sz="2400">
              <a:latin typeface="Calibri"/>
              <a:cs typeface="Calibri"/>
            </a:endParaRPr>
          </a:p>
          <a:p>
            <a:pPr marL="12700" marR="3053080">
              <a:lnSpc>
                <a:spcPct val="100000"/>
              </a:lnSpc>
              <a:spcBef>
                <a:spcPts val="5"/>
              </a:spcBef>
            </a:pPr>
            <a:r>
              <a:rPr sz="2400" dirty="0">
                <a:solidFill>
                  <a:srgbClr val="FF0000"/>
                </a:solidFill>
                <a:latin typeface="Calibri"/>
                <a:cs typeface="Calibri"/>
              </a:rPr>
              <a:t>1.</a:t>
            </a:r>
            <a:r>
              <a:rPr sz="2400" spc="-70" dirty="0">
                <a:solidFill>
                  <a:srgbClr val="FF0000"/>
                </a:solidFill>
                <a:latin typeface="Calibri"/>
                <a:cs typeface="Calibri"/>
              </a:rPr>
              <a:t> </a:t>
            </a:r>
            <a:r>
              <a:rPr sz="2400" spc="-5" dirty="0">
                <a:solidFill>
                  <a:srgbClr val="FF0000"/>
                </a:solidFill>
                <a:latin typeface="Calibri"/>
                <a:cs typeface="Calibri"/>
              </a:rPr>
              <a:t>right</a:t>
            </a:r>
            <a:r>
              <a:rPr sz="2400" spc="-70" dirty="0">
                <a:solidFill>
                  <a:srgbClr val="FF0000"/>
                </a:solidFill>
                <a:latin typeface="Calibri"/>
                <a:cs typeface="Calibri"/>
              </a:rPr>
              <a:t> </a:t>
            </a:r>
            <a:r>
              <a:rPr sz="2400" dirty="0">
                <a:solidFill>
                  <a:srgbClr val="FF0000"/>
                </a:solidFill>
                <a:latin typeface="Calibri"/>
                <a:cs typeface="Calibri"/>
              </a:rPr>
              <a:t>cerebellum </a:t>
            </a:r>
            <a:r>
              <a:rPr sz="2400" spc="-525" dirty="0">
                <a:solidFill>
                  <a:srgbClr val="FF0000"/>
                </a:solidFill>
                <a:latin typeface="Calibri"/>
                <a:cs typeface="Calibri"/>
              </a:rPr>
              <a:t> </a:t>
            </a:r>
            <a:r>
              <a:rPr sz="2400" spc="-5" dirty="0">
                <a:latin typeface="Calibri"/>
                <a:cs typeface="Calibri"/>
              </a:rPr>
              <a:t>2.left</a:t>
            </a:r>
            <a:r>
              <a:rPr sz="2400" spc="-55" dirty="0">
                <a:latin typeface="Calibri"/>
                <a:cs typeface="Calibri"/>
              </a:rPr>
              <a:t> </a:t>
            </a:r>
            <a:r>
              <a:rPr sz="2400" dirty="0">
                <a:latin typeface="Calibri"/>
                <a:cs typeface="Calibri"/>
              </a:rPr>
              <a:t>cerebellum</a:t>
            </a:r>
            <a:endParaRPr sz="2400">
              <a:latin typeface="Calibri"/>
              <a:cs typeface="Calibri"/>
            </a:endParaRPr>
          </a:p>
        </p:txBody>
      </p:sp>
      <p:grpSp>
        <p:nvGrpSpPr>
          <p:cNvPr id="5" name="object 5"/>
          <p:cNvGrpSpPr/>
          <p:nvPr/>
        </p:nvGrpSpPr>
        <p:grpSpPr>
          <a:xfrm>
            <a:off x="0" y="381000"/>
            <a:ext cx="9144000" cy="4800600"/>
            <a:chOff x="0" y="-119662"/>
            <a:chExt cx="9144000" cy="7538720"/>
          </a:xfrm>
        </p:grpSpPr>
        <p:pic>
          <p:nvPicPr>
            <p:cNvPr id="6" name="object 6"/>
            <p:cNvPicPr/>
            <p:nvPr/>
          </p:nvPicPr>
          <p:blipFill>
            <a:blip r:embed="rId3" cstate="print"/>
            <a:stretch>
              <a:fillRect/>
            </a:stretch>
          </p:blipFill>
          <p:spPr>
            <a:xfrm>
              <a:off x="5897879" y="3624070"/>
              <a:ext cx="2886455" cy="3145536"/>
            </a:xfrm>
            <a:prstGeom prst="rect">
              <a:avLst/>
            </a:prstGeom>
          </p:spPr>
        </p:pic>
        <p:pic>
          <p:nvPicPr>
            <p:cNvPr id="7" name="object 7"/>
            <p:cNvPicPr/>
            <p:nvPr/>
          </p:nvPicPr>
          <p:blipFill>
            <a:blip r:embed="rId4" cstate="print"/>
            <a:stretch>
              <a:fillRect/>
            </a:stretch>
          </p:blipFill>
          <p:spPr>
            <a:xfrm>
              <a:off x="0" y="-119662"/>
              <a:ext cx="9144000" cy="7538720"/>
            </a:xfrm>
            <a:prstGeom prst="rect">
              <a:avLst/>
            </a:prstGeom>
          </p:spPr>
        </p:pic>
      </p:grpSp>
    </p:spTree>
  </p:cSld>
  <p:clrMapOvr>
    <a:masterClrMapping/>
  </p:clrMapOvr>
  <p:transition advClick="0" advTm="60000"/>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300490"/>
            <a:ext cx="2379980" cy="751488"/>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8-</a:t>
            </a:r>
            <a:r>
              <a:rPr sz="2400" spc="-25" dirty="0">
                <a:latin typeface="Calibri"/>
                <a:cs typeface="Calibri"/>
              </a:rPr>
              <a:t> </a:t>
            </a:r>
            <a:r>
              <a:rPr sz="2400" dirty="0">
                <a:latin typeface="Calibri"/>
                <a:cs typeface="Calibri"/>
              </a:rPr>
              <a:t>This</a:t>
            </a:r>
            <a:r>
              <a:rPr sz="2400" spc="-40" dirty="0">
                <a:latin typeface="Calibri"/>
                <a:cs typeface="Calibri"/>
              </a:rPr>
              <a:t> </a:t>
            </a:r>
            <a:r>
              <a:rPr sz="2400" spc="-10" dirty="0">
                <a:latin typeface="Calibri"/>
                <a:cs typeface="Calibri"/>
              </a:rPr>
              <a:t>test</a:t>
            </a:r>
            <a:r>
              <a:rPr sz="2400" spc="-50" dirty="0">
                <a:latin typeface="Calibri"/>
                <a:cs typeface="Calibri"/>
              </a:rPr>
              <a:t> </a:t>
            </a:r>
            <a:r>
              <a:rPr sz="2400" spc="-5" dirty="0">
                <a:latin typeface="Calibri"/>
                <a:cs typeface="Calibri"/>
              </a:rPr>
              <a:t>called</a:t>
            </a:r>
            <a:r>
              <a:rPr sz="2400" spc="-20" dirty="0">
                <a:latin typeface="Calibri"/>
                <a:cs typeface="Calibri"/>
              </a:rPr>
              <a:t> </a:t>
            </a:r>
            <a:r>
              <a:rPr sz="2400" dirty="0">
                <a:latin typeface="Calibri"/>
                <a:cs typeface="Calibri"/>
              </a:rPr>
              <a:t>?</a:t>
            </a:r>
            <a:endParaRPr sz="2400">
              <a:latin typeface="Calibri"/>
              <a:cs typeface="Calibri"/>
            </a:endParaRPr>
          </a:p>
          <a:p>
            <a:pPr marL="12700">
              <a:lnSpc>
                <a:spcPct val="100000"/>
              </a:lnSpc>
              <a:spcBef>
                <a:spcPts val="5"/>
              </a:spcBef>
            </a:pPr>
            <a:r>
              <a:rPr sz="2400" spc="-30" dirty="0">
                <a:solidFill>
                  <a:srgbClr val="FF0000"/>
                </a:solidFill>
                <a:latin typeface="Calibri"/>
                <a:cs typeface="Calibri"/>
              </a:rPr>
              <a:t>Tandem</a:t>
            </a:r>
            <a:r>
              <a:rPr sz="2400" spc="-75" dirty="0">
                <a:solidFill>
                  <a:srgbClr val="FF0000"/>
                </a:solidFill>
                <a:latin typeface="Calibri"/>
                <a:cs typeface="Calibri"/>
              </a:rPr>
              <a:t> </a:t>
            </a:r>
            <a:r>
              <a:rPr sz="2400" spc="-10" dirty="0">
                <a:solidFill>
                  <a:srgbClr val="FF0000"/>
                </a:solidFill>
                <a:latin typeface="Calibri"/>
                <a:cs typeface="Calibri"/>
              </a:rPr>
              <a:t>test</a:t>
            </a:r>
            <a:endParaRPr sz="2400">
              <a:latin typeface="Calibri"/>
              <a:cs typeface="Calibri"/>
            </a:endParaRPr>
          </a:p>
        </p:txBody>
      </p:sp>
      <p:pic>
        <p:nvPicPr>
          <p:cNvPr id="3" name="object 3"/>
          <p:cNvPicPr/>
          <p:nvPr/>
        </p:nvPicPr>
        <p:blipFill>
          <a:blip r:embed="rId2" cstate="print"/>
          <a:stretch>
            <a:fillRect/>
          </a:stretch>
        </p:blipFill>
        <p:spPr>
          <a:xfrm>
            <a:off x="5486401" y="174685"/>
            <a:ext cx="3419855" cy="1892420"/>
          </a:xfrm>
          <a:prstGeom prst="rect">
            <a:avLst/>
          </a:prstGeom>
        </p:spPr>
      </p:pic>
      <p:sp>
        <p:nvSpPr>
          <p:cNvPr id="4" name="object 4"/>
          <p:cNvSpPr txBox="1"/>
          <p:nvPr/>
        </p:nvSpPr>
        <p:spPr>
          <a:xfrm>
            <a:off x="132995" y="2824930"/>
            <a:ext cx="3565525" cy="751488"/>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9-</a:t>
            </a:r>
            <a:r>
              <a:rPr sz="2400" spc="-20" dirty="0">
                <a:latin typeface="Calibri"/>
                <a:cs typeface="Calibri"/>
              </a:rPr>
              <a:t> </a:t>
            </a:r>
            <a:r>
              <a:rPr sz="2400" spc="-5" dirty="0">
                <a:latin typeface="Calibri"/>
                <a:cs typeface="Calibri"/>
              </a:rPr>
              <a:t>What</a:t>
            </a:r>
            <a:r>
              <a:rPr sz="2400" spc="-35" dirty="0">
                <a:latin typeface="Calibri"/>
                <a:cs typeface="Calibri"/>
              </a:rPr>
              <a:t> </a:t>
            </a:r>
            <a:r>
              <a:rPr sz="2400" dirty="0">
                <a:latin typeface="Calibri"/>
                <a:cs typeface="Calibri"/>
              </a:rPr>
              <a:t>is</a:t>
            </a:r>
            <a:r>
              <a:rPr sz="2400" spc="-20" dirty="0">
                <a:latin typeface="Calibri"/>
                <a:cs typeface="Calibri"/>
              </a:rPr>
              <a:t> </a:t>
            </a:r>
            <a:r>
              <a:rPr sz="2400" spc="5" dirty="0">
                <a:latin typeface="Calibri"/>
                <a:cs typeface="Calibri"/>
              </a:rPr>
              <a:t>the</a:t>
            </a:r>
            <a:r>
              <a:rPr sz="2400" spc="-10" dirty="0">
                <a:latin typeface="Calibri"/>
                <a:cs typeface="Calibri"/>
              </a:rPr>
              <a:t> </a:t>
            </a:r>
            <a:r>
              <a:rPr sz="2400" dirty="0">
                <a:latin typeface="Calibri"/>
                <a:cs typeface="Calibri"/>
              </a:rPr>
              <a:t>diagnosis</a:t>
            </a:r>
            <a:r>
              <a:rPr sz="2400" spc="-50" dirty="0">
                <a:latin typeface="Calibri"/>
                <a:cs typeface="Calibri"/>
              </a:rPr>
              <a:t> </a:t>
            </a:r>
            <a:r>
              <a:rPr sz="2400" dirty="0">
                <a:latin typeface="Calibri"/>
                <a:cs typeface="Calibri"/>
              </a:rPr>
              <a:t>?</a:t>
            </a:r>
            <a:endParaRPr sz="2400">
              <a:latin typeface="Calibri"/>
              <a:cs typeface="Calibri"/>
            </a:endParaRPr>
          </a:p>
          <a:p>
            <a:pPr marL="12700">
              <a:lnSpc>
                <a:spcPct val="100000"/>
              </a:lnSpc>
              <a:spcBef>
                <a:spcPts val="5"/>
              </a:spcBef>
            </a:pPr>
            <a:r>
              <a:rPr sz="2400" spc="-5" dirty="0">
                <a:solidFill>
                  <a:srgbClr val="FF0000"/>
                </a:solidFill>
                <a:latin typeface="Calibri"/>
                <a:cs typeface="Calibri"/>
              </a:rPr>
              <a:t>Sub-arachenoid</a:t>
            </a:r>
            <a:r>
              <a:rPr sz="2400" spc="-85" dirty="0">
                <a:solidFill>
                  <a:srgbClr val="FF0000"/>
                </a:solidFill>
                <a:latin typeface="Calibri"/>
                <a:cs typeface="Calibri"/>
              </a:rPr>
              <a:t> </a:t>
            </a:r>
            <a:r>
              <a:rPr sz="2400" dirty="0">
                <a:solidFill>
                  <a:srgbClr val="FF0000"/>
                </a:solidFill>
                <a:latin typeface="Calibri"/>
                <a:cs typeface="Calibri"/>
              </a:rPr>
              <a:t>hemorrhage</a:t>
            </a:r>
            <a:endParaRPr sz="2400">
              <a:latin typeface="Calibri"/>
              <a:cs typeface="Calibri"/>
            </a:endParaRPr>
          </a:p>
        </p:txBody>
      </p:sp>
      <p:pic>
        <p:nvPicPr>
          <p:cNvPr id="5" name="object 5"/>
          <p:cNvPicPr/>
          <p:nvPr/>
        </p:nvPicPr>
        <p:blipFill>
          <a:blip r:embed="rId3" cstate="print"/>
          <a:stretch>
            <a:fillRect/>
          </a:stretch>
        </p:blipFill>
        <p:spPr>
          <a:xfrm>
            <a:off x="5187696" y="2659092"/>
            <a:ext cx="2852928" cy="1546931"/>
          </a:xfrm>
          <a:prstGeom prst="rect">
            <a:avLst/>
          </a:prstGeom>
        </p:spPr>
      </p:pic>
    </p:spTree>
  </p:cSld>
  <p:clrMapOvr>
    <a:masterClrMapping/>
  </p:clrMapOvr>
  <p:transition advClick="0" advTm="60000"/>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4143" y="237934"/>
            <a:ext cx="3740785" cy="1050288"/>
          </a:xfrm>
          <a:prstGeom prst="rect">
            <a:avLst/>
          </a:prstGeom>
        </p:spPr>
        <p:txBody>
          <a:bodyPr vert="horz" wrap="square" lIns="0" tIns="97790" rIns="0" bIns="0" rtlCol="0">
            <a:spAutoFit/>
          </a:bodyPr>
          <a:lstStyle/>
          <a:p>
            <a:pPr marL="12700">
              <a:lnSpc>
                <a:spcPct val="100000"/>
              </a:lnSpc>
              <a:spcBef>
                <a:spcPts val="770"/>
              </a:spcBef>
            </a:pPr>
            <a:r>
              <a:rPr sz="2800" spc="-5" dirty="0">
                <a:latin typeface="Calibri"/>
                <a:cs typeface="Calibri"/>
              </a:rPr>
              <a:t>10-What</a:t>
            </a:r>
            <a:r>
              <a:rPr sz="2800" spc="-10" dirty="0">
                <a:latin typeface="Calibri"/>
                <a:cs typeface="Calibri"/>
              </a:rPr>
              <a:t> </a:t>
            </a:r>
            <a:r>
              <a:rPr sz="2800" spc="5" dirty="0">
                <a:latin typeface="Calibri"/>
                <a:cs typeface="Calibri"/>
              </a:rPr>
              <a:t>is</a:t>
            </a:r>
            <a:r>
              <a:rPr sz="2800" spc="-10" dirty="0">
                <a:latin typeface="Calibri"/>
                <a:cs typeface="Calibri"/>
              </a:rPr>
              <a:t> the </a:t>
            </a:r>
            <a:r>
              <a:rPr sz="2800" spc="-5" dirty="0">
                <a:latin typeface="Calibri"/>
                <a:cs typeface="Calibri"/>
              </a:rPr>
              <a:t>diagnosis?</a:t>
            </a:r>
            <a:endParaRPr sz="2800">
              <a:latin typeface="Calibri"/>
              <a:cs typeface="Calibri"/>
            </a:endParaRPr>
          </a:p>
          <a:p>
            <a:pPr marL="12700">
              <a:lnSpc>
                <a:spcPct val="100000"/>
              </a:lnSpc>
              <a:spcBef>
                <a:spcPts val="675"/>
              </a:spcBef>
            </a:pPr>
            <a:r>
              <a:rPr sz="2800" b="1" spc="-10" dirty="0">
                <a:solidFill>
                  <a:srgbClr val="FF0000"/>
                </a:solidFill>
                <a:latin typeface="Calibri"/>
                <a:cs typeface="Calibri"/>
              </a:rPr>
              <a:t>Dermatomyositis</a:t>
            </a:r>
            <a:r>
              <a:rPr sz="2800" spc="-10" dirty="0">
                <a:latin typeface="Calibri"/>
                <a:cs typeface="Calibri"/>
              </a:rPr>
              <a:t>.</a:t>
            </a:r>
            <a:endParaRPr sz="2800">
              <a:latin typeface="Calibri"/>
              <a:cs typeface="Calibri"/>
            </a:endParaRPr>
          </a:p>
        </p:txBody>
      </p:sp>
      <p:pic>
        <p:nvPicPr>
          <p:cNvPr id="3" name="object 3"/>
          <p:cNvPicPr/>
          <p:nvPr/>
        </p:nvPicPr>
        <p:blipFill>
          <a:blip r:embed="rId2" cstate="print"/>
          <a:stretch>
            <a:fillRect/>
          </a:stretch>
        </p:blipFill>
        <p:spPr>
          <a:xfrm>
            <a:off x="5257800" y="289200"/>
            <a:ext cx="3538728" cy="1731322"/>
          </a:xfrm>
          <a:prstGeom prst="rect">
            <a:avLst/>
          </a:prstGeom>
        </p:spPr>
      </p:pic>
      <p:sp>
        <p:nvSpPr>
          <p:cNvPr id="4" name="object 4"/>
          <p:cNvSpPr txBox="1"/>
          <p:nvPr/>
        </p:nvSpPr>
        <p:spPr>
          <a:xfrm>
            <a:off x="307340" y="2708110"/>
            <a:ext cx="3888740" cy="1571584"/>
          </a:xfrm>
          <a:prstGeom prst="rect">
            <a:avLst/>
          </a:prstGeom>
        </p:spPr>
        <p:txBody>
          <a:bodyPr vert="horz" wrap="square" lIns="0" tIns="98425" rIns="0" bIns="0" rtlCol="0">
            <a:spAutoFit/>
          </a:bodyPr>
          <a:lstStyle/>
          <a:p>
            <a:pPr marL="12700">
              <a:lnSpc>
                <a:spcPct val="100000"/>
              </a:lnSpc>
              <a:spcBef>
                <a:spcPts val="775"/>
              </a:spcBef>
            </a:pPr>
            <a:r>
              <a:rPr sz="2800" spc="-5" dirty="0">
                <a:latin typeface="Calibri"/>
                <a:cs typeface="Calibri"/>
              </a:rPr>
              <a:t>11-What</a:t>
            </a:r>
            <a:r>
              <a:rPr sz="2800" spc="-10" dirty="0">
                <a:latin typeface="Calibri"/>
                <a:cs typeface="Calibri"/>
              </a:rPr>
              <a:t> </a:t>
            </a:r>
            <a:r>
              <a:rPr sz="2800" spc="5" dirty="0">
                <a:latin typeface="Calibri"/>
                <a:cs typeface="Calibri"/>
              </a:rPr>
              <a:t>is</a:t>
            </a:r>
            <a:r>
              <a:rPr sz="2800" spc="-5" dirty="0">
                <a:latin typeface="Calibri"/>
                <a:cs typeface="Calibri"/>
              </a:rPr>
              <a:t> </a:t>
            </a:r>
            <a:r>
              <a:rPr sz="2800" spc="-10" dirty="0">
                <a:latin typeface="Calibri"/>
                <a:cs typeface="Calibri"/>
              </a:rPr>
              <a:t>the </a:t>
            </a:r>
            <a:r>
              <a:rPr sz="2800" spc="-5" dirty="0">
                <a:latin typeface="Calibri"/>
                <a:cs typeface="Calibri"/>
              </a:rPr>
              <a:t>diagnosis?</a:t>
            </a:r>
            <a:endParaRPr sz="2800">
              <a:latin typeface="Calibri"/>
              <a:cs typeface="Calibri"/>
            </a:endParaRPr>
          </a:p>
          <a:p>
            <a:pPr marL="527685" indent="-515620">
              <a:lnSpc>
                <a:spcPct val="100000"/>
              </a:lnSpc>
              <a:spcBef>
                <a:spcPts val="670"/>
              </a:spcBef>
              <a:buAutoNum type="arabicPeriod"/>
              <a:tabLst>
                <a:tab pos="527685" algn="l"/>
                <a:tab pos="528320" algn="l"/>
              </a:tabLst>
            </a:pPr>
            <a:r>
              <a:rPr sz="2800" b="1" dirty="0">
                <a:solidFill>
                  <a:srgbClr val="FF0000"/>
                </a:solidFill>
                <a:latin typeface="Calibri"/>
                <a:cs typeface="Calibri"/>
              </a:rPr>
              <a:t>T2</a:t>
            </a:r>
            <a:r>
              <a:rPr sz="2800" b="1" spc="-10" dirty="0">
                <a:solidFill>
                  <a:srgbClr val="FF0000"/>
                </a:solidFill>
                <a:latin typeface="Calibri"/>
                <a:cs typeface="Calibri"/>
              </a:rPr>
              <a:t> </a:t>
            </a:r>
            <a:r>
              <a:rPr sz="2800" b="1" spc="-30" dirty="0">
                <a:solidFill>
                  <a:srgbClr val="FF0000"/>
                </a:solidFill>
                <a:latin typeface="Calibri"/>
                <a:cs typeface="Calibri"/>
              </a:rPr>
              <a:t>Transverse</a:t>
            </a:r>
            <a:r>
              <a:rPr sz="2800" b="1" spc="-55" dirty="0">
                <a:solidFill>
                  <a:srgbClr val="FF0000"/>
                </a:solidFill>
                <a:latin typeface="Calibri"/>
                <a:cs typeface="Calibri"/>
              </a:rPr>
              <a:t> </a:t>
            </a:r>
            <a:r>
              <a:rPr sz="2800" b="1" spc="-5" dirty="0">
                <a:solidFill>
                  <a:srgbClr val="FF0000"/>
                </a:solidFill>
                <a:latin typeface="Calibri"/>
                <a:cs typeface="Calibri"/>
              </a:rPr>
              <a:t>myelitis.</a:t>
            </a:r>
            <a:endParaRPr sz="2800">
              <a:latin typeface="Calibri"/>
              <a:cs typeface="Calibri"/>
            </a:endParaRPr>
          </a:p>
          <a:p>
            <a:pPr marL="527685" indent="-515620">
              <a:lnSpc>
                <a:spcPct val="100000"/>
              </a:lnSpc>
              <a:spcBef>
                <a:spcPts val="675"/>
              </a:spcBef>
              <a:buAutoNum type="arabicPeriod"/>
              <a:tabLst>
                <a:tab pos="527685" algn="l"/>
                <a:tab pos="528320" algn="l"/>
              </a:tabLst>
            </a:pPr>
            <a:r>
              <a:rPr sz="2800" dirty="0">
                <a:latin typeface="Calibri"/>
                <a:cs typeface="Calibri"/>
              </a:rPr>
              <a:t>T1</a:t>
            </a:r>
            <a:r>
              <a:rPr sz="2800" spc="-35" dirty="0">
                <a:latin typeface="Calibri"/>
                <a:cs typeface="Calibri"/>
              </a:rPr>
              <a:t> </a:t>
            </a:r>
            <a:r>
              <a:rPr sz="2800" spc="-10" dirty="0">
                <a:latin typeface="Calibri"/>
                <a:cs typeface="Calibri"/>
              </a:rPr>
              <a:t>syringomyelia</a:t>
            </a:r>
            <a:endParaRPr sz="2800">
              <a:latin typeface="Calibri"/>
              <a:cs typeface="Calibri"/>
            </a:endParaRPr>
          </a:p>
        </p:txBody>
      </p:sp>
      <p:pic>
        <p:nvPicPr>
          <p:cNvPr id="5" name="object 5"/>
          <p:cNvPicPr/>
          <p:nvPr/>
        </p:nvPicPr>
        <p:blipFill>
          <a:blip r:embed="rId3" cstate="print"/>
          <a:stretch>
            <a:fillRect/>
          </a:stretch>
        </p:blipFill>
        <p:spPr>
          <a:xfrm>
            <a:off x="5751576" y="2571750"/>
            <a:ext cx="2819400" cy="1420771"/>
          </a:xfrm>
          <a:prstGeom prst="rect">
            <a:avLst/>
          </a:prstGeom>
        </p:spPr>
      </p:pic>
    </p:spTree>
  </p:cSld>
  <p:clrMapOvr>
    <a:masterClrMapping/>
  </p:clrMapOvr>
  <p:transition advClick="0" advTm="6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12- wrong about pseudobulbar palsy :</a:t>
            </a:r>
          </a:p>
          <a:p>
            <a:pPr marL="0" indent="0">
              <a:buNone/>
            </a:pPr>
            <a:endParaRPr lang="en-US" dirty="0"/>
          </a:p>
          <a:p>
            <a:pPr marL="0" indent="0">
              <a:buNone/>
            </a:pPr>
            <a:r>
              <a:rPr lang="en-US" dirty="0"/>
              <a:t>Absent jaw jerk</a:t>
            </a:r>
          </a:p>
          <a:p>
            <a:pPr marL="0" indent="0">
              <a:buNone/>
            </a:pPr>
            <a:endParaRPr lang="en-US" dirty="0"/>
          </a:p>
          <a:p>
            <a:pPr marL="0" indent="0">
              <a:buNone/>
            </a:pPr>
            <a:r>
              <a:rPr lang="en-US" dirty="0"/>
              <a:t>13- what cause positive Romberg’s test:</a:t>
            </a:r>
          </a:p>
          <a:p>
            <a:pPr marL="0" indent="0">
              <a:buNone/>
            </a:pPr>
            <a:endParaRPr lang="en-US" dirty="0"/>
          </a:p>
          <a:p>
            <a:pPr marL="0" indent="0">
              <a:buNone/>
            </a:pPr>
            <a:r>
              <a:rPr lang="en-US" dirty="0"/>
              <a:t>All of the above </a:t>
            </a:r>
          </a:p>
          <a:p>
            <a:pPr marL="0" indent="0">
              <a:buNone/>
            </a:pPr>
            <a:endParaRPr lang="en-US" dirty="0"/>
          </a:p>
        </p:txBody>
      </p:sp>
    </p:spTree>
    <p:extLst>
      <p:ext uri="{BB962C8B-B14F-4D97-AF65-F5344CB8AC3E}">
        <p14:creationId xmlns:p14="http://schemas.microsoft.com/office/powerpoint/2010/main" val="2863778714"/>
      </p:ext>
    </p:extLst>
  </p:cSld>
  <p:clrMapOvr>
    <a:masterClrMapping/>
  </p:clrMapOvr>
  <p:transition advClick="0" advTm="60000"/>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715000" y="291142"/>
            <a:ext cx="3246120" cy="1774022"/>
          </a:xfrm>
          <a:prstGeom prst="rect">
            <a:avLst/>
          </a:prstGeom>
        </p:spPr>
      </p:pic>
      <p:sp>
        <p:nvSpPr>
          <p:cNvPr id="3" name="object 3"/>
          <p:cNvSpPr txBox="1"/>
          <p:nvPr/>
        </p:nvSpPr>
        <p:spPr>
          <a:xfrm>
            <a:off x="231141" y="155113"/>
            <a:ext cx="7020559" cy="6486391"/>
          </a:xfrm>
          <a:prstGeom prst="rect">
            <a:avLst/>
          </a:prstGeom>
        </p:spPr>
        <p:txBody>
          <a:bodyPr vert="horz" wrap="square" lIns="0" tIns="12700" rIns="0" bIns="0" rtlCol="0">
            <a:spAutoFit/>
          </a:bodyPr>
          <a:lstStyle/>
          <a:p>
            <a:pPr marL="12700" marR="2760345">
              <a:lnSpc>
                <a:spcPct val="100000"/>
              </a:lnSpc>
              <a:spcBef>
                <a:spcPts val="100"/>
              </a:spcBef>
              <a:buAutoNum type="arabicPlain" startAt="12"/>
              <a:tabLst>
                <a:tab pos="482600" algn="l"/>
              </a:tabLst>
            </a:pPr>
            <a:r>
              <a:rPr sz="2400" dirty="0">
                <a:latin typeface="Calibri"/>
                <a:cs typeface="Calibri"/>
              </a:rPr>
              <a:t>If</a:t>
            </a:r>
            <a:r>
              <a:rPr sz="2400" spc="-30" dirty="0">
                <a:latin typeface="Calibri"/>
                <a:cs typeface="Calibri"/>
              </a:rPr>
              <a:t> </a:t>
            </a:r>
            <a:r>
              <a:rPr sz="2400" dirty="0">
                <a:latin typeface="Calibri"/>
                <a:cs typeface="Calibri"/>
              </a:rPr>
              <a:t>this</a:t>
            </a:r>
            <a:r>
              <a:rPr sz="2400" spc="-30" dirty="0">
                <a:latin typeface="Calibri"/>
                <a:cs typeface="Calibri"/>
              </a:rPr>
              <a:t> </a:t>
            </a:r>
            <a:r>
              <a:rPr sz="2400" spc="-10" dirty="0">
                <a:latin typeface="Calibri"/>
                <a:cs typeface="Calibri"/>
              </a:rPr>
              <a:t>test</a:t>
            </a:r>
            <a:r>
              <a:rPr sz="2400" spc="-45" dirty="0">
                <a:latin typeface="Calibri"/>
                <a:cs typeface="Calibri"/>
              </a:rPr>
              <a:t> </a:t>
            </a:r>
            <a:r>
              <a:rPr sz="2400" spc="-15" dirty="0">
                <a:latin typeface="Calibri"/>
                <a:cs typeface="Calibri"/>
              </a:rPr>
              <a:t>was</a:t>
            </a:r>
            <a:r>
              <a:rPr sz="2400" spc="-25" dirty="0">
                <a:latin typeface="Calibri"/>
                <a:cs typeface="Calibri"/>
              </a:rPr>
              <a:t> </a:t>
            </a:r>
            <a:r>
              <a:rPr sz="2400" spc="-5" dirty="0">
                <a:latin typeface="Calibri"/>
                <a:cs typeface="Calibri"/>
              </a:rPr>
              <a:t>positive,what</a:t>
            </a:r>
            <a:r>
              <a:rPr sz="2400" spc="-30" dirty="0">
                <a:latin typeface="Calibri"/>
                <a:cs typeface="Calibri"/>
              </a:rPr>
              <a:t> </a:t>
            </a:r>
            <a:r>
              <a:rPr sz="2400" dirty="0">
                <a:latin typeface="Calibri"/>
                <a:cs typeface="Calibri"/>
              </a:rPr>
              <a:t>is </a:t>
            </a:r>
            <a:r>
              <a:rPr sz="2400" spc="-525" dirty="0">
                <a:latin typeface="Calibri"/>
                <a:cs typeface="Calibri"/>
              </a:rPr>
              <a:t> </a:t>
            </a:r>
            <a:r>
              <a:rPr sz="2400" dirty="0">
                <a:latin typeface="Calibri"/>
                <a:cs typeface="Calibri"/>
              </a:rPr>
              <a:t>the</a:t>
            </a:r>
            <a:r>
              <a:rPr sz="2400" spc="-40" dirty="0">
                <a:latin typeface="Calibri"/>
                <a:cs typeface="Calibri"/>
              </a:rPr>
              <a:t> </a:t>
            </a:r>
            <a:r>
              <a:rPr sz="2400" spc="-10" dirty="0">
                <a:latin typeface="Calibri"/>
                <a:cs typeface="Calibri"/>
              </a:rPr>
              <a:t>cause?</a:t>
            </a:r>
            <a:endParaRPr sz="2400">
              <a:latin typeface="Calibri"/>
              <a:cs typeface="Calibri"/>
            </a:endParaRPr>
          </a:p>
          <a:p>
            <a:pPr marL="12700">
              <a:lnSpc>
                <a:spcPct val="100000"/>
              </a:lnSpc>
              <a:spcBef>
                <a:spcPts val="580"/>
              </a:spcBef>
            </a:pPr>
            <a:r>
              <a:rPr sz="2400" dirty="0">
                <a:latin typeface="Calibri"/>
                <a:cs typeface="Calibri"/>
              </a:rPr>
              <a:t>A-</a:t>
            </a:r>
            <a:r>
              <a:rPr sz="2400" spc="-25" dirty="0">
                <a:latin typeface="Calibri"/>
                <a:cs typeface="Calibri"/>
              </a:rPr>
              <a:t> </a:t>
            </a:r>
            <a:r>
              <a:rPr sz="2400" spc="-10" dirty="0">
                <a:latin typeface="Calibri"/>
                <a:cs typeface="Calibri"/>
              </a:rPr>
              <a:t>Dorsal</a:t>
            </a:r>
            <a:r>
              <a:rPr sz="2400" spc="-60" dirty="0">
                <a:latin typeface="Calibri"/>
                <a:cs typeface="Calibri"/>
              </a:rPr>
              <a:t> </a:t>
            </a:r>
            <a:r>
              <a:rPr sz="2400" spc="-5" dirty="0">
                <a:latin typeface="Calibri"/>
                <a:cs typeface="Calibri"/>
              </a:rPr>
              <a:t>column</a:t>
            </a:r>
            <a:r>
              <a:rPr sz="2400" spc="-20" dirty="0">
                <a:latin typeface="Calibri"/>
                <a:cs typeface="Calibri"/>
              </a:rPr>
              <a:t> </a:t>
            </a:r>
            <a:r>
              <a:rPr sz="2400" dirty="0">
                <a:latin typeface="Calibri"/>
                <a:cs typeface="Calibri"/>
              </a:rPr>
              <a:t>lesion.</a:t>
            </a:r>
            <a:endParaRPr sz="2400">
              <a:latin typeface="Calibri"/>
              <a:cs typeface="Calibri"/>
            </a:endParaRPr>
          </a:p>
          <a:p>
            <a:pPr marL="12700">
              <a:lnSpc>
                <a:spcPct val="100000"/>
              </a:lnSpc>
              <a:spcBef>
                <a:spcPts val="575"/>
              </a:spcBef>
            </a:pPr>
            <a:r>
              <a:rPr sz="2400" spc="-5" dirty="0">
                <a:latin typeface="Calibri"/>
                <a:cs typeface="Calibri"/>
              </a:rPr>
              <a:t>B-</a:t>
            </a:r>
            <a:r>
              <a:rPr sz="2400" spc="-25" dirty="0">
                <a:latin typeface="Calibri"/>
                <a:cs typeface="Calibri"/>
              </a:rPr>
              <a:t> </a:t>
            </a:r>
            <a:r>
              <a:rPr sz="2400" dirty="0">
                <a:latin typeface="Calibri"/>
                <a:cs typeface="Calibri"/>
              </a:rPr>
              <a:t>Vit</a:t>
            </a:r>
            <a:r>
              <a:rPr sz="2400" spc="-20" dirty="0">
                <a:latin typeface="Calibri"/>
                <a:cs typeface="Calibri"/>
              </a:rPr>
              <a:t> </a:t>
            </a:r>
            <a:r>
              <a:rPr sz="2400" dirty="0">
                <a:latin typeface="Calibri"/>
                <a:cs typeface="Calibri"/>
              </a:rPr>
              <a:t>B12</a:t>
            </a:r>
            <a:r>
              <a:rPr sz="2400" spc="-50" dirty="0">
                <a:latin typeface="Calibri"/>
                <a:cs typeface="Calibri"/>
              </a:rPr>
              <a:t> </a:t>
            </a:r>
            <a:r>
              <a:rPr sz="2400" spc="-20" dirty="0">
                <a:latin typeface="Calibri"/>
                <a:cs typeface="Calibri"/>
              </a:rPr>
              <a:t>deficiency.</a:t>
            </a:r>
            <a:endParaRPr sz="2400">
              <a:latin typeface="Calibri"/>
              <a:cs typeface="Calibri"/>
            </a:endParaRPr>
          </a:p>
          <a:p>
            <a:pPr marL="12700">
              <a:lnSpc>
                <a:spcPct val="100000"/>
              </a:lnSpc>
              <a:spcBef>
                <a:spcPts val="575"/>
              </a:spcBef>
            </a:pPr>
            <a:r>
              <a:rPr sz="2400" spc="-5" dirty="0">
                <a:latin typeface="Calibri"/>
                <a:cs typeface="Calibri"/>
              </a:rPr>
              <a:t>C-</a:t>
            </a:r>
            <a:r>
              <a:rPr sz="2400" spc="-25" dirty="0">
                <a:latin typeface="Calibri"/>
                <a:cs typeface="Calibri"/>
              </a:rPr>
              <a:t> </a:t>
            </a:r>
            <a:r>
              <a:rPr sz="2400" dirty="0">
                <a:latin typeface="Calibri"/>
                <a:cs typeface="Calibri"/>
              </a:rPr>
              <a:t>Diabetic</a:t>
            </a:r>
            <a:r>
              <a:rPr sz="2400" spc="-70" dirty="0">
                <a:latin typeface="Calibri"/>
                <a:cs typeface="Calibri"/>
              </a:rPr>
              <a:t> </a:t>
            </a:r>
            <a:r>
              <a:rPr sz="2400" spc="-25" dirty="0">
                <a:latin typeface="Calibri"/>
                <a:cs typeface="Calibri"/>
              </a:rPr>
              <a:t>neuropathy.</a:t>
            </a:r>
            <a:endParaRPr sz="2400">
              <a:latin typeface="Calibri"/>
              <a:cs typeface="Calibri"/>
            </a:endParaRPr>
          </a:p>
          <a:p>
            <a:pPr marL="12700">
              <a:lnSpc>
                <a:spcPct val="100000"/>
              </a:lnSpc>
              <a:spcBef>
                <a:spcPts val="580"/>
              </a:spcBef>
            </a:pPr>
            <a:r>
              <a:rPr sz="2400" spc="5" dirty="0">
                <a:latin typeface="Calibri"/>
                <a:cs typeface="Calibri"/>
              </a:rPr>
              <a:t>D-</a:t>
            </a:r>
            <a:r>
              <a:rPr sz="2400" spc="-50" dirty="0">
                <a:latin typeface="Calibri"/>
                <a:cs typeface="Calibri"/>
              </a:rPr>
              <a:t> </a:t>
            </a:r>
            <a:r>
              <a:rPr sz="2400" spc="-10" dirty="0">
                <a:latin typeface="Calibri"/>
                <a:cs typeface="Calibri"/>
              </a:rPr>
              <a:t>Hypothyroidism.</a:t>
            </a:r>
            <a:endParaRPr sz="2400">
              <a:latin typeface="Calibri"/>
              <a:cs typeface="Calibri"/>
            </a:endParaRPr>
          </a:p>
          <a:p>
            <a:pPr marL="12700">
              <a:lnSpc>
                <a:spcPct val="100000"/>
              </a:lnSpc>
              <a:spcBef>
                <a:spcPts val="580"/>
              </a:spcBef>
            </a:pPr>
            <a:r>
              <a:rPr sz="2400" b="1" dirty="0">
                <a:solidFill>
                  <a:srgbClr val="FF0000"/>
                </a:solidFill>
                <a:latin typeface="Calibri"/>
                <a:cs typeface="Calibri"/>
              </a:rPr>
              <a:t>E-</a:t>
            </a:r>
            <a:r>
              <a:rPr sz="2400" b="1" spc="-25" dirty="0">
                <a:solidFill>
                  <a:srgbClr val="FF0000"/>
                </a:solidFill>
                <a:latin typeface="Calibri"/>
                <a:cs typeface="Calibri"/>
              </a:rPr>
              <a:t> </a:t>
            </a:r>
            <a:r>
              <a:rPr sz="2400" b="1" dirty="0">
                <a:solidFill>
                  <a:srgbClr val="FF0000"/>
                </a:solidFill>
                <a:latin typeface="Calibri"/>
                <a:cs typeface="Calibri"/>
              </a:rPr>
              <a:t>All</a:t>
            </a:r>
            <a:r>
              <a:rPr sz="2400" b="1" spc="-45" dirty="0">
                <a:solidFill>
                  <a:srgbClr val="FF0000"/>
                </a:solidFill>
                <a:latin typeface="Calibri"/>
                <a:cs typeface="Calibri"/>
              </a:rPr>
              <a:t> </a:t>
            </a:r>
            <a:r>
              <a:rPr sz="2400" b="1" dirty="0">
                <a:solidFill>
                  <a:srgbClr val="FF0000"/>
                </a:solidFill>
                <a:latin typeface="Calibri"/>
                <a:cs typeface="Calibri"/>
              </a:rPr>
              <a:t>of</a:t>
            </a:r>
            <a:r>
              <a:rPr sz="2400" b="1" spc="-25" dirty="0">
                <a:solidFill>
                  <a:srgbClr val="FF0000"/>
                </a:solidFill>
                <a:latin typeface="Calibri"/>
                <a:cs typeface="Calibri"/>
              </a:rPr>
              <a:t> </a:t>
            </a:r>
            <a:r>
              <a:rPr sz="2400" b="1" dirty="0">
                <a:solidFill>
                  <a:srgbClr val="FF0000"/>
                </a:solidFill>
                <a:latin typeface="Calibri"/>
                <a:cs typeface="Calibri"/>
              </a:rPr>
              <a:t>the</a:t>
            </a:r>
            <a:r>
              <a:rPr sz="2400" b="1" spc="-35" dirty="0">
                <a:solidFill>
                  <a:srgbClr val="FF0000"/>
                </a:solidFill>
                <a:latin typeface="Calibri"/>
                <a:cs typeface="Calibri"/>
              </a:rPr>
              <a:t> </a:t>
            </a:r>
            <a:r>
              <a:rPr sz="2400" b="1" spc="-10" dirty="0">
                <a:solidFill>
                  <a:srgbClr val="FF0000"/>
                </a:solidFill>
                <a:latin typeface="Calibri"/>
                <a:cs typeface="Calibri"/>
              </a:rPr>
              <a:t>above.</a:t>
            </a:r>
            <a:endParaRPr sz="2400">
              <a:latin typeface="Calibri"/>
              <a:cs typeface="Calibri"/>
            </a:endParaRPr>
          </a:p>
          <a:p>
            <a:pPr>
              <a:lnSpc>
                <a:spcPct val="100000"/>
              </a:lnSpc>
              <a:spcBef>
                <a:spcPts val="20"/>
              </a:spcBef>
            </a:pPr>
            <a:endParaRPr sz="2550">
              <a:latin typeface="Calibri"/>
              <a:cs typeface="Calibri"/>
            </a:endParaRPr>
          </a:p>
          <a:p>
            <a:pPr marL="562610" lvl="1" indent="-470534">
              <a:lnSpc>
                <a:spcPct val="100000"/>
              </a:lnSpc>
              <a:buAutoNum type="arabicPlain" startAt="13"/>
              <a:tabLst>
                <a:tab pos="563245" algn="l"/>
              </a:tabLst>
            </a:pPr>
            <a:r>
              <a:rPr sz="2400" spc="-10" dirty="0">
                <a:latin typeface="Calibri"/>
                <a:cs typeface="Calibri"/>
              </a:rPr>
              <a:t>Patient</a:t>
            </a:r>
            <a:r>
              <a:rPr sz="2400" spc="-55" dirty="0">
                <a:latin typeface="Calibri"/>
                <a:cs typeface="Calibri"/>
              </a:rPr>
              <a:t> </a:t>
            </a:r>
            <a:r>
              <a:rPr sz="2400" dirty="0">
                <a:latin typeface="Calibri"/>
                <a:cs typeface="Calibri"/>
              </a:rPr>
              <a:t>look</a:t>
            </a:r>
            <a:r>
              <a:rPr sz="2400" spc="-30" dirty="0">
                <a:latin typeface="Calibri"/>
                <a:cs typeface="Calibri"/>
              </a:rPr>
              <a:t> </a:t>
            </a:r>
            <a:r>
              <a:rPr sz="2400" spc="-10" dirty="0">
                <a:latin typeface="Calibri"/>
                <a:cs typeface="Calibri"/>
              </a:rPr>
              <a:t>to</a:t>
            </a:r>
            <a:r>
              <a:rPr sz="2400" spc="-30" dirty="0">
                <a:latin typeface="Calibri"/>
                <a:cs typeface="Calibri"/>
              </a:rPr>
              <a:t> </a:t>
            </a:r>
            <a:r>
              <a:rPr sz="2400" spc="-5" dirty="0">
                <a:latin typeface="Calibri"/>
                <a:cs typeface="Calibri"/>
              </a:rPr>
              <a:t>right,</a:t>
            </a:r>
            <a:r>
              <a:rPr sz="2400" spc="-40" dirty="0">
                <a:latin typeface="Calibri"/>
                <a:cs typeface="Calibri"/>
              </a:rPr>
              <a:t> </a:t>
            </a:r>
            <a:r>
              <a:rPr sz="2400" spc="-20" dirty="0">
                <a:latin typeface="Calibri"/>
                <a:cs typeface="Calibri"/>
              </a:rPr>
              <a:t>fast</a:t>
            </a:r>
            <a:r>
              <a:rPr sz="2400" spc="-5" dirty="0">
                <a:latin typeface="Calibri"/>
                <a:cs typeface="Calibri"/>
              </a:rPr>
              <a:t> </a:t>
            </a:r>
            <a:r>
              <a:rPr sz="2400" dirty="0">
                <a:latin typeface="Calibri"/>
                <a:cs typeface="Calibri"/>
              </a:rPr>
              <a:t>phase</a:t>
            </a:r>
            <a:r>
              <a:rPr sz="2400" spc="-35" dirty="0">
                <a:latin typeface="Calibri"/>
                <a:cs typeface="Calibri"/>
              </a:rPr>
              <a:t> </a:t>
            </a:r>
            <a:r>
              <a:rPr sz="2400" spc="-5" dirty="0">
                <a:latin typeface="Calibri"/>
                <a:cs typeface="Calibri"/>
              </a:rPr>
              <a:t>of</a:t>
            </a:r>
            <a:r>
              <a:rPr sz="2400" spc="10" dirty="0">
                <a:latin typeface="Calibri"/>
                <a:cs typeface="Calibri"/>
              </a:rPr>
              <a:t> </a:t>
            </a:r>
            <a:r>
              <a:rPr sz="2400" spc="-10" dirty="0">
                <a:latin typeface="Calibri"/>
                <a:cs typeface="Calibri"/>
              </a:rPr>
              <a:t>nystagmus</a:t>
            </a:r>
            <a:r>
              <a:rPr sz="2400" spc="-60" dirty="0">
                <a:latin typeface="Calibri"/>
                <a:cs typeface="Calibri"/>
              </a:rPr>
              <a:t> </a:t>
            </a:r>
            <a:r>
              <a:rPr sz="2400" spc="-10" dirty="0">
                <a:latin typeface="Calibri"/>
                <a:cs typeface="Calibri"/>
              </a:rPr>
              <a:t>to</a:t>
            </a:r>
            <a:r>
              <a:rPr sz="2400" spc="-30" dirty="0">
                <a:latin typeface="Calibri"/>
                <a:cs typeface="Calibri"/>
              </a:rPr>
              <a:t> </a:t>
            </a:r>
            <a:r>
              <a:rPr sz="2400" spc="-5" dirty="0">
                <a:latin typeface="Calibri"/>
                <a:cs typeface="Calibri"/>
              </a:rPr>
              <a:t>left,</a:t>
            </a:r>
            <a:endParaRPr sz="2400">
              <a:latin typeface="Calibri"/>
              <a:cs typeface="Calibri"/>
            </a:endParaRPr>
          </a:p>
          <a:p>
            <a:pPr marL="92710">
              <a:lnSpc>
                <a:spcPct val="100000"/>
              </a:lnSpc>
              <a:spcBef>
                <a:spcPts val="5"/>
              </a:spcBef>
            </a:pPr>
            <a:r>
              <a:rPr sz="2400" spc="-10" dirty="0">
                <a:latin typeface="Calibri"/>
                <a:cs typeface="Calibri"/>
              </a:rPr>
              <a:t>what</a:t>
            </a:r>
            <a:r>
              <a:rPr sz="2400" spc="-15" dirty="0">
                <a:latin typeface="Calibri"/>
                <a:cs typeface="Calibri"/>
              </a:rPr>
              <a:t> </a:t>
            </a:r>
            <a:r>
              <a:rPr sz="2400" dirty="0">
                <a:latin typeface="Calibri"/>
                <a:cs typeface="Calibri"/>
              </a:rPr>
              <a:t>the</a:t>
            </a:r>
            <a:r>
              <a:rPr sz="2400" spc="-40" dirty="0">
                <a:latin typeface="Calibri"/>
                <a:cs typeface="Calibri"/>
              </a:rPr>
              <a:t> </a:t>
            </a:r>
            <a:r>
              <a:rPr sz="2400" dirty="0">
                <a:latin typeface="Calibri"/>
                <a:cs typeface="Calibri"/>
              </a:rPr>
              <a:t>type</a:t>
            </a:r>
            <a:r>
              <a:rPr sz="2400" spc="-15" dirty="0">
                <a:latin typeface="Calibri"/>
                <a:cs typeface="Calibri"/>
              </a:rPr>
              <a:t> </a:t>
            </a:r>
            <a:r>
              <a:rPr sz="2400" spc="-5" dirty="0">
                <a:latin typeface="Calibri"/>
                <a:cs typeface="Calibri"/>
              </a:rPr>
              <a:t>of</a:t>
            </a:r>
            <a:r>
              <a:rPr sz="2400" spc="-15" dirty="0">
                <a:latin typeface="Calibri"/>
                <a:cs typeface="Calibri"/>
              </a:rPr>
              <a:t> nystagmus?</a:t>
            </a:r>
            <a:endParaRPr sz="2400">
              <a:latin typeface="Calibri"/>
              <a:cs typeface="Calibri"/>
            </a:endParaRPr>
          </a:p>
          <a:p>
            <a:pPr marL="538480" lvl="2" indent="-344805">
              <a:lnSpc>
                <a:spcPct val="100000"/>
              </a:lnSpc>
              <a:spcBef>
                <a:spcPts val="1664"/>
              </a:spcBef>
              <a:buFont typeface="Arial"/>
              <a:buChar char="•"/>
              <a:tabLst>
                <a:tab pos="537845" algn="l"/>
                <a:tab pos="538480" algn="l"/>
              </a:tabLst>
            </a:pPr>
            <a:r>
              <a:rPr sz="2400" dirty="0">
                <a:latin typeface="Calibri"/>
                <a:cs typeface="Calibri"/>
              </a:rPr>
              <a:t>A-</a:t>
            </a:r>
            <a:r>
              <a:rPr sz="2400" spc="-20" dirty="0">
                <a:latin typeface="Calibri"/>
                <a:cs typeface="Calibri"/>
              </a:rPr>
              <a:t> </a:t>
            </a:r>
            <a:r>
              <a:rPr sz="2400" spc="-5" dirty="0">
                <a:latin typeface="Calibri"/>
                <a:cs typeface="Calibri"/>
              </a:rPr>
              <a:t>right</a:t>
            </a:r>
            <a:r>
              <a:rPr sz="2400" spc="-40" dirty="0">
                <a:latin typeface="Calibri"/>
                <a:cs typeface="Calibri"/>
              </a:rPr>
              <a:t> </a:t>
            </a:r>
            <a:r>
              <a:rPr sz="2400" spc="-5" dirty="0">
                <a:latin typeface="Calibri"/>
                <a:cs typeface="Calibri"/>
              </a:rPr>
              <a:t>jerky</a:t>
            </a:r>
            <a:r>
              <a:rPr sz="2400" dirty="0">
                <a:latin typeface="Calibri"/>
                <a:cs typeface="Calibri"/>
              </a:rPr>
              <a:t> </a:t>
            </a:r>
            <a:r>
              <a:rPr sz="2400" spc="-15" dirty="0">
                <a:latin typeface="Calibri"/>
                <a:cs typeface="Calibri"/>
              </a:rPr>
              <a:t>nystagmus.</a:t>
            </a:r>
            <a:endParaRPr sz="2400">
              <a:latin typeface="Calibri"/>
              <a:cs typeface="Calibri"/>
            </a:endParaRPr>
          </a:p>
          <a:p>
            <a:pPr marL="538480" lvl="2" indent="-344805">
              <a:lnSpc>
                <a:spcPct val="100000"/>
              </a:lnSpc>
              <a:spcBef>
                <a:spcPts val="580"/>
              </a:spcBef>
              <a:buFont typeface="Arial"/>
              <a:buChar char="•"/>
              <a:tabLst>
                <a:tab pos="537845" algn="l"/>
                <a:tab pos="538480" algn="l"/>
              </a:tabLst>
            </a:pPr>
            <a:r>
              <a:rPr sz="2400" b="1" spc="-5" dirty="0">
                <a:solidFill>
                  <a:srgbClr val="FF0000"/>
                </a:solidFill>
                <a:latin typeface="Calibri"/>
                <a:cs typeface="Calibri"/>
              </a:rPr>
              <a:t>B-</a:t>
            </a:r>
            <a:r>
              <a:rPr sz="2400" b="1" spc="-30" dirty="0">
                <a:solidFill>
                  <a:srgbClr val="FF0000"/>
                </a:solidFill>
                <a:latin typeface="Calibri"/>
                <a:cs typeface="Calibri"/>
              </a:rPr>
              <a:t> </a:t>
            </a:r>
            <a:r>
              <a:rPr sz="2400" b="1" spc="-10" dirty="0">
                <a:solidFill>
                  <a:srgbClr val="FF0000"/>
                </a:solidFill>
                <a:latin typeface="Calibri"/>
                <a:cs typeface="Calibri"/>
              </a:rPr>
              <a:t>left</a:t>
            </a:r>
            <a:r>
              <a:rPr sz="2400" b="1" dirty="0">
                <a:solidFill>
                  <a:srgbClr val="FF0000"/>
                </a:solidFill>
                <a:latin typeface="Calibri"/>
                <a:cs typeface="Calibri"/>
              </a:rPr>
              <a:t> jerky</a:t>
            </a:r>
            <a:r>
              <a:rPr sz="2400" b="1" spc="-35" dirty="0">
                <a:solidFill>
                  <a:srgbClr val="FF0000"/>
                </a:solidFill>
                <a:latin typeface="Calibri"/>
                <a:cs typeface="Calibri"/>
              </a:rPr>
              <a:t> </a:t>
            </a:r>
            <a:r>
              <a:rPr sz="2400" b="1" spc="-15" dirty="0">
                <a:solidFill>
                  <a:srgbClr val="FF0000"/>
                </a:solidFill>
                <a:latin typeface="Calibri"/>
                <a:cs typeface="Calibri"/>
              </a:rPr>
              <a:t>nystagmus.</a:t>
            </a:r>
            <a:endParaRPr sz="2400">
              <a:latin typeface="Calibri"/>
              <a:cs typeface="Calibri"/>
            </a:endParaRPr>
          </a:p>
          <a:p>
            <a:pPr marL="538480" lvl="2" indent="-344805">
              <a:lnSpc>
                <a:spcPct val="100000"/>
              </a:lnSpc>
              <a:spcBef>
                <a:spcPts val="575"/>
              </a:spcBef>
              <a:buFont typeface="Arial"/>
              <a:buChar char="•"/>
              <a:tabLst>
                <a:tab pos="537845" algn="l"/>
                <a:tab pos="538480" algn="l"/>
              </a:tabLst>
            </a:pPr>
            <a:r>
              <a:rPr sz="2400" spc="-5" dirty="0">
                <a:latin typeface="Calibri"/>
                <a:cs typeface="Calibri"/>
              </a:rPr>
              <a:t>C-</a:t>
            </a:r>
            <a:r>
              <a:rPr sz="2400" spc="-20" dirty="0">
                <a:latin typeface="Calibri"/>
                <a:cs typeface="Calibri"/>
              </a:rPr>
              <a:t> </a:t>
            </a:r>
            <a:r>
              <a:rPr sz="2400" spc="-5" dirty="0">
                <a:latin typeface="Calibri"/>
                <a:cs typeface="Calibri"/>
              </a:rPr>
              <a:t>Right </a:t>
            </a:r>
            <a:r>
              <a:rPr sz="2400" dirty="0">
                <a:latin typeface="Calibri"/>
                <a:cs typeface="Calibri"/>
              </a:rPr>
              <a:t>pendular</a:t>
            </a:r>
            <a:r>
              <a:rPr sz="2400" spc="-55" dirty="0">
                <a:latin typeface="Calibri"/>
                <a:cs typeface="Calibri"/>
              </a:rPr>
              <a:t> </a:t>
            </a:r>
            <a:r>
              <a:rPr sz="2400" spc="-15" dirty="0">
                <a:latin typeface="Calibri"/>
                <a:cs typeface="Calibri"/>
              </a:rPr>
              <a:t>nystagmus.</a:t>
            </a:r>
            <a:endParaRPr sz="2400">
              <a:latin typeface="Calibri"/>
              <a:cs typeface="Calibri"/>
            </a:endParaRPr>
          </a:p>
          <a:p>
            <a:pPr marL="538480" lvl="2" indent="-344805">
              <a:lnSpc>
                <a:spcPct val="100000"/>
              </a:lnSpc>
              <a:spcBef>
                <a:spcPts val="580"/>
              </a:spcBef>
              <a:buFont typeface="Arial"/>
              <a:buChar char="•"/>
              <a:tabLst>
                <a:tab pos="537845" algn="l"/>
                <a:tab pos="538480" algn="l"/>
              </a:tabLst>
            </a:pPr>
            <a:r>
              <a:rPr sz="2400" spc="5" dirty="0">
                <a:latin typeface="Calibri"/>
                <a:cs typeface="Calibri"/>
              </a:rPr>
              <a:t>D-</a:t>
            </a:r>
            <a:r>
              <a:rPr sz="2400" spc="-15" dirty="0">
                <a:latin typeface="Calibri"/>
                <a:cs typeface="Calibri"/>
              </a:rPr>
              <a:t> </a:t>
            </a:r>
            <a:r>
              <a:rPr sz="2400" spc="-10" dirty="0">
                <a:latin typeface="Calibri"/>
                <a:cs typeface="Calibri"/>
              </a:rPr>
              <a:t>Left</a:t>
            </a:r>
            <a:r>
              <a:rPr sz="2400" spc="-25" dirty="0">
                <a:latin typeface="Calibri"/>
                <a:cs typeface="Calibri"/>
              </a:rPr>
              <a:t> </a:t>
            </a:r>
            <a:r>
              <a:rPr sz="2400" dirty="0">
                <a:latin typeface="Calibri"/>
                <a:cs typeface="Calibri"/>
              </a:rPr>
              <a:t>pendular</a:t>
            </a:r>
            <a:r>
              <a:rPr sz="2400" spc="-25" dirty="0">
                <a:latin typeface="Calibri"/>
                <a:cs typeface="Calibri"/>
              </a:rPr>
              <a:t> </a:t>
            </a:r>
            <a:r>
              <a:rPr sz="2400" spc="-15" dirty="0">
                <a:latin typeface="Calibri"/>
                <a:cs typeface="Calibri"/>
              </a:rPr>
              <a:t>nystagmus.</a:t>
            </a:r>
            <a:endParaRPr sz="2400">
              <a:latin typeface="Calibri"/>
              <a:cs typeface="Calibri"/>
            </a:endParaRPr>
          </a:p>
          <a:p>
            <a:pPr marL="538480" lvl="2" indent="-344805">
              <a:lnSpc>
                <a:spcPct val="100000"/>
              </a:lnSpc>
              <a:spcBef>
                <a:spcPts val="575"/>
              </a:spcBef>
              <a:buFont typeface="Arial"/>
              <a:buChar char="•"/>
              <a:tabLst>
                <a:tab pos="537845" algn="l"/>
                <a:tab pos="538480" algn="l"/>
              </a:tabLst>
            </a:pPr>
            <a:r>
              <a:rPr sz="2400" dirty="0">
                <a:latin typeface="Calibri"/>
                <a:cs typeface="Calibri"/>
              </a:rPr>
              <a:t>E-</a:t>
            </a:r>
            <a:r>
              <a:rPr sz="2400" spc="-5" dirty="0">
                <a:latin typeface="Calibri"/>
                <a:cs typeface="Calibri"/>
              </a:rPr>
              <a:t> Multidirectional</a:t>
            </a:r>
            <a:r>
              <a:rPr sz="2400" spc="-70" dirty="0">
                <a:latin typeface="Calibri"/>
                <a:cs typeface="Calibri"/>
              </a:rPr>
              <a:t> </a:t>
            </a:r>
            <a:r>
              <a:rPr sz="2400" spc="-15" dirty="0">
                <a:latin typeface="Calibri"/>
                <a:cs typeface="Calibri"/>
              </a:rPr>
              <a:t>nystagmus.</a:t>
            </a:r>
            <a:endParaRPr sz="2400">
              <a:latin typeface="Calibri"/>
              <a:cs typeface="Calibri"/>
            </a:endParaRPr>
          </a:p>
        </p:txBody>
      </p:sp>
    </p:spTree>
  </p:cSld>
  <p:clrMapOvr>
    <a:masterClrMapping/>
  </p:clrMapOvr>
  <p:transition advClick="0" advTm="60000"/>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78680" y="626924"/>
            <a:ext cx="4465319" cy="1411066"/>
          </a:xfrm>
          <a:prstGeom prst="rect">
            <a:avLst/>
          </a:prstGeom>
        </p:spPr>
      </p:pic>
      <p:sp>
        <p:nvSpPr>
          <p:cNvPr id="3" name="object 3"/>
          <p:cNvSpPr txBox="1"/>
          <p:nvPr/>
        </p:nvSpPr>
        <p:spPr>
          <a:xfrm>
            <a:off x="231141" y="190624"/>
            <a:ext cx="8277225" cy="5532284"/>
          </a:xfrm>
          <a:prstGeom prst="rect">
            <a:avLst/>
          </a:prstGeom>
        </p:spPr>
        <p:txBody>
          <a:bodyPr vert="horz" wrap="square" lIns="0" tIns="187960" rIns="0" bIns="0" rtlCol="0">
            <a:spAutoFit/>
          </a:bodyPr>
          <a:lstStyle/>
          <a:p>
            <a:pPr marL="481965" indent="-469900">
              <a:lnSpc>
                <a:spcPct val="100000"/>
              </a:lnSpc>
              <a:spcBef>
                <a:spcPts val="1480"/>
              </a:spcBef>
              <a:buSzPct val="96428"/>
              <a:buAutoNum type="arabicPlain" startAt="14"/>
              <a:tabLst>
                <a:tab pos="482600" algn="l"/>
              </a:tabLst>
            </a:pPr>
            <a:r>
              <a:rPr sz="2800" spc="-5" dirty="0">
                <a:latin typeface="Calibri"/>
                <a:cs typeface="Calibri"/>
              </a:rPr>
              <a:t>Which</a:t>
            </a:r>
            <a:r>
              <a:rPr sz="2800" spc="20" dirty="0">
                <a:latin typeface="Calibri"/>
                <a:cs typeface="Calibri"/>
              </a:rPr>
              <a:t> </a:t>
            </a:r>
            <a:r>
              <a:rPr sz="2800" spc="-5" dirty="0">
                <a:latin typeface="Calibri"/>
                <a:cs typeface="Calibri"/>
              </a:rPr>
              <a:t>type</a:t>
            </a:r>
            <a:r>
              <a:rPr sz="2800" spc="-15" dirty="0">
                <a:latin typeface="Calibri"/>
                <a:cs typeface="Calibri"/>
              </a:rPr>
              <a:t> </a:t>
            </a:r>
            <a:r>
              <a:rPr sz="2800" dirty="0">
                <a:latin typeface="Calibri"/>
                <a:cs typeface="Calibri"/>
              </a:rPr>
              <a:t>of </a:t>
            </a:r>
            <a:r>
              <a:rPr sz="2800" spc="-5" dirty="0">
                <a:latin typeface="Calibri"/>
                <a:cs typeface="Calibri"/>
              </a:rPr>
              <a:t>meningitis</a:t>
            </a:r>
            <a:r>
              <a:rPr sz="2800" spc="-10" dirty="0">
                <a:latin typeface="Calibri"/>
                <a:cs typeface="Calibri"/>
              </a:rPr>
              <a:t> </a:t>
            </a:r>
            <a:r>
              <a:rPr sz="2800" dirty="0">
                <a:latin typeface="Calibri"/>
                <a:cs typeface="Calibri"/>
              </a:rPr>
              <a:t>is</a:t>
            </a:r>
            <a:r>
              <a:rPr sz="2800" spc="5" dirty="0">
                <a:latin typeface="Calibri"/>
                <a:cs typeface="Calibri"/>
              </a:rPr>
              <a:t> </a:t>
            </a:r>
            <a:r>
              <a:rPr sz="2800" spc="10" dirty="0">
                <a:latin typeface="Calibri"/>
                <a:cs typeface="Calibri"/>
              </a:rPr>
              <a:t>A,B</a:t>
            </a:r>
            <a:endParaRPr sz="2800">
              <a:latin typeface="Calibri"/>
              <a:cs typeface="Calibri"/>
            </a:endParaRPr>
          </a:p>
          <a:p>
            <a:pPr marL="529590" lvl="1" indent="-344805">
              <a:lnSpc>
                <a:spcPct val="100000"/>
              </a:lnSpc>
              <a:spcBef>
                <a:spcPts val="1380"/>
              </a:spcBef>
              <a:buFont typeface="Arial"/>
              <a:buChar char="•"/>
              <a:tabLst>
                <a:tab pos="529590" algn="l"/>
                <a:tab pos="530225" algn="l"/>
                <a:tab pos="2328545" algn="l"/>
              </a:tabLst>
            </a:pPr>
            <a:r>
              <a:rPr sz="2800" spc="15" dirty="0">
                <a:latin typeface="Calibri"/>
                <a:cs typeface="Calibri"/>
              </a:rPr>
              <a:t>A,</a:t>
            </a:r>
            <a:r>
              <a:rPr sz="2800" dirty="0">
                <a:latin typeface="Calibri"/>
                <a:cs typeface="Calibri"/>
              </a:rPr>
              <a:t> </a:t>
            </a:r>
            <a:r>
              <a:rPr sz="2800" spc="-5" dirty="0">
                <a:latin typeface="Calibri"/>
                <a:cs typeface="Calibri"/>
              </a:rPr>
              <a:t>bacterial	</a:t>
            </a:r>
            <a:r>
              <a:rPr sz="2800" spc="-20" dirty="0">
                <a:latin typeface="Calibri"/>
                <a:cs typeface="Calibri"/>
              </a:rPr>
              <a:t>B,</a:t>
            </a:r>
            <a:r>
              <a:rPr sz="2800" spc="-30" dirty="0">
                <a:latin typeface="Calibri"/>
                <a:cs typeface="Calibri"/>
              </a:rPr>
              <a:t> </a:t>
            </a:r>
            <a:r>
              <a:rPr sz="2800" dirty="0">
                <a:latin typeface="Calibri"/>
                <a:cs typeface="Calibri"/>
              </a:rPr>
              <a:t>TB</a:t>
            </a:r>
            <a:endParaRPr sz="2800">
              <a:latin typeface="Calibri"/>
              <a:cs typeface="Calibri"/>
            </a:endParaRPr>
          </a:p>
          <a:p>
            <a:pPr marL="529590" lvl="1" indent="-344805">
              <a:lnSpc>
                <a:spcPct val="100000"/>
              </a:lnSpc>
              <a:spcBef>
                <a:spcPts val="675"/>
              </a:spcBef>
              <a:buFont typeface="Arial"/>
              <a:buChar char="•"/>
              <a:tabLst>
                <a:tab pos="529590" algn="l"/>
                <a:tab pos="530225" algn="l"/>
                <a:tab pos="1680210" algn="l"/>
              </a:tabLst>
            </a:pPr>
            <a:r>
              <a:rPr sz="2800" spc="15" dirty="0">
                <a:latin typeface="Calibri"/>
                <a:cs typeface="Calibri"/>
              </a:rPr>
              <a:t>A,</a:t>
            </a:r>
            <a:r>
              <a:rPr sz="2800" spc="-10" dirty="0">
                <a:latin typeface="Calibri"/>
                <a:cs typeface="Calibri"/>
              </a:rPr>
              <a:t> </a:t>
            </a:r>
            <a:r>
              <a:rPr sz="2800" dirty="0">
                <a:latin typeface="Calibri"/>
                <a:cs typeface="Calibri"/>
              </a:rPr>
              <a:t>TB	</a:t>
            </a:r>
            <a:r>
              <a:rPr sz="2800" spc="-20" dirty="0">
                <a:latin typeface="Calibri"/>
                <a:cs typeface="Calibri"/>
              </a:rPr>
              <a:t>B,</a:t>
            </a:r>
            <a:r>
              <a:rPr sz="2800" spc="-15" dirty="0">
                <a:latin typeface="Calibri"/>
                <a:cs typeface="Calibri"/>
              </a:rPr>
              <a:t> </a:t>
            </a:r>
            <a:r>
              <a:rPr sz="2800" spc="-5" dirty="0">
                <a:latin typeface="Calibri"/>
                <a:cs typeface="Calibri"/>
              </a:rPr>
              <a:t>bacterial</a:t>
            </a:r>
            <a:endParaRPr sz="2800">
              <a:latin typeface="Calibri"/>
              <a:cs typeface="Calibri"/>
            </a:endParaRPr>
          </a:p>
          <a:p>
            <a:pPr marL="529590" lvl="1" indent="-344805">
              <a:lnSpc>
                <a:spcPct val="100000"/>
              </a:lnSpc>
              <a:spcBef>
                <a:spcPts val="700"/>
              </a:spcBef>
              <a:buFont typeface="Arial"/>
              <a:buChar char="•"/>
              <a:tabLst>
                <a:tab pos="529590" algn="l"/>
                <a:tab pos="530225" algn="l"/>
                <a:tab pos="2491740" algn="l"/>
              </a:tabLst>
            </a:pPr>
            <a:r>
              <a:rPr sz="2800" spc="15" dirty="0">
                <a:latin typeface="Calibri"/>
                <a:cs typeface="Calibri"/>
              </a:rPr>
              <a:t>A,</a:t>
            </a:r>
            <a:r>
              <a:rPr sz="2800" spc="-5" dirty="0">
                <a:latin typeface="Calibri"/>
                <a:cs typeface="Calibri"/>
              </a:rPr>
              <a:t> bacterial	</a:t>
            </a:r>
            <a:r>
              <a:rPr sz="2800" spc="-20" dirty="0">
                <a:latin typeface="Calibri"/>
                <a:cs typeface="Calibri"/>
              </a:rPr>
              <a:t>B,</a:t>
            </a:r>
            <a:r>
              <a:rPr sz="2800" spc="-25" dirty="0">
                <a:latin typeface="Calibri"/>
                <a:cs typeface="Calibri"/>
              </a:rPr>
              <a:t> </a:t>
            </a:r>
            <a:r>
              <a:rPr sz="2800" spc="-10" dirty="0">
                <a:latin typeface="Calibri"/>
                <a:cs typeface="Calibri"/>
              </a:rPr>
              <a:t>viral</a:t>
            </a:r>
            <a:endParaRPr sz="2800">
              <a:latin typeface="Calibri"/>
              <a:cs typeface="Calibri"/>
            </a:endParaRPr>
          </a:p>
          <a:p>
            <a:pPr lvl="1">
              <a:lnSpc>
                <a:spcPct val="100000"/>
              </a:lnSpc>
              <a:spcBef>
                <a:spcPts val="45"/>
              </a:spcBef>
              <a:buFont typeface="Arial"/>
              <a:buChar char="•"/>
            </a:pPr>
            <a:endParaRPr sz="3800">
              <a:latin typeface="Calibri"/>
              <a:cs typeface="Calibri"/>
            </a:endParaRPr>
          </a:p>
          <a:p>
            <a:pPr marL="185420">
              <a:lnSpc>
                <a:spcPct val="100000"/>
              </a:lnSpc>
              <a:tabLst>
                <a:tab pos="4239260" algn="l"/>
              </a:tabLst>
            </a:pPr>
            <a:r>
              <a:rPr sz="2800" spc="-5" dirty="0">
                <a:solidFill>
                  <a:srgbClr val="FF0000"/>
                </a:solidFill>
                <a:latin typeface="Calibri"/>
                <a:cs typeface="Calibri"/>
              </a:rPr>
              <a:t>The</a:t>
            </a:r>
            <a:r>
              <a:rPr sz="2800" spc="5" dirty="0">
                <a:solidFill>
                  <a:srgbClr val="FF0000"/>
                </a:solidFill>
                <a:latin typeface="Calibri"/>
                <a:cs typeface="Calibri"/>
              </a:rPr>
              <a:t> </a:t>
            </a:r>
            <a:r>
              <a:rPr sz="2800" spc="-5" dirty="0">
                <a:solidFill>
                  <a:srgbClr val="FF0000"/>
                </a:solidFill>
                <a:latin typeface="Calibri"/>
                <a:cs typeface="Calibri"/>
              </a:rPr>
              <a:t>answer</a:t>
            </a:r>
            <a:r>
              <a:rPr sz="2800" spc="-25" dirty="0">
                <a:solidFill>
                  <a:srgbClr val="FF0000"/>
                </a:solidFill>
                <a:latin typeface="Calibri"/>
                <a:cs typeface="Calibri"/>
              </a:rPr>
              <a:t> </a:t>
            </a:r>
            <a:r>
              <a:rPr sz="2800" spc="-5" dirty="0">
                <a:solidFill>
                  <a:srgbClr val="FF0000"/>
                </a:solidFill>
                <a:latin typeface="Calibri"/>
                <a:cs typeface="Calibri"/>
              </a:rPr>
              <a:t>was</a:t>
            </a:r>
            <a:r>
              <a:rPr sz="2800" spc="10" dirty="0">
                <a:solidFill>
                  <a:srgbClr val="FF0000"/>
                </a:solidFill>
                <a:latin typeface="Calibri"/>
                <a:cs typeface="Calibri"/>
              </a:rPr>
              <a:t> </a:t>
            </a:r>
            <a:r>
              <a:rPr sz="2800" spc="-5" dirty="0">
                <a:solidFill>
                  <a:srgbClr val="FF0000"/>
                </a:solidFill>
                <a:latin typeface="Calibri"/>
                <a:cs typeface="Calibri"/>
              </a:rPr>
              <a:t>bacterial,	</a:t>
            </a:r>
            <a:r>
              <a:rPr sz="2800" spc="-10" dirty="0">
                <a:solidFill>
                  <a:srgbClr val="FF0000"/>
                </a:solidFill>
                <a:latin typeface="Calibri"/>
                <a:cs typeface="Calibri"/>
              </a:rPr>
              <a:t>viral</a:t>
            </a:r>
            <a:endParaRPr sz="2800">
              <a:latin typeface="Calibri"/>
              <a:cs typeface="Calibri"/>
            </a:endParaRPr>
          </a:p>
          <a:p>
            <a:pPr marL="185420">
              <a:lnSpc>
                <a:spcPct val="100000"/>
              </a:lnSpc>
              <a:spcBef>
                <a:spcPts val="695"/>
              </a:spcBef>
            </a:pPr>
            <a:r>
              <a:rPr sz="2800" dirty="0">
                <a:solidFill>
                  <a:srgbClr val="FF0000"/>
                </a:solidFill>
                <a:latin typeface="Calibri"/>
                <a:cs typeface="Calibri"/>
              </a:rPr>
              <a:t>(</a:t>
            </a:r>
            <a:r>
              <a:rPr sz="2800" spc="145" dirty="0">
                <a:solidFill>
                  <a:srgbClr val="FF0000"/>
                </a:solidFill>
                <a:latin typeface="Calibri"/>
                <a:cs typeface="Calibri"/>
              </a:rPr>
              <a:t> </a:t>
            </a:r>
            <a:r>
              <a:rPr sz="2800" dirty="0">
                <a:solidFill>
                  <a:srgbClr val="FF0000"/>
                </a:solidFill>
                <a:latin typeface="Calibri"/>
                <a:cs typeface="Calibri"/>
              </a:rPr>
              <a:t>gl</a:t>
            </a:r>
            <a:r>
              <a:rPr sz="2800" spc="-10" dirty="0">
                <a:solidFill>
                  <a:srgbClr val="FF0000"/>
                </a:solidFill>
                <a:latin typeface="Calibri"/>
                <a:cs typeface="Calibri"/>
              </a:rPr>
              <a:t>u</a:t>
            </a:r>
            <a:r>
              <a:rPr sz="2800" spc="-40" dirty="0">
                <a:solidFill>
                  <a:srgbClr val="FF0000"/>
                </a:solidFill>
                <a:latin typeface="Calibri"/>
                <a:cs typeface="Calibri"/>
              </a:rPr>
              <a:t>c</a:t>
            </a:r>
            <a:r>
              <a:rPr sz="2800" dirty="0">
                <a:solidFill>
                  <a:srgbClr val="FF0000"/>
                </a:solidFill>
                <a:latin typeface="Calibri"/>
                <a:cs typeface="Calibri"/>
              </a:rPr>
              <a:t>o</a:t>
            </a:r>
            <a:r>
              <a:rPr sz="2800" spc="5" dirty="0">
                <a:solidFill>
                  <a:srgbClr val="FF0000"/>
                </a:solidFill>
                <a:latin typeface="Calibri"/>
                <a:cs typeface="Calibri"/>
              </a:rPr>
              <a:t>se</a:t>
            </a:r>
            <a:r>
              <a:rPr sz="2800" spc="-15" dirty="0">
                <a:solidFill>
                  <a:srgbClr val="FF0000"/>
                </a:solidFill>
                <a:latin typeface="Calibri"/>
                <a:cs typeface="Calibri"/>
              </a:rPr>
              <a:t> </a:t>
            </a:r>
            <a:r>
              <a:rPr sz="2800" spc="-10" dirty="0">
                <a:solidFill>
                  <a:srgbClr val="FF0000"/>
                </a:solidFill>
                <a:latin typeface="Calibri"/>
                <a:cs typeface="Calibri"/>
              </a:rPr>
              <a:t>m</a:t>
            </a:r>
            <a:r>
              <a:rPr sz="2800" spc="5" dirty="0">
                <a:solidFill>
                  <a:srgbClr val="FF0000"/>
                </a:solidFill>
                <a:latin typeface="Calibri"/>
                <a:cs typeface="Calibri"/>
              </a:rPr>
              <a:t>a</a:t>
            </a:r>
            <a:r>
              <a:rPr sz="2800" spc="-50" dirty="0">
                <a:solidFill>
                  <a:srgbClr val="FF0000"/>
                </a:solidFill>
                <a:latin typeface="Calibri"/>
                <a:cs typeface="Calibri"/>
              </a:rPr>
              <a:t>r</a:t>
            </a:r>
            <a:r>
              <a:rPr sz="2800" dirty="0">
                <a:solidFill>
                  <a:srgbClr val="FF0000"/>
                </a:solidFill>
                <a:latin typeface="Calibri"/>
                <a:cs typeface="Calibri"/>
              </a:rPr>
              <a:t>gi</a:t>
            </a:r>
            <a:r>
              <a:rPr sz="2800" spc="-10" dirty="0">
                <a:solidFill>
                  <a:srgbClr val="FF0000"/>
                </a:solidFill>
                <a:latin typeface="Calibri"/>
                <a:cs typeface="Calibri"/>
              </a:rPr>
              <a:t>n</a:t>
            </a:r>
            <a:r>
              <a:rPr sz="2800" dirty="0">
                <a:solidFill>
                  <a:srgbClr val="FF0000"/>
                </a:solidFill>
                <a:latin typeface="Calibri"/>
                <a:cs typeface="Calibri"/>
              </a:rPr>
              <a:t>ally</a:t>
            </a:r>
            <a:r>
              <a:rPr sz="2800" spc="-60" dirty="0">
                <a:solidFill>
                  <a:srgbClr val="FF0000"/>
                </a:solidFill>
                <a:latin typeface="Calibri"/>
                <a:cs typeface="Calibri"/>
              </a:rPr>
              <a:t> </a:t>
            </a:r>
            <a:r>
              <a:rPr sz="2800" dirty="0">
                <a:solidFill>
                  <a:srgbClr val="FF0000"/>
                </a:solidFill>
                <a:latin typeface="Calibri"/>
                <a:cs typeface="Calibri"/>
              </a:rPr>
              <a:t>l</a:t>
            </a:r>
            <a:r>
              <a:rPr sz="2800" spc="10" dirty="0">
                <a:solidFill>
                  <a:srgbClr val="FF0000"/>
                </a:solidFill>
                <a:latin typeface="Calibri"/>
                <a:cs typeface="Calibri"/>
              </a:rPr>
              <a:t>o</a:t>
            </a:r>
            <a:r>
              <a:rPr sz="2800" spc="5" dirty="0">
                <a:solidFill>
                  <a:srgbClr val="FF0000"/>
                </a:solidFill>
                <a:latin typeface="Calibri"/>
                <a:cs typeface="Calibri"/>
              </a:rPr>
              <a:t>w</a:t>
            </a:r>
            <a:r>
              <a:rPr sz="2800" spc="-30" dirty="0">
                <a:solidFill>
                  <a:srgbClr val="FF0000"/>
                </a:solidFill>
                <a:latin typeface="Calibri"/>
                <a:cs typeface="Calibri"/>
              </a:rPr>
              <a:t> </a:t>
            </a:r>
            <a:r>
              <a:rPr sz="2800" spc="-5" dirty="0">
                <a:solidFill>
                  <a:srgbClr val="FF0000"/>
                </a:solidFill>
                <a:latin typeface="Calibri"/>
                <a:cs typeface="Calibri"/>
              </a:rPr>
              <a:t>=slig</a:t>
            </a:r>
            <a:r>
              <a:rPr sz="2800" spc="-35" dirty="0">
                <a:solidFill>
                  <a:srgbClr val="FF0000"/>
                </a:solidFill>
                <a:latin typeface="Calibri"/>
                <a:cs typeface="Calibri"/>
              </a:rPr>
              <a:t>h</a:t>
            </a:r>
            <a:r>
              <a:rPr sz="2800" dirty="0">
                <a:solidFill>
                  <a:srgbClr val="FF0000"/>
                </a:solidFill>
                <a:latin typeface="Calibri"/>
                <a:cs typeface="Calibri"/>
              </a:rPr>
              <a:t>tly</a:t>
            </a:r>
            <a:r>
              <a:rPr sz="2800" spc="-40" dirty="0">
                <a:solidFill>
                  <a:srgbClr val="FF0000"/>
                </a:solidFill>
                <a:latin typeface="Calibri"/>
                <a:cs typeface="Calibri"/>
              </a:rPr>
              <a:t> </a:t>
            </a:r>
            <a:r>
              <a:rPr sz="2800" dirty="0">
                <a:solidFill>
                  <a:srgbClr val="FF0000"/>
                </a:solidFill>
                <a:latin typeface="Calibri"/>
                <a:cs typeface="Calibri"/>
              </a:rPr>
              <a:t>l</a:t>
            </a:r>
            <a:r>
              <a:rPr sz="2800" spc="10" dirty="0">
                <a:solidFill>
                  <a:srgbClr val="FF0000"/>
                </a:solidFill>
                <a:latin typeface="Calibri"/>
                <a:cs typeface="Calibri"/>
              </a:rPr>
              <a:t>o</a:t>
            </a:r>
            <a:r>
              <a:rPr sz="2800" spc="5" dirty="0">
                <a:solidFill>
                  <a:srgbClr val="FF0000"/>
                </a:solidFill>
                <a:latin typeface="Calibri"/>
                <a:cs typeface="Calibri"/>
              </a:rPr>
              <a:t>w</a:t>
            </a:r>
            <a:r>
              <a:rPr sz="2800" spc="-50" dirty="0">
                <a:solidFill>
                  <a:srgbClr val="FF0000"/>
                </a:solidFill>
                <a:latin typeface="Calibri"/>
                <a:cs typeface="Calibri"/>
              </a:rPr>
              <a:t> </a:t>
            </a:r>
            <a:r>
              <a:rPr sz="2800" spc="5" dirty="0">
                <a:solidFill>
                  <a:srgbClr val="FF0000"/>
                </a:solidFill>
                <a:latin typeface="Arial"/>
                <a:cs typeface="Arial"/>
              </a:rPr>
              <a:t>م</a:t>
            </a:r>
            <a:r>
              <a:rPr sz="2800" spc="-535" dirty="0">
                <a:solidFill>
                  <a:srgbClr val="FF0000"/>
                </a:solidFill>
                <a:latin typeface="Arial"/>
                <a:cs typeface="Arial"/>
              </a:rPr>
              <a:t>هتط</a:t>
            </a:r>
            <a:r>
              <a:rPr sz="2800" spc="-710" dirty="0">
                <a:solidFill>
                  <a:srgbClr val="FF0000"/>
                </a:solidFill>
                <a:latin typeface="Arial"/>
                <a:cs typeface="Arial"/>
              </a:rPr>
              <a:t>ب</a:t>
            </a:r>
            <a:r>
              <a:rPr sz="2800" spc="-45" dirty="0">
                <a:solidFill>
                  <a:srgbClr val="FF0000"/>
                </a:solidFill>
                <a:latin typeface="Arial"/>
                <a:cs typeface="Arial"/>
              </a:rPr>
              <a:t>رخ </a:t>
            </a:r>
            <a:r>
              <a:rPr sz="2800" spc="45" dirty="0">
                <a:solidFill>
                  <a:srgbClr val="FF0000"/>
                </a:solidFill>
                <a:latin typeface="Arial"/>
                <a:cs typeface="Arial"/>
              </a:rPr>
              <a:t>ي</a:t>
            </a:r>
            <a:r>
              <a:rPr sz="2800" spc="20" dirty="0">
                <a:solidFill>
                  <a:srgbClr val="FF0000"/>
                </a:solidFill>
                <a:latin typeface="Arial"/>
                <a:cs typeface="Arial"/>
              </a:rPr>
              <a:t>ا</a:t>
            </a:r>
            <a:r>
              <a:rPr sz="2800" spc="475" dirty="0">
                <a:solidFill>
                  <a:srgbClr val="FF0000"/>
                </a:solidFill>
                <a:latin typeface="Arial"/>
                <a:cs typeface="Arial"/>
              </a:rPr>
              <a:t>ه</a:t>
            </a:r>
            <a:r>
              <a:rPr sz="2800" spc="-30" dirty="0">
                <a:solidFill>
                  <a:srgbClr val="FF0000"/>
                </a:solidFill>
                <a:latin typeface="Arial"/>
                <a:cs typeface="Arial"/>
              </a:rPr>
              <a:t> </a:t>
            </a:r>
            <a:r>
              <a:rPr sz="2800" spc="-245" dirty="0">
                <a:solidFill>
                  <a:srgbClr val="FF0000"/>
                </a:solidFill>
                <a:latin typeface="Arial"/>
                <a:cs typeface="Arial"/>
              </a:rPr>
              <a:t>سان</a:t>
            </a:r>
            <a:r>
              <a:rPr sz="2800" spc="20" dirty="0">
                <a:solidFill>
                  <a:srgbClr val="FF0000"/>
                </a:solidFill>
                <a:latin typeface="Arial"/>
                <a:cs typeface="Arial"/>
              </a:rPr>
              <a:t> </a:t>
            </a:r>
            <a:r>
              <a:rPr sz="2800" spc="-720" dirty="0">
                <a:solidFill>
                  <a:srgbClr val="FF0000"/>
                </a:solidFill>
                <a:latin typeface="Arial"/>
                <a:cs typeface="Arial"/>
              </a:rPr>
              <a:t>ي</a:t>
            </a:r>
            <a:r>
              <a:rPr sz="2800" spc="-844" dirty="0">
                <a:solidFill>
                  <a:srgbClr val="FF0000"/>
                </a:solidFill>
                <a:latin typeface="Arial"/>
                <a:cs typeface="Arial"/>
              </a:rPr>
              <a:t>ف</a:t>
            </a:r>
            <a:r>
              <a:rPr sz="2800" dirty="0">
                <a:solidFill>
                  <a:srgbClr val="FF0000"/>
                </a:solidFill>
                <a:latin typeface="Calibri"/>
                <a:cs typeface="Calibri"/>
              </a:rPr>
              <a:t>)</a:t>
            </a:r>
            <a:endParaRPr sz="2800">
              <a:latin typeface="Calibri"/>
              <a:cs typeface="Calibri"/>
            </a:endParaRPr>
          </a:p>
          <a:p>
            <a:pPr>
              <a:lnSpc>
                <a:spcPct val="100000"/>
              </a:lnSpc>
              <a:spcBef>
                <a:spcPts val="40"/>
              </a:spcBef>
            </a:pPr>
            <a:endParaRPr sz="2800">
              <a:latin typeface="Calibri"/>
              <a:cs typeface="Calibri"/>
            </a:endParaRPr>
          </a:p>
          <a:p>
            <a:pPr marL="640715" indent="-552450">
              <a:lnSpc>
                <a:spcPct val="100000"/>
              </a:lnSpc>
              <a:spcBef>
                <a:spcPts val="5"/>
              </a:spcBef>
              <a:buSzPct val="96428"/>
              <a:buAutoNum type="arabicPlain" startAt="15"/>
              <a:tabLst>
                <a:tab pos="641350" algn="l"/>
              </a:tabLst>
            </a:pPr>
            <a:r>
              <a:rPr sz="2800" dirty="0">
                <a:latin typeface="Calibri"/>
                <a:cs typeface="Calibri"/>
              </a:rPr>
              <a:t>All</a:t>
            </a:r>
            <a:r>
              <a:rPr sz="2800" spc="-5" dirty="0">
                <a:latin typeface="Calibri"/>
                <a:cs typeface="Calibri"/>
              </a:rPr>
              <a:t> the </a:t>
            </a:r>
            <a:r>
              <a:rPr sz="2800" spc="-10" dirty="0">
                <a:latin typeface="Calibri"/>
                <a:cs typeface="Calibri"/>
              </a:rPr>
              <a:t>following</a:t>
            </a:r>
            <a:r>
              <a:rPr sz="2800" spc="-65" dirty="0">
                <a:latin typeface="Calibri"/>
                <a:cs typeface="Calibri"/>
              </a:rPr>
              <a:t> </a:t>
            </a:r>
            <a:r>
              <a:rPr sz="2800" dirty="0">
                <a:latin typeface="Calibri"/>
                <a:cs typeface="Calibri"/>
              </a:rPr>
              <a:t>true</a:t>
            </a:r>
            <a:r>
              <a:rPr sz="2800" spc="-10" dirty="0">
                <a:latin typeface="Calibri"/>
                <a:cs typeface="Calibri"/>
              </a:rPr>
              <a:t> </a:t>
            </a:r>
            <a:r>
              <a:rPr sz="2800" spc="-30" dirty="0">
                <a:latin typeface="Calibri"/>
                <a:cs typeface="Calibri"/>
              </a:rPr>
              <a:t>excpt?</a:t>
            </a:r>
            <a:endParaRPr sz="2800">
              <a:latin typeface="Calibri"/>
              <a:cs typeface="Calibri"/>
            </a:endParaRPr>
          </a:p>
          <a:p>
            <a:pPr marL="88900" marR="301625">
              <a:lnSpc>
                <a:spcPct val="100000"/>
              </a:lnSpc>
            </a:pPr>
            <a:r>
              <a:rPr sz="2800" dirty="0">
                <a:latin typeface="Calibri"/>
                <a:cs typeface="Calibri"/>
              </a:rPr>
              <a:t>1.</a:t>
            </a:r>
            <a:r>
              <a:rPr sz="2800" dirty="0">
                <a:solidFill>
                  <a:srgbClr val="FF0000"/>
                </a:solidFill>
                <a:latin typeface="Calibri"/>
                <a:cs typeface="Calibri"/>
              </a:rPr>
              <a:t>give </a:t>
            </a:r>
            <a:r>
              <a:rPr sz="2800" spc="-5" dirty="0">
                <a:solidFill>
                  <a:srgbClr val="FF0000"/>
                </a:solidFill>
                <a:latin typeface="Calibri"/>
                <a:cs typeface="Calibri"/>
              </a:rPr>
              <a:t>multiple epileptic </a:t>
            </a:r>
            <a:r>
              <a:rPr sz="2800" dirty="0">
                <a:solidFill>
                  <a:srgbClr val="FF0000"/>
                </a:solidFill>
                <a:latin typeface="Calibri"/>
                <a:cs typeface="Calibri"/>
              </a:rPr>
              <a:t>drug </a:t>
            </a:r>
            <a:r>
              <a:rPr sz="2800" spc="-10" dirty="0">
                <a:solidFill>
                  <a:srgbClr val="FF0000"/>
                </a:solidFill>
                <a:latin typeface="Calibri"/>
                <a:cs typeface="Calibri"/>
              </a:rPr>
              <a:t>after </a:t>
            </a:r>
            <a:r>
              <a:rPr sz="2800" spc="-20" dirty="0">
                <a:solidFill>
                  <a:srgbClr val="FF0000"/>
                </a:solidFill>
                <a:latin typeface="Calibri"/>
                <a:cs typeface="Calibri"/>
              </a:rPr>
              <a:t>unprovoked </a:t>
            </a:r>
            <a:r>
              <a:rPr sz="2800" spc="-15" dirty="0">
                <a:solidFill>
                  <a:srgbClr val="FF0000"/>
                </a:solidFill>
                <a:latin typeface="Calibri"/>
                <a:cs typeface="Calibri"/>
              </a:rPr>
              <a:t>seizure </a:t>
            </a:r>
            <a:r>
              <a:rPr sz="2800" spc="-620" dirty="0">
                <a:solidFill>
                  <a:srgbClr val="FF0000"/>
                </a:solidFill>
                <a:latin typeface="Calibri"/>
                <a:cs typeface="Calibri"/>
              </a:rPr>
              <a:t> </a:t>
            </a:r>
            <a:r>
              <a:rPr sz="2800" spc="-5" dirty="0">
                <a:latin typeface="Calibri"/>
                <a:cs typeface="Calibri"/>
              </a:rPr>
              <a:t>2.normal</a:t>
            </a:r>
            <a:r>
              <a:rPr sz="2800" spc="-15" dirty="0">
                <a:latin typeface="Calibri"/>
                <a:cs typeface="Calibri"/>
              </a:rPr>
              <a:t> </a:t>
            </a:r>
            <a:r>
              <a:rPr sz="2800" spc="-10" dirty="0">
                <a:latin typeface="Calibri"/>
                <a:cs typeface="Calibri"/>
              </a:rPr>
              <a:t>person</a:t>
            </a:r>
            <a:r>
              <a:rPr sz="2800" spc="-25" dirty="0">
                <a:latin typeface="Calibri"/>
                <a:cs typeface="Calibri"/>
              </a:rPr>
              <a:t> </a:t>
            </a:r>
            <a:r>
              <a:rPr sz="2800" dirty="0">
                <a:latin typeface="Calibri"/>
                <a:cs typeface="Calibri"/>
              </a:rPr>
              <a:t>CAN</a:t>
            </a:r>
            <a:r>
              <a:rPr sz="2800" spc="5" dirty="0">
                <a:latin typeface="Calibri"/>
                <a:cs typeface="Calibri"/>
              </a:rPr>
              <a:t> </a:t>
            </a:r>
            <a:r>
              <a:rPr sz="2800" spc="-20" dirty="0">
                <a:latin typeface="Calibri"/>
                <a:cs typeface="Calibri"/>
              </a:rPr>
              <a:t>have</a:t>
            </a:r>
            <a:r>
              <a:rPr sz="2800" spc="-15" dirty="0">
                <a:latin typeface="Calibri"/>
                <a:cs typeface="Calibri"/>
              </a:rPr>
              <a:t> </a:t>
            </a:r>
            <a:r>
              <a:rPr sz="2800" spc="-5" dirty="0">
                <a:latin typeface="Calibri"/>
                <a:cs typeface="Calibri"/>
              </a:rPr>
              <a:t>epileptic </a:t>
            </a:r>
            <a:r>
              <a:rPr sz="2800" spc="-10" dirty="0">
                <a:latin typeface="Calibri"/>
                <a:cs typeface="Calibri"/>
              </a:rPr>
              <a:t>EEG</a:t>
            </a:r>
            <a:endParaRPr sz="2800">
              <a:latin typeface="Calibri"/>
              <a:cs typeface="Calibri"/>
            </a:endParaRPr>
          </a:p>
        </p:txBody>
      </p:sp>
    </p:spTree>
  </p:cSld>
  <p:clrMapOvr>
    <a:masterClrMapping/>
  </p:clrMapOvr>
  <p:transition advClick="0" advTm="60000"/>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341" y="20219"/>
            <a:ext cx="3366135" cy="996427"/>
          </a:xfrm>
          <a:prstGeom prst="rect">
            <a:avLst/>
          </a:prstGeom>
        </p:spPr>
        <p:txBody>
          <a:bodyPr vert="horz" wrap="square" lIns="0" tIns="11430" rIns="0" bIns="0" rtlCol="0">
            <a:spAutoFit/>
          </a:bodyPr>
          <a:lstStyle/>
          <a:p>
            <a:pPr marL="104139" marR="5080" indent="-91440">
              <a:lnSpc>
                <a:spcPct val="100000"/>
              </a:lnSpc>
              <a:spcBef>
                <a:spcPts val="90"/>
              </a:spcBef>
            </a:pPr>
            <a:r>
              <a:rPr sz="3200" spc="-15" dirty="0">
                <a:latin typeface="Calibri"/>
                <a:cs typeface="Calibri"/>
              </a:rPr>
              <a:t>16-</a:t>
            </a:r>
            <a:r>
              <a:rPr sz="3200" dirty="0">
                <a:latin typeface="Calibri"/>
                <a:cs typeface="Calibri"/>
              </a:rPr>
              <a:t> </a:t>
            </a:r>
            <a:r>
              <a:rPr sz="3200" spc="-10" dirty="0">
                <a:latin typeface="Calibri"/>
                <a:cs typeface="Calibri"/>
              </a:rPr>
              <a:t>Nerve</a:t>
            </a:r>
            <a:r>
              <a:rPr sz="3200" spc="-15" dirty="0">
                <a:latin typeface="Calibri"/>
                <a:cs typeface="Calibri"/>
              </a:rPr>
              <a:t> </a:t>
            </a:r>
            <a:r>
              <a:rPr sz="3200" spc="-20" dirty="0">
                <a:latin typeface="Calibri"/>
                <a:cs typeface="Calibri"/>
              </a:rPr>
              <a:t>affected </a:t>
            </a:r>
            <a:r>
              <a:rPr sz="3200" spc="-5" dirty="0">
                <a:latin typeface="Calibri"/>
                <a:cs typeface="Calibri"/>
              </a:rPr>
              <a:t>? </a:t>
            </a:r>
            <a:r>
              <a:rPr sz="3200" spc="-710" dirty="0">
                <a:latin typeface="Calibri"/>
                <a:cs typeface="Calibri"/>
              </a:rPr>
              <a:t> </a:t>
            </a:r>
            <a:r>
              <a:rPr sz="3200" spc="-5" dirty="0">
                <a:solidFill>
                  <a:srgbClr val="FF0000"/>
                </a:solidFill>
                <a:latin typeface="Calibri"/>
                <a:cs typeface="Calibri"/>
              </a:rPr>
              <a:t>long</a:t>
            </a:r>
            <a:r>
              <a:rPr sz="3200" spc="5" dirty="0">
                <a:solidFill>
                  <a:srgbClr val="FF0000"/>
                </a:solidFill>
                <a:latin typeface="Calibri"/>
                <a:cs typeface="Calibri"/>
              </a:rPr>
              <a:t> </a:t>
            </a:r>
            <a:r>
              <a:rPr sz="3200" spc="-15" dirty="0">
                <a:solidFill>
                  <a:srgbClr val="FF0000"/>
                </a:solidFill>
                <a:latin typeface="Calibri"/>
                <a:cs typeface="Calibri"/>
              </a:rPr>
              <a:t>thoracic</a:t>
            </a:r>
            <a:r>
              <a:rPr sz="3200" spc="-5" dirty="0">
                <a:solidFill>
                  <a:srgbClr val="FF0000"/>
                </a:solidFill>
                <a:latin typeface="Calibri"/>
                <a:cs typeface="Calibri"/>
              </a:rPr>
              <a:t> </a:t>
            </a:r>
            <a:r>
              <a:rPr sz="3200" spc="-10" dirty="0">
                <a:solidFill>
                  <a:srgbClr val="FF0000"/>
                </a:solidFill>
                <a:latin typeface="Calibri"/>
                <a:cs typeface="Calibri"/>
              </a:rPr>
              <a:t>nerve</a:t>
            </a:r>
            <a:endParaRPr sz="3200">
              <a:latin typeface="Calibri"/>
              <a:cs typeface="Calibri"/>
            </a:endParaRPr>
          </a:p>
        </p:txBody>
      </p:sp>
      <p:pic>
        <p:nvPicPr>
          <p:cNvPr id="3" name="object 3"/>
          <p:cNvPicPr/>
          <p:nvPr/>
        </p:nvPicPr>
        <p:blipFill>
          <a:blip r:embed="rId2" cstate="print"/>
          <a:stretch>
            <a:fillRect/>
          </a:stretch>
        </p:blipFill>
        <p:spPr>
          <a:xfrm>
            <a:off x="5562600" y="242618"/>
            <a:ext cx="2642616" cy="1310137"/>
          </a:xfrm>
          <a:prstGeom prst="rect">
            <a:avLst/>
          </a:prstGeom>
        </p:spPr>
      </p:pic>
      <p:sp>
        <p:nvSpPr>
          <p:cNvPr id="4" name="object 4"/>
          <p:cNvSpPr txBox="1"/>
          <p:nvPr/>
        </p:nvSpPr>
        <p:spPr>
          <a:xfrm>
            <a:off x="307340" y="1570465"/>
            <a:ext cx="5298440" cy="966290"/>
          </a:xfrm>
          <a:prstGeom prst="rect">
            <a:avLst/>
          </a:prstGeom>
        </p:spPr>
        <p:txBody>
          <a:bodyPr vert="horz" wrap="square" lIns="0" tIns="12065" rIns="0" bIns="0" rtlCol="0">
            <a:spAutoFit/>
          </a:bodyPr>
          <a:lstStyle/>
          <a:p>
            <a:pPr marL="12700" marR="5080">
              <a:lnSpc>
                <a:spcPct val="100000"/>
              </a:lnSpc>
              <a:spcBef>
                <a:spcPts val="95"/>
              </a:spcBef>
              <a:tabLst>
                <a:tab pos="5102860" algn="l"/>
              </a:tabLst>
            </a:pPr>
            <a:r>
              <a:rPr sz="3100" spc="-15" dirty="0">
                <a:latin typeface="Calibri"/>
                <a:cs typeface="Calibri"/>
              </a:rPr>
              <a:t>17</a:t>
            </a:r>
            <a:r>
              <a:rPr sz="3100" spc="-5" dirty="0">
                <a:latin typeface="Calibri"/>
                <a:cs typeface="Calibri"/>
              </a:rPr>
              <a:t>-</a:t>
            </a:r>
            <a:r>
              <a:rPr sz="3100" spc="30" dirty="0">
                <a:latin typeface="Calibri"/>
                <a:cs typeface="Calibri"/>
              </a:rPr>
              <a:t> </a:t>
            </a:r>
            <a:r>
              <a:rPr sz="3100" spc="-5" dirty="0">
                <a:latin typeface="Calibri"/>
                <a:cs typeface="Calibri"/>
              </a:rPr>
              <a:t>W</a:t>
            </a:r>
            <a:r>
              <a:rPr sz="3100" spc="5" dirty="0">
                <a:latin typeface="Calibri"/>
                <a:cs typeface="Calibri"/>
              </a:rPr>
              <a:t>h</a:t>
            </a:r>
            <a:r>
              <a:rPr sz="3100" spc="-25" dirty="0">
                <a:latin typeface="Calibri"/>
                <a:cs typeface="Calibri"/>
              </a:rPr>
              <a:t>a</a:t>
            </a:r>
            <a:r>
              <a:rPr sz="3100" spc="-5" dirty="0">
                <a:latin typeface="Calibri"/>
                <a:cs typeface="Calibri"/>
              </a:rPr>
              <a:t>t </a:t>
            </a:r>
            <a:r>
              <a:rPr sz="3100" spc="-25" dirty="0">
                <a:latin typeface="Calibri"/>
                <a:cs typeface="Calibri"/>
              </a:rPr>
              <a:t>t</a:t>
            </a:r>
            <a:r>
              <a:rPr sz="3100" spc="-10" dirty="0">
                <a:latin typeface="Calibri"/>
                <a:cs typeface="Calibri"/>
              </a:rPr>
              <a:t>h</a:t>
            </a:r>
            <a:r>
              <a:rPr sz="3100" spc="-5" dirty="0">
                <a:latin typeface="Calibri"/>
                <a:cs typeface="Calibri"/>
              </a:rPr>
              <a:t>e </a:t>
            </a:r>
            <a:r>
              <a:rPr sz="3100" spc="-10" dirty="0">
                <a:latin typeface="Calibri"/>
                <a:cs typeface="Calibri"/>
              </a:rPr>
              <a:t>nam</a:t>
            </a:r>
            <a:r>
              <a:rPr sz="3100" spc="-5" dirty="0">
                <a:latin typeface="Calibri"/>
                <a:cs typeface="Calibri"/>
              </a:rPr>
              <a:t>e </a:t>
            </a:r>
            <a:r>
              <a:rPr sz="3100" spc="-10" dirty="0">
                <a:latin typeface="Calibri"/>
                <a:cs typeface="Calibri"/>
              </a:rPr>
              <a:t>o</a:t>
            </a:r>
            <a:r>
              <a:rPr sz="3100" spc="-5" dirty="0">
                <a:latin typeface="Calibri"/>
                <a:cs typeface="Calibri"/>
              </a:rPr>
              <a:t>f</a:t>
            </a:r>
            <a:r>
              <a:rPr sz="3100" spc="5" dirty="0">
                <a:latin typeface="Calibri"/>
                <a:cs typeface="Calibri"/>
              </a:rPr>
              <a:t> </a:t>
            </a:r>
            <a:r>
              <a:rPr sz="3100" spc="-5" dirty="0">
                <a:latin typeface="Calibri"/>
                <a:cs typeface="Calibri"/>
              </a:rPr>
              <a:t>th</a:t>
            </a:r>
            <a:r>
              <a:rPr sz="3100" dirty="0">
                <a:latin typeface="Calibri"/>
                <a:cs typeface="Calibri"/>
              </a:rPr>
              <a:t>i</a:t>
            </a:r>
            <a:r>
              <a:rPr sz="3100" spc="-5" dirty="0">
                <a:latin typeface="Calibri"/>
                <a:cs typeface="Calibri"/>
              </a:rPr>
              <a:t>s</a:t>
            </a:r>
            <a:r>
              <a:rPr sz="3100" spc="-15" dirty="0">
                <a:latin typeface="Calibri"/>
                <a:cs typeface="Calibri"/>
              </a:rPr>
              <a:t> </a:t>
            </a:r>
            <a:r>
              <a:rPr sz="3100" spc="-25" dirty="0">
                <a:latin typeface="Calibri"/>
                <a:cs typeface="Calibri"/>
              </a:rPr>
              <a:t>s</a:t>
            </a:r>
            <a:r>
              <a:rPr sz="3100" spc="-5" dirty="0">
                <a:latin typeface="Calibri"/>
                <a:cs typeface="Calibri"/>
              </a:rPr>
              <a:t>i</a:t>
            </a:r>
            <a:r>
              <a:rPr sz="3100" spc="5" dirty="0">
                <a:latin typeface="Calibri"/>
                <a:cs typeface="Calibri"/>
              </a:rPr>
              <a:t>g</a:t>
            </a:r>
            <a:r>
              <a:rPr sz="3100" spc="-5" dirty="0">
                <a:latin typeface="Calibri"/>
                <a:cs typeface="Calibri"/>
              </a:rPr>
              <a:t>n</a:t>
            </a:r>
            <a:r>
              <a:rPr sz="3100" dirty="0">
                <a:latin typeface="Calibri"/>
                <a:cs typeface="Calibri"/>
              </a:rPr>
              <a:t>	</a:t>
            </a:r>
            <a:r>
              <a:rPr sz="3100" spc="-5" dirty="0">
                <a:latin typeface="Calibri"/>
                <a:cs typeface="Calibri"/>
              </a:rPr>
              <a:t>?  </a:t>
            </a:r>
            <a:r>
              <a:rPr sz="3100" spc="-10" dirty="0">
                <a:solidFill>
                  <a:srgbClr val="FF0000"/>
                </a:solidFill>
                <a:latin typeface="Calibri"/>
                <a:cs typeface="Calibri"/>
              </a:rPr>
              <a:t>Kernig</a:t>
            </a:r>
            <a:r>
              <a:rPr sz="3100" spc="-40" dirty="0">
                <a:solidFill>
                  <a:srgbClr val="FF0000"/>
                </a:solidFill>
                <a:latin typeface="Calibri"/>
                <a:cs typeface="Calibri"/>
              </a:rPr>
              <a:t> </a:t>
            </a:r>
            <a:r>
              <a:rPr sz="3100" spc="-5" dirty="0">
                <a:solidFill>
                  <a:srgbClr val="FF0000"/>
                </a:solidFill>
                <a:latin typeface="Calibri"/>
                <a:cs typeface="Calibri"/>
              </a:rPr>
              <a:t>sign</a:t>
            </a:r>
            <a:endParaRPr sz="3100">
              <a:latin typeface="Calibri"/>
              <a:cs typeface="Calibri"/>
            </a:endParaRPr>
          </a:p>
        </p:txBody>
      </p:sp>
      <p:pic>
        <p:nvPicPr>
          <p:cNvPr id="5" name="object 5"/>
          <p:cNvPicPr/>
          <p:nvPr/>
        </p:nvPicPr>
        <p:blipFill>
          <a:blip r:embed="rId3" cstate="print"/>
          <a:stretch>
            <a:fillRect/>
          </a:stretch>
        </p:blipFill>
        <p:spPr>
          <a:xfrm>
            <a:off x="2667001" y="2135038"/>
            <a:ext cx="6376415" cy="1766258"/>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1" y="262642"/>
            <a:ext cx="3215005" cy="444994"/>
          </a:xfrm>
          <a:prstGeom prst="rect">
            <a:avLst/>
          </a:prstGeom>
        </p:spPr>
        <p:txBody>
          <a:bodyPr vert="horz" wrap="square" lIns="0" tIns="13970" rIns="0" bIns="0" rtlCol="0">
            <a:spAutoFit/>
          </a:bodyPr>
          <a:lstStyle/>
          <a:p>
            <a:pPr marL="12700">
              <a:lnSpc>
                <a:spcPct val="100000"/>
              </a:lnSpc>
              <a:spcBef>
                <a:spcPts val="110"/>
              </a:spcBef>
            </a:pPr>
            <a:r>
              <a:rPr sz="2800" spc="-5" dirty="0"/>
              <a:t>18-This</a:t>
            </a:r>
            <a:r>
              <a:rPr sz="2800" spc="5" dirty="0"/>
              <a:t> </a:t>
            </a:r>
            <a:r>
              <a:rPr sz="2800" spc="-10" dirty="0"/>
              <a:t>test</a:t>
            </a:r>
            <a:r>
              <a:rPr sz="2800" spc="-25" dirty="0"/>
              <a:t> </a:t>
            </a:r>
            <a:r>
              <a:rPr sz="2800" spc="-5" dirty="0"/>
              <a:t>used</a:t>
            </a:r>
            <a:r>
              <a:rPr sz="2800" spc="-15" dirty="0"/>
              <a:t> for</a:t>
            </a:r>
            <a:r>
              <a:rPr sz="2800" spc="-60" dirty="0"/>
              <a:t> </a:t>
            </a:r>
            <a:r>
              <a:rPr sz="2800" dirty="0"/>
              <a:t>?</a:t>
            </a:r>
            <a:endParaRPr sz="2800"/>
          </a:p>
        </p:txBody>
      </p:sp>
      <p:pic>
        <p:nvPicPr>
          <p:cNvPr id="3" name="object 3"/>
          <p:cNvPicPr/>
          <p:nvPr/>
        </p:nvPicPr>
        <p:blipFill>
          <a:blip r:embed="rId2" cstate="print"/>
          <a:stretch>
            <a:fillRect/>
          </a:stretch>
        </p:blipFill>
        <p:spPr>
          <a:xfrm>
            <a:off x="3733801" y="118398"/>
            <a:ext cx="5309615" cy="1843896"/>
          </a:xfrm>
          <a:prstGeom prst="rect">
            <a:avLst/>
          </a:prstGeom>
        </p:spPr>
      </p:pic>
      <p:sp>
        <p:nvSpPr>
          <p:cNvPr id="4" name="object 4"/>
          <p:cNvSpPr txBox="1"/>
          <p:nvPr/>
        </p:nvSpPr>
        <p:spPr>
          <a:xfrm>
            <a:off x="231140" y="810830"/>
            <a:ext cx="3435350" cy="751488"/>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0000"/>
                </a:solidFill>
                <a:latin typeface="Calibri"/>
                <a:cs typeface="Calibri"/>
              </a:rPr>
              <a:t>Positionl</a:t>
            </a:r>
            <a:r>
              <a:rPr sz="2400" spc="-75" dirty="0">
                <a:solidFill>
                  <a:srgbClr val="FF0000"/>
                </a:solidFill>
                <a:latin typeface="Calibri"/>
                <a:cs typeface="Calibri"/>
              </a:rPr>
              <a:t> </a:t>
            </a:r>
            <a:r>
              <a:rPr sz="2400" spc="-10" dirty="0">
                <a:solidFill>
                  <a:srgbClr val="FF0000"/>
                </a:solidFill>
                <a:latin typeface="Calibri"/>
                <a:cs typeface="Calibri"/>
              </a:rPr>
              <a:t>vertigo</a:t>
            </a:r>
            <a:r>
              <a:rPr sz="2400" spc="-30" dirty="0">
                <a:solidFill>
                  <a:srgbClr val="FF0000"/>
                </a:solidFill>
                <a:latin typeface="Calibri"/>
                <a:cs typeface="Calibri"/>
              </a:rPr>
              <a:t> </a:t>
            </a:r>
            <a:r>
              <a:rPr sz="2400" dirty="0">
                <a:solidFill>
                  <a:srgbClr val="FF0000"/>
                </a:solidFill>
                <a:latin typeface="Calibri"/>
                <a:cs typeface="Calibri"/>
              </a:rPr>
              <a:t>,</a:t>
            </a:r>
            <a:endParaRPr sz="2400">
              <a:latin typeface="Calibri"/>
              <a:cs typeface="Calibri"/>
            </a:endParaRPr>
          </a:p>
          <a:p>
            <a:pPr marL="12700">
              <a:lnSpc>
                <a:spcPct val="100000"/>
              </a:lnSpc>
            </a:pPr>
            <a:r>
              <a:rPr sz="2400" spc="-5" dirty="0">
                <a:solidFill>
                  <a:srgbClr val="FF0000"/>
                </a:solidFill>
                <a:latin typeface="Calibri"/>
                <a:cs typeface="Calibri"/>
              </a:rPr>
              <a:t>posterior</a:t>
            </a:r>
            <a:r>
              <a:rPr sz="2400" spc="-100" dirty="0">
                <a:solidFill>
                  <a:srgbClr val="FF0000"/>
                </a:solidFill>
                <a:latin typeface="Calibri"/>
                <a:cs typeface="Calibri"/>
              </a:rPr>
              <a:t> </a:t>
            </a:r>
            <a:r>
              <a:rPr sz="2400" spc="-5" dirty="0">
                <a:solidFill>
                  <a:srgbClr val="FF0000"/>
                </a:solidFill>
                <a:latin typeface="Calibri"/>
                <a:cs typeface="Calibri"/>
              </a:rPr>
              <a:t>semicircular</a:t>
            </a:r>
            <a:r>
              <a:rPr sz="2400" spc="-65" dirty="0">
                <a:solidFill>
                  <a:srgbClr val="FF0000"/>
                </a:solidFill>
                <a:latin typeface="Calibri"/>
                <a:cs typeface="Calibri"/>
              </a:rPr>
              <a:t> </a:t>
            </a:r>
            <a:r>
              <a:rPr sz="2400" spc="-5" dirty="0">
                <a:solidFill>
                  <a:srgbClr val="FF0000"/>
                </a:solidFill>
                <a:latin typeface="Calibri"/>
                <a:cs typeface="Calibri"/>
              </a:rPr>
              <a:t>canal</a:t>
            </a:r>
            <a:endParaRPr sz="2400">
              <a:latin typeface="Calibri"/>
              <a:cs typeface="Calibri"/>
            </a:endParaRPr>
          </a:p>
        </p:txBody>
      </p:sp>
      <p:sp>
        <p:nvSpPr>
          <p:cNvPr id="5" name="object 5"/>
          <p:cNvSpPr txBox="1"/>
          <p:nvPr/>
        </p:nvSpPr>
        <p:spPr>
          <a:xfrm>
            <a:off x="231140" y="2312278"/>
            <a:ext cx="3818254" cy="875881"/>
          </a:xfrm>
          <a:prstGeom prst="rect">
            <a:avLst/>
          </a:prstGeom>
        </p:spPr>
        <p:txBody>
          <a:bodyPr vert="horz" wrap="square" lIns="0" tIns="13970" rIns="0" bIns="0" rtlCol="0">
            <a:spAutoFit/>
          </a:bodyPr>
          <a:lstStyle/>
          <a:p>
            <a:pPr marL="12700" marR="5080">
              <a:lnSpc>
                <a:spcPct val="100000"/>
              </a:lnSpc>
              <a:spcBef>
                <a:spcPts val="110"/>
              </a:spcBef>
            </a:pPr>
            <a:r>
              <a:rPr sz="2800" spc="-5" dirty="0">
                <a:latin typeface="Calibri"/>
                <a:cs typeface="Calibri"/>
              </a:rPr>
              <a:t>19-What </a:t>
            </a:r>
            <a:r>
              <a:rPr sz="2800" spc="5" dirty="0">
                <a:latin typeface="Calibri"/>
                <a:cs typeface="Calibri"/>
              </a:rPr>
              <a:t>is </a:t>
            </a:r>
            <a:r>
              <a:rPr sz="2800" spc="-10" dirty="0">
                <a:latin typeface="Calibri"/>
                <a:cs typeface="Calibri"/>
              </a:rPr>
              <a:t>the </a:t>
            </a:r>
            <a:r>
              <a:rPr sz="2800" spc="-5" dirty="0">
                <a:latin typeface="Calibri"/>
                <a:cs typeface="Calibri"/>
              </a:rPr>
              <a:t>diagnosis </a:t>
            </a:r>
            <a:r>
              <a:rPr sz="2800" dirty="0">
                <a:latin typeface="Calibri"/>
                <a:cs typeface="Calibri"/>
              </a:rPr>
              <a:t>? </a:t>
            </a:r>
            <a:r>
              <a:rPr sz="2800" spc="-620" dirty="0">
                <a:latin typeface="Calibri"/>
                <a:cs typeface="Calibri"/>
              </a:rPr>
              <a:t> </a:t>
            </a:r>
            <a:r>
              <a:rPr sz="2800" spc="-5" dirty="0">
                <a:solidFill>
                  <a:srgbClr val="FF0000"/>
                </a:solidFill>
                <a:latin typeface="Calibri"/>
                <a:cs typeface="Calibri"/>
              </a:rPr>
              <a:t>ICH</a:t>
            </a:r>
            <a:endParaRPr sz="2800">
              <a:latin typeface="Calibri"/>
              <a:cs typeface="Calibri"/>
            </a:endParaRPr>
          </a:p>
        </p:txBody>
      </p:sp>
      <p:pic>
        <p:nvPicPr>
          <p:cNvPr id="6" name="object 6"/>
          <p:cNvPicPr/>
          <p:nvPr/>
        </p:nvPicPr>
        <p:blipFill>
          <a:blip r:embed="rId3" cstate="print"/>
          <a:stretch>
            <a:fillRect/>
          </a:stretch>
        </p:blipFill>
        <p:spPr>
          <a:xfrm>
            <a:off x="5638800" y="2125332"/>
            <a:ext cx="3285744" cy="2212675"/>
          </a:xfrm>
          <a:prstGeom prst="rect">
            <a:avLst/>
          </a:prstGeom>
        </p:spPr>
      </p:pic>
    </p:spTree>
  </p:cSld>
  <p:clrMapOvr>
    <a:masterClrMapping/>
  </p:clrMapOvr>
  <p:transition advClick="0" advTm="60000"/>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981" y="79627"/>
            <a:ext cx="6428105" cy="875881"/>
          </a:xfrm>
          <a:prstGeom prst="rect">
            <a:avLst/>
          </a:prstGeom>
        </p:spPr>
        <p:txBody>
          <a:bodyPr vert="horz" wrap="square" lIns="0" tIns="13970" rIns="0" bIns="0" rtlCol="0">
            <a:spAutoFit/>
          </a:bodyPr>
          <a:lstStyle/>
          <a:p>
            <a:pPr marL="12700">
              <a:lnSpc>
                <a:spcPct val="100000"/>
              </a:lnSpc>
              <a:spcBef>
                <a:spcPts val="110"/>
              </a:spcBef>
            </a:pPr>
            <a:r>
              <a:rPr sz="2800" spc="-5" dirty="0"/>
              <a:t>20-</a:t>
            </a:r>
            <a:r>
              <a:rPr sz="2800" spc="10" dirty="0"/>
              <a:t> </a:t>
            </a:r>
            <a:r>
              <a:rPr sz="2800" spc="-5" dirty="0"/>
              <a:t>the </a:t>
            </a:r>
            <a:r>
              <a:rPr sz="2800" spc="-10" dirty="0"/>
              <a:t>patient</a:t>
            </a:r>
            <a:r>
              <a:rPr sz="2800" dirty="0"/>
              <a:t> </a:t>
            </a:r>
            <a:r>
              <a:rPr sz="2800" spc="5" dirty="0"/>
              <a:t>is</a:t>
            </a:r>
            <a:r>
              <a:rPr sz="2800" spc="-5" dirty="0"/>
              <a:t> </a:t>
            </a:r>
            <a:r>
              <a:rPr sz="2800" dirty="0"/>
              <a:t>looking</a:t>
            </a:r>
            <a:r>
              <a:rPr sz="2800" spc="-40" dirty="0"/>
              <a:t> </a:t>
            </a:r>
            <a:r>
              <a:rPr sz="2800" spc="-15" dirty="0"/>
              <a:t>to</a:t>
            </a:r>
            <a:r>
              <a:rPr sz="2800" spc="-35" dirty="0"/>
              <a:t> </a:t>
            </a:r>
            <a:r>
              <a:rPr sz="2800" spc="-5" dirty="0"/>
              <a:t>the</a:t>
            </a:r>
            <a:r>
              <a:rPr sz="2800" dirty="0"/>
              <a:t> </a:t>
            </a:r>
            <a:r>
              <a:rPr sz="2800" spc="-5" dirty="0"/>
              <a:t>right;</a:t>
            </a:r>
            <a:endParaRPr sz="2800"/>
          </a:p>
          <a:p>
            <a:pPr marL="12700">
              <a:lnSpc>
                <a:spcPct val="100000"/>
              </a:lnSpc>
            </a:pPr>
            <a:r>
              <a:rPr sz="2800" dirty="0"/>
              <a:t>All</a:t>
            </a:r>
            <a:r>
              <a:rPr sz="2800" spc="-30" dirty="0"/>
              <a:t> </a:t>
            </a:r>
            <a:r>
              <a:rPr sz="2800" dirty="0"/>
              <a:t>of </a:t>
            </a:r>
            <a:r>
              <a:rPr sz="2800" spc="-5" dirty="0"/>
              <a:t>the</a:t>
            </a:r>
            <a:r>
              <a:rPr sz="2800" dirty="0"/>
              <a:t> </a:t>
            </a:r>
            <a:r>
              <a:rPr sz="2800" spc="-10" dirty="0"/>
              <a:t>following</a:t>
            </a:r>
            <a:r>
              <a:rPr sz="2800" spc="-60" dirty="0"/>
              <a:t> </a:t>
            </a:r>
            <a:r>
              <a:rPr sz="2800" spc="-10" dirty="0"/>
              <a:t>patient</a:t>
            </a:r>
            <a:r>
              <a:rPr sz="2800" spc="-20" dirty="0"/>
              <a:t> may</a:t>
            </a:r>
            <a:r>
              <a:rPr sz="2800" spc="-10" dirty="0"/>
              <a:t> </a:t>
            </a:r>
            <a:r>
              <a:rPr sz="2800" spc="-20" dirty="0"/>
              <a:t>have</a:t>
            </a:r>
            <a:r>
              <a:rPr sz="2800" spc="-15" dirty="0"/>
              <a:t> </a:t>
            </a:r>
            <a:r>
              <a:rPr sz="2800" spc="-25" dirty="0"/>
              <a:t>except:</a:t>
            </a:r>
            <a:endParaRPr sz="2800"/>
          </a:p>
        </p:txBody>
      </p:sp>
      <p:pic>
        <p:nvPicPr>
          <p:cNvPr id="3" name="object 3"/>
          <p:cNvPicPr/>
          <p:nvPr/>
        </p:nvPicPr>
        <p:blipFill>
          <a:blip r:embed="rId2" cstate="print"/>
          <a:stretch>
            <a:fillRect/>
          </a:stretch>
        </p:blipFill>
        <p:spPr>
          <a:xfrm>
            <a:off x="3962401" y="782200"/>
            <a:ext cx="5090159" cy="1121865"/>
          </a:xfrm>
          <a:prstGeom prst="rect">
            <a:avLst/>
          </a:prstGeom>
        </p:spPr>
      </p:pic>
      <p:sp>
        <p:nvSpPr>
          <p:cNvPr id="4" name="object 4"/>
          <p:cNvSpPr txBox="1"/>
          <p:nvPr/>
        </p:nvSpPr>
        <p:spPr>
          <a:xfrm>
            <a:off x="231140" y="1612762"/>
            <a:ext cx="4672330" cy="2448747"/>
          </a:xfrm>
          <a:prstGeom prst="rect">
            <a:avLst/>
          </a:prstGeom>
        </p:spPr>
        <p:txBody>
          <a:bodyPr vert="horz" wrap="square" lIns="0" tIns="12065" rIns="0" bIns="0" rtlCol="0">
            <a:spAutoFit/>
          </a:bodyPr>
          <a:lstStyle/>
          <a:p>
            <a:pPr marL="165100">
              <a:lnSpc>
                <a:spcPct val="100000"/>
              </a:lnSpc>
              <a:spcBef>
                <a:spcPts val="95"/>
              </a:spcBef>
            </a:pPr>
            <a:r>
              <a:rPr sz="2500" b="1" spc="-15" dirty="0">
                <a:solidFill>
                  <a:srgbClr val="FF0000"/>
                </a:solidFill>
                <a:latin typeface="Calibri"/>
                <a:cs typeface="Calibri"/>
              </a:rPr>
              <a:t>Answer:</a:t>
            </a:r>
            <a:endParaRPr sz="2500">
              <a:latin typeface="Calibri"/>
              <a:cs typeface="Calibri"/>
            </a:endParaRPr>
          </a:p>
          <a:p>
            <a:pPr marL="165100">
              <a:lnSpc>
                <a:spcPct val="100000"/>
              </a:lnSpc>
            </a:pPr>
            <a:r>
              <a:rPr sz="2500" b="1" spc="-10" dirty="0">
                <a:solidFill>
                  <a:srgbClr val="FF0000"/>
                </a:solidFill>
                <a:latin typeface="Calibri"/>
                <a:cs typeface="Calibri"/>
              </a:rPr>
              <a:t>weakness</a:t>
            </a:r>
            <a:r>
              <a:rPr sz="2500" b="1" spc="40" dirty="0">
                <a:solidFill>
                  <a:srgbClr val="FF0000"/>
                </a:solidFill>
                <a:latin typeface="Calibri"/>
                <a:cs typeface="Calibri"/>
              </a:rPr>
              <a:t> </a:t>
            </a:r>
            <a:r>
              <a:rPr sz="2500" b="1" dirty="0">
                <a:solidFill>
                  <a:srgbClr val="FF0000"/>
                </a:solidFill>
                <a:latin typeface="Calibri"/>
                <a:cs typeface="Calibri"/>
              </a:rPr>
              <a:t>in</a:t>
            </a:r>
            <a:r>
              <a:rPr sz="2500" b="1" spc="-5" dirty="0">
                <a:solidFill>
                  <a:srgbClr val="FF0000"/>
                </a:solidFill>
                <a:latin typeface="Calibri"/>
                <a:cs typeface="Calibri"/>
              </a:rPr>
              <a:t> the</a:t>
            </a:r>
            <a:r>
              <a:rPr sz="2500" b="1" spc="-20" dirty="0">
                <a:solidFill>
                  <a:srgbClr val="FF0000"/>
                </a:solidFill>
                <a:latin typeface="Calibri"/>
                <a:cs typeface="Calibri"/>
              </a:rPr>
              <a:t> </a:t>
            </a:r>
            <a:r>
              <a:rPr sz="2500" b="1" spc="-10" dirty="0">
                <a:solidFill>
                  <a:srgbClr val="FF0000"/>
                </a:solidFill>
                <a:latin typeface="Calibri"/>
                <a:cs typeface="Calibri"/>
              </a:rPr>
              <a:t>left</a:t>
            </a:r>
            <a:r>
              <a:rPr sz="2500" b="1" spc="5" dirty="0">
                <a:solidFill>
                  <a:srgbClr val="FF0000"/>
                </a:solidFill>
                <a:latin typeface="Calibri"/>
                <a:cs typeface="Calibri"/>
              </a:rPr>
              <a:t> </a:t>
            </a:r>
            <a:r>
              <a:rPr sz="2500" b="1" spc="-5" dirty="0">
                <a:solidFill>
                  <a:srgbClr val="FF0000"/>
                </a:solidFill>
                <a:latin typeface="Calibri"/>
                <a:cs typeface="Calibri"/>
              </a:rPr>
              <a:t>medial</a:t>
            </a:r>
            <a:r>
              <a:rPr sz="2500" b="1" dirty="0">
                <a:solidFill>
                  <a:srgbClr val="FF0000"/>
                </a:solidFill>
                <a:latin typeface="Calibri"/>
                <a:cs typeface="Calibri"/>
              </a:rPr>
              <a:t> </a:t>
            </a:r>
            <a:r>
              <a:rPr sz="2500" b="1" spc="-10" dirty="0">
                <a:solidFill>
                  <a:srgbClr val="FF0000"/>
                </a:solidFill>
                <a:latin typeface="Calibri"/>
                <a:cs typeface="Calibri"/>
              </a:rPr>
              <a:t>rectus</a:t>
            </a:r>
            <a:endParaRPr sz="2500">
              <a:latin typeface="Calibri"/>
              <a:cs typeface="Calibri"/>
            </a:endParaRPr>
          </a:p>
          <a:p>
            <a:pPr>
              <a:lnSpc>
                <a:spcPct val="100000"/>
              </a:lnSpc>
            </a:pPr>
            <a:endParaRPr sz="3400">
              <a:latin typeface="Calibri"/>
              <a:cs typeface="Calibri"/>
            </a:endParaRPr>
          </a:p>
          <a:p>
            <a:pPr marL="12700">
              <a:lnSpc>
                <a:spcPct val="100000"/>
              </a:lnSpc>
            </a:pPr>
            <a:r>
              <a:rPr sz="2800" spc="-5" dirty="0">
                <a:latin typeface="Calibri"/>
                <a:cs typeface="Calibri"/>
              </a:rPr>
              <a:t>21-</a:t>
            </a:r>
            <a:r>
              <a:rPr sz="2800" spc="10" dirty="0">
                <a:latin typeface="Calibri"/>
                <a:cs typeface="Calibri"/>
              </a:rPr>
              <a:t> </a:t>
            </a:r>
            <a:r>
              <a:rPr sz="2800" spc="-5" dirty="0">
                <a:latin typeface="Calibri"/>
                <a:cs typeface="Calibri"/>
              </a:rPr>
              <a:t>The name </a:t>
            </a:r>
            <a:r>
              <a:rPr sz="2800" spc="5" dirty="0">
                <a:latin typeface="Calibri"/>
                <a:cs typeface="Calibri"/>
              </a:rPr>
              <a:t>of</a:t>
            </a:r>
            <a:r>
              <a:rPr sz="2800" spc="-35" dirty="0">
                <a:latin typeface="Calibri"/>
                <a:cs typeface="Calibri"/>
              </a:rPr>
              <a:t> </a:t>
            </a:r>
            <a:r>
              <a:rPr sz="2800" spc="-5" dirty="0">
                <a:latin typeface="Calibri"/>
                <a:cs typeface="Calibri"/>
              </a:rPr>
              <a:t>this</a:t>
            </a:r>
            <a:r>
              <a:rPr sz="2800" spc="15" dirty="0">
                <a:latin typeface="Calibri"/>
                <a:cs typeface="Calibri"/>
              </a:rPr>
              <a:t> </a:t>
            </a:r>
            <a:r>
              <a:rPr sz="2800" spc="-5" dirty="0">
                <a:latin typeface="Calibri"/>
                <a:cs typeface="Calibri"/>
              </a:rPr>
              <a:t>condition?</a:t>
            </a:r>
            <a:endParaRPr sz="2800">
              <a:latin typeface="Calibri"/>
              <a:cs typeface="Calibri"/>
            </a:endParaRPr>
          </a:p>
          <a:p>
            <a:pPr marL="335915">
              <a:lnSpc>
                <a:spcPct val="100000"/>
              </a:lnSpc>
              <a:spcBef>
                <a:spcPts val="2165"/>
              </a:spcBef>
            </a:pPr>
            <a:r>
              <a:rPr sz="2800" b="1" spc="-10" dirty="0">
                <a:solidFill>
                  <a:srgbClr val="FF0000"/>
                </a:solidFill>
                <a:latin typeface="Calibri"/>
                <a:cs typeface="Calibri"/>
              </a:rPr>
              <a:t>Meralgia</a:t>
            </a:r>
            <a:r>
              <a:rPr sz="2800" b="1" spc="-30" dirty="0">
                <a:solidFill>
                  <a:srgbClr val="FF0000"/>
                </a:solidFill>
                <a:latin typeface="Calibri"/>
                <a:cs typeface="Calibri"/>
              </a:rPr>
              <a:t> </a:t>
            </a:r>
            <a:r>
              <a:rPr sz="2800" b="1" spc="-5" dirty="0">
                <a:solidFill>
                  <a:srgbClr val="FF0000"/>
                </a:solidFill>
                <a:latin typeface="Calibri"/>
                <a:cs typeface="Calibri"/>
              </a:rPr>
              <a:t>parasthetica</a:t>
            </a:r>
            <a:endParaRPr sz="2800">
              <a:latin typeface="Calibri"/>
              <a:cs typeface="Calibri"/>
            </a:endParaRPr>
          </a:p>
        </p:txBody>
      </p:sp>
      <p:pic>
        <p:nvPicPr>
          <p:cNvPr id="5" name="object 5"/>
          <p:cNvPicPr/>
          <p:nvPr/>
        </p:nvPicPr>
        <p:blipFill>
          <a:blip r:embed="rId3" cstate="print"/>
          <a:stretch>
            <a:fillRect/>
          </a:stretch>
        </p:blipFill>
        <p:spPr>
          <a:xfrm>
            <a:off x="5708904" y="2086514"/>
            <a:ext cx="3340607" cy="2193266"/>
          </a:xfrm>
          <a:prstGeom prst="rect">
            <a:avLst/>
          </a:prstGeom>
        </p:spPr>
      </p:pic>
    </p:spTree>
  </p:cSld>
  <p:clrMapOvr>
    <a:masterClrMapping/>
  </p:clrMapOvr>
  <p:transition advClick="0" advTm="60000"/>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961888" y="533760"/>
            <a:ext cx="3105912" cy="1940943"/>
          </a:xfrm>
          <a:prstGeom prst="rect">
            <a:avLst/>
          </a:prstGeom>
        </p:spPr>
      </p:pic>
      <p:sp>
        <p:nvSpPr>
          <p:cNvPr id="3" name="object 3"/>
          <p:cNvSpPr txBox="1"/>
          <p:nvPr/>
        </p:nvSpPr>
        <p:spPr>
          <a:xfrm>
            <a:off x="231140" y="219214"/>
            <a:ext cx="7481570" cy="5615640"/>
          </a:xfrm>
          <a:prstGeom prst="rect">
            <a:avLst/>
          </a:prstGeom>
        </p:spPr>
        <p:txBody>
          <a:bodyPr vert="horz" wrap="square" lIns="0" tIns="13970" rIns="0" bIns="0" rtlCol="0">
            <a:spAutoFit/>
          </a:bodyPr>
          <a:lstStyle/>
          <a:p>
            <a:pPr marL="12700" marR="5080">
              <a:lnSpc>
                <a:spcPct val="100000"/>
              </a:lnSpc>
              <a:spcBef>
                <a:spcPts val="110"/>
              </a:spcBef>
              <a:buAutoNum type="arabicPlain" startAt="22"/>
              <a:tabLst>
                <a:tab pos="565150" algn="l"/>
              </a:tabLst>
            </a:pPr>
            <a:r>
              <a:rPr sz="2800" spc="-5" dirty="0">
                <a:latin typeface="Calibri"/>
                <a:cs typeface="Calibri"/>
              </a:rPr>
              <a:t>This </a:t>
            </a:r>
            <a:r>
              <a:rPr sz="2800" spc="5" dirty="0">
                <a:latin typeface="Calibri"/>
                <a:cs typeface="Calibri"/>
              </a:rPr>
              <a:t>MRI </a:t>
            </a:r>
            <a:r>
              <a:rPr sz="2800" dirty="0">
                <a:latin typeface="Calibri"/>
                <a:cs typeface="Calibri"/>
              </a:rPr>
              <a:t>is </a:t>
            </a:r>
            <a:r>
              <a:rPr sz="2800" spc="-25" dirty="0">
                <a:latin typeface="Calibri"/>
                <a:cs typeface="Calibri"/>
              </a:rPr>
              <a:t>taken </a:t>
            </a:r>
            <a:r>
              <a:rPr sz="2800" spc="-10" dirty="0">
                <a:latin typeface="Calibri"/>
                <a:cs typeface="Calibri"/>
              </a:rPr>
              <a:t>after </a:t>
            </a:r>
            <a:r>
              <a:rPr sz="2800" spc="-5" dirty="0">
                <a:latin typeface="Calibri"/>
                <a:cs typeface="Calibri"/>
              </a:rPr>
              <a:t>head </a:t>
            </a:r>
            <a:r>
              <a:rPr sz="2800" spc="-10" dirty="0">
                <a:latin typeface="Calibri"/>
                <a:cs typeface="Calibri"/>
              </a:rPr>
              <a:t>trauma; </a:t>
            </a:r>
            <a:r>
              <a:rPr sz="2800" spc="-5" dirty="0">
                <a:latin typeface="Calibri"/>
                <a:cs typeface="Calibri"/>
              </a:rPr>
              <a:t>what </a:t>
            </a:r>
            <a:r>
              <a:rPr sz="2800" dirty="0">
                <a:latin typeface="Calibri"/>
                <a:cs typeface="Calibri"/>
              </a:rPr>
              <a:t>is </a:t>
            </a:r>
            <a:r>
              <a:rPr sz="2800" spc="-10" dirty="0">
                <a:latin typeface="Calibri"/>
                <a:cs typeface="Calibri"/>
              </a:rPr>
              <a:t>the </a:t>
            </a:r>
            <a:r>
              <a:rPr sz="2800" spc="-620" dirty="0">
                <a:latin typeface="Calibri"/>
                <a:cs typeface="Calibri"/>
              </a:rPr>
              <a:t> </a:t>
            </a:r>
            <a:r>
              <a:rPr sz="2800" dirty="0">
                <a:latin typeface="Calibri"/>
                <a:cs typeface="Calibri"/>
              </a:rPr>
              <a:t>diagnosis?</a:t>
            </a:r>
            <a:endParaRPr sz="2800">
              <a:latin typeface="Calibri"/>
              <a:cs typeface="Calibri"/>
            </a:endParaRPr>
          </a:p>
          <a:p>
            <a:pPr marL="12700">
              <a:lnSpc>
                <a:spcPct val="100000"/>
              </a:lnSpc>
              <a:spcBef>
                <a:spcPts val="675"/>
              </a:spcBef>
            </a:pPr>
            <a:r>
              <a:rPr sz="2800" spc="5" dirty="0">
                <a:latin typeface="Calibri"/>
                <a:cs typeface="Calibri"/>
              </a:rPr>
              <a:t>A-</a:t>
            </a:r>
            <a:r>
              <a:rPr sz="2800" spc="-20" dirty="0">
                <a:latin typeface="Calibri"/>
                <a:cs typeface="Calibri"/>
              </a:rPr>
              <a:t> </a:t>
            </a:r>
            <a:r>
              <a:rPr sz="2800" spc="-10" dirty="0">
                <a:latin typeface="Calibri"/>
                <a:cs typeface="Calibri"/>
              </a:rPr>
              <a:t>relapsing</a:t>
            </a:r>
            <a:r>
              <a:rPr sz="2800" spc="-25" dirty="0">
                <a:latin typeface="Calibri"/>
                <a:cs typeface="Calibri"/>
              </a:rPr>
              <a:t> </a:t>
            </a:r>
            <a:r>
              <a:rPr sz="2800" spc="-15" dirty="0">
                <a:latin typeface="Calibri"/>
                <a:cs typeface="Calibri"/>
              </a:rPr>
              <a:t>remitting</a:t>
            </a:r>
            <a:endParaRPr sz="2800">
              <a:latin typeface="Calibri"/>
              <a:cs typeface="Calibri"/>
            </a:endParaRPr>
          </a:p>
          <a:p>
            <a:pPr marL="12700">
              <a:lnSpc>
                <a:spcPct val="100000"/>
              </a:lnSpc>
              <a:spcBef>
                <a:spcPts val="675"/>
              </a:spcBef>
            </a:pPr>
            <a:r>
              <a:rPr sz="2800" spc="5" dirty="0">
                <a:latin typeface="Calibri"/>
                <a:cs typeface="Calibri"/>
              </a:rPr>
              <a:t>B-</a:t>
            </a:r>
            <a:r>
              <a:rPr sz="2800" spc="-15" dirty="0">
                <a:latin typeface="Calibri"/>
                <a:cs typeface="Calibri"/>
              </a:rPr>
              <a:t> </a:t>
            </a:r>
            <a:r>
              <a:rPr sz="2800" spc="-5" dirty="0">
                <a:latin typeface="Calibri"/>
                <a:cs typeface="Calibri"/>
              </a:rPr>
              <a:t>clinically</a:t>
            </a:r>
            <a:r>
              <a:rPr sz="2800" spc="-40" dirty="0">
                <a:latin typeface="Calibri"/>
                <a:cs typeface="Calibri"/>
              </a:rPr>
              <a:t> </a:t>
            </a:r>
            <a:r>
              <a:rPr sz="2800" spc="-5" dirty="0">
                <a:latin typeface="Calibri"/>
                <a:cs typeface="Calibri"/>
              </a:rPr>
              <a:t>isolated</a:t>
            </a:r>
            <a:r>
              <a:rPr sz="2800" spc="-55" dirty="0">
                <a:latin typeface="Calibri"/>
                <a:cs typeface="Calibri"/>
              </a:rPr>
              <a:t> </a:t>
            </a:r>
            <a:r>
              <a:rPr sz="2800" spc="-15" dirty="0">
                <a:latin typeface="Calibri"/>
                <a:cs typeface="Calibri"/>
              </a:rPr>
              <a:t>syndrome</a:t>
            </a:r>
            <a:endParaRPr sz="2800">
              <a:latin typeface="Calibri"/>
              <a:cs typeface="Calibri"/>
            </a:endParaRPr>
          </a:p>
          <a:p>
            <a:pPr marL="12700">
              <a:lnSpc>
                <a:spcPct val="100000"/>
              </a:lnSpc>
              <a:spcBef>
                <a:spcPts val="670"/>
              </a:spcBef>
            </a:pPr>
            <a:r>
              <a:rPr sz="2800" b="1" dirty="0">
                <a:solidFill>
                  <a:srgbClr val="FF0000"/>
                </a:solidFill>
                <a:latin typeface="Calibri"/>
                <a:cs typeface="Calibri"/>
              </a:rPr>
              <a:t>C-</a:t>
            </a:r>
            <a:r>
              <a:rPr sz="2800" b="1" spc="-5" dirty="0">
                <a:solidFill>
                  <a:srgbClr val="FF0000"/>
                </a:solidFill>
                <a:latin typeface="Calibri"/>
                <a:cs typeface="Calibri"/>
              </a:rPr>
              <a:t> </a:t>
            </a:r>
            <a:r>
              <a:rPr sz="2800" b="1" dirty="0">
                <a:solidFill>
                  <a:srgbClr val="FF0000"/>
                </a:solidFill>
                <a:latin typeface="Calibri"/>
                <a:cs typeface="Calibri"/>
              </a:rPr>
              <a:t>Radiological</a:t>
            </a:r>
            <a:r>
              <a:rPr sz="2800" b="1" spc="-45" dirty="0">
                <a:solidFill>
                  <a:srgbClr val="FF0000"/>
                </a:solidFill>
                <a:latin typeface="Calibri"/>
                <a:cs typeface="Calibri"/>
              </a:rPr>
              <a:t> </a:t>
            </a:r>
            <a:r>
              <a:rPr sz="2800" b="1" spc="-5" dirty="0">
                <a:solidFill>
                  <a:srgbClr val="FF0000"/>
                </a:solidFill>
                <a:latin typeface="Calibri"/>
                <a:cs typeface="Calibri"/>
              </a:rPr>
              <a:t>isolated</a:t>
            </a:r>
            <a:r>
              <a:rPr sz="2800" b="1" spc="-25" dirty="0">
                <a:solidFill>
                  <a:srgbClr val="FF0000"/>
                </a:solidFill>
                <a:latin typeface="Calibri"/>
                <a:cs typeface="Calibri"/>
              </a:rPr>
              <a:t> </a:t>
            </a:r>
            <a:r>
              <a:rPr sz="2800" b="1" spc="-15" dirty="0">
                <a:solidFill>
                  <a:srgbClr val="FF0000"/>
                </a:solidFill>
                <a:latin typeface="Calibri"/>
                <a:cs typeface="Calibri"/>
              </a:rPr>
              <a:t>syndrome</a:t>
            </a:r>
            <a:endParaRPr sz="2800">
              <a:latin typeface="Calibri"/>
              <a:cs typeface="Calibri"/>
            </a:endParaRPr>
          </a:p>
          <a:p>
            <a:pPr>
              <a:lnSpc>
                <a:spcPct val="100000"/>
              </a:lnSpc>
            </a:pPr>
            <a:endParaRPr sz="2800">
              <a:latin typeface="Calibri"/>
              <a:cs typeface="Calibri"/>
            </a:endParaRPr>
          </a:p>
          <a:p>
            <a:pPr>
              <a:lnSpc>
                <a:spcPct val="100000"/>
              </a:lnSpc>
              <a:spcBef>
                <a:spcPts val="30"/>
              </a:spcBef>
            </a:pPr>
            <a:endParaRPr sz="3900">
              <a:latin typeface="Calibri"/>
              <a:cs typeface="Calibri"/>
            </a:endParaRPr>
          </a:p>
          <a:p>
            <a:pPr marL="12700" marR="2327275">
              <a:lnSpc>
                <a:spcPct val="100000"/>
              </a:lnSpc>
              <a:spcBef>
                <a:spcPts val="5"/>
              </a:spcBef>
              <a:buAutoNum type="arabicPlain" startAt="23"/>
              <a:tabLst>
                <a:tab pos="565150" algn="l"/>
              </a:tabLst>
            </a:pPr>
            <a:r>
              <a:rPr sz="2800" spc="-15" dirty="0">
                <a:latin typeface="Calibri"/>
                <a:cs typeface="Calibri"/>
              </a:rPr>
              <a:t>There </a:t>
            </a:r>
            <a:r>
              <a:rPr sz="2800" dirty="0">
                <a:latin typeface="Calibri"/>
                <a:cs typeface="Calibri"/>
              </a:rPr>
              <a:t>is </a:t>
            </a:r>
            <a:r>
              <a:rPr sz="2800" spc="5" dirty="0">
                <a:latin typeface="Calibri"/>
                <a:cs typeface="Calibri"/>
              </a:rPr>
              <a:t>a </a:t>
            </a:r>
            <a:r>
              <a:rPr sz="2800" dirty="0">
                <a:latin typeface="Calibri"/>
                <a:cs typeface="Calibri"/>
              </a:rPr>
              <a:t>loss of </a:t>
            </a:r>
            <a:r>
              <a:rPr sz="2800" spc="-5" dirty="0">
                <a:latin typeface="Calibri"/>
                <a:cs typeface="Calibri"/>
              </a:rPr>
              <a:t>sensation </a:t>
            </a:r>
            <a:r>
              <a:rPr sz="2800" spc="-10" dirty="0">
                <a:latin typeface="Calibri"/>
                <a:cs typeface="Calibri"/>
              </a:rPr>
              <a:t>over </a:t>
            </a:r>
            <a:r>
              <a:rPr sz="2800" spc="-625" dirty="0">
                <a:latin typeface="Calibri"/>
                <a:cs typeface="Calibri"/>
              </a:rPr>
              <a:t> </a:t>
            </a:r>
            <a:r>
              <a:rPr sz="2800" spc="-5" dirty="0">
                <a:latin typeface="Calibri"/>
                <a:cs typeface="Calibri"/>
              </a:rPr>
              <a:t>the </a:t>
            </a:r>
            <a:r>
              <a:rPr sz="2800" dirty="0">
                <a:latin typeface="Calibri"/>
                <a:cs typeface="Calibri"/>
              </a:rPr>
              <a:t>specified </a:t>
            </a:r>
            <a:r>
              <a:rPr sz="2800" spc="-10" dirty="0">
                <a:latin typeface="Calibri"/>
                <a:cs typeface="Calibri"/>
              </a:rPr>
              <a:t>area </a:t>
            </a:r>
            <a:r>
              <a:rPr sz="2800" dirty="0">
                <a:latin typeface="Calibri"/>
                <a:cs typeface="Calibri"/>
              </a:rPr>
              <a:t>, </a:t>
            </a:r>
            <a:r>
              <a:rPr sz="2800" spc="-10" dirty="0">
                <a:latin typeface="Calibri"/>
                <a:cs typeface="Calibri"/>
              </a:rPr>
              <a:t>where </a:t>
            </a:r>
            <a:r>
              <a:rPr sz="2800" dirty="0">
                <a:latin typeface="Calibri"/>
                <a:cs typeface="Calibri"/>
              </a:rPr>
              <a:t>is </a:t>
            </a:r>
            <a:r>
              <a:rPr sz="2800" spc="-10" dirty="0">
                <a:latin typeface="Calibri"/>
                <a:cs typeface="Calibri"/>
              </a:rPr>
              <a:t>the </a:t>
            </a:r>
            <a:r>
              <a:rPr sz="2800" spc="-5" dirty="0">
                <a:latin typeface="Calibri"/>
                <a:cs typeface="Calibri"/>
              </a:rPr>
              <a:t> </a:t>
            </a:r>
            <a:r>
              <a:rPr sz="2800" dirty="0">
                <a:latin typeface="Calibri"/>
                <a:cs typeface="Calibri"/>
              </a:rPr>
              <a:t>lesion?</a:t>
            </a:r>
            <a:endParaRPr sz="2800">
              <a:latin typeface="Calibri"/>
              <a:cs typeface="Calibri"/>
            </a:endParaRPr>
          </a:p>
          <a:p>
            <a:pPr>
              <a:lnSpc>
                <a:spcPct val="100000"/>
              </a:lnSpc>
              <a:spcBef>
                <a:spcPts val="10"/>
              </a:spcBef>
            </a:pPr>
            <a:endParaRPr sz="2750">
              <a:latin typeface="Calibri"/>
              <a:cs typeface="Calibri"/>
            </a:endParaRPr>
          </a:p>
          <a:p>
            <a:pPr marL="12700">
              <a:lnSpc>
                <a:spcPct val="100000"/>
              </a:lnSpc>
            </a:pPr>
            <a:r>
              <a:rPr sz="2800" b="1" dirty="0">
                <a:solidFill>
                  <a:srgbClr val="FF0000"/>
                </a:solidFill>
                <a:latin typeface="Calibri"/>
                <a:cs typeface="Calibri"/>
              </a:rPr>
              <a:t>C7</a:t>
            </a:r>
            <a:r>
              <a:rPr sz="2800" b="1" spc="-15" dirty="0">
                <a:solidFill>
                  <a:srgbClr val="FF0000"/>
                </a:solidFill>
                <a:latin typeface="Calibri"/>
                <a:cs typeface="Calibri"/>
              </a:rPr>
              <a:t> </a:t>
            </a:r>
            <a:r>
              <a:rPr sz="2800" b="1" spc="-10" dirty="0">
                <a:solidFill>
                  <a:srgbClr val="FF0000"/>
                </a:solidFill>
                <a:latin typeface="Calibri"/>
                <a:cs typeface="Calibri"/>
              </a:rPr>
              <a:t>radiculopathy</a:t>
            </a:r>
            <a:endParaRPr sz="2800">
              <a:latin typeface="Calibri"/>
              <a:cs typeface="Calibri"/>
            </a:endParaRPr>
          </a:p>
        </p:txBody>
      </p:sp>
      <p:grpSp>
        <p:nvGrpSpPr>
          <p:cNvPr id="4" name="object 4"/>
          <p:cNvGrpSpPr/>
          <p:nvPr/>
        </p:nvGrpSpPr>
        <p:grpSpPr>
          <a:xfrm>
            <a:off x="0" y="0"/>
            <a:ext cx="9144000" cy="4367123"/>
            <a:chOff x="0" y="0"/>
            <a:chExt cx="9144000" cy="6858000"/>
          </a:xfrm>
        </p:grpSpPr>
        <p:pic>
          <p:nvPicPr>
            <p:cNvPr id="5" name="object 5"/>
            <p:cNvPicPr/>
            <p:nvPr/>
          </p:nvPicPr>
          <p:blipFill>
            <a:blip r:embed="rId3" cstate="print"/>
            <a:stretch>
              <a:fillRect/>
            </a:stretch>
          </p:blipFill>
          <p:spPr>
            <a:xfrm>
              <a:off x="5401055" y="3989830"/>
              <a:ext cx="3514149" cy="2749296"/>
            </a:xfrm>
            <a:prstGeom prst="rect">
              <a:avLst/>
            </a:prstGeom>
          </p:spPr>
        </p:pic>
        <p:pic>
          <p:nvPicPr>
            <p:cNvPr id="6" name="object 6"/>
            <p:cNvPicPr/>
            <p:nvPr/>
          </p:nvPicPr>
          <p:blipFill>
            <a:blip r:embed="rId4" cstate="print"/>
            <a:stretch>
              <a:fillRect/>
            </a:stretch>
          </p:blipFill>
          <p:spPr>
            <a:xfrm>
              <a:off x="0" y="0"/>
              <a:ext cx="9144000" cy="6858000"/>
            </a:xfrm>
            <a:prstGeom prst="rect">
              <a:avLst/>
            </a:prstGeom>
          </p:spPr>
        </p:pic>
      </p:grpSp>
    </p:spTree>
  </p:cSld>
  <p:clrMapOvr>
    <a:masterClrMapping/>
  </p:clrMapOvr>
  <p:transition advClick="0" advTm="60000"/>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0869" y="455442"/>
            <a:ext cx="6887209" cy="1737655"/>
          </a:xfrm>
          <a:prstGeom prst="rect">
            <a:avLst/>
          </a:prstGeom>
        </p:spPr>
        <p:txBody>
          <a:bodyPr vert="horz" wrap="square" lIns="0" tIns="13970" rIns="0" bIns="0" rtlCol="0">
            <a:spAutoFit/>
          </a:bodyPr>
          <a:lstStyle/>
          <a:p>
            <a:pPr marL="12700">
              <a:lnSpc>
                <a:spcPct val="100000"/>
              </a:lnSpc>
              <a:spcBef>
                <a:spcPts val="110"/>
              </a:spcBef>
            </a:pPr>
            <a:r>
              <a:rPr sz="2800" spc="-5" dirty="0">
                <a:latin typeface="Calibri"/>
                <a:cs typeface="Calibri"/>
              </a:rPr>
              <a:t>24-</a:t>
            </a:r>
            <a:r>
              <a:rPr sz="2800" spc="15" dirty="0">
                <a:latin typeface="Calibri"/>
                <a:cs typeface="Calibri"/>
              </a:rPr>
              <a:t> </a:t>
            </a:r>
            <a:r>
              <a:rPr sz="2800" spc="-10" dirty="0">
                <a:latin typeface="Calibri"/>
                <a:cs typeface="Calibri"/>
              </a:rPr>
              <a:t>Symmetrical</a:t>
            </a:r>
            <a:r>
              <a:rPr sz="2800" spc="-30" dirty="0">
                <a:latin typeface="Calibri"/>
                <a:cs typeface="Calibri"/>
              </a:rPr>
              <a:t> </a:t>
            </a:r>
            <a:r>
              <a:rPr sz="2800" dirty="0">
                <a:latin typeface="Calibri"/>
                <a:cs typeface="Calibri"/>
              </a:rPr>
              <a:t>loss</a:t>
            </a:r>
            <a:r>
              <a:rPr sz="2800" spc="5" dirty="0">
                <a:latin typeface="Calibri"/>
                <a:cs typeface="Calibri"/>
              </a:rPr>
              <a:t> </a:t>
            </a:r>
            <a:r>
              <a:rPr sz="2800" dirty="0">
                <a:latin typeface="Calibri"/>
                <a:cs typeface="Calibri"/>
              </a:rPr>
              <a:t>of</a:t>
            </a:r>
            <a:r>
              <a:rPr sz="2800" spc="-30" dirty="0">
                <a:latin typeface="Calibri"/>
                <a:cs typeface="Calibri"/>
              </a:rPr>
              <a:t> </a:t>
            </a:r>
            <a:r>
              <a:rPr sz="2800" spc="-5" dirty="0">
                <a:latin typeface="Calibri"/>
                <a:cs typeface="Calibri"/>
              </a:rPr>
              <a:t>senensation</a:t>
            </a:r>
            <a:endParaRPr sz="2800">
              <a:latin typeface="Calibri"/>
              <a:cs typeface="Calibri"/>
            </a:endParaRPr>
          </a:p>
          <a:p>
            <a:pPr marL="12700" marR="5080">
              <a:lnSpc>
                <a:spcPct val="100000"/>
              </a:lnSpc>
            </a:pPr>
            <a:r>
              <a:rPr sz="2800" spc="-10" dirty="0">
                <a:latin typeface="Calibri"/>
                <a:cs typeface="Calibri"/>
              </a:rPr>
              <a:t>,proprioception,tem</a:t>
            </a:r>
            <a:r>
              <a:rPr sz="2800" spc="-20" dirty="0">
                <a:latin typeface="Calibri"/>
                <a:cs typeface="Calibri"/>
              </a:rPr>
              <a:t> </a:t>
            </a:r>
            <a:r>
              <a:rPr sz="2800" dirty="0">
                <a:latin typeface="Calibri"/>
                <a:cs typeface="Calibri"/>
              </a:rPr>
              <a:t>in</a:t>
            </a:r>
            <a:r>
              <a:rPr sz="2800" spc="-20" dirty="0">
                <a:latin typeface="Calibri"/>
                <a:cs typeface="Calibri"/>
              </a:rPr>
              <a:t> </a:t>
            </a:r>
            <a:r>
              <a:rPr sz="2800" spc="-5" dirty="0">
                <a:latin typeface="Calibri"/>
                <a:cs typeface="Calibri"/>
              </a:rPr>
              <a:t>the foot</a:t>
            </a:r>
            <a:r>
              <a:rPr sz="2800" spc="-40" dirty="0">
                <a:latin typeface="Calibri"/>
                <a:cs typeface="Calibri"/>
              </a:rPr>
              <a:t> </a:t>
            </a:r>
            <a:r>
              <a:rPr sz="2800" spc="-10" dirty="0">
                <a:latin typeface="Calibri"/>
                <a:cs typeface="Calibri"/>
              </a:rPr>
              <a:t>until </a:t>
            </a:r>
            <a:r>
              <a:rPr sz="2800" dirty="0">
                <a:latin typeface="Calibri"/>
                <a:cs typeface="Calibri"/>
              </a:rPr>
              <a:t>ankle</a:t>
            </a:r>
            <a:r>
              <a:rPr sz="2800" spc="-5" dirty="0">
                <a:latin typeface="Calibri"/>
                <a:cs typeface="Calibri"/>
              </a:rPr>
              <a:t> </a:t>
            </a:r>
            <a:r>
              <a:rPr sz="2800" dirty="0">
                <a:latin typeface="Calibri"/>
                <a:cs typeface="Calibri"/>
              </a:rPr>
              <a:t>,</a:t>
            </a:r>
            <a:r>
              <a:rPr sz="2800" spc="-15" dirty="0">
                <a:latin typeface="Calibri"/>
                <a:cs typeface="Calibri"/>
              </a:rPr>
              <a:t> </a:t>
            </a:r>
            <a:r>
              <a:rPr sz="2800" spc="-5" dirty="0">
                <a:latin typeface="Calibri"/>
                <a:cs typeface="Calibri"/>
              </a:rPr>
              <a:t>this </a:t>
            </a:r>
            <a:r>
              <a:rPr sz="2800" spc="-620" dirty="0">
                <a:latin typeface="Calibri"/>
                <a:cs typeface="Calibri"/>
              </a:rPr>
              <a:t> </a:t>
            </a:r>
            <a:r>
              <a:rPr sz="2800" spc="-5" dirty="0">
                <a:latin typeface="Calibri"/>
                <a:cs typeface="Calibri"/>
              </a:rPr>
              <a:t>condition</a:t>
            </a:r>
            <a:r>
              <a:rPr sz="2800" dirty="0">
                <a:latin typeface="Calibri"/>
                <a:cs typeface="Calibri"/>
              </a:rPr>
              <a:t> </a:t>
            </a:r>
            <a:r>
              <a:rPr sz="2800" spc="-10" dirty="0">
                <a:latin typeface="Calibri"/>
                <a:cs typeface="Calibri"/>
              </a:rPr>
              <a:t>caused</a:t>
            </a:r>
            <a:r>
              <a:rPr sz="2800" spc="-5" dirty="0">
                <a:latin typeface="Calibri"/>
                <a:cs typeface="Calibri"/>
              </a:rPr>
              <a:t> </a:t>
            </a:r>
            <a:r>
              <a:rPr sz="2800" spc="-15" dirty="0">
                <a:latin typeface="Calibri"/>
                <a:cs typeface="Calibri"/>
              </a:rPr>
              <a:t>by</a:t>
            </a:r>
            <a:r>
              <a:rPr sz="2800" spc="10" dirty="0">
                <a:latin typeface="Calibri"/>
                <a:cs typeface="Calibri"/>
              </a:rPr>
              <a:t> </a:t>
            </a:r>
            <a:r>
              <a:rPr sz="2800" dirty="0">
                <a:latin typeface="Calibri"/>
                <a:cs typeface="Calibri"/>
              </a:rPr>
              <a:t>:</a:t>
            </a:r>
            <a:endParaRPr sz="2800">
              <a:latin typeface="Calibri"/>
              <a:cs typeface="Calibri"/>
            </a:endParaRPr>
          </a:p>
          <a:p>
            <a:pPr marL="12700">
              <a:lnSpc>
                <a:spcPct val="100000"/>
              </a:lnSpc>
              <a:spcBef>
                <a:spcPts val="5"/>
              </a:spcBef>
            </a:pPr>
            <a:r>
              <a:rPr sz="2800" dirty="0">
                <a:latin typeface="Calibri"/>
                <a:cs typeface="Calibri"/>
              </a:rPr>
              <a:t>1.disc</a:t>
            </a:r>
            <a:r>
              <a:rPr sz="2800" spc="-25" dirty="0">
                <a:latin typeface="Calibri"/>
                <a:cs typeface="Calibri"/>
              </a:rPr>
              <a:t> </a:t>
            </a:r>
            <a:r>
              <a:rPr sz="2800" spc="-5" dirty="0">
                <a:latin typeface="Calibri"/>
                <a:cs typeface="Calibri"/>
              </a:rPr>
              <a:t>L5/S1</a:t>
            </a:r>
            <a:endParaRPr sz="2800">
              <a:latin typeface="Calibri"/>
              <a:cs typeface="Calibri"/>
            </a:endParaRPr>
          </a:p>
        </p:txBody>
      </p:sp>
      <p:pic>
        <p:nvPicPr>
          <p:cNvPr id="3" name="object 3"/>
          <p:cNvPicPr/>
          <p:nvPr/>
        </p:nvPicPr>
        <p:blipFill>
          <a:blip r:embed="rId2" cstate="print"/>
          <a:stretch>
            <a:fillRect/>
          </a:stretch>
        </p:blipFill>
        <p:spPr>
          <a:xfrm>
            <a:off x="0" y="0"/>
            <a:ext cx="9144000" cy="5867400"/>
          </a:xfrm>
          <a:prstGeom prst="rect">
            <a:avLst/>
          </a:prstGeom>
        </p:spPr>
      </p:pic>
    </p:spTree>
  </p:cSld>
  <p:clrMapOvr>
    <a:masterClrMapping/>
  </p:clrMapOvr>
  <p:transition advClick="0" advTm="60000"/>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10363200"/>
          </a:xfrm>
          <a:prstGeom prst="rect">
            <a:avLst/>
          </a:prstGeom>
        </p:spPr>
      </p:pic>
    </p:spTree>
  </p:cSld>
  <p:clrMapOvr>
    <a:masterClrMapping/>
  </p:clrMapOvr>
  <p:transition advClick="0" advTm="60000"/>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35A14-14EA-41A1-89B4-EB5BD875A5F5}"/>
              </a:ext>
            </a:extLst>
          </p:cNvPr>
          <p:cNvSpPr txBox="1">
            <a:spLocks/>
          </p:cNvSpPr>
          <p:nvPr/>
        </p:nvSpPr>
        <p:spPr>
          <a:xfrm>
            <a:off x="179512" y="1041400"/>
            <a:ext cx="9144000" cy="2387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en-US"/>
              <a:t>Neuromedicine  Mini-osci</a:t>
            </a:r>
            <a:br>
              <a:rPr lang="en-US"/>
            </a:br>
            <a:r>
              <a:rPr lang="en-US"/>
              <a:t>9/3/2022</a:t>
            </a:r>
            <a:endParaRPr lang="en-JO" dirty="0"/>
          </a:p>
        </p:txBody>
      </p:sp>
      <p:sp>
        <p:nvSpPr>
          <p:cNvPr id="3" name="Subtitle 2">
            <a:extLst>
              <a:ext uri="{FF2B5EF4-FFF2-40B4-BE49-F238E27FC236}">
                <a16:creationId xmlns:a16="http://schemas.microsoft.com/office/drawing/2014/main" id="{F5927C76-87B3-4F00-966B-6756D02EFDD7}"/>
              </a:ext>
            </a:extLst>
          </p:cNvPr>
          <p:cNvSpPr txBox="1">
            <a:spLocks/>
          </p:cNvSpPr>
          <p:nvPr/>
        </p:nvSpPr>
        <p:spPr>
          <a:xfrm>
            <a:off x="683568" y="3284984"/>
            <a:ext cx="9144000" cy="1655762"/>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1">
              <a:buNone/>
            </a:pPr>
            <a:r>
              <a:rPr lang="en-US" dirty="0">
                <a:solidFill>
                  <a:schemeClr val="tx1">
                    <a:lumMod val="95000"/>
                    <a:lumOff val="5000"/>
                  </a:schemeClr>
                </a:solidFill>
              </a:rPr>
              <a:t>Noor Al-Huda Al-</a:t>
            </a:r>
            <a:r>
              <a:rPr lang="en-US" dirty="0" err="1">
                <a:solidFill>
                  <a:schemeClr val="tx1">
                    <a:lumMod val="95000"/>
                    <a:lumOff val="5000"/>
                  </a:schemeClr>
                </a:solidFill>
              </a:rPr>
              <a:t>Karaki</a:t>
            </a:r>
            <a:r>
              <a:rPr lang="en-US" dirty="0">
                <a:solidFill>
                  <a:schemeClr val="tx1">
                    <a:lumMod val="95000"/>
                    <a:lumOff val="5000"/>
                  </a:schemeClr>
                </a:solidFill>
              </a:rPr>
              <a:t> </a:t>
            </a:r>
          </a:p>
          <a:p>
            <a:pPr marL="0" indent="0" algn="ctr">
              <a:buNone/>
            </a:pPr>
            <a:r>
              <a:rPr lang="en-US" dirty="0">
                <a:solidFill>
                  <a:schemeClr val="tx1">
                    <a:lumMod val="95000"/>
                    <a:lumOff val="5000"/>
                  </a:schemeClr>
                </a:solidFill>
              </a:rPr>
              <a:t>&amp; </a:t>
            </a:r>
          </a:p>
          <a:p>
            <a:pPr marL="0" indent="0" algn="ctr">
              <a:buNone/>
            </a:pPr>
            <a:r>
              <a:rPr lang="en-US" dirty="0">
                <a:solidFill>
                  <a:schemeClr val="tx1">
                    <a:lumMod val="95000"/>
                    <a:lumOff val="5000"/>
                  </a:schemeClr>
                </a:solidFill>
              </a:rPr>
              <a:t>Dania </a:t>
            </a:r>
            <a:r>
              <a:rPr lang="en-US" dirty="0" err="1">
                <a:solidFill>
                  <a:schemeClr val="tx1">
                    <a:lumMod val="95000"/>
                    <a:lumOff val="5000"/>
                  </a:schemeClr>
                </a:solidFill>
              </a:rPr>
              <a:t>Ma’aitah</a:t>
            </a:r>
            <a:endParaRPr lang="en-US" dirty="0">
              <a:solidFill>
                <a:schemeClr val="tx1">
                  <a:lumMod val="95000"/>
                  <a:lumOff val="5000"/>
                </a:schemeClr>
              </a:solidFill>
            </a:endParaRPr>
          </a:p>
          <a:p>
            <a:pPr marL="0" indent="0" algn="ctr" rtl="1">
              <a:buNone/>
            </a:pPr>
            <a:r>
              <a:rPr lang="en-US" dirty="0">
                <a:solidFill>
                  <a:schemeClr val="tx1">
                    <a:lumMod val="95000"/>
                    <a:lumOff val="5000"/>
                  </a:schemeClr>
                </a:solidFill>
              </a:rPr>
              <a:t>40 MCQ Questions In 30 Minutes  </a:t>
            </a:r>
            <a:endParaRPr lang="ar-JO" dirty="0">
              <a:solidFill>
                <a:schemeClr val="tx1">
                  <a:lumMod val="95000"/>
                  <a:lumOff val="5000"/>
                </a:schemeClr>
              </a:solidFill>
            </a:endParaRPr>
          </a:p>
          <a:p>
            <a:pPr marL="0" indent="0" algn="ctr" rtl="1">
              <a:lnSpc>
                <a:spcPct val="90000"/>
              </a:lnSpc>
              <a:spcBef>
                <a:spcPts val="1000"/>
              </a:spcBef>
              <a:buFont typeface="Arial" panose="020B0604020202020204" pitchFamily="34" charset="0"/>
              <a:buNone/>
            </a:pPr>
            <a:endParaRPr lang="en-JO" dirty="0"/>
          </a:p>
        </p:txBody>
      </p:sp>
    </p:spTree>
    <p:extLst>
      <p:ext uri="{BB962C8B-B14F-4D97-AF65-F5344CB8AC3E}">
        <p14:creationId xmlns:p14="http://schemas.microsoft.com/office/powerpoint/2010/main" val="2685639515"/>
      </p:ext>
    </p:extLst>
  </p:cSld>
  <p:clrMapOvr>
    <a:masterClrMapping/>
  </p:clrMapOvr>
  <p:transition advClick="0" advTm="60000"/>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93C50-559A-4623-BBEE-A5958DAAF344}"/>
              </a:ext>
            </a:extLst>
          </p:cNvPr>
          <p:cNvSpPr txBox="1">
            <a:spLocks/>
          </p:cNvSpPr>
          <p:nvPr/>
        </p:nvSpPr>
        <p:spPr>
          <a:xfrm>
            <a:off x="30156" y="188640"/>
            <a:ext cx="8136904" cy="1325563"/>
          </a:xfrm>
          <a:prstGeom prst="rect">
            <a:avLst/>
          </a:prstGeom>
        </p:spPr>
        <p:txBody>
          <a:bodyP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Patient presented with downward and outward pupils and intact </a:t>
            </a:r>
            <a:r>
              <a:rPr lang="en-JO" dirty="0"/>
              <a:t>pupillary reflex ,diagnosis :</a:t>
            </a:r>
            <a:br>
              <a:rPr lang="en-JO" dirty="0"/>
            </a:br>
            <a:r>
              <a:rPr lang="en-US" dirty="0"/>
              <a:t>1</a:t>
            </a:r>
            <a:r>
              <a:rPr lang="en-JO" dirty="0"/>
              <a:t>-</a:t>
            </a:r>
            <a:r>
              <a:rPr lang="en-JO" dirty="0">
                <a:solidFill>
                  <a:srgbClr val="FF0000"/>
                </a:solidFill>
              </a:rPr>
              <a:t>medical 3ed  nerve palsy </a:t>
            </a:r>
            <a:br>
              <a:rPr lang="en-JO" dirty="0">
                <a:solidFill>
                  <a:srgbClr val="FF0000"/>
                </a:solidFill>
              </a:rPr>
            </a:br>
            <a:r>
              <a:rPr lang="en-JO" dirty="0"/>
              <a:t>2</a:t>
            </a:r>
            <a:r>
              <a:rPr lang="en-US" dirty="0"/>
              <a:t>-surgical 3ed nerve palsy </a:t>
            </a:r>
            <a:br>
              <a:rPr lang="en-US" dirty="0"/>
            </a:br>
            <a:r>
              <a:rPr lang="en-US" dirty="0"/>
              <a:t>3-horner syndrome </a:t>
            </a:r>
            <a:endParaRPr lang="en-JO" dirty="0"/>
          </a:p>
        </p:txBody>
      </p:sp>
      <p:pic>
        <p:nvPicPr>
          <p:cNvPr id="3" name="Content Placeholder 4">
            <a:extLst>
              <a:ext uri="{FF2B5EF4-FFF2-40B4-BE49-F238E27FC236}">
                <a16:creationId xmlns:a16="http://schemas.microsoft.com/office/drawing/2014/main" id="{32658D67-D7FB-439D-A389-1E05992C581B}"/>
              </a:ext>
            </a:extLst>
          </p:cNvPr>
          <p:cNvPicPr>
            <a:picLocks noChangeAspect="1"/>
          </p:cNvPicPr>
          <p:nvPr/>
        </p:nvPicPr>
        <p:blipFill>
          <a:blip r:embed="rId2"/>
          <a:stretch>
            <a:fillRect/>
          </a:stretch>
        </p:blipFill>
        <p:spPr>
          <a:xfrm>
            <a:off x="612481" y="1568763"/>
            <a:ext cx="7554579" cy="1634281"/>
          </a:xfrm>
          <a:prstGeom prst="rect">
            <a:avLst/>
          </a:prstGeom>
        </p:spPr>
      </p:pic>
      <p:sp>
        <p:nvSpPr>
          <p:cNvPr id="4" name="عنصر نائب للمحتوى 2">
            <a:extLst>
              <a:ext uri="{FF2B5EF4-FFF2-40B4-BE49-F238E27FC236}">
                <a16:creationId xmlns:a16="http://schemas.microsoft.com/office/drawing/2014/main" id="{E7E758F2-4804-4387-B62C-53CA68980D1E}"/>
              </a:ext>
            </a:extLst>
          </p:cNvPr>
          <p:cNvSpPr txBox="1">
            <a:spLocks/>
          </p:cNvSpPr>
          <p:nvPr/>
        </p:nvSpPr>
        <p:spPr>
          <a:xfrm>
            <a:off x="251520" y="2441993"/>
            <a:ext cx="5181600" cy="152210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p>
          <a:p>
            <a:endParaRPr lang="en-US"/>
          </a:p>
          <a:p>
            <a:endParaRPr lang="en-US"/>
          </a:p>
          <a:p>
            <a:r>
              <a:rPr lang="en-US"/>
              <a:t>What is the diagnosis?</a:t>
            </a:r>
          </a:p>
          <a:p>
            <a:pPr>
              <a:buFont typeface="Arial" panose="020B0604020202020204" pitchFamily="34" charset="0"/>
              <a:buNone/>
            </a:pPr>
            <a:r>
              <a:rPr lang="en-US" b="1">
                <a:solidFill>
                  <a:srgbClr val="FF0000"/>
                </a:solidFill>
              </a:rPr>
              <a:t>Dermatomyositis</a:t>
            </a:r>
            <a:r>
              <a:rPr lang="en-US"/>
              <a:t>.</a:t>
            </a:r>
            <a:endParaRPr lang="en-US" dirty="0"/>
          </a:p>
        </p:txBody>
      </p:sp>
      <p:pic>
        <p:nvPicPr>
          <p:cNvPr id="5" name="Picture 2">
            <a:extLst>
              <a:ext uri="{FF2B5EF4-FFF2-40B4-BE49-F238E27FC236}">
                <a16:creationId xmlns:a16="http://schemas.microsoft.com/office/drawing/2014/main" id="{172429F4-E715-4368-BB4F-8A8D0D176013}"/>
              </a:ext>
            </a:extLst>
          </p:cNvPr>
          <p:cNvPicPr>
            <a:picLocks noChangeAspect="1" noChangeArrowheads="1"/>
          </p:cNvPicPr>
          <p:nvPr/>
        </p:nvPicPr>
        <p:blipFill>
          <a:blip r:embed="rId3" cstate="print"/>
          <a:srcRect/>
          <a:stretch>
            <a:fillRect/>
          </a:stretch>
        </p:blipFill>
        <p:spPr bwMode="auto">
          <a:xfrm>
            <a:off x="4932040" y="3964094"/>
            <a:ext cx="3538736" cy="2719526"/>
          </a:xfrm>
          <a:prstGeom prst="rect">
            <a:avLst/>
          </a:prstGeom>
          <a:noFill/>
          <a:ln w="9525">
            <a:noFill/>
            <a:miter lim="800000"/>
            <a:headEnd/>
            <a:tailEnd/>
          </a:ln>
        </p:spPr>
      </p:pic>
    </p:spTree>
    <p:extLst>
      <p:ext uri="{BB962C8B-B14F-4D97-AF65-F5344CB8AC3E}">
        <p14:creationId xmlns:p14="http://schemas.microsoft.com/office/powerpoint/2010/main" val="2613797873"/>
      </p:ext>
    </p:extLst>
  </p:cSld>
  <p:clrMapOvr>
    <a:masterClrMapping/>
  </p:clrMapOvr>
  <p:transition advClick="0" advTm="60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marL="0" indent="0">
              <a:buNone/>
            </a:pPr>
            <a:r>
              <a:rPr lang="en-US" dirty="0"/>
              <a:t>14- Patient look to left, fast phase of nystagmus to right, what the type of nystagmus ? </a:t>
            </a:r>
          </a:p>
          <a:p>
            <a:pPr marL="0" indent="0">
              <a:buNone/>
            </a:pPr>
            <a:endParaRPr lang="en-US" dirty="0"/>
          </a:p>
          <a:p>
            <a:pPr marL="0" indent="0">
              <a:buNone/>
            </a:pPr>
            <a:r>
              <a:rPr lang="en-US" dirty="0"/>
              <a:t>Right jerky nystagmus </a:t>
            </a:r>
          </a:p>
          <a:p>
            <a:pPr marL="0" indent="0">
              <a:buNone/>
            </a:pPr>
            <a:endParaRPr lang="en-US" dirty="0"/>
          </a:p>
          <a:p>
            <a:pPr marL="0" indent="0">
              <a:buNone/>
            </a:pPr>
            <a:endParaRPr lang="en-US" dirty="0"/>
          </a:p>
          <a:p>
            <a:pPr marL="0" indent="0">
              <a:buNone/>
            </a:pPr>
            <a:r>
              <a:rPr lang="en-US" dirty="0"/>
              <a:t>15- Sensation loss over thumb and lateral part of forearm, where is the lesion ?</a:t>
            </a:r>
          </a:p>
          <a:p>
            <a:pPr marL="0" indent="0">
              <a:buNone/>
            </a:pPr>
            <a:endParaRPr lang="en-US" dirty="0"/>
          </a:p>
          <a:p>
            <a:pPr marL="0" indent="0">
              <a:buNone/>
            </a:pPr>
            <a:r>
              <a:rPr lang="en-US" dirty="0"/>
              <a:t>C6</a:t>
            </a:r>
          </a:p>
        </p:txBody>
      </p:sp>
    </p:spTree>
    <p:extLst>
      <p:ext uri="{BB962C8B-B14F-4D97-AF65-F5344CB8AC3E}">
        <p14:creationId xmlns:p14="http://schemas.microsoft.com/office/powerpoint/2010/main" val="205200208"/>
      </p:ext>
    </p:extLst>
  </p:cSld>
  <p:clrMapOvr>
    <a:masterClrMapping/>
  </p:clrMapOvr>
  <p:transition advClick="0" advTm="60000"/>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2">
            <a:extLst>
              <a:ext uri="{FF2B5EF4-FFF2-40B4-BE49-F238E27FC236}">
                <a16:creationId xmlns:a16="http://schemas.microsoft.com/office/drawing/2014/main" id="{59387CE2-4450-43F1-9A21-D97FF50815F4}"/>
              </a:ext>
            </a:extLst>
          </p:cNvPr>
          <p:cNvSpPr txBox="1">
            <a:spLocks/>
          </p:cNvSpPr>
          <p:nvPr/>
        </p:nvSpPr>
        <p:spPr>
          <a:xfrm>
            <a:off x="323528" y="-828092"/>
            <a:ext cx="5181600" cy="16561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p>
          <a:p>
            <a:endParaRPr lang="en-US"/>
          </a:p>
          <a:p>
            <a:r>
              <a:rPr lang="en-US"/>
              <a:t>What is the diagnosis?</a:t>
            </a:r>
          </a:p>
          <a:p>
            <a:pPr marL="514350" indent="-514350">
              <a:buFont typeface="+mj-lt"/>
              <a:buAutoNum type="arabicPeriod"/>
            </a:pPr>
            <a:r>
              <a:rPr lang="en-US" b="1">
                <a:solidFill>
                  <a:srgbClr val="FF0000"/>
                </a:solidFill>
              </a:rPr>
              <a:t>T2 Transverse myelitis.</a:t>
            </a:r>
          </a:p>
          <a:p>
            <a:pPr marL="514350" indent="-514350">
              <a:buFont typeface="+mj-lt"/>
              <a:buAutoNum type="arabicPeriod"/>
            </a:pPr>
            <a:r>
              <a:rPr lang="en-US"/>
              <a:t>T1 syringomyelia </a:t>
            </a:r>
            <a:endParaRPr lang="en-US" dirty="0"/>
          </a:p>
        </p:txBody>
      </p:sp>
      <p:pic>
        <p:nvPicPr>
          <p:cNvPr id="3" name="Picture 2">
            <a:extLst>
              <a:ext uri="{FF2B5EF4-FFF2-40B4-BE49-F238E27FC236}">
                <a16:creationId xmlns:a16="http://schemas.microsoft.com/office/drawing/2014/main" id="{C74825B5-B340-4F85-A933-4B5E3DCD0D50}"/>
              </a:ext>
            </a:extLst>
          </p:cNvPr>
          <p:cNvPicPr>
            <a:picLocks noChangeAspect="1" noChangeArrowheads="1"/>
          </p:cNvPicPr>
          <p:nvPr/>
        </p:nvPicPr>
        <p:blipFill>
          <a:blip r:embed="rId2" cstate="print"/>
          <a:srcRect l="49820"/>
          <a:stretch>
            <a:fillRect/>
          </a:stretch>
        </p:blipFill>
        <p:spPr bwMode="auto">
          <a:xfrm>
            <a:off x="5505128" y="116632"/>
            <a:ext cx="2821632" cy="2232248"/>
          </a:xfrm>
          <a:prstGeom prst="rect">
            <a:avLst/>
          </a:prstGeom>
          <a:noFill/>
          <a:ln w="9525">
            <a:noFill/>
            <a:miter lim="800000"/>
            <a:headEnd/>
            <a:tailEnd/>
          </a:ln>
        </p:spPr>
      </p:pic>
      <p:sp>
        <p:nvSpPr>
          <p:cNvPr id="5" name="عنصر نائب للمحتوى 2">
            <a:extLst>
              <a:ext uri="{FF2B5EF4-FFF2-40B4-BE49-F238E27FC236}">
                <a16:creationId xmlns:a16="http://schemas.microsoft.com/office/drawing/2014/main" id="{2B2EC209-421B-485A-882A-94BF8F3AB033}"/>
              </a:ext>
            </a:extLst>
          </p:cNvPr>
          <p:cNvSpPr txBox="1">
            <a:spLocks/>
          </p:cNvSpPr>
          <p:nvPr/>
        </p:nvSpPr>
        <p:spPr>
          <a:xfrm>
            <a:off x="323528" y="2852936"/>
            <a:ext cx="5181600" cy="368406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a:t>All are causes of this lesion except:</a:t>
            </a:r>
          </a:p>
          <a:p>
            <a:pPr>
              <a:buFont typeface="Arial" panose="020B0604020202020204" pitchFamily="34" charset="0"/>
              <a:buNone/>
            </a:pPr>
            <a:r>
              <a:rPr lang="en-US" sz="2800"/>
              <a:t>A- Hypertension.</a:t>
            </a:r>
          </a:p>
          <a:p>
            <a:pPr>
              <a:buFont typeface="Arial" panose="020B0604020202020204" pitchFamily="34" charset="0"/>
              <a:buNone/>
            </a:pPr>
            <a:r>
              <a:rPr lang="en-US" sz="2800">
                <a:solidFill>
                  <a:srgbClr val="FF0000"/>
                </a:solidFill>
              </a:rPr>
              <a:t>B- right  carotid artery stenosis</a:t>
            </a:r>
          </a:p>
          <a:p>
            <a:pPr>
              <a:buFont typeface="Arial" panose="020B0604020202020204" pitchFamily="34" charset="0"/>
              <a:buNone/>
            </a:pPr>
            <a:r>
              <a:rPr lang="en-US" sz="2800"/>
              <a:t>C- valvular heart disease.</a:t>
            </a:r>
          </a:p>
          <a:p>
            <a:pPr>
              <a:buFont typeface="Arial" panose="020B0604020202020204" pitchFamily="34" charset="0"/>
              <a:buNone/>
            </a:pPr>
            <a:r>
              <a:rPr lang="en-US" sz="2800"/>
              <a:t>D- Atrial fibrillation.</a:t>
            </a:r>
            <a:endParaRPr lang="ar-JO" sz="2800"/>
          </a:p>
          <a:p>
            <a:pPr>
              <a:buFont typeface="Arial" panose="020B0604020202020204" pitchFamily="34" charset="0"/>
              <a:buNone/>
            </a:pPr>
            <a:r>
              <a:rPr lang="en-US" sz="2800"/>
              <a:t>E</a:t>
            </a:r>
            <a:r>
              <a:rPr lang="en-US" sz="2800" b="1"/>
              <a:t>- </a:t>
            </a:r>
            <a:r>
              <a:rPr lang="en-US" sz="2800"/>
              <a:t>DVT with normal wsophageal echo </a:t>
            </a:r>
            <a:endParaRPr lang="en-US" sz="2800" dirty="0"/>
          </a:p>
        </p:txBody>
      </p:sp>
      <p:pic>
        <p:nvPicPr>
          <p:cNvPr id="6" name="Picture 2">
            <a:extLst>
              <a:ext uri="{FF2B5EF4-FFF2-40B4-BE49-F238E27FC236}">
                <a16:creationId xmlns:a16="http://schemas.microsoft.com/office/drawing/2014/main" id="{004E68D7-8B09-48F7-82CC-4A6E9D20F178}"/>
              </a:ext>
            </a:extLst>
          </p:cNvPr>
          <p:cNvPicPr>
            <a:picLocks noChangeAspect="1" noChangeArrowheads="1"/>
          </p:cNvPicPr>
          <p:nvPr/>
        </p:nvPicPr>
        <p:blipFill>
          <a:blip r:embed="rId3" cstate="print"/>
          <a:srcRect/>
          <a:stretch>
            <a:fillRect/>
          </a:stretch>
        </p:blipFill>
        <p:spPr bwMode="auto">
          <a:xfrm>
            <a:off x="5527914" y="3559487"/>
            <a:ext cx="3246674" cy="3024337"/>
          </a:xfrm>
          <a:prstGeom prst="rect">
            <a:avLst/>
          </a:prstGeom>
          <a:noFill/>
          <a:ln w="9525">
            <a:noFill/>
            <a:miter lim="800000"/>
            <a:headEnd/>
            <a:tailEnd/>
          </a:ln>
        </p:spPr>
      </p:pic>
    </p:spTree>
    <p:extLst>
      <p:ext uri="{BB962C8B-B14F-4D97-AF65-F5344CB8AC3E}">
        <p14:creationId xmlns:p14="http://schemas.microsoft.com/office/powerpoint/2010/main" val="3686748750"/>
      </p:ext>
    </p:extLst>
  </p:cSld>
  <p:clrMapOvr>
    <a:masterClrMapping/>
  </p:clrMapOvr>
  <p:transition advClick="0" advTm="60000"/>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145B256-C7CB-4C28-830F-B572E76E5CEE}"/>
              </a:ext>
            </a:extLst>
          </p:cNvPr>
          <p:cNvSpPr txBox="1">
            <a:spLocks/>
          </p:cNvSpPr>
          <p:nvPr/>
        </p:nvSpPr>
        <p:spPr>
          <a:xfrm>
            <a:off x="179512" y="260648"/>
            <a:ext cx="9144000" cy="2387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a:t>50 years female come with persistent severe headche from last week, what is the next step:</a:t>
            </a:r>
            <a:endParaRPr lang="en-US" sz="2400" dirty="0"/>
          </a:p>
        </p:txBody>
      </p:sp>
      <p:sp>
        <p:nvSpPr>
          <p:cNvPr id="3" name="عنوان فرعي 2">
            <a:extLst>
              <a:ext uri="{FF2B5EF4-FFF2-40B4-BE49-F238E27FC236}">
                <a16:creationId xmlns:a16="http://schemas.microsoft.com/office/drawing/2014/main" id="{03191194-6C35-49D7-A64C-F274C9C7AD17}"/>
              </a:ext>
            </a:extLst>
          </p:cNvPr>
          <p:cNvSpPr txBox="1">
            <a:spLocks/>
          </p:cNvSpPr>
          <p:nvPr/>
        </p:nvSpPr>
        <p:spPr>
          <a:xfrm>
            <a:off x="683568" y="1124744"/>
            <a:ext cx="9144000" cy="16557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a:t>A- Brain MRI</a:t>
            </a:r>
          </a:p>
          <a:p>
            <a:r>
              <a:rPr lang="en-US" sz="2000">
                <a:solidFill>
                  <a:srgbClr val="FF0000"/>
                </a:solidFill>
              </a:rPr>
              <a:t>B- ESR</a:t>
            </a:r>
          </a:p>
          <a:p>
            <a:r>
              <a:rPr lang="en-US" sz="2000"/>
              <a:t>C- Lumbar puncture</a:t>
            </a:r>
          </a:p>
          <a:p>
            <a:endParaRPr lang="en-US" sz="2000" dirty="0"/>
          </a:p>
        </p:txBody>
      </p:sp>
      <p:sp>
        <p:nvSpPr>
          <p:cNvPr id="4" name="Title 1">
            <a:extLst>
              <a:ext uri="{FF2B5EF4-FFF2-40B4-BE49-F238E27FC236}">
                <a16:creationId xmlns:a16="http://schemas.microsoft.com/office/drawing/2014/main" id="{71E36322-E48D-4C99-84D3-90CB927D60D9}"/>
              </a:ext>
            </a:extLst>
          </p:cNvPr>
          <p:cNvSpPr txBox="1">
            <a:spLocks/>
          </p:cNvSpPr>
          <p:nvPr/>
        </p:nvSpPr>
        <p:spPr>
          <a:xfrm>
            <a:off x="213995" y="2780506"/>
            <a:ext cx="8125005" cy="99417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a:t>A patient presented with status epilepticus, he was given 10mg of diazepam but didn’t get better, he was given another 10mgs but it also didn’t work. What is the next step ?</a:t>
            </a:r>
            <a:endParaRPr lang="en-US" sz="2400" dirty="0"/>
          </a:p>
        </p:txBody>
      </p:sp>
      <p:sp>
        <p:nvSpPr>
          <p:cNvPr id="5" name="Content Placeholder 2">
            <a:extLst>
              <a:ext uri="{FF2B5EF4-FFF2-40B4-BE49-F238E27FC236}">
                <a16:creationId xmlns:a16="http://schemas.microsoft.com/office/drawing/2014/main" id="{4BCC5EDF-2223-4ABB-8AA6-392AB1FDD478}"/>
              </a:ext>
            </a:extLst>
          </p:cNvPr>
          <p:cNvSpPr txBox="1">
            <a:spLocks/>
          </p:cNvSpPr>
          <p:nvPr/>
        </p:nvSpPr>
        <p:spPr>
          <a:xfrm>
            <a:off x="898443" y="4077495"/>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a:t>A-20mg of phenytoin + saline for 2 minutes</a:t>
            </a:r>
          </a:p>
          <a:p>
            <a:r>
              <a:rPr lang="en-US" sz="2000"/>
              <a:t>B-20mg of phenytoin + glucose infusion</a:t>
            </a:r>
          </a:p>
          <a:p>
            <a:r>
              <a:rPr lang="en-US" sz="2000">
                <a:solidFill>
                  <a:srgbClr val="FF0000"/>
                </a:solidFill>
              </a:rPr>
              <a:t>C-20mg of phenytoin +saline infusion</a:t>
            </a:r>
          </a:p>
          <a:p>
            <a:r>
              <a:rPr lang="en-US" sz="2000"/>
              <a:t>D-20mg of phenytoin + glucose for 2 minutes</a:t>
            </a:r>
          </a:p>
          <a:p>
            <a:r>
              <a:rPr lang="en-US" sz="2000"/>
              <a:t>E-Propofol </a:t>
            </a:r>
          </a:p>
          <a:p>
            <a:pPr marL="0" indent="0">
              <a:buFont typeface="Arial" panose="020B0604020202020204" pitchFamily="34" charset="0"/>
              <a:buNone/>
            </a:pPr>
            <a:endParaRPr lang="en-US" sz="2000" dirty="0"/>
          </a:p>
        </p:txBody>
      </p:sp>
    </p:spTree>
    <p:extLst>
      <p:ext uri="{BB962C8B-B14F-4D97-AF65-F5344CB8AC3E}">
        <p14:creationId xmlns:p14="http://schemas.microsoft.com/office/powerpoint/2010/main" val="487299490"/>
      </p:ext>
    </p:extLst>
  </p:cSld>
  <p:clrMapOvr>
    <a:masterClrMapping/>
  </p:clrMapOvr>
  <p:transition advClick="0" advTm="60000"/>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624AF-5EDE-49D8-9CA1-51AC04D7AB02}"/>
              </a:ext>
            </a:extLst>
          </p:cNvPr>
          <p:cNvSpPr txBox="1">
            <a:spLocks/>
          </p:cNvSpPr>
          <p:nvPr/>
        </p:nvSpPr>
        <p:spPr>
          <a:xfrm>
            <a:off x="-756592" y="260648"/>
            <a:ext cx="10515600" cy="13255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a:t>Which of the following is wrong about mini mental exam ?</a:t>
            </a:r>
            <a:endParaRPr lang="en-US" sz="2800" dirty="0"/>
          </a:p>
        </p:txBody>
      </p:sp>
      <p:sp>
        <p:nvSpPr>
          <p:cNvPr id="3" name="Content Placeholder 2">
            <a:extLst>
              <a:ext uri="{FF2B5EF4-FFF2-40B4-BE49-F238E27FC236}">
                <a16:creationId xmlns:a16="http://schemas.microsoft.com/office/drawing/2014/main" id="{F837FBEA-C109-4D3E-89CC-8999EDCCB0B2}"/>
              </a:ext>
            </a:extLst>
          </p:cNvPr>
          <p:cNvSpPr txBox="1">
            <a:spLocks/>
          </p:cNvSpPr>
          <p:nvPr/>
        </p:nvSpPr>
        <p:spPr>
          <a:xfrm>
            <a:off x="755576" y="733809"/>
            <a:ext cx="5894040" cy="37923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rgbClr val="FF0000"/>
                </a:solidFill>
              </a:rPr>
              <a:t>100-7 is to test recall</a:t>
            </a:r>
            <a:endParaRPr lang="en-US" dirty="0">
              <a:solidFill>
                <a:srgbClr val="FF0000"/>
              </a:solidFill>
            </a:endParaRPr>
          </a:p>
        </p:txBody>
      </p:sp>
      <p:sp>
        <p:nvSpPr>
          <p:cNvPr id="4" name="Title 1">
            <a:extLst>
              <a:ext uri="{FF2B5EF4-FFF2-40B4-BE49-F238E27FC236}">
                <a16:creationId xmlns:a16="http://schemas.microsoft.com/office/drawing/2014/main" id="{E595C968-2ACF-404F-9584-FD8AD2F1EED1}"/>
              </a:ext>
            </a:extLst>
          </p:cNvPr>
          <p:cNvSpPr txBox="1">
            <a:spLocks/>
          </p:cNvSpPr>
          <p:nvPr/>
        </p:nvSpPr>
        <p:spPr>
          <a:xfrm>
            <a:off x="-787627" y="1916832"/>
            <a:ext cx="10515600" cy="13255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a:t>If sweating was intact in the left side where is the lesion ?</a:t>
            </a:r>
            <a:endParaRPr lang="en-US" sz="2800" dirty="0"/>
          </a:p>
        </p:txBody>
      </p:sp>
      <p:sp>
        <p:nvSpPr>
          <p:cNvPr id="5" name="Content Placeholder 2">
            <a:extLst>
              <a:ext uri="{FF2B5EF4-FFF2-40B4-BE49-F238E27FC236}">
                <a16:creationId xmlns:a16="http://schemas.microsoft.com/office/drawing/2014/main" id="{3B71ADE2-0537-4F75-85BE-30686AF69CAA}"/>
              </a:ext>
            </a:extLst>
          </p:cNvPr>
          <p:cNvSpPr txBox="1">
            <a:spLocks/>
          </p:cNvSpPr>
          <p:nvPr/>
        </p:nvSpPr>
        <p:spPr>
          <a:xfrm>
            <a:off x="467544" y="2506662"/>
            <a:ext cx="10515600" cy="43513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a:solidFill>
                  <a:srgbClr val="FF0000"/>
                </a:solidFill>
              </a:rPr>
              <a:t>A-internal carotid artery aneurysm  </a:t>
            </a:r>
          </a:p>
          <a:p>
            <a:r>
              <a:rPr lang="en-US" sz="2400"/>
              <a:t>B-Sympathetic trunk damage</a:t>
            </a:r>
          </a:p>
          <a:p>
            <a:r>
              <a:rPr lang="en-US" sz="2400"/>
              <a:t>C-Middle cerebral artery stenosis</a:t>
            </a:r>
          </a:p>
          <a:p>
            <a:endParaRPr lang="en-US" sz="2400" dirty="0"/>
          </a:p>
        </p:txBody>
      </p:sp>
      <p:pic>
        <p:nvPicPr>
          <p:cNvPr id="6" name="Picture 5">
            <a:extLst>
              <a:ext uri="{FF2B5EF4-FFF2-40B4-BE49-F238E27FC236}">
                <a16:creationId xmlns:a16="http://schemas.microsoft.com/office/drawing/2014/main" id="{BEF1779B-EF6C-4AD3-9D79-B60078624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4162846"/>
            <a:ext cx="4263760" cy="2006139"/>
          </a:xfrm>
          <a:prstGeom prst="rect">
            <a:avLst/>
          </a:prstGeom>
        </p:spPr>
      </p:pic>
    </p:spTree>
    <p:extLst>
      <p:ext uri="{BB962C8B-B14F-4D97-AF65-F5344CB8AC3E}">
        <p14:creationId xmlns:p14="http://schemas.microsoft.com/office/powerpoint/2010/main" val="719259272"/>
      </p:ext>
    </p:extLst>
  </p:cSld>
  <p:clrMapOvr>
    <a:masterClrMapping/>
  </p:clrMapOvr>
  <p:transition advClick="0" advTm="60000"/>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045A8-2ADC-414A-9362-063BC389D578}"/>
              </a:ext>
            </a:extLst>
          </p:cNvPr>
          <p:cNvSpPr txBox="1">
            <a:spLocks/>
          </p:cNvSpPr>
          <p:nvPr/>
        </p:nvSpPr>
        <p:spPr>
          <a:xfrm>
            <a:off x="-685800" y="188640"/>
            <a:ext cx="10515600" cy="132556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t>A man with smooth talking, minimal paraphrasic errors, impaired comprehension ( and poor repetition)</a:t>
            </a:r>
            <a:endParaRPr lang="en-US" sz="3200" dirty="0"/>
          </a:p>
        </p:txBody>
      </p:sp>
      <p:sp>
        <p:nvSpPr>
          <p:cNvPr id="3" name="Content Placeholder 2">
            <a:extLst>
              <a:ext uri="{FF2B5EF4-FFF2-40B4-BE49-F238E27FC236}">
                <a16:creationId xmlns:a16="http://schemas.microsoft.com/office/drawing/2014/main" id="{90341724-51A8-4325-A587-7844CDFB0D5E}"/>
              </a:ext>
            </a:extLst>
          </p:cNvPr>
          <p:cNvSpPr txBox="1">
            <a:spLocks/>
          </p:cNvSpPr>
          <p:nvPr/>
        </p:nvSpPr>
        <p:spPr>
          <a:xfrm>
            <a:off x="1043608" y="1268760"/>
            <a:ext cx="7886700" cy="326350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lphaUcPeriod"/>
            </a:pPr>
            <a:r>
              <a:rPr lang="en-US" sz="2400"/>
              <a:t>Broca’s aphasia</a:t>
            </a:r>
          </a:p>
          <a:p>
            <a:pPr marL="514350" indent="-514350">
              <a:buFont typeface="+mj-lt"/>
              <a:buAutoNum type="alphaUcPeriod"/>
            </a:pPr>
            <a:r>
              <a:rPr lang="en-US" sz="2400">
                <a:solidFill>
                  <a:srgbClr val="FF0000"/>
                </a:solidFill>
              </a:rPr>
              <a:t>Wernicke’s aphasia</a:t>
            </a:r>
          </a:p>
          <a:p>
            <a:pPr marL="514350" indent="-514350">
              <a:buFont typeface="+mj-lt"/>
              <a:buAutoNum type="alphaUcPeriod"/>
            </a:pPr>
            <a:r>
              <a:rPr lang="en-US" sz="2400"/>
              <a:t>Transcortical aphasia</a:t>
            </a:r>
          </a:p>
          <a:p>
            <a:pPr marL="514350" indent="-514350">
              <a:buFont typeface="+mj-lt"/>
              <a:buAutoNum type="alphaUcPeriod"/>
            </a:pPr>
            <a:r>
              <a:rPr lang="en-US" sz="2400"/>
              <a:t>Global aphasia</a:t>
            </a:r>
          </a:p>
          <a:p>
            <a:pPr marL="514350" indent="-514350">
              <a:buFont typeface="+mj-lt"/>
              <a:buAutoNum type="alphaUcPeriod"/>
            </a:pPr>
            <a:r>
              <a:rPr lang="en-US" sz="2400"/>
              <a:t>Conductive aphasia </a:t>
            </a:r>
          </a:p>
          <a:p>
            <a:pPr marL="0" indent="0">
              <a:buFont typeface="Arial" panose="020B0604020202020204" pitchFamily="34" charset="0"/>
              <a:buNone/>
            </a:pPr>
            <a:endParaRPr lang="en-US" sz="2400" dirty="0"/>
          </a:p>
        </p:txBody>
      </p:sp>
      <p:sp>
        <p:nvSpPr>
          <p:cNvPr id="4" name="Title 1">
            <a:extLst>
              <a:ext uri="{FF2B5EF4-FFF2-40B4-BE49-F238E27FC236}">
                <a16:creationId xmlns:a16="http://schemas.microsoft.com/office/drawing/2014/main" id="{B1DEFB23-0C61-49FD-AA0F-21DA5F69F3F0}"/>
              </a:ext>
            </a:extLst>
          </p:cNvPr>
          <p:cNvSpPr txBox="1">
            <a:spLocks/>
          </p:cNvSpPr>
          <p:nvPr/>
        </p:nvSpPr>
        <p:spPr>
          <a:xfrm>
            <a:off x="-62714" y="3717032"/>
            <a:ext cx="8515350" cy="3383756"/>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a:t>Which Guillain-Barre variant is associated with opthalmoplegia, ataxia and a reflexia and tends to be associated with GQ16 antibodies?</a:t>
            </a:r>
            <a:r>
              <a:rPr lang="en-JO" sz="2800"/>
              <a:t> </a:t>
            </a:r>
            <a:br>
              <a:rPr lang="en-JO" sz="2800"/>
            </a:br>
            <a:br>
              <a:rPr lang="en-US" sz="2800"/>
            </a:br>
            <a:r>
              <a:rPr lang="en-US" sz="2800">
                <a:solidFill>
                  <a:srgbClr val="FF0000"/>
                </a:solidFill>
              </a:rPr>
              <a:t>Miller fisher syndrome </a:t>
            </a:r>
            <a:endParaRPr lang="en-US" sz="2800" dirty="0">
              <a:solidFill>
                <a:srgbClr val="FF0000"/>
              </a:solidFill>
            </a:endParaRPr>
          </a:p>
        </p:txBody>
      </p:sp>
    </p:spTree>
    <p:extLst>
      <p:ext uri="{BB962C8B-B14F-4D97-AF65-F5344CB8AC3E}">
        <p14:creationId xmlns:p14="http://schemas.microsoft.com/office/powerpoint/2010/main" val="460628977"/>
      </p:ext>
    </p:extLst>
  </p:cSld>
  <p:clrMapOvr>
    <a:masterClrMapping/>
  </p:clrMapOvr>
  <p:transition advClick="0" advTm="60000"/>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EF37DFD-6FE1-4D7D-A678-B8B65418AFF7}"/>
              </a:ext>
            </a:extLst>
          </p:cNvPr>
          <p:cNvSpPr txBox="1">
            <a:spLocks/>
          </p:cNvSpPr>
          <p:nvPr/>
        </p:nvSpPr>
        <p:spPr>
          <a:xfrm>
            <a:off x="107504" y="332656"/>
            <a:ext cx="9036496" cy="172819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a:t>The condition caused by excessive endolymph is called ?</a:t>
            </a:r>
          </a:p>
          <a:p>
            <a:r>
              <a:rPr lang="en-US" sz="2800">
                <a:solidFill>
                  <a:srgbClr val="FF0000"/>
                </a:solidFill>
              </a:rPr>
              <a:t>Menieres disease </a:t>
            </a:r>
            <a:endParaRPr lang="en-US" sz="2800" dirty="0">
              <a:solidFill>
                <a:srgbClr val="FF0000"/>
              </a:solidFill>
            </a:endParaRPr>
          </a:p>
        </p:txBody>
      </p:sp>
      <p:sp>
        <p:nvSpPr>
          <p:cNvPr id="3" name="Title 1">
            <a:extLst>
              <a:ext uri="{FF2B5EF4-FFF2-40B4-BE49-F238E27FC236}">
                <a16:creationId xmlns:a16="http://schemas.microsoft.com/office/drawing/2014/main" id="{7E5EC879-E697-4F67-81D9-3FA4DECD0170}"/>
              </a:ext>
            </a:extLst>
          </p:cNvPr>
          <p:cNvSpPr txBox="1">
            <a:spLocks/>
          </p:cNvSpPr>
          <p:nvPr/>
        </p:nvSpPr>
        <p:spPr>
          <a:xfrm>
            <a:off x="180401" y="3429000"/>
            <a:ext cx="7886700" cy="2028190"/>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45" dirty="0"/>
              <a:t>The </a:t>
            </a:r>
            <a:r>
              <a:rPr lang="en-US" sz="2445" dirty="0" err="1"/>
              <a:t>pt</a:t>
            </a:r>
            <a:r>
              <a:rPr lang="en-US" sz="2445" dirty="0"/>
              <a:t> may have also :</a:t>
            </a:r>
            <a:br>
              <a:rPr lang="en-US" sz="2445" dirty="0"/>
            </a:br>
            <a:r>
              <a:rPr lang="en-US" sz="2445" dirty="0"/>
              <a:t>1.tounge deviation </a:t>
            </a:r>
            <a:br>
              <a:rPr lang="en-US" sz="2445" dirty="0"/>
            </a:br>
            <a:r>
              <a:rPr lang="en-US" sz="2445" dirty="0"/>
              <a:t>2. loss of taste sensation on right side of tongue </a:t>
            </a:r>
            <a:br>
              <a:rPr lang="en-US" sz="2445" dirty="0">
                <a:solidFill>
                  <a:srgbClr val="FF0000"/>
                </a:solidFill>
              </a:rPr>
            </a:br>
            <a:r>
              <a:rPr lang="en-US" sz="2445" dirty="0">
                <a:solidFill>
                  <a:srgbClr val="FF0000"/>
                </a:solidFill>
              </a:rPr>
              <a:t>3. loss of taste sensation on left side of tongue</a:t>
            </a:r>
            <a:br>
              <a:rPr lang="en-US" sz="2445" dirty="0"/>
            </a:br>
            <a:r>
              <a:rPr lang="en-US" sz="2445" dirty="0"/>
              <a:t>4.palate drop </a:t>
            </a:r>
            <a:br>
              <a:rPr lang="en-US" sz="2445" dirty="0"/>
            </a:br>
            <a:r>
              <a:rPr lang="en-US" sz="2445" dirty="0"/>
              <a:t>5.hyperreflxia of jaw </a:t>
            </a:r>
          </a:p>
        </p:txBody>
      </p:sp>
      <p:pic>
        <p:nvPicPr>
          <p:cNvPr id="5" name="Picture 1">
            <a:extLst>
              <a:ext uri="{FF2B5EF4-FFF2-40B4-BE49-F238E27FC236}">
                <a16:creationId xmlns:a16="http://schemas.microsoft.com/office/drawing/2014/main" id="{815A4C70-6641-45BB-A1F8-60FC8283689A}"/>
              </a:ext>
            </a:extLst>
          </p:cNvPr>
          <p:cNvPicPr>
            <a:picLocks noChangeAspect="1" noChangeArrowheads="1"/>
          </p:cNvPicPr>
          <p:nvPr/>
        </p:nvPicPr>
        <p:blipFill>
          <a:blip r:embed="rId2"/>
          <a:srcRect/>
          <a:stretch>
            <a:fillRect/>
          </a:stretch>
        </p:blipFill>
        <p:spPr bwMode="auto">
          <a:xfrm>
            <a:off x="6156176" y="2892358"/>
            <a:ext cx="2831343" cy="3257456"/>
          </a:xfrm>
          <a:prstGeom prst="rect">
            <a:avLst/>
          </a:prstGeom>
          <a:noFill/>
          <a:ln w="9525">
            <a:noFill/>
            <a:miter lim="800000"/>
            <a:headEnd/>
            <a:tailEnd/>
          </a:ln>
          <a:effectLst/>
        </p:spPr>
      </p:pic>
    </p:spTree>
    <p:extLst>
      <p:ext uri="{BB962C8B-B14F-4D97-AF65-F5344CB8AC3E}">
        <p14:creationId xmlns:p14="http://schemas.microsoft.com/office/powerpoint/2010/main" val="4211613059"/>
      </p:ext>
    </p:extLst>
  </p:cSld>
  <p:clrMapOvr>
    <a:masterClrMapping/>
  </p:clrMapOvr>
  <p:transition advClick="0" advTm="60000"/>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1F085-A411-4FB2-8D8E-F2E71B48E174}"/>
              </a:ext>
            </a:extLst>
          </p:cNvPr>
          <p:cNvSpPr txBox="1">
            <a:spLocks/>
          </p:cNvSpPr>
          <p:nvPr/>
        </p:nvSpPr>
        <p:spPr>
          <a:xfrm>
            <a:off x="-396552" y="332656"/>
            <a:ext cx="5688632" cy="257095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This test is used for detect the function of </a:t>
            </a:r>
            <a:br>
              <a:rPr lang="en-US" sz="2800" dirty="0"/>
            </a:br>
            <a:r>
              <a:rPr lang="en-US" sz="2800" dirty="0">
                <a:solidFill>
                  <a:srgbClr val="FF0000"/>
                </a:solidFill>
              </a:rPr>
              <a:t>1. right cerebellum </a:t>
            </a:r>
            <a:br>
              <a:rPr lang="en-US" sz="2800" dirty="0"/>
            </a:br>
            <a:r>
              <a:rPr lang="en-US" sz="2800" dirty="0"/>
              <a:t>2.left cerebellum </a:t>
            </a:r>
          </a:p>
        </p:txBody>
      </p:sp>
      <p:pic>
        <p:nvPicPr>
          <p:cNvPr id="3" name="Google Shape;131;p9">
            <a:extLst>
              <a:ext uri="{FF2B5EF4-FFF2-40B4-BE49-F238E27FC236}">
                <a16:creationId xmlns:a16="http://schemas.microsoft.com/office/drawing/2014/main" id="{E60ACA41-ED1B-4AFE-88F4-9CBB6536EECE}"/>
              </a:ext>
            </a:extLst>
          </p:cNvPr>
          <p:cNvPicPr preferRelativeResize="0">
            <a:picLocks/>
          </p:cNvPicPr>
          <p:nvPr/>
        </p:nvPicPr>
        <p:blipFill rotWithShape="1">
          <a:blip r:embed="rId2"/>
          <a:srcRect l="3024" t="4276" r="35183" b="3765"/>
          <a:stretch>
            <a:fillRect/>
          </a:stretch>
        </p:blipFill>
        <p:spPr>
          <a:xfrm>
            <a:off x="5724128" y="165099"/>
            <a:ext cx="3105150" cy="3263901"/>
          </a:xfrm>
          <a:prstGeom prst="rect">
            <a:avLst/>
          </a:prstGeom>
          <a:noFill/>
          <a:ln>
            <a:noFill/>
          </a:ln>
        </p:spPr>
      </p:pic>
      <p:sp>
        <p:nvSpPr>
          <p:cNvPr id="4" name="Title 1">
            <a:extLst>
              <a:ext uri="{FF2B5EF4-FFF2-40B4-BE49-F238E27FC236}">
                <a16:creationId xmlns:a16="http://schemas.microsoft.com/office/drawing/2014/main" id="{C2BE9D44-FBB1-4688-9A37-83A32EFDA035}"/>
              </a:ext>
            </a:extLst>
          </p:cNvPr>
          <p:cNvSpPr txBox="1">
            <a:spLocks/>
          </p:cNvSpPr>
          <p:nvPr/>
        </p:nvSpPr>
        <p:spPr>
          <a:xfrm>
            <a:off x="84333" y="3789040"/>
            <a:ext cx="5639795" cy="246935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a:t>In NCS the pt showed demelination so whats the dx ?</a:t>
            </a:r>
            <a:br>
              <a:rPr lang="en-US" sz="2800"/>
            </a:br>
            <a:r>
              <a:rPr lang="en-US" sz="2800">
                <a:solidFill>
                  <a:srgbClr val="FF0000"/>
                </a:solidFill>
              </a:rPr>
              <a:t>CMT disesase</a:t>
            </a:r>
            <a:endParaRPr lang="en-US" sz="2800" dirty="0">
              <a:solidFill>
                <a:srgbClr val="FF0000"/>
              </a:solidFill>
            </a:endParaRPr>
          </a:p>
        </p:txBody>
      </p:sp>
      <p:pic>
        <p:nvPicPr>
          <p:cNvPr id="5" name="Picture 2">
            <a:extLst>
              <a:ext uri="{FF2B5EF4-FFF2-40B4-BE49-F238E27FC236}">
                <a16:creationId xmlns:a16="http://schemas.microsoft.com/office/drawing/2014/main" id="{D73F1FC7-3135-47C3-81FE-C7F487E99AD6}"/>
              </a:ext>
            </a:extLst>
          </p:cNvPr>
          <p:cNvPicPr>
            <a:picLocks noChangeAspect="1" noChangeArrowheads="1"/>
          </p:cNvPicPr>
          <p:nvPr/>
        </p:nvPicPr>
        <p:blipFill>
          <a:blip r:embed="rId3"/>
          <a:srcRect/>
          <a:stretch>
            <a:fillRect/>
          </a:stretch>
        </p:blipFill>
        <p:spPr bwMode="auto">
          <a:xfrm>
            <a:off x="5580112" y="4149080"/>
            <a:ext cx="2891277" cy="2212037"/>
          </a:xfrm>
          <a:prstGeom prst="rect">
            <a:avLst/>
          </a:prstGeom>
          <a:noFill/>
          <a:ln w="9525">
            <a:noFill/>
            <a:miter lim="800000"/>
            <a:headEnd/>
            <a:tailEnd/>
          </a:ln>
          <a:effectLst/>
        </p:spPr>
      </p:pic>
    </p:spTree>
    <p:extLst>
      <p:ext uri="{BB962C8B-B14F-4D97-AF65-F5344CB8AC3E}">
        <p14:creationId xmlns:p14="http://schemas.microsoft.com/office/powerpoint/2010/main" val="101995259"/>
      </p:ext>
    </p:extLst>
  </p:cSld>
  <p:clrMapOvr>
    <a:masterClrMapping/>
  </p:clrMapOvr>
  <p:transition advClick="0" advTm="60000"/>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7D7D5-2811-46B2-AD35-100C43556C47}"/>
              </a:ext>
            </a:extLst>
          </p:cNvPr>
          <p:cNvSpPr txBox="1">
            <a:spLocks/>
          </p:cNvSpPr>
          <p:nvPr/>
        </p:nvSpPr>
        <p:spPr>
          <a:xfrm>
            <a:off x="179512" y="332656"/>
            <a:ext cx="7886700" cy="3637757"/>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a:t>A patient presented with symmetrical loss of position, touch, vibration sensations of both feet up to the ankle joints. He is likely suffering from: </a:t>
            </a:r>
            <a:br>
              <a:rPr lang="en-US" sz="2800" b="1"/>
            </a:br>
            <a:r>
              <a:rPr lang="en-US" sz="2800">
                <a:solidFill>
                  <a:srgbClr val="FF0000"/>
                </a:solidFill>
              </a:rPr>
              <a:t>polyneuropathy</a:t>
            </a:r>
            <a:br>
              <a:rPr lang="en-US" sz="2800"/>
            </a:br>
            <a:endParaRPr lang="en-US" sz="2800" dirty="0"/>
          </a:p>
        </p:txBody>
      </p:sp>
      <p:sp>
        <p:nvSpPr>
          <p:cNvPr id="3" name="Title 1">
            <a:extLst>
              <a:ext uri="{FF2B5EF4-FFF2-40B4-BE49-F238E27FC236}">
                <a16:creationId xmlns:a16="http://schemas.microsoft.com/office/drawing/2014/main" id="{D421E719-137A-4818-96E5-20DF6EDACB57}"/>
              </a:ext>
            </a:extLst>
          </p:cNvPr>
          <p:cNvSpPr txBox="1">
            <a:spLocks/>
          </p:cNvSpPr>
          <p:nvPr/>
        </p:nvSpPr>
        <p:spPr>
          <a:xfrm>
            <a:off x="-1332656" y="3461923"/>
            <a:ext cx="7886700" cy="20502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This test called ?</a:t>
            </a:r>
            <a:br>
              <a:rPr lang="en-US" dirty="0"/>
            </a:br>
            <a:r>
              <a:rPr lang="en-US" dirty="0">
                <a:solidFill>
                  <a:srgbClr val="FF0000"/>
                </a:solidFill>
              </a:rPr>
              <a:t>Tandem test </a:t>
            </a:r>
          </a:p>
        </p:txBody>
      </p:sp>
      <p:pic>
        <p:nvPicPr>
          <p:cNvPr id="5" name="Picture 2">
            <a:extLst>
              <a:ext uri="{FF2B5EF4-FFF2-40B4-BE49-F238E27FC236}">
                <a16:creationId xmlns:a16="http://schemas.microsoft.com/office/drawing/2014/main" id="{9DCF4D82-99C4-40DC-A439-08803D073594}"/>
              </a:ext>
            </a:extLst>
          </p:cNvPr>
          <p:cNvPicPr>
            <a:picLocks noChangeAspect="1" noChangeArrowheads="1"/>
          </p:cNvPicPr>
          <p:nvPr/>
        </p:nvPicPr>
        <p:blipFill>
          <a:blip r:embed="rId2"/>
          <a:srcRect/>
          <a:stretch>
            <a:fillRect/>
          </a:stretch>
        </p:blipFill>
        <p:spPr bwMode="auto">
          <a:xfrm>
            <a:off x="5220072" y="3406152"/>
            <a:ext cx="3420665" cy="2971800"/>
          </a:xfrm>
          <a:prstGeom prst="rect">
            <a:avLst/>
          </a:prstGeom>
          <a:noFill/>
          <a:ln w="9525">
            <a:noFill/>
            <a:miter lim="800000"/>
            <a:headEnd/>
            <a:tailEnd/>
          </a:ln>
          <a:effectLst/>
        </p:spPr>
      </p:pic>
    </p:spTree>
    <p:extLst>
      <p:ext uri="{BB962C8B-B14F-4D97-AF65-F5344CB8AC3E}">
        <p14:creationId xmlns:p14="http://schemas.microsoft.com/office/powerpoint/2010/main" val="244186504"/>
      </p:ext>
    </p:extLst>
  </p:cSld>
  <p:clrMapOvr>
    <a:masterClrMapping/>
  </p:clrMapOvr>
  <p:transition advClick="0" advTm="60000"/>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DCA613B-CD4A-400B-97D3-2615DA5AA7FE}"/>
              </a:ext>
            </a:extLst>
          </p:cNvPr>
          <p:cNvGraphicFramePr>
            <a:graphicFrameLocks noGrp="1"/>
          </p:cNvGraphicFramePr>
          <p:nvPr>
            <p:extLst>
              <p:ext uri="{D42A27DB-BD31-4B8C-83A1-F6EECF244321}">
                <p14:modId xmlns:p14="http://schemas.microsoft.com/office/powerpoint/2010/main" val="2053230169"/>
              </p:ext>
            </p:extLst>
          </p:nvPr>
        </p:nvGraphicFramePr>
        <p:xfrm>
          <a:off x="4355976" y="260648"/>
          <a:ext cx="4608195" cy="3429000"/>
        </p:xfrm>
        <a:graphic>
          <a:graphicData uri="http://schemas.openxmlformats.org/drawingml/2006/table">
            <a:tbl>
              <a:tblPr firstRow="1" bandRow="1">
                <a:tableStyleId>{5940675A-B579-460E-94D1-54222C63F5DA}</a:tableStyleId>
              </a:tblPr>
              <a:tblGrid>
                <a:gridCol w="1536065">
                  <a:extLst>
                    <a:ext uri="{9D8B030D-6E8A-4147-A177-3AD203B41FA5}">
                      <a16:colId xmlns:a16="http://schemas.microsoft.com/office/drawing/2014/main" val="20000"/>
                    </a:ext>
                  </a:extLst>
                </a:gridCol>
                <a:gridCol w="1536065">
                  <a:extLst>
                    <a:ext uri="{9D8B030D-6E8A-4147-A177-3AD203B41FA5}">
                      <a16:colId xmlns:a16="http://schemas.microsoft.com/office/drawing/2014/main" val="20001"/>
                    </a:ext>
                  </a:extLst>
                </a:gridCol>
                <a:gridCol w="1536065">
                  <a:extLst>
                    <a:ext uri="{9D8B030D-6E8A-4147-A177-3AD203B41FA5}">
                      <a16:colId xmlns:a16="http://schemas.microsoft.com/office/drawing/2014/main" val="20002"/>
                    </a:ext>
                  </a:extLst>
                </a:gridCol>
              </a:tblGrid>
              <a:tr h="617220">
                <a:tc>
                  <a:txBody>
                    <a:bodyPr/>
                    <a:lstStyle/>
                    <a:p>
                      <a:r>
                        <a:rPr lang="en-GB" sz="1800" dirty="0"/>
                        <a:t>Opening</a:t>
                      </a:r>
                      <a:r>
                        <a:rPr lang="en-GB" sz="1800" baseline="0" dirty="0"/>
                        <a:t> pressure</a:t>
                      </a:r>
                      <a:endParaRPr lang="en-GB" sz="1800" dirty="0"/>
                    </a:p>
                  </a:txBody>
                  <a:tcPr marL="68580" marR="68580" marT="34290" marB="34290"/>
                </a:tc>
                <a:tc>
                  <a:txBody>
                    <a:bodyPr/>
                    <a:lstStyle/>
                    <a:p>
                      <a:r>
                        <a:rPr lang="en-GB" sz="1800" dirty="0"/>
                        <a:t>elevated</a:t>
                      </a:r>
                    </a:p>
                  </a:txBody>
                  <a:tcPr marL="68580" marR="68580" marT="34290" marB="34290"/>
                </a:tc>
                <a:tc>
                  <a:txBody>
                    <a:bodyPr/>
                    <a:lstStyle/>
                    <a:p>
                      <a:r>
                        <a:rPr lang="en-GB" sz="1800" dirty="0"/>
                        <a:t>elevated</a:t>
                      </a:r>
                    </a:p>
                  </a:txBody>
                  <a:tcPr marL="68580" marR="68580" marT="34290" marB="34290"/>
                </a:tc>
                <a:extLst>
                  <a:ext uri="{0D108BD9-81ED-4DB2-BD59-A6C34878D82A}">
                    <a16:rowId xmlns:a16="http://schemas.microsoft.com/office/drawing/2014/main" val="10000"/>
                  </a:ext>
                </a:extLst>
              </a:tr>
              <a:tr h="891540">
                <a:tc>
                  <a:txBody>
                    <a:bodyPr/>
                    <a:lstStyle/>
                    <a:p>
                      <a:r>
                        <a:rPr lang="en-GB" sz="1800" dirty="0"/>
                        <a:t>WBCs</a:t>
                      </a:r>
                    </a:p>
                  </a:txBody>
                  <a:tcPr marL="68580" marR="68580" marT="34290" marB="34290"/>
                </a:tc>
                <a:tc>
                  <a:txBody>
                    <a:bodyPr/>
                    <a:lstStyle/>
                    <a:p>
                      <a:r>
                        <a:rPr lang="en-GB" sz="1800" dirty="0"/>
                        <a:t>Elevated</a:t>
                      </a:r>
                      <a:r>
                        <a:rPr lang="en-GB" sz="1800" baseline="0" dirty="0"/>
                        <a:t> mainly lymphocytes</a:t>
                      </a:r>
                      <a:endParaRPr lang="en-GB" sz="1800" dirty="0"/>
                    </a:p>
                  </a:txBody>
                  <a:tcPr marL="68580" marR="68580" marT="34290" marB="34290"/>
                </a:tc>
                <a:tc>
                  <a:txBody>
                    <a:bodyPr/>
                    <a:lstStyle/>
                    <a:p>
                      <a:r>
                        <a:rPr lang="en-GB" sz="1800" dirty="0"/>
                        <a:t>Elevated mainly </a:t>
                      </a:r>
                      <a:r>
                        <a:rPr lang="en-GB" sz="1800" dirty="0" err="1"/>
                        <a:t>neutrophils</a:t>
                      </a:r>
                      <a:endParaRPr lang="en-GB" sz="1800" dirty="0"/>
                    </a:p>
                  </a:txBody>
                  <a:tcPr marL="68580" marR="68580" marT="34290" marB="34290"/>
                </a:tc>
                <a:extLst>
                  <a:ext uri="{0D108BD9-81ED-4DB2-BD59-A6C34878D82A}">
                    <a16:rowId xmlns:a16="http://schemas.microsoft.com/office/drawing/2014/main" val="10001"/>
                  </a:ext>
                </a:extLst>
              </a:tr>
              <a:tr h="342900">
                <a:tc>
                  <a:txBody>
                    <a:bodyPr/>
                    <a:lstStyle/>
                    <a:p>
                      <a:r>
                        <a:rPr lang="en-GB" sz="1800" dirty="0"/>
                        <a:t>RBCs</a:t>
                      </a:r>
                    </a:p>
                  </a:txBody>
                  <a:tcPr marL="68580" marR="68580" marT="34290" marB="34290"/>
                </a:tc>
                <a:tc>
                  <a:txBody>
                    <a:bodyPr/>
                    <a:lstStyle/>
                    <a:p>
                      <a:r>
                        <a:rPr lang="en-GB" sz="1800" dirty="0"/>
                        <a:t>none</a:t>
                      </a:r>
                    </a:p>
                  </a:txBody>
                  <a:tcPr marL="68580" marR="68580" marT="34290" marB="34290"/>
                </a:tc>
                <a:tc>
                  <a:txBody>
                    <a:bodyPr/>
                    <a:lstStyle/>
                    <a:p>
                      <a:r>
                        <a:rPr lang="en-GB" sz="1800" dirty="0"/>
                        <a:t>few</a:t>
                      </a:r>
                    </a:p>
                  </a:txBody>
                  <a:tcPr marL="68580" marR="68580" marT="34290" marB="34290"/>
                </a:tc>
                <a:extLst>
                  <a:ext uri="{0D108BD9-81ED-4DB2-BD59-A6C34878D82A}">
                    <a16:rowId xmlns:a16="http://schemas.microsoft.com/office/drawing/2014/main" val="10002"/>
                  </a:ext>
                </a:extLst>
              </a:tr>
              <a:tr h="617220">
                <a:tc>
                  <a:txBody>
                    <a:bodyPr/>
                    <a:lstStyle/>
                    <a:p>
                      <a:r>
                        <a:rPr lang="en-GB" sz="1800" dirty="0"/>
                        <a:t>Glucose</a:t>
                      </a:r>
                    </a:p>
                  </a:txBody>
                  <a:tcPr marL="68580" marR="68580" marT="34290" marB="34290"/>
                </a:tc>
                <a:tc>
                  <a:txBody>
                    <a:bodyPr/>
                    <a:lstStyle/>
                    <a:p>
                      <a:r>
                        <a:rPr lang="en-GB" sz="1800" dirty="0"/>
                        <a:t>Significantly low</a:t>
                      </a:r>
                    </a:p>
                  </a:txBody>
                  <a:tcPr marL="68580" marR="68580" marT="34290" marB="34290"/>
                </a:tc>
                <a:tc>
                  <a:txBody>
                    <a:bodyPr/>
                    <a:lstStyle/>
                    <a:p>
                      <a:r>
                        <a:rPr lang="en-GB" sz="1800" dirty="0"/>
                        <a:t>low</a:t>
                      </a:r>
                    </a:p>
                  </a:txBody>
                  <a:tcPr marL="68580" marR="68580" marT="34290" marB="34290"/>
                </a:tc>
                <a:extLst>
                  <a:ext uri="{0D108BD9-81ED-4DB2-BD59-A6C34878D82A}">
                    <a16:rowId xmlns:a16="http://schemas.microsoft.com/office/drawing/2014/main" val="10003"/>
                  </a:ext>
                </a:extLst>
              </a:tr>
              <a:tr h="342900">
                <a:tc>
                  <a:txBody>
                    <a:bodyPr/>
                    <a:lstStyle/>
                    <a:p>
                      <a:r>
                        <a:rPr lang="en-GB" sz="1800" dirty="0"/>
                        <a:t>Protein</a:t>
                      </a:r>
                    </a:p>
                  </a:txBody>
                  <a:tcPr marL="68580" marR="68580" marT="34290" marB="34290"/>
                </a:tc>
                <a:tc>
                  <a:txBody>
                    <a:bodyPr/>
                    <a:lstStyle/>
                    <a:p>
                      <a:r>
                        <a:rPr lang="en-GB" sz="1800" dirty="0"/>
                        <a:t>high</a:t>
                      </a:r>
                    </a:p>
                  </a:txBody>
                  <a:tcPr marL="68580" marR="68580" marT="34290" marB="34290"/>
                </a:tc>
                <a:tc>
                  <a:txBody>
                    <a:bodyPr/>
                    <a:lstStyle/>
                    <a:p>
                      <a:r>
                        <a:rPr lang="en-GB" sz="1800" dirty="0"/>
                        <a:t>high</a:t>
                      </a:r>
                    </a:p>
                  </a:txBody>
                  <a:tcPr marL="68580" marR="68580" marT="34290" marB="34290"/>
                </a:tc>
                <a:extLst>
                  <a:ext uri="{0D108BD9-81ED-4DB2-BD59-A6C34878D82A}">
                    <a16:rowId xmlns:a16="http://schemas.microsoft.com/office/drawing/2014/main" val="10004"/>
                  </a:ext>
                </a:extLst>
              </a:tr>
              <a:tr h="342900">
                <a:tc>
                  <a:txBody>
                    <a:bodyPr/>
                    <a:lstStyle/>
                    <a:p>
                      <a:r>
                        <a:rPr lang="en-GB" sz="1800" dirty="0"/>
                        <a:t>Appearance </a:t>
                      </a:r>
                    </a:p>
                  </a:txBody>
                  <a:tcPr marL="68580" marR="68580" marT="34290" marB="34290"/>
                </a:tc>
                <a:tc>
                  <a:txBody>
                    <a:bodyPr/>
                    <a:lstStyle/>
                    <a:p>
                      <a:r>
                        <a:rPr lang="en-GB" sz="1800" dirty="0"/>
                        <a:t>turbid</a:t>
                      </a:r>
                    </a:p>
                  </a:txBody>
                  <a:tcPr marL="68580" marR="68580" marT="34290" marB="34290"/>
                </a:tc>
                <a:tc>
                  <a:txBody>
                    <a:bodyPr/>
                    <a:lstStyle/>
                    <a:p>
                      <a:r>
                        <a:rPr lang="en-GB" sz="1800" dirty="0"/>
                        <a:t>turbid</a:t>
                      </a:r>
                    </a:p>
                  </a:txBody>
                  <a:tcPr marL="68580" marR="68580" marT="34290" marB="34290"/>
                </a:tc>
                <a:extLst>
                  <a:ext uri="{0D108BD9-81ED-4DB2-BD59-A6C34878D82A}">
                    <a16:rowId xmlns:a16="http://schemas.microsoft.com/office/drawing/2014/main" val="10005"/>
                  </a:ext>
                </a:extLst>
              </a:tr>
              <a:tr h="274320">
                <a:tc>
                  <a:txBody>
                    <a:bodyPr/>
                    <a:lstStyle/>
                    <a:p>
                      <a:endParaRPr lang="en-GB" sz="1350" dirty="0"/>
                    </a:p>
                  </a:txBody>
                  <a:tcPr marL="68580" marR="68580" marT="34290" marB="34290"/>
                </a:tc>
                <a:tc>
                  <a:txBody>
                    <a:bodyPr/>
                    <a:lstStyle/>
                    <a:p>
                      <a:r>
                        <a:rPr lang="en-GB" sz="1350" b="1" dirty="0"/>
                        <a:t>A</a:t>
                      </a:r>
                    </a:p>
                  </a:txBody>
                  <a:tcPr marL="68580" marR="68580" marT="34290" marB="34290"/>
                </a:tc>
                <a:tc>
                  <a:txBody>
                    <a:bodyPr/>
                    <a:lstStyle/>
                    <a:p>
                      <a:r>
                        <a:rPr lang="en-GB" sz="1350" b="1" dirty="0"/>
                        <a:t>B</a:t>
                      </a:r>
                    </a:p>
                  </a:txBody>
                  <a:tcPr marL="68580" marR="68580" marT="34290" marB="34290"/>
                </a:tc>
                <a:extLst>
                  <a:ext uri="{0D108BD9-81ED-4DB2-BD59-A6C34878D82A}">
                    <a16:rowId xmlns:a16="http://schemas.microsoft.com/office/drawing/2014/main" val="10006"/>
                  </a:ext>
                </a:extLst>
              </a:tr>
            </a:tbl>
          </a:graphicData>
        </a:graphic>
      </p:graphicFrame>
      <p:sp>
        <p:nvSpPr>
          <p:cNvPr id="3" name="Title 1">
            <a:extLst>
              <a:ext uri="{FF2B5EF4-FFF2-40B4-BE49-F238E27FC236}">
                <a16:creationId xmlns:a16="http://schemas.microsoft.com/office/drawing/2014/main" id="{8FC6B50E-3361-47FC-B2FA-BD2273141115}"/>
              </a:ext>
            </a:extLst>
          </p:cNvPr>
          <p:cNvSpPr txBox="1">
            <a:spLocks/>
          </p:cNvSpPr>
          <p:nvPr/>
        </p:nvSpPr>
        <p:spPr>
          <a:xfrm>
            <a:off x="35179" y="260648"/>
            <a:ext cx="3816424"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a:t>D: one of the following is true :</a:t>
            </a:r>
            <a:endParaRPr lang="en-GB" sz="2400" dirty="0"/>
          </a:p>
        </p:txBody>
      </p:sp>
      <p:sp>
        <p:nvSpPr>
          <p:cNvPr id="4" name="TextBox 3">
            <a:extLst>
              <a:ext uri="{FF2B5EF4-FFF2-40B4-BE49-F238E27FC236}">
                <a16:creationId xmlns:a16="http://schemas.microsoft.com/office/drawing/2014/main" id="{ED3ACB82-525D-41F8-9C7D-32E5E7339292}"/>
              </a:ext>
            </a:extLst>
          </p:cNvPr>
          <p:cNvSpPr txBox="1"/>
          <p:nvPr/>
        </p:nvSpPr>
        <p:spPr>
          <a:xfrm>
            <a:off x="251520" y="1267316"/>
            <a:ext cx="4104456" cy="737235"/>
          </a:xfrm>
          <a:prstGeom prst="rect">
            <a:avLst/>
          </a:prstGeom>
          <a:noFill/>
        </p:spPr>
        <p:txBody>
          <a:bodyPr wrap="square" rtlCol="0">
            <a:spAutoFit/>
          </a:bodyPr>
          <a:lstStyle/>
          <a:p>
            <a:r>
              <a:rPr lang="en-US" sz="2100" b="1" dirty="0">
                <a:solidFill>
                  <a:srgbClr val="FF0000"/>
                </a:solidFill>
              </a:rPr>
              <a:t>A: TB meningitis </a:t>
            </a:r>
          </a:p>
          <a:p>
            <a:r>
              <a:rPr lang="en-US" sz="2100" b="1" dirty="0">
                <a:solidFill>
                  <a:srgbClr val="FF0000"/>
                </a:solidFill>
              </a:rPr>
              <a:t>B: Acute bacterial meningitis</a:t>
            </a:r>
          </a:p>
        </p:txBody>
      </p:sp>
      <p:sp>
        <p:nvSpPr>
          <p:cNvPr id="5" name="Title 1">
            <a:extLst>
              <a:ext uri="{FF2B5EF4-FFF2-40B4-BE49-F238E27FC236}">
                <a16:creationId xmlns:a16="http://schemas.microsoft.com/office/drawing/2014/main" id="{C8655D0C-65E3-422F-B175-D23F4AF1A90A}"/>
              </a:ext>
            </a:extLst>
          </p:cNvPr>
          <p:cNvSpPr txBox="1">
            <a:spLocks/>
          </p:cNvSpPr>
          <p:nvPr/>
        </p:nvSpPr>
        <p:spPr>
          <a:xfrm>
            <a:off x="35179" y="4725201"/>
            <a:ext cx="4826968" cy="13255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a:t>What is the diagnosis ?</a:t>
            </a:r>
            <a:br>
              <a:rPr lang="en-US" sz="2800"/>
            </a:br>
            <a:r>
              <a:rPr lang="en-US" sz="2800">
                <a:solidFill>
                  <a:srgbClr val="FF0000"/>
                </a:solidFill>
              </a:rPr>
              <a:t>Sub-arachenoid hemorrhage  </a:t>
            </a:r>
            <a:endParaRPr lang="en-US" sz="2800" dirty="0">
              <a:solidFill>
                <a:srgbClr val="FF0000"/>
              </a:solidFill>
            </a:endParaRPr>
          </a:p>
        </p:txBody>
      </p:sp>
      <p:pic>
        <p:nvPicPr>
          <p:cNvPr id="6" name="Content Placeholder 4">
            <a:extLst>
              <a:ext uri="{FF2B5EF4-FFF2-40B4-BE49-F238E27FC236}">
                <a16:creationId xmlns:a16="http://schemas.microsoft.com/office/drawing/2014/main" id="{C75F644D-35F1-45AC-AE22-608325350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2147" y="4200843"/>
            <a:ext cx="2851151" cy="2427734"/>
          </a:xfrm>
          <a:prstGeom prst="rect">
            <a:avLst/>
          </a:prstGeom>
        </p:spPr>
      </p:pic>
    </p:spTree>
    <p:extLst>
      <p:ext uri="{BB962C8B-B14F-4D97-AF65-F5344CB8AC3E}">
        <p14:creationId xmlns:p14="http://schemas.microsoft.com/office/powerpoint/2010/main" val="1645929295"/>
      </p:ext>
    </p:extLst>
  </p:cSld>
  <p:clrMapOvr>
    <a:masterClrMapping/>
  </p:clrMapOvr>
  <p:transition advClick="0" advTm="60000"/>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184D8-3D13-4D31-B1DC-DFB55C48F7DC}"/>
              </a:ext>
            </a:extLst>
          </p:cNvPr>
          <p:cNvSpPr txBox="1">
            <a:spLocks/>
          </p:cNvSpPr>
          <p:nvPr/>
        </p:nvSpPr>
        <p:spPr>
          <a:xfrm>
            <a:off x="-1476672" y="764704"/>
            <a:ext cx="7886700" cy="210105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All the following true except? </a:t>
            </a:r>
            <a:br>
              <a:rPr lang="en-US" sz="2800" dirty="0"/>
            </a:br>
            <a:r>
              <a:rPr lang="en-US" sz="2800" dirty="0" err="1">
                <a:solidFill>
                  <a:srgbClr val="FF0000"/>
                </a:solidFill>
              </a:rPr>
              <a:t>Asymetrical</a:t>
            </a:r>
            <a:r>
              <a:rPr lang="en-US" sz="2800" dirty="0">
                <a:solidFill>
                  <a:srgbClr val="FF0000"/>
                </a:solidFill>
              </a:rPr>
              <a:t> loss of sensation </a:t>
            </a:r>
            <a:br>
              <a:rPr lang="en-US" sz="2800" dirty="0"/>
            </a:br>
            <a:endParaRPr lang="en-US" sz="2800" dirty="0"/>
          </a:p>
        </p:txBody>
      </p:sp>
      <p:pic>
        <p:nvPicPr>
          <p:cNvPr id="3" name="Picture 2" descr="C:\Users\Pc city\Downloads\Syring1.png">
            <a:extLst>
              <a:ext uri="{FF2B5EF4-FFF2-40B4-BE49-F238E27FC236}">
                <a16:creationId xmlns:a16="http://schemas.microsoft.com/office/drawing/2014/main" id="{41B57F38-6A4B-45FF-9F7C-A2C08266D210}"/>
              </a:ext>
            </a:extLst>
          </p:cNvPr>
          <p:cNvPicPr>
            <a:picLocks noChangeAspect="1" noChangeArrowheads="1"/>
          </p:cNvPicPr>
          <p:nvPr/>
        </p:nvPicPr>
        <p:blipFill>
          <a:blip r:embed="rId2"/>
          <a:srcRect/>
          <a:stretch>
            <a:fillRect/>
          </a:stretch>
        </p:blipFill>
        <p:spPr bwMode="auto">
          <a:xfrm>
            <a:off x="5220072" y="404665"/>
            <a:ext cx="3456384" cy="3024336"/>
          </a:xfrm>
          <a:prstGeom prst="rect">
            <a:avLst/>
          </a:prstGeom>
          <a:noFill/>
        </p:spPr>
      </p:pic>
      <p:sp>
        <p:nvSpPr>
          <p:cNvPr id="4" name="عنصر نائب للمحتوى 2">
            <a:extLst>
              <a:ext uri="{FF2B5EF4-FFF2-40B4-BE49-F238E27FC236}">
                <a16:creationId xmlns:a16="http://schemas.microsoft.com/office/drawing/2014/main" id="{AE4739F6-63E8-4768-9B00-32CAC02C73AA}"/>
              </a:ext>
            </a:extLst>
          </p:cNvPr>
          <p:cNvSpPr txBox="1">
            <a:spLocks/>
          </p:cNvSpPr>
          <p:nvPr/>
        </p:nvSpPr>
        <p:spPr>
          <a:xfrm>
            <a:off x="237828" y="3789040"/>
            <a:ext cx="5702324" cy="18722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t>Where is the lesion?</a:t>
            </a:r>
          </a:p>
          <a:p>
            <a:pPr marL="0" indent="0">
              <a:buFont typeface="Arial" panose="020B0604020202020204" pitchFamily="34" charset="0"/>
              <a:buNone/>
            </a:pPr>
            <a:r>
              <a:rPr lang="en-US">
                <a:solidFill>
                  <a:srgbClr val="FF0000"/>
                </a:solidFill>
              </a:rPr>
              <a:t>Left optic nerve</a:t>
            </a:r>
            <a:endParaRPr lang="en-US" dirty="0">
              <a:solidFill>
                <a:srgbClr val="FF0000"/>
              </a:solidFill>
            </a:endParaRPr>
          </a:p>
        </p:txBody>
      </p:sp>
      <p:pic>
        <p:nvPicPr>
          <p:cNvPr id="5" name="صورة 3">
            <a:extLst>
              <a:ext uri="{FF2B5EF4-FFF2-40B4-BE49-F238E27FC236}">
                <a16:creationId xmlns:a16="http://schemas.microsoft.com/office/drawing/2014/main" id="{2207508B-BAC4-42A3-A3BE-DC063E9E1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3735005"/>
            <a:ext cx="2516334" cy="2726029"/>
          </a:xfrm>
          <a:prstGeom prst="rect">
            <a:avLst/>
          </a:prstGeom>
        </p:spPr>
      </p:pic>
    </p:spTree>
    <p:extLst>
      <p:ext uri="{BB962C8B-B14F-4D97-AF65-F5344CB8AC3E}">
        <p14:creationId xmlns:p14="http://schemas.microsoft.com/office/powerpoint/2010/main" val="31776238"/>
      </p:ext>
    </p:extLst>
  </p:cSld>
  <p:clrMapOvr>
    <a:masterClrMapping/>
  </p:clrMapOvr>
  <p:transition advClick="0" advTm="60000"/>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2">
            <a:extLst>
              <a:ext uri="{FF2B5EF4-FFF2-40B4-BE49-F238E27FC236}">
                <a16:creationId xmlns:a16="http://schemas.microsoft.com/office/drawing/2014/main" id="{208D5C1E-5ABB-445B-9C53-42A7F1BBB829}"/>
              </a:ext>
            </a:extLst>
          </p:cNvPr>
          <p:cNvSpPr txBox="1">
            <a:spLocks/>
          </p:cNvSpPr>
          <p:nvPr/>
        </p:nvSpPr>
        <p:spPr>
          <a:xfrm>
            <a:off x="323528" y="260649"/>
            <a:ext cx="4896544" cy="172819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t>Sensation by which nerve?</a:t>
            </a:r>
          </a:p>
          <a:p>
            <a:pPr marL="0" indent="0">
              <a:buFont typeface="Arial" panose="020B0604020202020204" pitchFamily="34" charset="0"/>
              <a:buNone/>
            </a:pPr>
            <a:r>
              <a:rPr lang="en-US">
                <a:solidFill>
                  <a:srgbClr val="FF0000"/>
                </a:solidFill>
              </a:rPr>
              <a:t>Superficial Radial N.</a:t>
            </a:r>
          </a:p>
          <a:p>
            <a:pPr marL="0" indent="0">
              <a:buFont typeface="Arial" panose="020B0604020202020204" pitchFamily="34" charset="0"/>
              <a:buNone/>
            </a:pPr>
            <a:endParaRPr lang="en-US" dirty="0"/>
          </a:p>
        </p:txBody>
      </p:sp>
      <p:pic>
        <p:nvPicPr>
          <p:cNvPr id="3" name="صورة 3">
            <a:extLst>
              <a:ext uri="{FF2B5EF4-FFF2-40B4-BE49-F238E27FC236}">
                <a16:creationId xmlns:a16="http://schemas.microsoft.com/office/drawing/2014/main" id="{10BC520E-4290-40C4-9A13-C64D8334F5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260649"/>
            <a:ext cx="3685951" cy="2452833"/>
          </a:xfrm>
          <a:prstGeom prst="rect">
            <a:avLst/>
          </a:prstGeom>
        </p:spPr>
      </p:pic>
      <p:sp>
        <p:nvSpPr>
          <p:cNvPr id="4" name="Content Placeholder 2">
            <a:extLst>
              <a:ext uri="{FF2B5EF4-FFF2-40B4-BE49-F238E27FC236}">
                <a16:creationId xmlns:a16="http://schemas.microsoft.com/office/drawing/2014/main" id="{D5E521B6-130E-4840-92C5-9466B2413540}"/>
              </a:ext>
            </a:extLst>
          </p:cNvPr>
          <p:cNvSpPr txBox="1">
            <a:spLocks/>
          </p:cNvSpPr>
          <p:nvPr/>
        </p:nvSpPr>
        <p:spPr>
          <a:xfrm>
            <a:off x="323528" y="3212976"/>
            <a:ext cx="10515600" cy="43513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Eye open to verbal command </a:t>
            </a:r>
          </a:p>
          <a:p>
            <a:r>
              <a:rPr lang="en-US"/>
              <a:t>Incomperhensible sound </a:t>
            </a:r>
          </a:p>
          <a:p>
            <a:r>
              <a:rPr lang="en-US"/>
              <a:t>Withdraws from pain </a:t>
            </a:r>
          </a:p>
          <a:p>
            <a:endParaRPr lang="en-US"/>
          </a:p>
          <a:p>
            <a:r>
              <a:rPr lang="en-US">
                <a:solidFill>
                  <a:srgbClr val="FF0000"/>
                </a:solidFill>
              </a:rPr>
              <a:t>GCS =9</a:t>
            </a:r>
            <a:endParaRPr lang="ar-JO" dirty="0">
              <a:solidFill>
                <a:srgbClr val="FF0000"/>
              </a:solidFill>
            </a:endParaRPr>
          </a:p>
        </p:txBody>
      </p:sp>
    </p:spTree>
    <p:extLst>
      <p:ext uri="{BB962C8B-B14F-4D97-AF65-F5344CB8AC3E}">
        <p14:creationId xmlns:p14="http://schemas.microsoft.com/office/powerpoint/2010/main" val="295092456"/>
      </p:ext>
    </p:extLst>
  </p:cSld>
  <p:clrMapOvr>
    <a:masterClrMapping/>
  </p:clrMapOvr>
  <p:transition advClick="0" advTm="60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dirty="0"/>
              <a:t>16- 50 years female come with persistent severe headache from last week, what is the next step ?</a:t>
            </a:r>
          </a:p>
          <a:p>
            <a:pPr marL="0" indent="0">
              <a:buNone/>
            </a:pPr>
            <a:r>
              <a:rPr lang="en-US" dirty="0"/>
              <a:t>  ESR </a:t>
            </a:r>
          </a:p>
          <a:p>
            <a:pPr marL="0" indent="0">
              <a:buNone/>
            </a:pPr>
            <a:endParaRPr lang="en-US" dirty="0"/>
          </a:p>
          <a:p>
            <a:pPr marL="0" indent="0">
              <a:buNone/>
            </a:pPr>
            <a:r>
              <a:rPr lang="en-US" dirty="0"/>
              <a:t>17- meningitis </a:t>
            </a:r>
            <a:r>
              <a:rPr lang="en-US" dirty="0" err="1"/>
              <a:t>csf</a:t>
            </a:r>
            <a:r>
              <a:rPr lang="en-US" dirty="0"/>
              <a:t> findings </a:t>
            </a:r>
          </a:p>
          <a:p>
            <a:pPr marL="0" indent="0">
              <a:buNone/>
            </a:pPr>
            <a:r>
              <a:rPr lang="en-US" dirty="0"/>
              <a:t> </a:t>
            </a:r>
          </a:p>
          <a:p>
            <a:pPr marL="0" indent="0">
              <a:buNone/>
            </a:pPr>
            <a:endParaRPr lang="en-US" dirty="0"/>
          </a:p>
          <a:p>
            <a:pPr marL="0" indent="0">
              <a:buNone/>
            </a:pPr>
            <a:r>
              <a:rPr lang="en-US" dirty="0"/>
              <a:t>B is TB</a:t>
            </a:r>
          </a:p>
        </p:txBody>
      </p:sp>
      <p:graphicFrame>
        <p:nvGraphicFramePr>
          <p:cNvPr id="6" name="Table 5"/>
          <p:cNvGraphicFramePr>
            <a:graphicFrameLocks noGrp="1"/>
          </p:cNvGraphicFramePr>
          <p:nvPr/>
        </p:nvGraphicFramePr>
        <p:xfrm>
          <a:off x="2419351" y="4120605"/>
          <a:ext cx="6096000" cy="13411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944153689"/>
                    </a:ext>
                  </a:extLst>
                </a:gridCol>
                <a:gridCol w="2032000">
                  <a:extLst>
                    <a:ext uri="{9D8B030D-6E8A-4147-A177-3AD203B41FA5}">
                      <a16:colId xmlns:a16="http://schemas.microsoft.com/office/drawing/2014/main" val="3747008950"/>
                    </a:ext>
                  </a:extLst>
                </a:gridCol>
                <a:gridCol w="2032000">
                  <a:extLst>
                    <a:ext uri="{9D8B030D-6E8A-4147-A177-3AD203B41FA5}">
                      <a16:colId xmlns:a16="http://schemas.microsoft.com/office/drawing/2014/main" val="653509243"/>
                    </a:ext>
                  </a:extLst>
                </a:gridCol>
              </a:tblGrid>
              <a:tr h="278130">
                <a:tc>
                  <a:txBody>
                    <a:bodyPr/>
                    <a:lstStyle/>
                    <a:p>
                      <a:endParaRPr lang="en-US" sz="1400" dirty="0"/>
                    </a:p>
                  </a:txBody>
                  <a:tcPr marL="68580" marR="68580" marT="34290" marB="34290"/>
                </a:tc>
                <a:tc>
                  <a:txBody>
                    <a:bodyPr/>
                    <a:lstStyle/>
                    <a:p>
                      <a:r>
                        <a:rPr lang="en-US" sz="1400" dirty="0"/>
                        <a:t>A</a:t>
                      </a:r>
                    </a:p>
                  </a:txBody>
                  <a:tcPr marL="68580" marR="68580" marT="34290" marB="34290"/>
                </a:tc>
                <a:tc>
                  <a:txBody>
                    <a:bodyPr/>
                    <a:lstStyle/>
                    <a:p>
                      <a:r>
                        <a:rPr lang="en-US" sz="1400" dirty="0"/>
                        <a:t>B</a:t>
                      </a:r>
                    </a:p>
                  </a:txBody>
                  <a:tcPr marL="68580" marR="68580" marT="34290" marB="34290"/>
                </a:tc>
                <a:extLst>
                  <a:ext uri="{0D108BD9-81ED-4DB2-BD59-A6C34878D82A}">
                    <a16:rowId xmlns:a16="http://schemas.microsoft.com/office/drawing/2014/main" val="2160640271"/>
                  </a:ext>
                </a:extLst>
              </a:tr>
              <a:tr h="278130">
                <a:tc>
                  <a:txBody>
                    <a:bodyPr/>
                    <a:lstStyle/>
                    <a:p>
                      <a:r>
                        <a:rPr lang="en-US" sz="1400" dirty="0"/>
                        <a:t>cell</a:t>
                      </a:r>
                    </a:p>
                  </a:txBody>
                  <a:tcPr marL="68580" marR="68580" marT="34290" marB="34290"/>
                </a:tc>
                <a:tc>
                  <a:txBody>
                    <a:bodyPr/>
                    <a:lstStyle/>
                    <a:p>
                      <a:r>
                        <a:rPr lang="en-US" sz="1400" dirty="0"/>
                        <a:t>Increase</a:t>
                      </a:r>
                      <a:r>
                        <a:rPr lang="en-US" sz="1400" baseline="0" dirty="0"/>
                        <a:t> neutrophils </a:t>
                      </a:r>
                      <a:endParaRPr lang="en-US" sz="1400" dirty="0"/>
                    </a:p>
                  </a:txBody>
                  <a:tcPr marL="68580" marR="68580" marT="34290" marB="34290"/>
                </a:tc>
                <a:tc>
                  <a:txBody>
                    <a:bodyPr/>
                    <a:lstStyle/>
                    <a:p>
                      <a:r>
                        <a:rPr lang="en-US" sz="1400" dirty="0"/>
                        <a:t>Very Elevated</a:t>
                      </a:r>
                      <a:r>
                        <a:rPr lang="en-US" sz="1400" baseline="0" dirty="0"/>
                        <a:t> lymphocytes</a:t>
                      </a:r>
                      <a:endParaRPr lang="en-US" sz="1400" dirty="0"/>
                    </a:p>
                  </a:txBody>
                  <a:tcPr marL="68580" marR="68580" marT="34290" marB="34290"/>
                </a:tc>
                <a:extLst>
                  <a:ext uri="{0D108BD9-81ED-4DB2-BD59-A6C34878D82A}">
                    <a16:rowId xmlns:a16="http://schemas.microsoft.com/office/drawing/2014/main" val="2557813598"/>
                  </a:ext>
                </a:extLst>
              </a:tr>
              <a:tr h="278130">
                <a:tc>
                  <a:txBody>
                    <a:bodyPr/>
                    <a:lstStyle/>
                    <a:p>
                      <a:r>
                        <a:rPr lang="en-US" sz="1400" dirty="0"/>
                        <a:t>Protein </a:t>
                      </a:r>
                    </a:p>
                  </a:txBody>
                  <a:tcPr marL="68580" marR="68580" marT="34290" marB="34290"/>
                </a:tc>
                <a:tc>
                  <a:txBody>
                    <a:bodyPr/>
                    <a:lstStyle/>
                    <a:p>
                      <a:r>
                        <a:rPr lang="en-US" sz="1400" dirty="0"/>
                        <a:t>Increase </a:t>
                      </a:r>
                    </a:p>
                  </a:txBody>
                  <a:tcPr marL="68580" marR="68580" marT="34290" marB="34290"/>
                </a:tc>
                <a:tc>
                  <a:txBody>
                    <a:bodyPr/>
                    <a:lstStyle/>
                    <a:p>
                      <a:r>
                        <a:rPr lang="en-US" sz="1400" dirty="0"/>
                        <a:t>Increase </a:t>
                      </a:r>
                    </a:p>
                  </a:txBody>
                  <a:tcPr marL="68580" marR="68580" marT="34290" marB="34290"/>
                </a:tc>
                <a:extLst>
                  <a:ext uri="{0D108BD9-81ED-4DB2-BD59-A6C34878D82A}">
                    <a16:rowId xmlns:a16="http://schemas.microsoft.com/office/drawing/2014/main" val="2962579435"/>
                  </a:ext>
                </a:extLst>
              </a:tr>
              <a:tr h="278130">
                <a:tc>
                  <a:txBody>
                    <a:bodyPr/>
                    <a:lstStyle/>
                    <a:p>
                      <a:r>
                        <a:rPr lang="en-US" sz="1400" dirty="0"/>
                        <a:t>Glucose </a:t>
                      </a:r>
                    </a:p>
                  </a:txBody>
                  <a:tcPr marL="68580" marR="68580" marT="34290" marB="34290"/>
                </a:tc>
                <a:tc>
                  <a:txBody>
                    <a:bodyPr/>
                    <a:lstStyle/>
                    <a:p>
                      <a:r>
                        <a:rPr lang="en-US" sz="1400" dirty="0"/>
                        <a:t>Low </a:t>
                      </a:r>
                    </a:p>
                  </a:txBody>
                  <a:tcPr marL="68580" marR="68580" marT="34290" marB="34290"/>
                </a:tc>
                <a:tc>
                  <a:txBody>
                    <a:bodyPr/>
                    <a:lstStyle/>
                    <a:p>
                      <a:r>
                        <a:rPr lang="en-US" sz="1400" dirty="0"/>
                        <a:t>Low </a:t>
                      </a:r>
                    </a:p>
                  </a:txBody>
                  <a:tcPr marL="68580" marR="68580" marT="34290" marB="34290"/>
                </a:tc>
                <a:extLst>
                  <a:ext uri="{0D108BD9-81ED-4DB2-BD59-A6C34878D82A}">
                    <a16:rowId xmlns:a16="http://schemas.microsoft.com/office/drawing/2014/main" val="771804564"/>
                  </a:ext>
                </a:extLst>
              </a:tr>
            </a:tbl>
          </a:graphicData>
        </a:graphic>
      </p:graphicFrame>
    </p:spTree>
    <p:extLst>
      <p:ext uri="{BB962C8B-B14F-4D97-AF65-F5344CB8AC3E}">
        <p14:creationId xmlns:p14="http://schemas.microsoft.com/office/powerpoint/2010/main" val="3787795242"/>
      </p:ext>
    </p:extLst>
  </p:cSld>
  <p:clrMapOvr>
    <a:masterClrMapping/>
  </p:clrMapOvr>
  <p:transition advClick="0" advTm="60000"/>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EAB15-A494-4796-96A3-C2B64250B5E0}"/>
              </a:ext>
            </a:extLst>
          </p:cNvPr>
          <p:cNvSpPr txBox="1">
            <a:spLocks/>
          </p:cNvSpPr>
          <p:nvPr/>
        </p:nvSpPr>
        <p:spPr>
          <a:xfrm>
            <a:off x="33674" y="39725"/>
            <a:ext cx="8640960" cy="857250"/>
          </a:xfrm>
          <a:prstGeom prst="rect">
            <a:avLst/>
          </a:prstGeom>
        </p:spPr>
        <p:txBody>
          <a:bodyP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t> patient in resting position ,Which nerve is affected ?</a:t>
            </a:r>
            <a:endParaRPr lang="en-GB" dirty="0"/>
          </a:p>
        </p:txBody>
      </p:sp>
      <p:pic>
        <p:nvPicPr>
          <p:cNvPr id="3" name="Picture 2" descr="The Infamous Pope's Blessing | USMLE: The Journey">
            <a:extLst>
              <a:ext uri="{FF2B5EF4-FFF2-40B4-BE49-F238E27FC236}">
                <a16:creationId xmlns:a16="http://schemas.microsoft.com/office/drawing/2014/main" id="{F6376E8F-813B-4BAE-868C-41F4136F1B6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backgroundMark x1="18500" y1="62813" x2="15500" y2="85000"/>
                        <a14:backgroundMark x1="15500" y1="85000" x2="42500" y2="83438"/>
                        <a14:backgroundMark x1="43000" y1="65938" x2="42500" y2="84688"/>
                        <a14:backgroundMark x1="18500" y1="61875" x2="43500" y2="64688"/>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665783"/>
            <a:ext cx="4292034" cy="27632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900AA1C-628E-4AD5-8DB9-84ED35602F58}"/>
              </a:ext>
            </a:extLst>
          </p:cNvPr>
          <p:cNvSpPr/>
          <p:nvPr/>
        </p:nvSpPr>
        <p:spPr>
          <a:xfrm>
            <a:off x="693905" y="712309"/>
            <a:ext cx="7320497" cy="369332"/>
          </a:xfrm>
          <a:prstGeom prst="rect">
            <a:avLst/>
          </a:prstGeom>
        </p:spPr>
        <p:txBody>
          <a:bodyPr wrap="square">
            <a:spAutoFit/>
          </a:bodyPr>
          <a:lstStyle/>
          <a:p>
            <a:r>
              <a:rPr lang="en-US" b="1" dirty="0">
                <a:solidFill>
                  <a:srgbClr val="FF0000"/>
                </a:solidFill>
              </a:rPr>
              <a:t>median nerve</a:t>
            </a:r>
            <a:endParaRPr lang="en-US" dirty="0"/>
          </a:p>
        </p:txBody>
      </p:sp>
      <p:sp>
        <p:nvSpPr>
          <p:cNvPr id="5" name="Content Placeholder 2">
            <a:extLst>
              <a:ext uri="{FF2B5EF4-FFF2-40B4-BE49-F238E27FC236}">
                <a16:creationId xmlns:a16="http://schemas.microsoft.com/office/drawing/2014/main" id="{DFFDE358-26B2-49C6-BCB8-4EBE36824616}"/>
              </a:ext>
            </a:extLst>
          </p:cNvPr>
          <p:cNvSpPr txBox="1">
            <a:spLocks/>
          </p:cNvSpPr>
          <p:nvPr/>
        </p:nvSpPr>
        <p:spPr>
          <a:xfrm>
            <a:off x="33674" y="4088658"/>
            <a:ext cx="8229600" cy="34591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What is the abnormality ?</a:t>
            </a:r>
          </a:p>
          <a:p>
            <a:r>
              <a:rPr lang="en-US"/>
              <a:t> </a:t>
            </a:r>
            <a:r>
              <a:rPr lang="en-US">
                <a:solidFill>
                  <a:srgbClr val="0070C0"/>
                </a:solidFill>
              </a:rPr>
              <a:t>Watershed area infarction</a:t>
            </a:r>
          </a:p>
          <a:p>
            <a:endParaRPr lang="en-US" dirty="0"/>
          </a:p>
        </p:txBody>
      </p:sp>
      <p:pic>
        <p:nvPicPr>
          <p:cNvPr id="6" name="صورة 3">
            <a:extLst>
              <a:ext uri="{FF2B5EF4-FFF2-40B4-BE49-F238E27FC236}">
                <a16:creationId xmlns:a16="http://schemas.microsoft.com/office/drawing/2014/main" id="{B581400E-D034-4356-8D61-1A158405D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3885431"/>
            <a:ext cx="2899186" cy="2763217"/>
          </a:xfrm>
          <a:prstGeom prst="rect">
            <a:avLst/>
          </a:prstGeom>
        </p:spPr>
      </p:pic>
    </p:spTree>
    <p:extLst>
      <p:ext uri="{BB962C8B-B14F-4D97-AF65-F5344CB8AC3E}">
        <p14:creationId xmlns:p14="http://schemas.microsoft.com/office/powerpoint/2010/main" val="3839666897"/>
      </p:ext>
    </p:extLst>
  </p:cSld>
  <p:clrMapOvr>
    <a:masterClrMapping/>
  </p:clrMapOvr>
  <p:transition advClick="0" advTm="60000"/>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A7F23D7-BDBD-4300-98CA-FBFC1D63CD12}"/>
              </a:ext>
            </a:extLst>
          </p:cNvPr>
          <p:cNvSpPr txBox="1">
            <a:spLocks/>
          </p:cNvSpPr>
          <p:nvPr/>
        </p:nvSpPr>
        <p:spPr>
          <a:xfrm>
            <a:off x="251520" y="332656"/>
            <a:ext cx="5257800" cy="43513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rgbClr val="0070C0"/>
                </a:solidFill>
              </a:rPr>
              <a:t>viral encephalitis,,one is true </a:t>
            </a:r>
          </a:p>
          <a:p>
            <a:pPr marL="514350" indent="-514350">
              <a:buFont typeface="+mj-lt"/>
              <a:buAutoNum type="arabicPeriod"/>
            </a:pPr>
            <a:r>
              <a:rPr lang="en-US"/>
              <a:t>MRI with contrast can confirm the diagnosis  </a:t>
            </a:r>
          </a:p>
          <a:p>
            <a:pPr marL="514350" indent="-514350">
              <a:buFont typeface="+mj-lt"/>
              <a:buAutoNum type="arabicPeriod"/>
            </a:pPr>
            <a:r>
              <a:rPr lang="en-US">
                <a:solidFill>
                  <a:srgbClr val="FF0000"/>
                </a:solidFill>
              </a:rPr>
              <a:t>Start acyclovir as soon as possible </a:t>
            </a:r>
            <a:endParaRPr lang="en-US" dirty="0">
              <a:solidFill>
                <a:srgbClr val="FF0000"/>
              </a:solidFill>
            </a:endParaRPr>
          </a:p>
        </p:txBody>
      </p:sp>
      <p:pic>
        <p:nvPicPr>
          <p:cNvPr id="3" name="Picture 2" descr="C:\Users\windows\Desktop\images.jpg">
            <a:extLst>
              <a:ext uri="{FF2B5EF4-FFF2-40B4-BE49-F238E27FC236}">
                <a16:creationId xmlns:a16="http://schemas.microsoft.com/office/drawing/2014/main" id="{6D328F69-5E55-4D8B-B219-D251DA10D397}"/>
              </a:ext>
            </a:extLst>
          </p:cNvPr>
          <p:cNvPicPr>
            <a:picLocks noChangeAspect="1" noChangeArrowheads="1"/>
          </p:cNvPicPr>
          <p:nvPr/>
        </p:nvPicPr>
        <p:blipFill>
          <a:blip r:embed="rId2"/>
          <a:srcRect/>
          <a:stretch>
            <a:fillRect/>
          </a:stretch>
        </p:blipFill>
        <p:spPr bwMode="auto">
          <a:xfrm>
            <a:off x="5586882" y="326707"/>
            <a:ext cx="3316637" cy="2886269"/>
          </a:xfrm>
          <a:prstGeom prst="rect">
            <a:avLst/>
          </a:prstGeom>
          <a:noFill/>
        </p:spPr>
      </p:pic>
      <p:pic>
        <p:nvPicPr>
          <p:cNvPr id="4" name="Picture 2" descr="C:\Users\Pc city\Downloads\Brudzinski-sign-1296x400-body.jpg">
            <a:extLst>
              <a:ext uri="{FF2B5EF4-FFF2-40B4-BE49-F238E27FC236}">
                <a16:creationId xmlns:a16="http://schemas.microsoft.com/office/drawing/2014/main" id="{23FAAA33-E02B-4BB8-8E2B-1649ACFA45ED}"/>
              </a:ext>
            </a:extLst>
          </p:cNvPr>
          <p:cNvPicPr>
            <a:picLocks noChangeAspect="1" noChangeArrowheads="1"/>
          </p:cNvPicPr>
          <p:nvPr/>
        </p:nvPicPr>
        <p:blipFill>
          <a:blip r:embed="rId3"/>
          <a:srcRect/>
          <a:stretch>
            <a:fillRect/>
          </a:stretch>
        </p:blipFill>
        <p:spPr bwMode="auto">
          <a:xfrm>
            <a:off x="5076056" y="4149080"/>
            <a:ext cx="3188568" cy="2123729"/>
          </a:xfrm>
          <a:prstGeom prst="rect">
            <a:avLst/>
          </a:prstGeom>
          <a:noFill/>
        </p:spPr>
      </p:pic>
      <p:sp>
        <p:nvSpPr>
          <p:cNvPr id="5" name="Content Placeholder 2">
            <a:extLst>
              <a:ext uri="{FF2B5EF4-FFF2-40B4-BE49-F238E27FC236}">
                <a16:creationId xmlns:a16="http://schemas.microsoft.com/office/drawing/2014/main" id="{0E180EEA-BF27-41CB-8EC3-9CC973347D7F}"/>
              </a:ext>
            </a:extLst>
          </p:cNvPr>
          <p:cNvSpPr txBox="1">
            <a:spLocks/>
          </p:cNvSpPr>
          <p:nvPr/>
        </p:nvSpPr>
        <p:spPr>
          <a:xfrm>
            <a:off x="1971903" y="1686326"/>
            <a:ext cx="4748682" cy="86409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p>
          <a:p>
            <a:endParaRPr lang="en-US"/>
          </a:p>
          <a:p>
            <a:endParaRPr lang="en-US"/>
          </a:p>
          <a:p>
            <a:endParaRPr lang="en-US"/>
          </a:p>
          <a:p>
            <a:endParaRPr lang="en-US"/>
          </a:p>
          <a:p>
            <a:pPr marL="0" indent="0">
              <a:buFont typeface="Arial" panose="020B0604020202020204" pitchFamily="34" charset="0"/>
              <a:buNone/>
            </a:pPr>
            <a:r>
              <a:rPr lang="en-US"/>
              <a:t>Which sign</a:t>
            </a:r>
          </a:p>
          <a:p>
            <a:r>
              <a:rPr lang="en-US">
                <a:solidFill>
                  <a:srgbClr val="FF0000"/>
                </a:solidFill>
              </a:rPr>
              <a:t>brudinizki</a:t>
            </a:r>
            <a:endParaRPr lang="en-US" dirty="0">
              <a:solidFill>
                <a:srgbClr val="FF0000"/>
              </a:solidFill>
            </a:endParaRPr>
          </a:p>
        </p:txBody>
      </p:sp>
    </p:spTree>
    <p:extLst>
      <p:ext uri="{BB962C8B-B14F-4D97-AF65-F5344CB8AC3E}">
        <p14:creationId xmlns:p14="http://schemas.microsoft.com/office/powerpoint/2010/main" val="276701957"/>
      </p:ext>
    </p:extLst>
  </p:cSld>
  <p:clrMapOvr>
    <a:masterClrMapping/>
  </p:clrMapOvr>
  <p:transition advClick="0" advTm="60000"/>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CC01-6C99-4D4C-97E1-6EDB7B9140F3}"/>
              </a:ext>
            </a:extLst>
          </p:cNvPr>
          <p:cNvSpPr txBox="1">
            <a:spLocks/>
          </p:cNvSpPr>
          <p:nvPr/>
        </p:nvSpPr>
        <p:spPr>
          <a:xfrm>
            <a:off x="251520" y="332656"/>
            <a:ext cx="105156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rtl="1">
              <a:lnSpc>
                <a:spcPct val="90000"/>
              </a:lnSpc>
            </a:pPr>
            <a:r>
              <a:rPr lang="en-US" sz="3200" dirty="0"/>
              <a:t>EEG what is wrong ? </a:t>
            </a:r>
            <a:endParaRPr lang="en-JO" sz="3200" dirty="0"/>
          </a:p>
        </p:txBody>
      </p:sp>
      <p:sp>
        <p:nvSpPr>
          <p:cNvPr id="3" name="Content Placeholder 2">
            <a:extLst>
              <a:ext uri="{FF2B5EF4-FFF2-40B4-BE49-F238E27FC236}">
                <a16:creationId xmlns:a16="http://schemas.microsoft.com/office/drawing/2014/main" id="{2D894275-07A6-4BAF-90D3-F84E78EF2841}"/>
              </a:ext>
            </a:extLst>
          </p:cNvPr>
          <p:cNvSpPr txBox="1">
            <a:spLocks/>
          </p:cNvSpPr>
          <p:nvPr/>
        </p:nvSpPr>
        <p:spPr>
          <a:xfrm>
            <a:off x="395536" y="1025109"/>
            <a:ext cx="8640960" cy="43513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lnSpc>
                <a:spcPct val="90000"/>
              </a:lnSpc>
              <a:spcBef>
                <a:spcPts val="1000"/>
              </a:spcBef>
              <a:buFont typeface="+mj-lt"/>
              <a:buAutoNum type="arabicPeriod"/>
            </a:pPr>
            <a:r>
              <a:rPr lang="en-US" sz="2400" dirty="0">
                <a:solidFill>
                  <a:srgbClr val="FF0000"/>
                </a:solidFill>
              </a:rPr>
              <a:t>N</a:t>
            </a:r>
            <a:r>
              <a:rPr lang="en-JO" sz="2400" dirty="0">
                <a:solidFill>
                  <a:srgbClr val="FF0000"/>
                </a:solidFill>
              </a:rPr>
              <a:t>euroimaging is not recommended after first seizure</a:t>
            </a:r>
            <a:endParaRPr lang="en-US" sz="2400" dirty="0">
              <a:solidFill>
                <a:srgbClr val="FF0000"/>
              </a:solidFill>
            </a:endParaRPr>
          </a:p>
          <a:p>
            <a:pPr marL="514350" indent="-514350">
              <a:lnSpc>
                <a:spcPct val="90000"/>
              </a:lnSpc>
              <a:spcBef>
                <a:spcPts val="1000"/>
              </a:spcBef>
              <a:buFont typeface="+mj-lt"/>
              <a:buAutoNum type="arabicPeriod"/>
            </a:pPr>
            <a:r>
              <a:rPr lang="en-US" sz="2400" dirty="0"/>
              <a:t>You can give antiepileptic after first seizure in patient with brain mass </a:t>
            </a:r>
            <a:endParaRPr lang="en-JO" sz="2400" dirty="0"/>
          </a:p>
        </p:txBody>
      </p:sp>
      <p:sp>
        <p:nvSpPr>
          <p:cNvPr id="4" name="Title 1">
            <a:extLst>
              <a:ext uri="{FF2B5EF4-FFF2-40B4-BE49-F238E27FC236}">
                <a16:creationId xmlns:a16="http://schemas.microsoft.com/office/drawing/2014/main" id="{52A7C417-78C7-445C-85B0-13F4FC741932}"/>
              </a:ext>
            </a:extLst>
          </p:cNvPr>
          <p:cNvSpPr txBox="1">
            <a:spLocks/>
          </p:cNvSpPr>
          <p:nvPr/>
        </p:nvSpPr>
        <p:spPr>
          <a:xfrm>
            <a:off x="179512" y="3905965"/>
            <a:ext cx="5256584"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O</a:t>
            </a:r>
            <a:r>
              <a:rPr lang="en-JO" sz="3200" dirty="0"/>
              <a:t>ne is false</a:t>
            </a:r>
            <a:br>
              <a:rPr lang="en-JO" sz="3200" dirty="0"/>
            </a:br>
            <a:r>
              <a:rPr lang="en-JO" sz="3200" dirty="0">
                <a:solidFill>
                  <a:srgbClr val="FF0000"/>
                </a:solidFill>
              </a:rPr>
              <a:t>right tongue deviation  </a:t>
            </a:r>
          </a:p>
        </p:txBody>
      </p:sp>
      <p:pic>
        <p:nvPicPr>
          <p:cNvPr id="5" name="Picture 2" descr="C:\Users\windows\Desktop\lateral-deviation1.jpg">
            <a:extLst>
              <a:ext uri="{FF2B5EF4-FFF2-40B4-BE49-F238E27FC236}">
                <a16:creationId xmlns:a16="http://schemas.microsoft.com/office/drawing/2014/main" id="{7B715EDA-4E24-4A9D-9BDC-D1D60366A94E}"/>
              </a:ext>
            </a:extLst>
          </p:cNvPr>
          <p:cNvPicPr>
            <a:picLocks noChangeAspect="1" noChangeArrowheads="1"/>
          </p:cNvPicPr>
          <p:nvPr/>
        </p:nvPicPr>
        <p:blipFill>
          <a:blip r:embed="rId2"/>
          <a:srcRect/>
          <a:stretch>
            <a:fillRect/>
          </a:stretch>
        </p:blipFill>
        <p:spPr bwMode="auto">
          <a:xfrm>
            <a:off x="5220072" y="2924944"/>
            <a:ext cx="3009900" cy="3487227"/>
          </a:xfrm>
          <a:prstGeom prst="rect">
            <a:avLst/>
          </a:prstGeom>
          <a:noFill/>
        </p:spPr>
      </p:pic>
    </p:spTree>
    <p:extLst>
      <p:ext uri="{BB962C8B-B14F-4D97-AF65-F5344CB8AC3E}">
        <p14:creationId xmlns:p14="http://schemas.microsoft.com/office/powerpoint/2010/main" val="739671470"/>
      </p:ext>
    </p:extLst>
  </p:cSld>
  <p:clrMapOvr>
    <a:masterClrMapping/>
  </p:clrMapOvr>
  <p:transition advClick="0" advTm="60000"/>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DF95-D0AD-413B-8BB8-44A37B614E6A}"/>
              </a:ext>
            </a:extLst>
          </p:cNvPr>
          <p:cNvSpPr txBox="1">
            <a:spLocks/>
          </p:cNvSpPr>
          <p:nvPr/>
        </p:nvSpPr>
        <p:spPr>
          <a:xfrm>
            <a:off x="-540568" y="188639"/>
            <a:ext cx="5845696"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N</a:t>
            </a:r>
            <a:r>
              <a:rPr lang="en-JO" sz="3200" dirty="0"/>
              <a:t>eedle EMG</a:t>
            </a:r>
            <a:r>
              <a:rPr lang="ar-SA" sz="3200" dirty="0"/>
              <a:t> </a:t>
            </a:r>
            <a:r>
              <a:rPr lang="en-US" sz="3200" dirty="0"/>
              <a:t>one is false </a:t>
            </a:r>
            <a:endParaRPr lang="en-JO" sz="3200" dirty="0"/>
          </a:p>
        </p:txBody>
      </p:sp>
      <p:sp>
        <p:nvSpPr>
          <p:cNvPr id="3" name="Content Placeholder 2">
            <a:extLst>
              <a:ext uri="{FF2B5EF4-FFF2-40B4-BE49-F238E27FC236}">
                <a16:creationId xmlns:a16="http://schemas.microsoft.com/office/drawing/2014/main" id="{307F5DB8-F452-4009-B92F-B9DACFDB3D80}"/>
              </a:ext>
            </a:extLst>
          </p:cNvPr>
          <p:cNvSpPr txBox="1">
            <a:spLocks/>
          </p:cNvSpPr>
          <p:nvPr/>
        </p:nvSpPr>
        <p:spPr>
          <a:xfrm>
            <a:off x="899592" y="851421"/>
            <a:ext cx="10515600" cy="43513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JO" sz="2400" dirty="0"/>
              <a:t>single nerve fiber </a:t>
            </a:r>
          </a:p>
          <a:p>
            <a:pPr marL="514350" indent="-514350">
              <a:buFont typeface="+mj-lt"/>
              <a:buAutoNum type="arabicPeriod"/>
            </a:pPr>
            <a:r>
              <a:rPr lang="en-JO" sz="2400" dirty="0">
                <a:solidFill>
                  <a:srgbClr val="FF0000"/>
                </a:solidFill>
              </a:rPr>
              <a:t>motor unite </a:t>
            </a:r>
          </a:p>
          <a:p>
            <a:pPr marL="514350" indent="-514350">
              <a:buFont typeface="+mj-lt"/>
              <a:buAutoNum type="arabicPeriod"/>
            </a:pPr>
            <a:r>
              <a:rPr lang="en-JO" sz="2400" dirty="0"/>
              <a:t>can’t diagnose neural disease</a:t>
            </a:r>
          </a:p>
          <a:p>
            <a:pPr marL="514350" indent="-514350">
              <a:buFont typeface="+mj-lt"/>
              <a:buAutoNum type="arabicPeriod"/>
            </a:pPr>
            <a:r>
              <a:rPr lang="en-US" sz="2400" dirty="0"/>
              <a:t>C</a:t>
            </a:r>
            <a:r>
              <a:rPr lang="en-JO" sz="2400" dirty="0"/>
              <a:t>an’t diagnose neoromuscular one </a:t>
            </a:r>
          </a:p>
          <a:p>
            <a:pPr marL="0" indent="0">
              <a:buFont typeface="Arial" panose="020B0604020202020204" pitchFamily="34" charset="0"/>
              <a:buNone/>
            </a:pPr>
            <a:endParaRPr lang="en-JO" sz="2400" dirty="0"/>
          </a:p>
        </p:txBody>
      </p:sp>
      <p:sp>
        <p:nvSpPr>
          <p:cNvPr id="4" name="Title 1">
            <a:extLst>
              <a:ext uri="{FF2B5EF4-FFF2-40B4-BE49-F238E27FC236}">
                <a16:creationId xmlns:a16="http://schemas.microsoft.com/office/drawing/2014/main" id="{0738488D-E69C-42B0-80A4-9675C46B697B}"/>
              </a:ext>
            </a:extLst>
          </p:cNvPr>
          <p:cNvSpPr txBox="1">
            <a:spLocks/>
          </p:cNvSpPr>
          <p:nvPr/>
        </p:nvSpPr>
        <p:spPr>
          <a:xfrm>
            <a:off x="251520" y="3284984"/>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t>D</a:t>
            </a:r>
            <a:r>
              <a:rPr lang="en-JO" sz="2800" dirty="0"/>
              <a:t>eep peroneal nerve injury ,,where is the lesion ?</a:t>
            </a:r>
            <a:br>
              <a:rPr lang="en-JO" sz="2800" dirty="0"/>
            </a:br>
            <a:r>
              <a:rPr lang="en-JO" sz="2800" dirty="0"/>
              <a:t>  </a:t>
            </a:r>
            <a:br>
              <a:rPr lang="en-JO" sz="2800" dirty="0"/>
            </a:br>
            <a:r>
              <a:rPr lang="en-US" sz="2800" dirty="0"/>
              <a:t>1- </a:t>
            </a:r>
            <a:r>
              <a:rPr lang="en-JO" sz="2800" dirty="0"/>
              <a:t>around ankle </a:t>
            </a:r>
            <a:br>
              <a:rPr lang="en-JO" sz="2800" dirty="0"/>
            </a:br>
            <a:r>
              <a:rPr lang="en-JO" sz="2800" dirty="0"/>
              <a:t>2- around knee</a:t>
            </a:r>
            <a:br>
              <a:rPr lang="en-JO" sz="2800" dirty="0"/>
            </a:br>
            <a:r>
              <a:rPr lang="en-JO" sz="2800" dirty="0"/>
              <a:t>3- </a:t>
            </a:r>
            <a:r>
              <a:rPr lang="en-JO" sz="2800" dirty="0">
                <a:solidFill>
                  <a:srgbClr val="FF0000"/>
                </a:solidFill>
              </a:rPr>
              <a:t>L</a:t>
            </a:r>
            <a:r>
              <a:rPr lang="en-US" sz="2800" dirty="0">
                <a:solidFill>
                  <a:srgbClr val="FF0000"/>
                </a:solidFill>
              </a:rPr>
              <a:t>5 radiculopathy ??</a:t>
            </a:r>
            <a:br>
              <a:rPr lang="en-US" sz="2800" dirty="0"/>
            </a:br>
            <a:r>
              <a:rPr lang="en-US" sz="2800" dirty="0"/>
              <a:t>4- S1 radiculopathy </a:t>
            </a:r>
            <a:endParaRPr lang="en-JO" sz="2800" dirty="0"/>
          </a:p>
        </p:txBody>
      </p:sp>
      <p:pic>
        <p:nvPicPr>
          <p:cNvPr id="5" name="Content Placeholder 4">
            <a:extLst>
              <a:ext uri="{FF2B5EF4-FFF2-40B4-BE49-F238E27FC236}">
                <a16:creationId xmlns:a16="http://schemas.microsoft.com/office/drawing/2014/main" id="{00501986-D0C4-4B3C-B789-91A2172EFDD1}"/>
              </a:ext>
            </a:extLst>
          </p:cNvPr>
          <p:cNvPicPr>
            <a:picLocks noChangeAspect="1"/>
          </p:cNvPicPr>
          <p:nvPr/>
        </p:nvPicPr>
        <p:blipFill>
          <a:blip r:embed="rId2"/>
          <a:stretch>
            <a:fillRect/>
          </a:stretch>
        </p:blipFill>
        <p:spPr>
          <a:xfrm>
            <a:off x="4427984" y="4191199"/>
            <a:ext cx="4048388" cy="2023120"/>
          </a:xfrm>
          <a:prstGeom prst="rect">
            <a:avLst/>
          </a:prstGeom>
        </p:spPr>
      </p:pic>
    </p:spTree>
    <p:extLst>
      <p:ext uri="{BB962C8B-B14F-4D97-AF65-F5344CB8AC3E}">
        <p14:creationId xmlns:p14="http://schemas.microsoft.com/office/powerpoint/2010/main" val="1676775462"/>
      </p:ext>
    </p:extLst>
  </p:cSld>
  <p:clrMapOvr>
    <a:masterClrMapping/>
  </p:clrMapOvr>
  <p:transition advClick="0" advTm="60000"/>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42AD4-49F6-4FFC-88E6-76CECAD5B5DA}"/>
              </a:ext>
            </a:extLst>
          </p:cNvPr>
          <p:cNvSpPr txBox="1">
            <a:spLocks/>
          </p:cNvSpPr>
          <p:nvPr/>
        </p:nvSpPr>
        <p:spPr>
          <a:xfrm>
            <a:off x="10521" y="188640"/>
            <a:ext cx="8712968"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a:t>P</a:t>
            </a:r>
            <a:r>
              <a:rPr lang="en-JO" sz="2800"/>
              <a:t>atient presented with optic neuritis and didn’t have any episode of neurological symptoms before , then MRI </a:t>
            </a:r>
            <a:r>
              <a:rPr lang="en-US" sz="2800"/>
              <a:t>suggest multiple sclerosis ,,what is the diagnosis ?</a:t>
            </a:r>
            <a:endParaRPr lang="en-JO" sz="2800" dirty="0"/>
          </a:p>
        </p:txBody>
      </p:sp>
      <p:sp>
        <p:nvSpPr>
          <p:cNvPr id="3" name="Content Placeholder 3">
            <a:extLst>
              <a:ext uri="{FF2B5EF4-FFF2-40B4-BE49-F238E27FC236}">
                <a16:creationId xmlns:a16="http://schemas.microsoft.com/office/drawing/2014/main" id="{8C2593B6-8E83-4BE6-8D6D-7DB5CE34A2BE}"/>
              </a:ext>
            </a:extLst>
          </p:cNvPr>
          <p:cNvSpPr txBox="1">
            <a:spLocks/>
          </p:cNvSpPr>
          <p:nvPr/>
        </p:nvSpPr>
        <p:spPr>
          <a:xfrm>
            <a:off x="899592" y="1628800"/>
            <a:ext cx="10515600" cy="322594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JO" sz="2400"/>
              <a:t>-relapsing remitting MS</a:t>
            </a:r>
          </a:p>
          <a:p>
            <a:r>
              <a:rPr lang="en-JO" sz="2400"/>
              <a:t>-primary progressive </a:t>
            </a:r>
          </a:p>
          <a:p>
            <a:r>
              <a:rPr lang="en-JO" sz="2400"/>
              <a:t>-secondary progressive </a:t>
            </a:r>
          </a:p>
          <a:p>
            <a:r>
              <a:rPr lang="en-JO" sz="2400"/>
              <a:t>-clinically isolated syndrome </a:t>
            </a:r>
          </a:p>
          <a:p>
            <a:r>
              <a:rPr lang="en-JO" sz="2400"/>
              <a:t>-</a:t>
            </a:r>
            <a:r>
              <a:rPr lang="en-JO" sz="2400">
                <a:solidFill>
                  <a:srgbClr val="FF0000"/>
                </a:solidFill>
              </a:rPr>
              <a:t>radiologically isolated syndrome </a:t>
            </a:r>
            <a:endParaRPr lang="en-JO" sz="2400" dirty="0">
              <a:solidFill>
                <a:srgbClr val="FF0000"/>
              </a:solidFill>
            </a:endParaRPr>
          </a:p>
        </p:txBody>
      </p:sp>
      <p:sp>
        <p:nvSpPr>
          <p:cNvPr id="4" name="Title 1">
            <a:extLst>
              <a:ext uri="{FF2B5EF4-FFF2-40B4-BE49-F238E27FC236}">
                <a16:creationId xmlns:a16="http://schemas.microsoft.com/office/drawing/2014/main" id="{CC563669-74F1-49E5-ACDC-FC8ACE671E13}"/>
              </a:ext>
            </a:extLst>
          </p:cNvPr>
          <p:cNvSpPr txBox="1">
            <a:spLocks/>
          </p:cNvSpPr>
          <p:nvPr/>
        </p:nvSpPr>
        <p:spPr>
          <a:xfrm>
            <a:off x="755576" y="4191963"/>
            <a:ext cx="7059216"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t>A</a:t>
            </a:r>
            <a:r>
              <a:rPr lang="en-JO" sz="2400" dirty="0"/>
              <a:t>ll true exept</a:t>
            </a:r>
            <a:br>
              <a:rPr lang="en-JO" sz="2400" dirty="0"/>
            </a:br>
            <a:r>
              <a:rPr lang="en-JO" sz="2400" dirty="0"/>
              <a:t>-</a:t>
            </a:r>
            <a:r>
              <a:rPr lang="en-US" sz="2400" dirty="0"/>
              <a:t>DM </a:t>
            </a:r>
            <a:br>
              <a:rPr lang="en-US" sz="2400" dirty="0"/>
            </a:br>
            <a:r>
              <a:rPr lang="en-US" sz="2400" dirty="0"/>
              <a:t>-drug induced neuropathy </a:t>
            </a:r>
            <a:br>
              <a:rPr lang="en-US" sz="2400" dirty="0"/>
            </a:br>
            <a:r>
              <a:rPr lang="en-US" sz="2400" dirty="0"/>
              <a:t>-chronic polyneuropathy </a:t>
            </a:r>
            <a:br>
              <a:rPr lang="en-US" sz="2400" dirty="0"/>
            </a:br>
            <a:r>
              <a:rPr lang="en-US" sz="2400" dirty="0"/>
              <a:t>-severe thyroid disease </a:t>
            </a:r>
            <a:br>
              <a:rPr lang="en-US" sz="2400" dirty="0"/>
            </a:br>
            <a:r>
              <a:rPr lang="en-JO" sz="2400" dirty="0"/>
              <a:t> - </a:t>
            </a:r>
            <a:r>
              <a:rPr lang="en-JO" sz="2400" dirty="0">
                <a:solidFill>
                  <a:srgbClr val="FF0000"/>
                </a:solidFill>
              </a:rPr>
              <a:t>mononuritis multiplex ??</a:t>
            </a:r>
          </a:p>
        </p:txBody>
      </p:sp>
      <p:pic>
        <p:nvPicPr>
          <p:cNvPr id="5" name="Picture 2" descr="View Image">
            <a:extLst>
              <a:ext uri="{FF2B5EF4-FFF2-40B4-BE49-F238E27FC236}">
                <a16:creationId xmlns:a16="http://schemas.microsoft.com/office/drawing/2014/main" id="{A770701B-D813-43AA-88E5-AF9F21DA4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3284" y="4214739"/>
            <a:ext cx="3896425" cy="270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624685"/>
      </p:ext>
    </p:extLst>
  </p:cSld>
  <p:clrMapOvr>
    <a:masterClrMapping/>
  </p:clrMapOvr>
  <p:transition advClick="0" advTm="60000"/>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C8EC2-EFBA-4F00-8C46-FD383FC60879}"/>
              </a:ext>
            </a:extLst>
          </p:cNvPr>
          <p:cNvSpPr txBox="1">
            <a:spLocks/>
          </p:cNvSpPr>
          <p:nvPr/>
        </p:nvSpPr>
        <p:spPr>
          <a:xfrm>
            <a:off x="251520" y="188640"/>
            <a:ext cx="390148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a:t>P</a:t>
            </a:r>
            <a:r>
              <a:rPr lang="en-JO" sz="2800"/>
              <a:t>ositive romberg disease </a:t>
            </a:r>
            <a:endParaRPr lang="en-JO" sz="2800" dirty="0"/>
          </a:p>
        </p:txBody>
      </p:sp>
      <p:sp>
        <p:nvSpPr>
          <p:cNvPr id="3" name="Content Placeholder 2">
            <a:extLst>
              <a:ext uri="{FF2B5EF4-FFF2-40B4-BE49-F238E27FC236}">
                <a16:creationId xmlns:a16="http://schemas.microsoft.com/office/drawing/2014/main" id="{84D8FCAC-05D6-4F1F-8BE2-018AC8575FF7}"/>
              </a:ext>
            </a:extLst>
          </p:cNvPr>
          <p:cNvSpPr txBox="1">
            <a:spLocks/>
          </p:cNvSpPr>
          <p:nvPr/>
        </p:nvSpPr>
        <p:spPr>
          <a:xfrm>
            <a:off x="755576" y="692696"/>
            <a:ext cx="2221632" cy="66727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rgbClr val="FF0000"/>
                </a:solidFill>
              </a:rPr>
              <a:t>A</a:t>
            </a:r>
            <a:r>
              <a:rPr lang="en-JO">
                <a:solidFill>
                  <a:srgbClr val="FF0000"/>
                </a:solidFill>
              </a:rPr>
              <a:t>ll above </a:t>
            </a:r>
            <a:endParaRPr lang="en-JO" dirty="0">
              <a:solidFill>
                <a:srgbClr val="FF0000"/>
              </a:solidFill>
            </a:endParaRPr>
          </a:p>
        </p:txBody>
      </p:sp>
      <p:sp>
        <p:nvSpPr>
          <p:cNvPr id="4" name="Title 1">
            <a:extLst>
              <a:ext uri="{FF2B5EF4-FFF2-40B4-BE49-F238E27FC236}">
                <a16:creationId xmlns:a16="http://schemas.microsoft.com/office/drawing/2014/main" id="{B99AEC94-524E-4547-B32F-671D56822A93}"/>
              </a:ext>
            </a:extLst>
          </p:cNvPr>
          <p:cNvSpPr txBox="1">
            <a:spLocks/>
          </p:cNvSpPr>
          <p:nvPr/>
        </p:nvSpPr>
        <p:spPr>
          <a:xfrm>
            <a:off x="107504" y="1864023"/>
            <a:ext cx="105156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a:t>Compound muscle action potential</a:t>
            </a:r>
            <a:r>
              <a:rPr lang="ar-SA" sz="2800"/>
              <a:t>)</a:t>
            </a:r>
            <a:r>
              <a:rPr lang="en-US" sz="2800"/>
              <a:t>CMAP</a:t>
            </a:r>
            <a:r>
              <a:rPr lang="ar-SA" sz="2800"/>
              <a:t>(</a:t>
            </a:r>
            <a:br>
              <a:rPr lang="en-US" sz="2800"/>
            </a:br>
            <a:r>
              <a:rPr lang="en-US" sz="2800"/>
              <a:t>,,I</a:t>
            </a:r>
            <a:r>
              <a:rPr lang="en-JO" sz="2800"/>
              <a:t>f the amplitude low</a:t>
            </a:r>
            <a:r>
              <a:rPr lang="ar-SA" sz="2800"/>
              <a:t> </a:t>
            </a:r>
            <a:r>
              <a:rPr lang="en-JO" sz="2800"/>
              <a:t> </a:t>
            </a:r>
            <a:endParaRPr lang="en-JO" sz="2800" dirty="0"/>
          </a:p>
        </p:txBody>
      </p:sp>
      <p:sp>
        <p:nvSpPr>
          <p:cNvPr id="5" name="Content Placeholder 2">
            <a:extLst>
              <a:ext uri="{FF2B5EF4-FFF2-40B4-BE49-F238E27FC236}">
                <a16:creationId xmlns:a16="http://schemas.microsoft.com/office/drawing/2014/main" id="{EB62ED3B-0BDE-4AC7-9573-45B79B34A4A5}"/>
              </a:ext>
            </a:extLst>
          </p:cNvPr>
          <p:cNvSpPr txBox="1">
            <a:spLocks/>
          </p:cNvSpPr>
          <p:nvPr/>
        </p:nvSpPr>
        <p:spPr>
          <a:xfrm>
            <a:off x="539552" y="2747020"/>
            <a:ext cx="10515600" cy="184279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a:solidFill>
                  <a:srgbClr val="FF0000"/>
                </a:solidFill>
              </a:rPr>
              <a:t>A</a:t>
            </a:r>
            <a:r>
              <a:rPr lang="en-JO" sz="2400">
                <a:solidFill>
                  <a:srgbClr val="FF0000"/>
                </a:solidFill>
              </a:rPr>
              <a:t>xonal injury </a:t>
            </a:r>
          </a:p>
          <a:p>
            <a:r>
              <a:rPr lang="en-US" sz="2400"/>
              <a:t>D</a:t>
            </a:r>
            <a:r>
              <a:rPr lang="en-JO" sz="2400"/>
              <a:t>emylination</a:t>
            </a:r>
          </a:p>
          <a:p>
            <a:r>
              <a:rPr lang="en-US" sz="2400"/>
              <a:t>L</a:t>
            </a:r>
            <a:r>
              <a:rPr lang="en-JO" sz="2400"/>
              <a:t>oss of motor fibers  </a:t>
            </a:r>
            <a:endParaRPr lang="en-JO" sz="2400" dirty="0"/>
          </a:p>
        </p:txBody>
      </p:sp>
      <p:pic>
        <p:nvPicPr>
          <p:cNvPr id="6" name="Picture 5">
            <a:extLst>
              <a:ext uri="{FF2B5EF4-FFF2-40B4-BE49-F238E27FC236}">
                <a16:creationId xmlns:a16="http://schemas.microsoft.com/office/drawing/2014/main" id="{EA56311C-14A5-43F2-A5F1-B7D7361052AD}"/>
              </a:ext>
            </a:extLst>
          </p:cNvPr>
          <p:cNvPicPr>
            <a:picLocks noChangeAspect="1"/>
          </p:cNvPicPr>
          <p:nvPr/>
        </p:nvPicPr>
        <p:blipFill>
          <a:blip r:embed="rId2"/>
          <a:stretch>
            <a:fillRect/>
          </a:stretch>
        </p:blipFill>
        <p:spPr>
          <a:xfrm>
            <a:off x="4380032" y="2526804"/>
            <a:ext cx="4219074" cy="3999979"/>
          </a:xfrm>
          <a:prstGeom prst="rect">
            <a:avLst/>
          </a:prstGeom>
        </p:spPr>
      </p:pic>
    </p:spTree>
    <p:extLst>
      <p:ext uri="{BB962C8B-B14F-4D97-AF65-F5344CB8AC3E}">
        <p14:creationId xmlns:p14="http://schemas.microsoft.com/office/powerpoint/2010/main" val="285872217"/>
      </p:ext>
    </p:extLst>
  </p:cSld>
  <p:clrMapOvr>
    <a:masterClrMapping/>
  </p:clrMapOvr>
  <p:transition advClick="0" advTm="60000"/>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6C44-8074-45B8-A8D6-E77FA7FD84BA}"/>
              </a:ext>
            </a:extLst>
          </p:cNvPr>
          <p:cNvSpPr txBox="1">
            <a:spLocks/>
          </p:cNvSpPr>
          <p:nvPr/>
        </p:nvSpPr>
        <p:spPr>
          <a:xfrm>
            <a:off x="13648" y="188640"/>
            <a:ext cx="8077944"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a:t>I</a:t>
            </a:r>
            <a:r>
              <a:rPr lang="en-JO" sz="2800"/>
              <a:t>nvoluntary movements and brief postictal symptoms </a:t>
            </a:r>
            <a:endParaRPr lang="en-JO" sz="2800" dirty="0"/>
          </a:p>
        </p:txBody>
      </p:sp>
      <p:sp>
        <p:nvSpPr>
          <p:cNvPr id="3" name="Content Placeholder 3">
            <a:extLst>
              <a:ext uri="{FF2B5EF4-FFF2-40B4-BE49-F238E27FC236}">
                <a16:creationId xmlns:a16="http://schemas.microsoft.com/office/drawing/2014/main" id="{39DBFA2D-28EB-4133-AC2D-E98380E628AB}"/>
              </a:ext>
            </a:extLst>
          </p:cNvPr>
          <p:cNvSpPr txBox="1">
            <a:spLocks/>
          </p:cNvSpPr>
          <p:nvPr/>
        </p:nvSpPr>
        <p:spPr>
          <a:xfrm>
            <a:off x="539552" y="851421"/>
            <a:ext cx="2581672" cy="5952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rgbClr val="FF0000"/>
                </a:solidFill>
              </a:rPr>
              <a:t>E</a:t>
            </a:r>
            <a:r>
              <a:rPr lang="en-JO" sz="2400" dirty="0">
                <a:solidFill>
                  <a:srgbClr val="FF0000"/>
                </a:solidFill>
              </a:rPr>
              <a:t>pileptic fits  </a:t>
            </a:r>
          </a:p>
        </p:txBody>
      </p:sp>
      <p:pic>
        <p:nvPicPr>
          <p:cNvPr id="4" name="Content Placeholder 4">
            <a:extLst>
              <a:ext uri="{FF2B5EF4-FFF2-40B4-BE49-F238E27FC236}">
                <a16:creationId xmlns:a16="http://schemas.microsoft.com/office/drawing/2014/main" id="{F5A4FCD6-0B6F-42E2-87F3-CAB69A48DDE5}"/>
              </a:ext>
            </a:extLst>
          </p:cNvPr>
          <p:cNvPicPr>
            <a:picLocks noChangeAspect="1"/>
          </p:cNvPicPr>
          <p:nvPr/>
        </p:nvPicPr>
        <p:blipFill>
          <a:blip r:embed="rId2"/>
          <a:stretch>
            <a:fillRect/>
          </a:stretch>
        </p:blipFill>
        <p:spPr>
          <a:xfrm>
            <a:off x="241504" y="3429000"/>
            <a:ext cx="7622232" cy="3223104"/>
          </a:xfrm>
          <a:prstGeom prst="rect">
            <a:avLst/>
          </a:prstGeom>
        </p:spPr>
      </p:pic>
      <p:sp>
        <p:nvSpPr>
          <p:cNvPr id="5" name="Title 1">
            <a:extLst>
              <a:ext uri="{FF2B5EF4-FFF2-40B4-BE49-F238E27FC236}">
                <a16:creationId xmlns:a16="http://schemas.microsoft.com/office/drawing/2014/main" id="{1A8D1103-14E9-4F6A-829D-D98EEBA07175}"/>
              </a:ext>
            </a:extLst>
          </p:cNvPr>
          <p:cNvSpPr txBox="1">
            <a:spLocks/>
          </p:cNvSpPr>
          <p:nvPr/>
        </p:nvSpPr>
        <p:spPr>
          <a:xfrm>
            <a:off x="0" y="1514202"/>
            <a:ext cx="8676456"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a:t>R</a:t>
            </a:r>
            <a:r>
              <a:rPr lang="en-JO" sz="2800"/>
              <a:t>egarding neurophysiological study ,,which of the following is true ?</a:t>
            </a:r>
            <a:endParaRPr lang="en-JO" sz="2800" dirty="0"/>
          </a:p>
        </p:txBody>
      </p:sp>
    </p:spTree>
    <p:extLst>
      <p:ext uri="{BB962C8B-B14F-4D97-AF65-F5344CB8AC3E}">
        <p14:creationId xmlns:p14="http://schemas.microsoft.com/office/powerpoint/2010/main" val="3126551333"/>
      </p:ext>
    </p:extLst>
  </p:cSld>
  <p:clrMapOvr>
    <a:masterClrMapping/>
  </p:clrMapOvr>
  <p:transition advClick="0" advTm="60000"/>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0DB09-F419-4C89-8578-6EC07C4AE654}"/>
              </a:ext>
            </a:extLst>
          </p:cNvPr>
          <p:cNvSpPr txBox="1">
            <a:spLocks/>
          </p:cNvSpPr>
          <p:nvPr/>
        </p:nvSpPr>
        <p:spPr>
          <a:xfrm>
            <a:off x="23920" y="188640"/>
            <a:ext cx="3746848"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a:t>M</a:t>
            </a:r>
            <a:r>
              <a:rPr lang="en-JO" sz="2800"/>
              <a:t>eningitis, one is true </a:t>
            </a:r>
            <a:endParaRPr lang="en-JO" sz="2800" dirty="0"/>
          </a:p>
        </p:txBody>
      </p:sp>
      <p:sp>
        <p:nvSpPr>
          <p:cNvPr id="3" name="Content Placeholder 2">
            <a:extLst>
              <a:ext uri="{FF2B5EF4-FFF2-40B4-BE49-F238E27FC236}">
                <a16:creationId xmlns:a16="http://schemas.microsoft.com/office/drawing/2014/main" id="{B58AB8EE-CC6E-4871-AEB9-350129A543C1}"/>
              </a:ext>
            </a:extLst>
          </p:cNvPr>
          <p:cNvSpPr txBox="1">
            <a:spLocks/>
          </p:cNvSpPr>
          <p:nvPr/>
        </p:nvSpPr>
        <p:spPr>
          <a:xfrm>
            <a:off x="323528" y="764704"/>
            <a:ext cx="10515600" cy="52325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1000"/>
              </a:spcBef>
              <a:buFont typeface="Arial" panose="020B0604020202020204" pitchFamily="34" charset="0"/>
              <a:buNone/>
            </a:pPr>
            <a:r>
              <a:rPr lang="en-US" sz="2400">
                <a:solidFill>
                  <a:srgbClr val="FF0000"/>
                </a:solidFill>
              </a:rPr>
              <a:t>Y</a:t>
            </a:r>
            <a:r>
              <a:rPr lang="en-JO" sz="2400">
                <a:solidFill>
                  <a:srgbClr val="FF0000"/>
                </a:solidFill>
              </a:rPr>
              <a:t>ou can do lumber puncture after giving antibiotics </a:t>
            </a:r>
            <a:endParaRPr lang="en-JO" sz="2400" dirty="0">
              <a:solidFill>
                <a:srgbClr val="FF0000"/>
              </a:solidFill>
            </a:endParaRPr>
          </a:p>
        </p:txBody>
      </p:sp>
      <p:sp>
        <p:nvSpPr>
          <p:cNvPr id="4" name="Title 1">
            <a:extLst>
              <a:ext uri="{FF2B5EF4-FFF2-40B4-BE49-F238E27FC236}">
                <a16:creationId xmlns:a16="http://schemas.microsoft.com/office/drawing/2014/main" id="{85851390-4FF1-4F1A-948D-8F149A54FC41}"/>
              </a:ext>
            </a:extLst>
          </p:cNvPr>
          <p:cNvSpPr txBox="1">
            <a:spLocks/>
          </p:cNvSpPr>
          <p:nvPr/>
        </p:nvSpPr>
        <p:spPr>
          <a:xfrm>
            <a:off x="-27420" y="1864023"/>
            <a:ext cx="4538936"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a:t>O</a:t>
            </a:r>
            <a:r>
              <a:rPr lang="en-JO" sz="2800"/>
              <a:t>ne is true about migrane </a:t>
            </a:r>
            <a:endParaRPr lang="en-JO" sz="2800" dirty="0"/>
          </a:p>
        </p:txBody>
      </p:sp>
      <p:sp>
        <p:nvSpPr>
          <p:cNvPr id="5" name="Content Placeholder 2">
            <a:extLst>
              <a:ext uri="{FF2B5EF4-FFF2-40B4-BE49-F238E27FC236}">
                <a16:creationId xmlns:a16="http://schemas.microsoft.com/office/drawing/2014/main" id="{719A0F70-8321-4822-9FD9-8B3207246C7C}"/>
              </a:ext>
            </a:extLst>
          </p:cNvPr>
          <p:cNvSpPr txBox="1">
            <a:spLocks/>
          </p:cNvSpPr>
          <p:nvPr/>
        </p:nvSpPr>
        <p:spPr>
          <a:xfrm>
            <a:off x="677354" y="2292896"/>
            <a:ext cx="7910264" cy="117132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JO" sz="2400"/>
              <a:t> need 5 attacks to diagnose </a:t>
            </a:r>
          </a:p>
          <a:p>
            <a:pPr marL="514350" indent="-514350">
              <a:buFont typeface="+mj-lt"/>
              <a:buAutoNum type="arabicPeriod"/>
            </a:pPr>
            <a:r>
              <a:rPr lang="en-US" sz="2400">
                <a:solidFill>
                  <a:srgbClr val="FF0000"/>
                </a:solidFill>
              </a:rPr>
              <a:t>C</a:t>
            </a:r>
            <a:r>
              <a:rPr lang="en-JO" sz="2400">
                <a:solidFill>
                  <a:srgbClr val="FF0000"/>
                </a:solidFill>
              </a:rPr>
              <a:t>an be diagnosed without phonophbia and photophobia </a:t>
            </a:r>
            <a:endParaRPr lang="en-JO" sz="2400" dirty="0">
              <a:solidFill>
                <a:srgbClr val="FF0000"/>
              </a:solidFill>
            </a:endParaRPr>
          </a:p>
        </p:txBody>
      </p:sp>
      <p:sp>
        <p:nvSpPr>
          <p:cNvPr id="6" name="Title 1">
            <a:extLst>
              <a:ext uri="{FF2B5EF4-FFF2-40B4-BE49-F238E27FC236}">
                <a16:creationId xmlns:a16="http://schemas.microsoft.com/office/drawing/2014/main" id="{64C59DD1-3F40-4E00-81D8-7D499A29DCB5}"/>
              </a:ext>
            </a:extLst>
          </p:cNvPr>
          <p:cNvSpPr txBox="1">
            <a:spLocks/>
          </p:cNvSpPr>
          <p:nvPr/>
        </p:nvSpPr>
        <p:spPr>
          <a:xfrm>
            <a:off x="23920" y="4171888"/>
            <a:ext cx="223372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a:t>O</a:t>
            </a:r>
            <a:r>
              <a:rPr lang="en-JO" sz="2800"/>
              <a:t>ne is false </a:t>
            </a:r>
            <a:endParaRPr lang="en-JO" sz="2800" dirty="0"/>
          </a:p>
        </p:txBody>
      </p:sp>
      <p:sp>
        <p:nvSpPr>
          <p:cNvPr id="7" name="Content Placeholder 2">
            <a:extLst>
              <a:ext uri="{FF2B5EF4-FFF2-40B4-BE49-F238E27FC236}">
                <a16:creationId xmlns:a16="http://schemas.microsoft.com/office/drawing/2014/main" id="{A0C277CD-CC65-4D3E-9410-9BE344E555B2}"/>
              </a:ext>
            </a:extLst>
          </p:cNvPr>
          <p:cNvSpPr txBox="1">
            <a:spLocks/>
          </p:cNvSpPr>
          <p:nvPr/>
        </p:nvSpPr>
        <p:spPr>
          <a:xfrm>
            <a:off x="677354" y="4725144"/>
            <a:ext cx="6254080" cy="67650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err="1">
                <a:solidFill>
                  <a:srgbClr val="FF0000"/>
                </a:solidFill>
              </a:rPr>
              <a:t>Myclonus</a:t>
            </a:r>
            <a:r>
              <a:rPr lang="en-US" sz="2400" dirty="0">
                <a:solidFill>
                  <a:srgbClr val="FF0000"/>
                </a:solidFill>
              </a:rPr>
              <a:t> is regular jerky </a:t>
            </a:r>
            <a:r>
              <a:rPr lang="en-US" sz="2400" dirty="0" err="1">
                <a:solidFill>
                  <a:srgbClr val="FF0000"/>
                </a:solidFill>
              </a:rPr>
              <a:t>movment</a:t>
            </a:r>
            <a:endParaRPr lang="en-US" sz="2400" dirty="0">
              <a:solidFill>
                <a:srgbClr val="FF0000"/>
              </a:solidFill>
            </a:endParaRPr>
          </a:p>
          <a:p>
            <a:pPr marL="228600" indent="-228600">
              <a:lnSpc>
                <a:spcPct val="90000"/>
              </a:lnSpc>
              <a:spcBef>
                <a:spcPts val="1000"/>
              </a:spcBef>
            </a:pPr>
            <a:endParaRPr lang="en-JO" sz="2400" dirty="0"/>
          </a:p>
        </p:txBody>
      </p:sp>
    </p:spTree>
    <p:extLst>
      <p:ext uri="{BB962C8B-B14F-4D97-AF65-F5344CB8AC3E}">
        <p14:creationId xmlns:p14="http://schemas.microsoft.com/office/powerpoint/2010/main" val="3876815685"/>
      </p:ext>
    </p:extLst>
  </p:cSld>
  <p:clrMapOvr>
    <a:masterClrMapping/>
  </p:clrMapOvr>
  <p:transition advClick="0" advTm="60000"/>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err="1"/>
              <a:t>Neuromedicine</a:t>
            </a:r>
            <a:r>
              <a:rPr lang="en-US" dirty="0"/>
              <a:t>  Mini-</a:t>
            </a:r>
            <a:r>
              <a:rPr lang="en-US" dirty="0" err="1"/>
              <a:t>osci</a:t>
            </a:r>
            <a:endParaRPr lang="en-US" dirty="0"/>
          </a:p>
        </p:txBody>
      </p:sp>
      <p:sp>
        <p:nvSpPr>
          <p:cNvPr id="3" name="عنوان فرعي 2"/>
          <p:cNvSpPr>
            <a:spLocks noGrp="1"/>
          </p:cNvSpPr>
          <p:nvPr>
            <p:ph type="subTitle" idx="1"/>
          </p:nvPr>
        </p:nvSpPr>
        <p:spPr/>
        <p:txBody>
          <a:bodyPr/>
          <a:lstStyle/>
          <a:p>
            <a:r>
              <a:rPr lang="ar-JO" dirty="0">
                <a:solidFill>
                  <a:schemeClr val="tx1"/>
                </a:solidFill>
              </a:rPr>
              <a:t>دانية أحمد الرواشدة </a:t>
            </a:r>
          </a:p>
        </p:txBody>
      </p:sp>
    </p:spTree>
  </p:cSld>
  <p:clrMapOvr>
    <a:masterClrMapping/>
  </p:clrMapOvr>
  <p:transition advClick="0" advTm="60000"/>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p:txBody>
          <a:bodyPr/>
          <a:lstStyle/>
          <a:p>
            <a:pPr algn="l" rtl="0"/>
            <a:endParaRPr lang="en-US" dirty="0"/>
          </a:p>
          <a:p>
            <a:pPr algn="l" rtl="0"/>
            <a:endParaRPr lang="en-US" dirty="0"/>
          </a:p>
          <a:p>
            <a:pPr algn="l" rtl="0"/>
            <a:endParaRPr lang="en-US" dirty="0"/>
          </a:p>
          <a:p>
            <a:pPr algn="l" rtl="0"/>
            <a:r>
              <a:rPr lang="en-US" dirty="0"/>
              <a:t>What is the diagnosis?</a:t>
            </a:r>
          </a:p>
          <a:p>
            <a:pPr algn="l" rtl="0">
              <a:buNone/>
            </a:pPr>
            <a:r>
              <a:rPr lang="en-US" b="1" dirty="0" err="1">
                <a:solidFill>
                  <a:srgbClr val="FF0000"/>
                </a:solidFill>
              </a:rPr>
              <a:t>Dermatomyositis</a:t>
            </a:r>
            <a:r>
              <a:rPr lang="en-US" dirty="0"/>
              <a:t>.</a:t>
            </a:r>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5148064" y="2138362"/>
            <a:ext cx="3538736" cy="3449638"/>
          </a:xfrm>
          <a:prstGeom prst="rect">
            <a:avLst/>
          </a:prstGeom>
          <a:noFill/>
          <a:ln w="9525">
            <a:noFill/>
            <a:miter lim="800000"/>
            <a:headEnd/>
            <a:tailEnd/>
          </a:ln>
        </p:spPr>
      </p:pic>
    </p:spTree>
  </p:cSld>
  <p:clrMapOvr>
    <a:masterClrMapping/>
  </p:clrMapOvr>
  <p:transition advClick="0" advTm="60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18- Features of this condition include all of the following except: </a:t>
            </a:r>
          </a:p>
          <a:p>
            <a:pPr marL="0" indent="0">
              <a:buNone/>
            </a:pPr>
            <a:r>
              <a:rPr lang="en-US" dirty="0"/>
              <a:t> It causes bilateral but not symmetrical pain and temperature loss</a:t>
            </a:r>
          </a:p>
        </p:txBody>
      </p:sp>
      <p:pic>
        <p:nvPicPr>
          <p:cNvPr id="4" name="Picture 3"/>
          <p:cNvPicPr>
            <a:picLocks noChangeAspect="1"/>
          </p:cNvPicPr>
          <p:nvPr/>
        </p:nvPicPr>
        <p:blipFill>
          <a:blip r:embed="rId2"/>
          <a:stretch>
            <a:fillRect/>
          </a:stretch>
        </p:blipFill>
        <p:spPr>
          <a:xfrm>
            <a:off x="5999331" y="3318694"/>
            <a:ext cx="2592549" cy="2272481"/>
          </a:xfrm>
          <a:prstGeom prst="rect">
            <a:avLst/>
          </a:prstGeom>
        </p:spPr>
      </p:pic>
    </p:spTree>
    <p:extLst>
      <p:ext uri="{BB962C8B-B14F-4D97-AF65-F5344CB8AC3E}">
        <p14:creationId xmlns:p14="http://schemas.microsoft.com/office/powerpoint/2010/main" val="4039966515"/>
      </p:ext>
    </p:extLst>
  </p:cSld>
  <p:clrMapOvr>
    <a:masterClrMapping/>
  </p:clrMapOvr>
  <p:transition advClick="0" advTm="60000"/>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p:txBody>
          <a:bodyPr/>
          <a:lstStyle/>
          <a:p>
            <a:pPr algn="l" rtl="0"/>
            <a:endParaRPr lang="en-US" dirty="0"/>
          </a:p>
          <a:p>
            <a:pPr algn="l" rtl="0"/>
            <a:endParaRPr lang="en-US" dirty="0"/>
          </a:p>
          <a:p>
            <a:pPr algn="l" rtl="0"/>
            <a:r>
              <a:rPr lang="en-US" dirty="0"/>
              <a:t>What is the diagnosis?</a:t>
            </a:r>
          </a:p>
          <a:p>
            <a:pPr algn="l" rtl="0">
              <a:buNone/>
            </a:pPr>
            <a:r>
              <a:rPr lang="en-US" b="1" dirty="0">
                <a:solidFill>
                  <a:srgbClr val="FF0000"/>
                </a:solidFill>
              </a:rPr>
              <a:t>T2 Transverse </a:t>
            </a:r>
            <a:r>
              <a:rPr lang="en-US" b="1" dirty="0" err="1">
                <a:solidFill>
                  <a:srgbClr val="FF0000"/>
                </a:solidFill>
              </a:rPr>
              <a:t>myelitis</a:t>
            </a:r>
            <a:r>
              <a:rPr lang="en-US" b="1" dirty="0">
                <a:solidFill>
                  <a:srgbClr val="FF0000"/>
                </a:solidFill>
              </a:rPr>
              <a:t>.</a:t>
            </a:r>
          </a:p>
        </p:txBody>
      </p:sp>
      <p:pic>
        <p:nvPicPr>
          <p:cNvPr id="2050" name="Picture 2"/>
          <p:cNvPicPr>
            <a:picLocks noGrp="1" noChangeAspect="1" noChangeArrowheads="1"/>
          </p:cNvPicPr>
          <p:nvPr>
            <p:ph sz="half" idx="2"/>
          </p:nvPr>
        </p:nvPicPr>
        <p:blipFill>
          <a:blip r:embed="rId2" cstate="print"/>
          <a:srcRect l="49820"/>
          <a:stretch>
            <a:fillRect/>
          </a:stretch>
        </p:blipFill>
        <p:spPr bwMode="auto">
          <a:xfrm>
            <a:off x="5796136" y="2347872"/>
            <a:ext cx="2314600" cy="2901348"/>
          </a:xfrm>
          <a:prstGeom prst="rect">
            <a:avLst/>
          </a:prstGeom>
          <a:noFill/>
          <a:ln w="9525">
            <a:noFill/>
            <a:miter lim="800000"/>
            <a:headEnd/>
            <a:tailEnd/>
          </a:ln>
        </p:spPr>
      </p:pic>
    </p:spTree>
  </p:cSld>
  <p:clrMapOvr>
    <a:masterClrMapping/>
  </p:clrMapOvr>
  <p:transition advClick="0" advTm="60000"/>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p:txBody>
          <a:bodyPr/>
          <a:lstStyle/>
          <a:p>
            <a:pPr algn="l" rtl="0"/>
            <a:r>
              <a:rPr lang="en-US" dirty="0"/>
              <a:t>All are causes of this lesion except:</a:t>
            </a:r>
          </a:p>
          <a:p>
            <a:pPr algn="l" rtl="0">
              <a:buNone/>
            </a:pPr>
            <a:r>
              <a:rPr lang="en-US" dirty="0"/>
              <a:t>A- Hypertension.</a:t>
            </a:r>
          </a:p>
          <a:p>
            <a:pPr algn="l" rtl="0">
              <a:buNone/>
            </a:pPr>
            <a:r>
              <a:rPr lang="en-US" b="1" dirty="0">
                <a:solidFill>
                  <a:srgbClr val="FF0000"/>
                </a:solidFill>
              </a:rPr>
              <a:t>B- Left carotid artery </a:t>
            </a:r>
            <a:r>
              <a:rPr lang="en-US" b="1" dirty="0" err="1">
                <a:solidFill>
                  <a:srgbClr val="FF0000"/>
                </a:solidFill>
              </a:rPr>
              <a:t>stenosis</a:t>
            </a:r>
            <a:r>
              <a:rPr lang="en-US" b="1" dirty="0">
                <a:solidFill>
                  <a:srgbClr val="FF0000"/>
                </a:solidFill>
              </a:rPr>
              <a:t>?</a:t>
            </a:r>
          </a:p>
          <a:p>
            <a:pPr algn="l" rtl="0">
              <a:buNone/>
            </a:pPr>
            <a:r>
              <a:rPr lang="en-US" dirty="0"/>
              <a:t>C- </a:t>
            </a:r>
            <a:r>
              <a:rPr lang="en-US" dirty="0" err="1"/>
              <a:t>valvular</a:t>
            </a:r>
            <a:r>
              <a:rPr lang="en-US" dirty="0"/>
              <a:t> heart disease.</a:t>
            </a:r>
          </a:p>
          <a:p>
            <a:pPr algn="l" rtl="0">
              <a:buNone/>
            </a:pPr>
            <a:r>
              <a:rPr lang="en-US" dirty="0"/>
              <a:t>D- </a:t>
            </a:r>
            <a:r>
              <a:rPr lang="en-US" dirty="0" err="1"/>
              <a:t>Atrial</a:t>
            </a:r>
            <a:r>
              <a:rPr lang="en-US" dirty="0"/>
              <a:t> fibrillation.</a:t>
            </a:r>
            <a:endParaRPr lang="ar-JO" dirty="0"/>
          </a:p>
          <a:p>
            <a:pPr algn="l" rtl="0">
              <a:buNone/>
            </a:pPr>
            <a:r>
              <a:rPr lang="en-US" dirty="0"/>
              <a:t>E- Patent foramen </a:t>
            </a:r>
            <a:r>
              <a:rPr lang="en-US" dirty="0" err="1"/>
              <a:t>ovale</a:t>
            </a:r>
            <a:r>
              <a:rPr lang="en-US" dirty="0"/>
              <a:t> with DVT.</a:t>
            </a:r>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5230005" y="1600201"/>
            <a:ext cx="3246674" cy="4061048"/>
          </a:xfrm>
          <a:prstGeom prst="rect">
            <a:avLst/>
          </a:prstGeom>
          <a:noFill/>
          <a:ln w="9525">
            <a:noFill/>
            <a:miter lim="800000"/>
            <a:headEnd/>
            <a:tailEnd/>
          </a:ln>
        </p:spPr>
      </p:pic>
    </p:spTree>
  </p:cSld>
  <p:clrMapOvr>
    <a:masterClrMapping/>
  </p:clrMapOvr>
  <p:transition advClick="0" advTm="60000"/>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p:txBody>
          <a:bodyPr/>
          <a:lstStyle/>
          <a:p>
            <a:pPr algn="l" rtl="0"/>
            <a:r>
              <a:rPr lang="en-US" dirty="0"/>
              <a:t>If this test was </a:t>
            </a:r>
            <a:r>
              <a:rPr lang="en-US" dirty="0" err="1"/>
              <a:t>positive,what</a:t>
            </a:r>
            <a:r>
              <a:rPr lang="en-US" dirty="0"/>
              <a:t> is the cause? </a:t>
            </a:r>
          </a:p>
          <a:p>
            <a:pPr algn="l" rtl="0">
              <a:buNone/>
            </a:pPr>
            <a:r>
              <a:rPr lang="en-US" dirty="0"/>
              <a:t>A- Dorsal column lesion.</a:t>
            </a:r>
          </a:p>
          <a:p>
            <a:pPr algn="l" rtl="0">
              <a:buNone/>
            </a:pPr>
            <a:r>
              <a:rPr lang="en-US" dirty="0"/>
              <a:t>B- </a:t>
            </a:r>
            <a:r>
              <a:rPr lang="en-US" dirty="0" err="1"/>
              <a:t>Vit</a:t>
            </a:r>
            <a:r>
              <a:rPr lang="en-US" dirty="0"/>
              <a:t> B12 deficiency.</a:t>
            </a:r>
          </a:p>
          <a:p>
            <a:pPr algn="l" rtl="0">
              <a:buNone/>
            </a:pPr>
            <a:r>
              <a:rPr lang="en-US" dirty="0"/>
              <a:t>C- Diabetic neuropathy.</a:t>
            </a:r>
          </a:p>
          <a:p>
            <a:pPr algn="l" rtl="0">
              <a:buNone/>
            </a:pPr>
            <a:r>
              <a:rPr lang="en-US" dirty="0"/>
              <a:t>D- Hypothyroidism.</a:t>
            </a:r>
          </a:p>
          <a:p>
            <a:pPr algn="l" rtl="0">
              <a:buNone/>
            </a:pPr>
            <a:r>
              <a:rPr lang="en-US" b="1" dirty="0">
                <a:solidFill>
                  <a:srgbClr val="FF0000"/>
                </a:solidFill>
              </a:rPr>
              <a:t>E- All of the above.</a:t>
            </a:r>
          </a:p>
        </p:txBody>
      </p:sp>
      <p:pic>
        <p:nvPicPr>
          <p:cNvPr id="4098" name="Picture 2"/>
          <p:cNvPicPr>
            <a:picLocks noGrp="1" noChangeAspect="1" noChangeArrowheads="1"/>
          </p:cNvPicPr>
          <p:nvPr>
            <p:ph sz="half" idx="2"/>
          </p:nvPr>
        </p:nvPicPr>
        <p:blipFill>
          <a:blip r:embed="rId2" cstate="print"/>
          <a:srcRect/>
          <a:stretch>
            <a:fillRect/>
          </a:stretch>
        </p:blipFill>
        <p:spPr bwMode="auto">
          <a:xfrm>
            <a:off x="5220072" y="2564904"/>
            <a:ext cx="3246512" cy="2786634"/>
          </a:xfrm>
          <a:prstGeom prst="rect">
            <a:avLst/>
          </a:prstGeom>
          <a:noFill/>
          <a:ln w="9525">
            <a:noFill/>
            <a:miter lim="800000"/>
            <a:headEnd/>
            <a:tailEnd/>
          </a:ln>
        </p:spPr>
      </p:pic>
    </p:spTree>
  </p:cSld>
  <p:clrMapOvr>
    <a:masterClrMapping/>
  </p:clrMapOvr>
  <p:transition advClick="0" advTm="60000"/>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half" idx="1"/>
          </p:nvPr>
        </p:nvSpPr>
        <p:spPr/>
        <p:txBody>
          <a:bodyPr>
            <a:normAutofit fontScale="85000" lnSpcReduction="20000"/>
          </a:bodyPr>
          <a:lstStyle/>
          <a:p>
            <a:pPr algn="l" rtl="0"/>
            <a:r>
              <a:rPr lang="en-US" dirty="0"/>
              <a:t>All are true except:</a:t>
            </a:r>
          </a:p>
          <a:p>
            <a:pPr algn="l" rtl="0">
              <a:buNone/>
            </a:pPr>
            <a:r>
              <a:rPr lang="en-US" dirty="0"/>
              <a:t> </a:t>
            </a:r>
          </a:p>
          <a:p>
            <a:pPr algn="l" rtl="0">
              <a:buNone/>
            </a:pPr>
            <a:r>
              <a:rPr lang="en-US" dirty="0"/>
              <a:t>A- EEG could be abnormal in normal people.</a:t>
            </a:r>
          </a:p>
          <a:p>
            <a:pPr algn="l" rtl="0">
              <a:buNone/>
            </a:pPr>
            <a:r>
              <a:rPr lang="en-US" dirty="0"/>
              <a:t>B- EEG could be normal in epileptic patient.</a:t>
            </a:r>
          </a:p>
          <a:p>
            <a:pPr algn="l" rtl="0">
              <a:buNone/>
            </a:pPr>
            <a:r>
              <a:rPr lang="en-US" dirty="0"/>
              <a:t>C- MRI not recommended after first seizure.</a:t>
            </a:r>
          </a:p>
          <a:p>
            <a:pPr algn="l" rtl="0">
              <a:buNone/>
            </a:pPr>
            <a:r>
              <a:rPr lang="en-US" b="1" dirty="0">
                <a:solidFill>
                  <a:srgbClr val="FF0000"/>
                </a:solidFill>
              </a:rPr>
              <a:t>D- We don’t give </a:t>
            </a:r>
            <a:r>
              <a:rPr lang="en-US" b="1" dirty="0" err="1">
                <a:solidFill>
                  <a:srgbClr val="FF0000"/>
                </a:solidFill>
              </a:rPr>
              <a:t>antiepilptic</a:t>
            </a:r>
            <a:r>
              <a:rPr lang="en-US" b="1" dirty="0">
                <a:solidFill>
                  <a:srgbClr val="FF0000"/>
                </a:solidFill>
              </a:rPr>
              <a:t> drugs for first attack even there is abnormal EEG.</a:t>
            </a:r>
          </a:p>
          <a:p>
            <a:pPr algn="l" rtl="0">
              <a:buNone/>
            </a:pPr>
            <a:r>
              <a:rPr lang="en-US" dirty="0"/>
              <a:t>E- EEG shows spike wave in epilepsy.</a:t>
            </a:r>
          </a:p>
        </p:txBody>
      </p:sp>
      <p:pic>
        <p:nvPicPr>
          <p:cNvPr id="5122" name="Picture 2"/>
          <p:cNvPicPr>
            <a:picLocks noGrp="1" noChangeAspect="1" noChangeArrowheads="1"/>
          </p:cNvPicPr>
          <p:nvPr>
            <p:ph sz="half" idx="2"/>
          </p:nvPr>
        </p:nvPicPr>
        <p:blipFill>
          <a:blip r:embed="rId2" cstate="print"/>
          <a:srcRect/>
          <a:stretch>
            <a:fillRect/>
          </a:stretch>
        </p:blipFill>
        <p:spPr bwMode="auto">
          <a:xfrm>
            <a:off x="5220072" y="1916832"/>
            <a:ext cx="2952750" cy="3209925"/>
          </a:xfrm>
          <a:prstGeom prst="rect">
            <a:avLst/>
          </a:prstGeom>
          <a:noFill/>
          <a:ln w="9525">
            <a:noFill/>
            <a:miter lim="800000"/>
            <a:headEnd/>
            <a:tailEnd/>
          </a:ln>
        </p:spPr>
      </p:pic>
      <p:sp>
        <p:nvSpPr>
          <p:cNvPr id="6" name="مستطيل مستدير الزوايا 5"/>
          <p:cNvSpPr/>
          <p:nvPr/>
        </p:nvSpPr>
        <p:spPr>
          <a:xfrm>
            <a:off x="5148064" y="5373216"/>
            <a:ext cx="3096344" cy="93610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ar-JO" dirty="0"/>
              <a:t>الصورة مش نفسها، وآخر خيار مش حرفي قريب منه تقريبا.</a:t>
            </a:r>
            <a:endParaRPr lang="en-US" dirty="0"/>
          </a:p>
        </p:txBody>
      </p:sp>
    </p:spTree>
  </p:cSld>
  <p:clrMapOvr>
    <a:masterClrMapping/>
  </p:clrMapOvr>
  <p:transition advClick="0" advTm="60000"/>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11560" y="1772816"/>
            <a:ext cx="7772400" cy="1470025"/>
          </a:xfrm>
        </p:spPr>
        <p:txBody>
          <a:bodyPr>
            <a:normAutofit/>
          </a:bodyPr>
          <a:lstStyle/>
          <a:p>
            <a:pPr algn="l"/>
            <a:r>
              <a:rPr lang="en-US" sz="2400" dirty="0"/>
              <a:t>Patient look to left, fast phase of </a:t>
            </a:r>
            <a:r>
              <a:rPr lang="en-US" sz="2400" dirty="0" err="1"/>
              <a:t>nystagmus</a:t>
            </a:r>
            <a:r>
              <a:rPr lang="en-US" sz="2400" dirty="0"/>
              <a:t> to right, what the type of </a:t>
            </a:r>
            <a:r>
              <a:rPr lang="en-US" sz="2400" dirty="0" err="1"/>
              <a:t>nystagmus</a:t>
            </a:r>
            <a:r>
              <a:rPr lang="en-US" sz="2400" dirty="0"/>
              <a:t>?</a:t>
            </a:r>
          </a:p>
        </p:txBody>
      </p:sp>
      <p:sp>
        <p:nvSpPr>
          <p:cNvPr id="3" name="عنوان فرعي 2"/>
          <p:cNvSpPr>
            <a:spLocks noGrp="1"/>
          </p:cNvSpPr>
          <p:nvPr>
            <p:ph type="subTitle" idx="1"/>
          </p:nvPr>
        </p:nvSpPr>
        <p:spPr>
          <a:xfrm>
            <a:off x="683568" y="3573016"/>
            <a:ext cx="6400800" cy="1752600"/>
          </a:xfrm>
        </p:spPr>
        <p:txBody>
          <a:bodyPr>
            <a:normAutofit fontScale="70000" lnSpcReduction="20000"/>
          </a:bodyPr>
          <a:lstStyle/>
          <a:p>
            <a:pPr algn="l"/>
            <a:r>
              <a:rPr lang="en-US" dirty="0">
                <a:solidFill>
                  <a:schemeClr val="tx1"/>
                </a:solidFill>
              </a:rPr>
              <a:t>A- Left jerky </a:t>
            </a:r>
            <a:r>
              <a:rPr lang="en-US" dirty="0" err="1">
                <a:solidFill>
                  <a:schemeClr val="tx1"/>
                </a:solidFill>
              </a:rPr>
              <a:t>nystagmus</a:t>
            </a:r>
            <a:r>
              <a:rPr lang="en-US" dirty="0">
                <a:solidFill>
                  <a:schemeClr val="tx1"/>
                </a:solidFill>
              </a:rPr>
              <a:t>.</a:t>
            </a:r>
          </a:p>
          <a:p>
            <a:pPr algn="l"/>
            <a:r>
              <a:rPr lang="en-US" b="1" dirty="0">
                <a:solidFill>
                  <a:srgbClr val="FF0000"/>
                </a:solidFill>
              </a:rPr>
              <a:t>B- right jerky </a:t>
            </a:r>
            <a:r>
              <a:rPr lang="en-US" b="1" dirty="0" err="1">
                <a:solidFill>
                  <a:srgbClr val="FF0000"/>
                </a:solidFill>
              </a:rPr>
              <a:t>nystagmus</a:t>
            </a:r>
            <a:r>
              <a:rPr lang="en-US" b="1" dirty="0">
                <a:solidFill>
                  <a:srgbClr val="FF0000"/>
                </a:solidFill>
              </a:rPr>
              <a:t>.</a:t>
            </a:r>
          </a:p>
          <a:p>
            <a:pPr algn="l"/>
            <a:r>
              <a:rPr lang="en-US" dirty="0">
                <a:solidFill>
                  <a:schemeClr val="tx1"/>
                </a:solidFill>
              </a:rPr>
              <a:t>C- Right </a:t>
            </a:r>
            <a:r>
              <a:rPr lang="en-US" dirty="0" err="1">
                <a:solidFill>
                  <a:schemeClr val="tx1"/>
                </a:solidFill>
              </a:rPr>
              <a:t>pendular</a:t>
            </a:r>
            <a:r>
              <a:rPr lang="en-US" dirty="0">
                <a:solidFill>
                  <a:schemeClr val="tx1"/>
                </a:solidFill>
              </a:rPr>
              <a:t> </a:t>
            </a:r>
            <a:r>
              <a:rPr lang="en-US" dirty="0" err="1">
                <a:solidFill>
                  <a:schemeClr val="tx1"/>
                </a:solidFill>
              </a:rPr>
              <a:t>nystagmus</a:t>
            </a:r>
            <a:r>
              <a:rPr lang="en-US" dirty="0">
                <a:solidFill>
                  <a:schemeClr val="tx1"/>
                </a:solidFill>
              </a:rPr>
              <a:t>.</a:t>
            </a:r>
          </a:p>
          <a:p>
            <a:pPr algn="l"/>
            <a:r>
              <a:rPr lang="en-US" dirty="0">
                <a:solidFill>
                  <a:schemeClr val="tx1"/>
                </a:solidFill>
              </a:rPr>
              <a:t>D- Left </a:t>
            </a:r>
            <a:r>
              <a:rPr lang="en-US" dirty="0" err="1">
                <a:solidFill>
                  <a:schemeClr val="tx1"/>
                </a:solidFill>
              </a:rPr>
              <a:t>pendular</a:t>
            </a:r>
            <a:r>
              <a:rPr lang="en-US" dirty="0">
                <a:solidFill>
                  <a:schemeClr val="tx1"/>
                </a:solidFill>
              </a:rPr>
              <a:t> </a:t>
            </a:r>
            <a:r>
              <a:rPr lang="en-US" dirty="0" err="1">
                <a:solidFill>
                  <a:schemeClr val="tx1"/>
                </a:solidFill>
              </a:rPr>
              <a:t>nystagmus</a:t>
            </a:r>
            <a:r>
              <a:rPr lang="en-US" dirty="0">
                <a:solidFill>
                  <a:schemeClr val="tx1"/>
                </a:solidFill>
              </a:rPr>
              <a:t>.</a:t>
            </a:r>
          </a:p>
          <a:p>
            <a:pPr algn="l"/>
            <a:r>
              <a:rPr lang="en-US" dirty="0">
                <a:solidFill>
                  <a:schemeClr val="tx1"/>
                </a:solidFill>
              </a:rPr>
              <a:t>E- Multidirectional </a:t>
            </a:r>
            <a:r>
              <a:rPr lang="en-US" dirty="0" err="1">
                <a:solidFill>
                  <a:schemeClr val="tx1"/>
                </a:solidFill>
              </a:rPr>
              <a:t>nystagmus</a:t>
            </a:r>
            <a:r>
              <a:rPr lang="en-US" dirty="0">
                <a:solidFill>
                  <a:schemeClr val="tx1"/>
                </a:solidFill>
              </a:rPr>
              <a:t>.</a:t>
            </a:r>
          </a:p>
        </p:txBody>
      </p:sp>
    </p:spTree>
  </p:cSld>
  <p:clrMapOvr>
    <a:masterClrMapping/>
  </p:clrMapOvr>
  <p:transition advClick="0" advTm="60000"/>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rmAutofit/>
          </a:bodyPr>
          <a:lstStyle/>
          <a:p>
            <a:pPr algn="l"/>
            <a:r>
              <a:rPr lang="en-US" sz="2400" dirty="0"/>
              <a:t>50 years female come with persistent severe </a:t>
            </a:r>
            <a:r>
              <a:rPr lang="en-US" sz="2400" dirty="0" err="1"/>
              <a:t>headche</a:t>
            </a:r>
            <a:r>
              <a:rPr lang="en-US" sz="2400" dirty="0"/>
              <a:t> from last week, what is the next step:</a:t>
            </a:r>
          </a:p>
        </p:txBody>
      </p:sp>
      <p:sp>
        <p:nvSpPr>
          <p:cNvPr id="3" name="عنوان فرعي 2"/>
          <p:cNvSpPr>
            <a:spLocks noGrp="1"/>
          </p:cNvSpPr>
          <p:nvPr>
            <p:ph type="subTitle" idx="1"/>
          </p:nvPr>
        </p:nvSpPr>
        <p:spPr/>
        <p:txBody>
          <a:bodyPr/>
          <a:lstStyle/>
          <a:p>
            <a:pPr algn="l"/>
            <a:r>
              <a:rPr lang="en-US" sz="2000" dirty="0">
                <a:solidFill>
                  <a:schemeClr val="tx1"/>
                </a:solidFill>
              </a:rPr>
              <a:t>A- Brain MRI</a:t>
            </a:r>
          </a:p>
          <a:p>
            <a:pPr algn="l"/>
            <a:r>
              <a:rPr lang="en-US" sz="2000" dirty="0">
                <a:solidFill>
                  <a:srgbClr val="FF0000"/>
                </a:solidFill>
              </a:rPr>
              <a:t>B- ESR</a:t>
            </a:r>
          </a:p>
          <a:p>
            <a:pPr algn="l"/>
            <a:r>
              <a:rPr lang="en-US" sz="2000" dirty="0">
                <a:solidFill>
                  <a:schemeClr val="tx1"/>
                </a:solidFill>
              </a:rPr>
              <a:t>C- Lumbar puncture</a:t>
            </a:r>
          </a:p>
          <a:p>
            <a:pPr algn="l"/>
            <a:endParaRPr lang="en-US" sz="2000" dirty="0">
              <a:solidFill>
                <a:schemeClr val="tx1"/>
              </a:solidFill>
            </a:endParaRPr>
          </a:p>
        </p:txBody>
      </p:sp>
    </p:spTree>
  </p:cSld>
  <p:clrMapOvr>
    <a:masterClrMapping/>
  </p:clrMapOvr>
  <p:transition advClick="0" advTm="60000"/>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2420888"/>
            <a:ext cx="8229600" cy="1143000"/>
          </a:xfrm>
        </p:spPr>
        <p:txBody>
          <a:bodyPr/>
          <a:lstStyle/>
          <a:p>
            <a:r>
              <a:rPr lang="ar-JO" dirty="0"/>
              <a:t>الباقي مكرر</a:t>
            </a:r>
            <a:endParaRPr lang="en-US" dirty="0"/>
          </a:p>
        </p:txBody>
      </p:sp>
    </p:spTree>
  </p:cSld>
  <p:clrMapOvr>
    <a:masterClrMapping/>
  </p:clrMapOvr>
  <p:transition advClick="0" advTm="60000"/>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Neuromedicine</a:t>
            </a:r>
            <a:r>
              <a:rPr lang="en-US" dirty="0"/>
              <a:t> 3/11/2021</a:t>
            </a:r>
          </a:p>
        </p:txBody>
      </p:sp>
      <p:sp>
        <p:nvSpPr>
          <p:cNvPr id="3" name="Subtitle 2"/>
          <p:cNvSpPr>
            <a:spLocks noGrp="1"/>
          </p:cNvSpPr>
          <p:nvPr>
            <p:ph type="subTitle" idx="1"/>
          </p:nvPr>
        </p:nvSpPr>
        <p:spPr/>
        <p:txBody>
          <a:bodyPr/>
          <a:lstStyle/>
          <a:p>
            <a:r>
              <a:rPr lang="en-US" dirty="0"/>
              <a:t>Hashem Tarawneh</a:t>
            </a:r>
          </a:p>
        </p:txBody>
      </p:sp>
    </p:spTree>
  </p:cSld>
  <p:clrMapOvr>
    <a:masterClrMapping/>
  </p:clrMapOvr>
  <p:transition advClick="0" advTm="60000"/>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type of meningitis is A,B</a:t>
            </a:r>
          </a:p>
        </p:txBody>
      </p:sp>
      <p:sp>
        <p:nvSpPr>
          <p:cNvPr id="3" name="Content Placeholder 2"/>
          <p:cNvSpPr>
            <a:spLocks noGrp="1"/>
          </p:cNvSpPr>
          <p:nvPr>
            <p:ph idx="1"/>
          </p:nvPr>
        </p:nvSpPr>
        <p:spPr/>
        <p:txBody>
          <a:bodyPr>
            <a:normAutofit fontScale="92500" lnSpcReduction="10000"/>
          </a:bodyPr>
          <a:lstStyle/>
          <a:p>
            <a:r>
              <a:rPr lang="en-US" dirty="0"/>
              <a:t>A, bacterial  B, TB</a:t>
            </a:r>
          </a:p>
          <a:p>
            <a:r>
              <a:rPr lang="en-US" dirty="0"/>
              <a:t>A, TB     B, bacterial</a:t>
            </a:r>
          </a:p>
          <a:p>
            <a:r>
              <a:rPr lang="en-US" dirty="0"/>
              <a:t>A, bacterial    B, viral</a:t>
            </a:r>
            <a:r>
              <a:rPr lang="ar-JO" dirty="0"/>
              <a:t> </a:t>
            </a:r>
            <a:endParaRPr lang="en-US" dirty="0"/>
          </a:p>
          <a:p>
            <a:endParaRPr lang="en-US" dirty="0"/>
          </a:p>
          <a:p>
            <a:endParaRPr lang="en-US" dirty="0"/>
          </a:p>
          <a:p>
            <a:endParaRPr lang="en-US" dirty="0"/>
          </a:p>
          <a:p>
            <a:pPr marL="0" indent="0">
              <a:buNone/>
            </a:pPr>
            <a:endParaRPr lang="en-US" dirty="0"/>
          </a:p>
          <a:p>
            <a:pPr marL="0" indent="0">
              <a:buNone/>
            </a:pPr>
            <a:r>
              <a:rPr lang="en-US" dirty="0"/>
              <a:t>The answer was bacterial,    viral   (</a:t>
            </a:r>
            <a:r>
              <a:rPr lang="ar-JO" dirty="0"/>
              <a:t> </a:t>
            </a:r>
            <a:r>
              <a:rPr lang="en-US" dirty="0"/>
              <a:t>glucose marginally low =slightly low </a:t>
            </a:r>
            <a:r>
              <a:rPr lang="ar-JO" dirty="0"/>
              <a:t>في ناس هاي خربطتهم</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979" y="2492896"/>
            <a:ext cx="4475517" cy="2215044"/>
          </a:xfrm>
          <a:prstGeom prst="rect">
            <a:avLst/>
          </a:prstGeom>
        </p:spPr>
      </p:pic>
    </p:spTree>
  </p:cSld>
  <p:clrMapOvr>
    <a:masterClrMapping/>
  </p:clrMapOvr>
  <p:transition advClick="0" advTm="60000"/>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what disease do we find otoliths in the endolymphatic fluid ?</a:t>
            </a:r>
          </a:p>
        </p:txBody>
      </p:sp>
      <p:sp>
        <p:nvSpPr>
          <p:cNvPr id="3" name="Content Placeholder 2"/>
          <p:cNvSpPr>
            <a:spLocks noGrp="1"/>
          </p:cNvSpPr>
          <p:nvPr>
            <p:ph idx="1"/>
          </p:nvPr>
        </p:nvSpPr>
        <p:spPr/>
        <p:txBody>
          <a:bodyPr/>
          <a:lstStyle/>
          <a:p>
            <a:r>
              <a:rPr lang="en-US" dirty="0"/>
              <a:t>A-Meniere’s disease</a:t>
            </a:r>
          </a:p>
          <a:p>
            <a:r>
              <a:rPr lang="en-US" dirty="0"/>
              <a:t>B-Benign paroxysmal positional vertigo</a:t>
            </a:r>
          </a:p>
          <a:p>
            <a:endParaRPr lang="en-US" dirty="0"/>
          </a:p>
          <a:p>
            <a:endParaRPr lang="en-US" dirty="0"/>
          </a:p>
          <a:p>
            <a:endParaRPr lang="en-US" dirty="0"/>
          </a:p>
          <a:p>
            <a:endParaRPr lang="en-US" dirty="0"/>
          </a:p>
          <a:p>
            <a:pPr marL="0" indent="0">
              <a:buNone/>
            </a:pPr>
            <a:r>
              <a:rPr lang="en-US" dirty="0"/>
              <a:t>B</a:t>
            </a:r>
          </a:p>
        </p:txBody>
      </p:sp>
    </p:spTree>
  </p:cSld>
  <p:clrMapOvr>
    <a:masterClrMapping/>
  </p:clrMapOvr>
  <p:transition advClick="0" advTm="60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marL="0" indent="0">
              <a:buNone/>
            </a:pPr>
            <a:r>
              <a:rPr lang="en-US" dirty="0"/>
              <a:t>19- Patient presented with optic neuritis and didn’t have any episode of neurological symptoms before, then MRI shows no lesions, what is the diagnosis ? </a:t>
            </a:r>
          </a:p>
          <a:p>
            <a:pPr marL="0" indent="0">
              <a:buNone/>
            </a:pPr>
            <a:r>
              <a:rPr lang="en-US" dirty="0"/>
              <a:t>Clinically isolated syndrome </a:t>
            </a:r>
          </a:p>
          <a:p>
            <a:pPr marL="0" indent="0">
              <a:buNone/>
            </a:pPr>
            <a:endParaRPr lang="en-US" dirty="0"/>
          </a:p>
          <a:p>
            <a:pPr marL="0" indent="0">
              <a:buNone/>
            </a:pPr>
            <a:endParaRPr lang="en-US" dirty="0"/>
          </a:p>
          <a:p>
            <a:pPr marL="0" indent="0">
              <a:buNone/>
            </a:pPr>
            <a:r>
              <a:rPr lang="en-US" dirty="0"/>
              <a:t>20- patient presented with symmetrical loss of </a:t>
            </a:r>
            <a:r>
              <a:rPr lang="en-US" dirty="0" err="1"/>
              <a:t>position,touch,vibration</a:t>
            </a:r>
            <a:r>
              <a:rPr lang="en-US" dirty="0"/>
              <a:t> sensation of both feet up to the ankle joint he is likely suffering from :</a:t>
            </a:r>
          </a:p>
          <a:p>
            <a:pPr marL="0" indent="0">
              <a:buNone/>
            </a:pPr>
            <a:r>
              <a:rPr lang="en-US" dirty="0">
                <a:solidFill>
                  <a:srgbClr val="FF0000"/>
                </a:solidFill>
              </a:rPr>
              <a:t>1-MS </a:t>
            </a:r>
          </a:p>
          <a:p>
            <a:pPr marL="0" indent="0">
              <a:buNone/>
            </a:pPr>
            <a:r>
              <a:rPr lang="en-US" dirty="0"/>
              <a:t>2-tumor in left brain </a:t>
            </a:r>
          </a:p>
          <a:p>
            <a:pPr marL="0" indent="0">
              <a:buNone/>
            </a:pPr>
            <a:r>
              <a:rPr lang="en-US" dirty="0"/>
              <a:t>3-thoracic disc prolapse </a:t>
            </a:r>
          </a:p>
        </p:txBody>
      </p:sp>
    </p:spTree>
    <p:extLst>
      <p:ext uri="{BB962C8B-B14F-4D97-AF65-F5344CB8AC3E}">
        <p14:creationId xmlns:p14="http://schemas.microsoft.com/office/powerpoint/2010/main" val="2249490049"/>
      </p:ext>
    </p:extLst>
  </p:cSld>
  <p:clrMapOvr>
    <a:masterClrMapping/>
  </p:clrMapOvr>
  <p:transition advClick="0" advTm="60000"/>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888" y="234751"/>
            <a:ext cx="8125005" cy="994172"/>
          </a:xfrm>
        </p:spPr>
        <p:txBody>
          <a:bodyPr>
            <a:noAutofit/>
          </a:bodyPr>
          <a:lstStyle/>
          <a:p>
            <a:r>
              <a:rPr lang="en-US" sz="2400" dirty="0"/>
              <a:t>A patient presented with status epilepticus, he was given 10mg of diazepam but didn’t get better, he was given another 10mgs but it also didn’t work. What is the next step ?</a:t>
            </a:r>
          </a:p>
        </p:txBody>
      </p:sp>
      <p:sp>
        <p:nvSpPr>
          <p:cNvPr id="3" name="Content Placeholder 2"/>
          <p:cNvSpPr>
            <a:spLocks noGrp="1"/>
          </p:cNvSpPr>
          <p:nvPr>
            <p:ph idx="1"/>
          </p:nvPr>
        </p:nvSpPr>
        <p:spPr>
          <a:xfrm>
            <a:off x="457200" y="1628800"/>
            <a:ext cx="8229600" cy="4525963"/>
          </a:xfrm>
        </p:spPr>
        <p:txBody>
          <a:bodyPr>
            <a:normAutofit lnSpcReduction="10000"/>
          </a:bodyPr>
          <a:lstStyle/>
          <a:p>
            <a:r>
              <a:rPr lang="en-US" dirty="0"/>
              <a:t>A-20mg of phenytoin + saline for 2 minutes</a:t>
            </a:r>
          </a:p>
          <a:p>
            <a:r>
              <a:rPr lang="en-US" dirty="0"/>
              <a:t>B-20mg of phenytoin + glucose infusion</a:t>
            </a:r>
          </a:p>
          <a:p>
            <a:r>
              <a:rPr lang="en-US" dirty="0"/>
              <a:t>C-20mg of phenytoin +saline infusion</a:t>
            </a:r>
          </a:p>
          <a:p>
            <a:r>
              <a:rPr lang="en-US" dirty="0"/>
              <a:t>D-20mg of phenytoin + glucose for 2 minutes</a:t>
            </a:r>
          </a:p>
          <a:p>
            <a:r>
              <a:rPr lang="en-US" dirty="0"/>
              <a:t>E-</a:t>
            </a:r>
            <a:r>
              <a:rPr lang="en-US" dirty="0" err="1"/>
              <a:t>Propofol</a:t>
            </a:r>
            <a:r>
              <a:rPr lang="en-US" dirty="0"/>
              <a:t> </a:t>
            </a:r>
          </a:p>
          <a:p>
            <a:endParaRPr lang="en-US" dirty="0"/>
          </a:p>
          <a:p>
            <a:endParaRPr lang="en-US" dirty="0"/>
          </a:p>
          <a:p>
            <a:r>
              <a:rPr lang="en-US" dirty="0"/>
              <a:t>C</a:t>
            </a:r>
          </a:p>
        </p:txBody>
      </p:sp>
    </p:spTree>
  </p:cSld>
  <p:clrMapOvr>
    <a:masterClrMapping/>
  </p:clrMapOvr>
  <p:transition advClick="0" advTm="60000"/>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Which of the following is wrong about mini mental exam ?</a:t>
            </a:r>
          </a:p>
        </p:txBody>
      </p:sp>
      <p:sp>
        <p:nvSpPr>
          <p:cNvPr id="3" name="Content Placeholder 2"/>
          <p:cNvSpPr>
            <a:spLocks noGrp="1"/>
          </p:cNvSpPr>
          <p:nvPr>
            <p:ph idx="1"/>
          </p:nvPr>
        </p:nvSpPr>
        <p:spPr/>
        <p:txBody>
          <a:bodyPr/>
          <a:lstStyle/>
          <a:p>
            <a:r>
              <a:rPr lang="en-US" dirty="0"/>
              <a:t>100-7 is to test recall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2009553"/>
            <a:ext cx="5738592" cy="4090782"/>
          </a:xfrm>
          <a:prstGeom prst="rect">
            <a:avLst/>
          </a:prstGeom>
        </p:spPr>
      </p:pic>
    </p:spTree>
  </p:cSld>
  <p:clrMapOvr>
    <a:masterClrMapping/>
  </p:clrMapOvr>
  <p:transition advClick="0" advTm="60000"/>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If sweating was intact in this patient, what would be the cause of this condition ?</a:t>
            </a:r>
          </a:p>
        </p:txBody>
      </p:sp>
      <p:sp>
        <p:nvSpPr>
          <p:cNvPr id="3" name="Content Placeholder 2"/>
          <p:cNvSpPr>
            <a:spLocks noGrp="1"/>
          </p:cNvSpPr>
          <p:nvPr>
            <p:ph idx="1"/>
          </p:nvPr>
        </p:nvSpPr>
        <p:spPr/>
        <p:txBody>
          <a:bodyPr/>
          <a:lstStyle/>
          <a:p>
            <a:r>
              <a:rPr lang="en-US" dirty="0"/>
              <a:t>A-internal carotid artery dissection</a:t>
            </a:r>
          </a:p>
          <a:p>
            <a:r>
              <a:rPr lang="en-US" dirty="0"/>
              <a:t>B-Sympathetic trunk damage</a:t>
            </a:r>
          </a:p>
          <a:p>
            <a:r>
              <a:rPr lang="en-US" dirty="0"/>
              <a:t>C-Middle cerebral artery stenosis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6379" y="3396403"/>
            <a:ext cx="4263760" cy="2006139"/>
          </a:xfrm>
          <a:prstGeom prst="rect">
            <a:avLst/>
          </a:prstGeom>
        </p:spPr>
      </p:pic>
    </p:spTree>
  </p:cSld>
  <p:clrMapOvr>
    <a:masterClrMapping/>
  </p:clrMapOvr>
  <p:transition advClick="0" advTm="60000"/>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man with smooth talking, minimal paraphrasic errors, impaired comprehension ( and poor repetition)</a:t>
            </a:r>
          </a:p>
        </p:txBody>
      </p:sp>
      <p:sp>
        <p:nvSpPr>
          <p:cNvPr id="3" name="Content Placeholder 2"/>
          <p:cNvSpPr>
            <a:spLocks noGrp="1"/>
          </p:cNvSpPr>
          <p:nvPr>
            <p:ph idx="1"/>
          </p:nvPr>
        </p:nvSpPr>
        <p:spPr>
          <a:xfrm>
            <a:off x="622181" y="2317046"/>
            <a:ext cx="7886700" cy="3263504"/>
          </a:xfrm>
        </p:spPr>
        <p:txBody>
          <a:bodyPr>
            <a:normAutofit fontScale="77500" lnSpcReduction="20000"/>
          </a:bodyPr>
          <a:lstStyle/>
          <a:p>
            <a:pPr marL="514350" indent="-514350">
              <a:buFont typeface="+mj-lt"/>
              <a:buAutoNum type="alphaUcPeriod"/>
            </a:pPr>
            <a:r>
              <a:rPr lang="en-US" dirty="0" err="1"/>
              <a:t>Broca’s</a:t>
            </a:r>
            <a:r>
              <a:rPr lang="en-US" dirty="0"/>
              <a:t> aphasia</a:t>
            </a:r>
          </a:p>
          <a:p>
            <a:pPr marL="514350" indent="-514350">
              <a:buFont typeface="+mj-lt"/>
              <a:buAutoNum type="alphaUcPeriod"/>
            </a:pPr>
            <a:r>
              <a:rPr lang="en-US" dirty="0"/>
              <a:t>Wernicke’s aphasia</a:t>
            </a:r>
          </a:p>
          <a:p>
            <a:pPr marL="514350" indent="-514350">
              <a:buFont typeface="+mj-lt"/>
              <a:buAutoNum type="alphaUcPeriod"/>
            </a:pPr>
            <a:r>
              <a:rPr lang="en-US" dirty="0"/>
              <a:t>Transcortical aphasia</a:t>
            </a:r>
          </a:p>
          <a:p>
            <a:pPr marL="514350" indent="-514350">
              <a:buFont typeface="+mj-lt"/>
              <a:buAutoNum type="alphaUcPeriod"/>
            </a:pPr>
            <a:r>
              <a:rPr lang="en-US" dirty="0"/>
              <a:t>Global aphasia</a:t>
            </a:r>
          </a:p>
          <a:p>
            <a:pPr marL="514350" indent="-514350">
              <a:buFont typeface="+mj-lt"/>
              <a:buAutoNum type="alphaUcPeriod"/>
            </a:pPr>
            <a:endParaRPr lang="en-US" dirty="0"/>
          </a:p>
          <a:p>
            <a:pPr marL="514350" indent="-514350">
              <a:buFont typeface="+mj-lt"/>
              <a:buAutoNum type="alphaUcPeriod"/>
            </a:pPr>
            <a:endParaRPr lang="en-US" dirty="0"/>
          </a:p>
          <a:p>
            <a:pPr marL="514350" indent="-514350">
              <a:buFont typeface="+mj-lt"/>
              <a:buAutoNum type="alphaUcPeriod"/>
            </a:pPr>
            <a:endParaRPr lang="en-US" dirty="0"/>
          </a:p>
          <a:p>
            <a:pPr marL="0" indent="0">
              <a:buNone/>
            </a:pPr>
            <a:r>
              <a:rPr lang="en-US" dirty="0"/>
              <a:t>B</a:t>
            </a:r>
          </a:p>
        </p:txBody>
      </p:sp>
    </p:spTree>
  </p:cSld>
  <p:clrMapOvr>
    <a:masterClrMapping/>
  </p:clrMapOvr>
  <p:transition advClick="0" advTm="60000"/>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of the following is true</a:t>
            </a:r>
          </a:p>
        </p:txBody>
      </p:sp>
      <p:sp>
        <p:nvSpPr>
          <p:cNvPr id="3" name="Content Placeholder 2"/>
          <p:cNvSpPr>
            <a:spLocks noGrp="1"/>
          </p:cNvSpPr>
          <p:nvPr>
            <p:ph idx="1"/>
          </p:nvPr>
        </p:nvSpPr>
        <p:spPr/>
        <p:txBody>
          <a:bodyPr/>
          <a:lstStyle/>
          <a:p>
            <a:r>
              <a:rPr lang="en-US" dirty="0"/>
              <a:t>We don’t give medications after the first unprovoked seizure</a:t>
            </a:r>
          </a:p>
          <a:p>
            <a:endParaRPr lang="en-US" dirty="0"/>
          </a:p>
          <a:p>
            <a:endParaRPr lang="en-US" dirty="0"/>
          </a:p>
          <a:p>
            <a:endParaRPr lang="en-US" dirty="0"/>
          </a:p>
          <a:p>
            <a:endParaRPr lang="en-US" dirty="0"/>
          </a:p>
          <a:p>
            <a:pPr marL="0" indent="0">
              <a:buNone/>
            </a:pPr>
            <a:r>
              <a:rPr lang="ar-JO" dirty="0"/>
              <a:t>الباقي ارشيف ( ميني اوسكي + فاينل مهمات)                      </a:t>
            </a:r>
            <a:endParaRPr lang="en-US" dirty="0"/>
          </a:p>
        </p:txBody>
      </p:sp>
    </p:spTree>
  </p:cSld>
  <p:clrMapOvr>
    <a:masterClrMapping/>
  </p:clrMapOvr>
  <p:transition advClick="0" advTm="60000"/>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Neuromedicine</a:t>
            </a:r>
            <a:br>
              <a:rPr lang="en-US" dirty="0"/>
            </a:br>
            <a:r>
              <a:rPr lang="en-US" dirty="0"/>
              <a:t>1-9-2021</a:t>
            </a:r>
          </a:p>
        </p:txBody>
      </p:sp>
      <p:sp>
        <p:nvSpPr>
          <p:cNvPr id="3" name="Subtitle 2"/>
          <p:cNvSpPr>
            <a:spLocks noGrp="1"/>
          </p:cNvSpPr>
          <p:nvPr>
            <p:ph type="subTitle" idx="1"/>
          </p:nvPr>
        </p:nvSpPr>
        <p:spPr>
          <a:xfrm>
            <a:off x="609600" y="3558778"/>
            <a:ext cx="7391400" cy="1997471"/>
          </a:xfrm>
        </p:spPr>
        <p:txBody>
          <a:bodyPr>
            <a:normAutofit/>
          </a:bodyPr>
          <a:lstStyle/>
          <a:p>
            <a:r>
              <a:rPr lang="en-US" sz="3600" dirty="0"/>
              <a:t>Done by :</a:t>
            </a:r>
          </a:p>
          <a:p>
            <a:r>
              <a:rPr lang="en-US" sz="3600" dirty="0" err="1"/>
              <a:t>Thara</a:t>
            </a:r>
            <a:r>
              <a:rPr lang="en-US" sz="3600" dirty="0"/>
              <a:t> </a:t>
            </a:r>
            <a:r>
              <a:rPr lang="en-US" sz="3600" dirty="0" err="1"/>
              <a:t>anwar</a:t>
            </a:r>
            <a:r>
              <a:rPr lang="en-US" sz="3600" dirty="0"/>
              <a:t> </a:t>
            </a:r>
          </a:p>
          <a:p>
            <a:r>
              <a:rPr lang="en-US" sz="3600" dirty="0" err="1"/>
              <a:t>Nebal</a:t>
            </a:r>
            <a:r>
              <a:rPr lang="en-US" sz="3600" dirty="0"/>
              <a:t> </a:t>
            </a:r>
            <a:r>
              <a:rPr lang="en-US" sz="3600" dirty="0" err="1"/>
              <a:t>atallah</a:t>
            </a:r>
            <a:r>
              <a:rPr lang="en-US" sz="3600" dirty="0"/>
              <a:t> </a:t>
            </a:r>
          </a:p>
        </p:txBody>
      </p:sp>
    </p:spTree>
  </p:cSld>
  <p:clrMapOvr>
    <a:masterClrMapping/>
  </p:clrMapOvr>
  <p:transition advClick="0" advTm="60000"/>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2718594"/>
            <a:ext cx="7886700" cy="994172"/>
          </a:xfrm>
        </p:spPr>
        <p:txBody>
          <a:bodyPr>
            <a:normAutofit fontScale="90000"/>
          </a:bodyPr>
          <a:lstStyle/>
          <a:p>
            <a:r>
              <a:rPr lang="en-US" dirty="0"/>
              <a:t>The diagnosis confirmed by:</a:t>
            </a:r>
            <a:br>
              <a:rPr lang="en-US" dirty="0"/>
            </a:br>
            <a:r>
              <a:rPr lang="en-US" dirty="0"/>
              <a:t>1.pcr for </a:t>
            </a:r>
            <a:r>
              <a:rPr lang="en-US" dirty="0" err="1"/>
              <a:t>hsv</a:t>
            </a:r>
            <a:r>
              <a:rPr lang="en-US" dirty="0"/>
              <a:t>  </a:t>
            </a:r>
            <a:br>
              <a:rPr lang="en-US" dirty="0"/>
            </a:br>
            <a:br>
              <a:rPr lang="en-US" dirty="0"/>
            </a:br>
            <a:endParaRPr lang="en-US" dirty="0"/>
          </a:p>
        </p:txBody>
      </p:sp>
      <p:pic>
        <p:nvPicPr>
          <p:cNvPr id="4" name="Picture 1"/>
          <p:cNvPicPr>
            <a:picLocks noGrp="1" noChangeAspect="1" noChangeArrowheads="1"/>
          </p:cNvPicPr>
          <p:nvPr>
            <p:ph idx="1"/>
          </p:nvPr>
        </p:nvPicPr>
        <p:blipFill>
          <a:blip r:embed="rId2"/>
          <a:srcRect/>
          <a:stretch>
            <a:fillRect/>
          </a:stretch>
        </p:blipFill>
        <p:spPr bwMode="auto">
          <a:xfrm>
            <a:off x="5724684" y="3429039"/>
            <a:ext cx="2443163" cy="2878931"/>
          </a:xfrm>
          <a:prstGeom prst="rect">
            <a:avLst/>
          </a:prstGeom>
          <a:noFill/>
          <a:ln w="9525">
            <a:noFill/>
            <a:miter lim="800000"/>
            <a:headEnd/>
            <a:tailEnd/>
          </a:ln>
          <a:effectLst/>
        </p:spPr>
      </p:pic>
    </p:spTree>
  </p:cSld>
  <p:clrMapOvr>
    <a:masterClrMapping/>
  </p:clrMapOvr>
  <p:transition advClick="0" advTm="60000"/>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affected nerve ?</a:t>
            </a:r>
            <a:br>
              <a:rPr lang="en-US" dirty="0"/>
            </a:br>
            <a:r>
              <a:rPr lang="en-US" dirty="0"/>
              <a:t>Right  </a:t>
            </a:r>
            <a:r>
              <a:rPr lang="en-US" dirty="0" err="1"/>
              <a:t>vagus</a:t>
            </a:r>
            <a:r>
              <a:rPr lang="en-US" dirty="0"/>
              <a:t> nerve </a:t>
            </a:r>
          </a:p>
        </p:txBody>
      </p:sp>
      <p:pic>
        <p:nvPicPr>
          <p:cNvPr id="4" name="صورة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58286" y="2317735"/>
            <a:ext cx="3285714" cy="2928572"/>
          </a:xfrm>
          <a:prstGeom prst="rect">
            <a:avLst/>
          </a:prstGeom>
        </p:spPr>
      </p:pic>
    </p:spTree>
  </p:cSld>
  <p:clrMapOvr>
    <a:masterClrMapping/>
  </p:clrMapOvr>
  <p:transition advClick="0" advTm="60000"/>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name of this ?</a:t>
            </a:r>
            <a:br>
              <a:rPr lang="en-US" dirty="0"/>
            </a:br>
            <a:r>
              <a:rPr lang="en-US" dirty="0"/>
              <a:t>Meralgia </a:t>
            </a:r>
            <a:r>
              <a:rPr lang="en-US" dirty="0" err="1"/>
              <a:t>parasthetica</a:t>
            </a:r>
            <a:endParaRPr lang="en-US" dirty="0"/>
          </a:p>
        </p:txBody>
      </p:sp>
      <p:pic>
        <p:nvPicPr>
          <p:cNvPr id="4" name="صورة 3"/>
          <p:cNvPicPr>
            <a:picLocks noGrp="1" noChangeAspect="1"/>
          </p:cNvPicPr>
          <p:nvPr>
            <p:ph idx="1"/>
          </p:nvPr>
        </p:nvPicPr>
        <p:blipFill rotWithShape="1">
          <a:blip r:embed="rId2">
            <a:extLst>
              <a:ext uri="{28A0092B-C50C-407E-A947-70E740481C1C}">
                <a14:useLocalDpi xmlns:a14="http://schemas.microsoft.com/office/drawing/2010/main" val="0"/>
              </a:ext>
            </a:extLst>
          </a:blip>
          <a:srcRect l="23975"/>
          <a:stretch>
            <a:fillRect/>
          </a:stretch>
        </p:blipFill>
        <p:spPr>
          <a:xfrm>
            <a:off x="5638800" y="2520950"/>
            <a:ext cx="3100784" cy="3479800"/>
          </a:xfrm>
          <a:prstGeom prst="rect">
            <a:avLst/>
          </a:prstGeom>
        </p:spPr>
      </p:pic>
    </p:spTree>
  </p:cSld>
  <p:clrMapOvr>
    <a:masterClrMapping/>
  </p:clrMapOvr>
  <p:transition advClick="0" advTm="60000"/>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1094"/>
            <a:ext cx="8515350" cy="3383756"/>
          </a:xfrm>
        </p:spPr>
        <p:txBody>
          <a:bodyPr>
            <a:normAutofit/>
          </a:bodyPr>
          <a:lstStyle/>
          <a:p>
            <a:r>
              <a:rPr lang="en-US" dirty="0"/>
              <a:t>GBS variant ass with </a:t>
            </a:r>
            <a:r>
              <a:rPr lang="en-US" dirty="0" err="1"/>
              <a:t>arflexia</a:t>
            </a:r>
            <a:r>
              <a:rPr lang="en-US" dirty="0"/>
              <a:t> , </a:t>
            </a:r>
            <a:r>
              <a:rPr lang="en-US" dirty="0" err="1"/>
              <a:t>ophthalamplagia</a:t>
            </a:r>
            <a:r>
              <a:rPr lang="en-US" dirty="0"/>
              <a:t> ,ataxia and GQIB antibody is ?</a:t>
            </a:r>
            <a:br>
              <a:rPr lang="en-US" dirty="0"/>
            </a:br>
            <a:r>
              <a:rPr lang="en-US" dirty="0"/>
              <a:t>Miller fisher syndrome </a:t>
            </a:r>
          </a:p>
        </p:txBody>
      </p:sp>
    </p:spTree>
  </p:cSld>
  <p:clrMapOvr>
    <a:masterClrMapping/>
  </p:clrMapOvr>
  <p:transition advClick="0" advTm="60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indent="0">
              <a:buNone/>
            </a:pPr>
            <a:r>
              <a:rPr lang="en-US" dirty="0"/>
              <a:t>21- a patient presented with status epilepticus, he was given  10mg of diazepam but didn’t get better, he was given another  10mgs but it also didn’t work. What is the next step ?</a:t>
            </a:r>
          </a:p>
          <a:p>
            <a:pPr marL="385763" indent="-385763">
              <a:buFont typeface="+mj-lt"/>
              <a:buAutoNum type="alphaLcPeriod"/>
            </a:pPr>
            <a:r>
              <a:rPr lang="en-US" dirty="0"/>
              <a:t>20mg of phenytoin + saline for 2 minutes</a:t>
            </a:r>
          </a:p>
          <a:p>
            <a:pPr marL="385763" indent="-385763">
              <a:buFont typeface="+mj-lt"/>
              <a:buAutoNum type="alphaLcPeriod"/>
            </a:pPr>
            <a:r>
              <a:rPr lang="en-US" dirty="0"/>
              <a:t>20mg of phenytoin + glucose infusion</a:t>
            </a:r>
          </a:p>
          <a:p>
            <a:pPr marL="385763" indent="-385763">
              <a:buFont typeface="+mj-lt"/>
              <a:buAutoNum type="alphaLcPeriod"/>
            </a:pPr>
            <a:r>
              <a:rPr lang="en-US" dirty="0">
                <a:solidFill>
                  <a:srgbClr val="FF0000"/>
                </a:solidFill>
              </a:rPr>
              <a:t>20mg of phenytoin + saline infusion</a:t>
            </a:r>
          </a:p>
          <a:p>
            <a:pPr marL="385763" indent="-385763">
              <a:buFont typeface="+mj-lt"/>
              <a:buAutoNum type="alphaLcPeriod"/>
            </a:pPr>
            <a:r>
              <a:rPr lang="en-US" dirty="0"/>
              <a:t>20mg of phenytoin + glucose for 2 minutes</a:t>
            </a:r>
          </a:p>
          <a:p>
            <a:pPr marL="385763" indent="-385763">
              <a:buFont typeface="+mj-lt"/>
              <a:buAutoNum type="alphaLcPeriod"/>
            </a:pPr>
            <a:r>
              <a:rPr lang="en-US" dirty="0" err="1"/>
              <a:t>Propofol</a:t>
            </a:r>
            <a:endParaRPr lang="en-US" dirty="0"/>
          </a:p>
        </p:txBody>
      </p:sp>
    </p:spTree>
    <p:extLst>
      <p:ext uri="{BB962C8B-B14F-4D97-AF65-F5344CB8AC3E}">
        <p14:creationId xmlns:p14="http://schemas.microsoft.com/office/powerpoint/2010/main" val="427386787"/>
      </p:ext>
    </p:extLst>
  </p:cSld>
  <p:clrMapOvr>
    <a:masterClrMapping/>
  </p:clrMapOvr>
  <p:transition advClick="0" advTm="60000"/>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condition caused by excessive endolymph is called ?</a:t>
            </a:r>
          </a:p>
          <a:p>
            <a:r>
              <a:rPr lang="en-US" dirty="0" err="1"/>
              <a:t>Menieres</a:t>
            </a:r>
            <a:r>
              <a:rPr lang="en-US" dirty="0"/>
              <a:t> disease </a:t>
            </a:r>
          </a:p>
          <a:p>
            <a:pPr algn="r" rtl="1"/>
            <a:r>
              <a:rPr lang="ar-JO" dirty="0">
                <a:solidFill>
                  <a:srgbClr val="FF0000"/>
                </a:solidFill>
              </a:rPr>
              <a:t>(هاي المعلومة مش موجودة بالسلايدات بس حكاها في محاضرة</a:t>
            </a:r>
            <a:r>
              <a:rPr lang="en-US" dirty="0">
                <a:solidFill>
                  <a:srgbClr val="FF0000"/>
                </a:solidFill>
              </a:rPr>
              <a:t>neurological </a:t>
            </a:r>
            <a:r>
              <a:rPr lang="en-US" dirty="0" err="1">
                <a:solidFill>
                  <a:srgbClr val="FF0000"/>
                </a:solidFill>
              </a:rPr>
              <a:t>symptpms</a:t>
            </a:r>
            <a:r>
              <a:rPr lang="en-US" dirty="0">
                <a:solidFill>
                  <a:srgbClr val="FF0000"/>
                </a:solidFill>
              </a:rPr>
              <a:t> </a:t>
            </a:r>
            <a:r>
              <a:rPr lang="ar-JO" dirty="0">
                <a:solidFill>
                  <a:srgbClr val="FF0000"/>
                </a:solidFill>
              </a:rPr>
              <a:t>) عشان هيك ركزوا في الي بحكيه </a:t>
            </a:r>
            <a:endParaRPr lang="en-US" dirty="0">
              <a:solidFill>
                <a:srgbClr val="FF0000"/>
              </a:solidFill>
            </a:endParaRPr>
          </a:p>
        </p:txBody>
      </p:sp>
    </p:spTree>
  </p:cSld>
  <p:clrMapOvr>
    <a:masterClrMapping/>
  </p:clrMapOvr>
  <p:transition advClick="0" advTm="60000"/>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0" y="641350"/>
            <a:ext cx="7886700" cy="2028190"/>
          </a:xfrm>
        </p:spPr>
        <p:txBody>
          <a:bodyPr>
            <a:normAutofit/>
          </a:bodyPr>
          <a:lstStyle/>
          <a:p>
            <a:r>
              <a:rPr lang="en-US" sz="2445" dirty="0"/>
              <a:t>The </a:t>
            </a:r>
            <a:r>
              <a:rPr lang="en-US" sz="2445" dirty="0" err="1"/>
              <a:t>pt</a:t>
            </a:r>
            <a:r>
              <a:rPr lang="en-US" sz="2445" dirty="0"/>
              <a:t> may have also :</a:t>
            </a:r>
            <a:br>
              <a:rPr lang="en-US" sz="2445" dirty="0"/>
            </a:br>
            <a:r>
              <a:rPr lang="en-US" sz="2445" dirty="0"/>
              <a:t>1.tounge deviation </a:t>
            </a:r>
            <a:br>
              <a:rPr lang="en-US" sz="2445" dirty="0"/>
            </a:br>
            <a:r>
              <a:rPr lang="en-US" sz="2445" dirty="0">
                <a:solidFill>
                  <a:srgbClr val="FF0000"/>
                </a:solidFill>
              </a:rPr>
              <a:t>2.loss of taste sensation</a:t>
            </a:r>
            <a:br>
              <a:rPr lang="en-US" sz="2445" dirty="0"/>
            </a:br>
            <a:r>
              <a:rPr lang="en-US" sz="2445" dirty="0"/>
              <a:t>3.palate drop </a:t>
            </a:r>
            <a:br>
              <a:rPr lang="en-US" sz="2445" dirty="0"/>
            </a:br>
            <a:r>
              <a:rPr lang="en-US" sz="2445" dirty="0"/>
              <a:t>3.hyperreflxia of jaw </a:t>
            </a:r>
          </a:p>
        </p:txBody>
      </p:sp>
      <p:pic>
        <p:nvPicPr>
          <p:cNvPr id="4" name="Picture 1"/>
          <p:cNvPicPr>
            <a:picLocks noGrp="1" noChangeAspect="1" noChangeArrowheads="1"/>
          </p:cNvPicPr>
          <p:nvPr>
            <p:ph idx="1"/>
          </p:nvPr>
        </p:nvPicPr>
        <p:blipFill>
          <a:blip r:embed="rId2"/>
          <a:srcRect/>
          <a:stretch>
            <a:fillRect/>
          </a:stretch>
        </p:blipFill>
        <p:spPr bwMode="auto">
          <a:xfrm>
            <a:off x="5868671" y="2997200"/>
            <a:ext cx="3146028" cy="3619500"/>
          </a:xfrm>
          <a:prstGeom prst="rect">
            <a:avLst/>
          </a:prstGeom>
          <a:noFill/>
          <a:ln w="9525">
            <a:noFill/>
            <a:miter lim="800000"/>
            <a:headEnd/>
            <a:tailEnd/>
          </a:ln>
          <a:effectLst/>
        </p:spPr>
      </p:pic>
    </p:spTree>
  </p:cSld>
  <p:clrMapOvr>
    <a:masterClrMapping/>
  </p:clrMapOvr>
  <p:transition advClick="0" advTm="60000"/>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2558256"/>
          </a:xfrm>
        </p:spPr>
        <p:txBody>
          <a:bodyPr>
            <a:normAutofit/>
          </a:bodyPr>
          <a:lstStyle/>
          <a:p>
            <a:r>
              <a:rPr lang="en-US" dirty="0"/>
              <a:t>Sensation loss over thumb and lateral part of forearm ?</a:t>
            </a:r>
            <a:br>
              <a:rPr lang="en-US" dirty="0"/>
            </a:br>
            <a:r>
              <a:rPr lang="en-US" dirty="0"/>
              <a:t>C6 radiculopathy </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r="56064"/>
          <a:stretch>
            <a:fillRect/>
          </a:stretch>
        </p:blipFill>
        <p:spPr>
          <a:xfrm>
            <a:off x="6804660" y="3357483"/>
            <a:ext cx="1930400" cy="3263504"/>
          </a:xfrm>
        </p:spPr>
      </p:pic>
    </p:spTree>
  </p:cSld>
  <p:clrMapOvr>
    <a:masterClrMapping/>
  </p:clrMapOvr>
  <p:transition advClick="0" advTm="60000"/>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836692"/>
            <a:ext cx="7886700" cy="2939256"/>
          </a:xfrm>
        </p:spPr>
        <p:txBody>
          <a:bodyPr>
            <a:normAutofit/>
          </a:bodyPr>
          <a:lstStyle/>
          <a:p>
            <a:r>
              <a:rPr lang="en-US" sz="1780" dirty="0"/>
              <a:t>Last </a:t>
            </a:r>
            <a:r>
              <a:rPr lang="en-US" sz="1780" dirty="0" err="1"/>
              <a:t>year,Pt</a:t>
            </a:r>
            <a:r>
              <a:rPr lang="en-US" sz="1780" dirty="0"/>
              <a:t> suffered from lower limb weakness that improved spontaneously after several weeks?</a:t>
            </a:r>
            <a:br>
              <a:rPr lang="en-US" sz="1780" dirty="0"/>
            </a:br>
            <a:r>
              <a:rPr lang="en-US" sz="1780" dirty="0">
                <a:solidFill>
                  <a:srgbClr val="FF0000"/>
                </a:solidFill>
              </a:rPr>
              <a:t>1.relapsing remitting </a:t>
            </a:r>
            <a:br>
              <a:rPr lang="en-US" sz="1780" dirty="0"/>
            </a:br>
            <a:r>
              <a:rPr lang="en-US" sz="1780" dirty="0"/>
              <a:t>2.secondary progressive </a:t>
            </a:r>
            <a:br>
              <a:rPr lang="en-US" sz="1780" dirty="0"/>
            </a:br>
            <a:r>
              <a:rPr lang="en-US" sz="1780" dirty="0"/>
              <a:t>3.isolated radiological</a:t>
            </a:r>
            <a:br>
              <a:rPr lang="en-US" sz="1780" dirty="0"/>
            </a:br>
            <a:r>
              <a:rPr lang="en-US" sz="1780" dirty="0"/>
              <a:t>4.isolated clinical </a:t>
            </a:r>
            <a:br>
              <a:rPr lang="en-US" sz="1780" dirty="0"/>
            </a:br>
            <a:endParaRPr lang="en-US" sz="1780" dirty="0"/>
          </a:p>
        </p:txBody>
      </p:sp>
      <p:pic>
        <p:nvPicPr>
          <p:cNvPr id="4" name="Google Shape;107;p5"/>
          <p:cNvPicPr preferRelativeResize="0">
            <a:picLocks noGrp="1"/>
          </p:cNvPicPr>
          <p:nvPr>
            <p:ph idx="1"/>
          </p:nvPr>
        </p:nvPicPr>
        <p:blipFill rotWithShape="1">
          <a:blip r:embed="rId2"/>
          <a:srcRect t="9317" r="43600"/>
          <a:stretch>
            <a:fillRect/>
          </a:stretch>
        </p:blipFill>
        <p:spPr>
          <a:xfrm>
            <a:off x="5940472" y="3068955"/>
            <a:ext cx="2574243" cy="3295670"/>
          </a:xfrm>
          <a:prstGeom prst="rect">
            <a:avLst/>
          </a:prstGeom>
          <a:noFill/>
          <a:ln>
            <a:noFill/>
          </a:ln>
        </p:spPr>
      </p:pic>
    </p:spTree>
  </p:cSld>
  <p:clrMapOvr>
    <a:masterClrMapping/>
  </p:clrMapOvr>
  <p:transition advClick="0" advTm="60000"/>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095" y="188754"/>
            <a:ext cx="7886700" cy="2570957"/>
          </a:xfrm>
        </p:spPr>
        <p:txBody>
          <a:bodyPr>
            <a:normAutofit fontScale="90000"/>
          </a:bodyPr>
          <a:lstStyle/>
          <a:p>
            <a:r>
              <a:rPr lang="en-US" dirty="0"/>
              <a:t>This test is used for detect the function of </a:t>
            </a:r>
            <a:br>
              <a:rPr lang="en-US" dirty="0"/>
            </a:br>
            <a:r>
              <a:rPr lang="en-US" dirty="0">
                <a:solidFill>
                  <a:srgbClr val="FF0000"/>
                </a:solidFill>
              </a:rPr>
              <a:t>1. right cerebellum </a:t>
            </a:r>
            <a:br>
              <a:rPr lang="en-US" dirty="0"/>
            </a:br>
            <a:r>
              <a:rPr lang="en-US" dirty="0"/>
              <a:t>2.left cerebellum </a:t>
            </a:r>
          </a:p>
        </p:txBody>
      </p:sp>
      <p:pic>
        <p:nvPicPr>
          <p:cNvPr id="4" name="Google Shape;131;p9"/>
          <p:cNvPicPr preferRelativeResize="0">
            <a:picLocks noGrp="1"/>
          </p:cNvPicPr>
          <p:nvPr>
            <p:ph idx="1"/>
          </p:nvPr>
        </p:nvPicPr>
        <p:blipFill rotWithShape="1">
          <a:blip r:embed="rId2"/>
          <a:srcRect l="3024" t="4276" r="35183" b="3765"/>
          <a:stretch>
            <a:fillRect/>
          </a:stretch>
        </p:blipFill>
        <p:spPr>
          <a:xfrm>
            <a:off x="6300471" y="3428999"/>
            <a:ext cx="3105150" cy="3263901"/>
          </a:xfrm>
          <a:prstGeom prst="rect">
            <a:avLst/>
          </a:prstGeom>
          <a:noFill/>
          <a:ln>
            <a:noFill/>
          </a:ln>
        </p:spPr>
      </p:pic>
    </p:spTree>
  </p:cSld>
  <p:clrMapOvr>
    <a:masterClrMapping/>
  </p:clrMapOvr>
  <p:transition advClick="0" advTm="60000"/>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64" y="116998"/>
            <a:ext cx="7886700" cy="2469357"/>
          </a:xfrm>
        </p:spPr>
        <p:txBody>
          <a:bodyPr>
            <a:normAutofit/>
          </a:bodyPr>
          <a:lstStyle/>
          <a:p>
            <a:r>
              <a:rPr lang="en-US" dirty="0"/>
              <a:t>In NCS the </a:t>
            </a:r>
            <a:r>
              <a:rPr lang="en-US" dirty="0" err="1"/>
              <a:t>pt</a:t>
            </a:r>
            <a:r>
              <a:rPr lang="en-US" dirty="0"/>
              <a:t> showed </a:t>
            </a:r>
            <a:r>
              <a:rPr lang="en-US" dirty="0" err="1"/>
              <a:t>demelination</a:t>
            </a:r>
            <a:r>
              <a:rPr lang="en-US" dirty="0"/>
              <a:t> so </a:t>
            </a:r>
            <a:r>
              <a:rPr lang="en-US" dirty="0" err="1"/>
              <a:t>whats</a:t>
            </a:r>
            <a:r>
              <a:rPr lang="en-US" dirty="0"/>
              <a:t> the dx ?</a:t>
            </a:r>
            <a:br>
              <a:rPr lang="en-US" dirty="0"/>
            </a:br>
            <a:r>
              <a:rPr lang="en-US" dirty="0"/>
              <a:t>CMT </a:t>
            </a:r>
            <a:r>
              <a:rPr lang="en-US" dirty="0" err="1"/>
              <a:t>disesase</a:t>
            </a:r>
            <a:endParaRPr lang="en-US" dirty="0"/>
          </a:p>
        </p:txBody>
      </p:sp>
      <p:pic>
        <p:nvPicPr>
          <p:cNvPr id="4" name="Picture 2"/>
          <p:cNvPicPr>
            <a:picLocks noGrp="1" noChangeAspect="1" noChangeArrowheads="1"/>
          </p:cNvPicPr>
          <p:nvPr>
            <p:ph idx="1"/>
          </p:nvPr>
        </p:nvPicPr>
        <p:blipFill>
          <a:blip r:embed="rId2"/>
          <a:srcRect/>
          <a:stretch>
            <a:fillRect/>
          </a:stretch>
        </p:blipFill>
        <p:spPr bwMode="auto">
          <a:xfrm>
            <a:off x="4644390" y="2853055"/>
            <a:ext cx="4498526" cy="3441700"/>
          </a:xfrm>
          <a:prstGeom prst="rect">
            <a:avLst/>
          </a:prstGeom>
          <a:noFill/>
          <a:ln w="9525">
            <a:noFill/>
            <a:miter lim="800000"/>
            <a:headEnd/>
            <a:tailEnd/>
          </a:ln>
          <a:effectLst/>
        </p:spPr>
      </p:pic>
    </p:spTree>
  </p:cSld>
  <p:clrMapOvr>
    <a:masterClrMapping/>
  </p:clrMapOvr>
  <p:transition advClick="0" advTm="60000"/>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Pt come to ED with history of bilateral symmetrical lower limb weakness ,loss of sensation and </a:t>
            </a:r>
            <a:r>
              <a:rPr lang="en-US" dirty="0" err="1"/>
              <a:t>arflexia</a:t>
            </a:r>
            <a:r>
              <a:rPr lang="en-US" dirty="0"/>
              <a:t> ,the dx confirmed by ?</a:t>
            </a:r>
          </a:p>
          <a:p>
            <a:r>
              <a:rPr lang="en-US" dirty="0"/>
              <a:t>NCS </a:t>
            </a:r>
          </a:p>
          <a:p>
            <a:pPr algn="r" rtl="1"/>
            <a:r>
              <a:rPr lang="ar-JO" dirty="0">
                <a:solidFill>
                  <a:srgbClr val="FF0000"/>
                </a:solidFill>
              </a:rPr>
              <a:t>المفروض يكون الجواب </a:t>
            </a:r>
            <a:r>
              <a:rPr lang="en-US" dirty="0">
                <a:solidFill>
                  <a:srgbClr val="FF0000"/>
                </a:solidFill>
              </a:rPr>
              <a:t>LP </a:t>
            </a:r>
            <a:r>
              <a:rPr lang="en-US" dirty="0" err="1">
                <a:solidFill>
                  <a:srgbClr val="FF0000"/>
                </a:solidFill>
              </a:rPr>
              <a:t>albuminocytological</a:t>
            </a:r>
            <a:r>
              <a:rPr lang="en-US" dirty="0">
                <a:solidFill>
                  <a:srgbClr val="FF0000"/>
                </a:solidFill>
              </a:rPr>
              <a:t> </a:t>
            </a:r>
            <a:r>
              <a:rPr lang="en-US" dirty="0" err="1">
                <a:solidFill>
                  <a:srgbClr val="FF0000"/>
                </a:solidFill>
              </a:rPr>
              <a:t>dissicaistion</a:t>
            </a:r>
            <a:r>
              <a:rPr lang="en-US" dirty="0">
                <a:solidFill>
                  <a:srgbClr val="FF0000"/>
                </a:solidFill>
              </a:rPr>
              <a:t> </a:t>
            </a:r>
            <a:r>
              <a:rPr lang="ar-JO" dirty="0">
                <a:solidFill>
                  <a:srgbClr val="FF0000"/>
                </a:solidFill>
              </a:rPr>
              <a:t> بس ما كان موجود الخيار </a:t>
            </a:r>
            <a:endParaRPr lang="en-US" dirty="0">
              <a:solidFill>
                <a:srgbClr val="FF0000"/>
              </a:solidFill>
            </a:endParaRPr>
          </a:p>
        </p:txBody>
      </p:sp>
    </p:spTree>
  </p:cSld>
  <p:clrMapOvr>
    <a:masterClrMapping/>
  </p:clrMapOvr>
  <p:transition advClick="0" advTm="60000"/>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1859756"/>
          </a:xfrm>
        </p:spPr>
        <p:txBody>
          <a:bodyPr/>
          <a:lstStyle/>
          <a:p>
            <a:r>
              <a:rPr lang="en-US" dirty="0"/>
              <a:t>This condition caused by ?</a:t>
            </a:r>
            <a:br>
              <a:rPr lang="en-US" dirty="0"/>
            </a:br>
            <a:r>
              <a:rPr lang="en-US" dirty="0"/>
              <a:t>Sever </a:t>
            </a:r>
            <a:r>
              <a:rPr lang="en-US" dirty="0" err="1"/>
              <a:t>hypotention</a:t>
            </a:r>
            <a:r>
              <a:rPr lang="en-US" dirty="0"/>
              <a:t> </a:t>
            </a:r>
          </a:p>
        </p:txBody>
      </p:sp>
      <p:pic>
        <p:nvPicPr>
          <p:cNvPr id="4" name="صورة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8353" y="2924969"/>
            <a:ext cx="2610803" cy="3263504"/>
          </a:xfrm>
          <a:prstGeom prst="rect">
            <a:avLst/>
          </a:prstGeom>
        </p:spPr>
      </p:pic>
    </p:spTree>
  </p:cSld>
  <p:clrMapOvr>
    <a:masterClrMapping/>
  </p:clrMapOvr>
  <p:transition advClick="0" advTm="60000"/>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3637757"/>
          </a:xfrm>
        </p:spPr>
        <p:txBody>
          <a:bodyPr>
            <a:normAutofit fontScale="90000"/>
          </a:bodyPr>
          <a:lstStyle/>
          <a:p>
            <a:r>
              <a:rPr lang="en-US" dirty="0"/>
              <a:t>Symmetrical loss of </a:t>
            </a:r>
            <a:r>
              <a:rPr lang="en-US" dirty="0" err="1"/>
              <a:t>senensation</a:t>
            </a:r>
            <a:r>
              <a:rPr lang="en-US" dirty="0"/>
              <a:t> ,</a:t>
            </a:r>
            <a:r>
              <a:rPr lang="en-US" dirty="0" err="1"/>
              <a:t>proprioception,tem</a:t>
            </a:r>
            <a:r>
              <a:rPr lang="en-US" dirty="0"/>
              <a:t> in the foot until ankle , this condition caused by :</a:t>
            </a:r>
            <a:br>
              <a:rPr lang="en-US" dirty="0"/>
            </a:br>
            <a:r>
              <a:rPr lang="en-US" dirty="0"/>
              <a:t>1.disc L1/L2?</a:t>
            </a:r>
            <a:br>
              <a:rPr lang="en-US" dirty="0"/>
            </a:br>
            <a:r>
              <a:rPr lang="en-US" dirty="0"/>
              <a:t>2.polyneuropathy?</a:t>
            </a:r>
            <a:br>
              <a:rPr lang="en-US" dirty="0"/>
            </a:br>
            <a:r>
              <a:rPr lang="en-US" dirty="0"/>
              <a:t>3.sc injury </a:t>
            </a:r>
            <a:br>
              <a:rPr lang="en-US" dirty="0"/>
            </a:br>
            <a:r>
              <a:rPr lang="en-US" dirty="0"/>
              <a:t>4.cortex injury  </a:t>
            </a:r>
          </a:p>
        </p:txBody>
      </p:sp>
    </p:spTree>
  </p:cSld>
  <p:clrMapOvr>
    <a:masterClrMapping/>
  </p:clrMapOvr>
  <p:transition advClick="0" advTm="60000"/>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116999"/>
            <a:ext cx="7886700" cy="3980657"/>
          </a:xfrm>
        </p:spPr>
        <p:txBody>
          <a:bodyPr>
            <a:normAutofit/>
          </a:bodyPr>
          <a:lstStyle/>
          <a:p>
            <a:r>
              <a:rPr lang="en-US" sz="1800" dirty="0"/>
              <a:t>The </a:t>
            </a:r>
            <a:r>
              <a:rPr lang="en-US" sz="1800" dirty="0" err="1"/>
              <a:t>pt</a:t>
            </a:r>
            <a:r>
              <a:rPr lang="en-US" sz="1800" dirty="0"/>
              <a:t> will presented with all the following except ?</a:t>
            </a:r>
            <a:br>
              <a:rPr lang="en-US" sz="1800" dirty="0"/>
            </a:br>
            <a:r>
              <a:rPr lang="en-US" sz="1800" dirty="0"/>
              <a:t>1.motor aphasia </a:t>
            </a:r>
            <a:br>
              <a:rPr lang="en-US" sz="1800" dirty="0"/>
            </a:br>
            <a:r>
              <a:rPr lang="en-US" sz="1800" dirty="0">
                <a:solidFill>
                  <a:srgbClr val="FF0000"/>
                </a:solidFill>
              </a:rPr>
              <a:t>2.sensory aphasia</a:t>
            </a:r>
            <a:br>
              <a:rPr lang="en-US" sz="1800" dirty="0"/>
            </a:br>
            <a:r>
              <a:rPr lang="en-US" sz="1800" dirty="0"/>
              <a:t>3.left upper limb weakness </a:t>
            </a:r>
            <a:br>
              <a:rPr lang="en-US" sz="1800" dirty="0"/>
            </a:br>
            <a:r>
              <a:rPr lang="en-US" sz="1800" dirty="0"/>
              <a:t>4.left lower limb weakness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4723" y="3141583"/>
            <a:ext cx="3263504" cy="3263504"/>
          </a:xfrm>
        </p:spPr>
      </p:pic>
    </p:spTree>
  </p:cSld>
  <p:clrMapOvr>
    <a:masterClrMapping/>
  </p:clrMapOvr>
  <p:transition advClick="0" advTm="60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22 Which of the following can not be found in this patient:</a:t>
            </a:r>
          </a:p>
          <a:p>
            <a:pPr marL="385763" indent="-385763">
              <a:buFont typeface="+mj-lt"/>
              <a:buAutoNum type="alphaLcPeriod"/>
            </a:pPr>
            <a:r>
              <a:rPr lang="en-US" dirty="0"/>
              <a:t>Hoarseness</a:t>
            </a:r>
          </a:p>
          <a:p>
            <a:pPr marL="385763" indent="-385763">
              <a:buFont typeface="+mj-lt"/>
              <a:buAutoNum type="alphaLcPeriod"/>
            </a:pPr>
            <a:r>
              <a:rPr lang="en-US" dirty="0"/>
              <a:t>aphasia</a:t>
            </a:r>
          </a:p>
          <a:p>
            <a:pPr marL="385763" indent="-385763">
              <a:buFont typeface="+mj-lt"/>
              <a:buAutoNum type="alphaLcPeriod"/>
            </a:pPr>
            <a:r>
              <a:rPr lang="en-US" dirty="0"/>
              <a:t>Loss of gag reflex</a:t>
            </a:r>
          </a:p>
          <a:p>
            <a:pPr marL="385763" indent="-385763">
              <a:buFont typeface="+mj-lt"/>
              <a:buAutoNum type="alphaLcPeriod"/>
            </a:pPr>
            <a:r>
              <a:rPr lang="en-US" dirty="0"/>
              <a:t>Palate collapse</a:t>
            </a:r>
          </a:p>
          <a:p>
            <a:pPr marL="385763" indent="-385763">
              <a:buFont typeface="+mj-lt"/>
              <a:buAutoNum type="alphaLcPeriod"/>
            </a:pPr>
            <a:r>
              <a:rPr lang="en-US" dirty="0">
                <a:solidFill>
                  <a:srgbClr val="FF0000"/>
                </a:solidFill>
              </a:rPr>
              <a:t>Loss of taste sensation in the posterior 1/3 of the tongue</a:t>
            </a:r>
          </a:p>
          <a:p>
            <a:endParaRPr lang="en-US" dirty="0"/>
          </a:p>
        </p:txBody>
      </p:sp>
      <p:pic>
        <p:nvPicPr>
          <p:cNvPr id="4" name="Picture 3"/>
          <p:cNvPicPr>
            <a:picLocks noChangeAspect="1"/>
          </p:cNvPicPr>
          <p:nvPr/>
        </p:nvPicPr>
        <p:blipFill>
          <a:blip r:embed="rId2"/>
          <a:stretch>
            <a:fillRect/>
          </a:stretch>
        </p:blipFill>
        <p:spPr>
          <a:xfrm>
            <a:off x="7150468" y="2632220"/>
            <a:ext cx="1653898" cy="1475036"/>
          </a:xfrm>
          <a:prstGeom prst="rect">
            <a:avLst/>
          </a:prstGeom>
        </p:spPr>
      </p:pic>
    </p:spTree>
    <p:extLst>
      <p:ext uri="{BB962C8B-B14F-4D97-AF65-F5344CB8AC3E}">
        <p14:creationId xmlns:p14="http://schemas.microsoft.com/office/powerpoint/2010/main" val="2708173002"/>
      </p:ext>
    </p:extLst>
  </p:cSld>
  <p:clrMapOvr>
    <a:masterClrMapping/>
  </p:clrMapOvr>
  <p:transition advClick="0" advTm="60000"/>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2050256"/>
          </a:xfrm>
        </p:spPr>
        <p:txBody>
          <a:bodyPr/>
          <a:lstStyle/>
          <a:p>
            <a:r>
              <a:rPr lang="en-US" dirty="0"/>
              <a:t>This test called ?</a:t>
            </a:r>
            <a:br>
              <a:rPr lang="en-US" dirty="0"/>
            </a:br>
            <a:r>
              <a:rPr lang="en-US" dirty="0"/>
              <a:t>Tandem test </a:t>
            </a:r>
          </a:p>
        </p:txBody>
      </p:sp>
      <p:pic>
        <p:nvPicPr>
          <p:cNvPr id="4" name="Picture 2"/>
          <p:cNvPicPr>
            <a:picLocks noGrp="1" noChangeAspect="1" noChangeArrowheads="1"/>
          </p:cNvPicPr>
          <p:nvPr>
            <p:ph idx="1"/>
          </p:nvPr>
        </p:nvPicPr>
        <p:blipFill>
          <a:blip r:embed="rId2"/>
          <a:srcRect/>
          <a:stretch>
            <a:fillRect/>
          </a:stretch>
        </p:blipFill>
        <p:spPr bwMode="auto">
          <a:xfrm>
            <a:off x="5292090" y="3068915"/>
            <a:ext cx="3420665" cy="2971800"/>
          </a:xfrm>
          <a:prstGeom prst="rect">
            <a:avLst/>
          </a:prstGeom>
          <a:noFill/>
          <a:ln w="9525">
            <a:noFill/>
            <a:miter lim="800000"/>
            <a:headEnd/>
            <a:tailEnd/>
          </a:ln>
          <a:effectLst/>
        </p:spPr>
      </p:pic>
    </p:spTree>
  </p:cSld>
  <p:clrMapOvr>
    <a:masterClrMapping/>
  </p:clrMapOvr>
  <p:transition advClick="0" advTm="60000"/>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4421208"/>
            <a:ext cx="6172200" cy="857250"/>
          </a:xfrm>
        </p:spPr>
        <p:txBody>
          <a:bodyPr>
            <a:noAutofit/>
          </a:bodyPr>
          <a:lstStyle/>
          <a:p>
            <a:r>
              <a:rPr lang="en-GB" sz="2400" dirty="0"/>
              <a:t>D: These are CSF results, what do you expect the cause of these findings in A and in B?</a:t>
            </a:r>
          </a:p>
        </p:txBody>
      </p:sp>
      <p:graphicFrame>
        <p:nvGraphicFramePr>
          <p:cNvPr id="4" name="Table 3"/>
          <p:cNvGraphicFramePr>
            <a:graphicFrameLocks noGrp="1"/>
          </p:cNvGraphicFramePr>
          <p:nvPr/>
        </p:nvGraphicFramePr>
        <p:xfrm>
          <a:off x="2536016" y="976067"/>
          <a:ext cx="4608195" cy="3429000"/>
        </p:xfrm>
        <a:graphic>
          <a:graphicData uri="http://schemas.openxmlformats.org/drawingml/2006/table">
            <a:tbl>
              <a:tblPr firstRow="1" bandRow="1">
                <a:tableStyleId>{5940675A-B579-460E-94D1-54222C63F5DA}</a:tableStyleId>
              </a:tblPr>
              <a:tblGrid>
                <a:gridCol w="1536065">
                  <a:extLst>
                    <a:ext uri="{9D8B030D-6E8A-4147-A177-3AD203B41FA5}">
                      <a16:colId xmlns:a16="http://schemas.microsoft.com/office/drawing/2014/main" val="20000"/>
                    </a:ext>
                  </a:extLst>
                </a:gridCol>
                <a:gridCol w="1536065">
                  <a:extLst>
                    <a:ext uri="{9D8B030D-6E8A-4147-A177-3AD203B41FA5}">
                      <a16:colId xmlns:a16="http://schemas.microsoft.com/office/drawing/2014/main" val="20001"/>
                    </a:ext>
                  </a:extLst>
                </a:gridCol>
                <a:gridCol w="1536065">
                  <a:extLst>
                    <a:ext uri="{9D8B030D-6E8A-4147-A177-3AD203B41FA5}">
                      <a16:colId xmlns:a16="http://schemas.microsoft.com/office/drawing/2014/main" val="20002"/>
                    </a:ext>
                  </a:extLst>
                </a:gridCol>
              </a:tblGrid>
              <a:tr h="617220">
                <a:tc>
                  <a:txBody>
                    <a:bodyPr/>
                    <a:lstStyle/>
                    <a:p>
                      <a:r>
                        <a:rPr lang="en-GB" sz="1800" dirty="0"/>
                        <a:t>Opening</a:t>
                      </a:r>
                      <a:r>
                        <a:rPr lang="en-GB" sz="1800" baseline="0" dirty="0"/>
                        <a:t> pressure</a:t>
                      </a:r>
                      <a:endParaRPr lang="en-GB" sz="1800" dirty="0"/>
                    </a:p>
                  </a:txBody>
                  <a:tcPr marL="68580" marR="68580" marT="34290" marB="34290"/>
                </a:tc>
                <a:tc>
                  <a:txBody>
                    <a:bodyPr/>
                    <a:lstStyle/>
                    <a:p>
                      <a:r>
                        <a:rPr lang="en-GB" sz="1800" dirty="0"/>
                        <a:t>elevated</a:t>
                      </a:r>
                    </a:p>
                  </a:txBody>
                  <a:tcPr marL="68580" marR="68580" marT="34290" marB="34290"/>
                </a:tc>
                <a:tc>
                  <a:txBody>
                    <a:bodyPr/>
                    <a:lstStyle/>
                    <a:p>
                      <a:r>
                        <a:rPr lang="en-GB" sz="1800" dirty="0"/>
                        <a:t>elevated</a:t>
                      </a:r>
                    </a:p>
                  </a:txBody>
                  <a:tcPr marL="68580" marR="68580" marT="34290" marB="34290"/>
                </a:tc>
                <a:extLst>
                  <a:ext uri="{0D108BD9-81ED-4DB2-BD59-A6C34878D82A}">
                    <a16:rowId xmlns:a16="http://schemas.microsoft.com/office/drawing/2014/main" val="10000"/>
                  </a:ext>
                </a:extLst>
              </a:tr>
              <a:tr h="891540">
                <a:tc>
                  <a:txBody>
                    <a:bodyPr/>
                    <a:lstStyle/>
                    <a:p>
                      <a:r>
                        <a:rPr lang="en-GB" sz="1800" dirty="0"/>
                        <a:t>WBCs</a:t>
                      </a:r>
                    </a:p>
                  </a:txBody>
                  <a:tcPr marL="68580" marR="68580" marT="34290" marB="34290"/>
                </a:tc>
                <a:tc>
                  <a:txBody>
                    <a:bodyPr/>
                    <a:lstStyle/>
                    <a:p>
                      <a:r>
                        <a:rPr lang="en-GB" sz="1800" dirty="0"/>
                        <a:t>Elevated</a:t>
                      </a:r>
                      <a:r>
                        <a:rPr lang="en-GB" sz="1800" baseline="0" dirty="0"/>
                        <a:t> mainly lymphocytes</a:t>
                      </a:r>
                      <a:endParaRPr lang="en-GB" sz="1800" dirty="0"/>
                    </a:p>
                  </a:txBody>
                  <a:tcPr marL="68580" marR="68580" marT="34290" marB="34290"/>
                </a:tc>
                <a:tc>
                  <a:txBody>
                    <a:bodyPr/>
                    <a:lstStyle/>
                    <a:p>
                      <a:r>
                        <a:rPr lang="en-GB" sz="1800" dirty="0"/>
                        <a:t>Elevated mainly </a:t>
                      </a:r>
                      <a:r>
                        <a:rPr lang="en-GB" sz="1800" dirty="0" err="1"/>
                        <a:t>neutrophils</a:t>
                      </a:r>
                      <a:endParaRPr lang="en-GB" sz="1800" dirty="0"/>
                    </a:p>
                  </a:txBody>
                  <a:tcPr marL="68580" marR="68580" marT="34290" marB="34290"/>
                </a:tc>
                <a:extLst>
                  <a:ext uri="{0D108BD9-81ED-4DB2-BD59-A6C34878D82A}">
                    <a16:rowId xmlns:a16="http://schemas.microsoft.com/office/drawing/2014/main" val="10001"/>
                  </a:ext>
                </a:extLst>
              </a:tr>
              <a:tr h="342900">
                <a:tc>
                  <a:txBody>
                    <a:bodyPr/>
                    <a:lstStyle/>
                    <a:p>
                      <a:r>
                        <a:rPr lang="en-GB" sz="1800" dirty="0"/>
                        <a:t>RBCs</a:t>
                      </a:r>
                    </a:p>
                  </a:txBody>
                  <a:tcPr marL="68580" marR="68580" marT="34290" marB="34290"/>
                </a:tc>
                <a:tc>
                  <a:txBody>
                    <a:bodyPr/>
                    <a:lstStyle/>
                    <a:p>
                      <a:r>
                        <a:rPr lang="en-GB" sz="1800" dirty="0"/>
                        <a:t>none</a:t>
                      </a:r>
                    </a:p>
                  </a:txBody>
                  <a:tcPr marL="68580" marR="68580" marT="34290" marB="34290"/>
                </a:tc>
                <a:tc>
                  <a:txBody>
                    <a:bodyPr/>
                    <a:lstStyle/>
                    <a:p>
                      <a:r>
                        <a:rPr lang="en-GB" sz="1800" dirty="0"/>
                        <a:t>few</a:t>
                      </a:r>
                    </a:p>
                  </a:txBody>
                  <a:tcPr marL="68580" marR="68580" marT="34290" marB="34290"/>
                </a:tc>
                <a:extLst>
                  <a:ext uri="{0D108BD9-81ED-4DB2-BD59-A6C34878D82A}">
                    <a16:rowId xmlns:a16="http://schemas.microsoft.com/office/drawing/2014/main" val="10002"/>
                  </a:ext>
                </a:extLst>
              </a:tr>
              <a:tr h="617220">
                <a:tc>
                  <a:txBody>
                    <a:bodyPr/>
                    <a:lstStyle/>
                    <a:p>
                      <a:r>
                        <a:rPr lang="en-GB" sz="1800" dirty="0"/>
                        <a:t>Glucose</a:t>
                      </a:r>
                    </a:p>
                  </a:txBody>
                  <a:tcPr marL="68580" marR="68580" marT="34290" marB="34290"/>
                </a:tc>
                <a:tc>
                  <a:txBody>
                    <a:bodyPr/>
                    <a:lstStyle/>
                    <a:p>
                      <a:r>
                        <a:rPr lang="en-GB" sz="1800" dirty="0"/>
                        <a:t>Significantly low</a:t>
                      </a:r>
                    </a:p>
                  </a:txBody>
                  <a:tcPr marL="68580" marR="68580" marT="34290" marB="34290"/>
                </a:tc>
                <a:tc>
                  <a:txBody>
                    <a:bodyPr/>
                    <a:lstStyle/>
                    <a:p>
                      <a:r>
                        <a:rPr lang="en-GB" sz="1800" dirty="0"/>
                        <a:t>low</a:t>
                      </a:r>
                    </a:p>
                  </a:txBody>
                  <a:tcPr marL="68580" marR="68580" marT="34290" marB="34290"/>
                </a:tc>
                <a:extLst>
                  <a:ext uri="{0D108BD9-81ED-4DB2-BD59-A6C34878D82A}">
                    <a16:rowId xmlns:a16="http://schemas.microsoft.com/office/drawing/2014/main" val="10003"/>
                  </a:ext>
                </a:extLst>
              </a:tr>
              <a:tr h="342900">
                <a:tc>
                  <a:txBody>
                    <a:bodyPr/>
                    <a:lstStyle/>
                    <a:p>
                      <a:r>
                        <a:rPr lang="en-GB" sz="1800" dirty="0"/>
                        <a:t>Protein</a:t>
                      </a:r>
                    </a:p>
                  </a:txBody>
                  <a:tcPr marL="68580" marR="68580" marT="34290" marB="34290"/>
                </a:tc>
                <a:tc>
                  <a:txBody>
                    <a:bodyPr/>
                    <a:lstStyle/>
                    <a:p>
                      <a:r>
                        <a:rPr lang="en-GB" sz="1800" dirty="0"/>
                        <a:t>high</a:t>
                      </a:r>
                    </a:p>
                  </a:txBody>
                  <a:tcPr marL="68580" marR="68580" marT="34290" marB="34290"/>
                </a:tc>
                <a:tc>
                  <a:txBody>
                    <a:bodyPr/>
                    <a:lstStyle/>
                    <a:p>
                      <a:r>
                        <a:rPr lang="en-GB" sz="1800" dirty="0"/>
                        <a:t>high</a:t>
                      </a:r>
                    </a:p>
                  </a:txBody>
                  <a:tcPr marL="68580" marR="68580" marT="34290" marB="34290"/>
                </a:tc>
                <a:extLst>
                  <a:ext uri="{0D108BD9-81ED-4DB2-BD59-A6C34878D82A}">
                    <a16:rowId xmlns:a16="http://schemas.microsoft.com/office/drawing/2014/main" val="10004"/>
                  </a:ext>
                </a:extLst>
              </a:tr>
              <a:tr h="342900">
                <a:tc>
                  <a:txBody>
                    <a:bodyPr/>
                    <a:lstStyle/>
                    <a:p>
                      <a:r>
                        <a:rPr lang="en-GB" sz="1800" dirty="0"/>
                        <a:t>Appearance </a:t>
                      </a:r>
                    </a:p>
                  </a:txBody>
                  <a:tcPr marL="68580" marR="68580" marT="34290" marB="34290"/>
                </a:tc>
                <a:tc>
                  <a:txBody>
                    <a:bodyPr/>
                    <a:lstStyle/>
                    <a:p>
                      <a:r>
                        <a:rPr lang="en-GB" sz="1800" dirty="0"/>
                        <a:t>turbid</a:t>
                      </a:r>
                    </a:p>
                  </a:txBody>
                  <a:tcPr marL="68580" marR="68580" marT="34290" marB="34290"/>
                </a:tc>
                <a:tc>
                  <a:txBody>
                    <a:bodyPr/>
                    <a:lstStyle/>
                    <a:p>
                      <a:r>
                        <a:rPr lang="en-GB" sz="1800" dirty="0"/>
                        <a:t>turbid</a:t>
                      </a:r>
                    </a:p>
                  </a:txBody>
                  <a:tcPr marL="68580" marR="68580" marT="34290" marB="34290"/>
                </a:tc>
                <a:extLst>
                  <a:ext uri="{0D108BD9-81ED-4DB2-BD59-A6C34878D82A}">
                    <a16:rowId xmlns:a16="http://schemas.microsoft.com/office/drawing/2014/main" val="10005"/>
                  </a:ext>
                </a:extLst>
              </a:tr>
              <a:tr h="274320">
                <a:tc>
                  <a:txBody>
                    <a:bodyPr/>
                    <a:lstStyle/>
                    <a:p>
                      <a:endParaRPr lang="en-GB" sz="1350" dirty="0"/>
                    </a:p>
                  </a:txBody>
                  <a:tcPr marL="68580" marR="68580" marT="34290" marB="34290"/>
                </a:tc>
                <a:tc>
                  <a:txBody>
                    <a:bodyPr/>
                    <a:lstStyle/>
                    <a:p>
                      <a:r>
                        <a:rPr lang="en-GB" sz="1350" b="1" dirty="0"/>
                        <a:t>A</a:t>
                      </a:r>
                    </a:p>
                  </a:txBody>
                  <a:tcPr marL="68580" marR="68580" marT="34290" marB="34290"/>
                </a:tc>
                <a:tc>
                  <a:txBody>
                    <a:bodyPr/>
                    <a:lstStyle/>
                    <a:p>
                      <a:r>
                        <a:rPr lang="en-GB" sz="1350" b="1" dirty="0"/>
                        <a:t>B</a:t>
                      </a:r>
                    </a:p>
                  </a:txBody>
                  <a:tcPr marL="68580" marR="68580" marT="34290" marB="34290"/>
                </a:tc>
                <a:extLst>
                  <a:ext uri="{0D108BD9-81ED-4DB2-BD59-A6C34878D82A}">
                    <a16:rowId xmlns:a16="http://schemas.microsoft.com/office/drawing/2014/main" val="10006"/>
                  </a:ext>
                </a:extLst>
              </a:tr>
            </a:tbl>
          </a:graphicData>
        </a:graphic>
      </p:graphicFrame>
      <p:sp>
        <p:nvSpPr>
          <p:cNvPr id="6" name="TextBox 5"/>
          <p:cNvSpPr txBox="1"/>
          <p:nvPr/>
        </p:nvSpPr>
        <p:spPr>
          <a:xfrm>
            <a:off x="1550086" y="5265453"/>
            <a:ext cx="4104456" cy="737235"/>
          </a:xfrm>
          <a:prstGeom prst="rect">
            <a:avLst/>
          </a:prstGeom>
          <a:noFill/>
        </p:spPr>
        <p:txBody>
          <a:bodyPr wrap="square" rtlCol="0">
            <a:spAutoFit/>
          </a:bodyPr>
          <a:lstStyle/>
          <a:p>
            <a:r>
              <a:rPr lang="en-US" sz="2100" b="1" dirty="0">
                <a:solidFill>
                  <a:srgbClr val="FF0000"/>
                </a:solidFill>
              </a:rPr>
              <a:t>A: TB meningitis </a:t>
            </a:r>
          </a:p>
          <a:p>
            <a:r>
              <a:rPr lang="en-US" sz="2100" b="1" dirty="0">
                <a:solidFill>
                  <a:srgbClr val="FF0000"/>
                </a:solidFill>
              </a:rPr>
              <a:t>B: Acute bacterial meningitis</a:t>
            </a:r>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188501"/>
            <a:ext cx="7886700" cy="3345656"/>
          </a:xfrm>
        </p:spPr>
        <p:txBody>
          <a:bodyPr>
            <a:normAutofit/>
          </a:bodyPr>
          <a:lstStyle/>
          <a:p>
            <a:r>
              <a:rPr lang="en-US" sz="2220" dirty="0"/>
              <a:t>If the nerve- that supply the yellow area – </a:t>
            </a:r>
            <a:r>
              <a:rPr lang="en-US" sz="2220" dirty="0" err="1"/>
              <a:t>injuried</a:t>
            </a:r>
            <a:r>
              <a:rPr lang="en-US" sz="2220" dirty="0"/>
              <a:t> ,the </a:t>
            </a:r>
            <a:r>
              <a:rPr lang="en-US" sz="2220" dirty="0" err="1"/>
              <a:t>pt</a:t>
            </a:r>
            <a:r>
              <a:rPr lang="en-US" sz="2220" dirty="0"/>
              <a:t> will </a:t>
            </a:r>
            <a:r>
              <a:rPr lang="en-US" sz="2220" dirty="0" err="1"/>
              <a:t>cpmplain</a:t>
            </a:r>
            <a:r>
              <a:rPr lang="en-US" sz="2220" dirty="0"/>
              <a:t> of all the following except ?</a:t>
            </a:r>
            <a:br>
              <a:rPr lang="en-US" sz="2220" dirty="0"/>
            </a:br>
            <a:br>
              <a:rPr lang="en-US" sz="2220" dirty="0"/>
            </a:br>
            <a:r>
              <a:rPr lang="en-US" sz="2220" dirty="0"/>
              <a:t>Intact </a:t>
            </a:r>
            <a:r>
              <a:rPr lang="en-US" sz="2220" dirty="0" err="1"/>
              <a:t>tibilais</a:t>
            </a:r>
            <a:r>
              <a:rPr lang="en-US" sz="2220" dirty="0"/>
              <a:t> </a:t>
            </a:r>
            <a:r>
              <a:rPr lang="en-US" sz="2220" dirty="0" err="1"/>
              <a:t>anteriot</a:t>
            </a:r>
            <a:r>
              <a:rPr lang="en-US" sz="2220" dirty="0"/>
              <a:t> power </a:t>
            </a:r>
          </a:p>
        </p:txBody>
      </p:sp>
      <p:pic>
        <p:nvPicPr>
          <p:cNvPr id="4" name="Picture 2" descr="ÙØªÙØ¬Ø© Ø¨Ø­Ø« Ø§ÙØµÙØ± Ø¹Ù âªdeep peroneal nerve skin innervationâ¬â"/>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94300" y="2125265"/>
            <a:ext cx="3108925" cy="3746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261144"/>
            <a:ext cx="7950199" cy="4190405"/>
          </a:xfrm>
        </p:spPr>
        <p:txBody>
          <a:bodyPr>
            <a:normAutofit/>
          </a:bodyPr>
          <a:lstStyle/>
          <a:p>
            <a:r>
              <a:rPr lang="en-US" dirty="0"/>
              <a:t>All the following true </a:t>
            </a:r>
            <a:r>
              <a:rPr lang="en-US" dirty="0" err="1"/>
              <a:t>excpt</a:t>
            </a:r>
            <a:r>
              <a:rPr lang="en-US" dirty="0"/>
              <a:t>?</a:t>
            </a:r>
            <a:br>
              <a:rPr lang="en-US" dirty="0"/>
            </a:br>
            <a:r>
              <a:rPr lang="en-US" dirty="0"/>
              <a:t>1.</a:t>
            </a:r>
            <a:r>
              <a:rPr lang="en-US" dirty="0">
                <a:solidFill>
                  <a:srgbClr val="FF0000"/>
                </a:solidFill>
              </a:rPr>
              <a:t>give multiple epileptic drug after unprovoked seizure </a:t>
            </a:r>
            <a:br>
              <a:rPr lang="en-US" dirty="0"/>
            </a:br>
            <a:r>
              <a:rPr lang="en-US" dirty="0"/>
              <a:t>2.normal person CAN have</a:t>
            </a:r>
            <a:br>
              <a:rPr lang="en-US" dirty="0"/>
            </a:br>
            <a:r>
              <a:rPr lang="en-US" dirty="0"/>
              <a:t> epileptic EEG</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2045" y="4077335"/>
            <a:ext cx="3683000" cy="2317948"/>
          </a:xfrm>
        </p:spPr>
      </p:pic>
    </p:spTree>
  </p:cSld>
  <p:clrMapOvr>
    <a:masterClrMapping/>
  </p:clrMapOvr>
  <p:transition advClick="0" advTm="60000"/>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Nerve affected ?</a:t>
            </a:r>
            <a:br>
              <a:rPr lang="en-US" dirty="0"/>
            </a:br>
            <a:r>
              <a:rPr lang="en-US" dirty="0"/>
              <a:t> long thoracic nerve</a:t>
            </a:r>
            <a:br>
              <a:rPr lang="en-US" dirty="0"/>
            </a:br>
            <a:endParaRPr lang="en-US" dirty="0"/>
          </a:p>
        </p:txBody>
      </p:sp>
      <p:pic>
        <p:nvPicPr>
          <p:cNvPr id="11266" name="Picture 2" descr="C:\Users\windows\Desktop\194px-Sca_2.jpg"/>
          <p:cNvPicPr>
            <a:picLocks noChangeAspect="1" noChangeArrowheads="1"/>
          </p:cNvPicPr>
          <p:nvPr/>
        </p:nvPicPr>
        <p:blipFill>
          <a:blip r:embed="rId2"/>
          <a:srcRect/>
          <a:stretch>
            <a:fillRect/>
          </a:stretch>
        </p:blipFill>
        <p:spPr bwMode="auto">
          <a:xfrm>
            <a:off x="5086350" y="3200400"/>
            <a:ext cx="2643282" cy="20574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1618457"/>
          </a:xfrm>
        </p:spPr>
        <p:txBody>
          <a:bodyPr/>
          <a:lstStyle/>
          <a:p>
            <a:r>
              <a:rPr lang="en-US" dirty="0"/>
              <a:t>You should do examination for ?</a:t>
            </a:r>
            <a:br>
              <a:rPr lang="en-US" dirty="0"/>
            </a:br>
            <a:r>
              <a:rPr lang="en-US" dirty="0"/>
              <a:t>facial nerve </a:t>
            </a:r>
          </a:p>
        </p:txBody>
      </p:sp>
      <p:pic>
        <p:nvPicPr>
          <p:cNvPr id="4" name="Picture 2" descr="C:\Users\windows\Desktop\ramsay-hunt-syndrome-example-200x300.jpg"/>
          <p:cNvPicPr>
            <a:picLocks noGrp="1" noChangeAspect="1" noChangeArrowheads="1"/>
          </p:cNvPicPr>
          <p:nvPr>
            <p:ph idx="1"/>
          </p:nvPr>
        </p:nvPicPr>
        <p:blipFill>
          <a:blip r:embed="rId2"/>
          <a:srcRect/>
          <a:stretch>
            <a:fillRect/>
          </a:stretch>
        </p:blipFill>
        <p:spPr bwMode="auto">
          <a:xfrm>
            <a:off x="6010274" y="2243136"/>
            <a:ext cx="2505076" cy="3757614"/>
          </a:xfrm>
          <a:prstGeom prst="rect">
            <a:avLst/>
          </a:prstGeom>
          <a:noFill/>
        </p:spPr>
      </p:pic>
    </p:spTree>
  </p:cSld>
  <p:clrMapOvr>
    <a:masterClrMapping/>
  </p:clrMapOvr>
  <p:transition advClick="0" advTm="60000"/>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the diagnosis ?</a:t>
            </a:r>
            <a:br>
              <a:rPr lang="en-US" dirty="0"/>
            </a:br>
            <a:r>
              <a:rPr lang="en-US" dirty="0"/>
              <a:t>SAH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53100" y="1976554"/>
            <a:ext cx="2851151" cy="4024196"/>
          </a:xfrm>
        </p:spPr>
      </p:pic>
    </p:spTree>
  </p:cSld>
  <p:clrMapOvr>
    <a:masterClrMapping/>
  </p:clrMapOvr>
  <p:transition advClick="0" advTm="60000"/>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the affected muscle  ?</a:t>
            </a:r>
            <a:br>
              <a:rPr lang="en-US" dirty="0"/>
            </a:br>
            <a:r>
              <a:rPr lang="en-US" dirty="0"/>
              <a:t>left  pterygoid muscle </a:t>
            </a:r>
          </a:p>
        </p:txBody>
      </p:sp>
      <p:pic>
        <p:nvPicPr>
          <p:cNvPr id="4" name="Picture 2" descr="C:\Users\windows\Desktop\lateral-deviation1.jpg"/>
          <p:cNvPicPr>
            <a:picLocks noGrp="1" noChangeAspect="1" noChangeArrowheads="1"/>
          </p:cNvPicPr>
          <p:nvPr>
            <p:ph idx="1"/>
          </p:nvPr>
        </p:nvPicPr>
        <p:blipFill>
          <a:blip r:embed="rId2"/>
          <a:srcRect/>
          <a:stretch>
            <a:fillRect/>
          </a:stretch>
        </p:blipFill>
        <p:spPr bwMode="auto">
          <a:xfrm>
            <a:off x="6148388" y="2345333"/>
            <a:ext cx="2257425" cy="3228975"/>
          </a:xfrm>
          <a:prstGeom prst="rect">
            <a:avLst/>
          </a:prstGeom>
          <a:noFill/>
        </p:spPr>
      </p:pic>
    </p:spTree>
  </p:cSld>
  <p:clrMapOvr>
    <a:masterClrMapping/>
  </p:clrMapOvr>
  <p:transition advClick="0" advTm="60000"/>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1504157"/>
          </a:xfrm>
        </p:spPr>
        <p:txBody>
          <a:bodyPr>
            <a:normAutofit/>
          </a:bodyPr>
          <a:lstStyle/>
          <a:p>
            <a:r>
              <a:rPr lang="en-US" dirty="0"/>
              <a:t>What is the cause of ptosis ?</a:t>
            </a:r>
            <a:br>
              <a:rPr lang="en-US" dirty="0"/>
            </a:br>
            <a:r>
              <a:rPr lang="en-US" dirty="0"/>
              <a:t>Paralysis of superior tarsal muscle</a:t>
            </a:r>
          </a:p>
        </p:txBody>
      </p:sp>
      <p:pic>
        <p:nvPicPr>
          <p:cNvPr id="4" name="Picture 2"/>
          <p:cNvPicPr>
            <a:picLocks noGrp="1" noChangeAspect="1" noChangeArrowheads="1"/>
          </p:cNvPicPr>
          <p:nvPr>
            <p:ph idx="1"/>
          </p:nvPr>
        </p:nvPicPr>
        <p:blipFill>
          <a:blip r:embed="rId2"/>
          <a:srcRect/>
          <a:stretch>
            <a:fillRect/>
          </a:stretch>
        </p:blipFill>
        <p:spPr bwMode="auto">
          <a:xfrm>
            <a:off x="3686282" y="2748757"/>
            <a:ext cx="4973928" cy="2591594"/>
          </a:xfrm>
          <a:prstGeom prst="rect">
            <a:avLst/>
          </a:prstGeom>
          <a:noFill/>
          <a:ln w="9525">
            <a:noFill/>
            <a:miter lim="800000"/>
            <a:headEnd/>
            <a:tailEnd/>
          </a:ln>
          <a:effectLst/>
        </p:spPr>
      </p:pic>
    </p:spTree>
  </p:cSld>
  <p:clrMapOvr>
    <a:masterClrMapping/>
  </p:clrMapOvr>
  <p:transition advClick="0" advTm="60000"/>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2101056"/>
          </a:xfrm>
        </p:spPr>
        <p:txBody>
          <a:bodyPr>
            <a:normAutofit fontScale="90000"/>
          </a:bodyPr>
          <a:lstStyle/>
          <a:p>
            <a:r>
              <a:rPr lang="en-US" dirty="0"/>
              <a:t>All the following true except? </a:t>
            </a:r>
            <a:br>
              <a:rPr lang="en-US" dirty="0"/>
            </a:br>
            <a:r>
              <a:rPr lang="en-US" dirty="0" err="1"/>
              <a:t>Asymetrical</a:t>
            </a:r>
            <a:r>
              <a:rPr lang="en-US" dirty="0"/>
              <a:t> loss of sensation </a:t>
            </a:r>
            <a:br>
              <a:rPr lang="en-US" dirty="0"/>
            </a:br>
            <a:endParaRPr lang="en-US" dirty="0"/>
          </a:p>
        </p:txBody>
      </p:sp>
      <p:pic>
        <p:nvPicPr>
          <p:cNvPr id="4" name="Picture 2" descr="C:\Users\Pc city\Downloads\Syring1.png"/>
          <p:cNvPicPr>
            <a:picLocks noGrp="1" noChangeAspect="1" noChangeArrowheads="1"/>
          </p:cNvPicPr>
          <p:nvPr>
            <p:ph idx="1"/>
          </p:nvPr>
        </p:nvPicPr>
        <p:blipFill>
          <a:blip r:embed="rId2"/>
          <a:srcRect/>
          <a:stretch>
            <a:fillRect/>
          </a:stretch>
        </p:blipFill>
        <p:spPr bwMode="auto">
          <a:xfrm>
            <a:off x="5652135" y="2564528"/>
            <a:ext cx="2819400" cy="3755879"/>
          </a:xfrm>
          <a:prstGeom prst="rect">
            <a:avLst/>
          </a:prstGeom>
          <a:noFill/>
        </p:spPr>
      </p:pic>
    </p:spTree>
  </p:cSld>
  <p:clrMapOvr>
    <a:masterClrMapping/>
  </p:clrMapOvr>
  <p:transition advClick="0" advTm="60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26622" y="2252595"/>
            <a:ext cx="7886700" cy="3263504"/>
          </a:xfrm>
        </p:spPr>
        <p:txBody>
          <a:bodyPr>
            <a:normAutofit fontScale="77500" lnSpcReduction="20000"/>
          </a:bodyPr>
          <a:lstStyle/>
          <a:p>
            <a:pPr marL="0" indent="0">
              <a:buNone/>
            </a:pPr>
            <a:r>
              <a:rPr lang="en-US" dirty="0"/>
              <a:t>23 -A 20 years old patient came with weakness and numbness of lower extremities more than upper extremities. He was found to have generalized </a:t>
            </a:r>
            <a:r>
              <a:rPr lang="en-US" dirty="0" err="1"/>
              <a:t>areflexia</a:t>
            </a:r>
            <a:r>
              <a:rPr lang="en-US" dirty="0"/>
              <a:t>. The most important next step in diagnosis will be</a:t>
            </a:r>
          </a:p>
          <a:p>
            <a:pPr marL="385763" indent="-385763">
              <a:buFont typeface="+mj-lt"/>
              <a:buAutoNum type="alphaLcPeriod"/>
            </a:pPr>
            <a:r>
              <a:rPr lang="en-US" dirty="0"/>
              <a:t>Perform brain MRI</a:t>
            </a:r>
          </a:p>
          <a:p>
            <a:pPr marL="385763" indent="-385763">
              <a:buFont typeface="+mj-lt"/>
              <a:buAutoNum type="alphaLcPeriod"/>
            </a:pPr>
            <a:r>
              <a:rPr lang="en-US" dirty="0"/>
              <a:t>Perform lumbar MRI</a:t>
            </a:r>
          </a:p>
          <a:p>
            <a:pPr marL="385763" indent="-385763">
              <a:buFont typeface="+mj-lt"/>
              <a:buAutoNum type="alphaLcPeriod"/>
            </a:pPr>
            <a:r>
              <a:rPr lang="en-US" dirty="0">
                <a:solidFill>
                  <a:srgbClr val="FF0000"/>
                </a:solidFill>
              </a:rPr>
              <a:t>CSF analysis</a:t>
            </a:r>
          </a:p>
          <a:p>
            <a:pPr marL="385763" indent="-385763">
              <a:buFont typeface="+mj-lt"/>
              <a:buAutoNum type="alphaLcPeriod"/>
            </a:pPr>
            <a:r>
              <a:rPr lang="en-US" dirty="0"/>
              <a:t>Examine for dermatomal sensory loss</a:t>
            </a:r>
          </a:p>
          <a:p>
            <a:pPr marL="385763" indent="-385763">
              <a:buFont typeface="+mj-lt"/>
              <a:buAutoNum type="alphaLcPeriod"/>
            </a:pPr>
            <a:r>
              <a:rPr lang="en-US" dirty="0"/>
              <a:t>Examine for glove and stocking sensory loss</a:t>
            </a:r>
          </a:p>
        </p:txBody>
      </p:sp>
    </p:spTree>
    <p:extLst>
      <p:ext uri="{BB962C8B-B14F-4D97-AF65-F5344CB8AC3E}">
        <p14:creationId xmlns:p14="http://schemas.microsoft.com/office/powerpoint/2010/main" val="3693665246"/>
      </p:ext>
    </p:extLst>
  </p:cSld>
  <p:clrMapOvr>
    <a:masterClrMapping/>
  </p:clrMapOvr>
  <p:transition advClick="0" advTm="60000"/>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39652" y="674694"/>
            <a:ext cx="6172200" cy="857250"/>
          </a:xfrm>
        </p:spPr>
        <p:txBody>
          <a:bodyPr/>
          <a:lstStyle/>
          <a:p>
            <a:r>
              <a:rPr lang="en-US" dirty="0"/>
              <a:t>Q13</a:t>
            </a:r>
          </a:p>
        </p:txBody>
      </p:sp>
      <p:sp>
        <p:nvSpPr>
          <p:cNvPr id="3" name="عنصر نائب للمحتوى 2"/>
          <p:cNvSpPr>
            <a:spLocks noGrp="1"/>
          </p:cNvSpPr>
          <p:nvPr>
            <p:ph idx="1"/>
          </p:nvPr>
        </p:nvSpPr>
        <p:spPr>
          <a:xfrm>
            <a:off x="1331640" y="1592797"/>
            <a:ext cx="6172200" cy="3394472"/>
          </a:xfrm>
        </p:spPr>
        <p:txBody>
          <a:bodyPr/>
          <a:lstStyle/>
          <a:p>
            <a:pPr marL="0" indent="0">
              <a:buNone/>
            </a:pPr>
            <a:r>
              <a:rPr lang="en-US" dirty="0"/>
              <a:t>Where is the lesion?</a:t>
            </a:r>
          </a:p>
          <a:p>
            <a:pPr marL="0" indent="0">
              <a:buNone/>
            </a:pPr>
            <a:r>
              <a:rPr lang="en-US" dirty="0"/>
              <a:t>Left optic nerve</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6056" y="3213395"/>
            <a:ext cx="2516334" cy="27260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affected nerve is ?</a:t>
            </a:r>
            <a:br>
              <a:rPr lang="en-US" dirty="0"/>
            </a:br>
            <a:r>
              <a:rPr lang="en-US" dirty="0"/>
              <a:t>Ulnar </a:t>
            </a:r>
          </a:p>
        </p:txBody>
      </p:sp>
      <p:pic>
        <p:nvPicPr>
          <p:cNvPr id="4" name="صورة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84707" y="2628338"/>
            <a:ext cx="4635385" cy="3098569"/>
          </a:xfrm>
          <a:prstGeom prst="rect">
            <a:avLst/>
          </a:prstGeom>
        </p:spPr>
      </p:pic>
    </p:spTree>
  </p:cSld>
  <p:clrMapOvr>
    <a:masterClrMapping/>
  </p:clrMapOvr>
  <p:transition advClick="0" advTm="60000"/>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the name of this sign  ?</a:t>
            </a:r>
            <a:br>
              <a:rPr lang="en-US" dirty="0"/>
            </a:br>
            <a:r>
              <a:rPr lang="en-US" dirty="0"/>
              <a:t>Kernig sign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7303" y="2478087"/>
            <a:ext cx="6375547" cy="2773363"/>
          </a:xfrm>
        </p:spPr>
      </p:pic>
    </p:spTree>
  </p:cSld>
  <p:clrMapOvr>
    <a:masterClrMapping/>
  </p:clrMapOvr>
  <p:transition advClick="0" advTm="60000"/>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This test used for ?</a:t>
            </a:r>
            <a:br>
              <a:rPr lang="en-US" dirty="0"/>
            </a:br>
            <a:r>
              <a:rPr lang="en-US" dirty="0" err="1"/>
              <a:t>Positionl</a:t>
            </a:r>
            <a:r>
              <a:rPr lang="en-US" dirty="0"/>
              <a:t> vertigo ,posterior semicircular canal </a:t>
            </a:r>
          </a:p>
        </p:txBody>
      </p:sp>
      <p:pic>
        <p:nvPicPr>
          <p:cNvPr id="4" name="Picture 4" descr="Image result for dix hallpike test"/>
          <p:cNvPicPr>
            <a:picLocks noGrp="1" noChangeAspect="1" noChangeArrowheads="1"/>
          </p:cNvPicPr>
          <p:nvPr>
            <p:ph idx="1"/>
          </p:nvPr>
        </p:nvPicPr>
        <p:blipFill>
          <a:blip r:embed="rId2"/>
          <a:srcRect/>
          <a:stretch>
            <a:fillRect/>
          </a:stretch>
        </p:blipFill>
        <p:spPr bwMode="auto">
          <a:xfrm>
            <a:off x="3623948" y="3103166"/>
            <a:ext cx="5309708" cy="2897584"/>
          </a:xfrm>
          <a:prstGeom prst="rect">
            <a:avLst/>
          </a:prstGeom>
          <a:noFill/>
        </p:spPr>
      </p:pic>
    </p:spTree>
  </p:cSld>
  <p:clrMapOvr>
    <a:masterClrMapping/>
  </p:clrMapOvr>
  <p:transition advClick="0" advTm="60000"/>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Question about GCS </a:t>
            </a:r>
          </a:p>
          <a:p>
            <a:r>
              <a:rPr lang="en-US" dirty="0"/>
              <a:t>Question about determine aphasia type</a:t>
            </a:r>
            <a:r>
              <a:rPr lang="ar-JO" dirty="0"/>
              <a:t>لازم تعرفوهم كلهم و تقدروا تفرقوا بينهم </a:t>
            </a:r>
            <a:endParaRPr lang="en-US" dirty="0"/>
          </a:p>
        </p:txBody>
      </p:sp>
    </p:spTree>
  </p:cSld>
  <p:clrMapOvr>
    <a:masterClrMapping/>
  </p:clrMapOvr>
  <p:transition advClick="0" advTm="60000"/>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1961357"/>
          </a:xfrm>
        </p:spPr>
        <p:txBody>
          <a:bodyPr/>
          <a:lstStyle/>
          <a:p>
            <a:r>
              <a:rPr lang="en-US" dirty="0"/>
              <a:t>What is the diagnosis ?</a:t>
            </a:r>
            <a:br>
              <a:rPr lang="en-US" dirty="0"/>
            </a:br>
            <a:r>
              <a:rPr lang="en-US" dirty="0"/>
              <a:t>ICH </a:t>
            </a:r>
          </a:p>
        </p:txBody>
      </p:sp>
      <p:pic>
        <p:nvPicPr>
          <p:cNvPr id="4" name="Picture 2"/>
          <p:cNvPicPr>
            <a:picLocks noGrp="1" noChangeAspect="1" noChangeArrowheads="1"/>
          </p:cNvPicPr>
          <p:nvPr>
            <p:ph idx="1"/>
          </p:nvPr>
        </p:nvPicPr>
        <p:blipFill>
          <a:blip r:embed="rId2"/>
          <a:srcRect/>
          <a:stretch>
            <a:fillRect/>
          </a:stretch>
        </p:blipFill>
        <p:spPr bwMode="auto">
          <a:xfrm>
            <a:off x="5148580" y="2781221"/>
            <a:ext cx="3513137" cy="3716798"/>
          </a:xfrm>
          <a:prstGeom prst="rect">
            <a:avLst/>
          </a:prstGeom>
          <a:noFill/>
          <a:ln w="9525">
            <a:noFill/>
            <a:miter lim="800000"/>
            <a:headEnd/>
            <a:tailEnd/>
          </a:ln>
          <a:effectLst/>
        </p:spPr>
      </p:pic>
    </p:spTree>
  </p:cSld>
  <p:clrMapOvr>
    <a:masterClrMapping/>
  </p:clrMapOvr>
  <p:transition advClick="0" advTm="60000"/>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493559"/>
            <a:ext cx="6858000" cy="1289153"/>
          </a:xfrm>
        </p:spPr>
        <p:txBody>
          <a:bodyPr>
            <a:normAutofit fontScale="90000"/>
          </a:bodyPr>
          <a:lstStyle/>
          <a:p>
            <a:r>
              <a:rPr lang="en-US" dirty="0"/>
              <a:t>Serotonin</a:t>
            </a:r>
            <a:br>
              <a:rPr lang="en-US" dirty="0"/>
            </a:br>
            <a:r>
              <a:rPr lang="en-US" dirty="0"/>
              <a:t>4/august/2021</a:t>
            </a:r>
          </a:p>
        </p:txBody>
      </p:sp>
    </p:spTree>
  </p:cSld>
  <p:clrMapOvr>
    <a:masterClrMapping/>
  </p:clrMapOvr>
  <p:transition advClick="0" advTm="60000"/>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p:nvPr/>
        </p:nvGraphicFramePr>
        <p:xfrm>
          <a:off x="909687" y="2474619"/>
          <a:ext cx="6858000" cy="3272788"/>
        </p:xfrm>
        <a:graphic>
          <a:graphicData uri="http://schemas.openxmlformats.org/drawingml/2006/table">
            <a:tbl>
              <a:tblPr firstRow="1" bandRow="1">
                <a:tableStyleId>{5C22544A-7EE6-4342-B048-85BDC9FD1C3A}</a:tableStyleId>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441960">
                <a:tc>
                  <a:txBody>
                    <a:bodyPr/>
                    <a:lstStyle/>
                    <a:p>
                      <a:endParaRPr lang="en-US" sz="1050" dirty="0"/>
                    </a:p>
                  </a:txBody>
                  <a:tcPr marL="51435" marR="51435" marT="25717" marB="25717"/>
                </a:tc>
                <a:tc>
                  <a:txBody>
                    <a:bodyPr/>
                    <a:lstStyle/>
                    <a:p>
                      <a:r>
                        <a:rPr lang="en-US" sz="1050" dirty="0"/>
                        <a:t>Migraine </a:t>
                      </a:r>
                    </a:p>
                  </a:txBody>
                  <a:tcPr marL="51435" marR="51435" marT="25717" marB="25717"/>
                </a:tc>
                <a:tc>
                  <a:txBody>
                    <a:bodyPr/>
                    <a:lstStyle/>
                    <a:p>
                      <a:r>
                        <a:rPr lang="en-US" sz="1050" dirty="0"/>
                        <a:t>Cluster Headache</a:t>
                      </a:r>
                    </a:p>
                  </a:txBody>
                  <a:tcPr marL="51435" marR="51435" marT="25717" marB="25717"/>
                </a:tc>
                <a:tc>
                  <a:txBody>
                    <a:bodyPr/>
                    <a:lstStyle/>
                    <a:p>
                      <a:r>
                        <a:rPr lang="en-US" sz="1050" dirty="0"/>
                        <a:t>Temporal Arteritis</a:t>
                      </a:r>
                    </a:p>
                  </a:txBody>
                  <a:tcPr marL="51435" marR="51435" marT="25717" marB="25717"/>
                </a:tc>
                <a:extLst>
                  <a:ext uri="{0D108BD9-81ED-4DB2-BD59-A6C34878D82A}">
                    <a16:rowId xmlns:a16="http://schemas.microsoft.com/office/drawing/2014/main" val="10000"/>
                  </a:ext>
                </a:extLst>
              </a:tr>
              <a:tr h="441960">
                <a:tc>
                  <a:txBody>
                    <a:bodyPr/>
                    <a:lstStyle/>
                    <a:p>
                      <a:r>
                        <a:rPr lang="en-US" sz="1050" dirty="0"/>
                        <a:t>Epidemiology</a:t>
                      </a:r>
                    </a:p>
                    <a:p>
                      <a:r>
                        <a:rPr lang="en-US" sz="1050" dirty="0"/>
                        <a:t>(Age, Sex)</a:t>
                      </a:r>
                    </a:p>
                  </a:txBody>
                  <a:tcPr marL="51435" marR="51435" marT="25717" marB="25717"/>
                </a:tc>
                <a:tc>
                  <a:txBody>
                    <a:bodyPr/>
                    <a:lstStyle/>
                    <a:p>
                      <a:r>
                        <a:rPr lang="en-US" sz="1050" dirty="0"/>
                        <a:t>Common in females (75%)</a:t>
                      </a:r>
                    </a:p>
                    <a:p>
                      <a:r>
                        <a:rPr lang="en-US" sz="1050" dirty="0"/>
                        <a:t>Common in adolescence</a:t>
                      </a:r>
                    </a:p>
                  </a:txBody>
                  <a:tcPr marL="51435" marR="51435" marT="25717" marB="25717"/>
                </a:tc>
                <a:tc>
                  <a:txBody>
                    <a:bodyPr/>
                    <a:lstStyle/>
                    <a:p>
                      <a:r>
                        <a:rPr lang="en-US" sz="1050" u="none" dirty="0"/>
                        <a:t>Common in males (2:1)</a:t>
                      </a:r>
                    </a:p>
                    <a:p>
                      <a:r>
                        <a:rPr lang="en-US" sz="1050" u="none" dirty="0"/>
                        <a:t>Older than 30</a:t>
                      </a:r>
                    </a:p>
                  </a:txBody>
                  <a:tcPr marL="51435" marR="51435" marT="25717" marB="25717"/>
                </a:tc>
                <a:tc>
                  <a:txBody>
                    <a:bodyPr/>
                    <a:lstStyle/>
                    <a:p>
                      <a:r>
                        <a:rPr lang="en-US" sz="1050" u="none" dirty="0"/>
                        <a:t>Common in females</a:t>
                      </a:r>
                    </a:p>
                    <a:p>
                      <a:r>
                        <a:rPr lang="en-US" sz="1050" u="none" dirty="0"/>
                        <a:t>Older than 50</a:t>
                      </a:r>
                    </a:p>
                  </a:txBody>
                  <a:tcPr marL="51435" marR="51435" marT="25717" marB="25717"/>
                </a:tc>
                <a:extLst>
                  <a:ext uri="{0D108BD9-81ED-4DB2-BD59-A6C34878D82A}">
                    <a16:rowId xmlns:a16="http://schemas.microsoft.com/office/drawing/2014/main" val="10001"/>
                  </a:ext>
                </a:extLst>
              </a:tr>
              <a:tr h="441960">
                <a:tc>
                  <a:txBody>
                    <a:bodyPr/>
                    <a:lstStyle/>
                    <a:p>
                      <a:r>
                        <a:rPr lang="en-US" sz="1050" dirty="0"/>
                        <a:t>Duration</a:t>
                      </a:r>
                    </a:p>
                  </a:txBody>
                  <a:tcPr marL="51435" marR="51435" marT="25717" marB="25717"/>
                </a:tc>
                <a:tc>
                  <a:txBody>
                    <a:bodyPr/>
                    <a:lstStyle/>
                    <a:p>
                      <a:r>
                        <a:rPr lang="en-US" sz="1050" dirty="0"/>
                        <a:t>Few hours to three days</a:t>
                      </a:r>
                    </a:p>
                  </a:txBody>
                  <a:tcPr marL="51435" marR="51435" marT="25717" marB="25717"/>
                </a:tc>
                <a:tc>
                  <a:txBody>
                    <a:bodyPr/>
                    <a:lstStyle/>
                    <a:p>
                      <a:r>
                        <a:rPr lang="en-US" sz="1050" dirty="0"/>
                        <a:t>15 mins to few hours</a:t>
                      </a:r>
                    </a:p>
                  </a:txBody>
                  <a:tcPr marL="51435" marR="51435" marT="25717" marB="25717"/>
                </a:tc>
                <a:tc>
                  <a:txBody>
                    <a:bodyPr/>
                    <a:lstStyle/>
                    <a:p>
                      <a:r>
                        <a:rPr lang="en-US" sz="1050" dirty="0"/>
                        <a:t>Few minutes</a:t>
                      </a:r>
                    </a:p>
                  </a:txBody>
                  <a:tcPr marL="51435" marR="51435" marT="25717" marB="25717"/>
                </a:tc>
                <a:extLst>
                  <a:ext uri="{0D108BD9-81ED-4DB2-BD59-A6C34878D82A}">
                    <a16:rowId xmlns:a16="http://schemas.microsoft.com/office/drawing/2014/main" val="10002"/>
                  </a:ext>
                </a:extLst>
              </a:tr>
              <a:tr h="530860">
                <a:tc>
                  <a:txBody>
                    <a:bodyPr/>
                    <a:lstStyle/>
                    <a:p>
                      <a:r>
                        <a:rPr lang="en-US" sz="1050" dirty="0"/>
                        <a:t>Location</a:t>
                      </a:r>
                    </a:p>
                  </a:txBody>
                  <a:tcPr marL="51435" marR="51435" marT="25717" marB="25717"/>
                </a:tc>
                <a:tc>
                  <a:txBody>
                    <a:bodyPr/>
                    <a:lstStyle/>
                    <a:p>
                      <a:r>
                        <a:rPr lang="en-US" sz="1050" dirty="0"/>
                        <a:t>Unilateral frontotemporal and ocular</a:t>
                      </a:r>
                    </a:p>
                  </a:txBody>
                  <a:tcPr marL="51435" marR="51435" marT="25717" marB="25717"/>
                </a:tc>
                <a:tc>
                  <a:txBody>
                    <a:bodyPr/>
                    <a:lstStyle/>
                    <a:p>
                      <a:r>
                        <a:rPr lang="en-US" sz="1050" dirty="0"/>
                        <a:t>unilateral</a:t>
                      </a:r>
                    </a:p>
                    <a:p>
                      <a:r>
                        <a:rPr lang="en-US" sz="1050" dirty="0"/>
                        <a:t>Periorbital, may radiate to the neck and shoulder</a:t>
                      </a:r>
                    </a:p>
                  </a:txBody>
                  <a:tcPr marL="51435" marR="51435" marT="25717" marB="25717"/>
                </a:tc>
                <a:tc>
                  <a:txBody>
                    <a:bodyPr/>
                    <a:lstStyle/>
                    <a:p>
                      <a:r>
                        <a:rPr lang="en-US" sz="1050" dirty="0"/>
                        <a:t>Temporal region</a:t>
                      </a:r>
                    </a:p>
                  </a:txBody>
                  <a:tcPr marL="51435" marR="51435" marT="25717" marB="25717"/>
                </a:tc>
                <a:extLst>
                  <a:ext uri="{0D108BD9-81ED-4DB2-BD59-A6C34878D82A}">
                    <a16:rowId xmlns:a16="http://schemas.microsoft.com/office/drawing/2014/main" val="10003"/>
                  </a:ext>
                </a:extLst>
              </a:tr>
              <a:tr h="441960">
                <a:tc>
                  <a:txBody>
                    <a:bodyPr/>
                    <a:lstStyle/>
                    <a:p>
                      <a:r>
                        <a:rPr lang="en-US" sz="1050" dirty="0"/>
                        <a:t>Nature</a:t>
                      </a:r>
                    </a:p>
                  </a:txBody>
                  <a:tcPr marL="51435" marR="51435" marT="25717" marB="25717"/>
                </a:tc>
                <a:tc>
                  <a:txBody>
                    <a:bodyPr/>
                    <a:lstStyle/>
                    <a:p>
                      <a:r>
                        <a:rPr lang="en-US" sz="1050" dirty="0"/>
                        <a:t>Throbbing </a:t>
                      </a:r>
                    </a:p>
                  </a:txBody>
                  <a:tcPr marL="51435" marR="51435" marT="25717" marB="25717"/>
                </a:tc>
                <a:tc>
                  <a:txBody>
                    <a:bodyPr/>
                    <a:lstStyle/>
                    <a:p>
                      <a:r>
                        <a:rPr lang="en-US" sz="1050" dirty="0"/>
                        <a:t>Stabbing</a:t>
                      </a:r>
                    </a:p>
                  </a:txBody>
                  <a:tcPr marL="51435" marR="51435" marT="25717" marB="25717"/>
                </a:tc>
                <a:tc>
                  <a:txBody>
                    <a:bodyPr/>
                    <a:lstStyle/>
                    <a:p>
                      <a:r>
                        <a:rPr lang="en-US" sz="1050" dirty="0"/>
                        <a:t>Throbbing</a:t>
                      </a:r>
                    </a:p>
                  </a:txBody>
                  <a:tcPr marL="51435" marR="51435" marT="25717" marB="25717"/>
                </a:tc>
                <a:extLst>
                  <a:ext uri="{0D108BD9-81ED-4DB2-BD59-A6C34878D82A}">
                    <a16:rowId xmlns:a16="http://schemas.microsoft.com/office/drawing/2014/main" val="10004"/>
                  </a:ext>
                </a:extLst>
              </a:tr>
              <a:tr h="530860">
                <a:tc>
                  <a:txBody>
                    <a:bodyPr/>
                    <a:lstStyle/>
                    <a:p>
                      <a:r>
                        <a:rPr lang="en-US" sz="1050" dirty="0"/>
                        <a:t>Associated symptoms</a:t>
                      </a:r>
                    </a:p>
                  </a:txBody>
                  <a:tcPr marL="51435" marR="51435" marT="25717" marB="25717"/>
                </a:tc>
                <a:tc>
                  <a:txBody>
                    <a:bodyPr/>
                    <a:lstStyle/>
                    <a:p>
                      <a:r>
                        <a:rPr lang="en-US" sz="1050" dirty="0"/>
                        <a:t>Nausea, vomiting, photophobia, phonophobia, fatigue, light-headedness</a:t>
                      </a:r>
                    </a:p>
                  </a:txBody>
                  <a:tcPr marL="51435" marR="51435" marT="25717" marB="25717"/>
                </a:tc>
                <a:tc>
                  <a:txBody>
                    <a:bodyPr/>
                    <a:lstStyle/>
                    <a:p>
                      <a:r>
                        <a:rPr lang="en-US" sz="1050" dirty="0"/>
                        <a:t>Ptosis, meiosis, conjunctival injection, lid edema, rhinorrhea, lacrimation</a:t>
                      </a:r>
                    </a:p>
                  </a:txBody>
                  <a:tcPr marL="51435" marR="51435" marT="25717" marB="25717"/>
                </a:tc>
                <a:tc>
                  <a:txBody>
                    <a:bodyPr/>
                    <a:lstStyle/>
                    <a:p>
                      <a:r>
                        <a:rPr lang="en-US" sz="1050" dirty="0"/>
                        <a:t>Jaw and tongue claudication, tinnitus, decreased visual acuity or sudden visual loss</a:t>
                      </a:r>
                    </a:p>
                  </a:txBody>
                  <a:tcPr marL="51435" marR="51435" marT="25717" marB="25717"/>
                </a:tc>
                <a:extLst>
                  <a:ext uri="{0D108BD9-81ED-4DB2-BD59-A6C34878D82A}">
                    <a16:rowId xmlns:a16="http://schemas.microsoft.com/office/drawing/2014/main" val="10005"/>
                  </a:ext>
                </a:extLst>
              </a:tr>
              <a:tr h="441960">
                <a:tc>
                  <a:txBody>
                    <a:bodyPr/>
                    <a:lstStyle/>
                    <a:p>
                      <a:r>
                        <a:rPr lang="en-US" sz="1050" dirty="0"/>
                        <a:t>Treatment</a:t>
                      </a:r>
                    </a:p>
                  </a:txBody>
                  <a:tcPr marL="51435" marR="51435" marT="25717" marB="25717"/>
                </a:tc>
                <a:tc>
                  <a:txBody>
                    <a:bodyPr/>
                    <a:lstStyle/>
                    <a:p>
                      <a:r>
                        <a:rPr lang="en-US" sz="1050" dirty="0"/>
                        <a:t>NSAIDs, triptans, opioids, ergotamine</a:t>
                      </a:r>
                    </a:p>
                  </a:txBody>
                  <a:tcPr marL="51435" marR="51435" marT="25717" marB="25717"/>
                </a:tc>
                <a:tc>
                  <a:txBody>
                    <a:bodyPr/>
                    <a:lstStyle/>
                    <a:p>
                      <a:r>
                        <a:rPr lang="en-US" sz="1050" dirty="0"/>
                        <a:t>Sumatriptan, Dihydroergotamine</a:t>
                      </a:r>
                    </a:p>
                  </a:txBody>
                  <a:tcPr marL="51435" marR="51435" marT="25717" marB="25717"/>
                </a:tc>
                <a:tc>
                  <a:txBody>
                    <a:bodyPr/>
                    <a:lstStyle/>
                    <a:p>
                      <a:r>
                        <a:rPr lang="en-US" sz="1050" dirty="0"/>
                        <a:t>High does prednisolone</a:t>
                      </a:r>
                    </a:p>
                  </a:txBody>
                  <a:tcPr marL="51435" marR="51435" marT="25717" marB="25717"/>
                </a:tc>
                <a:extLst>
                  <a:ext uri="{0D108BD9-81ED-4DB2-BD59-A6C34878D82A}">
                    <a16:rowId xmlns:a16="http://schemas.microsoft.com/office/drawing/2014/main" val="10006"/>
                  </a:ext>
                </a:extLst>
              </a:tr>
            </a:tbl>
          </a:graphicData>
        </a:graphic>
      </p:graphicFrame>
      <p:sp>
        <p:nvSpPr>
          <p:cNvPr id="7" name="Title 1"/>
          <p:cNvSpPr>
            <a:spLocks noGrp="1"/>
          </p:cNvSpPr>
          <p:nvPr>
            <p:ph type="subTitle" idx="1"/>
          </p:nvPr>
        </p:nvSpPr>
        <p:spPr>
          <a:xfrm>
            <a:off x="815419" y="1136135"/>
            <a:ext cx="6858000" cy="1241822"/>
          </a:xfrm>
        </p:spPr>
        <p:txBody>
          <a:bodyPr>
            <a:normAutofit fontScale="65000" lnSpcReduction="20000"/>
          </a:bodyPr>
          <a:lstStyle/>
          <a:p>
            <a:pPr algn="l"/>
            <a:r>
              <a:rPr lang="en-US" dirty="0"/>
              <a:t>Q1) Differentiate between Migraine, Cluster headache and Temporal arteritis headache in the following aspects:</a:t>
            </a:r>
            <a:endParaRPr lang="ar-SA" dirty="0"/>
          </a:p>
          <a:p>
            <a:pPr algn="r"/>
            <a:r>
              <a:rPr lang="ar-SA" dirty="0"/>
              <a:t>يعني هو حدد الأمراض وحدد الجوانب اللي لازم نفرق بينها والجدول كان موجود وجاهز على الورقة</a:t>
            </a:r>
            <a:endParaRPr lang="en-US" dirty="0"/>
          </a:p>
          <a:p>
            <a:pPr algn="l"/>
            <a:endParaRPr lang="en-US" dirty="0"/>
          </a:p>
        </p:txBody>
      </p:sp>
    </p:spTree>
  </p:cSld>
  <p:clrMapOvr>
    <a:masterClrMapping/>
  </p:clrMapOvr>
  <p:transition advClick="0" advTm="60000"/>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46538"/>
            <a:ext cx="7886700" cy="1132018"/>
          </a:xfrm>
        </p:spPr>
        <p:txBody>
          <a:bodyPr>
            <a:normAutofit/>
          </a:bodyPr>
          <a:lstStyle/>
          <a:p>
            <a:pPr marL="0" indent="0">
              <a:buNone/>
            </a:pPr>
            <a:r>
              <a:rPr lang="en-US" sz="1800" dirty="0"/>
              <a:t>Q2) To exclude oculomotor nerve lesion what do you examine and what are the abnormal findings:</a:t>
            </a:r>
          </a:p>
          <a:p>
            <a:pPr marL="0" indent="0" algn="r">
              <a:buNone/>
            </a:pPr>
            <a:r>
              <a:rPr lang="ar-SA" sz="1800" dirty="0"/>
              <a:t>هنا ما كان محدد شي وكان مطلوب مننا نعبي الخانتين بس كان فيه 5 خلايا مطلوب تعبئتها</a:t>
            </a:r>
            <a:endParaRPr lang="en-US" sz="1800" dirty="0"/>
          </a:p>
        </p:txBody>
      </p:sp>
      <p:graphicFrame>
        <p:nvGraphicFramePr>
          <p:cNvPr id="4" name="Content Placeholder 3"/>
          <p:cNvGraphicFramePr/>
          <p:nvPr/>
        </p:nvGraphicFramePr>
        <p:xfrm>
          <a:off x="2374966" y="3225382"/>
          <a:ext cx="3943350" cy="1583054"/>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20000"/>
                    </a:ext>
                  </a:extLst>
                </a:gridCol>
                <a:gridCol w="1971675">
                  <a:extLst>
                    <a:ext uri="{9D8B030D-6E8A-4147-A177-3AD203B41FA5}">
                      <a16:colId xmlns:a16="http://schemas.microsoft.com/office/drawing/2014/main" val="20001"/>
                    </a:ext>
                  </a:extLst>
                </a:gridCol>
              </a:tblGrid>
              <a:tr h="211455">
                <a:tc>
                  <a:txBody>
                    <a:bodyPr/>
                    <a:lstStyle/>
                    <a:p>
                      <a:r>
                        <a:rPr lang="en-US" sz="1050" dirty="0"/>
                        <a:t>Structure examined</a:t>
                      </a:r>
                    </a:p>
                  </a:txBody>
                  <a:tcPr marL="51435" marR="51435" marT="25717" marB="25717"/>
                </a:tc>
                <a:tc>
                  <a:txBody>
                    <a:bodyPr/>
                    <a:lstStyle/>
                    <a:p>
                      <a:r>
                        <a:rPr lang="en-US" sz="1050" dirty="0"/>
                        <a:t>Abnormal finding</a:t>
                      </a:r>
                    </a:p>
                  </a:txBody>
                  <a:tcPr marL="51435" marR="51435" marT="25717" marB="25717"/>
                </a:tc>
                <a:extLst>
                  <a:ext uri="{0D108BD9-81ED-4DB2-BD59-A6C34878D82A}">
                    <a16:rowId xmlns:a16="http://schemas.microsoft.com/office/drawing/2014/main" val="10000"/>
                  </a:ext>
                </a:extLst>
              </a:tr>
              <a:tr h="370840">
                <a:tc>
                  <a:txBody>
                    <a:bodyPr/>
                    <a:lstStyle/>
                    <a:p>
                      <a:r>
                        <a:rPr lang="en-US" sz="1050" dirty="0"/>
                        <a:t>Extraocular muscles</a:t>
                      </a:r>
                    </a:p>
                  </a:txBody>
                  <a:tcPr marL="51435" marR="51435" marT="25717" marB="25717"/>
                </a:tc>
                <a:tc>
                  <a:txBody>
                    <a:bodyPr/>
                    <a:lstStyle/>
                    <a:p>
                      <a:r>
                        <a:rPr lang="en-US" sz="1050" dirty="0"/>
                        <a:t>Eye shifted down and out (due to unopposed action of SO and LR)</a:t>
                      </a:r>
                    </a:p>
                  </a:txBody>
                  <a:tcPr marL="51435" marR="51435" marT="25717" marB="25717"/>
                </a:tc>
                <a:extLst>
                  <a:ext uri="{0D108BD9-81ED-4DB2-BD59-A6C34878D82A}">
                    <a16:rowId xmlns:a16="http://schemas.microsoft.com/office/drawing/2014/main" val="10001"/>
                  </a:ext>
                </a:extLst>
              </a:tr>
              <a:tr h="365125">
                <a:tc>
                  <a:txBody>
                    <a:bodyPr/>
                    <a:lstStyle/>
                    <a:p>
                      <a:r>
                        <a:rPr lang="en-US" sz="1050" dirty="0"/>
                        <a:t>Sphincter pupillae</a:t>
                      </a:r>
                    </a:p>
                  </a:txBody>
                  <a:tcPr marL="51435" marR="51435" marT="25717" marB="25717"/>
                </a:tc>
                <a:tc>
                  <a:txBody>
                    <a:bodyPr/>
                    <a:lstStyle/>
                    <a:p>
                      <a:r>
                        <a:rPr lang="en-US" sz="1050" dirty="0"/>
                        <a:t>Mydriasis</a:t>
                      </a:r>
                    </a:p>
                  </a:txBody>
                  <a:tcPr marL="51435" marR="51435" marT="25717" marB="25717"/>
                </a:tc>
                <a:extLst>
                  <a:ext uri="{0D108BD9-81ED-4DB2-BD59-A6C34878D82A}">
                    <a16:rowId xmlns:a16="http://schemas.microsoft.com/office/drawing/2014/main" val="10002"/>
                  </a:ext>
                </a:extLst>
              </a:tr>
              <a:tr h="211455">
                <a:tc>
                  <a:txBody>
                    <a:bodyPr/>
                    <a:lstStyle/>
                    <a:p>
                      <a:r>
                        <a:rPr lang="en-US" sz="1050" dirty="0" err="1"/>
                        <a:t>Levator</a:t>
                      </a:r>
                      <a:r>
                        <a:rPr lang="en-US" sz="1050" dirty="0"/>
                        <a:t> palpebrae superiors</a:t>
                      </a:r>
                    </a:p>
                  </a:txBody>
                  <a:tcPr marL="51435" marR="51435" marT="25717" marB="25717"/>
                </a:tc>
                <a:tc>
                  <a:txBody>
                    <a:bodyPr/>
                    <a:lstStyle/>
                    <a:p>
                      <a:r>
                        <a:rPr lang="en-US" sz="1050" dirty="0"/>
                        <a:t>Ptosis</a:t>
                      </a:r>
                    </a:p>
                  </a:txBody>
                  <a:tcPr marL="51435" marR="51435" marT="25717" marB="25717"/>
                </a:tc>
                <a:extLst>
                  <a:ext uri="{0D108BD9-81ED-4DB2-BD59-A6C34878D82A}">
                    <a16:rowId xmlns:a16="http://schemas.microsoft.com/office/drawing/2014/main" val="10003"/>
                  </a:ext>
                </a:extLst>
              </a:tr>
              <a:tr h="212090">
                <a:tc>
                  <a:txBody>
                    <a:bodyPr/>
                    <a:lstStyle/>
                    <a:p>
                      <a:r>
                        <a:rPr lang="en-US" sz="1050" dirty="0"/>
                        <a:t>Accommodation reflex</a:t>
                      </a:r>
                    </a:p>
                  </a:txBody>
                  <a:tcPr marL="51435" marR="51435" marT="25717" marB="25717"/>
                </a:tc>
                <a:tc>
                  <a:txBody>
                    <a:bodyPr/>
                    <a:lstStyle/>
                    <a:p>
                      <a:r>
                        <a:rPr lang="en-US" sz="1050" dirty="0"/>
                        <a:t>Absent accommodation reflex </a:t>
                      </a:r>
                    </a:p>
                  </a:txBody>
                  <a:tcPr marL="51435" marR="51435" marT="25717" marB="25717"/>
                </a:tc>
                <a:extLst>
                  <a:ext uri="{0D108BD9-81ED-4DB2-BD59-A6C34878D82A}">
                    <a16:rowId xmlns:a16="http://schemas.microsoft.com/office/drawing/2014/main" val="10004"/>
                  </a:ext>
                </a:extLst>
              </a:tr>
              <a:tr h="211455">
                <a:tc>
                  <a:txBody>
                    <a:bodyPr/>
                    <a:lstStyle/>
                    <a:p>
                      <a:r>
                        <a:rPr lang="en-US" sz="1050" dirty="0"/>
                        <a:t>Light reflex</a:t>
                      </a:r>
                    </a:p>
                  </a:txBody>
                  <a:tcPr marL="51435" marR="51435" marT="25717" marB="25717"/>
                </a:tc>
                <a:tc>
                  <a:txBody>
                    <a:bodyPr/>
                    <a:lstStyle/>
                    <a:p>
                      <a:r>
                        <a:rPr lang="en-US" sz="1050" dirty="0"/>
                        <a:t>Absent pupillary construction</a:t>
                      </a:r>
                    </a:p>
                  </a:txBody>
                  <a:tcPr marL="51435" marR="51435" marT="25717" marB="25717"/>
                </a:tc>
                <a:extLst>
                  <a:ext uri="{0D108BD9-81ED-4DB2-BD59-A6C34878D82A}">
                    <a16:rowId xmlns:a16="http://schemas.microsoft.com/office/drawing/2014/main" val="10005"/>
                  </a:ext>
                </a:extLst>
              </a:tr>
            </a:tbl>
          </a:graphicData>
        </a:graphic>
      </p:graphicFrame>
    </p:spTree>
  </p:cSld>
  <p:clrMapOvr>
    <a:masterClrMapping/>
  </p:clrMapOvr>
  <p:transition advClick="0" advTm="60000"/>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15462"/>
            <a:ext cx="7886700" cy="599600"/>
          </a:xfrm>
        </p:spPr>
        <p:txBody>
          <a:bodyPr>
            <a:normAutofit fontScale="90000" lnSpcReduction="10000"/>
          </a:bodyPr>
          <a:lstStyle/>
          <a:p>
            <a:pPr marL="0" indent="0">
              <a:buNone/>
            </a:pPr>
            <a:r>
              <a:rPr lang="en-US" sz="1800" dirty="0"/>
              <a:t>Q3:</a:t>
            </a:r>
            <a:r>
              <a:rPr lang="ar-SA" sz="1800" dirty="0"/>
              <a:t> </a:t>
            </a:r>
            <a:r>
              <a:rPr lang="en-US" sz="1800" dirty="0"/>
              <a:t>Differentiate between epilepsy and syncope:</a:t>
            </a:r>
          </a:p>
          <a:p>
            <a:pPr marL="0" indent="0" algn="r">
              <a:buNone/>
            </a:pPr>
            <a:r>
              <a:rPr lang="ar-SA" sz="1800" dirty="0"/>
              <a:t>هنا كانت الجوانب محددة ومطلوب مننا نقارن</a:t>
            </a:r>
            <a:endParaRPr lang="en-US" sz="1800" dirty="0"/>
          </a:p>
        </p:txBody>
      </p:sp>
      <p:graphicFrame>
        <p:nvGraphicFramePr>
          <p:cNvPr id="4" name="Content Placeholder 3"/>
          <p:cNvGraphicFramePr/>
          <p:nvPr/>
        </p:nvGraphicFramePr>
        <p:xfrm>
          <a:off x="1807589" y="2333218"/>
          <a:ext cx="5143500" cy="3271518"/>
        </p:xfrm>
        <a:graphic>
          <a:graphicData uri="http://schemas.openxmlformats.org/drawingml/2006/table">
            <a:tbl>
              <a:tblPr firstRow="1" bandRow="1">
                <a:tableStyleId>{5C22544A-7EE6-4342-B048-85BDC9FD1C3A}</a:tableStyleId>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tblGrid>
              <a:tr h="479425">
                <a:tc>
                  <a:txBody>
                    <a:bodyPr/>
                    <a:lstStyle/>
                    <a:p>
                      <a:endParaRPr lang="en-US" sz="1050" dirty="0"/>
                    </a:p>
                  </a:txBody>
                  <a:tcPr marL="51435" marR="51435" marT="25717" marB="25717"/>
                </a:tc>
                <a:tc>
                  <a:txBody>
                    <a:bodyPr/>
                    <a:lstStyle/>
                    <a:p>
                      <a:r>
                        <a:rPr lang="en-US" sz="1050" dirty="0"/>
                        <a:t>Epilepsy</a:t>
                      </a:r>
                    </a:p>
                  </a:txBody>
                  <a:tcPr marL="51435" marR="51435" marT="25717" marB="25717"/>
                </a:tc>
                <a:tc>
                  <a:txBody>
                    <a:bodyPr/>
                    <a:lstStyle/>
                    <a:p>
                      <a:r>
                        <a:rPr lang="en-US" sz="1050" dirty="0"/>
                        <a:t>Syncope</a:t>
                      </a:r>
                    </a:p>
                  </a:txBody>
                  <a:tcPr marL="51435" marR="51435" marT="25717" marB="25717"/>
                </a:tc>
                <a:extLst>
                  <a:ext uri="{0D108BD9-81ED-4DB2-BD59-A6C34878D82A}">
                    <a16:rowId xmlns:a16="http://schemas.microsoft.com/office/drawing/2014/main" val="10000"/>
                  </a:ext>
                </a:extLst>
              </a:tr>
              <a:tr h="450215">
                <a:tc>
                  <a:txBody>
                    <a:bodyPr/>
                    <a:lstStyle/>
                    <a:p>
                      <a:r>
                        <a:rPr lang="en-US" sz="1050" dirty="0"/>
                        <a:t>Aura</a:t>
                      </a:r>
                    </a:p>
                  </a:txBody>
                  <a:tcPr marL="51435" marR="51435" marT="25717" marB="25717"/>
                </a:tc>
                <a:tc>
                  <a:txBody>
                    <a:bodyPr/>
                    <a:lstStyle/>
                    <a:p>
                      <a:r>
                        <a:rPr lang="en-US" sz="1050" dirty="0"/>
                        <a:t>Yes</a:t>
                      </a:r>
                    </a:p>
                  </a:txBody>
                  <a:tcPr marL="51435" marR="51435" marT="25717" marB="25717"/>
                </a:tc>
                <a:tc>
                  <a:txBody>
                    <a:bodyPr/>
                    <a:lstStyle/>
                    <a:p>
                      <a:r>
                        <a:rPr lang="en-US" sz="1050" u="none" dirty="0"/>
                        <a:t>No</a:t>
                      </a:r>
                    </a:p>
                  </a:txBody>
                  <a:tcPr marL="51435" marR="51435" marT="25717" marB="25717"/>
                </a:tc>
                <a:extLst>
                  <a:ext uri="{0D108BD9-81ED-4DB2-BD59-A6C34878D82A}">
                    <a16:rowId xmlns:a16="http://schemas.microsoft.com/office/drawing/2014/main" val="10001"/>
                  </a:ext>
                </a:extLst>
              </a:tr>
              <a:tr h="479425">
                <a:tc>
                  <a:txBody>
                    <a:bodyPr/>
                    <a:lstStyle/>
                    <a:p>
                      <a:r>
                        <a:rPr lang="en-US" sz="1050" dirty="0"/>
                        <a:t>Involuntary movements</a:t>
                      </a:r>
                    </a:p>
                  </a:txBody>
                  <a:tcPr marL="51435" marR="51435" marT="25717" marB="25717"/>
                </a:tc>
                <a:tc>
                  <a:txBody>
                    <a:bodyPr/>
                    <a:lstStyle/>
                    <a:p>
                      <a:r>
                        <a:rPr lang="en-US" sz="1050" dirty="0"/>
                        <a:t>Yes</a:t>
                      </a:r>
                    </a:p>
                  </a:txBody>
                  <a:tcPr marL="51435" marR="51435" marT="25717" marB="25717"/>
                </a:tc>
                <a:tc>
                  <a:txBody>
                    <a:bodyPr/>
                    <a:lstStyle/>
                    <a:p>
                      <a:r>
                        <a:rPr lang="en-US" sz="1050" dirty="0"/>
                        <a:t>No</a:t>
                      </a:r>
                    </a:p>
                  </a:txBody>
                  <a:tcPr marL="51435" marR="51435" marT="25717" marB="25717"/>
                </a:tc>
                <a:extLst>
                  <a:ext uri="{0D108BD9-81ED-4DB2-BD59-A6C34878D82A}">
                    <a16:rowId xmlns:a16="http://schemas.microsoft.com/office/drawing/2014/main" val="10002"/>
                  </a:ext>
                </a:extLst>
              </a:tr>
              <a:tr h="850900">
                <a:tc>
                  <a:txBody>
                    <a:bodyPr/>
                    <a:lstStyle/>
                    <a:p>
                      <a:r>
                        <a:rPr lang="en-US" sz="1050" dirty="0"/>
                        <a:t>Triggers</a:t>
                      </a:r>
                    </a:p>
                  </a:txBody>
                  <a:tcPr marL="51435" marR="51435" marT="25717" marB="25717"/>
                </a:tc>
                <a:tc>
                  <a:txBody>
                    <a:bodyPr/>
                    <a:lstStyle/>
                    <a:p>
                      <a:r>
                        <a:rPr lang="en-US" sz="1050" dirty="0"/>
                        <a:t>Tumor, trauma, fever, ischemia, infection, hyponatremia</a:t>
                      </a:r>
                    </a:p>
                  </a:txBody>
                  <a:tcPr marL="51435" marR="51435" marT="25717" marB="25717"/>
                </a:tc>
                <a:tc>
                  <a:txBody>
                    <a:bodyPr/>
                    <a:lstStyle/>
                    <a:p>
                      <a:r>
                        <a:rPr lang="en-US" sz="1050" dirty="0"/>
                        <a:t>Vasovagal syncope, hypoglycemia, dehydration, pain, hyperventilation. cardiac causes e.g., mitral stenosis, atrial fibrillation.</a:t>
                      </a:r>
                    </a:p>
                  </a:txBody>
                  <a:tcPr marL="51435" marR="51435" marT="25717" marB="25717"/>
                </a:tc>
                <a:extLst>
                  <a:ext uri="{0D108BD9-81ED-4DB2-BD59-A6C34878D82A}">
                    <a16:rowId xmlns:a16="http://schemas.microsoft.com/office/drawing/2014/main" val="10003"/>
                  </a:ext>
                </a:extLst>
              </a:tr>
              <a:tr h="530860">
                <a:tc>
                  <a:txBody>
                    <a:bodyPr/>
                    <a:lstStyle/>
                    <a:p>
                      <a:r>
                        <a:rPr lang="en-US" sz="1050" dirty="0"/>
                        <a:t>Associated symptoms</a:t>
                      </a:r>
                    </a:p>
                  </a:txBody>
                  <a:tcPr marL="51435" marR="51435" marT="25717" marB="25717"/>
                </a:tc>
                <a:tc>
                  <a:txBody>
                    <a:bodyPr/>
                    <a:lstStyle/>
                    <a:p>
                      <a:r>
                        <a:rPr lang="en-US" sz="1050" dirty="0"/>
                        <a:t>Tongue biting, urine incontinence, involuntary movements, aura</a:t>
                      </a:r>
                    </a:p>
                  </a:txBody>
                  <a:tcPr marL="51435" marR="51435" marT="25717" marB="25717"/>
                </a:tc>
                <a:tc>
                  <a:txBody>
                    <a:bodyPr/>
                    <a:lstStyle/>
                    <a:p>
                      <a:r>
                        <a:rPr lang="en-US" sz="1050" dirty="0"/>
                        <a:t>Lightheadedness, visual changes, pallor, sweating, nausea</a:t>
                      </a:r>
                    </a:p>
                  </a:txBody>
                  <a:tcPr marL="51435" marR="51435" marT="25717" marB="25717"/>
                </a:tc>
                <a:extLst>
                  <a:ext uri="{0D108BD9-81ED-4DB2-BD59-A6C34878D82A}">
                    <a16:rowId xmlns:a16="http://schemas.microsoft.com/office/drawing/2014/main" val="10004"/>
                  </a:ext>
                </a:extLst>
              </a:tr>
              <a:tr h="479425">
                <a:tc>
                  <a:txBody>
                    <a:bodyPr/>
                    <a:lstStyle/>
                    <a:p>
                      <a:r>
                        <a:rPr lang="en-US" sz="1050" dirty="0"/>
                        <a:t>Duration</a:t>
                      </a:r>
                    </a:p>
                  </a:txBody>
                  <a:tcPr marL="51435" marR="51435" marT="25717" marB="25717"/>
                </a:tc>
                <a:tc>
                  <a:txBody>
                    <a:bodyPr/>
                    <a:lstStyle/>
                    <a:p>
                      <a:r>
                        <a:rPr lang="en-US" sz="1050" dirty="0"/>
                        <a:t>Less than 1 min</a:t>
                      </a:r>
                    </a:p>
                  </a:txBody>
                  <a:tcPr marL="51435" marR="51435" marT="25717" marB="25717"/>
                </a:tc>
                <a:tc>
                  <a:txBody>
                    <a:bodyPr/>
                    <a:lstStyle/>
                    <a:p>
                      <a:r>
                        <a:rPr lang="en-US" sz="1050" dirty="0"/>
                        <a:t>More than 1 min</a:t>
                      </a:r>
                    </a:p>
                  </a:txBody>
                  <a:tcPr marL="51435" marR="51435" marT="25717" marB="25717"/>
                </a:tc>
                <a:extLst>
                  <a:ext uri="{0D108BD9-81ED-4DB2-BD59-A6C34878D82A}">
                    <a16:rowId xmlns:a16="http://schemas.microsoft.com/office/drawing/2014/main" val="10005"/>
                  </a:ext>
                </a:extLst>
              </a:tr>
            </a:tbl>
          </a:graphicData>
        </a:graphic>
      </p:graphicFrame>
    </p:spTree>
  </p:cSld>
  <p:clrMapOvr>
    <a:masterClrMapping/>
  </p:clrMapOvr>
  <p:transition advClick="0" advTm="60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Neuromedicine</a:t>
            </a:r>
            <a:r>
              <a:rPr lang="en-US" dirty="0"/>
              <a:t> 30-11-2022</a:t>
            </a:r>
          </a:p>
        </p:txBody>
      </p:sp>
      <p:sp>
        <p:nvSpPr>
          <p:cNvPr id="3" name="Subtitle 2"/>
          <p:cNvSpPr>
            <a:spLocks noGrp="1"/>
          </p:cNvSpPr>
          <p:nvPr>
            <p:ph type="subTitle" idx="1"/>
          </p:nvPr>
        </p:nvSpPr>
        <p:spPr/>
        <p:txBody>
          <a:bodyPr/>
          <a:lstStyle/>
          <a:p>
            <a:r>
              <a:rPr lang="en-US" dirty="0"/>
              <a:t>Islam Al-</a:t>
            </a:r>
            <a:r>
              <a:rPr lang="en-US" dirty="0" err="1"/>
              <a:t>Banawi</a:t>
            </a:r>
            <a:endParaRPr lang="en-US" dirty="0"/>
          </a:p>
          <a:p>
            <a:r>
              <a:rPr lang="en-US" dirty="0" err="1"/>
              <a:t>Deema</a:t>
            </a:r>
            <a:r>
              <a:rPr lang="en-US" dirty="0"/>
              <a:t> </a:t>
            </a:r>
            <a:r>
              <a:rPr lang="en-US" dirty="0" err="1"/>
              <a:t>Shnaikat</a:t>
            </a:r>
            <a:endParaRPr lang="en-US" dirty="0"/>
          </a:p>
        </p:txBody>
      </p:sp>
    </p:spTree>
    <p:extLst>
      <p:ext uri="{BB962C8B-B14F-4D97-AF65-F5344CB8AC3E}">
        <p14:creationId xmlns:p14="http://schemas.microsoft.com/office/powerpoint/2010/main" val="3274318923"/>
      </p:ext>
    </p:extLst>
  </p:cSld>
  <p:clrMapOvr>
    <a:masterClrMapping/>
  </p:clrMapOvr>
  <p:transition advClick="0" advTm="60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9525">
              <a:spcBef>
                <a:spcPts val="83"/>
              </a:spcBef>
            </a:pPr>
            <a:r>
              <a:rPr lang="en-US" spc="-4" dirty="0"/>
              <a:t>24 the </a:t>
            </a:r>
            <a:r>
              <a:rPr lang="en-US" spc="-8" dirty="0"/>
              <a:t>patient</a:t>
            </a:r>
            <a:r>
              <a:rPr lang="en-US" dirty="0"/>
              <a:t> </a:t>
            </a:r>
            <a:r>
              <a:rPr lang="en-US" spc="4" dirty="0"/>
              <a:t>is</a:t>
            </a:r>
            <a:r>
              <a:rPr lang="en-US" spc="-4" dirty="0"/>
              <a:t> </a:t>
            </a:r>
            <a:r>
              <a:rPr lang="en-US" dirty="0"/>
              <a:t>looking</a:t>
            </a:r>
            <a:r>
              <a:rPr lang="en-US" spc="-30" dirty="0"/>
              <a:t> </a:t>
            </a:r>
            <a:r>
              <a:rPr lang="en-US" spc="-11" dirty="0"/>
              <a:t>to</a:t>
            </a:r>
            <a:r>
              <a:rPr lang="en-US" spc="-26" dirty="0"/>
              <a:t> </a:t>
            </a:r>
            <a:r>
              <a:rPr lang="en-US" spc="-4" dirty="0"/>
              <a:t>the</a:t>
            </a:r>
            <a:r>
              <a:rPr lang="en-US" dirty="0"/>
              <a:t> </a:t>
            </a:r>
            <a:r>
              <a:rPr lang="en-US" spc="-4" dirty="0" err="1"/>
              <a:t>right;</a:t>
            </a:r>
            <a:r>
              <a:rPr lang="en-US" dirty="0" err="1"/>
              <a:t>All</a:t>
            </a:r>
            <a:r>
              <a:rPr lang="en-US" spc="-23" dirty="0"/>
              <a:t> </a:t>
            </a:r>
            <a:r>
              <a:rPr lang="en-US" dirty="0"/>
              <a:t>of </a:t>
            </a:r>
            <a:r>
              <a:rPr lang="en-US" spc="-4" dirty="0"/>
              <a:t>the</a:t>
            </a:r>
            <a:r>
              <a:rPr lang="en-US" dirty="0"/>
              <a:t> </a:t>
            </a:r>
            <a:r>
              <a:rPr lang="en-US" spc="-8" dirty="0"/>
              <a:t>following</a:t>
            </a:r>
            <a:r>
              <a:rPr lang="en-US" spc="-45" dirty="0"/>
              <a:t> </a:t>
            </a:r>
            <a:r>
              <a:rPr lang="en-US" spc="-8" dirty="0"/>
              <a:t>patient</a:t>
            </a:r>
            <a:r>
              <a:rPr lang="en-US" spc="-15" dirty="0"/>
              <a:t> may</a:t>
            </a:r>
            <a:r>
              <a:rPr lang="en-US" spc="-8" dirty="0"/>
              <a:t> </a:t>
            </a:r>
            <a:r>
              <a:rPr lang="en-US" spc="-15" dirty="0"/>
              <a:t>have</a:t>
            </a:r>
            <a:r>
              <a:rPr lang="en-US" spc="-11" dirty="0"/>
              <a:t> </a:t>
            </a:r>
            <a:r>
              <a:rPr lang="en-US" spc="-19" dirty="0"/>
              <a:t>except</a:t>
            </a:r>
          </a:p>
          <a:p>
            <a:pPr marL="9525">
              <a:spcBef>
                <a:spcPts val="83"/>
              </a:spcBef>
            </a:pPr>
            <a:r>
              <a:rPr lang="en-US" b="1" spc="-8" dirty="0">
                <a:solidFill>
                  <a:srgbClr val="FF0000"/>
                </a:solidFill>
                <a:cs typeface="Calibri"/>
              </a:rPr>
              <a:t>weakness</a:t>
            </a:r>
            <a:r>
              <a:rPr lang="en-US" b="1" spc="30" dirty="0">
                <a:solidFill>
                  <a:srgbClr val="FF0000"/>
                </a:solidFill>
                <a:cs typeface="Calibri"/>
              </a:rPr>
              <a:t> </a:t>
            </a:r>
            <a:r>
              <a:rPr lang="en-US" b="1" dirty="0">
                <a:solidFill>
                  <a:srgbClr val="FF0000"/>
                </a:solidFill>
                <a:cs typeface="Calibri"/>
              </a:rPr>
              <a:t>in</a:t>
            </a:r>
            <a:r>
              <a:rPr lang="en-US" b="1" spc="-4" dirty="0">
                <a:solidFill>
                  <a:srgbClr val="FF0000"/>
                </a:solidFill>
                <a:cs typeface="Calibri"/>
              </a:rPr>
              <a:t> the</a:t>
            </a:r>
            <a:r>
              <a:rPr lang="en-US" b="1" spc="-15" dirty="0">
                <a:solidFill>
                  <a:srgbClr val="FF0000"/>
                </a:solidFill>
                <a:cs typeface="Calibri"/>
              </a:rPr>
              <a:t> </a:t>
            </a:r>
            <a:r>
              <a:rPr lang="en-US" b="1" spc="-8" dirty="0">
                <a:solidFill>
                  <a:srgbClr val="FF0000"/>
                </a:solidFill>
                <a:cs typeface="Calibri"/>
              </a:rPr>
              <a:t>left</a:t>
            </a:r>
            <a:r>
              <a:rPr lang="en-US" b="1" spc="4" dirty="0">
                <a:solidFill>
                  <a:srgbClr val="FF0000"/>
                </a:solidFill>
                <a:cs typeface="Calibri"/>
              </a:rPr>
              <a:t> </a:t>
            </a:r>
            <a:r>
              <a:rPr lang="en-US" b="1" spc="-4" dirty="0">
                <a:solidFill>
                  <a:srgbClr val="FF0000"/>
                </a:solidFill>
                <a:cs typeface="Calibri"/>
              </a:rPr>
              <a:t>medial</a:t>
            </a:r>
            <a:r>
              <a:rPr lang="en-US" b="1" dirty="0">
                <a:solidFill>
                  <a:srgbClr val="FF0000"/>
                </a:solidFill>
                <a:cs typeface="Calibri"/>
              </a:rPr>
              <a:t> </a:t>
            </a:r>
            <a:r>
              <a:rPr lang="en-US" b="1" spc="-8" dirty="0">
                <a:solidFill>
                  <a:srgbClr val="FF0000"/>
                </a:solidFill>
                <a:cs typeface="Calibri"/>
              </a:rPr>
              <a:t>rectus</a:t>
            </a:r>
            <a:endParaRPr lang="en-US" dirty="0">
              <a:cs typeface="Calibri"/>
            </a:endParaRPr>
          </a:p>
          <a:p>
            <a:pPr marL="0" indent="0">
              <a:spcBef>
                <a:spcPts val="83"/>
              </a:spcBef>
              <a:buNone/>
            </a:pPr>
            <a:endParaRPr lang="en-US" dirty="0"/>
          </a:p>
          <a:p>
            <a:pPr marL="0" indent="0">
              <a:spcBef>
                <a:spcPts val="83"/>
              </a:spcBef>
              <a:buNone/>
            </a:pPr>
            <a:endParaRPr lang="en-US" dirty="0"/>
          </a:p>
          <a:p>
            <a:pPr marL="0" indent="0">
              <a:spcBef>
                <a:spcPts val="83"/>
              </a:spcBef>
              <a:buNone/>
            </a:pPr>
            <a:r>
              <a:rPr lang="en-US" dirty="0"/>
              <a:t>25</a:t>
            </a:r>
            <a:r>
              <a:rPr lang="en-GB" dirty="0"/>
              <a:t> Clinical sign associated with lesion of the nerve supply the area shown in the picture </a:t>
            </a:r>
          </a:p>
          <a:p>
            <a:pPr marL="0" indent="0">
              <a:spcBef>
                <a:spcPts val="83"/>
              </a:spcBef>
              <a:buNone/>
            </a:pPr>
            <a:r>
              <a:rPr lang="en-GB" dirty="0">
                <a:solidFill>
                  <a:srgbClr val="FF0000"/>
                </a:solidFill>
              </a:rPr>
              <a:t>Weak </a:t>
            </a:r>
            <a:r>
              <a:rPr lang="en-GB" dirty="0" err="1">
                <a:solidFill>
                  <a:srgbClr val="FF0000"/>
                </a:solidFill>
              </a:rPr>
              <a:t>dorsf</a:t>
            </a:r>
            <a:r>
              <a:rPr lang="en-US" dirty="0">
                <a:solidFill>
                  <a:srgbClr val="FF0000"/>
                </a:solidFill>
              </a:rPr>
              <a:t>l</a:t>
            </a:r>
            <a:r>
              <a:rPr lang="en-GB" dirty="0" err="1">
                <a:solidFill>
                  <a:srgbClr val="FF0000"/>
                </a:solidFill>
              </a:rPr>
              <a:t>exion</a:t>
            </a:r>
            <a:r>
              <a:rPr lang="en-GB" dirty="0">
                <a:solidFill>
                  <a:srgbClr val="FF0000"/>
                </a:solidFill>
              </a:rPr>
              <a:t> </a:t>
            </a:r>
            <a:r>
              <a:rPr lang="ar-JO" dirty="0">
                <a:solidFill>
                  <a:srgbClr val="FF0000"/>
                </a:solidFill>
              </a:rPr>
              <a:t>مش متاكدين </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5151499" y="2864649"/>
            <a:ext cx="3817951" cy="841321"/>
          </a:xfrm>
          <a:prstGeom prst="rect">
            <a:avLst/>
          </a:prstGeom>
        </p:spPr>
      </p:pic>
      <p:pic>
        <p:nvPicPr>
          <p:cNvPr id="5" name="Picture 4"/>
          <p:cNvPicPr>
            <a:picLocks noChangeAspect="1"/>
          </p:cNvPicPr>
          <p:nvPr/>
        </p:nvPicPr>
        <p:blipFill>
          <a:blip r:embed="rId3"/>
          <a:stretch>
            <a:fillRect/>
          </a:stretch>
        </p:blipFill>
        <p:spPr>
          <a:xfrm>
            <a:off x="6781855" y="4239319"/>
            <a:ext cx="1960545" cy="1428437"/>
          </a:xfrm>
          <a:prstGeom prst="rect">
            <a:avLst/>
          </a:prstGeom>
        </p:spPr>
      </p:pic>
    </p:spTree>
    <p:extLst>
      <p:ext uri="{BB962C8B-B14F-4D97-AF65-F5344CB8AC3E}">
        <p14:creationId xmlns:p14="http://schemas.microsoft.com/office/powerpoint/2010/main" val="3637085084"/>
      </p:ext>
    </p:extLst>
  </p:cSld>
  <p:clrMapOvr>
    <a:masterClrMapping/>
  </p:clrMapOvr>
  <p:transition advClick="0" advTm="60000"/>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898" y="1264934"/>
            <a:ext cx="7886700" cy="638690"/>
          </a:xfrm>
        </p:spPr>
        <p:txBody>
          <a:bodyPr>
            <a:normAutofit fontScale="92500" lnSpcReduction="10000"/>
          </a:bodyPr>
          <a:lstStyle/>
          <a:p>
            <a:pPr marL="0" indent="0">
              <a:buNone/>
            </a:pPr>
            <a:r>
              <a:rPr lang="en-US" sz="1800" dirty="0"/>
              <a:t>Q</a:t>
            </a:r>
            <a:r>
              <a:rPr lang="ar-SA" sz="1800" dirty="0"/>
              <a:t>4</a:t>
            </a:r>
            <a:r>
              <a:rPr lang="en-US" sz="1800" dirty="0"/>
              <a:t>) Differentiate between sensory (receptive) and motor (expressive) aphasia:</a:t>
            </a:r>
            <a:endParaRPr lang="ar-SA" sz="1800" dirty="0"/>
          </a:p>
          <a:p>
            <a:pPr marL="0" indent="0" algn="r">
              <a:buNone/>
            </a:pPr>
            <a:r>
              <a:rPr lang="ar-SA" sz="1800" dirty="0"/>
              <a:t>هنا كمان كانت الجوانب محددة ومطلوب مننا نقارن بناء عليها</a:t>
            </a:r>
            <a:endParaRPr lang="en-US" sz="1800" dirty="0"/>
          </a:p>
          <a:p>
            <a:pPr marL="0" indent="0">
              <a:buNone/>
            </a:pPr>
            <a:endParaRPr lang="en-US" sz="1800" dirty="0"/>
          </a:p>
        </p:txBody>
      </p:sp>
      <p:graphicFrame>
        <p:nvGraphicFramePr>
          <p:cNvPr id="4" name="Content Placeholder 3"/>
          <p:cNvGraphicFramePr/>
          <p:nvPr/>
        </p:nvGraphicFramePr>
        <p:xfrm>
          <a:off x="1807589" y="2333218"/>
          <a:ext cx="5143500" cy="2003425"/>
        </p:xfrm>
        <a:graphic>
          <a:graphicData uri="http://schemas.openxmlformats.org/drawingml/2006/table">
            <a:tbl>
              <a:tblPr firstRow="1" bandRow="1">
                <a:tableStyleId>{5C22544A-7EE6-4342-B048-85BDC9FD1C3A}</a:tableStyleId>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tblGrid>
              <a:tr h="405765">
                <a:tc>
                  <a:txBody>
                    <a:bodyPr/>
                    <a:lstStyle/>
                    <a:p>
                      <a:endParaRPr lang="en-US" sz="1050" dirty="0"/>
                    </a:p>
                  </a:txBody>
                  <a:tcPr marL="51435" marR="51435" marT="25717" marB="25717"/>
                </a:tc>
                <a:tc>
                  <a:txBody>
                    <a:bodyPr/>
                    <a:lstStyle/>
                    <a:p>
                      <a:r>
                        <a:rPr lang="en-US" sz="1050" dirty="0"/>
                        <a:t>Expressive (Motor)</a:t>
                      </a:r>
                    </a:p>
                  </a:txBody>
                  <a:tcPr marL="51435" marR="51435" marT="25717" marB="25717"/>
                </a:tc>
                <a:tc>
                  <a:txBody>
                    <a:bodyPr/>
                    <a:lstStyle/>
                    <a:p>
                      <a:r>
                        <a:rPr lang="en-US" sz="1050" dirty="0"/>
                        <a:t>Receptive (Sensory)</a:t>
                      </a:r>
                    </a:p>
                  </a:txBody>
                  <a:tcPr marL="51435" marR="51435" marT="25717" marB="25717"/>
                </a:tc>
                <a:extLst>
                  <a:ext uri="{0D108BD9-81ED-4DB2-BD59-A6C34878D82A}">
                    <a16:rowId xmlns:a16="http://schemas.microsoft.com/office/drawing/2014/main" val="10000"/>
                  </a:ext>
                </a:extLst>
              </a:tr>
              <a:tr h="380365">
                <a:tc>
                  <a:txBody>
                    <a:bodyPr/>
                    <a:lstStyle/>
                    <a:p>
                      <a:r>
                        <a:rPr lang="en-US" sz="1050" dirty="0"/>
                        <a:t>Area of lesion</a:t>
                      </a:r>
                    </a:p>
                  </a:txBody>
                  <a:tcPr marL="51435" marR="51435" marT="25717" marB="25717"/>
                </a:tc>
                <a:tc>
                  <a:txBody>
                    <a:bodyPr/>
                    <a:lstStyle/>
                    <a:p>
                      <a:r>
                        <a:rPr lang="en-US" sz="1050" dirty="0"/>
                        <a:t>Broca’s area (inferior frontal gyrus)</a:t>
                      </a:r>
                    </a:p>
                  </a:txBody>
                  <a:tcPr marL="51435" marR="51435" marT="25717" marB="25717"/>
                </a:tc>
                <a:tc>
                  <a:txBody>
                    <a:bodyPr/>
                    <a:lstStyle/>
                    <a:p>
                      <a:r>
                        <a:rPr lang="en-US" sz="1050" u="none" dirty="0"/>
                        <a:t>Wernicke’s area (superior temporal gyrus)</a:t>
                      </a:r>
                    </a:p>
                  </a:txBody>
                  <a:tcPr marL="51435" marR="51435" marT="25717" marB="25717"/>
                </a:tc>
                <a:extLst>
                  <a:ext uri="{0D108BD9-81ED-4DB2-BD59-A6C34878D82A}">
                    <a16:rowId xmlns:a16="http://schemas.microsoft.com/office/drawing/2014/main" val="10001"/>
                  </a:ext>
                </a:extLst>
              </a:tr>
              <a:tr h="405765">
                <a:tc>
                  <a:txBody>
                    <a:bodyPr/>
                    <a:lstStyle/>
                    <a:p>
                      <a:r>
                        <a:rPr lang="en-US" sz="1050" dirty="0"/>
                        <a:t>Fluency</a:t>
                      </a:r>
                    </a:p>
                  </a:txBody>
                  <a:tcPr marL="51435" marR="51435" marT="25717" marB="25717"/>
                </a:tc>
                <a:tc>
                  <a:txBody>
                    <a:bodyPr/>
                    <a:lstStyle/>
                    <a:p>
                      <a:r>
                        <a:rPr lang="en-US" sz="1050" dirty="0"/>
                        <a:t>Not fluent</a:t>
                      </a:r>
                    </a:p>
                  </a:txBody>
                  <a:tcPr marL="51435" marR="51435" marT="25717" marB="25717"/>
                </a:tc>
                <a:tc>
                  <a:txBody>
                    <a:bodyPr/>
                    <a:lstStyle/>
                    <a:p>
                      <a:r>
                        <a:rPr lang="en-US" sz="1050" dirty="0"/>
                        <a:t>Fluent speech</a:t>
                      </a:r>
                    </a:p>
                  </a:txBody>
                  <a:tcPr marL="51435" marR="51435" marT="25717" marB="25717"/>
                </a:tc>
                <a:extLst>
                  <a:ext uri="{0D108BD9-81ED-4DB2-BD59-A6C34878D82A}">
                    <a16:rowId xmlns:a16="http://schemas.microsoft.com/office/drawing/2014/main" val="10002"/>
                  </a:ext>
                </a:extLst>
              </a:tr>
              <a:tr h="405765">
                <a:tc>
                  <a:txBody>
                    <a:bodyPr/>
                    <a:lstStyle/>
                    <a:p>
                      <a:r>
                        <a:rPr lang="en-US" sz="1050" dirty="0"/>
                        <a:t>Comprehension</a:t>
                      </a:r>
                    </a:p>
                  </a:txBody>
                  <a:tcPr marL="51435" marR="51435" marT="25717" marB="25717"/>
                </a:tc>
                <a:tc>
                  <a:txBody>
                    <a:bodyPr/>
                    <a:lstStyle/>
                    <a:p>
                      <a:r>
                        <a:rPr lang="en-US" sz="1050" dirty="0"/>
                        <a:t>Not impaired</a:t>
                      </a:r>
                    </a:p>
                  </a:txBody>
                  <a:tcPr marL="51435" marR="51435" marT="25717" marB="25717"/>
                </a:tc>
                <a:tc>
                  <a:txBody>
                    <a:bodyPr/>
                    <a:lstStyle/>
                    <a:p>
                      <a:r>
                        <a:rPr lang="en-US" sz="1050" dirty="0"/>
                        <a:t>Impaired </a:t>
                      </a:r>
                    </a:p>
                  </a:txBody>
                  <a:tcPr marL="51435" marR="51435" marT="25717" marB="25717"/>
                </a:tc>
                <a:extLst>
                  <a:ext uri="{0D108BD9-81ED-4DB2-BD59-A6C34878D82A}">
                    <a16:rowId xmlns:a16="http://schemas.microsoft.com/office/drawing/2014/main" val="10003"/>
                  </a:ext>
                </a:extLst>
              </a:tr>
              <a:tr h="405765">
                <a:tc>
                  <a:txBody>
                    <a:bodyPr/>
                    <a:lstStyle/>
                    <a:p>
                      <a:r>
                        <a:rPr lang="en-US" sz="1050" dirty="0"/>
                        <a:t>Ability to repeat</a:t>
                      </a:r>
                    </a:p>
                  </a:txBody>
                  <a:tcPr marL="51435" marR="51435" marT="25717" marB="25717"/>
                </a:tc>
                <a:tc>
                  <a:txBody>
                    <a:bodyPr/>
                    <a:lstStyle/>
                    <a:p>
                      <a:r>
                        <a:rPr lang="en-US" sz="1050" dirty="0"/>
                        <a:t>Unable to repeat</a:t>
                      </a:r>
                    </a:p>
                  </a:txBody>
                  <a:tcPr marL="51435" marR="51435" marT="25717" marB="25717"/>
                </a:tc>
                <a:tc>
                  <a:txBody>
                    <a:bodyPr/>
                    <a:lstStyle/>
                    <a:p>
                      <a:r>
                        <a:rPr lang="en-US" sz="1050" dirty="0"/>
                        <a:t>Able to repeat </a:t>
                      </a:r>
                    </a:p>
                  </a:txBody>
                  <a:tcPr marL="51435" marR="51435" marT="25717" marB="25717"/>
                </a:tc>
                <a:extLst>
                  <a:ext uri="{0D108BD9-81ED-4DB2-BD59-A6C34878D82A}">
                    <a16:rowId xmlns:a16="http://schemas.microsoft.com/office/drawing/2014/main" val="10004"/>
                  </a:ext>
                </a:extLst>
              </a:tr>
            </a:tbl>
          </a:graphicData>
        </a:graphic>
      </p:graphicFrame>
    </p:spTree>
  </p:cSld>
  <p:clrMapOvr>
    <a:masterClrMapping/>
  </p:clrMapOvr>
  <p:transition advClick="0" advTm="60000"/>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Neuromedicine</a:t>
            </a:r>
            <a:r>
              <a:rPr lang="en-US" dirty="0"/>
              <a:t> </a:t>
            </a:r>
          </a:p>
        </p:txBody>
      </p:sp>
      <p:sp>
        <p:nvSpPr>
          <p:cNvPr id="3" name="Subtitle 2"/>
          <p:cNvSpPr>
            <a:spLocks noGrp="1"/>
          </p:cNvSpPr>
          <p:nvPr>
            <p:ph type="subTitle" idx="1"/>
          </p:nvPr>
        </p:nvSpPr>
        <p:spPr/>
        <p:txBody>
          <a:bodyPr/>
          <a:lstStyle/>
          <a:p>
            <a:r>
              <a:rPr lang="en-US" dirty="0"/>
              <a:t>Group 4 A+B </a:t>
            </a:r>
          </a:p>
        </p:txBody>
      </p:sp>
    </p:spTree>
  </p:cSld>
  <p:clrMapOvr>
    <a:masterClrMapping/>
  </p:clrMapOvr>
  <p:transition advClick="0" advTm="60000"/>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Q1</a:t>
            </a:r>
          </a:p>
        </p:txBody>
      </p:sp>
      <p:sp>
        <p:nvSpPr>
          <p:cNvPr id="3" name="Content Placeholder 2"/>
          <p:cNvSpPr>
            <a:spLocks noGrp="1"/>
          </p:cNvSpPr>
          <p:nvPr>
            <p:ph idx="1"/>
          </p:nvPr>
        </p:nvSpPr>
        <p:spPr/>
        <p:txBody>
          <a:bodyPr/>
          <a:lstStyle/>
          <a:p>
            <a:r>
              <a:rPr lang="en-US" dirty="0"/>
              <a:t>1. chorea </a:t>
            </a:r>
            <a:r>
              <a:rPr lang="en-US" dirty="0">
                <a:solidFill>
                  <a:srgbClr val="00B050"/>
                </a:solidFill>
              </a:rPr>
              <a:t>: movement disorder that causes involuntary , irregular , unpredictable muscle movement </a:t>
            </a:r>
            <a:r>
              <a:rPr lang="en-US" dirty="0"/>
              <a:t>.</a:t>
            </a:r>
          </a:p>
          <a:p>
            <a:r>
              <a:rPr lang="en-US" dirty="0"/>
              <a:t>2. empirical treatment of meningitis : </a:t>
            </a:r>
            <a:r>
              <a:rPr lang="en-US" dirty="0">
                <a:solidFill>
                  <a:srgbClr val="00B050"/>
                </a:solidFill>
              </a:rPr>
              <a:t>vancomycin ,</a:t>
            </a:r>
            <a:r>
              <a:rPr lang="en-US" dirty="0" err="1">
                <a:solidFill>
                  <a:srgbClr val="00B050"/>
                </a:solidFill>
              </a:rPr>
              <a:t>cefotaxime</a:t>
            </a:r>
            <a:r>
              <a:rPr lang="en-US" dirty="0">
                <a:solidFill>
                  <a:srgbClr val="00B050"/>
                </a:solidFill>
              </a:rPr>
              <a:t>  </a:t>
            </a:r>
          </a:p>
          <a:p>
            <a:r>
              <a:rPr lang="en-US" dirty="0"/>
              <a:t>3. cardiac risk of stroke : </a:t>
            </a:r>
            <a:r>
              <a:rPr lang="en-US" dirty="0">
                <a:solidFill>
                  <a:srgbClr val="00B050"/>
                </a:solidFill>
              </a:rPr>
              <a:t>atrial fibrillation , </a:t>
            </a:r>
            <a:r>
              <a:rPr lang="en-US" dirty="0" err="1">
                <a:solidFill>
                  <a:srgbClr val="00B050"/>
                </a:solidFill>
              </a:rPr>
              <a:t>valvular</a:t>
            </a:r>
            <a:r>
              <a:rPr lang="en-US" dirty="0">
                <a:solidFill>
                  <a:srgbClr val="00B050"/>
                </a:solidFill>
              </a:rPr>
              <a:t> vegetation , ventricular septal defect , sudden hypotension, HTN </a:t>
            </a:r>
            <a:r>
              <a:rPr lang="en-US" dirty="0"/>
              <a:t>.</a:t>
            </a:r>
          </a:p>
        </p:txBody>
      </p:sp>
    </p:spTree>
  </p:cSld>
  <p:clrMapOvr>
    <a:masterClrMapping/>
  </p:clrMapOvr>
  <p:transition advClick="0" advTm="60000"/>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Q2</a:t>
            </a:r>
            <a:br>
              <a:rPr lang="en-US" dirty="0"/>
            </a:br>
            <a:r>
              <a:rPr lang="en-US" dirty="0"/>
              <a:t>MS </a:t>
            </a:r>
          </a:p>
        </p:txBody>
      </p:sp>
      <p:sp>
        <p:nvSpPr>
          <p:cNvPr id="3" name="Content Placeholder 2"/>
          <p:cNvSpPr>
            <a:spLocks noGrp="1"/>
          </p:cNvSpPr>
          <p:nvPr>
            <p:ph idx="1"/>
          </p:nvPr>
        </p:nvSpPr>
        <p:spPr/>
        <p:txBody>
          <a:bodyPr>
            <a:normAutofit fontScale="85000" lnSpcReduction="20000"/>
          </a:bodyPr>
          <a:lstStyle/>
          <a:p>
            <a:r>
              <a:rPr lang="en-US" dirty="0"/>
              <a:t>Clinically isolated syndrome :</a:t>
            </a:r>
            <a:r>
              <a:rPr lang="ar-JO" dirty="0"/>
              <a:t> </a:t>
            </a:r>
            <a:r>
              <a:rPr lang="en-US" dirty="0"/>
              <a:t> </a:t>
            </a:r>
            <a:r>
              <a:rPr lang="en-US" dirty="0">
                <a:solidFill>
                  <a:srgbClr val="00B050"/>
                </a:solidFill>
              </a:rPr>
              <a:t>initial presentation with localized deficit , </a:t>
            </a:r>
            <a:r>
              <a:rPr lang="en-US" dirty="0" err="1">
                <a:solidFill>
                  <a:srgbClr val="00B050"/>
                </a:solidFill>
              </a:rPr>
              <a:t>pt</a:t>
            </a:r>
            <a:r>
              <a:rPr lang="en-US" dirty="0">
                <a:solidFill>
                  <a:srgbClr val="00B050"/>
                </a:solidFill>
              </a:rPr>
              <a:t> may not develop </a:t>
            </a:r>
            <a:r>
              <a:rPr lang="en-US" dirty="0" err="1">
                <a:solidFill>
                  <a:srgbClr val="00B050"/>
                </a:solidFill>
              </a:rPr>
              <a:t>ms</a:t>
            </a:r>
            <a:r>
              <a:rPr lang="en-US" dirty="0">
                <a:solidFill>
                  <a:srgbClr val="00B050"/>
                </a:solidFill>
              </a:rPr>
              <a:t> , and the presentation is not sufficient to fulfill the criteria of </a:t>
            </a:r>
            <a:r>
              <a:rPr lang="en-US" dirty="0" err="1">
                <a:solidFill>
                  <a:srgbClr val="00B050"/>
                </a:solidFill>
              </a:rPr>
              <a:t>ms</a:t>
            </a:r>
            <a:r>
              <a:rPr lang="en-US" dirty="0">
                <a:solidFill>
                  <a:srgbClr val="00B050"/>
                </a:solidFill>
              </a:rPr>
              <a:t> .  </a:t>
            </a:r>
          </a:p>
          <a:p>
            <a:r>
              <a:rPr lang="en-US" dirty="0"/>
              <a:t>Radiological isolated syndrome : </a:t>
            </a:r>
            <a:r>
              <a:rPr lang="en-US" dirty="0">
                <a:solidFill>
                  <a:srgbClr val="00B050"/>
                </a:solidFill>
              </a:rPr>
              <a:t>white matter lesions fulfilling the criteria for </a:t>
            </a:r>
            <a:r>
              <a:rPr lang="en-US" b="1" dirty="0">
                <a:solidFill>
                  <a:srgbClr val="00B050"/>
                </a:solidFill>
              </a:rPr>
              <a:t>multiple sclerosis</a:t>
            </a:r>
            <a:r>
              <a:rPr lang="en-US" dirty="0">
                <a:solidFill>
                  <a:srgbClr val="00B050"/>
                </a:solidFill>
              </a:rPr>
              <a:t> occur in individuals without a history of a clinical demyelinating attack or alternative etiology</a:t>
            </a:r>
          </a:p>
          <a:p>
            <a:r>
              <a:rPr lang="en-US" dirty="0"/>
              <a:t>Primary progressive : </a:t>
            </a:r>
            <a:r>
              <a:rPr lang="en-US" dirty="0">
                <a:solidFill>
                  <a:srgbClr val="00B050"/>
                </a:solidFill>
              </a:rPr>
              <a:t>accumulating disability from the onset </a:t>
            </a:r>
          </a:p>
          <a:p>
            <a:r>
              <a:rPr lang="en-US" dirty="0"/>
              <a:t>2ry progressive :</a:t>
            </a:r>
            <a:r>
              <a:rPr lang="en-US" dirty="0">
                <a:solidFill>
                  <a:srgbClr val="00B050"/>
                </a:solidFill>
              </a:rPr>
              <a:t>start with relapsing remitting then changes to gradual worsening .</a:t>
            </a:r>
          </a:p>
        </p:txBody>
      </p:sp>
    </p:spTree>
  </p:cSld>
  <p:clrMapOvr>
    <a:masterClrMapping/>
  </p:clrMapOvr>
  <p:transition advClick="0" advTm="60000"/>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Q3</a:t>
            </a:r>
            <a:br>
              <a:rPr lang="en-US" dirty="0"/>
            </a:br>
            <a:r>
              <a:rPr lang="en-US" dirty="0"/>
              <a:t>Differentiate between syncope and epilepsy</a:t>
            </a:r>
          </a:p>
        </p:txBody>
      </p:sp>
      <p:graphicFrame>
        <p:nvGraphicFramePr>
          <p:cNvPr id="4" name="Content Placeholder 3"/>
          <p:cNvGraphicFramePr>
            <a:graphicFrameLocks noGrp="1"/>
          </p:cNvGraphicFramePr>
          <p:nvPr>
            <p:ph idx="1"/>
          </p:nvPr>
        </p:nvGraphicFramePr>
        <p:xfrm>
          <a:off x="628650" y="2226469"/>
          <a:ext cx="7886700" cy="211836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278130">
                <a:tc>
                  <a:txBody>
                    <a:bodyPr/>
                    <a:lstStyle/>
                    <a:p>
                      <a:endParaRPr lang="en-US" sz="1400" dirty="0"/>
                    </a:p>
                  </a:txBody>
                  <a:tcPr marL="68580" marR="68580" marT="34290" marB="34290"/>
                </a:tc>
                <a:tc>
                  <a:txBody>
                    <a:bodyPr/>
                    <a:lstStyle/>
                    <a:p>
                      <a:r>
                        <a:rPr lang="en-US" sz="1400" dirty="0"/>
                        <a:t>Syncope </a:t>
                      </a:r>
                    </a:p>
                  </a:txBody>
                  <a:tcPr marL="68580" marR="68580" marT="34290" marB="34290"/>
                </a:tc>
                <a:tc>
                  <a:txBody>
                    <a:bodyPr/>
                    <a:lstStyle/>
                    <a:p>
                      <a:r>
                        <a:rPr lang="en-US" sz="1400" dirty="0"/>
                        <a:t>Epilepsy </a:t>
                      </a:r>
                    </a:p>
                  </a:txBody>
                  <a:tcPr marL="68580" marR="68580" marT="34290" marB="34290"/>
                </a:tc>
                <a:extLst>
                  <a:ext uri="{0D108BD9-81ED-4DB2-BD59-A6C34878D82A}">
                    <a16:rowId xmlns:a16="http://schemas.microsoft.com/office/drawing/2014/main" val="10000"/>
                  </a:ext>
                </a:extLst>
              </a:tr>
              <a:tr h="480060">
                <a:tc>
                  <a:txBody>
                    <a:bodyPr/>
                    <a:lstStyle/>
                    <a:p>
                      <a:r>
                        <a:rPr lang="en-US" sz="1400" dirty="0"/>
                        <a:t>Associated </a:t>
                      </a:r>
                      <a:r>
                        <a:rPr lang="en-US" sz="1400" dirty="0" err="1"/>
                        <a:t>symp</a:t>
                      </a:r>
                      <a:endParaRPr lang="en-US" sz="1400" dirty="0"/>
                    </a:p>
                  </a:txBody>
                  <a:tcPr marL="68580" marR="68580" marT="34290" marB="34290"/>
                </a:tc>
                <a:tc>
                  <a:txBody>
                    <a:bodyPr/>
                    <a:lstStyle/>
                    <a:p>
                      <a:r>
                        <a:rPr lang="en-US" sz="1400" dirty="0"/>
                        <a:t>Pale</a:t>
                      </a:r>
                      <a:r>
                        <a:rPr lang="en-US" sz="1400" baseline="0" dirty="0"/>
                        <a:t> skin, </a:t>
                      </a:r>
                      <a:r>
                        <a:rPr lang="en-US" sz="1400" b="1" i="0" kern="1200" dirty="0">
                          <a:solidFill>
                            <a:schemeClr val="dk1"/>
                          </a:solidFill>
                          <a:effectLst/>
                          <a:latin typeface="+mn-lt"/>
                          <a:ea typeface="+mn-ea"/>
                          <a:cs typeface="+mn-cs"/>
                        </a:rPr>
                        <a:t>lightheaded</a:t>
                      </a:r>
                      <a:r>
                        <a:rPr lang="en-US" sz="1400" b="0" i="0" kern="1200" baseline="0" dirty="0">
                          <a:solidFill>
                            <a:schemeClr val="dk1"/>
                          </a:solidFill>
                          <a:effectLst/>
                          <a:latin typeface="+mn-lt"/>
                          <a:ea typeface="+mn-ea"/>
                          <a:cs typeface="+mn-cs"/>
                        </a:rPr>
                        <a:t> , blurred vision </a:t>
                      </a:r>
                      <a:endParaRPr lang="en-US" sz="1400" dirty="0"/>
                    </a:p>
                  </a:txBody>
                  <a:tcPr marL="68580" marR="68580" marT="34290" marB="34290"/>
                </a:tc>
                <a:tc>
                  <a:txBody>
                    <a:bodyPr/>
                    <a:lstStyle/>
                    <a:p>
                      <a:r>
                        <a:rPr lang="en-US" sz="1400" dirty="0"/>
                        <a:t>Tongue</a:t>
                      </a:r>
                      <a:r>
                        <a:rPr lang="en-US" sz="1400" baseline="0" dirty="0"/>
                        <a:t> biting , urine incontinence , apnea , cyanosis , </a:t>
                      </a:r>
                      <a:endParaRPr lang="en-US" sz="1400" dirty="0"/>
                    </a:p>
                  </a:txBody>
                  <a:tcPr marL="68580" marR="68580" marT="34290" marB="34290"/>
                </a:tc>
                <a:extLst>
                  <a:ext uri="{0D108BD9-81ED-4DB2-BD59-A6C34878D82A}">
                    <a16:rowId xmlns:a16="http://schemas.microsoft.com/office/drawing/2014/main" val="10001"/>
                  </a:ext>
                </a:extLst>
              </a:tr>
              <a:tr h="480060">
                <a:tc>
                  <a:txBody>
                    <a:bodyPr/>
                    <a:lstStyle/>
                    <a:p>
                      <a:r>
                        <a:rPr lang="en-US" sz="1400" dirty="0"/>
                        <a:t>Trigger / cause </a:t>
                      </a:r>
                    </a:p>
                  </a:txBody>
                  <a:tcPr marL="68580" marR="68580" marT="34290" marB="34290"/>
                </a:tc>
                <a:tc>
                  <a:txBody>
                    <a:bodyPr/>
                    <a:lstStyle/>
                    <a:p>
                      <a:r>
                        <a:rPr lang="en-US" sz="1400" dirty="0"/>
                        <a:t>mass,</a:t>
                      </a:r>
                      <a:r>
                        <a:rPr lang="en-US" sz="1400" baseline="0" dirty="0"/>
                        <a:t> trauma , fever , ischemia, infection , hyponatremia </a:t>
                      </a:r>
                      <a:endParaRPr lang="en-US" sz="1400" dirty="0"/>
                    </a:p>
                  </a:txBody>
                  <a:tcPr marL="68580" marR="68580" marT="34290" marB="34290"/>
                </a:tc>
                <a:tc>
                  <a:txBody>
                    <a:bodyPr/>
                    <a:lstStyle/>
                    <a:p>
                      <a:r>
                        <a:rPr lang="en-US" sz="1400" dirty="0"/>
                        <a:t>Anemia , hypoglycemia</a:t>
                      </a:r>
                      <a:r>
                        <a:rPr lang="en-US" sz="1400" baseline="0" dirty="0"/>
                        <a:t> , hypotension , arrhythmia </a:t>
                      </a:r>
                      <a:endParaRPr lang="en-US" sz="1400" dirty="0"/>
                    </a:p>
                  </a:txBody>
                  <a:tcPr marL="68580" marR="68580" marT="34290" marB="34290"/>
                </a:tc>
                <a:extLst>
                  <a:ext uri="{0D108BD9-81ED-4DB2-BD59-A6C34878D82A}">
                    <a16:rowId xmlns:a16="http://schemas.microsoft.com/office/drawing/2014/main" val="10002"/>
                  </a:ext>
                </a:extLst>
              </a:tr>
              <a:tr h="278130">
                <a:tc>
                  <a:txBody>
                    <a:bodyPr/>
                    <a:lstStyle/>
                    <a:p>
                      <a:r>
                        <a:rPr lang="en-US" sz="1400" dirty="0"/>
                        <a:t>Duration </a:t>
                      </a:r>
                    </a:p>
                  </a:txBody>
                  <a:tcPr marL="68580" marR="68580" marT="34290" marB="34290"/>
                </a:tc>
                <a:tc>
                  <a:txBody>
                    <a:bodyPr/>
                    <a:lstStyle/>
                    <a:p>
                      <a:r>
                        <a:rPr lang="en-US" sz="1400" dirty="0"/>
                        <a:t>&gt;1min</a:t>
                      </a:r>
                      <a:r>
                        <a:rPr lang="en-US" sz="1400" baseline="0" dirty="0"/>
                        <a:t> </a:t>
                      </a:r>
                      <a:endParaRPr lang="en-US" sz="1400" dirty="0"/>
                    </a:p>
                  </a:txBody>
                  <a:tcPr marL="68580" marR="68580" marT="34290" marB="34290"/>
                </a:tc>
                <a:tc>
                  <a:txBody>
                    <a:bodyPr/>
                    <a:lstStyle/>
                    <a:p>
                      <a:r>
                        <a:rPr lang="en-US" sz="1400" dirty="0"/>
                        <a:t>&lt;</a:t>
                      </a:r>
                      <a:r>
                        <a:rPr lang="en-US" sz="1400" baseline="0" dirty="0"/>
                        <a:t> 1 min</a:t>
                      </a:r>
                      <a:endParaRPr lang="en-US" sz="1400" dirty="0"/>
                    </a:p>
                  </a:txBody>
                  <a:tcPr marL="68580" marR="68580" marT="34290" marB="34290"/>
                </a:tc>
                <a:extLst>
                  <a:ext uri="{0D108BD9-81ED-4DB2-BD59-A6C34878D82A}">
                    <a16:rowId xmlns:a16="http://schemas.microsoft.com/office/drawing/2014/main" val="10003"/>
                  </a:ext>
                </a:extLst>
              </a:tr>
              <a:tr h="278130">
                <a:tc>
                  <a:txBody>
                    <a:bodyPr/>
                    <a:lstStyle/>
                    <a:p>
                      <a:r>
                        <a:rPr lang="en-US" sz="1400" dirty="0"/>
                        <a:t>Mechanism</a:t>
                      </a:r>
                      <a:r>
                        <a:rPr lang="en-US" sz="1400" baseline="0" dirty="0"/>
                        <a:t> </a:t>
                      </a:r>
                      <a:endParaRPr lang="en-US" sz="1400" dirty="0"/>
                    </a:p>
                  </a:txBody>
                  <a:tcPr marL="68580" marR="68580" marT="34290" marB="34290"/>
                </a:tc>
                <a:tc>
                  <a:txBody>
                    <a:bodyPr/>
                    <a:lstStyle/>
                    <a:p>
                      <a:r>
                        <a:rPr lang="en-US" sz="1400" dirty="0"/>
                        <a:t>Abnormal</a:t>
                      </a:r>
                      <a:r>
                        <a:rPr lang="en-US" sz="1400" baseline="0" dirty="0"/>
                        <a:t> electrical discharge </a:t>
                      </a:r>
                      <a:endParaRPr lang="en-US" sz="1400" dirty="0"/>
                    </a:p>
                  </a:txBody>
                  <a:tcPr marL="68580" marR="68580" marT="34290" marB="34290"/>
                </a:tc>
                <a:tc>
                  <a:txBody>
                    <a:bodyPr/>
                    <a:lstStyle/>
                    <a:p>
                      <a:r>
                        <a:rPr lang="en-US" sz="1400" dirty="0"/>
                        <a:t>Decrease blood flow to the brain </a:t>
                      </a:r>
                    </a:p>
                  </a:txBody>
                  <a:tcPr marL="68580" marR="68580" marT="34290" marB="34290"/>
                </a:tc>
                <a:extLst>
                  <a:ext uri="{0D108BD9-81ED-4DB2-BD59-A6C34878D82A}">
                    <a16:rowId xmlns:a16="http://schemas.microsoft.com/office/drawing/2014/main" val="10004"/>
                  </a:ext>
                </a:extLst>
              </a:tr>
              <a:tr h="278130">
                <a:tc>
                  <a:txBody>
                    <a:bodyPr/>
                    <a:lstStyle/>
                    <a:p>
                      <a:r>
                        <a:rPr lang="en-US" sz="1400" dirty="0"/>
                        <a:t>Postictal </a:t>
                      </a:r>
                    </a:p>
                  </a:txBody>
                  <a:tcPr marL="68580" marR="68580" marT="34290" marB="34290"/>
                </a:tc>
                <a:tc>
                  <a:txBody>
                    <a:bodyPr/>
                    <a:lstStyle/>
                    <a:p>
                      <a:r>
                        <a:rPr lang="en-US" sz="1400" dirty="0"/>
                        <a:t>no</a:t>
                      </a:r>
                    </a:p>
                  </a:txBody>
                  <a:tcPr marL="68580" marR="68580" marT="34290" marB="34290"/>
                </a:tc>
                <a:tc>
                  <a:txBody>
                    <a:bodyPr/>
                    <a:lstStyle/>
                    <a:p>
                      <a:r>
                        <a:rPr lang="en-US" sz="1400" dirty="0"/>
                        <a:t>yes</a:t>
                      </a:r>
                    </a:p>
                  </a:txBody>
                  <a:tcPr marL="68580" marR="68580" marT="34290" marB="34290"/>
                </a:tc>
                <a:extLst>
                  <a:ext uri="{0D108BD9-81ED-4DB2-BD59-A6C34878D82A}">
                    <a16:rowId xmlns:a16="http://schemas.microsoft.com/office/drawing/2014/main" val="10005"/>
                  </a:ext>
                </a:extLst>
              </a:tr>
            </a:tbl>
          </a:graphicData>
        </a:graphic>
      </p:graphicFrame>
    </p:spTree>
  </p:cSld>
  <p:clrMapOvr>
    <a:masterClrMapping/>
  </p:clrMapOvr>
  <p:transition advClick="0" advTm="60000"/>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2361588"/>
          </a:xfrm>
        </p:spPr>
        <p:txBody>
          <a:bodyPr>
            <a:normAutofit fontScale="90000"/>
          </a:bodyPr>
          <a:lstStyle/>
          <a:p>
            <a:r>
              <a:rPr lang="en-US" b="1" dirty="0"/>
              <a:t>Q4</a:t>
            </a:r>
            <a:br>
              <a:rPr lang="en-US" dirty="0"/>
            </a:br>
            <a:br>
              <a:rPr lang="en-US" dirty="0"/>
            </a:br>
            <a:r>
              <a:rPr lang="en-US" dirty="0"/>
              <a:t>Differentiate between sensory (receptive) and motor (expressive) aphasia </a:t>
            </a:r>
          </a:p>
        </p:txBody>
      </p:sp>
      <p:graphicFrame>
        <p:nvGraphicFramePr>
          <p:cNvPr id="4" name="Content Placeholder 3"/>
          <p:cNvGraphicFramePr>
            <a:graphicFrameLocks noGrp="1"/>
          </p:cNvGraphicFramePr>
          <p:nvPr>
            <p:ph idx="1"/>
          </p:nvPr>
        </p:nvGraphicFramePr>
        <p:xfrm>
          <a:off x="550274" y="3666649"/>
          <a:ext cx="7886700" cy="16916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278130">
                <a:tc>
                  <a:txBody>
                    <a:bodyPr/>
                    <a:lstStyle/>
                    <a:p>
                      <a:endParaRPr lang="en-US" sz="1400" dirty="0"/>
                    </a:p>
                  </a:txBody>
                  <a:tcPr marL="68580" marR="68580" marT="34290" marB="34290"/>
                </a:tc>
                <a:tc>
                  <a:txBody>
                    <a:bodyPr/>
                    <a:lstStyle/>
                    <a:p>
                      <a:r>
                        <a:rPr lang="en-US" sz="1400" dirty="0"/>
                        <a:t>Motor </a:t>
                      </a:r>
                    </a:p>
                  </a:txBody>
                  <a:tcPr marL="68580" marR="68580" marT="34290" marB="34290"/>
                </a:tc>
                <a:tc>
                  <a:txBody>
                    <a:bodyPr/>
                    <a:lstStyle/>
                    <a:p>
                      <a:r>
                        <a:rPr lang="en-US" sz="1400" dirty="0"/>
                        <a:t>sensory</a:t>
                      </a:r>
                    </a:p>
                  </a:txBody>
                  <a:tcPr marL="68580" marR="68580" marT="34290" marB="34290"/>
                </a:tc>
                <a:extLst>
                  <a:ext uri="{0D108BD9-81ED-4DB2-BD59-A6C34878D82A}">
                    <a16:rowId xmlns:a16="http://schemas.microsoft.com/office/drawing/2014/main" val="10000"/>
                  </a:ext>
                </a:extLst>
              </a:tr>
              <a:tr h="278130">
                <a:tc>
                  <a:txBody>
                    <a:bodyPr/>
                    <a:lstStyle/>
                    <a:p>
                      <a:r>
                        <a:rPr lang="en-US" sz="1400" dirty="0"/>
                        <a:t>Area </a:t>
                      </a:r>
                    </a:p>
                  </a:txBody>
                  <a:tcPr marL="68580" marR="68580" marT="34290" marB="34290"/>
                </a:tc>
                <a:tc>
                  <a:txBody>
                    <a:bodyPr/>
                    <a:lstStyle/>
                    <a:p>
                      <a:r>
                        <a:rPr lang="en-US" sz="1400" b="0" i="0" kern="1200" dirty="0">
                          <a:solidFill>
                            <a:schemeClr val="dk1"/>
                          </a:solidFill>
                          <a:effectLst/>
                          <a:latin typeface="+mn-lt"/>
                          <a:ea typeface="+mn-ea"/>
                          <a:cs typeface="+mn-cs"/>
                        </a:rPr>
                        <a:t>inferior frontal </a:t>
                      </a:r>
                      <a:r>
                        <a:rPr lang="en-US" sz="1400" b="0" i="0" kern="1200" dirty="0">
                          <a:solidFill>
                            <a:schemeClr val="dk1"/>
                          </a:solidFill>
                          <a:effectLst/>
                          <a:latin typeface="+mn-lt"/>
                          <a:ea typeface="+mn-ea"/>
                          <a:cs typeface="+mn-cs"/>
                          <a:hlinkClick r:id="rId2"/>
                        </a:rPr>
                        <a:t>gyrus</a:t>
                      </a:r>
                      <a:endParaRPr lang="en-US" sz="1400" dirty="0"/>
                    </a:p>
                  </a:txBody>
                  <a:tcPr marL="68580" marR="68580" marT="34290" marB="34290"/>
                </a:tc>
                <a:tc>
                  <a:txBody>
                    <a:bodyPr/>
                    <a:lstStyle/>
                    <a:p>
                      <a:r>
                        <a:rPr lang="en-US" sz="1400" b="0" i="0" u="none" kern="1200" dirty="0">
                          <a:solidFill>
                            <a:schemeClr val="dk1"/>
                          </a:solidFill>
                          <a:effectLst/>
                          <a:latin typeface="+mn-lt"/>
                          <a:ea typeface="+mn-ea"/>
                          <a:cs typeface="+mn-cs"/>
                        </a:rPr>
                        <a:t> </a:t>
                      </a:r>
                      <a:r>
                        <a:rPr lang="en-US" sz="1400" b="0" i="0" u="none" kern="1200" dirty="0">
                          <a:solidFill>
                            <a:schemeClr val="dk1"/>
                          </a:solidFill>
                          <a:effectLst/>
                          <a:latin typeface="+mn-lt"/>
                          <a:ea typeface="+mn-ea"/>
                          <a:cs typeface="+mn-cs"/>
                          <a:hlinkClick r:id="rId3"/>
                        </a:rPr>
                        <a:t>superior temporal gyrus</a:t>
                      </a:r>
                      <a:endParaRPr lang="en-US" sz="1400" u="none" dirty="0"/>
                    </a:p>
                  </a:txBody>
                  <a:tcPr marL="68580" marR="68580" marT="34290" marB="34290"/>
                </a:tc>
                <a:extLst>
                  <a:ext uri="{0D108BD9-81ED-4DB2-BD59-A6C34878D82A}">
                    <a16:rowId xmlns:a16="http://schemas.microsoft.com/office/drawing/2014/main" val="10001"/>
                  </a:ext>
                </a:extLst>
              </a:tr>
              <a:tr h="278130">
                <a:tc>
                  <a:txBody>
                    <a:bodyPr/>
                    <a:lstStyle/>
                    <a:p>
                      <a:r>
                        <a:rPr lang="en-US" sz="1400" dirty="0"/>
                        <a:t>Fluent </a:t>
                      </a:r>
                    </a:p>
                  </a:txBody>
                  <a:tcPr marL="68580" marR="68580" marT="34290" marB="34290"/>
                </a:tc>
                <a:tc>
                  <a:txBody>
                    <a:bodyPr/>
                    <a:lstStyle/>
                    <a:p>
                      <a:r>
                        <a:rPr lang="en-US" sz="1400" dirty="0"/>
                        <a:t>Non fluent </a:t>
                      </a:r>
                    </a:p>
                  </a:txBody>
                  <a:tcPr marL="68580" marR="68580" marT="34290" marB="34290"/>
                </a:tc>
                <a:tc>
                  <a:txBody>
                    <a:bodyPr/>
                    <a:lstStyle/>
                    <a:p>
                      <a:r>
                        <a:rPr lang="en-US" sz="1400" dirty="0"/>
                        <a:t>Fluent </a:t>
                      </a:r>
                    </a:p>
                  </a:txBody>
                  <a:tcPr marL="68580" marR="68580" marT="34290" marB="34290"/>
                </a:tc>
                <a:extLst>
                  <a:ext uri="{0D108BD9-81ED-4DB2-BD59-A6C34878D82A}">
                    <a16:rowId xmlns:a16="http://schemas.microsoft.com/office/drawing/2014/main" val="10002"/>
                  </a:ext>
                </a:extLst>
              </a:tr>
              <a:tr h="278130">
                <a:tc>
                  <a:txBody>
                    <a:bodyPr/>
                    <a:lstStyle/>
                    <a:p>
                      <a:r>
                        <a:rPr lang="en-US" sz="1400" dirty="0"/>
                        <a:t>Comprehension </a:t>
                      </a:r>
                    </a:p>
                  </a:txBody>
                  <a:tcPr marL="68580" marR="68580" marT="34290" marB="34290"/>
                </a:tc>
                <a:tc>
                  <a:txBody>
                    <a:bodyPr/>
                    <a:lstStyle/>
                    <a:p>
                      <a:r>
                        <a:rPr lang="en-US" sz="1400" dirty="0"/>
                        <a:t>Spared </a:t>
                      </a:r>
                    </a:p>
                  </a:txBody>
                  <a:tcPr marL="68580" marR="68580" marT="34290" marB="34290"/>
                </a:tc>
                <a:tc>
                  <a:txBody>
                    <a:bodyPr/>
                    <a:lstStyle/>
                    <a:p>
                      <a:r>
                        <a:rPr lang="en-US" sz="1400" dirty="0"/>
                        <a:t>Impaired </a:t>
                      </a:r>
                    </a:p>
                  </a:txBody>
                  <a:tcPr marL="68580" marR="68580" marT="34290" marB="34290"/>
                </a:tc>
                <a:extLst>
                  <a:ext uri="{0D108BD9-81ED-4DB2-BD59-A6C34878D82A}">
                    <a16:rowId xmlns:a16="http://schemas.microsoft.com/office/drawing/2014/main" val="10003"/>
                  </a:ext>
                </a:extLst>
              </a:tr>
              <a:tr h="278130">
                <a:tc>
                  <a:txBody>
                    <a:bodyPr/>
                    <a:lstStyle/>
                    <a:p>
                      <a:r>
                        <a:rPr lang="en-US" sz="1400" dirty="0"/>
                        <a:t>Repetition </a:t>
                      </a:r>
                    </a:p>
                  </a:txBody>
                  <a:tcPr marL="68580" marR="68580" marT="34290" marB="34290"/>
                </a:tc>
                <a:tc>
                  <a:txBody>
                    <a:bodyPr/>
                    <a:lstStyle/>
                    <a:p>
                      <a:r>
                        <a:rPr lang="en-US" sz="1400" dirty="0"/>
                        <a:t>Impaired </a:t>
                      </a:r>
                    </a:p>
                  </a:txBody>
                  <a:tcPr marL="68580" marR="68580" marT="34290" marB="34290"/>
                </a:tc>
                <a:tc>
                  <a:txBody>
                    <a:bodyPr/>
                    <a:lstStyle/>
                    <a:p>
                      <a:r>
                        <a:rPr lang="en-US" sz="1400" dirty="0"/>
                        <a:t>Not impaired  </a:t>
                      </a:r>
                    </a:p>
                  </a:txBody>
                  <a:tcPr marL="68580" marR="68580" marT="34290" marB="34290"/>
                </a:tc>
                <a:extLst>
                  <a:ext uri="{0D108BD9-81ED-4DB2-BD59-A6C34878D82A}">
                    <a16:rowId xmlns:a16="http://schemas.microsoft.com/office/drawing/2014/main" val="10004"/>
                  </a:ext>
                </a:extLst>
              </a:tr>
              <a:tr h="278130">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5"/>
                  </a:ext>
                </a:extLst>
              </a:tr>
            </a:tbl>
          </a:graphicData>
        </a:graphic>
      </p:graphicFrame>
    </p:spTree>
  </p:cSld>
  <p:clrMapOvr>
    <a:masterClrMapping/>
  </p:clrMapOvr>
  <p:transition advClick="0" advTm="60000"/>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Q5</a:t>
            </a:r>
            <a:br>
              <a:rPr lang="en-US" dirty="0"/>
            </a:br>
            <a:r>
              <a:rPr lang="en-US" dirty="0"/>
              <a:t>Test for each nerve </a:t>
            </a:r>
          </a:p>
        </p:txBody>
      </p:sp>
      <p:sp>
        <p:nvSpPr>
          <p:cNvPr id="3" name="Content Placeholder 2"/>
          <p:cNvSpPr>
            <a:spLocks noGrp="1"/>
          </p:cNvSpPr>
          <p:nvPr>
            <p:ph idx="1"/>
          </p:nvPr>
        </p:nvSpPr>
        <p:spPr/>
        <p:txBody>
          <a:bodyPr/>
          <a:lstStyle/>
          <a:p>
            <a:pPr marL="386080" indent="-386080">
              <a:buFont typeface="+mj-lt"/>
              <a:buAutoNum type="arabicPeriod"/>
            </a:pPr>
            <a:r>
              <a:rPr lang="en-US" dirty="0"/>
              <a:t>oculomotor : </a:t>
            </a:r>
            <a:r>
              <a:rPr lang="en-US" dirty="0">
                <a:solidFill>
                  <a:srgbClr val="00B050"/>
                </a:solidFill>
              </a:rPr>
              <a:t>extra ocular </a:t>
            </a:r>
            <a:r>
              <a:rPr lang="en-US" dirty="0" err="1">
                <a:solidFill>
                  <a:srgbClr val="00B050"/>
                </a:solidFill>
              </a:rPr>
              <a:t>ms.</a:t>
            </a:r>
            <a:r>
              <a:rPr lang="en-US" dirty="0">
                <a:solidFill>
                  <a:srgbClr val="00B050"/>
                </a:solidFill>
              </a:rPr>
              <a:t> Movement except superior oblique and lateral rectus, Papillary consensual light reflex . </a:t>
            </a:r>
          </a:p>
          <a:p>
            <a:pPr marL="386080" indent="-386080">
              <a:buFont typeface="+mj-lt"/>
              <a:buAutoNum type="arabicPeriod"/>
            </a:pPr>
            <a:r>
              <a:rPr lang="en-US" dirty="0"/>
              <a:t>Optic nerve : </a:t>
            </a:r>
            <a:r>
              <a:rPr lang="en-US" dirty="0">
                <a:solidFill>
                  <a:srgbClr val="00B050"/>
                </a:solidFill>
              </a:rPr>
              <a:t>visual equity , visual field , color vision , direct papillary reflex </a:t>
            </a:r>
          </a:p>
          <a:p>
            <a:pPr marL="386080" indent="-386080">
              <a:buFont typeface="+mj-lt"/>
              <a:buAutoNum type="arabicPeriod"/>
            </a:pPr>
            <a:r>
              <a:rPr lang="en-US" dirty="0"/>
              <a:t>facial nerve </a:t>
            </a:r>
            <a:r>
              <a:rPr lang="en-US" dirty="0">
                <a:solidFill>
                  <a:srgbClr val="00B050"/>
                </a:solidFill>
              </a:rPr>
              <a:t>: inspection , facial expression , corneal reflex , eyelid closure . </a:t>
            </a:r>
            <a:endParaRPr lang="en-US" dirty="0"/>
          </a:p>
          <a:p>
            <a:pPr marL="386080" indent="-386080">
              <a:buFont typeface="+mj-lt"/>
              <a:buAutoNum type="arabicPeriod"/>
            </a:pPr>
            <a:r>
              <a:rPr lang="en-US" dirty="0"/>
              <a:t>vestibulocochlear : </a:t>
            </a:r>
            <a:r>
              <a:rPr lang="en-US" dirty="0">
                <a:solidFill>
                  <a:srgbClr val="00B050"/>
                </a:solidFill>
              </a:rPr>
              <a:t>weber , </a:t>
            </a:r>
            <a:r>
              <a:rPr lang="en-US" dirty="0" err="1">
                <a:solidFill>
                  <a:srgbClr val="00B050"/>
                </a:solidFill>
              </a:rPr>
              <a:t>rinne</a:t>
            </a:r>
            <a:r>
              <a:rPr lang="en-US" dirty="0">
                <a:solidFill>
                  <a:srgbClr val="00B050"/>
                </a:solidFill>
              </a:rPr>
              <a:t> </a:t>
            </a:r>
          </a:p>
        </p:txBody>
      </p:sp>
    </p:spTree>
  </p:cSld>
  <p:clrMapOvr>
    <a:masterClrMapping/>
  </p:clrMapOvr>
  <p:transition advClick="0" advTm="60000"/>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Neuromedicine archive </a:t>
            </a:r>
            <a:br>
              <a:rPr lang="en-US" dirty="0"/>
            </a:br>
            <a:r>
              <a:rPr lang="en-US" dirty="0"/>
              <a:t>group 4 </a:t>
            </a:r>
            <a:r>
              <a:rPr lang="en-US" dirty="0" err="1"/>
              <a:t>c+d</a:t>
            </a:r>
            <a:br>
              <a:rPr lang="en-US" dirty="0"/>
            </a:br>
            <a:r>
              <a:rPr lang="en-US" dirty="0"/>
              <a:t>4 \ 2 \ 2021</a:t>
            </a:r>
            <a:endParaRPr lang="ar-JO" dirty="0"/>
          </a:p>
        </p:txBody>
      </p:sp>
      <p:sp>
        <p:nvSpPr>
          <p:cNvPr id="3" name="Subtitle 2"/>
          <p:cNvSpPr>
            <a:spLocks noGrp="1"/>
          </p:cNvSpPr>
          <p:nvPr>
            <p:ph type="subTitle" idx="1"/>
          </p:nvPr>
        </p:nvSpPr>
        <p:spPr/>
        <p:txBody>
          <a:bodyPr/>
          <a:lstStyle/>
          <a:p>
            <a:r>
              <a:rPr lang="en-US" b="1" dirty="0">
                <a:solidFill>
                  <a:srgbClr val="0070C0"/>
                </a:solidFill>
              </a:rPr>
              <a:t>Abdelrahman Nour</a:t>
            </a:r>
            <a:endParaRPr lang="ar-JO" b="1" dirty="0">
              <a:solidFill>
                <a:srgbClr val="0070C0"/>
              </a:solidFill>
            </a:endParaRPr>
          </a:p>
        </p:txBody>
      </p:sp>
    </p:spTree>
  </p:cSld>
  <p:clrMapOvr>
    <a:masterClrMapping/>
  </p:clrMapOvr>
  <p:transition advClick="0" advTm="60000"/>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96752"/>
            <a:ext cx="8229600" cy="4525963"/>
          </a:xfrm>
        </p:spPr>
        <p:txBody>
          <a:bodyPr/>
          <a:lstStyle/>
          <a:p>
            <a:r>
              <a:rPr lang="en-US" dirty="0"/>
              <a:t>How to examine oculomotor nerve to exclude nerve injury ?</a:t>
            </a:r>
          </a:p>
          <a:p>
            <a:endParaRPr lang="en-US" dirty="0"/>
          </a:p>
          <a:p>
            <a:pPr marL="0" indent="0">
              <a:buNone/>
            </a:pPr>
            <a:r>
              <a:rPr lang="en-US" dirty="0">
                <a:solidFill>
                  <a:srgbClr val="FF0000"/>
                </a:solidFill>
              </a:rPr>
              <a:t>By testing the pupillary consensual light reflex</a:t>
            </a:r>
            <a:r>
              <a:rPr lang="en-US" dirty="0"/>
              <a:t> </a:t>
            </a:r>
          </a:p>
          <a:p>
            <a:pPr marL="0" indent="0">
              <a:buNone/>
            </a:pPr>
            <a:endParaRPr lang="en-US" dirty="0"/>
          </a:p>
          <a:p>
            <a:pPr marL="0" indent="0">
              <a:buNone/>
            </a:pPr>
            <a:endParaRPr lang="en-US" dirty="0"/>
          </a:p>
        </p:txBody>
      </p:sp>
    </p:spTree>
  </p:cSld>
  <p:clrMapOvr>
    <a:masterClrMapping/>
  </p:clrMapOvr>
  <p:transition advClick="0" advTm="60000"/>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a:p>
            <a:endParaRPr lang="en-US" dirty="0"/>
          </a:p>
          <a:p>
            <a:r>
              <a:rPr lang="en-US" dirty="0"/>
              <a:t>What is the sign ? </a:t>
            </a:r>
            <a:r>
              <a:rPr lang="en-US" dirty="0">
                <a:solidFill>
                  <a:srgbClr val="FF0000"/>
                </a:solidFill>
              </a:rPr>
              <a:t>papilledema </a:t>
            </a:r>
          </a:p>
          <a:p>
            <a:r>
              <a:rPr lang="en-US" dirty="0"/>
              <a:t>What is the pathophysiology? </a:t>
            </a:r>
          </a:p>
          <a:p>
            <a:pPr marL="0" indent="0">
              <a:buNone/>
            </a:pPr>
            <a:r>
              <a:rPr lang="en-US" b="0" i="0" dirty="0">
                <a:solidFill>
                  <a:srgbClr val="FF0000"/>
                </a:solidFill>
                <a:effectLst/>
                <a:latin typeface="Arial" panose="020B0604020202020204" pitchFamily="34" charset="0"/>
              </a:rPr>
              <a:t>Due to increased ICP ?</a:t>
            </a:r>
            <a:endParaRPr lang="en-US" dirty="0">
              <a:solidFill>
                <a:srgbClr val="FF0000"/>
              </a:solidFill>
            </a:endParaRPr>
          </a:p>
        </p:txBody>
      </p:sp>
      <p:pic>
        <p:nvPicPr>
          <p:cNvPr id="4" name="Picture 2" descr="C:\Users\Pc city\Downloads\index.jpg"/>
          <p:cNvPicPr>
            <a:picLocks noChangeAspect="1" noChangeArrowheads="1"/>
          </p:cNvPicPr>
          <p:nvPr/>
        </p:nvPicPr>
        <p:blipFill>
          <a:blip r:embed="rId2" cstate="print"/>
          <a:srcRect/>
          <a:stretch>
            <a:fillRect/>
          </a:stretch>
        </p:blipFill>
        <p:spPr bwMode="auto">
          <a:xfrm>
            <a:off x="3059832" y="260648"/>
            <a:ext cx="4055724" cy="2959224"/>
          </a:xfrm>
          <a:prstGeom prst="rect">
            <a:avLst/>
          </a:prstGeom>
          <a:noFill/>
        </p:spPr>
      </p:pic>
    </p:spTree>
  </p:cSld>
  <p:clrMapOvr>
    <a:masterClrMapping/>
  </p:clrMapOvr>
  <p:transition advClick="0" advTm="60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26 The patient has fever and nuchal rigidity, what is the name of the test? </a:t>
            </a:r>
          </a:p>
          <a:p>
            <a:pPr marL="385763" indent="-385763">
              <a:buFont typeface="+mj-lt"/>
              <a:buAutoNum type="alphaUcPeriod"/>
            </a:pPr>
            <a:r>
              <a:rPr lang="en-US" dirty="0"/>
              <a:t>Leg raise test</a:t>
            </a:r>
          </a:p>
          <a:p>
            <a:pPr marL="385763" indent="-385763">
              <a:buFont typeface="+mj-lt"/>
              <a:buAutoNum type="alphaUcPeriod"/>
            </a:pPr>
            <a:r>
              <a:rPr lang="en-US" dirty="0" err="1"/>
              <a:t>Brudzinski</a:t>
            </a:r>
            <a:r>
              <a:rPr lang="en-US" dirty="0"/>
              <a:t> test</a:t>
            </a:r>
          </a:p>
          <a:p>
            <a:pPr marL="385763" indent="-385763">
              <a:buFont typeface="+mj-lt"/>
              <a:buAutoNum type="alphaUcPeriod"/>
            </a:pPr>
            <a:r>
              <a:rPr lang="en-US" dirty="0" err="1">
                <a:solidFill>
                  <a:srgbClr val="FF0000"/>
                </a:solidFill>
              </a:rPr>
              <a:t>Kernig</a:t>
            </a:r>
            <a:r>
              <a:rPr lang="en-US" dirty="0">
                <a:solidFill>
                  <a:srgbClr val="FF0000"/>
                </a:solidFill>
              </a:rPr>
              <a:t> test</a:t>
            </a:r>
          </a:p>
          <a:p>
            <a:pPr marL="385763" indent="-385763">
              <a:buFont typeface="+mj-lt"/>
              <a:buAutoNum type="alphaUcPeriod"/>
            </a:pPr>
            <a:r>
              <a:rPr lang="en-US" dirty="0"/>
              <a:t>Babinski test</a:t>
            </a:r>
          </a:p>
          <a:p>
            <a:pPr marL="385763" indent="-385763">
              <a:buFont typeface="+mj-lt"/>
              <a:buAutoNum type="alphaUcPeriod"/>
            </a:pPr>
            <a:r>
              <a:rPr lang="en-US" dirty="0"/>
              <a:t>Hoffman test</a:t>
            </a:r>
          </a:p>
          <a:p>
            <a:endParaRPr lang="en-US" dirty="0"/>
          </a:p>
        </p:txBody>
      </p:sp>
      <p:pic>
        <p:nvPicPr>
          <p:cNvPr id="4" name="Picture 3"/>
          <p:cNvPicPr>
            <a:picLocks noChangeAspect="1"/>
          </p:cNvPicPr>
          <p:nvPr/>
        </p:nvPicPr>
        <p:blipFill>
          <a:blip r:embed="rId2"/>
          <a:stretch>
            <a:fillRect/>
          </a:stretch>
        </p:blipFill>
        <p:spPr>
          <a:xfrm>
            <a:off x="6434966" y="2683273"/>
            <a:ext cx="1579097" cy="2094514"/>
          </a:xfrm>
          <a:prstGeom prst="rect">
            <a:avLst/>
          </a:prstGeom>
        </p:spPr>
      </p:pic>
    </p:spTree>
    <p:extLst>
      <p:ext uri="{BB962C8B-B14F-4D97-AF65-F5344CB8AC3E}">
        <p14:creationId xmlns:p14="http://schemas.microsoft.com/office/powerpoint/2010/main" val="2466394064"/>
      </p:ext>
    </p:extLst>
  </p:cSld>
  <p:clrMapOvr>
    <a:masterClrMapping/>
  </p:clrMapOvr>
  <p:transition advClick="0" advTm="60000"/>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67544" y="980728"/>
            <a:ext cx="8229600" cy="4525963"/>
          </a:xfrm>
        </p:spPr>
        <p:txBody>
          <a:bodyPr/>
          <a:lstStyle/>
          <a:p>
            <a:pPr marL="0" indent="0" algn="l">
              <a:buNone/>
            </a:pPr>
            <a:r>
              <a:rPr lang="en-US" dirty="0"/>
              <a:t>Which nerve is affected ? </a:t>
            </a:r>
            <a:r>
              <a:rPr lang="en-US" dirty="0">
                <a:solidFill>
                  <a:srgbClr val="FF0000"/>
                </a:solidFill>
              </a:rPr>
              <a:t>Ulnar nerve</a:t>
            </a:r>
          </a:p>
          <a:p>
            <a:pPr marL="0" indent="0" algn="l">
              <a:buNone/>
            </a:pPr>
            <a:r>
              <a:rPr lang="en-US" dirty="0"/>
              <a:t>What is the most common cause ? </a:t>
            </a:r>
          </a:p>
          <a:p>
            <a:pPr marL="0" indent="0" algn="l">
              <a:buNone/>
            </a:pPr>
            <a:r>
              <a:rPr lang="en-US" dirty="0">
                <a:solidFill>
                  <a:srgbClr val="FF0000"/>
                </a:solidFill>
              </a:rPr>
              <a:t>Fracture of hook of hamate</a:t>
            </a:r>
          </a:p>
          <a:p>
            <a:pPr marL="0" indent="0" algn="l">
              <a:buNone/>
            </a:pPr>
            <a:endParaRPr lang="en-US" dirty="0"/>
          </a:p>
        </p:txBody>
      </p:sp>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2805976"/>
            <a:ext cx="5607239" cy="3748333"/>
          </a:xfrm>
          <a:prstGeom prst="rect">
            <a:avLst/>
          </a:prstGeom>
        </p:spPr>
      </p:pic>
      <p:sp>
        <p:nvSpPr>
          <p:cNvPr id="5" name="TextBox 4"/>
          <p:cNvSpPr txBox="1"/>
          <p:nvPr/>
        </p:nvSpPr>
        <p:spPr>
          <a:xfrm>
            <a:off x="107504" y="5301208"/>
            <a:ext cx="1368152" cy="369332"/>
          </a:xfrm>
          <a:prstGeom prst="rect">
            <a:avLst/>
          </a:prstGeom>
          <a:noFill/>
        </p:spPr>
        <p:txBody>
          <a:bodyPr wrap="square" rtlCol="0">
            <a:spAutoFit/>
          </a:bodyPr>
          <a:lstStyle/>
          <a:p>
            <a:r>
              <a:rPr lang="ar-JO" dirty="0"/>
              <a:t>الباقي أرشيف </a:t>
            </a:r>
            <a:endParaRPr lang="en-US" dirty="0"/>
          </a:p>
        </p:txBody>
      </p:sp>
    </p:spTree>
  </p:cSld>
  <p:clrMapOvr>
    <a:masterClrMapping/>
  </p:clrMapOvr>
  <p:transition advClick="0" advTm="60000"/>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Neuromedicine archive </a:t>
            </a:r>
            <a:br>
              <a:rPr lang="en-US" dirty="0"/>
            </a:br>
            <a:r>
              <a:rPr lang="en-US" dirty="0"/>
              <a:t>26/11/2020</a:t>
            </a:r>
            <a:endParaRPr lang="ar-JO" dirty="0"/>
          </a:p>
        </p:txBody>
      </p:sp>
      <p:sp>
        <p:nvSpPr>
          <p:cNvPr id="3" name="Subtitle 2"/>
          <p:cNvSpPr>
            <a:spLocks noGrp="1"/>
          </p:cNvSpPr>
          <p:nvPr>
            <p:ph type="subTitle" idx="1"/>
          </p:nvPr>
        </p:nvSpPr>
        <p:spPr/>
        <p:txBody>
          <a:bodyPr/>
          <a:lstStyle/>
          <a:p>
            <a:r>
              <a:rPr lang="en-US" dirty="0" err="1"/>
              <a:t>Omyma</a:t>
            </a:r>
            <a:r>
              <a:rPr lang="en-US" dirty="0"/>
              <a:t> </a:t>
            </a:r>
            <a:r>
              <a:rPr lang="en-US" dirty="0" err="1"/>
              <a:t>alfageeh</a:t>
            </a:r>
            <a:r>
              <a:rPr lang="en-US" dirty="0"/>
              <a:t> </a:t>
            </a:r>
            <a:endParaRPr lang="ar-JO" dirty="0"/>
          </a:p>
        </p:txBody>
      </p:sp>
    </p:spTree>
  </p:cSld>
  <p:clrMapOvr>
    <a:masterClrMapping/>
  </p:clrMapOvr>
  <p:transition advClick="0" advTm="60000"/>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a:t>
            </a:r>
            <a:endParaRPr lang="ar-JO" dirty="0"/>
          </a:p>
        </p:txBody>
      </p:sp>
      <p:sp>
        <p:nvSpPr>
          <p:cNvPr id="3" name="Content Placeholder 2"/>
          <p:cNvSpPr>
            <a:spLocks noGrp="1"/>
          </p:cNvSpPr>
          <p:nvPr>
            <p:ph idx="1"/>
          </p:nvPr>
        </p:nvSpPr>
        <p:spPr/>
        <p:txBody>
          <a:bodyPr/>
          <a:lstStyle/>
          <a:p>
            <a:r>
              <a:rPr lang="en-US" dirty="0"/>
              <a:t>Definition for </a:t>
            </a:r>
          </a:p>
          <a:p>
            <a:r>
              <a:rPr lang="en-US" dirty="0"/>
              <a:t>Chorea :</a:t>
            </a:r>
          </a:p>
          <a:p>
            <a:r>
              <a:rPr lang="en-US" dirty="0" err="1"/>
              <a:t>Dystonia</a:t>
            </a:r>
            <a:r>
              <a:rPr lang="en-US" dirty="0"/>
              <a:t>:</a:t>
            </a:r>
          </a:p>
          <a:p>
            <a:r>
              <a:rPr lang="en-US" dirty="0" err="1"/>
              <a:t>Athetosis</a:t>
            </a:r>
            <a:r>
              <a:rPr lang="en-US" dirty="0"/>
              <a:t>:</a:t>
            </a:r>
          </a:p>
          <a:p>
            <a:r>
              <a:rPr lang="en-US" dirty="0" err="1"/>
              <a:t>Myoclonus</a:t>
            </a:r>
            <a:r>
              <a:rPr lang="en-US" dirty="0"/>
              <a:t>:</a:t>
            </a:r>
            <a:endParaRPr lang="ar-JO" dirty="0"/>
          </a:p>
        </p:txBody>
      </p:sp>
      <p:pic>
        <p:nvPicPr>
          <p:cNvPr id="1026" name="Picture 2" descr="May be an image of text that says 'Q1 Definition for •Chorea: Chorea is a movement disorder that causes involuntary, irregular, unpredictable muscle movements. Dystonia: Dystonia is a movement disorder in which a person's muscles contract uncontrollably. The contraction causes the affected body part to twist involuntarily, resulting repetitive movements or abnormal postures. Athetosis: Athetosis is a symptom characterized by slow, involuntary, convoluted, writhing movements of the fingers, hands, toes, and feet and in some cases, arms, legs, neck and tongue Myoclonus: Myoclonus refers to a quick, involuntary muscle je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2046858"/>
            <a:ext cx="6048672" cy="45365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160" y="4149080"/>
            <a:ext cx="8766840" cy="1656184"/>
          </a:xfrm>
        </p:spPr>
        <p:txBody>
          <a:bodyPr>
            <a:noAutofit/>
          </a:bodyPr>
          <a:lstStyle/>
          <a:p>
            <a:r>
              <a:rPr lang="en-GB" sz="3200" dirty="0"/>
              <a:t>This pt. Have right </a:t>
            </a:r>
            <a:r>
              <a:rPr lang="en-GB" sz="3200" dirty="0" err="1"/>
              <a:t>hemiplegia</a:t>
            </a:r>
            <a:r>
              <a:rPr lang="en-GB" sz="3200" dirty="0"/>
              <a:t> </a:t>
            </a:r>
            <a:br>
              <a:rPr lang="en-GB" sz="3200" dirty="0"/>
            </a:br>
            <a:r>
              <a:rPr lang="en-GB" sz="3200" dirty="0"/>
              <a:t>where is the lesion ?</a:t>
            </a:r>
            <a:br>
              <a:rPr lang="en-GB" sz="3200" dirty="0"/>
            </a:br>
            <a:r>
              <a:rPr lang="en-GB" sz="3200" dirty="0">
                <a:solidFill>
                  <a:srgbClr val="FF0000"/>
                </a:solidFill>
              </a:rPr>
              <a:t>First order neuron </a:t>
            </a:r>
          </a:p>
        </p:txBody>
      </p:sp>
      <p:pic>
        <p:nvPicPr>
          <p:cNvPr id="4098" name="Picture 2"/>
          <p:cNvPicPr>
            <a:picLocks noChangeAspect="1" noChangeArrowheads="1"/>
          </p:cNvPicPr>
          <p:nvPr/>
        </p:nvPicPr>
        <p:blipFill>
          <a:blip r:embed="rId2" cstate="print"/>
          <a:srcRect/>
          <a:stretch>
            <a:fillRect/>
          </a:stretch>
        </p:blipFill>
        <p:spPr bwMode="auto">
          <a:xfrm>
            <a:off x="1619672" y="260648"/>
            <a:ext cx="6771882" cy="3528392"/>
          </a:xfrm>
          <a:prstGeom prst="rect">
            <a:avLst/>
          </a:prstGeom>
          <a:noFill/>
          <a:ln w="9525">
            <a:noFill/>
            <a:miter lim="800000"/>
            <a:headEnd/>
            <a:tailEnd/>
          </a:ln>
          <a:effectLst/>
        </p:spPr>
      </p:pic>
      <p:sp>
        <p:nvSpPr>
          <p:cNvPr id="5" name="TextBox 4"/>
          <p:cNvSpPr txBox="1"/>
          <p:nvPr/>
        </p:nvSpPr>
        <p:spPr>
          <a:xfrm>
            <a:off x="361941" y="260648"/>
            <a:ext cx="864339" cy="784830"/>
          </a:xfrm>
          <a:prstGeom prst="rect">
            <a:avLst/>
          </a:prstGeom>
          <a:noFill/>
        </p:spPr>
        <p:txBody>
          <a:bodyPr wrap="none" rtlCol="0">
            <a:spAutoFit/>
          </a:bodyPr>
          <a:lstStyle/>
          <a:p>
            <a:r>
              <a:rPr lang="en-GB" sz="4500" dirty="0"/>
              <a:t>Q2</a:t>
            </a:r>
          </a:p>
        </p:txBody>
      </p:sp>
      <p:sp>
        <p:nvSpPr>
          <p:cNvPr id="3" name="TextBox 2"/>
          <p:cNvSpPr txBox="1"/>
          <p:nvPr/>
        </p:nvSpPr>
        <p:spPr>
          <a:xfrm>
            <a:off x="107504" y="5805264"/>
            <a:ext cx="4320480"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1</a:t>
            </a:r>
            <a:r>
              <a:rPr lang="en-US" baseline="30000" dirty="0"/>
              <a:t>st</a:t>
            </a:r>
            <a:r>
              <a:rPr lang="en-US" dirty="0"/>
              <a:t> order neuron </a:t>
            </a:r>
            <a:r>
              <a:rPr lang="en-US" dirty="0">
                <a:sym typeface="Wingdings" panose="05000000000000000000" pitchFamily="2" charset="2"/>
              </a:rPr>
              <a:t> hemiplegia + anhidrosis</a:t>
            </a:r>
          </a:p>
          <a:p>
            <a:r>
              <a:rPr lang="en-US" dirty="0">
                <a:sym typeface="Wingdings" panose="05000000000000000000" pitchFamily="2" charset="2"/>
              </a:rPr>
              <a:t>2</a:t>
            </a:r>
            <a:r>
              <a:rPr lang="en-US" baseline="30000" dirty="0">
                <a:sym typeface="Wingdings" panose="05000000000000000000" pitchFamily="2" charset="2"/>
              </a:rPr>
              <a:t>nd</a:t>
            </a:r>
            <a:r>
              <a:rPr lang="en-US" dirty="0">
                <a:sym typeface="Wingdings" panose="05000000000000000000" pitchFamily="2" charset="2"/>
              </a:rPr>
              <a:t> order neuron  anhidrosis</a:t>
            </a:r>
          </a:p>
          <a:p>
            <a:r>
              <a:rPr lang="en-US" dirty="0">
                <a:sym typeface="Wingdings" panose="05000000000000000000" pitchFamily="2" charset="2"/>
              </a:rPr>
              <a:t>3</a:t>
            </a:r>
            <a:r>
              <a:rPr lang="en-US" baseline="30000" dirty="0">
                <a:sym typeface="Wingdings" panose="05000000000000000000" pitchFamily="2" charset="2"/>
              </a:rPr>
              <a:t>rd</a:t>
            </a:r>
            <a:r>
              <a:rPr lang="en-US" dirty="0">
                <a:sym typeface="Wingdings" panose="05000000000000000000" pitchFamily="2" charset="2"/>
              </a:rPr>
              <a:t> order neuron  only myosis + ptosis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a:t>
            </a:r>
            <a:endParaRPr lang="ar-JO"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1447800" y="1600201"/>
            <a:ext cx="6400799" cy="3029744"/>
          </a:xfrm>
          <a:prstGeom prst="rect">
            <a:avLst/>
          </a:prstGeom>
          <a:noFill/>
          <a:ln w="9525">
            <a:noFill/>
            <a:miter lim="800000"/>
            <a:headEnd/>
            <a:tailEnd/>
          </a:ln>
          <a:effectLst/>
        </p:spPr>
      </p:pic>
      <p:sp>
        <p:nvSpPr>
          <p:cNvPr id="5" name="TextBox 4"/>
          <p:cNvSpPr txBox="1"/>
          <p:nvPr/>
        </p:nvSpPr>
        <p:spPr>
          <a:xfrm>
            <a:off x="1524000" y="5181600"/>
            <a:ext cx="7368480" cy="1077218"/>
          </a:xfrm>
          <a:prstGeom prst="rect">
            <a:avLst/>
          </a:prstGeom>
          <a:noFill/>
        </p:spPr>
        <p:txBody>
          <a:bodyPr wrap="square" rtlCol="1">
            <a:spAutoFit/>
          </a:bodyPr>
          <a:lstStyle/>
          <a:p>
            <a:r>
              <a:rPr lang="en-US" sz="3200" dirty="0"/>
              <a:t>If he have left </a:t>
            </a:r>
            <a:r>
              <a:rPr lang="en-US" sz="3200" dirty="0" err="1"/>
              <a:t>ptosis</a:t>
            </a:r>
            <a:r>
              <a:rPr lang="en-US" sz="3200" dirty="0"/>
              <a:t> ,where is the lesion ?</a:t>
            </a:r>
          </a:p>
          <a:p>
            <a:r>
              <a:rPr lang="en-US" sz="3200" dirty="0">
                <a:solidFill>
                  <a:srgbClr val="FF0000"/>
                </a:solidFill>
              </a:rPr>
              <a:t>Third order neuron</a:t>
            </a:r>
            <a:r>
              <a:rPr lang="en-US" sz="3200" dirty="0"/>
              <a:t> </a:t>
            </a:r>
            <a:endParaRPr lang="ar-JO" sz="3200" dirty="0"/>
          </a:p>
        </p:txBody>
      </p:sp>
    </p:spTree>
  </p:cSld>
  <p:clrMapOvr>
    <a:masterClrMapping/>
  </p:clrMapOvr>
  <p:transition advClick="0" advTm="60000"/>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409" y="4347102"/>
            <a:ext cx="6172200" cy="857250"/>
          </a:xfrm>
        </p:spPr>
        <p:txBody>
          <a:bodyPr>
            <a:noAutofit/>
          </a:bodyPr>
          <a:lstStyle/>
          <a:p>
            <a:r>
              <a:rPr lang="en-GB" sz="2800" b="1" u="sng" dirty="0">
                <a:effectLst>
                  <a:outerShdw blurRad="38100" dist="38100" dir="2700000" algn="tl">
                    <a:srgbClr val="000000">
                      <a:alpha val="43137"/>
                    </a:srgbClr>
                  </a:outerShdw>
                </a:effectLst>
              </a:rPr>
              <a:t>A</a:t>
            </a:r>
            <a:r>
              <a:rPr lang="en-GB" sz="2800" dirty="0"/>
              <a:t>: Which nerve is affected and what side? </a:t>
            </a:r>
            <a:br>
              <a:rPr lang="en-GB" sz="2800" dirty="0"/>
            </a:br>
            <a:r>
              <a:rPr lang="en-GB" sz="2800" dirty="0"/>
              <a:t>Mention one cause of nerve lesion ?</a:t>
            </a:r>
          </a:p>
        </p:txBody>
      </p:sp>
      <p:sp>
        <p:nvSpPr>
          <p:cNvPr id="5" name="TextBox 4"/>
          <p:cNvSpPr txBox="1"/>
          <p:nvPr/>
        </p:nvSpPr>
        <p:spPr>
          <a:xfrm>
            <a:off x="395536" y="332656"/>
            <a:ext cx="1443024" cy="784830"/>
          </a:xfrm>
          <a:prstGeom prst="rect">
            <a:avLst/>
          </a:prstGeom>
          <a:noFill/>
        </p:spPr>
        <p:txBody>
          <a:bodyPr wrap="none" rtlCol="0">
            <a:spAutoFit/>
          </a:bodyPr>
          <a:lstStyle/>
          <a:p>
            <a:r>
              <a:rPr lang="en-GB" sz="4500" dirty="0"/>
              <a:t>Q4+5</a:t>
            </a:r>
          </a:p>
        </p:txBody>
      </p:sp>
      <p:pic>
        <p:nvPicPr>
          <p:cNvPr id="22530" name="Picture 2" descr="Image result for trochlear nerve lesion"/>
          <p:cNvPicPr>
            <a:picLocks noChangeAspect="1" noChangeArrowheads="1"/>
          </p:cNvPicPr>
          <p:nvPr/>
        </p:nvPicPr>
        <p:blipFill>
          <a:blip r:embed="rId2" cstate="print"/>
          <a:srcRect/>
          <a:stretch>
            <a:fillRect/>
          </a:stretch>
        </p:blipFill>
        <p:spPr bwMode="auto">
          <a:xfrm>
            <a:off x="4343400" y="857250"/>
            <a:ext cx="3657600" cy="3107532"/>
          </a:xfrm>
          <a:prstGeom prst="rect">
            <a:avLst/>
          </a:prstGeom>
          <a:noFill/>
        </p:spPr>
      </p:pic>
      <p:sp>
        <p:nvSpPr>
          <p:cNvPr id="3" name="Rectangle 2"/>
          <p:cNvSpPr/>
          <p:nvPr/>
        </p:nvSpPr>
        <p:spPr>
          <a:xfrm>
            <a:off x="3200400" y="5486400"/>
            <a:ext cx="2955424" cy="646331"/>
          </a:xfrm>
          <a:prstGeom prst="rect">
            <a:avLst/>
          </a:prstGeom>
        </p:spPr>
        <p:txBody>
          <a:bodyPr wrap="none">
            <a:spAutoFit/>
          </a:bodyPr>
          <a:lstStyle/>
          <a:p>
            <a:r>
              <a:rPr lang="en-US" b="1" dirty="0">
                <a:solidFill>
                  <a:srgbClr val="FF0000"/>
                </a:solidFill>
              </a:rPr>
              <a:t>Trochlear nerve (CN IV), right</a:t>
            </a:r>
          </a:p>
          <a:p>
            <a:r>
              <a:rPr lang="en-US" b="1" dirty="0">
                <a:solidFill>
                  <a:srgbClr val="FF0000"/>
                </a:solidFill>
              </a:rPr>
              <a:t>DM , HTN , trauma </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4000504"/>
            <a:ext cx="8229600" cy="1143000"/>
          </a:xfrm>
        </p:spPr>
        <p:txBody>
          <a:bodyPr>
            <a:normAutofit fontScale="90000"/>
          </a:bodyPr>
          <a:lstStyle/>
          <a:p>
            <a:r>
              <a:rPr lang="en-GB" dirty="0"/>
              <a:t>This patient has fever, headache, and photophobia </a:t>
            </a:r>
          </a:p>
        </p:txBody>
      </p:sp>
      <p:pic>
        <p:nvPicPr>
          <p:cNvPr id="43010" name="Picture 2"/>
          <p:cNvPicPr>
            <a:picLocks noChangeAspect="1" noChangeArrowheads="1"/>
          </p:cNvPicPr>
          <p:nvPr/>
        </p:nvPicPr>
        <p:blipFill>
          <a:blip r:embed="rId2" cstate="print"/>
          <a:srcRect/>
          <a:stretch>
            <a:fillRect/>
          </a:stretch>
        </p:blipFill>
        <p:spPr bwMode="auto">
          <a:xfrm>
            <a:off x="1835696" y="0"/>
            <a:ext cx="7308304" cy="4013297"/>
          </a:xfrm>
          <a:prstGeom prst="rect">
            <a:avLst/>
          </a:prstGeom>
          <a:noFill/>
          <a:ln w="9525">
            <a:noFill/>
            <a:miter lim="800000"/>
            <a:headEnd/>
            <a:tailEnd/>
          </a:ln>
          <a:effectLst/>
        </p:spPr>
      </p:pic>
      <p:sp>
        <p:nvSpPr>
          <p:cNvPr id="5" name="Title 1"/>
          <p:cNvSpPr txBox="1"/>
          <p:nvPr/>
        </p:nvSpPr>
        <p:spPr>
          <a:xfrm>
            <a:off x="685800" y="487680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en-GB" sz="3200" dirty="0">
                <a:latin typeface="+mj-lt"/>
                <a:ea typeface="+mj-ea"/>
                <a:cs typeface="+mj-cs"/>
              </a:rPr>
              <a:t>What is the treatment with dose ?</a:t>
            </a:r>
            <a:endParaRPr kumimoji="0" lang="en-GB"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0" y="0"/>
            <a:ext cx="1091966" cy="1015663"/>
          </a:xfrm>
          <a:prstGeom prst="rect">
            <a:avLst/>
          </a:prstGeom>
          <a:noFill/>
        </p:spPr>
        <p:txBody>
          <a:bodyPr wrap="none" rtlCol="0">
            <a:spAutoFit/>
          </a:bodyPr>
          <a:lstStyle/>
          <a:p>
            <a:r>
              <a:rPr lang="en-GB" sz="6000" dirty="0"/>
              <a:t>Q6</a:t>
            </a:r>
          </a:p>
        </p:txBody>
      </p:sp>
      <p:sp>
        <p:nvSpPr>
          <p:cNvPr id="7" name="TextBox 6"/>
          <p:cNvSpPr txBox="1"/>
          <p:nvPr/>
        </p:nvSpPr>
        <p:spPr>
          <a:xfrm>
            <a:off x="3276600" y="5657671"/>
            <a:ext cx="2880320" cy="1200329"/>
          </a:xfrm>
          <a:prstGeom prst="rect">
            <a:avLst/>
          </a:prstGeom>
          <a:noFill/>
        </p:spPr>
        <p:txBody>
          <a:bodyPr wrap="square" rtlCol="0">
            <a:spAutoFit/>
          </a:bodyPr>
          <a:lstStyle/>
          <a:p>
            <a:r>
              <a:rPr lang="en-US" sz="2400" b="1" dirty="0" err="1">
                <a:solidFill>
                  <a:srgbClr val="FF0000"/>
                </a:solidFill>
              </a:rPr>
              <a:t>Benzylpenicilline</a:t>
            </a:r>
            <a:r>
              <a:rPr lang="en-US" sz="2400" b="1" dirty="0">
                <a:solidFill>
                  <a:srgbClr val="FF0000"/>
                </a:solidFill>
              </a:rPr>
              <a:t> 2.4 g IV for 5-7 days </a:t>
            </a:r>
          </a:p>
          <a:p>
            <a:endParaRPr lang="en-US" sz="2400" b="1" dirty="0">
              <a:solidFill>
                <a:srgbClr val="FF0000"/>
              </a:solidFill>
            </a:endParaRPr>
          </a:p>
        </p:txBody>
      </p:sp>
    </p:spTree>
  </p:cSld>
  <p:clrMapOvr>
    <a:masterClrMapping/>
  </p:clrMapOvr>
  <p:transition advClick="0" advTm="60000"/>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Q7+8</a:t>
            </a:r>
            <a:endParaRPr lang="ar-JO" dirty="0"/>
          </a:p>
        </p:txBody>
      </p:sp>
      <p:sp>
        <p:nvSpPr>
          <p:cNvPr id="3" name="Content Placeholder 2"/>
          <p:cNvSpPr>
            <a:spLocks noGrp="1"/>
          </p:cNvSpPr>
          <p:nvPr>
            <p:ph idx="1"/>
          </p:nvPr>
        </p:nvSpPr>
        <p:spPr/>
        <p:txBody>
          <a:bodyPr/>
          <a:lstStyle/>
          <a:p>
            <a:pPr>
              <a:buNone/>
            </a:pPr>
            <a:r>
              <a:rPr lang="en-US" dirty="0"/>
              <a:t>Picture for infarction </a:t>
            </a:r>
          </a:p>
          <a:p>
            <a:pPr>
              <a:buNone/>
            </a:pPr>
            <a:endParaRPr lang="en-US" dirty="0"/>
          </a:p>
          <a:p>
            <a:pPr>
              <a:buNone/>
            </a:pPr>
            <a:r>
              <a:rPr lang="en-US" dirty="0"/>
              <a:t>What is the artery affected ? </a:t>
            </a:r>
            <a:r>
              <a:rPr lang="en-US" dirty="0">
                <a:solidFill>
                  <a:srgbClr val="FF0000"/>
                </a:solidFill>
              </a:rPr>
              <a:t>MCA </a:t>
            </a:r>
          </a:p>
          <a:p>
            <a:pPr>
              <a:buNone/>
            </a:pPr>
            <a:endParaRPr lang="en-US" dirty="0">
              <a:solidFill>
                <a:srgbClr val="FF0000"/>
              </a:solidFill>
            </a:endParaRPr>
          </a:p>
          <a:p>
            <a:pPr>
              <a:buNone/>
            </a:pPr>
            <a:r>
              <a:rPr lang="en-US" dirty="0"/>
              <a:t>Mention one fatal complication ? …..</a:t>
            </a:r>
            <a:endParaRPr lang="ar-JO" dirty="0"/>
          </a:p>
        </p:txBody>
      </p:sp>
    </p:spTree>
  </p:cSld>
  <p:clrMapOvr>
    <a:masterClrMapping/>
  </p:clrMapOvr>
  <p:transition advClick="0" advTm="60000"/>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38716"/>
            <a:ext cx="8229600" cy="1143000"/>
          </a:xfrm>
        </p:spPr>
        <p:txBody>
          <a:bodyPr>
            <a:noAutofit/>
          </a:bodyPr>
          <a:lstStyle/>
          <a:p>
            <a:r>
              <a:rPr lang="en-GB" sz="3200" dirty="0"/>
              <a:t>this is a transverse myelitis of the cord. What is the most peculiar clinical finding for this condition?</a:t>
            </a:r>
          </a:p>
        </p:txBody>
      </p:sp>
      <p:pic>
        <p:nvPicPr>
          <p:cNvPr id="57346" name="Picture 2"/>
          <p:cNvPicPr>
            <a:picLocks noChangeAspect="1" noChangeArrowheads="1"/>
          </p:cNvPicPr>
          <p:nvPr/>
        </p:nvPicPr>
        <p:blipFill>
          <a:blip r:embed="rId2" cstate="print"/>
          <a:srcRect/>
          <a:stretch>
            <a:fillRect/>
          </a:stretch>
        </p:blipFill>
        <p:spPr bwMode="auto">
          <a:xfrm>
            <a:off x="1571604" y="116632"/>
            <a:ext cx="6141526" cy="2996952"/>
          </a:xfrm>
          <a:prstGeom prst="rect">
            <a:avLst/>
          </a:prstGeom>
          <a:noFill/>
          <a:ln w="9525">
            <a:noFill/>
            <a:miter lim="800000"/>
            <a:headEnd/>
            <a:tailEnd/>
          </a:ln>
          <a:effectLst/>
        </p:spPr>
      </p:pic>
      <p:sp>
        <p:nvSpPr>
          <p:cNvPr id="5" name="TextBox 4"/>
          <p:cNvSpPr txBox="1"/>
          <p:nvPr/>
        </p:nvSpPr>
        <p:spPr>
          <a:xfrm>
            <a:off x="0" y="0"/>
            <a:ext cx="1091966" cy="1015663"/>
          </a:xfrm>
          <a:prstGeom prst="rect">
            <a:avLst/>
          </a:prstGeom>
          <a:noFill/>
        </p:spPr>
        <p:txBody>
          <a:bodyPr wrap="none" rtlCol="0">
            <a:spAutoFit/>
          </a:bodyPr>
          <a:lstStyle/>
          <a:p>
            <a:r>
              <a:rPr lang="en-GB" sz="6000" dirty="0"/>
              <a:t>Q9</a:t>
            </a:r>
          </a:p>
        </p:txBody>
      </p:sp>
      <p:sp>
        <p:nvSpPr>
          <p:cNvPr id="3" name="Rectangle 2"/>
          <p:cNvSpPr/>
          <p:nvPr/>
        </p:nvSpPr>
        <p:spPr>
          <a:xfrm>
            <a:off x="321887" y="4869160"/>
            <a:ext cx="8640960" cy="1938992"/>
          </a:xfrm>
          <a:prstGeom prst="rect">
            <a:avLst/>
          </a:prstGeom>
        </p:spPr>
        <p:txBody>
          <a:bodyPr wrap="square">
            <a:spAutoFit/>
          </a:bodyPr>
          <a:lstStyle/>
          <a:p>
            <a:r>
              <a:rPr lang="en-US" sz="2800" b="1" dirty="0">
                <a:solidFill>
                  <a:srgbClr val="FF0000"/>
                </a:solidFill>
              </a:rPr>
              <a:t>affects </a:t>
            </a:r>
            <a:r>
              <a:rPr lang="en-US" sz="3200" b="1" u="sng" dirty="0">
                <a:solidFill>
                  <a:srgbClr val="FF0000"/>
                </a:solidFill>
              </a:rPr>
              <a:t>both sides </a:t>
            </a:r>
            <a:r>
              <a:rPr lang="en-US" sz="2800" b="1" dirty="0">
                <a:solidFill>
                  <a:srgbClr val="FF0000"/>
                </a:solidFill>
              </a:rPr>
              <a:t>of the body below the affected area of the spinal cord</a:t>
            </a:r>
            <a:endParaRPr lang="en-US" sz="3200" b="1" dirty="0">
              <a:solidFill>
                <a:srgbClr val="FF0000"/>
              </a:solidFill>
              <a:latin typeface="Helvetica" panose="020B0604020202020204" pitchFamily="34" charset="0"/>
            </a:endParaRPr>
          </a:p>
          <a:p>
            <a:r>
              <a:rPr lang="en-US" b="1" dirty="0">
                <a:solidFill>
                  <a:srgbClr val="FF0000"/>
                </a:solidFill>
                <a:latin typeface="Helvetica" panose="020B0604020202020204" pitchFamily="34" charset="0"/>
              </a:rPr>
              <a:t>Sensory</a:t>
            </a:r>
            <a:r>
              <a:rPr lang="en-US" sz="2000" b="1" dirty="0">
                <a:solidFill>
                  <a:srgbClr val="FF0000"/>
                </a:solidFill>
                <a:latin typeface="Helvetica" panose="020B0604020202020204" pitchFamily="34" charset="0"/>
              </a:rPr>
              <a:t> :</a:t>
            </a:r>
            <a:r>
              <a:rPr lang="en-US" b="1" dirty="0">
                <a:solidFill>
                  <a:srgbClr val="FF0000"/>
                </a:solidFill>
                <a:latin typeface="Helvetica" panose="020B0604020202020204" pitchFamily="34" charset="0"/>
              </a:rPr>
              <a:t>Pain</a:t>
            </a:r>
            <a:r>
              <a:rPr lang="en-US" sz="2000" b="1" dirty="0">
                <a:solidFill>
                  <a:srgbClr val="FF0000"/>
                </a:solidFill>
                <a:latin typeface="Helvetica" panose="020B0604020202020204" pitchFamily="34" charset="0"/>
              </a:rPr>
              <a:t>, </a:t>
            </a:r>
            <a:r>
              <a:rPr lang="en-US" sz="2000" b="1" dirty="0">
                <a:solidFill>
                  <a:srgbClr val="FF0000"/>
                </a:solidFill>
              </a:rPr>
              <a:t>numbness, tingling, coldness or burning</a:t>
            </a:r>
          </a:p>
          <a:p>
            <a:r>
              <a:rPr lang="en-US" sz="2000" b="1" dirty="0">
                <a:solidFill>
                  <a:srgbClr val="FF0000"/>
                </a:solidFill>
              </a:rPr>
              <a:t>Motor : weakness to paralysis </a:t>
            </a:r>
          </a:p>
          <a:p>
            <a:r>
              <a:rPr lang="en-US" sz="2000" b="1" dirty="0">
                <a:solidFill>
                  <a:srgbClr val="FF0000"/>
                </a:solidFill>
              </a:rPr>
              <a:t>Bladder and bowel problems (urine retention)</a:t>
            </a:r>
          </a:p>
        </p:txBody>
      </p:sp>
    </p:spTree>
  </p:cSld>
  <p:clrMapOvr>
    <a:masterClrMapping/>
  </p:clrMapOvr>
  <p:transition advClick="0" advTm="60000"/>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0"/>
            <a:ext cx="8229600" cy="1143000"/>
          </a:xfrm>
        </p:spPr>
        <p:txBody>
          <a:bodyPr/>
          <a:lstStyle/>
          <a:p>
            <a:r>
              <a:rPr lang="en-US" dirty="0"/>
              <a:t>Q10 +11</a:t>
            </a:r>
          </a:p>
        </p:txBody>
      </p:sp>
      <p:sp>
        <p:nvSpPr>
          <p:cNvPr id="3" name="عنصر نائب للمحتوى 2"/>
          <p:cNvSpPr>
            <a:spLocks noGrp="1"/>
          </p:cNvSpPr>
          <p:nvPr>
            <p:ph idx="1"/>
          </p:nvPr>
        </p:nvSpPr>
        <p:spPr>
          <a:xfrm>
            <a:off x="467544" y="980728"/>
            <a:ext cx="8229600" cy="4525963"/>
          </a:xfrm>
        </p:spPr>
        <p:txBody>
          <a:bodyPr/>
          <a:lstStyle/>
          <a:p>
            <a:pPr marL="0" indent="0" algn="l">
              <a:buNone/>
            </a:pPr>
            <a:r>
              <a:rPr lang="en-US" dirty="0"/>
              <a:t>This area is supported by which nerve?</a:t>
            </a:r>
          </a:p>
          <a:p>
            <a:pPr marL="0" indent="0" algn="l">
              <a:buNone/>
            </a:pPr>
            <a:r>
              <a:rPr lang="en-US" dirty="0">
                <a:solidFill>
                  <a:srgbClr val="FF0000"/>
                </a:solidFill>
              </a:rPr>
              <a:t>Radial N.</a:t>
            </a:r>
          </a:p>
          <a:p>
            <a:pPr marL="0" indent="0" algn="l">
              <a:buNone/>
            </a:pPr>
            <a:r>
              <a:rPr lang="en-US" dirty="0"/>
              <a:t>Mention one clinical sign for nerve lesion ?</a:t>
            </a:r>
          </a:p>
          <a:p>
            <a:pPr marL="0" indent="0" algn="l">
              <a:buNone/>
            </a:pPr>
            <a:r>
              <a:rPr lang="en-US" dirty="0">
                <a:solidFill>
                  <a:srgbClr val="FF0000"/>
                </a:solidFill>
              </a:rPr>
              <a:t>Wrist drop </a:t>
            </a:r>
          </a:p>
          <a:p>
            <a:pPr marL="0" indent="0" algn="l">
              <a:buNone/>
            </a:pPr>
            <a:endParaRPr lang="en-US" dirty="0"/>
          </a:p>
        </p:txBody>
      </p:sp>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784" y="3717032"/>
            <a:ext cx="3685951" cy="2452833"/>
          </a:xfrm>
          <a:prstGeom prst="rect">
            <a:avLst/>
          </a:prstGeom>
        </p:spPr>
      </p:pic>
    </p:spTree>
  </p:cSld>
  <p:clrMapOvr>
    <a:masterClrMapping/>
  </p:clrMapOvr>
  <p:transition advClick="0" advTm="60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27 Which of the following can be found in this patient</a:t>
            </a:r>
          </a:p>
          <a:p>
            <a:pPr marL="0" indent="0">
              <a:buNone/>
            </a:pPr>
            <a:r>
              <a:rPr lang="en-US" dirty="0"/>
              <a:t>A. Tongue deviation</a:t>
            </a:r>
          </a:p>
          <a:p>
            <a:pPr marL="0" indent="0">
              <a:buNone/>
            </a:pPr>
            <a:r>
              <a:rPr lang="en-US" dirty="0"/>
              <a:t>B. Loss of facial sensation the left side</a:t>
            </a:r>
          </a:p>
          <a:p>
            <a:pPr marL="0" indent="0">
              <a:buNone/>
            </a:pPr>
            <a:r>
              <a:rPr lang="en-US" dirty="0"/>
              <a:t>C.UMNL </a:t>
            </a:r>
          </a:p>
          <a:p>
            <a:pPr marL="0" indent="0">
              <a:buNone/>
            </a:pPr>
            <a:r>
              <a:rPr lang="en-US" dirty="0"/>
              <a:t>D</a:t>
            </a:r>
            <a:r>
              <a:rPr lang="en-US" dirty="0">
                <a:solidFill>
                  <a:srgbClr val="FF0000"/>
                </a:solidFill>
              </a:rPr>
              <a:t>. Loss of </a:t>
            </a:r>
            <a:r>
              <a:rPr lang="en-US" dirty="0" err="1">
                <a:solidFill>
                  <a:srgbClr val="FF0000"/>
                </a:solidFill>
              </a:rPr>
              <a:t>stapedial</a:t>
            </a:r>
            <a:r>
              <a:rPr lang="en-US" dirty="0">
                <a:solidFill>
                  <a:srgbClr val="FF0000"/>
                </a:solidFill>
              </a:rPr>
              <a:t> reflex in left side </a:t>
            </a:r>
          </a:p>
          <a:p>
            <a:pPr marL="0" indent="0">
              <a:buNone/>
            </a:pPr>
            <a:endParaRPr lang="en-US" dirty="0"/>
          </a:p>
        </p:txBody>
      </p:sp>
      <p:pic>
        <p:nvPicPr>
          <p:cNvPr id="4" name="Picture 3"/>
          <p:cNvPicPr>
            <a:picLocks noChangeAspect="1"/>
          </p:cNvPicPr>
          <p:nvPr/>
        </p:nvPicPr>
        <p:blipFill>
          <a:blip r:embed="rId2"/>
          <a:stretch>
            <a:fillRect/>
          </a:stretch>
        </p:blipFill>
        <p:spPr>
          <a:xfrm>
            <a:off x="5373600" y="2861321"/>
            <a:ext cx="3086368" cy="2258764"/>
          </a:xfrm>
          <a:prstGeom prst="rect">
            <a:avLst/>
          </a:prstGeom>
        </p:spPr>
      </p:pic>
    </p:spTree>
    <p:extLst>
      <p:ext uri="{BB962C8B-B14F-4D97-AF65-F5344CB8AC3E}">
        <p14:creationId xmlns:p14="http://schemas.microsoft.com/office/powerpoint/2010/main" val="1133623105"/>
      </p:ext>
    </p:extLst>
  </p:cSld>
  <p:clrMapOvr>
    <a:masterClrMapping/>
  </p:clrMapOvr>
  <p:transition advClick="0" advTm="60000"/>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endParaRPr lang="en-US" dirty="0"/>
          </a:p>
          <a:p>
            <a:endParaRPr lang="en-US" dirty="0"/>
          </a:p>
          <a:p>
            <a:endParaRPr lang="en-US" dirty="0"/>
          </a:p>
          <a:p>
            <a:endParaRPr lang="en-US" dirty="0"/>
          </a:p>
          <a:p>
            <a:r>
              <a:rPr lang="en-US" dirty="0"/>
              <a:t>Mention nerve supply this area </a:t>
            </a:r>
          </a:p>
          <a:p>
            <a:pPr>
              <a:buNone/>
            </a:pPr>
            <a:r>
              <a:rPr lang="en-US" dirty="0"/>
              <a:t>*answer : </a:t>
            </a:r>
            <a:r>
              <a:rPr lang="en-US" dirty="0">
                <a:solidFill>
                  <a:srgbClr val="FF0000"/>
                </a:solidFill>
              </a:rPr>
              <a:t>deep peroneal nerve</a:t>
            </a:r>
          </a:p>
          <a:p>
            <a:pPr>
              <a:buNone/>
            </a:pPr>
            <a:r>
              <a:rPr lang="en-US" dirty="0"/>
              <a:t>One clinical sign for nerve lesion ?</a:t>
            </a:r>
          </a:p>
          <a:p>
            <a:pPr>
              <a:buNone/>
            </a:pPr>
            <a:r>
              <a:rPr lang="en-US" dirty="0">
                <a:solidFill>
                  <a:srgbClr val="FF0000"/>
                </a:solidFill>
              </a:rPr>
              <a:t>Foot drop</a:t>
            </a:r>
          </a:p>
        </p:txBody>
      </p:sp>
      <p:pic>
        <p:nvPicPr>
          <p:cNvPr id="5122" name="Picture 2" descr="ÙØªÙØ¬Ø© Ø¨Ø­Ø« Ø§ÙØµÙØ± Ø¹Ù âªdeep peroneal nerve skin innervationâ¬â"/>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4175"/>
            <a:ext cx="3027848" cy="3649199"/>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p:cNvSpPr/>
          <p:nvPr/>
        </p:nvSpPr>
        <p:spPr>
          <a:xfrm>
            <a:off x="5580112" y="2276872"/>
            <a:ext cx="1828800" cy="762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نجمة ذات 5 نقاط 1"/>
          <p:cNvSpPr/>
          <p:nvPr/>
        </p:nvSpPr>
        <p:spPr>
          <a:xfrm>
            <a:off x="6876256" y="404664"/>
            <a:ext cx="3600400" cy="3600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4800" y="381000"/>
            <a:ext cx="1371600" cy="1446550"/>
          </a:xfrm>
          <a:prstGeom prst="rect">
            <a:avLst/>
          </a:prstGeom>
          <a:noFill/>
        </p:spPr>
        <p:txBody>
          <a:bodyPr wrap="square" rtlCol="1">
            <a:spAutoFit/>
          </a:bodyPr>
          <a:lstStyle/>
          <a:p>
            <a:r>
              <a:rPr lang="en-US" sz="4400" dirty="0"/>
              <a:t>Q12+13</a:t>
            </a:r>
          </a:p>
        </p:txBody>
      </p:sp>
    </p:spTree>
  </p:cSld>
  <p:clrMapOvr>
    <a:masterClrMapping/>
  </p:clrMapOvr>
  <p:transition advClick="0" advTm="60000"/>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a:p>
            <a:endParaRPr lang="en-US" dirty="0"/>
          </a:p>
          <a:p>
            <a:r>
              <a:rPr lang="en-US" dirty="0"/>
              <a:t>What is the sign ? </a:t>
            </a:r>
            <a:r>
              <a:rPr lang="en-US" dirty="0">
                <a:solidFill>
                  <a:srgbClr val="FF0000"/>
                </a:solidFill>
              </a:rPr>
              <a:t>papilledema </a:t>
            </a:r>
          </a:p>
          <a:p>
            <a:r>
              <a:rPr lang="en-US" dirty="0"/>
              <a:t>and one complication ? </a:t>
            </a:r>
            <a:r>
              <a:rPr lang="en-US" dirty="0">
                <a:solidFill>
                  <a:srgbClr val="FF0000"/>
                </a:solidFill>
              </a:rPr>
              <a:t>blindness</a:t>
            </a:r>
            <a:r>
              <a:rPr lang="en-US" b="0" i="0" dirty="0">
                <a:solidFill>
                  <a:srgbClr val="202124"/>
                </a:solidFill>
                <a:effectLst/>
                <a:latin typeface="Arial" panose="020B0604020202020204" pitchFamily="34" charset="0"/>
              </a:rPr>
              <a:t> </a:t>
            </a:r>
            <a:endParaRPr lang="en-US" dirty="0"/>
          </a:p>
        </p:txBody>
      </p:sp>
      <p:pic>
        <p:nvPicPr>
          <p:cNvPr id="4" name="Picture 2" descr="C:\Users\Pc city\Downloads\index.jpg"/>
          <p:cNvPicPr>
            <a:picLocks noChangeAspect="1" noChangeArrowheads="1"/>
          </p:cNvPicPr>
          <p:nvPr/>
        </p:nvPicPr>
        <p:blipFill>
          <a:blip r:embed="rId2" cstate="print"/>
          <a:srcRect/>
          <a:stretch>
            <a:fillRect/>
          </a:stretch>
        </p:blipFill>
        <p:spPr bwMode="auto">
          <a:xfrm>
            <a:off x="3059832" y="260648"/>
            <a:ext cx="4055724" cy="2959224"/>
          </a:xfrm>
          <a:prstGeom prst="rect">
            <a:avLst/>
          </a:prstGeom>
          <a:noFill/>
        </p:spPr>
      </p:pic>
      <p:sp>
        <p:nvSpPr>
          <p:cNvPr id="5" name="TextBox 4"/>
          <p:cNvSpPr txBox="1"/>
          <p:nvPr/>
        </p:nvSpPr>
        <p:spPr>
          <a:xfrm>
            <a:off x="304800" y="457200"/>
            <a:ext cx="1447800" cy="1446550"/>
          </a:xfrm>
          <a:prstGeom prst="rect">
            <a:avLst/>
          </a:prstGeom>
          <a:noFill/>
        </p:spPr>
        <p:txBody>
          <a:bodyPr wrap="square" rtlCol="1">
            <a:spAutoFit/>
          </a:bodyPr>
          <a:lstStyle/>
          <a:p>
            <a:r>
              <a:rPr lang="en-US" sz="4400" dirty="0"/>
              <a:t>Q14</a:t>
            </a:r>
            <a:br>
              <a:rPr lang="en-US" sz="4400" dirty="0"/>
            </a:br>
            <a:r>
              <a:rPr lang="en-US" sz="4400" dirty="0"/>
              <a:t>+15</a:t>
            </a:r>
            <a:endParaRPr lang="ar-JO" sz="4400" dirty="0"/>
          </a:p>
        </p:txBody>
      </p:sp>
    </p:spTree>
  </p:cSld>
  <p:clrMapOvr>
    <a:masterClrMapping/>
  </p:clrMapOvr>
  <p:transition advClick="0" advTm="60000"/>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1124744"/>
            <a:ext cx="4572000" cy="3523456"/>
          </a:xfrm>
        </p:spPr>
        <p:txBody>
          <a:bodyPr>
            <a:noAutofit/>
          </a:bodyPr>
          <a:lstStyle/>
          <a:p>
            <a:r>
              <a:rPr lang="en-US" dirty="0" err="1"/>
              <a:t>Dx</a:t>
            </a:r>
            <a:br>
              <a:rPr lang="en-US" dirty="0"/>
            </a:br>
            <a:r>
              <a:rPr lang="en-US" dirty="0"/>
              <a:t>??</a:t>
            </a:r>
            <a:br>
              <a:rPr lang="en-US" dirty="0"/>
            </a:br>
            <a:r>
              <a:rPr lang="en-US" dirty="0"/>
              <a:t> Which nerve is affected??</a:t>
            </a:r>
            <a:br>
              <a:rPr lang="en-US" dirty="0"/>
            </a:br>
            <a:r>
              <a:rPr lang="en-US" dirty="0">
                <a:solidFill>
                  <a:srgbClr val="FF0000"/>
                </a:solidFill>
              </a:rPr>
              <a:t>Ulnar N.</a:t>
            </a:r>
            <a:br>
              <a:rPr lang="en-US" dirty="0">
                <a:solidFill>
                  <a:srgbClr val="FF0000"/>
                </a:solidFill>
              </a:rPr>
            </a:br>
            <a:endParaRPr lang="en-US" dirty="0">
              <a:solidFill>
                <a:srgbClr val="FF0000"/>
              </a:solidFill>
            </a:endParaRP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14" y="38637"/>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33800" y="457200"/>
            <a:ext cx="1524000" cy="769441"/>
          </a:xfrm>
          <a:prstGeom prst="rect">
            <a:avLst/>
          </a:prstGeom>
          <a:noFill/>
        </p:spPr>
        <p:txBody>
          <a:bodyPr wrap="square" rtlCol="1">
            <a:spAutoFit/>
          </a:bodyPr>
          <a:lstStyle/>
          <a:p>
            <a:r>
              <a:rPr lang="en-US" sz="4400" dirty="0"/>
              <a:t>Q16</a:t>
            </a:r>
            <a:endParaRPr lang="ar-JO" sz="4400" dirty="0"/>
          </a:p>
        </p:txBody>
      </p:sp>
    </p:spTree>
  </p:cSld>
  <p:clrMapOvr>
    <a:masterClrMapping/>
  </p:clrMapOvr>
  <p:transition advClick="0" advTm="60000"/>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199" y="238939"/>
            <a:ext cx="8287037" cy="1164914"/>
          </a:xfrm>
        </p:spPr>
        <p:txBody>
          <a:bodyPr/>
          <a:lstStyle/>
          <a:p>
            <a:r>
              <a:rPr lang="en-US" dirty="0"/>
              <a:t>Q17</a:t>
            </a:r>
          </a:p>
        </p:txBody>
      </p:sp>
      <p:sp>
        <p:nvSpPr>
          <p:cNvPr id="3" name="عنصر نائب للمحتوى 2"/>
          <p:cNvSpPr>
            <a:spLocks noGrp="1"/>
          </p:cNvSpPr>
          <p:nvPr>
            <p:ph idx="1"/>
          </p:nvPr>
        </p:nvSpPr>
        <p:spPr/>
        <p:txBody>
          <a:bodyPr>
            <a:normAutofit/>
          </a:bodyPr>
          <a:lstStyle/>
          <a:p>
            <a:pPr marL="0" indent="0" algn="l">
              <a:buNone/>
            </a:pPr>
            <a:r>
              <a:rPr lang="en-US" dirty="0"/>
              <a:t>Bilateral limb weakness, paresthesia numbness</a:t>
            </a:r>
          </a:p>
          <a:p>
            <a:pPr marL="0" indent="0" algn="l">
              <a:buNone/>
            </a:pPr>
            <a:r>
              <a:rPr lang="en-US" dirty="0"/>
              <a:t>More weakness in lower than upper , generalized Areflexia , what's your INVESTIGATION ?</a:t>
            </a:r>
          </a:p>
          <a:p>
            <a:pPr marL="0" indent="0">
              <a:buNone/>
            </a:pPr>
            <a:r>
              <a:rPr lang="en-US" sz="2200" dirty="0">
                <a:solidFill>
                  <a:srgbClr val="FF0000"/>
                </a:solidFill>
              </a:rPr>
              <a:t>1- </a:t>
            </a:r>
            <a:r>
              <a:rPr lang="en-US" sz="2200" b="1" dirty="0" err="1">
                <a:solidFill>
                  <a:srgbClr val="FF0000"/>
                </a:solidFill>
              </a:rPr>
              <a:t>Lp</a:t>
            </a:r>
            <a:r>
              <a:rPr lang="en-US" sz="2200" dirty="0">
                <a:solidFill>
                  <a:srgbClr val="FF0000"/>
                </a:solidFill>
              </a:rPr>
              <a:t>: </a:t>
            </a:r>
            <a:r>
              <a:rPr lang="en-US" sz="2200" dirty="0" err="1">
                <a:solidFill>
                  <a:srgbClr val="FF0000"/>
                </a:solidFill>
              </a:rPr>
              <a:t>csf</a:t>
            </a:r>
            <a:r>
              <a:rPr lang="en-US" sz="2200" dirty="0">
                <a:solidFill>
                  <a:srgbClr val="FF0000"/>
                </a:solidFill>
              </a:rPr>
              <a:t> increase protein more than 55 without pleocytosis (albumin dissociation</a:t>
            </a:r>
          </a:p>
          <a:p>
            <a:pPr marL="0" indent="0">
              <a:buNone/>
            </a:pPr>
            <a:r>
              <a:rPr lang="en-US" sz="2200" b="1" i="1" dirty="0">
                <a:solidFill>
                  <a:srgbClr val="FF0000"/>
                </a:solidFill>
              </a:rPr>
              <a:t>2- EMG (nerve conduction</a:t>
            </a:r>
            <a:r>
              <a:rPr lang="en-US" sz="2200" dirty="0">
                <a:solidFill>
                  <a:srgbClr val="FF0000"/>
                </a:solidFill>
              </a:rPr>
              <a:t>) </a:t>
            </a:r>
            <a:r>
              <a:rPr lang="en-US" sz="2200" dirty="0" err="1">
                <a:solidFill>
                  <a:srgbClr val="FF0000"/>
                </a:solidFill>
              </a:rPr>
              <a:t>demylination</a:t>
            </a:r>
            <a:r>
              <a:rPr lang="en-US" sz="2200" dirty="0">
                <a:solidFill>
                  <a:srgbClr val="FF0000"/>
                </a:solidFill>
              </a:rPr>
              <a:t> neuropathy ( normal or mild abnormal in early stage)</a:t>
            </a:r>
          </a:p>
          <a:p>
            <a:pPr marL="0" indent="0">
              <a:buNone/>
            </a:pPr>
            <a:r>
              <a:rPr lang="en-US" sz="2200" dirty="0">
                <a:solidFill>
                  <a:srgbClr val="FF0000"/>
                </a:solidFill>
              </a:rPr>
              <a:t>3-</a:t>
            </a:r>
            <a:r>
              <a:rPr lang="en-US" sz="2200" b="1" dirty="0">
                <a:solidFill>
                  <a:srgbClr val="FF0000"/>
                </a:solidFill>
              </a:rPr>
              <a:t>Antibody</a:t>
            </a:r>
            <a:r>
              <a:rPr lang="en-US" sz="2200" dirty="0">
                <a:solidFill>
                  <a:srgbClr val="FF0000"/>
                </a:solidFill>
              </a:rPr>
              <a:t> </a:t>
            </a:r>
            <a:r>
              <a:rPr lang="en-US" sz="2200" dirty="0" err="1">
                <a:solidFill>
                  <a:srgbClr val="FF0000"/>
                </a:solidFill>
              </a:rPr>
              <a:t>gangliosity</a:t>
            </a:r>
            <a:r>
              <a:rPr lang="en-US" sz="2200" dirty="0">
                <a:solidFill>
                  <a:srgbClr val="FF0000"/>
                </a:solidFill>
              </a:rPr>
              <a:t> 1\4 patient</a:t>
            </a:r>
          </a:p>
          <a:p>
            <a:pPr marL="0" indent="0" algn="l">
              <a:buNone/>
            </a:pPr>
            <a:endParaRPr lang="en-US" dirty="0"/>
          </a:p>
        </p:txBody>
      </p:sp>
    </p:spTree>
  </p:cSld>
  <p:clrMapOvr>
    <a:masterClrMapping/>
  </p:clrMapOvr>
  <p:transition advClick="0" advTm="60000"/>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267200"/>
            <a:ext cx="8229600" cy="1143000"/>
          </a:xfrm>
        </p:spPr>
        <p:txBody>
          <a:bodyPr>
            <a:normAutofit fontScale="90000"/>
          </a:bodyPr>
          <a:lstStyle/>
          <a:p>
            <a:r>
              <a:rPr lang="en-GB" dirty="0"/>
              <a:t>C: this is a cervical MRI. What do you notice? Effect on reflex </a:t>
            </a:r>
          </a:p>
        </p:txBody>
      </p:sp>
      <p:sp>
        <p:nvSpPr>
          <p:cNvPr id="48130" name="AutoShape 2" descr="Image result for cervical disc xr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GB"/>
          </a:p>
        </p:txBody>
      </p:sp>
      <p:pic>
        <p:nvPicPr>
          <p:cNvPr id="48133" name="Picture 5"/>
          <p:cNvPicPr>
            <a:picLocks noChangeAspect="1" noChangeArrowheads="1"/>
          </p:cNvPicPr>
          <p:nvPr/>
        </p:nvPicPr>
        <p:blipFill>
          <a:blip r:embed="rId2" cstate="print"/>
          <a:srcRect/>
          <a:stretch>
            <a:fillRect/>
          </a:stretch>
        </p:blipFill>
        <p:spPr bwMode="auto">
          <a:xfrm>
            <a:off x="2895600" y="0"/>
            <a:ext cx="2928958" cy="4038600"/>
          </a:xfrm>
          <a:prstGeom prst="rect">
            <a:avLst/>
          </a:prstGeom>
          <a:noFill/>
          <a:ln w="9525">
            <a:noFill/>
            <a:miter lim="800000"/>
            <a:headEnd/>
            <a:tailEnd/>
          </a:ln>
          <a:effectLst/>
        </p:spPr>
      </p:pic>
      <p:sp>
        <p:nvSpPr>
          <p:cNvPr id="4" name="TextBox 3"/>
          <p:cNvSpPr txBox="1"/>
          <p:nvPr/>
        </p:nvSpPr>
        <p:spPr>
          <a:xfrm>
            <a:off x="685800" y="5562600"/>
            <a:ext cx="7872604" cy="830997"/>
          </a:xfrm>
          <a:prstGeom prst="rect">
            <a:avLst/>
          </a:prstGeom>
          <a:noFill/>
        </p:spPr>
        <p:txBody>
          <a:bodyPr wrap="none" rtlCol="0">
            <a:spAutoFit/>
          </a:bodyPr>
          <a:lstStyle/>
          <a:p>
            <a:r>
              <a:rPr lang="en-US" sz="2400" b="1" dirty="0">
                <a:solidFill>
                  <a:srgbClr val="FF0000"/>
                </a:solidFill>
              </a:rPr>
              <a:t>Disc prolapse at level C6-C7 lead to Spinal cord compression </a:t>
            </a:r>
          </a:p>
          <a:p>
            <a:r>
              <a:rPr lang="en-US" sz="2400" b="1" dirty="0" err="1">
                <a:solidFill>
                  <a:srgbClr val="FF0000"/>
                </a:solidFill>
              </a:rPr>
              <a:t>Hyporeflexia</a:t>
            </a:r>
            <a:r>
              <a:rPr lang="en-US" sz="2400" b="1" dirty="0">
                <a:solidFill>
                  <a:srgbClr val="FF0000"/>
                </a:solidFill>
              </a:rPr>
              <a:t> </a:t>
            </a:r>
          </a:p>
        </p:txBody>
      </p:sp>
      <p:sp>
        <p:nvSpPr>
          <p:cNvPr id="7" name="TextBox 6"/>
          <p:cNvSpPr txBox="1"/>
          <p:nvPr/>
        </p:nvSpPr>
        <p:spPr>
          <a:xfrm>
            <a:off x="0" y="457200"/>
            <a:ext cx="1371600" cy="769441"/>
          </a:xfrm>
          <a:prstGeom prst="rect">
            <a:avLst/>
          </a:prstGeom>
          <a:noFill/>
        </p:spPr>
        <p:txBody>
          <a:bodyPr wrap="square" rtlCol="1">
            <a:spAutoFit/>
          </a:bodyPr>
          <a:lstStyle/>
          <a:p>
            <a:r>
              <a:rPr lang="en-US" sz="4400" dirty="0"/>
              <a:t>Q18</a:t>
            </a:r>
            <a:endParaRPr lang="ar-JO" sz="4400" dirty="0"/>
          </a:p>
        </p:txBody>
      </p:sp>
    </p:spTree>
  </p:cSld>
  <p:clrMapOvr>
    <a:masterClrMapping/>
  </p:clrMapOvr>
  <p:transition advClick="0" advTm="60000"/>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54855"/>
            <a:ext cx="8229600" cy="1143000"/>
          </a:xfrm>
        </p:spPr>
        <p:txBody>
          <a:bodyPr>
            <a:noAutofit/>
          </a:bodyPr>
          <a:lstStyle/>
          <a:p>
            <a:r>
              <a:rPr lang="en-GB" sz="3200" dirty="0"/>
              <a:t>D: These are CSF results, what do you expect the cause of these findings in A and in B?</a:t>
            </a:r>
          </a:p>
        </p:txBody>
      </p:sp>
      <p:graphicFrame>
        <p:nvGraphicFramePr>
          <p:cNvPr id="4" name="Table 3"/>
          <p:cNvGraphicFramePr>
            <a:graphicFrameLocks noGrp="1"/>
          </p:cNvGraphicFramePr>
          <p:nvPr/>
        </p:nvGraphicFramePr>
        <p:xfrm>
          <a:off x="1857355" y="158423"/>
          <a:ext cx="6143670" cy="4572000"/>
        </p:xfrm>
        <a:graphic>
          <a:graphicData uri="http://schemas.openxmlformats.org/drawingml/2006/table">
            <a:tbl>
              <a:tblPr firstRow="1" bandRow="1">
                <a:tableStyleId>{5940675A-B579-460E-94D1-54222C63F5DA}</a:tableStyleId>
              </a:tblPr>
              <a:tblGrid>
                <a:gridCol w="2047890">
                  <a:extLst>
                    <a:ext uri="{9D8B030D-6E8A-4147-A177-3AD203B41FA5}">
                      <a16:colId xmlns:a16="http://schemas.microsoft.com/office/drawing/2014/main" val="20000"/>
                    </a:ext>
                  </a:extLst>
                </a:gridCol>
                <a:gridCol w="2047890">
                  <a:extLst>
                    <a:ext uri="{9D8B030D-6E8A-4147-A177-3AD203B41FA5}">
                      <a16:colId xmlns:a16="http://schemas.microsoft.com/office/drawing/2014/main" val="20001"/>
                    </a:ext>
                  </a:extLst>
                </a:gridCol>
                <a:gridCol w="2047890">
                  <a:extLst>
                    <a:ext uri="{9D8B030D-6E8A-4147-A177-3AD203B41FA5}">
                      <a16:colId xmlns:a16="http://schemas.microsoft.com/office/drawing/2014/main" val="20002"/>
                    </a:ext>
                  </a:extLst>
                </a:gridCol>
              </a:tblGrid>
              <a:tr h="678716">
                <a:tc>
                  <a:txBody>
                    <a:bodyPr/>
                    <a:lstStyle/>
                    <a:p>
                      <a:r>
                        <a:rPr lang="en-GB" sz="2400" dirty="0"/>
                        <a:t>Opening</a:t>
                      </a:r>
                      <a:r>
                        <a:rPr lang="en-GB" sz="2400" baseline="0" dirty="0"/>
                        <a:t> pressure</a:t>
                      </a:r>
                      <a:endParaRPr lang="en-GB" sz="2400" dirty="0"/>
                    </a:p>
                  </a:txBody>
                  <a:tcPr/>
                </a:tc>
                <a:tc>
                  <a:txBody>
                    <a:bodyPr/>
                    <a:lstStyle/>
                    <a:p>
                      <a:r>
                        <a:rPr lang="en-GB" sz="2400" dirty="0"/>
                        <a:t>elevated</a:t>
                      </a:r>
                    </a:p>
                  </a:txBody>
                  <a:tcPr/>
                </a:tc>
                <a:tc>
                  <a:txBody>
                    <a:bodyPr/>
                    <a:lstStyle/>
                    <a:p>
                      <a:r>
                        <a:rPr lang="en-GB" sz="2400" dirty="0"/>
                        <a:t>elevated</a:t>
                      </a:r>
                    </a:p>
                  </a:txBody>
                  <a:tcPr/>
                </a:tc>
                <a:extLst>
                  <a:ext uri="{0D108BD9-81ED-4DB2-BD59-A6C34878D82A}">
                    <a16:rowId xmlns:a16="http://schemas.microsoft.com/office/drawing/2014/main" val="10000"/>
                  </a:ext>
                </a:extLst>
              </a:tr>
              <a:tr h="980367">
                <a:tc>
                  <a:txBody>
                    <a:bodyPr/>
                    <a:lstStyle/>
                    <a:p>
                      <a:r>
                        <a:rPr lang="en-GB" sz="2400" dirty="0"/>
                        <a:t>WBCs</a:t>
                      </a:r>
                    </a:p>
                  </a:txBody>
                  <a:tcPr/>
                </a:tc>
                <a:tc>
                  <a:txBody>
                    <a:bodyPr/>
                    <a:lstStyle/>
                    <a:p>
                      <a:r>
                        <a:rPr lang="en-GB" sz="2400" dirty="0"/>
                        <a:t>Elevated</a:t>
                      </a:r>
                      <a:r>
                        <a:rPr lang="en-GB" sz="2400" baseline="0" dirty="0"/>
                        <a:t> mainly </a:t>
                      </a:r>
                      <a:r>
                        <a:rPr lang="en-GB" sz="2400" b="1" baseline="0" dirty="0"/>
                        <a:t>lymphocytes</a:t>
                      </a:r>
                      <a:endParaRPr lang="en-GB" sz="2400" b="1" dirty="0"/>
                    </a:p>
                  </a:txBody>
                  <a:tcPr/>
                </a:tc>
                <a:tc>
                  <a:txBody>
                    <a:bodyPr/>
                    <a:lstStyle/>
                    <a:p>
                      <a:r>
                        <a:rPr lang="en-GB" sz="2400" dirty="0"/>
                        <a:t>Elevated mainly </a:t>
                      </a:r>
                      <a:r>
                        <a:rPr lang="en-GB" sz="2400" b="1" dirty="0" err="1"/>
                        <a:t>neutrophils</a:t>
                      </a:r>
                      <a:endParaRPr lang="en-GB" sz="2400" b="1" dirty="0"/>
                    </a:p>
                  </a:txBody>
                  <a:tcPr/>
                </a:tc>
                <a:extLst>
                  <a:ext uri="{0D108BD9-81ED-4DB2-BD59-A6C34878D82A}">
                    <a16:rowId xmlns:a16="http://schemas.microsoft.com/office/drawing/2014/main" val="10001"/>
                  </a:ext>
                </a:extLst>
              </a:tr>
              <a:tr h="377064">
                <a:tc>
                  <a:txBody>
                    <a:bodyPr/>
                    <a:lstStyle/>
                    <a:p>
                      <a:r>
                        <a:rPr lang="en-GB" sz="2400" dirty="0"/>
                        <a:t>RBCs</a:t>
                      </a:r>
                    </a:p>
                  </a:txBody>
                  <a:tcPr/>
                </a:tc>
                <a:tc>
                  <a:txBody>
                    <a:bodyPr/>
                    <a:lstStyle/>
                    <a:p>
                      <a:r>
                        <a:rPr lang="en-GB" sz="2400" dirty="0"/>
                        <a:t>none</a:t>
                      </a:r>
                    </a:p>
                  </a:txBody>
                  <a:tcPr/>
                </a:tc>
                <a:tc>
                  <a:txBody>
                    <a:bodyPr/>
                    <a:lstStyle/>
                    <a:p>
                      <a:r>
                        <a:rPr lang="en-GB" sz="2400" dirty="0"/>
                        <a:t>few</a:t>
                      </a:r>
                    </a:p>
                  </a:txBody>
                  <a:tcPr/>
                </a:tc>
                <a:extLst>
                  <a:ext uri="{0D108BD9-81ED-4DB2-BD59-A6C34878D82A}">
                    <a16:rowId xmlns:a16="http://schemas.microsoft.com/office/drawing/2014/main" val="10002"/>
                  </a:ext>
                </a:extLst>
              </a:tr>
              <a:tr h="678716">
                <a:tc>
                  <a:txBody>
                    <a:bodyPr/>
                    <a:lstStyle/>
                    <a:p>
                      <a:r>
                        <a:rPr lang="en-GB" sz="2400" dirty="0"/>
                        <a:t>Glucose</a:t>
                      </a:r>
                    </a:p>
                  </a:txBody>
                  <a:tcPr/>
                </a:tc>
                <a:tc>
                  <a:txBody>
                    <a:bodyPr/>
                    <a:lstStyle/>
                    <a:p>
                      <a:r>
                        <a:rPr lang="en-GB" sz="2400" dirty="0"/>
                        <a:t>Significantly low</a:t>
                      </a:r>
                    </a:p>
                  </a:txBody>
                  <a:tcPr/>
                </a:tc>
                <a:tc>
                  <a:txBody>
                    <a:bodyPr/>
                    <a:lstStyle/>
                    <a:p>
                      <a:r>
                        <a:rPr lang="en-GB" sz="2400" dirty="0"/>
                        <a:t>low</a:t>
                      </a:r>
                    </a:p>
                  </a:txBody>
                  <a:tcPr/>
                </a:tc>
                <a:extLst>
                  <a:ext uri="{0D108BD9-81ED-4DB2-BD59-A6C34878D82A}">
                    <a16:rowId xmlns:a16="http://schemas.microsoft.com/office/drawing/2014/main" val="10003"/>
                  </a:ext>
                </a:extLst>
              </a:tr>
              <a:tr h="377064">
                <a:tc>
                  <a:txBody>
                    <a:bodyPr/>
                    <a:lstStyle/>
                    <a:p>
                      <a:r>
                        <a:rPr lang="en-GB" sz="2400" dirty="0"/>
                        <a:t>Protein</a:t>
                      </a:r>
                    </a:p>
                  </a:txBody>
                  <a:tcPr/>
                </a:tc>
                <a:tc>
                  <a:txBody>
                    <a:bodyPr/>
                    <a:lstStyle/>
                    <a:p>
                      <a:r>
                        <a:rPr lang="en-GB" sz="2400" dirty="0"/>
                        <a:t>high</a:t>
                      </a:r>
                    </a:p>
                  </a:txBody>
                  <a:tcPr/>
                </a:tc>
                <a:tc>
                  <a:txBody>
                    <a:bodyPr/>
                    <a:lstStyle/>
                    <a:p>
                      <a:r>
                        <a:rPr lang="en-GB" sz="2400" dirty="0"/>
                        <a:t>high</a:t>
                      </a:r>
                    </a:p>
                  </a:txBody>
                  <a:tcPr/>
                </a:tc>
                <a:extLst>
                  <a:ext uri="{0D108BD9-81ED-4DB2-BD59-A6C34878D82A}">
                    <a16:rowId xmlns:a16="http://schemas.microsoft.com/office/drawing/2014/main" val="10004"/>
                  </a:ext>
                </a:extLst>
              </a:tr>
              <a:tr h="377064">
                <a:tc>
                  <a:txBody>
                    <a:bodyPr/>
                    <a:lstStyle/>
                    <a:p>
                      <a:r>
                        <a:rPr lang="en-GB" sz="2400" dirty="0"/>
                        <a:t>Appearance </a:t>
                      </a:r>
                    </a:p>
                  </a:txBody>
                  <a:tcPr/>
                </a:tc>
                <a:tc>
                  <a:txBody>
                    <a:bodyPr/>
                    <a:lstStyle/>
                    <a:p>
                      <a:r>
                        <a:rPr lang="en-GB" sz="2400" dirty="0"/>
                        <a:t>turbid</a:t>
                      </a:r>
                    </a:p>
                  </a:txBody>
                  <a:tcPr/>
                </a:tc>
                <a:tc>
                  <a:txBody>
                    <a:bodyPr/>
                    <a:lstStyle/>
                    <a:p>
                      <a:r>
                        <a:rPr lang="en-GB" sz="2400" dirty="0"/>
                        <a:t>turbid</a:t>
                      </a:r>
                    </a:p>
                  </a:txBody>
                  <a:tcPr/>
                </a:tc>
                <a:extLst>
                  <a:ext uri="{0D108BD9-81ED-4DB2-BD59-A6C34878D82A}">
                    <a16:rowId xmlns:a16="http://schemas.microsoft.com/office/drawing/2014/main" val="10005"/>
                  </a:ext>
                </a:extLst>
              </a:tr>
              <a:tr h="301651">
                <a:tc>
                  <a:txBody>
                    <a:bodyPr/>
                    <a:lstStyle/>
                    <a:p>
                      <a:endParaRPr lang="en-GB" dirty="0"/>
                    </a:p>
                  </a:txBody>
                  <a:tcPr/>
                </a:tc>
                <a:tc>
                  <a:txBody>
                    <a:bodyPr/>
                    <a:lstStyle/>
                    <a:p>
                      <a:r>
                        <a:rPr lang="en-GB" sz="1800" b="1" dirty="0"/>
                        <a:t>A</a:t>
                      </a:r>
                    </a:p>
                  </a:txBody>
                  <a:tcPr/>
                </a:tc>
                <a:tc>
                  <a:txBody>
                    <a:bodyPr/>
                    <a:lstStyle/>
                    <a:p>
                      <a:r>
                        <a:rPr lang="en-GB" sz="1800" b="1" dirty="0"/>
                        <a:t>B</a:t>
                      </a:r>
                    </a:p>
                  </a:txBody>
                  <a:tcPr/>
                </a:tc>
                <a:extLst>
                  <a:ext uri="{0D108BD9-81ED-4DB2-BD59-A6C34878D82A}">
                    <a16:rowId xmlns:a16="http://schemas.microsoft.com/office/drawing/2014/main" val="10006"/>
                  </a:ext>
                </a:extLst>
              </a:tr>
            </a:tbl>
          </a:graphicData>
        </a:graphic>
      </p:graphicFrame>
      <p:sp>
        <p:nvSpPr>
          <p:cNvPr id="5" name="TextBox 4"/>
          <p:cNvSpPr txBox="1"/>
          <p:nvPr/>
        </p:nvSpPr>
        <p:spPr>
          <a:xfrm>
            <a:off x="0" y="0"/>
            <a:ext cx="1481496" cy="1015663"/>
          </a:xfrm>
          <a:prstGeom prst="rect">
            <a:avLst/>
          </a:prstGeom>
          <a:noFill/>
        </p:spPr>
        <p:txBody>
          <a:bodyPr wrap="none" rtlCol="0">
            <a:spAutoFit/>
          </a:bodyPr>
          <a:lstStyle/>
          <a:p>
            <a:r>
              <a:rPr lang="en-GB" sz="6000" dirty="0"/>
              <a:t>Q19</a:t>
            </a:r>
          </a:p>
        </p:txBody>
      </p:sp>
      <p:sp>
        <p:nvSpPr>
          <p:cNvPr id="6" name="TextBox 5"/>
          <p:cNvSpPr txBox="1"/>
          <p:nvPr/>
        </p:nvSpPr>
        <p:spPr>
          <a:xfrm>
            <a:off x="542781" y="5877603"/>
            <a:ext cx="5472608" cy="954107"/>
          </a:xfrm>
          <a:prstGeom prst="rect">
            <a:avLst/>
          </a:prstGeom>
          <a:noFill/>
        </p:spPr>
        <p:txBody>
          <a:bodyPr wrap="square" rtlCol="0">
            <a:spAutoFit/>
          </a:bodyPr>
          <a:lstStyle/>
          <a:p>
            <a:r>
              <a:rPr lang="en-US" sz="2800" b="1" dirty="0">
                <a:solidFill>
                  <a:srgbClr val="FF0000"/>
                </a:solidFill>
              </a:rPr>
              <a:t>A: TB meningitis </a:t>
            </a:r>
          </a:p>
          <a:p>
            <a:r>
              <a:rPr lang="en-US" sz="2800" b="1" dirty="0">
                <a:solidFill>
                  <a:srgbClr val="FF0000"/>
                </a:solidFill>
              </a:rPr>
              <a:t>B: Acute bacterial meningitis</a:t>
            </a:r>
          </a:p>
        </p:txBody>
      </p:sp>
    </p:spTree>
  </p:cSld>
  <p:clrMapOvr>
    <a:masterClrMapping/>
  </p:clrMapOvr>
  <p:transition advClick="0" advTm="60000"/>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Q20</a:t>
            </a:r>
            <a:endParaRPr lang="ar-JO" dirty="0"/>
          </a:p>
        </p:txBody>
      </p:sp>
      <p:sp>
        <p:nvSpPr>
          <p:cNvPr id="3" name="Content Placeholder 2"/>
          <p:cNvSpPr>
            <a:spLocks noGrp="1"/>
          </p:cNvSpPr>
          <p:nvPr>
            <p:ph idx="1"/>
          </p:nvPr>
        </p:nvSpPr>
        <p:spPr/>
        <p:txBody>
          <a:bodyPr/>
          <a:lstStyle/>
          <a:p>
            <a:r>
              <a:rPr lang="en-US" dirty="0"/>
              <a:t>Eye open to verbal command </a:t>
            </a:r>
          </a:p>
          <a:p>
            <a:r>
              <a:rPr lang="en-US" dirty="0" err="1"/>
              <a:t>Incomperhensible</a:t>
            </a:r>
            <a:r>
              <a:rPr lang="en-US" dirty="0"/>
              <a:t> sound </a:t>
            </a:r>
          </a:p>
          <a:p>
            <a:r>
              <a:rPr lang="en-US" dirty="0"/>
              <a:t>Withdraws from pain </a:t>
            </a:r>
          </a:p>
          <a:p>
            <a:endParaRPr lang="en-US" dirty="0"/>
          </a:p>
          <a:p>
            <a:r>
              <a:rPr lang="en-US" dirty="0"/>
              <a:t>GCS =9</a:t>
            </a:r>
            <a:endParaRPr lang="ar-JO" dirty="0"/>
          </a:p>
        </p:txBody>
      </p:sp>
    </p:spTree>
  </p:cSld>
  <p:clrMapOvr>
    <a:masterClrMapping/>
  </p:clrMapOvr>
  <p:transition advClick="0" advTm="60000"/>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AND STUDY (INO) TOPIC </a:t>
            </a:r>
            <a:endParaRPr lang="ar-JO" dirty="0"/>
          </a:p>
        </p:txBody>
      </p:sp>
    </p:spTree>
  </p:cSld>
  <p:clrMapOvr>
    <a:masterClrMapping/>
  </p:clrMapOvr>
  <p:transition advClick="0" advTm="60000"/>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Neurology Mini-OSCE</a:t>
            </a:r>
          </a:p>
        </p:txBody>
      </p:sp>
      <p:sp>
        <p:nvSpPr>
          <p:cNvPr id="3" name="Subtitle 2"/>
          <p:cNvSpPr>
            <a:spLocks noGrp="1"/>
          </p:cNvSpPr>
          <p:nvPr>
            <p:ph type="subTitle" idx="1"/>
          </p:nvPr>
        </p:nvSpPr>
        <p:spPr/>
        <p:txBody>
          <a:bodyPr>
            <a:normAutofit fontScale="70000" lnSpcReduction="20000"/>
          </a:bodyPr>
          <a:lstStyle/>
          <a:p>
            <a:r>
              <a:rPr lang="en-US" dirty="0"/>
              <a:t>Group 1 (A+B)</a:t>
            </a:r>
          </a:p>
          <a:p>
            <a:r>
              <a:rPr lang="en-US" dirty="0"/>
              <a:t>2020/2021</a:t>
            </a:r>
          </a:p>
          <a:p>
            <a:endParaRPr lang="en-US" dirty="0"/>
          </a:p>
          <a:p>
            <a:r>
              <a:rPr lang="en-US" dirty="0"/>
              <a:t>(Written Exam)</a:t>
            </a:r>
          </a:p>
          <a:p>
            <a:r>
              <a:rPr lang="en-US" dirty="0"/>
              <a:t>Done by : </a:t>
            </a:r>
            <a:r>
              <a:rPr lang="en-US" dirty="0" err="1"/>
              <a:t>jenine</a:t>
            </a:r>
            <a:r>
              <a:rPr lang="en-US" dirty="0"/>
              <a:t> </a:t>
            </a:r>
            <a:r>
              <a:rPr lang="en-US" dirty="0" err="1"/>
              <a:t>nueirat</a:t>
            </a:r>
            <a:endParaRPr lang="en-US" dirty="0"/>
          </a:p>
        </p:txBody>
      </p:sp>
    </p:spTree>
  </p:cSld>
  <p:clrMapOvr>
    <a:masterClrMapping/>
  </p:clrMapOvr>
  <p:transition advClick="0" advTm="60000"/>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What is your diagnosis? What are the most common causes?</a:t>
            </a:r>
          </a:p>
        </p:txBody>
      </p:sp>
      <p:sp>
        <p:nvSpPr>
          <p:cNvPr id="4" name="TextBox 3"/>
          <p:cNvSpPr txBox="1"/>
          <p:nvPr/>
        </p:nvSpPr>
        <p:spPr>
          <a:xfrm>
            <a:off x="2194558" y="5377503"/>
            <a:ext cx="5689809" cy="646331"/>
          </a:xfrm>
          <a:prstGeom prst="rect">
            <a:avLst/>
          </a:prstGeom>
          <a:noFill/>
        </p:spPr>
        <p:txBody>
          <a:bodyPr wrap="square" rtlCol="0">
            <a:spAutoFit/>
          </a:bodyPr>
          <a:lstStyle/>
          <a:p>
            <a:r>
              <a:rPr lang="en-US" b="1" dirty="0">
                <a:solidFill>
                  <a:srgbClr val="FF0000"/>
                </a:solidFill>
              </a:rPr>
              <a:t>Subarachnoid hemorrhage; </a:t>
            </a:r>
          </a:p>
          <a:p>
            <a:r>
              <a:rPr lang="en-US" b="1" dirty="0">
                <a:solidFill>
                  <a:srgbClr val="FF0000"/>
                </a:solidFill>
              </a:rPr>
              <a:t>trauma, aneurysms, arteriovenous malformations</a:t>
            </a:r>
          </a:p>
        </p:txBody>
      </p:sp>
      <p:pic>
        <p:nvPicPr>
          <p:cNvPr id="5" name="Picture 2" descr="Subarachnoid hemorrhage | Radiology Reference Article | Radiopaedia.or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7784" y="1412776"/>
            <a:ext cx="3724297" cy="37242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28 All the following conditions are associated with Horner </a:t>
            </a:r>
            <a:r>
              <a:rPr lang="en-US" dirty="0">
                <a:solidFill>
                  <a:srgbClr val="FF0000"/>
                </a:solidFill>
              </a:rPr>
              <a:t>except:</a:t>
            </a:r>
          </a:p>
          <a:p>
            <a:pPr marL="0" indent="0">
              <a:buNone/>
            </a:pPr>
            <a:r>
              <a:rPr lang="en-US" dirty="0"/>
              <a:t>Its due to parasympathetic denervation of the face </a:t>
            </a:r>
            <a:endParaRPr lang="ar-JO" dirty="0"/>
          </a:p>
          <a:p>
            <a:pPr marL="0" indent="0">
              <a:buNone/>
            </a:pPr>
            <a:r>
              <a:rPr lang="ar-JO" dirty="0"/>
              <a:t>المفروض </a:t>
            </a:r>
            <a:r>
              <a:rPr lang="en-US" dirty="0"/>
              <a:t>sympathetic denervation </a:t>
            </a:r>
            <a:endParaRPr lang="ar-JO"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6257109" y="2688248"/>
            <a:ext cx="2705156" cy="2030144"/>
          </a:xfrm>
          <a:prstGeom prst="rect">
            <a:avLst/>
          </a:prstGeom>
        </p:spPr>
      </p:pic>
    </p:spTree>
    <p:extLst>
      <p:ext uri="{BB962C8B-B14F-4D97-AF65-F5344CB8AC3E}">
        <p14:creationId xmlns:p14="http://schemas.microsoft.com/office/powerpoint/2010/main" val="2912197998"/>
      </p:ext>
    </p:extLst>
  </p:cSld>
  <p:clrMapOvr>
    <a:masterClrMapping/>
  </p:clrMapOvr>
  <p:transition advClick="0" advTm="60000"/>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5399" y="1675375"/>
            <a:ext cx="3328280" cy="1232288"/>
          </a:xfrm>
        </p:spPr>
        <p:txBody>
          <a:bodyPr>
            <a:noAutofit/>
          </a:bodyPr>
          <a:lstStyle/>
          <a:p>
            <a:r>
              <a:rPr lang="en-GB" sz="2400" dirty="0"/>
              <a:t>A patient with epilepsy came to the emergency room. When do you start treating for status epilepticus? What is the initial treatment including the dose and route?</a:t>
            </a:r>
          </a:p>
        </p:txBody>
      </p:sp>
      <p:sp>
        <p:nvSpPr>
          <p:cNvPr id="7" name="Title 1"/>
          <p:cNvSpPr txBox="1"/>
          <p:nvPr/>
        </p:nvSpPr>
        <p:spPr>
          <a:xfrm>
            <a:off x="1465400" y="3444461"/>
            <a:ext cx="6172200" cy="1178727"/>
          </a:xfrm>
          <a:prstGeom prst="rect">
            <a:avLst/>
          </a:prstGeom>
        </p:spPr>
        <p:txBody>
          <a:bodyPr vert="horz" lIns="68580" tIns="34290" rIns="68580" bIns="34290" rtlCol="0" anchor="ctr">
            <a:normAutofit fontScale="97500"/>
          </a:bodyPr>
          <a:lstStyle/>
          <a:p>
            <a:pPr algn="ctr">
              <a:spcBef>
                <a:spcPct val="0"/>
              </a:spcBef>
              <a:defRPr/>
            </a:pPr>
            <a:endParaRPr lang="en-GB" sz="3300" dirty="0">
              <a:latin typeface="+mj-lt"/>
              <a:ea typeface="+mj-ea"/>
              <a:cs typeface="+mj-cs"/>
            </a:endParaRPr>
          </a:p>
        </p:txBody>
      </p:sp>
      <p:sp>
        <p:nvSpPr>
          <p:cNvPr id="8" name="TextBox 7"/>
          <p:cNvSpPr txBox="1"/>
          <p:nvPr/>
        </p:nvSpPr>
        <p:spPr>
          <a:xfrm>
            <a:off x="251520" y="188640"/>
            <a:ext cx="864339" cy="784830"/>
          </a:xfrm>
          <a:prstGeom prst="rect">
            <a:avLst/>
          </a:prstGeom>
          <a:noFill/>
        </p:spPr>
        <p:txBody>
          <a:bodyPr wrap="none" rtlCol="0">
            <a:spAutoFit/>
          </a:bodyPr>
          <a:lstStyle/>
          <a:p>
            <a:r>
              <a:rPr lang="en-GB" sz="4500" dirty="0"/>
              <a:t>Q2</a:t>
            </a:r>
          </a:p>
        </p:txBody>
      </p:sp>
      <p:pic>
        <p:nvPicPr>
          <p:cNvPr id="1026" name="Picture 2"/>
          <p:cNvPicPr>
            <a:picLocks noChangeAspect="1" noChangeArrowheads="1"/>
          </p:cNvPicPr>
          <p:nvPr/>
        </p:nvPicPr>
        <p:blipFill>
          <a:blip r:embed="rId2"/>
          <a:srcRect/>
          <a:stretch>
            <a:fillRect/>
          </a:stretch>
        </p:blipFill>
        <p:spPr bwMode="auto">
          <a:xfrm>
            <a:off x="4918785" y="836712"/>
            <a:ext cx="3994610" cy="2859781"/>
          </a:xfrm>
          <a:prstGeom prst="rect">
            <a:avLst/>
          </a:prstGeom>
          <a:noFill/>
          <a:ln w="9525">
            <a:noFill/>
            <a:miter lim="800000"/>
            <a:headEnd/>
            <a:tailEnd/>
          </a:ln>
          <a:effectLst/>
        </p:spPr>
      </p:pic>
      <p:sp>
        <p:nvSpPr>
          <p:cNvPr id="9" name="Rectangle 8"/>
          <p:cNvSpPr/>
          <p:nvPr/>
        </p:nvSpPr>
        <p:spPr>
          <a:xfrm>
            <a:off x="1979712" y="4623190"/>
            <a:ext cx="3446456" cy="646331"/>
          </a:xfrm>
          <a:prstGeom prst="rect">
            <a:avLst/>
          </a:prstGeom>
        </p:spPr>
        <p:txBody>
          <a:bodyPr wrap="none">
            <a:spAutoFit/>
          </a:bodyPr>
          <a:lstStyle/>
          <a:p>
            <a:r>
              <a:rPr lang="en-US" b="1" dirty="0">
                <a:solidFill>
                  <a:srgbClr val="FF0000"/>
                </a:solidFill>
              </a:rPr>
              <a:t>After 5 minutes</a:t>
            </a:r>
          </a:p>
          <a:p>
            <a:r>
              <a:rPr lang="en-US" b="1" dirty="0">
                <a:solidFill>
                  <a:srgbClr val="FF0000"/>
                </a:solidFill>
              </a:rPr>
              <a:t>**IV or Rectal Diazepam 10-20 mg</a:t>
            </a:r>
          </a:p>
        </p:txBody>
      </p:sp>
      <p:sp>
        <p:nvSpPr>
          <p:cNvPr id="10" name="Rectangle 9"/>
          <p:cNvSpPr/>
          <p:nvPr/>
        </p:nvSpPr>
        <p:spPr>
          <a:xfrm>
            <a:off x="5503465" y="5246437"/>
            <a:ext cx="3640535" cy="715581"/>
          </a:xfrm>
          <a:prstGeom prst="rect">
            <a:avLst/>
          </a:prstGeom>
        </p:spPr>
        <p:txBody>
          <a:bodyPr wrap="square">
            <a:spAutoFit/>
          </a:bodyPr>
          <a:lstStyle/>
          <a:p>
            <a:r>
              <a:rPr lang="en-US" sz="1350" b="1" dirty="0">
                <a:solidFill>
                  <a:srgbClr val="FF0000"/>
                </a:solidFill>
              </a:rPr>
              <a:t>** if you consider the patient in the premonitory phase.. If you consider it early status, the answer is IV lorazepam 3-4 mg</a:t>
            </a:r>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895043"/>
            <a:ext cx="8766840" cy="857250"/>
          </a:xfrm>
        </p:spPr>
        <p:txBody>
          <a:bodyPr>
            <a:noAutofit/>
          </a:bodyPr>
          <a:lstStyle/>
          <a:p>
            <a:r>
              <a:rPr lang="en-GB" sz="2400" dirty="0"/>
              <a:t>This patient has Horner’s syndrome. What is the pathophysiology of the disease, and explain why the ptosis and meiosis occur.</a:t>
            </a:r>
          </a:p>
        </p:txBody>
      </p:sp>
      <p:pic>
        <p:nvPicPr>
          <p:cNvPr id="4098" name="Picture 2"/>
          <p:cNvPicPr>
            <a:picLocks noChangeAspect="1" noChangeArrowheads="1"/>
          </p:cNvPicPr>
          <p:nvPr/>
        </p:nvPicPr>
        <p:blipFill>
          <a:blip r:embed="rId2"/>
          <a:srcRect/>
          <a:stretch>
            <a:fillRect/>
          </a:stretch>
        </p:blipFill>
        <p:spPr bwMode="auto">
          <a:xfrm>
            <a:off x="2550969" y="857250"/>
            <a:ext cx="5450032" cy="2839661"/>
          </a:xfrm>
          <a:prstGeom prst="rect">
            <a:avLst/>
          </a:prstGeom>
          <a:noFill/>
          <a:ln w="9525">
            <a:noFill/>
            <a:miter lim="800000"/>
            <a:headEnd/>
            <a:tailEnd/>
          </a:ln>
          <a:effectLst/>
        </p:spPr>
      </p:pic>
      <p:sp>
        <p:nvSpPr>
          <p:cNvPr id="5" name="TextBox 4"/>
          <p:cNvSpPr txBox="1"/>
          <p:nvPr/>
        </p:nvSpPr>
        <p:spPr>
          <a:xfrm>
            <a:off x="361941" y="260648"/>
            <a:ext cx="864339" cy="784830"/>
          </a:xfrm>
          <a:prstGeom prst="rect">
            <a:avLst/>
          </a:prstGeom>
          <a:noFill/>
        </p:spPr>
        <p:txBody>
          <a:bodyPr wrap="none" rtlCol="0">
            <a:spAutoFit/>
          </a:bodyPr>
          <a:lstStyle/>
          <a:p>
            <a:r>
              <a:rPr lang="en-GB" sz="4500" dirty="0"/>
              <a:t>Q3</a:t>
            </a:r>
          </a:p>
        </p:txBody>
      </p:sp>
      <p:sp>
        <p:nvSpPr>
          <p:cNvPr id="6" name="TextBox 5"/>
          <p:cNvSpPr txBox="1"/>
          <p:nvPr/>
        </p:nvSpPr>
        <p:spPr>
          <a:xfrm>
            <a:off x="1238167" y="4950426"/>
            <a:ext cx="7044826" cy="1015663"/>
          </a:xfrm>
          <a:prstGeom prst="rect">
            <a:avLst/>
          </a:prstGeom>
          <a:noFill/>
        </p:spPr>
        <p:txBody>
          <a:bodyPr wrap="square" rtlCol="0">
            <a:spAutoFit/>
          </a:bodyPr>
          <a:lstStyle/>
          <a:p>
            <a:r>
              <a:rPr lang="en-US" sz="1500" b="1" dirty="0">
                <a:solidFill>
                  <a:srgbClr val="FF0000"/>
                </a:solidFill>
              </a:rPr>
              <a:t>The sympathetic nervous system is affected. Ptosis occurs due to the weakness of the Muller muscle (aka superior tarsal muscle), and the meiosis occurs due to weakness of the dilator </a:t>
            </a:r>
            <a:r>
              <a:rPr lang="en-US" sz="1500" b="1" dirty="0" err="1">
                <a:solidFill>
                  <a:srgbClr val="FF0000"/>
                </a:solidFill>
              </a:rPr>
              <a:t>pupillae</a:t>
            </a:r>
            <a:r>
              <a:rPr lang="en-US" sz="1500" b="1" dirty="0">
                <a:solidFill>
                  <a:srgbClr val="FF0000"/>
                </a:solidFill>
              </a:rPr>
              <a:t> muscle, which are both supplied by the sympathetic nervous system.</a:t>
            </a:r>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789040"/>
            <a:ext cx="8599503" cy="857250"/>
          </a:xfrm>
        </p:spPr>
        <p:txBody>
          <a:bodyPr>
            <a:noAutofit/>
          </a:bodyPr>
          <a:lstStyle/>
          <a:p>
            <a:r>
              <a:rPr lang="en-GB" b="1" u="sng" dirty="0">
                <a:effectLst>
                  <a:outerShdw blurRad="38100" dist="38100" dir="2700000" algn="tl">
                    <a:srgbClr val="000000">
                      <a:alpha val="43137"/>
                    </a:srgbClr>
                  </a:outerShdw>
                </a:effectLst>
              </a:rPr>
              <a:t>A:</a:t>
            </a:r>
            <a:r>
              <a:rPr lang="en-GB" dirty="0"/>
              <a:t>This is the finger-to-nose test, that tests coordination. Name 3 other tests that assess coordination.</a:t>
            </a:r>
            <a:br>
              <a:rPr lang="en-GB" dirty="0"/>
            </a:br>
            <a:endParaRPr lang="en-GB" dirty="0"/>
          </a:p>
        </p:txBody>
      </p:sp>
      <p:sp>
        <p:nvSpPr>
          <p:cNvPr id="6" name="TextBox 5"/>
          <p:cNvSpPr txBox="1"/>
          <p:nvPr/>
        </p:nvSpPr>
        <p:spPr>
          <a:xfrm>
            <a:off x="251520" y="233139"/>
            <a:ext cx="864339" cy="784830"/>
          </a:xfrm>
          <a:prstGeom prst="rect">
            <a:avLst/>
          </a:prstGeom>
          <a:noFill/>
        </p:spPr>
        <p:txBody>
          <a:bodyPr wrap="none" rtlCol="0">
            <a:spAutoFit/>
          </a:bodyPr>
          <a:lstStyle/>
          <a:p>
            <a:r>
              <a:rPr lang="en-GB" sz="4500" dirty="0"/>
              <a:t>Q4</a:t>
            </a:r>
          </a:p>
        </p:txBody>
      </p:sp>
      <p:pic>
        <p:nvPicPr>
          <p:cNvPr id="3074" name="Picture 2"/>
          <p:cNvPicPr>
            <a:picLocks noChangeAspect="1" noChangeArrowheads="1"/>
          </p:cNvPicPr>
          <p:nvPr/>
        </p:nvPicPr>
        <p:blipFill>
          <a:blip r:embed="rId2"/>
          <a:srcRect/>
          <a:stretch>
            <a:fillRect/>
          </a:stretch>
        </p:blipFill>
        <p:spPr bwMode="auto">
          <a:xfrm>
            <a:off x="3131840" y="233139"/>
            <a:ext cx="3456537" cy="2640233"/>
          </a:xfrm>
          <a:prstGeom prst="rect">
            <a:avLst/>
          </a:prstGeom>
          <a:noFill/>
          <a:ln w="9525">
            <a:noFill/>
            <a:miter lim="800000"/>
            <a:headEnd/>
            <a:tailEnd/>
          </a:ln>
          <a:effectLst/>
        </p:spPr>
      </p:pic>
      <p:sp>
        <p:nvSpPr>
          <p:cNvPr id="3" name="Rectangle 2"/>
          <p:cNvSpPr/>
          <p:nvPr/>
        </p:nvSpPr>
        <p:spPr>
          <a:xfrm>
            <a:off x="1650794" y="5182778"/>
            <a:ext cx="6809638" cy="646331"/>
          </a:xfrm>
          <a:prstGeom prst="rect">
            <a:avLst/>
          </a:prstGeom>
        </p:spPr>
        <p:txBody>
          <a:bodyPr wrap="square">
            <a:spAutoFit/>
          </a:bodyPr>
          <a:lstStyle/>
          <a:p>
            <a:r>
              <a:rPr lang="en-US" b="1" dirty="0">
                <a:solidFill>
                  <a:srgbClr val="FF0000"/>
                </a:solidFill>
              </a:rPr>
              <a:t>Tandem gait,    heel-to-shin test,    rapid alternating hand movements (not sure if Romberg’s test would be considered a correct answer) </a:t>
            </a:r>
            <a:endParaRPr lang="en-US" sz="15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10024"/>
            <a:ext cx="7749480" cy="857250"/>
          </a:xfrm>
        </p:spPr>
        <p:txBody>
          <a:bodyPr>
            <a:normAutofit fontScale="90000"/>
          </a:bodyPr>
          <a:lstStyle/>
          <a:p>
            <a:r>
              <a:rPr lang="en-GB" b="1" u="sng" dirty="0">
                <a:effectLst>
                  <a:outerShdw blurRad="38100" dist="38100" dir="2700000" algn="tl">
                    <a:srgbClr val="000000">
                      <a:alpha val="43137"/>
                    </a:srgbClr>
                  </a:outerShdw>
                </a:effectLst>
              </a:rPr>
              <a:t>B:</a:t>
            </a:r>
            <a:r>
              <a:rPr lang="en-GB" dirty="0"/>
              <a:t>This is the </a:t>
            </a:r>
            <a:r>
              <a:rPr lang="en-GB" dirty="0" err="1"/>
              <a:t>pupillary</a:t>
            </a:r>
            <a:r>
              <a:rPr lang="en-GB" dirty="0"/>
              <a:t> light reflex test. where is the lesion?</a:t>
            </a:r>
          </a:p>
        </p:txBody>
      </p:sp>
      <p:pic>
        <p:nvPicPr>
          <p:cNvPr id="6146" name="Picture 2"/>
          <p:cNvPicPr>
            <a:picLocks noChangeAspect="1" noChangeArrowheads="1"/>
          </p:cNvPicPr>
          <p:nvPr/>
        </p:nvPicPr>
        <p:blipFill>
          <a:blip r:embed="rId2"/>
          <a:srcRect/>
          <a:stretch>
            <a:fillRect/>
          </a:stretch>
        </p:blipFill>
        <p:spPr bwMode="auto">
          <a:xfrm>
            <a:off x="156334" y="2017214"/>
            <a:ext cx="3281541" cy="3529391"/>
          </a:xfrm>
          <a:prstGeom prst="rect">
            <a:avLst/>
          </a:prstGeom>
          <a:noFill/>
          <a:ln w="9525">
            <a:noFill/>
            <a:miter lim="800000"/>
            <a:headEnd/>
            <a:tailEnd/>
          </a:ln>
          <a:effectLst/>
        </p:spPr>
      </p:pic>
      <p:sp>
        <p:nvSpPr>
          <p:cNvPr id="5" name="TextBox 4"/>
          <p:cNvSpPr txBox="1"/>
          <p:nvPr/>
        </p:nvSpPr>
        <p:spPr>
          <a:xfrm>
            <a:off x="156334" y="116632"/>
            <a:ext cx="864339" cy="784830"/>
          </a:xfrm>
          <a:prstGeom prst="rect">
            <a:avLst/>
          </a:prstGeom>
          <a:noFill/>
        </p:spPr>
        <p:txBody>
          <a:bodyPr wrap="none" rtlCol="0">
            <a:spAutoFit/>
          </a:bodyPr>
          <a:lstStyle/>
          <a:p>
            <a:r>
              <a:rPr lang="en-GB" sz="4500" dirty="0"/>
              <a:t>Q4</a:t>
            </a:r>
          </a:p>
        </p:txBody>
      </p:sp>
      <p:sp>
        <p:nvSpPr>
          <p:cNvPr id="3" name="Rectangle 2"/>
          <p:cNvSpPr/>
          <p:nvPr/>
        </p:nvSpPr>
        <p:spPr>
          <a:xfrm>
            <a:off x="3437875" y="5558330"/>
            <a:ext cx="1679242" cy="369332"/>
          </a:xfrm>
          <a:prstGeom prst="rect">
            <a:avLst/>
          </a:prstGeom>
        </p:spPr>
        <p:txBody>
          <a:bodyPr wrap="none">
            <a:spAutoFit/>
          </a:bodyPr>
          <a:lstStyle/>
          <a:p>
            <a:r>
              <a:rPr lang="en-US" b="1" dirty="0">
                <a:solidFill>
                  <a:srgbClr val="FF0000"/>
                </a:solidFill>
              </a:rPr>
              <a:t>Left optic nerve</a:t>
            </a:r>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77072"/>
            <a:ext cx="7942762" cy="857250"/>
          </a:xfrm>
        </p:spPr>
        <p:txBody>
          <a:bodyPr>
            <a:normAutofit fontScale="90000"/>
          </a:bodyPr>
          <a:lstStyle/>
          <a:p>
            <a:r>
              <a:rPr lang="en-GB" b="1" u="sng" dirty="0">
                <a:effectLst>
                  <a:outerShdw blurRad="38100" dist="38100" dir="2700000" algn="tl">
                    <a:srgbClr val="000000">
                      <a:alpha val="43137"/>
                    </a:srgbClr>
                  </a:outerShdw>
                </a:effectLst>
              </a:rPr>
              <a:t>C</a:t>
            </a:r>
            <a:r>
              <a:rPr lang="en-GB" dirty="0"/>
              <a:t>:What is this test name and for what purpose this test is performed?</a:t>
            </a:r>
          </a:p>
        </p:txBody>
      </p:sp>
      <p:pic>
        <p:nvPicPr>
          <p:cNvPr id="17412" name="Picture 4" descr="Image result for dix hallpike test"/>
          <p:cNvPicPr>
            <a:picLocks noChangeAspect="1" noChangeArrowheads="1"/>
          </p:cNvPicPr>
          <p:nvPr/>
        </p:nvPicPr>
        <p:blipFill>
          <a:blip r:embed="rId2"/>
          <a:srcRect/>
          <a:stretch>
            <a:fillRect/>
          </a:stretch>
        </p:blipFill>
        <p:spPr bwMode="auto">
          <a:xfrm>
            <a:off x="1893075" y="857250"/>
            <a:ext cx="5357850" cy="2923857"/>
          </a:xfrm>
          <a:prstGeom prst="rect">
            <a:avLst/>
          </a:prstGeom>
          <a:noFill/>
        </p:spPr>
      </p:pic>
      <p:sp>
        <p:nvSpPr>
          <p:cNvPr id="6" name="TextBox 5"/>
          <p:cNvSpPr txBox="1"/>
          <p:nvPr/>
        </p:nvSpPr>
        <p:spPr>
          <a:xfrm>
            <a:off x="323528" y="260648"/>
            <a:ext cx="864339" cy="784830"/>
          </a:xfrm>
          <a:prstGeom prst="rect">
            <a:avLst/>
          </a:prstGeom>
          <a:noFill/>
        </p:spPr>
        <p:txBody>
          <a:bodyPr wrap="none" rtlCol="0">
            <a:spAutoFit/>
          </a:bodyPr>
          <a:lstStyle/>
          <a:p>
            <a:r>
              <a:rPr lang="en-GB" sz="4500" dirty="0"/>
              <a:t>Q4</a:t>
            </a:r>
          </a:p>
        </p:txBody>
      </p:sp>
      <p:sp>
        <p:nvSpPr>
          <p:cNvPr id="3" name="Rectangle 2"/>
          <p:cNvSpPr/>
          <p:nvPr/>
        </p:nvSpPr>
        <p:spPr>
          <a:xfrm>
            <a:off x="937208" y="5558619"/>
            <a:ext cx="7333835" cy="923330"/>
          </a:xfrm>
          <a:prstGeom prst="rect">
            <a:avLst/>
          </a:prstGeom>
        </p:spPr>
        <p:txBody>
          <a:bodyPr wrap="square">
            <a:spAutoFit/>
          </a:bodyPr>
          <a:lstStyle/>
          <a:p>
            <a:r>
              <a:rPr lang="en-US" b="1" dirty="0">
                <a:solidFill>
                  <a:srgbClr val="FF0000"/>
                </a:solidFill>
              </a:rPr>
              <a:t>Dix-Hallpike Maneuver; </a:t>
            </a:r>
          </a:p>
          <a:p>
            <a:r>
              <a:rPr lang="en-US" b="1" dirty="0">
                <a:solidFill>
                  <a:srgbClr val="FF0000"/>
                </a:solidFill>
              </a:rPr>
              <a:t>to differentiate between central and peripheral causes of positional vertigo (benign paroxysmal positional vertigo (BPPV) )</a:t>
            </a:r>
            <a:endParaRPr lang="en-US" b="1"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11560" y="620688"/>
            <a:ext cx="7599581" cy="5505475"/>
          </a:xfrm>
          <a:prstGeom prst="rect">
            <a:avLst/>
          </a:prstGeom>
        </p:spPr>
      </p:pic>
    </p:spTree>
  </p:cSld>
  <p:clrMapOvr>
    <a:masterClrMapping/>
  </p:clrMapOvr>
  <p:transition advClick="0" advTm="60000"/>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347" y="4220645"/>
            <a:ext cx="7617871" cy="857250"/>
          </a:xfrm>
        </p:spPr>
        <p:txBody>
          <a:bodyPr>
            <a:normAutofit fontScale="90000"/>
          </a:bodyPr>
          <a:lstStyle/>
          <a:p>
            <a:r>
              <a:rPr lang="en-GB" dirty="0"/>
              <a:t>This patient has fever, headache, neck stiffness, and photophobia, what your diagnosis and what is the treatment?</a:t>
            </a:r>
          </a:p>
        </p:txBody>
      </p:sp>
      <p:pic>
        <p:nvPicPr>
          <p:cNvPr id="43010" name="Picture 2"/>
          <p:cNvPicPr>
            <a:picLocks noChangeAspect="1" noChangeArrowheads="1"/>
          </p:cNvPicPr>
          <p:nvPr/>
        </p:nvPicPr>
        <p:blipFill>
          <a:blip r:embed="rId2"/>
          <a:srcRect/>
          <a:stretch>
            <a:fillRect/>
          </a:stretch>
        </p:blipFill>
        <p:spPr bwMode="auto">
          <a:xfrm>
            <a:off x="2193872" y="332656"/>
            <a:ext cx="5603511" cy="3077123"/>
          </a:xfrm>
          <a:prstGeom prst="rect">
            <a:avLst/>
          </a:prstGeom>
          <a:noFill/>
          <a:ln w="9525">
            <a:noFill/>
            <a:miter lim="800000"/>
            <a:headEnd/>
            <a:tailEnd/>
          </a:ln>
          <a:effectLst/>
        </p:spPr>
      </p:pic>
      <p:sp>
        <p:nvSpPr>
          <p:cNvPr id="5" name="Title 1"/>
          <p:cNvSpPr txBox="1"/>
          <p:nvPr/>
        </p:nvSpPr>
        <p:spPr>
          <a:xfrm>
            <a:off x="1625183" y="4822041"/>
            <a:ext cx="6172200" cy="857250"/>
          </a:xfrm>
          <a:prstGeom prst="rect">
            <a:avLst/>
          </a:prstGeom>
        </p:spPr>
        <p:txBody>
          <a:bodyPr vert="horz" lIns="68580" tIns="34290" rIns="68580" bIns="34290" rtlCol="0" anchor="ctr">
            <a:noAutofit/>
          </a:bodyPr>
          <a:lstStyle/>
          <a:p>
            <a:pPr algn="ctr">
              <a:spcBef>
                <a:spcPct val="0"/>
              </a:spcBef>
              <a:defRPr/>
            </a:pPr>
            <a:endParaRPr lang="en-GB" sz="2400" dirty="0">
              <a:latin typeface="+mj-lt"/>
              <a:ea typeface="+mj-ea"/>
              <a:cs typeface="+mj-cs"/>
            </a:endParaRPr>
          </a:p>
        </p:txBody>
      </p:sp>
      <p:sp>
        <p:nvSpPr>
          <p:cNvPr id="6" name="TextBox 5"/>
          <p:cNvSpPr txBox="1"/>
          <p:nvPr/>
        </p:nvSpPr>
        <p:spPr>
          <a:xfrm>
            <a:off x="395536" y="188640"/>
            <a:ext cx="864339" cy="784830"/>
          </a:xfrm>
          <a:prstGeom prst="rect">
            <a:avLst/>
          </a:prstGeom>
          <a:noFill/>
        </p:spPr>
        <p:txBody>
          <a:bodyPr wrap="none" rtlCol="0">
            <a:spAutoFit/>
          </a:bodyPr>
          <a:lstStyle/>
          <a:p>
            <a:r>
              <a:rPr lang="en-GB" sz="4500" dirty="0"/>
              <a:t>Q5</a:t>
            </a:r>
          </a:p>
        </p:txBody>
      </p:sp>
      <p:sp>
        <p:nvSpPr>
          <p:cNvPr id="7" name="TextBox 6"/>
          <p:cNvSpPr txBox="1"/>
          <p:nvPr/>
        </p:nvSpPr>
        <p:spPr>
          <a:xfrm>
            <a:off x="1580514" y="6024833"/>
            <a:ext cx="6089727" cy="415498"/>
          </a:xfrm>
          <a:prstGeom prst="rect">
            <a:avLst/>
          </a:prstGeom>
          <a:noFill/>
        </p:spPr>
        <p:txBody>
          <a:bodyPr wrap="square" rtlCol="0">
            <a:spAutoFit/>
          </a:bodyPr>
          <a:lstStyle/>
          <a:p>
            <a:r>
              <a:rPr lang="en-US" sz="2100" b="1" dirty="0">
                <a:solidFill>
                  <a:srgbClr val="FF0000"/>
                </a:solidFill>
              </a:rPr>
              <a:t>Meningococcemia, IV antibiotics (see next slide)</a:t>
            </a:r>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1143000"/>
            <a:ext cx="6172200" cy="4743450"/>
          </a:xfrm>
        </p:spPr>
        <p:txBody>
          <a:bodyPr>
            <a:normAutofit fontScale="70000" lnSpcReduction="20000"/>
          </a:bodyPr>
          <a:lstStyle/>
          <a:p>
            <a:r>
              <a:rPr lang="en-US" dirty="0" err="1"/>
              <a:t>Meningococemia</a:t>
            </a:r>
            <a:r>
              <a:rPr lang="en-US" dirty="0"/>
              <a:t> : most common epidemic</a:t>
            </a:r>
          </a:p>
          <a:p>
            <a:r>
              <a:rPr lang="en-US" dirty="0"/>
              <a:t>TT: if immunocompromised (AB…..)</a:t>
            </a:r>
          </a:p>
          <a:p>
            <a:r>
              <a:rPr lang="en-US" sz="1500" dirty="0"/>
              <a:t>caused by the </a:t>
            </a:r>
            <a:r>
              <a:rPr lang="en-US" sz="1500" i="1" dirty="0"/>
              <a:t>Neisseria meningitides</a:t>
            </a:r>
            <a:r>
              <a:rPr lang="en-US" sz="1500" dirty="0"/>
              <a:t> bacteria. This is the same type of bacteria that can cause meningitis</a:t>
            </a:r>
          </a:p>
          <a:p>
            <a:r>
              <a:rPr lang="en-US" sz="1500" dirty="0"/>
              <a:t>medical emergency and requires immediate medical attention</a:t>
            </a:r>
          </a:p>
          <a:p>
            <a:endParaRPr lang="en-US" sz="1500" dirty="0"/>
          </a:p>
          <a:p>
            <a:endParaRPr lang="en-US" sz="1500" dirty="0"/>
          </a:p>
          <a:p>
            <a:r>
              <a:rPr lang="en-US" sz="1500" dirty="0"/>
              <a:t>Symptom:</a:t>
            </a:r>
          </a:p>
          <a:p>
            <a:r>
              <a:rPr lang="en-US" sz="1500" dirty="0">
                <a:hlinkClick r:id="rId2"/>
              </a:rPr>
              <a:t>fever</a:t>
            </a:r>
            <a:endParaRPr lang="en-US" sz="1500" dirty="0"/>
          </a:p>
          <a:p>
            <a:r>
              <a:rPr lang="en-US" sz="1500" dirty="0">
                <a:hlinkClick r:id="rId3"/>
              </a:rPr>
              <a:t>headache</a:t>
            </a:r>
            <a:endParaRPr lang="en-US" sz="1500" dirty="0"/>
          </a:p>
          <a:p>
            <a:r>
              <a:rPr lang="en-US" sz="1500" dirty="0">
                <a:hlinkClick r:id="rId4"/>
              </a:rPr>
              <a:t>rash</a:t>
            </a:r>
            <a:r>
              <a:rPr lang="en-US" sz="1500" dirty="0"/>
              <a:t> consisting of small spots</a:t>
            </a:r>
          </a:p>
          <a:p>
            <a:r>
              <a:rPr lang="en-US" sz="1500" dirty="0"/>
              <a:t>vomiting</a:t>
            </a:r>
          </a:p>
          <a:p>
            <a:r>
              <a:rPr lang="en-US" sz="1500" dirty="0"/>
              <a:t>Photophobia </a:t>
            </a:r>
          </a:p>
          <a:p>
            <a:endParaRPr lang="en-US" sz="1500" dirty="0"/>
          </a:p>
          <a:p>
            <a:r>
              <a:rPr lang="en-US" sz="1500" dirty="0"/>
              <a:t>Complication: seizure, abscess, </a:t>
            </a:r>
            <a:r>
              <a:rPr lang="en-US" sz="1500" dirty="0" err="1"/>
              <a:t>hydroceph</a:t>
            </a:r>
            <a:r>
              <a:rPr lang="en-US" sz="1500" dirty="0"/>
              <a:t>, SIADH, septic shock</a:t>
            </a:r>
          </a:p>
          <a:p>
            <a:r>
              <a:rPr lang="en-US" sz="1500" dirty="0"/>
              <a:t>N.MENINGITIS : DIC, adrenal hemorrhage, arthritis, septic shock</a:t>
            </a:r>
          </a:p>
          <a:p>
            <a:pPr marL="0" indent="0">
              <a:buNone/>
            </a:pPr>
            <a:endParaRPr lang="en-US" sz="1500" dirty="0"/>
          </a:p>
          <a:p>
            <a:r>
              <a:rPr lang="en-US" sz="1500" dirty="0"/>
              <a:t>Diagnosis:  1-blood culture 2-CT… CSF culture LP</a:t>
            </a:r>
          </a:p>
          <a:p>
            <a:pPr marL="0" indent="0">
              <a:buNone/>
            </a:pPr>
            <a:r>
              <a:rPr lang="en-US" sz="1500" dirty="0"/>
              <a:t>                           3- SKIN biopsy   4- CBC</a:t>
            </a:r>
          </a:p>
          <a:p>
            <a:pPr marL="0" indent="0">
              <a:buNone/>
            </a:pPr>
            <a:endParaRPr lang="en-US" sz="1500" dirty="0"/>
          </a:p>
          <a:p>
            <a:pPr marL="0" indent="0">
              <a:buNone/>
            </a:pPr>
            <a:r>
              <a:rPr lang="en-US" sz="1500" dirty="0"/>
              <a:t>Treatment: 1-IV fluid   2-plt replacement   3-ampicillin +3</a:t>
            </a:r>
            <a:r>
              <a:rPr lang="en-US" sz="1500" baseline="30000" dirty="0"/>
              <a:t>rd</a:t>
            </a:r>
            <a:r>
              <a:rPr lang="en-US" sz="1500" dirty="0"/>
              <a:t> </a:t>
            </a:r>
            <a:r>
              <a:rPr lang="en-US" sz="1500" dirty="0" err="1"/>
              <a:t>cs+vancomycin</a:t>
            </a:r>
            <a:r>
              <a:rPr lang="en-US" sz="1500" dirty="0"/>
              <a:t> (staph)</a:t>
            </a:r>
          </a:p>
          <a:p>
            <a:pPr marL="0" indent="0">
              <a:buNone/>
            </a:pPr>
            <a:r>
              <a:rPr lang="en-US" sz="1500" dirty="0"/>
              <a:t>                        4- analgesic+antipyretic+ anti epileptic (if needed)</a:t>
            </a:r>
          </a:p>
          <a:p>
            <a:pPr marL="0" indent="0">
              <a:buNone/>
            </a:pPr>
            <a:endParaRPr lang="en-US" sz="1500" dirty="0"/>
          </a:p>
          <a:p>
            <a:pPr marL="0" indent="0">
              <a:buNone/>
            </a:pPr>
            <a:r>
              <a:rPr lang="en-US" sz="1500" dirty="0"/>
              <a:t>Prevention: </a:t>
            </a:r>
            <a:r>
              <a:rPr lang="en-US" sz="1500" dirty="0" err="1"/>
              <a:t>rifampicine</a:t>
            </a:r>
            <a:r>
              <a:rPr lang="en-US" sz="1500" dirty="0"/>
              <a:t>… </a:t>
            </a:r>
            <a:r>
              <a:rPr lang="en-US" sz="1500" dirty="0" err="1"/>
              <a:t>ciprofloxacine</a:t>
            </a:r>
            <a:r>
              <a:rPr lang="en-US" sz="1500" dirty="0"/>
              <a:t> (</a:t>
            </a:r>
            <a:r>
              <a:rPr lang="en-US" sz="1500" dirty="0" err="1"/>
              <a:t>n.mengitis</a:t>
            </a:r>
            <a:r>
              <a:rPr lang="en-US" sz="1500" dirty="0"/>
              <a:t>) </a:t>
            </a:r>
            <a:r>
              <a:rPr lang="en-US" sz="1500" dirty="0" err="1"/>
              <a:t>chemoprophelaxis</a:t>
            </a:r>
            <a:r>
              <a:rPr lang="en-US" sz="1500" dirty="0"/>
              <a:t> </a:t>
            </a:r>
          </a:p>
          <a:p>
            <a:pPr marL="0" indent="0">
              <a:buNone/>
            </a:pPr>
            <a:endParaRPr lang="en-US" sz="1500" dirty="0"/>
          </a:p>
          <a:p>
            <a:pPr marL="0" indent="0">
              <a:buNone/>
            </a:pPr>
            <a:endParaRPr lang="en-US" sz="1500" dirty="0"/>
          </a:p>
          <a:p>
            <a:pPr marL="0" indent="0">
              <a:buNone/>
            </a:pPr>
            <a:endParaRPr lang="ar-JO" sz="1500"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125" y="2400300"/>
            <a:ext cx="2428875" cy="1314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409" y="4347102"/>
            <a:ext cx="6172200" cy="857250"/>
          </a:xfrm>
        </p:spPr>
        <p:txBody>
          <a:bodyPr>
            <a:normAutofit fontScale="90000"/>
          </a:bodyPr>
          <a:lstStyle/>
          <a:p>
            <a:r>
              <a:rPr lang="en-GB" b="1" u="sng" dirty="0">
                <a:effectLst>
                  <a:outerShdw blurRad="38100" dist="38100" dir="2700000" algn="tl">
                    <a:srgbClr val="000000">
                      <a:alpha val="43137"/>
                    </a:srgbClr>
                  </a:outerShdw>
                </a:effectLst>
              </a:rPr>
              <a:t>A</a:t>
            </a:r>
            <a:r>
              <a:rPr lang="en-GB" dirty="0"/>
              <a:t>: Which nerve is affected and what side?</a:t>
            </a:r>
          </a:p>
        </p:txBody>
      </p:sp>
      <p:sp>
        <p:nvSpPr>
          <p:cNvPr id="5" name="TextBox 4"/>
          <p:cNvSpPr txBox="1"/>
          <p:nvPr/>
        </p:nvSpPr>
        <p:spPr>
          <a:xfrm>
            <a:off x="395536" y="332656"/>
            <a:ext cx="864339" cy="784830"/>
          </a:xfrm>
          <a:prstGeom prst="rect">
            <a:avLst/>
          </a:prstGeom>
          <a:noFill/>
        </p:spPr>
        <p:txBody>
          <a:bodyPr wrap="none" rtlCol="0">
            <a:spAutoFit/>
          </a:bodyPr>
          <a:lstStyle/>
          <a:p>
            <a:r>
              <a:rPr lang="en-GB" sz="4500" dirty="0"/>
              <a:t>Q6</a:t>
            </a:r>
          </a:p>
        </p:txBody>
      </p:sp>
      <p:pic>
        <p:nvPicPr>
          <p:cNvPr id="22530" name="Picture 2" descr="Image result for trochlear nerve lesion"/>
          <p:cNvPicPr>
            <a:picLocks noChangeAspect="1" noChangeArrowheads="1"/>
          </p:cNvPicPr>
          <p:nvPr/>
        </p:nvPicPr>
        <p:blipFill>
          <a:blip r:embed="rId2"/>
          <a:srcRect/>
          <a:stretch>
            <a:fillRect/>
          </a:stretch>
        </p:blipFill>
        <p:spPr bwMode="auto">
          <a:xfrm>
            <a:off x="4343400" y="857250"/>
            <a:ext cx="3657600" cy="3107532"/>
          </a:xfrm>
          <a:prstGeom prst="rect">
            <a:avLst/>
          </a:prstGeom>
          <a:noFill/>
        </p:spPr>
      </p:pic>
      <p:sp>
        <p:nvSpPr>
          <p:cNvPr id="3" name="Rectangle 2"/>
          <p:cNvSpPr/>
          <p:nvPr/>
        </p:nvSpPr>
        <p:spPr>
          <a:xfrm>
            <a:off x="3221850" y="5319211"/>
            <a:ext cx="3008324" cy="369332"/>
          </a:xfrm>
          <a:prstGeom prst="rect">
            <a:avLst/>
          </a:prstGeom>
        </p:spPr>
        <p:txBody>
          <a:bodyPr wrap="none">
            <a:spAutoFit/>
          </a:bodyPr>
          <a:lstStyle/>
          <a:p>
            <a:r>
              <a:rPr lang="en-US" b="1" dirty="0">
                <a:solidFill>
                  <a:srgbClr val="FF0000"/>
                </a:solidFill>
              </a:rPr>
              <a:t>Trochlear nerve (CN IV), right </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4293096"/>
            <a:ext cx="6172200" cy="857250"/>
          </a:xfrm>
        </p:spPr>
        <p:txBody>
          <a:bodyPr>
            <a:normAutofit fontScale="90000"/>
          </a:bodyPr>
          <a:lstStyle/>
          <a:p>
            <a:r>
              <a:rPr lang="en-GB" b="1" u="sng" dirty="0">
                <a:effectLst>
                  <a:outerShdw blurRad="38100" dist="38100" dir="2700000" algn="tl">
                    <a:srgbClr val="000000">
                      <a:alpha val="43137"/>
                    </a:srgbClr>
                  </a:outerShdw>
                </a:effectLst>
              </a:rPr>
              <a:t>B:</a:t>
            </a:r>
            <a:r>
              <a:rPr lang="en-GB" dirty="0"/>
              <a:t> what is the abnormality and where is the lesion?</a:t>
            </a:r>
          </a:p>
        </p:txBody>
      </p:sp>
      <p:sp>
        <p:nvSpPr>
          <p:cNvPr id="5" name="TextBox 4"/>
          <p:cNvSpPr txBox="1"/>
          <p:nvPr/>
        </p:nvSpPr>
        <p:spPr>
          <a:xfrm>
            <a:off x="1143000" y="857251"/>
            <a:ext cx="864339" cy="784830"/>
          </a:xfrm>
          <a:prstGeom prst="rect">
            <a:avLst/>
          </a:prstGeom>
          <a:noFill/>
        </p:spPr>
        <p:txBody>
          <a:bodyPr wrap="none" rtlCol="0">
            <a:spAutoFit/>
          </a:bodyPr>
          <a:lstStyle/>
          <a:p>
            <a:r>
              <a:rPr lang="en-GB" sz="4500" dirty="0"/>
              <a:t>Q6</a:t>
            </a:r>
          </a:p>
        </p:txBody>
      </p:sp>
      <p:pic>
        <p:nvPicPr>
          <p:cNvPr id="7170" name="Picture 2"/>
          <p:cNvPicPr>
            <a:picLocks noChangeAspect="1" noChangeArrowheads="1"/>
          </p:cNvPicPr>
          <p:nvPr/>
        </p:nvPicPr>
        <p:blipFill>
          <a:blip r:embed="rId2"/>
          <a:srcRect/>
          <a:stretch>
            <a:fillRect/>
          </a:stretch>
        </p:blipFill>
        <p:spPr bwMode="auto">
          <a:xfrm>
            <a:off x="3500430" y="1125125"/>
            <a:ext cx="2043113" cy="2914650"/>
          </a:xfrm>
          <a:prstGeom prst="rect">
            <a:avLst/>
          </a:prstGeom>
          <a:noFill/>
          <a:ln w="9525">
            <a:noFill/>
            <a:miter lim="800000"/>
            <a:headEnd/>
            <a:tailEnd/>
          </a:ln>
          <a:effectLst/>
        </p:spPr>
      </p:pic>
      <p:sp>
        <p:nvSpPr>
          <p:cNvPr id="3" name="Rectangle 2"/>
          <p:cNvSpPr/>
          <p:nvPr/>
        </p:nvSpPr>
        <p:spPr>
          <a:xfrm>
            <a:off x="1286726" y="5403668"/>
            <a:ext cx="6600653" cy="323165"/>
          </a:xfrm>
          <a:prstGeom prst="rect">
            <a:avLst/>
          </a:prstGeom>
        </p:spPr>
        <p:txBody>
          <a:bodyPr wrap="none">
            <a:spAutoFit/>
          </a:bodyPr>
          <a:lstStyle/>
          <a:p>
            <a:r>
              <a:rPr lang="en-US" sz="1500" b="1" dirty="0">
                <a:solidFill>
                  <a:srgbClr val="FF0000"/>
                </a:solidFill>
              </a:rPr>
              <a:t>Left jaw deviation, mandibular branch of trigeminal nerve CN V on the same side</a:t>
            </a:r>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29 Which of the following is wrong ?</a:t>
            </a:r>
          </a:p>
          <a:p>
            <a:pPr marL="385763" indent="-385763">
              <a:buFont typeface="+mj-lt"/>
              <a:buAutoNum type="alphaUcPeriod"/>
            </a:pPr>
            <a:r>
              <a:rPr lang="en-US" dirty="0"/>
              <a:t>The protein is high</a:t>
            </a:r>
          </a:p>
          <a:p>
            <a:pPr marL="385763" indent="-385763">
              <a:buFont typeface="+mj-lt"/>
              <a:buAutoNum type="alphaUcPeriod"/>
            </a:pPr>
            <a:r>
              <a:rPr lang="en-US" dirty="0"/>
              <a:t>The sugar is usually normal</a:t>
            </a:r>
          </a:p>
          <a:p>
            <a:pPr marL="385763" indent="-385763">
              <a:buFont typeface="+mj-lt"/>
              <a:buAutoNum type="alphaUcPeriod"/>
            </a:pPr>
            <a:r>
              <a:rPr lang="en-US" dirty="0"/>
              <a:t>Surgery is not recommended for treating this condition</a:t>
            </a:r>
          </a:p>
          <a:p>
            <a:pPr marL="385763" indent="-385763">
              <a:buFont typeface="+mj-lt"/>
              <a:buAutoNum type="alphaUcPeriod"/>
            </a:pPr>
            <a:r>
              <a:rPr lang="en-US" dirty="0">
                <a:solidFill>
                  <a:srgbClr val="FF0000"/>
                </a:solidFill>
              </a:rPr>
              <a:t>We can delay in treatment or we start treatment after investigation </a:t>
            </a:r>
            <a:r>
              <a:rPr lang="en-US" dirty="0"/>
              <a:t> </a:t>
            </a:r>
          </a:p>
          <a:p>
            <a:pPr marL="385763" indent="-385763">
              <a:buFont typeface="+mj-lt"/>
              <a:buAutoNum type="alphaUcPeriod"/>
            </a:pPr>
            <a:endParaRPr lang="en-US" dirty="0"/>
          </a:p>
          <a:p>
            <a:endParaRPr lang="en-US" dirty="0"/>
          </a:p>
        </p:txBody>
      </p:sp>
      <p:pic>
        <p:nvPicPr>
          <p:cNvPr id="4" name="Picture 3"/>
          <p:cNvPicPr>
            <a:picLocks noChangeAspect="1"/>
          </p:cNvPicPr>
          <p:nvPr/>
        </p:nvPicPr>
        <p:blipFill>
          <a:blip r:embed="rId2"/>
          <a:stretch>
            <a:fillRect/>
          </a:stretch>
        </p:blipFill>
        <p:spPr>
          <a:xfrm>
            <a:off x="7159707" y="1288604"/>
            <a:ext cx="1703442" cy="2008268"/>
          </a:xfrm>
          <a:prstGeom prst="rect">
            <a:avLst/>
          </a:prstGeom>
        </p:spPr>
      </p:pic>
    </p:spTree>
    <p:extLst>
      <p:ext uri="{BB962C8B-B14F-4D97-AF65-F5344CB8AC3E}">
        <p14:creationId xmlns:p14="http://schemas.microsoft.com/office/powerpoint/2010/main" val="4062002639"/>
      </p:ext>
    </p:extLst>
  </p:cSld>
  <p:clrMapOvr>
    <a:masterClrMapping/>
  </p:clrMapOvr>
  <p:transition advClick="0" advTm="60000"/>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869" y="3911207"/>
            <a:ext cx="6172200" cy="857250"/>
          </a:xfrm>
        </p:spPr>
        <p:txBody>
          <a:bodyPr>
            <a:normAutofit fontScale="90000"/>
          </a:bodyPr>
          <a:lstStyle/>
          <a:p>
            <a:r>
              <a:rPr lang="en-GB" b="1" u="sng" dirty="0">
                <a:effectLst>
                  <a:outerShdw blurRad="38100" dist="38100" dir="2700000" algn="tl">
                    <a:srgbClr val="000000">
                      <a:alpha val="43137"/>
                    </a:srgbClr>
                  </a:outerShdw>
                </a:effectLst>
              </a:rPr>
              <a:t>C</a:t>
            </a:r>
            <a:r>
              <a:rPr lang="en-GB" dirty="0"/>
              <a:t>: what is this and which side is affected?</a:t>
            </a:r>
          </a:p>
        </p:txBody>
      </p:sp>
      <p:pic>
        <p:nvPicPr>
          <p:cNvPr id="22529" name="Picture 1"/>
          <p:cNvPicPr>
            <a:picLocks noChangeAspect="1" noChangeArrowheads="1"/>
          </p:cNvPicPr>
          <p:nvPr/>
        </p:nvPicPr>
        <p:blipFill>
          <a:blip r:embed="rId2"/>
          <a:srcRect/>
          <a:stretch>
            <a:fillRect/>
          </a:stretch>
        </p:blipFill>
        <p:spPr bwMode="auto">
          <a:xfrm>
            <a:off x="3286116" y="857251"/>
            <a:ext cx="2143140" cy="2921590"/>
          </a:xfrm>
          <a:prstGeom prst="rect">
            <a:avLst/>
          </a:prstGeom>
          <a:noFill/>
          <a:ln w="9525">
            <a:noFill/>
            <a:miter lim="800000"/>
            <a:headEnd/>
            <a:tailEnd/>
          </a:ln>
          <a:effectLst/>
        </p:spPr>
      </p:pic>
      <p:sp>
        <p:nvSpPr>
          <p:cNvPr id="5" name="TextBox 4"/>
          <p:cNvSpPr txBox="1"/>
          <p:nvPr/>
        </p:nvSpPr>
        <p:spPr>
          <a:xfrm>
            <a:off x="107504" y="93649"/>
            <a:ext cx="864339" cy="784830"/>
          </a:xfrm>
          <a:prstGeom prst="rect">
            <a:avLst/>
          </a:prstGeom>
          <a:noFill/>
        </p:spPr>
        <p:txBody>
          <a:bodyPr wrap="none" rtlCol="0">
            <a:spAutoFit/>
          </a:bodyPr>
          <a:lstStyle/>
          <a:p>
            <a:r>
              <a:rPr lang="en-GB" sz="4500" dirty="0"/>
              <a:t>Q6</a:t>
            </a:r>
          </a:p>
        </p:txBody>
      </p:sp>
      <p:sp>
        <p:nvSpPr>
          <p:cNvPr id="3" name="Rectangle 2"/>
          <p:cNvSpPr/>
          <p:nvPr/>
        </p:nvSpPr>
        <p:spPr>
          <a:xfrm>
            <a:off x="3131840" y="5157192"/>
            <a:ext cx="4534016" cy="369332"/>
          </a:xfrm>
          <a:prstGeom prst="rect">
            <a:avLst/>
          </a:prstGeom>
        </p:spPr>
        <p:txBody>
          <a:bodyPr wrap="square">
            <a:spAutoFit/>
          </a:bodyPr>
          <a:lstStyle/>
          <a:p>
            <a:r>
              <a:rPr lang="en-US" b="1" dirty="0">
                <a:solidFill>
                  <a:srgbClr val="FF0000"/>
                </a:solidFill>
                <a:latin typeface="Arial" panose="020B0604020202020204" pitchFamily="34" charset="0"/>
              </a:rPr>
              <a:t>Facial nerve palsy, Left side </a:t>
            </a:r>
            <a:endParaRPr 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032" y="4239090"/>
            <a:ext cx="6172200" cy="857250"/>
          </a:xfrm>
        </p:spPr>
        <p:txBody>
          <a:bodyPr>
            <a:normAutofit fontScale="90000"/>
          </a:bodyPr>
          <a:lstStyle/>
          <a:p>
            <a:r>
              <a:rPr lang="en-GB" b="1" u="sng" dirty="0">
                <a:effectLst>
                  <a:outerShdw blurRad="38100" dist="38100" dir="2700000" algn="tl">
                    <a:srgbClr val="000000">
                      <a:alpha val="43137"/>
                    </a:srgbClr>
                  </a:outerShdw>
                </a:effectLst>
              </a:rPr>
              <a:t>D</a:t>
            </a:r>
            <a:r>
              <a:rPr lang="en-GB" dirty="0"/>
              <a:t>:What cranial nerve is injured and what side?</a:t>
            </a:r>
          </a:p>
        </p:txBody>
      </p:sp>
      <p:sp>
        <p:nvSpPr>
          <p:cNvPr id="5" name="TextBox 4"/>
          <p:cNvSpPr txBox="1"/>
          <p:nvPr/>
        </p:nvSpPr>
        <p:spPr>
          <a:xfrm>
            <a:off x="179512" y="116632"/>
            <a:ext cx="864339" cy="784830"/>
          </a:xfrm>
          <a:prstGeom prst="rect">
            <a:avLst/>
          </a:prstGeom>
          <a:noFill/>
        </p:spPr>
        <p:txBody>
          <a:bodyPr wrap="none" rtlCol="0">
            <a:spAutoFit/>
          </a:bodyPr>
          <a:lstStyle/>
          <a:p>
            <a:r>
              <a:rPr lang="en-GB" sz="4500" dirty="0"/>
              <a:t>Q6</a:t>
            </a:r>
          </a:p>
        </p:txBody>
      </p:sp>
      <p:pic>
        <p:nvPicPr>
          <p:cNvPr id="6146" name="Picture 2"/>
          <p:cNvPicPr>
            <a:picLocks noChangeAspect="1" noChangeArrowheads="1"/>
          </p:cNvPicPr>
          <p:nvPr/>
        </p:nvPicPr>
        <p:blipFill>
          <a:blip r:embed="rId2"/>
          <a:srcRect/>
          <a:stretch>
            <a:fillRect/>
          </a:stretch>
        </p:blipFill>
        <p:spPr bwMode="auto">
          <a:xfrm>
            <a:off x="2000232" y="1285860"/>
            <a:ext cx="5700452" cy="1971686"/>
          </a:xfrm>
          <a:prstGeom prst="rect">
            <a:avLst/>
          </a:prstGeom>
          <a:noFill/>
          <a:ln w="9525">
            <a:noFill/>
            <a:miter lim="800000"/>
            <a:headEnd/>
            <a:tailEnd/>
          </a:ln>
          <a:effectLst/>
        </p:spPr>
      </p:pic>
      <p:sp>
        <p:nvSpPr>
          <p:cNvPr id="6" name="TextBox 5"/>
          <p:cNvSpPr txBox="1"/>
          <p:nvPr/>
        </p:nvSpPr>
        <p:spPr>
          <a:xfrm>
            <a:off x="2904705" y="5307352"/>
            <a:ext cx="3530853" cy="415498"/>
          </a:xfrm>
          <a:prstGeom prst="rect">
            <a:avLst/>
          </a:prstGeom>
          <a:noFill/>
        </p:spPr>
        <p:txBody>
          <a:bodyPr wrap="square" rtlCol="0">
            <a:spAutoFit/>
          </a:bodyPr>
          <a:lstStyle/>
          <a:p>
            <a:r>
              <a:rPr lang="en-US" sz="2100" b="1" dirty="0">
                <a:solidFill>
                  <a:srgbClr val="FF0000"/>
                </a:solidFill>
              </a:rPr>
              <a:t>Abducent nerve CN VI, right </a:t>
            </a:r>
          </a:p>
        </p:txBody>
      </p:sp>
      <p:sp>
        <p:nvSpPr>
          <p:cNvPr id="3" name="TextBox 2"/>
          <p:cNvSpPr txBox="1"/>
          <p:nvPr/>
        </p:nvSpPr>
        <p:spPr>
          <a:xfrm>
            <a:off x="323528" y="6257010"/>
            <a:ext cx="5832648" cy="369332"/>
          </a:xfrm>
          <a:prstGeom prst="rect">
            <a:avLst/>
          </a:prstGeom>
          <a:noFill/>
        </p:spPr>
        <p:txBody>
          <a:bodyPr wrap="square" rtlCol="0">
            <a:spAutoFit/>
          </a:bodyPr>
          <a:lstStyle/>
          <a:p>
            <a:r>
              <a:rPr lang="en-US" dirty="0"/>
              <a:t>* Depends on where the patient is looking </a:t>
            </a:r>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744" y="4035149"/>
            <a:ext cx="7174775" cy="857250"/>
          </a:xfrm>
        </p:spPr>
        <p:txBody>
          <a:bodyPr>
            <a:normAutofit fontScale="90000"/>
          </a:bodyPr>
          <a:lstStyle/>
          <a:p>
            <a:r>
              <a:rPr lang="en-GB" b="1" u="sng" dirty="0">
                <a:effectLst>
                  <a:outerShdw blurRad="38100" dist="38100" dir="2700000" algn="tl">
                    <a:srgbClr val="000000">
                      <a:alpha val="43137"/>
                    </a:srgbClr>
                  </a:outerShdw>
                </a:effectLst>
              </a:rPr>
              <a:t>A:</a:t>
            </a:r>
            <a:r>
              <a:rPr lang="en-GB" dirty="0"/>
              <a:t> The patient has sensory loss at the specified area, which nerve is affected? What is the most common site of injury?</a:t>
            </a:r>
          </a:p>
        </p:txBody>
      </p:sp>
      <p:grpSp>
        <p:nvGrpSpPr>
          <p:cNvPr id="6" name="Group 5"/>
          <p:cNvGrpSpPr/>
          <p:nvPr/>
        </p:nvGrpSpPr>
        <p:grpSpPr>
          <a:xfrm>
            <a:off x="2411759" y="194188"/>
            <a:ext cx="4892744" cy="2895786"/>
            <a:chOff x="1285852" y="0"/>
            <a:chExt cx="6929486" cy="4704682"/>
          </a:xfrm>
        </p:grpSpPr>
        <p:pic>
          <p:nvPicPr>
            <p:cNvPr id="10241" name="Picture 1"/>
            <p:cNvPicPr>
              <a:picLocks noChangeAspect="1" noChangeArrowheads="1"/>
            </p:cNvPicPr>
            <p:nvPr/>
          </p:nvPicPr>
          <p:blipFill>
            <a:blip r:embed="rId2"/>
            <a:srcRect/>
            <a:stretch>
              <a:fillRect/>
            </a:stretch>
          </p:blipFill>
          <p:spPr bwMode="auto">
            <a:xfrm>
              <a:off x="1285852" y="0"/>
              <a:ext cx="6929486" cy="4704682"/>
            </a:xfrm>
            <a:prstGeom prst="rect">
              <a:avLst/>
            </a:prstGeom>
            <a:noFill/>
            <a:ln w="9525">
              <a:noFill/>
              <a:miter lim="800000"/>
              <a:headEnd/>
              <a:tailEnd/>
            </a:ln>
            <a:effectLst/>
          </p:spPr>
        </p:pic>
        <p:sp>
          <p:nvSpPr>
            <p:cNvPr id="5" name="TextBox 4"/>
            <p:cNvSpPr txBox="1"/>
            <p:nvPr/>
          </p:nvSpPr>
          <p:spPr>
            <a:xfrm>
              <a:off x="2143107" y="1357299"/>
              <a:ext cx="1500198" cy="487533"/>
            </a:xfrm>
            <a:prstGeom prst="rect">
              <a:avLst/>
            </a:prstGeom>
            <a:solidFill>
              <a:schemeClr val="bg1"/>
            </a:solidFill>
          </p:spPr>
          <p:txBody>
            <a:bodyPr wrap="square" rtlCol="0">
              <a:spAutoFit/>
            </a:bodyPr>
            <a:lstStyle/>
            <a:p>
              <a:endParaRPr lang="en-GB" sz="1350" dirty="0">
                <a:solidFill>
                  <a:schemeClr val="bg1"/>
                </a:solidFill>
              </a:endParaRPr>
            </a:p>
          </p:txBody>
        </p:sp>
      </p:grpSp>
      <p:sp>
        <p:nvSpPr>
          <p:cNvPr id="7" name="TextBox 6"/>
          <p:cNvSpPr txBox="1"/>
          <p:nvPr/>
        </p:nvSpPr>
        <p:spPr>
          <a:xfrm>
            <a:off x="179512" y="194188"/>
            <a:ext cx="864339" cy="784830"/>
          </a:xfrm>
          <a:prstGeom prst="rect">
            <a:avLst/>
          </a:prstGeom>
          <a:noFill/>
        </p:spPr>
        <p:txBody>
          <a:bodyPr wrap="none" rtlCol="0">
            <a:spAutoFit/>
          </a:bodyPr>
          <a:lstStyle/>
          <a:p>
            <a:r>
              <a:rPr lang="en-GB" sz="4500" dirty="0"/>
              <a:t>Q7</a:t>
            </a:r>
          </a:p>
        </p:txBody>
      </p:sp>
      <p:sp>
        <p:nvSpPr>
          <p:cNvPr id="3" name="TextBox 2"/>
          <p:cNvSpPr txBox="1"/>
          <p:nvPr/>
        </p:nvSpPr>
        <p:spPr>
          <a:xfrm>
            <a:off x="3275856" y="6021288"/>
            <a:ext cx="3341993" cy="415498"/>
          </a:xfrm>
          <a:prstGeom prst="rect">
            <a:avLst/>
          </a:prstGeom>
          <a:noFill/>
        </p:spPr>
        <p:txBody>
          <a:bodyPr wrap="square" rtlCol="0">
            <a:spAutoFit/>
          </a:bodyPr>
          <a:lstStyle/>
          <a:p>
            <a:r>
              <a:rPr lang="en-US" sz="2100" b="1" dirty="0">
                <a:solidFill>
                  <a:srgbClr val="FF0000"/>
                </a:solidFill>
              </a:rPr>
              <a:t>Radial nerve; humeral shaft </a:t>
            </a:r>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4421208"/>
            <a:ext cx="6172200" cy="857250"/>
          </a:xfrm>
        </p:spPr>
        <p:txBody>
          <a:bodyPr>
            <a:noAutofit/>
          </a:bodyPr>
          <a:lstStyle/>
          <a:p>
            <a:r>
              <a:rPr lang="en-GB" sz="2400" b="1" u="sng" dirty="0">
                <a:effectLst>
                  <a:outerShdw blurRad="38100" dist="38100" dir="2700000" algn="tl">
                    <a:srgbClr val="000000">
                      <a:alpha val="43137"/>
                    </a:srgbClr>
                  </a:outerShdw>
                </a:effectLst>
              </a:rPr>
              <a:t>B:</a:t>
            </a:r>
            <a:r>
              <a:rPr lang="en-GB" sz="2400" dirty="0"/>
              <a:t> These are CSF results, what do you expect the cause of these findings in A and in B?</a:t>
            </a:r>
          </a:p>
        </p:txBody>
      </p:sp>
      <p:graphicFrame>
        <p:nvGraphicFramePr>
          <p:cNvPr id="4" name="Table 3"/>
          <p:cNvGraphicFramePr>
            <a:graphicFrameLocks noGrp="1"/>
          </p:cNvGraphicFramePr>
          <p:nvPr/>
        </p:nvGraphicFramePr>
        <p:xfrm>
          <a:off x="2536016" y="976067"/>
          <a:ext cx="4607754" cy="3436620"/>
        </p:xfrm>
        <a:graphic>
          <a:graphicData uri="http://schemas.openxmlformats.org/drawingml/2006/table">
            <a:tbl>
              <a:tblPr firstRow="1" bandRow="1">
                <a:tableStyleId>{5940675A-B579-460E-94D1-54222C63F5DA}</a:tableStyleId>
              </a:tblPr>
              <a:tblGrid>
                <a:gridCol w="1535918">
                  <a:extLst>
                    <a:ext uri="{9D8B030D-6E8A-4147-A177-3AD203B41FA5}">
                      <a16:colId xmlns:a16="http://schemas.microsoft.com/office/drawing/2014/main" val="20000"/>
                    </a:ext>
                  </a:extLst>
                </a:gridCol>
                <a:gridCol w="1535918">
                  <a:extLst>
                    <a:ext uri="{9D8B030D-6E8A-4147-A177-3AD203B41FA5}">
                      <a16:colId xmlns:a16="http://schemas.microsoft.com/office/drawing/2014/main" val="20001"/>
                    </a:ext>
                  </a:extLst>
                </a:gridCol>
                <a:gridCol w="1535918">
                  <a:extLst>
                    <a:ext uri="{9D8B030D-6E8A-4147-A177-3AD203B41FA5}">
                      <a16:colId xmlns:a16="http://schemas.microsoft.com/office/drawing/2014/main" val="20002"/>
                    </a:ext>
                  </a:extLst>
                </a:gridCol>
              </a:tblGrid>
              <a:tr h="617220">
                <a:tc>
                  <a:txBody>
                    <a:bodyPr/>
                    <a:lstStyle/>
                    <a:p>
                      <a:r>
                        <a:rPr lang="en-GB" sz="1800" dirty="0"/>
                        <a:t>Opening</a:t>
                      </a:r>
                      <a:r>
                        <a:rPr lang="en-GB" sz="1800" baseline="0" dirty="0"/>
                        <a:t> pressure</a:t>
                      </a:r>
                      <a:endParaRPr lang="en-GB" sz="1800" dirty="0"/>
                    </a:p>
                  </a:txBody>
                  <a:tcPr marL="68580" marR="68580" marT="34290" marB="34290"/>
                </a:tc>
                <a:tc>
                  <a:txBody>
                    <a:bodyPr/>
                    <a:lstStyle/>
                    <a:p>
                      <a:r>
                        <a:rPr lang="en-GB" sz="1800" dirty="0"/>
                        <a:t>elevated</a:t>
                      </a:r>
                    </a:p>
                  </a:txBody>
                  <a:tcPr marL="68580" marR="68580" marT="34290" marB="34290"/>
                </a:tc>
                <a:tc>
                  <a:txBody>
                    <a:bodyPr/>
                    <a:lstStyle/>
                    <a:p>
                      <a:r>
                        <a:rPr lang="en-GB" sz="1800" dirty="0"/>
                        <a:t>elevated</a:t>
                      </a:r>
                    </a:p>
                  </a:txBody>
                  <a:tcPr marL="68580" marR="68580" marT="34290" marB="34290"/>
                </a:tc>
                <a:extLst>
                  <a:ext uri="{0D108BD9-81ED-4DB2-BD59-A6C34878D82A}">
                    <a16:rowId xmlns:a16="http://schemas.microsoft.com/office/drawing/2014/main" val="10000"/>
                  </a:ext>
                </a:extLst>
              </a:tr>
              <a:tr h="891540">
                <a:tc>
                  <a:txBody>
                    <a:bodyPr/>
                    <a:lstStyle/>
                    <a:p>
                      <a:r>
                        <a:rPr lang="en-GB" sz="1800" dirty="0"/>
                        <a:t>WBCs</a:t>
                      </a:r>
                    </a:p>
                  </a:txBody>
                  <a:tcPr marL="68580" marR="68580" marT="34290" marB="34290"/>
                </a:tc>
                <a:tc>
                  <a:txBody>
                    <a:bodyPr/>
                    <a:lstStyle/>
                    <a:p>
                      <a:r>
                        <a:rPr lang="en-GB" sz="1800" dirty="0"/>
                        <a:t>Elevated</a:t>
                      </a:r>
                      <a:r>
                        <a:rPr lang="en-GB" sz="1800" baseline="0" dirty="0"/>
                        <a:t> mainly lymphocytes</a:t>
                      </a:r>
                      <a:endParaRPr lang="en-GB" sz="1800" dirty="0"/>
                    </a:p>
                  </a:txBody>
                  <a:tcPr marL="68580" marR="68580" marT="34290" marB="34290"/>
                </a:tc>
                <a:tc>
                  <a:txBody>
                    <a:bodyPr/>
                    <a:lstStyle/>
                    <a:p>
                      <a:r>
                        <a:rPr lang="en-GB" sz="1800" dirty="0"/>
                        <a:t>Elevated mainly </a:t>
                      </a:r>
                      <a:r>
                        <a:rPr lang="en-GB" sz="1800" dirty="0" err="1"/>
                        <a:t>neutrophils</a:t>
                      </a:r>
                      <a:endParaRPr lang="en-GB" sz="1800" dirty="0"/>
                    </a:p>
                  </a:txBody>
                  <a:tcPr marL="68580" marR="68580" marT="34290" marB="34290"/>
                </a:tc>
                <a:extLst>
                  <a:ext uri="{0D108BD9-81ED-4DB2-BD59-A6C34878D82A}">
                    <a16:rowId xmlns:a16="http://schemas.microsoft.com/office/drawing/2014/main" val="10001"/>
                  </a:ext>
                </a:extLst>
              </a:tr>
              <a:tr h="342900">
                <a:tc>
                  <a:txBody>
                    <a:bodyPr/>
                    <a:lstStyle/>
                    <a:p>
                      <a:r>
                        <a:rPr lang="en-GB" sz="1800" dirty="0"/>
                        <a:t>RBCs</a:t>
                      </a:r>
                    </a:p>
                  </a:txBody>
                  <a:tcPr marL="68580" marR="68580" marT="34290" marB="34290"/>
                </a:tc>
                <a:tc>
                  <a:txBody>
                    <a:bodyPr/>
                    <a:lstStyle/>
                    <a:p>
                      <a:r>
                        <a:rPr lang="en-GB" sz="1800" dirty="0"/>
                        <a:t>none</a:t>
                      </a:r>
                    </a:p>
                  </a:txBody>
                  <a:tcPr marL="68580" marR="68580" marT="34290" marB="34290"/>
                </a:tc>
                <a:tc>
                  <a:txBody>
                    <a:bodyPr/>
                    <a:lstStyle/>
                    <a:p>
                      <a:r>
                        <a:rPr lang="en-GB" sz="1800" dirty="0"/>
                        <a:t>few</a:t>
                      </a:r>
                    </a:p>
                  </a:txBody>
                  <a:tcPr marL="68580" marR="68580" marT="34290" marB="34290"/>
                </a:tc>
                <a:extLst>
                  <a:ext uri="{0D108BD9-81ED-4DB2-BD59-A6C34878D82A}">
                    <a16:rowId xmlns:a16="http://schemas.microsoft.com/office/drawing/2014/main" val="10002"/>
                  </a:ext>
                </a:extLst>
              </a:tr>
              <a:tr h="617220">
                <a:tc>
                  <a:txBody>
                    <a:bodyPr/>
                    <a:lstStyle/>
                    <a:p>
                      <a:r>
                        <a:rPr lang="en-GB" sz="1800" dirty="0"/>
                        <a:t>Glucose</a:t>
                      </a:r>
                    </a:p>
                  </a:txBody>
                  <a:tcPr marL="68580" marR="68580" marT="34290" marB="34290"/>
                </a:tc>
                <a:tc>
                  <a:txBody>
                    <a:bodyPr/>
                    <a:lstStyle/>
                    <a:p>
                      <a:r>
                        <a:rPr lang="en-GB" sz="1800" dirty="0"/>
                        <a:t>Significantly low</a:t>
                      </a:r>
                    </a:p>
                  </a:txBody>
                  <a:tcPr marL="68580" marR="68580" marT="34290" marB="34290"/>
                </a:tc>
                <a:tc>
                  <a:txBody>
                    <a:bodyPr/>
                    <a:lstStyle/>
                    <a:p>
                      <a:r>
                        <a:rPr lang="en-GB" sz="1800" dirty="0"/>
                        <a:t>low</a:t>
                      </a:r>
                    </a:p>
                  </a:txBody>
                  <a:tcPr marL="68580" marR="68580" marT="34290" marB="34290"/>
                </a:tc>
                <a:extLst>
                  <a:ext uri="{0D108BD9-81ED-4DB2-BD59-A6C34878D82A}">
                    <a16:rowId xmlns:a16="http://schemas.microsoft.com/office/drawing/2014/main" val="10003"/>
                  </a:ext>
                </a:extLst>
              </a:tr>
              <a:tr h="342900">
                <a:tc>
                  <a:txBody>
                    <a:bodyPr/>
                    <a:lstStyle/>
                    <a:p>
                      <a:r>
                        <a:rPr lang="en-GB" sz="1800" dirty="0"/>
                        <a:t>Protein</a:t>
                      </a:r>
                    </a:p>
                  </a:txBody>
                  <a:tcPr marL="68580" marR="68580" marT="34290" marB="34290"/>
                </a:tc>
                <a:tc>
                  <a:txBody>
                    <a:bodyPr/>
                    <a:lstStyle/>
                    <a:p>
                      <a:r>
                        <a:rPr lang="en-GB" sz="1800" dirty="0"/>
                        <a:t>high</a:t>
                      </a:r>
                    </a:p>
                  </a:txBody>
                  <a:tcPr marL="68580" marR="68580" marT="34290" marB="34290"/>
                </a:tc>
                <a:tc>
                  <a:txBody>
                    <a:bodyPr/>
                    <a:lstStyle/>
                    <a:p>
                      <a:r>
                        <a:rPr lang="en-GB" sz="1800" dirty="0"/>
                        <a:t>high</a:t>
                      </a:r>
                    </a:p>
                  </a:txBody>
                  <a:tcPr marL="68580" marR="68580" marT="34290" marB="34290"/>
                </a:tc>
                <a:extLst>
                  <a:ext uri="{0D108BD9-81ED-4DB2-BD59-A6C34878D82A}">
                    <a16:rowId xmlns:a16="http://schemas.microsoft.com/office/drawing/2014/main" val="10004"/>
                  </a:ext>
                </a:extLst>
              </a:tr>
              <a:tr h="342900">
                <a:tc>
                  <a:txBody>
                    <a:bodyPr/>
                    <a:lstStyle/>
                    <a:p>
                      <a:r>
                        <a:rPr lang="en-GB" sz="1800" dirty="0"/>
                        <a:t>Appearance </a:t>
                      </a:r>
                    </a:p>
                  </a:txBody>
                  <a:tcPr marL="68580" marR="68580" marT="34290" marB="34290"/>
                </a:tc>
                <a:tc>
                  <a:txBody>
                    <a:bodyPr/>
                    <a:lstStyle/>
                    <a:p>
                      <a:r>
                        <a:rPr lang="en-GB" sz="1800" dirty="0"/>
                        <a:t>turbid</a:t>
                      </a:r>
                    </a:p>
                  </a:txBody>
                  <a:tcPr marL="68580" marR="68580" marT="34290" marB="34290"/>
                </a:tc>
                <a:tc>
                  <a:txBody>
                    <a:bodyPr/>
                    <a:lstStyle/>
                    <a:p>
                      <a:r>
                        <a:rPr lang="en-GB" sz="1800" dirty="0"/>
                        <a:t>turbid</a:t>
                      </a:r>
                    </a:p>
                  </a:txBody>
                  <a:tcPr marL="68580" marR="68580" marT="34290" marB="34290"/>
                </a:tc>
                <a:extLst>
                  <a:ext uri="{0D108BD9-81ED-4DB2-BD59-A6C34878D82A}">
                    <a16:rowId xmlns:a16="http://schemas.microsoft.com/office/drawing/2014/main" val="10005"/>
                  </a:ext>
                </a:extLst>
              </a:tr>
              <a:tr h="274320">
                <a:tc>
                  <a:txBody>
                    <a:bodyPr/>
                    <a:lstStyle/>
                    <a:p>
                      <a:endParaRPr lang="en-GB" sz="1400" dirty="0"/>
                    </a:p>
                  </a:txBody>
                  <a:tcPr marL="68580" marR="68580" marT="34290" marB="34290"/>
                </a:tc>
                <a:tc>
                  <a:txBody>
                    <a:bodyPr/>
                    <a:lstStyle/>
                    <a:p>
                      <a:r>
                        <a:rPr lang="en-GB" sz="1400" b="1" dirty="0"/>
                        <a:t>A</a:t>
                      </a:r>
                    </a:p>
                  </a:txBody>
                  <a:tcPr marL="68580" marR="68580" marT="34290" marB="34290"/>
                </a:tc>
                <a:tc>
                  <a:txBody>
                    <a:bodyPr/>
                    <a:lstStyle/>
                    <a:p>
                      <a:r>
                        <a:rPr lang="en-GB" sz="1400" b="1" dirty="0"/>
                        <a:t>B</a:t>
                      </a:r>
                    </a:p>
                  </a:txBody>
                  <a:tcPr marL="68580" marR="68580" marT="34290" marB="34290"/>
                </a:tc>
                <a:extLst>
                  <a:ext uri="{0D108BD9-81ED-4DB2-BD59-A6C34878D82A}">
                    <a16:rowId xmlns:a16="http://schemas.microsoft.com/office/drawing/2014/main" val="10006"/>
                  </a:ext>
                </a:extLst>
              </a:tr>
            </a:tbl>
          </a:graphicData>
        </a:graphic>
      </p:graphicFrame>
      <p:sp>
        <p:nvSpPr>
          <p:cNvPr id="5" name="TextBox 4"/>
          <p:cNvSpPr txBox="1"/>
          <p:nvPr/>
        </p:nvSpPr>
        <p:spPr>
          <a:xfrm>
            <a:off x="323528" y="191237"/>
            <a:ext cx="864339" cy="784830"/>
          </a:xfrm>
          <a:prstGeom prst="rect">
            <a:avLst/>
          </a:prstGeom>
          <a:noFill/>
        </p:spPr>
        <p:txBody>
          <a:bodyPr wrap="none" rtlCol="0">
            <a:spAutoFit/>
          </a:bodyPr>
          <a:lstStyle/>
          <a:p>
            <a:r>
              <a:rPr lang="en-GB" sz="4500" dirty="0"/>
              <a:t>Q7</a:t>
            </a:r>
          </a:p>
        </p:txBody>
      </p:sp>
      <p:sp>
        <p:nvSpPr>
          <p:cNvPr id="6" name="TextBox 5"/>
          <p:cNvSpPr txBox="1"/>
          <p:nvPr/>
        </p:nvSpPr>
        <p:spPr>
          <a:xfrm>
            <a:off x="1550086" y="5265453"/>
            <a:ext cx="4104456" cy="738664"/>
          </a:xfrm>
          <a:prstGeom prst="rect">
            <a:avLst/>
          </a:prstGeom>
          <a:noFill/>
        </p:spPr>
        <p:txBody>
          <a:bodyPr wrap="square" rtlCol="0">
            <a:spAutoFit/>
          </a:bodyPr>
          <a:lstStyle/>
          <a:p>
            <a:r>
              <a:rPr lang="en-US" sz="2100" b="1" dirty="0">
                <a:solidFill>
                  <a:srgbClr val="FF0000"/>
                </a:solidFill>
              </a:rPr>
              <a:t>A: TB meningitis </a:t>
            </a:r>
          </a:p>
          <a:p>
            <a:r>
              <a:rPr lang="en-US" sz="2100" b="1" dirty="0">
                <a:solidFill>
                  <a:srgbClr val="FF0000"/>
                </a:solidFill>
              </a:rPr>
              <a:t>B: Acute bacterial meningitis</a:t>
            </a:r>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497" y="2143116"/>
            <a:ext cx="3214710" cy="857250"/>
          </a:xfrm>
        </p:spPr>
        <p:txBody>
          <a:bodyPr>
            <a:noAutofit/>
          </a:bodyPr>
          <a:lstStyle/>
          <a:p>
            <a:pPr algn="l"/>
            <a:r>
              <a:rPr lang="en-GB" sz="2700" dirty="0"/>
              <a:t>This MRI of a patient with acute confusion, fever, and seizures. There is a </a:t>
            </a:r>
            <a:r>
              <a:rPr lang="en-GB" sz="2700" dirty="0" err="1"/>
              <a:t>hyperintensity</a:t>
            </a:r>
            <a:r>
              <a:rPr lang="en-GB" sz="2700" dirty="0"/>
              <a:t> of the right temporal lobe. You suspected viral encephalitis </a:t>
            </a:r>
          </a:p>
        </p:txBody>
      </p:sp>
      <p:pic>
        <p:nvPicPr>
          <p:cNvPr id="8193" name="Picture 1"/>
          <p:cNvPicPr>
            <a:picLocks noChangeAspect="1" noChangeArrowheads="1"/>
          </p:cNvPicPr>
          <p:nvPr/>
        </p:nvPicPr>
        <p:blipFill>
          <a:blip r:embed="rId2"/>
          <a:srcRect/>
          <a:stretch>
            <a:fillRect/>
          </a:stretch>
        </p:blipFill>
        <p:spPr bwMode="auto">
          <a:xfrm>
            <a:off x="5552962" y="548680"/>
            <a:ext cx="3182255" cy="3749850"/>
          </a:xfrm>
          <a:prstGeom prst="rect">
            <a:avLst/>
          </a:prstGeom>
          <a:noFill/>
          <a:ln w="9525">
            <a:noFill/>
            <a:miter lim="800000"/>
            <a:headEnd/>
            <a:tailEnd/>
          </a:ln>
          <a:effectLst/>
        </p:spPr>
      </p:pic>
      <p:sp>
        <p:nvSpPr>
          <p:cNvPr id="5" name="TextBox 4"/>
          <p:cNvSpPr txBox="1"/>
          <p:nvPr/>
        </p:nvSpPr>
        <p:spPr>
          <a:xfrm>
            <a:off x="1839496" y="4982778"/>
            <a:ext cx="5352684" cy="584775"/>
          </a:xfrm>
          <a:prstGeom prst="rect">
            <a:avLst/>
          </a:prstGeom>
          <a:noFill/>
        </p:spPr>
        <p:txBody>
          <a:bodyPr wrap="none" rtlCol="0">
            <a:spAutoFit/>
          </a:bodyPr>
          <a:lstStyle/>
          <a:p>
            <a:r>
              <a:rPr lang="en-GB" sz="3200" b="1" u="sng" dirty="0">
                <a:effectLst>
                  <a:outerShdw blurRad="38100" dist="38100" dir="2700000" algn="tl">
                    <a:srgbClr val="000000">
                      <a:alpha val="43137"/>
                    </a:srgbClr>
                  </a:outerShdw>
                </a:effectLst>
              </a:rPr>
              <a:t>A</a:t>
            </a:r>
            <a:r>
              <a:rPr lang="en-GB" sz="2700" dirty="0"/>
              <a:t>: What is the most common cause?</a:t>
            </a:r>
          </a:p>
        </p:txBody>
      </p:sp>
      <p:sp>
        <p:nvSpPr>
          <p:cNvPr id="6" name="TextBox 5"/>
          <p:cNvSpPr txBox="1"/>
          <p:nvPr/>
        </p:nvSpPr>
        <p:spPr>
          <a:xfrm>
            <a:off x="179512" y="156265"/>
            <a:ext cx="864339" cy="784830"/>
          </a:xfrm>
          <a:prstGeom prst="rect">
            <a:avLst/>
          </a:prstGeom>
          <a:noFill/>
        </p:spPr>
        <p:txBody>
          <a:bodyPr wrap="none" rtlCol="0">
            <a:spAutoFit/>
          </a:bodyPr>
          <a:lstStyle/>
          <a:p>
            <a:r>
              <a:rPr lang="en-GB" sz="4500" dirty="0"/>
              <a:t>Q8</a:t>
            </a:r>
          </a:p>
        </p:txBody>
      </p:sp>
      <p:sp>
        <p:nvSpPr>
          <p:cNvPr id="3" name="Rectangle 2"/>
          <p:cNvSpPr/>
          <p:nvPr/>
        </p:nvSpPr>
        <p:spPr>
          <a:xfrm>
            <a:off x="2980568" y="5448686"/>
            <a:ext cx="3393301" cy="415498"/>
          </a:xfrm>
          <a:prstGeom prst="rect">
            <a:avLst/>
          </a:prstGeom>
        </p:spPr>
        <p:txBody>
          <a:bodyPr wrap="none">
            <a:spAutoFit/>
          </a:bodyPr>
          <a:lstStyle/>
          <a:p>
            <a:r>
              <a:rPr lang="en-US" altLang="en-US" sz="2100" b="1" dirty="0">
                <a:solidFill>
                  <a:srgbClr val="FF0000"/>
                </a:solidFill>
              </a:rPr>
              <a:t>Herpes simplex virus (HSV-1)</a:t>
            </a:r>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497" y="2143116"/>
            <a:ext cx="3214710" cy="857250"/>
          </a:xfrm>
        </p:spPr>
        <p:txBody>
          <a:bodyPr>
            <a:noAutofit/>
          </a:bodyPr>
          <a:lstStyle/>
          <a:p>
            <a:pPr algn="l"/>
            <a:r>
              <a:rPr lang="en-GB" sz="2700" dirty="0"/>
              <a:t>This MRI of a patient with acute confusion, fever, and seizures. There is a hyperintensity of the right temporal lobe. You suspected viral encephalitis </a:t>
            </a:r>
          </a:p>
        </p:txBody>
      </p:sp>
      <p:pic>
        <p:nvPicPr>
          <p:cNvPr id="8193" name="Picture 1"/>
          <p:cNvPicPr>
            <a:picLocks noChangeAspect="1" noChangeArrowheads="1"/>
          </p:cNvPicPr>
          <p:nvPr/>
        </p:nvPicPr>
        <p:blipFill>
          <a:blip r:embed="rId2"/>
          <a:srcRect/>
          <a:stretch>
            <a:fillRect/>
          </a:stretch>
        </p:blipFill>
        <p:spPr bwMode="auto">
          <a:xfrm>
            <a:off x="5580112" y="476672"/>
            <a:ext cx="3182255" cy="3749850"/>
          </a:xfrm>
          <a:prstGeom prst="rect">
            <a:avLst/>
          </a:prstGeom>
          <a:noFill/>
          <a:ln w="9525">
            <a:noFill/>
            <a:miter lim="800000"/>
            <a:headEnd/>
            <a:tailEnd/>
          </a:ln>
          <a:effectLst/>
        </p:spPr>
      </p:pic>
      <p:sp>
        <p:nvSpPr>
          <p:cNvPr id="5" name="TextBox 4"/>
          <p:cNvSpPr txBox="1"/>
          <p:nvPr/>
        </p:nvSpPr>
        <p:spPr>
          <a:xfrm>
            <a:off x="1825763" y="4683346"/>
            <a:ext cx="6073394" cy="584775"/>
          </a:xfrm>
          <a:prstGeom prst="rect">
            <a:avLst/>
          </a:prstGeom>
          <a:noFill/>
        </p:spPr>
        <p:txBody>
          <a:bodyPr wrap="none" rtlCol="0">
            <a:spAutoFit/>
          </a:bodyPr>
          <a:lstStyle/>
          <a:p>
            <a:r>
              <a:rPr lang="en-GB" sz="3200" b="1" u="sng" dirty="0">
                <a:effectLst>
                  <a:outerShdw blurRad="38100" dist="38100" dir="2700000" algn="tl">
                    <a:srgbClr val="000000">
                      <a:alpha val="43137"/>
                    </a:srgbClr>
                  </a:outerShdw>
                </a:effectLst>
              </a:rPr>
              <a:t>B</a:t>
            </a:r>
            <a:r>
              <a:rPr lang="en-GB" sz="2700" dirty="0"/>
              <a:t>: how would you confirm the diagnosis? </a:t>
            </a:r>
          </a:p>
        </p:txBody>
      </p:sp>
      <p:sp>
        <p:nvSpPr>
          <p:cNvPr id="6" name="TextBox 5"/>
          <p:cNvSpPr txBox="1"/>
          <p:nvPr/>
        </p:nvSpPr>
        <p:spPr>
          <a:xfrm>
            <a:off x="179512" y="84257"/>
            <a:ext cx="864339" cy="784830"/>
          </a:xfrm>
          <a:prstGeom prst="rect">
            <a:avLst/>
          </a:prstGeom>
          <a:noFill/>
        </p:spPr>
        <p:txBody>
          <a:bodyPr wrap="none" rtlCol="0">
            <a:spAutoFit/>
          </a:bodyPr>
          <a:lstStyle/>
          <a:p>
            <a:r>
              <a:rPr lang="en-GB" sz="4500" dirty="0"/>
              <a:t>Q8</a:t>
            </a:r>
          </a:p>
        </p:txBody>
      </p:sp>
      <p:sp>
        <p:nvSpPr>
          <p:cNvPr id="7" name="Rectangle 6"/>
          <p:cNvSpPr/>
          <p:nvPr/>
        </p:nvSpPr>
        <p:spPr>
          <a:xfrm>
            <a:off x="1573647" y="5220389"/>
            <a:ext cx="6346725" cy="738664"/>
          </a:xfrm>
          <a:prstGeom prst="rect">
            <a:avLst/>
          </a:prstGeom>
        </p:spPr>
        <p:txBody>
          <a:bodyPr wrap="square">
            <a:spAutoFit/>
          </a:bodyPr>
          <a:lstStyle/>
          <a:p>
            <a:r>
              <a:rPr lang="en-US" altLang="en-US" sz="2100" b="1" dirty="0">
                <a:solidFill>
                  <a:srgbClr val="FF0000"/>
                </a:solidFill>
              </a:rPr>
              <a:t>Lumbar puncher: </a:t>
            </a:r>
            <a:r>
              <a:rPr lang="en-US" altLang="en-US" sz="2100" dirty="0"/>
              <a:t>Lymphocytosis with normal glucose and </a:t>
            </a:r>
            <a:r>
              <a:rPr lang="en-US" altLang="en-US" sz="2100" b="1" dirty="0"/>
              <a:t>CSF PCR (is the most specific and sensitive test)</a:t>
            </a:r>
            <a:endParaRPr lang="en-US" altLang="en-US" sz="21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497" y="2143116"/>
            <a:ext cx="3214710" cy="857250"/>
          </a:xfrm>
        </p:spPr>
        <p:txBody>
          <a:bodyPr>
            <a:noAutofit/>
          </a:bodyPr>
          <a:lstStyle/>
          <a:p>
            <a:pPr algn="l"/>
            <a:r>
              <a:rPr lang="en-GB" sz="2700" dirty="0"/>
              <a:t>This MRI of a patient with acute confusion, fever, and seizures. There is a </a:t>
            </a:r>
            <a:r>
              <a:rPr lang="en-GB" sz="2700" dirty="0" err="1"/>
              <a:t>hyperintensity</a:t>
            </a:r>
            <a:r>
              <a:rPr lang="en-GB" sz="2700" dirty="0"/>
              <a:t> of the right temporal lobe. You suspected viral encephalitis (This question had 3 parts)</a:t>
            </a:r>
          </a:p>
        </p:txBody>
      </p:sp>
      <p:pic>
        <p:nvPicPr>
          <p:cNvPr id="8193" name="Picture 1"/>
          <p:cNvPicPr>
            <a:picLocks noChangeAspect="1" noChangeArrowheads="1"/>
          </p:cNvPicPr>
          <p:nvPr/>
        </p:nvPicPr>
        <p:blipFill>
          <a:blip r:embed="rId2"/>
          <a:srcRect/>
          <a:stretch>
            <a:fillRect/>
          </a:stretch>
        </p:blipFill>
        <p:spPr bwMode="auto">
          <a:xfrm>
            <a:off x="5436096" y="764704"/>
            <a:ext cx="3182255" cy="3749850"/>
          </a:xfrm>
          <a:prstGeom prst="rect">
            <a:avLst/>
          </a:prstGeom>
          <a:noFill/>
          <a:ln w="9525">
            <a:noFill/>
            <a:miter lim="800000"/>
            <a:headEnd/>
            <a:tailEnd/>
          </a:ln>
          <a:effectLst/>
        </p:spPr>
      </p:pic>
      <p:sp>
        <p:nvSpPr>
          <p:cNvPr id="5" name="TextBox 4"/>
          <p:cNvSpPr txBox="1"/>
          <p:nvPr/>
        </p:nvSpPr>
        <p:spPr>
          <a:xfrm>
            <a:off x="1839496" y="4982778"/>
            <a:ext cx="5283498" cy="507831"/>
          </a:xfrm>
          <a:prstGeom prst="rect">
            <a:avLst/>
          </a:prstGeom>
          <a:noFill/>
        </p:spPr>
        <p:txBody>
          <a:bodyPr wrap="none" rtlCol="0">
            <a:spAutoFit/>
          </a:bodyPr>
          <a:lstStyle/>
          <a:p>
            <a:r>
              <a:rPr lang="en-GB" sz="2700" b="1" u="sng" dirty="0">
                <a:effectLst>
                  <a:outerShdw blurRad="38100" dist="38100" dir="2700000" algn="tl">
                    <a:srgbClr val="000000">
                      <a:alpha val="43137"/>
                    </a:srgbClr>
                  </a:outerShdw>
                </a:effectLst>
              </a:rPr>
              <a:t>C: </a:t>
            </a:r>
            <a:r>
              <a:rPr lang="en-GB" sz="2700" dirty="0"/>
              <a:t>how would you treat this patient?</a:t>
            </a:r>
          </a:p>
        </p:txBody>
      </p:sp>
      <p:sp>
        <p:nvSpPr>
          <p:cNvPr id="6" name="TextBox 5"/>
          <p:cNvSpPr txBox="1"/>
          <p:nvPr/>
        </p:nvSpPr>
        <p:spPr>
          <a:xfrm>
            <a:off x="179512" y="72420"/>
            <a:ext cx="864339" cy="784830"/>
          </a:xfrm>
          <a:prstGeom prst="rect">
            <a:avLst/>
          </a:prstGeom>
          <a:noFill/>
        </p:spPr>
        <p:txBody>
          <a:bodyPr wrap="none" rtlCol="0">
            <a:spAutoFit/>
          </a:bodyPr>
          <a:lstStyle/>
          <a:p>
            <a:r>
              <a:rPr lang="en-GB" sz="4500" dirty="0"/>
              <a:t>Q8</a:t>
            </a:r>
          </a:p>
        </p:txBody>
      </p:sp>
      <p:sp>
        <p:nvSpPr>
          <p:cNvPr id="3" name="Rectangle 2"/>
          <p:cNvSpPr/>
          <p:nvPr/>
        </p:nvSpPr>
        <p:spPr>
          <a:xfrm>
            <a:off x="3883615" y="5455696"/>
            <a:ext cx="1195199" cy="415498"/>
          </a:xfrm>
          <a:prstGeom prst="rect">
            <a:avLst/>
          </a:prstGeom>
        </p:spPr>
        <p:txBody>
          <a:bodyPr wrap="none">
            <a:spAutoFit/>
          </a:bodyPr>
          <a:lstStyle/>
          <a:p>
            <a:r>
              <a:rPr lang="en-US" altLang="en-US" sz="2100" b="1" dirty="0">
                <a:solidFill>
                  <a:srgbClr val="FF0000"/>
                </a:solidFill>
              </a:rPr>
              <a:t>Acyclovir</a:t>
            </a:r>
            <a:endParaRPr lang="en-US" sz="21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93658" y="873644"/>
            <a:ext cx="6172200" cy="857250"/>
          </a:xfrm>
        </p:spPr>
        <p:txBody>
          <a:bodyPr/>
          <a:lstStyle/>
          <a:p>
            <a:r>
              <a:rPr lang="en-US" dirty="0"/>
              <a:t>Q6</a:t>
            </a:r>
          </a:p>
        </p:txBody>
      </p:sp>
      <p:sp>
        <p:nvSpPr>
          <p:cNvPr id="3" name="عنصر نائب للمحتوى 2"/>
          <p:cNvSpPr>
            <a:spLocks noGrp="1"/>
          </p:cNvSpPr>
          <p:nvPr>
            <p:ph idx="1"/>
          </p:nvPr>
        </p:nvSpPr>
        <p:spPr>
          <a:xfrm>
            <a:off x="1317308" y="4104929"/>
            <a:ext cx="6524897" cy="644200"/>
          </a:xfrm>
        </p:spPr>
        <p:txBody>
          <a:bodyPr>
            <a:normAutofit/>
          </a:bodyPr>
          <a:lstStyle/>
          <a:p>
            <a:pPr marL="0" indent="0">
              <a:buNone/>
            </a:pPr>
            <a:r>
              <a:rPr lang="en-US" sz="3000" dirty="0">
                <a:latin typeface="+mj-lt"/>
              </a:rPr>
              <a:t>What do you see? Where is the lesion?</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1488" y="928396"/>
            <a:ext cx="3416538" cy="3045176"/>
          </a:xfrm>
          <a:prstGeom prst="rect">
            <a:avLst/>
          </a:prstGeom>
        </p:spPr>
      </p:pic>
      <p:sp>
        <p:nvSpPr>
          <p:cNvPr id="5" name="TextBox 4"/>
          <p:cNvSpPr txBox="1"/>
          <p:nvPr/>
        </p:nvSpPr>
        <p:spPr>
          <a:xfrm>
            <a:off x="2744841" y="4836473"/>
            <a:ext cx="3669832" cy="1061829"/>
          </a:xfrm>
          <a:prstGeom prst="rect">
            <a:avLst/>
          </a:prstGeom>
          <a:noFill/>
        </p:spPr>
        <p:txBody>
          <a:bodyPr wrap="square" rtlCol="0">
            <a:spAutoFit/>
          </a:bodyPr>
          <a:lstStyle/>
          <a:p>
            <a:r>
              <a:rPr lang="en-US" sz="2100" b="1" dirty="0">
                <a:solidFill>
                  <a:srgbClr val="FF0000"/>
                </a:solidFill>
              </a:rPr>
              <a:t>Uvula deviation to the left, </a:t>
            </a:r>
            <a:r>
              <a:rPr lang="en-US" sz="2100" b="1" dirty="0" err="1">
                <a:solidFill>
                  <a:srgbClr val="FF0000"/>
                </a:solidFill>
              </a:rPr>
              <a:t>vagus</a:t>
            </a:r>
            <a:r>
              <a:rPr lang="en-US" sz="2100" b="1" dirty="0">
                <a:solidFill>
                  <a:srgbClr val="FF0000"/>
                </a:solidFill>
              </a:rPr>
              <a:t> nerve CN X on the opposite side (right)</a:t>
            </a:r>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93658" y="873644"/>
            <a:ext cx="6172200" cy="857250"/>
          </a:xfrm>
        </p:spPr>
        <p:txBody>
          <a:bodyPr/>
          <a:lstStyle/>
          <a:p>
            <a:r>
              <a:rPr lang="en-US" dirty="0"/>
              <a:t>Q6</a:t>
            </a:r>
          </a:p>
        </p:txBody>
      </p:sp>
      <p:sp>
        <p:nvSpPr>
          <p:cNvPr id="3" name="عنصر نائب للمحتوى 2"/>
          <p:cNvSpPr>
            <a:spLocks noGrp="1"/>
          </p:cNvSpPr>
          <p:nvPr>
            <p:ph idx="1"/>
          </p:nvPr>
        </p:nvSpPr>
        <p:spPr>
          <a:xfrm>
            <a:off x="2127816" y="4192273"/>
            <a:ext cx="4903878" cy="644200"/>
          </a:xfrm>
        </p:spPr>
        <p:txBody>
          <a:bodyPr>
            <a:normAutofit fontScale="70000" lnSpcReduction="20000"/>
          </a:bodyPr>
          <a:lstStyle/>
          <a:p>
            <a:pPr marL="0" indent="0">
              <a:buNone/>
            </a:pPr>
            <a:r>
              <a:rPr lang="en-US" sz="3000" dirty="0">
                <a:latin typeface="+mj-lt"/>
              </a:rPr>
              <a:t>What is your diagnosis? What is the pathophysiology of this disease?</a:t>
            </a:r>
          </a:p>
        </p:txBody>
      </p:sp>
      <p:sp>
        <p:nvSpPr>
          <p:cNvPr id="5" name="TextBox 4"/>
          <p:cNvSpPr txBox="1"/>
          <p:nvPr/>
        </p:nvSpPr>
        <p:spPr>
          <a:xfrm>
            <a:off x="2031073" y="5130383"/>
            <a:ext cx="5097364" cy="738664"/>
          </a:xfrm>
          <a:prstGeom prst="rect">
            <a:avLst/>
          </a:prstGeom>
          <a:noFill/>
        </p:spPr>
        <p:txBody>
          <a:bodyPr wrap="square" rtlCol="0">
            <a:spAutoFit/>
          </a:bodyPr>
          <a:lstStyle/>
          <a:p>
            <a:r>
              <a:rPr lang="en-US" sz="2100" b="1" dirty="0">
                <a:solidFill>
                  <a:srgbClr val="FF0000"/>
                </a:solidFill>
              </a:rPr>
              <a:t>Ramsay Hunt Syndrome, Herpes Zoster </a:t>
            </a:r>
            <a:r>
              <a:rPr lang="en-US" sz="2100" b="1" dirty="0" err="1">
                <a:solidFill>
                  <a:srgbClr val="FF0000"/>
                </a:solidFill>
              </a:rPr>
              <a:t>Oticus</a:t>
            </a:r>
            <a:r>
              <a:rPr lang="en-US" sz="2100" b="1" dirty="0">
                <a:solidFill>
                  <a:srgbClr val="FF0000"/>
                </a:solidFill>
              </a:rPr>
              <a:t> infection of the geniculate ganglion</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500" y="1042493"/>
            <a:ext cx="3742508" cy="300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1085851"/>
            <a:ext cx="6172200" cy="4366022"/>
          </a:xfrm>
        </p:spPr>
        <p:txBody>
          <a:bodyPr/>
          <a:lstStyle/>
          <a:p>
            <a:pPr marL="0" indent="0">
              <a:buNone/>
            </a:pPr>
            <a:endParaRPr lang="ar-JO"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771900"/>
            <a:ext cx="2171700" cy="2354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3788229"/>
            <a:ext cx="2257425" cy="2183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0784" y="3771900"/>
            <a:ext cx="2280217"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1" y="857250"/>
            <a:ext cx="6972299"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800601" y="2486025"/>
            <a:ext cx="920183" cy="485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a:p>
        </p:txBody>
      </p:sp>
      <p:sp>
        <p:nvSpPr>
          <p:cNvPr id="4" name="Rectangle 3"/>
          <p:cNvSpPr/>
          <p:nvPr/>
        </p:nvSpPr>
        <p:spPr>
          <a:xfrm>
            <a:off x="4800600" y="2800350"/>
            <a:ext cx="1028701" cy="5143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a:p>
        </p:txBody>
      </p:sp>
      <p:sp>
        <p:nvSpPr>
          <p:cNvPr id="5" name="Rectangle 4"/>
          <p:cNvSpPr/>
          <p:nvPr/>
        </p:nvSpPr>
        <p:spPr>
          <a:xfrm>
            <a:off x="5143500" y="3314700"/>
            <a:ext cx="12573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a:p>
        </p:txBody>
      </p:sp>
    </p:spTree>
  </p:cSld>
  <p:clrMapOvr>
    <a:masterClrMapping/>
  </p:clrMapOvr>
  <p:transition advClick="0" advTm="60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30:EEG what is wrong ? </a:t>
            </a:r>
          </a:p>
          <a:p>
            <a:pPr marL="0" indent="0">
              <a:buNone/>
            </a:pPr>
            <a:endParaRPr lang="en-US" dirty="0"/>
          </a:p>
          <a:p>
            <a:pPr marL="385763" indent="-385763">
              <a:buFont typeface="+mj-lt"/>
              <a:buAutoNum type="alphaLcPeriod"/>
            </a:pPr>
            <a:r>
              <a:rPr lang="en-US" dirty="0"/>
              <a:t>EEG could be abnormal in normal people.</a:t>
            </a:r>
          </a:p>
          <a:p>
            <a:pPr marL="385763" indent="-385763">
              <a:buFont typeface="+mj-lt"/>
              <a:buAutoNum type="alphaLcPeriod"/>
            </a:pPr>
            <a:r>
              <a:rPr lang="en-US" dirty="0"/>
              <a:t>EEG could be normal in epileptic patient</a:t>
            </a:r>
          </a:p>
          <a:p>
            <a:pPr marL="385763" indent="-385763">
              <a:buFont typeface="+mj-lt"/>
              <a:buAutoNum type="alphaLcPeriod"/>
            </a:pPr>
            <a:r>
              <a:rPr lang="en-US" dirty="0"/>
              <a:t>EEG shows spike wave in epilepsy</a:t>
            </a:r>
          </a:p>
          <a:p>
            <a:pPr marL="385763" indent="-385763">
              <a:buFont typeface="+mj-lt"/>
              <a:buAutoNum type="alphaLcPeriod"/>
            </a:pPr>
            <a:r>
              <a:rPr lang="en-US" dirty="0">
                <a:solidFill>
                  <a:srgbClr val="FF0000"/>
                </a:solidFill>
              </a:rPr>
              <a:t>We give antiepileptic drugs in 1</a:t>
            </a:r>
            <a:r>
              <a:rPr lang="en-US" baseline="30000" dirty="0">
                <a:solidFill>
                  <a:srgbClr val="FF0000"/>
                </a:solidFill>
              </a:rPr>
              <a:t>st</a:t>
            </a:r>
            <a:r>
              <a:rPr lang="en-US" dirty="0">
                <a:solidFill>
                  <a:srgbClr val="FF0000"/>
                </a:solidFill>
              </a:rPr>
              <a:t> attack  </a:t>
            </a:r>
          </a:p>
        </p:txBody>
      </p:sp>
      <p:pic>
        <p:nvPicPr>
          <p:cNvPr id="4" name="Picture 3"/>
          <p:cNvPicPr>
            <a:picLocks noChangeAspect="1"/>
          </p:cNvPicPr>
          <p:nvPr/>
        </p:nvPicPr>
        <p:blipFill>
          <a:blip r:embed="rId2"/>
          <a:stretch>
            <a:fillRect/>
          </a:stretch>
        </p:blipFill>
        <p:spPr>
          <a:xfrm>
            <a:off x="6232520" y="2171922"/>
            <a:ext cx="2217612" cy="2409653"/>
          </a:xfrm>
          <a:prstGeom prst="rect">
            <a:avLst/>
          </a:prstGeom>
        </p:spPr>
      </p:pic>
    </p:spTree>
    <p:extLst>
      <p:ext uri="{BB962C8B-B14F-4D97-AF65-F5344CB8AC3E}">
        <p14:creationId xmlns:p14="http://schemas.microsoft.com/office/powerpoint/2010/main" val="3964622090"/>
      </p:ext>
    </p:extLst>
  </p:cSld>
  <p:clrMapOvr>
    <a:masterClrMapping/>
  </p:clrMapOvr>
  <p:transition advClick="0" advTm="60000"/>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Ramsay hunt </a:t>
            </a:r>
            <a:endParaRPr lang="ar-JO" dirty="0"/>
          </a:p>
        </p:txBody>
      </p:sp>
      <p:sp>
        <p:nvSpPr>
          <p:cNvPr id="3" name="Content Placeholder 2"/>
          <p:cNvSpPr>
            <a:spLocks noGrp="1"/>
          </p:cNvSpPr>
          <p:nvPr>
            <p:ph idx="1"/>
          </p:nvPr>
        </p:nvSpPr>
        <p:spPr>
          <a:xfrm>
            <a:off x="1485900" y="1771650"/>
            <a:ext cx="6172200" cy="4343400"/>
          </a:xfrm>
        </p:spPr>
        <p:txBody>
          <a:bodyPr>
            <a:normAutofit fontScale="55000" lnSpcReduction="20000"/>
          </a:bodyPr>
          <a:lstStyle/>
          <a:p>
            <a:r>
              <a:rPr lang="en-US" sz="3750" dirty="0"/>
              <a:t>(herpes zoster </a:t>
            </a:r>
            <a:r>
              <a:rPr lang="en-US" sz="3750" dirty="0" err="1"/>
              <a:t>oticus</a:t>
            </a:r>
            <a:r>
              <a:rPr lang="en-US" sz="3750" dirty="0"/>
              <a:t>) UNILATERAL </a:t>
            </a:r>
          </a:p>
          <a:p>
            <a:r>
              <a:rPr lang="en-US" dirty="0"/>
              <a:t>Unilateral LMNL  </a:t>
            </a:r>
            <a:r>
              <a:rPr lang="en-US" dirty="0">
                <a:solidFill>
                  <a:srgbClr val="FF0000"/>
                </a:solidFill>
              </a:rPr>
              <a:t>facial palsy (vii) nerve </a:t>
            </a:r>
          </a:p>
          <a:p>
            <a:r>
              <a:rPr lang="en-US" dirty="0"/>
              <a:t>Vesicle in external auditory meatus</a:t>
            </a:r>
          </a:p>
          <a:p>
            <a:r>
              <a:rPr lang="en-US" dirty="0"/>
              <a:t>Severe ear pain+ vertigo</a:t>
            </a:r>
          </a:p>
          <a:p>
            <a:r>
              <a:rPr lang="en-US" dirty="0"/>
              <a:t>Loss of taste at ant 2\3 of tongue</a:t>
            </a:r>
          </a:p>
          <a:p>
            <a:pPr marL="0" indent="0">
              <a:buNone/>
            </a:pPr>
            <a:endParaRPr lang="en-US" sz="3750" b="1" dirty="0">
              <a:solidFill>
                <a:srgbClr val="FF0000"/>
              </a:solidFill>
            </a:endParaRPr>
          </a:p>
          <a:p>
            <a:r>
              <a:rPr lang="en-US" sz="3750" b="1" dirty="0">
                <a:solidFill>
                  <a:srgbClr val="FF0000"/>
                </a:solidFill>
              </a:rPr>
              <a:t>Diagnosis</a:t>
            </a:r>
          </a:p>
          <a:p>
            <a:r>
              <a:rPr lang="en-US" dirty="0"/>
              <a:t>physical exam </a:t>
            </a:r>
          </a:p>
          <a:p>
            <a:endParaRPr lang="en-US" dirty="0"/>
          </a:p>
          <a:p>
            <a:r>
              <a:rPr lang="en-US" sz="3750" b="1" dirty="0">
                <a:solidFill>
                  <a:srgbClr val="FF0000"/>
                </a:solidFill>
              </a:rPr>
              <a:t>Treatment</a:t>
            </a:r>
          </a:p>
          <a:p>
            <a:r>
              <a:rPr lang="en-US" b="1" dirty="0"/>
              <a:t>Antiviral drugs.</a:t>
            </a:r>
            <a:r>
              <a:rPr lang="en-US" dirty="0"/>
              <a:t> acyclovir </a:t>
            </a:r>
          </a:p>
          <a:p>
            <a:r>
              <a:rPr lang="en-US" b="1" dirty="0"/>
              <a:t>Corticosteroids. </a:t>
            </a:r>
            <a:r>
              <a:rPr lang="en-US" dirty="0"/>
              <a:t>high-dose prednisone</a:t>
            </a:r>
            <a:endParaRPr lang="en-US" b="1" dirty="0"/>
          </a:p>
          <a:p>
            <a:r>
              <a:rPr lang="en-US" b="1" dirty="0"/>
              <a:t>Anti-anxiety medications </a:t>
            </a:r>
            <a:r>
              <a:rPr lang="en-US" dirty="0"/>
              <a:t>diazepam</a:t>
            </a:r>
            <a:endParaRPr lang="en-US" b="1" dirty="0"/>
          </a:p>
          <a:p>
            <a:r>
              <a:rPr lang="en-US" b="1" dirty="0"/>
              <a:t>Pain relievers</a:t>
            </a:r>
            <a:br>
              <a:rPr lang="en-US" dirty="0"/>
            </a:br>
            <a:endParaRPr lang="en-US" dirty="0"/>
          </a:p>
          <a:p>
            <a:endParaRPr lang="en-US" dirty="0"/>
          </a:p>
          <a:p>
            <a:endParaRPr lang="ar-JO" dirty="0"/>
          </a:p>
        </p:txBody>
      </p:sp>
    </p:spTree>
  </p:cSld>
  <p:clrMapOvr>
    <a:masterClrMapping/>
  </p:clrMapOvr>
  <p:transition advClick="0" advTm="60000"/>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9512" y="188640"/>
            <a:ext cx="1152128" cy="857250"/>
          </a:xfrm>
        </p:spPr>
        <p:txBody>
          <a:bodyPr>
            <a:normAutofit/>
          </a:bodyPr>
          <a:lstStyle/>
          <a:p>
            <a:r>
              <a:rPr lang="en-US" dirty="0"/>
              <a:t>Q</a:t>
            </a:r>
          </a:p>
        </p:txBody>
      </p:sp>
      <p:sp>
        <p:nvSpPr>
          <p:cNvPr id="3" name="عنصر نائب للمحتوى 2"/>
          <p:cNvSpPr>
            <a:spLocks noGrp="1"/>
          </p:cNvSpPr>
          <p:nvPr>
            <p:ph idx="1"/>
          </p:nvPr>
        </p:nvSpPr>
        <p:spPr>
          <a:xfrm>
            <a:off x="1179617" y="4570885"/>
            <a:ext cx="6584258" cy="930211"/>
          </a:xfrm>
        </p:spPr>
        <p:txBody>
          <a:bodyPr>
            <a:noAutofit/>
          </a:bodyPr>
          <a:lstStyle/>
          <a:p>
            <a:pPr marL="0" indent="0">
              <a:buNone/>
            </a:pPr>
            <a:r>
              <a:rPr lang="en-US" sz="2400" dirty="0">
                <a:latin typeface="+mj-lt"/>
              </a:rPr>
              <a:t>What nerve is this? What condition does the impingement of this nerve cause?</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8400" y="27787"/>
            <a:ext cx="4403617" cy="4543098"/>
          </a:xfrm>
          <a:prstGeom prst="rect">
            <a:avLst/>
          </a:prstGeom>
        </p:spPr>
      </p:pic>
      <p:sp>
        <p:nvSpPr>
          <p:cNvPr id="5" name="TextBox 4"/>
          <p:cNvSpPr txBox="1"/>
          <p:nvPr/>
        </p:nvSpPr>
        <p:spPr>
          <a:xfrm>
            <a:off x="2555777" y="5341713"/>
            <a:ext cx="4628864" cy="646331"/>
          </a:xfrm>
          <a:prstGeom prst="rect">
            <a:avLst/>
          </a:prstGeom>
          <a:noFill/>
        </p:spPr>
        <p:txBody>
          <a:bodyPr wrap="square" rtlCol="0">
            <a:spAutoFit/>
          </a:bodyPr>
          <a:lstStyle/>
          <a:p>
            <a:r>
              <a:rPr lang="en-US" b="1" dirty="0">
                <a:solidFill>
                  <a:srgbClr val="FF0000"/>
                </a:solidFill>
              </a:rPr>
              <a:t>Lateral femoral cutaneous nerve of the thigh, </a:t>
            </a:r>
          </a:p>
          <a:p>
            <a:r>
              <a:rPr lang="en-US" b="1" dirty="0">
                <a:solidFill>
                  <a:srgbClr val="FF0000"/>
                </a:solidFill>
              </a:rPr>
              <a:t>meralgia </a:t>
            </a:r>
            <a:r>
              <a:rPr lang="en-US" b="1" dirty="0" err="1">
                <a:solidFill>
                  <a:srgbClr val="FF0000"/>
                </a:solidFill>
              </a:rPr>
              <a:t>parasthetica</a:t>
            </a:r>
            <a:endParaRPr lang="en-US"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2050" y="3257550"/>
            <a:ext cx="3409950" cy="2676525"/>
          </a:xfrm>
        </p:spPr>
        <p:txBody>
          <a:bodyPr>
            <a:normAutofit fontScale="70000" lnSpcReduction="20000"/>
          </a:bodyPr>
          <a:lstStyle/>
          <a:p>
            <a:r>
              <a:rPr lang="en-US" dirty="0"/>
              <a:t>Compression of </a:t>
            </a:r>
            <a:r>
              <a:rPr lang="en-US" dirty="0">
                <a:solidFill>
                  <a:srgbClr val="FF0000"/>
                </a:solidFill>
              </a:rPr>
              <a:t>lateral cutaneous nerve </a:t>
            </a:r>
            <a:r>
              <a:rPr lang="en-US" dirty="0"/>
              <a:t>of thigh as it pass </a:t>
            </a:r>
            <a:r>
              <a:rPr lang="en-US" dirty="0">
                <a:solidFill>
                  <a:srgbClr val="FF0000"/>
                </a:solidFill>
              </a:rPr>
              <a:t>under inguinal ligament</a:t>
            </a:r>
            <a:r>
              <a:rPr lang="en-US" dirty="0"/>
              <a:t> …. </a:t>
            </a:r>
            <a:r>
              <a:rPr lang="en-US" dirty="0">
                <a:solidFill>
                  <a:srgbClr val="FF0000"/>
                </a:solidFill>
              </a:rPr>
              <a:t>Sensory loss</a:t>
            </a:r>
          </a:p>
          <a:p>
            <a:r>
              <a:rPr lang="en-US" dirty="0"/>
              <a:t>Onset ..associated with patients </a:t>
            </a:r>
            <a:r>
              <a:rPr lang="en-US" dirty="0">
                <a:solidFill>
                  <a:srgbClr val="FF0000"/>
                </a:solidFill>
              </a:rPr>
              <a:t>weight(</a:t>
            </a:r>
            <a:r>
              <a:rPr lang="en-US" dirty="0" err="1">
                <a:solidFill>
                  <a:srgbClr val="FF0000"/>
                </a:solidFill>
              </a:rPr>
              <a:t>inc</a:t>
            </a:r>
            <a:r>
              <a:rPr lang="en-US" dirty="0"/>
              <a:t>, </a:t>
            </a:r>
            <a:r>
              <a:rPr lang="en-US" dirty="0" err="1">
                <a:solidFill>
                  <a:srgbClr val="FF0000"/>
                </a:solidFill>
              </a:rPr>
              <a:t>dec</a:t>
            </a:r>
            <a:r>
              <a:rPr lang="en-US" dirty="0"/>
              <a:t>)</a:t>
            </a:r>
            <a:endParaRPr lang="ar-JO" dirty="0"/>
          </a:p>
        </p:txBody>
      </p:sp>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2051" y="885825"/>
            <a:ext cx="3329381"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952500"/>
            <a:ext cx="1737919"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489" y="1189832"/>
            <a:ext cx="182880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214546" y="1232281"/>
            <a:ext cx="482207" cy="10179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a:p>
        </p:txBody>
      </p:sp>
      <p:sp>
        <p:nvSpPr>
          <p:cNvPr id="8" name="Rectangle 7"/>
          <p:cNvSpPr/>
          <p:nvPr/>
        </p:nvSpPr>
        <p:spPr>
          <a:xfrm>
            <a:off x="3500430" y="1500174"/>
            <a:ext cx="803678" cy="3750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a:p>
        </p:txBody>
      </p:sp>
    </p:spTree>
  </p:cSld>
  <p:clrMapOvr>
    <a:masterClrMapping/>
  </p:clrMapOvr>
  <p:transition advClick="0" advTm="60000"/>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057" y="4016106"/>
            <a:ext cx="8136904" cy="857250"/>
          </a:xfrm>
        </p:spPr>
        <p:txBody>
          <a:bodyPr>
            <a:normAutofit fontScale="90000"/>
          </a:bodyPr>
          <a:lstStyle/>
          <a:p>
            <a:r>
              <a:rPr lang="en-GB" dirty="0"/>
              <a:t>What is the name of this deformity? Which nerve is affected?</a:t>
            </a:r>
          </a:p>
        </p:txBody>
      </p:sp>
      <p:sp>
        <p:nvSpPr>
          <p:cNvPr id="3" name="Rectangle 2"/>
          <p:cNvSpPr/>
          <p:nvPr/>
        </p:nvSpPr>
        <p:spPr>
          <a:xfrm>
            <a:off x="958090" y="5204353"/>
            <a:ext cx="7320497" cy="1015663"/>
          </a:xfrm>
          <a:prstGeom prst="rect">
            <a:avLst/>
          </a:prstGeom>
        </p:spPr>
        <p:txBody>
          <a:bodyPr wrap="square">
            <a:spAutoFit/>
          </a:bodyPr>
          <a:lstStyle/>
          <a:p>
            <a:r>
              <a:rPr lang="en-US" b="1" dirty="0">
                <a:solidFill>
                  <a:srgbClr val="FF0000"/>
                </a:solidFill>
              </a:rPr>
              <a:t>**This picture had no history or context, so there may be two right answers. I decided to answer it as </a:t>
            </a:r>
            <a:r>
              <a:rPr lang="en-US" sz="2400" b="1" dirty="0">
                <a:solidFill>
                  <a:srgbClr val="FF0000"/>
                </a:solidFill>
              </a:rPr>
              <a:t>claw hand, median nerve</a:t>
            </a:r>
            <a:r>
              <a:rPr lang="en-US" b="1" dirty="0">
                <a:solidFill>
                  <a:srgbClr val="FF0000"/>
                </a:solidFill>
              </a:rPr>
              <a:t>. See the next slide.</a:t>
            </a:r>
            <a:endParaRPr lang="en-US" dirty="0"/>
          </a:p>
        </p:txBody>
      </p:sp>
      <p:pic>
        <p:nvPicPr>
          <p:cNvPr id="2050" name="Picture 2" descr="The Infamous Pope's Blessing | USMLE: The Journey"/>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backgroundMark x1="18500" y1="62813" x2="15500" y2="85000"/>
                        <a14:backgroundMark x1="15500" y1="85000" x2="42500" y2="83438"/>
                        <a14:backgroundMark x1="43000" y1="65938" x2="42500" y2="84688"/>
                        <a14:backgroundMark x1="18500" y1="61875" x2="43500" y2="64688"/>
                      </a14:backgroundRemoval>
                    </a14:imgEffect>
                  </a14:imgLayer>
                </a14:imgProps>
              </a:ext>
              <a:ext uri="{28A0092B-C50C-407E-A947-70E740481C1C}">
                <a14:useLocalDpi xmlns:a14="http://schemas.microsoft.com/office/drawing/2010/main" val="0"/>
              </a:ext>
            </a:extLst>
          </a:blip>
          <a:srcRect/>
          <a:stretch>
            <a:fillRect/>
          </a:stretch>
        </p:blipFill>
        <p:spPr bwMode="auto">
          <a:xfrm>
            <a:off x="2537492" y="260648"/>
            <a:ext cx="4292034" cy="34336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klumpke's palsy claw hand | Median nerve, Ulnar nerve,  Nerve pal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862" y="1204681"/>
            <a:ext cx="5849779" cy="46687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476672"/>
            <a:ext cx="6172200" cy="857250"/>
          </a:xfrm>
        </p:spPr>
        <p:txBody>
          <a:bodyPr>
            <a:normAutofit fontScale="90000"/>
          </a:bodyPr>
          <a:lstStyle/>
          <a:p>
            <a:r>
              <a:rPr lang="en-GB" dirty="0"/>
              <a:t>Name 3 features of </a:t>
            </a:r>
            <a:r>
              <a:rPr lang="en-GB" dirty="0" err="1"/>
              <a:t>Broca’s</a:t>
            </a:r>
            <a:r>
              <a:rPr lang="en-GB" dirty="0"/>
              <a:t> aphasia </a:t>
            </a:r>
            <a:r>
              <a:rPr lang="en-GB" dirty="0">
                <a:sym typeface="Wingdings" panose="05000000000000000000" pitchFamily="2" charset="2"/>
              </a:rPr>
              <a:t></a:t>
            </a:r>
            <a:endParaRPr lang="en-GB" dirty="0"/>
          </a:p>
        </p:txBody>
      </p:sp>
      <p:sp>
        <p:nvSpPr>
          <p:cNvPr id="5" name="Rectangle 4"/>
          <p:cNvSpPr/>
          <p:nvPr/>
        </p:nvSpPr>
        <p:spPr>
          <a:xfrm>
            <a:off x="194938" y="1333922"/>
            <a:ext cx="8640960" cy="3416320"/>
          </a:xfrm>
          <a:prstGeom prst="rect">
            <a:avLst/>
          </a:prstGeom>
        </p:spPr>
        <p:txBody>
          <a:bodyPr wrap="square">
            <a:spAutoFit/>
          </a:bodyPr>
          <a:lstStyle/>
          <a:p>
            <a:r>
              <a:rPr lang="en-US" b="1" dirty="0">
                <a:solidFill>
                  <a:srgbClr val="FF0000"/>
                </a:solidFill>
              </a:rPr>
              <a:t>**From Wikipedia </a:t>
            </a:r>
            <a:r>
              <a:rPr lang="en-US" b="1" dirty="0">
                <a:solidFill>
                  <a:srgbClr val="FF0000"/>
                </a:solidFill>
                <a:sym typeface="Wingdings" panose="05000000000000000000" pitchFamily="2" charset="2"/>
              </a:rPr>
              <a:t></a:t>
            </a:r>
            <a:endParaRPr lang="en-US" b="1" dirty="0">
              <a:solidFill>
                <a:srgbClr val="FF0000"/>
              </a:solidFill>
            </a:endParaRPr>
          </a:p>
          <a:p>
            <a:endParaRPr lang="en-US" b="1" dirty="0">
              <a:solidFill>
                <a:srgbClr val="FF0000"/>
              </a:solidFill>
            </a:endParaRPr>
          </a:p>
          <a:p>
            <a:r>
              <a:rPr lang="en-US" sz="2000" dirty="0" err="1"/>
              <a:t>Broca's</a:t>
            </a:r>
            <a:r>
              <a:rPr lang="en-US" sz="2000" dirty="0"/>
              <a:t> (expressive) aphasia is a type of </a:t>
            </a:r>
            <a:r>
              <a:rPr lang="en-US" sz="2000" b="1" dirty="0">
                <a:solidFill>
                  <a:srgbClr val="FF0000"/>
                </a:solidFill>
              </a:rPr>
              <a:t>non-fluent</a:t>
            </a:r>
            <a:r>
              <a:rPr lang="en-US" sz="2000" dirty="0"/>
              <a:t> aphasia in which an individual's speech is </a:t>
            </a:r>
            <a:r>
              <a:rPr lang="en-US" sz="2000" u="sng" dirty="0"/>
              <a:t>halting and effortful</a:t>
            </a:r>
            <a:r>
              <a:rPr lang="en-US" sz="2000" dirty="0"/>
              <a:t>. </a:t>
            </a:r>
            <a:r>
              <a:rPr lang="en-US" sz="2000" dirty="0" err="1"/>
              <a:t>Misarticulations</a:t>
            </a:r>
            <a:r>
              <a:rPr lang="en-US" sz="2000" dirty="0"/>
              <a:t> or </a:t>
            </a:r>
            <a:r>
              <a:rPr lang="en-US" sz="2000" b="1" dirty="0"/>
              <a:t>distortions of </a:t>
            </a:r>
            <a:r>
              <a:rPr lang="en-US" sz="2000" b="1" dirty="0">
                <a:hlinkClick r:id="rId2" tooltip="Consonant"/>
              </a:rPr>
              <a:t>consonants</a:t>
            </a:r>
            <a:r>
              <a:rPr lang="en-US" sz="2000" b="1" dirty="0"/>
              <a:t> and </a:t>
            </a:r>
            <a:r>
              <a:rPr lang="en-US" sz="2000" b="1" dirty="0">
                <a:hlinkClick r:id="rId3" tooltip="Vowel"/>
              </a:rPr>
              <a:t>vowels</a:t>
            </a:r>
            <a:r>
              <a:rPr lang="en-US" sz="2000" dirty="0"/>
              <a:t>, namely phonetic dissolution, are common. Individuals with expressive aphasia may only produce single words, or words in groups of two or three.</a:t>
            </a:r>
            <a:r>
              <a:rPr lang="en-US" sz="2000" baseline="30000" dirty="0">
                <a:hlinkClick r:id="rId4"/>
              </a:rPr>
              <a:t>[8]</a:t>
            </a:r>
            <a:r>
              <a:rPr lang="en-US" sz="2000" dirty="0"/>
              <a:t> </a:t>
            </a:r>
            <a:r>
              <a:rPr lang="en-US" sz="2000" u="sng" dirty="0"/>
              <a:t>Long pauses between words</a:t>
            </a:r>
            <a:r>
              <a:rPr lang="en-US" sz="2000" dirty="0"/>
              <a:t> are common and multi-syllabic words may be produced </a:t>
            </a:r>
            <a:r>
              <a:rPr lang="en-US" sz="2000" u="sng" dirty="0"/>
              <a:t>one syllable at a time </a:t>
            </a:r>
            <a:r>
              <a:rPr lang="en-US" sz="2000" dirty="0"/>
              <a:t>with pauses between each syllable.</a:t>
            </a:r>
            <a:r>
              <a:rPr lang="en-US" sz="2000" baseline="30000" dirty="0">
                <a:hlinkClick r:id="rId4"/>
              </a:rPr>
              <a:t>[8]</a:t>
            </a:r>
            <a:r>
              <a:rPr lang="en-US" sz="2000" dirty="0"/>
              <a:t> The </a:t>
            </a:r>
            <a:r>
              <a:rPr lang="en-US" sz="2000" dirty="0">
                <a:hlinkClick r:id="rId5" tooltip="Prosody (linguistics)"/>
              </a:rPr>
              <a:t>prosody</a:t>
            </a:r>
            <a:r>
              <a:rPr lang="en-US" sz="2000" dirty="0"/>
              <a:t> of a person with </a:t>
            </a:r>
            <a:r>
              <a:rPr lang="en-US" sz="2000" dirty="0" err="1"/>
              <a:t>Broca's</a:t>
            </a:r>
            <a:r>
              <a:rPr lang="en-US" sz="2000" dirty="0"/>
              <a:t> aphasia is compromised by shortened length of utterances and the presence of self-repairs and </a:t>
            </a:r>
            <a:r>
              <a:rPr lang="en-US" sz="2000" dirty="0">
                <a:hlinkClick r:id="rId6" tooltip="Disfluencies"/>
              </a:rPr>
              <a:t>disfluencies</a:t>
            </a:r>
            <a:r>
              <a:rPr lang="en-US" sz="2000" dirty="0"/>
              <a:t>.</a:t>
            </a:r>
            <a:r>
              <a:rPr lang="en-US" sz="2000" baseline="30000" dirty="0">
                <a:hlinkClick r:id="rId7"/>
              </a:rPr>
              <a:t>[9]</a:t>
            </a:r>
            <a:r>
              <a:rPr lang="en-US" sz="2000" dirty="0"/>
              <a:t> </a:t>
            </a:r>
            <a:r>
              <a:rPr lang="en-US" sz="2000" dirty="0">
                <a:hlinkClick r:id="rId8" tooltip="Intonation (linguistics)"/>
              </a:rPr>
              <a:t>Intonation</a:t>
            </a:r>
            <a:r>
              <a:rPr lang="en-US" sz="2000" dirty="0"/>
              <a:t> and </a:t>
            </a:r>
            <a:r>
              <a:rPr lang="en-US" sz="2000" dirty="0">
                <a:hlinkClick r:id="rId9" tooltip="Stress pattern"/>
              </a:rPr>
              <a:t>stress patterns</a:t>
            </a:r>
            <a:r>
              <a:rPr lang="en-US" sz="2000" dirty="0"/>
              <a:t> are also deficient.</a:t>
            </a:r>
            <a:r>
              <a:rPr lang="en-US" sz="2000" baseline="30000" dirty="0">
                <a:hlinkClick r:id="rId10"/>
              </a:rPr>
              <a:t>[10]</a:t>
            </a:r>
            <a:endParaRPr lang="en-US" sz="3200" b="1" dirty="0">
              <a:solidFill>
                <a:srgbClr val="FF0000"/>
              </a:solidFill>
            </a:endParaRPr>
          </a:p>
        </p:txBody>
      </p:sp>
      <p:pic>
        <p:nvPicPr>
          <p:cNvPr id="4" name="Picture 3"/>
          <p:cNvPicPr>
            <a:picLocks noChangeAspect="1"/>
          </p:cNvPicPr>
          <p:nvPr/>
        </p:nvPicPr>
        <p:blipFill>
          <a:blip r:embed="rId11"/>
          <a:stretch>
            <a:fillRect/>
          </a:stretch>
        </p:blipFill>
        <p:spPr>
          <a:xfrm>
            <a:off x="827584" y="5157192"/>
            <a:ext cx="6715174" cy="1585924"/>
          </a:xfrm>
          <a:prstGeom prst="rect">
            <a:avLst/>
          </a:prstGeom>
        </p:spPr>
      </p:pic>
      <p:sp>
        <p:nvSpPr>
          <p:cNvPr id="6" name="TextBox 5"/>
          <p:cNvSpPr txBox="1"/>
          <p:nvPr/>
        </p:nvSpPr>
        <p:spPr>
          <a:xfrm>
            <a:off x="251520" y="4869160"/>
            <a:ext cx="4572000" cy="369332"/>
          </a:xfrm>
          <a:prstGeom prst="rect">
            <a:avLst/>
          </a:prstGeom>
          <a:noFill/>
        </p:spPr>
        <p:txBody>
          <a:bodyPr wrap="square">
            <a:spAutoFit/>
          </a:bodyPr>
          <a:lstStyle/>
          <a:p>
            <a:r>
              <a:rPr lang="en-US" b="1" dirty="0">
                <a:solidFill>
                  <a:srgbClr val="FF0000"/>
                </a:solidFill>
              </a:rPr>
              <a:t>**From step up  </a:t>
            </a:r>
            <a:r>
              <a:rPr lang="en-US" b="1" dirty="0">
                <a:solidFill>
                  <a:srgbClr val="FF0000"/>
                </a:solidFill>
                <a:sym typeface="Wingdings" panose="05000000000000000000" pitchFamily="2" charset="2"/>
              </a:rPr>
              <a:t></a:t>
            </a:r>
            <a:endParaRPr lang="en-US" b="1" dirty="0">
              <a:solidFill>
                <a:srgbClr val="FF0000"/>
              </a:solidFill>
            </a:endParaRPr>
          </a:p>
        </p:txBody>
      </p:sp>
      <p:cxnSp>
        <p:nvCxnSpPr>
          <p:cNvPr id="8" name="Straight Connector 7"/>
          <p:cNvCxnSpPr/>
          <p:nvPr/>
        </p:nvCxnSpPr>
        <p:spPr>
          <a:xfrm>
            <a:off x="2843808" y="6237312"/>
            <a:ext cx="27363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67744" y="5877272"/>
            <a:ext cx="1728192"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7886700" cy="3312368"/>
          </a:xfrm>
        </p:spPr>
        <p:txBody>
          <a:bodyPr>
            <a:normAutofit fontScale="90000"/>
          </a:bodyPr>
          <a:lstStyle/>
          <a:p>
            <a:r>
              <a:rPr lang="en-US" dirty="0"/>
              <a:t>23 year old patient with history of headache for one month associated with nausea and vomiting, and blurring of vision. What is the most important initial clinical investigation?</a:t>
            </a:r>
          </a:p>
        </p:txBody>
      </p:sp>
      <p:sp>
        <p:nvSpPr>
          <p:cNvPr id="3" name="Content Placeholder 2"/>
          <p:cNvSpPr>
            <a:spLocks noGrp="1"/>
          </p:cNvSpPr>
          <p:nvPr>
            <p:ph idx="1"/>
          </p:nvPr>
        </p:nvSpPr>
        <p:spPr>
          <a:xfrm>
            <a:off x="628650" y="4077072"/>
            <a:ext cx="7886700" cy="2514811"/>
          </a:xfrm>
        </p:spPr>
        <p:txBody>
          <a:bodyPr>
            <a:normAutofit fontScale="85000" lnSpcReduction="20000"/>
          </a:bodyPr>
          <a:lstStyle/>
          <a:p>
            <a:pPr marL="0" indent="0">
              <a:buNone/>
            </a:pPr>
            <a:r>
              <a:rPr lang="en-US" dirty="0"/>
              <a:t>**Not sure of the answer… if we consider the main </a:t>
            </a:r>
            <a:r>
              <a:rPr lang="en-US" dirty="0" err="1"/>
              <a:t>ddx</a:t>
            </a:r>
            <a:r>
              <a:rPr lang="en-US" dirty="0"/>
              <a:t> increased ICP:</a:t>
            </a:r>
          </a:p>
          <a:p>
            <a:pPr marL="0" indent="0">
              <a:buNone/>
            </a:pPr>
            <a:endParaRPr lang="en-US" dirty="0"/>
          </a:p>
          <a:p>
            <a:pPr marL="0" indent="0">
              <a:buNone/>
            </a:pPr>
            <a:r>
              <a:rPr lang="en-US" dirty="0"/>
              <a:t>Ophthalmic investigations (</a:t>
            </a:r>
            <a:r>
              <a:rPr lang="en-US" dirty="0" err="1"/>
              <a:t>fundoscopy</a:t>
            </a:r>
            <a:r>
              <a:rPr lang="en-US" dirty="0"/>
              <a:t>)</a:t>
            </a:r>
          </a:p>
          <a:p>
            <a:pPr marL="0" indent="0">
              <a:buNone/>
            </a:pPr>
            <a:r>
              <a:rPr lang="en-US" dirty="0"/>
              <a:t>Could be lumbar puncture (for CSF opening pressure)</a:t>
            </a:r>
          </a:p>
          <a:p>
            <a:pPr marL="0" indent="0">
              <a:buNone/>
            </a:pPr>
            <a:r>
              <a:rPr lang="en-US" dirty="0"/>
              <a:t>Could be CT/MRI.. Again not sure of the answer.</a:t>
            </a:r>
          </a:p>
        </p:txBody>
      </p:sp>
    </p:spTree>
  </p:cSld>
  <p:clrMapOvr>
    <a:masterClrMapping/>
  </p:clrMapOvr>
  <p:transition advClick="0" advTm="60000"/>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4;p1"/>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None/>
            </a:pPr>
            <a:r>
              <a:rPr lang="en-US" sz="3200" b="1" dirty="0"/>
              <a:t>Neuromedicine Mini-OSCE </a:t>
            </a:r>
            <a:endParaRPr dirty="0"/>
          </a:p>
          <a:p>
            <a:pPr marL="0" lvl="0" indent="0" algn="ctr" rtl="0">
              <a:lnSpc>
                <a:spcPct val="90000"/>
              </a:lnSpc>
              <a:spcBef>
                <a:spcPts val="750"/>
              </a:spcBef>
              <a:spcAft>
                <a:spcPts val="0"/>
              </a:spcAft>
              <a:buClr>
                <a:schemeClr val="dk1"/>
              </a:buClr>
              <a:buSzPts val="3200"/>
              <a:buNone/>
            </a:pPr>
            <a:r>
              <a:rPr lang="en-US" sz="3200" b="1" dirty="0"/>
              <a:t>Group </a:t>
            </a:r>
            <a:r>
              <a:rPr lang="en-US" b="1" dirty="0"/>
              <a:t>1 (</a:t>
            </a:r>
            <a:r>
              <a:rPr lang="en-US" b="1" dirty="0" err="1"/>
              <a:t>c+d</a:t>
            </a:r>
            <a:r>
              <a:rPr lang="en-US" b="1" dirty="0"/>
              <a:t>)</a:t>
            </a:r>
            <a:endParaRPr dirty="0"/>
          </a:p>
          <a:p>
            <a:pPr marL="0" lvl="0" indent="0" algn="ctr">
              <a:lnSpc>
                <a:spcPct val="90000"/>
              </a:lnSpc>
              <a:spcBef>
                <a:spcPts val="750"/>
              </a:spcBef>
              <a:buClr>
                <a:schemeClr val="dk1"/>
              </a:buClr>
              <a:buSzPts val="3200"/>
              <a:buNone/>
            </a:pPr>
            <a:r>
              <a:rPr lang="it-IT" b="1" dirty="0"/>
              <a:t>29/7/2020</a:t>
            </a:r>
            <a:r>
              <a:rPr lang="en-US" sz="3200" b="1" dirty="0"/>
              <a:t> </a:t>
            </a:r>
            <a:endParaRPr sz="3200" b="1" dirty="0"/>
          </a:p>
          <a:p>
            <a:pPr marL="0" lvl="0" indent="0" algn="ctr" rtl="0">
              <a:lnSpc>
                <a:spcPct val="90000"/>
              </a:lnSpc>
              <a:spcBef>
                <a:spcPts val="750"/>
              </a:spcBef>
              <a:spcAft>
                <a:spcPts val="0"/>
              </a:spcAft>
              <a:buClr>
                <a:schemeClr val="dk1"/>
              </a:buClr>
              <a:buSzPts val="3200"/>
              <a:buNone/>
            </a:pPr>
            <a:endParaRPr lang="en-US" sz="2800" b="1" dirty="0">
              <a:solidFill>
                <a:srgbClr val="FF0000"/>
              </a:solidFill>
            </a:endParaRPr>
          </a:p>
          <a:p>
            <a:pPr rtl="0">
              <a:lnSpc>
                <a:spcPct val="90000"/>
              </a:lnSpc>
              <a:spcBef>
                <a:spcPts val="750"/>
              </a:spcBef>
              <a:buClr>
                <a:schemeClr val="dk1"/>
              </a:buClr>
              <a:buSzPts val="3200"/>
            </a:pPr>
            <a:r>
              <a:rPr lang="en-US" sz="2800" b="1" dirty="0">
                <a:solidFill>
                  <a:srgbClr val="FF0000"/>
                </a:solidFill>
              </a:rPr>
              <a:t>Done by : </a:t>
            </a:r>
            <a:r>
              <a:rPr lang="en-US" sz="2800" b="1" dirty="0" err="1">
                <a:solidFill>
                  <a:srgbClr val="FF0000"/>
                </a:solidFill>
              </a:rPr>
              <a:t>luma</a:t>
            </a:r>
            <a:r>
              <a:rPr lang="en-US" sz="2800" b="1" dirty="0">
                <a:solidFill>
                  <a:srgbClr val="FF0000"/>
                </a:solidFill>
              </a:rPr>
              <a:t> </a:t>
            </a:r>
            <a:r>
              <a:rPr lang="en-US" sz="2800" b="1" dirty="0" err="1">
                <a:solidFill>
                  <a:srgbClr val="FF0000"/>
                </a:solidFill>
              </a:rPr>
              <a:t>albdairat</a:t>
            </a:r>
            <a:r>
              <a:rPr lang="en-US" sz="2800" b="1" dirty="0">
                <a:solidFill>
                  <a:srgbClr val="FF0000"/>
                </a:solidFill>
              </a:rPr>
              <a:t> </a:t>
            </a:r>
            <a:endParaRPr sz="2800" b="1" dirty="0">
              <a:solidFill>
                <a:srgbClr val="FF0000"/>
              </a:solidFill>
            </a:endParaRPr>
          </a:p>
        </p:txBody>
      </p:sp>
    </p:spTree>
  </p:cSld>
  <p:clrMapOvr>
    <a:masterClrMapping/>
  </p:clrMapOvr>
  <p:transition advClick="0" advTm="60000"/>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a:t>
            </a:r>
          </a:p>
        </p:txBody>
      </p:sp>
      <p:sp>
        <p:nvSpPr>
          <p:cNvPr id="3" name="Content Placeholder 2"/>
          <p:cNvSpPr>
            <a:spLocks noGrp="1"/>
          </p:cNvSpPr>
          <p:nvPr>
            <p:ph idx="1"/>
          </p:nvPr>
        </p:nvSpPr>
        <p:spPr/>
        <p:txBody>
          <a:bodyPr/>
          <a:lstStyle/>
          <a:p>
            <a:r>
              <a:rPr lang="en-US" dirty="0"/>
              <a:t>what’s the abnormality? </a:t>
            </a:r>
          </a:p>
          <a:p>
            <a:r>
              <a:rPr lang="en-US" dirty="0">
                <a:solidFill>
                  <a:srgbClr val="0070C0"/>
                </a:solidFill>
              </a:rPr>
              <a:t> SAH subarachnoid hg</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895600"/>
            <a:ext cx="38100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60000"/>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a:t>
            </a:r>
          </a:p>
        </p:txBody>
      </p:sp>
      <p:sp>
        <p:nvSpPr>
          <p:cNvPr id="3" name="Content Placeholder 2"/>
          <p:cNvSpPr>
            <a:spLocks noGrp="1"/>
          </p:cNvSpPr>
          <p:nvPr>
            <p:ph idx="1"/>
          </p:nvPr>
        </p:nvSpPr>
        <p:spPr/>
        <p:txBody>
          <a:bodyPr/>
          <a:lstStyle/>
          <a:p>
            <a:r>
              <a:rPr lang="en-US" dirty="0">
                <a:solidFill>
                  <a:srgbClr val="FF0000"/>
                </a:solidFill>
              </a:rPr>
              <a:t>Not the same </a:t>
            </a:r>
            <a:r>
              <a:rPr lang="en-US" dirty="0" err="1">
                <a:solidFill>
                  <a:srgbClr val="FF0000"/>
                </a:solidFill>
              </a:rPr>
              <a:t>pic</a:t>
            </a:r>
            <a:r>
              <a:rPr lang="en-US" dirty="0">
                <a:solidFill>
                  <a:srgbClr val="FF0000"/>
                </a:solidFill>
              </a:rPr>
              <a:t> in the exam</a:t>
            </a:r>
          </a:p>
          <a:p>
            <a:r>
              <a:rPr lang="en-US" dirty="0"/>
              <a:t>What’s the abnormality?</a:t>
            </a:r>
          </a:p>
          <a:p>
            <a:pPr>
              <a:buNone/>
            </a:pPr>
            <a:r>
              <a:rPr lang="en-US" dirty="0">
                <a:solidFill>
                  <a:srgbClr val="0070C0"/>
                </a:solidFill>
              </a:rPr>
              <a:t>     intracranial hg</a:t>
            </a:r>
            <a:br>
              <a:rPr lang="en-US" dirty="0"/>
            </a:br>
            <a:endParaRPr lang="en-US" dirty="0"/>
          </a:p>
        </p:txBody>
      </p:sp>
      <p:pic>
        <p:nvPicPr>
          <p:cNvPr id="10242" name="Picture 2" descr="C:\Users\windows\Desktop\300px-ICH.jpg"/>
          <p:cNvPicPr>
            <a:picLocks noChangeAspect="1" noChangeArrowheads="1"/>
          </p:cNvPicPr>
          <p:nvPr/>
        </p:nvPicPr>
        <p:blipFill>
          <a:blip r:embed="rId2"/>
          <a:srcRect/>
          <a:stretch>
            <a:fillRect/>
          </a:stretch>
        </p:blipFill>
        <p:spPr bwMode="auto">
          <a:xfrm>
            <a:off x="5257800" y="2667000"/>
            <a:ext cx="3619500" cy="3619500"/>
          </a:xfrm>
          <a:prstGeom prst="rect">
            <a:avLst/>
          </a:prstGeom>
          <a:noFill/>
        </p:spPr>
      </p:pic>
    </p:spTree>
  </p:cSld>
  <p:clrMapOvr>
    <a:masterClrMapping/>
  </p:clrMapOvr>
  <p:transition advClick="0" advTm="60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31wrong ?</a:t>
            </a:r>
          </a:p>
          <a:p>
            <a:pPr marL="385763" indent="-385763">
              <a:buFont typeface="+mj-lt"/>
              <a:buAutoNum type="alphaLcPeriod"/>
            </a:pPr>
            <a:r>
              <a:rPr lang="en-US" dirty="0" err="1"/>
              <a:t>Athetosis</a:t>
            </a:r>
            <a:r>
              <a:rPr lang="en-US" dirty="0"/>
              <a:t> is slow writhing movement</a:t>
            </a:r>
          </a:p>
          <a:p>
            <a:pPr marL="385763" indent="-385763">
              <a:buFont typeface="+mj-lt"/>
              <a:buAutoNum type="alphaLcPeriod"/>
            </a:pPr>
            <a:r>
              <a:rPr lang="en-US" dirty="0"/>
              <a:t>Tics are </a:t>
            </a:r>
            <a:r>
              <a:rPr lang="en-US" dirty="0" err="1"/>
              <a:t>semivoluntary</a:t>
            </a:r>
            <a:r>
              <a:rPr lang="en-US" dirty="0"/>
              <a:t> movement</a:t>
            </a:r>
          </a:p>
          <a:p>
            <a:pPr marL="385763" indent="-385763">
              <a:buFont typeface="+mj-lt"/>
              <a:buAutoNum type="alphaLcPeriod"/>
            </a:pPr>
            <a:r>
              <a:rPr lang="en-US" dirty="0" err="1"/>
              <a:t>Hemiballismus</a:t>
            </a:r>
            <a:r>
              <a:rPr lang="en-US" dirty="0"/>
              <a:t> due to contralateral lesion in </a:t>
            </a:r>
            <a:r>
              <a:rPr lang="en-US" dirty="0" err="1"/>
              <a:t>subthalamic</a:t>
            </a:r>
            <a:r>
              <a:rPr lang="en-US" dirty="0"/>
              <a:t> nucleus</a:t>
            </a:r>
            <a:endParaRPr lang="ar-JO" dirty="0"/>
          </a:p>
          <a:p>
            <a:pPr marL="385763" indent="-385763">
              <a:buFont typeface="+mj-lt"/>
              <a:buAutoNum type="alphaLcPeriod"/>
            </a:pPr>
            <a:r>
              <a:rPr lang="en-US" dirty="0">
                <a:solidFill>
                  <a:srgbClr val="FF0000"/>
                </a:solidFill>
              </a:rPr>
              <a:t>Cerebellar tremors contralateral </a:t>
            </a:r>
          </a:p>
          <a:p>
            <a:pPr marL="385763" indent="-385763">
              <a:buFont typeface="+mj-lt"/>
              <a:buAutoNum type="alphaLcPeriod"/>
            </a:pPr>
            <a:r>
              <a:rPr lang="en-US" dirty="0"/>
              <a:t>Myoclonus sudden, brief, uncontrolled muscle contraction</a:t>
            </a:r>
          </a:p>
        </p:txBody>
      </p:sp>
    </p:spTree>
    <p:extLst>
      <p:ext uri="{BB962C8B-B14F-4D97-AF65-F5344CB8AC3E}">
        <p14:creationId xmlns:p14="http://schemas.microsoft.com/office/powerpoint/2010/main" val="4206263211"/>
      </p:ext>
    </p:extLst>
  </p:cSld>
  <p:clrMapOvr>
    <a:masterClrMapping/>
  </p:clrMapOvr>
  <p:transition advClick="0" advTm="60000"/>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a:t>
            </a:r>
          </a:p>
        </p:txBody>
      </p:sp>
      <p:sp>
        <p:nvSpPr>
          <p:cNvPr id="3" name="Content Placeholder 2"/>
          <p:cNvSpPr>
            <a:spLocks noGrp="1"/>
          </p:cNvSpPr>
          <p:nvPr>
            <p:ph idx="1"/>
          </p:nvPr>
        </p:nvSpPr>
        <p:spPr>
          <a:xfrm>
            <a:off x="457200" y="2667000"/>
            <a:ext cx="8229600" cy="3459163"/>
          </a:xfrm>
        </p:spPr>
        <p:txBody>
          <a:bodyPr/>
          <a:lstStyle/>
          <a:p>
            <a:r>
              <a:rPr lang="en-US" dirty="0"/>
              <a:t>What is the abnormality ?</a:t>
            </a:r>
          </a:p>
          <a:p>
            <a:r>
              <a:rPr lang="en-US" dirty="0"/>
              <a:t> </a:t>
            </a:r>
            <a:r>
              <a:rPr lang="en-US" dirty="0">
                <a:solidFill>
                  <a:srgbClr val="0070C0"/>
                </a:solidFill>
              </a:rPr>
              <a:t>Watershed area infarction</a:t>
            </a:r>
          </a:p>
          <a:p>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1828800"/>
            <a:ext cx="3264396" cy="4080495"/>
          </a:xfrm>
          <a:prstGeom prst="rect">
            <a:avLst/>
          </a:prstGeom>
        </p:spPr>
      </p:pic>
    </p:spTree>
  </p:cSld>
  <p:clrMapOvr>
    <a:masterClrMapping/>
  </p:clrMapOvr>
  <p:transition advClick="0" advTm="60000"/>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Q4</a:t>
            </a:r>
          </a:p>
        </p:txBody>
      </p:sp>
      <p:sp>
        <p:nvSpPr>
          <p:cNvPr id="3" name="Content Placeholder 2"/>
          <p:cNvSpPr>
            <a:spLocks noGrp="1"/>
          </p:cNvSpPr>
          <p:nvPr>
            <p:ph idx="1"/>
          </p:nvPr>
        </p:nvSpPr>
        <p:spPr/>
        <p:txBody>
          <a:bodyPr/>
          <a:lstStyle/>
          <a:p>
            <a:r>
              <a:rPr lang="en-US" dirty="0"/>
              <a:t>What is the abnormality?</a:t>
            </a:r>
          </a:p>
          <a:p>
            <a:r>
              <a:rPr lang="en-US" dirty="0">
                <a:solidFill>
                  <a:srgbClr val="0070C0"/>
                </a:solidFill>
              </a:rPr>
              <a:t> multiple sclerosis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2667001"/>
            <a:ext cx="3864868" cy="3081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60000"/>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Q5</a:t>
            </a:r>
          </a:p>
        </p:txBody>
      </p:sp>
      <p:sp>
        <p:nvSpPr>
          <p:cNvPr id="3" name="Content Placeholder 2"/>
          <p:cNvSpPr>
            <a:spLocks noGrp="1"/>
          </p:cNvSpPr>
          <p:nvPr>
            <p:ph idx="1"/>
          </p:nvPr>
        </p:nvSpPr>
        <p:spPr/>
        <p:txBody>
          <a:bodyPr/>
          <a:lstStyle/>
          <a:p>
            <a:r>
              <a:rPr lang="en-US" dirty="0"/>
              <a:t>What’s the abnormality ?</a:t>
            </a:r>
          </a:p>
          <a:p>
            <a:r>
              <a:rPr lang="en-US" dirty="0">
                <a:solidFill>
                  <a:srgbClr val="0070C0"/>
                </a:solidFill>
              </a:rPr>
              <a:t> viral encephalitis</a:t>
            </a:r>
          </a:p>
        </p:txBody>
      </p:sp>
      <p:pic>
        <p:nvPicPr>
          <p:cNvPr id="5122" name="Picture 2" descr="C:\Users\windows\Desktop\images.jpg"/>
          <p:cNvPicPr>
            <a:picLocks noChangeAspect="1" noChangeArrowheads="1"/>
          </p:cNvPicPr>
          <p:nvPr/>
        </p:nvPicPr>
        <p:blipFill>
          <a:blip r:embed="rId2"/>
          <a:srcRect/>
          <a:stretch>
            <a:fillRect/>
          </a:stretch>
        </p:blipFill>
        <p:spPr bwMode="auto">
          <a:xfrm>
            <a:off x="5029200" y="2514600"/>
            <a:ext cx="3316637" cy="3657600"/>
          </a:xfrm>
          <a:prstGeom prst="rect">
            <a:avLst/>
          </a:prstGeom>
          <a:noFill/>
        </p:spPr>
      </p:pic>
    </p:spTree>
  </p:cSld>
  <p:clrMapOvr>
    <a:masterClrMapping/>
  </p:clrMapOvr>
  <p:transition advClick="0" advTm="60000"/>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Q6</a:t>
            </a:r>
          </a:p>
        </p:txBody>
      </p:sp>
      <p:sp>
        <p:nvSpPr>
          <p:cNvPr id="3" name="Content Placeholder 2"/>
          <p:cNvSpPr>
            <a:spLocks noGrp="1"/>
          </p:cNvSpPr>
          <p:nvPr>
            <p:ph idx="1"/>
          </p:nvPr>
        </p:nvSpPr>
        <p:spPr/>
        <p:txBody>
          <a:bodyPr/>
          <a:lstStyle/>
          <a:p>
            <a:r>
              <a:rPr lang="en-US" dirty="0"/>
              <a:t>What the effect that will appear on patient arm ?</a:t>
            </a:r>
          </a:p>
          <a:p>
            <a:r>
              <a:rPr lang="en-US" dirty="0">
                <a:solidFill>
                  <a:srgbClr val="0070C0"/>
                </a:solidFill>
              </a:rPr>
              <a:t> </a:t>
            </a:r>
            <a:r>
              <a:rPr lang="en-US" dirty="0" err="1">
                <a:solidFill>
                  <a:srgbClr val="0070C0"/>
                </a:solidFill>
              </a:rPr>
              <a:t>hyporeflexia</a:t>
            </a:r>
            <a:r>
              <a:rPr lang="en-US" dirty="0">
                <a:solidFill>
                  <a:srgbClr val="0070C0"/>
                </a:solidFill>
              </a:rPr>
              <a:t> </a:t>
            </a:r>
          </a:p>
          <a:p>
            <a:pPr>
              <a:buNone/>
            </a:pPr>
            <a:r>
              <a:rPr lang="en-US" dirty="0">
                <a:solidFill>
                  <a:srgbClr val="0070C0"/>
                </a:solidFill>
              </a:rPr>
              <a:t>(disc </a:t>
            </a:r>
            <a:r>
              <a:rPr lang="en-US" dirty="0" err="1">
                <a:solidFill>
                  <a:srgbClr val="0070C0"/>
                </a:solidFill>
              </a:rPr>
              <a:t>prolapse</a:t>
            </a:r>
            <a:r>
              <a:rPr lang="en-US" dirty="0">
                <a:solidFill>
                  <a:srgbClr val="0070C0"/>
                </a:solidFill>
              </a:rPr>
              <a:t>)</a:t>
            </a:r>
          </a:p>
        </p:txBody>
      </p:sp>
      <p:pic>
        <p:nvPicPr>
          <p:cNvPr id="6146" name="Picture 2" descr="C:\Users\windows\Desktop\MRI-NECK.jpg"/>
          <p:cNvPicPr>
            <a:picLocks noChangeAspect="1" noChangeArrowheads="1"/>
          </p:cNvPicPr>
          <p:nvPr/>
        </p:nvPicPr>
        <p:blipFill>
          <a:blip r:embed="rId2"/>
          <a:srcRect/>
          <a:stretch>
            <a:fillRect/>
          </a:stretch>
        </p:blipFill>
        <p:spPr bwMode="auto">
          <a:xfrm>
            <a:off x="4613275" y="2514600"/>
            <a:ext cx="3978275" cy="3733800"/>
          </a:xfrm>
          <a:prstGeom prst="rect">
            <a:avLst/>
          </a:prstGeom>
          <a:noFill/>
        </p:spPr>
      </p:pic>
    </p:spTree>
  </p:cSld>
  <p:clrMapOvr>
    <a:masterClrMapping/>
  </p:clrMapOvr>
  <p:transition advClick="0" advTm="60000"/>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Q7</a:t>
            </a:r>
          </a:p>
        </p:txBody>
      </p:sp>
      <p:sp>
        <p:nvSpPr>
          <p:cNvPr id="3" name="Content Placeholder 2"/>
          <p:cNvSpPr>
            <a:spLocks noGrp="1"/>
          </p:cNvSpPr>
          <p:nvPr>
            <p:ph idx="1"/>
          </p:nvPr>
        </p:nvSpPr>
        <p:spPr/>
        <p:txBody>
          <a:bodyPr/>
          <a:lstStyle/>
          <a:p>
            <a:pPr lvl="0"/>
            <a:r>
              <a:rPr lang="en-US" dirty="0">
                <a:solidFill>
                  <a:srgbClr val="FF0000"/>
                </a:solidFill>
              </a:rPr>
              <a:t>Not the same </a:t>
            </a:r>
            <a:r>
              <a:rPr lang="en-US" dirty="0" err="1">
                <a:solidFill>
                  <a:srgbClr val="FF0000"/>
                </a:solidFill>
              </a:rPr>
              <a:t>pic</a:t>
            </a:r>
            <a:r>
              <a:rPr lang="en-US" dirty="0">
                <a:solidFill>
                  <a:srgbClr val="FF0000"/>
                </a:solidFill>
              </a:rPr>
              <a:t> in the exam</a:t>
            </a:r>
          </a:p>
          <a:p>
            <a:pPr lvl="0"/>
            <a:r>
              <a:rPr lang="en-US" dirty="0"/>
              <a:t>What’s the abnormality ?</a:t>
            </a:r>
          </a:p>
          <a:p>
            <a:pPr lvl="0"/>
            <a:r>
              <a:rPr lang="en-US" dirty="0">
                <a:solidFill>
                  <a:srgbClr val="0070C0"/>
                </a:solidFill>
              </a:rPr>
              <a:t>PCA infarction</a:t>
            </a:r>
          </a:p>
          <a:p>
            <a:endParaRPr lang="en-US" dirty="0"/>
          </a:p>
        </p:txBody>
      </p:sp>
      <p:pic>
        <p:nvPicPr>
          <p:cNvPr id="7170" name="Picture 2" descr="C:\Users\windows\Desktop\aa94f4758ede843bb9c28d8594355623.jpg"/>
          <p:cNvPicPr>
            <a:picLocks noChangeAspect="1" noChangeArrowheads="1"/>
          </p:cNvPicPr>
          <p:nvPr/>
        </p:nvPicPr>
        <p:blipFill>
          <a:blip r:embed="rId2"/>
          <a:srcRect/>
          <a:stretch>
            <a:fillRect/>
          </a:stretch>
        </p:blipFill>
        <p:spPr bwMode="auto">
          <a:xfrm>
            <a:off x="4800600" y="2971800"/>
            <a:ext cx="3481302" cy="3459163"/>
          </a:xfrm>
          <a:prstGeom prst="rect">
            <a:avLst/>
          </a:prstGeom>
          <a:noFill/>
        </p:spPr>
      </p:pic>
    </p:spTree>
  </p:cSld>
  <p:clrMapOvr>
    <a:masterClrMapping/>
  </p:clrMapOvr>
  <p:transition advClick="0" advTm="60000"/>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Q8</a:t>
            </a:r>
          </a:p>
        </p:txBody>
      </p:sp>
      <p:sp>
        <p:nvSpPr>
          <p:cNvPr id="3" name="Content Placeholder 2"/>
          <p:cNvSpPr>
            <a:spLocks noGrp="1"/>
          </p:cNvSpPr>
          <p:nvPr>
            <p:ph idx="1"/>
          </p:nvPr>
        </p:nvSpPr>
        <p:spPr/>
        <p:txBody>
          <a:bodyPr>
            <a:normAutofit/>
          </a:bodyPr>
          <a:lstStyle/>
          <a:p>
            <a:r>
              <a:rPr lang="en-US" dirty="0"/>
              <a:t>Diagnosed with transverse </a:t>
            </a:r>
            <a:r>
              <a:rPr lang="en-US" dirty="0" err="1"/>
              <a:t>myelitis</a:t>
            </a:r>
            <a:r>
              <a:rPr lang="en-US" dirty="0"/>
              <a:t>, </a:t>
            </a:r>
            <a:r>
              <a:rPr lang="en-US" dirty="0" err="1"/>
              <a:t>symptomes</a:t>
            </a:r>
            <a:r>
              <a:rPr lang="en-US" dirty="0"/>
              <a:t>?</a:t>
            </a:r>
          </a:p>
          <a:p>
            <a:pPr>
              <a:buNone/>
            </a:pPr>
            <a:r>
              <a:rPr lang="en-US" sz="2800" dirty="0">
                <a:solidFill>
                  <a:srgbClr val="0070C0"/>
                </a:solidFill>
              </a:rPr>
              <a:t>1-urine incontinence &amp; bowel</a:t>
            </a:r>
          </a:p>
          <a:p>
            <a:pPr>
              <a:buNone/>
            </a:pPr>
            <a:r>
              <a:rPr lang="en-US" sz="2800" dirty="0">
                <a:solidFill>
                  <a:srgbClr val="0070C0"/>
                </a:solidFill>
              </a:rPr>
              <a:t>     problems (most important)</a:t>
            </a:r>
          </a:p>
          <a:p>
            <a:pPr>
              <a:buNone/>
            </a:pPr>
            <a:r>
              <a:rPr lang="en-US" sz="2800" dirty="0">
                <a:solidFill>
                  <a:srgbClr val="0070C0"/>
                </a:solidFill>
              </a:rPr>
              <a:t>2-Sudden sharp pain in lower back</a:t>
            </a:r>
          </a:p>
          <a:p>
            <a:pPr>
              <a:buNone/>
            </a:pPr>
            <a:r>
              <a:rPr lang="en-US" sz="2800" dirty="0">
                <a:solidFill>
                  <a:srgbClr val="0070C0"/>
                </a:solidFill>
              </a:rPr>
              <a:t>3-numbness,tingling or burning </a:t>
            </a:r>
          </a:p>
          <a:p>
            <a:pPr>
              <a:buNone/>
            </a:pPr>
            <a:r>
              <a:rPr lang="en-US" sz="2800" dirty="0">
                <a:solidFill>
                  <a:srgbClr val="0070C0"/>
                </a:solidFill>
              </a:rPr>
              <a:t>     sensation</a:t>
            </a:r>
          </a:p>
          <a:p>
            <a:pPr>
              <a:buNone/>
            </a:pPr>
            <a:r>
              <a:rPr lang="en-US" sz="2800" dirty="0">
                <a:solidFill>
                  <a:srgbClr val="0070C0"/>
                </a:solidFill>
              </a:rPr>
              <a:t>4-weakness in arms or legs</a:t>
            </a:r>
            <a:endParaRPr lang="en-US" dirty="0">
              <a:solidFill>
                <a:srgbClr val="0070C0"/>
              </a:solidFill>
            </a:endParaRPr>
          </a:p>
        </p:txBody>
      </p:sp>
      <p:pic>
        <p:nvPicPr>
          <p:cNvPr id="9218" name="Picture 2" descr="C:\Users\windows\Desktop\Transverse_myelitis_MRI.jpg"/>
          <p:cNvPicPr>
            <a:picLocks noChangeAspect="1" noChangeArrowheads="1"/>
          </p:cNvPicPr>
          <p:nvPr/>
        </p:nvPicPr>
        <p:blipFill>
          <a:blip r:embed="rId2"/>
          <a:srcRect/>
          <a:stretch>
            <a:fillRect/>
          </a:stretch>
        </p:blipFill>
        <p:spPr bwMode="auto">
          <a:xfrm>
            <a:off x="5735959" y="2514600"/>
            <a:ext cx="3408041" cy="4343400"/>
          </a:xfrm>
          <a:prstGeom prst="rect">
            <a:avLst/>
          </a:prstGeom>
          <a:noFill/>
        </p:spPr>
      </p:pic>
    </p:spTree>
  </p:cSld>
  <p:clrMapOvr>
    <a:masterClrMapping/>
  </p:clrMapOvr>
  <p:transition advClick="0" advTm="60000"/>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Q9</a:t>
            </a:r>
          </a:p>
        </p:txBody>
      </p:sp>
      <p:sp>
        <p:nvSpPr>
          <p:cNvPr id="3" name="Content Placeholder 2"/>
          <p:cNvSpPr>
            <a:spLocks noGrp="1"/>
          </p:cNvSpPr>
          <p:nvPr>
            <p:ph idx="1"/>
          </p:nvPr>
        </p:nvSpPr>
        <p:spPr/>
        <p:txBody>
          <a:bodyPr/>
          <a:lstStyle/>
          <a:p>
            <a:r>
              <a:rPr lang="en-US" dirty="0"/>
              <a:t>Pt suffer from bilateral headache, </a:t>
            </a:r>
          </a:p>
          <a:p>
            <a:r>
              <a:rPr lang="ar-DZ" dirty="0"/>
              <a:t>شو لازم تطلب لحتى تدعم تشخيصك ؟</a:t>
            </a:r>
          </a:p>
          <a:p>
            <a:pPr>
              <a:buNone/>
            </a:pPr>
            <a:r>
              <a:rPr lang="ar-DZ" dirty="0">
                <a:solidFill>
                  <a:srgbClr val="0070C0"/>
                </a:solidFill>
              </a:rPr>
              <a:t>   </a:t>
            </a:r>
            <a:r>
              <a:rPr lang="en-US" dirty="0">
                <a:solidFill>
                  <a:srgbClr val="0070C0"/>
                </a:solidFill>
              </a:rPr>
              <a:t>	Ct scan  ,MRI &amp;ophthalmic examination</a:t>
            </a:r>
            <a:r>
              <a:rPr lang="ar-DZ" dirty="0">
                <a:solidFill>
                  <a:srgbClr val="0070C0"/>
                </a:solidFill>
              </a:rPr>
              <a:t>  </a:t>
            </a:r>
            <a:r>
              <a:rPr lang="ar-DZ" dirty="0"/>
              <a:t> </a:t>
            </a:r>
            <a:endParaRPr lang="en-US" dirty="0"/>
          </a:p>
        </p:txBody>
      </p:sp>
      <p:pic>
        <p:nvPicPr>
          <p:cNvPr id="4" name="Picture 2" descr="C:\Users\Pc city\Downloads\index.jpg"/>
          <p:cNvPicPr>
            <a:picLocks noChangeAspect="1" noChangeArrowheads="1"/>
          </p:cNvPicPr>
          <p:nvPr/>
        </p:nvPicPr>
        <p:blipFill>
          <a:blip r:embed="rId2"/>
          <a:srcRect/>
          <a:stretch>
            <a:fillRect/>
          </a:stretch>
        </p:blipFill>
        <p:spPr bwMode="auto">
          <a:xfrm>
            <a:off x="5334000" y="3657600"/>
            <a:ext cx="3429000" cy="2667000"/>
          </a:xfrm>
          <a:prstGeom prst="rect">
            <a:avLst/>
          </a:prstGeom>
          <a:noFill/>
        </p:spPr>
      </p:pic>
    </p:spTree>
  </p:cSld>
  <p:clrMapOvr>
    <a:masterClrMapping/>
  </p:clrMapOvr>
  <p:transition advClick="0" advTm="60000"/>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Q10</a:t>
            </a:r>
          </a:p>
        </p:txBody>
      </p:sp>
      <p:sp>
        <p:nvSpPr>
          <p:cNvPr id="3" name="Content Placeholder 2"/>
          <p:cNvSpPr>
            <a:spLocks noGrp="1"/>
          </p:cNvSpPr>
          <p:nvPr>
            <p:ph idx="1"/>
          </p:nvPr>
        </p:nvSpPr>
        <p:spPr/>
        <p:txBody>
          <a:bodyPr/>
          <a:lstStyle/>
          <a:p>
            <a:r>
              <a:rPr lang="en-US" dirty="0"/>
              <a:t>Management?</a:t>
            </a:r>
          </a:p>
          <a:p>
            <a:r>
              <a:rPr lang="en-US" dirty="0">
                <a:solidFill>
                  <a:srgbClr val="0070C0"/>
                </a:solidFill>
              </a:rPr>
              <a:t>Treatment of cause&amp; diuretics(</a:t>
            </a:r>
            <a:r>
              <a:rPr lang="en-US" dirty="0" err="1">
                <a:solidFill>
                  <a:srgbClr val="0070C0"/>
                </a:solidFill>
              </a:rPr>
              <a:t>acetozolamide</a:t>
            </a:r>
            <a:r>
              <a:rPr lang="en-US" dirty="0">
                <a:solidFill>
                  <a:srgbClr val="0070C0"/>
                </a:solidFill>
              </a:rPr>
              <a:t>)</a:t>
            </a:r>
          </a:p>
          <a:p>
            <a:pPr marL="0" indent="0">
              <a:buNone/>
            </a:pPr>
            <a:r>
              <a:rPr lang="en-US" dirty="0">
                <a:solidFill>
                  <a:srgbClr val="0070C0"/>
                </a:solidFill>
              </a:rPr>
              <a:t>&amp; control bp</a:t>
            </a:r>
          </a:p>
        </p:txBody>
      </p:sp>
      <p:pic>
        <p:nvPicPr>
          <p:cNvPr id="4" name="Picture 2" descr="C:\Users\Pc city\Downloads\index.jpg"/>
          <p:cNvPicPr>
            <a:picLocks noChangeAspect="1" noChangeArrowheads="1"/>
          </p:cNvPicPr>
          <p:nvPr/>
        </p:nvPicPr>
        <p:blipFill>
          <a:blip r:embed="rId2"/>
          <a:srcRect/>
          <a:stretch>
            <a:fillRect/>
          </a:stretch>
        </p:blipFill>
        <p:spPr bwMode="auto">
          <a:xfrm>
            <a:off x="5334000" y="3352800"/>
            <a:ext cx="3429000" cy="2667000"/>
          </a:xfrm>
          <a:prstGeom prst="rect">
            <a:avLst/>
          </a:prstGeom>
          <a:noFill/>
        </p:spPr>
      </p:pic>
    </p:spTree>
  </p:cSld>
  <p:clrMapOvr>
    <a:masterClrMapping/>
  </p:clrMapOvr>
  <p:transition advClick="0" advTm="60000"/>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Q11</a:t>
            </a:r>
          </a:p>
        </p:txBody>
      </p:sp>
      <p:sp>
        <p:nvSpPr>
          <p:cNvPr id="3" name="Content Placeholder 2"/>
          <p:cNvSpPr>
            <a:spLocks noGrp="1"/>
          </p:cNvSpPr>
          <p:nvPr>
            <p:ph idx="1"/>
          </p:nvPr>
        </p:nvSpPr>
        <p:spPr/>
        <p:txBody>
          <a:bodyPr/>
          <a:lstStyle/>
          <a:p>
            <a:r>
              <a:rPr lang="en-US" dirty="0"/>
              <a:t>Name of abnormality ?</a:t>
            </a:r>
          </a:p>
          <a:p>
            <a:r>
              <a:rPr lang="en-US" dirty="0">
                <a:solidFill>
                  <a:srgbClr val="0070C0"/>
                </a:solidFill>
              </a:rPr>
              <a:t> claw hand deformity</a:t>
            </a:r>
          </a:p>
        </p:txBody>
      </p:sp>
      <p:pic>
        <p:nvPicPr>
          <p:cNvPr id="3074" name="Picture 2" descr="C:\Users\windows\Desktop\Ulnar_claw_hand.jpg"/>
          <p:cNvPicPr>
            <a:picLocks noChangeAspect="1" noChangeArrowheads="1"/>
          </p:cNvPicPr>
          <p:nvPr/>
        </p:nvPicPr>
        <p:blipFill>
          <a:blip r:embed="rId2" cstate="print"/>
          <a:srcRect/>
          <a:stretch>
            <a:fillRect/>
          </a:stretch>
        </p:blipFill>
        <p:spPr bwMode="auto">
          <a:xfrm>
            <a:off x="4953000" y="2743200"/>
            <a:ext cx="3962399" cy="3505200"/>
          </a:xfrm>
          <a:prstGeom prst="rect">
            <a:avLst/>
          </a:prstGeom>
          <a:noFill/>
        </p:spPr>
      </p:pic>
    </p:spTree>
  </p:cSld>
  <p:clrMapOvr>
    <a:masterClrMapping/>
  </p:clrMapOvr>
  <p:transition advClick="0" advTm="60000"/>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Q12</a:t>
            </a:r>
          </a:p>
        </p:txBody>
      </p:sp>
      <p:sp>
        <p:nvSpPr>
          <p:cNvPr id="3" name="Content Placeholder 2"/>
          <p:cNvSpPr>
            <a:spLocks noGrp="1"/>
          </p:cNvSpPr>
          <p:nvPr>
            <p:ph idx="1"/>
          </p:nvPr>
        </p:nvSpPr>
        <p:spPr>
          <a:xfrm>
            <a:off x="457200" y="1600200"/>
            <a:ext cx="6096000" cy="4525963"/>
          </a:xfrm>
        </p:spPr>
        <p:txBody>
          <a:bodyPr/>
          <a:lstStyle/>
          <a:p>
            <a:r>
              <a:rPr lang="en-US" dirty="0"/>
              <a:t>What’s the abnormality ?</a:t>
            </a:r>
          </a:p>
          <a:p>
            <a:pPr>
              <a:buNone/>
            </a:pPr>
            <a:r>
              <a:rPr lang="en-US" dirty="0"/>
              <a:t>And on which side the lesion present?</a:t>
            </a:r>
          </a:p>
          <a:p>
            <a:pPr>
              <a:buNone/>
            </a:pPr>
            <a:r>
              <a:rPr lang="en-US" dirty="0">
                <a:solidFill>
                  <a:srgbClr val="0070C0"/>
                </a:solidFill>
              </a:rPr>
              <a:t> jaw deviation , on the left </a:t>
            </a:r>
            <a:r>
              <a:rPr lang="en-US" dirty="0"/>
              <a:t> </a:t>
            </a:r>
          </a:p>
        </p:txBody>
      </p:sp>
      <p:pic>
        <p:nvPicPr>
          <p:cNvPr id="1026" name="Picture 2" descr="C:\Users\windows\Desktop\lateral-deviation1.jpg"/>
          <p:cNvPicPr>
            <a:picLocks noChangeAspect="1" noChangeArrowheads="1"/>
          </p:cNvPicPr>
          <p:nvPr/>
        </p:nvPicPr>
        <p:blipFill>
          <a:blip r:embed="rId2"/>
          <a:srcRect/>
          <a:stretch>
            <a:fillRect/>
          </a:stretch>
        </p:blipFill>
        <p:spPr bwMode="auto">
          <a:xfrm>
            <a:off x="6134100" y="2552700"/>
            <a:ext cx="3009900" cy="4305300"/>
          </a:xfrm>
          <a:prstGeom prst="rect">
            <a:avLst/>
          </a:prstGeom>
          <a:noFill/>
        </p:spPr>
      </p:pic>
    </p:spTree>
  </p:cSld>
  <p:clrMapOvr>
    <a:masterClrMapping/>
  </p:clrMapOvr>
  <p:transition advClick="0" advTm="60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marL="0" indent="0">
              <a:buNone/>
            </a:pPr>
            <a:r>
              <a:rPr lang="en-US" dirty="0"/>
              <a:t>32 How to differentiate migraine headache from cluster ?</a:t>
            </a:r>
          </a:p>
          <a:p>
            <a:pPr marL="0" indent="0">
              <a:buNone/>
            </a:pPr>
            <a:r>
              <a:rPr lang="en-US" dirty="0">
                <a:solidFill>
                  <a:srgbClr val="FF0000"/>
                </a:solidFill>
              </a:rPr>
              <a:t>Migraine longer duration </a:t>
            </a:r>
          </a:p>
          <a:p>
            <a:pPr marL="0" indent="0">
              <a:buNone/>
            </a:pPr>
            <a:endParaRPr lang="en-US" dirty="0">
              <a:solidFill>
                <a:srgbClr val="FF0000"/>
              </a:solidFill>
            </a:endParaRPr>
          </a:p>
          <a:p>
            <a:pPr marL="0" indent="0">
              <a:buNone/>
            </a:pPr>
            <a:r>
              <a:rPr lang="en-US" dirty="0"/>
              <a:t>33 If the patient has normal sweating, where is the lesion without </a:t>
            </a:r>
            <a:r>
              <a:rPr lang="en-US" dirty="0" err="1"/>
              <a:t>anhidrosis</a:t>
            </a:r>
            <a:r>
              <a:rPr lang="en-US" dirty="0"/>
              <a:t> ?</a:t>
            </a:r>
            <a:r>
              <a:rPr lang="ar-JO" dirty="0"/>
              <a:t>سؤال ارشيف من سنين سابقه وكان مجاوب </a:t>
            </a:r>
            <a:r>
              <a:rPr lang="en-US" dirty="0"/>
              <a:t>internal carotid aneurysm </a:t>
            </a:r>
            <a:r>
              <a:rPr lang="ar-JO" dirty="0"/>
              <a:t>ف مش متاكدين</a:t>
            </a:r>
            <a:endParaRPr lang="en-US" dirty="0"/>
          </a:p>
          <a:p>
            <a:pPr marL="0" indent="0">
              <a:buNone/>
            </a:pPr>
            <a:r>
              <a:rPr lang="en-US" dirty="0">
                <a:solidFill>
                  <a:srgbClr val="FF0000"/>
                </a:solidFill>
              </a:rPr>
              <a:t>-</a:t>
            </a:r>
            <a:r>
              <a:rPr lang="en-US" b="1" dirty="0">
                <a:solidFill>
                  <a:srgbClr val="FF0000"/>
                </a:solidFill>
              </a:rPr>
              <a:t>Internal carotid aneurysm or</a:t>
            </a:r>
          </a:p>
          <a:p>
            <a:pPr marL="0" indent="0">
              <a:buNone/>
            </a:pPr>
            <a:r>
              <a:rPr lang="en-US" dirty="0">
                <a:solidFill>
                  <a:srgbClr val="FF0000"/>
                </a:solidFill>
              </a:rPr>
              <a:t>-carotid dissection ?</a:t>
            </a:r>
          </a:p>
          <a:p>
            <a:pPr marL="0" indent="0">
              <a:buNone/>
            </a:pPr>
            <a:endParaRPr lang="en-US" dirty="0">
              <a:solidFill>
                <a:srgbClr val="FF0000"/>
              </a:solidFill>
            </a:endParaRPr>
          </a:p>
          <a:p>
            <a:pPr marL="0" indent="0">
              <a:buNone/>
            </a:pPr>
            <a:r>
              <a:rPr lang="en-US" dirty="0"/>
              <a:t>34</a:t>
            </a:r>
            <a:r>
              <a:rPr lang="en-US" dirty="0">
                <a:solidFill>
                  <a:srgbClr val="FF0000"/>
                </a:solidFill>
              </a:rPr>
              <a:t> </a:t>
            </a:r>
            <a:r>
              <a:rPr lang="en-US" dirty="0"/>
              <a:t>Patient with Non fluent speech, Grammar errors ?</a:t>
            </a:r>
          </a:p>
          <a:p>
            <a:pPr marL="0" indent="0">
              <a:buNone/>
            </a:pPr>
            <a:r>
              <a:rPr lang="en-US" dirty="0" err="1">
                <a:solidFill>
                  <a:srgbClr val="FF0000"/>
                </a:solidFill>
              </a:rPr>
              <a:t>Broca’s</a:t>
            </a:r>
            <a:r>
              <a:rPr lang="en-US" dirty="0">
                <a:solidFill>
                  <a:srgbClr val="FF0000"/>
                </a:solidFill>
              </a:rPr>
              <a:t> aphasia</a:t>
            </a:r>
          </a:p>
        </p:txBody>
      </p:sp>
    </p:spTree>
    <p:extLst>
      <p:ext uri="{BB962C8B-B14F-4D97-AF65-F5344CB8AC3E}">
        <p14:creationId xmlns:p14="http://schemas.microsoft.com/office/powerpoint/2010/main" val="3291027732"/>
      </p:ext>
    </p:extLst>
  </p:cSld>
  <p:clrMapOvr>
    <a:masterClrMapping/>
  </p:clrMapOvr>
  <p:transition advClick="0" advTm="60000"/>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Q13</a:t>
            </a:r>
          </a:p>
        </p:txBody>
      </p:sp>
      <p:pic>
        <p:nvPicPr>
          <p:cNvPr id="4" name="Content Placeholder 3" descr="the-jaw-jerk.jpg"/>
          <p:cNvPicPr>
            <a:picLocks noGrp="1" noChangeAspect="1"/>
          </p:cNvPicPr>
          <p:nvPr>
            <p:ph idx="1"/>
          </p:nvPr>
        </p:nvPicPr>
        <p:blipFill>
          <a:blip r:embed="rId2"/>
          <a:stretch>
            <a:fillRect/>
          </a:stretch>
        </p:blipFill>
        <p:spPr>
          <a:xfrm>
            <a:off x="5076056" y="3749892"/>
            <a:ext cx="3777961" cy="2833471"/>
          </a:xfrm>
        </p:spPr>
      </p:pic>
      <p:sp>
        <p:nvSpPr>
          <p:cNvPr id="5" name="Title 1"/>
          <p:cNvSpPr txBox="1"/>
          <p:nvPr/>
        </p:nvSpPr>
        <p:spPr>
          <a:xfrm>
            <a:off x="304800" y="1524000"/>
            <a:ext cx="7939608" cy="2819400"/>
          </a:xfrm>
          <a:prstGeom prst="rect">
            <a:avLst/>
          </a:prstGeom>
        </p:spPr>
        <p:txBody>
          <a:bodyPr vert="horz" lIns="91440" tIns="45720" rIns="91440" bIns="45720" rtlCol="0" anchor="ctr">
            <a:normAutofit fontScale="82500" lnSpcReduction="10000"/>
          </a:bodyPr>
          <a:lstStyle/>
          <a:p>
            <a:pPr marL="0" marR="0" lvl="0" indent="0" defTabSz="914400" rtl="0" eaLnBrk="1" fontAlgn="auto" latinLnBrk="0" hangingPunct="1">
              <a:lnSpc>
                <a:spcPct val="100000"/>
              </a:lnSpc>
              <a:spcBef>
                <a:spcPct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mj-lt"/>
                <a:ea typeface="+mj-ea"/>
                <a:cs typeface="+mj-cs"/>
              </a:rPr>
              <a:t>Not the same </a:t>
            </a:r>
            <a:r>
              <a:rPr kumimoji="0" lang="en-US" sz="3200" b="0" i="0" u="none" strike="noStrike" kern="1200" cap="none" spc="0" normalizeH="0" baseline="0" noProof="0" dirty="0" err="1">
                <a:ln>
                  <a:noFill/>
                </a:ln>
                <a:solidFill>
                  <a:srgbClr val="FF0000"/>
                </a:solidFill>
                <a:effectLst/>
                <a:uLnTx/>
                <a:uFillTx/>
                <a:latin typeface="+mj-lt"/>
                <a:ea typeface="+mj-ea"/>
                <a:cs typeface="+mj-cs"/>
              </a:rPr>
              <a:t>pic</a:t>
            </a:r>
            <a:r>
              <a:rPr kumimoji="0" lang="en-US" sz="3200" b="0" i="0" u="none" strike="noStrike" kern="1200" cap="none" spc="0" normalizeH="0" baseline="0" noProof="0" dirty="0">
                <a:ln>
                  <a:noFill/>
                </a:ln>
                <a:solidFill>
                  <a:srgbClr val="FF0000"/>
                </a:solidFill>
                <a:effectLst/>
                <a:uLnTx/>
                <a:uFillTx/>
                <a:latin typeface="+mj-lt"/>
                <a:ea typeface="+mj-ea"/>
                <a:cs typeface="+mj-cs"/>
              </a:rPr>
              <a:t> in the exam</a:t>
            </a:r>
          </a:p>
          <a:p>
            <a:pPr marL="0" marR="0" lvl="0" indent="0" defTabSz="914400" rtl="0" eaLnBrk="1" fontAlgn="auto" latinLnBrk="0" hangingPunct="1">
              <a:lnSpc>
                <a:spcPct val="100000"/>
              </a:lnSpc>
              <a:spcBef>
                <a:spcPct val="0"/>
              </a:spcBef>
              <a:spcAft>
                <a:spcPts val="0"/>
              </a:spcAft>
              <a:buClrTx/>
              <a:buSzTx/>
              <a:buFontTx/>
              <a:buNone/>
              <a:defRPr/>
            </a:pPr>
            <a:endParaRPr kumimoji="0" lang="en-US" sz="3200" b="0" i="0" u="none" strike="noStrike" kern="1200" cap="none" spc="0" normalizeH="0" baseline="0" noProof="0" dirty="0">
              <a:ln>
                <a:noFill/>
              </a:ln>
              <a:solidFill>
                <a:srgbClr val="FF0000"/>
              </a:solidFill>
              <a:effectLst/>
              <a:uLnTx/>
              <a:uFillTx/>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defRPr/>
            </a:pPr>
            <a:r>
              <a:rPr lang="en-US" sz="4400" dirty="0">
                <a:latin typeface="+mj-lt"/>
                <a:ea typeface="+mj-ea"/>
                <a:cs typeface="+mj-cs"/>
              </a:rPr>
              <a:t>Name of test ? For nerve ?</a:t>
            </a:r>
          </a:p>
          <a:p>
            <a:pPr marL="0" marR="0" lvl="0" indent="0" defTabSz="914400" rtl="0" eaLnBrk="1" fontAlgn="auto" latinLnBrk="0" hangingPunct="1">
              <a:lnSpc>
                <a:spcPct val="100000"/>
              </a:lnSpc>
              <a:spcBef>
                <a:spcPct val="0"/>
              </a:spcBef>
              <a:spcAft>
                <a:spcPts val="0"/>
              </a:spcAft>
              <a:buClrTx/>
              <a:buSzTx/>
              <a:buFontTx/>
              <a:buNone/>
              <a:defRPr/>
            </a:pPr>
            <a:r>
              <a:rPr kumimoji="0" lang="en-US" sz="4400" b="0" i="0" u="none" strike="noStrike" kern="1200" cap="none" spc="0" normalizeH="0" baseline="0" noProof="0" dirty="0">
                <a:ln>
                  <a:noFill/>
                </a:ln>
                <a:solidFill>
                  <a:srgbClr val="0070C0"/>
                </a:solidFill>
                <a:effectLst/>
                <a:uLnTx/>
                <a:uFillTx/>
                <a:latin typeface="+mj-lt"/>
                <a:ea typeface="+mj-ea"/>
                <a:cs typeface="+mj-cs"/>
              </a:rPr>
              <a:t>Jaw jerk reflex test,</a:t>
            </a:r>
            <a:r>
              <a:rPr kumimoji="0" lang="en-US" sz="4400" b="0" i="0" u="none" strike="noStrike" kern="1200" cap="none" spc="0" normalizeH="0" noProof="0" dirty="0">
                <a:ln>
                  <a:noFill/>
                </a:ln>
                <a:solidFill>
                  <a:srgbClr val="0070C0"/>
                </a:solidFill>
                <a:effectLst/>
                <a:uLnTx/>
                <a:uFillTx/>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defRPr/>
            </a:pPr>
            <a:r>
              <a:rPr kumimoji="0" lang="en-US" sz="4400" b="0" i="0" u="none" strike="noStrike" kern="1200" cap="none" spc="0" normalizeH="0" noProof="0" dirty="0">
                <a:ln>
                  <a:noFill/>
                </a:ln>
                <a:solidFill>
                  <a:srgbClr val="0070C0"/>
                </a:solidFill>
                <a:effectLst/>
                <a:uLnTx/>
                <a:uFillTx/>
                <a:latin typeface="+mj-lt"/>
                <a:ea typeface="+mj-ea"/>
                <a:cs typeface="+mj-cs"/>
              </a:rPr>
              <a:t>for trigeminal nerve (mandibular part V3)</a:t>
            </a:r>
            <a:br>
              <a:rPr kumimoji="0" lang="en-U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advClick="0" advTm="60000"/>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Q14</a:t>
            </a:r>
          </a:p>
        </p:txBody>
      </p:sp>
      <p:sp>
        <p:nvSpPr>
          <p:cNvPr id="3" name="Content Placeholder 2"/>
          <p:cNvSpPr>
            <a:spLocks noGrp="1"/>
          </p:cNvSpPr>
          <p:nvPr>
            <p:ph idx="1"/>
          </p:nvPr>
        </p:nvSpPr>
        <p:spPr>
          <a:xfrm>
            <a:off x="457200" y="3733800"/>
            <a:ext cx="8229600" cy="2392363"/>
          </a:xfrm>
        </p:spPr>
        <p:txBody>
          <a:bodyPr/>
          <a:lstStyle/>
          <a:p>
            <a:pPr marL="0" indent="0">
              <a:buNone/>
            </a:pPr>
            <a:r>
              <a:rPr lang="ar-DZ" dirty="0"/>
              <a:t>الطبيب طلب من المريض ينظر للجهة اليمنى ,</a:t>
            </a:r>
            <a:endParaRPr lang="en-US" dirty="0"/>
          </a:p>
          <a:p>
            <a:pPr marL="0" indent="0">
              <a:buNone/>
            </a:pPr>
            <a:r>
              <a:rPr lang="en-US" dirty="0"/>
              <a:t>Which nerve is affected and on which side?</a:t>
            </a:r>
          </a:p>
          <a:p>
            <a:pPr marL="0" indent="0">
              <a:buNone/>
            </a:pPr>
            <a:r>
              <a:rPr lang="en-US" dirty="0">
                <a:solidFill>
                  <a:srgbClr val="0070C0"/>
                </a:solidFill>
              </a:rPr>
              <a:t>Right abducent nerve VI</a:t>
            </a:r>
          </a:p>
          <a:p>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295400"/>
            <a:ext cx="6287589" cy="2438400"/>
          </a:xfrm>
          <a:prstGeom prst="rect">
            <a:avLst/>
          </a:prstGeom>
        </p:spPr>
      </p:pic>
    </p:spTree>
  </p:cSld>
  <p:clrMapOvr>
    <a:masterClrMapping/>
  </p:clrMapOvr>
  <p:transition advClick="0" advTm="60000"/>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Q15</a:t>
            </a:r>
          </a:p>
        </p:txBody>
      </p:sp>
      <p:sp>
        <p:nvSpPr>
          <p:cNvPr id="3" name="Content Placeholder 2"/>
          <p:cNvSpPr>
            <a:spLocks noGrp="1"/>
          </p:cNvSpPr>
          <p:nvPr>
            <p:ph idx="1"/>
          </p:nvPr>
        </p:nvSpPr>
        <p:spPr/>
        <p:txBody>
          <a:bodyPr/>
          <a:lstStyle/>
          <a:p>
            <a:r>
              <a:rPr lang="en-US" dirty="0"/>
              <a:t>If he has normal sweating , level of lesion ?</a:t>
            </a:r>
          </a:p>
          <a:p>
            <a:r>
              <a:rPr lang="en-US" dirty="0">
                <a:solidFill>
                  <a:srgbClr val="0070C0"/>
                </a:solidFill>
              </a:rPr>
              <a:t> post ganglion (</a:t>
            </a:r>
            <a:r>
              <a:rPr lang="en-US" dirty="0" err="1">
                <a:solidFill>
                  <a:srgbClr val="0070C0"/>
                </a:solidFill>
              </a:rPr>
              <a:t>theird</a:t>
            </a:r>
            <a:r>
              <a:rPr lang="en-US" dirty="0">
                <a:solidFill>
                  <a:srgbClr val="0070C0"/>
                </a:solidFill>
              </a:rPr>
              <a:t> order neuron)</a:t>
            </a:r>
          </a:p>
        </p:txBody>
      </p:sp>
      <p:pic>
        <p:nvPicPr>
          <p:cNvPr id="4" name="Content Placeholder 3" descr="Horners.jpg"/>
          <p:cNvPicPr>
            <a:picLocks noChangeAspect="1"/>
          </p:cNvPicPr>
          <p:nvPr/>
        </p:nvPicPr>
        <p:blipFill>
          <a:blip r:embed="rId2"/>
          <a:stretch>
            <a:fillRect/>
          </a:stretch>
        </p:blipFill>
        <p:spPr>
          <a:xfrm>
            <a:off x="4191000" y="3429000"/>
            <a:ext cx="4276725" cy="2199849"/>
          </a:xfrm>
          <a:prstGeom prst="rect">
            <a:avLst/>
          </a:prstGeom>
        </p:spPr>
      </p:pic>
    </p:spTree>
  </p:cSld>
  <p:clrMapOvr>
    <a:masterClrMapping/>
  </p:clrMapOvr>
  <p:transition advClick="0" advTm="60000"/>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Q16</a:t>
            </a:r>
          </a:p>
        </p:txBody>
      </p:sp>
      <p:sp>
        <p:nvSpPr>
          <p:cNvPr id="3" name="Content Placeholder 2"/>
          <p:cNvSpPr>
            <a:spLocks noGrp="1"/>
          </p:cNvSpPr>
          <p:nvPr>
            <p:ph idx="1"/>
          </p:nvPr>
        </p:nvSpPr>
        <p:spPr/>
        <p:txBody>
          <a:bodyPr/>
          <a:lstStyle/>
          <a:p>
            <a:r>
              <a:rPr lang="en-US" dirty="0" err="1"/>
              <a:t>Pupillary</a:t>
            </a:r>
            <a:r>
              <a:rPr lang="en-US" dirty="0"/>
              <a:t> reflex ?</a:t>
            </a:r>
          </a:p>
          <a:p>
            <a:pPr>
              <a:buNone/>
            </a:pPr>
            <a:r>
              <a:rPr lang="en-US" dirty="0">
                <a:solidFill>
                  <a:srgbClr val="0070C0"/>
                </a:solidFill>
              </a:rPr>
              <a:t> In </a:t>
            </a:r>
            <a:r>
              <a:rPr lang="en-US" dirty="0" err="1">
                <a:solidFill>
                  <a:srgbClr val="0070C0"/>
                </a:solidFill>
              </a:rPr>
              <a:t>horner’s</a:t>
            </a:r>
            <a:r>
              <a:rPr lang="en-US" dirty="0">
                <a:solidFill>
                  <a:srgbClr val="0070C0"/>
                </a:solidFill>
              </a:rPr>
              <a:t> syndrome ,affected </a:t>
            </a:r>
          </a:p>
          <a:p>
            <a:pPr>
              <a:buNone/>
            </a:pPr>
            <a:r>
              <a:rPr lang="en-US" dirty="0">
                <a:solidFill>
                  <a:srgbClr val="0070C0"/>
                </a:solidFill>
              </a:rPr>
              <a:t>Eye has fixed </a:t>
            </a:r>
            <a:r>
              <a:rPr lang="en-US" dirty="0" err="1">
                <a:solidFill>
                  <a:srgbClr val="0070C0"/>
                </a:solidFill>
              </a:rPr>
              <a:t>myosis</a:t>
            </a:r>
            <a:endParaRPr lang="en-US" dirty="0">
              <a:solidFill>
                <a:srgbClr val="0070C0"/>
              </a:solidFill>
            </a:endParaRPr>
          </a:p>
          <a:p>
            <a:pPr>
              <a:buNone/>
            </a:pPr>
            <a:r>
              <a:rPr lang="en-US" dirty="0">
                <a:solidFill>
                  <a:srgbClr val="0070C0"/>
                </a:solidFill>
              </a:rPr>
              <a:t>(no </a:t>
            </a:r>
            <a:r>
              <a:rPr lang="en-US" dirty="0" err="1">
                <a:solidFill>
                  <a:srgbClr val="0070C0"/>
                </a:solidFill>
              </a:rPr>
              <a:t>pupellary</a:t>
            </a:r>
            <a:r>
              <a:rPr lang="en-US" dirty="0">
                <a:solidFill>
                  <a:srgbClr val="0070C0"/>
                </a:solidFill>
              </a:rPr>
              <a:t> reflex)</a:t>
            </a:r>
          </a:p>
        </p:txBody>
      </p:sp>
      <p:pic>
        <p:nvPicPr>
          <p:cNvPr id="4" name="Content Placeholder 3" descr="Horners.jpg"/>
          <p:cNvPicPr>
            <a:picLocks noChangeAspect="1"/>
          </p:cNvPicPr>
          <p:nvPr/>
        </p:nvPicPr>
        <p:blipFill>
          <a:blip r:embed="rId2"/>
          <a:stretch>
            <a:fillRect/>
          </a:stretch>
        </p:blipFill>
        <p:spPr>
          <a:xfrm>
            <a:off x="4724400" y="3581400"/>
            <a:ext cx="3819525" cy="1964676"/>
          </a:xfrm>
          <a:prstGeom prst="rect">
            <a:avLst/>
          </a:prstGeom>
        </p:spPr>
      </p:pic>
    </p:spTree>
  </p:cSld>
  <p:clrMapOvr>
    <a:masterClrMapping/>
  </p:clrMapOvr>
  <p:transition advClick="0" advTm="60000"/>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Q17</a:t>
            </a:r>
          </a:p>
        </p:txBody>
      </p:sp>
      <p:sp>
        <p:nvSpPr>
          <p:cNvPr id="3" name="Content Placeholder 2"/>
          <p:cNvSpPr>
            <a:spLocks noGrp="1"/>
          </p:cNvSpPr>
          <p:nvPr>
            <p:ph idx="1"/>
          </p:nvPr>
        </p:nvSpPr>
        <p:spPr/>
        <p:txBody>
          <a:bodyPr/>
          <a:lstStyle/>
          <a:p>
            <a:r>
              <a:rPr lang="en-US" dirty="0"/>
              <a:t>( dermatome) Injury c6 (thumb+ lateral of arm and </a:t>
            </a:r>
            <a:r>
              <a:rPr lang="en-US" dirty="0" err="1"/>
              <a:t>forarm</a:t>
            </a:r>
            <a:r>
              <a:rPr lang="en-US" dirty="0"/>
              <a:t>)</a:t>
            </a:r>
          </a:p>
          <a:p>
            <a:r>
              <a:rPr lang="en-US" dirty="0">
                <a:solidFill>
                  <a:srgbClr val="FF0000"/>
                </a:solidFill>
              </a:rPr>
              <a:t>Not the same</a:t>
            </a:r>
          </a:p>
          <a:p>
            <a:pPr>
              <a:buNone/>
            </a:pPr>
            <a:r>
              <a:rPr lang="en-US" dirty="0">
                <a:solidFill>
                  <a:srgbClr val="FF0000"/>
                </a:solidFill>
              </a:rPr>
              <a:t>     </a:t>
            </a:r>
            <a:r>
              <a:rPr lang="en-US" dirty="0" err="1">
                <a:solidFill>
                  <a:srgbClr val="FF0000"/>
                </a:solidFill>
              </a:rPr>
              <a:t>pic</a:t>
            </a:r>
            <a:r>
              <a:rPr lang="en-US" dirty="0">
                <a:solidFill>
                  <a:srgbClr val="FF0000"/>
                </a:solidFill>
              </a:rPr>
              <a:t> in the exam</a:t>
            </a:r>
          </a:p>
          <a:p>
            <a:endParaRPr lang="ar-JO" dirty="0"/>
          </a:p>
          <a:p>
            <a:endParaRPr lang="en-US" dirty="0"/>
          </a:p>
        </p:txBody>
      </p:sp>
      <p:pic>
        <p:nvPicPr>
          <p:cNvPr id="4098" name="Picture 2" descr="C:\Users\windows\Desktop\071717mdstep1neurodermatomeoftheupperextremityposterior.jpg"/>
          <p:cNvPicPr>
            <a:picLocks noChangeAspect="1" noChangeArrowheads="1"/>
          </p:cNvPicPr>
          <p:nvPr/>
        </p:nvPicPr>
        <p:blipFill>
          <a:blip r:embed="rId2"/>
          <a:srcRect/>
          <a:stretch>
            <a:fillRect/>
          </a:stretch>
        </p:blipFill>
        <p:spPr bwMode="auto">
          <a:xfrm>
            <a:off x="4343400" y="2966696"/>
            <a:ext cx="4800600" cy="3675100"/>
          </a:xfrm>
          <a:prstGeom prst="rect">
            <a:avLst/>
          </a:prstGeom>
          <a:noFill/>
        </p:spPr>
      </p:pic>
    </p:spTree>
  </p:cSld>
  <p:clrMapOvr>
    <a:masterClrMapping/>
  </p:clrMapOvr>
  <p:transition advClick="0" advTm="60000"/>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Q18</a:t>
            </a:r>
          </a:p>
        </p:txBody>
      </p:sp>
      <p:sp>
        <p:nvSpPr>
          <p:cNvPr id="3" name="Content Placeholder 2"/>
          <p:cNvSpPr>
            <a:spLocks noGrp="1"/>
          </p:cNvSpPr>
          <p:nvPr>
            <p:ph idx="1"/>
          </p:nvPr>
        </p:nvSpPr>
        <p:spPr/>
        <p:txBody>
          <a:bodyPr/>
          <a:lstStyle/>
          <a:p>
            <a:r>
              <a:rPr lang="en-US" dirty="0">
                <a:solidFill>
                  <a:srgbClr val="FF0000"/>
                </a:solidFill>
              </a:rPr>
              <a:t>Not the same </a:t>
            </a:r>
            <a:r>
              <a:rPr lang="en-US" dirty="0" err="1">
                <a:solidFill>
                  <a:srgbClr val="FF0000"/>
                </a:solidFill>
              </a:rPr>
              <a:t>pic</a:t>
            </a:r>
            <a:r>
              <a:rPr lang="en-US" dirty="0">
                <a:solidFill>
                  <a:srgbClr val="FF0000"/>
                </a:solidFill>
              </a:rPr>
              <a:t> in the exam</a:t>
            </a:r>
          </a:p>
          <a:p>
            <a:endParaRPr lang="en-US" dirty="0"/>
          </a:p>
          <a:p>
            <a:r>
              <a:rPr lang="en-US" dirty="0"/>
              <a:t>What’s the abnormality?</a:t>
            </a:r>
          </a:p>
          <a:p>
            <a:r>
              <a:rPr lang="en-US" dirty="0">
                <a:solidFill>
                  <a:srgbClr val="0070C0"/>
                </a:solidFill>
              </a:rPr>
              <a:t>Bell’s </a:t>
            </a:r>
            <a:r>
              <a:rPr lang="en-US" dirty="0" err="1">
                <a:solidFill>
                  <a:srgbClr val="0070C0"/>
                </a:solidFill>
              </a:rPr>
              <a:t>pulsy</a:t>
            </a:r>
            <a:endParaRPr lang="en-US" dirty="0">
              <a:solidFill>
                <a:srgbClr val="0070C0"/>
              </a:solidFill>
            </a:endParaRPr>
          </a:p>
        </p:txBody>
      </p:sp>
      <p:pic>
        <p:nvPicPr>
          <p:cNvPr id="8194" name="Picture 2" descr="C:\Users\windows\Desktop\str-1ems1dblrslv.jpg"/>
          <p:cNvPicPr>
            <a:picLocks noChangeAspect="1" noChangeArrowheads="1"/>
          </p:cNvPicPr>
          <p:nvPr/>
        </p:nvPicPr>
        <p:blipFill>
          <a:blip r:embed="rId2"/>
          <a:srcRect/>
          <a:stretch>
            <a:fillRect/>
          </a:stretch>
        </p:blipFill>
        <p:spPr bwMode="auto">
          <a:xfrm>
            <a:off x="5257800" y="3276600"/>
            <a:ext cx="3467100" cy="2970149"/>
          </a:xfrm>
          <a:prstGeom prst="rect">
            <a:avLst/>
          </a:prstGeom>
          <a:noFill/>
        </p:spPr>
      </p:pic>
    </p:spTree>
  </p:cSld>
  <p:clrMapOvr>
    <a:masterClrMapping/>
  </p:clrMapOvr>
  <p:transition advClick="0" advTm="60000"/>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Q19</a:t>
            </a:r>
          </a:p>
        </p:txBody>
      </p:sp>
      <p:sp>
        <p:nvSpPr>
          <p:cNvPr id="3" name="Content Placeholder 2"/>
          <p:cNvSpPr>
            <a:spLocks noGrp="1"/>
          </p:cNvSpPr>
          <p:nvPr>
            <p:ph idx="1"/>
          </p:nvPr>
        </p:nvSpPr>
        <p:spPr/>
        <p:txBody>
          <a:bodyPr>
            <a:normAutofit lnSpcReduction="10000"/>
          </a:bodyPr>
          <a:lstStyle/>
          <a:p>
            <a:r>
              <a:rPr lang="en-US" dirty="0">
                <a:solidFill>
                  <a:srgbClr val="FF0000"/>
                </a:solidFill>
              </a:rPr>
              <a:t>Not the same </a:t>
            </a:r>
            <a:r>
              <a:rPr lang="en-US" dirty="0" err="1">
                <a:solidFill>
                  <a:srgbClr val="FF0000"/>
                </a:solidFill>
              </a:rPr>
              <a:t>pic</a:t>
            </a:r>
            <a:r>
              <a:rPr lang="en-US" dirty="0">
                <a:solidFill>
                  <a:srgbClr val="FF0000"/>
                </a:solidFill>
              </a:rPr>
              <a:t> in the exam</a:t>
            </a:r>
          </a:p>
          <a:p>
            <a:r>
              <a:rPr lang="en-US" dirty="0"/>
              <a:t>Treatment ?</a:t>
            </a:r>
          </a:p>
          <a:p>
            <a:r>
              <a:rPr lang="en-US" sz="2600" dirty="0">
                <a:solidFill>
                  <a:srgbClr val="0070C0"/>
                </a:solidFill>
              </a:rPr>
              <a:t>1) Injections or oral medications are improving the outcome and prognosis</a:t>
            </a:r>
            <a:br>
              <a:rPr lang="en-US" sz="2600" dirty="0">
                <a:solidFill>
                  <a:srgbClr val="0070C0"/>
                </a:solidFill>
              </a:rPr>
            </a:br>
            <a:r>
              <a:rPr lang="en-US" sz="2600" dirty="0">
                <a:solidFill>
                  <a:srgbClr val="0070C0"/>
                </a:solidFill>
              </a:rPr>
              <a:t>2) Eye protection (a patch and eye drops preventing the eye from getting dry and developing </a:t>
            </a:r>
            <a:r>
              <a:rPr lang="en-US" sz="2600" dirty="0" err="1">
                <a:solidFill>
                  <a:srgbClr val="0070C0"/>
                </a:solidFill>
              </a:rPr>
              <a:t>keratitis</a:t>
            </a:r>
            <a:r>
              <a:rPr lang="en-US" sz="2600" dirty="0">
                <a:solidFill>
                  <a:srgbClr val="0070C0"/>
                </a:solidFill>
              </a:rPr>
              <a:t>)</a:t>
            </a:r>
            <a:br>
              <a:rPr lang="en-US" sz="2600" dirty="0">
                <a:solidFill>
                  <a:srgbClr val="0070C0"/>
                </a:solidFill>
              </a:rPr>
            </a:br>
            <a:r>
              <a:rPr lang="en-US" sz="2600" dirty="0">
                <a:solidFill>
                  <a:srgbClr val="0070C0"/>
                </a:solidFill>
              </a:rPr>
              <a:t>3) Exercises of the affected muscles may improve the progress</a:t>
            </a:r>
            <a:br>
              <a:rPr lang="en-US" sz="2600" dirty="0">
                <a:solidFill>
                  <a:srgbClr val="0070C0"/>
                </a:solidFill>
              </a:rPr>
            </a:br>
            <a:r>
              <a:rPr lang="en-US" sz="2600" dirty="0">
                <a:solidFill>
                  <a:srgbClr val="0070C0"/>
                </a:solidFill>
              </a:rPr>
              <a:t>4) Surgical decompression is generally not recommended</a:t>
            </a:r>
          </a:p>
          <a:p>
            <a:pPr algn="ctr"/>
            <a:r>
              <a:rPr lang="ar-DZ" dirty="0"/>
              <a:t>لم يتم </a:t>
            </a:r>
            <a:r>
              <a:rPr lang="ar-JO" dirty="0"/>
              <a:t>ذكر الية العلاج في وقت سابق</a:t>
            </a:r>
          </a:p>
          <a:p>
            <a:endParaRPr lang="en-US" dirty="0"/>
          </a:p>
        </p:txBody>
      </p:sp>
      <p:pic>
        <p:nvPicPr>
          <p:cNvPr id="4" name="Picture 2" descr="C:\Users\windows\Desktop\str-1ems1dblrslv.jpg"/>
          <p:cNvPicPr>
            <a:picLocks noChangeAspect="1" noChangeArrowheads="1"/>
          </p:cNvPicPr>
          <p:nvPr/>
        </p:nvPicPr>
        <p:blipFill>
          <a:blip r:embed="rId2"/>
          <a:srcRect/>
          <a:stretch>
            <a:fillRect/>
          </a:stretch>
        </p:blipFill>
        <p:spPr bwMode="auto">
          <a:xfrm>
            <a:off x="6705600" y="0"/>
            <a:ext cx="2438400" cy="2512949"/>
          </a:xfrm>
          <a:prstGeom prst="rect">
            <a:avLst/>
          </a:prstGeom>
          <a:noFill/>
        </p:spPr>
      </p:pic>
    </p:spTree>
  </p:cSld>
  <p:clrMapOvr>
    <a:masterClrMapping/>
  </p:clrMapOvr>
  <p:transition advClick="0" advTm="60000"/>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Q20</a:t>
            </a:r>
          </a:p>
        </p:txBody>
      </p:sp>
      <p:sp>
        <p:nvSpPr>
          <p:cNvPr id="3" name="Content Placeholder 2"/>
          <p:cNvSpPr>
            <a:spLocks noGrp="1"/>
          </p:cNvSpPr>
          <p:nvPr>
            <p:ph idx="1"/>
          </p:nvPr>
        </p:nvSpPr>
        <p:spPr/>
        <p:txBody>
          <a:bodyPr/>
          <a:lstStyle/>
          <a:p>
            <a:r>
              <a:rPr lang="en-US" dirty="0">
                <a:solidFill>
                  <a:srgbClr val="FF0000"/>
                </a:solidFill>
              </a:rPr>
              <a:t>Not the same </a:t>
            </a:r>
            <a:r>
              <a:rPr lang="en-US" dirty="0" err="1">
                <a:solidFill>
                  <a:srgbClr val="FF0000"/>
                </a:solidFill>
              </a:rPr>
              <a:t>pic</a:t>
            </a:r>
            <a:r>
              <a:rPr lang="en-US" dirty="0">
                <a:solidFill>
                  <a:srgbClr val="FF0000"/>
                </a:solidFill>
              </a:rPr>
              <a:t> in the exam </a:t>
            </a:r>
          </a:p>
          <a:p>
            <a:endParaRPr lang="en-US" dirty="0"/>
          </a:p>
          <a:p>
            <a:r>
              <a:rPr lang="en-US" dirty="0"/>
              <a:t>Test name ?</a:t>
            </a:r>
          </a:p>
          <a:p>
            <a:r>
              <a:rPr lang="en-US" dirty="0">
                <a:solidFill>
                  <a:srgbClr val="0070C0"/>
                </a:solidFill>
              </a:rPr>
              <a:t>Romberg’s test</a:t>
            </a:r>
          </a:p>
          <a:p>
            <a:r>
              <a:rPr lang="en-US" dirty="0">
                <a:solidFill>
                  <a:srgbClr val="0070C0"/>
                </a:solidFill>
              </a:rPr>
              <a:t> (sensory ataxia)</a:t>
            </a:r>
          </a:p>
        </p:txBody>
      </p:sp>
      <p:pic>
        <p:nvPicPr>
          <p:cNvPr id="12290" name="Picture 2" descr="C:\Users\windows\Desktop\download.jpg"/>
          <p:cNvPicPr>
            <a:picLocks noChangeAspect="1" noChangeArrowheads="1"/>
          </p:cNvPicPr>
          <p:nvPr/>
        </p:nvPicPr>
        <p:blipFill>
          <a:blip r:embed="rId2"/>
          <a:srcRect/>
          <a:stretch>
            <a:fillRect/>
          </a:stretch>
        </p:blipFill>
        <p:spPr bwMode="auto">
          <a:xfrm>
            <a:off x="3843131" y="2590800"/>
            <a:ext cx="5300869" cy="3657600"/>
          </a:xfrm>
          <a:prstGeom prst="rect">
            <a:avLst/>
          </a:prstGeom>
          <a:noFill/>
        </p:spPr>
      </p:pic>
    </p:spTree>
  </p:cSld>
  <p:clrMapOvr>
    <a:masterClrMapping/>
  </p:clrMapOvr>
  <p:transition advClick="0" advTm="60000"/>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Q21</a:t>
            </a:r>
          </a:p>
        </p:txBody>
      </p:sp>
      <p:sp>
        <p:nvSpPr>
          <p:cNvPr id="3" name="Content Placeholder 2"/>
          <p:cNvSpPr>
            <a:spLocks noGrp="1"/>
          </p:cNvSpPr>
          <p:nvPr>
            <p:ph idx="1"/>
          </p:nvPr>
        </p:nvSpPr>
        <p:spPr/>
        <p:txBody>
          <a:bodyPr/>
          <a:lstStyle/>
          <a:p>
            <a:r>
              <a:rPr lang="en-US" dirty="0">
                <a:solidFill>
                  <a:srgbClr val="FF0000"/>
                </a:solidFill>
              </a:rPr>
              <a:t>Not the same </a:t>
            </a:r>
            <a:r>
              <a:rPr lang="en-US" dirty="0" err="1">
                <a:solidFill>
                  <a:srgbClr val="FF0000"/>
                </a:solidFill>
              </a:rPr>
              <a:t>pic</a:t>
            </a:r>
            <a:r>
              <a:rPr lang="en-US" dirty="0">
                <a:solidFill>
                  <a:srgbClr val="FF0000"/>
                </a:solidFill>
              </a:rPr>
              <a:t> in the exam </a:t>
            </a:r>
          </a:p>
          <a:p>
            <a:r>
              <a:rPr lang="en-US" dirty="0"/>
              <a:t>Test name? for what ?</a:t>
            </a:r>
          </a:p>
          <a:p>
            <a:r>
              <a:rPr lang="en-US" dirty="0">
                <a:solidFill>
                  <a:srgbClr val="0070C0"/>
                </a:solidFill>
              </a:rPr>
              <a:t>finger to nose test </a:t>
            </a:r>
          </a:p>
          <a:p>
            <a:r>
              <a:rPr lang="en-US" dirty="0">
                <a:solidFill>
                  <a:srgbClr val="0070C0"/>
                </a:solidFill>
              </a:rPr>
              <a:t>For cerebellar (coordination)</a:t>
            </a:r>
          </a:p>
        </p:txBody>
      </p:sp>
      <p:pic>
        <p:nvPicPr>
          <p:cNvPr id="13315" name="Picture 3" descr="C:\Users\windows\Desktop\finger-to-nose-test-2.jpg"/>
          <p:cNvPicPr>
            <a:picLocks noChangeAspect="1" noChangeArrowheads="1"/>
          </p:cNvPicPr>
          <p:nvPr/>
        </p:nvPicPr>
        <p:blipFill>
          <a:blip r:embed="rId2"/>
          <a:srcRect/>
          <a:stretch>
            <a:fillRect/>
          </a:stretch>
        </p:blipFill>
        <p:spPr bwMode="auto">
          <a:xfrm>
            <a:off x="5698067" y="2667000"/>
            <a:ext cx="3445933" cy="3143250"/>
          </a:xfrm>
          <a:prstGeom prst="rect">
            <a:avLst/>
          </a:prstGeom>
          <a:noFill/>
        </p:spPr>
      </p:pic>
    </p:spTree>
  </p:cSld>
  <p:clrMapOvr>
    <a:masterClrMapping/>
  </p:clrMapOvr>
  <p:transition advClick="0" advTm="60000"/>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Q22</a:t>
            </a:r>
          </a:p>
        </p:txBody>
      </p:sp>
      <p:sp>
        <p:nvSpPr>
          <p:cNvPr id="3" name="Content Placeholder 2"/>
          <p:cNvSpPr>
            <a:spLocks noGrp="1"/>
          </p:cNvSpPr>
          <p:nvPr>
            <p:ph idx="1"/>
          </p:nvPr>
        </p:nvSpPr>
        <p:spPr/>
        <p:txBody>
          <a:bodyPr/>
          <a:lstStyle/>
          <a:p>
            <a:r>
              <a:rPr lang="en-US" dirty="0"/>
              <a:t>Nerve affected ?</a:t>
            </a:r>
          </a:p>
          <a:p>
            <a:r>
              <a:rPr lang="en-US" dirty="0">
                <a:solidFill>
                  <a:srgbClr val="0070C0"/>
                </a:solidFill>
              </a:rPr>
              <a:t> long thoracic nerve (winged scapula)</a:t>
            </a:r>
          </a:p>
        </p:txBody>
      </p:sp>
      <p:pic>
        <p:nvPicPr>
          <p:cNvPr id="11266" name="Picture 2" descr="C:\Users\windows\Desktop\194px-Sca_2.jpg"/>
          <p:cNvPicPr>
            <a:picLocks noChangeAspect="1" noChangeArrowheads="1"/>
          </p:cNvPicPr>
          <p:nvPr/>
        </p:nvPicPr>
        <p:blipFill>
          <a:blip r:embed="rId2"/>
          <a:srcRect/>
          <a:stretch>
            <a:fillRect/>
          </a:stretch>
        </p:blipFill>
        <p:spPr bwMode="auto">
          <a:xfrm>
            <a:off x="5257800" y="3124200"/>
            <a:ext cx="3524376" cy="2743200"/>
          </a:xfrm>
          <a:prstGeom prst="rect">
            <a:avLst/>
          </a:prstGeom>
          <a:noFill/>
        </p:spPr>
      </p:pic>
    </p:spTree>
  </p:cSld>
  <p:clrMapOvr>
    <a:masterClrMapping/>
  </p:clrMapOvr>
  <p:transition advClick="0" advTm="60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462" y="1255192"/>
            <a:ext cx="3316333" cy="2253818"/>
          </a:xfrm>
        </p:spPr>
        <p:txBody>
          <a:bodyPr>
            <a:normAutofit/>
          </a:bodyPr>
          <a:lstStyle/>
          <a:p>
            <a:r>
              <a:rPr lang="en-US" sz="1800" dirty="0"/>
              <a:t>35 This patient has fever, headache, neck stiffness and photophobia , what’s your next step ? </a:t>
            </a:r>
            <a:br>
              <a:rPr lang="en-US" sz="1800" dirty="0"/>
            </a:br>
            <a:r>
              <a:rPr lang="en-US" sz="1800" dirty="0"/>
              <a:t>Start empirical treatment and dexamethasone</a:t>
            </a:r>
            <a:br>
              <a:rPr lang="en-US" sz="1800" dirty="0"/>
            </a:br>
            <a:endParaRPr lang="en-US" sz="1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74130" y="1359696"/>
            <a:ext cx="2031173" cy="1690721"/>
          </a:xfrm>
        </p:spPr>
      </p:pic>
      <p:pic>
        <p:nvPicPr>
          <p:cNvPr id="6" name="Picture 5"/>
          <p:cNvPicPr>
            <a:picLocks noChangeAspect="1"/>
          </p:cNvPicPr>
          <p:nvPr/>
        </p:nvPicPr>
        <p:blipFill>
          <a:blip r:embed="rId3"/>
          <a:stretch>
            <a:fillRect/>
          </a:stretch>
        </p:blipFill>
        <p:spPr>
          <a:xfrm>
            <a:off x="5266447" y="3179678"/>
            <a:ext cx="2932011" cy="2556550"/>
          </a:xfrm>
          <a:prstGeom prst="rect">
            <a:avLst/>
          </a:prstGeom>
        </p:spPr>
      </p:pic>
      <p:sp>
        <p:nvSpPr>
          <p:cNvPr id="7" name="TextBox 6"/>
          <p:cNvSpPr txBox="1"/>
          <p:nvPr/>
        </p:nvSpPr>
        <p:spPr>
          <a:xfrm>
            <a:off x="627017" y="3561262"/>
            <a:ext cx="3847113" cy="2100575"/>
          </a:xfrm>
          <a:prstGeom prst="rect">
            <a:avLst/>
          </a:prstGeom>
          <a:noFill/>
        </p:spPr>
        <p:txBody>
          <a:bodyPr wrap="square" rtlCol="0">
            <a:spAutoFit/>
          </a:bodyPr>
          <a:lstStyle/>
          <a:p>
            <a:r>
              <a:rPr lang="en-US" dirty="0">
                <a:solidFill>
                  <a:srgbClr val="FF0000"/>
                </a:solidFill>
              </a:rPr>
              <a:t>-36 wrong about </a:t>
            </a:r>
            <a:r>
              <a:rPr lang="en-US" dirty="0" err="1">
                <a:solidFill>
                  <a:srgbClr val="FF0000"/>
                </a:solidFill>
              </a:rPr>
              <a:t>manegment</a:t>
            </a:r>
            <a:r>
              <a:rPr lang="en-US" dirty="0">
                <a:solidFill>
                  <a:srgbClr val="FF0000"/>
                </a:solidFill>
              </a:rPr>
              <a:t> ?</a:t>
            </a:r>
          </a:p>
          <a:p>
            <a:r>
              <a:rPr lang="en-US" dirty="0">
                <a:solidFill>
                  <a:srgbClr val="FF0000"/>
                </a:solidFill>
              </a:rPr>
              <a:t>Reduced </a:t>
            </a:r>
            <a:r>
              <a:rPr lang="en-US" dirty="0" err="1">
                <a:solidFill>
                  <a:srgbClr val="FF0000"/>
                </a:solidFill>
              </a:rPr>
              <a:t>warfarine</a:t>
            </a:r>
            <a:r>
              <a:rPr lang="en-US" dirty="0">
                <a:solidFill>
                  <a:srgbClr val="FF0000"/>
                </a:solidFill>
              </a:rPr>
              <a:t> without antidote </a:t>
            </a:r>
          </a:p>
          <a:p>
            <a:r>
              <a:rPr lang="en-US" dirty="0">
                <a:solidFill>
                  <a:srgbClr val="FF0000"/>
                </a:solidFill>
              </a:rPr>
              <a:t>-37 true about </a:t>
            </a:r>
            <a:r>
              <a:rPr lang="en-US" dirty="0" err="1">
                <a:solidFill>
                  <a:srgbClr val="FF0000"/>
                </a:solidFill>
              </a:rPr>
              <a:t>subarchnoid</a:t>
            </a:r>
            <a:r>
              <a:rPr lang="en-US" dirty="0">
                <a:solidFill>
                  <a:srgbClr val="FF0000"/>
                </a:solidFill>
              </a:rPr>
              <a:t> hemorrhage?</a:t>
            </a:r>
          </a:p>
          <a:p>
            <a:r>
              <a:rPr lang="en-US" dirty="0">
                <a:solidFill>
                  <a:srgbClr val="FF0000"/>
                </a:solidFill>
              </a:rPr>
              <a:t>Reduced </a:t>
            </a:r>
            <a:r>
              <a:rPr lang="en-US" dirty="0" err="1">
                <a:solidFill>
                  <a:srgbClr val="FF0000"/>
                </a:solidFill>
              </a:rPr>
              <a:t>warfarine</a:t>
            </a:r>
            <a:r>
              <a:rPr lang="en-US" dirty="0">
                <a:solidFill>
                  <a:srgbClr val="FF0000"/>
                </a:solidFill>
              </a:rPr>
              <a:t> to get INR below </a:t>
            </a:r>
            <a:r>
              <a:rPr lang="en-US" sz="1350" dirty="0">
                <a:solidFill>
                  <a:srgbClr val="FF0000"/>
                </a:solidFill>
              </a:rPr>
              <a:t>2</a:t>
            </a:r>
            <a:endParaRPr lang="ar-JO" sz="1350" dirty="0">
              <a:solidFill>
                <a:srgbClr val="FF0000"/>
              </a:solidFill>
            </a:endParaRPr>
          </a:p>
          <a:p>
            <a:r>
              <a:rPr lang="ar-JO" sz="1350" dirty="0">
                <a:solidFill>
                  <a:srgbClr val="FF0000"/>
                </a:solidFill>
              </a:rPr>
              <a:t>مش متاكديين </a:t>
            </a:r>
            <a:r>
              <a:rPr lang="en-US" sz="1350" dirty="0">
                <a:solidFill>
                  <a:srgbClr val="FF0000"/>
                </a:solidFill>
              </a:rPr>
              <a:t> </a:t>
            </a:r>
          </a:p>
          <a:p>
            <a:endParaRPr lang="en-US" sz="1350" dirty="0">
              <a:solidFill>
                <a:srgbClr val="FF0000"/>
              </a:solidFill>
            </a:endParaRPr>
          </a:p>
          <a:p>
            <a:endParaRPr lang="en-US" sz="1350" dirty="0"/>
          </a:p>
        </p:txBody>
      </p:sp>
    </p:spTree>
    <p:extLst>
      <p:ext uri="{BB962C8B-B14F-4D97-AF65-F5344CB8AC3E}">
        <p14:creationId xmlns:p14="http://schemas.microsoft.com/office/powerpoint/2010/main" val="1955851872"/>
      </p:ext>
    </p:extLst>
  </p:cSld>
  <p:clrMapOvr>
    <a:masterClrMapping/>
  </p:clrMapOvr>
  <p:transition advClick="0" advTm="60000"/>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Q23</a:t>
            </a:r>
          </a:p>
        </p:txBody>
      </p:sp>
      <p:sp>
        <p:nvSpPr>
          <p:cNvPr id="3" name="Content Placeholder 2"/>
          <p:cNvSpPr>
            <a:spLocks noGrp="1"/>
          </p:cNvSpPr>
          <p:nvPr>
            <p:ph idx="1"/>
          </p:nvPr>
        </p:nvSpPr>
        <p:spPr>
          <a:xfrm>
            <a:off x="457200" y="4267200"/>
            <a:ext cx="8229600" cy="1858963"/>
          </a:xfrm>
        </p:spPr>
        <p:txBody>
          <a:bodyPr/>
          <a:lstStyle/>
          <a:p>
            <a:pPr marL="0" indent="0">
              <a:buNone/>
            </a:pPr>
            <a:r>
              <a:rPr lang="en-US" dirty="0"/>
              <a:t>EMG show </a:t>
            </a:r>
            <a:r>
              <a:rPr lang="en-US" dirty="0" err="1"/>
              <a:t>demyelination</a:t>
            </a:r>
            <a:r>
              <a:rPr lang="en-US" dirty="0"/>
              <a:t> </a:t>
            </a:r>
          </a:p>
          <a:p>
            <a:pPr marL="0" indent="0">
              <a:buNone/>
            </a:pPr>
            <a:r>
              <a:rPr lang="en-US" dirty="0"/>
              <a:t>What is the disease? </a:t>
            </a:r>
          </a:p>
          <a:p>
            <a:pPr marL="0" indent="0">
              <a:buNone/>
            </a:pPr>
            <a:r>
              <a:rPr lang="en-US" dirty="0">
                <a:solidFill>
                  <a:srgbClr val="0070C0"/>
                </a:solidFill>
              </a:rPr>
              <a:t>Charcot Marie tooth ( </a:t>
            </a:r>
            <a:r>
              <a:rPr lang="en-US" dirty="0" err="1">
                <a:solidFill>
                  <a:srgbClr val="0070C0"/>
                </a:solidFill>
              </a:rPr>
              <a:t>pes</a:t>
            </a:r>
            <a:r>
              <a:rPr lang="en-US" dirty="0">
                <a:solidFill>
                  <a:srgbClr val="0070C0"/>
                </a:solidFill>
              </a:rPr>
              <a:t> </a:t>
            </a:r>
            <a:r>
              <a:rPr lang="en-US" dirty="0" err="1">
                <a:solidFill>
                  <a:srgbClr val="0070C0"/>
                </a:solidFill>
              </a:rPr>
              <a:t>cavus</a:t>
            </a:r>
            <a:r>
              <a:rPr lang="en-US" dirty="0">
                <a:solidFill>
                  <a:srgbClr val="0070C0"/>
                </a:solidFill>
              </a:rPr>
              <a:t>)</a:t>
            </a:r>
          </a:p>
          <a:p>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371600"/>
            <a:ext cx="4883317" cy="3005118"/>
          </a:xfrm>
          <a:prstGeom prst="rect">
            <a:avLst/>
          </a:prstGeom>
        </p:spPr>
      </p:pic>
    </p:spTree>
  </p:cSld>
  <p:clrMapOvr>
    <a:masterClrMapping/>
  </p:clrMapOvr>
  <p:transition advClick="0" advTm="60000"/>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Q24</a:t>
            </a:r>
          </a:p>
        </p:txBody>
      </p:sp>
      <p:sp>
        <p:nvSpPr>
          <p:cNvPr id="3" name="Content Placeholder 2"/>
          <p:cNvSpPr>
            <a:spLocks noGrp="1"/>
          </p:cNvSpPr>
          <p:nvPr>
            <p:ph idx="1"/>
          </p:nvPr>
        </p:nvSpPr>
        <p:spPr/>
        <p:txBody>
          <a:bodyPr/>
          <a:lstStyle/>
          <a:p>
            <a:r>
              <a:rPr lang="en-US" dirty="0"/>
              <a:t>PT has </a:t>
            </a:r>
            <a:r>
              <a:rPr lang="en-US" dirty="0" err="1"/>
              <a:t>hx</a:t>
            </a:r>
            <a:r>
              <a:rPr lang="en-US" dirty="0"/>
              <a:t> of myasthenia gravis , come to ER with difficulty of breathing (&amp;other signs)</a:t>
            </a:r>
          </a:p>
          <a:p>
            <a:r>
              <a:rPr lang="en-US" dirty="0"/>
              <a:t>You have to distinguish between_____&amp;_____</a:t>
            </a:r>
          </a:p>
          <a:p>
            <a:pPr>
              <a:buNone/>
            </a:pPr>
            <a:r>
              <a:rPr lang="en-US" dirty="0"/>
              <a:t>     for </a:t>
            </a:r>
            <a:r>
              <a:rPr lang="en-US" dirty="0" err="1"/>
              <a:t>manegemant</a:t>
            </a:r>
            <a:r>
              <a:rPr lang="en-US" dirty="0"/>
              <a:t> </a:t>
            </a:r>
          </a:p>
          <a:p>
            <a:pPr>
              <a:buNone/>
            </a:pPr>
            <a:r>
              <a:rPr lang="en-US" dirty="0">
                <a:solidFill>
                  <a:srgbClr val="0070C0"/>
                </a:solidFill>
              </a:rPr>
              <a:t>Myasthenia crisis &amp; </a:t>
            </a:r>
            <a:r>
              <a:rPr lang="en-US" dirty="0" err="1">
                <a:solidFill>
                  <a:srgbClr val="0070C0"/>
                </a:solidFill>
              </a:rPr>
              <a:t>colinergic</a:t>
            </a:r>
            <a:r>
              <a:rPr lang="en-US" dirty="0">
                <a:solidFill>
                  <a:srgbClr val="0070C0"/>
                </a:solidFill>
              </a:rPr>
              <a:t> crisis</a:t>
            </a:r>
            <a:r>
              <a:rPr lang="en-US" dirty="0"/>
              <a:t> </a:t>
            </a:r>
          </a:p>
        </p:txBody>
      </p:sp>
    </p:spTree>
  </p:cSld>
  <p:clrMapOvr>
    <a:masterClrMapping/>
  </p:clrMapOvr>
  <p:transition advClick="0" advTm="60000"/>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Q25</a:t>
            </a:r>
          </a:p>
        </p:txBody>
      </p:sp>
      <p:sp>
        <p:nvSpPr>
          <p:cNvPr id="3" name="Content Placeholder 2"/>
          <p:cNvSpPr>
            <a:spLocks noGrp="1"/>
          </p:cNvSpPr>
          <p:nvPr>
            <p:ph idx="1"/>
          </p:nvPr>
        </p:nvSpPr>
        <p:spPr/>
        <p:txBody>
          <a:bodyPr/>
          <a:lstStyle/>
          <a:p>
            <a:r>
              <a:rPr lang="en-US" dirty="0">
                <a:solidFill>
                  <a:srgbClr val="FF0000"/>
                </a:solidFill>
              </a:rPr>
              <a:t>Not the same </a:t>
            </a:r>
            <a:r>
              <a:rPr lang="en-US" dirty="0" err="1">
                <a:solidFill>
                  <a:srgbClr val="FF0000"/>
                </a:solidFill>
              </a:rPr>
              <a:t>pic</a:t>
            </a:r>
            <a:r>
              <a:rPr lang="en-US" dirty="0">
                <a:solidFill>
                  <a:srgbClr val="FF0000"/>
                </a:solidFill>
              </a:rPr>
              <a:t> in the exam </a:t>
            </a:r>
          </a:p>
          <a:p>
            <a:r>
              <a:rPr lang="en-US" dirty="0"/>
              <a:t>Pt has facial </a:t>
            </a:r>
            <a:r>
              <a:rPr lang="en-US" dirty="0" err="1"/>
              <a:t>pulsy</a:t>
            </a:r>
            <a:r>
              <a:rPr lang="en-US" dirty="0"/>
              <a:t>, he has ?</a:t>
            </a:r>
          </a:p>
          <a:p>
            <a:r>
              <a:rPr lang="en-US" dirty="0">
                <a:solidFill>
                  <a:srgbClr val="0070C0"/>
                </a:solidFill>
              </a:rPr>
              <a:t>Ramsay hunt(herpes zoster </a:t>
            </a:r>
            <a:r>
              <a:rPr lang="en-US" dirty="0" err="1">
                <a:solidFill>
                  <a:srgbClr val="0070C0"/>
                </a:solidFill>
              </a:rPr>
              <a:t>oticus</a:t>
            </a:r>
            <a:r>
              <a:rPr lang="en-US" dirty="0">
                <a:solidFill>
                  <a:srgbClr val="0070C0"/>
                </a:solidFill>
              </a:rPr>
              <a:t>)</a:t>
            </a:r>
          </a:p>
          <a:p>
            <a:endParaRPr lang="en-US" dirty="0">
              <a:solidFill>
                <a:srgbClr val="FF0000"/>
              </a:solidFill>
            </a:endParaRPr>
          </a:p>
        </p:txBody>
      </p:sp>
      <p:pic>
        <p:nvPicPr>
          <p:cNvPr id="2050" name="Picture 2" descr="C:\Users\windows\Desktop\ramsay-hunt-syndrome-example-200x300.jpg"/>
          <p:cNvPicPr>
            <a:picLocks noChangeAspect="1" noChangeArrowheads="1"/>
          </p:cNvPicPr>
          <p:nvPr/>
        </p:nvPicPr>
        <p:blipFill>
          <a:blip r:embed="rId2"/>
          <a:srcRect/>
          <a:stretch>
            <a:fillRect/>
          </a:stretch>
        </p:blipFill>
        <p:spPr bwMode="auto">
          <a:xfrm>
            <a:off x="6934200" y="3429000"/>
            <a:ext cx="1905000" cy="2857500"/>
          </a:xfrm>
          <a:prstGeom prst="rect">
            <a:avLst/>
          </a:prstGeom>
          <a:noFill/>
        </p:spPr>
      </p:pic>
    </p:spTree>
  </p:cSld>
  <p:clrMapOvr>
    <a:masterClrMapping/>
  </p:clrMapOvr>
  <p:transition advClick="0" advTm="60000"/>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Q26</a:t>
            </a:r>
          </a:p>
        </p:txBody>
      </p:sp>
      <p:sp>
        <p:nvSpPr>
          <p:cNvPr id="3" name="Content Placeholder 2"/>
          <p:cNvSpPr>
            <a:spLocks noGrp="1"/>
          </p:cNvSpPr>
          <p:nvPr>
            <p:ph idx="1"/>
          </p:nvPr>
        </p:nvSpPr>
        <p:spPr/>
        <p:txBody>
          <a:bodyPr/>
          <a:lstStyle/>
          <a:p>
            <a:r>
              <a:rPr lang="en-US" dirty="0">
                <a:solidFill>
                  <a:srgbClr val="FF0000"/>
                </a:solidFill>
              </a:rPr>
              <a:t>Not the same </a:t>
            </a:r>
            <a:r>
              <a:rPr lang="en-US" dirty="0" err="1">
                <a:solidFill>
                  <a:srgbClr val="FF0000"/>
                </a:solidFill>
              </a:rPr>
              <a:t>pic</a:t>
            </a:r>
            <a:r>
              <a:rPr lang="en-US" dirty="0">
                <a:solidFill>
                  <a:srgbClr val="FF0000"/>
                </a:solidFill>
              </a:rPr>
              <a:t> in the exam </a:t>
            </a:r>
          </a:p>
          <a:p>
            <a:pPr>
              <a:buNone/>
            </a:pPr>
            <a:r>
              <a:rPr lang="en-US" dirty="0"/>
              <a:t>Meningitis case,,</a:t>
            </a:r>
          </a:p>
          <a:p>
            <a:pPr>
              <a:buNone/>
            </a:pPr>
            <a:r>
              <a:rPr lang="en-US" dirty="0"/>
              <a:t>Examination to do ?</a:t>
            </a:r>
          </a:p>
          <a:p>
            <a:pPr>
              <a:buNone/>
            </a:pPr>
            <a:r>
              <a:rPr lang="en-US" dirty="0">
                <a:solidFill>
                  <a:srgbClr val="0070C0"/>
                </a:solidFill>
              </a:rPr>
              <a:t>-</a:t>
            </a:r>
            <a:r>
              <a:rPr lang="en-US" dirty="0" err="1">
                <a:solidFill>
                  <a:srgbClr val="0070C0"/>
                </a:solidFill>
              </a:rPr>
              <a:t>brudziniski</a:t>
            </a:r>
            <a:r>
              <a:rPr lang="en-US" dirty="0">
                <a:solidFill>
                  <a:srgbClr val="0070C0"/>
                </a:solidFill>
              </a:rPr>
              <a:t> &amp;</a:t>
            </a:r>
            <a:r>
              <a:rPr lang="en-US" dirty="0" err="1">
                <a:solidFill>
                  <a:srgbClr val="0070C0"/>
                </a:solidFill>
              </a:rPr>
              <a:t>kernig’s</a:t>
            </a:r>
            <a:r>
              <a:rPr lang="en-US" dirty="0">
                <a:solidFill>
                  <a:srgbClr val="0070C0"/>
                </a:solidFill>
              </a:rPr>
              <a:t> signs</a:t>
            </a:r>
            <a:r>
              <a:rPr lang="en-US" dirty="0"/>
              <a:t>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200400"/>
            <a:ext cx="3621632" cy="29444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Q27</a:t>
            </a:r>
          </a:p>
        </p:txBody>
      </p:sp>
      <p:sp>
        <p:nvSpPr>
          <p:cNvPr id="3" name="Content Placeholder 2"/>
          <p:cNvSpPr>
            <a:spLocks noGrp="1"/>
          </p:cNvSpPr>
          <p:nvPr>
            <p:ph idx="1"/>
          </p:nvPr>
        </p:nvSpPr>
        <p:spPr/>
        <p:txBody>
          <a:bodyPr/>
          <a:lstStyle/>
          <a:p>
            <a:r>
              <a:rPr lang="en-US" dirty="0">
                <a:solidFill>
                  <a:srgbClr val="FF0000"/>
                </a:solidFill>
              </a:rPr>
              <a:t>Not the same </a:t>
            </a:r>
            <a:r>
              <a:rPr lang="en-US" dirty="0" err="1">
                <a:solidFill>
                  <a:srgbClr val="FF0000"/>
                </a:solidFill>
              </a:rPr>
              <a:t>pic</a:t>
            </a:r>
            <a:r>
              <a:rPr lang="en-US" dirty="0">
                <a:solidFill>
                  <a:srgbClr val="FF0000"/>
                </a:solidFill>
              </a:rPr>
              <a:t> in the exam </a:t>
            </a:r>
          </a:p>
          <a:p>
            <a:r>
              <a:rPr lang="en-US" dirty="0"/>
              <a:t>If positive, </a:t>
            </a:r>
            <a:r>
              <a:rPr lang="en-US" dirty="0" err="1"/>
              <a:t>Tx</a:t>
            </a:r>
            <a:r>
              <a:rPr lang="en-US" dirty="0"/>
              <a:t>?</a:t>
            </a:r>
          </a:p>
          <a:p>
            <a:r>
              <a:rPr lang="en-US" dirty="0">
                <a:solidFill>
                  <a:srgbClr val="0070C0"/>
                </a:solidFill>
              </a:rPr>
              <a:t>-</a:t>
            </a:r>
            <a:r>
              <a:rPr lang="en-US" dirty="0" err="1">
                <a:solidFill>
                  <a:srgbClr val="0070C0"/>
                </a:solidFill>
              </a:rPr>
              <a:t>Benzylpenicillin</a:t>
            </a:r>
            <a:r>
              <a:rPr lang="en-US" dirty="0">
                <a:solidFill>
                  <a:srgbClr val="0070C0"/>
                </a:solidFill>
              </a:rPr>
              <a:t> </a:t>
            </a:r>
          </a:p>
          <a:p>
            <a:r>
              <a:rPr lang="en-US" dirty="0">
                <a:solidFill>
                  <a:srgbClr val="0070C0"/>
                </a:solidFill>
              </a:rPr>
              <a:t>-corticosteroid </a:t>
            </a:r>
          </a:p>
          <a:p>
            <a:r>
              <a:rPr lang="en-US" dirty="0" err="1">
                <a:solidFill>
                  <a:srgbClr val="0070C0"/>
                </a:solidFill>
              </a:rPr>
              <a:t>Vancomysin</a:t>
            </a:r>
            <a:r>
              <a:rPr lang="en-US" dirty="0">
                <a:solidFill>
                  <a:srgbClr val="0070C0"/>
                </a:solidFill>
              </a:rPr>
              <a:t>(prophylactic for staph. </a:t>
            </a:r>
            <a:r>
              <a:rPr lang="en-US" dirty="0" err="1">
                <a:solidFill>
                  <a:srgbClr val="0070C0"/>
                </a:solidFill>
              </a:rPr>
              <a:t>Aurus</a:t>
            </a:r>
            <a:r>
              <a:rPr lang="en-US" dirty="0">
                <a:solidFill>
                  <a:srgbClr val="0070C0"/>
                </a:solidFill>
              </a:rPr>
              <a:t>)</a:t>
            </a:r>
          </a:p>
          <a:p>
            <a:r>
              <a:rPr lang="en-US" dirty="0">
                <a:solidFill>
                  <a:srgbClr val="0070C0"/>
                </a:solidFill>
              </a:rPr>
              <a:t>- analgesic+ </a:t>
            </a:r>
            <a:r>
              <a:rPr lang="en-US" dirty="0" err="1">
                <a:solidFill>
                  <a:srgbClr val="0070C0"/>
                </a:solidFill>
              </a:rPr>
              <a:t>antipyreic</a:t>
            </a:r>
            <a:r>
              <a:rPr lang="en-US" dirty="0">
                <a:solidFill>
                  <a:srgbClr val="0070C0"/>
                </a:solidFill>
              </a:rPr>
              <a:t> + antiepileptic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7272" y="228600"/>
            <a:ext cx="3246728" cy="26396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Q28</a:t>
            </a:r>
          </a:p>
        </p:txBody>
      </p:sp>
      <p:sp>
        <p:nvSpPr>
          <p:cNvPr id="3" name="Content Placeholder 2"/>
          <p:cNvSpPr>
            <a:spLocks noGrp="1"/>
          </p:cNvSpPr>
          <p:nvPr>
            <p:ph idx="1"/>
          </p:nvPr>
        </p:nvSpPr>
        <p:spPr>
          <a:xfrm>
            <a:off x="457200" y="2667000"/>
            <a:ext cx="8229600" cy="4525963"/>
          </a:xfrm>
        </p:spPr>
        <p:txBody>
          <a:bodyPr/>
          <a:lstStyle/>
          <a:p>
            <a:r>
              <a:rPr lang="en-US" dirty="0">
                <a:solidFill>
                  <a:srgbClr val="FF0000"/>
                </a:solidFill>
              </a:rPr>
              <a:t>Not the same </a:t>
            </a:r>
            <a:r>
              <a:rPr lang="en-US" dirty="0" err="1">
                <a:solidFill>
                  <a:srgbClr val="FF0000"/>
                </a:solidFill>
              </a:rPr>
              <a:t>pic</a:t>
            </a:r>
            <a:r>
              <a:rPr lang="en-US" dirty="0">
                <a:solidFill>
                  <a:srgbClr val="FF0000"/>
                </a:solidFill>
              </a:rPr>
              <a:t> in the exam </a:t>
            </a:r>
          </a:p>
          <a:p>
            <a:r>
              <a:rPr lang="en-US" dirty="0"/>
              <a:t>IF he </a:t>
            </a:r>
            <a:r>
              <a:rPr lang="en-US" dirty="0" err="1"/>
              <a:t>complaine</a:t>
            </a:r>
            <a:r>
              <a:rPr lang="en-US" dirty="0"/>
              <a:t> of headache?</a:t>
            </a:r>
          </a:p>
          <a:p>
            <a:r>
              <a:rPr lang="en-US" dirty="0">
                <a:solidFill>
                  <a:srgbClr val="0070C0"/>
                </a:solidFill>
              </a:rPr>
              <a:t> request MRI</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7272" y="228600"/>
            <a:ext cx="3246728" cy="26396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Q29</a:t>
            </a:r>
          </a:p>
        </p:txBody>
      </p:sp>
      <p:sp>
        <p:nvSpPr>
          <p:cNvPr id="3" name="Content Placeholder 2"/>
          <p:cNvSpPr>
            <a:spLocks noGrp="1"/>
          </p:cNvSpPr>
          <p:nvPr>
            <p:ph idx="1"/>
          </p:nvPr>
        </p:nvSpPr>
        <p:spPr/>
        <p:txBody>
          <a:bodyPr/>
          <a:lstStyle/>
          <a:p>
            <a:r>
              <a:rPr lang="en-US" dirty="0">
                <a:solidFill>
                  <a:srgbClr val="FF0000"/>
                </a:solidFill>
              </a:rPr>
              <a:t>Not the same </a:t>
            </a:r>
            <a:r>
              <a:rPr lang="en-US" dirty="0" err="1">
                <a:solidFill>
                  <a:srgbClr val="FF0000"/>
                </a:solidFill>
              </a:rPr>
              <a:t>pic</a:t>
            </a:r>
            <a:r>
              <a:rPr lang="en-US" dirty="0">
                <a:solidFill>
                  <a:srgbClr val="FF0000"/>
                </a:solidFill>
              </a:rPr>
              <a:t> in the exam</a:t>
            </a:r>
          </a:p>
          <a:p>
            <a:pPr>
              <a:buNone/>
            </a:pPr>
            <a:r>
              <a:rPr lang="en-US" dirty="0"/>
              <a:t> IF it negative , what next ?</a:t>
            </a:r>
          </a:p>
          <a:p>
            <a:pPr>
              <a:buNone/>
            </a:pPr>
            <a:r>
              <a:rPr lang="en-US" dirty="0">
                <a:solidFill>
                  <a:srgbClr val="0070C0"/>
                </a:solidFill>
              </a:rPr>
              <a:t>   LP (lumber puncher)</a:t>
            </a:r>
            <a:r>
              <a:rPr lang="en-US" dirty="0">
                <a:solidFill>
                  <a:srgbClr val="FF0000"/>
                </a:solidFill>
              </a:rPr>
              <a:t> </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3546" y="0"/>
            <a:ext cx="3340454" cy="27158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Q30</a:t>
            </a:r>
          </a:p>
        </p:txBody>
      </p:sp>
      <p:sp>
        <p:nvSpPr>
          <p:cNvPr id="3" name="Content Placeholder 2"/>
          <p:cNvSpPr>
            <a:spLocks noGrp="1"/>
          </p:cNvSpPr>
          <p:nvPr>
            <p:ph idx="1"/>
          </p:nvPr>
        </p:nvSpPr>
        <p:spPr/>
        <p:txBody>
          <a:bodyPr/>
          <a:lstStyle/>
          <a:p>
            <a:r>
              <a:rPr lang="en-US" dirty="0"/>
              <a:t>GCS :</a:t>
            </a:r>
          </a:p>
          <a:p>
            <a:r>
              <a:rPr lang="en-US" dirty="0"/>
              <a:t>Confused ,open eyes to commands ,moves withdraw from pain </a:t>
            </a:r>
          </a:p>
          <a:p>
            <a:r>
              <a:rPr lang="en-US" dirty="0">
                <a:solidFill>
                  <a:srgbClr val="0070C0"/>
                </a:solidFill>
              </a:rPr>
              <a:t>  11</a:t>
            </a:r>
          </a:p>
        </p:txBody>
      </p:sp>
    </p:spTree>
  </p:cSld>
  <p:clrMapOvr>
    <a:masterClrMapping/>
  </p:clrMapOvr>
  <p:transition advClick="0" advTm="60000"/>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Q31</a:t>
            </a:r>
          </a:p>
        </p:txBody>
      </p:sp>
      <p:sp>
        <p:nvSpPr>
          <p:cNvPr id="3" name="Content Placeholder 2"/>
          <p:cNvSpPr>
            <a:spLocks noGrp="1"/>
          </p:cNvSpPr>
          <p:nvPr>
            <p:ph idx="1"/>
          </p:nvPr>
        </p:nvSpPr>
        <p:spPr/>
        <p:txBody>
          <a:bodyPr/>
          <a:lstStyle/>
          <a:p>
            <a:r>
              <a:rPr lang="en-US" dirty="0"/>
              <a:t>Old patient came to ER with bilateral  lower limb weakness,(&amp;other signs) , </a:t>
            </a:r>
            <a:r>
              <a:rPr lang="en-US" u="sng" dirty="0" err="1"/>
              <a:t>areflexia</a:t>
            </a:r>
            <a:r>
              <a:rPr lang="en-US" u="sng" dirty="0"/>
              <a:t> .</a:t>
            </a:r>
          </a:p>
          <a:p>
            <a:endParaRPr lang="en-US" dirty="0"/>
          </a:p>
          <a:p>
            <a:r>
              <a:rPr lang="en-US" dirty="0"/>
              <a:t>What’s your diagnose?</a:t>
            </a:r>
          </a:p>
          <a:p>
            <a:r>
              <a:rPr lang="en-US" dirty="0">
                <a:solidFill>
                  <a:srgbClr val="0070C0"/>
                </a:solidFill>
              </a:rPr>
              <a:t>GBS (</a:t>
            </a:r>
            <a:r>
              <a:rPr lang="en-US" dirty="0" err="1">
                <a:solidFill>
                  <a:srgbClr val="0070C0"/>
                </a:solidFill>
              </a:rPr>
              <a:t>guillain-barre’syndrome</a:t>
            </a:r>
            <a:r>
              <a:rPr lang="en-US" dirty="0">
                <a:solidFill>
                  <a:srgbClr val="0070C0"/>
                </a:solidFill>
              </a:rPr>
              <a:t>)</a:t>
            </a:r>
          </a:p>
        </p:txBody>
      </p:sp>
    </p:spTree>
  </p:cSld>
  <p:clrMapOvr>
    <a:masterClrMapping/>
  </p:clrMapOvr>
  <p:transition advClick="0" advTm="60000"/>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Q32</a:t>
            </a:r>
          </a:p>
        </p:txBody>
      </p:sp>
      <p:sp>
        <p:nvSpPr>
          <p:cNvPr id="3" name="Content Placeholder 2"/>
          <p:cNvSpPr>
            <a:spLocks noGrp="1"/>
          </p:cNvSpPr>
          <p:nvPr>
            <p:ph idx="1"/>
          </p:nvPr>
        </p:nvSpPr>
        <p:spPr/>
        <p:txBody>
          <a:bodyPr/>
          <a:lstStyle/>
          <a:p>
            <a:r>
              <a:rPr lang="en-US" dirty="0"/>
              <a:t>Old patient came to ER with bilateral  lower limb weakness,(&amp;other signs) , </a:t>
            </a:r>
            <a:r>
              <a:rPr lang="en-US" u="sng" dirty="0" err="1"/>
              <a:t>areflexia</a:t>
            </a:r>
            <a:r>
              <a:rPr lang="en-US" u="sng" dirty="0"/>
              <a:t> .</a:t>
            </a:r>
          </a:p>
          <a:p>
            <a:endParaRPr lang="en-US" u="sng" dirty="0"/>
          </a:p>
          <a:p>
            <a:r>
              <a:rPr lang="en-US" u="sng" dirty="0"/>
              <a:t>Investigation ?</a:t>
            </a:r>
          </a:p>
        </p:txBody>
      </p:sp>
    </p:spTree>
  </p:cSld>
  <p:clrMapOvr>
    <a:masterClrMapping/>
  </p:clrMapOvr>
  <p:transition advClick="0" advTm="60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38 : true about transverse myelitis ?</a:t>
            </a:r>
          </a:p>
          <a:p>
            <a:pPr marL="0" indent="0">
              <a:buNone/>
            </a:pPr>
            <a:r>
              <a:rPr lang="en-US" dirty="0"/>
              <a:t>Transverse myelitis associated with more urine symptoms  than GBS </a:t>
            </a:r>
          </a:p>
        </p:txBody>
      </p:sp>
      <p:pic>
        <p:nvPicPr>
          <p:cNvPr id="4" name="Picture 3"/>
          <p:cNvPicPr>
            <a:picLocks noChangeAspect="1"/>
          </p:cNvPicPr>
          <p:nvPr/>
        </p:nvPicPr>
        <p:blipFill>
          <a:blip r:embed="rId2"/>
          <a:stretch>
            <a:fillRect/>
          </a:stretch>
        </p:blipFill>
        <p:spPr>
          <a:xfrm>
            <a:off x="6064646" y="3074677"/>
            <a:ext cx="2592549" cy="2272481"/>
          </a:xfrm>
          <a:prstGeom prst="rect">
            <a:avLst/>
          </a:prstGeom>
        </p:spPr>
      </p:pic>
    </p:spTree>
    <p:extLst>
      <p:ext uri="{BB962C8B-B14F-4D97-AF65-F5344CB8AC3E}">
        <p14:creationId xmlns:p14="http://schemas.microsoft.com/office/powerpoint/2010/main" val="2572899105"/>
      </p:ext>
    </p:extLst>
  </p:cSld>
  <p:clrMapOvr>
    <a:masterClrMapping/>
  </p:clrMapOvr>
  <p:transition advClick="0" advTm="60000"/>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Q33</a:t>
            </a:r>
          </a:p>
        </p:txBody>
      </p:sp>
      <p:sp>
        <p:nvSpPr>
          <p:cNvPr id="3" name="Content Placeholder 2"/>
          <p:cNvSpPr>
            <a:spLocks noGrp="1"/>
          </p:cNvSpPr>
          <p:nvPr>
            <p:ph idx="1"/>
          </p:nvPr>
        </p:nvSpPr>
        <p:spPr/>
        <p:txBody>
          <a:bodyPr/>
          <a:lstStyle/>
          <a:p>
            <a:r>
              <a:rPr lang="en-US" dirty="0"/>
              <a:t>Old patient came to ER with bilateral  lower limb weakness,(&amp;other signs) , </a:t>
            </a:r>
            <a:r>
              <a:rPr lang="en-US" u="sng" dirty="0" err="1"/>
              <a:t>areflexia</a:t>
            </a:r>
            <a:r>
              <a:rPr lang="en-US" u="sng" dirty="0"/>
              <a:t> .</a:t>
            </a:r>
          </a:p>
          <a:p>
            <a:endParaRPr lang="en-US" u="sng" dirty="0"/>
          </a:p>
          <a:p>
            <a:r>
              <a:rPr lang="en-US" u="sng" dirty="0"/>
              <a:t>Treatment?</a:t>
            </a:r>
            <a:endParaRPr lang="en-US" dirty="0"/>
          </a:p>
          <a:p>
            <a:pPr>
              <a:buNone/>
            </a:pPr>
            <a:r>
              <a:rPr lang="en-US" u="sng" dirty="0"/>
              <a:t>    </a:t>
            </a:r>
            <a:r>
              <a:rPr lang="en-US" dirty="0"/>
              <a:t> </a:t>
            </a:r>
            <a:r>
              <a:rPr lang="en-US" dirty="0">
                <a:solidFill>
                  <a:srgbClr val="0070C0"/>
                </a:solidFill>
              </a:rPr>
              <a:t>IVIG</a:t>
            </a:r>
          </a:p>
          <a:p>
            <a:pPr>
              <a:buNone/>
            </a:pPr>
            <a:r>
              <a:rPr lang="en-US" u="sng" dirty="0">
                <a:solidFill>
                  <a:srgbClr val="0070C0"/>
                </a:solidFill>
              </a:rPr>
              <a:t>    </a:t>
            </a:r>
            <a:r>
              <a:rPr lang="en-US" dirty="0">
                <a:solidFill>
                  <a:srgbClr val="0070C0"/>
                </a:solidFill>
              </a:rPr>
              <a:t> plasma exchange</a:t>
            </a:r>
            <a:endParaRPr lang="en-US" u="sng" dirty="0"/>
          </a:p>
          <a:p>
            <a:endParaRPr lang="en-US" dirty="0"/>
          </a:p>
        </p:txBody>
      </p:sp>
    </p:spTree>
  </p:cSld>
  <p:clrMapOvr>
    <a:masterClrMapping/>
  </p:clrMapOvr>
  <p:transition advClick="0" advTm="60000"/>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Q34</a:t>
            </a:r>
          </a:p>
        </p:txBody>
      </p:sp>
      <p:sp>
        <p:nvSpPr>
          <p:cNvPr id="3" name="Content Placeholder 2"/>
          <p:cNvSpPr>
            <a:spLocks noGrp="1"/>
          </p:cNvSpPr>
          <p:nvPr>
            <p:ph idx="1"/>
          </p:nvPr>
        </p:nvSpPr>
        <p:spPr/>
        <p:txBody>
          <a:bodyPr/>
          <a:lstStyle/>
          <a:p>
            <a:r>
              <a:rPr lang="en-US" dirty="0"/>
              <a:t>(about status </a:t>
            </a:r>
            <a:r>
              <a:rPr lang="en-US" dirty="0" err="1"/>
              <a:t>epilepticus</a:t>
            </a:r>
            <a:r>
              <a:rPr lang="en-US" dirty="0"/>
              <a:t>)</a:t>
            </a:r>
          </a:p>
          <a:p>
            <a:r>
              <a:rPr lang="en-US" dirty="0"/>
              <a:t> what is first line of </a:t>
            </a:r>
            <a:r>
              <a:rPr lang="en-US" dirty="0" err="1"/>
              <a:t>tx</a:t>
            </a:r>
            <a:r>
              <a:rPr lang="en-US" dirty="0"/>
              <a:t> ?</a:t>
            </a:r>
          </a:p>
          <a:p>
            <a:r>
              <a:rPr lang="en-US" dirty="0">
                <a:solidFill>
                  <a:srgbClr val="0070C0"/>
                </a:solidFill>
              </a:rPr>
              <a:t>   </a:t>
            </a:r>
            <a:r>
              <a:rPr lang="en-US" dirty="0" err="1">
                <a:solidFill>
                  <a:srgbClr val="0070C0"/>
                </a:solidFill>
              </a:rPr>
              <a:t>diazipame</a:t>
            </a:r>
            <a:r>
              <a:rPr lang="en-US" dirty="0">
                <a:solidFill>
                  <a:srgbClr val="0070C0"/>
                </a:solidFill>
              </a:rPr>
              <a:t> 10-20 mg IV</a:t>
            </a:r>
          </a:p>
          <a:p>
            <a:endParaRPr lang="en-US" dirty="0"/>
          </a:p>
        </p:txBody>
      </p:sp>
    </p:spTree>
  </p:cSld>
  <p:clrMapOvr>
    <a:masterClrMapping/>
  </p:clrMapOvr>
  <p:transition advClick="0" advTm="60000"/>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Q35</a:t>
            </a:r>
          </a:p>
        </p:txBody>
      </p:sp>
      <p:sp>
        <p:nvSpPr>
          <p:cNvPr id="3" name="Content Placeholder 2"/>
          <p:cNvSpPr>
            <a:spLocks noGrp="1"/>
          </p:cNvSpPr>
          <p:nvPr>
            <p:ph idx="1"/>
          </p:nvPr>
        </p:nvSpPr>
        <p:spPr/>
        <p:txBody>
          <a:bodyPr/>
          <a:lstStyle/>
          <a:p>
            <a:r>
              <a:rPr lang="en-US" dirty="0"/>
              <a:t>(about status </a:t>
            </a:r>
            <a:r>
              <a:rPr lang="en-US" dirty="0" err="1"/>
              <a:t>epilepticus</a:t>
            </a:r>
            <a:r>
              <a:rPr lang="en-US" dirty="0"/>
              <a:t>)</a:t>
            </a:r>
          </a:p>
          <a:p>
            <a:r>
              <a:rPr lang="en-US" dirty="0"/>
              <a:t> </a:t>
            </a:r>
            <a:r>
              <a:rPr lang="en-US" dirty="0" err="1"/>
              <a:t>noresponse</a:t>
            </a:r>
            <a:r>
              <a:rPr lang="en-US" dirty="0"/>
              <a:t>, what next ?</a:t>
            </a:r>
          </a:p>
          <a:p>
            <a:r>
              <a:rPr lang="en-US" dirty="0">
                <a:solidFill>
                  <a:srgbClr val="0070C0"/>
                </a:solidFill>
              </a:rPr>
              <a:t>   </a:t>
            </a:r>
            <a:r>
              <a:rPr lang="en-US" dirty="0" err="1">
                <a:solidFill>
                  <a:srgbClr val="0070C0"/>
                </a:solidFill>
              </a:rPr>
              <a:t>lorazipame</a:t>
            </a:r>
            <a:r>
              <a:rPr lang="en-US" dirty="0">
                <a:solidFill>
                  <a:srgbClr val="0070C0"/>
                </a:solidFill>
              </a:rPr>
              <a:t> 4mg IV</a:t>
            </a:r>
          </a:p>
          <a:p>
            <a:endParaRPr lang="en-US" dirty="0"/>
          </a:p>
        </p:txBody>
      </p:sp>
    </p:spTree>
  </p:cSld>
  <p:clrMapOvr>
    <a:masterClrMapping/>
  </p:clrMapOvr>
  <p:transition advClick="0" advTm="60000"/>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Q36</a:t>
            </a:r>
          </a:p>
        </p:txBody>
      </p:sp>
      <p:sp>
        <p:nvSpPr>
          <p:cNvPr id="3" name="Content Placeholder 2"/>
          <p:cNvSpPr>
            <a:spLocks noGrp="1"/>
          </p:cNvSpPr>
          <p:nvPr>
            <p:ph idx="1"/>
          </p:nvPr>
        </p:nvSpPr>
        <p:spPr/>
        <p:txBody>
          <a:bodyPr/>
          <a:lstStyle/>
          <a:p>
            <a:r>
              <a:rPr lang="en-US" dirty="0"/>
              <a:t>(about status </a:t>
            </a:r>
            <a:r>
              <a:rPr lang="en-US" dirty="0" err="1"/>
              <a:t>epilepticus</a:t>
            </a:r>
            <a:r>
              <a:rPr lang="en-US" dirty="0"/>
              <a:t>)</a:t>
            </a:r>
          </a:p>
          <a:p>
            <a:r>
              <a:rPr lang="en-US" dirty="0"/>
              <a:t> </a:t>
            </a:r>
            <a:r>
              <a:rPr lang="en-US" dirty="0" err="1"/>
              <a:t>noresponse</a:t>
            </a:r>
            <a:r>
              <a:rPr lang="en-US" dirty="0"/>
              <a:t>, what next ?</a:t>
            </a:r>
          </a:p>
          <a:p>
            <a:r>
              <a:rPr lang="en-US" dirty="0" err="1">
                <a:solidFill>
                  <a:srgbClr val="0070C0"/>
                </a:solidFill>
              </a:rPr>
              <a:t>Phenyton</a:t>
            </a:r>
            <a:r>
              <a:rPr lang="en-US" dirty="0">
                <a:solidFill>
                  <a:srgbClr val="0070C0"/>
                </a:solidFill>
              </a:rPr>
              <a:t> 15mg IV</a:t>
            </a:r>
          </a:p>
        </p:txBody>
      </p:sp>
    </p:spTree>
  </p:cSld>
  <p:clrMapOvr>
    <a:masterClrMapping/>
  </p:clrMapOvr>
  <p:transition advClick="0" advTm="60000"/>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Q37</a:t>
            </a:r>
          </a:p>
        </p:txBody>
      </p:sp>
      <p:sp>
        <p:nvSpPr>
          <p:cNvPr id="3" name="Content Placeholder 2"/>
          <p:cNvSpPr>
            <a:spLocks noGrp="1"/>
          </p:cNvSpPr>
          <p:nvPr>
            <p:ph idx="1"/>
          </p:nvPr>
        </p:nvSpPr>
        <p:spPr/>
        <p:txBody>
          <a:bodyPr/>
          <a:lstStyle/>
          <a:p>
            <a:r>
              <a:rPr lang="en-US" dirty="0"/>
              <a:t>(about status </a:t>
            </a:r>
            <a:r>
              <a:rPr lang="en-US" dirty="0" err="1"/>
              <a:t>epilepticus</a:t>
            </a:r>
            <a:r>
              <a:rPr lang="en-US" dirty="0"/>
              <a:t>)</a:t>
            </a:r>
          </a:p>
          <a:p>
            <a:r>
              <a:rPr lang="en-US" dirty="0"/>
              <a:t> If he response but still unconscious ?</a:t>
            </a:r>
          </a:p>
          <a:p>
            <a:r>
              <a:rPr lang="en-US" dirty="0">
                <a:solidFill>
                  <a:srgbClr val="0070C0"/>
                </a:solidFill>
              </a:rPr>
              <a:t> GA(thiopental),  put him on ventilator &amp; EEG MONITORING </a:t>
            </a:r>
          </a:p>
        </p:txBody>
      </p:sp>
    </p:spTree>
  </p:cSld>
  <p:clrMapOvr>
    <a:masterClrMapping/>
  </p:clrMapOvr>
  <p:transition advClick="0" advTm="60000"/>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 epilepticus</a:t>
            </a:r>
            <a:endParaRPr lang="ar-JO" dirty="0"/>
          </a:p>
        </p:txBody>
      </p:sp>
      <p:sp>
        <p:nvSpPr>
          <p:cNvPr id="3" name="Content Placeholder 2"/>
          <p:cNvSpPr>
            <a:spLocks noGrp="1"/>
          </p:cNvSpPr>
          <p:nvPr>
            <p:ph idx="1"/>
          </p:nvPr>
        </p:nvSpPr>
        <p:spPr>
          <a:xfrm>
            <a:off x="0" y="1600200"/>
            <a:ext cx="9372600" cy="4525963"/>
          </a:xfrm>
        </p:spPr>
        <p:txBody>
          <a:bodyPr>
            <a:normAutofit lnSpcReduction="10000"/>
          </a:bodyPr>
          <a:lstStyle/>
          <a:p>
            <a:r>
              <a:rPr lang="en-US" dirty="0"/>
              <a:t>4 stages ABC (immediate resuscitation) + control </a:t>
            </a:r>
            <a:r>
              <a:rPr lang="en-US" dirty="0" err="1"/>
              <a:t>seziure</a:t>
            </a:r>
            <a:r>
              <a:rPr lang="en-US" dirty="0"/>
              <a:t> + treat cause</a:t>
            </a:r>
          </a:p>
          <a:p>
            <a:r>
              <a:rPr lang="en-US" b="1" u="sng" dirty="0">
                <a:solidFill>
                  <a:srgbClr val="FF0000"/>
                </a:solidFill>
              </a:rPr>
              <a:t>STAGE 1: premonitory: </a:t>
            </a:r>
            <a:r>
              <a:rPr lang="en-US" sz="2400" u="sng" dirty="0"/>
              <a:t>diazepam</a:t>
            </a:r>
            <a:r>
              <a:rPr lang="en-US" sz="2400" dirty="0"/>
              <a:t> IV, rectal 10-20mg repeated 15min……… alternation: </a:t>
            </a:r>
            <a:r>
              <a:rPr lang="en-US" sz="2400" u="sng" dirty="0"/>
              <a:t>clonazepam</a:t>
            </a:r>
            <a:r>
              <a:rPr lang="en-US" sz="2400" dirty="0"/>
              <a:t> IV 1-2 mg</a:t>
            </a:r>
          </a:p>
          <a:p>
            <a:r>
              <a:rPr lang="en-US" b="1" u="sng" dirty="0">
                <a:solidFill>
                  <a:srgbClr val="FF0000"/>
                </a:solidFill>
              </a:rPr>
              <a:t>Stage 2: early: </a:t>
            </a:r>
            <a:r>
              <a:rPr lang="en-US" sz="2400" dirty="0"/>
              <a:t>BNZ  </a:t>
            </a:r>
            <a:r>
              <a:rPr lang="en-US" sz="2400" u="sng" dirty="0"/>
              <a:t>lorazepam</a:t>
            </a:r>
            <a:r>
              <a:rPr lang="en-US" sz="2400" dirty="0"/>
              <a:t> IV 4mg repeated once if necessary after 10min</a:t>
            </a:r>
          </a:p>
          <a:p>
            <a:r>
              <a:rPr lang="en-US" b="1" u="sng" dirty="0">
                <a:solidFill>
                  <a:srgbClr val="FF0000"/>
                </a:solidFill>
              </a:rPr>
              <a:t>Stage 3: established</a:t>
            </a:r>
            <a:r>
              <a:rPr lang="en-US" sz="2600" dirty="0"/>
              <a:t>: </a:t>
            </a:r>
            <a:r>
              <a:rPr lang="en-US" sz="2600" u="sng" dirty="0" err="1"/>
              <a:t>phenobarbitone</a:t>
            </a:r>
            <a:r>
              <a:rPr lang="en-US" sz="2600" dirty="0"/>
              <a:t> 10mg\kg 100mg\min ……..</a:t>
            </a:r>
            <a:r>
              <a:rPr lang="en-US" sz="2600" u="sng" dirty="0"/>
              <a:t>phenytoin</a:t>
            </a:r>
            <a:r>
              <a:rPr lang="en-US" sz="2600" dirty="0"/>
              <a:t> </a:t>
            </a:r>
            <a:r>
              <a:rPr lang="en-US" sz="2600" dirty="0" err="1"/>
              <a:t>infussion</a:t>
            </a:r>
            <a:r>
              <a:rPr lang="en-US" sz="2600" dirty="0"/>
              <a:t> 15mg\kg 50mg\min + ECG monitor</a:t>
            </a:r>
          </a:p>
          <a:p>
            <a:r>
              <a:rPr lang="en-US" b="1" u="sng" dirty="0">
                <a:solidFill>
                  <a:srgbClr val="FF0000"/>
                </a:solidFill>
              </a:rPr>
              <a:t>Stage 4: refractory: </a:t>
            </a:r>
            <a:r>
              <a:rPr lang="en-US" sz="2600" dirty="0"/>
              <a:t>GA </a:t>
            </a:r>
            <a:r>
              <a:rPr lang="en-US" sz="2600" u="sng" dirty="0"/>
              <a:t>thiopental</a:t>
            </a:r>
            <a:r>
              <a:rPr lang="en-US" sz="2600" dirty="0"/>
              <a:t> +ventilation -12h+ EEG MONITOR</a:t>
            </a:r>
          </a:p>
          <a:p>
            <a:endParaRPr lang="ar-JO" dirty="0"/>
          </a:p>
        </p:txBody>
      </p:sp>
    </p:spTree>
  </p:cSld>
  <p:clrMapOvr>
    <a:masterClrMapping/>
  </p:clrMapOvr>
  <p:transition advClick="0" advTm="60000"/>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subTitle" idx="1"/>
          </p:nvPr>
        </p:nvSpPr>
        <p:spPr>
          <a:xfrm>
            <a:off x="1001618" y="1699614"/>
            <a:ext cx="6858000" cy="430115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None/>
            </a:pPr>
            <a:r>
              <a:rPr lang="en-US" sz="3200" b="1" dirty="0"/>
              <a:t>Neuromedicine Mini-OSCE </a:t>
            </a:r>
            <a:endParaRPr dirty="0"/>
          </a:p>
          <a:p>
            <a:pPr marL="0" lvl="0" indent="0" algn="ctr" rtl="0">
              <a:lnSpc>
                <a:spcPct val="90000"/>
              </a:lnSpc>
              <a:spcBef>
                <a:spcPts val="750"/>
              </a:spcBef>
              <a:spcAft>
                <a:spcPts val="0"/>
              </a:spcAft>
              <a:buClr>
                <a:schemeClr val="dk1"/>
              </a:buClr>
              <a:buSzPts val="3200"/>
              <a:buNone/>
            </a:pPr>
            <a:r>
              <a:rPr lang="en-US" sz="3200" b="1" dirty="0"/>
              <a:t>Group 5 </a:t>
            </a:r>
            <a:endParaRPr dirty="0"/>
          </a:p>
          <a:p>
            <a:pPr marL="0" lvl="0" indent="0" algn="ctr" rtl="0">
              <a:lnSpc>
                <a:spcPct val="90000"/>
              </a:lnSpc>
              <a:spcBef>
                <a:spcPts val="750"/>
              </a:spcBef>
              <a:spcAft>
                <a:spcPts val="0"/>
              </a:spcAft>
              <a:buClr>
                <a:schemeClr val="dk1"/>
              </a:buClr>
              <a:buSzPts val="3200"/>
              <a:buNone/>
            </a:pPr>
            <a:r>
              <a:rPr lang="en-US" sz="3200" b="1" dirty="0"/>
              <a:t>6/21/2020</a:t>
            </a:r>
            <a:endParaRPr sz="3200" b="1" dirty="0"/>
          </a:p>
          <a:p>
            <a:pPr marL="0" lvl="0" indent="0" algn="ctr" rtl="0">
              <a:lnSpc>
                <a:spcPct val="90000"/>
              </a:lnSpc>
              <a:spcBef>
                <a:spcPts val="750"/>
              </a:spcBef>
              <a:spcAft>
                <a:spcPts val="0"/>
              </a:spcAft>
              <a:buClr>
                <a:schemeClr val="dk1"/>
              </a:buClr>
              <a:buSzPts val="3200"/>
              <a:buNone/>
            </a:pPr>
            <a:endParaRPr sz="3200" b="1" dirty="0"/>
          </a:p>
          <a:p>
            <a:pPr marL="0" lvl="0" indent="0" algn="ctr" rtl="0">
              <a:lnSpc>
                <a:spcPct val="90000"/>
              </a:lnSpc>
              <a:spcBef>
                <a:spcPts val="750"/>
              </a:spcBef>
              <a:spcAft>
                <a:spcPts val="0"/>
              </a:spcAft>
              <a:buClr>
                <a:schemeClr val="dk1"/>
              </a:buClr>
              <a:buSzPts val="3200"/>
              <a:buNone/>
            </a:pPr>
            <a:r>
              <a:rPr lang="en-US" sz="2800" b="1" dirty="0">
                <a:solidFill>
                  <a:srgbClr val="FF0000"/>
                </a:solidFill>
              </a:rPr>
              <a:t>Note: Exceptional exam (MCQ and Easy) during the Corona pandemic</a:t>
            </a:r>
          </a:p>
          <a:p>
            <a:pPr marL="0" lvl="0" indent="0" algn="ctr" rtl="0">
              <a:lnSpc>
                <a:spcPct val="90000"/>
              </a:lnSpc>
              <a:spcBef>
                <a:spcPts val="750"/>
              </a:spcBef>
              <a:spcAft>
                <a:spcPts val="0"/>
              </a:spcAft>
              <a:buClr>
                <a:schemeClr val="dk1"/>
              </a:buClr>
              <a:buSzPts val="3200"/>
              <a:buNone/>
            </a:pPr>
            <a:endParaRPr lang="en-US" sz="2800" b="1" dirty="0">
              <a:solidFill>
                <a:srgbClr val="FF0000"/>
              </a:solidFill>
            </a:endParaRPr>
          </a:p>
          <a:p>
            <a:pPr rtl="0">
              <a:lnSpc>
                <a:spcPct val="90000"/>
              </a:lnSpc>
              <a:spcBef>
                <a:spcPts val="750"/>
              </a:spcBef>
              <a:buClr>
                <a:schemeClr val="dk1"/>
              </a:buClr>
              <a:buSzPts val="3200"/>
            </a:pPr>
            <a:r>
              <a:rPr lang="en-US" sz="2800" b="1" dirty="0">
                <a:solidFill>
                  <a:srgbClr val="FF0000"/>
                </a:solidFill>
              </a:rPr>
              <a:t>Done by : </a:t>
            </a:r>
            <a:r>
              <a:rPr lang="en-US" sz="2800" b="1" dirty="0" err="1">
                <a:solidFill>
                  <a:srgbClr val="FF0000"/>
                </a:solidFill>
              </a:rPr>
              <a:t>Abdelrahman</a:t>
            </a:r>
            <a:r>
              <a:rPr lang="en-US" sz="2800" b="1" dirty="0">
                <a:solidFill>
                  <a:srgbClr val="FF0000"/>
                </a:solidFill>
              </a:rPr>
              <a:t> Al-</a:t>
            </a:r>
            <a:r>
              <a:rPr lang="en-US" sz="2800" b="1" dirty="0" err="1">
                <a:solidFill>
                  <a:srgbClr val="FF0000"/>
                </a:solidFill>
              </a:rPr>
              <a:t>wardat</a:t>
            </a:r>
            <a:endParaRPr lang="en-US" sz="2800" b="1" dirty="0">
              <a:solidFill>
                <a:srgbClr val="FF0000"/>
              </a:solidFill>
            </a:endParaRPr>
          </a:p>
          <a:p>
            <a:pPr marL="0" lvl="0" indent="0" algn="ctr" rtl="0">
              <a:lnSpc>
                <a:spcPct val="90000"/>
              </a:lnSpc>
              <a:spcBef>
                <a:spcPts val="750"/>
              </a:spcBef>
              <a:spcAft>
                <a:spcPts val="0"/>
              </a:spcAft>
              <a:buClr>
                <a:schemeClr val="dk1"/>
              </a:buClr>
              <a:buSzPts val="3200"/>
              <a:buNone/>
            </a:pPr>
            <a:endParaRPr sz="2800" b="1" dirty="0">
              <a:solidFill>
                <a:srgbClr val="FF0000"/>
              </a:solidFill>
            </a:endParaRPr>
          </a:p>
        </p:txBody>
      </p:sp>
    </p:spTree>
  </p:cSld>
  <p:clrMapOvr>
    <a:masterClrMapping/>
  </p:clrMapOvr>
  <p:transition advClick="0" advTm="60000"/>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2"/>
          <p:cNvPicPr preferRelativeResize="0">
            <a:picLocks noGrp="1"/>
          </p:cNvPicPr>
          <p:nvPr>
            <p:ph type="body" idx="1"/>
          </p:nvPr>
        </p:nvPicPr>
        <p:blipFill rotWithShape="1">
          <a:blip r:embed="rId3"/>
          <a:srcRect/>
          <a:stretch>
            <a:fillRect/>
          </a:stretch>
        </p:blipFill>
        <p:spPr>
          <a:xfrm>
            <a:off x="1985375" y="985950"/>
            <a:ext cx="5173249" cy="5496270"/>
          </a:xfrm>
          <a:prstGeom prst="rect">
            <a:avLst/>
          </a:prstGeom>
          <a:noFill/>
          <a:ln>
            <a:noFill/>
          </a:ln>
        </p:spPr>
      </p:pic>
      <p:sp>
        <p:nvSpPr>
          <p:cNvPr id="90" name="Google Shape;90;p2"/>
          <p:cNvSpPr/>
          <p:nvPr/>
        </p:nvSpPr>
        <p:spPr>
          <a:xfrm>
            <a:off x="150313" y="112734"/>
            <a:ext cx="939452" cy="102713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Calibri" panose="020F0502020204030204"/>
                <a:ea typeface="Calibri" panose="020F0502020204030204"/>
                <a:cs typeface="Calibri" panose="020F0502020204030204"/>
                <a:sym typeface="Calibri" panose="020F0502020204030204"/>
              </a:rPr>
              <a:t>1</a:t>
            </a:r>
          </a:p>
        </p:txBody>
      </p:sp>
    </p:spTree>
  </p:cSld>
  <p:clrMapOvr>
    <a:masterClrMapping/>
  </p:clrMapOvr>
  <p:transition advClick="0" advTm="60000"/>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3"/>
          <p:cNvPicPr preferRelativeResize="0">
            <a:picLocks noGrp="1"/>
          </p:cNvPicPr>
          <p:nvPr>
            <p:ph type="body" idx="1"/>
          </p:nvPr>
        </p:nvPicPr>
        <p:blipFill rotWithShape="1">
          <a:blip r:embed="rId3"/>
          <a:srcRect/>
          <a:stretch>
            <a:fillRect/>
          </a:stretch>
        </p:blipFill>
        <p:spPr>
          <a:xfrm>
            <a:off x="2175937" y="1139869"/>
            <a:ext cx="4988951" cy="5423769"/>
          </a:xfrm>
          <a:prstGeom prst="rect">
            <a:avLst/>
          </a:prstGeom>
          <a:noFill/>
          <a:ln>
            <a:noFill/>
          </a:ln>
        </p:spPr>
      </p:pic>
      <p:sp>
        <p:nvSpPr>
          <p:cNvPr id="96" name="Google Shape;96;p3"/>
          <p:cNvSpPr/>
          <p:nvPr/>
        </p:nvSpPr>
        <p:spPr>
          <a:xfrm>
            <a:off x="150313" y="112734"/>
            <a:ext cx="939452" cy="102713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Calibri" panose="020F0502020204030204"/>
                <a:ea typeface="Calibri" panose="020F0502020204030204"/>
                <a:cs typeface="Calibri" panose="020F0502020204030204"/>
                <a:sym typeface="Calibri" panose="020F0502020204030204"/>
              </a:rPr>
              <a:t>2</a:t>
            </a:r>
          </a:p>
        </p:txBody>
      </p:sp>
    </p:spTree>
  </p:cSld>
  <p:clrMapOvr>
    <a:masterClrMapping/>
  </p:clrMapOvr>
  <p:transition advClick="0" advTm="60000"/>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4"/>
          <p:cNvPicPr preferRelativeResize="0">
            <a:picLocks noGrp="1"/>
          </p:cNvPicPr>
          <p:nvPr>
            <p:ph type="body" idx="1"/>
          </p:nvPr>
        </p:nvPicPr>
        <p:blipFill rotWithShape="1">
          <a:blip r:embed="rId3"/>
          <a:srcRect/>
          <a:stretch>
            <a:fillRect/>
          </a:stretch>
        </p:blipFill>
        <p:spPr>
          <a:xfrm>
            <a:off x="2263030" y="1139869"/>
            <a:ext cx="4843408" cy="5200898"/>
          </a:xfrm>
          <a:prstGeom prst="rect">
            <a:avLst/>
          </a:prstGeom>
          <a:noFill/>
          <a:ln>
            <a:noFill/>
          </a:ln>
        </p:spPr>
      </p:pic>
      <p:sp>
        <p:nvSpPr>
          <p:cNvPr id="102" name="Google Shape;102;p4"/>
          <p:cNvSpPr/>
          <p:nvPr/>
        </p:nvSpPr>
        <p:spPr>
          <a:xfrm>
            <a:off x="150313" y="112734"/>
            <a:ext cx="939452" cy="102713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Calibri" panose="020F0502020204030204"/>
                <a:ea typeface="Calibri" panose="020F0502020204030204"/>
                <a:cs typeface="Calibri" panose="020F0502020204030204"/>
                <a:sym typeface="Calibri" panose="020F0502020204030204"/>
              </a:rPr>
              <a:t>3</a:t>
            </a:r>
          </a:p>
        </p:txBody>
      </p:sp>
    </p:spTree>
  </p:cSld>
  <p:clrMapOvr>
    <a:masterClrMapping/>
  </p:clrMapOvr>
  <p:transition advClick="0" advTm="6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indent="0">
              <a:buNone/>
            </a:pPr>
            <a:r>
              <a:rPr lang="en-US" dirty="0"/>
              <a:t>1- Which disease that cause unilateral sensorineural hearing loss and tinnitus :</a:t>
            </a:r>
          </a:p>
          <a:p>
            <a:pPr marL="0" indent="0">
              <a:buNone/>
            </a:pPr>
            <a:r>
              <a:rPr lang="en-US" dirty="0"/>
              <a:t>Meniere’s disease </a:t>
            </a:r>
          </a:p>
          <a:p>
            <a:pPr marL="0" indent="0">
              <a:buNone/>
            </a:pPr>
            <a:endParaRPr lang="en-US" dirty="0"/>
          </a:p>
          <a:p>
            <a:pPr marL="0" indent="0">
              <a:buNone/>
            </a:pPr>
            <a:r>
              <a:rPr lang="en-US" dirty="0"/>
              <a:t>2-What is the Glasgow coma scale for eye open to verbal command, Incomprehensible sound, and Withdraws from pain:</a:t>
            </a:r>
          </a:p>
          <a:p>
            <a:pPr marL="0" indent="0">
              <a:buNone/>
            </a:pPr>
            <a:endParaRPr lang="en-US" dirty="0"/>
          </a:p>
          <a:p>
            <a:pPr marL="0" indent="0">
              <a:buNone/>
            </a:pPr>
            <a:r>
              <a:rPr lang="en-US" dirty="0"/>
              <a:t>GCS=9</a:t>
            </a:r>
          </a:p>
        </p:txBody>
      </p:sp>
    </p:spTree>
    <p:extLst>
      <p:ext uri="{BB962C8B-B14F-4D97-AF65-F5344CB8AC3E}">
        <p14:creationId xmlns:p14="http://schemas.microsoft.com/office/powerpoint/2010/main" val="1283475539"/>
      </p:ext>
    </p:extLst>
  </p:cSld>
  <p:clrMapOvr>
    <a:masterClrMapping/>
  </p:clrMapOvr>
  <p:transition advClick="0" advTm="60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39 </a:t>
            </a:r>
            <a:r>
              <a:rPr lang="en-US" dirty="0" err="1"/>
              <a:t>pt</a:t>
            </a:r>
            <a:r>
              <a:rPr lang="en-US" dirty="0"/>
              <a:t> has sensory loss in this area (</a:t>
            </a:r>
            <a:r>
              <a:rPr lang="en-US" dirty="0" err="1"/>
              <a:t>anteriolateral</a:t>
            </a:r>
            <a:r>
              <a:rPr lang="en-US" dirty="0"/>
              <a:t>) , </a:t>
            </a:r>
            <a:r>
              <a:rPr lang="en-US" dirty="0" err="1"/>
              <a:t>pt</a:t>
            </a:r>
            <a:r>
              <a:rPr lang="en-US" dirty="0"/>
              <a:t> suffer from?</a:t>
            </a:r>
          </a:p>
          <a:p>
            <a:r>
              <a:rPr lang="en-US" dirty="0"/>
              <a:t>Compression on sensory nerve without weakness</a:t>
            </a:r>
            <a:endParaRPr lang="ar-JO" dirty="0"/>
          </a:p>
          <a:p>
            <a:r>
              <a:rPr lang="ar-JO" dirty="0"/>
              <a:t>مش نفس الصوره</a:t>
            </a:r>
            <a:r>
              <a:rPr lang="en-US" dirty="0"/>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0592" y="3206258"/>
            <a:ext cx="2692908" cy="2283714"/>
          </a:xfrm>
          <a:prstGeom prst="rect">
            <a:avLst/>
          </a:prstGeom>
        </p:spPr>
      </p:pic>
      <p:cxnSp>
        <p:nvCxnSpPr>
          <p:cNvPr id="6" name="Straight Arrow Connector 5"/>
          <p:cNvCxnSpPr/>
          <p:nvPr/>
        </p:nvCxnSpPr>
        <p:spPr>
          <a:xfrm>
            <a:off x="6185263" y="2659925"/>
            <a:ext cx="1031966" cy="129975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3001979"/>
      </p:ext>
    </p:extLst>
  </p:cSld>
  <p:clrMapOvr>
    <a:masterClrMapping/>
  </p:clrMapOvr>
  <p:transition advClick="0" advTm="60000"/>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5"/>
          <p:cNvPicPr preferRelativeResize="0">
            <a:picLocks noGrp="1"/>
          </p:cNvPicPr>
          <p:nvPr>
            <p:ph type="body" idx="1"/>
          </p:nvPr>
        </p:nvPicPr>
        <p:blipFill rotWithShape="1">
          <a:blip r:embed="rId3"/>
          <a:srcRect/>
          <a:stretch>
            <a:fillRect/>
          </a:stretch>
        </p:blipFill>
        <p:spPr>
          <a:xfrm>
            <a:off x="1303214" y="1548546"/>
            <a:ext cx="7490057" cy="4676890"/>
          </a:xfrm>
          <a:prstGeom prst="rect">
            <a:avLst/>
          </a:prstGeom>
          <a:noFill/>
          <a:ln>
            <a:noFill/>
          </a:ln>
        </p:spPr>
      </p:pic>
      <p:sp>
        <p:nvSpPr>
          <p:cNvPr id="108" name="Google Shape;108;p5"/>
          <p:cNvSpPr/>
          <p:nvPr/>
        </p:nvSpPr>
        <p:spPr>
          <a:xfrm>
            <a:off x="150313" y="112734"/>
            <a:ext cx="939452" cy="102713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Calibri" panose="020F0502020204030204"/>
                <a:ea typeface="Calibri" panose="020F0502020204030204"/>
                <a:cs typeface="Calibri" panose="020F0502020204030204"/>
                <a:sym typeface="Calibri" panose="020F0502020204030204"/>
              </a:rPr>
              <a:t>4</a:t>
            </a:r>
          </a:p>
        </p:txBody>
      </p:sp>
    </p:spTree>
  </p:cSld>
  <p:clrMapOvr>
    <a:masterClrMapping/>
  </p:clrMapOvr>
  <p:transition advClick="0" advTm="60000"/>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6"/>
          <p:cNvPicPr preferRelativeResize="0">
            <a:picLocks noGrp="1"/>
          </p:cNvPicPr>
          <p:nvPr>
            <p:ph type="body" idx="1"/>
          </p:nvPr>
        </p:nvPicPr>
        <p:blipFill rotWithShape="1">
          <a:blip r:embed="rId3"/>
          <a:srcRect/>
          <a:stretch>
            <a:fillRect/>
          </a:stretch>
        </p:blipFill>
        <p:spPr>
          <a:xfrm>
            <a:off x="1453019" y="1678078"/>
            <a:ext cx="7214991" cy="4259260"/>
          </a:xfrm>
          <a:prstGeom prst="rect">
            <a:avLst/>
          </a:prstGeom>
          <a:noFill/>
          <a:ln>
            <a:noFill/>
          </a:ln>
        </p:spPr>
      </p:pic>
      <p:sp>
        <p:nvSpPr>
          <p:cNvPr id="114" name="Google Shape;114;p6"/>
          <p:cNvSpPr/>
          <p:nvPr/>
        </p:nvSpPr>
        <p:spPr>
          <a:xfrm>
            <a:off x="150313" y="112734"/>
            <a:ext cx="939452" cy="102713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Calibri" panose="020F0502020204030204"/>
                <a:ea typeface="Calibri" panose="020F0502020204030204"/>
                <a:cs typeface="Calibri" panose="020F0502020204030204"/>
                <a:sym typeface="Calibri" panose="020F0502020204030204"/>
              </a:rPr>
              <a:t>5</a:t>
            </a:r>
          </a:p>
        </p:txBody>
      </p:sp>
    </p:spTree>
  </p:cSld>
  <p:clrMapOvr>
    <a:masterClrMapping/>
  </p:clrMapOvr>
  <p:transition advClick="0" advTm="60000"/>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7"/>
          <p:cNvPicPr preferRelativeResize="0">
            <a:picLocks noGrp="1"/>
          </p:cNvPicPr>
          <p:nvPr>
            <p:ph type="body" idx="1"/>
          </p:nvPr>
        </p:nvPicPr>
        <p:blipFill rotWithShape="1">
          <a:blip r:embed="rId3"/>
          <a:srcRect/>
          <a:stretch>
            <a:fillRect/>
          </a:stretch>
        </p:blipFill>
        <p:spPr>
          <a:xfrm>
            <a:off x="1934106" y="1407496"/>
            <a:ext cx="6057500" cy="4656536"/>
          </a:xfrm>
          <a:prstGeom prst="rect">
            <a:avLst/>
          </a:prstGeom>
          <a:noFill/>
          <a:ln>
            <a:noFill/>
          </a:ln>
        </p:spPr>
      </p:pic>
      <p:sp>
        <p:nvSpPr>
          <p:cNvPr id="120" name="Google Shape;120;p7"/>
          <p:cNvSpPr/>
          <p:nvPr/>
        </p:nvSpPr>
        <p:spPr>
          <a:xfrm>
            <a:off x="150313" y="112734"/>
            <a:ext cx="939452" cy="102713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Calibri" panose="020F0502020204030204"/>
                <a:ea typeface="Calibri" panose="020F0502020204030204"/>
                <a:cs typeface="Calibri" panose="020F0502020204030204"/>
                <a:sym typeface="Calibri" panose="020F0502020204030204"/>
              </a:rPr>
              <a:t>6</a:t>
            </a:r>
          </a:p>
        </p:txBody>
      </p:sp>
    </p:spTree>
  </p:cSld>
  <p:clrMapOvr>
    <a:masterClrMapping/>
  </p:clrMapOvr>
  <p:transition advClick="0" advTm="60000"/>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8"/>
          <p:cNvPicPr preferRelativeResize="0">
            <a:picLocks noGrp="1"/>
          </p:cNvPicPr>
          <p:nvPr>
            <p:ph type="body" idx="1"/>
          </p:nvPr>
        </p:nvPicPr>
        <p:blipFill rotWithShape="1">
          <a:blip r:embed="rId3"/>
          <a:srcRect/>
          <a:stretch>
            <a:fillRect/>
          </a:stretch>
        </p:blipFill>
        <p:spPr>
          <a:xfrm>
            <a:off x="1996634" y="1553228"/>
            <a:ext cx="6345700" cy="4356373"/>
          </a:xfrm>
          <a:prstGeom prst="rect">
            <a:avLst/>
          </a:prstGeom>
          <a:noFill/>
          <a:ln>
            <a:noFill/>
          </a:ln>
        </p:spPr>
      </p:pic>
      <p:sp>
        <p:nvSpPr>
          <p:cNvPr id="126" name="Google Shape;126;p8"/>
          <p:cNvSpPr/>
          <p:nvPr/>
        </p:nvSpPr>
        <p:spPr>
          <a:xfrm>
            <a:off x="150313" y="112734"/>
            <a:ext cx="939452" cy="102713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Calibri" panose="020F0502020204030204"/>
                <a:ea typeface="Calibri" panose="020F0502020204030204"/>
                <a:cs typeface="Calibri" panose="020F0502020204030204"/>
                <a:sym typeface="Calibri" panose="020F0502020204030204"/>
              </a:rPr>
              <a:t>7</a:t>
            </a:r>
          </a:p>
        </p:txBody>
      </p:sp>
    </p:spTree>
  </p:cSld>
  <p:clrMapOvr>
    <a:masterClrMapping/>
  </p:clrMapOvr>
  <p:transition advClick="0" advTm="60000"/>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9"/>
          <p:cNvPicPr preferRelativeResize="0">
            <a:picLocks noGrp="1"/>
          </p:cNvPicPr>
          <p:nvPr>
            <p:ph type="body" idx="1"/>
          </p:nvPr>
        </p:nvPicPr>
        <p:blipFill rotWithShape="1">
          <a:blip r:embed="rId3"/>
          <a:srcRect/>
          <a:stretch>
            <a:fillRect/>
          </a:stretch>
        </p:blipFill>
        <p:spPr>
          <a:xfrm>
            <a:off x="1421271" y="1319041"/>
            <a:ext cx="6996219" cy="5056791"/>
          </a:xfrm>
          <a:prstGeom prst="rect">
            <a:avLst/>
          </a:prstGeom>
          <a:noFill/>
          <a:ln>
            <a:noFill/>
          </a:ln>
        </p:spPr>
      </p:pic>
      <p:sp>
        <p:nvSpPr>
          <p:cNvPr id="132" name="Google Shape;132;p9"/>
          <p:cNvSpPr/>
          <p:nvPr/>
        </p:nvSpPr>
        <p:spPr>
          <a:xfrm>
            <a:off x="150313" y="112734"/>
            <a:ext cx="939452" cy="102713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Calibri" panose="020F0502020204030204"/>
                <a:ea typeface="Calibri" panose="020F0502020204030204"/>
                <a:cs typeface="Calibri" panose="020F0502020204030204"/>
                <a:sym typeface="Calibri" panose="020F0502020204030204"/>
              </a:rPr>
              <a:t>8</a:t>
            </a:r>
          </a:p>
        </p:txBody>
      </p:sp>
    </p:spTree>
  </p:cSld>
  <p:clrMapOvr>
    <a:masterClrMapping/>
  </p:clrMapOvr>
  <p:transition advClick="0" advTm="60000"/>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0"/>
          <p:cNvPicPr preferRelativeResize="0">
            <a:picLocks noGrp="1"/>
          </p:cNvPicPr>
          <p:nvPr>
            <p:ph type="body" idx="1"/>
          </p:nvPr>
        </p:nvPicPr>
        <p:blipFill rotWithShape="1">
          <a:blip r:embed="rId3"/>
          <a:srcRect/>
          <a:stretch>
            <a:fillRect/>
          </a:stretch>
        </p:blipFill>
        <p:spPr>
          <a:xfrm>
            <a:off x="1795555" y="1243405"/>
            <a:ext cx="6884982" cy="4982030"/>
          </a:xfrm>
          <a:prstGeom prst="rect">
            <a:avLst/>
          </a:prstGeom>
          <a:noFill/>
          <a:ln>
            <a:noFill/>
          </a:ln>
        </p:spPr>
      </p:pic>
      <p:sp>
        <p:nvSpPr>
          <p:cNvPr id="138" name="Google Shape;138;p10"/>
          <p:cNvSpPr/>
          <p:nvPr/>
        </p:nvSpPr>
        <p:spPr>
          <a:xfrm>
            <a:off x="150313" y="112734"/>
            <a:ext cx="939452" cy="102713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Calibri" panose="020F0502020204030204"/>
                <a:ea typeface="Calibri" panose="020F0502020204030204"/>
                <a:cs typeface="Calibri" panose="020F0502020204030204"/>
                <a:sym typeface="Calibri" panose="020F0502020204030204"/>
              </a:rPr>
              <a:t>9</a:t>
            </a:r>
          </a:p>
        </p:txBody>
      </p:sp>
    </p:spTree>
  </p:cSld>
  <p:clrMapOvr>
    <a:masterClrMapping/>
  </p:clrMapOvr>
  <p:transition advClick="0" advTm="60000"/>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1"/>
          <p:cNvPicPr preferRelativeResize="0">
            <a:picLocks noGrp="1"/>
          </p:cNvPicPr>
          <p:nvPr>
            <p:ph type="body" idx="1"/>
          </p:nvPr>
        </p:nvPicPr>
        <p:blipFill rotWithShape="1">
          <a:blip r:embed="rId3"/>
          <a:srcRect/>
          <a:stretch>
            <a:fillRect/>
          </a:stretch>
        </p:blipFill>
        <p:spPr>
          <a:xfrm>
            <a:off x="2025099" y="1338354"/>
            <a:ext cx="5903876" cy="4655801"/>
          </a:xfrm>
          <a:prstGeom prst="rect">
            <a:avLst/>
          </a:prstGeom>
          <a:noFill/>
          <a:ln>
            <a:noFill/>
          </a:ln>
        </p:spPr>
      </p:pic>
      <p:sp>
        <p:nvSpPr>
          <p:cNvPr id="144" name="Google Shape;144;p11"/>
          <p:cNvSpPr/>
          <p:nvPr/>
        </p:nvSpPr>
        <p:spPr>
          <a:xfrm>
            <a:off x="150313" y="112734"/>
            <a:ext cx="939452" cy="102713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Calibri" panose="020F0502020204030204"/>
                <a:ea typeface="Calibri" panose="020F0502020204030204"/>
                <a:cs typeface="Calibri" panose="020F0502020204030204"/>
                <a:sym typeface="Calibri" panose="020F0502020204030204"/>
              </a:rPr>
              <a:t>10</a:t>
            </a:r>
          </a:p>
        </p:txBody>
      </p:sp>
    </p:spTree>
  </p:cSld>
  <p:clrMapOvr>
    <a:masterClrMapping/>
  </p:clrMapOvr>
  <p:transition advClick="0" advTm="60000"/>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4072"/>
            <a:ext cx="7772400" cy="1470025"/>
          </a:xfrm>
        </p:spPr>
        <p:txBody>
          <a:bodyPr/>
          <a:lstStyle/>
          <a:p>
            <a:r>
              <a:rPr lang="en-GB" dirty="0"/>
              <a:t>Neurology OSCE 1</a:t>
            </a:r>
          </a:p>
        </p:txBody>
      </p:sp>
      <p:sp>
        <p:nvSpPr>
          <p:cNvPr id="3" name="Subtitle 2"/>
          <p:cNvSpPr>
            <a:spLocks noGrp="1"/>
          </p:cNvSpPr>
          <p:nvPr>
            <p:ph type="subTitle" idx="1"/>
          </p:nvPr>
        </p:nvSpPr>
        <p:spPr>
          <a:xfrm>
            <a:off x="1371600" y="2887604"/>
            <a:ext cx="6400800" cy="1752600"/>
          </a:xfrm>
        </p:spPr>
        <p:txBody>
          <a:bodyPr>
            <a:normAutofit fontScale="85000" lnSpcReduction="20000"/>
          </a:bodyPr>
          <a:lstStyle/>
          <a:p>
            <a:r>
              <a:rPr lang="en-GB" dirty="0"/>
              <a:t>Fifth year Medical students</a:t>
            </a:r>
          </a:p>
          <a:p>
            <a:r>
              <a:rPr lang="en-GB" dirty="0"/>
              <a:t>First rotation </a:t>
            </a:r>
          </a:p>
          <a:p>
            <a:r>
              <a:rPr lang="en-GB" dirty="0"/>
              <a:t>2017</a:t>
            </a:r>
          </a:p>
          <a:p>
            <a:r>
              <a:rPr lang="en-GB" dirty="0"/>
              <a:t>Dr Omar </a:t>
            </a:r>
            <a:r>
              <a:rPr lang="en-GB" dirty="0" err="1"/>
              <a:t>Alrawashdeh</a:t>
            </a:r>
            <a:endParaRPr lang="en-GB" dirty="0"/>
          </a:p>
        </p:txBody>
      </p:sp>
      <p:sp>
        <p:nvSpPr>
          <p:cNvPr id="4" name="Rectangle 3"/>
          <p:cNvSpPr/>
          <p:nvPr/>
        </p:nvSpPr>
        <p:spPr>
          <a:xfrm>
            <a:off x="981590" y="522702"/>
            <a:ext cx="7180820" cy="1200329"/>
          </a:xfrm>
          <a:prstGeom prst="rect">
            <a:avLst/>
          </a:prstGeom>
        </p:spPr>
        <p:txBody>
          <a:bodyPr wrap="square">
            <a:spAutoFit/>
          </a:bodyPr>
          <a:lstStyle/>
          <a:p>
            <a:pPr algn="r" rtl="1"/>
            <a:r>
              <a:rPr lang="ar-SA" sz="2400" b="1" dirty="0">
                <a:solidFill>
                  <a:srgbClr val="FF0000"/>
                </a:solidFill>
              </a:rPr>
              <a:t>المئة سلايد القادمات عبارة عن ملفين (</a:t>
            </a:r>
            <a:r>
              <a:rPr lang="en-US" sz="2400" b="1" dirty="0">
                <a:solidFill>
                  <a:srgbClr val="FF0000"/>
                </a:solidFill>
              </a:rPr>
              <a:t>OSCE 1 + OSCE 2</a:t>
            </a:r>
            <a:r>
              <a:rPr lang="ar-SA" sz="2400" b="1" dirty="0">
                <a:solidFill>
                  <a:srgbClr val="FF0000"/>
                </a:solidFill>
              </a:rPr>
              <a:t>) اعطاهم الدكتور عمر للطلاب بهدف المساعدةّ وبالغالب هذول الملفين امتحانات سابقة واحتمال كبير يكررهم حرفي .</a:t>
            </a:r>
            <a:endParaRPr lang="en-US" sz="2400" b="1" dirty="0">
              <a:solidFill>
                <a:srgbClr val="FF0000"/>
              </a:solidFill>
            </a:endParaRPr>
          </a:p>
        </p:txBody>
      </p:sp>
      <p:sp>
        <p:nvSpPr>
          <p:cNvPr id="5" name="Rectangle 4"/>
          <p:cNvSpPr/>
          <p:nvPr/>
        </p:nvSpPr>
        <p:spPr>
          <a:xfrm>
            <a:off x="1778417" y="5085184"/>
            <a:ext cx="5966674" cy="523220"/>
          </a:xfrm>
          <a:prstGeom prst="rect">
            <a:avLst/>
          </a:prstGeom>
        </p:spPr>
        <p:txBody>
          <a:bodyPr wrap="square">
            <a:spAutoFit/>
          </a:bodyPr>
          <a:lstStyle/>
          <a:p>
            <a:r>
              <a:rPr lang="en-US" sz="2800" b="1" dirty="0">
                <a:solidFill>
                  <a:srgbClr val="FF0000"/>
                </a:solidFill>
              </a:rPr>
              <a:t>Answered by: Abdulrahman Alwardat</a:t>
            </a:r>
            <a:endParaRPr lang="en-US" sz="2800" b="1" dirty="0"/>
          </a:p>
        </p:txBody>
      </p:sp>
    </p:spTree>
  </p:cSld>
  <p:clrMapOvr>
    <a:masterClrMapping/>
  </p:clrMapOvr>
  <p:transition advClick="0" advTm="60000"/>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143512"/>
            <a:ext cx="8229600" cy="1143000"/>
          </a:xfrm>
        </p:spPr>
        <p:txBody>
          <a:bodyPr/>
          <a:lstStyle/>
          <a:p>
            <a:r>
              <a:rPr lang="en-GB" dirty="0"/>
              <a:t>A-What is this scan?</a:t>
            </a:r>
          </a:p>
        </p:txBody>
      </p:sp>
      <p:pic>
        <p:nvPicPr>
          <p:cNvPr id="1026" name="Picture 2"/>
          <p:cNvPicPr>
            <a:picLocks noChangeAspect="1" noChangeArrowheads="1"/>
          </p:cNvPicPr>
          <p:nvPr/>
        </p:nvPicPr>
        <p:blipFill>
          <a:blip r:embed="rId2"/>
          <a:srcRect/>
          <a:stretch>
            <a:fillRect/>
          </a:stretch>
        </p:blipFill>
        <p:spPr bwMode="auto">
          <a:xfrm>
            <a:off x="2357422" y="0"/>
            <a:ext cx="4071966" cy="5123994"/>
          </a:xfrm>
          <a:prstGeom prst="rect">
            <a:avLst/>
          </a:prstGeom>
          <a:noFill/>
          <a:ln w="9525">
            <a:noFill/>
            <a:miter lim="800000"/>
            <a:headEnd/>
            <a:tailEnd/>
          </a:ln>
          <a:effectLst/>
        </p:spPr>
      </p:pic>
      <p:sp>
        <p:nvSpPr>
          <p:cNvPr id="5" name="TextBox 4"/>
          <p:cNvSpPr txBox="1"/>
          <p:nvPr/>
        </p:nvSpPr>
        <p:spPr>
          <a:xfrm>
            <a:off x="500034" y="642918"/>
            <a:ext cx="574196" cy="1015663"/>
          </a:xfrm>
          <a:prstGeom prst="rect">
            <a:avLst/>
          </a:prstGeom>
          <a:noFill/>
        </p:spPr>
        <p:txBody>
          <a:bodyPr wrap="none" rtlCol="0">
            <a:spAutoFit/>
          </a:bodyPr>
          <a:lstStyle/>
          <a:p>
            <a:r>
              <a:rPr lang="en-GB" sz="6000" dirty="0"/>
              <a:t>1</a:t>
            </a:r>
          </a:p>
        </p:txBody>
      </p:sp>
      <p:sp>
        <p:nvSpPr>
          <p:cNvPr id="6" name="TextBox 5"/>
          <p:cNvSpPr txBox="1"/>
          <p:nvPr/>
        </p:nvSpPr>
        <p:spPr>
          <a:xfrm>
            <a:off x="2915816" y="6055679"/>
            <a:ext cx="6120680" cy="461665"/>
          </a:xfrm>
          <a:prstGeom prst="rect">
            <a:avLst/>
          </a:prstGeom>
          <a:noFill/>
        </p:spPr>
        <p:txBody>
          <a:bodyPr wrap="square" rtlCol="0">
            <a:spAutoFit/>
          </a:bodyPr>
          <a:lstStyle/>
          <a:p>
            <a:r>
              <a:rPr lang="en-US" sz="2400" b="1" dirty="0">
                <a:solidFill>
                  <a:srgbClr val="FF0000"/>
                </a:solidFill>
              </a:rPr>
              <a:t>CT without contrast</a:t>
            </a:r>
          </a:p>
        </p:txBody>
      </p:sp>
    </p:spTree>
  </p:cSld>
  <p:clrMapOvr>
    <a:masterClrMapping/>
  </p:clrMapOvr>
  <p:transition advClick="0" advTm="60000"/>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928716"/>
            <a:ext cx="8229600" cy="1143000"/>
          </a:xfrm>
        </p:spPr>
        <p:txBody>
          <a:bodyPr/>
          <a:lstStyle/>
          <a:p>
            <a:r>
              <a:rPr lang="en-GB" dirty="0"/>
              <a:t>B- what is the diagnosis?</a:t>
            </a:r>
          </a:p>
        </p:txBody>
      </p:sp>
      <p:pic>
        <p:nvPicPr>
          <p:cNvPr id="5" name="Picture 2"/>
          <p:cNvPicPr>
            <a:picLocks noChangeAspect="1" noChangeArrowheads="1"/>
          </p:cNvPicPr>
          <p:nvPr/>
        </p:nvPicPr>
        <p:blipFill>
          <a:blip r:embed="rId2"/>
          <a:srcRect/>
          <a:stretch>
            <a:fillRect/>
          </a:stretch>
        </p:blipFill>
        <p:spPr bwMode="auto">
          <a:xfrm>
            <a:off x="2357422" y="0"/>
            <a:ext cx="4071966" cy="5123994"/>
          </a:xfrm>
          <a:prstGeom prst="rect">
            <a:avLst/>
          </a:prstGeom>
          <a:noFill/>
          <a:ln w="9525">
            <a:noFill/>
            <a:miter lim="800000"/>
            <a:headEnd/>
            <a:tailEnd/>
          </a:ln>
          <a:effectLst/>
        </p:spPr>
      </p:pic>
      <p:sp>
        <p:nvSpPr>
          <p:cNvPr id="6" name="TextBox 5"/>
          <p:cNvSpPr txBox="1"/>
          <p:nvPr/>
        </p:nvSpPr>
        <p:spPr>
          <a:xfrm>
            <a:off x="500034" y="642918"/>
            <a:ext cx="574196" cy="1015663"/>
          </a:xfrm>
          <a:prstGeom prst="rect">
            <a:avLst/>
          </a:prstGeom>
          <a:noFill/>
        </p:spPr>
        <p:txBody>
          <a:bodyPr wrap="none" rtlCol="0">
            <a:spAutoFit/>
          </a:bodyPr>
          <a:lstStyle/>
          <a:p>
            <a:r>
              <a:rPr lang="en-GB" sz="6000" dirty="0"/>
              <a:t>1</a:t>
            </a:r>
          </a:p>
        </p:txBody>
      </p:sp>
      <p:sp>
        <p:nvSpPr>
          <p:cNvPr id="7" name="TextBox 6"/>
          <p:cNvSpPr txBox="1"/>
          <p:nvPr/>
        </p:nvSpPr>
        <p:spPr>
          <a:xfrm>
            <a:off x="1511660" y="5877272"/>
            <a:ext cx="6120680" cy="830997"/>
          </a:xfrm>
          <a:prstGeom prst="rect">
            <a:avLst/>
          </a:prstGeom>
          <a:noFill/>
        </p:spPr>
        <p:txBody>
          <a:bodyPr wrap="square" rtlCol="0">
            <a:spAutoFit/>
          </a:bodyPr>
          <a:lstStyle/>
          <a:p>
            <a:r>
              <a:rPr lang="en-US" sz="2400" b="1" dirty="0">
                <a:solidFill>
                  <a:srgbClr val="FF0000"/>
                </a:solidFill>
              </a:rPr>
              <a:t>Ischemic stroke in medial surface of right frontal and parietal lobes (ACA distribution)</a:t>
            </a:r>
          </a:p>
        </p:txBody>
      </p:sp>
    </p:spTree>
  </p:cSld>
  <p:clrMapOvr>
    <a:masterClrMapping/>
  </p:clrMapOvr>
  <p:transition advClick="0" advTm="60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40 wrong about this palsy ? </a:t>
            </a:r>
          </a:p>
          <a:p>
            <a:pPr marL="0" indent="0">
              <a:buNone/>
            </a:pPr>
            <a:r>
              <a:rPr lang="en-US" dirty="0"/>
              <a:t>Ptosis due to </a:t>
            </a:r>
            <a:r>
              <a:rPr lang="en-US" dirty="0" err="1"/>
              <a:t>muller</a:t>
            </a:r>
            <a:r>
              <a:rPr lang="en-US" dirty="0"/>
              <a:t> weakness </a:t>
            </a:r>
          </a:p>
        </p:txBody>
      </p:sp>
      <p:pic>
        <p:nvPicPr>
          <p:cNvPr id="4" name="Picture 3"/>
          <p:cNvPicPr>
            <a:picLocks noChangeAspect="1"/>
          </p:cNvPicPr>
          <p:nvPr/>
        </p:nvPicPr>
        <p:blipFill>
          <a:blip r:embed="rId2"/>
          <a:stretch>
            <a:fillRect/>
          </a:stretch>
        </p:blipFill>
        <p:spPr>
          <a:xfrm>
            <a:off x="5512526" y="3020072"/>
            <a:ext cx="3164322" cy="2056481"/>
          </a:xfrm>
          <a:prstGeom prst="rect">
            <a:avLst/>
          </a:prstGeom>
        </p:spPr>
      </p:pic>
    </p:spTree>
    <p:extLst>
      <p:ext uri="{BB962C8B-B14F-4D97-AF65-F5344CB8AC3E}">
        <p14:creationId xmlns:p14="http://schemas.microsoft.com/office/powerpoint/2010/main" val="2695660688"/>
      </p:ext>
    </p:extLst>
  </p:cSld>
  <p:clrMapOvr>
    <a:masterClrMapping/>
  </p:clrMapOvr>
  <p:transition advClick="0" advTm="60000"/>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072074"/>
            <a:ext cx="8229600" cy="1143000"/>
          </a:xfrm>
        </p:spPr>
        <p:txBody>
          <a:bodyPr>
            <a:normAutofit fontScale="90000"/>
          </a:bodyPr>
          <a:lstStyle/>
          <a:p>
            <a:r>
              <a:rPr lang="en-GB" dirty="0"/>
              <a:t>C- what arterial territory is affected?</a:t>
            </a:r>
          </a:p>
        </p:txBody>
      </p:sp>
      <p:pic>
        <p:nvPicPr>
          <p:cNvPr id="5" name="Picture 2"/>
          <p:cNvPicPr>
            <a:picLocks noChangeAspect="1" noChangeArrowheads="1"/>
          </p:cNvPicPr>
          <p:nvPr/>
        </p:nvPicPr>
        <p:blipFill>
          <a:blip r:embed="rId2"/>
          <a:srcRect/>
          <a:stretch>
            <a:fillRect/>
          </a:stretch>
        </p:blipFill>
        <p:spPr bwMode="auto">
          <a:xfrm>
            <a:off x="2357422" y="0"/>
            <a:ext cx="4071966" cy="5123994"/>
          </a:xfrm>
          <a:prstGeom prst="rect">
            <a:avLst/>
          </a:prstGeom>
          <a:noFill/>
          <a:ln w="9525">
            <a:noFill/>
            <a:miter lim="800000"/>
            <a:headEnd/>
            <a:tailEnd/>
          </a:ln>
          <a:effectLst/>
        </p:spPr>
      </p:pic>
      <p:sp>
        <p:nvSpPr>
          <p:cNvPr id="6" name="TextBox 5"/>
          <p:cNvSpPr txBox="1"/>
          <p:nvPr/>
        </p:nvSpPr>
        <p:spPr>
          <a:xfrm>
            <a:off x="500034" y="642918"/>
            <a:ext cx="574196" cy="1015663"/>
          </a:xfrm>
          <a:prstGeom prst="rect">
            <a:avLst/>
          </a:prstGeom>
          <a:noFill/>
        </p:spPr>
        <p:txBody>
          <a:bodyPr wrap="none" rtlCol="0">
            <a:spAutoFit/>
          </a:bodyPr>
          <a:lstStyle/>
          <a:p>
            <a:r>
              <a:rPr lang="en-GB" sz="6000" dirty="0"/>
              <a:t>1</a:t>
            </a:r>
          </a:p>
        </p:txBody>
      </p:sp>
      <p:sp>
        <p:nvSpPr>
          <p:cNvPr id="3" name="Rectangle 2"/>
          <p:cNvSpPr/>
          <p:nvPr/>
        </p:nvSpPr>
        <p:spPr>
          <a:xfrm>
            <a:off x="2335851" y="6030408"/>
            <a:ext cx="3903889" cy="461665"/>
          </a:xfrm>
          <a:prstGeom prst="rect">
            <a:avLst/>
          </a:prstGeom>
        </p:spPr>
        <p:txBody>
          <a:bodyPr wrap="none">
            <a:spAutoFit/>
          </a:bodyPr>
          <a:lstStyle/>
          <a:p>
            <a:r>
              <a:rPr lang="en-US" sz="2400" b="1" dirty="0">
                <a:solidFill>
                  <a:srgbClr val="FF0000"/>
                </a:solidFill>
              </a:rPr>
              <a:t>Right anterior cerebral artery</a:t>
            </a:r>
          </a:p>
        </p:txBody>
      </p:sp>
    </p:spTree>
  </p:cSld>
  <p:clrMapOvr>
    <a:masterClrMapping/>
  </p:clrMapOvr>
  <p:transition advClick="0" advTm="60000"/>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552" y="1772816"/>
            <a:ext cx="5904656" cy="1143000"/>
          </a:xfrm>
        </p:spPr>
        <p:txBody>
          <a:bodyPr>
            <a:noAutofit/>
          </a:bodyPr>
          <a:lstStyle/>
          <a:p>
            <a:r>
              <a:rPr lang="en-GB" sz="3600" dirty="0"/>
              <a:t>D- mention one peculiar clinical consequence to this abnormality?</a:t>
            </a:r>
          </a:p>
        </p:txBody>
      </p:sp>
      <p:pic>
        <p:nvPicPr>
          <p:cNvPr id="4" name="Picture 2"/>
          <p:cNvPicPr>
            <a:picLocks noChangeAspect="1" noChangeArrowheads="1"/>
          </p:cNvPicPr>
          <p:nvPr/>
        </p:nvPicPr>
        <p:blipFill>
          <a:blip r:embed="rId2"/>
          <a:srcRect/>
          <a:stretch>
            <a:fillRect/>
          </a:stretch>
        </p:blipFill>
        <p:spPr bwMode="auto">
          <a:xfrm>
            <a:off x="5292081" y="-21820"/>
            <a:ext cx="3848704" cy="5123994"/>
          </a:xfrm>
          <a:prstGeom prst="rect">
            <a:avLst/>
          </a:prstGeom>
          <a:noFill/>
          <a:ln w="9525">
            <a:noFill/>
            <a:miter lim="800000"/>
            <a:headEnd/>
            <a:tailEnd/>
          </a:ln>
          <a:effectLst/>
        </p:spPr>
      </p:pic>
      <p:sp>
        <p:nvSpPr>
          <p:cNvPr id="5" name="TextBox 4"/>
          <p:cNvSpPr txBox="1"/>
          <p:nvPr/>
        </p:nvSpPr>
        <p:spPr>
          <a:xfrm>
            <a:off x="500034" y="642918"/>
            <a:ext cx="574196" cy="1015663"/>
          </a:xfrm>
          <a:prstGeom prst="rect">
            <a:avLst/>
          </a:prstGeom>
          <a:noFill/>
        </p:spPr>
        <p:txBody>
          <a:bodyPr wrap="none" rtlCol="0">
            <a:spAutoFit/>
          </a:bodyPr>
          <a:lstStyle/>
          <a:p>
            <a:r>
              <a:rPr lang="en-GB" sz="6000" dirty="0"/>
              <a:t>1</a:t>
            </a:r>
          </a:p>
        </p:txBody>
      </p:sp>
      <p:sp>
        <p:nvSpPr>
          <p:cNvPr id="3" name="Rectangle 2"/>
          <p:cNvSpPr/>
          <p:nvPr/>
        </p:nvSpPr>
        <p:spPr>
          <a:xfrm>
            <a:off x="3881" y="3438395"/>
            <a:ext cx="4572000" cy="1200329"/>
          </a:xfrm>
          <a:prstGeom prst="rect">
            <a:avLst/>
          </a:prstGeom>
        </p:spPr>
        <p:txBody>
          <a:bodyPr>
            <a:spAutoFit/>
          </a:bodyPr>
          <a:lstStyle/>
          <a:p>
            <a:pPr marL="285750" indent="-285750">
              <a:buFontTx/>
              <a:buChar char="-"/>
            </a:pPr>
            <a:r>
              <a:rPr lang="en-US" b="1" dirty="0">
                <a:solidFill>
                  <a:srgbClr val="FF0000"/>
                </a:solidFill>
                <a:latin typeface="Open Sans"/>
              </a:rPr>
              <a:t>Contralateral paralysis and sensory loss -numbness- in lower limb</a:t>
            </a:r>
          </a:p>
          <a:p>
            <a:endParaRPr lang="en-US" b="1" dirty="0">
              <a:solidFill>
                <a:srgbClr val="FF0000"/>
              </a:solidFill>
              <a:latin typeface="Open Sans"/>
            </a:endParaRPr>
          </a:p>
          <a:p>
            <a:pPr marL="285750" indent="-285750">
              <a:buFontTx/>
              <a:buChar char="-"/>
            </a:pPr>
            <a:r>
              <a:rPr lang="en-US" b="1" dirty="0">
                <a:solidFill>
                  <a:srgbClr val="FF0000"/>
                </a:solidFill>
                <a:latin typeface="Open Sans"/>
              </a:rPr>
              <a:t>urinary incontinence </a:t>
            </a:r>
            <a:endParaRPr lang="en-US" b="1" dirty="0">
              <a:solidFill>
                <a:srgbClr val="FF0000"/>
              </a:solidFill>
            </a:endParaRPr>
          </a:p>
        </p:txBody>
      </p:sp>
    </p:spTree>
  </p:cSld>
  <p:clrMapOvr>
    <a:masterClrMapping/>
  </p:clrMapOvr>
  <p:transition advClick="0" advTm="60000"/>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14" y="2643182"/>
            <a:ext cx="7429520" cy="2071678"/>
          </a:xfrm>
        </p:spPr>
        <p:txBody>
          <a:bodyPr>
            <a:normAutofit fontScale="90000"/>
          </a:bodyPr>
          <a:lstStyle/>
          <a:p>
            <a:r>
              <a:rPr lang="en-GB" dirty="0"/>
              <a:t>You witnessed adult patient with epilepsy who started to have fits in the ward</a:t>
            </a:r>
          </a:p>
        </p:txBody>
      </p:sp>
      <p:sp>
        <p:nvSpPr>
          <p:cNvPr id="7" name="Title 1"/>
          <p:cNvSpPr txBox="1"/>
          <p:nvPr/>
        </p:nvSpPr>
        <p:spPr>
          <a:xfrm>
            <a:off x="457200" y="4644778"/>
            <a:ext cx="8229600" cy="1571636"/>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GB" sz="4400" b="0" i="0" u="none" strike="noStrike" kern="1200" cap="none" spc="0" normalizeH="0" baseline="0" noProof="0" dirty="0">
                <a:ln>
                  <a:noFill/>
                </a:ln>
                <a:solidFill>
                  <a:schemeClr val="tx1"/>
                </a:solidFill>
                <a:effectLst/>
                <a:uLnTx/>
                <a:uFillTx/>
                <a:latin typeface="+mj-lt"/>
                <a:ea typeface="+mj-ea"/>
                <a:cs typeface="+mj-cs"/>
              </a:rPr>
              <a:t>A: Do</a:t>
            </a:r>
            <a:r>
              <a:rPr kumimoji="0" lang="en-GB" sz="4400" b="0" i="0" u="none" strike="noStrike" kern="1200" cap="none" spc="0" normalizeH="0" noProof="0" dirty="0">
                <a:ln>
                  <a:noFill/>
                </a:ln>
                <a:solidFill>
                  <a:schemeClr val="tx1"/>
                </a:solidFill>
                <a:effectLst/>
                <a:uLnTx/>
                <a:uFillTx/>
                <a:latin typeface="+mj-lt"/>
                <a:ea typeface="+mj-ea"/>
                <a:cs typeface="+mj-cs"/>
              </a:rPr>
              <a:t> you start treating him as status epilepticus directly?</a:t>
            </a:r>
            <a:r>
              <a:rPr kumimoji="0" lang="ar-SA" sz="4400" b="0" i="0" u="none" strike="noStrike" kern="1200" cap="none" spc="0" normalizeH="0" noProof="0" dirty="0">
                <a:ln>
                  <a:noFill/>
                </a:ln>
                <a:solidFill>
                  <a:schemeClr val="tx1"/>
                </a:solidFill>
                <a:effectLst/>
                <a:uLnTx/>
                <a:uFillTx/>
                <a:latin typeface="+mj-lt"/>
                <a:ea typeface="+mj-ea"/>
                <a:cs typeface="+mj-cs"/>
              </a:rPr>
              <a:t> </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Box 7"/>
          <p:cNvSpPr txBox="1"/>
          <p:nvPr/>
        </p:nvSpPr>
        <p:spPr>
          <a:xfrm>
            <a:off x="0" y="0"/>
            <a:ext cx="574196" cy="1015663"/>
          </a:xfrm>
          <a:prstGeom prst="rect">
            <a:avLst/>
          </a:prstGeom>
          <a:noFill/>
        </p:spPr>
        <p:txBody>
          <a:bodyPr wrap="none" rtlCol="0">
            <a:spAutoFit/>
          </a:bodyPr>
          <a:lstStyle/>
          <a:p>
            <a:r>
              <a:rPr lang="en-GB" sz="6000" dirty="0"/>
              <a:t>2</a:t>
            </a:r>
          </a:p>
        </p:txBody>
      </p:sp>
      <p:pic>
        <p:nvPicPr>
          <p:cNvPr id="1026" name="Picture 2"/>
          <p:cNvPicPr>
            <a:picLocks noChangeAspect="1" noChangeArrowheads="1"/>
          </p:cNvPicPr>
          <p:nvPr/>
        </p:nvPicPr>
        <p:blipFill>
          <a:blip r:embed="rId2"/>
          <a:srcRect/>
          <a:stretch>
            <a:fillRect/>
          </a:stretch>
        </p:blipFill>
        <p:spPr bwMode="auto">
          <a:xfrm>
            <a:off x="3786150" y="0"/>
            <a:ext cx="5357850" cy="2912281"/>
          </a:xfrm>
          <a:prstGeom prst="rect">
            <a:avLst/>
          </a:prstGeom>
          <a:noFill/>
          <a:ln w="9525">
            <a:noFill/>
            <a:miter lim="800000"/>
            <a:headEnd/>
            <a:tailEnd/>
          </a:ln>
          <a:effectLst/>
        </p:spPr>
      </p:pic>
      <p:sp>
        <p:nvSpPr>
          <p:cNvPr id="3" name="TextBox 2"/>
          <p:cNvSpPr txBox="1"/>
          <p:nvPr/>
        </p:nvSpPr>
        <p:spPr>
          <a:xfrm>
            <a:off x="4139952" y="6070125"/>
            <a:ext cx="2016224" cy="646331"/>
          </a:xfrm>
          <a:prstGeom prst="rect">
            <a:avLst/>
          </a:prstGeom>
          <a:noFill/>
        </p:spPr>
        <p:txBody>
          <a:bodyPr wrap="square" rtlCol="0">
            <a:spAutoFit/>
          </a:bodyPr>
          <a:lstStyle/>
          <a:p>
            <a:r>
              <a:rPr lang="en-US" sz="3600" b="1" dirty="0">
                <a:solidFill>
                  <a:srgbClr val="FF0000"/>
                </a:solidFill>
              </a:rPr>
              <a:t>NO</a:t>
            </a:r>
          </a:p>
        </p:txBody>
      </p:sp>
    </p:spTree>
  </p:cSld>
  <p:clrMapOvr>
    <a:masterClrMapping/>
  </p:clrMapOvr>
  <p:transition advClick="0" advTm="60000"/>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428596" y="4286256"/>
            <a:ext cx="8229600" cy="1571636"/>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GB" sz="4400" b="0" i="0" u="none" strike="noStrike" kern="1200" cap="none" spc="0" normalizeH="0" baseline="0" noProof="0" dirty="0">
                <a:ln>
                  <a:noFill/>
                </a:ln>
                <a:solidFill>
                  <a:schemeClr val="tx1"/>
                </a:solidFill>
                <a:effectLst/>
                <a:uLnTx/>
                <a:uFillTx/>
                <a:latin typeface="+mj-lt"/>
                <a:ea typeface="+mj-ea"/>
                <a:cs typeface="+mj-cs"/>
              </a:rPr>
              <a:t>B: if you decided to wait</a:t>
            </a:r>
            <a:r>
              <a:rPr lang="en-GB" sz="4400" baseline="0" dirty="0">
                <a:latin typeface="+mj-lt"/>
                <a:ea typeface="+mj-ea"/>
                <a:cs typeface="+mj-cs"/>
              </a:rPr>
              <a:t>,</a:t>
            </a:r>
            <a:r>
              <a:rPr lang="en-GB" sz="4400" dirty="0">
                <a:latin typeface="+mj-lt"/>
                <a:ea typeface="+mj-ea"/>
                <a:cs typeface="+mj-cs"/>
              </a:rPr>
              <a:t> how much you would wait ?</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2</a:t>
            </a:r>
          </a:p>
        </p:txBody>
      </p:sp>
      <p:pic>
        <p:nvPicPr>
          <p:cNvPr id="10" name="Picture 2"/>
          <p:cNvPicPr>
            <a:picLocks noChangeAspect="1" noChangeArrowheads="1"/>
          </p:cNvPicPr>
          <p:nvPr/>
        </p:nvPicPr>
        <p:blipFill>
          <a:blip r:embed="rId2"/>
          <a:srcRect/>
          <a:stretch>
            <a:fillRect/>
          </a:stretch>
        </p:blipFill>
        <p:spPr bwMode="auto">
          <a:xfrm>
            <a:off x="3786150" y="0"/>
            <a:ext cx="5357850" cy="2912281"/>
          </a:xfrm>
          <a:prstGeom prst="rect">
            <a:avLst/>
          </a:prstGeom>
          <a:noFill/>
          <a:ln w="9525">
            <a:noFill/>
            <a:miter lim="800000"/>
            <a:headEnd/>
            <a:tailEnd/>
          </a:ln>
          <a:effectLst/>
        </p:spPr>
      </p:pic>
      <p:sp>
        <p:nvSpPr>
          <p:cNvPr id="2" name="TextBox 1"/>
          <p:cNvSpPr txBox="1"/>
          <p:nvPr/>
        </p:nvSpPr>
        <p:spPr>
          <a:xfrm>
            <a:off x="3563888" y="5853603"/>
            <a:ext cx="2520280" cy="523220"/>
          </a:xfrm>
          <a:prstGeom prst="rect">
            <a:avLst/>
          </a:prstGeom>
          <a:noFill/>
        </p:spPr>
        <p:txBody>
          <a:bodyPr wrap="square" rtlCol="0">
            <a:spAutoFit/>
          </a:bodyPr>
          <a:lstStyle/>
          <a:p>
            <a:r>
              <a:rPr lang="en-US" sz="2800" b="1" dirty="0">
                <a:solidFill>
                  <a:srgbClr val="FF0000"/>
                </a:solidFill>
              </a:rPr>
              <a:t>5 minutes</a:t>
            </a:r>
          </a:p>
        </p:txBody>
      </p:sp>
    </p:spTree>
  </p:cSld>
  <p:clrMapOvr>
    <a:masterClrMapping/>
  </p:clrMapOvr>
  <p:transition advClick="0" advTm="60000"/>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574196" y="3717032"/>
            <a:ext cx="8229600" cy="1571636"/>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GB" sz="4400" b="0" i="0" u="none" strike="noStrike" kern="1200" cap="none" spc="0" normalizeH="0" baseline="0" noProof="0" dirty="0">
                <a:ln>
                  <a:noFill/>
                </a:ln>
                <a:solidFill>
                  <a:schemeClr val="tx1"/>
                </a:solidFill>
                <a:effectLst/>
                <a:uLnTx/>
                <a:uFillTx/>
                <a:latin typeface="+mj-lt"/>
                <a:ea typeface="+mj-ea"/>
                <a:cs typeface="+mj-cs"/>
              </a:rPr>
              <a:t>C: What will</a:t>
            </a:r>
            <a:r>
              <a:rPr kumimoji="0" lang="en-GB" sz="4400" b="0" i="0" u="none" strike="noStrike" kern="1200" cap="none" spc="0" normalizeH="0" noProof="0" dirty="0">
                <a:ln>
                  <a:noFill/>
                </a:ln>
                <a:solidFill>
                  <a:schemeClr val="tx1"/>
                </a:solidFill>
                <a:effectLst/>
                <a:uLnTx/>
                <a:uFillTx/>
                <a:latin typeface="+mj-lt"/>
                <a:ea typeface="+mj-ea"/>
                <a:cs typeface="+mj-cs"/>
              </a:rPr>
              <a:t> you give him initially and what is the dose and route of administration?</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2</a:t>
            </a:r>
          </a:p>
        </p:txBody>
      </p:sp>
      <p:pic>
        <p:nvPicPr>
          <p:cNvPr id="8" name="Picture 2"/>
          <p:cNvPicPr>
            <a:picLocks noChangeAspect="1" noChangeArrowheads="1"/>
          </p:cNvPicPr>
          <p:nvPr/>
        </p:nvPicPr>
        <p:blipFill>
          <a:blip r:embed="rId2"/>
          <a:srcRect/>
          <a:stretch>
            <a:fillRect/>
          </a:stretch>
        </p:blipFill>
        <p:spPr bwMode="auto">
          <a:xfrm>
            <a:off x="3786150" y="0"/>
            <a:ext cx="5357850" cy="2912281"/>
          </a:xfrm>
          <a:prstGeom prst="rect">
            <a:avLst/>
          </a:prstGeom>
          <a:noFill/>
          <a:ln w="9525">
            <a:noFill/>
            <a:miter lim="800000"/>
            <a:headEnd/>
            <a:tailEnd/>
          </a:ln>
          <a:effectLst/>
        </p:spPr>
      </p:pic>
      <p:sp>
        <p:nvSpPr>
          <p:cNvPr id="2" name="Rectangle 1"/>
          <p:cNvSpPr/>
          <p:nvPr/>
        </p:nvSpPr>
        <p:spPr>
          <a:xfrm>
            <a:off x="2987824" y="5382817"/>
            <a:ext cx="2883162" cy="461665"/>
          </a:xfrm>
          <a:prstGeom prst="rect">
            <a:avLst/>
          </a:prstGeom>
        </p:spPr>
        <p:txBody>
          <a:bodyPr wrap="none">
            <a:spAutoFit/>
          </a:bodyPr>
          <a:lstStyle/>
          <a:p>
            <a:r>
              <a:rPr lang="en-US" sz="2400" b="1" dirty="0">
                <a:solidFill>
                  <a:srgbClr val="FF0000"/>
                </a:solidFill>
              </a:rPr>
              <a:t>IV or rectal diazepam</a:t>
            </a:r>
          </a:p>
        </p:txBody>
      </p:sp>
    </p:spTree>
  </p:cSld>
  <p:clrMapOvr>
    <a:masterClrMapping/>
  </p:clrMapOvr>
  <p:transition advClick="0" advTm="60000"/>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642910" y="3429000"/>
            <a:ext cx="8229600" cy="2500330"/>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GB" sz="4400" b="0" i="0" u="none" strike="noStrike" kern="1200" cap="none" spc="0" normalizeH="0" baseline="0" noProof="0" dirty="0">
                <a:ln>
                  <a:noFill/>
                </a:ln>
                <a:solidFill>
                  <a:schemeClr val="tx1"/>
                </a:solidFill>
                <a:effectLst/>
                <a:uLnTx/>
                <a:uFillTx/>
                <a:latin typeface="+mj-lt"/>
                <a:ea typeface="+mj-ea"/>
                <a:cs typeface="+mj-cs"/>
              </a:rPr>
              <a:t>D-If your patient</a:t>
            </a:r>
            <a:r>
              <a:rPr kumimoji="0" lang="en-GB" sz="4400" b="0" i="0" u="none" strike="noStrike" kern="1200" cap="none" spc="0" normalizeH="0" noProof="0" dirty="0">
                <a:ln>
                  <a:noFill/>
                </a:ln>
                <a:solidFill>
                  <a:schemeClr val="tx1"/>
                </a:solidFill>
                <a:effectLst/>
                <a:uLnTx/>
                <a:uFillTx/>
                <a:latin typeface="+mj-lt"/>
                <a:ea typeface="+mj-ea"/>
                <a:cs typeface="+mj-cs"/>
              </a:rPr>
              <a:t> did not respond to the first medication and continues to have fits, what will you give him next including the dose and route?</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2</a:t>
            </a:r>
          </a:p>
        </p:txBody>
      </p:sp>
      <p:pic>
        <p:nvPicPr>
          <p:cNvPr id="8" name="Picture 2"/>
          <p:cNvPicPr>
            <a:picLocks noChangeAspect="1" noChangeArrowheads="1"/>
          </p:cNvPicPr>
          <p:nvPr/>
        </p:nvPicPr>
        <p:blipFill>
          <a:blip r:embed="rId2"/>
          <a:srcRect/>
          <a:stretch>
            <a:fillRect/>
          </a:stretch>
        </p:blipFill>
        <p:spPr bwMode="auto">
          <a:xfrm>
            <a:off x="3786150" y="0"/>
            <a:ext cx="5357850" cy="2912281"/>
          </a:xfrm>
          <a:prstGeom prst="rect">
            <a:avLst/>
          </a:prstGeom>
          <a:noFill/>
          <a:ln w="9525">
            <a:noFill/>
            <a:miter lim="800000"/>
            <a:headEnd/>
            <a:tailEnd/>
          </a:ln>
          <a:effectLst/>
        </p:spPr>
      </p:pic>
      <p:sp>
        <p:nvSpPr>
          <p:cNvPr id="2" name="Rectangle 1"/>
          <p:cNvSpPr/>
          <p:nvPr/>
        </p:nvSpPr>
        <p:spPr>
          <a:xfrm>
            <a:off x="2369300" y="5929330"/>
            <a:ext cx="4776820" cy="461665"/>
          </a:xfrm>
          <a:prstGeom prst="rect">
            <a:avLst/>
          </a:prstGeom>
        </p:spPr>
        <p:txBody>
          <a:bodyPr wrap="none">
            <a:spAutoFit/>
          </a:bodyPr>
          <a:lstStyle/>
          <a:p>
            <a:r>
              <a:rPr lang="en-US" sz="2400" b="1" dirty="0">
                <a:solidFill>
                  <a:srgbClr val="FF0000"/>
                </a:solidFill>
              </a:rPr>
              <a:t>intravenous lorazepam (4-mg bolus</a:t>
            </a:r>
            <a:r>
              <a:rPr lang="ar-SA" sz="2400" b="1" dirty="0">
                <a:solidFill>
                  <a:srgbClr val="FF0000"/>
                </a:solidFill>
              </a:rPr>
              <a:t>(</a:t>
            </a:r>
            <a:endParaRPr lang="en-US" sz="2400" b="1" dirty="0">
              <a:solidFill>
                <a:srgbClr val="FF0000"/>
              </a:solidFill>
            </a:endParaRPr>
          </a:p>
        </p:txBody>
      </p:sp>
    </p:spTree>
  </p:cSld>
  <p:clrMapOvr>
    <a:masterClrMapping/>
  </p:clrMapOvr>
  <p:transition advClick="0" advTm="60000"/>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260"/>
            <a:ext cx="8229600" cy="1143000"/>
          </a:xfrm>
        </p:spPr>
        <p:txBody>
          <a:bodyPr/>
          <a:lstStyle/>
          <a:p>
            <a:r>
              <a:rPr lang="en-GB" dirty="0"/>
              <a:t>A:What is this abnormality?</a:t>
            </a:r>
          </a:p>
        </p:txBody>
      </p:sp>
      <p:pic>
        <p:nvPicPr>
          <p:cNvPr id="4098" name="Picture 2"/>
          <p:cNvPicPr>
            <a:picLocks noChangeAspect="1" noChangeArrowheads="1"/>
          </p:cNvPicPr>
          <p:nvPr/>
        </p:nvPicPr>
        <p:blipFill>
          <a:blip r:embed="rId2"/>
          <a:srcRect/>
          <a:stretch>
            <a:fillRect/>
          </a:stretch>
        </p:blipFill>
        <p:spPr bwMode="auto">
          <a:xfrm>
            <a:off x="1619672" y="241046"/>
            <a:ext cx="7266709" cy="3786214"/>
          </a:xfrm>
          <a:prstGeom prst="rect">
            <a:avLst/>
          </a:prstGeom>
          <a:noFill/>
          <a:ln w="9525">
            <a:noFill/>
            <a:miter lim="800000"/>
            <a:headEnd/>
            <a:tailEnd/>
          </a:ln>
          <a:effectLst/>
        </p:spPr>
      </p:pic>
      <p:sp>
        <p:nvSpPr>
          <p:cNvPr id="5" name="TextBox 4"/>
          <p:cNvSpPr txBox="1"/>
          <p:nvPr/>
        </p:nvSpPr>
        <p:spPr>
          <a:xfrm>
            <a:off x="500034" y="642918"/>
            <a:ext cx="574196" cy="1015663"/>
          </a:xfrm>
          <a:prstGeom prst="rect">
            <a:avLst/>
          </a:prstGeom>
          <a:noFill/>
        </p:spPr>
        <p:txBody>
          <a:bodyPr wrap="none" rtlCol="0">
            <a:spAutoFit/>
          </a:bodyPr>
          <a:lstStyle/>
          <a:p>
            <a:r>
              <a:rPr lang="en-GB" sz="6000" dirty="0"/>
              <a:t>3</a:t>
            </a:r>
          </a:p>
        </p:txBody>
      </p:sp>
      <p:sp>
        <p:nvSpPr>
          <p:cNvPr id="3" name="TextBox 2"/>
          <p:cNvSpPr txBox="1"/>
          <p:nvPr/>
        </p:nvSpPr>
        <p:spPr>
          <a:xfrm>
            <a:off x="2195736" y="5013176"/>
            <a:ext cx="5616624" cy="1569660"/>
          </a:xfrm>
          <a:prstGeom prst="rect">
            <a:avLst/>
          </a:prstGeom>
          <a:noFill/>
        </p:spPr>
        <p:txBody>
          <a:bodyPr wrap="square" rtlCol="0">
            <a:spAutoFit/>
          </a:bodyPr>
          <a:lstStyle/>
          <a:p>
            <a:r>
              <a:rPr lang="en-US" sz="2400" b="1" dirty="0">
                <a:solidFill>
                  <a:srgbClr val="FF0000"/>
                </a:solidFill>
              </a:rPr>
              <a:t>Ptosis and miosis in left eye</a:t>
            </a:r>
          </a:p>
          <a:p>
            <a:endParaRPr lang="en-US" sz="2400" b="1" dirty="0">
              <a:solidFill>
                <a:srgbClr val="FF0000"/>
              </a:solidFill>
            </a:endParaRPr>
          </a:p>
          <a:p>
            <a:r>
              <a:rPr lang="en-US" sz="2400" b="1" dirty="0">
                <a:solidFill>
                  <a:srgbClr val="FF0000"/>
                </a:solidFill>
              </a:rPr>
              <a:t>Horner syndrome: ptosis, miosis and anhidrosis</a:t>
            </a:r>
          </a:p>
        </p:txBody>
      </p:sp>
    </p:spTree>
  </p:cSld>
  <p:clrMapOvr>
    <a:masterClrMapping/>
  </p:clrMapOvr>
  <p:transition advClick="0" advTm="60000"/>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4714884"/>
            <a:ext cx="8229600" cy="1143000"/>
          </a:xfrm>
        </p:spPr>
        <p:txBody>
          <a:bodyPr>
            <a:normAutofit fontScale="90000"/>
          </a:bodyPr>
          <a:lstStyle/>
          <a:p>
            <a:r>
              <a:rPr lang="en-GB" dirty="0"/>
              <a:t>B: What component of the autonomic nervous system is affected?</a:t>
            </a:r>
          </a:p>
        </p:txBody>
      </p:sp>
      <p:pic>
        <p:nvPicPr>
          <p:cNvPr id="4" name="Picture 2"/>
          <p:cNvPicPr>
            <a:picLocks noChangeAspect="1" noChangeArrowheads="1"/>
          </p:cNvPicPr>
          <p:nvPr/>
        </p:nvPicPr>
        <p:blipFill>
          <a:blip r:embed="rId2"/>
          <a:srcRect/>
          <a:stretch>
            <a:fillRect/>
          </a:stretch>
        </p:blipFill>
        <p:spPr bwMode="auto">
          <a:xfrm>
            <a:off x="1877291" y="0"/>
            <a:ext cx="7266709" cy="3786214"/>
          </a:xfrm>
          <a:prstGeom prst="rect">
            <a:avLst/>
          </a:prstGeom>
          <a:noFill/>
          <a:ln w="9525">
            <a:noFill/>
            <a:miter lim="800000"/>
            <a:headEnd/>
            <a:tailEnd/>
          </a:ln>
          <a:effectLst/>
        </p:spPr>
      </p:pic>
      <p:sp>
        <p:nvSpPr>
          <p:cNvPr id="5" name="TextBox 4"/>
          <p:cNvSpPr txBox="1"/>
          <p:nvPr/>
        </p:nvSpPr>
        <p:spPr>
          <a:xfrm>
            <a:off x="500034" y="642918"/>
            <a:ext cx="574196" cy="1015663"/>
          </a:xfrm>
          <a:prstGeom prst="rect">
            <a:avLst/>
          </a:prstGeom>
          <a:noFill/>
        </p:spPr>
        <p:txBody>
          <a:bodyPr wrap="none" rtlCol="0">
            <a:spAutoFit/>
          </a:bodyPr>
          <a:lstStyle/>
          <a:p>
            <a:r>
              <a:rPr lang="en-GB" sz="6000" dirty="0"/>
              <a:t>3</a:t>
            </a:r>
          </a:p>
        </p:txBody>
      </p:sp>
      <p:sp>
        <p:nvSpPr>
          <p:cNvPr id="6" name="TextBox 5"/>
          <p:cNvSpPr txBox="1"/>
          <p:nvPr/>
        </p:nvSpPr>
        <p:spPr>
          <a:xfrm>
            <a:off x="2627784" y="6021288"/>
            <a:ext cx="4536504" cy="523220"/>
          </a:xfrm>
          <a:prstGeom prst="rect">
            <a:avLst/>
          </a:prstGeom>
          <a:noFill/>
        </p:spPr>
        <p:txBody>
          <a:bodyPr wrap="square" rtlCol="0">
            <a:spAutoFit/>
          </a:bodyPr>
          <a:lstStyle/>
          <a:p>
            <a:r>
              <a:rPr lang="en-US" sz="2800" b="1" dirty="0">
                <a:solidFill>
                  <a:srgbClr val="FF0000"/>
                </a:solidFill>
              </a:rPr>
              <a:t>Sympathetic nervous system</a:t>
            </a:r>
            <a:r>
              <a:rPr lang="en-US" sz="2400" b="1" dirty="0">
                <a:solidFill>
                  <a:srgbClr val="FF0000"/>
                </a:solidFill>
              </a:rPr>
              <a:t> </a:t>
            </a:r>
          </a:p>
        </p:txBody>
      </p:sp>
    </p:spTree>
  </p:cSld>
  <p:clrMapOvr>
    <a:masterClrMapping/>
  </p:clrMapOvr>
  <p:transition advClick="0" advTm="60000"/>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4500570"/>
            <a:ext cx="8229600" cy="1143000"/>
          </a:xfrm>
        </p:spPr>
        <p:txBody>
          <a:bodyPr>
            <a:normAutofit fontScale="90000"/>
          </a:bodyPr>
          <a:lstStyle/>
          <a:p>
            <a:r>
              <a:rPr lang="en-GB" dirty="0"/>
              <a:t>C: give one structural lesion that can cause this abnormality?</a:t>
            </a:r>
          </a:p>
        </p:txBody>
      </p:sp>
      <p:pic>
        <p:nvPicPr>
          <p:cNvPr id="4" name="Picture 2"/>
          <p:cNvPicPr>
            <a:picLocks noChangeAspect="1" noChangeArrowheads="1"/>
          </p:cNvPicPr>
          <p:nvPr/>
        </p:nvPicPr>
        <p:blipFill>
          <a:blip r:embed="rId2"/>
          <a:srcRect/>
          <a:stretch>
            <a:fillRect/>
          </a:stretch>
        </p:blipFill>
        <p:spPr bwMode="auto">
          <a:xfrm>
            <a:off x="1877291" y="0"/>
            <a:ext cx="7266709" cy="3786214"/>
          </a:xfrm>
          <a:prstGeom prst="rect">
            <a:avLst/>
          </a:prstGeom>
          <a:noFill/>
          <a:ln w="9525">
            <a:noFill/>
            <a:miter lim="800000"/>
            <a:headEnd/>
            <a:tailEnd/>
          </a:ln>
          <a:effectLst/>
        </p:spPr>
      </p:pic>
      <p:sp>
        <p:nvSpPr>
          <p:cNvPr id="5" name="TextBox 4"/>
          <p:cNvSpPr txBox="1"/>
          <p:nvPr/>
        </p:nvSpPr>
        <p:spPr>
          <a:xfrm>
            <a:off x="500034" y="642918"/>
            <a:ext cx="574196" cy="1015663"/>
          </a:xfrm>
          <a:prstGeom prst="rect">
            <a:avLst/>
          </a:prstGeom>
          <a:noFill/>
        </p:spPr>
        <p:txBody>
          <a:bodyPr wrap="none" rtlCol="0">
            <a:spAutoFit/>
          </a:bodyPr>
          <a:lstStyle/>
          <a:p>
            <a:r>
              <a:rPr lang="en-GB" sz="6000" dirty="0"/>
              <a:t>3</a:t>
            </a:r>
          </a:p>
        </p:txBody>
      </p:sp>
      <p:sp>
        <p:nvSpPr>
          <p:cNvPr id="3" name="Arrow: Down 2"/>
          <p:cNvSpPr/>
          <p:nvPr/>
        </p:nvSpPr>
        <p:spPr>
          <a:xfrm>
            <a:off x="3851920" y="5733256"/>
            <a:ext cx="720080" cy="10081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advTm="60000"/>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endParaRPr lang="ar-JO"/>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169400" cy="6884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60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116D7-8EE6-0772-5286-23064A1FEB83}"/>
              </a:ext>
            </a:extLst>
          </p:cNvPr>
          <p:cNvSpPr>
            <a:spLocks noGrp="1"/>
          </p:cNvSpPr>
          <p:nvPr>
            <p:ph type="ctrTitle"/>
          </p:nvPr>
        </p:nvSpPr>
        <p:spPr/>
        <p:txBody>
          <a:bodyPr>
            <a:normAutofit/>
          </a:bodyPr>
          <a:lstStyle/>
          <a:p>
            <a:r>
              <a:rPr lang="en-US" b="1" dirty="0">
                <a:solidFill>
                  <a:schemeClr val="tx1"/>
                </a:solidFill>
              </a:rPr>
              <a:t>Neuromedicine</a:t>
            </a:r>
            <a:br>
              <a:rPr lang="en-US" b="1" dirty="0">
                <a:solidFill>
                  <a:schemeClr val="tx1"/>
                </a:solidFill>
              </a:rPr>
            </a:br>
            <a:r>
              <a:rPr lang="en-US" sz="3600" dirty="0"/>
              <a:t>Mini-OSCE Archive</a:t>
            </a:r>
            <a:endParaRPr lang="en-US" dirty="0">
              <a:solidFill>
                <a:schemeClr val="tx1"/>
              </a:solidFill>
            </a:endParaRPr>
          </a:p>
        </p:txBody>
      </p:sp>
      <p:sp>
        <p:nvSpPr>
          <p:cNvPr id="3" name="Subtitle 2">
            <a:extLst>
              <a:ext uri="{FF2B5EF4-FFF2-40B4-BE49-F238E27FC236}">
                <a16:creationId xmlns:a16="http://schemas.microsoft.com/office/drawing/2014/main" id="{B7176ECA-3D2D-ABB8-438D-2AECB039C29E}"/>
              </a:ext>
            </a:extLst>
          </p:cNvPr>
          <p:cNvSpPr>
            <a:spLocks noGrp="1"/>
          </p:cNvSpPr>
          <p:nvPr>
            <p:ph type="subTitle" idx="1"/>
          </p:nvPr>
        </p:nvSpPr>
        <p:spPr>
          <a:xfrm>
            <a:off x="1143000" y="3747622"/>
            <a:ext cx="6858000" cy="1241822"/>
          </a:xfrm>
        </p:spPr>
        <p:txBody>
          <a:bodyPr>
            <a:normAutofit fontScale="77500" lnSpcReduction="20000"/>
          </a:bodyPr>
          <a:lstStyle/>
          <a:p>
            <a:r>
              <a:rPr lang="en-US" dirty="0"/>
              <a:t>Eslam Al-</a:t>
            </a:r>
            <a:r>
              <a:rPr lang="en-US" dirty="0" err="1"/>
              <a:t>Tarawneh</a:t>
            </a:r>
            <a:endParaRPr lang="en-US" dirty="0"/>
          </a:p>
          <a:p>
            <a:r>
              <a:rPr lang="en-US" dirty="0"/>
              <a:t>Walid </a:t>
            </a:r>
            <a:r>
              <a:rPr lang="en-US" dirty="0" err="1"/>
              <a:t>Azayzeh</a:t>
            </a:r>
            <a:endParaRPr lang="en-US" dirty="0"/>
          </a:p>
          <a:p>
            <a:r>
              <a:rPr lang="en-US" dirty="0"/>
              <a:t>Laith Najada</a:t>
            </a:r>
          </a:p>
        </p:txBody>
      </p:sp>
    </p:spTree>
    <p:extLst>
      <p:ext uri="{BB962C8B-B14F-4D97-AF65-F5344CB8AC3E}">
        <p14:creationId xmlns:p14="http://schemas.microsoft.com/office/powerpoint/2010/main" val="1674085182"/>
      </p:ext>
    </p:extLst>
  </p:cSld>
  <p:clrMapOvr>
    <a:masterClrMapping/>
  </p:clrMapOvr>
  <p:transition advClick="0" advTm="60000"/>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65104"/>
            <a:ext cx="8229600" cy="1143000"/>
          </a:xfrm>
        </p:spPr>
        <p:txBody>
          <a:bodyPr>
            <a:normAutofit fontScale="90000"/>
          </a:bodyPr>
          <a:lstStyle/>
          <a:p>
            <a:r>
              <a:rPr lang="en-GB" dirty="0"/>
              <a:t>D: if this patient has normal sweating on the left side. Where is the level of lesion?</a:t>
            </a:r>
          </a:p>
        </p:txBody>
      </p:sp>
      <p:pic>
        <p:nvPicPr>
          <p:cNvPr id="4" name="Picture 2"/>
          <p:cNvPicPr>
            <a:picLocks noChangeAspect="1" noChangeArrowheads="1"/>
          </p:cNvPicPr>
          <p:nvPr/>
        </p:nvPicPr>
        <p:blipFill>
          <a:blip r:embed="rId2"/>
          <a:srcRect/>
          <a:stretch>
            <a:fillRect/>
          </a:stretch>
        </p:blipFill>
        <p:spPr bwMode="auto">
          <a:xfrm>
            <a:off x="1877291" y="0"/>
            <a:ext cx="7266709" cy="3786214"/>
          </a:xfrm>
          <a:prstGeom prst="rect">
            <a:avLst/>
          </a:prstGeom>
          <a:noFill/>
          <a:ln w="9525">
            <a:noFill/>
            <a:miter lim="800000"/>
            <a:headEnd/>
            <a:tailEnd/>
          </a:ln>
          <a:effectLst/>
        </p:spPr>
      </p:pic>
      <p:sp>
        <p:nvSpPr>
          <p:cNvPr id="5" name="TextBox 4"/>
          <p:cNvSpPr txBox="1"/>
          <p:nvPr/>
        </p:nvSpPr>
        <p:spPr>
          <a:xfrm>
            <a:off x="500034" y="642918"/>
            <a:ext cx="574196" cy="1015663"/>
          </a:xfrm>
          <a:prstGeom prst="rect">
            <a:avLst/>
          </a:prstGeom>
          <a:noFill/>
        </p:spPr>
        <p:txBody>
          <a:bodyPr wrap="none" rtlCol="0">
            <a:spAutoFit/>
          </a:bodyPr>
          <a:lstStyle/>
          <a:p>
            <a:r>
              <a:rPr lang="en-GB" sz="6000" dirty="0"/>
              <a:t>3</a:t>
            </a:r>
          </a:p>
        </p:txBody>
      </p:sp>
      <p:sp>
        <p:nvSpPr>
          <p:cNvPr id="3" name="TextBox 2"/>
          <p:cNvSpPr txBox="1"/>
          <p:nvPr/>
        </p:nvSpPr>
        <p:spPr>
          <a:xfrm>
            <a:off x="1074230" y="5861139"/>
            <a:ext cx="7266709" cy="707886"/>
          </a:xfrm>
          <a:prstGeom prst="rect">
            <a:avLst/>
          </a:prstGeom>
          <a:noFill/>
        </p:spPr>
        <p:txBody>
          <a:bodyPr wrap="square" rtlCol="0">
            <a:spAutoFit/>
          </a:bodyPr>
          <a:lstStyle/>
          <a:p>
            <a:r>
              <a:rPr lang="en-US" sz="2000" b="1" dirty="0">
                <a:solidFill>
                  <a:srgbClr val="FF0000"/>
                </a:solidFill>
              </a:rPr>
              <a:t>Third order neuron / post ganglionic ; any </a:t>
            </a:r>
            <a:r>
              <a:rPr lang="en-GB" sz="2000" b="1" dirty="0">
                <a:solidFill>
                  <a:srgbClr val="FF0000"/>
                </a:solidFill>
              </a:rPr>
              <a:t>lesion along internal carotid (dissection, aneurism, mass, etc..) and cavernous sinus  </a:t>
            </a:r>
            <a:r>
              <a:rPr lang="en-US" sz="2000" b="1" dirty="0">
                <a:solidFill>
                  <a:srgbClr val="FF0000"/>
                </a:solidFill>
              </a:rPr>
              <a:t> </a:t>
            </a:r>
          </a:p>
        </p:txBody>
      </p:sp>
    </p:spTree>
  </p:cSld>
  <p:clrMapOvr>
    <a:masterClrMapping/>
  </p:clrMapOvr>
  <p:transition advClick="0" advTm="60000"/>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048" y="4270725"/>
            <a:ext cx="8229600" cy="1143000"/>
          </a:xfrm>
        </p:spPr>
        <p:txBody>
          <a:bodyPr>
            <a:normAutofit fontScale="90000"/>
          </a:bodyPr>
          <a:lstStyle/>
          <a:p>
            <a:r>
              <a:rPr lang="en-GB"/>
              <a:t>A: What is this test and which is the abnormal one ( A or B ) ?</a:t>
            </a:r>
            <a:endParaRPr lang="en-GB" dirty="0"/>
          </a:p>
        </p:txBody>
      </p:sp>
      <p:pic>
        <p:nvPicPr>
          <p:cNvPr id="5122" name="Picture 2"/>
          <p:cNvPicPr>
            <a:picLocks noChangeAspect="1" noChangeArrowheads="1"/>
          </p:cNvPicPr>
          <p:nvPr/>
        </p:nvPicPr>
        <p:blipFill>
          <a:blip r:embed="rId2"/>
          <a:srcRect/>
          <a:stretch>
            <a:fillRect/>
          </a:stretch>
        </p:blipFill>
        <p:spPr bwMode="auto">
          <a:xfrm>
            <a:off x="2915816" y="0"/>
            <a:ext cx="3799324" cy="4115935"/>
          </a:xfrm>
          <a:prstGeom prst="rect">
            <a:avLst/>
          </a:prstGeom>
          <a:noFill/>
          <a:ln w="9525">
            <a:noFill/>
            <a:miter lim="800000"/>
            <a:headEnd/>
            <a:tailEnd/>
          </a:ln>
          <a:effectLst/>
        </p:spPr>
      </p:pic>
      <p:sp>
        <p:nvSpPr>
          <p:cNvPr id="6" name="TextBox 5"/>
          <p:cNvSpPr txBox="1"/>
          <p:nvPr/>
        </p:nvSpPr>
        <p:spPr>
          <a:xfrm>
            <a:off x="0" y="0"/>
            <a:ext cx="574196" cy="1015663"/>
          </a:xfrm>
          <a:prstGeom prst="rect">
            <a:avLst/>
          </a:prstGeom>
          <a:noFill/>
        </p:spPr>
        <p:txBody>
          <a:bodyPr wrap="none" rtlCol="0">
            <a:spAutoFit/>
          </a:bodyPr>
          <a:lstStyle/>
          <a:p>
            <a:r>
              <a:rPr lang="en-GB" sz="6000" dirty="0"/>
              <a:t>4</a:t>
            </a:r>
          </a:p>
        </p:txBody>
      </p:sp>
      <p:sp>
        <p:nvSpPr>
          <p:cNvPr id="3" name="Rectangle 2"/>
          <p:cNvSpPr/>
          <p:nvPr/>
        </p:nvSpPr>
        <p:spPr>
          <a:xfrm>
            <a:off x="3103993" y="5661248"/>
            <a:ext cx="3107710" cy="461665"/>
          </a:xfrm>
          <a:prstGeom prst="rect">
            <a:avLst/>
          </a:prstGeom>
        </p:spPr>
        <p:txBody>
          <a:bodyPr wrap="none">
            <a:spAutoFit/>
          </a:bodyPr>
          <a:lstStyle/>
          <a:p>
            <a:r>
              <a:rPr lang="en-US" sz="2400" b="1" dirty="0">
                <a:solidFill>
                  <a:srgbClr val="FF0000"/>
                </a:solidFill>
              </a:rPr>
              <a:t>Trendelenburg's gait, B</a:t>
            </a:r>
          </a:p>
        </p:txBody>
      </p:sp>
    </p:spTree>
  </p:cSld>
  <p:clrMapOvr>
    <a:masterClrMapping/>
  </p:clrMapOvr>
  <p:transition advClick="0" advTm="60000"/>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711768"/>
            <a:ext cx="8229600" cy="1143000"/>
          </a:xfrm>
        </p:spPr>
        <p:txBody>
          <a:bodyPr>
            <a:normAutofit fontScale="90000"/>
          </a:bodyPr>
          <a:lstStyle/>
          <a:p>
            <a:r>
              <a:rPr lang="en-GB" dirty="0"/>
              <a:t>B:This is the </a:t>
            </a:r>
            <a:r>
              <a:rPr lang="en-GB" dirty="0" err="1"/>
              <a:t>pupillary</a:t>
            </a:r>
            <a:r>
              <a:rPr lang="en-GB" dirty="0"/>
              <a:t> light reflex test. where is the lesion?</a:t>
            </a:r>
          </a:p>
        </p:txBody>
      </p:sp>
      <p:pic>
        <p:nvPicPr>
          <p:cNvPr id="6146" name="Picture 2"/>
          <p:cNvPicPr>
            <a:picLocks noChangeAspect="1" noChangeArrowheads="1"/>
          </p:cNvPicPr>
          <p:nvPr/>
        </p:nvPicPr>
        <p:blipFill>
          <a:blip r:embed="rId2"/>
          <a:srcRect/>
          <a:stretch>
            <a:fillRect/>
          </a:stretch>
        </p:blipFill>
        <p:spPr bwMode="auto">
          <a:xfrm>
            <a:off x="2339752" y="0"/>
            <a:ext cx="4375388" cy="4705855"/>
          </a:xfrm>
          <a:prstGeom prst="rect">
            <a:avLst/>
          </a:prstGeom>
          <a:noFill/>
          <a:ln w="9525">
            <a:noFill/>
            <a:miter lim="800000"/>
            <a:headEnd/>
            <a:tailEnd/>
          </a:ln>
          <a:effectLst/>
        </p:spPr>
      </p:pic>
      <p:sp>
        <p:nvSpPr>
          <p:cNvPr id="5" name="TextBox 4"/>
          <p:cNvSpPr txBox="1"/>
          <p:nvPr/>
        </p:nvSpPr>
        <p:spPr>
          <a:xfrm>
            <a:off x="0" y="0"/>
            <a:ext cx="574196" cy="1015663"/>
          </a:xfrm>
          <a:prstGeom prst="rect">
            <a:avLst/>
          </a:prstGeom>
          <a:noFill/>
        </p:spPr>
        <p:txBody>
          <a:bodyPr wrap="none" rtlCol="0">
            <a:spAutoFit/>
          </a:bodyPr>
          <a:lstStyle/>
          <a:p>
            <a:r>
              <a:rPr lang="en-GB" sz="6000" dirty="0"/>
              <a:t>4</a:t>
            </a:r>
          </a:p>
        </p:txBody>
      </p:sp>
      <p:sp>
        <p:nvSpPr>
          <p:cNvPr id="3" name="Rectangle 2"/>
          <p:cNvSpPr/>
          <p:nvPr/>
        </p:nvSpPr>
        <p:spPr>
          <a:xfrm>
            <a:off x="3059832" y="6021288"/>
            <a:ext cx="2181559" cy="461665"/>
          </a:xfrm>
          <a:prstGeom prst="rect">
            <a:avLst/>
          </a:prstGeom>
        </p:spPr>
        <p:txBody>
          <a:bodyPr wrap="none">
            <a:spAutoFit/>
          </a:bodyPr>
          <a:lstStyle/>
          <a:p>
            <a:r>
              <a:rPr lang="en-US" sz="2400" b="1" dirty="0">
                <a:solidFill>
                  <a:srgbClr val="FF0000"/>
                </a:solidFill>
              </a:rPr>
              <a:t>Left optic nerve</a:t>
            </a:r>
          </a:p>
        </p:txBody>
      </p:sp>
      <p:pic>
        <p:nvPicPr>
          <p:cNvPr id="6" name="Picture 2"/>
          <p:cNvPicPr>
            <a:picLocks noChangeAspect="1" noChangeArrowheads="1"/>
          </p:cNvPicPr>
          <p:nvPr/>
        </p:nvPicPr>
        <p:blipFill>
          <a:blip r:embed="rId2"/>
          <a:srcRect/>
          <a:stretch>
            <a:fillRect/>
          </a:stretch>
        </p:blipFill>
        <p:spPr bwMode="auto">
          <a:xfrm>
            <a:off x="2364871" y="0"/>
            <a:ext cx="4375388" cy="4705855"/>
          </a:xfrm>
          <a:prstGeom prst="rect">
            <a:avLst/>
          </a:prstGeom>
          <a:noFill/>
          <a:ln w="9525">
            <a:noFill/>
            <a:miter lim="800000"/>
            <a:headEnd/>
            <a:tailEnd/>
          </a:ln>
          <a:effectLst/>
        </p:spPr>
      </p:pic>
    </p:spTree>
  </p:cSld>
  <p:clrMapOvr>
    <a:masterClrMapping/>
  </p:clrMapOvr>
  <p:transition advClick="0" advTm="60000"/>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4500570"/>
            <a:ext cx="8229600" cy="1143000"/>
          </a:xfrm>
        </p:spPr>
        <p:txBody>
          <a:bodyPr>
            <a:normAutofit fontScale="90000"/>
          </a:bodyPr>
          <a:lstStyle/>
          <a:p>
            <a:r>
              <a:rPr lang="en-GB" dirty="0"/>
              <a:t>C:What is this test name and for what purpose this test is performed?</a:t>
            </a:r>
          </a:p>
        </p:txBody>
      </p:sp>
      <p:pic>
        <p:nvPicPr>
          <p:cNvPr id="17412" name="Picture 4" descr="Image result for dix hallpike test"/>
          <p:cNvPicPr>
            <a:picLocks noChangeAspect="1" noChangeArrowheads="1"/>
          </p:cNvPicPr>
          <p:nvPr/>
        </p:nvPicPr>
        <p:blipFill>
          <a:blip r:embed="rId2"/>
          <a:srcRect/>
          <a:stretch>
            <a:fillRect/>
          </a:stretch>
        </p:blipFill>
        <p:spPr bwMode="auto">
          <a:xfrm>
            <a:off x="1000100" y="0"/>
            <a:ext cx="7143800" cy="3898476"/>
          </a:xfrm>
          <a:prstGeom prst="rect">
            <a:avLst/>
          </a:prstGeom>
          <a:noFill/>
        </p:spPr>
      </p:pic>
      <p:sp>
        <p:nvSpPr>
          <p:cNvPr id="6" name="TextBox 5"/>
          <p:cNvSpPr txBox="1"/>
          <p:nvPr/>
        </p:nvSpPr>
        <p:spPr>
          <a:xfrm>
            <a:off x="0" y="0"/>
            <a:ext cx="574196" cy="1015663"/>
          </a:xfrm>
          <a:prstGeom prst="rect">
            <a:avLst/>
          </a:prstGeom>
          <a:noFill/>
        </p:spPr>
        <p:txBody>
          <a:bodyPr wrap="none" rtlCol="0">
            <a:spAutoFit/>
          </a:bodyPr>
          <a:lstStyle/>
          <a:p>
            <a:r>
              <a:rPr lang="en-GB" sz="6000" dirty="0"/>
              <a:t>4</a:t>
            </a:r>
          </a:p>
        </p:txBody>
      </p:sp>
      <p:sp>
        <p:nvSpPr>
          <p:cNvPr id="3" name="Rectangle 2"/>
          <p:cNvSpPr/>
          <p:nvPr/>
        </p:nvSpPr>
        <p:spPr>
          <a:xfrm>
            <a:off x="1619672" y="5830165"/>
            <a:ext cx="6308204" cy="830997"/>
          </a:xfrm>
          <a:prstGeom prst="rect">
            <a:avLst/>
          </a:prstGeom>
        </p:spPr>
        <p:txBody>
          <a:bodyPr wrap="square">
            <a:spAutoFit/>
          </a:bodyPr>
          <a:lstStyle/>
          <a:p>
            <a:r>
              <a:rPr lang="en-US" sz="2400" b="1" dirty="0">
                <a:solidFill>
                  <a:srgbClr val="FF0000"/>
                </a:solidFill>
              </a:rPr>
              <a:t>Dix-Hallpike Maneuver for benign paroxysmal positional vertigo (BPPV) </a:t>
            </a:r>
            <a:endParaRPr lang="en-US" sz="2400" b="1" dirty="0"/>
          </a:p>
        </p:txBody>
      </p:sp>
    </p:spTree>
  </p:cSld>
  <p:clrMapOvr>
    <a:masterClrMapping/>
  </p:clrMapOvr>
  <p:transition advClick="0" advTm="60000"/>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217" y="4653136"/>
            <a:ext cx="8229600" cy="1143000"/>
          </a:xfrm>
        </p:spPr>
        <p:txBody>
          <a:bodyPr>
            <a:normAutofit fontScale="90000"/>
          </a:bodyPr>
          <a:lstStyle/>
          <a:p>
            <a:r>
              <a:rPr lang="en-GB" dirty="0"/>
              <a:t>D: what is this test and what does it detect?</a:t>
            </a:r>
          </a:p>
        </p:txBody>
      </p:sp>
      <p:pic>
        <p:nvPicPr>
          <p:cNvPr id="16385" name="Picture 1"/>
          <p:cNvPicPr>
            <a:picLocks noChangeAspect="1" noChangeArrowheads="1"/>
          </p:cNvPicPr>
          <p:nvPr/>
        </p:nvPicPr>
        <p:blipFill>
          <a:blip r:embed="rId2"/>
          <a:srcRect/>
          <a:stretch>
            <a:fillRect/>
          </a:stretch>
        </p:blipFill>
        <p:spPr bwMode="auto">
          <a:xfrm>
            <a:off x="2725467" y="34646"/>
            <a:ext cx="3867912" cy="4483753"/>
          </a:xfrm>
          <a:prstGeom prst="rect">
            <a:avLst/>
          </a:prstGeom>
          <a:noFill/>
          <a:ln w="9525">
            <a:noFill/>
            <a:miter lim="800000"/>
            <a:headEnd/>
            <a:tailEnd/>
          </a:ln>
          <a:effectLst/>
        </p:spPr>
      </p:pic>
      <p:sp>
        <p:nvSpPr>
          <p:cNvPr id="5" name="TextBox 4"/>
          <p:cNvSpPr txBox="1"/>
          <p:nvPr/>
        </p:nvSpPr>
        <p:spPr>
          <a:xfrm>
            <a:off x="0" y="0"/>
            <a:ext cx="574196" cy="1015663"/>
          </a:xfrm>
          <a:prstGeom prst="rect">
            <a:avLst/>
          </a:prstGeom>
          <a:noFill/>
        </p:spPr>
        <p:txBody>
          <a:bodyPr wrap="none" rtlCol="0">
            <a:spAutoFit/>
          </a:bodyPr>
          <a:lstStyle/>
          <a:p>
            <a:r>
              <a:rPr lang="en-GB" sz="6000" dirty="0"/>
              <a:t>4</a:t>
            </a:r>
          </a:p>
        </p:txBody>
      </p:sp>
      <p:sp>
        <p:nvSpPr>
          <p:cNvPr id="3" name="Rectangle 2"/>
          <p:cNvSpPr/>
          <p:nvPr/>
        </p:nvSpPr>
        <p:spPr>
          <a:xfrm>
            <a:off x="321195" y="5874223"/>
            <a:ext cx="8676456" cy="830997"/>
          </a:xfrm>
          <a:prstGeom prst="rect">
            <a:avLst/>
          </a:prstGeom>
        </p:spPr>
        <p:txBody>
          <a:bodyPr wrap="square">
            <a:spAutoFit/>
          </a:bodyPr>
          <a:lstStyle/>
          <a:p>
            <a:r>
              <a:rPr lang="en-US" sz="2400" b="1" dirty="0">
                <a:solidFill>
                  <a:srgbClr val="FF0000"/>
                </a:solidFill>
              </a:rPr>
              <a:t>heel–knee–shin test, manly for cerebellar function (coordination) and maybe used for assessment of muscle tone </a:t>
            </a:r>
          </a:p>
        </p:txBody>
      </p:sp>
    </p:spTree>
  </p:cSld>
  <p:clrMapOvr>
    <a:masterClrMapping/>
  </p:clrMapOvr>
  <p:transition advClick="0" advTm="60000"/>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324600"/>
          </a:xfrm>
        </p:spPr>
        <p:txBody>
          <a:bodyPr>
            <a:normAutofit fontScale="77500" lnSpcReduction="20000"/>
          </a:bodyPr>
          <a:lstStyle/>
          <a:p>
            <a:r>
              <a:rPr lang="en-US" dirty="0" err="1"/>
              <a:t>Meningococemia</a:t>
            </a:r>
            <a:r>
              <a:rPr lang="en-US" dirty="0"/>
              <a:t> : most common epidemic</a:t>
            </a:r>
          </a:p>
          <a:p>
            <a:r>
              <a:rPr lang="en-US" dirty="0"/>
              <a:t>TT: if immunocompromised (AB…..)</a:t>
            </a:r>
          </a:p>
          <a:p>
            <a:r>
              <a:rPr lang="en-US" sz="2000" dirty="0"/>
              <a:t>caused by the </a:t>
            </a:r>
            <a:r>
              <a:rPr lang="en-US" sz="2000" i="1" dirty="0"/>
              <a:t>Neisseria meningitides</a:t>
            </a:r>
            <a:r>
              <a:rPr lang="en-US" sz="2000" dirty="0"/>
              <a:t> bacteria. This is the same type of bacteria that can cause meningitis</a:t>
            </a:r>
          </a:p>
          <a:p>
            <a:r>
              <a:rPr lang="en-US" sz="2000" dirty="0"/>
              <a:t>medical emergency and requires immediate medical attention</a:t>
            </a:r>
          </a:p>
          <a:p>
            <a:endParaRPr lang="en-US" sz="2000" dirty="0"/>
          </a:p>
          <a:p>
            <a:endParaRPr lang="en-US" sz="2000" dirty="0"/>
          </a:p>
          <a:p>
            <a:r>
              <a:rPr lang="en-US" sz="2000" dirty="0"/>
              <a:t>Symptom:</a:t>
            </a:r>
          </a:p>
          <a:p>
            <a:r>
              <a:rPr lang="en-US" sz="2000" dirty="0">
                <a:hlinkClick r:id="rId2"/>
              </a:rPr>
              <a:t>fever</a:t>
            </a:r>
            <a:endParaRPr lang="en-US" sz="2000" dirty="0"/>
          </a:p>
          <a:p>
            <a:r>
              <a:rPr lang="en-US" sz="2000" dirty="0">
                <a:hlinkClick r:id="rId3"/>
              </a:rPr>
              <a:t>headache</a:t>
            </a:r>
            <a:endParaRPr lang="en-US" sz="2000" dirty="0"/>
          </a:p>
          <a:p>
            <a:r>
              <a:rPr lang="en-US" sz="2000" dirty="0">
                <a:hlinkClick r:id="rId4"/>
              </a:rPr>
              <a:t>rash</a:t>
            </a:r>
            <a:r>
              <a:rPr lang="en-US" sz="2000" dirty="0"/>
              <a:t> consisting of small spots</a:t>
            </a:r>
          </a:p>
          <a:p>
            <a:r>
              <a:rPr lang="en-US" sz="2000" dirty="0"/>
              <a:t>vomiting</a:t>
            </a:r>
          </a:p>
          <a:p>
            <a:r>
              <a:rPr lang="en-US" sz="2000" dirty="0"/>
              <a:t>Photophobia </a:t>
            </a:r>
          </a:p>
          <a:p>
            <a:endParaRPr lang="en-US" sz="2000" dirty="0"/>
          </a:p>
          <a:p>
            <a:r>
              <a:rPr lang="en-US" sz="2000" dirty="0"/>
              <a:t>Complication: seizure, abscess, </a:t>
            </a:r>
            <a:r>
              <a:rPr lang="en-US" sz="2000" dirty="0" err="1"/>
              <a:t>hydroceph</a:t>
            </a:r>
            <a:r>
              <a:rPr lang="en-US" sz="2000" dirty="0"/>
              <a:t>, SIADH, septic shock</a:t>
            </a:r>
          </a:p>
          <a:p>
            <a:r>
              <a:rPr lang="en-US" sz="2000" dirty="0"/>
              <a:t>N.MENINGITIS : DIC, adrenal hemorrhage, arthritis, septic shock</a:t>
            </a:r>
          </a:p>
          <a:p>
            <a:pPr marL="0" indent="0">
              <a:buNone/>
            </a:pPr>
            <a:endParaRPr lang="en-US" sz="2000" dirty="0"/>
          </a:p>
          <a:p>
            <a:r>
              <a:rPr lang="en-US" sz="2000" dirty="0"/>
              <a:t>Diagnosis:  1-blood culture 2-CT… CSF culture LP</a:t>
            </a:r>
          </a:p>
          <a:p>
            <a:pPr marL="0" indent="0">
              <a:buNone/>
            </a:pPr>
            <a:r>
              <a:rPr lang="en-US" sz="2000" dirty="0"/>
              <a:t>                           3- SKIN biopsy   4- CBC</a:t>
            </a:r>
          </a:p>
          <a:p>
            <a:pPr marL="0" indent="0">
              <a:buNone/>
            </a:pPr>
            <a:endParaRPr lang="en-US" sz="2000" dirty="0"/>
          </a:p>
          <a:p>
            <a:pPr marL="0" indent="0">
              <a:buNone/>
            </a:pPr>
            <a:r>
              <a:rPr lang="en-US" sz="2000" dirty="0"/>
              <a:t>Treatment: 1-IV fluid   2-plt replacement   3-ampicillin +3</a:t>
            </a:r>
            <a:r>
              <a:rPr lang="en-US" sz="2000" baseline="30000" dirty="0"/>
              <a:t>rd</a:t>
            </a:r>
            <a:r>
              <a:rPr lang="en-US" sz="2000" dirty="0"/>
              <a:t> </a:t>
            </a:r>
            <a:r>
              <a:rPr lang="en-US" sz="2000" dirty="0" err="1"/>
              <a:t>cs+vancomycin</a:t>
            </a:r>
            <a:r>
              <a:rPr lang="en-US" sz="2000" dirty="0"/>
              <a:t> (staph)</a:t>
            </a:r>
          </a:p>
          <a:p>
            <a:pPr marL="0" indent="0">
              <a:buNone/>
            </a:pPr>
            <a:r>
              <a:rPr lang="en-US" sz="2000" dirty="0"/>
              <a:t>                        4- analgesic+antipyretic+ anti epileptic (if needed)</a:t>
            </a:r>
          </a:p>
          <a:p>
            <a:pPr marL="0" indent="0">
              <a:buNone/>
            </a:pPr>
            <a:endParaRPr lang="en-US" sz="2000" dirty="0"/>
          </a:p>
          <a:p>
            <a:pPr marL="0" indent="0">
              <a:buNone/>
            </a:pPr>
            <a:r>
              <a:rPr lang="en-US" sz="2000" dirty="0"/>
              <a:t>Prevention: </a:t>
            </a:r>
            <a:r>
              <a:rPr lang="en-US" sz="2000" dirty="0" err="1"/>
              <a:t>rifampicine</a:t>
            </a:r>
            <a:r>
              <a:rPr lang="en-US" sz="2000" dirty="0"/>
              <a:t>… </a:t>
            </a:r>
            <a:r>
              <a:rPr lang="en-US" sz="2000" dirty="0" err="1"/>
              <a:t>ciprofloxacine</a:t>
            </a:r>
            <a:r>
              <a:rPr lang="en-US" sz="2000" dirty="0"/>
              <a:t> (</a:t>
            </a:r>
            <a:r>
              <a:rPr lang="en-US" sz="2000" dirty="0" err="1"/>
              <a:t>n.mengitis</a:t>
            </a:r>
            <a:r>
              <a:rPr lang="en-US" sz="2000" dirty="0"/>
              <a:t>) </a:t>
            </a:r>
            <a:r>
              <a:rPr lang="en-US" sz="2000" dirty="0" err="1"/>
              <a:t>chemoprophelaxis</a:t>
            </a:r>
            <a:r>
              <a:rPr lang="en-US" sz="2000" dirty="0"/>
              <a:t> </a:t>
            </a:r>
          </a:p>
          <a:p>
            <a:pPr marL="0" indent="0">
              <a:buNone/>
            </a:pPr>
            <a:endParaRPr lang="en-US" sz="2000" dirty="0"/>
          </a:p>
          <a:p>
            <a:pPr marL="0" indent="0">
              <a:buNone/>
            </a:pPr>
            <a:endParaRPr lang="en-US" sz="2000" dirty="0"/>
          </a:p>
          <a:p>
            <a:pPr marL="0" indent="0">
              <a:buNone/>
            </a:pPr>
            <a:endParaRPr lang="ar-JO" sz="2000"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0" y="2057399"/>
            <a:ext cx="3238500" cy="1752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60000"/>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4000504"/>
            <a:ext cx="8681618" cy="1143000"/>
          </a:xfrm>
        </p:spPr>
        <p:txBody>
          <a:bodyPr>
            <a:noAutofit/>
          </a:bodyPr>
          <a:lstStyle/>
          <a:p>
            <a:r>
              <a:rPr lang="en-GB" sz="3200" dirty="0"/>
              <a:t>This patient has fever, headache, and photophobia </a:t>
            </a:r>
          </a:p>
        </p:txBody>
      </p:sp>
      <p:pic>
        <p:nvPicPr>
          <p:cNvPr id="43010" name="Picture 2"/>
          <p:cNvPicPr>
            <a:picLocks noChangeAspect="1" noChangeArrowheads="1"/>
          </p:cNvPicPr>
          <p:nvPr/>
        </p:nvPicPr>
        <p:blipFill>
          <a:blip r:embed="rId2"/>
          <a:srcRect/>
          <a:stretch>
            <a:fillRect/>
          </a:stretch>
        </p:blipFill>
        <p:spPr bwMode="auto">
          <a:xfrm>
            <a:off x="1672652" y="0"/>
            <a:ext cx="7471348" cy="4102831"/>
          </a:xfrm>
          <a:prstGeom prst="rect">
            <a:avLst/>
          </a:prstGeom>
          <a:noFill/>
          <a:ln w="9525">
            <a:noFill/>
            <a:miter lim="800000"/>
            <a:headEnd/>
            <a:tailEnd/>
          </a:ln>
          <a:effectLst/>
        </p:spPr>
      </p:pic>
      <p:sp>
        <p:nvSpPr>
          <p:cNvPr id="5" name="Title 1"/>
          <p:cNvSpPr txBox="1"/>
          <p:nvPr/>
        </p:nvSpPr>
        <p:spPr>
          <a:xfrm>
            <a:off x="668394" y="486916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GB" sz="3200" b="0" i="0" u="none" strike="noStrike" kern="1200" cap="none" spc="0" normalizeH="0" baseline="0" noProof="0" dirty="0">
                <a:ln>
                  <a:noFill/>
                </a:ln>
                <a:solidFill>
                  <a:schemeClr val="tx1"/>
                </a:solidFill>
                <a:effectLst/>
                <a:uLnTx/>
                <a:uFillTx/>
                <a:latin typeface="+mj-lt"/>
                <a:ea typeface="+mj-ea"/>
                <a:cs typeface="+mj-cs"/>
              </a:rPr>
              <a:t>A: What would you</a:t>
            </a:r>
            <a:r>
              <a:rPr kumimoji="0" lang="en-GB" sz="3200" b="0" i="0" u="none" strike="noStrike" kern="1200" cap="none" spc="0" normalizeH="0" noProof="0" dirty="0">
                <a:ln>
                  <a:noFill/>
                </a:ln>
                <a:solidFill>
                  <a:schemeClr val="tx1"/>
                </a:solidFill>
                <a:effectLst/>
                <a:uLnTx/>
                <a:uFillTx/>
                <a:latin typeface="+mj-lt"/>
                <a:ea typeface="+mj-ea"/>
                <a:cs typeface="+mj-cs"/>
              </a:rPr>
              <a:t> examine to exclude serious infectious process?</a:t>
            </a:r>
            <a:endParaRPr kumimoji="0" lang="en-GB"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Box 7"/>
          <p:cNvSpPr txBox="1"/>
          <p:nvPr/>
        </p:nvSpPr>
        <p:spPr>
          <a:xfrm>
            <a:off x="0" y="0"/>
            <a:ext cx="574196" cy="1015663"/>
          </a:xfrm>
          <a:prstGeom prst="rect">
            <a:avLst/>
          </a:prstGeom>
          <a:noFill/>
        </p:spPr>
        <p:txBody>
          <a:bodyPr wrap="none" rtlCol="0">
            <a:spAutoFit/>
          </a:bodyPr>
          <a:lstStyle/>
          <a:p>
            <a:r>
              <a:rPr lang="en-GB" sz="6000" dirty="0"/>
              <a:t>5</a:t>
            </a:r>
          </a:p>
        </p:txBody>
      </p:sp>
      <p:sp>
        <p:nvSpPr>
          <p:cNvPr id="3" name="Rectangle 2"/>
          <p:cNvSpPr/>
          <p:nvPr/>
        </p:nvSpPr>
        <p:spPr>
          <a:xfrm>
            <a:off x="1135486" y="6012160"/>
            <a:ext cx="8110041" cy="400110"/>
          </a:xfrm>
          <a:prstGeom prst="rect">
            <a:avLst/>
          </a:prstGeom>
        </p:spPr>
        <p:txBody>
          <a:bodyPr wrap="none">
            <a:spAutoFit/>
          </a:bodyPr>
          <a:lstStyle/>
          <a:p>
            <a:r>
              <a:rPr lang="en-US" sz="2000" b="1" dirty="0">
                <a:solidFill>
                  <a:srgbClr val="FF0000"/>
                </a:solidFill>
              </a:rPr>
              <a:t>Sign of meningeal irritation; </a:t>
            </a:r>
            <a:r>
              <a:rPr lang="en-US" sz="2000" b="1" dirty="0" err="1">
                <a:solidFill>
                  <a:srgbClr val="FF0000"/>
                </a:solidFill>
              </a:rPr>
              <a:t>kernigs</a:t>
            </a:r>
            <a:r>
              <a:rPr lang="en-US" sz="2000" b="1" dirty="0">
                <a:solidFill>
                  <a:srgbClr val="FF0000"/>
                </a:solidFill>
              </a:rPr>
              <a:t> sign, </a:t>
            </a:r>
            <a:r>
              <a:rPr lang="en-US" sz="2000" b="1" dirty="0" err="1">
                <a:solidFill>
                  <a:srgbClr val="FF0000"/>
                </a:solidFill>
              </a:rPr>
              <a:t>brudziniski</a:t>
            </a:r>
            <a:r>
              <a:rPr lang="en-US" sz="2000" b="1" dirty="0">
                <a:solidFill>
                  <a:srgbClr val="FF0000"/>
                </a:solidFill>
              </a:rPr>
              <a:t> and neck stiffness ???</a:t>
            </a:r>
          </a:p>
        </p:txBody>
      </p:sp>
    </p:spTree>
  </p:cSld>
  <p:clrMapOvr>
    <a:masterClrMapping/>
  </p:clrMapOvr>
  <p:transition advClick="0" advTm="60000"/>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4000504"/>
            <a:ext cx="8229600" cy="1143000"/>
          </a:xfrm>
        </p:spPr>
        <p:txBody>
          <a:bodyPr>
            <a:normAutofit fontScale="90000"/>
          </a:bodyPr>
          <a:lstStyle/>
          <a:p>
            <a:r>
              <a:rPr lang="en-GB" dirty="0"/>
              <a:t>This patient has fever, headache, and photophobia </a:t>
            </a:r>
          </a:p>
        </p:txBody>
      </p:sp>
      <p:pic>
        <p:nvPicPr>
          <p:cNvPr id="43010" name="Picture 2"/>
          <p:cNvPicPr>
            <a:picLocks noChangeAspect="1" noChangeArrowheads="1"/>
          </p:cNvPicPr>
          <p:nvPr/>
        </p:nvPicPr>
        <p:blipFill>
          <a:blip r:embed="rId2"/>
          <a:srcRect/>
          <a:stretch>
            <a:fillRect/>
          </a:stretch>
        </p:blipFill>
        <p:spPr bwMode="auto">
          <a:xfrm>
            <a:off x="1672652" y="0"/>
            <a:ext cx="7471348" cy="4102831"/>
          </a:xfrm>
          <a:prstGeom prst="rect">
            <a:avLst/>
          </a:prstGeom>
          <a:noFill/>
          <a:ln w="9525">
            <a:noFill/>
            <a:miter lim="800000"/>
            <a:headEnd/>
            <a:tailEnd/>
          </a:ln>
          <a:effectLst/>
        </p:spPr>
      </p:pic>
      <p:sp>
        <p:nvSpPr>
          <p:cNvPr id="5" name="Title 1"/>
          <p:cNvSpPr txBox="1"/>
          <p:nvPr/>
        </p:nvSpPr>
        <p:spPr>
          <a:xfrm>
            <a:off x="642910" y="5013176"/>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GB" sz="2800" b="0" i="0" u="none" strike="noStrike" kern="1200" cap="none" spc="0" normalizeH="0" baseline="0" noProof="0" dirty="0">
                <a:ln>
                  <a:noFill/>
                </a:ln>
                <a:solidFill>
                  <a:schemeClr val="tx1"/>
                </a:solidFill>
                <a:effectLst/>
                <a:uLnTx/>
                <a:uFillTx/>
                <a:latin typeface="+mj-lt"/>
                <a:ea typeface="+mj-ea"/>
                <a:cs typeface="+mj-cs"/>
              </a:rPr>
              <a:t>B: What you</a:t>
            </a:r>
            <a:r>
              <a:rPr kumimoji="0" lang="en-GB" sz="2800" b="0" i="0" u="none" strike="noStrike" kern="1200" cap="none" spc="0" normalizeH="0" noProof="0" dirty="0">
                <a:ln>
                  <a:noFill/>
                </a:ln>
                <a:solidFill>
                  <a:schemeClr val="tx1"/>
                </a:solidFill>
                <a:effectLst/>
                <a:uLnTx/>
                <a:uFillTx/>
                <a:latin typeface="+mj-lt"/>
                <a:ea typeface="+mj-ea"/>
                <a:cs typeface="+mj-cs"/>
              </a:rPr>
              <a:t> have examined was positive, what</a:t>
            </a:r>
            <a:r>
              <a:rPr lang="en-GB" sz="2800" dirty="0">
                <a:latin typeface="+mj-lt"/>
                <a:ea typeface="+mj-ea"/>
                <a:cs typeface="+mj-cs"/>
              </a:rPr>
              <a:t> is the next  important urgent step to manage this patient</a:t>
            </a:r>
            <a:r>
              <a:rPr kumimoji="0" lang="en-GB" sz="2800" b="0" i="0" u="none" strike="noStrike" kern="1200" cap="none" spc="0" normalizeH="0" noProof="0" dirty="0">
                <a:ln>
                  <a:noFill/>
                </a:ln>
                <a:solidFill>
                  <a:schemeClr val="tx1"/>
                </a:solidFill>
                <a:effectLst/>
                <a:uLnTx/>
                <a:uFillTx/>
                <a:latin typeface="+mj-lt"/>
                <a:ea typeface="+mj-ea"/>
                <a:cs typeface="+mj-cs"/>
              </a:rPr>
              <a:t>?</a:t>
            </a:r>
            <a:endParaRPr kumimoji="0" lang="en-GB"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5</a:t>
            </a:r>
          </a:p>
        </p:txBody>
      </p:sp>
      <p:sp>
        <p:nvSpPr>
          <p:cNvPr id="3" name="TextBox 2"/>
          <p:cNvSpPr txBox="1"/>
          <p:nvPr/>
        </p:nvSpPr>
        <p:spPr>
          <a:xfrm>
            <a:off x="3275856" y="6165304"/>
            <a:ext cx="2880320" cy="523220"/>
          </a:xfrm>
          <a:prstGeom prst="rect">
            <a:avLst/>
          </a:prstGeom>
          <a:noFill/>
        </p:spPr>
        <p:txBody>
          <a:bodyPr wrap="square" rtlCol="0">
            <a:spAutoFit/>
          </a:bodyPr>
          <a:lstStyle/>
          <a:p>
            <a:r>
              <a:rPr lang="en-US" sz="2800" b="1" dirty="0">
                <a:solidFill>
                  <a:srgbClr val="FF0000"/>
                </a:solidFill>
              </a:rPr>
              <a:t>IV antibiotic ???</a:t>
            </a:r>
          </a:p>
        </p:txBody>
      </p:sp>
    </p:spTree>
  </p:cSld>
  <p:clrMapOvr>
    <a:masterClrMapping/>
  </p:clrMapOvr>
  <p:transition advClick="0" advTm="60000"/>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4000504"/>
            <a:ext cx="8229600" cy="1143000"/>
          </a:xfrm>
        </p:spPr>
        <p:txBody>
          <a:bodyPr>
            <a:normAutofit/>
          </a:bodyPr>
          <a:lstStyle/>
          <a:p>
            <a:r>
              <a:rPr lang="en-GB" dirty="0"/>
              <a:t>This patient has fever, headache, </a:t>
            </a:r>
          </a:p>
        </p:txBody>
      </p:sp>
      <p:pic>
        <p:nvPicPr>
          <p:cNvPr id="43010" name="Picture 2"/>
          <p:cNvPicPr>
            <a:picLocks noChangeAspect="1" noChangeArrowheads="1"/>
          </p:cNvPicPr>
          <p:nvPr/>
        </p:nvPicPr>
        <p:blipFill>
          <a:blip r:embed="rId2"/>
          <a:srcRect/>
          <a:stretch>
            <a:fillRect/>
          </a:stretch>
        </p:blipFill>
        <p:spPr bwMode="auto">
          <a:xfrm>
            <a:off x="1401162" y="0"/>
            <a:ext cx="7471348" cy="4102831"/>
          </a:xfrm>
          <a:prstGeom prst="rect">
            <a:avLst/>
          </a:prstGeom>
          <a:noFill/>
          <a:ln w="9525">
            <a:noFill/>
            <a:miter lim="800000"/>
            <a:headEnd/>
            <a:tailEnd/>
          </a:ln>
          <a:effectLst/>
        </p:spPr>
      </p:pic>
      <p:sp>
        <p:nvSpPr>
          <p:cNvPr id="5" name="Title 1"/>
          <p:cNvSpPr txBox="1"/>
          <p:nvPr/>
        </p:nvSpPr>
        <p:spPr>
          <a:xfrm>
            <a:off x="714348" y="5143512"/>
            <a:ext cx="8229600" cy="1143000"/>
          </a:xfrm>
          <a:prstGeom prst="rect">
            <a:avLst/>
          </a:prstGeom>
        </p:spPr>
        <p:txBody>
          <a:bodyPr vert="horz" lIns="91440" tIns="45720" rIns="91440" bIns="45720" rtlCol="0"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GB" sz="4400" b="0" i="0" u="none" strike="noStrike" kern="1200" cap="none" spc="0" normalizeH="0" baseline="0" noProof="0" dirty="0">
                <a:ln>
                  <a:noFill/>
                </a:ln>
                <a:solidFill>
                  <a:schemeClr val="tx1"/>
                </a:solidFill>
                <a:effectLst/>
                <a:uLnTx/>
                <a:uFillTx/>
                <a:latin typeface="+mj-lt"/>
                <a:ea typeface="+mj-ea"/>
                <a:cs typeface="+mj-cs"/>
              </a:rPr>
              <a:t>C: you have</a:t>
            </a:r>
            <a:r>
              <a:rPr kumimoji="0" lang="en-GB" sz="4400" b="0" i="0" u="none" strike="noStrike" kern="1200" cap="none" spc="0" normalizeH="0" noProof="0" dirty="0">
                <a:ln>
                  <a:noFill/>
                </a:ln>
                <a:solidFill>
                  <a:schemeClr val="tx1"/>
                </a:solidFill>
                <a:effectLst/>
                <a:uLnTx/>
                <a:uFillTx/>
                <a:latin typeface="+mj-lt"/>
                <a:ea typeface="+mj-ea"/>
                <a:cs typeface="+mj-cs"/>
              </a:rPr>
              <a:t> done an important step in this patient management, you examined the patient again and you found left </a:t>
            </a:r>
            <a:r>
              <a:rPr kumimoji="0" lang="en-GB" sz="4400" b="0" i="0" u="none" strike="noStrike" kern="1200" cap="none" spc="0" normalizeH="0" noProof="0" dirty="0" err="1">
                <a:ln>
                  <a:noFill/>
                </a:ln>
                <a:solidFill>
                  <a:schemeClr val="tx1"/>
                </a:solidFill>
                <a:effectLst/>
                <a:uLnTx/>
                <a:uFillTx/>
                <a:latin typeface="+mj-lt"/>
                <a:ea typeface="+mj-ea"/>
                <a:cs typeface="+mj-cs"/>
              </a:rPr>
              <a:t>abducens</a:t>
            </a:r>
            <a:r>
              <a:rPr kumimoji="0" lang="en-GB" sz="4400" b="0" i="0" u="none" strike="noStrike" kern="1200" cap="none" spc="0" normalizeH="0" noProof="0" dirty="0">
                <a:ln>
                  <a:noFill/>
                </a:ln>
                <a:solidFill>
                  <a:schemeClr val="tx1"/>
                </a:solidFill>
                <a:effectLst/>
                <a:uLnTx/>
                <a:uFillTx/>
                <a:latin typeface="+mj-lt"/>
                <a:ea typeface="+mj-ea"/>
                <a:cs typeface="+mj-cs"/>
              </a:rPr>
              <a:t> nerve palsy, what is the next important investigation </a:t>
            </a:r>
            <a:r>
              <a:rPr lang="en-GB" sz="4400" dirty="0">
                <a:latin typeface="+mj-lt"/>
                <a:ea typeface="+mj-ea"/>
                <a:cs typeface="+mj-cs"/>
              </a:rPr>
              <a:t>?</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5</a:t>
            </a:r>
          </a:p>
        </p:txBody>
      </p:sp>
      <p:sp>
        <p:nvSpPr>
          <p:cNvPr id="3" name="Rectangle 2"/>
          <p:cNvSpPr/>
          <p:nvPr/>
        </p:nvSpPr>
        <p:spPr>
          <a:xfrm>
            <a:off x="3131840" y="6237719"/>
            <a:ext cx="4072718" cy="461665"/>
          </a:xfrm>
          <a:prstGeom prst="rect">
            <a:avLst/>
          </a:prstGeom>
        </p:spPr>
        <p:txBody>
          <a:bodyPr wrap="none">
            <a:spAutoFit/>
          </a:bodyPr>
          <a:lstStyle/>
          <a:p>
            <a:r>
              <a:rPr lang="en-US" sz="2400" b="1" dirty="0">
                <a:solidFill>
                  <a:srgbClr val="FF0000"/>
                </a:solidFill>
              </a:rPr>
              <a:t>CT to exclude increase ICP ???</a:t>
            </a:r>
          </a:p>
        </p:txBody>
      </p:sp>
    </p:spTree>
  </p:cSld>
  <p:clrMapOvr>
    <a:masterClrMapping/>
  </p:clrMapOvr>
  <p:transition advClick="0" advTm="60000"/>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196" y="3827087"/>
            <a:ext cx="8229600" cy="1143000"/>
          </a:xfrm>
        </p:spPr>
        <p:txBody>
          <a:bodyPr>
            <a:normAutofit/>
          </a:bodyPr>
          <a:lstStyle/>
          <a:p>
            <a:r>
              <a:rPr lang="en-GB" dirty="0"/>
              <a:t>This patient has fever, headache, </a:t>
            </a:r>
          </a:p>
        </p:txBody>
      </p:sp>
      <p:pic>
        <p:nvPicPr>
          <p:cNvPr id="43010" name="Picture 2"/>
          <p:cNvPicPr>
            <a:picLocks noChangeAspect="1" noChangeArrowheads="1"/>
          </p:cNvPicPr>
          <p:nvPr/>
        </p:nvPicPr>
        <p:blipFill>
          <a:blip r:embed="rId2"/>
          <a:srcRect/>
          <a:stretch>
            <a:fillRect/>
          </a:stretch>
        </p:blipFill>
        <p:spPr bwMode="auto">
          <a:xfrm>
            <a:off x="1672652" y="0"/>
            <a:ext cx="7471348" cy="4102831"/>
          </a:xfrm>
          <a:prstGeom prst="rect">
            <a:avLst/>
          </a:prstGeom>
          <a:noFill/>
          <a:ln w="9525">
            <a:noFill/>
            <a:miter lim="800000"/>
            <a:headEnd/>
            <a:tailEnd/>
          </a:ln>
          <a:effectLst/>
        </p:spPr>
      </p:pic>
      <p:sp>
        <p:nvSpPr>
          <p:cNvPr id="5" name="Title 1"/>
          <p:cNvSpPr txBox="1"/>
          <p:nvPr/>
        </p:nvSpPr>
        <p:spPr>
          <a:xfrm>
            <a:off x="744298" y="4826292"/>
            <a:ext cx="8229600" cy="1143000"/>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GB" sz="4400" b="0" i="0" u="none" strike="noStrike" kern="1200" cap="none" spc="0" normalizeH="0" baseline="0" noProof="0" dirty="0">
                <a:ln>
                  <a:noFill/>
                </a:ln>
                <a:solidFill>
                  <a:schemeClr val="tx1"/>
                </a:solidFill>
                <a:effectLst/>
                <a:uLnTx/>
                <a:uFillTx/>
                <a:latin typeface="+mj-lt"/>
                <a:ea typeface="+mj-ea"/>
                <a:cs typeface="+mj-cs"/>
              </a:rPr>
              <a:t>D: The previous investigation was normal, what is the next investigation</a:t>
            </a:r>
            <a:r>
              <a:rPr lang="en-GB" sz="4400" baseline="0" dirty="0">
                <a:latin typeface="+mj-lt"/>
                <a:ea typeface="+mj-ea"/>
                <a:cs typeface="+mj-cs"/>
              </a:rPr>
              <a:t>?</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5</a:t>
            </a:r>
          </a:p>
        </p:txBody>
      </p:sp>
      <p:sp>
        <p:nvSpPr>
          <p:cNvPr id="3" name="TextBox 2"/>
          <p:cNvSpPr txBox="1"/>
          <p:nvPr/>
        </p:nvSpPr>
        <p:spPr>
          <a:xfrm>
            <a:off x="3563888" y="5983934"/>
            <a:ext cx="851515" cy="523220"/>
          </a:xfrm>
          <a:prstGeom prst="rect">
            <a:avLst/>
          </a:prstGeom>
          <a:noFill/>
        </p:spPr>
        <p:txBody>
          <a:bodyPr wrap="none" rtlCol="0">
            <a:spAutoFit/>
          </a:bodyPr>
          <a:lstStyle/>
          <a:p>
            <a:r>
              <a:rPr lang="en-US" sz="2800" b="1" dirty="0">
                <a:solidFill>
                  <a:srgbClr val="FF0000"/>
                </a:solidFill>
              </a:rPr>
              <a:t>????</a:t>
            </a:r>
          </a:p>
        </p:txBody>
      </p:sp>
      <p:sp>
        <p:nvSpPr>
          <p:cNvPr id="7" name="Rectangle 6"/>
          <p:cNvSpPr/>
          <p:nvPr/>
        </p:nvSpPr>
        <p:spPr>
          <a:xfrm>
            <a:off x="5408326" y="5886402"/>
            <a:ext cx="2872677" cy="923330"/>
          </a:xfrm>
          <a:prstGeom prst="rect">
            <a:avLst/>
          </a:prstGeom>
        </p:spPr>
        <p:txBody>
          <a:bodyPr wrap="square">
            <a:spAutoFit/>
          </a:bodyPr>
          <a:lstStyle/>
          <a:p>
            <a:pPr algn="r"/>
            <a:r>
              <a:rPr lang="ar-SA" b="1" dirty="0">
                <a:solidFill>
                  <a:srgbClr val="FF0000"/>
                </a:solidFill>
              </a:rPr>
              <a:t>يا ليت القروب اللي مداوم الان يتاكد من اجابات جميع فروع هذا السؤال من الدكتور عمر </a:t>
            </a:r>
            <a:endParaRPr lang="en-US" b="1" dirty="0"/>
          </a:p>
        </p:txBody>
      </p:sp>
    </p:spTree>
  </p:cSld>
  <p:clrMapOvr>
    <a:masterClrMapping/>
  </p:clrMapOvr>
  <p:transition advClick="0" advTm="60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D317EBC-EFF7-C3FE-3882-5D3D6B2FF6A8}"/>
              </a:ext>
            </a:extLst>
          </p:cNvPr>
          <p:cNvSpPr>
            <a:spLocks noGrp="1"/>
          </p:cNvSpPr>
          <p:nvPr>
            <p:ph idx="1"/>
          </p:nvPr>
        </p:nvSpPr>
        <p:spPr>
          <a:xfrm>
            <a:off x="226314" y="1117854"/>
            <a:ext cx="8606790" cy="4588002"/>
          </a:xfrm>
        </p:spPr>
        <p:txBody>
          <a:bodyPr>
            <a:normAutofit/>
          </a:bodyPr>
          <a:lstStyle/>
          <a:p>
            <a:pPr marL="0" indent="0">
              <a:buNone/>
            </a:pPr>
            <a:r>
              <a:rPr lang="en-US" dirty="0"/>
              <a:t>Q1 -50 years female come with persistent severe headache from last week,  what is the next step:</a:t>
            </a:r>
          </a:p>
          <a:p>
            <a:pPr marL="385763" indent="-385763">
              <a:buFont typeface="+mj-lt"/>
              <a:buAutoNum type="alphaLcPeriod"/>
            </a:pPr>
            <a:r>
              <a:rPr lang="en-US" dirty="0"/>
              <a:t>Brain MRI</a:t>
            </a:r>
          </a:p>
          <a:p>
            <a:pPr marL="385763" indent="-385763">
              <a:buFont typeface="+mj-lt"/>
              <a:buAutoNum type="alphaLcPeriod"/>
            </a:pPr>
            <a:r>
              <a:rPr lang="en-US" dirty="0">
                <a:solidFill>
                  <a:srgbClr val="FF0000"/>
                </a:solidFill>
              </a:rPr>
              <a:t>ESR and CRP</a:t>
            </a:r>
          </a:p>
          <a:p>
            <a:pPr marL="385763" indent="-385763">
              <a:buFont typeface="+mj-lt"/>
              <a:buAutoNum type="alphaLcPeriod"/>
            </a:pPr>
            <a:r>
              <a:rPr lang="en-US" dirty="0"/>
              <a:t>Lumbar puncture</a:t>
            </a:r>
          </a:p>
          <a:p>
            <a:pPr marL="385763" indent="-385763">
              <a:buFont typeface="+mj-lt"/>
              <a:buAutoNum type="alphaLcPeriod"/>
            </a:pPr>
            <a:r>
              <a:rPr lang="en-US" dirty="0"/>
              <a:t>Head CT scan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866414258"/>
      </p:ext>
    </p:extLst>
  </p:cSld>
  <p:clrMapOvr>
    <a:masterClrMapping/>
  </p:clrMapOvr>
  <p:transition advClick="0" advTm="60000"/>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878" y="4653136"/>
            <a:ext cx="8229600" cy="1143000"/>
          </a:xfrm>
        </p:spPr>
        <p:txBody>
          <a:bodyPr>
            <a:normAutofit fontScale="90000"/>
          </a:bodyPr>
          <a:lstStyle/>
          <a:p>
            <a:r>
              <a:rPr lang="en-GB" dirty="0"/>
              <a:t>A: The right eye is abnormal, which nerve is affected?</a:t>
            </a:r>
          </a:p>
        </p:txBody>
      </p:sp>
      <p:sp>
        <p:nvSpPr>
          <p:cNvPr id="5" name="TextBox 4"/>
          <p:cNvSpPr txBox="1"/>
          <p:nvPr/>
        </p:nvSpPr>
        <p:spPr>
          <a:xfrm>
            <a:off x="0" y="0"/>
            <a:ext cx="574196" cy="1015663"/>
          </a:xfrm>
          <a:prstGeom prst="rect">
            <a:avLst/>
          </a:prstGeom>
          <a:noFill/>
        </p:spPr>
        <p:txBody>
          <a:bodyPr wrap="none" rtlCol="0">
            <a:spAutoFit/>
          </a:bodyPr>
          <a:lstStyle/>
          <a:p>
            <a:r>
              <a:rPr lang="en-GB" sz="6000" dirty="0"/>
              <a:t>6</a:t>
            </a:r>
          </a:p>
        </p:txBody>
      </p:sp>
      <p:pic>
        <p:nvPicPr>
          <p:cNvPr id="22530" name="Picture 2" descr="Image result for trochlear nerve lesion"/>
          <p:cNvPicPr>
            <a:picLocks noChangeAspect="1" noChangeArrowheads="1"/>
          </p:cNvPicPr>
          <p:nvPr/>
        </p:nvPicPr>
        <p:blipFill>
          <a:blip r:embed="rId2"/>
          <a:srcRect/>
          <a:stretch>
            <a:fillRect/>
          </a:stretch>
        </p:blipFill>
        <p:spPr bwMode="auto">
          <a:xfrm>
            <a:off x="4267200" y="0"/>
            <a:ext cx="4876800" cy="4143376"/>
          </a:xfrm>
          <a:prstGeom prst="rect">
            <a:avLst/>
          </a:prstGeom>
          <a:noFill/>
        </p:spPr>
      </p:pic>
      <p:sp>
        <p:nvSpPr>
          <p:cNvPr id="3" name="Rectangle 2"/>
          <p:cNvSpPr/>
          <p:nvPr/>
        </p:nvSpPr>
        <p:spPr>
          <a:xfrm>
            <a:off x="2771800" y="5949280"/>
            <a:ext cx="3205814" cy="461665"/>
          </a:xfrm>
          <a:prstGeom prst="rect">
            <a:avLst/>
          </a:prstGeom>
        </p:spPr>
        <p:txBody>
          <a:bodyPr wrap="none">
            <a:spAutoFit/>
          </a:bodyPr>
          <a:lstStyle/>
          <a:p>
            <a:r>
              <a:rPr lang="en-US" sz="2400" b="1" dirty="0">
                <a:solidFill>
                  <a:srgbClr val="FF0000"/>
                </a:solidFill>
              </a:rPr>
              <a:t>Trochlear nerve (CN IV) </a:t>
            </a:r>
            <a:endParaRPr lang="en-US" sz="2400" dirty="0"/>
          </a:p>
        </p:txBody>
      </p:sp>
    </p:spTree>
  </p:cSld>
  <p:clrMapOvr>
    <a:masterClrMapping/>
  </p:clrMapOvr>
  <p:transition advClick="0" advTm="60000"/>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426" y="3843858"/>
            <a:ext cx="8229600" cy="1143000"/>
          </a:xfrm>
        </p:spPr>
        <p:txBody>
          <a:bodyPr>
            <a:normAutofit fontScale="90000"/>
          </a:bodyPr>
          <a:lstStyle/>
          <a:p>
            <a:r>
              <a:rPr lang="en-GB" dirty="0"/>
              <a:t>B: where is the lesion and which side?</a:t>
            </a:r>
          </a:p>
        </p:txBody>
      </p:sp>
      <p:sp>
        <p:nvSpPr>
          <p:cNvPr id="5" name="TextBox 4"/>
          <p:cNvSpPr txBox="1"/>
          <p:nvPr/>
        </p:nvSpPr>
        <p:spPr>
          <a:xfrm>
            <a:off x="0" y="0"/>
            <a:ext cx="574196" cy="1015663"/>
          </a:xfrm>
          <a:prstGeom prst="rect">
            <a:avLst/>
          </a:prstGeom>
          <a:noFill/>
        </p:spPr>
        <p:txBody>
          <a:bodyPr wrap="none" rtlCol="0">
            <a:spAutoFit/>
          </a:bodyPr>
          <a:lstStyle/>
          <a:p>
            <a:r>
              <a:rPr lang="en-GB" sz="6000" dirty="0"/>
              <a:t>6</a:t>
            </a:r>
          </a:p>
        </p:txBody>
      </p:sp>
      <p:pic>
        <p:nvPicPr>
          <p:cNvPr id="21505" name="Picture 1"/>
          <p:cNvPicPr>
            <a:picLocks noChangeAspect="1" noChangeArrowheads="1"/>
          </p:cNvPicPr>
          <p:nvPr/>
        </p:nvPicPr>
        <p:blipFill>
          <a:blip r:embed="rId2"/>
          <a:srcRect/>
          <a:stretch>
            <a:fillRect/>
          </a:stretch>
        </p:blipFill>
        <p:spPr bwMode="auto">
          <a:xfrm>
            <a:off x="722472" y="229135"/>
            <a:ext cx="8433086" cy="2643206"/>
          </a:xfrm>
          <a:prstGeom prst="rect">
            <a:avLst/>
          </a:prstGeom>
          <a:noFill/>
          <a:ln w="9525">
            <a:noFill/>
            <a:miter lim="800000"/>
            <a:headEnd/>
            <a:tailEnd/>
          </a:ln>
          <a:effectLst/>
        </p:spPr>
      </p:pic>
      <p:sp>
        <p:nvSpPr>
          <p:cNvPr id="7" name="Title 1"/>
          <p:cNvSpPr txBox="1"/>
          <p:nvPr/>
        </p:nvSpPr>
        <p:spPr>
          <a:xfrm>
            <a:off x="447552" y="3130180"/>
            <a:ext cx="8229600" cy="1143000"/>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GB" sz="3600" b="0" i="0" u="none" strike="noStrike" kern="1200" cap="none" spc="0" normalizeH="0" baseline="0" noProof="0" dirty="0">
                <a:ln>
                  <a:noFill/>
                </a:ln>
                <a:solidFill>
                  <a:schemeClr val="tx1"/>
                </a:solidFill>
                <a:effectLst/>
                <a:uLnTx/>
                <a:uFillTx/>
                <a:latin typeface="+mj-lt"/>
                <a:ea typeface="+mj-ea"/>
                <a:cs typeface="+mj-cs"/>
              </a:rPr>
              <a:t>Lateral</a:t>
            </a:r>
            <a:r>
              <a:rPr kumimoji="0" lang="en-GB" sz="3600" b="0" i="0" u="none" strike="noStrike" kern="1200" cap="none" spc="0" normalizeH="0" noProof="0" dirty="0">
                <a:ln>
                  <a:noFill/>
                </a:ln>
                <a:solidFill>
                  <a:schemeClr val="tx1"/>
                </a:solidFill>
                <a:effectLst/>
                <a:uLnTx/>
                <a:uFillTx/>
                <a:latin typeface="+mj-lt"/>
                <a:ea typeface="+mj-ea"/>
                <a:cs typeface="+mj-cs"/>
              </a:rPr>
              <a:t> gaze test. In A, the left developed </a:t>
            </a:r>
            <a:r>
              <a:rPr kumimoji="0" lang="en-GB" sz="3600" b="0" i="0" u="none" strike="noStrike" kern="1200" cap="none" spc="0" normalizeH="0" noProof="0" dirty="0" err="1">
                <a:ln>
                  <a:noFill/>
                </a:ln>
                <a:solidFill>
                  <a:schemeClr val="tx1"/>
                </a:solidFill>
                <a:effectLst/>
                <a:uLnTx/>
                <a:uFillTx/>
                <a:latin typeface="+mj-lt"/>
                <a:ea typeface="+mj-ea"/>
                <a:cs typeface="+mj-cs"/>
              </a:rPr>
              <a:t>nystagmus</a:t>
            </a:r>
            <a:endParaRPr kumimoji="0" lang="en-GB"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Rectangle 2"/>
          <p:cNvSpPr/>
          <p:nvPr/>
        </p:nvSpPr>
        <p:spPr>
          <a:xfrm>
            <a:off x="574196" y="4874539"/>
            <a:ext cx="7598204" cy="1846659"/>
          </a:xfrm>
          <a:prstGeom prst="rect">
            <a:avLst/>
          </a:prstGeom>
        </p:spPr>
        <p:txBody>
          <a:bodyPr wrap="square">
            <a:spAutoFit/>
          </a:bodyPr>
          <a:lstStyle/>
          <a:p>
            <a:pPr algn="r" rtl="1"/>
            <a:r>
              <a:rPr lang="ar-SA" b="1" dirty="0">
                <a:solidFill>
                  <a:srgbClr val="222222"/>
                </a:solidFill>
                <a:latin typeface="Arial" panose="020B0604020202020204" pitchFamily="34" charset="0"/>
              </a:rPr>
              <a:t>التشخيص هو </a:t>
            </a:r>
            <a:r>
              <a:rPr lang="en-US" b="1" dirty="0"/>
              <a:t>Internuclear ophthalmoplegia</a:t>
            </a:r>
            <a:r>
              <a:rPr lang="ar-SA" b="1" dirty="0"/>
              <a:t> وال</a:t>
            </a:r>
            <a:r>
              <a:rPr lang="en-US" b="1" dirty="0"/>
              <a:t>lesion </a:t>
            </a:r>
            <a:r>
              <a:rPr lang="ar-SA" b="1" dirty="0"/>
              <a:t> في هذا المرض بشكل عام بال </a:t>
            </a:r>
            <a:r>
              <a:rPr lang="en-US" b="1" dirty="0">
                <a:solidFill>
                  <a:srgbClr val="FF0000"/>
                </a:solidFill>
              </a:rPr>
              <a:t>medial longitudinal fasciculus</a:t>
            </a:r>
            <a:r>
              <a:rPr lang="ar-SA" b="1" dirty="0">
                <a:solidFill>
                  <a:srgbClr val="FF0000"/>
                </a:solidFill>
              </a:rPr>
              <a:t> </a:t>
            </a:r>
            <a:r>
              <a:rPr lang="ar-SA" b="1" dirty="0"/>
              <a:t>اللي بتوصل بين </a:t>
            </a:r>
            <a:r>
              <a:rPr lang="en-US" b="1" dirty="0"/>
              <a:t>nucleus of CN III and CN VI</a:t>
            </a:r>
            <a:r>
              <a:rPr lang="ar-SA" b="1" dirty="0"/>
              <a:t> مشان عضلات العين يتحركن بنفس الاتجاه ..</a:t>
            </a:r>
          </a:p>
          <a:p>
            <a:pPr algn="r" rtl="1"/>
            <a:r>
              <a:rPr lang="ar-SA" b="1" dirty="0"/>
              <a:t>المشكلة بالسؤال هوتحديد مكان ال</a:t>
            </a:r>
            <a:r>
              <a:rPr lang="en-US" b="1" dirty="0"/>
              <a:t>lesion </a:t>
            </a:r>
            <a:r>
              <a:rPr lang="ar-SA" b="1" dirty="0"/>
              <a:t> هل يمين او يسار, اذا عتمدنا الصورة بالتشخيص فبكون الجواب </a:t>
            </a:r>
            <a:r>
              <a:rPr lang="en-US" b="1" dirty="0"/>
              <a:t>bilateral INO</a:t>
            </a:r>
            <a:r>
              <a:rPr lang="ar-SA" b="1" dirty="0"/>
              <a:t> لكن اذا اعتمدنا على نص السؤال بكون الجواب </a:t>
            </a:r>
            <a:r>
              <a:rPr lang="en-US" sz="2400" b="1" dirty="0">
                <a:solidFill>
                  <a:srgbClr val="FF0000"/>
                </a:solidFill>
              </a:rPr>
              <a:t>Right INO</a:t>
            </a:r>
            <a:r>
              <a:rPr lang="ar-SA" sz="2400" b="1" dirty="0">
                <a:solidFill>
                  <a:srgbClr val="FF0000"/>
                </a:solidFill>
              </a:rPr>
              <a:t> </a:t>
            </a:r>
            <a:r>
              <a:rPr lang="ar-SA" b="1" dirty="0"/>
              <a:t>,واذا اعتمدنا على الصورة ونص السؤال مع بعض فالسؤال خطأ وما بنحل, اختاروا اللي بريحكم </a:t>
            </a:r>
            <a:r>
              <a:rPr lang="ar-SA" b="1" dirty="0">
                <a:sym typeface="Wingdings" panose="05000000000000000000" pitchFamily="2" charset="2"/>
              </a:rPr>
              <a:t> </a:t>
            </a:r>
            <a:endParaRPr lang="en-US" b="1" dirty="0"/>
          </a:p>
        </p:txBody>
      </p:sp>
    </p:spTree>
  </p:cSld>
  <p:clrMapOvr>
    <a:masterClrMapping/>
  </p:clrMapOvr>
  <p:transition advClick="0" advTm="60000"/>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4071942"/>
            <a:ext cx="8229600" cy="1143000"/>
          </a:xfrm>
        </p:spPr>
        <p:txBody>
          <a:bodyPr>
            <a:normAutofit fontScale="90000"/>
          </a:bodyPr>
          <a:lstStyle/>
          <a:p>
            <a:r>
              <a:rPr lang="en-GB" dirty="0"/>
              <a:t>C: what is this and which side is affected?</a:t>
            </a:r>
          </a:p>
        </p:txBody>
      </p:sp>
      <p:pic>
        <p:nvPicPr>
          <p:cNvPr id="22529" name="Picture 1"/>
          <p:cNvPicPr>
            <a:picLocks noChangeAspect="1" noChangeArrowheads="1"/>
          </p:cNvPicPr>
          <p:nvPr/>
        </p:nvPicPr>
        <p:blipFill>
          <a:blip r:embed="rId2"/>
          <a:srcRect/>
          <a:stretch>
            <a:fillRect/>
          </a:stretch>
        </p:blipFill>
        <p:spPr bwMode="auto">
          <a:xfrm>
            <a:off x="2857488" y="0"/>
            <a:ext cx="2857520" cy="3895453"/>
          </a:xfrm>
          <a:prstGeom prst="rect">
            <a:avLst/>
          </a:prstGeom>
          <a:noFill/>
          <a:ln w="9525">
            <a:noFill/>
            <a:miter lim="800000"/>
            <a:headEnd/>
            <a:tailEnd/>
          </a:ln>
          <a:effectLst/>
        </p:spPr>
      </p:pic>
      <p:sp>
        <p:nvSpPr>
          <p:cNvPr id="5" name="TextBox 4"/>
          <p:cNvSpPr txBox="1"/>
          <p:nvPr/>
        </p:nvSpPr>
        <p:spPr>
          <a:xfrm>
            <a:off x="0" y="0"/>
            <a:ext cx="574196" cy="1015663"/>
          </a:xfrm>
          <a:prstGeom prst="rect">
            <a:avLst/>
          </a:prstGeom>
          <a:noFill/>
        </p:spPr>
        <p:txBody>
          <a:bodyPr wrap="none" rtlCol="0">
            <a:spAutoFit/>
          </a:bodyPr>
          <a:lstStyle/>
          <a:p>
            <a:r>
              <a:rPr lang="en-GB" sz="6000" dirty="0"/>
              <a:t>6</a:t>
            </a:r>
          </a:p>
        </p:txBody>
      </p:sp>
      <p:sp>
        <p:nvSpPr>
          <p:cNvPr id="3" name="Rectangle 2"/>
          <p:cNvSpPr/>
          <p:nvPr/>
        </p:nvSpPr>
        <p:spPr>
          <a:xfrm>
            <a:off x="2573471" y="5589240"/>
            <a:ext cx="4332853" cy="461665"/>
          </a:xfrm>
          <a:prstGeom prst="rect">
            <a:avLst/>
          </a:prstGeom>
        </p:spPr>
        <p:txBody>
          <a:bodyPr wrap="none">
            <a:spAutoFit/>
          </a:bodyPr>
          <a:lstStyle/>
          <a:p>
            <a:r>
              <a:rPr lang="en-US" sz="2400" b="1" dirty="0">
                <a:solidFill>
                  <a:srgbClr val="FF0000"/>
                </a:solidFill>
                <a:latin typeface="Arial" panose="020B0604020202020204" pitchFamily="34" charset="0"/>
              </a:rPr>
              <a:t>Facial nerve palsy, Left side </a:t>
            </a:r>
            <a:endParaRPr lang="en-US" sz="2400" dirty="0">
              <a:solidFill>
                <a:srgbClr val="FF0000"/>
              </a:solidFill>
            </a:endParaRPr>
          </a:p>
        </p:txBody>
      </p:sp>
    </p:spTree>
  </p:cSld>
  <p:clrMapOvr>
    <a:masterClrMapping/>
  </p:clrMapOvr>
  <p:transition advClick="0" advTm="60000"/>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4071942"/>
            <a:ext cx="8229600" cy="1143000"/>
          </a:xfrm>
        </p:spPr>
        <p:txBody>
          <a:bodyPr>
            <a:normAutofit fontScale="90000"/>
          </a:bodyPr>
          <a:lstStyle/>
          <a:p>
            <a:r>
              <a:rPr lang="en-GB" dirty="0"/>
              <a:t>D: What should you inspect that may affect your management?</a:t>
            </a:r>
          </a:p>
        </p:txBody>
      </p:sp>
      <p:pic>
        <p:nvPicPr>
          <p:cNvPr id="22529" name="Picture 1"/>
          <p:cNvPicPr>
            <a:picLocks noChangeAspect="1" noChangeArrowheads="1"/>
          </p:cNvPicPr>
          <p:nvPr/>
        </p:nvPicPr>
        <p:blipFill>
          <a:blip r:embed="rId2"/>
          <a:srcRect/>
          <a:stretch>
            <a:fillRect/>
          </a:stretch>
        </p:blipFill>
        <p:spPr bwMode="auto">
          <a:xfrm>
            <a:off x="2857488" y="0"/>
            <a:ext cx="2857520" cy="3895453"/>
          </a:xfrm>
          <a:prstGeom prst="rect">
            <a:avLst/>
          </a:prstGeom>
          <a:noFill/>
          <a:ln w="9525">
            <a:noFill/>
            <a:miter lim="800000"/>
            <a:headEnd/>
            <a:tailEnd/>
          </a:ln>
          <a:effectLst/>
        </p:spPr>
      </p:pic>
      <p:sp>
        <p:nvSpPr>
          <p:cNvPr id="5" name="TextBox 4"/>
          <p:cNvSpPr txBox="1"/>
          <p:nvPr/>
        </p:nvSpPr>
        <p:spPr>
          <a:xfrm>
            <a:off x="0" y="0"/>
            <a:ext cx="574196" cy="1015663"/>
          </a:xfrm>
          <a:prstGeom prst="rect">
            <a:avLst/>
          </a:prstGeom>
          <a:noFill/>
        </p:spPr>
        <p:txBody>
          <a:bodyPr wrap="none" rtlCol="0">
            <a:spAutoFit/>
          </a:bodyPr>
          <a:lstStyle/>
          <a:p>
            <a:r>
              <a:rPr lang="en-GB" sz="6000" dirty="0"/>
              <a:t>6</a:t>
            </a:r>
          </a:p>
        </p:txBody>
      </p:sp>
      <p:sp>
        <p:nvSpPr>
          <p:cNvPr id="3" name="TextBox 2"/>
          <p:cNvSpPr txBox="1"/>
          <p:nvPr/>
        </p:nvSpPr>
        <p:spPr>
          <a:xfrm>
            <a:off x="586122" y="5661248"/>
            <a:ext cx="7156826" cy="461665"/>
          </a:xfrm>
          <a:prstGeom prst="rect">
            <a:avLst/>
          </a:prstGeom>
          <a:noFill/>
        </p:spPr>
        <p:txBody>
          <a:bodyPr wrap="square" rtlCol="0">
            <a:spAutoFit/>
          </a:bodyPr>
          <a:lstStyle/>
          <a:p>
            <a:r>
              <a:rPr lang="en-US" sz="2400" b="1" dirty="0">
                <a:solidFill>
                  <a:srgbClr val="FF0000"/>
                </a:solidFill>
              </a:rPr>
              <a:t>External ear and mouth for Ramsay hunt syndrome ???</a:t>
            </a:r>
          </a:p>
        </p:txBody>
      </p:sp>
    </p:spTree>
  </p:cSld>
  <p:clrMapOvr>
    <a:masterClrMapping/>
  </p:clrMapOvr>
  <p:transition advClick="0" advTm="60000"/>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21088"/>
            <a:ext cx="8229600" cy="1143000"/>
          </a:xfrm>
        </p:spPr>
        <p:txBody>
          <a:bodyPr>
            <a:normAutofit fontScale="90000"/>
          </a:bodyPr>
          <a:lstStyle/>
          <a:p>
            <a:r>
              <a:rPr lang="en-GB" dirty="0"/>
              <a:t>A: The patient has sensory loss at the specified area, which nerve is affected?</a:t>
            </a:r>
          </a:p>
        </p:txBody>
      </p:sp>
      <p:grpSp>
        <p:nvGrpSpPr>
          <p:cNvPr id="6" name="Group 5"/>
          <p:cNvGrpSpPr/>
          <p:nvPr/>
        </p:nvGrpSpPr>
        <p:grpSpPr>
          <a:xfrm>
            <a:off x="1691680" y="0"/>
            <a:ext cx="6523658" cy="3861048"/>
            <a:chOff x="1285852" y="0"/>
            <a:chExt cx="6929486" cy="4704682"/>
          </a:xfrm>
        </p:grpSpPr>
        <p:pic>
          <p:nvPicPr>
            <p:cNvPr id="10241" name="Picture 1"/>
            <p:cNvPicPr>
              <a:picLocks noChangeAspect="1" noChangeArrowheads="1"/>
            </p:cNvPicPr>
            <p:nvPr/>
          </p:nvPicPr>
          <p:blipFill>
            <a:blip r:embed="rId2"/>
            <a:srcRect/>
            <a:stretch>
              <a:fillRect/>
            </a:stretch>
          </p:blipFill>
          <p:spPr bwMode="auto">
            <a:xfrm>
              <a:off x="1285852" y="0"/>
              <a:ext cx="6929486" cy="4704682"/>
            </a:xfrm>
            <a:prstGeom prst="rect">
              <a:avLst/>
            </a:prstGeom>
            <a:noFill/>
            <a:ln w="9525">
              <a:noFill/>
              <a:miter lim="800000"/>
              <a:headEnd/>
              <a:tailEnd/>
            </a:ln>
            <a:effectLst/>
          </p:spPr>
        </p:pic>
        <p:sp>
          <p:nvSpPr>
            <p:cNvPr id="5" name="TextBox 4"/>
            <p:cNvSpPr txBox="1"/>
            <p:nvPr/>
          </p:nvSpPr>
          <p:spPr>
            <a:xfrm>
              <a:off x="2143108" y="1357298"/>
              <a:ext cx="1500198" cy="369332"/>
            </a:xfrm>
            <a:prstGeom prst="rect">
              <a:avLst/>
            </a:prstGeom>
            <a:solidFill>
              <a:schemeClr val="bg1"/>
            </a:solidFill>
          </p:spPr>
          <p:txBody>
            <a:bodyPr wrap="square" rtlCol="0">
              <a:spAutoFit/>
            </a:bodyPr>
            <a:lstStyle/>
            <a:p>
              <a:endParaRPr lang="en-GB" dirty="0">
                <a:solidFill>
                  <a:schemeClr val="bg1"/>
                </a:solidFill>
              </a:endParaRPr>
            </a:p>
          </p:txBody>
        </p:sp>
      </p:grpSp>
      <p:sp>
        <p:nvSpPr>
          <p:cNvPr id="7" name="TextBox 6"/>
          <p:cNvSpPr txBox="1"/>
          <p:nvPr/>
        </p:nvSpPr>
        <p:spPr>
          <a:xfrm>
            <a:off x="0" y="0"/>
            <a:ext cx="574196" cy="1015663"/>
          </a:xfrm>
          <a:prstGeom prst="rect">
            <a:avLst/>
          </a:prstGeom>
          <a:noFill/>
        </p:spPr>
        <p:txBody>
          <a:bodyPr wrap="none" rtlCol="0">
            <a:spAutoFit/>
          </a:bodyPr>
          <a:lstStyle/>
          <a:p>
            <a:r>
              <a:rPr lang="en-GB" sz="6000" dirty="0"/>
              <a:t>7</a:t>
            </a:r>
          </a:p>
        </p:txBody>
      </p:sp>
      <p:sp>
        <p:nvSpPr>
          <p:cNvPr id="3" name="TextBox 2"/>
          <p:cNvSpPr txBox="1"/>
          <p:nvPr/>
        </p:nvSpPr>
        <p:spPr>
          <a:xfrm>
            <a:off x="2915816" y="5756350"/>
            <a:ext cx="3600400" cy="523220"/>
          </a:xfrm>
          <a:prstGeom prst="rect">
            <a:avLst/>
          </a:prstGeom>
          <a:noFill/>
        </p:spPr>
        <p:txBody>
          <a:bodyPr wrap="square" rtlCol="0">
            <a:spAutoFit/>
          </a:bodyPr>
          <a:lstStyle/>
          <a:p>
            <a:r>
              <a:rPr lang="en-US" sz="2800" b="1" dirty="0">
                <a:solidFill>
                  <a:srgbClr val="FF0000"/>
                </a:solidFill>
              </a:rPr>
              <a:t>Radial nerve </a:t>
            </a:r>
          </a:p>
        </p:txBody>
      </p:sp>
    </p:spTree>
  </p:cSld>
  <p:clrMapOvr>
    <a:masterClrMapping/>
  </p:clrMapOvr>
  <p:transition advClick="0" advTm="60000"/>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4572008"/>
            <a:ext cx="8229600" cy="1143000"/>
          </a:xfrm>
        </p:spPr>
        <p:txBody>
          <a:bodyPr>
            <a:normAutofit/>
          </a:bodyPr>
          <a:lstStyle/>
          <a:p>
            <a:r>
              <a:rPr lang="en-GB" dirty="0"/>
              <a:t>B: What is this deformity?</a:t>
            </a:r>
          </a:p>
        </p:txBody>
      </p:sp>
      <p:pic>
        <p:nvPicPr>
          <p:cNvPr id="9217" name="Picture 1"/>
          <p:cNvPicPr>
            <a:picLocks noChangeAspect="1" noChangeArrowheads="1"/>
          </p:cNvPicPr>
          <p:nvPr/>
        </p:nvPicPr>
        <p:blipFill>
          <a:blip r:embed="rId2"/>
          <a:srcRect/>
          <a:stretch>
            <a:fillRect/>
          </a:stretch>
        </p:blipFill>
        <p:spPr bwMode="auto">
          <a:xfrm>
            <a:off x="1071538" y="214290"/>
            <a:ext cx="7077075" cy="3543300"/>
          </a:xfrm>
          <a:prstGeom prst="rect">
            <a:avLst/>
          </a:prstGeom>
          <a:noFill/>
          <a:ln w="9525">
            <a:noFill/>
            <a:miter lim="800000"/>
            <a:headEnd/>
            <a:tailEnd/>
          </a:ln>
          <a:effectLst/>
        </p:spPr>
      </p:pic>
      <p:sp>
        <p:nvSpPr>
          <p:cNvPr id="5" name="TextBox 4"/>
          <p:cNvSpPr txBox="1"/>
          <p:nvPr/>
        </p:nvSpPr>
        <p:spPr>
          <a:xfrm>
            <a:off x="0" y="0"/>
            <a:ext cx="574196" cy="1015663"/>
          </a:xfrm>
          <a:prstGeom prst="rect">
            <a:avLst/>
          </a:prstGeom>
          <a:noFill/>
        </p:spPr>
        <p:txBody>
          <a:bodyPr wrap="none" rtlCol="0">
            <a:spAutoFit/>
          </a:bodyPr>
          <a:lstStyle/>
          <a:p>
            <a:r>
              <a:rPr lang="en-GB" sz="6000" dirty="0"/>
              <a:t>7</a:t>
            </a:r>
          </a:p>
        </p:txBody>
      </p:sp>
      <p:sp>
        <p:nvSpPr>
          <p:cNvPr id="6" name="TextBox 5"/>
          <p:cNvSpPr txBox="1"/>
          <p:nvPr/>
        </p:nvSpPr>
        <p:spPr>
          <a:xfrm>
            <a:off x="3491880" y="5971767"/>
            <a:ext cx="2592288" cy="523220"/>
          </a:xfrm>
          <a:prstGeom prst="rect">
            <a:avLst/>
          </a:prstGeom>
          <a:noFill/>
        </p:spPr>
        <p:txBody>
          <a:bodyPr wrap="square" rtlCol="0">
            <a:spAutoFit/>
          </a:bodyPr>
          <a:lstStyle/>
          <a:p>
            <a:r>
              <a:rPr lang="en-US" sz="2800" b="1" dirty="0">
                <a:solidFill>
                  <a:srgbClr val="FF0000"/>
                </a:solidFill>
              </a:rPr>
              <a:t>Ulnar claw</a:t>
            </a:r>
          </a:p>
        </p:txBody>
      </p:sp>
    </p:spTree>
  </p:cSld>
  <p:clrMapOvr>
    <a:masterClrMapping/>
  </p:clrMapOvr>
  <p:transition advClick="0" advTm="60000"/>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4572008"/>
            <a:ext cx="8229600" cy="1143000"/>
          </a:xfrm>
        </p:spPr>
        <p:txBody>
          <a:bodyPr>
            <a:normAutofit fontScale="90000"/>
          </a:bodyPr>
          <a:lstStyle/>
          <a:p>
            <a:r>
              <a:rPr lang="en-GB" dirty="0"/>
              <a:t>C: what is the cause of this deformity? </a:t>
            </a:r>
          </a:p>
        </p:txBody>
      </p:sp>
      <p:pic>
        <p:nvPicPr>
          <p:cNvPr id="9217" name="Picture 1"/>
          <p:cNvPicPr>
            <a:picLocks noChangeAspect="1" noChangeArrowheads="1"/>
          </p:cNvPicPr>
          <p:nvPr/>
        </p:nvPicPr>
        <p:blipFill>
          <a:blip r:embed="rId2"/>
          <a:srcRect/>
          <a:stretch>
            <a:fillRect/>
          </a:stretch>
        </p:blipFill>
        <p:spPr bwMode="auto">
          <a:xfrm>
            <a:off x="1071538" y="214290"/>
            <a:ext cx="7077075" cy="3543300"/>
          </a:xfrm>
          <a:prstGeom prst="rect">
            <a:avLst/>
          </a:prstGeom>
          <a:noFill/>
          <a:ln w="9525">
            <a:noFill/>
            <a:miter lim="800000"/>
            <a:headEnd/>
            <a:tailEnd/>
          </a:ln>
          <a:effectLst/>
        </p:spPr>
      </p:pic>
      <p:sp>
        <p:nvSpPr>
          <p:cNvPr id="4" name="TextBox 3"/>
          <p:cNvSpPr txBox="1"/>
          <p:nvPr/>
        </p:nvSpPr>
        <p:spPr>
          <a:xfrm>
            <a:off x="0" y="0"/>
            <a:ext cx="574196" cy="1015663"/>
          </a:xfrm>
          <a:prstGeom prst="rect">
            <a:avLst/>
          </a:prstGeom>
          <a:noFill/>
        </p:spPr>
        <p:txBody>
          <a:bodyPr wrap="none" rtlCol="0">
            <a:spAutoFit/>
          </a:bodyPr>
          <a:lstStyle/>
          <a:p>
            <a:r>
              <a:rPr lang="en-GB" sz="6000" dirty="0"/>
              <a:t>7</a:t>
            </a:r>
          </a:p>
        </p:txBody>
      </p:sp>
      <p:sp>
        <p:nvSpPr>
          <p:cNvPr id="5" name="TextBox 4"/>
          <p:cNvSpPr txBox="1"/>
          <p:nvPr/>
        </p:nvSpPr>
        <p:spPr>
          <a:xfrm>
            <a:off x="2593851" y="5730099"/>
            <a:ext cx="4032448" cy="830997"/>
          </a:xfrm>
          <a:prstGeom prst="rect">
            <a:avLst/>
          </a:prstGeom>
          <a:noFill/>
        </p:spPr>
        <p:txBody>
          <a:bodyPr wrap="square" rtlCol="0">
            <a:spAutoFit/>
          </a:bodyPr>
          <a:lstStyle/>
          <a:p>
            <a:r>
              <a:rPr lang="en-US" sz="2800" b="1" dirty="0">
                <a:solidFill>
                  <a:srgbClr val="FF0000"/>
                </a:solidFill>
              </a:rPr>
              <a:t>Distal Ulnar nerve injury</a:t>
            </a:r>
          </a:p>
          <a:p>
            <a:r>
              <a:rPr lang="en-US" sz="2000" b="1" dirty="0">
                <a:solidFill>
                  <a:srgbClr val="FF0000"/>
                </a:solidFill>
              </a:rPr>
              <a:t>(ex: fracture of hook of hamate)</a:t>
            </a:r>
          </a:p>
        </p:txBody>
      </p:sp>
    </p:spTree>
  </p:cSld>
  <p:clrMapOvr>
    <a:masterClrMapping/>
  </p:clrMapOvr>
  <p:transition advClick="0" advTm="60000"/>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51944"/>
            <a:ext cx="8229600" cy="1143000"/>
          </a:xfrm>
        </p:spPr>
        <p:txBody>
          <a:bodyPr>
            <a:noAutofit/>
          </a:bodyPr>
          <a:lstStyle/>
          <a:p>
            <a:r>
              <a:rPr lang="en-GB" sz="3200" dirty="0"/>
              <a:t>D: These are CSF results, what do you expect the cause of these findings in A and in B?</a:t>
            </a:r>
          </a:p>
        </p:txBody>
      </p:sp>
      <p:graphicFrame>
        <p:nvGraphicFramePr>
          <p:cNvPr id="4" name="Table 3"/>
          <p:cNvGraphicFramePr>
            <a:graphicFrameLocks noGrp="1"/>
          </p:cNvGraphicFramePr>
          <p:nvPr/>
        </p:nvGraphicFramePr>
        <p:xfrm>
          <a:off x="1857355" y="158423"/>
          <a:ext cx="6143670" cy="4572000"/>
        </p:xfrm>
        <a:graphic>
          <a:graphicData uri="http://schemas.openxmlformats.org/drawingml/2006/table">
            <a:tbl>
              <a:tblPr firstRow="1" bandRow="1">
                <a:tableStyleId>{5940675A-B579-460E-94D1-54222C63F5DA}</a:tableStyleId>
              </a:tblPr>
              <a:tblGrid>
                <a:gridCol w="2047890">
                  <a:extLst>
                    <a:ext uri="{9D8B030D-6E8A-4147-A177-3AD203B41FA5}">
                      <a16:colId xmlns:a16="http://schemas.microsoft.com/office/drawing/2014/main" val="20000"/>
                    </a:ext>
                  </a:extLst>
                </a:gridCol>
                <a:gridCol w="2047890">
                  <a:extLst>
                    <a:ext uri="{9D8B030D-6E8A-4147-A177-3AD203B41FA5}">
                      <a16:colId xmlns:a16="http://schemas.microsoft.com/office/drawing/2014/main" val="20001"/>
                    </a:ext>
                  </a:extLst>
                </a:gridCol>
                <a:gridCol w="2047890">
                  <a:extLst>
                    <a:ext uri="{9D8B030D-6E8A-4147-A177-3AD203B41FA5}">
                      <a16:colId xmlns:a16="http://schemas.microsoft.com/office/drawing/2014/main" val="20002"/>
                    </a:ext>
                  </a:extLst>
                </a:gridCol>
              </a:tblGrid>
              <a:tr h="678716">
                <a:tc>
                  <a:txBody>
                    <a:bodyPr/>
                    <a:lstStyle/>
                    <a:p>
                      <a:r>
                        <a:rPr lang="en-GB" sz="2400" dirty="0"/>
                        <a:t>Opening</a:t>
                      </a:r>
                      <a:r>
                        <a:rPr lang="en-GB" sz="2400" baseline="0" dirty="0"/>
                        <a:t> pressure</a:t>
                      </a:r>
                      <a:endParaRPr lang="en-GB" sz="2400" dirty="0"/>
                    </a:p>
                  </a:txBody>
                  <a:tcPr/>
                </a:tc>
                <a:tc>
                  <a:txBody>
                    <a:bodyPr/>
                    <a:lstStyle/>
                    <a:p>
                      <a:r>
                        <a:rPr lang="en-GB" sz="2400" dirty="0"/>
                        <a:t>elevated</a:t>
                      </a:r>
                    </a:p>
                  </a:txBody>
                  <a:tcPr/>
                </a:tc>
                <a:tc>
                  <a:txBody>
                    <a:bodyPr/>
                    <a:lstStyle/>
                    <a:p>
                      <a:r>
                        <a:rPr lang="en-GB" sz="2400" dirty="0"/>
                        <a:t>elevated</a:t>
                      </a:r>
                    </a:p>
                  </a:txBody>
                  <a:tcPr/>
                </a:tc>
                <a:extLst>
                  <a:ext uri="{0D108BD9-81ED-4DB2-BD59-A6C34878D82A}">
                    <a16:rowId xmlns:a16="http://schemas.microsoft.com/office/drawing/2014/main" val="10000"/>
                  </a:ext>
                </a:extLst>
              </a:tr>
              <a:tr h="980367">
                <a:tc>
                  <a:txBody>
                    <a:bodyPr/>
                    <a:lstStyle/>
                    <a:p>
                      <a:r>
                        <a:rPr lang="en-GB" sz="2400" dirty="0"/>
                        <a:t>WBCs</a:t>
                      </a:r>
                    </a:p>
                  </a:txBody>
                  <a:tcPr/>
                </a:tc>
                <a:tc>
                  <a:txBody>
                    <a:bodyPr/>
                    <a:lstStyle/>
                    <a:p>
                      <a:r>
                        <a:rPr lang="en-GB" sz="2400" dirty="0"/>
                        <a:t>Elevated</a:t>
                      </a:r>
                      <a:r>
                        <a:rPr lang="en-GB" sz="2400" baseline="0" dirty="0"/>
                        <a:t> mainly lymphocytes</a:t>
                      </a:r>
                      <a:endParaRPr lang="en-GB" sz="2400" dirty="0"/>
                    </a:p>
                  </a:txBody>
                  <a:tcPr/>
                </a:tc>
                <a:tc>
                  <a:txBody>
                    <a:bodyPr/>
                    <a:lstStyle/>
                    <a:p>
                      <a:r>
                        <a:rPr lang="en-GB" sz="2400" dirty="0"/>
                        <a:t>Elevated mainly </a:t>
                      </a:r>
                      <a:r>
                        <a:rPr lang="en-GB" sz="2400" dirty="0" err="1"/>
                        <a:t>neutrophils</a:t>
                      </a:r>
                      <a:endParaRPr lang="en-GB" sz="2400" dirty="0"/>
                    </a:p>
                  </a:txBody>
                  <a:tcPr/>
                </a:tc>
                <a:extLst>
                  <a:ext uri="{0D108BD9-81ED-4DB2-BD59-A6C34878D82A}">
                    <a16:rowId xmlns:a16="http://schemas.microsoft.com/office/drawing/2014/main" val="10001"/>
                  </a:ext>
                </a:extLst>
              </a:tr>
              <a:tr h="377064">
                <a:tc>
                  <a:txBody>
                    <a:bodyPr/>
                    <a:lstStyle/>
                    <a:p>
                      <a:r>
                        <a:rPr lang="en-GB" sz="2400" dirty="0"/>
                        <a:t>RBCs</a:t>
                      </a:r>
                    </a:p>
                  </a:txBody>
                  <a:tcPr/>
                </a:tc>
                <a:tc>
                  <a:txBody>
                    <a:bodyPr/>
                    <a:lstStyle/>
                    <a:p>
                      <a:r>
                        <a:rPr lang="en-GB" sz="2400" dirty="0"/>
                        <a:t>none</a:t>
                      </a:r>
                    </a:p>
                  </a:txBody>
                  <a:tcPr/>
                </a:tc>
                <a:tc>
                  <a:txBody>
                    <a:bodyPr/>
                    <a:lstStyle/>
                    <a:p>
                      <a:r>
                        <a:rPr lang="en-GB" sz="2400" dirty="0"/>
                        <a:t>few</a:t>
                      </a:r>
                    </a:p>
                  </a:txBody>
                  <a:tcPr/>
                </a:tc>
                <a:extLst>
                  <a:ext uri="{0D108BD9-81ED-4DB2-BD59-A6C34878D82A}">
                    <a16:rowId xmlns:a16="http://schemas.microsoft.com/office/drawing/2014/main" val="10002"/>
                  </a:ext>
                </a:extLst>
              </a:tr>
              <a:tr h="678716">
                <a:tc>
                  <a:txBody>
                    <a:bodyPr/>
                    <a:lstStyle/>
                    <a:p>
                      <a:r>
                        <a:rPr lang="en-GB" sz="2400" dirty="0"/>
                        <a:t>Glucose</a:t>
                      </a:r>
                    </a:p>
                  </a:txBody>
                  <a:tcPr/>
                </a:tc>
                <a:tc>
                  <a:txBody>
                    <a:bodyPr/>
                    <a:lstStyle/>
                    <a:p>
                      <a:r>
                        <a:rPr lang="en-GB" sz="2400" dirty="0"/>
                        <a:t>Significantly low</a:t>
                      </a:r>
                    </a:p>
                  </a:txBody>
                  <a:tcPr/>
                </a:tc>
                <a:tc>
                  <a:txBody>
                    <a:bodyPr/>
                    <a:lstStyle/>
                    <a:p>
                      <a:r>
                        <a:rPr lang="en-GB" sz="2400" dirty="0"/>
                        <a:t>low</a:t>
                      </a:r>
                    </a:p>
                  </a:txBody>
                  <a:tcPr/>
                </a:tc>
                <a:extLst>
                  <a:ext uri="{0D108BD9-81ED-4DB2-BD59-A6C34878D82A}">
                    <a16:rowId xmlns:a16="http://schemas.microsoft.com/office/drawing/2014/main" val="10003"/>
                  </a:ext>
                </a:extLst>
              </a:tr>
              <a:tr h="377064">
                <a:tc>
                  <a:txBody>
                    <a:bodyPr/>
                    <a:lstStyle/>
                    <a:p>
                      <a:r>
                        <a:rPr lang="en-GB" sz="2400" dirty="0"/>
                        <a:t>Protein</a:t>
                      </a:r>
                    </a:p>
                  </a:txBody>
                  <a:tcPr/>
                </a:tc>
                <a:tc>
                  <a:txBody>
                    <a:bodyPr/>
                    <a:lstStyle/>
                    <a:p>
                      <a:r>
                        <a:rPr lang="en-GB" sz="2400" dirty="0"/>
                        <a:t>high</a:t>
                      </a:r>
                    </a:p>
                  </a:txBody>
                  <a:tcPr/>
                </a:tc>
                <a:tc>
                  <a:txBody>
                    <a:bodyPr/>
                    <a:lstStyle/>
                    <a:p>
                      <a:r>
                        <a:rPr lang="en-GB" sz="2400" dirty="0"/>
                        <a:t>high</a:t>
                      </a:r>
                    </a:p>
                  </a:txBody>
                  <a:tcPr/>
                </a:tc>
                <a:extLst>
                  <a:ext uri="{0D108BD9-81ED-4DB2-BD59-A6C34878D82A}">
                    <a16:rowId xmlns:a16="http://schemas.microsoft.com/office/drawing/2014/main" val="10004"/>
                  </a:ext>
                </a:extLst>
              </a:tr>
              <a:tr h="377064">
                <a:tc>
                  <a:txBody>
                    <a:bodyPr/>
                    <a:lstStyle/>
                    <a:p>
                      <a:r>
                        <a:rPr lang="en-GB" sz="2400" dirty="0"/>
                        <a:t>Appearance </a:t>
                      </a:r>
                    </a:p>
                  </a:txBody>
                  <a:tcPr/>
                </a:tc>
                <a:tc>
                  <a:txBody>
                    <a:bodyPr/>
                    <a:lstStyle/>
                    <a:p>
                      <a:r>
                        <a:rPr lang="en-GB" sz="2400" dirty="0"/>
                        <a:t>turbid</a:t>
                      </a:r>
                    </a:p>
                  </a:txBody>
                  <a:tcPr/>
                </a:tc>
                <a:tc>
                  <a:txBody>
                    <a:bodyPr/>
                    <a:lstStyle/>
                    <a:p>
                      <a:r>
                        <a:rPr lang="en-GB" sz="2400" dirty="0"/>
                        <a:t>turbid</a:t>
                      </a:r>
                    </a:p>
                  </a:txBody>
                  <a:tcPr/>
                </a:tc>
                <a:extLst>
                  <a:ext uri="{0D108BD9-81ED-4DB2-BD59-A6C34878D82A}">
                    <a16:rowId xmlns:a16="http://schemas.microsoft.com/office/drawing/2014/main" val="10005"/>
                  </a:ext>
                </a:extLst>
              </a:tr>
              <a:tr h="301651">
                <a:tc>
                  <a:txBody>
                    <a:bodyPr/>
                    <a:lstStyle/>
                    <a:p>
                      <a:endParaRPr lang="en-GB" dirty="0"/>
                    </a:p>
                  </a:txBody>
                  <a:tcPr/>
                </a:tc>
                <a:tc>
                  <a:txBody>
                    <a:bodyPr/>
                    <a:lstStyle/>
                    <a:p>
                      <a:r>
                        <a:rPr lang="en-GB" sz="1800" b="1" dirty="0"/>
                        <a:t>A</a:t>
                      </a:r>
                    </a:p>
                  </a:txBody>
                  <a:tcPr/>
                </a:tc>
                <a:tc>
                  <a:txBody>
                    <a:bodyPr/>
                    <a:lstStyle/>
                    <a:p>
                      <a:r>
                        <a:rPr lang="en-GB" sz="1800" b="1" dirty="0"/>
                        <a:t>B</a:t>
                      </a:r>
                    </a:p>
                  </a:txBody>
                  <a:tcPr/>
                </a:tc>
                <a:extLst>
                  <a:ext uri="{0D108BD9-81ED-4DB2-BD59-A6C34878D82A}">
                    <a16:rowId xmlns:a16="http://schemas.microsoft.com/office/drawing/2014/main" val="10006"/>
                  </a:ext>
                </a:extLst>
              </a:tr>
            </a:tbl>
          </a:graphicData>
        </a:graphic>
      </p:graphicFrame>
      <p:sp>
        <p:nvSpPr>
          <p:cNvPr id="5" name="TextBox 4"/>
          <p:cNvSpPr txBox="1"/>
          <p:nvPr/>
        </p:nvSpPr>
        <p:spPr>
          <a:xfrm>
            <a:off x="0" y="0"/>
            <a:ext cx="574196" cy="1015663"/>
          </a:xfrm>
          <a:prstGeom prst="rect">
            <a:avLst/>
          </a:prstGeom>
          <a:noFill/>
        </p:spPr>
        <p:txBody>
          <a:bodyPr wrap="none" rtlCol="0">
            <a:spAutoFit/>
          </a:bodyPr>
          <a:lstStyle/>
          <a:p>
            <a:r>
              <a:rPr lang="en-GB" sz="6000" dirty="0"/>
              <a:t>7</a:t>
            </a:r>
          </a:p>
        </p:txBody>
      </p:sp>
      <p:sp>
        <p:nvSpPr>
          <p:cNvPr id="6" name="TextBox 5"/>
          <p:cNvSpPr txBox="1"/>
          <p:nvPr/>
        </p:nvSpPr>
        <p:spPr>
          <a:xfrm>
            <a:off x="542781" y="5877603"/>
            <a:ext cx="5472608" cy="954107"/>
          </a:xfrm>
          <a:prstGeom prst="rect">
            <a:avLst/>
          </a:prstGeom>
          <a:noFill/>
        </p:spPr>
        <p:txBody>
          <a:bodyPr wrap="square" rtlCol="0">
            <a:spAutoFit/>
          </a:bodyPr>
          <a:lstStyle/>
          <a:p>
            <a:r>
              <a:rPr lang="en-US" sz="2800" b="1" dirty="0">
                <a:solidFill>
                  <a:srgbClr val="FF0000"/>
                </a:solidFill>
              </a:rPr>
              <a:t>A: TB meningitis </a:t>
            </a:r>
          </a:p>
          <a:p>
            <a:r>
              <a:rPr lang="en-US" sz="2800" b="1" dirty="0">
                <a:solidFill>
                  <a:srgbClr val="FF0000"/>
                </a:solidFill>
              </a:rPr>
              <a:t>B: Acute bacterial meningitis</a:t>
            </a:r>
          </a:p>
        </p:txBody>
      </p:sp>
    </p:spTree>
  </p:cSld>
  <p:clrMapOvr>
    <a:masterClrMapping/>
  </p:clrMapOvr>
  <p:transition advClick="0" advTm="60000"/>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1714488"/>
            <a:ext cx="4286280" cy="1143000"/>
          </a:xfrm>
        </p:spPr>
        <p:txBody>
          <a:bodyPr>
            <a:noAutofit/>
          </a:bodyPr>
          <a:lstStyle/>
          <a:p>
            <a:pPr algn="l"/>
            <a:r>
              <a:rPr lang="en-GB" sz="3600" dirty="0"/>
              <a:t>This MRI of a patient with acute confusion, fever, and seizures. There is a </a:t>
            </a:r>
            <a:r>
              <a:rPr lang="en-GB" sz="3600" dirty="0" err="1"/>
              <a:t>hyperintensity</a:t>
            </a:r>
            <a:r>
              <a:rPr lang="en-GB" sz="3600" dirty="0"/>
              <a:t> of the right temporal lobe. You suspected viral encephalitis </a:t>
            </a:r>
          </a:p>
        </p:txBody>
      </p:sp>
      <p:pic>
        <p:nvPicPr>
          <p:cNvPr id="8193" name="Picture 1"/>
          <p:cNvPicPr>
            <a:picLocks noChangeAspect="1" noChangeArrowheads="1"/>
          </p:cNvPicPr>
          <p:nvPr/>
        </p:nvPicPr>
        <p:blipFill>
          <a:blip r:embed="rId2"/>
          <a:srcRect/>
          <a:stretch>
            <a:fillRect/>
          </a:stretch>
        </p:blipFill>
        <p:spPr bwMode="auto">
          <a:xfrm>
            <a:off x="4900993" y="0"/>
            <a:ext cx="4243007" cy="4999800"/>
          </a:xfrm>
          <a:prstGeom prst="rect">
            <a:avLst/>
          </a:prstGeom>
          <a:noFill/>
          <a:ln w="9525">
            <a:noFill/>
            <a:miter lim="800000"/>
            <a:headEnd/>
            <a:tailEnd/>
          </a:ln>
          <a:effectLst/>
        </p:spPr>
      </p:pic>
      <p:sp>
        <p:nvSpPr>
          <p:cNvPr id="5" name="TextBox 4"/>
          <p:cNvSpPr txBox="1"/>
          <p:nvPr/>
        </p:nvSpPr>
        <p:spPr>
          <a:xfrm>
            <a:off x="928662" y="5500702"/>
            <a:ext cx="7015510" cy="646331"/>
          </a:xfrm>
          <a:prstGeom prst="rect">
            <a:avLst/>
          </a:prstGeom>
          <a:noFill/>
        </p:spPr>
        <p:txBody>
          <a:bodyPr wrap="none" rtlCol="0">
            <a:spAutoFit/>
          </a:bodyPr>
          <a:lstStyle/>
          <a:p>
            <a:r>
              <a:rPr lang="en-GB" sz="3600" dirty="0"/>
              <a:t>A: What is the most common cause?</a:t>
            </a: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8</a:t>
            </a:r>
          </a:p>
        </p:txBody>
      </p:sp>
      <p:sp>
        <p:nvSpPr>
          <p:cNvPr id="3" name="Rectangle 2"/>
          <p:cNvSpPr/>
          <p:nvPr/>
        </p:nvSpPr>
        <p:spPr>
          <a:xfrm>
            <a:off x="2450090" y="6121915"/>
            <a:ext cx="4572406" cy="523220"/>
          </a:xfrm>
          <a:prstGeom prst="rect">
            <a:avLst/>
          </a:prstGeom>
        </p:spPr>
        <p:txBody>
          <a:bodyPr wrap="none">
            <a:spAutoFit/>
          </a:bodyPr>
          <a:lstStyle/>
          <a:p>
            <a:r>
              <a:rPr lang="en-US" altLang="en-US" sz="2800" b="1" dirty="0">
                <a:solidFill>
                  <a:srgbClr val="FF0000"/>
                </a:solidFill>
              </a:rPr>
              <a:t>Herpes simplex virus (HSV-1)</a:t>
            </a:r>
          </a:p>
        </p:txBody>
      </p:sp>
    </p:spTree>
  </p:cSld>
  <p:clrMapOvr>
    <a:masterClrMapping/>
  </p:clrMapOvr>
  <p:transition advClick="0" advTm="60000"/>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1714488"/>
            <a:ext cx="4286280" cy="1143000"/>
          </a:xfrm>
        </p:spPr>
        <p:txBody>
          <a:bodyPr>
            <a:noAutofit/>
          </a:bodyPr>
          <a:lstStyle/>
          <a:p>
            <a:pPr algn="l"/>
            <a:r>
              <a:rPr lang="en-GB" sz="3600" dirty="0"/>
              <a:t>This MRI of a patient with acute confusion, fever, and seizures. There is a </a:t>
            </a:r>
            <a:r>
              <a:rPr lang="en-GB" sz="3600" dirty="0" err="1"/>
              <a:t>hyperintensity</a:t>
            </a:r>
            <a:r>
              <a:rPr lang="en-GB" sz="3600" dirty="0"/>
              <a:t> of the right temporal lobe. You suspected viral encephalitis </a:t>
            </a:r>
          </a:p>
        </p:txBody>
      </p:sp>
      <p:pic>
        <p:nvPicPr>
          <p:cNvPr id="8193" name="Picture 1"/>
          <p:cNvPicPr>
            <a:picLocks noChangeAspect="1" noChangeArrowheads="1"/>
          </p:cNvPicPr>
          <p:nvPr/>
        </p:nvPicPr>
        <p:blipFill>
          <a:blip r:embed="rId2"/>
          <a:srcRect/>
          <a:stretch>
            <a:fillRect/>
          </a:stretch>
        </p:blipFill>
        <p:spPr bwMode="auto">
          <a:xfrm>
            <a:off x="4900993" y="0"/>
            <a:ext cx="4243007" cy="4999800"/>
          </a:xfrm>
          <a:prstGeom prst="rect">
            <a:avLst/>
          </a:prstGeom>
          <a:noFill/>
          <a:ln w="9525">
            <a:noFill/>
            <a:miter lim="800000"/>
            <a:headEnd/>
            <a:tailEnd/>
          </a:ln>
          <a:effectLst/>
        </p:spPr>
      </p:pic>
      <p:sp>
        <p:nvSpPr>
          <p:cNvPr id="5" name="TextBox 4"/>
          <p:cNvSpPr txBox="1"/>
          <p:nvPr/>
        </p:nvSpPr>
        <p:spPr>
          <a:xfrm>
            <a:off x="910349" y="5101459"/>
            <a:ext cx="7981287" cy="646331"/>
          </a:xfrm>
          <a:prstGeom prst="rect">
            <a:avLst/>
          </a:prstGeom>
          <a:noFill/>
        </p:spPr>
        <p:txBody>
          <a:bodyPr wrap="none" rtlCol="0">
            <a:spAutoFit/>
          </a:bodyPr>
          <a:lstStyle/>
          <a:p>
            <a:r>
              <a:rPr lang="en-GB" sz="3600" dirty="0"/>
              <a:t>B: how would you confirm the diagnosis? </a:t>
            </a: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8</a:t>
            </a:r>
          </a:p>
        </p:txBody>
      </p:sp>
      <p:sp>
        <p:nvSpPr>
          <p:cNvPr id="7" name="Rectangle 6"/>
          <p:cNvSpPr/>
          <p:nvPr/>
        </p:nvSpPr>
        <p:spPr>
          <a:xfrm>
            <a:off x="574196" y="5817518"/>
            <a:ext cx="8462300" cy="954107"/>
          </a:xfrm>
          <a:prstGeom prst="rect">
            <a:avLst/>
          </a:prstGeom>
        </p:spPr>
        <p:txBody>
          <a:bodyPr wrap="square">
            <a:spAutoFit/>
          </a:bodyPr>
          <a:lstStyle/>
          <a:p>
            <a:r>
              <a:rPr lang="en-US" altLang="en-US" sz="2800" b="1" dirty="0">
                <a:solidFill>
                  <a:srgbClr val="FF0000"/>
                </a:solidFill>
              </a:rPr>
              <a:t>Lumper puncher: </a:t>
            </a:r>
            <a:r>
              <a:rPr lang="en-US" altLang="en-US" sz="2800" dirty="0"/>
              <a:t>Lymphocytosis with normal glucose and </a:t>
            </a:r>
            <a:r>
              <a:rPr lang="en-US" altLang="en-US" sz="2800" b="1" dirty="0"/>
              <a:t>CSF PCR (is the most specific and sensitive test)</a:t>
            </a:r>
            <a:endParaRPr lang="en-US" altLang="en-US" sz="2800" b="1" dirty="0">
              <a:solidFill>
                <a:srgbClr val="FF0000"/>
              </a:solidFill>
            </a:endParaRPr>
          </a:p>
        </p:txBody>
      </p:sp>
    </p:spTree>
  </p:cSld>
  <p:clrMapOvr>
    <a:masterClrMapping/>
  </p:clrMapOvr>
  <p:transition advClick="0" advTm="60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486" y="1460755"/>
            <a:ext cx="8055864" cy="4029218"/>
          </a:xfrm>
        </p:spPr>
        <p:txBody>
          <a:bodyPr>
            <a:normAutofit fontScale="92500" lnSpcReduction="20000"/>
          </a:bodyPr>
          <a:lstStyle/>
          <a:p>
            <a:pPr marL="0" indent="0">
              <a:buNone/>
            </a:pPr>
            <a:r>
              <a:rPr lang="en-US" dirty="0"/>
              <a:t>Q2 - a patient presented with status epilepticus, he was given  10mg of diazepam but didn’t get better, he was given another  10mgs but it also didn’t work. What is the next step ?</a:t>
            </a:r>
          </a:p>
          <a:p>
            <a:pPr marL="385763" indent="-385763">
              <a:buFont typeface="+mj-lt"/>
              <a:buAutoNum type="alphaLcPeriod"/>
            </a:pPr>
            <a:r>
              <a:rPr lang="en-US" dirty="0"/>
              <a:t>20mg of phenytoin + saline for 2 minutes</a:t>
            </a:r>
          </a:p>
          <a:p>
            <a:pPr marL="385763" indent="-385763">
              <a:buFont typeface="+mj-lt"/>
              <a:buAutoNum type="alphaLcPeriod"/>
            </a:pPr>
            <a:r>
              <a:rPr lang="en-US" dirty="0"/>
              <a:t>20mg of phenytoin + glucose infusion</a:t>
            </a:r>
          </a:p>
          <a:p>
            <a:pPr marL="385763" indent="-385763">
              <a:buFont typeface="+mj-lt"/>
              <a:buAutoNum type="alphaLcPeriod"/>
            </a:pPr>
            <a:r>
              <a:rPr lang="en-US" dirty="0">
                <a:solidFill>
                  <a:srgbClr val="FF0000"/>
                </a:solidFill>
              </a:rPr>
              <a:t>20mg of phenytoin + saline infusion</a:t>
            </a:r>
          </a:p>
          <a:p>
            <a:pPr marL="385763" indent="-385763">
              <a:buFont typeface="+mj-lt"/>
              <a:buAutoNum type="alphaLcPeriod"/>
            </a:pPr>
            <a:r>
              <a:rPr lang="en-US" dirty="0"/>
              <a:t>20mg of phenytoin + glucose for 2 minutes</a:t>
            </a:r>
          </a:p>
          <a:p>
            <a:pPr marL="385763" indent="-385763">
              <a:buFont typeface="+mj-lt"/>
              <a:buAutoNum type="alphaLcPeriod"/>
            </a:pPr>
            <a:r>
              <a:rPr lang="en-US" dirty="0"/>
              <a:t>Propofol</a:t>
            </a:r>
          </a:p>
          <a:p>
            <a:endParaRPr lang="en-US" dirty="0"/>
          </a:p>
        </p:txBody>
      </p:sp>
    </p:spTree>
    <p:extLst>
      <p:ext uri="{BB962C8B-B14F-4D97-AF65-F5344CB8AC3E}">
        <p14:creationId xmlns:p14="http://schemas.microsoft.com/office/powerpoint/2010/main" val="2692760857"/>
      </p:ext>
    </p:extLst>
  </p:cSld>
  <p:clrMapOvr>
    <a:masterClrMapping/>
  </p:clrMapOvr>
  <p:transition advClick="0" advTm="60000"/>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1714488"/>
            <a:ext cx="4286280" cy="1143000"/>
          </a:xfrm>
        </p:spPr>
        <p:txBody>
          <a:bodyPr>
            <a:noAutofit/>
          </a:bodyPr>
          <a:lstStyle/>
          <a:p>
            <a:pPr algn="l"/>
            <a:r>
              <a:rPr lang="en-GB" sz="3600" dirty="0"/>
              <a:t>This MRI of a patient with acute confusion, fever, and seizures. There is a </a:t>
            </a:r>
            <a:r>
              <a:rPr lang="en-GB" sz="3600" dirty="0" err="1"/>
              <a:t>hyperintensity</a:t>
            </a:r>
            <a:r>
              <a:rPr lang="en-GB" sz="3600" dirty="0"/>
              <a:t> of the right temporal lobe. You suspected viral encephalitis </a:t>
            </a:r>
          </a:p>
        </p:txBody>
      </p:sp>
      <p:pic>
        <p:nvPicPr>
          <p:cNvPr id="8193" name="Picture 1"/>
          <p:cNvPicPr>
            <a:picLocks noChangeAspect="1" noChangeArrowheads="1"/>
          </p:cNvPicPr>
          <p:nvPr/>
        </p:nvPicPr>
        <p:blipFill>
          <a:blip r:embed="rId2"/>
          <a:srcRect/>
          <a:stretch>
            <a:fillRect/>
          </a:stretch>
        </p:blipFill>
        <p:spPr bwMode="auto">
          <a:xfrm>
            <a:off x="4900993" y="0"/>
            <a:ext cx="4243007" cy="4999800"/>
          </a:xfrm>
          <a:prstGeom prst="rect">
            <a:avLst/>
          </a:prstGeom>
          <a:noFill/>
          <a:ln w="9525">
            <a:noFill/>
            <a:miter lim="800000"/>
            <a:headEnd/>
            <a:tailEnd/>
          </a:ln>
          <a:effectLst/>
        </p:spPr>
      </p:pic>
      <p:sp>
        <p:nvSpPr>
          <p:cNvPr id="5" name="TextBox 4"/>
          <p:cNvSpPr txBox="1"/>
          <p:nvPr/>
        </p:nvSpPr>
        <p:spPr>
          <a:xfrm>
            <a:off x="928662" y="5500702"/>
            <a:ext cx="6986208" cy="646331"/>
          </a:xfrm>
          <a:prstGeom prst="rect">
            <a:avLst/>
          </a:prstGeom>
          <a:noFill/>
        </p:spPr>
        <p:txBody>
          <a:bodyPr wrap="none" rtlCol="0">
            <a:spAutoFit/>
          </a:bodyPr>
          <a:lstStyle/>
          <a:p>
            <a:r>
              <a:rPr lang="en-GB" sz="3600" dirty="0"/>
              <a:t>C: how would you treat this patient?</a:t>
            </a: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8</a:t>
            </a:r>
          </a:p>
        </p:txBody>
      </p:sp>
      <p:sp>
        <p:nvSpPr>
          <p:cNvPr id="3" name="Rectangle 2"/>
          <p:cNvSpPr/>
          <p:nvPr/>
        </p:nvSpPr>
        <p:spPr>
          <a:xfrm>
            <a:off x="3654152" y="6131261"/>
            <a:ext cx="1535228" cy="523220"/>
          </a:xfrm>
          <a:prstGeom prst="rect">
            <a:avLst/>
          </a:prstGeom>
        </p:spPr>
        <p:txBody>
          <a:bodyPr wrap="none">
            <a:spAutoFit/>
          </a:bodyPr>
          <a:lstStyle/>
          <a:p>
            <a:r>
              <a:rPr lang="en-US" altLang="en-US" sz="2800" b="1" dirty="0">
                <a:solidFill>
                  <a:srgbClr val="FF0000"/>
                </a:solidFill>
              </a:rPr>
              <a:t>Acyclovir</a:t>
            </a:r>
            <a:endParaRPr lang="en-US" sz="2800" b="1" dirty="0">
              <a:solidFill>
                <a:srgbClr val="FF0000"/>
              </a:solidFill>
            </a:endParaRPr>
          </a:p>
        </p:txBody>
      </p:sp>
    </p:spTree>
  </p:cSld>
  <p:clrMapOvr>
    <a:masterClrMapping/>
  </p:clrMapOvr>
  <p:transition advClick="0" advTm="60000"/>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1714488"/>
            <a:ext cx="4286280" cy="1143000"/>
          </a:xfrm>
        </p:spPr>
        <p:txBody>
          <a:bodyPr>
            <a:noAutofit/>
          </a:bodyPr>
          <a:lstStyle/>
          <a:p>
            <a:pPr algn="l"/>
            <a:r>
              <a:rPr lang="en-GB" sz="3600" dirty="0"/>
              <a:t>This MRI of a patient with acute confusion, fever, and seizures. There is a </a:t>
            </a:r>
            <a:r>
              <a:rPr lang="en-GB" sz="3600" dirty="0" err="1"/>
              <a:t>hyperintensity</a:t>
            </a:r>
            <a:r>
              <a:rPr lang="en-GB" sz="3600" dirty="0"/>
              <a:t> of the right temporal lobe. You suspected viral encephalitis </a:t>
            </a:r>
          </a:p>
        </p:txBody>
      </p:sp>
      <p:pic>
        <p:nvPicPr>
          <p:cNvPr id="8193" name="Picture 1"/>
          <p:cNvPicPr>
            <a:picLocks noChangeAspect="1" noChangeArrowheads="1"/>
          </p:cNvPicPr>
          <p:nvPr/>
        </p:nvPicPr>
        <p:blipFill>
          <a:blip r:embed="rId2"/>
          <a:srcRect/>
          <a:stretch>
            <a:fillRect/>
          </a:stretch>
        </p:blipFill>
        <p:spPr bwMode="auto">
          <a:xfrm>
            <a:off x="4900993" y="0"/>
            <a:ext cx="4243007" cy="4999800"/>
          </a:xfrm>
          <a:prstGeom prst="rect">
            <a:avLst/>
          </a:prstGeom>
          <a:noFill/>
          <a:ln w="9525">
            <a:noFill/>
            <a:miter lim="800000"/>
            <a:headEnd/>
            <a:tailEnd/>
          </a:ln>
          <a:effectLst/>
        </p:spPr>
      </p:pic>
      <p:sp>
        <p:nvSpPr>
          <p:cNvPr id="5" name="TextBox 4"/>
          <p:cNvSpPr txBox="1"/>
          <p:nvPr/>
        </p:nvSpPr>
        <p:spPr>
          <a:xfrm>
            <a:off x="928662" y="5500702"/>
            <a:ext cx="7296613" cy="646331"/>
          </a:xfrm>
          <a:prstGeom prst="rect">
            <a:avLst/>
          </a:prstGeom>
          <a:noFill/>
        </p:spPr>
        <p:txBody>
          <a:bodyPr wrap="none" rtlCol="0">
            <a:spAutoFit/>
          </a:bodyPr>
          <a:lstStyle/>
          <a:p>
            <a:r>
              <a:rPr lang="en-GB" sz="3600" dirty="0"/>
              <a:t>D: for how long you treat this patient?</a:t>
            </a: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8</a:t>
            </a:r>
          </a:p>
        </p:txBody>
      </p:sp>
      <p:sp>
        <p:nvSpPr>
          <p:cNvPr id="3" name="Rectangle 2"/>
          <p:cNvSpPr/>
          <p:nvPr/>
        </p:nvSpPr>
        <p:spPr>
          <a:xfrm>
            <a:off x="2915816" y="6147033"/>
            <a:ext cx="2559996" cy="523220"/>
          </a:xfrm>
          <a:prstGeom prst="rect">
            <a:avLst/>
          </a:prstGeom>
        </p:spPr>
        <p:txBody>
          <a:bodyPr wrap="none">
            <a:spAutoFit/>
          </a:bodyPr>
          <a:lstStyle/>
          <a:p>
            <a:r>
              <a:rPr lang="en-US" altLang="en-US" sz="2800" b="1" dirty="0">
                <a:solidFill>
                  <a:srgbClr val="FF0000"/>
                </a:solidFill>
              </a:rPr>
              <a:t>for 2 to 3 weeks</a:t>
            </a:r>
            <a:endParaRPr lang="en-US" sz="2800" b="1" dirty="0">
              <a:solidFill>
                <a:srgbClr val="FF0000"/>
              </a:solidFill>
            </a:endParaRPr>
          </a:p>
        </p:txBody>
      </p:sp>
    </p:spTree>
  </p:cSld>
  <p:clrMapOvr>
    <a:masterClrMapping/>
  </p:clrMapOvr>
  <p:transition advClick="0" advTm="60000"/>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152400"/>
            <a:ext cx="7772400" cy="704850"/>
          </a:xfrm>
        </p:spPr>
        <p:txBody>
          <a:bodyPr/>
          <a:lstStyle/>
          <a:p>
            <a:r>
              <a:rPr lang="en-GB" altLang="en-US" sz="4000" b="1" i="1"/>
              <a:t>Management of viral encephalitis*</a:t>
            </a:r>
          </a:p>
        </p:txBody>
      </p:sp>
      <p:sp>
        <p:nvSpPr>
          <p:cNvPr id="15363" name="TextBox 3"/>
          <p:cNvSpPr txBox="1">
            <a:spLocks noChangeArrowheads="1"/>
          </p:cNvSpPr>
          <p:nvPr/>
        </p:nvSpPr>
        <p:spPr bwMode="auto">
          <a:xfrm>
            <a:off x="5795963" y="6534150"/>
            <a:ext cx="3312541"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dirty="0"/>
              <a:t>* Step up to medicine 3rd edition</a:t>
            </a:r>
          </a:p>
          <a:p>
            <a:pPr eaLnBrk="1" hangingPunct="1"/>
            <a:endParaRPr lang="en-US" altLang="en-US" sz="1800" dirty="0"/>
          </a:p>
        </p:txBody>
      </p:sp>
      <p:sp>
        <p:nvSpPr>
          <p:cNvPr id="15364" name="TextBox 4"/>
          <p:cNvSpPr txBox="1">
            <a:spLocks noChangeArrowheads="1"/>
          </p:cNvSpPr>
          <p:nvPr/>
        </p:nvSpPr>
        <p:spPr bwMode="auto">
          <a:xfrm>
            <a:off x="0" y="1196975"/>
            <a:ext cx="5292725" cy="540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300" b="1" i="1" u="sng" dirty="0"/>
              <a:t>1. </a:t>
            </a:r>
            <a:r>
              <a:rPr lang="en-US" altLang="en-US" sz="2300" dirty="0"/>
              <a:t>Supportive care, mechanical ventilation if necessary</a:t>
            </a:r>
          </a:p>
          <a:p>
            <a:pPr eaLnBrk="1" hangingPunct="1"/>
            <a:r>
              <a:rPr lang="en-US" altLang="en-US" sz="2300" b="1" i="1" u="sng" dirty="0"/>
              <a:t>2. </a:t>
            </a:r>
            <a:r>
              <a:rPr lang="en-US" altLang="en-US" sz="2300" dirty="0"/>
              <a:t>Antiviral therapy</a:t>
            </a:r>
          </a:p>
          <a:p>
            <a:pPr eaLnBrk="1" hangingPunct="1"/>
            <a:r>
              <a:rPr lang="en-US" altLang="en-US" sz="2300" b="1" dirty="0"/>
              <a:t>a</a:t>
            </a:r>
            <a:r>
              <a:rPr lang="en-US" altLang="en-US" sz="2300" dirty="0"/>
              <a:t>. There is no specific antiviral therapy for most causes of viral encephalitis.</a:t>
            </a:r>
          </a:p>
          <a:p>
            <a:pPr eaLnBrk="1" hangingPunct="1"/>
            <a:r>
              <a:rPr lang="en-US" altLang="en-US" sz="2300" b="1" dirty="0"/>
              <a:t>b</a:t>
            </a:r>
            <a:r>
              <a:rPr lang="en-US" altLang="en-US" sz="2300" dirty="0"/>
              <a:t>. </a:t>
            </a:r>
            <a:r>
              <a:rPr lang="en-US" altLang="en-US" sz="2300" dirty="0">
                <a:solidFill>
                  <a:srgbClr val="FF0000"/>
                </a:solidFill>
              </a:rPr>
              <a:t>HSV</a:t>
            </a:r>
            <a:r>
              <a:rPr lang="en-US" altLang="en-US" sz="2300" dirty="0"/>
              <a:t> encephalitis—</a:t>
            </a:r>
            <a:r>
              <a:rPr lang="en-US" altLang="en-US" sz="2300" b="1" dirty="0"/>
              <a:t>acyclovir</a:t>
            </a:r>
            <a:r>
              <a:rPr lang="en-US" altLang="en-US" sz="2300" dirty="0"/>
              <a:t> for 2 to 3 weeks 10mg/kg IV </a:t>
            </a:r>
          </a:p>
          <a:p>
            <a:pPr eaLnBrk="1" hangingPunct="1"/>
            <a:r>
              <a:rPr lang="en-US" altLang="en-US" sz="2300" b="1" dirty="0"/>
              <a:t>c</a:t>
            </a:r>
            <a:r>
              <a:rPr lang="en-US" altLang="en-US" sz="2300" dirty="0"/>
              <a:t>. </a:t>
            </a:r>
            <a:r>
              <a:rPr lang="en-US" altLang="en-US" sz="2300" dirty="0">
                <a:solidFill>
                  <a:srgbClr val="FF0000"/>
                </a:solidFill>
              </a:rPr>
              <a:t>CMV</a:t>
            </a:r>
            <a:r>
              <a:rPr lang="en-US" altLang="en-US" sz="2300" dirty="0"/>
              <a:t> encephalitis—</a:t>
            </a:r>
            <a:r>
              <a:rPr lang="en-US" altLang="en-US" sz="2300" b="1" dirty="0"/>
              <a:t>ganciclovir</a:t>
            </a:r>
            <a:r>
              <a:rPr lang="en-US" altLang="en-US" sz="2300" dirty="0"/>
              <a:t> or </a:t>
            </a:r>
            <a:r>
              <a:rPr lang="en-US" altLang="en-US" sz="2300" b="1" dirty="0" err="1"/>
              <a:t>foscarnet</a:t>
            </a:r>
            <a:endParaRPr lang="en-US" altLang="en-US" sz="2300" b="1" dirty="0"/>
          </a:p>
          <a:p>
            <a:pPr eaLnBrk="1" hangingPunct="1"/>
            <a:r>
              <a:rPr lang="en-US" altLang="en-US" sz="2300" b="1" i="1" u="sng" dirty="0"/>
              <a:t>3. </a:t>
            </a:r>
            <a:r>
              <a:rPr lang="en-US" altLang="en-US" sz="2300" dirty="0"/>
              <a:t>Management of possible complications</a:t>
            </a:r>
          </a:p>
          <a:p>
            <a:pPr eaLnBrk="1" hangingPunct="1"/>
            <a:r>
              <a:rPr lang="en-US" altLang="en-US" sz="2300" b="1" dirty="0"/>
              <a:t>a</a:t>
            </a:r>
            <a:r>
              <a:rPr lang="en-US" altLang="en-US" sz="2300" dirty="0"/>
              <a:t>. </a:t>
            </a:r>
            <a:r>
              <a:rPr lang="en-US" altLang="en-US" sz="2300" dirty="0">
                <a:solidFill>
                  <a:srgbClr val="FF0000"/>
                </a:solidFill>
              </a:rPr>
              <a:t>Seizures</a:t>
            </a:r>
            <a:r>
              <a:rPr lang="en-US" altLang="en-US" sz="2300" dirty="0"/>
              <a:t>—require </a:t>
            </a:r>
            <a:r>
              <a:rPr lang="en-US" altLang="en-US" sz="2300" b="1" dirty="0"/>
              <a:t>anticonvulsant</a:t>
            </a:r>
            <a:r>
              <a:rPr lang="en-US" altLang="en-US" sz="2300" dirty="0"/>
              <a:t> therapy</a:t>
            </a:r>
          </a:p>
          <a:p>
            <a:pPr eaLnBrk="1" hangingPunct="1"/>
            <a:r>
              <a:rPr lang="en-US" altLang="en-US" sz="2300" b="1" dirty="0"/>
              <a:t>b</a:t>
            </a:r>
            <a:r>
              <a:rPr lang="en-US" altLang="en-US" sz="2300" dirty="0"/>
              <a:t>. Cerebral </a:t>
            </a:r>
            <a:r>
              <a:rPr lang="en-US" altLang="en-US" sz="2300" dirty="0">
                <a:solidFill>
                  <a:srgbClr val="FF0000"/>
                </a:solidFill>
              </a:rPr>
              <a:t>edema</a:t>
            </a:r>
            <a:r>
              <a:rPr lang="en-US" altLang="en-US" sz="2300" dirty="0"/>
              <a:t>—Treatment may include hyperventilation, </a:t>
            </a:r>
            <a:r>
              <a:rPr lang="en-US" altLang="en-US" sz="2300" b="1" dirty="0"/>
              <a:t>osmotic diuresis (mannitol ) </a:t>
            </a:r>
            <a:r>
              <a:rPr lang="en-US" altLang="en-US" sz="2300" dirty="0"/>
              <a:t>, and steroids.</a:t>
            </a:r>
          </a:p>
        </p:txBody>
      </p:sp>
      <p:pic>
        <p:nvPicPr>
          <p:cNvPr id="15365" name="Picture 4" descr="C:\Users\jehad\Desktop\New folder (2)\mana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557338"/>
            <a:ext cx="3649663"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60000"/>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4643446"/>
            <a:ext cx="8229600" cy="1143000"/>
          </a:xfrm>
        </p:spPr>
        <p:txBody>
          <a:bodyPr/>
          <a:lstStyle/>
          <a:p>
            <a:r>
              <a:rPr lang="en-GB" dirty="0"/>
              <a:t>A: What is his Glasgow coma scale?</a:t>
            </a:r>
          </a:p>
        </p:txBody>
      </p:sp>
      <p:sp>
        <p:nvSpPr>
          <p:cNvPr id="3" name="Content Placeholder 2"/>
          <p:cNvSpPr>
            <a:spLocks noGrp="1"/>
          </p:cNvSpPr>
          <p:nvPr>
            <p:ph idx="1"/>
          </p:nvPr>
        </p:nvSpPr>
        <p:spPr>
          <a:xfrm>
            <a:off x="457200" y="1600201"/>
            <a:ext cx="8229600" cy="2043114"/>
          </a:xfrm>
        </p:spPr>
        <p:txBody>
          <a:bodyPr/>
          <a:lstStyle/>
          <a:p>
            <a:r>
              <a:rPr lang="en-GB" dirty="0"/>
              <a:t>A patient in coma. You examined him and you found that he produced noises </a:t>
            </a:r>
            <a:r>
              <a:rPr lang="en-GB" dirty="0">
                <a:solidFill>
                  <a:srgbClr val="FF0000"/>
                </a:solidFill>
              </a:rPr>
              <a:t>(2)</a:t>
            </a:r>
            <a:r>
              <a:rPr lang="en-GB" dirty="0"/>
              <a:t>, he can localise pain </a:t>
            </a:r>
            <a:r>
              <a:rPr lang="en-GB" dirty="0">
                <a:solidFill>
                  <a:srgbClr val="FF0000"/>
                </a:solidFill>
              </a:rPr>
              <a:t>(5)</a:t>
            </a:r>
            <a:r>
              <a:rPr lang="en-GB" dirty="0"/>
              <a:t> and responds to verbal orders by only opening his eyes </a:t>
            </a:r>
            <a:r>
              <a:rPr lang="en-GB" dirty="0">
                <a:solidFill>
                  <a:srgbClr val="FF0000"/>
                </a:solidFill>
              </a:rPr>
              <a:t>(3)</a:t>
            </a:r>
            <a:r>
              <a:rPr lang="en-GB" dirty="0"/>
              <a:t>. </a:t>
            </a:r>
          </a:p>
        </p:txBody>
      </p:sp>
      <p:sp>
        <p:nvSpPr>
          <p:cNvPr id="4" name="TextBox 3"/>
          <p:cNvSpPr txBox="1"/>
          <p:nvPr/>
        </p:nvSpPr>
        <p:spPr>
          <a:xfrm>
            <a:off x="0" y="0"/>
            <a:ext cx="574196" cy="1015663"/>
          </a:xfrm>
          <a:prstGeom prst="rect">
            <a:avLst/>
          </a:prstGeom>
          <a:noFill/>
        </p:spPr>
        <p:txBody>
          <a:bodyPr wrap="none" rtlCol="0">
            <a:spAutoFit/>
          </a:bodyPr>
          <a:lstStyle/>
          <a:p>
            <a:r>
              <a:rPr lang="en-GB" sz="6000" dirty="0"/>
              <a:t>9</a:t>
            </a:r>
          </a:p>
        </p:txBody>
      </p:sp>
      <p:sp>
        <p:nvSpPr>
          <p:cNvPr id="5" name="TextBox 4"/>
          <p:cNvSpPr txBox="1"/>
          <p:nvPr/>
        </p:nvSpPr>
        <p:spPr>
          <a:xfrm>
            <a:off x="4067944" y="5754515"/>
            <a:ext cx="652743" cy="646331"/>
          </a:xfrm>
          <a:prstGeom prst="rect">
            <a:avLst/>
          </a:prstGeom>
          <a:noFill/>
        </p:spPr>
        <p:txBody>
          <a:bodyPr wrap="none" rtlCol="0">
            <a:spAutoFit/>
          </a:bodyPr>
          <a:lstStyle/>
          <a:p>
            <a:r>
              <a:rPr lang="en-US" sz="3600" b="1" dirty="0">
                <a:solidFill>
                  <a:srgbClr val="FF0000"/>
                </a:solidFill>
              </a:rPr>
              <a:t>10</a:t>
            </a:r>
          </a:p>
        </p:txBody>
      </p:sp>
    </p:spTree>
  </p:cSld>
  <p:clrMapOvr>
    <a:masterClrMapping/>
  </p:clrMapOvr>
  <p:transition advClick="0" advTm="60000"/>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414" y="3571880"/>
            <a:ext cx="8229600" cy="1143000"/>
          </a:xfrm>
        </p:spPr>
        <p:txBody>
          <a:bodyPr>
            <a:normAutofit fontScale="90000"/>
          </a:bodyPr>
          <a:lstStyle/>
          <a:p>
            <a:r>
              <a:rPr lang="en-GB" dirty="0"/>
              <a:t>B: what is the most serious complication that you should warn the patient about?</a:t>
            </a:r>
          </a:p>
        </p:txBody>
      </p:sp>
      <p:sp>
        <p:nvSpPr>
          <p:cNvPr id="3" name="Content Placeholder 2"/>
          <p:cNvSpPr>
            <a:spLocks noGrp="1"/>
          </p:cNvSpPr>
          <p:nvPr>
            <p:ph idx="1"/>
          </p:nvPr>
        </p:nvSpPr>
        <p:spPr>
          <a:xfrm>
            <a:off x="457200" y="1600201"/>
            <a:ext cx="8229600" cy="1114420"/>
          </a:xfrm>
        </p:spPr>
        <p:txBody>
          <a:bodyPr/>
          <a:lstStyle/>
          <a:p>
            <a:r>
              <a:rPr lang="en-GB" dirty="0"/>
              <a:t>A patient with epilepsy who was prescribed </a:t>
            </a:r>
            <a:r>
              <a:rPr lang="en-GB" dirty="0" err="1"/>
              <a:t>Lamictal</a:t>
            </a:r>
            <a:endParaRPr lang="en-GB" dirty="0"/>
          </a:p>
        </p:txBody>
      </p:sp>
      <p:sp>
        <p:nvSpPr>
          <p:cNvPr id="4" name="TextBox 3"/>
          <p:cNvSpPr txBox="1"/>
          <p:nvPr/>
        </p:nvSpPr>
        <p:spPr>
          <a:xfrm>
            <a:off x="0" y="0"/>
            <a:ext cx="574196" cy="1015663"/>
          </a:xfrm>
          <a:prstGeom prst="rect">
            <a:avLst/>
          </a:prstGeom>
          <a:noFill/>
        </p:spPr>
        <p:txBody>
          <a:bodyPr wrap="none" rtlCol="0">
            <a:spAutoFit/>
          </a:bodyPr>
          <a:lstStyle/>
          <a:p>
            <a:r>
              <a:rPr lang="en-GB" sz="6000" dirty="0"/>
              <a:t>9</a:t>
            </a:r>
          </a:p>
        </p:txBody>
      </p:sp>
      <p:sp>
        <p:nvSpPr>
          <p:cNvPr id="5" name="Rectangle 4"/>
          <p:cNvSpPr/>
          <p:nvPr/>
        </p:nvSpPr>
        <p:spPr>
          <a:xfrm>
            <a:off x="2483768" y="5539125"/>
            <a:ext cx="5141151" cy="461665"/>
          </a:xfrm>
          <a:prstGeom prst="rect">
            <a:avLst/>
          </a:prstGeom>
        </p:spPr>
        <p:txBody>
          <a:bodyPr wrap="none">
            <a:spAutoFit/>
          </a:bodyPr>
          <a:lstStyle/>
          <a:p>
            <a:r>
              <a:rPr lang="en-US" sz="2400" b="1" dirty="0">
                <a:solidFill>
                  <a:srgbClr val="FF0000"/>
                </a:solidFill>
                <a:latin typeface="Arial" panose="020B0604020202020204" pitchFamily="34" charset="0"/>
              </a:rPr>
              <a:t>Stevens Johnsons Syndrome ???</a:t>
            </a:r>
            <a:endParaRPr lang="en-US" sz="2400" b="1" dirty="0">
              <a:solidFill>
                <a:srgbClr val="FF0000"/>
              </a:solidFill>
            </a:endParaRPr>
          </a:p>
        </p:txBody>
      </p:sp>
    </p:spTree>
  </p:cSld>
  <p:clrMapOvr>
    <a:masterClrMapping/>
  </p:clrMapOvr>
  <p:transition advClick="0" advTm="60000"/>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5000636"/>
            <a:ext cx="8229600" cy="1143000"/>
          </a:xfrm>
        </p:spPr>
        <p:txBody>
          <a:bodyPr>
            <a:normAutofit fontScale="90000"/>
          </a:bodyPr>
          <a:lstStyle/>
          <a:p>
            <a:r>
              <a:rPr lang="en-GB" dirty="0"/>
              <a:t>C: this is a cervical MRI. What do you notice?</a:t>
            </a:r>
          </a:p>
        </p:txBody>
      </p:sp>
      <p:sp>
        <p:nvSpPr>
          <p:cNvPr id="48130" name="AutoShape 2" descr="Image result for cervical disc xr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GB"/>
          </a:p>
        </p:txBody>
      </p:sp>
      <p:pic>
        <p:nvPicPr>
          <p:cNvPr id="48133" name="Picture 5"/>
          <p:cNvPicPr>
            <a:picLocks noChangeAspect="1" noChangeArrowheads="1"/>
          </p:cNvPicPr>
          <p:nvPr/>
        </p:nvPicPr>
        <p:blipFill>
          <a:blip r:embed="rId2"/>
          <a:srcRect/>
          <a:stretch>
            <a:fillRect/>
          </a:stretch>
        </p:blipFill>
        <p:spPr bwMode="auto">
          <a:xfrm>
            <a:off x="2786050" y="0"/>
            <a:ext cx="2928958" cy="5009184"/>
          </a:xfrm>
          <a:prstGeom prst="rect">
            <a:avLst/>
          </a:prstGeom>
          <a:noFill/>
          <a:ln w="9525">
            <a:noFill/>
            <a:miter lim="800000"/>
            <a:headEnd/>
            <a:tailEnd/>
          </a:ln>
          <a:effectLst/>
        </p:spPr>
      </p:pic>
      <p:sp>
        <p:nvSpPr>
          <p:cNvPr id="8" name="TextBox 7"/>
          <p:cNvSpPr txBox="1"/>
          <p:nvPr/>
        </p:nvSpPr>
        <p:spPr>
          <a:xfrm>
            <a:off x="0" y="0"/>
            <a:ext cx="574196" cy="1015663"/>
          </a:xfrm>
          <a:prstGeom prst="rect">
            <a:avLst/>
          </a:prstGeom>
          <a:noFill/>
        </p:spPr>
        <p:txBody>
          <a:bodyPr wrap="none" rtlCol="0">
            <a:spAutoFit/>
          </a:bodyPr>
          <a:lstStyle/>
          <a:p>
            <a:r>
              <a:rPr lang="en-GB" sz="6000" dirty="0"/>
              <a:t>9</a:t>
            </a:r>
          </a:p>
        </p:txBody>
      </p:sp>
      <p:sp>
        <p:nvSpPr>
          <p:cNvPr id="6" name="TextBox 5"/>
          <p:cNvSpPr txBox="1"/>
          <p:nvPr/>
        </p:nvSpPr>
        <p:spPr>
          <a:xfrm>
            <a:off x="775729" y="6177416"/>
            <a:ext cx="8113055" cy="461665"/>
          </a:xfrm>
          <a:prstGeom prst="rect">
            <a:avLst/>
          </a:prstGeom>
          <a:noFill/>
        </p:spPr>
        <p:txBody>
          <a:bodyPr wrap="none" rtlCol="0">
            <a:spAutoFit/>
          </a:bodyPr>
          <a:lstStyle/>
          <a:p>
            <a:r>
              <a:rPr lang="en-US" sz="2400" b="1" dirty="0">
                <a:solidFill>
                  <a:srgbClr val="FF0000"/>
                </a:solidFill>
              </a:rPr>
              <a:t>Disc prolapse at level C6-C7 lead to Spinal cord compression </a:t>
            </a:r>
          </a:p>
        </p:txBody>
      </p:sp>
    </p:spTree>
  </p:cSld>
  <p:clrMapOvr>
    <a:masterClrMapping/>
  </p:clrMapOvr>
  <p:transition advClick="0" advTm="60000"/>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280" y="4276655"/>
            <a:ext cx="8229600" cy="1143000"/>
          </a:xfrm>
        </p:spPr>
        <p:txBody>
          <a:bodyPr>
            <a:normAutofit fontScale="90000"/>
          </a:bodyPr>
          <a:lstStyle/>
          <a:p>
            <a:r>
              <a:rPr lang="en-GB" dirty="0"/>
              <a:t>D: The nerve conduction study of this patient showed </a:t>
            </a:r>
            <a:r>
              <a:rPr lang="en-GB" dirty="0" err="1"/>
              <a:t>demyelination</a:t>
            </a:r>
            <a:r>
              <a:rPr lang="en-GB" dirty="0"/>
              <a:t>, what is the most probable diagnosis? </a:t>
            </a:r>
          </a:p>
        </p:txBody>
      </p:sp>
      <p:pic>
        <p:nvPicPr>
          <p:cNvPr id="56322" name="Picture 2"/>
          <p:cNvPicPr>
            <a:picLocks noChangeAspect="1" noChangeArrowheads="1"/>
          </p:cNvPicPr>
          <p:nvPr/>
        </p:nvPicPr>
        <p:blipFill>
          <a:blip r:embed="rId2"/>
          <a:srcRect/>
          <a:stretch>
            <a:fillRect/>
          </a:stretch>
        </p:blipFill>
        <p:spPr bwMode="auto">
          <a:xfrm>
            <a:off x="2857488" y="0"/>
            <a:ext cx="5048364" cy="3862366"/>
          </a:xfrm>
          <a:prstGeom prst="rect">
            <a:avLst/>
          </a:prstGeom>
          <a:noFill/>
          <a:ln w="9525">
            <a:noFill/>
            <a:miter lim="800000"/>
            <a:headEnd/>
            <a:tailEnd/>
          </a:ln>
          <a:effectLst/>
        </p:spPr>
      </p:pic>
      <p:sp>
        <p:nvSpPr>
          <p:cNvPr id="5" name="TextBox 4"/>
          <p:cNvSpPr txBox="1"/>
          <p:nvPr/>
        </p:nvSpPr>
        <p:spPr>
          <a:xfrm>
            <a:off x="0" y="0"/>
            <a:ext cx="574196" cy="1015663"/>
          </a:xfrm>
          <a:prstGeom prst="rect">
            <a:avLst/>
          </a:prstGeom>
          <a:noFill/>
        </p:spPr>
        <p:txBody>
          <a:bodyPr wrap="none" rtlCol="0">
            <a:spAutoFit/>
          </a:bodyPr>
          <a:lstStyle/>
          <a:p>
            <a:r>
              <a:rPr lang="en-GB" sz="6000" dirty="0"/>
              <a:t>9</a:t>
            </a:r>
          </a:p>
        </p:txBody>
      </p:sp>
      <p:sp>
        <p:nvSpPr>
          <p:cNvPr id="6" name="Rectangle 5"/>
          <p:cNvSpPr/>
          <p:nvPr/>
        </p:nvSpPr>
        <p:spPr>
          <a:xfrm>
            <a:off x="574196" y="5833945"/>
            <a:ext cx="8389440" cy="954107"/>
          </a:xfrm>
          <a:prstGeom prst="rect">
            <a:avLst/>
          </a:prstGeom>
        </p:spPr>
        <p:txBody>
          <a:bodyPr wrap="square">
            <a:spAutoFit/>
          </a:bodyPr>
          <a:lstStyle/>
          <a:p>
            <a:r>
              <a:rPr lang="en-US" sz="2800" b="1" dirty="0">
                <a:solidFill>
                  <a:srgbClr val="FF0000"/>
                </a:solidFill>
                <a:latin typeface="Arial" panose="020B0604020202020204" pitchFamily="34" charset="0"/>
              </a:rPr>
              <a:t>This deformity called (pes </a:t>
            </a:r>
            <a:r>
              <a:rPr lang="en-US" sz="2800" b="1" dirty="0" err="1">
                <a:solidFill>
                  <a:srgbClr val="FF0000"/>
                </a:solidFill>
                <a:latin typeface="Arial" panose="020B0604020202020204" pitchFamily="34" charset="0"/>
              </a:rPr>
              <a:t>cavus</a:t>
            </a:r>
            <a:r>
              <a:rPr lang="en-US" sz="2800" b="1" dirty="0">
                <a:solidFill>
                  <a:srgbClr val="FF0000"/>
                </a:solidFill>
                <a:latin typeface="Arial" panose="020B0604020202020204" pitchFamily="34" charset="0"/>
              </a:rPr>
              <a:t>) seen in Charcot Marie Tooth disease</a:t>
            </a:r>
            <a:endParaRPr lang="en-US" sz="2800" dirty="0">
              <a:solidFill>
                <a:srgbClr val="FF0000"/>
              </a:solidFill>
            </a:endParaRPr>
          </a:p>
        </p:txBody>
      </p:sp>
    </p:spTree>
  </p:cSld>
  <p:clrMapOvr>
    <a:masterClrMapping/>
  </p:clrMapOvr>
  <p:transition advClick="0" advTm="60000"/>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56" y="3892708"/>
            <a:ext cx="8229600" cy="1143000"/>
          </a:xfrm>
        </p:spPr>
        <p:txBody>
          <a:bodyPr>
            <a:normAutofit fontScale="90000"/>
          </a:bodyPr>
          <a:lstStyle/>
          <a:p>
            <a:r>
              <a:rPr lang="en-GB" dirty="0"/>
              <a:t>A: what is the serious condition that you should think about?</a:t>
            </a:r>
          </a:p>
        </p:txBody>
      </p:sp>
      <p:sp>
        <p:nvSpPr>
          <p:cNvPr id="3" name="Content Placeholder 2"/>
          <p:cNvSpPr>
            <a:spLocks noGrp="1"/>
          </p:cNvSpPr>
          <p:nvPr>
            <p:ph idx="1"/>
          </p:nvPr>
        </p:nvSpPr>
        <p:spPr>
          <a:xfrm>
            <a:off x="1285852" y="1142984"/>
            <a:ext cx="7643834" cy="2257428"/>
          </a:xfrm>
        </p:spPr>
        <p:txBody>
          <a:bodyPr/>
          <a:lstStyle/>
          <a:p>
            <a:r>
              <a:rPr lang="en-GB" dirty="0"/>
              <a:t>A 20 years old patient came with weakness and numbness of lower extremities more than upper extremities. He was found to have generalised </a:t>
            </a:r>
            <a:r>
              <a:rPr lang="en-GB" dirty="0" err="1"/>
              <a:t>arefelxia</a:t>
            </a:r>
            <a:r>
              <a:rPr lang="en-GB" dirty="0"/>
              <a:t>?</a:t>
            </a:r>
          </a:p>
          <a:p>
            <a:endParaRPr lang="en-GB" dirty="0"/>
          </a:p>
        </p:txBody>
      </p:sp>
      <p:sp>
        <p:nvSpPr>
          <p:cNvPr id="4" name="TextBox 3"/>
          <p:cNvSpPr txBox="1"/>
          <p:nvPr/>
        </p:nvSpPr>
        <p:spPr>
          <a:xfrm>
            <a:off x="0" y="0"/>
            <a:ext cx="963725" cy="1015663"/>
          </a:xfrm>
          <a:prstGeom prst="rect">
            <a:avLst/>
          </a:prstGeom>
          <a:noFill/>
        </p:spPr>
        <p:txBody>
          <a:bodyPr wrap="none" rtlCol="0">
            <a:spAutoFit/>
          </a:bodyPr>
          <a:lstStyle/>
          <a:p>
            <a:r>
              <a:rPr lang="en-GB" sz="6000" dirty="0"/>
              <a:t>10</a:t>
            </a:r>
          </a:p>
        </p:txBody>
      </p:sp>
      <p:sp>
        <p:nvSpPr>
          <p:cNvPr id="6" name="Title 1"/>
          <p:cNvSpPr txBox="1"/>
          <p:nvPr/>
        </p:nvSpPr>
        <p:spPr>
          <a:xfrm>
            <a:off x="285720" y="5528005"/>
            <a:ext cx="8229600" cy="11430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rPr>
              <a:t>GBS (acute inflammatory  </a:t>
            </a:r>
            <a:r>
              <a:rPr lang="en-US" sz="3600" b="1" dirty="0" err="1">
                <a:solidFill>
                  <a:srgbClr val="FF0000"/>
                </a:solidFill>
              </a:rPr>
              <a:t>demylination</a:t>
            </a:r>
            <a:r>
              <a:rPr lang="en-US" sz="3600" b="1" dirty="0">
                <a:solidFill>
                  <a:srgbClr val="FF0000"/>
                </a:solidFill>
              </a:rPr>
              <a:t> polyneuropathy)</a:t>
            </a:r>
            <a:endParaRPr lang="ar-JO" sz="3600" b="1" dirty="0">
              <a:solidFill>
                <a:srgbClr val="FF0000"/>
              </a:solidFill>
            </a:endParaRPr>
          </a:p>
        </p:txBody>
      </p:sp>
    </p:spTree>
  </p:cSld>
  <p:clrMapOvr>
    <a:masterClrMapping/>
  </p:clrMapOvr>
  <p:transition advClick="0" advTm="60000"/>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857500"/>
            <a:ext cx="8229600" cy="1143000"/>
          </a:xfrm>
        </p:spPr>
        <p:txBody>
          <a:bodyPr>
            <a:normAutofit fontScale="90000"/>
          </a:bodyPr>
          <a:lstStyle/>
          <a:p>
            <a:r>
              <a:rPr lang="en-GB" dirty="0"/>
              <a:t>B: how would you confirm your diagnosis?</a:t>
            </a:r>
          </a:p>
        </p:txBody>
      </p:sp>
      <p:sp>
        <p:nvSpPr>
          <p:cNvPr id="3" name="Content Placeholder 2"/>
          <p:cNvSpPr>
            <a:spLocks noGrp="1"/>
          </p:cNvSpPr>
          <p:nvPr>
            <p:ph idx="1"/>
          </p:nvPr>
        </p:nvSpPr>
        <p:spPr>
          <a:xfrm>
            <a:off x="2214546" y="0"/>
            <a:ext cx="6515088" cy="2686032"/>
          </a:xfrm>
        </p:spPr>
        <p:txBody>
          <a:bodyPr>
            <a:normAutofit/>
          </a:bodyPr>
          <a:lstStyle/>
          <a:p>
            <a:r>
              <a:rPr lang="en-GB" dirty="0"/>
              <a:t>A 20 years old patient came with weakness and numbness of lower extremities more than upper extremities. He was found to have generalised </a:t>
            </a:r>
            <a:r>
              <a:rPr lang="en-GB" dirty="0" err="1"/>
              <a:t>arefelxia</a:t>
            </a:r>
            <a:r>
              <a:rPr lang="en-GB" dirty="0"/>
              <a:t>. </a:t>
            </a:r>
          </a:p>
          <a:p>
            <a:endParaRPr lang="en-GB" dirty="0"/>
          </a:p>
        </p:txBody>
      </p:sp>
      <p:sp>
        <p:nvSpPr>
          <p:cNvPr id="4" name="TextBox 3"/>
          <p:cNvSpPr txBox="1"/>
          <p:nvPr/>
        </p:nvSpPr>
        <p:spPr>
          <a:xfrm>
            <a:off x="0" y="0"/>
            <a:ext cx="963725" cy="1015663"/>
          </a:xfrm>
          <a:prstGeom prst="rect">
            <a:avLst/>
          </a:prstGeom>
          <a:noFill/>
        </p:spPr>
        <p:txBody>
          <a:bodyPr wrap="none" rtlCol="0">
            <a:spAutoFit/>
          </a:bodyPr>
          <a:lstStyle/>
          <a:p>
            <a:r>
              <a:rPr lang="en-GB" sz="6000" dirty="0"/>
              <a:t>10</a:t>
            </a:r>
          </a:p>
        </p:txBody>
      </p:sp>
      <p:sp>
        <p:nvSpPr>
          <p:cNvPr id="5" name="Rectangle 4"/>
          <p:cNvSpPr/>
          <p:nvPr/>
        </p:nvSpPr>
        <p:spPr>
          <a:xfrm>
            <a:off x="1547664" y="4653136"/>
            <a:ext cx="6048672" cy="1508105"/>
          </a:xfrm>
          <a:prstGeom prst="rect">
            <a:avLst/>
          </a:prstGeom>
        </p:spPr>
        <p:txBody>
          <a:bodyPr wrap="square">
            <a:spAutoFit/>
          </a:bodyPr>
          <a:lstStyle/>
          <a:p>
            <a:r>
              <a:rPr lang="en-US" sz="2800" b="1" dirty="0" err="1">
                <a:solidFill>
                  <a:srgbClr val="FF0000"/>
                </a:solidFill>
              </a:rPr>
              <a:t>Lp</a:t>
            </a:r>
            <a:r>
              <a:rPr lang="en-US" sz="2800" b="1" dirty="0">
                <a:solidFill>
                  <a:srgbClr val="FF0000"/>
                </a:solidFill>
              </a:rPr>
              <a:t> </a:t>
            </a:r>
            <a:r>
              <a:rPr lang="en-US" dirty="0"/>
              <a:t>: CSF increase protein more than 55 without pleocytosis (albumin cytologic dissociation )</a:t>
            </a:r>
          </a:p>
          <a:p>
            <a:r>
              <a:rPr lang="en-US" sz="2800" b="1" dirty="0">
                <a:solidFill>
                  <a:srgbClr val="FF0000"/>
                </a:solidFill>
              </a:rPr>
              <a:t>EMG (nerve conduction</a:t>
            </a:r>
            <a:r>
              <a:rPr lang="en-US" sz="2800" dirty="0">
                <a:solidFill>
                  <a:srgbClr val="FF0000"/>
                </a:solidFill>
              </a:rPr>
              <a:t>) </a:t>
            </a:r>
            <a:r>
              <a:rPr lang="en-US" dirty="0" err="1"/>
              <a:t>demylination</a:t>
            </a:r>
            <a:r>
              <a:rPr lang="en-US" dirty="0"/>
              <a:t> neuropathy( normal or mild abnormal in early stage)</a:t>
            </a:r>
          </a:p>
        </p:txBody>
      </p:sp>
    </p:spTree>
  </p:cSld>
  <p:clrMapOvr>
    <a:masterClrMapping/>
  </p:clrMapOvr>
  <p:transition advClick="0" advTm="60000"/>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86032"/>
            <a:ext cx="8229600" cy="1143000"/>
          </a:xfrm>
        </p:spPr>
        <p:txBody>
          <a:bodyPr>
            <a:normAutofit fontScale="90000"/>
          </a:bodyPr>
          <a:lstStyle/>
          <a:p>
            <a:r>
              <a:rPr lang="en-GB" dirty="0"/>
              <a:t>B: how would you treat this condition?</a:t>
            </a:r>
          </a:p>
        </p:txBody>
      </p:sp>
      <p:sp>
        <p:nvSpPr>
          <p:cNvPr id="3" name="Content Placeholder 2"/>
          <p:cNvSpPr>
            <a:spLocks noGrp="1"/>
          </p:cNvSpPr>
          <p:nvPr>
            <p:ph idx="1"/>
          </p:nvPr>
        </p:nvSpPr>
        <p:spPr>
          <a:xfrm>
            <a:off x="2128846" y="0"/>
            <a:ext cx="7015154" cy="2686032"/>
          </a:xfrm>
        </p:spPr>
        <p:txBody>
          <a:bodyPr>
            <a:normAutofit/>
          </a:bodyPr>
          <a:lstStyle/>
          <a:p>
            <a:r>
              <a:rPr lang="en-GB" dirty="0"/>
              <a:t>A 20 years old patient came with weakness and numbness of lower extremities more than upper extremities. He was found to have generalised </a:t>
            </a:r>
            <a:r>
              <a:rPr lang="en-GB" dirty="0" err="1"/>
              <a:t>arefelxia</a:t>
            </a:r>
            <a:r>
              <a:rPr lang="en-GB" dirty="0"/>
              <a:t>. </a:t>
            </a:r>
          </a:p>
          <a:p>
            <a:endParaRPr lang="en-GB" dirty="0"/>
          </a:p>
        </p:txBody>
      </p:sp>
      <p:sp>
        <p:nvSpPr>
          <p:cNvPr id="4" name="TextBox 3"/>
          <p:cNvSpPr txBox="1"/>
          <p:nvPr/>
        </p:nvSpPr>
        <p:spPr>
          <a:xfrm>
            <a:off x="0" y="0"/>
            <a:ext cx="963725" cy="1015663"/>
          </a:xfrm>
          <a:prstGeom prst="rect">
            <a:avLst/>
          </a:prstGeom>
          <a:noFill/>
        </p:spPr>
        <p:txBody>
          <a:bodyPr wrap="none" rtlCol="0">
            <a:spAutoFit/>
          </a:bodyPr>
          <a:lstStyle/>
          <a:p>
            <a:r>
              <a:rPr lang="en-GB" sz="6000" dirty="0"/>
              <a:t>10</a:t>
            </a:r>
          </a:p>
        </p:txBody>
      </p:sp>
      <p:sp>
        <p:nvSpPr>
          <p:cNvPr id="6" name="Rectangle 5"/>
          <p:cNvSpPr/>
          <p:nvPr/>
        </p:nvSpPr>
        <p:spPr>
          <a:xfrm>
            <a:off x="991525" y="4165489"/>
            <a:ext cx="6912768" cy="2062103"/>
          </a:xfrm>
          <a:prstGeom prst="rect">
            <a:avLst/>
          </a:prstGeom>
        </p:spPr>
        <p:txBody>
          <a:bodyPr wrap="square">
            <a:spAutoFit/>
          </a:bodyPr>
          <a:lstStyle/>
          <a:p>
            <a:pPr marL="514350" indent="-514350">
              <a:buFont typeface="+mj-lt"/>
              <a:buAutoNum type="arabicPeriod"/>
            </a:pPr>
            <a:r>
              <a:rPr lang="en-US" sz="2400" dirty="0"/>
              <a:t> admission</a:t>
            </a:r>
          </a:p>
          <a:p>
            <a:pPr marL="514350" indent="-514350">
              <a:buFont typeface="+mj-lt"/>
              <a:buAutoNum type="arabicPeriod"/>
            </a:pPr>
            <a:r>
              <a:rPr lang="en-US" sz="2400" dirty="0"/>
              <a:t>  ventilation (vital capacity)  less than  12-15 or pco2 less than 70 </a:t>
            </a:r>
            <a:r>
              <a:rPr lang="en-US" sz="2400" dirty="0" err="1"/>
              <a:t>mmhg</a:t>
            </a:r>
            <a:endParaRPr lang="en-US" sz="2400" dirty="0"/>
          </a:p>
          <a:p>
            <a:pPr marL="514350" indent="-514350">
              <a:buFont typeface="+mj-lt"/>
              <a:buAutoNum type="arabicPeriod"/>
            </a:pPr>
            <a:r>
              <a:rPr lang="en-US" sz="2800" b="1" dirty="0">
                <a:solidFill>
                  <a:srgbClr val="FF0000"/>
                </a:solidFill>
              </a:rPr>
              <a:t>immunoglobulin</a:t>
            </a:r>
            <a:r>
              <a:rPr lang="en-US" sz="2400" dirty="0"/>
              <a:t>(5 days)</a:t>
            </a:r>
          </a:p>
          <a:p>
            <a:pPr marL="514350" indent="-514350">
              <a:buFont typeface="+mj-lt"/>
              <a:buAutoNum type="arabicPeriod"/>
            </a:pPr>
            <a:r>
              <a:rPr lang="en-US" sz="2800" b="1" dirty="0">
                <a:solidFill>
                  <a:srgbClr val="FF0000"/>
                </a:solidFill>
              </a:rPr>
              <a:t>plasma exchange  </a:t>
            </a:r>
            <a:r>
              <a:rPr lang="en-US" sz="2400" dirty="0"/>
              <a:t>(first 2 weeks) 4-6 exchange </a:t>
            </a:r>
          </a:p>
        </p:txBody>
      </p:sp>
    </p:spTree>
  </p:cSld>
  <p:clrMapOvr>
    <a:masterClrMapping/>
  </p:clrMapOvr>
  <p:transition advClick="0" advTm="60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000" dirty="0"/>
              <a:t>Q3-This test is used for detect the function of:</a:t>
            </a:r>
          </a:p>
        </p:txBody>
      </p:sp>
      <p:sp>
        <p:nvSpPr>
          <p:cNvPr id="10" name="Content Placeholder 9">
            <a:extLst>
              <a:ext uri="{FF2B5EF4-FFF2-40B4-BE49-F238E27FC236}">
                <a16:creationId xmlns:a16="http://schemas.microsoft.com/office/drawing/2014/main" id="{1A3614AB-634A-454D-46C9-0D33761B5231}"/>
              </a:ext>
            </a:extLst>
          </p:cNvPr>
          <p:cNvSpPr>
            <a:spLocks noGrp="1"/>
          </p:cNvSpPr>
          <p:nvPr>
            <p:ph sz="half" idx="1"/>
          </p:nvPr>
        </p:nvSpPr>
        <p:spPr/>
        <p:txBody>
          <a:bodyPr/>
          <a:lstStyle/>
          <a:p>
            <a:pPr marL="385763" indent="-385763">
              <a:buFont typeface="+mj-lt"/>
              <a:buAutoNum type="alphaUcPeriod"/>
            </a:pPr>
            <a:r>
              <a:rPr lang="en-US" dirty="0">
                <a:solidFill>
                  <a:srgbClr val="FF0000"/>
                </a:solidFill>
              </a:rPr>
              <a:t>Right cerebellum </a:t>
            </a:r>
            <a:endParaRPr lang="en-US" dirty="0"/>
          </a:p>
          <a:p>
            <a:pPr marL="385763" indent="-385763">
              <a:buFont typeface="+mj-lt"/>
              <a:buAutoNum type="alphaUcPeriod"/>
            </a:pPr>
            <a:r>
              <a:rPr lang="en-US" dirty="0"/>
              <a:t>Left cerebellum</a:t>
            </a:r>
          </a:p>
          <a:p>
            <a:pPr marL="385763" indent="-385763">
              <a:buFont typeface="+mj-lt"/>
              <a:buAutoNum type="alphaUcPeriod"/>
            </a:pPr>
            <a:r>
              <a:rPr lang="en-US" dirty="0"/>
              <a:t>Right cerebral</a:t>
            </a:r>
          </a:p>
          <a:p>
            <a:pPr marL="385763" indent="-385763">
              <a:buFont typeface="+mj-lt"/>
              <a:buAutoNum type="alphaUcPeriod"/>
            </a:pPr>
            <a:r>
              <a:rPr lang="en-US" dirty="0"/>
              <a:t>Left cerebral</a:t>
            </a:r>
          </a:p>
          <a:p>
            <a:pPr marL="385763" indent="-385763">
              <a:buFont typeface="+mj-lt"/>
              <a:buAutoNum type="alphaUcPeriod"/>
            </a:pPr>
            <a:r>
              <a:rPr lang="en-US" dirty="0"/>
              <a:t>Dorsal columns</a:t>
            </a:r>
          </a:p>
        </p:txBody>
      </p:sp>
      <p:pic>
        <p:nvPicPr>
          <p:cNvPr id="12" name="object 6">
            <a:extLst>
              <a:ext uri="{FF2B5EF4-FFF2-40B4-BE49-F238E27FC236}">
                <a16:creationId xmlns:a16="http://schemas.microsoft.com/office/drawing/2014/main" id="{37093BC5-ED3C-0F6C-66EE-C3E4BAEDAFBB}"/>
              </a:ext>
            </a:extLst>
          </p:cNvPr>
          <p:cNvPicPr>
            <a:picLocks noGrp="1"/>
          </p:cNvPicPr>
          <p:nvPr>
            <p:ph sz="half" idx="2"/>
          </p:nvPr>
        </p:nvPicPr>
        <p:blipFill rotWithShape="1">
          <a:blip r:embed="rId2" cstate="print"/>
          <a:srcRect l="460" t="-214" r="6441" b="214"/>
          <a:stretch/>
        </p:blipFill>
        <p:spPr>
          <a:xfrm>
            <a:off x="5073521" y="2124223"/>
            <a:ext cx="2997459" cy="3467996"/>
          </a:xfrm>
        </p:spPr>
      </p:pic>
    </p:spTree>
    <p:extLst>
      <p:ext uri="{BB962C8B-B14F-4D97-AF65-F5344CB8AC3E}">
        <p14:creationId xmlns:p14="http://schemas.microsoft.com/office/powerpoint/2010/main" val="721620669"/>
      </p:ext>
    </p:extLst>
  </p:cSld>
  <p:clrMapOvr>
    <a:masterClrMapping/>
  </p:clrMapOvr>
  <p:transition advClick="0" advTm="60000"/>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3214686"/>
            <a:ext cx="8229600" cy="1143000"/>
          </a:xfrm>
        </p:spPr>
        <p:txBody>
          <a:bodyPr>
            <a:normAutofit fontScale="90000"/>
          </a:bodyPr>
          <a:lstStyle/>
          <a:p>
            <a:r>
              <a:rPr lang="en-GB" dirty="0"/>
              <a:t>D: how would you monitor this patient respiratory function ?</a:t>
            </a:r>
          </a:p>
        </p:txBody>
      </p:sp>
      <p:sp>
        <p:nvSpPr>
          <p:cNvPr id="3" name="Content Placeholder 2"/>
          <p:cNvSpPr>
            <a:spLocks noGrp="1"/>
          </p:cNvSpPr>
          <p:nvPr>
            <p:ph idx="1"/>
          </p:nvPr>
        </p:nvSpPr>
        <p:spPr>
          <a:xfrm>
            <a:off x="1285852" y="0"/>
            <a:ext cx="7858148" cy="2686032"/>
          </a:xfrm>
        </p:spPr>
        <p:txBody>
          <a:bodyPr>
            <a:normAutofit/>
          </a:bodyPr>
          <a:lstStyle/>
          <a:p>
            <a:r>
              <a:rPr lang="en-GB" dirty="0"/>
              <a:t>A 20 years old patient came with weakness and numbness of lower extremities more than upper extremities after non specific febrile illness. He was found to have generalised </a:t>
            </a:r>
            <a:r>
              <a:rPr lang="en-GB" dirty="0" err="1"/>
              <a:t>arefelxia</a:t>
            </a:r>
            <a:r>
              <a:rPr lang="en-GB" dirty="0"/>
              <a:t>. </a:t>
            </a:r>
          </a:p>
          <a:p>
            <a:endParaRPr lang="en-GB" dirty="0"/>
          </a:p>
        </p:txBody>
      </p:sp>
      <p:sp>
        <p:nvSpPr>
          <p:cNvPr id="4" name="TextBox 3"/>
          <p:cNvSpPr txBox="1"/>
          <p:nvPr/>
        </p:nvSpPr>
        <p:spPr>
          <a:xfrm>
            <a:off x="0" y="0"/>
            <a:ext cx="963725" cy="1015663"/>
          </a:xfrm>
          <a:prstGeom prst="rect">
            <a:avLst/>
          </a:prstGeom>
          <a:noFill/>
        </p:spPr>
        <p:txBody>
          <a:bodyPr wrap="none" rtlCol="0">
            <a:spAutoFit/>
          </a:bodyPr>
          <a:lstStyle/>
          <a:p>
            <a:r>
              <a:rPr lang="en-GB" sz="6000" dirty="0"/>
              <a:t>10</a:t>
            </a:r>
          </a:p>
        </p:txBody>
      </p:sp>
      <p:sp>
        <p:nvSpPr>
          <p:cNvPr id="5" name="Rectangle 4"/>
          <p:cNvSpPr/>
          <p:nvPr/>
        </p:nvSpPr>
        <p:spPr>
          <a:xfrm>
            <a:off x="1285852" y="4853457"/>
            <a:ext cx="6120680" cy="830997"/>
          </a:xfrm>
          <a:prstGeom prst="rect">
            <a:avLst/>
          </a:prstGeom>
        </p:spPr>
        <p:txBody>
          <a:bodyPr wrap="square">
            <a:spAutoFit/>
          </a:bodyPr>
          <a:lstStyle/>
          <a:p>
            <a:r>
              <a:rPr lang="en-US" sz="2400" b="1" dirty="0">
                <a:solidFill>
                  <a:srgbClr val="FF0000"/>
                </a:solidFill>
              </a:rPr>
              <a:t>ventilation (vital capacity)  less than  12-15 or pco2 less than 70 </a:t>
            </a:r>
            <a:r>
              <a:rPr lang="en-US" sz="2400" b="1" dirty="0" err="1">
                <a:solidFill>
                  <a:srgbClr val="FF0000"/>
                </a:solidFill>
              </a:rPr>
              <a:t>mmhg</a:t>
            </a:r>
            <a:endParaRPr lang="en-US" sz="2400" b="1" dirty="0">
              <a:solidFill>
                <a:srgbClr val="FF0000"/>
              </a:solidFill>
            </a:endParaRPr>
          </a:p>
        </p:txBody>
      </p:sp>
    </p:spTree>
  </p:cSld>
  <p:clrMapOvr>
    <a:masterClrMapping/>
  </p:clrMapOvr>
  <p:transition advClick="0" advTm="60000"/>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GBS (acute inflammatory  </a:t>
            </a:r>
            <a:r>
              <a:rPr lang="en-US" dirty="0" err="1"/>
              <a:t>demylination</a:t>
            </a:r>
            <a:r>
              <a:rPr lang="en-US" dirty="0"/>
              <a:t> polyneuropathy)</a:t>
            </a:r>
            <a:endParaRPr lang="ar-JO" dirty="0"/>
          </a:p>
        </p:txBody>
      </p:sp>
      <p:sp>
        <p:nvSpPr>
          <p:cNvPr id="3" name="Content Placeholder 2"/>
          <p:cNvSpPr>
            <a:spLocks noGrp="1"/>
          </p:cNvSpPr>
          <p:nvPr>
            <p:ph idx="1"/>
          </p:nvPr>
        </p:nvSpPr>
        <p:spPr>
          <a:xfrm>
            <a:off x="457200" y="1828800"/>
            <a:ext cx="8686800" cy="4800600"/>
          </a:xfrm>
        </p:spPr>
        <p:txBody>
          <a:bodyPr>
            <a:normAutofit fontScale="70000" lnSpcReduction="20000"/>
          </a:bodyPr>
          <a:lstStyle/>
          <a:p>
            <a:r>
              <a:rPr lang="en-US" b="1" i="1" dirty="0" err="1">
                <a:solidFill>
                  <a:srgbClr val="FF0000"/>
                </a:solidFill>
                <a:effectLst>
                  <a:outerShdw blurRad="38100" dist="38100" dir="2700000" algn="tl">
                    <a:srgbClr val="000000">
                      <a:alpha val="43137"/>
                    </a:srgbClr>
                  </a:outerShdw>
                </a:effectLst>
              </a:rPr>
              <a:t>Presention</a:t>
            </a:r>
            <a:r>
              <a:rPr lang="en-US" b="1" i="1" dirty="0">
                <a:solidFill>
                  <a:srgbClr val="FF0000"/>
                </a:solidFill>
                <a:effectLst>
                  <a:outerShdw blurRad="38100" dist="38100" dir="2700000" algn="tl">
                    <a:srgbClr val="000000">
                      <a:alpha val="43137"/>
                    </a:srgbClr>
                  </a:outerShdw>
                </a:effectLst>
              </a:rPr>
              <a:t>:</a:t>
            </a:r>
          </a:p>
          <a:p>
            <a:pPr marL="0" indent="0">
              <a:buNone/>
            </a:pPr>
            <a:endParaRPr lang="en-US" b="1" i="1" dirty="0">
              <a:solidFill>
                <a:srgbClr val="FF0000"/>
              </a:solidFill>
              <a:effectLst>
                <a:outerShdw blurRad="38100" dist="38100" dir="2700000" algn="tl">
                  <a:srgbClr val="000000">
                    <a:alpha val="43137"/>
                  </a:srgbClr>
                </a:outerShdw>
              </a:effectLst>
            </a:endParaRPr>
          </a:p>
          <a:p>
            <a:pPr marL="0" indent="0">
              <a:buNone/>
            </a:pPr>
            <a:r>
              <a:rPr lang="en-US" b="1" i="1" dirty="0">
                <a:solidFill>
                  <a:srgbClr val="FF0000"/>
                </a:solidFill>
                <a:effectLst>
                  <a:outerShdw blurRad="38100" dist="38100" dir="2700000" algn="tl">
                    <a:srgbClr val="000000">
                      <a:alpha val="43137"/>
                    </a:srgbClr>
                  </a:outerShdw>
                </a:effectLst>
              </a:rPr>
              <a:t>    </a:t>
            </a:r>
            <a:r>
              <a:rPr lang="en-US" b="1" i="1" dirty="0">
                <a:effectLst>
                  <a:outerShdw blurRad="38100" dist="38100" dir="2700000" algn="tl">
                    <a:srgbClr val="000000">
                      <a:alpha val="43137"/>
                    </a:srgbClr>
                  </a:outerShdw>
                </a:effectLst>
              </a:rPr>
              <a:t>progressive </a:t>
            </a:r>
            <a:r>
              <a:rPr lang="en-US" b="1" i="1" dirty="0" err="1">
                <a:effectLst>
                  <a:outerShdw blurRad="38100" dist="38100" dir="2700000" algn="tl">
                    <a:srgbClr val="000000">
                      <a:alpha val="43137"/>
                    </a:srgbClr>
                  </a:outerShdw>
                </a:effectLst>
              </a:rPr>
              <a:t>assending</a:t>
            </a:r>
            <a:r>
              <a:rPr lang="en-US" b="1" i="1" dirty="0">
                <a:effectLst>
                  <a:outerShdw blurRad="38100" dist="38100" dir="2700000" algn="tl">
                    <a:srgbClr val="000000">
                      <a:alpha val="43137"/>
                    </a:srgbClr>
                  </a:outerShdw>
                </a:effectLst>
              </a:rPr>
              <a:t> symmetrical muscle weakness begin in legs moving upward + mild distal </a:t>
            </a:r>
            <a:r>
              <a:rPr lang="en-US" b="1" i="1" dirty="0" err="1">
                <a:effectLst>
                  <a:outerShdw blurRad="38100" dist="38100" dir="2700000" algn="tl">
                    <a:srgbClr val="000000">
                      <a:alpha val="43137"/>
                    </a:srgbClr>
                  </a:outerShdw>
                </a:effectLst>
              </a:rPr>
              <a:t>parasthesia</a:t>
            </a:r>
            <a:r>
              <a:rPr lang="en-US" b="1" i="1" dirty="0">
                <a:effectLst>
                  <a:outerShdw blurRad="38100" dist="38100" dir="2700000" algn="tl">
                    <a:srgbClr val="000000">
                      <a:alpha val="43137"/>
                    </a:srgbClr>
                  </a:outerShdw>
                </a:effectLst>
              </a:rPr>
              <a:t> + </a:t>
            </a:r>
            <a:r>
              <a:rPr lang="en-US" b="1" i="1" dirty="0" err="1">
                <a:effectLst>
                  <a:outerShdw blurRad="38100" dist="38100" dir="2700000" algn="tl">
                    <a:srgbClr val="000000">
                      <a:alpha val="43137"/>
                    </a:srgbClr>
                  </a:outerShdw>
                </a:effectLst>
              </a:rPr>
              <a:t>AREFlexia</a:t>
            </a:r>
            <a:r>
              <a:rPr lang="en-US" b="1" i="1" dirty="0">
                <a:effectLst>
                  <a:outerShdw blurRad="38100" dist="38100" dir="2700000" algn="tl">
                    <a:srgbClr val="000000">
                      <a:alpha val="43137"/>
                    </a:srgbClr>
                  </a:outerShdw>
                </a:effectLst>
              </a:rPr>
              <a:t> (sensory normal)</a:t>
            </a:r>
          </a:p>
          <a:p>
            <a:r>
              <a:rPr lang="en-US" b="1" i="1" dirty="0">
                <a:solidFill>
                  <a:srgbClr val="FF0000"/>
                </a:solidFill>
                <a:effectLst>
                  <a:outerShdw blurRad="38100" dist="38100" dir="2700000" algn="tl">
                    <a:srgbClr val="000000">
                      <a:alpha val="43137"/>
                    </a:srgbClr>
                  </a:outerShdw>
                </a:effectLst>
              </a:rPr>
              <a:t>Cause : unknown, ascend infection  (campylobacter </a:t>
            </a:r>
            <a:r>
              <a:rPr lang="en-US" b="1" i="1" dirty="0" err="1">
                <a:solidFill>
                  <a:srgbClr val="FF0000"/>
                </a:solidFill>
                <a:effectLst>
                  <a:outerShdw blurRad="38100" dist="38100" dir="2700000" algn="tl">
                    <a:srgbClr val="000000">
                      <a:alpha val="43137"/>
                    </a:srgbClr>
                  </a:outerShdw>
                </a:effectLst>
              </a:rPr>
              <a:t>jejuni</a:t>
            </a:r>
            <a:r>
              <a:rPr lang="en-US" b="1" i="1" dirty="0">
                <a:solidFill>
                  <a:srgbClr val="FF0000"/>
                </a:solidFill>
                <a:effectLst>
                  <a:outerShdw blurRad="38100" dist="38100" dir="2700000" algn="tl">
                    <a:srgbClr val="000000">
                      <a:alpha val="43137"/>
                    </a:srgbClr>
                  </a:outerShdw>
                </a:effectLst>
              </a:rPr>
              <a:t>, URTI)</a:t>
            </a:r>
          </a:p>
          <a:p>
            <a:endParaRPr lang="en-US" b="1" i="1" dirty="0">
              <a:solidFill>
                <a:srgbClr val="FF0000"/>
              </a:solidFill>
              <a:effectLst>
                <a:outerShdw blurRad="38100" dist="38100" dir="2700000" algn="tl">
                  <a:srgbClr val="000000">
                    <a:alpha val="43137"/>
                  </a:srgbClr>
                </a:outerShdw>
              </a:effectLst>
            </a:endParaRPr>
          </a:p>
          <a:p>
            <a:r>
              <a:rPr lang="en-US" b="1" i="1" dirty="0">
                <a:solidFill>
                  <a:srgbClr val="FF0000"/>
                </a:solidFill>
                <a:effectLst>
                  <a:outerShdw blurRad="38100" dist="38100" dir="2700000" algn="tl">
                    <a:srgbClr val="000000">
                      <a:alpha val="43137"/>
                    </a:srgbClr>
                  </a:outerShdw>
                </a:effectLst>
              </a:rPr>
              <a:t>Diagnosis:</a:t>
            </a:r>
          </a:p>
          <a:p>
            <a:pPr marL="0" indent="0">
              <a:buNone/>
            </a:pPr>
            <a:r>
              <a:rPr lang="en-US" dirty="0"/>
              <a:t>1- </a:t>
            </a:r>
            <a:r>
              <a:rPr lang="en-US" dirty="0" err="1"/>
              <a:t>Lp:csf</a:t>
            </a:r>
            <a:r>
              <a:rPr lang="en-US" dirty="0"/>
              <a:t> increase protein more than 55 without </a:t>
            </a:r>
            <a:r>
              <a:rPr lang="en-US" dirty="0" err="1"/>
              <a:t>pleocytosis</a:t>
            </a:r>
            <a:r>
              <a:rPr lang="en-US" dirty="0"/>
              <a:t> (albumin </a:t>
            </a:r>
            <a:r>
              <a:rPr lang="en-US" dirty="0" err="1"/>
              <a:t>dissosiation</a:t>
            </a:r>
            <a:endParaRPr lang="en-US" dirty="0"/>
          </a:p>
          <a:p>
            <a:pPr marL="0" indent="0">
              <a:buNone/>
            </a:pPr>
            <a:r>
              <a:rPr lang="en-US" b="1" i="1" dirty="0">
                <a:solidFill>
                  <a:srgbClr val="FF0000"/>
                </a:solidFill>
              </a:rPr>
              <a:t>2- EMG (nerve conduction</a:t>
            </a:r>
            <a:r>
              <a:rPr lang="en-US" dirty="0"/>
              <a:t>) </a:t>
            </a:r>
            <a:r>
              <a:rPr lang="en-US" dirty="0" err="1"/>
              <a:t>demylination</a:t>
            </a:r>
            <a:r>
              <a:rPr lang="en-US" dirty="0"/>
              <a:t> neuropathy( normal or mild abnormal in early stage)</a:t>
            </a:r>
          </a:p>
          <a:p>
            <a:pPr marL="0" indent="0">
              <a:buNone/>
            </a:pPr>
            <a:r>
              <a:rPr lang="en-US" dirty="0"/>
              <a:t>3-Antibody </a:t>
            </a:r>
            <a:r>
              <a:rPr lang="en-US" dirty="0" err="1"/>
              <a:t>gangliosity</a:t>
            </a:r>
            <a:r>
              <a:rPr lang="en-US" dirty="0"/>
              <a:t> 1\4 patient</a:t>
            </a:r>
          </a:p>
          <a:p>
            <a:r>
              <a:rPr lang="en-US" dirty="0">
                <a:solidFill>
                  <a:srgbClr val="FF0000"/>
                </a:solidFill>
              </a:rPr>
              <a:t>Complication</a:t>
            </a:r>
            <a:r>
              <a:rPr lang="en-US" dirty="0"/>
              <a:t>: </a:t>
            </a:r>
          </a:p>
          <a:p>
            <a:pPr marL="0" indent="0">
              <a:buNone/>
            </a:pPr>
            <a:r>
              <a:rPr lang="en-US" dirty="0"/>
              <a:t>Respiratory compromise   ,arrhythmia ,  hypotension,  aspiration </a:t>
            </a:r>
          </a:p>
        </p:txBody>
      </p:sp>
    </p:spTree>
  </p:cSld>
  <p:clrMapOvr>
    <a:masterClrMapping/>
  </p:clrMapOvr>
  <p:transition advClick="0" advTm="60000"/>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normAutofit fontScale="77500" lnSpcReduction="20000"/>
          </a:bodyPr>
          <a:lstStyle/>
          <a:p>
            <a:r>
              <a:rPr lang="en-US" b="1" dirty="0">
                <a:solidFill>
                  <a:srgbClr val="FF0000"/>
                </a:solidFill>
                <a:effectLst>
                  <a:outerShdw blurRad="38100" dist="38100" dir="2700000" algn="tl">
                    <a:srgbClr val="000000">
                      <a:alpha val="43137"/>
                    </a:srgbClr>
                  </a:outerShdw>
                </a:effectLst>
              </a:rPr>
              <a:t>Management:</a:t>
            </a:r>
          </a:p>
          <a:p>
            <a:pPr marL="514350" indent="-514350">
              <a:buFont typeface="+mj-lt"/>
              <a:buAutoNum type="arabicPeriod"/>
            </a:pPr>
            <a:r>
              <a:rPr lang="en-US" dirty="0"/>
              <a:t>   admission</a:t>
            </a:r>
          </a:p>
          <a:p>
            <a:pPr marL="514350" indent="-514350">
              <a:buFont typeface="+mj-lt"/>
              <a:buAutoNum type="arabicPeriod"/>
            </a:pPr>
            <a:r>
              <a:rPr lang="en-US" dirty="0"/>
              <a:t>  ventilation (vital capacity)  less than  12-15 or pco2 less than 70 </a:t>
            </a:r>
            <a:r>
              <a:rPr lang="en-US" dirty="0" err="1"/>
              <a:t>mmhg</a:t>
            </a:r>
            <a:endParaRPr lang="en-US" dirty="0"/>
          </a:p>
          <a:p>
            <a:pPr marL="514350" indent="-514350">
              <a:buFont typeface="+mj-lt"/>
              <a:buAutoNum type="arabicPeriod"/>
            </a:pPr>
            <a:r>
              <a:rPr lang="en-US" dirty="0"/>
              <a:t>  immunoglobulin(5 days)</a:t>
            </a:r>
          </a:p>
          <a:p>
            <a:pPr marL="514350" indent="-514350">
              <a:buFont typeface="+mj-lt"/>
              <a:buAutoNum type="arabicPeriod"/>
            </a:pPr>
            <a:r>
              <a:rPr lang="en-US" dirty="0"/>
              <a:t>   plasma exchange  (first 2 weeks) 4-6 exchange </a:t>
            </a:r>
          </a:p>
          <a:p>
            <a:r>
              <a:rPr lang="en-US" dirty="0">
                <a:solidFill>
                  <a:srgbClr val="FF0000"/>
                </a:solidFill>
              </a:rPr>
              <a:t>Prognosis: </a:t>
            </a:r>
            <a:r>
              <a:rPr lang="en-US" dirty="0"/>
              <a:t>5% die complication , 10% </a:t>
            </a:r>
            <a:r>
              <a:rPr lang="en-US" dirty="0" err="1"/>
              <a:t>permantly</a:t>
            </a:r>
            <a:r>
              <a:rPr lang="en-US" dirty="0"/>
              <a:t> disable </a:t>
            </a:r>
          </a:p>
          <a:p>
            <a:r>
              <a:rPr lang="en-US" b="1" i="1" dirty="0">
                <a:solidFill>
                  <a:srgbClr val="FF0000"/>
                </a:solidFill>
                <a:effectLst>
                  <a:outerShdw blurRad="38100" dist="38100" dir="2700000" algn="tl">
                    <a:srgbClr val="000000">
                      <a:alpha val="43137"/>
                    </a:srgbClr>
                  </a:outerShdw>
                </a:effectLst>
              </a:rPr>
              <a:t>Differential diagnosis:</a:t>
            </a:r>
          </a:p>
          <a:p>
            <a:pPr marL="0" indent="0">
              <a:buNone/>
            </a:pPr>
            <a:r>
              <a:rPr lang="en-US" dirty="0"/>
              <a:t>Acute spinal cord lesion</a:t>
            </a:r>
          </a:p>
          <a:p>
            <a:pPr marL="0" indent="0">
              <a:buNone/>
            </a:pPr>
            <a:r>
              <a:rPr lang="en-US" dirty="0"/>
              <a:t>Poliomyelitis</a:t>
            </a:r>
          </a:p>
          <a:p>
            <a:pPr marL="0" indent="0">
              <a:buNone/>
            </a:pPr>
            <a:r>
              <a:rPr lang="en-US" dirty="0"/>
              <a:t>MG</a:t>
            </a:r>
          </a:p>
          <a:p>
            <a:pPr marL="0" indent="0">
              <a:buNone/>
            </a:pPr>
            <a:r>
              <a:rPr lang="en-US" dirty="0"/>
              <a:t>botulism</a:t>
            </a:r>
          </a:p>
          <a:p>
            <a:endParaRPr lang="ar-JO" dirty="0"/>
          </a:p>
        </p:txBody>
      </p:sp>
    </p:spTree>
  </p:cSld>
  <p:clrMapOvr>
    <a:masterClrMapping/>
  </p:clrMapOvr>
  <p:transition advClick="0" advTm="60000"/>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38716"/>
            <a:ext cx="8229600" cy="1143000"/>
          </a:xfrm>
        </p:spPr>
        <p:txBody>
          <a:bodyPr>
            <a:noAutofit/>
          </a:bodyPr>
          <a:lstStyle/>
          <a:p>
            <a:r>
              <a:rPr lang="en-GB" sz="3200" dirty="0"/>
              <a:t>Bonus: this is a transverse </a:t>
            </a:r>
            <a:r>
              <a:rPr lang="en-GB" sz="3200" dirty="0" err="1"/>
              <a:t>myelitis</a:t>
            </a:r>
            <a:r>
              <a:rPr lang="en-GB" sz="3200" dirty="0"/>
              <a:t> of the cord. What is the most peculiar clinical finding for this condition?</a:t>
            </a:r>
          </a:p>
        </p:txBody>
      </p:sp>
      <p:pic>
        <p:nvPicPr>
          <p:cNvPr id="57346" name="Picture 2"/>
          <p:cNvPicPr>
            <a:picLocks noChangeAspect="1" noChangeArrowheads="1"/>
          </p:cNvPicPr>
          <p:nvPr/>
        </p:nvPicPr>
        <p:blipFill>
          <a:blip r:embed="rId2"/>
          <a:srcRect/>
          <a:stretch>
            <a:fillRect/>
          </a:stretch>
        </p:blipFill>
        <p:spPr bwMode="auto">
          <a:xfrm>
            <a:off x="1571604" y="0"/>
            <a:ext cx="6141526" cy="2996952"/>
          </a:xfrm>
          <a:prstGeom prst="rect">
            <a:avLst/>
          </a:prstGeom>
          <a:noFill/>
          <a:ln w="9525">
            <a:noFill/>
            <a:miter lim="800000"/>
            <a:headEnd/>
            <a:tailEnd/>
          </a:ln>
          <a:effectLst/>
        </p:spPr>
      </p:pic>
      <p:sp>
        <p:nvSpPr>
          <p:cNvPr id="5" name="TextBox 4"/>
          <p:cNvSpPr txBox="1"/>
          <p:nvPr/>
        </p:nvSpPr>
        <p:spPr>
          <a:xfrm>
            <a:off x="0" y="0"/>
            <a:ext cx="963725" cy="1015663"/>
          </a:xfrm>
          <a:prstGeom prst="rect">
            <a:avLst/>
          </a:prstGeom>
          <a:noFill/>
        </p:spPr>
        <p:txBody>
          <a:bodyPr wrap="none" rtlCol="0">
            <a:spAutoFit/>
          </a:bodyPr>
          <a:lstStyle/>
          <a:p>
            <a:r>
              <a:rPr lang="en-GB" sz="6000" dirty="0"/>
              <a:t>11</a:t>
            </a:r>
          </a:p>
        </p:txBody>
      </p:sp>
      <p:sp>
        <p:nvSpPr>
          <p:cNvPr id="3" name="Rectangle 2"/>
          <p:cNvSpPr/>
          <p:nvPr/>
        </p:nvSpPr>
        <p:spPr>
          <a:xfrm>
            <a:off x="321887" y="4941168"/>
            <a:ext cx="8640960" cy="1877437"/>
          </a:xfrm>
          <a:prstGeom prst="rect">
            <a:avLst/>
          </a:prstGeom>
        </p:spPr>
        <p:txBody>
          <a:bodyPr wrap="square">
            <a:spAutoFit/>
          </a:bodyPr>
          <a:lstStyle/>
          <a:p>
            <a:r>
              <a:rPr lang="en-US" sz="2800" b="1" dirty="0">
                <a:solidFill>
                  <a:srgbClr val="FF0000"/>
                </a:solidFill>
              </a:rPr>
              <a:t>affects </a:t>
            </a:r>
            <a:r>
              <a:rPr lang="en-US" sz="2800" b="1" u="sng" dirty="0">
                <a:solidFill>
                  <a:srgbClr val="FF0000"/>
                </a:solidFill>
              </a:rPr>
              <a:t>both sides </a:t>
            </a:r>
            <a:r>
              <a:rPr lang="en-US" sz="2800" b="1" dirty="0">
                <a:solidFill>
                  <a:srgbClr val="FF0000"/>
                </a:solidFill>
              </a:rPr>
              <a:t>of the body below the affected area of the spinal cord</a:t>
            </a:r>
            <a:endParaRPr lang="en-US" sz="3200" b="1" dirty="0">
              <a:solidFill>
                <a:srgbClr val="FF0000"/>
              </a:solidFill>
              <a:latin typeface="Helvetica" panose="020B0604020202020204" pitchFamily="34" charset="0"/>
            </a:endParaRPr>
          </a:p>
          <a:p>
            <a:r>
              <a:rPr lang="en-US" b="1" dirty="0">
                <a:solidFill>
                  <a:srgbClr val="FF0000"/>
                </a:solidFill>
                <a:latin typeface="Helvetica" panose="020B0604020202020204" pitchFamily="34" charset="0"/>
              </a:rPr>
              <a:t>Sensory</a:t>
            </a:r>
            <a:r>
              <a:rPr lang="en-US" sz="2000" b="1" dirty="0">
                <a:solidFill>
                  <a:srgbClr val="FF0000"/>
                </a:solidFill>
                <a:latin typeface="Helvetica" panose="020B0604020202020204" pitchFamily="34" charset="0"/>
              </a:rPr>
              <a:t> :</a:t>
            </a:r>
            <a:r>
              <a:rPr lang="en-US" b="1" dirty="0">
                <a:solidFill>
                  <a:srgbClr val="FF0000"/>
                </a:solidFill>
                <a:latin typeface="Helvetica" panose="020B0604020202020204" pitchFamily="34" charset="0"/>
              </a:rPr>
              <a:t>Pain</a:t>
            </a:r>
            <a:r>
              <a:rPr lang="en-US" sz="2000" b="1" dirty="0">
                <a:solidFill>
                  <a:srgbClr val="FF0000"/>
                </a:solidFill>
                <a:latin typeface="Helvetica" panose="020B0604020202020204" pitchFamily="34" charset="0"/>
              </a:rPr>
              <a:t>, </a:t>
            </a:r>
            <a:r>
              <a:rPr lang="en-US" sz="2000" b="1" dirty="0">
                <a:solidFill>
                  <a:srgbClr val="FF0000"/>
                </a:solidFill>
              </a:rPr>
              <a:t>numbness, tingling, coldness or burning</a:t>
            </a:r>
          </a:p>
          <a:p>
            <a:r>
              <a:rPr lang="en-US" sz="2000" b="1" dirty="0">
                <a:solidFill>
                  <a:srgbClr val="FF0000"/>
                </a:solidFill>
              </a:rPr>
              <a:t>Motor : weakness to paralysis </a:t>
            </a:r>
          </a:p>
          <a:p>
            <a:r>
              <a:rPr lang="en-US" sz="2000" b="1" dirty="0">
                <a:solidFill>
                  <a:srgbClr val="FF0000"/>
                </a:solidFill>
              </a:rPr>
              <a:t>Bladder and bowel problems</a:t>
            </a:r>
          </a:p>
        </p:txBody>
      </p:sp>
    </p:spTree>
  </p:cSld>
  <p:clrMapOvr>
    <a:masterClrMapping/>
  </p:clrMapOvr>
  <p:transition advClick="0" advTm="60000"/>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77072"/>
            <a:ext cx="8229600" cy="1015663"/>
          </a:xfrm>
        </p:spPr>
        <p:txBody>
          <a:bodyPr>
            <a:normAutofit fontScale="90000"/>
          </a:bodyPr>
          <a:lstStyle/>
          <a:p>
            <a:r>
              <a:rPr lang="en-GB" dirty="0"/>
              <a:t>This is a nerve conduction study of a patient with weakness, what do you notice?</a:t>
            </a:r>
          </a:p>
        </p:txBody>
      </p:sp>
      <p:sp>
        <p:nvSpPr>
          <p:cNvPr id="5" name="TextBox 4"/>
          <p:cNvSpPr txBox="1"/>
          <p:nvPr/>
        </p:nvSpPr>
        <p:spPr>
          <a:xfrm>
            <a:off x="0" y="0"/>
            <a:ext cx="963725" cy="1015663"/>
          </a:xfrm>
          <a:prstGeom prst="rect">
            <a:avLst/>
          </a:prstGeom>
          <a:noFill/>
        </p:spPr>
        <p:txBody>
          <a:bodyPr wrap="none" rtlCol="0">
            <a:spAutoFit/>
          </a:bodyPr>
          <a:lstStyle/>
          <a:p>
            <a:r>
              <a:rPr lang="en-GB" sz="6000" dirty="0"/>
              <a:t>12</a:t>
            </a:r>
          </a:p>
        </p:txBody>
      </p:sp>
      <p:pic>
        <p:nvPicPr>
          <p:cNvPr id="58370" name="Picture 2"/>
          <p:cNvPicPr>
            <a:picLocks noChangeAspect="1" noChangeArrowheads="1"/>
          </p:cNvPicPr>
          <p:nvPr/>
        </p:nvPicPr>
        <p:blipFill>
          <a:blip r:embed="rId2"/>
          <a:srcRect/>
          <a:stretch>
            <a:fillRect/>
          </a:stretch>
        </p:blipFill>
        <p:spPr bwMode="auto">
          <a:xfrm>
            <a:off x="1071538" y="714356"/>
            <a:ext cx="7019925" cy="2930668"/>
          </a:xfrm>
          <a:prstGeom prst="rect">
            <a:avLst/>
          </a:prstGeom>
          <a:noFill/>
          <a:ln w="9525">
            <a:noFill/>
            <a:miter lim="800000"/>
            <a:headEnd/>
            <a:tailEnd/>
          </a:ln>
          <a:effectLst/>
        </p:spPr>
      </p:pic>
      <p:sp>
        <p:nvSpPr>
          <p:cNvPr id="3" name="TextBox 2"/>
          <p:cNvSpPr txBox="1"/>
          <p:nvPr/>
        </p:nvSpPr>
        <p:spPr>
          <a:xfrm>
            <a:off x="1093777" y="5498507"/>
            <a:ext cx="8072462" cy="1569660"/>
          </a:xfrm>
          <a:prstGeom prst="rect">
            <a:avLst/>
          </a:prstGeom>
          <a:noFill/>
        </p:spPr>
        <p:txBody>
          <a:bodyPr wrap="square" rtlCol="0">
            <a:spAutoFit/>
          </a:bodyPr>
          <a:lstStyle/>
          <a:p>
            <a:r>
              <a:rPr lang="en-US" sz="3200" b="1" dirty="0">
                <a:solidFill>
                  <a:srgbClr val="FF0000"/>
                </a:solidFill>
              </a:rPr>
              <a:t>There is decrease in velocity </a:t>
            </a:r>
          </a:p>
          <a:p>
            <a:r>
              <a:rPr lang="en-US" sz="3200" b="1" dirty="0">
                <a:solidFill>
                  <a:srgbClr val="FF0000"/>
                </a:solidFill>
              </a:rPr>
              <a:t>Causes: nerve entrapment, demyelination</a:t>
            </a:r>
          </a:p>
          <a:p>
            <a:r>
              <a:rPr lang="en-US" sz="3200" b="1" dirty="0">
                <a:solidFill>
                  <a:srgbClr val="FF0000"/>
                </a:solidFill>
              </a:rPr>
              <a:t>????</a:t>
            </a:r>
            <a:endParaRPr lang="en-US" b="1" dirty="0">
              <a:solidFill>
                <a:srgbClr val="FF0000"/>
              </a:solidFill>
            </a:endParaRPr>
          </a:p>
        </p:txBody>
      </p:sp>
    </p:spTree>
  </p:cSld>
  <p:clrMapOvr>
    <a:masterClrMapping/>
  </p:clrMapOvr>
  <p:transition advClick="0" advTm="60000"/>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Neurology OSCE 2</a:t>
            </a:r>
          </a:p>
        </p:txBody>
      </p:sp>
      <p:sp>
        <p:nvSpPr>
          <p:cNvPr id="3" name="Subtitle 2"/>
          <p:cNvSpPr>
            <a:spLocks noGrp="1"/>
          </p:cNvSpPr>
          <p:nvPr>
            <p:ph type="subTitle" idx="1"/>
          </p:nvPr>
        </p:nvSpPr>
        <p:spPr/>
        <p:txBody>
          <a:bodyPr>
            <a:normAutofit fontScale="85000" lnSpcReduction="20000"/>
          </a:bodyPr>
          <a:lstStyle/>
          <a:p>
            <a:r>
              <a:rPr lang="en-GB" dirty="0"/>
              <a:t>Fifth year Medical students</a:t>
            </a:r>
          </a:p>
          <a:p>
            <a:r>
              <a:rPr lang="en-GB" dirty="0"/>
              <a:t>First rotation </a:t>
            </a:r>
          </a:p>
          <a:p>
            <a:r>
              <a:rPr lang="en-GB" dirty="0"/>
              <a:t>2017</a:t>
            </a:r>
          </a:p>
          <a:p>
            <a:r>
              <a:rPr lang="en-GB" dirty="0"/>
              <a:t>Dr Omar </a:t>
            </a:r>
            <a:r>
              <a:rPr lang="en-GB" dirty="0" err="1"/>
              <a:t>Alrawashdeh</a:t>
            </a:r>
            <a:endParaRPr lang="en-GB" dirty="0"/>
          </a:p>
        </p:txBody>
      </p:sp>
    </p:spTree>
  </p:cSld>
  <p:clrMapOvr>
    <a:masterClrMapping/>
  </p:clrMapOvr>
  <p:transition advClick="0" advTm="60000"/>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41168"/>
            <a:ext cx="8229600" cy="1143000"/>
          </a:xfrm>
        </p:spPr>
        <p:txBody>
          <a:bodyPr/>
          <a:lstStyle/>
          <a:p>
            <a:r>
              <a:rPr lang="en-GB" dirty="0"/>
              <a:t>A-What is this scan?</a:t>
            </a:r>
          </a:p>
        </p:txBody>
      </p:sp>
      <p:sp>
        <p:nvSpPr>
          <p:cNvPr id="5" name="TextBox 4"/>
          <p:cNvSpPr txBox="1"/>
          <p:nvPr/>
        </p:nvSpPr>
        <p:spPr>
          <a:xfrm>
            <a:off x="500034" y="642918"/>
            <a:ext cx="574196" cy="1015663"/>
          </a:xfrm>
          <a:prstGeom prst="rect">
            <a:avLst/>
          </a:prstGeom>
          <a:noFill/>
        </p:spPr>
        <p:txBody>
          <a:bodyPr wrap="none" rtlCol="0">
            <a:spAutoFit/>
          </a:bodyPr>
          <a:lstStyle/>
          <a:p>
            <a:r>
              <a:rPr lang="en-GB" sz="6000" dirty="0"/>
              <a:t>1</a:t>
            </a:r>
          </a:p>
        </p:txBody>
      </p:sp>
      <p:pic>
        <p:nvPicPr>
          <p:cNvPr id="3" name="Picture 2"/>
          <p:cNvPicPr>
            <a:picLocks noChangeAspect="1" noChangeArrowheads="1"/>
          </p:cNvPicPr>
          <p:nvPr/>
        </p:nvPicPr>
        <p:blipFill>
          <a:blip r:embed="rId2"/>
          <a:srcRect/>
          <a:stretch>
            <a:fillRect/>
          </a:stretch>
        </p:blipFill>
        <p:spPr bwMode="auto">
          <a:xfrm>
            <a:off x="2500298" y="0"/>
            <a:ext cx="3857652" cy="4753989"/>
          </a:xfrm>
          <a:prstGeom prst="rect">
            <a:avLst/>
          </a:prstGeom>
          <a:noFill/>
          <a:ln w="9525">
            <a:noFill/>
            <a:miter lim="800000"/>
            <a:headEnd/>
            <a:tailEnd/>
          </a:ln>
          <a:effectLst/>
        </p:spPr>
      </p:pic>
      <p:sp>
        <p:nvSpPr>
          <p:cNvPr id="4" name="TextBox 3"/>
          <p:cNvSpPr txBox="1"/>
          <p:nvPr/>
        </p:nvSpPr>
        <p:spPr>
          <a:xfrm>
            <a:off x="3023320" y="5925377"/>
            <a:ext cx="6120680" cy="461665"/>
          </a:xfrm>
          <a:prstGeom prst="rect">
            <a:avLst/>
          </a:prstGeom>
          <a:noFill/>
        </p:spPr>
        <p:txBody>
          <a:bodyPr wrap="square" rtlCol="0">
            <a:spAutoFit/>
          </a:bodyPr>
          <a:lstStyle/>
          <a:p>
            <a:r>
              <a:rPr lang="en-US" sz="2400" b="1" dirty="0">
                <a:solidFill>
                  <a:srgbClr val="FF0000"/>
                </a:solidFill>
              </a:rPr>
              <a:t>CT without contrast</a:t>
            </a:r>
          </a:p>
        </p:txBody>
      </p:sp>
    </p:spTree>
  </p:cSld>
  <p:clrMapOvr>
    <a:masterClrMapping/>
  </p:clrMapOvr>
  <p:transition advClick="0" advTm="60000"/>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35562"/>
            <a:ext cx="8229600" cy="1143000"/>
          </a:xfrm>
        </p:spPr>
        <p:txBody>
          <a:bodyPr/>
          <a:lstStyle/>
          <a:p>
            <a:r>
              <a:rPr lang="en-GB" dirty="0"/>
              <a:t>B- what is the diagnosis?</a:t>
            </a:r>
          </a:p>
        </p:txBody>
      </p:sp>
      <p:sp>
        <p:nvSpPr>
          <p:cNvPr id="6" name="TextBox 5"/>
          <p:cNvSpPr txBox="1"/>
          <p:nvPr/>
        </p:nvSpPr>
        <p:spPr>
          <a:xfrm>
            <a:off x="500034" y="642918"/>
            <a:ext cx="574196" cy="1015663"/>
          </a:xfrm>
          <a:prstGeom prst="rect">
            <a:avLst/>
          </a:prstGeom>
          <a:noFill/>
        </p:spPr>
        <p:txBody>
          <a:bodyPr wrap="none" rtlCol="0">
            <a:spAutoFit/>
          </a:bodyPr>
          <a:lstStyle/>
          <a:p>
            <a:r>
              <a:rPr lang="en-GB" sz="6000" dirty="0"/>
              <a:t>1</a:t>
            </a:r>
          </a:p>
        </p:txBody>
      </p:sp>
      <p:pic>
        <p:nvPicPr>
          <p:cNvPr id="8" name="Picture 7"/>
          <p:cNvPicPr>
            <a:picLocks noChangeAspect="1" noChangeArrowheads="1"/>
          </p:cNvPicPr>
          <p:nvPr/>
        </p:nvPicPr>
        <p:blipFill>
          <a:blip r:embed="rId2"/>
          <a:srcRect/>
          <a:stretch>
            <a:fillRect/>
          </a:stretch>
        </p:blipFill>
        <p:spPr bwMode="auto">
          <a:xfrm>
            <a:off x="2500298" y="0"/>
            <a:ext cx="3857652" cy="4753989"/>
          </a:xfrm>
          <a:prstGeom prst="rect">
            <a:avLst/>
          </a:prstGeom>
          <a:noFill/>
          <a:ln w="9525">
            <a:noFill/>
            <a:miter lim="800000"/>
            <a:headEnd/>
            <a:tailEnd/>
          </a:ln>
          <a:effectLst/>
        </p:spPr>
      </p:pic>
      <p:sp>
        <p:nvSpPr>
          <p:cNvPr id="5" name="TextBox 4"/>
          <p:cNvSpPr txBox="1"/>
          <p:nvPr/>
        </p:nvSpPr>
        <p:spPr>
          <a:xfrm>
            <a:off x="1619672" y="5703034"/>
            <a:ext cx="6120680" cy="461665"/>
          </a:xfrm>
          <a:prstGeom prst="rect">
            <a:avLst/>
          </a:prstGeom>
          <a:noFill/>
        </p:spPr>
        <p:txBody>
          <a:bodyPr wrap="square" rtlCol="0">
            <a:spAutoFit/>
          </a:bodyPr>
          <a:lstStyle/>
          <a:p>
            <a:r>
              <a:rPr lang="en-US" sz="2400" b="1" dirty="0">
                <a:solidFill>
                  <a:srgbClr val="FF0000"/>
                </a:solidFill>
              </a:rPr>
              <a:t>Ischemic stroke in left occipital lobe</a:t>
            </a:r>
          </a:p>
        </p:txBody>
      </p:sp>
    </p:spTree>
  </p:cSld>
  <p:clrMapOvr>
    <a:masterClrMapping/>
  </p:clrMapOvr>
  <p:transition advClick="0" advTm="60000"/>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072074"/>
            <a:ext cx="8229600" cy="1143000"/>
          </a:xfrm>
        </p:spPr>
        <p:txBody>
          <a:bodyPr>
            <a:normAutofit fontScale="90000"/>
          </a:bodyPr>
          <a:lstStyle/>
          <a:p>
            <a:r>
              <a:rPr lang="en-GB" dirty="0"/>
              <a:t>C- what arterial territory is affected?</a:t>
            </a:r>
          </a:p>
        </p:txBody>
      </p:sp>
      <p:sp>
        <p:nvSpPr>
          <p:cNvPr id="6" name="TextBox 5"/>
          <p:cNvSpPr txBox="1"/>
          <p:nvPr/>
        </p:nvSpPr>
        <p:spPr>
          <a:xfrm>
            <a:off x="500034" y="642918"/>
            <a:ext cx="574196" cy="1015663"/>
          </a:xfrm>
          <a:prstGeom prst="rect">
            <a:avLst/>
          </a:prstGeom>
          <a:noFill/>
        </p:spPr>
        <p:txBody>
          <a:bodyPr wrap="none" rtlCol="0">
            <a:spAutoFit/>
          </a:bodyPr>
          <a:lstStyle/>
          <a:p>
            <a:r>
              <a:rPr lang="en-GB" sz="6000" dirty="0"/>
              <a:t>1</a:t>
            </a:r>
          </a:p>
        </p:txBody>
      </p:sp>
      <p:pic>
        <p:nvPicPr>
          <p:cNvPr id="7" name="Picture 6"/>
          <p:cNvPicPr>
            <a:picLocks noChangeAspect="1" noChangeArrowheads="1"/>
          </p:cNvPicPr>
          <p:nvPr/>
        </p:nvPicPr>
        <p:blipFill>
          <a:blip r:embed="rId2"/>
          <a:srcRect/>
          <a:stretch>
            <a:fillRect/>
          </a:stretch>
        </p:blipFill>
        <p:spPr bwMode="auto">
          <a:xfrm>
            <a:off x="2500298" y="0"/>
            <a:ext cx="3857652" cy="4753989"/>
          </a:xfrm>
          <a:prstGeom prst="rect">
            <a:avLst/>
          </a:prstGeom>
          <a:noFill/>
          <a:ln w="9525">
            <a:noFill/>
            <a:miter lim="800000"/>
            <a:headEnd/>
            <a:tailEnd/>
          </a:ln>
          <a:effectLst/>
        </p:spPr>
      </p:pic>
      <p:sp>
        <p:nvSpPr>
          <p:cNvPr id="5" name="TextBox 4"/>
          <p:cNvSpPr txBox="1"/>
          <p:nvPr/>
        </p:nvSpPr>
        <p:spPr>
          <a:xfrm>
            <a:off x="2195736" y="6071494"/>
            <a:ext cx="6120680" cy="461665"/>
          </a:xfrm>
          <a:prstGeom prst="rect">
            <a:avLst/>
          </a:prstGeom>
          <a:noFill/>
        </p:spPr>
        <p:txBody>
          <a:bodyPr wrap="square" rtlCol="0">
            <a:spAutoFit/>
          </a:bodyPr>
          <a:lstStyle/>
          <a:p>
            <a:r>
              <a:rPr lang="en-US" sz="2400" b="1" dirty="0">
                <a:solidFill>
                  <a:srgbClr val="FF0000"/>
                </a:solidFill>
              </a:rPr>
              <a:t>Left posterior cerebral artery</a:t>
            </a:r>
          </a:p>
        </p:txBody>
      </p:sp>
    </p:spTree>
  </p:cSld>
  <p:clrMapOvr>
    <a:masterClrMapping/>
  </p:clrMapOvr>
  <p:transition advClick="0" advTm="60000"/>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75" y="1717836"/>
            <a:ext cx="5292588" cy="1143000"/>
          </a:xfrm>
        </p:spPr>
        <p:txBody>
          <a:bodyPr>
            <a:noAutofit/>
          </a:bodyPr>
          <a:lstStyle/>
          <a:p>
            <a:r>
              <a:rPr lang="en-GB" sz="3200" dirty="0"/>
              <a:t>D- mention one peculiar clinical consequence to this abnormality?</a:t>
            </a:r>
          </a:p>
        </p:txBody>
      </p:sp>
      <p:sp>
        <p:nvSpPr>
          <p:cNvPr id="5" name="TextBox 4"/>
          <p:cNvSpPr txBox="1"/>
          <p:nvPr/>
        </p:nvSpPr>
        <p:spPr>
          <a:xfrm>
            <a:off x="500034" y="642918"/>
            <a:ext cx="574196" cy="1015663"/>
          </a:xfrm>
          <a:prstGeom prst="rect">
            <a:avLst/>
          </a:prstGeom>
          <a:noFill/>
        </p:spPr>
        <p:txBody>
          <a:bodyPr wrap="none" rtlCol="0">
            <a:spAutoFit/>
          </a:bodyPr>
          <a:lstStyle/>
          <a:p>
            <a:r>
              <a:rPr lang="en-GB" sz="6000" dirty="0"/>
              <a:t>1</a:t>
            </a:r>
          </a:p>
        </p:txBody>
      </p:sp>
      <p:pic>
        <p:nvPicPr>
          <p:cNvPr id="6" name="Picture 5"/>
          <p:cNvPicPr>
            <a:picLocks noChangeAspect="1" noChangeArrowheads="1"/>
          </p:cNvPicPr>
          <p:nvPr/>
        </p:nvPicPr>
        <p:blipFill>
          <a:blip r:embed="rId2"/>
          <a:srcRect/>
          <a:stretch>
            <a:fillRect/>
          </a:stretch>
        </p:blipFill>
        <p:spPr bwMode="auto">
          <a:xfrm>
            <a:off x="5256076" y="0"/>
            <a:ext cx="3857652" cy="4753989"/>
          </a:xfrm>
          <a:prstGeom prst="rect">
            <a:avLst/>
          </a:prstGeom>
          <a:noFill/>
          <a:ln w="9525">
            <a:noFill/>
            <a:miter lim="800000"/>
            <a:headEnd/>
            <a:tailEnd/>
          </a:ln>
          <a:effectLst/>
        </p:spPr>
      </p:pic>
      <p:sp>
        <p:nvSpPr>
          <p:cNvPr id="3" name="Rectangle 2"/>
          <p:cNvSpPr/>
          <p:nvPr/>
        </p:nvSpPr>
        <p:spPr>
          <a:xfrm>
            <a:off x="61835" y="3286010"/>
            <a:ext cx="5083968" cy="2585323"/>
          </a:xfrm>
          <a:prstGeom prst="rect">
            <a:avLst/>
          </a:prstGeom>
        </p:spPr>
        <p:txBody>
          <a:bodyPr wrap="square">
            <a:spAutoFit/>
          </a:bodyPr>
          <a:lstStyle/>
          <a:p>
            <a:pPr marL="285750" indent="-285750">
              <a:buFontTx/>
              <a:buChar char="-"/>
            </a:pPr>
            <a:r>
              <a:rPr lang="en-US" b="1" dirty="0">
                <a:solidFill>
                  <a:srgbClr val="FF0000"/>
                </a:solidFill>
                <a:latin typeface="Open Sans"/>
              </a:rPr>
              <a:t>Contralateral homonymous hemianopia with MACULAR SPARING</a:t>
            </a:r>
          </a:p>
          <a:p>
            <a:pPr marL="285750" indent="-285750">
              <a:buFontTx/>
              <a:buChar char="-"/>
            </a:pPr>
            <a:r>
              <a:rPr lang="en-US" b="1" dirty="0">
                <a:solidFill>
                  <a:srgbClr val="FF0000"/>
                </a:solidFill>
                <a:latin typeface="Open Sans"/>
              </a:rPr>
              <a:t>alexia (can't understand written words) without agraphia</a:t>
            </a:r>
          </a:p>
          <a:p>
            <a:pPr marL="285750" indent="-285750">
              <a:buFontTx/>
              <a:buChar char="-"/>
            </a:pPr>
            <a:r>
              <a:rPr lang="en-US" b="1" dirty="0">
                <a:solidFill>
                  <a:srgbClr val="222222"/>
                </a:solidFill>
                <a:latin typeface="Open Sans"/>
              </a:rPr>
              <a:t>cortical blindness</a:t>
            </a:r>
          </a:p>
          <a:p>
            <a:pPr marL="285750" indent="-285750">
              <a:buFontTx/>
              <a:buChar char="-"/>
            </a:pPr>
            <a:r>
              <a:rPr lang="en-US" b="1" dirty="0">
                <a:solidFill>
                  <a:srgbClr val="222222"/>
                </a:solidFill>
                <a:latin typeface="Open Sans"/>
              </a:rPr>
              <a:t>memory impairment</a:t>
            </a:r>
          </a:p>
          <a:p>
            <a:pPr marL="285750" indent="-285750">
              <a:buFontTx/>
              <a:buChar char="-"/>
            </a:pPr>
            <a:r>
              <a:rPr lang="en-US" b="1" dirty="0">
                <a:solidFill>
                  <a:srgbClr val="222222"/>
                </a:solidFill>
                <a:latin typeface="Open Sans"/>
              </a:rPr>
              <a:t>Prosopagnosia</a:t>
            </a:r>
          </a:p>
          <a:p>
            <a:pPr marL="285750" indent="-285750">
              <a:buFontTx/>
              <a:buChar char="-"/>
            </a:pPr>
            <a:r>
              <a:rPr lang="en-US" b="1" dirty="0">
                <a:solidFill>
                  <a:srgbClr val="222222"/>
                </a:solidFill>
                <a:latin typeface="Open Sans"/>
              </a:rPr>
              <a:t>CN 3 palsy</a:t>
            </a:r>
            <a:br>
              <a:rPr lang="en-US" b="1" dirty="0"/>
            </a:br>
            <a:endParaRPr lang="en-US" b="1" dirty="0"/>
          </a:p>
        </p:txBody>
      </p:sp>
      <p:sp>
        <p:nvSpPr>
          <p:cNvPr id="7" name="TextBox 6"/>
          <p:cNvSpPr txBox="1"/>
          <p:nvPr/>
        </p:nvSpPr>
        <p:spPr>
          <a:xfrm>
            <a:off x="2116899" y="6025020"/>
            <a:ext cx="6199517" cy="508140"/>
          </a:xfrm>
          <a:prstGeom prst="rect">
            <a:avLst/>
          </a:prstGeom>
          <a:noFill/>
        </p:spPr>
        <p:txBody>
          <a:bodyPr wrap="square" rtlCol="0">
            <a:spAutoFit/>
          </a:bodyPr>
          <a:lstStyle/>
          <a:p>
            <a:endParaRPr lang="en-US" sz="2400" b="1" dirty="0">
              <a:solidFill>
                <a:srgbClr val="FF0000"/>
              </a:solidFill>
            </a:endParaRPr>
          </a:p>
        </p:txBody>
      </p:sp>
    </p:spTree>
  </p:cSld>
  <p:clrMapOvr>
    <a:masterClrMapping/>
  </p:clrMapOvr>
  <p:transition advClick="0" advTm="60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991FEA-75CD-DF1C-800F-E14545F93816}"/>
              </a:ext>
            </a:extLst>
          </p:cNvPr>
          <p:cNvSpPr>
            <a:spLocks noGrp="1"/>
          </p:cNvSpPr>
          <p:nvPr>
            <p:ph type="title"/>
          </p:nvPr>
        </p:nvSpPr>
        <p:spPr/>
        <p:txBody>
          <a:bodyPr/>
          <a:lstStyle/>
          <a:p>
            <a:r>
              <a:rPr lang="en-US" sz="3300" dirty="0"/>
              <a:t>Q4- Which of the following can not be found in this patient:</a:t>
            </a:r>
            <a:endParaRPr lang="en-US" dirty="0"/>
          </a:p>
        </p:txBody>
      </p:sp>
      <p:sp>
        <p:nvSpPr>
          <p:cNvPr id="5" name="Content Placeholder 4">
            <a:extLst>
              <a:ext uri="{FF2B5EF4-FFF2-40B4-BE49-F238E27FC236}">
                <a16:creationId xmlns:a16="http://schemas.microsoft.com/office/drawing/2014/main" id="{1E5ED05B-0C0A-2D8B-A88C-E9E4971D8DF0}"/>
              </a:ext>
            </a:extLst>
          </p:cNvPr>
          <p:cNvSpPr>
            <a:spLocks noGrp="1"/>
          </p:cNvSpPr>
          <p:nvPr>
            <p:ph sz="half" idx="1"/>
          </p:nvPr>
        </p:nvSpPr>
        <p:spPr/>
        <p:txBody>
          <a:bodyPr>
            <a:normAutofit fontScale="92500" lnSpcReduction="20000"/>
          </a:bodyPr>
          <a:lstStyle/>
          <a:p>
            <a:pPr marL="385763" indent="-385763">
              <a:buFont typeface="+mj-lt"/>
              <a:buAutoNum type="alphaUcPeriod"/>
            </a:pPr>
            <a:r>
              <a:rPr lang="en-US" dirty="0"/>
              <a:t>Loss of taste sensation </a:t>
            </a:r>
          </a:p>
          <a:p>
            <a:pPr marL="385763" indent="-385763">
              <a:buFont typeface="+mj-lt"/>
              <a:buAutoNum type="alphaUcPeriod"/>
            </a:pPr>
            <a:r>
              <a:rPr lang="en-US" dirty="0">
                <a:solidFill>
                  <a:srgbClr val="FF0000"/>
                </a:solidFill>
              </a:rPr>
              <a:t>Loss of facial sensation </a:t>
            </a:r>
          </a:p>
          <a:p>
            <a:pPr marL="385763" indent="-385763">
              <a:buFont typeface="+mj-lt"/>
              <a:buAutoNum type="alphaUcPeriod"/>
            </a:pPr>
            <a:r>
              <a:rPr lang="en-US" dirty="0"/>
              <a:t>Left ear vesicles </a:t>
            </a:r>
          </a:p>
          <a:p>
            <a:pPr marL="385763" indent="-385763">
              <a:buFont typeface="+mj-lt"/>
              <a:buAutoNum type="alphaUcPeriod"/>
            </a:pPr>
            <a:r>
              <a:rPr lang="en-US" dirty="0"/>
              <a:t>Excessive lacrimation</a:t>
            </a:r>
          </a:p>
          <a:p>
            <a:pPr marL="385763" indent="-385763">
              <a:buFont typeface="+mj-lt"/>
              <a:buAutoNum type="alphaUcPeriod"/>
            </a:pPr>
            <a:r>
              <a:rPr lang="en-US" dirty="0"/>
              <a:t>Impairment in hearing</a:t>
            </a:r>
          </a:p>
          <a:p>
            <a:endParaRPr lang="en-US" dirty="0"/>
          </a:p>
          <a:p>
            <a:r>
              <a:rPr lang="en-US" dirty="0"/>
              <a:t>Remember E is right as the facial nerve supply the stapedius muscle which damp loud noises, palsy of this muscle result in hyperacusis</a:t>
            </a:r>
          </a:p>
        </p:txBody>
      </p:sp>
      <p:pic>
        <p:nvPicPr>
          <p:cNvPr id="7" name="Content Placeholder 4">
            <a:extLst>
              <a:ext uri="{FF2B5EF4-FFF2-40B4-BE49-F238E27FC236}">
                <a16:creationId xmlns:a16="http://schemas.microsoft.com/office/drawing/2014/main" id="{373FBDF7-7E18-DA26-7296-FC1A31235451}"/>
              </a:ext>
            </a:extLst>
          </p:cNvPr>
          <p:cNvPicPr>
            <a:picLocks noGrp="1" noChangeAspect="1"/>
          </p:cNvPicPr>
          <p:nvPr>
            <p:ph sz="half" idx="2"/>
          </p:nvPr>
        </p:nvPicPr>
        <p:blipFill>
          <a:blip r:embed="rId2"/>
          <a:stretch>
            <a:fillRect/>
          </a:stretch>
        </p:blipFill>
        <p:spPr>
          <a:xfrm>
            <a:off x="5029784" y="2212545"/>
            <a:ext cx="3084933" cy="2255651"/>
          </a:xfrm>
          <a:prstGeom prst="rect">
            <a:avLst/>
          </a:prstGeom>
        </p:spPr>
      </p:pic>
    </p:spTree>
    <p:extLst>
      <p:ext uri="{BB962C8B-B14F-4D97-AF65-F5344CB8AC3E}">
        <p14:creationId xmlns:p14="http://schemas.microsoft.com/office/powerpoint/2010/main" val="3978658353"/>
      </p:ext>
    </p:extLst>
  </p:cSld>
  <p:clrMapOvr>
    <a:masterClrMapping/>
  </p:clrMapOvr>
  <p:transition advClick="0" advTm="60000"/>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80200"/>
            <a:ext cx="8229600" cy="1143000"/>
          </a:xfrm>
        </p:spPr>
        <p:txBody>
          <a:bodyPr/>
          <a:lstStyle/>
          <a:p>
            <a:r>
              <a:rPr lang="en-US" dirty="0"/>
              <a:t>Status epilepticus</a:t>
            </a:r>
          </a:p>
        </p:txBody>
      </p:sp>
      <p:sp>
        <p:nvSpPr>
          <p:cNvPr id="3" name="Content Placeholder 2"/>
          <p:cNvSpPr>
            <a:spLocks noGrp="1"/>
          </p:cNvSpPr>
          <p:nvPr>
            <p:ph idx="1"/>
          </p:nvPr>
        </p:nvSpPr>
        <p:spPr>
          <a:xfrm>
            <a:off x="323528" y="1556792"/>
            <a:ext cx="8229600" cy="5165724"/>
          </a:xfrm>
        </p:spPr>
        <p:txBody>
          <a:bodyPr>
            <a:normAutofit fontScale="85000" lnSpcReduction="10000"/>
          </a:bodyPr>
          <a:lstStyle/>
          <a:p>
            <a:pPr marL="0" indent="0">
              <a:buNone/>
            </a:pPr>
            <a:r>
              <a:rPr lang="en-US" dirty="0"/>
              <a:t>Status epilepticus is defined as recurring seizures, without the patient regaining consciousness between attacks, for 30 minutes or more. It is a medical emergency because, if untreated, the resultant anoxia may lead to permanent brain damage or death.</a:t>
            </a:r>
          </a:p>
          <a:p>
            <a:pPr marL="0" indent="0">
              <a:buNone/>
            </a:pPr>
            <a:endParaRPr lang="en-US" dirty="0"/>
          </a:p>
          <a:p>
            <a:pPr marL="0" indent="0">
              <a:buNone/>
            </a:pPr>
            <a:r>
              <a:rPr lang="en-US" dirty="0"/>
              <a:t> Management may be divided into three components: </a:t>
            </a:r>
          </a:p>
          <a:p>
            <a:pPr marL="0" indent="0">
              <a:buNone/>
            </a:pPr>
            <a:r>
              <a:rPr lang="en-US" dirty="0"/>
              <a:t>● immediate resuscitative measures – airway, breathing, circulation, </a:t>
            </a:r>
          </a:p>
          <a:p>
            <a:pPr marL="0" indent="0">
              <a:buNone/>
            </a:pPr>
            <a:r>
              <a:rPr lang="en-US" dirty="0"/>
              <a:t>● control of seizures, </a:t>
            </a:r>
          </a:p>
          <a:p>
            <a:pPr marL="0" indent="0">
              <a:buNone/>
            </a:pPr>
            <a:r>
              <a:rPr lang="en-US" dirty="0"/>
              <a:t>● identification (and treatment) of underlying cause</a:t>
            </a:r>
          </a:p>
        </p:txBody>
      </p:sp>
      <p:sp>
        <p:nvSpPr>
          <p:cNvPr id="4" name="TextBox 3"/>
          <p:cNvSpPr txBox="1"/>
          <p:nvPr/>
        </p:nvSpPr>
        <p:spPr>
          <a:xfrm>
            <a:off x="6372200" y="135484"/>
            <a:ext cx="2664296" cy="1569660"/>
          </a:xfrm>
          <a:prstGeom prst="rect">
            <a:avLst/>
          </a:prstGeom>
          <a:noFill/>
        </p:spPr>
        <p:txBody>
          <a:bodyPr wrap="square" rtlCol="0">
            <a:spAutoFit/>
          </a:bodyPr>
          <a:lstStyle/>
          <a:p>
            <a:pPr algn="r" rtl="1"/>
            <a:r>
              <a:rPr lang="ar-SA" sz="1600" b="1" dirty="0">
                <a:solidFill>
                  <a:srgbClr val="FF0000"/>
                </a:solidFill>
              </a:rPr>
              <a:t>هذا العلاج بكامل تفاصيله ل</a:t>
            </a:r>
            <a:r>
              <a:rPr lang="en-US" sz="1600" b="1" dirty="0">
                <a:solidFill>
                  <a:srgbClr val="FF0000"/>
                </a:solidFill>
              </a:rPr>
              <a:t>status epilepticus </a:t>
            </a:r>
            <a:r>
              <a:rPr lang="ar-SA" sz="1600" b="1" dirty="0">
                <a:solidFill>
                  <a:srgbClr val="FF0000"/>
                </a:solidFill>
              </a:rPr>
              <a:t> من كتاب </a:t>
            </a:r>
            <a:r>
              <a:rPr lang="en-US" sz="1600" b="1" dirty="0">
                <a:solidFill>
                  <a:srgbClr val="FF0000"/>
                </a:solidFill>
              </a:rPr>
              <a:t>lecture note </a:t>
            </a:r>
            <a:r>
              <a:rPr lang="ar-SA" sz="1600" b="1" dirty="0">
                <a:solidFill>
                  <a:srgbClr val="FF0000"/>
                </a:solidFill>
              </a:rPr>
              <a:t> , حطيته هون لانه معلومات السؤال اتوقع مش كافية ,ادرسوه مشان تقدروا تجاوبوا السؤال على اي شكل كان فيه</a:t>
            </a:r>
            <a:endParaRPr lang="en-US" sz="1600" b="1" dirty="0">
              <a:solidFill>
                <a:srgbClr val="FF0000"/>
              </a:solidFill>
            </a:endParaRPr>
          </a:p>
        </p:txBody>
      </p:sp>
    </p:spTree>
  </p:cSld>
  <p:clrMapOvr>
    <a:masterClrMapping/>
  </p:clrMapOvr>
  <p:transition advClick="0" advTm="60000"/>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568952" cy="6408712"/>
          </a:xfrm>
        </p:spPr>
        <p:txBody>
          <a:bodyPr>
            <a:normAutofit fontScale="62500" lnSpcReduction="20000"/>
          </a:bodyPr>
          <a:lstStyle/>
          <a:p>
            <a:pPr>
              <a:buFont typeface="Wingdings" panose="05000000000000000000" pitchFamily="2" charset="2"/>
              <a:buChar char="Ø"/>
            </a:pPr>
            <a:r>
              <a:rPr lang="en-US" sz="4500" b="1" dirty="0"/>
              <a:t>Control of seizures is further subdivided according to the clinical stage:</a:t>
            </a:r>
          </a:p>
          <a:p>
            <a:pPr marL="0" indent="0">
              <a:buNone/>
            </a:pPr>
            <a:endParaRPr lang="en-US" dirty="0"/>
          </a:p>
          <a:p>
            <a:pPr marL="0" indent="0">
              <a:buNone/>
            </a:pPr>
            <a:r>
              <a:rPr lang="en-US" dirty="0"/>
              <a:t> ● Premonitory phase – diazepam (10–20 mg) may be given intravenously or rectally, repeated once 15 minutes later if status continues to threaten. Alternatively, an intravenous bolus of clonazepam (1–2 mg) may be used.</a:t>
            </a:r>
          </a:p>
          <a:p>
            <a:pPr marL="0" indent="0">
              <a:buNone/>
            </a:pPr>
            <a:endParaRPr lang="en-US" dirty="0"/>
          </a:p>
          <a:p>
            <a:pPr marL="0" indent="0">
              <a:buNone/>
            </a:pPr>
            <a:r>
              <a:rPr lang="en-US" dirty="0"/>
              <a:t> ● Early status – the preferred benzodiazepine is intravenous lorazepam (usually a 4-mg bolus) repeated once only, if necessary, after 10 minutes.</a:t>
            </a:r>
          </a:p>
          <a:p>
            <a:pPr marL="0" indent="0">
              <a:buNone/>
            </a:pPr>
            <a:endParaRPr lang="en-US" dirty="0"/>
          </a:p>
          <a:p>
            <a:pPr marL="0" indent="0">
              <a:buNone/>
            </a:pPr>
            <a:r>
              <a:rPr lang="en-US" dirty="0"/>
              <a:t> ● Established status – phenobarbitone bolus (10 mg/kg; 100 mg/min) and/or phenytoin infusion (15 mg/kg; 50 mg/min, with ECG monitoring). A benzodiazepine (e.g., clonazepam, 0.5–1.5 mg/h), though carrying a small risk of respiratory depression, may be required to achieve early control while phenytoin is being administered.</a:t>
            </a:r>
          </a:p>
          <a:p>
            <a:pPr marL="0" indent="0">
              <a:buNone/>
            </a:pPr>
            <a:endParaRPr lang="en-US" dirty="0"/>
          </a:p>
          <a:p>
            <a:pPr marL="0" indent="0">
              <a:buNone/>
            </a:pPr>
            <a:r>
              <a:rPr lang="en-US" dirty="0"/>
              <a:t> ● Refractory status – if seizures continue for longer than 30 minutes despite the above measures, general </a:t>
            </a:r>
            <a:r>
              <a:rPr lang="en-US" dirty="0" err="1"/>
              <a:t>anaesthesia</a:t>
            </a:r>
            <a:r>
              <a:rPr lang="en-US" dirty="0"/>
              <a:t> should be instituted, using thiopentone (intravenous bolus then infusion). Artificial ventilation is usually required. The </a:t>
            </a:r>
            <a:r>
              <a:rPr lang="en-US" dirty="0" err="1"/>
              <a:t>anaesthetic</a:t>
            </a:r>
            <a:r>
              <a:rPr lang="en-US" dirty="0"/>
              <a:t> dosage should not be tapered until at least 12 hours after the last seizure (which may require EEG monitoring [see below] if the patient is ventilated and hence </a:t>
            </a:r>
            <a:r>
              <a:rPr lang="en-US" dirty="0" err="1"/>
              <a:t>paralysed</a:t>
            </a:r>
            <a:r>
              <a:rPr lang="en-US" dirty="0"/>
              <a:t> with muscle relaxants).</a:t>
            </a:r>
          </a:p>
        </p:txBody>
      </p:sp>
    </p:spTree>
  </p:cSld>
  <p:clrMapOvr>
    <a:masterClrMapping/>
  </p:clrMapOvr>
  <p:transition advClick="0" advTm="60000"/>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866" y="1090834"/>
            <a:ext cx="4437706" cy="1643050"/>
          </a:xfrm>
        </p:spPr>
        <p:txBody>
          <a:bodyPr>
            <a:noAutofit/>
          </a:bodyPr>
          <a:lstStyle/>
          <a:p>
            <a:r>
              <a:rPr lang="en-GB" sz="3200" dirty="0"/>
              <a:t>A patient with epilepsy came to the emergency room with status </a:t>
            </a:r>
            <a:r>
              <a:rPr lang="en-GB" sz="3200" dirty="0" err="1"/>
              <a:t>epilepticus</a:t>
            </a:r>
            <a:endParaRPr lang="en-GB" sz="3200" dirty="0"/>
          </a:p>
        </p:txBody>
      </p:sp>
      <p:sp>
        <p:nvSpPr>
          <p:cNvPr id="7" name="Title 1"/>
          <p:cNvSpPr txBox="1"/>
          <p:nvPr/>
        </p:nvSpPr>
        <p:spPr>
          <a:xfrm>
            <a:off x="429866" y="3449615"/>
            <a:ext cx="8229600" cy="1571636"/>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GB" sz="4400" b="0" i="0" u="none" strike="noStrike" kern="1200" cap="none" spc="0" normalizeH="0" baseline="0" noProof="0" dirty="0">
                <a:ln>
                  <a:noFill/>
                </a:ln>
                <a:solidFill>
                  <a:schemeClr val="tx1"/>
                </a:solidFill>
                <a:effectLst/>
                <a:uLnTx/>
                <a:uFillTx/>
                <a:latin typeface="+mj-lt"/>
                <a:ea typeface="+mj-ea"/>
                <a:cs typeface="+mj-cs"/>
              </a:rPr>
              <a:t>A: what do you give him initially including</a:t>
            </a:r>
            <a:r>
              <a:rPr kumimoji="0" lang="en-GB" sz="4400" b="0" i="0" u="none" strike="noStrike" kern="1200" cap="none" spc="0" normalizeH="0" noProof="0" dirty="0">
                <a:ln>
                  <a:noFill/>
                </a:ln>
                <a:solidFill>
                  <a:schemeClr val="tx1"/>
                </a:solidFill>
                <a:effectLst/>
                <a:uLnTx/>
                <a:uFillTx/>
                <a:latin typeface="+mj-lt"/>
                <a:ea typeface="+mj-ea"/>
                <a:cs typeface="+mj-cs"/>
              </a:rPr>
              <a:t> the dose?</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Box 7"/>
          <p:cNvSpPr txBox="1"/>
          <p:nvPr/>
        </p:nvSpPr>
        <p:spPr>
          <a:xfrm>
            <a:off x="0" y="0"/>
            <a:ext cx="574196" cy="1015663"/>
          </a:xfrm>
          <a:prstGeom prst="rect">
            <a:avLst/>
          </a:prstGeom>
          <a:noFill/>
        </p:spPr>
        <p:txBody>
          <a:bodyPr wrap="none" rtlCol="0">
            <a:spAutoFit/>
          </a:bodyPr>
          <a:lstStyle/>
          <a:p>
            <a:r>
              <a:rPr lang="en-GB" sz="6000" dirty="0"/>
              <a:t>2</a:t>
            </a:r>
          </a:p>
        </p:txBody>
      </p:sp>
      <p:pic>
        <p:nvPicPr>
          <p:cNvPr id="1026" name="Picture 2"/>
          <p:cNvPicPr>
            <a:picLocks noChangeAspect="1" noChangeArrowheads="1"/>
          </p:cNvPicPr>
          <p:nvPr/>
        </p:nvPicPr>
        <p:blipFill>
          <a:blip r:embed="rId2"/>
          <a:srcRect/>
          <a:stretch>
            <a:fillRect/>
          </a:stretch>
        </p:blipFill>
        <p:spPr bwMode="auto">
          <a:xfrm>
            <a:off x="5076056" y="0"/>
            <a:ext cx="4067944" cy="2912281"/>
          </a:xfrm>
          <a:prstGeom prst="rect">
            <a:avLst/>
          </a:prstGeom>
          <a:noFill/>
          <a:ln w="9525">
            <a:noFill/>
            <a:miter lim="800000"/>
            <a:headEnd/>
            <a:tailEnd/>
          </a:ln>
          <a:effectLst/>
        </p:spPr>
      </p:pic>
      <p:sp>
        <p:nvSpPr>
          <p:cNvPr id="4" name="TextBox 3"/>
          <p:cNvSpPr txBox="1"/>
          <p:nvPr/>
        </p:nvSpPr>
        <p:spPr>
          <a:xfrm>
            <a:off x="7002565" y="4958420"/>
            <a:ext cx="1728192" cy="1477328"/>
          </a:xfrm>
          <a:prstGeom prst="rect">
            <a:avLst/>
          </a:prstGeom>
          <a:noFill/>
        </p:spPr>
        <p:txBody>
          <a:bodyPr wrap="square" rtlCol="0">
            <a:spAutoFit/>
          </a:bodyPr>
          <a:lstStyle/>
          <a:p>
            <a:pPr algn="r" rtl="1"/>
            <a:r>
              <a:rPr lang="ar-SA" dirty="0"/>
              <a:t>اذا اعتبرناه بال</a:t>
            </a:r>
            <a:r>
              <a:rPr lang="en-US" dirty="0"/>
              <a:t> Early status </a:t>
            </a:r>
            <a:endParaRPr lang="ar-SA" dirty="0"/>
          </a:p>
          <a:p>
            <a:pPr algn="r" rtl="1"/>
            <a:endParaRPr lang="en-US" dirty="0"/>
          </a:p>
          <a:p>
            <a:pPr algn="r" rtl="1"/>
            <a:r>
              <a:rPr lang="ar-SA" dirty="0"/>
              <a:t>مش متأكد </a:t>
            </a:r>
            <a:r>
              <a:rPr lang="ar-SA" dirty="0">
                <a:sym typeface="Wingdings" panose="05000000000000000000" pitchFamily="2" charset="2"/>
              </a:rPr>
              <a:t></a:t>
            </a:r>
            <a:endParaRPr lang="en-US" dirty="0"/>
          </a:p>
          <a:p>
            <a:pPr algn="r" rtl="1"/>
            <a:r>
              <a:rPr lang="en-US" dirty="0"/>
              <a:t> </a:t>
            </a:r>
          </a:p>
        </p:txBody>
      </p:sp>
      <p:sp>
        <p:nvSpPr>
          <p:cNvPr id="5" name="Arrow: Down 4"/>
          <p:cNvSpPr/>
          <p:nvPr/>
        </p:nvSpPr>
        <p:spPr>
          <a:xfrm rot="5400000">
            <a:off x="6562072" y="4771216"/>
            <a:ext cx="295735" cy="10527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15616" y="5021251"/>
            <a:ext cx="4776820" cy="461665"/>
          </a:xfrm>
          <a:prstGeom prst="rect">
            <a:avLst/>
          </a:prstGeom>
        </p:spPr>
        <p:txBody>
          <a:bodyPr wrap="none">
            <a:spAutoFit/>
          </a:bodyPr>
          <a:lstStyle/>
          <a:p>
            <a:r>
              <a:rPr lang="en-US" sz="2400" b="1" dirty="0">
                <a:solidFill>
                  <a:srgbClr val="FF0000"/>
                </a:solidFill>
              </a:rPr>
              <a:t>intravenous lorazepam (4-mg bolus</a:t>
            </a:r>
            <a:r>
              <a:rPr lang="ar-SA" sz="2400" b="1" dirty="0">
                <a:solidFill>
                  <a:srgbClr val="FF0000"/>
                </a:solidFill>
              </a:rPr>
              <a:t>(</a:t>
            </a:r>
            <a:endParaRPr lang="en-US" sz="2400" b="1" dirty="0">
              <a:solidFill>
                <a:srgbClr val="FF0000"/>
              </a:solidFill>
            </a:endParaRPr>
          </a:p>
        </p:txBody>
      </p:sp>
    </p:spTree>
  </p:cSld>
  <p:clrMapOvr>
    <a:masterClrMapping/>
  </p:clrMapOvr>
  <p:transition advClick="0" advTm="60000"/>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457200" y="3573016"/>
            <a:ext cx="8229600" cy="1571636"/>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GB" sz="4400" b="0" i="0" u="none" strike="noStrike" kern="1200" cap="none" spc="0" normalizeH="0" baseline="0" noProof="0" dirty="0">
                <a:ln>
                  <a:noFill/>
                </a:ln>
                <a:solidFill>
                  <a:schemeClr val="tx1"/>
                </a:solidFill>
                <a:effectLst/>
                <a:uLnTx/>
                <a:uFillTx/>
                <a:latin typeface="+mj-lt"/>
                <a:ea typeface="+mj-ea"/>
                <a:cs typeface="+mj-cs"/>
              </a:rPr>
              <a:t>B: if the patient did not improve, what do you give</a:t>
            </a:r>
            <a:r>
              <a:rPr kumimoji="0" lang="en-GB" sz="4400" b="0" i="0" u="none" strike="noStrike" kern="1200" cap="none" spc="0" normalizeH="0" noProof="0" dirty="0">
                <a:ln>
                  <a:noFill/>
                </a:ln>
                <a:solidFill>
                  <a:schemeClr val="tx1"/>
                </a:solidFill>
                <a:effectLst/>
                <a:uLnTx/>
                <a:uFillTx/>
                <a:latin typeface="+mj-lt"/>
                <a:ea typeface="+mj-ea"/>
                <a:cs typeface="+mj-cs"/>
              </a:rPr>
              <a:t> him next</a:t>
            </a:r>
            <a:r>
              <a:rPr lang="en-GB" sz="4400" dirty="0">
                <a:latin typeface="+mj-lt"/>
                <a:ea typeface="+mj-ea"/>
                <a:cs typeface="+mj-cs"/>
              </a:rPr>
              <a:t>?</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2</a:t>
            </a:r>
          </a:p>
        </p:txBody>
      </p:sp>
      <p:pic>
        <p:nvPicPr>
          <p:cNvPr id="10" name="Picture 2"/>
          <p:cNvPicPr>
            <a:picLocks noChangeAspect="1" noChangeArrowheads="1"/>
          </p:cNvPicPr>
          <p:nvPr/>
        </p:nvPicPr>
        <p:blipFill>
          <a:blip r:embed="rId2"/>
          <a:srcRect/>
          <a:stretch>
            <a:fillRect/>
          </a:stretch>
        </p:blipFill>
        <p:spPr bwMode="auto">
          <a:xfrm>
            <a:off x="3786150" y="0"/>
            <a:ext cx="5357850" cy="2912281"/>
          </a:xfrm>
          <a:prstGeom prst="rect">
            <a:avLst/>
          </a:prstGeom>
          <a:noFill/>
          <a:ln w="9525">
            <a:noFill/>
            <a:miter lim="800000"/>
            <a:headEnd/>
            <a:tailEnd/>
          </a:ln>
          <a:effectLst/>
        </p:spPr>
      </p:pic>
      <p:sp>
        <p:nvSpPr>
          <p:cNvPr id="7" name="Rectangle 6"/>
          <p:cNvSpPr/>
          <p:nvPr/>
        </p:nvSpPr>
        <p:spPr>
          <a:xfrm>
            <a:off x="1691680" y="5163412"/>
            <a:ext cx="5598368" cy="707886"/>
          </a:xfrm>
          <a:prstGeom prst="rect">
            <a:avLst/>
          </a:prstGeom>
        </p:spPr>
        <p:txBody>
          <a:bodyPr wrap="square">
            <a:spAutoFit/>
          </a:bodyPr>
          <a:lstStyle/>
          <a:p>
            <a:r>
              <a:rPr lang="en-US" sz="2000" b="1" dirty="0">
                <a:solidFill>
                  <a:srgbClr val="FF0000"/>
                </a:solidFill>
              </a:rPr>
              <a:t>phenobarbitone bolus (10 mg/kg; 100 mg/min) and/or phenytoin infusion (15 mg/kg; 50 mg/min</a:t>
            </a:r>
            <a:r>
              <a:rPr lang="ar-SA" sz="2000" b="1" dirty="0">
                <a:solidFill>
                  <a:srgbClr val="FF0000"/>
                </a:solidFill>
              </a:rPr>
              <a:t>(</a:t>
            </a:r>
            <a:endParaRPr lang="en-US" sz="2000" b="1" dirty="0">
              <a:solidFill>
                <a:srgbClr val="FF0000"/>
              </a:solidFill>
            </a:endParaRPr>
          </a:p>
        </p:txBody>
      </p:sp>
    </p:spTree>
  </p:cSld>
  <p:clrMapOvr>
    <a:masterClrMapping/>
  </p:clrMapOvr>
  <p:transition advClick="0" advTm="60000"/>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683568" y="3429000"/>
            <a:ext cx="8229600" cy="1571636"/>
          </a:xfrm>
          <a:prstGeom prst="rect">
            <a:avLst/>
          </a:prstGeom>
        </p:spPr>
        <p:txBody>
          <a:bodyPr vert="horz" lIns="91440" tIns="45720" rIns="91440" bIns="45720" rtlCol="0" anchor="ctr">
            <a:normAutofit fontScale="97500"/>
          </a:bodyPr>
          <a:lstStyle/>
          <a:p>
            <a:pPr lvl="0" algn="ctr">
              <a:spcBef>
                <a:spcPct val="0"/>
              </a:spcBef>
              <a:defRPr/>
            </a:pPr>
            <a:r>
              <a:rPr kumimoji="0" lang="en-GB" sz="4400" b="0" i="0" u="none" strike="noStrike" kern="1200" cap="none" spc="0" normalizeH="0" baseline="0" noProof="0" dirty="0">
                <a:ln>
                  <a:noFill/>
                </a:ln>
                <a:solidFill>
                  <a:schemeClr val="tx1"/>
                </a:solidFill>
                <a:effectLst/>
                <a:uLnTx/>
                <a:uFillTx/>
                <a:latin typeface="+mj-lt"/>
                <a:ea typeface="+mj-ea"/>
                <a:cs typeface="+mj-cs"/>
              </a:rPr>
              <a:t>C: </a:t>
            </a:r>
            <a:r>
              <a:rPr lang="en-GB" sz="4400" dirty="0"/>
              <a:t>if the patient did not improve, what do you give him next?</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2</a:t>
            </a:r>
          </a:p>
        </p:txBody>
      </p:sp>
      <p:pic>
        <p:nvPicPr>
          <p:cNvPr id="8" name="Picture 2"/>
          <p:cNvPicPr>
            <a:picLocks noChangeAspect="1" noChangeArrowheads="1"/>
          </p:cNvPicPr>
          <p:nvPr/>
        </p:nvPicPr>
        <p:blipFill>
          <a:blip r:embed="rId2"/>
          <a:srcRect/>
          <a:stretch>
            <a:fillRect/>
          </a:stretch>
        </p:blipFill>
        <p:spPr bwMode="auto">
          <a:xfrm>
            <a:off x="3786150" y="0"/>
            <a:ext cx="5357850" cy="2912281"/>
          </a:xfrm>
          <a:prstGeom prst="rect">
            <a:avLst/>
          </a:prstGeom>
          <a:noFill/>
          <a:ln w="9525">
            <a:noFill/>
            <a:miter lim="800000"/>
            <a:headEnd/>
            <a:tailEnd/>
          </a:ln>
          <a:effectLst/>
        </p:spPr>
      </p:pic>
      <p:sp>
        <p:nvSpPr>
          <p:cNvPr id="3" name="Rectangle 2"/>
          <p:cNvSpPr/>
          <p:nvPr/>
        </p:nvSpPr>
        <p:spPr>
          <a:xfrm>
            <a:off x="1265958" y="5148440"/>
            <a:ext cx="7252370" cy="400110"/>
          </a:xfrm>
          <a:prstGeom prst="rect">
            <a:avLst/>
          </a:prstGeom>
        </p:spPr>
        <p:txBody>
          <a:bodyPr wrap="none">
            <a:spAutoFit/>
          </a:bodyPr>
          <a:lstStyle/>
          <a:p>
            <a:r>
              <a:rPr lang="en-US" sz="2000" b="1" dirty="0">
                <a:solidFill>
                  <a:srgbClr val="FF0000"/>
                </a:solidFill>
              </a:rPr>
              <a:t>General anesthesia: thiopentone (intravenous bolus then infusion)</a:t>
            </a:r>
          </a:p>
        </p:txBody>
      </p:sp>
    </p:spTree>
  </p:cSld>
  <p:clrMapOvr>
    <a:masterClrMapping/>
  </p:clrMapOvr>
  <p:transition advClick="0" advTm="60000"/>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642910" y="3429000"/>
            <a:ext cx="8229600" cy="250033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GB" sz="4400" b="0" i="0" u="none" strike="noStrike" kern="1200" cap="none" spc="0" normalizeH="0" baseline="0" noProof="0" dirty="0">
                <a:ln>
                  <a:noFill/>
                </a:ln>
                <a:solidFill>
                  <a:schemeClr val="tx1"/>
                </a:solidFill>
                <a:effectLst/>
                <a:uLnTx/>
                <a:uFillTx/>
                <a:latin typeface="+mj-lt"/>
                <a:ea typeface="+mj-ea"/>
                <a:cs typeface="+mj-cs"/>
              </a:rPr>
              <a:t>D-the</a:t>
            </a:r>
            <a:r>
              <a:rPr kumimoji="0" lang="en-GB" sz="4400" b="0" i="0" u="none" strike="noStrike" kern="1200" cap="none" spc="0" normalizeH="0" noProof="0" dirty="0">
                <a:ln>
                  <a:noFill/>
                </a:ln>
                <a:solidFill>
                  <a:schemeClr val="tx1"/>
                </a:solidFill>
                <a:effectLst/>
                <a:uLnTx/>
                <a:uFillTx/>
                <a:latin typeface="+mj-lt"/>
                <a:ea typeface="+mj-ea"/>
                <a:cs typeface="+mj-cs"/>
              </a:rPr>
              <a:t> patient improved but he is unconscious what do you do next??</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2</a:t>
            </a:r>
          </a:p>
        </p:txBody>
      </p:sp>
      <p:pic>
        <p:nvPicPr>
          <p:cNvPr id="8" name="Picture 2"/>
          <p:cNvPicPr>
            <a:picLocks noChangeAspect="1" noChangeArrowheads="1"/>
          </p:cNvPicPr>
          <p:nvPr/>
        </p:nvPicPr>
        <p:blipFill>
          <a:blip r:embed="rId2"/>
          <a:srcRect/>
          <a:stretch>
            <a:fillRect/>
          </a:stretch>
        </p:blipFill>
        <p:spPr bwMode="auto">
          <a:xfrm>
            <a:off x="3786150" y="0"/>
            <a:ext cx="5357850" cy="2912281"/>
          </a:xfrm>
          <a:prstGeom prst="rect">
            <a:avLst/>
          </a:prstGeom>
          <a:noFill/>
          <a:ln w="9525">
            <a:noFill/>
            <a:miter lim="800000"/>
            <a:headEnd/>
            <a:tailEnd/>
          </a:ln>
          <a:effectLst/>
        </p:spPr>
      </p:pic>
      <p:sp>
        <p:nvSpPr>
          <p:cNvPr id="2" name="Rectangle 1"/>
          <p:cNvSpPr/>
          <p:nvPr/>
        </p:nvSpPr>
        <p:spPr>
          <a:xfrm>
            <a:off x="1331640" y="5373216"/>
            <a:ext cx="8496944" cy="1200329"/>
          </a:xfrm>
          <a:prstGeom prst="rect">
            <a:avLst/>
          </a:prstGeom>
        </p:spPr>
        <p:txBody>
          <a:bodyPr wrap="square">
            <a:spAutoFit/>
          </a:bodyPr>
          <a:lstStyle/>
          <a:p>
            <a:r>
              <a:rPr lang="en-US" sz="2400" b="1" dirty="0">
                <a:solidFill>
                  <a:srgbClr val="FF0000"/>
                </a:solidFill>
              </a:rPr>
              <a:t>Maybe thiopental therapeutic coma ????</a:t>
            </a:r>
          </a:p>
          <a:p>
            <a:r>
              <a:rPr lang="en-US" sz="2400" b="1" dirty="0">
                <a:solidFill>
                  <a:srgbClr val="FF0000"/>
                </a:solidFill>
              </a:rPr>
              <a:t>Supportive management (respiratory and blood pressure monitoring)</a:t>
            </a:r>
          </a:p>
        </p:txBody>
      </p:sp>
    </p:spTree>
  </p:cSld>
  <p:clrMapOvr>
    <a:masterClrMapping/>
  </p:clrMapOvr>
  <p:transition advClick="0" advTm="60000"/>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17" y="3880574"/>
            <a:ext cx="8229600" cy="1143000"/>
          </a:xfrm>
        </p:spPr>
        <p:txBody>
          <a:bodyPr/>
          <a:lstStyle/>
          <a:p>
            <a:r>
              <a:rPr lang="en-GB" dirty="0"/>
              <a:t>A:What is this abnormality?</a:t>
            </a:r>
          </a:p>
        </p:txBody>
      </p:sp>
      <p:pic>
        <p:nvPicPr>
          <p:cNvPr id="4098" name="Picture 2"/>
          <p:cNvPicPr>
            <a:picLocks noChangeAspect="1" noChangeArrowheads="1"/>
          </p:cNvPicPr>
          <p:nvPr/>
        </p:nvPicPr>
        <p:blipFill>
          <a:blip r:embed="rId2"/>
          <a:srcRect/>
          <a:stretch>
            <a:fillRect/>
          </a:stretch>
        </p:blipFill>
        <p:spPr bwMode="auto">
          <a:xfrm>
            <a:off x="1877291" y="0"/>
            <a:ext cx="7266709" cy="3786214"/>
          </a:xfrm>
          <a:prstGeom prst="rect">
            <a:avLst/>
          </a:prstGeom>
          <a:noFill/>
          <a:ln w="9525">
            <a:noFill/>
            <a:miter lim="800000"/>
            <a:headEnd/>
            <a:tailEnd/>
          </a:ln>
          <a:effectLst/>
        </p:spPr>
      </p:pic>
      <p:sp>
        <p:nvSpPr>
          <p:cNvPr id="5" name="TextBox 4"/>
          <p:cNvSpPr txBox="1"/>
          <p:nvPr/>
        </p:nvSpPr>
        <p:spPr>
          <a:xfrm>
            <a:off x="500034" y="642918"/>
            <a:ext cx="574196" cy="1015663"/>
          </a:xfrm>
          <a:prstGeom prst="rect">
            <a:avLst/>
          </a:prstGeom>
          <a:noFill/>
        </p:spPr>
        <p:txBody>
          <a:bodyPr wrap="none" rtlCol="0">
            <a:spAutoFit/>
          </a:bodyPr>
          <a:lstStyle/>
          <a:p>
            <a:r>
              <a:rPr lang="en-GB" sz="6000" dirty="0"/>
              <a:t>3</a:t>
            </a:r>
          </a:p>
        </p:txBody>
      </p:sp>
      <p:sp>
        <p:nvSpPr>
          <p:cNvPr id="6" name="TextBox 5"/>
          <p:cNvSpPr txBox="1"/>
          <p:nvPr/>
        </p:nvSpPr>
        <p:spPr>
          <a:xfrm>
            <a:off x="2195736" y="5013176"/>
            <a:ext cx="5616624" cy="1569660"/>
          </a:xfrm>
          <a:prstGeom prst="rect">
            <a:avLst/>
          </a:prstGeom>
          <a:noFill/>
        </p:spPr>
        <p:txBody>
          <a:bodyPr wrap="square" rtlCol="0">
            <a:spAutoFit/>
          </a:bodyPr>
          <a:lstStyle/>
          <a:p>
            <a:r>
              <a:rPr lang="en-US" sz="2400" b="1" dirty="0">
                <a:solidFill>
                  <a:srgbClr val="FF0000"/>
                </a:solidFill>
              </a:rPr>
              <a:t>Ptosis and miosis in left eye</a:t>
            </a:r>
          </a:p>
          <a:p>
            <a:endParaRPr lang="en-US" sz="2400" b="1" dirty="0">
              <a:solidFill>
                <a:srgbClr val="FF0000"/>
              </a:solidFill>
            </a:endParaRPr>
          </a:p>
          <a:p>
            <a:r>
              <a:rPr lang="en-US" sz="2400" b="1" dirty="0">
                <a:solidFill>
                  <a:srgbClr val="FF0000"/>
                </a:solidFill>
              </a:rPr>
              <a:t>Horner syndrome: ptosis, miosis and anhidrosis</a:t>
            </a:r>
          </a:p>
        </p:txBody>
      </p:sp>
    </p:spTree>
  </p:cSld>
  <p:clrMapOvr>
    <a:masterClrMapping/>
  </p:clrMapOvr>
  <p:transition advClick="0" advTm="60000"/>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4714884"/>
            <a:ext cx="8229600" cy="1143000"/>
          </a:xfrm>
        </p:spPr>
        <p:txBody>
          <a:bodyPr>
            <a:normAutofit fontScale="90000"/>
          </a:bodyPr>
          <a:lstStyle/>
          <a:p>
            <a:r>
              <a:rPr lang="en-GB" dirty="0"/>
              <a:t>B: What component of the autonomic nervous system is affected?</a:t>
            </a:r>
          </a:p>
        </p:txBody>
      </p:sp>
      <p:pic>
        <p:nvPicPr>
          <p:cNvPr id="4" name="Picture 2"/>
          <p:cNvPicPr>
            <a:picLocks noChangeAspect="1" noChangeArrowheads="1"/>
          </p:cNvPicPr>
          <p:nvPr/>
        </p:nvPicPr>
        <p:blipFill>
          <a:blip r:embed="rId2"/>
          <a:srcRect/>
          <a:stretch>
            <a:fillRect/>
          </a:stretch>
        </p:blipFill>
        <p:spPr bwMode="auto">
          <a:xfrm>
            <a:off x="1877291" y="0"/>
            <a:ext cx="7266709" cy="3786214"/>
          </a:xfrm>
          <a:prstGeom prst="rect">
            <a:avLst/>
          </a:prstGeom>
          <a:noFill/>
          <a:ln w="9525">
            <a:noFill/>
            <a:miter lim="800000"/>
            <a:headEnd/>
            <a:tailEnd/>
          </a:ln>
          <a:effectLst/>
        </p:spPr>
      </p:pic>
      <p:sp>
        <p:nvSpPr>
          <p:cNvPr id="5" name="TextBox 4"/>
          <p:cNvSpPr txBox="1"/>
          <p:nvPr/>
        </p:nvSpPr>
        <p:spPr>
          <a:xfrm>
            <a:off x="500034" y="642918"/>
            <a:ext cx="574196" cy="1015663"/>
          </a:xfrm>
          <a:prstGeom prst="rect">
            <a:avLst/>
          </a:prstGeom>
          <a:noFill/>
        </p:spPr>
        <p:txBody>
          <a:bodyPr wrap="none" rtlCol="0">
            <a:spAutoFit/>
          </a:bodyPr>
          <a:lstStyle/>
          <a:p>
            <a:r>
              <a:rPr lang="en-GB" sz="6000" dirty="0"/>
              <a:t>3</a:t>
            </a:r>
          </a:p>
        </p:txBody>
      </p:sp>
      <p:sp>
        <p:nvSpPr>
          <p:cNvPr id="6" name="TextBox 5"/>
          <p:cNvSpPr txBox="1"/>
          <p:nvPr/>
        </p:nvSpPr>
        <p:spPr>
          <a:xfrm>
            <a:off x="2627784" y="6021288"/>
            <a:ext cx="4536504" cy="523220"/>
          </a:xfrm>
          <a:prstGeom prst="rect">
            <a:avLst/>
          </a:prstGeom>
          <a:noFill/>
        </p:spPr>
        <p:txBody>
          <a:bodyPr wrap="square" rtlCol="0">
            <a:spAutoFit/>
          </a:bodyPr>
          <a:lstStyle/>
          <a:p>
            <a:r>
              <a:rPr lang="en-US" sz="2800" b="1" dirty="0">
                <a:solidFill>
                  <a:srgbClr val="FF0000"/>
                </a:solidFill>
              </a:rPr>
              <a:t>Sympathetic nervous system</a:t>
            </a:r>
            <a:r>
              <a:rPr lang="en-US" sz="2400" b="1" dirty="0">
                <a:solidFill>
                  <a:srgbClr val="FF0000"/>
                </a:solidFill>
              </a:rPr>
              <a:t> </a:t>
            </a:r>
          </a:p>
        </p:txBody>
      </p:sp>
    </p:spTree>
  </p:cSld>
  <p:clrMapOvr>
    <a:masterClrMapping/>
  </p:clrMapOvr>
  <p:transition advClick="0" advTm="60000"/>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4500570"/>
            <a:ext cx="8229600" cy="1143000"/>
          </a:xfrm>
        </p:spPr>
        <p:txBody>
          <a:bodyPr>
            <a:normAutofit fontScale="90000"/>
          </a:bodyPr>
          <a:lstStyle/>
          <a:p>
            <a:r>
              <a:rPr lang="en-GB" dirty="0"/>
              <a:t>C: if the patient has </a:t>
            </a:r>
            <a:r>
              <a:rPr lang="en-GB" dirty="0" err="1"/>
              <a:t>anhidrosis</a:t>
            </a:r>
            <a:r>
              <a:rPr lang="en-GB" dirty="0"/>
              <a:t>, where is the lesion?</a:t>
            </a:r>
          </a:p>
        </p:txBody>
      </p:sp>
      <p:pic>
        <p:nvPicPr>
          <p:cNvPr id="4" name="Picture 2"/>
          <p:cNvPicPr>
            <a:picLocks noChangeAspect="1" noChangeArrowheads="1"/>
          </p:cNvPicPr>
          <p:nvPr/>
        </p:nvPicPr>
        <p:blipFill>
          <a:blip r:embed="rId2"/>
          <a:srcRect/>
          <a:stretch>
            <a:fillRect/>
          </a:stretch>
        </p:blipFill>
        <p:spPr bwMode="auto">
          <a:xfrm>
            <a:off x="1877291" y="0"/>
            <a:ext cx="7266709" cy="3786214"/>
          </a:xfrm>
          <a:prstGeom prst="rect">
            <a:avLst/>
          </a:prstGeom>
          <a:noFill/>
          <a:ln w="9525">
            <a:noFill/>
            <a:miter lim="800000"/>
            <a:headEnd/>
            <a:tailEnd/>
          </a:ln>
          <a:effectLst/>
        </p:spPr>
      </p:pic>
      <p:sp>
        <p:nvSpPr>
          <p:cNvPr id="5" name="TextBox 4"/>
          <p:cNvSpPr txBox="1"/>
          <p:nvPr/>
        </p:nvSpPr>
        <p:spPr>
          <a:xfrm>
            <a:off x="500034" y="642918"/>
            <a:ext cx="574196" cy="1015663"/>
          </a:xfrm>
          <a:prstGeom prst="rect">
            <a:avLst/>
          </a:prstGeom>
          <a:noFill/>
        </p:spPr>
        <p:txBody>
          <a:bodyPr wrap="none" rtlCol="0">
            <a:spAutoFit/>
          </a:bodyPr>
          <a:lstStyle/>
          <a:p>
            <a:r>
              <a:rPr lang="en-GB" sz="6000" dirty="0"/>
              <a:t>3</a:t>
            </a:r>
          </a:p>
        </p:txBody>
      </p:sp>
      <p:sp>
        <p:nvSpPr>
          <p:cNvPr id="3" name="TextBox 2"/>
          <p:cNvSpPr txBox="1"/>
          <p:nvPr/>
        </p:nvSpPr>
        <p:spPr>
          <a:xfrm>
            <a:off x="1588296" y="5807703"/>
            <a:ext cx="5184576" cy="830997"/>
          </a:xfrm>
          <a:prstGeom prst="rect">
            <a:avLst/>
          </a:prstGeom>
          <a:noFill/>
        </p:spPr>
        <p:txBody>
          <a:bodyPr wrap="square" rtlCol="0">
            <a:spAutoFit/>
          </a:bodyPr>
          <a:lstStyle/>
          <a:p>
            <a:r>
              <a:rPr lang="en-US" sz="2400" b="1" dirty="0">
                <a:solidFill>
                  <a:srgbClr val="FF0000"/>
                </a:solidFill>
              </a:rPr>
              <a:t>1</a:t>
            </a:r>
            <a:r>
              <a:rPr lang="en-US" sz="2400" b="1" baseline="30000" dirty="0">
                <a:solidFill>
                  <a:srgbClr val="FF0000"/>
                </a:solidFill>
              </a:rPr>
              <a:t>st</a:t>
            </a:r>
            <a:r>
              <a:rPr lang="en-US" sz="2400" b="1" dirty="0">
                <a:solidFill>
                  <a:srgbClr val="FF0000"/>
                </a:solidFill>
              </a:rPr>
              <a:t> or 2</a:t>
            </a:r>
            <a:r>
              <a:rPr lang="en-US" sz="2400" b="1" baseline="30000" dirty="0">
                <a:solidFill>
                  <a:srgbClr val="FF0000"/>
                </a:solidFill>
              </a:rPr>
              <a:t>nd</a:t>
            </a:r>
            <a:r>
              <a:rPr lang="en-US" sz="2400" b="1" dirty="0">
                <a:solidFill>
                  <a:srgbClr val="FF0000"/>
                </a:solidFill>
              </a:rPr>
              <a:t> order neuron / central or preganglionic  </a:t>
            </a:r>
          </a:p>
        </p:txBody>
      </p:sp>
      <p:sp>
        <p:nvSpPr>
          <p:cNvPr id="6" name="Arrow: Down 5"/>
          <p:cNvSpPr/>
          <p:nvPr/>
        </p:nvSpPr>
        <p:spPr>
          <a:xfrm>
            <a:off x="6804248" y="5719146"/>
            <a:ext cx="720080" cy="10081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advTm="60000"/>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endParaRPr lang="ar-JO"/>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169400" cy="6884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60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5A7440-6C35-9C86-EAC2-C22B62528285}"/>
              </a:ext>
            </a:extLst>
          </p:cNvPr>
          <p:cNvSpPr>
            <a:spLocks noGrp="1"/>
          </p:cNvSpPr>
          <p:nvPr>
            <p:ph type="title"/>
          </p:nvPr>
        </p:nvSpPr>
        <p:spPr/>
        <p:txBody>
          <a:bodyPr/>
          <a:lstStyle/>
          <a:p>
            <a:r>
              <a:rPr lang="en-US" sz="3300" dirty="0"/>
              <a:t>Q5- This test called ?</a:t>
            </a:r>
            <a:endParaRPr lang="en-US" dirty="0"/>
          </a:p>
        </p:txBody>
      </p:sp>
      <p:sp>
        <p:nvSpPr>
          <p:cNvPr id="5" name="Content Placeholder 4">
            <a:extLst>
              <a:ext uri="{FF2B5EF4-FFF2-40B4-BE49-F238E27FC236}">
                <a16:creationId xmlns:a16="http://schemas.microsoft.com/office/drawing/2014/main" id="{5A684E60-CE66-7B2D-385F-4E34BED06834}"/>
              </a:ext>
            </a:extLst>
          </p:cNvPr>
          <p:cNvSpPr>
            <a:spLocks noGrp="1"/>
          </p:cNvSpPr>
          <p:nvPr>
            <p:ph sz="half" idx="1"/>
          </p:nvPr>
        </p:nvSpPr>
        <p:spPr/>
        <p:txBody>
          <a:bodyPr/>
          <a:lstStyle/>
          <a:p>
            <a:pPr marL="385763" indent="-385763">
              <a:buFont typeface="+mj-lt"/>
              <a:buAutoNum type="alphaUcPeriod"/>
            </a:pPr>
            <a:r>
              <a:rPr lang="en-US" sz="2100" dirty="0">
                <a:solidFill>
                  <a:srgbClr val="FF0000"/>
                </a:solidFill>
              </a:rPr>
              <a:t>Tandem test</a:t>
            </a:r>
          </a:p>
          <a:p>
            <a:pPr marL="385763" indent="-385763">
              <a:buFont typeface="+mj-lt"/>
              <a:buAutoNum type="alphaUcPeriod"/>
            </a:pPr>
            <a:r>
              <a:rPr lang="en-US" dirty="0"/>
              <a:t>Romberg’s test</a:t>
            </a:r>
          </a:p>
          <a:p>
            <a:pPr marL="385763" indent="-385763">
              <a:buFont typeface="+mj-lt"/>
              <a:buAutoNum type="alphaUcPeriod"/>
            </a:pPr>
            <a:r>
              <a:rPr lang="en-GB" dirty="0"/>
              <a:t>Trendelenburg’s test</a:t>
            </a:r>
          </a:p>
          <a:p>
            <a:pPr marL="385763" indent="-385763">
              <a:buFont typeface="+mj-lt"/>
              <a:buAutoNum type="alphaUcPeriod"/>
            </a:pPr>
            <a:r>
              <a:rPr lang="en-US" dirty="0"/>
              <a:t>Heel-knee-shin test</a:t>
            </a:r>
            <a:endParaRPr lang="en-GB" dirty="0"/>
          </a:p>
          <a:p>
            <a:pPr marL="385763" indent="-385763">
              <a:buFont typeface="+mj-lt"/>
              <a:buAutoNum type="alphaUcPeriod"/>
            </a:pPr>
            <a:r>
              <a:rPr lang="en-US" dirty="0"/>
              <a:t>Babinski’s sign</a:t>
            </a:r>
            <a:endParaRPr lang="en-US" sz="2100" dirty="0"/>
          </a:p>
        </p:txBody>
      </p:sp>
      <p:pic>
        <p:nvPicPr>
          <p:cNvPr id="7" name="Content Placeholder 4">
            <a:extLst>
              <a:ext uri="{FF2B5EF4-FFF2-40B4-BE49-F238E27FC236}">
                <a16:creationId xmlns:a16="http://schemas.microsoft.com/office/drawing/2014/main" id="{F34CCCB6-6C78-1308-AE5A-8C463AB86E6B}"/>
              </a:ext>
            </a:extLst>
          </p:cNvPr>
          <p:cNvPicPr>
            <a:picLocks noGrp="1" noChangeAspect="1"/>
          </p:cNvPicPr>
          <p:nvPr>
            <p:ph sz="half" idx="2"/>
          </p:nvPr>
        </p:nvPicPr>
        <p:blipFill>
          <a:blip r:embed="rId2"/>
          <a:stretch>
            <a:fillRect/>
          </a:stretch>
        </p:blipFill>
        <p:spPr>
          <a:xfrm>
            <a:off x="4733876" y="2842363"/>
            <a:ext cx="3676749" cy="2031716"/>
          </a:xfrm>
          <a:prstGeom prst="rect">
            <a:avLst/>
          </a:prstGeom>
        </p:spPr>
      </p:pic>
    </p:spTree>
    <p:extLst>
      <p:ext uri="{BB962C8B-B14F-4D97-AF65-F5344CB8AC3E}">
        <p14:creationId xmlns:p14="http://schemas.microsoft.com/office/powerpoint/2010/main" val="1002464910"/>
      </p:ext>
    </p:extLst>
  </p:cSld>
  <p:clrMapOvr>
    <a:masterClrMapping/>
  </p:clrMapOvr>
  <p:transition advClick="0" advTm="60000"/>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293096"/>
            <a:ext cx="8229600" cy="1143000"/>
          </a:xfrm>
        </p:spPr>
        <p:txBody>
          <a:bodyPr>
            <a:normAutofit fontScale="90000"/>
          </a:bodyPr>
          <a:lstStyle/>
          <a:p>
            <a:r>
              <a:rPr lang="en-GB" dirty="0"/>
              <a:t>D: if the patient has </a:t>
            </a:r>
            <a:r>
              <a:rPr lang="en-GB" dirty="0" err="1"/>
              <a:t>hemiplegia</a:t>
            </a:r>
            <a:r>
              <a:rPr lang="en-GB" dirty="0"/>
              <a:t> of the right side of the body, where is the lesion?</a:t>
            </a:r>
          </a:p>
        </p:txBody>
      </p:sp>
      <p:pic>
        <p:nvPicPr>
          <p:cNvPr id="4" name="Picture 2"/>
          <p:cNvPicPr>
            <a:picLocks noChangeAspect="1" noChangeArrowheads="1"/>
          </p:cNvPicPr>
          <p:nvPr/>
        </p:nvPicPr>
        <p:blipFill>
          <a:blip r:embed="rId2"/>
          <a:srcRect/>
          <a:stretch>
            <a:fillRect/>
          </a:stretch>
        </p:blipFill>
        <p:spPr bwMode="auto">
          <a:xfrm>
            <a:off x="1877291" y="0"/>
            <a:ext cx="7266709" cy="3786214"/>
          </a:xfrm>
          <a:prstGeom prst="rect">
            <a:avLst/>
          </a:prstGeom>
          <a:noFill/>
          <a:ln w="9525">
            <a:noFill/>
            <a:miter lim="800000"/>
            <a:headEnd/>
            <a:tailEnd/>
          </a:ln>
          <a:effectLst/>
        </p:spPr>
      </p:pic>
      <p:sp>
        <p:nvSpPr>
          <p:cNvPr id="5" name="TextBox 4"/>
          <p:cNvSpPr txBox="1"/>
          <p:nvPr/>
        </p:nvSpPr>
        <p:spPr>
          <a:xfrm>
            <a:off x="500034" y="642918"/>
            <a:ext cx="574196" cy="1015663"/>
          </a:xfrm>
          <a:prstGeom prst="rect">
            <a:avLst/>
          </a:prstGeom>
          <a:noFill/>
        </p:spPr>
        <p:txBody>
          <a:bodyPr wrap="none" rtlCol="0">
            <a:spAutoFit/>
          </a:bodyPr>
          <a:lstStyle/>
          <a:p>
            <a:r>
              <a:rPr lang="en-GB" sz="6000" dirty="0"/>
              <a:t>3</a:t>
            </a:r>
          </a:p>
        </p:txBody>
      </p:sp>
      <p:sp>
        <p:nvSpPr>
          <p:cNvPr id="6" name="TextBox 5"/>
          <p:cNvSpPr txBox="1"/>
          <p:nvPr/>
        </p:nvSpPr>
        <p:spPr>
          <a:xfrm>
            <a:off x="1588296" y="5807703"/>
            <a:ext cx="5936032" cy="830997"/>
          </a:xfrm>
          <a:prstGeom prst="rect">
            <a:avLst/>
          </a:prstGeom>
          <a:noFill/>
        </p:spPr>
        <p:txBody>
          <a:bodyPr wrap="square" rtlCol="0">
            <a:spAutoFit/>
          </a:bodyPr>
          <a:lstStyle/>
          <a:p>
            <a:r>
              <a:rPr lang="en-US" sz="2400" b="1" dirty="0">
                <a:solidFill>
                  <a:srgbClr val="FF0000"/>
                </a:solidFill>
              </a:rPr>
              <a:t>1</a:t>
            </a:r>
            <a:r>
              <a:rPr lang="en-US" sz="2400" b="1" baseline="30000" dirty="0">
                <a:solidFill>
                  <a:srgbClr val="FF0000"/>
                </a:solidFill>
              </a:rPr>
              <a:t>st</a:t>
            </a:r>
            <a:r>
              <a:rPr lang="en-US" sz="2400" b="1" dirty="0">
                <a:solidFill>
                  <a:srgbClr val="FF0000"/>
                </a:solidFill>
              </a:rPr>
              <a:t> order neuron / central lesion above level of pyramidal decussation(lower medulla)</a:t>
            </a:r>
          </a:p>
        </p:txBody>
      </p:sp>
    </p:spTree>
  </p:cSld>
  <p:clrMapOvr>
    <a:masterClrMapping/>
  </p:clrMapOvr>
  <p:transition advClick="0" advTm="60000"/>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60631"/>
            <a:ext cx="8229600" cy="1143000"/>
          </a:xfrm>
        </p:spPr>
        <p:txBody>
          <a:bodyPr>
            <a:normAutofit fontScale="90000"/>
          </a:bodyPr>
          <a:lstStyle/>
          <a:p>
            <a:r>
              <a:rPr lang="en-GB" dirty="0"/>
              <a:t>A: What is this test and what does it detect?</a:t>
            </a: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4</a:t>
            </a:r>
          </a:p>
        </p:txBody>
      </p:sp>
      <p:pic>
        <p:nvPicPr>
          <p:cNvPr id="4098" name="Picture 2"/>
          <p:cNvPicPr>
            <a:picLocks noChangeAspect="1" noChangeArrowheads="1"/>
          </p:cNvPicPr>
          <p:nvPr/>
        </p:nvPicPr>
        <p:blipFill>
          <a:blip r:embed="rId2"/>
          <a:srcRect/>
          <a:stretch>
            <a:fillRect/>
          </a:stretch>
        </p:blipFill>
        <p:spPr bwMode="auto">
          <a:xfrm>
            <a:off x="3143241" y="108529"/>
            <a:ext cx="2281248" cy="4544607"/>
          </a:xfrm>
          <a:prstGeom prst="rect">
            <a:avLst/>
          </a:prstGeom>
          <a:noFill/>
          <a:ln w="9525">
            <a:noFill/>
            <a:miter lim="800000"/>
            <a:headEnd/>
            <a:tailEnd/>
          </a:ln>
          <a:effectLst/>
        </p:spPr>
      </p:pic>
      <p:sp>
        <p:nvSpPr>
          <p:cNvPr id="3" name="Rectangle 2"/>
          <p:cNvSpPr/>
          <p:nvPr/>
        </p:nvSpPr>
        <p:spPr>
          <a:xfrm>
            <a:off x="578787" y="5811126"/>
            <a:ext cx="8229600" cy="707886"/>
          </a:xfrm>
          <a:prstGeom prst="rect">
            <a:avLst/>
          </a:prstGeom>
        </p:spPr>
        <p:txBody>
          <a:bodyPr wrap="square">
            <a:spAutoFit/>
          </a:bodyPr>
          <a:lstStyle/>
          <a:p>
            <a:r>
              <a:rPr lang="en-US" sz="2000" b="1" dirty="0">
                <a:solidFill>
                  <a:srgbClr val="FF0000"/>
                </a:solidFill>
              </a:rPr>
              <a:t>Tandem walking test/ Tandem gait / (heel to toe  walking) : used as a neurological test of balance and coordination especially for cerebellar lesion </a:t>
            </a:r>
          </a:p>
        </p:txBody>
      </p:sp>
    </p:spTree>
  </p:cSld>
  <p:clrMapOvr>
    <a:masterClrMapping/>
  </p:clrMapOvr>
  <p:transition advClick="0" advTm="60000"/>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81128"/>
            <a:ext cx="8229600" cy="1143000"/>
          </a:xfrm>
        </p:spPr>
        <p:txBody>
          <a:bodyPr>
            <a:normAutofit fontScale="90000"/>
          </a:bodyPr>
          <a:lstStyle/>
          <a:p>
            <a:r>
              <a:rPr lang="en-GB" dirty="0"/>
              <a:t>B:what is this abnormality and where is the lesion?</a:t>
            </a:r>
          </a:p>
        </p:txBody>
      </p:sp>
      <p:sp>
        <p:nvSpPr>
          <p:cNvPr id="5" name="TextBox 4"/>
          <p:cNvSpPr txBox="1"/>
          <p:nvPr/>
        </p:nvSpPr>
        <p:spPr>
          <a:xfrm>
            <a:off x="0" y="0"/>
            <a:ext cx="574196" cy="1015663"/>
          </a:xfrm>
          <a:prstGeom prst="rect">
            <a:avLst/>
          </a:prstGeom>
          <a:noFill/>
        </p:spPr>
        <p:txBody>
          <a:bodyPr wrap="none" rtlCol="0">
            <a:spAutoFit/>
          </a:bodyPr>
          <a:lstStyle/>
          <a:p>
            <a:r>
              <a:rPr lang="en-GB" sz="6000" dirty="0"/>
              <a:t>4</a:t>
            </a:r>
          </a:p>
        </p:txBody>
      </p:sp>
      <p:pic>
        <p:nvPicPr>
          <p:cNvPr id="5122" name="Picture 2"/>
          <p:cNvPicPr>
            <a:picLocks noChangeAspect="1" noChangeArrowheads="1"/>
          </p:cNvPicPr>
          <p:nvPr/>
        </p:nvPicPr>
        <p:blipFill>
          <a:blip r:embed="rId3"/>
          <a:srcRect/>
          <a:stretch>
            <a:fillRect/>
          </a:stretch>
        </p:blipFill>
        <p:spPr bwMode="auto">
          <a:xfrm>
            <a:off x="1571604" y="548680"/>
            <a:ext cx="5977204" cy="3348056"/>
          </a:xfrm>
          <a:prstGeom prst="rect">
            <a:avLst/>
          </a:prstGeom>
          <a:noFill/>
          <a:ln w="9525">
            <a:noFill/>
            <a:miter lim="800000"/>
            <a:headEnd/>
            <a:tailEnd/>
          </a:ln>
          <a:effectLst/>
        </p:spPr>
      </p:pic>
      <p:sp>
        <p:nvSpPr>
          <p:cNvPr id="4" name="TextBox 3"/>
          <p:cNvSpPr txBox="1"/>
          <p:nvPr/>
        </p:nvSpPr>
        <p:spPr>
          <a:xfrm>
            <a:off x="2123728" y="5847655"/>
            <a:ext cx="7416824" cy="461665"/>
          </a:xfrm>
          <a:prstGeom prst="rect">
            <a:avLst/>
          </a:prstGeom>
          <a:noFill/>
        </p:spPr>
        <p:txBody>
          <a:bodyPr wrap="square" rtlCol="0">
            <a:spAutoFit/>
          </a:bodyPr>
          <a:lstStyle/>
          <a:p>
            <a:r>
              <a:rPr lang="en-US" sz="2400" b="1" dirty="0">
                <a:solidFill>
                  <a:srgbClr val="FF0000"/>
                </a:solidFill>
              </a:rPr>
              <a:t>Ptosis, oculomotor nerve CN III ??? </a:t>
            </a:r>
          </a:p>
        </p:txBody>
      </p:sp>
    </p:spTree>
  </p:cSld>
  <p:clrMapOvr>
    <a:masterClrMapping/>
  </p:clrMapOvr>
  <p:transition advClick="0" advTm="60000"/>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37990"/>
            <a:ext cx="8229600" cy="1143000"/>
          </a:xfrm>
        </p:spPr>
        <p:txBody>
          <a:bodyPr>
            <a:normAutofit fontScale="90000"/>
          </a:bodyPr>
          <a:lstStyle/>
          <a:p>
            <a:r>
              <a:rPr lang="en-GB" dirty="0"/>
              <a:t>C:What is this test name and for what purpose this test is performed?</a:t>
            </a: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4</a:t>
            </a:r>
          </a:p>
        </p:txBody>
      </p:sp>
      <p:pic>
        <p:nvPicPr>
          <p:cNvPr id="3074" name="Picture 2"/>
          <p:cNvPicPr>
            <a:picLocks noChangeAspect="1" noChangeArrowheads="1"/>
          </p:cNvPicPr>
          <p:nvPr/>
        </p:nvPicPr>
        <p:blipFill>
          <a:blip r:embed="rId2"/>
          <a:srcRect/>
          <a:stretch>
            <a:fillRect/>
          </a:stretch>
        </p:blipFill>
        <p:spPr bwMode="auto">
          <a:xfrm>
            <a:off x="2339752" y="214290"/>
            <a:ext cx="4608716" cy="3520311"/>
          </a:xfrm>
          <a:prstGeom prst="rect">
            <a:avLst/>
          </a:prstGeom>
          <a:noFill/>
          <a:ln w="9525">
            <a:noFill/>
            <a:miter lim="800000"/>
            <a:headEnd/>
            <a:tailEnd/>
          </a:ln>
          <a:effectLst/>
        </p:spPr>
      </p:pic>
      <p:sp>
        <p:nvSpPr>
          <p:cNvPr id="3" name="Rectangle 2"/>
          <p:cNvSpPr/>
          <p:nvPr/>
        </p:nvSpPr>
        <p:spPr>
          <a:xfrm>
            <a:off x="584786" y="5271933"/>
            <a:ext cx="8118648" cy="1384995"/>
          </a:xfrm>
          <a:prstGeom prst="rect">
            <a:avLst/>
          </a:prstGeom>
        </p:spPr>
        <p:txBody>
          <a:bodyPr wrap="square">
            <a:spAutoFit/>
          </a:bodyPr>
          <a:lstStyle/>
          <a:p>
            <a:r>
              <a:rPr lang="en-US" sz="2400" b="1" dirty="0">
                <a:solidFill>
                  <a:srgbClr val="FF0000"/>
                </a:solidFill>
              </a:rPr>
              <a:t>finger–nose–finger test</a:t>
            </a:r>
            <a:r>
              <a:rPr lang="en-US" sz="2000" b="1" dirty="0">
                <a:solidFill>
                  <a:srgbClr val="FF0000"/>
                </a:solidFill>
              </a:rPr>
              <a:t>: test of coordination. Cerebellar disease leads to inaccuracy in this test (past-pointing) because of inability to judge distances (dysmetria). As the finger approaches the target, it may oscillate increasingly wildly (intention tremor)</a:t>
            </a:r>
          </a:p>
        </p:txBody>
      </p:sp>
    </p:spTree>
  </p:cSld>
  <p:clrMapOvr>
    <a:masterClrMapping/>
  </p:clrMapOvr>
  <p:transition advClick="0" advTm="60000"/>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196" y="4293096"/>
            <a:ext cx="8229600" cy="1143000"/>
          </a:xfrm>
        </p:spPr>
        <p:txBody>
          <a:bodyPr>
            <a:normAutofit fontScale="90000"/>
          </a:bodyPr>
          <a:lstStyle/>
          <a:p>
            <a:r>
              <a:rPr lang="en-GB" dirty="0"/>
              <a:t>D: what is this test and what does it detect?</a:t>
            </a:r>
          </a:p>
        </p:txBody>
      </p:sp>
      <p:sp>
        <p:nvSpPr>
          <p:cNvPr id="5" name="TextBox 4"/>
          <p:cNvSpPr txBox="1"/>
          <p:nvPr/>
        </p:nvSpPr>
        <p:spPr>
          <a:xfrm>
            <a:off x="0" y="0"/>
            <a:ext cx="574196" cy="1015663"/>
          </a:xfrm>
          <a:prstGeom prst="rect">
            <a:avLst/>
          </a:prstGeom>
          <a:noFill/>
        </p:spPr>
        <p:txBody>
          <a:bodyPr wrap="none" rtlCol="0">
            <a:spAutoFit/>
          </a:bodyPr>
          <a:lstStyle/>
          <a:p>
            <a:r>
              <a:rPr lang="en-GB" sz="6000" dirty="0"/>
              <a:t>4</a:t>
            </a:r>
          </a:p>
        </p:txBody>
      </p:sp>
      <p:pic>
        <p:nvPicPr>
          <p:cNvPr id="2050" name="Picture 2"/>
          <p:cNvPicPr>
            <a:picLocks noChangeAspect="1" noChangeArrowheads="1"/>
          </p:cNvPicPr>
          <p:nvPr/>
        </p:nvPicPr>
        <p:blipFill>
          <a:blip r:embed="rId2"/>
          <a:srcRect/>
          <a:stretch>
            <a:fillRect/>
          </a:stretch>
        </p:blipFill>
        <p:spPr bwMode="auto">
          <a:xfrm>
            <a:off x="2051720" y="116632"/>
            <a:ext cx="6041437" cy="3781254"/>
          </a:xfrm>
          <a:prstGeom prst="rect">
            <a:avLst/>
          </a:prstGeom>
          <a:noFill/>
          <a:ln w="9525">
            <a:noFill/>
            <a:miter lim="800000"/>
            <a:headEnd/>
            <a:tailEnd/>
          </a:ln>
          <a:effectLst/>
        </p:spPr>
      </p:pic>
      <p:sp>
        <p:nvSpPr>
          <p:cNvPr id="3" name="Rectangle 2"/>
          <p:cNvSpPr/>
          <p:nvPr/>
        </p:nvSpPr>
        <p:spPr>
          <a:xfrm>
            <a:off x="2555776" y="5796119"/>
            <a:ext cx="4572000" cy="461665"/>
          </a:xfrm>
          <a:prstGeom prst="rect">
            <a:avLst/>
          </a:prstGeom>
        </p:spPr>
        <p:txBody>
          <a:bodyPr>
            <a:spAutoFit/>
          </a:bodyPr>
          <a:lstStyle/>
          <a:p>
            <a:r>
              <a:rPr lang="en-US" sz="2400" b="1" dirty="0">
                <a:solidFill>
                  <a:srgbClr val="FF0000"/>
                </a:solidFill>
              </a:rPr>
              <a:t>Babinski sign, UMN damage</a:t>
            </a:r>
          </a:p>
        </p:txBody>
      </p:sp>
    </p:spTree>
  </p:cSld>
  <p:clrMapOvr>
    <a:masterClrMapping/>
  </p:clrMapOvr>
  <p:transition advClick="0" advTm="60000"/>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324600"/>
          </a:xfrm>
        </p:spPr>
        <p:txBody>
          <a:bodyPr>
            <a:normAutofit fontScale="77500" lnSpcReduction="20000"/>
          </a:bodyPr>
          <a:lstStyle/>
          <a:p>
            <a:r>
              <a:rPr lang="en-US" dirty="0" err="1"/>
              <a:t>Meningococemia</a:t>
            </a:r>
            <a:r>
              <a:rPr lang="en-US" dirty="0"/>
              <a:t> : most common epidemic</a:t>
            </a:r>
          </a:p>
          <a:p>
            <a:r>
              <a:rPr lang="en-US" dirty="0"/>
              <a:t>TT: if immunocompromised (AB…..)</a:t>
            </a:r>
          </a:p>
          <a:p>
            <a:r>
              <a:rPr lang="en-US" sz="2000" dirty="0"/>
              <a:t>caused by the </a:t>
            </a:r>
            <a:r>
              <a:rPr lang="en-US" sz="2000" i="1" dirty="0"/>
              <a:t>Neisseria meningitides</a:t>
            </a:r>
            <a:r>
              <a:rPr lang="en-US" sz="2000" dirty="0"/>
              <a:t> bacteria. This is the same type of bacteria that can cause meningitis</a:t>
            </a:r>
          </a:p>
          <a:p>
            <a:r>
              <a:rPr lang="en-US" sz="2000" dirty="0"/>
              <a:t>medical emergency and requires immediate medical attention</a:t>
            </a:r>
          </a:p>
          <a:p>
            <a:endParaRPr lang="en-US" sz="2000" dirty="0"/>
          </a:p>
          <a:p>
            <a:endParaRPr lang="en-US" sz="2000" dirty="0"/>
          </a:p>
          <a:p>
            <a:r>
              <a:rPr lang="en-US" sz="2000" dirty="0"/>
              <a:t>Symptom:</a:t>
            </a:r>
          </a:p>
          <a:p>
            <a:r>
              <a:rPr lang="en-US" sz="2000" dirty="0">
                <a:hlinkClick r:id="rId2"/>
              </a:rPr>
              <a:t>fever</a:t>
            </a:r>
            <a:endParaRPr lang="en-US" sz="2000" dirty="0"/>
          </a:p>
          <a:p>
            <a:r>
              <a:rPr lang="en-US" sz="2000" dirty="0">
                <a:hlinkClick r:id="rId3"/>
              </a:rPr>
              <a:t>headache</a:t>
            </a:r>
            <a:endParaRPr lang="en-US" sz="2000" dirty="0"/>
          </a:p>
          <a:p>
            <a:r>
              <a:rPr lang="en-US" sz="2000" dirty="0">
                <a:hlinkClick r:id="rId4"/>
              </a:rPr>
              <a:t>rash</a:t>
            </a:r>
            <a:r>
              <a:rPr lang="en-US" sz="2000" dirty="0"/>
              <a:t> consisting of small spots</a:t>
            </a:r>
          </a:p>
          <a:p>
            <a:r>
              <a:rPr lang="en-US" sz="2000" dirty="0"/>
              <a:t>vomiting</a:t>
            </a:r>
          </a:p>
          <a:p>
            <a:r>
              <a:rPr lang="en-US" sz="2000" dirty="0"/>
              <a:t>Photophobia </a:t>
            </a:r>
          </a:p>
          <a:p>
            <a:endParaRPr lang="en-US" sz="2000" dirty="0"/>
          </a:p>
          <a:p>
            <a:r>
              <a:rPr lang="en-US" sz="2000" dirty="0"/>
              <a:t>Complication: seizure, abscess, </a:t>
            </a:r>
            <a:r>
              <a:rPr lang="en-US" sz="2000" dirty="0" err="1"/>
              <a:t>hydroceph</a:t>
            </a:r>
            <a:r>
              <a:rPr lang="en-US" sz="2000" dirty="0"/>
              <a:t>, SIADH, septic shock</a:t>
            </a:r>
          </a:p>
          <a:p>
            <a:r>
              <a:rPr lang="en-US" sz="2000" dirty="0"/>
              <a:t>N.MENINGITIS : DIC, adrenal hemorrhage, arthritis, septic shock</a:t>
            </a:r>
          </a:p>
          <a:p>
            <a:pPr marL="0" indent="0">
              <a:buNone/>
            </a:pPr>
            <a:endParaRPr lang="en-US" sz="2000" dirty="0"/>
          </a:p>
          <a:p>
            <a:r>
              <a:rPr lang="en-US" sz="2000" dirty="0"/>
              <a:t>Diagnosis:  1-blood culture 2-CT… CSF culture LP</a:t>
            </a:r>
          </a:p>
          <a:p>
            <a:pPr marL="0" indent="0">
              <a:buNone/>
            </a:pPr>
            <a:r>
              <a:rPr lang="en-US" sz="2000" dirty="0"/>
              <a:t>                           3- SKIN biopsy   4- CBC</a:t>
            </a:r>
          </a:p>
          <a:p>
            <a:pPr marL="0" indent="0">
              <a:buNone/>
            </a:pPr>
            <a:endParaRPr lang="en-US" sz="2000" dirty="0"/>
          </a:p>
          <a:p>
            <a:pPr marL="0" indent="0">
              <a:buNone/>
            </a:pPr>
            <a:r>
              <a:rPr lang="en-US" sz="2000" dirty="0"/>
              <a:t>Treatment: 1-IV fluid   2-plt replacement   3-ampicillin +3</a:t>
            </a:r>
            <a:r>
              <a:rPr lang="en-US" sz="2000" baseline="30000" dirty="0"/>
              <a:t>rd</a:t>
            </a:r>
            <a:r>
              <a:rPr lang="en-US" sz="2000" dirty="0"/>
              <a:t> </a:t>
            </a:r>
            <a:r>
              <a:rPr lang="en-US" sz="2000" dirty="0" err="1"/>
              <a:t>cs+vancomycin</a:t>
            </a:r>
            <a:r>
              <a:rPr lang="en-US" sz="2000" dirty="0"/>
              <a:t> (staph)</a:t>
            </a:r>
          </a:p>
          <a:p>
            <a:pPr marL="0" indent="0">
              <a:buNone/>
            </a:pPr>
            <a:r>
              <a:rPr lang="en-US" sz="2000" dirty="0"/>
              <a:t>                        4- analgesic+antipyretic+ anti epileptic (if needed)</a:t>
            </a:r>
          </a:p>
          <a:p>
            <a:pPr marL="0" indent="0">
              <a:buNone/>
            </a:pPr>
            <a:endParaRPr lang="en-US" sz="2000" dirty="0"/>
          </a:p>
          <a:p>
            <a:pPr marL="0" indent="0">
              <a:buNone/>
            </a:pPr>
            <a:r>
              <a:rPr lang="en-US" sz="2000" dirty="0"/>
              <a:t>Prevention: </a:t>
            </a:r>
            <a:r>
              <a:rPr lang="en-US" sz="2000" dirty="0" err="1"/>
              <a:t>rifampicine</a:t>
            </a:r>
            <a:r>
              <a:rPr lang="en-US" sz="2000" dirty="0"/>
              <a:t>… </a:t>
            </a:r>
            <a:r>
              <a:rPr lang="en-US" sz="2000" dirty="0" err="1"/>
              <a:t>ciprofloxacine</a:t>
            </a:r>
            <a:r>
              <a:rPr lang="en-US" sz="2000" dirty="0"/>
              <a:t> (</a:t>
            </a:r>
            <a:r>
              <a:rPr lang="en-US" sz="2000" dirty="0" err="1"/>
              <a:t>n.mengitis</a:t>
            </a:r>
            <a:r>
              <a:rPr lang="en-US" sz="2000" dirty="0"/>
              <a:t>) </a:t>
            </a:r>
            <a:r>
              <a:rPr lang="en-US" sz="2000" dirty="0" err="1"/>
              <a:t>chemoprophelaxis</a:t>
            </a:r>
            <a:r>
              <a:rPr lang="en-US" sz="2000" dirty="0"/>
              <a:t> </a:t>
            </a:r>
          </a:p>
          <a:p>
            <a:pPr marL="0" indent="0">
              <a:buNone/>
            </a:pPr>
            <a:endParaRPr lang="en-US" sz="2000" dirty="0"/>
          </a:p>
          <a:p>
            <a:pPr marL="0" indent="0">
              <a:buNone/>
            </a:pPr>
            <a:endParaRPr lang="en-US" sz="2000" dirty="0"/>
          </a:p>
          <a:p>
            <a:pPr marL="0" indent="0">
              <a:buNone/>
            </a:pPr>
            <a:endParaRPr lang="ar-JO" sz="2000"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0" y="2057399"/>
            <a:ext cx="3238500" cy="1752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60000"/>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4000504"/>
            <a:ext cx="8229600" cy="1143000"/>
          </a:xfrm>
        </p:spPr>
        <p:txBody>
          <a:bodyPr>
            <a:normAutofit fontScale="90000"/>
          </a:bodyPr>
          <a:lstStyle/>
          <a:p>
            <a:r>
              <a:rPr lang="en-GB" dirty="0"/>
              <a:t>This patient has fever, headache, and photophobia </a:t>
            </a:r>
          </a:p>
        </p:txBody>
      </p:sp>
      <p:pic>
        <p:nvPicPr>
          <p:cNvPr id="43010" name="Picture 2"/>
          <p:cNvPicPr>
            <a:picLocks noChangeAspect="1" noChangeArrowheads="1"/>
          </p:cNvPicPr>
          <p:nvPr/>
        </p:nvPicPr>
        <p:blipFill>
          <a:blip r:embed="rId2"/>
          <a:srcRect/>
          <a:stretch>
            <a:fillRect/>
          </a:stretch>
        </p:blipFill>
        <p:spPr bwMode="auto">
          <a:xfrm>
            <a:off x="1672652" y="0"/>
            <a:ext cx="7471348" cy="4102831"/>
          </a:xfrm>
          <a:prstGeom prst="rect">
            <a:avLst/>
          </a:prstGeom>
          <a:noFill/>
          <a:ln w="9525">
            <a:noFill/>
            <a:miter lim="800000"/>
            <a:headEnd/>
            <a:tailEnd/>
          </a:ln>
          <a:effectLst/>
        </p:spPr>
      </p:pic>
      <p:sp>
        <p:nvSpPr>
          <p:cNvPr id="5" name="Title 1"/>
          <p:cNvSpPr txBox="1"/>
          <p:nvPr/>
        </p:nvSpPr>
        <p:spPr>
          <a:xfrm>
            <a:off x="714348" y="5143512"/>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GB" sz="4400" b="0" i="0" u="none" strike="noStrike" kern="1200" cap="none" spc="0" normalizeH="0" baseline="0" noProof="0" dirty="0">
                <a:ln>
                  <a:noFill/>
                </a:ln>
                <a:solidFill>
                  <a:schemeClr val="tx1"/>
                </a:solidFill>
                <a:effectLst/>
                <a:uLnTx/>
                <a:uFillTx/>
                <a:latin typeface="+mj-lt"/>
                <a:ea typeface="+mj-ea"/>
                <a:cs typeface="+mj-cs"/>
              </a:rPr>
              <a:t>A: what would you examine</a:t>
            </a:r>
            <a:r>
              <a:rPr kumimoji="0" lang="en-GB" sz="4400" b="0" i="0" u="none" strike="noStrike" kern="1200" cap="none" spc="0" normalizeH="0" noProof="0" dirty="0">
                <a:ln>
                  <a:noFill/>
                </a:ln>
                <a:solidFill>
                  <a:schemeClr val="tx1"/>
                </a:solidFill>
                <a:effectLst/>
                <a:uLnTx/>
                <a:uFillTx/>
                <a:latin typeface="+mj-lt"/>
                <a:ea typeface="+mj-ea"/>
                <a:cs typeface="+mj-cs"/>
              </a:rPr>
              <a:t>?</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Box 7"/>
          <p:cNvSpPr txBox="1"/>
          <p:nvPr/>
        </p:nvSpPr>
        <p:spPr>
          <a:xfrm>
            <a:off x="0" y="0"/>
            <a:ext cx="574196" cy="1015663"/>
          </a:xfrm>
          <a:prstGeom prst="rect">
            <a:avLst/>
          </a:prstGeom>
          <a:noFill/>
        </p:spPr>
        <p:txBody>
          <a:bodyPr wrap="none" rtlCol="0">
            <a:spAutoFit/>
          </a:bodyPr>
          <a:lstStyle/>
          <a:p>
            <a:r>
              <a:rPr lang="en-GB" sz="6000" dirty="0"/>
              <a:t>5</a:t>
            </a:r>
          </a:p>
        </p:txBody>
      </p:sp>
      <p:sp>
        <p:nvSpPr>
          <p:cNvPr id="6" name="Rectangle 5"/>
          <p:cNvSpPr/>
          <p:nvPr/>
        </p:nvSpPr>
        <p:spPr>
          <a:xfrm>
            <a:off x="702689" y="6086457"/>
            <a:ext cx="8110041" cy="400110"/>
          </a:xfrm>
          <a:prstGeom prst="rect">
            <a:avLst/>
          </a:prstGeom>
        </p:spPr>
        <p:txBody>
          <a:bodyPr wrap="none">
            <a:spAutoFit/>
          </a:bodyPr>
          <a:lstStyle/>
          <a:p>
            <a:r>
              <a:rPr lang="en-US" sz="2000" b="1" dirty="0">
                <a:solidFill>
                  <a:srgbClr val="FF0000"/>
                </a:solidFill>
              </a:rPr>
              <a:t>Sign of meningeal irritation; </a:t>
            </a:r>
            <a:r>
              <a:rPr lang="en-US" sz="2000" b="1" dirty="0" err="1">
                <a:solidFill>
                  <a:srgbClr val="FF0000"/>
                </a:solidFill>
              </a:rPr>
              <a:t>kernigs</a:t>
            </a:r>
            <a:r>
              <a:rPr lang="en-US" sz="2000" b="1" dirty="0">
                <a:solidFill>
                  <a:srgbClr val="FF0000"/>
                </a:solidFill>
              </a:rPr>
              <a:t> sign, </a:t>
            </a:r>
            <a:r>
              <a:rPr lang="en-US" sz="2000" b="1" dirty="0" err="1">
                <a:solidFill>
                  <a:srgbClr val="FF0000"/>
                </a:solidFill>
              </a:rPr>
              <a:t>brudziniski</a:t>
            </a:r>
            <a:r>
              <a:rPr lang="en-US" sz="2000" b="1" dirty="0">
                <a:solidFill>
                  <a:srgbClr val="FF0000"/>
                </a:solidFill>
              </a:rPr>
              <a:t> and neck stiffness ???</a:t>
            </a:r>
          </a:p>
        </p:txBody>
      </p:sp>
    </p:spTree>
  </p:cSld>
  <p:clrMapOvr>
    <a:masterClrMapping/>
  </p:clrMapOvr>
  <p:transition advClick="0" advTm="60000"/>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4000504"/>
            <a:ext cx="8229600" cy="1143000"/>
          </a:xfrm>
        </p:spPr>
        <p:txBody>
          <a:bodyPr>
            <a:normAutofit fontScale="90000"/>
          </a:bodyPr>
          <a:lstStyle/>
          <a:p>
            <a:r>
              <a:rPr lang="en-GB" dirty="0"/>
              <a:t>This patient has fever, headache, and photophobia </a:t>
            </a:r>
          </a:p>
        </p:txBody>
      </p:sp>
      <p:pic>
        <p:nvPicPr>
          <p:cNvPr id="43010" name="Picture 2"/>
          <p:cNvPicPr>
            <a:picLocks noChangeAspect="1" noChangeArrowheads="1"/>
          </p:cNvPicPr>
          <p:nvPr/>
        </p:nvPicPr>
        <p:blipFill>
          <a:blip r:embed="rId2"/>
          <a:srcRect/>
          <a:stretch>
            <a:fillRect/>
          </a:stretch>
        </p:blipFill>
        <p:spPr bwMode="auto">
          <a:xfrm>
            <a:off x="1672652" y="0"/>
            <a:ext cx="7471348" cy="4102831"/>
          </a:xfrm>
          <a:prstGeom prst="rect">
            <a:avLst/>
          </a:prstGeom>
          <a:noFill/>
          <a:ln w="9525">
            <a:noFill/>
            <a:miter lim="800000"/>
            <a:headEnd/>
            <a:tailEnd/>
          </a:ln>
          <a:effectLst/>
        </p:spPr>
      </p:pic>
      <p:sp>
        <p:nvSpPr>
          <p:cNvPr id="5" name="Title 1"/>
          <p:cNvSpPr txBox="1"/>
          <p:nvPr/>
        </p:nvSpPr>
        <p:spPr>
          <a:xfrm>
            <a:off x="642910" y="5286388"/>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GB" sz="3200" b="0" i="0" u="none" strike="noStrike" kern="1200" cap="none" spc="0" normalizeH="0" baseline="0" noProof="0" dirty="0">
                <a:ln>
                  <a:noFill/>
                </a:ln>
                <a:solidFill>
                  <a:schemeClr val="tx1"/>
                </a:solidFill>
                <a:effectLst/>
                <a:uLnTx/>
                <a:uFillTx/>
                <a:latin typeface="+mj-lt"/>
                <a:ea typeface="+mj-ea"/>
                <a:cs typeface="+mj-cs"/>
              </a:rPr>
              <a:t>B: what you examined</a:t>
            </a:r>
            <a:r>
              <a:rPr kumimoji="0" lang="en-GB" sz="3200" b="0" i="0" u="none" strike="noStrike" kern="1200" cap="none" spc="0" normalizeH="0" noProof="0" dirty="0">
                <a:ln>
                  <a:noFill/>
                </a:ln>
                <a:solidFill>
                  <a:schemeClr val="tx1"/>
                </a:solidFill>
                <a:effectLst/>
                <a:uLnTx/>
                <a:uFillTx/>
                <a:latin typeface="+mj-lt"/>
                <a:ea typeface="+mj-ea"/>
                <a:cs typeface="+mj-cs"/>
              </a:rPr>
              <a:t> is positive. What would you do next regarding treatment?</a:t>
            </a:r>
            <a:endParaRPr kumimoji="0" lang="en-GB"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5</a:t>
            </a:r>
          </a:p>
        </p:txBody>
      </p:sp>
      <p:sp>
        <p:nvSpPr>
          <p:cNvPr id="7" name="TextBox 6"/>
          <p:cNvSpPr txBox="1"/>
          <p:nvPr/>
        </p:nvSpPr>
        <p:spPr>
          <a:xfrm>
            <a:off x="3131840" y="6310662"/>
            <a:ext cx="2880320" cy="523220"/>
          </a:xfrm>
          <a:prstGeom prst="rect">
            <a:avLst/>
          </a:prstGeom>
          <a:noFill/>
        </p:spPr>
        <p:txBody>
          <a:bodyPr wrap="square" rtlCol="0">
            <a:spAutoFit/>
          </a:bodyPr>
          <a:lstStyle/>
          <a:p>
            <a:r>
              <a:rPr lang="en-US" sz="2800" b="1" dirty="0">
                <a:solidFill>
                  <a:srgbClr val="FF0000"/>
                </a:solidFill>
              </a:rPr>
              <a:t>IV antibiotic ???</a:t>
            </a:r>
          </a:p>
        </p:txBody>
      </p:sp>
    </p:spTree>
  </p:cSld>
  <p:clrMapOvr>
    <a:masterClrMapping/>
  </p:clrMapOvr>
  <p:transition advClick="0" advTm="60000"/>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4000504"/>
            <a:ext cx="8229600" cy="1143000"/>
          </a:xfrm>
        </p:spPr>
        <p:txBody>
          <a:bodyPr>
            <a:normAutofit/>
          </a:bodyPr>
          <a:lstStyle/>
          <a:p>
            <a:r>
              <a:rPr lang="en-GB" dirty="0"/>
              <a:t>This patient has fever, headache, </a:t>
            </a:r>
          </a:p>
        </p:txBody>
      </p:sp>
      <p:pic>
        <p:nvPicPr>
          <p:cNvPr id="43010" name="Picture 2"/>
          <p:cNvPicPr>
            <a:picLocks noChangeAspect="1" noChangeArrowheads="1"/>
          </p:cNvPicPr>
          <p:nvPr/>
        </p:nvPicPr>
        <p:blipFill>
          <a:blip r:embed="rId2"/>
          <a:srcRect/>
          <a:stretch>
            <a:fillRect/>
          </a:stretch>
        </p:blipFill>
        <p:spPr bwMode="auto">
          <a:xfrm>
            <a:off x="1672652" y="0"/>
            <a:ext cx="7471348" cy="4102831"/>
          </a:xfrm>
          <a:prstGeom prst="rect">
            <a:avLst/>
          </a:prstGeom>
          <a:noFill/>
          <a:ln w="9525">
            <a:noFill/>
            <a:miter lim="800000"/>
            <a:headEnd/>
            <a:tailEnd/>
          </a:ln>
          <a:effectLst/>
        </p:spPr>
      </p:pic>
      <p:sp>
        <p:nvSpPr>
          <p:cNvPr id="5" name="Title 1"/>
          <p:cNvSpPr txBox="1"/>
          <p:nvPr/>
        </p:nvSpPr>
        <p:spPr>
          <a:xfrm>
            <a:off x="714348" y="5143512"/>
            <a:ext cx="8229600" cy="1143000"/>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GB" sz="4400" b="0" i="0" u="none" strike="noStrike" kern="1200" cap="none" spc="0" normalizeH="0" baseline="0" noProof="0" dirty="0">
                <a:ln>
                  <a:noFill/>
                </a:ln>
                <a:solidFill>
                  <a:schemeClr val="tx1"/>
                </a:solidFill>
                <a:effectLst/>
                <a:uLnTx/>
                <a:uFillTx/>
                <a:latin typeface="+mj-lt"/>
                <a:ea typeface="+mj-ea"/>
                <a:cs typeface="+mj-cs"/>
              </a:rPr>
              <a:t>C: </a:t>
            </a:r>
            <a:r>
              <a:rPr lang="en-GB" sz="4400" dirty="0">
                <a:latin typeface="+mj-lt"/>
                <a:ea typeface="+mj-ea"/>
                <a:cs typeface="+mj-cs"/>
              </a:rPr>
              <a:t>the patient </a:t>
            </a:r>
            <a:r>
              <a:rPr lang="en-GB" sz="4400" dirty="0" err="1">
                <a:latin typeface="+mj-lt"/>
                <a:ea typeface="+mj-ea"/>
                <a:cs typeface="+mj-cs"/>
              </a:rPr>
              <a:t>fundoscopic</a:t>
            </a:r>
            <a:r>
              <a:rPr lang="en-GB" sz="4400" dirty="0">
                <a:latin typeface="+mj-lt"/>
                <a:ea typeface="+mj-ea"/>
                <a:cs typeface="+mj-cs"/>
              </a:rPr>
              <a:t> examination showed </a:t>
            </a:r>
            <a:r>
              <a:rPr lang="en-GB" sz="4400" dirty="0" err="1">
                <a:latin typeface="+mj-lt"/>
                <a:ea typeface="+mj-ea"/>
                <a:cs typeface="+mj-cs"/>
              </a:rPr>
              <a:t>papilledema</a:t>
            </a:r>
            <a:r>
              <a:rPr lang="en-GB" sz="4400" dirty="0">
                <a:latin typeface="+mj-lt"/>
                <a:ea typeface="+mj-ea"/>
                <a:cs typeface="+mj-cs"/>
              </a:rPr>
              <a:t>, what would do next?</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5</a:t>
            </a:r>
          </a:p>
        </p:txBody>
      </p:sp>
      <p:sp>
        <p:nvSpPr>
          <p:cNvPr id="7" name="TextBox 6"/>
          <p:cNvSpPr txBox="1"/>
          <p:nvPr/>
        </p:nvSpPr>
        <p:spPr>
          <a:xfrm>
            <a:off x="3563888" y="6286512"/>
            <a:ext cx="851515" cy="523220"/>
          </a:xfrm>
          <a:prstGeom prst="rect">
            <a:avLst/>
          </a:prstGeom>
          <a:noFill/>
        </p:spPr>
        <p:txBody>
          <a:bodyPr wrap="none" rtlCol="0">
            <a:spAutoFit/>
          </a:bodyPr>
          <a:lstStyle/>
          <a:p>
            <a:r>
              <a:rPr lang="en-US" sz="2800" b="1" dirty="0">
                <a:solidFill>
                  <a:srgbClr val="FF0000"/>
                </a:solidFill>
              </a:rPr>
              <a:t>????</a:t>
            </a:r>
          </a:p>
        </p:txBody>
      </p:sp>
    </p:spTree>
  </p:cSld>
  <p:clrMapOvr>
    <a:masterClrMapping/>
  </p:clrMapOvr>
  <p:transition advClick="0" advTm="60000"/>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4000504"/>
            <a:ext cx="8229600" cy="1143000"/>
          </a:xfrm>
        </p:spPr>
        <p:txBody>
          <a:bodyPr>
            <a:normAutofit/>
          </a:bodyPr>
          <a:lstStyle/>
          <a:p>
            <a:r>
              <a:rPr lang="en-GB" dirty="0"/>
              <a:t>This patient has fever, headache, </a:t>
            </a:r>
          </a:p>
        </p:txBody>
      </p:sp>
      <p:pic>
        <p:nvPicPr>
          <p:cNvPr id="43010" name="Picture 2"/>
          <p:cNvPicPr>
            <a:picLocks noChangeAspect="1" noChangeArrowheads="1"/>
          </p:cNvPicPr>
          <p:nvPr/>
        </p:nvPicPr>
        <p:blipFill>
          <a:blip r:embed="rId2"/>
          <a:srcRect/>
          <a:stretch>
            <a:fillRect/>
          </a:stretch>
        </p:blipFill>
        <p:spPr bwMode="auto">
          <a:xfrm>
            <a:off x="1672652" y="0"/>
            <a:ext cx="7471348" cy="4102831"/>
          </a:xfrm>
          <a:prstGeom prst="rect">
            <a:avLst/>
          </a:prstGeom>
          <a:noFill/>
          <a:ln w="9525">
            <a:noFill/>
            <a:miter lim="800000"/>
            <a:headEnd/>
            <a:tailEnd/>
          </a:ln>
          <a:effectLst/>
        </p:spPr>
      </p:pic>
      <p:sp>
        <p:nvSpPr>
          <p:cNvPr id="5" name="Title 1"/>
          <p:cNvSpPr txBox="1"/>
          <p:nvPr/>
        </p:nvSpPr>
        <p:spPr>
          <a:xfrm>
            <a:off x="714348" y="5143512"/>
            <a:ext cx="8229600" cy="1143000"/>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GB" sz="4400" b="0" i="0" u="none" strike="noStrike" kern="1200" cap="none" spc="0" normalizeH="0" baseline="0" noProof="0" dirty="0">
                <a:ln>
                  <a:noFill/>
                </a:ln>
                <a:solidFill>
                  <a:schemeClr val="tx1"/>
                </a:solidFill>
                <a:effectLst/>
                <a:uLnTx/>
                <a:uFillTx/>
                <a:latin typeface="+mj-lt"/>
                <a:ea typeface="+mj-ea"/>
                <a:cs typeface="+mj-cs"/>
              </a:rPr>
              <a:t>D: The previous investigation was normal, what is the next investigation</a:t>
            </a:r>
            <a:r>
              <a:rPr lang="en-GB" sz="4400" baseline="0" dirty="0">
                <a:latin typeface="+mj-lt"/>
                <a:ea typeface="+mj-ea"/>
                <a:cs typeface="+mj-cs"/>
              </a:rPr>
              <a:t>?</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5</a:t>
            </a:r>
          </a:p>
        </p:txBody>
      </p:sp>
      <p:sp>
        <p:nvSpPr>
          <p:cNvPr id="7" name="TextBox 6"/>
          <p:cNvSpPr txBox="1"/>
          <p:nvPr/>
        </p:nvSpPr>
        <p:spPr>
          <a:xfrm>
            <a:off x="3563888" y="6286512"/>
            <a:ext cx="851515" cy="523220"/>
          </a:xfrm>
          <a:prstGeom prst="rect">
            <a:avLst/>
          </a:prstGeom>
          <a:noFill/>
        </p:spPr>
        <p:txBody>
          <a:bodyPr wrap="none" rtlCol="0">
            <a:spAutoFit/>
          </a:bodyPr>
          <a:lstStyle/>
          <a:p>
            <a:r>
              <a:rPr lang="en-US" sz="2800" b="1" dirty="0">
                <a:solidFill>
                  <a:srgbClr val="FF0000"/>
                </a:solidFill>
              </a:rPr>
              <a:t>????</a:t>
            </a:r>
          </a:p>
        </p:txBody>
      </p:sp>
    </p:spTree>
  </p:cSld>
  <p:clrMapOvr>
    <a:masterClrMapping/>
  </p:clrMapOvr>
  <p:transition advClick="0" advTm="60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DC9750-6A1F-902F-004B-644ED69DD040}"/>
              </a:ext>
            </a:extLst>
          </p:cNvPr>
          <p:cNvSpPr>
            <a:spLocks noGrp="1"/>
          </p:cNvSpPr>
          <p:nvPr>
            <p:ph type="title"/>
          </p:nvPr>
        </p:nvSpPr>
        <p:spPr/>
        <p:txBody>
          <a:bodyPr>
            <a:normAutofit fontScale="90000"/>
          </a:bodyPr>
          <a:lstStyle/>
          <a:p>
            <a:r>
              <a:rPr lang="en-US" sz="3300" dirty="0"/>
              <a:t>Q6- What is the diagnosis ?</a:t>
            </a:r>
            <a:br>
              <a:rPr lang="en-US" sz="3300" dirty="0"/>
            </a:br>
            <a:endParaRPr lang="en-US" dirty="0"/>
          </a:p>
        </p:txBody>
      </p:sp>
      <p:sp>
        <p:nvSpPr>
          <p:cNvPr id="5" name="Content Placeholder 4">
            <a:extLst>
              <a:ext uri="{FF2B5EF4-FFF2-40B4-BE49-F238E27FC236}">
                <a16:creationId xmlns:a16="http://schemas.microsoft.com/office/drawing/2014/main" id="{B4EF5196-E1C2-18E4-BDB0-AEB47CC48173}"/>
              </a:ext>
            </a:extLst>
          </p:cNvPr>
          <p:cNvSpPr>
            <a:spLocks noGrp="1"/>
          </p:cNvSpPr>
          <p:nvPr>
            <p:ph sz="half" idx="1"/>
          </p:nvPr>
        </p:nvSpPr>
        <p:spPr/>
        <p:txBody>
          <a:bodyPr/>
          <a:lstStyle/>
          <a:p>
            <a:pPr marL="385763" indent="-385763">
              <a:buFont typeface="+mj-lt"/>
              <a:buAutoNum type="alphaUcPeriod"/>
            </a:pPr>
            <a:r>
              <a:rPr lang="en-US" dirty="0"/>
              <a:t>Normal CT scan</a:t>
            </a:r>
            <a:endParaRPr lang="en-US" sz="2100" dirty="0"/>
          </a:p>
          <a:p>
            <a:pPr marL="385763" indent="-385763">
              <a:buFont typeface="+mj-lt"/>
              <a:buAutoNum type="alphaUcPeriod"/>
            </a:pPr>
            <a:r>
              <a:rPr lang="en-US" sz="2100" dirty="0">
                <a:solidFill>
                  <a:srgbClr val="FF0000"/>
                </a:solidFill>
              </a:rPr>
              <a:t>Sub-</a:t>
            </a:r>
            <a:r>
              <a:rPr lang="en-US" sz="2100" dirty="0" err="1">
                <a:solidFill>
                  <a:srgbClr val="FF0000"/>
                </a:solidFill>
              </a:rPr>
              <a:t>arachenoid</a:t>
            </a:r>
            <a:r>
              <a:rPr lang="en-US" sz="2100" dirty="0">
                <a:solidFill>
                  <a:srgbClr val="FF0000"/>
                </a:solidFill>
              </a:rPr>
              <a:t> hemorrhage</a:t>
            </a:r>
          </a:p>
          <a:p>
            <a:pPr marL="385763" indent="-385763">
              <a:buFont typeface="+mj-lt"/>
              <a:buAutoNum type="alphaUcPeriod"/>
            </a:pPr>
            <a:r>
              <a:rPr lang="en-US" dirty="0"/>
              <a:t>Cerebral infarction</a:t>
            </a:r>
          </a:p>
          <a:p>
            <a:pPr marL="385763" indent="-385763">
              <a:buFont typeface="+mj-lt"/>
              <a:buAutoNum type="alphaUcPeriod"/>
            </a:pPr>
            <a:r>
              <a:rPr lang="en-US" dirty="0"/>
              <a:t>Multiple sclerosis</a:t>
            </a:r>
          </a:p>
          <a:p>
            <a:pPr marL="385763" indent="-385763">
              <a:buFont typeface="+mj-lt"/>
              <a:buAutoNum type="alphaUcPeriod"/>
            </a:pPr>
            <a:r>
              <a:rPr lang="en-US" dirty="0"/>
              <a:t>Watershed infarction</a:t>
            </a:r>
          </a:p>
          <a:p>
            <a:pPr marL="385763" indent="-385763">
              <a:buFont typeface="+mj-lt"/>
              <a:buAutoNum type="alphaUcPeriod"/>
            </a:pPr>
            <a:endParaRPr lang="en-US" sz="2100" dirty="0"/>
          </a:p>
          <a:p>
            <a:pPr marL="385763" indent="-385763">
              <a:buFont typeface="+mj-lt"/>
              <a:buAutoNum type="alphaUcPeriod"/>
            </a:pPr>
            <a:endParaRPr lang="en-US" dirty="0"/>
          </a:p>
        </p:txBody>
      </p:sp>
      <p:pic>
        <p:nvPicPr>
          <p:cNvPr id="7" name="Content Placeholder 4">
            <a:extLst>
              <a:ext uri="{FF2B5EF4-FFF2-40B4-BE49-F238E27FC236}">
                <a16:creationId xmlns:a16="http://schemas.microsoft.com/office/drawing/2014/main" id="{6B709B99-CB75-CF0B-2995-8E86A5396D8A}"/>
              </a:ext>
            </a:extLst>
          </p:cNvPr>
          <p:cNvPicPr>
            <a:picLocks noGrp="1" noChangeAspect="1"/>
          </p:cNvPicPr>
          <p:nvPr>
            <p:ph sz="half" idx="2"/>
          </p:nvPr>
        </p:nvPicPr>
        <p:blipFill>
          <a:blip r:embed="rId2"/>
          <a:stretch>
            <a:fillRect/>
          </a:stretch>
        </p:blipFill>
        <p:spPr>
          <a:xfrm>
            <a:off x="4609820" y="1956001"/>
            <a:ext cx="3924860" cy="3421932"/>
          </a:xfrm>
          <a:prstGeom prst="rect">
            <a:avLst/>
          </a:prstGeom>
        </p:spPr>
      </p:pic>
    </p:spTree>
    <p:extLst>
      <p:ext uri="{BB962C8B-B14F-4D97-AF65-F5344CB8AC3E}">
        <p14:creationId xmlns:p14="http://schemas.microsoft.com/office/powerpoint/2010/main" val="2090801411"/>
      </p:ext>
    </p:extLst>
  </p:cSld>
  <p:clrMapOvr>
    <a:masterClrMapping/>
  </p:clrMapOvr>
  <p:transition advClick="0" advTm="60000"/>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042" y="4509120"/>
            <a:ext cx="8229600" cy="1143000"/>
          </a:xfrm>
        </p:spPr>
        <p:txBody>
          <a:bodyPr>
            <a:normAutofit fontScale="90000"/>
          </a:bodyPr>
          <a:lstStyle/>
          <a:p>
            <a:r>
              <a:rPr lang="en-GB" dirty="0"/>
              <a:t>A: the examiner asked the patient to look to the right, what cranial nerve is injured?</a:t>
            </a:r>
          </a:p>
        </p:txBody>
      </p:sp>
      <p:sp>
        <p:nvSpPr>
          <p:cNvPr id="5" name="TextBox 4"/>
          <p:cNvSpPr txBox="1"/>
          <p:nvPr/>
        </p:nvSpPr>
        <p:spPr>
          <a:xfrm>
            <a:off x="0" y="0"/>
            <a:ext cx="574196" cy="1015663"/>
          </a:xfrm>
          <a:prstGeom prst="rect">
            <a:avLst/>
          </a:prstGeom>
          <a:noFill/>
        </p:spPr>
        <p:txBody>
          <a:bodyPr wrap="none" rtlCol="0">
            <a:spAutoFit/>
          </a:bodyPr>
          <a:lstStyle/>
          <a:p>
            <a:r>
              <a:rPr lang="en-GB" sz="6000" dirty="0"/>
              <a:t>6</a:t>
            </a:r>
          </a:p>
        </p:txBody>
      </p:sp>
      <p:pic>
        <p:nvPicPr>
          <p:cNvPr id="6146" name="Picture 2"/>
          <p:cNvPicPr>
            <a:picLocks noChangeAspect="1" noChangeArrowheads="1"/>
          </p:cNvPicPr>
          <p:nvPr/>
        </p:nvPicPr>
        <p:blipFill>
          <a:blip r:embed="rId2"/>
          <a:srcRect/>
          <a:stretch>
            <a:fillRect/>
          </a:stretch>
        </p:blipFill>
        <p:spPr bwMode="auto">
          <a:xfrm>
            <a:off x="1142976" y="571480"/>
            <a:ext cx="7600602" cy="2628914"/>
          </a:xfrm>
          <a:prstGeom prst="rect">
            <a:avLst/>
          </a:prstGeom>
          <a:noFill/>
          <a:ln w="9525">
            <a:noFill/>
            <a:miter lim="800000"/>
            <a:headEnd/>
            <a:tailEnd/>
          </a:ln>
          <a:effectLst/>
        </p:spPr>
      </p:pic>
      <p:sp>
        <p:nvSpPr>
          <p:cNvPr id="6" name="TextBox 5"/>
          <p:cNvSpPr txBox="1"/>
          <p:nvPr/>
        </p:nvSpPr>
        <p:spPr>
          <a:xfrm>
            <a:off x="2794630" y="6024910"/>
            <a:ext cx="3816424" cy="523220"/>
          </a:xfrm>
          <a:prstGeom prst="rect">
            <a:avLst/>
          </a:prstGeom>
          <a:noFill/>
        </p:spPr>
        <p:txBody>
          <a:bodyPr wrap="square" rtlCol="0">
            <a:spAutoFit/>
          </a:bodyPr>
          <a:lstStyle/>
          <a:p>
            <a:r>
              <a:rPr lang="en-US" sz="2800" b="1" dirty="0">
                <a:solidFill>
                  <a:srgbClr val="FF0000"/>
                </a:solidFill>
              </a:rPr>
              <a:t>Abducent nerve CN VI</a:t>
            </a:r>
          </a:p>
        </p:txBody>
      </p:sp>
    </p:spTree>
  </p:cSld>
  <p:clrMapOvr>
    <a:masterClrMapping/>
  </p:clrMapOvr>
  <p:transition advClick="0" advTm="60000"/>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81128"/>
            <a:ext cx="8229600" cy="1143000"/>
          </a:xfrm>
        </p:spPr>
        <p:txBody>
          <a:bodyPr>
            <a:normAutofit fontScale="90000"/>
          </a:bodyPr>
          <a:lstStyle/>
          <a:p>
            <a:r>
              <a:rPr lang="en-GB" dirty="0"/>
              <a:t>B: what is the abnormality and where is the lesion?</a:t>
            </a:r>
          </a:p>
        </p:txBody>
      </p:sp>
      <p:sp>
        <p:nvSpPr>
          <p:cNvPr id="5" name="TextBox 4"/>
          <p:cNvSpPr txBox="1"/>
          <p:nvPr/>
        </p:nvSpPr>
        <p:spPr>
          <a:xfrm>
            <a:off x="0" y="0"/>
            <a:ext cx="574196" cy="1015663"/>
          </a:xfrm>
          <a:prstGeom prst="rect">
            <a:avLst/>
          </a:prstGeom>
          <a:noFill/>
        </p:spPr>
        <p:txBody>
          <a:bodyPr wrap="none" rtlCol="0">
            <a:spAutoFit/>
          </a:bodyPr>
          <a:lstStyle/>
          <a:p>
            <a:r>
              <a:rPr lang="en-GB" sz="6000" dirty="0"/>
              <a:t>6</a:t>
            </a:r>
          </a:p>
        </p:txBody>
      </p:sp>
      <p:pic>
        <p:nvPicPr>
          <p:cNvPr id="7170" name="Picture 2"/>
          <p:cNvPicPr>
            <a:picLocks noChangeAspect="1" noChangeArrowheads="1"/>
          </p:cNvPicPr>
          <p:nvPr/>
        </p:nvPicPr>
        <p:blipFill>
          <a:blip r:embed="rId2"/>
          <a:srcRect/>
          <a:stretch>
            <a:fillRect/>
          </a:stretch>
        </p:blipFill>
        <p:spPr bwMode="auto">
          <a:xfrm>
            <a:off x="3143240" y="357166"/>
            <a:ext cx="2724150" cy="3886200"/>
          </a:xfrm>
          <a:prstGeom prst="rect">
            <a:avLst/>
          </a:prstGeom>
          <a:noFill/>
          <a:ln w="9525">
            <a:noFill/>
            <a:miter lim="800000"/>
            <a:headEnd/>
            <a:tailEnd/>
          </a:ln>
          <a:effectLst/>
        </p:spPr>
      </p:pic>
      <p:sp>
        <p:nvSpPr>
          <p:cNvPr id="3" name="Rectangle 2"/>
          <p:cNvSpPr/>
          <p:nvPr/>
        </p:nvSpPr>
        <p:spPr>
          <a:xfrm>
            <a:off x="1456691" y="5877224"/>
            <a:ext cx="7255448" cy="400110"/>
          </a:xfrm>
          <a:prstGeom prst="rect">
            <a:avLst/>
          </a:prstGeom>
        </p:spPr>
        <p:txBody>
          <a:bodyPr wrap="none">
            <a:spAutoFit/>
          </a:bodyPr>
          <a:lstStyle/>
          <a:p>
            <a:r>
              <a:rPr lang="en-US" sz="2000" b="1" dirty="0">
                <a:solidFill>
                  <a:srgbClr val="FF0000"/>
                </a:solidFill>
              </a:rPr>
              <a:t>Left jaw deviation, mandibular branch of left trigeminal nerve CN V</a:t>
            </a:r>
          </a:p>
        </p:txBody>
      </p:sp>
    </p:spTree>
  </p:cSld>
  <p:clrMapOvr>
    <a:masterClrMapping/>
  </p:clrMapOvr>
  <p:transition advClick="0" advTm="60000"/>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4071942"/>
            <a:ext cx="8229600" cy="1143000"/>
          </a:xfrm>
        </p:spPr>
        <p:txBody>
          <a:bodyPr>
            <a:normAutofit fontScale="90000"/>
          </a:bodyPr>
          <a:lstStyle/>
          <a:p>
            <a:r>
              <a:rPr lang="en-GB" dirty="0"/>
              <a:t>C: what is this and which side is affected?</a:t>
            </a:r>
          </a:p>
        </p:txBody>
      </p:sp>
      <p:pic>
        <p:nvPicPr>
          <p:cNvPr id="22529" name="Picture 1"/>
          <p:cNvPicPr>
            <a:picLocks noChangeAspect="1" noChangeArrowheads="1"/>
          </p:cNvPicPr>
          <p:nvPr/>
        </p:nvPicPr>
        <p:blipFill>
          <a:blip r:embed="rId2"/>
          <a:srcRect/>
          <a:stretch>
            <a:fillRect/>
          </a:stretch>
        </p:blipFill>
        <p:spPr bwMode="auto">
          <a:xfrm>
            <a:off x="2857488" y="0"/>
            <a:ext cx="2857520" cy="3895453"/>
          </a:xfrm>
          <a:prstGeom prst="rect">
            <a:avLst/>
          </a:prstGeom>
          <a:noFill/>
          <a:ln w="9525">
            <a:noFill/>
            <a:miter lim="800000"/>
            <a:headEnd/>
            <a:tailEnd/>
          </a:ln>
          <a:effectLst/>
        </p:spPr>
      </p:pic>
      <p:sp>
        <p:nvSpPr>
          <p:cNvPr id="5" name="TextBox 4"/>
          <p:cNvSpPr txBox="1"/>
          <p:nvPr/>
        </p:nvSpPr>
        <p:spPr>
          <a:xfrm>
            <a:off x="0" y="0"/>
            <a:ext cx="574196" cy="1015663"/>
          </a:xfrm>
          <a:prstGeom prst="rect">
            <a:avLst/>
          </a:prstGeom>
          <a:noFill/>
        </p:spPr>
        <p:txBody>
          <a:bodyPr wrap="none" rtlCol="0">
            <a:spAutoFit/>
          </a:bodyPr>
          <a:lstStyle/>
          <a:p>
            <a:r>
              <a:rPr lang="en-GB" sz="6000" dirty="0"/>
              <a:t>6</a:t>
            </a:r>
          </a:p>
        </p:txBody>
      </p:sp>
      <p:sp>
        <p:nvSpPr>
          <p:cNvPr id="6" name="Rectangle 5"/>
          <p:cNvSpPr/>
          <p:nvPr/>
        </p:nvSpPr>
        <p:spPr>
          <a:xfrm>
            <a:off x="2573471" y="5589240"/>
            <a:ext cx="3425553" cy="461665"/>
          </a:xfrm>
          <a:prstGeom prst="rect">
            <a:avLst/>
          </a:prstGeom>
        </p:spPr>
        <p:txBody>
          <a:bodyPr wrap="none">
            <a:spAutoFit/>
          </a:bodyPr>
          <a:lstStyle/>
          <a:p>
            <a:r>
              <a:rPr lang="en-US" sz="2400" b="1" dirty="0">
                <a:solidFill>
                  <a:srgbClr val="FF0000"/>
                </a:solidFill>
                <a:latin typeface="Arial" panose="020B0604020202020204" pitchFamily="34" charset="0"/>
              </a:rPr>
              <a:t>Facial palsy, Left side </a:t>
            </a:r>
            <a:endParaRPr lang="en-US" sz="2400" dirty="0">
              <a:solidFill>
                <a:srgbClr val="FF0000"/>
              </a:solidFill>
            </a:endParaRPr>
          </a:p>
        </p:txBody>
      </p:sp>
    </p:spTree>
  </p:cSld>
  <p:clrMapOvr>
    <a:masterClrMapping/>
  </p:clrMapOvr>
  <p:transition advClick="0" advTm="60000"/>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4071942"/>
            <a:ext cx="8229600" cy="1143000"/>
          </a:xfrm>
        </p:spPr>
        <p:txBody>
          <a:bodyPr>
            <a:normAutofit fontScale="90000"/>
          </a:bodyPr>
          <a:lstStyle/>
          <a:p>
            <a:r>
              <a:rPr lang="en-GB" dirty="0"/>
              <a:t>D: how would you treat this patient?</a:t>
            </a:r>
          </a:p>
        </p:txBody>
      </p:sp>
      <p:pic>
        <p:nvPicPr>
          <p:cNvPr id="22529" name="Picture 1"/>
          <p:cNvPicPr>
            <a:picLocks noChangeAspect="1" noChangeArrowheads="1"/>
          </p:cNvPicPr>
          <p:nvPr/>
        </p:nvPicPr>
        <p:blipFill>
          <a:blip r:embed="rId2"/>
          <a:srcRect/>
          <a:stretch>
            <a:fillRect/>
          </a:stretch>
        </p:blipFill>
        <p:spPr bwMode="auto">
          <a:xfrm>
            <a:off x="2857488" y="0"/>
            <a:ext cx="2857520" cy="3895453"/>
          </a:xfrm>
          <a:prstGeom prst="rect">
            <a:avLst/>
          </a:prstGeom>
          <a:noFill/>
          <a:ln w="9525">
            <a:noFill/>
            <a:miter lim="800000"/>
            <a:headEnd/>
            <a:tailEnd/>
          </a:ln>
          <a:effectLst/>
        </p:spPr>
      </p:pic>
      <p:sp>
        <p:nvSpPr>
          <p:cNvPr id="5" name="TextBox 4"/>
          <p:cNvSpPr txBox="1"/>
          <p:nvPr/>
        </p:nvSpPr>
        <p:spPr>
          <a:xfrm>
            <a:off x="0" y="0"/>
            <a:ext cx="574196" cy="1015663"/>
          </a:xfrm>
          <a:prstGeom prst="rect">
            <a:avLst/>
          </a:prstGeom>
          <a:noFill/>
        </p:spPr>
        <p:txBody>
          <a:bodyPr wrap="none" rtlCol="0">
            <a:spAutoFit/>
          </a:bodyPr>
          <a:lstStyle/>
          <a:p>
            <a:r>
              <a:rPr lang="en-GB" sz="6000" dirty="0"/>
              <a:t>6</a:t>
            </a:r>
          </a:p>
        </p:txBody>
      </p:sp>
      <p:sp>
        <p:nvSpPr>
          <p:cNvPr id="6" name="Rectangle 5"/>
          <p:cNvSpPr/>
          <p:nvPr/>
        </p:nvSpPr>
        <p:spPr>
          <a:xfrm>
            <a:off x="877241" y="5214942"/>
            <a:ext cx="7927313" cy="1569660"/>
          </a:xfrm>
          <a:prstGeom prst="rect">
            <a:avLst/>
          </a:prstGeom>
        </p:spPr>
        <p:txBody>
          <a:bodyPr wrap="square">
            <a:spAutoFit/>
          </a:bodyPr>
          <a:lstStyle/>
          <a:p>
            <a:r>
              <a:rPr lang="en-US" sz="2400" b="1" dirty="0">
                <a:solidFill>
                  <a:srgbClr val="FF0000"/>
                </a:solidFill>
                <a:latin typeface="Arial" panose="020B0604020202020204" pitchFamily="34" charset="0"/>
              </a:rPr>
              <a:t>Corticosteroid, acyclovir, analgesia, </a:t>
            </a:r>
            <a:r>
              <a:rPr lang="en-US" altLang="ar-JO" sz="2400" b="1" dirty="0">
                <a:solidFill>
                  <a:srgbClr val="FF0000"/>
                </a:solidFill>
                <a:latin typeface="Arial" panose="020B0604020202020204" pitchFamily="34" charset="0"/>
              </a:rPr>
              <a:t>protect</a:t>
            </a:r>
            <a:r>
              <a:rPr lang="en-US" altLang="ar-JO" sz="2400" dirty="0">
                <a:solidFill>
                  <a:srgbClr val="FF0000"/>
                </a:solidFill>
                <a:latin typeface="Arial" panose="020B0604020202020204" pitchFamily="34" charset="0"/>
              </a:rPr>
              <a:t> </a:t>
            </a:r>
            <a:r>
              <a:rPr lang="en-US" altLang="ar-JO" sz="2400" b="1" dirty="0">
                <a:solidFill>
                  <a:srgbClr val="FF0000"/>
                </a:solidFill>
                <a:latin typeface="Arial" panose="020B0604020202020204" pitchFamily="34" charset="0"/>
              </a:rPr>
              <a:t>the exposed eye </a:t>
            </a:r>
            <a:r>
              <a:rPr lang="en-US" altLang="ar-JO" sz="2400" dirty="0">
                <a:latin typeface="Arial" panose="020B0604020202020204" pitchFamily="34" charset="0"/>
              </a:rPr>
              <a:t>(artificial tears taping the eye lid down ,Lubricants)</a:t>
            </a:r>
          </a:p>
          <a:p>
            <a:endParaRPr lang="en-US" sz="2400" dirty="0">
              <a:solidFill>
                <a:srgbClr val="FF0000"/>
              </a:solidFill>
            </a:endParaRPr>
          </a:p>
        </p:txBody>
      </p:sp>
    </p:spTree>
  </p:cSld>
  <p:clrMapOvr>
    <a:masterClrMapping/>
  </p:clrMapOvr>
  <p:transition advClick="0" advTm="60000"/>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196" y="4559871"/>
            <a:ext cx="8229600" cy="1143000"/>
          </a:xfrm>
        </p:spPr>
        <p:txBody>
          <a:bodyPr>
            <a:normAutofit/>
          </a:bodyPr>
          <a:lstStyle/>
          <a:p>
            <a:r>
              <a:rPr lang="en-GB" dirty="0"/>
              <a:t>A: what is the </a:t>
            </a:r>
            <a:r>
              <a:rPr lang="en-GB" dirty="0" err="1"/>
              <a:t>abnromality</a:t>
            </a:r>
            <a:r>
              <a:rPr lang="en-GB" dirty="0"/>
              <a:t>?</a:t>
            </a:r>
          </a:p>
        </p:txBody>
      </p:sp>
      <p:sp>
        <p:nvSpPr>
          <p:cNvPr id="5" name="TextBox 4"/>
          <p:cNvSpPr txBox="1"/>
          <p:nvPr/>
        </p:nvSpPr>
        <p:spPr>
          <a:xfrm>
            <a:off x="2143108" y="1357298"/>
            <a:ext cx="1500198" cy="369332"/>
          </a:xfrm>
          <a:prstGeom prst="rect">
            <a:avLst/>
          </a:prstGeom>
          <a:solidFill>
            <a:schemeClr val="bg1"/>
          </a:solidFill>
        </p:spPr>
        <p:txBody>
          <a:bodyPr wrap="square" rtlCol="0">
            <a:spAutoFit/>
          </a:bodyPr>
          <a:lstStyle/>
          <a:p>
            <a:endParaRPr lang="en-GB" dirty="0">
              <a:solidFill>
                <a:schemeClr val="bg1"/>
              </a:solidFill>
            </a:endParaRPr>
          </a:p>
        </p:txBody>
      </p:sp>
      <p:sp>
        <p:nvSpPr>
          <p:cNvPr id="7" name="TextBox 6"/>
          <p:cNvSpPr txBox="1"/>
          <p:nvPr/>
        </p:nvSpPr>
        <p:spPr>
          <a:xfrm>
            <a:off x="0" y="0"/>
            <a:ext cx="574196" cy="1015663"/>
          </a:xfrm>
          <a:prstGeom prst="rect">
            <a:avLst/>
          </a:prstGeom>
          <a:noFill/>
        </p:spPr>
        <p:txBody>
          <a:bodyPr wrap="none" rtlCol="0">
            <a:spAutoFit/>
          </a:bodyPr>
          <a:lstStyle/>
          <a:p>
            <a:r>
              <a:rPr lang="en-GB" sz="6000" dirty="0"/>
              <a:t>7</a:t>
            </a:r>
          </a:p>
        </p:txBody>
      </p:sp>
      <p:pic>
        <p:nvPicPr>
          <p:cNvPr id="8194" name="Picture 2"/>
          <p:cNvPicPr>
            <a:picLocks noChangeAspect="1" noChangeArrowheads="1"/>
          </p:cNvPicPr>
          <p:nvPr/>
        </p:nvPicPr>
        <p:blipFill>
          <a:blip r:embed="rId2"/>
          <a:srcRect/>
          <a:stretch>
            <a:fillRect/>
          </a:stretch>
        </p:blipFill>
        <p:spPr bwMode="auto">
          <a:xfrm>
            <a:off x="2286000" y="264425"/>
            <a:ext cx="4071966" cy="4308022"/>
          </a:xfrm>
          <a:prstGeom prst="rect">
            <a:avLst/>
          </a:prstGeom>
          <a:noFill/>
          <a:ln w="9525">
            <a:noFill/>
            <a:miter lim="800000"/>
            <a:headEnd/>
            <a:tailEnd/>
          </a:ln>
          <a:effectLst/>
        </p:spPr>
      </p:pic>
      <p:sp>
        <p:nvSpPr>
          <p:cNvPr id="3" name="Rectangle 2"/>
          <p:cNvSpPr/>
          <p:nvPr/>
        </p:nvSpPr>
        <p:spPr>
          <a:xfrm>
            <a:off x="1249934" y="5843197"/>
            <a:ext cx="6878124" cy="387798"/>
          </a:xfrm>
          <a:prstGeom prst="rect">
            <a:avLst/>
          </a:prstGeom>
        </p:spPr>
        <p:txBody>
          <a:bodyPr wrap="square">
            <a:spAutoFit/>
          </a:bodyPr>
          <a:lstStyle/>
          <a:p>
            <a:pPr>
              <a:lnSpc>
                <a:spcPct val="80000"/>
              </a:lnSpc>
            </a:pPr>
            <a:r>
              <a:rPr lang="en-US" altLang="ar-JO" sz="2400" b="1" dirty="0">
                <a:solidFill>
                  <a:srgbClr val="FF0000"/>
                </a:solidFill>
                <a:latin typeface="Arial" panose="020B0604020202020204" pitchFamily="34" charset="0"/>
              </a:rPr>
              <a:t>Intracerebral / intraparenchymal hemorrhage </a:t>
            </a:r>
            <a:endParaRPr lang="en-US" altLang="ar-JO" sz="2400" dirty="0">
              <a:latin typeface="Arial" panose="020B0604020202020204" pitchFamily="34" charset="0"/>
            </a:endParaRPr>
          </a:p>
        </p:txBody>
      </p:sp>
    </p:spTree>
  </p:cSld>
  <p:clrMapOvr>
    <a:masterClrMapping/>
  </p:clrMapOvr>
  <p:transition advClick="0" advTm="60000"/>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81128"/>
            <a:ext cx="8229600" cy="1143000"/>
          </a:xfrm>
        </p:spPr>
        <p:txBody>
          <a:bodyPr>
            <a:normAutofit fontScale="90000"/>
          </a:bodyPr>
          <a:lstStyle/>
          <a:p>
            <a:r>
              <a:rPr lang="en-GB" dirty="0"/>
              <a:t>B: what is the abnormality and what is the possible diagnosis?</a:t>
            </a:r>
          </a:p>
        </p:txBody>
      </p:sp>
      <p:sp>
        <p:nvSpPr>
          <p:cNvPr id="5" name="TextBox 4"/>
          <p:cNvSpPr txBox="1"/>
          <p:nvPr/>
        </p:nvSpPr>
        <p:spPr>
          <a:xfrm>
            <a:off x="0" y="0"/>
            <a:ext cx="574196" cy="1015663"/>
          </a:xfrm>
          <a:prstGeom prst="rect">
            <a:avLst/>
          </a:prstGeom>
          <a:noFill/>
        </p:spPr>
        <p:txBody>
          <a:bodyPr wrap="none" rtlCol="0">
            <a:spAutoFit/>
          </a:bodyPr>
          <a:lstStyle/>
          <a:p>
            <a:r>
              <a:rPr lang="en-GB" sz="6000" dirty="0"/>
              <a:t>7</a:t>
            </a:r>
          </a:p>
        </p:txBody>
      </p:sp>
      <p:pic>
        <p:nvPicPr>
          <p:cNvPr id="9218" name="Picture 2"/>
          <p:cNvPicPr>
            <a:picLocks noChangeAspect="1" noChangeArrowheads="1"/>
          </p:cNvPicPr>
          <p:nvPr/>
        </p:nvPicPr>
        <p:blipFill>
          <a:blip r:embed="rId3"/>
          <a:srcRect/>
          <a:stretch>
            <a:fillRect/>
          </a:stretch>
        </p:blipFill>
        <p:spPr bwMode="auto">
          <a:xfrm>
            <a:off x="2285984" y="0"/>
            <a:ext cx="4500594" cy="3933056"/>
          </a:xfrm>
          <a:prstGeom prst="rect">
            <a:avLst/>
          </a:prstGeom>
          <a:noFill/>
          <a:ln w="9525">
            <a:noFill/>
            <a:miter lim="800000"/>
            <a:headEnd/>
            <a:tailEnd/>
          </a:ln>
          <a:effectLst/>
        </p:spPr>
      </p:pic>
      <p:sp>
        <p:nvSpPr>
          <p:cNvPr id="3" name="Rectangle 2"/>
          <p:cNvSpPr/>
          <p:nvPr/>
        </p:nvSpPr>
        <p:spPr>
          <a:xfrm>
            <a:off x="1043608" y="5805264"/>
            <a:ext cx="7560840" cy="830997"/>
          </a:xfrm>
          <a:prstGeom prst="rect">
            <a:avLst/>
          </a:prstGeom>
        </p:spPr>
        <p:txBody>
          <a:bodyPr wrap="square">
            <a:spAutoFit/>
          </a:bodyPr>
          <a:lstStyle/>
          <a:p>
            <a:r>
              <a:rPr lang="en-US" altLang="en-US" sz="2400" b="1" dirty="0">
                <a:solidFill>
                  <a:srgbClr val="FF0000"/>
                </a:solidFill>
              </a:rPr>
              <a:t>Brain MRI showing high intensity periventricular plaques, DX: MS</a:t>
            </a:r>
            <a:endParaRPr lang="en-US" sz="2400" b="1" dirty="0">
              <a:solidFill>
                <a:srgbClr val="FF0000"/>
              </a:solidFill>
            </a:endParaRPr>
          </a:p>
        </p:txBody>
      </p:sp>
    </p:spTree>
  </p:cSld>
  <p:clrMapOvr>
    <a:masterClrMapping/>
  </p:clrMapOvr>
  <p:transition advClick="0" advTm="60000"/>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4572008"/>
            <a:ext cx="8229600" cy="1143000"/>
          </a:xfrm>
        </p:spPr>
        <p:txBody>
          <a:bodyPr>
            <a:normAutofit fontScale="90000"/>
          </a:bodyPr>
          <a:lstStyle/>
          <a:p>
            <a:r>
              <a:rPr lang="en-GB" dirty="0"/>
              <a:t>C: what is the cause of this deformity? </a:t>
            </a:r>
          </a:p>
        </p:txBody>
      </p:sp>
      <p:pic>
        <p:nvPicPr>
          <p:cNvPr id="9217" name="Picture 1"/>
          <p:cNvPicPr>
            <a:picLocks noChangeAspect="1" noChangeArrowheads="1"/>
          </p:cNvPicPr>
          <p:nvPr/>
        </p:nvPicPr>
        <p:blipFill>
          <a:blip r:embed="rId2"/>
          <a:srcRect/>
          <a:stretch>
            <a:fillRect/>
          </a:stretch>
        </p:blipFill>
        <p:spPr bwMode="auto">
          <a:xfrm>
            <a:off x="1071538" y="214290"/>
            <a:ext cx="7077075" cy="3543300"/>
          </a:xfrm>
          <a:prstGeom prst="rect">
            <a:avLst/>
          </a:prstGeom>
          <a:noFill/>
          <a:ln w="9525">
            <a:noFill/>
            <a:miter lim="800000"/>
            <a:headEnd/>
            <a:tailEnd/>
          </a:ln>
          <a:effectLst/>
        </p:spPr>
      </p:pic>
      <p:sp>
        <p:nvSpPr>
          <p:cNvPr id="4" name="TextBox 3"/>
          <p:cNvSpPr txBox="1"/>
          <p:nvPr/>
        </p:nvSpPr>
        <p:spPr>
          <a:xfrm>
            <a:off x="0" y="0"/>
            <a:ext cx="574196" cy="1015663"/>
          </a:xfrm>
          <a:prstGeom prst="rect">
            <a:avLst/>
          </a:prstGeom>
          <a:noFill/>
        </p:spPr>
        <p:txBody>
          <a:bodyPr wrap="none" rtlCol="0">
            <a:spAutoFit/>
          </a:bodyPr>
          <a:lstStyle/>
          <a:p>
            <a:r>
              <a:rPr lang="en-GB" sz="6000" dirty="0"/>
              <a:t>7</a:t>
            </a:r>
          </a:p>
        </p:txBody>
      </p:sp>
      <p:sp>
        <p:nvSpPr>
          <p:cNvPr id="5" name="TextBox 4"/>
          <p:cNvSpPr txBox="1"/>
          <p:nvPr/>
        </p:nvSpPr>
        <p:spPr>
          <a:xfrm>
            <a:off x="2593851" y="5730099"/>
            <a:ext cx="4032448" cy="523220"/>
          </a:xfrm>
          <a:prstGeom prst="rect">
            <a:avLst/>
          </a:prstGeom>
          <a:noFill/>
        </p:spPr>
        <p:txBody>
          <a:bodyPr wrap="square" rtlCol="0">
            <a:spAutoFit/>
          </a:bodyPr>
          <a:lstStyle/>
          <a:p>
            <a:r>
              <a:rPr lang="en-US" sz="2800" b="1" dirty="0">
                <a:solidFill>
                  <a:srgbClr val="FF0000"/>
                </a:solidFill>
              </a:rPr>
              <a:t>Distal Ulnar nerve injury</a:t>
            </a:r>
          </a:p>
        </p:txBody>
      </p:sp>
    </p:spTree>
  </p:cSld>
  <p:clrMapOvr>
    <a:masterClrMapping/>
  </p:clrMapOvr>
  <p:transition advClick="0" advTm="60000"/>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54855"/>
            <a:ext cx="8229600" cy="1143000"/>
          </a:xfrm>
        </p:spPr>
        <p:txBody>
          <a:bodyPr>
            <a:noAutofit/>
          </a:bodyPr>
          <a:lstStyle/>
          <a:p>
            <a:r>
              <a:rPr lang="en-GB" sz="3200" dirty="0"/>
              <a:t>D: These are CSF results, what do you expect the cause of these findings in A and in B?</a:t>
            </a:r>
          </a:p>
        </p:txBody>
      </p:sp>
      <p:graphicFrame>
        <p:nvGraphicFramePr>
          <p:cNvPr id="4" name="Table 3"/>
          <p:cNvGraphicFramePr>
            <a:graphicFrameLocks noGrp="1"/>
          </p:cNvGraphicFramePr>
          <p:nvPr/>
        </p:nvGraphicFramePr>
        <p:xfrm>
          <a:off x="1857355" y="158423"/>
          <a:ext cx="6143670" cy="4572000"/>
        </p:xfrm>
        <a:graphic>
          <a:graphicData uri="http://schemas.openxmlformats.org/drawingml/2006/table">
            <a:tbl>
              <a:tblPr firstRow="1" bandRow="1">
                <a:tableStyleId>{5940675A-B579-460E-94D1-54222C63F5DA}</a:tableStyleId>
              </a:tblPr>
              <a:tblGrid>
                <a:gridCol w="2047890">
                  <a:extLst>
                    <a:ext uri="{9D8B030D-6E8A-4147-A177-3AD203B41FA5}">
                      <a16:colId xmlns:a16="http://schemas.microsoft.com/office/drawing/2014/main" val="20000"/>
                    </a:ext>
                  </a:extLst>
                </a:gridCol>
                <a:gridCol w="2047890">
                  <a:extLst>
                    <a:ext uri="{9D8B030D-6E8A-4147-A177-3AD203B41FA5}">
                      <a16:colId xmlns:a16="http://schemas.microsoft.com/office/drawing/2014/main" val="20001"/>
                    </a:ext>
                  </a:extLst>
                </a:gridCol>
                <a:gridCol w="2047890">
                  <a:extLst>
                    <a:ext uri="{9D8B030D-6E8A-4147-A177-3AD203B41FA5}">
                      <a16:colId xmlns:a16="http://schemas.microsoft.com/office/drawing/2014/main" val="20002"/>
                    </a:ext>
                  </a:extLst>
                </a:gridCol>
              </a:tblGrid>
              <a:tr h="678716">
                <a:tc>
                  <a:txBody>
                    <a:bodyPr/>
                    <a:lstStyle/>
                    <a:p>
                      <a:r>
                        <a:rPr lang="en-GB" sz="2400" dirty="0"/>
                        <a:t>Opening</a:t>
                      </a:r>
                      <a:r>
                        <a:rPr lang="en-GB" sz="2400" baseline="0" dirty="0"/>
                        <a:t> pressure</a:t>
                      </a:r>
                      <a:endParaRPr lang="en-GB" sz="2400" dirty="0"/>
                    </a:p>
                  </a:txBody>
                  <a:tcPr/>
                </a:tc>
                <a:tc>
                  <a:txBody>
                    <a:bodyPr/>
                    <a:lstStyle/>
                    <a:p>
                      <a:r>
                        <a:rPr lang="en-GB" sz="2400" dirty="0"/>
                        <a:t>elevated</a:t>
                      </a:r>
                    </a:p>
                  </a:txBody>
                  <a:tcPr/>
                </a:tc>
                <a:tc>
                  <a:txBody>
                    <a:bodyPr/>
                    <a:lstStyle/>
                    <a:p>
                      <a:r>
                        <a:rPr lang="en-GB" sz="2400" dirty="0"/>
                        <a:t>elevated</a:t>
                      </a:r>
                    </a:p>
                  </a:txBody>
                  <a:tcPr/>
                </a:tc>
                <a:extLst>
                  <a:ext uri="{0D108BD9-81ED-4DB2-BD59-A6C34878D82A}">
                    <a16:rowId xmlns:a16="http://schemas.microsoft.com/office/drawing/2014/main" val="10000"/>
                  </a:ext>
                </a:extLst>
              </a:tr>
              <a:tr h="980367">
                <a:tc>
                  <a:txBody>
                    <a:bodyPr/>
                    <a:lstStyle/>
                    <a:p>
                      <a:r>
                        <a:rPr lang="en-GB" sz="2400" dirty="0"/>
                        <a:t>WBCs</a:t>
                      </a:r>
                    </a:p>
                  </a:txBody>
                  <a:tcPr/>
                </a:tc>
                <a:tc>
                  <a:txBody>
                    <a:bodyPr/>
                    <a:lstStyle/>
                    <a:p>
                      <a:r>
                        <a:rPr lang="en-GB" sz="2400" dirty="0"/>
                        <a:t>Elevated</a:t>
                      </a:r>
                      <a:r>
                        <a:rPr lang="en-GB" sz="2400" baseline="0" dirty="0"/>
                        <a:t> mainly lymphocytes</a:t>
                      </a:r>
                      <a:endParaRPr lang="en-GB" sz="2400" dirty="0"/>
                    </a:p>
                  </a:txBody>
                  <a:tcPr/>
                </a:tc>
                <a:tc>
                  <a:txBody>
                    <a:bodyPr/>
                    <a:lstStyle/>
                    <a:p>
                      <a:r>
                        <a:rPr lang="en-GB" sz="2400" dirty="0"/>
                        <a:t>Elevated mainly </a:t>
                      </a:r>
                      <a:r>
                        <a:rPr lang="en-GB" sz="2400" dirty="0" err="1"/>
                        <a:t>neutrophils</a:t>
                      </a:r>
                      <a:endParaRPr lang="en-GB" sz="2400" dirty="0"/>
                    </a:p>
                  </a:txBody>
                  <a:tcPr/>
                </a:tc>
                <a:extLst>
                  <a:ext uri="{0D108BD9-81ED-4DB2-BD59-A6C34878D82A}">
                    <a16:rowId xmlns:a16="http://schemas.microsoft.com/office/drawing/2014/main" val="10001"/>
                  </a:ext>
                </a:extLst>
              </a:tr>
              <a:tr h="377064">
                <a:tc>
                  <a:txBody>
                    <a:bodyPr/>
                    <a:lstStyle/>
                    <a:p>
                      <a:r>
                        <a:rPr lang="en-GB" sz="2400" dirty="0"/>
                        <a:t>RBCs</a:t>
                      </a:r>
                    </a:p>
                  </a:txBody>
                  <a:tcPr/>
                </a:tc>
                <a:tc>
                  <a:txBody>
                    <a:bodyPr/>
                    <a:lstStyle/>
                    <a:p>
                      <a:r>
                        <a:rPr lang="en-GB" sz="2400" dirty="0"/>
                        <a:t>none</a:t>
                      </a:r>
                    </a:p>
                  </a:txBody>
                  <a:tcPr/>
                </a:tc>
                <a:tc>
                  <a:txBody>
                    <a:bodyPr/>
                    <a:lstStyle/>
                    <a:p>
                      <a:r>
                        <a:rPr lang="en-GB" sz="2400" dirty="0"/>
                        <a:t>few</a:t>
                      </a:r>
                    </a:p>
                  </a:txBody>
                  <a:tcPr/>
                </a:tc>
                <a:extLst>
                  <a:ext uri="{0D108BD9-81ED-4DB2-BD59-A6C34878D82A}">
                    <a16:rowId xmlns:a16="http://schemas.microsoft.com/office/drawing/2014/main" val="10002"/>
                  </a:ext>
                </a:extLst>
              </a:tr>
              <a:tr h="678716">
                <a:tc>
                  <a:txBody>
                    <a:bodyPr/>
                    <a:lstStyle/>
                    <a:p>
                      <a:r>
                        <a:rPr lang="en-GB" sz="2400" dirty="0"/>
                        <a:t>Glucose</a:t>
                      </a:r>
                    </a:p>
                  </a:txBody>
                  <a:tcPr/>
                </a:tc>
                <a:tc>
                  <a:txBody>
                    <a:bodyPr/>
                    <a:lstStyle/>
                    <a:p>
                      <a:r>
                        <a:rPr lang="en-GB" sz="2400" dirty="0"/>
                        <a:t>Significantly low</a:t>
                      </a:r>
                    </a:p>
                  </a:txBody>
                  <a:tcPr/>
                </a:tc>
                <a:tc>
                  <a:txBody>
                    <a:bodyPr/>
                    <a:lstStyle/>
                    <a:p>
                      <a:r>
                        <a:rPr lang="en-GB" sz="2400" dirty="0"/>
                        <a:t>low</a:t>
                      </a:r>
                    </a:p>
                  </a:txBody>
                  <a:tcPr/>
                </a:tc>
                <a:extLst>
                  <a:ext uri="{0D108BD9-81ED-4DB2-BD59-A6C34878D82A}">
                    <a16:rowId xmlns:a16="http://schemas.microsoft.com/office/drawing/2014/main" val="10003"/>
                  </a:ext>
                </a:extLst>
              </a:tr>
              <a:tr h="377064">
                <a:tc>
                  <a:txBody>
                    <a:bodyPr/>
                    <a:lstStyle/>
                    <a:p>
                      <a:r>
                        <a:rPr lang="en-GB" sz="2400" dirty="0"/>
                        <a:t>Protein</a:t>
                      </a:r>
                    </a:p>
                  </a:txBody>
                  <a:tcPr/>
                </a:tc>
                <a:tc>
                  <a:txBody>
                    <a:bodyPr/>
                    <a:lstStyle/>
                    <a:p>
                      <a:r>
                        <a:rPr lang="en-GB" sz="2400" dirty="0"/>
                        <a:t>high</a:t>
                      </a:r>
                    </a:p>
                  </a:txBody>
                  <a:tcPr/>
                </a:tc>
                <a:tc>
                  <a:txBody>
                    <a:bodyPr/>
                    <a:lstStyle/>
                    <a:p>
                      <a:r>
                        <a:rPr lang="en-GB" sz="2400" dirty="0"/>
                        <a:t>high</a:t>
                      </a:r>
                    </a:p>
                  </a:txBody>
                  <a:tcPr/>
                </a:tc>
                <a:extLst>
                  <a:ext uri="{0D108BD9-81ED-4DB2-BD59-A6C34878D82A}">
                    <a16:rowId xmlns:a16="http://schemas.microsoft.com/office/drawing/2014/main" val="10004"/>
                  </a:ext>
                </a:extLst>
              </a:tr>
              <a:tr h="377064">
                <a:tc>
                  <a:txBody>
                    <a:bodyPr/>
                    <a:lstStyle/>
                    <a:p>
                      <a:r>
                        <a:rPr lang="en-GB" sz="2400" dirty="0"/>
                        <a:t>Appearance </a:t>
                      </a:r>
                    </a:p>
                  </a:txBody>
                  <a:tcPr/>
                </a:tc>
                <a:tc>
                  <a:txBody>
                    <a:bodyPr/>
                    <a:lstStyle/>
                    <a:p>
                      <a:r>
                        <a:rPr lang="en-GB" sz="2400" dirty="0"/>
                        <a:t>turbid</a:t>
                      </a:r>
                    </a:p>
                  </a:txBody>
                  <a:tcPr/>
                </a:tc>
                <a:tc>
                  <a:txBody>
                    <a:bodyPr/>
                    <a:lstStyle/>
                    <a:p>
                      <a:r>
                        <a:rPr lang="en-GB" sz="2400" dirty="0"/>
                        <a:t>turbid</a:t>
                      </a:r>
                    </a:p>
                  </a:txBody>
                  <a:tcPr/>
                </a:tc>
                <a:extLst>
                  <a:ext uri="{0D108BD9-81ED-4DB2-BD59-A6C34878D82A}">
                    <a16:rowId xmlns:a16="http://schemas.microsoft.com/office/drawing/2014/main" val="10005"/>
                  </a:ext>
                </a:extLst>
              </a:tr>
              <a:tr h="301651">
                <a:tc>
                  <a:txBody>
                    <a:bodyPr/>
                    <a:lstStyle/>
                    <a:p>
                      <a:endParaRPr lang="en-GB" dirty="0"/>
                    </a:p>
                  </a:txBody>
                  <a:tcPr/>
                </a:tc>
                <a:tc>
                  <a:txBody>
                    <a:bodyPr/>
                    <a:lstStyle/>
                    <a:p>
                      <a:r>
                        <a:rPr lang="en-GB" sz="1800" b="1" dirty="0"/>
                        <a:t>A</a:t>
                      </a:r>
                    </a:p>
                  </a:txBody>
                  <a:tcPr/>
                </a:tc>
                <a:tc>
                  <a:txBody>
                    <a:bodyPr/>
                    <a:lstStyle/>
                    <a:p>
                      <a:r>
                        <a:rPr lang="en-GB" sz="1800" b="1" dirty="0"/>
                        <a:t>B</a:t>
                      </a:r>
                    </a:p>
                  </a:txBody>
                  <a:tcPr/>
                </a:tc>
                <a:extLst>
                  <a:ext uri="{0D108BD9-81ED-4DB2-BD59-A6C34878D82A}">
                    <a16:rowId xmlns:a16="http://schemas.microsoft.com/office/drawing/2014/main" val="10006"/>
                  </a:ext>
                </a:extLst>
              </a:tr>
            </a:tbl>
          </a:graphicData>
        </a:graphic>
      </p:graphicFrame>
      <p:sp>
        <p:nvSpPr>
          <p:cNvPr id="5" name="TextBox 4"/>
          <p:cNvSpPr txBox="1"/>
          <p:nvPr/>
        </p:nvSpPr>
        <p:spPr>
          <a:xfrm>
            <a:off x="0" y="0"/>
            <a:ext cx="574196" cy="1015663"/>
          </a:xfrm>
          <a:prstGeom prst="rect">
            <a:avLst/>
          </a:prstGeom>
          <a:noFill/>
        </p:spPr>
        <p:txBody>
          <a:bodyPr wrap="none" rtlCol="0">
            <a:spAutoFit/>
          </a:bodyPr>
          <a:lstStyle/>
          <a:p>
            <a:r>
              <a:rPr lang="en-GB" sz="6000" dirty="0"/>
              <a:t>7</a:t>
            </a:r>
          </a:p>
        </p:txBody>
      </p:sp>
      <p:sp>
        <p:nvSpPr>
          <p:cNvPr id="6" name="TextBox 5"/>
          <p:cNvSpPr txBox="1"/>
          <p:nvPr/>
        </p:nvSpPr>
        <p:spPr>
          <a:xfrm>
            <a:off x="542781" y="5877603"/>
            <a:ext cx="5472608" cy="954107"/>
          </a:xfrm>
          <a:prstGeom prst="rect">
            <a:avLst/>
          </a:prstGeom>
          <a:noFill/>
        </p:spPr>
        <p:txBody>
          <a:bodyPr wrap="square" rtlCol="0">
            <a:spAutoFit/>
          </a:bodyPr>
          <a:lstStyle/>
          <a:p>
            <a:r>
              <a:rPr lang="en-US" sz="2800" b="1" dirty="0">
                <a:solidFill>
                  <a:srgbClr val="FF0000"/>
                </a:solidFill>
              </a:rPr>
              <a:t>A: TB meningitis </a:t>
            </a:r>
          </a:p>
          <a:p>
            <a:r>
              <a:rPr lang="en-US" sz="2800" b="1" dirty="0">
                <a:solidFill>
                  <a:srgbClr val="FF0000"/>
                </a:solidFill>
              </a:rPr>
              <a:t>B: Acute bacterial meningitis</a:t>
            </a:r>
          </a:p>
        </p:txBody>
      </p:sp>
    </p:spTree>
  </p:cSld>
  <p:clrMapOvr>
    <a:masterClrMapping/>
  </p:clrMapOvr>
  <p:transition advClick="0" advTm="60000"/>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4643446"/>
            <a:ext cx="8229600" cy="1143000"/>
          </a:xfrm>
        </p:spPr>
        <p:txBody>
          <a:bodyPr/>
          <a:lstStyle/>
          <a:p>
            <a:r>
              <a:rPr lang="en-GB" dirty="0"/>
              <a:t>A: What is his Glasgow coma scale?</a:t>
            </a:r>
          </a:p>
        </p:txBody>
      </p:sp>
      <p:sp>
        <p:nvSpPr>
          <p:cNvPr id="3" name="Content Placeholder 2"/>
          <p:cNvSpPr>
            <a:spLocks noGrp="1"/>
          </p:cNvSpPr>
          <p:nvPr>
            <p:ph idx="1"/>
          </p:nvPr>
        </p:nvSpPr>
        <p:spPr>
          <a:xfrm>
            <a:off x="457200" y="1600201"/>
            <a:ext cx="8229600" cy="2043114"/>
          </a:xfrm>
        </p:spPr>
        <p:txBody>
          <a:bodyPr/>
          <a:lstStyle/>
          <a:p>
            <a:r>
              <a:rPr lang="en-GB" dirty="0"/>
              <a:t>A patient in coma. You examined him and you found that he can say words </a:t>
            </a:r>
            <a:r>
              <a:rPr lang="en-GB" dirty="0">
                <a:solidFill>
                  <a:srgbClr val="FF0000"/>
                </a:solidFill>
              </a:rPr>
              <a:t>(3)</a:t>
            </a:r>
            <a:r>
              <a:rPr lang="en-GB" dirty="0"/>
              <a:t>, he can localise pain </a:t>
            </a:r>
            <a:r>
              <a:rPr lang="en-GB" dirty="0">
                <a:solidFill>
                  <a:srgbClr val="FF0000"/>
                </a:solidFill>
              </a:rPr>
              <a:t>(5) </a:t>
            </a:r>
            <a:r>
              <a:rPr lang="en-GB" dirty="0"/>
              <a:t>and responds to verbal orders by only opening his eyes </a:t>
            </a:r>
            <a:r>
              <a:rPr lang="en-GB" dirty="0">
                <a:solidFill>
                  <a:srgbClr val="FF0000"/>
                </a:solidFill>
              </a:rPr>
              <a:t>(3)</a:t>
            </a:r>
            <a:r>
              <a:rPr lang="en-GB" dirty="0"/>
              <a:t>. </a:t>
            </a:r>
          </a:p>
        </p:txBody>
      </p:sp>
      <p:sp>
        <p:nvSpPr>
          <p:cNvPr id="4" name="TextBox 3"/>
          <p:cNvSpPr txBox="1"/>
          <p:nvPr/>
        </p:nvSpPr>
        <p:spPr>
          <a:xfrm>
            <a:off x="0" y="0"/>
            <a:ext cx="574196" cy="1015663"/>
          </a:xfrm>
          <a:prstGeom prst="rect">
            <a:avLst/>
          </a:prstGeom>
          <a:noFill/>
        </p:spPr>
        <p:txBody>
          <a:bodyPr wrap="none" rtlCol="0">
            <a:spAutoFit/>
          </a:bodyPr>
          <a:lstStyle/>
          <a:p>
            <a:r>
              <a:rPr lang="en-GB" sz="6000" dirty="0"/>
              <a:t>9</a:t>
            </a:r>
          </a:p>
        </p:txBody>
      </p:sp>
      <p:sp>
        <p:nvSpPr>
          <p:cNvPr id="5" name="TextBox 4"/>
          <p:cNvSpPr txBox="1"/>
          <p:nvPr/>
        </p:nvSpPr>
        <p:spPr>
          <a:xfrm>
            <a:off x="3347864" y="5786446"/>
            <a:ext cx="1584176" cy="646331"/>
          </a:xfrm>
          <a:prstGeom prst="rect">
            <a:avLst/>
          </a:prstGeom>
          <a:noFill/>
        </p:spPr>
        <p:txBody>
          <a:bodyPr wrap="square" rtlCol="0">
            <a:spAutoFit/>
          </a:bodyPr>
          <a:lstStyle/>
          <a:p>
            <a:r>
              <a:rPr lang="en-US" sz="3600" b="1" dirty="0">
                <a:solidFill>
                  <a:srgbClr val="FF0000"/>
                </a:solidFill>
              </a:rPr>
              <a:t>11</a:t>
            </a:r>
          </a:p>
        </p:txBody>
      </p:sp>
    </p:spTree>
  </p:cSld>
  <p:clrMapOvr>
    <a:masterClrMapping/>
  </p:clrMapOvr>
  <p:transition advClick="0" advTm="60000"/>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1714488"/>
            <a:ext cx="4286280" cy="1143000"/>
          </a:xfrm>
        </p:spPr>
        <p:txBody>
          <a:bodyPr>
            <a:noAutofit/>
          </a:bodyPr>
          <a:lstStyle/>
          <a:p>
            <a:pPr algn="l"/>
            <a:r>
              <a:rPr lang="en-GB" sz="3600" dirty="0"/>
              <a:t>This MRI of a patient with acute confusion, fever, and seizures. There is a </a:t>
            </a:r>
            <a:r>
              <a:rPr lang="en-GB" sz="3600" dirty="0" err="1"/>
              <a:t>hyperintensity</a:t>
            </a:r>
            <a:r>
              <a:rPr lang="en-GB" sz="3600" dirty="0"/>
              <a:t> of the right temporal lobe. You suspected viral encephalitis </a:t>
            </a:r>
          </a:p>
        </p:txBody>
      </p:sp>
      <p:pic>
        <p:nvPicPr>
          <p:cNvPr id="8193" name="Picture 1"/>
          <p:cNvPicPr>
            <a:picLocks noChangeAspect="1" noChangeArrowheads="1"/>
          </p:cNvPicPr>
          <p:nvPr/>
        </p:nvPicPr>
        <p:blipFill>
          <a:blip r:embed="rId2"/>
          <a:srcRect/>
          <a:stretch>
            <a:fillRect/>
          </a:stretch>
        </p:blipFill>
        <p:spPr bwMode="auto">
          <a:xfrm>
            <a:off x="4900993" y="0"/>
            <a:ext cx="4243007" cy="4999800"/>
          </a:xfrm>
          <a:prstGeom prst="rect">
            <a:avLst/>
          </a:prstGeom>
          <a:noFill/>
          <a:ln w="9525">
            <a:noFill/>
            <a:miter lim="800000"/>
            <a:headEnd/>
            <a:tailEnd/>
          </a:ln>
          <a:effectLst/>
        </p:spPr>
      </p:pic>
      <p:sp>
        <p:nvSpPr>
          <p:cNvPr id="5" name="TextBox 4"/>
          <p:cNvSpPr txBox="1"/>
          <p:nvPr/>
        </p:nvSpPr>
        <p:spPr>
          <a:xfrm>
            <a:off x="928662" y="5500702"/>
            <a:ext cx="7015510" cy="646331"/>
          </a:xfrm>
          <a:prstGeom prst="rect">
            <a:avLst/>
          </a:prstGeom>
          <a:noFill/>
        </p:spPr>
        <p:txBody>
          <a:bodyPr wrap="none" rtlCol="0">
            <a:spAutoFit/>
          </a:bodyPr>
          <a:lstStyle/>
          <a:p>
            <a:r>
              <a:rPr lang="en-GB" sz="3600" dirty="0"/>
              <a:t>A: What is the most common cause?</a:t>
            </a: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8</a:t>
            </a:r>
          </a:p>
        </p:txBody>
      </p:sp>
      <p:sp>
        <p:nvSpPr>
          <p:cNvPr id="3" name="Rectangle 2"/>
          <p:cNvSpPr/>
          <p:nvPr/>
        </p:nvSpPr>
        <p:spPr>
          <a:xfrm>
            <a:off x="2450090" y="6121915"/>
            <a:ext cx="4572406" cy="523220"/>
          </a:xfrm>
          <a:prstGeom prst="rect">
            <a:avLst/>
          </a:prstGeom>
        </p:spPr>
        <p:txBody>
          <a:bodyPr wrap="none">
            <a:spAutoFit/>
          </a:bodyPr>
          <a:lstStyle/>
          <a:p>
            <a:r>
              <a:rPr lang="en-US" altLang="en-US" sz="2800" b="1" dirty="0">
                <a:solidFill>
                  <a:srgbClr val="FF0000"/>
                </a:solidFill>
              </a:rPr>
              <a:t>Herpes simplex virus (HSV-1)</a:t>
            </a:r>
          </a:p>
        </p:txBody>
      </p:sp>
    </p:spTree>
  </p:cSld>
  <p:clrMapOvr>
    <a:masterClrMapping/>
  </p:clrMapOvr>
  <p:transition advClick="0" advTm="60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1F8442-E64A-8954-5C1F-E909A58B5BBC}"/>
              </a:ext>
            </a:extLst>
          </p:cNvPr>
          <p:cNvSpPr>
            <a:spLocks noGrp="1"/>
          </p:cNvSpPr>
          <p:nvPr>
            <p:ph type="title"/>
          </p:nvPr>
        </p:nvSpPr>
        <p:spPr/>
        <p:txBody>
          <a:bodyPr/>
          <a:lstStyle/>
          <a:p>
            <a:r>
              <a:rPr lang="en-US" dirty="0"/>
              <a:t>Q7- What is the diagnosis ?</a:t>
            </a:r>
          </a:p>
        </p:txBody>
      </p:sp>
      <p:sp>
        <p:nvSpPr>
          <p:cNvPr id="5" name="Content Placeholder 4">
            <a:extLst>
              <a:ext uri="{FF2B5EF4-FFF2-40B4-BE49-F238E27FC236}">
                <a16:creationId xmlns:a16="http://schemas.microsoft.com/office/drawing/2014/main" id="{613A9D09-FA36-2BC2-219C-4EC5DB1F3579}"/>
              </a:ext>
            </a:extLst>
          </p:cNvPr>
          <p:cNvSpPr>
            <a:spLocks noGrp="1"/>
          </p:cNvSpPr>
          <p:nvPr>
            <p:ph sz="half" idx="1"/>
          </p:nvPr>
        </p:nvSpPr>
        <p:spPr>
          <a:xfrm>
            <a:off x="628650" y="2226469"/>
            <a:ext cx="4038989" cy="3263504"/>
          </a:xfrm>
        </p:spPr>
        <p:txBody>
          <a:bodyPr>
            <a:normAutofit fontScale="92500" lnSpcReduction="10000"/>
          </a:bodyPr>
          <a:lstStyle/>
          <a:p>
            <a:pPr marL="385763" indent="-385763">
              <a:buFont typeface="+mj-lt"/>
              <a:buAutoNum type="alphaUcPeriod"/>
            </a:pPr>
            <a:r>
              <a:rPr lang="en-US" dirty="0" err="1"/>
              <a:t>Curschmann</a:t>
            </a:r>
            <a:r>
              <a:rPr lang="en-US" dirty="0"/>
              <a:t>-Steinert disease</a:t>
            </a:r>
          </a:p>
          <a:p>
            <a:pPr marL="385763" indent="-385763">
              <a:buFont typeface="+mj-lt"/>
              <a:buAutoNum type="alphaUcPeriod"/>
            </a:pPr>
            <a:r>
              <a:rPr lang="en-US" dirty="0"/>
              <a:t>proximal myotonic myopathy</a:t>
            </a:r>
          </a:p>
          <a:p>
            <a:pPr marL="385763" indent="-385763">
              <a:buFont typeface="+mj-lt"/>
              <a:buAutoNum type="alphaUcPeriod"/>
            </a:pPr>
            <a:r>
              <a:rPr lang="en-US" dirty="0"/>
              <a:t>Polymyositis</a:t>
            </a:r>
          </a:p>
          <a:p>
            <a:pPr marL="385763" indent="-385763">
              <a:buFont typeface="+mj-lt"/>
              <a:buAutoNum type="alphaUcPeriod"/>
            </a:pPr>
            <a:r>
              <a:rPr lang="en-US" dirty="0">
                <a:solidFill>
                  <a:srgbClr val="FF0000"/>
                </a:solidFill>
              </a:rPr>
              <a:t>Dermatomyositis</a:t>
            </a:r>
          </a:p>
          <a:p>
            <a:pPr marL="385763" indent="-385763">
              <a:buFont typeface="+mj-lt"/>
              <a:buAutoNum type="alphaUcPeriod"/>
            </a:pPr>
            <a:r>
              <a:rPr lang="en-US" dirty="0"/>
              <a:t>Duchenne muscular dystrophy</a:t>
            </a:r>
          </a:p>
        </p:txBody>
      </p:sp>
      <p:pic>
        <p:nvPicPr>
          <p:cNvPr id="7" name="Content Placeholder 4">
            <a:extLst>
              <a:ext uri="{FF2B5EF4-FFF2-40B4-BE49-F238E27FC236}">
                <a16:creationId xmlns:a16="http://schemas.microsoft.com/office/drawing/2014/main" id="{487B3928-2085-5C0A-1469-3690F0F58070}"/>
              </a:ext>
            </a:extLst>
          </p:cNvPr>
          <p:cNvPicPr>
            <a:picLocks noGrp="1" noChangeAspect="1"/>
          </p:cNvPicPr>
          <p:nvPr>
            <p:ph sz="half" idx="2"/>
          </p:nvPr>
        </p:nvPicPr>
        <p:blipFill>
          <a:blip r:embed="rId2"/>
          <a:stretch>
            <a:fillRect/>
          </a:stretch>
        </p:blipFill>
        <p:spPr>
          <a:xfrm>
            <a:off x="5031532" y="2218391"/>
            <a:ext cx="3838010" cy="1879302"/>
          </a:xfrm>
          <a:prstGeom prst="rect">
            <a:avLst/>
          </a:prstGeom>
        </p:spPr>
      </p:pic>
    </p:spTree>
    <p:extLst>
      <p:ext uri="{BB962C8B-B14F-4D97-AF65-F5344CB8AC3E}">
        <p14:creationId xmlns:p14="http://schemas.microsoft.com/office/powerpoint/2010/main" val="4254285132"/>
      </p:ext>
    </p:extLst>
  </p:cSld>
  <p:clrMapOvr>
    <a:masterClrMapping/>
  </p:clrMapOvr>
  <p:transition advClick="0" advTm="60000"/>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1714488"/>
            <a:ext cx="4286280" cy="1143000"/>
          </a:xfrm>
        </p:spPr>
        <p:txBody>
          <a:bodyPr>
            <a:noAutofit/>
          </a:bodyPr>
          <a:lstStyle/>
          <a:p>
            <a:pPr algn="l"/>
            <a:r>
              <a:rPr lang="en-GB" sz="3600" dirty="0"/>
              <a:t>This MRI of a patient with acute confusion, fever, and seizures. There is a </a:t>
            </a:r>
            <a:r>
              <a:rPr lang="en-GB" sz="3600" dirty="0" err="1"/>
              <a:t>hyperintensity</a:t>
            </a:r>
            <a:r>
              <a:rPr lang="en-GB" sz="3600" dirty="0"/>
              <a:t> of the right temporal lobe. You suspected viral encephalitis </a:t>
            </a:r>
          </a:p>
        </p:txBody>
      </p:sp>
      <p:pic>
        <p:nvPicPr>
          <p:cNvPr id="8193" name="Picture 1"/>
          <p:cNvPicPr>
            <a:picLocks noChangeAspect="1" noChangeArrowheads="1"/>
          </p:cNvPicPr>
          <p:nvPr/>
        </p:nvPicPr>
        <p:blipFill>
          <a:blip r:embed="rId2"/>
          <a:srcRect/>
          <a:stretch>
            <a:fillRect/>
          </a:stretch>
        </p:blipFill>
        <p:spPr bwMode="auto">
          <a:xfrm>
            <a:off x="4900993" y="0"/>
            <a:ext cx="4243007" cy="4999800"/>
          </a:xfrm>
          <a:prstGeom prst="rect">
            <a:avLst/>
          </a:prstGeom>
          <a:noFill/>
          <a:ln w="9525">
            <a:noFill/>
            <a:miter lim="800000"/>
            <a:headEnd/>
            <a:tailEnd/>
          </a:ln>
          <a:effectLst/>
        </p:spPr>
      </p:pic>
      <p:sp>
        <p:nvSpPr>
          <p:cNvPr id="5" name="TextBox 4"/>
          <p:cNvSpPr txBox="1"/>
          <p:nvPr/>
        </p:nvSpPr>
        <p:spPr>
          <a:xfrm>
            <a:off x="910349" y="5101459"/>
            <a:ext cx="7981287" cy="646331"/>
          </a:xfrm>
          <a:prstGeom prst="rect">
            <a:avLst/>
          </a:prstGeom>
          <a:noFill/>
        </p:spPr>
        <p:txBody>
          <a:bodyPr wrap="none" rtlCol="0">
            <a:spAutoFit/>
          </a:bodyPr>
          <a:lstStyle/>
          <a:p>
            <a:r>
              <a:rPr lang="en-GB" sz="3600" dirty="0"/>
              <a:t>B: how would you confirm the diagnosis? </a:t>
            </a: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8</a:t>
            </a:r>
          </a:p>
        </p:txBody>
      </p:sp>
      <p:sp>
        <p:nvSpPr>
          <p:cNvPr id="7" name="Rectangle 6"/>
          <p:cNvSpPr/>
          <p:nvPr/>
        </p:nvSpPr>
        <p:spPr>
          <a:xfrm>
            <a:off x="574196" y="5817518"/>
            <a:ext cx="8462300" cy="954107"/>
          </a:xfrm>
          <a:prstGeom prst="rect">
            <a:avLst/>
          </a:prstGeom>
        </p:spPr>
        <p:txBody>
          <a:bodyPr wrap="square">
            <a:spAutoFit/>
          </a:bodyPr>
          <a:lstStyle/>
          <a:p>
            <a:r>
              <a:rPr lang="en-US" altLang="en-US" sz="2800" b="1" dirty="0">
                <a:solidFill>
                  <a:srgbClr val="FF0000"/>
                </a:solidFill>
              </a:rPr>
              <a:t>Lumper puncher: </a:t>
            </a:r>
            <a:r>
              <a:rPr lang="en-US" altLang="en-US" sz="2800" dirty="0"/>
              <a:t>Lymphocytosis with normal glucose and </a:t>
            </a:r>
            <a:r>
              <a:rPr lang="en-US" altLang="en-US" sz="2800" b="1" dirty="0"/>
              <a:t>CSF PCR (is the most specific and sensitive test)</a:t>
            </a:r>
            <a:endParaRPr lang="en-US" altLang="en-US" sz="2800" b="1" dirty="0">
              <a:solidFill>
                <a:srgbClr val="FF0000"/>
              </a:solidFill>
            </a:endParaRPr>
          </a:p>
        </p:txBody>
      </p:sp>
    </p:spTree>
  </p:cSld>
  <p:clrMapOvr>
    <a:masterClrMapping/>
  </p:clrMapOvr>
  <p:transition advClick="0" advTm="60000"/>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1714488"/>
            <a:ext cx="4286280" cy="1143000"/>
          </a:xfrm>
        </p:spPr>
        <p:txBody>
          <a:bodyPr>
            <a:noAutofit/>
          </a:bodyPr>
          <a:lstStyle/>
          <a:p>
            <a:pPr algn="l"/>
            <a:r>
              <a:rPr lang="en-GB" sz="3600" dirty="0"/>
              <a:t>This MRI of a patient with acute confusion, fever, and seizures. There is a </a:t>
            </a:r>
            <a:r>
              <a:rPr lang="en-GB" sz="3600" dirty="0" err="1"/>
              <a:t>hyperintensity</a:t>
            </a:r>
            <a:r>
              <a:rPr lang="en-GB" sz="3600" dirty="0"/>
              <a:t> of the right temporal lobe. You suspected viral encephalitis </a:t>
            </a:r>
          </a:p>
        </p:txBody>
      </p:sp>
      <p:pic>
        <p:nvPicPr>
          <p:cNvPr id="8193" name="Picture 1"/>
          <p:cNvPicPr>
            <a:picLocks noChangeAspect="1" noChangeArrowheads="1"/>
          </p:cNvPicPr>
          <p:nvPr/>
        </p:nvPicPr>
        <p:blipFill>
          <a:blip r:embed="rId2"/>
          <a:srcRect/>
          <a:stretch>
            <a:fillRect/>
          </a:stretch>
        </p:blipFill>
        <p:spPr bwMode="auto">
          <a:xfrm>
            <a:off x="4900993" y="0"/>
            <a:ext cx="4243007" cy="4999800"/>
          </a:xfrm>
          <a:prstGeom prst="rect">
            <a:avLst/>
          </a:prstGeom>
          <a:noFill/>
          <a:ln w="9525">
            <a:noFill/>
            <a:miter lim="800000"/>
            <a:headEnd/>
            <a:tailEnd/>
          </a:ln>
          <a:effectLst/>
        </p:spPr>
      </p:pic>
      <p:sp>
        <p:nvSpPr>
          <p:cNvPr id="5" name="TextBox 4"/>
          <p:cNvSpPr txBox="1"/>
          <p:nvPr/>
        </p:nvSpPr>
        <p:spPr>
          <a:xfrm>
            <a:off x="928662" y="5500702"/>
            <a:ext cx="6986208" cy="646331"/>
          </a:xfrm>
          <a:prstGeom prst="rect">
            <a:avLst/>
          </a:prstGeom>
          <a:noFill/>
        </p:spPr>
        <p:txBody>
          <a:bodyPr wrap="none" rtlCol="0">
            <a:spAutoFit/>
          </a:bodyPr>
          <a:lstStyle/>
          <a:p>
            <a:r>
              <a:rPr lang="en-GB" sz="3600" dirty="0"/>
              <a:t>C: how would you treat this patient?</a:t>
            </a: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8</a:t>
            </a:r>
          </a:p>
        </p:txBody>
      </p:sp>
      <p:sp>
        <p:nvSpPr>
          <p:cNvPr id="3" name="Rectangle 2"/>
          <p:cNvSpPr/>
          <p:nvPr/>
        </p:nvSpPr>
        <p:spPr>
          <a:xfrm>
            <a:off x="3654152" y="6131261"/>
            <a:ext cx="1535228" cy="523220"/>
          </a:xfrm>
          <a:prstGeom prst="rect">
            <a:avLst/>
          </a:prstGeom>
        </p:spPr>
        <p:txBody>
          <a:bodyPr wrap="none">
            <a:spAutoFit/>
          </a:bodyPr>
          <a:lstStyle/>
          <a:p>
            <a:r>
              <a:rPr lang="en-US" altLang="en-US" sz="2800" b="1" dirty="0">
                <a:solidFill>
                  <a:srgbClr val="FF0000"/>
                </a:solidFill>
              </a:rPr>
              <a:t>Acyclovir</a:t>
            </a:r>
            <a:endParaRPr lang="en-US" sz="2800" b="1" dirty="0">
              <a:solidFill>
                <a:srgbClr val="FF0000"/>
              </a:solidFill>
            </a:endParaRPr>
          </a:p>
        </p:txBody>
      </p:sp>
    </p:spTree>
  </p:cSld>
  <p:clrMapOvr>
    <a:masterClrMapping/>
  </p:clrMapOvr>
  <p:transition advClick="0" advTm="60000"/>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1714488"/>
            <a:ext cx="4286280" cy="1143000"/>
          </a:xfrm>
        </p:spPr>
        <p:txBody>
          <a:bodyPr>
            <a:noAutofit/>
          </a:bodyPr>
          <a:lstStyle/>
          <a:p>
            <a:pPr algn="l"/>
            <a:r>
              <a:rPr lang="en-GB" sz="3600" dirty="0"/>
              <a:t>This MRI of a patient with acute confusion, fever, and seizures. There is a </a:t>
            </a:r>
            <a:r>
              <a:rPr lang="en-GB" sz="3600" dirty="0" err="1"/>
              <a:t>hyperintensity</a:t>
            </a:r>
            <a:r>
              <a:rPr lang="en-GB" sz="3600" dirty="0"/>
              <a:t> of the right temporal lobe. You suspected viral encephalitis </a:t>
            </a:r>
          </a:p>
        </p:txBody>
      </p:sp>
      <p:pic>
        <p:nvPicPr>
          <p:cNvPr id="8193" name="Picture 1"/>
          <p:cNvPicPr>
            <a:picLocks noChangeAspect="1" noChangeArrowheads="1"/>
          </p:cNvPicPr>
          <p:nvPr/>
        </p:nvPicPr>
        <p:blipFill>
          <a:blip r:embed="rId2"/>
          <a:srcRect/>
          <a:stretch>
            <a:fillRect/>
          </a:stretch>
        </p:blipFill>
        <p:spPr bwMode="auto">
          <a:xfrm>
            <a:off x="4900993" y="0"/>
            <a:ext cx="4243007" cy="4999800"/>
          </a:xfrm>
          <a:prstGeom prst="rect">
            <a:avLst/>
          </a:prstGeom>
          <a:noFill/>
          <a:ln w="9525">
            <a:noFill/>
            <a:miter lim="800000"/>
            <a:headEnd/>
            <a:tailEnd/>
          </a:ln>
          <a:effectLst/>
        </p:spPr>
      </p:pic>
      <p:sp>
        <p:nvSpPr>
          <p:cNvPr id="5" name="TextBox 4"/>
          <p:cNvSpPr txBox="1"/>
          <p:nvPr/>
        </p:nvSpPr>
        <p:spPr>
          <a:xfrm>
            <a:off x="928662" y="5500702"/>
            <a:ext cx="7296613" cy="646331"/>
          </a:xfrm>
          <a:prstGeom prst="rect">
            <a:avLst/>
          </a:prstGeom>
          <a:noFill/>
        </p:spPr>
        <p:txBody>
          <a:bodyPr wrap="none" rtlCol="0">
            <a:spAutoFit/>
          </a:bodyPr>
          <a:lstStyle/>
          <a:p>
            <a:r>
              <a:rPr lang="en-GB" sz="3600" dirty="0"/>
              <a:t>D: for how long you treat this patient?</a:t>
            </a:r>
          </a:p>
        </p:txBody>
      </p:sp>
      <p:sp>
        <p:nvSpPr>
          <p:cNvPr id="6" name="TextBox 5"/>
          <p:cNvSpPr txBox="1"/>
          <p:nvPr/>
        </p:nvSpPr>
        <p:spPr>
          <a:xfrm>
            <a:off x="0" y="0"/>
            <a:ext cx="574196" cy="1015663"/>
          </a:xfrm>
          <a:prstGeom prst="rect">
            <a:avLst/>
          </a:prstGeom>
          <a:noFill/>
        </p:spPr>
        <p:txBody>
          <a:bodyPr wrap="none" rtlCol="0">
            <a:spAutoFit/>
          </a:bodyPr>
          <a:lstStyle/>
          <a:p>
            <a:r>
              <a:rPr lang="en-GB" sz="6000" dirty="0"/>
              <a:t>8</a:t>
            </a:r>
          </a:p>
        </p:txBody>
      </p:sp>
      <p:sp>
        <p:nvSpPr>
          <p:cNvPr id="3" name="Rectangle 2"/>
          <p:cNvSpPr/>
          <p:nvPr/>
        </p:nvSpPr>
        <p:spPr>
          <a:xfrm>
            <a:off x="2915816" y="6147033"/>
            <a:ext cx="2559996" cy="523220"/>
          </a:xfrm>
          <a:prstGeom prst="rect">
            <a:avLst/>
          </a:prstGeom>
        </p:spPr>
        <p:txBody>
          <a:bodyPr wrap="none">
            <a:spAutoFit/>
          </a:bodyPr>
          <a:lstStyle/>
          <a:p>
            <a:r>
              <a:rPr lang="en-US" altLang="en-US" sz="2800" b="1" dirty="0">
                <a:solidFill>
                  <a:srgbClr val="FF0000"/>
                </a:solidFill>
              </a:rPr>
              <a:t>for 2 to 3 weeks</a:t>
            </a:r>
            <a:endParaRPr lang="en-US" sz="2800" b="1" dirty="0">
              <a:solidFill>
                <a:srgbClr val="FF0000"/>
              </a:solidFill>
            </a:endParaRPr>
          </a:p>
        </p:txBody>
      </p:sp>
    </p:spTree>
  </p:cSld>
  <p:clrMapOvr>
    <a:masterClrMapping/>
  </p:clrMapOvr>
  <p:transition advClick="0" advTm="60000"/>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152400"/>
            <a:ext cx="7772400" cy="704850"/>
          </a:xfrm>
        </p:spPr>
        <p:txBody>
          <a:bodyPr/>
          <a:lstStyle/>
          <a:p>
            <a:r>
              <a:rPr lang="en-GB" altLang="en-US" sz="4000" b="1" i="1"/>
              <a:t>Management of viral encephalitis*</a:t>
            </a:r>
          </a:p>
        </p:txBody>
      </p:sp>
      <p:sp>
        <p:nvSpPr>
          <p:cNvPr id="15363" name="TextBox 3"/>
          <p:cNvSpPr txBox="1">
            <a:spLocks noChangeArrowheads="1"/>
          </p:cNvSpPr>
          <p:nvPr/>
        </p:nvSpPr>
        <p:spPr bwMode="auto">
          <a:xfrm>
            <a:off x="5795963" y="6534150"/>
            <a:ext cx="4248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a:t>* Step up to medicine 3rd edition</a:t>
            </a:r>
          </a:p>
          <a:p>
            <a:pPr eaLnBrk="1" hangingPunct="1"/>
            <a:endParaRPr lang="en-US" altLang="en-US" sz="1800"/>
          </a:p>
        </p:txBody>
      </p:sp>
      <p:sp>
        <p:nvSpPr>
          <p:cNvPr id="15364" name="TextBox 4"/>
          <p:cNvSpPr txBox="1">
            <a:spLocks noChangeArrowheads="1"/>
          </p:cNvSpPr>
          <p:nvPr/>
        </p:nvSpPr>
        <p:spPr bwMode="auto">
          <a:xfrm>
            <a:off x="0" y="1196975"/>
            <a:ext cx="52927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300" b="1" i="1" u="sng" dirty="0"/>
              <a:t>1. </a:t>
            </a:r>
            <a:r>
              <a:rPr lang="en-US" altLang="en-US" sz="2300" dirty="0"/>
              <a:t>Supportive care, mechanical ventilation if necessary</a:t>
            </a:r>
          </a:p>
          <a:p>
            <a:pPr eaLnBrk="1" hangingPunct="1"/>
            <a:r>
              <a:rPr lang="en-US" altLang="en-US" sz="2300" b="1" i="1" u="sng" dirty="0"/>
              <a:t>2. </a:t>
            </a:r>
            <a:r>
              <a:rPr lang="en-US" altLang="en-US" sz="2300" dirty="0"/>
              <a:t>Antiviral therapy</a:t>
            </a:r>
          </a:p>
          <a:p>
            <a:pPr eaLnBrk="1" hangingPunct="1"/>
            <a:r>
              <a:rPr lang="en-US" altLang="en-US" sz="2300" b="1" dirty="0"/>
              <a:t>a</a:t>
            </a:r>
            <a:r>
              <a:rPr lang="en-US" altLang="en-US" sz="2300" dirty="0"/>
              <a:t>. There is no specific antiviral therapy for most causes of viral encephalitis.</a:t>
            </a:r>
          </a:p>
          <a:p>
            <a:pPr eaLnBrk="1" hangingPunct="1"/>
            <a:r>
              <a:rPr lang="en-US" altLang="en-US" sz="2300" b="1" dirty="0"/>
              <a:t>b</a:t>
            </a:r>
            <a:r>
              <a:rPr lang="en-US" altLang="en-US" sz="2300" dirty="0"/>
              <a:t>. HSV encephalitis—acyclovir for 2 to 3 weeks 10mg/kg IV </a:t>
            </a:r>
          </a:p>
          <a:p>
            <a:pPr eaLnBrk="1" hangingPunct="1"/>
            <a:r>
              <a:rPr lang="en-US" altLang="en-US" sz="2300" b="1" dirty="0"/>
              <a:t>c</a:t>
            </a:r>
            <a:r>
              <a:rPr lang="en-US" altLang="en-US" sz="2300" dirty="0"/>
              <a:t>. CMV encephalitis—ganciclovir or </a:t>
            </a:r>
            <a:r>
              <a:rPr lang="en-US" altLang="en-US" sz="2300" dirty="0" err="1"/>
              <a:t>foscarnet</a:t>
            </a:r>
            <a:endParaRPr lang="en-US" altLang="en-US" sz="2300" dirty="0"/>
          </a:p>
          <a:p>
            <a:pPr eaLnBrk="1" hangingPunct="1"/>
            <a:r>
              <a:rPr lang="en-US" altLang="en-US" sz="2300" b="1" i="1" u="sng" dirty="0"/>
              <a:t>3. </a:t>
            </a:r>
            <a:r>
              <a:rPr lang="en-US" altLang="en-US" sz="2300" dirty="0"/>
              <a:t>Management of possible complications</a:t>
            </a:r>
          </a:p>
          <a:p>
            <a:pPr eaLnBrk="1" hangingPunct="1"/>
            <a:r>
              <a:rPr lang="en-US" altLang="en-US" sz="2300" b="1" dirty="0"/>
              <a:t>a</a:t>
            </a:r>
            <a:r>
              <a:rPr lang="en-US" altLang="en-US" sz="2300" dirty="0"/>
              <a:t>. Seizures—require anticonvulsant therapy</a:t>
            </a:r>
          </a:p>
          <a:p>
            <a:pPr eaLnBrk="1" hangingPunct="1"/>
            <a:r>
              <a:rPr lang="en-US" altLang="en-US" sz="2300" b="1" dirty="0"/>
              <a:t>b</a:t>
            </a:r>
            <a:r>
              <a:rPr lang="en-US" altLang="en-US" sz="2300" dirty="0"/>
              <a:t>. Cerebral edema—Treatment may include hyperventilation, osmotic diuresis,</a:t>
            </a:r>
          </a:p>
          <a:p>
            <a:pPr eaLnBrk="1" hangingPunct="1"/>
            <a:r>
              <a:rPr lang="en-US" altLang="en-US" sz="2300" dirty="0"/>
              <a:t>and steroids.</a:t>
            </a:r>
          </a:p>
        </p:txBody>
      </p:sp>
      <p:pic>
        <p:nvPicPr>
          <p:cNvPr id="15365" name="Picture 4" descr="C:\Users\jehad\Desktop\New folder (2)\mana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557338"/>
            <a:ext cx="3649663"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60000"/>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4071942"/>
            <a:ext cx="8229600" cy="1143000"/>
          </a:xfrm>
        </p:spPr>
        <p:txBody>
          <a:bodyPr>
            <a:normAutofit fontScale="90000"/>
          </a:bodyPr>
          <a:lstStyle/>
          <a:p>
            <a:r>
              <a:rPr lang="en-GB" dirty="0"/>
              <a:t>B: what is this test and what does it detect?</a:t>
            </a:r>
          </a:p>
        </p:txBody>
      </p:sp>
      <p:sp>
        <p:nvSpPr>
          <p:cNvPr id="4" name="TextBox 3"/>
          <p:cNvSpPr txBox="1"/>
          <p:nvPr/>
        </p:nvSpPr>
        <p:spPr>
          <a:xfrm>
            <a:off x="0" y="0"/>
            <a:ext cx="574196" cy="1015663"/>
          </a:xfrm>
          <a:prstGeom prst="rect">
            <a:avLst/>
          </a:prstGeom>
          <a:noFill/>
        </p:spPr>
        <p:txBody>
          <a:bodyPr wrap="none" rtlCol="0">
            <a:spAutoFit/>
          </a:bodyPr>
          <a:lstStyle/>
          <a:p>
            <a:r>
              <a:rPr lang="en-GB" sz="6000" dirty="0"/>
              <a:t>9</a:t>
            </a:r>
          </a:p>
        </p:txBody>
      </p:sp>
      <p:pic>
        <p:nvPicPr>
          <p:cNvPr id="10242" name="Picture 2"/>
          <p:cNvPicPr>
            <a:picLocks noChangeAspect="1" noChangeArrowheads="1"/>
          </p:cNvPicPr>
          <p:nvPr/>
        </p:nvPicPr>
        <p:blipFill>
          <a:blip r:embed="rId2"/>
          <a:srcRect/>
          <a:stretch>
            <a:fillRect/>
          </a:stretch>
        </p:blipFill>
        <p:spPr bwMode="auto">
          <a:xfrm>
            <a:off x="2571736" y="251272"/>
            <a:ext cx="3214710" cy="3544424"/>
          </a:xfrm>
          <a:prstGeom prst="rect">
            <a:avLst/>
          </a:prstGeom>
          <a:noFill/>
          <a:ln w="9525">
            <a:noFill/>
            <a:miter lim="800000"/>
            <a:headEnd/>
            <a:tailEnd/>
          </a:ln>
          <a:effectLst/>
        </p:spPr>
      </p:pic>
      <p:sp>
        <p:nvSpPr>
          <p:cNvPr id="3" name="TextBox 2"/>
          <p:cNvSpPr txBox="1"/>
          <p:nvPr/>
        </p:nvSpPr>
        <p:spPr>
          <a:xfrm>
            <a:off x="899592" y="5491188"/>
            <a:ext cx="7992889" cy="1015663"/>
          </a:xfrm>
          <a:prstGeom prst="rect">
            <a:avLst/>
          </a:prstGeom>
          <a:noFill/>
        </p:spPr>
        <p:txBody>
          <a:bodyPr wrap="square" rtlCol="0">
            <a:spAutoFit/>
          </a:bodyPr>
          <a:lstStyle/>
          <a:p>
            <a:r>
              <a:rPr lang="en-US" sz="2800" b="1" dirty="0">
                <a:solidFill>
                  <a:srgbClr val="FF0000"/>
                </a:solidFill>
              </a:rPr>
              <a:t>Jaw jerk reflex, </a:t>
            </a:r>
            <a:r>
              <a:rPr lang="en-US" sz="2000" b="1" dirty="0">
                <a:solidFill>
                  <a:srgbClr val="FF0000"/>
                </a:solidFill>
              </a:rPr>
              <a:t>is a stretch reflex  used in neurological examinations to determine the status of the trigeminal nerve (cranial nerve V).</a:t>
            </a:r>
            <a:r>
              <a:rPr lang="en-US" sz="3200" b="1" dirty="0">
                <a:solidFill>
                  <a:srgbClr val="FF0000"/>
                </a:solidFill>
              </a:rPr>
              <a:t>  </a:t>
            </a:r>
            <a:endParaRPr lang="en-US" sz="2800" b="1" dirty="0">
              <a:solidFill>
                <a:srgbClr val="FF0000"/>
              </a:solidFill>
            </a:endParaRPr>
          </a:p>
        </p:txBody>
      </p:sp>
    </p:spTree>
  </p:cSld>
  <p:clrMapOvr>
    <a:masterClrMapping/>
  </p:clrMapOvr>
  <p:transition advClick="0" advTm="60000"/>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5000636"/>
            <a:ext cx="8229600" cy="1143000"/>
          </a:xfrm>
        </p:spPr>
        <p:txBody>
          <a:bodyPr>
            <a:normAutofit fontScale="90000"/>
          </a:bodyPr>
          <a:lstStyle/>
          <a:p>
            <a:r>
              <a:rPr lang="en-GB" dirty="0"/>
              <a:t>C: this is a cervical MRI. What do you notice?</a:t>
            </a:r>
          </a:p>
        </p:txBody>
      </p:sp>
      <p:sp>
        <p:nvSpPr>
          <p:cNvPr id="48130" name="AutoShape 2" descr="Image result for cervical disc xr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GB"/>
          </a:p>
        </p:txBody>
      </p:sp>
      <p:pic>
        <p:nvPicPr>
          <p:cNvPr id="48133" name="Picture 5"/>
          <p:cNvPicPr>
            <a:picLocks noChangeAspect="1" noChangeArrowheads="1"/>
          </p:cNvPicPr>
          <p:nvPr/>
        </p:nvPicPr>
        <p:blipFill>
          <a:blip r:embed="rId2"/>
          <a:srcRect/>
          <a:stretch>
            <a:fillRect/>
          </a:stretch>
        </p:blipFill>
        <p:spPr bwMode="auto">
          <a:xfrm>
            <a:off x="2786050" y="0"/>
            <a:ext cx="2928958" cy="5009184"/>
          </a:xfrm>
          <a:prstGeom prst="rect">
            <a:avLst/>
          </a:prstGeom>
          <a:noFill/>
          <a:ln w="9525">
            <a:noFill/>
            <a:miter lim="800000"/>
            <a:headEnd/>
            <a:tailEnd/>
          </a:ln>
          <a:effectLst/>
        </p:spPr>
      </p:pic>
      <p:sp>
        <p:nvSpPr>
          <p:cNvPr id="8" name="TextBox 7"/>
          <p:cNvSpPr txBox="1"/>
          <p:nvPr/>
        </p:nvSpPr>
        <p:spPr>
          <a:xfrm>
            <a:off x="0" y="0"/>
            <a:ext cx="574196" cy="1015663"/>
          </a:xfrm>
          <a:prstGeom prst="rect">
            <a:avLst/>
          </a:prstGeom>
          <a:noFill/>
        </p:spPr>
        <p:txBody>
          <a:bodyPr wrap="none" rtlCol="0">
            <a:spAutoFit/>
          </a:bodyPr>
          <a:lstStyle/>
          <a:p>
            <a:r>
              <a:rPr lang="en-GB" sz="6000" dirty="0"/>
              <a:t>9</a:t>
            </a:r>
          </a:p>
        </p:txBody>
      </p:sp>
      <p:sp>
        <p:nvSpPr>
          <p:cNvPr id="4" name="TextBox 3"/>
          <p:cNvSpPr txBox="1"/>
          <p:nvPr/>
        </p:nvSpPr>
        <p:spPr>
          <a:xfrm>
            <a:off x="775729" y="6165304"/>
            <a:ext cx="8113055" cy="461665"/>
          </a:xfrm>
          <a:prstGeom prst="rect">
            <a:avLst/>
          </a:prstGeom>
          <a:noFill/>
        </p:spPr>
        <p:txBody>
          <a:bodyPr wrap="none" rtlCol="0">
            <a:spAutoFit/>
          </a:bodyPr>
          <a:lstStyle/>
          <a:p>
            <a:r>
              <a:rPr lang="en-US" sz="2400" b="1" dirty="0">
                <a:solidFill>
                  <a:srgbClr val="FF0000"/>
                </a:solidFill>
              </a:rPr>
              <a:t>Disc prolapse at level C6-C7 lead to Spinal cord compression </a:t>
            </a:r>
          </a:p>
        </p:txBody>
      </p:sp>
    </p:spTree>
  </p:cSld>
  <p:clrMapOvr>
    <a:masterClrMapping/>
  </p:clrMapOvr>
  <p:transition advClick="0" advTm="60000"/>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4429132"/>
            <a:ext cx="8229600" cy="1143000"/>
          </a:xfrm>
        </p:spPr>
        <p:txBody>
          <a:bodyPr>
            <a:normAutofit fontScale="90000"/>
          </a:bodyPr>
          <a:lstStyle/>
          <a:p>
            <a:r>
              <a:rPr lang="en-GB" dirty="0"/>
              <a:t>D: The nerve conduction study of this patient showed </a:t>
            </a:r>
            <a:r>
              <a:rPr lang="en-GB" dirty="0" err="1"/>
              <a:t>demyelination</a:t>
            </a:r>
            <a:r>
              <a:rPr lang="en-GB" dirty="0"/>
              <a:t>, what is the most probable diagnosis? </a:t>
            </a:r>
          </a:p>
        </p:txBody>
      </p:sp>
      <p:pic>
        <p:nvPicPr>
          <p:cNvPr id="56322" name="Picture 2"/>
          <p:cNvPicPr>
            <a:picLocks noChangeAspect="1" noChangeArrowheads="1"/>
          </p:cNvPicPr>
          <p:nvPr/>
        </p:nvPicPr>
        <p:blipFill>
          <a:blip r:embed="rId2"/>
          <a:srcRect/>
          <a:stretch>
            <a:fillRect/>
          </a:stretch>
        </p:blipFill>
        <p:spPr bwMode="auto">
          <a:xfrm>
            <a:off x="2857488" y="0"/>
            <a:ext cx="5048364" cy="3862366"/>
          </a:xfrm>
          <a:prstGeom prst="rect">
            <a:avLst/>
          </a:prstGeom>
          <a:noFill/>
          <a:ln w="9525">
            <a:noFill/>
            <a:miter lim="800000"/>
            <a:headEnd/>
            <a:tailEnd/>
          </a:ln>
          <a:effectLst/>
        </p:spPr>
      </p:pic>
      <p:sp>
        <p:nvSpPr>
          <p:cNvPr id="5" name="TextBox 4"/>
          <p:cNvSpPr txBox="1"/>
          <p:nvPr/>
        </p:nvSpPr>
        <p:spPr>
          <a:xfrm>
            <a:off x="0" y="0"/>
            <a:ext cx="574196" cy="1015663"/>
          </a:xfrm>
          <a:prstGeom prst="rect">
            <a:avLst/>
          </a:prstGeom>
          <a:noFill/>
        </p:spPr>
        <p:txBody>
          <a:bodyPr wrap="none" rtlCol="0">
            <a:spAutoFit/>
          </a:bodyPr>
          <a:lstStyle/>
          <a:p>
            <a:r>
              <a:rPr lang="en-GB" sz="6000" dirty="0"/>
              <a:t>9</a:t>
            </a:r>
          </a:p>
        </p:txBody>
      </p:sp>
      <p:sp>
        <p:nvSpPr>
          <p:cNvPr id="3" name="Rectangle 2"/>
          <p:cNvSpPr/>
          <p:nvPr/>
        </p:nvSpPr>
        <p:spPr>
          <a:xfrm>
            <a:off x="1763688" y="6074132"/>
            <a:ext cx="5074402" cy="523220"/>
          </a:xfrm>
          <a:prstGeom prst="rect">
            <a:avLst/>
          </a:prstGeom>
        </p:spPr>
        <p:txBody>
          <a:bodyPr wrap="none">
            <a:spAutoFit/>
          </a:bodyPr>
          <a:lstStyle/>
          <a:p>
            <a:r>
              <a:rPr lang="en-US" sz="2800" b="1" dirty="0">
                <a:solidFill>
                  <a:srgbClr val="FF0000"/>
                </a:solidFill>
                <a:latin typeface="Arial" panose="020B0604020202020204" pitchFamily="34" charset="0"/>
              </a:rPr>
              <a:t>Charcot Marie Tooth disease</a:t>
            </a:r>
            <a:endParaRPr lang="en-US" sz="2800" dirty="0">
              <a:solidFill>
                <a:srgbClr val="FF0000"/>
              </a:solidFill>
            </a:endParaRPr>
          </a:p>
        </p:txBody>
      </p:sp>
    </p:spTree>
  </p:cSld>
  <p:clrMapOvr>
    <a:masterClrMapping/>
  </p:clrMapOvr>
  <p:transition advClick="0" advTm="60000"/>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56" y="3892708"/>
            <a:ext cx="8229600" cy="1143000"/>
          </a:xfrm>
        </p:spPr>
        <p:txBody>
          <a:bodyPr>
            <a:normAutofit fontScale="90000"/>
          </a:bodyPr>
          <a:lstStyle/>
          <a:p>
            <a:r>
              <a:rPr lang="en-GB" dirty="0"/>
              <a:t>A: what is the serious condition that you should think about?</a:t>
            </a:r>
          </a:p>
        </p:txBody>
      </p:sp>
      <p:sp>
        <p:nvSpPr>
          <p:cNvPr id="3" name="Content Placeholder 2"/>
          <p:cNvSpPr>
            <a:spLocks noGrp="1"/>
          </p:cNvSpPr>
          <p:nvPr>
            <p:ph idx="1"/>
          </p:nvPr>
        </p:nvSpPr>
        <p:spPr>
          <a:xfrm>
            <a:off x="1285852" y="1142984"/>
            <a:ext cx="7643834" cy="2257428"/>
          </a:xfrm>
        </p:spPr>
        <p:txBody>
          <a:bodyPr/>
          <a:lstStyle/>
          <a:p>
            <a:r>
              <a:rPr lang="en-GB" dirty="0"/>
              <a:t>A 20 years old patient came with weakness and numbness of lower extremities more than upper extremities. He was found to have generalised </a:t>
            </a:r>
            <a:r>
              <a:rPr lang="en-GB" dirty="0" err="1"/>
              <a:t>arefelxia</a:t>
            </a:r>
            <a:r>
              <a:rPr lang="en-GB" dirty="0"/>
              <a:t>?</a:t>
            </a:r>
          </a:p>
          <a:p>
            <a:endParaRPr lang="en-GB" dirty="0"/>
          </a:p>
        </p:txBody>
      </p:sp>
      <p:sp>
        <p:nvSpPr>
          <p:cNvPr id="4" name="TextBox 3"/>
          <p:cNvSpPr txBox="1"/>
          <p:nvPr/>
        </p:nvSpPr>
        <p:spPr>
          <a:xfrm>
            <a:off x="0" y="0"/>
            <a:ext cx="963725" cy="1015663"/>
          </a:xfrm>
          <a:prstGeom prst="rect">
            <a:avLst/>
          </a:prstGeom>
          <a:noFill/>
        </p:spPr>
        <p:txBody>
          <a:bodyPr wrap="none" rtlCol="0">
            <a:spAutoFit/>
          </a:bodyPr>
          <a:lstStyle/>
          <a:p>
            <a:r>
              <a:rPr lang="en-GB" sz="6000" dirty="0"/>
              <a:t>10</a:t>
            </a:r>
          </a:p>
        </p:txBody>
      </p:sp>
      <p:sp>
        <p:nvSpPr>
          <p:cNvPr id="6" name="Title 1"/>
          <p:cNvSpPr txBox="1"/>
          <p:nvPr/>
        </p:nvSpPr>
        <p:spPr>
          <a:xfrm>
            <a:off x="285720" y="5528005"/>
            <a:ext cx="8229600" cy="11430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rPr>
              <a:t>GBS (acute inflammatory  </a:t>
            </a:r>
            <a:r>
              <a:rPr lang="en-US" sz="3600" b="1" dirty="0" err="1">
                <a:solidFill>
                  <a:srgbClr val="FF0000"/>
                </a:solidFill>
              </a:rPr>
              <a:t>demylination</a:t>
            </a:r>
            <a:r>
              <a:rPr lang="en-US" sz="3600" b="1" dirty="0">
                <a:solidFill>
                  <a:srgbClr val="FF0000"/>
                </a:solidFill>
              </a:rPr>
              <a:t> polyneuropathy)</a:t>
            </a:r>
            <a:endParaRPr lang="ar-JO" sz="3600" b="1" dirty="0">
              <a:solidFill>
                <a:srgbClr val="FF0000"/>
              </a:solidFill>
            </a:endParaRPr>
          </a:p>
        </p:txBody>
      </p:sp>
    </p:spTree>
  </p:cSld>
  <p:clrMapOvr>
    <a:masterClrMapping/>
  </p:clrMapOvr>
  <p:transition advClick="0" advTm="60000"/>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857500"/>
            <a:ext cx="8229600" cy="1143000"/>
          </a:xfrm>
        </p:spPr>
        <p:txBody>
          <a:bodyPr>
            <a:normAutofit fontScale="90000"/>
          </a:bodyPr>
          <a:lstStyle/>
          <a:p>
            <a:r>
              <a:rPr lang="en-GB" dirty="0"/>
              <a:t>B: how would you confirm your diagnosis?</a:t>
            </a:r>
          </a:p>
        </p:txBody>
      </p:sp>
      <p:sp>
        <p:nvSpPr>
          <p:cNvPr id="3" name="Content Placeholder 2"/>
          <p:cNvSpPr>
            <a:spLocks noGrp="1"/>
          </p:cNvSpPr>
          <p:nvPr>
            <p:ph idx="1"/>
          </p:nvPr>
        </p:nvSpPr>
        <p:spPr>
          <a:xfrm>
            <a:off x="2214546" y="0"/>
            <a:ext cx="6515088" cy="2686032"/>
          </a:xfrm>
        </p:spPr>
        <p:txBody>
          <a:bodyPr>
            <a:normAutofit/>
          </a:bodyPr>
          <a:lstStyle/>
          <a:p>
            <a:r>
              <a:rPr lang="en-GB" dirty="0"/>
              <a:t>A 20 years old patient came with weakness and numbness of lower extremities more than upper extremities. He was found to have generalised </a:t>
            </a:r>
            <a:r>
              <a:rPr lang="en-GB" dirty="0" err="1"/>
              <a:t>arefelxia</a:t>
            </a:r>
            <a:r>
              <a:rPr lang="en-GB" dirty="0"/>
              <a:t>. </a:t>
            </a:r>
          </a:p>
          <a:p>
            <a:endParaRPr lang="en-GB" dirty="0"/>
          </a:p>
        </p:txBody>
      </p:sp>
      <p:sp>
        <p:nvSpPr>
          <p:cNvPr id="4" name="TextBox 3"/>
          <p:cNvSpPr txBox="1"/>
          <p:nvPr/>
        </p:nvSpPr>
        <p:spPr>
          <a:xfrm>
            <a:off x="0" y="0"/>
            <a:ext cx="963725" cy="1015663"/>
          </a:xfrm>
          <a:prstGeom prst="rect">
            <a:avLst/>
          </a:prstGeom>
          <a:noFill/>
        </p:spPr>
        <p:txBody>
          <a:bodyPr wrap="none" rtlCol="0">
            <a:spAutoFit/>
          </a:bodyPr>
          <a:lstStyle/>
          <a:p>
            <a:r>
              <a:rPr lang="en-GB" sz="6000" dirty="0"/>
              <a:t>10</a:t>
            </a:r>
          </a:p>
        </p:txBody>
      </p:sp>
      <p:sp>
        <p:nvSpPr>
          <p:cNvPr id="5" name="Rectangle 4"/>
          <p:cNvSpPr/>
          <p:nvPr/>
        </p:nvSpPr>
        <p:spPr>
          <a:xfrm>
            <a:off x="1547664" y="4653136"/>
            <a:ext cx="6048672" cy="1508105"/>
          </a:xfrm>
          <a:prstGeom prst="rect">
            <a:avLst/>
          </a:prstGeom>
        </p:spPr>
        <p:txBody>
          <a:bodyPr wrap="square">
            <a:spAutoFit/>
          </a:bodyPr>
          <a:lstStyle/>
          <a:p>
            <a:r>
              <a:rPr lang="en-US" sz="2800" b="1" dirty="0" err="1">
                <a:solidFill>
                  <a:srgbClr val="FF0000"/>
                </a:solidFill>
              </a:rPr>
              <a:t>Lp</a:t>
            </a:r>
            <a:r>
              <a:rPr lang="en-US" sz="2800" b="1" dirty="0">
                <a:solidFill>
                  <a:srgbClr val="FF0000"/>
                </a:solidFill>
              </a:rPr>
              <a:t> </a:t>
            </a:r>
            <a:r>
              <a:rPr lang="en-US" dirty="0"/>
              <a:t>: CSF increase protein more than 55 without pleocytosis (albumin cytologic dissociation )</a:t>
            </a:r>
          </a:p>
          <a:p>
            <a:r>
              <a:rPr lang="en-US" sz="2800" b="1" dirty="0">
                <a:solidFill>
                  <a:srgbClr val="FF0000"/>
                </a:solidFill>
              </a:rPr>
              <a:t>EMG (nerve conduction</a:t>
            </a:r>
            <a:r>
              <a:rPr lang="en-US" sz="2800" dirty="0">
                <a:solidFill>
                  <a:srgbClr val="FF0000"/>
                </a:solidFill>
              </a:rPr>
              <a:t>) </a:t>
            </a:r>
            <a:r>
              <a:rPr lang="en-US" dirty="0" err="1"/>
              <a:t>demylination</a:t>
            </a:r>
            <a:r>
              <a:rPr lang="en-US" dirty="0"/>
              <a:t> neuropathy( normal or mild abnormal in early stage)</a:t>
            </a:r>
          </a:p>
        </p:txBody>
      </p:sp>
    </p:spTree>
  </p:cSld>
  <p:clrMapOvr>
    <a:masterClrMapping/>
  </p:clrMapOvr>
  <p:transition advClick="0" advTm="60000"/>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86032"/>
            <a:ext cx="8229600" cy="1143000"/>
          </a:xfrm>
        </p:spPr>
        <p:txBody>
          <a:bodyPr>
            <a:normAutofit fontScale="90000"/>
          </a:bodyPr>
          <a:lstStyle/>
          <a:p>
            <a:r>
              <a:rPr lang="en-GB" dirty="0"/>
              <a:t>B: how would you treat this condition?</a:t>
            </a:r>
          </a:p>
        </p:txBody>
      </p:sp>
      <p:sp>
        <p:nvSpPr>
          <p:cNvPr id="3" name="Content Placeholder 2"/>
          <p:cNvSpPr>
            <a:spLocks noGrp="1"/>
          </p:cNvSpPr>
          <p:nvPr>
            <p:ph idx="1"/>
          </p:nvPr>
        </p:nvSpPr>
        <p:spPr>
          <a:xfrm>
            <a:off x="2128846" y="0"/>
            <a:ext cx="7015154" cy="2686032"/>
          </a:xfrm>
        </p:spPr>
        <p:txBody>
          <a:bodyPr>
            <a:normAutofit/>
          </a:bodyPr>
          <a:lstStyle/>
          <a:p>
            <a:r>
              <a:rPr lang="en-GB" dirty="0"/>
              <a:t>A 20 years old patient came with weakness and numbness of lower extremities more than upper extremities. He was found to have generalised </a:t>
            </a:r>
            <a:r>
              <a:rPr lang="en-GB" dirty="0" err="1"/>
              <a:t>arefelxia</a:t>
            </a:r>
            <a:r>
              <a:rPr lang="en-GB" dirty="0"/>
              <a:t>. </a:t>
            </a:r>
          </a:p>
          <a:p>
            <a:endParaRPr lang="en-GB" dirty="0"/>
          </a:p>
        </p:txBody>
      </p:sp>
      <p:sp>
        <p:nvSpPr>
          <p:cNvPr id="4" name="TextBox 3"/>
          <p:cNvSpPr txBox="1"/>
          <p:nvPr/>
        </p:nvSpPr>
        <p:spPr>
          <a:xfrm>
            <a:off x="0" y="0"/>
            <a:ext cx="963725" cy="1015663"/>
          </a:xfrm>
          <a:prstGeom prst="rect">
            <a:avLst/>
          </a:prstGeom>
          <a:noFill/>
        </p:spPr>
        <p:txBody>
          <a:bodyPr wrap="none" rtlCol="0">
            <a:spAutoFit/>
          </a:bodyPr>
          <a:lstStyle/>
          <a:p>
            <a:r>
              <a:rPr lang="en-GB" sz="6000" dirty="0"/>
              <a:t>10</a:t>
            </a:r>
          </a:p>
        </p:txBody>
      </p:sp>
      <p:sp>
        <p:nvSpPr>
          <p:cNvPr id="6" name="Rectangle 5"/>
          <p:cNvSpPr/>
          <p:nvPr/>
        </p:nvSpPr>
        <p:spPr>
          <a:xfrm>
            <a:off x="991525" y="4165489"/>
            <a:ext cx="6912768" cy="2062103"/>
          </a:xfrm>
          <a:prstGeom prst="rect">
            <a:avLst/>
          </a:prstGeom>
        </p:spPr>
        <p:txBody>
          <a:bodyPr wrap="square">
            <a:spAutoFit/>
          </a:bodyPr>
          <a:lstStyle/>
          <a:p>
            <a:pPr marL="514350" indent="-514350">
              <a:buFont typeface="+mj-lt"/>
              <a:buAutoNum type="arabicPeriod"/>
            </a:pPr>
            <a:r>
              <a:rPr lang="en-US" sz="2400" dirty="0"/>
              <a:t> admission</a:t>
            </a:r>
          </a:p>
          <a:p>
            <a:pPr marL="514350" indent="-514350">
              <a:buFont typeface="+mj-lt"/>
              <a:buAutoNum type="arabicPeriod"/>
            </a:pPr>
            <a:r>
              <a:rPr lang="en-US" sz="2400" dirty="0"/>
              <a:t>  ventilation (vital capacity)  less than  12-15 or pco2 less than 70 </a:t>
            </a:r>
            <a:r>
              <a:rPr lang="en-US" sz="2400" dirty="0" err="1"/>
              <a:t>mmhg</a:t>
            </a:r>
            <a:endParaRPr lang="en-US" sz="2400" dirty="0"/>
          </a:p>
          <a:p>
            <a:pPr marL="514350" indent="-514350">
              <a:buFont typeface="+mj-lt"/>
              <a:buAutoNum type="arabicPeriod"/>
            </a:pPr>
            <a:r>
              <a:rPr lang="en-US" sz="2800" b="1" dirty="0">
                <a:solidFill>
                  <a:srgbClr val="FF0000"/>
                </a:solidFill>
              </a:rPr>
              <a:t>immunoglobulin</a:t>
            </a:r>
            <a:r>
              <a:rPr lang="en-US" sz="2400" dirty="0"/>
              <a:t>(5 days)</a:t>
            </a:r>
          </a:p>
          <a:p>
            <a:pPr marL="514350" indent="-514350">
              <a:buFont typeface="+mj-lt"/>
              <a:buAutoNum type="arabicPeriod"/>
            </a:pPr>
            <a:r>
              <a:rPr lang="en-US" sz="2800" b="1" dirty="0">
                <a:solidFill>
                  <a:srgbClr val="FF0000"/>
                </a:solidFill>
              </a:rPr>
              <a:t>plasma exchange  </a:t>
            </a:r>
            <a:r>
              <a:rPr lang="en-US" sz="2400" dirty="0"/>
              <a:t>(first 2 weeks) 4-6 exchange </a:t>
            </a:r>
          </a:p>
        </p:txBody>
      </p:sp>
    </p:spTree>
  </p:cSld>
  <p:clrMapOvr>
    <a:masterClrMapping/>
  </p:clrMapOvr>
  <p:transition advClick="0" advTm="60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3- What is the diagnosis ?</a:t>
            </a:r>
          </a:p>
          <a:p>
            <a:pPr marL="289322" indent="-289322">
              <a:buFont typeface="+mj-lt"/>
              <a:buAutoNum type="alphaUcPeriod"/>
            </a:pPr>
            <a:r>
              <a:rPr lang="en-US" dirty="0"/>
              <a:t>Curschmann-Steinert disease</a:t>
            </a:r>
          </a:p>
          <a:p>
            <a:pPr marL="289322" indent="-289322">
              <a:buFont typeface="+mj-lt"/>
              <a:buAutoNum type="alphaUcPeriod"/>
            </a:pPr>
            <a:r>
              <a:rPr lang="en-US" dirty="0"/>
              <a:t>proximal myotonic myopathy</a:t>
            </a:r>
          </a:p>
          <a:p>
            <a:pPr marL="289322" indent="-289322">
              <a:buFont typeface="+mj-lt"/>
              <a:buAutoNum type="alphaUcPeriod"/>
            </a:pPr>
            <a:r>
              <a:rPr lang="en-US" dirty="0" err="1"/>
              <a:t>Polymyositis</a:t>
            </a:r>
            <a:endParaRPr lang="en-US" dirty="0"/>
          </a:p>
          <a:p>
            <a:pPr marL="289322" indent="-289322">
              <a:buFont typeface="+mj-lt"/>
              <a:buAutoNum type="alphaUcPeriod"/>
            </a:pPr>
            <a:r>
              <a:rPr lang="en-US" dirty="0" err="1">
                <a:solidFill>
                  <a:srgbClr val="FF0000"/>
                </a:solidFill>
              </a:rPr>
              <a:t>Dermatomyositis</a:t>
            </a:r>
            <a:endParaRPr lang="en-US" dirty="0">
              <a:solidFill>
                <a:srgbClr val="FF0000"/>
              </a:solidFill>
            </a:endParaRPr>
          </a:p>
          <a:p>
            <a:pPr marL="289322" indent="-289322">
              <a:buFont typeface="+mj-lt"/>
              <a:buAutoNum type="alphaUcPeriod"/>
            </a:pPr>
            <a:r>
              <a:rPr lang="en-US" dirty="0" err="1"/>
              <a:t>Duchenne</a:t>
            </a:r>
            <a:r>
              <a:rPr lang="en-US" dirty="0"/>
              <a:t> muscular dystrophy</a:t>
            </a:r>
          </a:p>
          <a:p>
            <a:pPr marL="0" indent="0">
              <a:buNone/>
            </a:pPr>
            <a:endParaRPr lang="en-US" dirty="0"/>
          </a:p>
        </p:txBody>
      </p:sp>
      <p:pic>
        <p:nvPicPr>
          <p:cNvPr id="4" name="Picture 3"/>
          <p:cNvPicPr>
            <a:picLocks noChangeAspect="1"/>
          </p:cNvPicPr>
          <p:nvPr/>
        </p:nvPicPr>
        <p:blipFill>
          <a:blip r:embed="rId2"/>
          <a:stretch>
            <a:fillRect/>
          </a:stretch>
        </p:blipFill>
        <p:spPr>
          <a:xfrm>
            <a:off x="5228283" y="2793431"/>
            <a:ext cx="2880610" cy="1408298"/>
          </a:xfrm>
          <a:prstGeom prst="rect">
            <a:avLst/>
          </a:prstGeom>
        </p:spPr>
      </p:pic>
    </p:spTree>
    <p:extLst>
      <p:ext uri="{BB962C8B-B14F-4D97-AF65-F5344CB8AC3E}">
        <p14:creationId xmlns:p14="http://schemas.microsoft.com/office/powerpoint/2010/main" val="2020713581"/>
      </p:ext>
    </p:extLst>
  </p:cSld>
  <p:clrMapOvr>
    <a:masterClrMapping/>
  </p:clrMapOvr>
  <p:transition advClick="0" advTm="60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5A0CED-A956-FB61-0944-E2760050748A}"/>
              </a:ext>
            </a:extLst>
          </p:cNvPr>
          <p:cNvSpPr>
            <a:spLocks noGrp="1"/>
          </p:cNvSpPr>
          <p:nvPr>
            <p:ph type="title"/>
          </p:nvPr>
        </p:nvSpPr>
        <p:spPr/>
        <p:txBody>
          <a:bodyPr/>
          <a:lstStyle/>
          <a:p>
            <a:r>
              <a:rPr lang="en-US" dirty="0"/>
              <a:t>Q8- What is the diagnosis?</a:t>
            </a:r>
          </a:p>
        </p:txBody>
      </p:sp>
      <p:sp>
        <p:nvSpPr>
          <p:cNvPr id="5" name="Content Placeholder 4">
            <a:extLst>
              <a:ext uri="{FF2B5EF4-FFF2-40B4-BE49-F238E27FC236}">
                <a16:creationId xmlns:a16="http://schemas.microsoft.com/office/drawing/2014/main" id="{AF856BF0-8237-BBE0-FCE8-AE07E52222A5}"/>
              </a:ext>
            </a:extLst>
          </p:cNvPr>
          <p:cNvSpPr>
            <a:spLocks noGrp="1"/>
          </p:cNvSpPr>
          <p:nvPr>
            <p:ph sz="half" idx="1"/>
          </p:nvPr>
        </p:nvSpPr>
        <p:spPr/>
        <p:txBody>
          <a:bodyPr>
            <a:normAutofit fontScale="92500" lnSpcReduction="10000"/>
          </a:bodyPr>
          <a:lstStyle/>
          <a:p>
            <a:pPr marL="385763" indent="-385763">
              <a:buFont typeface="+mj-lt"/>
              <a:buAutoNum type="alphaLcPeriod"/>
            </a:pPr>
            <a:r>
              <a:rPr lang="en-US" dirty="0"/>
              <a:t>T1 Transverse myelitis</a:t>
            </a:r>
          </a:p>
          <a:p>
            <a:pPr marL="385763" indent="-385763">
              <a:buFont typeface="+mj-lt"/>
              <a:buAutoNum type="alphaLcPeriod"/>
            </a:pPr>
            <a:r>
              <a:rPr lang="en-US" dirty="0">
                <a:solidFill>
                  <a:srgbClr val="FF0000"/>
                </a:solidFill>
              </a:rPr>
              <a:t>T2 Transverse myelitis</a:t>
            </a:r>
          </a:p>
          <a:p>
            <a:pPr marL="385763" indent="-385763">
              <a:buFont typeface="+mj-lt"/>
              <a:buAutoNum type="alphaLcPeriod"/>
            </a:pPr>
            <a:r>
              <a:rPr lang="en-US" dirty="0"/>
              <a:t>T1 syringomyelia</a:t>
            </a:r>
          </a:p>
          <a:p>
            <a:pPr marL="385763" indent="-385763">
              <a:buFont typeface="+mj-lt"/>
              <a:buAutoNum type="alphaLcPeriod"/>
            </a:pPr>
            <a:r>
              <a:rPr lang="en-US" dirty="0"/>
              <a:t>T2 syringomyelia</a:t>
            </a:r>
          </a:p>
          <a:p>
            <a:pPr marL="385763" indent="-385763">
              <a:buFont typeface="+mj-lt"/>
              <a:buAutoNum type="alphaLcPeriod"/>
            </a:pPr>
            <a:r>
              <a:rPr lang="en-US" dirty="0"/>
              <a:t>None of the above</a:t>
            </a:r>
          </a:p>
          <a:p>
            <a:endParaRPr lang="en-US" dirty="0"/>
          </a:p>
          <a:p>
            <a:r>
              <a:rPr lang="en-US" dirty="0"/>
              <a:t>Note: T1 and T2 are meant to mean T1-weighted MRI &amp; T2-weighted MRI and not T1 spine</a:t>
            </a:r>
          </a:p>
        </p:txBody>
      </p:sp>
      <p:sp>
        <p:nvSpPr>
          <p:cNvPr id="8" name="TextBox 7">
            <a:extLst>
              <a:ext uri="{FF2B5EF4-FFF2-40B4-BE49-F238E27FC236}">
                <a16:creationId xmlns:a16="http://schemas.microsoft.com/office/drawing/2014/main" id="{0469A452-BB93-0FAD-0672-BE4F3B2B8E65}"/>
              </a:ext>
            </a:extLst>
          </p:cNvPr>
          <p:cNvSpPr txBox="1"/>
          <p:nvPr/>
        </p:nvSpPr>
        <p:spPr>
          <a:xfrm>
            <a:off x="5692879" y="5063518"/>
            <a:ext cx="1897955" cy="300082"/>
          </a:xfrm>
          <a:prstGeom prst="rect">
            <a:avLst/>
          </a:prstGeom>
          <a:noFill/>
        </p:spPr>
        <p:txBody>
          <a:bodyPr wrap="none" rtlCol="0">
            <a:spAutoFit/>
          </a:bodyPr>
          <a:lstStyle/>
          <a:p>
            <a:r>
              <a:rPr lang="en-US" sz="1350" dirty="0">
                <a:solidFill>
                  <a:srgbClr val="FF0000"/>
                </a:solidFill>
              </a:rPr>
              <a:t>NOT THE SAME PICTURE</a:t>
            </a:r>
          </a:p>
        </p:txBody>
      </p:sp>
      <p:pic>
        <p:nvPicPr>
          <p:cNvPr id="11" name="Picture 10" descr="A picture containing text&#10;&#10;Description automatically generated">
            <a:extLst>
              <a:ext uri="{FF2B5EF4-FFF2-40B4-BE49-F238E27FC236}">
                <a16:creationId xmlns:a16="http://schemas.microsoft.com/office/drawing/2014/main" id="{7F6B84A2-AE9E-90DC-71B7-5E1F34CDDC2E}"/>
              </a:ext>
            </a:extLst>
          </p:cNvPr>
          <p:cNvPicPr>
            <a:picLocks noChangeAspect="1"/>
          </p:cNvPicPr>
          <p:nvPr/>
        </p:nvPicPr>
        <p:blipFill rotWithShape="1">
          <a:blip r:embed="rId2">
            <a:extLst>
              <a:ext uri="{28A0092B-C50C-407E-A947-70E740481C1C}">
                <a14:useLocalDpi xmlns:a14="http://schemas.microsoft.com/office/drawing/2010/main" val="0"/>
              </a:ext>
            </a:extLst>
          </a:blip>
          <a:srcRect l="11429" r="34634"/>
          <a:stretch/>
        </p:blipFill>
        <p:spPr>
          <a:xfrm>
            <a:off x="5692878" y="1517484"/>
            <a:ext cx="2110545" cy="3407933"/>
          </a:xfrm>
          <a:prstGeom prst="rect">
            <a:avLst/>
          </a:prstGeom>
        </p:spPr>
      </p:pic>
    </p:spTree>
    <p:extLst>
      <p:ext uri="{BB962C8B-B14F-4D97-AF65-F5344CB8AC3E}">
        <p14:creationId xmlns:p14="http://schemas.microsoft.com/office/powerpoint/2010/main" val="2555021421"/>
      </p:ext>
    </p:extLst>
  </p:cSld>
  <p:clrMapOvr>
    <a:masterClrMapping/>
  </p:clrMapOvr>
  <p:transition advClick="0" advTm="60000"/>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3214686"/>
            <a:ext cx="8229600" cy="1143000"/>
          </a:xfrm>
        </p:spPr>
        <p:txBody>
          <a:bodyPr>
            <a:normAutofit fontScale="90000"/>
          </a:bodyPr>
          <a:lstStyle/>
          <a:p>
            <a:r>
              <a:rPr lang="en-GB" dirty="0"/>
              <a:t>D: how would you monitor this patient respiratory function ?</a:t>
            </a:r>
          </a:p>
        </p:txBody>
      </p:sp>
      <p:sp>
        <p:nvSpPr>
          <p:cNvPr id="3" name="Content Placeholder 2"/>
          <p:cNvSpPr>
            <a:spLocks noGrp="1"/>
          </p:cNvSpPr>
          <p:nvPr>
            <p:ph idx="1"/>
          </p:nvPr>
        </p:nvSpPr>
        <p:spPr>
          <a:xfrm>
            <a:off x="1285852" y="0"/>
            <a:ext cx="7858148" cy="2686032"/>
          </a:xfrm>
        </p:spPr>
        <p:txBody>
          <a:bodyPr>
            <a:normAutofit/>
          </a:bodyPr>
          <a:lstStyle/>
          <a:p>
            <a:r>
              <a:rPr lang="en-GB" dirty="0"/>
              <a:t>A 20 years old patient came with weakness and numbness of lower extremities more than upper extremities after non specific febrile illness. He was found to have generalised </a:t>
            </a:r>
            <a:r>
              <a:rPr lang="en-GB" dirty="0" err="1"/>
              <a:t>arefelxia</a:t>
            </a:r>
            <a:r>
              <a:rPr lang="en-GB" dirty="0"/>
              <a:t>. </a:t>
            </a:r>
          </a:p>
          <a:p>
            <a:endParaRPr lang="en-GB" dirty="0"/>
          </a:p>
        </p:txBody>
      </p:sp>
      <p:sp>
        <p:nvSpPr>
          <p:cNvPr id="4" name="TextBox 3"/>
          <p:cNvSpPr txBox="1"/>
          <p:nvPr/>
        </p:nvSpPr>
        <p:spPr>
          <a:xfrm>
            <a:off x="0" y="0"/>
            <a:ext cx="963725" cy="1015663"/>
          </a:xfrm>
          <a:prstGeom prst="rect">
            <a:avLst/>
          </a:prstGeom>
          <a:noFill/>
        </p:spPr>
        <p:txBody>
          <a:bodyPr wrap="none" rtlCol="0">
            <a:spAutoFit/>
          </a:bodyPr>
          <a:lstStyle/>
          <a:p>
            <a:r>
              <a:rPr lang="en-GB" sz="6000" dirty="0"/>
              <a:t>10</a:t>
            </a:r>
          </a:p>
        </p:txBody>
      </p:sp>
      <p:sp>
        <p:nvSpPr>
          <p:cNvPr id="5" name="Rectangle 4"/>
          <p:cNvSpPr/>
          <p:nvPr/>
        </p:nvSpPr>
        <p:spPr>
          <a:xfrm>
            <a:off x="1285852" y="4853457"/>
            <a:ext cx="6120680" cy="830997"/>
          </a:xfrm>
          <a:prstGeom prst="rect">
            <a:avLst/>
          </a:prstGeom>
        </p:spPr>
        <p:txBody>
          <a:bodyPr wrap="square">
            <a:spAutoFit/>
          </a:bodyPr>
          <a:lstStyle/>
          <a:p>
            <a:r>
              <a:rPr lang="en-US" sz="2400" b="1" dirty="0">
                <a:solidFill>
                  <a:srgbClr val="FF0000"/>
                </a:solidFill>
              </a:rPr>
              <a:t>ventilation (vital capacity)  less than  12-15 or pco2 less than 70 </a:t>
            </a:r>
            <a:r>
              <a:rPr lang="en-US" sz="2400" b="1" dirty="0" err="1">
                <a:solidFill>
                  <a:srgbClr val="FF0000"/>
                </a:solidFill>
              </a:rPr>
              <a:t>mmhg</a:t>
            </a:r>
            <a:endParaRPr lang="en-US" sz="2400" b="1" dirty="0">
              <a:solidFill>
                <a:srgbClr val="FF0000"/>
              </a:solidFill>
            </a:endParaRPr>
          </a:p>
        </p:txBody>
      </p:sp>
    </p:spTree>
  </p:cSld>
  <p:clrMapOvr>
    <a:masterClrMapping/>
  </p:clrMapOvr>
  <p:transition advClick="0" advTm="60000"/>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GBS (acute inflammatory  </a:t>
            </a:r>
            <a:r>
              <a:rPr lang="en-US" dirty="0" err="1"/>
              <a:t>demylination</a:t>
            </a:r>
            <a:r>
              <a:rPr lang="en-US" dirty="0"/>
              <a:t> polyneuropathy)</a:t>
            </a:r>
            <a:endParaRPr lang="ar-JO" dirty="0"/>
          </a:p>
        </p:txBody>
      </p:sp>
      <p:sp>
        <p:nvSpPr>
          <p:cNvPr id="3" name="Content Placeholder 2"/>
          <p:cNvSpPr>
            <a:spLocks noGrp="1"/>
          </p:cNvSpPr>
          <p:nvPr>
            <p:ph idx="1"/>
          </p:nvPr>
        </p:nvSpPr>
        <p:spPr>
          <a:xfrm>
            <a:off x="457200" y="1828800"/>
            <a:ext cx="8686800" cy="4800600"/>
          </a:xfrm>
        </p:spPr>
        <p:txBody>
          <a:bodyPr>
            <a:normAutofit fontScale="70000" lnSpcReduction="20000"/>
          </a:bodyPr>
          <a:lstStyle/>
          <a:p>
            <a:r>
              <a:rPr lang="en-US" b="1" i="1" dirty="0" err="1">
                <a:solidFill>
                  <a:srgbClr val="FF0000"/>
                </a:solidFill>
                <a:effectLst>
                  <a:outerShdw blurRad="38100" dist="38100" dir="2700000" algn="tl">
                    <a:srgbClr val="000000">
                      <a:alpha val="43137"/>
                    </a:srgbClr>
                  </a:outerShdw>
                </a:effectLst>
              </a:rPr>
              <a:t>Presention</a:t>
            </a:r>
            <a:r>
              <a:rPr lang="en-US" b="1" i="1" dirty="0">
                <a:solidFill>
                  <a:srgbClr val="FF0000"/>
                </a:solidFill>
                <a:effectLst>
                  <a:outerShdw blurRad="38100" dist="38100" dir="2700000" algn="tl">
                    <a:srgbClr val="000000">
                      <a:alpha val="43137"/>
                    </a:srgbClr>
                  </a:outerShdw>
                </a:effectLst>
              </a:rPr>
              <a:t>:</a:t>
            </a:r>
          </a:p>
          <a:p>
            <a:pPr marL="0" indent="0">
              <a:buNone/>
            </a:pPr>
            <a:endParaRPr lang="en-US" b="1" i="1" dirty="0">
              <a:solidFill>
                <a:srgbClr val="FF0000"/>
              </a:solidFill>
              <a:effectLst>
                <a:outerShdw blurRad="38100" dist="38100" dir="2700000" algn="tl">
                  <a:srgbClr val="000000">
                    <a:alpha val="43137"/>
                  </a:srgbClr>
                </a:outerShdw>
              </a:effectLst>
            </a:endParaRPr>
          </a:p>
          <a:p>
            <a:pPr marL="0" indent="0">
              <a:buNone/>
            </a:pPr>
            <a:r>
              <a:rPr lang="en-US" b="1" i="1" dirty="0">
                <a:solidFill>
                  <a:srgbClr val="FF0000"/>
                </a:solidFill>
                <a:effectLst>
                  <a:outerShdw blurRad="38100" dist="38100" dir="2700000" algn="tl">
                    <a:srgbClr val="000000">
                      <a:alpha val="43137"/>
                    </a:srgbClr>
                  </a:outerShdw>
                </a:effectLst>
              </a:rPr>
              <a:t>    </a:t>
            </a:r>
            <a:r>
              <a:rPr lang="en-US" b="1" i="1" dirty="0">
                <a:effectLst>
                  <a:outerShdw blurRad="38100" dist="38100" dir="2700000" algn="tl">
                    <a:srgbClr val="000000">
                      <a:alpha val="43137"/>
                    </a:srgbClr>
                  </a:outerShdw>
                </a:effectLst>
              </a:rPr>
              <a:t>progressive </a:t>
            </a:r>
            <a:r>
              <a:rPr lang="en-US" b="1" i="1" dirty="0" err="1">
                <a:effectLst>
                  <a:outerShdw blurRad="38100" dist="38100" dir="2700000" algn="tl">
                    <a:srgbClr val="000000">
                      <a:alpha val="43137"/>
                    </a:srgbClr>
                  </a:outerShdw>
                </a:effectLst>
              </a:rPr>
              <a:t>assending</a:t>
            </a:r>
            <a:r>
              <a:rPr lang="en-US" b="1" i="1" dirty="0">
                <a:effectLst>
                  <a:outerShdw blurRad="38100" dist="38100" dir="2700000" algn="tl">
                    <a:srgbClr val="000000">
                      <a:alpha val="43137"/>
                    </a:srgbClr>
                  </a:outerShdw>
                </a:effectLst>
              </a:rPr>
              <a:t> symmetrical muscle weakness begin in legs moving upward + mild distal </a:t>
            </a:r>
            <a:r>
              <a:rPr lang="en-US" b="1" i="1" dirty="0" err="1">
                <a:effectLst>
                  <a:outerShdw blurRad="38100" dist="38100" dir="2700000" algn="tl">
                    <a:srgbClr val="000000">
                      <a:alpha val="43137"/>
                    </a:srgbClr>
                  </a:outerShdw>
                </a:effectLst>
              </a:rPr>
              <a:t>parasthesia</a:t>
            </a:r>
            <a:r>
              <a:rPr lang="en-US" b="1" i="1" dirty="0">
                <a:effectLst>
                  <a:outerShdw blurRad="38100" dist="38100" dir="2700000" algn="tl">
                    <a:srgbClr val="000000">
                      <a:alpha val="43137"/>
                    </a:srgbClr>
                  </a:outerShdw>
                </a:effectLst>
              </a:rPr>
              <a:t> + </a:t>
            </a:r>
            <a:r>
              <a:rPr lang="en-US" b="1" i="1" dirty="0" err="1">
                <a:effectLst>
                  <a:outerShdw blurRad="38100" dist="38100" dir="2700000" algn="tl">
                    <a:srgbClr val="000000">
                      <a:alpha val="43137"/>
                    </a:srgbClr>
                  </a:outerShdw>
                </a:effectLst>
              </a:rPr>
              <a:t>AREFlexia</a:t>
            </a:r>
            <a:r>
              <a:rPr lang="en-US" b="1" i="1" dirty="0">
                <a:effectLst>
                  <a:outerShdw blurRad="38100" dist="38100" dir="2700000" algn="tl">
                    <a:srgbClr val="000000">
                      <a:alpha val="43137"/>
                    </a:srgbClr>
                  </a:outerShdw>
                </a:effectLst>
              </a:rPr>
              <a:t> (sensory normal)</a:t>
            </a:r>
          </a:p>
          <a:p>
            <a:r>
              <a:rPr lang="en-US" b="1" i="1" dirty="0">
                <a:solidFill>
                  <a:srgbClr val="FF0000"/>
                </a:solidFill>
                <a:effectLst>
                  <a:outerShdw blurRad="38100" dist="38100" dir="2700000" algn="tl">
                    <a:srgbClr val="000000">
                      <a:alpha val="43137"/>
                    </a:srgbClr>
                  </a:outerShdw>
                </a:effectLst>
              </a:rPr>
              <a:t>Cause : unknown, ascend infection  (campylobacter </a:t>
            </a:r>
            <a:r>
              <a:rPr lang="en-US" b="1" i="1" dirty="0" err="1">
                <a:solidFill>
                  <a:srgbClr val="FF0000"/>
                </a:solidFill>
                <a:effectLst>
                  <a:outerShdw blurRad="38100" dist="38100" dir="2700000" algn="tl">
                    <a:srgbClr val="000000">
                      <a:alpha val="43137"/>
                    </a:srgbClr>
                  </a:outerShdw>
                </a:effectLst>
              </a:rPr>
              <a:t>jejuni</a:t>
            </a:r>
            <a:r>
              <a:rPr lang="en-US" b="1" i="1" dirty="0">
                <a:solidFill>
                  <a:srgbClr val="FF0000"/>
                </a:solidFill>
                <a:effectLst>
                  <a:outerShdw blurRad="38100" dist="38100" dir="2700000" algn="tl">
                    <a:srgbClr val="000000">
                      <a:alpha val="43137"/>
                    </a:srgbClr>
                  </a:outerShdw>
                </a:effectLst>
              </a:rPr>
              <a:t>, URTI)</a:t>
            </a:r>
          </a:p>
          <a:p>
            <a:endParaRPr lang="en-US" b="1" i="1" dirty="0">
              <a:solidFill>
                <a:srgbClr val="FF0000"/>
              </a:solidFill>
              <a:effectLst>
                <a:outerShdw blurRad="38100" dist="38100" dir="2700000" algn="tl">
                  <a:srgbClr val="000000">
                    <a:alpha val="43137"/>
                  </a:srgbClr>
                </a:outerShdw>
              </a:effectLst>
            </a:endParaRPr>
          </a:p>
          <a:p>
            <a:r>
              <a:rPr lang="en-US" b="1" i="1" dirty="0">
                <a:solidFill>
                  <a:srgbClr val="FF0000"/>
                </a:solidFill>
                <a:effectLst>
                  <a:outerShdw blurRad="38100" dist="38100" dir="2700000" algn="tl">
                    <a:srgbClr val="000000">
                      <a:alpha val="43137"/>
                    </a:srgbClr>
                  </a:outerShdw>
                </a:effectLst>
              </a:rPr>
              <a:t>Diagnosis:</a:t>
            </a:r>
          </a:p>
          <a:p>
            <a:pPr marL="0" indent="0">
              <a:buNone/>
            </a:pPr>
            <a:r>
              <a:rPr lang="en-US" dirty="0"/>
              <a:t>1- </a:t>
            </a:r>
            <a:r>
              <a:rPr lang="en-US" dirty="0" err="1"/>
              <a:t>Lp:csf</a:t>
            </a:r>
            <a:r>
              <a:rPr lang="en-US" dirty="0"/>
              <a:t> increase protein more than 55 without </a:t>
            </a:r>
            <a:r>
              <a:rPr lang="en-US" dirty="0" err="1"/>
              <a:t>pleocytosis</a:t>
            </a:r>
            <a:r>
              <a:rPr lang="en-US" dirty="0"/>
              <a:t> (albumin </a:t>
            </a:r>
            <a:r>
              <a:rPr lang="en-US" dirty="0" err="1"/>
              <a:t>dissosiation</a:t>
            </a:r>
            <a:endParaRPr lang="en-US" dirty="0"/>
          </a:p>
          <a:p>
            <a:pPr marL="0" indent="0">
              <a:buNone/>
            </a:pPr>
            <a:r>
              <a:rPr lang="en-US" b="1" i="1" dirty="0">
                <a:solidFill>
                  <a:srgbClr val="FF0000"/>
                </a:solidFill>
              </a:rPr>
              <a:t>2- EMG (nerve conduction</a:t>
            </a:r>
            <a:r>
              <a:rPr lang="en-US" dirty="0"/>
              <a:t>) </a:t>
            </a:r>
            <a:r>
              <a:rPr lang="en-US" dirty="0" err="1"/>
              <a:t>demylination</a:t>
            </a:r>
            <a:r>
              <a:rPr lang="en-US" dirty="0"/>
              <a:t> neuropathy( normal or mild abnormal in early stage)</a:t>
            </a:r>
          </a:p>
          <a:p>
            <a:pPr marL="0" indent="0">
              <a:buNone/>
            </a:pPr>
            <a:r>
              <a:rPr lang="en-US" dirty="0"/>
              <a:t>3-Antibody </a:t>
            </a:r>
            <a:r>
              <a:rPr lang="en-US" dirty="0" err="1"/>
              <a:t>gangliosity</a:t>
            </a:r>
            <a:r>
              <a:rPr lang="en-US" dirty="0"/>
              <a:t> 1\4 patient</a:t>
            </a:r>
          </a:p>
          <a:p>
            <a:r>
              <a:rPr lang="en-US" dirty="0">
                <a:solidFill>
                  <a:srgbClr val="FF0000"/>
                </a:solidFill>
              </a:rPr>
              <a:t>Complication</a:t>
            </a:r>
            <a:r>
              <a:rPr lang="en-US" dirty="0"/>
              <a:t>: </a:t>
            </a:r>
          </a:p>
          <a:p>
            <a:pPr marL="0" indent="0">
              <a:buNone/>
            </a:pPr>
            <a:r>
              <a:rPr lang="en-US" dirty="0"/>
              <a:t>Respiratory compromise   ,arrhythmia ,  hypotension,  aspiration </a:t>
            </a:r>
          </a:p>
        </p:txBody>
      </p:sp>
    </p:spTree>
  </p:cSld>
  <p:clrMapOvr>
    <a:masterClrMapping/>
  </p:clrMapOvr>
  <p:transition advClick="0" advTm="60000"/>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normAutofit fontScale="77500" lnSpcReduction="20000"/>
          </a:bodyPr>
          <a:lstStyle/>
          <a:p>
            <a:r>
              <a:rPr lang="en-US" b="1" dirty="0">
                <a:solidFill>
                  <a:srgbClr val="FF0000"/>
                </a:solidFill>
                <a:effectLst>
                  <a:outerShdw blurRad="38100" dist="38100" dir="2700000" algn="tl">
                    <a:srgbClr val="000000">
                      <a:alpha val="43137"/>
                    </a:srgbClr>
                  </a:outerShdw>
                </a:effectLst>
              </a:rPr>
              <a:t>Management:</a:t>
            </a:r>
          </a:p>
          <a:p>
            <a:pPr marL="514350" indent="-514350">
              <a:buFont typeface="+mj-lt"/>
              <a:buAutoNum type="arabicPeriod"/>
            </a:pPr>
            <a:r>
              <a:rPr lang="en-US" dirty="0"/>
              <a:t>   admission</a:t>
            </a:r>
          </a:p>
          <a:p>
            <a:pPr marL="514350" indent="-514350">
              <a:buFont typeface="+mj-lt"/>
              <a:buAutoNum type="arabicPeriod"/>
            </a:pPr>
            <a:r>
              <a:rPr lang="en-US" dirty="0"/>
              <a:t>  ventilation (vital capacity)  less than  12-15 or pco2 less than 70 </a:t>
            </a:r>
            <a:r>
              <a:rPr lang="en-US" dirty="0" err="1"/>
              <a:t>mmhg</a:t>
            </a:r>
            <a:endParaRPr lang="en-US" dirty="0"/>
          </a:p>
          <a:p>
            <a:pPr marL="514350" indent="-514350">
              <a:buFont typeface="+mj-lt"/>
              <a:buAutoNum type="arabicPeriod"/>
            </a:pPr>
            <a:r>
              <a:rPr lang="en-US" dirty="0"/>
              <a:t>  immunoglobulin(5 days)</a:t>
            </a:r>
          </a:p>
          <a:p>
            <a:pPr marL="514350" indent="-514350">
              <a:buFont typeface="+mj-lt"/>
              <a:buAutoNum type="arabicPeriod"/>
            </a:pPr>
            <a:r>
              <a:rPr lang="en-US" dirty="0"/>
              <a:t>   plasma exchange  (first 2 weeks) 4-6 exchange </a:t>
            </a:r>
          </a:p>
          <a:p>
            <a:r>
              <a:rPr lang="en-US" dirty="0">
                <a:solidFill>
                  <a:srgbClr val="FF0000"/>
                </a:solidFill>
              </a:rPr>
              <a:t>Prognosis: </a:t>
            </a:r>
            <a:r>
              <a:rPr lang="en-US" dirty="0"/>
              <a:t>5% die complication , 10% </a:t>
            </a:r>
            <a:r>
              <a:rPr lang="en-US" dirty="0" err="1"/>
              <a:t>permantly</a:t>
            </a:r>
            <a:r>
              <a:rPr lang="en-US" dirty="0"/>
              <a:t> disable </a:t>
            </a:r>
          </a:p>
          <a:p>
            <a:r>
              <a:rPr lang="en-US" b="1" i="1" dirty="0">
                <a:solidFill>
                  <a:srgbClr val="FF0000"/>
                </a:solidFill>
                <a:effectLst>
                  <a:outerShdw blurRad="38100" dist="38100" dir="2700000" algn="tl">
                    <a:srgbClr val="000000">
                      <a:alpha val="43137"/>
                    </a:srgbClr>
                  </a:outerShdw>
                </a:effectLst>
              </a:rPr>
              <a:t>Differential diagnosis:</a:t>
            </a:r>
          </a:p>
          <a:p>
            <a:pPr marL="0" indent="0">
              <a:buNone/>
            </a:pPr>
            <a:r>
              <a:rPr lang="en-US" dirty="0"/>
              <a:t>Acute spinal cord lesion</a:t>
            </a:r>
          </a:p>
          <a:p>
            <a:pPr marL="0" indent="0">
              <a:buNone/>
            </a:pPr>
            <a:r>
              <a:rPr lang="en-US" dirty="0"/>
              <a:t>Poliomyelitis</a:t>
            </a:r>
          </a:p>
          <a:p>
            <a:pPr marL="0" indent="0">
              <a:buNone/>
            </a:pPr>
            <a:r>
              <a:rPr lang="en-US" dirty="0"/>
              <a:t>MG</a:t>
            </a:r>
          </a:p>
          <a:p>
            <a:pPr marL="0" indent="0">
              <a:buNone/>
            </a:pPr>
            <a:r>
              <a:rPr lang="en-US" dirty="0"/>
              <a:t>botulism</a:t>
            </a:r>
          </a:p>
          <a:p>
            <a:endParaRPr lang="ar-JO" dirty="0"/>
          </a:p>
        </p:txBody>
      </p:sp>
    </p:spTree>
  </p:cSld>
  <p:clrMapOvr>
    <a:masterClrMapping/>
  </p:clrMapOvr>
  <p:transition advClick="0" advTm="60000"/>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38716"/>
            <a:ext cx="8229600" cy="1143000"/>
          </a:xfrm>
        </p:spPr>
        <p:txBody>
          <a:bodyPr>
            <a:noAutofit/>
          </a:bodyPr>
          <a:lstStyle/>
          <a:p>
            <a:r>
              <a:rPr lang="en-GB" sz="3200" dirty="0"/>
              <a:t>Bonus: this is a transverse </a:t>
            </a:r>
            <a:r>
              <a:rPr lang="en-GB" sz="3200" dirty="0" err="1"/>
              <a:t>myelitis</a:t>
            </a:r>
            <a:r>
              <a:rPr lang="en-GB" sz="3200" dirty="0"/>
              <a:t> of the cord. What is the most peculiar clinical finding for this condition?</a:t>
            </a:r>
          </a:p>
        </p:txBody>
      </p:sp>
      <p:pic>
        <p:nvPicPr>
          <p:cNvPr id="57346" name="Picture 2"/>
          <p:cNvPicPr>
            <a:picLocks noChangeAspect="1" noChangeArrowheads="1"/>
          </p:cNvPicPr>
          <p:nvPr/>
        </p:nvPicPr>
        <p:blipFill>
          <a:blip r:embed="rId2"/>
          <a:srcRect/>
          <a:stretch>
            <a:fillRect/>
          </a:stretch>
        </p:blipFill>
        <p:spPr bwMode="auto">
          <a:xfrm>
            <a:off x="1571604" y="0"/>
            <a:ext cx="6141526" cy="2996952"/>
          </a:xfrm>
          <a:prstGeom prst="rect">
            <a:avLst/>
          </a:prstGeom>
          <a:noFill/>
          <a:ln w="9525">
            <a:noFill/>
            <a:miter lim="800000"/>
            <a:headEnd/>
            <a:tailEnd/>
          </a:ln>
          <a:effectLst/>
        </p:spPr>
      </p:pic>
      <p:sp>
        <p:nvSpPr>
          <p:cNvPr id="5" name="TextBox 4"/>
          <p:cNvSpPr txBox="1"/>
          <p:nvPr/>
        </p:nvSpPr>
        <p:spPr>
          <a:xfrm>
            <a:off x="0" y="0"/>
            <a:ext cx="963725" cy="1015663"/>
          </a:xfrm>
          <a:prstGeom prst="rect">
            <a:avLst/>
          </a:prstGeom>
          <a:noFill/>
        </p:spPr>
        <p:txBody>
          <a:bodyPr wrap="none" rtlCol="0">
            <a:spAutoFit/>
          </a:bodyPr>
          <a:lstStyle/>
          <a:p>
            <a:r>
              <a:rPr lang="en-GB" sz="6000" dirty="0"/>
              <a:t>11</a:t>
            </a:r>
          </a:p>
        </p:txBody>
      </p:sp>
      <p:sp>
        <p:nvSpPr>
          <p:cNvPr id="3" name="Rectangle 2"/>
          <p:cNvSpPr/>
          <p:nvPr/>
        </p:nvSpPr>
        <p:spPr>
          <a:xfrm>
            <a:off x="321887" y="4941168"/>
            <a:ext cx="8640960" cy="1938992"/>
          </a:xfrm>
          <a:prstGeom prst="rect">
            <a:avLst/>
          </a:prstGeom>
        </p:spPr>
        <p:txBody>
          <a:bodyPr wrap="square">
            <a:spAutoFit/>
          </a:bodyPr>
          <a:lstStyle/>
          <a:p>
            <a:r>
              <a:rPr lang="en-US" sz="2800" b="1" dirty="0">
                <a:solidFill>
                  <a:srgbClr val="FF0000"/>
                </a:solidFill>
              </a:rPr>
              <a:t>affects </a:t>
            </a:r>
            <a:r>
              <a:rPr lang="en-US" sz="3200" b="1" u="sng" dirty="0">
                <a:solidFill>
                  <a:srgbClr val="FF0000"/>
                </a:solidFill>
              </a:rPr>
              <a:t>both sides </a:t>
            </a:r>
            <a:r>
              <a:rPr lang="en-US" sz="2800" b="1" dirty="0">
                <a:solidFill>
                  <a:srgbClr val="FF0000"/>
                </a:solidFill>
              </a:rPr>
              <a:t>of the body below the affected area of the spinal cord</a:t>
            </a:r>
            <a:endParaRPr lang="en-US" sz="3200" b="1" dirty="0">
              <a:solidFill>
                <a:srgbClr val="FF0000"/>
              </a:solidFill>
              <a:latin typeface="Helvetica" panose="020B0604020202020204" pitchFamily="34" charset="0"/>
            </a:endParaRPr>
          </a:p>
          <a:p>
            <a:r>
              <a:rPr lang="en-US" b="1" dirty="0">
                <a:solidFill>
                  <a:srgbClr val="FF0000"/>
                </a:solidFill>
                <a:latin typeface="Helvetica" panose="020B0604020202020204" pitchFamily="34" charset="0"/>
              </a:rPr>
              <a:t>Sensory</a:t>
            </a:r>
            <a:r>
              <a:rPr lang="en-US" sz="2000" b="1" dirty="0">
                <a:solidFill>
                  <a:srgbClr val="FF0000"/>
                </a:solidFill>
                <a:latin typeface="Helvetica" panose="020B0604020202020204" pitchFamily="34" charset="0"/>
              </a:rPr>
              <a:t> :</a:t>
            </a:r>
            <a:r>
              <a:rPr lang="en-US" b="1" dirty="0">
                <a:solidFill>
                  <a:srgbClr val="FF0000"/>
                </a:solidFill>
                <a:latin typeface="Helvetica" panose="020B0604020202020204" pitchFamily="34" charset="0"/>
              </a:rPr>
              <a:t>Pain</a:t>
            </a:r>
            <a:r>
              <a:rPr lang="en-US" sz="2000" b="1" dirty="0">
                <a:solidFill>
                  <a:srgbClr val="FF0000"/>
                </a:solidFill>
                <a:latin typeface="Helvetica" panose="020B0604020202020204" pitchFamily="34" charset="0"/>
              </a:rPr>
              <a:t>, </a:t>
            </a:r>
            <a:r>
              <a:rPr lang="en-US" sz="2000" b="1" dirty="0">
                <a:solidFill>
                  <a:srgbClr val="FF0000"/>
                </a:solidFill>
              </a:rPr>
              <a:t>numbness, tingling, coldness or burning</a:t>
            </a:r>
          </a:p>
          <a:p>
            <a:r>
              <a:rPr lang="en-US" sz="2000" b="1" dirty="0">
                <a:solidFill>
                  <a:srgbClr val="FF0000"/>
                </a:solidFill>
              </a:rPr>
              <a:t>Motor : weakness to paralysis </a:t>
            </a:r>
          </a:p>
          <a:p>
            <a:r>
              <a:rPr lang="en-US" sz="2000" b="1" dirty="0">
                <a:solidFill>
                  <a:srgbClr val="FF0000"/>
                </a:solidFill>
              </a:rPr>
              <a:t>Bladder and bowel problems</a:t>
            </a:r>
          </a:p>
        </p:txBody>
      </p:sp>
    </p:spTree>
  </p:cSld>
  <p:clrMapOvr>
    <a:masterClrMapping/>
  </p:clrMapOvr>
  <p:transition advClick="0" advTm="60000"/>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365104"/>
            <a:ext cx="8229600" cy="1428760"/>
          </a:xfrm>
        </p:spPr>
        <p:txBody>
          <a:bodyPr>
            <a:normAutofit fontScale="90000"/>
          </a:bodyPr>
          <a:lstStyle/>
          <a:p>
            <a:r>
              <a:rPr lang="en-GB" dirty="0"/>
              <a:t>This is an EEG record, what is the abnormality and diagnosis?</a:t>
            </a:r>
          </a:p>
        </p:txBody>
      </p:sp>
      <p:sp>
        <p:nvSpPr>
          <p:cNvPr id="5" name="TextBox 4"/>
          <p:cNvSpPr txBox="1"/>
          <p:nvPr/>
        </p:nvSpPr>
        <p:spPr>
          <a:xfrm>
            <a:off x="0" y="0"/>
            <a:ext cx="963725" cy="1015663"/>
          </a:xfrm>
          <a:prstGeom prst="rect">
            <a:avLst/>
          </a:prstGeom>
          <a:noFill/>
        </p:spPr>
        <p:txBody>
          <a:bodyPr wrap="none" rtlCol="0">
            <a:spAutoFit/>
          </a:bodyPr>
          <a:lstStyle/>
          <a:p>
            <a:r>
              <a:rPr lang="en-GB" sz="6000" dirty="0"/>
              <a:t>12</a:t>
            </a:r>
          </a:p>
        </p:txBody>
      </p:sp>
      <p:pic>
        <p:nvPicPr>
          <p:cNvPr id="11266" name="Picture 2"/>
          <p:cNvPicPr>
            <a:picLocks noChangeAspect="1" noChangeArrowheads="1"/>
          </p:cNvPicPr>
          <p:nvPr/>
        </p:nvPicPr>
        <p:blipFill>
          <a:blip r:embed="rId2"/>
          <a:srcRect/>
          <a:stretch>
            <a:fillRect/>
          </a:stretch>
        </p:blipFill>
        <p:spPr bwMode="auto">
          <a:xfrm>
            <a:off x="1928794" y="0"/>
            <a:ext cx="6000792" cy="4480229"/>
          </a:xfrm>
          <a:prstGeom prst="rect">
            <a:avLst/>
          </a:prstGeom>
          <a:noFill/>
          <a:ln w="9525">
            <a:noFill/>
            <a:miter lim="800000"/>
            <a:headEnd/>
            <a:tailEnd/>
          </a:ln>
          <a:effectLst/>
        </p:spPr>
      </p:pic>
      <p:sp>
        <p:nvSpPr>
          <p:cNvPr id="6" name="Rectangle 5"/>
          <p:cNvSpPr/>
          <p:nvPr/>
        </p:nvSpPr>
        <p:spPr>
          <a:xfrm>
            <a:off x="611560" y="5696911"/>
            <a:ext cx="8784976" cy="1200329"/>
          </a:xfrm>
          <a:prstGeom prst="rect">
            <a:avLst/>
          </a:prstGeom>
        </p:spPr>
        <p:txBody>
          <a:bodyPr wrap="square">
            <a:spAutoFit/>
          </a:bodyPr>
          <a:lstStyle/>
          <a:p>
            <a:r>
              <a:rPr lang="en-US" sz="2400" b="1" dirty="0">
                <a:solidFill>
                  <a:srgbClr val="FF0000"/>
                </a:solidFill>
              </a:rPr>
              <a:t>Abnormality: Multiple spike, evolution in frequency, evolution in amplitude</a:t>
            </a:r>
          </a:p>
          <a:p>
            <a:r>
              <a:rPr lang="en-US" sz="2400" b="1" dirty="0">
                <a:solidFill>
                  <a:srgbClr val="FF0000"/>
                </a:solidFill>
              </a:rPr>
              <a:t>Diagnosis: Generalized epilepsy  ????</a:t>
            </a:r>
          </a:p>
        </p:txBody>
      </p:sp>
    </p:spTree>
  </p:cSld>
  <p:clrMapOvr>
    <a:masterClrMapping/>
  </p:clrMapOvr>
  <p:transition advClick="0" advTm="60000"/>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rmAutofit fontScale="90000"/>
          </a:bodyPr>
          <a:lstStyle/>
          <a:p>
            <a:r>
              <a:rPr lang="en-US" dirty="0"/>
              <a:t>Mini-OSCE </a:t>
            </a:r>
            <a:r>
              <a:rPr lang="en-US" dirty="0" err="1"/>
              <a:t>neuromedicine</a:t>
            </a:r>
            <a:r>
              <a:rPr lang="en-US" dirty="0"/>
              <a:t> </a:t>
            </a:r>
            <a:br>
              <a:rPr lang="en-US" dirty="0"/>
            </a:br>
            <a:r>
              <a:rPr lang="en-US" dirty="0"/>
              <a:t>Prepared by : Rayan Nihad</a:t>
            </a:r>
            <a:br>
              <a:rPr lang="en-US" dirty="0"/>
            </a:br>
            <a:endParaRPr lang="en-US" dirty="0"/>
          </a:p>
        </p:txBody>
      </p:sp>
    </p:spTree>
  </p:cSld>
  <p:clrMapOvr>
    <a:masterClrMapping/>
  </p:clrMapOvr>
  <p:transition advClick="0" advTm="60000"/>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243408"/>
            <a:ext cx="8229600" cy="1143000"/>
          </a:xfrm>
        </p:spPr>
        <p:txBody>
          <a:bodyPr/>
          <a:lstStyle/>
          <a:p>
            <a:r>
              <a:rPr lang="en-US" dirty="0"/>
              <a:t>Q1</a:t>
            </a:r>
          </a:p>
        </p:txBody>
      </p:sp>
      <p:sp>
        <p:nvSpPr>
          <p:cNvPr id="3" name="عنصر نائب للمحتوى 2"/>
          <p:cNvSpPr>
            <a:spLocks noGrp="1"/>
          </p:cNvSpPr>
          <p:nvPr>
            <p:ph idx="1"/>
          </p:nvPr>
        </p:nvSpPr>
        <p:spPr>
          <a:xfrm>
            <a:off x="107504" y="595225"/>
            <a:ext cx="8229600" cy="4525963"/>
          </a:xfrm>
        </p:spPr>
        <p:txBody>
          <a:bodyPr/>
          <a:lstStyle/>
          <a:p>
            <a:pPr marL="0" indent="0" algn="l">
              <a:buNone/>
            </a:pPr>
            <a:r>
              <a:rPr lang="en-US" dirty="0"/>
              <a:t>-a patient comes to ER with epileptic fits </a:t>
            </a:r>
          </a:p>
          <a:p>
            <a:pPr marL="0" indent="0" algn="l">
              <a:buNone/>
            </a:pPr>
            <a:r>
              <a:rPr lang="en-US" dirty="0"/>
              <a:t>What do you do initially ?</a:t>
            </a:r>
          </a:p>
          <a:p>
            <a:pPr marL="0" indent="0" algn="l">
              <a:buNone/>
            </a:pPr>
            <a:r>
              <a:rPr lang="en-US" dirty="0"/>
              <a:t>If he is not improved after 10 minutes what do you do?</a:t>
            </a:r>
          </a:p>
          <a:p>
            <a:pPr marL="0" indent="0" algn="l">
              <a:buNone/>
            </a:pPr>
            <a:r>
              <a:rPr lang="en-US" dirty="0"/>
              <a:t>Another 10 minutes and the patient didn’t improve what do</a:t>
            </a:r>
          </a:p>
          <a:p>
            <a:pPr marL="0" indent="0" algn="l">
              <a:buNone/>
            </a:pPr>
            <a:r>
              <a:rPr lang="en-US" dirty="0"/>
              <a:t>You do?</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0548" y="3501008"/>
            <a:ext cx="5763452" cy="3240360"/>
          </a:xfrm>
          <a:prstGeom prst="rect">
            <a:avLst/>
          </a:prstGeom>
        </p:spPr>
      </p:pic>
    </p:spTree>
  </p:cSld>
  <p:clrMapOvr>
    <a:masterClrMapping/>
  </p:clrMapOvr>
  <p:transition advClick="0" advTm="60000"/>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99392"/>
            <a:ext cx="8229600" cy="1143000"/>
          </a:xfrm>
        </p:spPr>
        <p:txBody>
          <a:bodyPr/>
          <a:lstStyle/>
          <a:p>
            <a:r>
              <a:rPr lang="en-US" dirty="0"/>
              <a:t>Q2</a:t>
            </a:r>
          </a:p>
        </p:txBody>
      </p:sp>
      <p:sp>
        <p:nvSpPr>
          <p:cNvPr id="3" name="عنصر نائب للمحتوى 2"/>
          <p:cNvSpPr>
            <a:spLocks noGrp="1"/>
          </p:cNvSpPr>
          <p:nvPr>
            <p:ph idx="1"/>
          </p:nvPr>
        </p:nvSpPr>
        <p:spPr/>
        <p:txBody>
          <a:bodyPr/>
          <a:lstStyle/>
          <a:p>
            <a:pPr marL="0" indent="0" algn="l">
              <a:buNone/>
            </a:pPr>
            <a:r>
              <a:rPr lang="en-US" dirty="0"/>
              <a:t> Pt in coma produce noises , open eye to verbal command , can localize pain , GCS ??</a:t>
            </a:r>
          </a:p>
          <a:p>
            <a:pPr marL="0" indent="0" algn="l">
              <a:buNone/>
            </a:pPr>
            <a:endParaRPr lang="en-US" dirty="0"/>
          </a:p>
          <a:p>
            <a:pPr marL="0" indent="0" algn="l">
              <a:buNone/>
            </a:pPr>
            <a:r>
              <a:rPr lang="en-US" dirty="0"/>
              <a:t>10/15</a:t>
            </a:r>
          </a:p>
        </p:txBody>
      </p:sp>
    </p:spTree>
  </p:cSld>
  <p:clrMapOvr>
    <a:masterClrMapping/>
  </p:clrMapOvr>
  <p:transition advClick="0" advTm="60000"/>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Q3</a:t>
            </a:r>
          </a:p>
        </p:txBody>
      </p:sp>
      <p:sp>
        <p:nvSpPr>
          <p:cNvPr id="3" name="عنصر نائب للمحتوى 2"/>
          <p:cNvSpPr>
            <a:spLocks noGrp="1"/>
          </p:cNvSpPr>
          <p:nvPr>
            <p:ph idx="1"/>
          </p:nvPr>
        </p:nvSpPr>
        <p:spPr/>
        <p:txBody>
          <a:bodyPr/>
          <a:lstStyle/>
          <a:p>
            <a:pPr marL="0" indent="0" algn="l">
              <a:buNone/>
            </a:pPr>
            <a:r>
              <a:rPr lang="en-US" dirty="0"/>
              <a:t>Bilateral limb weakness, paresthesia numbness</a:t>
            </a:r>
          </a:p>
          <a:p>
            <a:pPr marL="0" indent="0" algn="l">
              <a:buNone/>
            </a:pPr>
            <a:r>
              <a:rPr lang="en-US" dirty="0"/>
              <a:t>More weakness in lower than upper , generalized </a:t>
            </a:r>
            <a:r>
              <a:rPr lang="en-US" dirty="0" err="1"/>
              <a:t>Areflexia</a:t>
            </a:r>
            <a:r>
              <a:rPr lang="en-US" dirty="0"/>
              <a:t> , what's your management?</a:t>
            </a:r>
          </a:p>
          <a:p>
            <a:pPr marL="0" indent="0" algn="l">
              <a:buNone/>
            </a:pPr>
            <a:endParaRPr lang="en-US" dirty="0"/>
          </a:p>
          <a:p>
            <a:pPr marL="0" indent="0" algn="l">
              <a:buNone/>
            </a:pPr>
            <a:r>
              <a:rPr lang="en-US" dirty="0"/>
              <a:t>IVIG / Plasmapheresis</a:t>
            </a:r>
          </a:p>
        </p:txBody>
      </p:sp>
    </p:spTree>
  </p:cSld>
  <p:clrMapOvr>
    <a:masterClrMapping/>
  </p:clrMapOvr>
  <p:transition advClick="0" advTm="60000"/>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9552" y="-16779"/>
            <a:ext cx="8229600" cy="1143000"/>
          </a:xfrm>
        </p:spPr>
        <p:txBody>
          <a:bodyPr/>
          <a:lstStyle/>
          <a:p>
            <a:r>
              <a:rPr lang="en-US" dirty="0"/>
              <a:t>Q4</a:t>
            </a:r>
          </a:p>
        </p:txBody>
      </p:sp>
      <p:sp>
        <p:nvSpPr>
          <p:cNvPr id="3" name="عنصر نائب للمحتوى 2"/>
          <p:cNvSpPr>
            <a:spLocks noGrp="1"/>
          </p:cNvSpPr>
          <p:nvPr>
            <p:ph idx="1"/>
          </p:nvPr>
        </p:nvSpPr>
        <p:spPr>
          <a:xfrm>
            <a:off x="539552" y="1196752"/>
            <a:ext cx="8229600" cy="4525963"/>
          </a:xfrm>
        </p:spPr>
        <p:txBody>
          <a:bodyPr>
            <a:normAutofit fontScale="92500" lnSpcReduction="10000"/>
          </a:bodyPr>
          <a:lstStyle/>
          <a:p>
            <a:pPr marL="0" indent="0" algn="l">
              <a:buNone/>
            </a:pPr>
            <a:r>
              <a:rPr lang="ar-JO" dirty="0"/>
              <a:t>صورة رجلين ولد صغير ما عليهن اشي</a:t>
            </a:r>
          </a:p>
          <a:p>
            <a:pPr marL="0" indent="0" algn="l">
              <a:buNone/>
            </a:pPr>
            <a:r>
              <a:rPr lang="en-US" dirty="0" err="1"/>
              <a:t>Hx</a:t>
            </a:r>
            <a:r>
              <a:rPr lang="en-US" dirty="0"/>
              <a:t>: fever, headache , photophobia, vomiting</a:t>
            </a:r>
          </a:p>
          <a:p>
            <a:pPr marL="0" indent="0" algn="l">
              <a:buNone/>
            </a:pPr>
            <a:r>
              <a:rPr lang="en-US" dirty="0"/>
              <a:t>-What is your next step to exclude serious infections? (Examination)</a:t>
            </a:r>
          </a:p>
          <a:p>
            <a:pPr marL="0" indent="0" algn="l">
              <a:buNone/>
            </a:pPr>
            <a:r>
              <a:rPr lang="en-US" dirty="0"/>
              <a:t>-If the tests was positive, what's your emergent management?</a:t>
            </a:r>
          </a:p>
          <a:p>
            <a:pPr marL="0" indent="0" algn="l">
              <a:buNone/>
            </a:pPr>
            <a:r>
              <a:rPr lang="en-US" dirty="0"/>
              <a:t>-If the abducent nerve affected , what is your investigations?</a:t>
            </a:r>
          </a:p>
          <a:p>
            <a:pPr marL="0" indent="0" algn="l">
              <a:buNone/>
            </a:pPr>
            <a:r>
              <a:rPr lang="en-US" dirty="0"/>
              <a:t>-If it was negative , what is your next investigation?</a:t>
            </a:r>
          </a:p>
        </p:txBody>
      </p:sp>
    </p:spTree>
  </p:cSld>
  <p:clrMapOvr>
    <a:masterClrMapping/>
  </p:clrMapOvr>
  <p:transition advClick="0" advTm="60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727553-246A-7716-586B-35F30AB51C01}"/>
              </a:ext>
            </a:extLst>
          </p:cNvPr>
          <p:cNvSpPr>
            <a:spLocks noGrp="1"/>
          </p:cNvSpPr>
          <p:nvPr>
            <p:ph type="title"/>
          </p:nvPr>
        </p:nvSpPr>
        <p:spPr/>
        <p:txBody>
          <a:bodyPr>
            <a:noAutofit/>
          </a:bodyPr>
          <a:lstStyle/>
          <a:p>
            <a:r>
              <a:rPr lang="en-US" sz="2400" dirty="0"/>
              <a:t>Q9- patient opens his eye to verbal command , produces incomprehensive sounds and withdraws from pain , GCS is:</a:t>
            </a:r>
          </a:p>
        </p:txBody>
      </p:sp>
      <p:sp>
        <p:nvSpPr>
          <p:cNvPr id="5" name="Content Placeholder 4">
            <a:extLst>
              <a:ext uri="{FF2B5EF4-FFF2-40B4-BE49-F238E27FC236}">
                <a16:creationId xmlns:a16="http://schemas.microsoft.com/office/drawing/2014/main" id="{EAAD91EE-F538-8BC7-08A4-3740809F7DFF}"/>
              </a:ext>
            </a:extLst>
          </p:cNvPr>
          <p:cNvSpPr>
            <a:spLocks noGrp="1"/>
          </p:cNvSpPr>
          <p:nvPr>
            <p:ph idx="1"/>
          </p:nvPr>
        </p:nvSpPr>
        <p:spPr/>
        <p:txBody>
          <a:bodyPr/>
          <a:lstStyle/>
          <a:p>
            <a:pPr marL="385763" indent="-385763">
              <a:buFont typeface="+mj-lt"/>
              <a:buAutoNum type="alphaLcPeriod"/>
            </a:pPr>
            <a:r>
              <a:rPr lang="en-US" dirty="0"/>
              <a:t>7</a:t>
            </a:r>
          </a:p>
          <a:p>
            <a:pPr marL="385763" indent="-385763">
              <a:buFont typeface="+mj-lt"/>
              <a:buAutoNum type="alphaLcPeriod"/>
            </a:pPr>
            <a:r>
              <a:rPr lang="en-US" dirty="0"/>
              <a:t>8</a:t>
            </a:r>
          </a:p>
          <a:p>
            <a:pPr marL="385763" indent="-385763">
              <a:buFont typeface="+mj-lt"/>
              <a:buAutoNum type="alphaLcPeriod"/>
            </a:pPr>
            <a:r>
              <a:rPr lang="en-US" dirty="0">
                <a:solidFill>
                  <a:srgbClr val="FF0000"/>
                </a:solidFill>
              </a:rPr>
              <a:t>9</a:t>
            </a:r>
          </a:p>
          <a:p>
            <a:pPr marL="385763" indent="-385763">
              <a:buFont typeface="+mj-lt"/>
              <a:buAutoNum type="alphaLcPeriod"/>
            </a:pPr>
            <a:r>
              <a:rPr lang="en-US" dirty="0"/>
              <a:t>10</a:t>
            </a:r>
          </a:p>
          <a:p>
            <a:pPr marL="385763" indent="-385763">
              <a:buFont typeface="+mj-lt"/>
              <a:buAutoNum type="alphaLcPeriod"/>
            </a:pPr>
            <a:r>
              <a:rPr lang="en-US" dirty="0"/>
              <a:t>11</a:t>
            </a:r>
          </a:p>
          <a:p>
            <a:endParaRPr lang="en-US" dirty="0"/>
          </a:p>
        </p:txBody>
      </p:sp>
    </p:spTree>
    <p:extLst>
      <p:ext uri="{BB962C8B-B14F-4D97-AF65-F5344CB8AC3E}">
        <p14:creationId xmlns:p14="http://schemas.microsoft.com/office/powerpoint/2010/main" val="2221053198"/>
      </p:ext>
    </p:extLst>
  </p:cSld>
  <p:clrMapOvr>
    <a:masterClrMapping/>
  </p:clrMapOvr>
  <p:transition advClick="0" advTm="60000"/>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9552" y="0"/>
            <a:ext cx="8229600" cy="1143000"/>
          </a:xfrm>
        </p:spPr>
        <p:txBody>
          <a:bodyPr/>
          <a:lstStyle/>
          <a:p>
            <a:r>
              <a:rPr lang="en-US" dirty="0"/>
              <a:t>Q5</a:t>
            </a:r>
          </a:p>
        </p:txBody>
      </p:sp>
      <p:sp>
        <p:nvSpPr>
          <p:cNvPr id="3" name="عنصر نائب للمحتوى 2"/>
          <p:cNvSpPr>
            <a:spLocks noGrp="1"/>
          </p:cNvSpPr>
          <p:nvPr>
            <p:ph idx="1"/>
          </p:nvPr>
        </p:nvSpPr>
        <p:spPr>
          <a:xfrm>
            <a:off x="323528" y="1052736"/>
            <a:ext cx="8229600" cy="4525963"/>
          </a:xfrm>
        </p:spPr>
        <p:txBody>
          <a:bodyPr/>
          <a:lstStyle/>
          <a:p>
            <a:pPr marL="0" indent="0" algn="l">
              <a:buNone/>
            </a:pPr>
            <a:r>
              <a:rPr lang="en-US" dirty="0"/>
              <a:t>Which side is affected?</a:t>
            </a:r>
          </a:p>
          <a:p>
            <a:pPr marL="0" indent="0" algn="l">
              <a:buNone/>
            </a:pPr>
            <a:r>
              <a:rPr lang="en-US" dirty="0"/>
              <a:t>Thing u should inspect and it would affect your ?management</a:t>
            </a:r>
          </a:p>
        </p:txBody>
      </p:sp>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0152" y="2412263"/>
            <a:ext cx="3022764" cy="4445737"/>
          </a:xfrm>
          <a:prstGeom prst="rect">
            <a:avLst/>
          </a:prstGeom>
        </p:spPr>
      </p:pic>
    </p:spTree>
  </p:cSld>
  <p:clrMapOvr>
    <a:masterClrMapping/>
  </p:clrMapOvr>
  <p:transition advClick="0" advTm="60000"/>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21858"/>
            <a:ext cx="8229600" cy="1143000"/>
          </a:xfrm>
        </p:spPr>
        <p:txBody>
          <a:bodyPr/>
          <a:lstStyle/>
          <a:p>
            <a:r>
              <a:rPr lang="en-US" dirty="0"/>
              <a:t>Q6</a:t>
            </a:r>
          </a:p>
        </p:txBody>
      </p:sp>
      <p:sp>
        <p:nvSpPr>
          <p:cNvPr id="3" name="عنصر نائب للمحتوى 2"/>
          <p:cNvSpPr>
            <a:spLocks noGrp="1"/>
          </p:cNvSpPr>
          <p:nvPr>
            <p:ph idx="1"/>
          </p:nvPr>
        </p:nvSpPr>
        <p:spPr>
          <a:xfrm>
            <a:off x="395536" y="1124744"/>
            <a:ext cx="8229600" cy="4525963"/>
          </a:xfrm>
        </p:spPr>
        <p:txBody>
          <a:bodyPr/>
          <a:lstStyle/>
          <a:p>
            <a:pPr marL="0" indent="0" algn="l">
              <a:buNone/>
            </a:pPr>
            <a:r>
              <a:rPr lang="en-US" dirty="0"/>
              <a:t>What do you see?</a:t>
            </a:r>
          </a:p>
          <a:p>
            <a:pPr marL="0" indent="0" algn="l">
              <a:buNone/>
            </a:pPr>
            <a:r>
              <a:rPr lang="en-US" dirty="0"/>
              <a:t>Where is the lesion?</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2185006"/>
            <a:ext cx="4968758" cy="4428676"/>
          </a:xfrm>
          <a:prstGeom prst="rect">
            <a:avLst/>
          </a:prstGeom>
        </p:spPr>
      </p:pic>
    </p:spTree>
  </p:cSld>
  <p:clrMapOvr>
    <a:masterClrMapping/>
  </p:clrMapOvr>
  <p:transition advClick="0" advTm="60000"/>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3528" y="0"/>
            <a:ext cx="8229600" cy="1143000"/>
          </a:xfrm>
        </p:spPr>
        <p:txBody>
          <a:bodyPr/>
          <a:lstStyle/>
          <a:p>
            <a:r>
              <a:rPr lang="en-US" dirty="0"/>
              <a:t>Q7</a:t>
            </a:r>
          </a:p>
        </p:txBody>
      </p:sp>
      <p:sp>
        <p:nvSpPr>
          <p:cNvPr id="3" name="عنصر نائب للمحتوى 2"/>
          <p:cNvSpPr>
            <a:spLocks noGrp="1"/>
          </p:cNvSpPr>
          <p:nvPr>
            <p:ph idx="1"/>
          </p:nvPr>
        </p:nvSpPr>
        <p:spPr>
          <a:xfrm>
            <a:off x="467544" y="980728"/>
            <a:ext cx="8229600" cy="4525963"/>
          </a:xfrm>
        </p:spPr>
        <p:txBody>
          <a:bodyPr/>
          <a:lstStyle/>
          <a:p>
            <a:pPr marL="0" indent="0" algn="l">
              <a:buNone/>
            </a:pPr>
            <a:r>
              <a:rPr lang="en-US" dirty="0"/>
              <a:t>What do you see?</a:t>
            </a:r>
          </a:p>
          <a:p>
            <a:pPr marL="0" indent="0" algn="l">
              <a:buNone/>
            </a:pPr>
            <a:r>
              <a:rPr lang="en-US" dirty="0"/>
              <a:t>Where is the lesion?</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4370" y="2204864"/>
            <a:ext cx="3009900" cy="4305300"/>
          </a:xfrm>
          <a:prstGeom prst="rect">
            <a:avLst/>
          </a:prstGeom>
        </p:spPr>
      </p:pic>
    </p:spTree>
  </p:cSld>
  <p:clrMapOvr>
    <a:masterClrMapping/>
  </p:clrMapOvr>
  <p:transition advClick="0" advTm="60000"/>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9552" y="8979"/>
            <a:ext cx="8229600" cy="1143000"/>
          </a:xfrm>
        </p:spPr>
        <p:txBody>
          <a:bodyPr/>
          <a:lstStyle/>
          <a:p>
            <a:r>
              <a:rPr lang="en-US" dirty="0"/>
              <a:t>Q8</a:t>
            </a:r>
          </a:p>
        </p:txBody>
      </p:sp>
      <p:sp>
        <p:nvSpPr>
          <p:cNvPr id="3" name="عنصر نائب للمحتوى 2"/>
          <p:cNvSpPr>
            <a:spLocks noGrp="1"/>
          </p:cNvSpPr>
          <p:nvPr>
            <p:ph idx="1"/>
          </p:nvPr>
        </p:nvSpPr>
        <p:spPr>
          <a:xfrm>
            <a:off x="107504" y="908720"/>
            <a:ext cx="8229600" cy="4525963"/>
          </a:xfrm>
        </p:spPr>
        <p:txBody>
          <a:bodyPr/>
          <a:lstStyle/>
          <a:p>
            <a:pPr marL="0" indent="0" algn="l">
              <a:buNone/>
            </a:pPr>
            <a:r>
              <a:rPr lang="en-US" dirty="0"/>
              <a:t>What is the name of this test? Jaw jerk</a:t>
            </a:r>
          </a:p>
          <a:p>
            <a:pPr marL="0" indent="0" algn="l">
              <a:buNone/>
            </a:pPr>
            <a:r>
              <a:rPr lang="en-US" dirty="0"/>
              <a:t>Which nerve is </a:t>
            </a:r>
            <a:r>
              <a:rPr lang="en-US" dirty="0" err="1"/>
              <a:t>examined?trigeminal</a:t>
            </a:r>
            <a:endParaRPr lang="en-US" dirty="0"/>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2294875"/>
            <a:ext cx="6084167" cy="4563125"/>
          </a:xfrm>
          <a:prstGeom prst="rect">
            <a:avLst/>
          </a:prstGeom>
        </p:spPr>
      </p:pic>
    </p:spTree>
  </p:cSld>
  <p:clrMapOvr>
    <a:masterClrMapping/>
  </p:clrMapOvr>
  <p:transition advClick="0" advTm="60000"/>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9245" y="0"/>
            <a:ext cx="8229600" cy="1143000"/>
          </a:xfrm>
        </p:spPr>
        <p:txBody>
          <a:bodyPr/>
          <a:lstStyle/>
          <a:p>
            <a:r>
              <a:rPr lang="en-US" dirty="0"/>
              <a:t>Q9</a:t>
            </a:r>
          </a:p>
        </p:txBody>
      </p:sp>
      <p:sp>
        <p:nvSpPr>
          <p:cNvPr id="3" name="عنصر نائب للمحتوى 2"/>
          <p:cNvSpPr>
            <a:spLocks noGrp="1"/>
          </p:cNvSpPr>
          <p:nvPr>
            <p:ph idx="1"/>
          </p:nvPr>
        </p:nvSpPr>
        <p:spPr>
          <a:xfrm>
            <a:off x="467544" y="980728"/>
            <a:ext cx="8229600" cy="4525963"/>
          </a:xfrm>
        </p:spPr>
        <p:txBody>
          <a:bodyPr/>
          <a:lstStyle/>
          <a:p>
            <a:pPr marL="0" indent="0" algn="l">
              <a:buNone/>
            </a:pPr>
            <a:r>
              <a:rPr lang="en-US" dirty="0"/>
              <a:t>What is this ? Claw hand </a:t>
            </a:r>
          </a:p>
          <a:p>
            <a:pPr marL="0" indent="0" algn="l">
              <a:buNone/>
            </a:pPr>
            <a:r>
              <a:rPr lang="en-US" dirty="0"/>
              <a:t>Which nerve is affected ? Ulnar nerve</a:t>
            </a:r>
          </a:p>
          <a:p>
            <a:pPr marL="0" indent="0" algn="l">
              <a:buNone/>
            </a:pPr>
            <a:endParaRPr lang="en-US" dirty="0"/>
          </a:p>
        </p:txBody>
      </p:sp>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2420888"/>
            <a:ext cx="6183303" cy="4133421"/>
          </a:xfrm>
          <a:prstGeom prst="rect">
            <a:avLst/>
          </a:prstGeom>
        </p:spPr>
      </p:pic>
    </p:spTree>
  </p:cSld>
  <p:clrMapOvr>
    <a:masterClrMapping/>
  </p:clrMapOvr>
  <p:transition advClick="0" advTm="60000"/>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0"/>
            <a:ext cx="8229600" cy="1143000"/>
          </a:xfrm>
        </p:spPr>
        <p:txBody>
          <a:bodyPr/>
          <a:lstStyle/>
          <a:p>
            <a:r>
              <a:rPr lang="en-US" dirty="0"/>
              <a:t>Q10</a:t>
            </a:r>
          </a:p>
        </p:txBody>
      </p:sp>
      <p:sp>
        <p:nvSpPr>
          <p:cNvPr id="3" name="عنصر نائب للمحتوى 2"/>
          <p:cNvSpPr>
            <a:spLocks noGrp="1"/>
          </p:cNvSpPr>
          <p:nvPr>
            <p:ph idx="1"/>
          </p:nvPr>
        </p:nvSpPr>
        <p:spPr>
          <a:xfrm>
            <a:off x="467544" y="980728"/>
            <a:ext cx="8229600" cy="4525963"/>
          </a:xfrm>
        </p:spPr>
        <p:txBody>
          <a:bodyPr/>
          <a:lstStyle/>
          <a:p>
            <a:pPr marL="0" indent="0" algn="l">
              <a:buNone/>
            </a:pPr>
            <a:r>
              <a:rPr lang="en-US" dirty="0"/>
              <a:t>This area is supported by which nerve?</a:t>
            </a:r>
          </a:p>
          <a:p>
            <a:pPr marL="0" indent="0" algn="l">
              <a:buNone/>
            </a:pPr>
            <a:r>
              <a:rPr lang="en-US" dirty="0"/>
              <a:t>Radial </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3717032"/>
            <a:ext cx="3685951" cy="2452833"/>
          </a:xfrm>
          <a:prstGeom prst="rect">
            <a:avLst/>
          </a:prstGeom>
        </p:spPr>
      </p:pic>
    </p:spTree>
  </p:cSld>
  <p:clrMapOvr>
    <a:masterClrMapping/>
  </p:clrMapOvr>
  <p:transition advClick="0" advTm="60000"/>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243408"/>
            <a:ext cx="8229600" cy="1143000"/>
          </a:xfrm>
        </p:spPr>
        <p:txBody>
          <a:bodyPr/>
          <a:lstStyle/>
          <a:p>
            <a:r>
              <a:rPr lang="en-US" dirty="0"/>
              <a:t>Q11</a:t>
            </a:r>
          </a:p>
        </p:txBody>
      </p:sp>
      <p:sp>
        <p:nvSpPr>
          <p:cNvPr id="3" name="عنصر نائب للمحتوى 2"/>
          <p:cNvSpPr>
            <a:spLocks noGrp="1"/>
          </p:cNvSpPr>
          <p:nvPr>
            <p:ph idx="1"/>
          </p:nvPr>
        </p:nvSpPr>
        <p:spPr>
          <a:xfrm>
            <a:off x="323528" y="764704"/>
            <a:ext cx="8229600" cy="4525963"/>
          </a:xfrm>
        </p:spPr>
        <p:txBody>
          <a:bodyPr/>
          <a:lstStyle/>
          <a:p>
            <a:pPr marL="0" indent="0" algn="l">
              <a:buNone/>
            </a:pPr>
            <a:r>
              <a:rPr lang="en-US" dirty="0"/>
              <a:t>What is the name of this test? Trendelenburg </a:t>
            </a:r>
          </a:p>
          <a:p>
            <a:pPr marL="0" indent="0" algn="l">
              <a:buNone/>
            </a:pPr>
            <a:r>
              <a:rPr lang="en-US" dirty="0"/>
              <a:t>Which one is abnormal ? B</a:t>
            </a:r>
          </a:p>
          <a:p>
            <a:pPr marL="0" indent="0" algn="l">
              <a:buNone/>
            </a:pPr>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2420888"/>
            <a:ext cx="3960440" cy="3838848"/>
          </a:xfrm>
          <a:prstGeom prst="rect">
            <a:avLst/>
          </a:prstGeom>
        </p:spPr>
      </p:pic>
    </p:spTree>
  </p:cSld>
  <p:clrMapOvr>
    <a:masterClrMapping/>
  </p:clrMapOvr>
  <p:transition advClick="0" advTm="60000"/>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8979"/>
            <a:ext cx="8229600" cy="1143000"/>
          </a:xfrm>
        </p:spPr>
        <p:txBody>
          <a:bodyPr/>
          <a:lstStyle/>
          <a:p>
            <a:r>
              <a:rPr lang="en-US" dirty="0"/>
              <a:t>Q12</a:t>
            </a:r>
          </a:p>
        </p:txBody>
      </p:sp>
      <p:sp>
        <p:nvSpPr>
          <p:cNvPr id="3" name="عنصر نائب للمحتوى 2"/>
          <p:cNvSpPr>
            <a:spLocks noGrp="1"/>
          </p:cNvSpPr>
          <p:nvPr>
            <p:ph idx="1"/>
          </p:nvPr>
        </p:nvSpPr>
        <p:spPr>
          <a:xfrm>
            <a:off x="179512" y="908720"/>
            <a:ext cx="8229600" cy="4525963"/>
          </a:xfrm>
        </p:spPr>
        <p:txBody>
          <a:bodyPr/>
          <a:lstStyle/>
          <a:p>
            <a:pPr marL="0" indent="0" algn="l">
              <a:buNone/>
            </a:pPr>
            <a:r>
              <a:rPr lang="en-US" dirty="0"/>
              <a:t>Which nerve is affected and on which side?</a:t>
            </a:r>
          </a:p>
          <a:p>
            <a:pPr marL="0" indent="0" algn="l">
              <a:buNone/>
            </a:pPr>
            <a:r>
              <a:rPr lang="en-US" dirty="0"/>
              <a:t>Right abducent nerve</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2807834"/>
            <a:ext cx="5456900" cy="2116249"/>
          </a:xfrm>
          <a:prstGeom prst="rect">
            <a:avLst/>
          </a:prstGeom>
        </p:spPr>
      </p:pic>
    </p:spTree>
  </p:cSld>
  <p:clrMapOvr>
    <a:masterClrMapping/>
  </p:clrMapOvr>
  <p:transition advClick="0" advTm="60000"/>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243408"/>
            <a:ext cx="8229600" cy="1143000"/>
          </a:xfrm>
        </p:spPr>
        <p:txBody>
          <a:bodyPr/>
          <a:lstStyle/>
          <a:p>
            <a:r>
              <a:rPr lang="en-US" dirty="0"/>
              <a:t>Q13</a:t>
            </a:r>
          </a:p>
        </p:txBody>
      </p:sp>
      <p:sp>
        <p:nvSpPr>
          <p:cNvPr id="3" name="عنصر نائب للمحتوى 2"/>
          <p:cNvSpPr>
            <a:spLocks noGrp="1"/>
          </p:cNvSpPr>
          <p:nvPr>
            <p:ph idx="1"/>
          </p:nvPr>
        </p:nvSpPr>
        <p:spPr>
          <a:xfrm>
            <a:off x="251520" y="980728"/>
            <a:ext cx="8229600" cy="4525963"/>
          </a:xfrm>
        </p:spPr>
        <p:txBody>
          <a:bodyPr/>
          <a:lstStyle/>
          <a:p>
            <a:pPr marL="0" indent="0" algn="l">
              <a:buNone/>
            </a:pPr>
            <a:r>
              <a:rPr lang="en-US" dirty="0"/>
              <a:t>Where is the lesion?</a:t>
            </a:r>
          </a:p>
          <a:p>
            <a:pPr marL="0" indent="0" algn="l">
              <a:buNone/>
            </a:pPr>
            <a:r>
              <a:rPr lang="en-US" dirty="0"/>
              <a:t>Left optic nerve</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2636912"/>
            <a:ext cx="3355112" cy="3634705"/>
          </a:xfrm>
          <a:prstGeom prst="rect">
            <a:avLst/>
          </a:prstGeom>
        </p:spPr>
      </p:pic>
    </p:spTree>
  </p:cSld>
  <p:clrMapOvr>
    <a:masterClrMapping/>
  </p:clrMapOvr>
  <p:transition advClick="0" advTm="60000"/>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99392"/>
            <a:ext cx="8229600" cy="1143000"/>
          </a:xfrm>
        </p:spPr>
        <p:txBody>
          <a:bodyPr/>
          <a:lstStyle/>
          <a:p>
            <a:r>
              <a:rPr lang="en-US" dirty="0"/>
              <a:t>Q15</a:t>
            </a:r>
          </a:p>
        </p:txBody>
      </p:sp>
      <p:sp>
        <p:nvSpPr>
          <p:cNvPr id="3" name="عنصر نائب للمحتوى 2"/>
          <p:cNvSpPr>
            <a:spLocks noGrp="1"/>
          </p:cNvSpPr>
          <p:nvPr>
            <p:ph idx="1"/>
          </p:nvPr>
        </p:nvSpPr>
        <p:spPr>
          <a:xfrm>
            <a:off x="323528" y="836712"/>
            <a:ext cx="8229600" cy="4525963"/>
          </a:xfrm>
        </p:spPr>
        <p:txBody>
          <a:bodyPr/>
          <a:lstStyle/>
          <a:p>
            <a:pPr marL="0" indent="0" algn="l">
              <a:buNone/>
            </a:pPr>
            <a:r>
              <a:rPr lang="en-US" dirty="0"/>
              <a:t>What is the abnormality ? Water shed area infarction</a:t>
            </a:r>
          </a:p>
          <a:p>
            <a:pPr marL="0" indent="0" algn="l">
              <a:buNone/>
            </a:pPr>
            <a:r>
              <a:rPr lang="en-US" dirty="0"/>
              <a:t>What is the pathophysiology?</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2636912"/>
            <a:ext cx="3264396" cy="4080495"/>
          </a:xfrm>
          <a:prstGeom prst="rect">
            <a:avLst/>
          </a:prstGeom>
        </p:spPr>
      </p:pic>
    </p:spTree>
  </p:cSld>
  <p:clrMapOvr>
    <a:masterClrMapping/>
  </p:clrMapOvr>
  <p:transition advClick="0" advTm="60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11992" y="1478853"/>
            <a:ext cx="5265078" cy="3661172"/>
          </a:xfrm>
        </p:spPr>
        <p:txBody>
          <a:bodyPr/>
          <a:lstStyle/>
          <a:p>
            <a:r>
              <a:rPr lang="en-US" dirty="0"/>
              <a:t>Q10- all are true about mini mental status examination except </a:t>
            </a:r>
          </a:p>
          <a:p>
            <a:pPr marL="385763" indent="-385763">
              <a:buFont typeface="+mj-lt"/>
              <a:buAutoNum type="alphaLcPeriod"/>
            </a:pPr>
            <a:r>
              <a:rPr lang="en-US" dirty="0"/>
              <a:t>MMSE is 30 points screening tool</a:t>
            </a:r>
          </a:p>
          <a:p>
            <a:pPr marL="385763" indent="-385763">
              <a:buFont typeface="+mj-lt"/>
              <a:buAutoNum type="alphaLcPeriod"/>
            </a:pPr>
            <a:r>
              <a:rPr lang="en-US" dirty="0"/>
              <a:t>used to diagnose dementia</a:t>
            </a:r>
          </a:p>
          <a:p>
            <a:pPr marL="385763" indent="-385763">
              <a:buFont typeface="+mj-lt"/>
              <a:buAutoNum type="alphaLcPeriod"/>
            </a:pPr>
            <a:r>
              <a:rPr lang="en-US" dirty="0">
                <a:solidFill>
                  <a:srgbClr val="FF0000"/>
                </a:solidFill>
              </a:rPr>
              <a:t>100-7 tests registration</a:t>
            </a:r>
          </a:p>
          <a:p>
            <a:pPr marL="385763" indent="-385763">
              <a:buFont typeface="+mj-lt"/>
              <a:buAutoNum type="alphaLcPeriod"/>
            </a:pPr>
            <a:r>
              <a:rPr lang="en-US" dirty="0"/>
              <a:t>score of 23 risk for mild dementia</a:t>
            </a:r>
          </a:p>
          <a:p>
            <a:pPr marL="385763" indent="-385763">
              <a:buFont typeface="+mj-lt"/>
              <a:buAutoNum type="alphaLcPeriod"/>
            </a:pPr>
            <a:r>
              <a:rPr lang="en-US" dirty="0"/>
              <a:t>It’s affected by the patient education</a:t>
            </a:r>
          </a:p>
          <a:p>
            <a:endParaRPr lang="en-US" dirty="0"/>
          </a:p>
        </p:txBody>
      </p:sp>
      <p:pic>
        <p:nvPicPr>
          <p:cNvPr id="2" name="Picture 1"/>
          <p:cNvPicPr>
            <a:picLocks noChangeAspect="1"/>
          </p:cNvPicPr>
          <p:nvPr/>
        </p:nvPicPr>
        <p:blipFill rotWithShape="1">
          <a:blip r:embed="rId2"/>
          <a:srcRect l="4842" t="3232" r="4321" b="2453"/>
          <a:stretch/>
        </p:blipFill>
        <p:spPr>
          <a:xfrm>
            <a:off x="5668324" y="1013391"/>
            <a:ext cx="3363685" cy="49351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3407041"/>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29471"/>
            <a:ext cx="8229600" cy="1143000"/>
          </a:xfrm>
        </p:spPr>
        <p:txBody>
          <a:bodyPr/>
          <a:lstStyle/>
          <a:p>
            <a:r>
              <a:rPr lang="en-US" dirty="0"/>
              <a:t>Q16</a:t>
            </a:r>
          </a:p>
        </p:txBody>
      </p:sp>
      <p:sp>
        <p:nvSpPr>
          <p:cNvPr id="3" name="عنصر نائب للمحتوى 2"/>
          <p:cNvSpPr>
            <a:spLocks noGrp="1"/>
          </p:cNvSpPr>
          <p:nvPr>
            <p:ph idx="1"/>
          </p:nvPr>
        </p:nvSpPr>
        <p:spPr>
          <a:xfrm>
            <a:off x="107504" y="1124744"/>
            <a:ext cx="8568952" cy="5040560"/>
          </a:xfrm>
        </p:spPr>
        <p:txBody>
          <a:bodyPr/>
          <a:lstStyle/>
          <a:p>
            <a:pPr marL="0" indent="0" algn="l">
              <a:buNone/>
            </a:pPr>
            <a:r>
              <a:rPr lang="en-US" dirty="0"/>
              <a:t>If the patient has left eye meiosis and right hemiplegia where is the lesion?</a:t>
            </a:r>
          </a:p>
          <a:p>
            <a:pPr marL="0" indent="0" algn="l">
              <a:buNone/>
            </a:pPr>
            <a:r>
              <a:rPr lang="en-US" dirty="0"/>
              <a:t>If the patient doesn’t have </a:t>
            </a:r>
            <a:r>
              <a:rPr lang="en-US" dirty="0" err="1"/>
              <a:t>anhydrosis</a:t>
            </a:r>
            <a:r>
              <a:rPr lang="en-US" dirty="0"/>
              <a:t> where is the lesion?</a:t>
            </a:r>
          </a:p>
          <a:p>
            <a:pPr marL="0" indent="0" algn="l">
              <a:buNone/>
            </a:pPr>
            <a:r>
              <a:rPr lang="en-US" dirty="0"/>
              <a:t>What is the pathophysiology of the ptosis?</a:t>
            </a:r>
          </a:p>
          <a:p>
            <a:pPr marL="0" indent="0" algn="l">
              <a:buNone/>
            </a:pPr>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3877804"/>
            <a:ext cx="5328592" cy="2740905"/>
          </a:xfrm>
          <a:prstGeom prst="rect">
            <a:avLst/>
          </a:prstGeom>
        </p:spPr>
      </p:pic>
    </p:spTree>
  </p:cSld>
  <p:clrMapOvr>
    <a:masterClrMapping/>
  </p:clrMapOvr>
  <p:transition advClick="0" advTm="60000"/>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99392"/>
            <a:ext cx="8229600" cy="1143000"/>
          </a:xfrm>
        </p:spPr>
        <p:txBody>
          <a:bodyPr/>
          <a:lstStyle/>
          <a:p>
            <a:r>
              <a:rPr lang="en-US" dirty="0"/>
              <a:t>Q17</a:t>
            </a:r>
          </a:p>
        </p:txBody>
      </p:sp>
      <p:sp>
        <p:nvSpPr>
          <p:cNvPr id="3" name="عنصر نائب للمحتوى 2"/>
          <p:cNvSpPr>
            <a:spLocks noGrp="1"/>
          </p:cNvSpPr>
          <p:nvPr>
            <p:ph idx="1"/>
          </p:nvPr>
        </p:nvSpPr>
        <p:spPr>
          <a:xfrm>
            <a:off x="186744" y="982014"/>
            <a:ext cx="8633728" cy="5327306"/>
          </a:xfrm>
        </p:spPr>
        <p:txBody>
          <a:bodyPr/>
          <a:lstStyle/>
          <a:p>
            <a:pPr marL="0" indent="0" algn="l">
              <a:buNone/>
            </a:pPr>
            <a:r>
              <a:rPr lang="en-US" dirty="0"/>
              <a:t>What do you see ? Hypodense area</a:t>
            </a:r>
          </a:p>
          <a:p>
            <a:pPr marL="0" indent="0" algn="l">
              <a:buNone/>
            </a:pPr>
            <a:r>
              <a:rPr lang="en-US" dirty="0"/>
              <a:t>which artery is affected ? ACA</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2420888"/>
            <a:ext cx="5868144" cy="3967085"/>
          </a:xfrm>
          <a:prstGeom prst="rect">
            <a:avLst/>
          </a:prstGeom>
        </p:spPr>
      </p:pic>
    </p:spTree>
  </p:cSld>
  <p:clrMapOvr>
    <a:masterClrMapping/>
  </p:clrMapOvr>
  <p:transition advClick="0" advTm="60000"/>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99392"/>
            <a:ext cx="8229600" cy="1143000"/>
          </a:xfrm>
        </p:spPr>
        <p:txBody>
          <a:bodyPr/>
          <a:lstStyle/>
          <a:p>
            <a:r>
              <a:rPr lang="en-US" dirty="0"/>
              <a:t>Q18</a:t>
            </a:r>
          </a:p>
        </p:txBody>
      </p:sp>
      <p:sp>
        <p:nvSpPr>
          <p:cNvPr id="3" name="عنصر نائب للمحتوى 2"/>
          <p:cNvSpPr>
            <a:spLocks noGrp="1"/>
          </p:cNvSpPr>
          <p:nvPr>
            <p:ph idx="1"/>
          </p:nvPr>
        </p:nvSpPr>
        <p:spPr>
          <a:xfrm>
            <a:off x="22841" y="836712"/>
            <a:ext cx="8229600" cy="4525963"/>
          </a:xfrm>
        </p:spPr>
        <p:txBody>
          <a:bodyPr/>
          <a:lstStyle/>
          <a:p>
            <a:pPr marL="0" indent="0" algn="l">
              <a:buNone/>
            </a:pPr>
            <a:r>
              <a:rPr lang="en-US" dirty="0"/>
              <a:t>What is the name of this test ? Babinski</a:t>
            </a:r>
          </a:p>
          <a:p>
            <a:pPr marL="0" indent="0" algn="l">
              <a:buNone/>
            </a:pPr>
            <a:r>
              <a:rPr lang="en-US" dirty="0"/>
              <a:t>What does it indicate? Upper motor neuron lesion</a:t>
            </a:r>
          </a:p>
        </p:txBody>
      </p:sp>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984" y="1988839"/>
            <a:ext cx="2952328" cy="4723725"/>
          </a:xfrm>
          <a:prstGeom prst="rect">
            <a:avLst/>
          </a:prstGeom>
        </p:spPr>
      </p:pic>
    </p:spTree>
  </p:cSld>
  <p:clrMapOvr>
    <a:masterClrMapping/>
  </p:clrMapOvr>
  <p:transition advClick="0" advTm="60000"/>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0"/>
            <a:ext cx="8229600" cy="1143000"/>
          </a:xfrm>
        </p:spPr>
        <p:txBody>
          <a:bodyPr/>
          <a:lstStyle/>
          <a:p>
            <a:r>
              <a:rPr lang="en-US" dirty="0"/>
              <a:t>Q19</a:t>
            </a:r>
          </a:p>
        </p:txBody>
      </p:sp>
      <p:sp>
        <p:nvSpPr>
          <p:cNvPr id="3" name="عنصر نائب للمحتوى 2"/>
          <p:cNvSpPr>
            <a:spLocks noGrp="1"/>
          </p:cNvSpPr>
          <p:nvPr>
            <p:ph idx="1"/>
          </p:nvPr>
        </p:nvSpPr>
        <p:spPr>
          <a:xfrm>
            <a:off x="179512" y="764704"/>
            <a:ext cx="8229600" cy="4525963"/>
          </a:xfrm>
        </p:spPr>
        <p:txBody>
          <a:bodyPr/>
          <a:lstStyle/>
          <a:p>
            <a:pPr marL="0" indent="0" algn="l">
              <a:buNone/>
            </a:pPr>
            <a:r>
              <a:rPr lang="en-US" dirty="0"/>
              <a:t>CSF analysis</a:t>
            </a:r>
          </a:p>
          <a:p>
            <a:pPr marL="0" indent="0" algn="l">
              <a:buNone/>
            </a:pPr>
            <a:r>
              <a:rPr lang="en-US" dirty="0"/>
              <a:t>A: turbid , high glucose, low protein, high neutrophils</a:t>
            </a:r>
          </a:p>
          <a:p>
            <a:pPr marL="0" indent="0" algn="l">
              <a:buNone/>
            </a:pPr>
            <a:r>
              <a:rPr lang="en-US" dirty="0"/>
              <a:t>B: turbid, high protein, normal to low glucose, mainly lymphocyte</a:t>
            </a:r>
          </a:p>
          <a:p>
            <a:pPr marL="0" indent="0" algn="l">
              <a:buNone/>
            </a:pPr>
            <a:endParaRPr lang="en-US" dirty="0"/>
          </a:p>
          <a:p>
            <a:pPr marL="0" indent="0" algn="l">
              <a:buNone/>
            </a:pPr>
            <a:r>
              <a:rPr lang="en-US" dirty="0"/>
              <a:t>What caused A and B </a:t>
            </a:r>
          </a:p>
          <a:p>
            <a:pPr marL="0" indent="0" algn="l">
              <a:buNone/>
            </a:pPr>
            <a:r>
              <a:rPr lang="en-US" dirty="0"/>
              <a:t>TB meningitis / bacterial meningitis</a:t>
            </a:r>
          </a:p>
        </p:txBody>
      </p:sp>
    </p:spTree>
  </p:cSld>
  <p:clrMapOvr>
    <a:masterClrMapping/>
  </p:clrMapOvr>
  <p:transition advClick="0" advTm="60000"/>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9552" y="-243408"/>
            <a:ext cx="8229600" cy="1143000"/>
          </a:xfrm>
        </p:spPr>
        <p:txBody>
          <a:bodyPr/>
          <a:lstStyle/>
          <a:p>
            <a:r>
              <a:rPr lang="en-US" dirty="0"/>
              <a:t>Q20</a:t>
            </a:r>
          </a:p>
        </p:txBody>
      </p:sp>
      <p:sp>
        <p:nvSpPr>
          <p:cNvPr id="3" name="عنصر نائب للمحتوى 2"/>
          <p:cNvSpPr>
            <a:spLocks noGrp="1"/>
          </p:cNvSpPr>
          <p:nvPr>
            <p:ph idx="1"/>
          </p:nvPr>
        </p:nvSpPr>
        <p:spPr>
          <a:xfrm>
            <a:off x="251520" y="764704"/>
            <a:ext cx="8229600" cy="4525963"/>
          </a:xfrm>
        </p:spPr>
        <p:txBody>
          <a:bodyPr/>
          <a:lstStyle/>
          <a:p>
            <a:pPr marL="0" indent="0" algn="l">
              <a:buNone/>
            </a:pPr>
            <a:r>
              <a:rPr lang="en-US" dirty="0"/>
              <a:t>What is the abnormality?</a:t>
            </a:r>
          </a:p>
          <a:p>
            <a:pPr marL="0" indent="0" algn="l">
              <a:buNone/>
            </a:pPr>
            <a:r>
              <a:rPr lang="en-US" dirty="0"/>
              <a:t> </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136" y="1478298"/>
            <a:ext cx="2905869" cy="5123959"/>
          </a:xfrm>
          <a:prstGeom prst="rect">
            <a:avLst/>
          </a:prstGeom>
        </p:spPr>
      </p:pic>
    </p:spTree>
  </p:cSld>
  <p:clrMapOvr>
    <a:masterClrMapping/>
  </p:clrMapOvr>
  <p:transition advClick="0" advTm="60000"/>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0"/>
            <a:ext cx="8229600" cy="1143000"/>
          </a:xfrm>
        </p:spPr>
        <p:txBody>
          <a:bodyPr/>
          <a:lstStyle/>
          <a:p>
            <a:r>
              <a:rPr lang="en-US" dirty="0"/>
              <a:t>Q21 </a:t>
            </a:r>
          </a:p>
        </p:txBody>
      </p:sp>
      <p:sp>
        <p:nvSpPr>
          <p:cNvPr id="3" name="عنصر نائب للمحتوى 2"/>
          <p:cNvSpPr>
            <a:spLocks noGrp="1"/>
          </p:cNvSpPr>
          <p:nvPr>
            <p:ph idx="1"/>
          </p:nvPr>
        </p:nvSpPr>
        <p:spPr>
          <a:xfrm>
            <a:off x="107504" y="908720"/>
            <a:ext cx="8229600" cy="4525963"/>
          </a:xfrm>
        </p:spPr>
        <p:txBody>
          <a:bodyPr/>
          <a:lstStyle/>
          <a:p>
            <a:pPr marL="0" indent="0" algn="l">
              <a:buNone/>
            </a:pPr>
            <a:r>
              <a:rPr lang="en-US" dirty="0"/>
              <a:t>EMG show demyelination </a:t>
            </a:r>
          </a:p>
          <a:p>
            <a:pPr marL="0" indent="0" algn="l">
              <a:buNone/>
            </a:pPr>
            <a:r>
              <a:rPr lang="en-US" dirty="0"/>
              <a:t>What is the disease? Charcot Marie tooth ( pes </a:t>
            </a:r>
            <a:r>
              <a:rPr lang="en-US" dirty="0" err="1"/>
              <a:t>cavus</a:t>
            </a:r>
            <a:r>
              <a:rPr lang="en-US" dirty="0"/>
              <a:t>)</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3140968"/>
            <a:ext cx="5340517" cy="3286472"/>
          </a:xfrm>
          <a:prstGeom prst="rect">
            <a:avLst/>
          </a:prstGeom>
        </p:spPr>
      </p:pic>
    </p:spTree>
  </p:cSld>
  <p:clrMapOvr>
    <a:masterClrMapping/>
  </p:clrMapOvr>
  <p:transition advClick="0" advTm="60000"/>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99392"/>
            <a:ext cx="8229600" cy="1143000"/>
          </a:xfrm>
        </p:spPr>
        <p:txBody>
          <a:bodyPr/>
          <a:lstStyle/>
          <a:p>
            <a:r>
              <a:rPr lang="en-US" dirty="0"/>
              <a:t>Q22</a:t>
            </a:r>
          </a:p>
        </p:txBody>
      </p:sp>
      <p:sp>
        <p:nvSpPr>
          <p:cNvPr id="3" name="عنصر نائب للمحتوى 2"/>
          <p:cNvSpPr>
            <a:spLocks noGrp="1"/>
          </p:cNvSpPr>
          <p:nvPr>
            <p:ph idx="1"/>
          </p:nvPr>
        </p:nvSpPr>
        <p:spPr>
          <a:xfrm>
            <a:off x="-11667" y="908720"/>
            <a:ext cx="8229600" cy="4525963"/>
          </a:xfrm>
        </p:spPr>
        <p:txBody>
          <a:bodyPr/>
          <a:lstStyle/>
          <a:p>
            <a:pPr marL="0" indent="0" algn="l">
              <a:buNone/>
            </a:pPr>
            <a:r>
              <a:rPr lang="en-US" dirty="0"/>
              <a:t>What do you see?</a:t>
            </a:r>
          </a:p>
          <a:p>
            <a:pPr marL="0" indent="0" algn="l">
              <a:buNone/>
            </a:pPr>
            <a:r>
              <a:rPr lang="en-US" dirty="0"/>
              <a:t>What do you think about the reflex?</a:t>
            </a:r>
          </a:p>
          <a:p>
            <a:pPr marL="0" indent="0" algn="l">
              <a:buNone/>
            </a:pPr>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896" y="2269556"/>
            <a:ext cx="2933303" cy="4235250"/>
          </a:xfrm>
          <a:prstGeom prst="rect">
            <a:avLst/>
          </a:prstGeom>
        </p:spPr>
      </p:pic>
    </p:spTree>
  </p:cSld>
  <p:clrMapOvr>
    <a:masterClrMapping/>
  </p:clrMapOvr>
  <p:transition advClick="0" advTm="60000"/>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3528" y="-29658"/>
            <a:ext cx="8229600" cy="1143000"/>
          </a:xfrm>
        </p:spPr>
        <p:txBody>
          <a:bodyPr/>
          <a:lstStyle/>
          <a:p>
            <a:r>
              <a:rPr lang="en-US" dirty="0"/>
              <a:t>Q23</a:t>
            </a:r>
          </a:p>
        </p:txBody>
      </p:sp>
      <p:sp>
        <p:nvSpPr>
          <p:cNvPr id="3" name="عنصر نائب للمحتوى 2"/>
          <p:cNvSpPr>
            <a:spLocks noGrp="1"/>
          </p:cNvSpPr>
          <p:nvPr>
            <p:ph idx="1"/>
          </p:nvPr>
        </p:nvSpPr>
        <p:spPr>
          <a:xfrm>
            <a:off x="107504" y="836712"/>
            <a:ext cx="8229600" cy="4525963"/>
          </a:xfrm>
        </p:spPr>
        <p:txBody>
          <a:bodyPr/>
          <a:lstStyle/>
          <a:p>
            <a:pPr marL="0" indent="0" algn="l">
              <a:buNone/>
            </a:pPr>
            <a:r>
              <a:rPr lang="en-US" dirty="0"/>
              <a:t>What nerve is this ?</a:t>
            </a:r>
            <a:br>
              <a:rPr lang="en-US" dirty="0"/>
            </a:br>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2132856"/>
            <a:ext cx="3788817" cy="3908825"/>
          </a:xfrm>
          <a:prstGeom prst="rect">
            <a:avLst/>
          </a:prstGeom>
        </p:spPr>
      </p:pic>
    </p:spTree>
  </p:cSld>
  <p:clrMapOvr>
    <a:masterClrMapping/>
  </p:clrMapOvr>
  <p:transition advClick="0" advTm="60000"/>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243408"/>
            <a:ext cx="8229600" cy="1143000"/>
          </a:xfrm>
        </p:spPr>
        <p:txBody>
          <a:bodyPr/>
          <a:lstStyle/>
          <a:p>
            <a:r>
              <a:rPr lang="en-US" dirty="0"/>
              <a:t>Q24</a:t>
            </a:r>
          </a:p>
        </p:txBody>
      </p:sp>
      <p:sp>
        <p:nvSpPr>
          <p:cNvPr id="3" name="عنصر نائب للمحتوى 2"/>
          <p:cNvSpPr>
            <a:spLocks noGrp="1"/>
          </p:cNvSpPr>
          <p:nvPr>
            <p:ph idx="1"/>
          </p:nvPr>
        </p:nvSpPr>
        <p:spPr>
          <a:xfrm>
            <a:off x="25189" y="908720"/>
            <a:ext cx="8229600" cy="4525963"/>
          </a:xfrm>
        </p:spPr>
        <p:txBody>
          <a:bodyPr/>
          <a:lstStyle/>
          <a:p>
            <a:pPr marL="0" indent="0" algn="l">
              <a:buNone/>
            </a:pPr>
            <a:r>
              <a:rPr lang="en-US" dirty="0"/>
              <a:t>What is this test ? Dix-</a:t>
            </a:r>
            <a:r>
              <a:rPr lang="en-US" dirty="0" err="1"/>
              <a:t>hallpike</a:t>
            </a:r>
            <a:endParaRPr lang="en-US" dirty="0"/>
          </a:p>
          <a:p>
            <a:pPr marL="0" indent="0" algn="l">
              <a:buNone/>
            </a:pPr>
            <a:r>
              <a:rPr lang="en-US" dirty="0"/>
              <a:t>What does it indicate ? Benign paroxysmal positional Vertigo</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3717032"/>
            <a:ext cx="8096250" cy="2581275"/>
          </a:xfrm>
          <a:prstGeom prst="rect">
            <a:avLst/>
          </a:prstGeom>
        </p:spPr>
      </p:pic>
    </p:spTree>
  </p:cSld>
  <p:clrMapOvr>
    <a:masterClrMapping/>
  </p:clrMapOvr>
  <p:transition advClick="0" advTm="60000"/>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1412776"/>
            <a:ext cx="8352928" cy="4226024"/>
          </a:xfrm>
        </p:spPr>
        <p:txBody>
          <a:bodyPr>
            <a:normAutofit/>
          </a:bodyPr>
          <a:lstStyle/>
          <a:p>
            <a:endParaRPr lang="en-US" sz="3600" b="1" dirty="0">
              <a:solidFill>
                <a:schemeClr val="tx1"/>
              </a:solidFill>
            </a:endParaRPr>
          </a:p>
          <a:p>
            <a:r>
              <a:rPr lang="en-US" sz="3600" b="1" dirty="0">
                <a:solidFill>
                  <a:schemeClr val="tx1"/>
                </a:solidFill>
              </a:rPr>
              <a:t>Mini-OSCE </a:t>
            </a:r>
            <a:r>
              <a:rPr lang="en-US" sz="3600" b="1" dirty="0" err="1">
                <a:solidFill>
                  <a:schemeClr val="tx1"/>
                </a:solidFill>
              </a:rPr>
              <a:t>neuromedicine</a:t>
            </a:r>
            <a:r>
              <a:rPr lang="en-US" sz="3600" b="1" dirty="0">
                <a:solidFill>
                  <a:schemeClr val="tx1"/>
                </a:solidFill>
              </a:rPr>
              <a:t> </a:t>
            </a:r>
          </a:p>
          <a:p>
            <a:r>
              <a:rPr lang="en-US" sz="3600" b="1" dirty="0">
                <a:solidFill>
                  <a:schemeClr val="tx1"/>
                </a:solidFill>
              </a:rPr>
              <a:t>2ed group  9/8/2019</a:t>
            </a:r>
          </a:p>
          <a:p>
            <a:r>
              <a:rPr lang="en-US" sz="3600" b="1" dirty="0">
                <a:solidFill>
                  <a:schemeClr val="tx1"/>
                </a:solidFill>
              </a:rPr>
              <a:t>Prepared by : AMR Mohammed Al-Khattab</a:t>
            </a:r>
            <a:br>
              <a:rPr lang="en-US" sz="3600" b="1" dirty="0">
                <a:solidFill>
                  <a:schemeClr val="tx1"/>
                </a:solidFill>
              </a:rPr>
            </a:br>
            <a:r>
              <a:rPr lang="en-US" sz="3600" b="1" dirty="0">
                <a:solidFill>
                  <a:schemeClr val="tx1"/>
                </a:solidFill>
              </a:rPr>
              <a:t>Answered by : Ibrahim Ghayyadah</a:t>
            </a:r>
            <a:endParaRPr lang="ar-JO" sz="3600" b="1" dirty="0">
              <a:solidFill>
                <a:schemeClr val="tx1"/>
              </a:solidFill>
            </a:endParaRPr>
          </a:p>
        </p:txBody>
      </p:sp>
    </p:spTree>
  </p:cSld>
  <p:clrMapOvr>
    <a:masterClrMapping/>
  </p:clrMapOvr>
  <p:transition advClick="0" advTm="60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A08DF4-8BD9-D659-4AFC-F2CC5E76D2B5}"/>
              </a:ext>
            </a:extLst>
          </p:cNvPr>
          <p:cNvSpPr>
            <a:spLocks noGrp="1"/>
          </p:cNvSpPr>
          <p:nvPr>
            <p:ph type="title"/>
          </p:nvPr>
        </p:nvSpPr>
        <p:spPr/>
        <p:txBody>
          <a:bodyPr>
            <a:normAutofit fontScale="90000"/>
          </a:bodyPr>
          <a:lstStyle/>
          <a:p>
            <a:r>
              <a:rPr lang="en-US" dirty="0"/>
              <a:t>Q11- All the following conditions are associated with Horner except:</a:t>
            </a:r>
          </a:p>
        </p:txBody>
      </p:sp>
      <p:sp>
        <p:nvSpPr>
          <p:cNvPr id="5" name="Content Placeholder 4">
            <a:extLst>
              <a:ext uri="{FF2B5EF4-FFF2-40B4-BE49-F238E27FC236}">
                <a16:creationId xmlns:a16="http://schemas.microsoft.com/office/drawing/2014/main" id="{6A7DC65A-F589-DC5A-6745-C7CC5A7B970F}"/>
              </a:ext>
            </a:extLst>
          </p:cNvPr>
          <p:cNvSpPr>
            <a:spLocks noGrp="1"/>
          </p:cNvSpPr>
          <p:nvPr>
            <p:ph sz="half" idx="1"/>
          </p:nvPr>
        </p:nvSpPr>
        <p:spPr/>
        <p:txBody>
          <a:bodyPr/>
          <a:lstStyle/>
          <a:p>
            <a:pPr marL="385763" indent="-385763">
              <a:buFont typeface="+mj-lt"/>
              <a:buAutoNum type="alphaUcPeriod"/>
            </a:pPr>
            <a:r>
              <a:rPr lang="en-US" dirty="0"/>
              <a:t>Cervical spine injury</a:t>
            </a:r>
          </a:p>
          <a:p>
            <a:pPr marL="385763" indent="-385763">
              <a:buFont typeface="+mj-lt"/>
              <a:buAutoNum type="alphaUcPeriod"/>
            </a:pPr>
            <a:r>
              <a:rPr lang="en-US" dirty="0"/>
              <a:t>Carotid aneurysm</a:t>
            </a:r>
          </a:p>
          <a:p>
            <a:pPr marL="385763" indent="-385763">
              <a:buFont typeface="+mj-lt"/>
              <a:buAutoNum type="alphaUcPeriod"/>
            </a:pPr>
            <a:r>
              <a:rPr lang="en-US" dirty="0"/>
              <a:t>Tumor in the apex of the lung</a:t>
            </a:r>
          </a:p>
          <a:p>
            <a:pPr marL="385763" indent="-385763">
              <a:buFont typeface="+mj-lt"/>
              <a:buAutoNum type="alphaUcPeriod"/>
            </a:pPr>
            <a:r>
              <a:rPr lang="en-US" dirty="0"/>
              <a:t>Posterior neck trauma</a:t>
            </a:r>
          </a:p>
          <a:p>
            <a:pPr marL="385763" indent="-385763">
              <a:buFont typeface="+mj-lt"/>
              <a:buAutoNum type="alphaUcPeriod"/>
            </a:pPr>
            <a:r>
              <a:rPr lang="en-US" dirty="0">
                <a:solidFill>
                  <a:srgbClr val="FF0000"/>
                </a:solidFill>
              </a:rPr>
              <a:t>Non-reactive pupil</a:t>
            </a:r>
          </a:p>
          <a:p>
            <a:endParaRPr lang="en-US" dirty="0"/>
          </a:p>
        </p:txBody>
      </p:sp>
      <p:pic>
        <p:nvPicPr>
          <p:cNvPr id="7" name="Content Placeholder 3">
            <a:extLst>
              <a:ext uri="{FF2B5EF4-FFF2-40B4-BE49-F238E27FC236}">
                <a16:creationId xmlns:a16="http://schemas.microsoft.com/office/drawing/2014/main" id="{EDD339E5-02FF-C9AF-9DED-1DEC584904B4}"/>
              </a:ext>
            </a:extLst>
          </p:cNvPr>
          <p:cNvPicPr>
            <a:picLocks noGrp="1" noChangeAspect="1"/>
          </p:cNvPicPr>
          <p:nvPr>
            <p:ph sz="half" idx="2"/>
          </p:nvPr>
        </p:nvPicPr>
        <p:blipFill>
          <a:blip r:embed="rId2"/>
          <a:stretch>
            <a:fillRect/>
          </a:stretch>
        </p:blipFill>
        <p:spPr>
          <a:xfrm>
            <a:off x="4732379" y="2310513"/>
            <a:ext cx="3791712" cy="2031716"/>
          </a:xfrm>
          <a:prstGeom prst="rect">
            <a:avLst/>
          </a:prstGeom>
        </p:spPr>
      </p:pic>
    </p:spTree>
    <p:extLst>
      <p:ext uri="{BB962C8B-B14F-4D97-AF65-F5344CB8AC3E}">
        <p14:creationId xmlns:p14="http://schemas.microsoft.com/office/powerpoint/2010/main" val="2669402010"/>
      </p:ext>
    </p:extLst>
  </p:cSld>
  <p:clrMapOvr>
    <a:masterClrMapping/>
  </p:clrMapOvr>
  <p:transition advClick="0" advTm="60000"/>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lstStyle/>
          <a:p>
            <a:pPr algn="l">
              <a:buNone/>
            </a:pPr>
            <a:r>
              <a:rPr lang="en-US" dirty="0"/>
              <a:t>Q1- Compare between cluster headache and trigeminal neuralgia in : </a:t>
            </a:r>
          </a:p>
          <a:p>
            <a:pPr algn="l">
              <a:buNone/>
            </a:pPr>
            <a:r>
              <a:rPr lang="en-US" dirty="0"/>
              <a:t>1- nature of pain </a:t>
            </a:r>
          </a:p>
          <a:p>
            <a:pPr algn="l">
              <a:buNone/>
            </a:pPr>
            <a:r>
              <a:rPr lang="en-US" dirty="0"/>
              <a:t>2- duration </a:t>
            </a:r>
          </a:p>
          <a:p>
            <a:pPr algn="l">
              <a:buNone/>
            </a:pPr>
            <a:r>
              <a:rPr lang="en-US" dirty="0"/>
              <a:t>3- frequency</a:t>
            </a:r>
          </a:p>
          <a:p>
            <a:pPr algn="l">
              <a:buNone/>
            </a:pPr>
            <a:r>
              <a:rPr lang="en-US" dirty="0"/>
              <a:t>4- associated symptoms </a:t>
            </a:r>
          </a:p>
          <a:p>
            <a:pPr algn="l">
              <a:buNone/>
            </a:pPr>
            <a:r>
              <a:rPr lang="en-US" dirty="0"/>
              <a:t>5- treatment  </a:t>
            </a:r>
          </a:p>
          <a:p>
            <a:pPr algn="l">
              <a:buNone/>
            </a:pPr>
            <a:endParaRPr lang="ar-JO" dirty="0"/>
          </a:p>
        </p:txBody>
      </p:sp>
    </p:spTree>
  </p:cSld>
  <p:clrMapOvr>
    <a:masterClrMapping/>
  </p:clrMapOvr>
  <p:transition advClick="0" advTm="60000"/>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0" y="0"/>
          <a:ext cx="9144000" cy="6858000"/>
        </p:xfrm>
        <a:graphic>
          <a:graphicData uri="http://schemas.openxmlformats.org/drawingml/2006/table">
            <a:tbl>
              <a:tblPr firstRow="1" bandRow="1">
                <a:tableStyleId>{5C22544A-7EE6-4342-B048-85BDC9FD1C3A}</a:tableStyleId>
              </a:tblPr>
              <a:tblGrid>
                <a:gridCol w="1403648">
                  <a:extLst>
                    <a:ext uri="{9D8B030D-6E8A-4147-A177-3AD203B41FA5}">
                      <a16:colId xmlns:a16="http://schemas.microsoft.com/office/drawing/2014/main" val="20000"/>
                    </a:ext>
                  </a:extLst>
                </a:gridCol>
                <a:gridCol w="3816424">
                  <a:extLst>
                    <a:ext uri="{9D8B030D-6E8A-4147-A177-3AD203B41FA5}">
                      <a16:colId xmlns:a16="http://schemas.microsoft.com/office/drawing/2014/main" val="20001"/>
                    </a:ext>
                  </a:extLst>
                </a:gridCol>
                <a:gridCol w="3923928">
                  <a:extLst>
                    <a:ext uri="{9D8B030D-6E8A-4147-A177-3AD203B41FA5}">
                      <a16:colId xmlns:a16="http://schemas.microsoft.com/office/drawing/2014/main" val="20002"/>
                    </a:ext>
                  </a:extLst>
                </a:gridCol>
              </a:tblGrid>
              <a:tr h="1115418">
                <a:tc>
                  <a:txBody>
                    <a:bodyPr/>
                    <a:lstStyle/>
                    <a:p>
                      <a:endParaRPr lang="en-US" dirty="0"/>
                    </a:p>
                  </a:txBody>
                  <a:tcPr/>
                </a:tc>
                <a:tc>
                  <a:txBody>
                    <a:bodyPr/>
                    <a:lstStyle/>
                    <a:p>
                      <a:pPr algn="ctr"/>
                      <a:r>
                        <a:rPr lang="en-US" sz="3200" b="0" dirty="0"/>
                        <a:t>Trigeminal neuralgia </a:t>
                      </a:r>
                    </a:p>
                  </a:txBody>
                  <a:tcPr/>
                </a:tc>
                <a:tc>
                  <a:txBody>
                    <a:bodyPr/>
                    <a:lstStyle/>
                    <a:p>
                      <a:pPr algn="ctr"/>
                      <a:r>
                        <a:rPr lang="en-US" sz="3200" b="0" dirty="0"/>
                        <a:t>Cluster headache</a:t>
                      </a:r>
                    </a:p>
                  </a:txBody>
                  <a:tcPr/>
                </a:tc>
                <a:extLst>
                  <a:ext uri="{0D108BD9-81ED-4DB2-BD59-A6C34878D82A}">
                    <a16:rowId xmlns:a16="http://schemas.microsoft.com/office/drawing/2014/main" val="10000"/>
                  </a:ext>
                </a:extLst>
              </a:tr>
              <a:tr h="1023001">
                <a:tc>
                  <a:txBody>
                    <a:bodyPr/>
                    <a:lstStyle/>
                    <a:p>
                      <a:pPr algn="ctr"/>
                      <a:r>
                        <a:rPr lang="en-US" dirty="0"/>
                        <a:t>nature of the pain </a:t>
                      </a:r>
                    </a:p>
                  </a:txBody>
                  <a:tcPr/>
                </a:tc>
                <a:tc>
                  <a:txBody>
                    <a:bodyPr/>
                    <a:lstStyle/>
                    <a:p>
                      <a:pPr algn="l"/>
                      <a:r>
                        <a:rPr lang="en-US" sz="1800" b="0" i="0" kern="1200" dirty="0">
                          <a:solidFill>
                            <a:schemeClr val="dk1"/>
                          </a:solidFill>
                          <a:effectLst/>
                          <a:latin typeface="+mn-lt"/>
                          <a:ea typeface="+mn-ea"/>
                          <a:cs typeface="+mn-cs"/>
                        </a:rPr>
                        <a:t> severe, sudden, shock-like in one side of the face(sensory distribution of cranial nerve V )</a:t>
                      </a:r>
                      <a:endParaRPr lang="en-US" dirty="0"/>
                    </a:p>
                  </a:txBody>
                  <a:tcPr/>
                </a:tc>
                <a:tc>
                  <a:txBody>
                    <a:bodyPr/>
                    <a:lstStyle/>
                    <a:p>
                      <a:pPr algn="l"/>
                      <a:r>
                        <a:rPr lang="en-US" dirty="0"/>
                        <a:t> unilateral headache (dull or aching) around the eye or temporal area</a:t>
                      </a:r>
                    </a:p>
                  </a:txBody>
                  <a:tcPr/>
                </a:tc>
                <a:extLst>
                  <a:ext uri="{0D108BD9-81ED-4DB2-BD59-A6C34878D82A}">
                    <a16:rowId xmlns:a16="http://schemas.microsoft.com/office/drawing/2014/main" val="10001"/>
                  </a:ext>
                </a:extLst>
              </a:tr>
              <a:tr h="409201">
                <a:tc>
                  <a:txBody>
                    <a:bodyPr/>
                    <a:lstStyle/>
                    <a:p>
                      <a:pPr algn="ctr"/>
                      <a:r>
                        <a:rPr lang="en-US" dirty="0"/>
                        <a:t>duration</a:t>
                      </a:r>
                    </a:p>
                  </a:txBody>
                  <a:tcPr/>
                </a:tc>
                <a:tc>
                  <a:txBody>
                    <a:bodyPr/>
                    <a:lstStyle/>
                    <a:p>
                      <a:pPr algn="l"/>
                      <a:r>
                        <a:rPr lang="en-US" sz="1800" b="0" i="0" kern="1200" dirty="0">
                          <a:solidFill>
                            <a:schemeClr val="dk1"/>
                          </a:solidFill>
                          <a:effectLst/>
                          <a:latin typeface="+mn-lt"/>
                          <a:ea typeface="+mn-ea"/>
                          <a:cs typeface="+mn-cs"/>
                        </a:rPr>
                        <a:t>seconds to a few minutes</a:t>
                      </a:r>
                      <a:endParaRPr lang="en-US" dirty="0"/>
                    </a:p>
                  </a:txBody>
                  <a:tcPr/>
                </a:tc>
                <a:tc>
                  <a:txBody>
                    <a:bodyPr/>
                    <a:lstStyle/>
                    <a:p>
                      <a:pPr algn="l"/>
                      <a:r>
                        <a:rPr lang="en-US" sz="1800" b="0" i="0" kern="1200" dirty="0">
                          <a:solidFill>
                            <a:schemeClr val="dk1"/>
                          </a:solidFill>
                          <a:effectLst/>
                          <a:latin typeface="+mn-lt"/>
                          <a:ea typeface="+mn-ea"/>
                          <a:cs typeface="+mn-cs"/>
                        </a:rPr>
                        <a:t>15 minutes to 3 hours</a:t>
                      </a:r>
                      <a:endParaRPr lang="en-US" dirty="0"/>
                    </a:p>
                  </a:txBody>
                  <a:tcPr/>
                </a:tc>
                <a:extLst>
                  <a:ext uri="{0D108BD9-81ED-4DB2-BD59-A6C34878D82A}">
                    <a16:rowId xmlns:a16="http://schemas.microsoft.com/office/drawing/2014/main" val="10002"/>
                  </a:ext>
                </a:extLst>
              </a:tr>
              <a:tr h="773417">
                <a:tc>
                  <a:txBody>
                    <a:bodyPr/>
                    <a:lstStyle/>
                    <a:p>
                      <a:pPr algn="ctr"/>
                      <a:r>
                        <a:rPr lang="en-US" dirty="0"/>
                        <a:t>frequency</a:t>
                      </a:r>
                    </a:p>
                  </a:txBody>
                  <a:tcPr/>
                </a:tc>
                <a:tc>
                  <a:txBody>
                    <a:bodyPr/>
                    <a:lstStyle/>
                    <a:p>
                      <a:pPr algn="l"/>
                      <a:r>
                        <a:rPr lang="en-US" dirty="0"/>
                        <a:t>More frequent (</a:t>
                      </a:r>
                      <a:r>
                        <a:rPr lang="en-US" sz="1800" b="0" i="0" kern="1200" dirty="0">
                          <a:solidFill>
                            <a:schemeClr val="dk1"/>
                          </a:solidFill>
                          <a:effectLst/>
                          <a:latin typeface="+mn-lt"/>
                          <a:ea typeface="+mn-ea"/>
                          <a:cs typeface="+mn-cs"/>
                        </a:rPr>
                        <a:t> from less than 1 per day to 12 per day or more )</a:t>
                      </a:r>
                      <a:endParaRPr lang="en-US" dirty="0"/>
                    </a:p>
                  </a:txBody>
                  <a:tcPr/>
                </a:tc>
                <a:tc>
                  <a:txBody>
                    <a:bodyPr/>
                    <a:lstStyle/>
                    <a:p>
                      <a:pPr algn="l"/>
                      <a:r>
                        <a:rPr lang="en-US" dirty="0"/>
                        <a:t>Less frequent (</a:t>
                      </a:r>
                      <a:r>
                        <a:rPr lang="en-US" sz="1800" b="0" i="0" kern="1200" dirty="0">
                          <a:solidFill>
                            <a:schemeClr val="dk1"/>
                          </a:solidFill>
                          <a:effectLst/>
                          <a:latin typeface="+mn-lt"/>
                          <a:ea typeface="+mn-ea"/>
                          <a:cs typeface="+mn-cs"/>
                        </a:rPr>
                        <a:t>once every other day to 8 times a day)</a:t>
                      </a:r>
                      <a:endParaRPr lang="en-US" dirty="0"/>
                    </a:p>
                  </a:txBody>
                  <a:tcPr/>
                </a:tc>
                <a:extLst>
                  <a:ext uri="{0D108BD9-81ED-4DB2-BD59-A6C34878D82A}">
                    <a16:rowId xmlns:a16="http://schemas.microsoft.com/office/drawing/2014/main" val="10003"/>
                  </a:ext>
                </a:extLst>
              </a:tr>
              <a:tr h="1286360">
                <a:tc>
                  <a:txBody>
                    <a:bodyPr/>
                    <a:lstStyle/>
                    <a:p>
                      <a:pPr algn="ctr"/>
                      <a:r>
                        <a:rPr lang="en-US" dirty="0"/>
                        <a:t>associated symptoms</a:t>
                      </a:r>
                    </a:p>
                  </a:txBody>
                  <a:tcPr/>
                </a:tc>
                <a:tc>
                  <a:txBody>
                    <a:bodyPr/>
                    <a:lstStyle/>
                    <a:p>
                      <a:pPr algn="l"/>
                      <a:r>
                        <a:rPr lang="en-US" sz="1800" b="0" i="0" kern="1200" dirty="0">
                          <a:solidFill>
                            <a:schemeClr val="dk1"/>
                          </a:solidFill>
                          <a:effectLst/>
                          <a:latin typeface="+mn-lt"/>
                          <a:ea typeface="+mn-ea"/>
                          <a:cs typeface="+mn-cs"/>
                        </a:rPr>
                        <a:t>grimace, wince, or make an aversive head movement, as if trying to escape the pain, thus producing a tic; hence the term "tic douloureux"</a:t>
                      </a:r>
                      <a:endParaRPr lang="en-US" dirty="0"/>
                    </a:p>
                  </a:txBody>
                  <a:tcPr/>
                </a:tc>
                <a:tc>
                  <a:txBody>
                    <a:bodyPr/>
                    <a:lstStyle/>
                    <a:p>
                      <a:pPr algn="l"/>
                      <a:r>
                        <a:rPr lang="en-US" sz="1800" b="0" i="0" kern="1200" dirty="0">
                          <a:solidFill>
                            <a:schemeClr val="dk1"/>
                          </a:solidFill>
                          <a:effectLst/>
                          <a:latin typeface="+mn-lt"/>
                          <a:ea typeface="+mn-ea"/>
                          <a:cs typeface="+mn-cs"/>
                        </a:rPr>
                        <a:t>conjunctival injection, lacrimation, nasal congestion, rhinorrhea, forehead and facial sweating, miosis, ptosis, or eyelid edema</a:t>
                      </a:r>
                      <a:endParaRPr lang="en-US" dirty="0"/>
                    </a:p>
                  </a:txBody>
                  <a:tcPr/>
                </a:tc>
                <a:extLst>
                  <a:ext uri="{0D108BD9-81ED-4DB2-BD59-A6C34878D82A}">
                    <a16:rowId xmlns:a16="http://schemas.microsoft.com/office/drawing/2014/main" val="10004"/>
                  </a:ext>
                </a:extLst>
              </a:tr>
              <a:tr h="2250603">
                <a:tc>
                  <a:txBody>
                    <a:bodyPr/>
                    <a:lstStyle/>
                    <a:p>
                      <a:pPr algn="ctr"/>
                      <a:r>
                        <a:rPr lang="en-US" dirty="0"/>
                        <a:t>treatment</a:t>
                      </a:r>
                    </a:p>
                  </a:txBody>
                  <a:tcPr/>
                </a:tc>
                <a:tc>
                  <a:txBody>
                    <a:bodyPr/>
                    <a:lstStyle/>
                    <a:p>
                      <a:pPr algn="l"/>
                      <a:r>
                        <a:rPr lang="en-US" sz="1800" b="0" i="0" kern="1200" dirty="0">
                          <a:solidFill>
                            <a:schemeClr val="dk1"/>
                          </a:solidFill>
                          <a:effectLst/>
                          <a:latin typeface="+mn-lt"/>
                          <a:ea typeface="+mn-ea"/>
                          <a:cs typeface="+mn-cs"/>
                        </a:rPr>
                        <a:t>Carbamazepine lamotrigine gabapentin</a:t>
                      </a:r>
                      <a:endParaRPr lang="en-US" dirty="0"/>
                    </a:p>
                  </a:txBody>
                  <a:tcPr/>
                </a:tc>
                <a:tc>
                  <a:txBody>
                    <a:bodyPr/>
                    <a:lstStyle/>
                    <a:p>
                      <a:pPr algn="l"/>
                      <a:r>
                        <a:rPr lang="en-US" sz="1800" b="0" i="0" kern="1200" dirty="0">
                          <a:solidFill>
                            <a:schemeClr val="dk1"/>
                          </a:solidFill>
                          <a:effectLst/>
                          <a:latin typeface="+mn-lt"/>
                          <a:ea typeface="+mn-ea"/>
                          <a:cs typeface="+mn-cs"/>
                        </a:rPr>
                        <a:t>symptomatic (oxygen, triptans, ergotamine , and anesthetics)</a:t>
                      </a:r>
                    </a:p>
                    <a:p>
                      <a:pPr algn="l"/>
                      <a:r>
                        <a:rPr lang="en-US" sz="1800" b="0" i="0" kern="1200" dirty="0">
                          <a:solidFill>
                            <a:schemeClr val="dk1"/>
                          </a:solidFill>
                          <a:effectLst/>
                          <a:latin typeface="+mn-lt"/>
                          <a:ea typeface="+mn-ea"/>
                          <a:cs typeface="+mn-cs"/>
                        </a:rPr>
                        <a:t>prophylactic (calcium channel blockers, mood stabilizers, and anticonvulsants)</a:t>
                      </a:r>
                    </a:p>
                    <a:p>
                      <a:endParaRPr lang="en-US" dirty="0"/>
                    </a:p>
                  </a:txBody>
                  <a:tcPr/>
                </a:tc>
                <a:extLst>
                  <a:ext uri="{0D108BD9-81ED-4DB2-BD59-A6C34878D82A}">
                    <a16:rowId xmlns:a16="http://schemas.microsoft.com/office/drawing/2014/main" val="10005"/>
                  </a:ext>
                </a:extLst>
              </a:tr>
            </a:tbl>
          </a:graphicData>
        </a:graphic>
      </p:graphicFrame>
    </p:spTree>
  </p:cSld>
  <p:clrMapOvr>
    <a:masterClrMapping/>
  </p:clrMapOvr>
  <p:transition advClick="0" advTm="60000"/>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lstStyle/>
          <a:p>
            <a:pPr algn="l">
              <a:buNone/>
            </a:pPr>
            <a:r>
              <a:rPr lang="en-US" dirty="0"/>
              <a:t>	Q2-  Explain Glasgow Coma Scale </a:t>
            </a:r>
          </a:p>
          <a:p>
            <a:pPr algn="l">
              <a:buNone/>
            </a:pPr>
            <a:r>
              <a:rPr lang="ar-JO" dirty="0"/>
              <a:t>كان بده تكتبله جدول فيه ال15 نقطة تبعات</a:t>
            </a:r>
            <a:r>
              <a:rPr lang="en-US" dirty="0"/>
              <a:t> GCS </a:t>
            </a:r>
            <a:r>
              <a:rPr lang="ar-JO" dirty="0"/>
              <a:t> </a:t>
            </a:r>
          </a:p>
        </p:txBody>
      </p:sp>
    </p:spTree>
  </p:cSld>
  <p:clrMapOvr>
    <a:masterClrMapping/>
  </p:clrMapOvr>
  <p:transition advClick="0" advTm="60000"/>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031" y="563480"/>
            <a:ext cx="8601937" cy="5731039"/>
          </a:xfrm>
        </p:spPr>
      </p:pic>
    </p:spTree>
  </p:cSld>
  <p:clrMapOvr>
    <a:masterClrMapping/>
  </p:clrMapOvr>
  <p:transition advClick="0" advTm="60000"/>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lstStyle/>
          <a:p>
            <a:pPr algn="l">
              <a:buNone/>
            </a:pPr>
            <a:r>
              <a:rPr lang="en-US" dirty="0"/>
              <a:t>Q3 - By your studying to SAH mention : </a:t>
            </a:r>
          </a:p>
          <a:p>
            <a:pPr algn="l">
              <a:buNone/>
            </a:pPr>
            <a:r>
              <a:rPr lang="en-US" dirty="0"/>
              <a:t>1- causes </a:t>
            </a:r>
          </a:p>
          <a:p>
            <a:pPr algn="l">
              <a:buNone/>
            </a:pPr>
            <a:r>
              <a:rPr lang="en-US" dirty="0"/>
              <a:t>2- symptoms </a:t>
            </a:r>
          </a:p>
          <a:p>
            <a:pPr algn="l">
              <a:buNone/>
            </a:pPr>
            <a:r>
              <a:rPr lang="en-US" dirty="0"/>
              <a:t>3-investigation </a:t>
            </a:r>
          </a:p>
          <a:p>
            <a:pPr algn="l">
              <a:buNone/>
            </a:pPr>
            <a:r>
              <a:rPr lang="en-US" dirty="0"/>
              <a:t>4- treatment </a:t>
            </a:r>
          </a:p>
          <a:p>
            <a:pPr algn="l">
              <a:buNone/>
            </a:pPr>
            <a:r>
              <a:rPr lang="en-US" dirty="0"/>
              <a:t>5- what you see in Lumber Puncture </a:t>
            </a:r>
          </a:p>
          <a:p>
            <a:pPr algn="l">
              <a:buNone/>
            </a:pPr>
            <a:endParaRPr lang="ar-JO" dirty="0"/>
          </a:p>
        </p:txBody>
      </p:sp>
    </p:spTree>
  </p:cSld>
  <p:clrMapOvr>
    <a:masterClrMapping/>
  </p:clrMapOvr>
  <p:transition advClick="0" advTm="60000"/>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2438"/>
          <a:ext cx="9144000" cy="6882627"/>
        </p:xfrm>
        <a:graphic>
          <a:graphicData uri="http://schemas.openxmlformats.org/drawingml/2006/table">
            <a:tbl>
              <a:tblPr firstRow="1" bandRow="1">
                <a:tableStyleId>{5C22544A-7EE6-4342-B048-85BDC9FD1C3A}</a:tableStyleId>
              </a:tblPr>
              <a:tblGrid>
                <a:gridCol w="1475656">
                  <a:extLst>
                    <a:ext uri="{9D8B030D-6E8A-4147-A177-3AD203B41FA5}">
                      <a16:colId xmlns:a16="http://schemas.microsoft.com/office/drawing/2014/main" val="20000"/>
                    </a:ext>
                  </a:extLst>
                </a:gridCol>
                <a:gridCol w="7668344">
                  <a:extLst>
                    <a:ext uri="{9D8B030D-6E8A-4147-A177-3AD203B41FA5}">
                      <a16:colId xmlns:a16="http://schemas.microsoft.com/office/drawing/2014/main" val="20001"/>
                    </a:ext>
                  </a:extLst>
                </a:gridCol>
              </a:tblGrid>
              <a:tr h="752266">
                <a:tc>
                  <a:txBody>
                    <a:bodyPr/>
                    <a:lstStyle/>
                    <a:p>
                      <a:endParaRPr lang="en-US" dirty="0"/>
                    </a:p>
                  </a:txBody>
                  <a:tcPr/>
                </a:tc>
                <a:tc>
                  <a:txBody>
                    <a:bodyPr/>
                    <a:lstStyle/>
                    <a:p>
                      <a:pPr algn="ctr"/>
                      <a:r>
                        <a:rPr lang="en-US" sz="3200" dirty="0"/>
                        <a:t>SAH</a:t>
                      </a:r>
                    </a:p>
                  </a:txBody>
                  <a:tcPr/>
                </a:tc>
                <a:extLst>
                  <a:ext uri="{0D108BD9-81ED-4DB2-BD59-A6C34878D82A}">
                    <a16:rowId xmlns:a16="http://schemas.microsoft.com/office/drawing/2014/main" val="10000"/>
                  </a:ext>
                </a:extLst>
              </a:tr>
              <a:tr h="1017793">
                <a:tc>
                  <a:txBody>
                    <a:bodyPr/>
                    <a:lstStyle/>
                    <a:p>
                      <a:pPr algn="ctr"/>
                      <a:r>
                        <a:rPr lang="en-US" dirty="0"/>
                        <a:t>Causes </a:t>
                      </a:r>
                    </a:p>
                  </a:txBody>
                  <a:tcPr/>
                </a:tc>
                <a:tc>
                  <a:txBody>
                    <a:bodyPr/>
                    <a:lstStyle/>
                    <a:p>
                      <a:pPr marL="342900" indent="-342900" algn="l" rtl="0">
                        <a:buAutoNum type="arabicPeriod"/>
                      </a:pPr>
                      <a:r>
                        <a:rPr lang="en-US" dirty="0"/>
                        <a:t>Traumatic </a:t>
                      </a:r>
                    </a:p>
                    <a:p>
                      <a:pPr marL="342900" indent="-342900" algn="l" rtl="0">
                        <a:buAutoNum type="arabicPeriod"/>
                      </a:pPr>
                      <a:r>
                        <a:rPr lang="en-US" dirty="0"/>
                        <a:t>Spontaneous ( aneurysmal , AV malformations , mycotic aneurysm ,tumor..)</a:t>
                      </a:r>
                    </a:p>
                  </a:txBody>
                  <a:tcPr/>
                </a:tc>
                <a:extLst>
                  <a:ext uri="{0D108BD9-81ED-4DB2-BD59-A6C34878D82A}">
                    <a16:rowId xmlns:a16="http://schemas.microsoft.com/office/drawing/2014/main" val="10001"/>
                  </a:ext>
                </a:extLst>
              </a:tr>
              <a:tr h="772117">
                <a:tc>
                  <a:txBody>
                    <a:bodyPr/>
                    <a:lstStyle/>
                    <a:p>
                      <a:pPr algn="ctr"/>
                      <a:r>
                        <a:rPr lang="en-US" dirty="0"/>
                        <a:t>Symptoms</a:t>
                      </a:r>
                    </a:p>
                  </a:txBody>
                  <a:tcPr/>
                </a:tc>
                <a:tc>
                  <a:txBody>
                    <a:bodyPr/>
                    <a:lstStyle/>
                    <a:p>
                      <a:pPr algn="l"/>
                      <a:r>
                        <a:rPr lang="en-US" sz="1800" b="0" i="0" kern="1200" dirty="0" err="1">
                          <a:solidFill>
                            <a:schemeClr val="dk1"/>
                          </a:solidFill>
                          <a:effectLst/>
                          <a:latin typeface="+mn-lt"/>
                          <a:ea typeface="+mn-ea"/>
                          <a:cs typeface="+mn-cs"/>
                        </a:rPr>
                        <a:t>Thundercalp</a:t>
                      </a:r>
                      <a:r>
                        <a:rPr lang="en-US" sz="1800" b="0" i="0" kern="1200" dirty="0">
                          <a:solidFill>
                            <a:schemeClr val="dk1"/>
                          </a:solidFill>
                          <a:effectLst/>
                          <a:latin typeface="+mn-lt"/>
                          <a:ea typeface="+mn-ea"/>
                          <a:cs typeface="+mn-cs"/>
                        </a:rPr>
                        <a:t> Headache ,Dizziness ,Orbital </a:t>
                      </a:r>
                      <a:r>
                        <a:rPr lang="en-US" sz="1800" b="0" i="0" kern="1200" dirty="0" err="1">
                          <a:solidFill>
                            <a:schemeClr val="dk1"/>
                          </a:solidFill>
                          <a:effectLst/>
                          <a:latin typeface="+mn-lt"/>
                          <a:ea typeface="+mn-ea"/>
                          <a:cs typeface="+mn-cs"/>
                        </a:rPr>
                        <a:t>pain,Diplopia</a:t>
                      </a:r>
                      <a:r>
                        <a:rPr lang="en-US" sz="1800" b="0" i="0" kern="1200" dirty="0">
                          <a:solidFill>
                            <a:schemeClr val="dk1"/>
                          </a:solidFill>
                          <a:effectLst/>
                          <a:latin typeface="+mn-lt"/>
                          <a:ea typeface="+mn-ea"/>
                          <a:cs typeface="+mn-cs"/>
                        </a:rPr>
                        <a:t> ,Visual loss</a:t>
                      </a:r>
                      <a:br>
                        <a:rPr lang="en-US" dirty="0"/>
                      </a:br>
                      <a:endParaRPr lang="en-US" dirty="0"/>
                    </a:p>
                  </a:txBody>
                  <a:tcPr/>
                </a:tc>
                <a:extLst>
                  <a:ext uri="{0D108BD9-81ED-4DB2-BD59-A6C34878D82A}">
                    <a16:rowId xmlns:a16="http://schemas.microsoft.com/office/drawing/2014/main" val="10002"/>
                  </a:ext>
                </a:extLst>
              </a:tr>
              <a:tr h="1017793">
                <a:tc>
                  <a:txBody>
                    <a:bodyPr/>
                    <a:lstStyle/>
                    <a:p>
                      <a:pPr algn="ctr"/>
                      <a:r>
                        <a:rPr lang="en-US" dirty="0"/>
                        <a:t>investigations</a:t>
                      </a:r>
                    </a:p>
                  </a:txBody>
                  <a:tcPr/>
                </a:tc>
                <a:tc>
                  <a:txBody>
                    <a:bodyPr/>
                    <a:lstStyle/>
                    <a:p>
                      <a:pPr algn="l"/>
                      <a:r>
                        <a:rPr lang="en-US" dirty="0"/>
                        <a:t>Non-</a:t>
                      </a:r>
                      <a:r>
                        <a:rPr lang="en-US" dirty="0" err="1"/>
                        <a:t>contrasrt</a:t>
                      </a:r>
                      <a:r>
                        <a:rPr lang="en-US" dirty="0"/>
                        <a:t> CT , LP , CT angiography </a:t>
                      </a:r>
                    </a:p>
                  </a:txBody>
                  <a:tcPr/>
                </a:tc>
                <a:extLst>
                  <a:ext uri="{0D108BD9-81ED-4DB2-BD59-A6C34878D82A}">
                    <a16:rowId xmlns:a16="http://schemas.microsoft.com/office/drawing/2014/main" val="10003"/>
                  </a:ext>
                </a:extLst>
              </a:tr>
              <a:tr h="2304865">
                <a:tc>
                  <a:txBody>
                    <a:bodyPr/>
                    <a:lstStyle/>
                    <a:p>
                      <a:pPr algn="ctr"/>
                      <a:r>
                        <a:rPr lang="en-US" dirty="0"/>
                        <a:t>Tx</a:t>
                      </a:r>
                    </a:p>
                  </a:txBody>
                  <a:tcPr/>
                </a:tc>
                <a:tc>
                  <a:txBody>
                    <a:bodyPr/>
                    <a:lstStyle/>
                    <a:p>
                      <a:pPr algn="l"/>
                      <a:r>
                        <a:rPr lang="en-US" sz="1800" b="0" i="0" kern="1200" dirty="0">
                          <a:solidFill>
                            <a:schemeClr val="dk1"/>
                          </a:solidFill>
                          <a:effectLst/>
                          <a:latin typeface="+mn-lt"/>
                          <a:ea typeface="+mn-ea"/>
                          <a:cs typeface="+mn-cs"/>
                        </a:rPr>
                        <a:t>strict blood pressure control, with fluid restriction and antihypertensive therapy .</a:t>
                      </a:r>
                      <a:br>
                        <a:rPr lang="en-US" sz="1800" b="0" i="0" kern="1200" dirty="0">
                          <a:solidFill>
                            <a:schemeClr val="dk1"/>
                          </a:solidFill>
                          <a:effectLst/>
                          <a:latin typeface="+mn-lt"/>
                          <a:ea typeface="+mn-ea"/>
                          <a:cs typeface="+mn-cs"/>
                        </a:rPr>
                      </a:br>
                      <a:r>
                        <a:rPr lang="en-US" sz="1800" b="0" i="0" kern="1200" dirty="0">
                          <a:solidFill>
                            <a:schemeClr val="dk1"/>
                          </a:solidFill>
                          <a:effectLst/>
                          <a:latin typeface="+mn-lt"/>
                          <a:ea typeface="+mn-ea"/>
                          <a:cs typeface="+mn-cs"/>
                        </a:rPr>
                        <a:t>Diuretics preferably osmotic (mannitol)</a:t>
                      </a:r>
                      <a:br>
                        <a:rPr lang="en-US" sz="1800" b="0" i="0" kern="1200" dirty="0">
                          <a:solidFill>
                            <a:schemeClr val="dk1"/>
                          </a:solidFill>
                          <a:effectLst/>
                          <a:latin typeface="+mn-lt"/>
                          <a:ea typeface="+mn-ea"/>
                          <a:cs typeface="+mn-cs"/>
                        </a:rPr>
                      </a:br>
                      <a:r>
                        <a:rPr lang="en-US" sz="1800" b="0" i="0" kern="1200" dirty="0">
                          <a:solidFill>
                            <a:schemeClr val="dk1"/>
                          </a:solidFill>
                          <a:effectLst/>
                          <a:latin typeface="+mn-lt"/>
                          <a:ea typeface="+mn-ea"/>
                          <a:cs typeface="+mn-cs"/>
                        </a:rPr>
                        <a:t>Patients with signs of increased ICP or herniation should be intubated and hyperventilated</a:t>
                      </a:r>
                      <a:br>
                        <a:rPr lang="en-US" sz="1800" b="0" i="0" kern="1200" dirty="0">
                          <a:solidFill>
                            <a:schemeClr val="dk1"/>
                          </a:solidFill>
                          <a:effectLst/>
                          <a:latin typeface="+mn-lt"/>
                          <a:ea typeface="+mn-ea"/>
                          <a:cs typeface="+mn-cs"/>
                        </a:rPr>
                      </a:br>
                      <a:r>
                        <a:rPr lang="en-US" sz="1800" b="0" i="0" kern="1200" dirty="0">
                          <a:solidFill>
                            <a:schemeClr val="dk1"/>
                          </a:solidFill>
                          <a:effectLst/>
                          <a:latin typeface="+mn-lt"/>
                          <a:ea typeface="+mn-ea"/>
                          <a:cs typeface="+mn-cs"/>
                        </a:rPr>
                        <a:t>Surgical treatment to prevent rebleeding consists of clipping the ruptured berry aneurysm or endovascular coiling .</a:t>
                      </a:r>
                      <a:endParaRPr lang="en-US" dirty="0"/>
                    </a:p>
                  </a:txBody>
                  <a:tcPr/>
                </a:tc>
                <a:extLst>
                  <a:ext uri="{0D108BD9-81ED-4DB2-BD59-A6C34878D82A}">
                    <a16:rowId xmlns:a16="http://schemas.microsoft.com/office/drawing/2014/main" val="10004"/>
                  </a:ext>
                </a:extLst>
              </a:tr>
              <a:tr h="1017793">
                <a:tc>
                  <a:txBody>
                    <a:bodyPr/>
                    <a:lstStyle/>
                    <a:p>
                      <a:pPr algn="ctr"/>
                      <a:r>
                        <a:rPr lang="en-US" dirty="0"/>
                        <a:t>LP findings</a:t>
                      </a:r>
                    </a:p>
                  </a:txBody>
                  <a:tcPr/>
                </a:tc>
                <a:tc>
                  <a:txBody>
                    <a:bodyPr/>
                    <a:lstStyle/>
                    <a:p>
                      <a:pPr algn="l"/>
                      <a:r>
                        <a:rPr lang="en-US" sz="1800" b="0" i="0" kern="1200" dirty="0">
                          <a:solidFill>
                            <a:schemeClr val="dk1"/>
                          </a:solidFill>
                          <a:effectLst/>
                          <a:latin typeface="+mn-lt"/>
                          <a:ea typeface="+mn-ea"/>
                          <a:cs typeface="+mn-cs"/>
                        </a:rPr>
                        <a:t>presence of red blood cells (RBCs) and xanthochromia</a:t>
                      </a:r>
                      <a:endParaRPr lang="en-US" dirty="0"/>
                    </a:p>
                  </a:txBody>
                  <a:tcPr/>
                </a:tc>
                <a:extLst>
                  <a:ext uri="{0D108BD9-81ED-4DB2-BD59-A6C34878D82A}">
                    <a16:rowId xmlns:a16="http://schemas.microsoft.com/office/drawing/2014/main" val="10005"/>
                  </a:ext>
                </a:extLst>
              </a:tr>
            </a:tbl>
          </a:graphicData>
        </a:graphic>
      </p:graphicFrame>
    </p:spTree>
  </p:cSld>
  <p:clrMapOvr>
    <a:masterClrMapping/>
  </p:clrMapOvr>
  <p:transition advClick="0" advTm="60000"/>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435280" cy="5577483"/>
          </a:xfrm>
        </p:spPr>
        <p:txBody>
          <a:bodyPr/>
          <a:lstStyle/>
          <a:p>
            <a:pPr algn="l">
              <a:buNone/>
            </a:pPr>
            <a:r>
              <a:rPr lang="en-US" dirty="0"/>
              <a:t>Q4 – Compare between epilepsy and syncope in :</a:t>
            </a:r>
          </a:p>
          <a:p>
            <a:pPr algn="l">
              <a:buNone/>
            </a:pPr>
            <a:r>
              <a:rPr lang="en-US" dirty="0"/>
              <a:t>1- causes </a:t>
            </a:r>
          </a:p>
          <a:p>
            <a:pPr algn="l">
              <a:buNone/>
            </a:pPr>
            <a:r>
              <a:rPr lang="en-US" dirty="0"/>
              <a:t>2- associated symptoms </a:t>
            </a:r>
          </a:p>
          <a:p>
            <a:pPr algn="l">
              <a:buNone/>
            </a:pPr>
            <a:r>
              <a:rPr lang="en-US" dirty="0"/>
              <a:t>3- Aura </a:t>
            </a:r>
          </a:p>
          <a:p>
            <a:pPr algn="l">
              <a:buNone/>
            </a:pPr>
            <a:r>
              <a:rPr lang="en-US" dirty="0"/>
              <a:t>4- Treatment</a:t>
            </a:r>
          </a:p>
          <a:p>
            <a:pPr algn="l">
              <a:buNone/>
            </a:pPr>
            <a:r>
              <a:rPr lang="en-US" dirty="0"/>
              <a:t>5- Investigation</a:t>
            </a:r>
          </a:p>
          <a:p>
            <a:pPr algn="l">
              <a:buNone/>
            </a:pPr>
            <a:r>
              <a:rPr lang="en-US" dirty="0"/>
              <a:t> </a:t>
            </a:r>
          </a:p>
          <a:p>
            <a:pPr algn="l">
              <a:buNone/>
            </a:pPr>
            <a:endParaRPr lang="ar-JO" dirty="0"/>
          </a:p>
        </p:txBody>
      </p:sp>
    </p:spTree>
  </p:cSld>
  <p:clrMapOvr>
    <a:masterClrMapping/>
  </p:clrMapOvr>
  <p:transition advClick="0" advTm="60000"/>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0"/>
          <a:ext cx="9144000" cy="7364619"/>
        </p:xfrm>
        <a:graphic>
          <a:graphicData uri="http://schemas.openxmlformats.org/drawingml/2006/table">
            <a:tbl>
              <a:tblPr firstRow="1" bandRow="1">
                <a:tableStyleId>{5C22544A-7EE6-4342-B048-85BDC9FD1C3A}</a:tableStyleId>
              </a:tblPr>
              <a:tblGrid>
                <a:gridCol w="1475656">
                  <a:extLst>
                    <a:ext uri="{9D8B030D-6E8A-4147-A177-3AD203B41FA5}">
                      <a16:colId xmlns:a16="http://schemas.microsoft.com/office/drawing/2014/main" val="20000"/>
                    </a:ext>
                  </a:extLst>
                </a:gridCol>
                <a:gridCol w="3888432">
                  <a:extLst>
                    <a:ext uri="{9D8B030D-6E8A-4147-A177-3AD203B41FA5}">
                      <a16:colId xmlns:a16="http://schemas.microsoft.com/office/drawing/2014/main" val="20001"/>
                    </a:ext>
                  </a:extLst>
                </a:gridCol>
                <a:gridCol w="3779912">
                  <a:extLst>
                    <a:ext uri="{9D8B030D-6E8A-4147-A177-3AD203B41FA5}">
                      <a16:colId xmlns:a16="http://schemas.microsoft.com/office/drawing/2014/main" val="20002"/>
                    </a:ext>
                  </a:extLst>
                </a:gridCol>
              </a:tblGrid>
              <a:tr h="809349">
                <a:tc>
                  <a:txBody>
                    <a:bodyPr/>
                    <a:lstStyle/>
                    <a:p>
                      <a:endParaRPr lang="en-US" dirty="0"/>
                    </a:p>
                  </a:txBody>
                  <a:tcPr/>
                </a:tc>
                <a:tc>
                  <a:txBody>
                    <a:bodyPr/>
                    <a:lstStyle/>
                    <a:p>
                      <a:pPr algn="ctr"/>
                      <a:r>
                        <a:rPr lang="en-US" sz="3200" b="0" dirty="0"/>
                        <a:t>Epilepsy</a:t>
                      </a:r>
                      <a:r>
                        <a:rPr lang="ar-JO" sz="3200" b="0" dirty="0"/>
                        <a:t> </a:t>
                      </a:r>
                      <a:endParaRPr lang="en-US" sz="3200" b="0" dirty="0"/>
                    </a:p>
                  </a:txBody>
                  <a:tcPr/>
                </a:tc>
                <a:tc>
                  <a:txBody>
                    <a:bodyPr/>
                    <a:lstStyle/>
                    <a:p>
                      <a:pPr algn="ctr"/>
                      <a:r>
                        <a:rPr lang="en-US" sz="3200" b="0" dirty="0"/>
                        <a:t>syncope</a:t>
                      </a:r>
                    </a:p>
                  </a:txBody>
                  <a:tcPr/>
                </a:tc>
                <a:extLst>
                  <a:ext uri="{0D108BD9-81ED-4DB2-BD59-A6C34878D82A}">
                    <a16:rowId xmlns:a16="http://schemas.microsoft.com/office/drawing/2014/main" val="10000"/>
                  </a:ext>
                </a:extLst>
              </a:tr>
              <a:tr h="1209730">
                <a:tc>
                  <a:txBody>
                    <a:bodyPr/>
                    <a:lstStyle/>
                    <a:p>
                      <a:pPr algn="ctr"/>
                      <a:r>
                        <a:rPr lang="en-US" dirty="0"/>
                        <a:t>causes</a:t>
                      </a:r>
                    </a:p>
                  </a:txBody>
                  <a:tcPr/>
                </a:tc>
                <a:tc>
                  <a:txBody>
                    <a:bodyPr/>
                    <a:lstStyle/>
                    <a:p>
                      <a:pPr algn="l"/>
                      <a:r>
                        <a:rPr lang="en-US" dirty="0"/>
                        <a:t>Imbalance between stimulatory and inhibitory signals caused by genetic or acquired factors (such as infection , stroke ,trauma ,,)</a:t>
                      </a:r>
                    </a:p>
                  </a:txBody>
                  <a:tcPr/>
                </a:tc>
                <a:tc>
                  <a:txBody>
                    <a:bodyPr/>
                    <a:lstStyle/>
                    <a:p>
                      <a:pPr algn="l"/>
                      <a:r>
                        <a:rPr lang="en-US" dirty="0"/>
                        <a:t>Decreased blood flow to the brain mostly due hypotension could be due anemia hypoglycemia orthostatic hypotension vasovagal attack arrythmia  &gt;&gt; </a:t>
                      </a:r>
                      <a:r>
                        <a:rPr lang="en-US" dirty="0" err="1"/>
                        <a:t>etc</a:t>
                      </a:r>
                      <a:r>
                        <a:rPr lang="en-US" dirty="0"/>
                        <a:t> </a:t>
                      </a:r>
                    </a:p>
                  </a:txBody>
                  <a:tcPr/>
                </a:tc>
                <a:extLst>
                  <a:ext uri="{0D108BD9-81ED-4DB2-BD59-A6C34878D82A}">
                    <a16:rowId xmlns:a16="http://schemas.microsoft.com/office/drawing/2014/main" val="10001"/>
                  </a:ext>
                </a:extLst>
              </a:tr>
              <a:tr h="1209730">
                <a:tc>
                  <a:txBody>
                    <a:bodyPr/>
                    <a:lstStyle/>
                    <a:p>
                      <a:pPr algn="ctr"/>
                      <a:r>
                        <a:rPr lang="en-US" dirty="0"/>
                        <a:t>Associated symptoms</a:t>
                      </a:r>
                    </a:p>
                  </a:txBody>
                  <a:tcPr/>
                </a:tc>
                <a:tc>
                  <a:txBody>
                    <a:bodyPr/>
                    <a:lstStyle/>
                    <a:p>
                      <a:pPr algn="l"/>
                      <a:r>
                        <a:rPr lang="en-US" dirty="0"/>
                        <a:t>Aura , urine incontinence , tongue bites , broken bones , epileptic cry , psychosis ,depression …</a:t>
                      </a:r>
                    </a:p>
                  </a:txBody>
                  <a:tcPr/>
                </a:tc>
                <a:tc>
                  <a:txBody>
                    <a:bodyPr/>
                    <a:lstStyle/>
                    <a:p>
                      <a:pPr marL="0" marR="0" lvl="0" indent="0" algn="l" defTabSz="914400" rtl="1" eaLnBrk="1" fontAlgn="auto" latinLnBrk="0" hangingPunct="1">
                        <a:lnSpc>
                          <a:spcPct val="100000"/>
                        </a:lnSpc>
                        <a:spcBef>
                          <a:spcPts val="0"/>
                        </a:spcBef>
                        <a:spcAft>
                          <a:spcPts val="0"/>
                        </a:spcAft>
                        <a:buClrTx/>
                        <a:buSzTx/>
                        <a:buFontTx/>
                        <a:buNone/>
                        <a:defRPr/>
                      </a:pPr>
                      <a:r>
                        <a:rPr lang="en-US" sz="1800" b="0" i="0" kern="1200" dirty="0">
                          <a:solidFill>
                            <a:schemeClr val="dk1"/>
                          </a:solidFill>
                          <a:effectLst/>
                          <a:latin typeface="+mn-lt"/>
                          <a:ea typeface="+mn-ea"/>
                          <a:cs typeface="+mn-cs"/>
                        </a:rPr>
                        <a:t>lightheadedness, </a:t>
                      </a:r>
                      <a:r>
                        <a:rPr lang="en-US" sz="1800" b="0" i="0" u="none" strike="noStrike" kern="1200" dirty="0">
                          <a:solidFill>
                            <a:schemeClr val="dk1"/>
                          </a:solidFill>
                          <a:effectLst/>
                          <a:latin typeface="+mn-lt"/>
                          <a:ea typeface="+mn-ea"/>
                          <a:cs typeface="+mn-cs"/>
                        </a:rPr>
                        <a:t>sweating</a:t>
                      </a:r>
                      <a:r>
                        <a:rPr lang="en-US" sz="1800" b="0" i="0" kern="1200" dirty="0">
                          <a:solidFill>
                            <a:schemeClr val="dk1"/>
                          </a:solidFill>
                          <a:effectLst/>
                          <a:latin typeface="+mn-lt"/>
                          <a:ea typeface="+mn-ea"/>
                          <a:cs typeface="+mn-cs"/>
                        </a:rPr>
                        <a:t>, </a:t>
                      </a:r>
                      <a:r>
                        <a:rPr lang="en-US" sz="1800" b="0" i="0" u="none" strike="noStrike" kern="1200" dirty="0">
                          <a:solidFill>
                            <a:schemeClr val="dk1"/>
                          </a:solidFill>
                          <a:effectLst/>
                          <a:latin typeface="+mn-lt"/>
                          <a:ea typeface="+mn-ea"/>
                          <a:cs typeface="+mn-cs"/>
                        </a:rPr>
                        <a:t>pale skin</a:t>
                      </a:r>
                      <a:r>
                        <a:rPr lang="en-US" sz="1800" b="0" i="0" kern="1200" dirty="0">
                          <a:solidFill>
                            <a:schemeClr val="dk1"/>
                          </a:solidFill>
                          <a:effectLst/>
                          <a:latin typeface="+mn-lt"/>
                          <a:ea typeface="+mn-ea"/>
                          <a:cs typeface="+mn-cs"/>
                        </a:rPr>
                        <a:t>, blurred vision, nausea, vomiting, or feeling warm</a:t>
                      </a:r>
                      <a:endParaRPr lang="en-US" dirty="0"/>
                    </a:p>
                    <a:p>
                      <a:pPr algn="l"/>
                      <a:endParaRPr lang="en-US" dirty="0"/>
                    </a:p>
                  </a:txBody>
                  <a:tcPr/>
                </a:tc>
                <a:extLst>
                  <a:ext uri="{0D108BD9-81ED-4DB2-BD59-A6C34878D82A}">
                    <a16:rowId xmlns:a16="http://schemas.microsoft.com/office/drawing/2014/main" val="10002"/>
                  </a:ext>
                </a:extLst>
              </a:tr>
              <a:tr h="1209730">
                <a:tc>
                  <a:txBody>
                    <a:bodyPr/>
                    <a:lstStyle/>
                    <a:p>
                      <a:pPr algn="ctr"/>
                      <a:r>
                        <a:rPr lang="en-US" dirty="0"/>
                        <a:t>aura</a:t>
                      </a:r>
                    </a:p>
                  </a:txBody>
                  <a:tcPr/>
                </a:tc>
                <a:tc>
                  <a:txBody>
                    <a:bodyPr/>
                    <a:lstStyle/>
                    <a:p>
                      <a:pPr algn="l"/>
                      <a:r>
                        <a:rPr lang="en-US" dirty="0"/>
                        <a:t>Frequently occur</a:t>
                      </a:r>
                    </a:p>
                  </a:txBody>
                  <a:tcPr/>
                </a:tc>
                <a:tc>
                  <a:txBody>
                    <a:bodyPr/>
                    <a:lstStyle/>
                    <a:p>
                      <a:pPr algn="l"/>
                      <a:r>
                        <a:rPr lang="en-US" dirty="0"/>
                        <a:t> does not associated with aura </a:t>
                      </a:r>
                    </a:p>
                  </a:txBody>
                  <a:tcPr/>
                </a:tc>
                <a:extLst>
                  <a:ext uri="{0D108BD9-81ED-4DB2-BD59-A6C34878D82A}">
                    <a16:rowId xmlns:a16="http://schemas.microsoft.com/office/drawing/2014/main" val="10003"/>
                  </a:ext>
                </a:extLst>
              </a:tr>
              <a:tr h="1209730">
                <a:tc>
                  <a:txBody>
                    <a:bodyPr/>
                    <a:lstStyle/>
                    <a:p>
                      <a:pPr algn="ctr"/>
                      <a:r>
                        <a:rPr lang="en-US" dirty="0"/>
                        <a:t>Tx</a:t>
                      </a:r>
                    </a:p>
                  </a:txBody>
                  <a:tcPr/>
                </a:tc>
                <a:tc>
                  <a:txBody>
                    <a:bodyPr/>
                    <a:lstStyle/>
                    <a:p>
                      <a:pPr algn="l"/>
                      <a:r>
                        <a:rPr lang="ar-JO" dirty="0"/>
                        <a:t>حسب ال </a:t>
                      </a:r>
                      <a:r>
                        <a:rPr lang="en-US" dirty="0"/>
                        <a:t>epileptic syndrome :l</a:t>
                      </a:r>
                    </a:p>
                  </a:txBody>
                  <a:tcPr/>
                </a:tc>
                <a:tc>
                  <a:txBody>
                    <a:bodyPr/>
                    <a:lstStyle/>
                    <a:p>
                      <a:pPr algn="l"/>
                      <a:r>
                        <a:rPr lang="en-US" dirty="0"/>
                        <a:t>Recover spontaneously ,,, elevate the legs transfer the </a:t>
                      </a:r>
                      <a:r>
                        <a:rPr lang="en-US" dirty="0" err="1"/>
                        <a:t>pt</a:t>
                      </a:r>
                      <a:r>
                        <a:rPr lang="en-US" dirty="0"/>
                        <a:t> to a cool place  and treat the underlying cause if there is a certain disorder like </a:t>
                      </a:r>
                      <a:r>
                        <a:rPr lang="en-US" dirty="0" err="1"/>
                        <a:t>arryhmia</a:t>
                      </a:r>
                      <a:r>
                        <a:rPr lang="en-US" dirty="0"/>
                        <a:t> or anemia ,, </a:t>
                      </a:r>
                      <a:r>
                        <a:rPr lang="en-US" dirty="0" err="1"/>
                        <a:t>etc</a:t>
                      </a:r>
                      <a:endParaRPr lang="en-US" dirty="0"/>
                    </a:p>
                  </a:txBody>
                  <a:tcPr/>
                </a:tc>
                <a:extLst>
                  <a:ext uri="{0D108BD9-81ED-4DB2-BD59-A6C34878D82A}">
                    <a16:rowId xmlns:a16="http://schemas.microsoft.com/office/drawing/2014/main" val="10004"/>
                  </a:ext>
                </a:extLst>
              </a:tr>
              <a:tr h="1209730">
                <a:tc>
                  <a:txBody>
                    <a:bodyPr/>
                    <a:lstStyle/>
                    <a:p>
                      <a:pPr algn="ctr"/>
                      <a:r>
                        <a:rPr lang="en-US" dirty="0"/>
                        <a:t>investigations</a:t>
                      </a:r>
                    </a:p>
                  </a:txBody>
                  <a:tcPr/>
                </a:tc>
                <a:tc>
                  <a:txBody>
                    <a:bodyPr/>
                    <a:lstStyle/>
                    <a:p>
                      <a:pPr algn="l" rtl="1"/>
                      <a:r>
                        <a:rPr lang="en-US" dirty="0"/>
                        <a:t>CT , MRI , EEG , LP</a:t>
                      </a:r>
                    </a:p>
                  </a:txBody>
                  <a:tcPr/>
                </a:tc>
                <a:tc>
                  <a:txBody>
                    <a:bodyPr/>
                    <a:lstStyle/>
                    <a:p>
                      <a:pPr algn="l"/>
                      <a:r>
                        <a:rPr lang="en-US" dirty="0"/>
                        <a:t>CBC , serum glucose ,electrolytes, ECG , cardiac enzymes ,CK ,KFT</a:t>
                      </a:r>
                    </a:p>
                  </a:txBody>
                  <a:tcPr/>
                </a:tc>
                <a:extLst>
                  <a:ext uri="{0D108BD9-81ED-4DB2-BD59-A6C34878D82A}">
                    <a16:rowId xmlns:a16="http://schemas.microsoft.com/office/drawing/2014/main" val="10005"/>
                  </a:ext>
                </a:extLst>
              </a:tr>
            </a:tbl>
          </a:graphicData>
        </a:graphic>
      </p:graphicFrame>
    </p:spTree>
  </p:cSld>
  <p:clrMapOvr>
    <a:masterClrMapping/>
  </p:clrMapOvr>
  <p:transition advClick="0" advTm="60000"/>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lstStyle/>
          <a:p>
            <a:pPr algn="l">
              <a:buNone/>
            </a:pPr>
            <a:r>
              <a:rPr lang="en-US" dirty="0"/>
              <a:t>Q5- what is the treatment of status </a:t>
            </a:r>
            <a:r>
              <a:rPr lang="en-US" dirty="0" err="1"/>
              <a:t>epilepticus</a:t>
            </a:r>
            <a:r>
              <a:rPr lang="en-US" dirty="0"/>
              <a:t> ?</a:t>
            </a:r>
            <a:endParaRPr lang="ar-JO" dirty="0"/>
          </a:p>
        </p:txBody>
      </p:sp>
    </p:spTree>
  </p:cSld>
  <p:clrMapOvr>
    <a:masterClrMapping/>
  </p:clrMapOvr>
  <p:transition advClick="0" advTm="60000"/>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2016 guidelines for Tx of status epilepticus </a:t>
            </a:r>
          </a:p>
        </p:txBody>
      </p:sp>
      <p:sp>
        <p:nvSpPr>
          <p:cNvPr id="3" name="Content Placeholder 2"/>
          <p:cNvSpPr>
            <a:spLocks noGrp="1"/>
          </p:cNvSpPr>
          <p:nvPr>
            <p:ph idx="1"/>
          </p:nvPr>
        </p:nvSpPr>
        <p:spPr/>
        <p:txBody>
          <a:bodyPr>
            <a:normAutofit fontScale="77500" lnSpcReduction="20000"/>
          </a:bodyPr>
          <a:lstStyle/>
          <a:p>
            <a:pPr algn="l" rtl="0"/>
            <a:r>
              <a:rPr lang="en-US" dirty="0"/>
              <a:t>In the stabilization phase, standard first-aid for seizures should be initiated.</a:t>
            </a:r>
          </a:p>
          <a:p>
            <a:pPr algn="l" rtl="0"/>
            <a:r>
              <a:rPr lang="en-US" dirty="0"/>
              <a:t>In the initial therapy phase, a benzodiazepine (specifically IM midazolam, IV lorazepam, or IV diazepam) is recommended as initial therapy.</a:t>
            </a:r>
          </a:p>
          <a:p>
            <a:pPr algn="l" rtl="0"/>
            <a:r>
              <a:rPr lang="en-US" dirty="0"/>
              <a:t>In the second phase, options include IV </a:t>
            </a:r>
            <a:r>
              <a:rPr lang="en-US" dirty="0" err="1"/>
              <a:t>fosphenytoin</a:t>
            </a:r>
            <a:r>
              <a:rPr lang="en-US" dirty="0"/>
              <a:t>, valproic acid, or levetiracetam. If none of these is available, IV phenobarbital is a reasonable alternative.</a:t>
            </a:r>
          </a:p>
          <a:p>
            <a:pPr algn="l" rtl="0"/>
            <a:r>
              <a:rPr lang="en-US" dirty="0"/>
              <a:t>In the third phase, if a patient experiences 40+ minutes of seizure activity, treatment considerations should include repeating second-line therapy or anesthetic doses of thiopental, midazolam, pentobarbital, or propofol.</a:t>
            </a:r>
          </a:p>
          <a:p>
            <a:pPr algn="l" rtl="0"/>
            <a:r>
              <a:rPr lang="en-US" dirty="0">
                <a:solidFill>
                  <a:srgbClr val="FF0000"/>
                </a:solidFill>
              </a:rPr>
              <a:t>Doses as doctor taught you .</a:t>
            </a:r>
          </a:p>
          <a:p>
            <a:pPr algn="r" rtl="0"/>
            <a:endParaRPr lang="en-US" dirty="0"/>
          </a:p>
        </p:txBody>
      </p:sp>
    </p:spTree>
  </p:cSld>
  <p:clrMapOvr>
    <a:masterClrMapping/>
  </p:clrMapOvr>
  <p:transition advClick="0" advTm="60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B79CC8-CB17-7DC1-DDB7-E117E32F03E9}"/>
              </a:ext>
            </a:extLst>
          </p:cNvPr>
          <p:cNvSpPr>
            <a:spLocks noGrp="1"/>
          </p:cNvSpPr>
          <p:nvPr>
            <p:ph type="title"/>
          </p:nvPr>
        </p:nvSpPr>
        <p:spPr/>
        <p:txBody>
          <a:bodyPr/>
          <a:lstStyle/>
          <a:p>
            <a:r>
              <a:rPr lang="en-US" dirty="0"/>
              <a:t>Q12- What is the cause for this ?</a:t>
            </a:r>
          </a:p>
        </p:txBody>
      </p:sp>
      <p:sp>
        <p:nvSpPr>
          <p:cNvPr id="7" name="Content Placeholder 6">
            <a:extLst>
              <a:ext uri="{FF2B5EF4-FFF2-40B4-BE49-F238E27FC236}">
                <a16:creationId xmlns:a16="http://schemas.microsoft.com/office/drawing/2014/main" id="{A7349A32-DAA9-7AA8-694C-19DA7D880067}"/>
              </a:ext>
            </a:extLst>
          </p:cNvPr>
          <p:cNvSpPr>
            <a:spLocks noGrp="1"/>
          </p:cNvSpPr>
          <p:nvPr>
            <p:ph sz="half" idx="1"/>
          </p:nvPr>
        </p:nvSpPr>
        <p:spPr/>
        <p:txBody>
          <a:bodyPr/>
          <a:lstStyle/>
          <a:p>
            <a:pPr marL="385763" indent="-385763">
              <a:buFont typeface="+mj-lt"/>
              <a:buAutoNum type="alphaUcPeriod"/>
            </a:pPr>
            <a:r>
              <a:rPr lang="en-US" dirty="0"/>
              <a:t>Right optic neuritis</a:t>
            </a:r>
          </a:p>
          <a:p>
            <a:pPr marL="385763" indent="-385763">
              <a:buFont typeface="+mj-lt"/>
              <a:buAutoNum type="alphaUcPeriod"/>
            </a:pPr>
            <a:r>
              <a:rPr lang="en-US" dirty="0">
                <a:solidFill>
                  <a:srgbClr val="FF0000"/>
                </a:solidFill>
              </a:rPr>
              <a:t>Left optic neuritis</a:t>
            </a:r>
          </a:p>
          <a:p>
            <a:pPr marL="385763" indent="-385763">
              <a:buFont typeface="+mj-lt"/>
              <a:buAutoNum type="alphaUcPeriod"/>
            </a:pPr>
            <a:r>
              <a:rPr lang="en-US" dirty="0"/>
              <a:t>Right oculomotor palsy</a:t>
            </a:r>
          </a:p>
          <a:p>
            <a:pPr marL="385763" indent="-385763">
              <a:buFont typeface="+mj-lt"/>
              <a:buAutoNum type="alphaUcPeriod"/>
            </a:pPr>
            <a:r>
              <a:rPr lang="en-US" dirty="0"/>
              <a:t>Left oculomotor palsy</a:t>
            </a:r>
          </a:p>
          <a:p>
            <a:pPr marL="385763" indent="-385763">
              <a:buFont typeface="+mj-lt"/>
              <a:buAutoNum type="alphaUcPeriod"/>
            </a:pPr>
            <a:r>
              <a:rPr lang="en-US" dirty="0"/>
              <a:t>Horner’s syndrome</a:t>
            </a:r>
          </a:p>
        </p:txBody>
      </p:sp>
      <p:pic>
        <p:nvPicPr>
          <p:cNvPr id="9" name="Content Placeholder 3">
            <a:extLst>
              <a:ext uri="{FF2B5EF4-FFF2-40B4-BE49-F238E27FC236}">
                <a16:creationId xmlns:a16="http://schemas.microsoft.com/office/drawing/2014/main" id="{E71B619D-5A97-93EF-8A5A-8FACB47901DB}"/>
              </a:ext>
            </a:extLst>
          </p:cNvPr>
          <p:cNvPicPr>
            <a:picLocks noGrp="1" noChangeAspect="1"/>
          </p:cNvPicPr>
          <p:nvPr>
            <p:ph sz="half" idx="2"/>
          </p:nvPr>
        </p:nvPicPr>
        <p:blipFill rotWithShape="1">
          <a:blip r:embed="rId2"/>
          <a:srcRect b="27234"/>
          <a:stretch/>
        </p:blipFill>
        <p:spPr>
          <a:xfrm>
            <a:off x="4488579" y="2226469"/>
            <a:ext cx="4167342" cy="3263504"/>
          </a:xfrm>
          <a:prstGeom prst="rect">
            <a:avLst/>
          </a:prstGeom>
        </p:spPr>
      </p:pic>
    </p:spTree>
    <p:extLst>
      <p:ext uri="{BB962C8B-B14F-4D97-AF65-F5344CB8AC3E}">
        <p14:creationId xmlns:p14="http://schemas.microsoft.com/office/powerpoint/2010/main" val="2374016912"/>
      </p:ext>
    </p:extLst>
  </p:cSld>
  <p:clrMapOvr>
    <a:masterClrMapping/>
  </p:clrMapOvr>
  <p:transition advClick="0" advTm="60000"/>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Neuromedicine </a:t>
            </a:r>
            <a:r>
              <a:rPr lang="en-US" dirty="0" err="1"/>
              <a:t>osce</a:t>
            </a:r>
            <a:r>
              <a:rPr lang="en-US" dirty="0"/>
              <a:t> </a:t>
            </a:r>
            <a:br>
              <a:rPr lang="en-US" dirty="0"/>
            </a:br>
            <a:r>
              <a:rPr lang="en-US" dirty="0"/>
              <a:t>group 2 </a:t>
            </a:r>
          </a:p>
        </p:txBody>
      </p:sp>
      <p:sp>
        <p:nvSpPr>
          <p:cNvPr id="3" name="Subtitle 2"/>
          <p:cNvSpPr>
            <a:spLocks noGrp="1"/>
          </p:cNvSpPr>
          <p:nvPr>
            <p:ph type="subTitle" idx="1"/>
          </p:nvPr>
        </p:nvSpPr>
        <p:spPr/>
        <p:txBody>
          <a:bodyPr/>
          <a:lstStyle/>
          <a:p>
            <a:endParaRPr lang="en-US" dirty="0"/>
          </a:p>
          <a:p>
            <a:r>
              <a:rPr lang="en-US" sz="3600" b="1" dirty="0">
                <a:solidFill>
                  <a:schemeClr val="tx1"/>
                </a:solidFill>
              </a:rPr>
              <a:t> Done by : </a:t>
            </a:r>
            <a:r>
              <a:rPr lang="en-US" sz="3600" b="1" dirty="0" err="1">
                <a:solidFill>
                  <a:schemeClr val="tx1"/>
                </a:solidFill>
              </a:rPr>
              <a:t>mahmoud</a:t>
            </a:r>
            <a:r>
              <a:rPr lang="en-US" sz="3600" b="1" dirty="0">
                <a:solidFill>
                  <a:schemeClr val="tx1"/>
                </a:solidFill>
              </a:rPr>
              <a:t>  m.  </a:t>
            </a:r>
            <a:r>
              <a:rPr lang="en-US" sz="3600" b="1" dirty="0" err="1">
                <a:solidFill>
                  <a:schemeClr val="tx1"/>
                </a:solidFill>
              </a:rPr>
              <a:t>Younis</a:t>
            </a:r>
            <a:r>
              <a:rPr lang="en-US" sz="3600" b="1" dirty="0">
                <a:solidFill>
                  <a:schemeClr val="tx1"/>
                </a:solidFill>
              </a:rPr>
              <a:t> </a:t>
            </a:r>
          </a:p>
        </p:txBody>
      </p:sp>
    </p:spTree>
  </p:cSld>
  <p:clrMapOvr>
    <a:masterClrMapping/>
  </p:clrMapOvr>
  <p:transition advClick="0" advTm="60000"/>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0"/>
            <a:ext cx="8229600" cy="1143000"/>
          </a:xfrm>
        </p:spPr>
        <p:txBody>
          <a:bodyPr>
            <a:normAutofit fontScale="90000"/>
          </a:bodyPr>
          <a:lstStyle/>
          <a:p>
            <a:r>
              <a:rPr lang="en-US" dirty="0"/>
              <a:t>If this patient doesn’t suffer from sweating .which nerve affected</a:t>
            </a:r>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00" y="685800"/>
            <a:ext cx="35814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60000"/>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ÙØªÙØ¬Ø© Ø¨Ø­Ø« Ø§ÙØµÙØ± Ø¹Ù âªtypes of horner's syndrome without sweating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85800"/>
            <a:ext cx="6076950" cy="45624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a:p>
            <a:endParaRPr lang="en-US" dirty="0"/>
          </a:p>
          <a:p>
            <a:r>
              <a:rPr lang="en-US" dirty="0"/>
              <a:t>If this patient doesn’t suffer from </a:t>
            </a:r>
            <a:r>
              <a:rPr lang="en-US" dirty="0" err="1"/>
              <a:t>miosis</a:t>
            </a:r>
            <a:r>
              <a:rPr lang="en-US" dirty="0"/>
              <a:t>. Which nerve affected </a:t>
            </a:r>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00" y="914400"/>
            <a:ext cx="34290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60000"/>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ÙØªÙØ¬Ø© Ø¨Ø­Ø« Ø§ÙØµÙØ± Ø¹Ù âªtypes of horner's syndrome without sweating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143000"/>
            <a:ext cx="6076950" cy="45624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ÙØªÙØ¬Ø© Ø¨Ø­Ø« Ø§ÙØµÙØ± Ø¹Ù âªtypes of horner's syndrome without miosis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57200"/>
            <a:ext cx="3686175" cy="4772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r>
              <a:rPr lang="en-US" dirty="0"/>
              <a:t>Mention site of injury</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533400"/>
            <a:ext cx="28194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60000"/>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ÙØªÙØ¬Ø© Ø¨Ø­Ø« Ø§ÙØµÙØ± Ø¹Ù âªleft side lower facial nerve palsy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905000"/>
            <a:ext cx="5238750" cy="24098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a:p>
            <a:endParaRPr lang="en-US" dirty="0"/>
          </a:p>
          <a:p>
            <a:r>
              <a:rPr lang="en-US" dirty="0"/>
              <a:t>Mention pathological findings you see in picture </a:t>
            </a:r>
          </a:p>
        </p:txBody>
      </p:sp>
      <p:pic>
        <p:nvPicPr>
          <p:cNvPr id="1026" name="Picture 2" descr="C:\Users\Pc city\Downloads\index.jpg"/>
          <p:cNvPicPr>
            <a:picLocks noChangeAspect="1" noChangeArrowheads="1"/>
          </p:cNvPicPr>
          <p:nvPr/>
        </p:nvPicPr>
        <p:blipFill>
          <a:blip r:embed="rId2"/>
          <a:srcRect/>
          <a:stretch>
            <a:fillRect/>
          </a:stretch>
        </p:blipFill>
        <p:spPr bwMode="auto">
          <a:xfrm>
            <a:off x="3886200" y="685800"/>
            <a:ext cx="2743200" cy="2133600"/>
          </a:xfrm>
          <a:prstGeom prst="rect">
            <a:avLst/>
          </a:prstGeom>
          <a:noFill/>
        </p:spPr>
      </p:pic>
    </p:spTree>
  </p:cSld>
  <p:clrMapOvr>
    <a:masterClrMapping/>
  </p:clrMapOvr>
  <p:transition advClick="0" advTm="60000"/>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 think it’s a papilledema </a:t>
            </a:r>
          </a:p>
        </p:txBody>
      </p:sp>
    </p:spTree>
  </p:cSld>
  <p:clrMapOvr>
    <a:masterClrMapping/>
  </p:clrMapOvr>
  <p:transition advClick="0" advTm="60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1D17B-8B49-2176-1F10-88B072AE77B1}"/>
              </a:ext>
            </a:extLst>
          </p:cNvPr>
          <p:cNvSpPr>
            <a:spLocks noGrp="1"/>
          </p:cNvSpPr>
          <p:nvPr>
            <p:ph type="title"/>
          </p:nvPr>
        </p:nvSpPr>
        <p:spPr>
          <a:xfrm>
            <a:off x="628650" y="1131094"/>
            <a:ext cx="7886700" cy="1258709"/>
          </a:xfrm>
        </p:spPr>
        <p:txBody>
          <a:bodyPr>
            <a:noAutofit/>
          </a:bodyPr>
          <a:lstStyle/>
          <a:p>
            <a:r>
              <a:rPr lang="en-US" sz="2700" dirty="0"/>
              <a:t>Q13- A patient had head trauma and MRI was performed, Lesions consistent with multiple sclerosis were seen in his MRI. what is the patient diagnosis ?</a:t>
            </a:r>
          </a:p>
        </p:txBody>
      </p:sp>
      <p:sp>
        <p:nvSpPr>
          <p:cNvPr id="3" name="Content Placeholder 2">
            <a:extLst>
              <a:ext uri="{FF2B5EF4-FFF2-40B4-BE49-F238E27FC236}">
                <a16:creationId xmlns:a16="http://schemas.microsoft.com/office/drawing/2014/main" id="{EAD9A17C-82CB-C86C-1FCA-4D6A4A9D95EE}"/>
              </a:ext>
            </a:extLst>
          </p:cNvPr>
          <p:cNvSpPr>
            <a:spLocks noGrp="1"/>
          </p:cNvSpPr>
          <p:nvPr>
            <p:ph sz="half" idx="1"/>
          </p:nvPr>
        </p:nvSpPr>
        <p:spPr>
          <a:xfrm>
            <a:off x="628650" y="2459783"/>
            <a:ext cx="3886200" cy="3030189"/>
          </a:xfrm>
        </p:spPr>
        <p:txBody>
          <a:bodyPr>
            <a:normAutofit fontScale="85000" lnSpcReduction="10000"/>
          </a:bodyPr>
          <a:lstStyle/>
          <a:p>
            <a:pPr marL="385763" indent="-385763">
              <a:buFont typeface="+mj-lt"/>
              <a:buAutoNum type="alphaUcPeriod"/>
            </a:pPr>
            <a:r>
              <a:rPr lang="en-US" dirty="0"/>
              <a:t>relapsing remitting multiple sclerosis</a:t>
            </a:r>
          </a:p>
          <a:p>
            <a:pPr marL="385763" indent="-385763">
              <a:buFont typeface="+mj-lt"/>
              <a:buAutoNum type="alphaUcPeriod"/>
            </a:pPr>
            <a:r>
              <a:rPr lang="en-US" dirty="0"/>
              <a:t>clinically isolated syndrome</a:t>
            </a:r>
          </a:p>
          <a:p>
            <a:pPr marL="385763" indent="-385763">
              <a:buFont typeface="+mj-lt"/>
              <a:buAutoNum type="alphaUcPeriod"/>
            </a:pPr>
            <a:r>
              <a:rPr lang="en-US" dirty="0">
                <a:solidFill>
                  <a:srgbClr val="FF0000"/>
                </a:solidFill>
              </a:rPr>
              <a:t>Radiological isolated syndrome</a:t>
            </a:r>
          </a:p>
          <a:p>
            <a:pPr marL="385763" indent="-385763">
              <a:buFont typeface="+mj-lt"/>
              <a:buAutoNum type="alphaUcPeriod"/>
            </a:pPr>
            <a:r>
              <a:rPr lang="fr-FR" dirty="0"/>
              <a:t>Possible multiple </a:t>
            </a:r>
            <a:r>
              <a:rPr lang="fr-FR" dirty="0" err="1"/>
              <a:t>sclerosis</a:t>
            </a:r>
            <a:endParaRPr lang="fr-FR" dirty="0"/>
          </a:p>
          <a:p>
            <a:pPr marL="385763" indent="-385763">
              <a:buFont typeface="+mj-lt"/>
              <a:buAutoNum type="alphaUcPeriod"/>
            </a:pPr>
            <a:r>
              <a:rPr lang="fr-FR" dirty="0"/>
              <a:t>Probable multiple </a:t>
            </a:r>
            <a:r>
              <a:rPr lang="fr-FR" dirty="0" err="1"/>
              <a:t>sclerosis</a:t>
            </a:r>
            <a:endParaRPr lang="fr-FR" dirty="0"/>
          </a:p>
        </p:txBody>
      </p:sp>
      <p:pic>
        <p:nvPicPr>
          <p:cNvPr id="5" name="Content Placeholder 3">
            <a:extLst>
              <a:ext uri="{FF2B5EF4-FFF2-40B4-BE49-F238E27FC236}">
                <a16:creationId xmlns:a16="http://schemas.microsoft.com/office/drawing/2014/main" id="{C8326059-4CEA-BE4E-BE89-F5D0944D8BE5}"/>
              </a:ext>
            </a:extLst>
          </p:cNvPr>
          <p:cNvPicPr>
            <a:picLocks noGrp="1" noChangeAspect="1"/>
          </p:cNvPicPr>
          <p:nvPr>
            <p:ph sz="half" idx="2"/>
          </p:nvPr>
        </p:nvPicPr>
        <p:blipFill>
          <a:blip r:embed="rId2"/>
          <a:stretch>
            <a:fillRect/>
          </a:stretch>
        </p:blipFill>
        <p:spPr>
          <a:xfrm>
            <a:off x="5115155" y="2573919"/>
            <a:ext cx="2914191" cy="28019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9291999"/>
      </p:ext>
    </p:extLst>
  </p:cSld>
  <p:clrMapOvr>
    <a:masterClrMapping/>
  </p:clrMapOvr>
  <p:transition advClick="0" advTm="60000"/>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a:p>
            <a:endParaRPr lang="en-US" dirty="0"/>
          </a:p>
          <a:p>
            <a:r>
              <a:rPr lang="en-US" dirty="0"/>
              <a:t>If this patient suffer from headache .what you suspect the cause</a:t>
            </a:r>
          </a:p>
        </p:txBody>
      </p:sp>
      <p:pic>
        <p:nvPicPr>
          <p:cNvPr id="4" name="Picture 2" descr="C:\Users\Pc city\Downloads\index.jpg"/>
          <p:cNvPicPr>
            <a:picLocks noChangeAspect="1" noChangeArrowheads="1"/>
          </p:cNvPicPr>
          <p:nvPr/>
        </p:nvPicPr>
        <p:blipFill>
          <a:blip r:embed="rId2"/>
          <a:srcRect/>
          <a:stretch>
            <a:fillRect/>
          </a:stretch>
        </p:blipFill>
        <p:spPr bwMode="auto">
          <a:xfrm>
            <a:off x="3048000" y="685800"/>
            <a:ext cx="2924176" cy="2133600"/>
          </a:xfrm>
          <a:prstGeom prst="rect">
            <a:avLst/>
          </a:prstGeom>
          <a:noFill/>
        </p:spPr>
      </p:pic>
    </p:spTree>
  </p:cSld>
  <p:clrMapOvr>
    <a:masterClrMapping/>
  </p:clrMapOvr>
  <p:transition advClick="0" advTm="60000"/>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Increase the ICP</a:t>
            </a:r>
          </a:p>
        </p:txBody>
      </p:sp>
    </p:spTree>
  </p:cSld>
  <p:clrMapOvr>
    <a:masterClrMapping/>
  </p:clrMapOvr>
  <p:transition advClick="0" advTm="60000"/>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r>
              <a:rPr lang="en-US" dirty="0"/>
              <a:t>Mention nerve supply this area </a:t>
            </a:r>
          </a:p>
          <a:p>
            <a:pPr>
              <a:buNone/>
            </a:pPr>
            <a:r>
              <a:rPr lang="en-US" dirty="0"/>
              <a:t>*answer : deep </a:t>
            </a:r>
            <a:r>
              <a:rPr lang="en-US" dirty="0" err="1"/>
              <a:t>peroneal</a:t>
            </a:r>
            <a:r>
              <a:rPr lang="en-US" dirty="0"/>
              <a:t> nerve</a:t>
            </a:r>
          </a:p>
        </p:txBody>
      </p:sp>
      <p:pic>
        <p:nvPicPr>
          <p:cNvPr id="5122" name="Picture 2" descr="ÙØªÙØ¬Ø© Ø¨Ø­Ø« Ø§ÙØµÙØ± Ø¹Ù âªdeep peroneal nerve skin innervation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175"/>
            <a:ext cx="2924175" cy="3524251"/>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p:cNvSpPr/>
          <p:nvPr/>
        </p:nvSpPr>
        <p:spPr>
          <a:xfrm>
            <a:off x="5410200" y="2133600"/>
            <a:ext cx="1828800" cy="762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advTm="60000"/>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a:p>
            <a:endParaRPr lang="en-US" dirty="0"/>
          </a:p>
          <a:p>
            <a:r>
              <a:rPr lang="en-US" dirty="0"/>
              <a:t>Describe what you see in picture </a:t>
            </a:r>
          </a:p>
          <a:p>
            <a:r>
              <a:rPr lang="en-US" dirty="0"/>
              <a:t>Mention the cause of changes in this picture</a:t>
            </a:r>
          </a:p>
        </p:txBody>
      </p:sp>
      <p:pic>
        <p:nvPicPr>
          <p:cNvPr id="3074" name="Picture 2" descr="C:\Users\Pc city\Downloads\index.jpg"/>
          <p:cNvPicPr>
            <a:picLocks noChangeAspect="1" noChangeArrowheads="1"/>
          </p:cNvPicPr>
          <p:nvPr/>
        </p:nvPicPr>
        <p:blipFill>
          <a:blip r:embed="rId2"/>
          <a:srcRect/>
          <a:stretch>
            <a:fillRect/>
          </a:stretch>
        </p:blipFill>
        <p:spPr bwMode="auto">
          <a:xfrm>
            <a:off x="1897063" y="296862"/>
            <a:ext cx="4579937" cy="2293937"/>
          </a:xfrm>
          <a:prstGeom prst="rect">
            <a:avLst/>
          </a:prstGeom>
          <a:noFill/>
        </p:spPr>
      </p:pic>
    </p:spTree>
  </p:cSld>
  <p:clrMapOvr>
    <a:masterClrMapping/>
  </p:clrMapOvr>
  <p:transition advClick="0" advTm="60000"/>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1676400"/>
            <a:ext cx="8229600" cy="4525963"/>
          </a:xfrm>
        </p:spPr>
        <p:txBody>
          <a:bodyPr/>
          <a:lstStyle/>
          <a:p>
            <a:r>
              <a:rPr lang="en-US" dirty="0"/>
              <a:t>Brain CT scan without contrast </a:t>
            </a:r>
          </a:p>
          <a:p>
            <a:r>
              <a:rPr lang="en-US" dirty="0"/>
              <a:t>Showing hypo dense lesion on the right side </a:t>
            </a:r>
          </a:p>
          <a:p>
            <a:endParaRPr lang="en-US" dirty="0"/>
          </a:p>
          <a:p>
            <a:r>
              <a:rPr lang="en-US" dirty="0"/>
              <a:t>Suspected of acute right middle cerebral artery infarction </a:t>
            </a:r>
          </a:p>
        </p:txBody>
      </p:sp>
    </p:spTree>
  </p:cSld>
  <p:clrMapOvr>
    <a:masterClrMapping/>
  </p:clrMapOvr>
  <p:transition advClick="0" advTm="60000"/>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a:p>
            <a:endParaRPr lang="en-US" dirty="0"/>
          </a:p>
          <a:p>
            <a:r>
              <a:rPr lang="en-US" dirty="0"/>
              <a:t>Describe what you see </a:t>
            </a:r>
          </a:p>
          <a:p>
            <a:r>
              <a:rPr lang="en-US" dirty="0"/>
              <a:t>What you suspect the cause of this change</a:t>
            </a:r>
          </a:p>
        </p:txBody>
      </p:sp>
      <p:pic>
        <p:nvPicPr>
          <p:cNvPr id="4098" name="Picture 2" descr="C:\Users\Pc city\Downloads\4f417cf082db9578a94834d8498abe_gallery.jpg"/>
          <p:cNvPicPr>
            <a:picLocks noChangeAspect="1" noChangeArrowheads="1"/>
          </p:cNvPicPr>
          <p:nvPr/>
        </p:nvPicPr>
        <p:blipFill>
          <a:blip r:embed="rId2"/>
          <a:srcRect/>
          <a:stretch>
            <a:fillRect/>
          </a:stretch>
        </p:blipFill>
        <p:spPr bwMode="auto">
          <a:xfrm>
            <a:off x="3048000" y="685800"/>
            <a:ext cx="2514600" cy="2057400"/>
          </a:xfrm>
          <a:prstGeom prst="rect">
            <a:avLst/>
          </a:prstGeom>
          <a:noFill/>
        </p:spPr>
      </p:pic>
    </p:spTree>
  </p:cSld>
  <p:clrMapOvr>
    <a:masterClrMapping/>
  </p:clrMapOvr>
  <p:transition advClick="0" advTm="60000"/>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Not the same pic in the exam </a:t>
            </a:r>
          </a:p>
          <a:p>
            <a:endParaRPr lang="en-US" dirty="0"/>
          </a:p>
          <a:p>
            <a:r>
              <a:rPr lang="en-US" dirty="0"/>
              <a:t>I think the answer has been :</a:t>
            </a:r>
          </a:p>
          <a:p>
            <a:pPr marL="0" indent="0">
              <a:buNone/>
            </a:pPr>
            <a:r>
              <a:rPr lang="en-US" dirty="0" err="1"/>
              <a:t>Intracerebral</a:t>
            </a:r>
            <a:r>
              <a:rPr lang="en-US" dirty="0"/>
              <a:t> hemorrhage </a:t>
            </a:r>
          </a:p>
        </p:txBody>
      </p:sp>
    </p:spTree>
  </p:cSld>
  <p:clrMapOvr>
    <a:masterClrMapping/>
  </p:clrMapOvr>
  <p:transition advClick="0" advTm="60000"/>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a:p>
            <a:pPr>
              <a:buNone/>
            </a:pPr>
            <a:r>
              <a:rPr lang="en-US" dirty="0"/>
              <a:t>what you suspect the cause of this picture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762000"/>
            <a:ext cx="37719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60000"/>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t>Meningiococemia</a:t>
            </a:r>
            <a:r>
              <a:rPr lang="en-US" dirty="0"/>
              <a:t> </a:t>
            </a:r>
          </a:p>
        </p:txBody>
      </p:sp>
    </p:spTree>
  </p:cSld>
  <p:clrMapOvr>
    <a:masterClrMapping/>
  </p:clrMapOvr>
  <p:transition advClick="0" advTm="60000"/>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r>
              <a:rPr lang="en-US" dirty="0"/>
              <a:t>Your emergent management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762000"/>
            <a:ext cx="41529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60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63895" y="1242139"/>
            <a:ext cx="8334569" cy="3911859"/>
          </a:xfrm>
        </p:spPr>
        <p:txBody>
          <a:bodyPr>
            <a:normAutofit/>
          </a:bodyPr>
          <a:lstStyle/>
          <a:p>
            <a:pPr marL="0" indent="0">
              <a:buNone/>
            </a:pPr>
            <a:r>
              <a:rPr lang="en-US" sz="2100" dirty="0">
                <a:cs typeface="Calibri"/>
              </a:rPr>
              <a:t>Q14- A patient presented with symmetrical loss of position, touch, vibration sensations of both feet up to the ankle joints. He is likely suffering from:</a:t>
            </a:r>
          </a:p>
          <a:p>
            <a:pPr marL="685800" lvl="1" indent="-342900">
              <a:buFont typeface="+mj-lt"/>
              <a:buAutoNum type="alphaLcPeriod"/>
            </a:pPr>
            <a:r>
              <a:rPr lang="en-US" dirty="0"/>
              <a:t>Brain lesion</a:t>
            </a:r>
          </a:p>
          <a:p>
            <a:pPr marL="685800" lvl="1" indent="-342900">
              <a:buFont typeface="+mj-lt"/>
              <a:buAutoNum type="alphaLcPeriod"/>
            </a:pPr>
            <a:r>
              <a:rPr lang="en-US" dirty="0"/>
              <a:t>Spinal cord lesion</a:t>
            </a:r>
          </a:p>
          <a:p>
            <a:pPr marL="685800" lvl="1" indent="-342900">
              <a:buFont typeface="+mj-lt"/>
              <a:buAutoNum type="alphaLcPeriod"/>
            </a:pPr>
            <a:r>
              <a:rPr lang="en-US" dirty="0"/>
              <a:t>Upper Cervical Syringomyelia</a:t>
            </a:r>
          </a:p>
          <a:p>
            <a:pPr marL="685800" lvl="1" indent="-342900">
              <a:buFont typeface="+mj-lt"/>
              <a:buAutoNum type="alphaLcPeriod"/>
            </a:pPr>
            <a:r>
              <a:rPr lang="en-US" dirty="0">
                <a:solidFill>
                  <a:srgbClr val="FF0000"/>
                </a:solidFill>
              </a:rPr>
              <a:t>Peripheral polyneuropathy</a:t>
            </a:r>
          </a:p>
          <a:p>
            <a:pPr marL="685800" lvl="1" indent="-342900">
              <a:buFont typeface="+mj-lt"/>
              <a:buAutoNum type="alphaLcPeriod"/>
            </a:pPr>
            <a:r>
              <a:rPr lang="en-US" dirty="0"/>
              <a:t>Diffuse L5 S1 disc prolapses</a:t>
            </a:r>
          </a:p>
        </p:txBody>
      </p:sp>
    </p:spTree>
    <p:extLst>
      <p:ext uri="{BB962C8B-B14F-4D97-AF65-F5344CB8AC3E}">
        <p14:creationId xmlns:p14="http://schemas.microsoft.com/office/powerpoint/2010/main" val="3013694420"/>
      </p:ext>
    </p:extLst>
  </p:cSld>
  <p:clrMapOvr>
    <a:masterClrMapping/>
  </p:clrMapOvr>
  <p:transition advClick="0" advTm="60000"/>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descr="ÙØªÙØ¬Ø© Ø¨Ø­Ø« Ø§ÙØµÙØ± Ø¹Ù âªmanagement of meningococcemia]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09600"/>
            <a:ext cx="6934200" cy="52006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a:p>
            <a:r>
              <a:rPr lang="en-US" dirty="0"/>
              <a:t>If this patient </a:t>
            </a:r>
            <a:r>
              <a:rPr lang="en-US" dirty="0" err="1"/>
              <a:t>immunocompromised</a:t>
            </a:r>
            <a:r>
              <a:rPr lang="en-US" dirty="0"/>
              <a:t>  ,</a:t>
            </a:r>
          </a:p>
          <a:p>
            <a:pPr>
              <a:buNone/>
            </a:pPr>
            <a:r>
              <a:rPr lang="en-US" dirty="0"/>
              <a:t>What your management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762000"/>
            <a:ext cx="40005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60000"/>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r>
              <a:rPr lang="en-US" dirty="0" err="1"/>
              <a:t>Descripe</a:t>
            </a:r>
            <a:r>
              <a:rPr lang="en-US" dirty="0"/>
              <a:t> what you see </a:t>
            </a:r>
          </a:p>
        </p:txBody>
      </p:sp>
      <p:pic>
        <p:nvPicPr>
          <p:cNvPr id="5122" name="Picture 2" descr="C:\Users\Pc city\Downloads\Syring1.png"/>
          <p:cNvPicPr>
            <a:picLocks noChangeAspect="1" noChangeArrowheads="1"/>
          </p:cNvPicPr>
          <p:nvPr/>
        </p:nvPicPr>
        <p:blipFill>
          <a:blip r:embed="rId2"/>
          <a:srcRect/>
          <a:stretch>
            <a:fillRect/>
          </a:stretch>
        </p:blipFill>
        <p:spPr bwMode="auto">
          <a:xfrm>
            <a:off x="2286000" y="152400"/>
            <a:ext cx="2697163" cy="3592513"/>
          </a:xfrm>
          <a:prstGeom prst="rect">
            <a:avLst/>
          </a:prstGeom>
          <a:noFill/>
        </p:spPr>
      </p:pic>
    </p:spTree>
  </p:cSld>
  <p:clrMapOvr>
    <a:masterClrMapping/>
  </p:clrMapOvr>
  <p:transition advClick="0" advTm="60000"/>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ÙØªÙØ¬Ø© Ø¨Ø­Ø« Ø§ÙØµÙØ± Ø¹Ù âªsyringomyelia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300"/>
            <a:ext cx="8382000" cy="62865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dirty="0"/>
              <a:t>Mention 3 symptoms in this patient </a:t>
            </a:r>
          </a:p>
        </p:txBody>
      </p:sp>
      <p:pic>
        <p:nvPicPr>
          <p:cNvPr id="4" name="Picture 2" descr="C:\Users\Pc city\Downloads\Syring1.png"/>
          <p:cNvPicPr>
            <a:picLocks noChangeAspect="1" noChangeArrowheads="1"/>
          </p:cNvPicPr>
          <p:nvPr/>
        </p:nvPicPr>
        <p:blipFill>
          <a:blip r:embed="rId2"/>
          <a:srcRect/>
          <a:stretch>
            <a:fillRect/>
          </a:stretch>
        </p:blipFill>
        <p:spPr bwMode="auto">
          <a:xfrm>
            <a:off x="2286000" y="152400"/>
            <a:ext cx="2514600" cy="3733800"/>
          </a:xfrm>
          <a:prstGeom prst="rect">
            <a:avLst/>
          </a:prstGeom>
          <a:noFill/>
        </p:spPr>
      </p:pic>
    </p:spTree>
  </p:cSld>
  <p:clrMapOvr>
    <a:masterClrMapping/>
  </p:clrMapOvr>
  <p:transition advClick="0" advTm="60000"/>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ÙØªÙØ¬Ø© Ø¨Ø­Ø« Ø§ÙØµÙØ± Ø¹Ù âªsyringomyelia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5391150" cy="38290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dirty="0"/>
              <a:t>What you think about reflexes </a:t>
            </a:r>
          </a:p>
          <a:p>
            <a:pPr marL="0" indent="0">
              <a:buNone/>
            </a:pPr>
            <a:r>
              <a:rPr lang="en-US" dirty="0"/>
              <a:t>Hyper (UML)</a:t>
            </a:r>
          </a:p>
        </p:txBody>
      </p:sp>
      <p:pic>
        <p:nvPicPr>
          <p:cNvPr id="4" name="Picture 2" descr="C:\Users\Pc city\Downloads\Syring1.png"/>
          <p:cNvPicPr>
            <a:picLocks noChangeAspect="1" noChangeArrowheads="1"/>
          </p:cNvPicPr>
          <p:nvPr/>
        </p:nvPicPr>
        <p:blipFill>
          <a:blip r:embed="rId2"/>
          <a:srcRect/>
          <a:stretch>
            <a:fillRect/>
          </a:stretch>
        </p:blipFill>
        <p:spPr bwMode="auto">
          <a:xfrm>
            <a:off x="2286000" y="152400"/>
            <a:ext cx="2209799" cy="3810000"/>
          </a:xfrm>
          <a:prstGeom prst="rect">
            <a:avLst/>
          </a:prstGeom>
          <a:noFill/>
        </p:spPr>
      </p:pic>
    </p:spTree>
  </p:cSld>
  <p:clrMapOvr>
    <a:masterClrMapping/>
  </p:clrMapOvr>
  <p:transition advClick="0" advTm="60000"/>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dirty="0"/>
              <a:t>Which nerve affected  ?</a:t>
            </a:r>
          </a:p>
          <a:p>
            <a:r>
              <a:rPr lang="en-US" dirty="0"/>
              <a:t>Name of the sign? </a:t>
            </a:r>
          </a:p>
        </p:txBody>
      </p:sp>
      <p:pic>
        <p:nvPicPr>
          <p:cNvPr id="6146" name="Picture 2" descr="C:\Users\Pc city\Downloads\598347d21a00003700dc1e7f.png.jpg"/>
          <p:cNvPicPr>
            <a:picLocks noChangeAspect="1" noChangeArrowheads="1"/>
          </p:cNvPicPr>
          <p:nvPr/>
        </p:nvPicPr>
        <p:blipFill>
          <a:blip r:embed="rId2"/>
          <a:srcRect/>
          <a:stretch>
            <a:fillRect/>
          </a:stretch>
        </p:blipFill>
        <p:spPr bwMode="auto">
          <a:xfrm>
            <a:off x="2590800" y="838200"/>
            <a:ext cx="2028825" cy="3028951"/>
          </a:xfrm>
          <a:prstGeom prst="rect">
            <a:avLst/>
          </a:prstGeom>
          <a:noFill/>
        </p:spPr>
      </p:pic>
    </p:spTree>
  </p:cSld>
  <p:clrMapOvr>
    <a:masterClrMapping/>
  </p:clrMapOvr>
  <p:transition advClick="0" advTm="60000"/>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ÙØªÙØ¬Ø© Ø¨Ø­Ø« Ø§ÙØµÙØ± Ø¹Ù âªclaw hand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243662" cy="4638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dirty="0"/>
              <a:t>Which sign // your </a:t>
            </a:r>
            <a:r>
              <a:rPr lang="en-US" dirty="0" err="1"/>
              <a:t>dx</a:t>
            </a:r>
            <a:endParaRPr lang="en-US" dirty="0"/>
          </a:p>
        </p:txBody>
      </p:sp>
      <p:pic>
        <p:nvPicPr>
          <p:cNvPr id="7170" name="Picture 2" descr="C:\Users\Pc city\Downloads\media1_2.jpg"/>
          <p:cNvPicPr>
            <a:picLocks noChangeAspect="1" noChangeArrowheads="1"/>
          </p:cNvPicPr>
          <p:nvPr/>
        </p:nvPicPr>
        <p:blipFill>
          <a:blip r:embed="rId2"/>
          <a:srcRect/>
          <a:stretch>
            <a:fillRect/>
          </a:stretch>
        </p:blipFill>
        <p:spPr bwMode="auto">
          <a:xfrm>
            <a:off x="1127125" y="990600"/>
            <a:ext cx="7620000" cy="2895600"/>
          </a:xfrm>
          <a:prstGeom prst="rect">
            <a:avLst/>
          </a:prstGeom>
          <a:noFill/>
        </p:spPr>
      </p:pic>
    </p:spTree>
  </p:cSld>
  <p:clrMapOvr>
    <a:masterClrMapping/>
  </p:clrMapOvr>
  <p:transition advClick="0" advTm="60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AA9FB-640B-DF98-3776-73237723545C}"/>
              </a:ext>
            </a:extLst>
          </p:cNvPr>
          <p:cNvSpPr>
            <a:spLocks noGrp="1"/>
          </p:cNvSpPr>
          <p:nvPr>
            <p:ph type="title"/>
          </p:nvPr>
        </p:nvSpPr>
        <p:spPr/>
        <p:txBody>
          <a:bodyPr/>
          <a:lstStyle/>
          <a:p>
            <a:r>
              <a:rPr lang="en-US" dirty="0"/>
              <a:t>Q15- This test used to diagnose ?</a:t>
            </a:r>
          </a:p>
        </p:txBody>
      </p:sp>
      <p:sp>
        <p:nvSpPr>
          <p:cNvPr id="3" name="Content Placeholder 2">
            <a:extLst>
              <a:ext uri="{FF2B5EF4-FFF2-40B4-BE49-F238E27FC236}">
                <a16:creationId xmlns:a16="http://schemas.microsoft.com/office/drawing/2014/main" id="{40ACCE1A-E9F9-54B4-3AC9-BA141E0C56C7}"/>
              </a:ext>
            </a:extLst>
          </p:cNvPr>
          <p:cNvSpPr>
            <a:spLocks noGrp="1"/>
          </p:cNvSpPr>
          <p:nvPr>
            <p:ph sz="half" idx="1"/>
          </p:nvPr>
        </p:nvSpPr>
        <p:spPr/>
        <p:txBody>
          <a:bodyPr/>
          <a:lstStyle/>
          <a:p>
            <a:pPr marL="385763" indent="-385763">
              <a:buFont typeface="+mj-lt"/>
              <a:buAutoNum type="alphaUcPeriod"/>
            </a:pPr>
            <a:r>
              <a:rPr lang="en-US" dirty="0"/>
              <a:t>Meniere's disease</a:t>
            </a:r>
          </a:p>
          <a:p>
            <a:pPr marL="385763" indent="-385763">
              <a:buFont typeface="+mj-lt"/>
              <a:buAutoNum type="alphaUcPeriod"/>
            </a:pPr>
            <a:r>
              <a:rPr lang="en-US" dirty="0">
                <a:solidFill>
                  <a:srgbClr val="FF0000"/>
                </a:solidFill>
              </a:rPr>
              <a:t>BPPV</a:t>
            </a:r>
          </a:p>
          <a:p>
            <a:pPr marL="385763" indent="-385763">
              <a:buFont typeface="+mj-lt"/>
              <a:buAutoNum type="alphaUcPeriod"/>
            </a:pPr>
            <a:r>
              <a:rPr lang="en-US" dirty="0"/>
              <a:t>Vestibular neuritis</a:t>
            </a:r>
          </a:p>
          <a:p>
            <a:pPr marL="385763" indent="-385763">
              <a:buFont typeface="+mj-lt"/>
              <a:buAutoNum type="alphaUcPeriod"/>
            </a:pPr>
            <a:r>
              <a:rPr lang="en-US" dirty="0"/>
              <a:t>Acoustic neuroma</a:t>
            </a:r>
          </a:p>
          <a:p>
            <a:pPr marL="385763" indent="-385763">
              <a:buFont typeface="+mj-lt"/>
              <a:buAutoNum type="alphaUcPeriod"/>
            </a:pPr>
            <a:r>
              <a:rPr lang="en-US" dirty="0"/>
              <a:t>Central vertigo</a:t>
            </a:r>
          </a:p>
          <a:p>
            <a:pPr marL="385763" indent="-385763">
              <a:buFont typeface="+mj-lt"/>
              <a:buAutoNum type="alphaUcPeriod"/>
            </a:pPr>
            <a:endParaRPr lang="en-US" dirty="0"/>
          </a:p>
        </p:txBody>
      </p:sp>
      <p:pic>
        <p:nvPicPr>
          <p:cNvPr id="5" name="Picture 4">
            <a:extLst>
              <a:ext uri="{FF2B5EF4-FFF2-40B4-BE49-F238E27FC236}">
                <a16:creationId xmlns:a16="http://schemas.microsoft.com/office/drawing/2014/main" id="{4103D1C6-B09A-5199-ECB0-D727F68534B2}"/>
              </a:ext>
            </a:extLst>
          </p:cNvPr>
          <p:cNvPicPr>
            <a:picLocks noChangeAspect="1"/>
          </p:cNvPicPr>
          <p:nvPr/>
        </p:nvPicPr>
        <p:blipFill rotWithShape="1">
          <a:blip r:embed="rId2"/>
          <a:srcRect l="7974" t="9608" r="5216" b="57268"/>
          <a:stretch/>
        </p:blipFill>
        <p:spPr>
          <a:xfrm>
            <a:off x="4514850" y="2989877"/>
            <a:ext cx="4283826" cy="17366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999307"/>
      </p:ext>
    </p:extLst>
  </p:cSld>
  <p:clrMapOvr>
    <a:masterClrMapping/>
  </p:clrMapOvr>
  <p:transition advClick="0" advTm="60000"/>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ÙØªÙØ¬Ø© Ø¨Ø­Ø« Ø§ÙØµÙØ± Ø¹Ù âªsigns of meningeal irritation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032348"/>
            <a:ext cx="5248275" cy="2905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dirty="0"/>
              <a:t>Which sign // your management </a:t>
            </a:r>
          </a:p>
        </p:txBody>
      </p:sp>
      <p:pic>
        <p:nvPicPr>
          <p:cNvPr id="8194" name="Picture 2" descr="C:\Users\Pc city\Downloads\Brudzinski-sign-1296x400-body.jpg"/>
          <p:cNvPicPr>
            <a:picLocks noChangeAspect="1" noChangeArrowheads="1"/>
          </p:cNvPicPr>
          <p:nvPr/>
        </p:nvPicPr>
        <p:blipFill>
          <a:blip r:embed="rId2"/>
          <a:srcRect/>
          <a:stretch>
            <a:fillRect/>
          </a:stretch>
        </p:blipFill>
        <p:spPr bwMode="auto">
          <a:xfrm>
            <a:off x="1371600" y="914400"/>
            <a:ext cx="5105400" cy="3400425"/>
          </a:xfrm>
          <a:prstGeom prst="rect">
            <a:avLst/>
          </a:prstGeom>
          <a:noFill/>
        </p:spPr>
      </p:pic>
    </p:spTree>
  </p:cSld>
  <p:clrMapOvr>
    <a:masterClrMapping/>
  </p:clrMapOvr>
  <p:transition advClick="0" advTm="60000"/>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endParaRPr lang="en-US" dirty="0"/>
          </a:p>
          <a:p>
            <a:endParaRPr lang="en-US" dirty="0"/>
          </a:p>
          <a:p>
            <a:endParaRPr lang="en-US" dirty="0"/>
          </a:p>
          <a:p>
            <a:endParaRPr lang="en-US" dirty="0"/>
          </a:p>
          <a:p>
            <a:endParaRPr lang="en-US" dirty="0"/>
          </a:p>
          <a:p>
            <a:r>
              <a:rPr lang="en-US" dirty="0"/>
              <a:t>Deformity name is …</a:t>
            </a:r>
          </a:p>
          <a:p>
            <a:r>
              <a:rPr lang="en-US" dirty="0"/>
              <a:t>In which disease you see </a:t>
            </a:r>
          </a:p>
          <a:p>
            <a:pPr marL="0" indent="0">
              <a:buNone/>
            </a:pPr>
            <a:r>
              <a:rPr lang="en-US" b="1" dirty="0"/>
              <a:t>Charcot–Marie–Tooth disease</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066800"/>
            <a:ext cx="4240213"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60000"/>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r>
              <a:rPr lang="en-US" dirty="0" err="1"/>
              <a:t>Descripe</a:t>
            </a:r>
            <a:r>
              <a:rPr lang="en-US" dirty="0"/>
              <a:t> what you see</a:t>
            </a:r>
          </a:p>
          <a:p>
            <a:pPr marL="0" indent="0">
              <a:buNone/>
            </a:pPr>
            <a:r>
              <a:rPr lang="en-US" dirty="0"/>
              <a:t>I think it’s a cervical not a lumbar disc in the exam , here as you see it’s a lumber one ! </a:t>
            </a:r>
          </a:p>
        </p:txBody>
      </p:sp>
      <p:pic>
        <p:nvPicPr>
          <p:cNvPr id="9219" name="Picture 3" descr="C:\Users\Pc city\Downloads\065A.JPG"/>
          <p:cNvPicPr>
            <a:picLocks noChangeAspect="1" noChangeArrowheads="1"/>
          </p:cNvPicPr>
          <p:nvPr/>
        </p:nvPicPr>
        <p:blipFill>
          <a:blip r:embed="rId2"/>
          <a:srcRect/>
          <a:stretch>
            <a:fillRect/>
          </a:stretch>
        </p:blipFill>
        <p:spPr bwMode="auto">
          <a:xfrm>
            <a:off x="2209800" y="838200"/>
            <a:ext cx="4495800" cy="2667000"/>
          </a:xfrm>
          <a:prstGeom prst="rect">
            <a:avLst/>
          </a:prstGeom>
          <a:noFill/>
        </p:spPr>
      </p:pic>
    </p:spTree>
  </p:cSld>
  <p:clrMapOvr>
    <a:masterClrMapping/>
  </p:clrMapOvr>
  <p:transition advClick="0" advTm="60000"/>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a:p>
            <a:endParaRPr lang="en-US" dirty="0"/>
          </a:p>
          <a:p>
            <a:r>
              <a:rPr lang="en-US" dirty="0"/>
              <a:t>Name of sign </a:t>
            </a:r>
          </a:p>
          <a:p>
            <a:r>
              <a:rPr lang="en-US" dirty="0"/>
              <a:t>Which nerve affect</a:t>
            </a:r>
          </a:p>
          <a:p>
            <a:pPr marL="0" indent="0">
              <a:buNone/>
            </a:pPr>
            <a:r>
              <a:rPr lang="en-US" dirty="0"/>
              <a:t>Carpal tunnel syndrome (median nerve)</a:t>
            </a:r>
          </a:p>
          <a:p>
            <a:pPr>
              <a:buNone/>
            </a:pPr>
            <a:r>
              <a:rPr lang="en-US" dirty="0"/>
              <a:t> </a:t>
            </a:r>
          </a:p>
        </p:txBody>
      </p:sp>
      <p:pic>
        <p:nvPicPr>
          <p:cNvPr id="10242" name="Picture 2" descr="C:\Users\Pc city\Downloads\median-nerve-injuries-25-638.jpg"/>
          <p:cNvPicPr>
            <a:picLocks noChangeAspect="1" noChangeArrowheads="1"/>
          </p:cNvPicPr>
          <p:nvPr/>
        </p:nvPicPr>
        <p:blipFill>
          <a:blip r:embed="rId2"/>
          <a:srcRect/>
          <a:stretch>
            <a:fillRect/>
          </a:stretch>
        </p:blipFill>
        <p:spPr bwMode="auto">
          <a:xfrm>
            <a:off x="1905000" y="838200"/>
            <a:ext cx="4214812" cy="1905000"/>
          </a:xfrm>
          <a:prstGeom prst="rect">
            <a:avLst/>
          </a:prstGeom>
          <a:noFill/>
        </p:spPr>
      </p:pic>
    </p:spTree>
  </p:cSld>
  <p:clrMapOvr>
    <a:masterClrMapping/>
  </p:clrMapOvr>
  <p:transition advClick="0" advTm="60000"/>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r>
              <a:rPr lang="en-US" dirty="0"/>
              <a:t>Name of sign &gt;&gt; </a:t>
            </a:r>
            <a:r>
              <a:rPr lang="en-US" dirty="0" err="1"/>
              <a:t>babinski</a:t>
            </a:r>
            <a:endParaRPr lang="en-US" dirty="0"/>
          </a:p>
          <a:p>
            <a:r>
              <a:rPr lang="en-US" dirty="0"/>
              <a:t>It indicate for ……UML</a:t>
            </a:r>
          </a:p>
          <a:p>
            <a:r>
              <a:rPr lang="en-US" dirty="0"/>
              <a:t>What you suspect about reflexes.. HYPER</a:t>
            </a:r>
          </a:p>
        </p:txBody>
      </p:sp>
      <p:pic>
        <p:nvPicPr>
          <p:cNvPr id="1026" name="Picture 2" descr="C:\Users\Pc city\Downloads\Lawrence_1960_20.4.png"/>
          <p:cNvPicPr>
            <a:picLocks noChangeAspect="1" noChangeArrowheads="1"/>
          </p:cNvPicPr>
          <p:nvPr/>
        </p:nvPicPr>
        <p:blipFill>
          <a:blip r:embed="rId2"/>
          <a:srcRect/>
          <a:stretch>
            <a:fillRect/>
          </a:stretch>
        </p:blipFill>
        <p:spPr bwMode="auto">
          <a:xfrm>
            <a:off x="2819400" y="457200"/>
            <a:ext cx="2362200" cy="3200400"/>
          </a:xfrm>
          <a:prstGeom prst="rect">
            <a:avLst/>
          </a:prstGeom>
          <a:noFill/>
        </p:spPr>
      </p:pic>
    </p:spTree>
  </p:cSld>
  <p:clrMapOvr>
    <a:masterClrMapping/>
  </p:clrMapOvr>
  <p:transition advClick="0" advTm="60000"/>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scenario </a:t>
            </a:r>
          </a:p>
        </p:txBody>
      </p:sp>
      <p:sp>
        <p:nvSpPr>
          <p:cNvPr id="3" name="Content Placeholder 2"/>
          <p:cNvSpPr>
            <a:spLocks noGrp="1"/>
          </p:cNvSpPr>
          <p:nvPr>
            <p:ph idx="1"/>
          </p:nvPr>
        </p:nvSpPr>
        <p:spPr/>
        <p:txBody>
          <a:bodyPr/>
          <a:lstStyle/>
          <a:p>
            <a:r>
              <a:rPr lang="en-US" dirty="0"/>
              <a:t>Medically free Young patient , come to your clinic with progressive bilateral lower limb weakness </a:t>
            </a:r>
          </a:p>
          <a:p>
            <a:endParaRPr lang="en-US" dirty="0"/>
          </a:p>
          <a:p>
            <a:pPr>
              <a:buNone/>
            </a:pPr>
            <a:r>
              <a:rPr lang="en-US" dirty="0"/>
              <a:t>**first step in your approach </a:t>
            </a:r>
          </a:p>
        </p:txBody>
      </p:sp>
    </p:spTree>
  </p:cSld>
  <p:clrMapOvr>
    <a:masterClrMapping/>
  </p:clrMapOvr>
  <p:transition advClick="0" advTm="60000"/>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scenario </a:t>
            </a:r>
          </a:p>
        </p:txBody>
      </p:sp>
      <p:sp>
        <p:nvSpPr>
          <p:cNvPr id="3" name="Content Placeholder 2"/>
          <p:cNvSpPr>
            <a:spLocks noGrp="1"/>
          </p:cNvSpPr>
          <p:nvPr>
            <p:ph idx="1"/>
          </p:nvPr>
        </p:nvSpPr>
        <p:spPr/>
        <p:txBody>
          <a:bodyPr>
            <a:normAutofit fontScale="92500" lnSpcReduction="10000"/>
          </a:bodyPr>
          <a:lstStyle/>
          <a:p>
            <a:r>
              <a:rPr lang="en-US" dirty="0"/>
              <a:t>Medically free Young patient , come to your clinic with progressive bilateral lower limb weakness </a:t>
            </a:r>
          </a:p>
          <a:p>
            <a:endParaRPr lang="en-US" dirty="0"/>
          </a:p>
          <a:p>
            <a:endParaRPr lang="en-US" dirty="0"/>
          </a:p>
          <a:p>
            <a:pPr>
              <a:buNone/>
            </a:pPr>
            <a:r>
              <a:rPr lang="en-US" dirty="0"/>
              <a:t>After first step result ,, </a:t>
            </a:r>
          </a:p>
          <a:p>
            <a:pPr>
              <a:buNone/>
            </a:pPr>
            <a:r>
              <a:rPr lang="en-US" dirty="0"/>
              <a:t>Mention your second step or management</a:t>
            </a:r>
          </a:p>
          <a:p>
            <a:pPr>
              <a:buNone/>
            </a:pPr>
            <a:endParaRPr lang="en-US" dirty="0"/>
          </a:p>
          <a:p>
            <a:pPr>
              <a:buNone/>
            </a:pPr>
            <a:r>
              <a:rPr lang="en-US" dirty="0"/>
              <a:t>As I remember it’s a case of </a:t>
            </a:r>
            <a:r>
              <a:rPr lang="en-US" dirty="0" err="1"/>
              <a:t>guillain</a:t>
            </a:r>
            <a:r>
              <a:rPr lang="en-US" dirty="0"/>
              <a:t> </a:t>
            </a:r>
            <a:r>
              <a:rPr lang="en-US" dirty="0" err="1"/>
              <a:t>barre</a:t>
            </a:r>
            <a:r>
              <a:rPr lang="en-US" dirty="0"/>
              <a:t> syndrome &gt;&gt; not sure</a:t>
            </a:r>
          </a:p>
        </p:txBody>
      </p:sp>
    </p:spTree>
  </p:cSld>
  <p:clrMapOvr>
    <a:masterClrMapping/>
  </p:clrMapOvr>
  <p:transition advClick="0" advTm="60000"/>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786058"/>
            <a:ext cx="8229600" cy="1143000"/>
          </a:xfrm>
        </p:spPr>
        <p:txBody>
          <a:bodyPr/>
          <a:lstStyle/>
          <a:p>
            <a:r>
              <a:rPr lang="en-US" dirty="0">
                <a:solidFill>
                  <a:schemeClr val="tx1">
                    <a:lumMod val="50000"/>
                    <a:lumOff val="50000"/>
                  </a:schemeClr>
                </a:solidFill>
                <a:latin typeface="Algerian" panose="04020705040A02060702" pitchFamily="82" charset="0"/>
              </a:rPr>
              <a:t>WATEEN </a:t>
            </a:r>
            <a:endParaRPr lang="ar-JO" dirty="0">
              <a:solidFill>
                <a:schemeClr val="tx1">
                  <a:lumMod val="50000"/>
                  <a:lumOff val="50000"/>
                </a:schemeClr>
              </a:solidFill>
              <a:latin typeface="Algerian" panose="04020705040A02060702" pitchFamily="82" charset="0"/>
            </a:endParaRPr>
          </a:p>
        </p:txBody>
      </p:sp>
    </p:spTree>
  </p:cSld>
  <p:clrMapOvr>
    <a:masterClrMapping/>
  </p:clrMapOvr>
  <p:transition advClick="0" advTm="60000"/>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Neuro mini OSCE exam</a:t>
            </a:r>
            <a:br>
              <a:rPr lang="en-US" dirty="0"/>
            </a:br>
            <a:r>
              <a:rPr lang="en-US" dirty="0"/>
              <a:t>Done by : ether </a:t>
            </a:r>
            <a:r>
              <a:rPr lang="en-US" dirty="0" err="1"/>
              <a:t>maani</a:t>
            </a:r>
            <a:r>
              <a:rPr lang="en-US" dirty="0"/>
              <a:t> </a:t>
            </a:r>
          </a:p>
        </p:txBody>
      </p:sp>
      <p:sp>
        <p:nvSpPr>
          <p:cNvPr id="3" name="Subtitle 2"/>
          <p:cNvSpPr>
            <a:spLocks noGrp="1"/>
          </p:cNvSpPr>
          <p:nvPr>
            <p:ph type="subTitle" idx="1"/>
          </p:nvPr>
        </p:nvSpPr>
        <p:spPr/>
        <p:txBody>
          <a:bodyPr/>
          <a:lstStyle/>
          <a:p>
            <a:endParaRPr lang="en-US"/>
          </a:p>
        </p:txBody>
      </p:sp>
    </p:spTree>
  </p:cSld>
  <p:clrMapOvr>
    <a:masterClrMapping/>
  </p:clrMapOvr>
  <p:transition advClick="0" advTm="60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3D01F-4313-BE51-0AC3-44071EECC133}"/>
              </a:ext>
            </a:extLst>
          </p:cNvPr>
          <p:cNvPicPr>
            <a:picLocks noChangeAspect="1"/>
          </p:cNvPicPr>
          <p:nvPr/>
        </p:nvPicPr>
        <p:blipFill>
          <a:blip r:embed="rId2"/>
          <a:stretch>
            <a:fillRect/>
          </a:stretch>
        </p:blipFill>
        <p:spPr>
          <a:xfrm>
            <a:off x="5426766" y="1247967"/>
            <a:ext cx="3427840" cy="4362066"/>
          </a:xfrm>
          <a:prstGeom prst="rect">
            <a:avLst/>
          </a:prstGeom>
        </p:spPr>
      </p:pic>
      <p:sp>
        <p:nvSpPr>
          <p:cNvPr id="6" name="Title 1">
            <a:extLst>
              <a:ext uri="{FF2B5EF4-FFF2-40B4-BE49-F238E27FC236}">
                <a16:creationId xmlns:a16="http://schemas.microsoft.com/office/drawing/2014/main" id="{914D9BDD-808E-03FE-85EA-2F9F5E65BB59}"/>
              </a:ext>
            </a:extLst>
          </p:cNvPr>
          <p:cNvSpPr>
            <a:spLocks noGrp="1"/>
          </p:cNvSpPr>
          <p:nvPr>
            <p:ph type="title"/>
          </p:nvPr>
        </p:nvSpPr>
        <p:spPr>
          <a:xfrm>
            <a:off x="119270" y="1141034"/>
            <a:ext cx="5794513" cy="1276660"/>
          </a:xfrm>
        </p:spPr>
        <p:txBody>
          <a:bodyPr>
            <a:normAutofit fontScale="90000"/>
          </a:bodyPr>
          <a:lstStyle/>
          <a:p>
            <a:r>
              <a:rPr lang="en-US" dirty="0"/>
              <a:t>Q16- If the patient came to your clinic with these vesicles, which cranial nerve</a:t>
            </a:r>
            <a:r>
              <a:rPr lang="en-US" dirty="0">
                <a:solidFill>
                  <a:srgbClr val="FF0000"/>
                </a:solidFill>
              </a:rPr>
              <a:t> </a:t>
            </a:r>
            <a:r>
              <a:rPr lang="en-US" dirty="0"/>
              <a:t>you have to exam?</a:t>
            </a:r>
          </a:p>
        </p:txBody>
      </p:sp>
      <p:sp>
        <p:nvSpPr>
          <p:cNvPr id="7" name="Content Placeholder 2">
            <a:extLst>
              <a:ext uri="{FF2B5EF4-FFF2-40B4-BE49-F238E27FC236}">
                <a16:creationId xmlns:a16="http://schemas.microsoft.com/office/drawing/2014/main" id="{8B628057-BC94-CC5A-8CFE-3D9D9F203F68}"/>
              </a:ext>
            </a:extLst>
          </p:cNvPr>
          <p:cNvSpPr>
            <a:spLocks noGrp="1"/>
          </p:cNvSpPr>
          <p:nvPr>
            <p:ph sz="half" idx="1"/>
          </p:nvPr>
        </p:nvSpPr>
        <p:spPr>
          <a:xfrm>
            <a:off x="289395" y="2453463"/>
            <a:ext cx="3886200" cy="3263504"/>
          </a:xfrm>
        </p:spPr>
        <p:txBody>
          <a:bodyPr/>
          <a:lstStyle/>
          <a:p>
            <a:pPr marL="385763" indent="-385763">
              <a:buFont typeface="+mj-lt"/>
              <a:buAutoNum type="alphaUcPeriod"/>
            </a:pPr>
            <a:r>
              <a:rPr lang="en-US" dirty="0"/>
              <a:t>Trigeminal nerve</a:t>
            </a:r>
          </a:p>
          <a:p>
            <a:pPr marL="385763" indent="-385763">
              <a:buFont typeface="+mj-lt"/>
              <a:buAutoNum type="alphaUcPeriod"/>
            </a:pPr>
            <a:r>
              <a:rPr lang="en-US" dirty="0">
                <a:solidFill>
                  <a:srgbClr val="FF0000"/>
                </a:solidFill>
              </a:rPr>
              <a:t>Facial nerve</a:t>
            </a:r>
          </a:p>
          <a:p>
            <a:pPr marL="385763" indent="-385763">
              <a:buFont typeface="+mj-lt"/>
              <a:buAutoNum type="alphaUcPeriod"/>
            </a:pPr>
            <a:r>
              <a:rPr lang="en-US" dirty="0"/>
              <a:t>Trochlear nerve</a:t>
            </a:r>
          </a:p>
          <a:p>
            <a:pPr marL="385763" indent="-385763">
              <a:buFont typeface="+mj-lt"/>
              <a:buAutoNum type="alphaUcPeriod"/>
            </a:pPr>
            <a:r>
              <a:rPr lang="en-US" dirty="0" err="1"/>
              <a:t>Vagus</a:t>
            </a:r>
            <a:r>
              <a:rPr lang="en-US" dirty="0"/>
              <a:t> nerve</a:t>
            </a:r>
          </a:p>
          <a:p>
            <a:pPr marL="385763" indent="-385763">
              <a:buFont typeface="+mj-lt"/>
              <a:buAutoNum type="alphaUcPeriod"/>
            </a:pPr>
            <a:r>
              <a:rPr lang="en-US" dirty="0"/>
              <a:t>Oculomotor nerve</a:t>
            </a:r>
          </a:p>
          <a:p>
            <a:pPr marL="385763" indent="-385763">
              <a:buFont typeface="+mj-lt"/>
              <a:buAutoNum type="alphaUcPeriod"/>
            </a:pPr>
            <a:endParaRPr lang="en-US" dirty="0"/>
          </a:p>
        </p:txBody>
      </p:sp>
    </p:spTree>
    <p:extLst>
      <p:ext uri="{BB962C8B-B14F-4D97-AF65-F5344CB8AC3E}">
        <p14:creationId xmlns:p14="http://schemas.microsoft.com/office/powerpoint/2010/main" val="1459206717"/>
      </p:ext>
    </p:extLst>
  </p:cSld>
  <p:clrMapOvr>
    <a:masterClrMapping/>
  </p:clrMapOvr>
  <p:transition advClick="0" advTm="60000"/>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Dx?? Cause?? Complication if not treated??</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8046" y="2048498"/>
            <a:ext cx="2816598" cy="33154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Dx?? In which side does the lesion present?? Manage</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00364" y="1714488"/>
            <a:ext cx="3425448" cy="47108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Name of study?? Dx?? Which side of brain??</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43174" y="2071678"/>
            <a:ext cx="3786214" cy="44830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Dx?? Which nerve is affected??</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84264" y="1647618"/>
            <a:ext cx="3775472" cy="5033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Name of the test?? When we consider it positive??</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8794" y="2488138"/>
            <a:ext cx="5529323" cy="3869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Dx?? Treatment??</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8794" y="1910425"/>
            <a:ext cx="5214974" cy="42398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14D9BDD-808E-03FE-85EA-2F9F5E65BB59}"/>
              </a:ext>
            </a:extLst>
          </p:cNvPr>
          <p:cNvSpPr>
            <a:spLocks noGrp="1"/>
          </p:cNvSpPr>
          <p:nvPr>
            <p:ph type="title"/>
          </p:nvPr>
        </p:nvSpPr>
        <p:spPr>
          <a:xfrm>
            <a:off x="119269" y="1232556"/>
            <a:ext cx="5405090" cy="1276660"/>
          </a:xfrm>
        </p:spPr>
        <p:txBody>
          <a:bodyPr>
            <a:normAutofit fontScale="90000"/>
          </a:bodyPr>
          <a:lstStyle/>
          <a:p>
            <a:r>
              <a:rPr lang="en-US" dirty="0"/>
              <a:t>Q17- If the patient with this CT scan is right-handed, which of the following symptom is not founded with him?</a:t>
            </a:r>
          </a:p>
        </p:txBody>
      </p:sp>
      <p:sp>
        <p:nvSpPr>
          <p:cNvPr id="7" name="Content Placeholder 2">
            <a:extLst>
              <a:ext uri="{FF2B5EF4-FFF2-40B4-BE49-F238E27FC236}">
                <a16:creationId xmlns:a16="http://schemas.microsoft.com/office/drawing/2014/main" id="{8B628057-BC94-CC5A-8CFE-3D9D9F203F68}"/>
              </a:ext>
            </a:extLst>
          </p:cNvPr>
          <p:cNvSpPr>
            <a:spLocks noGrp="1"/>
          </p:cNvSpPr>
          <p:nvPr>
            <p:ph sz="half" idx="1"/>
          </p:nvPr>
        </p:nvSpPr>
        <p:spPr>
          <a:xfrm>
            <a:off x="279456" y="2717033"/>
            <a:ext cx="3886200" cy="3263504"/>
          </a:xfrm>
        </p:spPr>
        <p:txBody>
          <a:bodyPr>
            <a:normAutofit/>
          </a:bodyPr>
          <a:lstStyle/>
          <a:p>
            <a:pPr marL="385763" indent="-385763">
              <a:buFont typeface="+mj-lt"/>
              <a:buAutoNum type="alphaUcPeriod"/>
            </a:pPr>
            <a:r>
              <a:rPr lang="en-US" dirty="0"/>
              <a:t>Hemiparesis</a:t>
            </a:r>
          </a:p>
          <a:p>
            <a:pPr marL="385763" indent="-385763">
              <a:buFont typeface="+mj-lt"/>
              <a:buAutoNum type="alphaUcPeriod"/>
            </a:pPr>
            <a:r>
              <a:rPr lang="en-US" dirty="0"/>
              <a:t>Paresthesia</a:t>
            </a:r>
          </a:p>
          <a:p>
            <a:pPr marL="385763" indent="-385763">
              <a:buFont typeface="+mj-lt"/>
              <a:buAutoNum type="alphaUcPeriod"/>
            </a:pPr>
            <a:r>
              <a:rPr lang="en-US" dirty="0">
                <a:solidFill>
                  <a:srgbClr val="FF0000"/>
                </a:solidFill>
              </a:rPr>
              <a:t>Aphasia</a:t>
            </a:r>
          </a:p>
          <a:p>
            <a:pPr marL="385763" indent="-385763">
              <a:buFont typeface="+mj-lt"/>
              <a:buAutoNum type="alphaUcPeriod"/>
            </a:pPr>
            <a:r>
              <a:rPr lang="en-US" dirty="0"/>
              <a:t>Homonymous hemianopia</a:t>
            </a:r>
          </a:p>
          <a:p>
            <a:pPr marL="385763" indent="-385763">
              <a:buFont typeface="+mj-lt"/>
              <a:buAutoNum type="alphaUcPeriod"/>
            </a:pPr>
            <a:r>
              <a:rPr lang="en-US" dirty="0"/>
              <a:t>Hemineglect</a:t>
            </a:r>
          </a:p>
          <a:p>
            <a:pPr marL="0" indent="0">
              <a:buNone/>
            </a:pPr>
            <a:endParaRPr lang="en-US" dirty="0"/>
          </a:p>
        </p:txBody>
      </p:sp>
      <p:pic>
        <p:nvPicPr>
          <p:cNvPr id="3" name="Content Placeholder 3">
            <a:extLst>
              <a:ext uri="{FF2B5EF4-FFF2-40B4-BE49-F238E27FC236}">
                <a16:creationId xmlns:a16="http://schemas.microsoft.com/office/drawing/2014/main" id="{0E5C45A4-1E0D-CD3C-15E5-977FF0E2EBD0}"/>
              </a:ext>
            </a:extLst>
          </p:cNvPr>
          <p:cNvPicPr>
            <a:picLocks noGrp="1" noChangeAspect="1"/>
          </p:cNvPicPr>
          <p:nvPr>
            <p:ph sz="half" idx="2"/>
          </p:nvPr>
        </p:nvPicPr>
        <p:blipFill>
          <a:blip r:embed="rId2"/>
          <a:stretch>
            <a:fillRect/>
          </a:stretch>
        </p:blipFill>
        <p:spPr>
          <a:xfrm>
            <a:off x="5524359" y="1232557"/>
            <a:ext cx="3500372" cy="3928337"/>
          </a:xfrm>
          <a:prstGeom prst="rect">
            <a:avLst/>
          </a:prstGeom>
        </p:spPr>
      </p:pic>
      <p:sp>
        <p:nvSpPr>
          <p:cNvPr id="4" name="TextBox 3">
            <a:extLst>
              <a:ext uri="{FF2B5EF4-FFF2-40B4-BE49-F238E27FC236}">
                <a16:creationId xmlns:a16="http://schemas.microsoft.com/office/drawing/2014/main" id="{76769C0B-B2B1-D1BC-2834-6F421E1774E7}"/>
              </a:ext>
            </a:extLst>
          </p:cNvPr>
          <p:cNvSpPr txBox="1"/>
          <p:nvPr/>
        </p:nvSpPr>
        <p:spPr>
          <a:xfrm>
            <a:off x="775252" y="4743450"/>
            <a:ext cx="4502426" cy="946413"/>
          </a:xfrm>
          <a:prstGeom prst="rect">
            <a:avLst/>
          </a:prstGeom>
          <a:noFill/>
        </p:spPr>
        <p:txBody>
          <a:bodyPr wrap="square" rtlCol="0">
            <a:spAutoFit/>
          </a:bodyPr>
          <a:lstStyle/>
          <a:p>
            <a:r>
              <a:rPr lang="en-US" sz="1500" b="1" dirty="0">
                <a:solidFill>
                  <a:srgbClr val="C00000"/>
                </a:solidFill>
              </a:rPr>
              <a:t>NOTE: </a:t>
            </a:r>
            <a:r>
              <a:rPr lang="en-US" sz="1350" b="1" dirty="0"/>
              <a:t>The patient is Rt. Handed so the cerebral hemisphere domain is the </a:t>
            </a:r>
            <a:r>
              <a:rPr lang="en-US" sz="1350" b="1" dirty="0">
                <a:solidFill>
                  <a:srgbClr val="00B050"/>
                </a:solidFill>
              </a:rPr>
              <a:t>LEFT </a:t>
            </a:r>
            <a:r>
              <a:rPr lang="en-US" sz="1350" b="1" dirty="0">
                <a:sym typeface="Wingdings" panose="05000000000000000000" pitchFamily="2" charset="2"/>
              </a:rPr>
              <a:t> Aphasia occurs only if the dominant hemisphere is affected, while with our case here the</a:t>
            </a:r>
          </a:p>
          <a:p>
            <a:r>
              <a:rPr lang="en-US" sz="1350" b="1" dirty="0">
                <a:sym typeface="Wingdings" panose="05000000000000000000" pitchFamily="2" charset="2"/>
              </a:rPr>
              <a:t>non-dominant (right) hemisphere is affected</a:t>
            </a:r>
            <a:endParaRPr lang="en-US" sz="1350" b="1" dirty="0"/>
          </a:p>
        </p:txBody>
      </p:sp>
    </p:spTree>
    <p:extLst>
      <p:ext uri="{BB962C8B-B14F-4D97-AF65-F5344CB8AC3E}">
        <p14:creationId xmlns:p14="http://schemas.microsoft.com/office/powerpoint/2010/main" val="1110625751"/>
      </p:ext>
    </p:extLst>
  </p:cSld>
  <p:clrMapOvr>
    <a:masterClrMapping/>
  </p:clrMapOvr>
  <p:transition advClick="0" advTm="60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4-What is the cause for this ?</a:t>
            </a:r>
          </a:p>
        </p:txBody>
      </p:sp>
      <p:sp>
        <p:nvSpPr>
          <p:cNvPr id="4" name="Rectangle 3"/>
          <p:cNvSpPr/>
          <p:nvPr/>
        </p:nvSpPr>
        <p:spPr>
          <a:xfrm>
            <a:off x="885008" y="2750225"/>
            <a:ext cx="4572000" cy="1131079"/>
          </a:xfrm>
          <a:prstGeom prst="rect">
            <a:avLst/>
          </a:prstGeom>
        </p:spPr>
        <p:txBody>
          <a:bodyPr>
            <a:spAutoFit/>
          </a:bodyPr>
          <a:lstStyle/>
          <a:p>
            <a:pPr marL="289322" indent="-289322">
              <a:buFont typeface="+mj-lt"/>
              <a:buAutoNum type="alphaUcPeriod"/>
            </a:pPr>
            <a:r>
              <a:rPr lang="en-US" sz="1350" dirty="0"/>
              <a:t>Right optic neuritis</a:t>
            </a:r>
          </a:p>
          <a:p>
            <a:pPr marL="289322" indent="-289322">
              <a:buFont typeface="+mj-lt"/>
              <a:buAutoNum type="alphaUcPeriod"/>
            </a:pPr>
            <a:r>
              <a:rPr lang="en-US" sz="1350" dirty="0">
                <a:solidFill>
                  <a:srgbClr val="FF0000"/>
                </a:solidFill>
              </a:rPr>
              <a:t>Left optic neuritis</a:t>
            </a:r>
          </a:p>
          <a:p>
            <a:pPr marL="289322" indent="-289322">
              <a:buFont typeface="+mj-lt"/>
              <a:buAutoNum type="alphaUcPeriod"/>
            </a:pPr>
            <a:r>
              <a:rPr lang="en-US" sz="1350" dirty="0"/>
              <a:t>Right oculomotor palsy</a:t>
            </a:r>
          </a:p>
          <a:p>
            <a:pPr marL="289322" indent="-289322">
              <a:buFont typeface="+mj-lt"/>
              <a:buAutoNum type="alphaUcPeriod"/>
            </a:pPr>
            <a:r>
              <a:rPr lang="en-US" sz="1350" dirty="0"/>
              <a:t>Left oculomotor palsy</a:t>
            </a:r>
          </a:p>
          <a:p>
            <a:pPr marL="289322" indent="-289322">
              <a:buFont typeface="+mj-lt"/>
              <a:buAutoNum type="alphaUcPeriod"/>
            </a:pPr>
            <a:r>
              <a:rPr lang="en-US" sz="1350" dirty="0"/>
              <a:t>Horner’s syndrome</a:t>
            </a:r>
          </a:p>
        </p:txBody>
      </p:sp>
      <p:pic>
        <p:nvPicPr>
          <p:cNvPr id="5" name="Picture 4"/>
          <p:cNvPicPr>
            <a:picLocks noChangeAspect="1"/>
          </p:cNvPicPr>
          <p:nvPr/>
        </p:nvPicPr>
        <p:blipFill>
          <a:blip r:embed="rId2"/>
          <a:stretch>
            <a:fillRect/>
          </a:stretch>
        </p:blipFill>
        <p:spPr>
          <a:xfrm>
            <a:off x="4771726" y="2860007"/>
            <a:ext cx="3127519" cy="2450804"/>
          </a:xfrm>
          <a:prstGeom prst="rect">
            <a:avLst/>
          </a:prstGeom>
        </p:spPr>
      </p:pic>
    </p:spTree>
    <p:extLst>
      <p:ext uri="{BB962C8B-B14F-4D97-AF65-F5344CB8AC3E}">
        <p14:creationId xmlns:p14="http://schemas.microsoft.com/office/powerpoint/2010/main" val="917019089"/>
      </p:ext>
    </p:extLst>
  </p:cSld>
  <p:clrMapOvr>
    <a:masterClrMapping/>
  </p:clrMapOvr>
  <p:transition advClick="0" advTm="60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E6B5E9-5103-4126-96CD-D3F941C65278}"/>
              </a:ext>
            </a:extLst>
          </p:cNvPr>
          <p:cNvSpPr>
            <a:spLocks noGrp="1"/>
          </p:cNvSpPr>
          <p:nvPr>
            <p:ph type="title"/>
          </p:nvPr>
        </p:nvSpPr>
        <p:spPr/>
        <p:txBody>
          <a:bodyPr/>
          <a:lstStyle/>
          <a:p>
            <a:r>
              <a:rPr lang="en-US" dirty="0"/>
              <a:t>Q18- This condition is caused by ?</a:t>
            </a:r>
          </a:p>
        </p:txBody>
      </p:sp>
      <p:sp>
        <p:nvSpPr>
          <p:cNvPr id="5" name="Content Placeholder 4">
            <a:extLst>
              <a:ext uri="{FF2B5EF4-FFF2-40B4-BE49-F238E27FC236}">
                <a16:creationId xmlns:a16="http://schemas.microsoft.com/office/drawing/2014/main" id="{6F4E6A58-9631-6523-55A8-5B43B48FF88C}"/>
              </a:ext>
            </a:extLst>
          </p:cNvPr>
          <p:cNvSpPr>
            <a:spLocks noGrp="1"/>
          </p:cNvSpPr>
          <p:nvPr>
            <p:ph sz="half" idx="1"/>
          </p:nvPr>
        </p:nvSpPr>
        <p:spPr/>
        <p:txBody>
          <a:bodyPr/>
          <a:lstStyle/>
          <a:p>
            <a:pPr marL="385763" indent="-385763">
              <a:buFont typeface="+mj-lt"/>
              <a:buAutoNum type="alphaUcPeriod"/>
            </a:pPr>
            <a:r>
              <a:rPr lang="en-US" dirty="0"/>
              <a:t>Severe hypertension</a:t>
            </a:r>
          </a:p>
          <a:p>
            <a:pPr marL="385763" indent="-385763">
              <a:buFont typeface="+mj-lt"/>
              <a:buAutoNum type="alphaUcPeriod"/>
            </a:pPr>
            <a:r>
              <a:rPr lang="en-US" dirty="0">
                <a:solidFill>
                  <a:srgbClr val="FF0000"/>
                </a:solidFill>
              </a:rPr>
              <a:t>Severe hypotension</a:t>
            </a:r>
          </a:p>
          <a:p>
            <a:pPr marL="385763" indent="-385763">
              <a:buFont typeface="+mj-lt"/>
              <a:buAutoNum type="alphaUcPeriod"/>
            </a:pPr>
            <a:r>
              <a:rPr lang="en-US" dirty="0"/>
              <a:t>Encephalitis</a:t>
            </a:r>
          </a:p>
          <a:p>
            <a:pPr marL="385763" indent="-385763">
              <a:buFont typeface="+mj-lt"/>
              <a:buAutoNum type="alphaUcPeriod"/>
            </a:pPr>
            <a:r>
              <a:rPr lang="en-US" dirty="0"/>
              <a:t>Meningitis</a:t>
            </a:r>
          </a:p>
          <a:p>
            <a:pPr marL="385763" indent="-385763">
              <a:buFont typeface="+mj-lt"/>
              <a:buAutoNum type="alphaUcPeriod"/>
            </a:pPr>
            <a:r>
              <a:rPr lang="en-US" dirty="0"/>
              <a:t>Vasculitis</a:t>
            </a:r>
          </a:p>
          <a:p>
            <a:pPr marL="385763" indent="-385763">
              <a:buFont typeface="+mj-lt"/>
              <a:buAutoNum type="alphaUcPeriod"/>
            </a:pPr>
            <a:endParaRPr lang="en-US" dirty="0"/>
          </a:p>
        </p:txBody>
      </p:sp>
      <p:pic>
        <p:nvPicPr>
          <p:cNvPr id="7" name="Content Placeholder 3">
            <a:extLst>
              <a:ext uri="{FF2B5EF4-FFF2-40B4-BE49-F238E27FC236}">
                <a16:creationId xmlns:a16="http://schemas.microsoft.com/office/drawing/2014/main" id="{17836D7A-F0AC-48C6-1738-614DFE4FBB39}"/>
              </a:ext>
            </a:extLst>
          </p:cNvPr>
          <p:cNvPicPr>
            <a:picLocks noGrp="1" noChangeAspect="1"/>
          </p:cNvPicPr>
          <p:nvPr>
            <p:ph sz="half" idx="2"/>
          </p:nvPr>
        </p:nvPicPr>
        <p:blipFill>
          <a:blip r:embed="rId2"/>
          <a:stretch>
            <a:fillRect/>
          </a:stretch>
        </p:blipFill>
        <p:spPr>
          <a:xfrm>
            <a:off x="5675521" y="2203094"/>
            <a:ext cx="2629502" cy="3286878"/>
          </a:xfrm>
          <a:prstGeom prst="rect">
            <a:avLst/>
          </a:prstGeom>
        </p:spPr>
      </p:pic>
    </p:spTree>
    <p:extLst>
      <p:ext uri="{BB962C8B-B14F-4D97-AF65-F5344CB8AC3E}">
        <p14:creationId xmlns:p14="http://schemas.microsoft.com/office/powerpoint/2010/main" val="3827039679"/>
      </p:ext>
    </p:extLst>
  </p:cSld>
  <p:clrMapOvr>
    <a:masterClrMapping/>
  </p:clrMapOvr>
  <p:transition advClick="0" advTm="60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8F78F98-5F93-E0FE-AE7F-60D0152794DB}"/>
              </a:ext>
            </a:extLst>
          </p:cNvPr>
          <p:cNvSpPr>
            <a:spLocks noGrp="1"/>
          </p:cNvSpPr>
          <p:nvPr>
            <p:ph type="title"/>
          </p:nvPr>
        </p:nvSpPr>
        <p:spPr>
          <a:xfrm>
            <a:off x="549137" y="1131094"/>
            <a:ext cx="7886700" cy="994172"/>
          </a:xfrm>
        </p:spPr>
        <p:txBody>
          <a:bodyPr/>
          <a:lstStyle/>
          <a:p>
            <a:r>
              <a:rPr lang="en-US" dirty="0"/>
              <a:t>Q19- What is the diagnosis?</a:t>
            </a:r>
          </a:p>
        </p:txBody>
      </p:sp>
      <p:pic>
        <p:nvPicPr>
          <p:cNvPr id="6" name="object 6">
            <a:extLst>
              <a:ext uri="{FF2B5EF4-FFF2-40B4-BE49-F238E27FC236}">
                <a16:creationId xmlns:a16="http://schemas.microsoft.com/office/drawing/2014/main" id="{06CE9647-B056-883C-7840-82AB83761093}"/>
              </a:ext>
            </a:extLst>
          </p:cNvPr>
          <p:cNvPicPr>
            <a:picLocks/>
          </p:cNvPicPr>
          <p:nvPr/>
        </p:nvPicPr>
        <p:blipFill>
          <a:blip r:embed="rId2" cstate="print"/>
          <a:stretch>
            <a:fillRect/>
          </a:stretch>
        </p:blipFill>
        <p:spPr>
          <a:xfrm>
            <a:off x="5803640" y="1996057"/>
            <a:ext cx="3084681" cy="3263504"/>
          </a:xfrm>
          <a:prstGeom prst="rect">
            <a:avLst/>
          </a:prstGeom>
        </p:spPr>
      </p:pic>
      <p:sp>
        <p:nvSpPr>
          <p:cNvPr id="7" name="Content Placeholder 4">
            <a:extLst>
              <a:ext uri="{FF2B5EF4-FFF2-40B4-BE49-F238E27FC236}">
                <a16:creationId xmlns:a16="http://schemas.microsoft.com/office/drawing/2014/main" id="{DFC9873C-C1D6-5AE2-DB8E-EB1E9559CB61}"/>
              </a:ext>
            </a:extLst>
          </p:cNvPr>
          <p:cNvSpPr>
            <a:spLocks noGrp="1"/>
          </p:cNvSpPr>
          <p:nvPr>
            <p:ph sz="half" idx="1"/>
          </p:nvPr>
        </p:nvSpPr>
        <p:spPr>
          <a:xfrm>
            <a:off x="837372" y="2125266"/>
            <a:ext cx="3886200" cy="3263504"/>
          </a:xfrm>
        </p:spPr>
        <p:txBody>
          <a:bodyPr/>
          <a:lstStyle/>
          <a:p>
            <a:pPr marL="385763" indent="-385763">
              <a:buFont typeface="+mj-lt"/>
              <a:buAutoNum type="alphaUcPeriod"/>
            </a:pPr>
            <a:r>
              <a:rPr lang="en-US" dirty="0">
                <a:solidFill>
                  <a:srgbClr val="FF0000"/>
                </a:solidFill>
              </a:rPr>
              <a:t>Intracranial </a:t>
            </a:r>
            <a:r>
              <a:rPr lang="en-US" sz="2100" dirty="0">
                <a:solidFill>
                  <a:srgbClr val="FF0000"/>
                </a:solidFill>
              </a:rPr>
              <a:t>hemorrhage</a:t>
            </a:r>
          </a:p>
          <a:p>
            <a:pPr marL="385763" indent="-385763">
              <a:buFont typeface="+mj-lt"/>
              <a:buAutoNum type="alphaUcPeriod"/>
            </a:pPr>
            <a:r>
              <a:rPr lang="en-US" dirty="0"/>
              <a:t>Vasogenic edema</a:t>
            </a:r>
            <a:endParaRPr lang="en-US" sz="2100" dirty="0"/>
          </a:p>
          <a:p>
            <a:pPr marL="385763" indent="-385763">
              <a:buFont typeface="+mj-lt"/>
              <a:buAutoNum type="alphaUcPeriod"/>
            </a:pPr>
            <a:r>
              <a:rPr lang="en-US" dirty="0"/>
              <a:t>Cerebral infarction</a:t>
            </a:r>
          </a:p>
          <a:p>
            <a:pPr marL="385763" indent="-385763">
              <a:buFont typeface="+mj-lt"/>
              <a:buAutoNum type="alphaUcPeriod"/>
            </a:pPr>
            <a:r>
              <a:rPr lang="en-US" dirty="0"/>
              <a:t>Multiple sclerosis</a:t>
            </a:r>
          </a:p>
          <a:p>
            <a:pPr marL="385763" indent="-385763">
              <a:buFont typeface="+mj-lt"/>
              <a:buAutoNum type="alphaUcPeriod"/>
            </a:pPr>
            <a:r>
              <a:rPr lang="en-US" dirty="0"/>
              <a:t>Watershed infarction</a:t>
            </a:r>
          </a:p>
          <a:p>
            <a:pPr marL="385763" indent="-385763">
              <a:buFont typeface="+mj-lt"/>
              <a:buAutoNum type="alphaUcPeriod"/>
            </a:pPr>
            <a:endParaRPr lang="en-US" sz="2100" dirty="0"/>
          </a:p>
          <a:p>
            <a:pPr marL="385763" indent="-385763">
              <a:buFont typeface="+mj-lt"/>
              <a:buAutoNum type="alphaUcPeriod"/>
            </a:pPr>
            <a:endParaRPr lang="en-US" dirty="0"/>
          </a:p>
        </p:txBody>
      </p:sp>
    </p:spTree>
    <p:extLst>
      <p:ext uri="{BB962C8B-B14F-4D97-AF65-F5344CB8AC3E}">
        <p14:creationId xmlns:p14="http://schemas.microsoft.com/office/powerpoint/2010/main" val="1458638909"/>
      </p:ext>
    </p:extLst>
  </p:cSld>
  <p:clrMapOvr>
    <a:masterClrMapping/>
  </p:clrMapOvr>
  <p:transition advClick="0" advTm="60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23361" y="1242137"/>
            <a:ext cx="6191288" cy="4074920"/>
          </a:xfrm>
        </p:spPr>
        <p:txBody>
          <a:bodyPr/>
          <a:lstStyle/>
          <a:p>
            <a:r>
              <a:rPr lang="en-US" dirty="0"/>
              <a:t>Q20- EEG what is wrong ? </a:t>
            </a:r>
          </a:p>
          <a:p>
            <a:pPr marL="385763" indent="-385763">
              <a:buFont typeface="+mj-lt"/>
              <a:buAutoNum type="alphaLcPeriod"/>
            </a:pPr>
            <a:endParaRPr lang="en-US" dirty="0"/>
          </a:p>
          <a:p>
            <a:pPr marL="385763" indent="-385763">
              <a:buFont typeface="+mj-lt"/>
              <a:buAutoNum type="alphaLcPeriod"/>
            </a:pPr>
            <a:r>
              <a:rPr lang="en-US" dirty="0"/>
              <a:t>EEG could be abnormal in normal people.</a:t>
            </a:r>
          </a:p>
          <a:p>
            <a:pPr marL="385763" indent="-385763">
              <a:buFont typeface="+mj-lt"/>
              <a:buAutoNum type="alphaLcPeriod"/>
            </a:pPr>
            <a:r>
              <a:rPr lang="en-US" dirty="0"/>
              <a:t>EEG could be normal in epileptic patient.</a:t>
            </a:r>
          </a:p>
          <a:p>
            <a:pPr marL="385763" indent="-385763">
              <a:buFont typeface="+mj-lt"/>
              <a:buAutoNum type="alphaLcPeriod"/>
            </a:pPr>
            <a:r>
              <a:rPr lang="en-US" dirty="0"/>
              <a:t>Neuroimaging is recommended after first unprovoked seizure</a:t>
            </a:r>
          </a:p>
          <a:p>
            <a:pPr marL="385763" indent="-385763">
              <a:buFont typeface="+mj-lt"/>
              <a:buAutoNum type="alphaLcPeriod"/>
            </a:pPr>
            <a:r>
              <a:rPr lang="en-US" dirty="0">
                <a:solidFill>
                  <a:srgbClr val="FF0000"/>
                </a:solidFill>
              </a:rPr>
              <a:t>We give antiepileptic drugs after first attack </a:t>
            </a:r>
          </a:p>
          <a:p>
            <a:pPr marL="385763" indent="-385763">
              <a:buFont typeface="+mj-lt"/>
              <a:buAutoNum type="alphaLcPeriod"/>
            </a:pPr>
            <a:r>
              <a:rPr lang="en-US" dirty="0"/>
              <a:t>EEG shows spike wave in epilepsy</a:t>
            </a:r>
          </a:p>
          <a:p>
            <a:endParaRPr lang="en-US" dirty="0"/>
          </a:p>
          <a:p>
            <a:endParaRPr lang="en-US" dirty="0"/>
          </a:p>
        </p:txBody>
      </p:sp>
      <p:pic>
        <p:nvPicPr>
          <p:cNvPr id="5" name="Picture 4"/>
          <p:cNvPicPr>
            <a:picLocks noChangeAspect="1"/>
          </p:cNvPicPr>
          <p:nvPr/>
        </p:nvPicPr>
        <p:blipFill>
          <a:blip r:embed="rId2"/>
          <a:stretch>
            <a:fillRect/>
          </a:stretch>
        </p:blipFill>
        <p:spPr>
          <a:xfrm>
            <a:off x="6693359" y="1612116"/>
            <a:ext cx="2217612" cy="2409653"/>
          </a:xfrm>
          <a:prstGeom prst="rect">
            <a:avLst/>
          </a:prstGeom>
        </p:spPr>
      </p:pic>
    </p:spTree>
    <p:extLst>
      <p:ext uri="{BB962C8B-B14F-4D97-AF65-F5344CB8AC3E}">
        <p14:creationId xmlns:p14="http://schemas.microsoft.com/office/powerpoint/2010/main" val="2828359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250539" y="1298122"/>
            <a:ext cx="2592549" cy="2272481"/>
          </a:xfrm>
          <a:prstGeom prst="rect">
            <a:avLst/>
          </a:prstGeom>
        </p:spPr>
      </p:pic>
      <p:sp>
        <p:nvSpPr>
          <p:cNvPr id="3" name="Text Placeholder 2"/>
          <p:cNvSpPr>
            <a:spLocks noGrp="1"/>
          </p:cNvSpPr>
          <p:nvPr>
            <p:ph type="body" sz="half" idx="2"/>
          </p:nvPr>
        </p:nvSpPr>
        <p:spPr>
          <a:xfrm>
            <a:off x="300912" y="1298122"/>
            <a:ext cx="5640356" cy="4212796"/>
          </a:xfrm>
        </p:spPr>
        <p:txBody>
          <a:bodyPr/>
          <a:lstStyle/>
          <a:p>
            <a:r>
              <a:rPr lang="en-US" sz="2100" dirty="0"/>
              <a:t>Q21- Features of syringomyelia include all of the following except:</a:t>
            </a:r>
          </a:p>
          <a:p>
            <a:pPr marL="385763" indent="-385763">
              <a:buFont typeface="+mj-lt"/>
              <a:buAutoNum type="alphaLcPeriod"/>
            </a:pPr>
            <a:r>
              <a:rPr lang="en-US" sz="2100" dirty="0">
                <a:solidFill>
                  <a:srgbClr val="FF0000"/>
                </a:solidFill>
              </a:rPr>
              <a:t>It causes bilateral but not symmetrical pain and temperature loss.</a:t>
            </a:r>
          </a:p>
          <a:p>
            <a:pPr marL="385763" indent="-385763">
              <a:buFont typeface="+mj-lt"/>
              <a:buAutoNum type="alphaLcPeriod"/>
            </a:pPr>
            <a:r>
              <a:rPr lang="en-US" sz="2100" dirty="0"/>
              <a:t>Proprioception and vibration sense are not affected early in the disease.</a:t>
            </a:r>
          </a:p>
          <a:p>
            <a:pPr marL="385763" indent="-385763">
              <a:buFont typeface="+mj-lt"/>
              <a:buAutoNum type="alphaLcPeriod"/>
            </a:pPr>
            <a:r>
              <a:rPr lang="en-US" sz="2100" dirty="0"/>
              <a:t>It usually causes gloves and stocking sensory loss distribution.</a:t>
            </a:r>
          </a:p>
          <a:p>
            <a:pPr marL="385763" indent="-385763">
              <a:buFont typeface="+mj-lt"/>
              <a:buAutoNum type="alphaLcPeriod"/>
            </a:pPr>
            <a:r>
              <a:rPr lang="en-US" sz="2100" dirty="0"/>
              <a:t>Cranial nerves may be affected with syringobulbia</a:t>
            </a:r>
          </a:p>
          <a:p>
            <a:pPr marL="385763" indent="-385763">
              <a:buFont typeface="+mj-lt"/>
              <a:buAutoNum type="alphaLcPeriod"/>
            </a:pPr>
            <a:r>
              <a:rPr lang="en-US" sz="2100" dirty="0"/>
              <a:t>Syringobulbia can cause Horner’s syndrome </a:t>
            </a:r>
          </a:p>
        </p:txBody>
      </p:sp>
    </p:spTree>
    <p:extLst>
      <p:ext uri="{BB962C8B-B14F-4D97-AF65-F5344CB8AC3E}">
        <p14:creationId xmlns:p14="http://schemas.microsoft.com/office/powerpoint/2010/main" val="2781535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5644117" y="1209577"/>
            <a:ext cx="3105935" cy="4438846"/>
          </a:xfrm>
          <a:prstGeom prst="rect">
            <a:avLst/>
          </a:prstGeom>
        </p:spPr>
      </p:pic>
      <p:sp>
        <p:nvSpPr>
          <p:cNvPr id="5" name="Text Placeholder 4"/>
          <p:cNvSpPr>
            <a:spLocks noGrp="1"/>
          </p:cNvSpPr>
          <p:nvPr>
            <p:ph type="body" sz="half" idx="2"/>
          </p:nvPr>
        </p:nvSpPr>
        <p:spPr>
          <a:xfrm>
            <a:off x="475862" y="1209578"/>
            <a:ext cx="4083573" cy="4161381"/>
          </a:xfrm>
        </p:spPr>
        <p:txBody>
          <a:bodyPr/>
          <a:lstStyle/>
          <a:p>
            <a:r>
              <a:rPr lang="en-US" dirty="0"/>
              <a:t>Q22- what is the affected muscle?</a:t>
            </a:r>
            <a:br>
              <a:rPr lang="en-US" dirty="0"/>
            </a:br>
            <a:endParaRPr lang="en-US" dirty="0"/>
          </a:p>
          <a:p>
            <a:pPr marL="385763" indent="-385763">
              <a:buFont typeface="+mj-lt"/>
              <a:buAutoNum type="alphaUcPeriod"/>
            </a:pPr>
            <a:r>
              <a:rPr lang="en-US" dirty="0">
                <a:solidFill>
                  <a:srgbClr val="FF0000"/>
                </a:solidFill>
              </a:rPr>
              <a:t>Left pterygoid muscle</a:t>
            </a:r>
          </a:p>
          <a:p>
            <a:pPr marL="385763" indent="-385763">
              <a:buFont typeface="+mj-lt"/>
              <a:buAutoNum type="alphaUcPeriod"/>
            </a:pPr>
            <a:r>
              <a:rPr lang="en-US" dirty="0"/>
              <a:t>Right pterygoid muscle</a:t>
            </a:r>
          </a:p>
          <a:p>
            <a:pPr marL="385763" indent="-385763">
              <a:buFont typeface="+mj-lt"/>
              <a:buAutoNum type="alphaUcPeriod"/>
            </a:pPr>
            <a:r>
              <a:rPr lang="en-US" dirty="0"/>
              <a:t>Left buccinator</a:t>
            </a:r>
          </a:p>
          <a:p>
            <a:pPr marL="385763" indent="-385763">
              <a:buFont typeface="+mj-lt"/>
              <a:buAutoNum type="alphaUcPeriod"/>
            </a:pPr>
            <a:r>
              <a:rPr lang="en-US" dirty="0"/>
              <a:t>Right buccinator</a:t>
            </a:r>
          </a:p>
          <a:p>
            <a:pPr marL="385763" indent="-385763">
              <a:buFont typeface="+mj-lt"/>
              <a:buAutoNum type="alphaUcPeriod"/>
            </a:pPr>
            <a:r>
              <a:rPr lang="en-US" dirty="0"/>
              <a:t>Left temporalis</a:t>
            </a:r>
          </a:p>
        </p:txBody>
      </p:sp>
    </p:spTree>
    <p:extLst>
      <p:ext uri="{BB962C8B-B14F-4D97-AF65-F5344CB8AC3E}">
        <p14:creationId xmlns:p14="http://schemas.microsoft.com/office/powerpoint/2010/main" val="3661559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26901" y="1534838"/>
            <a:ext cx="8123327" cy="3661172"/>
          </a:xfrm>
        </p:spPr>
        <p:txBody>
          <a:bodyPr/>
          <a:lstStyle/>
          <a:p>
            <a:r>
              <a:rPr lang="en-US" dirty="0"/>
              <a:t>Q23- Patient look to right, fast phase of nystagmus to left, patient look to right again, fast phase of nystagmus to right, what the type of nystagmus?</a:t>
            </a:r>
            <a:br>
              <a:rPr lang="en-US" dirty="0"/>
            </a:br>
            <a:br>
              <a:rPr lang="en-US" dirty="0"/>
            </a:br>
            <a:r>
              <a:rPr lang="en-US" dirty="0"/>
              <a:t>A- Left jerky nystagmus.</a:t>
            </a:r>
          </a:p>
          <a:p>
            <a:r>
              <a:rPr lang="en-US" dirty="0"/>
              <a:t>B- right jerky nystagmus.</a:t>
            </a:r>
          </a:p>
          <a:p>
            <a:r>
              <a:rPr lang="en-US" dirty="0"/>
              <a:t>C- Right </a:t>
            </a:r>
            <a:r>
              <a:rPr lang="en-US" dirty="0" err="1"/>
              <a:t>pendular</a:t>
            </a:r>
            <a:r>
              <a:rPr lang="en-US" dirty="0"/>
              <a:t> nystagmus.</a:t>
            </a:r>
          </a:p>
          <a:p>
            <a:r>
              <a:rPr lang="en-US" dirty="0"/>
              <a:t>D- Left </a:t>
            </a:r>
            <a:r>
              <a:rPr lang="en-US" dirty="0" err="1"/>
              <a:t>pendular</a:t>
            </a:r>
            <a:r>
              <a:rPr lang="en-US" dirty="0"/>
              <a:t> nystagmus.</a:t>
            </a:r>
          </a:p>
          <a:p>
            <a:r>
              <a:rPr lang="en-US" dirty="0">
                <a:solidFill>
                  <a:srgbClr val="FF0000"/>
                </a:solidFill>
              </a:rPr>
              <a:t>E- Multidirectional nystagmus.</a:t>
            </a:r>
          </a:p>
          <a:p>
            <a:endParaRPr lang="en-US" dirty="0"/>
          </a:p>
        </p:txBody>
      </p:sp>
    </p:spTree>
    <p:extLst>
      <p:ext uri="{BB962C8B-B14F-4D97-AF65-F5344CB8AC3E}">
        <p14:creationId xmlns:p14="http://schemas.microsoft.com/office/powerpoint/2010/main" val="933705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629841" y="1597819"/>
            <a:ext cx="7662741" cy="3661172"/>
          </a:xfrm>
        </p:spPr>
        <p:txBody>
          <a:bodyPr/>
          <a:lstStyle/>
          <a:p>
            <a:r>
              <a:rPr lang="en-US" dirty="0"/>
              <a:t>Q24- What is wrong ?</a:t>
            </a:r>
          </a:p>
          <a:p>
            <a:pPr marL="385763" indent="-385763">
              <a:buFont typeface="+mj-lt"/>
              <a:buAutoNum type="alphaLcPeriod"/>
            </a:pPr>
            <a:r>
              <a:rPr lang="en-US" dirty="0"/>
              <a:t>Athetosis is slow writhing movement</a:t>
            </a:r>
          </a:p>
          <a:p>
            <a:pPr marL="385763" indent="-385763">
              <a:buFont typeface="+mj-lt"/>
              <a:buAutoNum type="alphaLcPeriod"/>
            </a:pPr>
            <a:r>
              <a:rPr lang="en-US" dirty="0"/>
              <a:t>Tics are </a:t>
            </a:r>
            <a:r>
              <a:rPr lang="en-US" dirty="0" err="1"/>
              <a:t>semivoluntary</a:t>
            </a:r>
            <a:r>
              <a:rPr lang="en-US" dirty="0"/>
              <a:t> movement</a:t>
            </a:r>
          </a:p>
          <a:p>
            <a:pPr marL="385763" indent="-385763">
              <a:buFont typeface="+mj-lt"/>
              <a:buAutoNum type="alphaLcPeriod"/>
            </a:pPr>
            <a:r>
              <a:rPr lang="en-US" dirty="0"/>
              <a:t>Hemiballismus due to contralateral lesion in subthalamic nucleus</a:t>
            </a:r>
            <a:endParaRPr lang="ar-JO" dirty="0"/>
          </a:p>
          <a:p>
            <a:pPr marL="385763" indent="-385763">
              <a:buFont typeface="+mj-lt"/>
              <a:buAutoNum type="alphaLcPeriod"/>
            </a:pPr>
            <a:r>
              <a:rPr lang="en-US" dirty="0">
                <a:solidFill>
                  <a:srgbClr val="FF0000"/>
                </a:solidFill>
              </a:rPr>
              <a:t>Intention tremors frequency is the same through out the movement</a:t>
            </a:r>
          </a:p>
          <a:p>
            <a:pPr marL="385763" indent="-385763">
              <a:buFont typeface="+mj-lt"/>
              <a:buAutoNum type="alphaLcPeriod"/>
            </a:pPr>
            <a:r>
              <a:rPr lang="en-US" dirty="0"/>
              <a:t>Myoclonus sudden, brief, uncontrolled muscle contraction</a:t>
            </a:r>
          </a:p>
          <a:p>
            <a:pPr marL="385763" indent="-385763">
              <a:buFont typeface="+mj-lt"/>
              <a:buAutoNum type="alphaLcPeriod"/>
            </a:pPr>
            <a:endParaRPr lang="en-US" dirty="0">
              <a:solidFill>
                <a:srgbClr val="FF0000"/>
              </a:solidFill>
            </a:endParaRPr>
          </a:p>
        </p:txBody>
      </p:sp>
    </p:spTree>
    <p:extLst>
      <p:ext uri="{BB962C8B-B14F-4D97-AF65-F5344CB8AC3E}">
        <p14:creationId xmlns:p14="http://schemas.microsoft.com/office/powerpoint/2010/main" val="13347332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12058" y="1262831"/>
            <a:ext cx="7903292" cy="4227142"/>
          </a:xfrm>
        </p:spPr>
        <p:txBody>
          <a:bodyPr>
            <a:normAutofit/>
          </a:bodyPr>
          <a:lstStyle/>
          <a:p>
            <a:pPr marL="0" indent="0">
              <a:buNone/>
            </a:pPr>
            <a:r>
              <a:rPr lang="en-US" sz="2400" dirty="0"/>
              <a:t>Q25- which of the following result in a positive Romberg test?</a:t>
            </a:r>
          </a:p>
          <a:p>
            <a:pPr marL="385763" indent="-385763">
              <a:buFont typeface="+mj-lt"/>
              <a:buAutoNum type="alphaLcPeriod"/>
            </a:pPr>
            <a:r>
              <a:rPr lang="en-US" sz="2400" dirty="0"/>
              <a:t>Dorsal column lesion</a:t>
            </a:r>
          </a:p>
          <a:p>
            <a:pPr marL="385763" indent="-385763">
              <a:buFont typeface="+mj-lt"/>
              <a:buAutoNum type="alphaLcPeriod"/>
            </a:pPr>
            <a:r>
              <a:rPr lang="en-US" sz="2400" dirty="0"/>
              <a:t>Vit B12 deficiency</a:t>
            </a:r>
          </a:p>
          <a:p>
            <a:pPr marL="385763" indent="-385763">
              <a:buFont typeface="+mj-lt"/>
              <a:buAutoNum type="alphaLcPeriod"/>
            </a:pPr>
            <a:r>
              <a:rPr lang="en-US" sz="2400" dirty="0"/>
              <a:t>Diabetic neuropathy</a:t>
            </a:r>
          </a:p>
          <a:p>
            <a:pPr marL="385763" indent="-385763">
              <a:buFont typeface="+mj-lt"/>
              <a:buAutoNum type="alphaLcPeriod"/>
            </a:pPr>
            <a:r>
              <a:rPr lang="en-US" sz="2400" dirty="0"/>
              <a:t>Impaired proprioception</a:t>
            </a:r>
          </a:p>
          <a:p>
            <a:pPr marL="385763" indent="-385763">
              <a:buFont typeface="+mj-lt"/>
              <a:buAutoNum type="alphaLcPeriod"/>
            </a:pPr>
            <a:r>
              <a:rPr lang="en-US" sz="2400" dirty="0">
                <a:solidFill>
                  <a:srgbClr val="FF0000"/>
                </a:solidFill>
              </a:rPr>
              <a:t>All of the above</a:t>
            </a:r>
          </a:p>
        </p:txBody>
      </p:sp>
      <p:pic>
        <p:nvPicPr>
          <p:cNvPr id="2" name="Picture 1"/>
          <p:cNvPicPr>
            <a:picLocks noChangeAspect="1"/>
          </p:cNvPicPr>
          <p:nvPr/>
        </p:nvPicPr>
        <p:blipFill>
          <a:blip r:embed="rId2"/>
          <a:stretch>
            <a:fillRect/>
          </a:stretch>
        </p:blipFill>
        <p:spPr>
          <a:xfrm>
            <a:off x="5767339" y="1908150"/>
            <a:ext cx="2748011" cy="2299916"/>
          </a:xfrm>
          <a:prstGeom prst="rect">
            <a:avLst/>
          </a:prstGeom>
        </p:spPr>
      </p:pic>
    </p:spTree>
    <p:extLst>
      <p:ext uri="{BB962C8B-B14F-4D97-AF65-F5344CB8AC3E}">
        <p14:creationId xmlns:p14="http://schemas.microsoft.com/office/powerpoint/2010/main" val="1245891396"/>
      </p:ext>
    </p:extLst>
  </p:cSld>
  <p:clrMapOvr>
    <a:masterClrMapping/>
  </p:clrMapOvr>
  <p:transition advClick="0" advTm="60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44846" y="1380659"/>
            <a:ext cx="3476173" cy="4095491"/>
          </a:xfrm>
          <a:prstGeom prst="rect">
            <a:avLst/>
          </a:prstGeom>
        </p:spPr>
      </p:pic>
      <p:sp>
        <p:nvSpPr>
          <p:cNvPr id="3" name="Text Placeholder 2"/>
          <p:cNvSpPr>
            <a:spLocks noGrp="1"/>
          </p:cNvSpPr>
          <p:nvPr>
            <p:ph type="body" sz="half" idx="2"/>
          </p:nvPr>
        </p:nvSpPr>
        <p:spPr>
          <a:xfrm>
            <a:off x="629841" y="1380660"/>
            <a:ext cx="4100780" cy="3878332"/>
          </a:xfrm>
        </p:spPr>
        <p:txBody>
          <a:bodyPr/>
          <a:lstStyle/>
          <a:p>
            <a:r>
              <a:rPr lang="en-US" dirty="0"/>
              <a:t>Q26- Which of the following is wrong ?</a:t>
            </a:r>
          </a:p>
          <a:p>
            <a:pPr marL="385763" indent="-385763">
              <a:buFont typeface="+mj-lt"/>
              <a:buAutoNum type="alphaUcPeriod"/>
            </a:pPr>
            <a:r>
              <a:rPr lang="en-US" dirty="0"/>
              <a:t>The protein is high</a:t>
            </a:r>
          </a:p>
          <a:p>
            <a:pPr marL="385763" indent="-385763">
              <a:buFont typeface="+mj-lt"/>
              <a:buAutoNum type="alphaUcPeriod"/>
            </a:pPr>
            <a:r>
              <a:rPr lang="en-US" dirty="0"/>
              <a:t>The sugar is usually normal</a:t>
            </a:r>
          </a:p>
          <a:p>
            <a:pPr marL="385763" indent="-385763">
              <a:buFont typeface="+mj-lt"/>
              <a:buAutoNum type="alphaUcPeriod"/>
            </a:pPr>
            <a:r>
              <a:rPr lang="en-US" dirty="0">
                <a:solidFill>
                  <a:srgbClr val="FF0000"/>
                </a:solidFill>
              </a:rPr>
              <a:t>Surgery is recommended for treating this condition</a:t>
            </a:r>
          </a:p>
          <a:p>
            <a:pPr marL="385763" indent="-385763">
              <a:buFont typeface="+mj-lt"/>
              <a:buAutoNum type="alphaUcPeriod"/>
            </a:pPr>
            <a:r>
              <a:rPr lang="en-US" dirty="0"/>
              <a:t>It is usually caused by herpes simplex virus</a:t>
            </a:r>
          </a:p>
          <a:p>
            <a:pPr marL="385763" indent="-385763">
              <a:buFont typeface="+mj-lt"/>
              <a:buAutoNum type="alphaUcPeriod"/>
            </a:pPr>
            <a:r>
              <a:rPr lang="en-US" dirty="0"/>
              <a:t>Start acyclovir as soon as possible</a:t>
            </a:r>
          </a:p>
        </p:txBody>
      </p:sp>
    </p:spTree>
    <p:extLst>
      <p:ext uri="{BB962C8B-B14F-4D97-AF65-F5344CB8AC3E}">
        <p14:creationId xmlns:p14="http://schemas.microsoft.com/office/powerpoint/2010/main" val="6510538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09423" y="1977430"/>
            <a:ext cx="3253208" cy="2903141"/>
          </a:xfrm>
          <a:prstGeom prst="rect">
            <a:avLst/>
          </a:prstGeom>
        </p:spPr>
      </p:pic>
      <p:sp>
        <p:nvSpPr>
          <p:cNvPr id="3" name="Text Placeholder 2"/>
          <p:cNvSpPr>
            <a:spLocks noGrp="1"/>
          </p:cNvSpPr>
          <p:nvPr>
            <p:ph type="body" sz="half" idx="2"/>
          </p:nvPr>
        </p:nvSpPr>
        <p:spPr>
          <a:xfrm>
            <a:off x="646158" y="1476569"/>
            <a:ext cx="4518337" cy="3904862"/>
          </a:xfrm>
        </p:spPr>
        <p:txBody>
          <a:bodyPr anchor="ctr"/>
          <a:lstStyle/>
          <a:p>
            <a:r>
              <a:rPr lang="en-US" dirty="0"/>
              <a:t>Q27- Which of the following can not be found in this patient:</a:t>
            </a:r>
          </a:p>
          <a:p>
            <a:pPr marL="385763" indent="-385763">
              <a:buFont typeface="+mj-lt"/>
              <a:buAutoNum type="alphaLcPeriod"/>
            </a:pPr>
            <a:r>
              <a:rPr lang="en-US" dirty="0"/>
              <a:t>Hoarseness</a:t>
            </a:r>
          </a:p>
          <a:p>
            <a:pPr marL="385763" indent="-385763">
              <a:buFont typeface="+mj-lt"/>
              <a:buAutoNum type="alphaLcPeriod"/>
            </a:pPr>
            <a:r>
              <a:rPr lang="en-US" dirty="0"/>
              <a:t>Dysphagia</a:t>
            </a:r>
          </a:p>
          <a:p>
            <a:pPr marL="385763" indent="-385763">
              <a:buFont typeface="+mj-lt"/>
              <a:buAutoNum type="alphaLcPeriod"/>
            </a:pPr>
            <a:r>
              <a:rPr lang="en-US" dirty="0"/>
              <a:t>Nasal regurgitation of food</a:t>
            </a:r>
          </a:p>
          <a:p>
            <a:pPr marL="385763" indent="-385763">
              <a:buFont typeface="+mj-lt"/>
              <a:buAutoNum type="alphaLcPeriod"/>
            </a:pPr>
            <a:r>
              <a:rPr lang="en-US" dirty="0"/>
              <a:t>Palate collapse</a:t>
            </a:r>
          </a:p>
          <a:p>
            <a:pPr marL="385763" indent="-385763">
              <a:buFont typeface="+mj-lt"/>
              <a:buAutoNum type="alphaLcPeriod"/>
            </a:pPr>
            <a:r>
              <a:rPr lang="en-US" dirty="0">
                <a:solidFill>
                  <a:srgbClr val="FF0000"/>
                </a:solidFill>
              </a:rPr>
              <a:t>Absent jaw reflex</a:t>
            </a:r>
          </a:p>
        </p:txBody>
      </p:sp>
    </p:spTree>
    <p:extLst>
      <p:ext uri="{BB962C8B-B14F-4D97-AF65-F5344CB8AC3E}">
        <p14:creationId xmlns:p14="http://schemas.microsoft.com/office/powerpoint/2010/main" val="1768961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5- if this test is positive what does it mean:</a:t>
            </a:r>
          </a:p>
          <a:p>
            <a:pPr marL="0" indent="0">
              <a:buNone/>
            </a:pPr>
            <a:endParaRPr lang="en-US" dirty="0"/>
          </a:p>
          <a:p>
            <a:pPr marL="0" indent="0">
              <a:buNone/>
            </a:pPr>
            <a:r>
              <a:rPr lang="en-US" dirty="0"/>
              <a:t>Otoliths in </a:t>
            </a:r>
            <a:r>
              <a:rPr lang="en-US" dirty="0">
                <a:solidFill>
                  <a:srgbClr val="FF0000"/>
                </a:solidFill>
              </a:rPr>
              <a:t>posterior</a:t>
            </a:r>
            <a:r>
              <a:rPr lang="en-US" dirty="0"/>
              <a:t> semicircular canal </a:t>
            </a:r>
          </a:p>
        </p:txBody>
      </p:sp>
      <p:pic>
        <p:nvPicPr>
          <p:cNvPr id="4" name="Picture 3"/>
          <p:cNvPicPr>
            <a:picLocks noChangeAspect="1"/>
          </p:cNvPicPr>
          <p:nvPr/>
        </p:nvPicPr>
        <p:blipFill>
          <a:blip r:embed="rId2"/>
          <a:stretch>
            <a:fillRect/>
          </a:stretch>
        </p:blipFill>
        <p:spPr>
          <a:xfrm>
            <a:off x="5361165" y="2908369"/>
            <a:ext cx="3653345" cy="1746656"/>
          </a:xfrm>
          <a:prstGeom prst="rect">
            <a:avLst/>
          </a:prstGeom>
        </p:spPr>
      </p:pic>
    </p:spTree>
    <p:extLst>
      <p:ext uri="{BB962C8B-B14F-4D97-AF65-F5344CB8AC3E}">
        <p14:creationId xmlns:p14="http://schemas.microsoft.com/office/powerpoint/2010/main" val="3938373939"/>
      </p:ext>
    </p:extLst>
  </p:cSld>
  <p:clrMapOvr>
    <a:masterClrMapping/>
  </p:clrMapOvr>
  <p:transition advClick="0" advTm="60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34405" y="4093673"/>
            <a:ext cx="4275191" cy="1476884"/>
          </a:xfrm>
          <a:prstGeom prst="rect">
            <a:avLst/>
          </a:prstGeom>
        </p:spPr>
      </p:pic>
      <p:sp>
        <p:nvSpPr>
          <p:cNvPr id="3" name="Text Placeholder 2"/>
          <p:cNvSpPr>
            <a:spLocks noGrp="1"/>
          </p:cNvSpPr>
          <p:nvPr>
            <p:ph type="body" sz="half" idx="2"/>
          </p:nvPr>
        </p:nvSpPr>
        <p:spPr>
          <a:xfrm>
            <a:off x="397286" y="1170943"/>
            <a:ext cx="8349429" cy="3661172"/>
          </a:xfrm>
        </p:spPr>
        <p:txBody>
          <a:bodyPr/>
          <a:lstStyle/>
          <a:p>
            <a:r>
              <a:rPr lang="en-US" dirty="0"/>
              <a:t>Q28- Patient is asked to look to the right , the lesion is in? </a:t>
            </a:r>
          </a:p>
          <a:p>
            <a:pPr marL="385763" indent="-385763">
              <a:buFont typeface="+mj-lt"/>
              <a:buAutoNum type="alphaUcPeriod"/>
            </a:pPr>
            <a:r>
              <a:rPr lang="en-US" dirty="0">
                <a:solidFill>
                  <a:srgbClr val="FF0000"/>
                </a:solidFill>
              </a:rPr>
              <a:t>Right abducent palsy</a:t>
            </a:r>
          </a:p>
          <a:p>
            <a:pPr marL="385763" indent="-385763">
              <a:buFont typeface="+mj-lt"/>
              <a:buAutoNum type="alphaUcPeriod"/>
            </a:pPr>
            <a:r>
              <a:rPr lang="en-US" dirty="0"/>
              <a:t>Left abducent palsy</a:t>
            </a:r>
          </a:p>
          <a:p>
            <a:pPr marL="385763" indent="-385763">
              <a:buFont typeface="+mj-lt"/>
              <a:buAutoNum type="alphaUcPeriod"/>
            </a:pPr>
            <a:r>
              <a:rPr lang="en-US" dirty="0"/>
              <a:t>Right INO</a:t>
            </a:r>
          </a:p>
          <a:p>
            <a:pPr marL="385763" indent="-385763">
              <a:buFont typeface="+mj-lt"/>
              <a:buAutoNum type="alphaUcPeriod"/>
            </a:pPr>
            <a:r>
              <a:rPr lang="en-US" dirty="0"/>
              <a:t>Left INO</a:t>
            </a:r>
          </a:p>
          <a:p>
            <a:pPr marL="385763" indent="-385763">
              <a:buFont typeface="+mj-lt"/>
              <a:buAutoNum type="alphaUcPeriod"/>
            </a:pPr>
            <a:r>
              <a:rPr lang="en-US" dirty="0"/>
              <a:t>Bilateral INO</a:t>
            </a:r>
          </a:p>
        </p:txBody>
      </p:sp>
    </p:spTree>
    <p:extLst>
      <p:ext uri="{BB962C8B-B14F-4D97-AF65-F5344CB8AC3E}">
        <p14:creationId xmlns:p14="http://schemas.microsoft.com/office/powerpoint/2010/main" val="4638418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34405" y="4093673"/>
            <a:ext cx="4275191" cy="1476884"/>
          </a:xfrm>
          <a:prstGeom prst="rect">
            <a:avLst/>
          </a:prstGeom>
        </p:spPr>
      </p:pic>
      <p:sp>
        <p:nvSpPr>
          <p:cNvPr id="3" name="Text Placeholder 2"/>
          <p:cNvSpPr>
            <a:spLocks noGrp="1"/>
          </p:cNvSpPr>
          <p:nvPr>
            <p:ph type="body" sz="half" idx="2"/>
          </p:nvPr>
        </p:nvSpPr>
        <p:spPr>
          <a:xfrm>
            <a:off x="397286" y="1170943"/>
            <a:ext cx="8349429" cy="3661172"/>
          </a:xfrm>
        </p:spPr>
        <p:txBody>
          <a:bodyPr/>
          <a:lstStyle/>
          <a:p>
            <a:r>
              <a:rPr lang="en-US" dirty="0"/>
              <a:t>Q29- The lesion is may one of the following except? </a:t>
            </a:r>
          </a:p>
          <a:p>
            <a:pPr marL="385763" indent="-385763">
              <a:buFont typeface="+mj-lt"/>
              <a:buAutoNum type="alphaUcPeriod"/>
            </a:pPr>
            <a:r>
              <a:rPr lang="en-US" dirty="0"/>
              <a:t>Right medial rectus</a:t>
            </a:r>
          </a:p>
          <a:p>
            <a:pPr marL="385763" indent="-385763">
              <a:buFont typeface="+mj-lt"/>
              <a:buAutoNum type="alphaUcPeriod"/>
            </a:pPr>
            <a:r>
              <a:rPr lang="en-US" dirty="0">
                <a:solidFill>
                  <a:srgbClr val="FF0000"/>
                </a:solidFill>
              </a:rPr>
              <a:t>Left medial rectus</a:t>
            </a:r>
          </a:p>
          <a:p>
            <a:pPr marL="385763" indent="-385763">
              <a:buFont typeface="+mj-lt"/>
              <a:buAutoNum type="alphaUcPeriod"/>
            </a:pPr>
            <a:r>
              <a:rPr lang="en-US" dirty="0"/>
              <a:t>Myasthenia gravis</a:t>
            </a:r>
          </a:p>
          <a:p>
            <a:pPr marL="385763" indent="-385763">
              <a:buFont typeface="+mj-lt"/>
              <a:buAutoNum type="alphaUcPeriod"/>
            </a:pPr>
            <a:r>
              <a:rPr lang="en-US" dirty="0"/>
              <a:t>Space-occupying lesion</a:t>
            </a:r>
          </a:p>
          <a:p>
            <a:pPr marL="385763" indent="-385763">
              <a:buFont typeface="+mj-lt"/>
              <a:buAutoNum type="alphaUcPeriod"/>
            </a:pPr>
            <a:r>
              <a:rPr lang="en-US" dirty="0"/>
              <a:t>Increased ICP</a:t>
            </a:r>
          </a:p>
        </p:txBody>
      </p:sp>
    </p:spTree>
    <p:extLst>
      <p:ext uri="{BB962C8B-B14F-4D97-AF65-F5344CB8AC3E}">
        <p14:creationId xmlns:p14="http://schemas.microsoft.com/office/powerpoint/2010/main" val="41821206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629841" y="1309585"/>
            <a:ext cx="8160198" cy="3661172"/>
          </a:xfrm>
        </p:spPr>
        <p:txBody>
          <a:bodyPr/>
          <a:lstStyle/>
          <a:p>
            <a:r>
              <a:rPr lang="en-US" dirty="0"/>
              <a:t>Q30- A 20 years old patient came with weakness and numbness of lower extremities more than upper extremities, urine retention, &amp; normal reflexes. The most important next step in diagnosis will be:</a:t>
            </a:r>
          </a:p>
          <a:p>
            <a:pPr marL="385763" indent="-385763">
              <a:buFont typeface="+mj-lt"/>
              <a:buAutoNum type="alphaLcPeriod"/>
            </a:pPr>
            <a:r>
              <a:rPr lang="en-US" dirty="0"/>
              <a:t>Nerve conduction study</a:t>
            </a:r>
          </a:p>
          <a:p>
            <a:pPr marL="385763" indent="-385763">
              <a:buFont typeface="+mj-lt"/>
              <a:buAutoNum type="alphaLcPeriod"/>
            </a:pPr>
            <a:r>
              <a:rPr lang="en-US" dirty="0"/>
              <a:t>Perform spinal MRI</a:t>
            </a:r>
          </a:p>
          <a:p>
            <a:pPr marL="385763" indent="-385763">
              <a:buFont typeface="+mj-lt"/>
              <a:buAutoNum type="alphaLcPeriod"/>
            </a:pPr>
            <a:r>
              <a:rPr lang="en-US" dirty="0"/>
              <a:t>Perform lumbar puncture and CSF analysis</a:t>
            </a:r>
          </a:p>
          <a:p>
            <a:pPr marL="385763" indent="-385763">
              <a:buFont typeface="+mj-lt"/>
              <a:buAutoNum type="alphaLcPeriod"/>
            </a:pPr>
            <a:r>
              <a:rPr lang="en-US" dirty="0"/>
              <a:t>Examine for dermatomal sensory loss</a:t>
            </a:r>
          </a:p>
          <a:p>
            <a:pPr marL="385763" indent="-385763">
              <a:buFont typeface="+mj-lt"/>
              <a:buAutoNum type="alphaLcPeriod"/>
            </a:pPr>
            <a:r>
              <a:rPr lang="en-US" dirty="0"/>
              <a:t>Examine for glove and stocking sensory loss</a:t>
            </a:r>
          </a:p>
        </p:txBody>
      </p:sp>
      <p:sp>
        <p:nvSpPr>
          <p:cNvPr id="2" name="TextBox 1">
            <a:extLst>
              <a:ext uri="{FF2B5EF4-FFF2-40B4-BE49-F238E27FC236}">
                <a16:creationId xmlns:a16="http://schemas.microsoft.com/office/drawing/2014/main" id="{2A900EE8-89F7-0EE2-48B0-7C8D6C71F8D6}"/>
              </a:ext>
            </a:extLst>
          </p:cNvPr>
          <p:cNvSpPr txBox="1"/>
          <p:nvPr/>
        </p:nvSpPr>
        <p:spPr>
          <a:xfrm>
            <a:off x="7345018" y="2735746"/>
            <a:ext cx="1445021" cy="646331"/>
          </a:xfrm>
          <a:prstGeom prst="rect">
            <a:avLst/>
          </a:prstGeom>
          <a:noFill/>
        </p:spPr>
        <p:txBody>
          <a:bodyPr wrap="square" rtlCol="0">
            <a:spAutoFit/>
          </a:bodyPr>
          <a:lstStyle/>
          <a:p>
            <a:r>
              <a:rPr lang="ar-AE" sz="3600" b="1" dirty="0"/>
              <a:t>الله اعلم </a:t>
            </a:r>
            <a:endParaRPr lang="en-US" sz="3600" b="1" dirty="0"/>
          </a:p>
        </p:txBody>
      </p:sp>
      <p:pic>
        <p:nvPicPr>
          <p:cNvPr id="1026" name="Picture 2" descr="🤔 Thinking Face emoji Meaning | Dictionary.com">
            <a:extLst>
              <a:ext uri="{FF2B5EF4-FFF2-40B4-BE49-F238E27FC236}">
                <a16:creationId xmlns:a16="http://schemas.microsoft.com/office/drawing/2014/main" id="{5856A117-E54D-C1D0-5F5B-D136AD84E5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6859" y="3429000"/>
            <a:ext cx="737300" cy="73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2618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A15069-4269-BADC-A7AE-C185DB211F23}"/>
              </a:ext>
            </a:extLst>
          </p:cNvPr>
          <p:cNvPicPr>
            <a:picLocks noChangeAspect="1"/>
          </p:cNvPicPr>
          <p:nvPr/>
        </p:nvPicPr>
        <p:blipFill>
          <a:blip r:embed="rId2"/>
          <a:stretch>
            <a:fillRect/>
          </a:stretch>
        </p:blipFill>
        <p:spPr>
          <a:xfrm>
            <a:off x="5926207" y="1535596"/>
            <a:ext cx="2857500" cy="3786809"/>
          </a:xfrm>
          <a:prstGeom prst="rect">
            <a:avLst/>
          </a:prstGeom>
        </p:spPr>
      </p:pic>
      <p:sp>
        <p:nvSpPr>
          <p:cNvPr id="5" name="Text Placeholder 2">
            <a:extLst>
              <a:ext uri="{FF2B5EF4-FFF2-40B4-BE49-F238E27FC236}">
                <a16:creationId xmlns:a16="http://schemas.microsoft.com/office/drawing/2014/main" id="{F6D2111E-CFE2-EBC7-2706-48E886FB9DF1}"/>
              </a:ext>
            </a:extLst>
          </p:cNvPr>
          <p:cNvSpPr>
            <a:spLocks noGrp="1"/>
          </p:cNvSpPr>
          <p:nvPr>
            <p:ph type="body" sz="half" idx="2"/>
          </p:nvPr>
        </p:nvSpPr>
        <p:spPr>
          <a:xfrm>
            <a:off x="287955" y="1598413"/>
            <a:ext cx="5427045" cy="3661172"/>
          </a:xfrm>
        </p:spPr>
        <p:txBody>
          <a:bodyPr/>
          <a:lstStyle/>
          <a:p>
            <a:r>
              <a:rPr lang="en-US" dirty="0"/>
              <a:t>Q31- The patient has fever and nuchal rigidity, what is the name of the test? </a:t>
            </a:r>
          </a:p>
          <a:p>
            <a:pPr marL="385763" indent="-385763">
              <a:buFont typeface="+mj-lt"/>
              <a:buAutoNum type="alphaUcPeriod"/>
            </a:pPr>
            <a:r>
              <a:rPr lang="en-US" dirty="0"/>
              <a:t>Leg raise test</a:t>
            </a:r>
          </a:p>
          <a:p>
            <a:pPr marL="385763" indent="-385763">
              <a:buFont typeface="+mj-lt"/>
              <a:buAutoNum type="alphaUcPeriod"/>
            </a:pPr>
            <a:r>
              <a:rPr lang="en-US" dirty="0"/>
              <a:t>Brudzinski test</a:t>
            </a:r>
          </a:p>
          <a:p>
            <a:pPr marL="385763" indent="-385763">
              <a:buFont typeface="+mj-lt"/>
              <a:buAutoNum type="alphaUcPeriod"/>
            </a:pPr>
            <a:r>
              <a:rPr lang="en-US" dirty="0">
                <a:solidFill>
                  <a:srgbClr val="FF0000"/>
                </a:solidFill>
              </a:rPr>
              <a:t>Kernig test</a:t>
            </a:r>
          </a:p>
          <a:p>
            <a:pPr marL="385763" indent="-385763">
              <a:buFont typeface="+mj-lt"/>
              <a:buAutoNum type="alphaUcPeriod"/>
            </a:pPr>
            <a:r>
              <a:rPr lang="en-US" dirty="0"/>
              <a:t>Babinski test</a:t>
            </a:r>
          </a:p>
          <a:p>
            <a:pPr marL="385763" indent="-385763">
              <a:buFont typeface="+mj-lt"/>
              <a:buAutoNum type="alphaUcPeriod"/>
            </a:pPr>
            <a:r>
              <a:rPr lang="en-US" dirty="0"/>
              <a:t>Hoffman test</a:t>
            </a:r>
          </a:p>
        </p:txBody>
      </p:sp>
    </p:spTree>
    <p:extLst>
      <p:ext uri="{BB962C8B-B14F-4D97-AF65-F5344CB8AC3E}">
        <p14:creationId xmlns:p14="http://schemas.microsoft.com/office/powerpoint/2010/main" val="31373976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99F313-E3B4-8D15-8EAC-FF61FC346FEF}"/>
              </a:ext>
            </a:extLst>
          </p:cNvPr>
          <p:cNvSpPr txBox="1"/>
          <p:nvPr/>
        </p:nvSpPr>
        <p:spPr>
          <a:xfrm>
            <a:off x="407505" y="1296192"/>
            <a:ext cx="8169965" cy="3046988"/>
          </a:xfrm>
          <a:prstGeom prst="rect">
            <a:avLst/>
          </a:prstGeom>
          <a:noFill/>
        </p:spPr>
        <p:txBody>
          <a:bodyPr wrap="square">
            <a:spAutoFit/>
          </a:bodyPr>
          <a:lstStyle/>
          <a:p>
            <a:r>
              <a:rPr lang="en-US" sz="2400" dirty="0"/>
              <a:t>Q32- In NCS (nerve conduction study) the patient showed demyelination so what's the diagnosis ?</a:t>
            </a:r>
          </a:p>
          <a:p>
            <a:r>
              <a:rPr lang="en-US" sz="2400" dirty="0">
                <a:solidFill>
                  <a:srgbClr val="FF0000"/>
                </a:solidFill>
              </a:rPr>
              <a:t>A- Charcot–Marie–Tooth disease</a:t>
            </a:r>
          </a:p>
          <a:p>
            <a:r>
              <a:rPr lang="en-US" sz="2400" dirty="0"/>
              <a:t>B- Rheumatoid arthritis</a:t>
            </a:r>
          </a:p>
          <a:p>
            <a:r>
              <a:rPr lang="en-US" sz="2400" dirty="0"/>
              <a:t>C- Guillain-Barre syndrome</a:t>
            </a:r>
          </a:p>
          <a:p>
            <a:r>
              <a:rPr lang="en-US" sz="2400" dirty="0"/>
              <a:t>D- Multiple Sclerosis</a:t>
            </a:r>
          </a:p>
          <a:p>
            <a:r>
              <a:rPr lang="en-US" sz="2400" dirty="0"/>
              <a:t>E- SCD</a:t>
            </a:r>
          </a:p>
          <a:p>
            <a:endParaRPr lang="en-US" sz="2400" dirty="0"/>
          </a:p>
        </p:txBody>
      </p:sp>
      <p:pic>
        <p:nvPicPr>
          <p:cNvPr id="7" name="Picture 6">
            <a:extLst>
              <a:ext uri="{FF2B5EF4-FFF2-40B4-BE49-F238E27FC236}">
                <a16:creationId xmlns:a16="http://schemas.microsoft.com/office/drawing/2014/main" id="{49EA62E1-F8B0-A16C-C99C-770DD4844893}"/>
              </a:ext>
            </a:extLst>
          </p:cNvPr>
          <p:cNvPicPr>
            <a:picLocks noChangeAspect="1"/>
          </p:cNvPicPr>
          <p:nvPr/>
        </p:nvPicPr>
        <p:blipFill>
          <a:blip r:embed="rId2"/>
          <a:stretch>
            <a:fillRect/>
          </a:stretch>
        </p:blipFill>
        <p:spPr>
          <a:xfrm>
            <a:off x="5536096" y="2161143"/>
            <a:ext cx="3299999" cy="2535714"/>
          </a:xfrm>
          <a:prstGeom prst="rect">
            <a:avLst/>
          </a:prstGeom>
        </p:spPr>
      </p:pic>
    </p:spTree>
    <p:extLst>
      <p:ext uri="{BB962C8B-B14F-4D97-AF65-F5344CB8AC3E}">
        <p14:creationId xmlns:p14="http://schemas.microsoft.com/office/powerpoint/2010/main" val="36930355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529459-2A13-11FF-ABC2-2F49512DB63C}"/>
              </a:ext>
            </a:extLst>
          </p:cNvPr>
          <p:cNvSpPr txBox="1"/>
          <p:nvPr/>
        </p:nvSpPr>
        <p:spPr>
          <a:xfrm>
            <a:off x="119270" y="1104812"/>
            <a:ext cx="8905461" cy="2677656"/>
          </a:xfrm>
          <a:prstGeom prst="rect">
            <a:avLst/>
          </a:prstGeom>
          <a:noFill/>
        </p:spPr>
        <p:txBody>
          <a:bodyPr wrap="square">
            <a:spAutoFit/>
          </a:bodyPr>
          <a:lstStyle/>
          <a:p>
            <a:r>
              <a:rPr lang="en-US" sz="2400" dirty="0"/>
              <a:t>Q33- Which Guillain-Barre variant is associated with ophthalmoplegia, ataxia and areflexia and tends to be associated with GQ16 antibodies?</a:t>
            </a:r>
          </a:p>
          <a:p>
            <a:pPr marL="685800" lvl="1" indent="-342900">
              <a:buFont typeface="+mj-lt"/>
              <a:buAutoNum type="alphaLcPeriod"/>
            </a:pPr>
            <a:r>
              <a:rPr lang="en-US" sz="2400" dirty="0"/>
              <a:t>Sensory GBS</a:t>
            </a:r>
          </a:p>
          <a:p>
            <a:pPr marL="685800" lvl="1" indent="-342900">
              <a:buFont typeface="+mj-lt"/>
              <a:buAutoNum type="alphaLcPeriod"/>
            </a:pPr>
            <a:r>
              <a:rPr lang="en-US" sz="2400" dirty="0"/>
              <a:t>Acute inflammatory demyelinating polyneuropathy</a:t>
            </a:r>
          </a:p>
          <a:p>
            <a:pPr marL="685800" lvl="1" indent="-342900">
              <a:buFont typeface="+mj-lt"/>
              <a:buAutoNum type="alphaLcPeriod"/>
            </a:pPr>
            <a:r>
              <a:rPr lang="en-US" sz="2400" dirty="0"/>
              <a:t>Acute motor sensory axonal polyneuropathy</a:t>
            </a:r>
          </a:p>
          <a:p>
            <a:pPr marL="685800" lvl="1" indent="-342900">
              <a:buFont typeface="+mj-lt"/>
              <a:buAutoNum type="alphaLcPeriod"/>
            </a:pPr>
            <a:r>
              <a:rPr lang="en-US" sz="2400" dirty="0">
                <a:solidFill>
                  <a:srgbClr val="FF0000"/>
                </a:solidFill>
              </a:rPr>
              <a:t>Miller-Fisher syndrome</a:t>
            </a:r>
          </a:p>
          <a:p>
            <a:pPr marL="685800" lvl="1" indent="-342900">
              <a:buFont typeface="+mj-lt"/>
              <a:buAutoNum type="alphaLcPeriod"/>
            </a:pPr>
            <a:r>
              <a:rPr lang="en-US" sz="2400" dirty="0"/>
              <a:t>Acute motor axonal polyneuropathy</a:t>
            </a:r>
          </a:p>
        </p:txBody>
      </p:sp>
    </p:spTree>
    <p:extLst>
      <p:ext uri="{BB962C8B-B14F-4D97-AF65-F5344CB8AC3E}">
        <p14:creationId xmlns:p14="http://schemas.microsoft.com/office/powerpoint/2010/main" val="1666470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A3BCAC-BD2A-A77F-1577-1DC8683146F6}"/>
              </a:ext>
            </a:extLst>
          </p:cNvPr>
          <p:cNvPicPr>
            <a:picLocks noChangeAspect="1"/>
          </p:cNvPicPr>
          <p:nvPr/>
        </p:nvPicPr>
        <p:blipFill>
          <a:blip r:embed="rId2"/>
          <a:stretch>
            <a:fillRect/>
          </a:stretch>
        </p:blipFill>
        <p:spPr>
          <a:xfrm>
            <a:off x="5218044" y="1904192"/>
            <a:ext cx="3707938" cy="3049616"/>
          </a:xfrm>
          <a:prstGeom prst="rect">
            <a:avLst/>
          </a:prstGeom>
        </p:spPr>
      </p:pic>
      <p:sp>
        <p:nvSpPr>
          <p:cNvPr id="6" name="TextBox 5">
            <a:extLst>
              <a:ext uri="{FF2B5EF4-FFF2-40B4-BE49-F238E27FC236}">
                <a16:creationId xmlns:a16="http://schemas.microsoft.com/office/drawing/2014/main" id="{D6D3F226-05A5-92CC-CB3A-CBCC5C681E89}"/>
              </a:ext>
            </a:extLst>
          </p:cNvPr>
          <p:cNvSpPr txBox="1"/>
          <p:nvPr/>
        </p:nvSpPr>
        <p:spPr>
          <a:xfrm>
            <a:off x="377687" y="1480477"/>
            <a:ext cx="4572000" cy="1089529"/>
          </a:xfrm>
          <a:prstGeom prst="rect">
            <a:avLst/>
          </a:prstGeom>
          <a:noFill/>
        </p:spPr>
        <p:txBody>
          <a:bodyPr wrap="square">
            <a:spAutoFit/>
          </a:bodyPr>
          <a:lstStyle/>
          <a:p>
            <a:pPr defTabSz="685800">
              <a:lnSpc>
                <a:spcPct val="90000"/>
              </a:lnSpc>
              <a:spcBef>
                <a:spcPts val="750"/>
              </a:spcBef>
              <a:defRPr/>
            </a:pPr>
            <a:r>
              <a:rPr lang="en-GB" sz="2400" dirty="0"/>
              <a:t>Q34- These are CSF results, what do you expect the cause of these findings in A and in B? </a:t>
            </a:r>
            <a:endParaRPr lang="ar-JO" sz="2400" dirty="0"/>
          </a:p>
        </p:txBody>
      </p:sp>
      <p:sp>
        <p:nvSpPr>
          <p:cNvPr id="7" name="Content Placeholder 4">
            <a:extLst>
              <a:ext uri="{FF2B5EF4-FFF2-40B4-BE49-F238E27FC236}">
                <a16:creationId xmlns:a16="http://schemas.microsoft.com/office/drawing/2014/main" id="{C2C58A62-5841-CDFB-F824-38156B36EE86}"/>
              </a:ext>
            </a:extLst>
          </p:cNvPr>
          <p:cNvSpPr>
            <a:spLocks noGrp="1"/>
          </p:cNvSpPr>
          <p:nvPr>
            <p:ph sz="half" idx="1"/>
          </p:nvPr>
        </p:nvSpPr>
        <p:spPr>
          <a:xfrm>
            <a:off x="489503" y="2546923"/>
            <a:ext cx="3886200" cy="3263504"/>
          </a:xfrm>
        </p:spPr>
        <p:txBody>
          <a:bodyPr/>
          <a:lstStyle/>
          <a:p>
            <a:pPr marL="385763" indent="-385763">
              <a:buFont typeface="+mj-lt"/>
              <a:buAutoNum type="arabicPeriod"/>
            </a:pPr>
            <a:r>
              <a:rPr lang="en-US" dirty="0">
                <a:solidFill>
                  <a:srgbClr val="FF0000"/>
                </a:solidFill>
              </a:rPr>
              <a:t>A: TB &amp; B: Bacterial</a:t>
            </a:r>
            <a:endParaRPr lang="en-US" sz="2100" dirty="0">
              <a:solidFill>
                <a:srgbClr val="FF0000"/>
              </a:solidFill>
            </a:endParaRPr>
          </a:p>
          <a:p>
            <a:pPr marL="385763" indent="-385763">
              <a:buFont typeface="+mj-lt"/>
              <a:buAutoNum type="arabicPeriod"/>
            </a:pPr>
            <a:r>
              <a:rPr lang="en-US" dirty="0"/>
              <a:t>A: Fungal &amp; B: TB</a:t>
            </a:r>
            <a:endParaRPr lang="en-US" sz="2100" dirty="0"/>
          </a:p>
          <a:p>
            <a:pPr marL="385763" indent="-385763">
              <a:buFont typeface="+mj-lt"/>
              <a:buAutoNum type="arabicPeriod"/>
            </a:pPr>
            <a:r>
              <a:rPr lang="en-US" dirty="0"/>
              <a:t>A: TB &amp; B: Viral</a:t>
            </a:r>
          </a:p>
          <a:p>
            <a:pPr marL="385763" indent="-385763">
              <a:buFont typeface="+mj-lt"/>
              <a:buAutoNum type="arabicPeriod"/>
            </a:pPr>
            <a:r>
              <a:rPr lang="en-US" dirty="0"/>
              <a:t>A: Viral &amp; B: Bacterial</a:t>
            </a:r>
          </a:p>
          <a:p>
            <a:pPr marL="385763" indent="-385763">
              <a:buFont typeface="+mj-lt"/>
              <a:buAutoNum type="arabicPeriod"/>
            </a:pPr>
            <a:r>
              <a:rPr lang="en-US" dirty="0"/>
              <a:t>A: Bacterial &amp; B: TB</a:t>
            </a:r>
          </a:p>
          <a:p>
            <a:pPr marL="385763" indent="-385763">
              <a:buFont typeface="+mj-lt"/>
              <a:buAutoNum type="arabicPeriod"/>
            </a:pPr>
            <a:endParaRPr lang="en-US" sz="2100" dirty="0"/>
          </a:p>
          <a:p>
            <a:pPr marL="385763" indent="-385763">
              <a:buFont typeface="+mj-lt"/>
              <a:buAutoNum type="arabicPeriod"/>
            </a:pPr>
            <a:endParaRPr lang="en-US" dirty="0"/>
          </a:p>
        </p:txBody>
      </p:sp>
    </p:spTree>
    <p:extLst>
      <p:ext uri="{BB962C8B-B14F-4D97-AF65-F5344CB8AC3E}">
        <p14:creationId xmlns:p14="http://schemas.microsoft.com/office/powerpoint/2010/main" val="5251207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160A33-2E22-C4D9-9802-081F8C477E55}"/>
              </a:ext>
            </a:extLst>
          </p:cNvPr>
          <p:cNvSpPr txBox="1"/>
          <p:nvPr/>
        </p:nvSpPr>
        <p:spPr>
          <a:xfrm>
            <a:off x="377687" y="1439857"/>
            <a:ext cx="4572000" cy="424732"/>
          </a:xfrm>
          <a:prstGeom prst="rect">
            <a:avLst/>
          </a:prstGeom>
          <a:noFill/>
        </p:spPr>
        <p:txBody>
          <a:bodyPr wrap="square">
            <a:spAutoFit/>
          </a:bodyPr>
          <a:lstStyle/>
          <a:p>
            <a:pPr defTabSz="685800">
              <a:lnSpc>
                <a:spcPct val="90000"/>
              </a:lnSpc>
              <a:spcBef>
                <a:spcPts val="750"/>
              </a:spcBef>
              <a:defRPr/>
            </a:pPr>
            <a:r>
              <a:rPr lang="en-GB" sz="2400" dirty="0"/>
              <a:t>Q35- The name of this condition is?</a:t>
            </a:r>
            <a:endParaRPr lang="ar-JO" sz="2400" dirty="0"/>
          </a:p>
        </p:txBody>
      </p:sp>
      <p:pic>
        <p:nvPicPr>
          <p:cNvPr id="5" name="Picture 4">
            <a:extLst>
              <a:ext uri="{FF2B5EF4-FFF2-40B4-BE49-F238E27FC236}">
                <a16:creationId xmlns:a16="http://schemas.microsoft.com/office/drawing/2014/main" id="{AD493E2B-0372-F8BF-2EEF-7935248F6368}"/>
              </a:ext>
            </a:extLst>
          </p:cNvPr>
          <p:cNvPicPr>
            <a:picLocks noChangeAspect="1"/>
          </p:cNvPicPr>
          <p:nvPr/>
        </p:nvPicPr>
        <p:blipFill>
          <a:blip r:embed="rId2"/>
          <a:stretch>
            <a:fillRect/>
          </a:stretch>
        </p:blipFill>
        <p:spPr>
          <a:xfrm>
            <a:off x="5588276" y="1953816"/>
            <a:ext cx="2857500" cy="2950369"/>
          </a:xfrm>
          <a:prstGeom prst="rect">
            <a:avLst/>
          </a:prstGeom>
        </p:spPr>
      </p:pic>
      <p:sp>
        <p:nvSpPr>
          <p:cNvPr id="6" name="Content Placeholder 4">
            <a:extLst>
              <a:ext uri="{FF2B5EF4-FFF2-40B4-BE49-F238E27FC236}">
                <a16:creationId xmlns:a16="http://schemas.microsoft.com/office/drawing/2014/main" id="{6325867A-DA3D-8CD5-8E40-3E132A3E9F2E}"/>
              </a:ext>
            </a:extLst>
          </p:cNvPr>
          <p:cNvSpPr>
            <a:spLocks noGrp="1"/>
          </p:cNvSpPr>
          <p:nvPr>
            <p:ph sz="half" idx="1"/>
          </p:nvPr>
        </p:nvSpPr>
        <p:spPr>
          <a:xfrm>
            <a:off x="539198" y="1953815"/>
            <a:ext cx="3886200" cy="3263504"/>
          </a:xfrm>
        </p:spPr>
        <p:txBody>
          <a:bodyPr/>
          <a:lstStyle/>
          <a:p>
            <a:pPr marL="385763" indent="-385763">
              <a:buFont typeface="+mj-lt"/>
              <a:buAutoNum type="alphaUcPeriod"/>
            </a:pPr>
            <a:r>
              <a:rPr lang="en-US" dirty="0">
                <a:solidFill>
                  <a:srgbClr val="FF0000"/>
                </a:solidFill>
              </a:rPr>
              <a:t>Meralgia paresthetica</a:t>
            </a:r>
          </a:p>
          <a:p>
            <a:pPr marL="385763" indent="-385763">
              <a:buFont typeface="+mj-lt"/>
              <a:buAutoNum type="alphaUcPeriod"/>
            </a:pPr>
            <a:r>
              <a:rPr lang="en-US" sz="2100" dirty="0"/>
              <a:t>Genitofemoral neuropathy</a:t>
            </a:r>
          </a:p>
          <a:p>
            <a:pPr marL="385763" indent="-385763">
              <a:buFont typeface="+mj-lt"/>
              <a:buAutoNum type="alphaUcPeriod"/>
            </a:pPr>
            <a:r>
              <a:rPr lang="en-US" sz="2100" dirty="0"/>
              <a:t>Sciatica</a:t>
            </a:r>
          </a:p>
          <a:p>
            <a:pPr marL="385763" indent="-385763">
              <a:buFont typeface="+mj-lt"/>
              <a:buAutoNum type="alphaUcPeriod"/>
            </a:pPr>
            <a:r>
              <a:rPr lang="en-US" sz="2100" dirty="0"/>
              <a:t>L5 radiculopathy</a:t>
            </a:r>
          </a:p>
          <a:p>
            <a:pPr marL="385763" indent="-385763">
              <a:buFont typeface="+mj-lt"/>
              <a:buAutoNum type="alphaUcPeriod"/>
            </a:pPr>
            <a:r>
              <a:rPr lang="en-US" sz="2100" dirty="0"/>
              <a:t>Becker muscular dystrophy</a:t>
            </a:r>
          </a:p>
          <a:p>
            <a:pPr marL="385763" indent="-385763">
              <a:buFont typeface="+mj-lt"/>
              <a:buAutoNum type="alphaUcPeriod"/>
            </a:pPr>
            <a:endParaRPr lang="en-US" sz="2100" dirty="0"/>
          </a:p>
          <a:p>
            <a:pPr marL="0" indent="0">
              <a:buNone/>
            </a:pPr>
            <a:endParaRPr lang="en-US" sz="2100" dirty="0"/>
          </a:p>
          <a:p>
            <a:pPr marL="385763" indent="-385763">
              <a:buFont typeface="+mj-lt"/>
              <a:buAutoNum type="alphaUcPeriod"/>
            </a:pPr>
            <a:endParaRPr lang="en-US" dirty="0"/>
          </a:p>
        </p:txBody>
      </p:sp>
    </p:spTree>
    <p:extLst>
      <p:ext uri="{BB962C8B-B14F-4D97-AF65-F5344CB8AC3E}">
        <p14:creationId xmlns:p14="http://schemas.microsoft.com/office/powerpoint/2010/main" val="17726081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C1AE0F-386E-C64F-4028-1A0CC7BD7957}"/>
              </a:ext>
            </a:extLst>
          </p:cNvPr>
          <p:cNvSpPr txBox="1"/>
          <p:nvPr/>
        </p:nvSpPr>
        <p:spPr>
          <a:xfrm>
            <a:off x="377686" y="1439857"/>
            <a:ext cx="6500192" cy="757130"/>
          </a:xfrm>
          <a:prstGeom prst="rect">
            <a:avLst/>
          </a:prstGeom>
          <a:noFill/>
        </p:spPr>
        <p:txBody>
          <a:bodyPr wrap="square">
            <a:spAutoFit/>
          </a:bodyPr>
          <a:lstStyle/>
          <a:p>
            <a:pPr defTabSz="685800">
              <a:lnSpc>
                <a:spcPct val="90000"/>
              </a:lnSpc>
              <a:spcBef>
                <a:spcPts val="750"/>
              </a:spcBef>
              <a:defRPr/>
            </a:pPr>
            <a:r>
              <a:rPr lang="en-GB" sz="2400" dirty="0"/>
              <a:t>Q36- Clinical sign associated with lesion of the nerve supply the area shown in the picture?</a:t>
            </a:r>
            <a:endParaRPr lang="ar-JO" sz="2400" dirty="0"/>
          </a:p>
        </p:txBody>
      </p:sp>
      <p:sp>
        <p:nvSpPr>
          <p:cNvPr id="7" name="Content Placeholder 4">
            <a:extLst>
              <a:ext uri="{FF2B5EF4-FFF2-40B4-BE49-F238E27FC236}">
                <a16:creationId xmlns:a16="http://schemas.microsoft.com/office/drawing/2014/main" id="{DC124A6C-33D8-9E5D-0262-EE22303CF294}"/>
              </a:ext>
            </a:extLst>
          </p:cNvPr>
          <p:cNvSpPr>
            <a:spLocks noGrp="1"/>
          </p:cNvSpPr>
          <p:nvPr>
            <p:ph sz="half" idx="1"/>
          </p:nvPr>
        </p:nvSpPr>
        <p:spPr>
          <a:xfrm>
            <a:off x="549137" y="2173903"/>
            <a:ext cx="3886200" cy="3263504"/>
          </a:xfrm>
        </p:spPr>
        <p:txBody>
          <a:bodyPr/>
          <a:lstStyle/>
          <a:p>
            <a:pPr marL="385763" indent="-385763">
              <a:buFont typeface="+mj-lt"/>
              <a:buAutoNum type="alphaUcPeriod"/>
            </a:pPr>
            <a:r>
              <a:rPr lang="en-US" dirty="0">
                <a:solidFill>
                  <a:srgbClr val="FF0000"/>
                </a:solidFill>
              </a:rPr>
              <a:t>Tibialis anterior weakness</a:t>
            </a:r>
          </a:p>
          <a:p>
            <a:pPr marL="385763" indent="-385763">
              <a:buFont typeface="+mj-lt"/>
              <a:buAutoNum type="alphaUcPeriod"/>
            </a:pPr>
            <a:r>
              <a:rPr lang="en-US" sz="2100" dirty="0"/>
              <a:t>Weak plantar flexion</a:t>
            </a:r>
          </a:p>
          <a:p>
            <a:pPr marL="385763" indent="-385763">
              <a:buFont typeface="+mj-lt"/>
              <a:buAutoNum type="alphaUcPeriod"/>
            </a:pPr>
            <a:r>
              <a:rPr lang="en-US" sz="2100" dirty="0"/>
              <a:t>Calf muscle atrophy</a:t>
            </a:r>
          </a:p>
          <a:p>
            <a:pPr marL="385763" indent="-385763">
              <a:buFont typeface="+mj-lt"/>
              <a:buAutoNum type="alphaUcPeriod"/>
            </a:pPr>
            <a:r>
              <a:rPr lang="en-US" sz="2100" dirty="0"/>
              <a:t>Absent ankle reflex</a:t>
            </a:r>
          </a:p>
          <a:p>
            <a:pPr marL="385763" indent="-385763">
              <a:buFont typeface="+mj-lt"/>
              <a:buAutoNum type="alphaUcPeriod"/>
            </a:pPr>
            <a:r>
              <a:rPr lang="en-US" sz="2100" dirty="0"/>
              <a:t>Cannot stands on tip of toes</a:t>
            </a:r>
          </a:p>
          <a:p>
            <a:pPr marL="0" indent="0">
              <a:buNone/>
            </a:pPr>
            <a:endParaRPr lang="en-US" sz="2100" dirty="0"/>
          </a:p>
          <a:p>
            <a:pPr marL="385763" indent="-385763">
              <a:buFont typeface="+mj-lt"/>
              <a:buAutoNum type="alphaUcPeriod"/>
            </a:pPr>
            <a:endParaRPr lang="en-US" dirty="0"/>
          </a:p>
        </p:txBody>
      </p:sp>
      <p:pic>
        <p:nvPicPr>
          <p:cNvPr id="9" name="Picture 8">
            <a:extLst>
              <a:ext uri="{FF2B5EF4-FFF2-40B4-BE49-F238E27FC236}">
                <a16:creationId xmlns:a16="http://schemas.microsoft.com/office/drawing/2014/main" id="{72198244-E9B9-7940-597B-A530B1F23DFB}"/>
              </a:ext>
            </a:extLst>
          </p:cNvPr>
          <p:cNvPicPr>
            <a:picLocks noChangeAspect="1"/>
          </p:cNvPicPr>
          <p:nvPr/>
        </p:nvPicPr>
        <p:blipFill>
          <a:blip r:embed="rId2"/>
          <a:stretch>
            <a:fillRect/>
          </a:stretch>
        </p:blipFill>
        <p:spPr>
          <a:xfrm>
            <a:off x="5444159" y="2339060"/>
            <a:ext cx="3150704" cy="2292857"/>
          </a:xfrm>
          <a:prstGeom prst="rect">
            <a:avLst/>
          </a:prstGeom>
        </p:spPr>
      </p:pic>
    </p:spTree>
    <p:extLst>
      <p:ext uri="{BB962C8B-B14F-4D97-AF65-F5344CB8AC3E}">
        <p14:creationId xmlns:p14="http://schemas.microsoft.com/office/powerpoint/2010/main" val="10708403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82ABDC-C1A6-1AC5-6398-55DB7ADB9432}"/>
              </a:ext>
            </a:extLst>
          </p:cNvPr>
          <p:cNvSpPr txBox="1"/>
          <p:nvPr/>
        </p:nvSpPr>
        <p:spPr>
          <a:xfrm>
            <a:off x="0" y="1137870"/>
            <a:ext cx="9144000" cy="3416320"/>
          </a:xfrm>
          <a:prstGeom prst="rect">
            <a:avLst/>
          </a:prstGeom>
          <a:noFill/>
        </p:spPr>
        <p:txBody>
          <a:bodyPr wrap="square">
            <a:spAutoFit/>
          </a:bodyPr>
          <a:lstStyle/>
          <a:p>
            <a:r>
              <a:rPr lang="en-US" sz="2400" dirty="0"/>
              <a:t>Q37- A 75 years old male came with acute stroke. He has right side weakness. He has spontaneous speech with occasional </a:t>
            </a:r>
            <a:r>
              <a:rPr lang="en-US" sz="2400" dirty="0" err="1"/>
              <a:t>paraphrasic</a:t>
            </a:r>
            <a:r>
              <a:rPr lang="en-US" sz="2400" dirty="0"/>
              <a:t> errors. He cannot understand and follow commands, and repetition is affected, which of the following best explains his speech pattern? </a:t>
            </a:r>
          </a:p>
          <a:p>
            <a:pPr marL="685800" lvl="1" indent="-342900">
              <a:buFont typeface="+mj-lt"/>
              <a:buAutoNum type="alphaLcPeriod"/>
            </a:pPr>
            <a:r>
              <a:rPr lang="en-US" sz="2400" dirty="0"/>
              <a:t>Broca aphasia</a:t>
            </a:r>
          </a:p>
          <a:p>
            <a:pPr marL="685800" lvl="1" indent="-342900">
              <a:buFont typeface="+mj-lt"/>
              <a:buAutoNum type="alphaLcPeriod"/>
            </a:pPr>
            <a:r>
              <a:rPr lang="en-US" sz="2400" dirty="0"/>
              <a:t>Transcortical aphasia </a:t>
            </a:r>
          </a:p>
          <a:p>
            <a:pPr marL="685800" lvl="1" indent="-342900">
              <a:buFont typeface="+mj-lt"/>
              <a:buAutoNum type="alphaLcPeriod"/>
            </a:pPr>
            <a:r>
              <a:rPr lang="en-US" sz="2400" dirty="0"/>
              <a:t>Conduction aphasia</a:t>
            </a:r>
          </a:p>
          <a:p>
            <a:pPr marL="685800" lvl="1" indent="-342900">
              <a:buFont typeface="+mj-lt"/>
              <a:buAutoNum type="alphaLcPeriod"/>
            </a:pPr>
            <a:r>
              <a:rPr lang="en-US" sz="2400" dirty="0">
                <a:solidFill>
                  <a:srgbClr val="FF0000"/>
                </a:solidFill>
              </a:rPr>
              <a:t>Wernicke aphasia </a:t>
            </a:r>
          </a:p>
          <a:p>
            <a:pPr marL="685800" lvl="1" indent="-342900">
              <a:buFont typeface="+mj-lt"/>
              <a:buAutoNum type="alphaLcPeriod"/>
            </a:pPr>
            <a:r>
              <a:rPr lang="en-US" sz="2400" dirty="0"/>
              <a:t>Global aphasia</a:t>
            </a:r>
          </a:p>
        </p:txBody>
      </p:sp>
    </p:spTree>
    <p:extLst>
      <p:ext uri="{BB962C8B-B14F-4D97-AF65-F5344CB8AC3E}">
        <p14:creationId xmlns:p14="http://schemas.microsoft.com/office/powerpoint/2010/main" val="1818246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dirty="0"/>
              <a:t>6- all the following can cause this condition except :</a:t>
            </a:r>
          </a:p>
          <a:p>
            <a:pPr marL="0" indent="0">
              <a:buNone/>
            </a:pPr>
            <a:endParaRPr lang="en-US" dirty="0"/>
          </a:p>
          <a:p>
            <a:pPr marL="0" indent="0">
              <a:buNone/>
            </a:pPr>
            <a:r>
              <a:rPr lang="en-US" dirty="0">
                <a:solidFill>
                  <a:srgbClr val="FF0000"/>
                </a:solidFill>
              </a:rPr>
              <a:t>Transverse myelitis</a:t>
            </a:r>
          </a:p>
          <a:p>
            <a:pPr marL="0" indent="0">
              <a:buNone/>
            </a:pPr>
            <a:r>
              <a:rPr lang="en-US" dirty="0"/>
              <a:t>Chronic polyneuropathy </a:t>
            </a:r>
          </a:p>
          <a:p>
            <a:pPr marL="0" indent="0">
              <a:buNone/>
            </a:pPr>
            <a:r>
              <a:rPr lang="en-US" dirty="0"/>
              <a:t>GBS</a:t>
            </a:r>
          </a:p>
          <a:p>
            <a:pPr marL="0" indent="0">
              <a:buNone/>
            </a:pPr>
            <a:r>
              <a:rPr lang="en-US" dirty="0"/>
              <a:t>MS </a:t>
            </a:r>
          </a:p>
          <a:p>
            <a:pPr marL="0" indent="0">
              <a:buNone/>
            </a:pPr>
            <a:r>
              <a:rPr lang="en-US" dirty="0"/>
              <a:t> </a:t>
            </a:r>
          </a:p>
        </p:txBody>
      </p:sp>
      <p:pic>
        <p:nvPicPr>
          <p:cNvPr id="4" name="Picture 3"/>
          <p:cNvPicPr>
            <a:picLocks noChangeAspect="1"/>
          </p:cNvPicPr>
          <p:nvPr/>
        </p:nvPicPr>
        <p:blipFill>
          <a:blip r:embed="rId2"/>
          <a:stretch>
            <a:fillRect/>
          </a:stretch>
        </p:blipFill>
        <p:spPr>
          <a:xfrm>
            <a:off x="5359573" y="3129126"/>
            <a:ext cx="2716004" cy="1892972"/>
          </a:xfrm>
          <a:prstGeom prst="rect">
            <a:avLst/>
          </a:prstGeom>
        </p:spPr>
      </p:pic>
    </p:spTree>
    <p:extLst>
      <p:ext uri="{BB962C8B-B14F-4D97-AF65-F5344CB8AC3E}">
        <p14:creationId xmlns:p14="http://schemas.microsoft.com/office/powerpoint/2010/main" val="3890602473"/>
      </p:ext>
    </p:extLst>
  </p:cSld>
  <p:clrMapOvr>
    <a:masterClrMapping/>
  </p:clrMapOvr>
  <p:transition advClick="0" advTm="60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837817-D3F9-B6A9-0D8E-287350345FA2}"/>
              </a:ext>
            </a:extLst>
          </p:cNvPr>
          <p:cNvSpPr txBox="1"/>
          <p:nvPr/>
        </p:nvSpPr>
        <p:spPr>
          <a:xfrm>
            <a:off x="288235" y="1509430"/>
            <a:ext cx="5208104" cy="757130"/>
          </a:xfrm>
          <a:prstGeom prst="rect">
            <a:avLst/>
          </a:prstGeom>
          <a:noFill/>
        </p:spPr>
        <p:txBody>
          <a:bodyPr wrap="square">
            <a:spAutoFit/>
          </a:bodyPr>
          <a:lstStyle/>
          <a:p>
            <a:pPr defTabSz="685800">
              <a:lnSpc>
                <a:spcPct val="90000"/>
              </a:lnSpc>
              <a:spcBef>
                <a:spcPts val="750"/>
              </a:spcBef>
              <a:defRPr/>
            </a:pPr>
            <a:r>
              <a:rPr lang="en-GB" sz="2400" dirty="0"/>
              <a:t>Q38- Sensation loss over the area shown in the picture, where is the lesion?</a:t>
            </a:r>
            <a:endParaRPr lang="ar-JO" sz="2400" dirty="0"/>
          </a:p>
        </p:txBody>
      </p:sp>
      <p:sp>
        <p:nvSpPr>
          <p:cNvPr id="5" name="Content Placeholder 4">
            <a:extLst>
              <a:ext uri="{FF2B5EF4-FFF2-40B4-BE49-F238E27FC236}">
                <a16:creationId xmlns:a16="http://schemas.microsoft.com/office/drawing/2014/main" id="{E9BC2231-48CF-EA2B-8B38-6B05AA1B1326}"/>
              </a:ext>
            </a:extLst>
          </p:cNvPr>
          <p:cNvSpPr>
            <a:spLocks noGrp="1"/>
          </p:cNvSpPr>
          <p:nvPr>
            <p:ph sz="half" idx="1"/>
          </p:nvPr>
        </p:nvSpPr>
        <p:spPr>
          <a:xfrm>
            <a:off x="400050" y="2243477"/>
            <a:ext cx="3886200" cy="3263504"/>
          </a:xfrm>
        </p:spPr>
        <p:txBody>
          <a:bodyPr/>
          <a:lstStyle/>
          <a:p>
            <a:pPr marL="385763" indent="-385763">
              <a:buFont typeface="+mj-lt"/>
              <a:buAutoNum type="alphaUcPeriod"/>
            </a:pPr>
            <a:r>
              <a:rPr lang="en-US" dirty="0"/>
              <a:t>C5 radiculopathy</a:t>
            </a:r>
          </a:p>
          <a:p>
            <a:pPr marL="385763" indent="-385763">
              <a:buFont typeface="+mj-lt"/>
              <a:buAutoNum type="alphaUcPeriod"/>
            </a:pPr>
            <a:r>
              <a:rPr lang="en-US" dirty="0">
                <a:solidFill>
                  <a:srgbClr val="FF0000"/>
                </a:solidFill>
              </a:rPr>
              <a:t>C6 radiculopathy</a:t>
            </a:r>
          </a:p>
          <a:p>
            <a:pPr marL="385763" indent="-385763">
              <a:buFont typeface="+mj-lt"/>
              <a:buAutoNum type="alphaUcPeriod"/>
            </a:pPr>
            <a:r>
              <a:rPr lang="en-US" dirty="0"/>
              <a:t>C7 radiculopathy</a:t>
            </a:r>
          </a:p>
          <a:p>
            <a:pPr marL="385763" indent="-385763">
              <a:buFont typeface="+mj-lt"/>
              <a:buAutoNum type="alphaUcPeriod"/>
            </a:pPr>
            <a:r>
              <a:rPr lang="en-US" dirty="0"/>
              <a:t>C8 radiculopathy</a:t>
            </a:r>
          </a:p>
          <a:p>
            <a:pPr marL="385763" indent="-385763">
              <a:buFont typeface="+mj-lt"/>
              <a:buAutoNum type="alphaUcPeriod"/>
            </a:pPr>
            <a:r>
              <a:rPr lang="en-US" dirty="0"/>
              <a:t>T1 radiculopathy</a:t>
            </a:r>
          </a:p>
          <a:p>
            <a:pPr marL="0" indent="0">
              <a:buNone/>
            </a:pPr>
            <a:endParaRPr lang="en-US" sz="2100" dirty="0"/>
          </a:p>
          <a:p>
            <a:pPr marL="385763" indent="-385763">
              <a:buFont typeface="+mj-lt"/>
              <a:buAutoNum type="alphaUcPeriod"/>
            </a:pPr>
            <a:endParaRPr lang="en-US" dirty="0"/>
          </a:p>
        </p:txBody>
      </p:sp>
      <p:pic>
        <p:nvPicPr>
          <p:cNvPr id="7" name="Picture 6">
            <a:extLst>
              <a:ext uri="{FF2B5EF4-FFF2-40B4-BE49-F238E27FC236}">
                <a16:creationId xmlns:a16="http://schemas.microsoft.com/office/drawing/2014/main" id="{70756BF9-3295-DC58-3547-A53F9B911930}"/>
              </a:ext>
            </a:extLst>
          </p:cNvPr>
          <p:cNvPicPr>
            <a:picLocks noChangeAspect="1"/>
          </p:cNvPicPr>
          <p:nvPr/>
        </p:nvPicPr>
        <p:blipFill>
          <a:blip r:embed="rId2"/>
          <a:stretch>
            <a:fillRect/>
          </a:stretch>
        </p:blipFill>
        <p:spPr>
          <a:xfrm>
            <a:off x="4731026" y="2469669"/>
            <a:ext cx="4133297" cy="2224085"/>
          </a:xfrm>
          <a:prstGeom prst="rect">
            <a:avLst/>
          </a:prstGeom>
        </p:spPr>
      </p:pic>
      <p:sp>
        <p:nvSpPr>
          <p:cNvPr id="8" name="Arrow: Down 7">
            <a:extLst>
              <a:ext uri="{FF2B5EF4-FFF2-40B4-BE49-F238E27FC236}">
                <a16:creationId xmlns:a16="http://schemas.microsoft.com/office/drawing/2014/main" id="{2B7F9885-B102-289C-A640-FF1D32A9C8FF}"/>
              </a:ext>
            </a:extLst>
          </p:cNvPr>
          <p:cNvSpPr/>
          <p:nvPr/>
        </p:nvSpPr>
        <p:spPr>
          <a:xfrm rot="943214">
            <a:off x="6833661" y="2017283"/>
            <a:ext cx="199315" cy="156672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624587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837817-D3F9-B6A9-0D8E-287350345FA2}"/>
              </a:ext>
            </a:extLst>
          </p:cNvPr>
          <p:cNvSpPr txBox="1"/>
          <p:nvPr/>
        </p:nvSpPr>
        <p:spPr>
          <a:xfrm>
            <a:off x="288235" y="1509430"/>
            <a:ext cx="5208104" cy="757130"/>
          </a:xfrm>
          <a:prstGeom prst="rect">
            <a:avLst/>
          </a:prstGeom>
          <a:noFill/>
        </p:spPr>
        <p:txBody>
          <a:bodyPr wrap="square">
            <a:spAutoFit/>
          </a:bodyPr>
          <a:lstStyle/>
          <a:p>
            <a:pPr defTabSz="685800">
              <a:lnSpc>
                <a:spcPct val="90000"/>
              </a:lnSpc>
              <a:spcBef>
                <a:spcPts val="750"/>
              </a:spcBef>
              <a:defRPr/>
            </a:pPr>
            <a:r>
              <a:rPr lang="en-GB" sz="2400" dirty="0"/>
              <a:t>Q39- Sensation loss over the area shown in the picture, where is the lesion?</a:t>
            </a:r>
            <a:endParaRPr lang="ar-JO" sz="2400" dirty="0"/>
          </a:p>
        </p:txBody>
      </p:sp>
      <p:sp>
        <p:nvSpPr>
          <p:cNvPr id="2" name="Content Placeholder 4">
            <a:extLst>
              <a:ext uri="{FF2B5EF4-FFF2-40B4-BE49-F238E27FC236}">
                <a16:creationId xmlns:a16="http://schemas.microsoft.com/office/drawing/2014/main" id="{6D3D03DF-9C19-9C13-F9F5-5950A631D059}"/>
              </a:ext>
            </a:extLst>
          </p:cNvPr>
          <p:cNvSpPr>
            <a:spLocks noGrp="1"/>
          </p:cNvSpPr>
          <p:nvPr>
            <p:ph sz="half" idx="1"/>
          </p:nvPr>
        </p:nvSpPr>
        <p:spPr>
          <a:xfrm>
            <a:off x="400050" y="2243477"/>
            <a:ext cx="4052681" cy="3263504"/>
          </a:xfrm>
        </p:spPr>
        <p:txBody>
          <a:bodyPr/>
          <a:lstStyle/>
          <a:p>
            <a:pPr marL="385763" indent="-385763">
              <a:buFont typeface="+mj-lt"/>
              <a:buAutoNum type="alphaUcPeriod"/>
            </a:pPr>
            <a:r>
              <a:rPr lang="en-US" dirty="0"/>
              <a:t>Ulnar nerve</a:t>
            </a:r>
          </a:p>
          <a:p>
            <a:pPr marL="385763" indent="-385763">
              <a:buFont typeface="+mj-lt"/>
              <a:buAutoNum type="alphaUcPeriod"/>
            </a:pPr>
            <a:r>
              <a:rPr lang="en-US" dirty="0"/>
              <a:t>Median nerve</a:t>
            </a:r>
          </a:p>
          <a:p>
            <a:pPr marL="385763" indent="-385763">
              <a:buFont typeface="+mj-lt"/>
              <a:buAutoNum type="alphaUcPeriod"/>
            </a:pPr>
            <a:r>
              <a:rPr lang="en-US" dirty="0">
                <a:solidFill>
                  <a:srgbClr val="FF0000"/>
                </a:solidFill>
              </a:rPr>
              <a:t>Radial nerve</a:t>
            </a:r>
          </a:p>
          <a:p>
            <a:pPr marL="385763" indent="-385763">
              <a:buFont typeface="+mj-lt"/>
              <a:buAutoNum type="alphaUcPeriod"/>
            </a:pPr>
            <a:r>
              <a:rPr lang="en-US" dirty="0"/>
              <a:t>Anterior interosseous nerve</a:t>
            </a:r>
          </a:p>
          <a:p>
            <a:pPr marL="385763" indent="-385763">
              <a:buFont typeface="+mj-lt"/>
              <a:buAutoNum type="alphaUcPeriod"/>
            </a:pPr>
            <a:r>
              <a:rPr lang="en-US" dirty="0"/>
              <a:t>C7/T1 disc prolapse</a:t>
            </a:r>
          </a:p>
          <a:p>
            <a:pPr marL="0" indent="0">
              <a:buNone/>
            </a:pPr>
            <a:endParaRPr lang="en-US" dirty="0"/>
          </a:p>
          <a:p>
            <a:pPr marL="0" indent="0">
              <a:buNone/>
            </a:pPr>
            <a:endParaRPr lang="en-US" sz="2100" dirty="0"/>
          </a:p>
          <a:p>
            <a:pPr marL="385763" indent="-385763">
              <a:buFont typeface="+mj-lt"/>
              <a:buAutoNum type="alphaUcPeriod"/>
            </a:pPr>
            <a:endParaRPr lang="en-US" dirty="0"/>
          </a:p>
        </p:txBody>
      </p:sp>
      <p:pic>
        <p:nvPicPr>
          <p:cNvPr id="5" name="Picture 4">
            <a:extLst>
              <a:ext uri="{FF2B5EF4-FFF2-40B4-BE49-F238E27FC236}">
                <a16:creationId xmlns:a16="http://schemas.microsoft.com/office/drawing/2014/main" id="{B63E1776-3F29-E0AE-2610-61EBA4098937}"/>
              </a:ext>
            </a:extLst>
          </p:cNvPr>
          <p:cNvPicPr>
            <a:picLocks noChangeAspect="1"/>
          </p:cNvPicPr>
          <p:nvPr/>
        </p:nvPicPr>
        <p:blipFill>
          <a:blip r:embed="rId2"/>
          <a:stretch>
            <a:fillRect/>
          </a:stretch>
        </p:blipFill>
        <p:spPr>
          <a:xfrm>
            <a:off x="4962110" y="2169215"/>
            <a:ext cx="3893655" cy="2979957"/>
          </a:xfrm>
          <a:prstGeom prst="rect">
            <a:avLst/>
          </a:prstGeom>
        </p:spPr>
      </p:pic>
    </p:spTree>
    <p:extLst>
      <p:ext uri="{BB962C8B-B14F-4D97-AF65-F5344CB8AC3E}">
        <p14:creationId xmlns:p14="http://schemas.microsoft.com/office/powerpoint/2010/main" val="2552629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D0FE4D-3185-FC37-2D68-BFA271B46EA4}"/>
              </a:ext>
            </a:extLst>
          </p:cNvPr>
          <p:cNvSpPr txBox="1"/>
          <p:nvPr/>
        </p:nvSpPr>
        <p:spPr>
          <a:xfrm>
            <a:off x="288235" y="1509431"/>
            <a:ext cx="5208104" cy="424732"/>
          </a:xfrm>
          <a:prstGeom prst="rect">
            <a:avLst/>
          </a:prstGeom>
          <a:noFill/>
        </p:spPr>
        <p:txBody>
          <a:bodyPr wrap="square">
            <a:spAutoFit/>
          </a:bodyPr>
          <a:lstStyle/>
          <a:p>
            <a:pPr defTabSz="685800">
              <a:lnSpc>
                <a:spcPct val="90000"/>
              </a:lnSpc>
              <a:spcBef>
                <a:spcPts val="750"/>
              </a:spcBef>
              <a:defRPr/>
            </a:pPr>
            <a:r>
              <a:rPr lang="en-GB" sz="2400" dirty="0"/>
              <a:t>Q40- Which nerve is affected?</a:t>
            </a:r>
            <a:endParaRPr lang="ar-JO" sz="2400" dirty="0"/>
          </a:p>
        </p:txBody>
      </p:sp>
      <p:pic>
        <p:nvPicPr>
          <p:cNvPr id="3" name="Picture 2">
            <a:extLst>
              <a:ext uri="{FF2B5EF4-FFF2-40B4-BE49-F238E27FC236}">
                <a16:creationId xmlns:a16="http://schemas.microsoft.com/office/drawing/2014/main" id="{714970CF-F3FB-8899-6B07-67FA6DFA1856}"/>
              </a:ext>
            </a:extLst>
          </p:cNvPr>
          <p:cNvPicPr>
            <a:picLocks noChangeAspect="1"/>
          </p:cNvPicPr>
          <p:nvPr/>
        </p:nvPicPr>
        <p:blipFill>
          <a:blip r:embed="rId2"/>
          <a:stretch>
            <a:fillRect/>
          </a:stretch>
        </p:blipFill>
        <p:spPr>
          <a:xfrm>
            <a:off x="5039446" y="2067481"/>
            <a:ext cx="3369059" cy="3371708"/>
          </a:xfrm>
          <a:prstGeom prst="rect">
            <a:avLst/>
          </a:prstGeom>
        </p:spPr>
      </p:pic>
      <p:sp>
        <p:nvSpPr>
          <p:cNvPr id="5" name="Content Placeholder 4">
            <a:extLst>
              <a:ext uri="{FF2B5EF4-FFF2-40B4-BE49-F238E27FC236}">
                <a16:creationId xmlns:a16="http://schemas.microsoft.com/office/drawing/2014/main" id="{60215BB7-3B9C-15F9-1B71-88FCF13E665C}"/>
              </a:ext>
            </a:extLst>
          </p:cNvPr>
          <p:cNvSpPr>
            <a:spLocks noGrp="1"/>
          </p:cNvSpPr>
          <p:nvPr>
            <p:ph sz="half" idx="1"/>
          </p:nvPr>
        </p:nvSpPr>
        <p:spPr>
          <a:xfrm>
            <a:off x="439807" y="1911079"/>
            <a:ext cx="4052681" cy="3263504"/>
          </a:xfrm>
        </p:spPr>
        <p:txBody>
          <a:bodyPr/>
          <a:lstStyle/>
          <a:p>
            <a:pPr marL="385763" indent="-385763">
              <a:buFont typeface="+mj-lt"/>
              <a:buAutoNum type="alphaUcPeriod"/>
            </a:pPr>
            <a:r>
              <a:rPr lang="en-US" dirty="0">
                <a:solidFill>
                  <a:srgbClr val="FF0000"/>
                </a:solidFill>
              </a:rPr>
              <a:t>Long thoracic nerve</a:t>
            </a:r>
          </a:p>
          <a:p>
            <a:pPr marL="385763" indent="-385763">
              <a:buFont typeface="+mj-lt"/>
              <a:buAutoNum type="alphaUcPeriod"/>
            </a:pPr>
            <a:r>
              <a:rPr lang="en-US" dirty="0"/>
              <a:t>Dorsal scapular nerve</a:t>
            </a:r>
          </a:p>
          <a:p>
            <a:pPr marL="385763" indent="-385763">
              <a:buFont typeface="+mj-lt"/>
              <a:buAutoNum type="alphaUcPeriod"/>
            </a:pPr>
            <a:r>
              <a:rPr lang="en-US" dirty="0"/>
              <a:t>Suprascapular nerve</a:t>
            </a:r>
          </a:p>
          <a:p>
            <a:pPr marL="385763" indent="-385763">
              <a:buFont typeface="+mj-lt"/>
              <a:buAutoNum type="alphaUcPeriod"/>
            </a:pPr>
            <a:r>
              <a:rPr lang="en-US" dirty="0"/>
              <a:t>Axillary nerve</a:t>
            </a:r>
          </a:p>
          <a:p>
            <a:pPr marL="385763" indent="-385763">
              <a:buFont typeface="+mj-lt"/>
              <a:buAutoNum type="alphaUcPeriod"/>
            </a:pPr>
            <a:r>
              <a:rPr lang="en-US" dirty="0"/>
              <a:t>Musculocutaneous nerve</a:t>
            </a:r>
          </a:p>
          <a:p>
            <a:pPr marL="0" indent="0">
              <a:buNone/>
            </a:pPr>
            <a:endParaRPr lang="en-US" dirty="0"/>
          </a:p>
          <a:p>
            <a:pPr marL="0" indent="0">
              <a:buNone/>
            </a:pPr>
            <a:endParaRPr lang="en-US" sz="2100" dirty="0"/>
          </a:p>
          <a:p>
            <a:pPr marL="385763" indent="-385763">
              <a:buFont typeface="+mj-lt"/>
              <a:buAutoNum type="alphaUcPeriod"/>
            </a:pPr>
            <a:endParaRPr lang="en-US" dirty="0"/>
          </a:p>
        </p:txBody>
      </p:sp>
    </p:spTree>
    <p:extLst>
      <p:ext uri="{BB962C8B-B14F-4D97-AF65-F5344CB8AC3E}">
        <p14:creationId xmlns:p14="http://schemas.microsoft.com/office/powerpoint/2010/main" val="9173170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pc="-4" dirty="0"/>
              <a:t>Ne</a:t>
            </a:r>
            <a:r>
              <a:rPr lang="en-US" spc="-15" dirty="0"/>
              <a:t>u</a:t>
            </a:r>
            <a:r>
              <a:rPr lang="en-US" spc="-56" dirty="0"/>
              <a:t>r</a:t>
            </a:r>
            <a:r>
              <a:rPr lang="en-US" spc="-8" dirty="0"/>
              <a:t>o</a:t>
            </a:r>
            <a:r>
              <a:rPr lang="ar-JO" spc="-8" dirty="0"/>
              <a:t>-</a:t>
            </a:r>
            <a:r>
              <a:rPr lang="en-US" spc="-8" dirty="0"/>
              <a:t>medi</a:t>
            </a:r>
            <a:r>
              <a:rPr lang="en-US" spc="-19" dirty="0"/>
              <a:t>c</a:t>
            </a:r>
            <a:r>
              <a:rPr lang="en-US" spc="-4" dirty="0"/>
              <a:t>ine</a:t>
            </a:r>
            <a:r>
              <a:rPr lang="en-US" dirty="0"/>
              <a:t> </a:t>
            </a:r>
            <a:r>
              <a:rPr lang="en-US" spc="-23" dirty="0"/>
              <a:t>M</a:t>
            </a:r>
            <a:r>
              <a:rPr lang="en-US" spc="-4" dirty="0"/>
              <a:t>in</a:t>
            </a:r>
            <a:r>
              <a:rPr lang="en-US" dirty="0"/>
              <a:t>i</a:t>
            </a:r>
            <a:r>
              <a:rPr lang="en-US" spc="-8" dirty="0"/>
              <a:t>-</a:t>
            </a:r>
            <a:r>
              <a:rPr lang="en-US" spc="-8" dirty="0" err="1"/>
              <a:t>O</a:t>
            </a:r>
            <a:r>
              <a:rPr lang="en-US" spc="8" dirty="0" err="1"/>
              <a:t>s</a:t>
            </a:r>
            <a:r>
              <a:rPr lang="en-US" spc="-4" dirty="0" err="1"/>
              <a:t>ce</a:t>
            </a:r>
            <a:endParaRPr lang="en-US" dirty="0"/>
          </a:p>
        </p:txBody>
      </p:sp>
      <p:sp>
        <p:nvSpPr>
          <p:cNvPr id="3" name="Subtitle 2"/>
          <p:cNvSpPr>
            <a:spLocks noGrp="1"/>
          </p:cNvSpPr>
          <p:nvPr>
            <p:ph type="subTitle" idx="1"/>
          </p:nvPr>
        </p:nvSpPr>
        <p:spPr/>
        <p:txBody>
          <a:bodyPr>
            <a:normAutofit fontScale="85000" lnSpcReduction="20000"/>
          </a:bodyPr>
          <a:lstStyle/>
          <a:p>
            <a:r>
              <a:rPr lang="ar-JO" dirty="0"/>
              <a:t>10/5/2022</a:t>
            </a:r>
            <a:endParaRPr lang="en-US" dirty="0"/>
          </a:p>
          <a:p>
            <a:r>
              <a:rPr lang="en-US" dirty="0"/>
              <a:t>Noon Abdullah</a:t>
            </a:r>
          </a:p>
          <a:p>
            <a:r>
              <a:rPr lang="en-US" dirty="0"/>
              <a:t>Mohammad Amayreh</a:t>
            </a:r>
          </a:p>
          <a:p>
            <a:r>
              <a:rPr lang="en-US" dirty="0"/>
              <a:t>Mahmoud </a:t>
            </a:r>
            <a:r>
              <a:rPr lang="en-US" dirty="0" err="1"/>
              <a:t>Barakt</a:t>
            </a:r>
            <a:endParaRPr lang="en-US" dirty="0"/>
          </a:p>
        </p:txBody>
      </p:sp>
    </p:spTree>
    <p:extLst>
      <p:ext uri="{BB962C8B-B14F-4D97-AF65-F5344CB8AC3E}">
        <p14:creationId xmlns:p14="http://schemas.microsoft.com/office/powerpoint/2010/main" val="99747268"/>
      </p:ext>
    </p:extLst>
  </p:cSld>
  <p:clrMapOvr>
    <a:masterClrMapping/>
  </p:clrMapOvr>
  <p:transition advClick="0" advTm="60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314" y="1117854"/>
            <a:ext cx="8606790" cy="4588002"/>
          </a:xfrm>
        </p:spPr>
        <p:txBody>
          <a:bodyPr>
            <a:normAutofit/>
          </a:bodyPr>
          <a:lstStyle/>
          <a:p>
            <a:pPr marL="0" indent="0">
              <a:buNone/>
            </a:pPr>
            <a:r>
              <a:rPr lang="en-US" dirty="0"/>
              <a:t>Q1 -50 years female come with persistent severe headache from last week,  what is the next step:</a:t>
            </a:r>
          </a:p>
          <a:p>
            <a:pPr marL="385763" indent="-385763">
              <a:buFont typeface="+mj-lt"/>
              <a:buAutoNum type="alphaLcPeriod"/>
            </a:pPr>
            <a:r>
              <a:rPr lang="en-US" dirty="0"/>
              <a:t>Brain MRI</a:t>
            </a:r>
          </a:p>
          <a:p>
            <a:pPr marL="385763" indent="-385763">
              <a:buFont typeface="+mj-lt"/>
              <a:buAutoNum type="alphaLcPeriod"/>
            </a:pPr>
            <a:r>
              <a:rPr lang="en-US" dirty="0">
                <a:solidFill>
                  <a:srgbClr val="FF0000"/>
                </a:solidFill>
              </a:rPr>
              <a:t>ESR and CRP</a:t>
            </a:r>
          </a:p>
          <a:p>
            <a:pPr marL="385763" indent="-385763">
              <a:buFont typeface="+mj-lt"/>
              <a:buAutoNum type="alphaLcPeriod"/>
            </a:pPr>
            <a:r>
              <a:rPr lang="en-US" dirty="0"/>
              <a:t>Lumbar puncture</a:t>
            </a:r>
          </a:p>
          <a:p>
            <a:pPr marL="385763" indent="-385763">
              <a:buFont typeface="+mj-lt"/>
              <a:buAutoNum type="alphaLcPeriod"/>
            </a:pPr>
            <a:r>
              <a:rPr lang="en-US" dirty="0"/>
              <a:t>Head CT scan</a:t>
            </a:r>
          </a:p>
          <a:p>
            <a:pPr marL="0" indent="0">
              <a:buNone/>
            </a:pPr>
            <a:endParaRPr lang="en-US" dirty="0"/>
          </a:p>
        </p:txBody>
      </p:sp>
    </p:spTree>
    <p:extLst>
      <p:ext uri="{BB962C8B-B14F-4D97-AF65-F5344CB8AC3E}">
        <p14:creationId xmlns:p14="http://schemas.microsoft.com/office/powerpoint/2010/main" val="4227419412"/>
      </p:ext>
    </p:extLst>
  </p:cSld>
  <p:clrMapOvr>
    <a:masterClrMapping/>
  </p:clrMapOvr>
  <p:transition advClick="0" advTm="60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486" y="1460755"/>
            <a:ext cx="8055864" cy="4029218"/>
          </a:xfrm>
        </p:spPr>
        <p:txBody>
          <a:bodyPr>
            <a:normAutofit fontScale="92500" lnSpcReduction="20000"/>
          </a:bodyPr>
          <a:lstStyle/>
          <a:p>
            <a:pPr marL="0" indent="0">
              <a:buNone/>
            </a:pPr>
            <a:r>
              <a:rPr lang="en-US" dirty="0"/>
              <a:t>Q2 - a patient presented with status epilepticus, he was given  10mg of diazepam but didn’t get better, he was given another  10mgs but it also didn’t work. What is the next step ?</a:t>
            </a:r>
          </a:p>
          <a:p>
            <a:pPr marL="385763" indent="-385763">
              <a:buFont typeface="+mj-lt"/>
              <a:buAutoNum type="alphaLcPeriod"/>
            </a:pPr>
            <a:r>
              <a:rPr lang="en-US" dirty="0"/>
              <a:t>20mg of phenytoin + saline for 2 minutes</a:t>
            </a:r>
          </a:p>
          <a:p>
            <a:pPr marL="385763" indent="-385763">
              <a:buFont typeface="+mj-lt"/>
              <a:buAutoNum type="alphaLcPeriod"/>
            </a:pPr>
            <a:r>
              <a:rPr lang="en-US" dirty="0"/>
              <a:t>20mg of phenytoin + glucose infusion</a:t>
            </a:r>
          </a:p>
          <a:p>
            <a:pPr marL="385763" indent="-385763">
              <a:buFont typeface="+mj-lt"/>
              <a:buAutoNum type="alphaLcPeriod"/>
            </a:pPr>
            <a:r>
              <a:rPr lang="en-US" dirty="0">
                <a:solidFill>
                  <a:srgbClr val="FF0000"/>
                </a:solidFill>
              </a:rPr>
              <a:t>20mg of phenytoin + saline infusion</a:t>
            </a:r>
          </a:p>
          <a:p>
            <a:pPr marL="385763" indent="-385763">
              <a:buFont typeface="+mj-lt"/>
              <a:buAutoNum type="alphaLcPeriod"/>
            </a:pPr>
            <a:r>
              <a:rPr lang="en-US" dirty="0"/>
              <a:t>20mg of phenytoin + glucose for 2 minutes</a:t>
            </a:r>
          </a:p>
          <a:p>
            <a:pPr marL="385763" indent="-385763">
              <a:buFont typeface="+mj-lt"/>
              <a:buAutoNum type="alphaLcPeriod"/>
            </a:pPr>
            <a:r>
              <a:rPr lang="en-US" dirty="0"/>
              <a:t>Propofol</a:t>
            </a:r>
          </a:p>
          <a:p>
            <a:endParaRPr lang="en-US" dirty="0"/>
          </a:p>
        </p:txBody>
      </p:sp>
    </p:spTree>
    <p:extLst>
      <p:ext uri="{BB962C8B-B14F-4D97-AF65-F5344CB8AC3E}">
        <p14:creationId xmlns:p14="http://schemas.microsoft.com/office/powerpoint/2010/main" val="4009027299"/>
      </p:ext>
    </p:extLst>
  </p:cSld>
  <p:clrMapOvr>
    <a:masterClrMapping/>
  </p:clrMapOvr>
  <p:transition advClick="0" advTm="60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000" dirty="0"/>
              <a:t>Q3-This test is used for detect the function of:</a:t>
            </a:r>
          </a:p>
        </p:txBody>
      </p:sp>
      <p:sp>
        <p:nvSpPr>
          <p:cNvPr id="10" name="Content Placeholder 9">
            <a:extLst>
              <a:ext uri="{FF2B5EF4-FFF2-40B4-BE49-F238E27FC236}">
                <a16:creationId xmlns:a16="http://schemas.microsoft.com/office/drawing/2014/main" id="{1A3614AB-634A-454D-46C9-0D33761B5231}"/>
              </a:ext>
            </a:extLst>
          </p:cNvPr>
          <p:cNvSpPr>
            <a:spLocks noGrp="1"/>
          </p:cNvSpPr>
          <p:nvPr>
            <p:ph sz="half" idx="1"/>
          </p:nvPr>
        </p:nvSpPr>
        <p:spPr/>
        <p:txBody>
          <a:bodyPr/>
          <a:lstStyle/>
          <a:p>
            <a:pPr marL="385763" indent="-385763">
              <a:buFont typeface="+mj-lt"/>
              <a:buAutoNum type="alphaUcPeriod"/>
            </a:pPr>
            <a:r>
              <a:rPr lang="en-US" dirty="0">
                <a:solidFill>
                  <a:srgbClr val="FF0000"/>
                </a:solidFill>
              </a:rPr>
              <a:t>Right cerebellum </a:t>
            </a:r>
            <a:endParaRPr lang="en-US" dirty="0"/>
          </a:p>
          <a:p>
            <a:pPr marL="385763" indent="-385763">
              <a:buFont typeface="+mj-lt"/>
              <a:buAutoNum type="alphaUcPeriod"/>
            </a:pPr>
            <a:r>
              <a:rPr lang="en-US" dirty="0"/>
              <a:t>Left cerebellum</a:t>
            </a:r>
          </a:p>
          <a:p>
            <a:pPr marL="385763" indent="-385763">
              <a:buFont typeface="+mj-lt"/>
              <a:buAutoNum type="alphaUcPeriod"/>
            </a:pPr>
            <a:r>
              <a:rPr lang="en-US" dirty="0"/>
              <a:t>Right cerebral</a:t>
            </a:r>
          </a:p>
          <a:p>
            <a:pPr marL="385763" indent="-385763">
              <a:buFont typeface="+mj-lt"/>
              <a:buAutoNum type="alphaUcPeriod"/>
            </a:pPr>
            <a:r>
              <a:rPr lang="en-US" dirty="0"/>
              <a:t>Left cerebral</a:t>
            </a:r>
          </a:p>
          <a:p>
            <a:pPr marL="385763" indent="-385763">
              <a:buFont typeface="+mj-lt"/>
              <a:buAutoNum type="alphaUcPeriod"/>
            </a:pPr>
            <a:r>
              <a:rPr lang="en-US" dirty="0"/>
              <a:t>Dorsal columns</a:t>
            </a:r>
          </a:p>
        </p:txBody>
      </p:sp>
      <p:pic>
        <p:nvPicPr>
          <p:cNvPr id="12" name="object 6">
            <a:extLst>
              <a:ext uri="{FF2B5EF4-FFF2-40B4-BE49-F238E27FC236}">
                <a16:creationId xmlns:a16="http://schemas.microsoft.com/office/drawing/2014/main" id="{37093BC5-ED3C-0F6C-66EE-C3E4BAEDAFBB}"/>
              </a:ext>
            </a:extLst>
          </p:cNvPr>
          <p:cNvPicPr>
            <a:picLocks noGrp="1"/>
          </p:cNvPicPr>
          <p:nvPr>
            <p:ph sz="half" idx="2"/>
          </p:nvPr>
        </p:nvPicPr>
        <p:blipFill rotWithShape="1">
          <a:blip r:embed="rId2" cstate="print"/>
          <a:srcRect l="460" t="-214" r="6441" b="214"/>
          <a:stretch/>
        </p:blipFill>
        <p:spPr>
          <a:xfrm>
            <a:off x="5073521" y="2124223"/>
            <a:ext cx="2997459" cy="3467996"/>
          </a:xfrm>
        </p:spPr>
      </p:pic>
    </p:spTree>
    <p:extLst>
      <p:ext uri="{BB962C8B-B14F-4D97-AF65-F5344CB8AC3E}">
        <p14:creationId xmlns:p14="http://schemas.microsoft.com/office/powerpoint/2010/main" val="1402809870"/>
      </p:ext>
    </p:extLst>
  </p:cSld>
  <p:clrMapOvr>
    <a:masterClrMapping/>
  </p:clrMapOvr>
  <p:transition advClick="0" advTm="6000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991FEA-75CD-DF1C-800F-E14545F93816}"/>
              </a:ext>
            </a:extLst>
          </p:cNvPr>
          <p:cNvSpPr>
            <a:spLocks noGrp="1"/>
          </p:cNvSpPr>
          <p:nvPr>
            <p:ph type="title"/>
          </p:nvPr>
        </p:nvSpPr>
        <p:spPr/>
        <p:txBody>
          <a:bodyPr/>
          <a:lstStyle/>
          <a:p>
            <a:r>
              <a:rPr lang="en-US" sz="3300" dirty="0"/>
              <a:t>Q4- Which of the following can not be found in this patient:</a:t>
            </a:r>
            <a:endParaRPr lang="en-US" dirty="0"/>
          </a:p>
        </p:txBody>
      </p:sp>
      <p:sp>
        <p:nvSpPr>
          <p:cNvPr id="5" name="Content Placeholder 4">
            <a:extLst>
              <a:ext uri="{FF2B5EF4-FFF2-40B4-BE49-F238E27FC236}">
                <a16:creationId xmlns:a16="http://schemas.microsoft.com/office/drawing/2014/main" id="{1E5ED05B-0C0A-2D8B-A88C-E9E4971D8DF0}"/>
              </a:ext>
            </a:extLst>
          </p:cNvPr>
          <p:cNvSpPr>
            <a:spLocks noGrp="1"/>
          </p:cNvSpPr>
          <p:nvPr>
            <p:ph sz="half" idx="1"/>
          </p:nvPr>
        </p:nvSpPr>
        <p:spPr/>
        <p:txBody>
          <a:bodyPr>
            <a:normAutofit fontScale="92500" lnSpcReduction="20000"/>
          </a:bodyPr>
          <a:lstStyle/>
          <a:p>
            <a:pPr marL="385763" indent="-385763">
              <a:buFont typeface="+mj-lt"/>
              <a:buAutoNum type="alphaUcPeriod"/>
            </a:pPr>
            <a:r>
              <a:rPr lang="en-US" dirty="0"/>
              <a:t>Loss of taste sensation </a:t>
            </a:r>
          </a:p>
          <a:p>
            <a:pPr marL="385763" indent="-385763">
              <a:buFont typeface="+mj-lt"/>
              <a:buAutoNum type="alphaUcPeriod"/>
            </a:pPr>
            <a:r>
              <a:rPr lang="en-US" dirty="0">
                <a:solidFill>
                  <a:srgbClr val="FF0000"/>
                </a:solidFill>
              </a:rPr>
              <a:t>Loss of facial sensation </a:t>
            </a:r>
          </a:p>
          <a:p>
            <a:pPr marL="385763" indent="-385763">
              <a:buFont typeface="+mj-lt"/>
              <a:buAutoNum type="alphaUcPeriod"/>
            </a:pPr>
            <a:r>
              <a:rPr lang="en-US" dirty="0"/>
              <a:t>Ear vesicles </a:t>
            </a:r>
          </a:p>
          <a:p>
            <a:pPr marL="385763" indent="-385763">
              <a:buFont typeface="+mj-lt"/>
              <a:buAutoNum type="alphaUcPeriod"/>
            </a:pPr>
            <a:r>
              <a:rPr lang="en-US" dirty="0"/>
              <a:t>Excessive lacrimation</a:t>
            </a:r>
          </a:p>
          <a:p>
            <a:pPr marL="385763" indent="-385763">
              <a:buFont typeface="+mj-lt"/>
              <a:buAutoNum type="alphaUcPeriod"/>
            </a:pPr>
            <a:r>
              <a:rPr lang="en-US" dirty="0"/>
              <a:t>Impairment in hearing</a:t>
            </a:r>
          </a:p>
          <a:p>
            <a:endParaRPr lang="en-US" dirty="0"/>
          </a:p>
          <a:p>
            <a:r>
              <a:rPr lang="en-US" dirty="0"/>
              <a:t>Remember E is right as the facial nerve supply the stapedius muscle which damp loud noises, palsy of this muscle result in hyperacusis</a:t>
            </a:r>
          </a:p>
        </p:txBody>
      </p:sp>
      <p:pic>
        <p:nvPicPr>
          <p:cNvPr id="7" name="Content Placeholder 4">
            <a:extLst>
              <a:ext uri="{FF2B5EF4-FFF2-40B4-BE49-F238E27FC236}">
                <a16:creationId xmlns:a16="http://schemas.microsoft.com/office/drawing/2014/main" id="{373FBDF7-7E18-DA26-7296-FC1A31235451}"/>
              </a:ext>
            </a:extLst>
          </p:cNvPr>
          <p:cNvPicPr>
            <a:picLocks noGrp="1" noChangeAspect="1"/>
          </p:cNvPicPr>
          <p:nvPr>
            <p:ph sz="half" idx="2"/>
          </p:nvPr>
        </p:nvPicPr>
        <p:blipFill>
          <a:blip r:embed="rId2"/>
          <a:stretch>
            <a:fillRect/>
          </a:stretch>
        </p:blipFill>
        <p:spPr>
          <a:xfrm>
            <a:off x="5029784" y="2212545"/>
            <a:ext cx="3084933" cy="2255651"/>
          </a:xfrm>
          <a:prstGeom prst="rect">
            <a:avLst/>
          </a:prstGeom>
        </p:spPr>
      </p:pic>
    </p:spTree>
    <p:extLst>
      <p:ext uri="{BB962C8B-B14F-4D97-AF65-F5344CB8AC3E}">
        <p14:creationId xmlns:p14="http://schemas.microsoft.com/office/powerpoint/2010/main" val="2278014107"/>
      </p:ext>
    </p:extLst>
  </p:cSld>
  <p:clrMapOvr>
    <a:masterClrMapping/>
  </p:clrMapOvr>
  <p:transition advClick="0" advTm="6000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5A7440-6C35-9C86-EAC2-C22B62528285}"/>
              </a:ext>
            </a:extLst>
          </p:cNvPr>
          <p:cNvSpPr>
            <a:spLocks noGrp="1"/>
          </p:cNvSpPr>
          <p:nvPr>
            <p:ph type="title"/>
          </p:nvPr>
        </p:nvSpPr>
        <p:spPr/>
        <p:txBody>
          <a:bodyPr/>
          <a:lstStyle/>
          <a:p>
            <a:r>
              <a:rPr lang="en-US" sz="3300" dirty="0"/>
              <a:t>Q5- This test called ?</a:t>
            </a:r>
            <a:endParaRPr lang="en-US" dirty="0"/>
          </a:p>
        </p:txBody>
      </p:sp>
      <p:sp>
        <p:nvSpPr>
          <p:cNvPr id="5" name="Content Placeholder 4">
            <a:extLst>
              <a:ext uri="{FF2B5EF4-FFF2-40B4-BE49-F238E27FC236}">
                <a16:creationId xmlns:a16="http://schemas.microsoft.com/office/drawing/2014/main" id="{5A684E60-CE66-7B2D-385F-4E34BED06834}"/>
              </a:ext>
            </a:extLst>
          </p:cNvPr>
          <p:cNvSpPr>
            <a:spLocks noGrp="1"/>
          </p:cNvSpPr>
          <p:nvPr>
            <p:ph sz="half" idx="1"/>
          </p:nvPr>
        </p:nvSpPr>
        <p:spPr/>
        <p:txBody>
          <a:bodyPr/>
          <a:lstStyle/>
          <a:p>
            <a:pPr marL="385763" indent="-385763">
              <a:buFont typeface="+mj-lt"/>
              <a:buAutoNum type="alphaUcPeriod"/>
            </a:pPr>
            <a:r>
              <a:rPr lang="en-US" sz="2100" dirty="0">
                <a:solidFill>
                  <a:srgbClr val="FF0000"/>
                </a:solidFill>
              </a:rPr>
              <a:t>Tandem test</a:t>
            </a:r>
          </a:p>
          <a:p>
            <a:pPr marL="385763" indent="-385763">
              <a:buFont typeface="+mj-lt"/>
              <a:buAutoNum type="alphaUcPeriod"/>
            </a:pPr>
            <a:r>
              <a:rPr lang="en-US" dirty="0"/>
              <a:t>Romberg’s test</a:t>
            </a:r>
          </a:p>
          <a:p>
            <a:pPr marL="385763" indent="-385763">
              <a:buFont typeface="+mj-lt"/>
              <a:buAutoNum type="alphaUcPeriod"/>
            </a:pPr>
            <a:r>
              <a:rPr lang="en-GB" dirty="0"/>
              <a:t>Trendelenburg’s test</a:t>
            </a:r>
          </a:p>
          <a:p>
            <a:pPr marL="385763" indent="-385763">
              <a:buFont typeface="+mj-lt"/>
              <a:buAutoNum type="alphaUcPeriod"/>
            </a:pPr>
            <a:r>
              <a:rPr lang="en-US" dirty="0"/>
              <a:t>Heel-knee-shin test</a:t>
            </a:r>
            <a:endParaRPr lang="en-GB" dirty="0"/>
          </a:p>
          <a:p>
            <a:pPr marL="385763" indent="-385763">
              <a:buFont typeface="+mj-lt"/>
              <a:buAutoNum type="alphaUcPeriod"/>
            </a:pPr>
            <a:r>
              <a:rPr lang="en-US" dirty="0"/>
              <a:t>Babinski’s sign</a:t>
            </a:r>
            <a:endParaRPr lang="en-US" sz="2100" dirty="0"/>
          </a:p>
        </p:txBody>
      </p:sp>
      <p:pic>
        <p:nvPicPr>
          <p:cNvPr id="7" name="Content Placeholder 4">
            <a:extLst>
              <a:ext uri="{FF2B5EF4-FFF2-40B4-BE49-F238E27FC236}">
                <a16:creationId xmlns:a16="http://schemas.microsoft.com/office/drawing/2014/main" id="{F34CCCB6-6C78-1308-AE5A-8C463AB86E6B}"/>
              </a:ext>
            </a:extLst>
          </p:cNvPr>
          <p:cNvPicPr>
            <a:picLocks noGrp="1" noChangeAspect="1"/>
          </p:cNvPicPr>
          <p:nvPr>
            <p:ph sz="half" idx="2"/>
          </p:nvPr>
        </p:nvPicPr>
        <p:blipFill>
          <a:blip r:embed="rId2"/>
          <a:stretch>
            <a:fillRect/>
          </a:stretch>
        </p:blipFill>
        <p:spPr>
          <a:xfrm>
            <a:off x="4733876" y="2842363"/>
            <a:ext cx="3676749" cy="2031716"/>
          </a:xfrm>
          <a:prstGeom prst="rect">
            <a:avLst/>
          </a:prstGeom>
        </p:spPr>
      </p:pic>
    </p:spTree>
    <p:extLst>
      <p:ext uri="{BB962C8B-B14F-4D97-AF65-F5344CB8AC3E}">
        <p14:creationId xmlns:p14="http://schemas.microsoft.com/office/powerpoint/2010/main" val="2955534433"/>
      </p:ext>
    </p:extLst>
  </p:cSld>
  <p:clrMapOvr>
    <a:masterClrMapping/>
  </p:clrMapOvr>
  <p:transition advClick="0" advTm="6000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DC9750-6A1F-902F-004B-644ED69DD040}"/>
              </a:ext>
            </a:extLst>
          </p:cNvPr>
          <p:cNvSpPr>
            <a:spLocks noGrp="1"/>
          </p:cNvSpPr>
          <p:nvPr>
            <p:ph type="title"/>
          </p:nvPr>
        </p:nvSpPr>
        <p:spPr/>
        <p:txBody>
          <a:bodyPr>
            <a:normAutofit fontScale="90000"/>
          </a:bodyPr>
          <a:lstStyle/>
          <a:p>
            <a:r>
              <a:rPr lang="en-US" sz="3300" dirty="0"/>
              <a:t>Q6- What is the diagnosis ?</a:t>
            </a:r>
            <a:br>
              <a:rPr lang="en-US" sz="3300" dirty="0"/>
            </a:br>
            <a:endParaRPr lang="en-US" dirty="0"/>
          </a:p>
        </p:txBody>
      </p:sp>
      <p:sp>
        <p:nvSpPr>
          <p:cNvPr id="5" name="Content Placeholder 4">
            <a:extLst>
              <a:ext uri="{FF2B5EF4-FFF2-40B4-BE49-F238E27FC236}">
                <a16:creationId xmlns:a16="http://schemas.microsoft.com/office/drawing/2014/main" id="{B4EF5196-E1C2-18E4-BDB0-AEB47CC48173}"/>
              </a:ext>
            </a:extLst>
          </p:cNvPr>
          <p:cNvSpPr>
            <a:spLocks noGrp="1"/>
          </p:cNvSpPr>
          <p:nvPr>
            <p:ph sz="half" idx="1"/>
          </p:nvPr>
        </p:nvSpPr>
        <p:spPr/>
        <p:txBody>
          <a:bodyPr/>
          <a:lstStyle/>
          <a:p>
            <a:pPr marL="385763" indent="-385763">
              <a:buFont typeface="+mj-lt"/>
              <a:buAutoNum type="alphaUcPeriod"/>
            </a:pPr>
            <a:r>
              <a:rPr lang="en-US" dirty="0"/>
              <a:t>Intracranial </a:t>
            </a:r>
            <a:r>
              <a:rPr lang="en-US" sz="2100" dirty="0"/>
              <a:t>hemorrhage</a:t>
            </a:r>
          </a:p>
          <a:p>
            <a:pPr marL="385763" indent="-385763">
              <a:buFont typeface="+mj-lt"/>
              <a:buAutoNum type="alphaUcPeriod"/>
            </a:pPr>
            <a:r>
              <a:rPr lang="en-US" sz="2100" dirty="0">
                <a:solidFill>
                  <a:srgbClr val="FF0000"/>
                </a:solidFill>
              </a:rPr>
              <a:t>Sub-</a:t>
            </a:r>
            <a:r>
              <a:rPr lang="en-US" sz="2100" dirty="0" err="1">
                <a:solidFill>
                  <a:srgbClr val="FF0000"/>
                </a:solidFill>
              </a:rPr>
              <a:t>arachenoid</a:t>
            </a:r>
            <a:r>
              <a:rPr lang="en-US" sz="2100" dirty="0">
                <a:solidFill>
                  <a:srgbClr val="FF0000"/>
                </a:solidFill>
              </a:rPr>
              <a:t> hemorrhage</a:t>
            </a:r>
          </a:p>
          <a:p>
            <a:pPr marL="385763" indent="-385763">
              <a:buFont typeface="+mj-lt"/>
              <a:buAutoNum type="alphaUcPeriod"/>
            </a:pPr>
            <a:r>
              <a:rPr lang="en-US" dirty="0"/>
              <a:t>Cerebral infarction</a:t>
            </a:r>
          </a:p>
          <a:p>
            <a:pPr marL="385763" indent="-385763">
              <a:buFont typeface="+mj-lt"/>
              <a:buAutoNum type="alphaUcPeriod"/>
            </a:pPr>
            <a:r>
              <a:rPr lang="en-US" dirty="0"/>
              <a:t>Multiple sclerosis</a:t>
            </a:r>
          </a:p>
          <a:p>
            <a:pPr marL="385763" indent="-385763">
              <a:buFont typeface="+mj-lt"/>
              <a:buAutoNum type="alphaUcPeriod"/>
            </a:pPr>
            <a:r>
              <a:rPr lang="en-US" dirty="0"/>
              <a:t>Watershed infarction</a:t>
            </a:r>
          </a:p>
          <a:p>
            <a:pPr marL="385763" indent="-385763">
              <a:buFont typeface="+mj-lt"/>
              <a:buAutoNum type="alphaUcPeriod"/>
            </a:pPr>
            <a:endParaRPr lang="en-US" sz="2100" dirty="0"/>
          </a:p>
          <a:p>
            <a:pPr marL="385763" indent="-385763">
              <a:buFont typeface="+mj-lt"/>
              <a:buAutoNum type="alphaUcPeriod"/>
            </a:pPr>
            <a:endParaRPr lang="en-US" dirty="0"/>
          </a:p>
        </p:txBody>
      </p:sp>
      <p:pic>
        <p:nvPicPr>
          <p:cNvPr id="7" name="Content Placeholder 4">
            <a:extLst>
              <a:ext uri="{FF2B5EF4-FFF2-40B4-BE49-F238E27FC236}">
                <a16:creationId xmlns:a16="http://schemas.microsoft.com/office/drawing/2014/main" id="{6B709B99-CB75-CF0B-2995-8E86A5396D8A}"/>
              </a:ext>
            </a:extLst>
          </p:cNvPr>
          <p:cNvPicPr>
            <a:picLocks noGrp="1" noChangeAspect="1"/>
          </p:cNvPicPr>
          <p:nvPr>
            <p:ph sz="half" idx="2"/>
          </p:nvPr>
        </p:nvPicPr>
        <p:blipFill>
          <a:blip r:embed="rId2"/>
          <a:stretch>
            <a:fillRect/>
          </a:stretch>
        </p:blipFill>
        <p:spPr>
          <a:xfrm>
            <a:off x="4609820" y="1956001"/>
            <a:ext cx="3924860" cy="3421932"/>
          </a:xfrm>
          <a:prstGeom prst="rect">
            <a:avLst/>
          </a:prstGeom>
        </p:spPr>
      </p:pic>
    </p:spTree>
    <p:extLst>
      <p:ext uri="{BB962C8B-B14F-4D97-AF65-F5344CB8AC3E}">
        <p14:creationId xmlns:p14="http://schemas.microsoft.com/office/powerpoint/2010/main" val="1764306797"/>
      </p:ext>
    </p:extLst>
  </p:cSld>
  <p:clrMapOvr>
    <a:masterClrMapping/>
  </p:clrMapOvr>
  <p:transition advClick="0" advTm="6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7-what is the affected muscle?</a:t>
            </a:r>
            <a:br>
              <a:rPr lang="en-US" dirty="0"/>
            </a:br>
            <a:endParaRPr lang="en-US" dirty="0"/>
          </a:p>
          <a:p>
            <a:pPr marL="289322" indent="-289322">
              <a:buFont typeface="+mj-lt"/>
              <a:buAutoNum type="alphaUcPeriod"/>
            </a:pPr>
            <a:r>
              <a:rPr lang="en-US" dirty="0">
                <a:solidFill>
                  <a:srgbClr val="FF0000"/>
                </a:solidFill>
              </a:rPr>
              <a:t>Left pterygoid muscle</a:t>
            </a:r>
          </a:p>
          <a:p>
            <a:pPr marL="289322" indent="-289322">
              <a:buFont typeface="+mj-lt"/>
              <a:buAutoNum type="alphaUcPeriod"/>
            </a:pPr>
            <a:r>
              <a:rPr lang="en-US" dirty="0"/>
              <a:t>Right pterygoid muscle</a:t>
            </a:r>
          </a:p>
          <a:p>
            <a:pPr marL="289322" indent="-289322">
              <a:buFont typeface="+mj-lt"/>
              <a:buAutoNum type="alphaUcPeriod"/>
            </a:pPr>
            <a:r>
              <a:rPr lang="en-US" dirty="0"/>
              <a:t>Left </a:t>
            </a:r>
            <a:r>
              <a:rPr lang="en-US" dirty="0" err="1"/>
              <a:t>buccinator</a:t>
            </a:r>
            <a:endParaRPr lang="en-US" dirty="0"/>
          </a:p>
          <a:p>
            <a:pPr marL="289322" indent="-289322">
              <a:buFont typeface="+mj-lt"/>
              <a:buAutoNum type="alphaUcPeriod"/>
            </a:pPr>
            <a:r>
              <a:rPr lang="en-US" dirty="0"/>
              <a:t>Right </a:t>
            </a:r>
            <a:r>
              <a:rPr lang="en-US" dirty="0" err="1"/>
              <a:t>buccinator</a:t>
            </a:r>
            <a:endParaRPr lang="en-US" dirty="0"/>
          </a:p>
          <a:p>
            <a:pPr marL="289322" indent="-289322">
              <a:buFont typeface="+mj-lt"/>
              <a:buAutoNum type="alphaUcPeriod"/>
            </a:pPr>
            <a:r>
              <a:rPr lang="en-US" dirty="0"/>
              <a:t>Left temporalis</a:t>
            </a:r>
          </a:p>
        </p:txBody>
      </p:sp>
      <p:pic>
        <p:nvPicPr>
          <p:cNvPr id="4" name="Picture 3"/>
          <p:cNvPicPr>
            <a:picLocks noChangeAspect="1"/>
          </p:cNvPicPr>
          <p:nvPr/>
        </p:nvPicPr>
        <p:blipFill>
          <a:blip r:embed="rId2"/>
          <a:stretch>
            <a:fillRect/>
          </a:stretch>
        </p:blipFill>
        <p:spPr>
          <a:xfrm>
            <a:off x="5955582" y="2125266"/>
            <a:ext cx="2327350" cy="3333277"/>
          </a:xfrm>
          <a:prstGeom prst="rect">
            <a:avLst/>
          </a:prstGeom>
        </p:spPr>
      </p:pic>
    </p:spTree>
    <p:extLst>
      <p:ext uri="{BB962C8B-B14F-4D97-AF65-F5344CB8AC3E}">
        <p14:creationId xmlns:p14="http://schemas.microsoft.com/office/powerpoint/2010/main" val="2986407828"/>
      </p:ext>
    </p:extLst>
  </p:cSld>
  <p:clrMapOvr>
    <a:masterClrMapping/>
  </p:clrMapOvr>
  <p:transition advClick="0" advTm="6000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1F8442-E64A-8954-5C1F-E909A58B5BBC}"/>
              </a:ext>
            </a:extLst>
          </p:cNvPr>
          <p:cNvSpPr>
            <a:spLocks noGrp="1"/>
          </p:cNvSpPr>
          <p:nvPr>
            <p:ph type="title"/>
          </p:nvPr>
        </p:nvSpPr>
        <p:spPr/>
        <p:txBody>
          <a:bodyPr/>
          <a:lstStyle/>
          <a:p>
            <a:r>
              <a:rPr lang="en-US" dirty="0"/>
              <a:t>Q7- What is the diagnosis ?</a:t>
            </a:r>
          </a:p>
        </p:txBody>
      </p:sp>
      <p:sp>
        <p:nvSpPr>
          <p:cNvPr id="5" name="Content Placeholder 4">
            <a:extLst>
              <a:ext uri="{FF2B5EF4-FFF2-40B4-BE49-F238E27FC236}">
                <a16:creationId xmlns:a16="http://schemas.microsoft.com/office/drawing/2014/main" id="{613A9D09-FA36-2BC2-219C-4EC5DB1F3579}"/>
              </a:ext>
            </a:extLst>
          </p:cNvPr>
          <p:cNvSpPr>
            <a:spLocks noGrp="1"/>
          </p:cNvSpPr>
          <p:nvPr>
            <p:ph sz="half" idx="1"/>
          </p:nvPr>
        </p:nvSpPr>
        <p:spPr>
          <a:xfrm>
            <a:off x="628650" y="2226469"/>
            <a:ext cx="4038989" cy="3263504"/>
          </a:xfrm>
        </p:spPr>
        <p:txBody>
          <a:bodyPr>
            <a:normAutofit fontScale="92500" lnSpcReduction="10000"/>
          </a:bodyPr>
          <a:lstStyle/>
          <a:p>
            <a:pPr marL="385763" indent="-385763">
              <a:buFont typeface="+mj-lt"/>
              <a:buAutoNum type="alphaUcPeriod"/>
            </a:pPr>
            <a:r>
              <a:rPr lang="en-US" dirty="0" err="1"/>
              <a:t>Curschmann</a:t>
            </a:r>
            <a:r>
              <a:rPr lang="en-US" dirty="0"/>
              <a:t>-Steinert disease</a:t>
            </a:r>
          </a:p>
          <a:p>
            <a:pPr marL="385763" indent="-385763">
              <a:buFont typeface="+mj-lt"/>
              <a:buAutoNum type="alphaUcPeriod"/>
            </a:pPr>
            <a:r>
              <a:rPr lang="en-US" dirty="0"/>
              <a:t>proximal myotonic myopathy</a:t>
            </a:r>
          </a:p>
          <a:p>
            <a:pPr marL="385763" indent="-385763">
              <a:buFont typeface="+mj-lt"/>
              <a:buAutoNum type="alphaUcPeriod"/>
            </a:pPr>
            <a:r>
              <a:rPr lang="en-US" dirty="0"/>
              <a:t>Polymyositis</a:t>
            </a:r>
          </a:p>
          <a:p>
            <a:pPr marL="385763" indent="-385763">
              <a:buFont typeface="+mj-lt"/>
              <a:buAutoNum type="alphaUcPeriod"/>
            </a:pPr>
            <a:r>
              <a:rPr lang="en-US" dirty="0">
                <a:solidFill>
                  <a:srgbClr val="FF0000"/>
                </a:solidFill>
              </a:rPr>
              <a:t>Dermatomyositis</a:t>
            </a:r>
          </a:p>
          <a:p>
            <a:pPr marL="385763" indent="-385763">
              <a:buFont typeface="+mj-lt"/>
              <a:buAutoNum type="alphaUcPeriod"/>
            </a:pPr>
            <a:r>
              <a:rPr lang="en-US" dirty="0"/>
              <a:t>Duchenne muscular dystrophy</a:t>
            </a:r>
          </a:p>
        </p:txBody>
      </p:sp>
      <p:pic>
        <p:nvPicPr>
          <p:cNvPr id="7" name="Content Placeholder 4">
            <a:extLst>
              <a:ext uri="{FF2B5EF4-FFF2-40B4-BE49-F238E27FC236}">
                <a16:creationId xmlns:a16="http://schemas.microsoft.com/office/drawing/2014/main" id="{487B3928-2085-5C0A-1469-3690F0F58070}"/>
              </a:ext>
            </a:extLst>
          </p:cNvPr>
          <p:cNvPicPr>
            <a:picLocks noGrp="1" noChangeAspect="1"/>
          </p:cNvPicPr>
          <p:nvPr>
            <p:ph sz="half" idx="2"/>
          </p:nvPr>
        </p:nvPicPr>
        <p:blipFill>
          <a:blip r:embed="rId2"/>
          <a:stretch>
            <a:fillRect/>
          </a:stretch>
        </p:blipFill>
        <p:spPr>
          <a:xfrm>
            <a:off x="5031532" y="2218391"/>
            <a:ext cx="3838010" cy="1879302"/>
          </a:xfrm>
          <a:prstGeom prst="rect">
            <a:avLst/>
          </a:prstGeom>
        </p:spPr>
      </p:pic>
    </p:spTree>
    <p:extLst>
      <p:ext uri="{BB962C8B-B14F-4D97-AF65-F5344CB8AC3E}">
        <p14:creationId xmlns:p14="http://schemas.microsoft.com/office/powerpoint/2010/main" val="1639693735"/>
      </p:ext>
    </p:extLst>
  </p:cSld>
  <p:clrMapOvr>
    <a:masterClrMapping/>
  </p:clrMapOvr>
  <p:transition advClick="0" advTm="6000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5A0CED-A956-FB61-0944-E2760050748A}"/>
              </a:ext>
            </a:extLst>
          </p:cNvPr>
          <p:cNvSpPr>
            <a:spLocks noGrp="1"/>
          </p:cNvSpPr>
          <p:nvPr>
            <p:ph type="title"/>
          </p:nvPr>
        </p:nvSpPr>
        <p:spPr/>
        <p:txBody>
          <a:bodyPr/>
          <a:lstStyle/>
          <a:p>
            <a:r>
              <a:rPr lang="en-US" dirty="0"/>
              <a:t>Q8- What is the diagnosis?</a:t>
            </a:r>
          </a:p>
        </p:txBody>
      </p:sp>
      <p:sp>
        <p:nvSpPr>
          <p:cNvPr id="5" name="Content Placeholder 4">
            <a:extLst>
              <a:ext uri="{FF2B5EF4-FFF2-40B4-BE49-F238E27FC236}">
                <a16:creationId xmlns:a16="http://schemas.microsoft.com/office/drawing/2014/main" id="{AF856BF0-8237-BBE0-FCE8-AE07E52222A5}"/>
              </a:ext>
            </a:extLst>
          </p:cNvPr>
          <p:cNvSpPr>
            <a:spLocks noGrp="1"/>
          </p:cNvSpPr>
          <p:nvPr>
            <p:ph sz="half" idx="1"/>
          </p:nvPr>
        </p:nvSpPr>
        <p:spPr/>
        <p:txBody>
          <a:bodyPr>
            <a:normAutofit fontScale="92500" lnSpcReduction="10000"/>
          </a:bodyPr>
          <a:lstStyle/>
          <a:p>
            <a:pPr marL="385763" indent="-385763">
              <a:buFont typeface="+mj-lt"/>
              <a:buAutoNum type="alphaLcPeriod"/>
            </a:pPr>
            <a:r>
              <a:rPr lang="en-US" dirty="0"/>
              <a:t>T1 Transverse myelitis</a:t>
            </a:r>
          </a:p>
          <a:p>
            <a:pPr marL="385763" indent="-385763">
              <a:buFont typeface="+mj-lt"/>
              <a:buAutoNum type="alphaLcPeriod"/>
            </a:pPr>
            <a:r>
              <a:rPr lang="en-US" dirty="0">
                <a:solidFill>
                  <a:srgbClr val="FF0000"/>
                </a:solidFill>
              </a:rPr>
              <a:t>T2 Transverse myelitis</a:t>
            </a:r>
          </a:p>
          <a:p>
            <a:pPr marL="385763" indent="-385763">
              <a:buFont typeface="+mj-lt"/>
              <a:buAutoNum type="alphaLcPeriod"/>
            </a:pPr>
            <a:r>
              <a:rPr lang="en-US" dirty="0"/>
              <a:t>T1 syringomyelia</a:t>
            </a:r>
          </a:p>
          <a:p>
            <a:pPr marL="385763" indent="-385763">
              <a:buFont typeface="+mj-lt"/>
              <a:buAutoNum type="alphaLcPeriod"/>
            </a:pPr>
            <a:r>
              <a:rPr lang="en-US" dirty="0"/>
              <a:t>T2 syringomyelia</a:t>
            </a:r>
          </a:p>
          <a:p>
            <a:pPr marL="385763" indent="-385763">
              <a:buFont typeface="+mj-lt"/>
              <a:buAutoNum type="alphaLcPeriod"/>
            </a:pPr>
            <a:r>
              <a:rPr lang="en-US" dirty="0"/>
              <a:t>None of the above</a:t>
            </a:r>
          </a:p>
          <a:p>
            <a:endParaRPr lang="en-US" dirty="0"/>
          </a:p>
          <a:p>
            <a:r>
              <a:rPr lang="en-US" dirty="0"/>
              <a:t>Note: T1 and T2 are meant to mean T1-weighted MRI &amp; T2-weighted MRI and not T1 spine</a:t>
            </a:r>
          </a:p>
        </p:txBody>
      </p:sp>
      <p:sp>
        <p:nvSpPr>
          <p:cNvPr id="8" name="TextBox 7">
            <a:extLst>
              <a:ext uri="{FF2B5EF4-FFF2-40B4-BE49-F238E27FC236}">
                <a16:creationId xmlns:a16="http://schemas.microsoft.com/office/drawing/2014/main" id="{0469A452-BB93-0FAD-0672-BE4F3B2B8E65}"/>
              </a:ext>
            </a:extLst>
          </p:cNvPr>
          <p:cNvSpPr txBox="1"/>
          <p:nvPr/>
        </p:nvSpPr>
        <p:spPr>
          <a:xfrm>
            <a:off x="5692879" y="5063518"/>
            <a:ext cx="1897955" cy="300082"/>
          </a:xfrm>
          <a:prstGeom prst="rect">
            <a:avLst/>
          </a:prstGeom>
          <a:noFill/>
        </p:spPr>
        <p:txBody>
          <a:bodyPr wrap="none" rtlCol="0">
            <a:spAutoFit/>
          </a:bodyPr>
          <a:lstStyle/>
          <a:p>
            <a:r>
              <a:rPr lang="en-US" sz="1350" dirty="0">
                <a:solidFill>
                  <a:srgbClr val="FF0000"/>
                </a:solidFill>
              </a:rPr>
              <a:t>NOT THE SAME PICTURE</a:t>
            </a:r>
          </a:p>
        </p:txBody>
      </p:sp>
      <p:pic>
        <p:nvPicPr>
          <p:cNvPr id="11" name="Picture 10" descr="A picture containing text&#10;&#10;Description automatically generated">
            <a:extLst>
              <a:ext uri="{FF2B5EF4-FFF2-40B4-BE49-F238E27FC236}">
                <a16:creationId xmlns:a16="http://schemas.microsoft.com/office/drawing/2014/main" id="{7F6B84A2-AE9E-90DC-71B7-5E1F34CDDC2E}"/>
              </a:ext>
            </a:extLst>
          </p:cNvPr>
          <p:cNvPicPr>
            <a:picLocks noChangeAspect="1"/>
          </p:cNvPicPr>
          <p:nvPr/>
        </p:nvPicPr>
        <p:blipFill rotWithShape="1">
          <a:blip r:embed="rId2">
            <a:extLst>
              <a:ext uri="{28A0092B-C50C-407E-A947-70E740481C1C}">
                <a14:useLocalDpi xmlns:a14="http://schemas.microsoft.com/office/drawing/2010/main" val="0"/>
              </a:ext>
            </a:extLst>
          </a:blip>
          <a:srcRect l="11429" r="34634"/>
          <a:stretch/>
        </p:blipFill>
        <p:spPr>
          <a:xfrm>
            <a:off x="5692878" y="1517484"/>
            <a:ext cx="2110545" cy="3407933"/>
          </a:xfrm>
          <a:prstGeom prst="rect">
            <a:avLst/>
          </a:prstGeom>
        </p:spPr>
      </p:pic>
      <p:sp>
        <p:nvSpPr>
          <p:cNvPr id="14" name="TextBox 13">
            <a:extLst>
              <a:ext uri="{FF2B5EF4-FFF2-40B4-BE49-F238E27FC236}">
                <a16:creationId xmlns:a16="http://schemas.microsoft.com/office/drawing/2014/main" id="{AA6EB2F0-3803-C50B-57A2-22AB81BEC22E}"/>
              </a:ext>
            </a:extLst>
          </p:cNvPr>
          <p:cNvSpPr txBox="1"/>
          <p:nvPr/>
        </p:nvSpPr>
        <p:spPr>
          <a:xfrm rot="1272187">
            <a:off x="4061528" y="4394445"/>
            <a:ext cx="1135247" cy="300082"/>
          </a:xfrm>
          <a:prstGeom prst="rect">
            <a:avLst/>
          </a:prstGeom>
          <a:noFill/>
        </p:spPr>
        <p:txBody>
          <a:bodyPr wrap="none" rtlCol="0">
            <a:spAutoFit/>
          </a:bodyPr>
          <a:lstStyle/>
          <a:p>
            <a:pPr algn="r" rtl="1"/>
            <a:r>
              <a:rPr lang="ar-JO" sz="1350" dirty="0"/>
              <a:t>مشان ما تبلع زينا</a:t>
            </a:r>
            <a:endParaRPr lang="en-US" sz="1350" dirty="0"/>
          </a:p>
        </p:txBody>
      </p:sp>
    </p:spTree>
    <p:extLst>
      <p:ext uri="{BB962C8B-B14F-4D97-AF65-F5344CB8AC3E}">
        <p14:creationId xmlns:p14="http://schemas.microsoft.com/office/powerpoint/2010/main" val="793801366"/>
      </p:ext>
    </p:extLst>
  </p:cSld>
  <p:clrMapOvr>
    <a:masterClrMapping/>
  </p:clrMapOvr>
  <p:transition advClick="0" advTm="6000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727553-246A-7716-586B-35F30AB51C01}"/>
              </a:ext>
            </a:extLst>
          </p:cNvPr>
          <p:cNvSpPr>
            <a:spLocks noGrp="1"/>
          </p:cNvSpPr>
          <p:nvPr>
            <p:ph type="title"/>
          </p:nvPr>
        </p:nvSpPr>
        <p:spPr/>
        <p:txBody>
          <a:bodyPr>
            <a:noAutofit/>
          </a:bodyPr>
          <a:lstStyle/>
          <a:p>
            <a:r>
              <a:rPr lang="en-US" sz="2400" dirty="0"/>
              <a:t>Q9- patient opens  his eye spontaneously , produces incomprehensive sounds and </a:t>
            </a:r>
            <a:r>
              <a:rPr lang="en-US" sz="2400" dirty="0" err="1"/>
              <a:t>wihdraws</a:t>
            </a:r>
            <a:r>
              <a:rPr lang="en-US" sz="2400" dirty="0"/>
              <a:t> to pain , GCS is:</a:t>
            </a:r>
          </a:p>
        </p:txBody>
      </p:sp>
      <p:sp>
        <p:nvSpPr>
          <p:cNvPr id="5" name="Content Placeholder 4">
            <a:extLst>
              <a:ext uri="{FF2B5EF4-FFF2-40B4-BE49-F238E27FC236}">
                <a16:creationId xmlns:a16="http://schemas.microsoft.com/office/drawing/2014/main" id="{EAAD91EE-F538-8BC7-08A4-3740809F7DFF}"/>
              </a:ext>
            </a:extLst>
          </p:cNvPr>
          <p:cNvSpPr>
            <a:spLocks noGrp="1"/>
          </p:cNvSpPr>
          <p:nvPr>
            <p:ph idx="1"/>
          </p:nvPr>
        </p:nvSpPr>
        <p:spPr/>
        <p:txBody>
          <a:bodyPr/>
          <a:lstStyle/>
          <a:p>
            <a:pPr marL="385763" indent="-385763">
              <a:buFont typeface="+mj-lt"/>
              <a:buAutoNum type="alphaLcPeriod"/>
            </a:pPr>
            <a:r>
              <a:rPr lang="en-US" dirty="0"/>
              <a:t>7</a:t>
            </a:r>
          </a:p>
          <a:p>
            <a:pPr marL="385763" indent="-385763">
              <a:buFont typeface="+mj-lt"/>
              <a:buAutoNum type="alphaLcPeriod"/>
            </a:pPr>
            <a:r>
              <a:rPr lang="en-US" dirty="0"/>
              <a:t>8</a:t>
            </a:r>
          </a:p>
          <a:p>
            <a:pPr marL="385763" indent="-385763">
              <a:buFont typeface="+mj-lt"/>
              <a:buAutoNum type="alphaLcPeriod"/>
            </a:pPr>
            <a:r>
              <a:rPr lang="en-US" dirty="0">
                <a:solidFill>
                  <a:srgbClr val="FF0000"/>
                </a:solidFill>
              </a:rPr>
              <a:t>10</a:t>
            </a:r>
          </a:p>
          <a:p>
            <a:pPr marL="385763" indent="-385763">
              <a:buFont typeface="+mj-lt"/>
              <a:buAutoNum type="alphaLcPeriod"/>
            </a:pPr>
            <a:r>
              <a:rPr lang="en-US" dirty="0"/>
              <a:t>12</a:t>
            </a:r>
          </a:p>
          <a:p>
            <a:pPr marL="385763" indent="-385763">
              <a:buFont typeface="+mj-lt"/>
              <a:buAutoNum type="alphaLcPeriod"/>
            </a:pPr>
            <a:r>
              <a:rPr lang="en-US" dirty="0"/>
              <a:t>15</a:t>
            </a:r>
          </a:p>
          <a:p>
            <a:endParaRPr lang="en-US" dirty="0"/>
          </a:p>
        </p:txBody>
      </p:sp>
    </p:spTree>
    <p:extLst>
      <p:ext uri="{BB962C8B-B14F-4D97-AF65-F5344CB8AC3E}">
        <p14:creationId xmlns:p14="http://schemas.microsoft.com/office/powerpoint/2010/main" val="234506732"/>
      </p:ext>
    </p:extLst>
  </p:cSld>
  <p:clrMapOvr>
    <a:masterClrMapping/>
  </p:clrMapOvr>
  <p:transition advClick="0" advTm="6000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11991" y="1478853"/>
            <a:ext cx="4891550" cy="3661172"/>
          </a:xfrm>
        </p:spPr>
        <p:txBody>
          <a:bodyPr/>
          <a:lstStyle/>
          <a:p>
            <a:r>
              <a:rPr lang="en-US" dirty="0"/>
              <a:t>Q10- all are true about mini mental status examination except </a:t>
            </a:r>
          </a:p>
          <a:p>
            <a:pPr marL="385763" indent="-385763">
              <a:buFont typeface="+mj-lt"/>
              <a:buAutoNum type="alphaLcPeriod"/>
            </a:pPr>
            <a:r>
              <a:rPr lang="en-US" dirty="0"/>
              <a:t>MMSE is 30 points screening tool</a:t>
            </a:r>
          </a:p>
          <a:p>
            <a:pPr marL="385763" indent="-385763">
              <a:buFont typeface="+mj-lt"/>
              <a:buAutoNum type="alphaLcPeriod"/>
            </a:pPr>
            <a:r>
              <a:rPr lang="en-US" dirty="0"/>
              <a:t>used to diagnose dementia</a:t>
            </a:r>
          </a:p>
          <a:p>
            <a:pPr marL="385763" indent="-385763">
              <a:buFont typeface="+mj-lt"/>
              <a:buAutoNum type="alphaLcPeriod"/>
            </a:pPr>
            <a:r>
              <a:rPr lang="en-US" dirty="0"/>
              <a:t>100-7 tests calculation</a:t>
            </a:r>
          </a:p>
          <a:p>
            <a:pPr marL="385763" indent="-385763">
              <a:buFont typeface="+mj-lt"/>
              <a:buAutoNum type="alphaLcPeriod"/>
            </a:pPr>
            <a:r>
              <a:rPr lang="en-US" dirty="0">
                <a:solidFill>
                  <a:srgbClr val="FF0000"/>
                </a:solidFill>
              </a:rPr>
              <a:t>score of 27 risk for mild dementia</a:t>
            </a:r>
          </a:p>
          <a:p>
            <a:endParaRPr lang="en-US" dirty="0"/>
          </a:p>
        </p:txBody>
      </p:sp>
      <p:pic>
        <p:nvPicPr>
          <p:cNvPr id="2" name="Picture 1"/>
          <p:cNvPicPr>
            <a:picLocks noChangeAspect="1"/>
          </p:cNvPicPr>
          <p:nvPr/>
        </p:nvPicPr>
        <p:blipFill rotWithShape="1">
          <a:blip r:embed="rId2"/>
          <a:srcRect l="4842" t="3232" r="4321" b="2453"/>
          <a:stretch/>
        </p:blipFill>
        <p:spPr>
          <a:xfrm>
            <a:off x="5220478" y="969216"/>
            <a:ext cx="3363685" cy="49351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58085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A08DF4-8BD9-D659-4AFC-F2CC5E76D2B5}"/>
              </a:ext>
            </a:extLst>
          </p:cNvPr>
          <p:cNvSpPr>
            <a:spLocks noGrp="1"/>
          </p:cNvSpPr>
          <p:nvPr>
            <p:ph type="title"/>
          </p:nvPr>
        </p:nvSpPr>
        <p:spPr/>
        <p:txBody>
          <a:bodyPr>
            <a:normAutofit fontScale="90000"/>
          </a:bodyPr>
          <a:lstStyle/>
          <a:p>
            <a:r>
              <a:rPr lang="en-US" dirty="0"/>
              <a:t>Q11- All the following conditions are associated with Horner except:</a:t>
            </a:r>
          </a:p>
        </p:txBody>
      </p:sp>
      <p:sp>
        <p:nvSpPr>
          <p:cNvPr id="5" name="Content Placeholder 4">
            <a:extLst>
              <a:ext uri="{FF2B5EF4-FFF2-40B4-BE49-F238E27FC236}">
                <a16:creationId xmlns:a16="http://schemas.microsoft.com/office/drawing/2014/main" id="{6A7DC65A-F589-DC5A-6745-C7CC5A7B970F}"/>
              </a:ext>
            </a:extLst>
          </p:cNvPr>
          <p:cNvSpPr>
            <a:spLocks noGrp="1"/>
          </p:cNvSpPr>
          <p:nvPr>
            <p:ph sz="half" idx="1"/>
          </p:nvPr>
        </p:nvSpPr>
        <p:spPr/>
        <p:txBody>
          <a:bodyPr/>
          <a:lstStyle/>
          <a:p>
            <a:pPr marL="385763" indent="-385763">
              <a:buFont typeface="+mj-lt"/>
              <a:buAutoNum type="alphaUcPeriod"/>
            </a:pPr>
            <a:r>
              <a:rPr lang="en-US" dirty="0"/>
              <a:t>Cervical spine injury</a:t>
            </a:r>
          </a:p>
          <a:p>
            <a:pPr marL="385763" indent="-385763">
              <a:buFont typeface="+mj-lt"/>
              <a:buAutoNum type="alphaUcPeriod"/>
            </a:pPr>
            <a:r>
              <a:rPr lang="en-US" dirty="0"/>
              <a:t>Carotid aneurysm</a:t>
            </a:r>
          </a:p>
          <a:p>
            <a:pPr marL="385763" indent="-385763">
              <a:buFont typeface="+mj-lt"/>
              <a:buAutoNum type="alphaUcPeriod"/>
            </a:pPr>
            <a:r>
              <a:rPr lang="en-US" dirty="0"/>
              <a:t>Tumor in the apex of the lung</a:t>
            </a:r>
          </a:p>
          <a:p>
            <a:pPr marL="385763" indent="-385763">
              <a:buFont typeface="+mj-lt"/>
              <a:buAutoNum type="alphaUcPeriod"/>
            </a:pPr>
            <a:r>
              <a:rPr lang="en-US" dirty="0"/>
              <a:t>Posterior neck trauma</a:t>
            </a:r>
          </a:p>
          <a:p>
            <a:pPr marL="385763" indent="-385763">
              <a:buFont typeface="+mj-lt"/>
              <a:buAutoNum type="alphaUcPeriod"/>
            </a:pPr>
            <a:r>
              <a:rPr lang="en-US" dirty="0">
                <a:solidFill>
                  <a:srgbClr val="FF0000"/>
                </a:solidFill>
              </a:rPr>
              <a:t>Non-reactive pupil</a:t>
            </a:r>
          </a:p>
          <a:p>
            <a:endParaRPr lang="en-US" dirty="0"/>
          </a:p>
        </p:txBody>
      </p:sp>
      <p:pic>
        <p:nvPicPr>
          <p:cNvPr id="7" name="Content Placeholder 3">
            <a:extLst>
              <a:ext uri="{FF2B5EF4-FFF2-40B4-BE49-F238E27FC236}">
                <a16:creationId xmlns:a16="http://schemas.microsoft.com/office/drawing/2014/main" id="{EDD339E5-02FF-C9AF-9DED-1DEC584904B4}"/>
              </a:ext>
            </a:extLst>
          </p:cNvPr>
          <p:cNvPicPr>
            <a:picLocks noGrp="1" noChangeAspect="1"/>
          </p:cNvPicPr>
          <p:nvPr>
            <p:ph sz="half" idx="2"/>
          </p:nvPr>
        </p:nvPicPr>
        <p:blipFill>
          <a:blip r:embed="rId2"/>
          <a:stretch>
            <a:fillRect/>
          </a:stretch>
        </p:blipFill>
        <p:spPr>
          <a:xfrm>
            <a:off x="4732379" y="2310513"/>
            <a:ext cx="3791712" cy="2031716"/>
          </a:xfrm>
          <a:prstGeom prst="rect">
            <a:avLst/>
          </a:prstGeom>
        </p:spPr>
      </p:pic>
    </p:spTree>
    <p:extLst>
      <p:ext uri="{BB962C8B-B14F-4D97-AF65-F5344CB8AC3E}">
        <p14:creationId xmlns:p14="http://schemas.microsoft.com/office/powerpoint/2010/main" val="418736171"/>
      </p:ext>
    </p:extLst>
  </p:cSld>
  <p:clrMapOvr>
    <a:masterClrMapping/>
  </p:clrMapOvr>
  <p:transition advClick="0" advTm="6000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B79CC8-CB17-7DC1-DDB7-E117E32F03E9}"/>
              </a:ext>
            </a:extLst>
          </p:cNvPr>
          <p:cNvSpPr>
            <a:spLocks noGrp="1"/>
          </p:cNvSpPr>
          <p:nvPr>
            <p:ph type="title"/>
          </p:nvPr>
        </p:nvSpPr>
        <p:spPr/>
        <p:txBody>
          <a:bodyPr/>
          <a:lstStyle/>
          <a:p>
            <a:r>
              <a:rPr lang="en-US" dirty="0"/>
              <a:t>Q12- what is the cause for this ?</a:t>
            </a:r>
          </a:p>
        </p:txBody>
      </p:sp>
      <p:sp>
        <p:nvSpPr>
          <p:cNvPr id="7" name="Content Placeholder 6">
            <a:extLst>
              <a:ext uri="{FF2B5EF4-FFF2-40B4-BE49-F238E27FC236}">
                <a16:creationId xmlns:a16="http://schemas.microsoft.com/office/drawing/2014/main" id="{A7349A32-DAA9-7AA8-694C-19DA7D880067}"/>
              </a:ext>
            </a:extLst>
          </p:cNvPr>
          <p:cNvSpPr>
            <a:spLocks noGrp="1"/>
          </p:cNvSpPr>
          <p:nvPr>
            <p:ph sz="half" idx="1"/>
          </p:nvPr>
        </p:nvSpPr>
        <p:spPr/>
        <p:txBody>
          <a:bodyPr/>
          <a:lstStyle/>
          <a:p>
            <a:pPr marL="385763" indent="-385763">
              <a:buFont typeface="+mj-lt"/>
              <a:buAutoNum type="alphaUcPeriod"/>
            </a:pPr>
            <a:r>
              <a:rPr lang="en-US" dirty="0"/>
              <a:t>Right optic neuritis</a:t>
            </a:r>
          </a:p>
          <a:p>
            <a:pPr marL="385763" indent="-385763">
              <a:buFont typeface="+mj-lt"/>
              <a:buAutoNum type="alphaUcPeriod"/>
            </a:pPr>
            <a:r>
              <a:rPr lang="en-US" dirty="0"/>
              <a:t>Left optic neuritis</a:t>
            </a:r>
          </a:p>
          <a:p>
            <a:pPr marL="385763" indent="-385763">
              <a:buFont typeface="+mj-lt"/>
              <a:buAutoNum type="alphaUcPeriod"/>
            </a:pPr>
            <a:r>
              <a:rPr lang="en-US" dirty="0"/>
              <a:t>Right oculomotor palsy</a:t>
            </a:r>
          </a:p>
          <a:p>
            <a:pPr marL="385763" indent="-385763">
              <a:buFont typeface="+mj-lt"/>
              <a:buAutoNum type="alphaUcPeriod"/>
            </a:pPr>
            <a:r>
              <a:rPr lang="en-US" dirty="0"/>
              <a:t>Left oculomotor palsy</a:t>
            </a:r>
          </a:p>
          <a:p>
            <a:pPr marL="385763" indent="-385763">
              <a:buFont typeface="+mj-lt"/>
              <a:buAutoNum type="alphaUcPeriod"/>
            </a:pPr>
            <a:r>
              <a:rPr lang="en-US" dirty="0"/>
              <a:t>Horner’s syndrome</a:t>
            </a:r>
          </a:p>
        </p:txBody>
      </p:sp>
      <p:pic>
        <p:nvPicPr>
          <p:cNvPr id="9" name="Content Placeholder 3">
            <a:extLst>
              <a:ext uri="{FF2B5EF4-FFF2-40B4-BE49-F238E27FC236}">
                <a16:creationId xmlns:a16="http://schemas.microsoft.com/office/drawing/2014/main" id="{E71B619D-5A97-93EF-8A5A-8FACB47901DB}"/>
              </a:ext>
            </a:extLst>
          </p:cNvPr>
          <p:cNvPicPr>
            <a:picLocks noGrp="1" noChangeAspect="1"/>
          </p:cNvPicPr>
          <p:nvPr>
            <p:ph sz="half" idx="2"/>
          </p:nvPr>
        </p:nvPicPr>
        <p:blipFill rotWithShape="1">
          <a:blip r:embed="rId2"/>
          <a:srcRect b="27234"/>
          <a:stretch/>
        </p:blipFill>
        <p:spPr>
          <a:xfrm>
            <a:off x="4488579" y="2226469"/>
            <a:ext cx="4167342" cy="3263504"/>
          </a:xfrm>
          <a:prstGeom prst="rect">
            <a:avLst/>
          </a:prstGeom>
        </p:spPr>
      </p:pic>
    </p:spTree>
    <p:extLst>
      <p:ext uri="{BB962C8B-B14F-4D97-AF65-F5344CB8AC3E}">
        <p14:creationId xmlns:p14="http://schemas.microsoft.com/office/powerpoint/2010/main" val="433092035"/>
      </p:ext>
    </p:extLst>
  </p:cSld>
  <p:clrMapOvr>
    <a:masterClrMapping/>
  </p:clrMapOvr>
  <p:transition advClick="0" advTm="6000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889D97-6439-E5A2-1FBD-1F841D2B48D5}"/>
              </a:ext>
            </a:extLst>
          </p:cNvPr>
          <p:cNvSpPr>
            <a:spLocks noGrp="1"/>
          </p:cNvSpPr>
          <p:nvPr>
            <p:ph type="title"/>
          </p:nvPr>
        </p:nvSpPr>
        <p:spPr/>
        <p:txBody>
          <a:bodyPr>
            <a:normAutofit fontScale="90000"/>
          </a:bodyPr>
          <a:lstStyle/>
          <a:p>
            <a:r>
              <a:rPr lang="en-US" dirty="0"/>
              <a:t>Q13- How to differentiate cluster headache from migraine</a:t>
            </a:r>
          </a:p>
        </p:txBody>
      </p:sp>
      <p:sp>
        <p:nvSpPr>
          <p:cNvPr id="5" name="Content Placeholder 4">
            <a:extLst>
              <a:ext uri="{FF2B5EF4-FFF2-40B4-BE49-F238E27FC236}">
                <a16:creationId xmlns:a16="http://schemas.microsoft.com/office/drawing/2014/main" id="{45E9A7C5-6673-FE8B-C18E-A72C4F44CB4A}"/>
              </a:ext>
            </a:extLst>
          </p:cNvPr>
          <p:cNvSpPr>
            <a:spLocks noGrp="1"/>
          </p:cNvSpPr>
          <p:nvPr>
            <p:ph idx="1"/>
          </p:nvPr>
        </p:nvSpPr>
        <p:spPr/>
        <p:txBody>
          <a:bodyPr/>
          <a:lstStyle/>
          <a:p>
            <a:pPr marL="385763" indent="-385763">
              <a:buFont typeface="+mj-lt"/>
              <a:buAutoNum type="alphaUcPeriod"/>
            </a:pPr>
            <a:r>
              <a:rPr lang="en-US" dirty="0"/>
              <a:t>Cluster headache is unilateral</a:t>
            </a:r>
          </a:p>
          <a:p>
            <a:pPr marL="385763" indent="-385763">
              <a:buFont typeface="+mj-lt"/>
              <a:buAutoNum type="alphaUcPeriod"/>
            </a:pPr>
            <a:r>
              <a:rPr lang="en-US" dirty="0"/>
              <a:t>Topiramate is good as a prophylaxis for cluster headache</a:t>
            </a:r>
          </a:p>
          <a:p>
            <a:pPr marL="385763" indent="-385763">
              <a:buFont typeface="+mj-lt"/>
              <a:buAutoNum type="alphaUcPeriod"/>
            </a:pPr>
            <a:r>
              <a:rPr lang="en-US" dirty="0">
                <a:solidFill>
                  <a:srgbClr val="FF0000"/>
                </a:solidFill>
              </a:rPr>
              <a:t>Have a shorter duration</a:t>
            </a:r>
          </a:p>
          <a:p>
            <a:pPr marL="385763" indent="-385763">
              <a:buFont typeface="+mj-lt"/>
              <a:buAutoNum type="alphaUcPeriod"/>
            </a:pPr>
            <a:r>
              <a:rPr lang="en-US" dirty="0"/>
              <a:t>Cluster is more common in females</a:t>
            </a:r>
          </a:p>
          <a:p>
            <a:pPr marL="385763" indent="-385763">
              <a:buFont typeface="+mj-lt"/>
              <a:buAutoNum type="alphaUcPeriod"/>
            </a:pPr>
            <a:r>
              <a:rPr lang="en-US" dirty="0"/>
              <a:t>Associated with nausea and vomiting</a:t>
            </a:r>
          </a:p>
        </p:txBody>
      </p:sp>
    </p:spTree>
    <p:extLst>
      <p:ext uri="{BB962C8B-B14F-4D97-AF65-F5344CB8AC3E}">
        <p14:creationId xmlns:p14="http://schemas.microsoft.com/office/powerpoint/2010/main" val="524373582"/>
      </p:ext>
    </p:extLst>
  </p:cSld>
  <p:clrMapOvr>
    <a:masterClrMapping/>
  </p:clrMapOvr>
  <p:transition advClick="0" advTm="6000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55755A-55D6-93B6-0C35-3D1219B7FAC0}"/>
              </a:ext>
            </a:extLst>
          </p:cNvPr>
          <p:cNvSpPr>
            <a:spLocks noGrp="1"/>
          </p:cNvSpPr>
          <p:nvPr>
            <p:ph type="title"/>
          </p:nvPr>
        </p:nvSpPr>
        <p:spPr/>
        <p:txBody>
          <a:bodyPr>
            <a:normAutofit fontScale="90000"/>
          </a:bodyPr>
          <a:lstStyle/>
          <a:p>
            <a:r>
              <a:rPr lang="en-US" dirty="0"/>
              <a:t>Q14- This pattern can be seen in all of the following except:</a:t>
            </a:r>
          </a:p>
        </p:txBody>
      </p:sp>
      <p:sp>
        <p:nvSpPr>
          <p:cNvPr id="7" name="Content Placeholder 6">
            <a:extLst>
              <a:ext uri="{FF2B5EF4-FFF2-40B4-BE49-F238E27FC236}">
                <a16:creationId xmlns:a16="http://schemas.microsoft.com/office/drawing/2014/main" id="{F06954B7-006B-87A8-E349-DCDB33D2BE5D}"/>
              </a:ext>
            </a:extLst>
          </p:cNvPr>
          <p:cNvSpPr>
            <a:spLocks noGrp="1"/>
          </p:cNvSpPr>
          <p:nvPr>
            <p:ph sz="half" idx="1"/>
          </p:nvPr>
        </p:nvSpPr>
        <p:spPr>
          <a:xfrm>
            <a:off x="628650" y="2226469"/>
            <a:ext cx="3886200" cy="2521575"/>
          </a:xfrm>
        </p:spPr>
        <p:txBody>
          <a:bodyPr>
            <a:normAutofit fontScale="92500" lnSpcReduction="20000"/>
          </a:bodyPr>
          <a:lstStyle/>
          <a:p>
            <a:pPr marL="385763" indent="-385763">
              <a:buFont typeface="+mj-lt"/>
              <a:buAutoNum type="alphaUcPeriod"/>
            </a:pPr>
            <a:r>
              <a:rPr lang="en-US" dirty="0"/>
              <a:t>Diabetic neuropathy </a:t>
            </a:r>
          </a:p>
          <a:p>
            <a:pPr marL="385763" indent="-385763">
              <a:buFont typeface="+mj-lt"/>
              <a:buAutoNum type="alphaUcPeriod"/>
            </a:pPr>
            <a:r>
              <a:rPr lang="en-US" dirty="0"/>
              <a:t>Chronic polyneuropathy </a:t>
            </a:r>
          </a:p>
          <a:p>
            <a:pPr marL="385763" indent="-385763">
              <a:buFont typeface="+mj-lt"/>
              <a:buAutoNum type="alphaUcPeriod"/>
            </a:pPr>
            <a:r>
              <a:rPr lang="en-US" dirty="0">
                <a:solidFill>
                  <a:srgbClr val="FF0000"/>
                </a:solidFill>
              </a:rPr>
              <a:t>Brown </a:t>
            </a:r>
            <a:r>
              <a:rPr lang="en-US" dirty="0" err="1">
                <a:solidFill>
                  <a:srgbClr val="FF0000"/>
                </a:solidFill>
              </a:rPr>
              <a:t>sequard</a:t>
            </a:r>
            <a:r>
              <a:rPr lang="en-US" dirty="0">
                <a:solidFill>
                  <a:srgbClr val="FF0000"/>
                </a:solidFill>
              </a:rPr>
              <a:t> syndrome</a:t>
            </a:r>
          </a:p>
          <a:p>
            <a:pPr marL="385763" indent="-385763">
              <a:buFont typeface="+mj-lt"/>
              <a:buAutoNum type="alphaUcPeriod"/>
            </a:pPr>
            <a:r>
              <a:rPr lang="en-US" dirty="0"/>
              <a:t>Stroke</a:t>
            </a:r>
          </a:p>
          <a:p>
            <a:pPr marL="385763" indent="-385763">
              <a:buFont typeface="+mj-lt"/>
              <a:buAutoNum type="alphaUcPeriod"/>
            </a:pPr>
            <a:r>
              <a:rPr lang="en-US" dirty="0"/>
              <a:t>MS</a:t>
            </a:r>
          </a:p>
        </p:txBody>
      </p:sp>
      <p:pic>
        <p:nvPicPr>
          <p:cNvPr id="9" name="Content Placeholder 3">
            <a:extLst>
              <a:ext uri="{FF2B5EF4-FFF2-40B4-BE49-F238E27FC236}">
                <a16:creationId xmlns:a16="http://schemas.microsoft.com/office/drawing/2014/main" id="{1DFB0A7B-A15B-1648-D4E3-D32041F991BD}"/>
              </a:ext>
            </a:extLst>
          </p:cNvPr>
          <p:cNvPicPr>
            <a:picLocks noGrp="1" noChangeAspect="1"/>
          </p:cNvPicPr>
          <p:nvPr>
            <p:ph sz="half" idx="2"/>
          </p:nvPr>
        </p:nvPicPr>
        <p:blipFill>
          <a:blip r:embed="rId2"/>
          <a:stretch>
            <a:fillRect/>
          </a:stretch>
        </p:blipFill>
        <p:spPr>
          <a:xfrm>
            <a:off x="4894482" y="2226469"/>
            <a:ext cx="3620868" cy="2521575"/>
          </a:xfrm>
          <a:prstGeom prst="rect">
            <a:avLst/>
          </a:prstGeom>
        </p:spPr>
      </p:pic>
    </p:spTree>
    <p:extLst>
      <p:ext uri="{BB962C8B-B14F-4D97-AF65-F5344CB8AC3E}">
        <p14:creationId xmlns:p14="http://schemas.microsoft.com/office/powerpoint/2010/main" val="624313476"/>
      </p:ext>
    </p:extLst>
  </p:cSld>
  <p:clrMapOvr>
    <a:masterClrMapping/>
  </p:clrMapOvr>
  <p:transition advClick="0" advTm="6000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1D17B-8B49-2176-1F10-88B072AE77B1}"/>
              </a:ext>
            </a:extLst>
          </p:cNvPr>
          <p:cNvSpPr>
            <a:spLocks noGrp="1"/>
          </p:cNvSpPr>
          <p:nvPr>
            <p:ph type="title"/>
          </p:nvPr>
        </p:nvSpPr>
        <p:spPr>
          <a:xfrm>
            <a:off x="628650" y="1131094"/>
            <a:ext cx="7886700" cy="1258709"/>
          </a:xfrm>
        </p:spPr>
        <p:txBody>
          <a:bodyPr>
            <a:noAutofit/>
          </a:bodyPr>
          <a:lstStyle/>
          <a:p>
            <a:r>
              <a:rPr lang="en-US" sz="2700" dirty="0"/>
              <a:t>Q15- A patient had head trauma and MRI was performed, Lesions consistent with multiple sclerosis were seen in his MRI. what is the patient diagnosis ?</a:t>
            </a:r>
          </a:p>
        </p:txBody>
      </p:sp>
      <p:sp>
        <p:nvSpPr>
          <p:cNvPr id="3" name="Content Placeholder 2">
            <a:extLst>
              <a:ext uri="{FF2B5EF4-FFF2-40B4-BE49-F238E27FC236}">
                <a16:creationId xmlns:a16="http://schemas.microsoft.com/office/drawing/2014/main" id="{EAD9A17C-82CB-C86C-1FCA-4D6A4A9D95EE}"/>
              </a:ext>
            </a:extLst>
          </p:cNvPr>
          <p:cNvSpPr>
            <a:spLocks noGrp="1"/>
          </p:cNvSpPr>
          <p:nvPr>
            <p:ph sz="half" idx="1"/>
          </p:nvPr>
        </p:nvSpPr>
        <p:spPr>
          <a:xfrm>
            <a:off x="628650" y="2459783"/>
            <a:ext cx="3886200" cy="3030189"/>
          </a:xfrm>
        </p:spPr>
        <p:txBody>
          <a:bodyPr>
            <a:normAutofit fontScale="85000" lnSpcReduction="10000"/>
          </a:bodyPr>
          <a:lstStyle/>
          <a:p>
            <a:pPr marL="385763" indent="-385763">
              <a:buFont typeface="+mj-lt"/>
              <a:buAutoNum type="alphaUcPeriod"/>
            </a:pPr>
            <a:r>
              <a:rPr lang="en-US" dirty="0"/>
              <a:t>relapsing remitting multiple sclerosis</a:t>
            </a:r>
          </a:p>
          <a:p>
            <a:pPr marL="385763" indent="-385763">
              <a:buFont typeface="+mj-lt"/>
              <a:buAutoNum type="alphaUcPeriod"/>
            </a:pPr>
            <a:r>
              <a:rPr lang="en-US" dirty="0"/>
              <a:t>clinically isolated syndrome</a:t>
            </a:r>
          </a:p>
          <a:p>
            <a:pPr marL="385763" indent="-385763">
              <a:buFont typeface="+mj-lt"/>
              <a:buAutoNum type="alphaUcPeriod"/>
            </a:pPr>
            <a:r>
              <a:rPr lang="en-US" dirty="0">
                <a:solidFill>
                  <a:srgbClr val="FF0000"/>
                </a:solidFill>
              </a:rPr>
              <a:t>Radiological isolated syndrome</a:t>
            </a:r>
          </a:p>
          <a:p>
            <a:pPr marL="385763" indent="-385763">
              <a:buFont typeface="+mj-lt"/>
              <a:buAutoNum type="alphaUcPeriod"/>
            </a:pPr>
            <a:r>
              <a:rPr lang="fr-FR" dirty="0"/>
              <a:t>Possible multiple </a:t>
            </a:r>
            <a:r>
              <a:rPr lang="fr-FR" dirty="0" err="1"/>
              <a:t>sclerosis</a:t>
            </a:r>
            <a:endParaRPr lang="fr-FR" dirty="0"/>
          </a:p>
          <a:p>
            <a:pPr marL="385763" indent="-385763">
              <a:buFont typeface="+mj-lt"/>
              <a:buAutoNum type="alphaUcPeriod"/>
            </a:pPr>
            <a:r>
              <a:rPr lang="fr-FR" dirty="0"/>
              <a:t>Probable multiple </a:t>
            </a:r>
            <a:r>
              <a:rPr lang="fr-FR" dirty="0" err="1"/>
              <a:t>sclerosis</a:t>
            </a:r>
            <a:endParaRPr lang="fr-FR" dirty="0"/>
          </a:p>
        </p:txBody>
      </p:sp>
      <p:pic>
        <p:nvPicPr>
          <p:cNvPr id="5" name="Content Placeholder 3">
            <a:extLst>
              <a:ext uri="{FF2B5EF4-FFF2-40B4-BE49-F238E27FC236}">
                <a16:creationId xmlns:a16="http://schemas.microsoft.com/office/drawing/2014/main" id="{C8326059-4CEA-BE4E-BE89-F5D0944D8BE5}"/>
              </a:ext>
            </a:extLst>
          </p:cNvPr>
          <p:cNvPicPr>
            <a:picLocks noGrp="1" noChangeAspect="1"/>
          </p:cNvPicPr>
          <p:nvPr>
            <p:ph sz="half" idx="2"/>
          </p:nvPr>
        </p:nvPicPr>
        <p:blipFill>
          <a:blip r:embed="rId2"/>
          <a:stretch>
            <a:fillRect/>
          </a:stretch>
        </p:blipFill>
        <p:spPr>
          <a:xfrm>
            <a:off x="5115155" y="2573919"/>
            <a:ext cx="2914191" cy="28019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0373449"/>
      </p:ext>
    </p:extLst>
  </p:cSld>
  <p:clrMapOvr>
    <a:masterClrMapping/>
  </p:clrMapOvr>
  <p:transition advClick="0" advTm="6000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63895" y="1242139"/>
            <a:ext cx="8334569" cy="3911859"/>
          </a:xfrm>
        </p:spPr>
        <p:txBody>
          <a:bodyPr>
            <a:normAutofit/>
          </a:bodyPr>
          <a:lstStyle/>
          <a:p>
            <a:pPr marL="0" indent="0">
              <a:buNone/>
            </a:pPr>
            <a:r>
              <a:rPr lang="en-US" sz="2100" dirty="0">
                <a:cs typeface="Calibri"/>
              </a:rPr>
              <a:t>Q16: A patient presented with symmetrical loss of position, touch, vibration sensations of both feet up to the ankle joints. He is likely suffering from:</a:t>
            </a:r>
          </a:p>
          <a:p>
            <a:pPr marL="685800" lvl="1" indent="-342900">
              <a:buFont typeface="+mj-lt"/>
              <a:buAutoNum type="alphaLcPeriod"/>
            </a:pPr>
            <a:r>
              <a:rPr lang="en-US" dirty="0"/>
              <a:t>Brain lesion</a:t>
            </a:r>
          </a:p>
          <a:p>
            <a:pPr marL="685800" lvl="1" indent="-342900">
              <a:buFont typeface="+mj-lt"/>
              <a:buAutoNum type="alphaLcPeriod"/>
            </a:pPr>
            <a:r>
              <a:rPr lang="en-US" dirty="0"/>
              <a:t>Spinal cord lesion</a:t>
            </a:r>
          </a:p>
          <a:p>
            <a:pPr marL="685800" lvl="1" indent="-342900">
              <a:buFont typeface="+mj-lt"/>
              <a:buAutoNum type="alphaLcPeriod"/>
            </a:pPr>
            <a:r>
              <a:rPr lang="en-US" dirty="0"/>
              <a:t>Upper Cervical Syringomyelia</a:t>
            </a:r>
          </a:p>
          <a:p>
            <a:pPr marL="685800" lvl="1" indent="-342900">
              <a:buFont typeface="+mj-lt"/>
              <a:buAutoNum type="alphaLcPeriod"/>
            </a:pPr>
            <a:r>
              <a:rPr lang="en-US" dirty="0">
                <a:solidFill>
                  <a:srgbClr val="FF0000"/>
                </a:solidFill>
              </a:rPr>
              <a:t>Peripheral polyneuropathy</a:t>
            </a:r>
          </a:p>
          <a:p>
            <a:pPr marL="685800" lvl="1" indent="-342900">
              <a:buFont typeface="+mj-lt"/>
              <a:buAutoNum type="alphaLcPeriod"/>
            </a:pPr>
            <a:r>
              <a:rPr lang="en-US" dirty="0"/>
              <a:t>Diffuse L5 S1 disc prolapses</a:t>
            </a:r>
          </a:p>
        </p:txBody>
      </p:sp>
    </p:spTree>
    <p:extLst>
      <p:ext uri="{BB962C8B-B14F-4D97-AF65-F5344CB8AC3E}">
        <p14:creationId xmlns:p14="http://schemas.microsoft.com/office/powerpoint/2010/main" val="4011027249"/>
      </p:ext>
    </p:extLst>
  </p:cSld>
  <p:clrMapOvr>
    <a:masterClrMapping/>
  </p:clrMapOvr>
  <p:transition advClick="0" advTm="60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8- This condition is caused by ?</a:t>
            </a:r>
          </a:p>
          <a:p>
            <a:pPr marL="0" indent="0">
              <a:buNone/>
            </a:pPr>
            <a:endParaRPr lang="en-US" dirty="0"/>
          </a:p>
          <a:p>
            <a:pPr marL="0" indent="0">
              <a:buNone/>
            </a:pPr>
            <a:r>
              <a:rPr lang="en-US" dirty="0"/>
              <a:t>Severe hypotension </a:t>
            </a:r>
          </a:p>
        </p:txBody>
      </p:sp>
      <p:pic>
        <p:nvPicPr>
          <p:cNvPr id="4" name="Picture 3"/>
          <p:cNvPicPr>
            <a:picLocks noChangeAspect="1"/>
          </p:cNvPicPr>
          <p:nvPr/>
        </p:nvPicPr>
        <p:blipFill>
          <a:blip r:embed="rId2"/>
          <a:stretch>
            <a:fillRect/>
          </a:stretch>
        </p:blipFill>
        <p:spPr>
          <a:xfrm>
            <a:off x="5908571" y="2321816"/>
            <a:ext cx="1970703" cy="2469094"/>
          </a:xfrm>
          <a:prstGeom prst="rect">
            <a:avLst/>
          </a:prstGeom>
        </p:spPr>
      </p:pic>
    </p:spTree>
    <p:extLst>
      <p:ext uri="{BB962C8B-B14F-4D97-AF65-F5344CB8AC3E}">
        <p14:creationId xmlns:p14="http://schemas.microsoft.com/office/powerpoint/2010/main" val="1233477049"/>
      </p:ext>
    </p:extLst>
  </p:cSld>
  <p:clrMapOvr>
    <a:masterClrMapping/>
  </p:clrMapOvr>
  <p:transition advClick="0" advTm="60000"/>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AA9FB-640B-DF98-3776-73237723545C}"/>
              </a:ext>
            </a:extLst>
          </p:cNvPr>
          <p:cNvSpPr>
            <a:spLocks noGrp="1"/>
          </p:cNvSpPr>
          <p:nvPr>
            <p:ph type="title"/>
          </p:nvPr>
        </p:nvSpPr>
        <p:spPr/>
        <p:txBody>
          <a:bodyPr/>
          <a:lstStyle/>
          <a:p>
            <a:r>
              <a:rPr lang="en-US" dirty="0"/>
              <a:t>Q17- this test used to diagnose ?</a:t>
            </a:r>
          </a:p>
        </p:txBody>
      </p:sp>
      <p:sp>
        <p:nvSpPr>
          <p:cNvPr id="3" name="Content Placeholder 2">
            <a:extLst>
              <a:ext uri="{FF2B5EF4-FFF2-40B4-BE49-F238E27FC236}">
                <a16:creationId xmlns:a16="http://schemas.microsoft.com/office/drawing/2014/main" id="{40ACCE1A-E9F9-54B4-3AC9-BA141E0C56C7}"/>
              </a:ext>
            </a:extLst>
          </p:cNvPr>
          <p:cNvSpPr>
            <a:spLocks noGrp="1"/>
          </p:cNvSpPr>
          <p:nvPr>
            <p:ph sz="half" idx="1"/>
          </p:nvPr>
        </p:nvSpPr>
        <p:spPr/>
        <p:txBody>
          <a:bodyPr/>
          <a:lstStyle/>
          <a:p>
            <a:pPr marL="385763" indent="-385763">
              <a:buFont typeface="+mj-lt"/>
              <a:buAutoNum type="alphaUcPeriod"/>
            </a:pPr>
            <a:r>
              <a:rPr lang="en-US" dirty="0"/>
              <a:t>Meniere's disease</a:t>
            </a:r>
          </a:p>
          <a:p>
            <a:pPr marL="385763" indent="-385763">
              <a:buFont typeface="+mj-lt"/>
              <a:buAutoNum type="alphaUcPeriod"/>
            </a:pPr>
            <a:r>
              <a:rPr lang="en-US" dirty="0">
                <a:solidFill>
                  <a:srgbClr val="FF0000"/>
                </a:solidFill>
              </a:rPr>
              <a:t>BPPV</a:t>
            </a:r>
          </a:p>
          <a:p>
            <a:pPr marL="385763" indent="-385763">
              <a:buFont typeface="+mj-lt"/>
              <a:buAutoNum type="alphaUcPeriod"/>
            </a:pPr>
            <a:r>
              <a:rPr lang="en-US" dirty="0"/>
              <a:t>Vestibular neuritis</a:t>
            </a:r>
          </a:p>
          <a:p>
            <a:pPr marL="385763" indent="-385763">
              <a:buFont typeface="+mj-lt"/>
              <a:buAutoNum type="alphaUcPeriod"/>
            </a:pPr>
            <a:r>
              <a:rPr lang="en-US" dirty="0"/>
              <a:t>Acoustic neuroma</a:t>
            </a:r>
          </a:p>
          <a:p>
            <a:pPr marL="385763" indent="-385763">
              <a:buFont typeface="+mj-lt"/>
              <a:buAutoNum type="alphaUcPeriod"/>
            </a:pPr>
            <a:r>
              <a:rPr lang="en-US" dirty="0"/>
              <a:t>Central vertigo</a:t>
            </a:r>
          </a:p>
          <a:p>
            <a:pPr marL="385763" indent="-385763">
              <a:buFont typeface="+mj-lt"/>
              <a:buAutoNum type="alphaUcPeriod"/>
            </a:pPr>
            <a:endParaRPr lang="en-US" dirty="0"/>
          </a:p>
        </p:txBody>
      </p:sp>
      <p:pic>
        <p:nvPicPr>
          <p:cNvPr id="5" name="Picture 4">
            <a:extLst>
              <a:ext uri="{FF2B5EF4-FFF2-40B4-BE49-F238E27FC236}">
                <a16:creationId xmlns:a16="http://schemas.microsoft.com/office/drawing/2014/main" id="{4103D1C6-B09A-5199-ECB0-D727F68534B2}"/>
              </a:ext>
            </a:extLst>
          </p:cNvPr>
          <p:cNvPicPr>
            <a:picLocks noChangeAspect="1"/>
          </p:cNvPicPr>
          <p:nvPr/>
        </p:nvPicPr>
        <p:blipFill rotWithShape="1">
          <a:blip r:embed="rId2"/>
          <a:srcRect l="7974" t="9608" r="5216" b="57268"/>
          <a:stretch/>
        </p:blipFill>
        <p:spPr>
          <a:xfrm>
            <a:off x="4514850" y="2989877"/>
            <a:ext cx="4283826" cy="17366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0075742"/>
      </p:ext>
    </p:extLst>
  </p:cSld>
  <p:clrMapOvr>
    <a:masterClrMapping/>
  </p:clrMapOvr>
  <p:transition advClick="0" advTm="6000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AA4ED2-D1A5-9421-1C33-7E5D8E81B823}"/>
              </a:ext>
            </a:extLst>
          </p:cNvPr>
          <p:cNvSpPr>
            <a:spLocks noGrp="1"/>
          </p:cNvSpPr>
          <p:nvPr>
            <p:ph type="title"/>
          </p:nvPr>
        </p:nvSpPr>
        <p:spPr/>
        <p:txBody>
          <a:bodyPr/>
          <a:lstStyle/>
          <a:p>
            <a:r>
              <a:rPr lang="en-US" dirty="0"/>
              <a:t>Q18- Which is wrong </a:t>
            </a:r>
          </a:p>
        </p:txBody>
      </p:sp>
      <p:sp>
        <p:nvSpPr>
          <p:cNvPr id="7" name="Content Placeholder 6">
            <a:extLst>
              <a:ext uri="{FF2B5EF4-FFF2-40B4-BE49-F238E27FC236}">
                <a16:creationId xmlns:a16="http://schemas.microsoft.com/office/drawing/2014/main" id="{63E26469-DDAE-6F14-BA53-E817D16AF014}"/>
              </a:ext>
            </a:extLst>
          </p:cNvPr>
          <p:cNvSpPr>
            <a:spLocks noGrp="1"/>
          </p:cNvSpPr>
          <p:nvPr>
            <p:ph sz="half" idx="1"/>
          </p:nvPr>
        </p:nvSpPr>
        <p:spPr/>
        <p:txBody>
          <a:bodyPr>
            <a:normAutofit lnSpcReduction="10000"/>
          </a:bodyPr>
          <a:lstStyle/>
          <a:p>
            <a:pPr marL="385763" indent="-385763">
              <a:buFont typeface="+mj-lt"/>
              <a:buAutoNum type="alphaUcPeriod"/>
            </a:pPr>
            <a:r>
              <a:rPr lang="en-US" dirty="0"/>
              <a:t>This condition is known as </a:t>
            </a:r>
            <a:r>
              <a:rPr lang="en-US" sz="2100" dirty="0"/>
              <a:t>Ramsay Hunt Syndrome</a:t>
            </a:r>
          </a:p>
          <a:p>
            <a:pPr marL="385763" indent="-385763">
              <a:buFont typeface="+mj-lt"/>
              <a:buAutoNum type="alphaUcPeriod"/>
            </a:pPr>
            <a:r>
              <a:rPr lang="en-US" dirty="0"/>
              <a:t>The </a:t>
            </a:r>
            <a:r>
              <a:rPr lang="en-US" sz="2100" dirty="0"/>
              <a:t>geniculate ganglion </a:t>
            </a:r>
            <a:r>
              <a:rPr lang="en-US" dirty="0"/>
              <a:t>can be affected in this disease</a:t>
            </a:r>
          </a:p>
          <a:p>
            <a:pPr marL="385763" indent="-385763">
              <a:buFont typeface="+mj-lt"/>
              <a:buAutoNum type="alphaUcPeriod"/>
            </a:pPr>
            <a:r>
              <a:rPr lang="en-US" dirty="0">
                <a:solidFill>
                  <a:srgbClr val="FF0000"/>
                </a:solidFill>
              </a:rPr>
              <a:t>Cytomegalovirus can cause this condition</a:t>
            </a:r>
          </a:p>
          <a:p>
            <a:pPr marL="385763" indent="-385763">
              <a:buFont typeface="+mj-lt"/>
              <a:buAutoNum type="alphaUcPeriod"/>
            </a:pPr>
            <a:r>
              <a:rPr lang="en-US" dirty="0"/>
              <a:t>Other cranial nerves can be also be involved</a:t>
            </a:r>
          </a:p>
          <a:p>
            <a:pPr marL="385763" indent="-385763">
              <a:buFont typeface="+mj-lt"/>
              <a:buAutoNum type="alphaUcPeriod"/>
            </a:pPr>
            <a:r>
              <a:rPr lang="en-US" dirty="0"/>
              <a:t>Treated with antivirals</a:t>
            </a:r>
          </a:p>
        </p:txBody>
      </p:sp>
      <p:pic>
        <p:nvPicPr>
          <p:cNvPr id="9" name="Picture 2" descr="C:\Users\windows\Desktop\ramsay-hunt-syndrome-example-200x300.jpg">
            <a:extLst>
              <a:ext uri="{FF2B5EF4-FFF2-40B4-BE49-F238E27FC236}">
                <a16:creationId xmlns:a16="http://schemas.microsoft.com/office/drawing/2014/main" id="{5354362A-3FB1-A242-10B1-0A71F4D63317}"/>
              </a:ext>
            </a:extLst>
          </p:cNvPr>
          <p:cNvPicPr>
            <a:picLocks noGrp="1" noChangeAspect="1" noChangeArrowheads="1"/>
          </p:cNvPicPr>
          <p:nvPr>
            <p:ph sz="half" idx="2"/>
          </p:nvPr>
        </p:nvPicPr>
        <p:blipFill>
          <a:blip r:embed="rId2"/>
          <a:srcRect/>
          <a:stretch>
            <a:fillRect/>
          </a:stretch>
        </p:blipFill>
        <p:spPr bwMode="auto">
          <a:xfrm>
            <a:off x="5488361" y="1468418"/>
            <a:ext cx="2614110" cy="39211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8632652"/>
      </p:ext>
    </p:extLst>
  </p:cSld>
  <p:clrMapOvr>
    <a:masterClrMapping/>
  </p:clrMapOvr>
  <p:transition advClick="0" advTm="6000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7B18-302D-45ED-B467-AACEF3DC0E86}"/>
              </a:ext>
            </a:extLst>
          </p:cNvPr>
          <p:cNvSpPr>
            <a:spLocks noGrp="1"/>
          </p:cNvSpPr>
          <p:nvPr>
            <p:ph type="title"/>
          </p:nvPr>
        </p:nvSpPr>
        <p:spPr/>
        <p:txBody>
          <a:bodyPr>
            <a:normAutofit fontScale="90000"/>
          </a:bodyPr>
          <a:lstStyle/>
          <a:p>
            <a:r>
              <a:rPr lang="en-US" dirty="0"/>
              <a:t>Q19- Which is wrong about meningitis</a:t>
            </a:r>
          </a:p>
        </p:txBody>
      </p:sp>
      <p:sp>
        <p:nvSpPr>
          <p:cNvPr id="3" name="Content Placeholder 2">
            <a:extLst>
              <a:ext uri="{FF2B5EF4-FFF2-40B4-BE49-F238E27FC236}">
                <a16:creationId xmlns:a16="http://schemas.microsoft.com/office/drawing/2014/main" id="{C5B221BC-A850-DBA2-6FB7-3D5F07DBBD2F}"/>
              </a:ext>
            </a:extLst>
          </p:cNvPr>
          <p:cNvSpPr>
            <a:spLocks noGrp="1"/>
          </p:cNvSpPr>
          <p:nvPr>
            <p:ph idx="1"/>
          </p:nvPr>
        </p:nvSpPr>
        <p:spPr/>
        <p:txBody>
          <a:bodyPr>
            <a:normAutofit lnSpcReduction="10000"/>
          </a:bodyPr>
          <a:lstStyle/>
          <a:p>
            <a:pPr marL="385763" indent="-385763">
              <a:buFont typeface="+mj-lt"/>
              <a:buAutoNum type="alphaUcPeriod"/>
            </a:pPr>
            <a:r>
              <a:rPr lang="en-US" dirty="0"/>
              <a:t>Blood culture is necessary for the diagnosis</a:t>
            </a:r>
          </a:p>
          <a:p>
            <a:pPr marL="385763" indent="-385763">
              <a:buFont typeface="+mj-lt"/>
              <a:buAutoNum type="alphaUcPeriod"/>
            </a:pPr>
            <a:r>
              <a:rPr lang="en-US" dirty="0"/>
              <a:t>Immunocompromised patients are treated with the same empirical antibiotic as other patients</a:t>
            </a:r>
          </a:p>
          <a:p>
            <a:pPr marL="385763" indent="-385763">
              <a:buFont typeface="+mj-lt"/>
              <a:buAutoNum type="alphaUcPeriod"/>
            </a:pPr>
            <a:r>
              <a:rPr lang="en-US" dirty="0"/>
              <a:t>Meningeal irritation suggests the diagnosis</a:t>
            </a:r>
          </a:p>
          <a:p>
            <a:pPr marL="385763" indent="-385763">
              <a:buFont typeface="+mj-lt"/>
              <a:buAutoNum type="alphaUcPeriod"/>
            </a:pPr>
            <a:r>
              <a:rPr lang="en-US" dirty="0">
                <a:solidFill>
                  <a:srgbClr val="FF0000"/>
                </a:solidFill>
              </a:rPr>
              <a:t>You can’t do lumber puncture after giving antibiotics </a:t>
            </a:r>
          </a:p>
          <a:p>
            <a:pPr marL="385763" indent="-385763">
              <a:buFont typeface="+mj-lt"/>
              <a:buAutoNum type="alphaUcPeriod"/>
            </a:pPr>
            <a:r>
              <a:rPr lang="en-US" dirty="0"/>
              <a:t>CSF analysis and PCR can confirm the diagnosis</a:t>
            </a:r>
          </a:p>
          <a:p>
            <a:endParaRPr lang="en-US" dirty="0"/>
          </a:p>
        </p:txBody>
      </p:sp>
      <p:sp>
        <p:nvSpPr>
          <p:cNvPr id="4" name="TextBox 3">
            <a:extLst>
              <a:ext uri="{FF2B5EF4-FFF2-40B4-BE49-F238E27FC236}">
                <a16:creationId xmlns:a16="http://schemas.microsoft.com/office/drawing/2014/main" id="{BDA5CA01-3A79-6975-67E9-9D810B155917}"/>
              </a:ext>
            </a:extLst>
          </p:cNvPr>
          <p:cNvSpPr txBox="1"/>
          <p:nvPr/>
        </p:nvSpPr>
        <p:spPr>
          <a:xfrm rot="1181401">
            <a:off x="7109926" y="1230540"/>
            <a:ext cx="1972259" cy="300082"/>
          </a:xfrm>
          <a:prstGeom prst="rect">
            <a:avLst/>
          </a:prstGeom>
          <a:noFill/>
        </p:spPr>
        <p:txBody>
          <a:bodyPr wrap="square" rtlCol="0">
            <a:spAutoFit/>
          </a:bodyPr>
          <a:lstStyle/>
          <a:p>
            <a:r>
              <a:rPr lang="ar-JO" sz="1350" dirty="0"/>
              <a:t>مش نفس الخيارات </a:t>
            </a:r>
            <a:r>
              <a:rPr lang="ar-JO" sz="1350" dirty="0" err="1"/>
              <a:t>بالزبط</a:t>
            </a:r>
            <a:endParaRPr lang="en-US" sz="1350" dirty="0"/>
          </a:p>
        </p:txBody>
      </p:sp>
    </p:spTree>
    <p:extLst>
      <p:ext uri="{BB962C8B-B14F-4D97-AF65-F5344CB8AC3E}">
        <p14:creationId xmlns:p14="http://schemas.microsoft.com/office/powerpoint/2010/main" val="3385211323"/>
      </p:ext>
    </p:extLst>
  </p:cSld>
  <p:clrMapOvr>
    <a:masterClrMapping/>
  </p:clrMapOvr>
  <p:transition advClick="0" advTm="6000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152FCE-C634-F933-CBB7-838A27708C2B}"/>
              </a:ext>
            </a:extLst>
          </p:cNvPr>
          <p:cNvSpPr>
            <a:spLocks noGrp="1"/>
          </p:cNvSpPr>
          <p:nvPr>
            <p:ph type="title"/>
          </p:nvPr>
        </p:nvSpPr>
        <p:spPr/>
        <p:txBody>
          <a:bodyPr>
            <a:normAutofit fontScale="90000"/>
          </a:bodyPr>
          <a:lstStyle/>
          <a:p>
            <a:r>
              <a:rPr lang="en-US" dirty="0"/>
              <a:t>Q20- All are risk factors for this except:</a:t>
            </a:r>
          </a:p>
        </p:txBody>
      </p:sp>
      <p:sp>
        <p:nvSpPr>
          <p:cNvPr id="5" name="Content Placeholder 4">
            <a:extLst>
              <a:ext uri="{FF2B5EF4-FFF2-40B4-BE49-F238E27FC236}">
                <a16:creationId xmlns:a16="http://schemas.microsoft.com/office/drawing/2014/main" id="{08D9F0FF-F78F-2EBA-F108-BE822DC2873C}"/>
              </a:ext>
            </a:extLst>
          </p:cNvPr>
          <p:cNvSpPr>
            <a:spLocks noGrp="1"/>
          </p:cNvSpPr>
          <p:nvPr>
            <p:ph sz="half" idx="1"/>
          </p:nvPr>
        </p:nvSpPr>
        <p:spPr/>
        <p:txBody>
          <a:bodyPr/>
          <a:lstStyle/>
          <a:p>
            <a:pPr marL="385763" indent="-385763">
              <a:buFont typeface="+mj-lt"/>
              <a:buAutoNum type="alphaUcPeriod"/>
            </a:pPr>
            <a:r>
              <a:rPr lang="en-US" dirty="0"/>
              <a:t>Hypertension.</a:t>
            </a:r>
          </a:p>
          <a:p>
            <a:pPr marL="385763" indent="-385763">
              <a:buFont typeface="+mj-lt"/>
              <a:buAutoNum type="alphaUcPeriod"/>
            </a:pPr>
            <a:r>
              <a:rPr lang="en-US" dirty="0"/>
              <a:t>Patent foramen ovale</a:t>
            </a:r>
          </a:p>
          <a:p>
            <a:pPr marL="385763" indent="-385763">
              <a:buFont typeface="+mj-lt"/>
              <a:buAutoNum type="alphaUcPeriod"/>
            </a:pPr>
            <a:r>
              <a:rPr lang="en-US" dirty="0"/>
              <a:t>Valvular heart disease.</a:t>
            </a:r>
          </a:p>
          <a:p>
            <a:pPr marL="385763" indent="-385763">
              <a:buFont typeface="+mj-lt"/>
              <a:buAutoNum type="alphaUcPeriod"/>
            </a:pPr>
            <a:r>
              <a:rPr lang="en-US" dirty="0"/>
              <a:t>Atrial fibrillation.</a:t>
            </a:r>
          </a:p>
          <a:p>
            <a:pPr marL="385763" indent="-385763">
              <a:buFont typeface="+mj-lt"/>
              <a:buAutoNum type="alphaUcPeriod"/>
            </a:pPr>
            <a:r>
              <a:rPr lang="en-US" dirty="0">
                <a:solidFill>
                  <a:srgbClr val="FF0000"/>
                </a:solidFill>
              </a:rPr>
              <a:t>Left atrial hypertrophy </a:t>
            </a:r>
          </a:p>
          <a:p>
            <a:pPr marL="385763" indent="-385763">
              <a:buFont typeface="+mj-lt"/>
              <a:buAutoNum type="alphaUcPeriod"/>
            </a:pPr>
            <a:endParaRPr lang="en-US" dirty="0"/>
          </a:p>
        </p:txBody>
      </p:sp>
      <p:pic>
        <p:nvPicPr>
          <p:cNvPr id="7" name="Content Placeholder 3">
            <a:extLst>
              <a:ext uri="{FF2B5EF4-FFF2-40B4-BE49-F238E27FC236}">
                <a16:creationId xmlns:a16="http://schemas.microsoft.com/office/drawing/2014/main" id="{D18FBC91-8EEA-86EA-BE1D-E93815E9F32C}"/>
              </a:ext>
            </a:extLst>
          </p:cNvPr>
          <p:cNvPicPr>
            <a:picLocks noGrp="1" noChangeAspect="1"/>
          </p:cNvPicPr>
          <p:nvPr>
            <p:ph sz="half" idx="2"/>
          </p:nvPr>
        </p:nvPicPr>
        <p:blipFill>
          <a:blip r:embed="rId2"/>
          <a:stretch>
            <a:fillRect/>
          </a:stretch>
        </p:blipFill>
        <p:spPr>
          <a:xfrm>
            <a:off x="4822064" y="2226469"/>
            <a:ext cx="3500372" cy="3263504"/>
          </a:xfrm>
          <a:prstGeom prst="rect">
            <a:avLst/>
          </a:prstGeom>
        </p:spPr>
      </p:pic>
    </p:spTree>
    <p:extLst>
      <p:ext uri="{BB962C8B-B14F-4D97-AF65-F5344CB8AC3E}">
        <p14:creationId xmlns:p14="http://schemas.microsoft.com/office/powerpoint/2010/main" val="3670518246"/>
      </p:ext>
    </p:extLst>
  </p:cSld>
  <p:clrMapOvr>
    <a:masterClrMapping/>
  </p:clrMapOvr>
  <p:transition advClick="0" advTm="6000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E6B5E9-5103-4126-96CD-D3F941C65278}"/>
              </a:ext>
            </a:extLst>
          </p:cNvPr>
          <p:cNvSpPr>
            <a:spLocks noGrp="1"/>
          </p:cNvSpPr>
          <p:nvPr>
            <p:ph type="title"/>
          </p:nvPr>
        </p:nvSpPr>
        <p:spPr/>
        <p:txBody>
          <a:bodyPr/>
          <a:lstStyle/>
          <a:p>
            <a:r>
              <a:rPr lang="en-US" dirty="0"/>
              <a:t>Q21- This condition caused by ?</a:t>
            </a:r>
          </a:p>
        </p:txBody>
      </p:sp>
      <p:sp>
        <p:nvSpPr>
          <p:cNvPr id="5" name="Content Placeholder 4">
            <a:extLst>
              <a:ext uri="{FF2B5EF4-FFF2-40B4-BE49-F238E27FC236}">
                <a16:creationId xmlns:a16="http://schemas.microsoft.com/office/drawing/2014/main" id="{6F4E6A58-9631-6523-55A8-5B43B48FF88C}"/>
              </a:ext>
            </a:extLst>
          </p:cNvPr>
          <p:cNvSpPr>
            <a:spLocks noGrp="1"/>
          </p:cNvSpPr>
          <p:nvPr>
            <p:ph sz="half" idx="1"/>
          </p:nvPr>
        </p:nvSpPr>
        <p:spPr/>
        <p:txBody>
          <a:bodyPr/>
          <a:lstStyle/>
          <a:p>
            <a:pPr marL="385763" indent="-385763">
              <a:buFont typeface="+mj-lt"/>
              <a:buAutoNum type="alphaUcPeriod"/>
            </a:pPr>
            <a:r>
              <a:rPr lang="en-US" dirty="0"/>
              <a:t>Severe hypertension</a:t>
            </a:r>
          </a:p>
          <a:p>
            <a:pPr marL="385763" indent="-385763">
              <a:buFont typeface="+mj-lt"/>
              <a:buAutoNum type="alphaUcPeriod"/>
            </a:pPr>
            <a:r>
              <a:rPr lang="en-US" dirty="0">
                <a:solidFill>
                  <a:srgbClr val="FF0000"/>
                </a:solidFill>
              </a:rPr>
              <a:t>Severe hypotension</a:t>
            </a:r>
          </a:p>
          <a:p>
            <a:pPr marL="385763" indent="-385763">
              <a:buFont typeface="+mj-lt"/>
              <a:buAutoNum type="alphaUcPeriod"/>
            </a:pPr>
            <a:endParaRPr lang="en-US" dirty="0"/>
          </a:p>
        </p:txBody>
      </p:sp>
      <p:pic>
        <p:nvPicPr>
          <p:cNvPr id="7" name="Content Placeholder 3">
            <a:extLst>
              <a:ext uri="{FF2B5EF4-FFF2-40B4-BE49-F238E27FC236}">
                <a16:creationId xmlns:a16="http://schemas.microsoft.com/office/drawing/2014/main" id="{17836D7A-F0AC-48C6-1738-614DFE4FBB39}"/>
              </a:ext>
            </a:extLst>
          </p:cNvPr>
          <p:cNvPicPr>
            <a:picLocks noGrp="1" noChangeAspect="1"/>
          </p:cNvPicPr>
          <p:nvPr>
            <p:ph sz="half" idx="2"/>
          </p:nvPr>
        </p:nvPicPr>
        <p:blipFill>
          <a:blip r:embed="rId2"/>
          <a:stretch>
            <a:fillRect/>
          </a:stretch>
        </p:blipFill>
        <p:spPr>
          <a:xfrm>
            <a:off x="5675521" y="2203094"/>
            <a:ext cx="2629502" cy="3286878"/>
          </a:xfrm>
          <a:prstGeom prst="rect">
            <a:avLst/>
          </a:prstGeom>
        </p:spPr>
      </p:pic>
    </p:spTree>
    <p:extLst>
      <p:ext uri="{BB962C8B-B14F-4D97-AF65-F5344CB8AC3E}">
        <p14:creationId xmlns:p14="http://schemas.microsoft.com/office/powerpoint/2010/main" val="1028628064"/>
      </p:ext>
    </p:extLst>
  </p:cSld>
  <p:clrMapOvr>
    <a:masterClrMapping/>
  </p:clrMapOvr>
  <p:transition advClick="0" advTm="6000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24F49-C3F4-5C3E-2863-056270E1BE69}"/>
              </a:ext>
            </a:extLst>
          </p:cNvPr>
          <p:cNvSpPr>
            <a:spLocks noGrp="1"/>
          </p:cNvSpPr>
          <p:nvPr>
            <p:ph type="title"/>
          </p:nvPr>
        </p:nvSpPr>
        <p:spPr/>
        <p:txBody>
          <a:bodyPr>
            <a:normAutofit fontScale="90000"/>
          </a:bodyPr>
          <a:lstStyle/>
          <a:p>
            <a:r>
              <a:rPr lang="en-US" dirty="0"/>
              <a:t>Q22- This an ICH, which of the following is wrong regarding the management:</a:t>
            </a:r>
          </a:p>
        </p:txBody>
      </p:sp>
      <p:sp>
        <p:nvSpPr>
          <p:cNvPr id="3" name="Content Placeholder 2">
            <a:extLst>
              <a:ext uri="{FF2B5EF4-FFF2-40B4-BE49-F238E27FC236}">
                <a16:creationId xmlns:a16="http://schemas.microsoft.com/office/drawing/2014/main" id="{7C740282-5787-A721-7477-9EB210B766F1}"/>
              </a:ext>
            </a:extLst>
          </p:cNvPr>
          <p:cNvSpPr>
            <a:spLocks noGrp="1"/>
          </p:cNvSpPr>
          <p:nvPr>
            <p:ph sz="half" idx="1"/>
          </p:nvPr>
        </p:nvSpPr>
        <p:spPr>
          <a:xfrm>
            <a:off x="628650" y="2226469"/>
            <a:ext cx="4696797" cy="3263504"/>
          </a:xfrm>
        </p:spPr>
        <p:txBody>
          <a:bodyPr>
            <a:normAutofit/>
          </a:bodyPr>
          <a:lstStyle/>
          <a:p>
            <a:pPr>
              <a:buFont typeface="+mj-lt"/>
              <a:buAutoNum type="alphaLcPeriod"/>
            </a:pPr>
            <a:r>
              <a:rPr lang="en-US" dirty="0"/>
              <a:t>controlling blood pressure</a:t>
            </a:r>
          </a:p>
          <a:p>
            <a:pPr>
              <a:buFont typeface="+mj-lt"/>
              <a:buAutoNum type="alphaLcPeriod"/>
            </a:pPr>
            <a:r>
              <a:rPr lang="en-US" dirty="0"/>
              <a:t>antidote for warfarin</a:t>
            </a:r>
          </a:p>
          <a:p>
            <a:pPr>
              <a:buFont typeface="+mj-lt"/>
              <a:buAutoNum type="alphaLcPeriod"/>
            </a:pPr>
            <a:r>
              <a:rPr lang="en-US" dirty="0"/>
              <a:t>antidote for heparin</a:t>
            </a:r>
          </a:p>
          <a:p>
            <a:pPr>
              <a:buFont typeface="+mj-lt"/>
              <a:buAutoNum type="alphaLcPeriod"/>
            </a:pPr>
            <a:r>
              <a:rPr lang="en-US" dirty="0"/>
              <a:t>risk for brain herniation</a:t>
            </a:r>
          </a:p>
          <a:p>
            <a:pPr>
              <a:buFont typeface="+mj-lt"/>
              <a:buAutoNum type="alphaLcPeriod"/>
            </a:pPr>
            <a:r>
              <a:rPr lang="en-US" dirty="0">
                <a:solidFill>
                  <a:srgbClr val="FF0000"/>
                </a:solidFill>
              </a:rPr>
              <a:t>LP and CSF analysis for </a:t>
            </a:r>
            <a:br>
              <a:rPr lang="en-US" dirty="0">
                <a:solidFill>
                  <a:srgbClr val="FF0000"/>
                </a:solidFill>
              </a:rPr>
            </a:br>
            <a:r>
              <a:rPr lang="en-US" dirty="0">
                <a:solidFill>
                  <a:srgbClr val="FF0000"/>
                </a:solidFill>
              </a:rPr>
              <a:t>Sub-</a:t>
            </a:r>
            <a:r>
              <a:rPr lang="en-US" dirty="0" err="1">
                <a:solidFill>
                  <a:srgbClr val="FF0000"/>
                </a:solidFill>
              </a:rPr>
              <a:t>arachenoid</a:t>
            </a:r>
            <a:r>
              <a:rPr lang="en-US" dirty="0">
                <a:solidFill>
                  <a:srgbClr val="FF0000"/>
                </a:solidFill>
              </a:rPr>
              <a:t> hemorrhage</a:t>
            </a:r>
          </a:p>
          <a:p>
            <a:endParaRPr lang="en-US" dirty="0"/>
          </a:p>
        </p:txBody>
      </p:sp>
      <p:pic>
        <p:nvPicPr>
          <p:cNvPr id="5" name="object 6">
            <a:extLst>
              <a:ext uri="{FF2B5EF4-FFF2-40B4-BE49-F238E27FC236}">
                <a16:creationId xmlns:a16="http://schemas.microsoft.com/office/drawing/2014/main" id="{BC7792F7-2DEA-B808-0DC0-26A8C59BC281}"/>
              </a:ext>
            </a:extLst>
          </p:cNvPr>
          <p:cNvPicPr>
            <a:picLocks noGrp="1"/>
          </p:cNvPicPr>
          <p:nvPr>
            <p:ph sz="half" idx="2"/>
          </p:nvPr>
        </p:nvPicPr>
        <p:blipFill>
          <a:blip r:embed="rId2" cstate="print"/>
          <a:stretch>
            <a:fillRect/>
          </a:stretch>
        </p:blipFill>
        <p:spPr>
          <a:xfrm>
            <a:off x="5624736" y="2125266"/>
            <a:ext cx="3084681" cy="3263504"/>
          </a:xfrm>
          <a:prstGeom prst="rect">
            <a:avLst/>
          </a:prstGeom>
        </p:spPr>
      </p:pic>
    </p:spTree>
    <p:extLst>
      <p:ext uri="{BB962C8B-B14F-4D97-AF65-F5344CB8AC3E}">
        <p14:creationId xmlns:p14="http://schemas.microsoft.com/office/powerpoint/2010/main" val="4208242824"/>
      </p:ext>
    </p:extLst>
  </p:cSld>
  <p:clrMapOvr>
    <a:masterClrMapping/>
  </p:clrMapOvr>
  <p:transition advClick="0" advTm="6000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23361" y="1242137"/>
            <a:ext cx="6191288" cy="4074920"/>
          </a:xfrm>
        </p:spPr>
        <p:txBody>
          <a:bodyPr/>
          <a:lstStyle/>
          <a:p>
            <a:r>
              <a:rPr lang="en-US" dirty="0"/>
              <a:t>Q23- EEG what is wrong ? </a:t>
            </a:r>
          </a:p>
          <a:p>
            <a:pPr marL="385763" indent="-385763">
              <a:buFont typeface="+mj-lt"/>
              <a:buAutoNum type="alphaLcPeriod"/>
            </a:pPr>
            <a:endParaRPr lang="en-US" dirty="0"/>
          </a:p>
          <a:p>
            <a:pPr marL="385763" indent="-385763">
              <a:buFont typeface="+mj-lt"/>
              <a:buAutoNum type="alphaLcPeriod"/>
            </a:pPr>
            <a:r>
              <a:rPr lang="en-US" dirty="0"/>
              <a:t>EEG could be abnormal in normal people.</a:t>
            </a:r>
          </a:p>
          <a:p>
            <a:pPr marL="385763" indent="-385763">
              <a:buFont typeface="+mj-lt"/>
              <a:buAutoNum type="alphaLcPeriod"/>
            </a:pPr>
            <a:r>
              <a:rPr lang="en-US" dirty="0"/>
              <a:t>EEG could be normal in epileptic patient.</a:t>
            </a:r>
          </a:p>
          <a:p>
            <a:pPr marL="385763" indent="-385763">
              <a:buFont typeface="+mj-lt"/>
              <a:buAutoNum type="alphaLcPeriod"/>
            </a:pPr>
            <a:r>
              <a:rPr lang="en-US" dirty="0">
                <a:solidFill>
                  <a:srgbClr val="FF0000"/>
                </a:solidFill>
              </a:rPr>
              <a:t>Neuroimaging is not recommended after first unprovoked seizure</a:t>
            </a:r>
            <a:endParaRPr lang="en-US" dirty="0"/>
          </a:p>
          <a:p>
            <a:pPr marL="385763" indent="-385763">
              <a:buFont typeface="+mj-lt"/>
              <a:buAutoNum type="alphaLcPeriod"/>
            </a:pPr>
            <a:r>
              <a:rPr lang="en-US" dirty="0"/>
              <a:t>We give antiepileptic drugs for first attack even there is abnormal EEG.</a:t>
            </a:r>
          </a:p>
          <a:p>
            <a:pPr marL="385763" indent="-385763">
              <a:buFont typeface="+mj-lt"/>
              <a:buAutoNum type="alphaLcPeriod"/>
            </a:pPr>
            <a:r>
              <a:rPr lang="en-US" dirty="0"/>
              <a:t>EEG shows spike wave in epilepsy</a:t>
            </a:r>
          </a:p>
          <a:p>
            <a:endParaRPr lang="en-US" dirty="0"/>
          </a:p>
          <a:p>
            <a:endParaRPr lang="en-US" dirty="0"/>
          </a:p>
        </p:txBody>
      </p:sp>
      <p:pic>
        <p:nvPicPr>
          <p:cNvPr id="5" name="Picture 4"/>
          <p:cNvPicPr>
            <a:picLocks noChangeAspect="1"/>
          </p:cNvPicPr>
          <p:nvPr/>
        </p:nvPicPr>
        <p:blipFill>
          <a:blip r:embed="rId2"/>
          <a:stretch>
            <a:fillRect/>
          </a:stretch>
        </p:blipFill>
        <p:spPr>
          <a:xfrm>
            <a:off x="6693359" y="1612116"/>
            <a:ext cx="2217612" cy="2409653"/>
          </a:xfrm>
          <a:prstGeom prst="rect">
            <a:avLst/>
          </a:prstGeom>
        </p:spPr>
      </p:pic>
    </p:spTree>
    <p:extLst>
      <p:ext uri="{BB962C8B-B14F-4D97-AF65-F5344CB8AC3E}">
        <p14:creationId xmlns:p14="http://schemas.microsoft.com/office/powerpoint/2010/main" val="40558136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250539" y="1298122"/>
            <a:ext cx="2592549" cy="2272481"/>
          </a:xfrm>
          <a:prstGeom prst="rect">
            <a:avLst/>
          </a:prstGeom>
        </p:spPr>
      </p:pic>
      <p:sp>
        <p:nvSpPr>
          <p:cNvPr id="3" name="Text Placeholder 2"/>
          <p:cNvSpPr>
            <a:spLocks noGrp="1"/>
          </p:cNvSpPr>
          <p:nvPr>
            <p:ph type="body" sz="half" idx="2"/>
          </p:nvPr>
        </p:nvSpPr>
        <p:spPr>
          <a:xfrm>
            <a:off x="300912" y="1298122"/>
            <a:ext cx="5640356" cy="4212796"/>
          </a:xfrm>
        </p:spPr>
        <p:txBody>
          <a:bodyPr/>
          <a:lstStyle/>
          <a:p>
            <a:r>
              <a:rPr lang="en-US" sz="2100" dirty="0"/>
              <a:t>Q24- Features of </a:t>
            </a:r>
            <a:r>
              <a:rPr lang="en-US" sz="2100" dirty="0" err="1"/>
              <a:t>syringomyelia</a:t>
            </a:r>
            <a:r>
              <a:rPr lang="en-US" sz="2100" dirty="0"/>
              <a:t> include all of the following except:</a:t>
            </a:r>
          </a:p>
          <a:p>
            <a:pPr marL="385763" indent="-385763">
              <a:buFont typeface="+mj-lt"/>
              <a:buAutoNum type="alphaLcPeriod"/>
            </a:pPr>
            <a:r>
              <a:rPr lang="en-US" sz="2100" dirty="0">
                <a:solidFill>
                  <a:srgbClr val="FF0000"/>
                </a:solidFill>
              </a:rPr>
              <a:t>It causes bilateral but not symmetrical pain and temperature loss.</a:t>
            </a:r>
          </a:p>
          <a:p>
            <a:pPr marL="385763" indent="-385763">
              <a:buFont typeface="+mj-lt"/>
              <a:buAutoNum type="alphaLcPeriod"/>
            </a:pPr>
            <a:r>
              <a:rPr lang="en-US" sz="2100" dirty="0"/>
              <a:t>Proprioception and vibration sense are not affected early in the disease.</a:t>
            </a:r>
          </a:p>
          <a:p>
            <a:pPr marL="385763" indent="-385763">
              <a:buFont typeface="+mj-lt"/>
              <a:buAutoNum type="alphaLcPeriod"/>
            </a:pPr>
            <a:r>
              <a:rPr lang="en-US" sz="2100" dirty="0"/>
              <a:t>It usually causes gloves and stocking sensory loss distribution.</a:t>
            </a:r>
          </a:p>
          <a:p>
            <a:pPr marL="385763" indent="-385763">
              <a:buFont typeface="+mj-lt"/>
              <a:buAutoNum type="alphaLcPeriod"/>
            </a:pPr>
            <a:r>
              <a:rPr lang="en-US" sz="2100" dirty="0"/>
              <a:t>Cranial nerves may be affected with syringobulbia</a:t>
            </a:r>
          </a:p>
          <a:p>
            <a:pPr marL="385763" indent="-385763">
              <a:buFont typeface="+mj-lt"/>
              <a:buAutoNum type="alphaLcPeriod"/>
            </a:pPr>
            <a:r>
              <a:rPr lang="en-US" sz="2100" dirty="0"/>
              <a:t>Syringobulbia can cause Horner’s syndrome </a:t>
            </a:r>
          </a:p>
        </p:txBody>
      </p:sp>
    </p:spTree>
    <p:extLst>
      <p:ext uri="{BB962C8B-B14F-4D97-AF65-F5344CB8AC3E}">
        <p14:creationId xmlns:p14="http://schemas.microsoft.com/office/powerpoint/2010/main" val="21317667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98909" y="1233415"/>
            <a:ext cx="4226743" cy="4116551"/>
          </a:xfrm>
        </p:spPr>
        <p:txBody>
          <a:bodyPr/>
          <a:lstStyle/>
          <a:p>
            <a:r>
              <a:rPr lang="en-US" dirty="0"/>
              <a:t>Q25- There is a loss of sensation over  the specified area , where is the  lesion?</a:t>
            </a:r>
            <a:endParaRPr lang="ar-JO" dirty="0"/>
          </a:p>
          <a:p>
            <a:pPr marL="385763" indent="-385763">
              <a:buFont typeface="+mj-lt"/>
              <a:buAutoNum type="alphaLcPeriod"/>
            </a:pPr>
            <a:r>
              <a:rPr lang="en-US" dirty="0"/>
              <a:t>C5 radiculopathy</a:t>
            </a:r>
          </a:p>
          <a:p>
            <a:pPr marL="385763" indent="-385763">
              <a:buFont typeface="+mj-lt"/>
              <a:buAutoNum type="alphaLcPeriod"/>
            </a:pPr>
            <a:r>
              <a:rPr lang="en-US" dirty="0"/>
              <a:t>C6 radiculopathy</a:t>
            </a:r>
          </a:p>
          <a:p>
            <a:pPr marL="385763" indent="-385763">
              <a:buFont typeface="+mj-lt"/>
              <a:buAutoNum type="alphaLcPeriod"/>
            </a:pPr>
            <a:r>
              <a:rPr lang="en-US" dirty="0">
                <a:solidFill>
                  <a:srgbClr val="FF0000"/>
                </a:solidFill>
              </a:rPr>
              <a:t>C7 radiculopathy</a:t>
            </a:r>
          </a:p>
          <a:p>
            <a:pPr marL="385763" indent="-385763">
              <a:buFont typeface="+mj-lt"/>
              <a:buAutoNum type="alphaLcPeriod"/>
            </a:pPr>
            <a:r>
              <a:rPr lang="en-US" dirty="0"/>
              <a:t>C8 radiculopathy</a:t>
            </a:r>
          </a:p>
          <a:p>
            <a:pPr marL="385763" indent="-385763">
              <a:buFont typeface="+mj-lt"/>
              <a:buAutoNum type="alphaLcPeriod"/>
            </a:pPr>
            <a:r>
              <a:rPr lang="en-US" dirty="0"/>
              <a:t>T1 radiculopathy</a:t>
            </a:r>
          </a:p>
          <a:p>
            <a:endParaRPr lang="en-US" dirty="0"/>
          </a:p>
        </p:txBody>
      </p:sp>
      <p:pic>
        <p:nvPicPr>
          <p:cNvPr id="5" name="Content Placeholder 4"/>
          <p:cNvPicPr>
            <a:picLocks noGrp="1" noChangeAspect="1"/>
          </p:cNvPicPr>
          <p:nvPr>
            <p:ph idx="1"/>
          </p:nvPr>
        </p:nvPicPr>
        <p:blipFill>
          <a:blip r:embed="rId2"/>
          <a:stretch>
            <a:fillRect/>
          </a:stretch>
        </p:blipFill>
        <p:spPr>
          <a:xfrm>
            <a:off x="4558531" y="1233415"/>
            <a:ext cx="4410521" cy="4571927"/>
          </a:xfrm>
          <a:prstGeom prst="rect">
            <a:avLst/>
          </a:prstGeom>
        </p:spPr>
      </p:pic>
      <p:sp>
        <p:nvSpPr>
          <p:cNvPr id="6" name="Oval 5"/>
          <p:cNvSpPr/>
          <p:nvPr/>
        </p:nvSpPr>
        <p:spPr>
          <a:xfrm>
            <a:off x="4786605" y="2228850"/>
            <a:ext cx="566834" cy="307910"/>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840837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5644117" y="1209577"/>
            <a:ext cx="3105935" cy="4438846"/>
          </a:xfrm>
          <a:prstGeom prst="rect">
            <a:avLst/>
          </a:prstGeom>
        </p:spPr>
      </p:pic>
      <p:sp>
        <p:nvSpPr>
          <p:cNvPr id="5" name="Text Placeholder 4"/>
          <p:cNvSpPr>
            <a:spLocks noGrp="1"/>
          </p:cNvSpPr>
          <p:nvPr>
            <p:ph type="body" sz="half" idx="2"/>
          </p:nvPr>
        </p:nvSpPr>
        <p:spPr>
          <a:xfrm>
            <a:off x="475862" y="1209578"/>
            <a:ext cx="4083573" cy="4161381"/>
          </a:xfrm>
        </p:spPr>
        <p:txBody>
          <a:bodyPr/>
          <a:lstStyle/>
          <a:p>
            <a:r>
              <a:rPr lang="en-US" dirty="0"/>
              <a:t>Q26- what is the affected muscle  ?</a:t>
            </a:r>
            <a:br>
              <a:rPr lang="en-US" dirty="0"/>
            </a:br>
            <a:endParaRPr lang="en-US" dirty="0"/>
          </a:p>
          <a:p>
            <a:pPr marL="385763" indent="-385763">
              <a:buFont typeface="+mj-lt"/>
              <a:buAutoNum type="alphaUcPeriod"/>
            </a:pPr>
            <a:r>
              <a:rPr lang="en-US" dirty="0">
                <a:solidFill>
                  <a:srgbClr val="FF0000"/>
                </a:solidFill>
              </a:rPr>
              <a:t>Left  pterygoid muscle</a:t>
            </a:r>
          </a:p>
          <a:p>
            <a:pPr marL="385763" indent="-385763">
              <a:buFont typeface="+mj-lt"/>
              <a:buAutoNum type="alphaUcPeriod"/>
            </a:pPr>
            <a:r>
              <a:rPr lang="en-US" dirty="0"/>
              <a:t>Right pterygoid muscle</a:t>
            </a:r>
          </a:p>
          <a:p>
            <a:pPr marL="385763" indent="-385763">
              <a:buFont typeface="+mj-lt"/>
              <a:buAutoNum type="alphaUcPeriod"/>
            </a:pPr>
            <a:r>
              <a:rPr lang="en-US" dirty="0"/>
              <a:t>Left buccinator</a:t>
            </a:r>
          </a:p>
          <a:p>
            <a:pPr marL="385763" indent="-385763">
              <a:buFont typeface="+mj-lt"/>
              <a:buAutoNum type="alphaUcPeriod"/>
            </a:pPr>
            <a:r>
              <a:rPr lang="en-US" dirty="0"/>
              <a:t>Right buccinator</a:t>
            </a:r>
          </a:p>
          <a:p>
            <a:pPr marL="385763" indent="-385763">
              <a:buFont typeface="+mj-lt"/>
              <a:buAutoNum type="alphaUcPeriod"/>
            </a:pPr>
            <a:r>
              <a:rPr lang="en-US" dirty="0"/>
              <a:t>Masseter</a:t>
            </a:r>
          </a:p>
        </p:txBody>
      </p:sp>
    </p:spTree>
    <p:extLst>
      <p:ext uri="{BB962C8B-B14F-4D97-AF65-F5344CB8AC3E}">
        <p14:creationId xmlns:p14="http://schemas.microsoft.com/office/powerpoint/2010/main" val="289708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TotalTime>
  <Words>15032</Words>
  <Application>Microsoft Office PowerPoint</Application>
  <PresentationFormat>On-screen Show (4:3)</PresentationFormat>
  <Paragraphs>2479</Paragraphs>
  <Slides>485</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485</vt:i4>
      </vt:variant>
    </vt:vector>
  </HeadingPairs>
  <TitlesOfParts>
    <vt:vector size="493" baseType="lpstr">
      <vt:lpstr>Algerian</vt:lpstr>
      <vt:lpstr>Arial</vt:lpstr>
      <vt:lpstr>Calibri</vt:lpstr>
      <vt:lpstr>Helvetica</vt:lpstr>
      <vt:lpstr>Open Sans</vt:lpstr>
      <vt:lpstr>Times New Roman</vt:lpstr>
      <vt:lpstr>Wingdings</vt:lpstr>
      <vt:lpstr>Office Theme</vt:lpstr>
      <vt:lpstr>PowerPoint Presentation</vt:lpstr>
      <vt:lpstr>Neuromedicine 30-11-2022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35 This patient has fever, headache, neck stiffness and photophobia , what’s your next step ?  Start empirical treatment and dexamethasone </vt:lpstr>
      <vt:lpstr>PowerPoint Presentation</vt:lpstr>
      <vt:lpstr>PowerPoint Presentation</vt:lpstr>
      <vt:lpstr>PowerPoint Presentation</vt:lpstr>
      <vt:lpstr>Neuromedicine Mini-OSCE Archive</vt:lpstr>
      <vt:lpstr>PowerPoint Presentation</vt:lpstr>
      <vt:lpstr>PowerPoint Presentation</vt:lpstr>
      <vt:lpstr>Q3-This test is used for detect the function of:</vt:lpstr>
      <vt:lpstr>Q4- Which of the following can not be found in this patient:</vt:lpstr>
      <vt:lpstr>Q5- This test called ?</vt:lpstr>
      <vt:lpstr>Q6- What is the diagnosis ? </vt:lpstr>
      <vt:lpstr>Q7- What is the diagnosis ?</vt:lpstr>
      <vt:lpstr>Q8- What is the diagnosis?</vt:lpstr>
      <vt:lpstr>Q9- patient opens his eye to verbal command , produces incomprehensive sounds and withdraws from pain , GCS is:</vt:lpstr>
      <vt:lpstr>PowerPoint Presentation</vt:lpstr>
      <vt:lpstr>Q11- All the following conditions are associated with Horner except:</vt:lpstr>
      <vt:lpstr>Q12- What is the cause for this ?</vt:lpstr>
      <vt:lpstr>Q13- A patient had head trauma and MRI was performed, Lesions consistent with multiple sclerosis were seen in his MRI. what is the patient diagnosis ?</vt:lpstr>
      <vt:lpstr>PowerPoint Presentation</vt:lpstr>
      <vt:lpstr>Q15- This test used to diagnose ?</vt:lpstr>
      <vt:lpstr>Q16- If the patient came to your clinic with these vesicles, which cranial nerve you have to exam?</vt:lpstr>
      <vt:lpstr>Q17- If the patient with this CT scan is right-handed, which of the following symptom is not founded with him?</vt:lpstr>
      <vt:lpstr>Q18- This condition is caused by ?</vt:lpstr>
      <vt:lpstr>Q19- What is the diagnosis?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Neuro-medicine Mini-Osce</vt:lpstr>
      <vt:lpstr>PowerPoint Presentation</vt:lpstr>
      <vt:lpstr>PowerPoint Presentation</vt:lpstr>
      <vt:lpstr>Q3-This test is used for detect the function of:</vt:lpstr>
      <vt:lpstr>Q4- Which of the following can not be found in this patient:</vt:lpstr>
      <vt:lpstr>Q5- This test called ?</vt:lpstr>
      <vt:lpstr>Q6- What is the diagnosis ? </vt:lpstr>
      <vt:lpstr>Q7- What is the diagnosis ?</vt:lpstr>
      <vt:lpstr>Q8- What is the diagnosis?</vt:lpstr>
      <vt:lpstr>Q9- patient opens  his eye spontaneously , produces incomprehensive sounds and wihdraws to pain , GCS is:</vt:lpstr>
      <vt:lpstr>PowerPoint Presentation</vt:lpstr>
      <vt:lpstr>Q11- All the following conditions are associated with Horner except:</vt:lpstr>
      <vt:lpstr>Q12- what is the cause for this ?</vt:lpstr>
      <vt:lpstr>Q13- How to differentiate cluster headache from migraine</vt:lpstr>
      <vt:lpstr>Q14- This pattern can be seen in all of the following except:</vt:lpstr>
      <vt:lpstr>Q15- A patient had head trauma and MRI was performed, Lesions consistent with multiple sclerosis were seen in his MRI. what is the patient diagnosis ?</vt:lpstr>
      <vt:lpstr>PowerPoint Presentation</vt:lpstr>
      <vt:lpstr>Q17- this test used to diagnose ?</vt:lpstr>
      <vt:lpstr>Q18- Which is wrong </vt:lpstr>
      <vt:lpstr>Q19- Which is wrong about meningitis</vt:lpstr>
      <vt:lpstr>Q20- All are risk factors for this except:</vt:lpstr>
      <vt:lpstr>Q21- This condition caused by ?</vt:lpstr>
      <vt:lpstr>Q22- This an ICH, which of the following is wrong regarding the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Q30- About nerve conduction study, Which is true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Q38: Which of the following is true</vt:lpstr>
      <vt:lpstr>PowerPoint Presentation</vt:lpstr>
      <vt:lpstr>PowerPoint Presentation</vt:lpstr>
      <vt:lpstr>Neuromedicine Mini-Osci   31/8/2022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18-This test used for ?</vt:lpstr>
      <vt:lpstr>20- the patient is looking to the right; All of the following patient may have except: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Neuromedicine  Mini-osci</vt:lpstr>
      <vt:lpstr>PowerPoint Presentation</vt:lpstr>
      <vt:lpstr>PowerPoint Presentation</vt:lpstr>
      <vt:lpstr>PowerPoint Presentation</vt:lpstr>
      <vt:lpstr>PowerPoint Presentation</vt:lpstr>
      <vt:lpstr>PowerPoint Presentation</vt:lpstr>
      <vt:lpstr>Patient look to left, fast phase of nystagmus to right, what the type of nystagmus?</vt:lpstr>
      <vt:lpstr>50 years female come with persistent severe headche from last week, what is the next step:</vt:lpstr>
      <vt:lpstr>الباقي مكرر</vt:lpstr>
      <vt:lpstr>Neuromedicine 3/11/2021</vt:lpstr>
      <vt:lpstr>Which type of meningitis is A,B</vt:lpstr>
      <vt:lpstr>In what disease do we find otoliths in the endolymphatic fluid ?</vt:lpstr>
      <vt:lpstr>A patient presented with status epilepticus, he was given 10mg of diazepam but didn’t get better, he was given another 10mgs but it also didn’t work. What is the next step ?</vt:lpstr>
      <vt:lpstr>Which of the following is wrong about mini mental exam ?</vt:lpstr>
      <vt:lpstr>If sweating was intact in this patient, what would be the cause of this condition ?</vt:lpstr>
      <vt:lpstr>A man with smooth talking, minimal paraphrasic errors, impaired comprehension ( and poor repetition)</vt:lpstr>
      <vt:lpstr>Which of the following is true</vt:lpstr>
      <vt:lpstr>Neuromedicine 1-9-2021</vt:lpstr>
      <vt:lpstr>The diagnosis confirmed by: 1.pcr for hsv    </vt:lpstr>
      <vt:lpstr>The affected nerve ? Right  vagus nerve </vt:lpstr>
      <vt:lpstr>The name of this ? Meralgia parasthetica</vt:lpstr>
      <vt:lpstr>GBS variant ass with arflexia , ophthalamplagia ,ataxia and GQIB antibody is ? Miller fisher syndrome </vt:lpstr>
      <vt:lpstr>PowerPoint Presentation</vt:lpstr>
      <vt:lpstr>The pt may have also : 1.tounge deviation  2.loss of taste sensation 3.palate drop  3.hyperreflxia of jaw </vt:lpstr>
      <vt:lpstr>Sensation loss over thumb and lateral part of forearm ? C6 radiculopathy </vt:lpstr>
      <vt:lpstr>Last year,Pt suffered from lower limb weakness that improved spontaneously after several weeks? 1.relapsing remitting  2.secondary progressive  3.isolated radiological 4.isolated clinical  </vt:lpstr>
      <vt:lpstr>This test is used for detect the function of  1. right cerebellum  2.left cerebellum </vt:lpstr>
      <vt:lpstr>In NCS the pt showed demelination so whats the dx ? CMT disesase</vt:lpstr>
      <vt:lpstr>PowerPoint Presentation</vt:lpstr>
      <vt:lpstr>This condition caused by ? Sever hypotention </vt:lpstr>
      <vt:lpstr>Symmetrical loss of senensation ,proprioception,tem in the foot until ankle , this condition caused by : 1.disc L1/L2? 2.polyneuropathy? 3.sc injury  4.cortex injury  </vt:lpstr>
      <vt:lpstr>The pt will presented with all the following except ? 1.motor aphasia  2.sensory aphasia 3.left upper limb weakness  4.left lower limb weakness </vt:lpstr>
      <vt:lpstr>This test called ? Tandem test </vt:lpstr>
      <vt:lpstr>D: These are CSF results, what do you expect the cause of these findings in A and in B?</vt:lpstr>
      <vt:lpstr>If the nerve- that supply the yellow area – injuried ,the pt will cpmplain of all the following except ?  Intact tibilais anteriot power </vt:lpstr>
      <vt:lpstr>All the following true excpt? 1.give multiple epileptic drug after unprovoked seizure  2.normal person CAN have  epileptic EEG</vt:lpstr>
      <vt:lpstr>Nerve affected ?  long thoracic nerve </vt:lpstr>
      <vt:lpstr>You should do examination for ? facial nerve </vt:lpstr>
      <vt:lpstr>What is the diagnosis ? SAH </vt:lpstr>
      <vt:lpstr>what is the affected muscle  ? left  pterygoid muscle </vt:lpstr>
      <vt:lpstr>What is the cause of ptosis ? Paralysis of superior tarsal muscle</vt:lpstr>
      <vt:lpstr>All the following true except?  Asymetrical loss of sensation  </vt:lpstr>
      <vt:lpstr>Q13</vt:lpstr>
      <vt:lpstr>The affected nerve is ? Ulnar </vt:lpstr>
      <vt:lpstr>What the name of this sign  ? Kernig sign</vt:lpstr>
      <vt:lpstr>This test used for ? Positionl vertigo ,posterior semicircular canal </vt:lpstr>
      <vt:lpstr>PowerPoint Presentation</vt:lpstr>
      <vt:lpstr>What is the diagnosis ? ICH </vt:lpstr>
      <vt:lpstr>Serotonin 4/august/2021</vt:lpstr>
      <vt:lpstr>PowerPoint Presentation</vt:lpstr>
      <vt:lpstr>PowerPoint Presentation</vt:lpstr>
      <vt:lpstr>PowerPoint Presentation</vt:lpstr>
      <vt:lpstr>PowerPoint Presentation</vt:lpstr>
      <vt:lpstr>Neuromedicine </vt:lpstr>
      <vt:lpstr>Q1</vt:lpstr>
      <vt:lpstr>Q2 MS </vt:lpstr>
      <vt:lpstr>Q3 Differentiate between syncope and epilepsy</vt:lpstr>
      <vt:lpstr>Q4  Differentiate between sensory (receptive) and motor (expressive) aphasia </vt:lpstr>
      <vt:lpstr>Q5 Test for each nerve </vt:lpstr>
      <vt:lpstr>Neuromedicine archive  group 4 c+d 4 \ 2 \ 2021</vt:lpstr>
      <vt:lpstr>PowerPoint Presentation</vt:lpstr>
      <vt:lpstr>PowerPoint Presentation</vt:lpstr>
      <vt:lpstr>PowerPoint Presentation</vt:lpstr>
      <vt:lpstr>Neuromedicine archive  26/11/2020</vt:lpstr>
      <vt:lpstr>Q1</vt:lpstr>
      <vt:lpstr>This pt. Have right hemiplegia  where is the lesion ? First order neuron </vt:lpstr>
      <vt:lpstr>Q3</vt:lpstr>
      <vt:lpstr>A: Which nerve is affected and what side?  Mention one cause of nerve lesion ?</vt:lpstr>
      <vt:lpstr>This patient has fever, headache, and photophobia </vt:lpstr>
      <vt:lpstr>Q7+8</vt:lpstr>
      <vt:lpstr>this is a transverse myelitis of the cord. What is the most peculiar clinical finding for this condition?</vt:lpstr>
      <vt:lpstr>Q10 +11</vt:lpstr>
      <vt:lpstr>PowerPoint Presentation</vt:lpstr>
      <vt:lpstr>PowerPoint Presentation</vt:lpstr>
      <vt:lpstr>Dx ??  Which nerve is affected?? Ulnar N. </vt:lpstr>
      <vt:lpstr>Q17</vt:lpstr>
      <vt:lpstr>C: this is a cervical MRI. What do you notice? Effect on reflex </vt:lpstr>
      <vt:lpstr>D: These are CSF results, what do you expect the cause of these findings in A and in B?</vt:lpstr>
      <vt:lpstr>Q20</vt:lpstr>
      <vt:lpstr>PowerPoint Presentation</vt:lpstr>
      <vt:lpstr>Neurology Mini-OSCE</vt:lpstr>
      <vt:lpstr>What is your diagnosis? What are the most common causes?</vt:lpstr>
      <vt:lpstr>A patient with epilepsy came to the emergency room. When do you start treating for status epilepticus? What is the initial treatment including the dose and route?</vt:lpstr>
      <vt:lpstr>This patient has Horner’s syndrome. What is the pathophysiology of the disease, and explain why the ptosis and meiosis occur.</vt:lpstr>
      <vt:lpstr>A:This is the finger-to-nose test, that tests coordination. Name 3 other tests that assess coordination. </vt:lpstr>
      <vt:lpstr>B:This is the pupillary light reflex test. where is the lesion?</vt:lpstr>
      <vt:lpstr>C:What is this test name and for what purpose this test is performed?</vt:lpstr>
      <vt:lpstr>PowerPoint Presentation</vt:lpstr>
      <vt:lpstr>This patient has fever, headache, neck stiffness, and photophobia, what your diagnosis and what is the treatment?</vt:lpstr>
      <vt:lpstr>PowerPoint Presentation</vt:lpstr>
      <vt:lpstr>A: Which nerve is affected and what side?</vt:lpstr>
      <vt:lpstr>B: what is the abnormality and where is the lesion?</vt:lpstr>
      <vt:lpstr>C: what is this and which side is affected?</vt:lpstr>
      <vt:lpstr>D:What cranial nerve is injured and what side?</vt:lpstr>
      <vt:lpstr>A: The patient has sensory loss at the specified area, which nerve is affected? What is the most common site of injury?</vt:lpstr>
      <vt:lpstr>B: These are CSF results, what do you expect the cause of these findings in A and in B?</vt:lpstr>
      <vt:lpstr>This MRI of a patient with acute confusion, fever, and seizures. There is a hyperintensity of the right temporal lobe. You suspected viral encephalitis </vt:lpstr>
      <vt:lpstr>This MRI of a patient with acute confusion, fever, and seizures. There is a hyperintensity of the right temporal lobe. You suspected viral encephalitis </vt:lpstr>
      <vt:lpstr>This MRI of a patient with acute confusion, fever, and seizures. There is a hyperintensity of the right temporal lobe. You suspected viral encephalitis (This question had 3 parts)</vt:lpstr>
      <vt:lpstr>Q6</vt:lpstr>
      <vt:lpstr>Q6</vt:lpstr>
      <vt:lpstr>PowerPoint Presentation</vt:lpstr>
      <vt:lpstr>Ramsay hunt </vt:lpstr>
      <vt:lpstr>Q</vt:lpstr>
      <vt:lpstr>PowerPoint Presentation</vt:lpstr>
      <vt:lpstr>What is the name of this deformity? Which nerve is affected?</vt:lpstr>
      <vt:lpstr>PowerPoint Presentation</vt:lpstr>
      <vt:lpstr>Name 3 features of Broca’s aphasia </vt:lpstr>
      <vt:lpstr>23 year old patient with history of headache for one month associated with nausea and vomiting, and blurring of vision. What is the most important initial clinical investigation?</vt:lpstr>
      <vt:lpstr>PowerPoint Presentation</vt:lpstr>
      <vt:lpstr>Q1</vt:lpstr>
      <vt:lpstr>Q2</vt:lpstr>
      <vt:lpstr>Q3</vt:lpstr>
      <vt:lpstr>Q4</vt:lpstr>
      <vt:lpstr>Q5</vt:lpstr>
      <vt:lpstr>Q6</vt:lpstr>
      <vt:lpstr>Q7</vt:lpstr>
      <vt:lpstr>Q8</vt:lpstr>
      <vt:lpstr>Q9</vt:lpstr>
      <vt:lpstr>Q10</vt:lpstr>
      <vt:lpstr>Q11</vt:lpstr>
      <vt:lpstr>Q12</vt:lpstr>
      <vt:lpstr>Q13</vt:lpstr>
      <vt:lpstr>Q14</vt:lpstr>
      <vt:lpstr>Q15</vt:lpstr>
      <vt:lpstr>Q16</vt:lpstr>
      <vt:lpstr>Q17</vt:lpstr>
      <vt:lpstr>Q18</vt:lpstr>
      <vt:lpstr>Q19</vt:lpstr>
      <vt:lpstr>Q20</vt:lpstr>
      <vt:lpstr>Q21</vt:lpstr>
      <vt:lpstr>Q22</vt:lpstr>
      <vt:lpstr>Q23</vt:lpstr>
      <vt:lpstr>Q24</vt:lpstr>
      <vt:lpstr>Q25</vt:lpstr>
      <vt:lpstr>Q26</vt:lpstr>
      <vt:lpstr>Q27</vt:lpstr>
      <vt:lpstr>Q28</vt:lpstr>
      <vt:lpstr>Q29</vt:lpstr>
      <vt:lpstr>Q30</vt:lpstr>
      <vt:lpstr>Q31</vt:lpstr>
      <vt:lpstr>Q32</vt:lpstr>
      <vt:lpstr>Q33</vt:lpstr>
      <vt:lpstr>Q34</vt:lpstr>
      <vt:lpstr>Q35</vt:lpstr>
      <vt:lpstr>Q36</vt:lpstr>
      <vt:lpstr>Q37</vt:lpstr>
      <vt:lpstr>Status epilepticus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Neurology OSCE 1</vt:lpstr>
      <vt:lpstr>A-What is this scan?</vt:lpstr>
      <vt:lpstr>B- what is the diagnosis?</vt:lpstr>
      <vt:lpstr>C- what arterial territory is affected?</vt:lpstr>
      <vt:lpstr>D- mention one peculiar clinical consequence to this abnormality?</vt:lpstr>
      <vt:lpstr>You witnessed adult patient with epilepsy who started to have fits in the ward</vt:lpstr>
      <vt:lpstr>PowerPoint Presentation</vt:lpstr>
      <vt:lpstr>PowerPoint Presentation</vt:lpstr>
      <vt:lpstr>PowerPoint Presentation</vt:lpstr>
      <vt:lpstr>A:What is this abnormality?</vt:lpstr>
      <vt:lpstr>B: What component of the autonomic nervous system is affected?</vt:lpstr>
      <vt:lpstr>C: give one structural lesion that can cause this abnormality?</vt:lpstr>
      <vt:lpstr>PowerPoint Presentation</vt:lpstr>
      <vt:lpstr>D: if this patient has normal sweating on the left side. Where is the level of lesion?</vt:lpstr>
      <vt:lpstr>A: What is this test and which is the abnormal one ( A or B ) ?</vt:lpstr>
      <vt:lpstr>B:This is the pupillary light reflex test. where is the lesion?</vt:lpstr>
      <vt:lpstr>C:What is this test name and for what purpose this test is performed?</vt:lpstr>
      <vt:lpstr>D: what is this test and what does it detect?</vt:lpstr>
      <vt:lpstr>PowerPoint Presentation</vt:lpstr>
      <vt:lpstr>This patient has fever, headache, and photophobia </vt:lpstr>
      <vt:lpstr>This patient has fever, headache, and photophobia </vt:lpstr>
      <vt:lpstr>This patient has fever, headache, </vt:lpstr>
      <vt:lpstr>This patient has fever, headache, </vt:lpstr>
      <vt:lpstr>A: The right eye is abnormal, which nerve is affected?</vt:lpstr>
      <vt:lpstr>B: where is the lesion and which side?</vt:lpstr>
      <vt:lpstr>C: what is this and which side is affected?</vt:lpstr>
      <vt:lpstr>D: What should you inspect that may affect your management?</vt:lpstr>
      <vt:lpstr>A: The patient has sensory loss at the specified area, which nerve is affected?</vt:lpstr>
      <vt:lpstr>B: What is this deformity?</vt:lpstr>
      <vt:lpstr>C: what is the cause of this deformity? </vt:lpstr>
      <vt:lpstr>D: These are CSF results, what do you expect the cause of these findings in A and in B?</vt:lpstr>
      <vt:lpstr>This MRI of a patient with acute confusion, fever, and seizures. There is a hyperintensity of the right temporal lobe. You suspected viral encephalitis </vt:lpstr>
      <vt:lpstr>This MRI of a patient with acute confusion, fever, and seizures. There is a hyperintensity of the right temporal lobe. You suspected viral encephalitis </vt:lpstr>
      <vt:lpstr>This MRI of a patient with acute confusion, fever, and seizures. There is a hyperintensity of the right temporal lobe. You suspected viral encephalitis </vt:lpstr>
      <vt:lpstr>This MRI of a patient with acute confusion, fever, and seizures. There is a hyperintensity of the right temporal lobe. You suspected viral encephalitis </vt:lpstr>
      <vt:lpstr>Management of viral encephalitis*</vt:lpstr>
      <vt:lpstr>A: What is his Glasgow coma scale?</vt:lpstr>
      <vt:lpstr>B: what is the most serious complication that you should warn the patient about?</vt:lpstr>
      <vt:lpstr>C: this is a cervical MRI. What do you notice?</vt:lpstr>
      <vt:lpstr>D: The nerve conduction study of this patient showed demyelination, what is the most probable diagnosis? </vt:lpstr>
      <vt:lpstr>A: what is the serious condition that you should think about?</vt:lpstr>
      <vt:lpstr>B: how would you confirm your diagnosis?</vt:lpstr>
      <vt:lpstr>B: how would you treat this condition?</vt:lpstr>
      <vt:lpstr>D: how would you monitor this patient respiratory function ?</vt:lpstr>
      <vt:lpstr>GBS (acute inflammatory  demylination polyneuropathy)</vt:lpstr>
      <vt:lpstr>PowerPoint Presentation</vt:lpstr>
      <vt:lpstr>Bonus: this is a transverse myelitis of the cord. What is the most peculiar clinical finding for this condition?</vt:lpstr>
      <vt:lpstr>This is a nerve conduction study of a patient with weakness, what do you notice?</vt:lpstr>
      <vt:lpstr>Neurology OSCE 2</vt:lpstr>
      <vt:lpstr>A-What is this scan?</vt:lpstr>
      <vt:lpstr>B- what is the diagnosis?</vt:lpstr>
      <vt:lpstr>C- what arterial territory is affected?</vt:lpstr>
      <vt:lpstr>D- mention one peculiar clinical consequence to this abnormality?</vt:lpstr>
      <vt:lpstr>Status epilepticus</vt:lpstr>
      <vt:lpstr>PowerPoint Presentation</vt:lpstr>
      <vt:lpstr>A patient with epilepsy came to the emergency room with status epilepticus</vt:lpstr>
      <vt:lpstr>PowerPoint Presentation</vt:lpstr>
      <vt:lpstr>PowerPoint Presentation</vt:lpstr>
      <vt:lpstr>PowerPoint Presentation</vt:lpstr>
      <vt:lpstr>A:What is this abnormality?</vt:lpstr>
      <vt:lpstr>B: What component of the autonomic nervous system is affected?</vt:lpstr>
      <vt:lpstr>C: if the patient has anhidrosis, where is the lesion?</vt:lpstr>
      <vt:lpstr>PowerPoint Presentation</vt:lpstr>
      <vt:lpstr>D: if the patient has hemiplegia of the right side of the body, where is the lesion?</vt:lpstr>
      <vt:lpstr>A: What is this test and what does it detect?</vt:lpstr>
      <vt:lpstr>B:what is this abnormality and where is the lesion?</vt:lpstr>
      <vt:lpstr>C:What is this test name and for what purpose this test is performed?</vt:lpstr>
      <vt:lpstr>D: what is this test and what does it detect?</vt:lpstr>
      <vt:lpstr>PowerPoint Presentation</vt:lpstr>
      <vt:lpstr>This patient has fever, headache, and photophobia </vt:lpstr>
      <vt:lpstr>This patient has fever, headache, and photophobia </vt:lpstr>
      <vt:lpstr>This patient has fever, headache, </vt:lpstr>
      <vt:lpstr>This patient has fever, headache, </vt:lpstr>
      <vt:lpstr>A: the examiner asked the patient to look to the right, what cranial nerve is injured?</vt:lpstr>
      <vt:lpstr>B: what is the abnormality and where is the lesion?</vt:lpstr>
      <vt:lpstr>C: what is this and which side is affected?</vt:lpstr>
      <vt:lpstr>D: how would you treat this patient?</vt:lpstr>
      <vt:lpstr>A: what is the abnromality?</vt:lpstr>
      <vt:lpstr>B: what is the abnormality and what is the possible diagnosis?</vt:lpstr>
      <vt:lpstr>C: what is the cause of this deformity? </vt:lpstr>
      <vt:lpstr>D: These are CSF results, what do you expect the cause of these findings in A and in B?</vt:lpstr>
      <vt:lpstr>A: What is his Glasgow coma scale?</vt:lpstr>
      <vt:lpstr>This MRI of a patient with acute confusion, fever, and seizures. There is a hyperintensity of the right temporal lobe. You suspected viral encephalitis </vt:lpstr>
      <vt:lpstr>This MRI of a patient with acute confusion, fever, and seizures. There is a hyperintensity of the right temporal lobe. You suspected viral encephalitis </vt:lpstr>
      <vt:lpstr>This MRI of a patient with acute confusion, fever, and seizures. There is a hyperintensity of the right temporal lobe. You suspected viral encephalitis </vt:lpstr>
      <vt:lpstr>This MRI of a patient with acute confusion, fever, and seizures. There is a hyperintensity of the right temporal lobe. You suspected viral encephalitis </vt:lpstr>
      <vt:lpstr>Management of viral encephalitis*</vt:lpstr>
      <vt:lpstr>B: what is this test and what does it detect?</vt:lpstr>
      <vt:lpstr>C: this is a cervical MRI. What do you notice?</vt:lpstr>
      <vt:lpstr>D: The nerve conduction study of this patient showed demyelination, what is the most probable diagnosis? </vt:lpstr>
      <vt:lpstr>A: what is the serious condition that you should think about?</vt:lpstr>
      <vt:lpstr>B: how would you confirm your diagnosis?</vt:lpstr>
      <vt:lpstr>B: how would you treat this condition?</vt:lpstr>
      <vt:lpstr>D: how would you monitor this patient respiratory function ?</vt:lpstr>
      <vt:lpstr>GBS (acute inflammatory  demylination polyneuropathy)</vt:lpstr>
      <vt:lpstr>PowerPoint Presentation</vt:lpstr>
      <vt:lpstr>Bonus: this is a transverse myelitis of the cord. What is the most peculiar clinical finding for this condition?</vt:lpstr>
      <vt:lpstr>This is an EEG record, what is the abnormality and diagnosis?</vt:lpstr>
      <vt:lpstr>Mini-OSCE neuromedicine  Prepared by : Rayan Nihad </vt:lpstr>
      <vt:lpstr>Q1</vt:lpstr>
      <vt:lpstr>Q2</vt:lpstr>
      <vt:lpstr>Q3</vt:lpstr>
      <vt:lpstr>Q4</vt:lpstr>
      <vt:lpstr>Q5</vt:lpstr>
      <vt:lpstr>Q6</vt:lpstr>
      <vt:lpstr>Q7</vt:lpstr>
      <vt:lpstr>Q8</vt:lpstr>
      <vt:lpstr>Q9</vt:lpstr>
      <vt:lpstr>Q10</vt:lpstr>
      <vt:lpstr>Q11</vt:lpstr>
      <vt:lpstr>Q12</vt:lpstr>
      <vt:lpstr>Q13</vt:lpstr>
      <vt:lpstr>Q15</vt:lpstr>
      <vt:lpstr>Q16</vt:lpstr>
      <vt:lpstr>Q17</vt:lpstr>
      <vt:lpstr>Q18</vt:lpstr>
      <vt:lpstr>Q19</vt:lpstr>
      <vt:lpstr>Q20</vt:lpstr>
      <vt:lpstr>Q21 </vt:lpstr>
      <vt:lpstr>Q22</vt:lpstr>
      <vt:lpstr>Q23</vt:lpstr>
      <vt:lpstr>Q24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2016 guidelines for Tx of status epilepticus </vt:lpstr>
      <vt:lpstr>Neuromedicine osce  group 2 </vt:lpstr>
      <vt:lpstr>If this patient doesn’t suffer from sweating .which nerve affected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scenario </vt:lpstr>
      <vt:lpstr>Case scenario </vt:lpstr>
      <vt:lpstr>WATEEN </vt:lpstr>
      <vt:lpstr>Neuro mini OSCE exam Done by : ether maani </vt:lpstr>
      <vt:lpstr>Dx?? Cause?? Complication if not treated??</vt:lpstr>
      <vt:lpstr>Dx?? In which side does the lesion present?? Manage</vt:lpstr>
      <vt:lpstr>Name of study?? Dx?? Which side of brain??</vt:lpstr>
      <vt:lpstr>Dx?? Which nerve is affected??</vt:lpstr>
      <vt:lpstr>Name of the test?? When we consider it positive??</vt:lpstr>
      <vt:lpstr>Dx?? Treatment??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Neurology OSCE</dc:title>
  <dc:creator>Omar Alrawashdeh</dc:creator>
  <cp:lastModifiedBy>مصطفى فواز</cp:lastModifiedBy>
  <cp:revision>148</cp:revision>
  <dcterms:created xsi:type="dcterms:W3CDTF">2017-07-19T16:04:00Z</dcterms:created>
  <dcterms:modified xsi:type="dcterms:W3CDTF">2022-12-09T17:51:58Z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5BD56885C3AD45AAB09732A7900CF5FB</vt:lpwstr>
  </property>
  <property fmtid="{D5CDD505-2E9C-101B-9397-08002B2CF9AE}" pid="3" name="KSOProductBuildVer">
    <vt:lpwstr>1033-11.2.0.10382</vt:lpwstr>
  </property>
</Properties>
</file>