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9" r:id="rId2"/>
    <p:sldId id="330" r:id="rId3"/>
    <p:sldId id="268" r:id="rId4"/>
    <p:sldId id="318" r:id="rId5"/>
    <p:sldId id="259" r:id="rId6"/>
    <p:sldId id="260"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3F880-6943-4A1B-94F2-E91FC9AC864F}" type="datetimeFigureOut">
              <a:rPr lang="en-US" smtClean="0"/>
              <a:t>5/9/2022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D54CE1-C183-4539-B2F2-804A3F488698}" type="slidenum">
              <a:rPr lang="en-US" smtClean="0"/>
              <a:t>‹#›</a:t>
            </a:fld>
            <a:endParaRPr lang="en-US"/>
          </a:p>
        </p:txBody>
      </p:sp>
    </p:spTree>
    <p:extLst>
      <p:ext uri="{BB962C8B-B14F-4D97-AF65-F5344CB8AC3E}">
        <p14:creationId xmlns:p14="http://schemas.microsoft.com/office/powerpoint/2010/main" val="532453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E25BA-A685-4AB3-8F3D-58AFAF8E46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A0E344-97E8-4B72-A3CF-D698938626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6C3D3B-4F8D-4EDF-AAFB-71F5C9A475DE}"/>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09F4157E-AC01-44FA-8487-B250BE157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6898A-F355-4998-A533-72833FA6CB4A}"/>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98288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FE649-24AB-4049-A531-28AAA73AE9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EF111A-1463-45F0-A03A-FC18719CCC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A8A01-5188-4E22-81E5-2CE3360F0739}"/>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EC91DC63-0543-4F5A-B635-72C4A60C00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96735-2D6A-4A6F-8A9A-225862423F69}"/>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166056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217917-E42D-4724-8D28-8481B69ECB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CD17E-B22A-4224-B735-90CEB2C0EC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811560-456A-46A7-8AB7-2EFD878747B1}"/>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AE491C46-3733-4007-8A57-3226376593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F20C76-FCB2-4465-8793-37EA07E9DFD9}"/>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7772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7E02E-62D2-4ECF-A0E3-37B24D2082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964A48-7171-4A1C-B223-785CB6F760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AB81B6-929C-4835-96AB-4FB145ECE8AE}"/>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FE400C7E-8571-46BF-A48B-7E968EC95E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8A7B98-2A3F-4837-BB20-205571049424}"/>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721467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4D520-A16B-46DF-A1FD-347D4AA692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6E7134-19CF-4C05-A002-49380D870B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8F6EC9-F121-4E14-8D2F-AF623D31737D}"/>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F553634D-5A8E-4757-8CF8-535FFF67B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7882F-3C6B-4FD6-96A6-7A931023733F}"/>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840699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005B-E4BB-44FA-B873-0B6E989D9B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A5AAD9-EE33-4E84-B83C-9E0E173C6B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98C084-8F89-4CDF-9C11-F1469F7C4D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29DE59-F2B4-4913-8193-D44BFE2EC513}"/>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6" name="Footer Placeholder 5">
            <a:extLst>
              <a:ext uri="{FF2B5EF4-FFF2-40B4-BE49-F238E27FC236}">
                <a16:creationId xmlns:a16="http://schemas.microsoft.com/office/drawing/2014/main" id="{32CF4BE2-763C-4A29-8D9D-847FE2775A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CD0426-971E-4717-AE4F-8BCD04AD018B}"/>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124483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98CB8-6CA1-44F3-BF8F-E318F8313E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645362-662D-4E66-844A-7ECFEB30D0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5FA901-2CF9-4DCF-809F-9FED6822B7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0155EC-09D3-4F90-A22E-802A6B375C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4CB263-4BD8-4A55-A3C6-5C2F01EE49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F231A0-336D-483A-9FE4-FCEF98AC38B6}"/>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8" name="Footer Placeholder 7">
            <a:extLst>
              <a:ext uri="{FF2B5EF4-FFF2-40B4-BE49-F238E27FC236}">
                <a16:creationId xmlns:a16="http://schemas.microsoft.com/office/drawing/2014/main" id="{EDB043C3-DE96-495A-BCB2-4E64136B71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CD7D2D-3F2B-47D7-9F9C-35F81359640F}"/>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2939248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2CF32-8906-4778-B7EF-C436FE9B10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A04CAD-8421-46AF-A37F-E9589E989F16}"/>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4" name="Footer Placeholder 3">
            <a:extLst>
              <a:ext uri="{FF2B5EF4-FFF2-40B4-BE49-F238E27FC236}">
                <a16:creationId xmlns:a16="http://schemas.microsoft.com/office/drawing/2014/main" id="{B8B4350F-56F3-4F7B-8095-99761D98A3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8C3785-006E-4321-998B-98B37AE192A7}"/>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844754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4B06B7-5CDF-458A-89C2-6C4C422D06E4}"/>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3" name="Footer Placeholder 2">
            <a:extLst>
              <a:ext uri="{FF2B5EF4-FFF2-40B4-BE49-F238E27FC236}">
                <a16:creationId xmlns:a16="http://schemas.microsoft.com/office/drawing/2014/main" id="{AB0D52D4-33A6-42A0-A5E0-D31855EAD1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F9EAE9-A9A6-4EE8-937E-A487C7305BA0}"/>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205477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75868-AC07-4253-8A2B-2A89C4F149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C29FDC-467A-4FD3-97B3-0F063FA559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654B6B-CAF0-4F40-A001-F8F20AFCA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D8315E-2C9E-494C-8836-82BCB826FFA9}"/>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6" name="Footer Placeholder 5">
            <a:extLst>
              <a:ext uri="{FF2B5EF4-FFF2-40B4-BE49-F238E27FC236}">
                <a16:creationId xmlns:a16="http://schemas.microsoft.com/office/drawing/2014/main" id="{57DCDCCC-DD6C-409D-B057-F57BB4EE97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4A090D-CCBC-4709-B831-5A31E3BD64AA}"/>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91774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24B15-4D82-4620-934A-A6CC9761D0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6EBE2F-10AB-4987-B652-BD77F68F2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0536F-7D2A-4532-8241-112D69DEF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ED4F90-D20A-4212-9B6F-CAD4968D3784}"/>
              </a:ext>
            </a:extLst>
          </p:cNvPr>
          <p:cNvSpPr>
            <a:spLocks noGrp="1"/>
          </p:cNvSpPr>
          <p:nvPr>
            <p:ph type="dt" sz="half" idx="10"/>
          </p:nvPr>
        </p:nvSpPr>
        <p:spPr/>
        <p:txBody>
          <a:bodyPr/>
          <a:lstStyle/>
          <a:p>
            <a:fld id="{E32BB752-F58F-4AF7-8073-7FA4E9795530}" type="datetimeFigureOut">
              <a:rPr lang="en-US" smtClean="0"/>
              <a:t>5/9/2022</a:t>
            </a:fld>
            <a:endParaRPr lang="en-US"/>
          </a:p>
        </p:txBody>
      </p:sp>
      <p:sp>
        <p:nvSpPr>
          <p:cNvPr id="6" name="Footer Placeholder 5">
            <a:extLst>
              <a:ext uri="{FF2B5EF4-FFF2-40B4-BE49-F238E27FC236}">
                <a16:creationId xmlns:a16="http://schemas.microsoft.com/office/drawing/2014/main" id="{8EF744BB-ED6F-4E70-ACFD-7E07856A5F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0E7A8-FC65-4D65-A63E-F0D0715C93B3}"/>
              </a:ext>
            </a:extLst>
          </p:cNvPr>
          <p:cNvSpPr>
            <a:spLocks noGrp="1"/>
          </p:cNvSpPr>
          <p:nvPr>
            <p:ph type="sldNum" sz="quarter" idx="12"/>
          </p:nvPr>
        </p:nvSpPr>
        <p:spPr/>
        <p:txBody>
          <a:bodyPr/>
          <a:lstStyle/>
          <a:p>
            <a:fld id="{8F8B2859-8345-4380-83A0-281CE65B2F9E}" type="slidenum">
              <a:rPr lang="en-US" smtClean="0"/>
              <a:t>‹#›</a:t>
            </a:fld>
            <a:endParaRPr lang="en-US"/>
          </a:p>
        </p:txBody>
      </p:sp>
    </p:spTree>
    <p:extLst>
      <p:ext uri="{BB962C8B-B14F-4D97-AF65-F5344CB8AC3E}">
        <p14:creationId xmlns:p14="http://schemas.microsoft.com/office/powerpoint/2010/main" val="337252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13489F-72CB-49FF-92A0-17685542C2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B5699B-AC13-4696-903C-FAF9658C07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27697-C5C2-44B1-AE3B-CC47C2C4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BB752-F58F-4AF7-8073-7FA4E9795530}" type="datetimeFigureOut">
              <a:rPr lang="en-US" smtClean="0"/>
              <a:t>5/9/2022</a:t>
            </a:fld>
            <a:endParaRPr lang="en-US"/>
          </a:p>
        </p:txBody>
      </p:sp>
      <p:sp>
        <p:nvSpPr>
          <p:cNvPr id="5" name="Footer Placeholder 4">
            <a:extLst>
              <a:ext uri="{FF2B5EF4-FFF2-40B4-BE49-F238E27FC236}">
                <a16:creationId xmlns:a16="http://schemas.microsoft.com/office/drawing/2014/main" id="{D3240E6C-6756-4553-93B1-30381ADEF7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FA3AA5-60F0-4262-8EBB-A6D3D7709F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8B2859-8345-4380-83A0-281CE65B2F9E}" type="slidenum">
              <a:rPr lang="en-US" smtClean="0"/>
              <a:t>‹#›</a:t>
            </a:fld>
            <a:endParaRPr lang="en-US"/>
          </a:p>
        </p:txBody>
      </p:sp>
    </p:spTree>
    <p:extLst>
      <p:ext uri="{BB962C8B-B14F-4D97-AF65-F5344CB8AC3E}">
        <p14:creationId xmlns:p14="http://schemas.microsoft.com/office/powerpoint/2010/main" val="3646677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ABD76D-2EE3-43BC-A80E-3AB92D81B5B5}"/>
              </a:ext>
            </a:extLst>
          </p:cNvPr>
          <p:cNvSpPr>
            <a:spLocks noGrp="1"/>
          </p:cNvSpPr>
          <p:nvPr>
            <p:ph type="ctrTitle"/>
          </p:nvPr>
        </p:nvSpPr>
        <p:spPr>
          <a:xfrm>
            <a:off x="1116428" y="2595715"/>
            <a:ext cx="9231410" cy="949149"/>
          </a:xfrm>
        </p:spPr>
        <p:txBody>
          <a:bodyPr anchor="b">
            <a:normAutofit/>
          </a:bodyPr>
          <a:lstStyle/>
          <a:p>
            <a:pPr algn="l"/>
            <a:r>
              <a:rPr lang="en-US" sz="5500" dirty="0"/>
              <a:t>Frank- starling mechanism</a:t>
            </a:r>
          </a:p>
        </p:txBody>
      </p:sp>
      <p:sp>
        <p:nvSpPr>
          <p:cNvPr id="3" name="Subtitle 2">
            <a:extLst>
              <a:ext uri="{FF2B5EF4-FFF2-40B4-BE49-F238E27FC236}">
                <a16:creationId xmlns:a16="http://schemas.microsoft.com/office/drawing/2014/main" id="{55C7789A-4A7A-4057-9924-8ACFEE57E7AD}"/>
              </a:ext>
            </a:extLst>
          </p:cNvPr>
          <p:cNvSpPr>
            <a:spLocks noGrp="1"/>
          </p:cNvSpPr>
          <p:nvPr>
            <p:ph type="subTitle" idx="1"/>
          </p:nvPr>
        </p:nvSpPr>
        <p:spPr>
          <a:xfrm>
            <a:off x="1285241" y="4582814"/>
            <a:ext cx="7132335" cy="1312657"/>
          </a:xfrm>
        </p:spPr>
        <p:txBody>
          <a:bodyPr anchor="t">
            <a:normAutofit/>
          </a:bodyPr>
          <a:lstStyle/>
          <a:p>
            <a:pPr algn="l"/>
            <a:r>
              <a:rPr lang="en-US" dirty="0"/>
              <a:t>DR. Arwa Rawashdeh </a:t>
            </a:r>
            <a:endParaRPr lang="en-US"/>
          </a:p>
        </p:txBody>
      </p:sp>
    </p:spTree>
    <p:extLst>
      <p:ext uri="{BB962C8B-B14F-4D97-AF65-F5344CB8AC3E}">
        <p14:creationId xmlns:p14="http://schemas.microsoft.com/office/powerpoint/2010/main" val="1881983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7CD9C-271F-4A57-AF8D-9AF587675D6D}"/>
              </a:ext>
            </a:extLst>
          </p:cNvPr>
          <p:cNvSpPr>
            <a:spLocks noGrp="1"/>
          </p:cNvSpPr>
          <p:nvPr>
            <p:ph type="title"/>
          </p:nvPr>
        </p:nvSpPr>
        <p:spPr>
          <a:xfrm>
            <a:off x="990600" y="338328"/>
            <a:ext cx="10210800" cy="1078992"/>
          </a:xfrm>
        </p:spPr>
        <p:txBody>
          <a:bodyPr vert="horz" lIns="91440" tIns="45720" rIns="91440" bIns="45720" rtlCol="0" anchor="b">
            <a:normAutofit/>
          </a:bodyPr>
          <a:lstStyle/>
          <a:p>
            <a:pPr algn="ctr"/>
            <a:r>
              <a:rPr lang="en-US" sz="5400" dirty="0"/>
              <a:t>Frank starling mechanism</a:t>
            </a:r>
          </a:p>
        </p:txBody>
      </p:sp>
      <p:sp>
        <p:nvSpPr>
          <p:cNvPr id="14" name="Rectangle 13">
            <a:extLst>
              <a:ext uri="{FF2B5EF4-FFF2-40B4-BE49-F238E27FC236}">
                <a16:creationId xmlns:a16="http://schemas.microsoft.com/office/drawing/2014/main" id="{70BDD0CE-06A4-404B-8A13-580229C1C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41750"/>
            <a:ext cx="12192000" cy="471625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26">
            <a:extLst>
              <a:ext uri="{FF2B5EF4-FFF2-40B4-BE49-F238E27FC236}">
                <a16:creationId xmlns:a16="http://schemas.microsoft.com/office/drawing/2014/main" id="{EE9899FA-8881-472C-AA59-D08A89CA8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783682BD-7A82-42E5-AA6A-99B00E100147}"/>
              </a:ext>
            </a:extLst>
          </p:cNvPr>
          <p:cNvPicPr>
            <a:picLocks noGrp="1" noChangeAspect="1"/>
          </p:cNvPicPr>
          <p:nvPr>
            <p:ph idx="1"/>
          </p:nvPr>
        </p:nvPicPr>
        <p:blipFill>
          <a:blip r:embed="rId2"/>
          <a:stretch>
            <a:fillRect/>
          </a:stretch>
        </p:blipFill>
        <p:spPr>
          <a:xfrm>
            <a:off x="824330" y="2742397"/>
            <a:ext cx="4603972" cy="3291840"/>
          </a:xfrm>
          <a:prstGeom prst="rect">
            <a:avLst/>
          </a:prstGeom>
        </p:spPr>
      </p:pic>
      <p:sp>
        <p:nvSpPr>
          <p:cNvPr id="18" name="Rounded Rectangle 16">
            <a:extLst>
              <a:ext uri="{FF2B5EF4-FFF2-40B4-BE49-F238E27FC236}">
                <a16:creationId xmlns:a16="http://schemas.microsoft.com/office/drawing/2014/main" id="{080B7D90-3DF1-4514-B26D-616BE35553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7EFD02A0-350F-402C-A527-C173509E3A41}"/>
              </a:ext>
            </a:extLst>
          </p:cNvPr>
          <p:cNvPicPr>
            <a:picLocks noChangeAspect="1"/>
          </p:cNvPicPr>
          <p:nvPr/>
        </p:nvPicPr>
        <p:blipFill>
          <a:blip r:embed="rId3"/>
          <a:stretch>
            <a:fillRect/>
          </a:stretch>
        </p:blipFill>
        <p:spPr>
          <a:xfrm>
            <a:off x="6609087" y="2744731"/>
            <a:ext cx="4913194" cy="3291840"/>
          </a:xfrm>
          <a:prstGeom prst="rect">
            <a:avLst/>
          </a:prstGeom>
        </p:spPr>
      </p:pic>
    </p:spTree>
    <p:extLst>
      <p:ext uri="{BB962C8B-B14F-4D97-AF65-F5344CB8AC3E}">
        <p14:creationId xmlns:p14="http://schemas.microsoft.com/office/powerpoint/2010/main" val="359585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8272EBE-C7D8-4964-9D29-F766E4DB40A3}"/>
              </a:ext>
            </a:extLst>
          </p:cNvPr>
          <p:cNvSpPr>
            <a:spLocks noGrp="1"/>
          </p:cNvSpPr>
          <p:nvPr>
            <p:ph type="title"/>
          </p:nvPr>
        </p:nvSpPr>
        <p:spPr/>
        <p:txBody>
          <a:bodyPr/>
          <a:lstStyle/>
          <a:p>
            <a:pPr eaLnBrk="1" hangingPunct="1"/>
            <a:r>
              <a:rPr lang="en-US" altLang="en-US">
                <a:cs typeface="Times New Roman" panose="02020603050405020304" pitchFamily="18" charset="0"/>
              </a:rPr>
              <a:t>Frank – Starling Principle</a:t>
            </a:r>
            <a:endParaRPr lang="en-US" altLang="en-US"/>
          </a:p>
        </p:txBody>
      </p:sp>
      <p:sp>
        <p:nvSpPr>
          <p:cNvPr id="3" name="Content Placeholder 2">
            <a:extLst>
              <a:ext uri="{FF2B5EF4-FFF2-40B4-BE49-F238E27FC236}">
                <a16:creationId xmlns:a16="http://schemas.microsoft.com/office/drawing/2014/main" id="{F8BFCC75-EF5B-4D8F-99CC-AF9C0DE0E881}"/>
              </a:ext>
            </a:extLst>
          </p:cNvPr>
          <p:cNvSpPr>
            <a:spLocks noGrp="1"/>
          </p:cNvSpPr>
          <p:nvPr>
            <p:ph idx="1"/>
          </p:nvPr>
        </p:nvSpPr>
        <p:spPr>
          <a:xfrm>
            <a:off x="1052733" y="1565031"/>
            <a:ext cx="8229600" cy="5715000"/>
          </a:xfrm>
        </p:spPr>
        <p:txBody>
          <a:bodyPr rtlCol="0">
            <a:normAutofit fontScale="70000" lnSpcReduction="20000"/>
          </a:bodyPr>
          <a:lstStyle/>
          <a:p>
            <a:pPr>
              <a:defRPr/>
            </a:pPr>
            <a:r>
              <a:rPr lang="en-US" dirty="0"/>
              <a:t>The Frank–Starling law of the heart (also known as Starling's law and the Frank–Starling mechanism) represents the relationship between stroke volume and end diastolic pressure</a:t>
            </a:r>
          </a:p>
          <a:p>
            <a:pPr>
              <a:defRPr/>
            </a:pPr>
            <a:r>
              <a:rPr lang="en-US" dirty="0"/>
              <a:t>This principle illustrates the relationship between cardiac output and left ventricular end diastolic volume</a:t>
            </a:r>
          </a:p>
          <a:p>
            <a:pPr>
              <a:defRPr/>
            </a:pPr>
            <a:r>
              <a:rPr lang="en-US" dirty="0"/>
              <a:t>The law states that the stroke volume of the heart increases in response to an increase in the volume of blood in the ventricles, before contraction (the end diastolic volume), when all other factors remain constant.</a:t>
            </a:r>
          </a:p>
          <a:p>
            <a:pPr>
              <a:defRPr/>
            </a:pPr>
            <a:r>
              <a:rPr lang="en-US" dirty="0"/>
              <a:t> As a larger volume of blood flows into the ventricle, the blood stretches the cardiac muscle fibers, leading to an increase in the force of contraction. </a:t>
            </a:r>
          </a:p>
          <a:p>
            <a:pPr>
              <a:defRPr/>
            </a:pPr>
            <a:r>
              <a:rPr lang="en-US" dirty="0"/>
              <a:t>The Frank-Starling mechanism allows the cardiac output to be synchronized with the venous return, arterial blood supply</a:t>
            </a:r>
          </a:p>
          <a:p>
            <a:pPr>
              <a:defRPr/>
            </a:pPr>
            <a:r>
              <a:rPr lang="en-US" dirty="0"/>
              <a:t>The physiological importance of the mechanism lies mainly in maintaining left and right ventricular output equality</a:t>
            </a:r>
          </a:p>
          <a:p>
            <a:pPr>
              <a:defRPr/>
            </a:pPr>
            <a:r>
              <a:rPr lang="en-US" dirty="0"/>
              <a:t>If this mechanism did not exist and the right and left cardiac outputs were not equivalent, blood would accumulate in the pulmonary circulation (were the right ventricle producing more output than the left) or the systemic circulation (were the left ventricle producing more output than the right).</a:t>
            </a:r>
          </a:p>
        </p:txBody>
      </p:sp>
    </p:spTree>
    <p:extLst>
      <p:ext uri="{BB962C8B-B14F-4D97-AF65-F5344CB8AC3E}">
        <p14:creationId xmlns:p14="http://schemas.microsoft.com/office/powerpoint/2010/main" val="275301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6" name="Picture 7">
            <a:extLst>
              <a:ext uri="{FF2B5EF4-FFF2-40B4-BE49-F238E27FC236}">
                <a16:creationId xmlns:a16="http://schemas.microsoft.com/office/drawing/2014/main" id="{B2EE48CE-5E3B-4EF7-B4D2-680BFC5CD8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453" t="15303" r="12430" b="9026"/>
          <a:stretch>
            <a:fillRect/>
          </a:stretch>
        </p:blipFill>
        <p:spPr bwMode="auto">
          <a:xfrm>
            <a:off x="297627" y="1439878"/>
            <a:ext cx="5474323" cy="426010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 name="Right Triangle 75">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086A5A31-B10A-4793-84D4-D785959AE5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201" y="623275"/>
            <a:ext cx="5141626"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38" name="Rectangle 2">
            <a:extLst>
              <a:ext uri="{FF2B5EF4-FFF2-40B4-BE49-F238E27FC236}">
                <a16:creationId xmlns:a16="http://schemas.microsoft.com/office/drawing/2014/main" id="{6878A9C3-3068-4EA3-B7BF-DA02D76A1256}"/>
              </a:ext>
            </a:extLst>
          </p:cNvPr>
          <p:cNvSpPr>
            <a:spLocks noGrp="1" noChangeArrowheads="1"/>
          </p:cNvSpPr>
          <p:nvPr>
            <p:ph type="title"/>
          </p:nvPr>
        </p:nvSpPr>
        <p:spPr>
          <a:xfrm>
            <a:off x="6889831" y="641264"/>
            <a:ext cx="4656995" cy="1597228"/>
          </a:xfrm>
        </p:spPr>
        <p:txBody>
          <a:bodyPr rtlCol="0">
            <a:normAutofit/>
          </a:bodyPr>
          <a:lstStyle/>
          <a:p>
            <a:pPr marL="838200" indent="-838200">
              <a:defRPr/>
            </a:pPr>
            <a:r>
              <a:rPr lang="en-US" sz="3400" dirty="0">
                <a:cs typeface="Times New Roman" pitchFamily="18" charset="0"/>
              </a:rPr>
              <a:t>Frank – Starling Principle </a:t>
            </a:r>
            <a:br>
              <a:rPr lang="en-US" sz="3400" dirty="0"/>
            </a:br>
            <a:endParaRPr lang="en-US" sz="3400" dirty="0"/>
          </a:p>
        </p:txBody>
      </p:sp>
      <p:sp>
        <p:nvSpPr>
          <p:cNvPr id="14339" name="Rectangle 3">
            <a:extLst>
              <a:ext uri="{FF2B5EF4-FFF2-40B4-BE49-F238E27FC236}">
                <a16:creationId xmlns:a16="http://schemas.microsoft.com/office/drawing/2014/main" id="{2379EFA6-37C2-4412-A930-35F10B0490A2}"/>
              </a:ext>
            </a:extLst>
          </p:cNvPr>
          <p:cNvSpPr>
            <a:spLocks noGrp="1" noChangeArrowheads="1"/>
          </p:cNvSpPr>
          <p:nvPr>
            <p:ph type="body" idx="1"/>
          </p:nvPr>
        </p:nvSpPr>
        <p:spPr>
          <a:xfrm>
            <a:off x="6405200" y="1603717"/>
            <a:ext cx="5141626" cy="3530991"/>
          </a:xfrm>
        </p:spPr>
        <p:txBody>
          <a:bodyPr rtlCol="0" anchor="t">
            <a:normAutofit/>
          </a:bodyPr>
          <a:lstStyle/>
          <a:p>
            <a:pPr>
              <a:defRPr/>
            </a:pPr>
            <a:r>
              <a:rPr lang="en-US" sz="2400" dirty="0"/>
              <a:t>End diastolic volume: volume: The amount of blood that remains in the ventricle just before  ventricular early systole is the EDV</a:t>
            </a:r>
          </a:p>
          <a:p>
            <a:pPr>
              <a:defRPr/>
            </a:pPr>
            <a:r>
              <a:rPr lang="en-US" sz="2400" dirty="0"/>
              <a:t>End systolic volume: The amount of blood that remains in the ventricle at the end of ventricular systole is the ESV</a:t>
            </a:r>
          </a:p>
          <a:p>
            <a:pPr>
              <a:defRPr/>
            </a:pPr>
            <a:endParaRPr lang="en-US" sz="1700" dirty="0">
              <a:latin typeface="Comic Sans MS" pitchFamily="66" charset="0"/>
            </a:endParaRPr>
          </a:p>
        </p:txBody>
      </p:sp>
      <p:sp>
        <p:nvSpPr>
          <p:cNvPr id="6" name="Rectangle 5">
            <a:extLst>
              <a:ext uri="{FF2B5EF4-FFF2-40B4-BE49-F238E27FC236}">
                <a16:creationId xmlns:a16="http://schemas.microsoft.com/office/drawing/2014/main" id="{ADA8045D-FAA8-4676-A651-32948D163D56}"/>
              </a:ext>
            </a:extLst>
          </p:cNvPr>
          <p:cNvSpPr/>
          <p:nvPr/>
        </p:nvSpPr>
        <p:spPr>
          <a:xfrm>
            <a:off x="1524000" y="1"/>
            <a:ext cx="3265638" cy="1277273"/>
          </a:xfrm>
          <a:prstGeom prst="rect">
            <a:avLst/>
          </a:prstGeom>
        </p:spPr>
        <p:txBody>
          <a:bodyPr wrap="none">
            <a:spAutoFit/>
          </a:bodyPr>
          <a:lstStyle/>
          <a:p>
            <a:pPr marL="0" marR="0" lvl="0" indent="0" algn="l" defTabSz="914400" rtl="0" eaLnBrk="1" fontAlgn="auto" latinLnBrk="0" hangingPunct="1">
              <a:spcBef>
                <a:spcPts val="0"/>
              </a:spcBef>
              <a:spcAft>
                <a:spcPts val="600"/>
              </a:spcAft>
              <a:buClrTx/>
              <a:buSzTx/>
              <a:buFontTx/>
              <a:buNone/>
              <a:tabLst/>
              <a:defRPr/>
            </a:pPr>
            <a:r>
              <a:rPr kumimoji="0" lang="en-US" sz="3200" b="1" i="0" u="none" strike="noStrike" kern="1200" cap="none" spc="0" normalizeH="0" baseline="0" noProof="0">
                <a:ln>
                  <a:noFill/>
                </a:ln>
                <a:solidFill>
                  <a:prstClr val="black"/>
                </a:solidFill>
                <a:effectLst/>
                <a:uLnTx/>
                <a:uFillTx/>
                <a:latin typeface="Calibri Light" panose="020F0302020204030204"/>
                <a:ea typeface="+mn-ea"/>
                <a:cs typeface="+mn-cs"/>
              </a:rPr>
              <a:t>Stroke Volume</a:t>
            </a:r>
            <a:r>
              <a:rPr kumimoji="0" lang="en-US" sz="3200" b="1" i="0" u="none" strike="noStrike" kern="1200" cap="none" spc="0" normalizeH="0" baseline="0" noProof="0">
                <a:ln>
                  <a:noFill/>
                </a:ln>
                <a:solidFill>
                  <a:prstClr val="black"/>
                </a:solidFill>
                <a:effectLst/>
                <a:uLnTx/>
                <a:uFillTx/>
                <a:latin typeface="Calibri Light" panose="020F0302020204030204"/>
                <a:ea typeface="+mn-ea"/>
                <a:cs typeface="Times New Roman" pitchFamily="18" charset="0"/>
              </a:rPr>
              <a:t>(SV) </a:t>
            </a:r>
            <a:endParaRPr kumimoji="0" lang="en-US" sz="3200" b="1" i="0" u="none" strike="noStrike" kern="1200" cap="none" spc="0" normalizeH="0" baseline="0" noProof="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spcBef>
                <a:spcPts val="0"/>
              </a:spcBef>
              <a:spcAft>
                <a:spcPts val="600"/>
              </a:spcAft>
              <a:buClrTx/>
              <a:buSzTx/>
              <a:buFontTx/>
              <a:buNone/>
              <a:tabLst/>
              <a:defRPr/>
            </a:pPr>
            <a:r>
              <a:rPr kumimoji="0" lang="en-US" sz="4000" b="1" i="0"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4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247" name="Rectangle 9">
            <a:extLst>
              <a:ext uri="{FF2B5EF4-FFF2-40B4-BE49-F238E27FC236}">
                <a16:creationId xmlns:a16="http://schemas.microsoft.com/office/drawing/2014/main" id="{20F7ED82-E78C-496E-A0EF-3CCA6812C706}"/>
              </a:ext>
            </a:extLst>
          </p:cNvPr>
          <p:cNvSpPr>
            <a:spLocks noChangeArrowheads="1"/>
          </p:cNvSpPr>
          <p:nvPr/>
        </p:nvSpPr>
        <p:spPr bwMode="auto">
          <a:xfrm>
            <a:off x="7387513" y="4890176"/>
            <a:ext cx="27462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r>
              <a:rPr kumimoji="0" lang="en-US" altLang="en-US" sz="3200" b="0" i="0" u="none" strike="noStrike" kern="1200" cap="none" spc="0" normalizeH="0" baseline="0" noProof="0" dirty="0">
                <a:ln>
                  <a:noFill/>
                </a:ln>
                <a:solidFill>
                  <a:prstClr val="black"/>
                </a:solidFill>
                <a:effectLst/>
                <a:uLnTx/>
                <a:uFillTx/>
                <a:latin typeface="Comic Strip"/>
                <a:cs typeface="Times New Roman" panose="02020603050405020304" pitchFamily="18" charset="0"/>
              </a:rPr>
              <a:t>SV = EDV - ESV</a:t>
            </a:r>
            <a:r>
              <a:rPr kumimoji="0" lang="en-US" altLang="en-US" sz="3200" b="0" i="0" u="none" strike="noStrike" kern="1200" cap="none" spc="0" normalizeH="0" baseline="0" noProof="0" dirty="0">
                <a:ln>
                  <a:noFill/>
                </a:ln>
                <a:solidFill>
                  <a:prstClr val="black"/>
                </a:solidFill>
                <a:effectLst/>
                <a:uLnTx/>
                <a:uFillTx/>
                <a:latin typeface="Verdana" panose="020B0604030504040204" pitchFamily="34" charset="0"/>
              </a:rPr>
              <a:t> </a:t>
            </a:r>
            <a:endParaRPr kumimoji="0" lang="en-US" altLang="en-US" sz="3200" b="0" i="0" u="none" strike="noStrike" kern="1200" cap="none" spc="0" normalizeH="0" baseline="0" noProof="0" dirty="0">
              <a:ln>
                <a:noFill/>
              </a:ln>
              <a:solidFill>
                <a:prstClr val="black"/>
              </a:solidFill>
              <a:effectLst/>
              <a:uLnTx/>
              <a:uFillTx/>
              <a:latin typeface="Calibri" panose="020F0502020204030204" pitchFamily="34" charset="0"/>
            </a:endParaRPr>
          </a:p>
        </p:txBody>
      </p:sp>
    </p:spTree>
    <p:extLst>
      <p:ext uri="{BB962C8B-B14F-4D97-AF65-F5344CB8AC3E}">
        <p14:creationId xmlns:p14="http://schemas.microsoft.com/office/powerpoint/2010/main" val="168614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A016B-2BA1-4CCE-8DA2-44ADD63DB73A}"/>
              </a:ext>
            </a:extLst>
          </p:cNvPr>
          <p:cNvSpPr>
            <a:spLocks noGrp="1"/>
          </p:cNvSpPr>
          <p:nvPr>
            <p:ph type="title"/>
          </p:nvPr>
        </p:nvSpPr>
        <p:spPr>
          <a:xfrm>
            <a:off x="838200" y="74612"/>
            <a:ext cx="10515600" cy="1325563"/>
          </a:xfrm>
        </p:spPr>
        <p:txBody>
          <a:bodyPr>
            <a:normAutofit/>
          </a:bodyPr>
          <a:lstStyle/>
          <a:p>
            <a:r>
              <a:rPr lang="en-US" sz="3600" dirty="0"/>
              <a:t>Conduction system or Electrophysiology system </a:t>
            </a:r>
          </a:p>
        </p:txBody>
      </p:sp>
      <p:sp>
        <p:nvSpPr>
          <p:cNvPr id="3" name="Content Placeholder 2">
            <a:extLst>
              <a:ext uri="{FF2B5EF4-FFF2-40B4-BE49-F238E27FC236}">
                <a16:creationId xmlns:a16="http://schemas.microsoft.com/office/drawing/2014/main" id="{A0BB9536-16FB-45D7-AC4F-ACD8EC87FE0B}"/>
              </a:ext>
            </a:extLst>
          </p:cNvPr>
          <p:cNvSpPr>
            <a:spLocks noGrp="1"/>
          </p:cNvSpPr>
          <p:nvPr>
            <p:ph idx="1"/>
          </p:nvPr>
        </p:nvSpPr>
        <p:spPr>
          <a:xfrm>
            <a:off x="838200" y="1205948"/>
            <a:ext cx="5575852" cy="5431666"/>
          </a:xfrm>
        </p:spPr>
        <p:txBody>
          <a:bodyPr>
            <a:normAutofit fontScale="25000" lnSpcReduction="20000"/>
          </a:bodyPr>
          <a:lstStyle/>
          <a:p>
            <a:pPr marL="0" indent="0">
              <a:buNone/>
            </a:pPr>
            <a:r>
              <a:rPr lang="en-US" sz="5500" b="1" dirty="0">
                <a:solidFill>
                  <a:srgbClr val="FF0000"/>
                </a:solidFill>
              </a:rPr>
              <a:t>SA node </a:t>
            </a:r>
          </a:p>
          <a:p>
            <a:pPr marL="0" indent="0">
              <a:buNone/>
            </a:pPr>
            <a:r>
              <a:rPr lang="en-US" sz="5500" dirty="0"/>
              <a:t>Crescent shape structure ;Superior component of the right atrium just beneath the large vessel here called superior vena cava; </a:t>
            </a:r>
          </a:p>
          <a:p>
            <a:pPr marL="0" indent="0">
              <a:buNone/>
            </a:pPr>
            <a:r>
              <a:rPr lang="en-US" sz="5500" dirty="0"/>
              <a:t>Sets the pace at around 60 to about 80 beats per minute (normal heartbeat) on its own without any extrinsic innervation and this is called sinus rhythm</a:t>
            </a:r>
          </a:p>
          <a:p>
            <a:pPr marL="0" indent="0">
              <a:buNone/>
            </a:pPr>
            <a:endParaRPr lang="en-US" sz="5500" dirty="0"/>
          </a:p>
          <a:p>
            <a:pPr marL="0" indent="0">
              <a:buNone/>
            </a:pPr>
            <a:r>
              <a:rPr lang="en-US" sz="5500" b="1" dirty="0">
                <a:solidFill>
                  <a:srgbClr val="FF0000"/>
                </a:solidFill>
              </a:rPr>
              <a:t>Bachman's bundle </a:t>
            </a:r>
          </a:p>
          <a:p>
            <a:pPr marL="0" indent="0">
              <a:buNone/>
            </a:pPr>
            <a:r>
              <a:rPr lang="en-US" sz="5500" dirty="0"/>
              <a:t>The electrical potential conducted from the right atrium by SA node to the left atrium through Bachman's bundle </a:t>
            </a:r>
          </a:p>
          <a:p>
            <a:pPr marL="0" indent="0">
              <a:buNone/>
            </a:pPr>
            <a:endParaRPr lang="en-US" sz="5500" dirty="0"/>
          </a:p>
          <a:p>
            <a:pPr marL="0" indent="0">
              <a:buNone/>
            </a:pPr>
            <a:r>
              <a:rPr lang="en-US" sz="5500" b="1" dirty="0">
                <a:solidFill>
                  <a:srgbClr val="FF0000"/>
                </a:solidFill>
              </a:rPr>
              <a:t>Internodal pathway </a:t>
            </a:r>
          </a:p>
          <a:p>
            <a:pPr marL="0" indent="0">
              <a:buNone/>
            </a:pPr>
            <a:r>
              <a:rPr lang="en-US" sz="5500" dirty="0"/>
              <a:t>This will supply all the other parts of the right atrium but eventually all this internodal pathways converge on this second important structure to the AV node </a:t>
            </a:r>
          </a:p>
          <a:p>
            <a:pPr marL="0" indent="0">
              <a:buNone/>
            </a:pPr>
            <a:endParaRPr lang="en-US" sz="5500" dirty="0"/>
          </a:p>
          <a:p>
            <a:pPr marL="0" indent="0">
              <a:buNone/>
            </a:pPr>
            <a:r>
              <a:rPr lang="en-US" sz="5500" b="1" dirty="0">
                <a:solidFill>
                  <a:srgbClr val="FF0000"/>
                </a:solidFill>
              </a:rPr>
              <a:t>AV node </a:t>
            </a:r>
          </a:p>
          <a:p>
            <a:pPr marL="0" indent="0">
              <a:buNone/>
            </a:pPr>
            <a:r>
              <a:rPr lang="en-US" sz="5500" dirty="0"/>
              <a:t>Runs from the actual right atrium to the interventricular septum so it is acting  as a connection, the gateway between the atria and the ventricles because what happened is some potentials of Bachman's bundle can make their way over here to the AV node also</a:t>
            </a:r>
          </a:p>
          <a:p>
            <a:pPr marL="0" indent="0">
              <a:buNone/>
            </a:pPr>
            <a:r>
              <a:rPr lang="en-US" sz="5500" dirty="0"/>
              <a:t>So, all the action potentials that are coming from the SA node that are being spread out to the internodal pathway or the Bachman's bundle are converging to the AV node</a:t>
            </a:r>
          </a:p>
          <a:p>
            <a:pPr marL="0" indent="0">
              <a:buNone/>
            </a:pPr>
            <a:r>
              <a:rPr lang="en-US" sz="5500" dirty="0"/>
              <a:t>   </a:t>
            </a:r>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p:txBody>
      </p:sp>
      <p:pic>
        <p:nvPicPr>
          <p:cNvPr id="7" name="Picture 6">
            <a:extLst>
              <a:ext uri="{FF2B5EF4-FFF2-40B4-BE49-F238E27FC236}">
                <a16:creationId xmlns:a16="http://schemas.microsoft.com/office/drawing/2014/main" id="{EF6B2AEF-7E37-4DC9-8A4B-FEB58BC04BB8}"/>
              </a:ext>
            </a:extLst>
          </p:cNvPr>
          <p:cNvPicPr>
            <a:picLocks noChangeAspect="1"/>
          </p:cNvPicPr>
          <p:nvPr/>
        </p:nvPicPr>
        <p:blipFill>
          <a:blip r:embed="rId2"/>
          <a:stretch>
            <a:fillRect/>
          </a:stretch>
        </p:blipFill>
        <p:spPr>
          <a:xfrm>
            <a:off x="6834808" y="1400175"/>
            <a:ext cx="4757531" cy="4377773"/>
          </a:xfrm>
          <a:prstGeom prst="rect">
            <a:avLst/>
          </a:prstGeom>
        </p:spPr>
      </p:pic>
    </p:spTree>
    <p:extLst>
      <p:ext uri="{BB962C8B-B14F-4D97-AF65-F5344CB8AC3E}">
        <p14:creationId xmlns:p14="http://schemas.microsoft.com/office/powerpoint/2010/main" val="203715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BFE78-21A0-4D5D-B197-A3DC1AA03DE2}"/>
              </a:ext>
            </a:extLst>
          </p:cNvPr>
          <p:cNvSpPr>
            <a:spLocks noGrp="1"/>
          </p:cNvSpPr>
          <p:nvPr>
            <p:ph type="title"/>
          </p:nvPr>
        </p:nvSpPr>
        <p:spPr>
          <a:xfrm>
            <a:off x="599661" y="0"/>
            <a:ext cx="10515600" cy="1325563"/>
          </a:xfrm>
        </p:spPr>
        <p:txBody>
          <a:bodyPr>
            <a:normAutofit/>
          </a:bodyPr>
          <a:lstStyle/>
          <a:p>
            <a:r>
              <a:rPr lang="en-US" sz="3600" dirty="0"/>
              <a:t>Conduction pathway</a:t>
            </a:r>
          </a:p>
        </p:txBody>
      </p:sp>
      <p:sp>
        <p:nvSpPr>
          <p:cNvPr id="3" name="Content Placeholder 2">
            <a:extLst>
              <a:ext uri="{FF2B5EF4-FFF2-40B4-BE49-F238E27FC236}">
                <a16:creationId xmlns:a16="http://schemas.microsoft.com/office/drawing/2014/main" id="{1A6B5364-BF4F-4009-8FB0-B14C00FB0F9F}"/>
              </a:ext>
            </a:extLst>
          </p:cNvPr>
          <p:cNvSpPr>
            <a:spLocks noGrp="1"/>
          </p:cNvSpPr>
          <p:nvPr>
            <p:ph idx="1"/>
          </p:nvPr>
        </p:nvSpPr>
        <p:spPr>
          <a:xfrm>
            <a:off x="599661" y="1414807"/>
            <a:ext cx="4701209" cy="5078067"/>
          </a:xfrm>
        </p:spPr>
        <p:txBody>
          <a:bodyPr>
            <a:normAutofit/>
          </a:bodyPr>
          <a:lstStyle/>
          <a:p>
            <a:r>
              <a:rPr lang="en-US" dirty="0"/>
              <a:t>Once the AV node receives the signals it is going to take</a:t>
            </a:r>
          </a:p>
          <a:p>
            <a:r>
              <a:rPr lang="en-US" dirty="0"/>
              <a:t>From AV node it is going to move to bundle of his </a:t>
            </a:r>
          </a:p>
          <a:p>
            <a:r>
              <a:rPr lang="en-US" dirty="0"/>
              <a:t>Bundle of his to two bundle of branches( right bundle branch and left bundle branch)</a:t>
            </a:r>
          </a:p>
          <a:p>
            <a:r>
              <a:rPr lang="en-US" dirty="0"/>
              <a:t>From there to </a:t>
            </a:r>
            <a:r>
              <a:rPr lang="en-US" dirty="0" err="1"/>
              <a:t>purkinje</a:t>
            </a:r>
            <a:r>
              <a:rPr lang="en-US" dirty="0"/>
              <a:t> fibers </a:t>
            </a:r>
          </a:p>
          <a:p>
            <a:pPr marL="514350" indent="-514350">
              <a:buAutoNum type="arabicPeriod"/>
            </a:pPr>
            <a:endParaRPr lang="en-US" dirty="0"/>
          </a:p>
        </p:txBody>
      </p:sp>
      <p:pic>
        <p:nvPicPr>
          <p:cNvPr id="5" name="Picture 4">
            <a:extLst>
              <a:ext uri="{FF2B5EF4-FFF2-40B4-BE49-F238E27FC236}">
                <a16:creationId xmlns:a16="http://schemas.microsoft.com/office/drawing/2014/main" id="{10491FA5-04C9-491D-9E5D-7F11FD632C0F}"/>
              </a:ext>
            </a:extLst>
          </p:cNvPr>
          <p:cNvPicPr>
            <a:picLocks noChangeAspect="1"/>
          </p:cNvPicPr>
          <p:nvPr/>
        </p:nvPicPr>
        <p:blipFill>
          <a:blip r:embed="rId2"/>
          <a:stretch>
            <a:fillRect/>
          </a:stretch>
        </p:blipFill>
        <p:spPr>
          <a:xfrm>
            <a:off x="5668617" y="788642"/>
            <a:ext cx="3313044" cy="2640358"/>
          </a:xfrm>
          <a:prstGeom prst="rect">
            <a:avLst/>
          </a:prstGeom>
        </p:spPr>
      </p:pic>
      <p:pic>
        <p:nvPicPr>
          <p:cNvPr id="7" name="Picture 6">
            <a:extLst>
              <a:ext uri="{FF2B5EF4-FFF2-40B4-BE49-F238E27FC236}">
                <a16:creationId xmlns:a16="http://schemas.microsoft.com/office/drawing/2014/main" id="{E4A6F8B0-92CC-4B35-BF4E-9E3B3F03F34C}"/>
              </a:ext>
            </a:extLst>
          </p:cNvPr>
          <p:cNvPicPr>
            <a:picLocks noChangeAspect="1"/>
          </p:cNvPicPr>
          <p:nvPr/>
        </p:nvPicPr>
        <p:blipFill>
          <a:blip r:embed="rId3"/>
          <a:stretch>
            <a:fillRect/>
          </a:stretch>
        </p:blipFill>
        <p:spPr>
          <a:xfrm>
            <a:off x="6281530" y="3429000"/>
            <a:ext cx="5310809" cy="3306140"/>
          </a:xfrm>
          <a:prstGeom prst="rect">
            <a:avLst/>
          </a:prstGeom>
        </p:spPr>
      </p:pic>
    </p:spTree>
    <p:extLst>
      <p:ext uri="{BB962C8B-B14F-4D97-AF65-F5344CB8AC3E}">
        <p14:creationId xmlns:p14="http://schemas.microsoft.com/office/powerpoint/2010/main" val="1905863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87AF-E0C2-4D13-AD25-FBAFA7E1608C}"/>
              </a:ext>
            </a:extLst>
          </p:cNvPr>
          <p:cNvSpPr>
            <a:spLocks noGrp="1"/>
          </p:cNvSpPr>
          <p:nvPr>
            <p:ph type="title"/>
          </p:nvPr>
        </p:nvSpPr>
        <p:spPr>
          <a:xfrm>
            <a:off x="546652" y="191812"/>
            <a:ext cx="10515600" cy="1325563"/>
          </a:xfrm>
        </p:spPr>
        <p:txBody>
          <a:bodyPr>
            <a:normAutofit/>
          </a:bodyPr>
          <a:lstStyle/>
          <a:p>
            <a:r>
              <a:rPr lang="en-US" sz="3600" dirty="0"/>
              <a:t>Intercalated disks </a:t>
            </a:r>
          </a:p>
        </p:txBody>
      </p:sp>
      <p:sp>
        <p:nvSpPr>
          <p:cNvPr id="3" name="Content Placeholder 2">
            <a:extLst>
              <a:ext uri="{FF2B5EF4-FFF2-40B4-BE49-F238E27FC236}">
                <a16:creationId xmlns:a16="http://schemas.microsoft.com/office/drawing/2014/main" id="{DED8659B-7761-4830-9190-16A970BE2C10}"/>
              </a:ext>
            </a:extLst>
          </p:cNvPr>
          <p:cNvSpPr>
            <a:spLocks noGrp="1"/>
          </p:cNvSpPr>
          <p:nvPr>
            <p:ph idx="1"/>
          </p:nvPr>
        </p:nvSpPr>
        <p:spPr>
          <a:xfrm>
            <a:off x="546652" y="1605585"/>
            <a:ext cx="5907157" cy="4351338"/>
          </a:xfrm>
        </p:spPr>
        <p:txBody>
          <a:bodyPr>
            <a:normAutofit fontScale="85000" lnSpcReduction="20000"/>
          </a:bodyPr>
          <a:lstStyle/>
          <a:p>
            <a:r>
              <a:rPr lang="en-US" dirty="0"/>
              <a:t>Desmosomes is basically acting like adhesion molecules from cell to cell and keeping the cells very tightly connecting and that’s really </a:t>
            </a:r>
            <a:r>
              <a:rPr lang="en-US" dirty="0" err="1"/>
              <a:t>really</a:t>
            </a:r>
            <a:r>
              <a:rPr lang="en-US" dirty="0"/>
              <a:t> important  </a:t>
            </a:r>
          </a:p>
          <a:p>
            <a:endParaRPr lang="en-US" dirty="0"/>
          </a:p>
          <a:p>
            <a:r>
              <a:rPr lang="en-US" dirty="0"/>
              <a:t>This led us to concept whenever we have two cells communicating to each other and I have a combination of desmosomes and gap junctions they called together </a:t>
            </a:r>
            <a:r>
              <a:rPr lang="en-US" b="1" dirty="0">
                <a:solidFill>
                  <a:srgbClr val="FF0000"/>
                </a:solidFill>
              </a:rPr>
              <a:t>intercalated disks </a:t>
            </a:r>
          </a:p>
          <a:p>
            <a:endParaRPr lang="en-US" dirty="0"/>
          </a:p>
          <a:p>
            <a:r>
              <a:rPr lang="en-US" b="1" dirty="0">
                <a:solidFill>
                  <a:srgbClr val="FF0000"/>
                </a:solidFill>
              </a:rPr>
              <a:t>Intercalated disks are basically  a bunch of gap junctions and desmosomes connecting the actual cardiac cells together </a:t>
            </a:r>
          </a:p>
        </p:txBody>
      </p:sp>
      <p:pic>
        <p:nvPicPr>
          <p:cNvPr id="5" name="Picture 4">
            <a:extLst>
              <a:ext uri="{FF2B5EF4-FFF2-40B4-BE49-F238E27FC236}">
                <a16:creationId xmlns:a16="http://schemas.microsoft.com/office/drawing/2014/main" id="{ACB79C3E-FC2A-4C65-9AF9-E61564767CA1}"/>
              </a:ext>
            </a:extLst>
          </p:cNvPr>
          <p:cNvPicPr>
            <a:picLocks noChangeAspect="1"/>
          </p:cNvPicPr>
          <p:nvPr/>
        </p:nvPicPr>
        <p:blipFill>
          <a:blip r:embed="rId2"/>
          <a:stretch>
            <a:fillRect/>
          </a:stretch>
        </p:blipFill>
        <p:spPr>
          <a:xfrm>
            <a:off x="7023652" y="1547020"/>
            <a:ext cx="4621695" cy="3793605"/>
          </a:xfrm>
          <a:prstGeom prst="rect">
            <a:avLst/>
          </a:prstGeom>
        </p:spPr>
      </p:pic>
    </p:spTree>
    <p:extLst>
      <p:ext uri="{BB962C8B-B14F-4D97-AF65-F5344CB8AC3E}">
        <p14:creationId xmlns:p14="http://schemas.microsoft.com/office/powerpoint/2010/main" val="4029568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15099A-9CAB-42DF-8B98-C9902B5392BB}"/>
</file>

<file path=customXml/itemProps2.xml><?xml version="1.0" encoding="utf-8"?>
<ds:datastoreItem xmlns:ds="http://schemas.openxmlformats.org/officeDocument/2006/customXml" ds:itemID="{21C9E57B-F02A-4168-981D-7EF6E666B450}"/>
</file>

<file path=customXml/itemProps3.xml><?xml version="1.0" encoding="utf-8"?>
<ds:datastoreItem xmlns:ds="http://schemas.openxmlformats.org/officeDocument/2006/customXml" ds:itemID="{4CDD5C9F-10ED-4626-9EF1-B35EA64839A6}"/>
</file>

<file path=docProps/app.xml><?xml version="1.0" encoding="utf-8"?>
<Properties xmlns="http://schemas.openxmlformats.org/officeDocument/2006/extended-properties" xmlns:vt="http://schemas.openxmlformats.org/officeDocument/2006/docPropsVTypes">
  <TotalTime>176</TotalTime>
  <Words>584</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Comic Sans MS</vt:lpstr>
      <vt:lpstr>Comic Strip</vt:lpstr>
      <vt:lpstr>Verdana</vt:lpstr>
      <vt:lpstr>Office Theme</vt:lpstr>
      <vt:lpstr>Frank- starling mechanism</vt:lpstr>
      <vt:lpstr>Frank starling mechanism</vt:lpstr>
      <vt:lpstr>Frank – Starling Principle</vt:lpstr>
      <vt:lpstr>Frank – Starling Principle  </vt:lpstr>
      <vt:lpstr>Conduction system or Electrophysiology system </vt:lpstr>
      <vt:lpstr>Conduction pathway</vt:lpstr>
      <vt:lpstr>Intercalated disks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Conduction system or Electrophysiology system </dc:title>
  <dc:creator>arwa rawashdeh</dc:creator>
  <cp:lastModifiedBy>arwa rawashdeh</cp:lastModifiedBy>
  <cp:revision>16</cp:revision>
  <dcterms:created xsi:type="dcterms:W3CDTF">2021-05-03T09:11:57Z</dcterms:created>
  <dcterms:modified xsi:type="dcterms:W3CDTF">2022-05-09T08:05:30Z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