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3"/>
  </p:sldMasterIdLst>
  <p:sldIdLst>
    <p:sldId id="256" r:id="rId4"/>
    <p:sldId id="297" r:id="rId5"/>
    <p:sldId id="302" r:id="rId6"/>
    <p:sldId id="298" r:id="rId7"/>
    <p:sldId id="299" r:id="rId8"/>
    <p:sldId id="300" r:id="rId9"/>
    <p:sldId id="301" r:id="rId10"/>
    <p:sldId id="289" r:id="rId1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160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tableStyles" Target="tableStyle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23077271-6F04-E557-1588-2290E3B25C3F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A016A8BB-B9E0-5A99-0C9B-BBAC7D7651FB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>
            <a:extLst>
              <a:ext uri="{FF2B5EF4-FFF2-40B4-BE49-F238E27FC236}">
                <a16:creationId xmlns:a16="http://schemas.microsoft.com/office/drawing/2014/main" id="{747E3593-91D7-7065-A637-5D6ECD45E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A8408-D71D-424D-B462-7D73397D0AC1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7" name="عنصر نائب للتذييل 18">
            <a:extLst>
              <a:ext uri="{FF2B5EF4-FFF2-40B4-BE49-F238E27FC236}">
                <a16:creationId xmlns:a16="http://schemas.microsoft.com/office/drawing/2014/main" id="{40FB4C55-F2E7-D648-C2C8-4703D839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>
            <a:extLst>
              <a:ext uri="{FF2B5EF4-FFF2-40B4-BE49-F238E27FC236}">
                <a16:creationId xmlns:a16="http://schemas.microsoft.com/office/drawing/2014/main" id="{99CA298E-EAAE-CFC8-E257-BAB97D14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FD6CE1-4A0F-49EE-AD48-5BAEDADFE88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49895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DA52C1A7-B97B-D2F1-803B-61311936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7854-4786-4CBF-8AE4-BE57C8557321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38E4616F-CBC5-852E-7E30-F1184224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51296D15-6091-4718-A999-8056EFF5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3CE936-E17F-452E-9ECC-D47F8825BD1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07736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0F3D83B1-7C07-9C0E-078A-56FABBD7C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CC9C-46FB-48AF-BED9-034AE070CEE8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9B9D0D8A-B2C2-7FC6-0289-5BAF5A9A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53536DB7-D797-A04B-A453-186D83BC1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6CB767-BFA9-423B-85CB-7307C574114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4320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F0E0539B-4920-9FBB-5D14-070A090C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9A05-0584-4BF6-BA2B-E7B61E42115B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2F5BF67C-29AD-9F93-48FC-A719CE5C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B3EBBC81-916B-BB52-8F43-BE7B4C9D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268D0F-37F0-495E-97AE-ACB50388A03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7254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7652A47B-E334-97D9-DA9C-D1C703582F36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6E436168-803D-9B09-32CB-B4FC39CB8A3B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2468F023-FDF5-B783-3006-51314A16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72F40-1B9B-4B40-B3E7-EC0FA45DFDCE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4F5F9E31-745B-45E6-F92A-D160E109D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63183C95-4117-ED6F-2BFC-EFD14264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7F23D2-3C29-4BBA-9E8A-C932508E0E8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220609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C982465C-FB46-914F-CF6D-57E54EE9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D5AE-A5FE-4A1B-8F24-FEB2568EFAF3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5D41B8F5-EEA6-B8D4-4F74-107FC644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EAE48EE3-C6BE-D139-EFE2-FAD9E9D0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7258BA-A01F-4A44-89C5-CCF99697AF9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89936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9">
            <a:extLst>
              <a:ext uri="{FF2B5EF4-FFF2-40B4-BE49-F238E27FC236}">
                <a16:creationId xmlns:a16="http://schemas.microsoft.com/office/drawing/2014/main" id="{7205C0BF-D3FB-14B2-58A2-F42CCE75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AA26-B5F3-4945-A410-955EBBC31F9B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8" name="عنصر نائب للتذييل 21">
            <a:extLst>
              <a:ext uri="{FF2B5EF4-FFF2-40B4-BE49-F238E27FC236}">
                <a16:creationId xmlns:a16="http://schemas.microsoft.com/office/drawing/2014/main" id="{F091C6B6-13E8-5BA1-9602-23503BD2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>
            <a:extLst>
              <a:ext uri="{FF2B5EF4-FFF2-40B4-BE49-F238E27FC236}">
                <a16:creationId xmlns:a16="http://schemas.microsoft.com/office/drawing/2014/main" id="{3E4802A1-31AC-49A0-B6D2-12682B3F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8CAF3-27AE-4213-9A5A-10028597150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2536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>
            <a:extLst>
              <a:ext uri="{FF2B5EF4-FFF2-40B4-BE49-F238E27FC236}">
                <a16:creationId xmlns:a16="http://schemas.microsoft.com/office/drawing/2014/main" id="{67EBA92F-A99B-026E-2FE4-45994673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1200A-F05C-4C41-8432-2E9B456AD9A4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4" name="عنصر نائب للتذييل 21">
            <a:extLst>
              <a:ext uri="{FF2B5EF4-FFF2-40B4-BE49-F238E27FC236}">
                <a16:creationId xmlns:a16="http://schemas.microsoft.com/office/drawing/2014/main" id="{2E01C050-AD83-6024-2332-43003302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>
            <a:extLst>
              <a:ext uri="{FF2B5EF4-FFF2-40B4-BE49-F238E27FC236}">
                <a16:creationId xmlns:a16="http://schemas.microsoft.com/office/drawing/2014/main" id="{CD645208-4104-BF16-0AD2-3762053C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95B49F-4546-4C16-AA59-EA94FB443CD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3407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>
            <a:extLst>
              <a:ext uri="{FF2B5EF4-FFF2-40B4-BE49-F238E27FC236}">
                <a16:creationId xmlns:a16="http://schemas.microsoft.com/office/drawing/2014/main" id="{BAF85CB9-5A3F-60B9-1D38-D22C1BFF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42BC4-693E-48FA-A34A-B4A1DA6830C7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3" name="عنصر نائب للتذييل 21">
            <a:extLst>
              <a:ext uri="{FF2B5EF4-FFF2-40B4-BE49-F238E27FC236}">
                <a16:creationId xmlns:a16="http://schemas.microsoft.com/office/drawing/2014/main" id="{BECA8F83-F337-0A8B-B236-20D7B1A1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>
            <a:extLst>
              <a:ext uri="{FF2B5EF4-FFF2-40B4-BE49-F238E27FC236}">
                <a16:creationId xmlns:a16="http://schemas.microsoft.com/office/drawing/2014/main" id="{4718012F-D262-6615-30ED-4394C512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BCFEA8-F7BB-418F-9B31-F62CD3D509D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94506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BB795B-972E-06AA-F963-C8AD8071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D124A-B27B-47CD-B11C-5CBF1F3B9F77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7C2079B-BC8D-8BFA-4541-4FA16D65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72F2977-F6FF-2867-9765-8485086D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BE0FA5-EEF6-43DD-9B73-E8F7C8A6B01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92334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8EC4581A-F5AD-41AB-8684-C1EC23F3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F8A7-BEF7-451E-9E52-1987C18529D0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83E4AF05-2B60-8A72-5990-BCDCFAE7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F360E3F0-38C8-71C5-4E55-886A059E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F84B81-C435-4E71-90F9-5004235A0A1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524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>
            <a:extLst>
              <a:ext uri="{FF2B5EF4-FFF2-40B4-BE49-F238E27FC236}">
                <a16:creationId xmlns:a16="http://schemas.microsoft.com/office/drawing/2014/main" id="{AA5F80E9-7D1B-C8B2-5AE4-041DD998F53B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>
            <a:extLst>
              <a:ext uri="{FF2B5EF4-FFF2-40B4-BE49-F238E27FC236}">
                <a16:creationId xmlns:a16="http://schemas.microsoft.com/office/drawing/2014/main" id="{9211E347-391F-0A95-882E-40F8F778BDBD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>
            <a:extLst>
              <a:ext uri="{FF2B5EF4-FFF2-40B4-BE49-F238E27FC236}">
                <a16:creationId xmlns:a16="http://schemas.microsoft.com/office/drawing/2014/main" id="{1F47EA2D-B1CA-EA9F-CBD7-67F4A7BAC6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9" name="عنصر نائب للنص 29">
            <a:extLst>
              <a:ext uri="{FF2B5EF4-FFF2-40B4-BE49-F238E27FC236}">
                <a16:creationId xmlns:a16="http://schemas.microsoft.com/office/drawing/2014/main" id="{46867A81-7692-549B-26CA-52217AEDCE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" name="عنصر نائب للتاريخ 9">
            <a:extLst>
              <a:ext uri="{FF2B5EF4-FFF2-40B4-BE49-F238E27FC236}">
                <a16:creationId xmlns:a16="http://schemas.microsoft.com/office/drawing/2014/main" id="{27414B75-93D4-8195-8D0E-A954F336E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D3BFB4-8D7A-45EA-B3AE-548B9D912278}" type="datetimeFigureOut">
              <a:rPr lang="ar-SA"/>
              <a:pPr>
                <a:defRPr/>
              </a:pPr>
              <a:t>11/10/1443</a:t>
            </a:fld>
            <a:endParaRPr lang="ar-SA"/>
          </a:p>
        </p:txBody>
      </p:sp>
      <p:sp>
        <p:nvSpPr>
          <p:cNvPr id="22" name="عنصر نائب للتذييل 21">
            <a:extLst>
              <a:ext uri="{FF2B5EF4-FFF2-40B4-BE49-F238E27FC236}">
                <a16:creationId xmlns:a16="http://schemas.microsoft.com/office/drawing/2014/main" id="{3DCF5C0F-A1CD-C010-79E1-94C6543DD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>
            <a:extLst>
              <a:ext uri="{FF2B5EF4-FFF2-40B4-BE49-F238E27FC236}">
                <a16:creationId xmlns:a16="http://schemas.microsoft.com/office/drawing/2014/main" id="{E2BAEB0A-1E19-203A-2164-449F0C151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56995177-4FD9-4A2A-ABFE-D8ABD74F0DF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0A389C-BF19-1287-1805-FB73612DF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12968" cy="2301240"/>
          </a:xfrm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>
                <a:solidFill>
                  <a:srgbClr val="002060"/>
                </a:solidFill>
              </a:rPr>
              <a:t> </a:t>
            </a:r>
            <a:r>
              <a:rPr sz="3200">
                <a:solidFill>
                  <a:srgbClr val="002060"/>
                </a:solidFill>
              </a:rPr>
              <a:t> 5-	Renal clearance.</a:t>
            </a:r>
            <a:endParaRPr lang="ar-SA" sz="3200">
              <a:solidFill>
                <a:srgbClr val="00206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E0238BD-C56D-5D1D-D80A-AD3CB11E8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5876925"/>
            <a:ext cx="6400800" cy="841375"/>
          </a:xfrm>
        </p:spPr>
        <p:txBody>
          <a:bodyPr/>
          <a:lstStyle/>
          <a:p>
            <a:pPr algn="ctr" rtl="0" eaLnBrk="1" hangingPunct="1">
              <a:lnSpc>
                <a:spcPct val="70000"/>
              </a:lnSpc>
              <a:defRPr/>
            </a:pPr>
            <a:endParaRPr lang="ar-EG" altLang="en-US" sz="1400" b="1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Physiology dpt., Mutah School of medicine</a:t>
            </a:r>
            <a:endParaRPr lang="ar-EG" altLang="en-US" sz="1600" b="1">
              <a:solidFill>
                <a:srgbClr val="002060"/>
              </a:solidFill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>
                <a:solidFill>
                  <a:srgbClr val="002060"/>
                </a:solidFill>
                <a:cs typeface="Tahoma" panose="020B0604030504040204" pitchFamily="34" charset="0"/>
              </a:rPr>
              <a:t>2020-2021</a:t>
            </a:r>
            <a:endParaRPr lang="ar-SA" altLang="en-US" sz="1600" b="1">
              <a:solidFill>
                <a:srgbClr val="002060"/>
              </a:solidFill>
            </a:endParaRPr>
          </a:p>
        </p:txBody>
      </p:sp>
      <p:pic>
        <p:nvPicPr>
          <p:cNvPr id="13316" name="Picture 2" descr="C:\Users\Dr Sherif\Desktop\مؤتة.jpg">
            <a:extLst>
              <a:ext uri="{FF2B5EF4-FFF2-40B4-BE49-F238E27FC236}">
                <a16:creationId xmlns:a16="http://schemas.microsoft.com/office/drawing/2014/main" id="{F1158B61-5C8D-2F06-6029-E61CC1FB5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>
            <a:extLst>
              <a:ext uri="{FF2B5EF4-FFF2-40B4-BE49-F238E27FC236}">
                <a16:creationId xmlns:a16="http://schemas.microsoft.com/office/drawing/2014/main" id="{DB61886A-C41F-89EF-913B-05416F6A4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87" r="59317" b="9143"/>
          <a:stretch>
            <a:fillRect/>
          </a:stretch>
        </p:blipFill>
        <p:spPr bwMode="auto">
          <a:xfrm>
            <a:off x="3348038" y="2997200"/>
            <a:ext cx="2214562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10515BAA-526F-2889-FC93-67A631D14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Plasma clearance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Plasma clearance of a substance (Cx): is the volume of plasma which is cleared (becomes free or cleaned) from this substance per minute.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Plasma clearance is an important kidney function test because it measures the ability of the kidney to clear plasma from various substances and excrete it in urine.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formula is    Cx = Ux  x  V / Px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: Ux = concentration of substance in 1 ml urine.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V = volume of urine/min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Px = concentration of substance in 1 ml plasma.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Extraction ratio: is the percentage of this substance (x) that excreted in urine.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GFR by using clearance concept: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	By determination of inulin clearance: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Inulin is a polymer of fructose, non-toxic, not enters RBC’s, not metabolised by the tissues and is easily calculated experimentally.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It also, neither reabsorbed nor secreted by kidney tubules à the filtered amount will excreted in the urine as it is.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In practice: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Loading dose of inulin is given IV, followed by IV infusion to keep plasma level constant.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Urine and plasma samples are obtained to determine Plasma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urinary inulin concentration.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1">
            <a:extLst>
              <a:ext uri="{FF2B5EF4-FFF2-40B4-BE49-F238E27FC236}">
                <a16:creationId xmlns:a16="http://schemas.microsoft.com/office/drawing/2014/main" id="{DDA33FC6-EACE-EC76-385E-D2D3E10901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692150"/>
            <a:ext cx="7991475" cy="56165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D02E5296-4C3B-A61C-A63B-A283DFE00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Clearance calculated as follows:-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 UIN = 35mg/ml,	V = 0.9 ml/min     	PIN = 0.25 mg/ml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 CIN    = UIN.V/PIN = 35 x 0.9 / 0.25  =  126 ml/min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So GFR = 126 ml/min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	By determination of creatinine clearance: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 endogenous method (we do not inject any exogenous substance in patient) because creatinine is produced in the body as an end product of muscle creatine metabolism.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Rate of creatinine production = rate of creatinine urinary excretion.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It is also nearly neither reabsorbed nor secreted by kidney tubules (it is secreted by small amount (10%) in proximal tubules, but in the same time, its plasma level is 10% over estimation due to presence of similar substances to creatinine in plasma à two errors cancel each other).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Ccreatinine is sensitive indicator for determination of GFR only when the GFR is markedly reduced and not sensitive in mild decrease in GFR.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84B5DD69-8EFE-A2B6-3C1D-3B941568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renal plasma flow by clearance concept: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It is an important kidney function test.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PAHA clearance or Diodrast clearance are used because: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	It has the higher extraction ratio (its extraction ratio = 0.9).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	Its 90% are cleared by the kidney through single circulation. i.e. 90% secreted and nearly 10%  return to blood (which represent amount of blood that supply non-secretory kidney tissues). 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	PAHA clearance represents the effective renal plasma flow that is really 10% less than the actual renal plasma flow.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PAHA clearance calculated as follows: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	If concentration of PAHA in urine = 14 g/ml, Urine flow = 0.9 ml/min,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concentration of PAHA in plasma = 0.02 mg/ml and Haematocrit value = 45%.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	So, effective renal plasma flow  =  UPAH x V/ PPAH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=  14 x 0.9 / 0.02 = 630 ml/min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	The actual renal plasma flow =   = 700 ml/min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	 RBF = Actual RPF x 100/100-haematocrit value                 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 700 x 100 / 100 – 45  =  7000 / 55 = 1273 ml/min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422B283-5AA8-B3F5-BBCF-77BC2628E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700"/>
            <a:ext cx="8856663" cy="6656388"/>
          </a:xfrm>
        </p:spPr>
        <p:txBody>
          <a:bodyPr/>
          <a:lstStyle/>
          <a:p>
            <a:pPr marL="34925" indent="0" algn="ctr" rtl="0">
              <a:buFont typeface="Wingdings 2" panose="05020102010507070707" pitchFamily="18" charset="2"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water clearance (C H2O)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  Free water clearance is the difference between the urine volume/min and clearance of osmoles (Cosm)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  CH2O = V – ( Uosm .V / Posm)      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Where: Uosm and Posm is the urine and plasma osmolality.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 It is used to determine gain or loss of water by the kidneys: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	CH2O is -ve so the urine is hypertonic  maximal antidiuresis.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	CH2O is +ve so the urine is hypotonic  maximal diuresis as in diabetes insipidus. 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that: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is neither reabsorbed nor secreted by the renal tubules, as inulin, must have a plasma clearance = glomerular filtration rate = 125 ml/min.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is partially reabsorbed must have a clearance less than CIN e.g., urea.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is partially secreted must have a clearance more than CIN e.g., creatinine.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is completely reabsorbed must have a zero clearance e.g., glucose.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is completely removed from the kidney (totally secreted) by single circulation must have a clearance similar to renal plasma flow.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Any substance that have a clearance more than renal plasma flow this means that this substance is totally secreted and also is synthesized by kidney e.g., ammonia.</a:t>
            </a:r>
          </a:p>
          <a:p>
            <a:pPr marL="34925" indent="0" algn="just" rtl="0">
              <a:buFont typeface="Wingdings 2" panose="05020102010507070707" pitchFamily="18" charset="2"/>
              <a:buNone/>
            </a:pPr>
            <a:endParaRPr lang="en-US" altLang="en-US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2" descr="Graphical user interface&#10;&#10;Description automatically generated">
            <a:extLst>
              <a:ext uri="{FF2B5EF4-FFF2-40B4-BE49-F238E27FC236}">
                <a16:creationId xmlns:a16="http://schemas.microsoft.com/office/drawing/2014/main" id="{978B6885-D22D-B665-A90D-E1A67175AE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04813"/>
            <a:ext cx="8424863" cy="60483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36D6-3E63-0444-FB51-9B2C81469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3715E3F2C51640B4ECF0431D023F17" ma:contentTypeVersion="2" ma:contentTypeDescription="Create a new document." ma:contentTypeScope="" ma:versionID="8ff71a0f68f358fa63dc061683fe4d4f">
  <xsd:schema xmlns:xsd="http://www.w3.org/2001/XMLSchema" xmlns:xs="http://www.w3.org/2001/XMLSchema" xmlns:p="http://schemas.microsoft.com/office/2006/metadata/properties" xmlns:ns2="e0ad8373-bfde-47d8-b794-2f09d6972787" targetNamespace="http://schemas.microsoft.com/office/2006/metadata/properties" ma:root="true" ma:fieldsID="f0c5688218bff0f10fb04626d3881636" ns2:_="">
    <xsd:import namespace="e0ad8373-bfde-47d8-b794-2f09d69727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d8373-bfde-47d8-b794-2f09d69727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A7A2F3-30B9-47B6-BC91-4AFFCBC46D8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0ad8373-bfde-47d8-b794-2f09d6972787"/>
  </ds:schemaRefs>
</ds:datastoreItem>
</file>

<file path=customXml/itemProps2.xml><?xml version="1.0" encoding="utf-8"?>
<ds:datastoreItem xmlns:ds="http://schemas.openxmlformats.org/officeDocument/2006/customXml" ds:itemID="{9C29F8CA-FFF4-4602-8C43-F8731BA2B3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767</TotalTime>
  <Words>930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تقنية</vt:lpstr>
      <vt:lpstr>  5- Renal clearance.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Sanabil Hassanat</cp:lastModifiedBy>
  <cp:revision>103</cp:revision>
  <dcterms:created xsi:type="dcterms:W3CDTF">2018-04-21T22:12:54Z</dcterms:created>
  <dcterms:modified xsi:type="dcterms:W3CDTF">2022-05-12T03:33:24Z</dcterms:modified>
</cp:coreProperties>
</file>