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9" r:id="rId5"/>
    <p:sldId id="258" r:id="rId6"/>
    <p:sldId id="263" r:id="rId7"/>
    <p:sldId id="267" r:id="rId8"/>
    <p:sldId id="268" r:id="rId9"/>
    <p:sldId id="269" r:id="rId10"/>
    <p:sldId id="260" r:id="rId11"/>
    <p:sldId id="265" r:id="rId12"/>
    <p:sldId id="264" r:id="rId13"/>
    <p:sldId id="261" r:id="rId14"/>
    <p:sldId id="262" r:id="rId15"/>
    <p:sldId id="266" r:id="rId16"/>
  </p:sldIdLst>
  <p:sldSz cx="14630400" cy="8229600"/>
  <p:notesSz cx="8229600" cy="146304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DE0C-40E8-637D-56E3-F2DBDA2E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0A9E6-A0F2-8142-AA78-34FA7F61C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8358D-BE6A-82E3-F2E8-158A5F63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A00DD-80D8-31B6-1F0B-7C88C296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7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6065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Hydrops Fetalis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217123" y="41601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5550"/>
              </a:lnSpc>
              <a:buNone/>
            </a:pPr>
            <a:r>
              <a:rPr lang="ar-JO" sz="4450" dirty="0"/>
              <a:t>(استسقاء الجنين)</a:t>
            </a:r>
            <a:endParaRPr lang="en-US" sz="44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F860E-E65F-2D25-14EA-172325CECD24}"/>
              </a:ext>
            </a:extLst>
          </p:cNvPr>
          <p:cNvSpPr txBox="1"/>
          <p:nvPr/>
        </p:nvSpPr>
        <p:spPr>
          <a:xfrm>
            <a:off x="474133" y="5113867"/>
            <a:ext cx="5990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Done by:</a:t>
            </a:r>
          </a:p>
          <a:p>
            <a:r>
              <a:rPr lang="en-US" sz="2400" b="1" dirty="0"/>
              <a:t>MOHAMMAD HABASHNEH</a:t>
            </a:r>
          </a:p>
          <a:p>
            <a:r>
              <a:rPr lang="en-AE" sz="2400" b="1" dirty="0"/>
              <a:t>LAITH SHAWABKH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F3CDE-C506-FDD0-4EBC-6304610B97D0}"/>
              </a:ext>
            </a:extLst>
          </p:cNvPr>
          <p:cNvSpPr txBox="1"/>
          <p:nvPr/>
        </p:nvSpPr>
        <p:spPr>
          <a:xfrm>
            <a:off x="626532" y="6722533"/>
            <a:ext cx="668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Supervised by : DR. Ahlam Al- </a:t>
            </a:r>
            <a:r>
              <a:rPr lang="en-US" sz="2800" b="1" dirty="0" err="1"/>
              <a:t>Kharabsheh</a:t>
            </a:r>
            <a:endParaRPr lang="en-AE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7241" y="633055"/>
            <a:ext cx="7569517" cy="140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Management of Immune Hydrops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338667" y="2252134"/>
            <a:ext cx="14291733" cy="5977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Monitoring  </a:t>
            </a:r>
          </a:p>
          <a:p>
            <a:pPr>
              <a:lnSpc>
                <a:spcPts val="2750"/>
              </a:lnSpc>
            </a:pPr>
            <a:r>
              <a:rPr lang="en-US" sz="2400" dirty="0"/>
              <a:t>Identifying the pregnancy at risk for </a:t>
            </a:r>
            <a:r>
              <a:rPr lang="en-US" sz="2400" dirty="0" err="1"/>
              <a:t>RhD</a:t>
            </a:r>
            <a:r>
              <a:rPr lang="en-US" sz="2400" dirty="0"/>
              <a:t>-mediated hydrops fetalis involves two steps:</a:t>
            </a:r>
          </a:p>
          <a:p>
            <a:pPr marL="457200" indent="-457200">
              <a:lnSpc>
                <a:spcPts val="2750"/>
              </a:lnSpc>
              <a:buAutoNum type="arabicParenBoth"/>
            </a:pPr>
            <a:r>
              <a:rPr lang="en-US" sz="2400" dirty="0"/>
              <a:t>Identifying all </a:t>
            </a:r>
            <a:r>
              <a:rPr lang="en-US" sz="2400" dirty="0" err="1"/>
              <a:t>RhD</a:t>
            </a:r>
            <a:r>
              <a:rPr lang="en-US" sz="2400" dirty="0"/>
              <a:t>-negative pregnant women who have a positive anti-D antibody screen </a:t>
            </a:r>
          </a:p>
          <a:p>
            <a:pPr>
              <a:lnSpc>
                <a:spcPts val="2750"/>
              </a:lnSpc>
            </a:pPr>
            <a:endParaRPr lang="en-US" sz="2400" dirty="0"/>
          </a:p>
          <a:p>
            <a:pPr>
              <a:lnSpc>
                <a:spcPts val="2750"/>
              </a:lnSpc>
            </a:pPr>
            <a:r>
              <a:rPr lang="en-US" sz="2400" dirty="0"/>
              <a:t>(2) Determining the </a:t>
            </a:r>
            <a:r>
              <a:rPr lang="en-US" sz="2400" dirty="0" err="1"/>
              <a:t>RhD</a:t>
            </a:r>
            <a:r>
              <a:rPr lang="en-US" sz="2400" dirty="0"/>
              <a:t> status of the fetus, either by inference if the father is homozygous for the </a:t>
            </a:r>
            <a:r>
              <a:rPr lang="en-US" sz="2400" dirty="0" err="1"/>
              <a:t>RhD</a:t>
            </a:r>
            <a:r>
              <a:rPr lang="en-US" sz="2400" dirty="0"/>
              <a:t> antigen or </a:t>
            </a:r>
          </a:p>
          <a:p>
            <a:pPr>
              <a:lnSpc>
                <a:spcPts val="2750"/>
              </a:lnSpc>
            </a:pPr>
            <a:r>
              <a:rPr lang="en-US" sz="2400" dirty="0"/>
              <a:t>By direct assessment of the fetal </a:t>
            </a:r>
            <a:r>
              <a:rPr lang="en-US" sz="2400" dirty="0" err="1"/>
              <a:t>RhD</a:t>
            </a:r>
            <a:r>
              <a:rPr lang="en-US" sz="2400" dirty="0"/>
              <a:t> antigen status through fetal DNA testing.</a:t>
            </a:r>
          </a:p>
          <a:p>
            <a:pPr>
              <a:lnSpc>
                <a:spcPts val="2750"/>
              </a:lnSpc>
            </a:pPr>
            <a:endParaRPr lang="en-US" sz="2400" dirty="0"/>
          </a:p>
          <a:p>
            <a:pPr>
              <a:lnSpc>
                <a:spcPts val="2750"/>
              </a:lnSpc>
            </a:pPr>
            <a:r>
              <a:rPr lang="en-US" sz="2400" dirty="0"/>
              <a:t>Only pregnancies involving an </a:t>
            </a:r>
          </a:p>
          <a:p>
            <a:pPr>
              <a:lnSpc>
                <a:spcPts val="2750"/>
              </a:lnSpc>
            </a:pPr>
            <a:r>
              <a:rPr lang="en-US" sz="2400" dirty="0" err="1"/>
              <a:t>RhD</a:t>
            </a:r>
            <a:r>
              <a:rPr lang="en-US" sz="2400" dirty="0"/>
              <a:t>-negative mother sensitized to the D antigen carrying an </a:t>
            </a:r>
            <a:r>
              <a:rPr lang="en-US" sz="2400" dirty="0" err="1"/>
              <a:t>RhD</a:t>
            </a:r>
            <a:r>
              <a:rPr lang="en-US" sz="2400" dirty="0"/>
              <a:t>-positive fetus are at risk for </a:t>
            </a:r>
          </a:p>
          <a:p>
            <a:pPr>
              <a:lnSpc>
                <a:spcPts val="2750"/>
              </a:lnSpc>
            </a:pPr>
            <a:r>
              <a:rPr lang="en-US" sz="2400" dirty="0" err="1"/>
              <a:t>RhD</a:t>
            </a:r>
            <a:r>
              <a:rPr lang="en-US" sz="2400" dirty="0"/>
              <a:t> antibody-mediated hydrops fetalis.</a:t>
            </a: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b="1" dirty="0">
              <a:solidFill>
                <a:srgbClr val="443728"/>
              </a:solidFill>
              <a:latin typeface="Crimson Pro Bold" pitchFamily="34" charset="0"/>
              <a:ea typeface="Crimson Pro Bold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7241" y="3170753"/>
            <a:ext cx="3510320" cy="3022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00"/>
              </a:lnSpc>
              <a:buSzPct val="100000"/>
            </a:pPr>
            <a:endParaRPr lang="en-US" sz="17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7B206-6F48-7F81-537B-8850121C26F2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431CC-CA13-D39D-008B-AD8770AC7C08}"/>
              </a:ext>
            </a:extLst>
          </p:cNvPr>
          <p:cNvSpPr txBox="1"/>
          <p:nvPr/>
        </p:nvSpPr>
        <p:spPr>
          <a:xfrm>
            <a:off x="118533" y="457199"/>
            <a:ext cx="14156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Once a pregnancy is identified as being at risk for </a:t>
            </a:r>
            <a:r>
              <a:rPr lang="en-US" sz="3600" dirty="0" err="1"/>
              <a:t>RhD</a:t>
            </a:r>
            <a:r>
              <a:rPr lang="en-US" sz="3600" dirty="0"/>
              <a:t> antibody-mediated hydrops fetalis, serial maternal  anti-D antibody titers should be obtained. Once titers  reach a critical threshold (≥1 : 16), or  if  the mother has a  history of a previously affected fetus, serial fetal ultrasonography should be performed to detect fetal anemia. These include Doppler studies of the middle cerebral  artery (MCA) and fetal imaging for evidence of </a:t>
            </a:r>
            <a:r>
              <a:rPr lang="en-US" sz="3600" dirty="0" err="1"/>
              <a:t>placento</a:t>
            </a:r>
            <a:r>
              <a:rPr lang="en-US" sz="3600" dirty="0"/>
              <a:t> </a:t>
            </a:r>
            <a:r>
              <a:rPr lang="en-US" sz="3600" dirty="0" err="1"/>
              <a:t>megaly</a:t>
            </a:r>
            <a:r>
              <a:rPr lang="en-US" sz="3600" dirty="0"/>
              <a:t>, hepatomegaly, and hydrops fetalis.</a:t>
            </a:r>
            <a:endParaRPr lang="en-A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9DD6-E93F-BA3A-407C-BD97C70AD4F1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2744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94BB1-602D-9ED1-B61C-161E7E43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2862361-21EE-6CFF-F259-6EED56EDE094}"/>
              </a:ext>
            </a:extLst>
          </p:cNvPr>
          <p:cNvSpPr/>
          <p:nvPr/>
        </p:nvSpPr>
        <p:spPr>
          <a:xfrm>
            <a:off x="787241" y="633055"/>
            <a:ext cx="7569517" cy="140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Management of Immune Hydrops</a:t>
            </a:r>
            <a:endParaRPr lang="en-US" sz="44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8B81B70-8A66-2A93-5E0E-7D97D4BBCBCC}"/>
              </a:ext>
            </a:extLst>
          </p:cNvPr>
          <p:cNvSpPr/>
          <p:nvPr/>
        </p:nvSpPr>
        <p:spPr>
          <a:xfrm>
            <a:off x="338667" y="2252134"/>
            <a:ext cx="14291733" cy="5977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800" b="1" dirty="0"/>
              <a:t>Treatment:</a:t>
            </a:r>
          </a:p>
          <a:p>
            <a:r>
              <a:rPr lang="en-US" sz="2800" b="1" dirty="0"/>
              <a:t>Intrauterine transfusion to correct severe anemia </a:t>
            </a:r>
          </a:p>
          <a:p>
            <a:r>
              <a:rPr lang="en-US" sz="2800" dirty="0"/>
              <a:t>The goal is to transfuse fresh group O, Rh-negative packed red blood cells.</a:t>
            </a:r>
          </a:p>
          <a:p>
            <a:r>
              <a:rPr lang="en-US" sz="2800" dirty="0"/>
              <a:t>Transfusions usually cannot be done until </a:t>
            </a:r>
            <a:r>
              <a:rPr lang="en-US" sz="2800" b="1" dirty="0"/>
              <a:t>18 to 20 weeks’ gestation,</a:t>
            </a:r>
          </a:p>
          <a:p>
            <a:r>
              <a:rPr lang="en-US" sz="2800" dirty="0"/>
              <a:t> because fetal size limits vascular access.</a:t>
            </a:r>
          </a:p>
          <a:p>
            <a:endParaRPr lang="en-US" sz="2800" dirty="0"/>
          </a:p>
          <a:p>
            <a:r>
              <a:rPr lang="en-US" sz="2800" b="1" dirty="0"/>
              <a:t>Early delivery if hydrops improves with therapy</a:t>
            </a:r>
          </a:p>
          <a:p>
            <a:r>
              <a:rPr lang="en-US" sz="2800" dirty="0"/>
              <a:t>If delivery is expected to occur </a:t>
            </a:r>
            <a:r>
              <a:rPr lang="en-US" sz="2800" b="1" dirty="0"/>
              <a:t>before 34 weeks’ gestation </a:t>
            </a:r>
          </a:p>
          <a:p>
            <a:r>
              <a:rPr lang="en-US" sz="2800" dirty="0"/>
              <a:t>(or if amniocentesis suggests an immature lung profile), </a:t>
            </a:r>
          </a:p>
          <a:p>
            <a:r>
              <a:rPr lang="en-US" sz="2800" dirty="0"/>
              <a:t>betamethasone should be given at </a:t>
            </a:r>
            <a:r>
              <a:rPr lang="en-US" sz="2800" b="1" dirty="0"/>
              <a:t>least 48 hours before delivery </a:t>
            </a:r>
            <a:r>
              <a:rPr lang="en-US" sz="2800" dirty="0"/>
              <a:t>to</a:t>
            </a:r>
          </a:p>
          <a:p>
            <a:r>
              <a:rPr lang="en-US" sz="2800" dirty="0"/>
              <a:t>enhance fetal pulmonary maturation.</a:t>
            </a:r>
            <a:endParaRPr lang="en-US" sz="2400" b="1" dirty="0">
              <a:solidFill>
                <a:srgbClr val="443728"/>
              </a:solidFill>
              <a:latin typeface="Crimson Pro Bold" pitchFamily="34" charset="0"/>
              <a:ea typeface="Crimson Pro Bold" pitchFamily="34" charset="-122"/>
              <a:cs typeface="Crimson Pro Bold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en-US" sz="2200" b="1" dirty="0">
              <a:solidFill>
                <a:srgbClr val="443728"/>
              </a:solidFill>
              <a:latin typeface="Crimson Pro Bold" pitchFamily="34" charset="0"/>
              <a:ea typeface="Crimson Pro Bold" pitchFamily="34" charset="-122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8CDDDDE-4674-5284-AC67-7907F96C8701}"/>
              </a:ext>
            </a:extLst>
          </p:cNvPr>
          <p:cNvSpPr/>
          <p:nvPr/>
        </p:nvSpPr>
        <p:spPr>
          <a:xfrm>
            <a:off x="787241" y="3170753"/>
            <a:ext cx="3510320" cy="3022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00"/>
              </a:lnSpc>
              <a:buSzPct val="100000"/>
            </a:pPr>
            <a:endParaRPr lang="en-US" sz="17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6CD97-9299-EAF6-5DBD-6BA67B540218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323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2346"/>
            <a:ext cx="7137559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Prevention of Immune Hydrops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80190" y="1652826"/>
            <a:ext cx="755642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Rh immune globulin prophylaxis has dramatically reduced the incidence of immune hydrops in Rh-negative mothers.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522601" y="2555319"/>
            <a:ext cx="30480" cy="3763328"/>
          </a:xfrm>
          <a:prstGeom prst="roundRect">
            <a:avLst>
              <a:gd name="adj" fmla="val 296930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6" name="Shape 3"/>
          <p:cNvSpPr/>
          <p:nvPr/>
        </p:nvSpPr>
        <p:spPr>
          <a:xfrm>
            <a:off x="6734532" y="2782491"/>
            <a:ext cx="646390" cy="30480"/>
          </a:xfrm>
          <a:prstGeom prst="roundRect">
            <a:avLst>
              <a:gd name="adj" fmla="val 296930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7" name="Shape 4"/>
          <p:cNvSpPr/>
          <p:nvPr/>
        </p:nvSpPr>
        <p:spPr>
          <a:xfrm>
            <a:off x="6280190" y="2555319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5"/>
          <p:cNvSpPr/>
          <p:nvPr/>
        </p:nvSpPr>
        <p:spPr>
          <a:xfrm>
            <a:off x="6361033" y="2595741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7599998" y="262937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28 Weeks Gestation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7599998" y="3088719"/>
            <a:ext cx="6236613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Standard prophylaxis during third trimester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6734532" y="4061341"/>
            <a:ext cx="646390" cy="30480"/>
          </a:xfrm>
          <a:prstGeom prst="roundRect">
            <a:avLst>
              <a:gd name="adj" fmla="val 296930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2" name="Shape 9"/>
          <p:cNvSpPr/>
          <p:nvPr/>
        </p:nvSpPr>
        <p:spPr>
          <a:xfrm>
            <a:off x="6280190" y="3834170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3" name="Text 10"/>
          <p:cNvSpPr/>
          <p:nvPr/>
        </p:nvSpPr>
        <p:spPr>
          <a:xfrm>
            <a:off x="6361033" y="3874591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7599998" y="3908227"/>
            <a:ext cx="273438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Postpartum (≤72 hours)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599998" y="4367570"/>
            <a:ext cx="6236613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Prevents sensitization after delivery of Rh-positive infant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734532" y="5340191"/>
            <a:ext cx="646390" cy="30480"/>
          </a:xfrm>
          <a:prstGeom prst="roundRect">
            <a:avLst>
              <a:gd name="adj" fmla="val 296930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7" name="Shape 14"/>
          <p:cNvSpPr/>
          <p:nvPr/>
        </p:nvSpPr>
        <p:spPr>
          <a:xfrm>
            <a:off x="6280190" y="5113020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8" name="Text 15"/>
          <p:cNvSpPr/>
          <p:nvPr/>
        </p:nvSpPr>
        <p:spPr>
          <a:xfrm>
            <a:off x="6361033" y="5153442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500" dirty="0"/>
          </a:p>
        </p:txBody>
      </p:sp>
      <p:sp>
        <p:nvSpPr>
          <p:cNvPr id="19" name="Text 16"/>
          <p:cNvSpPr/>
          <p:nvPr/>
        </p:nvSpPr>
        <p:spPr>
          <a:xfrm>
            <a:off x="7599998" y="5187077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After Risk Events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7599998" y="5646420"/>
            <a:ext cx="623661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Following amniocentesis, chorionic villus sampling, or fetomaternal hemorrhage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6280190" y="6548914"/>
            <a:ext cx="7556421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prophylaxis prevents maternal antibody formation, making immune hydrops now rare in developed countries with access to routine obstetric care.</a:t>
            </a:r>
            <a:endParaRPr lang="en-US" sz="16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F547B7-5AC4-36A0-74C2-8AC3AA837B82}"/>
              </a:ext>
            </a:extLst>
          </p:cNvPr>
          <p:cNvSpPr/>
          <p:nvPr/>
        </p:nvSpPr>
        <p:spPr>
          <a:xfrm>
            <a:off x="12594643" y="7525703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2605"/>
            <a:ext cx="7897892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Management of Non-Immune Hydrops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1772722"/>
            <a:ext cx="13042821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Treatment is highly dependent on identifying and addressing the underlying etiology.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93790" y="2242304"/>
            <a:ext cx="6439495" cy="2113002"/>
          </a:xfrm>
          <a:prstGeom prst="roundRect">
            <a:avLst>
              <a:gd name="adj" fmla="val 383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5" name="Shape 3"/>
          <p:cNvSpPr/>
          <p:nvPr/>
        </p:nvSpPr>
        <p:spPr>
          <a:xfrm>
            <a:off x="994172" y="2442686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835E54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39" y="2601754"/>
            <a:ext cx="260271" cy="26027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4172" y="318492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Arrhythmias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994172" y="3584377"/>
            <a:ext cx="603873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Antiarrhythmic medications (digoxin, flecainide) administered transplacentally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397115" y="2242304"/>
            <a:ext cx="6439495" cy="2113002"/>
          </a:xfrm>
          <a:prstGeom prst="roundRect">
            <a:avLst>
              <a:gd name="adj" fmla="val 383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0" name="Shape 7"/>
          <p:cNvSpPr/>
          <p:nvPr/>
        </p:nvSpPr>
        <p:spPr>
          <a:xfrm>
            <a:off x="7597497" y="2442686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835E54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6565" y="2601754"/>
            <a:ext cx="260271" cy="26027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597497" y="318492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Infections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7597497" y="3584377"/>
            <a:ext cx="603873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Antimicrobial therapy targeting specific pathogens with appropriate fetal dosing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793790" y="4519136"/>
            <a:ext cx="6439495" cy="2113002"/>
          </a:xfrm>
          <a:prstGeom prst="roundRect">
            <a:avLst>
              <a:gd name="adj" fmla="val 383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5" name="Shape 11"/>
          <p:cNvSpPr/>
          <p:nvPr/>
        </p:nvSpPr>
        <p:spPr>
          <a:xfrm>
            <a:off x="994172" y="4719518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835E54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239" y="4878586"/>
            <a:ext cx="260271" cy="26027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94172" y="5461754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Underlying Conditions</a:t>
            </a:r>
            <a:endParaRPr lang="en-US" sz="1850" dirty="0"/>
          </a:p>
        </p:txBody>
      </p:sp>
      <p:sp>
        <p:nvSpPr>
          <p:cNvPr id="18" name="Text 13"/>
          <p:cNvSpPr/>
          <p:nvPr/>
        </p:nvSpPr>
        <p:spPr>
          <a:xfrm>
            <a:off x="994172" y="5861209"/>
            <a:ext cx="603873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metabolic disorders, structural anomalies, or genetic syndromes</a:t>
            </a:r>
            <a:endParaRPr lang="en-US" sz="1500" dirty="0"/>
          </a:p>
        </p:txBody>
      </p:sp>
      <p:sp>
        <p:nvSpPr>
          <p:cNvPr id="19" name="Shape 14"/>
          <p:cNvSpPr/>
          <p:nvPr/>
        </p:nvSpPr>
        <p:spPr>
          <a:xfrm>
            <a:off x="7397115" y="4519136"/>
            <a:ext cx="6439495" cy="2113002"/>
          </a:xfrm>
          <a:prstGeom prst="roundRect">
            <a:avLst>
              <a:gd name="adj" fmla="val 383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20" name="Shape 15"/>
          <p:cNvSpPr/>
          <p:nvPr/>
        </p:nvSpPr>
        <p:spPr>
          <a:xfrm>
            <a:off x="7597497" y="4719518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835E54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6565" y="4878586"/>
            <a:ext cx="260271" cy="260271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97497" y="5461754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Palliative Procedures</a:t>
            </a:r>
            <a:endParaRPr lang="en-US" sz="1850" dirty="0"/>
          </a:p>
        </p:txBody>
      </p:sp>
      <p:sp>
        <p:nvSpPr>
          <p:cNvPr id="23" name="Text 17"/>
          <p:cNvSpPr/>
          <p:nvPr/>
        </p:nvSpPr>
        <p:spPr>
          <a:xfrm>
            <a:off x="7597497" y="5861209"/>
            <a:ext cx="603873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Thoracentesis or pericardiocentesis if severe effusions compromise cardiac function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793790" y="6816447"/>
            <a:ext cx="1304282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Prognosis varies widely based on etiology, with isolated cardiac arrhythmias having better outcomes than chromosomal abnormalities or severe structural defects.</a:t>
            </a:r>
            <a:endParaRPr lang="en-US" sz="1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FA9C4C-5455-2516-321D-FCFD7F070B1A}"/>
              </a:ext>
            </a:extLst>
          </p:cNvPr>
          <p:cNvSpPr/>
          <p:nvPr/>
        </p:nvSpPr>
        <p:spPr>
          <a:xfrm>
            <a:off x="12594643" y="7525703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ACCBE-533C-7589-3EF3-C8BA722D0296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19ED-44E2-BC9B-DDBC-9E0265EEB4C2}"/>
              </a:ext>
            </a:extLst>
          </p:cNvPr>
          <p:cNvSpPr txBox="1"/>
          <p:nvPr/>
        </p:nvSpPr>
        <p:spPr>
          <a:xfrm>
            <a:off x="2709333" y="2525762"/>
            <a:ext cx="921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Thank you for</a:t>
            </a:r>
            <a:r>
              <a:rPr lang="ar-JO" sz="7200" b="1" dirty="0"/>
              <a:t> </a:t>
            </a:r>
            <a:r>
              <a:rPr lang="en-US" sz="7200" b="1" dirty="0"/>
              <a:t>Good listening and good luck</a:t>
            </a:r>
            <a:endParaRPr lang="en-AE" sz="7200" b="1" dirty="0"/>
          </a:p>
        </p:txBody>
      </p:sp>
    </p:spTree>
    <p:extLst>
      <p:ext uri="{BB962C8B-B14F-4D97-AF65-F5344CB8AC3E}">
        <p14:creationId xmlns:p14="http://schemas.microsoft.com/office/powerpoint/2010/main" val="424112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42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Definition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1319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Fetal fluid accumulation in ≥2 compartments: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31250"/>
            <a:ext cx="6407944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5" name="Text 3"/>
          <p:cNvSpPr/>
          <p:nvPr/>
        </p:nvSpPr>
        <p:spPr>
          <a:xfrm>
            <a:off x="1028224" y="3565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Skin Edema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4056102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Subcutaneous fluid accumulation causing generalized swelling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331250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7662982" y="3565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Ascites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62982" y="4056102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Fluid in the peritoneal cavity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93790" y="5243155"/>
            <a:ext cx="6407944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1" name="Text 9"/>
          <p:cNvSpPr/>
          <p:nvPr/>
        </p:nvSpPr>
        <p:spPr>
          <a:xfrm>
            <a:off x="1028224" y="5477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Pleural Effusion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28224" y="5968008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Fluid in the pleural space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428548" y="5243155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4" name="Text 12"/>
          <p:cNvSpPr/>
          <p:nvPr/>
        </p:nvSpPr>
        <p:spPr>
          <a:xfrm>
            <a:off x="7662982" y="5477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Pericardial Effusion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662982" y="596800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Fluid around the heart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48A6AF-6F5A-2AA7-3188-917958DF459F}"/>
              </a:ext>
            </a:extLst>
          </p:cNvPr>
          <p:cNvSpPr/>
          <p:nvPr/>
        </p:nvSpPr>
        <p:spPr>
          <a:xfrm>
            <a:off x="12594643" y="7525703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08CE8-54EC-176D-51E4-4335EE26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43" y="738331"/>
            <a:ext cx="9026239" cy="7271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28B1C-58B6-31C1-96A5-933AD6DDDAB0}"/>
              </a:ext>
            </a:extLst>
          </p:cNvPr>
          <p:cNvSpPr txBox="1"/>
          <p:nvPr/>
        </p:nvSpPr>
        <p:spPr>
          <a:xfrm>
            <a:off x="558800" y="220133"/>
            <a:ext cx="2963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Pathophysiology</a:t>
            </a:r>
            <a:r>
              <a:rPr lang="en-US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:</a:t>
            </a:r>
            <a:endParaRPr lang="en-US" dirty="0"/>
          </a:p>
          <a:p>
            <a:endParaRPr lang="en-A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BFE72-F0F6-C33F-309E-A713E58B185A}"/>
              </a:ext>
            </a:extLst>
          </p:cNvPr>
          <p:cNvSpPr/>
          <p:nvPr/>
        </p:nvSpPr>
        <p:spPr>
          <a:xfrm>
            <a:off x="12594643" y="7525703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558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6527" y="624126"/>
            <a:ext cx="5337691" cy="667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Pathophysiology: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86527" y="1592580"/>
            <a:ext cx="7570946" cy="66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BBF5D7-DCD6-804C-F6B1-BD6341A9D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2" y="1291233"/>
            <a:ext cx="14336895" cy="6843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7377"/>
            <a:ext cx="58265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Types of Hydrops Fetalis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9784"/>
            <a:ext cx="13042821" cy="5232321"/>
          </a:xfrm>
          <a:prstGeom prst="roundRect">
            <a:avLst>
              <a:gd name="adj" fmla="val 18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Shape 2"/>
          <p:cNvSpPr/>
          <p:nvPr/>
        </p:nvSpPr>
        <p:spPr>
          <a:xfrm>
            <a:off x="801410" y="208740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5" name="Text 3"/>
          <p:cNvSpPr/>
          <p:nvPr/>
        </p:nvSpPr>
        <p:spPr>
          <a:xfrm>
            <a:off x="1028343" y="2231112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637598" y="2231112"/>
            <a:ext cx="60525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Characteristics/Pathophysiology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151388" y="2231112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Points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737723"/>
            <a:ext cx="13027581" cy="210192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9" name="Text 7"/>
          <p:cNvSpPr/>
          <p:nvPr/>
        </p:nvSpPr>
        <p:spPr>
          <a:xfrm>
            <a:off x="1028343" y="2881432"/>
            <a:ext cx="21480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Immune Hydrops Fetalis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637598" y="2881432"/>
            <a:ext cx="60525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Caused by maternal-fetal blood group incompatibility (Rh alloimmunization). Maternal sensitization leads to antibody transfer, causing severe hemolysis and subsequent heart failure. Preventable with immunoprophylaxis.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151388" y="2881432"/>
            <a:ext cx="345078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Primary cause is anti-D antibodies. Without proper prophylaxis, this leads to rapid progression with significant morbidity and mortality.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4839653"/>
            <a:ext cx="13027581" cy="24648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3" name="Text 11"/>
          <p:cNvSpPr/>
          <p:nvPr/>
        </p:nvSpPr>
        <p:spPr>
          <a:xfrm>
            <a:off x="1028343" y="4983361"/>
            <a:ext cx="21480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Non-Immune Hydrops Fetalis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3637598" y="4983361"/>
            <a:ext cx="60525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Accounts for approximately 90% of cases. Not caused by red blood cell alloimmunization. Etiologies are heterogeneous, including congenital infections (TORCH), chromosomal abnormalities (Trisomies 13, 18, 21, Turner syndrome), fetal arrhythmias, and twin-to-twin transfusion syndrome.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0151388" y="4983361"/>
            <a:ext cx="345078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Requires a comprehensive diagnostic evaluation. Prognosis varies widely based on the underlying etiology.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52EFA-ABBC-9C36-16B6-32067C8C2605}"/>
              </a:ext>
            </a:extLst>
          </p:cNvPr>
          <p:cNvSpPr/>
          <p:nvPr/>
        </p:nvSpPr>
        <p:spPr>
          <a:xfrm>
            <a:off x="12594643" y="7525703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F2B84-05A6-B87E-91F3-0590AB40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435F6-1B0E-FAA8-759B-EDE970E31558}"/>
              </a:ext>
            </a:extLst>
          </p:cNvPr>
          <p:cNvSpPr txBox="1"/>
          <p:nvPr/>
        </p:nvSpPr>
        <p:spPr>
          <a:xfrm>
            <a:off x="558800" y="381298"/>
            <a:ext cx="11480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Hydrops is readily detected with prenatal sonography .</a:t>
            </a:r>
          </a:p>
          <a:p>
            <a:r>
              <a:rPr lang="en-US" sz="2400" dirty="0"/>
              <a:t> Imaging and laboratory evaluation may identify fetal structural abnormalities, arrhythmias, anemia, aneuploidy, placental abnormalities, and complications of monochorionic twinning. Depending on the circumstances, initial evaluation includes the following:</a:t>
            </a:r>
          </a:p>
          <a:p>
            <a:r>
              <a:rPr lang="en-US" sz="2400" dirty="0"/>
              <a:t> 1. Indirect Coombs test to identify alloimmunization </a:t>
            </a:r>
          </a:p>
          <a:p>
            <a:r>
              <a:rPr lang="en-US" sz="2400" dirty="0"/>
              <a:t>2. Detailed ultrasound examination of the fetus and placenta that includes: </a:t>
            </a:r>
          </a:p>
          <a:p>
            <a:endParaRPr lang="en-US" sz="2400" dirty="0"/>
          </a:p>
          <a:p>
            <a:r>
              <a:rPr lang="en-US" sz="2400" dirty="0"/>
              <a:t>• A detailed anatomical survey to assess for the structural abnormalities listed in </a:t>
            </a:r>
          </a:p>
          <a:p>
            <a:r>
              <a:rPr lang="en-US" sz="2400" dirty="0"/>
              <a:t>• Fetal echocardiography to further evaluate cardiac structure and function</a:t>
            </a:r>
          </a:p>
          <a:p>
            <a:endParaRPr lang="en-US" sz="2400" dirty="0"/>
          </a:p>
          <a:p>
            <a:r>
              <a:rPr lang="en-US" sz="2400" dirty="0"/>
              <a:t> • MCA Doppler peak systolic velocity to assess for fetal anemia</a:t>
            </a:r>
          </a:p>
          <a:p>
            <a:r>
              <a:rPr lang="en-US" sz="2400" dirty="0"/>
              <a:t> 3. Amniocentesis to obtain samples for chromosomal microarray analysis or karyotyping and for parvovirus B19, cytomegalovirus, and toxoplasmosis testing, as discussed in.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Kleihauer</a:t>
            </a:r>
            <a:r>
              <a:rPr lang="en-US" sz="2400" dirty="0"/>
              <a:t>-Betke test to detect </a:t>
            </a:r>
            <a:r>
              <a:rPr lang="en-US" sz="2400" dirty="0" err="1"/>
              <a:t>fetomaternal</a:t>
            </a:r>
            <a:r>
              <a:rPr lang="en-US" sz="2400" dirty="0"/>
              <a:t> hemorrhage if anemia is suspected, depending on findings and test results </a:t>
            </a:r>
          </a:p>
          <a:p>
            <a:endParaRPr lang="en-US" sz="2400" dirty="0"/>
          </a:p>
          <a:p>
            <a:r>
              <a:rPr lang="en-US" sz="2400" dirty="0"/>
              <a:t>5. Consideration of testing for alpha-thalassemia and/or inborn errors of metabolism. Whole exome sequencing has significant potential to identify a genetic etiology if the aforementioned evaluation is not informative.</a:t>
            </a:r>
          </a:p>
          <a:p>
            <a:r>
              <a:rPr lang="en-US" sz="2400" dirty="0"/>
              <a:t> Counseling should include anticipated turnaround times, costs, and variants</a:t>
            </a:r>
            <a:endParaRPr lang="en-AE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E6A64-FF4D-FC4A-D0C1-9D9EA515590A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CA2E3-16C3-BDB1-C556-BB3EAF9CD9F4}"/>
              </a:ext>
            </a:extLst>
          </p:cNvPr>
          <p:cNvSpPr txBox="1"/>
          <p:nvPr/>
        </p:nvSpPr>
        <p:spPr>
          <a:xfrm>
            <a:off x="863600" y="4936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Diagnosis: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13666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175A6-5FEE-73C0-9AFA-7E2F88DD57E4}"/>
              </a:ext>
            </a:extLst>
          </p:cNvPr>
          <p:cNvSpPr txBox="1"/>
          <p:nvPr/>
        </p:nvSpPr>
        <p:spPr>
          <a:xfrm>
            <a:off x="575733" y="704545"/>
            <a:ext cx="948266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• MCA Doppler peak systolic velocity to assess for fetal anemia</a:t>
            </a:r>
          </a:p>
          <a:p>
            <a:r>
              <a:rPr lang="en-US" sz="2800" dirty="0"/>
              <a:t> 3. Amniocentesis to obtain samples for chromosomal microarray analysis or karyotyping and for parvovirus B19, cytomegalovirus, and toxoplasmosis testing, as discussed in.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Kleihauer</a:t>
            </a:r>
            <a:r>
              <a:rPr lang="en-US" sz="2800" dirty="0"/>
              <a:t>-Betke test to detect </a:t>
            </a:r>
            <a:r>
              <a:rPr lang="en-US" sz="2800" dirty="0" err="1"/>
              <a:t>fetomaternal</a:t>
            </a:r>
            <a:r>
              <a:rPr lang="en-US" sz="2800" dirty="0"/>
              <a:t> hemorrhage if anemia is suspected, depending on findings and test results </a:t>
            </a:r>
          </a:p>
          <a:p>
            <a:endParaRPr lang="en-US" sz="2800" dirty="0"/>
          </a:p>
          <a:p>
            <a:r>
              <a:rPr lang="en-US" sz="2800" dirty="0"/>
              <a:t>5. Consideration of testing for alpha-thalassemia and/or inborn errors of metabolism. Whole exome sequencing has significant potential to identify a genetic etiology if the aforementioned evaluation is not informative.</a:t>
            </a:r>
          </a:p>
          <a:p>
            <a:r>
              <a:rPr lang="en-US" sz="2800" dirty="0"/>
              <a:t> Counseling should include anticipated turnaround times, costs, and variants</a:t>
            </a:r>
            <a:endParaRPr lang="en-AE" sz="2800" dirty="0"/>
          </a:p>
          <a:p>
            <a:endParaRPr lang="en-A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08550-37B5-C068-C133-BEB53E0B4C8A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1724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504F8-44FB-C35A-8485-8B3601A6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33" y="218791"/>
            <a:ext cx="10329334" cy="7792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CD5246-A9CD-286E-E28E-EDE0003C46A8}"/>
              </a:ext>
            </a:extLst>
          </p:cNvPr>
          <p:cNvSpPr/>
          <p:nvPr/>
        </p:nvSpPr>
        <p:spPr>
          <a:xfrm>
            <a:off x="12513733" y="7484533"/>
            <a:ext cx="2116667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8338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936</Words>
  <Application>Microsoft Office PowerPoint</Application>
  <PresentationFormat>Custom</PresentationFormat>
  <Paragraphs>106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Crimson Pro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محمد طلال عبد المحسن الحباشنه</cp:lastModifiedBy>
  <cp:revision>4</cp:revision>
  <dcterms:created xsi:type="dcterms:W3CDTF">2026-03-22T10:40:46Z</dcterms:created>
  <dcterms:modified xsi:type="dcterms:W3CDTF">2026-03-22T16:21:45Z</dcterms:modified>
</cp:coreProperties>
</file>