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3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4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76CDF-7A0F-4555-BFD4-F91B82FCCF3B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51248-A15A-4341-B689-837ED6F90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961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C76CDF-7A0F-4555-BFD4-F91B82FCCF3B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651248-A15A-4341-B689-837ED6F90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160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smtClean="0"/>
              <a:t>Breast Pathology I</a:t>
            </a:r>
            <a:br>
              <a:rPr lang="en-US" sz="5400" b="1" smtClean="0"/>
            </a:br>
            <a:r>
              <a:rPr lang="en-US" sz="5400" b="1" smtClean="0"/>
              <a:t/>
            </a:r>
            <a:br>
              <a:rPr lang="en-US" sz="5400" b="1" smtClean="0"/>
            </a:br>
            <a:r>
              <a:rPr lang="en-US" sz="480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Benign &amp; Non-neoplastic</a:t>
            </a:r>
            <a:endParaRPr lang="en-US" sz="48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718350"/>
      </p:ext>
    </p:extLst>
  </p:cSld>
  <p:clrMapOvr>
    <a:masterClrMapping/>
  </p:clrMapOvr>
  <p:transition advTm="29954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smtClean="0"/>
              <a:t>Inflammatory Processes</a:t>
            </a:r>
            <a:endParaRPr lang="en-US" sz="3600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735017"/>
      </p:ext>
    </p:extLst>
  </p:cSld>
  <p:clrMapOvr>
    <a:masterClrMapping/>
  </p:clrMapOvr>
  <p:transition advTm="101250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Inflammatory Processes </a:t>
            </a:r>
            <a:r>
              <a:rPr lang="en-US" sz="3200" b="1" smtClean="0"/>
              <a:t>-</a:t>
            </a:r>
            <a:r>
              <a:rPr lang="en-US" sz="3200" smtClean="0"/>
              <a:t> </a:t>
            </a:r>
            <a:r>
              <a:rPr lang="en-US" sz="3200" b="1" smtClean="0">
                <a:solidFill>
                  <a:srgbClr val="7030A0"/>
                </a:solidFill>
              </a:rPr>
              <a:t>Acute Mastitis</a:t>
            </a:r>
            <a:endParaRPr lang="en-US" sz="3200" b="1" dirty="0">
              <a:solidFill>
                <a:srgbClr val="7030A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484860"/>
      </p:ext>
    </p:extLst>
  </p:cSld>
  <p:clrMapOvr>
    <a:masterClrMapping/>
  </p:clrMapOvr>
  <p:transition advTm="108286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Inflammatory Processes </a:t>
            </a:r>
            <a:r>
              <a:rPr lang="en-US" sz="3200" b="1" smtClean="0"/>
              <a:t>-</a:t>
            </a:r>
            <a:r>
              <a:rPr lang="en-US" sz="3200" smtClean="0"/>
              <a:t> </a:t>
            </a:r>
            <a:r>
              <a:rPr lang="en-US" sz="3200" b="1" smtClean="0">
                <a:solidFill>
                  <a:srgbClr val="7030A0"/>
                </a:solidFill>
              </a:rPr>
              <a:t>Acute Mastitis</a:t>
            </a:r>
            <a:endParaRPr lang="en-US" sz="3200" b="1" dirty="0">
              <a:solidFill>
                <a:srgbClr val="7030A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937026"/>
      </p:ext>
    </p:extLst>
  </p:cSld>
  <p:clrMapOvr>
    <a:masterClrMapping/>
  </p:clrMapOvr>
  <p:transition advTm="76910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Stromal neoplasms </a:t>
            </a:r>
            <a:endParaRPr lang="en-US" sz="3200" b="1" dirty="0">
              <a:solidFill>
                <a:srgbClr val="7030A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968053"/>
      </p:ext>
    </p:extLst>
  </p:cSld>
  <p:clrMapOvr>
    <a:masterClrMapping/>
  </p:clrMapOvr>
  <p:transition advTm="116121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Stromal neoplasms </a:t>
            </a:r>
            <a:endParaRPr lang="en-US" sz="3200" b="1" dirty="0">
              <a:solidFill>
                <a:srgbClr val="7030A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491889"/>
      </p:ext>
    </p:extLst>
  </p:cSld>
  <p:clrMapOvr>
    <a:masterClrMapping/>
  </p:clrMapOvr>
  <p:transition advTm="128871"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Stromal neoplasms - </a:t>
            </a:r>
            <a:r>
              <a:rPr lang="en-US" sz="3200" b="1" smtClean="0">
                <a:solidFill>
                  <a:srgbClr val="7030A0"/>
                </a:solidFill>
              </a:rPr>
              <a:t>Fibroadenomas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989811"/>
      </p:ext>
    </p:extLst>
  </p:cSld>
  <p:clrMapOvr>
    <a:masterClrMapping/>
  </p:clrMapOvr>
  <p:transition advTm="120793"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Stromal neoplasms - </a:t>
            </a:r>
            <a:r>
              <a:rPr lang="en-US" sz="3200" b="1" smtClean="0">
                <a:solidFill>
                  <a:srgbClr val="7030A0"/>
                </a:solidFill>
              </a:rPr>
              <a:t>fibroadenomas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07676"/>
      </p:ext>
    </p:extLst>
  </p:cSld>
  <p:clrMapOvr>
    <a:masterClrMapping/>
  </p:clrMapOvr>
  <p:transition advTm="44888"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Stromal neoplasms - </a:t>
            </a:r>
            <a:r>
              <a:rPr lang="en-US" sz="3200" b="1" smtClean="0">
                <a:solidFill>
                  <a:srgbClr val="7030A0"/>
                </a:solidFill>
              </a:rPr>
              <a:t>Phyllodes tumors</a:t>
            </a:r>
            <a:endParaRPr lang="en-US" sz="3200" b="1" dirty="0">
              <a:solidFill>
                <a:srgbClr val="7030A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726343"/>
      </p:ext>
    </p:extLst>
  </p:cSld>
  <p:clrMapOvr>
    <a:masterClrMapping/>
  </p:clrMapOvr>
  <p:transition advTm="108671"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Stromal neoplasms - </a:t>
            </a:r>
            <a:r>
              <a:rPr lang="en-US" sz="3200" b="1" smtClean="0">
                <a:solidFill>
                  <a:srgbClr val="7030A0"/>
                </a:solidFill>
              </a:rPr>
              <a:t>Phyllodes tumors</a:t>
            </a:r>
            <a:endParaRPr lang="en-US" sz="3200" b="1" dirty="0">
              <a:solidFill>
                <a:srgbClr val="7030A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918252"/>
      </p:ext>
    </p:extLst>
  </p:cSld>
  <p:clrMapOvr>
    <a:masterClrMapping/>
  </p:clrMapOvr>
  <p:transition advTm="62564"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Benign epithelial lesions</a:t>
            </a:r>
            <a:endParaRPr lang="en-US" sz="3200" b="1" dirty="0">
              <a:solidFill>
                <a:srgbClr val="7030A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285100"/>
      </p:ext>
    </p:extLst>
  </p:cSld>
  <p:clrMapOvr>
    <a:masterClrMapping/>
  </p:clrMapOvr>
  <p:transition advTm="182147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smtClean="0"/>
              <a:t>Overview .. anatomy</a:t>
            </a:r>
            <a:endParaRPr lang="en-US" sz="3600" b="1" dirty="0">
              <a:solidFill>
                <a:srgbClr val="7030A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937662"/>
      </p:ext>
    </p:extLst>
  </p:cSld>
  <p:clrMapOvr>
    <a:masterClrMapping/>
  </p:clrMapOvr>
  <p:transition advTm="81314"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smtClean="0"/>
              <a:t>Nonproliferative disease - </a:t>
            </a:r>
            <a:r>
              <a:rPr lang="en-US" sz="3200" b="1" smtClean="0">
                <a:solidFill>
                  <a:srgbClr val="7030A0"/>
                </a:solidFill>
              </a:rPr>
              <a:t>fibrocystic changes</a:t>
            </a:r>
            <a:endParaRPr lang="en-US" sz="3200" b="1" dirty="0">
              <a:solidFill>
                <a:srgbClr val="7030A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151349"/>
      </p:ext>
    </p:extLst>
  </p:cSld>
  <p:clrMapOvr>
    <a:masterClrMapping/>
  </p:clrMapOvr>
  <p:transition advTm="248438"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smtClean="0"/>
              <a:t>Nonproliferative disease - </a:t>
            </a:r>
            <a:r>
              <a:rPr lang="en-US" sz="3200" b="1" smtClean="0">
                <a:solidFill>
                  <a:srgbClr val="7030A0"/>
                </a:solidFill>
              </a:rPr>
              <a:t>fibrocystic changes</a:t>
            </a:r>
            <a:endParaRPr lang="en-US" sz="3200" b="1" dirty="0">
              <a:solidFill>
                <a:srgbClr val="7030A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980233"/>
      </p:ext>
    </p:extLst>
  </p:cSld>
  <p:clrMapOvr>
    <a:masterClrMapping/>
  </p:clrMapOvr>
  <p:transition advTm="119191"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smtClean="0"/>
              <a:t>Proliferative disease without atypia</a:t>
            </a:r>
            <a:endParaRPr lang="en-US" sz="3200" b="1" dirty="0">
              <a:solidFill>
                <a:srgbClr val="7030A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165117"/>
      </p:ext>
    </p:extLst>
  </p:cSld>
  <p:clrMapOvr>
    <a:masterClrMapping/>
  </p:clrMapOvr>
  <p:transition advTm="134798"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smtClean="0"/>
              <a:t>Proliferative disease with atypia</a:t>
            </a:r>
            <a:endParaRPr lang="en-US" sz="3200" b="1" dirty="0">
              <a:solidFill>
                <a:srgbClr val="7030A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322180"/>
      </p:ext>
    </p:extLst>
  </p:cSld>
  <p:clrMapOvr>
    <a:masterClrMapping/>
  </p:clrMapOvr>
  <p:transition advTm="113420">
    <p:fade thruBlk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06669"/>
      </p:ext>
    </p:extLst>
  </p:cSld>
  <p:clrMapOvr>
    <a:masterClrMapping/>
  </p:clrMapOvr>
  <p:transition advTm="54718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smtClean="0"/>
              <a:t>Overview .. anatomy</a:t>
            </a:r>
            <a:endParaRPr lang="en-US" sz="3600" b="1" dirty="0">
              <a:solidFill>
                <a:srgbClr val="7030A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059223"/>
      </p:ext>
    </p:extLst>
  </p:cSld>
  <p:clrMapOvr>
    <a:masterClrMapping/>
  </p:clrMapOvr>
  <p:transition advTm="81314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smtClean="0"/>
              <a:t>Overview .. histology</a:t>
            </a:r>
            <a:endParaRPr lang="en-US" sz="3600" b="1" dirty="0">
              <a:solidFill>
                <a:srgbClr val="7030A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574588"/>
      </p:ext>
    </p:extLst>
  </p:cSld>
  <p:clrMapOvr>
    <a:masterClrMapping/>
  </p:clrMapOvr>
  <p:transition advTm="119000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smtClean="0"/>
              <a:t>Overview .. histology</a:t>
            </a:r>
            <a:endParaRPr lang="en-US" sz="3600" b="1" dirty="0">
              <a:solidFill>
                <a:srgbClr val="7030A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663111"/>
      </p:ext>
    </p:extLst>
  </p:cSld>
  <p:clrMapOvr>
    <a:masterClrMapping/>
  </p:clrMapOvr>
  <p:transition advTm="80014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3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Clinical presentations of breast disease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719830"/>
      </p:ext>
    </p:extLst>
  </p:cSld>
  <p:clrMapOvr>
    <a:masterClrMapping/>
  </p:clrMapOvr>
  <p:transition advTm="352065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smtClean="0"/>
              <a:t>Mammographic screening.. </a:t>
            </a:r>
            <a:endParaRPr lang="en-US" sz="3600" b="1" dirty="0">
              <a:solidFill>
                <a:srgbClr val="7030A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910179"/>
      </p:ext>
    </p:extLst>
  </p:cSld>
  <p:clrMapOvr>
    <a:masterClrMapping/>
  </p:clrMapOvr>
  <p:transition advTm="146561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smtClean="0"/>
              <a:t>Mammographic screening </a:t>
            </a:r>
            <a:endParaRPr lang="en-US" sz="3600" b="1" dirty="0">
              <a:solidFill>
                <a:srgbClr val="7030A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267680"/>
      </p:ext>
    </p:extLst>
  </p:cSld>
  <p:clrMapOvr>
    <a:masterClrMapping/>
  </p:clrMapOvr>
  <p:transition advTm="98608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smtClean="0">
                <a:solidFill>
                  <a:srgbClr val="7030A0"/>
                </a:solidFill>
              </a:rPr>
              <a:t>Age is important </a:t>
            </a:r>
            <a:endParaRPr lang="en-US" sz="3600" b="1" dirty="0">
              <a:solidFill>
                <a:srgbClr val="7030A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376386"/>
      </p:ext>
    </p:extLst>
  </p:cSld>
  <p:clrMapOvr>
    <a:masterClrMapping/>
  </p:clrMapOvr>
  <p:transition advTm="85725">
    <p:fade thruBlk="1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C72D28F1D26FE4B931D7B4E1E0E1CED" ma:contentTypeVersion="2" ma:contentTypeDescription="Create a new document." ma:contentTypeScope="" ma:versionID="68094bf194e3f7dcee177ed59aeb4a55">
  <xsd:schema xmlns:xsd="http://www.w3.org/2001/XMLSchema" xmlns:xs="http://www.w3.org/2001/XMLSchema" xmlns:p="http://schemas.microsoft.com/office/2006/metadata/properties" xmlns:ns2="d7507fda-1071-41c4-a8ef-557a0a5032c8" targetNamespace="http://schemas.microsoft.com/office/2006/metadata/properties" ma:root="true" ma:fieldsID="3abc411a73a2ac27f0c82472c7a7045d" ns2:_="">
    <xsd:import namespace="d7507fda-1071-41c4-a8ef-557a0a5032c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507fda-1071-41c4-a8ef-557a0a5032c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D8D6D87-5437-4050-8F40-5DA1483EE2DD}"/>
</file>

<file path=customXml/itemProps2.xml><?xml version="1.0" encoding="utf-8"?>
<ds:datastoreItem xmlns:ds="http://schemas.openxmlformats.org/officeDocument/2006/customXml" ds:itemID="{1D39C1DB-6FFF-415E-89A2-B4FC6ACEE34C}"/>
</file>

<file path=customXml/itemProps3.xml><?xml version="1.0" encoding="utf-8"?>
<ds:datastoreItem xmlns:ds="http://schemas.openxmlformats.org/officeDocument/2006/customXml" ds:itemID="{5B867117-5AB8-47D8-8828-B542E4577310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83</Words>
  <Application>Microsoft Office PowerPoint</Application>
  <PresentationFormat>On-screen Show (16:9)</PresentationFormat>
  <Paragraphs>23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Breast Pathology I  Benign &amp; Non-neoplastic</vt:lpstr>
      <vt:lpstr>Overview .. anatomy</vt:lpstr>
      <vt:lpstr>Overview .. anatomy</vt:lpstr>
      <vt:lpstr>Overview .. histology</vt:lpstr>
      <vt:lpstr>Overview .. histology</vt:lpstr>
      <vt:lpstr>Clinical presentations of breast disease</vt:lpstr>
      <vt:lpstr>Mammographic screening.. </vt:lpstr>
      <vt:lpstr>Mammographic screening </vt:lpstr>
      <vt:lpstr>Age is important </vt:lpstr>
      <vt:lpstr>Inflammatory Processes</vt:lpstr>
      <vt:lpstr>Inflammatory Processes - Acute Mastitis</vt:lpstr>
      <vt:lpstr>Inflammatory Processes - Acute Mastitis</vt:lpstr>
      <vt:lpstr>Stromal neoplasms </vt:lpstr>
      <vt:lpstr>Stromal neoplasms </vt:lpstr>
      <vt:lpstr>Stromal neoplasms - Fibroadenomas</vt:lpstr>
      <vt:lpstr>Stromal neoplasms - fibroadenomas</vt:lpstr>
      <vt:lpstr>Stromal neoplasms - Phyllodes tumors</vt:lpstr>
      <vt:lpstr>Stromal neoplasms - Phyllodes tumors</vt:lpstr>
      <vt:lpstr>Benign epithelial lesions</vt:lpstr>
      <vt:lpstr>Nonproliferative disease - fibrocystic changes</vt:lpstr>
      <vt:lpstr>Nonproliferative disease - fibrocystic changes</vt:lpstr>
      <vt:lpstr>Proliferative disease without atypia</vt:lpstr>
      <vt:lpstr>Proliferative disease with atypia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Breast Pathology I  Benign &amp; Non-neoplastic</dc:title>
  <dc:creator>mohammed hayel</dc:creator>
  <cp:lastModifiedBy>mohammed hayel</cp:lastModifiedBy>
  <cp:revision>1</cp:revision>
  <dcterms:created xsi:type="dcterms:W3CDTF">2021-05-03T08:05:20Z</dcterms:created>
  <dcterms:modified xsi:type="dcterms:W3CDTF">2021-05-03T08:05:20Z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0x010100CC72D28F1D26FE4B931D7B4E1E0E1CED</vt:lpwstr>
  </property>
</Properties>
</file>