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85" r:id="rId3"/>
    <p:sldId id="284" r:id="rId4"/>
    <p:sldId id="283" r:id="rId5"/>
    <p:sldId id="282" r:id="rId6"/>
    <p:sldId id="281" r:id="rId7"/>
    <p:sldId id="280" r:id="rId8"/>
    <p:sldId id="279" r:id="rId9"/>
    <p:sldId id="278" r:id="rId10"/>
    <p:sldId id="277" r:id="rId11"/>
    <p:sldId id="276" r:id="rId12"/>
    <p:sldId id="275" r:id="rId13"/>
    <p:sldId id="274" r:id="rId14"/>
    <p:sldId id="273" r:id="rId15"/>
    <p:sldId id="272" r:id="rId16"/>
    <p:sldId id="271" r:id="rId17"/>
    <p:sldId id="270" r:id="rId18"/>
    <p:sldId id="269" r:id="rId19"/>
    <p:sldId id="268" r:id="rId20"/>
    <p:sldId id="267" r:id="rId21"/>
    <p:sldId id="266" r:id="rId22"/>
    <p:sldId id="295" r:id="rId23"/>
    <p:sldId id="265" r:id="rId24"/>
    <p:sldId id="263" r:id="rId25"/>
    <p:sldId id="262" r:id="rId26"/>
    <p:sldId id="261" r:id="rId27"/>
    <p:sldId id="257" r:id="rId28"/>
    <p:sldId id="259" r:id="rId29"/>
    <p:sldId id="287" r:id="rId30"/>
    <p:sldId id="288" r:id="rId31"/>
    <p:sldId id="292" r:id="rId32"/>
    <p:sldId id="290" r:id="rId33"/>
    <p:sldId id="294" r:id="rId34"/>
    <p:sldId id="291" r:id="rId35"/>
    <p:sldId id="293" r:id="rId36"/>
    <p:sldId id="28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30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536" y="-10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viewProps" Target="viewProps.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24T06:18:08.930"/>
    </inkml:context>
    <inkml:brush xml:id="br0">
      <inkml:brushProperty name="width" value="0.25" units="cm"/>
      <inkml:brushProperty name="height" value="0.5" units="cm"/>
      <inkml:brushProperty name="color" value="#FFFF00"/>
      <inkml:brushProperty name="tip" value="rectangle"/>
      <inkml:brushProperty name="rasterOp" value="maskPen"/>
    </inkml:brush>
  </inkml:definitions>
  <inkml:trace contextRef="#ctx0" brushRef="#br0">123 1 1951,'0'20'0,"0"-20"-8,-20 0 0,20 0-216,0 0 224,0 0-56,0 0-16,0 0-16,-21 0 32,21 0 8,0 0 0,0 0 48,0 0-32,-20 0 0,20 0 8,0 0 0,0 0-88,-21 0 72,21 0 40,0 0-48,0 0 0,0 0 8,-20 0-160,20 0 128,0 0 0,0 0 72,0 21-88,-21-21 32,21 0 56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2/25/2025</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61318131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2820760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2703805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2/25/2025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2254006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2/25/2025</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6711396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2/25/2025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662287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2/25/2025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932003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2/25/2025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2902748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2/25/2025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extLst>
      <p:ext uri="{BB962C8B-B14F-4D97-AF65-F5344CB8AC3E}">
        <p14:creationId xmlns:p14="http://schemas.microsoft.com/office/powerpoint/2010/main" val="2673388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2/25/2025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93636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2/25/2025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23737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2/25/2025</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2237844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jpeg" /><Relationship Id="rId1" Type="http://schemas.openxmlformats.org/officeDocument/2006/relationships/slideLayout" Target="../slideLayouts/slideLayout2.xml" /><Relationship Id="rId4" Type="http://schemas.openxmlformats.org/officeDocument/2006/relationships/image" Target="../media/image7.jpeg" /></Relationships>
</file>

<file path=ppt/slides/_rels/slide11.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jpeg" /><Relationship Id="rId1" Type="http://schemas.openxmlformats.org/officeDocument/2006/relationships/slideLayout" Target="../slideLayouts/slideLayout2.xml" /><Relationship Id="rId5" Type="http://schemas.openxmlformats.org/officeDocument/2006/relationships/image" Target="../media/image13.jpeg" /><Relationship Id="rId4" Type="http://schemas.openxmlformats.org/officeDocument/2006/relationships/image" Target="../media/image12.jpeg"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4.png" /><Relationship Id="rId1" Type="http://schemas.openxmlformats.org/officeDocument/2006/relationships/slideLayout" Target="../slideLayouts/slideLayout2.xml" /><Relationship Id="rId4" Type="http://schemas.openxmlformats.org/officeDocument/2006/relationships/image" Target="../media/image16.png"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customXml" Target="../ink/ink1.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17.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image" Target="../media/image19.jpe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2" Type="http://schemas.openxmlformats.org/officeDocument/2006/relationships/image" Target="../media/image23.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hyperlink" Target="https://www.hopkinsvasculitis.org/types-vasculitis/behcets-disease/" TargetMode="Externa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28226" y="2308122"/>
            <a:ext cx="7335547" cy="4250146"/>
          </a:xfrm>
        </p:spPr>
        <p:txBody>
          <a:bodyPr>
            <a:noAutofit/>
          </a:bodyPr>
          <a:lstStyle/>
          <a:p>
            <a:pPr algn="ctr"/>
            <a:r>
              <a:rPr lang="en-GB" sz="6000" b="1" dirty="0"/>
              <a:t>Behçet's disease</a:t>
            </a:r>
            <a:br>
              <a:rPr lang="en-GB" sz="6000" b="1" dirty="0"/>
            </a:br>
            <a:br>
              <a:rPr lang="en-GB" sz="6000" b="1" dirty="0"/>
            </a:br>
            <a:br>
              <a:rPr lang="en-GB" sz="6000" b="1" dirty="0"/>
            </a:br>
            <a:br>
              <a:rPr lang="en-GB" sz="6000" b="1" dirty="0"/>
            </a:br>
            <a:endParaRPr lang="en-GB" sz="6000" b="1" dirty="0"/>
          </a:p>
        </p:txBody>
      </p:sp>
      <p:sp>
        <p:nvSpPr>
          <p:cNvPr id="4" name="TextBox 3"/>
          <p:cNvSpPr txBox="1"/>
          <p:nvPr/>
        </p:nvSpPr>
        <p:spPr>
          <a:xfrm>
            <a:off x="1043742" y="5207077"/>
            <a:ext cx="2952328" cy="2308324"/>
          </a:xfrm>
          <a:prstGeom prst="rect">
            <a:avLst/>
          </a:prstGeom>
          <a:noFill/>
        </p:spPr>
        <p:txBody>
          <a:bodyPr wrap="square" rtlCol="0">
            <a:spAutoFit/>
          </a:bodyPr>
          <a:lstStyle/>
          <a:p>
            <a:r>
              <a:rPr lang="en-US" sz="2400" dirty="0" err="1">
                <a:latin typeface="ADLaM Display" panose="02010000000000000000" pitchFamily="2" charset="0"/>
                <a:ea typeface="ADLaM Display" panose="02010000000000000000" pitchFamily="2" charset="0"/>
                <a:cs typeface="ADLaM Display" panose="02010000000000000000" pitchFamily="2" charset="0"/>
              </a:rPr>
              <a:t>Diala</a:t>
            </a:r>
            <a:r>
              <a:rPr lang="en-US" sz="2400" dirty="0">
                <a:latin typeface="ADLaM Display" panose="02010000000000000000" pitchFamily="2" charset="0"/>
                <a:ea typeface="ADLaM Display" panose="02010000000000000000" pitchFamily="2" charset="0"/>
                <a:cs typeface="ADLaM Display" panose="02010000000000000000" pitchFamily="2" charset="0"/>
              </a:rPr>
              <a:t> Al-</a:t>
            </a:r>
            <a:r>
              <a:rPr lang="en-US" sz="2400" dirty="0" err="1">
                <a:latin typeface="ADLaM Display" panose="02010000000000000000" pitchFamily="2" charset="0"/>
                <a:ea typeface="ADLaM Display" panose="02010000000000000000" pitchFamily="2" charset="0"/>
                <a:cs typeface="ADLaM Display" panose="02010000000000000000" pitchFamily="2" charset="0"/>
              </a:rPr>
              <a:t>horani</a:t>
            </a:r>
            <a:endParaRPr lang="en-US" sz="2400" dirty="0">
              <a:latin typeface="ADLaM Display" panose="02010000000000000000" pitchFamily="2" charset="0"/>
              <a:ea typeface="ADLaM Display" panose="02010000000000000000" pitchFamily="2" charset="0"/>
              <a:cs typeface="ADLaM Display" panose="02010000000000000000" pitchFamily="2" charset="0"/>
            </a:endParaRPr>
          </a:p>
          <a:p>
            <a:r>
              <a:rPr lang="en-US" sz="2400" dirty="0">
                <a:latin typeface="ADLaM Display" panose="02010000000000000000" pitchFamily="2" charset="0"/>
                <a:ea typeface="ADLaM Display" panose="02010000000000000000" pitchFamily="2" charset="0"/>
                <a:cs typeface="ADLaM Display" panose="02010000000000000000" pitchFamily="2" charset="0"/>
              </a:rPr>
              <a:t>Elan </a:t>
            </a:r>
            <a:r>
              <a:rPr lang="en-US" sz="2400" dirty="0" err="1">
                <a:latin typeface="ADLaM Display" panose="02010000000000000000" pitchFamily="2" charset="0"/>
                <a:ea typeface="ADLaM Display" panose="02010000000000000000" pitchFamily="2" charset="0"/>
                <a:cs typeface="ADLaM Display" panose="02010000000000000000" pitchFamily="2" charset="0"/>
              </a:rPr>
              <a:t>Nawaiseh</a:t>
            </a:r>
            <a:r>
              <a:rPr lang="en-US" sz="2400" dirty="0">
                <a:latin typeface="ADLaM Display" panose="02010000000000000000" pitchFamily="2" charset="0"/>
                <a:ea typeface="ADLaM Display" panose="02010000000000000000" pitchFamily="2" charset="0"/>
                <a:cs typeface="ADLaM Display" panose="02010000000000000000" pitchFamily="2" charset="0"/>
              </a:rPr>
              <a:t> </a:t>
            </a:r>
          </a:p>
          <a:p>
            <a:r>
              <a:rPr lang="en-US" sz="2400" dirty="0" err="1">
                <a:latin typeface="ADLaM Display" panose="02010000000000000000" pitchFamily="2" charset="0"/>
                <a:ea typeface="ADLaM Display" panose="02010000000000000000" pitchFamily="2" charset="0"/>
                <a:cs typeface="ADLaM Display" panose="02010000000000000000" pitchFamily="2" charset="0"/>
              </a:rPr>
              <a:t>Sohaib</a:t>
            </a:r>
            <a:r>
              <a:rPr lang="en-US" sz="2400" dirty="0">
                <a:latin typeface="ADLaM Display" panose="02010000000000000000" pitchFamily="2" charset="0"/>
                <a:ea typeface="ADLaM Display" panose="02010000000000000000" pitchFamily="2" charset="0"/>
                <a:cs typeface="ADLaM Display" panose="02010000000000000000" pitchFamily="2" charset="0"/>
              </a:rPr>
              <a:t> </a:t>
            </a:r>
            <a:r>
              <a:rPr lang="en-US" sz="2400" dirty="0" err="1">
                <a:latin typeface="ADLaM Display" panose="02010000000000000000" pitchFamily="2" charset="0"/>
                <a:ea typeface="ADLaM Display" panose="02010000000000000000" pitchFamily="2" charset="0"/>
                <a:cs typeface="ADLaM Display" panose="02010000000000000000" pitchFamily="2" charset="0"/>
              </a:rPr>
              <a:t>Tarawneh</a:t>
            </a:r>
            <a:r>
              <a:rPr lang="en-US" sz="2400" dirty="0">
                <a:latin typeface="ADLaM Display" panose="02010000000000000000" pitchFamily="2" charset="0"/>
                <a:ea typeface="ADLaM Display" panose="02010000000000000000" pitchFamily="2" charset="0"/>
                <a:cs typeface="ADLaM Display" panose="02010000000000000000" pitchFamily="2" charset="0"/>
              </a:rPr>
              <a:t> </a:t>
            </a:r>
          </a:p>
          <a:p>
            <a:pPr algn="ctr"/>
            <a:endParaRPr lang="en-US" sz="2400" dirty="0"/>
          </a:p>
          <a:p>
            <a:pPr algn="ctr"/>
            <a:endParaRPr lang="en-GB" sz="2400" dirty="0"/>
          </a:p>
          <a:p>
            <a:pPr algn="ctr"/>
            <a:endParaRPr lang="en-GB"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0"/>
            <a:ext cx="2699792" cy="836712"/>
          </a:xfrm>
        </p:spPr>
        <p:txBody>
          <a:bodyPr>
            <a:normAutofit/>
          </a:bodyPr>
          <a:lstStyle/>
          <a:p>
            <a:r>
              <a:rPr lang="en-GB" sz="4000" dirty="0"/>
              <a:t>3 types:</a:t>
            </a:r>
          </a:p>
        </p:txBody>
      </p:sp>
      <p:sp>
        <p:nvSpPr>
          <p:cNvPr id="3" name="Content Placeholder 2"/>
          <p:cNvSpPr>
            <a:spLocks noGrp="1"/>
          </p:cNvSpPr>
          <p:nvPr>
            <p:ph idx="1"/>
          </p:nvPr>
        </p:nvSpPr>
        <p:spPr>
          <a:xfrm>
            <a:off x="1847528" y="836712"/>
            <a:ext cx="5040560" cy="5832648"/>
          </a:xfrm>
        </p:spPr>
        <p:txBody>
          <a:bodyPr/>
          <a:lstStyle/>
          <a:p>
            <a:r>
              <a:rPr lang="en-GB" b="1" dirty="0"/>
              <a:t>Minor ulcer</a:t>
            </a:r>
          </a:p>
          <a:p>
            <a:pPr>
              <a:buNone/>
            </a:pPr>
            <a:r>
              <a:rPr lang="en-GB" dirty="0"/>
              <a:t>    </a:t>
            </a:r>
            <a:r>
              <a:rPr lang="en-GB" sz="2400" dirty="0"/>
              <a:t>Consists of 1-5 small, moderately painful ulcers persisting for 4- 14 days</a:t>
            </a:r>
          </a:p>
          <a:p>
            <a:r>
              <a:rPr lang="en-GB" dirty="0"/>
              <a:t> </a:t>
            </a:r>
            <a:r>
              <a:rPr lang="en-GB" b="1" dirty="0"/>
              <a:t>Major ulcer</a:t>
            </a:r>
          </a:p>
          <a:p>
            <a:pPr>
              <a:buNone/>
            </a:pPr>
            <a:r>
              <a:rPr lang="en-GB" sz="2400" dirty="0"/>
              <a:t>     1-10 very painful ulcers, measuring 10-30 mm, persisting up to 6 weeks, and possibly leaving a scar upon healing </a:t>
            </a:r>
          </a:p>
          <a:p>
            <a:r>
              <a:rPr lang="en-GB" b="1" dirty="0"/>
              <a:t>Herpetiform ulcer</a:t>
            </a:r>
          </a:p>
          <a:p>
            <a:pPr>
              <a:buNone/>
            </a:pPr>
            <a:r>
              <a:rPr lang="en-GB" sz="2400" dirty="0"/>
              <a:t>     Recurrent crop of as many as 1000 small and painful ulcers</a:t>
            </a:r>
          </a:p>
        </p:txBody>
      </p:sp>
      <p:sp>
        <p:nvSpPr>
          <p:cNvPr id="4" name="object 9"/>
          <p:cNvSpPr/>
          <p:nvPr/>
        </p:nvSpPr>
        <p:spPr>
          <a:xfrm>
            <a:off x="6914642" y="260648"/>
            <a:ext cx="3753358" cy="2514600"/>
          </a:xfrm>
          <a:prstGeom prst="rect">
            <a:avLst/>
          </a:prstGeom>
          <a:blipFill>
            <a:blip r:embed="rId2" cstate="print"/>
            <a:stretch>
              <a:fillRect/>
            </a:stretch>
          </a:blipFill>
        </p:spPr>
        <p:txBody>
          <a:bodyPr wrap="square" lIns="0" tIns="0" rIns="0" bIns="0" rtlCol="0"/>
          <a:lstStyle/>
          <a:p>
            <a:endParaRPr sz="1800"/>
          </a:p>
        </p:txBody>
      </p:sp>
      <p:sp>
        <p:nvSpPr>
          <p:cNvPr id="5" name="object 10"/>
          <p:cNvSpPr/>
          <p:nvPr/>
        </p:nvSpPr>
        <p:spPr>
          <a:xfrm>
            <a:off x="6888088" y="2708920"/>
            <a:ext cx="3779912" cy="2286000"/>
          </a:xfrm>
          <a:prstGeom prst="rect">
            <a:avLst/>
          </a:prstGeom>
          <a:blipFill>
            <a:blip r:embed="rId3" cstate="print"/>
            <a:stretch>
              <a:fillRect/>
            </a:stretch>
          </a:blipFill>
        </p:spPr>
        <p:txBody>
          <a:bodyPr wrap="square" lIns="0" tIns="0" rIns="0" bIns="0" rtlCol="0"/>
          <a:lstStyle/>
          <a:p>
            <a:endParaRPr sz="1800"/>
          </a:p>
        </p:txBody>
      </p:sp>
      <p:sp>
        <p:nvSpPr>
          <p:cNvPr id="6" name="object 8"/>
          <p:cNvSpPr/>
          <p:nvPr/>
        </p:nvSpPr>
        <p:spPr>
          <a:xfrm>
            <a:off x="6888088" y="5013176"/>
            <a:ext cx="3779912" cy="1844824"/>
          </a:xfrm>
          <a:prstGeom prst="rect">
            <a:avLst/>
          </a:prstGeom>
          <a:blipFill>
            <a:blip r:embed="rId4" cstate="print"/>
            <a:stretch>
              <a:fillRect/>
            </a:stretch>
          </a:blipFill>
        </p:spPr>
        <p:txBody>
          <a:bodyPr wrap="square" lIns="0" tIns="0" rIns="0" bIns="0" rtlCol="0"/>
          <a:lstStyle/>
          <a:p>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0"/>
            <a:ext cx="5832648" cy="980728"/>
          </a:xfrm>
        </p:spPr>
        <p:txBody>
          <a:bodyPr>
            <a:normAutofit/>
          </a:bodyPr>
          <a:lstStyle/>
          <a:p>
            <a:r>
              <a:rPr lang="en-GB" sz="4000" b="1" spc="-10" dirty="0">
                <a:cs typeface="Calibri"/>
              </a:rPr>
              <a:t>Genital</a:t>
            </a:r>
            <a:r>
              <a:rPr lang="en-GB" sz="4000" b="1" spc="-65" dirty="0">
                <a:cs typeface="Calibri"/>
              </a:rPr>
              <a:t> </a:t>
            </a:r>
            <a:r>
              <a:rPr lang="en-GB" sz="4000" b="1" spc="-15" dirty="0">
                <a:cs typeface="Calibri"/>
              </a:rPr>
              <a:t>manifestations</a:t>
            </a:r>
            <a:endParaRPr lang="en-GB" sz="4000" dirty="0"/>
          </a:p>
        </p:txBody>
      </p:sp>
      <p:sp>
        <p:nvSpPr>
          <p:cNvPr id="3" name="Content Placeholder 2"/>
          <p:cNvSpPr>
            <a:spLocks noGrp="1"/>
          </p:cNvSpPr>
          <p:nvPr>
            <p:ph idx="1"/>
          </p:nvPr>
        </p:nvSpPr>
        <p:spPr>
          <a:xfrm>
            <a:off x="1775520" y="908720"/>
            <a:ext cx="5040560" cy="5760640"/>
          </a:xfrm>
        </p:spPr>
        <p:txBody>
          <a:bodyPr>
            <a:noAutofit/>
          </a:bodyPr>
          <a:lstStyle/>
          <a:p>
            <a:pPr marL="286385" marR="5080" indent="-274320">
              <a:lnSpc>
                <a:spcPct val="100000"/>
              </a:lnSpc>
              <a:spcBef>
                <a:spcPts val="100"/>
              </a:spcBef>
              <a:buClr>
                <a:srgbClr val="0AD0D9"/>
              </a:buClr>
              <a:buSzPct val="93750"/>
              <a:buFont typeface="Arial"/>
              <a:buChar char="•"/>
              <a:tabLst>
                <a:tab pos="286385" algn="l"/>
                <a:tab pos="287020" algn="l"/>
              </a:tabLst>
            </a:pPr>
            <a:r>
              <a:rPr lang="en-GB" sz="2800" dirty="0">
                <a:latin typeface="+mj-lt"/>
                <a:cs typeface="Constantia"/>
              </a:rPr>
              <a:t>Genital </a:t>
            </a:r>
            <a:r>
              <a:rPr lang="en-GB" sz="2800" spc="-15" dirty="0">
                <a:latin typeface="+mj-lt"/>
                <a:cs typeface="Constantia"/>
              </a:rPr>
              <a:t>ulcers </a:t>
            </a:r>
            <a:r>
              <a:rPr lang="en-GB" sz="2800" dirty="0">
                <a:latin typeface="+mj-lt"/>
                <a:cs typeface="Constantia"/>
              </a:rPr>
              <a:t>(90%, </a:t>
            </a:r>
            <a:r>
              <a:rPr lang="en-GB" sz="2800" spc="-10" dirty="0">
                <a:latin typeface="+mj-lt"/>
                <a:cs typeface="Constantia"/>
              </a:rPr>
              <a:t>M&gt;F)  </a:t>
            </a:r>
            <a:r>
              <a:rPr lang="en-GB" sz="2800" spc="-5" dirty="0">
                <a:latin typeface="+mj-lt"/>
                <a:cs typeface="Constantia"/>
              </a:rPr>
              <a:t>resemble their </a:t>
            </a:r>
            <a:r>
              <a:rPr lang="en-GB" sz="2800" spc="-10" dirty="0">
                <a:latin typeface="+mj-lt"/>
                <a:cs typeface="Constantia"/>
              </a:rPr>
              <a:t>oral  counterparts </a:t>
            </a:r>
            <a:r>
              <a:rPr lang="en-GB" sz="2800" spc="-5" dirty="0">
                <a:latin typeface="+mj-lt"/>
                <a:cs typeface="Constantia"/>
              </a:rPr>
              <a:t>but cause </a:t>
            </a:r>
            <a:r>
              <a:rPr lang="en-GB" sz="2800" spc="-330" dirty="0">
                <a:latin typeface="+mj-lt"/>
                <a:cs typeface="Constantia"/>
              </a:rPr>
              <a:t> </a:t>
            </a:r>
            <a:r>
              <a:rPr lang="en-GB" sz="2800" spc="-10" dirty="0">
                <a:latin typeface="+mj-lt"/>
                <a:cs typeface="Constantia"/>
              </a:rPr>
              <a:t>greater  scarring.</a:t>
            </a:r>
            <a:endParaRPr lang="en-GB" sz="2800" dirty="0">
              <a:latin typeface="+mj-lt"/>
              <a:cs typeface="Constantia"/>
            </a:endParaRPr>
          </a:p>
          <a:p>
            <a:pPr marL="286385" marR="560705" indent="-274320">
              <a:lnSpc>
                <a:spcPct val="100000"/>
              </a:lnSpc>
              <a:spcBef>
                <a:spcPts val="575"/>
              </a:spcBef>
              <a:buClr>
                <a:srgbClr val="0AD0D9"/>
              </a:buClr>
              <a:buSzPct val="93750"/>
              <a:buFont typeface="Arial"/>
              <a:buChar char="•"/>
              <a:tabLst>
                <a:tab pos="286385" algn="l"/>
                <a:tab pos="287020" algn="l"/>
              </a:tabLst>
            </a:pPr>
            <a:r>
              <a:rPr lang="en-GB" sz="2800" dirty="0">
                <a:latin typeface="+mj-lt"/>
                <a:cs typeface="Constantia"/>
              </a:rPr>
              <a:t>In </a:t>
            </a:r>
            <a:r>
              <a:rPr lang="en-GB" sz="2800" spc="-10" dirty="0">
                <a:latin typeface="+mj-lt"/>
                <a:cs typeface="Constantia"/>
              </a:rPr>
              <a:t>males, usually </a:t>
            </a:r>
            <a:r>
              <a:rPr lang="en-GB" sz="2800" spc="-15" dirty="0">
                <a:latin typeface="+mj-lt"/>
                <a:cs typeface="Constantia"/>
              </a:rPr>
              <a:t>occur </a:t>
            </a:r>
            <a:r>
              <a:rPr lang="en-GB" sz="2800" dirty="0">
                <a:latin typeface="+mj-lt"/>
                <a:cs typeface="Constantia"/>
              </a:rPr>
              <a:t>on  </a:t>
            </a:r>
            <a:r>
              <a:rPr lang="en-GB" sz="2800" spc="-5" dirty="0">
                <a:latin typeface="+mj-lt"/>
                <a:cs typeface="Constantia"/>
              </a:rPr>
              <a:t>scrotum, penis, </a:t>
            </a:r>
            <a:r>
              <a:rPr lang="en-GB" sz="2800" dirty="0">
                <a:latin typeface="+mj-lt"/>
                <a:cs typeface="Constantia"/>
              </a:rPr>
              <a:t>and</a:t>
            </a:r>
            <a:r>
              <a:rPr lang="en-GB" sz="2800" spc="-245" dirty="0">
                <a:latin typeface="+mj-lt"/>
                <a:cs typeface="Constantia"/>
              </a:rPr>
              <a:t> </a:t>
            </a:r>
            <a:r>
              <a:rPr lang="en-GB" sz="2800" spc="-5" dirty="0">
                <a:latin typeface="+mj-lt"/>
                <a:cs typeface="Constantia"/>
              </a:rPr>
              <a:t>groin.</a:t>
            </a:r>
            <a:endParaRPr lang="en-GB" sz="2800" dirty="0">
              <a:latin typeface="+mj-lt"/>
              <a:cs typeface="Constantia"/>
            </a:endParaRPr>
          </a:p>
          <a:p>
            <a:pPr marL="286385" marR="521970" indent="-274320">
              <a:lnSpc>
                <a:spcPct val="100000"/>
              </a:lnSpc>
              <a:spcBef>
                <a:spcPts val="580"/>
              </a:spcBef>
              <a:buClr>
                <a:srgbClr val="0AD0D9"/>
              </a:buClr>
              <a:buSzPct val="93750"/>
              <a:buFont typeface="Arial"/>
              <a:buChar char="•"/>
              <a:tabLst>
                <a:tab pos="286385" algn="l"/>
                <a:tab pos="287020" algn="l"/>
              </a:tabLst>
            </a:pPr>
            <a:r>
              <a:rPr lang="en-GB" sz="2800" dirty="0">
                <a:latin typeface="+mj-lt"/>
                <a:cs typeface="Constantia"/>
              </a:rPr>
              <a:t>In </a:t>
            </a:r>
            <a:r>
              <a:rPr lang="en-GB" sz="2800" spc="-5" dirty="0">
                <a:latin typeface="+mj-lt"/>
                <a:cs typeface="Constantia"/>
              </a:rPr>
              <a:t>females, </a:t>
            </a:r>
            <a:r>
              <a:rPr lang="en-GB" sz="2800" spc="-15" dirty="0">
                <a:latin typeface="+mj-lt"/>
                <a:cs typeface="Constantia"/>
              </a:rPr>
              <a:t>occur </a:t>
            </a:r>
            <a:r>
              <a:rPr lang="en-GB" sz="2800" dirty="0">
                <a:latin typeface="+mj-lt"/>
                <a:cs typeface="Constantia"/>
              </a:rPr>
              <a:t>on </a:t>
            </a:r>
            <a:r>
              <a:rPr lang="en-GB" sz="2800" spc="-420" dirty="0">
                <a:latin typeface="+mj-lt"/>
                <a:cs typeface="Constantia"/>
              </a:rPr>
              <a:t> </a:t>
            </a:r>
            <a:r>
              <a:rPr lang="en-GB" sz="2800" spc="-10" dirty="0">
                <a:latin typeface="+mj-lt"/>
                <a:cs typeface="Constantia"/>
              </a:rPr>
              <a:t>vulva, </a:t>
            </a:r>
            <a:r>
              <a:rPr lang="en-GB" sz="2800" spc="-5" dirty="0">
                <a:latin typeface="+mj-lt"/>
                <a:cs typeface="Constantia"/>
              </a:rPr>
              <a:t>vagina, groin, and</a:t>
            </a:r>
            <a:r>
              <a:rPr lang="en-GB" sz="2800" spc="-220" dirty="0">
                <a:latin typeface="+mj-lt"/>
                <a:cs typeface="Constantia"/>
              </a:rPr>
              <a:t> </a:t>
            </a:r>
            <a:r>
              <a:rPr lang="en-GB" sz="2800" dirty="0">
                <a:latin typeface="+mj-lt"/>
                <a:cs typeface="Constantia"/>
              </a:rPr>
              <a:t>cervix</a:t>
            </a:r>
          </a:p>
          <a:p>
            <a:pPr marL="286385" marR="216535" indent="-274320">
              <a:lnSpc>
                <a:spcPct val="100000"/>
              </a:lnSpc>
              <a:spcBef>
                <a:spcPts val="575"/>
              </a:spcBef>
              <a:buClr>
                <a:srgbClr val="0AD0D9"/>
              </a:buClr>
              <a:buSzPct val="93750"/>
              <a:buFont typeface="Arial"/>
              <a:buChar char="•"/>
              <a:tabLst>
                <a:tab pos="286385" algn="l"/>
                <a:tab pos="287020" algn="l"/>
              </a:tabLst>
            </a:pPr>
            <a:r>
              <a:rPr lang="en-GB" sz="2800" spc="-10" dirty="0">
                <a:latin typeface="+mj-lt"/>
                <a:cs typeface="Constantia"/>
              </a:rPr>
              <a:t>Ulcers </a:t>
            </a:r>
            <a:r>
              <a:rPr lang="en-GB" sz="2800" spc="-20" dirty="0">
                <a:latin typeface="+mj-lt"/>
                <a:cs typeface="Constantia"/>
              </a:rPr>
              <a:t>may be </a:t>
            </a:r>
            <a:r>
              <a:rPr lang="en-GB" sz="2800" spc="-5" dirty="0">
                <a:latin typeface="+mj-lt"/>
                <a:cs typeface="Constantia"/>
              </a:rPr>
              <a:t>found in</a:t>
            </a:r>
            <a:r>
              <a:rPr lang="en-GB" sz="2800" spc="-250" dirty="0">
                <a:latin typeface="+mj-lt"/>
                <a:cs typeface="Constantia"/>
              </a:rPr>
              <a:t> </a:t>
            </a:r>
            <a:r>
              <a:rPr lang="en-GB" sz="2800" spc="-10" dirty="0">
                <a:latin typeface="+mj-lt"/>
                <a:cs typeface="Constantia"/>
              </a:rPr>
              <a:t>urethral  </a:t>
            </a:r>
            <a:r>
              <a:rPr lang="en-GB" sz="2800" dirty="0">
                <a:latin typeface="+mj-lt"/>
                <a:cs typeface="Constantia"/>
              </a:rPr>
              <a:t>orifice and perianal</a:t>
            </a:r>
            <a:r>
              <a:rPr lang="en-GB" sz="2800" spc="-270" dirty="0">
                <a:latin typeface="+mj-lt"/>
                <a:cs typeface="Constantia"/>
              </a:rPr>
              <a:t> </a:t>
            </a:r>
            <a:r>
              <a:rPr lang="en-GB" sz="2800" spc="-10" dirty="0">
                <a:latin typeface="+mj-lt"/>
                <a:cs typeface="Constantia"/>
              </a:rPr>
              <a:t>area.</a:t>
            </a:r>
            <a:endParaRPr lang="en-GB" sz="2800" dirty="0">
              <a:latin typeface="+mj-lt"/>
              <a:cs typeface="Constantia"/>
            </a:endParaRPr>
          </a:p>
          <a:p>
            <a:pPr marL="287020" indent="-274320">
              <a:lnSpc>
                <a:spcPct val="100000"/>
              </a:lnSpc>
              <a:spcBef>
                <a:spcPts val="580"/>
              </a:spcBef>
              <a:buClr>
                <a:srgbClr val="0AD0D9"/>
              </a:buClr>
              <a:buSzPct val="93750"/>
              <a:buFont typeface="Arial"/>
              <a:buChar char="•"/>
              <a:tabLst>
                <a:tab pos="286385" algn="l"/>
                <a:tab pos="287020" algn="l"/>
              </a:tabLst>
            </a:pPr>
            <a:r>
              <a:rPr lang="en-GB" sz="2800" spc="-5" dirty="0">
                <a:latin typeface="+mj-lt"/>
                <a:cs typeface="Constantia"/>
              </a:rPr>
              <a:t>Epididymitis </a:t>
            </a:r>
            <a:r>
              <a:rPr lang="en-GB" sz="2800" spc="-20" dirty="0">
                <a:latin typeface="+mj-lt"/>
                <a:cs typeface="Constantia"/>
              </a:rPr>
              <a:t>may </a:t>
            </a:r>
            <a:r>
              <a:rPr lang="en-GB" sz="2800" dirty="0">
                <a:latin typeface="+mj-lt"/>
                <a:cs typeface="Constantia"/>
              </a:rPr>
              <a:t>arise </a:t>
            </a:r>
            <a:r>
              <a:rPr lang="en-GB" sz="2800" spc="-5" dirty="0">
                <a:latin typeface="+mj-lt"/>
                <a:cs typeface="Constantia"/>
              </a:rPr>
              <a:t>in</a:t>
            </a:r>
            <a:r>
              <a:rPr lang="en-GB" sz="2800" spc="-385" dirty="0">
                <a:latin typeface="+mj-lt"/>
                <a:cs typeface="Constantia"/>
              </a:rPr>
              <a:t> </a:t>
            </a:r>
            <a:r>
              <a:rPr lang="en-GB" sz="2800" spc="-5" dirty="0">
                <a:latin typeface="+mj-lt"/>
                <a:cs typeface="Constantia"/>
              </a:rPr>
              <a:t>men</a:t>
            </a:r>
            <a:endParaRPr lang="en-GB" sz="2800" dirty="0">
              <a:latin typeface="+mj-lt"/>
            </a:endParaRPr>
          </a:p>
        </p:txBody>
      </p:sp>
      <p:sp>
        <p:nvSpPr>
          <p:cNvPr id="4" name="object 9"/>
          <p:cNvSpPr/>
          <p:nvPr/>
        </p:nvSpPr>
        <p:spPr>
          <a:xfrm>
            <a:off x="6705600" y="764704"/>
            <a:ext cx="3962400" cy="2819400"/>
          </a:xfrm>
          <a:prstGeom prst="rect">
            <a:avLst/>
          </a:prstGeom>
          <a:blipFill>
            <a:blip r:embed="rId2" cstate="print"/>
            <a:stretch>
              <a:fillRect/>
            </a:stretch>
          </a:blipFill>
        </p:spPr>
        <p:txBody>
          <a:bodyPr wrap="square" lIns="0" tIns="0" rIns="0" bIns="0" rtlCol="0"/>
          <a:lstStyle/>
          <a:p>
            <a:endParaRPr sz="1800"/>
          </a:p>
        </p:txBody>
      </p:sp>
      <p:sp>
        <p:nvSpPr>
          <p:cNvPr id="5" name="object 8"/>
          <p:cNvSpPr/>
          <p:nvPr/>
        </p:nvSpPr>
        <p:spPr>
          <a:xfrm>
            <a:off x="6672064" y="3573016"/>
            <a:ext cx="3995936" cy="3124200"/>
          </a:xfrm>
          <a:prstGeom prst="rect">
            <a:avLst/>
          </a:prstGeom>
          <a:blipFill>
            <a:blip r:embed="rId3" cstate="print"/>
            <a:stretch>
              <a:fillRect/>
            </a:stretch>
          </a:blipFill>
        </p:spPr>
        <p:txBody>
          <a:bodyPr wrap="square" lIns="0" tIns="0" rIns="0" bIns="0" rtlCol="0"/>
          <a:lstStyle/>
          <a:p>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3901" y="183248"/>
            <a:ext cx="8424936" cy="1052736"/>
          </a:xfrm>
        </p:spPr>
        <p:txBody>
          <a:bodyPr>
            <a:normAutofit fontScale="90000"/>
          </a:bodyPr>
          <a:lstStyle/>
          <a:p>
            <a:r>
              <a:rPr lang="en-GB" sz="4000" b="1" dirty="0"/>
              <a:t>Cutaneous manifestations(58.6-97%)</a:t>
            </a:r>
          </a:p>
        </p:txBody>
      </p:sp>
      <p:sp>
        <p:nvSpPr>
          <p:cNvPr id="3" name="Content Placeholder 2"/>
          <p:cNvSpPr>
            <a:spLocks noGrp="1"/>
          </p:cNvSpPr>
          <p:nvPr>
            <p:ph idx="1"/>
          </p:nvPr>
        </p:nvSpPr>
        <p:spPr>
          <a:xfrm>
            <a:off x="1775520" y="908720"/>
            <a:ext cx="8640960" cy="5688632"/>
          </a:xfrm>
        </p:spPr>
        <p:txBody>
          <a:bodyPr>
            <a:normAutofit lnSpcReduction="10000"/>
          </a:bodyPr>
          <a:lstStyle/>
          <a:p>
            <a:r>
              <a:rPr lang="en-GB" sz="3200" dirty="0">
                <a:latin typeface="+mj-lt"/>
                <a:cs typeface="Constantia"/>
              </a:rPr>
              <a:t>A</a:t>
            </a:r>
            <a:r>
              <a:rPr lang="en-GB" sz="3200" spc="-150" dirty="0">
                <a:latin typeface="+mj-lt"/>
                <a:cs typeface="Constantia"/>
              </a:rPr>
              <a:t> </a:t>
            </a:r>
            <a:r>
              <a:rPr lang="en-GB" sz="3200" spc="-5" dirty="0">
                <a:latin typeface="+mj-lt"/>
                <a:cs typeface="Constantia"/>
              </a:rPr>
              <a:t>variety</a:t>
            </a:r>
            <a:r>
              <a:rPr lang="en-GB" sz="3200" spc="-140" dirty="0">
                <a:latin typeface="+mj-lt"/>
                <a:cs typeface="Constantia"/>
              </a:rPr>
              <a:t> </a:t>
            </a:r>
            <a:r>
              <a:rPr lang="en-GB" sz="3200" dirty="0">
                <a:latin typeface="+mj-lt"/>
                <a:cs typeface="Constantia"/>
              </a:rPr>
              <a:t>of</a:t>
            </a:r>
            <a:r>
              <a:rPr lang="en-GB" sz="3200" spc="-5" dirty="0">
                <a:latin typeface="+mj-lt"/>
                <a:cs typeface="Constantia"/>
              </a:rPr>
              <a:t> </a:t>
            </a:r>
            <a:r>
              <a:rPr lang="en-GB" sz="3200" dirty="0">
                <a:latin typeface="+mj-lt"/>
                <a:cs typeface="Constantia"/>
              </a:rPr>
              <a:t>skin</a:t>
            </a:r>
            <a:r>
              <a:rPr lang="en-GB" sz="3200" spc="-45" dirty="0">
                <a:latin typeface="+mj-lt"/>
                <a:cs typeface="Constantia"/>
              </a:rPr>
              <a:t> </a:t>
            </a:r>
            <a:r>
              <a:rPr lang="en-GB" sz="3200" spc="-5" dirty="0">
                <a:latin typeface="+mj-lt"/>
                <a:cs typeface="Constantia"/>
              </a:rPr>
              <a:t>lesions</a:t>
            </a:r>
            <a:r>
              <a:rPr lang="en-GB" sz="3200" spc="-75" dirty="0">
                <a:latin typeface="+mj-lt"/>
                <a:cs typeface="Constantia"/>
              </a:rPr>
              <a:t> </a:t>
            </a:r>
            <a:r>
              <a:rPr lang="en-GB" sz="3200" spc="-20" dirty="0">
                <a:latin typeface="+mj-lt"/>
                <a:cs typeface="Constantia"/>
              </a:rPr>
              <a:t>may</a:t>
            </a:r>
            <a:r>
              <a:rPr lang="en-GB" sz="3200" spc="-145" dirty="0">
                <a:latin typeface="+mj-lt"/>
                <a:cs typeface="Constantia"/>
              </a:rPr>
              <a:t> </a:t>
            </a:r>
            <a:r>
              <a:rPr lang="en-GB" sz="3200" spc="-35" dirty="0">
                <a:latin typeface="+mj-lt"/>
                <a:cs typeface="Constantia"/>
              </a:rPr>
              <a:t>appear :</a:t>
            </a:r>
          </a:p>
          <a:p>
            <a:pPr>
              <a:buNone/>
            </a:pPr>
            <a:r>
              <a:rPr lang="en-GB" sz="2800" spc="-5" dirty="0">
                <a:latin typeface="+mj-lt"/>
                <a:cs typeface="Constantia"/>
              </a:rPr>
              <a:t>  Erythema </a:t>
            </a:r>
            <a:r>
              <a:rPr lang="en-GB" sz="2800" spc="-10" dirty="0">
                <a:latin typeface="+mj-lt"/>
                <a:cs typeface="Constantia"/>
              </a:rPr>
              <a:t>nodosum–like  </a:t>
            </a:r>
            <a:r>
              <a:rPr lang="en-GB" sz="2800" spc="-5" dirty="0">
                <a:latin typeface="+mj-lt"/>
                <a:cs typeface="Constantia"/>
              </a:rPr>
              <a:t>lesions.</a:t>
            </a:r>
          </a:p>
          <a:p>
            <a:pPr>
              <a:buNone/>
            </a:pPr>
            <a:endParaRPr lang="en-GB" sz="2800" spc="-5" dirty="0">
              <a:latin typeface="+mj-lt"/>
              <a:cs typeface="Constantia"/>
            </a:endParaRPr>
          </a:p>
          <a:p>
            <a:pPr marL="12700">
              <a:spcBef>
                <a:spcPts val="100"/>
              </a:spcBef>
              <a:buNone/>
            </a:pPr>
            <a:r>
              <a:rPr lang="en-GB" sz="2800" dirty="0">
                <a:latin typeface="+mj-lt"/>
              </a:rPr>
              <a:t>  </a:t>
            </a:r>
            <a:r>
              <a:rPr lang="en-GB" sz="2800" spc="-5" dirty="0">
                <a:latin typeface="+mj-lt"/>
                <a:cs typeface="Constantia"/>
              </a:rPr>
              <a:t>Papulopustular  </a:t>
            </a:r>
            <a:r>
              <a:rPr lang="en-GB" sz="2800" dirty="0">
                <a:latin typeface="+mj-lt"/>
                <a:cs typeface="Constantia"/>
              </a:rPr>
              <a:t>eruptions</a:t>
            </a:r>
            <a:r>
              <a:rPr lang="en-GB" sz="2800" b="1" dirty="0">
                <a:latin typeface="+mj-lt"/>
                <a:cs typeface="Constantia"/>
              </a:rPr>
              <a:t>.</a:t>
            </a:r>
          </a:p>
          <a:p>
            <a:pPr marL="12700">
              <a:spcBef>
                <a:spcPts val="100"/>
              </a:spcBef>
              <a:buNone/>
            </a:pPr>
            <a:endParaRPr lang="en-GB" sz="2800" b="1" dirty="0">
              <a:latin typeface="+mj-lt"/>
              <a:cs typeface="Constantia"/>
            </a:endParaRPr>
          </a:p>
          <a:p>
            <a:pPr marL="12700">
              <a:spcBef>
                <a:spcPts val="100"/>
              </a:spcBef>
              <a:buNone/>
            </a:pPr>
            <a:r>
              <a:rPr lang="en-GB" sz="2800" dirty="0">
                <a:latin typeface="+mj-lt"/>
              </a:rPr>
              <a:t>  </a:t>
            </a:r>
            <a:r>
              <a:rPr lang="en-GB" sz="2800" spc="5" dirty="0">
                <a:latin typeface="+mj-lt"/>
                <a:cs typeface="Arial"/>
              </a:rPr>
              <a:t>Sweet</a:t>
            </a:r>
            <a:r>
              <a:rPr lang="en-GB" sz="2800" spc="-100" dirty="0">
                <a:latin typeface="+mj-lt"/>
                <a:cs typeface="Arial"/>
              </a:rPr>
              <a:t> </a:t>
            </a:r>
            <a:r>
              <a:rPr lang="en-GB" sz="2800" spc="-5" dirty="0">
                <a:latin typeface="+mj-lt"/>
                <a:cs typeface="Arial"/>
              </a:rPr>
              <a:t>syndrome</a:t>
            </a:r>
            <a:r>
              <a:rPr lang="en-GB" sz="2800" spc="-5" dirty="0">
                <a:latin typeface="+mj-lt"/>
                <a:cs typeface="Constantia"/>
              </a:rPr>
              <a:t>–</a:t>
            </a:r>
            <a:r>
              <a:rPr lang="en-GB" sz="2800" spc="-5" dirty="0">
                <a:latin typeface="+mj-lt"/>
                <a:cs typeface="Arial"/>
              </a:rPr>
              <a:t>like  lesion</a:t>
            </a:r>
            <a:r>
              <a:rPr lang="en-GB" sz="2800" b="1" spc="-5" dirty="0">
                <a:latin typeface="+mj-lt"/>
                <a:cs typeface="Arial"/>
              </a:rPr>
              <a:t>.</a:t>
            </a:r>
          </a:p>
          <a:p>
            <a:pPr marL="12700">
              <a:spcBef>
                <a:spcPts val="100"/>
              </a:spcBef>
              <a:buNone/>
            </a:pPr>
            <a:endParaRPr lang="en-GB" sz="2800" b="1" spc="-5" dirty="0">
              <a:latin typeface="+mj-lt"/>
              <a:cs typeface="Arial"/>
            </a:endParaRPr>
          </a:p>
          <a:p>
            <a:pPr marL="287020" indent="-274320">
              <a:lnSpc>
                <a:spcPct val="100000"/>
              </a:lnSpc>
              <a:spcBef>
                <a:spcPts val="100"/>
              </a:spcBef>
              <a:buClr>
                <a:srgbClr val="0AD0D9"/>
              </a:buClr>
              <a:buSzPct val="93750"/>
              <a:buNone/>
              <a:tabLst>
                <a:tab pos="286385" algn="l"/>
                <a:tab pos="287020" algn="l"/>
              </a:tabLst>
            </a:pPr>
            <a:r>
              <a:rPr lang="en-GB" sz="2800" dirty="0">
                <a:latin typeface="+mj-lt"/>
                <a:cs typeface="Constantia"/>
              </a:rPr>
              <a:t>  Erythema </a:t>
            </a:r>
            <a:r>
              <a:rPr lang="en-GB" sz="2800" spc="-5" dirty="0">
                <a:latin typeface="+mj-lt"/>
                <a:cs typeface="Constantia"/>
              </a:rPr>
              <a:t>multiforme–like</a:t>
            </a:r>
            <a:r>
              <a:rPr lang="en-GB" sz="2800" spc="-229" dirty="0">
                <a:latin typeface="+mj-lt"/>
                <a:cs typeface="Constantia"/>
              </a:rPr>
              <a:t> </a:t>
            </a:r>
            <a:r>
              <a:rPr lang="en-GB" sz="2800" dirty="0">
                <a:latin typeface="+mj-lt"/>
                <a:cs typeface="Constantia"/>
              </a:rPr>
              <a:t>lesions</a:t>
            </a:r>
          </a:p>
          <a:p>
            <a:pPr marL="287020" indent="-274320">
              <a:lnSpc>
                <a:spcPct val="100000"/>
              </a:lnSpc>
              <a:spcBef>
                <a:spcPts val="100"/>
              </a:spcBef>
              <a:buClr>
                <a:srgbClr val="0AD0D9"/>
              </a:buClr>
              <a:buSzPct val="93750"/>
              <a:buNone/>
              <a:tabLst>
                <a:tab pos="286385" algn="l"/>
                <a:tab pos="287020" algn="l"/>
              </a:tabLst>
            </a:pPr>
            <a:endParaRPr lang="en-GB" sz="2800" dirty="0">
              <a:latin typeface="+mj-lt"/>
              <a:cs typeface="Constantia"/>
            </a:endParaRPr>
          </a:p>
          <a:p>
            <a:pPr marL="287020" indent="-274320">
              <a:lnSpc>
                <a:spcPct val="100000"/>
              </a:lnSpc>
              <a:buClr>
                <a:srgbClr val="0AD0D9"/>
              </a:buClr>
              <a:buSzPct val="93750"/>
              <a:buNone/>
              <a:tabLst>
                <a:tab pos="286385" algn="l"/>
                <a:tab pos="287020" algn="l"/>
              </a:tabLst>
            </a:pPr>
            <a:r>
              <a:rPr lang="en-GB" sz="2800" spc="-10" dirty="0">
                <a:latin typeface="+mj-lt"/>
                <a:cs typeface="Constantia"/>
              </a:rPr>
              <a:t>  Ulcers</a:t>
            </a:r>
          </a:p>
          <a:p>
            <a:pPr marL="287020" indent="-274320">
              <a:lnSpc>
                <a:spcPct val="100000"/>
              </a:lnSpc>
              <a:buClr>
                <a:srgbClr val="0AD0D9"/>
              </a:buClr>
              <a:buSzPct val="93750"/>
              <a:buNone/>
              <a:tabLst>
                <a:tab pos="286385" algn="l"/>
                <a:tab pos="287020" algn="l"/>
              </a:tabLst>
            </a:pPr>
            <a:endParaRPr lang="en-GB" sz="2800" dirty="0">
              <a:latin typeface="+mj-lt"/>
              <a:cs typeface="Constantia"/>
            </a:endParaRPr>
          </a:p>
          <a:p>
            <a:pPr marL="287020" indent="-274320">
              <a:lnSpc>
                <a:spcPct val="100000"/>
              </a:lnSpc>
              <a:buClr>
                <a:srgbClr val="0AD0D9"/>
              </a:buClr>
              <a:buSzPct val="93750"/>
              <a:buNone/>
              <a:tabLst>
                <a:tab pos="286385" algn="l"/>
                <a:tab pos="287020" algn="l"/>
              </a:tabLst>
            </a:pPr>
            <a:r>
              <a:rPr lang="en-GB" sz="2800" spc="-15" dirty="0">
                <a:latin typeface="+mj-lt"/>
                <a:cs typeface="Constantia"/>
              </a:rPr>
              <a:t>  Pyoderma</a:t>
            </a:r>
            <a:r>
              <a:rPr lang="en-GB" sz="2800" spc="-135" dirty="0">
                <a:latin typeface="+mj-lt"/>
                <a:cs typeface="Constantia"/>
              </a:rPr>
              <a:t> </a:t>
            </a:r>
            <a:r>
              <a:rPr lang="en-GB" sz="2800" spc="-5" dirty="0">
                <a:latin typeface="+mj-lt"/>
                <a:cs typeface="Constantia"/>
              </a:rPr>
              <a:t>gangrenosum</a:t>
            </a:r>
            <a:endParaRPr lang="en-GB" sz="2800" dirty="0">
              <a:latin typeface="+mj-lt"/>
              <a:cs typeface="Constantia"/>
            </a:endParaRPr>
          </a:p>
          <a:p>
            <a:pPr marL="12700">
              <a:spcBef>
                <a:spcPts val="100"/>
              </a:spcBef>
              <a:buFont typeface="Wingdings" pitchFamily="2" charset="2"/>
              <a:buChar char="v"/>
            </a:pPr>
            <a:endParaRPr lang="en-GB" sz="2400" b="1" spc="-5" dirty="0">
              <a:cs typeface="Arial"/>
            </a:endParaRPr>
          </a:p>
          <a:p>
            <a:pPr marL="12700">
              <a:spcBef>
                <a:spcPts val="100"/>
              </a:spcBef>
              <a:buFont typeface="Wingdings" pitchFamily="2" charset="2"/>
              <a:buChar char="v"/>
            </a:pPr>
            <a:endParaRPr lang="en-GB" sz="2400" dirty="0">
              <a:cs typeface="Arial"/>
            </a:endParaRPr>
          </a:p>
          <a:p>
            <a:pPr marL="12700">
              <a:spcBef>
                <a:spcPts val="100"/>
              </a:spcBef>
              <a:buFont typeface="Wingdings" pitchFamily="2" charset="2"/>
              <a:buChar char="v"/>
            </a:pPr>
            <a:endParaRPr lang="en-GB" sz="2400" dirty="0"/>
          </a:p>
          <a:p>
            <a:pPr marL="12700">
              <a:lnSpc>
                <a:spcPct val="100000"/>
              </a:lnSpc>
              <a:spcBef>
                <a:spcPts val="100"/>
              </a:spcBef>
            </a:pPr>
            <a:endParaRPr lang="en-GB" sz="2400" dirty="0">
              <a:latin typeface="Constantia"/>
              <a:cs typeface="Constanti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8"/>
          <p:cNvSpPr/>
          <p:nvPr/>
        </p:nvSpPr>
        <p:spPr>
          <a:xfrm>
            <a:off x="1524000" y="0"/>
            <a:ext cx="2483768" cy="3429000"/>
          </a:xfrm>
          <a:prstGeom prst="rect">
            <a:avLst/>
          </a:prstGeom>
          <a:blipFill>
            <a:blip r:embed="rId2" cstate="print"/>
            <a:stretch>
              <a:fillRect/>
            </a:stretch>
          </a:blipFill>
        </p:spPr>
        <p:txBody>
          <a:bodyPr wrap="square" lIns="0" tIns="0" rIns="0" bIns="0" rtlCol="0"/>
          <a:lstStyle/>
          <a:p>
            <a:endParaRPr sz="1800"/>
          </a:p>
        </p:txBody>
      </p:sp>
      <p:sp>
        <p:nvSpPr>
          <p:cNvPr id="7" name="object 9"/>
          <p:cNvSpPr/>
          <p:nvPr/>
        </p:nvSpPr>
        <p:spPr>
          <a:xfrm>
            <a:off x="4007768" y="3429000"/>
            <a:ext cx="2232248" cy="3429000"/>
          </a:xfrm>
          <a:prstGeom prst="rect">
            <a:avLst/>
          </a:prstGeom>
          <a:blipFill>
            <a:blip r:embed="rId3" cstate="print"/>
            <a:stretch>
              <a:fillRect/>
            </a:stretch>
          </a:blipFill>
        </p:spPr>
        <p:txBody>
          <a:bodyPr wrap="square" lIns="0" tIns="0" rIns="0" bIns="0" rtlCol="0"/>
          <a:lstStyle/>
          <a:p>
            <a:endParaRPr sz="1800"/>
          </a:p>
        </p:txBody>
      </p:sp>
      <p:sp>
        <p:nvSpPr>
          <p:cNvPr id="8" name="object 10"/>
          <p:cNvSpPr/>
          <p:nvPr/>
        </p:nvSpPr>
        <p:spPr>
          <a:xfrm>
            <a:off x="6240016" y="0"/>
            <a:ext cx="2304256" cy="3429000"/>
          </a:xfrm>
          <a:prstGeom prst="rect">
            <a:avLst/>
          </a:prstGeom>
          <a:blipFill>
            <a:blip r:embed="rId4" cstate="print"/>
            <a:stretch>
              <a:fillRect/>
            </a:stretch>
          </a:blipFill>
        </p:spPr>
        <p:txBody>
          <a:bodyPr wrap="square" lIns="0" tIns="0" rIns="0" bIns="0" rtlCol="0"/>
          <a:lstStyle/>
          <a:p>
            <a:endParaRPr sz="1800"/>
          </a:p>
        </p:txBody>
      </p:sp>
      <p:pic>
        <p:nvPicPr>
          <p:cNvPr id="9" name="Picture 8" descr="pyoderma_gangrenosum_2_high.jpg"/>
          <p:cNvPicPr>
            <a:picLocks noChangeAspect="1"/>
          </p:cNvPicPr>
          <p:nvPr/>
        </p:nvPicPr>
        <p:blipFill>
          <a:blip r:embed="rId5" cstate="print"/>
          <a:stretch>
            <a:fillRect/>
          </a:stretch>
        </p:blipFill>
        <p:spPr>
          <a:xfrm>
            <a:off x="8544273" y="3429000"/>
            <a:ext cx="2123729" cy="3429000"/>
          </a:xfrm>
          <a:prstGeom prst="rect">
            <a:avLst/>
          </a:prstGeom>
        </p:spPr>
      </p:pic>
      <p:sp>
        <p:nvSpPr>
          <p:cNvPr id="10" name="Rectangle 9"/>
          <p:cNvSpPr/>
          <p:nvPr/>
        </p:nvSpPr>
        <p:spPr>
          <a:xfrm>
            <a:off x="1703513" y="3429000"/>
            <a:ext cx="2232247" cy="369332"/>
          </a:xfrm>
          <a:prstGeom prst="rect">
            <a:avLst/>
          </a:prstGeom>
        </p:spPr>
        <p:txBody>
          <a:bodyPr wrap="square">
            <a:spAutoFit/>
          </a:bodyPr>
          <a:lstStyle/>
          <a:p>
            <a:r>
              <a:rPr lang="en-GB" sz="1600" spc="-5" dirty="0">
                <a:cs typeface="Constantia"/>
              </a:rPr>
              <a:t> </a:t>
            </a:r>
            <a:r>
              <a:rPr lang="en-GB" sz="1800" spc="-5" dirty="0">
                <a:cs typeface="Constantia"/>
              </a:rPr>
              <a:t>Erythema </a:t>
            </a:r>
            <a:r>
              <a:rPr lang="en-GB" sz="1800" spc="-10" dirty="0">
                <a:cs typeface="Constantia"/>
              </a:rPr>
              <a:t>nodosum</a:t>
            </a:r>
            <a:endParaRPr lang="en-GB" sz="1800" dirty="0"/>
          </a:p>
        </p:txBody>
      </p:sp>
      <p:sp>
        <p:nvSpPr>
          <p:cNvPr id="11" name="Rectangle 10"/>
          <p:cNvSpPr/>
          <p:nvPr/>
        </p:nvSpPr>
        <p:spPr>
          <a:xfrm>
            <a:off x="4007768" y="2780929"/>
            <a:ext cx="2088232" cy="646331"/>
          </a:xfrm>
          <a:prstGeom prst="rect">
            <a:avLst/>
          </a:prstGeom>
        </p:spPr>
        <p:txBody>
          <a:bodyPr wrap="square">
            <a:spAutoFit/>
          </a:bodyPr>
          <a:lstStyle/>
          <a:p>
            <a:pPr algn="ctr"/>
            <a:r>
              <a:rPr lang="en-GB" sz="1800" dirty="0"/>
              <a:t> </a:t>
            </a:r>
            <a:r>
              <a:rPr lang="en-GB" sz="1800" spc="-5" dirty="0">
                <a:cs typeface="Constantia"/>
              </a:rPr>
              <a:t>Papulopustular    </a:t>
            </a:r>
            <a:r>
              <a:rPr lang="en-GB" sz="1800" dirty="0">
                <a:cs typeface="Constantia"/>
              </a:rPr>
              <a:t>eruptions</a:t>
            </a:r>
            <a:r>
              <a:rPr lang="en-GB" sz="1800" b="1" dirty="0">
                <a:cs typeface="Constantia"/>
              </a:rPr>
              <a:t>.</a:t>
            </a:r>
            <a:endParaRPr lang="en-GB" sz="1800" dirty="0"/>
          </a:p>
        </p:txBody>
      </p:sp>
      <p:sp>
        <p:nvSpPr>
          <p:cNvPr id="12" name="Rectangle 11"/>
          <p:cNvSpPr/>
          <p:nvPr/>
        </p:nvSpPr>
        <p:spPr>
          <a:xfrm>
            <a:off x="6384032" y="3429000"/>
            <a:ext cx="1952458" cy="369332"/>
          </a:xfrm>
          <a:prstGeom prst="rect">
            <a:avLst/>
          </a:prstGeom>
        </p:spPr>
        <p:txBody>
          <a:bodyPr wrap="square">
            <a:spAutoFit/>
          </a:bodyPr>
          <a:lstStyle/>
          <a:p>
            <a:r>
              <a:rPr lang="en-GB" sz="1800" dirty="0"/>
              <a:t> </a:t>
            </a:r>
            <a:r>
              <a:rPr lang="en-GB" sz="1800" spc="5" dirty="0">
                <a:cs typeface="Arial"/>
              </a:rPr>
              <a:t>Sweet</a:t>
            </a:r>
            <a:r>
              <a:rPr lang="en-GB" sz="1800" spc="-100" dirty="0">
                <a:cs typeface="Arial"/>
              </a:rPr>
              <a:t> </a:t>
            </a:r>
            <a:r>
              <a:rPr lang="en-GB" sz="1800" spc="-5" dirty="0">
                <a:cs typeface="Arial"/>
              </a:rPr>
              <a:t>syndrome</a:t>
            </a:r>
            <a:endParaRPr lang="en-GB" sz="1800" dirty="0"/>
          </a:p>
        </p:txBody>
      </p:sp>
      <p:sp>
        <p:nvSpPr>
          <p:cNvPr id="13" name="Rectangle 12"/>
          <p:cNvSpPr/>
          <p:nvPr/>
        </p:nvSpPr>
        <p:spPr>
          <a:xfrm>
            <a:off x="8726648" y="2780929"/>
            <a:ext cx="1941353" cy="646331"/>
          </a:xfrm>
          <a:prstGeom prst="rect">
            <a:avLst/>
          </a:prstGeom>
        </p:spPr>
        <p:txBody>
          <a:bodyPr wrap="square">
            <a:spAutoFit/>
          </a:bodyPr>
          <a:lstStyle/>
          <a:p>
            <a:pPr algn="ctr"/>
            <a:r>
              <a:rPr lang="en-GB" sz="1800" spc="-15" dirty="0">
                <a:cs typeface="Constantia"/>
              </a:rPr>
              <a:t> Pyoderma</a:t>
            </a:r>
            <a:r>
              <a:rPr lang="en-GB" sz="1800" spc="-135" dirty="0">
                <a:cs typeface="Constantia"/>
              </a:rPr>
              <a:t> </a:t>
            </a:r>
            <a:r>
              <a:rPr lang="en-GB" sz="1800" spc="-5" dirty="0">
                <a:cs typeface="Constantia"/>
              </a:rPr>
              <a:t>gangrenosum</a:t>
            </a:r>
            <a:endParaRPr lang="en-GB"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1389" y="260648"/>
            <a:ext cx="7200800" cy="980728"/>
          </a:xfrm>
        </p:spPr>
        <p:txBody>
          <a:bodyPr>
            <a:normAutofit/>
          </a:bodyPr>
          <a:lstStyle/>
          <a:p>
            <a:r>
              <a:rPr lang="en-GB" sz="4000" b="1" dirty="0"/>
              <a:t>Ocular manifestations(47-65%)</a:t>
            </a:r>
          </a:p>
        </p:txBody>
      </p:sp>
      <p:sp>
        <p:nvSpPr>
          <p:cNvPr id="3" name="Content Placeholder 2"/>
          <p:cNvSpPr>
            <a:spLocks noGrp="1"/>
          </p:cNvSpPr>
          <p:nvPr>
            <p:ph idx="1"/>
          </p:nvPr>
        </p:nvSpPr>
        <p:spPr>
          <a:xfrm>
            <a:off x="1775520" y="1196752"/>
            <a:ext cx="8640960" cy="5400600"/>
          </a:xfrm>
        </p:spPr>
        <p:txBody>
          <a:bodyPr>
            <a:normAutofit/>
          </a:bodyPr>
          <a:lstStyle/>
          <a:p>
            <a:r>
              <a:rPr lang="en-GB" dirty="0">
                <a:latin typeface="+mj-lt"/>
              </a:rPr>
              <a:t>Major cause of morbidity.</a:t>
            </a:r>
          </a:p>
          <a:p>
            <a:r>
              <a:rPr lang="en-GB" dirty="0">
                <a:latin typeface="+mj-lt"/>
              </a:rPr>
              <a:t>Ocular lesions are:</a:t>
            </a:r>
          </a:p>
          <a:p>
            <a:pPr>
              <a:buFont typeface="Wingdings" pitchFamily="2" charset="2"/>
              <a:buChar char="Ø"/>
            </a:pPr>
            <a:r>
              <a:rPr lang="en-GB" sz="2500" dirty="0">
                <a:latin typeface="+mj-lt"/>
              </a:rPr>
              <a:t>  Anterior </a:t>
            </a:r>
            <a:r>
              <a:rPr lang="en-GB" sz="2500" dirty="0" err="1">
                <a:latin typeface="+mj-lt"/>
              </a:rPr>
              <a:t>uveitis</a:t>
            </a:r>
            <a:endParaRPr lang="en-GB" sz="2500" dirty="0">
              <a:latin typeface="+mj-lt"/>
            </a:endParaRPr>
          </a:p>
          <a:p>
            <a:pPr>
              <a:buFont typeface="Wingdings" pitchFamily="2" charset="2"/>
              <a:buChar char="Ø"/>
            </a:pPr>
            <a:r>
              <a:rPr lang="en-GB" sz="2500" dirty="0">
                <a:latin typeface="+mj-lt"/>
              </a:rPr>
              <a:t>  Posterior </a:t>
            </a:r>
            <a:r>
              <a:rPr lang="en-GB" sz="2500" dirty="0" err="1">
                <a:latin typeface="+mj-lt"/>
              </a:rPr>
              <a:t>uveitis</a:t>
            </a:r>
            <a:r>
              <a:rPr lang="en-GB" sz="2500" dirty="0">
                <a:latin typeface="+mj-lt"/>
              </a:rPr>
              <a:t> (Retinal vasculitis)-lead to blindness.</a:t>
            </a:r>
          </a:p>
          <a:p>
            <a:pPr>
              <a:buFont typeface="Wingdings" pitchFamily="2" charset="2"/>
              <a:buChar char="Ø"/>
            </a:pPr>
            <a:r>
              <a:rPr lang="en-GB" sz="2500" dirty="0">
                <a:latin typeface="+mj-lt"/>
              </a:rPr>
              <a:t>  </a:t>
            </a:r>
            <a:r>
              <a:rPr lang="en-GB" sz="2500" dirty="0" err="1">
                <a:latin typeface="+mj-lt"/>
              </a:rPr>
              <a:t>Hypopyon</a:t>
            </a:r>
            <a:r>
              <a:rPr lang="en-GB" sz="2500" dirty="0">
                <a:latin typeface="+mj-lt"/>
              </a:rPr>
              <a:t>.</a:t>
            </a:r>
          </a:p>
          <a:p>
            <a:pPr>
              <a:buFont typeface="Wingdings" pitchFamily="2" charset="2"/>
              <a:buChar char="Ø"/>
            </a:pPr>
            <a:r>
              <a:rPr lang="en-GB" sz="2500" dirty="0">
                <a:latin typeface="+mj-lt"/>
              </a:rPr>
              <a:t>Secondary complications (Cataract,Glaucoma,Tractional retinal detachment,chronic,cystoid,macular </a:t>
            </a:r>
            <a:r>
              <a:rPr lang="en-GB" sz="2500" dirty="0" err="1">
                <a:latin typeface="+mj-lt"/>
              </a:rPr>
              <a:t>edema,vision</a:t>
            </a:r>
            <a:r>
              <a:rPr lang="en-GB" sz="2500" dirty="0">
                <a:latin typeface="+mj-lt"/>
              </a:rPr>
              <a:t> loss &amp; Neovascular lesions)</a:t>
            </a:r>
          </a:p>
          <a:p>
            <a:r>
              <a:rPr lang="en-GB" dirty="0">
                <a:latin typeface="+mj-lt"/>
              </a:rPr>
              <a:t>Blindness occur within 4-5 years from onset of ocular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t-lamp-photograph-left-eye-demonstrated-layered-hypopyon-and-fibrin-formation-in-the.png"/>
          <p:cNvPicPr>
            <a:picLocks noChangeAspect="1"/>
          </p:cNvPicPr>
          <p:nvPr/>
        </p:nvPicPr>
        <p:blipFill>
          <a:blip r:embed="rId2" cstate="print"/>
          <a:stretch>
            <a:fillRect/>
          </a:stretch>
        </p:blipFill>
        <p:spPr>
          <a:xfrm>
            <a:off x="1524000" y="1"/>
            <a:ext cx="4644008" cy="3455187"/>
          </a:xfrm>
          <a:prstGeom prst="rect">
            <a:avLst/>
          </a:prstGeom>
        </p:spPr>
      </p:pic>
      <p:pic>
        <p:nvPicPr>
          <p:cNvPr id="5" name="Picture 4" descr="800wm.jpg"/>
          <p:cNvPicPr>
            <a:picLocks noChangeAspect="1"/>
          </p:cNvPicPr>
          <p:nvPr/>
        </p:nvPicPr>
        <p:blipFill>
          <a:blip r:embed="rId3" cstate="print"/>
          <a:stretch>
            <a:fillRect/>
          </a:stretch>
        </p:blipFill>
        <p:spPr>
          <a:xfrm>
            <a:off x="6168008" y="0"/>
            <a:ext cx="4499992" cy="3429000"/>
          </a:xfrm>
          <a:prstGeom prst="rect">
            <a:avLst/>
          </a:prstGeom>
        </p:spPr>
      </p:pic>
      <p:pic>
        <p:nvPicPr>
          <p:cNvPr id="6" name="Picture 5" descr="A-case-of-Behcets-disease-A-With-active-posterior-uveitis-B-With-active-posterior.png"/>
          <p:cNvPicPr>
            <a:picLocks noChangeAspect="1"/>
          </p:cNvPicPr>
          <p:nvPr/>
        </p:nvPicPr>
        <p:blipFill>
          <a:blip r:embed="rId4" cstate="print"/>
          <a:stretch>
            <a:fillRect/>
          </a:stretch>
        </p:blipFill>
        <p:spPr>
          <a:xfrm>
            <a:off x="4079776" y="3429000"/>
            <a:ext cx="4392488" cy="3429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22396" y="95865"/>
            <a:ext cx="5976664" cy="980728"/>
          </a:xfrm>
        </p:spPr>
        <p:txBody>
          <a:bodyPr>
            <a:normAutofit/>
          </a:bodyPr>
          <a:lstStyle/>
          <a:p>
            <a:r>
              <a:rPr lang="en-GB" sz="4000" b="1" dirty="0">
                <a:solidFill>
                  <a:schemeClr val="tx1"/>
                </a:solidFill>
              </a:rPr>
              <a:t>Vascular involvement </a:t>
            </a:r>
          </a:p>
        </p:txBody>
      </p:sp>
      <p:sp>
        <p:nvSpPr>
          <p:cNvPr id="3" name="Content Placeholder 2"/>
          <p:cNvSpPr>
            <a:spLocks noGrp="1"/>
          </p:cNvSpPr>
          <p:nvPr>
            <p:ph idx="1"/>
          </p:nvPr>
        </p:nvSpPr>
        <p:spPr>
          <a:xfrm>
            <a:off x="1703512" y="836712"/>
            <a:ext cx="8784976" cy="5832648"/>
          </a:xfrm>
        </p:spPr>
        <p:txBody>
          <a:bodyPr>
            <a:normAutofit/>
          </a:bodyPr>
          <a:lstStyle/>
          <a:p>
            <a:r>
              <a:rPr lang="en-GB" dirty="0">
                <a:latin typeface="+mj-lt"/>
              </a:rPr>
              <a:t> Occurs in 30-50%, mostly men. </a:t>
            </a:r>
          </a:p>
          <a:p>
            <a:endParaRPr lang="en-GB" dirty="0">
              <a:latin typeface="+mj-lt"/>
            </a:endParaRPr>
          </a:p>
          <a:p>
            <a:r>
              <a:rPr lang="en-GB" dirty="0">
                <a:latin typeface="+mj-lt"/>
              </a:rPr>
              <a:t> H/P- media thickening, elastic fiber splitting, and perivascular round cell infiltration.</a:t>
            </a:r>
          </a:p>
          <a:p>
            <a:endParaRPr lang="en-GB" dirty="0">
              <a:latin typeface="+mj-lt"/>
            </a:endParaRPr>
          </a:p>
          <a:p>
            <a:r>
              <a:rPr lang="en-GB" dirty="0">
                <a:latin typeface="+mj-lt"/>
              </a:rPr>
              <a:t>  4 types of vascular lesions – </a:t>
            </a:r>
          </a:p>
          <a:p>
            <a:pPr>
              <a:buNone/>
            </a:pPr>
            <a:r>
              <a:rPr lang="en-GB" dirty="0">
                <a:latin typeface="+mj-lt"/>
              </a:rPr>
              <a:t>      </a:t>
            </a:r>
            <a:r>
              <a:rPr lang="en-GB" sz="2400" dirty="0">
                <a:latin typeface="+mj-lt"/>
              </a:rPr>
              <a:t>  • Arterial and venous occlusions, aneurysms, and varices.</a:t>
            </a:r>
          </a:p>
          <a:p>
            <a:pPr>
              <a:buNone/>
            </a:pPr>
            <a:endParaRPr lang="en-GB" sz="2400" dirty="0">
              <a:latin typeface="+mj-lt"/>
            </a:endParaRPr>
          </a:p>
          <a:p>
            <a:r>
              <a:rPr lang="en-GB" dirty="0">
                <a:latin typeface="+mj-lt"/>
              </a:rPr>
              <a:t>  Venous inv. M/C occlusion, rarely varices.</a:t>
            </a:r>
          </a:p>
          <a:p>
            <a:endParaRPr lang="en-GB" dirty="0">
              <a:latin typeface="+mj-lt"/>
            </a:endParaRPr>
          </a:p>
          <a:p>
            <a:r>
              <a:rPr lang="en-GB" dirty="0">
                <a:latin typeface="+mj-lt"/>
              </a:rPr>
              <a:t>  M/C sites - SVC,IVC, deep femoral vein, and subclavian vein.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5520" y="188640"/>
            <a:ext cx="8640960" cy="6480720"/>
          </a:xfrm>
        </p:spPr>
        <p:txBody>
          <a:bodyPr>
            <a:normAutofit/>
          </a:bodyPr>
          <a:lstStyle/>
          <a:p>
            <a:r>
              <a:rPr lang="en-GB" dirty="0">
                <a:latin typeface="+mj-lt"/>
              </a:rPr>
              <a:t>  Arterial complications, 7% , M/C Aneurysm and occlusion</a:t>
            </a:r>
          </a:p>
          <a:p>
            <a:r>
              <a:rPr lang="en-GB" dirty="0">
                <a:latin typeface="+mj-lt"/>
              </a:rPr>
              <a:t>  Subclavian and pulmonary artery, Most commonly occluded. </a:t>
            </a:r>
          </a:p>
          <a:p>
            <a:r>
              <a:rPr lang="en-GB" dirty="0">
                <a:latin typeface="+mj-lt"/>
              </a:rPr>
              <a:t>  </a:t>
            </a:r>
            <a:r>
              <a:rPr lang="en-GB" dirty="0" err="1">
                <a:latin typeface="+mj-lt"/>
              </a:rPr>
              <a:t>Pulseless</a:t>
            </a:r>
            <a:r>
              <a:rPr lang="en-GB" dirty="0">
                <a:latin typeface="+mj-lt"/>
              </a:rPr>
              <a:t> disease -subclavian artery occlusion.</a:t>
            </a:r>
          </a:p>
          <a:p>
            <a:r>
              <a:rPr lang="en-GB" dirty="0">
                <a:latin typeface="+mj-lt"/>
              </a:rPr>
              <a:t>  Hypertension - renal artery stenosis.</a:t>
            </a:r>
          </a:p>
          <a:p>
            <a:r>
              <a:rPr lang="en-GB" dirty="0">
                <a:latin typeface="+mj-lt"/>
              </a:rPr>
              <a:t>  Femoral artery stenosis - intermittent claudication, AVN of femoral head.</a:t>
            </a:r>
          </a:p>
          <a:p>
            <a:r>
              <a:rPr lang="en-GB" dirty="0">
                <a:latin typeface="+mj-lt"/>
              </a:rPr>
              <a:t>  Pulmonary vasculitis - dyspnea, chest pain, cough haemoptysis.</a:t>
            </a:r>
          </a:p>
          <a:p>
            <a:r>
              <a:rPr lang="en-GB" dirty="0">
                <a:latin typeface="+mj-lt"/>
              </a:rPr>
              <a:t>  Aneurysm accounts for most vascular deaths.</a:t>
            </a:r>
          </a:p>
          <a:p>
            <a:r>
              <a:rPr lang="en-GB" dirty="0">
                <a:latin typeface="+mj-lt"/>
              </a:rPr>
              <a:t>  Common sites- abdominal aorta, femoral and thoracic artery.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3512" y="260648"/>
            <a:ext cx="8784976" cy="6408712"/>
          </a:xfrm>
        </p:spPr>
        <p:txBody>
          <a:bodyPr>
            <a:normAutofit fontScale="92500" lnSpcReduction="20000"/>
          </a:bodyPr>
          <a:lstStyle/>
          <a:p>
            <a:r>
              <a:rPr lang="en-GB" sz="4000" dirty="0"/>
              <a:t> </a:t>
            </a:r>
            <a:r>
              <a:rPr lang="en-GB" sz="4000" b="1" dirty="0">
                <a:latin typeface="+mj-lt"/>
              </a:rPr>
              <a:t>Gastrointestinal involvement (&gt;10%)</a:t>
            </a:r>
          </a:p>
          <a:p>
            <a:pPr>
              <a:buNone/>
            </a:pPr>
            <a:r>
              <a:rPr lang="en-GB" sz="2800" dirty="0">
                <a:latin typeface="+mj-lt"/>
              </a:rPr>
              <a:t> Clinical spectrum is enormously varied • Anorexia, vomiting, dyspepsia, diarrhoea, abdominal distension, abdominal pain and  intestinal ulcers, occurring primarily in the ileum and colon and closely resembling </a:t>
            </a:r>
            <a:r>
              <a:rPr lang="en-GB" sz="2800" dirty="0" err="1">
                <a:latin typeface="+mj-lt"/>
              </a:rPr>
              <a:t>Crohn</a:t>
            </a:r>
            <a:r>
              <a:rPr lang="en-GB" sz="2800" dirty="0">
                <a:latin typeface="+mj-lt"/>
              </a:rPr>
              <a:t> disease, may occur.</a:t>
            </a:r>
          </a:p>
          <a:p>
            <a:pPr>
              <a:buNone/>
            </a:pPr>
            <a:endParaRPr lang="en-GB" sz="2800" dirty="0">
              <a:latin typeface="+mj-lt"/>
            </a:endParaRPr>
          </a:p>
          <a:p>
            <a:r>
              <a:rPr lang="en-GB" sz="3200" dirty="0"/>
              <a:t> </a:t>
            </a:r>
            <a:r>
              <a:rPr lang="en-GB" sz="4000" b="1" dirty="0">
                <a:latin typeface="+mj-lt"/>
              </a:rPr>
              <a:t>Cardiac manifestations (5-17%)</a:t>
            </a:r>
          </a:p>
          <a:p>
            <a:pPr>
              <a:buNone/>
            </a:pPr>
            <a:r>
              <a:rPr lang="en-GB" sz="2800" dirty="0">
                <a:latin typeface="+mj-lt"/>
              </a:rPr>
              <a:t> Coronary vasculitis and thrombosis, pericarditis, myocarditis, endocarditis with granulomatous changes or fibrosis, regurgitation, and diastolic dysfunction</a:t>
            </a:r>
          </a:p>
          <a:p>
            <a:pPr>
              <a:buNone/>
            </a:pPr>
            <a:endParaRPr lang="en-GB" sz="2800" dirty="0">
              <a:latin typeface="+mj-lt"/>
            </a:endParaRPr>
          </a:p>
          <a:p>
            <a:r>
              <a:rPr lang="en-GB" sz="4000" b="1" dirty="0"/>
              <a:t> </a:t>
            </a:r>
            <a:r>
              <a:rPr lang="en-GB" sz="4000" b="1" dirty="0">
                <a:latin typeface="+mj-lt"/>
              </a:rPr>
              <a:t>Lung involvement (up to 18%)</a:t>
            </a:r>
          </a:p>
          <a:p>
            <a:pPr>
              <a:buNone/>
            </a:pPr>
            <a:r>
              <a:rPr lang="en-GB" dirty="0"/>
              <a:t> </a:t>
            </a:r>
            <a:r>
              <a:rPr lang="en-GB" sz="2800" dirty="0">
                <a:latin typeface="+mj-lt"/>
              </a:rPr>
              <a:t>Pulmonary vasculitis, hypertension, pleural effusions and Aneurysms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0"/>
            <a:ext cx="7272808" cy="980728"/>
          </a:xfrm>
        </p:spPr>
        <p:txBody>
          <a:bodyPr>
            <a:normAutofit/>
          </a:bodyPr>
          <a:lstStyle/>
          <a:p>
            <a:r>
              <a:rPr lang="en-GB" sz="4000" b="1" dirty="0">
                <a:solidFill>
                  <a:schemeClr val="tx1"/>
                </a:solidFill>
              </a:rPr>
              <a:t>Joint manifestations (30 - 40%)</a:t>
            </a:r>
          </a:p>
        </p:txBody>
      </p:sp>
      <p:sp>
        <p:nvSpPr>
          <p:cNvPr id="3" name="Content Placeholder 2"/>
          <p:cNvSpPr>
            <a:spLocks noGrp="1"/>
          </p:cNvSpPr>
          <p:nvPr>
            <p:ph idx="1"/>
          </p:nvPr>
        </p:nvSpPr>
        <p:spPr>
          <a:xfrm>
            <a:off x="1703512" y="980728"/>
            <a:ext cx="8784976" cy="5688632"/>
          </a:xfrm>
        </p:spPr>
        <p:txBody>
          <a:bodyPr>
            <a:normAutofit/>
          </a:bodyPr>
          <a:lstStyle/>
          <a:p>
            <a:r>
              <a:rPr lang="en-GB" dirty="0">
                <a:latin typeface="+mj-lt"/>
              </a:rPr>
              <a:t> More than half patients develop signs or symptoms of synovitis, arthritis, and/or arthralgia during course of disease.</a:t>
            </a:r>
          </a:p>
          <a:p>
            <a:r>
              <a:rPr lang="en-GB" dirty="0">
                <a:latin typeface="+mj-lt"/>
              </a:rPr>
              <a:t> Most frequent minor feature in childhood-onset BD is reported to be arthritis, occurring in 11 of 40 patients.</a:t>
            </a:r>
          </a:p>
          <a:p>
            <a:r>
              <a:rPr lang="en-GB" dirty="0">
                <a:latin typeface="+mj-lt"/>
              </a:rPr>
              <a:t> Multiple-joint involvement is common.</a:t>
            </a:r>
          </a:p>
          <a:p>
            <a:r>
              <a:rPr lang="en-GB" dirty="0">
                <a:latin typeface="+mj-lt"/>
              </a:rPr>
              <a:t> Clinical features have been reported as pain, tenderness, swelling, limitation of joint movement, warmth, and morning stiffness</a:t>
            </a:r>
            <a:r>
              <a:rPr lang="en-GB" dirty="0"/>
              <a:t>.</a:t>
            </a:r>
          </a:p>
          <a:p>
            <a:r>
              <a:rPr lang="en-GB" sz="2800" dirty="0" err="1">
                <a:latin typeface="+mj-lt"/>
              </a:rPr>
              <a:t>Knee,Ankle</a:t>
            </a:r>
            <a:r>
              <a:rPr lang="en-GB" sz="2800" dirty="0">
                <a:latin typeface="+mj-lt"/>
              </a:rPr>
              <a:t> &amp; Elbow joints commonly affected</a:t>
            </a:r>
            <a:r>
              <a:rPr lang="en-GB" dirty="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1720185" y="1088308"/>
            <a:ext cx="8424862" cy="5976938"/>
          </a:xfrm>
        </p:spPr>
        <p:txBody>
          <a:bodyPr>
            <a:normAutofit/>
          </a:bodyPr>
          <a:lstStyle/>
          <a:p>
            <a:r>
              <a:rPr lang="en-GB" b="1" dirty="0">
                <a:latin typeface="ADLaM Display" panose="02010000000000000000" pitchFamily="2" charset="0"/>
                <a:ea typeface="ADLaM Display" panose="02010000000000000000" pitchFamily="2" charset="0"/>
                <a:cs typeface="ADLaM Display" panose="02010000000000000000" pitchFamily="2" charset="0"/>
              </a:rPr>
              <a:t>Behçet's disease, or</a:t>
            </a:r>
            <a:r>
              <a:rPr lang="en-GB" dirty="0">
                <a:latin typeface="ADLaM Display" panose="02010000000000000000" pitchFamily="2" charset="0"/>
                <a:ea typeface="ADLaM Display" panose="02010000000000000000" pitchFamily="2" charset="0"/>
                <a:cs typeface="ADLaM Display" panose="02010000000000000000" pitchFamily="2" charset="0"/>
              </a:rPr>
              <a:t> </a:t>
            </a:r>
            <a:r>
              <a:rPr lang="en-GB" b="1" dirty="0">
                <a:latin typeface="ADLaM Display" panose="02010000000000000000" pitchFamily="2" charset="0"/>
                <a:ea typeface="ADLaM Display" panose="02010000000000000000" pitchFamily="2" charset="0"/>
                <a:cs typeface="ADLaM Display" panose="02010000000000000000" pitchFamily="2" charset="0"/>
              </a:rPr>
              <a:t>Behçet's syndrome</a:t>
            </a:r>
            <a:r>
              <a:rPr lang="en-GB" dirty="0"/>
              <a:t>, is a rare and poorly understood condition that results in</a:t>
            </a:r>
            <a:r>
              <a:rPr lang="en-GB" dirty="0">
                <a:solidFill>
                  <a:schemeClr val="accent6">
                    <a:lumMod val="75000"/>
                  </a:schemeClr>
                </a:solidFill>
              </a:rPr>
              <a:t> inflammation of the blood vessels </a:t>
            </a:r>
            <a:r>
              <a:rPr lang="en-GB" dirty="0"/>
              <a:t>and tissues.</a:t>
            </a:r>
          </a:p>
          <a:p>
            <a:endParaRPr lang="en-GB" dirty="0"/>
          </a:p>
          <a:p>
            <a:r>
              <a:rPr lang="en-GB" dirty="0"/>
              <a:t>It’s a chronic, relapsing-remitting, occlusive vasculitis affecting multiple organ systems</a:t>
            </a:r>
          </a:p>
          <a:p>
            <a:endParaRPr lang="en-GB" dirty="0"/>
          </a:p>
          <a:p>
            <a:r>
              <a:rPr lang="en-GB" dirty="0"/>
              <a:t>First described in the 1930’s by the Turksih dermatologist Hulusi Behcet who noted the triad of aphthous oral ulcers, genital lesions, and recurrent eye inflammation. </a:t>
            </a:r>
            <a:br>
              <a:rPr lang="en-GB" dirty="0"/>
            </a:br>
            <a:endParaRPr lang="en-GB" dirty="0"/>
          </a:p>
        </p:txBody>
      </p:sp>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5B732DCE-E124-6974-3E58-E260846AA8C1}"/>
                  </a:ext>
                </a:extLst>
              </p14:cNvPr>
              <p14:cNvContentPartPr/>
              <p14:nvPr/>
            </p14:nvContentPartPr>
            <p14:xfrm>
              <a:off x="2367046" y="1179569"/>
              <a:ext cx="44640" cy="15120"/>
            </p14:xfrm>
          </p:contentPart>
        </mc:Choice>
        <mc:Fallback xmlns="">
          <p:pic>
            <p:nvPicPr>
              <p:cNvPr id="2" name="Ink 1">
                <a:extLst>
                  <a:ext uri="{FF2B5EF4-FFF2-40B4-BE49-F238E27FC236}">
                    <a16:creationId xmlns:a16="http://schemas.microsoft.com/office/drawing/2014/main" id="{5B732DCE-E124-6974-3E58-E260846AA8C1}"/>
                  </a:ext>
                </a:extLst>
              </p:cNvPr>
              <p:cNvPicPr/>
              <p:nvPr/>
            </p:nvPicPr>
            <p:blipFill>
              <a:blip r:embed="rId3"/>
              <a:stretch>
                <a:fillRect/>
              </a:stretch>
            </p:blipFill>
            <p:spPr>
              <a:xfrm>
                <a:off x="2322046" y="1089929"/>
                <a:ext cx="134280" cy="194760"/>
              </a:xfrm>
              <a:prstGeom prst="rect">
                <a:avLst/>
              </a:prstGeom>
            </p:spPr>
          </p:pic>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0"/>
            <a:ext cx="8363272" cy="922114"/>
          </a:xfrm>
        </p:spPr>
        <p:txBody>
          <a:bodyPr>
            <a:noAutofit/>
          </a:bodyPr>
          <a:lstStyle/>
          <a:p>
            <a:r>
              <a:rPr lang="en-GB" sz="4000" b="1" dirty="0"/>
              <a:t>Neurologic manifestations (3.2-49%) </a:t>
            </a:r>
          </a:p>
        </p:txBody>
      </p:sp>
      <p:sp>
        <p:nvSpPr>
          <p:cNvPr id="3" name="Content Placeholder 2"/>
          <p:cNvSpPr>
            <a:spLocks noGrp="1"/>
          </p:cNvSpPr>
          <p:nvPr>
            <p:ph idx="1"/>
          </p:nvPr>
        </p:nvSpPr>
        <p:spPr>
          <a:xfrm>
            <a:off x="1703512" y="908720"/>
            <a:ext cx="8784976" cy="5760640"/>
          </a:xfrm>
        </p:spPr>
        <p:txBody>
          <a:bodyPr>
            <a:normAutofit/>
          </a:bodyPr>
          <a:lstStyle/>
          <a:p>
            <a:r>
              <a:rPr lang="en-GB" dirty="0">
                <a:latin typeface="+mj-lt"/>
              </a:rPr>
              <a:t>May present as meningoencephalitis, a multiple sclerosis–like illness, acute myelitis, stroke, or pseudotumor cerebri. Cerebral venous sinus thrombosis, Cranial nerve palsies, Brainstem lesions</a:t>
            </a:r>
          </a:p>
          <a:p>
            <a:endParaRPr lang="en-GB" dirty="0">
              <a:latin typeface="+mj-lt"/>
            </a:endParaRPr>
          </a:p>
          <a:p>
            <a:r>
              <a:rPr lang="en-GB" dirty="0">
                <a:latin typeface="+mj-lt"/>
              </a:rPr>
              <a:t> Most serious, leading to severe disability and a high fatality rate.</a:t>
            </a:r>
          </a:p>
          <a:p>
            <a:endParaRPr lang="en-GB" dirty="0">
              <a:latin typeface="+mj-lt"/>
            </a:endParaRPr>
          </a:p>
          <a:p>
            <a:r>
              <a:rPr lang="en-GB" dirty="0">
                <a:latin typeface="+mj-lt"/>
              </a:rPr>
              <a:t> Usually occur within 5 years of disease onset. </a:t>
            </a:r>
          </a:p>
          <a:p>
            <a:endParaRPr lang="en-GB" dirty="0">
              <a:latin typeface="+mj-lt"/>
            </a:endParaRPr>
          </a:p>
          <a:p>
            <a:r>
              <a:rPr lang="en-GB" dirty="0">
                <a:latin typeface="+mj-lt"/>
              </a:rPr>
              <a:t> Severe headache is most frequent initial symptom.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3512" y="188640"/>
            <a:ext cx="8784976" cy="6480720"/>
          </a:xfrm>
        </p:spPr>
        <p:txBody>
          <a:bodyPr/>
          <a:lstStyle/>
          <a:p>
            <a:r>
              <a:rPr lang="en-GB" dirty="0"/>
              <a:t>The disease tends to involve the “white matter” portion of the brain and brainstem, and may lead confusion, strokes, personality changes, and (rarely) dementia. </a:t>
            </a:r>
          </a:p>
          <a:p>
            <a:endParaRPr lang="en-GB" dirty="0"/>
          </a:p>
          <a:p>
            <a:r>
              <a:rPr lang="en-GB" dirty="0"/>
              <a:t>The meningitis of Behcet’s disease is not associated with any known infection, it is often referred to as “aseptic” meningitis.</a:t>
            </a:r>
          </a:p>
          <a:p>
            <a:endParaRPr lang="en-GB" dirty="0"/>
          </a:p>
        </p:txBody>
      </p:sp>
      <p:pic>
        <p:nvPicPr>
          <p:cNvPr id="4" name="Picture 3" descr="neurob2.jpg"/>
          <p:cNvPicPr>
            <a:picLocks noChangeAspect="1"/>
          </p:cNvPicPr>
          <p:nvPr/>
        </p:nvPicPr>
        <p:blipFill>
          <a:blip r:embed="rId2" cstate="print"/>
          <a:stretch>
            <a:fillRect/>
          </a:stretch>
        </p:blipFill>
        <p:spPr>
          <a:xfrm>
            <a:off x="6858000" y="4191000"/>
            <a:ext cx="3810000" cy="2667000"/>
          </a:xfrm>
          <a:prstGeom prst="rect">
            <a:avLst/>
          </a:prstGeom>
        </p:spPr>
      </p:pic>
      <p:sp>
        <p:nvSpPr>
          <p:cNvPr id="5" name="TextBox 4"/>
          <p:cNvSpPr txBox="1"/>
          <p:nvPr/>
        </p:nvSpPr>
        <p:spPr>
          <a:xfrm>
            <a:off x="1524000" y="5657670"/>
            <a:ext cx="5364088" cy="923330"/>
          </a:xfrm>
          <a:prstGeom prst="rect">
            <a:avLst/>
          </a:prstGeom>
          <a:noFill/>
        </p:spPr>
        <p:txBody>
          <a:bodyPr wrap="square" rtlCol="0">
            <a:spAutoFit/>
          </a:bodyPr>
          <a:lstStyle/>
          <a:p>
            <a:r>
              <a:rPr lang="en-GB" sz="1800" dirty="0"/>
              <a:t>(MRI) study of a Behcet’s patient demonstrating central nervous system involvement (white matter changes in the pons).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9A237-E97D-B7A5-C806-C93B35C145FD}"/>
              </a:ext>
            </a:extLst>
          </p:cNvPr>
          <p:cNvSpPr>
            <a:spLocks noGrp="1"/>
          </p:cNvSpPr>
          <p:nvPr>
            <p:ph type="title"/>
          </p:nvPr>
        </p:nvSpPr>
        <p:spPr/>
        <p:txBody>
          <a:bodyPr/>
          <a:lstStyle/>
          <a:p>
            <a:r>
              <a:rPr lang="en-US" dirty="0">
                <a:latin typeface="ADLaM Display" panose="02010000000000000000" pitchFamily="2" charset="0"/>
                <a:ea typeface="ADLaM Display" panose="02010000000000000000" pitchFamily="2" charset="0"/>
                <a:cs typeface="ADLaM Display" panose="02010000000000000000" pitchFamily="2" charset="0"/>
              </a:rPr>
              <a:t>Diagnosis : ( old criteria) </a:t>
            </a:r>
          </a:p>
        </p:txBody>
      </p:sp>
      <p:pic>
        <p:nvPicPr>
          <p:cNvPr id="7" name="Content Placeholder 6">
            <a:extLst>
              <a:ext uri="{FF2B5EF4-FFF2-40B4-BE49-F238E27FC236}">
                <a16:creationId xmlns:a16="http://schemas.microsoft.com/office/drawing/2014/main" id="{9093A97B-134F-34DD-FDE8-5E4EA7DE32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3154" y="1428750"/>
            <a:ext cx="8723673" cy="5037052"/>
          </a:xfrm>
        </p:spPr>
      </p:pic>
    </p:spTree>
    <p:extLst>
      <p:ext uri="{BB962C8B-B14F-4D97-AF65-F5344CB8AC3E}">
        <p14:creationId xmlns:p14="http://schemas.microsoft.com/office/powerpoint/2010/main" val="1801129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1" y="0"/>
            <a:ext cx="9608501" cy="1061884"/>
          </a:xfrm>
        </p:spPr>
        <p:txBody>
          <a:bodyPr>
            <a:normAutofit fontScale="90000"/>
          </a:bodyPr>
          <a:lstStyle/>
          <a:p>
            <a:r>
              <a:rPr lang="en-GB" sz="4400" b="1" dirty="0">
                <a:latin typeface="ADLaM Display" panose="02010000000000000000" pitchFamily="2" charset="0"/>
                <a:ea typeface="ADLaM Display" panose="02010000000000000000" pitchFamily="2" charset="0"/>
                <a:cs typeface="ADLaM Display" panose="02010000000000000000" pitchFamily="2" charset="0"/>
              </a:rPr>
              <a:t>How is Behcet’s Disease Diagnosed</a:t>
            </a:r>
            <a:r>
              <a:rPr lang="en-US" sz="4400" b="1" dirty="0">
                <a:latin typeface="ADLaM Display" panose="02010000000000000000" pitchFamily="2" charset="0"/>
                <a:ea typeface="ADLaM Display" panose="02010000000000000000" pitchFamily="2" charset="0"/>
                <a:cs typeface="ADLaM Display" panose="02010000000000000000" pitchFamily="2" charset="0"/>
              </a:rPr>
              <a:t>? </a:t>
            </a:r>
            <a:br>
              <a:rPr lang="en-GB" b="1" dirty="0">
                <a:latin typeface="ADLaM Display" panose="02010000000000000000" pitchFamily="2" charset="0"/>
                <a:ea typeface="ADLaM Display" panose="02010000000000000000" pitchFamily="2" charset="0"/>
                <a:cs typeface="ADLaM Display" panose="02010000000000000000" pitchFamily="2" charset="0"/>
              </a:rPr>
            </a:br>
            <a:endParaRPr lang="en-GB" dirty="0">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Content Placeholder 2"/>
          <p:cNvSpPr>
            <a:spLocks noGrp="1"/>
          </p:cNvSpPr>
          <p:nvPr>
            <p:ph idx="1"/>
          </p:nvPr>
        </p:nvSpPr>
        <p:spPr>
          <a:xfrm>
            <a:off x="1703512" y="764704"/>
            <a:ext cx="8784976" cy="5904656"/>
          </a:xfrm>
        </p:spPr>
        <p:txBody>
          <a:bodyPr>
            <a:normAutofit/>
          </a:bodyPr>
          <a:lstStyle/>
          <a:p>
            <a:r>
              <a:rPr lang="en-GB" sz="3200" dirty="0">
                <a:latin typeface="+mj-lt"/>
              </a:rPr>
              <a:t>Diagnostic Criteria</a:t>
            </a:r>
            <a:r>
              <a:rPr lang="en-GB" dirty="0">
                <a:latin typeface="+mj-lt"/>
              </a:rPr>
              <a:t>.</a:t>
            </a:r>
          </a:p>
          <a:p>
            <a:pPr>
              <a:buNone/>
            </a:pPr>
            <a:r>
              <a:rPr lang="en-GB" dirty="0">
                <a:solidFill>
                  <a:srgbClr val="FF0000"/>
                </a:solidFill>
                <a:latin typeface="+mj-lt"/>
              </a:rPr>
              <a:t>          SYMPTOM                    -                     POINTS </a:t>
            </a:r>
          </a:p>
          <a:p>
            <a:pPr>
              <a:buNone/>
            </a:pPr>
            <a:r>
              <a:rPr lang="en-GB" dirty="0">
                <a:latin typeface="+mj-lt"/>
              </a:rPr>
              <a:t> Ocular lesions (recurrent)                              2</a:t>
            </a:r>
          </a:p>
          <a:p>
            <a:pPr>
              <a:buNone/>
            </a:pPr>
            <a:r>
              <a:rPr lang="en-GB" dirty="0">
                <a:latin typeface="+mj-lt"/>
              </a:rPr>
              <a:t> Oral ulcers (recurrent)                                    2 </a:t>
            </a:r>
          </a:p>
          <a:p>
            <a:pPr>
              <a:buNone/>
            </a:pPr>
            <a:r>
              <a:rPr lang="en-GB" dirty="0">
                <a:latin typeface="+mj-lt"/>
              </a:rPr>
              <a:t> Genital ulcers (recurrent)                               2</a:t>
            </a:r>
          </a:p>
          <a:p>
            <a:pPr>
              <a:buNone/>
            </a:pPr>
            <a:r>
              <a:rPr lang="en-GB" dirty="0">
                <a:latin typeface="+mj-lt"/>
              </a:rPr>
              <a:t> Skin lesions (recurrent)                                  1</a:t>
            </a:r>
          </a:p>
          <a:p>
            <a:pPr>
              <a:buNone/>
            </a:pPr>
            <a:r>
              <a:rPr lang="en-GB" dirty="0">
                <a:latin typeface="+mj-lt"/>
              </a:rPr>
              <a:t> CNS symptoms                                                1</a:t>
            </a:r>
          </a:p>
          <a:p>
            <a:pPr>
              <a:buNone/>
            </a:pPr>
            <a:r>
              <a:rPr lang="en-GB" dirty="0">
                <a:latin typeface="+mj-lt"/>
              </a:rPr>
              <a:t> Vascular manifestations                                 1</a:t>
            </a:r>
          </a:p>
          <a:p>
            <a:pPr>
              <a:buNone/>
            </a:pPr>
            <a:r>
              <a:rPr lang="en-GB" dirty="0">
                <a:latin typeface="+mj-lt"/>
              </a:rPr>
              <a:t> Pathergy test (+ve)                                          1 </a:t>
            </a:r>
          </a:p>
          <a:p>
            <a:pPr>
              <a:buNone/>
            </a:pPr>
            <a:r>
              <a:rPr lang="en-GB" dirty="0">
                <a:solidFill>
                  <a:srgbClr val="FF0000"/>
                </a:solidFill>
                <a:latin typeface="+mj-lt"/>
              </a:rPr>
              <a:t>                                    Total           -                  10 </a:t>
            </a:r>
          </a:p>
          <a:p>
            <a:r>
              <a:rPr lang="en-GB" dirty="0">
                <a:latin typeface="+mj-lt"/>
              </a:rPr>
              <a:t>BCD scoring: Score&gt;4 indicates Behcet disease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03512" y="1"/>
            <a:ext cx="5040560" cy="6740307"/>
          </a:xfrm>
          <a:prstGeom prst="rect">
            <a:avLst/>
          </a:prstGeom>
        </p:spPr>
        <p:txBody>
          <a:bodyPr wrap="square">
            <a:spAutoFit/>
          </a:bodyPr>
          <a:lstStyle/>
          <a:p>
            <a:r>
              <a:rPr lang="en-GB" sz="2800" b="1" dirty="0">
                <a:solidFill>
                  <a:srgbClr val="FF0000"/>
                </a:solidFill>
                <a:latin typeface="+mj-lt"/>
              </a:rPr>
              <a:t>• Major features </a:t>
            </a:r>
          </a:p>
          <a:p>
            <a:r>
              <a:rPr lang="en-GB" sz="2800" dirty="0">
                <a:solidFill>
                  <a:srgbClr val="00B0F0"/>
                </a:solidFill>
                <a:latin typeface="+mj-lt"/>
              </a:rPr>
              <a:t>    </a:t>
            </a:r>
            <a:r>
              <a:rPr lang="en-GB" sz="2400" dirty="0">
                <a:solidFill>
                  <a:srgbClr val="00B0F0"/>
                </a:solidFill>
                <a:latin typeface="+mj-lt"/>
              </a:rPr>
              <a:t>•</a:t>
            </a:r>
            <a:r>
              <a:rPr lang="en-GB" sz="2400" dirty="0">
                <a:latin typeface="+mj-lt"/>
              </a:rPr>
              <a:t> Recurrent </a:t>
            </a:r>
            <a:r>
              <a:rPr lang="en-GB" sz="2000" dirty="0">
                <a:latin typeface="+mj-lt"/>
              </a:rPr>
              <a:t>aphthous ulceration of oral mucous membrane </a:t>
            </a:r>
          </a:p>
          <a:p>
            <a:r>
              <a:rPr lang="en-GB" sz="2400" dirty="0">
                <a:solidFill>
                  <a:srgbClr val="00B0F0"/>
                </a:solidFill>
                <a:latin typeface="+mj-lt"/>
              </a:rPr>
              <a:t>    •</a:t>
            </a:r>
            <a:r>
              <a:rPr lang="en-GB" sz="2400" dirty="0">
                <a:latin typeface="+mj-lt"/>
              </a:rPr>
              <a:t> Skin lesions </a:t>
            </a:r>
            <a:r>
              <a:rPr lang="en-GB" sz="2000" dirty="0">
                <a:latin typeface="+mj-lt"/>
              </a:rPr>
              <a:t>-Erythema nodosum – like lesions, subcutaneous thrombophlebitis, folliculitis (acne like lesions), cutaneous hypersensitivity </a:t>
            </a:r>
          </a:p>
          <a:p>
            <a:r>
              <a:rPr lang="en-GB" sz="2000" dirty="0">
                <a:solidFill>
                  <a:srgbClr val="00B0F0"/>
                </a:solidFill>
                <a:latin typeface="+mj-lt"/>
              </a:rPr>
              <a:t>    </a:t>
            </a:r>
            <a:r>
              <a:rPr lang="en-GB" sz="2400" dirty="0">
                <a:solidFill>
                  <a:srgbClr val="00B0F0"/>
                </a:solidFill>
                <a:latin typeface="+mj-lt"/>
              </a:rPr>
              <a:t>•</a:t>
            </a:r>
            <a:r>
              <a:rPr lang="en-GB" sz="2400" dirty="0">
                <a:latin typeface="+mj-lt"/>
              </a:rPr>
              <a:t> Eye lesions -</a:t>
            </a:r>
            <a:r>
              <a:rPr lang="en-GB" sz="2000" dirty="0">
                <a:latin typeface="+mj-lt"/>
              </a:rPr>
              <a:t> Iridocyclitis, chorioretinitis, retinouveitis, definite history of chorioretinitis or retinouveitis </a:t>
            </a:r>
          </a:p>
          <a:p>
            <a:r>
              <a:rPr lang="en-GB" sz="2000" dirty="0">
                <a:solidFill>
                  <a:srgbClr val="00B0F0"/>
                </a:solidFill>
                <a:latin typeface="+mj-lt"/>
              </a:rPr>
              <a:t>    </a:t>
            </a:r>
            <a:r>
              <a:rPr lang="en-GB" sz="2400" dirty="0">
                <a:solidFill>
                  <a:srgbClr val="00B0F0"/>
                </a:solidFill>
                <a:latin typeface="+mj-lt"/>
              </a:rPr>
              <a:t>•</a:t>
            </a:r>
            <a:r>
              <a:rPr lang="en-GB" sz="2400" dirty="0">
                <a:latin typeface="+mj-lt"/>
              </a:rPr>
              <a:t> Genital ulcers </a:t>
            </a:r>
          </a:p>
          <a:p>
            <a:r>
              <a:rPr lang="en-GB" sz="2800" b="1" dirty="0">
                <a:solidFill>
                  <a:srgbClr val="FF0000"/>
                </a:solidFill>
                <a:latin typeface="+mj-lt"/>
              </a:rPr>
              <a:t>• Minor features </a:t>
            </a:r>
          </a:p>
          <a:p>
            <a:r>
              <a:rPr lang="en-GB" sz="2000" dirty="0">
                <a:solidFill>
                  <a:srgbClr val="00B0F0"/>
                </a:solidFill>
                <a:latin typeface="+mj-lt"/>
              </a:rPr>
              <a:t>     </a:t>
            </a:r>
            <a:r>
              <a:rPr lang="en-GB" sz="2400" dirty="0">
                <a:solidFill>
                  <a:srgbClr val="00B0F0"/>
                </a:solidFill>
                <a:latin typeface="+mj-lt"/>
              </a:rPr>
              <a:t>•</a:t>
            </a:r>
            <a:r>
              <a:rPr lang="en-GB" sz="2400" dirty="0">
                <a:latin typeface="+mj-lt"/>
              </a:rPr>
              <a:t> Arthritis </a:t>
            </a:r>
            <a:r>
              <a:rPr lang="en-GB" sz="2000" dirty="0">
                <a:latin typeface="+mj-lt"/>
              </a:rPr>
              <a:t>without deformity and ankylosis</a:t>
            </a:r>
          </a:p>
          <a:p>
            <a:r>
              <a:rPr lang="en-GB" sz="2400" dirty="0">
                <a:latin typeface="+mj-lt"/>
              </a:rPr>
              <a:t>    </a:t>
            </a:r>
            <a:r>
              <a:rPr lang="en-GB" sz="2400" dirty="0">
                <a:solidFill>
                  <a:srgbClr val="00B0F0"/>
                </a:solidFill>
                <a:latin typeface="+mj-lt"/>
              </a:rPr>
              <a:t>•</a:t>
            </a:r>
            <a:r>
              <a:rPr lang="en-GB" sz="2400" dirty="0">
                <a:latin typeface="+mj-lt"/>
              </a:rPr>
              <a:t> Gastrointestinal lesions </a:t>
            </a:r>
            <a:r>
              <a:rPr lang="en-GB" sz="2000" dirty="0">
                <a:latin typeface="+mj-lt"/>
              </a:rPr>
              <a:t>characterized by  ileocecal ulcers</a:t>
            </a:r>
          </a:p>
          <a:p>
            <a:r>
              <a:rPr lang="en-GB" sz="2400" dirty="0">
                <a:solidFill>
                  <a:srgbClr val="00B0F0"/>
                </a:solidFill>
                <a:latin typeface="+mj-lt"/>
              </a:rPr>
              <a:t>    •</a:t>
            </a:r>
            <a:r>
              <a:rPr lang="en-GB" sz="2400" dirty="0">
                <a:latin typeface="+mj-lt"/>
              </a:rPr>
              <a:t> Epididymitis</a:t>
            </a:r>
          </a:p>
          <a:p>
            <a:r>
              <a:rPr lang="en-GB" sz="2000" dirty="0">
                <a:latin typeface="+mj-lt"/>
              </a:rPr>
              <a:t>     </a:t>
            </a:r>
            <a:r>
              <a:rPr lang="en-GB" sz="2400" dirty="0">
                <a:solidFill>
                  <a:srgbClr val="00B0F0"/>
                </a:solidFill>
                <a:latin typeface="+mj-lt"/>
              </a:rPr>
              <a:t>•</a:t>
            </a:r>
            <a:r>
              <a:rPr lang="en-GB" sz="2400" dirty="0">
                <a:latin typeface="+mj-lt"/>
              </a:rPr>
              <a:t> Vascular lesions </a:t>
            </a:r>
          </a:p>
          <a:p>
            <a:r>
              <a:rPr lang="en-GB" sz="2000" b="1" dirty="0">
                <a:solidFill>
                  <a:srgbClr val="00B0F0"/>
                </a:solidFill>
                <a:latin typeface="+mj-lt"/>
              </a:rPr>
              <a:t>     •</a:t>
            </a:r>
            <a:r>
              <a:rPr lang="en-GB" sz="2000" b="1" dirty="0">
                <a:latin typeface="+mj-lt"/>
              </a:rPr>
              <a:t> Central nervous system lesions</a:t>
            </a:r>
          </a:p>
        </p:txBody>
      </p:sp>
      <p:sp>
        <p:nvSpPr>
          <p:cNvPr id="6" name="TextBox 5"/>
          <p:cNvSpPr txBox="1"/>
          <p:nvPr/>
        </p:nvSpPr>
        <p:spPr>
          <a:xfrm>
            <a:off x="7644601" y="57221"/>
            <a:ext cx="3096344" cy="4708981"/>
          </a:xfrm>
          <a:prstGeom prst="rect">
            <a:avLst/>
          </a:prstGeom>
          <a:noFill/>
        </p:spPr>
        <p:txBody>
          <a:bodyPr wrap="square" rtlCol="0">
            <a:spAutoFit/>
          </a:bodyPr>
          <a:lstStyle/>
          <a:p>
            <a:r>
              <a:rPr lang="en-GB" sz="2800" dirty="0">
                <a:solidFill>
                  <a:srgbClr val="FF0000"/>
                </a:solidFill>
                <a:latin typeface="+mj-lt"/>
              </a:rPr>
              <a:t>Diagnosis </a:t>
            </a:r>
          </a:p>
          <a:p>
            <a:pPr marL="342900" indent="-342900">
              <a:buAutoNum type="alphaLcParenR"/>
            </a:pPr>
            <a:r>
              <a:rPr lang="en-GB" sz="2400" b="1" dirty="0">
                <a:latin typeface="+mj-lt"/>
              </a:rPr>
              <a:t>Complete – </a:t>
            </a:r>
          </a:p>
          <a:p>
            <a:pPr marL="342900" indent="-342900"/>
            <a:r>
              <a:rPr lang="en-GB" sz="2000" dirty="0">
                <a:latin typeface="+mj-lt"/>
              </a:rPr>
              <a:t>Four major features </a:t>
            </a:r>
          </a:p>
          <a:p>
            <a:pPr marL="342900" indent="-342900"/>
            <a:r>
              <a:rPr lang="en-GB" sz="2400" b="1" dirty="0">
                <a:latin typeface="+mj-lt"/>
              </a:rPr>
              <a:t>b) Incomplete – </a:t>
            </a:r>
          </a:p>
          <a:p>
            <a:pPr marL="342900" indent="-342900">
              <a:buClr>
                <a:srgbClr val="0070C0"/>
              </a:buClr>
              <a:buFont typeface="Wingdings" pitchFamily="2" charset="2"/>
              <a:buChar char="Ø"/>
            </a:pPr>
            <a:r>
              <a:rPr lang="en-GB" sz="2000" dirty="0">
                <a:latin typeface="+mj-lt"/>
              </a:rPr>
              <a:t>3 major features, </a:t>
            </a:r>
          </a:p>
          <a:p>
            <a:pPr marL="342900" indent="-342900">
              <a:buClr>
                <a:srgbClr val="0070C0"/>
              </a:buClr>
              <a:buFont typeface="Wingdings" pitchFamily="2" charset="2"/>
              <a:buChar char="Ø"/>
            </a:pPr>
            <a:r>
              <a:rPr lang="en-GB" sz="2000" dirty="0">
                <a:latin typeface="+mj-lt"/>
              </a:rPr>
              <a:t>2 major and 2 minor features, </a:t>
            </a:r>
          </a:p>
          <a:p>
            <a:pPr marL="342900" indent="-342900">
              <a:buClr>
                <a:srgbClr val="0070C0"/>
              </a:buClr>
              <a:buFont typeface="Wingdings" pitchFamily="2" charset="2"/>
              <a:buChar char="Ø"/>
            </a:pPr>
            <a:r>
              <a:rPr lang="en-GB" sz="2000" dirty="0">
                <a:latin typeface="+mj-lt"/>
              </a:rPr>
              <a:t>Typical ocular symptom and 1 major or 2 minor features</a:t>
            </a:r>
          </a:p>
          <a:p>
            <a:pPr marL="342900" indent="-342900">
              <a:buClr>
                <a:srgbClr val="0070C0"/>
              </a:buClr>
            </a:pPr>
            <a:r>
              <a:rPr lang="en-GB" sz="2400" b="1" dirty="0">
                <a:latin typeface="+mj-lt"/>
              </a:rPr>
              <a:t> c) Possible –</a:t>
            </a:r>
            <a:r>
              <a:rPr lang="en-GB" sz="2000" dirty="0">
                <a:latin typeface="+mj-lt"/>
              </a:rPr>
              <a:t> </a:t>
            </a:r>
          </a:p>
          <a:p>
            <a:pPr marL="342900" indent="-342900">
              <a:buClr>
                <a:srgbClr val="0070C0"/>
              </a:buClr>
              <a:buFont typeface="Wingdings" pitchFamily="2" charset="2"/>
              <a:buChar char="Ø"/>
            </a:pPr>
            <a:r>
              <a:rPr lang="en-GB" sz="2000" dirty="0">
                <a:latin typeface="+mj-lt"/>
              </a:rPr>
              <a:t>2 major features </a:t>
            </a:r>
          </a:p>
          <a:p>
            <a:pPr marL="342900" indent="-342900">
              <a:buClr>
                <a:srgbClr val="0070C0"/>
              </a:buClr>
              <a:buFont typeface="Wingdings" pitchFamily="2" charset="2"/>
              <a:buChar char="Ø"/>
            </a:pPr>
            <a:r>
              <a:rPr lang="en-GB" sz="2000" dirty="0">
                <a:latin typeface="+mj-lt"/>
              </a:rPr>
              <a:t>1 major and 2 minor features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0"/>
            <a:ext cx="6480720" cy="1052736"/>
          </a:xfrm>
        </p:spPr>
        <p:txBody>
          <a:bodyPr>
            <a:normAutofit/>
          </a:bodyPr>
          <a:lstStyle/>
          <a:p>
            <a:r>
              <a:rPr lang="en-GB" sz="4000" dirty="0">
                <a:latin typeface="ADLaM Display" panose="02010000000000000000" pitchFamily="2" charset="0"/>
                <a:ea typeface="ADLaM Display" panose="02010000000000000000" pitchFamily="2" charset="0"/>
                <a:cs typeface="ADLaM Display" panose="02010000000000000000" pitchFamily="2" charset="0"/>
              </a:rPr>
              <a:t>Laboratory Investigation</a:t>
            </a:r>
          </a:p>
        </p:txBody>
      </p:sp>
      <p:sp>
        <p:nvSpPr>
          <p:cNvPr id="3" name="Content Placeholder 2"/>
          <p:cNvSpPr>
            <a:spLocks noGrp="1"/>
          </p:cNvSpPr>
          <p:nvPr>
            <p:ph idx="1"/>
          </p:nvPr>
        </p:nvSpPr>
        <p:spPr>
          <a:xfrm>
            <a:off x="1703512" y="980728"/>
            <a:ext cx="8784976" cy="5688632"/>
          </a:xfrm>
        </p:spPr>
        <p:txBody>
          <a:bodyPr>
            <a:normAutofit/>
          </a:bodyPr>
          <a:lstStyle/>
          <a:p>
            <a:r>
              <a:rPr lang="en-GB" dirty="0">
                <a:latin typeface="+mj-lt"/>
              </a:rPr>
              <a:t>Complete blood count: </a:t>
            </a:r>
            <a:r>
              <a:rPr lang="en-GB" dirty="0" err="1">
                <a:latin typeface="+mj-lt"/>
              </a:rPr>
              <a:t>neutrophilia</a:t>
            </a:r>
            <a:endParaRPr lang="en-GB" dirty="0">
              <a:latin typeface="+mj-lt"/>
            </a:endParaRPr>
          </a:p>
          <a:p>
            <a:r>
              <a:rPr lang="en-GB" dirty="0">
                <a:latin typeface="+mj-lt"/>
              </a:rPr>
              <a:t>C –reactive protein- raised </a:t>
            </a:r>
          </a:p>
          <a:p>
            <a:r>
              <a:rPr lang="en-GB" dirty="0">
                <a:latin typeface="+mj-lt"/>
              </a:rPr>
              <a:t>Beta 2 microglobulin- raised </a:t>
            </a:r>
          </a:p>
          <a:p>
            <a:r>
              <a:rPr lang="en-GB" dirty="0">
                <a:latin typeface="+mj-lt"/>
              </a:rPr>
              <a:t>Serum myeloperoxidase- raised </a:t>
            </a:r>
          </a:p>
          <a:p>
            <a:r>
              <a:rPr lang="en-GB" dirty="0">
                <a:latin typeface="+mj-lt"/>
              </a:rPr>
              <a:t>LFT-raised(if liver involved)</a:t>
            </a:r>
          </a:p>
          <a:p>
            <a:r>
              <a:rPr lang="en-GB" dirty="0">
                <a:latin typeface="+mj-lt"/>
              </a:rPr>
              <a:t>Skin Biopsy </a:t>
            </a:r>
          </a:p>
          <a:p>
            <a:r>
              <a:rPr lang="en-GB" dirty="0">
                <a:latin typeface="+mj-lt"/>
              </a:rPr>
              <a:t>Urine analysis, Proteinuria, hematuria (if kidney involved) </a:t>
            </a:r>
          </a:p>
          <a:p>
            <a:r>
              <a:rPr lang="en-GB" dirty="0">
                <a:latin typeface="+mj-lt"/>
              </a:rPr>
              <a:t>Barium studies</a:t>
            </a:r>
          </a:p>
          <a:p>
            <a:r>
              <a:rPr lang="en-GB" dirty="0">
                <a:latin typeface="+mj-lt"/>
              </a:rPr>
              <a:t>CSF analysis</a:t>
            </a:r>
          </a:p>
          <a:p>
            <a:r>
              <a:rPr lang="en-GB" dirty="0">
                <a:latin typeface="+mj-lt"/>
              </a:rPr>
              <a:t>MRI/CT Scan</a:t>
            </a:r>
          </a:p>
          <a:p>
            <a:r>
              <a:rPr lang="en-GB" dirty="0">
                <a:latin typeface="+mj-lt"/>
              </a:rPr>
              <a:t>Chest X ray </a:t>
            </a:r>
          </a:p>
          <a:p>
            <a:r>
              <a:rPr lang="en-GB" dirty="0">
                <a:latin typeface="+mj-lt"/>
              </a:rPr>
              <a:t>Endoscopy </a:t>
            </a:r>
          </a:p>
          <a:p>
            <a:r>
              <a:rPr lang="en-GB" dirty="0">
                <a:latin typeface="+mj-lt"/>
              </a:rPr>
              <a:t>Pathergy test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0"/>
            <a:ext cx="5040560" cy="980728"/>
          </a:xfrm>
        </p:spPr>
        <p:txBody>
          <a:bodyPr>
            <a:normAutofit/>
          </a:bodyPr>
          <a:lstStyle/>
          <a:p>
            <a:r>
              <a:rPr lang="en-GB" sz="4000" dirty="0">
                <a:latin typeface="ADLaM Display" panose="02010000000000000000" pitchFamily="2" charset="0"/>
                <a:ea typeface="ADLaM Display" panose="02010000000000000000" pitchFamily="2" charset="0"/>
                <a:cs typeface="ADLaM Display" panose="02010000000000000000" pitchFamily="2" charset="0"/>
              </a:rPr>
              <a:t>PATHERGY TEST: </a:t>
            </a:r>
          </a:p>
        </p:txBody>
      </p:sp>
      <p:sp>
        <p:nvSpPr>
          <p:cNvPr id="3" name="Content Placeholder 2"/>
          <p:cNvSpPr>
            <a:spLocks noGrp="1"/>
          </p:cNvSpPr>
          <p:nvPr>
            <p:ph idx="1"/>
          </p:nvPr>
        </p:nvSpPr>
        <p:spPr>
          <a:xfrm>
            <a:off x="1775520" y="1052736"/>
            <a:ext cx="5904656" cy="5616624"/>
          </a:xfrm>
        </p:spPr>
        <p:txBody>
          <a:bodyPr/>
          <a:lstStyle/>
          <a:p>
            <a:r>
              <a:rPr lang="en-GB" dirty="0"/>
              <a:t> </a:t>
            </a:r>
            <a:r>
              <a:rPr lang="en-GB" sz="2800" dirty="0">
                <a:latin typeface="+mj-lt"/>
              </a:rPr>
              <a:t>Site: Commonly volar aspect of forearm.</a:t>
            </a:r>
          </a:p>
          <a:p>
            <a:r>
              <a:rPr lang="en-GB" sz="2800" dirty="0">
                <a:latin typeface="+mj-lt"/>
              </a:rPr>
              <a:t> Intradermal injection of 0.1 ml isotonic salt solution using 20 G needle without prior disinfection of the injection site.</a:t>
            </a:r>
          </a:p>
          <a:p>
            <a:r>
              <a:rPr lang="en-GB" sz="2800" dirty="0">
                <a:latin typeface="+mj-lt"/>
              </a:rPr>
              <a:t> 3-5 mm </a:t>
            </a:r>
            <a:r>
              <a:rPr lang="en-GB" sz="2800" dirty="0" err="1">
                <a:latin typeface="+mj-lt"/>
              </a:rPr>
              <a:t>intradermally</a:t>
            </a:r>
            <a:r>
              <a:rPr lang="en-GB" sz="2800" dirty="0">
                <a:latin typeface="+mj-lt"/>
              </a:rPr>
              <a:t> at an angle of 45 degree.</a:t>
            </a:r>
          </a:p>
          <a:p>
            <a:r>
              <a:rPr lang="en-GB" sz="2800" dirty="0">
                <a:latin typeface="+mj-lt"/>
              </a:rPr>
              <a:t> Reading – after 24-48 hours </a:t>
            </a:r>
          </a:p>
          <a:p>
            <a:r>
              <a:rPr lang="en-GB" sz="2800" dirty="0">
                <a:latin typeface="+mj-lt"/>
              </a:rPr>
              <a:t> +ve result- Erythematous papule or pustule (&gt;2 mm) at prick site.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5520" y="260648"/>
            <a:ext cx="4824536" cy="6192688"/>
          </a:xfrm>
        </p:spPr>
        <p:txBody>
          <a:bodyPr/>
          <a:lstStyle/>
          <a:p>
            <a:r>
              <a:rPr lang="en-GB" sz="3200" dirty="0">
                <a:latin typeface="+mj-lt"/>
              </a:rPr>
              <a:t>Pathergy test is not pathognomic.</a:t>
            </a:r>
          </a:p>
          <a:p>
            <a:r>
              <a:rPr lang="en-GB" sz="3200" dirty="0">
                <a:latin typeface="+mj-lt"/>
              </a:rPr>
              <a:t>+</a:t>
            </a:r>
            <a:r>
              <a:rPr lang="en-GB" sz="3200" dirty="0" err="1">
                <a:latin typeface="+mj-lt"/>
              </a:rPr>
              <a:t>ve</a:t>
            </a:r>
            <a:r>
              <a:rPr lang="en-GB" sz="3200" dirty="0">
                <a:latin typeface="+mj-lt"/>
              </a:rPr>
              <a:t> results can also occur in patients with,</a:t>
            </a:r>
          </a:p>
          <a:p>
            <a:pPr>
              <a:buFont typeface="Wingdings" pitchFamily="2" charset="2"/>
              <a:buChar char="v"/>
            </a:pPr>
            <a:r>
              <a:rPr lang="en-GB" sz="2800" dirty="0">
                <a:latin typeface="+mj-lt"/>
              </a:rPr>
              <a:t> Pyoderma gangrenosum </a:t>
            </a:r>
          </a:p>
          <a:p>
            <a:pPr>
              <a:buFont typeface="Wingdings" pitchFamily="2" charset="2"/>
              <a:buChar char="v"/>
            </a:pPr>
            <a:r>
              <a:rPr lang="en-GB" sz="2800" dirty="0">
                <a:latin typeface="+mj-lt"/>
              </a:rPr>
              <a:t> Rheumatoid arthritis </a:t>
            </a:r>
          </a:p>
          <a:p>
            <a:pPr>
              <a:buFont typeface="Wingdings" pitchFamily="2" charset="2"/>
              <a:buChar char="v"/>
            </a:pPr>
            <a:r>
              <a:rPr lang="en-GB" sz="2800" dirty="0">
                <a:latin typeface="+mj-lt"/>
              </a:rPr>
              <a:t> Crohn disease</a:t>
            </a:r>
          </a:p>
          <a:p>
            <a:pPr>
              <a:buFont typeface="Wingdings" pitchFamily="2" charset="2"/>
              <a:buChar char="v"/>
            </a:pPr>
            <a:r>
              <a:rPr lang="en-GB" sz="2800" dirty="0">
                <a:latin typeface="+mj-lt"/>
              </a:rPr>
              <a:t> Genital herpes infection</a:t>
            </a:r>
          </a:p>
        </p:txBody>
      </p:sp>
      <p:grpSp>
        <p:nvGrpSpPr>
          <p:cNvPr id="4" name="object 4"/>
          <p:cNvGrpSpPr/>
          <p:nvPr/>
        </p:nvGrpSpPr>
        <p:grpSpPr>
          <a:xfrm>
            <a:off x="6185860" y="0"/>
            <a:ext cx="4482140" cy="3744416"/>
            <a:chOff x="450912" y="1108772"/>
            <a:chExt cx="8171180" cy="5217160"/>
          </a:xfrm>
        </p:grpSpPr>
        <p:sp>
          <p:nvSpPr>
            <p:cNvPr id="5" name="object 5"/>
            <p:cNvSpPr/>
            <p:nvPr/>
          </p:nvSpPr>
          <p:spPr>
            <a:xfrm>
              <a:off x="495300" y="1153159"/>
              <a:ext cx="8082280" cy="5128260"/>
            </a:xfrm>
            <a:custGeom>
              <a:avLst/>
              <a:gdLst/>
              <a:ahLst/>
              <a:cxnLst/>
              <a:rect l="l" t="t" r="r" b="b"/>
              <a:pathLst>
                <a:path w="8082280" h="5128260">
                  <a:moveTo>
                    <a:pt x="0" y="0"/>
                  </a:moveTo>
                  <a:lnTo>
                    <a:pt x="8082280" y="0"/>
                  </a:lnTo>
                  <a:lnTo>
                    <a:pt x="8082280" y="5128260"/>
                  </a:lnTo>
                  <a:lnTo>
                    <a:pt x="0" y="5128260"/>
                  </a:lnTo>
                  <a:lnTo>
                    <a:pt x="0" y="0"/>
                  </a:lnTo>
                  <a:close/>
                </a:path>
              </a:pathLst>
            </a:custGeom>
            <a:ln w="88774">
              <a:solidFill>
                <a:srgbClr val="000000"/>
              </a:solidFill>
            </a:ln>
          </p:spPr>
          <p:txBody>
            <a:bodyPr wrap="square" lIns="0" tIns="0" rIns="0" bIns="0" rtlCol="0"/>
            <a:lstStyle/>
            <a:p>
              <a:endParaRPr sz="1800"/>
            </a:p>
          </p:txBody>
        </p:sp>
        <p:sp>
          <p:nvSpPr>
            <p:cNvPr id="6" name="object 6"/>
            <p:cNvSpPr/>
            <p:nvPr/>
          </p:nvSpPr>
          <p:spPr>
            <a:xfrm>
              <a:off x="539750" y="1196339"/>
              <a:ext cx="7993380" cy="5040630"/>
            </a:xfrm>
            <a:prstGeom prst="rect">
              <a:avLst/>
            </a:prstGeom>
            <a:blipFill>
              <a:blip r:embed="rId2" cstate="print"/>
              <a:stretch>
                <a:fillRect/>
              </a:stretch>
            </a:blipFill>
          </p:spPr>
          <p:txBody>
            <a:bodyPr wrap="square" lIns="0" tIns="0" rIns="0" bIns="0" rtlCol="0"/>
            <a:lstStyle/>
            <a:p>
              <a:endParaRPr sz="1800"/>
            </a:p>
          </p:txBody>
        </p:sp>
      </p:grpSp>
      <p:pic>
        <p:nvPicPr>
          <p:cNvPr id="7" name="Picture 2" descr="behcets-disease-28-638.jpeg"/>
          <p:cNvPicPr>
            <a:picLocks noChangeAspect="1"/>
          </p:cNvPicPr>
          <p:nvPr/>
        </p:nvPicPr>
        <p:blipFill>
          <a:blip r:embed="rId3" cstate="print"/>
          <a:srcRect/>
          <a:stretch>
            <a:fillRect/>
          </a:stretch>
        </p:blipFill>
        <p:spPr bwMode="auto">
          <a:xfrm>
            <a:off x="7020992" y="3717033"/>
            <a:ext cx="3647008" cy="3140969"/>
          </a:xfrm>
          <a:prstGeom prst="rect">
            <a:avLst/>
          </a:prstGeom>
          <a:noFill/>
          <a:ln w="12700" cap="flat" cmpd="sng">
            <a:noFill/>
            <a:prstDash val="solid"/>
            <a:miter lim="400000"/>
            <a:headEnd type="none" w="med" len="med"/>
            <a:tailEnd type="none" w="med" len="me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2396" y="188640"/>
            <a:ext cx="7467600" cy="980728"/>
          </a:xfrm>
        </p:spPr>
        <p:txBody>
          <a:bodyPr>
            <a:normAutofit/>
          </a:bodyPr>
          <a:lstStyle/>
          <a:p>
            <a:r>
              <a:rPr lang="en-GB" sz="4000" b="1" i="1" dirty="0">
                <a:latin typeface="Algerian" pitchFamily="82" charset="0"/>
                <a:ea typeface="ADLaM Display" panose="02010000000000000000" pitchFamily="2" charset="0"/>
                <a:cs typeface="ADLaM Display" panose="02010000000000000000" pitchFamily="2" charset="0"/>
              </a:rPr>
              <a:t>Treatment </a:t>
            </a:r>
          </a:p>
        </p:txBody>
      </p:sp>
      <p:sp>
        <p:nvSpPr>
          <p:cNvPr id="3" name="Content Placeholder 2"/>
          <p:cNvSpPr>
            <a:spLocks noGrp="1"/>
          </p:cNvSpPr>
          <p:nvPr>
            <p:ph idx="1"/>
          </p:nvPr>
        </p:nvSpPr>
        <p:spPr>
          <a:xfrm>
            <a:off x="1703512" y="980728"/>
            <a:ext cx="8784976" cy="5688632"/>
          </a:xfrm>
        </p:spPr>
        <p:txBody>
          <a:bodyPr>
            <a:normAutofit/>
          </a:bodyPr>
          <a:lstStyle/>
          <a:p>
            <a:r>
              <a:rPr lang="en-GB" dirty="0"/>
              <a:t>Choice of treatment depends on site and severity of clinical manifestations.</a:t>
            </a:r>
          </a:p>
          <a:p>
            <a:pPr>
              <a:buNone/>
            </a:pPr>
            <a:r>
              <a:rPr lang="en-GB" dirty="0"/>
              <a:t> </a:t>
            </a:r>
          </a:p>
          <a:p>
            <a:r>
              <a:rPr lang="en-GB" b="1" dirty="0">
                <a:solidFill>
                  <a:srgbClr val="00B0F0"/>
                </a:solidFill>
              </a:rPr>
              <a:t>Mucous membrane inv: </a:t>
            </a:r>
          </a:p>
          <a:p>
            <a:r>
              <a:rPr lang="en-GB" dirty="0"/>
              <a:t>Topical glucocorticoids.</a:t>
            </a:r>
          </a:p>
          <a:p>
            <a:pPr>
              <a:buNone/>
            </a:pPr>
            <a:r>
              <a:rPr lang="en-GB" dirty="0"/>
              <a:t>        </a:t>
            </a:r>
            <a:r>
              <a:rPr lang="en-GB" sz="2400" dirty="0"/>
              <a:t>Triamcinolone , prednisolone</a:t>
            </a:r>
          </a:p>
          <a:p>
            <a:r>
              <a:rPr lang="en-GB" dirty="0"/>
              <a:t>Topical anaesthetics.</a:t>
            </a:r>
          </a:p>
          <a:p>
            <a:pPr>
              <a:buNone/>
            </a:pPr>
            <a:r>
              <a:rPr lang="en-GB" sz="2400" dirty="0"/>
              <a:t>          Lidocaine</a:t>
            </a:r>
          </a:p>
          <a:p>
            <a:r>
              <a:rPr lang="en-GB" dirty="0"/>
              <a:t>Topical immunosuppressant</a:t>
            </a:r>
          </a:p>
          <a:p>
            <a:pPr>
              <a:buNone/>
            </a:pPr>
            <a:r>
              <a:rPr lang="en-GB" sz="2400" dirty="0"/>
              <a:t>         Cyclosporine solution</a:t>
            </a:r>
          </a:p>
          <a:p>
            <a:r>
              <a:rPr lang="en-GB" dirty="0"/>
              <a:t>Serious cases- thalidomide</a:t>
            </a:r>
            <a:endParaRPr lang="en-GB" dirty="0">
              <a:solidFill>
                <a:srgbClr val="00B0F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5520" y="260648"/>
            <a:ext cx="8712968" cy="6408712"/>
          </a:xfrm>
        </p:spPr>
        <p:txBody>
          <a:bodyPr/>
          <a:lstStyle/>
          <a:p>
            <a:r>
              <a:rPr lang="en-GB" b="1" dirty="0">
                <a:solidFill>
                  <a:srgbClr val="00B0F0"/>
                </a:solidFill>
              </a:rPr>
              <a:t>Arthritis:</a:t>
            </a:r>
          </a:p>
          <a:p>
            <a:pPr>
              <a:buFont typeface="Courier New" pitchFamily="49" charset="0"/>
              <a:buChar char="o"/>
            </a:pPr>
            <a:r>
              <a:rPr lang="en-GB" sz="2400" dirty="0"/>
              <a:t>  Colchicine</a:t>
            </a:r>
          </a:p>
          <a:p>
            <a:pPr>
              <a:buFont typeface="Courier New" pitchFamily="49" charset="0"/>
              <a:buChar char="o"/>
            </a:pPr>
            <a:r>
              <a:rPr lang="en-GB" sz="2400" dirty="0"/>
              <a:t>  Azathioprine</a:t>
            </a:r>
          </a:p>
          <a:p>
            <a:endParaRPr lang="en-GB" dirty="0"/>
          </a:p>
          <a:p>
            <a:r>
              <a:rPr lang="en-GB" b="1" dirty="0">
                <a:solidFill>
                  <a:srgbClr val="00B0F0"/>
                </a:solidFill>
              </a:rPr>
              <a:t>Thrombophlebitis:</a:t>
            </a:r>
          </a:p>
          <a:p>
            <a:pPr>
              <a:buFont typeface="Courier New" pitchFamily="49" charset="0"/>
              <a:buChar char="o"/>
            </a:pPr>
            <a:r>
              <a:rPr lang="en-GB" sz="2400" dirty="0"/>
              <a:t>     Aspirin</a:t>
            </a:r>
          </a:p>
          <a:p>
            <a:endParaRPr lang="en-GB" dirty="0"/>
          </a:p>
          <a:p>
            <a:r>
              <a:rPr lang="en-GB" dirty="0"/>
              <a:t> </a:t>
            </a:r>
            <a:r>
              <a:rPr lang="en-GB" b="1" dirty="0">
                <a:solidFill>
                  <a:srgbClr val="00B0F0"/>
                </a:solidFill>
              </a:rPr>
              <a:t>Uveitis: </a:t>
            </a:r>
          </a:p>
          <a:p>
            <a:pPr>
              <a:buFont typeface="Courier New" pitchFamily="49" charset="0"/>
              <a:buChar char="o"/>
            </a:pPr>
            <a:r>
              <a:rPr lang="en-GB" sz="2400" dirty="0"/>
              <a:t>Systemic steroids( Methyl prednisolone ) </a:t>
            </a:r>
          </a:p>
          <a:p>
            <a:pPr>
              <a:buFont typeface="Courier New" pitchFamily="49" charset="0"/>
              <a:buChar char="o"/>
            </a:pPr>
            <a:r>
              <a:rPr lang="en-GB" sz="2400" dirty="0"/>
              <a:t> Azathioprine</a:t>
            </a:r>
          </a:p>
          <a:p>
            <a:pPr>
              <a:buFont typeface="Courier New" pitchFamily="49" charset="0"/>
              <a:buChar char="o"/>
            </a:pPr>
            <a:r>
              <a:rPr lang="en-GB" sz="2400" dirty="0"/>
              <a:t> Cyclosporin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467600" cy="922114"/>
          </a:xfrm>
        </p:spPr>
        <p:txBody>
          <a:bodyPr>
            <a:normAutofit fontScale="90000"/>
          </a:bodyPr>
          <a:lstStyle/>
          <a:p>
            <a:r>
              <a:rPr lang="en-GB" b="1" dirty="0">
                <a:latin typeface="ADLaM Display" panose="02010000000000000000" pitchFamily="2" charset="0"/>
                <a:ea typeface="ADLaM Display" panose="02010000000000000000" pitchFamily="2" charset="0"/>
                <a:cs typeface="ADLaM Display" panose="02010000000000000000" pitchFamily="2" charset="0"/>
              </a:rPr>
              <a:t>Who gets </a:t>
            </a:r>
            <a:r>
              <a:rPr lang="en-GB" b="1" dirty="0" err="1">
                <a:latin typeface="ADLaM Display" panose="02010000000000000000" pitchFamily="2" charset="0"/>
                <a:ea typeface="ADLaM Display" panose="02010000000000000000" pitchFamily="2" charset="0"/>
                <a:cs typeface="ADLaM Display" panose="02010000000000000000" pitchFamily="2" charset="0"/>
              </a:rPr>
              <a:t>Behcet’s</a:t>
            </a:r>
            <a:r>
              <a:rPr lang="en-GB" b="1" dirty="0">
                <a:latin typeface="ADLaM Display" panose="02010000000000000000" pitchFamily="2" charset="0"/>
                <a:ea typeface="ADLaM Display" panose="02010000000000000000" pitchFamily="2" charset="0"/>
                <a:cs typeface="ADLaM Display" panose="02010000000000000000" pitchFamily="2" charset="0"/>
              </a:rPr>
              <a:t> Disease</a:t>
            </a:r>
            <a:r>
              <a:rPr lang="en-US" b="1" dirty="0">
                <a:latin typeface="ADLaM Display" panose="02010000000000000000" pitchFamily="2" charset="0"/>
                <a:ea typeface="ADLaM Display" panose="02010000000000000000" pitchFamily="2" charset="0"/>
                <a:cs typeface="ADLaM Display" panose="02010000000000000000" pitchFamily="2" charset="0"/>
              </a:rPr>
              <a:t>? </a:t>
            </a:r>
            <a:br>
              <a:rPr lang="en-GB" b="1" dirty="0">
                <a:latin typeface="ADLaM Display" panose="02010000000000000000" pitchFamily="2" charset="0"/>
                <a:ea typeface="ADLaM Display" panose="02010000000000000000" pitchFamily="2" charset="0"/>
                <a:cs typeface="ADLaM Display" panose="02010000000000000000" pitchFamily="2" charset="0"/>
              </a:rPr>
            </a:br>
            <a:endParaRPr lang="en-GB" dirty="0">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Content Placeholder 2"/>
          <p:cNvSpPr>
            <a:spLocks noGrp="1"/>
          </p:cNvSpPr>
          <p:nvPr>
            <p:ph idx="1"/>
          </p:nvPr>
        </p:nvSpPr>
        <p:spPr>
          <a:xfrm>
            <a:off x="1430524" y="1585850"/>
            <a:ext cx="8568952" cy="5184576"/>
          </a:xfrm>
        </p:spPr>
        <p:txBody>
          <a:bodyPr>
            <a:normAutofit/>
          </a:bodyPr>
          <a:lstStyle/>
          <a:p>
            <a:r>
              <a:rPr lang="en-GB" dirty="0"/>
              <a:t>The disease is most common along the “Old Silk Route,” which spans the region from Japan and China in the Far East to the Mediterranean Sea.</a:t>
            </a:r>
          </a:p>
          <a:p>
            <a:endParaRPr lang="en-GB" dirty="0"/>
          </a:p>
          <a:p>
            <a:r>
              <a:rPr lang="en-GB" dirty="0"/>
              <a:t>• </a:t>
            </a:r>
            <a:r>
              <a:rPr lang="en-GB" b="1" dirty="0"/>
              <a:t>Predominant age: </a:t>
            </a:r>
            <a:r>
              <a:rPr lang="en-GB" dirty="0"/>
              <a:t>3rd to 4th decades.</a:t>
            </a:r>
          </a:p>
          <a:p>
            <a:r>
              <a:rPr lang="en-GB" dirty="0"/>
              <a:t>• </a:t>
            </a:r>
            <a:r>
              <a:rPr lang="en-GB" b="1" dirty="0"/>
              <a:t>Predominant sex: </a:t>
            </a:r>
            <a:r>
              <a:rPr lang="en-GB" dirty="0"/>
              <a:t>M &gt; F and with more severe disease in some Mediterranean areas.</a:t>
            </a:r>
          </a:p>
          <a:p>
            <a:endParaRPr lang="en-GB" dirty="0"/>
          </a:p>
          <a:p>
            <a:r>
              <a:rPr lang="en-GB" dirty="0"/>
              <a:t>• Turkey has the highest prevalence: 80 to 370 cases per 100,000 population.</a:t>
            </a:r>
          </a:p>
          <a:p>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3512" y="260648"/>
            <a:ext cx="8712968" cy="6336704"/>
          </a:xfrm>
        </p:spPr>
        <p:txBody>
          <a:bodyPr>
            <a:normAutofit fontScale="92500" lnSpcReduction="20000"/>
          </a:bodyPr>
          <a:lstStyle/>
          <a:p>
            <a:r>
              <a:rPr lang="en-GB" b="1" dirty="0">
                <a:solidFill>
                  <a:srgbClr val="00B0F0"/>
                </a:solidFill>
                <a:latin typeface="+mj-lt"/>
              </a:rPr>
              <a:t>Pulmonary or peripheral arterial aneurysms </a:t>
            </a:r>
          </a:p>
          <a:p>
            <a:pPr>
              <a:buFont typeface="Courier New" pitchFamily="49" charset="0"/>
              <a:buChar char="o"/>
            </a:pPr>
            <a:r>
              <a:rPr lang="en-GB" sz="2400" dirty="0"/>
              <a:t>Anti– TNF</a:t>
            </a:r>
          </a:p>
          <a:p>
            <a:pPr>
              <a:buFont typeface="Courier New" pitchFamily="49" charset="0"/>
              <a:buChar char="o"/>
            </a:pPr>
            <a:endParaRPr lang="en-GB" sz="2400" dirty="0"/>
          </a:p>
          <a:p>
            <a:r>
              <a:rPr lang="en-GB" b="1" dirty="0">
                <a:solidFill>
                  <a:srgbClr val="00B0F0"/>
                </a:solidFill>
                <a:latin typeface="+mj-lt"/>
              </a:rPr>
              <a:t> Neurological involvement</a:t>
            </a:r>
            <a:r>
              <a:rPr lang="en-GB" b="1" dirty="0">
                <a:solidFill>
                  <a:srgbClr val="00B0F0"/>
                </a:solidFill>
              </a:rPr>
              <a:t>:</a:t>
            </a:r>
          </a:p>
          <a:p>
            <a:pPr marL="493776" indent="-457200">
              <a:buFont typeface="Courier New" pitchFamily="49" charset="0"/>
              <a:buChar char="o"/>
            </a:pPr>
            <a:r>
              <a:rPr lang="en-GB" sz="2400" dirty="0"/>
              <a:t>Azathioprine </a:t>
            </a:r>
          </a:p>
          <a:p>
            <a:pPr marL="493776" indent="-457200">
              <a:buFont typeface="Courier New" pitchFamily="49" charset="0"/>
              <a:buChar char="o"/>
            </a:pPr>
            <a:endParaRPr lang="en-GB" sz="2400" dirty="0"/>
          </a:p>
          <a:p>
            <a:pPr marL="493776" indent="-457200"/>
            <a:r>
              <a:rPr lang="en-GB" sz="3600" b="1" dirty="0">
                <a:solidFill>
                  <a:srgbClr val="FF0000"/>
                </a:solidFill>
                <a:latin typeface="+mj-lt"/>
              </a:rPr>
              <a:t>Prognosis:</a:t>
            </a:r>
          </a:p>
          <a:p>
            <a:pPr marL="286385" marR="359410" indent="-274320">
              <a:lnSpc>
                <a:spcPct val="100000"/>
              </a:lnSpc>
              <a:spcBef>
                <a:spcPts val="105"/>
              </a:spcBef>
              <a:buClr>
                <a:srgbClr val="0AD0D9"/>
              </a:buClr>
              <a:buSzPct val="94230"/>
              <a:buFont typeface="Arial"/>
              <a:buChar char="•"/>
              <a:tabLst>
                <a:tab pos="286385" algn="l"/>
                <a:tab pos="287020" algn="l"/>
              </a:tabLst>
            </a:pPr>
            <a:r>
              <a:rPr lang="en-GB" sz="3200" spc="-10" dirty="0">
                <a:latin typeface="+mj-lt"/>
                <a:cs typeface="Constantia"/>
              </a:rPr>
              <a:t>Behcet's </a:t>
            </a:r>
            <a:r>
              <a:rPr lang="en-GB" sz="3200" spc="-5" dirty="0">
                <a:latin typeface="+mj-lt"/>
                <a:cs typeface="Constantia"/>
              </a:rPr>
              <a:t>disease </a:t>
            </a:r>
            <a:r>
              <a:rPr lang="en-GB" sz="3200" dirty="0">
                <a:latin typeface="+mj-lt"/>
                <a:cs typeface="Constantia"/>
              </a:rPr>
              <a:t>has an undulating </a:t>
            </a:r>
            <a:r>
              <a:rPr lang="en-GB" sz="3200" spc="-10" dirty="0">
                <a:latin typeface="+mj-lt"/>
                <a:cs typeface="Constantia"/>
              </a:rPr>
              <a:t>course </a:t>
            </a:r>
            <a:r>
              <a:rPr lang="en-GB" sz="3200" dirty="0">
                <a:latin typeface="+mj-lt"/>
                <a:cs typeface="Constantia"/>
              </a:rPr>
              <a:t>of  </a:t>
            </a:r>
            <a:r>
              <a:rPr lang="en-GB" sz="3200" spc="-10" dirty="0">
                <a:latin typeface="+mj-lt"/>
                <a:cs typeface="Constantia"/>
              </a:rPr>
              <a:t>exacerbations </a:t>
            </a:r>
            <a:r>
              <a:rPr lang="en-GB" sz="3200" dirty="0">
                <a:latin typeface="+mj-lt"/>
                <a:cs typeface="Constantia"/>
              </a:rPr>
              <a:t>and </a:t>
            </a:r>
            <a:r>
              <a:rPr lang="en-GB" sz="3200" spc="-10" dirty="0">
                <a:latin typeface="+mj-lt"/>
                <a:cs typeface="Constantia"/>
              </a:rPr>
              <a:t>remissions, </a:t>
            </a:r>
            <a:r>
              <a:rPr lang="en-GB" sz="3200" dirty="0">
                <a:latin typeface="+mj-lt"/>
                <a:cs typeface="Constantia"/>
              </a:rPr>
              <a:t>and </a:t>
            </a:r>
            <a:r>
              <a:rPr lang="en-GB" sz="3200" spc="-20" dirty="0">
                <a:latin typeface="+mj-lt"/>
                <a:cs typeface="Constantia"/>
              </a:rPr>
              <a:t>may </a:t>
            </a:r>
            <a:r>
              <a:rPr lang="en-GB" sz="3200" spc="-10" dirty="0">
                <a:latin typeface="+mj-lt"/>
                <a:cs typeface="Constantia"/>
              </a:rPr>
              <a:t>become</a:t>
            </a:r>
            <a:r>
              <a:rPr lang="en-GB" sz="3200" spc="-400" dirty="0">
                <a:latin typeface="+mj-lt"/>
                <a:cs typeface="Constantia"/>
              </a:rPr>
              <a:t> </a:t>
            </a:r>
            <a:r>
              <a:rPr lang="en-GB" sz="3200" dirty="0">
                <a:latin typeface="+mj-lt"/>
                <a:cs typeface="Constantia"/>
              </a:rPr>
              <a:t>less </a:t>
            </a:r>
            <a:r>
              <a:rPr lang="en-GB" sz="3200" spc="-15" dirty="0">
                <a:latin typeface="+mj-lt"/>
                <a:cs typeface="Constantia"/>
              </a:rPr>
              <a:t>severe </a:t>
            </a:r>
            <a:r>
              <a:rPr lang="en-GB" sz="3200" spc="-10" dirty="0">
                <a:latin typeface="+mj-lt"/>
                <a:cs typeface="Constantia"/>
              </a:rPr>
              <a:t>after </a:t>
            </a:r>
            <a:r>
              <a:rPr lang="en-GB" sz="3200" spc="-15" dirty="0">
                <a:latin typeface="+mj-lt"/>
                <a:cs typeface="Constantia"/>
              </a:rPr>
              <a:t>approximately </a:t>
            </a:r>
            <a:r>
              <a:rPr lang="en-GB" sz="3200" spc="-5" dirty="0">
                <a:latin typeface="+mj-lt"/>
                <a:cs typeface="Constantia"/>
              </a:rPr>
              <a:t>20</a:t>
            </a:r>
            <a:r>
              <a:rPr lang="en-GB" sz="3200" spc="-465" dirty="0">
                <a:latin typeface="+mj-lt"/>
                <a:cs typeface="Constantia"/>
              </a:rPr>
              <a:t> </a:t>
            </a:r>
            <a:r>
              <a:rPr lang="en-GB" sz="3200" spc="-20" dirty="0">
                <a:latin typeface="+mj-lt"/>
                <a:cs typeface="Constantia"/>
              </a:rPr>
              <a:t>years.</a:t>
            </a:r>
            <a:endParaRPr lang="en-GB" sz="3200" dirty="0">
              <a:latin typeface="+mj-lt"/>
              <a:cs typeface="Constantia"/>
            </a:endParaRPr>
          </a:p>
          <a:p>
            <a:pPr marL="286385" marR="5080" indent="-274320">
              <a:lnSpc>
                <a:spcPct val="100000"/>
              </a:lnSpc>
              <a:spcBef>
                <a:spcPts val="625"/>
              </a:spcBef>
              <a:buClr>
                <a:srgbClr val="0AD0D9"/>
              </a:buClr>
              <a:buSzPct val="94230"/>
              <a:buFont typeface="Arial"/>
              <a:buChar char="•"/>
              <a:tabLst>
                <a:tab pos="286385" algn="l"/>
                <a:tab pos="287020" algn="l"/>
              </a:tabLst>
            </a:pPr>
            <a:r>
              <a:rPr lang="en-GB" sz="3200" spc="-5" dirty="0">
                <a:latin typeface="+mj-lt"/>
                <a:cs typeface="Constantia"/>
              </a:rPr>
              <a:t>Appears</a:t>
            </a:r>
            <a:r>
              <a:rPr lang="en-GB" sz="3200" spc="-110" dirty="0">
                <a:latin typeface="+mj-lt"/>
                <a:cs typeface="Constantia"/>
              </a:rPr>
              <a:t> </a:t>
            </a:r>
            <a:r>
              <a:rPr lang="en-GB" sz="3200" spc="-20" dirty="0">
                <a:latin typeface="+mj-lt"/>
                <a:cs typeface="Constantia"/>
              </a:rPr>
              <a:t>to</a:t>
            </a:r>
            <a:r>
              <a:rPr lang="en-GB" sz="3200" spc="-85" dirty="0">
                <a:latin typeface="+mj-lt"/>
                <a:cs typeface="Constantia"/>
              </a:rPr>
              <a:t> </a:t>
            </a:r>
            <a:r>
              <a:rPr lang="en-GB" sz="3200" spc="-5" dirty="0">
                <a:latin typeface="+mj-lt"/>
                <a:cs typeface="Constantia"/>
              </a:rPr>
              <a:t>be</a:t>
            </a:r>
            <a:r>
              <a:rPr lang="en-GB" sz="3200" spc="-60" dirty="0">
                <a:latin typeface="+mj-lt"/>
                <a:cs typeface="Constantia"/>
              </a:rPr>
              <a:t> </a:t>
            </a:r>
            <a:r>
              <a:rPr lang="en-GB" sz="3200" spc="-15" dirty="0">
                <a:latin typeface="+mj-lt"/>
                <a:cs typeface="Constantia"/>
              </a:rPr>
              <a:t>more</a:t>
            </a:r>
            <a:r>
              <a:rPr lang="en-GB" sz="3200" spc="-125" dirty="0">
                <a:latin typeface="+mj-lt"/>
                <a:cs typeface="Constantia"/>
              </a:rPr>
              <a:t> </a:t>
            </a:r>
            <a:r>
              <a:rPr lang="en-GB" sz="3200" spc="-15" dirty="0">
                <a:latin typeface="+mj-lt"/>
                <a:cs typeface="Constantia"/>
              </a:rPr>
              <a:t>severe</a:t>
            </a:r>
            <a:r>
              <a:rPr lang="en-GB" sz="3200" spc="-85" dirty="0">
                <a:latin typeface="+mj-lt"/>
                <a:cs typeface="Constantia"/>
              </a:rPr>
              <a:t> </a:t>
            </a:r>
            <a:r>
              <a:rPr lang="en-GB" sz="3200" spc="-5" dirty="0">
                <a:latin typeface="+mj-lt"/>
                <a:cs typeface="Constantia"/>
              </a:rPr>
              <a:t>in</a:t>
            </a:r>
            <a:r>
              <a:rPr lang="en-GB" sz="3200" spc="-125" dirty="0">
                <a:latin typeface="+mj-lt"/>
                <a:cs typeface="Constantia"/>
              </a:rPr>
              <a:t> </a:t>
            </a:r>
            <a:r>
              <a:rPr lang="en-GB" sz="3200" spc="-20" dirty="0">
                <a:latin typeface="+mj-lt"/>
                <a:cs typeface="Constantia"/>
              </a:rPr>
              <a:t>young</a:t>
            </a:r>
            <a:r>
              <a:rPr lang="en-GB" sz="3200" spc="-25" dirty="0">
                <a:latin typeface="+mj-lt"/>
                <a:cs typeface="Constantia"/>
              </a:rPr>
              <a:t> </a:t>
            </a:r>
            <a:r>
              <a:rPr lang="en-GB" sz="3200" spc="-5" dirty="0">
                <a:latin typeface="+mj-lt"/>
                <a:cs typeface="Constantia"/>
              </a:rPr>
              <a:t>male,</a:t>
            </a:r>
            <a:r>
              <a:rPr lang="en-GB" sz="3200" spc="-85" dirty="0">
                <a:latin typeface="+mj-lt"/>
                <a:cs typeface="Constantia"/>
              </a:rPr>
              <a:t> </a:t>
            </a:r>
            <a:r>
              <a:rPr lang="en-GB" sz="3200" dirty="0">
                <a:latin typeface="+mj-lt"/>
                <a:cs typeface="Constantia"/>
              </a:rPr>
              <a:t>and </a:t>
            </a:r>
            <a:r>
              <a:rPr lang="en-GB" sz="3200" spc="-5" dirty="0">
                <a:latin typeface="+mj-lt"/>
                <a:cs typeface="Constantia"/>
              </a:rPr>
              <a:t>Middle  Eastern </a:t>
            </a:r>
            <a:r>
              <a:rPr lang="en-GB" sz="3200" dirty="0">
                <a:latin typeface="+mj-lt"/>
                <a:cs typeface="Constantia"/>
              </a:rPr>
              <a:t>or </a:t>
            </a:r>
            <a:r>
              <a:rPr lang="en-GB" sz="3200" spc="-40" dirty="0">
                <a:latin typeface="+mj-lt"/>
                <a:cs typeface="Constantia"/>
              </a:rPr>
              <a:t>Far </a:t>
            </a:r>
            <a:r>
              <a:rPr lang="en-GB" sz="3200" spc="-5" dirty="0">
                <a:latin typeface="+mj-lt"/>
                <a:cs typeface="Constantia"/>
              </a:rPr>
              <a:t>Eastern</a:t>
            </a:r>
            <a:r>
              <a:rPr lang="en-GB" sz="3200" spc="-385" dirty="0">
                <a:latin typeface="+mj-lt"/>
                <a:cs typeface="Constantia"/>
              </a:rPr>
              <a:t> </a:t>
            </a:r>
            <a:r>
              <a:rPr lang="en-GB" sz="3200" spc="-10" dirty="0">
                <a:latin typeface="+mj-lt"/>
                <a:cs typeface="Constantia"/>
              </a:rPr>
              <a:t>patients</a:t>
            </a:r>
          </a:p>
          <a:p>
            <a:pPr marL="286385" marR="5080" indent="-274320">
              <a:lnSpc>
                <a:spcPct val="100000"/>
              </a:lnSpc>
              <a:spcBef>
                <a:spcPts val="625"/>
              </a:spcBef>
              <a:buClr>
                <a:srgbClr val="0AD0D9"/>
              </a:buClr>
              <a:buSzPct val="94230"/>
              <a:buFont typeface="Arial"/>
              <a:buChar char="•"/>
              <a:tabLst>
                <a:tab pos="286385" algn="l"/>
                <a:tab pos="287020" algn="l"/>
              </a:tabLst>
            </a:pPr>
            <a:r>
              <a:rPr lang="en-GB" sz="3200" dirty="0">
                <a:latin typeface="+mj-lt"/>
              </a:rPr>
              <a:t>Risk of death is highest for young men and patients with arterial disease or a high number of flare-ups. Many patients eventually go into remission.</a:t>
            </a:r>
            <a:endParaRPr lang="en-GB" sz="3200" b="1" dirty="0">
              <a:solidFill>
                <a:srgbClr val="FF0000"/>
              </a:solidFill>
              <a:latin typeface="+mj-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34C79-70D8-C38E-49BB-B54CC4875CAC}"/>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F1448B99-1307-EA2C-B2DE-DAFF21B3C9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0908" y="0"/>
            <a:ext cx="9510184" cy="6858000"/>
          </a:xfrm>
        </p:spPr>
      </p:pic>
    </p:spTree>
    <p:extLst>
      <p:ext uri="{BB962C8B-B14F-4D97-AF65-F5344CB8AC3E}">
        <p14:creationId xmlns:p14="http://schemas.microsoft.com/office/powerpoint/2010/main" val="33890872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69B87-04A8-9016-DF0B-85A25A9DA768}"/>
              </a:ext>
            </a:extLst>
          </p:cNvPr>
          <p:cNvSpPr>
            <a:spLocks noGrp="1"/>
          </p:cNvSpPr>
          <p:nvPr>
            <p:ph idx="1"/>
          </p:nvPr>
        </p:nvSpPr>
        <p:spPr>
          <a:xfrm>
            <a:off x="914401" y="1725560"/>
            <a:ext cx="10589342" cy="6105833"/>
          </a:xfrm>
        </p:spPr>
        <p:txBody>
          <a:bodyPr>
            <a:normAutofit/>
          </a:bodyPr>
          <a:lstStyle/>
          <a:p>
            <a:r>
              <a:rPr lang="en-US" sz="2800" b="1"/>
              <a:t>This was a case of a 29 years old young female presenting with recurrent oral and genital ulcers. Eye lesions usually start in one eye and then pass to the other eye. They are like iridocyclitis extending very quickly to another eye. Three months later, a few shifts were introduced in the form of small initial ulcers, which for 4-5 days have been enlarged and then epithelized by leaving the catapult in the genital mucus. In the skin of the lower extremities, papules appear to be as large as corn grain.</a:t>
            </a:r>
          </a:p>
        </p:txBody>
      </p:sp>
      <p:sp>
        <p:nvSpPr>
          <p:cNvPr id="2" name="TextBox 1">
            <a:extLst>
              <a:ext uri="{FF2B5EF4-FFF2-40B4-BE49-F238E27FC236}">
                <a16:creationId xmlns:a16="http://schemas.microsoft.com/office/drawing/2014/main" id="{08745D0F-8672-CFBC-85AA-6A47922490F4}"/>
              </a:ext>
            </a:extLst>
          </p:cNvPr>
          <p:cNvSpPr txBox="1"/>
          <p:nvPr/>
        </p:nvSpPr>
        <p:spPr>
          <a:xfrm>
            <a:off x="1382661" y="453512"/>
            <a:ext cx="3912009" cy="584775"/>
          </a:xfrm>
          <a:prstGeom prst="rect">
            <a:avLst/>
          </a:prstGeom>
          <a:noFill/>
        </p:spPr>
        <p:txBody>
          <a:bodyPr wrap="square" rtlCol="0">
            <a:spAutoFit/>
          </a:bodyPr>
          <a:lstStyle/>
          <a:p>
            <a:pPr algn="l"/>
            <a:r>
              <a:rPr lang="en-US" sz="3200" b="1" i="1" dirty="0">
                <a:latin typeface="Algerian" pitchFamily="82" charset="0"/>
              </a:rPr>
              <a:t>Case Scenario</a:t>
            </a:r>
            <a:r>
              <a:rPr lang="en-US" dirty="0"/>
              <a:t> </a:t>
            </a:r>
          </a:p>
        </p:txBody>
      </p:sp>
    </p:spTree>
    <p:extLst>
      <p:ext uri="{BB962C8B-B14F-4D97-AF65-F5344CB8AC3E}">
        <p14:creationId xmlns:p14="http://schemas.microsoft.com/office/powerpoint/2010/main" val="1317042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35C777-B974-BE57-A0DB-2B53E65471BC}"/>
              </a:ext>
            </a:extLst>
          </p:cNvPr>
          <p:cNvSpPr>
            <a:spLocks noGrp="1"/>
          </p:cNvSpPr>
          <p:nvPr>
            <p:ph idx="1"/>
          </p:nvPr>
        </p:nvSpPr>
        <p:spPr>
          <a:xfrm>
            <a:off x="833284" y="331839"/>
            <a:ext cx="10139515" cy="5781367"/>
          </a:xfrm>
        </p:spPr>
        <p:txBody>
          <a:bodyPr>
            <a:normAutofit fontScale="92500" lnSpcReduction="10000"/>
          </a:bodyPr>
          <a:lstStyle/>
          <a:p>
            <a:r>
              <a:rPr lang="en-US" sz="2800" b="1" dirty="0">
                <a:latin typeface="ADLaM Display" panose="02010000000000000000" pitchFamily="2" charset="0"/>
                <a:ea typeface="ADLaM Display" panose="02010000000000000000" pitchFamily="2" charset="0"/>
                <a:cs typeface="ADLaM Display" panose="02010000000000000000" pitchFamily="2" charset="0"/>
              </a:rPr>
              <a:t>She underwent a thorough set of investigations to confirm the diagnosis</a:t>
            </a:r>
            <a:r>
              <a:rPr lang="en-US" dirty="0"/>
              <a:t>.</a:t>
            </a:r>
          </a:p>
          <a:p>
            <a:endParaRPr lang="en-US" sz="2400" dirty="0"/>
          </a:p>
          <a:p>
            <a:r>
              <a:rPr lang="en-US" sz="2400" dirty="0">
                <a:solidFill>
                  <a:schemeClr val="accent6">
                    <a:lumMod val="75000"/>
                  </a:schemeClr>
                </a:solidFill>
              </a:rPr>
              <a:t>HLA-B51</a:t>
            </a:r>
            <a:r>
              <a:rPr lang="en-US" sz="2400" dirty="0"/>
              <a:t>: The patient tested positive for HLA-B51, which is 
</a:t>
            </a:r>
            <a:r>
              <a:rPr lang="en-US" sz="2400" dirty="0">
                <a:solidFill>
                  <a:schemeClr val="accent6">
                    <a:lumMod val="75000"/>
                  </a:schemeClr>
                </a:solidFill>
              </a:rPr>
              <a:t>CBC:</a:t>
            </a:r>
            <a:r>
              <a:rPr lang="en-US" sz="2400" dirty="0"/>
              <a:t> Mild leukocytosis was noted, consistent with an ongoing inflammatory process.
</a:t>
            </a:r>
            <a:r>
              <a:rPr lang="en-US" sz="2400" dirty="0">
                <a:solidFill>
                  <a:schemeClr val="accent6">
                    <a:lumMod val="75000"/>
                  </a:schemeClr>
                </a:solidFill>
              </a:rPr>
              <a:t>ESR and CRP:</a:t>
            </a:r>
            <a:r>
              <a:rPr lang="en-US" sz="2400" dirty="0"/>
              <a:t> Both were significantly elevated
</a:t>
            </a:r>
            <a:r>
              <a:rPr lang="en-US" sz="2400" dirty="0">
                <a:solidFill>
                  <a:schemeClr val="accent6">
                    <a:lumMod val="75000"/>
                  </a:schemeClr>
                </a:solidFill>
              </a:rPr>
              <a:t>Liver and Kidney Function Tests</a:t>
            </a:r>
            <a:r>
              <a:rPr lang="en-US" sz="2400" dirty="0"/>
              <a:t>: Normal.
</a:t>
            </a:r>
            <a:r>
              <a:rPr lang="en-US" sz="2400" dirty="0">
                <a:solidFill>
                  <a:schemeClr val="accent6">
                    <a:lumMod val="75000"/>
                  </a:schemeClr>
                </a:solidFill>
              </a:rPr>
              <a:t>Urinalysis</a:t>
            </a:r>
            <a:r>
              <a:rPr lang="en-US" sz="2400" dirty="0"/>
              <a:t>: Unremarkable.
</a:t>
            </a:r>
            <a:r>
              <a:rPr lang="en-US" sz="2400" dirty="0">
                <a:solidFill>
                  <a:schemeClr val="accent6">
                    <a:lumMod val="75000"/>
                  </a:schemeClr>
                </a:solidFill>
              </a:rPr>
              <a:t>Autoimmune Panel:</a:t>
            </a:r>
            <a:r>
              <a:rPr lang="en-US" sz="2400" dirty="0"/>
              <a:t> Negative for ANA, ANCA, and other specific autoimmune markers, ruling out other connective tissue or autoimmune diseases.
</a:t>
            </a:r>
            <a:r>
              <a:rPr lang="en-US" sz="2400" dirty="0" err="1">
                <a:solidFill>
                  <a:schemeClr val="accent6">
                    <a:lumMod val="75000"/>
                  </a:schemeClr>
                </a:solidFill>
              </a:rPr>
              <a:t>Pathergy</a:t>
            </a:r>
            <a:r>
              <a:rPr lang="en-US" sz="2400" dirty="0">
                <a:solidFill>
                  <a:schemeClr val="accent6">
                    <a:lumMod val="75000"/>
                  </a:schemeClr>
                </a:solidFill>
              </a:rPr>
              <a:t> Test: </a:t>
            </a:r>
            <a:r>
              <a:rPr lang="en-US" sz="2400" dirty="0"/>
              <a:t>The </a:t>
            </a:r>
            <a:r>
              <a:rPr lang="en-US" sz="2400" dirty="0" err="1"/>
              <a:t>Pathergy</a:t>
            </a:r>
            <a:r>
              <a:rPr lang="en-US" sz="2400" dirty="0"/>
              <a:t> test was positive, with the appearance of a pustule at the site of skin prick within 24 hours, confirming a typical response for </a:t>
            </a:r>
            <a:r>
              <a:rPr lang="en-US" sz="2400" dirty="0" err="1"/>
              <a:t>Behçet’s</a:t>
            </a:r>
            <a:r>
              <a:rPr lang="en-US" sz="2400" dirty="0"/>
              <a:t> disease</a:t>
            </a:r>
            <a:r>
              <a:rPr lang="en-US" dirty="0"/>
              <a:t>.</a:t>
            </a:r>
          </a:p>
        </p:txBody>
      </p:sp>
    </p:spTree>
    <p:extLst>
      <p:ext uri="{BB962C8B-B14F-4D97-AF65-F5344CB8AC3E}">
        <p14:creationId xmlns:p14="http://schemas.microsoft.com/office/powerpoint/2010/main" val="13372940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D7E2F1-3004-1985-E6EF-DAA8B21A9643}"/>
              </a:ext>
            </a:extLst>
          </p:cNvPr>
          <p:cNvSpPr>
            <a:spLocks noGrp="1"/>
          </p:cNvSpPr>
          <p:nvPr>
            <p:ph idx="1"/>
          </p:nvPr>
        </p:nvSpPr>
        <p:spPr>
          <a:xfrm>
            <a:off x="1371600" y="1570703"/>
            <a:ext cx="9601200" cy="4296697"/>
          </a:xfrm>
        </p:spPr>
        <p:txBody>
          <a:bodyPr>
            <a:normAutofit/>
          </a:bodyPr>
          <a:lstStyle/>
          <a:p>
            <a:r>
              <a:rPr lang="en-US" b="1" dirty="0"/>
              <a:t>Which of the following is the most appropriate next step in the management of this patient, who presents with recurrent oral and genital ulcers, bilateral </a:t>
            </a:r>
            <a:r>
              <a:rPr lang="en-US" b="1" dirty="0" err="1"/>
              <a:t>iridocyclitis</a:t>
            </a:r>
            <a:r>
              <a:rPr lang="en-US" b="1" dirty="0"/>
              <a:t>, and skin lesions suggestive of </a:t>
            </a:r>
            <a:r>
              <a:rPr lang="en-US" b="1" dirty="0" err="1"/>
              <a:t>Behçet's</a:t>
            </a:r>
            <a:r>
              <a:rPr lang="en-US" b="1" dirty="0"/>
              <a:t> disease?</a:t>
            </a:r>
          </a:p>
          <a:p>
            <a:pPr marL="0" indent="0">
              <a:buNone/>
            </a:pPr>
            <a:br>
              <a:rPr lang="en-US" dirty="0"/>
            </a:br>
            <a:r>
              <a:rPr lang="en-US" dirty="0"/>
              <a:t>A) Empiric antiviral therapy for Herpes Simplex Virus</a:t>
            </a:r>
          </a:p>
          <a:p>
            <a:pPr marL="0" indent="0">
              <a:buNone/>
            </a:pPr>
            <a:r>
              <a:rPr lang="en-US" dirty="0"/>
              <a:t>B) Initiating corticosteroid therapy to reduce inflammation</a:t>
            </a:r>
          </a:p>
          <a:p>
            <a:pPr marL="0" indent="0">
              <a:buNone/>
            </a:pPr>
            <a:r>
              <a:rPr lang="en-US" dirty="0"/>
              <a:t>C) Prescribing antibiotics for potential bacterial infection</a:t>
            </a:r>
          </a:p>
          <a:p>
            <a:pPr marL="0" indent="0">
              <a:buNone/>
            </a:pPr>
            <a:r>
              <a:rPr lang="en-US" dirty="0"/>
              <a:t>D) Referral for surgical evaluation due to suspected Crohn’s Disease</a:t>
            </a:r>
          </a:p>
        </p:txBody>
      </p:sp>
      <p:sp>
        <p:nvSpPr>
          <p:cNvPr id="2" name="TextBox 1">
            <a:extLst>
              <a:ext uri="{FF2B5EF4-FFF2-40B4-BE49-F238E27FC236}">
                <a16:creationId xmlns:a16="http://schemas.microsoft.com/office/drawing/2014/main" id="{F42A5D9A-8BEE-5584-C782-56A36D63E138}"/>
              </a:ext>
            </a:extLst>
          </p:cNvPr>
          <p:cNvSpPr txBox="1"/>
          <p:nvPr/>
        </p:nvSpPr>
        <p:spPr>
          <a:xfrm rot="10800000" flipV="1">
            <a:off x="1371600" y="353960"/>
            <a:ext cx="3639165" cy="584775"/>
          </a:xfrm>
          <a:prstGeom prst="rect">
            <a:avLst/>
          </a:prstGeom>
          <a:noFill/>
        </p:spPr>
        <p:txBody>
          <a:bodyPr wrap="square" rtlCol="0">
            <a:spAutoFit/>
          </a:bodyPr>
          <a:lstStyle/>
          <a:p>
            <a:pPr algn="l"/>
            <a:r>
              <a:rPr lang="en-US" sz="3200" b="1" i="1" dirty="0">
                <a:latin typeface="Algerian" pitchFamily="82" charset="0"/>
              </a:rPr>
              <a:t>Question</a:t>
            </a:r>
            <a:r>
              <a:rPr lang="en-US" dirty="0"/>
              <a:t> </a:t>
            </a:r>
          </a:p>
        </p:txBody>
      </p:sp>
    </p:spTree>
    <p:extLst>
      <p:ext uri="{BB962C8B-B14F-4D97-AF65-F5344CB8AC3E}">
        <p14:creationId xmlns:p14="http://schemas.microsoft.com/office/powerpoint/2010/main" val="3631039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08B91-AF98-5C36-9A67-889A694749CB}"/>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13893928-D2B9-1158-4E68-024199723D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8252" y="162231"/>
            <a:ext cx="10390239" cy="6415550"/>
          </a:xfrm>
        </p:spPr>
      </p:pic>
    </p:spTree>
    <p:extLst>
      <p:ext uri="{BB962C8B-B14F-4D97-AF65-F5344CB8AC3E}">
        <p14:creationId xmlns:p14="http://schemas.microsoft.com/office/powerpoint/2010/main" val="19385919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9.jpg"/>
          <p:cNvPicPr>
            <a:picLocks noGrp="1" noChangeAspect="1"/>
          </p:cNvPicPr>
          <p:nvPr>
            <p:ph idx="1"/>
          </p:nvPr>
        </p:nvPicPr>
        <p:blipFill>
          <a:blip r:embed="rId2" cstate="print"/>
          <a:stretch>
            <a:fillRect/>
          </a:stretch>
        </p:blipFill>
        <p:spPr>
          <a:xfrm>
            <a:off x="1524000" y="0"/>
            <a:ext cx="9144000" cy="68580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4116" y="274638"/>
            <a:ext cx="8224684" cy="853614"/>
          </a:xfrm>
        </p:spPr>
        <p:txBody>
          <a:bodyPr>
            <a:normAutofit fontScale="90000"/>
          </a:bodyPr>
          <a:lstStyle/>
          <a:p>
            <a:r>
              <a:rPr lang="en-GB" b="1" dirty="0">
                <a:latin typeface="ADLaM Display" panose="02010000000000000000" pitchFamily="2" charset="0"/>
                <a:ea typeface="ADLaM Display" panose="02010000000000000000" pitchFamily="2" charset="0"/>
                <a:cs typeface="ADLaM Display" panose="02010000000000000000" pitchFamily="2" charset="0"/>
              </a:rPr>
              <a:t>What causes </a:t>
            </a:r>
            <a:r>
              <a:rPr lang="en-GB" b="1" dirty="0" err="1">
                <a:latin typeface="ADLaM Display" panose="02010000000000000000" pitchFamily="2" charset="0"/>
                <a:ea typeface="ADLaM Display" panose="02010000000000000000" pitchFamily="2" charset="0"/>
                <a:cs typeface="ADLaM Display" panose="02010000000000000000" pitchFamily="2" charset="0"/>
              </a:rPr>
              <a:t>Behcet’s</a:t>
            </a:r>
            <a:r>
              <a:rPr lang="en-GB" b="1" dirty="0">
                <a:latin typeface="ADLaM Display" panose="02010000000000000000" pitchFamily="2" charset="0"/>
                <a:ea typeface="ADLaM Display" panose="02010000000000000000" pitchFamily="2" charset="0"/>
                <a:cs typeface="ADLaM Display" panose="02010000000000000000" pitchFamily="2" charset="0"/>
              </a:rPr>
              <a:t> Disease</a:t>
            </a:r>
            <a:r>
              <a:rPr lang="en-US" b="1" dirty="0">
                <a:latin typeface="ADLaM Display" panose="02010000000000000000" pitchFamily="2" charset="0"/>
                <a:ea typeface="ADLaM Display" panose="02010000000000000000" pitchFamily="2" charset="0"/>
                <a:cs typeface="ADLaM Display" panose="02010000000000000000" pitchFamily="2" charset="0"/>
              </a:rPr>
              <a:t>? </a:t>
            </a:r>
            <a:br>
              <a:rPr lang="en-GB" b="1" dirty="0">
                <a:latin typeface="ADLaM Display" panose="02010000000000000000" pitchFamily="2" charset="0"/>
                <a:ea typeface="ADLaM Display" panose="02010000000000000000" pitchFamily="2" charset="0"/>
                <a:cs typeface="ADLaM Display" panose="02010000000000000000" pitchFamily="2" charset="0"/>
              </a:rPr>
            </a:br>
            <a:endParaRPr lang="en-GB" dirty="0">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Content Placeholder 2"/>
          <p:cNvSpPr>
            <a:spLocks noGrp="1"/>
          </p:cNvSpPr>
          <p:nvPr>
            <p:ph idx="1"/>
          </p:nvPr>
        </p:nvSpPr>
        <p:spPr>
          <a:xfrm>
            <a:off x="1847528" y="1052736"/>
            <a:ext cx="8568952" cy="5616624"/>
          </a:xfrm>
        </p:spPr>
        <p:txBody>
          <a:bodyPr/>
          <a:lstStyle/>
          <a:p>
            <a:r>
              <a:rPr lang="en-US" dirty="0"/>
              <a:t>Etiology and pathogenesis</a:t>
            </a:r>
            <a:r>
              <a:rPr lang="en-US" sz="3200" dirty="0"/>
              <a:t> – </a:t>
            </a:r>
            <a:r>
              <a:rPr lang="en-US" sz="3200" u="sng" dirty="0">
                <a:solidFill>
                  <a:srgbClr val="FF2600"/>
                </a:solidFill>
              </a:rPr>
              <a:t>Unknown</a:t>
            </a:r>
          </a:p>
          <a:p>
            <a:r>
              <a:rPr lang="en-GB" sz="3200" dirty="0"/>
              <a:t>Immunogenetics, immune regulation, vascular abnormalities, or bacterial and viral infection may have a role.</a:t>
            </a:r>
            <a:endParaRPr lang="en-US" sz="3200" u="sng" dirty="0">
              <a:solidFill>
                <a:srgbClr val="FF2600"/>
              </a:solidFill>
            </a:endParaRPr>
          </a:p>
          <a:p>
            <a:r>
              <a:rPr lang="en-GB" dirty="0"/>
              <a:t>The presence of the gene HLA–B51 is a risk factor for this disease (but it isn’t enough).</a:t>
            </a:r>
          </a:p>
          <a:p>
            <a:r>
              <a:rPr lang="en-GB" dirty="0"/>
              <a:t>Viral and bacterial infection:</a:t>
            </a:r>
          </a:p>
          <a:p>
            <a:r>
              <a:rPr lang="en-GB" dirty="0"/>
              <a:t>   </a:t>
            </a:r>
            <a:r>
              <a:rPr lang="en-GB" sz="2800" dirty="0"/>
              <a:t>HSV-1</a:t>
            </a:r>
          </a:p>
          <a:p>
            <a:r>
              <a:rPr lang="en-GB" sz="2800" dirty="0"/>
              <a:t>   Hepatitis virus</a:t>
            </a:r>
          </a:p>
          <a:p>
            <a:r>
              <a:rPr lang="en-GB" sz="2800" dirty="0"/>
              <a:t>   Streptococcal infection</a:t>
            </a:r>
            <a:endParaRPr lang="en-GB" dirty="0"/>
          </a:p>
          <a:p>
            <a:endParaRPr lang="en-GB" dirty="0"/>
          </a:p>
        </p:txBody>
      </p:sp>
      <p:pic>
        <p:nvPicPr>
          <p:cNvPr id="4" name="Picture 3">
            <a:extLst>
              <a:ext uri="{FF2B5EF4-FFF2-40B4-BE49-F238E27FC236}">
                <a16:creationId xmlns:a16="http://schemas.microsoft.com/office/drawing/2014/main" id="{2966FF82-0873-A114-2594-7F2BBC5250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5621" y="3740198"/>
            <a:ext cx="5317264" cy="284316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1774825" y="476250"/>
            <a:ext cx="8713788" cy="5976938"/>
          </a:xfrm>
        </p:spPr>
        <p:txBody>
          <a:bodyPr/>
          <a:lstStyle/>
          <a:p>
            <a:pPr marL="260350" indent="-260350">
              <a:buSzPct val="60000"/>
              <a:buBlip>
                <a:blip r:embed="rId2"/>
              </a:buBlip>
            </a:pPr>
            <a:r>
              <a:rPr lang="en-US" sz="3200" dirty="0"/>
              <a:t>Behcet’s disease is both </a:t>
            </a:r>
            <a:r>
              <a:rPr lang="en-US" sz="3200" b="1" i="1" dirty="0">
                <a:solidFill>
                  <a:srgbClr val="FF2600"/>
                </a:solidFill>
              </a:rPr>
              <a:t>auto inflammatory</a:t>
            </a:r>
            <a:r>
              <a:rPr lang="en-US" sz="3200" dirty="0"/>
              <a:t> and </a:t>
            </a:r>
            <a:r>
              <a:rPr lang="en-US" sz="3200" b="1" i="1" dirty="0">
                <a:solidFill>
                  <a:srgbClr val="FF2600"/>
                </a:solidFill>
              </a:rPr>
              <a:t>autoimmune</a:t>
            </a:r>
            <a:r>
              <a:rPr lang="en-US" sz="3200" dirty="0"/>
              <a:t> disorder. </a:t>
            </a:r>
          </a:p>
          <a:p>
            <a:pPr marL="260350" indent="-260350">
              <a:buSzPct val="60000"/>
              <a:buBlip>
                <a:blip r:embed="rId2"/>
              </a:buBlip>
            </a:pPr>
            <a:endParaRPr lang="en-US" sz="3200" dirty="0"/>
          </a:p>
          <a:p>
            <a:pPr marL="260350" indent="-260350">
              <a:buSzPct val="60000"/>
              <a:buBlip>
                <a:blip r:embed="rId2"/>
              </a:buBlip>
            </a:pPr>
            <a:r>
              <a:rPr lang="en-US" sz="3200" b="1" i="1" dirty="0">
                <a:solidFill>
                  <a:srgbClr val="FF2600"/>
                </a:solidFill>
              </a:rPr>
              <a:t>Auto inflammatory</a:t>
            </a:r>
            <a:r>
              <a:rPr lang="en-US" sz="3200" dirty="0"/>
              <a:t> :refers to inherited disorders with episodes of recurrent inflammatory reactions of the innate immune system without remarkable provocation.</a:t>
            </a:r>
          </a:p>
          <a:p>
            <a:pPr marL="260350" indent="-260350">
              <a:buSzPct val="60000"/>
              <a:buBlip>
                <a:blip r:embed="rId2"/>
              </a:buBlip>
            </a:pPr>
            <a:endParaRPr lang="en-US" sz="3200" dirty="0"/>
          </a:p>
          <a:p>
            <a:pPr marL="260350" indent="-260350">
              <a:buSzPct val="60000"/>
              <a:buBlip>
                <a:blip r:embed="rId2"/>
              </a:buBlip>
            </a:pPr>
            <a:r>
              <a:rPr lang="en-US" sz="3200" dirty="0"/>
              <a:t> </a:t>
            </a:r>
            <a:r>
              <a:rPr lang="en-US" sz="3200" b="1" i="1" dirty="0">
                <a:solidFill>
                  <a:srgbClr val="FF2600"/>
                </a:solidFill>
              </a:rPr>
              <a:t>Autoimmunity</a:t>
            </a:r>
            <a:r>
              <a:rPr lang="en-US" sz="3200" dirty="0"/>
              <a:t> :refers to significant levels of high titer auto antibodies or antigen specific T cells.</a:t>
            </a:r>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528" y="0"/>
            <a:ext cx="7467600" cy="850106"/>
          </a:xfrm>
        </p:spPr>
        <p:txBody>
          <a:bodyPr>
            <a:normAutofit/>
          </a:bodyPr>
          <a:lstStyle/>
          <a:p>
            <a:r>
              <a:rPr lang="en-GB" dirty="0">
                <a:latin typeface="ADLaM Display" panose="02010000000000000000" pitchFamily="2" charset="0"/>
                <a:ea typeface="ADLaM Display" panose="02010000000000000000" pitchFamily="2" charset="0"/>
                <a:cs typeface="ADLaM Display" panose="02010000000000000000" pitchFamily="2" charset="0"/>
              </a:rPr>
              <a:t>History </a:t>
            </a:r>
          </a:p>
        </p:txBody>
      </p:sp>
      <p:sp>
        <p:nvSpPr>
          <p:cNvPr id="3" name="Content Placeholder 2"/>
          <p:cNvSpPr>
            <a:spLocks noGrp="1"/>
          </p:cNvSpPr>
          <p:nvPr>
            <p:ph idx="1"/>
          </p:nvPr>
        </p:nvSpPr>
        <p:spPr>
          <a:xfrm>
            <a:off x="715299" y="571239"/>
            <a:ext cx="10744198" cy="1294431"/>
          </a:xfrm>
        </p:spPr>
        <p:txBody>
          <a:bodyPr>
            <a:noAutofit/>
          </a:bodyPr>
          <a:lstStyle/>
          <a:p>
            <a:r>
              <a:rPr lang="en-GB" sz="2500" dirty="0"/>
              <a:t>• Signs and symptoms may be recurrent, may precede onset of mucosal membrane ulcerations by 6 months to 5 years.</a:t>
            </a:r>
          </a:p>
          <a:p>
            <a:r>
              <a:rPr lang="en-GB" sz="2500" dirty="0"/>
              <a:t> • Prior to onset of disease, patients may experience a variety of symptoms.</a:t>
            </a:r>
          </a:p>
          <a:p>
            <a:pPr>
              <a:buNone/>
            </a:pPr>
            <a:r>
              <a:rPr lang="en-GB" sz="1800" dirty="0"/>
              <a:t>      • Malaise</a:t>
            </a:r>
          </a:p>
          <a:p>
            <a:pPr>
              <a:buNone/>
            </a:pPr>
            <a:r>
              <a:rPr lang="en-GB" sz="1800" dirty="0"/>
              <a:t>      • Anorexia  </a:t>
            </a:r>
          </a:p>
          <a:p>
            <a:pPr>
              <a:buNone/>
            </a:pPr>
            <a:r>
              <a:rPr lang="en-GB" sz="1800" dirty="0"/>
              <a:t>      • Weight loss</a:t>
            </a:r>
          </a:p>
          <a:p>
            <a:pPr>
              <a:buNone/>
            </a:pPr>
            <a:r>
              <a:rPr lang="en-GB" sz="1800" dirty="0"/>
              <a:t>      • Generalized weakness</a:t>
            </a:r>
          </a:p>
          <a:p>
            <a:pPr>
              <a:buNone/>
            </a:pPr>
            <a:r>
              <a:rPr lang="en-GB" sz="1800" dirty="0"/>
              <a:t>      • Headache </a:t>
            </a:r>
          </a:p>
          <a:p>
            <a:pPr>
              <a:buNone/>
            </a:pPr>
            <a:r>
              <a:rPr lang="en-GB" sz="1800" dirty="0"/>
              <a:t>      • Perspiration </a:t>
            </a:r>
          </a:p>
          <a:p>
            <a:pPr>
              <a:buNone/>
            </a:pPr>
            <a:r>
              <a:rPr lang="en-GB" sz="1800" dirty="0"/>
              <a:t>      • Decreased or elevated temperature</a:t>
            </a:r>
          </a:p>
          <a:p>
            <a:pPr>
              <a:buNone/>
            </a:pPr>
            <a:r>
              <a:rPr lang="en-GB" sz="1800" dirty="0"/>
              <a:t>      • Lymphadenopathy </a:t>
            </a:r>
          </a:p>
          <a:p>
            <a:pPr>
              <a:buNone/>
            </a:pPr>
            <a:r>
              <a:rPr lang="en-GB" sz="1800" dirty="0"/>
              <a:t>      • Pain of the substernal and temporal regions</a:t>
            </a:r>
            <a:r>
              <a:rPr lang="en-GB" sz="2500" dirty="0"/>
              <a:t> </a:t>
            </a:r>
          </a:p>
          <a:p>
            <a:pPr>
              <a:buNone/>
            </a:pPr>
            <a:r>
              <a:rPr lang="en-GB" sz="2400" dirty="0"/>
              <a:t>   A history of repeated sore throats, tonsillitis, myalgias, and migratory erythralgias without overt arthritis is common.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0"/>
            <a:ext cx="7467600" cy="1143000"/>
          </a:xfrm>
        </p:spPr>
        <p:txBody>
          <a:bodyPr/>
          <a:lstStyle/>
          <a:p>
            <a:r>
              <a:rPr lang="en-US" sz="4800" b="1" dirty="0">
                <a:latin typeface="ADLaM Display" panose="02010000000000000000" pitchFamily="2" charset="0"/>
                <a:ea typeface="ADLaM Display" panose="02010000000000000000" pitchFamily="2" charset="0"/>
                <a:cs typeface="ADLaM Display" panose="02010000000000000000" pitchFamily="2" charset="0"/>
              </a:rPr>
              <a:t>Clinical findings</a:t>
            </a:r>
            <a:endParaRPr lang="en-GB" dirty="0">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Content Placeholder 2"/>
          <p:cNvSpPr>
            <a:spLocks noGrp="1"/>
          </p:cNvSpPr>
          <p:nvPr>
            <p:ph idx="1"/>
          </p:nvPr>
        </p:nvSpPr>
        <p:spPr>
          <a:xfrm>
            <a:off x="1981200" y="1196752"/>
            <a:ext cx="8435280" cy="5661248"/>
          </a:xfrm>
        </p:spPr>
        <p:txBody>
          <a:bodyPr>
            <a:normAutofit/>
          </a:bodyPr>
          <a:lstStyle/>
          <a:p>
            <a:r>
              <a:rPr lang="en-US" dirty="0"/>
              <a:t>Recurrent oral &amp; genital ulcers, ocular lesions skin manifestations &amp; arthritis / arthropathy most frequent clinical manifestations.</a:t>
            </a:r>
          </a:p>
          <a:p>
            <a:r>
              <a:rPr lang="en-GB" dirty="0"/>
              <a:t>Behcet’s may occur at many sites throughout the body but the disease has a predilection for certain organs and tissues:</a:t>
            </a:r>
          </a:p>
          <a:p>
            <a:r>
              <a:rPr lang="en-GB" b="1" u="sng" dirty="0">
                <a:hlinkClick r:id="rId2"/>
              </a:rPr>
              <a:t>Eye</a:t>
            </a:r>
            <a:endParaRPr lang="en-GB" dirty="0"/>
          </a:p>
          <a:p>
            <a:r>
              <a:rPr lang="en-GB" b="1" u="sng" dirty="0">
                <a:hlinkClick r:id="rId2"/>
              </a:rPr>
              <a:t>Mouth</a:t>
            </a:r>
            <a:endParaRPr lang="en-GB" dirty="0"/>
          </a:p>
          <a:p>
            <a:r>
              <a:rPr lang="en-GB" b="1" u="sng" dirty="0">
                <a:hlinkClick r:id="rId2"/>
              </a:rPr>
              <a:t>Skin</a:t>
            </a:r>
            <a:endParaRPr lang="en-GB" dirty="0"/>
          </a:p>
          <a:p>
            <a:r>
              <a:rPr lang="en-GB" b="1" u="sng" dirty="0">
                <a:hlinkClick r:id="rId2"/>
              </a:rPr>
              <a:t>Lungs</a:t>
            </a:r>
            <a:endParaRPr lang="en-GB" dirty="0"/>
          </a:p>
          <a:p>
            <a:r>
              <a:rPr lang="en-GB" b="1" u="sng" dirty="0">
                <a:hlinkClick r:id="rId2"/>
              </a:rPr>
              <a:t>Joints</a:t>
            </a:r>
            <a:endParaRPr lang="en-GB" dirty="0"/>
          </a:p>
          <a:p>
            <a:r>
              <a:rPr lang="en-GB" b="1" u="sng" dirty="0">
                <a:hlinkClick r:id="rId2"/>
              </a:rPr>
              <a:t>Brain</a:t>
            </a:r>
            <a:endParaRPr lang="en-GB" dirty="0"/>
          </a:p>
          <a:p>
            <a:r>
              <a:rPr lang="en-GB" b="1" u="sng" dirty="0">
                <a:hlinkClick r:id="rId2"/>
              </a:rPr>
              <a:t>Genitals</a:t>
            </a:r>
            <a:endParaRPr lang="en-GB" dirty="0"/>
          </a:p>
          <a:p>
            <a:r>
              <a:rPr lang="en-GB" b="1" dirty="0">
                <a:hlinkClick r:id="rId2"/>
              </a:rPr>
              <a:t>Gastrointestinal Tract</a:t>
            </a:r>
            <a:endParaRPr lang="en-GB" dirty="0"/>
          </a:p>
          <a:p>
            <a:endParaRPr lang="en-GB" dirty="0"/>
          </a:p>
        </p:txBody>
      </p:sp>
      <p:pic>
        <p:nvPicPr>
          <p:cNvPr id="4" name="Picture 3">
            <a:extLst>
              <a:ext uri="{FF2B5EF4-FFF2-40B4-BE49-F238E27FC236}">
                <a16:creationId xmlns:a16="http://schemas.microsoft.com/office/drawing/2014/main" id="{E895A7E4-2DDF-AA0D-C127-15DEB909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2546" y="3089788"/>
            <a:ext cx="6686469" cy="357648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0"/>
            <a:ext cx="7467600" cy="980728"/>
          </a:xfrm>
        </p:spPr>
        <p:txBody>
          <a:bodyPr>
            <a:normAutofit/>
          </a:bodyPr>
          <a:lstStyle/>
          <a:p>
            <a:r>
              <a:rPr lang="en-GB" dirty="0"/>
              <a:t>spectrum of organ involvement</a:t>
            </a:r>
          </a:p>
        </p:txBody>
      </p:sp>
      <p:pic>
        <p:nvPicPr>
          <p:cNvPr id="4" name="Content Placeholder 3" descr="bjophthalmol-2003-September-87-9-1175-F1.large.jpg"/>
          <p:cNvPicPr>
            <a:picLocks noGrp="1" noChangeAspect="1"/>
          </p:cNvPicPr>
          <p:nvPr>
            <p:ph idx="1"/>
          </p:nvPr>
        </p:nvPicPr>
        <p:blipFill>
          <a:blip r:embed="rId2" cstate="print"/>
          <a:stretch>
            <a:fillRect/>
          </a:stretch>
        </p:blipFill>
        <p:spPr>
          <a:xfrm>
            <a:off x="1991544" y="1052736"/>
            <a:ext cx="8281792" cy="5512568"/>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512" y="0"/>
            <a:ext cx="6696744" cy="980728"/>
          </a:xfrm>
        </p:spPr>
        <p:txBody>
          <a:bodyPr/>
          <a:lstStyle/>
          <a:p>
            <a:r>
              <a:rPr lang="en-GB" dirty="0"/>
              <a:t> </a:t>
            </a:r>
            <a:r>
              <a:rPr lang="en-GB" sz="4000" dirty="0"/>
              <a:t>Oral ulcers (100%)</a:t>
            </a:r>
          </a:p>
        </p:txBody>
      </p:sp>
      <p:sp>
        <p:nvSpPr>
          <p:cNvPr id="3" name="Content Placeholder 2"/>
          <p:cNvSpPr>
            <a:spLocks noGrp="1"/>
          </p:cNvSpPr>
          <p:nvPr>
            <p:ph idx="1"/>
          </p:nvPr>
        </p:nvSpPr>
        <p:spPr>
          <a:xfrm>
            <a:off x="1775520" y="908720"/>
            <a:ext cx="8712968" cy="5760640"/>
          </a:xfrm>
        </p:spPr>
        <p:txBody>
          <a:bodyPr>
            <a:normAutofit lnSpcReduction="10000"/>
          </a:bodyPr>
          <a:lstStyle/>
          <a:p>
            <a:r>
              <a:rPr lang="en-GB" sz="2600" dirty="0"/>
              <a:t> Indistinguishable from common </a:t>
            </a:r>
            <a:r>
              <a:rPr lang="en-GB" sz="2600" dirty="0" err="1"/>
              <a:t>aphthae</a:t>
            </a:r>
            <a:r>
              <a:rPr lang="en-GB" sz="2600" dirty="0"/>
              <a:t> (canker sores).</a:t>
            </a:r>
          </a:p>
          <a:p>
            <a:r>
              <a:rPr lang="en-GB" sz="2600" dirty="0"/>
              <a:t> Aphthae may be more extensive, more painful, more frequent, and evolve quickly from a pinpoint flat ulcer to a large sore.</a:t>
            </a:r>
          </a:p>
          <a:p>
            <a:r>
              <a:rPr lang="en-GB" sz="2600" dirty="0"/>
              <a:t> Lesions can be shallow or deep (2-30 mm in diameter) and usually have a central, yellowish, necrotic base and a punched out, clean margin.</a:t>
            </a:r>
          </a:p>
          <a:p>
            <a:r>
              <a:rPr lang="en-GB" sz="2600" dirty="0"/>
              <a:t> Appear singly or in crops, located anywhere in the oral cavity, persist for 1-2 weeks, and subside without leaving scars.</a:t>
            </a:r>
          </a:p>
          <a:p>
            <a:r>
              <a:rPr lang="en-GB" sz="2600" dirty="0"/>
              <a:t> M/c sites - tongue, lips, buccal mucosa, and gingiva.</a:t>
            </a:r>
          </a:p>
          <a:p>
            <a:r>
              <a:rPr lang="en-GB" sz="2600" dirty="0"/>
              <a:t> Tonsils, palate, and pharynx are less common sites.</a:t>
            </a:r>
          </a:p>
          <a:p>
            <a:r>
              <a:rPr lang="en-GB" sz="2600" dirty="0"/>
              <a:t> Interval b/w recurrences ranges from weeks to months.</a:t>
            </a:r>
          </a:p>
        </p:txBody>
      </p:sp>
    </p:spTree>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0001025" id="{F9915BBD-9749-466F-995C-8C8D6A938EC0}" vid="{CF1D1A65-FC75-42D2-B7EF-D2991382DC6F}"/>
    </a:ext>
  </a:extLst>
</a:theme>
</file>

<file path=docProps/app.xml><?xml version="1.0" encoding="utf-8"?>
<Properties xmlns="http://schemas.openxmlformats.org/officeDocument/2006/extended-properties" xmlns:vt="http://schemas.openxmlformats.org/officeDocument/2006/docPropsVTypes">
  <Template>Technic</Template>
  <TotalTime>5335</TotalTime>
  <Words>1489</Words>
  <Application>Microsoft Office PowerPoint</Application>
  <PresentationFormat>Widescreen</PresentationFormat>
  <Paragraphs>238</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Crop</vt:lpstr>
      <vt:lpstr>Behçet's disease    </vt:lpstr>
      <vt:lpstr>PowerPoint Presentation</vt:lpstr>
      <vt:lpstr>Who gets Behcet’s Disease?  </vt:lpstr>
      <vt:lpstr>What causes Behcet’s Disease?  </vt:lpstr>
      <vt:lpstr>PowerPoint Presentation</vt:lpstr>
      <vt:lpstr>History </vt:lpstr>
      <vt:lpstr>Clinical findings</vt:lpstr>
      <vt:lpstr>spectrum of organ involvement</vt:lpstr>
      <vt:lpstr> Oral ulcers (100%)</vt:lpstr>
      <vt:lpstr>3 types:</vt:lpstr>
      <vt:lpstr>Genital manifestations</vt:lpstr>
      <vt:lpstr>Cutaneous manifestations(58.6-97%)</vt:lpstr>
      <vt:lpstr>PowerPoint Presentation</vt:lpstr>
      <vt:lpstr>Ocular manifestations(47-65%)</vt:lpstr>
      <vt:lpstr>PowerPoint Presentation</vt:lpstr>
      <vt:lpstr>Vascular involvement </vt:lpstr>
      <vt:lpstr>PowerPoint Presentation</vt:lpstr>
      <vt:lpstr>PowerPoint Presentation</vt:lpstr>
      <vt:lpstr>Joint manifestations (30 - 40%)</vt:lpstr>
      <vt:lpstr>Neurologic manifestations (3.2-49%) </vt:lpstr>
      <vt:lpstr>PowerPoint Presentation</vt:lpstr>
      <vt:lpstr>Diagnosis : ( old criteria) </vt:lpstr>
      <vt:lpstr>How is Behcet’s Disease Diagnosed?  </vt:lpstr>
      <vt:lpstr>PowerPoint Presentation</vt:lpstr>
      <vt:lpstr>Laboratory Investigation</vt:lpstr>
      <vt:lpstr>PATHERGY TEST: </vt:lpstr>
      <vt:lpstr>PowerPoint Presentation</vt:lpstr>
      <vt:lpstr>Treatment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Bechets disease</dc:title>
  <dc:creator>Ayash-Salim</dc:creator>
  <cp:lastModifiedBy>elannawaiseh.dr@gmail.com</cp:lastModifiedBy>
  <cp:revision>64</cp:revision>
  <dcterms:created xsi:type="dcterms:W3CDTF">2020-11-14T16:57:23Z</dcterms:created>
  <dcterms:modified xsi:type="dcterms:W3CDTF">2025-02-25T18:01:29Z</dcterms:modified>
</cp:coreProperties>
</file>