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85" r:id="rId5"/>
    <p:sldId id="286" r:id="rId6"/>
    <p:sldId id="287" r:id="rId7"/>
    <p:sldId id="259" r:id="rId8"/>
    <p:sldId id="260" r:id="rId9"/>
    <p:sldId id="268" r:id="rId10"/>
    <p:sldId id="270" r:id="rId11"/>
    <p:sldId id="267" r:id="rId12"/>
    <p:sldId id="283" r:id="rId13"/>
    <p:sldId id="284" r:id="rId14"/>
    <p:sldId id="26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5334000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PAROTID GLAND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693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54102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capsule:-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condensed fibrous tissue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capsule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investing fascia of Neck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surface. It attach to zygomatic arch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deep surface. It attach to styloid process and post. border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mandible. The part of this layer that extends ( )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styloid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angle of  is thickened forming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stylomandibular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45724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"/>
            <a:ext cx="69342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anatomy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part: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points: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1-at head of mandible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tragus.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2-center of mastoid.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3-point below &amp; behind angle of mandible by 2 cm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4-center of masseter.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end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Concave upward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1&amp; 2.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border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Line between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&amp; 3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end:	3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border: line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 &amp; 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parotid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duct: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1/3 of 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-tragus.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-point midway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 of nose &amp; angle of mouth.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380772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8610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Supply: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carotid art.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venous drainage: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retromandibular v.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drainage: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superficial&amp; deep parotic L.Ns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cervical L.Ns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1138"/>
            <a:ext cx="5105400" cy="65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23" y="0"/>
            <a:ext cx="3708677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610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ganglion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3 types of fibers: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auriculotemporal n.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middle meningeal plexus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parasym.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secretomotor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secretory):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from tympanic br. of glossopharyngeal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from inferior salivary nucleus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fibers pass from otic ganglion to parotid gland through auriculotemporal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B: the capsule of the gland is supplied by great auricular n.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56388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anatomy: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parotid capsule is very tight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 in inflammation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mumps) , the edema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 of capsule leading to severe pain due to irritation of great auricular n. . The pain increases in eating due to increased salivation and movement of mandible.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pain is referred to auricle due to similarity in nerve supply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296"/>
            <a:ext cx="3733800" cy="50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6670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2334846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71" y="685800"/>
            <a:ext cx="7445829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salivary gland (serous)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part: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discussed 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 part: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detached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lie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the main part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lies in the gap bounded 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ext. auditory meatus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ramus of mandible &amp; its muscles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mastoid process &amp; its muscles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styloid process &amp;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1"/>
            <a:ext cx="4343400" cy="3581400"/>
          </a:xfrm>
        </p:spPr>
      </p:pic>
    </p:spTree>
    <p:extLst>
      <p:ext uri="{BB962C8B-B14F-4D97-AF65-F5344CB8AC3E}">
        <p14:creationId xmlns:p14="http://schemas.microsoft.com/office/powerpoint/2010/main" val="31590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5224191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7620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inverted 3 sided pyramid with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ends: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upper(base):concave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lower(apex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):rounded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surfaces: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(superficial)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anteromedial (ant.)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posteromedial(deep)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borders: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:convex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post.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medial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1886213" cy="1771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038600"/>
            <a:ext cx="1447800" cy="24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118"/>
            <a:ext cx="4724400" cy="6671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7912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1-ext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carotid art (deep).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posteromedial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terminal brs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maxillary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anteromedial surface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temporal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facial a 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emerge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retronandibular v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(intermediate).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temporal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maxillary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-give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ant.&amp; past.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emerge from lower end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118"/>
            <a:ext cx="4900684" cy="6747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04800"/>
            <a:ext cx="62484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inside: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facial n. (superficial).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posteromedial surface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5 terminal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(temporal , zygomatic 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buccal , marginal mandibular ,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cervical)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 from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anterior border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(cervical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emerge from lower end)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auriculotemporal 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end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parotid L.Ns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608"/>
            <a:ext cx="3962400" cy="6379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04800"/>
            <a:ext cx="89916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border: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sternomastoid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border: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give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passage to.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, zygomatic  branches of facia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-transverse facial vessels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-parotid duct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buccal , marginal mandibular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end: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auditory meatus.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give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passage to: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auriculotemporal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-superficial temporal vessels (v.&amp; art).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end: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belly of digastric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passage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branch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facial 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-ant. &amp; post. divisions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 mandibular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2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5" y="0"/>
            <a:ext cx="4588118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70131"/>
            <a:ext cx="2440675" cy="2666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"/>
            <a:ext cx="64770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surface:-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1-skin.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2-superficial fascia with: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-superficial parotid (preauricular) l.n.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-great auricular 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-platysma.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pharynx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152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172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anteromedial surface:-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1-masseter.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2-ramus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mandible.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3-medial pterygoid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passage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-maxillary vessels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posteromedial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1-mastoid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-sternomastoid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belly of digastric.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2-styloid process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the attached structures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3-styloid process separate the surface from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with:-int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carotid art.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jugular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Last 4 nerves: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passage to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&amp;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carotid art.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077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PAROTID GLAND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6324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parotid duct: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-emerge from middle of ant border.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-pass forward: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masseter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2 buccal brs of facial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part of the gland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tr. facial art.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-after crossing ant. border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masseter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curves medially piercing.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 of fat.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buccopharyngeal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buccinator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buccal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-open in  vestibule of mouth opposite upper 2nd molar. 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40E8E7693214FACFCA802A460EE8F" ma:contentTypeVersion="2" ma:contentTypeDescription="Create a new document." ma:contentTypeScope="" ma:versionID="bd560ea27efd6af8bccb82e80e6f2c7c">
  <xsd:schema xmlns:xsd="http://www.w3.org/2001/XMLSchema" xmlns:xs="http://www.w3.org/2001/XMLSchema" xmlns:p="http://schemas.microsoft.com/office/2006/metadata/properties" xmlns:ns2="7bfd935a-17f5-449f-8c05-9a034bc4da16" targetNamespace="http://schemas.microsoft.com/office/2006/metadata/properties" ma:root="true" ma:fieldsID="e701448f33f984923bac1ee534da4ec7" ns2:_="">
    <xsd:import namespace="7bfd935a-17f5-449f-8c05-9a034bc4d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935a-17f5-449f-8c05-9a034bc4d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D9FD91-BA36-42D2-B43B-154603443C22}"/>
</file>

<file path=customXml/itemProps2.xml><?xml version="1.0" encoding="utf-8"?>
<ds:datastoreItem xmlns:ds="http://schemas.openxmlformats.org/officeDocument/2006/customXml" ds:itemID="{4D020F25-5B71-4C09-B40A-2DE9764EFACC}"/>
</file>

<file path=customXml/itemProps3.xml><?xml version="1.0" encoding="utf-8"?>
<ds:datastoreItem xmlns:ds="http://schemas.openxmlformats.org/officeDocument/2006/customXml" ds:itemID="{8FD265C4-3871-4560-954E-F107FCA60738}"/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915</Words>
  <Application>Microsoft Office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PAROTID GLAND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PAROTID GLAND 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CAVITY , TONGUE &amp; PALATE</dc:title>
  <dc:creator>A SDF</dc:creator>
  <cp:lastModifiedBy>A SDF</cp:lastModifiedBy>
  <cp:revision>117</cp:revision>
  <dcterms:created xsi:type="dcterms:W3CDTF">2006-08-16T00:00:00Z</dcterms:created>
  <dcterms:modified xsi:type="dcterms:W3CDTF">2022-03-29T22:48:07Z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0x0101005B240E8E7693214FACFCA802A460EE8F</vt:lpwstr>
  </property>
</Properties>
</file>