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2" r:id="rId3"/>
    <p:sldMasterId id="2147483777" r:id="rId4"/>
    <p:sldMasterId id="2147483790" r:id="rId5"/>
    <p:sldMasterId id="2147483802" r:id="rId6"/>
  </p:sldMasterIdLst>
  <p:notesMasterIdLst>
    <p:notesMasterId r:id="rId25"/>
  </p:notesMasterIdLst>
  <p:sldIdLst>
    <p:sldId id="805" r:id="rId7"/>
    <p:sldId id="528" r:id="rId8"/>
    <p:sldId id="529" r:id="rId9"/>
    <p:sldId id="531" r:id="rId10"/>
    <p:sldId id="551" r:id="rId11"/>
    <p:sldId id="534" r:id="rId12"/>
    <p:sldId id="796" r:id="rId13"/>
    <p:sldId id="535" r:id="rId14"/>
    <p:sldId id="547" r:id="rId15"/>
    <p:sldId id="548" r:id="rId16"/>
    <p:sldId id="550" r:id="rId17"/>
    <p:sldId id="549" r:id="rId18"/>
    <p:sldId id="798" r:id="rId19"/>
    <p:sldId id="804" r:id="rId20"/>
    <p:sldId id="518" r:id="rId21"/>
    <p:sldId id="359" r:id="rId22"/>
    <p:sldId id="581" r:id="rId23"/>
    <p:sldId id="4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CC"/>
    <a:srgbClr val="CC00CC"/>
    <a:srgbClr val="00CC00"/>
    <a:srgbClr val="33CCCC"/>
    <a:srgbClr val="00FFFF"/>
    <a:srgbClr val="66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1559-B304-4F89-870E-B43F9AA29AFF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ACC04-30F6-426C-ABBD-E759C4FA4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>
            <a:extLst>
              <a:ext uri="{FF2B5EF4-FFF2-40B4-BE49-F238E27FC236}">
                <a16:creationId xmlns:a16="http://schemas.microsoft.com/office/drawing/2014/main" id="{5077B967-801E-4498-AB5A-CC08EC141E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>
            <a:extLst>
              <a:ext uri="{FF2B5EF4-FFF2-40B4-BE49-F238E27FC236}">
                <a16:creationId xmlns:a16="http://schemas.microsoft.com/office/drawing/2014/main" id="{A01E9DF0-3627-4D74-B472-7AB6CA75B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51908" name="Slide Number Placeholder 3">
            <a:extLst>
              <a:ext uri="{FF2B5EF4-FFF2-40B4-BE49-F238E27FC236}">
                <a16:creationId xmlns:a16="http://schemas.microsoft.com/office/drawing/2014/main" id="{43D13992-CCD6-490D-937A-DA38893E3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68044-CE47-431D-8FBA-DA236D8092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>
            <a:extLst>
              <a:ext uri="{FF2B5EF4-FFF2-40B4-BE49-F238E27FC236}">
                <a16:creationId xmlns:a16="http://schemas.microsoft.com/office/drawing/2014/main" id="{FC528FA4-478D-48CB-A531-2FFE97662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>
            <a:extLst>
              <a:ext uri="{FF2B5EF4-FFF2-40B4-BE49-F238E27FC236}">
                <a16:creationId xmlns:a16="http://schemas.microsoft.com/office/drawing/2014/main" id="{194D550B-7D5A-4F22-8E80-B405FC04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72388" name="Slide Number Placeholder 3">
            <a:extLst>
              <a:ext uri="{FF2B5EF4-FFF2-40B4-BE49-F238E27FC236}">
                <a16:creationId xmlns:a16="http://schemas.microsoft.com/office/drawing/2014/main" id="{971EA005-822E-4B37-91ED-E1CB317FE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49A39-3AE2-4E27-9F6F-1C7D812971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>
            <a:extLst>
              <a:ext uri="{FF2B5EF4-FFF2-40B4-BE49-F238E27FC236}">
                <a16:creationId xmlns:a16="http://schemas.microsoft.com/office/drawing/2014/main" id="{059B2FDD-5181-447B-9ACD-B09FC3CD0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>
            <a:extLst>
              <a:ext uri="{FF2B5EF4-FFF2-40B4-BE49-F238E27FC236}">
                <a16:creationId xmlns:a16="http://schemas.microsoft.com/office/drawing/2014/main" id="{CEB04782-BEE5-4DF2-9612-4E7114FC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70340" name="Slide Number Placeholder 3">
            <a:extLst>
              <a:ext uri="{FF2B5EF4-FFF2-40B4-BE49-F238E27FC236}">
                <a16:creationId xmlns:a16="http://schemas.microsoft.com/office/drawing/2014/main" id="{A5316AB4-F020-4B21-B456-C9DE4F100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3526B-4525-4982-839B-6E0E8F880B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>
            <a:extLst>
              <a:ext uri="{FF2B5EF4-FFF2-40B4-BE49-F238E27FC236}">
                <a16:creationId xmlns:a16="http://schemas.microsoft.com/office/drawing/2014/main" id="{9FA10B70-7D6B-4E9F-8139-FB528390B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>
            <a:extLst>
              <a:ext uri="{FF2B5EF4-FFF2-40B4-BE49-F238E27FC236}">
                <a16:creationId xmlns:a16="http://schemas.microsoft.com/office/drawing/2014/main" id="{FB16C72D-18E8-4788-B62C-259EDB3CB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66244" name="Slide Number Placeholder 3">
            <a:extLst>
              <a:ext uri="{FF2B5EF4-FFF2-40B4-BE49-F238E27FC236}">
                <a16:creationId xmlns:a16="http://schemas.microsoft.com/office/drawing/2014/main" id="{9B7FF4A8-CDE4-437F-B79D-03F8E47E0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CBB182-7C84-4E82-9EC3-831603D1D4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06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8ACE0838-269D-4A74-8E73-BD4121AA8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D8FC7F80-0F5C-41A5-8B05-3D4ED1D94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3CB767A1-3ADF-46B4-AB72-104FBDE40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AEFAB8-A07D-48B7-A5A5-37685EC9E2AF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B2E52496-0B48-49DB-AA5E-BED85F580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781E2CD8-6990-4A12-A506-A60A72564E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00BDC7E8-308E-4E07-9370-1E1ED82AC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63AC1-8712-4444-8C36-40D79D7BBB1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8206770A-707F-42E7-A275-BEE09D619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992D0F27-ED46-47DF-BB64-480774BA2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C521639B-E5C2-4422-A317-1C0765D56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56EE-C78D-413C-94D8-7A78A5C1A5B1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7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>
            <a:extLst>
              <a:ext uri="{FF2B5EF4-FFF2-40B4-BE49-F238E27FC236}">
                <a16:creationId xmlns:a16="http://schemas.microsoft.com/office/drawing/2014/main" id="{1BC41F0A-ED2F-4CA4-9CC1-F3D4D86021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>
            <a:extLst>
              <a:ext uri="{FF2B5EF4-FFF2-40B4-BE49-F238E27FC236}">
                <a16:creationId xmlns:a16="http://schemas.microsoft.com/office/drawing/2014/main" id="{8C5A8C6D-3B50-43EB-AF09-C6425F94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52932" name="Slide Number Placeholder 3">
            <a:extLst>
              <a:ext uri="{FF2B5EF4-FFF2-40B4-BE49-F238E27FC236}">
                <a16:creationId xmlns:a16="http://schemas.microsoft.com/office/drawing/2014/main" id="{DE935009-1D38-49B1-B976-232256675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60CBF4-B94D-41E2-B2BA-C866C2252E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>
            <a:extLst>
              <a:ext uri="{FF2B5EF4-FFF2-40B4-BE49-F238E27FC236}">
                <a16:creationId xmlns:a16="http://schemas.microsoft.com/office/drawing/2014/main" id="{62DFA3D7-0BAB-4933-B40B-F4D55CA25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>
            <a:extLst>
              <a:ext uri="{FF2B5EF4-FFF2-40B4-BE49-F238E27FC236}">
                <a16:creationId xmlns:a16="http://schemas.microsoft.com/office/drawing/2014/main" id="{22B8816F-1B12-423E-9C0D-9021145B5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54980" name="Slide Number Placeholder 3">
            <a:extLst>
              <a:ext uri="{FF2B5EF4-FFF2-40B4-BE49-F238E27FC236}">
                <a16:creationId xmlns:a16="http://schemas.microsoft.com/office/drawing/2014/main" id="{CA2A0503-A9C0-4EB7-9870-72314B230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1EB09-7ACE-463F-80BD-582B8E20E2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>
            <a:extLst>
              <a:ext uri="{FF2B5EF4-FFF2-40B4-BE49-F238E27FC236}">
                <a16:creationId xmlns:a16="http://schemas.microsoft.com/office/drawing/2014/main" id="{E0D85143-679F-437A-AE00-A37E866909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>
            <a:extLst>
              <a:ext uri="{FF2B5EF4-FFF2-40B4-BE49-F238E27FC236}">
                <a16:creationId xmlns:a16="http://schemas.microsoft.com/office/drawing/2014/main" id="{AE033879-6C31-4C93-B5C0-9189D6C89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75460" name="Slide Number Placeholder 3">
            <a:extLst>
              <a:ext uri="{FF2B5EF4-FFF2-40B4-BE49-F238E27FC236}">
                <a16:creationId xmlns:a16="http://schemas.microsoft.com/office/drawing/2014/main" id="{B1200A39-7C17-4575-9FE1-3A8134541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9C510-23A0-4453-864A-061A959F02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>
            <a:extLst>
              <a:ext uri="{FF2B5EF4-FFF2-40B4-BE49-F238E27FC236}">
                <a16:creationId xmlns:a16="http://schemas.microsoft.com/office/drawing/2014/main" id="{0CC41795-32BF-46A6-8E2F-26F3003AB8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>
            <a:extLst>
              <a:ext uri="{FF2B5EF4-FFF2-40B4-BE49-F238E27FC236}">
                <a16:creationId xmlns:a16="http://schemas.microsoft.com/office/drawing/2014/main" id="{C16FC9FE-5816-41DD-A7DB-CE76759D2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58052" name="Slide Number Placeholder 3">
            <a:extLst>
              <a:ext uri="{FF2B5EF4-FFF2-40B4-BE49-F238E27FC236}">
                <a16:creationId xmlns:a16="http://schemas.microsoft.com/office/drawing/2014/main" id="{3CD5C806-7A39-4E6D-B528-EBECFA8C3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AEB168-030F-41AD-BFA4-1471A1B2AA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>
            <a:extLst>
              <a:ext uri="{FF2B5EF4-FFF2-40B4-BE49-F238E27FC236}">
                <a16:creationId xmlns:a16="http://schemas.microsoft.com/office/drawing/2014/main" id="{10A74CD4-38A4-4D0A-A54D-48B57426F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>
            <a:extLst>
              <a:ext uri="{FF2B5EF4-FFF2-40B4-BE49-F238E27FC236}">
                <a16:creationId xmlns:a16="http://schemas.microsoft.com/office/drawing/2014/main" id="{3D81B587-7F3C-4C73-A9C2-913D14C30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51908" name="Slide Number Placeholder 3">
            <a:extLst>
              <a:ext uri="{FF2B5EF4-FFF2-40B4-BE49-F238E27FC236}">
                <a16:creationId xmlns:a16="http://schemas.microsoft.com/office/drawing/2014/main" id="{20B6B991-0CF3-4CE7-99B8-907164D37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01F6B-01C3-4834-BB14-35E3838E84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>
            <a:extLst>
              <a:ext uri="{FF2B5EF4-FFF2-40B4-BE49-F238E27FC236}">
                <a16:creationId xmlns:a16="http://schemas.microsoft.com/office/drawing/2014/main" id="{F177B660-C7C9-44EC-9103-1BA84F71D6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>
            <a:extLst>
              <a:ext uri="{FF2B5EF4-FFF2-40B4-BE49-F238E27FC236}">
                <a16:creationId xmlns:a16="http://schemas.microsoft.com/office/drawing/2014/main" id="{12AB2DCB-88CA-469A-BF91-5DDB96F63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59076" name="Slide Number Placeholder 3">
            <a:extLst>
              <a:ext uri="{FF2B5EF4-FFF2-40B4-BE49-F238E27FC236}">
                <a16:creationId xmlns:a16="http://schemas.microsoft.com/office/drawing/2014/main" id="{879E9ABF-EED7-406A-8CD5-E1297046A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B6EA6-E6C6-437F-8718-1B0B0330C2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>
            <a:extLst>
              <a:ext uri="{FF2B5EF4-FFF2-40B4-BE49-F238E27FC236}">
                <a16:creationId xmlns:a16="http://schemas.microsoft.com/office/drawing/2014/main" id="{9FA10B70-7D6B-4E9F-8139-FB528390B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>
            <a:extLst>
              <a:ext uri="{FF2B5EF4-FFF2-40B4-BE49-F238E27FC236}">
                <a16:creationId xmlns:a16="http://schemas.microsoft.com/office/drawing/2014/main" id="{FB16C72D-18E8-4788-B62C-259EDB3CB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66244" name="Slide Number Placeholder 3">
            <a:extLst>
              <a:ext uri="{FF2B5EF4-FFF2-40B4-BE49-F238E27FC236}">
                <a16:creationId xmlns:a16="http://schemas.microsoft.com/office/drawing/2014/main" id="{9B7FF4A8-CDE4-437F-B79D-03F8E47E0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CBB182-7C84-4E82-9EC3-831603D1D4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>
            <a:extLst>
              <a:ext uri="{FF2B5EF4-FFF2-40B4-BE49-F238E27FC236}">
                <a16:creationId xmlns:a16="http://schemas.microsoft.com/office/drawing/2014/main" id="{002240A0-B314-4C00-B8AC-BB05A69BE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>
            <a:extLst>
              <a:ext uri="{FF2B5EF4-FFF2-40B4-BE49-F238E27FC236}">
                <a16:creationId xmlns:a16="http://schemas.microsoft.com/office/drawing/2014/main" id="{AFCE80DF-8213-4363-9F08-5DBBDF658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68292" name="Slide Number Placeholder 3">
            <a:extLst>
              <a:ext uri="{FF2B5EF4-FFF2-40B4-BE49-F238E27FC236}">
                <a16:creationId xmlns:a16="http://schemas.microsoft.com/office/drawing/2014/main" id="{20016AA1-0C07-4460-9168-DBBF4C61F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EF44D-DE5E-4F17-910C-D098AFE176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8D4AB-A355-4E84-846A-77F5240A6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46A7E-AC56-4E68-A46D-8375F62BE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1B95A7-0C65-44AD-90CE-4F9B6DDB1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A5D5-3A77-40BD-9F27-2E6C3B66995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6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072732-8203-4865-8DA0-A0F7F4E8A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2D9E21-D2C8-4F22-A69E-B478D8978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24195-B078-4EB6-AF12-19948CAA8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A97BC-40EE-4425-B42D-FD83A45E463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62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D689A9-5BAA-4D1D-9104-DDF9E9A6F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BFD3F4-D728-4BF3-8FA0-8E66E42B1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C3338-7FA9-445C-A3CB-F2555155C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39249-619A-41A3-AA95-0D829D650BD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0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C591E-284B-4E01-8D24-9B218AD4F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A2AE31-9062-4599-A7BE-F7C5DB14C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B16E07-64C8-473A-ACDA-686DFB6E2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4F0A3-5FDE-4510-9160-261280825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4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1677D9-2CAB-454A-BBB4-EDE65B492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459F49-1E23-421B-97A9-F98AB4072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607DE5-6BD5-4E80-BA1A-40469E7BF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A51D4-2D5E-4F3F-89E5-E91E5BAE7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089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8F4197-A7DF-4A5E-B678-EE538A778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125433-9927-443B-9E0B-131D12D89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A2C6CA-1CC1-4041-B3BB-0D29E6E70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6E01C-693D-4391-89EE-212F59570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73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757B5-4F81-44DC-8F99-A76CF183D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4E22D6-EA8C-4C46-B781-9F9791483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8612B-F01C-4E8A-9250-C2EE7DE49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01324-EA5A-4B77-B525-5F4855A55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3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BAA950-8751-435B-80A2-01DFBE4BB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554242-ADC3-4A48-A4AB-6A7BA4890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CC536F-F15D-4AC2-A548-B04CE1526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5194-ABEB-43BB-A241-9F72B09EE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95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F69A87-E238-43F3-A8E9-E13746B9D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36007C-73A8-4E68-A1BE-71F577ED6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3CD470-2C82-4159-9193-BBA2F723A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AAC01-7F22-4426-91BE-6ABA60DBA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58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30FEFE-43A3-47C9-BF2F-8AF48375E1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B642C9-4F5E-49E8-8A63-92656D9EB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C78D4D-2707-4CCE-9555-71BF58761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89FB6-53A8-4DE7-A2E4-891D663EE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51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5E175-E5F3-4BAF-BA2B-364A841B2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338F3-B7AC-48FE-A322-0D9051AA66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91DA2-80CD-4E42-9C87-63BDAA13D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C551E-3D91-4AA5-9EAE-2DB580AE3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7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2D4EBA-974D-4669-A5E1-719140CBB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84578C-C612-4480-9581-DDB9C5A55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377018-35FF-445A-9ACE-328166919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7C5A8-837E-497B-A12B-31188AF2E84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763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BA839-BDA7-49B1-8320-C7AECE9F8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C9D9B-9CF4-4242-B989-1D1FB1B31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46DA28-16B1-4633-BF09-6B5468832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FBE8C-8F2D-440E-821A-20D1515CD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14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500597-48C8-416C-BE7E-5854FD84E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11D3E-A93A-4424-A7D5-BD1DE7373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EC45A5-E8A5-4B2A-A58A-05E68CF03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C7D32-EE56-4C41-9F4B-3B9ACAAF5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766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86CD73-AA93-44EF-8740-D1E6864F8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F35A00-F9E2-4680-84A7-5EB2A688E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F55728-6C5D-4285-8E87-96B9084DE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13004-3605-48D3-B1F2-F48817154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943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F3219-FEED-4A40-AE10-816D09831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91B6B7-F843-40CB-B81A-371F926EA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A234DD-CBF4-44B8-85A0-854343EBE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6DD1-632E-4971-83A4-7B9B029BBB48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845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730C56-CBDA-4C2E-A3E9-A430684A8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3E8783-CA52-47A1-905F-82A3C4A90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36F704-603D-45B6-AD54-6FBADE853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AFC76-51A9-4580-9620-FA0DE4ED8105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103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FF47FF-FA3E-47EF-B2B2-9F22D93A6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B386CB-CE32-437C-9C3D-CBFA51276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B106D1-B4D9-4E66-830D-FBCCB25BF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5150-9CDD-4744-A30D-33F8685663E1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56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FD6BB-BC76-41BC-95A9-39FC5B80E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C6DDBC-48F0-4933-B005-B7A84BECC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0F0AE-968C-42E4-B61C-FE43AAF51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40374-7B3F-4C26-98CD-65D382B60FFC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975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17C407-6B9D-41F7-919B-63ADD6F73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072BA2-92F2-4586-A1CB-515D1877E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A0364-D874-4DB8-ADEE-1FFCAD39B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C1B9-B472-400E-95B6-8443188F842B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719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7855C1-1825-4146-89D7-ACE4251C5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51338-59FF-496A-9B7B-EBBDB9499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B386FB-D96E-45AC-836E-FA4FE5F2E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650D-8664-44EA-B272-C269B1646318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14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4C88E4-1EB9-44A2-A129-3ECA10829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DEACAC-3383-43C8-B141-49CF4E0A0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9916D2-1BB0-4C82-BF5C-08500BB30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7966B-B8A3-41D9-8979-E6C93EC85D7A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84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8032F-07E3-45A9-831E-23B7F6CEF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E0D11-8E24-46D7-9C2C-8C334C823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4AAE72-5D87-419C-9BC4-F8DB2198C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78375-F908-49E9-9023-CAD66C81BD1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23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8D68D7-79E3-4CAD-897C-F1E268913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1C3BB-6961-4FC3-A8E6-7FC160F2C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2074C-064E-4B79-A2FA-E58697C92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E8D6A-D864-49C0-B301-90A211273F0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179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4E0C8-BF6B-483D-A45C-072B09460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C7D86-F680-421F-9DFD-27EE65CAF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EF69F-ECC6-4A45-8DFE-55D0087BC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DFDAC-BB01-433A-BCCF-F6DDD72C07E4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09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1ACBB8-7CF8-409E-A627-B2220EABC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C68BC2-2B76-4FF7-B4A0-EA5289BA2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EAD858-8F72-4F38-9482-11B68BFDF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C95FD-664D-472C-BC10-2EB4E880CA2D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61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282EB-BB4B-4390-BEA8-BA2B04ED8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BC5510-A892-49C3-BE0B-435B82DA9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9D945-A7C0-4D59-B9B1-380F5707E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2754-1C83-4A24-84F9-5FA1C02E250E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506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808E77-2562-4533-976A-6DA502E35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D77FFC-7CBA-485D-B7D6-D7F3F9648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F6BB05-6157-4022-9BCF-C90E419E0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DBBE3-82E5-4D9B-8415-A8299419721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67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7DA98-B437-4F01-804C-F2633D6BD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70371-633F-4BE8-A85A-AC30D6A30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13E8D-CDF0-42B4-A4A2-5A521A856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6BD92-A51B-47A9-B062-C20C5010FC9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067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52B16A-4B55-4BEE-BDE5-430ADD2DE9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27228-132B-40CF-8A9A-CA125633B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5BFCA9-9987-4AFC-B563-E512D4826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FAE71-8024-4DBD-89C5-9A12148C119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220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1ECCF-7C40-4003-A08D-845C0CD73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20F2F-AB3B-40DB-AB81-13998DD92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74F40-667F-459A-AE56-3BE6B4E0F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BE0BA-AD09-4DD6-8710-206E7CD4E280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975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868CE4-8A4A-4EA3-B2E3-5C4D330D1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18A793-0EBE-4348-9AF3-601430ABA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F4290B-478C-480E-9AB5-020D622F6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10236-FB62-4255-BEF2-C6EFBC2FAF3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211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94B753-B6FA-4F00-931D-165E3ECB0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D60D4D-0A06-4C72-A0D5-F647A9000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77F61A-688C-4BB8-B73C-CAB44136D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CB0AF-D266-443A-915E-70C828090E9B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83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1EF72-4264-44D5-8B92-E6B6ED1C4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AFC71-DD61-4ABD-BA67-3E07F7B62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6F9DF-E9B5-4CDC-8844-42EF3031B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F2992-1400-42C6-8FEE-5185E4468F2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892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9F9241-0879-4AFE-BDC9-342D44340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DEF5B2-F363-489A-9BCF-9B68CA5A98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BFF357-822E-4307-87DB-282867E76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D191A-FA97-4C70-8D8A-855C068BA13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88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07B6D-37D2-4CF1-B735-6B7F9CC75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8454F-8282-44C1-B45B-9B7ED51A48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ED3A67-88D7-44C8-92BD-9FA3AA2A7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9F7CE-A531-48A3-B684-B2C8826281F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46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27593-5660-4FD5-A34B-FA94B56AE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9B0B1D-7402-4AA4-8F2C-AFC99D069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C2C84A-FFAD-41DD-BB5B-03BFECC5C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48E25-1C73-4FF9-BC9D-789457AF4EBC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068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5E9064-6E34-4C5A-B261-DFC8D37EF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17D7E-D1AC-4214-B7C4-1852449DC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04DEA4-B068-4AF9-9CE3-5A4247BCB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02BE4-D1AE-4A33-BB19-1FFCD90D67B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828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205902-FAE7-4AD9-BC6B-A41DFD5345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07ECC-CF37-4C28-AA3A-4F539F33C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056E77-57BE-4FAC-A84A-E986C51DD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28E4C-363F-48CA-B852-14400647806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334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68E313-8394-4D1F-9523-B498E887D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A3E7D1-AC2B-413E-9821-725120DE3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FA7D96-2B97-4581-856D-F89D55301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129F4-CE1A-4756-90F3-8672D75ED671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217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731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767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19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7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13B0F9-4291-4D67-8282-D02D4C6EA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191A2-F8A5-47FC-AED2-554B9D3F8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CE9D6A-7517-4A0A-8380-461B60684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776D1-B26D-4121-A262-F1A28718CF9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230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8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900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004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014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82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418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456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100C50-29FE-4A46-9394-AB95934880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CC54F91-0300-4A8C-A87C-42627B0389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F9805FC-3DEC-4262-A96C-2CEA653A76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359D17D-7A49-4535-9B23-30CA90613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F574D16-E8CD-4F78-96CB-670EB01BFA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4C50ABC-5C47-4873-A66F-682ABD8D0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20BC2DE-FBC0-4D9B-B889-9372B22F7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2124F96A-0AA4-4D5E-A0ED-1FACE6EDA5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DFFA5B-37E8-4FDD-844E-97B9DE8D0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B89B390E-7D40-47CB-A107-F315FA1D36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E60BC07A-A07A-42EE-8B7A-1E6B4341C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E29FED6-74F4-4D45-8478-6D66CCAB2B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48A64B4-7C37-4542-A2C0-85313781B1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AAE98E2-5035-4A9F-B391-761C911FB7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BD7E9D7-57A8-4125-980C-A932411C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BE93F82-A4BE-4359-95CF-91FA7DA73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911A10-6B77-4983-B60D-CBB3505F3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566-F530-4C94-AA10-A253B02B757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344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257E98-2035-4D5A-A78F-65574849FA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977037-F63B-4DAA-9F84-6D48CF5ED6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CB05A-5B6D-45D9-9DC6-26ADAD43A9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F5E60C-A2C0-4B62-94CB-597A5CCC5C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248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BB301F-A7E4-45FF-B257-AB52ABFF2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1C04C-7BA1-4735-84C5-63FE892C4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81E59-E3F7-473D-8F20-71C3E3C142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7BF3CB7-19A5-40CD-A53A-68E64B43362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1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8419E6-2D22-41F6-85EC-182E9E3AE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B5359A-B465-4DF8-A72F-D63A95477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D46FEA-AE49-409A-B3D9-47E494F89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1FD71-8F80-40D6-8CB7-8B68414C2CC8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498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6A5F63-17E5-4F1A-AB8F-CDC84A587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B89E33-3957-4552-A60A-E9864EE3F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9C0B4-3F3D-438E-9005-4BD3CD4DB79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9409462-F30B-4377-95FB-F668F6C2E90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2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6906E9-CDEA-4CD9-88B5-4D1A15A9F5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E9E720-17FE-4082-930A-0C01E6F471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42B22-CD11-4C2B-849E-0598C8AD5BE9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AAC06BE-691B-470F-8E3B-512138E78C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55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70BC6-0E4B-435D-AEB8-DA3DABA41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165F7-2A87-497C-8D34-38394F1B65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92415-FB61-4AC3-BEF6-EFDF33BD564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AEC773C-FE4F-48A6-879D-9FA00AEAA8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6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6FE0D1-3B38-4FC2-8F29-5099AA35C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7321B5-37E8-46F9-9FFB-0BB900FAD0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61E04-B37D-4BE9-B77B-9C4ADE2914DE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22A7FDF-E5D7-42B6-AC16-7D84069DFA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066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F68DB1-53A4-44E6-8C38-A327B7E88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9789A4-1221-4E79-A319-F538148CB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D398-B319-4172-A09A-D8CC34829FB4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CB4A822-96D9-453E-8B59-7A6C72D625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71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14F03C-F81F-420C-85DF-BD1D504B5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CD9A8-CB11-4AF1-9C96-3A100A550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7916C-274F-4458-B3D6-93DCBF20E78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082EBA6-4A8E-439D-9F79-12358DD2A9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1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5DAE3-8B70-4331-9CA2-B22B34C802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9FCA90-62F0-4273-9D37-E3D56B88E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C0C66-193C-4092-A110-6179C939EA3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427B45-F09A-4914-A382-BC999D37EC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501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17046F-80FD-4CDD-A329-18646124F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8D70E6-3AA2-4CD4-BB17-8F89F1155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80C75-2C32-47C0-AC76-0A29F49705D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548113-4788-44A6-B4E8-C1DEFC9ECB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4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7F0BFC-3D84-4E95-8841-C32F537BBB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6E93B6-BC08-4A13-8A19-3382D0B638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8703-60A3-45A4-8B50-8D8CC76DF68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7700921-D32A-4696-979F-C6C7D9E7CA6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4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2483AD-A838-4596-8C80-044470438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29EE23-A086-463B-8910-F1628C03E2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3B8A1-B955-4C6C-8C7E-1EA1C7161653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91BE506-8AED-4F40-A72A-23B64FF1C8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287FEC-3225-44AF-8230-F18B1444E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854AB4-9EC2-40B4-81C9-A1CC1AED2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BB2264-F4CA-4B77-8711-69EA63019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B6FC7-4588-40C6-BF00-75A2FCC94F1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688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087F4B-C876-4620-9E96-9D0236FFBF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A43F5C-8944-42EC-81B3-B65C120A0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AD4A0-C224-4ED8-B81F-6C21F3AB2A0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EE5D06-A199-4858-BC91-BD41DD5C227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56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8EDB9-77F4-4FD6-ABBE-495428CC5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2CF90B-1FD3-4FAF-905E-7892415C1C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4162-FA93-44B9-910E-9AE464CEC0BD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A810F81-003E-4529-B08B-6F3C9A0AA8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41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DAF6B-9FF5-4A65-8EAE-06356322F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10620-E2B1-44EE-B860-D22304FCB5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992C-6B09-470E-98D0-BF57A1D646A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99D8CC5-1F01-4252-B848-30EF57ED42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93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67D9D-E340-4227-BB0B-2B37948BE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B3B55B-2FE8-42B4-B0DB-A90E1454E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AEB9-53DB-44E1-A893-EF3596161ED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0D49C-F245-41E8-9239-04D00AD6EA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6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16E02-AF18-432C-9BC8-5738A398D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9B1EE-4974-4795-99F2-547B69B9E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4FF40-6474-476D-AA80-B8C013CFF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1C269-1589-4D1F-BADB-0B23136184C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3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BB00F-1934-4377-9F9E-FF13FCB1F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DFB2A-C3E5-4169-95A7-23E87EB44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D1F1D-F157-4277-A0F5-2F8A2E185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E219-4F13-4889-B7AA-995AB2F3739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250DE4-73DA-4AFB-AD72-59F1BA416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2F7101-DC7D-4D35-83A9-4B5BFF1F6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8E68C9-56C8-4F39-8A12-E2B5BBF989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C0B17D-A8A7-4444-9FCE-7C7EEF29CA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038991-F07D-45B8-8624-2E2B4D8E85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EBD15F7-429F-4777-8983-47A15ED2D32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65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C2F976-B19A-42C6-9E75-58F725157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EF846B-E28F-4A0D-A49A-4A69D8253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4233F0-7BD7-46B8-9CFA-8EA98A08FD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DF8D50-2380-4037-8A32-F3571764E9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668EE4-CBC9-445B-905D-255F322224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3FEAD2-756E-42C8-9C42-B8C281EDE0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19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F4F664-662B-40A5-A521-268655DA6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C485C7-C451-4F33-B301-340074DC9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D59CDA-7F9C-4D6A-95E8-C83D335B8D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9360A6-B3C2-4C9E-A306-1F972DCA6F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83B44E-E7FD-42BD-A052-8B914C8889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/>
            </a:lvl1pPr>
          </a:lstStyle>
          <a:p>
            <a:pPr>
              <a:defRPr/>
            </a:pPr>
            <a:fld id="{BA73D3B9-68DA-4278-ADD8-953FB3E50E7D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36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631CD6-83EF-4CE7-A90D-774B96006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F0EC9D-3CC3-4D73-AC63-C9E599964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DAE169-CD40-4669-BEFB-94CA721E6C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F05331-9E06-42F0-A037-2B55DC4B50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DB1929-B4B7-42FE-A183-F0E826CD39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21B9211B-4742-4A2A-B59A-1F51D31A168B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3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47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CD7F41E-8651-49E6-9BC0-D3CB5CF88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E8FE680-42DF-4CDD-A84B-591A7B736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D2E4B0D4-2469-4B27-952E-5D1245FD592D}" type="slidenum">
              <a:rPr lang="ar-EG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5B2FEAF-40EF-48D8-AFA3-FD79F558CA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2885" name="Rectangle 5">
              <a:extLst>
                <a:ext uri="{FF2B5EF4-FFF2-40B4-BE49-F238E27FC236}">
                  <a16:creationId xmlns:a16="http://schemas.microsoft.com/office/drawing/2014/main" id="{DFF98735-3FF1-414D-8368-2A811099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6" name="Rectangle 6">
              <a:extLst>
                <a:ext uri="{FF2B5EF4-FFF2-40B4-BE49-F238E27FC236}">
                  <a16:creationId xmlns:a16="http://schemas.microsoft.com/office/drawing/2014/main" id="{45206562-034F-4558-BA28-178FBE54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7" name="Rectangle 7">
              <a:extLst>
                <a:ext uri="{FF2B5EF4-FFF2-40B4-BE49-F238E27FC236}">
                  <a16:creationId xmlns:a16="http://schemas.microsoft.com/office/drawing/2014/main" id="{4FA3E7A5-BA43-44E7-9932-C1B7F6949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567D89A5-AF54-47EF-A6ED-F5B4357B9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E5416165-BE26-468F-9321-BF489EAE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DCFFA5DE-D66F-4A86-A8A5-FBFE6391F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C3B224DA-E88C-4BF7-A17B-0402E986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2CE9504E-B694-466A-9CD0-40D29CD6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4DD7FD8D-8E19-42A0-8E67-68FCE5B5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5111A5AE-BA37-4FFD-86AE-DAE913E21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C2CB7301-F8C5-4D35-A764-395ED7003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672E0B2D-0166-46BD-9BAA-D84ACE78D5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2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  <a:endParaRPr kumimoji="0" lang="en-US" sz="8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 قسم التشريح كلية الطب - جامعة مؤتة - الأردن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>
            <a:extLst>
              <a:ext uri="{FF2B5EF4-FFF2-40B4-BE49-F238E27FC236}">
                <a16:creationId xmlns:a16="http://schemas.microsoft.com/office/drawing/2014/main" id="{4A592CB5-1941-42EA-B362-32447C4B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15973" b="14722"/>
          <a:stretch>
            <a:fillRect/>
          </a:stretch>
        </p:blipFill>
        <p:spPr bwMode="auto">
          <a:xfrm>
            <a:off x="1524000" y="1066800"/>
            <a:ext cx="91440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8" name="AutoShape 8">
            <a:extLst>
              <a:ext uri="{FF2B5EF4-FFF2-40B4-BE49-F238E27FC236}">
                <a16:creationId xmlns:a16="http://schemas.microsoft.com/office/drawing/2014/main" id="{97118F45-C3C4-4457-B760-9C137CCE7D66}"/>
              </a:ext>
            </a:extLst>
          </p:cNvPr>
          <p:cNvSpPr>
            <a:spLocks/>
          </p:cNvSpPr>
          <p:nvPr/>
        </p:nvSpPr>
        <p:spPr bwMode="auto">
          <a:xfrm>
            <a:off x="5629276" y="2133600"/>
            <a:ext cx="4987925" cy="590550"/>
          </a:xfrm>
          <a:prstGeom prst="borderCallout1">
            <a:avLst>
              <a:gd name="adj1" fmla="val 19356"/>
              <a:gd name="adj2" fmla="val -1528"/>
              <a:gd name="adj3" fmla="val 220968"/>
              <a:gd name="adj4" fmla="val -15977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Extensor  </a:t>
            </a:r>
            <a:r>
              <a:rPr lang="en-US" altLang="en-US" b="1">
                <a:solidFill>
                  <a:srgbClr val="0000FF"/>
                </a:solidFill>
              </a:rPr>
              <a:t>d</a:t>
            </a:r>
            <a:r>
              <a:rPr lang="en-US" altLang="en-US" sz="2800" b="1">
                <a:solidFill>
                  <a:srgbClr val="0000FF"/>
                </a:solidFill>
              </a:rPr>
              <a:t>igitorum longus</a:t>
            </a:r>
          </a:p>
        </p:txBody>
      </p:sp>
      <p:sp>
        <p:nvSpPr>
          <p:cNvPr id="276489" name="AutoShape 9">
            <a:extLst>
              <a:ext uri="{FF2B5EF4-FFF2-40B4-BE49-F238E27FC236}">
                <a16:creationId xmlns:a16="http://schemas.microsoft.com/office/drawing/2014/main" id="{AD25B108-447A-46C6-B81F-FB29923680E0}"/>
              </a:ext>
            </a:extLst>
          </p:cNvPr>
          <p:cNvSpPr>
            <a:spLocks/>
          </p:cNvSpPr>
          <p:nvPr/>
        </p:nvSpPr>
        <p:spPr bwMode="auto">
          <a:xfrm>
            <a:off x="5054600" y="819150"/>
            <a:ext cx="4927600" cy="552450"/>
          </a:xfrm>
          <a:prstGeom prst="borderCallout1">
            <a:avLst>
              <a:gd name="adj1" fmla="val 20690"/>
              <a:gd name="adj2" fmla="val -1546"/>
              <a:gd name="adj3" fmla="val 358046"/>
              <a:gd name="adj4" fmla="val -12727"/>
            </a:avLst>
          </a:prstGeom>
          <a:solidFill>
            <a:srgbClr val="CCFF99"/>
          </a:solidFill>
          <a:ln w="57150">
            <a:solidFill>
              <a:srgbClr val="FF3399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Extensor </a:t>
            </a:r>
            <a:r>
              <a:rPr lang="en-US" altLang="en-US" b="1">
                <a:solidFill>
                  <a:srgbClr val="000000"/>
                </a:solidFill>
              </a:rPr>
              <a:t> H</a:t>
            </a:r>
            <a:r>
              <a:rPr lang="en-US" altLang="en-US" sz="2800" b="1">
                <a:solidFill>
                  <a:srgbClr val="000000"/>
                </a:solidFill>
              </a:rPr>
              <a:t>allucis longus</a:t>
            </a:r>
          </a:p>
        </p:txBody>
      </p:sp>
      <p:sp>
        <p:nvSpPr>
          <p:cNvPr id="276490" name="AutoShape 10">
            <a:extLst>
              <a:ext uri="{FF2B5EF4-FFF2-40B4-BE49-F238E27FC236}">
                <a16:creationId xmlns:a16="http://schemas.microsoft.com/office/drawing/2014/main" id="{2D1E0065-DCA0-4581-864A-4182F90F3BBB}"/>
              </a:ext>
            </a:extLst>
          </p:cNvPr>
          <p:cNvSpPr>
            <a:spLocks/>
          </p:cNvSpPr>
          <p:nvPr/>
        </p:nvSpPr>
        <p:spPr bwMode="auto">
          <a:xfrm>
            <a:off x="4494213" y="180976"/>
            <a:ext cx="3332162" cy="619125"/>
          </a:xfrm>
          <a:prstGeom prst="accentBorderCallout1">
            <a:avLst>
              <a:gd name="adj1" fmla="val 18463"/>
              <a:gd name="adj2" fmla="val -2287"/>
              <a:gd name="adj3" fmla="val 354102"/>
              <a:gd name="adj4" fmla="val -9958"/>
            </a:avLst>
          </a:prstGeom>
          <a:solidFill>
            <a:srgbClr val="FF3399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T</a:t>
            </a:r>
            <a:r>
              <a:rPr lang="en-US" altLang="en-US" b="1">
                <a:solidFill>
                  <a:srgbClr val="FFFFFF"/>
                </a:solidFill>
              </a:rPr>
              <a:t>ibialis anterior</a:t>
            </a:r>
          </a:p>
        </p:txBody>
      </p:sp>
      <p:sp>
        <p:nvSpPr>
          <p:cNvPr id="276491" name="AutoShape 11">
            <a:extLst>
              <a:ext uri="{FF2B5EF4-FFF2-40B4-BE49-F238E27FC236}">
                <a16:creationId xmlns:a16="http://schemas.microsoft.com/office/drawing/2014/main" id="{BFFCD70D-8C78-4225-8A40-499B28D1C7A6}"/>
              </a:ext>
            </a:extLst>
          </p:cNvPr>
          <p:cNvSpPr>
            <a:spLocks/>
          </p:cNvSpPr>
          <p:nvPr/>
        </p:nvSpPr>
        <p:spPr bwMode="auto">
          <a:xfrm>
            <a:off x="5181600" y="1447800"/>
            <a:ext cx="5410200" cy="609600"/>
          </a:xfrm>
          <a:prstGeom prst="accentBorderCallout1">
            <a:avLst>
              <a:gd name="adj1" fmla="val 18750"/>
              <a:gd name="adj2" fmla="val -1407"/>
              <a:gd name="adj3" fmla="val 273912"/>
              <a:gd name="adj4" fmla="val -9389"/>
            </a:avLst>
          </a:prstGeom>
          <a:solidFill>
            <a:srgbClr val="FFFF00"/>
          </a:solidFill>
          <a:ln w="57150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Anterior tibial  </a:t>
            </a:r>
            <a:r>
              <a:rPr lang="en-US" altLang="en-US" b="1">
                <a:solidFill>
                  <a:srgbClr val="FF0000"/>
                </a:solidFill>
              </a:rPr>
              <a:t>v</a:t>
            </a:r>
            <a:r>
              <a:rPr lang="en-US" altLang="en-US" sz="2800" b="1">
                <a:solidFill>
                  <a:srgbClr val="FF0000"/>
                </a:solidFill>
              </a:rPr>
              <a:t>essel ,</a:t>
            </a:r>
            <a:r>
              <a:rPr lang="en-US" altLang="en-US" b="1">
                <a:solidFill>
                  <a:srgbClr val="FF0000"/>
                </a:solidFill>
              </a:rPr>
              <a:t>n</a:t>
            </a:r>
            <a:r>
              <a:rPr lang="en-US" altLang="en-US" sz="2800" b="1">
                <a:solidFill>
                  <a:srgbClr val="FF0000"/>
                </a:solidFill>
              </a:rPr>
              <a:t>erve.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76493" name="AutoShape 13">
            <a:extLst>
              <a:ext uri="{FF2B5EF4-FFF2-40B4-BE49-F238E27FC236}">
                <a16:creationId xmlns:a16="http://schemas.microsoft.com/office/drawing/2014/main" id="{E60F1D2C-81D4-4E4E-B7B6-FD16341188A6}"/>
              </a:ext>
            </a:extLst>
          </p:cNvPr>
          <p:cNvSpPr>
            <a:spLocks/>
          </p:cNvSpPr>
          <p:nvPr/>
        </p:nvSpPr>
        <p:spPr bwMode="auto">
          <a:xfrm>
            <a:off x="1590675" y="4132264"/>
            <a:ext cx="2160588" cy="998537"/>
          </a:xfrm>
          <a:prstGeom prst="borderCallout1">
            <a:avLst>
              <a:gd name="adj1" fmla="val 11444"/>
              <a:gd name="adj2" fmla="val 103528"/>
              <a:gd name="adj3" fmla="val -74403"/>
              <a:gd name="adj4" fmla="val 126306"/>
            </a:avLst>
          </a:prstGeom>
          <a:solidFill>
            <a:srgbClr val="00FFFF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marL="457200" indent="-4572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Peroneus tertius</a:t>
            </a:r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36D41141-D202-4D15-B8C1-A8A9B9100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228600"/>
            <a:ext cx="3332162" cy="914400"/>
          </a:xfrm>
          <a:prstGeom prst="rect">
            <a:avLst/>
          </a:prstGeom>
          <a:solidFill>
            <a:srgbClr val="0066FF">
              <a:alpha val="70195"/>
            </a:srgbClr>
          </a:solidFill>
          <a:ln w="9525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Anterior relations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Dorsiflexion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2E6D925-86A3-4E4A-9C4C-61A46CF52E45}"/>
              </a:ext>
            </a:extLst>
          </p:cNvPr>
          <p:cNvSpPr/>
          <p:nvPr/>
        </p:nvSpPr>
        <p:spPr>
          <a:xfrm rot="21084965">
            <a:off x="4465639" y="3040064"/>
            <a:ext cx="420687" cy="193675"/>
          </a:xfrm>
          <a:custGeom>
            <a:avLst/>
            <a:gdLst>
              <a:gd name="connsiteX0" fmla="*/ 495759 w 495759"/>
              <a:gd name="connsiteY0" fmla="*/ 231354 h 231354"/>
              <a:gd name="connsiteX1" fmla="*/ 143219 w 495759"/>
              <a:gd name="connsiteY1" fmla="*/ 55084 h 231354"/>
              <a:gd name="connsiteX2" fmla="*/ 0 w 495759"/>
              <a:gd name="connsiteY2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759" h="231354">
                <a:moveTo>
                  <a:pt x="495759" y="231354"/>
                </a:moveTo>
                <a:cubicBezTo>
                  <a:pt x="360802" y="162498"/>
                  <a:pt x="225846" y="93643"/>
                  <a:pt x="143219" y="55084"/>
                </a:cubicBezTo>
                <a:cubicBezTo>
                  <a:pt x="60592" y="16525"/>
                  <a:pt x="30296" y="8262"/>
                  <a:pt x="0" y="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EC204341-877E-4519-A913-FAC75C45DC3E}"/>
              </a:ext>
            </a:extLst>
          </p:cNvPr>
          <p:cNvSpPr>
            <a:spLocks/>
          </p:cNvSpPr>
          <p:nvPr/>
        </p:nvSpPr>
        <p:spPr bwMode="auto">
          <a:xfrm>
            <a:off x="3021012" y="5630863"/>
            <a:ext cx="3074988" cy="998537"/>
          </a:xfrm>
          <a:prstGeom prst="borderCallout1">
            <a:avLst>
              <a:gd name="adj1" fmla="val 827"/>
              <a:gd name="adj2" fmla="val 66465"/>
              <a:gd name="adj3" fmla="val -154032"/>
              <a:gd name="adj4" fmla="val 75021"/>
            </a:avLst>
          </a:prstGeom>
          <a:solidFill>
            <a:srgbClr val="00FFFF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marL="457200" indent="-4572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Extensor retinacula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E5066E-4675-43ED-B319-C43A022BA8E8}"/>
              </a:ext>
            </a:extLst>
          </p:cNvPr>
          <p:cNvSpPr/>
          <p:nvPr/>
        </p:nvSpPr>
        <p:spPr>
          <a:xfrm>
            <a:off x="6361043" y="6137495"/>
            <a:ext cx="4889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Tom Has Very Nice Dark Pen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8" grpId="0" animBg="1"/>
      <p:bldP spid="276489" grpId="0" animBg="1"/>
      <p:bldP spid="276490" grpId="0" animBg="1"/>
      <p:bldP spid="276491" grpId="0" animBg="1"/>
      <p:bldP spid="27649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D:\hanan\hanan ppt\download\mcmins\IMAGES\21031740.BMP">
            <a:extLst>
              <a:ext uri="{FF2B5EF4-FFF2-40B4-BE49-F238E27FC236}">
                <a16:creationId xmlns:a16="http://schemas.microsoft.com/office/drawing/2014/main" id="{A9276B35-A950-4974-B33C-7F8C35B5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23826"/>
            <a:ext cx="6500813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40" name="AutoShape 8">
            <a:extLst>
              <a:ext uri="{FF2B5EF4-FFF2-40B4-BE49-F238E27FC236}">
                <a16:creationId xmlns:a16="http://schemas.microsoft.com/office/drawing/2014/main" id="{5E245DB3-B106-4834-BDAC-CBFAF5B5E0DC}"/>
              </a:ext>
            </a:extLst>
          </p:cNvPr>
          <p:cNvSpPr>
            <a:spLocks/>
          </p:cNvSpPr>
          <p:nvPr/>
        </p:nvSpPr>
        <p:spPr bwMode="auto">
          <a:xfrm>
            <a:off x="3524250" y="1143001"/>
            <a:ext cx="3117850" cy="536575"/>
          </a:xfrm>
          <a:prstGeom prst="accentBorderCallout1">
            <a:avLst>
              <a:gd name="adj1" fmla="val 16824"/>
              <a:gd name="adj2" fmla="val 102444"/>
              <a:gd name="adj3" fmla="val 207181"/>
              <a:gd name="adj4" fmla="val 172255"/>
            </a:avLst>
          </a:prstGeom>
          <a:solidFill>
            <a:srgbClr val="FF0000"/>
          </a:solidFill>
          <a:ln w="5715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Tibialis posterior</a:t>
            </a:r>
          </a:p>
        </p:txBody>
      </p:sp>
      <p:sp>
        <p:nvSpPr>
          <p:cNvPr id="274441" name="AutoShape 9">
            <a:extLst>
              <a:ext uri="{FF2B5EF4-FFF2-40B4-BE49-F238E27FC236}">
                <a16:creationId xmlns:a16="http://schemas.microsoft.com/office/drawing/2014/main" id="{558F16BB-C433-4789-B9D2-FECC67653C84}"/>
              </a:ext>
            </a:extLst>
          </p:cNvPr>
          <p:cNvSpPr>
            <a:spLocks/>
          </p:cNvSpPr>
          <p:nvPr/>
        </p:nvSpPr>
        <p:spPr bwMode="auto">
          <a:xfrm>
            <a:off x="5638800" y="152400"/>
            <a:ext cx="2590800" cy="863600"/>
          </a:xfrm>
          <a:prstGeom prst="accentBorderCallout1">
            <a:avLst>
              <a:gd name="adj1" fmla="val 1616"/>
              <a:gd name="adj2" fmla="val 100787"/>
              <a:gd name="adj3" fmla="val 293245"/>
              <a:gd name="adj4" fmla="val 147519"/>
            </a:avLst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Flexor hallucis longus</a:t>
            </a:r>
          </a:p>
        </p:txBody>
      </p:sp>
      <p:sp>
        <p:nvSpPr>
          <p:cNvPr id="274442" name="AutoShape 10">
            <a:extLst>
              <a:ext uri="{FF2B5EF4-FFF2-40B4-BE49-F238E27FC236}">
                <a16:creationId xmlns:a16="http://schemas.microsoft.com/office/drawing/2014/main" id="{A5B602C7-7078-457B-84CA-AFD3CF565636}"/>
              </a:ext>
            </a:extLst>
          </p:cNvPr>
          <p:cNvSpPr>
            <a:spLocks/>
          </p:cNvSpPr>
          <p:nvPr/>
        </p:nvSpPr>
        <p:spPr bwMode="auto">
          <a:xfrm>
            <a:off x="2667001" y="2705100"/>
            <a:ext cx="2214563" cy="914400"/>
          </a:xfrm>
          <a:prstGeom prst="accentBorderCallout1">
            <a:avLst>
              <a:gd name="adj1" fmla="val 12500"/>
              <a:gd name="adj2" fmla="val 103694"/>
              <a:gd name="adj3" fmla="val 1042"/>
              <a:gd name="adj4" fmla="val 292699"/>
            </a:avLst>
          </a:prstGeom>
          <a:solidFill>
            <a:srgbClr val="0099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Posterior tibial vessels</a:t>
            </a:r>
          </a:p>
        </p:txBody>
      </p:sp>
      <p:sp>
        <p:nvSpPr>
          <p:cNvPr id="274443" name="AutoShape 11">
            <a:extLst>
              <a:ext uri="{FF2B5EF4-FFF2-40B4-BE49-F238E27FC236}">
                <a16:creationId xmlns:a16="http://schemas.microsoft.com/office/drawing/2014/main" id="{5270B3B8-9089-48F8-BCDA-0B85B98C820B}"/>
              </a:ext>
            </a:extLst>
          </p:cNvPr>
          <p:cNvSpPr>
            <a:spLocks/>
          </p:cNvSpPr>
          <p:nvPr/>
        </p:nvSpPr>
        <p:spPr bwMode="auto">
          <a:xfrm>
            <a:off x="3200400" y="3692526"/>
            <a:ext cx="2057400" cy="879475"/>
          </a:xfrm>
          <a:prstGeom prst="accentBorderCallout1">
            <a:avLst>
              <a:gd name="adj1" fmla="val 12995"/>
              <a:gd name="adj2" fmla="val 103704"/>
              <a:gd name="adj3" fmla="val -87329"/>
              <a:gd name="adj4" fmla="val 293644"/>
            </a:avLst>
          </a:prstGeom>
          <a:solidFill>
            <a:srgbClr val="9900CC"/>
          </a:solidFill>
          <a:ln w="5715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Posterior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Tibial nerve</a:t>
            </a:r>
          </a:p>
        </p:txBody>
      </p:sp>
      <p:sp>
        <p:nvSpPr>
          <p:cNvPr id="274444" name="AutoShape 12">
            <a:extLst>
              <a:ext uri="{FF2B5EF4-FFF2-40B4-BE49-F238E27FC236}">
                <a16:creationId xmlns:a16="http://schemas.microsoft.com/office/drawing/2014/main" id="{E15A87E6-E631-442E-8FDA-57F513AC5363}"/>
              </a:ext>
            </a:extLst>
          </p:cNvPr>
          <p:cNvSpPr>
            <a:spLocks/>
          </p:cNvSpPr>
          <p:nvPr/>
        </p:nvSpPr>
        <p:spPr bwMode="auto">
          <a:xfrm>
            <a:off x="2876551" y="1841500"/>
            <a:ext cx="2740025" cy="762000"/>
          </a:xfrm>
          <a:prstGeom prst="accentBorderCallout1">
            <a:avLst>
              <a:gd name="adj1" fmla="val 15000"/>
              <a:gd name="adj2" fmla="val 102782"/>
              <a:gd name="adj3" fmla="val 82616"/>
              <a:gd name="adj4" fmla="val 227444"/>
            </a:avLst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Flexor digitorum longus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CAF2C7BC-1CD5-44C1-8274-C1B007F7748C}"/>
              </a:ext>
            </a:extLst>
          </p:cNvPr>
          <p:cNvSpPr>
            <a:spLocks/>
          </p:cNvSpPr>
          <p:nvPr/>
        </p:nvSpPr>
        <p:spPr bwMode="auto">
          <a:xfrm>
            <a:off x="2057400" y="5029200"/>
            <a:ext cx="2368550" cy="966788"/>
          </a:xfrm>
          <a:prstGeom prst="borderCallout1">
            <a:avLst>
              <a:gd name="adj1" fmla="val 48736"/>
              <a:gd name="adj2" fmla="val 96593"/>
              <a:gd name="adj3" fmla="val -169269"/>
              <a:gd name="adj4" fmla="val 287407"/>
            </a:avLst>
          </a:prstGeom>
          <a:solidFill>
            <a:srgbClr val="FF3399"/>
          </a:solidFill>
          <a:ln w="57150">
            <a:solidFill>
              <a:srgbClr val="FF3399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Flexor  retinaculum</a:t>
            </a:r>
            <a:r>
              <a:rPr lang="en-US" altLang="en-US" sz="280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8EEC0A-AB81-4143-8369-7C481D35F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08"/>
            <a:ext cx="4452926" cy="914400"/>
          </a:xfrm>
          <a:prstGeom prst="rect">
            <a:avLst/>
          </a:prstGeom>
          <a:solidFill>
            <a:srgbClr val="0066FF">
              <a:alpha val="70195"/>
            </a:srgb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Posteromedial relations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Plantar flexion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4E3497-771F-49FC-92DA-E0CE97A8E063}"/>
              </a:ext>
            </a:extLst>
          </p:cNvPr>
          <p:cNvSpPr/>
          <p:nvPr/>
        </p:nvSpPr>
        <p:spPr>
          <a:xfrm>
            <a:off x="7559759" y="6094394"/>
            <a:ext cx="459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Tom Designs Very Nice House</a:t>
            </a:r>
            <a:endParaRPr lang="en-US" sz="2400" dirty="0"/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601C400A-6AEB-4186-904E-877E934FEB17}"/>
              </a:ext>
            </a:extLst>
          </p:cNvPr>
          <p:cNvSpPr>
            <a:spLocks/>
          </p:cNvSpPr>
          <p:nvPr/>
        </p:nvSpPr>
        <p:spPr bwMode="auto">
          <a:xfrm>
            <a:off x="10031896" y="5029199"/>
            <a:ext cx="2119441" cy="695739"/>
          </a:xfrm>
          <a:prstGeom prst="accentBorderCallout1">
            <a:avLst>
              <a:gd name="adj1" fmla="val 5870"/>
              <a:gd name="adj2" fmla="val 257"/>
              <a:gd name="adj3" fmla="val -389747"/>
              <a:gd name="adj4" fmla="val -521"/>
            </a:avLst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Tendo-</a:t>
            </a:r>
            <a:r>
              <a:rPr lang="en-US" altLang="en-US" sz="2400" b="1" dirty="0" err="1">
                <a:solidFill>
                  <a:srgbClr val="000000"/>
                </a:solidFill>
              </a:rPr>
              <a:t>calcaenus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0" grpId="0" animBg="1"/>
      <p:bldP spid="274441" grpId="0" animBg="1"/>
      <p:bldP spid="274442" grpId="0" animBg="1"/>
      <p:bldP spid="274443" grpId="0" animBg="1"/>
      <p:bldP spid="274444" grpId="0" animBg="1"/>
      <p:bldP spid="1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D:\hanan\hanan ppt\download\mcmins\IMAGES\21031730.BMP">
            <a:extLst>
              <a:ext uri="{FF2B5EF4-FFF2-40B4-BE49-F238E27FC236}">
                <a16:creationId xmlns:a16="http://schemas.microsoft.com/office/drawing/2014/main" id="{4C853AF2-442F-4977-A4CE-3AF930DB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750"/>
            <a:ext cx="51435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0" name="AutoShape 4">
            <a:extLst>
              <a:ext uri="{FF2B5EF4-FFF2-40B4-BE49-F238E27FC236}">
                <a16:creationId xmlns:a16="http://schemas.microsoft.com/office/drawing/2014/main" id="{C9AFF329-A5D1-459C-98FB-C46EB45F74F9}"/>
              </a:ext>
            </a:extLst>
          </p:cNvPr>
          <p:cNvSpPr>
            <a:spLocks/>
          </p:cNvSpPr>
          <p:nvPr/>
        </p:nvSpPr>
        <p:spPr bwMode="auto">
          <a:xfrm>
            <a:off x="6310313" y="1857375"/>
            <a:ext cx="3363912" cy="928688"/>
          </a:xfrm>
          <a:prstGeom prst="borderCallout1">
            <a:avLst>
              <a:gd name="adj1" fmla="val 10528"/>
              <a:gd name="adj2" fmla="val -2264"/>
              <a:gd name="adj3" fmla="val 168120"/>
              <a:gd name="adj4" fmla="val -89514"/>
            </a:avLst>
          </a:prstGeom>
          <a:solidFill>
            <a:srgbClr val="9966FF"/>
          </a:solidFill>
          <a:ln w="5715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superior peroneal retinaculum</a:t>
            </a:r>
            <a:r>
              <a:rPr lang="en-US" altLang="en-US" sz="280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75461" name="AutoShape 5">
            <a:extLst>
              <a:ext uri="{FF2B5EF4-FFF2-40B4-BE49-F238E27FC236}">
                <a16:creationId xmlns:a16="http://schemas.microsoft.com/office/drawing/2014/main" id="{87C5D978-CAD6-4A0B-B451-C55CA6D51CE5}"/>
              </a:ext>
            </a:extLst>
          </p:cNvPr>
          <p:cNvSpPr>
            <a:spLocks/>
          </p:cNvSpPr>
          <p:nvPr/>
        </p:nvSpPr>
        <p:spPr bwMode="auto">
          <a:xfrm>
            <a:off x="6810375" y="2928939"/>
            <a:ext cx="3346450" cy="966787"/>
          </a:xfrm>
          <a:prstGeom prst="borderCallout1">
            <a:avLst>
              <a:gd name="adj1" fmla="val 11824"/>
              <a:gd name="adj2" fmla="val -2278"/>
              <a:gd name="adj3" fmla="val 123843"/>
              <a:gd name="adj4" fmla="val -98769"/>
            </a:avLst>
          </a:prstGeom>
          <a:solidFill>
            <a:srgbClr val="9900CC"/>
          </a:solidFill>
          <a:ln w="5715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inferior peroneal retinaculum</a:t>
            </a:r>
            <a:r>
              <a:rPr lang="en-US" altLang="en-US" sz="280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75463" name="AutoShape 7">
            <a:extLst>
              <a:ext uri="{FF2B5EF4-FFF2-40B4-BE49-F238E27FC236}">
                <a16:creationId xmlns:a16="http://schemas.microsoft.com/office/drawing/2014/main" id="{3DCDD974-E9CB-4480-A75B-1397477E2411}"/>
              </a:ext>
            </a:extLst>
          </p:cNvPr>
          <p:cNvSpPr>
            <a:spLocks/>
          </p:cNvSpPr>
          <p:nvPr/>
        </p:nvSpPr>
        <p:spPr bwMode="auto">
          <a:xfrm>
            <a:off x="7239001" y="4143376"/>
            <a:ext cx="3171825" cy="1198563"/>
          </a:xfrm>
          <a:prstGeom prst="borderCallout1">
            <a:avLst>
              <a:gd name="adj1" fmla="val 9537"/>
              <a:gd name="adj2" fmla="val -2403"/>
              <a:gd name="adj3" fmla="val 16870"/>
              <a:gd name="adj4" fmla="val -110671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tendon of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Peroneus brevis within its synovial sheath</a:t>
            </a:r>
          </a:p>
        </p:txBody>
      </p:sp>
      <p:sp>
        <p:nvSpPr>
          <p:cNvPr id="275464" name="AutoShape 8">
            <a:extLst>
              <a:ext uri="{FF2B5EF4-FFF2-40B4-BE49-F238E27FC236}">
                <a16:creationId xmlns:a16="http://schemas.microsoft.com/office/drawing/2014/main" id="{BC8DE811-DD6D-4A89-A1F8-B630F4FAD57C}"/>
              </a:ext>
            </a:extLst>
          </p:cNvPr>
          <p:cNvSpPr>
            <a:spLocks/>
          </p:cNvSpPr>
          <p:nvPr/>
        </p:nvSpPr>
        <p:spPr bwMode="auto">
          <a:xfrm>
            <a:off x="5453063" y="357189"/>
            <a:ext cx="3071812" cy="1285875"/>
          </a:xfrm>
          <a:prstGeom prst="borderCallout1">
            <a:avLst>
              <a:gd name="adj1" fmla="val 148"/>
              <a:gd name="adj2" fmla="val -51"/>
              <a:gd name="adj3" fmla="val 195741"/>
              <a:gd name="adj4" fmla="val -71560"/>
            </a:avLst>
          </a:prstGeom>
          <a:solidFill>
            <a:srgbClr val="0066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tendon of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Peroneus longus within its synovial sheath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BA0CC-64CC-48B8-BAC4-F4C39297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28599"/>
            <a:ext cx="2418522" cy="1285875"/>
          </a:xfrm>
          <a:prstGeom prst="rect">
            <a:avLst/>
          </a:prstGeom>
          <a:solidFill>
            <a:srgbClr val="0066FF">
              <a:alpha val="70195"/>
            </a:srgb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Lateral relations </a:t>
            </a: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C35B2C88-F6FF-406F-AA90-A6738B4C0799}"/>
              </a:ext>
            </a:extLst>
          </p:cNvPr>
          <p:cNvSpPr>
            <a:spLocks/>
          </p:cNvSpPr>
          <p:nvPr/>
        </p:nvSpPr>
        <p:spPr bwMode="auto">
          <a:xfrm>
            <a:off x="165549" y="5263739"/>
            <a:ext cx="2623930" cy="570396"/>
          </a:xfrm>
          <a:prstGeom prst="accentBorderCallout1">
            <a:avLst>
              <a:gd name="adj1" fmla="val 3547"/>
              <a:gd name="adj2" fmla="val 98237"/>
              <a:gd name="adj3" fmla="val -464094"/>
              <a:gd name="adj4" fmla="val 99479"/>
            </a:avLst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Tendocalcaenus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CA525D-3D44-4582-9A13-4430A863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9" y="717137"/>
            <a:ext cx="2418522" cy="1285875"/>
          </a:xfrm>
          <a:prstGeom prst="rect">
            <a:avLst/>
          </a:prstGeom>
          <a:solidFill>
            <a:srgbClr val="0066FF">
              <a:alpha val="70195"/>
            </a:srgb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Posterior relations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  <p:bldP spid="275461" grpId="0" animBg="1"/>
      <p:bldP spid="275463" grpId="0" animBg="1"/>
      <p:bldP spid="27546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78F21-41A3-4EFB-A4ED-2D828E014C5E}"/>
              </a:ext>
            </a:extLst>
          </p:cNvPr>
          <p:cNvSpPr/>
          <p:nvPr/>
        </p:nvSpPr>
        <p:spPr>
          <a:xfrm>
            <a:off x="185531" y="159026"/>
            <a:ext cx="11913704" cy="600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Tendocalcaneus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(Tendo-</a:t>
            </a:r>
            <a:r>
              <a:rPr lang="en-US" sz="2400" b="1" dirty="0" err="1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Achilis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457200" lvl="0" indent="-457200">
              <a:lnSpc>
                <a:spcPct val="115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28600" algn="l"/>
                <a:tab pos="26987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receives insertion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Gastrocnemius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soleus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muscles.</a:t>
            </a:r>
          </a:p>
          <a:p>
            <a:pPr marL="457200" lvl="0" indent="-457200">
              <a:lnSpc>
                <a:spcPct val="115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28600" algn="l"/>
                <a:tab pos="269875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ends in 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middle of the posterior surface of the calcaneus.</a:t>
            </a:r>
          </a:p>
          <a:p>
            <a:pPr marL="457200" lvl="0" indent="-457200">
              <a:lnSpc>
                <a:spcPct val="115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28600" algn="l"/>
                <a:tab pos="26987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Tendocalcaneus is the strongest and thickest tendon of the body.</a:t>
            </a:r>
          </a:p>
          <a:p>
            <a:pPr marL="457200" lvl="0" indent="-457200">
              <a:lnSpc>
                <a:spcPct val="115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28600" algn="l"/>
                <a:tab pos="269875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soleus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 has a very strong but slow action (like the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b="1" baseline="300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gear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car).</a:t>
            </a:r>
          </a:p>
          <a:p>
            <a:pPr marL="457200" lvl="0" indent="-457200">
              <a:lnSpc>
                <a:spcPct val="115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28600" algn="l"/>
                <a:tab pos="269875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movement is under way, the quicker acting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gastrocnemius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increases the speed (like the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 gear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car) e.g. in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running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28600" algn="l"/>
                <a:tab pos="269875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2 heads of gastrocnemius and soleus are called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triceps </a:t>
            </a:r>
            <a:r>
              <a:rPr lang="en-US" sz="2400" b="1" dirty="0" err="1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surae</a:t>
            </a:r>
            <a:r>
              <a:rPr lang="en-US" sz="24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muscle.</a:t>
            </a:r>
          </a:p>
          <a:p>
            <a:pPr marL="457200" lvl="0" indent="-457200">
              <a:lnSpc>
                <a:spcPct val="115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28600" algn="l"/>
                <a:tab pos="26987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Soleus muscle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contains a </a:t>
            </a:r>
            <a:r>
              <a:rPr lang="en-US" sz="2400" b="1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rich venous plexus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drains superficial veins and pumps it to the deep veins against gravity (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peripheral heart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So, it liable to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deep venous thrombosis      Embolism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especially with old age (fracture neck of femur), bed rest for a long, injury of the vein after bone fracture</a:t>
            </a:r>
          </a:p>
          <a:p>
            <a:pPr marL="457200" lvl="0" indent="-457200">
              <a:lnSpc>
                <a:spcPct val="115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28600" algn="l"/>
                <a:tab pos="269875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Rupture of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tendocalcaneus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leading to walking disability and running is impossible.</a:t>
            </a:r>
          </a:p>
          <a:p>
            <a:pPr marL="457200" lvl="0" indent="-457200">
              <a:lnSpc>
                <a:spcPct val="115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28600" algn="l"/>
                <a:tab pos="269875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Rupture of the tendon of plantaris leading to a sudden and severe pain.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EBA375-2158-4E30-9CAC-033520908D2C}"/>
              </a:ext>
            </a:extLst>
          </p:cNvPr>
          <p:cNvCxnSpPr/>
          <p:nvPr/>
        </p:nvCxnSpPr>
        <p:spPr>
          <a:xfrm>
            <a:off x="5565913" y="461175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0D80F275-C5AA-4900-A655-1813C64BE775}"/>
              </a:ext>
            </a:extLst>
          </p:cNvPr>
          <p:cNvSpPr/>
          <p:nvPr/>
        </p:nvSpPr>
        <p:spPr>
          <a:xfrm>
            <a:off x="4412974" y="4598504"/>
            <a:ext cx="357809" cy="66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4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>
            <a:extLst>
              <a:ext uri="{FF2B5EF4-FFF2-40B4-BE49-F238E27FC236}">
                <a16:creationId xmlns:a16="http://schemas.microsoft.com/office/drawing/2014/main" id="{6A164FC6-7191-4312-B77C-B90ABDE3C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496" y="1351722"/>
            <a:ext cx="7875104" cy="3684104"/>
          </a:xfrm>
          <a:prstGeom prst="rect">
            <a:avLst/>
          </a:prstGeom>
          <a:gradFill flip="none" rotWithShape="1">
            <a:gsLst>
              <a:gs pos="0">
                <a:srgbClr val="FFFF00">
                  <a:gamma/>
                  <a:shade val="46275"/>
                  <a:invGamma/>
                  <a:alpha val="70000"/>
                </a:srgbClr>
              </a:gs>
              <a:gs pos="50000">
                <a:srgbClr val="FFFF00">
                  <a:alpha val="71001"/>
                </a:srgbClr>
              </a:gs>
              <a:gs pos="100000">
                <a:srgbClr val="FFFF00">
                  <a:gamma/>
                  <a:shade val="46275"/>
                  <a:invGamma/>
                  <a:alpha val="7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Joints of the foot</a:t>
            </a:r>
          </a:p>
        </p:txBody>
      </p:sp>
    </p:spTree>
    <p:extLst>
      <p:ext uri="{BB962C8B-B14F-4D97-AF65-F5344CB8AC3E}">
        <p14:creationId xmlns:p14="http://schemas.microsoft.com/office/powerpoint/2010/main" val="225759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CE223FBA-CEE7-4184-80D7-ACF534B9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2" t="49937" r="17223" b="8746"/>
          <a:stretch>
            <a:fillRect/>
          </a:stretch>
        </p:blipFill>
        <p:spPr bwMode="auto">
          <a:xfrm>
            <a:off x="4486276" y="0"/>
            <a:ext cx="363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AutoShape 4">
            <a:extLst>
              <a:ext uri="{FF2B5EF4-FFF2-40B4-BE49-F238E27FC236}">
                <a16:creationId xmlns:a16="http://schemas.microsoft.com/office/drawing/2014/main" id="{66502DC8-B9D3-4A65-9C5C-8E264475275A}"/>
              </a:ext>
            </a:extLst>
          </p:cNvPr>
          <p:cNvSpPr>
            <a:spLocks/>
          </p:cNvSpPr>
          <p:nvPr/>
        </p:nvSpPr>
        <p:spPr bwMode="auto">
          <a:xfrm>
            <a:off x="7543801" y="4419600"/>
            <a:ext cx="2727325" cy="685800"/>
          </a:xfrm>
          <a:prstGeom prst="accentCallout2">
            <a:avLst>
              <a:gd name="adj1" fmla="val 16667"/>
              <a:gd name="adj2" fmla="val -2792"/>
              <a:gd name="adj3" fmla="val 16667"/>
              <a:gd name="adj4" fmla="val -18569"/>
              <a:gd name="adj5" fmla="val 29961"/>
              <a:gd name="adj6" fmla="val -33113"/>
            </a:avLst>
          </a:prstGeom>
          <a:solidFill>
            <a:srgbClr val="CC66FF"/>
          </a:solidFill>
          <a:ln w="57150">
            <a:solidFill>
              <a:srgbClr val="9900FF"/>
            </a:solidFill>
            <a:miter lim="800000"/>
            <a:headEnd/>
            <a:tailEnd type="triangl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cuboid</a:t>
            </a:r>
            <a:endParaRPr lang="en-US" sz="3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6085" name="AutoShape 5">
            <a:extLst>
              <a:ext uri="{FF2B5EF4-FFF2-40B4-BE49-F238E27FC236}">
                <a16:creationId xmlns:a16="http://schemas.microsoft.com/office/drawing/2014/main" id="{5911F1B6-7B6B-4A5A-8037-91C0A60ABD11}"/>
              </a:ext>
            </a:extLst>
          </p:cNvPr>
          <p:cNvSpPr>
            <a:spLocks/>
          </p:cNvSpPr>
          <p:nvPr/>
        </p:nvSpPr>
        <p:spPr bwMode="auto">
          <a:xfrm flipH="1">
            <a:off x="1828800" y="4191000"/>
            <a:ext cx="2438400" cy="617538"/>
          </a:xfrm>
          <a:prstGeom prst="accentCallout2">
            <a:avLst>
              <a:gd name="adj1" fmla="val 18509"/>
              <a:gd name="adj2" fmla="val -3227"/>
              <a:gd name="adj3" fmla="val 18509"/>
              <a:gd name="adj4" fmla="val -14181"/>
              <a:gd name="adj5" fmla="val 62726"/>
              <a:gd name="adj6" fmla="val -48225"/>
            </a:avLst>
          </a:prstGeom>
          <a:solidFill>
            <a:srgbClr val="FF0066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Navicular </a:t>
            </a:r>
          </a:p>
        </p:txBody>
      </p:sp>
      <p:sp>
        <p:nvSpPr>
          <p:cNvPr id="46087" name="Line 7">
            <a:extLst>
              <a:ext uri="{FF2B5EF4-FFF2-40B4-BE49-F238E27FC236}">
                <a16:creationId xmlns:a16="http://schemas.microsoft.com/office/drawing/2014/main" id="{6DE842FE-D25A-48DB-8DBF-0A79C63CF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905000"/>
            <a:ext cx="1524000" cy="22098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8" name="Line 8">
            <a:extLst>
              <a:ext uri="{FF2B5EF4-FFF2-40B4-BE49-F238E27FC236}">
                <a16:creationId xmlns:a16="http://schemas.microsoft.com/office/drawing/2014/main" id="{D3658374-9B5E-4326-991D-1B9C3D8D0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905000"/>
            <a:ext cx="1066800" cy="20574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6" name="AutoShape 6">
            <a:extLst>
              <a:ext uri="{FF2B5EF4-FFF2-40B4-BE49-F238E27FC236}">
                <a16:creationId xmlns:a16="http://schemas.microsoft.com/office/drawing/2014/main" id="{CC1314E0-9293-49A9-A2E8-713BB59A1A3E}"/>
              </a:ext>
            </a:extLst>
          </p:cNvPr>
          <p:cNvSpPr>
            <a:spLocks/>
          </p:cNvSpPr>
          <p:nvPr/>
        </p:nvSpPr>
        <p:spPr bwMode="auto">
          <a:xfrm>
            <a:off x="1676400" y="1828800"/>
            <a:ext cx="2971800" cy="1219200"/>
          </a:xfrm>
          <a:prstGeom prst="accentCallout2">
            <a:avLst>
              <a:gd name="adj1" fmla="val 9375"/>
              <a:gd name="adj2" fmla="val 102565"/>
              <a:gd name="adj3" fmla="val 9375"/>
              <a:gd name="adj4" fmla="val 102565"/>
              <a:gd name="adj5" fmla="val 172917"/>
              <a:gd name="adj6" fmla="val 121023"/>
            </a:avLst>
          </a:prstGeom>
          <a:solidFill>
            <a:srgbClr val="66FFFF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latin typeface="Arial" charset="0"/>
                <a:cs typeface="Arial" charset="0"/>
              </a:rPr>
              <a:t>3 cuneiform bones 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372C3B3D-00B9-4318-9F60-86FF6CF057AE}"/>
              </a:ext>
            </a:extLst>
          </p:cNvPr>
          <p:cNvSpPr>
            <a:spLocks/>
          </p:cNvSpPr>
          <p:nvPr/>
        </p:nvSpPr>
        <p:spPr bwMode="auto">
          <a:xfrm>
            <a:off x="2514601" y="5486400"/>
            <a:ext cx="1889125" cy="617538"/>
          </a:xfrm>
          <a:prstGeom prst="accentCallout2">
            <a:avLst>
              <a:gd name="adj1" fmla="val 18509"/>
              <a:gd name="adj2" fmla="val 104032"/>
              <a:gd name="adj3" fmla="val 18509"/>
              <a:gd name="adj4" fmla="val 152940"/>
              <a:gd name="adj5" fmla="val 27360"/>
              <a:gd name="adj6" fmla="val 181534"/>
            </a:avLst>
          </a:prstGeom>
          <a:solidFill>
            <a:srgbClr val="66FFFF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cs typeface="Arial" charset="0"/>
              </a:rPr>
              <a:t>Talus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735E4FDE-D775-41C3-9280-FE1F6E388D43}"/>
              </a:ext>
            </a:extLst>
          </p:cNvPr>
          <p:cNvSpPr>
            <a:spLocks/>
          </p:cNvSpPr>
          <p:nvPr/>
        </p:nvSpPr>
        <p:spPr bwMode="auto">
          <a:xfrm flipH="1">
            <a:off x="7467600" y="5638800"/>
            <a:ext cx="2667000" cy="768350"/>
          </a:xfrm>
          <a:prstGeom prst="accentCallout2">
            <a:avLst>
              <a:gd name="adj1" fmla="val 14875"/>
              <a:gd name="adj2" fmla="val 102722"/>
              <a:gd name="adj3" fmla="val 14875"/>
              <a:gd name="adj4" fmla="val 107375"/>
              <a:gd name="adj5" fmla="val 40879"/>
              <a:gd name="adj6" fmla="val 126558"/>
            </a:avLst>
          </a:prstGeom>
          <a:solidFill>
            <a:srgbClr val="FFFF66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cs typeface="Arial" charset="0"/>
              </a:rPr>
              <a:t>Calcaneus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BB3125F-32AB-489B-9920-AEAFAC60B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04800"/>
            <a:ext cx="4369903" cy="1371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Dorsal  aspect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bones of foot </a:t>
            </a: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D5BF4606-BF47-43AD-9456-CC850647775A}"/>
              </a:ext>
            </a:extLst>
          </p:cNvPr>
          <p:cNvSpPr>
            <a:spLocks/>
          </p:cNvSpPr>
          <p:nvPr/>
        </p:nvSpPr>
        <p:spPr bwMode="auto">
          <a:xfrm>
            <a:off x="7620000" y="2209800"/>
            <a:ext cx="2438400" cy="990600"/>
          </a:xfrm>
          <a:prstGeom prst="accentCallout2">
            <a:avLst>
              <a:gd name="adj1" fmla="val 80690"/>
              <a:gd name="adj2" fmla="val -4819"/>
              <a:gd name="adj3" fmla="val 42704"/>
              <a:gd name="adj4" fmla="val -42153"/>
              <a:gd name="adj5" fmla="val 35190"/>
              <a:gd name="adj6" fmla="val -78986"/>
            </a:avLst>
          </a:prstGeom>
          <a:solidFill>
            <a:srgbClr val="FF0000"/>
          </a:solidFill>
          <a:ln w="57150">
            <a:solidFill>
              <a:schemeClr val="tx2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</a:rPr>
              <a:t>Metatarsal bones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08B4AFC1-95CC-405C-87A3-113E359101CC}"/>
              </a:ext>
            </a:extLst>
          </p:cNvPr>
          <p:cNvSpPr>
            <a:spLocks/>
          </p:cNvSpPr>
          <p:nvPr/>
        </p:nvSpPr>
        <p:spPr bwMode="auto">
          <a:xfrm flipH="1">
            <a:off x="1905000" y="762000"/>
            <a:ext cx="2362200" cy="617538"/>
          </a:xfrm>
          <a:prstGeom prst="accentCallout2">
            <a:avLst>
              <a:gd name="adj1" fmla="val 18509"/>
              <a:gd name="adj2" fmla="val -3227"/>
              <a:gd name="adj3" fmla="val 89019"/>
              <a:gd name="adj4" fmla="val -3121"/>
              <a:gd name="adj5" fmla="val 86230"/>
              <a:gd name="adj6" fmla="val -29475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cs typeface="Arial" charset="0"/>
              </a:rPr>
              <a:t>phalanx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00F22C25-C53D-4362-9F2B-9B618B8C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2" t="28667" r="24001" b="43333"/>
          <a:stretch>
            <a:fillRect/>
          </a:stretch>
        </p:blipFill>
        <p:spPr bwMode="auto">
          <a:xfrm>
            <a:off x="1774826" y="1268414"/>
            <a:ext cx="8893175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10">
            <a:extLst>
              <a:ext uri="{FF2B5EF4-FFF2-40B4-BE49-F238E27FC236}">
                <a16:creationId xmlns:a16="http://schemas.microsoft.com/office/drawing/2014/main" id="{DAF3747E-E767-4FE6-B9C3-0C319CD8398C}"/>
              </a:ext>
            </a:extLst>
          </p:cNvPr>
          <p:cNvSpPr>
            <a:spLocks/>
          </p:cNvSpPr>
          <p:nvPr/>
        </p:nvSpPr>
        <p:spPr bwMode="auto">
          <a:xfrm>
            <a:off x="380206" y="187327"/>
            <a:ext cx="5147757" cy="1081087"/>
          </a:xfrm>
          <a:prstGeom prst="accentBorderCallout1">
            <a:avLst>
              <a:gd name="adj1" fmla="val 10574"/>
              <a:gd name="adj2" fmla="val -2130"/>
              <a:gd name="adj3" fmla="val 99264"/>
              <a:gd name="adj4" fmla="val -2931"/>
            </a:avLst>
          </a:prstGeom>
          <a:solidFill>
            <a:schemeClr val="accent5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CC"/>
                </a:solidFill>
              </a:rPr>
              <a:t>Talocalcaneo</a:t>
            </a:r>
            <a:r>
              <a:rPr lang="en-US" altLang="en-US" sz="2800" b="1" dirty="0">
                <a:solidFill>
                  <a:srgbClr val="0000CC"/>
                </a:solidFill>
              </a:rPr>
              <a:t>-navicular joint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Ball &amp; socket synovial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30724" name="Rectangle 12">
            <a:extLst>
              <a:ext uri="{FF2B5EF4-FFF2-40B4-BE49-F238E27FC236}">
                <a16:creationId xmlns:a16="http://schemas.microsoft.com/office/drawing/2014/main" id="{7824D8B9-F261-4CF7-B54C-F338BE7A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3716338"/>
            <a:ext cx="935037" cy="1444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en-US">
              <a:solidFill>
                <a:srgbClr val="000000"/>
              </a:solidFill>
            </a:endParaRPr>
          </a:p>
        </p:txBody>
      </p:sp>
      <p:sp>
        <p:nvSpPr>
          <p:cNvPr id="39949" name="AutoShape 13">
            <a:extLst>
              <a:ext uri="{FF2B5EF4-FFF2-40B4-BE49-F238E27FC236}">
                <a16:creationId xmlns:a16="http://schemas.microsoft.com/office/drawing/2014/main" id="{19910C6A-087F-4133-8D26-937504D10EDE}"/>
              </a:ext>
            </a:extLst>
          </p:cNvPr>
          <p:cNvSpPr>
            <a:spLocks/>
          </p:cNvSpPr>
          <p:nvPr/>
        </p:nvSpPr>
        <p:spPr bwMode="auto">
          <a:xfrm flipH="1">
            <a:off x="5802313" y="233364"/>
            <a:ext cx="2222469" cy="936625"/>
          </a:xfrm>
          <a:prstGeom prst="accentCallout2">
            <a:avLst>
              <a:gd name="adj1" fmla="val 35449"/>
              <a:gd name="adj2" fmla="val 97514"/>
              <a:gd name="adj3" fmla="val 100532"/>
              <a:gd name="adj4" fmla="val 97907"/>
              <a:gd name="adj5" fmla="val 315886"/>
              <a:gd name="adj6" fmla="val 85095"/>
            </a:avLst>
          </a:prstGeom>
          <a:solidFill>
            <a:srgbClr val="FFFF66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Head of talus (ball) </a:t>
            </a:r>
          </a:p>
        </p:txBody>
      </p:sp>
      <p:sp>
        <p:nvSpPr>
          <p:cNvPr id="39950" name="AutoShape 14">
            <a:extLst>
              <a:ext uri="{FF2B5EF4-FFF2-40B4-BE49-F238E27FC236}">
                <a16:creationId xmlns:a16="http://schemas.microsoft.com/office/drawing/2014/main" id="{A85EB665-241C-420A-9FFB-AD955CBA49E5}"/>
              </a:ext>
            </a:extLst>
          </p:cNvPr>
          <p:cNvSpPr>
            <a:spLocks/>
          </p:cNvSpPr>
          <p:nvPr/>
        </p:nvSpPr>
        <p:spPr bwMode="auto">
          <a:xfrm>
            <a:off x="552453" y="4719641"/>
            <a:ext cx="2571750" cy="566736"/>
          </a:xfrm>
          <a:prstGeom prst="accentCallout2">
            <a:avLst>
              <a:gd name="adj1" fmla="val 7236"/>
              <a:gd name="adj2" fmla="val 99884"/>
              <a:gd name="adj3" fmla="val 12542"/>
              <a:gd name="adj4" fmla="val 151389"/>
              <a:gd name="adj5" fmla="val -264762"/>
              <a:gd name="adj6" fmla="val 200363"/>
            </a:avLst>
          </a:prstGeom>
          <a:solidFill>
            <a:srgbClr val="66FFFF"/>
          </a:solidFill>
          <a:ln w="57150">
            <a:solidFill>
              <a:srgbClr val="9900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/>
              <a:t>Navicular bone</a:t>
            </a:r>
            <a:r>
              <a:rPr lang="en-US" altLang="en-US" sz="2800" b="1" dirty="0"/>
              <a:t> </a:t>
            </a:r>
          </a:p>
        </p:txBody>
      </p:sp>
      <p:sp>
        <p:nvSpPr>
          <p:cNvPr id="39952" name="AutoShape 16">
            <a:extLst>
              <a:ext uri="{FF2B5EF4-FFF2-40B4-BE49-F238E27FC236}">
                <a16:creationId xmlns:a16="http://schemas.microsoft.com/office/drawing/2014/main" id="{9992B5E1-5C20-4F0F-A599-60A3F90479F8}"/>
              </a:ext>
            </a:extLst>
          </p:cNvPr>
          <p:cNvSpPr>
            <a:spLocks/>
          </p:cNvSpPr>
          <p:nvPr/>
        </p:nvSpPr>
        <p:spPr bwMode="auto">
          <a:xfrm>
            <a:off x="7779026" y="5495926"/>
            <a:ext cx="3860521" cy="1128710"/>
          </a:xfrm>
          <a:prstGeom prst="accentCallout2">
            <a:avLst>
              <a:gd name="adj1" fmla="val 10375"/>
              <a:gd name="adj2" fmla="val -2139"/>
              <a:gd name="adj3" fmla="val 16963"/>
              <a:gd name="adj4" fmla="val -2468"/>
              <a:gd name="adj5" fmla="val -160323"/>
              <a:gd name="adj6" fmla="val -9064"/>
            </a:avLst>
          </a:prstGeom>
          <a:solidFill>
            <a:srgbClr val="66FFFF"/>
          </a:solidFill>
          <a:ln w="57150">
            <a:solidFill>
              <a:srgbClr val="CC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13"/>
              </a:rPr>
              <a:t>Superior surface of the calcaneus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pic>
        <p:nvPicPr>
          <p:cNvPr id="33804" name="Picture 12">
            <a:extLst>
              <a:ext uri="{FF2B5EF4-FFF2-40B4-BE49-F238E27FC236}">
                <a16:creationId xmlns:a16="http://schemas.microsoft.com/office/drawing/2014/main" id="{70F379A4-F4E7-46C8-80D5-D060DD51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1510" t="16666" r="58941" b="58334"/>
          <a:stretch>
            <a:fillRect/>
          </a:stretch>
        </p:blipFill>
        <p:spPr bwMode="auto">
          <a:xfrm>
            <a:off x="266692" y="1614454"/>
            <a:ext cx="15716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D6178C-EA6C-4359-809F-F5F3792090CB}"/>
              </a:ext>
            </a:extLst>
          </p:cNvPr>
          <p:cNvCxnSpPr/>
          <p:nvPr/>
        </p:nvCxnSpPr>
        <p:spPr>
          <a:xfrm>
            <a:off x="-50803" y="2295959"/>
            <a:ext cx="714375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9C1908-8EE5-4E89-B557-0279EE1CFC51}"/>
              </a:ext>
            </a:extLst>
          </p:cNvPr>
          <p:cNvCxnSpPr/>
          <p:nvPr/>
        </p:nvCxnSpPr>
        <p:spPr>
          <a:xfrm>
            <a:off x="266692" y="1762540"/>
            <a:ext cx="714375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14">
            <a:extLst>
              <a:ext uri="{FF2B5EF4-FFF2-40B4-BE49-F238E27FC236}">
                <a16:creationId xmlns:a16="http://schemas.microsoft.com/office/drawing/2014/main" id="{7437DB85-A076-43B2-BDE6-BDE966F10C64}"/>
              </a:ext>
            </a:extLst>
          </p:cNvPr>
          <p:cNvSpPr>
            <a:spLocks/>
          </p:cNvSpPr>
          <p:nvPr/>
        </p:nvSpPr>
        <p:spPr bwMode="auto">
          <a:xfrm>
            <a:off x="552453" y="5554249"/>
            <a:ext cx="2571750" cy="566736"/>
          </a:xfrm>
          <a:prstGeom prst="accentCallout2">
            <a:avLst>
              <a:gd name="adj1" fmla="val 7236"/>
              <a:gd name="adj2" fmla="val 99884"/>
              <a:gd name="adj3" fmla="val -92683"/>
              <a:gd name="adj4" fmla="val 187975"/>
              <a:gd name="adj5" fmla="val -313867"/>
              <a:gd name="adj6" fmla="val 222005"/>
            </a:avLst>
          </a:prstGeom>
          <a:solidFill>
            <a:srgbClr val="66FFFF"/>
          </a:solidFill>
          <a:ln w="57150">
            <a:solidFill>
              <a:srgbClr val="9900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/>
              <a:t>Spring ligament</a:t>
            </a:r>
            <a:endParaRPr lang="en-US" altLang="en-US" sz="2800" b="1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DB240979-279C-4E1C-A165-D5D19740DA0D}"/>
              </a:ext>
            </a:extLst>
          </p:cNvPr>
          <p:cNvSpPr>
            <a:spLocks/>
          </p:cNvSpPr>
          <p:nvPr/>
        </p:nvSpPr>
        <p:spPr bwMode="auto">
          <a:xfrm>
            <a:off x="3580092" y="5837617"/>
            <a:ext cx="2444472" cy="833056"/>
          </a:xfrm>
          <a:prstGeom prst="accentCallout2">
            <a:avLst>
              <a:gd name="adj1" fmla="val 7236"/>
              <a:gd name="adj2" fmla="val 99884"/>
              <a:gd name="adj3" fmla="val -19274"/>
              <a:gd name="adj4" fmla="val 98803"/>
              <a:gd name="adj5" fmla="val -221811"/>
              <a:gd name="adj6" fmla="val 117417"/>
            </a:avLst>
          </a:prstGeom>
          <a:solidFill>
            <a:srgbClr val="66FFFF"/>
          </a:solidFill>
          <a:ln w="57150">
            <a:solidFill>
              <a:srgbClr val="9900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/>
              <a:t>Sustentaculum </a:t>
            </a:r>
            <a:r>
              <a:rPr lang="en-US" altLang="en-US" sz="2400" b="1" dirty="0" err="1"/>
              <a:t>tali</a:t>
            </a:r>
            <a:endParaRPr lang="en-US" altLang="en-US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DC84B4-21BA-4F25-869D-8EBB58DCE417}"/>
              </a:ext>
            </a:extLst>
          </p:cNvPr>
          <p:cNvSpPr/>
          <p:nvPr/>
        </p:nvSpPr>
        <p:spPr>
          <a:xfrm>
            <a:off x="9111961" y="233364"/>
            <a:ext cx="2950660" cy="3249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15000"/>
              </a:lnSpc>
              <a:tabLst>
                <a:tab pos="0" algn="l"/>
                <a:tab pos="129540" algn="l"/>
                <a:tab pos="6931025" algn="r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Articular surface;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</a:p>
          <a:p>
            <a:pPr algn="justLow">
              <a:lnSpc>
                <a:spcPct val="115000"/>
              </a:lnSpc>
              <a:tabLst>
                <a:tab pos="0" algn="l"/>
                <a:tab pos="129540" algn="l"/>
                <a:tab pos="6931025" algn="r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a- Ball is formed by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the </a:t>
            </a:r>
            <a:r>
              <a:rPr lang="en-US" sz="20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head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of the talus.</a:t>
            </a:r>
          </a:p>
          <a:p>
            <a:pPr algn="justLow">
              <a:lnSpc>
                <a:spcPct val="115000"/>
              </a:lnSpc>
              <a:tabLst>
                <a:tab pos="0" algn="l"/>
                <a:tab pos="129540" algn="l"/>
                <a:tab pos="6931025" algn="r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b- Socket is formed by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navicular bone, upper surface of the spring ligament, sustentaculum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tali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and superior surface of the calcaneus.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9949" grpId="0" animBg="1"/>
      <p:bldP spid="39950" grpId="0" animBg="1"/>
      <p:bldP spid="39952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A802F-7F5C-4914-9F63-69E671E57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0"/>
            <a:ext cx="11820939" cy="6858000"/>
          </a:xfrm>
          <a:ln w="57150">
            <a:solidFill>
              <a:srgbClr val="002060"/>
            </a:solidFill>
          </a:ln>
        </p:spPr>
        <p:txBody>
          <a:bodyPr/>
          <a:lstStyle/>
          <a:p>
            <a: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0" algn="l"/>
                <a:tab pos="259080" algn="l"/>
                <a:tab pos="654685" algn="l"/>
                <a:tab pos="14859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Inversion and eversion of the foot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259080" algn="l"/>
                <a:tab pos="315341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Inversion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rotation of the foot and the sole looks inwards. It is done by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259080" algn="l"/>
                <a:tab pos="315341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a)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Tibialis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anterior. 			b)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Tibialis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posterior.       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259080" algn="l"/>
                <a:tab pos="315341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c) Flexor </a:t>
            </a:r>
            <a:r>
              <a:rPr lang="en-US" sz="2400" b="1" dirty="0" err="1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hallicus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longus. 		d Extensor </a:t>
            </a:r>
            <a:r>
              <a:rPr lang="en-US" sz="2400" b="1" dirty="0" err="1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hallicus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longus.        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Everson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Lateral rotation of the foot and the sole looks outwards (laterally); It is done by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52705" algn="l"/>
                <a:tab pos="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a)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Peroneus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longus.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527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b)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Peroneus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brevis.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c)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Peroneus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tertius.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15341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Significance: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They occur at talocalcaneonavicular joint, mainly during walking on the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rough ground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5270" algn="l"/>
                <a:tab pos="6931025" algn="r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N.B:- 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5270" algn="l"/>
                <a:tab pos="6931025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</a:t>
            </a:r>
            <a:r>
              <a:rPr lang="en-US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ateral malleolus is </a:t>
            </a:r>
            <a:r>
              <a:rPr lang="en-US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ower than 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5270" algn="l"/>
                <a:tab pos="6931025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medial malleolus; </a:t>
            </a:r>
          </a:p>
          <a:p>
            <a:pPr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55270" algn="l"/>
                <a:tab pos="6931025" algn="r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bony projection resists the eversion </a:t>
            </a:r>
          </a:p>
          <a:p>
            <a:pPr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55270" algn="l"/>
                <a:tab pos="6931025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Inversion is wider than eversion.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2BAE3A6-413D-433E-9523-53414F8A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46667" t="38333" r="22778" b="28000"/>
          <a:stretch>
            <a:fillRect/>
          </a:stretch>
        </p:blipFill>
        <p:spPr bwMode="auto">
          <a:xfrm>
            <a:off x="6289964" y="5172207"/>
            <a:ext cx="2447716" cy="16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A22BF62-A8C1-4719-AD1C-C2AC97956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2223" t="38611" r="25555" b="28000"/>
          <a:stretch>
            <a:fillRect/>
          </a:stretch>
        </p:blipFill>
        <p:spPr bwMode="auto">
          <a:xfrm>
            <a:off x="8917971" y="5133654"/>
            <a:ext cx="2447716" cy="158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935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New year greetings">
            <a:extLst>
              <a:ext uri="{FF2B5EF4-FFF2-40B4-BE49-F238E27FC236}">
                <a16:creationId xmlns:a16="http://schemas.microsoft.com/office/drawing/2014/main" id="{FA959E00-E6D4-45FE-A24E-E247EEF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WordArt 4">
            <a:extLst>
              <a:ext uri="{FF2B5EF4-FFF2-40B4-BE49-F238E27FC236}">
                <a16:creationId xmlns:a16="http://schemas.microsoft.com/office/drawing/2014/main" id="{8374AAA4-0AF4-45A8-8A44-D3F2F2AC18CE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 rot="535095">
            <a:off x="3706814" y="2108201"/>
            <a:ext cx="4752975" cy="182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31959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AutoShape 4">
            <a:extLst>
              <a:ext uri="{FF2B5EF4-FFF2-40B4-BE49-F238E27FC236}">
                <a16:creationId xmlns:a16="http://schemas.microsoft.com/office/drawing/2014/main" id="{5496DAC2-DEF2-47C0-83DB-9DA703979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913" y="848139"/>
            <a:ext cx="7076661" cy="4214191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  <a:alpha val="39999"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FF369F2C-D773-4A4C-8573-C56F0F78C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557" y="2286000"/>
            <a:ext cx="5218043" cy="1530626"/>
          </a:xfrm>
          <a:prstGeom prst="rect">
            <a:avLst/>
          </a:prstGeom>
          <a:solidFill>
            <a:srgbClr val="FFFF00"/>
          </a:solidFill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Ankle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 descr="anklejointpost">
            <a:extLst>
              <a:ext uri="{FF2B5EF4-FFF2-40B4-BE49-F238E27FC236}">
                <a16:creationId xmlns:a16="http://schemas.microsoft.com/office/drawing/2014/main" id="{9DA628A7-08F6-4416-BF93-D52CB0E3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088" y="542948"/>
            <a:ext cx="3084513" cy="61722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5715" name="Picture 5">
            <a:extLst>
              <a:ext uri="{FF2B5EF4-FFF2-40B4-BE49-F238E27FC236}">
                <a16:creationId xmlns:a16="http://schemas.microsoft.com/office/drawing/2014/main" id="{5AB8B1CE-CF71-4518-BBCB-6AA9FD61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2" t="7167" r="32042" b="5354"/>
          <a:stretch>
            <a:fillRect/>
          </a:stretch>
        </p:blipFill>
        <p:spPr bwMode="auto">
          <a:xfrm>
            <a:off x="7080250" y="233363"/>
            <a:ext cx="35877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Rectangle 2">
            <a:extLst>
              <a:ext uri="{FF2B5EF4-FFF2-40B4-BE49-F238E27FC236}">
                <a16:creationId xmlns:a16="http://schemas.microsoft.com/office/drawing/2014/main" id="{74C76188-AE51-4321-85F7-BA1950DF4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40" y="228600"/>
            <a:ext cx="2876560" cy="914384"/>
          </a:xfrm>
          <a:prstGeom prst="rect">
            <a:avLst/>
          </a:prstGeom>
          <a:solidFill>
            <a:srgbClr val="9966FF">
              <a:alpha val="85881"/>
            </a:srgbClr>
          </a:solidFill>
          <a:ln w="9525">
            <a:noFill/>
            <a:prstDash val="sysDot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Type of joint</a:t>
            </a:r>
            <a:b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Articular parts</a:t>
            </a:r>
          </a:p>
        </p:txBody>
      </p:sp>
      <p:sp>
        <p:nvSpPr>
          <p:cNvPr id="185350" name="AutoShape 6">
            <a:extLst>
              <a:ext uri="{FF2B5EF4-FFF2-40B4-BE49-F238E27FC236}">
                <a16:creationId xmlns:a16="http://schemas.microsoft.com/office/drawing/2014/main" id="{30311A06-215A-4E89-9BAE-EB1729370C9A}"/>
              </a:ext>
            </a:extLst>
          </p:cNvPr>
          <p:cNvSpPr>
            <a:spLocks/>
          </p:cNvSpPr>
          <p:nvPr/>
        </p:nvSpPr>
        <p:spPr bwMode="auto">
          <a:xfrm>
            <a:off x="9413080" y="228600"/>
            <a:ext cx="2621757" cy="914384"/>
          </a:xfrm>
          <a:prstGeom prst="accentBorderCallout1">
            <a:avLst>
              <a:gd name="adj1" fmla="val 12435"/>
              <a:gd name="adj2" fmla="val 101301"/>
              <a:gd name="adj3" fmla="val 30222"/>
              <a:gd name="adj4" fmla="val 101736"/>
            </a:avLst>
          </a:prstGeom>
          <a:solidFill>
            <a:srgbClr val="99FFCC"/>
          </a:solidFill>
          <a:ln w="57150">
            <a:solidFill>
              <a:srgbClr val="D60093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</a:rPr>
              <a:t>Typical hinge synovial joint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5352" name="AutoShape 8">
            <a:extLst>
              <a:ext uri="{FF2B5EF4-FFF2-40B4-BE49-F238E27FC236}">
                <a16:creationId xmlns:a16="http://schemas.microsoft.com/office/drawing/2014/main" id="{76B9E5EE-F039-443D-8D39-5F46AB86BED1}"/>
              </a:ext>
            </a:extLst>
          </p:cNvPr>
          <p:cNvSpPr>
            <a:spLocks/>
          </p:cNvSpPr>
          <p:nvPr/>
        </p:nvSpPr>
        <p:spPr bwMode="auto">
          <a:xfrm>
            <a:off x="4738688" y="1500188"/>
            <a:ext cx="2500312" cy="447882"/>
          </a:xfrm>
          <a:prstGeom prst="accentBorderCallout1">
            <a:avLst>
              <a:gd name="adj1" fmla="val 5102"/>
              <a:gd name="adj2" fmla="val 99097"/>
              <a:gd name="adj3" fmla="val 346390"/>
              <a:gd name="adj4" fmla="val 176899"/>
            </a:avLst>
          </a:prstGeom>
          <a:solidFill>
            <a:srgbClr val="CC3300"/>
          </a:solidFill>
          <a:ln w="57150">
            <a:solidFill>
              <a:srgbClr val="D60093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</a:rPr>
              <a:t>Lower end of Tibia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5353" name="AutoShape 9">
            <a:extLst>
              <a:ext uri="{FF2B5EF4-FFF2-40B4-BE49-F238E27FC236}">
                <a16:creationId xmlns:a16="http://schemas.microsoft.com/office/drawing/2014/main" id="{ABB68B55-3917-4D5C-94DA-6B0993008389}"/>
              </a:ext>
            </a:extLst>
          </p:cNvPr>
          <p:cNvSpPr>
            <a:spLocks/>
          </p:cNvSpPr>
          <p:nvPr/>
        </p:nvSpPr>
        <p:spPr bwMode="auto">
          <a:xfrm>
            <a:off x="5167313" y="5572125"/>
            <a:ext cx="2133600" cy="914400"/>
          </a:xfrm>
          <a:prstGeom prst="accentBorderCallout1">
            <a:avLst>
              <a:gd name="adj1" fmla="val 12500"/>
              <a:gd name="adj2" fmla="val 103569"/>
              <a:gd name="adj3" fmla="val -233958"/>
              <a:gd name="adj4" fmla="val 186921"/>
            </a:avLst>
          </a:prstGeom>
          <a:solidFill>
            <a:srgbClr val="0066FF"/>
          </a:solidFill>
          <a:ln w="57150">
            <a:solidFill>
              <a:srgbClr val="D60093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99"/>
                </a:solidFill>
              </a:rPr>
              <a:t>trochlea of the talus</a:t>
            </a:r>
            <a:r>
              <a:rPr lang="en-US" altLang="en-US" sz="2800">
                <a:solidFill>
                  <a:srgbClr val="FFFF99"/>
                </a:solidFill>
              </a:rPr>
              <a:t> </a:t>
            </a:r>
            <a:r>
              <a:rPr lang="en-US" altLang="en-US" sz="2800" b="1">
                <a:solidFill>
                  <a:srgbClr val="FFFF99"/>
                </a:solidFill>
              </a:rPr>
              <a:t>  </a:t>
            </a:r>
          </a:p>
        </p:txBody>
      </p:sp>
      <p:sp>
        <p:nvSpPr>
          <p:cNvPr id="185354" name="Line 10">
            <a:extLst>
              <a:ext uri="{FF2B5EF4-FFF2-40B4-BE49-F238E27FC236}">
                <a16:creationId xmlns:a16="http://schemas.microsoft.com/office/drawing/2014/main" id="{47825506-8B1D-4441-A984-21BAB76C0E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7188" y="1500189"/>
            <a:ext cx="571500" cy="2071687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56" name="Line 12">
            <a:extLst>
              <a:ext uri="{FF2B5EF4-FFF2-40B4-BE49-F238E27FC236}">
                <a16:creationId xmlns:a16="http://schemas.microsoft.com/office/drawing/2014/main" id="{B850B156-C446-4FD5-878E-075F5C2EF9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38501" y="3714751"/>
            <a:ext cx="1928813" cy="185737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59" name="AutoShape 15">
            <a:extLst>
              <a:ext uri="{FF2B5EF4-FFF2-40B4-BE49-F238E27FC236}">
                <a16:creationId xmlns:a16="http://schemas.microsoft.com/office/drawing/2014/main" id="{ACD1BAEC-F9EC-4BC2-A4DF-BCACC14F9D50}"/>
              </a:ext>
            </a:extLst>
          </p:cNvPr>
          <p:cNvSpPr>
            <a:spLocks/>
          </p:cNvSpPr>
          <p:nvPr/>
        </p:nvSpPr>
        <p:spPr bwMode="auto">
          <a:xfrm>
            <a:off x="5095876" y="2643189"/>
            <a:ext cx="1755498" cy="1785914"/>
          </a:xfrm>
          <a:prstGeom prst="accentBorderCallout1">
            <a:avLst>
              <a:gd name="adj1" fmla="val 45972"/>
              <a:gd name="adj2" fmla="val 104412"/>
              <a:gd name="adj3" fmla="val 54353"/>
              <a:gd name="adj4" fmla="val 153171"/>
            </a:avLst>
          </a:prstGeom>
          <a:solidFill>
            <a:srgbClr val="66FF33"/>
          </a:solidFill>
          <a:ln w="57150">
            <a:solidFill>
              <a:srgbClr val="0099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</a:rPr>
              <a:t>Medial surface of 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Arial"/>
                <a:cs typeface="Arial"/>
              </a:rPr>
              <a:t>Lateral </a:t>
            </a:r>
            <a:r>
              <a:rPr lang="en-US" altLang="en-US" sz="2200" b="1" dirty="0">
                <a:solidFill>
                  <a:srgbClr val="000000"/>
                </a:solidFill>
              </a:rPr>
              <a:t>malleolus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0D301EB5-B787-462B-B7DB-74FB458B6489}"/>
              </a:ext>
            </a:extLst>
          </p:cNvPr>
          <p:cNvSpPr>
            <a:spLocks/>
          </p:cNvSpPr>
          <p:nvPr/>
        </p:nvSpPr>
        <p:spPr bwMode="auto">
          <a:xfrm>
            <a:off x="10493582" y="1403385"/>
            <a:ext cx="1558925" cy="1472336"/>
          </a:xfrm>
          <a:prstGeom prst="accentBorderCallout1">
            <a:avLst>
              <a:gd name="adj1" fmla="val 91307"/>
              <a:gd name="adj2" fmla="val -1849"/>
              <a:gd name="adj3" fmla="val 124725"/>
              <a:gd name="adj4" fmla="val -33943"/>
            </a:avLst>
          </a:prstGeom>
          <a:solidFill>
            <a:srgbClr val="66FF33"/>
          </a:solidFill>
          <a:ln w="57150">
            <a:solidFill>
              <a:srgbClr val="0099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</a:rPr>
              <a:t>Lateral surface of Medial 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</a:rPr>
              <a:t>malleolus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nimBg="1"/>
      <p:bldP spid="185352" grpId="0" animBg="1"/>
      <p:bldP spid="185353" grpId="0" animBg="1"/>
      <p:bldP spid="18535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8B2FB1DF-9D06-45FD-9ED6-64D506A3A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52" y="3393349"/>
            <a:ext cx="2800524" cy="310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E19E1B41-2D12-4F1B-A9AA-CE5639727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8347229" y="3938410"/>
            <a:ext cx="3643338" cy="25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2402" name="Picture 2">
            <a:extLst>
              <a:ext uri="{FF2B5EF4-FFF2-40B4-BE49-F238E27FC236}">
                <a16:creationId xmlns:a16="http://schemas.microsoft.com/office/drawing/2014/main" id="{D4BBA80B-FFBE-40F3-ACA1-D568884A9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r="18376"/>
          <a:stretch>
            <a:fillRect/>
          </a:stretch>
        </p:blipFill>
        <p:spPr bwMode="auto">
          <a:xfrm>
            <a:off x="4310050" y="3810726"/>
            <a:ext cx="3571899" cy="25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AutoShape 9">
            <a:extLst>
              <a:ext uri="{FF2B5EF4-FFF2-40B4-BE49-F238E27FC236}">
                <a16:creationId xmlns:a16="http://schemas.microsoft.com/office/drawing/2014/main" id="{E8BD517A-CF10-480E-A531-1C105134EBD5}"/>
              </a:ext>
            </a:extLst>
          </p:cNvPr>
          <p:cNvSpPr>
            <a:spLocks/>
          </p:cNvSpPr>
          <p:nvPr/>
        </p:nvSpPr>
        <p:spPr bwMode="auto">
          <a:xfrm>
            <a:off x="8251738" y="2030291"/>
            <a:ext cx="2451100" cy="1500188"/>
          </a:xfrm>
          <a:prstGeom prst="accentBorderCallout1">
            <a:avLst>
              <a:gd name="adj1" fmla="val 98338"/>
              <a:gd name="adj2" fmla="val 100785"/>
              <a:gd name="adj3" fmla="val 198296"/>
              <a:gd name="adj4" fmla="val 69385"/>
            </a:avLst>
          </a:prstGeom>
          <a:solidFill>
            <a:srgbClr val="FF3300"/>
          </a:solidFill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CC"/>
                </a:solidFill>
              </a:rPr>
              <a:t>Triangular</a:t>
            </a:r>
            <a:r>
              <a:rPr lang="en-US" altLang="en-US" sz="2200" b="1" dirty="0">
                <a:solidFill>
                  <a:srgbClr val="FFFFFF"/>
                </a:solidFill>
              </a:rPr>
              <a:t> articular surface for </a:t>
            </a:r>
            <a:r>
              <a:rPr lang="en-US" altLang="en-US" sz="2200" b="1" dirty="0">
                <a:solidFill>
                  <a:srgbClr val="0000CC"/>
                </a:solidFill>
              </a:rPr>
              <a:t>lateral</a:t>
            </a:r>
            <a:r>
              <a:rPr lang="en-US" altLang="en-US" sz="2200" b="1" dirty="0">
                <a:solidFill>
                  <a:srgbClr val="FFFFFF"/>
                </a:solidFill>
              </a:rPr>
              <a:t> malleolus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045F27F9-94F5-47A0-9D7D-1BA625BF1DC3}"/>
              </a:ext>
            </a:extLst>
          </p:cNvPr>
          <p:cNvSpPr>
            <a:spLocks/>
          </p:cNvSpPr>
          <p:nvPr/>
        </p:nvSpPr>
        <p:spPr bwMode="auto">
          <a:xfrm>
            <a:off x="4817889" y="1964599"/>
            <a:ext cx="2428875" cy="1428750"/>
          </a:xfrm>
          <a:prstGeom prst="accentBorderCallout1">
            <a:avLst>
              <a:gd name="adj1" fmla="val 98347"/>
              <a:gd name="adj2" fmla="val 100407"/>
              <a:gd name="adj3" fmla="val 187334"/>
              <a:gd name="adj4" fmla="val 44946"/>
            </a:avLst>
          </a:prstGeom>
          <a:solidFill>
            <a:srgbClr val="9966FF"/>
          </a:solidFill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</a:rPr>
              <a:t>Comma</a:t>
            </a:r>
            <a:r>
              <a:rPr lang="en-US" altLang="en-US" sz="2200" b="1" dirty="0">
                <a:solidFill>
                  <a:srgbClr val="FFFFFF"/>
                </a:solidFill>
              </a:rPr>
              <a:t> shaped articular surface for </a:t>
            </a:r>
            <a:r>
              <a:rPr lang="en-US" altLang="en-US" sz="2200" b="1" dirty="0">
                <a:solidFill>
                  <a:srgbClr val="FF0000"/>
                </a:solidFill>
              </a:rPr>
              <a:t>medial</a:t>
            </a:r>
            <a:r>
              <a:rPr lang="en-US" altLang="en-US" sz="2200" b="1" dirty="0">
                <a:solidFill>
                  <a:srgbClr val="FFFFFF"/>
                </a:solidFill>
              </a:rPr>
              <a:t> malleolus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D9821D8E-A5E5-4548-9CE2-7C91071793BF}"/>
              </a:ext>
            </a:extLst>
          </p:cNvPr>
          <p:cNvSpPr>
            <a:spLocks/>
          </p:cNvSpPr>
          <p:nvPr/>
        </p:nvSpPr>
        <p:spPr bwMode="auto">
          <a:xfrm>
            <a:off x="504553" y="936577"/>
            <a:ext cx="2402818" cy="1992153"/>
          </a:xfrm>
          <a:prstGeom prst="accentBorderCallout1">
            <a:avLst>
              <a:gd name="adj1" fmla="val 94840"/>
              <a:gd name="adj2" fmla="val 101728"/>
              <a:gd name="adj3" fmla="val 222290"/>
              <a:gd name="adj4" fmla="val 60771"/>
            </a:avLst>
          </a:prstGeom>
          <a:solidFill>
            <a:srgbClr val="FF0000"/>
          </a:solidFill>
          <a:ln w="57150">
            <a:solidFill>
              <a:srgbClr val="0033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Superior</a:t>
            </a:r>
            <a:r>
              <a:rPr lang="en-US" altLang="en-US" sz="2400" b="1" dirty="0">
                <a:solidFill>
                  <a:srgbClr val="FFFF99"/>
                </a:solidFill>
              </a:rPr>
              <a:t> trochlear surface for lower end of tibia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13B8C7-D26F-4F99-A4EA-BD508CED925C}"/>
              </a:ext>
            </a:extLst>
          </p:cNvPr>
          <p:cNvSpPr txBox="1"/>
          <p:nvPr/>
        </p:nvSpPr>
        <p:spPr>
          <a:xfrm>
            <a:off x="3811031" y="223783"/>
            <a:ext cx="5840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Articular surface of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Talus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C11EA636-71C1-405C-AABD-E7F4DE2D5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7167" r="17874" b="4639"/>
          <a:stretch>
            <a:fillRect/>
          </a:stretch>
        </p:blipFill>
        <p:spPr bwMode="auto">
          <a:xfrm>
            <a:off x="3006725" y="404814"/>
            <a:ext cx="58928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5" name="AutoShape 3">
            <a:extLst>
              <a:ext uri="{FF2B5EF4-FFF2-40B4-BE49-F238E27FC236}">
                <a16:creationId xmlns:a16="http://schemas.microsoft.com/office/drawing/2014/main" id="{68470C67-2E96-4916-9F0E-37924B07F623}"/>
              </a:ext>
            </a:extLst>
          </p:cNvPr>
          <p:cNvSpPr>
            <a:spLocks/>
          </p:cNvSpPr>
          <p:nvPr/>
        </p:nvSpPr>
        <p:spPr bwMode="auto">
          <a:xfrm>
            <a:off x="1712913" y="5522914"/>
            <a:ext cx="1727200" cy="847725"/>
          </a:xfrm>
          <a:prstGeom prst="accentBorderCallout1">
            <a:avLst>
              <a:gd name="adj1" fmla="val 13481"/>
              <a:gd name="adj2" fmla="val 104412"/>
              <a:gd name="adj3" fmla="val -155245"/>
              <a:gd name="adj4" fmla="val 142097"/>
            </a:avLst>
          </a:prstGeom>
          <a:solidFill>
            <a:srgbClr val="66FF33"/>
          </a:solidFill>
          <a:ln w="5715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Lateral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malleolus</a:t>
            </a:r>
          </a:p>
        </p:txBody>
      </p:sp>
      <p:sp>
        <p:nvSpPr>
          <p:cNvPr id="279556" name="AutoShape 4">
            <a:extLst>
              <a:ext uri="{FF2B5EF4-FFF2-40B4-BE49-F238E27FC236}">
                <a16:creationId xmlns:a16="http://schemas.microsoft.com/office/drawing/2014/main" id="{9331EF60-1620-4147-A0E3-BCE7ABC3BB95}"/>
              </a:ext>
            </a:extLst>
          </p:cNvPr>
          <p:cNvSpPr>
            <a:spLocks/>
          </p:cNvSpPr>
          <p:nvPr/>
        </p:nvSpPr>
        <p:spPr bwMode="auto">
          <a:xfrm>
            <a:off x="8682038" y="5251451"/>
            <a:ext cx="1797050" cy="847725"/>
          </a:xfrm>
          <a:prstGeom prst="accentBorderCallout1">
            <a:avLst>
              <a:gd name="adj1" fmla="val 13481"/>
              <a:gd name="adj2" fmla="val -4241"/>
              <a:gd name="adj3" fmla="val -169287"/>
              <a:gd name="adj4" fmla="val -42315"/>
            </a:avLst>
          </a:prstGeom>
          <a:solidFill>
            <a:srgbClr val="FFFF00"/>
          </a:solidFill>
          <a:ln w="5715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Medial malleolus</a:t>
            </a:r>
          </a:p>
        </p:txBody>
      </p:sp>
      <p:sp>
        <p:nvSpPr>
          <p:cNvPr id="279557" name="AutoShape 5">
            <a:extLst>
              <a:ext uri="{FF2B5EF4-FFF2-40B4-BE49-F238E27FC236}">
                <a16:creationId xmlns:a16="http://schemas.microsoft.com/office/drawing/2014/main" id="{6D5A455A-240A-4B12-BE6C-B32E161F4039}"/>
              </a:ext>
            </a:extLst>
          </p:cNvPr>
          <p:cNvSpPr>
            <a:spLocks/>
          </p:cNvSpPr>
          <p:nvPr/>
        </p:nvSpPr>
        <p:spPr bwMode="auto">
          <a:xfrm>
            <a:off x="8593137" y="2627314"/>
            <a:ext cx="2296535" cy="1071850"/>
          </a:xfrm>
          <a:prstGeom prst="accentBorderCallout1">
            <a:avLst>
              <a:gd name="adj1" fmla="val 17602"/>
              <a:gd name="adj2" fmla="val -4056"/>
              <a:gd name="adj3" fmla="val 184545"/>
              <a:gd name="adj4" fmla="val -114359"/>
            </a:avLst>
          </a:prstGeom>
          <a:solidFill>
            <a:srgbClr val="0066FF"/>
          </a:solidFill>
          <a:ln w="57150">
            <a:solidFill>
              <a:srgbClr val="D60093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talus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79558" name="AutoShape 6">
            <a:extLst>
              <a:ext uri="{FF2B5EF4-FFF2-40B4-BE49-F238E27FC236}">
                <a16:creationId xmlns:a16="http://schemas.microsoft.com/office/drawing/2014/main" id="{0EDE5575-EDD2-4BCD-ACF8-5F3AFA5B73CC}"/>
              </a:ext>
            </a:extLst>
          </p:cNvPr>
          <p:cNvSpPr>
            <a:spLocks/>
          </p:cNvSpPr>
          <p:nvPr/>
        </p:nvSpPr>
        <p:spPr bwMode="auto">
          <a:xfrm>
            <a:off x="2524125" y="500063"/>
            <a:ext cx="2235200" cy="933450"/>
          </a:xfrm>
          <a:prstGeom prst="accentBorderCallout1">
            <a:avLst>
              <a:gd name="adj1" fmla="val 19833"/>
              <a:gd name="adj2" fmla="val 104713"/>
              <a:gd name="adj3" fmla="val 305185"/>
              <a:gd name="adj4" fmla="val 165255"/>
            </a:avLst>
          </a:prstGeom>
          <a:solidFill>
            <a:srgbClr val="CC3300"/>
          </a:solidFill>
          <a:ln w="57150">
            <a:solidFill>
              <a:srgbClr val="D60093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end of Tibia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9559" name="Rectangle 7">
            <a:extLst>
              <a:ext uri="{FF2B5EF4-FFF2-40B4-BE49-F238E27FC236}">
                <a16:creationId xmlns:a16="http://schemas.microsoft.com/office/drawing/2014/main" id="{73AB44A5-1F4B-40D5-A09F-AED6E52F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206" y="228600"/>
            <a:ext cx="1776394" cy="9143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Anterior 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30542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animBg="1"/>
      <p:bldP spid="279556" grpId="0" animBg="1"/>
      <p:bldP spid="279557" grpId="0" animBg="1"/>
      <p:bldP spid="2795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>
            <a:extLst>
              <a:ext uri="{FF2B5EF4-FFF2-40B4-BE49-F238E27FC236}">
                <a16:creationId xmlns:a16="http://schemas.microsoft.com/office/drawing/2014/main" id="{4B892B5C-9B28-4B05-8D48-3299F760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05000"/>
            <a:ext cx="5562600" cy="2438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FFFF"/>
                </a:solidFill>
                <a:latin typeface="Arial" charset="0"/>
                <a:cs typeface="Arial" charset="0"/>
              </a:rPr>
              <a:t>Ligaments of Ankle Joint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6DED84C5-D3B8-4955-931B-F3B76759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2484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EG" altLang="en-US" sz="1800">
              <a:solidFill>
                <a:srgbClr val="000000"/>
              </a:solidFill>
            </a:endParaRPr>
          </a:p>
        </p:txBody>
      </p:sp>
      <p:pic>
        <p:nvPicPr>
          <p:cNvPr id="250883" name="Picture 3">
            <a:extLst>
              <a:ext uri="{FF2B5EF4-FFF2-40B4-BE49-F238E27FC236}">
                <a16:creationId xmlns:a16="http://schemas.microsoft.com/office/drawing/2014/main" id="{5BE0C5F2-C02A-4451-9A91-349081EB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18500" r="24480" b="28583"/>
          <a:stretch>
            <a:fillRect/>
          </a:stretch>
        </p:blipFill>
        <p:spPr bwMode="auto">
          <a:xfrm>
            <a:off x="1524000" y="609600"/>
            <a:ext cx="8675688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7">
            <a:extLst>
              <a:ext uri="{FF2B5EF4-FFF2-40B4-BE49-F238E27FC236}">
                <a16:creationId xmlns:a16="http://schemas.microsoft.com/office/drawing/2014/main" id="{66C445B7-7CC5-4D10-B29F-E7193F389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81000"/>
            <a:ext cx="3158836" cy="144780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99"/>
                </a:solidFill>
                <a:latin typeface="Arial" charset="0"/>
                <a:cs typeface="Arial" charset="0"/>
              </a:rPr>
              <a:t>Medial (deltoid)</a:t>
            </a:r>
            <a:r>
              <a:rPr lang="en-US" sz="2800" dirty="0">
                <a:solidFill>
                  <a:srgbClr val="FFFF99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FFFF99"/>
                </a:solidFill>
                <a:latin typeface="Arial" charset="0"/>
                <a:cs typeface="Arial" charset="0"/>
              </a:rPr>
              <a:t> ligament</a:t>
            </a:r>
          </a:p>
        </p:txBody>
      </p:sp>
      <p:sp>
        <p:nvSpPr>
          <p:cNvPr id="190473" name="AutoShape 9">
            <a:extLst>
              <a:ext uri="{FF2B5EF4-FFF2-40B4-BE49-F238E27FC236}">
                <a16:creationId xmlns:a16="http://schemas.microsoft.com/office/drawing/2014/main" id="{85499402-EF96-4C4A-B436-B7CA7BA9C6CE}"/>
              </a:ext>
            </a:extLst>
          </p:cNvPr>
          <p:cNvSpPr>
            <a:spLocks/>
          </p:cNvSpPr>
          <p:nvPr/>
        </p:nvSpPr>
        <p:spPr bwMode="auto">
          <a:xfrm>
            <a:off x="2000250" y="1784350"/>
            <a:ext cx="2952750" cy="635000"/>
          </a:xfrm>
          <a:prstGeom prst="borderCallout1">
            <a:avLst>
              <a:gd name="adj1" fmla="val 18000"/>
              <a:gd name="adj2" fmla="val 102579"/>
              <a:gd name="adj3" fmla="val 273356"/>
              <a:gd name="adj4" fmla="val 141088"/>
            </a:avLst>
          </a:prstGeom>
          <a:solidFill>
            <a:srgbClr val="808000"/>
          </a:solidFill>
          <a:ln w="3810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99"/>
                </a:solidFill>
              </a:rPr>
              <a:t>Neck of talus</a:t>
            </a:r>
          </a:p>
        </p:txBody>
      </p:sp>
      <p:sp>
        <p:nvSpPr>
          <p:cNvPr id="190474" name="AutoShape 10">
            <a:extLst>
              <a:ext uri="{FF2B5EF4-FFF2-40B4-BE49-F238E27FC236}">
                <a16:creationId xmlns:a16="http://schemas.microsoft.com/office/drawing/2014/main" id="{FDF4BD4E-ECD0-4E0A-976D-C4E263E9D75F}"/>
              </a:ext>
            </a:extLst>
          </p:cNvPr>
          <p:cNvSpPr>
            <a:spLocks/>
          </p:cNvSpPr>
          <p:nvPr/>
        </p:nvSpPr>
        <p:spPr bwMode="auto">
          <a:xfrm>
            <a:off x="8667751" y="4286250"/>
            <a:ext cx="1717675" cy="857250"/>
          </a:xfrm>
          <a:prstGeom prst="borderCallout1">
            <a:avLst>
              <a:gd name="adj1" fmla="val -2718"/>
              <a:gd name="adj2" fmla="val 33296"/>
              <a:gd name="adj3" fmla="val -93815"/>
              <a:gd name="adj4" fmla="val -17519"/>
            </a:avLst>
          </a:prstGeom>
          <a:solidFill>
            <a:srgbClr val="9900CC"/>
          </a:solidFill>
          <a:ln w="3810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99"/>
                </a:solidFill>
              </a:rPr>
              <a:t>Body of talus</a:t>
            </a:r>
          </a:p>
        </p:txBody>
      </p:sp>
      <p:sp>
        <p:nvSpPr>
          <p:cNvPr id="190475" name="AutoShape 11">
            <a:extLst>
              <a:ext uri="{FF2B5EF4-FFF2-40B4-BE49-F238E27FC236}">
                <a16:creationId xmlns:a16="http://schemas.microsoft.com/office/drawing/2014/main" id="{E78E99D7-A4FD-41CF-8BE4-12EBB7AE6E48}"/>
              </a:ext>
            </a:extLst>
          </p:cNvPr>
          <p:cNvSpPr>
            <a:spLocks/>
          </p:cNvSpPr>
          <p:nvPr/>
        </p:nvSpPr>
        <p:spPr bwMode="auto">
          <a:xfrm>
            <a:off x="1616766" y="5429251"/>
            <a:ext cx="4936434" cy="1031875"/>
          </a:xfrm>
          <a:prstGeom prst="borderCallout1">
            <a:avLst>
              <a:gd name="adj1" fmla="val 5866"/>
              <a:gd name="adj2" fmla="val 96940"/>
              <a:gd name="adj3" fmla="val -89778"/>
              <a:gd name="adj4" fmla="val 104724"/>
            </a:avLst>
          </a:prstGeom>
          <a:solidFill>
            <a:srgbClr val="808000"/>
          </a:solidFill>
          <a:ln w="38100" cap="sq">
            <a:solidFill>
              <a:srgbClr val="0066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FF99"/>
                </a:solidFill>
              </a:rPr>
              <a:t>Spring ligament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plantar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calcaneo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-navicular ligament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14351" name="AutoShape 13">
            <a:extLst>
              <a:ext uri="{FF2B5EF4-FFF2-40B4-BE49-F238E27FC236}">
                <a16:creationId xmlns:a16="http://schemas.microsoft.com/office/drawing/2014/main" id="{CAC94AB5-DC36-40DB-843C-348A12AC3E36}"/>
              </a:ext>
            </a:extLst>
          </p:cNvPr>
          <p:cNvSpPr>
            <a:spLocks/>
          </p:cNvSpPr>
          <p:nvPr/>
        </p:nvSpPr>
        <p:spPr bwMode="auto">
          <a:xfrm>
            <a:off x="8537575" y="2076451"/>
            <a:ext cx="1797050" cy="847725"/>
          </a:xfrm>
          <a:prstGeom prst="accentBorderCallout1">
            <a:avLst>
              <a:gd name="adj1" fmla="val 13481"/>
              <a:gd name="adj2" fmla="val -4241"/>
              <a:gd name="adj3" fmla="val 66667"/>
              <a:gd name="adj4" fmla="val -74204"/>
            </a:avLst>
          </a:prstGeom>
          <a:solidFill>
            <a:srgbClr val="FFFF00"/>
          </a:solidFill>
          <a:ln w="5715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Medial malleolus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C8E619BB-19DC-4BD6-BA16-2532A7BCE7CC}"/>
              </a:ext>
            </a:extLst>
          </p:cNvPr>
          <p:cNvSpPr>
            <a:spLocks/>
          </p:cNvSpPr>
          <p:nvPr/>
        </p:nvSpPr>
        <p:spPr bwMode="auto">
          <a:xfrm flipH="1">
            <a:off x="8239124" y="5715002"/>
            <a:ext cx="2640909" cy="847726"/>
          </a:xfrm>
          <a:prstGeom prst="accentCallout2">
            <a:avLst>
              <a:gd name="adj1" fmla="val 98681"/>
              <a:gd name="adj2" fmla="val 99134"/>
              <a:gd name="adj3" fmla="val 4394"/>
              <a:gd name="adj4" fmla="val 100764"/>
              <a:gd name="adj5" fmla="val -175887"/>
              <a:gd name="adj6" fmla="val 128452"/>
            </a:avLst>
          </a:prstGeom>
          <a:solidFill>
            <a:srgbClr val="66FFFF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9900FF"/>
                </a:solidFill>
              </a:rPr>
              <a:t>Sustentaculum </a:t>
            </a:r>
            <a:r>
              <a:rPr lang="en-US" altLang="en-US" sz="2000" b="1" dirty="0" err="1">
                <a:solidFill>
                  <a:srgbClr val="9900FF"/>
                </a:solidFill>
              </a:rPr>
              <a:t>tali</a:t>
            </a:r>
            <a:r>
              <a:rPr lang="en-US" altLang="en-US" sz="2000" b="1" dirty="0">
                <a:solidFill>
                  <a:srgbClr val="9900FF"/>
                </a:solidFill>
              </a:rPr>
              <a:t> of calcaneus</a:t>
            </a:r>
            <a:r>
              <a:rPr lang="en-US" altLang="en-US" sz="2400" b="1" dirty="0">
                <a:solidFill>
                  <a:srgbClr val="9900FF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3396A5-F83C-426B-B63F-E547F7F7C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09" y="142852"/>
            <a:ext cx="6220691" cy="13731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Prevents over Eversion of the foot and maintain the medial longitudinal arch.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4E90C0E-003D-4FAB-B07B-D2CEBB9192BC}"/>
              </a:ext>
            </a:extLst>
          </p:cNvPr>
          <p:cNvSpPr/>
          <p:nvPr/>
        </p:nvSpPr>
        <p:spPr>
          <a:xfrm>
            <a:off x="6657976" y="2841626"/>
            <a:ext cx="1300163" cy="631825"/>
          </a:xfrm>
          <a:custGeom>
            <a:avLst/>
            <a:gdLst>
              <a:gd name="connsiteX0" fmla="*/ 1299991 w 1299991"/>
              <a:gd name="connsiteY0" fmla="*/ 0 h 631634"/>
              <a:gd name="connsiteX1" fmla="*/ 1101687 w 1299991"/>
              <a:gd name="connsiteY1" fmla="*/ 363556 h 631634"/>
              <a:gd name="connsiteX2" fmla="*/ 683046 w 1299991"/>
              <a:gd name="connsiteY2" fmla="*/ 605928 h 631634"/>
              <a:gd name="connsiteX3" fmla="*/ 297456 w 1299991"/>
              <a:gd name="connsiteY3" fmla="*/ 517793 h 631634"/>
              <a:gd name="connsiteX4" fmla="*/ 55085 w 1299991"/>
              <a:gd name="connsiteY4" fmla="*/ 330506 h 631634"/>
              <a:gd name="connsiteX5" fmla="*/ 0 w 1299991"/>
              <a:gd name="connsiteY5" fmla="*/ 242371 h 63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991" h="631634">
                <a:moveTo>
                  <a:pt x="1299991" y="0"/>
                </a:moveTo>
                <a:cubicBezTo>
                  <a:pt x="1252251" y="131284"/>
                  <a:pt x="1204511" y="262568"/>
                  <a:pt x="1101687" y="363556"/>
                </a:cubicBezTo>
                <a:cubicBezTo>
                  <a:pt x="998863" y="464544"/>
                  <a:pt x="817085" y="580222"/>
                  <a:pt x="683046" y="605928"/>
                </a:cubicBezTo>
                <a:cubicBezTo>
                  <a:pt x="549008" y="631634"/>
                  <a:pt x="402116" y="563697"/>
                  <a:pt x="297456" y="517793"/>
                </a:cubicBezTo>
                <a:cubicBezTo>
                  <a:pt x="192796" y="471889"/>
                  <a:pt x="104661" y="376410"/>
                  <a:pt x="55085" y="330506"/>
                </a:cubicBezTo>
                <a:cubicBezTo>
                  <a:pt x="5509" y="284602"/>
                  <a:pt x="2754" y="263486"/>
                  <a:pt x="0" y="242371"/>
                </a:cubicBezTo>
              </a:path>
            </a:pathLst>
          </a:cu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0837F9E5-DDB7-4E69-8B04-A7ECCC9445A1}"/>
              </a:ext>
            </a:extLst>
          </p:cNvPr>
          <p:cNvSpPr>
            <a:spLocks/>
          </p:cNvSpPr>
          <p:nvPr/>
        </p:nvSpPr>
        <p:spPr bwMode="auto">
          <a:xfrm>
            <a:off x="2166938" y="2667000"/>
            <a:ext cx="2551112" cy="833438"/>
          </a:xfrm>
          <a:prstGeom prst="borderCallout1">
            <a:avLst>
              <a:gd name="adj1" fmla="val 15449"/>
              <a:gd name="adj2" fmla="val 102708"/>
              <a:gd name="adj3" fmla="val 219958"/>
              <a:gd name="adj4" fmla="val 141519"/>
            </a:avLst>
          </a:prstGeom>
          <a:solidFill>
            <a:srgbClr val="FF0000"/>
          </a:solidFill>
          <a:ln w="57150" cap="sq">
            <a:solidFill>
              <a:schemeClr val="accent2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99"/>
                </a:solidFill>
              </a:rPr>
              <a:t>Tuberosity of Navicular bone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92CB0-EEA2-4363-B2ED-B4DBB3ABFA5F}"/>
              </a:ext>
            </a:extLst>
          </p:cNvPr>
          <p:cNvSpPr/>
          <p:nvPr/>
        </p:nvSpPr>
        <p:spPr>
          <a:xfrm>
            <a:off x="9898065" y="3198168"/>
            <a:ext cx="2187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Very strong ligament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158EE758-1A23-4E20-B90B-CE8AF96D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20390" r="48978" b="26056"/>
          <a:stretch>
            <a:fillRect/>
          </a:stretch>
        </p:blipFill>
        <p:spPr bwMode="auto">
          <a:xfrm>
            <a:off x="1524001" y="0"/>
            <a:ext cx="58912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>
            <a:extLst>
              <a:ext uri="{FF2B5EF4-FFF2-40B4-BE49-F238E27FC236}">
                <a16:creationId xmlns:a16="http://schemas.microsoft.com/office/drawing/2014/main" id="{959082AD-39CC-458B-83BC-7692BC8CC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57200"/>
            <a:ext cx="1371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altLang="en-US">
              <a:solidFill>
                <a:srgbClr val="000000"/>
              </a:solidFill>
            </a:endParaRPr>
          </a:p>
        </p:txBody>
      </p:sp>
      <p:sp>
        <p:nvSpPr>
          <p:cNvPr id="188422" name="AutoShape 6">
            <a:extLst>
              <a:ext uri="{FF2B5EF4-FFF2-40B4-BE49-F238E27FC236}">
                <a16:creationId xmlns:a16="http://schemas.microsoft.com/office/drawing/2014/main" id="{CDB03316-FFC9-47AD-A897-0D4B9F817C94}"/>
              </a:ext>
            </a:extLst>
          </p:cNvPr>
          <p:cNvSpPr>
            <a:spLocks/>
          </p:cNvSpPr>
          <p:nvPr/>
        </p:nvSpPr>
        <p:spPr bwMode="auto">
          <a:xfrm>
            <a:off x="7699375" y="3967164"/>
            <a:ext cx="3508952" cy="985837"/>
          </a:xfrm>
          <a:prstGeom prst="accentBorderCallout1">
            <a:avLst>
              <a:gd name="adj1" fmla="val 11593"/>
              <a:gd name="adj2" fmla="val -2630"/>
              <a:gd name="adj3" fmla="val -79272"/>
              <a:gd name="adj4" fmla="val -97427"/>
            </a:avLst>
          </a:prstGeom>
          <a:solidFill>
            <a:srgbClr val="FF0000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99"/>
                </a:solidFill>
              </a:rPr>
              <a:t>3- Calcaneofibular ligament</a:t>
            </a:r>
            <a:r>
              <a:rPr lang="en-US" altLang="en-US" sz="28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188423" name="AutoShape 7">
            <a:extLst>
              <a:ext uri="{FF2B5EF4-FFF2-40B4-BE49-F238E27FC236}">
                <a16:creationId xmlns:a16="http://schemas.microsoft.com/office/drawing/2014/main" id="{5EDE321B-DDCE-4C7B-B467-A799C1E6347C}"/>
              </a:ext>
            </a:extLst>
          </p:cNvPr>
          <p:cNvSpPr>
            <a:spLocks/>
          </p:cNvSpPr>
          <p:nvPr/>
        </p:nvSpPr>
        <p:spPr bwMode="auto">
          <a:xfrm>
            <a:off x="457200" y="571500"/>
            <a:ext cx="3267075" cy="1011238"/>
          </a:xfrm>
          <a:prstGeom prst="accentBorderCallout1">
            <a:avLst>
              <a:gd name="adj1" fmla="val 11301"/>
              <a:gd name="adj2" fmla="val 103764"/>
              <a:gd name="adj3" fmla="val 195134"/>
              <a:gd name="adj4" fmla="val 105093"/>
            </a:avLst>
          </a:prstGeom>
          <a:solidFill>
            <a:srgbClr val="0066FF"/>
          </a:solidFill>
          <a:ln w="57150">
            <a:solidFill>
              <a:srgbClr val="0033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99"/>
                </a:solidFill>
              </a:rPr>
              <a:t>2- Posterior talofibular</a:t>
            </a:r>
            <a:r>
              <a:rPr lang="en-US" altLang="en-US" sz="28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188424" name="AutoShape 8">
            <a:extLst>
              <a:ext uri="{FF2B5EF4-FFF2-40B4-BE49-F238E27FC236}">
                <a16:creationId xmlns:a16="http://schemas.microsoft.com/office/drawing/2014/main" id="{91B223CB-E2BB-412D-9C2F-3303FA165B38}"/>
              </a:ext>
            </a:extLst>
          </p:cNvPr>
          <p:cNvSpPr>
            <a:spLocks/>
          </p:cNvSpPr>
          <p:nvPr/>
        </p:nvSpPr>
        <p:spPr bwMode="auto">
          <a:xfrm>
            <a:off x="6162675" y="311150"/>
            <a:ext cx="2133600" cy="941388"/>
          </a:xfrm>
          <a:prstGeom prst="accentBorderCallout1">
            <a:avLst>
              <a:gd name="adj1" fmla="val 12144"/>
              <a:gd name="adj2" fmla="val -3569"/>
              <a:gd name="adj3" fmla="val 262731"/>
              <a:gd name="adj4" fmla="val -53648"/>
            </a:avLst>
          </a:prstGeom>
          <a:solidFill>
            <a:srgbClr val="66FF33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1- Anterior talofibular </a:t>
            </a:r>
          </a:p>
        </p:txBody>
      </p:sp>
      <p:sp>
        <p:nvSpPr>
          <p:cNvPr id="188425" name="Rectangle 9">
            <a:extLst>
              <a:ext uri="{FF2B5EF4-FFF2-40B4-BE49-F238E27FC236}">
                <a16:creationId xmlns:a16="http://schemas.microsoft.com/office/drawing/2014/main" id="{937F567B-4309-434C-A8CE-6C76DCE50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0" y="248444"/>
            <a:ext cx="2057400" cy="1066800"/>
          </a:xfrm>
          <a:prstGeom prst="rect">
            <a:avLst/>
          </a:prstGeom>
          <a:solidFill>
            <a:srgbClr val="0066FF">
              <a:alpha val="70195"/>
            </a:srgb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99"/>
                </a:solidFill>
                <a:latin typeface="Arial" charset="0"/>
                <a:cs typeface="Arial" charset="0"/>
              </a:rPr>
              <a:t>Lateral ligament</a:t>
            </a:r>
          </a:p>
        </p:txBody>
      </p:sp>
      <p:sp>
        <p:nvSpPr>
          <p:cNvPr id="188426" name="Rectangle 10">
            <a:extLst>
              <a:ext uri="{FF2B5EF4-FFF2-40B4-BE49-F238E27FC236}">
                <a16:creationId xmlns:a16="http://schemas.microsoft.com/office/drawing/2014/main" id="{4B71338B-970A-4C7D-B055-4AE06EC3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638800"/>
            <a:ext cx="79248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Resists inversion of the foot and may be torn during an ankle sprain</a:t>
            </a:r>
            <a:r>
              <a:rPr lang="ar-SA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(inversion injury)</a:t>
            </a:r>
            <a:endParaRPr lang="ar-SA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02" name="AutoShape 13">
            <a:extLst>
              <a:ext uri="{FF2B5EF4-FFF2-40B4-BE49-F238E27FC236}">
                <a16:creationId xmlns:a16="http://schemas.microsoft.com/office/drawing/2014/main" id="{D4C53F30-4988-4AF4-9DA1-6F6C450379D4}"/>
              </a:ext>
            </a:extLst>
          </p:cNvPr>
          <p:cNvSpPr>
            <a:spLocks/>
          </p:cNvSpPr>
          <p:nvPr/>
        </p:nvSpPr>
        <p:spPr bwMode="auto">
          <a:xfrm>
            <a:off x="457200" y="3396240"/>
            <a:ext cx="1981200" cy="1011238"/>
          </a:xfrm>
          <a:prstGeom prst="accentBorderCallout1">
            <a:avLst>
              <a:gd name="adj1" fmla="val 486"/>
              <a:gd name="adj2" fmla="val 104514"/>
              <a:gd name="adj3" fmla="val -74389"/>
              <a:gd name="adj4" fmla="val 195626"/>
            </a:avLst>
          </a:prstGeom>
          <a:solidFill>
            <a:srgbClr val="66FF33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Lateral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malleolus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 animBg="1"/>
      <p:bldP spid="188423" grpId="0" animBg="1"/>
      <p:bldP spid="188424" grpId="0" animBg="1"/>
      <p:bldP spid="123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>
            <a:extLst>
              <a:ext uri="{FF2B5EF4-FFF2-40B4-BE49-F238E27FC236}">
                <a16:creationId xmlns:a16="http://schemas.microsoft.com/office/drawing/2014/main" id="{6A164FC6-7191-4312-B77C-B90ABDE3C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104" y="1351722"/>
            <a:ext cx="7212496" cy="3220278"/>
          </a:xfrm>
          <a:prstGeom prst="rect">
            <a:avLst/>
          </a:prstGeom>
          <a:gradFill flip="none" rotWithShape="1">
            <a:gsLst>
              <a:gs pos="0">
                <a:srgbClr val="FFFF00">
                  <a:gamma/>
                  <a:shade val="46275"/>
                  <a:invGamma/>
                  <a:alpha val="70000"/>
                </a:srgbClr>
              </a:gs>
              <a:gs pos="50000">
                <a:srgbClr val="FFFF00">
                  <a:alpha val="71001"/>
                </a:srgbClr>
              </a:gs>
              <a:gs pos="100000">
                <a:srgbClr val="FFFF00">
                  <a:gamma/>
                  <a:shade val="46275"/>
                  <a:invGamma/>
                  <a:alpha val="7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 of ankle joint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8138</TotalTime>
  <Words>682</Words>
  <Application>Microsoft Office PowerPoint</Application>
  <PresentationFormat>Widescreen</PresentationFormat>
  <Paragraphs>140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Calibri</vt:lpstr>
      <vt:lpstr>Impact</vt:lpstr>
      <vt:lpstr>Symbol</vt:lpstr>
      <vt:lpstr>Times New Roman</vt:lpstr>
      <vt:lpstr>Wingdings</vt:lpstr>
      <vt:lpstr>Default Design</vt:lpstr>
      <vt:lpstr>1_Default Design</vt:lpstr>
      <vt:lpstr>7_Default Design</vt:lpstr>
      <vt:lpstr>9_Default Design</vt:lpstr>
      <vt:lpstr>7_Office Theme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158</cp:revision>
  <dcterms:created xsi:type="dcterms:W3CDTF">2018-09-15T17:41:42Z</dcterms:created>
  <dcterms:modified xsi:type="dcterms:W3CDTF">2020-02-08T18:19:37Z</dcterms:modified>
</cp:coreProperties>
</file>