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3"/>
  </p:sldMasterIdLst>
  <p:notesMasterIdLst>
    <p:notesMasterId r:id="rId19"/>
  </p:notesMasterIdLst>
  <p:sldIdLst>
    <p:sldId id="261" r:id="rId4"/>
    <p:sldId id="293" r:id="rId5"/>
    <p:sldId id="284" r:id="rId6"/>
    <p:sldId id="263" r:id="rId7"/>
    <p:sldId id="271" r:id="rId8"/>
    <p:sldId id="262" r:id="rId9"/>
    <p:sldId id="299" r:id="rId10"/>
    <p:sldId id="264" r:id="rId11"/>
    <p:sldId id="265" r:id="rId12"/>
    <p:sldId id="292" r:id="rId13"/>
    <p:sldId id="266" r:id="rId14"/>
    <p:sldId id="267" r:id="rId15"/>
    <p:sldId id="280" r:id="rId16"/>
    <p:sldId id="285" r:id="rId17"/>
    <p:sldId id="288" r:id="rId1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96" autoAdjust="0"/>
    <p:restoredTop sz="94643"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9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slide" Target="slides/slide15.xml" /><Relationship Id="rId3" Type="http://schemas.openxmlformats.org/officeDocument/2006/relationships/slideMaster" Target="slideMasters/slideMaster1.xml" /><Relationship Id="rId21" Type="http://schemas.openxmlformats.org/officeDocument/2006/relationships/viewProps" Target="viewProps.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slide" Target="slides/slide14.xml" /><Relationship Id="rId2" Type="http://schemas.openxmlformats.org/officeDocument/2006/relationships/customXml" Target="../customXml/item2.xml" /><Relationship Id="rId16" Type="http://schemas.openxmlformats.org/officeDocument/2006/relationships/slide" Target="slides/slide13.xml" /><Relationship Id="rId20" Type="http://schemas.openxmlformats.org/officeDocument/2006/relationships/presProps" Target="presProps.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5" Type="http://schemas.openxmlformats.org/officeDocument/2006/relationships/slide" Target="slides/slide2.xml" /><Relationship Id="rId15" Type="http://schemas.openxmlformats.org/officeDocument/2006/relationships/slide" Target="slides/slide12.xml" /><Relationship Id="rId23" Type="http://schemas.openxmlformats.org/officeDocument/2006/relationships/tableStyles" Target="tableStyles.xml" /><Relationship Id="rId10" Type="http://schemas.openxmlformats.org/officeDocument/2006/relationships/slide" Target="slides/slide7.xml" /><Relationship Id="rId19" Type="http://schemas.openxmlformats.org/officeDocument/2006/relationships/notesMaster" Target="notesMasters/notesMaster1.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 Id="rId22"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293ECAA8-CC55-EAC5-68A1-3B794E8683EE}"/>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23555" name="Rectangle 3">
            <a:extLst>
              <a:ext uri="{FF2B5EF4-FFF2-40B4-BE49-F238E27FC236}">
                <a16:creationId xmlns:a16="http://schemas.microsoft.com/office/drawing/2014/main" id="{07FAB048-F721-F368-8DE7-9BA999D5CA3A}"/>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18436" name="Rectangle 4">
            <a:extLst>
              <a:ext uri="{FF2B5EF4-FFF2-40B4-BE49-F238E27FC236}">
                <a16:creationId xmlns:a16="http://schemas.microsoft.com/office/drawing/2014/main" id="{210B1304-D37C-4951-7E0E-5DD109DFE32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7" name="Rectangle 5">
            <a:extLst>
              <a:ext uri="{FF2B5EF4-FFF2-40B4-BE49-F238E27FC236}">
                <a16:creationId xmlns:a16="http://schemas.microsoft.com/office/drawing/2014/main" id="{AC7DAD54-72D7-2934-4728-3FC1BC1BEA52}"/>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3558" name="Rectangle 6">
            <a:extLst>
              <a:ext uri="{FF2B5EF4-FFF2-40B4-BE49-F238E27FC236}">
                <a16:creationId xmlns:a16="http://schemas.microsoft.com/office/drawing/2014/main" id="{CC6FDB83-3103-A55F-5BE7-64B5BE6B62A5}"/>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23559" name="Rectangle 7">
            <a:extLst>
              <a:ext uri="{FF2B5EF4-FFF2-40B4-BE49-F238E27FC236}">
                <a16:creationId xmlns:a16="http://schemas.microsoft.com/office/drawing/2014/main" id="{692351BC-FC9E-8180-FA22-66A495E73F2E}"/>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6E4BD28A-153F-4C72-AABA-E4AE1EAA8D5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3" Type="http://schemas.openxmlformats.org/officeDocument/2006/relationships/hyperlink" Target="#cite_note-pmid21321155-18" /><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2D39E76B-3724-4733-28FD-856017AF687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4E15EAF-FDDF-41CD-BBAF-E14EEC8CAF69}" type="slidenum">
              <a:rPr lang="en-US" altLang="en-US" sz="1200"/>
              <a:pPr/>
              <a:t>1</a:t>
            </a:fld>
            <a:endParaRPr lang="en-US" altLang="en-US" sz="1200"/>
          </a:p>
        </p:txBody>
      </p:sp>
      <p:sp>
        <p:nvSpPr>
          <p:cNvPr id="19459" name="Rectangle 2">
            <a:extLst>
              <a:ext uri="{FF2B5EF4-FFF2-40B4-BE49-F238E27FC236}">
                <a16:creationId xmlns:a16="http://schemas.microsoft.com/office/drawing/2014/main" id="{F5B46A82-844A-B989-824C-25B1B6F94DD3}"/>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56191D27-4FAE-FC1E-4B21-3E6679CDA1D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Factor VII has the shortest half life of 6 hours.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AE767AD4-38C3-FF52-AF90-95497D6B65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685FD59-4F66-4E5E-9214-FF8EABD28326}" type="slidenum">
              <a:rPr lang="en-US" altLang="en-US" sz="1200"/>
              <a:pPr/>
              <a:t>13</a:t>
            </a:fld>
            <a:endParaRPr lang="en-US" altLang="en-US" sz="1200"/>
          </a:p>
        </p:txBody>
      </p:sp>
      <p:sp>
        <p:nvSpPr>
          <p:cNvPr id="28675" name="Rectangle 2">
            <a:extLst>
              <a:ext uri="{FF2B5EF4-FFF2-40B4-BE49-F238E27FC236}">
                <a16:creationId xmlns:a16="http://schemas.microsoft.com/office/drawing/2014/main" id="{F362FB67-A9DD-ED2D-64C6-8716AC0C25AF}"/>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3556E0BD-F6A8-401C-6025-86B00F3CD4F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Lepirudin is 65 AAs polypeptide derived from Hirudin.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052BF56F-ED13-4E33-25C7-DD25DE4A793F}"/>
              </a:ext>
            </a:extLst>
          </p:cNvPr>
          <p:cNvSpPr>
            <a:spLocks noGrp="1" noRot="1" noChangeAspect="1" noTextEdit="1"/>
          </p:cNvSpPr>
          <p:nvPr>
            <p:ph type="sldImg"/>
          </p:nvPr>
        </p:nvSpPr>
        <p:spPr>
          <a:ln/>
        </p:spPr>
      </p:sp>
      <p:sp>
        <p:nvSpPr>
          <p:cNvPr id="29699" name="Notes Placeholder 2">
            <a:extLst>
              <a:ext uri="{FF2B5EF4-FFF2-40B4-BE49-F238E27FC236}">
                <a16:creationId xmlns:a16="http://schemas.microsoft.com/office/drawing/2014/main" id="{263336EA-4177-4831-4D6C-591023142A5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
        <p:nvSpPr>
          <p:cNvPr id="29700" name="Slide Number Placeholder 3">
            <a:extLst>
              <a:ext uri="{FF2B5EF4-FFF2-40B4-BE49-F238E27FC236}">
                <a16:creationId xmlns:a16="http://schemas.microsoft.com/office/drawing/2014/main" id="{9112B012-992A-4159-8834-BBE55FBC32C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1517441-EBC6-4DAE-A992-15AF082D3866}" type="slidenum">
              <a:rPr lang="en-US" altLang="en-US" sz="1200"/>
              <a:pPr/>
              <a:t>14</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E83C1759-24E6-A95F-9208-753B738D038E}"/>
              </a:ext>
            </a:extLst>
          </p:cNvPr>
          <p:cNvSpPr>
            <a:spLocks noGrp="1" noRot="1" noChangeAspect="1" noTextEdit="1"/>
          </p:cNvSpPr>
          <p:nvPr>
            <p:ph type="sldImg"/>
          </p:nvPr>
        </p:nvSpPr>
        <p:spPr>
          <a:ln/>
        </p:spPr>
      </p:sp>
      <p:sp>
        <p:nvSpPr>
          <p:cNvPr id="30723" name="Notes Placeholder 2">
            <a:extLst>
              <a:ext uri="{FF2B5EF4-FFF2-40B4-BE49-F238E27FC236}">
                <a16:creationId xmlns:a16="http://schemas.microsoft.com/office/drawing/2014/main" id="{9FCB34B2-3FBB-3F54-98D1-763C5E3BE2C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Patients under 75 with atrial fibrillation at risk for stroke have lower risks of both intracranial and extracranial bleeding in both doses of dabigatran compared with warfarin. Dabigatran was added to the U.S. guidelines with a Class I recommendation on February 14, 2011.</a:t>
            </a:r>
            <a:r>
              <a:rPr lang="en-US" altLang="en-US" baseline="30000">
                <a:hlinkClick r:id="rId3" action="ppaction://hlinkfile"/>
              </a:rPr>
              <a:t>[</a:t>
            </a:r>
            <a:endParaRPr lang="en-US" altLang="en-US"/>
          </a:p>
        </p:txBody>
      </p:sp>
      <p:sp>
        <p:nvSpPr>
          <p:cNvPr id="30724" name="Slide Number Placeholder 3">
            <a:extLst>
              <a:ext uri="{FF2B5EF4-FFF2-40B4-BE49-F238E27FC236}">
                <a16:creationId xmlns:a16="http://schemas.microsoft.com/office/drawing/2014/main" id="{ABE6EB0F-54CF-B329-943B-FD438EB56A6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71ABA23-D90D-4CF8-A7A4-8CE3A780EE92}" type="slidenum">
              <a:rPr lang="en-US" altLang="en-US" sz="1200"/>
              <a:pPr/>
              <a:t>15</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FF901729-D3DB-EF03-6602-53C5F79360FE}"/>
              </a:ext>
            </a:extLst>
          </p:cNvPr>
          <p:cNvSpPr>
            <a:spLocks noGrp="1" noRot="1" noChangeAspect="1" noTextEdit="1"/>
          </p:cNvSpPr>
          <p:nvPr>
            <p:ph type="sldImg"/>
          </p:nvPr>
        </p:nvSpPr>
        <p:spPr>
          <a:ln/>
        </p:spPr>
      </p:sp>
      <p:sp>
        <p:nvSpPr>
          <p:cNvPr id="20483" name="Notes Placeholder 2">
            <a:extLst>
              <a:ext uri="{FF2B5EF4-FFF2-40B4-BE49-F238E27FC236}">
                <a16:creationId xmlns:a16="http://schemas.microsoft.com/office/drawing/2014/main" id="{20501E16-2007-45FE-B8B2-4B6ECE31380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
        <p:nvSpPr>
          <p:cNvPr id="20484" name="Slide Number Placeholder 3">
            <a:extLst>
              <a:ext uri="{FF2B5EF4-FFF2-40B4-BE49-F238E27FC236}">
                <a16:creationId xmlns:a16="http://schemas.microsoft.com/office/drawing/2014/main" id="{2F655107-CCB6-78F7-D174-B1EDD08FA94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E783DFF-1DF5-429C-A4D1-30F836034982}" type="slidenum">
              <a:rPr lang="en-US" altLang="en-US" sz="1200"/>
              <a:pPr/>
              <a:t>3</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870A4A9A-9C1C-AF89-A8D2-86EDF005C0C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DAFEF21-4A64-4408-81FD-7E101FB1FD66}" type="slidenum">
              <a:rPr lang="en-US" altLang="en-US" sz="1200"/>
              <a:pPr/>
              <a:t>4</a:t>
            </a:fld>
            <a:endParaRPr lang="en-US" altLang="en-US" sz="1200"/>
          </a:p>
        </p:txBody>
      </p:sp>
      <p:sp>
        <p:nvSpPr>
          <p:cNvPr id="21507" name="Rectangle 2">
            <a:extLst>
              <a:ext uri="{FF2B5EF4-FFF2-40B4-BE49-F238E27FC236}">
                <a16:creationId xmlns:a16="http://schemas.microsoft.com/office/drawing/2014/main" id="{BFB0D9B8-6587-B379-DB64-41B299FF41ED}"/>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73D8E5FA-17D1-8DE1-3EB8-5AAC1040367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0F8EC86B-5280-A1DD-AEBA-F8918F691C2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DFEABF7-75B6-4F57-9F7F-85A9DD7B6BAB}" type="slidenum">
              <a:rPr lang="en-US" altLang="en-US" sz="1200"/>
              <a:pPr/>
              <a:t>5</a:t>
            </a:fld>
            <a:endParaRPr lang="en-US" altLang="en-US" sz="1200"/>
          </a:p>
        </p:txBody>
      </p:sp>
      <p:sp>
        <p:nvSpPr>
          <p:cNvPr id="22531" name="Rectangle 2">
            <a:extLst>
              <a:ext uri="{FF2B5EF4-FFF2-40B4-BE49-F238E27FC236}">
                <a16:creationId xmlns:a16="http://schemas.microsoft.com/office/drawing/2014/main" id="{FF95E6C2-1C60-B47A-3C37-C9A38B5CED05}"/>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D8B58734-7B7B-D581-FE2E-4A61E66A6C1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49BC01A4-E615-51B3-10FB-EA9F4740CD6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ECB7AE9-C609-4E71-B0F8-8C112F9D3872}" type="slidenum">
              <a:rPr lang="en-US" altLang="en-US" sz="1200"/>
              <a:pPr/>
              <a:t>6</a:t>
            </a:fld>
            <a:endParaRPr lang="en-US" altLang="en-US" sz="1200"/>
          </a:p>
        </p:txBody>
      </p:sp>
      <p:sp>
        <p:nvSpPr>
          <p:cNvPr id="23555" name="Rectangle 2">
            <a:extLst>
              <a:ext uri="{FF2B5EF4-FFF2-40B4-BE49-F238E27FC236}">
                <a16:creationId xmlns:a16="http://schemas.microsoft.com/office/drawing/2014/main" id="{2DB9A857-802C-7937-C45C-4763604FE82E}"/>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F90462BD-7889-203A-06AE-21E20D21D12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8071FE40-1341-BD33-4314-064B580317D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1F9016E-B528-4A22-9D6E-9FFA1608504C}" type="slidenum">
              <a:rPr lang="en-US" altLang="en-US" sz="1200"/>
              <a:pPr/>
              <a:t>8</a:t>
            </a:fld>
            <a:endParaRPr lang="en-US" altLang="en-US" sz="1200"/>
          </a:p>
        </p:txBody>
      </p:sp>
      <p:sp>
        <p:nvSpPr>
          <p:cNvPr id="24579" name="Rectangle 2">
            <a:extLst>
              <a:ext uri="{FF2B5EF4-FFF2-40B4-BE49-F238E27FC236}">
                <a16:creationId xmlns:a16="http://schemas.microsoft.com/office/drawing/2014/main" id="{4D3D23F1-7B83-D9D9-2AD6-D23461A71B4D}"/>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55AC445B-C4D2-8904-8048-A6594F0BB9D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BEEEA3B1-6ED5-C0E5-5F46-9CFF596221E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3AA9F54-11FA-4587-B9CB-815C8283A164}" type="slidenum">
              <a:rPr lang="en-US" altLang="en-US" sz="1200"/>
              <a:pPr/>
              <a:t>9</a:t>
            </a:fld>
            <a:endParaRPr lang="en-US" altLang="en-US" sz="1200"/>
          </a:p>
        </p:txBody>
      </p:sp>
      <p:sp>
        <p:nvSpPr>
          <p:cNvPr id="25603" name="Rectangle 2">
            <a:extLst>
              <a:ext uri="{FF2B5EF4-FFF2-40B4-BE49-F238E27FC236}">
                <a16:creationId xmlns:a16="http://schemas.microsoft.com/office/drawing/2014/main" id="{FB3F2F09-0EFC-C7FA-47B4-DC2F5905C223}"/>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F5976D5F-6127-F800-0E59-B5FBE102173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3850B92D-2BAE-98B0-FF56-AD2B334D01C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84C83C1-F2B6-4F7A-9D3C-6213DF5A7305}" type="slidenum">
              <a:rPr lang="en-US" altLang="en-US" sz="1200"/>
              <a:pPr/>
              <a:t>11</a:t>
            </a:fld>
            <a:endParaRPr lang="en-US" altLang="en-US" sz="1200"/>
          </a:p>
        </p:txBody>
      </p:sp>
      <p:sp>
        <p:nvSpPr>
          <p:cNvPr id="26627" name="Rectangle 2">
            <a:extLst>
              <a:ext uri="{FF2B5EF4-FFF2-40B4-BE49-F238E27FC236}">
                <a16:creationId xmlns:a16="http://schemas.microsoft.com/office/drawing/2014/main" id="{7CA95F36-0AF8-49AF-A956-EE3858F3FF17}"/>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FAC7C68F-F494-7A8F-3BD6-60482D9CA31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Activated Partial Thromboplastin Time (aPTT) is the time in which recalcified plasma will clot after addition of kaolin (normal values 26 to 33 seconds)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5EA65699-94E5-3765-D4E5-8B8926C732C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2AEE8B0-EE6F-4C76-A3DA-D4EEB2E7F4CB}" type="slidenum">
              <a:rPr lang="en-US" altLang="en-US" sz="1200"/>
              <a:pPr/>
              <a:t>12</a:t>
            </a:fld>
            <a:endParaRPr lang="en-US" altLang="en-US" sz="1200"/>
          </a:p>
        </p:txBody>
      </p:sp>
      <p:sp>
        <p:nvSpPr>
          <p:cNvPr id="27651" name="Rectangle 2">
            <a:extLst>
              <a:ext uri="{FF2B5EF4-FFF2-40B4-BE49-F238E27FC236}">
                <a16:creationId xmlns:a16="http://schemas.microsoft.com/office/drawing/2014/main" id="{A13492FB-94EC-D37F-9AC6-6FABB1D48A44}"/>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3878312F-127E-5315-7712-49795D60D56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Activated Partial Thromboplastin Time (aPTT) is determined by adding patient’s plasma to an excess of phospholipid. Fibrin forms at a normal rate only if the factors in the intrinsic and common pathways are present at normal levels. Presence of unfractionated heparin plasma prolongs time required to form a fibrin clot.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bg>
      <p:bgPr>
        <a:gradFill rotWithShape="0">
          <a:gsLst>
            <a:gs pos="0">
              <a:schemeClr val="bg2"/>
            </a:gs>
            <a:gs pos="5000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2C1FB697-CD9A-8D19-DAF9-ADCB8057C902}"/>
              </a:ext>
            </a:extLst>
          </p:cNvPr>
          <p:cNvGrpSpPr>
            <a:grpSpLocks/>
          </p:cNvGrpSpPr>
          <p:nvPr/>
        </p:nvGrpSpPr>
        <p:grpSpPr bwMode="auto">
          <a:xfrm>
            <a:off x="0" y="0"/>
            <a:ext cx="9144000" cy="6918325"/>
            <a:chOff x="0" y="0"/>
            <a:chExt cx="5760" cy="4358"/>
          </a:xfrm>
        </p:grpSpPr>
        <p:sp>
          <p:nvSpPr>
            <p:cNvPr id="5" name="Rectangle 3">
              <a:extLst>
                <a:ext uri="{FF2B5EF4-FFF2-40B4-BE49-F238E27FC236}">
                  <a16:creationId xmlns:a16="http://schemas.microsoft.com/office/drawing/2014/main" id="{014E542C-35D3-0A36-CB26-8E91EF970064}"/>
                </a:ext>
              </a:extLst>
            </p:cNvPr>
            <p:cNvSpPr>
              <a:spLocks noChangeArrowheads="1"/>
            </p:cNvSpPr>
            <p:nvPr/>
          </p:nvSpPr>
          <p:spPr bwMode="invGray">
            <a:xfrm>
              <a:off x="5533" y="280"/>
              <a:ext cx="227" cy="1986"/>
            </a:xfrm>
            <a:prstGeom prst="rect">
              <a:avLst/>
            </a:prstGeom>
            <a:gradFill rotWithShape="0">
              <a:gsLst>
                <a:gs pos="0">
                  <a:schemeClr val="bg2"/>
                </a:gs>
                <a:gs pos="50000">
                  <a:schemeClr val="hlink"/>
                </a:gs>
                <a:gs pos="100000">
                  <a:schemeClr val="bg2"/>
                </a:gs>
              </a:gsLst>
              <a:lin ang="0" scaled="1"/>
            </a:gradFill>
            <a:ln w="9525">
              <a:noFill/>
              <a:miter lim="800000"/>
              <a:headEnd/>
              <a:tailEnd/>
            </a:ln>
          </p:spPr>
          <p:txBody>
            <a:bodyPr wrap="none" anchor="ctr"/>
            <a:lstStyle/>
            <a:p>
              <a:pPr eaLnBrk="1" hangingPunct="1">
                <a:defRPr/>
              </a:pPr>
              <a:endParaRPr lang="en-US"/>
            </a:p>
          </p:txBody>
        </p:sp>
        <p:sp>
          <p:nvSpPr>
            <p:cNvPr id="6" name="Freeform 4">
              <a:extLst>
                <a:ext uri="{FF2B5EF4-FFF2-40B4-BE49-F238E27FC236}">
                  <a16:creationId xmlns:a16="http://schemas.microsoft.com/office/drawing/2014/main" id="{02077364-324E-CF31-7956-BE482F83AB85}"/>
                </a:ext>
              </a:extLst>
            </p:cNvPr>
            <p:cNvSpPr>
              <a:spLocks/>
            </p:cNvSpPr>
            <p:nvPr/>
          </p:nvSpPr>
          <p:spPr bwMode="invGray">
            <a:xfrm>
              <a:off x="0" y="0"/>
              <a:ext cx="5760" cy="1344"/>
            </a:xfrm>
            <a:custGeom>
              <a:avLst/>
              <a:gdLst/>
              <a:ahLst/>
              <a:cxnLst>
                <a:cxn ang="0">
                  <a:pos x="0" y="0"/>
                </a:cxn>
                <a:cxn ang="0">
                  <a:pos x="5760" y="0"/>
                </a:cxn>
                <a:cxn ang="0">
                  <a:pos x="5760" y="720"/>
                </a:cxn>
                <a:cxn ang="0">
                  <a:pos x="3600" y="624"/>
                </a:cxn>
                <a:cxn ang="0">
                  <a:pos x="0" y="1000"/>
                </a:cxn>
                <a:cxn ang="0">
                  <a:pos x="0" y="0"/>
                </a:cxn>
              </a:cxnLst>
              <a:rect l="0" t="0" r="r" b="b"/>
              <a:pathLst>
                <a:path w="5760" h="1104">
                  <a:moveTo>
                    <a:pt x="0" y="0"/>
                  </a:moveTo>
                  <a:lnTo>
                    <a:pt x="5760" y="0"/>
                  </a:lnTo>
                  <a:lnTo>
                    <a:pt x="5760" y="720"/>
                  </a:lnTo>
                  <a:cubicBezTo>
                    <a:pt x="5400" y="824"/>
                    <a:pt x="4560" y="577"/>
                    <a:pt x="3600" y="624"/>
                  </a:cubicBezTo>
                  <a:cubicBezTo>
                    <a:pt x="2640" y="671"/>
                    <a:pt x="600" y="1104"/>
                    <a:pt x="0" y="1000"/>
                  </a:cubicBezTo>
                  <a:lnTo>
                    <a:pt x="0" y="0"/>
                  </a:lnTo>
                  <a:close/>
                </a:path>
              </a:pathLst>
            </a:custGeom>
            <a:gradFill rotWithShape="0">
              <a:gsLst>
                <a:gs pos="0">
                  <a:schemeClr val="bg2"/>
                </a:gs>
                <a:gs pos="50000">
                  <a:schemeClr val="bg1"/>
                </a:gs>
                <a:gs pos="100000">
                  <a:schemeClr val="bg2"/>
                </a:gs>
              </a:gsLst>
              <a:lin ang="0" scaled="1"/>
            </a:gradFill>
            <a:ln w="9525">
              <a:noFill/>
              <a:round/>
              <a:headEnd/>
              <a:tailEnd/>
            </a:ln>
          </p:spPr>
          <p:txBody>
            <a:bodyPr wrap="none" anchor="ctr"/>
            <a:lstStyle/>
            <a:p>
              <a:pPr eaLnBrk="1" hangingPunct="1">
                <a:defRPr/>
              </a:pPr>
              <a:endParaRPr lang="en-US"/>
            </a:p>
          </p:txBody>
        </p:sp>
        <p:sp>
          <p:nvSpPr>
            <p:cNvPr id="7" name="Freeform 5">
              <a:extLst>
                <a:ext uri="{FF2B5EF4-FFF2-40B4-BE49-F238E27FC236}">
                  <a16:creationId xmlns:a16="http://schemas.microsoft.com/office/drawing/2014/main" id="{152910BB-4987-D4DB-9136-3CE946F1E1A2}"/>
                </a:ext>
              </a:extLst>
            </p:cNvPr>
            <p:cNvSpPr>
              <a:spLocks/>
            </p:cNvSpPr>
            <p:nvPr/>
          </p:nvSpPr>
          <p:spPr bwMode="invGray">
            <a:xfrm>
              <a:off x="0" y="733"/>
              <a:ext cx="5760" cy="3587"/>
            </a:xfrm>
            <a:custGeom>
              <a:avLst/>
              <a:gdLst/>
              <a:ahLst/>
              <a:cxnLst>
                <a:cxn ang="0">
                  <a:pos x="0" y="582"/>
                </a:cxn>
                <a:cxn ang="0">
                  <a:pos x="2640" y="267"/>
                </a:cxn>
                <a:cxn ang="0">
                  <a:pos x="3373" y="160"/>
                </a:cxn>
                <a:cxn ang="0">
                  <a:pos x="5760" y="358"/>
                </a:cxn>
                <a:cxn ang="0">
                  <a:pos x="5760" y="3587"/>
                </a:cxn>
                <a:cxn ang="0">
                  <a:pos x="0" y="3587"/>
                </a:cxn>
                <a:cxn ang="0">
                  <a:pos x="0" y="582"/>
                </a:cxn>
              </a:cxnLst>
              <a:rect l="0" t="0" r="r" b="b"/>
              <a:pathLst>
                <a:path w="5760" h="3587">
                  <a:moveTo>
                    <a:pt x="0" y="582"/>
                  </a:moveTo>
                  <a:cubicBezTo>
                    <a:pt x="1027" y="680"/>
                    <a:pt x="1960" y="387"/>
                    <a:pt x="2640" y="267"/>
                  </a:cubicBezTo>
                  <a:cubicBezTo>
                    <a:pt x="2640" y="267"/>
                    <a:pt x="3268" y="180"/>
                    <a:pt x="3373" y="160"/>
                  </a:cubicBezTo>
                  <a:cubicBezTo>
                    <a:pt x="4120" y="0"/>
                    <a:pt x="5280" y="358"/>
                    <a:pt x="5760" y="358"/>
                  </a:cubicBezTo>
                  <a:lnTo>
                    <a:pt x="5760" y="3587"/>
                  </a:lnTo>
                  <a:lnTo>
                    <a:pt x="0" y="3587"/>
                  </a:lnTo>
                  <a:cubicBezTo>
                    <a:pt x="0" y="3587"/>
                    <a:pt x="0" y="582"/>
                    <a:pt x="0" y="582"/>
                  </a:cubicBezTo>
                  <a:close/>
                </a:path>
              </a:pathLst>
            </a:custGeom>
            <a:gradFill rotWithShape="0">
              <a:gsLst>
                <a:gs pos="0">
                  <a:schemeClr val="bg2"/>
                </a:gs>
                <a:gs pos="50000">
                  <a:schemeClr val="bg1"/>
                </a:gs>
                <a:gs pos="100000">
                  <a:schemeClr val="bg2"/>
                </a:gs>
              </a:gsLst>
              <a:lin ang="0" scaled="1"/>
            </a:gradFill>
            <a:ln w="9525" cap="flat">
              <a:noFill/>
              <a:prstDash val="solid"/>
              <a:round/>
              <a:headEnd type="none" w="med" len="med"/>
              <a:tailEnd type="none" w="med" len="med"/>
            </a:ln>
            <a:effectLst/>
          </p:spPr>
          <p:txBody>
            <a:bodyPr wrap="none" anchor="ctr"/>
            <a:lstStyle/>
            <a:p>
              <a:pPr eaLnBrk="1" hangingPunct="1">
                <a:defRPr/>
              </a:pPr>
              <a:endParaRPr lang="en-US"/>
            </a:p>
          </p:txBody>
        </p:sp>
        <p:sp>
          <p:nvSpPr>
            <p:cNvPr id="8" name="Freeform 6">
              <a:extLst>
                <a:ext uri="{FF2B5EF4-FFF2-40B4-BE49-F238E27FC236}">
                  <a16:creationId xmlns:a16="http://schemas.microsoft.com/office/drawing/2014/main" id="{3AB029C2-6EBD-887B-8996-D70AC3FF3852}"/>
                </a:ext>
              </a:extLst>
            </p:cNvPr>
            <p:cNvSpPr>
              <a:spLocks/>
            </p:cNvSpPr>
            <p:nvPr/>
          </p:nvSpPr>
          <p:spPr bwMode="invGray">
            <a:xfrm>
              <a:off x="0" y="184"/>
              <a:ext cx="5760" cy="538"/>
            </a:xfrm>
            <a:custGeom>
              <a:avLst/>
              <a:gdLst/>
              <a:ahLst/>
              <a:cxnLst>
                <a:cxn ang="0">
                  <a:pos x="0" y="163"/>
                </a:cxn>
                <a:cxn ang="0">
                  <a:pos x="0" y="403"/>
                </a:cxn>
                <a:cxn ang="0">
                  <a:pos x="1773" y="443"/>
                </a:cxn>
                <a:cxn ang="0">
                  <a:pos x="4573" y="176"/>
                </a:cxn>
                <a:cxn ang="0">
                  <a:pos x="5760" y="536"/>
                </a:cxn>
                <a:cxn ang="0">
                  <a:pos x="5760" y="163"/>
                </a:cxn>
                <a:cxn ang="0">
                  <a:pos x="4560" y="29"/>
                </a:cxn>
                <a:cxn ang="0">
                  <a:pos x="1987" y="336"/>
                </a:cxn>
                <a:cxn ang="0">
                  <a:pos x="0" y="163"/>
                </a:cxn>
              </a:cxnLst>
              <a:rect l="0" t="0" r="r" b="b"/>
              <a:pathLst>
                <a:path w="5760" h="538">
                  <a:moveTo>
                    <a:pt x="0" y="163"/>
                  </a:moveTo>
                  <a:lnTo>
                    <a:pt x="0" y="403"/>
                  </a:lnTo>
                  <a:cubicBezTo>
                    <a:pt x="295" y="450"/>
                    <a:pt x="1011" y="481"/>
                    <a:pt x="1773" y="443"/>
                  </a:cubicBezTo>
                  <a:cubicBezTo>
                    <a:pt x="2535" y="405"/>
                    <a:pt x="3909" y="161"/>
                    <a:pt x="4573" y="176"/>
                  </a:cubicBezTo>
                  <a:cubicBezTo>
                    <a:pt x="5237" y="191"/>
                    <a:pt x="5562" y="538"/>
                    <a:pt x="5760" y="536"/>
                  </a:cubicBezTo>
                  <a:lnTo>
                    <a:pt x="5760" y="163"/>
                  </a:lnTo>
                  <a:cubicBezTo>
                    <a:pt x="5560" y="79"/>
                    <a:pt x="5189" y="0"/>
                    <a:pt x="4560" y="29"/>
                  </a:cubicBezTo>
                  <a:cubicBezTo>
                    <a:pt x="3931" y="58"/>
                    <a:pt x="2747" y="314"/>
                    <a:pt x="1987" y="336"/>
                  </a:cubicBezTo>
                  <a:cubicBezTo>
                    <a:pt x="1227" y="358"/>
                    <a:pt x="414" y="199"/>
                    <a:pt x="0" y="163"/>
                  </a:cubicBezTo>
                  <a:close/>
                </a:path>
              </a:pathLst>
            </a:custGeom>
            <a:gradFill rotWithShape="0">
              <a:gsLst>
                <a:gs pos="0">
                  <a:schemeClr val="bg1"/>
                </a:gs>
                <a:gs pos="50000">
                  <a:schemeClr val="bg2"/>
                </a:gs>
                <a:gs pos="100000">
                  <a:schemeClr val="bg1"/>
                </a:gs>
              </a:gsLst>
              <a:lin ang="0" scaled="1"/>
            </a:gradFill>
            <a:ln w="9525">
              <a:noFill/>
              <a:round/>
              <a:headEnd/>
              <a:tailEnd/>
            </a:ln>
          </p:spPr>
          <p:txBody>
            <a:bodyPr wrap="none" anchor="ctr"/>
            <a:lstStyle/>
            <a:p>
              <a:pPr eaLnBrk="1" hangingPunct="1">
                <a:defRPr/>
              </a:pPr>
              <a:endParaRPr lang="en-US"/>
            </a:p>
          </p:txBody>
        </p:sp>
        <p:sp>
          <p:nvSpPr>
            <p:cNvPr id="9" name="Freeform 7">
              <a:extLst>
                <a:ext uri="{FF2B5EF4-FFF2-40B4-BE49-F238E27FC236}">
                  <a16:creationId xmlns:a16="http://schemas.microsoft.com/office/drawing/2014/main" id="{C00EB1BC-6402-1201-4092-304FE3A699E0}"/>
                </a:ext>
              </a:extLst>
            </p:cNvPr>
            <p:cNvSpPr>
              <a:spLocks/>
            </p:cNvSpPr>
            <p:nvPr/>
          </p:nvSpPr>
          <p:spPr bwMode="hidden">
            <a:xfrm>
              <a:off x="0" y="1515"/>
              <a:ext cx="5760" cy="674"/>
            </a:xfrm>
            <a:custGeom>
              <a:avLst/>
              <a:gdLst/>
              <a:ahLst/>
              <a:cxnLst>
                <a:cxn ang="0">
                  <a:pos x="0" y="246"/>
                </a:cxn>
                <a:cxn ang="0">
                  <a:pos x="0" y="406"/>
                </a:cxn>
                <a:cxn ang="0">
                  <a:pos x="1280" y="645"/>
                </a:cxn>
                <a:cxn ang="0">
                  <a:pos x="1627" y="580"/>
                </a:cxn>
                <a:cxn ang="0">
                  <a:pos x="4493" y="113"/>
                </a:cxn>
                <a:cxn ang="0">
                  <a:pos x="5760" y="606"/>
                </a:cxn>
                <a:cxn ang="0">
                  <a:pos x="5760" y="233"/>
                </a:cxn>
                <a:cxn ang="0">
                  <a:pos x="4040" y="33"/>
                </a:cxn>
                <a:cxn ang="0">
                  <a:pos x="1093" y="433"/>
                </a:cxn>
                <a:cxn ang="0">
                  <a:pos x="0" y="246"/>
                </a:cxn>
              </a:cxnLst>
              <a:rect l="0" t="0" r="r" b="b"/>
              <a:pathLst>
                <a:path w="5760" h="674">
                  <a:moveTo>
                    <a:pt x="0" y="246"/>
                  </a:moveTo>
                  <a:lnTo>
                    <a:pt x="0" y="406"/>
                  </a:lnTo>
                  <a:cubicBezTo>
                    <a:pt x="213" y="463"/>
                    <a:pt x="1009" y="616"/>
                    <a:pt x="1280" y="645"/>
                  </a:cubicBezTo>
                  <a:cubicBezTo>
                    <a:pt x="1551" y="674"/>
                    <a:pt x="1092" y="669"/>
                    <a:pt x="1627" y="580"/>
                  </a:cubicBezTo>
                  <a:cubicBezTo>
                    <a:pt x="2162" y="491"/>
                    <a:pt x="3804" y="109"/>
                    <a:pt x="4493" y="113"/>
                  </a:cubicBezTo>
                  <a:cubicBezTo>
                    <a:pt x="5182" y="117"/>
                    <a:pt x="5549" y="586"/>
                    <a:pt x="5760" y="606"/>
                  </a:cubicBezTo>
                  <a:lnTo>
                    <a:pt x="5760" y="233"/>
                  </a:lnTo>
                  <a:cubicBezTo>
                    <a:pt x="5471" y="158"/>
                    <a:pt x="4818" y="0"/>
                    <a:pt x="4040" y="33"/>
                  </a:cubicBezTo>
                  <a:cubicBezTo>
                    <a:pt x="3262" y="66"/>
                    <a:pt x="1766" y="398"/>
                    <a:pt x="1093" y="433"/>
                  </a:cubicBezTo>
                  <a:cubicBezTo>
                    <a:pt x="420" y="468"/>
                    <a:pt x="228" y="285"/>
                    <a:pt x="0" y="246"/>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pPr eaLnBrk="1" hangingPunct="1">
                <a:defRPr/>
              </a:pPr>
              <a:endParaRPr lang="en-US"/>
            </a:p>
          </p:txBody>
        </p:sp>
        <p:sp>
          <p:nvSpPr>
            <p:cNvPr id="10" name="Freeform 8">
              <a:extLst>
                <a:ext uri="{FF2B5EF4-FFF2-40B4-BE49-F238E27FC236}">
                  <a16:creationId xmlns:a16="http://schemas.microsoft.com/office/drawing/2014/main" id="{B129CE1D-00EE-B456-49BA-B286F4D36600}"/>
                </a:ext>
              </a:extLst>
            </p:cNvPr>
            <p:cNvSpPr>
              <a:spLocks/>
            </p:cNvSpPr>
            <p:nvPr/>
          </p:nvSpPr>
          <p:spPr bwMode="white">
            <a:xfrm>
              <a:off x="1560" y="959"/>
              <a:ext cx="4200" cy="3361"/>
            </a:xfrm>
            <a:custGeom>
              <a:avLst/>
              <a:gdLst/>
              <a:ahLst/>
              <a:cxnLst>
                <a:cxn ang="0">
                  <a:pos x="0" y="3361"/>
                </a:cxn>
                <a:cxn ang="0">
                  <a:pos x="1054" y="295"/>
                </a:cxn>
                <a:cxn ang="0">
                  <a:pos x="4200" y="1588"/>
                </a:cxn>
                <a:cxn ang="0">
                  <a:pos x="4200" y="2028"/>
                </a:cxn>
                <a:cxn ang="0">
                  <a:pos x="1200" y="442"/>
                </a:cxn>
                <a:cxn ang="0">
                  <a:pos x="347" y="3361"/>
                </a:cxn>
                <a:cxn ang="0">
                  <a:pos x="0" y="3361"/>
                </a:cxn>
              </a:cxnLst>
              <a:rect l="0" t="0" r="r" b="b"/>
              <a:pathLst>
                <a:path w="4200" h="3361">
                  <a:moveTo>
                    <a:pt x="0" y="3361"/>
                  </a:moveTo>
                  <a:cubicBezTo>
                    <a:pt x="118" y="2850"/>
                    <a:pt x="354" y="590"/>
                    <a:pt x="1054" y="295"/>
                  </a:cubicBezTo>
                  <a:cubicBezTo>
                    <a:pt x="1754" y="0"/>
                    <a:pt x="3676" y="1299"/>
                    <a:pt x="4200" y="1588"/>
                  </a:cubicBezTo>
                  <a:lnTo>
                    <a:pt x="4200" y="2028"/>
                  </a:lnTo>
                  <a:cubicBezTo>
                    <a:pt x="3700" y="1837"/>
                    <a:pt x="1842" y="220"/>
                    <a:pt x="1200" y="442"/>
                  </a:cubicBezTo>
                  <a:cubicBezTo>
                    <a:pt x="558" y="664"/>
                    <a:pt x="547" y="2875"/>
                    <a:pt x="347" y="3361"/>
                  </a:cubicBezTo>
                  <a:lnTo>
                    <a:pt x="0" y="3361"/>
                  </a:lnTo>
                  <a:close/>
                </a:path>
              </a:pathLst>
            </a:custGeom>
            <a:gradFill rotWithShape="0">
              <a:gsLst>
                <a:gs pos="0">
                  <a:schemeClr val="accent2"/>
                </a:gs>
                <a:gs pos="50000">
                  <a:schemeClr val="bg1"/>
                </a:gs>
                <a:gs pos="100000">
                  <a:schemeClr val="accent2"/>
                </a:gs>
              </a:gsLst>
              <a:lin ang="5400000" scaled="1"/>
            </a:gradFill>
            <a:ln w="9525">
              <a:noFill/>
              <a:round/>
              <a:headEnd/>
              <a:tailEnd/>
            </a:ln>
          </p:spPr>
          <p:txBody>
            <a:bodyPr wrap="none" anchor="ctr"/>
            <a:lstStyle/>
            <a:p>
              <a:pPr eaLnBrk="1" hangingPunct="1">
                <a:defRPr/>
              </a:pPr>
              <a:endParaRPr lang="en-US"/>
            </a:p>
          </p:txBody>
        </p:sp>
        <p:sp>
          <p:nvSpPr>
            <p:cNvPr id="11" name="Freeform 9">
              <a:extLst>
                <a:ext uri="{FF2B5EF4-FFF2-40B4-BE49-F238E27FC236}">
                  <a16:creationId xmlns:a16="http://schemas.microsoft.com/office/drawing/2014/main" id="{0A0999F5-11FE-DB9F-2438-2E0F97409AB8}"/>
                </a:ext>
              </a:extLst>
            </p:cNvPr>
            <p:cNvSpPr>
              <a:spLocks/>
            </p:cNvSpPr>
            <p:nvPr/>
          </p:nvSpPr>
          <p:spPr bwMode="invGray">
            <a:xfrm>
              <a:off x="0" y="2169"/>
              <a:ext cx="5760" cy="1925"/>
            </a:xfrm>
            <a:custGeom>
              <a:avLst/>
              <a:gdLst/>
              <a:ahLst/>
              <a:cxnLst>
                <a:cxn ang="0">
                  <a:pos x="0" y="804"/>
                </a:cxn>
                <a:cxn ang="0">
                  <a:pos x="0" y="991"/>
                </a:cxn>
                <a:cxn ang="0">
                  <a:pos x="1547" y="1818"/>
                </a:cxn>
                <a:cxn ang="0">
                  <a:pos x="3253" y="351"/>
                </a:cxn>
                <a:cxn ang="0">
                  <a:pos x="5760" y="1537"/>
                </a:cxn>
                <a:cxn ang="0">
                  <a:pos x="5760" y="1151"/>
                </a:cxn>
                <a:cxn ang="0">
                  <a:pos x="3240" y="84"/>
                </a:cxn>
                <a:cxn ang="0">
                  <a:pos x="1573" y="1671"/>
                </a:cxn>
                <a:cxn ang="0">
                  <a:pos x="0" y="804"/>
                </a:cxn>
              </a:cxnLst>
              <a:rect l="0" t="0" r="r" b="b"/>
              <a:pathLst>
                <a:path w="5760" h="1925">
                  <a:moveTo>
                    <a:pt x="0" y="804"/>
                  </a:moveTo>
                  <a:lnTo>
                    <a:pt x="0" y="991"/>
                  </a:lnTo>
                  <a:cubicBezTo>
                    <a:pt x="258" y="1160"/>
                    <a:pt x="1005" y="1925"/>
                    <a:pt x="1547" y="1818"/>
                  </a:cubicBezTo>
                  <a:cubicBezTo>
                    <a:pt x="2089" y="1711"/>
                    <a:pt x="2551" y="398"/>
                    <a:pt x="3253" y="351"/>
                  </a:cubicBezTo>
                  <a:cubicBezTo>
                    <a:pt x="3955" y="304"/>
                    <a:pt x="5342" y="1404"/>
                    <a:pt x="5760" y="1537"/>
                  </a:cubicBezTo>
                  <a:lnTo>
                    <a:pt x="5760" y="1151"/>
                  </a:lnTo>
                  <a:cubicBezTo>
                    <a:pt x="5405" y="1124"/>
                    <a:pt x="3982" y="0"/>
                    <a:pt x="3240" y="84"/>
                  </a:cubicBezTo>
                  <a:cubicBezTo>
                    <a:pt x="2542" y="171"/>
                    <a:pt x="2113" y="1551"/>
                    <a:pt x="1573" y="1671"/>
                  </a:cubicBezTo>
                  <a:cubicBezTo>
                    <a:pt x="1033" y="1791"/>
                    <a:pt x="262" y="826"/>
                    <a:pt x="0" y="804"/>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pPr eaLnBrk="1" hangingPunct="1">
                <a:defRPr/>
              </a:pPr>
              <a:endParaRPr lang="en-US"/>
            </a:p>
          </p:txBody>
        </p:sp>
        <p:sp>
          <p:nvSpPr>
            <p:cNvPr id="12" name="Freeform 10">
              <a:extLst>
                <a:ext uri="{FF2B5EF4-FFF2-40B4-BE49-F238E27FC236}">
                  <a16:creationId xmlns:a16="http://schemas.microsoft.com/office/drawing/2014/main" id="{94D06383-8924-7546-8017-1DF95574BABC}"/>
                </a:ext>
              </a:extLst>
            </p:cNvPr>
            <p:cNvSpPr>
              <a:spLocks/>
            </p:cNvSpPr>
            <p:nvPr/>
          </p:nvSpPr>
          <p:spPr bwMode="white">
            <a:xfrm>
              <a:off x="0" y="2238"/>
              <a:ext cx="3929" cy="2120"/>
            </a:xfrm>
            <a:custGeom>
              <a:avLst/>
              <a:gdLst/>
              <a:ahLst/>
              <a:cxnLst>
                <a:cxn ang="0">
                  <a:pos x="0" y="415"/>
                </a:cxn>
                <a:cxn ang="0">
                  <a:pos x="0" y="508"/>
                </a:cxn>
                <a:cxn ang="0">
                  <a:pos x="1933" y="229"/>
                </a:cxn>
                <a:cxn ang="0">
                  <a:pos x="3920" y="1055"/>
                </a:cxn>
                <a:cxn ang="0">
                  <a:pos x="3587" y="2082"/>
                </a:cxn>
                <a:cxn ang="0">
                  <a:pos x="3947" y="829"/>
                </a:cxn>
                <a:cxn ang="0">
                  <a:pos x="2253" y="69"/>
                </a:cxn>
                <a:cxn ang="0">
                  <a:pos x="0" y="415"/>
                </a:cxn>
              </a:cxnLst>
              <a:rect l="0" t="0" r="r" b="b"/>
              <a:pathLst>
                <a:path w="4196" h="2120">
                  <a:moveTo>
                    <a:pt x="0" y="415"/>
                  </a:moveTo>
                  <a:lnTo>
                    <a:pt x="0" y="508"/>
                  </a:lnTo>
                  <a:cubicBezTo>
                    <a:pt x="160" y="577"/>
                    <a:pt x="1280" y="138"/>
                    <a:pt x="1933" y="229"/>
                  </a:cubicBezTo>
                  <a:cubicBezTo>
                    <a:pt x="2586" y="320"/>
                    <a:pt x="3644" y="746"/>
                    <a:pt x="3920" y="1055"/>
                  </a:cubicBezTo>
                  <a:cubicBezTo>
                    <a:pt x="4196" y="1364"/>
                    <a:pt x="3583" y="2120"/>
                    <a:pt x="3587" y="2082"/>
                  </a:cubicBezTo>
                  <a:lnTo>
                    <a:pt x="3947" y="829"/>
                  </a:lnTo>
                  <a:cubicBezTo>
                    <a:pt x="3725" y="494"/>
                    <a:pt x="2911" y="138"/>
                    <a:pt x="2253" y="69"/>
                  </a:cubicBezTo>
                  <a:cubicBezTo>
                    <a:pt x="1595" y="0"/>
                    <a:pt x="469" y="343"/>
                    <a:pt x="0" y="415"/>
                  </a:cubicBezTo>
                  <a:close/>
                </a:path>
              </a:pathLst>
            </a:custGeom>
            <a:gradFill rotWithShape="0">
              <a:gsLst>
                <a:gs pos="0">
                  <a:schemeClr val="accent2"/>
                </a:gs>
                <a:gs pos="50000">
                  <a:schemeClr val="bg1"/>
                </a:gs>
                <a:gs pos="100000">
                  <a:schemeClr val="accent2"/>
                </a:gs>
              </a:gsLst>
              <a:lin ang="5400000" scaled="1"/>
            </a:gradFill>
            <a:ln w="9525" cap="flat">
              <a:noFill/>
              <a:prstDash val="solid"/>
              <a:round/>
              <a:headEnd type="none" w="med" len="med"/>
              <a:tailEnd type="none" w="med" len="med"/>
            </a:ln>
            <a:effectLst/>
          </p:spPr>
          <p:txBody>
            <a:bodyPr wrap="none" anchor="ctr"/>
            <a:lstStyle/>
            <a:p>
              <a:pPr eaLnBrk="1" hangingPunct="1">
                <a:defRPr/>
              </a:pPr>
              <a:endParaRPr lang="en-US"/>
            </a:p>
          </p:txBody>
        </p:sp>
      </p:grpSp>
      <p:sp>
        <p:nvSpPr>
          <p:cNvPr id="29707" name="Rectangle 11"/>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29708" name="Rectangle 1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13" name="Rectangle 13">
            <a:extLst>
              <a:ext uri="{FF2B5EF4-FFF2-40B4-BE49-F238E27FC236}">
                <a16:creationId xmlns:a16="http://schemas.microsoft.com/office/drawing/2014/main" id="{177964FA-36CF-9075-8EC1-F354B63885E0}"/>
              </a:ext>
            </a:extLst>
          </p:cNvPr>
          <p:cNvSpPr>
            <a:spLocks noGrp="1" noChangeArrowheads="1"/>
          </p:cNvSpPr>
          <p:nvPr>
            <p:ph type="dt" sz="quarter" idx="10"/>
          </p:nvPr>
        </p:nvSpPr>
        <p:spPr/>
        <p:txBody>
          <a:bodyPr/>
          <a:lstStyle>
            <a:lvl1pPr>
              <a:spcBef>
                <a:spcPct val="0"/>
              </a:spcBef>
              <a:defRPr/>
            </a:lvl1pPr>
          </a:lstStyle>
          <a:p>
            <a:pPr>
              <a:defRPr/>
            </a:pPr>
            <a:fld id="{D35EBCBB-70AB-43DF-B549-A34BA5709AC6}" type="datetime1">
              <a:rPr lang="en-US"/>
              <a:pPr>
                <a:defRPr/>
              </a:pPr>
              <a:t>4/7/2022</a:t>
            </a:fld>
            <a:endParaRPr lang="en-US"/>
          </a:p>
        </p:txBody>
      </p:sp>
      <p:sp>
        <p:nvSpPr>
          <p:cNvPr id="14" name="Rectangle 14">
            <a:extLst>
              <a:ext uri="{FF2B5EF4-FFF2-40B4-BE49-F238E27FC236}">
                <a16:creationId xmlns:a16="http://schemas.microsoft.com/office/drawing/2014/main" id="{8D935A00-BE45-94BE-9A5E-A5ED98B8BC38}"/>
              </a:ext>
            </a:extLst>
          </p:cNvPr>
          <p:cNvSpPr>
            <a:spLocks noGrp="1" noChangeArrowheads="1"/>
          </p:cNvSpPr>
          <p:nvPr>
            <p:ph type="ftr" sz="quarter" idx="11"/>
          </p:nvPr>
        </p:nvSpPr>
        <p:spPr/>
        <p:txBody>
          <a:bodyPr/>
          <a:lstStyle>
            <a:lvl1pPr>
              <a:spcBef>
                <a:spcPct val="0"/>
              </a:spcBef>
              <a:defRPr/>
            </a:lvl1pPr>
          </a:lstStyle>
          <a:p>
            <a:pPr>
              <a:defRPr/>
            </a:pPr>
            <a:r>
              <a:rPr lang="en-US"/>
              <a:t>Prof. Shahid Akbar</a:t>
            </a:r>
          </a:p>
        </p:txBody>
      </p:sp>
      <p:sp>
        <p:nvSpPr>
          <p:cNvPr id="15" name="Rectangle 15">
            <a:extLst>
              <a:ext uri="{FF2B5EF4-FFF2-40B4-BE49-F238E27FC236}">
                <a16:creationId xmlns:a16="http://schemas.microsoft.com/office/drawing/2014/main" id="{DABAE0CA-EFDF-6AD8-9811-EA6638317456}"/>
              </a:ext>
            </a:extLst>
          </p:cNvPr>
          <p:cNvSpPr>
            <a:spLocks noGrp="1" noChangeArrowheads="1"/>
          </p:cNvSpPr>
          <p:nvPr>
            <p:ph type="sldNum" sz="quarter" idx="12"/>
          </p:nvPr>
        </p:nvSpPr>
        <p:spPr/>
        <p:txBody>
          <a:bodyPr/>
          <a:lstStyle>
            <a:lvl1pPr>
              <a:spcBef>
                <a:spcPct val="0"/>
              </a:spcBef>
              <a:defRPr/>
            </a:lvl1pPr>
          </a:lstStyle>
          <a:p>
            <a:fld id="{01B43050-7AD5-4FB4-B5BF-D9EAF015092F}" type="slidenum">
              <a:rPr lang="en-US" altLang="en-US"/>
              <a:pPr/>
              <a:t>‹#›</a:t>
            </a:fld>
            <a:endParaRPr lang="en-US" altLang="en-US"/>
          </a:p>
        </p:txBody>
      </p:sp>
    </p:spTree>
    <p:extLst>
      <p:ext uri="{BB962C8B-B14F-4D97-AF65-F5344CB8AC3E}">
        <p14:creationId xmlns:p14="http://schemas.microsoft.com/office/powerpoint/2010/main" val="3616787957"/>
      </p:ext>
    </p:extLst>
  </p:cSld>
  <p:clrMapOvr>
    <a:masterClrMapping/>
  </p:clrMapOvr>
  <p:transition>
    <p:strips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a:extLst>
              <a:ext uri="{FF2B5EF4-FFF2-40B4-BE49-F238E27FC236}">
                <a16:creationId xmlns:a16="http://schemas.microsoft.com/office/drawing/2014/main" id="{F633E21A-AE25-5647-0794-582A40AE245A}"/>
              </a:ext>
            </a:extLst>
          </p:cNvPr>
          <p:cNvSpPr>
            <a:spLocks noGrp="1" noChangeArrowheads="1"/>
          </p:cNvSpPr>
          <p:nvPr>
            <p:ph type="dt" sz="half" idx="10"/>
          </p:nvPr>
        </p:nvSpPr>
        <p:spPr>
          <a:ln/>
        </p:spPr>
        <p:txBody>
          <a:bodyPr/>
          <a:lstStyle>
            <a:lvl1pPr>
              <a:defRPr/>
            </a:lvl1pPr>
          </a:lstStyle>
          <a:p>
            <a:pPr>
              <a:defRPr/>
            </a:pPr>
            <a:fld id="{F62D4DAB-8D7B-44D4-86BD-7796A510DAC3}" type="datetime1">
              <a:rPr lang="en-US"/>
              <a:pPr>
                <a:defRPr/>
              </a:pPr>
              <a:t>4/7/2022</a:t>
            </a:fld>
            <a:endParaRPr lang="en-US"/>
          </a:p>
        </p:txBody>
      </p:sp>
      <p:sp>
        <p:nvSpPr>
          <p:cNvPr id="5" name="Rectangle 13">
            <a:extLst>
              <a:ext uri="{FF2B5EF4-FFF2-40B4-BE49-F238E27FC236}">
                <a16:creationId xmlns:a16="http://schemas.microsoft.com/office/drawing/2014/main" id="{D23E308C-6F79-621B-2499-E7D70BBAD4CD}"/>
              </a:ext>
            </a:extLst>
          </p:cNvPr>
          <p:cNvSpPr>
            <a:spLocks noGrp="1" noChangeArrowheads="1"/>
          </p:cNvSpPr>
          <p:nvPr>
            <p:ph type="ftr" sz="quarter" idx="11"/>
          </p:nvPr>
        </p:nvSpPr>
        <p:spPr>
          <a:ln/>
        </p:spPr>
        <p:txBody>
          <a:bodyPr/>
          <a:lstStyle>
            <a:lvl1pPr>
              <a:defRPr/>
            </a:lvl1pPr>
          </a:lstStyle>
          <a:p>
            <a:pPr>
              <a:defRPr/>
            </a:pPr>
            <a:r>
              <a:rPr lang="en-US"/>
              <a:t>Prof. Shahid Akbar</a:t>
            </a:r>
          </a:p>
        </p:txBody>
      </p:sp>
      <p:sp>
        <p:nvSpPr>
          <p:cNvPr id="6" name="Rectangle 14">
            <a:extLst>
              <a:ext uri="{FF2B5EF4-FFF2-40B4-BE49-F238E27FC236}">
                <a16:creationId xmlns:a16="http://schemas.microsoft.com/office/drawing/2014/main" id="{2D0DC839-D27D-C74C-382C-5DDE2BE96946}"/>
              </a:ext>
            </a:extLst>
          </p:cNvPr>
          <p:cNvSpPr>
            <a:spLocks noGrp="1" noChangeArrowheads="1"/>
          </p:cNvSpPr>
          <p:nvPr>
            <p:ph type="sldNum" sz="quarter" idx="12"/>
          </p:nvPr>
        </p:nvSpPr>
        <p:spPr>
          <a:ln/>
        </p:spPr>
        <p:txBody>
          <a:bodyPr/>
          <a:lstStyle>
            <a:lvl1pPr>
              <a:defRPr/>
            </a:lvl1pPr>
          </a:lstStyle>
          <a:p>
            <a:fld id="{35276A4B-B0D4-4146-9C78-07A52E9E9E09}" type="slidenum">
              <a:rPr lang="en-US" altLang="en-US"/>
              <a:pPr/>
              <a:t>‹#›</a:t>
            </a:fld>
            <a:endParaRPr lang="en-US" altLang="en-US"/>
          </a:p>
        </p:txBody>
      </p:sp>
    </p:spTree>
    <p:extLst>
      <p:ext uri="{BB962C8B-B14F-4D97-AF65-F5344CB8AC3E}">
        <p14:creationId xmlns:p14="http://schemas.microsoft.com/office/powerpoint/2010/main" val="1938161915"/>
      </p:ext>
    </p:extLst>
  </p:cSld>
  <p:clrMapOvr>
    <a:masterClrMapping/>
  </p:clrMapOvr>
  <p:transition>
    <p:strips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a:extLst>
              <a:ext uri="{FF2B5EF4-FFF2-40B4-BE49-F238E27FC236}">
                <a16:creationId xmlns:a16="http://schemas.microsoft.com/office/drawing/2014/main" id="{01C39D3C-B397-6492-354B-DC2F023911C8}"/>
              </a:ext>
            </a:extLst>
          </p:cNvPr>
          <p:cNvSpPr>
            <a:spLocks noGrp="1" noChangeArrowheads="1"/>
          </p:cNvSpPr>
          <p:nvPr>
            <p:ph type="dt" sz="half" idx="10"/>
          </p:nvPr>
        </p:nvSpPr>
        <p:spPr>
          <a:ln/>
        </p:spPr>
        <p:txBody>
          <a:bodyPr/>
          <a:lstStyle>
            <a:lvl1pPr>
              <a:defRPr/>
            </a:lvl1pPr>
          </a:lstStyle>
          <a:p>
            <a:pPr>
              <a:defRPr/>
            </a:pPr>
            <a:fld id="{466A52D5-24E1-43FA-A402-16A5A251DED4}" type="datetime1">
              <a:rPr lang="en-US"/>
              <a:pPr>
                <a:defRPr/>
              </a:pPr>
              <a:t>4/7/2022</a:t>
            </a:fld>
            <a:endParaRPr lang="en-US"/>
          </a:p>
        </p:txBody>
      </p:sp>
      <p:sp>
        <p:nvSpPr>
          <p:cNvPr id="5" name="Rectangle 13">
            <a:extLst>
              <a:ext uri="{FF2B5EF4-FFF2-40B4-BE49-F238E27FC236}">
                <a16:creationId xmlns:a16="http://schemas.microsoft.com/office/drawing/2014/main" id="{5C33A006-D639-8CE9-1D4D-90471FDEA6A5}"/>
              </a:ext>
            </a:extLst>
          </p:cNvPr>
          <p:cNvSpPr>
            <a:spLocks noGrp="1" noChangeArrowheads="1"/>
          </p:cNvSpPr>
          <p:nvPr>
            <p:ph type="ftr" sz="quarter" idx="11"/>
          </p:nvPr>
        </p:nvSpPr>
        <p:spPr>
          <a:ln/>
        </p:spPr>
        <p:txBody>
          <a:bodyPr/>
          <a:lstStyle>
            <a:lvl1pPr>
              <a:defRPr/>
            </a:lvl1pPr>
          </a:lstStyle>
          <a:p>
            <a:pPr>
              <a:defRPr/>
            </a:pPr>
            <a:r>
              <a:rPr lang="en-US"/>
              <a:t>Prof. Shahid Akbar</a:t>
            </a:r>
          </a:p>
        </p:txBody>
      </p:sp>
      <p:sp>
        <p:nvSpPr>
          <p:cNvPr id="6" name="Rectangle 14">
            <a:extLst>
              <a:ext uri="{FF2B5EF4-FFF2-40B4-BE49-F238E27FC236}">
                <a16:creationId xmlns:a16="http://schemas.microsoft.com/office/drawing/2014/main" id="{1F9D4D7A-848E-854E-0F9B-B521C9F00223}"/>
              </a:ext>
            </a:extLst>
          </p:cNvPr>
          <p:cNvSpPr>
            <a:spLocks noGrp="1" noChangeArrowheads="1"/>
          </p:cNvSpPr>
          <p:nvPr>
            <p:ph type="sldNum" sz="quarter" idx="12"/>
          </p:nvPr>
        </p:nvSpPr>
        <p:spPr>
          <a:ln/>
        </p:spPr>
        <p:txBody>
          <a:bodyPr/>
          <a:lstStyle>
            <a:lvl1pPr>
              <a:defRPr/>
            </a:lvl1pPr>
          </a:lstStyle>
          <a:p>
            <a:fld id="{10BAE322-D466-422F-80F3-BC3B31E62510}" type="slidenum">
              <a:rPr lang="en-US" altLang="en-US"/>
              <a:pPr/>
              <a:t>‹#›</a:t>
            </a:fld>
            <a:endParaRPr lang="en-US" altLang="en-US"/>
          </a:p>
        </p:txBody>
      </p:sp>
    </p:spTree>
    <p:extLst>
      <p:ext uri="{BB962C8B-B14F-4D97-AF65-F5344CB8AC3E}">
        <p14:creationId xmlns:p14="http://schemas.microsoft.com/office/powerpoint/2010/main" val="2710055752"/>
      </p:ext>
    </p:extLst>
  </p:cSld>
  <p:clrMapOvr>
    <a:masterClrMapping/>
  </p:clrMapOvr>
  <p:transition>
    <p:strips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a:extLst>
              <a:ext uri="{FF2B5EF4-FFF2-40B4-BE49-F238E27FC236}">
                <a16:creationId xmlns:a16="http://schemas.microsoft.com/office/drawing/2014/main" id="{12EC91A8-E40C-B6FE-6EAE-C5C97AF49E3A}"/>
              </a:ext>
            </a:extLst>
          </p:cNvPr>
          <p:cNvSpPr>
            <a:spLocks noGrp="1" noChangeArrowheads="1"/>
          </p:cNvSpPr>
          <p:nvPr>
            <p:ph type="dt" sz="half" idx="10"/>
          </p:nvPr>
        </p:nvSpPr>
        <p:spPr>
          <a:ln/>
        </p:spPr>
        <p:txBody>
          <a:bodyPr/>
          <a:lstStyle>
            <a:lvl1pPr>
              <a:defRPr/>
            </a:lvl1pPr>
          </a:lstStyle>
          <a:p>
            <a:pPr>
              <a:defRPr/>
            </a:pPr>
            <a:fld id="{D451A962-02B2-4912-98B3-05CD5791461C}" type="datetime1">
              <a:rPr lang="en-US"/>
              <a:pPr>
                <a:defRPr/>
              </a:pPr>
              <a:t>4/7/2022</a:t>
            </a:fld>
            <a:endParaRPr lang="en-US"/>
          </a:p>
        </p:txBody>
      </p:sp>
      <p:sp>
        <p:nvSpPr>
          <p:cNvPr id="5" name="Rectangle 13">
            <a:extLst>
              <a:ext uri="{FF2B5EF4-FFF2-40B4-BE49-F238E27FC236}">
                <a16:creationId xmlns:a16="http://schemas.microsoft.com/office/drawing/2014/main" id="{73428E9E-2FF4-61FC-E499-0A83B063A082}"/>
              </a:ext>
            </a:extLst>
          </p:cNvPr>
          <p:cNvSpPr>
            <a:spLocks noGrp="1" noChangeArrowheads="1"/>
          </p:cNvSpPr>
          <p:nvPr>
            <p:ph type="ftr" sz="quarter" idx="11"/>
          </p:nvPr>
        </p:nvSpPr>
        <p:spPr>
          <a:ln/>
        </p:spPr>
        <p:txBody>
          <a:bodyPr/>
          <a:lstStyle>
            <a:lvl1pPr>
              <a:defRPr/>
            </a:lvl1pPr>
          </a:lstStyle>
          <a:p>
            <a:pPr>
              <a:defRPr/>
            </a:pPr>
            <a:r>
              <a:rPr lang="en-US"/>
              <a:t>Prof. Shahid Akbar</a:t>
            </a:r>
          </a:p>
        </p:txBody>
      </p:sp>
      <p:sp>
        <p:nvSpPr>
          <p:cNvPr id="6" name="Rectangle 14">
            <a:extLst>
              <a:ext uri="{FF2B5EF4-FFF2-40B4-BE49-F238E27FC236}">
                <a16:creationId xmlns:a16="http://schemas.microsoft.com/office/drawing/2014/main" id="{E1116494-74DD-A6CC-0DFD-BCC6EC5140EE}"/>
              </a:ext>
            </a:extLst>
          </p:cNvPr>
          <p:cNvSpPr>
            <a:spLocks noGrp="1" noChangeArrowheads="1"/>
          </p:cNvSpPr>
          <p:nvPr>
            <p:ph type="sldNum" sz="quarter" idx="12"/>
          </p:nvPr>
        </p:nvSpPr>
        <p:spPr>
          <a:ln/>
        </p:spPr>
        <p:txBody>
          <a:bodyPr/>
          <a:lstStyle>
            <a:lvl1pPr>
              <a:defRPr/>
            </a:lvl1pPr>
          </a:lstStyle>
          <a:p>
            <a:fld id="{854D1421-69C0-4098-90C1-231034DD50DB}" type="slidenum">
              <a:rPr lang="en-US" altLang="en-US"/>
              <a:pPr/>
              <a:t>‹#›</a:t>
            </a:fld>
            <a:endParaRPr lang="en-US" altLang="en-US"/>
          </a:p>
        </p:txBody>
      </p:sp>
    </p:spTree>
    <p:extLst>
      <p:ext uri="{BB962C8B-B14F-4D97-AF65-F5344CB8AC3E}">
        <p14:creationId xmlns:p14="http://schemas.microsoft.com/office/powerpoint/2010/main" val="1610538507"/>
      </p:ext>
    </p:extLst>
  </p:cSld>
  <p:clrMapOvr>
    <a:masterClrMapping/>
  </p:clrMapOvr>
  <p:transition>
    <p:strips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a:extLst>
              <a:ext uri="{FF2B5EF4-FFF2-40B4-BE49-F238E27FC236}">
                <a16:creationId xmlns:a16="http://schemas.microsoft.com/office/drawing/2014/main" id="{1BA456B3-BB77-2A98-174D-9AA2D10CCB76}"/>
              </a:ext>
            </a:extLst>
          </p:cNvPr>
          <p:cNvSpPr>
            <a:spLocks noGrp="1" noChangeArrowheads="1"/>
          </p:cNvSpPr>
          <p:nvPr>
            <p:ph type="dt" sz="half" idx="10"/>
          </p:nvPr>
        </p:nvSpPr>
        <p:spPr>
          <a:ln/>
        </p:spPr>
        <p:txBody>
          <a:bodyPr/>
          <a:lstStyle>
            <a:lvl1pPr>
              <a:defRPr/>
            </a:lvl1pPr>
          </a:lstStyle>
          <a:p>
            <a:pPr>
              <a:defRPr/>
            </a:pPr>
            <a:fld id="{AE23823A-9C52-4074-AC5A-B86EC1ACA675}" type="datetime1">
              <a:rPr lang="en-US"/>
              <a:pPr>
                <a:defRPr/>
              </a:pPr>
              <a:t>4/7/2022</a:t>
            </a:fld>
            <a:endParaRPr lang="en-US"/>
          </a:p>
        </p:txBody>
      </p:sp>
      <p:sp>
        <p:nvSpPr>
          <p:cNvPr id="5" name="Rectangle 13">
            <a:extLst>
              <a:ext uri="{FF2B5EF4-FFF2-40B4-BE49-F238E27FC236}">
                <a16:creationId xmlns:a16="http://schemas.microsoft.com/office/drawing/2014/main" id="{AF980036-55C9-3F93-2336-F8873DFD0AEE}"/>
              </a:ext>
            </a:extLst>
          </p:cNvPr>
          <p:cNvSpPr>
            <a:spLocks noGrp="1" noChangeArrowheads="1"/>
          </p:cNvSpPr>
          <p:nvPr>
            <p:ph type="ftr" sz="quarter" idx="11"/>
          </p:nvPr>
        </p:nvSpPr>
        <p:spPr>
          <a:ln/>
        </p:spPr>
        <p:txBody>
          <a:bodyPr/>
          <a:lstStyle>
            <a:lvl1pPr>
              <a:defRPr/>
            </a:lvl1pPr>
          </a:lstStyle>
          <a:p>
            <a:pPr>
              <a:defRPr/>
            </a:pPr>
            <a:r>
              <a:rPr lang="en-US"/>
              <a:t>Prof. Shahid Akbar</a:t>
            </a:r>
          </a:p>
        </p:txBody>
      </p:sp>
      <p:sp>
        <p:nvSpPr>
          <p:cNvPr id="6" name="Rectangle 14">
            <a:extLst>
              <a:ext uri="{FF2B5EF4-FFF2-40B4-BE49-F238E27FC236}">
                <a16:creationId xmlns:a16="http://schemas.microsoft.com/office/drawing/2014/main" id="{07DB1DB5-7583-772A-FEFE-1CFD091C1449}"/>
              </a:ext>
            </a:extLst>
          </p:cNvPr>
          <p:cNvSpPr>
            <a:spLocks noGrp="1" noChangeArrowheads="1"/>
          </p:cNvSpPr>
          <p:nvPr>
            <p:ph type="sldNum" sz="quarter" idx="12"/>
          </p:nvPr>
        </p:nvSpPr>
        <p:spPr>
          <a:ln/>
        </p:spPr>
        <p:txBody>
          <a:bodyPr/>
          <a:lstStyle>
            <a:lvl1pPr>
              <a:defRPr/>
            </a:lvl1pPr>
          </a:lstStyle>
          <a:p>
            <a:fld id="{696D41E5-F682-4287-BBA8-6ECAF87C1579}" type="slidenum">
              <a:rPr lang="en-US" altLang="en-US"/>
              <a:pPr/>
              <a:t>‹#›</a:t>
            </a:fld>
            <a:endParaRPr lang="en-US" altLang="en-US"/>
          </a:p>
        </p:txBody>
      </p:sp>
    </p:spTree>
    <p:extLst>
      <p:ext uri="{BB962C8B-B14F-4D97-AF65-F5344CB8AC3E}">
        <p14:creationId xmlns:p14="http://schemas.microsoft.com/office/powerpoint/2010/main" val="860308364"/>
      </p:ext>
    </p:extLst>
  </p:cSld>
  <p:clrMapOvr>
    <a:masterClrMapping/>
  </p:clrMapOvr>
  <p:transition>
    <p:strips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a:extLst>
              <a:ext uri="{FF2B5EF4-FFF2-40B4-BE49-F238E27FC236}">
                <a16:creationId xmlns:a16="http://schemas.microsoft.com/office/drawing/2014/main" id="{F31853F8-F8FD-CB38-2615-D25587B987C5}"/>
              </a:ext>
            </a:extLst>
          </p:cNvPr>
          <p:cNvSpPr>
            <a:spLocks noGrp="1" noChangeArrowheads="1"/>
          </p:cNvSpPr>
          <p:nvPr>
            <p:ph type="dt" sz="half" idx="10"/>
          </p:nvPr>
        </p:nvSpPr>
        <p:spPr>
          <a:ln/>
        </p:spPr>
        <p:txBody>
          <a:bodyPr/>
          <a:lstStyle>
            <a:lvl1pPr>
              <a:defRPr/>
            </a:lvl1pPr>
          </a:lstStyle>
          <a:p>
            <a:pPr>
              <a:defRPr/>
            </a:pPr>
            <a:fld id="{44B46805-34F4-4382-BBB1-5D0A305ECCC7}" type="datetime1">
              <a:rPr lang="en-US"/>
              <a:pPr>
                <a:defRPr/>
              </a:pPr>
              <a:t>4/7/2022</a:t>
            </a:fld>
            <a:endParaRPr lang="en-US"/>
          </a:p>
        </p:txBody>
      </p:sp>
      <p:sp>
        <p:nvSpPr>
          <p:cNvPr id="6" name="Rectangle 13">
            <a:extLst>
              <a:ext uri="{FF2B5EF4-FFF2-40B4-BE49-F238E27FC236}">
                <a16:creationId xmlns:a16="http://schemas.microsoft.com/office/drawing/2014/main" id="{28FBE57F-110F-62EB-683F-0B08E8BB4F2D}"/>
              </a:ext>
            </a:extLst>
          </p:cNvPr>
          <p:cNvSpPr>
            <a:spLocks noGrp="1" noChangeArrowheads="1"/>
          </p:cNvSpPr>
          <p:nvPr>
            <p:ph type="ftr" sz="quarter" idx="11"/>
          </p:nvPr>
        </p:nvSpPr>
        <p:spPr>
          <a:ln/>
        </p:spPr>
        <p:txBody>
          <a:bodyPr/>
          <a:lstStyle>
            <a:lvl1pPr>
              <a:defRPr/>
            </a:lvl1pPr>
          </a:lstStyle>
          <a:p>
            <a:pPr>
              <a:defRPr/>
            </a:pPr>
            <a:r>
              <a:rPr lang="en-US"/>
              <a:t>Prof. Shahid Akbar</a:t>
            </a:r>
          </a:p>
        </p:txBody>
      </p:sp>
      <p:sp>
        <p:nvSpPr>
          <p:cNvPr id="7" name="Rectangle 14">
            <a:extLst>
              <a:ext uri="{FF2B5EF4-FFF2-40B4-BE49-F238E27FC236}">
                <a16:creationId xmlns:a16="http://schemas.microsoft.com/office/drawing/2014/main" id="{145A3D8D-5E57-E828-83CB-9EA1DAA75E6D}"/>
              </a:ext>
            </a:extLst>
          </p:cNvPr>
          <p:cNvSpPr>
            <a:spLocks noGrp="1" noChangeArrowheads="1"/>
          </p:cNvSpPr>
          <p:nvPr>
            <p:ph type="sldNum" sz="quarter" idx="12"/>
          </p:nvPr>
        </p:nvSpPr>
        <p:spPr>
          <a:ln/>
        </p:spPr>
        <p:txBody>
          <a:bodyPr/>
          <a:lstStyle>
            <a:lvl1pPr>
              <a:defRPr/>
            </a:lvl1pPr>
          </a:lstStyle>
          <a:p>
            <a:fld id="{DE0C5B52-3134-4980-8C31-02FFFA1EF098}" type="slidenum">
              <a:rPr lang="en-US" altLang="en-US"/>
              <a:pPr/>
              <a:t>‹#›</a:t>
            </a:fld>
            <a:endParaRPr lang="en-US" altLang="en-US"/>
          </a:p>
        </p:txBody>
      </p:sp>
    </p:spTree>
    <p:extLst>
      <p:ext uri="{BB962C8B-B14F-4D97-AF65-F5344CB8AC3E}">
        <p14:creationId xmlns:p14="http://schemas.microsoft.com/office/powerpoint/2010/main" val="2120304030"/>
      </p:ext>
    </p:extLst>
  </p:cSld>
  <p:clrMapOvr>
    <a:masterClrMapping/>
  </p:clrMapOvr>
  <p:transition>
    <p:strips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a:extLst>
              <a:ext uri="{FF2B5EF4-FFF2-40B4-BE49-F238E27FC236}">
                <a16:creationId xmlns:a16="http://schemas.microsoft.com/office/drawing/2014/main" id="{566DA556-C8F6-626E-3C7D-2926276C9683}"/>
              </a:ext>
            </a:extLst>
          </p:cNvPr>
          <p:cNvSpPr>
            <a:spLocks noGrp="1" noChangeArrowheads="1"/>
          </p:cNvSpPr>
          <p:nvPr>
            <p:ph type="dt" sz="half" idx="10"/>
          </p:nvPr>
        </p:nvSpPr>
        <p:spPr>
          <a:ln/>
        </p:spPr>
        <p:txBody>
          <a:bodyPr/>
          <a:lstStyle>
            <a:lvl1pPr>
              <a:defRPr/>
            </a:lvl1pPr>
          </a:lstStyle>
          <a:p>
            <a:pPr>
              <a:defRPr/>
            </a:pPr>
            <a:fld id="{D5C066B0-80F9-48EB-9819-2D36F13E66E7}" type="datetime1">
              <a:rPr lang="en-US"/>
              <a:pPr>
                <a:defRPr/>
              </a:pPr>
              <a:t>4/7/2022</a:t>
            </a:fld>
            <a:endParaRPr lang="en-US"/>
          </a:p>
        </p:txBody>
      </p:sp>
      <p:sp>
        <p:nvSpPr>
          <p:cNvPr id="8" name="Rectangle 13">
            <a:extLst>
              <a:ext uri="{FF2B5EF4-FFF2-40B4-BE49-F238E27FC236}">
                <a16:creationId xmlns:a16="http://schemas.microsoft.com/office/drawing/2014/main" id="{930EFAEA-7DCA-6B87-A449-E27F8E5B157F}"/>
              </a:ext>
            </a:extLst>
          </p:cNvPr>
          <p:cNvSpPr>
            <a:spLocks noGrp="1" noChangeArrowheads="1"/>
          </p:cNvSpPr>
          <p:nvPr>
            <p:ph type="ftr" sz="quarter" idx="11"/>
          </p:nvPr>
        </p:nvSpPr>
        <p:spPr>
          <a:ln/>
        </p:spPr>
        <p:txBody>
          <a:bodyPr/>
          <a:lstStyle>
            <a:lvl1pPr>
              <a:defRPr/>
            </a:lvl1pPr>
          </a:lstStyle>
          <a:p>
            <a:pPr>
              <a:defRPr/>
            </a:pPr>
            <a:r>
              <a:rPr lang="en-US"/>
              <a:t>Prof. Shahid Akbar</a:t>
            </a:r>
          </a:p>
        </p:txBody>
      </p:sp>
      <p:sp>
        <p:nvSpPr>
          <p:cNvPr id="9" name="Rectangle 14">
            <a:extLst>
              <a:ext uri="{FF2B5EF4-FFF2-40B4-BE49-F238E27FC236}">
                <a16:creationId xmlns:a16="http://schemas.microsoft.com/office/drawing/2014/main" id="{186774A5-8C91-7250-2543-97ED729276B2}"/>
              </a:ext>
            </a:extLst>
          </p:cNvPr>
          <p:cNvSpPr>
            <a:spLocks noGrp="1" noChangeArrowheads="1"/>
          </p:cNvSpPr>
          <p:nvPr>
            <p:ph type="sldNum" sz="quarter" idx="12"/>
          </p:nvPr>
        </p:nvSpPr>
        <p:spPr>
          <a:ln/>
        </p:spPr>
        <p:txBody>
          <a:bodyPr/>
          <a:lstStyle>
            <a:lvl1pPr>
              <a:defRPr/>
            </a:lvl1pPr>
          </a:lstStyle>
          <a:p>
            <a:fld id="{BC772104-0AE9-4DE1-845E-AF4DD808DBE0}" type="slidenum">
              <a:rPr lang="en-US" altLang="en-US"/>
              <a:pPr/>
              <a:t>‹#›</a:t>
            </a:fld>
            <a:endParaRPr lang="en-US" altLang="en-US"/>
          </a:p>
        </p:txBody>
      </p:sp>
    </p:spTree>
    <p:extLst>
      <p:ext uri="{BB962C8B-B14F-4D97-AF65-F5344CB8AC3E}">
        <p14:creationId xmlns:p14="http://schemas.microsoft.com/office/powerpoint/2010/main" val="4082837949"/>
      </p:ext>
    </p:extLst>
  </p:cSld>
  <p:clrMapOvr>
    <a:masterClrMapping/>
  </p:clrMapOvr>
  <p:transition>
    <p:strips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2">
            <a:extLst>
              <a:ext uri="{FF2B5EF4-FFF2-40B4-BE49-F238E27FC236}">
                <a16:creationId xmlns:a16="http://schemas.microsoft.com/office/drawing/2014/main" id="{CCCF0B09-0107-3EEB-AC61-1B53D0BC16E4}"/>
              </a:ext>
            </a:extLst>
          </p:cNvPr>
          <p:cNvSpPr>
            <a:spLocks noGrp="1" noChangeArrowheads="1"/>
          </p:cNvSpPr>
          <p:nvPr>
            <p:ph type="dt" sz="half" idx="10"/>
          </p:nvPr>
        </p:nvSpPr>
        <p:spPr>
          <a:ln/>
        </p:spPr>
        <p:txBody>
          <a:bodyPr/>
          <a:lstStyle>
            <a:lvl1pPr>
              <a:defRPr/>
            </a:lvl1pPr>
          </a:lstStyle>
          <a:p>
            <a:pPr>
              <a:defRPr/>
            </a:pPr>
            <a:fld id="{126F152B-721A-4787-A8E0-725F802454AC}" type="datetime1">
              <a:rPr lang="en-US"/>
              <a:pPr>
                <a:defRPr/>
              </a:pPr>
              <a:t>4/7/2022</a:t>
            </a:fld>
            <a:endParaRPr lang="en-US"/>
          </a:p>
        </p:txBody>
      </p:sp>
      <p:sp>
        <p:nvSpPr>
          <p:cNvPr id="4" name="Rectangle 13">
            <a:extLst>
              <a:ext uri="{FF2B5EF4-FFF2-40B4-BE49-F238E27FC236}">
                <a16:creationId xmlns:a16="http://schemas.microsoft.com/office/drawing/2014/main" id="{B16FB48F-9FBB-E5D4-24D8-74422FD13A79}"/>
              </a:ext>
            </a:extLst>
          </p:cNvPr>
          <p:cNvSpPr>
            <a:spLocks noGrp="1" noChangeArrowheads="1"/>
          </p:cNvSpPr>
          <p:nvPr>
            <p:ph type="ftr" sz="quarter" idx="11"/>
          </p:nvPr>
        </p:nvSpPr>
        <p:spPr>
          <a:ln/>
        </p:spPr>
        <p:txBody>
          <a:bodyPr/>
          <a:lstStyle>
            <a:lvl1pPr>
              <a:defRPr/>
            </a:lvl1pPr>
          </a:lstStyle>
          <a:p>
            <a:pPr>
              <a:defRPr/>
            </a:pPr>
            <a:r>
              <a:rPr lang="en-US"/>
              <a:t>Prof. Shahid Akbar</a:t>
            </a:r>
          </a:p>
        </p:txBody>
      </p:sp>
      <p:sp>
        <p:nvSpPr>
          <p:cNvPr id="5" name="Rectangle 14">
            <a:extLst>
              <a:ext uri="{FF2B5EF4-FFF2-40B4-BE49-F238E27FC236}">
                <a16:creationId xmlns:a16="http://schemas.microsoft.com/office/drawing/2014/main" id="{89D697E4-9E13-9941-CB25-A0D6BF8642FC}"/>
              </a:ext>
            </a:extLst>
          </p:cNvPr>
          <p:cNvSpPr>
            <a:spLocks noGrp="1" noChangeArrowheads="1"/>
          </p:cNvSpPr>
          <p:nvPr>
            <p:ph type="sldNum" sz="quarter" idx="12"/>
          </p:nvPr>
        </p:nvSpPr>
        <p:spPr>
          <a:ln/>
        </p:spPr>
        <p:txBody>
          <a:bodyPr/>
          <a:lstStyle>
            <a:lvl1pPr>
              <a:defRPr/>
            </a:lvl1pPr>
          </a:lstStyle>
          <a:p>
            <a:fld id="{4386011F-A5FF-4747-9F56-E1D82384B2E9}" type="slidenum">
              <a:rPr lang="en-US" altLang="en-US"/>
              <a:pPr/>
              <a:t>‹#›</a:t>
            </a:fld>
            <a:endParaRPr lang="en-US" altLang="en-US"/>
          </a:p>
        </p:txBody>
      </p:sp>
    </p:spTree>
    <p:extLst>
      <p:ext uri="{BB962C8B-B14F-4D97-AF65-F5344CB8AC3E}">
        <p14:creationId xmlns:p14="http://schemas.microsoft.com/office/powerpoint/2010/main" val="3715122305"/>
      </p:ext>
    </p:extLst>
  </p:cSld>
  <p:clrMapOvr>
    <a:masterClrMapping/>
  </p:clrMapOvr>
  <p:transition>
    <p:strips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a:extLst>
              <a:ext uri="{FF2B5EF4-FFF2-40B4-BE49-F238E27FC236}">
                <a16:creationId xmlns:a16="http://schemas.microsoft.com/office/drawing/2014/main" id="{F436DD91-13E9-F128-F8F8-FF6B167D817D}"/>
              </a:ext>
            </a:extLst>
          </p:cNvPr>
          <p:cNvSpPr>
            <a:spLocks noGrp="1" noChangeArrowheads="1"/>
          </p:cNvSpPr>
          <p:nvPr>
            <p:ph type="dt" sz="half" idx="10"/>
          </p:nvPr>
        </p:nvSpPr>
        <p:spPr>
          <a:ln/>
        </p:spPr>
        <p:txBody>
          <a:bodyPr/>
          <a:lstStyle>
            <a:lvl1pPr>
              <a:defRPr/>
            </a:lvl1pPr>
          </a:lstStyle>
          <a:p>
            <a:pPr>
              <a:defRPr/>
            </a:pPr>
            <a:fld id="{0B807DC2-701A-482F-905F-ADCBAC77BD7D}" type="datetime1">
              <a:rPr lang="en-US"/>
              <a:pPr>
                <a:defRPr/>
              </a:pPr>
              <a:t>4/7/2022</a:t>
            </a:fld>
            <a:endParaRPr lang="en-US"/>
          </a:p>
        </p:txBody>
      </p:sp>
      <p:sp>
        <p:nvSpPr>
          <p:cNvPr id="3" name="Rectangle 13">
            <a:extLst>
              <a:ext uri="{FF2B5EF4-FFF2-40B4-BE49-F238E27FC236}">
                <a16:creationId xmlns:a16="http://schemas.microsoft.com/office/drawing/2014/main" id="{DAE4ED03-0748-75FF-71FC-6F1E16510AF4}"/>
              </a:ext>
            </a:extLst>
          </p:cNvPr>
          <p:cNvSpPr>
            <a:spLocks noGrp="1" noChangeArrowheads="1"/>
          </p:cNvSpPr>
          <p:nvPr>
            <p:ph type="ftr" sz="quarter" idx="11"/>
          </p:nvPr>
        </p:nvSpPr>
        <p:spPr>
          <a:ln/>
        </p:spPr>
        <p:txBody>
          <a:bodyPr/>
          <a:lstStyle>
            <a:lvl1pPr>
              <a:defRPr/>
            </a:lvl1pPr>
          </a:lstStyle>
          <a:p>
            <a:pPr>
              <a:defRPr/>
            </a:pPr>
            <a:r>
              <a:rPr lang="en-US"/>
              <a:t>Prof. Shahid Akbar</a:t>
            </a:r>
          </a:p>
        </p:txBody>
      </p:sp>
      <p:sp>
        <p:nvSpPr>
          <p:cNvPr id="4" name="Rectangle 14">
            <a:extLst>
              <a:ext uri="{FF2B5EF4-FFF2-40B4-BE49-F238E27FC236}">
                <a16:creationId xmlns:a16="http://schemas.microsoft.com/office/drawing/2014/main" id="{E94EA636-C92D-3E7B-E17E-D4D36476D4D6}"/>
              </a:ext>
            </a:extLst>
          </p:cNvPr>
          <p:cNvSpPr>
            <a:spLocks noGrp="1" noChangeArrowheads="1"/>
          </p:cNvSpPr>
          <p:nvPr>
            <p:ph type="sldNum" sz="quarter" idx="12"/>
          </p:nvPr>
        </p:nvSpPr>
        <p:spPr>
          <a:ln/>
        </p:spPr>
        <p:txBody>
          <a:bodyPr/>
          <a:lstStyle>
            <a:lvl1pPr>
              <a:defRPr/>
            </a:lvl1pPr>
          </a:lstStyle>
          <a:p>
            <a:fld id="{F0DE9B0A-19E0-40E9-9F84-94EBEAE866AB}" type="slidenum">
              <a:rPr lang="en-US" altLang="en-US"/>
              <a:pPr/>
              <a:t>‹#›</a:t>
            </a:fld>
            <a:endParaRPr lang="en-US" altLang="en-US"/>
          </a:p>
        </p:txBody>
      </p:sp>
    </p:spTree>
    <p:extLst>
      <p:ext uri="{BB962C8B-B14F-4D97-AF65-F5344CB8AC3E}">
        <p14:creationId xmlns:p14="http://schemas.microsoft.com/office/powerpoint/2010/main" val="1109219155"/>
      </p:ext>
    </p:extLst>
  </p:cSld>
  <p:clrMapOvr>
    <a:masterClrMapping/>
  </p:clrMapOvr>
  <p:transition>
    <p:strips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a:extLst>
              <a:ext uri="{FF2B5EF4-FFF2-40B4-BE49-F238E27FC236}">
                <a16:creationId xmlns:a16="http://schemas.microsoft.com/office/drawing/2014/main" id="{33423F4A-6812-6352-2ADC-66DD5E50647A}"/>
              </a:ext>
            </a:extLst>
          </p:cNvPr>
          <p:cNvSpPr>
            <a:spLocks noGrp="1" noChangeArrowheads="1"/>
          </p:cNvSpPr>
          <p:nvPr>
            <p:ph type="dt" sz="half" idx="10"/>
          </p:nvPr>
        </p:nvSpPr>
        <p:spPr>
          <a:ln/>
        </p:spPr>
        <p:txBody>
          <a:bodyPr/>
          <a:lstStyle>
            <a:lvl1pPr>
              <a:defRPr/>
            </a:lvl1pPr>
          </a:lstStyle>
          <a:p>
            <a:pPr>
              <a:defRPr/>
            </a:pPr>
            <a:fld id="{A3D194D2-2036-4248-85EE-F030355BD715}" type="datetime1">
              <a:rPr lang="en-US"/>
              <a:pPr>
                <a:defRPr/>
              </a:pPr>
              <a:t>4/7/2022</a:t>
            </a:fld>
            <a:endParaRPr lang="en-US"/>
          </a:p>
        </p:txBody>
      </p:sp>
      <p:sp>
        <p:nvSpPr>
          <p:cNvPr id="6" name="Rectangle 13">
            <a:extLst>
              <a:ext uri="{FF2B5EF4-FFF2-40B4-BE49-F238E27FC236}">
                <a16:creationId xmlns:a16="http://schemas.microsoft.com/office/drawing/2014/main" id="{B9A99758-BB9A-653F-1456-0D5488B8E8F3}"/>
              </a:ext>
            </a:extLst>
          </p:cNvPr>
          <p:cNvSpPr>
            <a:spLocks noGrp="1" noChangeArrowheads="1"/>
          </p:cNvSpPr>
          <p:nvPr>
            <p:ph type="ftr" sz="quarter" idx="11"/>
          </p:nvPr>
        </p:nvSpPr>
        <p:spPr>
          <a:ln/>
        </p:spPr>
        <p:txBody>
          <a:bodyPr/>
          <a:lstStyle>
            <a:lvl1pPr>
              <a:defRPr/>
            </a:lvl1pPr>
          </a:lstStyle>
          <a:p>
            <a:pPr>
              <a:defRPr/>
            </a:pPr>
            <a:r>
              <a:rPr lang="en-US"/>
              <a:t>Prof. Shahid Akbar</a:t>
            </a:r>
          </a:p>
        </p:txBody>
      </p:sp>
      <p:sp>
        <p:nvSpPr>
          <p:cNvPr id="7" name="Rectangle 14">
            <a:extLst>
              <a:ext uri="{FF2B5EF4-FFF2-40B4-BE49-F238E27FC236}">
                <a16:creationId xmlns:a16="http://schemas.microsoft.com/office/drawing/2014/main" id="{39161B9C-4A6A-E591-2B26-1D2DEDDD2555}"/>
              </a:ext>
            </a:extLst>
          </p:cNvPr>
          <p:cNvSpPr>
            <a:spLocks noGrp="1" noChangeArrowheads="1"/>
          </p:cNvSpPr>
          <p:nvPr>
            <p:ph type="sldNum" sz="quarter" idx="12"/>
          </p:nvPr>
        </p:nvSpPr>
        <p:spPr>
          <a:ln/>
        </p:spPr>
        <p:txBody>
          <a:bodyPr/>
          <a:lstStyle>
            <a:lvl1pPr>
              <a:defRPr/>
            </a:lvl1pPr>
          </a:lstStyle>
          <a:p>
            <a:fld id="{A30DAEF2-5380-4F87-8405-CCF4657930D1}" type="slidenum">
              <a:rPr lang="en-US" altLang="en-US"/>
              <a:pPr/>
              <a:t>‹#›</a:t>
            </a:fld>
            <a:endParaRPr lang="en-US" altLang="en-US"/>
          </a:p>
        </p:txBody>
      </p:sp>
    </p:spTree>
    <p:extLst>
      <p:ext uri="{BB962C8B-B14F-4D97-AF65-F5344CB8AC3E}">
        <p14:creationId xmlns:p14="http://schemas.microsoft.com/office/powerpoint/2010/main" val="4151437201"/>
      </p:ext>
    </p:extLst>
  </p:cSld>
  <p:clrMapOvr>
    <a:masterClrMapping/>
  </p:clrMapOvr>
  <p:transition>
    <p:strips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a:extLst>
              <a:ext uri="{FF2B5EF4-FFF2-40B4-BE49-F238E27FC236}">
                <a16:creationId xmlns:a16="http://schemas.microsoft.com/office/drawing/2014/main" id="{9BB4D99F-0A18-9126-5AD6-F58E7AEC27CE}"/>
              </a:ext>
            </a:extLst>
          </p:cNvPr>
          <p:cNvSpPr>
            <a:spLocks noGrp="1" noChangeArrowheads="1"/>
          </p:cNvSpPr>
          <p:nvPr>
            <p:ph type="dt" sz="half" idx="10"/>
          </p:nvPr>
        </p:nvSpPr>
        <p:spPr>
          <a:ln/>
        </p:spPr>
        <p:txBody>
          <a:bodyPr/>
          <a:lstStyle>
            <a:lvl1pPr>
              <a:defRPr/>
            </a:lvl1pPr>
          </a:lstStyle>
          <a:p>
            <a:pPr>
              <a:defRPr/>
            </a:pPr>
            <a:fld id="{107C31F6-1B24-4C29-97B8-E8E7573B45D2}" type="datetime1">
              <a:rPr lang="en-US"/>
              <a:pPr>
                <a:defRPr/>
              </a:pPr>
              <a:t>4/7/2022</a:t>
            </a:fld>
            <a:endParaRPr lang="en-US"/>
          </a:p>
        </p:txBody>
      </p:sp>
      <p:sp>
        <p:nvSpPr>
          <p:cNvPr id="6" name="Rectangle 13">
            <a:extLst>
              <a:ext uri="{FF2B5EF4-FFF2-40B4-BE49-F238E27FC236}">
                <a16:creationId xmlns:a16="http://schemas.microsoft.com/office/drawing/2014/main" id="{B6BEE1B1-3102-8DFF-C2DF-DE5175EF1625}"/>
              </a:ext>
            </a:extLst>
          </p:cNvPr>
          <p:cNvSpPr>
            <a:spLocks noGrp="1" noChangeArrowheads="1"/>
          </p:cNvSpPr>
          <p:nvPr>
            <p:ph type="ftr" sz="quarter" idx="11"/>
          </p:nvPr>
        </p:nvSpPr>
        <p:spPr>
          <a:ln/>
        </p:spPr>
        <p:txBody>
          <a:bodyPr/>
          <a:lstStyle>
            <a:lvl1pPr>
              <a:defRPr/>
            </a:lvl1pPr>
          </a:lstStyle>
          <a:p>
            <a:pPr>
              <a:defRPr/>
            </a:pPr>
            <a:r>
              <a:rPr lang="en-US"/>
              <a:t>Prof. Shahid Akbar</a:t>
            </a:r>
          </a:p>
        </p:txBody>
      </p:sp>
      <p:sp>
        <p:nvSpPr>
          <p:cNvPr id="7" name="Rectangle 14">
            <a:extLst>
              <a:ext uri="{FF2B5EF4-FFF2-40B4-BE49-F238E27FC236}">
                <a16:creationId xmlns:a16="http://schemas.microsoft.com/office/drawing/2014/main" id="{74E469BB-0C4E-1F99-2CBB-2D86B29CBEFD}"/>
              </a:ext>
            </a:extLst>
          </p:cNvPr>
          <p:cNvSpPr>
            <a:spLocks noGrp="1" noChangeArrowheads="1"/>
          </p:cNvSpPr>
          <p:nvPr>
            <p:ph type="sldNum" sz="quarter" idx="12"/>
          </p:nvPr>
        </p:nvSpPr>
        <p:spPr>
          <a:ln/>
        </p:spPr>
        <p:txBody>
          <a:bodyPr/>
          <a:lstStyle>
            <a:lvl1pPr>
              <a:defRPr/>
            </a:lvl1pPr>
          </a:lstStyle>
          <a:p>
            <a:fld id="{50308792-7B99-44A0-87A2-E301746066FF}" type="slidenum">
              <a:rPr lang="en-US" altLang="en-US"/>
              <a:pPr/>
              <a:t>‹#›</a:t>
            </a:fld>
            <a:endParaRPr lang="en-US" altLang="en-US"/>
          </a:p>
        </p:txBody>
      </p:sp>
    </p:spTree>
    <p:extLst>
      <p:ext uri="{BB962C8B-B14F-4D97-AF65-F5344CB8AC3E}">
        <p14:creationId xmlns:p14="http://schemas.microsoft.com/office/powerpoint/2010/main" val="120329195"/>
      </p:ext>
    </p:extLst>
  </p:cSld>
  <p:clrMapOvr>
    <a:masterClrMapping/>
  </p:clrMapOvr>
  <p:transition>
    <p:strips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chemeClr val="bg2"/>
            </a:gs>
            <a:gs pos="5000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40DC7378-C05D-417E-9BD2-321F76DC96B4}"/>
              </a:ext>
            </a:extLst>
          </p:cNvPr>
          <p:cNvGrpSpPr>
            <a:grpSpLocks/>
          </p:cNvGrpSpPr>
          <p:nvPr/>
        </p:nvGrpSpPr>
        <p:grpSpPr bwMode="auto">
          <a:xfrm>
            <a:off x="0" y="0"/>
            <a:ext cx="9144000" cy="6918325"/>
            <a:chOff x="0" y="0"/>
            <a:chExt cx="5760" cy="4358"/>
          </a:xfrm>
        </p:grpSpPr>
        <p:sp>
          <p:nvSpPr>
            <p:cNvPr id="28675" name="Rectangle 3">
              <a:extLst>
                <a:ext uri="{FF2B5EF4-FFF2-40B4-BE49-F238E27FC236}">
                  <a16:creationId xmlns:a16="http://schemas.microsoft.com/office/drawing/2014/main" id="{02E22367-84C4-8F53-FB93-A32667961489}"/>
                </a:ext>
              </a:extLst>
            </p:cNvPr>
            <p:cNvSpPr>
              <a:spLocks noChangeArrowheads="1"/>
            </p:cNvSpPr>
            <p:nvPr/>
          </p:nvSpPr>
          <p:spPr bwMode="invGray">
            <a:xfrm>
              <a:off x="5533" y="280"/>
              <a:ext cx="227" cy="1986"/>
            </a:xfrm>
            <a:prstGeom prst="rect">
              <a:avLst/>
            </a:prstGeom>
            <a:gradFill rotWithShape="0">
              <a:gsLst>
                <a:gs pos="0">
                  <a:schemeClr val="bg2"/>
                </a:gs>
                <a:gs pos="50000">
                  <a:schemeClr val="hlink"/>
                </a:gs>
                <a:gs pos="100000">
                  <a:schemeClr val="bg2"/>
                </a:gs>
              </a:gsLst>
              <a:lin ang="0" scaled="1"/>
            </a:gradFill>
            <a:ln w="9525">
              <a:noFill/>
              <a:miter lim="800000"/>
              <a:headEnd/>
              <a:tailEnd/>
            </a:ln>
          </p:spPr>
          <p:txBody>
            <a:bodyPr wrap="none" anchor="ctr"/>
            <a:lstStyle/>
            <a:p>
              <a:pPr eaLnBrk="1" hangingPunct="1">
                <a:defRPr/>
              </a:pPr>
              <a:endParaRPr lang="en-US"/>
            </a:p>
          </p:txBody>
        </p:sp>
        <p:sp>
          <p:nvSpPr>
            <p:cNvPr id="28676" name="Freeform 4">
              <a:extLst>
                <a:ext uri="{FF2B5EF4-FFF2-40B4-BE49-F238E27FC236}">
                  <a16:creationId xmlns:a16="http://schemas.microsoft.com/office/drawing/2014/main" id="{0F44CBC8-A120-C2E7-0601-F770222C54C7}"/>
                </a:ext>
              </a:extLst>
            </p:cNvPr>
            <p:cNvSpPr>
              <a:spLocks/>
            </p:cNvSpPr>
            <p:nvPr/>
          </p:nvSpPr>
          <p:spPr bwMode="invGray">
            <a:xfrm>
              <a:off x="0" y="0"/>
              <a:ext cx="5760" cy="1344"/>
            </a:xfrm>
            <a:custGeom>
              <a:avLst/>
              <a:gdLst/>
              <a:ahLst/>
              <a:cxnLst>
                <a:cxn ang="0">
                  <a:pos x="0" y="0"/>
                </a:cxn>
                <a:cxn ang="0">
                  <a:pos x="5760" y="0"/>
                </a:cxn>
                <a:cxn ang="0">
                  <a:pos x="5760" y="720"/>
                </a:cxn>
                <a:cxn ang="0">
                  <a:pos x="3600" y="624"/>
                </a:cxn>
                <a:cxn ang="0">
                  <a:pos x="0" y="1000"/>
                </a:cxn>
                <a:cxn ang="0">
                  <a:pos x="0" y="0"/>
                </a:cxn>
              </a:cxnLst>
              <a:rect l="0" t="0" r="r" b="b"/>
              <a:pathLst>
                <a:path w="5760" h="1104">
                  <a:moveTo>
                    <a:pt x="0" y="0"/>
                  </a:moveTo>
                  <a:lnTo>
                    <a:pt x="5760" y="0"/>
                  </a:lnTo>
                  <a:lnTo>
                    <a:pt x="5760" y="720"/>
                  </a:lnTo>
                  <a:cubicBezTo>
                    <a:pt x="5400" y="824"/>
                    <a:pt x="4560" y="577"/>
                    <a:pt x="3600" y="624"/>
                  </a:cubicBezTo>
                  <a:cubicBezTo>
                    <a:pt x="2640" y="671"/>
                    <a:pt x="600" y="1104"/>
                    <a:pt x="0" y="1000"/>
                  </a:cubicBezTo>
                  <a:lnTo>
                    <a:pt x="0" y="0"/>
                  </a:lnTo>
                  <a:close/>
                </a:path>
              </a:pathLst>
            </a:custGeom>
            <a:gradFill rotWithShape="0">
              <a:gsLst>
                <a:gs pos="0">
                  <a:schemeClr val="bg2"/>
                </a:gs>
                <a:gs pos="50000">
                  <a:schemeClr val="bg1"/>
                </a:gs>
                <a:gs pos="100000">
                  <a:schemeClr val="bg2"/>
                </a:gs>
              </a:gsLst>
              <a:lin ang="0" scaled="1"/>
            </a:gradFill>
            <a:ln w="9525">
              <a:noFill/>
              <a:round/>
              <a:headEnd/>
              <a:tailEnd/>
            </a:ln>
          </p:spPr>
          <p:txBody>
            <a:bodyPr wrap="none" anchor="ctr"/>
            <a:lstStyle/>
            <a:p>
              <a:pPr eaLnBrk="1" hangingPunct="1">
                <a:defRPr/>
              </a:pPr>
              <a:endParaRPr lang="en-US"/>
            </a:p>
          </p:txBody>
        </p:sp>
        <p:sp>
          <p:nvSpPr>
            <p:cNvPr id="28677" name="Freeform 5">
              <a:extLst>
                <a:ext uri="{FF2B5EF4-FFF2-40B4-BE49-F238E27FC236}">
                  <a16:creationId xmlns:a16="http://schemas.microsoft.com/office/drawing/2014/main" id="{CEB0B028-66C7-6823-A003-DD9DB64B0EF8}"/>
                </a:ext>
              </a:extLst>
            </p:cNvPr>
            <p:cNvSpPr>
              <a:spLocks/>
            </p:cNvSpPr>
            <p:nvPr/>
          </p:nvSpPr>
          <p:spPr bwMode="invGray">
            <a:xfrm>
              <a:off x="0" y="733"/>
              <a:ext cx="5760" cy="3587"/>
            </a:xfrm>
            <a:custGeom>
              <a:avLst/>
              <a:gdLst/>
              <a:ahLst/>
              <a:cxnLst>
                <a:cxn ang="0">
                  <a:pos x="0" y="582"/>
                </a:cxn>
                <a:cxn ang="0">
                  <a:pos x="2640" y="267"/>
                </a:cxn>
                <a:cxn ang="0">
                  <a:pos x="3373" y="160"/>
                </a:cxn>
                <a:cxn ang="0">
                  <a:pos x="5760" y="358"/>
                </a:cxn>
                <a:cxn ang="0">
                  <a:pos x="5760" y="3587"/>
                </a:cxn>
                <a:cxn ang="0">
                  <a:pos x="0" y="3587"/>
                </a:cxn>
                <a:cxn ang="0">
                  <a:pos x="0" y="582"/>
                </a:cxn>
              </a:cxnLst>
              <a:rect l="0" t="0" r="r" b="b"/>
              <a:pathLst>
                <a:path w="5760" h="3587">
                  <a:moveTo>
                    <a:pt x="0" y="582"/>
                  </a:moveTo>
                  <a:cubicBezTo>
                    <a:pt x="1027" y="680"/>
                    <a:pt x="1960" y="387"/>
                    <a:pt x="2640" y="267"/>
                  </a:cubicBezTo>
                  <a:cubicBezTo>
                    <a:pt x="2640" y="267"/>
                    <a:pt x="3268" y="180"/>
                    <a:pt x="3373" y="160"/>
                  </a:cubicBezTo>
                  <a:cubicBezTo>
                    <a:pt x="4120" y="0"/>
                    <a:pt x="5280" y="358"/>
                    <a:pt x="5760" y="358"/>
                  </a:cubicBezTo>
                  <a:lnTo>
                    <a:pt x="5760" y="3587"/>
                  </a:lnTo>
                  <a:lnTo>
                    <a:pt x="0" y="3587"/>
                  </a:lnTo>
                  <a:cubicBezTo>
                    <a:pt x="0" y="3587"/>
                    <a:pt x="0" y="582"/>
                    <a:pt x="0" y="582"/>
                  </a:cubicBezTo>
                  <a:close/>
                </a:path>
              </a:pathLst>
            </a:custGeom>
            <a:gradFill rotWithShape="0">
              <a:gsLst>
                <a:gs pos="0">
                  <a:schemeClr val="bg2"/>
                </a:gs>
                <a:gs pos="50000">
                  <a:schemeClr val="bg1"/>
                </a:gs>
                <a:gs pos="100000">
                  <a:schemeClr val="bg2"/>
                </a:gs>
              </a:gsLst>
              <a:lin ang="0" scaled="1"/>
            </a:gradFill>
            <a:ln w="9525" cap="flat">
              <a:noFill/>
              <a:prstDash val="solid"/>
              <a:round/>
              <a:headEnd type="none" w="med" len="med"/>
              <a:tailEnd type="none" w="med" len="med"/>
            </a:ln>
            <a:effectLst/>
          </p:spPr>
          <p:txBody>
            <a:bodyPr wrap="none" anchor="ctr"/>
            <a:lstStyle/>
            <a:p>
              <a:pPr eaLnBrk="1" hangingPunct="1">
                <a:defRPr/>
              </a:pPr>
              <a:endParaRPr lang="en-US"/>
            </a:p>
          </p:txBody>
        </p:sp>
        <p:sp>
          <p:nvSpPr>
            <p:cNvPr id="28678" name="Freeform 6">
              <a:extLst>
                <a:ext uri="{FF2B5EF4-FFF2-40B4-BE49-F238E27FC236}">
                  <a16:creationId xmlns:a16="http://schemas.microsoft.com/office/drawing/2014/main" id="{88E2F0B7-C1AF-4AE2-33EB-BDF3EEC71796}"/>
                </a:ext>
              </a:extLst>
            </p:cNvPr>
            <p:cNvSpPr>
              <a:spLocks/>
            </p:cNvSpPr>
            <p:nvPr/>
          </p:nvSpPr>
          <p:spPr bwMode="invGray">
            <a:xfrm>
              <a:off x="0" y="184"/>
              <a:ext cx="5760" cy="538"/>
            </a:xfrm>
            <a:custGeom>
              <a:avLst/>
              <a:gdLst/>
              <a:ahLst/>
              <a:cxnLst>
                <a:cxn ang="0">
                  <a:pos x="0" y="163"/>
                </a:cxn>
                <a:cxn ang="0">
                  <a:pos x="0" y="403"/>
                </a:cxn>
                <a:cxn ang="0">
                  <a:pos x="1773" y="443"/>
                </a:cxn>
                <a:cxn ang="0">
                  <a:pos x="4573" y="176"/>
                </a:cxn>
                <a:cxn ang="0">
                  <a:pos x="5760" y="536"/>
                </a:cxn>
                <a:cxn ang="0">
                  <a:pos x="5760" y="163"/>
                </a:cxn>
                <a:cxn ang="0">
                  <a:pos x="4560" y="29"/>
                </a:cxn>
                <a:cxn ang="0">
                  <a:pos x="1987" y="336"/>
                </a:cxn>
                <a:cxn ang="0">
                  <a:pos x="0" y="163"/>
                </a:cxn>
              </a:cxnLst>
              <a:rect l="0" t="0" r="r" b="b"/>
              <a:pathLst>
                <a:path w="5760" h="538">
                  <a:moveTo>
                    <a:pt x="0" y="163"/>
                  </a:moveTo>
                  <a:lnTo>
                    <a:pt x="0" y="403"/>
                  </a:lnTo>
                  <a:cubicBezTo>
                    <a:pt x="295" y="450"/>
                    <a:pt x="1011" y="481"/>
                    <a:pt x="1773" y="443"/>
                  </a:cubicBezTo>
                  <a:cubicBezTo>
                    <a:pt x="2535" y="405"/>
                    <a:pt x="3909" y="161"/>
                    <a:pt x="4573" y="176"/>
                  </a:cubicBezTo>
                  <a:cubicBezTo>
                    <a:pt x="5237" y="191"/>
                    <a:pt x="5562" y="538"/>
                    <a:pt x="5760" y="536"/>
                  </a:cubicBezTo>
                  <a:lnTo>
                    <a:pt x="5760" y="163"/>
                  </a:lnTo>
                  <a:cubicBezTo>
                    <a:pt x="5560" y="79"/>
                    <a:pt x="5189" y="0"/>
                    <a:pt x="4560" y="29"/>
                  </a:cubicBezTo>
                  <a:cubicBezTo>
                    <a:pt x="3931" y="58"/>
                    <a:pt x="2747" y="314"/>
                    <a:pt x="1987" y="336"/>
                  </a:cubicBezTo>
                  <a:cubicBezTo>
                    <a:pt x="1227" y="358"/>
                    <a:pt x="414" y="199"/>
                    <a:pt x="0" y="163"/>
                  </a:cubicBezTo>
                  <a:close/>
                </a:path>
              </a:pathLst>
            </a:custGeom>
            <a:gradFill rotWithShape="0">
              <a:gsLst>
                <a:gs pos="0">
                  <a:schemeClr val="bg1"/>
                </a:gs>
                <a:gs pos="50000">
                  <a:schemeClr val="bg2"/>
                </a:gs>
                <a:gs pos="100000">
                  <a:schemeClr val="bg1"/>
                </a:gs>
              </a:gsLst>
              <a:lin ang="0" scaled="1"/>
            </a:gradFill>
            <a:ln w="9525">
              <a:noFill/>
              <a:round/>
              <a:headEnd/>
              <a:tailEnd/>
            </a:ln>
          </p:spPr>
          <p:txBody>
            <a:bodyPr wrap="none" anchor="ctr"/>
            <a:lstStyle/>
            <a:p>
              <a:pPr eaLnBrk="1" hangingPunct="1">
                <a:defRPr/>
              </a:pPr>
              <a:endParaRPr lang="en-US"/>
            </a:p>
          </p:txBody>
        </p:sp>
        <p:sp>
          <p:nvSpPr>
            <p:cNvPr id="28679" name="Freeform 7">
              <a:extLst>
                <a:ext uri="{FF2B5EF4-FFF2-40B4-BE49-F238E27FC236}">
                  <a16:creationId xmlns:a16="http://schemas.microsoft.com/office/drawing/2014/main" id="{6123B394-4843-FE3E-8CAB-D746DAD62AF8}"/>
                </a:ext>
              </a:extLst>
            </p:cNvPr>
            <p:cNvSpPr>
              <a:spLocks/>
            </p:cNvSpPr>
            <p:nvPr/>
          </p:nvSpPr>
          <p:spPr bwMode="invGray">
            <a:xfrm>
              <a:off x="0" y="1515"/>
              <a:ext cx="5760" cy="674"/>
            </a:xfrm>
            <a:custGeom>
              <a:avLst/>
              <a:gdLst/>
              <a:ahLst/>
              <a:cxnLst>
                <a:cxn ang="0">
                  <a:pos x="0" y="246"/>
                </a:cxn>
                <a:cxn ang="0">
                  <a:pos x="0" y="406"/>
                </a:cxn>
                <a:cxn ang="0">
                  <a:pos x="1280" y="645"/>
                </a:cxn>
                <a:cxn ang="0">
                  <a:pos x="1627" y="580"/>
                </a:cxn>
                <a:cxn ang="0">
                  <a:pos x="4493" y="113"/>
                </a:cxn>
                <a:cxn ang="0">
                  <a:pos x="5760" y="606"/>
                </a:cxn>
                <a:cxn ang="0">
                  <a:pos x="5760" y="233"/>
                </a:cxn>
                <a:cxn ang="0">
                  <a:pos x="4040" y="33"/>
                </a:cxn>
                <a:cxn ang="0">
                  <a:pos x="1093" y="433"/>
                </a:cxn>
                <a:cxn ang="0">
                  <a:pos x="0" y="246"/>
                </a:cxn>
              </a:cxnLst>
              <a:rect l="0" t="0" r="r" b="b"/>
              <a:pathLst>
                <a:path w="5760" h="674">
                  <a:moveTo>
                    <a:pt x="0" y="246"/>
                  </a:moveTo>
                  <a:lnTo>
                    <a:pt x="0" y="406"/>
                  </a:lnTo>
                  <a:cubicBezTo>
                    <a:pt x="213" y="463"/>
                    <a:pt x="1009" y="616"/>
                    <a:pt x="1280" y="645"/>
                  </a:cubicBezTo>
                  <a:cubicBezTo>
                    <a:pt x="1551" y="674"/>
                    <a:pt x="1092" y="669"/>
                    <a:pt x="1627" y="580"/>
                  </a:cubicBezTo>
                  <a:cubicBezTo>
                    <a:pt x="2162" y="491"/>
                    <a:pt x="3804" y="109"/>
                    <a:pt x="4493" y="113"/>
                  </a:cubicBezTo>
                  <a:cubicBezTo>
                    <a:pt x="5182" y="117"/>
                    <a:pt x="5549" y="586"/>
                    <a:pt x="5760" y="606"/>
                  </a:cubicBezTo>
                  <a:lnTo>
                    <a:pt x="5760" y="233"/>
                  </a:lnTo>
                  <a:cubicBezTo>
                    <a:pt x="5471" y="158"/>
                    <a:pt x="4818" y="0"/>
                    <a:pt x="4040" y="33"/>
                  </a:cubicBezTo>
                  <a:cubicBezTo>
                    <a:pt x="3262" y="66"/>
                    <a:pt x="1766" y="398"/>
                    <a:pt x="1093" y="433"/>
                  </a:cubicBezTo>
                  <a:cubicBezTo>
                    <a:pt x="420" y="468"/>
                    <a:pt x="228" y="285"/>
                    <a:pt x="0" y="246"/>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pPr eaLnBrk="1" hangingPunct="1">
                <a:defRPr/>
              </a:pPr>
              <a:endParaRPr lang="en-US"/>
            </a:p>
          </p:txBody>
        </p:sp>
        <p:sp>
          <p:nvSpPr>
            <p:cNvPr id="28680" name="Freeform 8">
              <a:extLst>
                <a:ext uri="{FF2B5EF4-FFF2-40B4-BE49-F238E27FC236}">
                  <a16:creationId xmlns:a16="http://schemas.microsoft.com/office/drawing/2014/main" id="{DF9595CE-6518-80EE-2611-7C091D34A712}"/>
                </a:ext>
              </a:extLst>
            </p:cNvPr>
            <p:cNvSpPr>
              <a:spLocks/>
            </p:cNvSpPr>
            <p:nvPr/>
          </p:nvSpPr>
          <p:spPr bwMode="invGray">
            <a:xfrm>
              <a:off x="1560" y="959"/>
              <a:ext cx="4200" cy="3361"/>
            </a:xfrm>
            <a:custGeom>
              <a:avLst/>
              <a:gdLst/>
              <a:ahLst/>
              <a:cxnLst>
                <a:cxn ang="0">
                  <a:pos x="0" y="3361"/>
                </a:cxn>
                <a:cxn ang="0">
                  <a:pos x="1054" y="295"/>
                </a:cxn>
                <a:cxn ang="0">
                  <a:pos x="4200" y="1588"/>
                </a:cxn>
                <a:cxn ang="0">
                  <a:pos x="4200" y="2028"/>
                </a:cxn>
                <a:cxn ang="0">
                  <a:pos x="1200" y="442"/>
                </a:cxn>
                <a:cxn ang="0">
                  <a:pos x="347" y="3361"/>
                </a:cxn>
                <a:cxn ang="0">
                  <a:pos x="0" y="3361"/>
                </a:cxn>
              </a:cxnLst>
              <a:rect l="0" t="0" r="r" b="b"/>
              <a:pathLst>
                <a:path w="4200" h="3361">
                  <a:moveTo>
                    <a:pt x="0" y="3361"/>
                  </a:moveTo>
                  <a:cubicBezTo>
                    <a:pt x="118" y="2850"/>
                    <a:pt x="354" y="590"/>
                    <a:pt x="1054" y="295"/>
                  </a:cubicBezTo>
                  <a:cubicBezTo>
                    <a:pt x="1754" y="0"/>
                    <a:pt x="3676" y="1299"/>
                    <a:pt x="4200" y="1588"/>
                  </a:cubicBezTo>
                  <a:lnTo>
                    <a:pt x="4200" y="2028"/>
                  </a:lnTo>
                  <a:cubicBezTo>
                    <a:pt x="3700" y="1837"/>
                    <a:pt x="1842" y="220"/>
                    <a:pt x="1200" y="442"/>
                  </a:cubicBezTo>
                  <a:cubicBezTo>
                    <a:pt x="558" y="664"/>
                    <a:pt x="547" y="2875"/>
                    <a:pt x="347" y="3361"/>
                  </a:cubicBezTo>
                  <a:lnTo>
                    <a:pt x="0" y="3361"/>
                  </a:lnTo>
                  <a:close/>
                </a:path>
              </a:pathLst>
            </a:custGeom>
            <a:gradFill rotWithShape="0">
              <a:gsLst>
                <a:gs pos="0">
                  <a:schemeClr val="accent2"/>
                </a:gs>
                <a:gs pos="50000">
                  <a:schemeClr val="bg1"/>
                </a:gs>
                <a:gs pos="100000">
                  <a:schemeClr val="accent2"/>
                </a:gs>
              </a:gsLst>
              <a:lin ang="5400000" scaled="1"/>
            </a:gradFill>
            <a:ln w="9525">
              <a:noFill/>
              <a:round/>
              <a:headEnd/>
              <a:tailEnd/>
            </a:ln>
          </p:spPr>
          <p:txBody>
            <a:bodyPr wrap="none" anchor="ctr"/>
            <a:lstStyle/>
            <a:p>
              <a:pPr eaLnBrk="1" hangingPunct="1">
                <a:defRPr/>
              </a:pPr>
              <a:endParaRPr lang="en-US"/>
            </a:p>
          </p:txBody>
        </p:sp>
        <p:sp>
          <p:nvSpPr>
            <p:cNvPr id="28681" name="Freeform 9">
              <a:extLst>
                <a:ext uri="{FF2B5EF4-FFF2-40B4-BE49-F238E27FC236}">
                  <a16:creationId xmlns:a16="http://schemas.microsoft.com/office/drawing/2014/main" id="{94E4B2D2-7F64-395E-34EA-410EA34E8C70}"/>
                </a:ext>
              </a:extLst>
            </p:cNvPr>
            <p:cNvSpPr>
              <a:spLocks/>
            </p:cNvSpPr>
            <p:nvPr/>
          </p:nvSpPr>
          <p:spPr bwMode="invGray">
            <a:xfrm>
              <a:off x="0" y="2169"/>
              <a:ext cx="5760" cy="1925"/>
            </a:xfrm>
            <a:custGeom>
              <a:avLst/>
              <a:gdLst/>
              <a:ahLst/>
              <a:cxnLst>
                <a:cxn ang="0">
                  <a:pos x="0" y="804"/>
                </a:cxn>
                <a:cxn ang="0">
                  <a:pos x="0" y="991"/>
                </a:cxn>
                <a:cxn ang="0">
                  <a:pos x="1547" y="1818"/>
                </a:cxn>
                <a:cxn ang="0">
                  <a:pos x="3253" y="351"/>
                </a:cxn>
                <a:cxn ang="0">
                  <a:pos x="5760" y="1537"/>
                </a:cxn>
                <a:cxn ang="0">
                  <a:pos x="5760" y="1151"/>
                </a:cxn>
                <a:cxn ang="0">
                  <a:pos x="3240" y="84"/>
                </a:cxn>
                <a:cxn ang="0">
                  <a:pos x="1573" y="1671"/>
                </a:cxn>
                <a:cxn ang="0">
                  <a:pos x="0" y="804"/>
                </a:cxn>
              </a:cxnLst>
              <a:rect l="0" t="0" r="r" b="b"/>
              <a:pathLst>
                <a:path w="5760" h="1925">
                  <a:moveTo>
                    <a:pt x="0" y="804"/>
                  </a:moveTo>
                  <a:lnTo>
                    <a:pt x="0" y="991"/>
                  </a:lnTo>
                  <a:cubicBezTo>
                    <a:pt x="258" y="1160"/>
                    <a:pt x="1005" y="1925"/>
                    <a:pt x="1547" y="1818"/>
                  </a:cubicBezTo>
                  <a:cubicBezTo>
                    <a:pt x="2089" y="1711"/>
                    <a:pt x="2551" y="398"/>
                    <a:pt x="3253" y="351"/>
                  </a:cubicBezTo>
                  <a:cubicBezTo>
                    <a:pt x="3955" y="304"/>
                    <a:pt x="5342" y="1404"/>
                    <a:pt x="5760" y="1537"/>
                  </a:cubicBezTo>
                  <a:lnTo>
                    <a:pt x="5760" y="1151"/>
                  </a:lnTo>
                  <a:cubicBezTo>
                    <a:pt x="5405" y="1124"/>
                    <a:pt x="3982" y="0"/>
                    <a:pt x="3240" y="84"/>
                  </a:cubicBezTo>
                  <a:cubicBezTo>
                    <a:pt x="2542" y="171"/>
                    <a:pt x="2113" y="1551"/>
                    <a:pt x="1573" y="1671"/>
                  </a:cubicBezTo>
                  <a:cubicBezTo>
                    <a:pt x="1033" y="1791"/>
                    <a:pt x="262" y="826"/>
                    <a:pt x="0" y="804"/>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pPr eaLnBrk="1" hangingPunct="1">
                <a:defRPr/>
              </a:pPr>
              <a:endParaRPr lang="en-US"/>
            </a:p>
          </p:txBody>
        </p:sp>
        <p:sp>
          <p:nvSpPr>
            <p:cNvPr id="28682" name="Freeform 10">
              <a:extLst>
                <a:ext uri="{FF2B5EF4-FFF2-40B4-BE49-F238E27FC236}">
                  <a16:creationId xmlns:a16="http://schemas.microsoft.com/office/drawing/2014/main" id="{C289206C-F459-721F-86F0-FBD0D7061BFD}"/>
                </a:ext>
              </a:extLst>
            </p:cNvPr>
            <p:cNvSpPr>
              <a:spLocks/>
            </p:cNvSpPr>
            <p:nvPr/>
          </p:nvSpPr>
          <p:spPr bwMode="invGray">
            <a:xfrm>
              <a:off x="0" y="2238"/>
              <a:ext cx="3929" cy="2120"/>
            </a:xfrm>
            <a:custGeom>
              <a:avLst/>
              <a:gdLst/>
              <a:ahLst/>
              <a:cxnLst>
                <a:cxn ang="0">
                  <a:pos x="0" y="415"/>
                </a:cxn>
                <a:cxn ang="0">
                  <a:pos x="0" y="508"/>
                </a:cxn>
                <a:cxn ang="0">
                  <a:pos x="1933" y="229"/>
                </a:cxn>
                <a:cxn ang="0">
                  <a:pos x="3920" y="1055"/>
                </a:cxn>
                <a:cxn ang="0">
                  <a:pos x="3587" y="2082"/>
                </a:cxn>
                <a:cxn ang="0">
                  <a:pos x="3947" y="829"/>
                </a:cxn>
                <a:cxn ang="0">
                  <a:pos x="2253" y="69"/>
                </a:cxn>
                <a:cxn ang="0">
                  <a:pos x="0" y="415"/>
                </a:cxn>
              </a:cxnLst>
              <a:rect l="0" t="0" r="r" b="b"/>
              <a:pathLst>
                <a:path w="4196" h="2120">
                  <a:moveTo>
                    <a:pt x="0" y="415"/>
                  </a:moveTo>
                  <a:lnTo>
                    <a:pt x="0" y="508"/>
                  </a:lnTo>
                  <a:cubicBezTo>
                    <a:pt x="160" y="577"/>
                    <a:pt x="1280" y="138"/>
                    <a:pt x="1933" y="229"/>
                  </a:cubicBezTo>
                  <a:cubicBezTo>
                    <a:pt x="2586" y="320"/>
                    <a:pt x="3644" y="746"/>
                    <a:pt x="3920" y="1055"/>
                  </a:cubicBezTo>
                  <a:cubicBezTo>
                    <a:pt x="4196" y="1364"/>
                    <a:pt x="3583" y="2120"/>
                    <a:pt x="3587" y="2082"/>
                  </a:cubicBezTo>
                  <a:lnTo>
                    <a:pt x="3947" y="829"/>
                  </a:lnTo>
                  <a:cubicBezTo>
                    <a:pt x="3725" y="494"/>
                    <a:pt x="2911" y="138"/>
                    <a:pt x="2253" y="69"/>
                  </a:cubicBezTo>
                  <a:cubicBezTo>
                    <a:pt x="1595" y="0"/>
                    <a:pt x="469" y="343"/>
                    <a:pt x="0" y="415"/>
                  </a:cubicBezTo>
                  <a:close/>
                </a:path>
              </a:pathLst>
            </a:custGeom>
            <a:gradFill rotWithShape="0">
              <a:gsLst>
                <a:gs pos="0">
                  <a:schemeClr val="accent2"/>
                </a:gs>
                <a:gs pos="50000">
                  <a:schemeClr val="bg1"/>
                </a:gs>
                <a:gs pos="100000">
                  <a:schemeClr val="accent2"/>
                </a:gs>
              </a:gsLst>
              <a:lin ang="5400000" scaled="1"/>
            </a:gradFill>
            <a:ln w="9525" cap="flat">
              <a:noFill/>
              <a:prstDash val="solid"/>
              <a:round/>
              <a:headEnd type="none" w="med" len="med"/>
              <a:tailEnd type="none" w="med" len="med"/>
            </a:ln>
            <a:effectLst/>
          </p:spPr>
          <p:txBody>
            <a:bodyPr wrap="none" anchor="ctr"/>
            <a:lstStyle/>
            <a:p>
              <a:pPr eaLnBrk="1" hangingPunct="1">
                <a:defRPr/>
              </a:pPr>
              <a:endParaRPr lang="en-US"/>
            </a:p>
          </p:txBody>
        </p:sp>
      </p:grpSp>
      <p:sp>
        <p:nvSpPr>
          <p:cNvPr id="28683" name="Rectangle 11">
            <a:extLst>
              <a:ext uri="{FF2B5EF4-FFF2-40B4-BE49-F238E27FC236}">
                <a16:creationId xmlns:a16="http://schemas.microsoft.com/office/drawing/2014/main" id="{A5EBF1DF-051A-A6E3-5026-0ED4509A8442}"/>
              </a:ext>
            </a:extLst>
          </p:cNvPr>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8684" name="Rectangle 12">
            <a:extLst>
              <a:ext uri="{FF2B5EF4-FFF2-40B4-BE49-F238E27FC236}">
                <a16:creationId xmlns:a16="http://schemas.microsoft.com/office/drawing/2014/main" id="{22E0348B-70F5-FCED-4237-6CC1BE033BC5}"/>
              </a:ext>
            </a:extLst>
          </p:cNvPr>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1" hangingPunct="1">
              <a:spcBef>
                <a:spcPct val="50000"/>
              </a:spcBef>
              <a:defRPr sz="1400"/>
            </a:lvl1pPr>
          </a:lstStyle>
          <a:p>
            <a:pPr>
              <a:defRPr/>
            </a:pPr>
            <a:fld id="{4AC1CFDC-D98C-44D6-9D6B-B9140F6688A0}" type="datetime1">
              <a:rPr lang="en-US"/>
              <a:pPr>
                <a:defRPr/>
              </a:pPr>
              <a:t>4/7/2022</a:t>
            </a:fld>
            <a:endParaRPr lang="en-US"/>
          </a:p>
        </p:txBody>
      </p:sp>
      <p:sp>
        <p:nvSpPr>
          <p:cNvPr id="28685" name="Rectangle 13">
            <a:extLst>
              <a:ext uri="{FF2B5EF4-FFF2-40B4-BE49-F238E27FC236}">
                <a16:creationId xmlns:a16="http://schemas.microsoft.com/office/drawing/2014/main" id="{2733DDC6-85F0-B3D6-9C6B-F7BBC2F0815D}"/>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eaLnBrk="1" hangingPunct="1">
              <a:spcBef>
                <a:spcPct val="50000"/>
              </a:spcBef>
              <a:defRPr sz="1400"/>
            </a:lvl1pPr>
          </a:lstStyle>
          <a:p>
            <a:pPr>
              <a:defRPr/>
            </a:pPr>
            <a:r>
              <a:rPr lang="en-US"/>
              <a:t>Prof. Shahid Akbar</a:t>
            </a:r>
          </a:p>
        </p:txBody>
      </p:sp>
      <p:sp>
        <p:nvSpPr>
          <p:cNvPr id="28686" name="Rectangle 14">
            <a:extLst>
              <a:ext uri="{FF2B5EF4-FFF2-40B4-BE49-F238E27FC236}">
                <a16:creationId xmlns:a16="http://schemas.microsoft.com/office/drawing/2014/main" id="{9487E357-35DD-31BB-2687-54639F01C9B3}"/>
              </a:ext>
            </a:extLst>
          </p:cNvPr>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1" hangingPunct="1">
              <a:spcBef>
                <a:spcPct val="50000"/>
              </a:spcBef>
              <a:defRPr sz="1400"/>
            </a:lvl1pPr>
          </a:lstStyle>
          <a:p>
            <a:fld id="{366314B9-738E-4856-B3C0-16C0D26F5A33}" type="slidenum">
              <a:rPr lang="en-US" altLang="en-US"/>
              <a:pPr/>
              <a:t>‹#›</a:t>
            </a:fld>
            <a:endParaRPr lang="en-US" altLang="en-US"/>
          </a:p>
        </p:txBody>
      </p:sp>
      <p:sp>
        <p:nvSpPr>
          <p:cNvPr id="28687" name="Rectangle 15">
            <a:extLst>
              <a:ext uri="{FF2B5EF4-FFF2-40B4-BE49-F238E27FC236}">
                <a16:creationId xmlns:a16="http://schemas.microsoft.com/office/drawing/2014/main" id="{CC57E849-7D05-911D-6F6F-B5E08595EF76}"/>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2" tx1="lt1" bg2="dk1" tx2="lt2" accent1="accent1" accent2="accent2" accent3="accent3" accent4="accent4" accent5="accent5" accent6="accent6" hlink="hlink" folHlink="folHlink"/>
  <p:sldLayoutIdLst>
    <p:sldLayoutId id="2147483842"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Lst>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path" presetSubtype="0" accel="50000" decel="50000" fill="hold" grpId="0"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28683"/>
                                        </p:tgtEl>
                                        <p:attrNameLst>
                                          <p:attrName>ppt_x</p:attrName>
                                          <p:attrName>ppt_y</p:attrName>
                                        </p:attrNameLst>
                                      </p:cBhvr>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28687">
                                            <p:txEl>
                                              <p:pRg st="0" end="0"/>
                                            </p:txEl>
                                          </p:spTgt>
                                        </p:tgtEl>
                                        <p:attrNameLst>
                                          <p:attrName>style.visibility</p:attrName>
                                        </p:attrNameLst>
                                      </p:cBhvr>
                                      <p:to>
                                        <p:strVal val="visible"/>
                                      </p:to>
                                    </p:set>
                                    <p:animEffect transition="in" filter="fade">
                                      <p:cBhvr>
                                        <p:cTn id="11" dur="1000">
                                          <p:stCondLst>
                                            <p:cond delay="0"/>
                                          </p:stCondLst>
                                        </p:cTn>
                                        <p:tgtEl>
                                          <p:spTgt spid="28687">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28687">
                                            <p:txEl>
                                              <p:pRg st="1" end="1"/>
                                            </p:txEl>
                                          </p:spTgt>
                                        </p:tgtEl>
                                        <p:attrNameLst>
                                          <p:attrName>style.visibility</p:attrName>
                                        </p:attrNameLst>
                                      </p:cBhvr>
                                      <p:to>
                                        <p:strVal val="visible"/>
                                      </p:to>
                                    </p:set>
                                    <p:animEffect transition="in" filter="fade">
                                      <p:cBhvr>
                                        <p:cTn id="14" dur="1000">
                                          <p:stCondLst>
                                            <p:cond delay="0"/>
                                          </p:stCondLst>
                                        </p:cTn>
                                        <p:tgtEl>
                                          <p:spTgt spid="28687">
                                            <p:txEl>
                                              <p:pRg st="1" end="1"/>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28687">
                                            <p:txEl>
                                              <p:pRg st="2" end="2"/>
                                            </p:txEl>
                                          </p:spTgt>
                                        </p:tgtEl>
                                        <p:attrNameLst>
                                          <p:attrName>style.visibility</p:attrName>
                                        </p:attrNameLst>
                                      </p:cBhvr>
                                      <p:to>
                                        <p:strVal val="visible"/>
                                      </p:to>
                                    </p:set>
                                    <p:animEffect transition="in" filter="fade">
                                      <p:cBhvr>
                                        <p:cTn id="17" dur="1000">
                                          <p:stCondLst>
                                            <p:cond delay="0"/>
                                          </p:stCondLst>
                                        </p:cTn>
                                        <p:tgtEl>
                                          <p:spTgt spid="28687">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8687">
                                            <p:txEl>
                                              <p:pRg st="3" end="3"/>
                                            </p:txEl>
                                          </p:spTgt>
                                        </p:tgtEl>
                                        <p:attrNameLst>
                                          <p:attrName>style.visibility</p:attrName>
                                        </p:attrNameLst>
                                      </p:cBhvr>
                                      <p:to>
                                        <p:strVal val="visible"/>
                                      </p:to>
                                    </p:set>
                                    <p:animEffect transition="in" filter="fade">
                                      <p:cBhvr>
                                        <p:cTn id="20" dur="1000">
                                          <p:stCondLst>
                                            <p:cond delay="0"/>
                                          </p:stCondLst>
                                        </p:cTn>
                                        <p:tgtEl>
                                          <p:spTgt spid="28687">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8687">
                                            <p:txEl>
                                              <p:pRg st="4" end="4"/>
                                            </p:txEl>
                                          </p:spTgt>
                                        </p:tgtEl>
                                        <p:attrNameLst>
                                          <p:attrName>style.visibility</p:attrName>
                                        </p:attrNameLst>
                                      </p:cBhvr>
                                      <p:to>
                                        <p:strVal val="visible"/>
                                      </p:to>
                                    </p:set>
                                    <p:animEffect transition="in" filter="fade">
                                      <p:cBhvr>
                                        <p:cTn id="23" dur="1000">
                                          <p:stCondLst>
                                            <p:cond delay="0"/>
                                          </p:stCondLst>
                                        </p:cTn>
                                        <p:tgtEl>
                                          <p:spTgt spid="286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3" grpId="0"/>
      <p:bldP spid="28687" grpId="0" build="p">
        <p:tmplLst>
          <p:tmpl lvl="1">
            <p:tnLst>
              <p:par>
                <p:cTn presetID="10" presetClass="entr" presetSubtype="0" fill="hold" nodeType="clickEffect">
                  <p:stCondLst>
                    <p:cond delay="0"/>
                  </p:stCondLst>
                  <p:childTnLst>
                    <p:set>
                      <p:cBhvr>
                        <p:cTn dur="1" fill="hold">
                          <p:stCondLst>
                            <p:cond delay="0"/>
                          </p:stCondLst>
                        </p:cTn>
                        <p:tgtEl>
                          <p:spTgt spid="28687"/>
                        </p:tgtEl>
                        <p:attrNameLst>
                          <p:attrName>style.visibility</p:attrName>
                        </p:attrNameLst>
                      </p:cBhvr>
                      <p:to>
                        <p:strVal val="visible"/>
                      </p:to>
                    </p:set>
                    <p:animEffect transition="in" filter="fade">
                      <p:cBhvr>
                        <p:cTn dur="1000">
                          <p:stCondLst>
                            <p:cond delay="0"/>
                          </p:stCondLst>
                        </p:cTn>
                        <p:tgtEl>
                          <p:spTgt spid="28687"/>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28687"/>
                        </p:tgtEl>
                        <p:attrNameLst>
                          <p:attrName>style.visibility</p:attrName>
                        </p:attrNameLst>
                      </p:cBhvr>
                      <p:to>
                        <p:strVal val="visible"/>
                      </p:to>
                    </p:set>
                    <p:animEffect transition="in" filter="fade">
                      <p:cBhvr>
                        <p:cTn dur="1000">
                          <p:stCondLst>
                            <p:cond delay="0"/>
                          </p:stCondLst>
                        </p:cTn>
                        <p:tgtEl>
                          <p:spTgt spid="28687"/>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28687"/>
                        </p:tgtEl>
                        <p:attrNameLst>
                          <p:attrName>style.visibility</p:attrName>
                        </p:attrNameLst>
                      </p:cBhvr>
                      <p:to>
                        <p:strVal val="visible"/>
                      </p:to>
                    </p:set>
                    <p:animEffect transition="in" filter="fade">
                      <p:cBhvr>
                        <p:cTn dur="1000">
                          <p:stCondLst>
                            <p:cond delay="0"/>
                          </p:stCondLst>
                        </p:cTn>
                        <p:tgtEl>
                          <p:spTgt spid="28687"/>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28687"/>
                        </p:tgtEl>
                        <p:attrNameLst>
                          <p:attrName>style.visibility</p:attrName>
                        </p:attrNameLst>
                      </p:cBhvr>
                      <p:to>
                        <p:strVal val="visible"/>
                      </p:to>
                    </p:set>
                    <p:animEffect transition="in" filter="fade">
                      <p:cBhvr>
                        <p:cTn dur="1000">
                          <p:stCondLst>
                            <p:cond delay="0"/>
                          </p:stCondLst>
                        </p:cTn>
                        <p:tgtEl>
                          <p:spTgt spid="28687"/>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28687"/>
                        </p:tgtEl>
                        <p:attrNameLst>
                          <p:attrName>style.visibility</p:attrName>
                        </p:attrNameLst>
                      </p:cBhvr>
                      <p:to>
                        <p:strVal val="visible"/>
                      </p:to>
                    </p:set>
                    <p:animEffect transition="in" filter="fade">
                      <p:cBhvr>
                        <p:cTn dur="1000">
                          <p:stCondLst>
                            <p:cond delay="0"/>
                          </p:stCondLst>
                        </p:cTn>
                        <p:tgtEl>
                          <p:spTgt spid="28687"/>
                        </p:tgtEl>
                      </p:cBhvr>
                    </p:animEffect>
                  </p:childTnLst>
                </p:cTn>
              </p:par>
            </p:tnLst>
          </p:tmpl>
        </p:tmplLst>
      </p:bldP>
    </p:bld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F5946854-2CD7-D049-7467-29C496434940}"/>
              </a:ext>
            </a:extLst>
          </p:cNvPr>
          <p:cNvSpPr>
            <a:spLocks noGrp="1" noChangeArrowheads="1"/>
          </p:cNvSpPr>
          <p:nvPr>
            <p:ph type="body" idx="1"/>
          </p:nvPr>
        </p:nvSpPr>
        <p:spPr>
          <a:xfrm>
            <a:off x="304800" y="304800"/>
            <a:ext cx="8534400" cy="5943600"/>
          </a:xfrm>
        </p:spPr>
        <p:txBody>
          <a:bodyPr>
            <a:normAutofit fontScale="92500" lnSpcReduction="10000"/>
          </a:bodyPr>
          <a:lstStyle/>
          <a:p>
            <a:pPr eaLnBrk="1" hangingPunct="1">
              <a:lnSpc>
                <a:spcPct val="80000"/>
              </a:lnSpc>
              <a:buFontTx/>
              <a:buNone/>
              <a:defRPr/>
            </a:pPr>
            <a:r>
              <a:rPr lang="en-US" sz="2400" b="1" dirty="0"/>
              <a:t>Mechanism of Action</a:t>
            </a:r>
          </a:p>
          <a:p>
            <a:pPr eaLnBrk="1" hangingPunct="1">
              <a:lnSpc>
                <a:spcPct val="80000"/>
              </a:lnSpc>
              <a:buFontTx/>
              <a:buNone/>
              <a:defRPr/>
            </a:pPr>
            <a:endParaRPr lang="en-US" sz="1200" dirty="0"/>
          </a:p>
          <a:p>
            <a:pPr eaLnBrk="1" hangingPunct="1">
              <a:buFontTx/>
              <a:buNone/>
              <a:defRPr/>
            </a:pPr>
            <a:r>
              <a:rPr lang="en-US" sz="2200" dirty="0"/>
              <a:t>Warfarin and </a:t>
            </a:r>
            <a:r>
              <a:rPr lang="en-US" sz="2200" dirty="0" err="1"/>
              <a:t>Dicumarol</a:t>
            </a:r>
            <a:r>
              <a:rPr lang="en-US" sz="2200" dirty="0"/>
              <a:t> are structurally related to Vitamin K and inhibit synthesis of clotting factors II, VII, IX and X.</a:t>
            </a:r>
            <a:r>
              <a:rPr lang="en-US" sz="2300" dirty="0"/>
              <a:t> </a:t>
            </a:r>
          </a:p>
          <a:p>
            <a:pPr eaLnBrk="1" hangingPunct="1">
              <a:lnSpc>
                <a:spcPct val="80000"/>
              </a:lnSpc>
              <a:buFontTx/>
              <a:buNone/>
              <a:defRPr/>
            </a:pPr>
            <a:endParaRPr lang="en-US" sz="2000" dirty="0"/>
          </a:p>
          <a:p>
            <a:pPr eaLnBrk="1" hangingPunct="1">
              <a:buFontTx/>
              <a:buNone/>
              <a:defRPr/>
            </a:pPr>
            <a:r>
              <a:rPr lang="en-US" sz="2300" b="1" dirty="0"/>
              <a:t>Warfarin blocks the epoxide </a:t>
            </a:r>
            <a:r>
              <a:rPr lang="en-US" sz="2300" b="1" dirty="0" err="1"/>
              <a:t>reductase</a:t>
            </a:r>
            <a:r>
              <a:rPr lang="en-US" sz="2300" b="1" dirty="0"/>
              <a:t> that mediates regeneration of reduced </a:t>
            </a:r>
            <a:r>
              <a:rPr lang="en-US" sz="2300" b="1" dirty="0" err="1"/>
              <a:t>Vit</a:t>
            </a:r>
            <a:r>
              <a:rPr lang="en-US" sz="2300" b="1" dirty="0"/>
              <a:t>. K.</a:t>
            </a:r>
          </a:p>
          <a:p>
            <a:pPr eaLnBrk="1" hangingPunct="1">
              <a:lnSpc>
                <a:spcPct val="80000"/>
              </a:lnSpc>
              <a:buFontTx/>
              <a:buNone/>
              <a:defRPr/>
            </a:pPr>
            <a:endParaRPr lang="en-US" sz="2000" b="1" dirty="0"/>
          </a:p>
          <a:p>
            <a:pPr eaLnBrk="1" hangingPunct="1">
              <a:lnSpc>
                <a:spcPct val="110000"/>
              </a:lnSpc>
              <a:buFontTx/>
              <a:buNone/>
              <a:defRPr/>
            </a:pPr>
            <a:r>
              <a:rPr lang="en-US" sz="2200" b="1" dirty="0"/>
              <a:t>Depletion of reduced </a:t>
            </a:r>
            <a:r>
              <a:rPr lang="en-US" sz="2200" b="1" dirty="0" err="1"/>
              <a:t>Vit</a:t>
            </a:r>
            <a:r>
              <a:rPr lang="en-US" sz="2200" b="1" dirty="0"/>
              <a:t>. K in the liver prevents the </a:t>
            </a:r>
            <a:r>
              <a:rPr lang="el-GR" sz="2200" b="1" dirty="0">
                <a:cs typeface="Times New Roman" panose="02020603050405020304" pitchFamily="18" charset="0"/>
              </a:rPr>
              <a:t>γ</a:t>
            </a:r>
            <a:r>
              <a:rPr lang="en-US" sz="2200" b="1" dirty="0"/>
              <a:t>-carboxylation reaction, required for the synthesis of active coagulation factors. </a:t>
            </a:r>
          </a:p>
          <a:p>
            <a:pPr eaLnBrk="1" hangingPunct="1">
              <a:lnSpc>
                <a:spcPct val="80000"/>
              </a:lnSpc>
              <a:buFontTx/>
              <a:buNone/>
              <a:defRPr/>
            </a:pPr>
            <a:endParaRPr lang="en-US" sz="2000" b="1" dirty="0"/>
          </a:p>
          <a:p>
            <a:pPr eaLnBrk="1" hangingPunct="1">
              <a:lnSpc>
                <a:spcPct val="110000"/>
              </a:lnSpc>
              <a:buFontTx/>
              <a:buNone/>
              <a:defRPr/>
            </a:pPr>
            <a:r>
              <a:rPr lang="en-US" sz="2200" dirty="0"/>
              <a:t>Oral anticoagulant have a </a:t>
            </a:r>
            <a:r>
              <a:rPr lang="en-US" sz="2200" b="1" dirty="0"/>
              <a:t>delay</a:t>
            </a:r>
            <a:r>
              <a:rPr lang="en-US" sz="2200" dirty="0"/>
              <a:t> in the onset of action (8-12 hours) due to the time required to deplete the pool of circulating clotting factors.</a:t>
            </a:r>
          </a:p>
          <a:p>
            <a:pPr eaLnBrk="1" hangingPunct="1">
              <a:lnSpc>
                <a:spcPct val="80000"/>
              </a:lnSpc>
              <a:buFontTx/>
              <a:buNone/>
              <a:defRPr/>
            </a:pPr>
            <a:endParaRPr lang="en-US" sz="2000" dirty="0"/>
          </a:p>
          <a:p>
            <a:pPr eaLnBrk="1" hangingPunct="1">
              <a:lnSpc>
                <a:spcPct val="110000"/>
              </a:lnSpc>
              <a:buFontTx/>
              <a:buNone/>
              <a:defRPr/>
            </a:pPr>
            <a:r>
              <a:rPr lang="en-US" sz="2200" dirty="0"/>
              <a:t>Maximum effect of oral anticoagulants is not observed until 3-5 days after starting the therapy.</a:t>
            </a:r>
          </a:p>
          <a:p>
            <a:pPr eaLnBrk="1" hangingPunct="1">
              <a:lnSpc>
                <a:spcPct val="80000"/>
              </a:lnSpc>
              <a:buFontTx/>
              <a:buNone/>
              <a:defRPr/>
            </a:pPr>
            <a:endParaRPr lang="en-US" sz="2000" dirty="0"/>
          </a:p>
          <a:p>
            <a:pPr eaLnBrk="1" hangingPunct="1">
              <a:lnSpc>
                <a:spcPct val="110000"/>
              </a:lnSpc>
              <a:buFontTx/>
              <a:buNone/>
              <a:defRPr/>
            </a:pPr>
            <a:r>
              <a:rPr lang="en-US" sz="2200" dirty="0"/>
              <a:t>Several days are also required for these factors to return to normal after the oral anticoagulant therapy is discontinued.</a:t>
            </a:r>
          </a:p>
        </p:txBody>
      </p:sp>
      <p:sp>
        <p:nvSpPr>
          <p:cNvPr id="3075" name="Slide Number Placeholder 3">
            <a:extLst>
              <a:ext uri="{FF2B5EF4-FFF2-40B4-BE49-F238E27FC236}">
                <a16:creationId xmlns:a16="http://schemas.microsoft.com/office/drawing/2014/main" id="{B76F6E30-A8C7-CF4C-5678-97BB3832869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08F4D74-8A91-4588-89EF-8A39B7F8FD1D}" type="slidenum">
              <a:rPr lang="en-US" altLang="en-US" sz="1400"/>
              <a:pPr/>
              <a:t>1</a:t>
            </a:fld>
            <a:endParaRPr lang="en-US" altLang="en-US" sz="1400"/>
          </a:p>
        </p:txBody>
      </p:sp>
    </p:spTree>
  </p:cSld>
  <p:clrMapOvr>
    <a:masterClrMapping/>
  </p:clrMapOvr>
  <p:transition>
    <p:strips dir="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Content Placeholder 3">
            <a:extLst>
              <a:ext uri="{FF2B5EF4-FFF2-40B4-BE49-F238E27FC236}">
                <a16:creationId xmlns:a16="http://schemas.microsoft.com/office/drawing/2014/main" id="{99348FD7-D9C8-CE6F-AE5D-9A023A68503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442913" y="685800"/>
            <a:ext cx="8445500" cy="5562600"/>
          </a:xfrm>
        </p:spPr>
      </p:pic>
      <p:sp>
        <p:nvSpPr>
          <p:cNvPr id="12291" name="Slide Number Placeholder 6">
            <a:extLst>
              <a:ext uri="{FF2B5EF4-FFF2-40B4-BE49-F238E27FC236}">
                <a16:creationId xmlns:a16="http://schemas.microsoft.com/office/drawing/2014/main" id="{ACF539A0-964D-3E88-5CAB-FD8B98669C0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7AE716B-ADBB-4C72-8939-4B8E7D78DE20}" type="slidenum">
              <a:rPr lang="en-US" altLang="en-US" sz="1400"/>
              <a:pPr/>
              <a:t>10</a:t>
            </a:fld>
            <a:endParaRPr lang="en-US" altLang="en-US" sz="1400"/>
          </a:p>
        </p:txBody>
      </p:sp>
    </p:spTree>
  </p:cSld>
  <p:clrMapOvr>
    <a:masterClrMapping/>
  </p:clrMapOvr>
  <p:transition>
    <p:strips dir="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a:extLst>
              <a:ext uri="{FF2B5EF4-FFF2-40B4-BE49-F238E27FC236}">
                <a16:creationId xmlns:a16="http://schemas.microsoft.com/office/drawing/2014/main" id="{E5F2B044-1ED5-AEB1-B73C-AEE6AFEE8CC2}"/>
              </a:ext>
            </a:extLst>
          </p:cNvPr>
          <p:cNvSpPr>
            <a:spLocks noGrp="1" noChangeArrowheads="1"/>
          </p:cNvSpPr>
          <p:nvPr>
            <p:ph type="body" idx="1"/>
          </p:nvPr>
        </p:nvSpPr>
        <p:spPr>
          <a:xfrm>
            <a:off x="304800" y="304800"/>
            <a:ext cx="8534400" cy="5943600"/>
          </a:xfrm>
        </p:spPr>
        <p:txBody>
          <a:bodyPr>
            <a:normAutofit lnSpcReduction="10000"/>
          </a:bodyPr>
          <a:lstStyle/>
          <a:p>
            <a:pPr eaLnBrk="1" hangingPunct="1">
              <a:lnSpc>
                <a:spcPct val="80000"/>
              </a:lnSpc>
              <a:buFontTx/>
              <a:buNone/>
              <a:defRPr/>
            </a:pPr>
            <a:r>
              <a:rPr lang="en-US" sz="2800" b="1" dirty="0"/>
              <a:t>Indications and Clinical Uses</a:t>
            </a:r>
          </a:p>
          <a:p>
            <a:pPr eaLnBrk="1" hangingPunct="1">
              <a:lnSpc>
                <a:spcPct val="80000"/>
              </a:lnSpc>
              <a:buFontTx/>
              <a:buNone/>
              <a:defRPr/>
            </a:pPr>
            <a:endParaRPr lang="en-US" sz="1600" dirty="0"/>
          </a:p>
          <a:p>
            <a:pPr eaLnBrk="1" hangingPunct="1">
              <a:lnSpc>
                <a:spcPct val="80000"/>
              </a:lnSpc>
              <a:buFontTx/>
              <a:buNone/>
              <a:defRPr/>
            </a:pPr>
            <a:r>
              <a:rPr lang="en-US" sz="2400" b="1" dirty="0"/>
              <a:t>Treatment of Acute Thromboembolic Disorders</a:t>
            </a:r>
            <a:r>
              <a:rPr lang="en-US" sz="2400" dirty="0"/>
              <a:t>, such as:</a:t>
            </a:r>
          </a:p>
          <a:p>
            <a:pPr eaLnBrk="1" hangingPunct="1">
              <a:lnSpc>
                <a:spcPct val="80000"/>
              </a:lnSpc>
              <a:buFontTx/>
              <a:buNone/>
              <a:defRPr/>
            </a:pPr>
            <a:r>
              <a:rPr lang="en-US" sz="2400" dirty="0"/>
              <a:t>		Peripheral and Pulmonary Embolism</a:t>
            </a:r>
          </a:p>
          <a:p>
            <a:pPr eaLnBrk="1" hangingPunct="1">
              <a:lnSpc>
                <a:spcPct val="80000"/>
              </a:lnSpc>
              <a:buFontTx/>
              <a:buNone/>
              <a:defRPr/>
            </a:pPr>
            <a:r>
              <a:rPr lang="en-US" sz="2400" dirty="0"/>
              <a:t>		MI, Venous Thrombosis</a:t>
            </a:r>
          </a:p>
          <a:p>
            <a:pPr eaLnBrk="1" hangingPunct="1">
              <a:lnSpc>
                <a:spcPct val="80000"/>
              </a:lnSpc>
              <a:buFontTx/>
              <a:buNone/>
              <a:defRPr/>
            </a:pPr>
            <a:r>
              <a:rPr lang="en-US" sz="2400" dirty="0"/>
              <a:t>		Disseminated Intravascular Coagulation (DIC)</a:t>
            </a:r>
          </a:p>
          <a:p>
            <a:pPr eaLnBrk="1" hangingPunct="1">
              <a:lnSpc>
                <a:spcPct val="80000"/>
              </a:lnSpc>
              <a:buFontTx/>
              <a:buNone/>
              <a:defRPr/>
            </a:pPr>
            <a:endParaRPr lang="en-US" sz="1600" b="1" dirty="0"/>
          </a:p>
          <a:p>
            <a:pPr eaLnBrk="1" hangingPunct="1">
              <a:lnSpc>
                <a:spcPct val="80000"/>
              </a:lnSpc>
              <a:buFontTx/>
              <a:buNone/>
              <a:defRPr/>
            </a:pPr>
            <a:r>
              <a:rPr lang="en-US" sz="2400" b="1" dirty="0"/>
              <a:t>Prophylactically</a:t>
            </a:r>
            <a:r>
              <a:rPr lang="en-US" sz="2400" dirty="0"/>
              <a:t> to prevent clotting in:</a:t>
            </a:r>
          </a:p>
          <a:p>
            <a:pPr eaLnBrk="1" hangingPunct="1">
              <a:lnSpc>
                <a:spcPct val="80000"/>
              </a:lnSpc>
              <a:buFontTx/>
              <a:buNone/>
              <a:defRPr/>
            </a:pPr>
            <a:r>
              <a:rPr lang="en-US" sz="2400" dirty="0"/>
              <a:t>		Arterial and Heart Surgery, Heart Valve replacement</a:t>
            </a:r>
          </a:p>
          <a:p>
            <a:pPr eaLnBrk="1" hangingPunct="1">
              <a:lnSpc>
                <a:spcPct val="80000"/>
              </a:lnSpc>
              <a:buFontTx/>
              <a:buNone/>
              <a:defRPr/>
            </a:pPr>
            <a:r>
              <a:rPr lang="en-US" sz="2400" dirty="0"/>
              <a:t>		</a:t>
            </a:r>
            <a:r>
              <a:rPr lang="en-US" sz="2400" b="1" dirty="0"/>
              <a:t>Blood Transfusions</a:t>
            </a:r>
          </a:p>
          <a:p>
            <a:pPr eaLnBrk="1" hangingPunct="1">
              <a:lnSpc>
                <a:spcPct val="80000"/>
              </a:lnSpc>
              <a:buFontTx/>
              <a:buNone/>
              <a:defRPr/>
            </a:pPr>
            <a:r>
              <a:rPr lang="en-US" sz="2400" dirty="0"/>
              <a:t>		</a:t>
            </a:r>
            <a:r>
              <a:rPr lang="en-US" sz="2400" b="1" dirty="0"/>
              <a:t>Renal Dialysis</a:t>
            </a:r>
          </a:p>
          <a:p>
            <a:pPr eaLnBrk="1" hangingPunct="1">
              <a:lnSpc>
                <a:spcPct val="80000"/>
              </a:lnSpc>
              <a:buFontTx/>
              <a:buNone/>
              <a:defRPr/>
            </a:pPr>
            <a:r>
              <a:rPr lang="en-US" sz="2400" dirty="0"/>
              <a:t>		Cardiac Arrhythmias, primarily Atrial Fibrillation</a:t>
            </a:r>
          </a:p>
          <a:p>
            <a:pPr eaLnBrk="1" hangingPunct="1">
              <a:lnSpc>
                <a:spcPct val="80000"/>
              </a:lnSpc>
              <a:buFontTx/>
              <a:buNone/>
              <a:defRPr/>
            </a:pPr>
            <a:r>
              <a:rPr lang="en-US" sz="2400" dirty="0"/>
              <a:t>		</a:t>
            </a:r>
            <a:r>
              <a:rPr lang="en-US" sz="2400" b="1" dirty="0"/>
              <a:t>Deep Vein Thrombosis (DVT) in post-operative patients</a:t>
            </a:r>
          </a:p>
          <a:p>
            <a:pPr eaLnBrk="1" hangingPunct="1">
              <a:lnSpc>
                <a:spcPct val="80000"/>
              </a:lnSpc>
              <a:buFontTx/>
              <a:buNone/>
              <a:defRPr/>
            </a:pPr>
            <a:r>
              <a:rPr lang="en-US" sz="2400" dirty="0"/>
              <a:t>		Pulmonary Embolism</a:t>
            </a:r>
          </a:p>
          <a:p>
            <a:pPr eaLnBrk="1" hangingPunct="1">
              <a:lnSpc>
                <a:spcPct val="80000"/>
              </a:lnSpc>
              <a:buFontTx/>
              <a:buNone/>
              <a:defRPr/>
            </a:pPr>
            <a:endParaRPr lang="en-US" sz="1600" dirty="0"/>
          </a:p>
          <a:p>
            <a:pPr eaLnBrk="1" hangingPunct="1">
              <a:lnSpc>
                <a:spcPct val="110000"/>
              </a:lnSpc>
              <a:buFontTx/>
              <a:buNone/>
              <a:defRPr/>
            </a:pPr>
            <a:r>
              <a:rPr lang="en-US" sz="2400" dirty="0"/>
              <a:t>Enoxaparin, </a:t>
            </a:r>
            <a:r>
              <a:rPr lang="en-US" sz="2400" dirty="0" err="1"/>
              <a:t>Dalteparin</a:t>
            </a:r>
            <a:r>
              <a:rPr lang="en-US" sz="2400" dirty="0"/>
              <a:t> and </a:t>
            </a:r>
            <a:r>
              <a:rPr lang="en-US" sz="2400" dirty="0" err="1"/>
              <a:t>Tinzaparin</a:t>
            </a:r>
            <a:r>
              <a:rPr lang="en-US" sz="2400" dirty="0"/>
              <a:t> can be given </a:t>
            </a:r>
            <a:r>
              <a:rPr lang="en-US" sz="2400" dirty="0" err="1"/>
              <a:t>s.c.</a:t>
            </a:r>
            <a:r>
              <a:rPr lang="en-US" sz="2400" dirty="0"/>
              <a:t> to prevent DVT in patients with hip replacement surgery.</a:t>
            </a:r>
          </a:p>
          <a:p>
            <a:pPr eaLnBrk="1" hangingPunct="1">
              <a:lnSpc>
                <a:spcPct val="80000"/>
              </a:lnSpc>
              <a:buFontTx/>
              <a:buNone/>
              <a:defRPr/>
            </a:pPr>
            <a:r>
              <a:rPr lang="en-US" sz="2400" b="1" dirty="0"/>
              <a:t>Protamine sulfate</a:t>
            </a:r>
            <a:r>
              <a:rPr lang="en-US" sz="2400" dirty="0"/>
              <a:t> is the specific antagonist of Heparin (1mg/100u)</a:t>
            </a:r>
          </a:p>
        </p:txBody>
      </p:sp>
      <p:sp>
        <p:nvSpPr>
          <p:cNvPr id="13315" name="Slide Number Placeholder 3">
            <a:extLst>
              <a:ext uri="{FF2B5EF4-FFF2-40B4-BE49-F238E27FC236}">
                <a16:creationId xmlns:a16="http://schemas.microsoft.com/office/drawing/2014/main" id="{4E6A4BAB-3FE5-DFAA-31EA-B1B8B0B6FB9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9E436D3-24AD-4680-809E-D6D97BF0FE7C}" type="slidenum">
              <a:rPr lang="en-US" altLang="en-US" sz="1400"/>
              <a:pPr/>
              <a:t>11</a:t>
            </a:fld>
            <a:endParaRPr lang="en-US" altLang="en-US" sz="1400"/>
          </a:p>
        </p:txBody>
      </p:sp>
    </p:spTree>
  </p:cSld>
  <p:clrMapOvr>
    <a:masterClrMapping/>
  </p:clrMapOvr>
  <p:transition>
    <p:strips dir="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4D0188C9-B7B7-92A4-D014-50362AE9C64C}"/>
              </a:ext>
            </a:extLst>
          </p:cNvPr>
          <p:cNvSpPr>
            <a:spLocks noGrp="1" noChangeArrowheads="1"/>
          </p:cNvSpPr>
          <p:nvPr>
            <p:ph type="body" idx="1"/>
          </p:nvPr>
        </p:nvSpPr>
        <p:spPr>
          <a:xfrm>
            <a:off x="228600" y="304800"/>
            <a:ext cx="8686800" cy="6019800"/>
          </a:xfrm>
        </p:spPr>
        <p:txBody>
          <a:bodyPr/>
          <a:lstStyle/>
          <a:p>
            <a:pPr eaLnBrk="1" hangingPunct="1">
              <a:lnSpc>
                <a:spcPct val="80000"/>
              </a:lnSpc>
              <a:buFontTx/>
              <a:buNone/>
            </a:pPr>
            <a:r>
              <a:rPr lang="en-US" altLang="en-US" sz="2400" b="1"/>
              <a:t>Adverse Effects</a:t>
            </a:r>
          </a:p>
          <a:p>
            <a:pPr eaLnBrk="1" hangingPunct="1">
              <a:lnSpc>
                <a:spcPct val="80000"/>
              </a:lnSpc>
              <a:buFontTx/>
              <a:buNone/>
            </a:pPr>
            <a:r>
              <a:rPr lang="en-US" altLang="en-US" sz="2800"/>
              <a:t>	</a:t>
            </a:r>
            <a:r>
              <a:rPr lang="en-US" altLang="en-US" sz="2000"/>
              <a:t>Bleeding: Elderly women and patients with renal failure more prone.</a:t>
            </a:r>
          </a:p>
          <a:p>
            <a:pPr eaLnBrk="1" hangingPunct="1">
              <a:lnSpc>
                <a:spcPct val="80000"/>
              </a:lnSpc>
              <a:buFontTx/>
              <a:buNone/>
            </a:pPr>
            <a:r>
              <a:rPr lang="en-US" altLang="en-US" sz="2000"/>
              <a:t>	</a:t>
            </a:r>
            <a:r>
              <a:rPr lang="en-US" altLang="en-US" sz="2000" b="1"/>
              <a:t>Thrombocytopenia (Type 1 within 5 days; Type 2 between 5-14 days)</a:t>
            </a:r>
          </a:p>
          <a:p>
            <a:pPr eaLnBrk="1" hangingPunct="1">
              <a:lnSpc>
                <a:spcPct val="80000"/>
              </a:lnSpc>
              <a:buFontTx/>
              <a:buNone/>
            </a:pPr>
            <a:r>
              <a:rPr lang="en-US" altLang="en-US" sz="2000" b="1"/>
              <a:t>	Hyperkalemia by Heparin due to suppression of Aldosterone</a:t>
            </a:r>
          </a:p>
          <a:p>
            <a:pPr eaLnBrk="1" hangingPunct="1">
              <a:lnSpc>
                <a:spcPct val="80000"/>
              </a:lnSpc>
              <a:buFontTx/>
              <a:buNone/>
            </a:pPr>
            <a:r>
              <a:rPr lang="en-US" altLang="en-US" sz="2000"/>
              <a:t>	Allergic reactions</a:t>
            </a:r>
          </a:p>
          <a:p>
            <a:pPr eaLnBrk="1" hangingPunct="1">
              <a:lnSpc>
                <a:spcPct val="80000"/>
              </a:lnSpc>
              <a:buFontTx/>
              <a:buNone/>
            </a:pPr>
            <a:r>
              <a:rPr lang="en-US" altLang="en-US" sz="2000"/>
              <a:t>	Reversible alopecia</a:t>
            </a:r>
          </a:p>
          <a:p>
            <a:pPr eaLnBrk="1" hangingPunct="1">
              <a:lnSpc>
                <a:spcPct val="80000"/>
              </a:lnSpc>
              <a:buFontTx/>
              <a:buNone/>
            </a:pPr>
            <a:r>
              <a:rPr lang="en-US" altLang="en-US" sz="2000"/>
              <a:t>	</a:t>
            </a:r>
            <a:r>
              <a:rPr lang="en-US" altLang="en-US" sz="2000" b="1"/>
              <a:t>Osteoporosis and fractures on long-term use</a:t>
            </a:r>
          </a:p>
          <a:p>
            <a:pPr eaLnBrk="1" hangingPunct="1">
              <a:lnSpc>
                <a:spcPct val="80000"/>
              </a:lnSpc>
              <a:buFontTx/>
              <a:buNone/>
            </a:pPr>
            <a:r>
              <a:rPr lang="en-US" altLang="en-US" sz="2000"/>
              <a:t>	Spinal or Epidural hematomas with LMW heparins when used during spinal/epidural anesthesia or spinal puncture</a:t>
            </a:r>
          </a:p>
          <a:p>
            <a:pPr eaLnBrk="1" hangingPunct="1">
              <a:lnSpc>
                <a:spcPct val="80000"/>
              </a:lnSpc>
              <a:buFontTx/>
              <a:buNone/>
            </a:pPr>
            <a:endParaRPr lang="en-US" altLang="en-US" sz="2000"/>
          </a:p>
          <a:p>
            <a:pPr eaLnBrk="1" hangingPunct="1">
              <a:lnSpc>
                <a:spcPct val="80000"/>
              </a:lnSpc>
              <a:buFontTx/>
              <a:buNone/>
            </a:pPr>
            <a:r>
              <a:rPr lang="en-US" altLang="en-US" sz="2400" b="1"/>
              <a:t>Contraindications</a:t>
            </a:r>
          </a:p>
          <a:p>
            <a:pPr eaLnBrk="1" hangingPunct="1">
              <a:lnSpc>
                <a:spcPct val="80000"/>
              </a:lnSpc>
              <a:buFontTx/>
              <a:buNone/>
            </a:pPr>
            <a:r>
              <a:rPr lang="en-US" altLang="en-US" sz="2000"/>
              <a:t>	Hypersensitivity to Heparin</a:t>
            </a:r>
          </a:p>
          <a:p>
            <a:pPr eaLnBrk="1" hangingPunct="1">
              <a:lnSpc>
                <a:spcPct val="80000"/>
              </a:lnSpc>
              <a:buFontTx/>
              <a:buNone/>
            </a:pPr>
            <a:r>
              <a:rPr lang="en-US" altLang="en-US" sz="2000"/>
              <a:t>	Active bleeding and Hemophilia</a:t>
            </a:r>
          </a:p>
          <a:p>
            <a:pPr eaLnBrk="1" hangingPunct="1">
              <a:lnSpc>
                <a:spcPct val="80000"/>
              </a:lnSpc>
              <a:buFontTx/>
              <a:buNone/>
            </a:pPr>
            <a:r>
              <a:rPr lang="en-US" altLang="en-US" sz="2000"/>
              <a:t>	</a:t>
            </a:r>
            <a:r>
              <a:rPr lang="en-US" altLang="en-US" sz="2000" b="1"/>
              <a:t>Significant Thrombocytopenia</a:t>
            </a:r>
          </a:p>
          <a:p>
            <a:pPr eaLnBrk="1" hangingPunct="1">
              <a:lnSpc>
                <a:spcPct val="80000"/>
              </a:lnSpc>
              <a:buFontTx/>
              <a:buNone/>
            </a:pPr>
            <a:r>
              <a:rPr lang="en-US" altLang="en-US" sz="2000"/>
              <a:t>	</a:t>
            </a:r>
            <a:r>
              <a:rPr lang="en-US" altLang="en-US" sz="2000" b="1"/>
              <a:t>Purpura</a:t>
            </a:r>
          </a:p>
          <a:p>
            <a:pPr eaLnBrk="1" hangingPunct="1">
              <a:lnSpc>
                <a:spcPct val="80000"/>
              </a:lnSpc>
              <a:buFontTx/>
              <a:buNone/>
            </a:pPr>
            <a:r>
              <a:rPr lang="en-US" altLang="en-US" sz="2000"/>
              <a:t>	</a:t>
            </a:r>
            <a:r>
              <a:rPr lang="en-US" altLang="en-US" sz="2000" b="1"/>
              <a:t>Severe Hypertension, Intracranial Hemorrhage, Infective Carditis</a:t>
            </a:r>
          </a:p>
          <a:p>
            <a:pPr eaLnBrk="1" hangingPunct="1">
              <a:lnSpc>
                <a:spcPct val="80000"/>
              </a:lnSpc>
              <a:buFontTx/>
              <a:buNone/>
            </a:pPr>
            <a:r>
              <a:rPr lang="en-US" altLang="en-US" sz="2000"/>
              <a:t>	</a:t>
            </a:r>
            <a:r>
              <a:rPr lang="en-US" altLang="en-US" sz="2000" b="1"/>
              <a:t>Active Tuberculosis, Advanced Hepatic or Renal disease</a:t>
            </a:r>
          </a:p>
          <a:p>
            <a:pPr eaLnBrk="1" hangingPunct="1">
              <a:lnSpc>
                <a:spcPct val="80000"/>
              </a:lnSpc>
              <a:buFontTx/>
              <a:buNone/>
            </a:pPr>
            <a:r>
              <a:rPr lang="en-US" altLang="en-US" sz="2000"/>
              <a:t>	</a:t>
            </a:r>
            <a:r>
              <a:rPr lang="en-US" altLang="en-US" sz="2000" b="1"/>
              <a:t>Ulcerative lesions of G.I.T</a:t>
            </a:r>
            <a:r>
              <a:rPr lang="en-US" altLang="en-US" sz="2000"/>
              <a:t>.</a:t>
            </a:r>
          </a:p>
          <a:p>
            <a:pPr eaLnBrk="1" hangingPunct="1">
              <a:lnSpc>
                <a:spcPct val="80000"/>
              </a:lnSpc>
              <a:buFontTx/>
              <a:buNone/>
            </a:pPr>
            <a:r>
              <a:rPr lang="en-US" altLang="en-US" sz="2000" b="1"/>
              <a:t>	Threatened Abortion, Patients who had brain, spinal cord or eye surgery</a:t>
            </a:r>
          </a:p>
        </p:txBody>
      </p:sp>
      <p:sp>
        <p:nvSpPr>
          <p:cNvPr id="14339" name="Slide Number Placeholder 3">
            <a:extLst>
              <a:ext uri="{FF2B5EF4-FFF2-40B4-BE49-F238E27FC236}">
                <a16:creationId xmlns:a16="http://schemas.microsoft.com/office/drawing/2014/main" id="{FB4735A9-DD67-D1DB-3488-9B2D6BCAEEB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AC6BB6E-7D9F-4E29-AA78-4D0833FC4AE2}" type="slidenum">
              <a:rPr lang="en-US" altLang="en-US" sz="1400"/>
              <a:pPr/>
              <a:t>12</a:t>
            </a:fld>
            <a:endParaRPr lang="en-US" altLang="en-US" sz="1400"/>
          </a:p>
        </p:txBody>
      </p:sp>
    </p:spTree>
  </p:cSld>
  <p:clrMapOvr>
    <a:masterClrMapping/>
  </p:clrMapOvr>
  <p:transition>
    <p:strips dir="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a:extLst>
              <a:ext uri="{FF2B5EF4-FFF2-40B4-BE49-F238E27FC236}">
                <a16:creationId xmlns:a16="http://schemas.microsoft.com/office/drawing/2014/main" id="{B626DE28-6411-B83F-1244-83392AD62BFE}"/>
              </a:ext>
            </a:extLst>
          </p:cNvPr>
          <p:cNvSpPr>
            <a:spLocks noGrp="1" noChangeArrowheads="1"/>
          </p:cNvSpPr>
          <p:nvPr>
            <p:ph type="body" idx="1"/>
          </p:nvPr>
        </p:nvSpPr>
        <p:spPr>
          <a:xfrm>
            <a:off x="381000" y="381000"/>
            <a:ext cx="8458200" cy="5867400"/>
          </a:xfrm>
        </p:spPr>
        <p:txBody>
          <a:bodyPr>
            <a:normAutofit fontScale="92500" lnSpcReduction="10000"/>
          </a:bodyPr>
          <a:lstStyle/>
          <a:p>
            <a:pPr algn="ctr" eaLnBrk="1" hangingPunct="1">
              <a:lnSpc>
                <a:spcPct val="80000"/>
              </a:lnSpc>
              <a:buFontTx/>
              <a:buNone/>
              <a:defRPr/>
            </a:pPr>
            <a:r>
              <a:rPr lang="en-US" sz="2400" b="1" dirty="0"/>
              <a:t>Direct Thrombin Inhibitors</a:t>
            </a:r>
          </a:p>
          <a:p>
            <a:pPr algn="ctr" eaLnBrk="1" hangingPunct="1">
              <a:lnSpc>
                <a:spcPct val="80000"/>
              </a:lnSpc>
              <a:buFontTx/>
              <a:buNone/>
              <a:defRPr/>
            </a:pPr>
            <a:r>
              <a:rPr lang="en-US" sz="2400" b="1" dirty="0" err="1"/>
              <a:t>Hirudin</a:t>
            </a:r>
            <a:r>
              <a:rPr lang="en-US" sz="2400" b="1" dirty="0"/>
              <a:t>, </a:t>
            </a:r>
            <a:r>
              <a:rPr lang="en-US" sz="2400" b="1" dirty="0" err="1"/>
              <a:t>Lepirudin</a:t>
            </a:r>
            <a:r>
              <a:rPr lang="en-US" sz="2400" b="1" dirty="0"/>
              <a:t>, </a:t>
            </a:r>
            <a:r>
              <a:rPr lang="en-US" sz="2400" b="1" dirty="0" err="1"/>
              <a:t>Bivalirudin</a:t>
            </a:r>
            <a:r>
              <a:rPr lang="en-US" sz="2400" b="1" dirty="0"/>
              <a:t> and </a:t>
            </a:r>
            <a:r>
              <a:rPr lang="en-US" sz="2400" b="1" dirty="0" err="1"/>
              <a:t>Argatroban</a:t>
            </a:r>
            <a:endParaRPr lang="en-US" sz="2400" b="1" dirty="0"/>
          </a:p>
          <a:p>
            <a:pPr eaLnBrk="1" hangingPunct="1">
              <a:lnSpc>
                <a:spcPct val="80000"/>
              </a:lnSpc>
              <a:buFontTx/>
              <a:buNone/>
              <a:defRPr/>
            </a:pPr>
            <a:endParaRPr lang="en-US" sz="1200" b="1" dirty="0"/>
          </a:p>
          <a:p>
            <a:pPr eaLnBrk="1" hangingPunct="1">
              <a:lnSpc>
                <a:spcPct val="110000"/>
              </a:lnSpc>
              <a:buFontTx/>
              <a:buNone/>
              <a:defRPr/>
            </a:pPr>
            <a:r>
              <a:rPr lang="en-US" sz="2000" b="1" dirty="0" err="1"/>
              <a:t>Hirudin</a:t>
            </a:r>
            <a:r>
              <a:rPr lang="en-US" sz="2000" dirty="0"/>
              <a:t> is obtained from the leech and is a direct thrombin inhibitor. </a:t>
            </a:r>
            <a:r>
              <a:rPr lang="en-US" sz="2000" b="1" dirty="0" err="1"/>
              <a:t>Lepirudin</a:t>
            </a:r>
            <a:r>
              <a:rPr lang="en-US" sz="2000" dirty="0"/>
              <a:t> is produced by </a:t>
            </a:r>
            <a:r>
              <a:rPr lang="en-US" sz="2000" dirty="0" err="1"/>
              <a:t>rDNA</a:t>
            </a:r>
            <a:r>
              <a:rPr lang="en-US" sz="2000" dirty="0"/>
              <a:t> technology from </a:t>
            </a:r>
            <a:r>
              <a:rPr lang="en-US" sz="2000" dirty="0" err="1"/>
              <a:t>Hirudin</a:t>
            </a:r>
            <a:r>
              <a:rPr lang="en-US" sz="2000" dirty="0"/>
              <a:t>.</a:t>
            </a:r>
          </a:p>
          <a:p>
            <a:pPr eaLnBrk="1" hangingPunct="1">
              <a:lnSpc>
                <a:spcPct val="80000"/>
              </a:lnSpc>
              <a:buFontTx/>
              <a:buNone/>
              <a:defRPr/>
            </a:pPr>
            <a:endParaRPr lang="en-US" sz="1800" dirty="0"/>
          </a:p>
          <a:p>
            <a:pPr eaLnBrk="1" hangingPunct="1">
              <a:lnSpc>
                <a:spcPct val="110000"/>
              </a:lnSpc>
              <a:buFontTx/>
              <a:buNone/>
              <a:defRPr/>
            </a:pPr>
            <a:r>
              <a:rPr lang="en-US" sz="2000" dirty="0"/>
              <a:t>One molecule of </a:t>
            </a:r>
            <a:r>
              <a:rPr lang="en-US" sz="2000" dirty="0" err="1"/>
              <a:t>Lepirudin</a:t>
            </a:r>
            <a:r>
              <a:rPr lang="en-US" sz="2000" dirty="0"/>
              <a:t> binds to one molecule of thrombin, blocking the thrombin-mediated activation of fibrinogen and factor XIII.</a:t>
            </a:r>
          </a:p>
          <a:p>
            <a:pPr eaLnBrk="1" hangingPunct="1">
              <a:lnSpc>
                <a:spcPct val="80000"/>
              </a:lnSpc>
              <a:buFontTx/>
              <a:buNone/>
              <a:defRPr/>
            </a:pPr>
            <a:endParaRPr lang="en-US" sz="1800" dirty="0"/>
          </a:p>
          <a:p>
            <a:pPr eaLnBrk="1" hangingPunct="1">
              <a:lnSpc>
                <a:spcPct val="110000"/>
              </a:lnSpc>
              <a:buFontTx/>
              <a:buNone/>
              <a:defRPr/>
            </a:pPr>
            <a:r>
              <a:rPr lang="en-US" sz="2000" dirty="0"/>
              <a:t>Highly effective because it inhibits both free and fibrin-bound thrombin in developing clots; and its binding to thrombin is essentially irreversible.</a:t>
            </a:r>
          </a:p>
          <a:p>
            <a:pPr eaLnBrk="1" hangingPunct="1">
              <a:lnSpc>
                <a:spcPct val="80000"/>
              </a:lnSpc>
              <a:buFontTx/>
              <a:buNone/>
              <a:defRPr/>
            </a:pPr>
            <a:endParaRPr lang="en-US" sz="2000" dirty="0"/>
          </a:p>
          <a:p>
            <a:pPr eaLnBrk="1" hangingPunct="1">
              <a:lnSpc>
                <a:spcPct val="80000"/>
              </a:lnSpc>
              <a:buFontTx/>
              <a:buNone/>
              <a:defRPr/>
            </a:pPr>
            <a:r>
              <a:rPr lang="en-US" sz="2000" dirty="0" err="1"/>
              <a:t>Lepirudin</a:t>
            </a:r>
            <a:r>
              <a:rPr lang="en-US" sz="2000" dirty="0"/>
              <a:t> has a half-life of about one hour, and is administered I.V.</a:t>
            </a:r>
          </a:p>
          <a:p>
            <a:pPr eaLnBrk="1" hangingPunct="1">
              <a:lnSpc>
                <a:spcPct val="80000"/>
              </a:lnSpc>
              <a:buFontTx/>
              <a:buNone/>
              <a:defRPr/>
            </a:pPr>
            <a:endParaRPr lang="en-US" sz="1800" dirty="0"/>
          </a:p>
          <a:p>
            <a:pPr eaLnBrk="1" hangingPunct="1">
              <a:lnSpc>
                <a:spcPct val="110000"/>
              </a:lnSpc>
              <a:buFontTx/>
              <a:buNone/>
              <a:defRPr/>
            </a:pPr>
            <a:r>
              <a:rPr lang="en-US" sz="2000" b="1" dirty="0"/>
              <a:t>Uses: Especially in patients who suffer from heparin-induced </a:t>
            </a:r>
            <a:r>
              <a:rPr lang="en-US" sz="2000" b="1" dirty="0" err="1"/>
              <a:t>thrombo-cytopenia</a:t>
            </a:r>
            <a:r>
              <a:rPr lang="en-US" sz="2000" b="1" dirty="0"/>
              <a:t>.</a:t>
            </a:r>
          </a:p>
          <a:p>
            <a:pPr eaLnBrk="1" hangingPunct="1">
              <a:lnSpc>
                <a:spcPct val="80000"/>
              </a:lnSpc>
              <a:buFontTx/>
              <a:buNone/>
              <a:defRPr/>
            </a:pPr>
            <a:endParaRPr lang="en-US" sz="1800" b="1" dirty="0"/>
          </a:p>
          <a:p>
            <a:pPr eaLnBrk="1" hangingPunct="1">
              <a:lnSpc>
                <a:spcPct val="110000"/>
              </a:lnSpc>
              <a:buFontTx/>
              <a:buNone/>
              <a:defRPr/>
            </a:pPr>
            <a:r>
              <a:rPr lang="en-US" sz="2000" dirty="0"/>
              <a:t>50% patients develop antibodies to </a:t>
            </a:r>
            <a:r>
              <a:rPr lang="en-US" sz="2000" dirty="0" err="1"/>
              <a:t>Lepirudin</a:t>
            </a:r>
            <a:r>
              <a:rPr lang="en-US" sz="2000" dirty="0"/>
              <a:t>, and the drug-antibody complex retains anticoagulant activity. </a:t>
            </a:r>
          </a:p>
          <a:p>
            <a:pPr eaLnBrk="1" hangingPunct="1">
              <a:lnSpc>
                <a:spcPct val="80000"/>
              </a:lnSpc>
              <a:buFontTx/>
              <a:buNone/>
              <a:defRPr/>
            </a:pPr>
            <a:endParaRPr lang="en-US" sz="1200" dirty="0"/>
          </a:p>
          <a:p>
            <a:pPr eaLnBrk="1" hangingPunct="1">
              <a:lnSpc>
                <a:spcPct val="80000"/>
              </a:lnSpc>
              <a:buFontTx/>
              <a:buNone/>
              <a:defRPr/>
            </a:pPr>
            <a:r>
              <a:rPr lang="en-US" sz="2000" b="1" dirty="0"/>
              <a:t>A/</a:t>
            </a:r>
            <a:r>
              <a:rPr lang="en-US" sz="2000" b="1" dirty="0" err="1"/>
              <a:t>Es</a:t>
            </a:r>
            <a:r>
              <a:rPr lang="en-US" sz="2000" dirty="0"/>
              <a:t>: Bleeding; Clotting time must be monitored.</a:t>
            </a:r>
          </a:p>
        </p:txBody>
      </p:sp>
      <p:sp>
        <p:nvSpPr>
          <p:cNvPr id="15363" name="Slide Number Placeholder 3">
            <a:extLst>
              <a:ext uri="{FF2B5EF4-FFF2-40B4-BE49-F238E27FC236}">
                <a16:creationId xmlns:a16="http://schemas.microsoft.com/office/drawing/2014/main" id="{CABEC3CE-3E98-073A-6A21-37DB6AE84E2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CB61A30-4E39-4E96-9623-826CB8FB6319}" type="slidenum">
              <a:rPr lang="en-US" altLang="en-US" sz="1400"/>
              <a:pPr/>
              <a:t>13</a:t>
            </a:fld>
            <a:endParaRPr lang="en-US" altLang="en-US" sz="1400"/>
          </a:p>
        </p:txBody>
      </p:sp>
    </p:spTree>
  </p:cSld>
  <p:clrMapOvr>
    <a:masterClrMapping/>
  </p:clrMapOvr>
  <p:transition>
    <p:strips dir="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a:extLst>
              <a:ext uri="{FF2B5EF4-FFF2-40B4-BE49-F238E27FC236}">
                <a16:creationId xmlns:a16="http://schemas.microsoft.com/office/drawing/2014/main" id="{2A23D166-D5C3-B253-0AFE-8A253CA9F81E}"/>
              </a:ext>
            </a:extLst>
          </p:cNvPr>
          <p:cNvSpPr>
            <a:spLocks noGrp="1" noChangeArrowheads="1"/>
          </p:cNvSpPr>
          <p:nvPr>
            <p:ph type="body" idx="1"/>
          </p:nvPr>
        </p:nvSpPr>
        <p:spPr>
          <a:xfrm>
            <a:off x="381000" y="381000"/>
            <a:ext cx="8382000" cy="5867400"/>
          </a:xfrm>
        </p:spPr>
        <p:txBody>
          <a:bodyPr>
            <a:normAutofit fontScale="92500" lnSpcReduction="10000"/>
          </a:bodyPr>
          <a:lstStyle/>
          <a:p>
            <a:pPr eaLnBrk="1" hangingPunct="1">
              <a:lnSpc>
                <a:spcPct val="110000"/>
              </a:lnSpc>
              <a:buFontTx/>
              <a:buNone/>
              <a:defRPr/>
            </a:pPr>
            <a:r>
              <a:rPr lang="en-US" sz="2400" b="1" dirty="0" err="1"/>
              <a:t>Bivalirudin</a:t>
            </a:r>
            <a:r>
              <a:rPr lang="en-US" sz="2400" dirty="0"/>
              <a:t> (</a:t>
            </a:r>
            <a:r>
              <a:rPr lang="en-US" sz="2400" dirty="0" err="1"/>
              <a:t>Angiomax</a:t>
            </a:r>
            <a:r>
              <a:rPr lang="en-US" sz="2400" baseline="30000" dirty="0" err="1"/>
              <a:t>TM</a:t>
            </a:r>
            <a:r>
              <a:rPr lang="en-US" sz="2400" dirty="0"/>
              <a:t>) is a synthetic 20 AAs peptide that binds to thrombin and inhibits its thrombin-mediated activation of fibrinogen and factor XIII.</a:t>
            </a:r>
          </a:p>
          <a:p>
            <a:pPr eaLnBrk="1" hangingPunct="1">
              <a:lnSpc>
                <a:spcPct val="80000"/>
              </a:lnSpc>
              <a:buFontTx/>
              <a:buNone/>
              <a:defRPr/>
            </a:pPr>
            <a:endParaRPr lang="en-US" sz="2000" dirty="0"/>
          </a:p>
          <a:p>
            <a:pPr eaLnBrk="1" hangingPunct="1">
              <a:lnSpc>
                <a:spcPct val="80000"/>
              </a:lnSpc>
              <a:buFontTx/>
              <a:buNone/>
              <a:defRPr/>
            </a:pPr>
            <a:r>
              <a:rPr lang="en-US" sz="2400" dirty="0"/>
              <a:t>	It is excreted </a:t>
            </a:r>
            <a:r>
              <a:rPr lang="en-US" sz="2400" dirty="0" err="1"/>
              <a:t>renally</a:t>
            </a:r>
            <a:r>
              <a:rPr lang="en-US" sz="2400" dirty="0"/>
              <a:t> and has a short half-life of 25 min.</a:t>
            </a:r>
          </a:p>
          <a:p>
            <a:pPr eaLnBrk="1" hangingPunct="1">
              <a:lnSpc>
                <a:spcPct val="80000"/>
              </a:lnSpc>
              <a:buFontTx/>
              <a:buNone/>
              <a:defRPr/>
            </a:pPr>
            <a:endParaRPr lang="en-US" sz="2000" dirty="0"/>
          </a:p>
          <a:p>
            <a:pPr eaLnBrk="1" hangingPunct="1">
              <a:lnSpc>
                <a:spcPct val="110000"/>
              </a:lnSpc>
              <a:buFontTx/>
              <a:buNone/>
              <a:defRPr/>
            </a:pPr>
            <a:r>
              <a:rPr lang="en-US" sz="2400" dirty="0"/>
              <a:t>	</a:t>
            </a:r>
            <a:r>
              <a:rPr lang="en-US" sz="2400" b="1" dirty="0"/>
              <a:t>Uses</a:t>
            </a:r>
            <a:r>
              <a:rPr lang="en-US" sz="2400" dirty="0"/>
              <a:t>: Anticoagulation in patients undergoing angiography or angioplasty.</a:t>
            </a:r>
          </a:p>
          <a:p>
            <a:pPr eaLnBrk="1" hangingPunct="1">
              <a:lnSpc>
                <a:spcPct val="80000"/>
              </a:lnSpc>
              <a:buFontTx/>
              <a:buNone/>
              <a:defRPr/>
            </a:pPr>
            <a:endParaRPr lang="en-US" sz="2400" dirty="0"/>
          </a:p>
          <a:p>
            <a:pPr eaLnBrk="1" hangingPunct="1">
              <a:lnSpc>
                <a:spcPct val="80000"/>
              </a:lnSpc>
              <a:buFontTx/>
              <a:buNone/>
              <a:defRPr/>
            </a:pPr>
            <a:r>
              <a:rPr lang="en-US" sz="2400" b="1" dirty="0" err="1"/>
              <a:t>Argatroban</a:t>
            </a:r>
            <a:r>
              <a:rPr lang="en-US" sz="2400" dirty="0"/>
              <a:t> is a small molecule direct inhibitor of thrombin.</a:t>
            </a:r>
          </a:p>
          <a:p>
            <a:pPr eaLnBrk="1" hangingPunct="1">
              <a:lnSpc>
                <a:spcPct val="80000"/>
              </a:lnSpc>
              <a:buFontTx/>
              <a:buNone/>
              <a:defRPr/>
            </a:pPr>
            <a:endParaRPr lang="en-US" sz="2000" dirty="0"/>
          </a:p>
          <a:p>
            <a:pPr eaLnBrk="1" hangingPunct="1">
              <a:lnSpc>
                <a:spcPct val="110000"/>
              </a:lnSpc>
              <a:buFontTx/>
              <a:buNone/>
              <a:defRPr/>
            </a:pPr>
            <a:r>
              <a:rPr lang="en-US" sz="2400" b="1" dirty="0"/>
              <a:t>	Unlike other direct thrombin inhibitors it is excreted by biliary secretion.</a:t>
            </a:r>
          </a:p>
          <a:p>
            <a:pPr eaLnBrk="1" hangingPunct="1">
              <a:lnSpc>
                <a:spcPct val="80000"/>
              </a:lnSpc>
              <a:buFontTx/>
              <a:buNone/>
              <a:defRPr/>
            </a:pPr>
            <a:endParaRPr lang="en-US" sz="2000" b="1" dirty="0"/>
          </a:p>
          <a:p>
            <a:pPr eaLnBrk="1" hangingPunct="1">
              <a:lnSpc>
                <a:spcPct val="80000"/>
              </a:lnSpc>
              <a:buFontTx/>
              <a:buNone/>
              <a:defRPr/>
            </a:pPr>
            <a:r>
              <a:rPr lang="en-US" sz="2400" b="1" dirty="0"/>
              <a:t>	It can be used in patients with renal insufficiency.</a:t>
            </a:r>
          </a:p>
          <a:p>
            <a:pPr eaLnBrk="1" hangingPunct="1">
              <a:lnSpc>
                <a:spcPct val="80000"/>
              </a:lnSpc>
              <a:buFontTx/>
              <a:buNone/>
              <a:defRPr/>
            </a:pPr>
            <a:endParaRPr lang="en-US" sz="2000" b="1" dirty="0"/>
          </a:p>
          <a:p>
            <a:pPr eaLnBrk="1" hangingPunct="1">
              <a:lnSpc>
                <a:spcPct val="110000"/>
              </a:lnSpc>
              <a:buFontTx/>
              <a:buNone/>
              <a:defRPr/>
            </a:pPr>
            <a:r>
              <a:rPr lang="en-US" sz="2400" dirty="0"/>
              <a:t>	</a:t>
            </a:r>
            <a:r>
              <a:rPr lang="en-US" sz="2400" b="1" dirty="0"/>
              <a:t>Uses</a:t>
            </a:r>
            <a:r>
              <a:rPr lang="en-US" sz="2400" dirty="0"/>
              <a:t>: F</a:t>
            </a:r>
            <a:r>
              <a:rPr lang="en-US" sz="2400" b="1" dirty="0"/>
              <a:t>or patients with heparin-induced thrombocytopenia.</a:t>
            </a:r>
          </a:p>
        </p:txBody>
      </p:sp>
      <p:sp>
        <p:nvSpPr>
          <p:cNvPr id="16387" name="Slide Number Placeholder 3">
            <a:extLst>
              <a:ext uri="{FF2B5EF4-FFF2-40B4-BE49-F238E27FC236}">
                <a16:creationId xmlns:a16="http://schemas.microsoft.com/office/drawing/2014/main" id="{800FC476-178E-05B7-1B7D-C6E3D689A59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8AFD993-4D84-4287-AAEF-3D9AFCEFCEBA}" type="slidenum">
              <a:rPr lang="en-US" altLang="en-US" sz="1400"/>
              <a:pPr/>
              <a:t>14</a:t>
            </a:fld>
            <a:endParaRPr lang="en-US" altLang="en-US" sz="1400"/>
          </a:p>
        </p:txBody>
      </p:sp>
    </p:spTree>
  </p:cSld>
  <p:clrMapOvr>
    <a:masterClrMapping/>
  </p:clrMapOvr>
  <p:transition>
    <p:strips dir="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BED244-3F4B-410F-A873-1C65AF9AB388}"/>
              </a:ext>
            </a:extLst>
          </p:cNvPr>
          <p:cNvSpPr>
            <a:spLocks noGrp="1"/>
          </p:cNvSpPr>
          <p:nvPr>
            <p:ph idx="1"/>
          </p:nvPr>
        </p:nvSpPr>
        <p:spPr>
          <a:xfrm>
            <a:off x="381000" y="457200"/>
            <a:ext cx="8534400" cy="5791200"/>
          </a:xfrm>
        </p:spPr>
        <p:txBody>
          <a:bodyPr>
            <a:normAutofit fontScale="62500" lnSpcReduction="20000"/>
          </a:bodyPr>
          <a:lstStyle/>
          <a:p>
            <a:pPr algn="ctr" eaLnBrk="1" hangingPunct="1">
              <a:buFontTx/>
              <a:buNone/>
              <a:defRPr/>
            </a:pPr>
            <a:r>
              <a:rPr lang="en-US" sz="3800" b="1" dirty="0"/>
              <a:t>DABIGATRAN</a:t>
            </a:r>
          </a:p>
          <a:p>
            <a:pPr algn="ctr" eaLnBrk="1" hangingPunct="1">
              <a:buFontTx/>
              <a:buNone/>
              <a:defRPr/>
            </a:pPr>
            <a:r>
              <a:rPr lang="en-US" sz="3800" dirty="0"/>
              <a:t>(</a:t>
            </a:r>
            <a:r>
              <a:rPr lang="en-US" sz="3800" dirty="0" err="1"/>
              <a:t>Pradaxa</a:t>
            </a:r>
            <a:r>
              <a:rPr lang="en-US" sz="3800" dirty="0"/>
              <a:t>™)</a:t>
            </a:r>
          </a:p>
          <a:p>
            <a:pPr eaLnBrk="1" hangingPunct="1">
              <a:buFontTx/>
              <a:buNone/>
              <a:defRPr/>
            </a:pPr>
            <a:endParaRPr lang="en-US" sz="1700" dirty="0"/>
          </a:p>
          <a:p>
            <a:pPr eaLnBrk="1" hangingPunct="1">
              <a:lnSpc>
                <a:spcPct val="120000"/>
              </a:lnSpc>
              <a:buFontTx/>
              <a:buNone/>
              <a:defRPr/>
            </a:pPr>
            <a:r>
              <a:rPr lang="en-US" sz="3500" b="1" dirty="0" err="1"/>
              <a:t>Dabigatran</a:t>
            </a:r>
            <a:r>
              <a:rPr lang="en-US" sz="3500" dirty="0"/>
              <a:t> is a new oral anticoagulant that directly inhibits thrombin.</a:t>
            </a:r>
          </a:p>
          <a:p>
            <a:pPr eaLnBrk="1" hangingPunct="1">
              <a:buFontTx/>
              <a:buNone/>
              <a:defRPr/>
            </a:pPr>
            <a:endParaRPr lang="en-US" sz="2300" dirty="0"/>
          </a:p>
          <a:p>
            <a:pPr eaLnBrk="1" hangingPunct="1">
              <a:lnSpc>
                <a:spcPct val="120000"/>
              </a:lnSpc>
              <a:buFontTx/>
              <a:buNone/>
              <a:defRPr/>
            </a:pPr>
            <a:r>
              <a:rPr lang="en-US" sz="3500" dirty="0"/>
              <a:t>Unlike Warfarin, </a:t>
            </a:r>
            <a:r>
              <a:rPr lang="en-US" sz="3500" dirty="0" err="1"/>
              <a:t>Dabigatran</a:t>
            </a:r>
            <a:r>
              <a:rPr lang="en-US" sz="3500" dirty="0"/>
              <a:t> does not require periodic monitoring of PT</a:t>
            </a:r>
          </a:p>
          <a:p>
            <a:pPr eaLnBrk="1" hangingPunct="1">
              <a:lnSpc>
                <a:spcPct val="120000"/>
              </a:lnSpc>
              <a:buFontTx/>
              <a:buNone/>
              <a:defRPr/>
            </a:pPr>
            <a:endParaRPr lang="en-US" sz="2300" dirty="0"/>
          </a:p>
          <a:p>
            <a:pPr eaLnBrk="1" hangingPunct="1">
              <a:lnSpc>
                <a:spcPct val="120000"/>
              </a:lnSpc>
              <a:buFontTx/>
              <a:buNone/>
              <a:defRPr/>
            </a:pPr>
            <a:r>
              <a:rPr lang="en-US" sz="3500" dirty="0"/>
              <a:t>FDA approved it on Oct. 19, 2010 for use in patients with non-</a:t>
            </a:r>
            <a:r>
              <a:rPr lang="en-US" sz="3500" dirty="0" err="1"/>
              <a:t>valvular</a:t>
            </a:r>
            <a:r>
              <a:rPr lang="en-US" sz="3500" dirty="0"/>
              <a:t> </a:t>
            </a:r>
            <a:r>
              <a:rPr lang="en-US" sz="3500" dirty="0" err="1"/>
              <a:t>atrial</a:t>
            </a:r>
            <a:r>
              <a:rPr lang="en-US" sz="3500" dirty="0"/>
              <a:t> fibrillation to reduce risk of stroke and systemic embolism.</a:t>
            </a:r>
          </a:p>
          <a:p>
            <a:pPr eaLnBrk="1" hangingPunct="1">
              <a:buFontTx/>
              <a:buNone/>
              <a:defRPr/>
            </a:pPr>
            <a:endParaRPr lang="en-US" sz="2300" dirty="0"/>
          </a:p>
          <a:p>
            <a:pPr eaLnBrk="1" hangingPunct="1">
              <a:lnSpc>
                <a:spcPct val="120000"/>
              </a:lnSpc>
              <a:buFontTx/>
              <a:buNone/>
              <a:defRPr/>
            </a:pPr>
            <a:r>
              <a:rPr lang="en-US" sz="3500" b="1" dirty="0"/>
              <a:t>A/Es: </a:t>
            </a:r>
            <a:r>
              <a:rPr lang="en-US" sz="3500" dirty="0"/>
              <a:t>Bleeding, sometimes life-threatening and fatal.</a:t>
            </a:r>
          </a:p>
          <a:p>
            <a:pPr eaLnBrk="1" hangingPunct="1">
              <a:buFontTx/>
              <a:buNone/>
              <a:defRPr/>
            </a:pPr>
            <a:endParaRPr lang="en-US" sz="2300" dirty="0"/>
          </a:p>
          <a:p>
            <a:pPr eaLnBrk="1" hangingPunct="1">
              <a:lnSpc>
                <a:spcPct val="120000"/>
              </a:lnSpc>
              <a:buFontTx/>
              <a:buNone/>
              <a:defRPr/>
            </a:pPr>
            <a:r>
              <a:rPr lang="en-US" sz="3500" dirty="0"/>
              <a:t>	Other side effects include </a:t>
            </a:r>
            <a:r>
              <a:rPr lang="en-US" sz="3500" b="1" dirty="0"/>
              <a:t>dyspepsia</a:t>
            </a:r>
            <a:r>
              <a:rPr lang="en-US" sz="3500" dirty="0"/>
              <a:t>, stomach pain, nausea, heartburn and bloating.</a:t>
            </a:r>
          </a:p>
          <a:p>
            <a:pPr eaLnBrk="1" hangingPunct="1">
              <a:lnSpc>
                <a:spcPct val="120000"/>
              </a:lnSpc>
              <a:buFontTx/>
              <a:buNone/>
              <a:defRPr/>
            </a:pPr>
            <a:endParaRPr lang="en-US" sz="1700" dirty="0"/>
          </a:p>
          <a:p>
            <a:pPr eaLnBrk="1" hangingPunct="1">
              <a:lnSpc>
                <a:spcPct val="120000"/>
              </a:lnSpc>
              <a:buFontTx/>
              <a:buNone/>
              <a:defRPr/>
            </a:pPr>
            <a:r>
              <a:rPr lang="en-US" dirty="0"/>
              <a:t>Once a bottle of </a:t>
            </a:r>
            <a:r>
              <a:rPr lang="en-US" dirty="0" err="1"/>
              <a:t>Dabigatran</a:t>
            </a:r>
            <a:r>
              <a:rPr lang="en-US" dirty="0"/>
              <a:t> is opened, the medication is considered to be expired after only thirty days.</a:t>
            </a:r>
          </a:p>
        </p:txBody>
      </p:sp>
      <p:sp>
        <p:nvSpPr>
          <p:cNvPr id="17411" name="Slide Number Placeholder 4">
            <a:extLst>
              <a:ext uri="{FF2B5EF4-FFF2-40B4-BE49-F238E27FC236}">
                <a16:creationId xmlns:a16="http://schemas.microsoft.com/office/drawing/2014/main" id="{B54D8FC6-6F1E-8856-0A76-BC938A09B14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8165C67-16D2-48B0-9975-489760033FC6}" type="slidenum">
              <a:rPr lang="en-US" altLang="en-US" sz="1400"/>
              <a:pPr/>
              <a:t>15</a:t>
            </a:fld>
            <a:endParaRPr lang="en-US" altLang="en-US" sz="1400"/>
          </a:p>
        </p:txBody>
      </p:sp>
    </p:spTree>
  </p:cSld>
  <p:clrMapOvr>
    <a:masterClrMapping/>
  </p:clrMapOvr>
  <p:transition>
    <p:strips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Content Placeholder 3">
            <a:extLst>
              <a:ext uri="{FF2B5EF4-FFF2-40B4-BE49-F238E27FC236}">
                <a16:creationId xmlns:a16="http://schemas.microsoft.com/office/drawing/2014/main" id="{6C5BB7B9-3B63-5106-48B8-BD8EB4661661}"/>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676400" y="533400"/>
            <a:ext cx="5791200" cy="6002338"/>
          </a:xfrm>
        </p:spPr>
      </p:pic>
      <p:sp>
        <p:nvSpPr>
          <p:cNvPr id="4099" name="Slide Number Placeholder 6">
            <a:extLst>
              <a:ext uri="{FF2B5EF4-FFF2-40B4-BE49-F238E27FC236}">
                <a16:creationId xmlns:a16="http://schemas.microsoft.com/office/drawing/2014/main" id="{C99FD5BF-A00E-A17E-8407-EB7AAFAF537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E986A48-0B71-425A-B22E-FBB8EB62F9DA}" type="slidenum">
              <a:rPr lang="en-US" altLang="en-US" sz="1400"/>
              <a:pPr/>
              <a:t>2</a:t>
            </a:fld>
            <a:endParaRPr lang="en-US" altLang="en-US" sz="1400"/>
          </a:p>
        </p:txBody>
      </p:sp>
    </p:spTree>
  </p:cSld>
  <p:clrMapOvr>
    <a:masterClrMapping/>
  </p:clrMapOvr>
  <p:transition>
    <p:strips dir="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722E18C8-59A2-FFEF-2C0E-D1DED7D2A9B2}"/>
              </a:ext>
            </a:extLst>
          </p:cNvPr>
          <p:cNvSpPr>
            <a:spLocks noGrp="1" noChangeArrowheads="1"/>
          </p:cNvSpPr>
          <p:nvPr>
            <p:ph type="body" idx="1"/>
          </p:nvPr>
        </p:nvSpPr>
        <p:spPr>
          <a:xfrm>
            <a:off x="381000" y="381000"/>
            <a:ext cx="8458200" cy="5867400"/>
          </a:xfrm>
        </p:spPr>
        <p:txBody>
          <a:bodyPr/>
          <a:lstStyle/>
          <a:p>
            <a:pPr eaLnBrk="1" hangingPunct="1">
              <a:lnSpc>
                <a:spcPct val="90000"/>
              </a:lnSpc>
              <a:buFontTx/>
              <a:buNone/>
            </a:pPr>
            <a:r>
              <a:rPr lang="en-US" altLang="en-US" sz="2400" b="1"/>
              <a:t>Pharmacokinetics</a:t>
            </a:r>
          </a:p>
          <a:p>
            <a:pPr eaLnBrk="1" hangingPunct="1">
              <a:lnSpc>
                <a:spcPct val="90000"/>
              </a:lnSpc>
              <a:buFontTx/>
              <a:buNone/>
            </a:pPr>
            <a:endParaRPr lang="en-US" altLang="en-US" sz="1200"/>
          </a:p>
          <a:p>
            <a:pPr eaLnBrk="1" hangingPunct="1">
              <a:lnSpc>
                <a:spcPct val="90000"/>
              </a:lnSpc>
              <a:buFontTx/>
              <a:buNone/>
            </a:pPr>
            <a:r>
              <a:rPr lang="en-US" altLang="en-US" sz="2400"/>
              <a:t>	Orally administered Warfarin is nearly 100% bioavailable.</a:t>
            </a:r>
          </a:p>
          <a:p>
            <a:pPr eaLnBrk="1" hangingPunct="1">
              <a:lnSpc>
                <a:spcPct val="90000"/>
              </a:lnSpc>
              <a:buFontTx/>
              <a:buNone/>
            </a:pPr>
            <a:endParaRPr lang="en-US" altLang="en-US" sz="2000"/>
          </a:p>
          <a:p>
            <a:pPr eaLnBrk="1" hangingPunct="1">
              <a:lnSpc>
                <a:spcPct val="90000"/>
              </a:lnSpc>
              <a:buFontTx/>
              <a:buNone/>
            </a:pPr>
            <a:r>
              <a:rPr lang="en-US" altLang="en-US" sz="2400"/>
              <a:t>	Plasma level peaks at 0.5 to 4 hours after administration. </a:t>
            </a:r>
          </a:p>
          <a:p>
            <a:pPr eaLnBrk="1" hangingPunct="1">
              <a:lnSpc>
                <a:spcPct val="90000"/>
              </a:lnSpc>
              <a:buFontTx/>
              <a:buNone/>
            </a:pPr>
            <a:endParaRPr lang="en-US" altLang="en-US" sz="2000"/>
          </a:p>
          <a:p>
            <a:pPr eaLnBrk="1" hangingPunct="1">
              <a:lnSpc>
                <a:spcPct val="90000"/>
              </a:lnSpc>
              <a:buFontTx/>
              <a:buNone/>
            </a:pPr>
            <a:r>
              <a:rPr lang="en-US" altLang="en-US" sz="2400"/>
              <a:t>	In the plasma, 99% of racemic warfarin is bound to plasma protein (albumin)</a:t>
            </a:r>
          </a:p>
          <a:p>
            <a:pPr eaLnBrk="1" hangingPunct="1">
              <a:lnSpc>
                <a:spcPct val="90000"/>
              </a:lnSpc>
              <a:buFontTx/>
              <a:buNone/>
            </a:pPr>
            <a:endParaRPr lang="en-US" altLang="en-US" sz="2000"/>
          </a:p>
          <a:p>
            <a:pPr eaLnBrk="1" hangingPunct="1">
              <a:lnSpc>
                <a:spcPct val="90000"/>
              </a:lnSpc>
              <a:buFontTx/>
              <a:buNone/>
            </a:pPr>
            <a:r>
              <a:rPr lang="en-US" altLang="en-US" sz="2400"/>
              <a:t>	Warfarin has a long elimination T</a:t>
            </a:r>
            <a:r>
              <a:rPr lang="en-US" altLang="en-US" sz="2400" baseline="-25000"/>
              <a:t>1/2</a:t>
            </a:r>
            <a:r>
              <a:rPr lang="en-US" altLang="en-US" sz="2400"/>
              <a:t> of 36 hours.</a:t>
            </a:r>
          </a:p>
          <a:p>
            <a:pPr eaLnBrk="1" hangingPunct="1">
              <a:lnSpc>
                <a:spcPct val="90000"/>
              </a:lnSpc>
              <a:buFontTx/>
              <a:buNone/>
            </a:pPr>
            <a:endParaRPr lang="en-US" altLang="en-US" sz="2000"/>
          </a:p>
          <a:p>
            <a:pPr eaLnBrk="1" hangingPunct="1">
              <a:buFontTx/>
              <a:buNone/>
            </a:pPr>
            <a:r>
              <a:rPr lang="en-US" altLang="en-US" sz="2400"/>
              <a:t>	It is hydroxylated by CYP450 system to inactive metabolites and excreted in the urine.</a:t>
            </a:r>
          </a:p>
          <a:p>
            <a:pPr eaLnBrk="1" hangingPunct="1">
              <a:lnSpc>
                <a:spcPct val="90000"/>
              </a:lnSpc>
              <a:buFontTx/>
              <a:buNone/>
            </a:pPr>
            <a:endParaRPr lang="en-US" altLang="en-US" sz="2000"/>
          </a:p>
          <a:p>
            <a:pPr eaLnBrk="1" hangingPunct="1">
              <a:buFontTx/>
              <a:buNone/>
            </a:pPr>
            <a:r>
              <a:rPr lang="en-US" altLang="en-US" sz="2400"/>
              <a:t>	It has a narrow therapeutic index (TI) and has potential for many drug-drug interactions; thus its levels are closely monitored. 	</a:t>
            </a:r>
          </a:p>
        </p:txBody>
      </p:sp>
      <p:sp>
        <p:nvSpPr>
          <p:cNvPr id="5123" name="Slide Number Placeholder 3">
            <a:extLst>
              <a:ext uri="{FF2B5EF4-FFF2-40B4-BE49-F238E27FC236}">
                <a16:creationId xmlns:a16="http://schemas.microsoft.com/office/drawing/2014/main" id="{CA2D40BC-8CD1-6E17-F986-D4F2686D4AE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FF60A23-3E03-4746-B420-C0C6469E4BB0}" type="slidenum">
              <a:rPr lang="en-US" altLang="en-US" sz="1400"/>
              <a:pPr/>
              <a:t>3</a:t>
            </a:fld>
            <a:endParaRPr lang="en-US" altLang="en-US" sz="1400"/>
          </a:p>
        </p:txBody>
      </p:sp>
    </p:spTree>
  </p:cSld>
  <p:clrMapOvr>
    <a:masterClrMapping/>
  </p:clrMapOvr>
  <p:transition>
    <p:strips dir="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A5B3B30-5D74-64CF-7324-E0603E6488CF}"/>
              </a:ext>
            </a:extLst>
          </p:cNvPr>
          <p:cNvSpPr>
            <a:spLocks noGrp="1" noChangeArrowheads="1"/>
          </p:cNvSpPr>
          <p:nvPr>
            <p:ph type="title"/>
          </p:nvPr>
        </p:nvSpPr>
        <p:spPr>
          <a:xfrm>
            <a:off x="685800" y="0"/>
            <a:ext cx="7772400" cy="76200"/>
          </a:xfrm>
        </p:spPr>
        <p:txBody>
          <a:bodyPr/>
          <a:lstStyle/>
          <a:p>
            <a:pPr eaLnBrk="1" hangingPunct="1"/>
            <a:r>
              <a:rPr lang="en-US" altLang="en-US"/>
              <a:t> </a:t>
            </a:r>
          </a:p>
        </p:txBody>
      </p:sp>
      <p:sp>
        <p:nvSpPr>
          <p:cNvPr id="13315" name="Rectangle 3">
            <a:extLst>
              <a:ext uri="{FF2B5EF4-FFF2-40B4-BE49-F238E27FC236}">
                <a16:creationId xmlns:a16="http://schemas.microsoft.com/office/drawing/2014/main" id="{8B9A6E66-8DBF-FB6F-17ED-674D8FF0C344}"/>
              </a:ext>
            </a:extLst>
          </p:cNvPr>
          <p:cNvSpPr>
            <a:spLocks noGrp="1" noChangeArrowheads="1"/>
          </p:cNvSpPr>
          <p:nvPr>
            <p:ph type="body" idx="1"/>
          </p:nvPr>
        </p:nvSpPr>
        <p:spPr>
          <a:xfrm>
            <a:off x="228600" y="228600"/>
            <a:ext cx="8686800" cy="6019800"/>
          </a:xfrm>
        </p:spPr>
        <p:txBody>
          <a:bodyPr>
            <a:normAutofit fontScale="92500"/>
          </a:bodyPr>
          <a:lstStyle/>
          <a:p>
            <a:pPr eaLnBrk="1" hangingPunct="1">
              <a:lnSpc>
                <a:spcPct val="80000"/>
              </a:lnSpc>
              <a:buFontTx/>
              <a:buNone/>
              <a:defRPr/>
            </a:pPr>
            <a:r>
              <a:rPr lang="en-US" sz="2800" b="1" dirty="0"/>
              <a:t>Indications and Clinical Uses</a:t>
            </a:r>
          </a:p>
          <a:p>
            <a:pPr eaLnBrk="1" hangingPunct="1">
              <a:lnSpc>
                <a:spcPct val="80000"/>
              </a:lnSpc>
              <a:buFontTx/>
              <a:buNone/>
              <a:defRPr/>
            </a:pPr>
            <a:endParaRPr lang="en-US" sz="800" dirty="0"/>
          </a:p>
          <a:p>
            <a:pPr eaLnBrk="1" hangingPunct="1">
              <a:lnSpc>
                <a:spcPct val="110000"/>
              </a:lnSpc>
              <a:buFontTx/>
              <a:buNone/>
              <a:defRPr/>
            </a:pPr>
            <a:r>
              <a:rPr lang="en-US" sz="2400" dirty="0"/>
              <a:t>	Long-term management of patients with thromboembolic disorders, such as </a:t>
            </a:r>
            <a:r>
              <a:rPr lang="en-US" sz="2400" b="1" dirty="0"/>
              <a:t>Deep Vein Thrombosis</a:t>
            </a:r>
            <a:r>
              <a:rPr lang="en-US" sz="2400" dirty="0"/>
              <a:t> (DVT) or </a:t>
            </a:r>
            <a:r>
              <a:rPr lang="en-US" sz="2400" b="1" dirty="0"/>
              <a:t>Atrial</a:t>
            </a:r>
            <a:r>
              <a:rPr lang="en-US" sz="2400" dirty="0"/>
              <a:t> </a:t>
            </a:r>
            <a:r>
              <a:rPr lang="en-US" sz="2400" b="1" dirty="0"/>
              <a:t>Fibrillation</a:t>
            </a:r>
          </a:p>
          <a:p>
            <a:pPr eaLnBrk="1" hangingPunct="1">
              <a:lnSpc>
                <a:spcPct val="80000"/>
              </a:lnSpc>
              <a:buFontTx/>
              <a:buNone/>
              <a:defRPr/>
            </a:pPr>
            <a:r>
              <a:rPr lang="en-US" sz="2400" dirty="0"/>
              <a:t>	Patients with </a:t>
            </a:r>
            <a:r>
              <a:rPr lang="en-US" sz="2400" b="1" dirty="0"/>
              <a:t>Artificial Heart Valve</a:t>
            </a:r>
          </a:p>
          <a:p>
            <a:pPr eaLnBrk="1" hangingPunct="1">
              <a:lnSpc>
                <a:spcPct val="80000"/>
              </a:lnSpc>
              <a:buFontTx/>
              <a:buNone/>
              <a:defRPr/>
            </a:pPr>
            <a:r>
              <a:rPr lang="en-US" sz="2400" dirty="0"/>
              <a:t>	In conjunction with Heparin for the treatment of </a:t>
            </a:r>
            <a:r>
              <a:rPr lang="en-US" sz="2400" b="1" dirty="0"/>
              <a:t>MI</a:t>
            </a:r>
            <a:r>
              <a:rPr lang="en-US" sz="2400" dirty="0"/>
              <a:t>.</a:t>
            </a:r>
          </a:p>
          <a:p>
            <a:pPr eaLnBrk="1" hangingPunct="1">
              <a:lnSpc>
                <a:spcPct val="80000"/>
              </a:lnSpc>
              <a:buFontTx/>
              <a:buNone/>
              <a:defRPr/>
            </a:pPr>
            <a:endParaRPr lang="en-US" sz="2000" dirty="0"/>
          </a:p>
          <a:p>
            <a:pPr eaLnBrk="1" hangingPunct="1">
              <a:buFontTx/>
              <a:buNone/>
              <a:defRPr/>
            </a:pPr>
            <a:r>
              <a:rPr lang="en-US" sz="2400" b="1" dirty="0"/>
              <a:t>Goal of Therapy:</a:t>
            </a:r>
            <a:r>
              <a:rPr lang="en-US" sz="2400" dirty="0"/>
              <a:t> To inhibit embolization and prevent serious and potentially fatal complications of thrombosis.</a:t>
            </a:r>
          </a:p>
          <a:p>
            <a:pPr eaLnBrk="1" hangingPunct="1">
              <a:lnSpc>
                <a:spcPct val="80000"/>
              </a:lnSpc>
              <a:buFontTx/>
              <a:buNone/>
              <a:defRPr/>
            </a:pPr>
            <a:endParaRPr lang="en-US" sz="2000" dirty="0"/>
          </a:p>
          <a:p>
            <a:pPr eaLnBrk="1" hangingPunct="1">
              <a:lnSpc>
                <a:spcPct val="110000"/>
              </a:lnSpc>
              <a:buFontTx/>
              <a:buNone/>
              <a:defRPr/>
            </a:pPr>
            <a:r>
              <a:rPr lang="en-US" sz="2400" dirty="0"/>
              <a:t>	Oral anticoagulants prevent extension of established thrombus but they cannot dissolve it.</a:t>
            </a:r>
          </a:p>
          <a:p>
            <a:pPr eaLnBrk="1" hangingPunct="1">
              <a:lnSpc>
                <a:spcPct val="80000"/>
              </a:lnSpc>
              <a:buFontTx/>
              <a:buNone/>
              <a:defRPr/>
            </a:pPr>
            <a:endParaRPr lang="en-US" sz="2000" dirty="0"/>
          </a:p>
          <a:p>
            <a:pPr eaLnBrk="1" hangingPunct="1">
              <a:buFontTx/>
              <a:buNone/>
              <a:defRPr/>
            </a:pPr>
            <a:r>
              <a:rPr lang="en-US" sz="2400" b="1" dirty="0" err="1"/>
              <a:t>Prothrombin</a:t>
            </a:r>
            <a:r>
              <a:rPr lang="en-US" sz="2400" b="1" dirty="0"/>
              <a:t> Time (PT):</a:t>
            </a:r>
            <a:r>
              <a:rPr lang="en-US" sz="2400" dirty="0"/>
              <a:t> Oral anticoagulant therapy is closely monitored and adjusted based on PT value.</a:t>
            </a:r>
          </a:p>
          <a:p>
            <a:pPr eaLnBrk="1" hangingPunct="1">
              <a:lnSpc>
                <a:spcPct val="80000"/>
              </a:lnSpc>
              <a:buFontTx/>
              <a:buNone/>
              <a:defRPr/>
            </a:pPr>
            <a:endParaRPr lang="en-US" sz="2000" dirty="0"/>
          </a:p>
          <a:p>
            <a:pPr eaLnBrk="1" hangingPunct="1">
              <a:lnSpc>
                <a:spcPct val="80000"/>
              </a:lnSpc>
              <a:buFontTx/>
              <a:buNone/>
              <a:defRPr/>
            </a:pPr>
            <a:r>
              <a:rPr lang="en-US" sz="2400" dirty="0"/>
              <a:t>	</a:t>
            </a:r>
            <a:endParaRPr lang="en-US" sz="2400" baseline="30000" dirty="0"/>
          </a:p>
        </p:txBody>
      </p:sp>
      <p:sp>
        <p:nvSpPr>
          <p:cNvPr id="6148" name="Slide Number Placeholder 3">
            <a:extLst>
              <a:ext uri="{FF2B5EF4-FFF2-40B4-BE49-F238E27FC236}">
                <a16:creationId xmlns:a16="http://schemas.microsoft.com/office/drawing/2014/main" id="{3C9D2666-0945-A2E0-44BE-437ED8ED6E4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16E0619-E5E3-4708-B99B-9B444CE40DE3}" type="slidenum">
              <a:rPr lang="en-US" altLang="en-US" sz="1400"/>
              <a:pPr/>
              <a:t>4</a:t>
            </a:fld>
            <a:endParaRPr lang="en-US" altLang="en-US" sz="1400"/>
          </a:p>
        </p:txBody>
      </p:sp>
    </p:spTree>
  </p:cSld>
  <p:clrMapOvr>
    <a:masterClrMapping/>
  </p:clrMapOvr>
  <p:transition>
    <p:strips dir="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57410195-6430-223A-AA99-BC9F03074E4A}"/>
              </a:ext>
            </a:extLst>
          </p:cNvPr>
          <p:cNvSpPr>
            <a:spLocks noGrp="1" noChangeArrowheads="1"/>
          </p:cNvSpPr>
          <p:nvPr>
            <p:ph type="body" idx="1"/>
          </p:nvPr>
        </p:nvSpPr>
        <p:spPr>
          <a:xfrm>
            <a:off x="228600" y="304800"/>
            <a:ext cx="8686800" cy="5943600"/>
          </a:xfrm>
        </p:spPr>
        <p:txBody>
          <a:bodyPr>
            <a:normAutofit lnSpcReduction="10000"/>
          </a:bodyPr>
          <a:lstStyle/>
          <a:p>
            <a:pPr eaLnBrk="1" hangingPunct="1">
              <a:lnSpc>
                <a:spcPct val="80000"/>
              </a:lnSpc>
              <a:buFontTx/>
              <a:buNone/>
              <a:defRPr/>
            </a:pPr>
            <a:r>
              <a:rPr lang="en-US" sz="2400" b="1" dirty="0"/>
              <a:t>Adverse Effects</a:t>
            </a:r>
          </a:p>
          <a:p>
            <a:pPr eaLnBrk="1" hangingPunct="1">
              <a:lnSpc>
                <a:spcPct val="80000"/>
              </a:lnSpc>
              <a:buFontTx/>
              <a:buNone/>
              <a:defRPr/>
            </a:pPr>
            <a:endParaRPr lang="en-US" sz="900" dirty="0"/>
          </a:p>
          <a:p>
            <a:pPr eaLnBrk="1" hangingPunct="1">
              <a:lnSpc>
                <a:spcPct val="80000"/>
              </a:lnSpc>
              <a:buFontTx/>
              <a:buNone/>
              <a:defRPr/>
            </a:pPr>
            <a:r>
              <a:rPr lang="en-US" sz="2000" dirty="0"/>
              <a:t>Bleeding: From mild nosebleed to life-threatening hemorrhage</a:t>
            </a:r>
          </a:p>
          <a:p>
            <a:pPr eaLnBrk="1" hangingPunct="1">
              <a:lnSpc>
                <a:spcPct val="80000"/>
              </a:lnSpc>
              <a:buFontTx/>
              <a:buNone/>
              <a:defRPr/>
            </a:pPr>
            <a:endParaRPr lang="en-US" sz="1400" dirty="0"/>
          </a:p>
          <a:p>
            <a:pPr eaLnBrk="1" hangingPunct="1">
              <a:lnSpc>
                <a:spcPct val="80000"/>
              </a:lnSpc>
              <a:buFontTx/>
              <a:buNone/>
              <a:defRPr/>
            </a:pPr>
            <a:r>
              <a:rPr lang="en-US" sz="2400" b="1" dirty="0"/>
              <a:t>Contraindications</a:t>
            </a:r>
          </a:p>
          <a:p>
            <a:pPr eaLnBrk="1" hangingPunct="1">
              <a:lnSpc>
                <a:spcPct val="80000"/>
              </a:lnSpc>
              <a:buFontTx/>
              <a:buNone/>
              <a:defRPr/>
            </a:pPr>
            <a:r>
              <a:rPr lang="en-US" sz="2000" dirty="0"/>
              <a:t>	Active or past G.I. ulceration</a:t>
            </a:r>
          </a:p>
          <a:p>
            <a:pPr eaLnBrk="1" hangingPunct="1">
              <a:lnSpc>
                <a:spcPct val="80000"/>
              </a:lnSpc>
              <a:buFontTx/>
              <a:buNone/>
              <a:defRPr/>
            </a:pPr>
            <a:r>
              <a:rPr lang="en-US" sz="2000" dirty="0"/>
              <a:t>	Aneurysm</a:t>
            </a:r>
          </a:p>
          <a:p>
            <a:pPr eaLnBrk="1" hangingPunct="1">
              <a:lnSpc>
                <a:spcPct val="80000"/>
              </a:lnSpc>
              <a:buFontTx/>
              <a:buNone/>
              <a:defRPr/>
            </a:pPr>
            <a:r>
              <a:rPr lang="en-US" sz="2000" dirty="0"/>
              <a:t>	Bacterial endocarditis</a:t>
            </a:r>
          </a:p>
          <a:p>
            <a:pPr eaLnBrk="1" hangingPunct="1">
              <a:lnSpc>
                <a:spcPct val="80000"/>
              </a:lnSpc>
              <a:buFontTx/>
              <a:buNone/>
              <a:defRPr/>
            </a:pPr>
            <a:r>
              <a:rPr lang="en-US" sz="2000" dirty="0"/>
              <a:t>	Bleeding</a:t>
            </a:r>
          </a:p>
          <a:p>
            <a:pPr eaLnBrk="1" hangingPunct="1">
              <a:lnSpc>
                <a:spcPct val="80000"/>
              </a:lnSpc>
              <a:buFontTx/>
              <a:buNone/>
              <a:defRPr/>
            </a:pPr>
            <a:r>
              <a:rPr lang="en-US" sz="2000" dirty="0"/>
              <a:t>	Chronic alcoholism</a:t>
            </a:r>
          </a:p>
          <a:p>
            <a:pPr eaLnBrk="1" hangingPunct="1">
              <a:lnSpc>
                <a:spcPct val="80000"/>
              </a:lnSpc>
              <a:buFontTx/>
              <a:buNone/>
              <a:defRPr/>
            </a:pPr>
            <a:r>
              <a:rPr lang="en-US" sz="2000" dirty="0"/>
              <a:t>	Hepatic or renal disease</a:t>
            </a:r>
          </a:p>
          <a:p>
            <a:pPr eaLnBrk="1" hangingPunct="1">
              <a:lnSpc>
                <a:spcPct val="80000"/>
              </a:lnSpc>
              <a:buFontTx/>
              <a:buNone/>
              <a:defRPr/>
            </a:pPr>
            <a:r>
              <a:rPr lang="en-US" sz="2000" dirty="0"/>
              <a:t>	Hypersensitivity</a:t>
            </a:r>
          </a:p>
          <a:p>
            <a:pPr eaLnBrk="1" hangingPunct="1">
              <a:lnSpc>
                <a:spcPct val="80000"/>
              </a:lnSpc>
              <a:buFontTx/>
              <a:buNone/>
              <a:defRPr/>
            </a:pPr>
            <a:r>
              <a:rPr lang="en-US" sz="2000" dirty="0"/>
              <a:t>	Recent brain, eye or spinal cord Surgery</a:t>
            </a:r>
          </a:p>
          <a:p>
            <a:pPr eaLnBrk="1" hangingPunct="1">
              <a:lnSpc>
                <a:spcPct val="80000"/>
              </a:lnSpc>
              <a:buFontTx/>
              <a:buNone/>
              <a:defRPr/>
            </a:pPr>
            <a:endParaRPr lang="en-US" sz="2000" b="1" dirty="0"/>
          </a:p>
          <a:p>
            <a:pPr eaLnBrk="1" hangingPunct="1">
              <a:lnSpc>
                <a:spcPct val="110000"/>
              </a:lnSpc>
              <a:buFontTx/>
              <a:buNone/>
              <a:defRPr/>
            </a:pPr>
            <a:r>
              <a:rPr lang="en-US" sz="2000" b="1" dirty="0"/>
              <a:t>Pregnancy</a:t>
            </a:r>
            <a:r>
              <a:rPr lang="en-US" sz="2000" dirty="0"/>
              <a:t>: Crosses placenta, causes fetal hemorrhage and structural malformations (including abnormal bone formation), known as Fetal Warfarin Syndrome.</a:t>
            </a:r>
          </a:p>
          <a:p>
            <a:pPr eaLnBrk="1" hangingPunct="1">
              <a:lnSpc>
                <a:spcPct val="80000"/>
              </a:lnSpc>
              <a:buFontTx/>
              <a:buNone/>
              <a:defRPr/>
            </a:pPr>
            <a:endParaRPr lang="en-US" sz="1600" dirty="0"/>
          </a:p>
          <a:p>
            <a:pPr eaLnBrk="1" hangingPunct="1">
              <a:lnSpc>
                <a:spcPct val="80000"/>
              </a:lnSpc>
              <a:buFontTx/>
              <a:buNone/>
              <a:defRPr/>
            </a:pPr>
            <a:r>
              <a:rPr lang="en-US" sz="2000" b="1" dirty="0"/>
              <a:t>Warfarin should never be administered during pregnancy.</a:t>
            </a:r>
          </a:p>
          <a:p>
            <a:pPr eaLnBrk="1" hangingPunct="1">
              <a:lnSpc>
                <a:spcPct val="80000"/>
              </a:lnSpc>
              <a:buFontTx/>
              <a:buNone/>
              <a:defRPr/>
            </a:pPr>
            <a:endParaRPr lang="en-US" sz="1200" b="1" dirty="0"/>
          </a:p>
          <a:p>
            <a:pPr eaLnBrk="1" hangingPunct="1">
              <a:lnSpc>
                <a:spcPct val="80000"/>
              </a:lnSpc>
              <a:buFontTx/>
              <a:buNone/>
              <a:defRPr/>
            </a:pPr>
            <a:r>
              <a:rPr lang="en-US" sz="2000" dirty="0" err="1"/>
              <a:t>Phytonadione</a:t>
            </a:r>
            <a:r>
              <a:rPr lang="en-US" sz="2000" dirty="0"/>
              <a:t> (</a:t>
            </a:r>
            <a:r>
              <a:rPr lang="en-US" sz="2000" dirty="0" err="1"/>
              <a:t>Vit</a:t>
            </a:r>
            <a:r>
              <a:rPr lang="en-US" sz="2000" dirty="0"/>
              <a:t>. K), fresh frozen plasma, </a:t>
            </a:r>
            <a:r>
              <a:rPr lang="en-US" sz="2000" dirty="0" err="1"/>
              <a:t>prothrombin</a:t>
            </a:r>
            <a:r>
              <a:rPr lang="en-US" sz="2000" dirty="0"/>
              <a:t> complex concentration are used to reverse excessive anticoagulant effect.  </a:t>
            </a:r>
          </a:p>
        </p:txBody>
      </p:sp>
      <p:sp>
        <p:nvSpPr>
          <p:cNvPr id="7171" name="Slide Number Placeholder 3">
            <a:extLst>
              <a:ext uri="{FF2B5EF4-FFF2-40B4-BE49-F238E27FC236}">
                <a16:creationId xmlns:a16="http://schemas.microsoft.com/office/drawing/2014/main" id="{B0703FC7-2D1F-51F1-6BD6-B8AB2AEC647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F9590F3-7CFF-4D5F-BDF2-0D8AA937ABC9}" type="slidenum">
              <a:rPr lang="en-US" altLang="en-US" sz="1400"/>
              <a:pPr/>
              <a:t>5</a:t>
            </a:fld>
            <a:endParaRPr lang="en-US" altLang="en-US" sz="1400"/>
          </a:p>
        </p:txBody>
      </p:sp>
    </p:spTree>
  </p:cSld>
  <p:clrMapOvr>
    <a:masterClrMapping/>
  </p:clrMapOvr>
  <p:transition>
    <p:strips dir="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E7B39EEE-8C0C-62CF-6695-6917A012E06D}"/>
              </a:ext>
            </a:extLst>
          </p:cNvPr>
          <p:cNvSpPr>
            <a:spLocks noGrp="1" noChangeArrowheads="1"/>
          </p:cNvSpPr>
          <p:nvPr>
            <p:ph type="body" idx="1"/>
          </p:nvPr>
        </p:nvSpPr>
        <p:spPr>
          <a:xfrm>
            <a:off x="381000" y="228600"/>
            <a:ext cx="8458200" cy="6019800"/>
          </a:xfrm>
        </p:spPr>
        <p:txBody>
          <a:bodyPr/>
          <a:lstStyle/>
          <a:p>
            <a:pPr algn="ctr" eaLnBrk="1" hangingPunct="1">
              <a:lnSpc>
                <a:spcPct val="80000"/>
              </a:lnSpc>
              <a:buFontTx/>
              <a:buNone/>
            </a:pPr>
            <a:r>
              <a:rPr lang="en-US" altLang="en-US" sz="2800" b="1"/>
              <a:t>Drug-Drug Interactions</a:t>
            </a:r>
          </a:p>
          <a:p>
            <a:pPr eaLnBrk="1" hangingPunct="1">
              <a:lnSpc>
                <a:spcPct val="80000"/>
              </a:lnSpc>
              <a:buFontTx/>
              <a:buNone/>
            </a:pPr>
            <a:endParaRPr lang="en-US" altLang="en-US" sz="1200"/>
          </a:p>
          <a:p>
            <a:pPr eaLnBrk="1" hangingPunct="1">
              <a:lnSpc>
                <a:spcPct val="80000"/>
              </a:lnSpc>
              <a:buFontTx/>
              <a:buNone/>
            </a:pPr>
            <a:r>
              <a:rPr lang="en-US" altLang="en-US" sz="2400" b="1"/>
              <a:t>Pharmacokinetic Interactions</a:t>
            </a:r>
          </a:p>
          <a:p>
            <a:pPr eaLnBrk="1" hangingPunct="1">
              <a:lnSpc>
                <a:spcPct val="80000"/>
              </a:lnSpc>
              <a:buFontTx/>
              <a:buNone/>
            </a:pPr>
            <a:r>
              <a:rPr lang="en-US" altLang="en-US" sz="2400"/>
              <a:t>	</a:t>
            </a:r>
            <a:r>
              <a:rPr lang="en-US" altLang="en-US" sz="2400" b="1"/>
              <a:t>Induction of CYP450 </a:t>
            </a:r>
            <a:r>
              <a:rPr lang="en-US" altLang="en-US" sz="2400"/>
              <a:t>(Rifampin, Barbiturates and others)</a:t>
            </a:r>
          </a:p>
          <a:p>
            <a:pPr eaLnBrk="1" hangingPunct="1">
              <a:lnSpc>
                <a:spcPct val="80000"/>
              </a:lnSpc>
              <a:buFontTx/>
              <a:buNone/>
            </a:pPr>
            <a:endParaRPr lang="en-US" altLang="en-US" sz="1200"/>
          </a:p>
          <a:p>
            <a:pPr eaLnBrk="1" hangingPunct="1">
              <a:buFontTx/>
              <a:buNone/>
            </a:pPr>
            <a:r>
              <a:rPr lang="en-US" altLang="en-US" sz="2400"/>
              <a:t>	</a:t>
            </a:r>
            <a:r>
              <a:rPr lang="en-US" altLang="en-US" sz="2400" u="sng"/>
              <a:t>Inhibition of CYP450 </a:t>
            </a:r>
            <a:r>
              <a:rPr lang="en-US" altLang="en-US" sz="2400"/>
              <a:t>(Amiodarone, Cimetidine, 	Fluconazole, 			Metronidazole, Chloramphenicol, TMP-SMZ, etc.)</a:t>
            </a:r>
          </a:p>
          <a:p>
            <a:pPr eaLnBrk="1" hangingPunct="1">
              <a:lnSpc>
                <a:spcPct val="80000"/>
              </a:lnSpc>
              <a:buFontTx/>
              <a:buNone/>
            </a:pPr>
            <a:endParaRPr lang="en-US" altLang="en-US" sz="1200"/>
          </a:p>
          <a:p>
            <a:pPr eaLnBrk="1" hangingPunct="1">
              <a:lnSpc>
                <a:spcPct val="80000"/>
              </a:lnSpc>
              <a:buFontTx/>
              <a:buNone/>
            </a:pPr>
            <a:r>
              <a:rPr lang="en-US" altLang="en-US" sz="2400"/>
              <a:t>	</a:t>
            </a:r>
            <a:r>
              <a:rPr lang="en-US" altLang="en-US" sz="2400" b="1"/>
              <a:t>Reduced Plasma Protein Binding </a:t>
            </a:r>
            <a:r>
              <a:rPr lang="en-US" altLang="en-US" sz="2400"/>
              <a:t>(Phenylbutazone, 								Sulfinpyrazone) </a:t>
            </a:r>
          </a:p>
          <a:p>
            <a:pPr eaLnBrk="1" hangingPunct="1">
              <a:lnSpc>
                <a:spcPct val="80000"/>
              </a:lnSpc>
              <a:buFontTx/>
              <a:buNone/>
            </a:pPr>
            <a:endParaRPr lang="en-US" altLang="en-US" sz="1200"/>
          </a:p>
          <a:p>
            <a:pPr eaLnBrk="1" hangingPunct="1">
              <a:lnSpc>
                <a:spcPct val="80000"/>
              </a:lnSpc>
              <a:buFontTx/>
              <a:buNone/>
            </a:pPr>
            <a:r>
              <a:rPr lang="en-US" altLang="en-US" sz="2400"/>
              <a:t>	Cholestyramine inhibits absorption of Warfarin.</a:t>
            </a:r>
          </a:p>
          <a:p>
            <a:pPr eaLnBrk="1" hangingPunct="1">
              <a:lnSpc>
                <a:spcPct val="80000"/>
              </a:lnSpc>
              <a:buFontTx/>
              <a:buNone/>
            </a:pPr>
            <a:endParaRPr lang="en-US" altLang="en-US" sz="2400"/>
          </a:p>
          <a:p>
            <a:pPr eaLnBrk="1" hangingPunct="1">
              <a:lnSpc>
                <a:spcPct val="80000"/>
              </a:lnSpc>
              <a:buFontTx/>
              <a:buNone/>
            </a:pPr>
            <a:r>
              <a:rPr lang="en-US" altLang="en-US" sz="2400" b="1"/>
              <a:t>Pharmacodynamic Interactions</a:t>
            </a:r>
          </a:p>
          <a:p>
            <a:pPr eaLnBrk="1" hangingPunct="1">
              <a:buFontTx/>
              <a:buNone/>
            </a:pPr>
            <a:r>
              <a:rPr lang="en-US" altLang="en-US" sz="2400"/>
              <a:t>	</a:t>
            </a:r>
            <a:r>
              <a:rPr lang="en-US" altLang="en-US" sz="2400" b="1"/>
              <a:t>Synergism</a:t>
            </a:r>
            <a:r>
              <a:rPr lang="en-US" altLang="en-US" sz="2400"/>
              <a:t> (Drugs: Aspirin, 3</a:t>
            </a:r>
            <a:r>
              <a:rPr lang="en-US" altLang="en-US" sz="2400" baseline="30000"/>
              <a:t>rd</a:t>
            </a:r>
            <a:r>
              <a:rPr lang="en-US" altLang="en-US" sz="2400"/>
              <a:t> Gen. Cephalosporins, Heparin; 			Diseases: Hepatic disease, Hyperthyroidism) </a:t>
            </a:r>
          </a:p>
          <a:p>
            <a:pPr eaLnBrk="1" hangingPunct="1">
              <a:lnSpc>
                <a:spcPct val="80000"/>
              </a:lnSpc>
              <a:buFontTx/>
              <a:buNone/>
            </a:pPr>
            <a:endParaRPr lang="en-US" altLang="en-US" sz="1200"/>
          </a:p>
          <a:p>
            <a:pPr eaLnBrk="1" hangingPunct="1">
              <a:lnSpc>
                <a:spcPct val="80000"/>
              </a:lnSpc>
              <a:buFontTx/>
              <a:buNone/>
            </a:pPr>
            <a:r>
              <a:rPr lang="en-US" altLang="en-US" sz="2400"/>
              <a:t>	</a:t>
            </a:r>
            <a:r>
              <a:rPr lang="en-US" altLang="en-US" sz="2400" b="1"/>
              <a:t>Competitive Antagonism </a:t>
            </a:r>
            <a:r>
              <a:rPr lang="en-US" altLang="en-US" sz="2400"/>
              <a:t>(Vit. K), Hypothyroidism</a:t>
            </a:r>
          </a:p>
        </p:txBody>
      </p:sp>
      <p:sp>
        <p:nvSpPr>
          <p:cNvPr id="8195" name="Slide Number Placeholder 3">
            <a:extLst>
              <a:ext uri="{FF2B5EF4-FFF2-40B4-BE49-F238E27FC236}">
                <a16:creationId xmlns:a16="http://schemas.microsoft.com/office/drawing/2014/main" id="{776F2D8C-6A3A-714F-612C-96AA0D6779B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60931C6-190B-4868-A2D9-9C06BAD8EF6E}" type="slidenum">
              <a:rPr lang="en-US" altLang="en-US" sz="1400"/>
              <a:pPr/>
              <a:t>6</a:t>
            </a:fld>
            <a:endParaRPr lang="en-US" altLang="en-US" sz="1400"/>
          </a:p>
        </p:txBody>
      </p:sp>
    </p:spTree>
  </p:cSld>
  <p:clrMapOvr>
    <a:masterClrMapping/>
  </p:clrMapOvr>
  <p:transition>
    <p:strips dir="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40955198-C4F6-740D-73AA-E25C9934EC77}"/>
              </a:ext>
            </a:extLst>
          </p:cNvPr>
          <p:cNvSpPr>
            <a:spLocks noGrp="1"/>
          </p:cNvSpPr>
          <p:nvPr>
            <p:ph type="title"/>
          </p:nvPr>
        </p:nvSpPr>
        <p:spPr/>
        <p:txBody>
          <a:bodyPr/>
          <a:lstStyle/>
          <a:p>
            <a:endParaRPr lang="en-US" altLang="en-US"/>
          </a:p>
        </p:txBody>
      </p:sp>
      <p:sp>
        <p:nvSpPr>
          <p:cNvPr id="9219" name="Content Placeholder 2">
            <a:extLst>
              <a:ext uri="{FF2B5EF4-FFF2-40B4-BE49-F238E27FC236}">
                <a16:creationId xmlns:a16="http://schemas.microsoft.com/office/drawing/2014/main" id="{D7509804-59FB-4C80-F852-ECC12FD37719}"/>
              </a:ext>
            </a:extLst>
          </p:cNvPr>
          <p:cNvSpPr>
            <a:spLocks noGrp="1"/>
          </p:cNvSpPr>
          <p:nvPr>
            <p:ph idx="1"/>
          </p:nvPr>
        </p:nvSpPr>
        <p:spPr/>
        <p:txBody>
          <a:bodyPr/>
          <a:lstStyle/>
          <a:p>
            <a:endParaRPr lang="en-US" altLang="en-US"/>
          </a:p>
        </p:txBody>
      </p:sp>
      <p:sp>
        <p:nvSpPr>
          <p:cNvPr id="9220" name="Slide Number Placeholder 3">
            <a:extLst>
              <a:ext uri="{FF2B5EF4-FFF2-40B4-BE49-F238E27FC236}">
                <a16:creationId xmlns:a16="http://schemas.microsoft.com/office/drawing/2014/main" id="{43F38750-0A9E-0005-82BA-5FAE0FDCAEE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E2D3535-AEFE-44E9-932B-8BD96F9DBE9E}" type="slidenum">
              <a:rPr lang="en-US" altLang="en-US" sz="1400"/>
              <a:pPr/>
              <a:t>7</a:t>
            </a:fld>
            <a:endParaRPr lang="en-US" altLang="en-US" sz="1400"/>
          </a:p>
        </p:txBody>
      </p:sp>
    </p:spTree>
  </p:cSld>
  <p:clrMapOvr>
    <a:masterClrMapping/>
  </p:clrMapOvr>
  <p:transition>
    <p:strips dir="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a:extLst>
              <a:ext uri="{FF2B5EF4-FFF2-40B4-BE49-F238E27FC236}">
                <a16:creationId xmlns:a16="http://schemas.microsoft.com/office/drawing/2014/main" id="{40514D38-31CB-08C6-0818-1B576C2C5329}"/>
              </a:ext>
            </a:extLst>
          </p:cNvPr>
          <p:cNvSpPr>
            <a:spLocks noGrp="1" noChangeArrowheads="1"/>
          </p:cNvSpPr>
          <p:nvPr>
            <p:ph type="body" idx="1"/>
          </p:nvPr>
        </p:nvSpPr>
        <p:spPr>
          <a:xfrm>
            <a:off x="381000" y="228600"/>
            <a:ext cx="8382000" cy="6019800"/>
          </a:xfrm>
        </p:spPr>
        <p:txBody>
          <a:bodyPr>
            <a:normAutofit fontScale="92500" lnSpcReduction="10000"/>
          </a:bodyPr>
          <a:lstStyle/>
          <a:p>
            <a:pPr algn="ctr" eaLnBrk="1" hangingPunct="1">
              <a:lnSpc>
                <a:spcPct val="80000"/>
              </a:lnSpc>
              <a:buFontTx/>
              <a:buNone/>
              <a:defRPr/>
            </a:pPr>
            <a:r>
              <a:rPr lang="en-US" sz="2800" b="1" dirty="0"/>
              <a:t>Indirect Thrombin Inhibitors </a:t>
            </a:r>
          </a:p>
          <a:p>
            <a:pPr algn="ctr" eaLnBrk="1" hangingPunct="1">
              <a:lnSpc>
                <a:spcPct val="80000"/>
              </a:lnSpc>
              <a:buFontTx/>
              <a:buNone/>
              <a:defRPr/>
            </a:pPr>
            <a:r>
              <a:rPr lang="en-US" sz="2800" b="1" dirty="0"/>
              <a:t>Parenteral Anticoagulants </a:t>
            </a:r>
          </a:p>
          <a:p>
            <a:pPr eaLnBrk="1" hangingPunct="1">
              <a:lnSpc>
                <a:spcPct val="80000"/>
              </a:lnSpc>
              <a:buFontTx/>
              <a:buNone/>
              <a:defRPr/>
            </a:pPr>
            <a:endParaRPr lang="en-US" sz="1200" dirty="0"/>
          </a:p>
          <a:p>
            <a:pPr eaLnBrk="1" hangingPunct="1">
              <a:lnSpc>
                <a:spcPct val="80000"/>
              </a:lnSpc>
              <a:buFontTx/>
              <a:buNone/>
              <a:defRPr/>
            </a:pPr>
            <a:r>
              <a:rPr lang="en-US" sz="2400" dirty="0"/>
              <a:t>	Unfractionated </a:t>
            </a:r>
            <a:r>
              <a:rPr lang="en-US" sz="2400" b="1" dirty="0"/>
              <a:t>Heparin</a:t>
            </a:r>
            <a:endParaRPr lang="en-US" sz="2400" dirty="0"/>
          </a:p>
          <a:p>
            <a:pPr eaLnBrk="1" hangingPunct="1">
              <a:lnSpc>
                <a:spcPct val="80000"/>
              </a:lnSpc>
              <a:buFontTx/>
              <a:buNone/>
              <a:defRPr/>
            </a:pPr>
            <a:endParaRPr lang="en-US" sz="2000" dirty="0"/>
          </a:p>
          <a:p>
            <a:pPr eaLnBrk="1" hangingPunct="1">
              <a:lnSpc>
                <a:spcPct val="80000"/>
              </a:lnSpc>
              <a:buFontTx/>
              <a:buNone/>
              <a:defRPr/>
            </a:pPr>
            <a:r>
              <a:rPr lang="en-US" sz="2400" dirty="0"/>
              <a:t>	LMW Heparins; </a:t>
            </a:r>
            <a:r>
              <a:rPr lang="en-US" sz="2400" b="1" dirty="0"/>
              <a:t>Enoxaparin,</a:t>
            </a:r>
            <a:r>
              <a:rPr lang="en-US" sz="2400" dirty="0"/>
              <a:t> </a:t>
            </a:r>
            <a:r>
              <a:rPr lang="en-US" sz="2400" b="1" dirty="0" err="1"/>
              <a:t>Dalteparin</a:t>
            </a:r>
            <a:r>
              <a:rPr lang="en-US" sz="2400" b="1" dirty="0"/>
              <a:t> and </a:t>
            </a:r>
            <a:r>
              <a:rPr lang="en-US" sz="2400" b="1" dirty="0" err="1"/>
              <a:t>Tinzaparin</a:t>
            </a:r>
            <a:endParaRPr lang="en-US" sz="2400" dirty="0"/>
          </a:p>
          <a:p>
            <a:pPr eaLnBrk="1" hangingPunct="1">
              <a:lnSpc>
                <a:spcPct val="80000"/>
              </a:lnSpc>
              <a:buFontTx/>
              <a:buNone/>
              <a:defRPr/>
            </a:pPr>
            <a:endParaRPr lang="en-US" sz="2000" dirty="0"/>
          </a:p>
          <a:p>
            <a:pPr eaLnBrk="1" hangingPunct="1">
              <a:lnSpc>
                <a:spcPct val="110000"/>
              </a:lnSpc>
              <a:buFontTx/>
              <a:buNone/>
              <a:defRPr/>
            </a:pPr>
            <a:r>
              <a:rPr lang="en-US" sz="2400" dirty="0"/>
              <a:t>Heparin is a mixture of sulfated </a:t>
            </a:r>
            <a:r>
              <a:rPr lang="en-US" sz="2400" dirty="0" err="1"/>
              <a:t>mucopolysaccharides</a:t>
            </a:r>
            <a:r>
              <a:rPr lang="en-US" sz="2400" dirty="0"/>
              <a:t>, stored in secretory granules of mast cells and basophils.</a:t>
            </a:r>
          </a:p>
          <a:p>
            <a:pPr eaLnBrk="1" hangingPunct="1">
              <a:lnSpc>
                <a:spcPct val="80000"/>
              </a:lnSpc>
              <a:buFontTx/>
              <a:buNone/>
              <a:defRPr/>
            </a:pPr>
            <a:endParaRPr lang="en-US" sz="2000" dirty="0"/>
          </a:p>
          <a:p>
            <a:pPr eaLnBrk="1" hangingPunct="1">
              <a:lnSpc>
                <a:spcPct val="110000"/>
              </a:lnSpc>
              <a:buFontTx/>
              <a:buNone/>
              <a:defRPr/>
            </a:pPr>
            <a:r>
              <a:rPr lang="en-US" sz="2400" dirty="0"/>
              <a:t>Heparin molecules are highly negatively charged and endogenous heparin is the strongest organic acid in the body. </a:t>
            </a:r>
          </a:p>
          <a:p>
            <a:pPr eaLnBrk="1" hangingPunct="1">
              <a:lnSpc>
                <a:spcPct val="80000"/>
              </a:lnSpc>
              <a:buFontTx/>
              <a:buNone/>
              <a:defRPr/>
            </a:pPr>
            <a:endParaRPr lang="en-US" sz="2000" dirty="0"/>
          </a:p>
          <a:p>
            <a:pPr eaLnBrk="1" hangingPunct="1">
              <a:lnSpc>
                <a:spcPct val="110000"/>
              </a:lnSpc>
              <a:buFontTx/>
              <a:buNone/>
              <a:defRPr/>
            </a:pPr>
            <a:r>
              <a:rPr lang="en-US" sz="2400" dirty="0"/>
              <a:t>Heparin contains fractions with high molecular weight and low molecular weight.</a:t>
            </a:r>
          </a:p>
          <a:p>
            <a:pPr eaLnBrk="1" hangingPunct="1">
              <a:lnSpc>
                <a:spcPct val="80000"/>
              </a:lnSpc>
              <a:buFontTx/>
              <a:buNone/>
              <a:defRPr/>
            </a:pPr>
            <a:endParaRPr lang="en-US" sz="2000" dirty="0"/>
          </a:p>
          <a:p>
            <a:pPr eaLnBrk="1" hangingPunct="1">
              <a:lnSpc>
                <a:spcPct val="110000"/>
              </a:lnSpc>
              <a:buFontTx/>
              <a:buNone/>
              <a:defRPr/>
            </a:pPr>
            <a:r>
              <a:rPr lang="en-US" sz="2400" b="1" dirty="0"/>
              <a:t>Enoxaparin</a:t>
            </a:r>
            <a:r>
              <a:rPr lang="en-US" sz="2400" dirty="0"/>
              <a:t> (</a:t>
            </a:r>
            <a:r>
              <a:rPr lang="en-US" sz="2400" dirty="0" err="1"/>
              <a:t>Lovenox</a:t>
            </a:r>
            <a:r>
              <a:rPr lang="en-US" sz="2400" baseline="30000" dirty="0" err="1"/>
              <a:t>R</a:t>
            </a:r>
            <a:r>
              <a:rPr lang="en-US" sz="2400" dirty="0"/>
              <a:t>), </a:t>
            </a:r>
            <a:r>
              <a:rPr lang="en-US" sz="2400" b="1" dirty="0" err="1"/>
              <a:t>Dalteparin</a:t>
            </a:r>
            <a:r>
              <a:rPr lang="en-US" sz="2400" dirty="0"/>
              <a:t> (</a:t>
            </a:r>
            <a:r>
              <a:rPr lang="en-US" sz="2400" dirty="0" err="1"/>
              <a:t>Fragmin</a:t>
            </a:r>
            <a:r>
              <a:rPr lang="en-US" sz="2400" baseline="30000" dirty="0" err="1"/>
              <a:t>R</a:t>
            </a:r>
            <a:r>
              <a:rPr lang="en-US" sz="2400" dirty="0"/>
              <a:t>) &amp; </a:t>
            </a:r>
            <a:r>
              <a:rPr lang="en-US" sz="2400" b="1" dirty="0" err="1"/>
              <a:t>Tinzaparin</a:t>
            </a:r>
            <a:r>
              <a:rPr lang="en-US" sz="2400" dirty="0"/>
              <a:t> (</a:t>
            </a:r>
            <a:r>
              <a:rPr lang="en-US" sz="2400" dirty="0" err="1"/>
              <a:t>Innohep</a:t>
            </a:r>
            <a:r>
              <a:rPr lang="en-US" sz="2400" baseline="30000" dirty="0" err="1"/>
              <a:t>R</a:t>
            </a:r>
            <a:r>
              <a:rPr lang="en-US" sz="2400" dirty="0"/>
              <a:t>)  are LMW forms of fractionated heparin.</a:t>
            </a:r>
          </a:p>
        </p:txBody>
      </p:sp>
      <p:sp>
        <p:nvSpPr>
          <p:cNvPr id="10243" name="Slide Number Placeholder 3">
            <a:extLst>
              <a:ext uri="{FF2B5EF4-FFF2-40B4-BE49-F238E27FC236}">
                <a16:creationId xmlns:a16="http://schemas.microsoft.com/office/drawing/2014/main" id="{B6543B87-F62A-BF1F-40E5-05C046F4937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EC3A138-0BEF-4F70-B6E9-9BB751E9E899}" type="slidenum">
              <a:rPr lang="en-US" altLang="en-US" sz="1400"/>
              <a:pPr/>
              <a:t>8</a:t>
            </a:fld>
            <a:endParaRPr lang="en-US" altLang="en-US" sz="1400"/>
          </a:p>
        </p:txBody>
      </p:sp>
    </p:spTree>
  </p:cSld>
  <p:clrMapOvr>
    <a:masterClrMapping/>
  </p:clrMapOvr>
  <p:transition>
    <p:strips dir="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a:extLst>
              <a:ext uri="{FF2B5EF4-FFF2-40B4-BE49-F238E27FC236}">
                <a16:creationId xmlns:a16="http://schemas.microsoft.com/office/drawing/2014/main" id="{A3186739-B4DC-A1B9-F08E-99D107D94958}"/>
              </a:ext>
            </a:extLst>
          </p:cNvPr>
          <p:cNvSpPr>
            <a:spLocks noGrp="1" noChangeArrowheads="1"/>
          </p:cNvSpPr>
          <p:nvPr>
            <p:ph type="body" idx="1"/>
          </p:nvPr>
        </p:nvSpPr>
        <p:spPr>
          <a:xfrm>
            <a:off x="304800" y="228600"/>
            <a:ext cx="8534400" cy="6019800"/>
          </a:xfrm>
        </p:spPr>
        <p:txBody>
          <a:bodyPr>
            <a:normAutofit lnSpcReduction="10000"/>
          </a:bodyPr>
          <a:lstStyle/>
          <a:p>
            <a:pPr eaLnBrk="1" hangingPunct="1">
              <a:lnSpc>
                <a:spcPct val="80000"/>
              </a:lnSpc>
              <a:buFontTx/>
              <a:buNone/>
              <a:defRPr/>
            </a:pPr>
            <a:r>
              <a:rPr lang="en-US" sz="2800" b="1" dirty="0"/>
              <a:t>Mechanism of Action</a:t>
            </a:r>
          </a:p>
          <a:p>
            <a:pPr eaLnBrk="1" hangingPunct="1">
              <a:lnSpc>
                <a:spcPct val="80000"/>
              </a:lnSpc>
              <a:buFontTx/>
              <a:buNone/>
              <a:defRPr/>
            </a:pPr>
            <a:endParaRPr lang="en-US" sz="1200" dirty="0"/>
          </a:p>
          <a:p>
            <a:pPr eaLnBrk="1" hangingPunct="1">
              <a:lnSpc>
                <a:spcPct val="80000"/>
              </a:lnSpc>
              <a:buFontTx/>
              <a:buNone/>
              <a:defRPr/>
            </a:pPr>
            <a:r>
              <a:rPr lang="en-US" sz="2400" b="1" dirty="0"/>
              <a:t>Heparin</a:t>
            </a:r>
            <a:r>
              <a:rPr lang="en-US" sz="2400" dirty="0"/>
              <a:t> inactivates clotting factors. </a:t>
            </a:r>
          </a:p>
          <a:p>
            <a:pPr eaLnBrk="1" hangingPunct="1">
              <a:lnSpc>
                <a:spcPct val="80000"/>
              </a:lnSpc>
              <a:buFontTx/>
              <a:buNone/>
              <a:defRPr/>
            </a:pPr>
            <a:endParaRPr lang="en-US" sz="1700" dirty="0"/>
          </a:p>
          <a:p>
            <a:pPr eaLnBrk="1" hangingPunct="1">
              <a:lnSpc>
                <a:spcPct val="110000"/>
              </a:lnSpc>
              <a:buFontTx/>
              <a:buNone/>
              <a:defRPr/>
            </a:pPr>
            <a:r>
              <a:rPr lang="en-US" sz="2400" dirty="0"/>
              <a:t>Predominantly potentiates activity of an endogenous anticoagulant called, </a:t>
            </a:r>
            <a:r>
              <a:rPr lang="en-US" sz="2400" b="1" dirty="0" err="1"/>
              <a:t>Antithrombin</a:t>
            </a:r>
            <a:r>
              <a:rPr lang="en-US" sz="2400" dirty="0"/>
              <a:t> </a:t>
            </a:r>
            <a:r>
              <a:rPr lang="en-US" sz="2400" b="1" dirty="0"/>
              <a:t>III</a:t>
            </a:r>
            <a:r>
              <a:rPr lang="en-US" sz="2400" dirty="0"/>
              <a:t> (ATIII).</a:t>
            </a:r>
          </a:p>
          <a:p>
            <a:pPr eaLnBrk="1" hangingPunct="1">
              <a:lnSpc>
                <a:spcPct val="80000"/>
              </a:lnSpc>
              <a:buFontTx/>
              <a:buNone/>
              <a:defRPr/>
            </a:pPr>
            <a:endParaRPr lang="en-US" sz="1700" dirty="0"/>
          </a:p>
          <a:p>
            <a:pPr eaLnBrk="1" hangingPunct="1">
              <a:lnSpc>
                <a:spcPct val="110000"/>
              </a:lnSpc>
              <a:buFontTx/>
              <a:buNone/>
              <a:defRPr/>
            </a:pPr>
            <a:r>
              <a:rPr lang="en-US" sz="2400" dirty="0"/>
              <a:t>ATIII then inactivates Thrombin (factor </a:t>
            </a:r>
            <a:r>
              <a:rPr lang="en-US" sz="2400" dirty="0" err="1"/>
              <a:t>IIa</a:t>
            </a:r>
            <a:r>
              <a:rPr lang="en-US" sz="2400" dirty="0"/>
              <a:t>) and other clotting factors.</a:t>
            </a:r>
          </a:p>
          <a:p>
            <a:pPr eaLnBrk="1" hangingPunct="1">
              <a:lnSpc>
                <a:spcPct val="80000"/>
              </a:lnSpc>
              <a:buFontTx/>
              <a:buNone/>
              <a:defRPr/>
            </a:pPr>
            <a:endParaRPr lang="en-US" sz="1700" dirty="0"/>
          </a:p>
          <a:p>
            <a:pPr eaLnBrk="1" hangingPunct="1">
              <a:lnSpc>
                <a:spcPct val="110000"/>
              </a:lnSpc>
              <a:buFontTx/>
              <a:buNone/>
              <a:defRPr/>
            </a:pPr>
            <a:r>
              <a:rPr lang="en-US" sz="2400" b="1" dirty="0"/>
              <a:t>Enoxaparin,</a:t>
            </a:r>
            <a:r>
              <a:rPr lang="en-US" sz="2400" dirty="0"/>
              <a:t> </a:t>
            </a:r>
            <a:r>
              <a:rPr lang="en-US" sz="2400" b="1" dirty="0" err="1"/>
              <a:t>Dalteparin</a:t>
            </a:r>
            <a:r>
              <a:rPr lang="en-US" sz="2400" dirty="0"/>
              <a:t> and </a:t>
            </a:r>
            <a:r>
              <a:rPr lang="en-US" sz="2400" b="1" dirty="0" err="1"/>
              <a:t>Tinzaparin</a:t>
            </a:r>
            <a:r>
              <a:rPr lang="en-US" sz="2400" dirty="0"/>
              <a:t> directly inactivate factor </a:t>
            </a:r>
            <a:r>
              <a:rPr lang="en-US" sz="2400" dirty="0" err="1"/>
              <a:t>Xa</a:t>
            </a:r>
            <a:r>
              <a:rPr lang="en-US" sz="2400" dirty="0"/>
              <a:t>, responsible for the conversion of </a:t>
            </a:r>
            <a:r>
              <a:rPr lang="en-US" sz="2400" dirty="0" err="1"/>
              <a:t>Prothrombin</a:t>
            </a:r>
            <a:r>
              <a:rPr lang="en-US" sz="2400" dirty="0"/>
              <a:t> to Thrombin.</a:t>
            </a:r>
          </a:p>
          <a:p>
            <a:pPr eaLnBrk="1" hangingPunct="1">
              <a:lnSpc>
                <a:spcPct val="80000"/>
              </a:lnSpc>
              <a:buFontTx/>
              <a:buNone/>
              <a:defRPr/>
            </a:pPr>
            <a:endParaRPr lang="en-US" sz="2000" dirty="0"/>
          </a:p>
          <a:p>
            <a:pPr eaLnBrk="1" hangingPunct="1">
              <a:buFontTx/>
              <a:buNone/>
              <a:defRPr/>
            </a:pPr>
            <a:r>
              <a:rPr lang="en-US" sz="2400" dirty="0"/>
              <a:t>Heparin is not absorbed from gut and is administered by continuous I.V. infusion.</a:t>
            </a:r>
          </a:p>
          <a:p>
            <a:pPr eaLnBrk="1" hangingPunct="1">
              <a:lnSpc>
                <a:spcPct val="80000"/>
              </a:lnSpc>
              <a:buFontTx/>
              <a:buNone/>
              <a:defRPr/>
            </a:pPr>
            <a:endParaRPr lang="en-US" sz="2000" dirty="0"/>
          </a:p>
          <a:p>
            <a:pPr eaLnBrk="1" hangingPunct="1">
              <a:buFontTx/>
              <a:buNone/>
              <a:defRPr/>
            </a:pPr>
            <a:r>
              <a:rPr lang="en-US" sz="2400" b="1" dirty="0"/>
              <a:t>Enoxaparin</a:t>
            </a:r>
            <a:r>
              <a:rPr lang="en-US" sz="2400" dirty="0"/>
              <a:t>, </a:t>
            </a:r>
            <a:r>
              <a:rPr lang="en-US" sz="2400" b="1" dirty="0" err="1"/>
              <a:t>Dalteparin</a:t>
            </a:r>
            <a:r>
              <a:rPr lang="en-US" sz="2400" dirty="0"/>
              <a:t> and </a:t>
            </a:r>
            <a:r>
              <a:rPr lang="en-US" sz="2400" b="1" dirty="0" err="1"/>
              <a:t>Tinzaparin</a:t>
            </a:r>
            <a:r>
              <a:rPr lang="en-US" sz="2400" dirty="0"/>
              <a:t> are given </a:t>
            </a:r>
            <a:r>
              <a:rPr lang="en-US" sz="2400" dirty="0" err="1"/>
              <a:t>s.c.</a:t>
            </a:r>
            <a:r>
              <a:rPr lang="en-US" sz="2400" dirty="0"/>
              <a:t>, and their maximal effect occurs from 3-5 hours after the injection.</a:t>
            </a:r>
          </a:p>
        </p:txBody>
      </p:sp>
      <p:sp>
        <p:nvSpPr>
          <p:cNvPr id="11267" name="Slide Number Placeholder 3">
            <a:extLst>
              <a:ext uri="{FF2B5EF4-FFF2-40B4-BE49-F238E27FC236}">
                <a16:creationId xmlns:a16="http://schemas.microsoft.com/office/drawing/2014/main" id="{5CC6A09C-E9E6-69E6-D52C-3D2A6CAAEDB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AD7CF18-2B72-4473-B9FF-A2FBF5D8883D}" type="slidenum">
              <a:rPr lang="en-US" altLang="en-US" sz="1400"/>
              <a:pPr/>
              <a:t>9</a:t>
            </a:fld>
            <a:endParaRPr lang="en-US" altLang="en-US" sz="1400"/>
          </a:p>
        </p:txBody>
      </p:sp>
    </p:spTree>
  </p:cSld>
  <p:clrMapOvr>
    <a:masterClrMapping/>
  </p:clrMapOvr>
  <p:transition>
    <p:strips dir="rd"/>
  </p:transition>
</p:sld>
</file>

<file path=ppt/theme/theme1.xml><?xml version="1.0" encoding="utf-8"?>
<a:theme xmlns:a="http://schemas.openxmlformats.org/drawingml/2006/main" name="Ribbons">
  <a:themeElements>
    <a:clrScheme name="Ribbons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fontScheme name="Ribbon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Ribbons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clrMap bg1="dk2" tx1="lt1" bg2="dk1" tx2="lt2" accent1="accent1" accent2="accent2" accent3="accent3" accent4="accent4" accent5="accent5" accent6="accent6" hlink="hlink" folHlink="folHlink"/>
    </a:extraClrScheme>
    <a:extraClrScheme>
      <a:clrScheme name="Ribbons 2">
        <a:dk1>
          <a:srgbClr val="001600"/>
        </a:dk1>
        <a:lt1>
          <a:srgbClr val="669900"/>
        </a:lt1>
        <a:dk2>
          <a:srgbClr val="000000"/>
        </a:dk2>
        <a:lt2>
          <a:srgbClr val="006600"/>
        </a:lt2>
        <a:accent1>
          <a:srgbClr val="336600"/>
        </a:accent1>
        <a:accent2>
          <a:srgbClr val="89BA00"/>
        </a:accent2>
        <a:accent3>
          <a:srgbClr val="B8CAAA"/>
        </a:accent3>
        <a:accent4>
          <a:srgbClr val="001100"/>
        </a:accent4>
        <a:accent5>
          <a:srgbClr val="ADB8AA"/>
        </a:accent5>
        <a:accent6>
          <a:srgbClr val="7CA800"/>
        </a:accent6>
        <a:hlink>
          <a:srgbClr val="FFCC00"/>
        </a:hlink>
        <a:folHlink>
          <a:srgbClr val="FF7C80"/>
        </a:folHlink>
      </a:clrScheme>
      <a:clrMap bg1="lt1" tx1="dk1" bg2="lt2" tx2="dk2" accent1="accent1" accent2="accent2" accent3="accent3" accent4="accent4" accent5="accent5" accent6="accent6" hlink="hlink" folHlink="folHlink"/>
    </a:extraClrScheme>
    <a:extraClrScheme>
      <a:clrScheme name="Ribbons 3">
        <a:dk1>
          <a:srgbClr val="000000"/>
        </a:dk1>
        <a:lt1>
          <a:srgbClr val="B2B2B2"/>
        </a:lt1>
        <a:dk2>
          <a:srgbClr val="000000"/>
        </a:dk2>
        <a:lt2>
          <a:srgbClr val="777777"/>
        </a:lt2>
        <a:accent1>
          <a:srgbClr val="CBCBCB"/>
        </a:accent1>
        <a:accent2>
          <a:srgbClr val="969696"/>
        </a:accent2>
        <a:accent3>
          <a:srgbClr val="D5D5D5"/>
        </a:accent3>
        <a:accent4>
          <a:srgbClr val="000000"/>
        </a:accent4>
        <a:accent5>
          <a:srgbClr val="E2E2E2"/>
        </a:accent5>
        <a:accent6>
          <a:srgbClr val="878787"/>
        </a:accent6>
        <a:hlink>
          <a:srgbClr val="333333"/>
        </a:hlink>
        <a:folHlink>
          <a:srgbClr val="777777"/>
        </a:folHlink>
      </a:clrScheme>
      <a:clrMap bg1="lt1" tx1="dk1" bg2="lt2" tx2="dk2" accent1="accent1" accent2="accent2" accent3="accent3" accent4="accent4" accent5="accent5" accent6="accent6" hlink="hlink" folHlink="folHlink"/>
    </a:extraClrScheme>
    <a:extraClrScheme>
      <a:clrScheme name="Ribbons 4">
        <a:dk1>
          <a:srgbClr val="000F1E"/>
        </a:dk1>
        <a:lt1>
          <a:srgbClr val="FFFFFF"/>
        </a:lt1>
        <a:dk2>
          <a:srgbClr val="003366"/>
        </a:dk2>
        <a:lt2>
          <a:srgbClr val="33CCCC"/>
        </a:lt2>
        <a:accent1>
          <a:srgbClr val="006699"/>
        </a:accent1>
        <a:accent2>
          <a:srgbClr val="003366"/>
        </a:accent2>
        <a:accent3>
          <a:srgbClr val="AAADB8"/>
        </a:accent3>
        <a:accent4>
          <a:srgbClr val="DADADA"/>
        </a:accent4>
        <a:accent5>
          <a:srgbClr val="AAB8CA"/>
        </a:accent5>
        <a:accent6>
          <a:srgbClr val="002D5C"/>
        </a:accent6>
        <a:hlink>
          <a:srgbClr val="0099CC"/>
        </a:hlink>
        <a:folHlink>
          <a:srgbClr val="009999"/>
        </a:folHlink>
      </a:clrScheme>
      <a:clrMap bg1="dk2" tx1="lt1" bg2="dk1" tx2="lt2" accent1="accent1" accent2="accent2" accent3="accent3" accent4="accent4" accent5="accent5" accent6="accent6" hlink="hlink" folHlink="folHlink"/>
    </a:extraClrScheme>
    <a:extraClrScheme>
      <a:clrScheme name="Ribbons 5">
        <a:dk1>
          <a:srgbClr val="002F2E"/>
        </a:dk1>
        <a:lt1>
          <a:srgbClr val="FFFFFF"/>
        </a:lt1>
        <a:dk2>
          <a:srgbClr val="008080"/>
        </a:dk2>
        <a:lt2>
          <a:srgbClr val="66FFCC"/>
        </a:lt2>
        <a:accent1>
          <a:srgbClr val="0099CC"/>
        </a:accent1>
        <a:accent2>
          <a:srgbClr val="005250"/>
        </a:accent2>
        <a:accent3>
          <a:srgbClr val="AAC0C0"/>
        </a:accent3>
        <a:accent4>
          <a:srgbClr val="DADADA"/>
        </a:accent4>
        <a:accent5>
          <a:srgbClr val="AACAE2"/>
        </a:accent5>
        <a:accent6>
          <a:srgbClr val="004948"/>
        </a:accent6>
        <a:hlink>
          <a:srgbClr val="00CC99"/>
        </a:hlink>
        <a:folHlink>
          <a:srgbClr val="009999"/>
        </a:folHlink>
      </a:clrScheme>
      <a:clrMap bg1="dk2" tx1="lt1" bg2="dk1" tx2="lt2" accent1="accent1" accent2="accent2" accent3="accent3" accent4="accent4" accent5="accent5" accent6="accent6" hlink="hlink" folHlink="folHlink"/>
    </a:extraClrScheme>
    <a:extraClrScheme>
      <a:clrScheme name="Ribbons 6">
        <a:dk1>
          <a:srgbClr val="000022"/>
        </a:dk1>
        <a:lt1>
          <a:srgbClr val="FFFFFF"/>
        </a:lt1>
        <a:dk2>
          <a:srgbClr val="000066"/>
        </a:dk2>
        <a:lt2>
          <a:srgbClr val="FFCC00"/>
        </a:lt2>
        <a:accent1>
          <a:srgbClr val="666699"/>
        </a:accent1>
        <a:accent2>
          <a:srgbClr val="000048"/>
        </a:accent2>
        <a:accent3>
          <a:srgbClr val="AAAAB8"/>
        </a:accent3>
        <a:accent4>
          <a:srgbClr val="DADADA"/>
        </a:accent4>
        <a:accent5>
          <a:srgbClr val="B8B8CA"/>
        </a:accent5>
        <a:accent6>
          <a:srgbClr val="000040"/>
        </a:accent6>
        <a:hlink>
          <a:srgbClr val="9999FF"/>
        </a:hlink>
        <a:folHlink>
          <a:srgbClr val="0000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1A1E8E06EC6444FAFC969E2A8D1A55E" ma:contentTypeVersion="4" ma:contentTypeDescription="Create a new document." ma:contentTypeScope="" ma:versionID="f5dea1a68b0326f63c2e530132a118ad">
  <xsd:schema xmlns:xsd="http://www.w3.org/2001/XMLSchema" xmlns:xs="http://www.w3.org/2001/XMLSchema" xmlns:p="http://schemas.microsoft.com/office/2006/metadata/properties" xmlns:ns2="3ae45523-5a85-45e7-8008-accd3c84eec0" targetNamespace="http://schemas.microsoft.com/office/2006/metadata/properties" ma:root="true" ma:fieldsID="363deaca5050fa10968f66489b46302e" ns2:_="">
    <xsd:import namespace="3ae45523-5a85-45e7-8008-accd3c84eec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e45523-5a85-45e7-8008-accd3c84ee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CCE49E1-798D-43F5-B8C4-7AEF676FE5E9}">
  <ds:schemaRefs>
    <ds:schemaRef ds:uri="http://schemas.microsoft.com/sharepoint/v3/contenttype/forms"/>
  </ds:schemaRefs>
</ds:datastoreItem>
</file>

<file path=customXml/itemProps2.xml><?xml version="1.0" encoding="utf-8"?>
<ds:datastoreItem xmlns:ds="http://schemas.openxmlformats.org/officeDocument/2006/customXml" ds:itemID="{169E17B2-9814-44A4-B806-BECB57004BAE}">
  <ds:schemaRefs>
    <ds:schemaRef ds:uri="http://schemas.microsoft.com/office/2006/metadata/contentType"/>
    <ds:schemaRef ds:uri="http://schemas.microsoft.com/office/2006/metadata/properties/metaAttributes"/>
    <ds:schemaRef ds:uri="http://www.w3.org/2000/xmlns/"/>
    <ds:schemaRef ds:uri="http://www.w3.org/2001/XMLSchema"/>
    <ds:schemaRef ds:uri="3ae45523-5a85-45e7-8008-accd3c84eec0"/>
  </ds:schemaRefs>
</ds:datastoreItem>
</file>

<file path=docProps/app.xml><?xml version="1.0" encoding="utf-8"?>
<Properties xmlns="http://schemas.openxmlformats.org/officeDocument/2006/extended-properties" xmlns:vt="http://schemas.openxmlformats.org/officeDocument/2006/docPropsVTypes">
  <Template>C:\Program Files\Microsoft Office\Templates\Presentation Designs\Ribbons.pot</Template>
  <TotalTime>2728</TotalTime>
  <Words>650</Words>
  <Application>Microsoft Office PowerPoint</Application>
  <PresentationFormat>On-screen Show (4:3)</PresentationFormat>
  <Paragraphs>211</Paragraphs>
  <Slides>15</Slides>
  <Notes>12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Ribbons</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Medical University of the Americas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Anticoagulant, Antiplatelet and Fibrinolytic Drugs</dc:title>
  <dc:creator>Dr. Shahid Akbar</dc:creator>
  <cp:lastModifiedBy>Sanabil Hassanat</cp:lastModifiedBy>
  <cp:revision>101</cp:revision>
  <dcterms:created xsi:type="dcterms:W3CDTF">2005-02-26T23:03:52Z</dcterms:created>
  <dcterms:modified xsi:type="dcterms:W3CDTF">2022-04-07T06:42:44Z</dcterms:modified>
</cp:coreProperties>
</file>