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0"/>
  </p:notesMasterIdLst>
  <p:sldIdLst>
    <p:sldId id="256" r:id="rId2"/>
    <p:sldId id="301" r:id="rId3"/>
    <p:sldId id="268" r:id="rId4"/>
    <p:sldId id="269" r:id="rId5"/>
    <p:sldId id="293" r:id="rId6"/>
    <p:sldId id="294" r:id="rId7"/>
    <p:sldId id="272" r:id="rId8"/>
    <p:sldId id="273" r:id="rId9"/>
    <p:sldId id="274" r:id="rId10"/>
    <p:sldId id="295" r:id="rId11"/>
    <p:sldId id="275" r:id="rId12"/>
    <p:sldId id="302" r:id="rId13"/>
    <p:sldId id="276" r:id="rId14"/>
    <p:sldId id="297" r:id="rId15"/>
    <p:sldId id="298" r:id="rId16"/>
    <p:sldId id="267" r:id="rId17"/>
    <p:sldId id="278" r:id="rId18"/>
    <p:sldId id="299" r:id="rId19"/>
    <p:sldId id="277" r:id="rId20"/>
    <p:sldId id="300" r:id="rId21"/>
    <p:sldId id="280" r:id="rId22"/>
    <p:sldId id="279" r:id="rId23"/>
    <p:sldId id="316" r:id="rId24"/>
    <p:sldId id="281" r:id="rId25"/>
    <p:sldId id="317" r:id="rId26"/>
    <p:sldId id="282" r:id="rId27"/>
    <p:sldId id="283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3" r:id="rId37"/>
    <p:sldId id="311" r:id="rId38"/>
    <p:sldId id="312" r:id="rId39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587D8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697" autoAdjust="0"/>
    <p:restoredTop sz="94662" autoAdjust="0"/>
  </p:normalViewPr>
  <p:slideViewPr>
    <p:cSldViewPr>
      <p:cViewPr varScale="1">
        <p:scale>
          <a:sx n="91" d="100"/>
          <a:sy n="91" d="100"/>
        </p:scale>
        <p:origin x="58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25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017284E-2667-4EC5-A2F1-32B484C5FF92}" type="datetimeFigureOut">
              <a:rPr lang="ar-JO" smtClean="0"/>
              <a:pPr/>
              <a:t>23‏/7‏/1441</a:t>
            </a:fld>
            <a:endParaRPr lang="ar-JO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A490BD6-D73F-4073-BD0D-8E5DF38D2D6E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28175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56478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277849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974806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010528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23‏/7‏/1441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23‏/7‏/1441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23‏/7‏/1441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23‏/7‏/1441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23‏/7‏/1441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23‏/7‏/1441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23‏/7‏/1441</a:t>
            </a:fld>
            <a:endParaRPr lang="ar-JO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23‏/7‏/1441</a:t>
            </a:fld>
            <a:endParaRPr lang="ar-JO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23‏/7‏/1441</a:t>
            </a:fld>
            <a:endParaRPr lang="ar-JO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23‏/7‏/1441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23‏/7‏/1441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94C36-A3DD-4F65-806E-55592C05031B}" type="datetimeFigureOut">
              <a:rPr lang="ar-JO" smtClean="0"/>
              <a:pPr/>
              <a:t>23‏/7‏/1441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.gif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43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tif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5" Type="http://schemas.openxmlformats.org/officeDocument/2006/relationships/image" Target="../media/image60.jpeg"/><Relationship Id="rId4" Type="http://schemas.openxmlformats.org/officeDocument/2006/relationships/image" Target="../media/image59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5" Type="http://schemas.openxmlformats.org/officeDocument/2006/relationships/image" Target="../media/image62.gif"/><Relationship Id="rId4" Type="http://schemas.openxmlformats.org/officeDocument/2006/relationships/image" Target="../media/image6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gif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1142984"/>
            <a:ext cx="7772400" cy="1470025"/>
          </a:xfrm>
        </p:spPr>
        <p:txBody>
          <a:bodyPr>
            <a:normAutofit fontScale="90000"/>
          </a:bodyPr>
          <a:lstStyle/>
          <a:p>
            <a:pPr rtl="0"/>
            <a:r>
              <a:rPr lang="en-US" sz="6000" dirty="0">
                <a:solidFill>
                  <a:srgbClr val="C00000"/>
                </a:solidFill>
              </a:rPr>
              <a:t>Genomic DNA Extraction</a:t>
            </a:r>
            <a:endParaRPr lang="ar-JO" sz="6000" dirty="0">
              <a:solidFill>
                <a:srgbClr val="C0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500034" y="5176862"/>
            <a:ext cx="8643966" cy="1609724"/>
          </a:xfrm>
        </p:spPr>
        <p:txBody>
          <a:bodyPr>
            <a:normAutofit/>
          </a:bodyPr>
          <a:lstStyle/>
          <a:p>
            <a:pPr rtl="0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Dr.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Nesrin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Mwafi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rtl="0"/>
            <a:r>
              <a:rPr lang="ar-JO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Biochemistry &amp; Molecular Biology Department </a:t>
            </a:r>
          </a:p>
          <a:p>
            <a:pPr rtl="0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Faculty of Medicine,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Mutah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University</a:t>
            </a:r>
          </a:p>
          <a:p>
            <a:pPr rtl="0">
              <a:lnSpc>
                <a:spcPct val="90000"/>
              </a:lnSpc>
            </a:pPr>
            <a:endParaRPr lang="ar-JO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88"/>
            <a:ext cx="1143008" cy="1295410"/>
          </a:xfrm>
          <a:prstGeom prst="rect">
            <a:avLst/>
          </a:prstGeom>
          <a:noFill/>
        </p:spPr>
      </p:pic>
      <p:sp>
        <p:nvSpPr>
          <p:cNvPr id="10" name="مستطيل 9"/>
          <p:cNvSpPr/>
          <p:nvPr/>
        </p:nvSpPr>
        <p:spPr>
          <a:xfrm>
            <a:off x="0" y="0"/>
            <a:ext cx="428596" cy="685802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078" name="Picture 6" descr="Extracting DN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2500306"/>
            <a:ext cx="3357586" cy="2438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079"/>
    </mc:Choice>
    <mc:Fallback xmlns="">
      <p:transition spd="slow" advTm="15107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285784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>
                <a:solidFill>
                  <a:srgbClr val="C00000"/>
                </a:solidFill>
              </a:rPr>
              <a:t>DNA Isolation from Various Samples</a:t>
            </a:r>
            <a:endParaRPr lang="ar-JO" sz="40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28736"/>
            <a:ext cx="8686800" cy="5429264"/>
          </a:xfrm>
        </p:spPr>
        <p:txBody>
          <a:bodyPr>
            <a:normAutofit/>
          </a:bodyPr>
          <a:lstStyle/>
          <a:p>
            <a:pPr marL="914400" lvl="1" indent="-514350" algn="l" rtl="0">
              <a:buFont typeface="+mj-lt"/>
              <a:buAutoNum type="arabicPeriod" startAt="5"/>
            </a:pPr>
            <a:r>
              <a:rPr lang="en-US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Plasmid DNA (containing the interested gene)</a:t>
            </a:r>
          </a:p>
          <a:p>
            <a:pPr marL="914400" lvl="1" indent="-514350" algn="l" rtl="0">
              <a:buNone/>
            </a:pPr>
            <a:endParaRPr lang="en-US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514350" algn="l" rtl="0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After transformation of bacterial cells (competent cells), the amplified plasmid is extracted using:</a:t>
            </a:r>
          </a:p>
          <a:p>
            <a:pPr marL="1314450" lvl="2" indent="-514350" algn="l" rtl="0"/>
            <a:r>
              <a:rPr lang="en-US" sz="2000" dirty="0">
                <a:latin typeface="Arial" pitchFamily="34" charset="0"/>
                <a:cs typeface="Arial" pitchFamily="34" charset="0"/>
              </a:rPr>
              <a:t> Miniprep  (50-100 </a:t>
            </a:r>
            <a:r>
              <a:rPr lang="en-GB" sz="2000" dirty="0"/>
              <a:t>µg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 kits</a:t>
            </a:r>
          </a:p>
          <a:p>
            <a:pPr marL="1314450" lvl="2" indent="-514350" algn="l" rtl="0"/>
            <a:r>
              <a:rPr lang="en-US" sz="2000" dirty="0">
                <a:latin typeface="Arial" pitchFamily="34" charset="0"/>
                <a:cs typeface="Arial" pitchFamily="34" charset="0"/>
              </a:rPr>
              <a:t> Midiprep (100-350 </a:t>
            </a:r>
            <a:r>
              <a:rPr lang="en-GB" sz="2000" dirty="0"/>
              <a:t>µg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 kits</a:t>
            </a:r>
          </a:p>
          <a:p>
            <a:pPr marL="1314450" lvl="2" indent="-514350" algn="l" rtl="0"/>
            <a:r>
              <a:rPr lang="en-US" sz="2000" dirty="0">
                <a:latin typeface="Arial" pitchFamily="34" charset="0"/>
                <a:cs typeface="Arial" pitchFamily="34" charset="0"/>
              </a:rPr>
              <a:t> Maxiprep (500-850 </a:t>
            </a:r>
            <a:r>
              <a:rPr lang="en-GB" sz="2000" dirty="0"/>
              <a:t>µg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 kits </a:t>
            </a:r>
          </a:p>
          <a:p>
            <a:pPr marL="1314450" lvl="2" indent="-514350" algn="l" rtl="0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1314450" lvl="2" indent="-514350" algn="l" rtl="0"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   depending on the required amount of plasmid to be stored as stock at -20 ̊C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914400" lvl="1" indent="-514350" algn="l" rtl="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418"/>
    </mc:Choice>
    <mc:Fallback xmlns="">
      <p:transition spd="slow" advTm="27641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285784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>
                <a:solidFill>
                  <a:srgbClr val="C00000"/>
                </a:solidFill>
              </a:rPr>
              <a:t>DNA Extraction Kits</a:t>
            </a:r>
            <a:endParaRPr lang="ar-JO" sz="40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عنصر نائب للمحتوى 2"/>
          <p:cNvSpPr txBox="1">
            <a:spLocks/>
          </p:cNvSpPr>
          <p:nvPr/>
        </p:nvSpPr>
        <p:spPr>
          <a:xfrm>
            <a:off x="457200" y="1428736"/>
            <a:ext cx="8686800" cy="264320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Obtaining high-quality, intact DNA is often the first and most critical step in many fundamental molecular  biology applications, such as DNA cloning, sequencing, PCR and electrophoresis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Different kinds of kits are available from different companies: Qiagen, Invitrogen, Promega and Bio Basic Inc.</a:t>
            </a: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1" name="مجموعة 10"/>
          <p:cNvGrpSpPr/>
          <p:nvPr/>
        </p:nvGrpSpPr>
        <p:grpSpPr>
          <a:xfrm>
            <a:off x="5143504" y="3714752"/>
            <a:ext cx="2000264" cy="2929426"/>
            <a:chOff x="5143504" y="2643182"/>
            <a:chExt cx="2214578" cy="3268259"/>
          </a:xfrm>
        </p:grpSpPr>
        <p:pic>
          <p:nvPicPr>
            <p:cNvPr id="12" name="Picture 28" descr="https://store.biobasic.com/uploaded/thumbnails/db_file_img_1126_600xauto.jpg"/>
            <p:cNvPicPr>
              <a:picLocks noChangeAspect="1" noChangeArrowheads="1"/>
            </p:cNvPicPr>
            <p:nvPr/>
          </p:nvPicPr>
          <p:blipFill>
            <a:blip r:embed="rId4"/>
            <a:srcRect l="10260" r="10225"/>
            <a:stretch>
              <a:fillRect/>
            </a:stretch>
          </p:blipFill>
          <p:spPr bwMode="auto">
            <a:xfrm>
              <a:off x="5143504" y="2643182"/>
              <a:ext cx="2214578" cy="2094395"/>
            </a:xfrm>
            <a:prstGeom prst="rect">
              <a:avLst/>
            </a:prstGeom>
            <a:noFill/>
          </p:spPr>
        </p:pic>
        <p:pic>
          <p:nvPicPr>
            <p:cNvPr id="13" name="Picture 30" descr="https://encrypted-tbn3.gstatic.com/images?q=tbn:ANd9GcTh-qjcliPUj2vvJ4g4iKVAMUNt6zKyJP4G_V-a5gNObT1hkfzO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459872" y="4476303"/>
              <a:ext cx="1428760" cy="1435138"/>
            </a:xfrm>
            <a:prstGeom prst="rect">
              <a:avLst/>
            </a:prstGeom>
            <a:noFill/>
          </p:spPr>
        </p:pic>
      </p:grpSp>
      <p:grpSp>
        <p:nvGrpSpPr>
          <p:cNvPr id="14" name="مجموعة 13"/>
          <p:cNvGrpSpPr/>
          <p:nvPr/>
        </p:nvGrpSpPr>
        <p:grpSpPr>
          <a:xfrm>
            <a:off x="571472" y="4000504"/>
            <a:ext cx="2087191" cy="2587049"/>
            <a:chOff x="571472" y="3000372"/>
            <a:chExt cx="2087191" cy="2587049"/>
          </a:xfrm>
        </p:grpSpPr>
        <p:pic>
          <p:nvPicPr>
            <p:cNvPr id="15" name="Picture 16" descr="http://www.qiagen.com/products/catalog/sample-technologies/dneasy-mericon-food-kit~/media/NextQ/Image%20Library/S/21/75/S_2175_RPA_mericon_small/1_8.ashx?la=en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1472" y="3000372"/>
              <a:ext cx="2087191" cy="1390590"/>
            </a:xfrm>
            <a:prstGeom prst="rect">
              <a:avLst/>
            </a:prstGeom>
            <a:noFill/>
          </p:spPr>
        </p:pic>
        <p:pic>
          <p:nvPicPr>
            <p:cNvPr id="16" name="Picture 20" descr="http://photos.prnewswire.com/prnvar/20140523/689262?max=40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68310" y="4521208"/>
              <a:ext cx="1785950" cy="1066213"/>
            </a:xfrm>
            <a:prstGeom prst="rect">
              <a:avLst/>
            </a:prstGeom>
            <a:noFill/>
          </p:spPr>
        </p:pic>
      </p:grpSp>
      <p:grpSp>
        <p:nvGrpSpPr>
          <p:cNvPr id="17" name="مجموعة 16"/>
          <p:cNvGrpSpPr/>
          <p:nvPr/>
        </p:nvGrpSpPr>
        <p:grpSpPr>
          <a:xfrm>
            <a:off x="2643174" y="3786190"/>
            <a:ext cx="2428892" cy="2862123"/>
            <a:chOff x="2743188" y="2659058"/>
            <a:chExt cx="2428892" cy="2862123"/>
          </a:xfrm>
        </p:grpSpPr>
        <p:pic>
          <p:nvPicPr>
            <p:cNvPr id="18" name="Picture 24" descr="https://tools.lifetechnologies.com/content/sfs/prodImages/high/4463578_2Boxs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000364" y="2659058"/>
              <a:ext cx="2071702" cy="1912340"/>
            </a:xfrm>
            <a:prstGeom prst="rect">
              <a:avLst/>
            </a:prstGeom>
            <a:noFill/>
          </p:spPr>
        </p:pic>
        <p:pic>
          <p:nvPicPr>
            <p:cNvPr id="19" name="Picture 8" descr="http://invitrogenfit.com/images/invitrogen-logo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743188" y="4719646"/>
              <a:ext cx="2428892" cy="801535"/>
            </a:xfrm>
            <a:prstGeom prst="rect">
              <a:avLst/>
            </a:prstGeom>
            <a:noFill/>
          </p:spPr>
        </p:pic>
      </p:grpSp>
      <p:grpSp>
        <p:nvGrpSpPr>
          <p:cNvPr id="20" name="مجموعة 19"/>
          <p:cNvGrpSpPr/>
          <p:nvPr/>
        </p:nvGrpSpPr>
        <p:grpSpPr>
          <a:xfrm>
            <a:off x="7429520" y="4208440"/>
            <a:ext cx="1428760" cy="2255154"/>
            <a:chOff x="7429520" y="2857496"/>
            <a:chExt cx="1428760" cy="2255154"/>
          </a:xfrm>
        </p:grpSpPr>
        <p:pic>
          <p:nvPicPr>
            <p:cNvPr id="21" name="Picture 26" descr="http://www.labsource.com/ProdImg/49/49399.jp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429520" y="2857496"/>
              <a:ext cx="1357322" cy="1286742"/>
            </a:xfrm>
            <a:prstGeom prst="rect">
              <a:avLst/>
            </a:prstGeom>
            <a:noFill/>
          </p:spPr>
        </p:pic>
        <p:pic>
          <p:nvPicPr>
            <p:cNvPr id="22" name="Picture 16" descr="http://www.hellopro.fr/images/logo/logo_208672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500959" y="4221196"/>
              <a:ext cx="1357321" cy="891454"/>
            </a:xfrm>
            <a:prstGeom prst="rect">
              <a:avLst/>
            </a:prstGeom>
            <a:noFill/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608"/>
    </mc:Choice>
    <mc:Fallback xmlns="">
      <p:transition spd="slow" advTm="996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1886967"/>
            <a:ext cx="7772400" cy="1470025"/>
          </a:xfrm>
        </p:spPr>
        <p:txBody>
          <a:bodyPr>
            <a:normAutofit/>
          </a:bodyPr>
          <a:lstStyle/>
          <a:p>
            <a:pPr rtl="0"/>
            <a:r>
              <a:rPr lang="en-US" sz="7200" dirty="0">
                <a:solidFill>
                  <a:srgbClr val="C00000"/>
                </a:solidFill>
              </a:rPr>
              <a:t>Part  II</a:t>
            </a:r>
            <a:endParaRPr lang="ar-JO" sz="7200" dirty="0">
              <a:solidFill>
                <a:srgbClr val="C00000"/>
              </a:solidFill>
            </a:endParaRPr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88"/>
            <a:ext cx="1143008" cy="1295410"/>
          </a:xfrm>
          <a:prstGeom prst="rect">
            <a:avLst/>
          </a:prstGeom>
          <a:noFill/>
        </p:spPr>
      </p:pic>
      <p:sp>
        <p:nvSpPr>
          <p:cNvPr id="10" name="مستطيل 9"/>
          <p:cNvSpPr/>
          <p:nvPr/>
        </p:nvSpPr>
        <p:spPr>
          <a:xfrm>
            <a:off x="0" y="0"/>
            <a:ext cx="428596" cy="685802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28596" y="3886200"/>
            <a:ext cx="8715404" cy="1752600"/>
          </a:xfrm>
        </p:spPr>
        <p:txBody>
          <a:bodyPr>
            <a:normAutofit lnSpcReduction="10000"/>
          </a:bodyPr>
          <a:lstStyle/>
          <a:p>
            <a:r>
              <a:rPr lang="en-US" sz="6000" dirty="0">
                <a:solidFill>
                  <a:srgbClr val="C00000"/>
                </a:solidFill>
              </a:rPr>
              <a:t>The Principle of DNA Extraction</a:t>
            </a:r>
          </a:p>
        </p:txBody>
      </p:sp>
    </p:spTree>
    <p:extLst>
      <p:ext uri="{BB962C8B-B14F-4D97-AF65-F5344CB8AC3E}">
        <p14:creationId xmlns:p14="http://schemas.microsoft.com/office/powerpoint/2010/main" val="118609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54"/>
    </mc:Choice>
    <mc:Fallback xmlns="">
      <p:transition spd="slow" advTm="12254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285784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>
                <a:solidFill>
                  <a:srgbClr val="C00000"/>
                </a:solidFill>
              </a:rPr>
              <a:t>The principle of DNA Extraction</a:t>
            </a:r>
            <a:endParaRPr lang="ar-JO" sz="40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عنصر نائب للمحتوى 9"/>
          <p:cNvSpPr>
            <a:spLocks noGrp="1"/>
          </p:cNvSpPr>
          <p:nvPr>
            <p:ph idx="1"/>
          </p:nvPr>
        </p:nvSpPr>
        <p:spPr>
          <a:xfrm>
            <a:off x="457200" y="1546243"/>
            <a:ext cx="8229600" cy="5168905"/>
          </a:xfrm>
        </p:spPr>
        <p:txBody>
          <a:bodyPr>
            <a:normAutofit lnSpcReduction="10000"/>
          </a:bodyPr>
          <a:lstStyle/>
          <a:p>
            <a:pPr lvl="0" algn="l" rtl="0"/>
            <a:r>
              <a:rPr lang="en-US" sz="2800" dirty="0">
                <a:latin typeface="Arial" pitchFamily="34" charset="0"/>
                <a:cs typeface="Arial" pitchFamily="34" charset="0"/>
              </a:rPr>
              <a:t>There are three basic steps in DNA extraction:</a:t>
            </a:r>
          </a:p>
          <a:p>
            <a:pPr lvl="0" algn="l" rtl="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457200" lvl="1" indent="-457200" algn="l" rtl="0">
              <a:buFont typeface="+mj-lt"/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Cell lysis with digestive solution to expose the DNA. Lysis buffer contains detergents/surfactants such as SDS (sodium dodecyl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sulphate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 to disrupt both cellular and nuclear membranes.</a:t>
            </a:r>
          </a:p>
          <a:p>
            <a:pPr marL="457200" lvl="1" indent="-457200" algn="l" rtl="0">
              <a:buFont typeface="+mj-lt"/>
              <a:buAutoNum type="arabicPeriod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457200" lvl="1" indent="-457200" algn="l" rtl="0">
              <a:buFont typeface="+mj-lt"/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Inactivate endogenous nucleases like DNases. Actually, this is can be done by adding proteases like proteinase K  as well as chelating agents (e.g. EDTA) which sequester Ca</a:t>
            </a:r>
            <a:r>
              <a:rPr lang="en-US" sz="2400" baseline="30000" dirty="0">
                <a:latin typeface="Arial" pitchFamily="34" charset="0"/>
                <a:cs typeface="Arial" pitchFamily="34" charset="0"/>
              </a:rPr>
              <a:t>+2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and  Mg</a:t>
            </a:r>
            <a:r>
              <a:rPr lang="en-US" sz="2400" baseline="30000" dirty="0">
                <a:latin typeface="Arial" pitchFamily="34" charset="0"/>
                <a:cs typeface="Arial" pitchFamily="34" charset="0"/>
              </a:rPr>
              <a:t>+2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required for nuclease activity. On the other hand, RNases are usually added to the sample to get rid of RNA.</a:t>
            </a:r>
          </a:p>
          <a:p>
            <a:pPr marL="457200" lvl="1" indent="-457200" algn="l" rtl="0">
              <a:buFont typeface="+mj-lt"/>
              <a:buAutoNum type="arabicPeriod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l" rtl="0"/>
            <a:endParaRPr lang="en-GB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8843"/>
    </mc:Choice>
    <mc:Fallback xmlns="">
      <p:transition spd="slow" advTm="4188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285784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>
                <a:solidFill>
                  <a:srgbClr val="C00000"/>
                </a:solidFill>
              </a:rPr>
              <a:t>The principle of DNA Extraction</a:t>
            </a:r>
            <a:endParaRPr lang="ar-JO" sz="40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عنصر نائب للمحتوى 9"/>
          <p:cNvSpPr>
            <a:spLocks noGrp="1"/>
          </p:cNvSpPr>
          <p:nvPr>
            <p:ph idx="1"/>
          </p:nvPr>
        </p:nvSpPr>
        <p:spPr>
          <a:xfrm>
            <a:off x="457200" y="1546243"/>
            <a:ext cx="8229600" cy="5168905"/>
          </a:xfrm>
        </p:spPr>
        <p:txBody>
          <a:bodyPr/>
          <a:lstStyle/>
          <a:p>
            <a:pPr marL="457200" indent="-457200" algn="l" rtl="0">
              <a:buFont typeface="+mj-lt"/>
              <a:buAutoNum type="arabicPeriod" startAt="3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Purification of DNA from proteins, RNA, detergents, salts and reagents found in cell lysate:</a:t>
            </a:r>
          </a:p>
          <a:p>
            <a:pPr marL="457200" indent="-457200" algn="l" rtl="0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1371600" lvl="2" indent="-457200" algn="l" rtl="0">
              <a:defRPr/>
            </a:pP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Ethanol precipitation using ice-cold ethanol or isopropanol</a:t>
            </a:r>
          </a:p>
          <a:p>
            <a:pPr marL="1371600" lvl="2" indent="-457200" algn="l" rtl="0">
              <a:defRPr/>
            </a:pP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Phenol/chloroform extraction</a:t>
            </a:r>
          </a:p>
          <a:p>
            <a:pPr marL="1371600" lvl="2" indent="-457200" algn="l" rtl="0">
              <a:defRPr/>
            </a:pP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Minicolumn purification  </a:t>
            </a:r>
          </a:p>
          <a:p>
            <a:pPr lvl="0" algn="l" rtl="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457200" lvl="1" indent="-457200" algn="l" rtl="0">
              <a:buFont typeface="+mj-lt"/>
              <a:buAutoNum type="arabicPeriod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631"/>
    </mc:Choice>
    <mc:Fallback xmlns="">
      <p:transition spd="slow" advTm="1426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285784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>
                <a:solidFill>
                  <a:srgbClr val="C00000"/>
                </a:solidFill>
              </a:rPr>
              <a:t>The principle of DNA Extraction</a:t>
            </a:r>
            <a:endParaRPr lang="ar-JO" sz="40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عنصر نائب للمحتوى 9"/>
          <p:cNvSpPr>
            <a:spLocks noGrp="1"/>
          </p:cNvSpPr>
          <p:nvPr>
            <p:ph idx="1"/>
          </p:nvPr>
        </p:nvSpPr>
        <p:spPr>
          <a:xfrm>
            <a:off x="457200" y="1546243"/>
            <a:ext cx="8229600" cy="5168905"/>
          </a:xfrm>
        </p:spPr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Ethanol precipitation: 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457200" indent="-457200" algn="l" rtl="0"/>
            <a:r>
              <a:rPr lang="en-US" sz="2400" dirty="0">
                <a:latin typeface="Arial" pitchFamily="34" charset="0"/>
                <a:cs typeface="Arial" pitchFamily="34" charset="0"/>
              </a:rPr>
              <a:t>DNA is insoluble in ethanol or isopropanol (anti-solvent) </a:t>
            </a:r>
          </a:p>
          <a:p>
            <a:pPr marL="457200" indent="-457200" algn="l" rtl="0"/>
            <a:r>
              <a:rPr lang="en-US" sz="2400" dirty="0">
                <a:latin typeface="Arial" pitchFamily="34" charset="0"/>
                <a:cs typeface="Arial" pitchFamily="34" charset="0"/>
              </a:rPr>
              <a:t>To enhance precipitation of DNA in presence of          95-100% ethanol, the solution should contain positive ions such as sodium acetate</a:t>
            </a:r>
          </a:p>
          <a:p>
            <a:pPr lvl="0" algn="l" rtl="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457200" lvl="1" indent="-457200" algn="l" rtl="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321"/>
    </mc:Choice>
    <mc:Fallback xmlns="">
      <p:transition spd="slow" advTm="1833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14414" y="71422"/>
            <a:ext cx="6643734" cy="1143000"/>
          </a:xfrm>
        </p:spPr>
        <p:txBody>
          <a:bodyPr>
            <a:normAutofit/>
          </a:bodyPr>
          <a:lstStyle/>
          <a:p>
            <a:pPr rtl="0"/>
            <a:r>
              <a:rPr lang="en-US" sz="4800" dirty="0">
                <a:solidFill>
                  <a:srgbClr val="C00000"/>
                </a:solidFill>
              </a:rPr>
              <a:t>Centrifuge </a:t>
            </a:r>
            <a:endParaRPr lang="ar-JO" sz="48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56" name="AutoShape 32" descr="نتيجة بحث الصور عن ‪invitrogen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0" name="AutoShape 2" descr="showcase.par.99443.image.0.0.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4" name="AutoShape 16" descr="نتيجة بحث الصور عن ‪buccal swab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0" name="AutoShape 22" descr="نتيجة بحث الصور عن ‪blood DNA extraction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9" name="مجموعة 18"/>
          <p:cNvGrpSpPr/>
          <p:nvPr/>
        </p:nvGrpSpPr>
        <p:grpSpPr>
          <a:xfrm>
            <a:off x="1000100" y="1345156"/>
            <a:ext cx="2143140" cy="3012538"/>
            <a:chOff x="6286512" y="1643050"/>
            <a:chExt cx="1847850" cy="2798224"/>
          </a:xfrm>
        </p:grpSpPr>
        <p:pic>
          <p:nvPicPr>
            <p:cNvPr id="20" name="Picture 4" descr="نتيجة بحث الصور عن ‪pellet dna extraction‬‏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86512" y="1643050"/>
              <a:ext cx="1847850" cy="2466975"/>
            </a:xfrm>
            <a:prstGeom prst="rect">
              <a:avLst/>
            </a:prstGeom>
            <a:noFill/>
          </p:spPr>
        </p:pic>
        <p:sp>
          <p:nvSpPr>
            <p:cNvPr id="21" name="مربع نص 20"/>
            <p:cNvSpPr txBox="1"/>
            <p:nvPr/>
          </p:nvSpPr>
          <p:spPr>
            <a:xfrm>
              <a:off x="6522874" y="4071942"/>
              <a:ext cx="11803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Centrifuge</a:t>
              </a:r>
              <a:endParaRPr lang="en-GB" b="1" dirty="0"/>
            </a:p>
          </p:txBody>
        </p:sp>
      </p:grpSp>
      <p:pic>
        <p:nvPicPr>
          <p:cNvPr id="22" name="Picture 8" descr="http://eshop.eppendorfna.com/upload/productView/Eppendorf_5427R_high-capacity_centrifu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4297888"/>
            <a:ext cx="2643206" cy="2417260"/>
          </a:xfrm>
          <a:prstGeom prst="rect">
            <a:avLst/>
          </a:prstGeom>
          <a:noFill/>
        </p:spPr>
      </p:pic>
      <p:grpSp>
        <p:nvGrpSpPr>
          <p:cNvPr id="44" name="مجموعة 43"/>
          <p:cNvGrpSpPr/>
          <p:nvPr/>
        </p:nvGrpSpPr>
        <p:grpSpPr>
          <a:xfrm>
            <a:off x="2054212" y="1772642"/>
            <a:ext cx="5232432" cy="1727796"/>
            <a:chOff x="2054212" y="1772642"/>
            <a:chExt cx="5232432" cy="1727796"/>
          </a:xfrm>
        </p:grpSpPr>
        <p:pic>
          <p:nvPicPr>
            <p:cNvPr id="18" name="Picture 20" descr="نتيجة بحث الصور عن ‪blood DNA extraction‬‏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072066" y="1772642"/>
              <a:ext cx="2214578" cy="1719555"/>
            </a:xfrm>
            <a:prstGeom prst="rect">
              <a:avLst/>
            </a:prstGeom>
            <a:noFill/>
          </p:spPr>
        </p:pic>
        <p:cxnSp>
          <p:nvCxnSpPr>
            <p:cNvPr id="24" name="رابط مستقيم 23"/>
            <p:cNvCxnSpPr/>
            <p:nvPr/>
          </p:nvCxnSpPr>
          <p:spPr>
            <a:xfrm flipV="1">
              <a:off x="2054212" y="1785926"/>
              <a:ext cx="3017854" cy="7985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رابط مستقيم 25"/>
            <p:cNvCxnSpPr/>
            <p:nvPr/>
          </p:nvCxnSpPr>
          <p:spPr>
            <a:xfrm>
              <a:off x="2087550" y="2976562"/>
              <a:ext cx="2984516" cy="5238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625"/>
    </mc:Choice>
    <mc:Fallback xmlns="">
      <p:transition spd="slow" advTm="1026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14414" y="71422"/>
            <a:ext cx="6643734" cy="1143000"/>
          </a:xfrm>
        </p:spPr>
        <p:txBody>
          <a:bodyPr>
            <a:normAutofit/>
          </a:bodyPr>
          <a:lstStyle/>
          <a:p>
            <a:pPr rtl="0"/>
            <a:r>
              <a:rPr lang="en-US" sz="4800" dirty="0">
                <a:solidFill>
                  <a:srgbClr val="C00000"/>
                </a:solidFill>
              </a:rPr>
              <a:t>Centrifuge </a:t>
            </a:r>
            <a:endParaRPr lang="ar-JO" sz="48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6" name="AutoShape 32" descr="نتيجة بحث الصور عن ‪invitrogen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0" name="AutoShape 2" descr="showcase.par.99443.image.0.0.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4" name="AutoShape 16" descr="نتيجة بحث الصور عن ‪buccal swab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0" name="AutoShape 22" descr="نتيجة بحث الصور عن ‪blood DNA extraction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8" name="Picture 10" descr="نتيجة بحث الصور عن ‪eppendorf centrifuge‬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428736"/>
            <a:ext cx="4000509" cy="2571756"/>
          </a:xfrm>
          <a:prstGeom prst="rect">
            <a:avLst/>
          </a:prstGeom>
          <a:noFill/>
        </p:spPr>
      </p:pic>
      <p:pic>
        <p:nvPicPr>
          <p:cNvPr id="2060" name="Picture 12" descr="نتيجة بحث الصور عن ‪eppendorf centrifuge‬‏"/>
          <p:cNvPicPr>
            <a:picLocks noChangeAspect="1" noChangeArrowheads="1"/>
          </p:cNvPicPr>
          <p:nvPr/>
        </p:nvPicPr>
        <p:blipFill>
          <a:blip r:embed="rId4"/>
          <a:srcRect l="11290" r="9677"/>
          <a:stretch>
            <a:fillRect/>
          </a:stretch>
        </p:blipFill>
        <p:spPr bwMode="auto">
          <a:xfrm>
            <a:off x="785786" y="2000240"/>
            <a:ext cx="3500462" cy="3262699"/>
          </a:xfrm>
          <a:prstGeom prst="rect">
            <a:avLst/>
          </a:prstGeom>
          <a:noFill/>
        </p:spPr>
      </p:pic>
      <p:pic>
        <p:nvPicPr>
          <p:cNvPr id="2062" name="Picture 14" descr="نتيجة بحث الصور عن ‪eppendorf centrifuge‬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4214818"/>
            <a:ext cx="3643338" cy="243772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24"/>
    </mc:Choice>
    <mc:Fallback xmlns="">
      <p:transition spd="slow" advTm="48724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285784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>
                <a:solidFill>
                  <a:srgbClr val="C00000"/>
                </a:solidFill>
              </a:rPr>
              <a:t>The principle of DNA Extraction</a:t>
            </a:r>
            <a:endParaRPr lang="ar-JO" sz="40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عنصر نائب للمحتوى 9"/>
          <p:cNvSpPr>
            <a:spLocks noGrp="1"/>
          </p:cNvSpPr>
          <p:nvPr>
            <p:ph idx="1"/>
          </p:nvPr>
        </p:nvSpPr>
        <p:spPr>
          <a:xfrm>
            <a:off x="457200" y="1546243"/>
            <a:ext cx="8229600" cy="5168905"/>
          </a:xfrm>
        </p:spPr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Ethanol precipitation: 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457200" indent="-457200" algn="l" rtl="0"/>
            <a:r>
              <a:rPr lang="en-US" sz="2400" dirty="0">
                <a:latin typeface="Arial" pitchFamily="34" charset="0"/>
                <a:cs typeface="Arial" pitchFamily="34" charset="0"/>
              </a:rPr>
              <a:t>DNA is insoluble in ethanol or isopropanol (anti-solvent) </a:t>
            </a:r>
          </a:p>
          <a:p>
            <a:pPr marL="457200" indent="-457200" algn="l" rtl="0"/>
            <a:r>
              <a:rPr lang="en-US" sz="2400" dirty="0">
                <a:latin typeface="Arial" pitchFamily="34" charset="0"/>
                <a:cs typeface="Arial" pitchFamily="34" charset="0"/>
              </a:rPr>
              <a:t>To enhance precipitation of DNA in presence of          95-100% ethanol, the solution should contain positive ions such as sodium acetate (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use the right concentration !!!!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457200" indent="-457200" algn="l" rtl="0"/>
            <a:r>
              <a:rPr lang="en-US" sz="2400" dirty="0">
                <a:latin typeface="Arial" pitchFamily="34" charset="0"/>
                <a:cs typeface="Arial" pitchFamily="34" charset="0"/>
              </a:rPr>
              <a:t>After centrifugation, a pellet of crude DNA is formed</a:t>
            </a:r>
          </a:p>
          <a:p>
            <a:pPr lvl="0" algn="l" rtl="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457200" lvl="1" indent="-457200" algn="l" rtl="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33"/>
    </mc:Choice>
    <mc:Fallback xmlns="">
      <p:transition spd="slow" advTm="178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285784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>
                <a:solidFill>
                  <a:srgbClr val="C00000"/>
                </a:solidFill>
              </a:rPr>
              <a:t>The principle of DNA Extraction</a:t>
            </a:r>
            <a:endParaRPr lang="ar-JO" sz="40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عنصر نائب للمحتوى 2"/>
          <p:cNvSpPr txBox="1">
            <a:spLocks/>
          </p:cNvSpPr>
          <p:nvPr/>
        </p:nvSpPr>
        <p:spPr>
          <a:xfrm>
            <a:off x="457200" y="1428736"/>
            <a:ext cx="8686800" cy="528641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457200" indent="-4572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Ethanol precipitation: formation of DNA pellet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" name="Picture 2" descr="http://biology.clc.uc.edu/fankhauser/Labs/Genetics/Buccal_DNA_isolation/buccal_dna_images/03.2_pelleted_cells_P21320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2714620"/>
            <a:ext cx="2800487" cy="2093330"/>
          </a:xfrm>
          <a:prstGeom prst="rect">
            <a:avLst/>
          </a:prstGeom>
          <a:noFill/>
        </p:spPr>
      </p:pic>
      <p:pic>
        <p:nvPicPr>
          <p:cNvPr id="25602" name="Picture 2" descr="http://ocw.mit.edu/courses/biological-engineering/20-109-laboratory-fundamentals-in-biological-engineering-spring-2010/labs/module-2-day-4-prepare-expression-system/m2d4_fig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2714620"/>
            <a:ext cx="1785950" cy="2119590"/>
          </a:xfrm>
          <a:prstGeom prst="rect">
            <a:avLst/>
          </a:prstGeom>
          <a:noFill/>
        </p:spPr>
      </p:pic>
      <p:pic>
        <p:nvPicPr>
          <p:cNvPr id="25604" name="Picture 4" descr="http://www.tokyofuturestyle.com/english/products/rizo/img/img_step0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55954" y="2786058"/>
            <a:ext cx="2030426" cy="198090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283"/>
    </mc:Choice>
    <mc:Fallback xmlns="">
      <p:transition spd="slow" advTm="472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1886967"/>
            <a:ext cx="7772400" cy="1470025"/>
          </a:xfrm>
        </p:spPr>
        <p:txBody>
          <a:bodyPr>
            <a:normAutofit/>
          </a:bodyPr>
          <a:lstStyle/>
          <a:p>
            <a:pPr rtl="0"/>
            <a:r>
              <a:rPr lang="en-US" sz="7200" dirty="0">
                <a:solidFill>
                  <a:srgbClr val="C00000"/>
                </a:solidFill>
              </a:rPr>
              <a:t>Part  I</a:t>
            </a:r>
            <a:endParaRPr lang="ar-JO" sz="7200" dirty="0">
              <a:solidFill>
                <a:srgbClr val="C00000"/>
              </a:solidFill>
            </a:endParaRPr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88"/>
            <a:ext cx="1143008" cy="1295410"/>
          </a:xfrm>
          <a:prstGeom prst="rect">
            <a:avLst/>
          </a:prstGeom>
          <a:noFill/>
        </p:spPr>
      </p:pic>
      <p:sp>
        <p:nvSpPr>
          <p:cNvPr id="10" name="مستطيل 9"/>
          <p:cNvSpPr/>
          <p:nvPr/>
        </p:nvSpPr>
        <p:spPr>
          <a:xfrm>
            <a:off x="0" y="0"/>
            <a:ext cx="428596" cy="685802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rgbClr val="C00000"/>
                </a:solidFill>
              </a:rPr>
              <a:t>Introduction </a:t>
            </a:r>
          </a:p>
        </p:txBody>
      </p:sp>
    </p:spTree>
    <p:extLst>
      <p:ext uri="{BB962C8B-B14F-4D97-AF65-F5344CB8AC3E}">
        <p14:creationId xmlns:p14="http://schemas.microsoft.com/office/powerpoint/2010/main" val="113794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74"/>
    </mc:Choice>
    <mc:Fallback xmlns="">
      <p:transition spd="slow" advTm="7574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285784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>
                <a:solidFill>
                  <a:srgbClr val="C00000"/>
                </a:solidFill>
              </a:rPr>
              <a:t>The principle of DNA Extraction</a:t>
            </a:r>
            <a:endParaRPr lang="ar-JO" sz="40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عنصر نائب للمحتوى 9"/>
          <p:cNvSpPr>
            <a:spLocks noGrp="1"/>
          </p:cNvSpPr>
          <p:nvPr>
            <p:ph idx="1"/>
          </p:nvPr>
        </p:nvSpPr>
        <p:spPr>
          <a:xfrm>
            <a:off x="457200" y="1546243"/>
            <a:ext cx="8686800" cy="5168905"/>
          </a:xfrm>
        </p:spPr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Ethanol precipitation: 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457200" indent="-457200" algn="l" rtl="0"/>
            <a:r>
              <a:rPr lang="en-US" sz="2400" dirty="0">
                <a:latin typeface="Arial" pitchFamily="34" charset="0"/>
                <a:cs typeface="Arial" pitchFamily="34" charset="0"/>
              </a:rPr>
              <a:t>DNA is insoluble in ethanol or isopropanol (anti-solvent) </a:t>
            </a:r>
          </a:p>
          <a:p>
            <a:pPr marL="457200" indent="-457200" algn="l" rtl="0"/>
            <a:r>
              <a:rPr lang="en-US" sz="2400" dirty="0">
                <a:latin typeface="Arial" pitchFamily="34" charset="0"/>
                <a:cs typeface="Arial" pitchFamily="34" charset="0"/>
              </a:rPr>
              <a:t>To enhance precipitation of DNA in presence of               95-100% ethanol, the solution should contain positive ions such as sodium acetate</a:t>
            </a:r>
          </a:p>
          <a:p>
            <a:pPr marL="457200" indent="-457200" algn="l" rtl="0"/>
            <a:r>
              <a:rPr lang="en-US" sz="2400" dirty="0">
                <a:latin typeface="Arial" pitchFamily="34" charset="0"/>
                <a:cs typeface="Arial" pitchFamily="34" charset="0"/>
              </a:rPr>
              <a:t>After centrifugation, a pellet of crude DNA is formed</a:t>
            </a:r>
          </a:p>
          <a:p>
            <a:pPr marL="457200" indent="-457200" algn="l" rtl="0"/>
            <a:r>
              <a:rPr lang="en-US" sz="2400" dirty="0">
                <a:latin typeface="Arial" pitchFamily="34" charset="0"/>
                <a:cs typeface="Arial" pitchFamily="34" charset="0"/>
              </a:rPr>
              <a:t>The pellet is washed with 70% ethanol to remove some salts present in the left over supernatant and bound to DNA</a:t>
            </a:r>
          </a:p>
          <a:p>
            <a:pPr marL="457200" indent="-457200" algn="l" rtl="0"/>
            <a:r>
              <a:rPr lang="en-US" sz="2400" dirty="0">
                <a:latin typeface="Arial" pitchFamily="34" charset="0"/>
                <a:cs typeface="Arial" pitchFamily="34" charset="0"/>
              </a:rPr>
              <a:t>Air dry the pellet then redissolve in ultrapure or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Milli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-Q water</a:t>
            </a:r>
          </a:p>
          <a:p>
            <a:pPr lvl="0" algn="l" rtl="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457200" lvl="1" indent="-457200" algn="l" rtl="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534"/>
    </mc:Choice>
    <mc:Fallback xmlns="">
      <p:transition spd="slow" advTm="1205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285784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>
                <a:solidFill>
                  <a:srgbClr val="C00000"/>
                </a:solidFill>
              </a:rPr>
              <a:t>The principle of DNA Extraction</a:t>
            </a:r>
            <a:endParaRPr lang="ar-JO" sz="40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عنصر نائب للمحتوى 2"/>
          <p:cNvSpPr txBox="1">
            <a:spLocks/>
          </p:cNvSpPr>
          <p:nvPr/>
        </p:nvSpPr>
        <p:spPr>
          <a:xfrm>
            <a:off x="457200" y="1428736"/>
            <a:ext cx="5543560" cy="528641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457200" indent="-457200" algn="l" rtl="0">
              <a:spcBef>
                <a:spcPct val="20000"/>
              </a:spcBef>
              <a:buFont typeface="+mj-lt"/>
              <a:buAutoNum type="arabicPeriod" startAt="2"/>
              <a:defRPr/>
            </a:pP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Phenol/ chloroform extraction:</a:t>
            </a:r>
          </a:p>
          <a:p>
            <a:pPr marL="914400" lvl="1" indent="-4572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Equal volume of phenol/chloroform added to an aqueous solution of lysed cells or homogenized tissue</a:t>
            </a:r>
          </a:p>
          <a:p>
            <a:pPr marL="914400" lvl="1" indent="-4572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Centrifugation yields two phases: the upper aqueous phase (containing the nucleic acids DNA and RNA) and the lower organic phase (containing the lipids and denatured proteins)</a:t>
            </a:r>
          </a:p>
          <a:p>
            <a:pPr marL="914400" lvl="1" indent="-457200" algn="l" rtl="0">
              <a:spcBef>
                <a:spcPct val="20000"/>
              </a:spcBef>
              <a:buFont typeface="+mj-lt"/>
              <a:buAutoNum type="arabicPeriod" startAt="2"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 t="50820"/>
          <a:stretch>
            <a:fillRect/>
          </a:stretch>
        </p:blipFill>
        <p:spPr bwMode="auto">
          <a:xfrm>
            <a:off x="6958026" y="3744918"/>
            <a:ext cx="1594731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مجموعة 11"/>
          <p:cNvGrpSpPr/>
          <p:nvPr/>
        </p:nvGrpSpPr>
        <p:grpSpPr>
          <a:xfrm>
            <a:off x="6929454" y="1585902"/>
            <a:ext cx="1965323" cy="2151078"/>
            <a:chOff x="6929454" y="1928802"/>
            <a:chExt cx="1965323" cy="2151078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/>
            <a:srcRect t="34208" r="73719" b="49399"/>
            <a:stretch>
              <a:fillRect/>
            </a:stretch>
          </p:blipFill>
          <p:spPr bwMode="auto">
            <a:xfrm>
              <a:off x="6938978" y="3365500"/>
              <a:ext cx="419104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/>
            <a:srcRect b="65573"/>
            <a:stretch>
              <a:fillRect/>
            </a:stretch>
          </p:blipFill>
          <p:spPr bwMode="auto">
            <a:xfrm>
              <a:off x="6929454" y="1928802"/>
              <a:ext cx="1594731" cy="1500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مربع نص 10"/>
            <p:cNvSpPr txBox="1"/>
            <p:nvPr/>
          </p:nvSpPr>
          <p:spPr>
            <a:xfrm>
              <a:off x="7286644" y="3500438"/>
              <a:ext cx="160813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/>
                <a:t>Add phenol/chloroform </a:t>
              </a:r>
            </a:p>
            <a:p>
              <a:pPr algn="ctr"/>
              <a:r>
                <a:rPr lang="en-US" sz="1100" b="1" dirty="0"/>
                <a:t>and centrifuge</a:t>
              </a:r>
              <a:endParaRPr lang="en-GB" sz="1100" b="1" dirty="0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5144"/>
    </mc:Choice>
    <mc:Fallback xmlns="">
      <p:transition spd="slow" advTm="3251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285784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>
                <a:solidFill>
                  <a:srgbClr val="C00000"/>
                </a:solidFill>
              </a:rPr>
              <a:t>The principle of DNA Extraction</a:t>
            </a:r>
            <a:endParaRPr lang="ar-JO" sz="40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عنصر نائب للمحتوى 2"/>
          <p:cNvSpPr txBox="1">
            <a:spLocks/>
          </p:cNvSpPr>
          <p:nvPr/>
        </p:nvSpPr>
        <p:spPr>
          <a:xfrm>
            <a:off x="457200" y="1428736"/>
            <a:ext cx="8686800" cy="528641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457200" indent="-4572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 rtl="0">
              <a:spcBef>
                <a:spcPct val="20000"/>
              </a:spcBef>
              <a:buFont typeface="+mj-lt"/>
              <a:buAutoNum type="arabicPeriod" startAt="2"/>
              <a:defRPr/>
            </a:pP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Phenol/ chloroform extraction:</a:t>
            </a:r>
          </a:p>
          <a:p>
            <a:pPr marL="914400" lvl="1" indent="-4572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Equal volume of phenol/chloroform added to an aqueous solution of lysed cells or homogenized tissue</a:t>
            </a:r>
          </a:p>
          <a:p>
            <a:pPr marL="914400" lvl="1" indent="-4572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Centrifugation yields two phases: the upper aqueous phase (containing the nucleic acids DNA and RNA) and the lower organic phase (containing the lipids and denatured proteins)</a:t>
            </a:r>
          </a:p>
          <a:p>
            <a:pPr marL="914400" lvl="1" indent="-4572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pH of phenol determines the partitioning of DNA and RNA between the organic and the aqueous phases  </a:t>
            </a:r>
          </a:p>
          <a:p>
            <a:pPr marL="914400" lvl="1" indent="-457200" algn="l" rtl="0">
              <a:spcBef>
                <a:spcPct val="20000"/>
              </a:spcBef>
              <a:buFont typeface="+mj-lt"/>
              <a:buAutoNum type="arabicPeriod" startAt="2"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61"/>
    </mc:Choice>
    <mc:Fallback xmlns="">
      <p:transition spd="slow" advTm="112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285784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>
                <a:solidFill>
                  <a:srgbClr val="C00000"/>
                </a:solidFill>
              </a:rPr>
              <a:t>Effect of pH on Partitioning</a:t>
            </a:r>
            <a:endParaRPr lang="ar-JO" sz="40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عنصر نائب للمحتوى 2"/>
          <p:cNvSpPr txBox="1">
            <a:spLocks/>
          </p:cNvSpPr>
          <p:nvPr/>
        </p:nvSpPr>
        <p:spPr>
          <a:xfrm>
            <a:off x="457200" y="4221088"/>
            <a:ext cx="8686800" cy="249406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1" algn="l" rtl="0">
              <a:spcBef>
                <a:spcPct val="20000"/>
              </a:spcBef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" t="8267" r="8474" b="13029"/>
          <a:stretch/>
        </p:blipFill>
        <p:spPr>
          <a:xfrm>
            <a:off x="5292080" y="1916832"/>
            <a:ext cx="2808312" cy="18002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971600" y="1786135"/>
            <a:ext cx="3363429" cy="2218929"/>
            <a:chOff x="971600" y="1556792"/>
            <a:chExt cx="3363429" cy="2218929"/>
          </a:xfrm>
        </p:grpSpPr>
        <p:grpSp>
          <p:nvGrpSpPr>
            <p:cNvPr id="12" name="Group 11"/>
            <p:cNvGrpSpPr/>
            <p:nvPr/>
          </p:nvGrpSpPr>
          <p:grpSpPr>
            <a:xfrm>
              <a:off x="971600" y="1556792"/>
              <a:ext cx="3363429" cy="2218929"/>
              <a:chOff x="971600" y="1556792"/>
              <a:chExt cx="3363429" cy="2218929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1600" y="1556792"/>
                <a:ext cx="3363429" cy="2218929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1128" r="74086" b="-599"/>
              <a:stretch/>
            </p:blipFill>
            <p:spPr>
              <a:xfrm>
                <a:off x="1835696" y="1943992"/>
                <a:ext cx="490692" cy="243235"/>
              </a:xfrm>
              <a:prstGeom prst="rect">
                <a:avLst/>
              </a:prstGeom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1856800" y="1856757"/>
              <a:ext cx="554960" cy="4401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7/8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55576" y="4392264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Both DNA and RNA are in the aqueous phase</a:t>
            </a:r>
            <a:endParaRPr lang="en-US" sz="3600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13994" y="4293096"/>
            <a:ext cx="41504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DNA molecules are neutralized and start  to leave to the  organic phase but RNA molecules remain in the aqueous layer</a:t>
            </a:r>
            <a:endParaRPr lang="en-US" sz="3600" b="1" dirty="0">
              <a:latin typeface="Arial" charset="0"/>
              <a:ea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727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459"/>
    </mc:Choice>
    <mc:Fallback xmlns="">
      <p:transition spd="slow" advTm="1934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285784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>
                <a:solidFill>
                  <a:srgbClr val="C00000"/>
                </a:solidFill>
              </a:rPr>
              <a:t>The principle of DNA Extraction</a:t>
            </a:r>
            <a:endParaRPr lang="ar-JO" sz="40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عنصر نائب للمحتوى 2"/>
          <p:cNvSpPr txBox="1">
            <a:spLocks/>
          </p:cNvSpPr>
          <p:nvPr/>
        </p:nvSpPr>
        <p:spPr>
          <a:xfrm>
            <a:off x="457200" y="1428736"/>
            <a:ext cx="4614866" cy="528641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457200" indent="-457200" algn="l" rtl="0">
              <a:spcBef>
                <a:spcPct val="20000"/>
              </a:spcBef>
              <a:buFont typeface="+mj-lt"/>
              <a:buAutoNum type="arabicPeriod" startAt="3"/>
              <a:defRPr/>
            </a:pPr>
            <a:r>
              <a:rPr lang="en-US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Minicolumn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purification: </a:t>
            </a:r>
          </a:p>
          <a:p>
            <a:pPr marL="457200" indent="-457200" algn="l" rtl="0">
              <a:spcBef>
                <a:spcPct val="20000"/>
              </a:spcBef>
              <a:defRPr/>
            </a:pPr>
            <a:endParaRPr lang="en-US" sz="105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which depends on the binding and adsorption of nucleic acids to a solid phase (e.g. silica)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75441" y="1486376"/>
            <a:ext cx="463306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/>
              <a:t>(Spin-column-based nucleic acid purification)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D848AF-8788-5345-BB9E-8CD281E7C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6700" y="2209739"/>
            <a:ext cx="3175000" cy="3175000"/>
          </a:xfrm>
          <a:prstGeom prst="rect">
            <a:avLst/>
          </a:prstGeom>
          <a:ln>
            <a:solidFill>
              <a:srgbClr val="0000FF">
                <a:alpha val="99000"/>
              </a:srgbClr>
            </a:solidFill>
          </a:ln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9C6E966-355E-E340-BDFD-7048851F47E6}"/>
              </a:ext>
            </a:extLst>
          </p:cNvPr>
          <p:cNvCxnSpPr/>
          <p:nvPr/>
        </p:nvCxnSpPr>
        <p:spPr>
          <a:xfrm flipH="1" flipV="1">
            <a:off x="7812360" y="4077072"/>
            <a:ext cx="314822" cy="432048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258B6DA-DF22-0949-9AC0-243D916DC33F}"/>
              </a:ext>
            </a:extLst>
          </p:cNvPr>
          <p:cNvCxnSpPr/>
          <p:nvPr/>
        </p:nvCxnSpPr>
        <p:spPr>
          <a:xfrm flipH="1" flipV="1">
            <a:off x="6660232" y="4293096"/>
            <a:ext cx="314822" cy="432048"/>
          </a:xfrm>
          <a:prstGeom prst="straightConnector1">
            <a:avLst/>
          </a:prstGeom>
          <a:ln w="57150" cmpd="sng">
            <a:solidFill>
              <a:srgbClr val="0000FF">
                <a:alpha val="99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A253667-08B8-3742-A8C2-D625570D426E}"/>
              </a:ext>
            </a:extLst>
          </p:cNvPr>
          <p:cNvSpPr/>
          <p:nvPr/>
        </p:nvSpPr>
        <p:spPr>
          <a:xfrm rot="20516837">
            <a:off x="5452739" y="2677391"/>
            <a:ext cx="2347733" cy="914400"/>
          </a:xfrm>
          <a:prstGeom prst="roundRect">
            <a:avLst/>
          </a:prstGeom>
          <a:noFill/>
          <a:ln w="539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339"/>
    </mc:Choice>
    <mc:Fallback xmlns="">
      <p:transition spd="slow" advTm="2263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285784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>
                <a:solidFill>
                  <a:srgbClr val="C00000"/>
                </a:solidFill>
              </a:rPr>
              <a:t>The principle of DNA Extraction</a:t>
            </a:r>
            <a:endParaRPr lang="ar-JO" sz="40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عنصر نائب للمحتوى 2"/>
          <p:cNvSpPr txBox="1">
            <a:spLocks/>
          </p:cNvSpPr>
          <p:nvPr/>
        </p:nvSpPr>
        <p:spPr>
          <a:xfrm>
            <a:off x="457200" y="1124744"/>
            <a:ext cx="4614866" cy="567267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457200" indent="-457200" algn="l" rtl="0">
              <a:spcBef>
                <a:spcPct val="20000"/>
              </a:spcBef>
              <a:buFont typeface="+mj-lt"/>
              <a:buAutoNum type="arabicPeriod" startAt="3"/>
              <a:defRPr/>
            </a:pPr>
            <a:r>
              <a:rPr lang="en-US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Minicolumn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purification: </a:t>
            </a:r>
          </a:p>
          <a:p>
            <a:pPr marL="457200" indent="-457200" algn="l" rtl="0">
              <a:spcBef>
                <a:spcPct val="20000"/>
              </a:spcBef>
              <a:defRPr/>
            </a:pPr>
            <a:endParaRPr lang="en-US" sz="105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After cell lysis, inactivate endogenous nucleases (e.g. DNases) with proteinase K enzyme  and chelating agents (e.g. EDTA)</a:t>
            </a:r>
          </a:p>
          <a:p>
            <a:pPr marL="914400" lvl="1" indent="-4572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Add binding solution to cell lysate, mix and centrifugate </a:t>
            </a:r>
          </a:p>
          <a:p>
            <a:pPr marL="914400" lvl="1" indent="-4572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Washing and column elution(with TE buffer or DNAse/ RNAse free water)  </a:t>
            </a:r>
          </a:p>
          <a:p>
            <a:pPr marL="1371600" lvl="2" indent="-4572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/>
          <a:srcRect t="56646"/>
          <a:stretch/>
        </p:blipFill>
        <p:spPr bwMode="auto">
          <a:xfrm>
            <a:off x="5004048" y="4195099"/>
            <a:ext cx="4038600" cy="1821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24B3A2AD-EAAF-A94D-BF36-A35D2AEBAA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b="68598"/>
          <a:stretch/>
        </p:blipFill>
        <p:spPr bwMode="auto">
          <a:xfrm>
            <a:off x="5032311" y="1844824"/>
            <a:ext cx="4038600" cy="131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4D57C062-E1B0-544E-AAC0-F9BC0A2FDE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t="31402" b="42857"/>
          <a:stretch/>
        </p:blipFill>
        <p:spPr bwMode="auto">
          <a:xfrm>
            <a:off x="5004048" y="3116934"/>
            <a:ext cx="4038600" cy="1081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906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816"/>
    </mc:Choice>
    <mc:Fallback xmlns="">
      <p:transition spd="slow" advTm="2888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285784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>
                <a:solidFill>
                  <a:srgbClr val="C00000"/>
                </a:solidFill>
              </a:rPr>
              <a:t>The principle of DNA Extraction</a:t>
            </a:r>
            <a:endParaRPr lang="ar-JO" sz="40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عنصر نائب للمحتوى 2"/>
          <p:cNvSpPr txBox="1">
            <a:spLocks/>
          </p:cNvSpPr>
          <p:nvPr/>
        </p:nvSpPr>
        <p:spPr>
          <a:xfrm>
            <a:off x="457200" y="1428736"/>
            <a:ext cx="8686800" cy="528641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457200" indent="-4572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5610" name="Picture 10" descr="http://www.uklabs-direct.co.uk/assets/applets/Jouan_C3.12_Centrifuge_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625704" y="-12287359"/>
            <a:ext cx="15811610" cy="11858708"/>
          </a:xfrm>
          <a:prstGeom prst="rect">
            <a:avLst/>
          </a:prstGeom>
          <a:noFill/>
        </p:spPr>
      </p:pic>
      <p:pic>
        <p:nvPicPr>
          <p:cNvPr id="1026" name="Picture 2" descr="http://upload.wikimedia.org/wikipedia/commons/thumb/5/53/Qiagen_Mini_Spin_Column.svg/2000px-Qiagen_Mini_Spin_Column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073650" y="-5668963"/>
            <a:ext cx="2131924" cy="7307043"/>
          </a:xfrm>
          <a:prstGeom prst="rect">
            <a:avLst/>
          </a:prstGeom>
          <a:noFill/>
        </p:spPr>
      </p:pic>
      <p:pic>
        <p:nvPicPr>
          <p:cNvPr id="11" name="صورة 10" descr="2000px-Qiagen_Mini_Spin_Column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20624" y="1809440"/>
            <a:ext cx="3646256" cy="2262502"/>
          </a:xfrm>
          <a:prstGeom prst="rect">
            <a:avLst/>
          </a:prstGeom>
        </p:spPr>
      </p:pic>
      <p:grpSp>
        <p:nvGrpSpPr>
          <p:cNvPr id="15" name="مجموعة 14"/>
          <p:cNvGrpSpPr/>
          <p:nvPr/>
        </p:nvGrpSpPr>
        <p:grpSpPr>
          <a:xfrm>
            <a:off x="514354" y="1214443"/>
            <a:ext cx="4629150" cy="3357565"/>
            <a:chOff x="514354" y="1214443"/>
            <a:chExt cx="4629150" cy="3357565"/>
          </a:xfrm>
        </p:grpSpPr>
        <p:grpSp>
          <p:nvGrpSpPr>
            <p:cNvPr id="13" name="مجموعة 12"/>
            <p:cNvGrpSpPr/>
            <p:nvPr/>
          </p:nvGrpSpPr>
          <p:grpSpPr>
            <a:xfrm>
              <a:off x="514354" y="1214443"/>
              <a:ext cx="4629150" cy="3357565"/>
              <a:chOff x="514354" y="1214443"/>
              <a:chExt cx="4629150" cy="3357565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14354" y="1214443"/>
                <a:ext cx="4629150" cy="3000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2" name="مربع نص 11"/>
              <p:cNvSpPr txBox="1"/>
              <p:nvPr/>
            </p:nvSpPr>
            <p:spPr>
              <a:xfrm>
                <a:off x="642910" y="4202676"/>
                <a:ext cx="43577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b="1" dirty="0"/>
                  <a:t>Spin column-based nucleic acid purification</a:t>
                </a:r>
                <a:endParaRPr lang="en-GB" b="1" dirty="0"/>
              </a:p>
            </p:txBody>
          </p:sp>
        </p:grpSp>
        <p:sp>
          <p:nvSpPr>
            <p:cNvPr id="14" name="مربع نص 13"/>
            <p:cNvSpPr txBox="1"/>
            <p:nvPr/>
          </p:nvSpPr>
          <p:spPr>
            <a:xfrm>
              <a:off x="550834" y="3071810"/>
              <a:ext cx="6270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(SiO2)</a:t>
              </a:r>
              <a:endParaRPr lang="en-GB" sz="14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06552" y="5037907"/>
            <a:ext cx="762588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Binding solution consists of : </a:t>
            </a:r>
          </a:p>
          <a:p>
            <a:pPr algn="l">
              <a:lnSpc>
                <a:spcPct val="200000"/>
              </a:lnSpc>
            </a:pPr>
            <a:r>
              <a:rPr lang="en-US" sz="2000" b="1" dirty="0">
                <a:solidFill>
                  <a:srgbClr val="C00000"/>
                </a:solidFill>
              </a:rPr>
              <a:t>1. </a:t>
            </a:r>
            <a:r>
              <a:rPr lang="en-US" sz="2000" b="1" dirty="0" err="1">
                <a:solidFill>
                  <a:srgbClr val="C00000"/>
                </a:solidFill>
              </a:rPr>
              <a:t>Chaotropic</a:t>
            </a:r>
            <a:r>
              <a:rPr lang="en-US" sz="2000" b="1" dirty="0">
                <a:solidFill>
                  <a:srgbClr val="C00000"/>
                </a:solidFill>
              </a:rPr>
              <a:t> salt like guanidinium chloride</a:t>
            </a:r>
          </a:p>
          <a:p>
            <a:pPr algn="l">
              <a:lnSpc>
                <a:spcPct val="200000"/>
              </a:lnSpc>
            </a:pPr>
            <a:r>
              <a:rPr lang="en-US" sz="2000" b="1" dirty="0">
                <a:solidFill>
                  <a:srgbClr val="0000FF"/>
                </a:solidFill>
              </a:rPr>
              <a:t>2. Sodium acetate salt (act as bridge)</a:t>
            </a:r>
          </a:p>
          <a:p>
            <a:pPr algn="l"/>
            <a:endParaRPr lang="en-US" sz="2000" dirty="0"/>
          </a:p>
          <a:p>
            <a:pPr algn="l"/>
            <a:endParaRPr lang="en-US" sz="2000" dirty="0"/>
          </a:p>
          <a:p>
            <a:pPr algn="l"/>
            <a:endParaRPr lang="en-US" sz="20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481"/>
    </mc:Choice>
    <mc:Fallback xmlns="">
      <p:transition spd="slow" advTm="3134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285784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>
                <a:solidFill>
                  <a:srgbClr val="C00000"/>
                </a:solidFill>
              </a:rPr>
              <a:t>The principle of DNA Extraction</a:t>
            </a:r>
            <a:endParaRPr lang="ar-JO" sz="40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ttp://www.nature.com/nmeth/journal/v3/n1/images/nmeth845-F1.jpg"/>
          <p:cNvPicPr>
            <a:picLocks noChangeAspect="1" noChangeArrowheads="1"/>
          </p:cNvPicPr>
          <p:nvPr/>
        </p:nvPicPr>
        <p:blipFill>
          <a:blip r:embed="rId3"/>
          <a:srcRect t="5138" b="56039"/>
          <a:stretch>
            <a:fillRect/>
          </a:stretch>
        </p:blipFill>
        <p:spPr bwMode="auto">
          <a:xfrm>
            <a:off x="1000100" y="2428868"/>
            <a:ext cx="7223125" cy="24288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121"/>
    </mc:Choice>
    <mc:Fallback xmlns="">
      <p:transition spd="slow" advTm="15312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1886967"/>
            <a:ext cx="7772400" cy="1470025"/>
          </a:xfrm>
        </p:spPr>
        <p:txBody>
          <a:bodyPr>
            <a:normAutofit/>
          </a:bodyPr>
          <a:lstStyle/>
          <a:p>
            <a:pPr rtl="0"/>
            <a:r>
              <a:rPr lang="en-US" sz="7200" dirty="0">
                <a:solidFill>
                  <a:srgbClr val="C00000"/>
                </a:solidFill>
              </a:rPr>
              <a:t>Part  III</a:t>
            </a:r>
            <a:endParaRPr lang="ar-JO" sz="7200" dirty="0">
              <a:solidFill>
                <a:srgbClr val="C00000"/>
              </a:solidFill>
            </a:endParaRPr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88"/>
            <a:ext cx="1143008" cy="1295410"/>
          </a:xfrm>
          <a:prstGeom prst="rect">
            <a:avLst/>
          </a:prstGeom>
          <a:noFill/>
        </p:spPr>
      </p:pic>
      <p:sp>
        <p:nvSpPr>
          <p:cNvPr id="10" name="مستطيل 9"/>
          <p:cNvSpPr/>
          <p:nvPr/>
        </p:nvSpPr>
        <p:spPr>
          <a:xfrm>
            <a:off x="0" y="0"/>
            <a:ext cx="428596" cy="685802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28596" y="3886200"/>
            <a:ext cx="8715404" cy="1752600"/>
          </a:xfrm>
        </p:spPr>
        <p:txBody>
          <a:bodyPr>
            <a:normAutofit lnSpcReduction="10000"/>
          </a:bodyPr>
          <a:lstStyle/>
          <a:p>
            <a:r>
              <a:rPr lang="en-US" sz="6000" dirty="0">
                <a:solidFill>
                  <a:srgbClr val="C00000"/>
                </a:solidFill>
              </a:rPr>
              <a:t>Assessment of Extracted DNA</a:t>
            </a:r>
          </a:p>
        </p:txBody>
      </p:sp>
    </p:spTree>
    <p:extLst>
      <p:ext uri="{BB962C8B-B14F-4D97-AF65-F5344CB8AC3E}">
        <p14:creationId xmlns:p14="http://schemas.microsoft.com/office/powerpoint/2010/main" val="129789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500"/>
    </mc:Choice>
    <mc:Fallback xmlns="">
      <p:transition spd="slow" advTm="1575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sz="3600" dirty="0">
                <a:solidFill>
                  <a:srgbClr val="C00000"/>
                </a:solidFill>
              </a:rPr>
              <a:t>Assessment of Purified Nucleic Acid </a:t>
            </a:r>
            <a:endParaRPr lang="ar-JO" sz="36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6" name="AutoShape 32" descr="نتيجة بحث الصور عن ‪invitrogen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2" descr="نتيجة بحث الصور عن ‪blood DNA extraction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8" name="AutoShape 4" descr="نتيجة بحث الصور عن ‪blood DNA extraction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عنصر نائب للمحتوى 2"/>
          <p:cNvSpPr txBox="1">
            <a:spLocks/>
          </p:cNvSpPr>
          <p:nvPr/>
        </p:nvSpPr>
        <p:spPr>
          <a:xfrm>
            <a:off x="457200" y="1428736"/>
            <a:ext cx="8543956" cy="528641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Measurement of concentration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www.ansci.wisc.edu/jjp1/ansci_repro/lab/procedures/spectrophotometer/spec_photos/sq_cuvett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4619366"/>
            <a:ext cx="1285884" cy="2167220"/>
          </a:xfrm>
          <a:prstGeom prst="rect">
            <a:avLst/>
          </a:prstGeom>
          <a:noFill/>
        </p:spPr>
      </p:pic>
      <p:pic>
        <p:nvPicPr>
          <p:cNvPr id="10" name="صورة 9" descr="Insert Cuvette to Blan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84" y="2000240"/>
            <a:ext cx="2786082" cy="2493818"/>
          </a:xfrm>
          <a:prstGeom prst="rect">
            <a:avLst/>
          </a:prstGeom>
        </p:spPr>
      </p:pic>
      <p:pic>
        <p:nvPicPr>
          <p:cNvPr id="12" name="Picture 14" descr="http://beer.suregork.com/wp-content/uploads/2012/07/quartz_cuvette-500x531.jpg"/>
          <p:cNvPicPr>
            <a:picLocks noChangeAspect="1" noChangeArrowheads="1"/>
          </p:cNvPicPr>
          <p:nvPr/>
        </p:nvPicPr>
        <p:blipFill>
          <a:blip r:embed="rId6"/>
          <a:srcRect b="35028"/>
          <a:stretch>
            <a:fillRect/>
          </a:stretch>
        </p:blipFill>
        <p:spPr bwMode="auto">
          <a:xfrm>
            <a:off x="928662" y="5000636"/>
            <a:ext cx="2357454" cy="1626655"/>
          </a:xfrm>
          <a:prstGeom prst="rect">
            <a:avLst/>
          </a:prstGeom>
          <a:noFill/>
        </p:spPr>
      </p:pic>
      <p:pic>
        <p:nvPicPr>
          <p:cNvPr id="13" name="Picture 8" descr="http://www.shopbuy.org/static/category/original/spectrophotometers/spectrophotometer-cs-1b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0100" y="2071678"/>
            <a:ext cx="2428892" cy="280796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777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682"/>
    </mc:Choice>
    <mc:Fallback xmlns="">
      <p:transition spd="slow" advTm="1946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Extraction of DNA</a:t>
            </a:r>
            <a:endParaRPr lang="ar-JO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686800" cy="5643578"/>
          </a:xfrm>
        </p:spPr>
        <p:txBody>
          <a:bodyPr>
            <a:normAutofit/>
          </a:bodyPr>
          <a:lstStyle/>
          <a:p>
            <a:pPr algn="l" rtl="0"/>
            <a:r>
              <a:rPr lang="en-GB" sz="2800" b="1" dirty="0">
                <a:latin typeface="Arial" pitchFamily="34" charset="0"/>
                <a:cs typeface="Arial" pitchFamily="34" charset="0"/>
              </a:rPr>
              <a:t>DNA Extraction: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 is a process of isolation and purification of DNA from a sample using a combination of physical and chemical methods</a:t>
            </a:r>
          </a:p>
          <a:p>
            <a:pPr algn="l" rtl="0"/>
            <a:r>
              <a:rPr lang="en-US" sz="2800" dirty="0">
                <a:latin typeface="Arial" pitchFamily="34" charset="0"/>
                <a:cs typeface="Arial" pitchFamily="34" charset="0"/>
              </a:rPr>
              <a:t>Routine procedure widely used in:</a:t>
            </a:r>
          </a:p>
          <a:p>
            <a:pPr marL="914400" lvl="1" indent="-514350" algn="l" rtl="0">
              <a:buFont typeface="+mj-lt"/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Molecular biology labs         </a:t>
            </a:r>
          </a:p>
          <a:p>
            <a:pPr marL="914400" lvl="1" indent="-514350" algn="l" rtl="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914400" lvl="1" indent="-514350" algn="l" rtl="0"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914400" lvl="1" indent="-514350" algn="l" rtl="0"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914400" lvl="1" indent="-514350" algn="l" rtl="0"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914400" lvl="1" indent="-514350" algn="l" rtl="0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3. Forensic analyses (e.g. DNA fingerprinting) </a:t>
            </a:r>
          </a:p>
          <a:p>
            <a:pPr marL="914400" lvl="1" indent="-514350" algn="l" rtl="0">
              <a:buNone/>
            </a:pP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نتيجة بحث الصور عن ‪forensic analysis‬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81326" y="5424502"/>
            <a:ext cx="3324732" cy="1265246"/>
          </a:xfrm>
          <a:prstGeom prst="rect">
            <a:avLst/>
          </a:prstGeom>
          <a:noFill/>
        </p:spPr>
      </p:pic>
      <p:pic>
        <p:nvPicPr>
          <p:cNvPr id="9" name="Picture 4" descr="http://courses.itsligo.ie/files/2009/08/Forensi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75" y="3500438"/>
            <a:ext cx="2058971" cy="1364804"/>
          </a:xfrm>
          <a:prstGeom prst="rect">
            <a:avLst/>
          </a:prstGeom>
          <a:noFill/>
        </p:spPr>
      </p:pic>
      <p:pic>
        <p:nvPicPr>
          <p:cNvPr id="10" name="Picture 6" descr="نتيجة بحث الصور عن ‪genetic test‬‏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37390" y="3572782"/>
            <a:ext cx="1328734" cy="1356416"/>
          </a:xfrm>
          <a:prstGeom prst="rect">
            <a:avLst/>
          </a:prstGeom>
          <a:noFill/>
        </p:spPr>
      </p:pic>
      <p:sp>
        <p:nvSpPr>
          <p:cNvPr id="11" name="مربع نص 10"/>
          <p:cNvSpPr txBox="1"/>
          <p:nvPr/>
        </p:nvSpPr>
        <p:spPr>
          <a:xfrm>
            <a:off x="5938891" y="3071810"/>
            <a:ext cx="2919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2.    Genetic testing 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335"/>
    </mc:Choice>
    <mc:Fallback xmlns="">
      <p:transition spd="slow" advTm="3773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  <p:extLst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sz="3600" dirty="0">
                <a:solidFill>
                  <a:srgbClr val="C00000"/>
                </a:solidFill>
              </a:rPr>
              <a:t>Assessment of Purified Nucleic Acid </a:t>
            </a:r>
            <a:endParaRPr lang="ar-JO" sz="36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6" name="AutoShape 32" descr="نتيجة بحث الصور عن ‪invitrogen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2" descr="نتيجة بحث الصور عن ‪blood DNA extraction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8" name="AutoShape 4" descr="نتيجة بحث الصور عن ‪blood DNA extraction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عنصر نائب للمحتوى 2"/>
          <p:cNvSpPr txBox="1">
            <a:spLocks/>
          </p:cNvSpPr>
          <p:nvPr/>
        </p:nvSpPr>
        <p:spPr>
          <a:xfrm>
            <a:off x="457200" y="1428736"/>
            <a:ext cx="8543956" cy="528641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Measurement of concentration</a:t>
            </a:r>
          </a:p>
          <a:p>
            <a:pPr marL="514350" lvl="0" indent="-514350" algn="l" rtl="0">
              <a:spcBef>
                <a:spcPct val="20000"/>
              </a:spcBef>
              <a:defRPr/>
            </a:pPr>
            <a:endParaRPr lang="en-US" sz="400" dirty="0">
              <a:latin typeface="Arial" pitchFamily="34" charset="0"/>
              <a:cs typeface="Arial" pitchFamily="34" charset="0"/>
            </a:endParaRPr>
          </a:p>
          <a:p>
            <a:pPr marL="514350" lvl="0" indent="-51435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Nucleic acids absorb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uv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-light at wavelength of 260 nm  (</a:t>
            </a:r>
            <a:r>
              <a:rPr lang="el-GR" sz="2600" dirty="0">
                <a:latin typeface="Arial" pitchFamily="34" charset="0"/>
                <a:cs typeface="Arial" pitchFamily="34" charset="0"/>
              </a:rPr>
              <a:t>λ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= 260nm)</a:t>
            </a:r>
          </a:p>
          <a:p>
            <a:pPr marL="514350" indent="-51435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The concentration is estimated per one optical density unit (1OD) according to the type of nucleic acid (e.g. </a:t>
            </a:r>
            <a:r>
              <a:rPr lang="pl-PL" sz="2800" dirty="0"/>
              <a:t>1 OD260 unit = 50 µg/ml</a:t>
            </a:r>
            <a:r>
              <a:rPr lang="en-US" sz="2800" dirty="0"/>
              <a:t> dsDNA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) </a:t>
            </a:r>
          </a:p>
          <a:p>
            <a:pPr marL="514350" indent="-51435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514350" indent="-514350" algn="l" rtl="0">
              <a:spcBef>
                <a:spcPct val="20000"/>
              </a:spcBef>
              <a:defRPr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514350" lvl="0" indent="-514350" algn="l" rtl="0">
              <a:spcBef>
                <a:spcPct val="20000"/>
              </a:spcBef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514350" lvl="0" indent="-514350" algn="l" rtl="0">
              <a:spcBef>
                <a:spcPct val="20000"/>
              </a:spcBef>
              <a:defRPr/>
            </a:pPr>
            <a:endParaRPr lang="en-US" sz="2400" dirty="0"/>
          </a:p>
          <a:p>
            <a:pPr marL="514350" lvl="0" indent="-514350" algn="l" rtl="0">
              <a:spcBef>
                <a:spcPct val="20000"/>
              </a:spcBef>
              <a:defRPr/>
            </a:pPr>
            <a:r>
              <a:rPr lang="en-GB" sz="2000" dirty="0"/>
              <a:t>                    </a:t>
            </a:r>
          </a:p>
          <a:p>
            <a:pPr marL="514350" lvl="0" indent="-514350" algn="l" rtl="0">
              <a:spcBef>
                <a:spcPct val="20000"/>
              </a:spcBef>
              <a:defRPr/>
            </a:pPr>
            <a:endParaRPr lang="en-US" sz="2000" dirty="0"/>
          </a:p>
          <a:p>
            <a:pPr marL="514350" lvl="0" indent="-514350" algn="l" rtl="0">
              <a:spcBef>
                <a:spcPct val="20000"/>
              </a:spcBef>
              <a:defRPr/>
            </a:pPr>
            <a:endParaRPr lang="en-US" sz="2000" dirty="0"/>
          </a:p>
          <a:p>
            <a:pPr marL="514350" lvl="0" indent="-514350" algn="l" rtl="0">
              <a:spcBef>
                <a:spcPct val="20000"/>
              </a:spcBef>
              <a:defRPr/>
            </a:pPr>
            <a:endParaRPr lang="en-US" sz="2000" dirty="0"/>
          </a:p>
          <a:p>
            <a:pPr marL="514350" lvl="0" indent="-514350" algn="l" rtl="0">
              <a:spcBef>
                <a:spcPct val="20000"/>
              </a:spcBef>
              <a:defRPr/>
            </a:pPr>
            <a:endParaRPr lang="en-US" sz="2000" dirty="0"/>
          </a:p>
        </p:txBody>
      </p:sp>
      <p:graphicFrame>
        <p:nvGraphicFramePr>
          <p:cNvPr id="9" name="جدول 8"/>
          <p:cNvGraphicFramePr>
            <a:graphicFrameLocks noGrp="1"/>
          </p:cNvGraphicFramePr>
          <p:nvPr/>
        </p:nvGraphicFramePr>
        <p:xfrm>
          <a:off x="1357290" y="4676796"/>
          <a:ext cx="6929454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4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4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Nucleic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Acid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Concentration (µg/ml) or (ng/µl) per  A260 Unit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 ds DNA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 </a:t>
                      </a:r>
                      <a:r>
                        <a:rPr lang="en-GB" sz="1800" dirty="0" err="1"/>
                        <a:t>ss</a:t>
                      </a:r>
                      <a:r>
                        <a:rPr lang="en-GB" sz="1800" dirty="0"/>
                        <a:t> DNA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/>
                        <a:t>ss</a:t>
                      </a:r>
                      <a:r>
                        <a:rPr lang="en-GB" sz="1800" dirty="0"/>
                        <a:t> RNA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98363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411"/>
    </mc:Choice>
    <mc:Fallback xmlns="">
      <p:transition spd="slow" advTm="1484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sz="3600" dirty="0">
                <a:solidFill>
                  <a:srgbClr val="C00000"/>
                </a:solidFill>
              </a:rPr>
              <a:t>Assessment of Purified Nucleic Acid </a:t>
            </a:r>
            <a:endParaRPr lang="ar-JO" sz="36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6" name="AutoShape 32" descr="نتيجة بحث الصور عن ‪invitrogen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2" descr="نتيجة بحث الصور عن ‪blood DNA extraction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8" name="AutoShape 4" descr="نتيجة بحث الصور عن ‪blood DNA extraction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عنصر نائب للمحتوى 2"/>
          <p:cNvSpPr txBox="1">
            <a:spLocks/>
          </p:cNvSpPr>
          <p:nvPr/>
        </p:nvSpPr>
        <p:spPr>
          <a:xfrm>
            <a:off x="457200" y="1428736"/>
            <a:ext cx="8543956" cy="5286412"/>
          </a:xfrm>
          <a:prstGeom prst="rect">
            <a:avLst/>
          </a:prstGeom>
        </p:spPr>
        <p:txBody>
          <a:bodyPr vert="horz" lIns="91440" tIns="45720" rIns="91440" bIns="45720" rtlCol="1">
            <a:normAutofit fontScale="32500" lnSpcReduction="2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514350" indent="-51435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6200" dirty="0">
                <a:latin typeface="Arial" pitchFamily="34" charset="0"/>
                <a:cs typeface="Arial" pitchFamily="34" charset="0"/>
              </a:rPr>
              <a:t>The concentration is calculated according to the following equation:</a:t>
            </a:r>
          </a:p>
          <a:p>
            <a:pPr marL="514350" indent="-514350" algn="l" rtl="0">
              <a:spcBef>
                <a:spcPct val="20000"/>
              </a:spcBef>
              <a:defRPr/>
            </a:pPr>
            <a:r>
              <a:rPr lang="en-US" sz="42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514350" indent="-514350" algn="ctr" rtl="0">
              <a:spcBef>
                <a:spcPct val="20000"/>
              </a:spcBef>
              <a:defRPr/>
            </a:pPr>
            <a:r>
              <a:rPr lang="en-GB" sz="5500" b="1" dirty="0">
                <a:latin typeface="Arial" pitchFamily="34" charset="0"/>
                <a:cs typeface="Arial" pitchFamily="34" charset="0"/>
              </a:rPr>
              <a:t>DNA Concentration (µg/ml) = </a:t>
            </a:r>
            <a:r>
              <a:rPr lang="pl-PL" sz="5500" b="1" dirty="0">
                <a:latin typeface="Arial" pitchFamily="34" charset="0"/>
                <a:cs typeface="Arial" pitchFamily="34" charset="0"/>
              </a:rPr>
              <a:t> OD</a:t>
            </a:r>
            <a:r>
              <a:rPr lang="pl-PL" sz="5500" b="1" baseline="-25000" dirty="0">
                <a:latin typeface="Arial" pitchFamily="34" charset="0"/>
                <a:cs typeface="Arial" pitchFamily="34" charset="0"/>
              </a:rPr>
              <a:t>260</a:t>
            </a:r>
            <a:r>
              <a:rPr lang="pl-PL" sz="5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5500" b="1" dirty="0">
                <a:latin typeface="Arial" pitchFamily="34" charset="0"/>
                <a:cs typeface="Arial" pitchFamily="34" charset="0"/>
              </a:rPr>
              <a:t> × dilution factor × 50 µg/ml</a:t>
            </a:r>
          </a:p>
          <a:p>
            <a:pPr marL="514350" indent="-514350" algn="ctr" rtl="0">
              <a:spcBef>
                <a:spcPct val="20000"/>
              </a:spcBef>
              <a:defRPr/>
            </a:pPr>
            <a:endParaRPr lang="en-US" sz="2200" b="1" dirty="0">
              <a:latin typeface="Arial" pitchFamily="34" charset="0"/>
              <a:cs typeface="Arial" pitchFamily="34" charset="0"/>
            </a:endParaRPr>
          </a:p>
          <a:p>
            <a:pPr marL="514350" indent="-514350" algn="ctr" rtl="0">
              <a:spcBef>
                <a:spcPct val="20000"/>
              </a:spcBef>
              <a:defRPr/>
            </a:pPr>
            <a:endParaRPr lang="en-US" sz="2200" b="1" dirty="0">
              <a:latin typeface="Arial" pitchFamily="34" charset="0"/>
              <a:cs typeface="Arial" pitchFamily="34" charset="0"/>
            </a:endParaRPr>
          </a:p>
          <a:p>
            <a:pPr marL="514350" indent="-514350" algn="ctr" rtl="0">
              <a:spcBef>
                <a:spcPct val="20000"/>
              </a:spcBef>
              <a:defRPr/>
            </a:pPr>
            <a:endParaRPr lang="en-US" sz="2200" b="1" dirty="0">
              <a:latin typeface="Arial" pitchFamily="34" charset="0"/>
              <a:cs typeface="Arial" pitchFamily="34" charset="0"/>
            </a:endParaRPr>
          </a:p>
          <a:p>
            <a:pPr marL="514350" indent="-514350" algn="l" rtl="0">
              <a:spcBef>
                <a:spcPct val="20000"/>
              </a:spcBef>
              <a:defRPr/>
            </a:pPr>
            <a:r>
              <a:rPr lang="en-US" sz="55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Example: </a:t>
            </a:r>
            <a:r>
              <a:rPr lang="en-GB" sz="55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55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OD</a:t>
            </a:r>
            <a:r>
              <a:rPr lang="pl-PL" sz="5500" b="1" baseline="-25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260</a:t>
            </a:r>
            <a:r>
              <a:rPr lang="pl-PL" sz="55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55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= 1.6,  dilution factor = 100,  sample of genomic DNA</a:t>
            </a:r>
          </a:p>
          <a:p>
            <a:pPr marL="514350" indent="-514350" algn="l" rtl="0">
              <a:spcBef>
                <a:spcPct val="20000"/>
              </a:spcBef>
              <a:defRPr/>
            </a:pPr>
            <a:endParaRPr lang="en-GB" sz="5500" b="1" dirty="0">
              <a:latin typeface="Arial" pitchFamily="34" charset="0"/>
              <a:cs typeface="Arial" pitchFamily="34" charset="0"/>
            </a:endParaRPr>
          </a:p>
          <a:p>
            <a:pPr marL="514350" indent="-514350" algn="l" rtl="0">
              <a:spcBef>
                <a:spcPct val="20000"/>
              </a:spcBef>
              <a:defRPr/>
            </a:pPr>
            <a:r>
              <a:rPr lang="en-GB" sz="5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Answer:</a:t>
            </a:r>
            <a:r>
              <a:rPr lang="en-GB" sz="5500" b="1" dirty="0">
                <a:latin typeface="Arial" pitchFamily="34" charset="0"/>
                <a:cs typeface="Arial" pitchFamily="34" charset="0"/>
              </a:rPr>
              <a:t>  </a:t>
            </a:r>
          </a:p>
          <a:p>
            <a:pPr marL="514350" indent="-514350" algn="l" rtl="0">
              <a:spcBef>
                <a:spcPct val="20000"/>
              </a:spcBef>
              <a:defRPr/>
            </a:pPr>
            <a:endParaRPr lang="en-GB" sz="5500" b="1" dirty="0">
              <a:latin typeface="Arial" pitchFamily="34" charset="0"/>
              <a:cs typeface="Arial" pitchFamily="34" charset="0"/>
            </a:endParaRPr>
          </a:p>
          <a:p>
            <a:pPr marL="514350" indent="-514350" algn="l" rtl="0">
              <a:spcBef>
                <a:spcPct val="20000"/>
              </a:spcBef>
              <a:defRPr/>
            </a:pPr>
            <a:r>
              <a:rPr lang="en-GB" sz="5500" b="1" dirty="0">
                <a:latin typeface="Arial" pitchFamily="34" charset="0"/>
                <a:cs typeface="Arial" pitchFamily="34" charset="0"/>
              </a:rPr>
              <a:t>                       </a:t>
            </a:r>
            <a:r>
              <a:rPr lang="en-GB" sz="5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DNA conc. =  1.6 x 100 x 50 ng/µl or µg/ml</a:t>
            </a:r>
          </a:p>
          <a:p>
            <a:pPr marL="514350" indent="-514350" algn="l" rtl="0">
              <a:spcBef>
                <a:spcPct val="20000"/>
              </a:spcBef>
              <a:defRPr/>
            </a:pPr>
            <a:r>
              <a:rPr lang="en-US" sz="5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=  8000 </a:t>
            </a:r>
            <a:r>
              <a:rPr lang="en-GB" sz="5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ng/µl  or </a:t>
            </a:r>
            <a:r>
              <a:rPr lang="en-US" sz="5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8000 </a:t>
            </a:r>
            <a:r>
              <a:rPr lang="en-GB" sz="5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µg/ml or 8 µg/µl</a:t>
            </a:r>
            <a:endParaRPr lang="en-US" sz="4200" b="1" dirty="0">
              <a:latin typeface="Arial" pitchFamily="34" charset="0"/>
              <a:cs typeface="Arial" pitchFamily="34" charset="0"/>
            </a:endParaRPr>
          </a:p>
          <a:p>
            <a:pPr marL="514350" indent="-514350" algn="l" rtl="0">
              <a:spcBef>
                <a:spcPct val="20000"/>
              </a:spcBef>
              <a:defRPr/>
            </a:pPr>
            <a:endParaRPr lang="en-US" sz="4200" b="1" dirty="0">
              <a:latin typeface="Arial" pitchFamily="34" charset="0"/>
              <a:cs typeface="Arial" pitchFamily="34" charset="0"/>
            </a:endParaRPr>
          </a:p>
          <a:p>
            <a:pPr marL="514350" indent="-514350" algn="l" rtl="0">
              <a:spcBef>
                <a:spcPct val="20000"/>
              </a:spcBef>
              <a:defRPr/>
            </a:pP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300" b="1" u="sng" dirty="0">
                <a:latin typeface="Arial" pitchFamily="34" charset="0"/>
                <a:cs typeface="Arial" pitchFamily="34" charset="0"/>
              </a:rPr>
              <a:t>Note:</a:t>
            </a:r>
            <a:r>
              <a:rPr lang="en-US" sz="4300" b="1" dirty="0">
                <a:latin typeface="Arial" pitchFamily="34" charset="0"/>
                <a:cs typeface="Arial" pitchFamily="34" charset="0"/>
              </a:rPr>
              <a:t>     1g = 1000mg                          1L = 1000 ml</a:t>
            </a:r>
          </a:p>
          <a:p>
            <a:pPr marL="514350" lvl="0" indent="-514350" algn="l" rtl="0">
              <a:spcBef>
                <a:spcPct val="20000"/>
              </a:spcBef>
              <a:defRPr/>
            </a:pPr>
            <a:r>
              <a:rPr kumimoji="0" lang="en-US" sz="43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1mg = 1000 </a:t>
            </a:r>
            <a:r>
              <a:rPr lang="en-GB" sz="4300" b="1" dirty="0">
                <a:latin typeface="Arial" pitchFamily="34" charset="0"/>
                <a:cs typeface="Arial" pitchFamily="34" charset="0"/>
              </a:rPr>
              <a:t>µg                         1ml = 1000 µl</a:t>
            </a:r>
          </a:p>
          <a:p>
            <a:pPr marL="514350" lvl="0" indent="-514350" algn="l" rtl="0">
              <a:spcBef>
                <a:spcPct val="20000"/>
              </a:spcBef>
              <a:defRPr/>
            </a:pPr>
            <a:r>
              <a:rPr kumimoji="0" lang="en-GB" sz="43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1 </a:t>
            </a:r>
            <a:r>
              <a:rPr lang="en-GB" sz="4300" b="1" dirty="0">
                <a:latin typeface="Arial" pitchFamily="34" charset="0"/>
                <a:cs typeface="Arial" pitchFamily="34" charset="0"/>
              </a:rPr>
              <a:t>µg  = 1000 ng</a:t>
            </a:r>
          </a:p>
          <a:p>
            <a:pPr marL="514350" lvl="0" indent="-514350" algn="l" rtl="0">
              <a:spcBef>
                <a:spcPct val="20000"/>
              </a:spcBef>
              <a:defRPr/>
            </a:pP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514350" lvl="0" indent="-514350" algn="l" rtl="0">
              <a:spcBef>
                <a:spcPct val="20000"/>
              </a:spcBef>
              <a:defRPr/>
            </a:pPr>
            <a:endParaRPr lang="en-US" sz="400" dirty="0">
              <a:latin typeface="Arial" pitchFamily="34" charset="0"/>
              <a:cs typeface="Arial" pitchFamily="34" charset="0"/>
            </a:endParaRPr>
          </a:p>
          <a:p>
            <a:pPr marL="514350" indent="-514350" algn="l" rtl="0">
              <a:spcBef>
                <a:spcPct val="20000"/>
              </a:spcBef>
              <a:defRPr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514350" indent="-514350" algn="l" rtl="0">
              <a:spcBef>
                <a:spcPct val="20000"/>
              </a:spcBef>
              <a:defRPr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514350" lvl="0" indent="-514350" algn="l" rtl="0">
              <a:spcBef>
                <a:spcPct val="20000"/>
              </a:spcBef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514350" lvl="0" indent="-514350" algn="l" rtl="0">
              <a:spcBef>
                <a:spcPct val="20000"/>
              </a:spcBef>
              <a:defRPr/>
            </a:pPr>
            <a:endParaRPr lang="en-US" sz="2400" dirty="0"/>
          </a:p>
          <a:p>
            <a:pPr marL="514350" lvl="0" indent="-514350" algn="l" rtl="0">
              <a:spcBef>
                <a:spcPct val="20000"/>
              </a:spcBef>
              <a:defRPr/>
            </a:pPr>
            <a:r>
              <a:rPr lang="en-GB" sz="2000" dirty="0"/>
              <a:t>                    </a:t>
            </a:r>
          </a:p>
          <a:p>
            <a:pPr marL="514350" lvl="0" indent="-514350" algn="l" rtl="0">
              <a:spcBef>
                <a:spcPct val="20000"/>
              </a:spcBef>
              <a:defRPr/>
            </a:pPr>
            <a:endParaRPr lang="en-US" sz="2000" dirty="0"/>
          </a:p>
          <a:p>
            <a:pPr marL="514350" lvl="0" indent="-514350" algn="l" rtl="0">
              <a:spcBef>
                <a:spcPct val="20000"/>
              </a:spcBef>
              <a:defRPr/>
            </a:pPr>
            <a:endParaRPr lang="en-US" sz="2000" dirty="0"/>
          </a:p>
          <a:p>
            <a:pPr marL="514350" lvl="0" indent="-514350" algn="l" rtl="0">
              <a:spcBef>
                <a:spcPct val="20000"/>
              </a:spcBef>
              <a:defRPr/>
            </a:pPr>
            <a:endParaRPr lang="en-US" sz="2000" dirty="0"/>
          </a:p>
          <a:p>
            <a:pPr marL="514350" lvl="0" indent="-514350" algn="l" rtl="0">
              <a:spcBef>
                <a:spcPct val="20000"/>
              </a:spcBef>
              <a:defRPr/>
            </a:pP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551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676"/>
    </mc:Choice>
    <mc:Fallback xmlns="">
      <p:transition spd="slow" advTm="4216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sz="3600" dirty="0">
                <a:solidFill>
                  <a:srgbClr val="C00000"/>
                </a:solidFill>
              </a:rPr>
              <a:t>Assessment of Purified Nucleic Acid </a:t>
            </a:r>
            <a:endParaRPr lang="ar-JO" sz="36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6" name="AutoShape 32" descr="نتيجة بحث الصور عن ‪invitrogen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2" descr="نتيجة بحث الصور عن ‪blood DNA extraction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8" name="AutoShape 4" descr="نتيجة بحث الصور عن ‪blood DNA extraction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عنصر نائب للمحتوى 2"/>
          <p:cNvSpPr txBox="1">
            <a:spLocks/>
          </p:cNvSpPr>
          <p:nvPr/>
        </p:nvSpPr>
        <p:spPr>
          <a:xfrm>
            <a:off x="457200" y="1428736"/>
            <a:ext cx="8543956" cy="528641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514350" indent="-514350" algn="l" rtl="0">
              <a:spcBef>
                <a:spcPct val="20000"/>
              </a:spcBef>
              <a:defRPr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514350" lvl="0" indent="-514350" algn="l" rtl="0">
              <a:spcBef>
                <a:spcPct val="20000"/>
              </a:spcBef>
              <a:defRPr/>
            </a:pPr>
            <a:endParaRPr lang="en-US" sz="400" dirty="0">
              <a:latin typeface="Arial" pitchFamily="34" charset="0"/>
              <a:cs typeface="Arial" pitchFamily="34" charset="0"/>
            </a:endParaRPr>
          </a:p>
          <a:p>
            <a:pPr marL="514350" indent="-514350" algn="l" rtl="0">
              <a:spcBef>
                <a:spcPct val="20000"/>
              </a:spcBef>
              <a:defRPr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514350" indent="-514350" algn="l" rtl="0">
              <a:spcBef>
                <a:spcPct val="20000"/>
              </a:spcBef>
              <a:defRPr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514350" lvl="0" indent="-514350" algn="l" rtl="0">
              <a:spcBef>
                <a:spcPct val="20000"/>
              </a:spcBef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514350" lvl="0" indent="-514350" algn="l" rtl="0">
              <a:spcBef>
                <a:spcPct val="20000"/>
              </a:spcBef>
              <a:defRPr/>
            </a:pPr>
            <a:endParaRPr lang="en-US" sz="2400" dirty="0"/>
          </a:p>
          <a:p>
            <a:pPr marL="514350" lvl="0" indent="-514350" algn="l" rtl="0">
              <a:spcBef>
                <a:spcPct val="20000"/>
              </a:spcBef>
              <a:defRPr/>
            </a:pPr>
            <a:r>
              <a:rPr lang="en-GB" sz="2000" dirty="0"/>
              <a:t>                    </a:t>
            </a:r>
          </a:p>
          <a:p>
            <a:pPr marL="514350" lvl="0" indent="-514350" algn="l" rtl="0">
              <a:spcBef>
                <a:spcPct val="20000"/>
              </a:spcBef>
              <a:defRPr/>
            </a:pPr>
            <a:endParaRPr lang="en-US" sz="2000" dirty="0"/>
          </a:p>
          <a:p>
            <a:pPr marL="514350" lvl="0" indent="-514350" algn="l" rtl="0">
              <a:spcBef>
                <a:spcPct val="20000"/>
              </a:spcBef>
              <a:defRPr/>
            </a:pPr>
            <a:endParaRPr lang="en-US" sz="2000" dirty="0"/>
          </a:p>
          <a:p>
            <a:pPr marL="514350" lvl="0" indent="-514350" algn="l" rtl="0">
              <a:spcBef>
                <a:spcPct val="20000"/>
              </a:spcBef>
              <a:defRPr/>
            </a:pPr>
            <a:endParaRPr lang="en-US" sz="2000" dirty="0"/>
          </a:p>
          <a:p>
            <a:pPr marL="514350" lvl="0" indent="-514350" algn="l" rtl="0">
              <a:spcBef>
                <a:spcPct val="20000"/>
              </a:spcBef>
              <a:defRPr/>
            </a:pPr>
            <a:endParaRPr lang="en-US" sz="2000" dirty="0"/>
          </a:p>
        </p:txBody>
      </p:sp>
      <p:pic>
        <p:nvPicPr>
          <p:cNvPr id="13" name="Picture 2" descr="http://www.peqlab.com/images/ProdGroup/91-ND-LITE_Samp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162437"/>
            <a:ext cx="4000528" cy="4695455"/>
          </a:xfrm>
          <a:prstGeom prst="rect">
            <a:avLst/>
          </a:prstGeom>
          <a:noFill/>
        </p:spPr>
      </p:pic>
      <p:sp>
        <p:nvSpPr>
          <p:cNvPr id="14" name="مربع نص 13"/>
          <p:cNvSpPr txBox="1"/>
          <p:nvPr/>
        </p:nvSpPr>
        <p:spPr>
          <a:xfrm>
            <a:off x="3857620" y="5955589"/>
            <a:ext cx="5214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NanoDrop is automatically </a:t>
            </a:r>
          </a:p>
          <a:p>
            <a:pPr algn="ctr"/>
            <a:r>
              <a:rPr lang="en-US" sz="2400" dirty="0"/>
              <a:t>calculate the concentration in ng/</a:t>
            </a:r>
            <a:r>
              <a:rPr lang="en-GB" sz="2400" dirty="0"/>
              <a:t>µl</a:t>
            </a:r>
          </a:p>
        </p:txBody>
      </p:sp>
    </p:spTree>
    <p:extLst>
      <p:ext uri="{BB962C8B-B14F-4D97-AF65-F5344CB8AC3E}">
        <p14:creationId xmlns:p14="http://schemas.microsoft.com/office/powerpoint/2010/main" val="164593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469"/>
    </mc:Choice>
    <mc:Fallback xmlns="">
      <p:transition spd="slow" advTm="248469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sz="3600" dirty="0">
                <a:solidFill>
                  <a:srgbClr val="C00000"/>
                </a:solidFill>
              </a:rPr>
              <a:t>Assessment of Purified Nucleic Acid </a:t>
            </a:r>
            <a:endParaRPr lang="ar-JO" sz="36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6" name="AutoShape 32" descr="نتيجة بحث الصور عن ‪invitrogen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2" descr="نتيجة بحث الصور عن ‪blood DNA extraction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8" name="AutoShape 4" descr="نتيجة بحث الصور عن ‪blood DNA extraction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عنصر نائب للمحتوى 2"/>
          <p:cNvSpPr txBox="1">
            <a:spLocks/>
          </p:cNvSpPr>
          <p:nvPr/>
        </p:nvSpPr>
        <p:spPr>
          <a:xfrm>
            <a:off x="457200" y="1428736"/>
            <a:ext cx="8543956" cy="621510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514350" lvl="0" indent="-514350" algn="l" rtl="0">
              <a:spcBef>
                <a:spcPct val="20000"/>
              </a:spcBef>
              <a:buFont typeface="+mj-lt"/>
              <a:buAutoNum type="arabicPeriod" startAt="2"/>
              <a:defRPr/>
            </a:pP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Sample purity:</a:t>
            </a:r>
          </a:p>
          <a:p>
            <a:pPr marL="514350" lvl="0" indent="-51435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The reading of absorbance at 260nm is divided by the reading at 280nm to estimate sample purity</a:t>
            </a:r>
          </a:p>
          <a:p>
            <a:pPr marL="514350" lvl="0" indent="-514350" algn="l" rtl="0">
              <a:spcBef>
                <a:spcPct val="20000"/>
              </a:spcBef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514350" lvl="0" indent="-51435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This ratio is most commonly used to determine the presence of protein in the isolated sample</a:t>
            </a:r>
          </a:p>
          <a:p>
            <a:pPr marL="514350" lvl="0" indent="-514350" algn="l" rtl="0">
              <a:spcBef>
                <a:spcPct val="20000"/>
              </a:spcBef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514350" lvl="0" indent="-51435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The acceptable range for this ratio:</a:t>
            </a:r>
          </a:p>
          <a:p>
            <a:pPr marL="514350" lvl="0" indent="-514350" algn="l" rtl="0">
              <a:spcBef>
                <a:spcPct val="20000"/>
              </a:spcBef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514350" lvl="0" indent="-514350" algn="l" rtl="0">
              <a:spcBef>
                <a:spcPct val="20000"/>
              </a:spcBef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514350" lvl="0" indent="-514350" algn="l" rtl="0">
              <a:spcBef>
                <a:spcPct val="20000"/>
              </a:spcBef>
              <a:defRPr/>
            </a:pPr>
            <a:endParaRPr lang="en-US" sz="2000" dirty="0"/>
          </a:p>
        </p:txBody>
      </p:sp>
      <p:graphicFrame>
        <p:nvGraphicFramePr>
          <p:cNvPr id="9" name="جدول 8"/>
          <p:cNvGraphicFramePr>
            <a:graphicFrameLocks noGrp="1"/>
          </p:cNvGraphicFramePr>
          <p:nvPr/>
        </p:nvGraphicFramePr>
        <p:xfrm>
          <a:off x="1357290" y="4748234"/>
          <a:ext cx="692945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9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9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9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Sample type 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Ideal 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Accepted</a:t>
                      </a:r>
                      <a:r>
                        <a:rPr lang="en-US" baseline="0" dirty="0"/>
                        <a:t> range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 DNA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1.7-1.9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 RNA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1.9-2.1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4300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066"/>
    </mc:Choice>
    <mc:Fallback xmlns="">
      <p:transition spd="slow" advTm="3140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sz="3600" dirty="0">
                <a:solidFill>
                  <a:srgbClr val="C00000"/>
                </a:solidFill>
              </a:rPr>
              <a:t>Assessment of Purified Nucleic Acid </a:t>
            </a:r>
            <a:endParaRPr lang="ar-JO" sz="36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6" name="AutoShape 32" descr="نتيجة بحث الصور عن ‪invitrogen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2" descr="نتيجة بحث الصور عن ‪blood DNA extraction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8" name="AutoShape 4" descr="نتيجة بحث الصور عن ‪blood DNA extraction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عنصر نائب للمحتوى 2"/>
          <p:cNvSpPr txBox="1">
            <a:spLocks/>
          </p:cNvSpPr>
          <p:nvPr/>
        </p:nvSpPr>
        <p:spPr>
          <a:xfrm>
            <a:off x="457200" y="1428736"/>
            <a:ext cx="8543956" cy="621510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514350" lvl="0" indent="-514350" algn="l" rtl="0">
              <a:spcBef>
                <a:spcPct val="20000"/>
              </a:spcBef>
              <a:buFont typeface="+mj-lt"/>
              <a:buAutoNum type="arabicPeriod" startAt="3"/>
              <a:defRPr/>
            </a:pP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Gel electrophoresis:</a:t>
            </a:r>
          </a:p>
          <a:p>
            <a:pPr marL="514350" lvl="0" indent="-514350" algn="l" rtl="0">
              <a:spcBef>
                <a:spcPct val="20000"/>
              </a:spcBef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514350" lvl="0" indent="-514350" algn="l" rtl="0">
              <a:spcBef>
                <a:spcPct val="20000"/>
              </a:spcBef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514350" lvl="0" indent="-514350" algn="l" rtl="0">
              <a:spcBef>
                <a:spcPct val="20000"/>
              </a:spcBef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514350" lvl="0" indent="-514350" algn="l" rtl="0">
              <a:spcBef>
                <a:spcPct val="20000"/>
              </a:spcBef>
              <a:defRPr/>
            </a:pPr>
            <a:endParaRPr lang="en-US" sz="2000" dirty="0"/>
          </a:p>
        </p:txBody>
      </p:sp>
      <p:pic>
        <p:nvPicPr>
          <p:cNvPr id="10" name="Picture 18" descr="http://thumbs.dreamstime.com/z/dna-gel-electrophoresis-2223462.jpg"/>
          <p:cNvPicPr>
            <a:picLocks noChangeAspect="1" noChangeArrowheads="1"/>
          </p:cNvPicPr>
          <p:nvPr/>
        </p:nvPicPr>
        <p:blipFill>
          <a:blip r:embed="rId4" cstate="print"/>
          <a:srcRect b="10114"/>
          <a:stretch>
            <a:fillRect/>
          </a:stretch>
        </p:blipFill>
        <p:spPr bwMode="auto">
          <a:xfrm>
            <a:off x="714348" y="2428868"/>
            <a:ext cx="4357718" cy="3071834"/>
          </a:xfrm>
          <a:prstGeom prst="rect">
            <a:avLst/>
          </a:prstGeom>
          <a:noFill/>
        </p:spPr>
      </p:pic>
      <p:pic>
        <p:nvPicPr>
          <p:cNvPr id="12" name="Picture 22" descr="http://www.neurology.org/content/53/5/1087/F1.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2571744"/>
            <a:ext cx="3714776" cy="2704821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316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sz="3600" dirty="0">
                <a:solidFill>
                  <a:srgbClr val="C00000"/>
                </a:solidFill>
              </a:rPr>
              <a:t>Assessment of Purified Nucleic Acid </a:t>
            </a:r>
            <a:endParaRPr lang="ar-JO" sz="36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6" name="AutoShape 32" descr="نتيجة بحث الصور عن ‪invitrogen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2" descr="نتيجة بحث الصور عن ‪blood DNA extraction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8" name="AutoShape 4" descr="نتيجة بحث الصور عن ‪blood DNA extraction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عنصر نائب للمحتوى 2"/>
          <p:cNvSpPr txBox="1">
            <a:spLocks/>
          </p:cNvSpPr>
          <p:nvPr/>
        </p:nvSpPr>
        <p:spPr>
          <a:xfrm>
            <a:off x="457200" y="6215106"/>
            <a:ext cx="8543956" cy="642918"/>
          </a:xfrm>
          <a:prstGeom prst="rect">
            <a:avLst/>
          </a:prstGeom>
        </p:spPr>
        <p:txBody>
          <a:bodyPr vert="horz" lIns="91440" tIns="45720" rIns="91440" bIns="45720" rtlCol="1">
            <a:normAutofit fontScale="25000" lnSpcReduction="20000"/>
          </a:bodyPr>
          <a:lstStyle/>
          <a:p>
            <a:pPr marL="514350" lvl="0" indent="-514350" algn="ctr" rtl="0">
              <a:spcBef>
                <a:spcPct val="20000"/>
              </a:spcBef>
              <a:defRPr/>
            </a:pPr>
            <a:r>
              <a:rPr lang="en-US" sz="8000" b="1" dirty="0">
                <a:latin typeface="Arial" pitchFamily="34" charset="0"/>
                <a:cs typeface="Arial" pitchFamily="34" charset="0"/>
              </a:rPr>
              <a:t>    Gel documentation system “Gel Doc System”</a:t>
            </a:r>
          </a:p>
          <a:p>
            <a:pPr marL="514350" lvl="0" indent="-514350" algn="l" rtl="0">
              <a:spcBef>
                <a:spcPct val="20000"/>
              </a:spcBef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514350" lvl="0" indent="-514350" algn="l" rtl="0">
              <a:spcBef>
                <a:spcPct val="20000"/>
              </a:spcBef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514350" lvl="0" indent="-514350" algn="l" rtl="0">
              <a:spcBef>
                <a:spcPct val="20000"/>
              </a:spcBef>
              <a:defRPr/>
            </a:pPr>
            <a:endParaRPr lang="en-US" sz="2000" dirty="0"/>
          </a:p>
        </p:txBody>
      </p:sp>
      <p:pic>
        <p:nvPicPr>
          <p:cNvPr id="5122" name="Picture 2" descr="http://www.path.queensu.ca/queens/labs/yang/Lab%20tour/Gel%20Doc%20Syste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571642"/>
            <a:ext cx="5715000" cy="44291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555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61"/>
    </mc:Choice>
    <mc:Fallback xmlns="">
      <p:transition spd="slow" advTm="20961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sz="3600" dirty="0">
                <a:solidFill>
                  <a:srgbClr val="C00000"/>
                </a:solidFill>
              </a:rPr>
              <a:t>Assessment of Purified Nucleic Acid </a:t>
            </a:r>
            <a:endParaRPr lang="ar-JO" sz="36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6" name="AutoShape 32" descr="نتيجة بحث الصور عن ‪invitrogen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2" descr="نتيجة بحث الصور عن ‪blood DNA extraction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8" name="AutoShape 4" descr="نتيجة بحث الصور عن ‪blood DNA extraction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عنصر نائب للمحتوى 2"/>
          <p:cNvSpPr txBox="1">
            <a:spLocks/>
          </p:cNvSpPr>
          <p:nvPr/>
        </p:nvSpPr>
        <p:spPr>
          <a:xfrm>
            <a:off x="457200" y="1052736"/>
            <a:ext cx="8543956" cy="580528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514350" lvl="0" indent="-51435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1% agarose gel (1g/100ml)</a:t>
            </a:r>
          </a:p>
          <a:p>
            <a:pPr marL="514350" lvl="0" indent="-51435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Ethidium bromide is a fluorescent dye (carcinogenic dye) replaced with gel red                                                         to stain nucleic acid</a:t>
            </a:r>
          </a:p>
          <a:p>
            <a:pPr marL="514350" lvl="0" indent="-51435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514350" lvl="0" indent="-51435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514350" lvl="0" indent="-51435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0" algn="l" rtl="0">
              <a:spcBef>
                <a:spcPct val="20000"/>
              </a:spcBef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0" algn="l" rtl="0">
              <a:spcBef>
                <a:spcPct val="20000"/>
              </a:spcBef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514350" lvl="0" indent="-51435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Loading dye (blue in color) to track the migrated DNA/ RNA</a:t>
            </a:r>
          </a:p>
          <a:p>
            <a:pPr marL="514350" lvl="0" indent="-51435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DNA / RNA ladder (fragments with known sizes)</a:t>
            </a:r>
          </a:p>
          <a:p>
            <a:pPr lvl="0" algn="l" rtl="0">
              <a:spcBef>
                <a:spcPct val="20000"/>
              </a:spcBef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t="22834" b="5380"/>
          <a:stretch/>
        </p:blipFill>
        <p:spPr>
          <a:xfrm>
            <a:off x="4228954" y="2060848"/>
            <a:ext cx="427213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4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425"/>
    </mc:Choice>
    <mc:Fallback xmlns="">
      <p:transition spd="slow" advTm="54425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sz="3600" dirty="0">
                <a:solidFill>
                  <a:srgbClr val="C00000"/>
                </a:solidFill>
              </a:rPr>
              <a:t>Assessment of Purified Nucleic Acid </a:t>
            </a:r>
            <a:endParaRPr lang="ar-JO" sz="36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6" name="AutoShape 32" descr="نتيجة بحث الصور عن ‪invitrogen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2" descr="نتيجة بحث الصور عن ‪blood DNA extraction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8" name="AutoShape 4" descr="نتيجة بحث الصور عن ‪blood DNA extraction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3" name="مجموعة 12"/>
          <p:cNvGrpSpPr/>
          <p:nvPr/>
        </p:nvGrpSpPr>
        <p:grpSpPr>
          <a:xfrm>
            <a:off x="1285852" y="1988098"/>
            <a:ext cx="3000396" cy="3869794"/>
            <a:chOff x="857224" y="2214554"/>
            <a:chExt cx="3000396" cy="3869794"/>
          </a:xfrm>
        </p:grpSpPr>
        <p:pic>
          <p:nvPicPr>
            <p:cNvPr id="14" name="Picture 2" descr="http://www.biosyn.com/images/userfiles/image/NB-2645.gif"/>
            <p:cNvPicPr>
              <a:picLocks noChangeAspect="1" noChangeArrowheads="1"/>
            </p:cNvPicPr>
            <p:nvPr/>
          </p:nvPicPr>
          <p:blipFill>
            <a:blip r:embed="rId4"/>
            <a:srcRect l="7576" t="12097" r="45075"/>
            <a:stretch>
              <a:fillRect/>
            </a:stretch>
          </p:blipFill>
          <p:spPr bwMode="auto">
            <a:xfrm>
              <a:off x="857224" y="2214554"/>
              <a:ext cx="3000396" cy="3488433"/>
            </a:xfrm>
            <a:prstGeom prst="rect">
              <a:avLst/>
            </a:prstGeom>
            <a:noFill/>
          </p:spPr>
        </p:pic>
        <p:sp>
          <p:nvSpPr>
            <p:cNvPr id="15" name="مربع نص 14"/>
            <p:cNvSpPr txBox="1"/>
            <p:nvPr/>
          </p:nvSpPr>
          <p:spPr>
            <a:xfrm>
              <a:off x="1857356" y="5715016"/>
              <a:ext cx="10958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Total RNA</a:t>
              </a:r>
              <a:endParaRPr lang="en-GB" dirty="0"/>
            </a:p>
          </p:txBody>
        </p:sp>
      </p:grpSp>
      <p:pic>
        <p:nvPicPr>
          <p:cNvPr id="16" name="Picture 4" descr="http://www.researchgate.net/publictopics.PublicPostFileLoader.html?id=5179d82bd2fd648f09000002&amp;key=9c9605179d82b57d57_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2024690"/>
            <a:ext cx="2643206" cy="361888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911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126"/>
    </mc:Choice>
    <mc:Fallback xmlns="">
      <p:transition spd="slow" advTm="2291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sz="3600" dirty="0">
                <a:solidFill>
                  <a:srgbClr val="C00000"/>
                </a:solidFill>
              </a:rPr>
              <a:t>Assessment of Purified Nucleic Acid </a:t>
            </a:r>
            <a:endParaRPr lang="ar-JO" sz="36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6" name="AutoShape 32" descr="نتيجة بحث الصور عن ‪invitrogen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2" descr="نتيجة بحث الصور عن ‪blood DNA extraction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8" name="AutoShape 4" descr="نتيجة بحث الصور عن ‪blood DNA extraction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عنصر نائب للمحتوى 2"/>
          <p:cNvSpPr txBox="1">
            <a:spLocks/>
          </p:cNvSpPr>
          <p:nvPr/>
        </p:nvSpPr>
        <p:spPr>
          <a:xfrm>
            <a:off x="457200" y="1428736"/>
            <a:ext cx="8543956" cy="621510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514350" lvl="0" indent="-514350" algn="l" rtl="0">
              <a:spcBef>
                <a:spcPct val="20000"/>
              </a:spcBef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514350" lvl="0" indent="-514350" algn="l" rtl="0">
              <a:spcBef>
                <a:spcPct val="20000"/>
              </a:spcBef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514350" lvl="0" indent="-514350" algn="l" rtl="0">
              <a:spcBef>
                <a:spcPct val="20000"/>
              </a:spcBef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514350" lvl="0" indent="-514350" algn="l" rtl="0">
              <a:spcBef>
                <a:spcPct val="20000"/>
              </a:spcBef>
              <a:defRPr/>
            </a:pPr>
            <a:endParaRPr lang="en-US" sz="2000" dirty="0"/>
          </a:p>
        </p:txBody>
      </p:sp>
      <p:pic>
        <p:nvPicPr>
          <p:cNvPr id="5124" name="Picture 4" descr="http://elte.prompt.hu/sites/default/files/tananyagok/practical_biochemistry/images/m688d0036.jpg"/>
          <p:cNvPicPr>
            <a:picLocks noChangeAspect="1" noChangeArrowheads="1"/>
          </p:cNvPicPr>
          <p:nvPr/>
        </p:nvPicPr>
        <p:blipFill>
          <a:blip r:embed="rId4"/>
          <a:srcRect l="62938"/>
          <a:stretch>
            <a:fillRect/>
          </a:stretch>
        </p:blipFill>
        <p:spPr bwMode="auto">
          <a:xfrm>
            <a:off x="714348" y="1571612"/>
            <a:ext cx="2742326" cy="4273968"/>
          </a:xfrm>
          <a:prstGeom prst="rect">
            <a:avLst/>
          </a:prstGeom>
          <a:noFill/>
        </p:spPr>
      </p:pic>
      <p:pic>
        <p:nvPicPr>
          <p:cNvPr id="5126" name="Picture 6" descr="http://www.biotechniques.com/multimedia/archive/00003/BTN_A_000112902_O_F00_3774a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2028816"/>
            <a:ext cx="4714908" cy="3043258"/>
          </a:xfrm>
          <a:prstGeom prst="rect">
            <a:avLst/>
          </a:prstGeom>
          <a:noFill/>
        </p:spPr>
      </p:pic>
      <p:cxnSp>
        <p:nvCxnSpPr>
          <p:cNvPr id="14" name="رابط مستقيم 13"/>
          <p:cNvCxnSpPr/>
          <p:nvPr/>
        </p:nvCxnSpPr>
        <p:spPr>
          <a:xfrm rot="5400000">
            <a:off x="3143240" y="3857627"/>
            <a:ext cx="1214447" cy="9286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 rot="10800000">
            <a:off x="3143240" y="2714620"/>
            <a:ext cx="1000132" cy="5000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20"/>
          <p:cNvCxnSpPr/>
          <p:nvPr/>
        </p:nvCxnSpPr>
        <p:spPr>
          <a:xfrm rot="10800000" flipV="1">
            <a:off x="3000364" y="3429002"/>
            <a:ext cx="2857522" cy="714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1263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6192"/>
    </mc:Choice>
    <mc:Fallback xmlns="">
      <p:transition spd="slow" advTm="4161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Types of DNA</a:t>
            </a:r>
            <a:endParaRPr lang="ar-JO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28736"/>
            <a:ext cx="5329246" cy="3786214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>
                <a:latin typeface="Arial" pitchFamily="34" charset="0"/>
                <a:cs typeface="Arial" pitchFamily="34" charset="0"/>
              </a:rPr>
              <a:t>We need cells to isolate DNA. In human (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Homo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sapiens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), genomic DNA is found inside the nucleus of every cell (exceptions like the anucleated RBCs ). Also, DNA is found within mitochondria, the energy producing organelles.</a:t>
            </a:r>
          </a:p>
        </p:txBody>
      </p:sp>
      <p:grpSp>
        <p:nvGrpSpPr>
          <p:cNvPr id="17" name="مجموعة 16"/>
          <p:cNvGrpSpPr/>
          <p:nvPr/>
        </p:nvGrpSpPr>
        <p:grpSpPr>
          <a:xfrm>
            <a:off x="6000760" y="1538293"/>
            <a:ext cx="2922537" cy="3962409"/>
            <a:chOff x="5929321" y="1928802"/>
            <a:chExt cx="2922537" cy="3962409"/>
          </a:xfrm>
        </p:grpSpPr>
        <p:grpSp>
          <p:nvGrpSpPr>
            <p:cNvPr id="14" name="مجموعة 13"/>
            <p:cNvGrpSpPr/>
            <p:nvPr/>
          </p:nvGrpSpPr>
          <p:grpSpPr>
            <a:xfrm>
              <a:off x="5929321" y="1928802"/>
              <a:ext cx="2922537" cy="3962409"/>
              <a:chOff x="5929321" y="1928802"/>
              <a:chExt cx="2922537" cy="3962409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4"/>
              <a:srcRect t="8007"/>
              <a:stretch>
                <a:fillRect/>
              </a:stretch>
            </p:blipFill>
            <p:spPr bwMode="auto">
              <a:xfrm>
                <a:off x="5929321" y="3286124"/>
                <a:ext cx="2922537" cy="26050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013460" y="1928802"/>
                <a:ext cx="1635873" cy="18430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cxnSp>
          <p:nvCxnSpPr>
            <p:cNvPr id="16" name="رابط مستقيم 15"/>
            <p:cNvCxnSpPr/>
            <p:nvPr/>
          </p:nvCxnSpPr>
          <p:spPr>
            <a:xfrm>
              <a:off x="7589858" y="3576638"/>
              <a:ext cx="214314" cy="14287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9" name="AutoShape 5" descr="نتيجة بحث الصور عن ‪bacterial cell plasmid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مربع نص 14"/>
          <p:cNvSpPr txBox="1"/>
          <p:nvPr/>
        </p:nvSpPr>
        <p:spPr>
          <a:xfrm rot="16200000">
            <a:off x="7028642" y="2243029"/>
            <a:ext cx="1636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Chromosomal  DNA</a:t>
            </a:r>
            <a:endParaRPr lang="en-GB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7501330" y="4518328"/>
            <a:ext cx="15712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Mitochondrial DNA</a:t>
            </a:r>
            <a:endParaRPr lang="en-GB" sz="1200" b="1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1261"/>
    </mc:Choice>
    <mc:Fallback xmlns="">
      <p:transition spd="slow" advTm="4512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Blood Sample</a:t>
            </a:r>
            <a:endParaRPr lang="ar-JO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9" name="AutoShape 5" descr="نتيجة بحث الصور عن ‪bacterial cell plasmid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4" name="Picture 10" descr="http://degreed.com/blog/wp-content/uploads/2014/01/compononents.gif"/>
          <p:cNvPicPr>
            <a:picLocks noChangeAspect="1" noChangeArrowheads="1"/>
          </p:cNvPicPr>
          <p:nvPr/>
        </p:nvPicPr>
        <p:blipFill>
          <a:blip r:embed="rId4"/>
          <a:srcRect r="76864"/>
          <a:stretch>
            <a:fillRect/>
          </a:stretch>
        </p:blipFill>
        <p:spPr bwMode="auto">
          <a:xfrm>
            <a:off x="857224" y="1857364"/>
            <a:ext cx="857256" cy="2886076"/>
          </a:xfrm>
          <a:prstGeom prst="rect">
            <a:avLst/>
          </a:prstGeom>
          <a:noFill/>
        </p:spPr>
      </p:pic>
      <p:grpSp>
        <p:nvGrpSpPr>
          <p:cNvPr id="28" name="مجموعة 27"/>
          <p:cNvGrpSpPr/>
          <p:nvPr/>
        </p:nvGrpSpPr>
        <p:grpSpPr>
          <a:xfrm>
            <a:off x="1714480" y="3070222"/>
            <a:ext cx="1604037" cy="573092"/>
            <a:chOff x="2253583" y="3500438"/>
            <a:chExt cx="1604037" cy="573092"/>
          </a:xfrm>
        </p:grpSpPr>
        <p:cxnSp>
          <p:nvCxnSpPr>
            <p:cNvPr id="23" name="رابط كسهم مستقيم 22"/>
            <p:cNvCxnSpPr/>
            <p:nvPr/>
          </p:nvCxnSpPr>
          <p:spPr>
            <a:xfrm>
              <a:off x="2285984" y="4071942"/>
              <a:ext cx="1571636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مربع نص 23"/>
            <p:cNvSpPr txBox="1"/>
            <p:nvPr/>
          </p:nvSpPr>
          <p:spPr>
            <a:xfrm>
              <a:off x="2253583" y="3500438"/>
              <a:ext cx="15325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centrifugation</a:t>
              </a:r>
              <a:endParaRPr lang="en-GB" b="1" dirty="0"/>
            </a:p>
          </p:txBody>
        </p:sp>
      </p:grpSp>
      <p:grpSp>
        <p:nvGrpSpPr>
          <p:cNvPr id="27" name="مجموعة 26"/>
          <p:cNvGrpSpPr/>
          <p:nvPr/>
        </p:nvGrpSpPr>
        <p:grpSpPr>
          <a:xfrm>
            <a:off x="3441345" y="1714488"/>
            <a:ext cx="5274059" cy="3214710"/>
            <a:chOff x="3857620" y="2357430"/>
            <a:chExt cx="5274059" cy="3214710"/>
          </a:xfrm>
        </p:grpSpPr>
        <p:sp>
          <p:nvSpPr>
            <p:cNvPr id="18" name="مربع نص 17"/>
            <p:cNvSpPr txBox="1"/>
            <p:nvPr/>
          </p:nvSpPr>
          <p:spPr>
            <a:xfrm>
              <a:off x="4857752" y="3395963"/>
              <a:ext cx="42739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latin typeface="Arial" pitchFamily="34" charset="0"/>
                  <a:cs typeface="Arial" pitchFamily="34" charset="0"/>
                </a:rPr>
                <a:t>Plasma (55% of total blood)</a:t>
              </a:r>
            </a:p>
            <a:p>
              <a:r>
                <a:rPr lang="en-US" sz="1200" b="1" dirty="0">
                  <a:latin typeface="Arial" pitchFamily="34" charset="0"/>
                  <a:cs typeface="Arial" pitchFamily="34" charset="0"/>
                </a:rPr>
                <a:t>Proteins, electrolytes, clotting factors, hormones , etc…</a:t>
              </a:r>
              <a:endParaRPr lang="en-GB" sz="12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8" name="Picture 4" descr="http://upload.wikimedia.org/wikipedia/commons/thumb/1/11/Blood-centrifugation-scheme.png/150px-Blood-centrifugation-scheme.png"/>
            <p:cNvPicPr>
              <a:picLocks noChangeAspect="1" noChangeArrowheads="1"/>
            </p:cNvPicPr>
            <p:nvPr/>
          </p:nvPicPr>
          <p:blipFill>
            <a:blip r:embed="rId5"/>
            <a:srcRect r="57143"/>
            <a:stretch>
              <a:fillRect/>
            </a:stretch>
          </p:blipFill>
          <p:spPr bwMode="auto">
            <a:xfrm>
              <a:off x="3857620" y="2357430"/>
              <a:ext cx="1143008" cy="3214710"/>
            </a:xfrm>
            <a:prstGeom prst="rect">
              <a:avLst/>
            </a:prstGeom>
            <a:noFill/>
          </p:spPr>
        </p:pic>
        <p:sp>
          <p:nvSpPr>
            <p:cNvPr id="25" name="مربع نص 24"/>
            <p:cNvSpPr txBox="1"/>
            <p:nvPr/>
          </p:nvSpPr>
          <p:spPr>
            <a:xfrm>
              <a:off x="5041630" y="4110343"/>
              <a:ext cx="24593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latin typeface="Arial" pitchFamily="34" charset="0"/>
                  <a:cs typeface="Arial" pitchFamily="34" charset="0"/>
                </a:rPr>
                <a:t>Buffy coat  (&lt;1% of total blood)</a:t>
              </a:r>
            </a:p>
            <a:p>
              <a:pPr algn="ctr"/>
              <a:r>
                <a:rPr lang="en-US" sz="1200" b="1" dirty="0">
                  <a:latin typeface="Arial" pitchFamily="34" charset="0"/>
                  <a:cs typeface="Arial" pitchFamily="34" charset="0"/>
                </a:rPr>
                <a:t>WBC’s and platelets </a:t>
              </a:r>
            </a:p>
          </p:txBody>
        </p:sp>
        <p:sp>
          <p:nvSpPr>
            <p:cNvPr id="26" name="مربع نص 25"/>
            <p:cNvSpPr txBox="1"/>
            <p:nvPr/>
          </p:nvSpPr>
          <p:spPr>
            <a:xfrm>
              <a:off x="5101422" y="4714884"/>
              <a:ext cx="21137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latin typeface="Arial" pitchFamily="34" charset="0"/>
                  <a:cs typeface="Arial" pitchFamily="34" charset="0"/>
                </a:rPr>
                <a:t>RBC’s (45% of total blood)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361942"/>
            <a:ext cx="1657350" cy="21907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794"/>
    </mc:Choice>
    <mc:Fallback xmlns="">
      <p:transition spd="slow" advTm="1547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Types of DNA</a:t>
            </a:r>
            <a:endParaRPr lang="ar-JO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28736"/>
            <a:ext cx="4972056" cy="3071834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>
                <a:latin typeface="Arial" pitchFamily="34" charset="0"/>
                <a:cs typeface="Arial" pitchFamily="34" charset="0"/>
              </a:rPr>
              <a:t>We need cells to isolate DNA. In human (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Homo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sapiens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), genomic DNA is found inside the nucleus of every cell (exceptions like the anucleated RBCs ). Also, DNA is found within mitochondria, the energy producing organelles.</a:t>
            </a:r>
          </a:p>
        </p:txBody>
      </p:sp>
      <p:sp>
        <p:nvSpPr>
          <p:cNvPr id="9" name="عنصر نائب للمحتوى 2"/>
          <p:cNvSpPr txBox="1">
            <a:spLocks/>
          </p:cNvSpPr>
          <p:nvPr/>
        </p:nvSpPr>
        <p:spPr>
          <a:xfrm>
            <a:off x="457200" y="4714908"/>
            <a:ext cx="4114800" cy="200024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 bacterial cells, extrachromosomal DNA called plasmid can be extracted too.</a:t>
            </a:r>
          </a:p>
        </p:txBody>
      </p:sp>
      <p:grpSp>
        <p:nvGrpSpPr>
          <p:cNvPr id="3" name="مجموعة 16"/>
          <p:cNvGrpSpPr/>
          <p:nvPr/>
        </p:nvGrpSpPr>
        <p:grpSpPr>
          <a:xfrm>
            <a:off x="5715008" y="1142984"/>
            <a:ext cx="2922537" cy="3962409"/>
            <a:chOff x="5929321" y="1928802"/>
            <a:chExt cx="2922537" cy="3962409"/>
          </a:xfrm>
        </p:grpSpPr>
        <p:grpSp>
          <p:nvGrpSpPr>
            <p:cNvPr id="4" name="مجموعة 13"/>
            <p:cNvGrpSpPr/>
            <p:nvPr/>
          </p:nvGrpSpPr>
          <p:grpSpPr>
            <a:xfrm>
              <a:off x="5929321" y="1928802"/>
              <a:ext cx="2922537" cy="3962409"/>
              <a:chOff x="5929321" y="1928802"/>
              <a:chExt cx="2922537" cy="3962409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4"/>
              <a:srcRect t="8007"/>
              <a:stretch>
                <a:fillRect/>
              </a:stretch>
            </p:blipFill>
            <p:spPr bwMode="auto">
              <a:xfrm>
                <a:off x="5929321" y="3286124"/>
                <a:ext cx="2922537" cy="26050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013460" y="1928802"/>
                <a:ext cx="1635873" cy="18430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cxnSp>
          <p:nvCxnSpPr>
            <p:cNvPr id="16" name="رابط مستقيم 15"/>
            <p:cNvCxnSpPr/>
            <p:nvPr/>
          </p:nvCxnSpPr>
          <p:spPr>
            <a:xfrm>
              <a:off x="7589858" y="3576638"/>
              <a:ext cx="214314" cy="14287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9" name="AutoShape 5" descr="نتيجة بحث الصور عن ‪bacterial cell plasmid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1" name="Picture 7" descr="http://upload.wikimedia.org/wikipedia/commons/thumb/c/cf/Plasmid_%28english%29.svg/300px-Plasmid_%28english%29.svg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80" y="5429264"/>
            <a:ext cx="2857500" cy="1343026"/>
          </a:xfrm>
          <a:prstGeom prst="rect">
            <a:avLst/>
          </a:prstGeom>
          <a:noFill/>
        </p:spPr>
      </p:pic>
      <p:sp>
        <p:nvSpPr>
          <p:cNvPr id="15" name="مربع نص 14"/>
          <p:cNvSpPr txBox="1"/>
          <p:nvPr/>
        </p:nvSpPr>
        <p:spPr>
          <a:xfrm rot="16200000">
            <a:off x="6742890" y="1847720"/>
            <a:ext cx="1636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Chromosomal  DNA</a:t>
            </a:r>
            <a:endParaRPr lang="en-GB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7215578" y="4123019"/>
            <a:ext cx="15712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Mitochondrial DNA</a:t>
            </a:r>
            <a:endParaRPr lang="en-GB" sz="1200" b="1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417"/>
    </mc:Choice>
    <mc:Fallback xmlns="">
      <p:transition spd="slow" advTm="3504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285784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>
                <a:solidFill>
                  <a:srgbClr val="C00000"/>
                </a:solidFill>
              </a:rPr>
              <a:t>DNA Isolation from Various Samples</a:t>
            </a:r>
            <a:endParaRPr lang="ar-JO" sz="40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28736"/>
            <a:ext cx="8686800" cy="5429264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latin typeface="Arial" pitchFamily="34" charset="0"/>
                <a:cs typeface="Arial" pitchFamily="34" charset="0"/>
              </a:rPr>
              <a:t>DNA can be extracted from variety of samples:</a:t>
            </a:r>
          </a:p>
          <a:p>
            <a:pPr algn="l" rtl="0">
              <a:buNone/>
            </a:pPr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marL="2686050" lvl="5" indent="-514350" algn="l" rtl="0">
              <a:buFont typeface="+mj-lt"/>
              <a:buAutoNum type="arabicPeriod"/>
            </a:pPr>
            <a:r>
              <a:rPr lang="en-US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Human Samples</a:t>
            </a:r>
          </a:p>
          <a:p>
            <a:pPr marL="914400" lvl="1" indent="-514350" algn="l" rtl="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مجموعة 14"/>
          <p:cNvGrpSpPr/>
          <p:nvPr/>
        </p:nvGrpSpPr>
        <p:grpSpPr>
          <a:xfrm>
            <a:off x="4238636" y="2928934"/>
            <a:ext cx="1619248" cy="1512340"/>
            <a:chOff x="4238636" y="2928934"/>
            <a:chExt cx="1619248" cy="1512340"/>
          </a:xfrm>
        </p:grpSpPr>
        <p:pic>
          <p:nvPicPr>
            <p:cNvPr id="9" name="Picture 6" descr="showcase.par.54539.image.0.0.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38636" y="2928934"/>
              <a:ext cx="1619248" cy="1214436"/>
            </a:xfrm>
            <a:prstGeom prst="rect">
              <a:avLst/>
            </a:prstGeom>
            <a:noFill/>
          </p:spPr>
        </p:pic>
        <p:sp>
          <p:nvSpPr>
            <p:cNvPr id="14" name="مربع نص 13"/>
            <p:cNvSpPr txBox="1"/>
            <p:nvPr/>
          </p:nvSpPr>
          <p:spPr>
            <a:xfrm>
              <a:off x="4643446" y="4071942"/>
              <a:ext cx="8675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Tissues</a:t>
              </a:r>
              <a:endParaRPr lang="en-GB" b="1" dirty="0"/>
            </a:p>
          </p:txBody>
        </p:sp>
      </p:grpSp>
      <p:grpSp>
        <p:nvGrpSpPr>
          <p:cNvPr id="17" name="مجموعة 16"/>
          <p:cNvGrpSpPr/>
          <p:nvPr/>
        </p:nvGrpSpPr>
        <p:grpSpPr>
          <a:xfrm>
            <a:off x="714348" y="5148274"/>
            <a:ext cx="1905000" cy="1760550"/>
            <a:chOff x="714348" y="5072074"/>
            <a:chExt cx="1905000" cy="1760550"/>
          </a:xfrm>
        </p:grpSpPr>
        <p:pic>
          <p:nvPicPr>
            <p:cNvPr id="10" name="Picture 8" descr="showcase.par.27579.image.0.0.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14348" y="5072074"/>
              <a:ext cx="1905000" cy="1428750"/>
            </a:xfrm>
            <a:prstGeom prst="rect">
              <a:avLst/>
            </a:prstGeom>
            <a:noFill/>
          </p:spPr>
        </p:pic>
        <p:sp>
          <p:nvSpPr>
            <p:cNvPr id="16" name="مربع نص 15"/>
            <p:cNvSpPr txBox="1"/>
            <p:nvPr/>
          </p:nvSpPr>
          <p:spPr>
            <a:xfrm>
              <a:off x="1306490" y="6463292"/>
              <a:ext cx="6254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Cells</a:t>
              </a:r>
              <a:endParaRPr lang="en-GB" b="1" dirty="0"/>
            </a:p>
          </p:txBody>
        </p:sp>
      </p:grpSp>
      <p:grpSp>
        <p:nvGrpSpPr>
          <p:cNvPr id="19" name="مجموعة 18"/>
          <p:cNvGrpSpPr/>
          <p:nvPr/>
        </p:nvGrpSpPr>
        <p:grpSpPr>
          <a:xfrm>
            <a:off x="3857640" y="4500570"/>
            <a:ext cx="1928806" cy="2273772"/>
            <a:chOff x="3786202" y="4604890"/>
            <a:chExt cx="1928806" cy="2273772"/>
          </a:xfrm>
        </p:grpSpPr>
        <p:pic>
          <p:nvPicPr>
            <p:cNvPr id="11" name="Picture 18" descr="https://www.dnalabsindia.com/images/mouth_swab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86202" y="4604890"/>
              <a:ext cx="1928806" cy="1967382"/>
            </a:xfrm>
            <a:prstGeom prst="rect">
              <a:avLst/>
            </a:prstGeom>
            <a:noFill/>
          </p:spPr>
        </p:pic>
        <p:sp>
          <p:nvSpPr>
            <p:cNvPr id="18" name="مربع نص 17"/>
            <p:cNvSpPr txBox="1"/>
            <p:nvPr/>
          </p:nvSpPr>
          <p:spPr>
            <a:xfrm>
              <a:off x="4000496" y="6509330"/>
              <a:ext cx="13482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Buccal swab</a:t>
              </a:r>
              <a:endParaRPr lang="en-GB" b="1" dirty="0"/>
            </a:p>
          </p:txBody>
        </p:sp>
      </p:grpSp>
      <p:grpSp>
        <p:nvGrpSpPr>
          <p:cNvPr id="21" name="مجموعة 20"/>
          <p:cNvGrpSpPr/>
          <p:nvPr/>
        </p:nvGrpSpPr>
        <p:grpSpPr>
          <a:xfrm>
            <a:off x="1038218" y="2995610"/>
            <a:ext cx="2533650" cy="2101864"/>
            <a:chOff x="1038218" y="2995610"/>
            <a:chExt cx="2533650" cy="2101864"/>
          </a:xfrm>
        </p:grpSpPr>
        <p:pic>
          <p:nvPicPr>
            <p:cNvPr id="12" name="Picture 8" descr="نتيجة بحث الصور عن ‪forensic DNA extraction‬‏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038218" y="2995610"/>
              <a:ext cx="2533650" cy="1809751"/>
            </a:xfrm>
            <a:prstGeom prst="rect">
              <a:avLst/>
            </a:prstGeom>
            <a:noFill/>
          </p:spPr>
        </p:pic>
        <p:sp>
          <p:nvSpPr>
            <p:cNvPr id="20" name="مربع نص 19"/>
            <p:cNvSpPr txBox="1"/>
            <p:nvPr/>
          </p:nvSpPr>
          <p:spPr>
            <a:xfrm>
              <a:off x="1269377" y="4728142"/>
              <a:ext cx="1730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Forensic Sample</a:t>
              </a:r>
              <a:endParaRPr lang="en-GB" b="1" dirty="0"/>
            </a:p>
          </p:txBody>
        </p:sp>
      </p:grpSp>
      <p:grpSp>
        <p:nvGrpSpPr>
          <p:cNvPr id="23" name="مجموعة 22"/>
          <p:cNvGrpSpPr/>
          <p:nvPr/>
        </p:nvGrpSpPr>
        <p:grpSpPr>
          <a:xfrm>
            <a:off x="6215074" y="4857760"/>
            <a:ext cx="2486193" cy="1714512"/>
            <a:chOff x="6215074" y="4857760"/>
            <a:chExt cx="2486193" cy="1714512"/>
          </a:xfrm>
        </p:grpSpPr>
        <p:pic>
          <p:nvPicPr>
            <p:cNvPr id="13" name="Picture 12" descr="http://www.orlandofamilymagazine.com/wp-content/uploads/2012/06/GeneticTesting_feature-300x205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429388" y="4857760"/>
              <a:ext cx="2000264" cy="1366847"/>
            </a:xfrm>
            <a:prstGeom prst="rect">
              <a:avLst/>
            </a:prstGeom>
            <a:noFill/>
          </p:spPr>
        </p:pic>
        <p:sp>
          <p:nvSpPr>
            <p:cNvPr id="22" name="مربع نص 21"/>
            <p:cNvSpPr txBox="1"/>
            <p:nvPr/>
          </p:nvSpPr>
          <p:spPr>
            <a:xfrm>
              <a:off x="6215074" y="6202940"/>
              <a:ext cx="24861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Prenatal genetic testing </a:t>
              </a:r>
              <a:endParaRPr lang="en-GB" b="1" dirty="0"/>
            </a:p>
          </p:txBody>
        </p:sp>
      </p:grpSp>
      <p:grpSp>
        <p:nvGrpSpPr>
          <p:cNvPr id="25" name="مجموعة 24"/>
          <p:cNvGrpSpPr/>
          <p:nvPr/>
        </p:nvGrpSpPr>
        <p:grpSpPr>
          <a:xfrm>
            <a:off x="6810404" y="2857496"/>
            <a:ext cx="1905000" cy="1726654"/>
            <a:chOff x="6810404" y="2857496"/>
            <a:chExt cx="1905000" cy="1726654"/>
          </a:xfrm>
        </p:grpSpPr>
        <p:pic>
          <p:nvPicPr>
            <p:cNvPr id="8" name="Picture 4" descr="showcase.par.99443.image.0.0.1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810404" y="2857496"/>
              <a:ext cx="1905000" cy="1428750"/>
            </a:xfrm>
            <a:prstGeom prst="rect">
              <a:avLst/>
            </a:prstGeom>
            <a:noFill/>
          </p:spPr>
        </p:pic>
        <p:sp>
          <p:nvSpPr>
            <p:cNvPr id="24" name="مربع نص 23"/>
            <p:cNvSpPr txBox="1"/>
            <p:nvPr/>
          </p:nvSpPr>
          <p:spPr>
            <a:xfrm>
              <a:off x="7429520" y="4214818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Blood </a:t>
              </a:r>
              <a:endParaRPr lang="en-GB" b="1" dirty="0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037"/>
    </mc:Choice>
    <mc:Fallback xmlns="">
      <p:transition spd="slow" advTm="1900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285784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>
                <a:solidFill>
                  <a:srgbClr val="C00000"/>
                </a:solidFill>
              </a:rPr>
              <a:t>DNA Isolation from Various Samples</a:t>
            </a:r>
            <a:endParaRPr lang="ar-JO" sz="40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28736"/>
            <a:ext cx="8686800" cy="5429264"/>
          </a:xfrm>
        </p:spPr>
        <p:txBody>
          <a:bodyPr>
            <a:normAutofit/>
          </a:bodyPr>
          <a:lstStyle/>
          <a:p>
            <a:pPr marL="914400" lvl="1" indent="-514350" algn="l" rtl="0">
              <a:buFont typeface="+mj-lt"/>
              <a:buAutoNum type="arabicPeriod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914400" lvl="1" indent="-514350" algn="l" rtl="0">
              <a:buFont typeface="+mj-lt"/>
              <a:buAutoNum type="arabicPeriod" startAt="2"/>
            </a:pPr>
            <a:r>
              <a:rPr lang="en-US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Animal cells/tissues  (e.g. zebrafish fins)</a:t>
            </a:r>
          </a:p>
          <a:p>
            <a:pPr marL="914400" lvl="1" indent="-514350" algn="l" rtl="0">
              <a:buFont typeface="+mj-lt"/>
              <a:buAutoNum type="arabicPeriod" startAt="2"/>
            </a:pPr>
            <a:endParaRPr lang="en-US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514350" algn="l" rtl="0">
              <a:buFont typeface="+mj-lt"/>
              <a:buAutoNum type="arabicPeriod" startAt="2"/>
            </a:pPr>
            <a:endParaRPr lang="en-US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514350" algn="l" rtl="0">
              <a:buFont typeface="+mj-lt"/>
              <a:buAutoNum type="arabicPeriod" startAt="2"/>
            </a:pPr>
            <a:endParaRPr lang="en-US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514350" algn="l" rtl="0">
              <a:buFont typeface="+mj-lt"/>
              <a:buAutoNum type="arabicPeriod" startAt="2"/>
            </a:pPr>
            <a:endParaRPr lang="en-US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514350" algn="l" rtl="0">
              <a:buFont typeface="+mj-lt"/>
              <a:buAutoNum type="arabicPeriod" startAt="2"/>
            </a:pPr>
            <a:endParaRPr lang="en-US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514350" algn="l" rtl="0">
              <a:buFont typeface="+mj-lt"/>
              <a:buAutoNum type="arabicPeriod" startAt="2"/>
            </a:pPr>
            <a:r>
              <a:rPr lang="en-US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Plant material (e.g. banana and strawberry)</a:t>
            </a:r>
          </a:p>
        </p:txBody>
      </p:sp>
      <p:pic>
        <p:nvPicPr>
          <p:cNvPr id="4098" name="Picture 2" descr="http://research.amnh.org/vz/ichthyology/congo/images_tissues/cut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9454" y="2510145"/>
            <a:ext cx="2738430" cy="1704673"/>
          </a:xfrm>
          <a:prstGeom prst="rect">
            <a:avLst/>
          </a:prstGeom>
          <a:noFill/>
        </p:spPr>
      </p:pic>
      <p:pic>
        <p:nvPicPr>
          <p:cNvPr id="8" name="Picture 12" descr="https://encrypted-tbn0.gstatic.com/images?q=tbn:ANd9GcRb1u5ChWgQE58SZLY7_P6IJkypRWu13Z_uaAN89NIPZVrJ9w_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5176265"/>
            <a:ext cx="1538882" cy="1538883"/>
          </a:xfrm>
          <a:prstGeom prst="rect">
            <a:avLst/>
          </a:prstGeom>
          <a:noFill/>
        </p:spPr>
      </p:pic>
      <p:pic>
        <p:nvPicPr>
          <p:cNvPr id="9" name="Picture 14" descr="http://www.scientificamerican.com/sciam/cache/file/B6AC7750-FF97-4C03-81F2F4379E6566F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09" y="5072074"/>
            <a:ext cx="1571635" cy="157163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45"/>
    </mc:Choice>
    <mc:Fallback xmlns="">
      <p:transition spd="slow" advTm="365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285784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>
                <a:solidFill>
                  <a:srgbClr val="C00000"/>
                </a:solidFill>
              </a:rPr>
              <a:t>DNA Isolation from Various Samples</a:t>
            </a:r>
            <a:endParaRPr lang="ar-JO" sz="40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28736"/>
            <a:ext cx="8686800" cy="5429264"/>
          </a:xfrm>
        </p:spPr>
        <p:txBody>
          <a:bodyPr>
            <a:normAutofit/>
          </a:bodyPr>
          <a:lstStyle/>
          <a:p>
            <a:pPr marL="914400" lvl="1" indent="-514350" algn="l" rtl="0">
              <a:buFont typeface="+mj-lt"/>
              <a:buAutoNum type="arabicPeriod" startAt="4"/>
            </a:pPr>
            <a:r>
              <a:rPr lang="en-US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Viral and Bacterial cells </a:t>
            </a:r>
          </a:p>
          <a:p>
            <a:pPr marL="914400" lvl="1" indent="-514350" algn="l" rtl="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مجموعة 10"/>
          <p:cNvGrpSpPr/>
          <p:nvPr/>
        </p:nvGrpSpPr>
        <p:grpSpPr>
          <a:xfrm>
            <a:off x="5024453" y="2786068"/>
            <a:ext cx="3429011" cy="2928948"/>
            <a:chOff x="5024453" y="2786068"/>
            <a:chExt cx="3429011" cy="2928948"/>
          </a:xfrm>
        </p:grpSpPr>
        <p:pic>
          <p:nvPicPr>
            <p:cNvPr id="8" name="Picture 12" descr="showcase.par.60861.image.0.0.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24453" y="2786068"/>
              <a:ext cx="3429011" cy="2571758"/>
            </a:xfrm>
            <a:prstGeom prst="rect">
              <a:avLst/>
            </a:prstGeom>
            <a:noFill/>
          </p:spPr>
        </p:pic>
        <p:sp>
          <p:nvSpPr>
            <p:cNvPr id="10" name="مربع نص 9"/>
            <p:cNvSpPr txBox="1"/>
            <p:nvPr/>
          </p:nvSpPr>
          <p:spPr>
            <a:xfrm>
              <a:off x="5979277" y="5345684"/>
              <a:ext cx="14931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Bacterial cells</a:t>
              </a:r>
              <a:endParaRPr lang="en-GB" b="1" dirty="0"/>
            </a:p>
          </p:txBody>
        </p:sp>
      </p:grpSp>
      <p:grpSp>
        <p:nvGrpSpPr>
          <p:cNvPr id="13" name="مجموعة 12"/>
          <p:cNvGrpSpPr/>
          <p:nvPr/>
        </p:nvGrpSpPr>
        <p:grpSpPr>
          <a:xfrm>
            <a:off x="1214414" y="2786068"/>
            <a:ext cx="3429011" cy="2941090"/>
            <a:chOff x="1214414" y="2786068"/>
            <a:chExt cx="3429011" cy="2941090"/>
          </a:xfrm>
        </p:grpSpPr>
        <p:pic>
          <p:nvPicPr>
            <p:cNvPr id="9" name="Picture 14" descr="showcase.par.5428.image.0.0.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14414" y="2786068"/>
              <a:ext cx="3429011" cy="2571758"/>
            </a:xfrm>
            <a:prstGeom prst="rect">
              <a:avLst/>
            </a:prstGeom>
            <a:noFill/>
          </p:spPr>
        </p:pic>
        <p:sp>
          <p:nvSpPr>
            <p:cNvPr id="12" name="مربع نص 11"/>
            <p:cNvSpPr txBox="1"/>
            <p:nvPr/>
          </p:nvSpPr>
          <p:spPr>
            <a:xfrm>
              <a:off x="2473067" y="5357826"/>
              <a:ext cx="10917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Viral cells</a:t>
              </a:r>
              <a:endParaRPr lang="en-GB" b="1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62"/>
    </mc:Choice>
    <mc:Fallback xmlns="">
      <p:transition spd="slow" advTm="8062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3.3|11.6|55|32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0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1|19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46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4.5|12.5|1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6.7|9.8|17.6|34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6|8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8.2|10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3.6|11.9|8.2|34.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8.4|68.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1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6.5|48.6|41.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.6|45.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-1659.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3.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7.8|53.7|12.9|64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9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4|1.3|1.3|16.5|15.4|89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20.1|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.2|19.4|1|1.3|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3|64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4.8|2.1|0.8"/>
</p:tagLst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13530</TotalTime>
  <Words>1458</Words>
  <Application>Microsoft Macintosh PowerPoint</Application>
  <PresentationFormat>On-screen Show (4:3)</PresentationFormat>
  <Paragraphs>250</Paragraphs>
  <Slides>38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Times New Roman</vt:lpstr>
      <vt:lpstr>سمة Office</vt:lpstr>
      <vt:lpstr>Genomic DNA Extraction</vt:lpstr>
      <vt:lpstr>Part  I</vt:lpstr>
      <vt:lpstr>Extraction of DNA</vt:lpstr>
      <vt:lpstr>Types of DNA</vt:lpstr>
      <vt:lpstr>Blood Sample</vt:lpstr>
      <vt:lpstr>Types of DNA</vt:lpstr>
      <vt:lpstr>DNA Isolation from Various Samples</vt:lpstr>
      <vt:lpstr>DNA Isolation from Various Samples</vt:lpstr>
      <vt:lpstr>DNA Isolation from Various Samples</vt:lpstr>
      <vt:lpstr>DNA Isolation from Various Samples</vt:lpstr>
      <vt:lpstr>DNA Extraction Kits</vt:lpstr>
      <vt:lpstr>Part  II</vt:lpstr>
      <vt:lpstr>The principle of DNA Extraction</vt:lpstr>
      <vt:lpstr>The principle of DNA Extraction</vt:lpstr>
      <vt:lpstr>The principle of DNA Extraction</vt:lpstr>
      <vt:lpstr>Centrifuge </vt:lpstr>
      <vt:lpstr>Centrifuge </vt:lpstr>
      <vt:lpstr>The principle of DNA Extraction</vt:lpstr>
      <vt:lpstr>The principle of DNA Extraction</vt:lpstr>
      <vt:lpstr>The principle of DNA Extraction</vt:lpstr>
      <vt:lpstr>The principle of DNA Extraction</vt:lpstr>
      <vt:lpstr>The principle of DNA Extraction</vt:lpstr>
      <vt:lpstr>Effect of pH on Partitioning</vt:lpstr>
      <vt:lpstr>The principle of DNA Extraction</vt:lpstr>
      <vt:lpstr>The principle of DNA Extraction</vt:lpstr>
      <vt:lpstr>The principle of DNA Extraction</vt:lpstr>
      <vt:lpstr>The principle of DNA Extraction</vt:lpstr>
      <vt:lpstr>Part  III</vt:lpstr>
      <vt:lpstr>Assessment of Purified Nucleic Acid </vt:lpstr>
      <vt:lpstr>Assessment of Purified Nucleic Acid </vt:lpstr>
      <vt:lpstr>Assessment of Purified Nucleic Acid </vt:lpstr>
      <vt:lpstr>Assessment of Purified Nucleic Acid </vt:lpstr>
      <vt:lpstr>Assessment of Purified Nucleic Acid </vt:lpstr>
      <vt:lpstr>Assessment of Purified Nucleic Acid </vt:lpstr>
      <vt:lpstr>Assessment of Purified Nucleic Acid </vt:lpstr>
      <vt:lpstr>Assessment of Purified Nucleic Acid </vt:lpstr>
      <vt:lpstr>Assessment of Purified Nucleic Acid </vt:lpstr>
      <vt:lpstr>Assessment of Purified Nucleic Acid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Carbohydrates</dc:title>
  <dc:creator>drMAc</dc:creator>
  <cp:lastModifiedBy>Nesrin Mwafi</cp:lastModifiedBy>
  <cp:revision>406</cp:revision>
  <dcterms:created xsi:type="dcterms:W3CDTF">2014-10-12T07:45:16Z</dcterms:created>
  <dcterms:modified xsi:type="dcterms:W3CDTF">2020-03-17T17:01:13Z</dcterms:modified>
</cp:coreProperties>
</file>