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EBCEF1"/>
    <a:srgbClr val="8AA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627356"/>
            <a:ext cx="8689976" cy="214780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Hyperprolactinemia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134395"/>
            <a:ext cx="8689976" cy="1169125"/>
          </a:xfrm>
          <a:ln>
            <a:solidFill>
              <a:srgbClr val="7030A0"/>
            </a:solidFill>
          </a:ln>
        </p:spPr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By :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samer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yaghi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Infertility &amp;reproductive medicine specialist</a:t>
            </a:r>
          </a:p>
        </p:txBody>
      </p:sp>
    </p:spTree>
    <p:extLst>
      <p:ext uri="{BB962C8B-B14F-4D97-AF65-F5344CB8AC3E}">
        <p14:creationId xmlns:p14="http://schemas.microsoft.com/office/powerpoint/2010/main" val="8970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13954"/>
            <a:ext cx="10364451" cy="888275"/>
          </a:xfrm>
        </p:spPr>
        <p:txBody>
          <a:bodyPr>
            <a:normAutofit/>
          </a:bodyPr>
          <a:lstStyle/>
          <a:p>
            <a:r>
              <a:rPr lang="en-US" sz="4400" b="1" dirty="0"/>
              <a:t>Drugs causing </a:t>
            </a:r>
            <a:r>
              <a:rPr lang="en-US" sz="4400" b="1" dirty="0" err="1"/>
              <a:t>hyperprolactiemia</a:t>
            </a:r>
            <a:r>
              <a:rPr lang="en-US" sz="4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7257" y="1933303"/>
            <a:ext cx="10777483" cy="4807131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Detailed drug history should be obtained because many common medications cause hyperprolactinemia, usually with prolactin levels of </a:t>
            </a:r>
            <a:r>
              <a:rPr lang="en-US" sz="2800" b="1" u="sng" dirty="0"/>
              <a:t>less than 100 </a:t>
            </a:r>
            <a:r>
              <a:rPr lang="en-US" sz="2800" b="1" u="sng" dirty="0" smtClean="0"/>
              <a:t>ng/</a:t>
            </a:r>
            <a:r>
              <a:rPr lang="en-US" sz="2800" b="1" u="sng" dirty="0" err="1" smtClean="0"/>
              <a:t>mL.</a:t>
            </a:r>
            <a:endParaRPr lang="en-US" sz="2800" b="1" u="sng" dirty="0"/>
          </a:p>
          <a:p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Dopamine-receptor antagonists</a:t>
            </a:r>
            <a:r>
              <a:rPr lang="en-US" sz="2800" dirty="0"/>
              <a:t> (</a:t>
            </a:r>
            <a:r>
              <a:rPr lang="en-US" sz="2800" dirty="0" err="1"/>
              <a:t>eg</a:t>
            </a:r>
            <a:r>
              <a:rPr lang="en-US" sz="2800" dirty="0"/>
              <a:t>, </a:t>
            </a:r>
            <a:r>
              <a:rPr lang="en-US" sz="2800" dirty="0" err="1"/>
              <a:t>phenothiazines</a:t>
            </a:r>
            <a:r>
              <a:rPr lang="en-US" sz="2800" dirty="0"/>
              <a:t>, </a:t>
            </a:r>
            <a:r>
              <a:rPr lang="en-US" sz="2800" dirty="0" err="1"/>
              <a:t>butyrophenones</a:t>
            </a:r>
            <a:r>
              <a:rPr lang="en-US" sz="2800" dirty="0"/>
              <a:t>, </a:t>
            </a:r>
            <a:r>
              <a:rPr lang="en-US" sz="2800" dirty="0" err="1"/>
              <a:t>thioxanthenes</a:t>
            </a:r>
            <a:r>
              <a:rPr lang="en-US" sz="2800" dirty="0"/>
              <a:t>, risperidone, metoclopramide, </a:t>
            </a:r>
            <a:r>
              <a:rPr lang="en-US" sz="2800" dirty="0" err="1"/>
              <a:t>sulpiride</a:t>
            </a:r>
            <a:r>
              <a:rPr lang="en-US" sz="2800" dirty="0"/>
              <a:t>, </a:t>
            </a:r>
            <a:r>
              <a:rPr lang="en-US" sz="2800" dirty="0" err="1"/>
              <a:t>pimozide</a:t>
            </a:r>
            <a:r>
              <a:rPr lang="en-US" sz="2800" dirty="0" smtClean="0"/>
              <a:t>).</a:t>
            </a:r>
            <a:endParaRPr lang="en-US" sz="2800" dirty="0"/>
          </a:p>
          <a:p>
            <a:r>
              <a:rPr lang="en-US" sz="2800" b="1" i="1" dirty="0">
                <a:solidFill>
                  <a:srgbClr val="002060"/>
                </a:solidFill>
              </a:rPr>
              <a:t>Dopamine-depleting agents </a:t>
            </a:r>
            <a:r>
              <a:rPr lang="en-US" sz="2800" dirty="0"/>
              <a:t>(</a:t>
            </a:r>
            <a:r>
              <a:rPr lang="en-US" sz="2800" dirty="0" err="1"/>
              <a:t>eg</a:t>
            </a:r>
            <a:r>
              <a:rPr lang="en-US" sz="2800" dirty="0"/>
              <a:t>, methyldopa, reserpine</a:t>
            </a:r>
            <a:r>
              <a:rPr lang="en-US" sz="2800" dirty="0" smtClean="0"/>
              <a:t>).</a:t>
            </a:r>
            <a:endParaRPr lang="en-US" sz="2800" dirty="0"/>
          </a:p>
          <a:p>
            <a:r>
              <a:rPr lang="en-US" sz="2800" dirty="0"/>
              <a:t>Others (</a:t>
            </a:r>
            <a:r>
              <a:rPr lang="en-US" sz="2800" dirty="0" err="1"/>
              <a:t>eg</a:t>
            </a:r>
            <a:r>
              <a:rPr lang="en-US" sz="2800" dirty="0"/>
              <a:t>, isoniazid, </a:t>
            </a:r>
            <a:r>
              <a:rPr lang="en-US" sz="2800" dirty="0" err="1"/>
              <a:t>danazol</a:t>
            </a:r>
            <a:r>
              <a:rPr lang="en-US" sz="2800" dirty="0"/>
              <a:t>, tricyclic antidepressants, monoamine </a:t>
            </a:r>
            <a:r>
              <a:rPr lang="en-US" sz="2800" dirty="0" err="1"/>
              <a:t>antihypertensives</a:t>
            </a:r>
            <a:r>
              <a:rPr lang="en-US" sz="2800" dirty="0"/>
              <a:t>, verapamil, estrogens, antiandrogens, </a:t>
            </a:r>
            <a:r>
              <a:rPr lang="en-US" sz="2800" dirty="0" err="1"/>
              <a:t>cyproheptadine</a:t>
            </a:r>
            <a:r>
              <a:rPr lang="en-US" sz="2800" dirty="0"/>
              <a:t>, opiates, H2-blockers [cimetidine], cocaine</a:t>
            </a:r>
            <a:r>
              <a:rPr lang="en-US" sz="2800" dirty="0" smtClean="0"/>
              <a:t>).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7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22129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/>
              <a:t>Differential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8306"/>
            <a:ext cx="10363826" cy="4760871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Acute Kidney Injury (AKI</a:t>
            </a:r>
            <a:r>
              <a:rPr lang="en-US" sz="2400" b="1" dirty="0" smtClean="0">
                <a:solidFill>
                  <a:srgbClr val="002060"/>
                </a:solidFill>
              </a:rPr>
              <a:t>).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Erectile </a:t>
            </a:r>
            <a:r>
              <a:rPr lang="en-US" sz="2400" b="1" dirty="0" smtClean="0">
                <a:solidFill>
                  <a:srgbClr val="002060"/>
                </a:solidFill>
              </a:rPr>
              <a:t>Dysfunction.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Gigantism and </a:t>
            </a:r>
            <a:r>
              <a:rPr lang="en-US" sz="2400" b="1" dirty="0" smtClean="0">
                <a:solidFill>
                  <a:srgbClr val="002060"/>
                </a:solidFill>
              </a:rPr>
              <a:t>Acromegaly.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Herpes </a:t>
            </a:r>
            <a:r>
              <a:rPr lang="en-US" sz="2400" b="1" dirty="0" smtClean="0">
                <a:solidFill>
                  <a:srgbClr val="002060"/>
                </a:solidFill>
              </a:rPr>
              <a:t>Zoster.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Hypothyroidism.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Pituitary </a:t>
            </a:r>
            <a:r>
              <a:rPr lang="en-US" sz="2400" b="1" dirty="0" err="1" smtClean="0">
                <a:solidFill>
                  <a:srgbClr val="002060"/>
                </a:solidFill>
              </a:rPr>
              <a:t>Macroadenomas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Pituitary </a:t>
            </a:r>
            <a:r>
              <a:rPr lang="en-US" sz="2400" b="1" dirty="0" err="1" smtClean="0">
                <a:solidFill>
                  <a:srgbClr val="002060"/>
                </a:solidFill>
              </a:rPr>
              <a:t>Microadenomas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400" b="1" dirty="0" err="1" smtClean="0">
                <a:solidFill>
                  <a:srgbClr val="002060"/>
                </a:solidFill>
              </a:rPr>
              <a:t>Prolactinoma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1"/>
            <a:ext cx="10364451" cy="1371600"/>
          </a:xfrm>
        </p:spPr>
        <p:txBody>
          <a:bodyPr>
            <a:normAutofit/>
          </a:bodyPr>
          <a:lstStyle/>
          <a:p>
            <a:r>
              <a:rPr lang="en-US" sz="4400" b="1" dirty="0"/>
              <a:t>Laboratory studies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7058" y="1371601"/>
            <a:ext cx="10660542" cy="5329645"/>
          </a:xfrm>
        </p:spPr>
        <p:txBody>
          <a:bodyPr>
            <a:noAutofit/>
          </a:bodyPr>
          <a:lstStyle/>
          <a:p>
            <a:r>
              <a:rPr lang="en-US" sz="2400" dirty="0"/>
              <a:t>Current thyroid-stimulating hormone assays </a:t>
            </a:r>
            <a:r>
              <a:rPr lang="en-US" sz="2400" b="1" i="1" dirty="0">
                <a:solidFill>
                  <a:srgbClr val="FF0000"/>
                </a:solidFill>
              </a:rPr>
              <a:t>are very sensitive</a:t>
            </a:r>
            <a:r>
              <a:rPr lang="en-US" sz="2400" dirty="0"/>
              <a:t> for detecting hypothyroid conditions.</a:t>
            </a:r>
          </a:p>
          <a:p>
            <a:endParaRPr lang="en-US" sz="2400" dirty="0"/>
          </a:p>
          <a:p>
            <a:r>
              <a:rPr lang="en-US" sz="2400" dirty="0"/>
              <a:t>Measuring blood urea nitrogen and creatinine is</a:t>
            </a:r>
            <a:r>
              <a:rPr lang="en-US" sz="2400" b="1" i="1" u="sng" dirty="0">
                <a:solidFill>
                  <a:schemeClr val="accent1">
                    <a:lumMod val="75000"/>
                  </a:schemeClr>
                </a:solidFill>
              </a:rPr>
              <a:t> important for detecting renal failure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 Patients with </a:t>
            </a:r>
            <a:r>
              <a:rPr lang="en-US" sz="2400" dirty="0" err="1"/>
              <a:t>macroadenoma</a:t>
            </a:r>
            <a:r>
              <a:rPr lang="en-US" sz="2400" dirty="0"/>
              <a:t> should be evaluated for possible </a:t>
            </a:r>
            <a:r>
              <a:rPr lang="en-US" sz="2400" b="1" i="1" dirty="0"/>
              <a:t>hypopituitarism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Male patients should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have testosterone levels checked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5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89166"/>
            <a:ext cx="10363826" cy="4302033"/>
          </a:xfrm>
        </p:spPr>
        <p:txBody>
          <a:bodyPr>
            <a:normAutofit/>
          </a:bodyPr>
          <a:lstStyle/>
          <a:p>
            <a:r>
              <a:rPr lang="en-US" sz="2400" dirty="0" err="1"/>
              <a:t>Bromocriptine</a:t>
            </a:r>
            <a:r>
              <a:rPr lang="en-US" sz="2400" dirty="0"/>
              <a:t> ..</a:t>
            </a:r>
            <a:r>
              <a:rPr lang="en-US" sz="2400" b="1" i="1" u="sng" dirty="0">
                <a:solidFill>
                  <a:schemeClr val="accent1">
                    <a:lumMod val="75000"/>
                  </a:schemeClr>
                </a:solidFill>
              </a:rPr>
              <a:t>2.5 mg twice daily</a:t>
            </a:r>
            <a:r>
              <a:rPr lang="en-US" sz="2400" dirty="0"/>
              <a:t>  ..</a:t>
            </a:r>
          </a:p>
          <a:p>
            <a:r>
              <a:rPr lang="en-US" sz="2400" dirty="0" err="1"/>
              <a:t>Cabergoline</a:t>
            </a:r>
            <a:r>
              <a:rPr lang="en-US" sz="2400" dirty="0"/>
              <a:t> :(</a:t>
            </a:r>
            <a:r>
              <a:rPr lang="en-US" sz="2400" dirty="0" err="1"/>
              <a:t>Dostinex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0.5 mg daily </a:t>
            </a:r>
            <a:r>
              <a:rPr lang="en-US" sz="2400" dirty="0"/>
              <a:t>) </a:t>
            </a:r>
          </a:p>
          <a:p>
            <a:r>
              <a:rPr lang="en-US" sz="2400" dirty="0"/>
              <a:t>Semisynthetic ergot alkaloid derivative; strong dopamine </a:t>
            </a:r>
            <a:r>
              <a:rPr lang="en-US" sz="2400" dirty="0" smtClean="0"/>
              <a:t>D2-receptor </a:t>
            </a:r>
            <a:r>
              <a:rPr lang="en-US" sz="2400" dirty="0"/>
              <a:t>agonist with low affinity for D1 receptors.</a:t>
            </a:r>
          </a:p>
          <a:p>
            <a:r>
              <a:rPr lang="en-US" sz="2400" dirty="0"/>
              <a:t>Its is frequently used </a:t>
            </a:r>
            <a:r>
              <a:rPr lang="en-US" sz="2400" b="1" dirty="0"/>
              <a:t>as a first line agent in the management of </a:t>
            </a:r>
            <a:r>
              <a:rPr lang="en-US" sz="2400" b="1" dirty="0" err="1"/>
              <a:t>prolactinomas</a:t>
            </a:r>
            <a:r>
              <a:rPr lang="en-US" sz="2400" dirty="0"/>
              <a:t> </a:t>
            </a:r>
            <a:r>
              <a:rPr lang="en-US" sz="2400" i="1" u="sng" dirty="0"/>
              <a:t>due to higher affinity for D2 receptor sites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less </a:t>
            </a:r>
            <a:r>
              <a:rPr lang="en-US" sz="2400" dirty="0"/>
              <a:t>severe side effects and more convenient dosing schedule than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the older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bromocriptine</a:t>
            </a:r>
            <a:r>
              <a:rPr lang="en-US" sz="2400" dirty="0"/>
              <a:t>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2" y="1502230"/>
            <a:ext cx="8689976" cy="3313609"/>
          </a:xfrm>
          <a:ln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Thank you </a:t>
            </a:r>
            <a:br>
              <a:rPr lang="en-US" dirty="0" smtClean="0"/>
            </a:b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your attention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40346" y="692331"/>
            <a:ext cx="10363826" cy="5852160"/>
          </a:xfrm>
        </p:spPr>
        <p:txBody>
          <a:bodyPr>
            <a:normAutofit/>
          </a:bodyPr>
          <a:lstStyle/>
          <a:p>
            <a:r>
              <a:rPr lang="en-US" sz="2200" b="1" u="sng" dirty="0" smtClean="0">
                <a:solidFill>
                  <a:srgbClr val="7030A0"/>
                </a:solidFill>
              </a:rPr>
              <a:t>Hyperprolactinemia</a:t>
            </a:r>
            <a:r>
              <a:rPr lang="en-US" sz="2200" dirty="0" smtClean="0"/>
              <a:t>  </a:t>
            </a:r>
            <a:r>
              <a:rPr lang="en-US" sz="2200" u="sng" dirty="0" smtClean="0"/>
              <a:t>is a medical condition involving high level of prolactin in the blood.</a:t>
            </a:r>
          </a:p>
          <a:p>
            <a:r>
              <a:rPr lang="en-US" sz="2200" dirty="0" smtClean="0"/>
              <a:t> prolactin is one of the hormones produced and </a:t>
            </a:r>
            <a:r>
              <a:rPr lang="en-US" sz="2200" dirty="0" err="1" smtClean="0"/>
              <a:t>realesed</a:t>
            </a:r>
            <a:r>
              <a:rPr lang="en-US" sz="2200" dirty="0" smtClean="0"/>
              <a:t> from </a:t>
            </a:r>
            <a:r>
              <a:rPr lang="en-US" sz="2200" b="1" i="1" u="sng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2200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lactotrophs</a:t>
            </a:r>
            <a:r>
              <a:rPr lang="en-US" sz="2200" b="1" i="1" u="sng" dirty="0" smtClean="0">
                <a:solidFill>
                  <a:schemeClr val="accent1">
                    <a:lumMod val="75000"/>
                  </a:schemeClr>
                </a:solidFill>
              </a:rPr>
              <a:t> of the  anterior pituitary gland</a:t>
            </a:r>
            <a:r>
              <a:rPr lang="en-US" sz="2200" dirty="0" smtClean="0"/>
              <a:t>. </a:t>
            </a:r>
          </a:p>
          <a:p>
            <a:r>
              <a:rPr lang="en-US" sz="2200" dirty="0" smtClean="0"/>
              <a:t>There are </a:t>
            </a:r>
            <a:r>
              <a:rPr lang="en-US" sz="2200" b="1" u="sng" dirty="0" smtClean="0"/>
              <a:t>physiological causes </a:t>
            </a:r>
            <a:r>
              <a:rPr lang="en-US" sz="2200" dirty="0" smtClean="0"/>
              <a:t>of </a:t>
            </a:r>
            <a:r>
              <a:rPr lang="en-US" sz="2200" dirty="0" err="1" smtClean="0"/>
              <a:t>transiet</a:t>
            </a:r>
            <a:r>
              <a:rPr lang="en-US" sz="2200" dirty="0" smtClean="0"/>
              <a:t> increases in prolactin levels </a:t>
            </a:r>
          </a:p>
          <a:p>
            <a:r>
              <a:rPr lang="en-US" sz="2200" dirty="0" smtClean="0"/>
              <a:t>These causes are temporary and have physiological rules </a:t>
            </a:r>
          </a:p>
          <a:p>
            <a:r>
              <a:rPr lang="en-US" sz="2200" dirty="0" smtClean="0"/>
              <a:t>Its primary function is to enhance breast development during pregnancy and to induce lactation .</a:t>
            </a:r>
          </a:p>
          <a:p>
            <a:r>
              <a:rPr lang="en-US" sz="2200" dirty="0" smtClean="0"/>
              <a:t>Secretion is pulsatile its </a:t>
            </a:r>
            <a:r>
              <a:rPr lang="en-US" sz="2200" b="1" dirty="0" smtClean="0">
                <a:solidFill>
                  <a:srgbClr val="FF0000"/>
                </a:solidFill>
              </a:rPr>
              <a:t>increases</a:t>
            </a:r>
            <a:r>
              <a:rPr lang="en-US" sz="2200" dirty="0" smtClean="0"/>
              <a:t> with sleep stress ,pregnancy ,and chest wall stimulation or trauma ,and therefore must be drawn after fasting .</a:t>
            </a:r>
          </a:p>
          <a:p>
            <a:r>
              <a:rPr lang="en-US" sz="2200" dirty="0" smtClean="0"/>
              <a:t>Normal fasting value are generally </a:t>
            </a:r>
            <a:r>
              <a:rPr lang="en-US" sz="2200" b="1" dirty="0" smtClean="0">
                <a:solidFill>
                  <a:srgbClr val="7030A0"/>
                </a:solidFill>
              </a:rPr>
              <a:t>less than 25-30 ng/ml.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2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268" y="441629"/>
            <a:ext cx="6505304" cy="1596177"/>
          </a:xfrm>
        </p:spPr>
        <p:txBody>
          <a:bodyPr>
            <a:normAutofit/>
          </a:bodyPr>
          <a:lstStyle/>
          <a:p>
            <a:r>
              <a:rPr lang="en-US" sz="4400" b="1" dirty="0" err="1"/>
              <a:t>Pituaitary</a:t>
            </a:r>
            <a:r>
              <a:rPr lang="en-US" sz="4400" b="1" dirty="0"/>
              <a:t> adenomas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37806"/>
            <a:ext cx="10363826" cy="4637314"/>
          </a:xfrm>
        </p:spPr>
        <p:txBody>
          <a:bodyPr/>
          <a:lstStyle/>
          <a:p>
            <a:r>
              <a:rPr lang="en-US" sz="2200" dirty="0"/>
              <a:t>Hyperprolactinemia is a state where in pituitary lactotroph adenomas </a:t>
            </a:r>
            <a:r>
              <a:rPr lang="en-US" sz="2200" b="1" i="1" u="sng" dirty="0" smtClean="0">
                <a:solidFill>
                  <a:srgbClr val="7030A0"/>
                </a:solidFill>
              </a:rPr>
              <a:t>produces </a:t>
            </a:r>
            <a:r>
              <a:rPr lang="en-US" sz="2200" b="1" i="1" u="sng" dirty="0">
                <a:solidFill>
                  <a:srgbClr val="7030A0"/>
                </a:solidFill>
              </a:rPr>
              <a:t>prolactin</a:t>
            </a:r>
            <a:r>
              <a:rPr lang="en-US" sz="2200" dirty="0"/>
              <a:t>.</a:t>
            </a:r>
          </a:p>
          <a:p>
            <a:r>
              <a:rPr lang="en-US" sz="2200" dirty="0"/>
              <a:t>These lactotroph adenomas ,called </a:t>
            </a:r>
            <a:r>
              <a:rPr lang="en-US" sz="2200" dirty="0" err="1"/>
              <a:t>proclatiomas</a:t>
            </a:r>
            <a:r>
              <a:rPr lang="en-US" sz="2200" dirty="0"/>
              <a:t> account for approximately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40% of all pituitary tumors </a:t>
            </a:r>
            <a:r>
              <a:rPr lang="en-US" sz="2200" dirty="0"/>
              <a:t>.</a:t>
            </a:r>
          </a:p>
          <a:p>
            <a:r>
              <a:rPr lang="en-US" sz="2200" dirty="0"/>
              <a:t>However ,hyperprolactinemia can also result ,from a pharmacologic cause or some other pathologic problem of the </a:t>
            </a:r>
            <a:r>
              <a:rPr lang="en-US" sz="2200" dirty="0" smtClean="0"/>
              <a:t>hypothalamic–pituitary </a:t>
            </a:r>
            <a:r>
              <a:rPr lang="en-US" sz="2200" dirty="0"/>
              <a:t>dopaminergic pathways .</a:t>
            </a:r>
          </a:p>
          <a:p>
            <a:r>
              <a:rPr lang="en-US" sz="2200" dirty="0"/>
              <a:t>Idiopathic </a:t>
            </a:r>
            <a:r>
              <a:rPr lang="en-US" sz="2200" dirty="0" err="1"/>
              <a:t>hyperprolactiemia</a:t>
            </a:r>
            <a:r>
              <a:rPr lang="en-US" sz="2200" dirty="0"/>
              <a:t> may be identified through </a:t>
            </a:r>
            <a:r>
              <a:rPr lang="en-US" sz="2200" b="1" dirty="0">
                <a:solidFill>
                  <a:srgbClr val="FF0000"/>
                </a:solidFill>
              </a:rPr>
              <a:t>a </a:t>
            </a:r>
            <a:r>
              <a:rPr lang="en-US" sz="2200" b="1" dirty="0" smtClean="0">
                <a:solidFill>
                  <a:srgbClr val="FF0000"/>
                </a:solidFill>
              </a:rPr>
              <a:t>diagnosis of </a:t>
            </a:r>
            <a:r>
              <a:rPr lang="en-US" sz="2200" b="1" dirty="0" err="1">
                <a:solidFill>
                  <a:srgbClr val="FF0000"/>
                </a:solidFill>
              </a:rPr>
              <a:t>exculsion</a:t>
            </a:r>
            <a:r>
              <a:rPr lang="en-US" sz="2200" b="1" dirty="0">
                <a:solidFill>
                  <a:srgbClr val="FF0000"/>
                </a:solidFill>
              </a:rPr>
              <a:t>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731" y="770710"/>
            <a:ext cx="9000309" cy="1227908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Prolactin–secreting </a:t>
            </a:r>
            <a:r>
              <a:rPr lang="en-US" sz="4400" b="1" dirty="0"/>
              <a:t>adenomas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Prolactin secreting adenomas are divided into 2 groups :</a:t>
            </a:r>
          </a:p>
          <a:p>
            <a:pPr marL="0" indent="0">
              <a:buNone/>
            </a:pPr>
            <a:r>
              <a:rPr lang="en-US" i="1" u="sng" dirty="0"/>
              <a:t>1. </a:t>
            </a:r>
            <a:r>
              <a:rPr lang="en-US" i="1" u="sng" dirty="0" err="1"/>
              <a:t>microadenomas</a:t>
            </a:r>
            <a:r>
              <a:rPr lang="en-US" i="1" u="sng" dirty="0"/>
              <a:t> (more common in premenopausal women ), which are smaller than 10 mm .</a:t>
            </a:r>
          </a:p>
          <a:p>
            <a:pPr marL="0" indent="0">
              <a:buNone/>
            </a:pPr>
            <a:r>
              <a:rPr lang="en-US" i="1" u="sng" dirty="0"/>
              <a:t>2. </a:t>
            </a:r>
            <a:r>
              <a:rPr lang="en-US" i="1" u="sng" dirty="0" err="1"/>
              <a:t>macroadenomas</a:t>
            </a:r>
            <a:r>
              <a:rPr lang="en-US" i="1" u="sng" dirty="0"/>
              <a:t> (more common in men and postmenopausal women ),which are 10 mm or larger .</a:t>
            </a:r>
          </a:p>
          <a:p>
            <a:r>
              <a:rPr lang="en-US" sz="2400" dirty="0"/>
              <a:t>Although </a:t>
            </a:r>
            <a:r>
              <a:rPr lang="en-US" sz="2400" dirty="0" smtClean="0"/>
              <a:t> </a:t>
            </a:r>
            <a:r>
              <a:rPr lang="en-US" sz="2400" dirty="0"/>
              <a:t>modern </a:t>
            </a:r>
            <a:r>
              <a:rPr lang="en-US" sz="2400" dirty="0" smtClean="0"/>
              <a:t>high–speed </a:t>
            </a:r>
            <a:r>
              <a:rPr lang="en-US" sz="2400" dirty="0"/>
              <a:t>helical </a:t>
            </a:r>
            <a:r>
              <a:rPr lang="en-US" sz="2400" b="1" dirty="0"/>
              <a:t>CT scanners produce </a:t>
            </a:r>
            <a:r>
              <a:rPr lang="en-US" sz="2400" dirty="0"/>
              <a:t>very detailed </a:t>
            </a:r>
            <a:r>
              <a:rPr lang="en-US" sz="2400" dirty="0" err="1"/>
              <a:t>images,MRI</a:t>
            </a:r>
            <a:r>
              <a:rPr lang="en-US" sz="2400" dirty="0"/>
              <a:t> can detect adenomas that are as small as 3-5 mm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-39189"/>
            <a:ext cx="6152606" cy="1240971"/>
          </a:xfrm>
        </p:spPr>
        <p:txBody>
          <a:bodyPr>
            <a:normAutofit/>
          </a:bodyPr>
          <a:lstStyle/>
          <a:p>
            <a:r>
              <a:rPr lang="en-US" sz="4400" b="1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927463"/>
            <a:ext cx="10363826" cy="5734593"/>
          </a:xfrm>
        </p:spPr>
        <p:txBody>
          <a:bodyPr>
            <a:noAutofit/>
          </a:bodyPr>
          <a:lstStyle/>
          <a:p>
            <a:r>
              <a:rPr lang="en-US" sz="2200" dirty="0"/>
              <a:t>The primary action of prolactin is to stimulate breast epithelial cell proliferation, thereby inducing and maintaining milk production.</a:t>
            </a:r>
          </a:p>
          <a:p>
            <a:r>
              <a:rPr lang="en-US" sz="2200" dirty="0"/>
              <a:t> Estrogen </a:t>
            </a:r>
            <a:r>
              <a:rPr lang="en-US" sz="2200" b="1" u="sng" dirty="0"/>
              <a:t>stimulates the proliferation of pituitary lactotroph cells</a:t>
            </a:r>
            <a:r>
              <a:rPr lang="en-US" sz="2200" dirty="0"/>
              <a:t>, resulting in an increased quantity of these cells in premenopausal women, especially during pregnancy.</a:t>
            </a:r>
          </a:p>
          <a:p>
            <a:r>
              <a:rPr lang="en-US" sz="2200" dirty="0"/>
              <a:t> However, lactation is inhibited </a:t>
            </a:r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by the high levels of estrogen and progesterone</a:t>
            </a:r>
            <a:r>
              <a:rPr lang="en-US" sz="2200" dirty="0"/>
              <a:t> during pregnancy.</a:t>
            </a:r>
          </a:p>
          <a:p>
            <a:r>
              <a:rPr lang="en-US" sz="2200" dirty="0"/>
              <a:t> The rapid decline of estrogen and progesterone in the postpartum period </a:t>
            </a:r>
            <a:r>
              <a:rPr lang="en-US" sz="2200" b="1" u="sng" dirty="0"/>
              <a:t>allows lactation to commence</a:t>
            </a:r>
            <a:r>
              <a:rPr lang="en-US" sz="2200" dirty="0"/>
              <a:t>.</a:t>
            </a:r>
          </a:p>
          <a:p>
            <a:r>
              <a:rPr lang="en-US" sz="2200" dirty="0"/>
              <a:t> During lactation and breastfeeding, ovulation may be suppressed due to the suppression of gonadotropins by prolactin, but it may return before menstruation resumes. Therefore, </a:t>
            </a:r>
            <a:r>
              <a:rPr lang="en-US" sz="2200" b="1" u="sng" dirty="0">
                <a:solidFill>
                  <a:srgbClr val="FF0000"/>
                </a:solidFill>
              </a:rPr>
              <a:t>this cannot be considered a reliable form of birth control</a:t>
            </a:r>
            <a:r>
              <a:rPr lang="en-US" sz="2200" b="1" u="sng" dirty="0" smtClean="0">
                <a:solidFill>
                  <a:srgbClr val="FF0000"/>
                </a:solidFill>
              </a:rPr>
              <a:t>..</a:t>
            </a:r>
            <a:endParaRPr lang="en-US" sz="2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66024" y="979715"/>
            <a:ext cx="10646855" cy="6165668"/>
          </a:xfrm>
        </p:spPr>
        <p:txBody>
          <a:bodyPr>
            <a:normAutofit fontScale="70000" lnSpcReduction="20000"/>
          </a:bodyPr>
          <a:lstStyle/>
          <a:p>
            <a:endParaRPr lang="en-US" sz="3100" dirty="0" smtClean="0"/>
          </a:p>
          <a:p>
            <a:r>
              <a:rPr lang="en-US" sz="3400" dirty="0" smtClean="0"/>
              <a:t>Dopamine </a:t>
            </a:r>
            <a:r>
              <a:rPr lang="en-US" sz="3400" dirty="0"/>
              <a:t>has the dominant influence over prolactin secretion.</a:t>
            </a:r>
          </a:p>
          <a:p>
            <a:r>
              <a:rPr lang="en-US" sz="3400" dirty="0"/>
              <a:t> Secretion of prolactin is under tonic inhibitory control by dopamine, which acts via D2-type receptors located </a:t>
            </a:r>
            <a:r>
              <a:rPr lang="en-US" sz="3400" b="1" i="1" dirty="0">
                <a:solidFill>
                  <a:schemeClr val="tx2">
                    <a:lumMod val="75000"/>
                  </a:schemeClr>
                </a:solidFill>
              </a:rPr>
              <a:t>on </a:t>
            </a:r>
            <a:r>
              <a:rPr lang="en-US" sz="3400" b="1" i="1" dirty="0" err="1">
                <a:solidFill>
                  <a:schemeClr val="tx2">
                    <a:lumMod val="75000"/>
                  </a:schemeClr>
                </a:solidFill>
              </a:rPr>
              <a:t>lactotrophs</a:t>
            </a:r>
            <a:r>
              <a:rPr lang="en-US" sz="3400" dirty="0"/>
              <a:t>. </a:t>
            </a:r>
          </a:p>
          <a:p>
            <a:r>
              <a:rPr lang="en-US" sz="3400" dirty="0"/>
              <a:t>Prolactin production can be stimulated by the hypothalamic peptides, thyrotropin-releasing hormone </a:t>
            </a:r>
            <a:r>
              <a:rPr lang="en-US" sz="3400" b="1" i="1" dirty="0">
                <a:solidFill>
                  <a:schemeClr val="accent1">
                    <a:lumMod val="75000"/>
                  </a:schemeClr>
                </a:solidFill>
              </a:rPr>
              <a:t>(TRH), </a:t>
            </a:r>
            <a:r>
              <a:rPr lang="en-US" sz="3400" dirty="0"/>
              <a:t>vasoactive intestinal peptide (VIP), epidermal growth factor, and dopamine receptor antagonists.</a:t>
            </a:r>
          </a:p>
          <a:p>
            <a:r>
              <a:rPr lang="en-US" sz="3400" dirty="0"/>
              <a:t> Thus, primary hypothyroidism </a:t>
            </a:r>
            <a:r>
              <a:rPr lang="en-US" sz="3400" b="1" u="sng" dirty="0">
                <a:solidFill>
                  <a:srgbClr val="FF0000"/>
                </a:solidFill>
              </a:rPr>
              <a:t>(a high TRH state)</a:t>
            </a:r>
            <a:r>
              <a:rPr lang="en-US" sz="3400" b="1" dirty="0">
                <a:solidFill>
                  <a:srgbClr val="FF0000"/>
                </a:solidFill>
              </a:rPr>
              <a:t> </a:t>
            </a:r>
            <a:r>
              <a:rPr lang="en-US" sz="3400" dirty="0"/>
              <a:t>can cause hyperprolactinemia. </a:t>
            </a:r>
          </a:p>
          <a:p>
            <a:r>
              <a:rPr lang="en-US" sz="3400" dirty="0" smtClean="0"/>
              <a:t>VIP increases prolactin in response to suckling, probably because of its action on receptors that 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increase adenosine 3',5'-cyclic phosphate </a:t>
            </a:r>
            <a:r>
              <a:rPr lang="en-US" sz="3400" b="1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3400" b="1" i="1" dirty="0" err="1" smtClean="0">
                <a:solidFill>
                  <a:schemeClr val="accent1">
                    <a:lumMod val="75000"/>
                  </a:schemeClr>
                </a:solidFill>
              </a:rPr>
              <a:t>cAMP</a:t>
            </a:r>
            <a:r>
              <a:rPr lang="en-US" sz="3400" b="1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02630" y="143692"/>
            <a:ext cx="2090056" cy="461665"/>
          </a:xfrm>
          <a:prstGeom prst="rect">
            <a:avLst/>
          </a:prstGeom>
          <a:solidFill>
            <a:srgbClr val="EBCEF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Continuation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98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569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09746"/>
            <a:ext cx="10364452" cy="4007579"/>
          </a:xfrm>
        </p:spPr>
        <p:txBody>
          <a:bodyPr>
            <a:noAutofit/>
          </a:bodyPr>
          <a:lstStyle/>
          <a:p>
            <a:r>
              <a:rPr lang="en-US" sz="2400" dirty="0"/>
              <a:t>This condition occurs in less than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1%</a:t>
            </a:r>
            <a:r>
              <a:rPr lang="en-US" sz="2400" dirty="0"/>
              <a:t> of the general population and in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5-14% </a:t>
            </a:r>
            <a:r>
              <a:rPr lang="en-US" sz="2400" dirty="0"/>
              <a:t>of patients presenting with secondary amenorrhea.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 Approximately </a:t>
            </a:r>
            <a:r>
              <a:rPr lang="en-US" sz="2400" b="1" i="1" dirty="0">
                <a:solidFill>
                  <a:srgbClr val="FF0000"/>
                </a:solidFill>
              </a:rPr>
              <a:t>75%</a:t>
            </a:r>
            <a:r>
              <a:rPr lang="en-US" sz="2400" dirty="0"/>
              <a:t> of patients presenting with </a:t>
            </a:r>
            <a:r>
              <a:rPr lang="en-US" sz="2400" b="1" u="sng" dirty="0" err="1"/>
              <a:t>galactorrhea</a:t>
            </a:r>
            <a:r>
              <a:rPr lang="en-US" sz="2400" b="1" u="sng" dirty="0"/>
              <a:t> and amenorrhea</a:t>
            </a:r>
            <a:r>
              <a:rPr lang="en-US" sz="2400" dirty="0"/>
              <a:t> have hyperprolactinemia.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Of these patients, approximately </a:t>
            </a:r>
            <a:r>
              <a:rPr lang="en-US" sz="2400" b="1" i="1" dirty="0">
                <a:solidFill>
                  <a:srgbClr val="002060"/>
                </a:solidFill>
              </a:rPr>
              <a:t>30%</a:t>
            </a:r>
            <a:r>
              <a:rPr lang="en-US" sz="2400" dirty="0"/>
              <a:t> have prolactin-secreting tumors.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622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084" y="169817"/>
            <a:ext cx="6139543" cy="812612"/>
          </a:xfrm>
        </p:spPr>
        <p:txBody>
          <a:bodyPr>
            <a:normAutofit/>
          </a:bodyPr>
          <a:lstStyle/>
          <a:p>
            <a:r>
              <a:rPr lang="en-US" sz="4400" b="1" dirty="0"/>
              <a:t>Clinical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9451" y="982429"/>
            <a:ext cx="11390811" cy="5875571"/>
          </a:xfrm>
        </p:spPr>
        <p:txBody>
          <a:bodyPr>
            <a:noAutofit/>
          </a:bodyPr>
          <a:lstStyle/>
          <a:p>
            <a:r>
              <a:rPr lang="en-US" sz="2200" dirty="0"/>
              <a:t>Women typically present with a history of oligomenorrhea, amenorrhea, or infertility, which generally results from prolactin suppression of gonadotropin-releasing hormone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GnRH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r>
              <a:rPr lang="en-US" sz="2200" dirty="0"/>
              <a:t> </a:t>
            </a:r>
            <a:r>
              <a:rPr lang="en-US" sz="2200" dirty="0" err="1"/>
              <a:t>Galactorrhea</a:t>
            </a:r>
            <a:r>
              <a:rPr lang="en-US" sz="2200" dirty="0"/>
              <a:t> is due to the direct physiologic effect of </a:t>
            </a:r>
            <a:r>
              <a:rPr lang="en-US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prolactin on breast epithelial cells .</a:t>
            </a:r>
          </a:p>
          <a:p>
            <a:r>
              <a:rPr lang="en-US" sz="2200" dirty="0"/>
              <a:t>Men typically present with complaints of </a:t>
            </a:r>
            <a:r>
              <a:rPr lang="en-US" sz="2200" b="1" u="sng" dirty="0"/>
              <a:t>sexual dysfunction</a:t>
            </a:r>
            <a:r>
              <a:rPr lang="en-US" sz="2200" b="1" dirty="0"/>
              <a:t>  </a:t>
            </a:r>
            <a:r>
              <a:rPr lang="en-US" sz="2200" dirty="0"/>
              <a:t>visual problems, or headache and are subsequently diagnosed with hyperprolactinemia in the evaluation process.</a:t>
            </a:r>
          </a:p>
          <a:p>
            <a:r>
              <a:rPr lang="en-US" sz="2200" dirty="0"/>
              <a:t> Prolactin suppresses </a:t>
            </a:r>
            <a:r>
              <a:rPr lang="en-US" sz="2200" dirty="0" err="1"/>
              <a:t>GnRH</a:t>
            </a:r>
            <a:r>
              <a:rPr lang="en-US" sz="2200" dirty="0"/>
              <a:t>, causing a decrease in luteinizing hormone and follicle-stimulating hormone, ultimately leading </a:t>
            </a: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decreased serum testosterone levels and hypogonadism</a:t>
            </a:r>
            <a:r>
              <a:rPr lang="en-US" sz="2200" dirty="0"/>
              <a:t>.</a:t>
            </a:r>
          </a:p>
          <a:p>
            <a:r>
              <a:rPr lang="en-US" sz="2200" dirty="0"/>
              <a:t> </a:t>
            </a:r>
            <a:r>
              <a:rPr lang="en-US" sz="2200" dirty="0" err="1"/>
              <a:t>Prolactinoma</a:t>
            </a:r>
            <a:r>
              <a:rPr lang="en-US" sz="2200" dirty="0"/>
              <a:t> in men also </a:t>
            </a:r>
            <a:r>
              <a:rPr lang="en-US" sz="2200" b="1" u="sng" dirty="0">
                <a:solidFill>
                  <a:schemeClr val="accent2">
                    <a:lumMod val="75000"/>
                  </a:schemeClr>
                </a:solidFill>
              </a:rPr>
              <a:t>may cause neurologic symptoms</a:t>
            </a:r>
            <a:r>
              <a:rPr lang="en-US" sz="2200" dirty="0"/>
              <a:t>, particularly visual-field </a:t>
            </a:r>
            <a:r>
              <a:rPr lang="en-US" sz="2200" dirty="0" smtClean="0"/>
              <a:t>defects.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4970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/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7422" y="1410789"/>
            <a:ext cx="10977154" cy="5447211"/>
          </a:xfrm>
        </p:spPr>
        <p:txBody>
          <a:bodyPr>
            <a:normAutofit/>
          </a:bodyPr>
          <a:lstStyle/>
          <a:p>
            <a:r>
              <a:rPr lang="en-US" sz="2400" dirty="0"/>
              <a:t>The diagnosis of hyperprolactinemia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should be</a:t>
            </a:r>
            <a:r>
              <a:rPr lang="en-US" sz="2400" dirty="0"/>
              <a:t> included in the differential for female patients presenting with oligomenorrhea, amenorrhea, </a:t>
            </a:r>
            <a:r>
              <a:rPr lang="en-US" sz="2400" dirty="0" err="1"/>
              <a:t>galactorrhea</a:t>
            </a:r>
            <a:r>
              <a:rPr lang="en-US" sz="2400" dirty="0"/>
              <a:t>, or infertility or for male patients presenting with sexual </a:t>
            </a:r>
            <a:r>
              <a:rPr lang="en-US" sz="2400" dirty="0" smtClean="0"/>
              <a:t>dysfunction.</a:t>
            </a:r>
            <a:endParaRPr lang="en-US" sz="2400" dirty="0"/>
          </a:p>
          <a:p>
            <a:r>
              <a:rPr lang="en-US" sz="2400" dirty="0"/>
              <a:t>Pregnancy should always be excluded unless the patient is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postmenopausal or has had a hysterectomy</a:t>
            </a:r>
            <a:r>
              <a:rPr lang="en-US" sz="2400" dirty="0"/>
              <a:t>.</a:t>
            </a:r>
          </a:p>
          <a:p>
            <a:r>
              <a:rPr lang="en-US" sz="2400" dirty="0"/>
              <a:t> Other common conditions to exclude include a </a:t>
            </a:r>
            <a:r>
              <a:rPr lang="en-US" sz="2400" dirty="0" smtClean="0"/>
              <a:t>non-fasting </a:t>
            </a:r>
            <a:r>
              <a:rPr lang="en-US" sz="2400" dirty="0"/>
              <a:t>sample, excessive exercise, a history of chest wall surgery or trauma, renal failure, and cirrhosis.</a:t>
            </a:r>
          </a:p>
          <a:p>
            <a:r>
              <a:rPr lang="en-US" sz="2400" dirty="0"/>
              <a:t>Hypothyroidism, </a:t>
            </a:r>
            <a:r>
              <a:rPr lang="en-US" sz="2400" b="1" i="1" u="sng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easily treated disorder</a:t>
            </a:r>
            <a:r>
              <a:rPr lang="en-US" sz="2400" dirty="0"/>
              <a:t>, also may produce a similar prolactin </a:t>
            </a:r>
            <a:r>
              <a:rPr lang="en-US" sz="2400" dirty="0" smtClean="0"/>
              <a:t>level.</a:t>
            </a:r>
            <a:endParaRPr lang="en-US" sz="24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36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136</TotalTime>
  <Words>948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Tw Cen MT</vt:lpstr>
      <vt:lpstr>Wingdings</vt:lpstr>
      <vt:lpstr>Droplet</vt:lpstr>
      <vt:lpstr>Hyperprolactinemia  </vt:lpstr>
      <vt:lpstr>PowerPoint Presentation</vt:lpstr>
      <vt:lpstr>Pituaitary adenomas </vt:lpstr>
      <vt:lpstr>Prolactin–secreting adenomas </vt:lpstr>
      <vt:lpstr>Pathophysiology</vt:lpstr>
      <vt:lpstr>PowerPoint Presentation</vt:lpstr>
      <vt:lpstr>frequency</vt:lpstr>
      <vt:lpstr>Clinical presentation </vt:lpstr>
      <vt:lpstr>Causes</vt:lpstr>
      <vt:lpstr>Drugs causing hyperprolactiemia </vt:lpstr>
      <vt:lpstr>Differential Diagnosis</vt:lpstr>
      <vt:lpstr>Laboratory studies </vt:lpstr>
      <vt:lpstr>Treatment </vt:lpstr>
      <vt:lpstr>Thank you  for your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2023-10-04T17:22:57Z</dcterms:created>
  <dcterms:modified xsi:type="dcterms:W3CDTF">2023-10-04T20:17:16Z</dcterms:modified>
</cp:coreProperties>
</file>