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p:sldMasterIdLst>
    <p:sldMasterId id="2147483648" r:id="rId1"/>
    <p:sldMasterId id="2147483660" r:id="rId2"/>
  </p:sldMasterIdLst>
  <p:notesMasterIdLst>
    <p:notesMasterId r:id="rId539"/>
  </p:notesMasterIdLst>
  <p:sldIdLst>
    <p:sldId id="347" r:id="rId3"/>
    <p:sldId id="1408" r:id="rId4"/>
    <p:sldId id="1409" r:id="rId5"/>
    <p:sldId id="1410" r:id="rId6"/>
    <p:sldId id="1411" r:id="rId7"/>
    <p:sldId id="1412" r:id="rId8"/>
    <p:sldId id="1413" r:id="rId9"/>
    <p:sldId id="1414" r:id="rId10"/>
    <p:sldId id="1415" r:id="rId11"/>
    <p:sldId id="1416" r:id="rId12"/>
    <p:sldId id="1417" r:id="rId13"/>
    <p:sldId id="1418" r:id="rId14"/>
    <p:sldId id="1419" r:id="rId15"/>
    <p:sldId id="1420" r:id="rId16"/>
    <p:sldId id="1421" r:id="rId17"/>
    <p:sldId id="1394" r:id="rId18"/>
    <p:sldId id="1395" r:id="rId19"/>
    <p:sldId id="1396" r:id="rId20"/>
    <p:sldId id="1397" r:id="rId21"/>
    <p:sldId id="1398" r:id="rId22"/>
    <p:sldId id="1399" r:id="rId23"/>
    <p:sldId id="1400" r:id="rId24"/>
    <p:sldId id="1401" r:id="rId25"/>
    <p:sldId id="1402" r:id="rId26"/>
    <p:sldId id="1403" r:id="rId27"/>
    <p:sldId id="1404" r:id="rId28"/>
    <p:sldId id="1405" r:id="rId29"/>
    <p:sldId id="1406" r:id="rId30"/>
    <p:sldId id="1407" r:id="rId31"/>
    <p:sldId id="1385" r:id="rId32"/>
    <p:sldId id="1386" r:id="rId33"/>
    <p:sldId id="1387" r:id="rId34"/>
    <p:sldId id="1388" r:id="rId35"/>
    <p:sldId id="1389" r:id="rId36"/>
    <p:sldId id="1390" r:id="rId37"/>
    <p:sldId id="1391" r:id="rId38"/>
    <p:sldId id="1392" r:id="rId39"/>
    <p:sldId id="1393" r:id="rId40"/>
    <p:sldId id="1368" r:id="rId41"/>
    <p:sldId id="1369" r:id="rId42"/>
    <p:sldId id="1370" r:id="rId43"/>
    <p:sldId id="1371" r:id="rId44"/>
    <p:sldId id="1372" r:id="rId45"/>
    <p:sldId id="1373" r:id="rId46"/>
    <p:sldId id="1374" r:id="rId47"/>
    <p:sldId id="1375" r:id="rId48"/>
    <p:sldId id="1376" r:id="rId49"/>
    <p:sldId id="1377" r:id="rId50"/>
    <p:sldId id="1378" r:id="rId51"/>
    <p:sldId id="1379" r:id="rId52"/>
    <p:sldId id="1380" r:id="rId53"/>
    <p:sldId id="1381" r:id="rId54"/>
    <p:sldId id="1382" r:id="rId55"/>
    <p:sldId id="1383" r:id="rId56"/>
    <p:sldId id="1359" r:id="rId57"/>
    <p:sldId id="1358" r:id="rId58"/>
    <p:sldId id="1360" r:id="rId59"/>
    <p:sldId id="1361" r:id="rId60"/>
    <p:sldId id="1362" r:id="rId61"/>
    <p:sldId id="1363" r:id="rId62"/>
    <p:sldId id="1364" r:id="rId63"/>
    <p:sldId id="1365" r:id="rId64"/>
    <p:sldId id="1367" r:id="rId65"/>
    <p:sldId id="1342" r:id="rId66"/>
    <p:sldId id="1343" r:id="rId67"/>
    <p:sldId id="1344" r:id="rId68"/>
    <p:sldId id="1345" r:id="rId69"/>
    <p:sldId id="1346" r:id="rId70"/>
    <p:sldId id="1347" r:id="rId71"/>
    <p:sldId id="1348" r:id="rId72"/>
    <p:sldId id="1349" r:id="rId73"/>
    <p:sldId id="1350" r:id="rId74"/>
    <p:sldId id="1351" r:id="rId75"/>
    <p:sldId id="1352" r:id="rId76"/>
    <p:sldId id="1353" r:id="rId77"/>
    <p:sldId id="1354" r:id="rId78"/>
    <p:sldId id="1355" r:id="rId79"/>
    <p:sldId id="1356" r:id="rId80"/>
    <p:sldId id="1357" r:id="rId81"/>
    <p:sldId id="1328" r:id="rId82"/>
    <p:sldId id="1329" r:id="rId83"/>
    <p:sldId id="1330" r:id="rId84"/>
    <p:sldId id="1331" r:id="rId85"/>
    <p:sldId id="1332" r:id="rId86"/>
    <p:sldId id="1333" r:id="rId87"/>
    <p:sldId id="1334" r:id="rId88"/>
    <p:sldId id="1335" r:id="rId89"/>
    <p:sldId id="1336" r:id="rId90"/>
    <p:sldId id="1337" r:id="rId91"/>
    <p:sldId id="1338" r:id="rId92"/>
    <p:sldId id="1339" r:id="rId93"/>
    <p:sldId id="1340" r:id="rId94"/>
    <p:sldId id="1341" r:id="rId95"/>
    <p:sldId id="1298" r:id="rId96"/>
    <p:sldId id="1313" r:id="rId97"/>
    <p:sldId id="1314" r:id="rId98"/>
    <p:sldId id="1315" r:id="rId99"/>
    <p:sldId id="1316" r:id="rId100"/>
    <p:sldId id="1317" r:id="rId101"/>
    <p:sldId id="1318" r:id="rId102"/>
    <p:sldId id="1319" r:id="rId103"/>
    <p:sldId id="1320" r:id="rId104"/>
    <p:sldId id="1321" r:id="rId105"/>
    <p:sldId id="1322" r:id="rId106"/>
    <p:sldId id="1323" r:id="rId107"/>
    <p:sldId id="1324" r:id="rId108"/>
    <p:sldId id="1325" r:id="rId109"/>
    <p:sldId id="1326" r:id="rId110"/>
    <p:sldId id="1327" r:id="rId111"/>
    <p:sldId id="1250" r:id="rId112"/>
    <p:sldId id="1251" r:id="rId113"/>
    <p:sldId id="1252" r:id="rId114"/>
    <p:sldId id="1253" r:id="rId115"/>
    <p:sldId id="1254" r:id="rId116"/>
    <p:sldId id="1255" r:id="rId117"/>
    <p:sldId id="1256" r:id="rId118"/>
    <p:sldId id="1257" r:id="rId119"/>
    <p:sldId id="1258" r:id="rId120"/>
    <p:sldId id="1259" r:id="rId121"/>
    <p:sldId id="1260" r:id="rId122"/>
    <p:sldId id="1261" r:id="rId123"/>
    <p:sldId id="1262" r:id="rId124"/>
    <p:sldId id="1263" r:id="rId125"/>
    <p:sldId id="1264" r:id="rId126"/>
    <p:sldId id="1265" r:id="rId127"/>
    <p:sldId id="1282" r:id="rId128"/>
    <p:sldId id="1283" r:id="rId129"/>
    <p:sldId id="1284" r:id="rId130"/>
    <p:sldId id="1285" r:id="rId131"/>
    <p:sldId id="1286" r:id="rId132"/>
    <p:sldId id="1287" r:id="rId133"/>
    <p:sldId id="1288" r:id="rId134"/>
    <p:sldId id="1290" r:id="rId135"/>
    <p:sldId id="1292" r:id="rId136"/>
    <p:sldId id="1293" r:id="rId137"/>
    <p:sldId id="1294" r:id="rId138"/>
    <p:sldId id="1266" r:id="rId139"/>
    <p:sldId id="1267" r:id="rId140"/>
    <p:sldId id="1268" r:id="rId141"/>
    <p:sldId id="1270" r:id="rId142"/>
    <p:sldId id="1271" r:id="rId143"/>
    <p:sldId id="1272" r:id="rId144"/>
    <p:sldId id="1273" r:id="rId145"/>
    <p:sldId id="1274" r:id="rId146"/>
    <p:sldId id="1275" r:id="rId147"/>
    <p:sldId id="1276" r:id="rId148"/>
    <p:sldId id="1277" r:id="rId149"/>
    <p:sldId id="1279" r:id="rId150"/>
    <p:sldId id="1280" r:id="rId151"/>
    <p:sldId id="1249" r:id="rId152"/>
    <p:sldId id="1239" r:id="rId153"/>
    <p:sldId id="1240" r:id="rId154"/>
    <p:sldId id="1241" r:id="rId155"/>
    <p:sldId id="1242" r:id="rId156"/>
    <p:sldId id="1243" r:id="rId157"/>
    <p:sldId id="1244" r:id="rId158"/>
    <p:sldId id="1245" r:id="rId159"/>
    <p:sldId id="1246" r:id="rId160"/>
    <p:sldId id="1247" r:id="rId161"/>
    <p:sldId id="1248" r:id="rId162"/>
    <p:sldId id="1217" r:id="rId163"/>
    <p:sldId id="1228" r:id="rId164"/>
    <p:sldId id="1229" r:id="rId165"/>
    <p:sldId id="1230" r:id="rId166"/>
    <p:sldId id="1231" r:id="rId167"/>
    <p:sldId id="1232" r:id="rId168"/>
    <p:sldId id="1233" r:id="rId169"/>
    <p:sldId id="1234" r:id="rId170"/>
    <p:sldId id="1235" r:id="rId171"/>
    <p:sldId id="1236" r:id="rId172"/>
    <p:sldId id="1237" r:id="rId173"/>
    <p:sldId id="1227" r:id="rId174"/>
    <p:sldId id="1218" r:id="rId175"/>
    <p:sldId id="1219" r:id="rId176"/>
    <p:sldId id="1220" r:id="rId177"/>
    <p:sldId id="1221" r:id="rId178"/>
    <p:sldId id="1222" r:id="rId179"/>
    <p:sldId id="1223" r:id="rId180"/>
    <p:sldId id="1224" r:id="rId181"/>
    <p:sldId id="1225" r:id="rId182"/>
    <p:sldId id="1202" r:id="rId183"/>
    <p:sldId id="1203" r:id="rId184"/>
    <p:sldId id="1204" r:id="rId185"/>
    <p:sldId id="1205" r:id="rId186"/>
    <p:sldId id="1206" r:id="rId187"/>
    <p:sldId id="1207" r:id="rId188"/>
    <p:sldId id="1208" r:id="rId189"/>
    <p:sldId id="1209" r:id="rId190"/>
    <p:sldId id="1210" r:id="rId191"/>
    <p:sldId id="1211" r:id="rId192"/>
    <p:sldId id="1212" r:id="rId193"/>
    <p:sldId id="1213" r:id="rId194"/>
    <p:sldId id="1214" r:id="rId195"/>
    <p:sldId id="1215" r:id="rId196"/>
    <p:sldId id="1216" r:id="rId197"/>
    <p:sldId id="1191" r:id="rId198"/>
    <p:sldId id="1192" r:id="rId199"/>
    <p:sldId id="1193" r:id="rId200"/>
    <p:sldId id="1194" r:id="rId201"/>
    <p:sldId id="1195" r:id="rId202"/>
    <p:sldId id="1196" r:id="rId203"/>
    <p:sldId id="1197" r:id="rId204"/>
    <p:sldId id="1198" r:id="rId205"/>
    <p:sldId id="1199" r:id="rId206"/>
    <p:sldId id="1200" r:id="rId207"/>
    <p:sldId id="1201" r:id="rId208"/>
    <p:sldId id="861" r:id="rId209"/>
    <p:sldId id="862" r:id="rId210"/>
    <p:sldId id="863" r:id="rId211"/>
    <p:sldId id="864" r:id="rId212"/>
    <p:sldId id="865" r:id="rId213"/>
    <p:sldId id="866" r:id="rId214"/>
    <p:sldId id="867" r:id="rId215"/>
    <p:sldId id="868" r:id="rId216"/>
    <p:sldId id="869" r:id="rId217"/>
    <p:sldId id="853" r:id="rId218"/>
    <p:sldId id="854" r:id="rId219"/>
    <p:sldId id="855" r:id="rId220"/>
    <p:sldId id="856" r:id="rId221"/>
    <p:sldId id="857" r:id="rId222"/>
    <p:sldId id="858" r:id="rId223"/>
    <p:sldId id="859" r:id="rId224"/>
    <p:sldId id="860" r:id="rId225"/>
    <p:sldId id="844" r:id="rId226"/>
    <p:sldId id="845" r:id="rId227"/>
    <p:sldId id="846" r:id="rId228"/>
    <p:sldId id="847" r:id="rId229"/>
    <p:sldId id="848" r:id="rId230"/>
    <p:sldId id="849" r:id="rId231"/>
    <p:sldId id="850" r:id="rId232"/>
    <p:sldId id="851" r:id="rId233"/>
    <p:sldId id="852" r:id="rId234"/>
    <p:sldId id="540" r:id="rId235"/>
    <p:sldId id="541" r:id="rId236"/>
    <p:sldId id="542" r:id="rId237"/>
    <p:sldId id="543" r:id="rId238"/>
    <p:sldId id="544" r:id="rId239"/>
    <p:sldId id="545" r:id="rId240"/>
    <p:sldId id="546" r:id="rId241"/>
    <p:sldId id="547" r:id="rId242"/>
    <p:sldId id="548" r:id="rId243"/>
    <p:sldId id="549" r:id="rId244"/>
    <p:sldId id="550" r:id="rId245"/>
    <p:sldId id="551" r:id="rId246"/>
    <p:sldId id="552" r:id="rId247"/>
    <p:sldId id="553" r:id="rId248"/>
    <p:sldId id="554" r:id="rId249"/>
    <p:sldId id="555" r:id="rId250"/>
    <p:sldId id="556" r:id="rId251"/>
    <p:sldId id="557" r:id="rId252"/>
    <p:sldId id="558" r:id="rId253"/>
    <p:sldId id="559" r:id="rId254"/>
    <p:sldId id="560" r:id="rId255"/>
    <p:sldId id="529" r:id="rId256"/>
    <p:sldId id="530" r:id="rId257"/>
    <p:sldId id="531" r:id="rId258"/>
    <p:sldId id="532" r:id="rId259"/>
    <p:sldId id="533" r:id="rId260"/>
    <p:sldId id="534" r:id="rId261"/>
    <p:sldId id="535" r:id="rId262"/>
    <p:sldId id="536" r:id="rId263"/>
    <p:sldId id="537" r:id="rId264"/>
    <p:sldId id="538" r:id="rId265"/>
    <p:sldId id="539" r:id="rId266"/>
    <p:sldId id="513" r:id="rId267"/>
    <p:sldId id="514" r:id="rId268"/>
    <p:sldId id="515" r:id="rId269"/>
    <p:sldId id="516" r:id="rId270"/>
    <p:sldId id="517" r:id="rId271"/>
    <p:sldId id="518" r:id="rId272"/>
    <p:sldId id="519" r:id="rId273"/>
    <p:sldId id="520" r:id="rId274"/>
    <p:sldId id="521" r:id="rId275"/>
    <p:sldId id="522" r:id="rId276"/>
    <p:sldId id="523" r:id="rId277"/>
    <p:sldId id="524" r:id="rId278"/>
    <p:sldId id="525" r:id="rId279"/>
    <p:sldId id="526" r:id="rId280"/>
    <p:sldId id="527" r:id="rId281"/>
    <p:sldId id="528" r:id="rId282"/>
    <p:sldId id="498" r:id="rId283"/>
    <p:sldId id="499" r:id="rId284"/>
    <p:sldId id="500" r:id="rId285"/>
    <p:sldId id="501" r:id="rId286"/>
    <p:sldId id="502" r:id="rId287"/>
    <p:sldId id="503" r:id="rId288"/>
    <p:sldId id="504" r:id="rId289"/>
    <p:sldId id="505" r:id="rId290"/>
    <p:sldId id="506" r:id="rId291"/>
    <p:sldId id="507" r:id="rId292"/>
    <p:sldId id="508" r:id="rId293"/>
    <p:sldId id="509" r:id="rId294"/>
    <p:sldId id="510" r:id="rId295"/>
    <p:sldId id="511" r:id="rId296"/>
    <p:sldId id="512" r:id="rId297"/>
    <p:sldId id="480" r:id="rId298"/>
    <p:sldId id="481" r:id="rId299"/>
    <p:sldId id="482" r:id="rId300"/>
    <p:sldId id="483" r:id="rId301"/>
    <p:sldId id="484" r:id="rId302"/>
    <p:sldId id="485" r:id="rId303"/>
    <p:sldId id="486" r:id="rId304"/>
    <p:sldId id="487" r:id="rId305"/>
    <p:sldId id="488" r:id="rId306"/>
    <p:sldId id="489" r:id="rId307"/>
    <p:sldId id="490" r:id="rId308"/>
    <p:sldId id="491" r:id="rId309"/>
    <p:sldId id="492" r:id="rId310"/>
    <p:sldId id="493" r:id="rId311"/>
    <p:sldId id="494" r:id="rId312"/>
    <p:sldId id="495" r:id="rId313"/>
    <p:sldId id="496" r:id="rId314"/>
    <p:sldId id="497" r:id="rId315"/>
    <p:sldId id="461" r:id="rId316"/>
    <p:sldId id="462" r:id="rId317"/>
    <p:sldId id="463" r:id="rId318"/>
    <p:sldId id="464" r:id="rId319"/>
    <p:sldId id="465" r:id="rId320"/>
    <p:sldId id="466" r:id="rId321"/>
    <p:sldId id="467" r:id="rId322"/>
    <p:sldId id="468" r:id="rId323"/>
    <p:sldId id="469" r:id="rId324"/>
    <p:sldId id="470" r:id="rId325"/>
    <p:sldId id="471" r:id="rId326"/>
    <p:sldId id="472" r:id="rId327"/>
    <p:sldId id="473" r:id="rId328"/>
    <p:sldId id="474" r:id="rId329"/>
    <p:sldId id="475" r:id="rId330"/>
    <p:sldId id="476" r:id="rId331"/>
    <p:sldId id="477" r:id="rId332"/>
    <p:sldId id="478" r:id="rId333"/>
    <p:sldId id="479" r:id="rId334"/>
    <p:sldId id="460" r:id="rId335"/>
    <p:sldId id="448" r:id="rId336"/>
    <p:sldId id="449" r:id="rId337"/>
    <p:sldId id="450" r:id="rId338"/>
    <p:sldId id="451" r:id="rId339"/>
    <p:sldId id="452" r:id="rId340"/>
    <p:sldId id="453" r:id="rId341"/>
    <p:sldId id="454" r:id="rId342"/>
    <p:sldId id="455" r:id="rId343"/>
    <p:sldId id="457" r:id="rId344"/>
    <p:sldId id="459" r:id="rId345"/>
    <p:sldId id="456" r:id="rId346"/>
    <p:sldId id="458" r:id="rId347"/>
    <p:sldId id="435" r:id="rId348"/>
    <p:sldId id="436" r:id="rId349"/>
    <p:sldId id="437" r:id="rId350"/>
    <p:sldId id="438" r:id="rId351"/>
    <p:sldId id="439" r:id="rId352"/>
    <p:sldId id="440" r:id="rId353"/>
    <p:sldId id="441" r:id="rId354"/>
    <p:sldId id="442" r:id="rId355"/>
    <p:sldId id="443" r:id="rId356"/>
    <p:sldId id="444" r:id="rId357"/>
    <p:sldId id="445" r:id="rId358"/>
    <p:sldId id="446" r:id="rId359"/>
    <p:sldId id="447" r:id="rId360"/>
    <p:sldId id="422" r:id="rId361"/>
    <p:sldId id="423" r:id="rId362"/>
    <p:sldId id="424" r:id="rId363"/>
    <p:sldId id="425" r:id="rId364"/>
    <p:sldId id="426" r:id="rId365"/>
    <p:sldId id="427" r:id="rId366"/>
    <p:sldId id="428" r:id="rId367"/>
    <p:sldId id="429" r:id="rId368"/>
    <p:sldId id="430" r:id="rId369"/>
    <p:sldId id="431" r:id="rId370"/>
    <p:sldId id="432" r:id="rId371"/>
    <p:sldId id="433" r:id="rId372"/>
    <p:sldId id="434" r:id="rId373"/>
    <p:sldId id="409" r:id="rId374"/>
    <p:sldId id="410" r:id="rId375"/>
    <p:sldId id="411" r:id="rId376"/>
    <p:sldId id="412" r:id="rId377"/>
    <p:sldId id="413" r:id="rId378"/>
    <p:sldId id="414" r:id="rId379"/>
    <p:sldId id="415" r:id="rId380"/>
    <p:sldId id="416" r:id="rId381"/>
    <p:sldId id="417" r:id="rId382"/>
    <p:sldId id="418" r:id="rId383"/>
    <p:sldId id="419" r:id="rId384"/>
    <p:sldId id="420" r:id="rId385"/>
    <p:sldId id="421" r:id="rId386"/>
    <p:sldId id="396" r:id="rId387"/>
    <p:sldId id="397" r:id="rId388"/>
    <p:sldId id="398" r:id="rId389"/>
    <p:sldId id="399" r:id="rId390"/>
    <p:sldId id="400" r:id="rId391"/>
    <p:sldId id="401" r:id="rId392"/>
    <p:sldId id="402" r:id="rId393"/>
    <p:sldId id="403" r:id="rId394"/>
    <p:sldId id="404" r:id="rId395"/>
    <p:sldId id="405" r:id="rId396"/>
    <p:sldId id="406" r:id="rId397"/>
    <p:sldId id="407" r:id="rId398"/>
    <p:sldId id="408" r:id="rId399"/>
    <p:sldId id="383" r:id="rId400"/>
    <p:sldId id="384" r:id="rId401"/>
    <p:sldId id="385" r:id="rId402"/>
    <p:sldId id="386" r:id="rId403"/>
    <p:sldId id="387" r:id="rId404"/>
    <p:sldId id="388" r:id="rId405"/>
    <p:sldId id="389" r:id="rId406"/>
    <p:sldId id="390" r:id="rId407"/>
    <p:sldId id="391" r:id="rId408"/>
    <p:sldId id="392" r:id="rId409"/>
    <p:sldId id="393" r:id="rId410"/>
    <p:sldId id="394" r:id="rId411"/>
    <p:sldId id="395" r:id="rId412"/>
    <p:sldId id="371" r:id="rId413"/>
    <p:sldId id="372" r:id="rId414"/>
    <p:sldId id="373" r:id="rId415"/>
    <p:sldId id="374" r:id="rId416"/>
    <p:sldId id="375" r:id="rId417"/>
    <p:sldId id="376" r:id="rId418"/>
    <p:sldId id="377" r:id="rId419"/>
    <p:sldId id="378" r:id="rId420"/>
    <p:sldId id="379" r:id="rId421"/>
    <p:sldId id="380" r:id="rId422"/>
    <p:sldId id="381" r:id="rId423"/>
    <p:sldId id="382" r:id="rId424"/>
    <p:sldId id="370" r:id="rId425"/>
    <p:sldId id="359" r:id="rId426"/>
    <p:sldId id="360" r:id="rId427"/>
    <p:sldId id="361" r:id="rId428"/>
    <p:sldId id="362" r:id="rId429"/>
    <p:sldId id="363" r:id="rId430"/>
    <p:sldId id="364" r:id="rId431"/>
    <p:sldId id="365" r:id="rId432"/>
    <p:sldId id="366" r:id="rId433"/>
    <p:sldId id="367" r:id="rId434"/>
    <p:sldId id="368" r:id="rId435"/>
    <p:sldId id="369" r:id="rId436"/>
    <p:sldId id="348" r:id="rId437"/>
    <p:sldId id="349" r:id="rId438"/>
    <p:sldId id="350" r:id="rId439"/>
    <p:sldId id="351" r:id="rId440"/>
    <p:sldId id="352" r:id="rId441"/>
    <p:sldId id="353" r:id="rId442"/>
    <p:sldId id="354" r:id="rId443"/>
    <p:sldId id="355" r:id="rId444"/>
    <p:sldId id="356" r:id="rId445"/>
    <p:sldId id="357" r:id="rId446"/>
    <p:sldId id="358" r:id="rId447"/>
    <p:sldId id="333" r:id="rId448"/>
    <p:sldId id="334" r:id="rId449"/>
    <p:sldId id="335" r:id="rId450"/>
    <p:sldId id="336" r:id="rId451"/>
    <p:sldId id="337" r:id="rId452"/>
    <p:sldId id="338" r:id="rId453"/>
    <p:sldId id="339" r:id="rId454"/>
    <p:sldId id="340" r:id="rId455"/>
    <p:sldId id="341" r:id="rId456"/>
    <p:sldId id="342" r:id="rId457"/>
    <p:sldId id="343" r:id="rId458"/>
    <p:sldId id="344" r:id="rId459"/>
    <p:sldId id="345" r:id="rId460"/>
    <p:sldId id="346" r:id="rId461"/>
    <p:sldId id="321" r:id="rId462"/>
    <p:sldId id="322" r:id="rId463"/>
    <p:sldId id="323" r:id="rId464"/>
    <p:sldId id="324" r:id="rId465"/>
    <p:sldId id="325" r:id="rId466"/>
    <p:sldId id="326" r:id="rId467"/>
    <p:sldId id="327" r:id="rId468"/>
    <p:sldId id="328" r:id="rId469"/>
    <p:sldId id="329" r:id="rId470"/>
    <p:sldId id="330" r:id="rId471"/>
    <p:sldId id="331" r:id="rId472"/>
    <p:sldId id="332" r:id="rId473"/>
    <p:sldId id="256" r:id="rId474"/>
    <p:sldId id="296" r:id="rId475"/>
    <p:sldId id="297" r:id="rId476"/>
    <p:sldId id="298" r:id="rId477"/>
    <p:sldId id="299" r:id="rId478"/>
    <p:sldId id="301" r:id="rId479"/>
    <p:sldId id="302" r:id="rId480"/>
    <p:sldId id="303" r:id="rId481"/>
    <p:sldId id="304" r:id="rId482"/>
    <p:sldId id="305" r:id="rId483"/>
    <p:sldId id="306" r:id="rId484"/>
    <p:sldId id="307" r:id="rId485"/>
    <p:sldId id="300" r:id="rId486"/>
    <p:sldId id="257" r:id="rId487"/>
    <p:sldId id="258" r:id="rId488"/>
    <p:sldId id="259" r:id="rId489"/>
    <p:sldId id="260" r:id="rId490"/>
    <p:sldId id="261" r:id="rId491"/>
    <p:sldId id="262" r:id="rId492"/>
    <p:sldId id="263" r:id="rId493"/>
    <p:sldId id="264" r:id="rId494"/>
    <p:sldId id="265" r:id="rId495"/>
    <p:sldId id="266" r:id="rId496"/>
    <p:sldId id="267" r:id="rId497"/>
    <p:sldId id="268" r:id="rId498"/>
    <p:sldId id="269" r:id="rId499"/>
    <p:sldId id="270" r:id="rId500"/>
    <p:sldId id="271" r:id="rId501"/>
    <p:sldId id="272" r:id="rId502"/>
    <p:sldId id="273" r:id="rId503"/>
    <p:sldId id="274" r:id="rId504"/>
    <p:sldId id="275" r:id="rId505"/>
    <p:sldId id="276" r:id="rId506"/>
    <p:sldId id="277" r:id="rId507"/>
    <p:sldId id="278" r:id="rId508"/>
    <p:sldId id="279" r:id="rId509"/>
    <p:sldId id="280" r:id="rId510"/>
    <p:sldId id="281" r:id="rId511"/>
    <p:sldId id="282" r:id="rId512"/>
    <p:sldId id="283" r:id="rId513"/>
    <p:sldId id="284" r:id="rId514"/>
    <p:sldId id="285" r:id="rId515"/>
    <p:sldId id="286" r:id="rId516"/>
    <p:sldId id="287" r:id="rId517"/>
    <p:sldId id="288" r:id="rId518"/>
    <p:sldId id="289" r:id="rId519"/>
    <p:sldId id="290" r:id="rId520"/>
    <p:sldId id="291" r:id="rId521"/>
    <p:sldId id="292" r:id="rId522"/>
    <p:sldId id="293" r:id="rId523"/>
    <p:sldId id="294" r:id="rId524"/>
    <p:sldId id="295" r:id="rId525"/>
    <p:sldId id="308" r:id="rId526"/>
    <p:sldId id="309" r:id="rId527"/>
    <p:sldId id="310" r:id="rId528"/>
    <p:sldId id="311" r:id="rId529"/>
    <p:sldId id="312" r:id="rId530"/>
    <p:sldId id="313" r:id="rId531"/>
    <p:sldId id="314" r:id="rId532"/>
    <p:sldId id="315" r:id="rId533"/>
    <p:sldId id="316" r:id="rId534"/>
    <p:sldId id="317" r:id="rId535"/>
    <p:sldId id="318" r:id="rId536"/>
    <p:sldId id="319" r:id="rId537"/>
    <p:sldId id="320" r:id="rId538"/>
  </p:sldIdLst>
  <p:sldSz cx="9144000" cy="6858000" type="screen4x3"/>
  <p:notesSz cx="6858000" cy="9144000"/>
  <p:defaultTextStyle>
    <a:defPPr>
      <a:defRPr lang="ar-SA"/>
    </a:defPPr>
    <a:lvl1pPr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1141" autoAdjust="0"/>
  </p:normalViewPr>
  <p:slideViewPr>
    <p:cSldViewPr>
      <p:cViewPr varScale="1">
        <p:scale>
          <a:sx n="83" d="100"/>
          <a:sy n="83" d="100"/>
        </p:scale>
        <p:origin x="96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531" Type="http://schemas.openxmlformats.org/officeDocument/2006/relationships/slide" Target="slides/slide529.xml"/><Relationship Id="rId170" Type="http://schemas.openxmlformats.org/officeDocument/2006/relationships/slide" Target="slides/slide168.xml"/><Relationship Id="rId226" Type="http://schemas.openxmlformats.org/officeDocument/2006/relationships/slide" Target="slides/slide224.xml"/><Relationship Id="rId433" Type="http://schemas.openxmlformats.org/officeDocument/2006/relationships/slide" Target="slides/slide431.xml"/><Relationship Id="rId268" Type="http://schemas.openxmlformats.org/officeDocument/2006/relationships/slide" Target="slides/slide266.xml"/><Relationship Id="rId475" Type="http://schemas.openxmlformats.org/officeDocument/2006/relationships/slide" Target="slides/slide473.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00" Type="http://schemas.openxmlformats.org/officeDocument/2006/relationships/slide" Target="slides/slide498.xml"/><Relationship Id="rId542" Type="http://schemas.openxmlformats.org/officeDocument/2006/relationships/theme" Target="theme/theme1.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402" Type="http://schemas.openxmlformats.org/officeDocument/2006/relationships/slide" Target="slides/slide400.xml"/><Relationship Id="rId279" Type="http://schemas.openxmlformats.org/officeDocument/2006/relationships/slide" Target="slides/slide277.xml"/><Relationship Id="rId444" Type="http://schemas.openxmlformats.org/officeDocument/2006/relationships/slide" Target="slides/slide442.xml"/><Relationship Id="rId486" Type="http://schemas.openxmlformats.org/officeDocument/2006/relationships/slide" Target="slides/slide484.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388" Type="http://schemas.openxmlformats.org/officeDocument/2006/relationships/slide" Target="slides/slide386.xml"/><Relationship Id="rId511" Type="http://schemas.openxmlformats.org/officeDocument/2006/relationships/slide" Target="slides/slide509.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413" Type="http://schemas.openxmlformats.org/officeDocument/2006/relationships/slide" Target="slides/slide411.xml"/><Relationship Id="rId248" Type="http://schemas.openxmlformats.org/officeDocument/2006/relationships/slide" Target="slides/slide246.xml"/><Relationship Id="rId455" Type="http://schemas.openxmlformats.org/officeDocument/2006/relationships/slide" Target="slides/slide453.xml"/><Relationship Id="rId497" Type="http://schemas.openxmlformats.org/officeDocument/2006/relationships/slide" Target="slides/slide495.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22" Type="http://schemas.openxmlformats.org/officeDocument/2006/relationships/slide" Target="slides/slide520.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399" Type="http://schemas.openxmlformats.org/officeDocument/2006/relationships/slide" Target="slides/slide397.xml"/><Relationship Id="rId259" Type="http://schemas.openxmlformats.org/officeDocument/2006/relationships/slide" Target="slides/slide257.xml"/><Relationship Id="rId424" Type="http://schemas.openxmlformats.org/officeDocument/2006/relationships/slide" Target="slides/slide422.xml"/><Relationship Id="rId466" Type="http://schemas.openxmlformats.org/officeDocument/2006/relationships/slide" Target="slides/slide464.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533" Type="http://schemas.openxmlformats.org/officeDocument/2006/relationships/slide" Target="slides/slide531.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435" Type="http://schemas.openxmlformats.org/officeDocument/2006/relationships/slide" Target="slides/slide433.xml"/><Relationship Id="rId477" Type="http://schemas.openxmlformats.org/officeDocument/2006/relationships/slide" Target="slides/slide475.xml"/><Relationship Id="rId281" Type="http://schemas.openxmlformats.org/officeDocument/2006/relationships/slide" Target="slides/slide279.xml"/><Relationship Id="rId337" Type="http://schemas.openxmlformats.org/officeDocument/2006/relationships/slide" Target="slides/slide335.xml"/><Relationship Id="rId502" Type="http://schemas.openxmlformats.org/officeDocument/2006/relationships/slide" Target="slides/slide500.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390" Type="http://schemas.openxmlformats.org/officeDocument/2006/relationships/slide" Target="slides/slide388.xml"/><Relationship Id="rId404" Type="http://schemas.openxmlformats.org/officeDocument/2006/relationships/slide" Target="slides/slide402.xml"/><Relationship Id="rId446" Type="http://schemas.openxmlformats.org/officeDocument/2006/relationships/slide" Target="slides/slide444.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88" Type="http://schemas.openxmlformats.org/officeDocument/2006/relationships/slide" Target="slides/slide486.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513" Type="http://schemas.openxmlformats.org/officeDocument/2006/relationships/slide" Target="slides/slide511.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415" Type="http://schemas.openxmlformats.org/officeDocument/2006/relationships/slide" Target="slides/slide413.xml"/><Relationship Id="rId457" Type="http://schemas.openxmlformats.org/officeDocument/2006/relationships/slide" Target="slides/slide455.xml"/><Relationship Id="rId261" Type="http://schemas.openxmlformats.org/officeDocument/2006/relationships/slide" Target="slides/slide259.xml"/><Relationship Id="rId499" Type="http://schemas.openxmlformats.org/officeDocument/2006/relationships/slide" Target="slides/slide497.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524" Type="http://schemas.openxmlformats.org/officeDocument/2006/relationships/slide" Target="slides/slide522.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370" Type="http://schemas.openxmlformats.org/officeDocument/2006/relationships/slide" Target="slides/slide368.xml"/><Relationship Id="rId426" Type="http://schemas.openxmlformats.org/officeDocument/2006/relationships/slide" Target="slides/slide424.xml"/><Relationship Id="rId230" Type="http://schemas.openxmlformats.org/officeDocument/2006/relationships/slide" Target="slides/slide228.xml"/><Relationship Id="rId468" Type="http://schemas.openxmlformats.org/officeDocument/2006/relationships/slide" Target="slides/slide466.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535" Type="http://schemas.openxmlformats.org/officeDocument/2006/relationships/slide" Target="slides/slide533.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381" Type="http://schemas.openxmlformats.org/officeDocument/2006/relationships/slide" Target="slides/slide379.xml"/><Relationship Id="rId416" Type="http://schemas.openxmlformats.org/officeDocument/2006/relationships/slide" Target="slides/slide414.xml"/><Relationship Id="rId220" Type="http://schemas.openxmlformats.org/officeDocument/2006/relationships/slide" Target="slides/slide218.xml"/><Relationship Id="rId241" Type="http://schemas.openxmlformats.org/officeDocument/2006/relationships/slide" Target="slides/slide239.xml"/><Relationship Id="rId437" Type="http://schemas.openxmlformats.org/officeDocument/2006/relationships/slide" Target="slides/slide435.xml"/><Relationship Id="rId458" Type="http://schemas.openxmlformats.org/officeDocument/2006/relationships/slide" Target="slides/slide456.xml"/><Relationship Id="rId479" Type="http://schemas.openxmlformats.org/officeDocument/2006/relationships/slide" Target="slides/slide4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339" Type="http://schemas.openxmlformats.org/officeDocument/2006/relationships/slide" Target="slides/slide337.xml"/><Relationship Id="rId490" Type="http://schemas.openxmlformats.org/officeDocument/2006/relationships/slide" Target="slides/slide488.xml"/><Relationship Id="rId504" Type="http://schemas.openxmlformats.org/officeDocument/2006/relationships/slide" Target="slides/slide502.xml"/><Relationship Id="rId525" Type="http://schemas.openxmlformats.org/officeDocument/2006/relationships/slide" Target="slides/slide523.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350" Type="http://schemas.openxmlformats.org/officeDocument/2006/relationships/slide" Target="slides/slide348.xml"/><Relationship Id="rId371" Type="http://schemas.openxmlformats.org/officeDocument/2006/relationships/slide" Target="slides/slide369.xml"/><Relationship Id="rId406" Type="http://schemas.openxmlformats.org/officeDocument/2006/relationships/slide" Target="slides/slide404.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slide" Target="slides/slide390.xml"/><Relationship Id="rId427" Type="http://schemas.openxmlformats.org/officeDocument/2006/relationships/slide" Target="slides/slide425.xml"/><Relationship Id="rId448" Type="http://schemas.openxmlformats.org/officeDocument/2006/relationships/slide" Target="slides/slide446.xml"/><Relationship Id="rId469" Type="http://schemas.openxmlformats.org/officeDocument/2006/relationships/slide" Target="slides/slide467.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80" Type="http://schemas.openxmlformats.org/officeDocument/2006/relationships/slide" Target="slides/slide478.xml"/><Relationship Id="rId515" Type="http://schemas.openxmlformats.org/officeDocument/2006/relationships/slide" Target="slides/slide513.xml"/><Relationship Id="rId536" Type="http://schemas.openxmlformats.org/officeDocument/2006/relationships/slide" Target="slides/slide53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361" Type="http://schemas.openxmlformats.org/officeDocument/2006/relationships/slide" Target="slides/slide359.xml"/><Relationship Id="rId196" Type="http://schemas.openxmlformats.org/officeDocument/2006/relationships/slide" Target="slides/slide194.xml"/><Relationship Id="rId200" Type="http://schemas.openxmlformats.org/officeDocument/2006/relationships/slide" Target="slides/slide198.xml"/><Relationship Id="rId382" Type="http://schemas.openxmlformats.org/officeDocument/2006/relationships/slide" Target="slides/slide380.xml"/><Relationship Id="rId417" Type="http://schemas.openxmlformats.org/officeDocument/2006/relationships/slide" Target="slides/slide415.xml"/><Relationship Id="rId438" Type="http://schemas.openxmlformats.org/officeDocument/2006/relationships/slide" Target="slides/slide436.xml"/><Relationship Id="rId459" Type="http://schemas.openxmlformats.org/officeDocument/2006/relationships/slide" Target="slides/slide457.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470" Type="http://schemas.openxmlformats.org/officeDocument/2006/relationships/slide" Target="slides/slide468.xml"/><Relationship Id="rId491" Type="http://schemas.openxmlformats.org/officeDocument/2006/relationships/slide" Target="slides/slide489.xml"/><Relationship Id="rId505" Type="http://schemas.openxmlformats.org/officeDocument/2006/relationships/slide" Target="slides/slide503.xml"/><Relationship Id="rId526" Type="http://schemas.openxmlformats.org/officeDocument/2006/relationships/slide" Target="slides/slide52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372" Type="http://schemas.openxmlformats.org/officeDocument/2006/relationships/slide" Target="slides/slide370.xml"/><Relationship Id="rId393" Type="http://schemas.openxmlformats.org/officeDocument/2006/relationships/slide" Target="slides/slide391.xml"/><Relationship Id="rId407" Type="http://schemas.openxmlformats.org/officeDocument/2006/relationships/slide" Target="slides/slide405.xml"/><Relationship Id="rId428" Type="http://schemas.openxmlformats.org/officeDocument/2006/relationships/slide" Target="slides/slide426.xml"/><Relationship Id="rId449" Type="http://schemas.openxmlformats.org/officeDocument/2006/relationships/slide" Target="slides/slide447.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460" Type="http://schemas.openxmlformats.org/officeDocument/2006/relationships/slide" Target="slides/slide458.xml"/><Relationship Id="rId481" Type="http://schemas.openxmlformats.org/officeDocument/2006/relationships/slide" Target="slides/slide479.xml"/><Relationship Id="rId516" Type="http://schemas.openxmlformats.org/officeDocument/2006/relationships/slide" Target="slides/slide51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537" Type="http://schemas.openxmlformats.org/officeDocument/2006/relationships/slide" Target="slides/slide535.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383" Type="http://schemas.openxmlformats.org/officeDocument/2006/relationships/slide" Target="slides/slide381.xml"/><Relationship Id="rId418" Type="http://schemas.openxmlformats.org/officeDocument/2006/relationships/slide" Target="slides/slide416.xml"/><Relationship Id="rId439" Type="http://schemas.openxmlformats.org/officeDocument/2006/relationships/slide" Target="slides/slide437.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450" Type="http://schemas.openxmlformats.org/officeDocument/2006/relationships/slide" Target="slides/slide448.xml"/><Relationship Id="rId471" Type="http://schemas.openxmlformats.org/officeDocument/2006/relationships/slide" Target="slides/slide469.xml"/><Relationship Id="rId506" Type="http://schemas.openxmlformats.org/officeDocument/2006/relationships/slide" Target="slides/slide50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492" Type="http://schemas.openxmlformats.org/officeDocument/2006/relationships/slide" Target="slides/slide490.xml"/><Relationship Id="rId527" Type="http://schemas.openxmlformats.org/officeDocument/2006/relationships/slide" Target="slides/slide525.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slide" Target="slides/slide371.xml"/><Relationship Id="rId394" Type="http://schemas.openxmlformats.org/officeDocument/2006/relationships/slide" Target="slides/slide392.xml"/><Relationship Id="rId408" Type="http://schemas.openxmlformats.org/officeDocument/2006/relationships/slide" Target="slides/slide406.xml"/><Relationship Id="rId429" Type="http://schemas.openxmlformats.org/officeDocument/2006/relationships/slide" Target="slides/slide427.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440" Type="http://schemas.openxmlformats.org/officeDocument/2006/relationships/slide" Target="slides/slide438.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461" Type="http://schemas.openxmlformats.org/officeDocument/2006/relationships/slide" Target="slides/slide459.xml"/><Relationship Id="rId482" Type="http://schemas.openxmlformats.org/officeDocument/2006/relationships/slide" Target="slides/slide480.xml"/><Relationship Id="rId517" Type="http://schemas.openxmlformats.org/officeDocument/2006/relationships/slide" Target="slides/slide515.xml"/><Relationship Id="rId538" Type="http://schemas.openxmlformats.org/officeDocument/2006/relationships/slide" Target="slides/slide536.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slide" Target="slides/slide382.xml"/><Relationship Id="rId419" Type="http://schemas.openxmlformats.org/officeDocument/2006/relationships/slide" Target="slides/slide417.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430" Type="http://schemas.openxmlformats.org/officeDocument/2006/relationships/slide" Target="slides/slide428.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451" Type="http://schemas.openxmlformats.org/officeDocument/2006/relationships/slide" Target="slides/slide449.xml"/><Relationship Id="rId472" Type="http://schemas.openxmlformats.org/officeDocument/2006/relationships/slide" Target="slides/slide470.xml"/><Relationship Id="rId493" Type="http://schemas.openxmlformats.org/officeDocument/2006/relationships/slide" Target="slides/slide491.xml"/><Relationship Id="rId507" Type="http://schemas.openxmlformats.org/officeDocument/2006/relationships/slide" Target="slides/slide505.xml"/><Relationship Id="rId528" Type="http://schemas.openxmlformats.org/officeDocument/2006/relationships/slide" Target="slides/slide526.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395" Type="http://schemas.openxmlformats.org/officeDocument/2006/relationships/slide" Target="slides/slide393.xml"/><Relationship Id="rId409" Type="http://schemas.openxmlformats.org/officeDocument/2006/relationships/slide" Target="slides/slide407.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420" Type="http://schemas.openxmlformats.org/officeDocument/2006/relationships/slide" Target="slides/slide418.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41" Type="http://schemas.openxmlformats.org/officeDocument/2006/relationships/slide" Target="slides/slide439.xml"/><Relationship Id="rId462" Type="http://schemas.openxmlformats.org/officeDocument/2006/relationships/slide" Target="slides/slide460.xml"/><Relationship Id="rId483" Type="http://schemas.openxmlformats.org/officeDocument/2006/relationships/slide" Target="slides/slide481.xml"/><Relationship Id="rId518" Type="http://schemas.openxmlformats.org/officeDocument/2006/relationships/slide" Target="slides/slide516.xml"/><Relationship Id="rId539" Type="http://schemas.openxmlformats.org/officeDocument/2006/relationships/notesMaster" Target="notesMasters/notesMaster1.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slide" Target="slides/slide383.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410" Type="http://schemas.openxmlformats.org/officeDocument/2006/relationships/slide" Target="slides/slide408.xml"/><Relationship Id="rId431" Type="http://schemas.openxmlformats.org/officeDocument/2006/relationships/slide" Target="slides/slide429.xml"/><Relationship Id="rId452" Type="http://schemas.openxmlformats.org/officeDocument/2006/relationships/slide" Target="slides/slide450.xml"/><Relationship Id="rId473" Type="http://schemas.openxmlformats.org/officeDocument/2006/relationships/slide" Target="slides/slide471.xml"/><Relationship Id="rId494" Type="http://schemas.openxmlformats.org/officeDocument/2006/relationships/slide" Target="slides/slide492.xml"/><Relationship Id="rId508" Type="http://schemas.openxmlformats.org/officeDocument/2006/relationships/slide" Target="slides/slide506.xml"/><Relationship Id="rId529" Type="http://schemas.openxmlformats.org/officeDocument/2006/relationships/slide" Target="slides/slide527.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40" Type="http://schemas.openxmlformats.org/officeDocument/2006/relationships/presProps" Target="presProps.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96" Type="http://schemas.openxmlformats.org/officeDocument/2006/relationships/slide" Target="slides/slide394.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400" Type="http://schemas.openxmlformats.org/officeDocument/2006/relationships/slide" Target="slides/slide398.xml"/><Relationship Id="rId421" Type="http://schemas.openxmlformats.org/officeDocument/2006/relationships/slide" Target="slides/slide419.xml"/><Relationship Id="rId442" Type="http://schemas.openxmlformats.org/officeDocument/2006/relationships/slide" Target="slides/slide440.xml"/><Relationship Id="rId463" Type="http://schemas.openxmlformats.org/officeDocument/2006/relationships/slide" Target="slides/slide461.xml"/><Relationship Id="rId484" Type="http://schemas.openxmlformats.org/officeDocument/2006/relationships/slide" Target="slides/slide482.xml"/><Relationship Id="rId519" Type="http://schemas.openxmlformats.org/officeDocument/2006/relationships/slide" Target="slides/slide517.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530" Type="http://schemas.openxmlformats.org/officeDocument/2006/relationships/slide" Target="slides/slide528.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411" Type="http://schemas.openxmlformats.org/officeDocument/2006/relationships/slide" Target="slides/slide409.xml"/><Relationship Id="rId432" Type="http://schemas.openxmlformats.org/officeDocument/2006/relationships/slide" Target="slides/slide430.xml"/><Relationship Id="rId453" Type="http://schemas.openxmlformats.org/officeDocument/2006/relationships/slide" Target="slides/slide451.xml"/><Relationship Id="rId474" Type="http://schemas.openxmlformats.org/officeDocument/2006/relationships/slide" Target="slides/slide472.xml"/><Relationship Id="rId509" Type="http://schemas.openxmlformats.org/officeDocument/2006/relationships/slide" Target="slides/slide507.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495" Type="http://schemas.openxmlformats.org/officeDocument/2006/relationships/slide" Target="slides/slide493.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397" Type="http://schemas.openxmlformats.org/officeDocument/2006/relationships/slide" Target="slides/slide395.xml"/><Relationship Id="rId520" Type="http://schemas.openxmlformats.org/officeDocument/2006/relationships/slide" Target="slides/slide518.xml"/><Relationship Id="rId541" Type="http://schemas.openxmlformats.org/officeDocument/2006/relationships/viewProps" Target="viewProps.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01" Type="http://schemas.openxmlformats.org/officeDocument/2006/relationships/slide" Target="slides/slide399.xml"/><Relationship Id="rId422" Type="http://schemas.openxmlformats.org/officeDocument/2006/relationships/slide" Target="slides/slide420.xml"/><Relationship Id="rId443" Type="http://schemas.openxmlformats.org/officeDocument/2006/relationships/slide" Target="slides/slide441.xml"/><Relationship Id="rId464" Type="http://schemas.openxmlformats.org/officeDocument/2006/relationships/slide" Target="slides/slide462.xml"/><Relationship Id="rId303" Type="http://schemas.openxmlformats.org/officeDocument/2006/relationships/slide" Target="slides/slide301.xml"/><Relationship Id="rId485" Type="http://schemas.openxmlformats.org/officeDocument/2006/relationships/slide" Target="slides/slide483.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510" Type="http://schemas.openxmlformats.org/officeDocument/2006/relationships/slide" Target="slides/slide508.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412" Type="http://schemas.openxmlformats.org/officeDocument/2006/relationships/slide" Target="slides/slide410.xml"/><Relationship Id="rId107" Type="http://schemas.openxmlformats.org/officeDocument/2006/relationships/slide" Target="slides/slide105.xml"/><Relationship Id="rId289" Type="http://schemas.openxmlformats.org/officeDocument/2006/relationships/slide" Target="slides/slide287.xml"/><Relationship Id="rId454" Type="http://schemas.openxmlformats.org/officeDocument/2006/relationships/slide" Target="slides/slide452.xml"/><Relationship Id="rId496" Type="http://schemas.openxmlformats.org/officeDocument/2006/relationships/slide" Target="slides/slide494.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slide" Target="slides/slide396.xml"/><Relationship Id="rId521" Type="http://schemas.openxmlformats.org/officeDocument/2006/relationships/slide" Target="slides/slide519.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423" Type="http://schemas.openxmlformats.org/officeDocument/2006/relationships/slide" Target="slides/slide421.xml"/><Relationship Id="rId258" Type="http://schemas.openxmlformats.org/officeDocument/2006/relationships/slide" Target="slides/slide256.xml"/><Relationship Id="rId465" Type="http://schemas.openxmlformats.org/officeDocument/2006/relationships/slide" Target="slides/slide463.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532" Type="http://schemas.openxmlformats.org/officeDocument/2006/relationships/slide" Target="slides/slide530.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434" Type="http://schemas.openxmlformats.org/officeDocument/2006/relationships/slide" Target="slides/slide432.xml"/><Relationship Id="rId476" Type="http://schemas.openxmlformats.org/officeDocument/2006/relationships/slide" Target="slides/slide474.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501" Type="http://schemas.openxmlformats.org/officeDocument/2006/relationships/slide" Target="slides/slide499.xml"/><Relationship Id="rId543" Type="http://schemas.openxmlformats.org/officeDocument/2006/relationships/tableStyles" Target="tableStyles.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403" Type="http://schemas.openxmlformats.org/officeDocument/2006/relationships/slide" Target="slides/slide401.xml"/><Relationship Id="rId6" Type="http://schemas.openxmlformats.org/officeDocument/2006/relationships/slide" Target="slides/slide4.xml"/><Relationship Id="rId238" Type="http://schemas.openxmlformats.org/officeDocument/2006/relationships/slide" Target="slides/slide236.xml"/><Relationship Id="rId445" Type="http://schemas.openxmlformats.org/officeDocument/2006/relationships/slide" Target="slides/slide443.xml"/><Relationship Id="rId487" Type="http://schemas.openxmlformats.org/officeDocument/2006/relationships/slide" Target="slides/slide485.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512" Type="http://schemas.openxmlformats.org/officeDocument/2006/relationships/slide" Target="slides/slide510.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openxmlformats.org/officeDocument/2006/relationships/slide" Target="slides/slide387.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414" Type="http://schemas.openxmlformats.org/officeDocument/2006/relationships/slide" Target="slides/slide412.xml"/><Relationship Id="rId456" Type="http://schemas.openxmlformats.org/officeDocument/2006/relationships/slide" Target="slides/slide454.xml"/><Relationship Id="rId498" Type="http://schemas.openxmlformats.org/officeDocument/2006/relationships/slide" Target="slides/slide496.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23" Type="http://schemas.openxmlformats.org/officeDocument/2006/relationships/slide" Target="slides/slide521.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425" Type="http://schemas.openxmlformats.org/officeDocument/2006/relationships/slide" Target="slides/slide423.xml"/><Relationship Id="rId467" Type="http://schemas.openxmlformats.org/officeDocument/2006/relationships/slide" Target="slides/slide465.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534" Type="http://schemas.openxmlformats.org/officeDocument/2006/relationships/slide" Target="slides/slide532.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436" Type="http://schemas.openxmlformats.org/officeDocument/2006/relationships/slide" Target="slides/slide434.xml"/><Relationship Id="rId240" Type="http://schemas.openxmlformats.org/officeDocument/2006/relationships/slide" Target="slides/slide238.xml"/><Relationship Id="rId478" Type="http://schemas.openxmlformats.org/officeDocument/2006/relationships/slide" Target="slides/slide476.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503" Type="http://schemas.openxmlformats.org/officeDocument/2006/relationships/slide" Target="slides/slide501.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391" Type="http://schemas.openxmlformats.org/officeDocument/2006/relationships/slide" Target="slides/slide389.xml"/><Relationship Id="rId405" Type="http://schemas.openxmlformats.org/officeDocument/2006/relationships/slide" Target="slides/slide403.xml"/><Relationship Id="rId447" Type="http://schemas.openxmlformats.org/officeDocument/2006/relationships/slide" Target="slides/slide445.xml"/><Relationship Id="rId251" Type="http://schemas.openxmlformats.org/officeDocument/2006/relationships/slide" Target="slides/slide249.xml"/><Relationship Id="rId489" Type="http://schemas.openxmlformats.org/officeDocument/2006/relationships/slide" Target="slides/slide487.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514" Type="http://schemas.openxmlformats.org/officeDocument/2006/relationships/slide" Target="slides/slide5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22FC3F2D-E287-42F8-87CD-0AB660176FE1}" type="datetimeFigureOut">
              <a:rPr lang="ar-JO" smtClean="0"/>
              <a:t>15/10/1444</a:t>
            </a:fld>
            <a:endParaRPr lang="ar-J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ar-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9D5E381D-92E8-4BAC-8818-DE25D656C293}" type="slidenum">
              <a:rPr lang="ar-JO" smtClean="0"/>
              <a:t>‹#›</a:t>
            </a:fld>
            <a:endParaRPr lang="ar-JO"/>
          </a:p>
        </p:txBody>
      </p:sp>
    </p:spTree>
    <p:extLst>
      <p:ext uri="{BB962C8B-B14F-4D97-AF65-F5344CB8AC3E}">
        <p14:creationId xmlns:p14="http://schemas.microsoft.com/office/powerpoint/2010/main" val="1688111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10"/>
          </p:nvPr>
        </p:nvSpPr>
        <p:spPr/>
        <p:txBody>
          <a:bodyPr/>
          <a:lstStyle/>
          <a:p>
            <a:fld id="{6644905C-3833-46DA-9FD6-70748DD92F11}" type="slidenum">
              <a:rPr lang="ar-JO" smtClean="0">
                <a:solidFill>
                  <a:prstClr val="black"/>
                </a:solidFill>
              </a:rPr>
              <a:pPr/>
              <a:t>78</a:t>
            </a:fld>
            <a:endParaRPr lang="ar-JO">
              <a:solidFill>
                <a:prstClr val="black"/>
              </a:solidFill>
            </a:endParaRPr>
          </a:p>
        </p:txBody>
      </p:sp>
    </p:spTree>
    <p:extLst>
      <p:ext uri="{BB962C8B-B14F-4D97-AF65-F5344CB8AC3E}">
        <p14:creationId xmlns:p14="http://schemas.microsoft.com/office/powerpoint/2010/main" val="1706251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E381D-92E8-4BAC-8818-DE25D656C293}" type="slidenum">
              <a:rPr lang="ar-JO" smtClean="0"/>
              <a:t>95</a:t>
            </a:fld>
            <a:endParaRPr lang="ar-JO"/>
          </a:p>
        </p:txBody>
      </p:sp>
    </p:spTree>
    <p:extLst>
      <p:ext uri="{BB962C8B-B14F-4D97-AF65-F5344CB8AC3E}">
        <p14:creationId xmlns:p14="http://schemas.microsoft.com/office/powerpoint/2010/main" val="123954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Hypertensive DM patient on atenolol .....</a:t>
            </a:r>
            <a:br>
              <a:rPr lang="en-US" dirty="0"/>
            </a:br>
            <a:r>
              <a:rPr lang="en-US" sz="1200" b="0" i="0" kern="1200" dirty="0">
                <a:solidFill>
                  <a:schemeClr val="tx1"/>
                </a:solidFill>
                <a:effectLst/>
                <a:latin typeface="+mn-lt"/>
                <a:ea typeface="+mn-ea"/>
                <a:cs typeface="+mn-cs"/>
              </a:rPr>
              <a:t>Dizziness 140/80 when he sit </a:t>
            </a:r>
            <a:br>
              <a:rPr lang="en-US" dirty="0"/>
            </a:br>
            <a:r>
              <a:rPr lang="en-US" sz="1200" b="0" i="0" kern="1200" dirty="0">
                <a:solidFill>
                  <a:schemeClr val="tx1"/>
                </a:solidFill>
                <a:effectLst/>
                <a:latin typeface="+mn-lt"/>
                <a:ea typeface="+mn-ea"/>
                <a:cs typeface="+mn-cs"/>
              </a:rPr>
              <a:t>110/90 stand what is the type of dizziness? Causes of this type </a:t>
            </a:r>
            <a:br>
              <a:rPr lang="en-US" dirty="0"/>
            </a:br>
            <a:r>
              <a:rPr lang="en-US" sz="1200" b="0" i="0" kern="1200" dirty="0">
                <a:solidFill>
                  <a:schemeClr val="tx1"/>
                </a:solidFill>
                <a:effectLst/>
                <a:latin typeface="+mn-lt"/>
                <a:ea typeface="+mn-ea"/>
                <a:cs typeface="+mn-cs"/>
              </a:rPr>
              <a:t>Orthostatic hypotension</a:t>
            </a:r>
            <a:br>
              <a:rPr lang="en-US" dirty="0"/>
            </a:br>
            <a:r>
              <a:rPr lang="en-US" sz="1200" b="0" i="0" kern="1200" dirty="0">
                <a:solidFill>
                  <a:schemeClr val="tx1"/>
                </a:solidFill>
                <a:effectLst/>
                <a:latin typeface="+mn-lt"/>
                <a:ea typeface="+mn-ea"/>
                <a:cs typeface="+mn-cs"/>
              </a:rPr>
              <a:t>Atenolol + DM </a:t>
            </a:r>
            <a:endParaRPr lang="en-US" dirty="0"/>
          </a:p>
        </p:txBody>
      </p:sp>
      <p:sp>
        <p:nvSpPr>
          <p:cNvPr id="4" name="Slide Number Placeholder 3"/>
          <p:cNvSpPr>
            <a:spLocks noGrp="1"/>
          </p:cNvSpPr>
          <p:nvPr>
            <p:ph type="sldNum" sz="quarter" idx="10"/>
          </p:nvPr>
        </p:nvSpPr>
        <p:spPr/>
        <p:txBody>
          <a:bodyPr/>
          <a:lstStyle/>
          <a:p>
            <a:fld id="{3C37A733-3E15-4545-B667-9477980D320D}" type="slidenum">
              <a:rPr lang="en-US" smtClean="0"/>
              <a:t>147</a:t>
            </a:fld>
            <a:endParaRPr lang="en-US"/>
          </a:p>
        </p:txBody>
      </p:sp>
    </p:spTree>
    <p:extLst>
      <p:ext uri="{BB962C8B-B14F-4D97-AF65-F5344CB8AC3E}">
        <p14:creationId xmlns:p14="http://schemas.microsoft.com/office/powerpoint/2010/main" val="406453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5279" indent="-335279" algn="l">
              <a:buClr>
                <a:srgbClr val="262626"/>
              </a:buClr>
              <a:buSzPct val="100000"/>
              <a:buFont typeface="Garamond"/>
              <a:buChar char="◦"/>
              <a:defRPr>
                <a:solidFill>
                  <a:srgbClr val="FF2600"/>
                </a:solidFill>
              </a:defRPr>
            </a:pPr>
            <a:r>
              <a:rPr lang="en-US" sz="1200" b="1" dirty="0"/>
              <a:t>Focal neurologic signs</a:t>
            </a:r>
          </a:p>
          <a:p>
            <a:pPr marL="335279" indent="-335279" algn="l">
              <a:buClr>
                <a:srgbClr val="262626"/>
              </a:buClr>
              <a:buSzPct val="100000"/>
              <a:buFont typeface="Garamond"/>
              <a:buChar char="◦"/>
              <a:defRPr>
                <a:solidFill>
                  <a:srgbClr val="FF2600"/>
                </a:solidFill>
              </a:defRPr>
            </a:pPr>
            <a:r>
              <a:rPr lang="en-US" sz="1200" b="1" dirty="0"/>
              <a:t>Papilledema</a:t>
            </a:r>
          </a:p>
          <a:p>
            <a:pPr marL="335279" indent="-335279" algn="l">
              <a:buClr>
                <a:srgbClr val="262626"/>
              </a:buClr>
              <a:buSzPct val="100000"/>
              <a:buFont typeface="Garamond"/>
              <a:buChar char="◦"/>
              <a:defRPr>
                <a:solidFill>
                  <a:srgbClr val="FF2600"/>
                </a:solidFill>
              </a:defRPr>
            </a:pPr>
            <a:r>
              <a:rPr lang="en-US" sz="1200" b="1" dirty="0"/>
              <a:t>Neck stiffness</a:t>
            </a:r>
          </a:p>
          <a:p>
            <a:pPr marL="335279" indent="-335279" algn="l">
              <a:buClr>
                <a:srgbClr val="262626"/>
              </a:buClr>
              <a:buSzPct val="100000"/>
              <a:buFont typeface="Garamond"/>
              <a:buChar char="◦"/>
              <a:defRPr>
                <a:solidFill>
                  <a:srgbClr val="FF2600"/>
                </a:solidFill>
              </a:defRPr>
            </a:pPr>
            <a:r>
              <a:rPr lang="en-US" sz="1200" dirty="0"/>
              <a:t>Immunocompromised state</a:t>
            </a:r>
          </a:p>
          <a:p>
            <a:pPr marL="335279" indent="-335279" algn="l">
              <a:buClr>
                <a:srgbClr val="262626"/>
              </a:buClr>
              <a:buSzPct val="100000"/>
              <a:buFont typeface="Garamond"/>
              <a:buChar char="◦"/>
              <a:defRPr>
                <a:solidFill>
                  <a:srgbClr val="FF2600"/>
                </a:solidFill>
              </a:defRPr>
            </a:pPr>
            <a:r>
              <a:rPr lang="en-US" sz="1200" i="1" u="sng" dirty="0"/>
              <a:t>Sudden</a:t>
            </a:r>
            <a:r>
              <a:rPr lang="en-US" sz="1200" dirty="0"/>
              <a:t> onset of the </a:t>
            </a:r>
            <a:r>
              <a:rPr lang="en-US" sz="1200" i="1" u="sng" dirty="0"/>
              <a:t>worst headache </a:t>
            </a:r>
            <a:r>
              <a:rPr lang="en-US" sz="1200" dirty="0"/>
              <a:t>in the patient's life</a:t>
            </a:r>
          </a:p>
          <a:p>
            <a:pPr marL="335279" indent="-335279" algn="l">
              <a:buClr>
                <a:srgbClr val="262626"/>
              </a:buClr>
              <a:buSzPct val="100000"/>
              <a:buFont typeface="Garamond"/>
              <a:buChar char="◦"/>
              <a:defRPr>
                <a:solidFill>
                  <a:srgbClr val="FF2600"/>
                </a:solidFill>
              </a:defRPr>
            </a:pPr>
            <a:r>
              <a:rPr lang="en-US" sz="1200" b="1" dirty="0"/>
              <a:t>Personality</a:t>
            </a:r>
            <a:r>
              <a:rPr lang="en-US" sz="1200" dirty="0"/>
              <a:t> </a:t>
            </a:r>
            <a:r>
              <a:rPr lang="en-US" sz="1200" b="1" dirty="0"/>
              <a:t>changes</a:t>
            </a:r>
          </a:p>
          <a:p>
            <a:pPr marL="335279" indent="-335279" algn="l">
              <a:buClr>
                <a:srgbClr val="262626"/>
              </a:buClr>
              <a:buSzPct val="100000"/>
              <a:buFont typeface="Garamond"/>
              <a:buChar char="◦"/>
              <a:defRPr>
                <a:solidFill>
                  <a:srgbClr val="FF2600"/>
                </a:solidFill>
              </a:defRPr>
            </a:pPr>
            <a:r>
              <a:rPr lang="en-US" sz="1200" dirty="0"/>
              <a:t>Headache </a:t>
            </a:r>
            <a:r>
              <a:rPr lang="en-US" sz="1200" i="1" u="sng" dirty="0"/>
              <a:t>after trauma</a:t>
            </a:r>
          </a:p>
          <a:p>
            <a:pPr marL="335279" indent="-335279" algn="l">
              <a:buClr>
                <a:srgbClr val="262626"/>
              </a:buClr>
              <a:buSzPct val="100000"/>
              <a:buFont typeface="Garamond"/>
              <a:buChar char="◦"/>
              <a:defRPr>
                <a:solidFill>
                  <a:srgbClr val="FF2600"/>
                </a:solidFill>
              </a:defRPr>
            </a:pPr>
            <a:r>
              <a:rPr lang="en-US" sz="1200" dirty="0"/>
              <a:t>Headache that is </a:t>
            </a:r>
            <a:r>
              <a:rPr lang="en-US" sz="1200" i="1" u="sng" dirty="0"/>
              <a:t>worse with exercise</a:t>
            </a:r>
          </a:p>
          <a:p>
            <a:pPr marL="335279" indent="-335279" algn="l">
              <a:buClr>
                <a:srgbClr val="262626"/>
              </a:buClr>
              <a:buSzPct val="100000"/>
              <a:buFont typeface="Garamond"/>
              <a:buChar char="◦"/>
              <a:defRPr>
                <a:solidFill>
                  <a:srgbClr val="FF2600"/>
                </a:solidFill>
              </a:defRPr>
            </a:pPr>
            <a:r>
              <a:rPr lang="en-US" sz="1200" b="1" dirty="0"/>
              <a:t>&gt;50 years old </a:t>
            </a:r>
          </a:p>
          <a:p>
            <a:endParaRPr lang="en-US" dirty="0"/>
          </a:p>
        </p:txBody>
      </p:sp>
      <p:sp>
        <p:nvSpPr>
          <p:cNvPr id="4" name="Slide Number Placeholder 3"/>
          <p:cNvSpPr>
            <a:spLocks noGrp="1"/>
          </p:cNvSpPr>
          <p:nvPr>
            <p:ph type="sldNum" sz="quarter" idx="10"/>
          </p:nvPr>
        </p:nvSpPr>
        <p:spPr/>
        <p:txBody>
          <a:bodyPr/>
          <a:lstStyle/>
          <a:p>
            <a:fld id="{3C37A733-3E15-4545-B667-9477980D320D}" type="slidenum">
              <a:rPr lang="en-US" smtClean="0"/>
              <a:t>149</a:t>
            </a:fld>
            <a:endParaRPr lang="en-US"/>
          </a:p>
        </p:txBody>
      </p:sp>
    </p:spTree>
    <p:extLst>
      <p:ext uri="{BB962C8B-B14F-4D97-AF65-F5344CB8AC3E}">
        <p14:creationId xmlns:p14="http://schemas.microsoft.com/office/powerpoint/2010/main" val="3367420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hasCustomPrompt="1"/>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lvl1pPr>
              <a:defRPr/>
            </a:lvl1pPr>
          </a:lstStyle>
          <a:p>
            <a:pPr>
              <a:defRPr/>
            </a:pPr>
            <a:fld id="{63C4B318-006E-4FBD-8FC8-A881AC37A855}" type="datetimeFigureOut">
              <a:rPr lang="ar-SA"/>
              <a:t>15/10/1444</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C8BFC634-3612-41EA-A8F7-512A882B533B}" type="slidenum">
              <a:rPr lang="ar-SA"/>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hasCustomPrompt="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pPr>
              <a:defRPr/>
            </a:pPr>
            <a:fld id="{1F1FE9B5-AA35-4312-8FF4-DA5BC98CBA53}" type="datetimeFigureOut">
              <a:rPr lang="ar-SA"/>
              <a:t>15/10/1444</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EC913802-0A94-4484-B462-9192AB2B6B4F}" type="slidenum">
              <a:rPr lang="ar-SA"/>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hasCustomPrompt="1"/>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hasCustomPrompt="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pPr>
              <a:defRPr/>
            </a:pPr>
            <a:fld id="{8FA030FE-E51C-4A9E-8559-135D42DE6DCE}" type="datetimeFigureOut">
              <a:rPr lang="ar-SA"/>
              <a:t>15/10/1444</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C89A06CC-4BC5-4B46-AE2C-E721724FD631}" type="slidenum">
              <a:rPr lang="ar-SA"/>
              <a:t>‹#›</a:t>
            </a:fld>
            <a:endParaRPr lang="ar-S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ver slide layout">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9BFB55-A802-447E-A910-BBD71F405882}"/>
              </a:ext>
            </a:extLst>
          </p:cNvPr>
          <p:cNvSpPr/>
          <p:nvPr/>
        </p:nvSpPr>
        <p:spPr>
          <a:xfrm>
            <a:off x="0" y="0"/>
            <a:ext cx="9144000" cy="6858000"/>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6457B7BB-CD07-47C5-9965-2FA032CA8D5B}"/>
              </a:ext>
            </a:extLst>
          </p:cNvPr>
          <p:cNvSpPr/>
          <p:nvPr/>
        </p:nvSpPr>
        <p:spPr>
          <a:xfrm flipH="1">
            <a:off x="6039134" y="0"/>
            <a:ext cx="3104864" cy="6858000"/>
          </a:xfrm>
          <a:prstGeom prst="rtTriangle">
            <a:avLst/>
          </a:prstGeom>
          <a:solidFill>
            <a:schemeClr val="accent1">
              <a:lumMod val="75000"/>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B81EF693-46E2-4180-A982-14109E40CB06}"/>
              </a:ext>
            </a:extLst>
          </p:cNvPr>
          <p:cNvSpPr/>
          <p:nvPr/>
        </p:nvSpPr>
        <p:spPr>
          <a:xfrm rot="10800000" flipH="1">
            <a:off x="4" y="0"/>
            <a:ext cx="3104864" cy="6858000"/>
          </a:xfrm>
          <a:prstGeom prst="rtTriangl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682B7D-4C59-C2D7-0450-2C7B697F8349}"/>
              </a:ext>
            </a:extLst>
          </p:cNvPr>
          <p:cNvGrpSpPr/>
          <p:nvPr/>
        </p:nvGrpSpPr>
        <p:grpSpPr>
          <a:xfrm>
            <a:off x="-368509" y="4748022"/>
            <a:ext cx="7700391" cy="2109978"/>
            <a:chOff x="-491345" y="1077822"/>
            <a:chExt cx="10267188" cy="2109978"/>
          </a:xfrm>
        </p:grpSpPr>
        <p:grpSp>
          <p:nvGrpSpPr>
            <p:cNvPr id="6" name="Group 5">
              <a:extLst>
                <a:ext uri="{FF2B5EF4-FFF2-40B4-BE49-F238E27FC236}">
                  <a16:creationId xmlns:a16="http://schemas.microsoft.com/office/drawing/2014/main" id="{3C10304A-96B5-C1E8-D9D6-BF354CA1DA65}"/>
                </a:ext>
              </a:extLst>
            </p:cNvPr>
            <p:cNvGrpSpPr/>
            <p:nvPr/>
          </p:nvGrpSpPr>
          <p:grpSpPr>
            <a:xfrm>
              <a:off x="-491345" y="1077822"/>
              <a:ext cx="10267188" cy="2109978"/>
              <a:chOff x="-491345" y="1077822"/>
              <a:chExt cx="10267188" cy="2109978"/>
            </a:xfrm>
          </p:grpSpPr>
          <p:pic>
            <p:nvPicPr>
              <p:cNvPr id="16" name="Picture 15">
                <a:extLst>
                  <a:ext uri="{FF2B5EF4-FFF2-40B4-BE49-F238E27FC236}">
                    <a16:creationId xmlns:a16="http://schemas.microsoft.com/office/drawing/2014/main" id="{5B61568A-5D55-A15F-0A34-79D7080041AD}"/>
                  </a:ext>
                </a:extLst>
              </p:cNvPr>
              <p:cNvPicPr>
                <a:picLocks noChangeAspect="1"/>
              </p:cNvPicPr>
              <p:nvPr/>
            </p:nvPicPr>
            <p:blipFill>
              <a:blip r:embed="rId2"/>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a:ln/>
            </p:spPr>
          </p:pic>
          <p:sp>
            <p:nvSpPr>
              <p:cNvPr id="17" name="Freeform: Shape 16">
                <a:extLst>
                  <a:ext uri="{FF2B5EF4-FFF2-40B4-BE49-F238E27FC236}">
                    <a16:creationId xmlns:a16="http://schemas.microsoft.com/office/drawing/2014/main" id="{0DA5E7E9-82EF-6C73-1F3B-92803B18E74C}"/>
                  </a:ext>
                </a:extLst>
              </p:cNvPr>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a:extLst>
                  <a:ext uri="{FF2B5EF4-FFF2-40B4-BE49-F238E27FC236}">
                    <a16:creationId xmlns:a16="http://schemas.microsoft.com/office/drawing/2014/main" id="{6F8966C5-F0FF-C508-C5A2-7BE56926B7DF}"/>
                  </a:ext>
                </a:extLst>
              </p:cNvPr>
              <p:cNvPicPr>
                <a:picLocks noChangeAspect="1"/>
              </p:cNvPicPr>
              <p:nvPr/>
            </p:nvPicPr>
            <p:blipFill rotWithShape="1">
              <a:blip r:embed="rId3"/>
              <a:srcRect l="-8934" r="1"/>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a:ln/>
            </p:spPr>
          </p:pic>
          <p:sp>
            <p:nvSpPr>
              <p:cNvPr id="19" name="Freeform: Shape 18">
                <a:extLst>
                  <a:ext uri="{FF2B5EF4-FFF2-40B4-BE49-F238E27FC236}">
                    <a16:creationId xmlns:a16="http://schemas.microsoft.com/office/drawing/2014/main" id="{89B4D101-00A6-231D-BBF9-90424B8900A4}"/>
                  </a:ext>
                </a:extLst>
              </p:cNvPr>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75874 h 372428"/>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63842 h 3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a:extLst>
                  <a:ext uri="{FF2B5EF4-FFF2-40B4-BE49-F238E27FC236}">
                    <a16:creationId xmlns:a16="http://schemas.microsoft.com/office/drawing/2014/main" id="{56CB7EDB-6575-A1BA-91DB-A3ABBCB6FE45}"/>
                  </a:ext>
                </a:extLst>
              </p:cNvPr>
              <p:cNvPicPr>
                <a:picLocks noChangeAspect="1"/>
              </p:cNvPicPr>
              <p:nvPr/>
            </p:nvPicPr>
            <p:blipFill>
              <a:blip r:embed="rId4"/>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1" name="Freeform: Shape 20">
                <a:extLst>
                  <a:ext uri="{FF2B5EF4-FFF2-40B4-BE49-F238E27FC236}">
                    <a16:creationId xmlns:a16="http://schemas.microsoft.com/office/drawing/2014/main" id="{7F1F3747-4DA6-D40B-F133-522C070A3B64}"/>
                  </a:ext>
                </a:extLst>
              </p:cNvPr>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a:extLst>
                  <a:ext uri="{FF2B5EF4-FFF2-40B4-BE49-F238E27FC236}">
                    <a16:creationId xmlns:a16="http://schemas.microsoft.com/office/drawing/2014/main" id="{ABB7BE77-BC5B-1821-7EB6-C1CA6A09688F}"/>
                  </a:ext>
                </a:extLst>
              </p:cNvPr>
              <p:cNvPicPr>
                <a:picLocks noChangeAspect="1"/>
              </p:cNvPicPr>
              <p:nvPr/>
            </p:nvPicPr>
            <p:blipFill>
              <a:blip r:embed="rId5"/>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3" name="Freeform: Shape 22">
                <a:extLst>
                  <a:ext uri="{FF2B5EF4-FFF2-40B4-BE49-F238E27FC236}">
                    <a16:creationId xmlns:a16="http://schemas.microsoft.com/office/drawing/2014/main" id="{CD0C0549-FD23-9D0A-2EBD-FC1D9A0FD1BE}"/>
                  </a:ext>
                </a:extLst>
              </p:cNvPr>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A14B83FF-A9B5-BBFA-A143-3C5D107A8B29}"/>
                  </a:ext>
                </a:extLst>
              </p:cNvPr>
              <p:cNvPicPr>
                <a:picLocks noChangeAspect="1"/>
              </p:cNvPicPr>
              <p:nvPr/>
            </p:nvPicPr>
            <p:blipFill>
              <a:blip r:embed="rId6"/>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5" name="Freeform: Shape 24">
                <a:extLst>
                  <a:ext uri="{FF2B5EF4-FFF2-40B4-BE49-F238E27FC236}">
                    <a16:creationId xmlns:a16="http://schemas.microsoft.com/office/drawing/2014/main" id="{C6FDA718-D61A-BC5F-0E23-295344C11FD6}"/>
                  </a:ext>
                </a:extLst>
              </p:cNvPr>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313CB823-9AA2-D076-A23A-587A0C404A43}"/>
                  </a:ext>
                </a:extLst>
              </p:cNvPr>
              <p:cNvPicPr>
                <a:picLocks noChangeAspect="1"/>
              </p:cNvPicPr>
              <p:nvPr/>
            </p:nvPicPr>
            <p:blipFill>
              <a:blip r:embed="rId7"/>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7" name="Freeform: Shape 26">
                <a:extLst>
                  <a:ext uri="{FF2B5EF4-FFF2-40B4-BE49-F238E27FC236}">
                    <a16:creationId xmlns:a16="http://schemas.microsoft.com/office/drawing/2014/main" id="{66915AD6-039A-3EDF-773D-19B1CE40E32C}"/>
                  </a:ext>
                </a:extLst>
              </p:cNvPr>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a:extLst>
                  <a:ext uri="{FF2B5EF4-FFF2-40B4-BE49-F238E27FC236}">
                    <a16:creationId xmlns:a16="http://schemas.microsoft.com/office/drawing/2014/main" id="{087B1F71-EC13-9221-C1A3-FA285719B45D}"/>
                  </a:ext>
                </a:extLst>
              </p:cNvPr>
              <p:cNvPicPr>
                <a:picLocks noChangeAspect="1"/>
              </p:cNvPicPr>
              <p:nvPr/>
            </p:nvPicPr>
            <p:blipFill>
              <a:blip r:embed="rId8"/>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9" name="Freeform: Shape 28">
                <a:extLst>
                  <a:ext uri="{FF2B5EF4-FFF2-40B4-BE49-F238E27FC236}">
                    <a16:creationId xmlns:a16="http://schemas.microsoft.com/office/drawing/2014/main" id="{54F78FCF-140F-293D-4590-303119E4814C}"/>
                  </a:ext>
                </a:extLst>
              </p:cNvPr>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FAF947C0-51FE-8D9A-613D-73D4F4FDEBC6}"/>
                  </a:ext>
                </a:extLst>
              </p:cNvPr>
              <p:cNvPicPr>
                <a:picLocks noChangeAspect="1"/>
              </p:cNvPicPr>
              <p:nvPr/>
            </p:nvPicPr>
            <p:blipFill>
              <a:blip r:embed="rId9"/>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31" name="Freeform: Shape 30">
                <a:extLst>
                  <a:ext uri="{FF2B5EF4-FFF2-40B4-BE49-F238E27FC236}">
                    <a16:creationId xmlns:a16="http://schemas.microsoft.com/office/drawing/2014/main" id="{E6EED200-840C-271B-EA4D-3782BAD64313}"/>
                  </a:ext>
                </a:extLst>
              </p:cNvPr>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a:extLst>
                  <a:ext uri="{FF2B5EF4-FFF2-40B4-BE49-F238E27FC236}">
                    <a16:creationId xmlns:a16="http://schemas.microsoft.com/office/drawing/2014/main" id="{120F4343-9283-3532-B7CA-D57C5A33161F}"/>
                  </a:ext>
                </a:extLst>
              </p:cNvPr>
              <p:cNvPicPr>
                <a:picLocks noChangeAspect="1"/>
              </p:cNvPicPr>
              <p:nvPr/>
            </p:nvPicPr>
            <p:blipFill>
              <a:blip r:embed="rId10"/>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a:ln/>
            </p:spPr>
          </p:pic>
          <p:sp>
            <p:nvSpPr>
              <p:cNvPr id="33" name="Freeform: Shape 32">
                <a:extLst>
                  <a:ext uri="{FF2B5EF4-FFF2-40B4-BE49-F238E27FC236}">
                    <a16:creationId xmlns:a16="http://schemas.microsoft.com/office/drawing/2014/main" id="{0B7092A1-02E3-3FFE-732A-06D32592415C}"/>
                  </a:ext>
                </a:extLst>
              </p:cNvPr>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a:extLst>
                  <a:ext uri="{FF2B5EF4-FFF2-40B4-BE49-F238E27FC236}">
                    <a16:creationId xmlns:a16="http://schemas.microsoft.com/office/drawing/2014/main" id="{E09197F1-58F4-4BF0-B810-053A00CEEE6D}"/>
                  </a:ext>
                </a:extLst>
              </p:cNvPr>
              <p:cNvPicPr>
                <a:picLocks noChangeAspect="1"/>
              </p:cNvPicPr>
              <p:nvPr/>
            </p:nvPicPr>
            <p:blipFill>
              <a:blip r:embed="rId11"/>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5" name="Freeform: Shape 34">
                <a:extLst>
                  <a:ext uri="{FF2B5EF4-FFF2-40B4-BE49-F238E27FC236}">
                    <a16:creationId xmlns:a16="http://schemas.microsoft.com/office/drawing/2014/main" id="{8702FFD1-6AD0-CCF2-22D5-AFB3ADF92E63}"/>
                  </a:ext>
                </a:extLst>
              </p:cNvPr>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a:extLst>
                  <a:ext uri="{FF2B5EF4-FFF2-40B4-BE49-F238E27FC236}">
                    <a16:creationId xmlns:a16="http://schemas.microsoft.com/office/drawing/2014/main" id="{EB0A1C71-0A48-8395-12E9-C1358C446F85}"/>
                  </a:ext>
                </a:extLst>
              </p:cNvPr>
              <p:cNvPicPr>
                <a:picLocks noChangeAspect="1"/>
              </p:cNvPicPr>
              <p:nvPr/>
            </p:nvPicPr>
            <p:blipFill>
              <a:blip r:embed="rId12"/>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7" name="Freeform: Shape 36">
                <a:extLst>
                  <a:ext uri="{FF2B5EF4-FFF2-40B4-BE49-F238E27FC236}">
                    <a16:creationId xmlns:a16="http://schemas.microsoft.com/office/drawing/2014/main" id="{717960A6-6BAC-7AB1-6D0D-9C9C294AEAE6}"/>
                  </a:ext>
                </a:extLst>
              </p:cNvPr>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3149CE8-15A1-1BB7-DAB1-4625696B7864}"/>
                  </a:ext>
                </a:extLst>
              </p:cNvPr>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7163B4A-B25A-5F0F-09B6-36B0CE195F4E}"/>
                  </a:ext>
                </a:extLst>
              </p:cNvPr>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E4497A0-0F2B-0F4A-D545-AE5C22CEF4EA}"/>
                  </a:ext>
                </a:extLst>
              </p:cNvPr>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FB83375-861E-C6F6-C9B7-30F485060B08}"/>
                  </a:ext>
                </a:extLst>
              </p:cNvPr>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79E29B7-DCD3-B4FD-7DF3-58ADD0C0FB20}"/>
                  </a:ext>
                </a:extLst>
              </p:cNvPr>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7ADDB78-07D4-9263-67F1-76684519E72A}"/>
                  </a:ext>
                </a:extLst>
              </p:cNvPr>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CEB74DB-8DBA-593E-787D-ED6659B0FECD}"/>
                  </a:ext>
                </a:extLst>
              </p:cNvPr>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3DB98EE-2699-C959-CAD9-7E1C03388B38}"/>
                  </a:ext>
                </a:extLst>
              </p:cNvPr>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5252A1F-A47B-EF7A-B489-85F7493F7CA0}"/>
                  </a:ext>
                </a:extLst>
              </p:cNvPr>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EFB34BC-9E28-9F60-878F-C57730E4D339}"/>
                  </a:ext>
                </a:extLst>
              </p:cNvPr>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4997224-1151-5EF8-1285-A52CB8C96C37}"/>
                  </a:ext>
                </a:extLst>
              </p:cNvPr>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7079EC6-11D8-7A87-3BED-76661B6E34D4}"/>
                  </a:ext>
                </a:extLst>
              </p:cNvPr>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E8BD6EC-3F27-AB48-BFA1-1F19D924A4ED}"/>
                  </a:ext>
                </a:extLst>
              </p:cNvPr>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ADB4639-2D77-05F6-ABB2-EEABAAADB75D}"/>
                  </a:ext>
                </a:extLst>
              </p:cNvPr>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E014FD2-9309-0448-F3BD-41BE9B7BBC81}"/>
                  </a:ext>
                </a:extLst>
              </p:cNvPr>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FF1D9D1-38B2-725A-A987-2437CA80F80F}"/>
                  </a:ext>
                </a:extLst>
              </p:cNvPr>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BC9C966-7B87-AE76-3EA6-F74246FF756F}"/>
                  </a:ext>
                </a:extLst>
              </p:cNvPr>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4A765A8-E2F9-BC8B-E1DE-667CCA5801BB}"/>
                  </a:ext>
                </a:extLst>
              </p:cNvPr>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EE39EA8-3777-8546-826B-A269E9AE95A0}"/>
                  </a:ext>
                </a:extLst>
              </p:cNvPr>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B1706AC-01F1-7122-D73F-AC88363B50B5}"/>
                  </a:ext>
                </a:extLst>
              </p:cNvPr>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359E182-5E3C-C22C-CEA4-4A594536AF62}"/>
                  </a:ext>
                </a:extLst>
              </p:cNvPr>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E613B99-FFD0-F788-7361-A8343F6879DB}"/>
                  </a:ext>
                </a:extLst>
              </p:cNvPr>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C281631-8387-020C-9BE6-F388C749904A}"/>
                  </a:ext>
                </a:extLst>
              </p:cNvPr>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80182F0-DEDE-37F4-CD2B-07AEDC220276}"/>
                  </a:ext>
                </a:extLst>
              </p:cNvPr>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85D4BD5-7180-B4EF-3571-6303EA76F707}"/>
                  </a:ext>
                </a:extLst>
              </p:cNvPr>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B78F30D-8AA6-0B9C-CCEC-61752E8F3A9E}"/>
                  </a:ext>
                </a:extLst>
              </p:cNvPr>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F79884C-CFE1-3418-D013-37CE801A62BE}"/>
                  </a:ext>
                </a:extLst>
              </p:cNvPr>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2212EB0-2216-8AC1-0747-BD8D33CD8F3E}"/>
                  </a:ext>
                </a:extLst>
              </p:cNvPr>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0AAD2A2-17A8-839B-8D9B-FD21F680D335}"/>
                  </a:ext>
                </a:extLst>
              </p:cNvPr>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a:extLst>
                <a:ext uri="{FF2B5EF4-FFF2-40B4-BE49-F238E27FC236}">
                  <a16:creationId xmlns:a16="http://schemas.microsoft.com/office/drawing/2014/main" id="{C5A56264-3FB7-F6E9-B5BB-6159F72D2D80}"/>
                </a:ext>
              </a:extLst>
            </p:cNvPr>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 name="Heart 17">
              <a:extLst>
                <a:ext uri="{FF2B5EF4-FFF2-40B4-BE49-F238E27FC236}">
                  <a16:creationId xmlns:a16="http://schemas.microsoft.com/office/drawing/2014/main" id="{A07BD8DC-A84C-F7E0-CAA4-BB98195796E5}"/>
                </a:ext>
              </a:extLst>
            </p:cNvPr>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9" name="Rounded Rectangle 25">
              <a:extLst>
                <a:ext uri="{FF2B5EF4-FFF2-40B4-BE49-F238E27FC236}">
                  <a16:creationId xmlns:a16="http://schemas.microsoft.com/office/drawing/2014/main" id="{55C8602B-A322-E4C3-B226-DEFD07C65B77}"/>
                </a:ext>
              </a:extLst>
            </p:cNvPr>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0" name="Chord 32">
              <a:extLst>
                <a:ext uri="{FF2B5EF4-FFF2-40B4-BE49-F238E27FC236}">
                  <a16:creationId xmlns:a16="http://schemas.microsoft.com/office/drawing/2014/main" id="{4FD78C94-EE64-26D2-8F74-605A506D704B}"/>
                </a:ext>
              </a:extLst>
            </p:cNvPr>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1" name="Rounded Rectangle 40">
              <a:extLst>
                <a:ext uri="{FF2B5EF4-FFF2-40B4-BE49-F238E27FC236}">
                  <a16:creationId xmlns:a16="http://schemas.microsoft.com/office/drawing/2014/main" id="{DBF79997-55B8-794C-8A7E-A1C128DD43A7}"/>
                </a:ext>
              </a:extLst>
            </p:cNvPr>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2" name="Rounded Rectangle 17">
              <a:extLst>
                <a:ext uri="{FF2B5EF4-FFF2-40B4-BE49-F238E27FC236}">
                  <a16:creationId xmlns:a16="http://schemas.microsoft.com/office/drawing/2014/main" id="{99BE0F57-BD8C-00C3-76C9-0E129A8A46D0}"/>
                </a:ext>
              </a:extLst>
            </p:cNvPr>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3" name="Oval 25">
              <a:extLst>
                <a:ext uri="{FF2B5EF4-FFF2-40B4-BE49-F238E27FC236}">
                  <a16:creationId xmlns:a16="http://schemas.microsoft.com/office/drawing/2014/main" id="{73910664-AD01-A236-903F-C873664A66B3}"/>
                </a:ext>
              </a:extLst>
            </p:cNvPr>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4" name="Block Arc 20">
              <a:extLst>
                <a:ext uri="{FF2B5EF4-FFF2-40B4-BE49-F238E27FC236}">
                  <a16:creationId xmlns:a16="http://schemas.microsoft.com/office/drawing/2014/main" id="{895CF526-D0A3-AF35-52F3-9797FC3344E7}"/>
                </a:ext>
              </a:extLst>
            </p:cNvPr>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5" name="Trapezoid 28">
              <a:extLst>
                <a:ext uri="{FF2B5EF4-FFF2-40B4-BE49-F238E27FC236}">
                  <a16:creationId xmlns:a16="http://schemas.microsoft.com/office/drawing/2014/main" id="{66F73DB2-010D-6701-B2C9-28F8FA615E5D}"/>
                </a:ext>
              </a:extLst>
            </p:cNvPr>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25"/>
            </a:p>
          </p:txBody>
        </p:sp>
      </p:grpSp>
      <p:sp>
        <p:nvSpPr>
          <p:cNvPr id="69" name="Rectangle 68">
            <a:extLst>
              <a:ext uri="{FF2B5EF4-FFF2-40B4-BE49-F238E27FC236}">
                <a16:creationId xmlns:a16="http://schemas.microsoft.com/office/drawing/2014/main" id="{78F5A287-B7D4-E771-3791-606C40F3F6C0}"/>
              </a:ext>
            </a:extLst>
          </p:cNvPr>
          <p:cNvSpPr/>
          <p:nvPr/>
        </p:nvSpPr>
        <p:spPr>
          <a:xfrm>
            <a:off x="1143000" y="1127146"/>
            <a:ext cx="8000998" cy="2402027"/>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a:extLst>
              <a:ext uri="{FF2B5EF4-FFF2-40B4-BE49-F238E27FC236}">
                <a16:creationId xmlns:a16="http://schemas.microsoft.com/office/drawing/2014/main" id="{DD3646A5-2120-84F7-99CA-502294044F86}"/>
              </a:ext>
            </a:extLst>
          </p:cNvPr>
          <p:cNvSpPr>
            <a:spLocks noGrp="1"/>
          </p:cNvSpPr>
          <p:nvPr>
            <p:ph type="ctrTitle"/>
          </p:nvPr>
        </p:nvSpPr>
        <p:spPr>
          <a:xfrm>
            <a:off x="1143000" y="1122363"/>
            <a:ext cx="6858000" cy="2387600"/>
          </a:xfrm>
          <a:effectLst>
            <a:outerShdw blurRad="50800" dist="38100" dir="5400000" algn="t" rotWithShape="0">
              <a:prstClr val="black">
                <a:alpha val="40000"/>
              </a:prstClr>
            </a:outerShdw>
          </a:effectLst>
        </p:spPr>
        <p:txBody>
          <a:bodyPr anchor="ctr"/>
          <a:lstStyle>
            <a:lvl1pPr algn="ctr">
              <a:defRPr sz="45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a:t>Click to edit Master title style</a:t>
            </a:r>
            <a:endParaRPr lang="en-US" dirty="0"/>
          </a:p>
        </p:txBody>
      </p:sp>
      <p:sp>
        <p:nvSpPr>
          <p:cNvPr id="68" name="Subtitle 2">
            <a:extLst>
              <a:ext uri="{FF2B5EF4-FFF2-40B4-BE49-F238E27FC236}">
                <a16:creationId xmlns:a16="http://schemas.microsoft.com/office/drawing/2014/main" id="{306F2F5F-605D-855F-2454-F9FAB333D138}"/>
              </a:ext>
            </a:extLst>
          </p:cNvPr>
          <p:cNvSpPr>
            <a:spLocks noGrp="1"/>
          </p:cNvSpPr>
          <p:nvPr>
            <p:ph type="subTitle" idx="1"/>
          </p:nvPr>
        </p:nvSpPr>
        <p:spPr>
          <a:xfrm>
            <a:off x="1143000" y="3602038"/>
            <a:ext cx="6858000" cy="1655762"/>
          </a:xfrm>
          <a:effectLst>
            <a:outerShdw blurRad="50800" dist="38100" dir="5400000" algn="t" rotWithShape="0">
              <a:prstClr val="black">
                <a:alpha val="40000"/>
              </a:prstClr>
            </a:outerShdw>
          </a:effectLst>
        </p:spPr>
        <p:txBody>
          <a:bodyPr/>
          <a:lstStyle>
            <a:lvl1pPr marL="0" indent="0" algn="ctr">
              <a:buNone/>
              <a:defRPr sz="1800">
                <a:solidFill>
                  <a:schemeClr val="bg1"/>
                </a:solidFill>
                <a:effectLst>
                  <a:outerShdw blurRad="38100" dist="38100" dir="2700000" algn="tl">
                    <a:srgbClr val="000000">
                      <a:alpha val="43137"/>
                    </a:srgbClr>
                  </a:outerShdw>
                </a:effectLst>
                <a:latin typeface="Arial Nova" panose="020B05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339323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9D9D7-4C0F-E790-6F71-A1DC9439BCC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5817813-451D-8193-253A-0788FD0E8F8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02AEFFB-BA09-DC62-CF86-2D592C6BDBF1}"/>
              </a:ext>
            </a:extLst>
          </p:cNvPr>
          <p:cNvSpPr>
            <a:spLocks noGrp="1"/>
          </p:cNvSpPr>
          <p:nvPr>
            <p:ph type="dt" sz="half" idx="10"/>
          </p:nvPr>
        </p:nvSpPr>
        <p:spPr/>
        <p:txBody>
          <a:bodyPr/>
          <a:lstStyle/>
          <a:p>
            <a:fld id="{B0A51407-1013-40AB-A6BA-DE9B3674654B}" type="datetimeFigureOut">
              <a:rPr lang="en-US" smtClean="0"/>
              <a:t>5/5/2023</a:t>
            </a:fld>
            <a:endParaRPr lang="en-US"/>
          </a:p>
        </p:txBody>
      </p:sp>
      <p:sp>
        <p:nvSpPr>
          <p:cNvPr id="5" name="Footer Placeholder 4">
            <a:extLst>
              <a:ext uri="{FF2B5EF4-FFF2-40B4-BE49-F238E27FC236}">
                <a16:creationId xmlns:a16="http://schemas.microsoft.com/office/drawing/2014/main" id="{FC759E71-6DA8-69C1-5643-9AF4C6ED9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0EFEC-4C1B-5FE7-22CF-6C6D4A1A1632}"/>
              </a:ext>
            </a:extLst>
          </p:cNvPr>
          <p:cNvSpPr>
            <a:spLocks noGrp="1"/>
          </p:cNvSpPr>
          <p:nvPr>
            <p:ph type="sldNum" sz="quarter" idx="12"/>
          </p:nvPr>
        </p:nvSpPr>
        <p:spPr/>
        <p:txBody>
          <a:bodyPr/>
          <a:lstStyle/>
          <a:p>
            <a:fld id="{A9F6DEF0-DCC4-4FE1-98B6-2C6FEB37FF7F}" type="slidenum">
              <a:rPr lang="en-US" smtClean="0"/>
              <a:t>‹#›</a:t>
            </a:fld>
            <a:endParaRPr lang="en-US"/>
          </a:p>
        </p:txBody>
      </p:sp>
    </p:spTree>
    <p:extLst>
      <p:ext uri="{BB962C8B-B14F-4D97-AF65-F5344CB8AC3E}">
        <p14:creationId xmlns:p14="http://schemas.microsoft.com/office/powerpoint/2010/main" val="1724095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4AFF-E897-496A-99B4-7EA22E9EB0B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A264AA1-E8BA-4398-8F73-30E7F92A89B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1915A-0766-4A16-BAC6-5FF5C3743BBD}"/>
              </a:ext>
            </a:extLst>
          </p:cNvPr>
          <p:cNvSpPr>
            <a:spLocks noGrp="1"/>
          </p:cNvSpPr>
          <p:nvPr>
            <p:ph type="dt" sz="half" idx="10"/>
          </p:nvPr>
        </p:nvSpPr>
        <p:spPr/>
        <p:txBody>
          <a:bodyPr/>
          <a:lstStyle/>
          <a:p>
            <a:fld id="{B0A51407-1013-40AB-A6BA-DE9B3674654B}" type="datetimeFigureOut">
              <a:rPr lang="en-US" smtClean="0"/>
              <a:t>5/5/2023</a:t>
            </a:fld>
            <a:endParaRPr lang="en-US"/>
          </a:p>
        </p:txBody>
      </p:sp>
      <p:sp>
        <p:nvSpPr>
          <p:cNvPr id="5" name="Footer Placeholder 4">
            <a:extLst>
              <a:ext uri="{FF2B5EF4-FFF2-40B4-BE49-F238E27FC236}">
                <a16:creationId xmlns:a16="http://schemas.microsoft.com/office/drawing/2014/main" id="{E7E91DE5-81A7-4A5C-A639-6924EE4A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8516-E0CE-4DA7-9568-FA1B13239A2A}"/>
              </a:ext>
            </a:extLst>
          </p:cNvPr>
          <p:cNvSpPr>
            <a:spLocks noGrp="1"/>
          </p:cNvSpPr>
          <p:nvPr>
            <p:ph type="sldNum" sz="quarter" idx="12"/>
          </p:nvPr>
        </p:nvSpPr>
        <p:spPr/>
        <p:txBody>
          <a:bodyPr/>
          <a:lstStyle/>
          <a:p>
            <a:fld id="{A9F6DEF0-DCC4-4FE1-98B6-2C6FEB37FF7F}" type="slidenum">
              <a:rPr lang="en-US" smtClean="0"/>
              <a:t>‹#›</a:t>
            </a:fld>
            <a:endParaRPr lang="en-US"/>
          </a:p>
        </p:txBody>
      </p:sp>
    </p:spTree>
    <p:extLst>
      <p:ext uri="{BB962C8B-B14F-4D97-AF65-F5344CB8AC3E}">
        <p14:creationId xmlns:p14="http://schemas.microsoft.com/office/powerpoint/2010/main" val="267931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628650" y="1305026"/>
            <a:ext cx="78867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B0A51407-1013-40AB-A6BA-DE9B3674654B}" type="datetimeFigureOut">
              <a:rPr lang="en-US" smtClean="0"/>
              <a:t>5/5/2023</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A9F6DEF0-DCC4-4FE1-98B6-2C6FEB37FF7F}"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628650" y="1127464"/>
            <a:ext cx="78867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266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628650" y="1306851"/>
            <a:ext cx="38862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4629150" y="1306851"/>
            <a:ext cx="38862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B0A51407-1013-40AB-A6BA-DE9B3674654B}" type="datetimeFigureOut">
              <a:rPr lang="en-US" smtClean="0"/>
              <a:t>5/5/2023</a:t>
            </a:fld>
            <a:endParaRPr lang="en-US"/>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A9F6DEF0-DCC4-4FE1-98B6-2C6FEB37FF7F}" type="slidenum">
              <a:rPr lang="en-US" smtClean="0"/>
              <a:t>‹#›</a:t>
            </a:fld>
            <a:endParaRPr lang="en-US"/>
          </a:p>
        </p:txBody>
      </p:sp>
      <p:cxnSp>
        <p:nvCxnSpPr>
          <p:cNvPr id="8" name="Straight Connector 7">
            <a:extLst>
              <a:ext uri="{FF2B5EF4-FFF2-40B4-BE49-F238E27FC236}">
                <a16:creationId xmlns:a16="http://schemas.microsoft.com/office/drawing/2014/main" id="{433F288E-349B-4134-AF96-B840DB8E6237}"/>
              </a:ext>
            </a:extLst>
          </p:cNvPr>
          <p:cNvCxnSpPr>
            <a:cxnSpLocks/>
          </p:cNvCxnSpPr>
          <p:nvPr/>
        </p:nvCxnSpPr>
        <p:spPr>
          <a:xfrm>
            <a:off x="628650" y="1127464"/>
            <a:ext cx="78867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02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B0A51407-1013-40AB-A6BA-DE9B3674654B}" type="datetimeFigureOut">
              <a:rPr lang="en-US" smtClean="0"/>
              <a:t>5/5/2023</a:t>
            </a:fld>
            <a:endParaRPr lang="en-US"/>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A9F6DEF0-DCC4-4FE1-98B6-2C6FEB37FF7F}" type="slidenum">
              <a:rPr lang="en-US" smtClean="0"/>
              <a:t>‹#›</a:t>
            </a:fld>
            <a:endParaRPr lang="en-US"/>
          </a:p>
        </p:txBody>
      </p:sp>
    </p:spTree>
    <p:extLst>
      <p:ext uri="{BB962C8B-B14F-4D97-AF65-F5344CB8AC3E}">
        <p14:creationId xmlns:p14="http://schemas.microsoft.com/office/powerpoint/2010/main" val="1925277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B0A51407-1013-40AB-A6BA-DE9B3674654B}" type="datetimeFigureOut">
              <a:rPr lang="en-US" smtClean="0"/>
              <a:t>5/5/2023</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A9F6DEF0-DCC4-4FE1-98B6-2C6FEB37FF7F}" type="slidenum">
              <a:rPr lang="en-US" smtClean="0"/>
              <a:t>‹#›</a:t>
            </a:fld>
            <a:endParaRPr lang="en-US"/>
          </a:p>
        </p:txBody>
      </p:sp>
    </p:spTree>
    <p:extLst>
      <p:ext uri="{BB962C8B-B14F-4D97-AF65-F5344CB8AC3E}">
        <p14:creationId xmlns:p14="http://schemas.microsoft.com/office/powerpoint/2010/main" val="3468018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457201" y="273050"/>
            <a:ext cx="3008313" cy="1162050"/>
          </a:xfrm>
        </p:spPr>
        <p:txBody>
          <a:bodyPr anchor="b"/>
          <a:lstStyle>
            <a:lvl1pPr algn="r">
              <a:defRPr sz="1500" b="1"/>
            </a:lvl1pPr>
          </a:lstStyle>
          <a:p>
            <a:r>
              <a:rPr lang="ar-SA"/>
              <a:t>انقر لتحرير نمط العنوان الرئيسي</a:t>
            </a:r>
          </a:p>
        </p:txBody>
      </p:sp>
      <p:sp>
        <p:nvSpPr>
          <p:cNvPr id="3" name="عنصر نائب للمحتوى 2"/>
          <p:cNvSpPr>
            <a:spLocks noGrp="1"/>
          </p:cNvSpPr>
          <p:nvPr>
            <p:ph idx="1" hasCustomPrompt="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hasCustomPrompt="1"/>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461E604D-AF39-4D8D-981F-7B3563905273}" type="datetimeFigureOut">
              <a:rPr lang="ar-SA"/>
              <a:t>15/10/1444</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D86CE993-3AED-454E-AAB1-FB64216272EA}" type="slidenum">
              <a:rPr lang="ar-SA"/>
              <a:t>‹#›</a:t>
            </a:fld>
            <a:endParaRPr lang="ar-SA"/>
          </a:p>
        </p:txBody>
      </p:sp>
    </p:spTree>
    <p:extLst>
      <p:ext uri="{BB962C8B-B14F-4D97-AF65-F5344CB8AC3E}">
        <p14:creationId xmlns:p14="http://schemas.microsoft.com/office/powerpoint/2010/main" val="397223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العنوان الرئيسي</a:t>
            </a:r>
          </a:p>
        </p:txBody>
      </p:sp>
      <p:sp>
        <p:nvSpPr>
          <p:cNvPr id="3" name="عنصر نائب للمحتوى 2"/>
          <p:cNvSpPr>
            <a:spLocks noGrp="1"/>
          </p:cNvSpPr>
          <p:nvPr>
            <p:ph idx="1" hasCustomPrompt="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pPr>
              <a:defRPr/>
            </a:pPr>
            <a:fld id="{3F1DC8E4-CD32-4912-A22A-7316C2059F62}" type="datetimeFigureOut">
              <a:rPr lang="ar-SA"/>
              <a:t>15/10/1444</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78C0A02F-0664-4D9B-B036-0A7E3F765F75}" type="slidenum">
              <a:rPr lang="ar-SA"/>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pPr>
              <a:defRPr/>
            </a:pPr>
            <a:fld id="{F5E3C2DB-EE0A-4A59-BDB6-36E8E59AEFDA}" type="datetimeFigureOut">
              <a:rPr lang="ar-SA"/>
              <a:t>15/10/1444</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ED94510F-7C46-41B7-BE05-5E6919E44811}" type="slidenum">
              <a:rPr lang="ar-SA"/>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العنوان الرئيسي</a:t>
            </a:r>
          </a:p>
        </p:txBody>
      </p:sp>
      <p:sp>
        <p:nvSpPr>
          <p:cNvPr id="3" name="عنصر نائب للمحتوى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3"/>
          <p:cNvSpPr>
            <a:spLocks noGrp="1"/>
          </p:cNvSpPr>
          <p:nvPr>
            <p:ph type="dt" sz="half" idx="10"/>
          </p:nvPr>
        </p:nvSpPr>
        <p:spPr/>
        <p:txBody>
          <a:bodyPr/>
          <a:lstStyle>
            <a:lvl1pPr>
              <a:defRPr/>
            </a:lvl1pPr>
          </a:lstStyle>
          <a:p>
            <a:pPr>
              <a:defRPr/>
            </a:pPr>
            <a:fld id="{871F0B00-0387-437E-AC28-0F9420B4ABD7}" type="datetimeFigureOut">
              <a:rPr lang="ar-SA"/>
              <a:t>15/10/1444</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091D8079-17D9-4DD9-B5A8-6A99A023F24A}" type="slidenum">
              <a:rPr lang="ar-SA"/>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3"/>
          <p:cNvSpPr>
            <a:spLocks noGrp="1"/>
          </p:cNvSpPr>
          <p:nvPr>
            <p:ph type="dt" sz="half" idx="10"/>
          </p:nvPr>
        </p:nvSpPr>
        <p:spPr/>
        <p:txBody>
          <a:bodyPr/>
          <a:lstStyle>
            <a:lvl1pPr>
              <a:defRPr/>
            </a:lvl1pPr>
          </a:lstStyle>
          <a:p>
            <a:pPr>
              <a:defRPr/>
            </a:pPr>
            <a:fld id="{120F17C5-5B19-4E82-B5F2-B6368D54A484}" type="datetimeFigureOut">
              <a:rPr lang="ar-SA"/>
              <a:t>15/10/1444</a:t>
            </a:fld>
            <a:endParaRPr lang="ar-SA"/>
          </a:p>
        </p:txBody>
      </p:sp>
      <p:sp>
        <p:nvSpPr>
          <p:cNvPr id="8" name="عنصر نائب للتذييل 4"/>
          <p:cNvSpPr>
            <a:spLocks noGrp="1"/>
          </p:cNvSpPr>
          <p:nvPr>
            <p:ph type="ftr" sz="quarter" idx="11"/>
          </p:nvPr>
        </p:nvSpPr>
        <p:spPr/>
        <p:txBody>
          <a:bodyPr/>
          <a:lstStyle>
            <a:lvl1pPr>
              <a:defRPr/>
            </a:lvl1pPr>
          </a:lstStyle>
          <a:p>
            <a:pPr>
              <a:defRPr/>
            </a:pPr>
            <a:endParaRPr lang="ar-SA"/>
          </a:p>
        </p:txBody>
      </p:sp>
      <p:sp>
        <p:nvSpPr>
          <p:cNvPr id="9" name="عنصر نائب لرقم الشريحة 5"/>
          <p:cNvSpPr>
            <a:spLocks noGrp="1"/>
          </p:cNvSpPr>
          <p:nvPr>
            <p:ph type="sldNum" sz="quarter" idx="12"/>
          </p:nvPr>
        </p:nvSpPr>
        <p:spPr/>
        <p:txBody>
          <a:bodyPr/>
          <a:lstStyle>
            <a:lvl1pPr>
              <a:defRPr/>
            </a:lvl1pPr>
          </a:lstStyle>
          <a:p>
            <a:pPr>
              <a:defRPr/>
            </a:pPr>
            <a:fld id="{358E88E2-4F0E-4F4E-A1E3-A431779049CB}" type="slidenum">
              <a:rPr lang="ar-SA"/>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العنوان الرئيسي</a:t>
            </a:r>
          </a:p>
        </p:txBody>
      </p:sp>
      <p:sp>
        <p:nvSpPr>
          <p:cNvPr id="3" name="عنصر نائب للتاريخ 3"/>
          <p:cNvSpPr>
            <a:spLocks noGrp="1"/>
          </p:cNvSpPr>
          <p:nvPr>
            <p:ph type="dt" sz="half" idx="10"/>
          </p:nvPr>
        </p:nvSpPr>
        <p:spPr/>
        <p:txBody>
          <a:bodyPr/>
          <a:lstStyle>
            <a:lvl1pPr>
              <a:defRPr/>
            </a:lvl1pPr>
          </a:lstStyle>
          <a:p>
            <a:pPr>
              <a:defRPr/>
            </a:pPr>
            <a:fld id="{CFFA00C7-A7F0-40C7-B95E-71AD0641B8B8}" type="datetimeFigureOut">
              <a:rPr lang="ar-SA"/>
              <a:t>15/10/1444</a:t>
            </a:fld>
            <a:endParaRPr lang="ar-SA"/>
          </a:p>
        </p:txBody>
      </p:sp>
      <p:sp>
        <p:nvSpPr>
          <p:cNvPr id="4" name="عنصر نائب للتذييل 4"/>
          <p:cNvSpPr>
            <a:spLocks noGrp="1"/>
          </p:cNvSpPr>
          <p:nvPr>
            <p:ph type="ftr" sz="quarter" idx="11"/>
          </p:nvPr>
        </p:nvSpPr>
        <p:spPr/>
        <p:txBody>
          <a:bodyPr/>
          <a:lstStyle>
            <a:lvl1pPr>
              <a:defRPr/>
            </a:lvl1pPr>
          </a:lstStyle>
          <a:p>
            <a:pPr>
              <a:defRPr/>
            </a:pPr>
            <a:endParaRPr lang="ar-SA"/>
          </a:p>
        </p:txBody>
      </p:sp>
      <p:sp>
        <p:nvSpPr>
          <p:cNvPr id="5" name="عنصر نائب لرقم الشريحة 5"/>
          <p:cNvSpPr>
            <a:spLocks noGrp="1"/>
          </p:cNvSpPr>
          <p:nvPr>
            <p:ph type="sldNum" sz="quarter" idx="12"/>
          </p:nvPr>
        </p:nvSpPr>
        <p:spPr/>
        <p:txBody>
          <a:bodyPr/>
          <a:lstStyle>
            <a:lvl1pPr>
              <a:defRPr/>
            </a:lvl1pPr>
          </a:lstStyle>
          <a:p>
            <a:pPr>
              <a:defRPr/>
            </a:pPr>
            <a:fld id="{51A627B7-7A0B-4DE3-97D8-8354821FBDBE}" type="slidenum">
              <a:rPr lang="ar-SA"/>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3"/>
          <p:cNvSpPr>
            <a:spLocks noGrp="1"/>
          </p:cNvSpPr>
          <p:nvPr>
            <p:ph type="dt" sz="half" idx="10"/>
          </p:nvPr>
        </p:nvSpPr>
        <p:spPr/>
        <p:txBody>
          <a:bodyPr/>
          <a:lstStyle>
            <a:lvl1pPr>
              <a:defRPr/>
            </a:lvl1pPr>
          </a:lstStyle>
          <a:p>
            <a:pPr>
              <a:defRPr/>
            </a:pPr>
            <a:fld id="{639DA614-F902-4E13-967E-74B040127994}" type="datetimeFigureOut">
              <a:rPr lang="ar-SA"/>
              <a:t>15/10/1444</a:t>
            </a:fld>
            <a:endParaRPr lang="ar-SA"/>
          </a:p>
        </p:txBody>
      </p:sp>
      <p:sp>
        <p:nvSpPr>
          <p:cNvPr id="3" name="عنصر نائب للتذييل 4"/>
          <p:cNvSpPr>
            <a:spLocks noGrp="1"/>
          </p:cNvSpPr>
          <p:nvPr>
            <p:ph type="ftr" sz="quarter" idx="11"/>
          </p:nvPr>
        </p:nvSpPr>
        <p:spPr/>
        <p:txBody>
          <a:bodyPr/>
          <a:lstStyle>
            <a:lvl1pPr>
              <a:defRPr/>
            </a:lvl1pPr>
          </a:lstStyle>
          <a:p>
            <a:pPr>
              <a:defRPr/>
            </a:pPr>
            <a:endParaRPr lang="ar-SA"/>
          </a:p>
        </p:txBody>
      </p:sp>
      <p:sp>
        <p:nvSpPr>
          <p:cNvPr id="4" name="عنصر نائب لرقم الشريحة 5"/>
          <p:cNvSpPr>
            <a:spLocks noGrp="1"/>
          </p:cNvSpPr>
          <p:nvPr>
            <p:ph type="sldNum" sz="quarter" idx="12"/>
          </p:nvPr>
        </p:nvSpPr>
        <p:spPr/>
        <p:txBody>
          <a:bodyPr/>
          <a:lstStyle>
            <a:lvl1pPr>
              <a:defRPr/>
            </a:lvl1pPr>
          </a:lstStyle>
          <a:p>
            <a:pPr>
              <a:defRPr/>
            </a:pPr>
            <a:fld id="{6B85C1BC-81EE-4321-B47D-1C882C9517CE}" type="slidenum">
              <a:rPr lang="ar-SA"/>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461E604D-AF39-4D8D-981F-7B3563905273}" type="datetimeFigureOut">
              <a:rPr lang="ar-SA"/>
              <a:t>15/10/1444</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D86CE993-3AED-454E-AAB1-FB64216272EA}" type="slidenum">
              <a:rPr lang="ar-SA"/>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a:p>
        </p:txBody>
      </p:sp>
      <p:sp>
        <p:nvSpPr>
          <p:cNvPr id="4" name="عنصر نائب للنص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EA99437E-9879-48D3-B66D-D35C036DDF6D}" type="datetimeFigureOut">
              <a:rPr lang="ar-SA"/>
              <a:t>15/10/1444</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1071D0F4-E58A-4225-85A8-32E9E2E8F879}" type="slidenum">
              <a:rPr lang="ar-SA"/>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عنصر نائب للعنوان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ar-SA"/>
              <a:t>انقر لتحرير نمط العنوان الرئيسي</a:t>
            </a:r>
          </a:p>
        </p:txBody>
      </p:sp>
      <p:sp>
        <p:nvSpPr>
          <p:cNvPr id="1027" name="عنصر نائب للنص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3FC9F04-32A2-4350-BF81-35D45D9FC706}" type="datetimeFigureOut">
              <a:rPr lang="ar-SA"/>
              <a:t>15/10/1444</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4D30433-F751-4673-891F-4DE96A6E8303}" type="slidenum">
              <a:rPr lang="ar-SA"/>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2pPr>
      <a:lvl3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3pPr>
      <a:lvl4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4pPr>
      <a:lvl5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5pPr>
      <a:lvl6pPr marL="4572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6pPr>
      <a:lvl7pPr marL="9144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7pPr>
      <a:lvl8pPr marL="13716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8pPr>
      <a:lvl9pPr marL="18288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628650" y="365126"/>
            <a:ext cx="78867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628650" y="1386731"/>
            <a:ext cx="78867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0A51407-1013-40AB-A6BA-DE9B3674654B}" type="datetimeFigureOut">
              <a:rPr lang="en-US" smtClean="0"/>
              <a:t>5/5/2023</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F6DEF0-DCC4-4FE1-98B6-2C6FEB37FF7F}" type="slidenum">
              <a:rPr lang="en-US" smtClean="0"/>
              <a:t>‹#›</a:t>
            </a:fld>
            <a:endParaRPr lang="en-US"/>
          </a:p>
        </p:txBody>
      </p:sp>
    </p:spTree>
    <p:extLst>
      <p:ext uri="{BB962C8B-B14F-4D97-AF65-F5344CB8AC3E}">
        <p14:creationId xmlns:p14="http://schemas.microsoft.com/office/powerpoint/2010/main" val="3320849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panose="05000000000000000000" pitchFamily="2" charset="2"/>
        <a:buChar char="v"/>
        <a:defRPr sz="2100" kern="1200">
          <a:solidFill>
            <a:srgbClr val="45515E"/>
          </a:solidFill>
          <a:latin typeface="+mn-lt"/>
          <a:ea typeface="+mn-ea"/>
          <a:cs typeface="+mn-cs"/>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rgbClr val="45515E"/>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45515E"/>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45515E"/>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45515E"/>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1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22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22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26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2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8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hyperlink" Target="https://www.aafp.org/afp/2009/0415/p699.html" TargetMode="External"/><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3" Type="http://schemas.openxmlformats.org/officeDocument/2006/relationships/hyperlink" Target="https://en.wikipedia.org/wiki/Myocardial_infarction" TargetMode="External"/><Relationship Id="rId2" Type="http://schemas.openxmlformats.org/officeDocument/2006/relationships/hyperlink" Target="https://en.wikipedia.org/wiki/Angioedema" TargetMode="Externa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hyperlink" Target="https://en.wikipedia.org/wiki/Diabetes_mellitus" TargetMode="External"/><Relationship Id="rId4" Type="http://schemas.openxmlformats.org/officeDocument/2006/relationships/hyperlink" Target="https://en.wikipedia.org/wiki/Heart_failure" TargetMode="Externa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4.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3.xml"/></Relationships>
</file>

<file path=ppt/slides/_rels/slide37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8.xml"/></Relationships>
</file>

<file path=ppt/slides/_rels/slide37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4.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6.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5.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radiopaedia.org/articles/thumb-sign-epiglottitis-1" TargetMode="External"/><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40.jfif"/><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541969" y="6163082"/>
            <a:ext cx="6638543" cy="722302"/>
          </a:xfrm>
        </p:spPr>
        <p:txBody>
          <a:bodyPr vert="horz" lIns="91440" tIns="45720" rIns="91440" bIns="45720" rtlCol="0" anchor="t">
            <a:noAutofit/>
          </a:bodyPr>
          <a:lstStyle/>
          <a:p>
            <a:pPr rtl="0" eaLnBrk="1" hangingPunct="1">
              <a:lnSpc>
                <a:spcPct val="90000"/>
              </a:lnSpc>
              <a:spcBef>
                <a:spcPts val="1000"/>
              </a:spcBef>
            </a:pPr>
            <a:r>
              <a:rPr lang="en-US" sz="4800" b="1" kern="1200" dirty="0">
                <a:solidFill>
                  <a:schemeClr val="tx1">
                    <a:lumMod val="85000"/>
                    <a:lumOff val="15000"/>
                  </a:schemeClr>
                </a:solidFill>
                <a:latin typeface="+mn-lt"/>
                <a:ea typeface="+mn-ea"/>
                <a:cs typeface="+mn-cs"/>
              </a:rPr>
              <a:t>Family </a:t>
            </a:r>
            <a:r>
              <a:rPr lang="en-US" sz="4800" b="1" dirty="0">
                <a:solidFill>
                  <a:schemeClr val="tx1">
                    <a:lumMod val="85000"/>
                    <a:lumOff val="15000"/>
                  </a:schemeClr>
                </a:solidFill>
              </a:rPr>
              <a:t>M</a:t>
            </a:r>
            <a:r>
              <a:rPr lang="en-US" sz="4800" b="1" kern="1200" dirty="0">
                <a:solidFill>
                  <a:schemeClr val="tx1">
                    <a:lumMod val="85000"/>
                    <a:lumOff val="15000"/>
                  </a:schemeClr>
                </a:solidFill>
                <a:latin typeface="+mn-lt"/>
                <a:ea typeface="+mn-ea"/>
                <a:cs typeface="+mn-cs"/>
              </a:rPr>
              <a:t>edicine Archive</a:t>
            </a:r>
            <a:endParaRPr lang="en-US" sz="4800" kern="1200" dirty="0">
              <a:solidFill>
                <a:schemeClr val="tx1">
                  <a:lumMod val="85000"/>
                  <a:lumOff val="15000"/>
                </a:schemeClr>
              </a:solidFill>
              <a:latin typeface="+mn-lt"/>
              <a:ea typeface="+mn-ea"/>
              <a:cs typeface="+mn-cs"/>
            </a:endParaRPr>
          </a:p>
        </p:txBody>
      </p:sp>
      <p:pic>
        <p:nvPicPr>
          <p:cNvPr id="6" name="Picture 5" descr="Text&#10;&#10;Description automatically generated with medium confidence">
            <a:extLst>
              <a:ext uri="{FF2B5EF4-FFF2-40B4-BE49-F238E27FC236}">
                <a16:creationId xmlns:a16="http://schemas.microsoft.com/office/drawing/2014/main" id="{45264105-AF00-28CB-812D-93A56FF04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78" y="565541"/>
            <a:ext cx="8046644" cy="4224493"/>
          </a:xfrm>
          <a:prstGeom prst="rect">
            <a:avLst/>
          </a:prstGeom>
        </p:spPr>
      </p:pic>
      <p:sp>
        <p:nvSpPr>
          <p:cNvPr id="2" name="TextBox 1">
            <a:extLst>
              <a:ext uri="{FF2B5EF4-FFF2-40B4-BE49-F238E27FC236}">
                <a16:creationId xmlns:a16="http://schemas.microsoft.com/office/drawing/2014/main" id="{B9293825-5B85-4BDE-8696-83060BEAE3D5}"/>
              </a:ext>
            </a:extLst>
          </p:cNvPr>
          <p:cNvSpPr txBox="1"/>
          <p:nvPr/>
        </p:nvSpPr>
        <p:spPr>
          <a:xfrm>
            <a:off x="0" y="6455305"/>
            <a:ext cx="2808312" cy="369332"/>
          </a:xfrm>
          <a:prstGeom prst="rect">
            <a:avLst/>
          </a:prstGeom>
          <a:noFill/>
        </p:spPr>
        <p:txBody>
          <a:bodyPr wrap="square" rtlCol="0">
            <a:spAutoFit/>
          </a:bodyPr>
          <a:lstStyle/>
          <a:p>
            <a:pPr algn="l">
              <a:spcAft>
                <a:spcPts val="600"/>
              </a:spcAft>
            </a:pPr>
            <a:r>
              <a:rPr lang="en-US" dirty="0"/>
              <a:t>Last edit : 5/5/2023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Q8 Headache</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GB" dirty="0"/>
              <a:t>Case of typical c</a:t>
            </a:r>
            <a:r>
              <a:rPr lang="en-US" dirty="0"/>
              <a:t>luster headache case</a:t>
            </a:r>
            <a:endParaRPr lang="en-GB" dirty="0"/>
          </a:p>
          <a:p>
            <a:r>
              <a:rPr lang="en-GB" dirty="0"/>
              <a:t>Diagnosis? </a:t>
            </a:r>
          </a:p>
          <a:p>
            <a:r>
              <a:rPr lang="en-GB" dirty="0"/>
              <a:t>Aggravating factors for this condition:</a:t>
            </a:r>
          </a:p>
          <a:p>
            <a:pPr lvl="1"/>
            <a:r>
              <a:rPr lang="en-GB" dirty="0"/>
              <a:t>Smoking and alcohol </a:t>
            </a:r>
          </a:p>
          <a:p>
            <a:pPr lvl="1"/>
            <a:r>
              <a:rPr lang="en-GB" dirty="0"/>
              <a:t>Stress</a:t>
            </a:r>
          </a:p>
          <a:p>
            <a:pPr lvl="1"/>
            <a:r>
              <a:rPr lang="en-GB" dirty="0"/>
              <a:t>Perfume – paints</a:t>
            </a:r>
          </a:p>
          <a:p>
            <a:pPr lvl="1"/>
            <a:r>
              <a:rPr lang="en-US" dirty="0"/>
              <a:t>Nitroglycerin</a:t>
            </a:r>
          </a:p>
          <a:p>
            <a:pPr lvl="1"/>
            <a:r>
              <a:rPr lang="en-GB" dirty="0"/>
              <a:t>Could be genetic</a:t>
            </a:r>
          </a:p>
          <a:p>
            <a:pPr marL="0" indent="0">
              <a:buNone/>
            </a:pPr>
            <a:endParaRPr lang="en-GB" dirty="0"/>
          </a:p>
          <a:p>
            <a:r>
              <a:rPr lang="en-GB" dirty="0"/>
              <a:t>First line management  -- high flow oxygen and </a:t>
            </a:r>
            <a:r>
              <a:rPr lang="en-US" dirty="0"/>
              <a:t>parental </a:t>
            </a:r>
            <a:r>
              <a:rPr lang="en-US" dirty="0" err="1"/>
              <a:t>Triptan</a:t>
            </a:r>
            <a:r>
              <a:rPr lang="en-US" dirty="0"/>
              <a:t> </a:t>
            </a:r>
          </a:p>
        </p:txBody>
      </p:sp>
    </p:spTree>
    <p:extLst>
      <p:ext uri="{BB962C8B-B14F-4D97-AF65-F5344CB8AC3E}">
        <p14:creationId xmlns:p14="http://schemas.microsoft.com/office/powerpoint/2010/main" val="5348804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502948-8395-3C33-1327-848C81AB2DCD}"/>
              </a:ext>
            </a:extLst>
          </p:cNvPr>
          <p:cNvSpPr txBox="1"/>
          <p:nvPr/>
        </p:nvSpPr>
        <p:spPr>
          <a:xfrm>
            <a:off x="180010" y="188640"/>
            <a:ext cx="3429000" cy="630942"/>
          </a:xfrm>
          <a:prstGeom prst="rect">
            <a:avLst/>
          </a:prstGeom>
          <a:noFill/>
        </p:spPr>
        <p:txBody>
          <a:bodyPr wrap="square">
            <a:spAutoFit/>
          </a:bodyPr>
          <a:lstStyle/>
          <a:p>
            <a:pPr algn="l"/>
            <a:r>
              <a:rPr lang="en-US" sz="3500" b="1" dirty="0"/>
              <a:t>Station 6</a:t>
            </a:r>
          </a:p>
        </p:txBody>
      </p:sp>
      <p:pic>
        <p:nvPicPr>
          <p:cNvPr id="5" name="Content Placeholder 3">
            <a:extLst>
              <a:ext uri="{FF2B5EF4-FFF2-40B4-BE49-F238E27FC236}">
                <a16:creationId xmlns:a16="http://schemas.microsoft.com/office/drawing/2014/main" id="{228C9364-CAF1-0A40-37C9-B797F855B2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967536" y="1336523"/>
            <a:ext cx="2996952" cy="2465333"/>
          </a:xfrm>
          <a:prstGeom prst="rect">
            <a:avLst/>
          </a:prstGeom>
          <a:noFill/>
          <a:ln w="9525">
            <a:noFill/>
            <a:miter lim="800000"/>
          </a:ln>
        </p:spPr>
      </p:pic>
      <p:sp>
        <p:nvSpPr>
          <p:cNvPr id="6" name="TextBox 5">
            <a:extLst>
              <a:ext uri="{FF2B5EF4-FFF2-40B4-BE49-F238E27FC236}">
                <a16:creationId xmlns:a16="http://schemas.microsoft.com/office/drawing/2014/main" id="{CE5DEF57-0AAA-98F8-040D-9B4F98FAC743}"/>
              </a:ext>
            </a:extLst>
          </p:cNvPr>
          <p:cNvSpPr txBox="1"/>
          <p:nvPr/>
        </p:nvSpPr>
        <p:spPr>
          <a:xfrm>
            <a:off x="179512" y="1556792"/>
            <a:ext cx="5788024" cy="3410421"/>
          </a:xfrm>
          <a:prstGeom prst="rect">
            <a:avLst/>
          </a:prstGeom>
          <a:noFill/>
        </p:spPr>
        <p:txBody>
          <a:bodyPr wrap="square" rtlCol="0">
            <a:spAutoFit/>
          </a:bodyPr>
          <a:lstStyle/>
          <a:p>
            <a:pPr algn="l"/>
            <a:r>
              <a:rPr lang="en-US" sz="1875" dirty="0"/>
              <a:t>Pregnant women in her second trimester with history of one month fatigue  </a:t>
            </a:r>
          </a:p>
          <a:p>
            <a:pPr algn="l"/>
            <a:r>
              <a:rPr lang="en-US" sz="1875" dirty="0"/>
              <a:t> High TSH (</a:t>
            </a:r>
            <a:r>
              <a:rPr lang="en-US" sz="1875" dirty="0">
                <a:solidFill>
                  <a:srgbClr val="FF0000"/>
                </a:solidFill>
              </a:rPr>
              <a:t>Normal Rang (0.4-4)</a:t>
            </a:r>
          </a:p>
          <a:p>
            <a:pPr algn="l"/>
            <a:r>
              <a:rPr lang="en-US" sz="1875" dirty="0"/>
              <a:t>Normal T3,4</a:t>
            </a:r>
          </a:p>
          <a:p>
            <a:pPr algn="l"/>
            <a:endParaRPr lang="en-US" sz="1406" dirty="0"/>
          </a:p>
          <a:p>
            <a:pPr algn="l"/>
            <a:r>
              <a:rPr lang="en-US" sz="1875" b="1" dirty="0"/>
              <a:t>What is your diagnosis??</a:t>
            </a:r>
          </a:p>
          <a:p>
            <a:pPr algn="l"/>
            <a:r>
              <a:rPr lang="en-US" sz="1875" dirty="0">
                <a:solidFill>
                  <a:srgbClr val="FF0000"/>
                </a:solidFill>
              </a:rPr>
              <a:t>Subclinical hypothyroidism</a:t>
            </a:r>
          </a:p>
          <a:p>
            <a:pPr algn="l"/>
            <a:endParaRPr lang="en-US" sz="1875" dirty="0"/>
          </a:p>
          <a:p>
            <a:pPr algn="l"/>
            <a:r>
              <a:rPr lang="en-US" sz="1875" b="1" dirty="0"/>
              <a:t>What is your management??</a:t>
            </a:r>
          </a:p>
          <a:p>
            <a:pPr algn="l"/>
            <a:r>
              <a:rPr lang="en-US" sz="1875" dirty="0">
                <a:solidFill>
                  <a:srgbClr val="FF0000"/>
                </a:solidFill>
              </a:rPr>
              <a:t>Levothyroxine</a:t>
            </a:r>
            <a:r>
              <a:rPr lang="en-US" sz="1875" dirty="0"/>
              <a:t> </a:t>
            </a:r>
            <a:r>
              <a:rPr lang="en-US" sz="1875" u="sng" dirty="0">
                <a:solidFill>
                  <a:srgbClr val="FF0000"/>
                </a:solidFill>
              </a:rPr>
              <a:t>(because pregnancy is indication for treatment of subclinical hypothyroidism)</a:t>
            </a:r>
          </a:p>
          <a:p>
            <a:pPr algn="l"/>
            <a:endParaRPr lang="en-US" sz="1406" dirty="0"/>
          </a:p>
        </p:txBody>
      </p:sp>
    </p:spTree>
    <p:extLst>
      <p:ext uri="{BB962C8B-B14F-4D97-AF65-F5344CB8AC3E}">
        <p14:creationId xmlns:p14="http://schemas.microsoft.com/office/powerpoint/2010/main" val="42191757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227502-436E-3DE3-4A7F-094A425D113D}"/>
              </a:ext>
            </a:extLst>
          </p:cNvPr>
          <p:cNvSpPr txBox="1"/>
          <p:nvPr/>
        </p:nvSpPr>
        <p:spPr>
          <a:xfrm>
            <a:off x="251520" y="188640"/>
            <a:ext cx="3429000" cy="630942"/>
          </a:xfrm>
          <a:prstGeom prst="rect">
            <a:avLst/>
          </a:prstGeom>
          <a:noFill/>
        </p:spPr>
        <p:txBody>
          <a:bodyPr wrap="square">
            <a:spAutoFit/>
          </a:bodyPr>
          <a:lstStyle/>
          <a:p>
            <a:pPr algn="l"/>
            <a:r>
              <a:rPr lang="en-US" sz="3500" b="1" dirty="0"/>
              <a:t>Station 7</a:t>
            </a:r>
          </a:p>
        </p:txBody>
      </p:sp>
      <p:pic>
        <p:nvPicPr>
          <p:cNvPr id="8" name="Picture 7" descr="A close-up of a person's back&#10;&#10;Description automatically generated with medium confidence">
            <a:extLst>
              <a:ext uri="{FF2B5EF4-FFF2-40B4-BE49-F238E27FC236}">
                <a16:creationId xmlns:a16="http://schemas.microsoft.com/office/drawing/2014/main" id="{F6D6556D-A785-6948-CB04-18EC21B04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3954" y="1754814"/>
            <a:ext cx="3737047" cy="3834426"/>
          </a:xfrm>
          <a:prstGeom prst="rect">
            <a:avLst/>
          </a:prstGeom>
        </p:spPr>
      </p:pic>
      <p:sp>
        <p:nvSpPr>
          <p:cNvPr id="9" name="TextBox 8">
            <a:extLst>
              <a:ext uri="{FF2B5EF4-FFF2-40B4-BE49-F238E27FC236}">
                <a16:creationId xmlns:a16="http://schemas.microsoft.com/office/drawing/2014/main" id="{68CABBC5-4E45-52E6-80D9-7A6D58157D15}"/>
              </a:ext>
            </a:extLst>
          </p:cNvPr>
          <p:cNvSpPr txBox="1"/>
          <p:nvPr/>
        </p:nvSpPr>
        <p:spPr>
          <a:xfrm>
            <a:off x="1493658" y="1970839"/>
            <a:ext cx="2462683" cy="1304203"/>
          </a:xfrm>
          <a:prstGeom prst="rect">
            <a:avLst/>
          </a:prstGeom>
          <a:noFill/>
        </p:spPr>
        <p:txBody>
          <a:bodyPr wrap="square" rtlCol="0">
            <a:spAutoFit/>
          </a:bodyPr>
          <a:lstStyle/>
          <a:p>
            <a:pPr algn="l"/>
            <a:r>
              <a:rPr lang="en-US" sz="2625" dirty="0"/>
              <a:t>What's called ??</a:t>
            </a:r>
          </a:p>
          <a:p>
            <a:pPr algn="l"/>
            <a:r>
              <a:rPr lang="en-US" sz="2625" b="1" dirty="0" err="1">
                <a:solidFill>
                  <a:srgbClr val="FF0000"/>
                </a:solidFill>
              </a:rPr>
              <a:t>Goitre</a:t>
            </a:r>
            <a:r>
              <a:rPr lang="en-US" sz="2625" dirty="0">
                <a:solidFill>
                  <a:srgbClr val="FF0000"/>
                </a:solidFill>
              </a:rPr>
              <a:t> </a:t>
            </a:r>
          </a:p>
        </p:txBody>
      </p:sp>
      <p:sp>
        <p:nvSpPr>
          <p:cNvPr id="10" name="TextBox 9">
            <a:extLst>
              <a:ext uri="{FF2B5EF4-FFF2-40B4-BE49-F238E27FC236}">
                <a16:creationId xmlns:a16="http://schemas.microsoft.com/office/drawing/2014/main" id="{F023F3AA-2B26-3BE9-76F1-5578E9DE4924}"/>
              </a:ext>
            </a:extLst>
          </p:cNvPr>
          <p:cNvSpPr txBox="1"/>
          <p:nvPr/>
        </p:nvSpPr>
        <p:spPr>
          <a:xfrm>
            <a:off x="1285846" y="3666034"/>
            <a:ext cx="2878307" cy="1477328"/>
          </a:xfrm>
          <a:prstGeom prst="rect">
            <a:avLst/>
          </a:prstGeom>
          <a:noFill/>
        </p:spPr>
        <p:txBody>
          <a:bodyPr wrap="square" rtlCol="0">
            <a:spAutoFit/>
          </a:bodyPr>
          <a:lstStyle/>
          <a:p>
            <a:pPr algn="l"/>
            <a:r>
              <a:rPr lang="en-US" sz="2250" dirty="0"/>
              <a:t>Mention the cause of this condition ?</a:t>
            </a:r>
            <a:br>
              <a:rPr lang="en-US" sz="2250" dirty="0"/>
            </a:br>
            <a:r>
              <a:rPr lang="en-US" sz="2250" b="1" dirty="0">
                <a:solidFill>
                  <a:srgbClr val="FF0000"/>
                </a:solidFill>
              </a:rPr>
              <a:t>Hashimoto's thyroiditis  </a:t>
            </a:r>
          </a:p>
        </p:txBody>
      </p:sp>
    </p:spTree>
    <p:extLst>
      <p:ext uri="{BB962C8B-B14F-4D97-AF65-F5344CB8AC3E}">
        <p14:creationId xmlns:p14="http://schemas.microsoft.com/office/powerpoint/2010/main" val="9983958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3F5F046-FFFE-4988-C203-CE78DE3065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228184" y="1988840"/>
            <a:ext cx="2742155" cy="3189006"/>
          </a:xfrm>
          <a:prstGeom prst="rect">
            <a:avLst/>
          </a:prstGeom>
          <a:noFill/>
          <a:ln w="9525">
            <a:noFill/>
            <a:miter lim="800000"/>
          </a:ln>
        </p:spPr>
      </p:pic>
      <p:sp>
        <p:nvSpPr>
          <p:cNvPr id="5" name="TextBox 4">
            <a:extLst>
              <a:ext uri="{FF2B5EF4-FFF2-40B4-BE49-F238E27FC236}">
                <a16:creationId xmlns:a16="http://schemas.microsoft.com/office/drawing/2014/main" id="{F61CE90D-BFCC-0423-2127-7347EC0D9709}"/>
              </a:ext>
            </a:extLst>
          </p:cNvPr>
          <p:cNvSpPr txBox="1"/>
          <p:nvPr/>
        </p:nvSpPr>
        <p:spPr>
          <a:xfrm>
            <a:off x="0" y="1776518"/>
            <a:ext cx="7020272" cy="3901068"/>
          </a:xfrm>
          <a:prstGeom prst="rect">
            <a:avLst/>
          </a:prstGeom>
          <a:noFill/>
        </p:spPr>
        <p:txBody>
          <a:bodyPr wrap="square" rtlCol="0">
            <a:spAutoFit/>
          </a:bodyPr>
          <a:lstStyle/>
          <a:p>
            <a:pPr algn="l"/>
            <a:r>
              <a:rPr lang="en-US" sz="2250" dirty="0"/>
              <a:t>According to FDA , mention 2 drugs used in smoking cessation ??</a:t>
            </a:r>
          </a:p>
          <a:p>
            <a:pPr algn="l"/>
            <a:endParaRPr lang="en-US" sz="2250" dirty="0"/>
          </a:p>
          <a:p>
            <a:pPr algn="l"/>
            <a:r>
              <a:rPr lang="en-US" sz="2250" b="1" dirty="0"/>
              <a:t> </a:t>
            </a:r>
            <a:r>
              <a:rPr lang="en-US" sz="2250" b="1" dirty="0">
                <a:solidFill>
                  <a:srgbClr val="FF0000"/>
                </a:solidFill>
              </a:rPr>
              <a:t>1) Nicotine replacement therapy </a:t>
            </a:r>
          </a:p>
          <a:p>
            <a:pPr algn="l"/>
            <a:r>
              <a:rPr lang="en-US" sz="2250" b="1" dirty="0">
                <a:solidFill>
                  <a:srgbClr val="FF0000"/>
                </a:solidFill>
              </a:rPr>
              <a:t>2) </a:t>
            </a:r>
            <a:r>
              <a:rPr lang="en-US" sz="2250" b="1" dirty="0" err="1">
                <a:solidFill>
                  <a:srgbClr val="FF0000"/>
                </a:solidFill>
              </a:rPr>
              <a:t>Virnicline</a:t>
            </a:r>
            <a:endParaRPr lang="en-US" sz="2250" b="1" dirty="0">
              <a:solidFill>
                <a:srgbClr val="FF0000"/>
              </a:solidFill>
            </a:endParaRPr>
          </a:p>
          <a:p>
            <a:pPr algn="l"/>
            <a:endParaRPr lang="en-US" sz="2250" b="1" dirty="0">
              <a:solidFill>
                <a:srgbClr val="FF0000"/>
              </a:solidFill>
            </a:endParaRPr>
          </a:p>
          <a:p>
            <a:pPr algn="l"/>
            <a:endParaRPr lang="en-US" sz="2250" b="1" dirty="0">
              <a:solidFill>
                <a:srgbClr val="FF0000"/>
              </a:solidFill>
            </a:endParaRPr>
          </a:p>
          <a:p>
            <a:pPr algn="l"/>
            <a:endParaRPr lang="en-US" sz="2250" b="1" dirty="0">
              <a:solidFill>
                <a:srgbClr val="FF0000"/>
              </a:solidFill>
            </a:endParaRPr>
          </a:p>
          <a:p>
            <a:pPr algn="l"/>
            <a:r>
              <a:rPr lang="en-US" sz="2250" b="1" dirty="0"/>
              <a:t>Mention one disease is caused by smoking ??</a:t>
            </a:r>
          </a:p>
          <a:p>
            <a:pPr algn="l"/>
            <a:endParaRPr lang="en-US" sz="2250" b="1" dirty="0"/>
          </a:p>
          <a:p>
            <a:pPr algn="l"/>
            <a:r>
              <a:rPr lang="en-US" sz="2250" b="1" dirty="0">
                <a:solidFill>
                  <a:srgbClr val="FF0000"/>
                </a:solidFill>
              </a:rPr>
              <a:t>COPD , Lung cancer … </a:t>
            </a:r>
          </a:p>
        </p:txBody>
      </p:sp>
      <p:sp>
        <p:nvSpPr>
          <p:cNvPr id="6" name="TextBox 5">
            <a:extLst>
              <a:ext uri="{FF2B5EF4-FFF2-40B4-BE49-F238E27FC236}">
                <a16:creationId xmlns:a16="http://schemas.microsoft.com/office/drawing/2014/main" id="{C6E9EF52-A751-9F54-823F-44FBC7C48BF2}"/>
              </a:ext>
            </a:extLst>
          </p:cNvPr>
          <p:cNvSpPr txBox="1"/>
          <p:nvPr/>
        </p:nvSpPr>
        <p:spPr>
          <a:xfrm>
            <a:off x="179512" y="188640"/>
            <a:ext cx="3429000" cy="630942"/>
          </a:xfrm>
          <a:prstGeom prst="rect">
            <a:avLst/>
          </a:prstGeom>
          <a:noFill/>
        </p:spPr>
        <p:txBody>
          <a:bodyPr wrap="square">
            <a:spAutoFit/>
          </a:bodyPr>
          <a:lstStyle/>
          <a:p>
            <a:pPr algn="l"/>
            <a:r>
              <a:rPr lang="en-US" sz="3500" b="1" dirty="0"/>
              <a:t>Station 8</a:t>
            </a:r>
          </a:p>
        </p:txBody>
      </p:sp>
    </p:spTree>
    <p:extLst>
      <p:ext uri="{BB962C8B-B14F-4D97-AF65-F5344CB8AC3E}">
        <p14:creationId xmlns:p14="http://schemas.microsoft.com/office/powerpoint/2010/main" val="33382425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A5B34E-93CB-E1D2-B4DE-6BB2DDFE05E5}"/>
              </a:ext>
            </a:extLst>
          </p:cNvPr>
          <p:cNvSpPr txBox="1"/>
          <p:nvPr/>
        </p:nvSpPr>
        <p:spPr>
          <a:xfrm>
            <a:off x="1" y="1754814"/>
            <a:ext cx="9144000" cy="1631216"/>
          </a:xfrm>
          <a:prstGeom prst="rect">
            <a:avLst/>
          </a:prstGeom>
          <a:noFill/>
        </p:spPr>
        <p:txBody>
          <a:bodyPr wrap="square" rtlCol="0">
            <a:spAutoFit/>
          </a:bodyPr>
          <a:lstStyle/>
          <a:p>
            <a:pPr algn="l" rtl="0"/>
            <a:r>
              <a:rPr lang="en-US" sz="2500" dirty="0"/>
              <a:t>Patient with HTN and DM on Atenolol and -BRIDE his PB 140/90 (when he sit) and 110/80 (when he stand)</a:t>
            </a:r>
          </a:p>
          <a:p>
            <a:pPr algn="l"/>
            <a:r>
              <a:rPr lang="en-US" sz="2500" dirty="0"/>
              <a:t>1 ) What is the type of his complain? </a:t>
            </a:r>
          </a:p>
          <a:p>
            <a:pPr algn="l"/>
            <a:r>
              <a:rPr lang="en-US" sz="2500" dirty="0"/>
              <a:t>2 ) Two causes of his complain?</a:t>
            </a:r>
          </a:p>
        </p:txBody>
      </p:sp>
      <p:sp>
        <p:nvSpPr>
          <p:cNvPr id="5" name="TextBox 4">
            <a:extLst>
              <a:ext uri="{FF2B5EF4-FFF2-40B4-BE49-F238E27FC236}">
                <a16:creationId xmlns:a16="http://schemas.microsoft.com/office/drawing/2014/main" id="{17DD5ADD-6E64-9F1D-424A-70B5D4DCD0C7}"/>
              </a:ext>
            </a:extLst>
          </p:cNvPr>
          <p:cNvSpPr txBox="1"/>
          <p:nvPr/>
        </p:nvSpPr>
        <p:spPr>
          <a:xfrm>
            <a:off x="573411" y="4549487"/>
            <a:ext cx="6591771" cy="1246495"/>
          </a:xfrm>
          <a:prstGeom prst="rect">
            <a:avLst/>
          </a:prstGeom>
          <a:noFill/>
        </p:spPr>
        <p:txBody>
          <a:bodyPr wrap="square" rtlCol="0">
            <a:spAutoFit/>
          </a:bodyPr>
          <a:lstStyle/>
          <a:p>
            <a:pPr algn="l"/>
            <a:r>
              <a:rPr lang="en-US" sz="2500" dirty="0">
                <a:solidFill>
                  <a:srgbClr val="00B050"/>
                </a:solidFill>
              </a:rPr>
              <a:t>1-Orthostatic hypotension </a:t>
            </a:r>
          </a:p>
          <a:p>
            <a:pPr algn="l"/>
            <a:r>
              <a:rPr lang="en-US" sz="2500" b="1" dirty="0">
                <a:solidFill>
                  <a:srgbClr val="FF0000"/>
                </a:solidFill>
              </a:rPr>
              <a:t>2-Antihypertensive medication</a:t>
            </a:r>
            <a:r>
              <a:rPr lang="en-US" sz="2500" b="1" dirty="0">
                <a:solidFill>
                  <a:srgbClr val="00B050"/>
                </a:solidFill>
              </a:rPr>
              <a:t> </a:t>
            </a:r>
            <a:r>
              <a:rPr lang="en-US" sz="2500" dirty="0">
                <a:solidFill>
                  <a:srgbClr val="00B050"/>
                </a:solidFill>
              </a:rPr>
              <a:t>(atenolol) + </a:t>
            </a:r>
            <a:r>
              <a:rPr lang="en-US" sz="2500" b="1" dirty="0">
                <a:solidFill>
                  <a:srgbClr val="FF0000"/>
                </a:solidFill>
              </a:rPr>
              <a:t>DM</a:t>
            </a:r>
            <a:r>
              <a:rPr lang="en-US" sz="2500" dirty="0">
                <a:solidFill>
                  <a:srgbClr val="00B050"/>
                </a:solidFill>
              </a:rPr>
              <a:t> (autonomic nervous system dysfunction) </a:t>
            </a:r>
          </a:p>
        </p:txBody>
      </p:sp>
      <p:sp>
        <p:nvSpPr>
          <p:cNvPr id="6" name="TextBox 5">
            <a:extLst>
              <a:ext uri="{FF2B5EF4-FFF2-40B4-BE49-F238E27FC236}">
                <a16:creationId xmlns:a16="http://schemas.microsoft.com/office/drawing/2014/main" id="{D3ECCCD4-D5EC-028E-ACF4-FF5A2EAA7D38}"/>
              </a:ext>
            </a:extLst>
          </p:cNvPr>
          <p:cNvSpPr txBox="1"/>
          <p:nvPr/>
        </p:nvSpPr>
        <p:spPr>
          <a:xfrm>
            <a:off x="422917" y="116632"/>
            <a:ext cx="3429000" cy="630942"/>
          </a:xfrm>
          <a:prstGeom prst="rect">
            <a:avLst/>
          </a:prstGeom>
          <a:noFill/>
        </p:spPr>
        <p:txBody>
          <a:bodyPr wrap="square">
            <a:spAutoFit/>
          </a:bodyPr>
          <a:lstStyle/>
          <a:p>
            <a:pPr algn="l"/>
            <a:r>
              <a:rPr lang="en-US" sz="3500" b="1" dirty="0"/>
              <a:t>Station 9</a:t>
            </a:r>
          </a:p>
        </p:txBody>
      </p:sp>
    </p:spTree>
    <p:extLst>
      <p:ext uri="{BB962C8B-B14F-4D97-AF65-F5344CB8AC3E}">
        <p14:creationId xmlns:p14="http://schemas.microsoft.com/office/powerpoint/2010/main" val="30065976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A58040-32E0-D35F-A952-BA10E2A7C5CC}"/>
              </a:ext>
            </a:extLst>
          </p:cNvPr>
          <p:cNvSpPr txBox="1"/>
          <p:nvPr/>
        </p:nvSpPr>
        <p:spPr>
          <a:xfrm>
            <a:off x="237714" y="188640"/>
            <a:ext cx="3429000" cy="630942"/>
          </a:xfrm>
          <a:prstGeom prst="rect">
            <a:avLst/>
          </a:prstGeom>
          <a:noFill/>
        </p:spPr>
        <p:txBody>
          <a:bodyPr wrap="square">
            <a:spAutoFit/>
          </a:bodyPr>
          <a:lstStyle/>
          <a:p>
            <a:pPr algn="l"/>
            <a:r>
              <a:rPr lang="en-US" sz="3500" b="1" dirty="0"/>
              <a:t>Station 10</a:t>
            </a:r>
          </a:p>
        </p:txBody>
      </p:sp>
      <p:pic>
        <p:nvPicPr>
          <p:cNvPr id="6" name="Picture 5" descr="A picture containing text, cat, x-ray film, looking&#10;&#10;Description automatically generated">
            <a:extLst>
              <a:ext uri="{FF2B5EF4-FFF2-40B4-BE49-F238E27FC236}">
                <a16:creationId xmlns:a16="http://schemas.microsoft.com/office/drawing/2014/main" id="{D07371B3-D0F0-50CD-8AE5-A42A572F3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1402" y="1700808"/>
            <a:ext cx="3959598" cy="3240360"/>
          </a:xfrm>
          <a:prstGeom prst="rect">
            <a:avLst/>
          </a:prstGeom>
        </p:spPr>
      </p:pic>
      <p:sp>
        <p:nvSpPr>
          <p:cNvPr id="7" name="TextBox 6">
            <a:extLst>
              <a:ext uri="{FF2B5EF4-FFF2-40B4-BE49-F238E27FC236}">
                <a16:creationId xmlns:a16="http://schemas.microsoft.com/office/drawing/2014/main" id="{C995F93E-E866-EE97-C371-E4CAB4F63F20}"/>
              </a:ext>
            </a:extLst>
          </p:cNvPr>
          <p:cNvSpPr txBox="1"/>
          <p:nvPr/>
        </p:nvSpPr>
        <p:spPr>
          <a:xfrm>
            <a:off x="721352" y="1980526"/>
            <a:ext cx="2916324" cy="3323987"/>
          </a:xfrm>
          <a:prstGeom prst="rect">
            <a:avLst/>
          </a:prstGeom>
          <a:noFill/>
        </p:spPr>
        <p:txBody>
          <a:bodyPr wrap="square" rtlCol="0">
            <a:spAutoFit/>
          </a:bodyPr>
          <a:lstStyle/>
          <a:p>
            <a:pPr algn="l"/>
            <a:r>
              <a:rPr lang="en-US" sz="2625" dirty="0"/>
              <a:t>1)Your findings ?</a:t>
            </a:r>
          </a:p>
          <a:p>
            <a:pPr algn="l"/>
            <a:r>
              <a:rPr lang="en-US" sz="2625" dirty="0">
                <a:solidFill>
                  <a:srgbClr val="FF0000"/>
                </a:solidFill>
              </a:rPr>
              <a:t>Cardiomegaly </a:t>
            </a:r>
          </a:p>
          <a:p>
            <a:pPr algn="l"/>
            <a:endParaRPr lang="en-US" sz="2625" dirty="0"/>
          </a:p>
          <a:p>
            <a:pPr algn="l"/>
            <a:endParaRPr lang="en-US" sz="2625" dirty="0"/>
          </a:p>
          <a:p>
            <a:pPr algn="l"/>
            <a:r>
              <a:rPr lang="en-US" sz="2625" dirty="0"/>
              <a:t>2) Mention 2 causes of this </a:t>
            </a:r>
            <a:r>
              <a:rPr lang="en-US" sz="2625" dirty="0" err="1"/>
              <a:t>condithion</a:t>
            </a:r>
            <a:r>
              <a:rPr lang="en-US" sz="2625" dirty="0"/>
              <a:t> ??</a:t>
            </a:r>
            <a:br>
              <a:rPr lang="en-US" sz="2625" dirty="0"/>
            </a:br>
            <a:r>
              <a:rPr lang="en-US" sz="2625" dirty="0">
                <a:solidFill>
                  <a:srgbClr val="FF0000"/>
                </a:solidFill>
              </a:rPr>
              <a:t>HF , HTN </a:t>
            </a:r>
            <a:r>
              <a:rPr lang="en-US" sz="2625" dirty="0"/>
              <a:t>…..</a:t>
            </a:r>
          </a:p>
        </p:txBody>
      </p:sp>
    </p:spTree>
    <p:extLst>
      <p:ext uri="{BB962C8B-B14F-4D97-AF65-F5344CB8AC3E}">
        <p14:creationId xmlns:p14="http://schemas.microsoft.com/office/powerpoint/2010/main" val="3923395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D30953-239B-A150-361C-02EB0D12CE27}"/>
              </a:ext>
            </a:extLst>
          </p:cNvPr>
          <p:cNvSpPr txBox="1"/>
          <p:nvPr/>
        </p:nvSpPr>
        <p:spPr>
          <a:xfrm>
            <a:off x="91221" y="116632"/>
            <a:ext cx="3429000" cy="630942"/>
          </a:xfrm>
          <a:prstGeom prst="rect">
            <a:avLst/>
          </a:prstGeom>
          <a:noFill/>
        </p:spPr>
        <p:txBody>
          <a:bodyPr wrap="square">
            <a:spAutoFit/>
          </a:bodyPr>
          <a:lstStyle/>
          <a:p>
            <a:pPr algn="l"/>
            <a:r>
              <a:rPr lang="en-US" sz="3500" b="1" dirty="0"/>
              <a:t>Station 11</a:t>
            </a:r>
          </a:p>
        </p:txBody>
      </p:sp>
      <p:pic>
        <p:nvPicPr>
          <p:cNvPr id="5" name="Picture 4">
            <a:extLst>
              <a:ext uri="{FF2B5EF4-FFF2-40B4-BE49-F238E27FC236}">
                <a16:creationId xmlns:a16="http://schemas.microsoft.com/office/drawing/2014/main" id="{B136D79B-D769-E1D3-4438-D0DA2982A576}"/>
              </a:ext>
            </a:extLst>
          </p:cNvPr>
          <p:cNvPicPr>
            <a:picLocks noChangeAspect="1"/>
          </p:cNvPicPr>
          <p:nvPr/>
        </p:nvPicPr>
        <p:blipFill>
          <a:blip r:embed="rId2"/>
          <a:stretch>
            <a:fillRect/>
          </a:stretch>
        </p:blipFill>
        <p:spPr>
          <a:xfrm>
            <a:off x="3563888" y="486941"/>
            <a:ext cx="5238952" cy="5884118"/>
          </a:xfrm>
          <a:prstGeom prst="rect">
            <a:avLst/>
          </a:prstGeom>
        </p:spPr>
      </p:pic>
      <p:sp>
        <p:nvSpPr>
          <p:cNvPr id="6" name="TextBox 5">
            <a:extLst>
              <a:ext uri="{FF2B5EF4-FFF2-40B4-BE49-F238E27FC236}">
                <a16:creationId xmlns:a16="http://schemas.microsoft.com/office/drawing/2014/main" id="{CA0CACBF-28F7-BE7C-BD68-8A397702C63D}"/>
              </a:ext>
            </a:extLst>
          </p:cNvPr>
          <p:cNvSpPr txBox="1"/>
          <p:nvPr/>
        </p:nvSpPr>
        <p:spPr>
          <a:xfrm>
            <a:off x="91221" y="1700808"/>
            <a:ext cx="3602134" cy="2785378"/>
          </a:xfrm>
          <a:prstGeom prst="rect">
            <a:avLst/>
          </a:prstGeom>
          <a:noFill/>
        </p:spPr>
        <p:txBody>
          <a:bodyPr wrap="square" rtlCol="0">
            <a:spAutoFit/>
          </a:bodyPr>
          <a:lstStyle/>
          <a:p>
            <a:pPr algn="l"/>
            <a:r>
              <a:rPr lang="en-US" sz="2500" dirty="0"/>
              <a:t>What's this and for what is used ??</a:t>
            </a:r>
          </a:p>
          <a:p>
            <a:pPr algn="l"/>
            <a:endParaRPr lang="en-US" sz="2500" dirty="0"/>
          </a:p>
          <a:p>
            <a:pPr algn="l"/>
            <a:r>
              <a:rPr lang="en-US" sz="2500" dirty="0">
                <a:solidFill>
                  <a:srgbClr val="FF0000"/>
                </a:solidFill>
              </a:rPr>
              <a:t>PHQ9</a:t>
            </a:r>
          </a:p>
          <a:p>
            <a:pPr algn="l"/>
            <a:endParaRPr lang="en-US" sz="2500" dirty="0">
              <a:solidFill>
                <a:srgbClr val="FF0000"/>
              </a:solidFill>
            </a:endParaRPr>
          </a:p>
          <a:p>
            <a:pPr algn="l"/>
            <a:r>
              <a:rPr lang="en-US" sz="2500" dirty="0">
                <a:solidFill>
                  <a:srgbClr val="FF0000"/>
                </a:solidFill>
              </a:rPr>
              <a:t>Used for screening of depression</a:t>
            </a:r>
          </a:p>
        </p:txBody>
      </p:sp>
    </p:spTree>
    <p:extLst>
      <p:ext uri="{BB962C8B-B14F-4D97-AF65-F5344CB8AC3E}">
        <p14:creationId xmlns:p14="http://schemas.microsoft.com/office/powerpoint/2010/main" val="14860995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291B0C-A612-A8CF-FE41-671688204317}"/>
              </a:ext>
            </a:extLst>
          </p:cNvPr>
          <p:cNvSpPr txBox="1"/>
          <p:nvPr/>
        </p:nvSpPr>
        <p:spPr>
          <a:xfrm>
            <a:off x="107504" y="260648"/>
            <a:ext cx="3429000" cy="630942"/>
          </a:xfrm>
          <a:prstGeom prst="rect">
            <a:avLst/>
          </a:prstGeom>
          <a:noFill/>
        </p:spPr>
        <p:txBody>
          <a:bodyPr wrap="square">
            <a:spAutoFit/>
          </a:bodyPr>
          <a:lstStyle/>
          <a:p>
            <a:pPr algn="l"/>
            <a:r>
              <a:rPr lang="en-US" sz="3500" b="1" dirty="0"/>
              <a:t>Station 12</a:t>
            </a:r>
          </a:p>
        </p:txBody>
      </p:sp>
      <p:sp>
        <p:nvSpPr>
          <p:cNvPr id="5" name="TextBox 4">
            <a:extLst>
              <a:ext uri="{FF2B5EF4-FFF2-40B4-BE49-F238E27FC236}">
                <a16:creationId xmlns:a16="http://schemas.microsoft.com/office/drawing/2014/main" id="{00379E47-BED9-AC47-61A7-48F88810971D}"/>
              </a:ext>
            </a:extLst>
          </p:cNvPr>
          <p:cNvSpPr txBox="1"/>
          <p:nvPr/>
        </p:nvSpPr>
        <p:spPr>
          <a:xfrm>
            <a:off x="107504" y="1646803"/>
            <a:ext cx="9036496" cy="1950534"/>
          </a:xfrm>
          <a:prstGeom prst="rect">
            <a:avLst/>
          </a:prstGeom>
          <a:noFill/>
        </p:spPr>
        <p:txBody>
          <a:bodyPr wrap="square" rtlCol="0">
            <a:spAutoFit/>
          </a:bodyPr>
          <a:lstStyle/>
          <a:p>
            <a:pPr algn="l"/>
            <a:r>
              <a:rPr lang="en-US" sz="2625" dirty="0"/>
              <a:t>Mention all the screening tests which can be done for a 50 years old woman w/o any risk </a:t>
            </a:r>
            <a:r>
              <a:rPr lang="en-US" sz="2625" dirty="0" err="1"/>
              <a:t>facor</a:t>
            </a:r>
            <a:r>
              <a:rPr lang="en-US" sz="2625" dirty="0"/>
              <a:t>  ??</a:t>
            </a:r>
          </a:p>
          <a:p>
            <a:pPr algn="l"/>
            <a:r>
              <a:rPr lang="en-US" sz="2100" b="1" dirty="0">
                <a:solidFill>
                  <a:srgbClr val="FF0000"/>
                </a:solidFill>
              </a:rPr>
              <a:t>HPV  , </a:t>
            </a:r>
            <a:r>
              <a:rPr lang="en-US" sz="2100" dirty="0">
                <a:solidFill>
                  <a:srgbClr val="FF0000"/>
                </a:solidFill>
              </a:rPr>
              <a:t>Cervical CA , dyslipidemia  , BP , colorectal CA , </a:t>
            </a:r>
            <a:r>
              <a:rPr lang="en-US" sz="2100" dirty="0"/>
              <a:t> </a:t>
            </a:r>
          </a:p>
          <a:p>
            <a:pPr algn="l"/>
            <a:r>
              <a:rPr lang="en-US" sz="2100" dirty="0"/>
              <a:t> </a:t>
            </a:r>
            <a:endParaRPr lang="en-US" sz="2625" dirty="0"/>
          </a:p>
          <a:p>
            <a:pPr algn="l"/>
            <a:endParaRPr lang="en-US" sz="2625" dirty="0"/>
          </a:p>
        </p:txBody>
      </p:sp>
    </p:spTree>
    <p:extLst>
      <p:ext uri="{BB962C8B-B14F-4D97-AF65-F5344CB8AC3E}">
        <p14:creationId xmlns:p14="http://schemas.microsoft.com/office/powerpoint/2010/main" val="30674352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3931E3-354C-42AB-001F-4BF4A272BF81}"/>
              </a:ext>
            </a:extLst>
          </p:cNvPr>
          <p:cNvSpPr txBox="1"/>
          <p:nvPr/>
        </p:nvSpPr>
        <p:spPr>
          <a:xfrm>
            <a:off x="179512" y="116632"/>
            <a:ext cx="3410166" cy="630942"/>
          </a:xfrm>
          <a:prstGeom prst="rect">
            <a:avLst/>
          </a:prstGeom>
          <a:noFill/>
        </p:spPr>
        <p:txBody>
          <a:bodyPr wrap="square">
            <a:spAutoFit/>
          </a:bodyPr>
          <a:lstStyle/>
          <a:p>
            <a:pPr algn="l"/>
            <a:r>
              <a:rPr lang="en-US" sz="3500" b="1" dirty="0"/>
              <a:t>Station 13</a:t>
            </a:r>
          </a:p>
        </p:txBody>
      </p:sp>
      <p:sp>
        <p:nvSpPr>
          <p:cNvPr id="5" name="TextBox 4">
            <a:extLst>
              <a:ext uri="{FF2B5EF4-FFF2-40B4-BE49-F238E27FC236}">
                <a16:creationId xmlns:a16="http://schemas.microsoft.com/office/drawing/2014/main" id="{04CA9EA9-B115-7DA1-6C54-E34CA1FB3BA7}"/>
              </a:ext>
            </a:extLst>
          </p:cNvPr>
          <p:cNvSpPr txBox="1"/>
          <p:nvPr/>
        </p:nvSpPr>
        <p:spPr>
          <a:xfrm>
            <a:off x="357388" y="2132857"/>
            <a:ext cx="7643612" cy="2785378"/>
          </a:xfrm>
          <a:prstGeom prst="rect">
            <a:avLst/>
          </a:prstGeom>
          <a:noFill/>
        </p:spPr>
        <p:txBody>
          <a:bodyPr wrap="square" rtlCol="0">
            <a:spAutoFit/>
          </a:bodyPr>
          <a:lstStyle/>
          <a:p>
            <a:pPr algn="l"/>
            <a:r>
              <a:rPr lang="en-US" sz="2500" dirty="0"/>
              <a:t>Female Pt. with </a:t>
            </a:r>
            <a:r>
              <a:rPr lang="en-US" sz="2500" dirty="0" err="1"/>
              <a:t>hx</a:t>
            </a:r>
            <a:r>
              <a:rPr lang="en-US" sz="2500" dirty="0"/>
              <a:t> of fatigue 3 months ago and high RDW, </a:t>
            </a:r>
            <a:r>
              <a:rPr lang="en-US" sz="2500" dirty="0" err="1"/>
              <a:t>hb</a:t>
            </a:r>
            <a:r>
              <a:rPr lang="en-US" sz="2500" dirty="0"/>
              <a:t>: 10</a:t>
            </a:r>
          </a:p>
          <a:p>
            <a:pPr algn="l"/>
            <a:r>
              <a:rPr lang="en-US" sz="2500" u="sng" dirty="0"/>
              <a:t>Case of anemia</a:t>
            </a:r>
          </a:p>
          <a:p>
            <a:pPr algn="l"/>
            <a:r>
              <a:rPr lang="en-US" sz="2500" dirty="0"/>
              <a:t> </a:t>
            </a:r>
            <a:br>
              <a:rPr lang="en-US" sz="2500" dirty="0"/>
            </a:br>
            <a:r>
              <a:rPr lang="en-US" sz="2500" dirty="0" err="1"/>
              <a:t>whats</a:t>
            </a:r>
            <a:r>
              <a:rPr lang="en-US" sz="2500" dirty="0"/>
              <a:t> your Dx and RX?? </a:t>
            </a:r>
            <a:br>
              <a:rPr lang="en-US" sz="2500" dirty="0"/>
            </a:br>
            <a:r>
              <a:rPr lang="en-US" sz="2500" dirty="0">
                <a:solidFill>
                  <a:srgbClr val="FF0000"/>
                </a:solidFill>
              </a:rPr>
              <a:t>Iron deficiency anemia </a:t>
            </a:r>
            <a:br>
              <a:rPr lang="en-US" sz="2500" dirty="0">
                <a:solidFill>
                  <a:srgbClr val="FF0000"/>
                </a:solidFill>
              </a:rPr>
            </a:br>
            <a:r>
              <a:rPr lang="en-US" sz="2500" dirty="0">
                <a:solidFill>
                  <a:srgbClr val="FF0000"/>
                </a:solidFill>
              </a:rPr>
              <a:t>Ferrous sulfate </a:t>
            </a:r>
          </a:p>
        </p:txBody>
      </p:sp>
    </p:spTree>
    <p:extLst>
      <p:ext uri="{BB962C8B-B14F-4D97-AF65-F5344CB8AC3E}">
        <p14:creationId xmlns:p14="http://schemas.microsoft.com/office/powerpoint/2010/main" val="33221492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2D7E4C-82D5-C0B0-86C4-5EFEAECA2942}"/>
              </a:ext>
            </a:extLst>
          </p:cNvPr>
          <p:cNvSpPr txBox="1"/>
          <p:nvPr/>
        </p:nvSpPr>
        <p:spPr>
          <a:xfrm>
            <a:off x="0" y="159015"/>
            <a:ext cx="4418278" cy="630942"/>
          </a:xfrm>
          <a:prstGeom prst="rect">
            <a:avLst/>
          </a:prstGeom>
          <a:noFill/>
        </p:spPr>
        <p:txBody>
          <a:bodyPr wrap="square">
            <a:spAutoFit/>
          </a:bodyPr>
          <a:lstStyle/>
          <a:p>
            <a:pPr algn="l"/>
            <a:r>
              <a:rPr lang="en-US" sz="3500" dirty="0"/>
              <a:t>Station 14 (bonus )</a:t>
            </a:r>
          </a:p>
        </p:txBody>
      </p:sp>
      <p:pic>
        <p:nvPicPr>
          <p:cNvPr id="8" name="Picture 7" descr="A person with green eyes&#10;&#10;Description automatically generated with low confidence">
            <a:extLst>
              <a:ext uri="{FF2B5EF4-FFF2-40B4-BE49-F238E27FC236}">
                <a16:creationId xmlns:a16="http://schemas.microsoft.com/office/drawing/2014/main" id="{A5EB6196-D3D4-C008-4CBF-7AF1F0CAC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760597"/>
            <a:ext cx="3822746" cy="2975912"/>
          </a:xfrm>
          <a:prstGeom prst="rect">
            <a:avLst/>
          </a:prstGeom>
        </p:spPr>
      </p:pic>
      <p:sp>
        <p:nvSpPr>
          <p:cNvPr id="9" name="TextBox 8">
            <a:extLst>
              <a:ext uri="{FF2B5EF4-FFF2-40B4-BE49-F238E27FC236}">
                <a16:creationId xmlns:a16="http://schemas.microsoft.com/office/drawing/2014/main" id="{C5CCC606-CE37-2DDE-958C-F07375AF23DA}"/>
              </a:ext>
            </a:extLst>
          </p:cNvPr>
          <p:cNvSpPr txBox="1"/>
          <p:nvPr/>
        </p:nvSpPr>
        <p:spPr>
          <a:xfrm>
            <a:off x="107504" y="1775303"/>
            <a:ext cx="4104455" cy="4247317"/>
          </a:xfrm>
          <a:prstGeom prst="rect">
            <a:avLst/>
          </a:prstGeom>
          <a:noFill/>
        </p:spPr>
        <p:txBody>
          <a:bodyPr wrap="square" rtlCol="0">
            <a:spAutoFit/>
          </a:bodyPr>
          <a:lstStyle/>
          <a:p>
            <a:pPr algn="l"/>
            <a:r>
              <a:rPr lang="en-US" sz="2250" dirty="0"/>
              <a:t>Young child </a:t>
            </a:r>
            <a:br>
              <a:rPr lang="en-US" sz="2250" dirty="0"/>
            </a:br>
            <a:endParaRPr lang="en-US" sz="2250" dirty="0"/>
          </a:p>
          <a:p>
            <a:pPr algn="l"/>
            <a:r>
              <a:rPr lang="en-US" sz="2250" dirty="0"/>
              <a:t>Not obvious changes in CBC and </a:t>
            </a:r>
            <a:r>
              <a:rPr lang="en-US" sz="2250" dirty="0" err="1"/>
              <a:t>pt</a:t>
            </a:r>
            <a:r>
              <a:rPr lang="en-US" sz="2250" dirty="0"/>
              <a:t> and </a:t>
            </a:r>
            <a:r>
              <a:rPr lang="en-US" sz="2250" dirty="0" err="1"/>
              <a:t>ptt</a:t>
            </a:r>
            <a:r>
              <a:rPr lang="en-US" sz="2250" dirty="0"/>
              <a:t> and ALT 1000</a:t>
            </a:r>
          </a:p>
          <a:p>
            <a:pPr algn="l"/>
            <a:r>
              <a:rPr lang="en-US" sz="2250" dirty="0"/>
              <a:t>AST 1200  ?</a:t>
            </a:r>
          </a:p>
          <a:p>
            <a:pPr algn="l"/>
            <a:endParaRPr lang="en-US" sz="2250" dirty="0"/>
          </a:p>
          <a:p>
            <a:pPr algn="l"/>
            <a:r>
              <a:rPr lang="en-US" sz="2250" dirty="0"/>
              <a:t>Your DX ? </a:t>
            </a:r>
          </a:p>
          <a:p>
            <a:pPr algn="l"/>
            <a:r>
              <a:rPr lang="en-US" sz="2250" dirty="0">
                <a:solidFill>
                  <a:srgbClr val="FF0000"/>
                </a:solidFill>
              </a:rPr>
              <a:t>Hepatitis A </a:t>
            </a:r>
          </a:p>
          <a:p>
            <a:pPr algn="l"/>
            <a:endParaRPr lang="en-US" sz="2250" dirty="0"/>
          </a:p>
          <a:p>
            <a:pPr algn="l"/>
            <a:r>
              <a:rPr lang="en-US" sz="2250" dirty="0"/>
              <a:t>Rx: </a:t>
            </a:r>
            <a:br>
              <a:rPr lang="en-US" sz="2250" dirty="0"/>
            </a:br>
            <a:r>
              <a:rPr lang="en-US" sz="2250" dirty="0">
                <a:solidFill>
                  <a:srgbClr val="FF0000"/>
                </a:solidFill>
              </a:rPr>
              <a:t>supportive care only (iv fluids ,rest …)</a:t>
            </a:r>
          </a:p>
        </p:txBody>
      </p:sp>
    </p:spTree>
    <p:extLst>
      <p:ext uri="{BB962C8B-B14F-4D97-AF65-F5344CB8AC3E}">
        <p14:creationId xmlns:p14="http://schemas.microsoft.com/office/powerpoint/2010/main" val="548938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300EB-96EC-948C-E46B-02BDA4AA852B}"/>
              </a:ext>
            </a:extLst>
          </p:cNvPr>
          <p:cNvSpPr>
            <a:spLocks noGrp="1"/>
          </p:cNvSpPr>
          <p:nvPr>
            <p:ph type="title"/>
          </p:nvPr>
        </p:nvSpPr>
        <p:spPr/>
        <p:txBody>
          <a:bodyPr/>
          <a:lstStyle/>
          <a:p>
            <a:r>
              <a:rPr lang="en-US" dirty="0"/>
              <a:t> </a:t>
            </a:r>
          </a:p>
        </p:txBody>
      </p:sp>
      <p:sp>
        <p:nvSpPr>
          <p:cNvPr id="5" name="TextBox 4">
            <a:extLst>
              <a:ext uri="{FF2B5EF4-FFF2-40B4-BE49-F238E27FC236}">
                <a16:creationId xmlns:a16="http://schemas.microsoft.com/office/drawing/2014/main" id="{8831E21D-9066-5159-F843-09A2E926F936}"/>
              </a:ext>
            </a:extLst>
          </p:cNvPr>
          <p:cNvSpPr txBox="1"/>
          <p:nvPr/>
        </p:nvSpPr>
        <p:spPr>
          <a:xfrm>
            <a:off x="323528" y="274638"/>
            <a:ext cx="4572000" cy="630942"/>
          </a:xfrm>
          <a:prstGeom prst="rect">
            <a:avLst/>
          </a:prstGeom>
          <a:noFill/>
        </p:spPr>
        <p:txBody>
          <a:bodyPr wrap="square">
            <a:spAutoFit/>
          </a:bodyPr>
          <a:lstStyle/>
          <a:p>
            <a:pPr algn="l"/>
            <a:r>
              <a:rPr lang="en-US" sz="3500" b="1" dirty="0"/>
              <a:t>Station 15</a:t>
            </a:r>
          </a:p>
        </p:txBody>
      </p:sp>
      <p:pic>
        <p:nvPicPr>
          <p:cNvPr id="6" name="Content Placeholder 3">
            <a:extLst>
              <a:ext uri="{FF2B5EF4-FFF2-40B4-BE49-F238E27FC236}">
                <a16:creationId xmlns:a16="http://schemas.microsoft.com/office/drawing/2014/main" id="{B05994E6-524F-5338-F654-B675028687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12419" y="1439142"/>
            <a:ext cx="2094770" cy="4189539"/>
          </a:xfrm>
        </p:spPr>
      </p:pic>
      <p:sp>
        <p:nvSpPr>
          <p:cNvPr id="7" name="TextBox 6">
            <a:extLst>
              <a:ext uri="{FF2B5EF4-FFF2-40B4-BE49-F238E27FC236}">
                <a16:creationId xmlns:a16="http://schemas.microsoft.com/office/drawing/2014/main" id="{10DB8505-6A4A-0947-1730-5272AAE85AA5}"/>
              </a:ext>
            </a:extLst>
          </p:cNvPr>
          <p:cNvSpPr txBox="1"/>
          <p:nvPr/>
        </p:nvSpPr>
        <p:spPr>
          <a:xfrm>
            <a:off x="107505" y="1439142"/>
            <a:ext cx="5832648" cy="3323987"/>
          </a:xfrm>
          <a:prstGeom prst="rect">
            <a:avLst/>
          </a:prstGeom>
          <a:noFill/>
        </p:spPr>
        <p:txBody>
          <a:bodyPr wrap="square" rtlCol="0">
            <a:spAutoFit/>
          </a:bodyPr>
          <a:lstStyle/>
          <a:p>
            <a:pPr algn="l"/>
            <a:r>
              <a:rPr lang="en-US" sz="3000" dirty="0"/>
              <a:t>Case scenario about stock and gloves sign </a:t>
            </a:r>
          </a:p>
          <a:p>
            <a:pPr algn="l"/>
            <a:endParaRPr lang="en-US" sz="3000" dirty="0"/>
          </a:p>
          <a:p>
            <a:pPr algn="l"/>
            <a:r>
              <a:rPr lang="en-US" sz="3000" dirty="0"/>
              <a:t>*Mention 2 drugs in management of it ?</a:t>
            </a:r>
          </a:p>
          <a:p>
            <a:pPr algn="l"/>
            <a:r>
              <a:rPr lang="en-US" sz="3000" b="1" dirty="0"/>
              <a:t>Pregabalin  – </a:t>
            </a:r>
            <a:r>
              <a:rPr lang="en-US" sz="3000" b="1" dirty="0" err="1"/>
              <a:t>larika</a:t>
            </a:r>
            <a:endParaRPr lang="en-US" sz="3000" b="1" dirty="0"/>
          </a:p>
          <a:p>
            <a:pPr algn="l"/>
            <a:r>
              <a:rPr lang="en-US" sz="3000" b="1" dirty="0"/>
              <a:t>Duloxetine ,Gabapentin   </a:t>
            </a:r>
          </a:p>
        </p:txBody>
      </p:sp>
    </p:spTree>
    <p:extLst>
      <p:ext uri="{BB962C8B-B14F-4D97-AF65-F5344CB8AC3E}">
        <p14:creationId xmlns:p14="http://schemas.microsoft.com/office/powerpoint/2010/main" val="744135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Q9 Adult health maintenance</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51 years old male military man</a:t>
            </a:r>
          </a:p>
          <a:p>
            <a:r>
              <a:rPr lang="en-US" dirty="0"/>
              <a:t>What are the recommended vaccines ?</a:t>
            </a:r>
          </a:p>
          <a:p>
            <a:pPr lvl="1"/>
            <a:r>
              <a:rPr lang="en-US" dirty="0"/>
              <a:t>Tdap , influenza , covid-19 , meningococcal </a:t>
            </a:r>
          </a:p>
          <a:p>
            <a:r>
              <a:rPr lang="en-US" dirty="0"/>
              <a:t>What are the recommended cancers to be screened ?</a:t>
            </a:r>
          </a:p>
          <a:p>
            <a:pPr lvl="1"/>
            <a:r>
              <a:rPr lang="en-US" dirty="0"/>
              <a:t>Colon only</a:t>
            </a:r>
            <a:endParaRPr lang="ar-JO" dirty="0"/>
          </a:p>
        </p:txBody>
      </p:sp>
    </p:spTree>
    <p:extLst>
      <p:ext uri="{BB962C8B-B14F-4D97-AF65-F5344CB8AC3E}">
        <p14:creationId xmlns:p14="http://schemas.microsoft.com/office/powerpoint/2010/main" val="8365039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Family medicine mini-</a:t>
            </a:r>
            <a:r>
              <a:rPr lang="en-US" dirty="0" err="1"/>
              <a:t>osce</a:t>
            </a:r>
            <a:endParaRPr lang="en-US" dirty="0"/>
          </a:p>
        </p:txBody>
      </p:sp>
      <p:sp>
        <p:nvSpPr>
          <p:cNvPr id="3" name="Subtitle 2"/>
          <p:cNvSpPr>
            <a:spLocks noGrp="1"/>
          </p:cNvSpPr>
          <p:nvPr>
            <p:ph type="subTitle" idx="1"/>
          </p:nvPr>
        </p:nvSpPr>
        <p:spPr/>
        <p:txBody>
          <a:bodyPr>
            <a:normAutofit/>
          </a:bodyPr>
          <a:lstStyle/>
          <a:p>
            <a:r>
              <a:rPr lang="en-US" sz="1875" dirty="0"/>
              <a:t>3-8-2022</a:t>
            </a:r>
          </a:p>
        </p:txBody>
      </p:sp>
      <p:sp>
        <p:nvSpPr>
          <p:cNvPr id="4" name="TextBox 3"/>
          <p:cNvSpPr txBox="1"/>
          <p:nvPr/>
        </p:nvSpPr>
        <p:spPr>
          <a:xfrm>
            <a:off x="3075709" y="4315852"/>
            <a:ext cx="2992582" cy="957955"/>
          </a:xfrm>
          <a:prstGeom prst="rect">
            <a:avLst/>
          </a:prstGeom>
          <a:noFill/>
        </p:spPr>
        <p:txBody>
          <a:bodyPr wrap="square" rtlCol="0">
            <a:spAutoFit/>
          </a:bodyPr>
          <a:lstStyle/>
          <a:p>
            <a:pPr algn="ctr"/>
            <a:r>
              <a:rPr lang="ar-JO" sz="1875" dirty="0"/>
              <a:t>إسلام البنوي</a:t>
            </a:r>
          </a:p>
          <a:p>
            <a:pPr algn="ctr"/>
            <a:r>
              <a:rPr lang="ar-JO" sz="1875" dirty="0"/>
              <a:t>ديما شنيكات </a:t>
            </a:r>
            <a:endParaRPr lang="en-US" sz="1875" dirty="0"/>
          </a:p>
          <a:p>
            <a:pPr algn="ctr"/>
            <a:r>
              <a:rPr lang="ar-JO" sz="1875" dirty="0"/>
              <a:t>عثمان علي</a:t>
            </a:r>
            <a:endParaRPr lang="en-US" sz="1875" dirty="0"/>
          </a:p>
        </p:txBody>
      </p:sp>
    </p:spTree>
    <p:extLst>
      <p:ext uri="{BB962C8B-B14F-4D97-AF65-F5344CB8AC3E}">
        <p14:creationId xmlns:p14="http://schemas.microsoft.com/office/powerpoint/2010/main" val="21902482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31" y="1904350"/>
            <a:ext cx="7886700" cy="3576854"/>
          </a:xfrm>
        </p:spPr>
        <p:txBody>
          <a:bodyPr>
            <a:normAutofit fontScale="92500" lnSpcReduction="10000"/>
          </a:bodyPr>
          <a:lstStyle/>
          <a:p>
            <a:pPr marL="0" indent="0">
              <a:buNone/>
            </a:pPr>
            <a:r>
              <a:rPr lang="en-US" dirty="0"/>
              <a:t>*What this maneuver called :</a:t>
            </a:r>
          </a:p>
          <a:p>
            <a:endParaRPr lang="en-US" sz="2400" dirty="0"/>
          </a:p>
          <a:p>
            <a:pPr marL="0" indent="0">
              <a:buNone/>
            </a:pPr>
            <a:r>
              <a:rPr lang="en-US" sz="2400" dirty="0"/>
              <a:t>Dix-</a:t>
            </a:r>
            <a:r>
              <a:rPr lang="en-US" sz="2400" dirty="0" err="1"/>
              <a:t>Hallpike</a:t>
            </a:r>
            <a:r>
              <a:rPr lang="en-US" sz="2400" dirty="0"/>
              <a:t> maneuver</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*Used for the diagnosis of? </a:t>
            </a:r>
          </a:p>
          <a:p>
            <a:pPr marL="0" indent="0">
              <a:buNone/>
            </a:pPr>
            <a:endParaRPr lang="en-US" sz="2400" dirty="0"/>
          </a:p>
          <a:p>
            <a:pPr marL="342900" lvl="1" indent="0">
              <a:buNone/>
            </a:pPr>
            <a:r>
              <a:rPr lang="en-US" sz="2400" dirty="0"/>
              <a:t>Benign paroxysmal positional vertigo </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864" y="1796848"/>
            <a:ext cx="5455227" cy="1739255"/>
          </a:xfrm>
          <a:prstGeom prst="rect">
            <a:avLst/>
          </a:prstGeom>
        </p:spPr>
      </p:pic>
    </p:spTree>
    <p:extLst>
      <p:ext uri="{BB962C8B-B14F-4D97-AF65-F5344CB8AC3E}">
        <p14:creationId xmlns:p14="http://schemas.microsoft.com/office/powerpoint/2010/main" val="38799069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91" y="982009"/>
            <a:ext cx="7886700" cy="2940560"/>
          </a:xfrm>
        </p:spPr>
      </p:pic>
      <p:sp>
        <p:nvSpPr>
          <p:cNvPr id="5" name="TextBox 4"/>
          <p:cNvSpPr txBox="1"/>
          <p:nvPr/>
        </p:nvSpPr>
        <p:spPr>
          <a:xfrm>
            <a:off x="467591" y="4036868"/>
            <a:ext cx="8084126" cy="2377574"/>
          </a:xfrm>
          <a:prstGeom prst="rect">
            <a:avLst/>
          </a:prstGeom>
          <a:noFill/>
        </p:spPr>
        <p:txBody>
          <a:bodyPr wrap="square" rtlCol="0">
            <a:spAutoFit/>
          </a:bodyPr>
          <a:lstStyle/>
          <a:p>
            <a:r>
              <a:rPr lang="en-US" sz="1650" dirty="0"/>
              <a:t>Old female come with epigastric pain to ER </a:t>
            </a:r>
          </a:p>
          <a:p>
            <a:r>
              <a:rPr lang="en-US" sz="1650" dirty="0"/>
              <a:t>*What is your interpretation of this ECG ,what is  your diagnosis:</a:t>
            </a:r>
          </a:p>
          <a:p>
            <a:r>
              <a:rPr lang="en-US" sz="1650" dirty="0"/>
              <a:t>Chronic Inferior STEMI </a:t>
            </a:r>
          </a:p>
          <a:p>
            <a:endParaRPr lang="en-US" sz="1650" dirty="0"/>
          </a:p>
          <a:p>
            <a:r>
              <a:rPr lang="en-US" sz="1650" dirty="0"/>
              <a:t>*What is your management?</a:t>
            </a:r>
          </a:p>
          <a:p>
            <a:r>
              <a:rPr lang="en-US" sz="1650" dirty="0"/>
              <a:t>Heparin / aspirin / morphine (only with severe pain) /oxygen(SatO2 &lt;90)</a:t>
            </a:r>
          </a:p>
          <a:p>
            <a:r>
              <a:rPr lang="en-US" sz="1650" dirty="0">
                <a:solidFill>
                  <a:srgbClr val="FF0000"/>
                </a:solidFill>
              </a:rPr>
              <a:t>(Beta Blockers and sublingual triglyceride contraindicated in inferior MI)</a:t>
            </a:r>
          </a:p>
          <a:p>
            <a:endParaRPr lang="en-US" sz="1650" dirty="0"/>
          </a:p>
          <a:p>
            <a:endParaRPr lang="en-US" sz="1650" dirty="0"/>
          </a:p>
        </p:txBody>
      </p:sp>
    </p:spTree>
    <p:extLst>
      <p:ext uri="{BB962C8B-B14F-4D97-AF65-F5344CB8AC3E}">
        <p14:creationId xmlns:p14="http://schemas.microsoft.com/office/powerpoint/2010/main" val="20670559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0976" y="1172820"/>
            <a:ext cx="5357813" cy="2586038"/>
          </a:xfrm>
        </p:spPr>
      </p:pic>
      <p:sp>
        <p:nvSpPr>
          <p:cNvPr id="6" name="TextBox 5"/>
          <p:cNvSpPr txBox="1"/>
          <p:nvPr/>
        </p:nvSpPr>
        <p:spPr>
          <a:xfrm>
            <a:off x="1215737" y="4140778"/>
            <a:ext cx="6369627" cy="1615827"/>
          </a:xfrm>
          <a:prstGeom prst="rect">
            <a:avLst/>
          </a:prstGeom>
          <a:noFill/>
        </p:spPr>
        <p:txBody>
          <a:bodyPr wrap="square" rtlCol="0">
            <a:spAutoFit/>
          </a:bodyPr>
          <a:lstStyle/>
          <a:p>
            <a:r>
              <a:rPr lang="en-US" sz="1650" dirty="0"/>
              <a:t>Patient </a:t>
            </a:r>
            <a:r>
              <a:rPr lang="en-US" sz="1650" dirty="0" err="1"/>
              <a:t>denise</a:t>
            </a:r>
            <a:r>
              <a:rPr lang="en-US" sz="1650" dirty="0"/>
              <a:t> chest pain</a:t>
            </a:r>
          </a:p>
          <a:p>
            <a:r>
              <a:rPr lang="en-US" sz="1650" dirty="0"/>
              <a:t>*What is your interpretation of this </a:t>
            </a:r>
            <a:r>
              <a:rPr lang="en-US" sz="1650" dirty="0" err="1"/>
              <a:t>ECG,what</a:t>
            </a:r>
            <a:r>
              <a:rPr lang="en-US" sz="1650" dirty="0"/>
              <a:t> is your diagnosis:</a:t>
            </a:r>
          </a:p>
          <a:p>
            <a:endParaRPr lang="en-US" sz="1650" dirty="0"/>
          </a:p>
          <a:p>
            <a:endParaRPr lang="en-US" sz="1650" dirty="0"/>
          </a:p>
          <a:p>
            <a:r>
              <a:rPr lang="en-US" sz="1650" dirty="0"/>
              <a:t>Left ventricular Hypertrophy</a:t>
            </a:r>
          </a:p>
          <a:p>
            <a:endParaRPr lang="en-US" sz="1650" dirty="0"/>
          </a:p>
        </p:txBody>
      </p:sp>
    </p:spTree>
    <p:extLst>
      <p:ext uri="{BB962C8B-B14F-4D97-AF65-F5344CB8AC3E}">
        <p14:creationId xmlns:p14="http://schemas.microsoft.com/office/powerpoint/2010/main" val="7279619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3648" y="1488714"/>
            <a:ext cx="4437071" cy="3982099"/>
          </a:xfrm>
        </p:spPr>
      </p:pic>
      <p:sp>
        <p:nvSpPr>
          <p:cNvPr id="5" name="TextBox 4"/>
          <p:cNvSpPr txBox="1"/>
          <p:nvPr/>
        </p:nvSpPr>
        <p:spPr>
          <a:xfrm>
            <a:off x="509155" y="2031424"/>
            <a:ext cx="2493818" cy="923330"/>
          </a:xfrm>
          <a:prstGeom prst="rect">
            <a:avLst/>
          </a:prstGeom>
          <a:noFill/>
        </p:spPr>
        <p:txBody>
          <a:bodyPr wrap="square" rtlCol="0">
            <a:spAutoFit/>
          </a:bodyPr>
          <a:lstStyle/>
          <a:p>
            <a:r>
              <a:rPr lang="ar-JO" dirty="0">
                <a:solidFill>
                  <a:srgbClr val="FF0000"/>
                </a:solidFill>
              </a:rPr>
              <a:t>مو نفس الصورة بالزبط كان مبين بالصورة </a:t>
            </a:r>
            <a:r>
              <a:rPr lang="en-US" dirty="0">
                <a:solidFill>
                  <a:srgbClr val="FF0000"/>
                </a:solidFill>
              </a:rPr>
              <a:t>Mediastinal distension  </a:t>
            </a:r>
          </a:p>
        </p:txBody>
      </p:sp>
      <p:sp>
        <p:nvSpPr>
          <p:cNvPr id="6" name="TextBox 5"/>
          <p:cNvSpPr txBox="1"/>
          <p:nvPr/>
        </p:nvSpPr>
        <p:spPr>
          <a:xfrm>
            <a:off x="311728" y="3132858"/>
            <a:ext cx="3231572" cy="1754326"/>
          </a:xfrm>
          <a:prstGeom prst="rect">
            <a:avLst/>
          </a:prstGeom>
          <a:noFill/>
        </p:spPr>
        <p:txBody>
          <a:bodyPr wrap="square" rtlCol="0">
            <a:spAutoFit/>
          </a:bodyPr>
          <a:lstStyle/>
          <a:p>
            <a:r>
              <a:rPr lang="en-US" dirty="0"/>
              <a:t>Interpretation for this chest x-ray ,What is your diagnosis:</a:t>
            </a:r>
          </a:p>
          <a:p>
            <a:r>
              <a:rPr lang="en-US" dirty="0"/>
              <a:t>Right middle lobe pneumonia </a:t>
            </a:r>
          </a:p>
          <a:p>
            <a:endParaRPr lang="en-US" dirty="0"/>
          </a:p>
          <a:p>
            <a:r>
              <a:rPr lang="en-US" dirty="0"/>
              <a:t>Most common cause : Bacterial infection </a:t>
            </a:r>
          </a:p>
        </p:txBody>
      </p:sp>
    </p:spTree>
    <p:extLst>
      <p:ext uri="{BB962C8B-B14F-4D97-AF65-F5344CB8AC3E}">
        <p14:creationId xmlns:p14="http://schemas.microsoft.com/office/powerpoint/2010/main" val="5775375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6623" y="1468787"/>
            <a:ext cx="3663531" cy="4063749"/>
          </a:xfrm>
        </p:spPr>
      </p:pic>
      <p:sp>
        <p:nvSpPr>
          <p:cNvPr id="5" name="TextBox 4"/>
          <p:cNvSpPr txBox="1"/>
          <p:nvPr/>
        </p:nvSpPr>
        <p:spPr>
          <a:xfrm>
            <a:off x="274623" y="2000251"/>
            <a:ext cx="4572000" cy="2839239"/>
          </a:xfrm>
          <a:prstGeom prst="rect">
            <a:avLst/>
          </a:prstGeom>
          <a:noFill/>
        </p:spPr>
        <p:txBody>
          <a:bodyPr wrap="square" rtlCol="0">
            <a:spAutoFit/>
          </a:bodyPr>
          <a:lstStyle/>
          <a:p>
            <a:r>
              <a:rPr lang="en-US" sz="2400" dirty="0"/>
              <a:t>Interpretation for this chest x-ray ,What is your spot diagnosis:</a:t>
            </a:r>
          </a:p>
          <a:p>
            <a:endParaRPr lang="en-US" sz="2250" dirty="0"/>
          </a:p>
          <a:p>
            <a:endParaRPr lang="en-US" sz="2250" dirty="0"/>
          </a:p>
          <a:p>
            <a:endParaRPr lang="en-US" sz="2250" dirty="0"/>
          </a:p>
          <a:p>
            <a:r>
              <a:rPr lang="en-US" sz="2250" dirty="0"/>
              <a:t>dextrocardia </a:t>
            </a:r>
          </a:p>
          <a:p>
            <a:endParaRPr lang="en-US" sz="2250" dirty="0"/>
          </a:p>
          <a:p>
            <a:r>
              <a:rPr lang="en-US" dirty="0"/>
              <a:t> </a:t>
            </a:r>
          </a:p>
        </p:txBody>
      </p:sp>
    </p:spTree>
    <p:extLst>
      <p:ext uri="{BB962C8B-B14F-4D97-AF65-F5344CB8AC3E}">
        <p14:creationId xmlns:p14="http://schemas.microsoft.com/office/powerpoint/2010/main" val="13518644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5682" y="1131094"/>
            <a:ext cx="3645209" cy="2313493"/>
          </a:xfrm>
        </p:spPr>
      </p:pic>
      <p:sp>
        <p:nvSpPr>
          <p:cNvPr id="6" name="TextBox 5"/>
          <p:cNvSpPr txBox="1"/>
          <p:nvPr/>
        </p:nvSpPr>
        <p:spPr>
          <a:xfrm>
            <a:off x="93518" y="1543050"/>
            <a:ext cx="4942164" cy="4016484"/>
          </a:xfrm>
          <a:prstGeom prst="rect">
            <a:avLst/>
          </a:prstGeom>
          <a:noFill/>
        </p:spPr>
        <p:txBody>
          <a:bodyPr wrap="square" rtlCol="0">
            <a:spAutoFit/>
          </a:bodyPr>
          <a:lstStyle/>
          <a:p>
            <a:r>
              <a:rPr lang="en-US" sz="2400" dirty="0"/>
              <a:t>What is this sign?</a:t>
            </a:r>
          </a:p>
          <a:p>
            <a:endParaRPr lang="en-US" sz="2400" dirty="0"/>
          </a:p>
          <a:p>
            <a:r>
              <a:rPr lang="en-US" sz="2400" dirty="0" err="1"/>
              <a:t>Xanthelasma</a:t>
            </a:r>
            <a:endParaRPr lang="en-US" sz="2400" dirty="0"/>
          </a:p>
          <a:p>
            <a:endParaRPr lang="en-US" sz="2400" dirty="0"/>
          </a:p>
          <a:p>
            <a:endParaRPr lang="en-US" sz="2400" dirty="0"/>
          </a:p>
          <a:p>
            <a:endParaRPr lang="en-US" sz="2400" dirty="0"/>
          </a:p>
          <a:p>
            <a:r>
              <a:rPr lang="en-US" sz="2400" dirty="0"/>
              <a:t>What the cause of this sign?</a:t>
            </a:r>
          </a:p>
          <a:p>
            <a:endParaRPr lang="en-US" sz="2400" dirty="0"/>
          </a:p>
          <a:p>
            <a:r>
              <a:rPr lang="en-US" sz="2400" dirty="0"/>
              <a:t>Hyperlipidemia/hypercholesterolemia</a:t>
            </a:r>
          </a:p>
          <a:p>
            <a:r>
              <a:rPr lang="ar-JO" sz="1500" dirty="0">
                <a:solidFill>
                  <a:srgbClr val="FF0000"/>
                </a:solidFill>
              </a:rPr>
              <a:t>(ما بنعرف اي اجابة معتمدة من الدكتور)</a:t>
            </a:r>
            <a:endParaRPr lang="en-US" sz="1500" dirty="0">
              <a:solidFill>
                <a:srgbClr val="FF0000"/>
              </a:solidFill>
            </a:endParaRPr>
          </a:p>
        </p:txBody>
      </p:sp>
    </p:spTree>
    <p:extLst>
      <p:ext uri="{BB962C8B-B14F-4D97-AF65-F5344CB8AC3E}">
        <p14:creationId xmlns:p14="http://schemas.microsoft.com/office/powerpoint/2010/main" val="11123499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6137" y="1561451"/>
            <a:ext cx="4066815" cy="3050111"/>
          </a:xfrm>
        </p:spPr>
      </p:pic>
      <p:sp>
        <p:nvSpPr>
          <p:cNvPr id="5" name="TextBox 4"/>
          <p:cNvSpPr txBox="1"/>
          <p:nvPr/>
        </p:nvSpPr>
        <p:spPr>
          <a:xfrm>
            <a:off x="436419" y="2072987"/>
            <a:ext cx="3979718" cy="3208571"/>
          </a:xfrm>
          <a:prstGeom prst="rect">
            <a:avLst/>
          </a:prstGeom>
          <a:noFill/>
        </p:spPr>
        <p:txBody>
          <a:bodyPr wrap="square" rtlCol="0">
            <a:spAutoFit/>
          </a:bodyPr>
          <a:lstStyle/>
          <a:p>
            <a:r>
              <a:rPr lang="en-US" sz="2250" dirty="0"/>
              <a:t>What is this sign?</a:t>
            </a:r>
          </a:p>
          <a:p>
            <a:endParaRPr lang="en-US" sz="2250" dirty="0"/>
          </a:p>
          <a:p>
            <a:r>
              <a:rPr lang="en-US" sz="2250" dirty="0"/>
              <a:t>Acanthosis </a:t>
            </a:r>
            <a:r>
              <a:rPr lang="en-US" sz="2250" dirty="0" err="1"/>
              <a:t>nigrigans</a:t>
            </a:r>
            <a:endParaRPr lang="en-US" sz="2250" dirty="0"/>
          </a:p>
          <a:p>
            <a:endParaRPr lang="en-US" sz="2250" dirty="0"/>
          </a:p>
          <a:p>
            <a:endParaRPr lang="en-US" sz="2250" dirty="0"/>
          </a:p>
          <a:p>
            <a:r>
              <a:rPr lang="en-US" sz="2250" dirty="0"/>
              <a:t>Indication (cause) for?</a:t>
            </a:r>
          </a:p>
          <a:p>
            <a:r>
              <a:rPr lang="en-US" sz="2250" dirty="0"/>
              <a:t> </a:t>
            </a:r>
          </a:p>
          <a:p>
            <a:r>
              <a:rPr lang="en-US" sz="2250" dirty="0"/>
              <a:t>Insulin resistance </a:t>
            </a:r>
          </a:p>
          <a:p>
            <a:endParaRPr lang="en-US" sz="2250" dirty="0"/>
          </a:p>
        </p:txBody>
      </p:sp>
    </p:spTree>
    <p:extLst>
      <p:ext uri="{BB962C8B-B14F-4D97-AF65-F5344CB8AC3E}">
        <p14:creationId xmlns:p14="http://schemas.microsoft.com/office/powerpoint/2010/main" val="32134073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4415" y="1314451"/>
            <a:ext cx="3736697" cy="3210791"/>
          </a:xfrm>
          <a:prstGeom prst="rect">
            <a:avLst/>
          </a:prstGeom>
        </p:spPr>
      </p:pic>
      <p:sp>
        <p:nvSpPr>
          <p:cNvPr id="5" name="TextBox 4"/>
          <p:cNvSpPr txBox="1"/>
          <p:nvPr/>
        </p:nvSpPr>
        <p:spPr>
          <a:xfrm>
            <a:off x="4915303" y="4660322"/>
            <a:ext cx="3875809" cy="646331"/>
          </a:xfrm>
          <a:prstGeom prst="rect">
            <a:avLst/>
          </a:prstGeom>
          <a:noFill/>
        </p:spPr>
        <p:txBody>
          <a:bodyPr wrap="square" rtlCol="0">
            <a:spAutoFit/>
          </a:bodyPr>
          <a:lstStyle/>
          <a:p>
            <a:r>
              <a:rPr lang="en-US" dirty="0">
                <a:solidFill>
                  <a:srgbClr val="FF0000"/>
                </a:solidFill>
              </a:rPr>
              <a:t>Not the same picture and not related mainly to the question</a:t>
            </a:r>
          </a:p>
        </p:txBody>
      </p:sp>
      <p:sp>
        <p:nvSpPr>
          <p:cNvPr id="6" name="TextBox 5"/>
          <p:cNvSpPr txBox="1"/>
          <p:nvPr/>
        </p:nvSpPr>
        <p:spPr>
          <a:xfrm>
            <a:off x="322117" y="1179369"/>
            <a:ext cx="4478483" cy="4662815"/>
          </a:xfrm>
          <a:prstGeom prst="rect">
            <a:avLst/>
          </a:prstGeom>
          <a:noFill/>
        </p:spPr>
        <p:txBody>
          <a:bodyPr wrap="square" rtlCol="0">
            <a:spAutoFit/>
          </a:bodyPr>
          <a:lstStyle/>
          <a:p>
            <a:r>
              <a:rPr lang="en-US" sz="1650" dirty="0"/>
              <a:t>Male patient 38 years old , normal TSH , normal blood sugar , k+  2.1 (</a:t>
            </a:r>
            <a:r>
              <a:rPr lang="en-US" sz="1650" dirty="0" err="1"/>
              <a:t>mmol</a:t>
            </a:r>
            <a:r>
              <a:rPr lang="en-US" sz="1650" dirty="0"/>
              <a:t>/L)</a:t>
            </a:r>
          </a:p>
          <a:p>
            <a:endParaRPr lang="en-US" sz="1650" dirty="0"/>
          </a:p>
          <a:p>
            <a:endParaRPr lang="en-US" sz="1650" dirty="0"/>
          </a:p>
          <a:p>
            <a:r>
              <a:rPr lang="en-US" sz="1650" dirty="0"/>
              <a:t>What is your </a:t>
            </a:r>
            <a:r>
              <a:rPr lang="en-US" sz="1650" dirty="0" err="1"/>
              <a:t>interpretion</a:t>
            </a:r>
            <a:r>
              <a:rPr lang="en-US" sz="1650" dirty="0"/>
              <a:t> for this patient:</a:t>
            </a:r>
          </a:p>
          <a:p>
            <a:endParaRPr lang="en-US" sz="1650" dirty="0"/>
          </a:p>
          <a:p>
            <a:r>
              <a:rPr lang="en-US" sz="1650" dirty="0"/>
              <a:t>Secondary hypertension stage 2/  hypokalemia </a:t>
            </a:r>
          </a:p>
          <a:p>
            <a:endParaRPr lang="en-US" sz="1650" dirty="0"/>
          </a:p>
          <a:p>
            <a:endParaRPr lang="en-US" sz="1650" dirty="0"/>
          </a:p>
          <a:p>
            <a:endParaRPr lang="en-US" sz="1650" dirty="0"/>
          </a:p>
          <a:p>
            <a:r>
              <a:rPr lang="en-US" sz="1650" dirty="0"/>
              <a:t>What causes for this condition:</a:t>
            </a:r>
          </a:p>
          <a:p>
            <a:endParaRPr lang="en-US" sz="1650" dirty="0"/>
          </a:p>
          <a:p>
            <a:r>
              <a:rPr lang="en-US" sz="1650" dirty="0"/>
              <a:t>primary hyperaldosteronism</a:t>
            </a:r>
          </a:p>
          <a:p>
            <a:r>
              <a:rPr lang="en-US" sz="1650" dirty="0"/>
              <a:t>Renal disease </a:t>
            </a:r>
          </a:p>
          <a:p>
            <a:r>
              <a:rPr lang="en-US" sz="1650" dirty="0"/>
              <a:t>Cushing syndrome</a:t>
            </a:r>
          </a:p>
          <a:p>
            <a:endParaRPr lang="en-US" sz="1650" dirty="0"/>
          </a:p>
          <a:p>
            <a:endParaRPr lang="en-US" sz="1650" dirty="0"/>
          </a:p>
        </p:txBody>
      </p:sp>
    </p:spTree>
    <p:extLst>
      <p:ext uri="{BB962C8B-B14F-4D97-AF65-F5344CB8AC3E}">
        <p14:creationId xmlns:p14="http://schemas.microsoft.com/office/powerpoint/2010/main" val="38739225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07560" y="1691715"/>
            <a:ext cx="4125949" cy="2062975"/>
          </a:xfrm>
        </p:spPr>
      </p:pic>
      <p:sp>
        <p:nvSpPr>
          <p:cNvPr id="5" name="TextBox 4"/>
          <p:cNvSpPr txBox="1"/>
          <p:nvPr/>
        </p:nvSpPr>
        <p:spPr>
          <a:xfrm>
            <a:off x="467590" y="1241714"/>
            <a:ext cx="3584864" cy="4997522"/>
          </a:xfrm>
          <a:prstGeom prst="rect">
            <a:avLst/>
          </a:prstGeom>
          <a:noFill/>
        </p:spPr>
        <p:txBody>
          <a:bodyPr wrap="square" rtlCol="0">
            <a:spAutoFit/>
          </a:bodyPr>
          <a:lstStyle/>
          <a:p>
            <a:r>
              <a:rPr lang="en-US" sz="1875" dirty="0"/>
              <a:t>Pregnant women in her second trimester with history of one month fatigue  </a:t>
            </a:r>
          </a:p>
          <a:p>
            <a:r>
              <a:rPr lang="en-US" sz="1875" dirty="0"/>
              <a:t>TSH=7     </a:t>
            </a:r>
            <a:r>
              <a:rPr lang="en-US" sz="1875" dirty="0">
                <a:solidFill>
                  <a:srgbClr val="FF0000"/>
                </a:solidFill>
              </a:rPr>
              <a:t>Normal Rang (0.4-4)</a:t>
            </a:r>
          </a:p>
          <a:p>
            <a:r>
              <a:rPr lang="en-US" sz="1875" dirty="0"/>
              <a:t>Normal T3/T4</a:t>
            </a:r>
          </a:p>
          <a:p>
            <a:r>
              <a:rPr lang="en-US" sz="1875" dirty="0" err="1"/>
              <a:t>Hb</a:t>
            </a:r>
            <a:r>
              <a:rPr lang="en-US" sz="1875" dirty="0"/>
              <a:t>=11</a:t>
            </a:r>
          </a:p>
          <a:p>
            <a:endParaRPr lang="en-US" sz="1875" dirty="0"/>
          </a:p>
          <a:p>
            <a:endParaRPr lang="en-US" sz="1875" dirty="0"/>
          </a:p>
          <a:p>
            <a:r>
              <a:rPr lang="en-US" sz="1875" dirty="0"/>
              <a:t>What is your diagnosis:</a:t>
            </a:r>
          </a:p>
          <a:p>
            <a:r>
              <a:rPr lang="en-US" sz="1875" dirty="0"/>
              <a:t>Subclinical hypothyroidism</a:t>
            </a:r>
          </a:p>
          <a:p>
            <a:endParaRPr lang="en-US" sz="1875" dirty="0"/>
          </a:p>
          <a:p>
            <a:r>
              <a:rPr lang="en-US" sz="1875" dirty="0"/>
              <a:t>What is your management:</a:t>
            </a:r>
          </a:p>
          <a:p>
            <a:r>
              <a:rPr lang="en-US" sz="1875" dirty="0"/>
              <a:t>Levothyroxine </a:t>
            </a:r>
            <a:r>
              <a:rPr lang="en-US" sz="1875" dirty="0">
                <a:solidFill>
                  <a:srgbClr val="FF0000"/>
                </a:solidFill>
              </a:rPr>
              <a:t>(because pregnancy is indication for treatment of subclinical hypothyroidism)</a:t>
            </a:r>
          </a:p>
          <a:p>
            <a:endParaRPr lang="en-US" sz="1875" dirty="0"/>
          </a:p>
        </p:txBody>
      </p:sp>
    </p:spTree>
    <p:extLst>
      <p:ext uri="{BB962C8B-B14F-4D97-AF65-F5344CB8AC3E}">
        <p14:creationId xmlns:p14="http://schemas.microsoft.com/office/powerpoint/2010/main" val="4050717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5EEEB3-F4A5-DA27-485C-EA875097E0BD}"/>
              </a:ext>
            </a:extLst>
          </p:cNvPr>
          <p:cNvSpPr>
            <a:spLocks noGrp="1"/>
          </p:cNvSpPr>
          <p:nvPr>
            <p:ph type="title"/>
          </p:nvPr>
        </p:nvSpPr>
        <p:spPr/>
        <p:txBody>
          <a:bodyPr/>
          <a:lstStyle/>
          <a:p>
            <a:r>
              <a:rPr lang="en-US" dirty="0"/>
              <a:t>Q10 Geriatric health maintenance</a:t>
            </a:r>
          </a:p>
        </p:txBody>
      </p:sp>
      <p:sp>
        <p:nvSpPr>
          <p:cNvPr id="3" name="Content Placeholder 2"/>
          <p:cNvSpPr>
            <a:spLocks noGrp="1"/>
          </p:cNvSpPr>
          <p:nvPr>
            <p:ph idx="1"/>
          </p:nvPr>
        </p:nvSpPr>
        <p:spPr/>
        <p:txBody>
          <a:bodyPr/>
          <a:lstStyle/>
          <a:p>
            <a:r>
              <a:rPr lang="en-US" dirty="0"/>
              <a:t>The name of the test ?</a:t>
            </a:r>
          </a:p>
          <a:p>
            <a:pPr lvl="1"/>
            <a:r>
              <a:rPr lang="en-US" dirty="0"/>
              <a:t>Time-Up and go test</a:t>
            </a:r>
          </a:p>
          <a:p>
            <a:r>
              <a:rPr lang="en-US" dirty="0"/>
              <a:t>What is it used for ?</a:t>
            </a:r>
          </a:p>
          <a:p>
            <a:pPr lvl="1"/>
            <a:r>
              <a:rPr lang="en-US" dirty="0"/>
              <a:t>Assessment of the risk of falling in geriatric age group</a:t>
            </a:r>
          </a:p>
        </p:txBody>
      </p:sp>
      <p:pic>
        <p:nvPicPr>
          <p:cNvPr id="4" name="عنصر نائب للمحتوى 3" descr="147001865_451261236084320_8647054392022091764_n.jpg"/>
          <p:cNvPicPr>
            <a:picLocks noChangeAspect="1"/>
          </p:cNvPicPr>
          <p:nvPr/>
        </p:nvPicPr>
        <p:blipFill>
          <a:blip r:embed="rId2"/>
          <a:stretch>
            <a:fillRect/>
          </a:stretch>
        </p:blipFill>
        <p:spPr>
          <a:xfrm>
            <a:off x="4800447" y="3934809"/>
            <a:ext cx="3714903" cy="1555164"/>
          </a:xfrm>
          <a:prstGeom prst="rect">
            <a:avLst/>
          </a:prstGeom>
        </p:spPr>
      </p:pic>
    </p:spTree>
    <p:extLst>
      <p:ext uri="{BB962C8B-B14F-4D97-AF65-F5344CB8AC3E}">
        <p14:creationId xmlns:p14="http://schemas.microsoft.com/office/powerpoint/2010/main" val="32510729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06443" y="1883569"/>
            <a:ext cx="3656207" cy="3263504"/>
          </a:xfrm>
        </p:spPr>
      </p:pic>
      <p:sp>
        <p:nvSpPr>
          <p:cNvPr id="5" name="TextBox 4"/>
          <p:cNvSpPr txBox="1"/>
          <p:nvPr/>
        </p:nvSpPr>
        <p:spPr>
          <a:xfrm>
            <a:off x="654627" y="2176896"/>
            <a:ext cx="3616037" cy="3208571"/>
          </a:xfrm>
          <a:prstGeom prst="rect">
            <a:avLst/>
          </a:prstGeom>
          <a:noFill/>
        </p:spPr>
        <p:txBody>
          <a:bodyPr wrap="square" rtlCol="0">
            <a:spAutoFit/>
          </a:bodyPr>
          <a:lstStyle/>
          <a:p>
            <a:r>
              <a:rPr lang="en-US" sz="2250" dirty="0"/>
              <a:t>According to FDA , mention 2 drugs used in smoking cessation:</a:t>
            </a:r>
          </a:p>
          <a:p>
            <a:endParaRPr lang="en-US" sz="2250" dirty="0"/>
          </a:p>
          <a:p>
            <a:endParaRPr lang="en-US" sz="2250" dirty="0"/>
          </a:p>
          <a:p>
            <a:endParaRPr lang="en-US" sz="2250" dirty="0"/>
          </a:p>
          <a:p>
            <a:r>
              <a:rPr lang="en-US" sz="2250" dirty="0"/>
              <a:t>Nicotine replacement therapy </a:t>
            </a:r>
          </a:p>
          <a:p>
            <a:r>
              <a:rPr lang="en-US" sz="2250" dirty="0"/>
              <a:t>Nicotine agonist ; </a:t>
            </a:r>
            <a:r>
              <a:rPr lang="en-US" sz="2250" dirty="0" err="1"/>
              <a:t>virnicline</a:t>
            </a:r>
            <a:endParaRPr lang="en-US" sz="2250" dirty="0"/>
          </a:p>
        </p:txBody>
      </p:sp>
    </p:spTree>
    <p:extLst>
      <p:ext uri="{BB962C8B-B14F-4D97-AF65-F5344CB8AC3E}">
        <p14:creationId xmlns:p14="http://schemas.microsoft.com/office/powerpoint/2010/main" val="21251801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3792" y="1604045"/>
            <a:ext cx="4291445" cy="3496098"/>
          </a:xfrm>
        </p:spPr>
      </p:pic>
      <p:sp>
        <p:nvSpPr>
          <p:cNvPr id="5" name="TextBox 4"/>
          <p:cNvSpPr txBox="1"/>
          <p:nvPr/>
        </p:nvSpPr>
        <p:spPr>
          <a:xfrm>
            <a:off x="251520" y="980728"/>
            <a:ext cx="3327568" cy="4997522"/>
          </a:xfrm>
          <a:prstGeom prst="rect">
            <a:avLst/>
          </a:prstGeom>
          <a:noFill/>
        </p:spPr>
        <p:txBody>
          <a:bodyPr wrap="square" rtlCol="0">
            <a:spAutoFit/>
          </a:bodyPr>
          <a:lstStyle/>
          <a:p>
            <a:pPr algn="l"/>
            <a:r>
              <a:rPr lang="en-US" sz="1875" dirty="0"/>
              <a:t>Female 71 years old, do </a:t>
            </a:r>
            <a:r>
              <a:rPr lang="en-US" sz="1875" dirty="0" err="1"/>
              <a:t>dexa</a:t>
            </a:r>
            <a:r>
              <a:rPr lang="en-US" sz="1875" dirty="0"/>
              <a:t> scan for screening osteoporosis </a:t>
            </a:r>
          </a:p>
          <a:p>
            <a:pPr algn="l"/>
            <a:r>
              <a:rPr lang="en-US" sz="1875" dirty="0"/>
              <a:t>T-score :    -1.9 </a:t>
            </a:r>
          </a:p>
          <a:p>
            <a:pPr algn="l"/>
            <a:endParaRPr lang="en-US" sz="1875" dirty="0"/>
          </a:p>
          <a:p>
            <a:pPr algn="l"/>
            <a:endParaRPr lang="en-US" sz="1875" dirty="0"/>
          </a:p>
          <a:p>
            <a:pPr algn="l"/>
            <a:endParaRPr lang="en-US" sz="1875" dirty="0"/>
          </a:p>
          <a:p>
            <a:pPr algn="l"/>
            <a:endParaRPr lang="en-US" sz="1875" dirty="0"/>
          </a:p>
          <a:p>
            <a:pPr algn="l"/>
            <a:r>
              <a:rPr lang="en-US" sz="1875" dirty="0"/>
              <a:t>What is your diagnosis:</a:t>
            </a:r>
          </a:p>
          <a:p>
            <a:pPr algn="l"/>
            <a:r>
              <a:rPr lang="en-US" sz="1875" dirty="0"/>
              <a:t>Osteopenia</a:t>
            </a:r>
          </a:p>
          <a:p>
            <a:pPr algn="l"/>
            <a:endParaRPr lang="en-US" sz="1875" dirty="0"/>
          </a:p>
          <a:p>
            <a:pPr algn="l"/>
            <a:endParaRPr lang="en-US" sz="1875" dirty="0"/>
          </a:p>
          <a:p>
            <a:pPr algn="l"/>
            <a:r>
              <a:rPr lang="en-US" sz="1875" dirty="0"/>
              <a:t>What is your management:</a:t>
            </a:r>
          </a:p>
          <a:p>
            <a:pPr algn="l"/>
            <a:r>
              <a:rPr lang="en-US" sz="1875" dirty="0"/>
              <a:t> </a:t>
            </a:r>
            <a:r>
              <a:rPr lang="en-US" sz="1875" dirty="0" err="1"/>
              <a:t>vit</a:t>
            </a:r>
            <a:r>
              <a:rPr lang="en-US" sz="1875" dirty="0"/>
              <a:t> d, ca, lifestyle modification</a:t>
            </a:r>
          </a:p>
          <a:p>
            <a:pPr algn="l"/>
            <a:r>
              <a:rPr lang="en-US" sz="1875" dirty="0">
                <a:solidFill>
                  <a:srgbClr val="FF0000"/>
                </a:solidFill>
              </a:rPr>
              <a:t>(not calcitonin or </a:t>
            </a:r>
            <a:r>
              <a:rPr lang="en-US" sz="1875" dirty="0" err="1">
                <a:solidFill>
                  <a:srgbClr val="FF0000"/>
                </a:solidFill>
              </a:rPr>
              <a:t>bisphosphnate</a:t>
            </a:r>
            <a:r>
              <a:rPr lang="en-US" sz="1875" dirty="0">
                <a:solidFill>
                  <a:srgbClr val="FF0000"/>
                </a:solidFill>
              </a:rPr>
              <a:t>) </a:t>
            </a:r>
          </a:p>
        </p:txBody>
      </p:sp>
    </p:spTree>
    <p:extLst>
      <p:ext uri="{BB962C8B-B14F-4D97-AF65-F5344CB8AC3E}">
        <p14:creationId xmlns:p14="http://schemas.microsoft.com/office/powerpoint/2010/main" val="18027902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2657" y="1615787"/>
            <a:ext cx="5050232" cy="2887049"/>
          </a:xfrm>
        </p:spPr>
      </p:pic>
      <p:sp>
        <p:nvSpPr>
          <p:cNvPr id="5" name="TextBox 4"/>
          <p:cNvSpPr txBox="1"/>
          <p:nvPr/>
        </p:nvSpPr>
        <p:spPr>
          <a:xfrm>
            <a:off x="249383" y="1615787"/>
            <a:ext cx="3218583" cy="3843360"/>
          </a:xfrm>
          <a:prstGeom prst="rect">
            <a:avLst/>
          </a:prstGeom>
          <a:noFill/>
        </p:spPr>
        <p:txBody>
          <a:bodyPr wrap="square" rtlCol="0">
            <a:spAutoFit/>
          </a:bodyPr>
          <a:lstStyle/>
          <a:p>
            <a:r>
              <a:rPr lang="en-US" sz="1875" dirty="0"/>
              <a:t>What this calculator called?</a:t>
            </a:r>
          </a:p>
          <a:p>
            <a:endParaRPr lang="en-US" sz="1875" dirty="0"/>
          </a:p>
          <a:p>
            <a:r>
              <a:rPr lang="en-US" sz="1875" dirty="0" err="1"/>
              <a:t>Frax</a:t>
            </a:r>
            <a:r>
              <a:rPr lang="en-US" sz="1875" dirty="0"/>
              <a:t> score</a:t>
            </a:r>
          </a:p>
          <a:p>
            <a:endParaRPr lang="en-US" sz="1875" dirty="0"/>
          </a:p>
          <a:p>
            <a:endParaRPr lang="en-US" sz="1875" dirty="0"/>
          </a:p>
          <a:p>
            <a:endParaRPr lang="en-US" sz="1875" dirty="0"/>
          </a:p>
          <a:p>
            <a:endParaRPr lang="en-US" sz="1875" dirty="0"/>
          </a:p>
          <a:p>
            <a:r>
              <a:rPr lang="en-US" sz="1875" dirty="0"/>
              <a:t>When it consider positive?</a:t>
            </a:r>
          </a:p>
          <a:p>
            <a:endParaRPr lang="en-US" sz="1875" dirty="0"/>
          </a:p>
          <a:p>
            <a:r>
              <a:rPr lang="en-US" sz="1875" dirty="0"/>
              <a:t>When hip fracture is greater than 5%</a:t>
            </a:r>
          </a:p>
          <a:p>
            <a:r>
              <a:rPr lang="en-US" sz="1875" dirty="0"/>
              <a:t>When major fracture greater than 20%</a:t>
            </a:r>
          </a:p>
        </p:txBody>
      </p:sp>
    </p:spTree>
    <p:extLst>
      <p:ext uri="{BB962C8B-B14F-4D97-AF65-F5344CB8AC3E}">
        <p14:creationId xmlns:p14="http://schemas.microsoft.com/office/powerpoint/2010/main" val="4298116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0669" y="1153392"/>
            <a:ext cx="5351318" cy="2675659"/>
          </a:xfrm>
          <a:prstGeom prst="rect">
            <a:avLst/>
          </a:prstGeom>
        </p:spPr>
      </p:pic>
      <p:sp>
        <p:nvSpPr>
          <p:cNvPr id="10" name="TextBox 9"/>
          <p:cNvSpPr txBox="1"/>
          <p:nvPr/>
        </p:nvSpPr>
        <p:spPr>
          <a:xfrm>
            <a:off x="904009" y="4047259"/>
            <a:ext cx="7429500" cy="1535036"/>
          </a:xfrm>
          <a:prstGeom prst="rect">
            <a:avLst/>
          </a:prstGeom>
          <a:noFill/>
        </p:spPr>
        <p:txBody>
          <a:bodyPr wrap="square" rtlCol="0">
            <a:spAutoFit/>
          </a:bodyPr>
          <a:lstStyle/>
          <a:p>
            <a:r>
              <a:rPr lang="en-US" sz="1875" dirty="0"/>
              <a:t>Uncontrolled DM patient come to your clinic and you order urinalysis </a:t>
            </a:r>
          </a:p>
          <a:p>
            <a:r>
              <a:rPr lang="en-US" sz="1875" dirty="0"/>
              <a:t>The result of test shows excessive albumin : 126</a:t>
            </a:r>
          </a:p>
          <a:p>
            <a:endParaRPr lang="en-US" sz="1875" dirty="0"/>
          </a:p>
          <a:p>
            <a:r>
              <a:rPr lang="en-US" sz="1875" dirty="0"/>
              <a:t>** What is your diagnosis: nephropathy due to microalbuminuria</a:t>
            </a:r>
          </a:p>
          <a:p>
            <a:r>
              <a:rPr lang="en-US" sz="1875" dirty="0"/>
              <a:t>** What is your management : ACE inhibitors  </a:t>
            </a:r>
          </a:p>
        </p:txBody>
      </p:sp>
    </p:spTree>
    <p:extLst>
      <p:ext uri="{BB962C8B-B14F-4D97-AF65-F5344CB8AC3E}">
        <p14:creationId xmlns:p14="http://schemas.microsoft.com/office/powerpoint/2010/main" val="33792878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8482" y="1623797"/>
            <a:ext cx="4357397" cy="2835213"/>
          </a:xfrm>
        </p:spPr>
      </p:pic>
      <p:sp>
        <p:nvSpPr>
          <p:cNvPr id="5" name="TextBox 4"/>
          <p:cNvSpPr txBox="1"/>
          <p:nvPr/>
        </p:nvSpPr>
        <p:spPr>
          <a:xfrm>
            <a:off x="290946" y="2291196"/>
            <a:ext cx="5590310" cy="957955"/>
          </a:xfrm>
          <a:prstGeom prst="rect">
            <a:avLst/>
          </a:prstGeom>
          <a:noFill/>
        </p:spPr>
        <p:txBody>
          <a:bodyPr wrap="square" rtlCol="0">
            <a:spAutoFit/>
          </a:bodyPr>
          <a:lstStyle/>
          <a:p>
            <a:r>
              <a:rPr lang="en-US" sz="1875" dirty="0"/>
              <a:t>What is your </a:t>
            </a:r>
            <a:r>
              <a:rPr lang="en-US" sz="1875" dirty="0">
                <a:solidFill>
                  <a:srgbClr val="FF0000"/>
                </a:solidFill>
              </a:rPr>
              <a:t>spot diagnosis</a:t>
            </a:r>
            <a:r>
              <a:rPr lang="en-US" sz="1875" dirty="0"/>
              <a:t>:</a:t>
            </a:r>
          </a:p>
          <a:p>
            <a:endParaRPr lang="en-US" sz="1875" dirty="0"/>
          </a:p>
          <a:p>
            <a:r>
              <a:rPr lang="en-US" sz="1875" dirty="0"/>
              <a:t>Graves disease </a:t>
            </a:r>
            <a:r>
              <a:rPr lang="en-US" sz="1875" dirty="0">
                <a:solidFill>
                  <a:srgbClr val="FF0000"/>
                </a:solidFill>
              </a:rPr>
              <a:t>(not exophthalmos)</a:t>
            </a:r>
          </a:p>
        </p:txBody>
      </p:sp>
    </p:spTree>
    <p:extLst>
      <p:ext uri="{BB962C8B-B14F-4D97-AF65-F5344CB8AC3E}">
        <p14:creationId xmlns:p14="http://schemas.microsoft.com/office/powerpoint/2010/main" val="30986049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7240" y="1333229"/>
            <a:ext cx="2094770" cy="4189539"/>
          </a:xfrm>
        </p:spPr>
      </p:pic>
      <p:sp>
        <p:nvSpPr>
          <p:cNvPr id="5" name="TextBox 4"/>
          <p:cNvSpPr txBox="1"/>
          <p:nvPr/>
        </p:nvSpPr>
        <p:spPr>
          <a:xfrm>
            <a:off x="457201" y="1439142"/>
            <a:ext cx="3948545" cy="3843360"/>
          </a:xfrm>
          <a:prstGeom prst="rect">
            <a:avLst/>
          </a:prstGeom>
          <a:noFill/>
        </p:spPr>
        <p:txBody>
          <a:bodyPr wrap="square" rtlCol="0">
            <a:spAutoFit/>
          </a:bodyPr>
          <a:lstStyle/>
          <a:p>
            <a:r>
              <a:rPr lang="en-US" sz="1875" dirty="0"/>
              <a:t>Patient 45 years </a:t>
            </a:r>
            <a:r>
              <a:rPr lang="en-US" sz="1875" dirty="0" err="1"/>
              <a:t>old,came</a:t>
            </a:r>
            <a:r>
              <a:rPr lang="en-US" sz="1875" dirty="0"/>
              <a:t> to your clinic with numbness and burning sensation </a:t>
            </a:r>
          </a:p>
          <a:p>
            <a:endParaRPr lang="en-US" sz="1875" dirty="0"/>
          </a:p>
          <a:p>
            <a:endParaRPr lang="en-US" sz="1875" dirty="0"/>
          </a:p>
          <a:p>
            <a:endParaRPr lang="en-US" sz="1875" dirty="0"/>
          </a:p>
          <a:p>
            <a:r>
              <a:rPr lang="en-US" sz="1875" dirty="0"/>
              <a:t>**what’s the name f this sign?</a:t>
            </a:r>
          </a:p>
          <a:p>
            <a:r>
              <a:rPr lang="en-US" sz="1875" dirty="0"/>
              <a:t>Stock and gloves</a:t>
            </a:r>
          </a:p>
          <a:p>
            <a:endParaRPr lang="en-US" sz="1875" dirty="0"/>
          </a:p>
          <a:p>
            <a:endParaRPr lang="en-US" sz="1875" dirty="0"/>
          </a:p>
          <a:p>
            <a:r>
              <a:rPr lang="en-US" sz="1875" dirty="0"/>
              <a:t>**what’s your first line management?</a:t>
            </a:r>
          </a:p>
          <a:p>
            <a:r>
              <a:rPr lang="en-US" sz="1875" dirty="0" err="1"/>
              <a:t>Preglitinb</a:t>
            </a:r>
            <a:r>
              <a:rPr lang="en-US" sz="1875" dirty="0"/>
              <a:t> - </a:t>
            </a:r>
            <a:r>
              <a:rPr lang="en-US" sz="1875" dirty="0" err="1"/>
              <a:t>larika</a:t>
            </a:r>
            <a:endParaRPr lang="en-US" sz="1875" dirty="0"/>
          </a:p>
        </p:txBody>
      </p:sp>
    </p:spTree>
    <p:extLst>
      <p:ext uri="{BB962C8B-B14F-4D97-AF65-F5344CB8AC3E}">
        <p14:creationId xmlns:p14="http://schemas.microsoft.com/office/powerpoint/2010/main" val="7490345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Family medicine archive</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966289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a:t>
            </a:r>
          </a:p>
        </p:txBody>
      </p:sp>
      <p:sp>
        <p:nvSpPr>
          <p:cNvPr id="3" name="Content Placeholder 2"/>
          <p:cNvSpPr>
            <a:spLocks noGrp="1"/>
          </p:cNvSpPr>
          <p:nvPr>
            <p:ph idx="1"/>
          </p:nvPr>
        </p:nvSpPr>
        <p:spPr/>
        <p:txBody>
          <a:bodyPr/>
          <a:lstStyle/>
          <a:p>
            <a:pPr algn="l" rtl="0"/>
            <a:r>
              <a:rPr lang="en-US" dirty="0"/>
              <a:t>Picture of pleural effusion( finding)</a:t>
            </a:r>
          </a:p>
          <a:p>
            <a:pPr algn="l" rtl="0"/>
            <a:r>
              <a:rPr lang="en-US" dirty="0"/>
              <a:t>What are the causes ? </a:t>
            </a:r>
          </a:p>
        </p:txBody>
      </p:sp>
    </p:spTree>
    <p:extLst>
      <p:ext uri="{BB962C8B-B14F-4D97-AF65-F5344CB8AC3E}">
        <p14:creationId xmlns:p14="http://schemas.microsoft.com/office/powerpoint/2010/main" val="11997411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202" y="260648"/>
            <a:ext cx="7886700" cy="994172"/>
          </a:xfrm>
        </p:spPr>
        <p:txBody>
          <a:bodyPr/>
          <a:lstStyle/>
          <a:p>
            <a:pPr algn="l" rtl="0"/>
            <a:r>
              <a:rPr lang="en-US" dirty="0"/>
              <a:t>Q2</a:t>
            </a:r>
          </a:p>
        </p:txBody>
      </p:sp>
      <p:sp>
        <p:nvSpPr>
          <p:cNvPr id="3" name="Content Placeholder 2"/>
          <p:cNvSpPr>
            <a:spLocks noGrp="1"/>
          </p:cNvSpPr>
          <p:nvPr>
            <p:ph idx="1"/>
          </p:nvPr>
        </p:nvSpPr>
        <p:spPr>
          <a:xfrm>
            <a:off x="395536" y="1254820"/>
            <a:ext cx="7886700" cy="3263504"/>
          </a:xfrm>
        </p:spPr>
        <p:txBody>
          <a:bodyPr/>
          <a:lstStyle/>
          <a:p>
            <a:pPr algn="l" rtl="0"/>
            <a:r>
              <a:rPr lang="en-US" dirty="0"/>
              <a:t>An old man came to the ER with chest pain effected by movement. Describe his ECG and what might be the reason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440" y="2917939"/>
            <a:ext cx="6364224" cy="3394760"/>
          </a:xfrm>
          <a:prstGeom prst="rect">
            <a:avLst/>
          </a:prstGeom>
        </p:spPr>
      </p:pic>
    </p:spTree>
    <p:extLst>
      <p:ext uri="{BB962C8B-B14F-4D97-AF65-F5344CB8AC3E}">
        <p14:creationId xmlns:p14="http://schemas.microsoft.com/office/powerpoint/2010/main" val="301848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rtl="0"/>
            <a:r>
              <a:rPr lang="en-US" sz="3600" dirty="0">
                <a:solidFill>
                  <a:srgbClr val="00B050"/>
                </a:solidFill>
              </a:rPr>
              <a:t>Normal </a:t>
            </a:r>
            <a:r>
              <a:rPr lang="en-US" sz="3600" dirty="0" err="1">
                <a:solidFill>
                  <a:srgbClr val="00B050"/>
                </a:solidFill>
              </a:rPr>
              <a:t>ecg</a:t>
            </a:r>
            <a:endParaRPr lang="en-US" sz="3600" dirty="0">
              <a:solidFill>
                <a:srgbClr val="00B050"/>
              </a:solidFill>
            </a:endParaRPr>
          </a:p>
          <a:p>
            <a:pPr algn="l" rtl="0"/>
            <a:r>
              <a:rPr lang="en-US" sz="3600" dirty="0">
                <a:solidFill>
                  <a:srgbClr val="00B050"/>
                </a:solidFill>
              </a:rPr>
              <a:t>musculoskeletal</a:t>
            </a:r>
          </a:p>
        </p:txBody>
      </p:sp>
    </p:spTree>
    <p:extLst>
      <p:ext uri="{BB962C8B-B14F-4D97-AF65-F5344CB8AC3E}">
        <p14:creationId xmlns:p14="http://schemas.microsoft.com/office/powerpoint/2010/main" val="1963687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Q11 Geriatric health maintenance</a:t>
            </a:r>
          </a:p>
        </p:txBody>
      </p:sp>
      <p:pic>
        <p:nvPicPr>
          <p:cNvPr id="4" name="Content Placeholder 3">
            <a:extLst>
              <a:ext uri="{FF2B5EF4-FFF2-40B4-BE49-F238E27FC236}">
                <a16:creationId xmlns:a16="http://schemas.microsoft.com/office/drawing/2014/main" id="{0B80A078-55AD-288A-E6D6-72B3BC494142}"/>
              </a:ext>
            </a:extLst>
          </p:cNvPr>
          <p:cNvPicPr>
            <a:picLocks noGrp="1"/>
          </p:cNvPicPr>
          <p:nvPr>
            <p:ph sz="half" idx="1"/>
          </p:nvPr>
        </p:nvPicPr>
        <p:blipFill rotWithShape="1">
          <a:blip r:embed="rId2"/>
          <a:srcRect l="3235" t="8839" r="6765" b="15239"/>
          <a:stretch/>
        </p:blipFill>
        <p:spPr>
          <a:xfrm>
            <a:off x="4677156" y="1899666"/>
            <a:ext cx="4162806" cy="3730752"/>
          </a:xfrm>
          <a:prstGeom prst="rect">
            <a:avLst/>
          </a:prstGeom>
        </p:spPr>
      </p:pic>
      <p:sp>
        <p:nvSpPr>
          <p:cNvPr id="6" name="Content Placeholder 5"/>
          <p:cNvSpPr>
            <a:spLocks noGrp="1"/>
          </p:cNvSpPr>
          <p:nvPr>
            <p:ph sz="half" idx="2"/>
          </p:nvPr>
        </p:nvSpPr>
        <p:spPr>
          <a:xfrm>
            <a:off x="610362" y="1789382"/>
            <a:ext cx="3886200" cy="3652584"/>
          </a:xfrm>
        </p:spPr>
        <p:txBody>
          <a:bodyPr/>
          <a:lstStyle/>
          <a:p>
            <a:r>
              <a:rPr lang="en-US" dirty="0"/>
              <a:t>What is the name of the scoring system ?</a:t>
            </a:r>
          </a:p>
          <a:p>
            <a:pPr lvl="1"/>
            <a:r>
              <a:rPr lang="en-US" dirty="0"/>
              <a:t>Katz index</a:t>
            </a:r>
          </a:p>
          <a:p>
            <a:r>
              <a:rPr lang="en-US" dirty="0"/>
              <a:t>Explain the scoring system?</a:t>
            </a:r>
          </a:p>
          <a:p>
            <a:pPr marL="728663" lvl="1" indent="-385763">
              <a:buFont typeface="+mj-lt"/>
              <a:buAutoNum type="alphaLcPeriod"/>
            </a:pPr>
            <a:r>
              <a:rPr lang="en-US" dirty="0"/>
              <a:t>A score of 6 full </a:t>
            </a:r>
            <a:r>
              <a:rPr lang="en-US" dirty="0" err="1"/>
              <a:t>functiom</a:t>
            </a:r>
            <a:r>
              <a:rPr lang="en-US" dirty="0"/>
              <a:t>  </a:t>
            </a:r>
          </a:p>
          <a:p>
            <a:pPr marL="728663" lvl="1" indent="-385763">
              <a:buFont typeface="+mj-lt"/>
              <a:buAutoNum type="alphaLcPeriod"/>
            </a:pPr>
            <a:r>
              <a:rPr lang="en-US" dirty="0"/>
              <a:t>5 good function </a:t>
            </a:r>
          </a:p>
          <a:p>
            <a:pPr marL="728663" lvl="1" indent="-385763">
              <a:buFont typeface="+mj-lt"/>
              <a:buAutoNum type="alphaLcPeriod"/>
            </a:pPr>
            <a:r>
              <a:rPr lang="en-US" dirty="0"/>
              <a:t>3-4 moderate </a:t>
            </a:r>
            <a:r>
              <a:rPr lang="en-US" dirty="0" err="1"/>
              <a:t>impatment</a:t>
            </a:r>
            <a:r>
              <a:rPr lang="en-US" dirty="0"/>
              <a:t> </a:t>
            </a:r>
          </a:p>
          <a:p>
            <a:pPr marL="728663" lvl="1" indent="-385763">
              <a:buFont typeface="+mj-lt"/>
              <a:buAutoNum type="alphaLcPeriod"/>
            </a:pPr>
            <a:r>
              <a:rPr lang="en-US" dirty="0"/>
              <a:t>2 or less sever functional impairment</a:t>
            </a:r>
          </a:p>
          <a:p>
            <a:endParaRPr lang="en-US" dirty="0"/>
          </a:p>
        </p:txBody>
      </p:sp>
    </p:spTree>
    <p:extLst>
      <p:ext uri="{BB962C8B-B14F-4D97-AF65-F5344CB8AC3E}">
        <p14:creationId xmlns:p14="http://schemas.microsoft.com/office/powerpoint/2010/main" val="29882035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Q3</a:t>
            </a:r>
          </a:p>
        </p:txBody>
      </p:sp>
      <p:sp>
        <p:nvSpPr>
          <p:cNvPr id="3" name="Content Placeholder 2"/>
          <p:cNvSpPr>
            <a:spLocks noGrp="1"/>
          </p:cNvSpPr>
          <p:nvPr>
            <p:ph idx="1"/>
          </p:nvPr>
        </p:nvSpPr>
        <p:spPr/>
        <p:txBody>
          <a:bodyPr/>
          <a:lstStyle/>
          <a:p>
            <a:pPr algn="l" rtl="0"/>
            <a:r>
              <a:rPr lang="en-US" dirty="0"/>
              <a:t>Picture of reticular tonsillitis (pharyngitis)</a:t>
            </a:r>
          </a:p>
          <a:p>
            <a:pPr algn="l" rtl="0"/>
            <a:r>
              <a:rPr lang="en-US" dirty="0"/>
              <a:t>Treatment if you find out that the patient is allergic to penicillin? </a:t>
            </a:r>
            <a:r>
              <a:rPr lang="en-US" dirty="0" err="1">
                <a:solidFill>
                  <a:srgbClr val="00B050"/>
                </a:solidFill>
              </a:rPr>
              <a:t>cefixime</a:t>
            </a:r>
            <a:endParaRPr lang="en-US" dirty="0">
              <a:solidFill>
                <a:srgbClr val="00B050"/>
              </a:solidFill>
            </a:endParaRPr>
          </a:p>
        </p:txBody>
      </p:sp>
    </p:spTree>
    <p:extLst>
      <p:ext uri="{BB962C8B-B14F-4D97-AF65-F5344CB8AC3E}">
        <p14:creationId xmlns:p14="http://schemas.microsoft.com/office/powerpoint/2010/main" val="14060986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Q4</a:t>
            </a:r>
          </a:p>
        </p:txBody>
      </p:sp>
      <p:sp>
        <p:nvSpPr>
          <p:cNvPr id="3" name="Content Placeholder 2"/>
          <p:cNvSpPr>
            <a:spLocks noGrp="1"/>
          </p:cNvSpPr>
          <p:nvPr>
            <p:ph idx="1"/>
          </p:nvPr>
        </p:nvSpPr>
        <p:spPr/>
        <p:txBody>
          <a:bodyPr>
            <a:normAutofit/>
          </a:bodyPr>
          <a:lstStyle/>
          <a:p>
            <a:pPr algn="l" rtl="0"/>
            <a:r>
              <a:rPr lang="en-US" dirty="0"/>
              <a:t>Mention two drugs used to treat smoking addiction:</a:t>
            </a:r>
          </a:p>
          <a:p>
            <a:pPr algn="l" rtl="0"/>
            <a:r>
              <a:rPr lang="en-US" dirty="0"/>
              <a:t>Mention two diseases are related to smoking</a:t>
            </a:r>
          </a:p>
          <a:p>
            <a:pPr algn="l" rtl="0"/>
            <a:endParaRPr lang="en-US" dirty="0"/>
          </a:p>
          <a:p>
            <a:pPr algn="l" rtl="0"/>
            <a:r>
              <a:rPr lang="en-US" dirty="0">
                <a:solidFill>
                  <a:srgbClr val="00B050"/>
                </a:solidFill>
              </a:rPr>
              <a:t>Bupropion                                                                     </a:t>
            </a:r>
          </a:p>
          <a:p>
            <a:pPr algn="l" rtl="0"/>
            <a:r>
              <a:rPr lang="en-US" dirty="0">
                <a:solidFill>
                  <a:srgbClr val="00B050"/>
                </a:solidFill>
              </a:rPr>
              <a:t>Nicotine replacement therapy</a:t>
            </a:r>
          </a:p>
        </p:txBody>
      </p:sp>
    </p:spTree>
    <p:extLst>
      <p:ext uri="{BB962C8B-B14F-4D97-AF65-F5344CB8AC3E}">
        <p14:creationId xmlns:p14="http://schemas.microsoft.com/office/powerpoint/2010/main" val="8517729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Q5</a:t>
            </a:r>
          </a:p>
        </p:txBody>
      </p:sp>
      <p:sp>
        <p:nvSpPr>
          <p:cNvPr id="3" name="Content Placeholder 2"/>
          <p:cNvSpPr>
            <a:spLocks noGrp="1"/>
          </p:cNvSpPr>
          <p:nvPr>
            <p:ph idx="1"/>
          </p:nvPr>
        </p:nvSpPr>
        <p:spPr/>
        <p:txBody>
          <a:bodyPr/>
          <a:lstStyle/>
          <a:p>
            <a:pPr algn="l" rtl="0"/>
            <a:r>
              <a:rPr lang="en-US" dirty="0"/>
              <a:t>A known case of DM came for a regular check-up, his albumin in urine was 130</a:t>
            </a:r>
          </a:p>
          <a:p>
            <a:pPr algn="l" rtl="0"/>
            <a:r>
              <a:rPr lang="en-US" dirty="0"/>
              <a:t>What is the diagnosis ?</a:t>
            </a:r>
          </a:p>
          <a:p>
            <a:pPr algn="l" rtl="0"/>
            <a:r>
              <a:rPr lang="en-US" dirty="0" err="1"/>
              <a:t>Ttx</a:t>
            </a:r>
            <a:r>
              <a:rPr lang="en-US" dirty="0"/>
              <a:t>?</a:t>
            </a:r>
          </a:p>
          <a:p>
            <a:pPr algn="l" rtl="0"/>
            <a:endParaRPr lang="en-US" dirty="0"/>
          </a:p>
          <a:p>
            <a:pPr algn="l" rtl="0"/>
            <a:endParaRPr lang="en-US" dirty="0"/>
          </a:p>
          <a:p>
            <a:pPr algn="l" rtl="0"/>
            <a:endParaRPr lang="en-US" dirty="0"/>
          </a:p>
          <a:p>
            <a:pPr algn="l" rtl="0"/>
            <a:endParaRPr lang="en-US" dirty="0"/>
          </a:p>
        </p:txBody>
      </p:sp>
      <p:sp>
        <p:nvSpPr>
          <p:cNvPr id="4" name="Content Placeholder 2"/>
          <p:cNvSpPr txBox="1">
            <a:spLocks/>
          </p:cNvSpPr>
          <p:nvPr/>
        </p:nvSpPr>
        <p:spPr bwMode="auto">
          <a:xfrm>
            <a:off x="609600" y="4149080"/>
            <a:ext cx="8229600" cy="2129483"/>
          </a:xfrm>
          <a:prstGeom prst="rect">
            <a:avLst/>
          </a:prstGeom>
          <a:noFill/>
          <a:ln w="9525">
            <a:noFill/>
            <a:miter lim="800000"/>
          </a:ln>
        </p:spPr>
        <p:txBody>
          <a:bodyPr vert="horz" wrap="square" lIns="91440" tIns="45720" rIns="91440" bIns="45720" numCol="1" anchor="t" anchorCtr="0" compatLnSpc="1">
            <a:normAutofit/>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rtl="0"/>
            <a:r>
              <a:rPr lang="en-US" sz="2800">
                <a:solidFill>
                  <a:srgbClr val="00B050"/>
                </a:solidFill>
              </a:rPr>
              <a:t>Microalbuminuria</a:t>
            </a:r>
          </a:p>
          <a:p>
            <a:pPr algn="l" rtl="0"/>
            <a:r>
              <a:rPr lang="en-US" sz="2800">
                <a:solidFill>
                  <a:srgbClr val="00B050"/>
                </a:solidFill>
              </a:rPr>
              <a:t>ACEIs or ARBs</a:t>
            </a:r>
            <a:endParaRPr lang="en-US" sz="2800" dirty="0">
              <a:solidFill>
                <a:srgbClr val="00B050"/>
              </a:solidFill>
            </a:endParaRPr>
          </a:p>
        </p:txBody>
      </p:sp>
    </p:spTree>
    <p:extLst>
      <p:ext uri="{BB962C8B-B14F-4D97-AF65-F5344CB8AC3E}">
        <p14:creationId xmlns:p14="http://schemas.microsoft.com/office/powerpoint/2010/main" val="4736224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Q6</a:t>
            </a:r>
          </a:p>
        </p:txBody>
      </p:sp>
      <p:sp>
        <p:nvSpPr>
          <p:cNvPr id="3" name="Content Placeholder 2"/>
          <p:cNvSpPr>
            <a:spLocks noGrp="1"/>
          </p:cNvSpPr>
          <p:nvPr>
            <p:ph idx="1"/>
          </p:nvPr>
        </p:nvSpPr>
        <p:spPr/>
        <p:txBody>
          <a:bodyPr/>
          <a:lstStyle/>
          <a:p>
            <a:pPr algn="l" rtl="0"/>
            <a:r>
              <a:rPr lang="en-US" dirty="0"/>
              <a:t>Picture of </a:t>
            </a:r>
            <a:r>
              <a:rPr lang="en-US" dirty="0" err="1"/>
              <a:t>dexa</a:t>
            </a:r>
            <a:r>
              <a:rPr lang="en-US" dirty="0"/>
              <a:t> scan, bone density is -3.5</a:t>
            </a:r>
          </a:p>
          <a:p>
            <a:pPr algn="l" rtl="0"/>
            <a:r>
              <a:rPr lang="en-US" dirty="0" err="1"/>
              <a:t>Dx</a:t>
            </a:r>
            <a:r>
              <a:rPr lang="en-US" dirty="0"/>
              <a:t>? </a:t>
            </a:r>
            <a:r>
              <a:rPr lang="en-US" dirty="0">
                <a:solidFill>
                  <a:srgbClr val="00B050"/>
                </a:solidFill>
              </a:rPr>
              <a:t>Osteoporosis </a:t>
            </a:r>
            <a:r>
              <a:rPr lang="en-US" dirty="0"/>
              <a:t>   ^-^</a:t>
            </a:r>
          </a:p>
          <a:p>
            <a:pPr algn="l" rtl="0"/>
            <a:r>
              <a:rPr lang="en-US" dirty="0"/>
              <a:t>Mention two treatments that reduce the risk of vertebral and non-vertebral fracture</a:t>
            </a:r>
          </a:p>
        </p:txBody>
      </p:sp>
      <p:sp>
        <p:nvSpPr>
          <p:cNvPr id="4" name="Subtitle 2"/>
          <p:cNvSpPr txBox="1">
            <a:spLocks/>
          </p:cNvSpPr>
          <p:nvPr/>
        </p:nvSpPr>
        <p:spPr bwMode="auto">
          <a:xfrm>
            <a:off x="1040130" y="4052554"/>
            <a:ext cx="6858000" cy="1241822"/>
          </a:xfrm>
          <a:prstGeom prst="rect">
            <a:avLst/>
          </a:prstGeom>
          <a:noFill/>
          <a:ln w="9525">
            <a:noFill/>
            <a:miter lim="800000"/>
          </a:ln>
        </p:spPr>
        <p:txBody>
          <a:bodyPr vert="horz" wrap="square" lIns="91440" tIns="45720" rIns="91440" bIns="45720" numCol="1" anchor="t" anchorCtr="0" compatLnSpc="1"/>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None/>
            </a:pPr>
            <a:r>
              <a:rPr lang="en-US" dirty="0">
                <a:solidFill>
                  <a:srgbClr val="00B050"/>
                </a:solidFill>
              </a:rPr>
              <a:t>Bisphosphonate</a:t>
            </a:r>
          </a:p>
          <a:p>
            <a:pPr marL="0" indent="0" algn="l">
              <a:buNone/>
            </a:pPr>
            <a:r>
              <a:rPr lang="en-US" dirty="0">
                <a:solidFill>
                  <a:srgbClr val="00B050"/>
                </a:solidFill>
              </a:rPr>
              <a:t>Denosumab</a:t>
            </a:r>
          </a:p>
          <a:p>
            <a:pPr marL="0" indent="0" algn="l">
              <a:buNone/>
            </a:pPr>
            <a:r>
              <a:rPr lang="en-US" dirty="0" err="1">
                <a:solidFill>
                  <a:srgbClr val="00B050"/>
                </a:solidFill>
              </a:rPr>
              <a:t>Teriparatide</a:t>
            </a:r>
            <a:endParaRPr lang="en-US" dirty="0">
              <a:solidFill>
                <a:srgbClr val="00B050"/>
              </a:solidFill>
            </a:endParaRPr>
          </a:p>
          <a:p>
            <a:pPr marL="0" indent="0" algn="l">
              <a:buNone/>
            </a:pPr>
            <a:endParaRPr lang="en-US" dirty="0"/>
          </a:p>
        </p:txBody>
      </p:sp>
    </p:spTree>
    <p:extLst>
      <p:ext uri="{BB962C8B-B14F-4D97-AF65-F5344CB8AC3E}">
        <p14:creationId xmlns:p14="http://schemas.microsoft.com/office/powerpoint/2010/main" val="31897865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t>Q7</a:t>
            </a:r>
          </a:p>
        </p:txBody>
      </p:sp>
      <p:sp>
        <p:nvSpPr>
          <p:cNvPr id="3" name="Content Placeholder 2"/>
          <p:cNvSpPr>
            <a:spLocks noGrp="1"/>
          </p:cNvSpPr>
          <p:nvPr>
            <p:ph idx="1"/>
          </p:nvPr>
        </p:nvSpPr>
        <p:spPr/>
        <p:txBody>
          <a:bodyPr/>
          <a:lstStyle/>
          <a:p>
            <a:pPr algn="l" rtl="0"/>
            <a:r>
              <a:rPr lang="en-US" dirty="0"/>
              <a:t>The usual picture of graves disease</a:t>
            </a:r>
          </a:p>
        </p:txBody>
      </p:sp>
    </p:spTree>
    <p:extLst>
      <p:ext uri="{BB962C8B-B14F-4D97-AF65-F5344CB8AC3E}">
        <p14:creationId xmlns:p14="http://schemas.microsoft.com/office/powerpoint/2010/main" val="5770073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Q8</a:t>
            </a:r>
          </a:p>
        </p:txBody>
      </p:sp>
      <p:sp>
        <p:nvSpPr>
          <p:cNvPr id="3" name="Content Placeholder 2"/>
          <p:cNvSpPr>
            <a:spLocks noGrp="1"/>
          </p:cNvSpPr>
          <p:nvPr>
            <p:ph idx="1"/>
          </p:nvPr>
        </p:nvSpPr>
        <p:spPr/>
        <p:txBody>
          <a:bodyPr/>
          <a:lstStyle/>
          <a:p>
            <a:pPr algn="l" rtl="0"/>
            <a:r>
              <a:rPr lang="en-US" dirty="0"/>
              <a:t>An asymptomatic patients coming for a check-up, turns out he has an elevated </a:t>
            </a:r>
            <a:r>
              <a:rPr lang="en-US" dirty="0" err="1"/>
              <a:t>tsh</a:t>
            </a:r>
            <a:r>
              <a:rPr lang="en-US" dirty="0"/>
              <a:t> yet normal t3,t4</a:t>
            </a:r>
          </a:p>
          <a:p>
            <a:pPr algn="l" rtl="0"/>
            <a:r>
              <a:rPr lang="en-US" dirty="0"/>
              <a:t>What is the diagnosis ?</a:t>
            </a:r>
          </a:p>
          <a:p>
            <a:pPr algn="l" rtl="0"/>
            <a:r>
              <a:rPr lang="en-US" dirty="0"/>
              <a:t>When do we treat it with levothyroxine</a:t>
            </a:r>
          </a:p>
        </p:txBody>
      </p:sp>
    </p:spTree>
    <p:extLst>
      <p:ext uri="{BB962C8B-B14F-4D97-AF65-F5344CB8AC3E}">
        <p14:creationId xmlns:p14="http://schemas.microsoft.com/office/powerpoint/2010/main" val="25051968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dirty="0">
                <a:solidFill>
                  <a:srgbClr val="00B050"/>
                </a:solidFill>
              </a:rPr>
              <a:t>Subclinical hypothyroidism</a:t>
            </a:r>
          </a:p>
          <a:p>
            <a:pPr algn="l" rtl="0"/>
            <a:r>
              <a:rPr lang="en-US" dirty="0">
                <a:solidFill>
                  <a:srgbClr val="00B050"/>
                </a:solidFill>
              </a:rPr>
              <a:t>When the TSH level is </a:t>
            </a:r>
            <a:r>
              <a:rPr lang="en-US" dirty="0" err="1">
                <a:solidFill>
                  <a:srgbClr val="00B050"/>
                </a:solidFill>
              </a:rPr>
              <a:t>greated</a:t>
            </a:r>
            <a:r>
              <a:rPr lang="en-US" dirty="0">
                <a:solidFill>
                  <a:srgbClr val="00B050"/>
                </a:solidFill>
              </a:rPr>
              <a:t> than 10</a:t>
            </a:r>
          </a:p>
          <a:p>
            <a:pPr algn="l" rtl="0"/>
            <a:r>
              <a:rPr lang="en-US" dirty="0">
                <a:solidFill>
                  <a:srgbClr val="00B050"/>
                </a:solidFill>
              </a:rPr>
              <a:t>TSH level 5-10 with goiter or positive anti TPO antibodies</a:t>
            </a:r>
          </a:p>
          <a:p>
            <a:pPr algn="l" rtl="0"/>
            <a:r>
              <a:rPr lang="ar-JO" dirty="0">
                <a:solidFill>
                  <a:srgbClr val="00B050"/>
                </a:solidFill>
              </a:rPr>
              <a:t>مو متاكد </a:t>
            </a:r>
            <a:r>
              <a:rPr lang="en-US" dirty="0">
                <a:solidFill>
                  <a:srgbClr val="00B050"/>
                </a:solidFill>
              </a:rPr>
              <a:t>patients at risk of coronary artery disease</a:t>
            </a:r>
          </a:p>
          <a:p>
            <a:pPr algn="l" rtl="0"/>
            <a:endParaRPr lang="en-US" dirty="0">
              <a:solidFill>
                <a:srgbClr val="00B050"/>
              </a:solidFill>
            </a:endParaRPr>
          </a:p>
        </p:txBody>
      </p:sp>
    </p:spTree>
    <p:extLst>
      <p:ext uri="{BB962C8B-B14F-4D97-AF65-F5344CB8AC3E}">
        <p14:creationId xmlns:p14="http://schemas.microsoft.com/office/powerpoint/2010/main" val="4236749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196752"/>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Family medicine </a:t>
            </a:r>
            <a:br>
              <a:rPr kumimoji="0" lang="en-US" sz="60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br>
            <a:r>
              <a:rPr kumimoji="0" lang="en-US" sz="60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7-4-2022</a:t>
            </a:r>
            <a:endParaRPr kumimoji="0" lang="en-US"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Subtitle 2"/>
          <p:cNvSpPr txBox="1">
            <a:spLocks/>
          </p:cNvSpPr>
          <p:nvPr/>
        </p:nvSpPr>
        <p:spPr>
          <a:xfrm>
            <a:off x="-108520" y="3584352"/>
            <a:ext cx="9144000" cy="1655762"/>
          </a:xfrm>
          <a:prstGeom prst="rect">
            <a:avLst/>
          </a:prstGeom>
        </p:spPr>
        <p:txBody>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t>Group 2 (C+D) </a:t>
            </a:r>
            <a:endParaRPr lang="en-US" dirty="0"/>
          </a:p>
        </p:txBody>
      </p:sp>
    </p:spTree>
    <p:extLst>
      <p:ext uri="{BB962C8B-B14F-4D97-AF65-F5344CB8AC3E}">
        <p14:creationId xmlns:p14="http://schemas.microsoft.com/office/powerpoint/2010/main" val="34083027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8971" y="421821"/>
            <a:ext cx="6319158" cy="1569660"/>
          </a:xfrm>
          <a:prstGeom prst="rect">
            <a:avLst/>
          </a:prstGeom>
          <a:noFill/>
        </p:spPr>
        <p:txBody>
          <a:bodyPr wrap="square" rtlCol="0">
            <a:spAutoFit/>
          </a:bodyPr>
          <a:lstStyle/>
          <a:p>
            <a:pPr algn="l" rtl="0"/>
            <a:r>
              <a:rPr lang="en-US" sz="3200" b="1" dirty="0"/>
              <a:t>Q1:</a:t>
            </a:r>
          </a:p>
          <a:p>
            <a:pPr marL="742950" indent="-742950" algn="l" rtl="0">
              <a:buFont typeface="+mj-lt"/>
              <a:buAutoNum type="alphaUcPeriod"/>
            </a:pPr>
            <a:r>
              <a:rPr lang="en-US" sz="3200" dirty="0"/>
              <a:t>Write down two findings </a:t>
            </a:r>
          </a:p>
          <a:p>
            <a:pPr marL="742950" indent="-742950" algn="l" rtl="0">
              <a:buFont typeface="+mj-lt"/>
              <a:buAutoNum type="alphaUcPeriod"/>
            </a:pPr>
            <a:r>
              <a:rPr lang="en-US" sz="3200" dirty="0"/>
              <a:t>What is your Dx   </a:t>
            </a:r>
          </a:p>
        </p:txBody>
      </p:sp>
      <p:sp>
        <p:nvSpPr>
          <p:cNvPr id="3" name="TextBox 2"/>
          <p:cNvSpPr txBox="1"/>
          <p:nvPr/>
        </p:nvSpPr>
        <p:spPr>
          <a:xfrm>
            <a:off x="251520" y="2708920"/>
            <a:ext cx="10550979" cy="707886"/>
          </a:xfrm>
          <a:prstGeom prst="rect">
            <a:avLst/>
          </a:prstGeom>
          <a:noFill/>
        </p:spPr>
        <p:txBody>
          <a:bodyPr wrap="square" rtlCol="0">
            <a:spAutoFit/>
          </a:bodyPr>
          <a:lstStyle/>
          <a:p>
            <a:pPr marL="742950" indent="-742950" algn="l" rtl="0">
              <a:buFont typeface="+mj-lt"/>
              <a:buAutoNum type="alphaUcPeriod"/>
            </a:pPr>
            <a:r>
              <a:rPr lang="en-US" sz="2000" dirty="0">
                <a:solidFill>
                  <a:srgbClr val="00B050"/>
                </a:solidFill>
              </a:rPr>
              <a:t>Right side </a:t>
            </a:r>
            <a:r>
              <a:rPr lang="en-US" sz="2000" dirty="0" err="1">
                <a:solidFill>
                  <a:srgbClr val="00B050"/>
                </a:solidFill>
              </a:rPr>
              <a:t>hyperlucency</a:t>
            </a:r>
            <a:r>
              <a:rPr lang="en-US" sz="2000" dirty="0">
                <a:solidFill>
                  <a:srgbClr val="00B050"/>
                </a:solidFill>
              </a:rPr>
              <a:t> + tracheal shifting </a:t>
            </a:r>
          </a:p>
          <a:p>
            <a:pPr marL="742950" indent="-742950" algn="l" rtl="0">
              <a:buFont typeface="+mj-lt"/>
              <a:buAutoNum type="alphaUcPeriod"/>
            </a:pPr>
            <a:r>
              <a:rPr lang="en-US" sz="2000" dirty="0">
                <a:solidFill>
                  <a:srgbClr val="00B050"/>
                </a:solidFill>
              </a:rPr>
              <a:t>Tension pneumothorax </a:t>
            </a:r>
          </a:p>
        </p:txBody>
      </p:sp>
      <p:pic>
        <p:nvPicPr>
          <p:cNvPr id="4" name="Picture 2" descr="A strange case of a tension pneumothorax | Emergency Medicine Jour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8211" y="3153274"/>
            <a:ext cx="3779835"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1234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8971" y="421821"/>
            <a:ext cx="6319158" cy="2616101"/>
          </a:xfrm>
          <a:prstGeom prst="rect">
            <a:avLst/>
          </a:prstGeom>
          <a:noFill/>
        </p:spPr>
        <p:txBody>
          <a:bodyPr wrap="square" rtlCol="0">
            <a:spAutoFit/>
          </a:bodyPr>
          <a:lstStyle/>
          <a:p>
            <a:pPr algn="l" rtl="0"/>
            <a:r>
              <a:rPr lang="en-US" sz="4400" b="1" dirty="0"/>
              <a:t>Q2:</a:t>
            </a:r>
          </a:p>
          <a:p>
            <a:pPr marL="742950" indent="-742950" algn="l" rtl="0">
              <a:buFont typeface="+mj-lt"/>
              <a:buAutoNum type="alphaUcPeriod"/>
            </a:pPr>
            <a:r>
              <a:rPr lang="en-US" sz="4000" dirty="0"/>
              <a:t>What is the Dx? </a:t>
            </a:r>
          </a:p>
          <a:p>
            <a:pPr marL="742950" indent="-742950" algn="l" rtl="0">
              <a:buFont typeface="+mj-lt"/>
              <a:buAutoNum type="alphaUcPeriod"/>
            </a:pPr>
            <a:r>
              <a:rPr lang="en-US" sz="4000" dirty="0"/>
              <a:t>Two causes of this condition </a:t>
            </a:r>
            <a:endParaRPr lang="en-US" sz="1600" dirty="0"/>
          </a:p>
        </p:txBody>
      </p:sp>
      <p:sp>
        <p:nvSpPr>
          <p:cNvPr id="4" name="TextBox 3"/>
          <p:cNvSpPr txBox="1"/>
          <p:nvPr/>
        </p:nvSpPr>
        <p:spPr>
          <a:xfrm>
            <a:off x="478970" y="4467225"/>
            <a:ext cx="10550979" cy="1323439"/>
          </a:xfrm>
          <a:prstGeom prst="rect">
            <a:avLst/>
          </a:prstGeom>
          <a:noFill/>
        </p:spPr>
        <p:txBody>
          <a:bodyPr wrap="square" rtlCol="0">
            <a:spAutoFit/>
          </a:bodyPr>
          <a:lstStyle/>
          <a:p>
            <a:pPr marL="742950" indent="-742950" algn="l" rtl="0">
              <a:buFont typeface="+mj-lt"/>
              <a:buAutoNum type="alphaUcPeriod"/>
            </a:pPr>
            <a:r>
              <a:rPr lang="en-US" sz="4000" dirty="0">
                <a:solidFill>
                  <a:srgbClr val="00B050"/>
                </a:solidFill>
              </a:rPr>
              <a:t>Intestinal obstruction </a:t>
            </a:r>
          </a:p>
          <a:p>
            <a:pPr marL="742950" indent="-742950" algn="l" rtl="0">
              <a:buFont typeface="+mj-lt"/>
              <a:buAutoNum type="alphaUcPeriod"/>
            </a:pPr>
            <a:r>
              <a:rPr lang="en-US" sz="4000" dirty="0">
                <a:solidFill>
                  <a:srgbClr val="00B050"/>
                </a:solidFill>
              </a:rPr>
              <a:t>Tumor (cancer) + </a:t>
            </a:r>
            <a:r>
              <a:rPr lang="en-US" sz="4000" dirty="0" err="1">
                <a:solidFill>
                  <a:srgbClr val="00B050"/>
                </a:solidFill>
              </a:rPr>
              <a:t>vulvolus</a:t>
            </a:r>
            <a:r>
              <a:rPr lang="en-US" sz="4000" dirty="0">
                <a:solidFill>
                  <a:srgbClr val="00B050"/>
                </a:solidFill>
              </a:rPr>
              <a:t> </a:t>
            </a:r>
            <a:endParaRPr lang="en-US" sz="1600" dirty="0">
              <a:solidFill>
                <a:srgbClr val="00B050"/>
              </a:solidFill>
            </a:endParaRPr>
          </a:p>
        </p:txBody>
      </p:sp>
      <p:pic>
        <p:nvPicPr>
          <p:cNvPr id="5" name="Picture 2" descr="Congenital Vitelline Band Causing Intestinal Obstruction in an Adult with a  Double Inferior Vena Ca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421821"/>
            <a:ext cx="2584450" cy="34194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384901" y="548680"/>
            <a:ext cx="2571749" cy="514350"/>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Different picture </a:t>
            </a:r>
          </a:p>
        </p:txBody>
      </p:sp>
    </p:spTree>
    <p:extLst>
      <p:ext uri="{BB962C8B-B14F-4D97-AF65-F5344CB8AC3E}">
        <p14:creationId xmlns:p14="http://schemas.microsoft.com/office/powerpoint/2010/main" val="826895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CC8FB-D079-72E7-4528-B90381EF5F49}"/>
              </a:ext>
            </a:extLst>
          </p:cNvPr>
          <p:cNvSpPr>
            <a:spLocks noGrp="1"/>
          </p:cNvSpPr>
          <p:nvPr>
            <p:ph type="title"/>
          </p:nvPr>
        </p:nvSpPr>
        <p:spPr/>
        <p:txBody>
          <a:bodyPr/>
          <a:lstStyle/>
          <a:p>
            <a:r>
              <a:rPr lang="en-GB" dirty="0"/>
              <a:t>Q12 Osteoporosis</a:t>
            </a:r>
            <a:endParaRPr lang="en-US" dirty="0"/>
          </a:p>
        </p:txBody>
      </p:sp>
      <p:sp>
        <p:nvSpPr>
          <p:cNvPr id="3" name="Content Placeholder 2">
            <a:extLst>
              <a:ext uri="{FF2B5EF4-FFF2-40B4-BE49-F238E27FC236}">
                <a16:creationId xmlns:a16="http://schemas.microsoft.com/office/drawing/2014/main" id="{D6B31460-6D19-0FF3-481D-8F5581CB0494}"/>
              </a:ext>
            </a:extLst>
          </p:cNvPr>
          <p:cNvSpPr>
            <a:spLocks noGrp="1"/>
          </p:cNvSpPr>
          <p:nvPr>
            <p:ph idx="1"/>
          </p:nvPr>
        </p:nvSpPr>
        <p:spPr/>
        <p:txBody>
          <a:bodyPr/>
          <a:lstStyle/>
          <a:p>
            <a:r>
              <a:rPr lang="en-GB" dirty="0"/>
              <a:t>Risk of osteoporosis-related fractures</a:t>
            </a:r>
          </a:p>
          <a:p>
            <a:pPr lvl="1"/>
            <a:r>
              <a:rPr lang="en-US" dirty="0"/>
              <a:t>advanced aging, previous fracture after age of 50, small trauma fracture, on glucocorticoid, falls, family history of hip fracture and current smoking, BMD &lt;-3</a:t>
            </a:r>
            <a:endParaRPr lang="en-GB" dirty="0"/>
          </a:p>
          <a:p>
            <a:r>
              <a:rPr lang="en-GB" dirty="0"/>
              <a:t>Prevention</a:t>
            </a:r>
          </a:p>
          <a:p>
            <a:endParaRPr lang="en-US" dirty="0"/>
          </a:p>
        </p:txBody>
      </p:sp>
      <p:pic>
        <p:nvPicPr>
          <p:cNvPr id="5" name="Picture 5">
            <a:extLst>
              <a:ext uri="{FF2B5EF4-FFF2-40B4-BE49-F238E27FC236}">
                <a16:creationId xmlns:a16="http://schemas.microsoft.com/office/drawing/2014/main" id="{197A7278-4169-9399-079A-763A40C18B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4060" y="3130124"/>
            <a:ext cx="3197412" cy="2157737"/>
          </a:xfrm>
          <a:prstGeom prst="rect">
            <a:avLst/>
          </a:prstGeom>
        </p:spPr>
      </p:pic>
    </p:spTree>
    <p:extLst>
      <p:ext uri="{BB962C8B-B14F-4D97-AF65-F5344CB8AC3E}">
        <p14:creationId xmlns:p14="http://schemas.microsoft.com/office/powerpoint/2010/main" val="295613121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228" y="857250"/>
            <a:ext cx="8941934" cy="1523494"/>
          </a:xfrm>
          <a:prstGeom prst="rect">
            <a:avLst/>
          </a:prstGeom>
          <a:noFill/>
        </p:spPr>
        <p:txBody>
          <a:bodyPr wrap="square" rtlCol="0">
            <a:spAutoFit/>
          </a:bodyPr>
          <a:lstStyle/>
          <a:p>
            <a:pPr algn="l" rtl="0"/>
            <a:r>
              <a:rPr lang="en-US" sz="3300" b="1" dirty="0"/>
              <a:t>Q3:</a:t>
            </a:r>
          </a:p>
          <a:p>
            <a:pPr marL="557213" indent="-557213" algn="l" rtl="0">
              <a:buFont typeface="+mj-lt"/>
              <a:buAutoNum type="alphaUcPeriod"/>
            </a:pPr>
            <a:r>
              <a:rPr lang="en-US" sz="3000" dirty="0"/>
              <a:t>Right down two findings in this ECG ? </a:t>
            </a:r>
          </a:p>
          <a:p>
            <a:pPr marL="557213" indent="-557213" algn="l" rtl="0">
              <a:buFont typeface="+mj-lt"/>
              <a:buAutoNum type="alphaUcPeriod"/>
            </a:pPr>
            <a:r>
              <a:rPr lang="en-US" sz="3000" dirty="0"/>
              <a:t>What is you management? </a:t>
            </a:r>
            <a:endParaRPr lang="en-US" sz="1200" dirty="0"/>
          </a:p>
        </p:txBody>
      </p:sp>
      <p:pic>
        <p:nvPicPr>
          <p:cNvPr id="3074" name="Picture 2" descr="Inferior Wall Myocardial Infarction (MI) ECG (Example 1) | Learn the He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492896"/>
            <a:ext cx="6654043" cy="364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4849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0666" y="1250157"/>
            <a:ext cx="7913234" cy="3046988"/>
          </a:xfrm>
          <a:prstGeom prst="rect">
            <a:avLst/>
          </a:prstGeom>
          <a:noFill/>
        </p:spPr>
        <p:txBody>
          <a:bodyPr wrap="square" rtlCol="0">
            <a:spAutoFit/>
          </a:bodyPr>
          <a:lstStyle/>
          <a:p>
            <a:pPr marL="557213" indent="-557213" algn="l" rtl="0">
              <a:buFont typeface="+mj-lt"/>
              <a:buAutoNum type="alphaUcPeriod"/>
            </a:pPr>
            <a:r>
              <a:rPr lang="en-US" sz="3000" dirty="0">
                <a:solidFill>
                  <a:srgbClr val="00B050"/>
                </a:solidFill>
              </a:rPr>
              <a:t>ST-elevation in inferior leads (II, </a:t>
            </a:r>
            <a:r>
              <a:rPr lang="en-US" sz="3000" dirty="0" err="1">
                <a:solidFill>
                  <a:srgbClr val="00B050"/>
                </a:solidFill>
              </a:rPr>
              <a:t>aVF</a:t>
            </a:r>
            <a:r>
              <a:rPr lang="en-US" sz="3000" dirty="0">
                <a:solidFill>
                  <a:srgbClr val="00B050"/>
                </a:solidFill>
              </a:rPr>
              <a:t>) + bradycardia + reciprocal changes (T-inversion, ST-depression) </a:t>
            </a:r>
          </a:p>
          <a:p>
            <a:pPr marL="557213" indent="-557213" algn="l" rtl="0">
              <a:buFont typeface="+mj-lt"/>
              <a:buAutoNum type="alphaUcPeriod"/>
            </a:pPr>
            <a:r>
              <a:rPr lang="en-US" sz="3000" dirty="0">
                <a:solidFill>
                  <a:srgbClr val="00B050"/>
                </a:solidFill>
              </a:rPr>
              <a:t>Aspirin + O2 + Morphine </a:t>
            </a:r>
          </a:p>
          <a:p>
            <a:pPr algn="l" rtl="0"/>
            <a:endParaRPr lang="en-US" sz="3000" dirty="0">
              <a:solidFill>
                <a:srgbClr val="00B050"/>
              </a:solidFill>
            </a:endParaRPr>
          </a:p>
          <a:p>
            <a:pPr algn="l" rtl="0"/>
            <a:endParaRPr lang="en-US" sz="3000" dirty="0">
              <a:solidFill>
                <a:srgbClr val="00B050"/>
              </a:solidFill>
            </a:endParaRPr>
          </a:p>
          <a:p>
            <a:pPr algn="l" rtl="0"/>
            <a:endParaRPr lang="en-US" sz="1200" dirty="0">
              <a:solidFill>
                <a:srgbClr val="00B050"/>
              </a:solidFill>
            </a:endParaRPr>
          </a:p>
        </p:txBody>
      </p:sp>
      <p:sp>
        <p:nvSpPr>
          <p:cNvPr id="3" name="TextBox 2"/>
          <p:cNvSpPr txBox="1"/>
          <p:nvPr/>
        </p:nvSpPr>
        <p:spPr>
          <a:xfrm>
            <a:off x="430665" y="4010100"/>
            <a:ext cx="8215313" cy="1800493"/>
          </a:xfrm>
          <a:prstGeom prst="rect">
            <a:avLst/>
          </a:prstGeom>
          <a:noFill/>
        </p:spPr>
        <p:txBody>
          <a:bodyPr wrap="square" rtlCol="0">
            <a:spAutoFit/>
          </a:bodyPr>
          <a:lstStyle/>
          <a:p>
            <a:pPr algn="l" rtl="0"/>
            <a:r>
              <a:rPr lang="en-US" b="1" dirty="0">
                <a:solidFill>
                  <a:srgbClr val="FF0000"/>
                </a:solidFill>
              </a:rPr>
              <a:t>NOTE: </a:t>
            </a:r>
            <a:endParaRPr lang="en-US" dirty="0"/>
          </a:p>
          <a:p>
            <a:pPr algn="l" rtl="0"/>
            <a:r>
              <a:rPr lang="en-US" sz="2100" b="1" i="1" u="sng" dirty="0">
                <a:solidFill>
                  <a:srgbClr val="FF0000"/>
                </a:solidFill>
              </a:rPr>
              <a:t>Beta-blockers</a:t>
            </a:r>
            <a:r>
              <a:rPr lang="en-US" sz="2100" dirty="0">
                <a:solidFill>
                  <a:srgbClr val="FF0000"/>
                </a:solidFill>
              </a:rPr>
              <a:t> and </a:t>
            </a:r>
            <a:r>
              <a:rPr lang="en-US" sz="2100" b="1" i="1" u="sng" dirty="0">
                <a:solidFill>
                  <a:srgbClr val="FF0000"/>
                </a:solidFill>
              </a:rPr>
              <a:t>nitroglycerine</a:t>
            </a:r>
            <a:r>
              <a:rPr lang="en-US" sz="2100" dirty="0">
                <a:solidFill>
                  <a:srgbClr val="FF0000"/>
                </a:solidFill>
              </a:rPr>
              <a:t> are </a:t>
            </a:r>
            <a:r>
              <a:rPr lang="en-US" sz="2100" b="1" dirty="0">
                <a:solidFill>
                  <a:srgbClr val="FF0000"/>
                </a:solidFill>
              </a:rPr>
              <a:t>contraindicated </a:t>
            </a:r>
            <a:r>
              <a:rPr lang="en-US" dirty="0">
                <a:solidFill>
                  <a:srgbClr val="FF0000"/>
                </a:solidFill>
              </a:rPr>
              <a:t>in right coronary A occlusion (right ventricle / inferior MI) </a:t>
            </a:r>
          </a:p>
          <a:p>
            <a:pPr algn="l" rtl="0"/>
            <a:r>
              <a:rPr lang="en-US" dirty="0">
                <a:solidFill>
                  <a:srgbClr val="FF0000"/>
                </a:solidFill>
              </a:rPr>
              <a:t>Beta blocker </a:t>
            </a:r>
            <a:r>
              <a:rPr lang="en-US" dirty="0">
                <a:solidFill>
                  <a:srgbClr val="FF0000"/>
                </a:solidFill>
                <a:sym typeface="Wingdings" panose="05000000000000000000" pitchFamily="2" charset="2"/>
              </a:rPr>
              <a:t> causes severe bradycardia (SA is affected) </a:t>
            </a:r>
          </a:p>
          <a:p>
            <a:pPr algn="l" rtl="0"/>
            <a:r>
              <a:rPr lang="en-US" dirty="0">
                <a:solidFill>
                  <a:srgbClr val="FF0000"/>
                </a:solidFill>
                <a:sym typeface="Wingdings" panose="05000000000000000000" pitchFamily="2" charset="2"/>
              </a:rPr>
              <a:t>Nitroglycerine  right ventricular infarction leads to decrease of the preload for the left ventricle. So nitroglycerine may cause severe hypotension </a:t>
            </a:r>
            <a:endParaRPr lang="en-US" dirty="0">
              <a:solidFill>
                <a:srgbClr val="FF0000"/>
              </a:solidFill>
            </a:endParaRPr>
          </a:p>
        </p:txBody>
      </p:sp>
    </p:spTree>
    <p:extLst>
      <p:ext uri="{BB962C8B-B14F-4D97-AF65-F5344CB8AC3E}">
        <p14:creationId xmlns:p14="http://schemas.microsoft.com/office/powerpoint/2010/main" val="8079440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228" y="1173616"/>
            <a:ext cx="8484735" cy="2908489"/>
          </a:xfrm>
          <a:prstGeom prst="rect">
            <a:avLst/>
          </a:prstGeom>
          <a:noFill/>
        </p:spPr>
        <p:txBody>
          <a:bodyPr wrap="square" rtlCol="0">
            <a:spAutoFit/>
          </a:bodyPr>
          <a:lstStyle/>
          <a:p>
            <a:pPr algn="l" rtl="0"/>
            <a:r>
              <a:rPr lang="en-US" sz="3300" b="1" dirty="0"/>
              <a:t>Q4: </a:t>
            </a:r>
          </a:p>
          <a:p>
            <a:pPr algn="l" rtl="0"/>
            <a:r>
              <a:rPr lang="en-US" sz="3000" dirty="0"/>
              <a:t>65 y with previous hip fracture </a:t>
            </a:r>
          </a:p>
          <a:p>
            <a:pPr algn="l" rtl="0"/>
            <a:r>
              <a:rPr lang="en-US" sz="3000" dirty="0"/>
              <a:t>All labs were normal (including Ca++) </a:t>
            </a:r>
          </a:p>
          <a:p>
            <a:pPr marL="557213" indent="-557213" algn="l" rtl="0">
              <a:buFont typeface="+mj-lt"/>
              <a:buAutoNum type="alphaUcPeriod"/>
            </a:pPr>
            <a:endParaRPr lang="en-US" sz="3000" dirty="0"/>
          </a:p>
          <a:p>
            <a:pPr marL="557213" indent="-557213" algn="l" rtl="0">
              <a:buFont typeface="+mj-lt"/>
              <a:buAutoNum type="alphaUcPeriod"/>
            </a:pPr>
            <a:r>
              <a:rPr lang="en-US" sz="3000" dirty="0"/>
              <a:t>What is the Dx? </a:t>
            </a:r>
          </a:p>
          <a:p>
            <a:pPr marL="557213" indent="-557213" algn="l" rtl="0">
              <a:buFont typeface="+mj-lt"/>
              <a:buAutoNum type="alphaUcPeriod"/>
            </a:pPr>
            <a:r>
              <a:rPr lang="en-US" sz="3000" dirty="0"/>
              <a:t>Two drugs for treatment of this condition: </a:t>
            </a:r>
            <a:endParaRPr lang="en-US" sz="1200" dirty="0"/>
          </a:p>
        </p:txBody>
      </p:sp>
      <p:sp>
        <p:nvSpPr>
          <p:cNvPr id="5" name="TextBox 4"/>
          <p:cNvSpPr txBox="1"/>
          <p:nvPr/>
        </p:nvSpPr>
        <p:spPr>
          <a:xfrm>
            <a:off x="359228" y="4622007"/>
            <a:ext cx="7913234" cy="1477328"/>
          </a:xfrm>
          <a:prstGeom prst="rect">
            <a:avLst/>
          </a:prstGeom>
          <a:noFill/>
        </p:spPr>
        <p:txBody>
          <a:bodyPr wrap="square" rtlCol="0">
            <a:spAutoFit/>
          </a:bodyPr>
          <a:lstStyle/>
          <a:p>
            <a:pPr marL="557213" indent="-557213" algn="l" rtl="0">
              <a:buFont typeface="+mj-lt"/>
              <a:buAutoNum type="alphaUcPeriod"/>
            </a:pPr>
            <a:r>
              <a:rPr lang="en-US" sz="3000" dirty="0">
                <a:solidFill>
                  <a:srgbClr val="00B050"/>
                </a:solidFill>
              </a:rPr>
              <a:t>Osteoporosis </a:t>
            </a:r>
          </a:p>
          <a:p>
            <a:pPr marL="557213" indent="-557213" algn="l" rtl="0">
              <a:buFont typeface="+mj-lt"/>
              <a:buAutoNum type="alphaUcPeriod"/>
            </a:pPr>
            <a:r>
              <a:rPr lang="en-US" sz="3000" dirty="0">
                <a:solidFill>
                  <a:srgbClr val="00B050"/>
                </a:solidFill>
              </a:rPr>
              <a:t>Bisphosphonate + </a:t>
            </a:r>
            <a:r>
              <a:rPr lang="en-US" sz="3000" dirty="0" err="1">
                <a:solidFill>
                  <a:srgbClr val="00B050"/>
                </a:solidFill>
              </a:rPr>
              <a:t>Denosumab</a:t>
            </a:r>
            <a:r>
              <a:rPr lang="en-US" sz="3000" dirty="0">
                <a:solidFill>
                  <a:srgbClr val="00B050"/>
                </a:solidFill>
              </a:rPr>
              <a:t> + </a:t>
            </a:r>
            <a:r>
              <a:rPr lang="en-US" sz="3000" dirty="0" err="1">
                <a:solidFill>
                  <a:srgbClr val="00B050"/>
                </a:solidFill>
              </a:rPr>
              <a:t>Teriparatide</a:t>
            </a:r>
            <a:r>
              <a:rPr lang="en-US" sz="3000" dirty="0">
                <a:solidFill>
                  <a:srgbClr val="00B050"/>
                </a:solidFill>
              </a:rPr>
              <a:t>  </a:t>
            </a:r>
            <a:endParaRPr lang="en-US" sz="1200" dirty="0">
              <a:solidFill>
                <a:srgbClr val="00B050"/>
              </a:solidFill>
            </a:endParaRPr>
          </a:p>
        </p:txBody>
      </p:sp>
    </p:spTree>
    <p:extLst>
      <p:ext uri="{BB962C8B-B14F-4D97-AF65-F5344CB8AC3E}">
        <p14:creationId xmlns:p14="http://schemas.microsoft.com/office/powerpoint/2010/main" val="22388594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228" y="1173616"/>
            <a:ext cx="4739369" cy="1985159"/>
          </a:xfrm>
          <a:prstGeom prst="rect">
            <a:avLst/>
          </a:prstGeom>
          <a:noFill/>
        </p:spPr>
        <p:txBody>
          <a:bodyPr wrap="square" rtlCol="0">
            <a:spAutoFit/>
          </a:bodyPr>
          <a:lstStyle/>
          <a:p>
            <a:pPr algn="l" rtl="0"/>
            <a:r>
              <a:rPr lang="en-US" sz="3300" b="1" dirty="0"/>
              <a:t>Q5:</a:t>
            </a:r>
          </a:p>
          <a:p>
            <a:pPr marL="557213" indent="-557213" algn="l" rtl="0">
              <a:buFont typeface="+mj-lt"/>
              <a:buAutoNum type="alphaUcPeriod"/>
            </a:pPr>
            <a:r>
              <a:rPr lang="en-US" sz="3000" dirty="0"/>
              <a:t>What is the Dx? </a:t>
            </a:r>
          </a:p>
          <a:p>
            <a:pPr marL="557213" indent="-557213" algn="l" rtl="0">
              <a:buFont typeface="+mj-lt"/>
              <a:buAutoNum type="alphaUcPeriod"/>
            </a:pPr>
            <a:r>
              <a:rPr lang="en-US" sz="3000" dirty="0"/>
              <a:t>Two labs to confirm your diagnosis: </a:t>
            </a:r>
            <a:endParaRPr lang="en-US" sz="1200" dirty="0"/>
          </a:p>
        </p:txBody>
      </p:sp>
      <p:sp>
        <p:nvSpPr>
          <p:cNvPr id="5" name="TextBox 4"/>
          <p:cNvSpPr txBox="1"/>
          <p:nvPr/>
        </p:nvSpPr>
        <p:spPr>
          <a:xfrm>
            <a:off x="359228" y="4207669"/>
            <a:ext cx="7913234" cy="1015663"/>
          </a:xfrm>
          <a:prstGeom prst="rect">
            <a:avLst/>
          </a:prstGeom>
          <a:noFill/>
        </p:spPr>
        <p:txBody>
          <a:bodyPr wrap="square" rtlCol="0">
            <a:spAutoFit/>
          </a:bodyPr>
          <a:lstStyle/>
          <a:p>
            <a:pPr marL="557213" indent="-557213" algn="l" rtl="0">
              <a:buFont typeface="+mj-lt"/>
              <a:buAutoNum type="alphaUcPeriod"/>
            </a:pPr>
            <a:r>
              <a:rPr lang="en-US" sz="3000" dirty="0">
                <a:solidFill>
                  <a:srgbClr val="00B050"/>
                </a:solidFill>
              </a:rPr>
              <a:t>Graves </a:t>
            </a:r>
            <a:r>
              <a:rPr lang="en-US" sz="3000" dirty="0" err="1">
                <a:solidFill>
                  <a:srgbClr val="00B050"/>
                </a:solidFill>
              </a:rPr>
              <a:t>disase</a:t>
            </a:r>
            <a:r>
              <a:rPr lang="en-US" sz="3000" dirty="0">
                <a:solidFill>
                  <a:srgbClr val="00B050"/>
                </a:solidFill>
              </a:rPr>
              <a:t> </a:t>
            </a:r>
          </a:p>
          <a:p>
            <a:pPr marL="557213" indent="-557213" algn="l" rtl="0">
              <a:buFont typeface="+mj-lt"/>
              <a:buAutoNum type="alphaUcPeriod"/>
            </a:pPr>
            <a:r>
              <a:rPr lang="en-US" sz="3000" dirty="0">
                <a:solidFill>
                  <a:srgbClr val="00B050"/>
                </a:solidFill>
              </a:rPr>
              <a:t>TSI </a:t>
            </a:r>
            <a:r>
              <a:rPr lang="en-US" dirty="0">
                <a:solidFill>
                  <a:srgbClr val="00B050"/>
                </a:solidFill>
              </a:rPr>
              <a:t>(Thyroid stimulating immunoglobulin) </a:t>
            </a:r>
            <a:r>
              <a:rPr lang="en-US" sz="3000" dirty="0">
                <a:solidFill>
                  <a:srgbClr val="00B050"/>
                </a:solidFill>
              </a:rPr>
              <a:t>+ free T4/T3  </a:t>
            </a:r>
            <a:endParaRPr lang="en-US" sz="1200" dirty="0">
              <a:solidFill>
                <a:srgbClr val="00B050"/>
              </a:solidFill>
            </a:endParaRPr>
          </a:p>
        </p:txBody>
      </p:sp>
      <p:pic>
        <p:nvPicPr>
          <p:cNvPr id="4098" name="Picture 2" descr="داء غريفز - ويكيبيدي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4361" y="1332309"/>
            <a:ext cx="3269639" cy="212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713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228" y="1173616"/>
            <a:ext cx="7670347" cy="2446824"/>
          </a:xfrm>
          <a:prstGeom prst="rect">
            <a:avLst/>
          </a:prstGeom>
          <a:noFill/>
        </p:spPr>
        <p:txBody>
          <a:bodyPr wrap="square" rtlCol="0">
            <a:spAutoFit/>
          </a:bodyPr>
          <a:lstStyle/>
          <a:p>
            <a:pPr algn="l" rtl="0"/>
            <a:r>
              <a:rPr lang="en-US" sz="3300" b="1" dirty="0"/>
              <a:t>Q6:</a:t>
            </a:r>
          </a:p>
          <a:p>
            <a:pPr algn="l" rtl="0"/>
            <a:r>
              <a:rPr lang="en-US" sz="3000" dirty="0" err="1"/>
              <a:t>Hx</a:t>
            </a:r>
            <a:r>
              <a:rPr lang="en-US" sz="3000" dirty="0"/>
              <a:t> of Asymptomatic patient with TSH 6.2 </a:t>
            </a:r>
            <a:r>
              <a:rPr lang="en-US" sz="3000" dirty="0" err="1"/>
              <a:t>mlU</a:t>
            </a:r>
            <a:r>
              <a:rPr lang="en-US" sz="3000" dirty="0"/>
              <a:t>/L </a:t>
            </a:r>
          </a:p>
          <a:p>
            <a:pPr marL="557213" indent="-557213" algn="l" rtl="0">
              <a:buFont typeface="+mj-lt"/>
              <a:buAutoNum type="alphaUcPeriod"/>
            </a:pPr>
            <a:r>
              <a:rPr lang="en-US" sz="3000" dirty="0"/>
              <a:t>What is the Dx? </a:t>
            </a:r>
          </a:p>
          <a:p>
            <a:pPr marL="557213" indent="-557213" algn="l" rtl="0">
              <a:buFont typeface="+mj-lt"/>
              <a:buAutoNum type="alphaUcPeriod"/>
            </a:pPr>
            <a:r>
              <a:rPr lang="en-US" sz="3000" dirty="0"/>
              <a:t>What is your management? </a:t>
            </a:r>
          </a:p>
        </p:txBody>
      </p:sp>
      <p:sp>
        <p:nvSpPr>
          <p:cNvPr id="5" name="TextBox 4"/>
          <p:cNvSpPr txBox="1"/>
          <p:nvPr/>
        </p:nvSpPr>
        <p:spPr>
          <a:xfrm>
            <a:off x="359228" y="4207669"/>
            <a:ext cx="7913234" cy="1015663"/>
          </a:xfrm>
          <a:prstGeom prst="rect">
            <a:avLst/>
          </a:prstGeom>
          <a:noFill/>
        </p:spPr>
        <p:txBody>
          <a:bodyPr wrap="square" rtlCol="0">
            <a:spAutoFit/>
          </a:bodyPr>
          <a:lstStyle/>
          <a:p>
            <a:pPr marL="557213" indent="-557213" algn="l" rtl="0">
              <a:buFont typeface="+mj-lt"/>
              <a:buAutoNum type="alphaUcPeriod"/>
            </a:pPr>
            <a:r>
              <a:rPr lang="en-US" sz="3000" dirty="0">
                <a:solidFill>
                  <a:srgbClr val="00B050"/>
                </a:solidFill>
              </a:rPr>
              <a:t>Subclinical hypothyroidism </a:t>
            </a:r>
          </a:p>
          <a:p>
            <a:pPr marL="557213" indent="-557213" algn="l" rtl="0">
              <a:buFont typeface="+mj-lt"/>
              <a:buAutoNum type="alphaUcPeriod"/>
            </a:pPr>
            <a:r>
              <a:rPr lang="en-US" sz="3000" dirty="0">
                <a:solidFill>
                  <a:srgbClr val="00B050"/>
                </a:solidFill>
              </a:rPr>
              <a:t>Conservative (just follow up) </a:t>
            </a:r>
            <a:endParaRPr lang="en-US" sz="1200" dirty="0">
              <a:solidFill>
                <a:srgbClr val="00B050"/>
              </a:solidFill>
            </a:endParaRPr>
          </a:p>
        </p:txBody>
      </p:sp>
    </p:spTree>
    <p:extLst>
      <p:ext uri="{BB962C8B-B14F-4D97-AF65-F5344CB8AC3E}">
        <p14:creationId xmlns:p14="http://schemas.microsoft.com/office/powerpoint/2010/main" val="22159009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228" y="1173616"/>
            <a:ext cx="7670347" cy="1523494"/>
          </a:xfrm>
          <a:prstGeom prst="rect">
            <a:avLst/>
          </a:prstGeom>
          <a:noFill/>
        </p:spPr>
        <p:txBody>
          <a:bodyPr wrap="square" rtlCol="0">
            <a:spAutoFit/>
          </a:bodyPr>
          <a:lstStyle/>
          <a:p>
            <a:pPr algn="l" rtl="0"/>
            <a:r>
              <a:rPr lang="en-US" sz="3300" b="1" dirty="0"/>
              <a:t>Q7:</a:t>
            </a:r>
          </a:p>
          <a:p>
            <a:pPr marL="557213" indent="-557213" algn="l" rtl="0">
              <a:buFont typeface="+mj-lt"/>
              <a:buAutoNum type="alphaUcPeriod"/>
            </a:pPr>
            <a:r>
              <a:rPr lang="en-US" sz="3000" dirty="0"/>
              <a:t>What is this condition? </a:t>
            </a:r>
          </a:p>
          <a:p>
            <a:pPr marL="557213" indent="-557213" algn="l" rtl="0">
              <a:buFont typeface="+mj-lt"/>
              <a:buAutoNum type="alphaUcPeriod"/>
            </a:pPr>
            <a:r>
              <a:rPr lang="en-US" sz="3000" dirty="0"/>
              <a:t>What is the cause? </a:t>
            </a:r>
          </a:p>
        </p:txBody>
      </p:sp>
      <p:sp>
        <p:nvSpPr>
          <p:cNvPr id="5" name="TextBox 4"/>
          <p:cNvSpPr txBox="1"/>
          <p:nvPr/>
        </p:nvSpPr>
        <p:spPr>
          <a:xfrm>
            <a:off x="359228" y="4207669"/>
            <a:ext cx="7913234" cy="1015663"/>
          </a:xfrm>
          <a:prstGeom prst="rect">
            <a:avLst/>
          </a:prstGeom>
          <a:noFill/>
        </p:spPr>
        <p:txBody>
          <a:bodyPr wrap="square" rtlCol="0">
            <a:spAutoFit/>
          </a:bodyPr>
          <a:lstStyle/>
          <a:p>
            <a:pPr marL="557213" indent="-557213" algn="l" rtl="0">
              <a:buFont typeface="+mj-lt"/>
              <a:buAutoNum type="alphaUcPeriod"/>
            </a:pPr>
            <a:r>
              <a:rPr lang="en-US" sz="3000" dirty="0" err="1">
                <a:solidFill>
                  <a:srgbClr val="00B050"/>
                </a:solidFill>
              </a:rPr>
              <a:t>Xanthelasma</a:t>
            </a:r>
            <a:r>
              <a:rPr lang="en-US" sz="3000" dirty="0">
                <a:solidFill>
                  <a:srgbClr val="00B050"/>
                </a:solidFill>
              </a:rPr>
              <a:t> </a:t>
            </a:r>
          </a:p>
          <a:p>
            <a:pPr marL="557213" indent="-557213" algn="l" rtl="0">
              <a:buFont typeface="+mj-lt"/>
              <a:buAutoNum type="alphaUcPeriod"/>
            </a:pPr>
            <a:r>
              <a:rPr lang="en-US" sz="3000" dirty="0">
                <a:solidFill>
                  <a:srgbClr val="00B050"/>
                </a:solidFill>
              </a:rPr>
              <a:t>Hyperlipidemia</a:t>
            </a:r>
            <a:endParaRPr lang="en-US" sz="1200" dirty="0">
              <a:solidFill>
                <a:srgbClr val="00B050"/>
              </a:solidFill>
            </a:endParaRPr>
          </a:p>
        </p:txBody>
      </p:sp>
      <p:pic>
        <p:nvPicPr>
          <p:cNvPr id="7170" name="Picture 2" descr="What is xanthelasma? - American Academy of Ophthalm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431" y="1006078"/>
            <a:ext cx="3788569" cy="1894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5795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228" y="1173616"/>
            <a:ext cx="7670347" cy="1615827"/>
          </a:xfrm>
          <a:prstGeom prst="rect">
            <a:avLst/>
          </a:prstGeom>
          <a:noFill/>
        </p:spPr>
        <p:txBody>
          <a:bodyPr wrap="square" rtlCol="0">
            <a:spAutoFit/>
          </a:bodyPr>
          <a:lstStyle/>
          <a:p>
            <a:pPr algn="l" rtl="0"/>
            <a:r>
              <a:rPr lang="en-US" sz="3300" b="1" dirty="0"/>
              <a:t>Q8:</a:t>
            </a:r>
          </a:p>
          <a:p>
            <a:pPr algn="l" rtl="0"/>
            <a:r>
              <a:rPr lang="en-US" sz="3300" dirty="0"/>
              <a:t>Write down two drugs for smoking cessation: </a:t>
            </a:r>
          </a:p>
        </p:txBody>
      </p:sp>
      <p:sp>
        <p:nvSpPr>
          <p:cNvPr id="5" name="TextBox 4"/>
          <p:cNvSpPr txBox="1"/>
          <p:nvPr/>
        </p:nvSpPr>
        <p:spPr>
          <a:xfrm>
            <a:off x="359228" y="3436144"/>
            <a:ext cx="7913234" cy="1477328"/>
          </a:xfrm>
          <a:prstGeom prst="rect">
            <a:avLst/>
          </a:prstGeom>
          <a:noFill/>
        </p:spPr>
        <p:txBody>
          <a:bodyPr wrap="square" rtlCol="0">
            <a:spAutoFit/>
          </a:bodyPr>
          <a:lstStyle/>
          <a:p>
            <a:pPr marL="557213" indent="-557213" algn="l" rtl="0">
              <a:buFont typeface="+mj-lt"/>
              <a:buAutoNum type="arabicPeriod"/>
            </a:pPr>
            <a:r>
              <a:rPr lang="en-US" sz="3000" dirty="0">
                <a:solidFill>
                  <a:srgbClr val="00B050"/>
                </a:solidFill>
              </a:rPr>
              <a:t>Bupropion </a:t>
            </a:r>
          </a:p>
          <a:p>
            <a:pPr marL="557213" indent="-557213" algn="l" rtl="0">
              <a:buFont typeface="+mj-lt"/>
              <a:buAutoNum type="arabicPeriod"/>
            </a:pPr>
            <a:r>
              <a:rPr lang="en-US" sz="3000" dirty="0" err="1">
                <a:solidFill>
                  <a:srgbClr val="00B050"/>
                </a:solidFill>
              </a:rPr>
              <a:t>Varenicline</a:t>
            </a:r>
            <a:endParaRPr lang="en-US" sz="3000" dirty="0">
              <a:solidFill>
                <a:srgbClr val="00B050"/>
              </a:solidFill>
            </a:endParaRPr>
          </a:p>
          <a:p>
            <a:pPr marL="557213" indent="-557213" algn="l" rtl="0">
              <a:buFont typeface="+mj-lt"/>
              <a:buAutoNum type="arabicPeriod"/>
            </a:pPr>
            <a:r>
              <a:rPr lang="en-US" sz="3000" dirty="0">
                <a:solidFill>
                  <a:srgbClr val="00B050"/>
                </a:solidFill>
              </a:rPr>
              <a:t>Nicotine replacement therapy </a:t>
            </a:r>
          </a:p>
        </p:txBody>
      </p:sp>
    </p:spTree>
    <p:extLst>
      <p:ext uri="{BB962C8B-B14F-4D97-AF65-F5344CB8AC3E}">
        <p14:creationId xmlns:p14="http://schemas.microsoft.com/office/powerpoint/2010/main" val="19248088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228" y="1196752"/>
            <a:ext cx="7670347" cy="2446824"/>
          </a:xfrm>
          <a:prstGeom prst="rect">
            <a:avLst/>
          </a:prstGeom>
          <a:noFill/>
        </p:spPr>
        <p:txBody>
          <a:bodyPr wrap="square" rtlCol="0">
            <a:spAutoFit/>
          </a:bodyPr>
          <a:lstStyle/>
          <a:p>
            <a:pPr algn="l" rtl="0"/>
            <a:r>
              <a:rPr lang="en-US" sz="3300" b="1" dirty="0"/>
              <a:t>Q9:</a:t>
            </a:r>
          </a:p>
          <a:p>
            <a:pPr algn="l" rtl="0"/>
            <a:r>
              <a:rPr lang="en-US" sz="2400" dirty="0"/>
              <a:t>Patient with HTN and DM on Atenolol and other drugs his PB 140/90 (when he sit) and 110/80 (when he stand) he is complaining from dizziness (longer </a:t>
            </a:r>
            <a:r>
              <a:rPr lang="en-US" sz="2400" dirty="0" err="1"/>
              <a:t>Hx</a:t>
            </a:r>
            <a:r>
              <a:rPr lang="en-US" sz="2400" dirty="0"/>
              <a:t>)  </a:t>
            </a:r>
          </a:p>
          <a:p>
            <a:pPr marL="557213" indent="-557213" algn="l" rtl="0">
              <a:buFont typeface="+mj-lt"/>
              <a:buAutoNum type="alphaUcPeriod"/>
            </a:pPr>
            <a:r>
              <a:rPr lang="en-US" sz="2400" dirty="0"/>
              <a:t>What is the type of his complain? </a:t>
            </a:r>
          </a:p>
          <a:p>
            <a:pPr marL="557213" indent="-557213" algn="l" rtl="0">
              <a:buFont typeface="+mj-lt"/>
              <a:buAutoNum type="alphaUcPeriod"/>
            </a:pPr>
            <a:r>
              <a:rPr lang="en-US" sz="2400" dirty="0"/>
              <a:t>Two causes of his complain? </a:t>
            </a:r>
          </a:p>
        </p:txBody>
      </p:sp>
      <p:sp>
        <p:nvSpPr>
          <p:cNvPr id="5" name="TextBox 4"/>
          <p:cNvSpPr txBox="1"/>
          <p:nvPr/>
        </p:nvSpPr>
        <p:spPr>
          <a:xfrm>
            <a:off x="359228" y="4207669"/>
            <a:ext cx="7913234" cy="1338828"/>
          </a:xfrm>
          <a:prstGeom prst="rect">
            <a:avLst/>
          </a:prstGeom>
          <a:noFill/>
        </p:spPr>
        <p:txBody>
          <a:bodyPr wrap="square" rtlCol="0">
            <a:spAutoFit/>
          </a:bodyPr>
          <a:lstStyle/>
          <a:p>
            <a:pPr marL="557213" indent="-557213" algn="l" rtl="0">
              <a:buFont typeface="+mj-lt"/>
              <a:buAutoNum type="alphaUcPeriod"/>
            </a:pPr>
            <a:r>
              <a:rPr lang="en-US" sz="2700" dirty="0">
                <a:solidFill>
                  <a:srgbClr val="00B050"/>
                </a:solidFill>
              </a:rPr>
              <a:t>Positional dizziness (orthostatic hypotension) </a:t>
            </a:r>
          </a:p>
          <a:p>
            <a:pPr marL="557213" indent="-557213" algn="l" rtl="0">
              <a:buFont typeface="+mj-lt"/>
              <a:buAutoNum type="alphaUcPeriod"/>
            </a:pPr>
            <a:r>
              <a:rPr lang="en-US" sz="2700" b="1" dirty="0">
                <a:solidFill>
                  <a:srgbClr val="00B050"/>
                </a:solidFill>
              </a:rPr>
              <a:t>Antihypertensive medication </a:t>
            </a:r>
            <a:r>
              <a:rPr lang="en-US" sz="2700" dirty="0">
                <a:solidFill>
                  <a:srgbClr val="00B050"/>
                </a:solidFill>
              </a:rPr>
              <a:t>(atenolol) + </a:t>
            </a:r>
            <a:r>
              <a:rPr lang="en-US" sz="2700" b="1" dirty="0">
                <a:solidFill>
                  <a:srgbClr val="00B050"/>
                </a:solidFill>
              </a:rPr>
              <a:t>DM</a:t>
            </a:r>
            <a:r>
              <a:rPr lang="en-US" sz="2700" dirty="0">
                <a:solidFill>
                  <a:srgbClr val="00B050"/>
                </a:solidFill>
              </a:rPr>
              <a:t> (autonomic nervous system dysfunction) </a:t>
            </a:r>
            <a:endParaRPr lang="en-US" sz="1050" dirty="0">
              <a:solidFill>
                <a:srgbClr val="00B050"/>
              </a:solidFill>
            </a:endParaRPr>
          </a:p>
        </p:txBody>
      </p:sp>
    </p:spTree>
    <p:extLst>
      <p:ext uri="{BB962C8B-B14F-4D97-AF65-F5344CB8AC3E}">
        <p14:creationId xmlns:p14="http://schemas.microsoft.com/office/powerpoint/2010/main" val="31129818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228" y="1173616"/>
            <a:ext cx="5955848" cy="2908489"/>
          </a:xfrm>
          <a:prstGeom prst="rect">
            <a:avLst/>
          </a:prstGeom>
          <a:noFill/>
        </p:spPr>
        <p:txBody>
          <a:bodyPr wrap="square" rtlCol="0">
            <a:spAutoFit/>
          </a:bodyPr>
          <a:lstStyle/>
          <a:p>
            <a:pPr algn="l" defTabSz="685800" rtl="0" fontAlgn="auto">
              <a:spcBef>
                <a:spcPts val="0"/>
              </a:spcBef>
              <a:spcAft>
                <a:spcPts val="0"/>
              </a:spcAft>
              <a:defRPr/>
            </a:pPr>
            <a:r>
              <a:rPr lang="en-US" sz="3300" b="1" dirty="0">
                <a:solidFill>
                  <a:prstClr val="black"/>
                </a:solidFill>
                <a:latin typeface="Calibri" panose="020F0502020204030204"/>
                <a:cs typeface="+mn-cs"/>
              </a:rPr>
              <a:t>Q10:</a:t>
            </a:r>
          </a:p>
          <a:p>
            <a:pPr algn="l" defTabSz="685800" rtl="0" fontAlgn="auto">
              <a:spcBef>
                <a:spcPts val="0"/>
              </a:spcBef>
              <a:spcAft>
                <a:spcPts val="0"/>
              </a:spcAft>
              <a:defRPr/>
            </a:pPr>
            <a:r>
              <a:rPr lang="en-US" sz="3000" dirty="0">
                <a:solidFill>
                  <a:prstClr val="black"/>
                </a:solidFill>
                <a:latin typeface="Calibri" panose="020F0502020204030204"/>
                <a:cs typeface="+mn-cs"/>
              </a:rPr>
              <a:t>13 years old male come with 2 days </a:t>
            </a:r>
            <a:r>
              <a:rPr lang="en-US" sz="3000" dirty="0" err="1">
                <a:solidFill>
                  <a:prstClr val="black"/>
                </a:solidFill>
                <a:latin typeface="Calibri" panose="020F0502020204030204"/>
                <a:cs typeface="+mn-cs"/>
              </a:rPr>
              <a:t>Hx</a:t>
            </a:r>
            <a:r>
              <a:rPr lang="en-US" sz="3000" dirty="0">
                <a:solidFill>
                  <a:prstClr val="black"/>
                </a:solidFill>
                <a:latin typeface="Calibri" panose="020F0502020204030204"/>
                <a:cs typeface="+mn-cs"/>
              </a:rPr>
              <a:t> of fever (38.2) and anterior cervical LN tenderness </a:t>
            </a:r>
          </a:p>
          <a:p>
            <a:pPr marL="557213" indent="-557213" algn="l" defTabSz="685800" rtl="0" fontAlgn="auto">
              <a:spcBef>
                <a:spcPts val="0"/>
              </a:spcBef>
              <a:spcAft>
                <a:spcPts val="0"/>
              </a:spcAft>
              <a:buFont typeface="+mj-lt"/>
              <a:buAutoNum type="alphaUcPeriod"/>
              <a:defRPr/>
            </a:pPr>
            <a:r>
              <a:rPr lang="en-US" sz="3000" dirty="0">
                <a:solidFill>
                  <a:prstClr val="black"/>
                </a:solidFill>
                <a:latin typeface="Calibri" panose="020F0502020204030204"/>
                <a:cs typeface="+mn-cs"/>
              </a:rPr>
              <a:t>What is the Dx? </a:t>
            </a:r>
          </a:p>
          <a:p>
            <a:pPr marL="557213" indent="-557213" algn="l" defTabSz="685800" rtl="0" fontAlgn="auto">
              <a:spcBef>
                <a:spcPts val="0"/>
              </a:spcBef>
              <a:spcAft>
                <a:spcPts val="0"/>
              </a:spcAft>
              <a:buFont typeface="+mj-lt"/>
              <a:buAutoNum type="alphaUcPeriod"/>
              <a:defRPr/>
            </a:pPr>
            <a:r>
              <a:rPr lang="en-US" sz="3000" dirty="0">
                <a:solidFill>
                  <a:prstClr val="black"/>
                </a:solidFill>
                <a:latin typeface="Calibri" panose="020F0502020204030204"/>
                <a:cs typeface="+mn-cs"/>
              </a:rPr>
              <a:t>What is the treatment? </a:t>
            </a:r>
          </a:p>
        </p:txBody>
      </p:sp>
      <p:sp>
        <p:nvSpPr>
          <p:cNvPr id="5" name="TextBox 4"/>
          <p:cNvSpPr txBox="1"/>
          <p:nvPr/>
        </p:nvSpPr>
        <p:spPr>
          <a:xfrm>
            <a:off x="345282" y="4750594"/>
            <a:ext cx="7913234" cy="1015663"/>
          </a:xfrm>
          <a:prstGeom prst="rect">
            <a:avLst/>
          </a:prstGeom>
          <a:noFill/>
        </p:spPr>
        <p:txBody>
          <a:bodyPr wrap="square" rtlCol="0">
            <a:spAutoFit/>
          </a:bodyPr>
          <a:lstStyle/>
          <a:p>
            <a:pPr marL="557213" indent="-557213" algn="l" defTabSz="685800" rtl="0" fontAlgn="auto">
              <a:spcBef>
                <a:spcPts val="0"/>
              </a:spcBef>
              <a:spcAft>
                <a:spcPts val="0"/>
              </a:spcAft>
              <a:buFont typeface="+mj-lt"/>
              <a:buAutoNum type="alphaUcPeriod"/>
              <a:defRPr/>
            </a:pPr>
            <a:r>
              <a:rPr lang="en-US" sz="3000" dirty="0">
                <a:solidFill>
                  <a:srgbClr val="00B050"/>
                </a:solidFill>
                <a:latin typeface="Calibri" panose="020F0502020204030204"/>
                <a:cs typeface="+mn-cs"/>
              </a:rPr>
              <a:t>Tonsillitis (</a:t>
            </a:r>
            <a:r>
              <a:rPr lang="en-US" sz="3000" dirty="0" err="1">
                <a:solidFill>
                  <a:srgbClr val="00B050"/>
                </a:solidFill>
                <a:latin typeface="Calibri" panose="020F0502020204030204"/>
                <a:cs typeface="+mn-cs"/>
              </a:rPr>
              <a:t>strepthroat</a:t>
            </a:r>
            <a:r>
              <a:rPr lang="en-US" sz="3000" dirty="0">
                <a:solidFill>
                  <a:srgbClr val="00B050"/>
                </a:solidFill>
                <a:latin typeface="Calibri" panose="020F0502020204030204"/>
                <a:cs typeface="+mn-cs"/>
              </a:rPr>
              <a:t> / bacterial pharyngitis)   </a:t>
            </a:r>
          </a:p>
          <a:p>
            <a:pPr marL="557213" indent="-557213" algn="l" defTabSz="685800" rtl="0" fontAlgn="auto">
              <a:spcBef>
                <a:spcPts val="0"/>
              </a:spcBef>
              <a:spcAft>
                <a:spcPts val="0"/>
              </a:spcAft>
              <a:buFont typeface="+mj-lt"/>
              <a:buAutoNum type="alphaUcPeriod"/>
              <a:defRPr/>
            </a:pPr>
            <a:r>
              <a:rPr lang="en-US" sz="3000" dirty="0">
                <a:solidFill>
                  <a:srgbClr val="00B050"/>
                </a:solidFill>
                <a:latin typeface="Calibri" panose="020F0502020204030204"/>
                <a:cs typeface="+mn-cs"/>
              </a:rPr>
              <a:t>Penicillin 10 days </a:t>
            </a:r>
            <a:endParaRPr lang="en-US" sz="1200" dirty="0">
              <a:solidFill>
                <a:srgbClr val="00B050"/>
              </a:solidFill>
              <a:latin typeface="Calibri" panose="020F0502020204030204"/>
              <a:cs typeface="+mn-cs"/>
            </a:endParaRPr>
          </a:p>
        </p:txBody>
      </p:sp>
      <p:sp>
        <p:nvSpPr>
          <p:cNvPr id="4" name="AutoShape 4" descr="Streptococcal pharyngitis - Wikipedia"/>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6447235" y="1173616"/>
            <a:ext cx="2696765" cy="3178795"/>
          </a:xfrm>
          <a:prstGeom prst="rect">
            <a:avLst/>
          </a:prstGeom>
        </p:spPr>
      </p:pic>
    </p:spTree>
    <p:extLst>
      <p:ext uri="{BB962C8B-B14F-4D97-AF65-F5344CB8AC3E}">
        <p14:creationId xmlns:p14="http://schemas.microsoft.com/office/powerpoint/2010/main" val="7982812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228" y="1173616"/>
            <a:ext cx="7670347" cy="1061829"/>
          </a:xfrm>
          <a:prstGeom prst="rect">
            <a:avLst/>
          </a:prstGeom>
          <a:noFill/>
        </p:spPr>
        <p:txBody>
          <a:bodyPr wrap="square" rtlCol="0">
            <a:spAutoFit/>
          </a:bodyPr>
          <a:lstStyle/>
          <a:p>
            <a:pPr algn="l" defTabSz="685800" rtl="0" fontAlgn="auto">
              <a:spcBef>
                <a:spcPts val="0"/>
              </a:spcBef>
              <a:spcAft>
                <a:spcPts val="0"/>
              </a:spcAft>
              <a:defRPr/>
            </a:pPr>
            <a:r>
              <a:rPr lang="en-US" sz="3300" b="1" dirty="0">
                <a:solidFill>
                  <a:prstClr val="black"/>
                </a:solidFill>
                <a:latin typeface="Calibri" panose="020F0502020204030204"/>
                <a:cs typeface="+mn-cs"/>
              </a:rPr>
              <a:t>Q11:</a:t>
            </a:r>
          </a:p>
          <a:p>
            <a:pPr algn="l" defTabSz="685800" rtl="0" fontAlgn="auto">
              <a:spcBef>
                <a:spcPts val="0"/>
              </a:spcBef>
              <a:spcAft>
                <a:spcPts val="0"/>
              </a:spcAft>
              <a:defRPr/>
            </a:pPr>
            <a:r>
              <a:rPr lang="en-US" sz="3000" dirty="0">
                <a:solidFill>
                  <a:prstClr val="black"/>
                </a:solidFill>
                <a:latin typeface="Calibri" panose="020F0502020204030204"/>
              </a:rPr>
              <a:t>Write down three red flags for headache </a:t>
            </a:r>
            <a:endParaRPr lang="en-US" sz="3000" dirty="0">
              <a:solidFill>
                <a:prstClr val="black"/>
              </a:solidFill>
              <a:latin typeface="Calibri" panose="020F0502020204030204"/>
              <a:cs typeface="+mn-cs"/>
            </a:endParaRPr>
          </a:p>
        </p:txBody>
      </p:sp>
      <p:sp>
        <p:nvSpPr>
          <p:cNvPr id="5" name="TextBox 4"/>
          <p:cNvSpPr txBox="1"/>
          <p:nvPr/>
        </p:nvSpPr>
        <p:spPr>
          <a:xfrm>
            <a:off x="359227" y="3250407"/>
            <a:ext cx="8413298" cy="2400657"/>
          </a:xfrm>
          <a:prstGeom prst="rect">
            <a:avLst/>
          </a:prstGeom>
          <a:noFill/>
        </p:spPr>
        <p:txBody>
          <a:bodyPr wrap="square" rtlCol="0">
            <a:spAutoFit/>
          </a:bodyPr>
          <a:lstStyle/>
          <a:p>
            <a:pPr marL="557213" indent="-557213" algn="l" defTabSz="685800" rtl="0" fontAlgn="auto">
              <a:spcBef>
                <a:spcPts val="0"/>
              </a:spcBef>
              <a:spcAft>
                <a:spcPts val="0"/>
              </a:spcAft>
              <a:buFont typeface="+mj-lt"/>
              <a:buAutoNum type="arabicPeriod"/>
              <a:defRPr/>
            </a:pPr>
            <a:r>
              <a:rPr lang="en-US" sz="3000" dirty="0">
                <a:solidFill>
                  <a:srgbClr val="00B050"/>
                </a:solidFill>
                <a:latin typeface="Calibri" panose="020F0502020204030204"/>
                <a:cs typeface="+mn-cs"/>
              </a:rPr>
              <a:t>Papilledema  (visual disturbances</a:t>
            </a:r>
            <a:r>
              <a:rPr lang="en-US" sz="3000" dirty="0">
                <a:solidFill>
                  <a:srgbClr val="00B050"/>
                </a:solidFill>
                <a:latin typeface="Calibri" panose="020F0502020204030204"/>
              </a:rPr>
              <a:t>) </a:t>
            </a:r>
          </a:p>
          <a:p>
            <a:pPr marL="557213" indent="-557213" algn="l" defTabSz="685800" rtl="0" fontAlgn="auto">
              <a:spcBef>
                <a:spcPts val="0"/>
              </a:spcBef>
              <a:spcAft>
                <a:spcPts val="0"/>
              </a:spcAft>
              <a:buFont typeface="+mj-lt"/>
              <a:buAutoNum type="arabicPeriod"/>
              <a:defRPr/>
            </a:pPr>
            <a:r>
              <a:rPr lang="en-US" sz="3000" dirty="0">
                <a:solidFill>
                  <a:srgbClr val="00B050"/>
                </a:solidFill>
                <a:latin typeface="Calibri" panose="020F0502020204030204"/>
              </a:rPr>
              <a:t>Focal neurological deficit</a:t>
            </a:r>
          </a:p>
          <a:p>
            <a:pPr marL="557213" indent="-557213" algn="l" defTabSz="685800" rtl="0" fontAlgn="auto">
              <a:spcBef>
                <a:spcPts val="0"/>
              </a:spcBef>
              <a:spcAft>
                <a:spcPts val="0"/>
              </a:spcAft>
              <a:buFont typeface="+mj-lt"/>
              <a:buAutoNum type="arabicPeriod"/>
              <a:defRPr/>
            </a:pPr>
            <a:r>
              <a:rPr lang="en-US" sz="3000" dirty="0">
                <a:solidFill>
                  <a:srgbClr val="00B050"/>
                </a:solidFill>
                <a:latin typeface="Calibri" panose="020F0502020204030204"/>
              </a:rPr>
              <a:t>Age above 50 </a:t>
            </a:r>
          </a:p>
          <a:p>
            <a:pPr marL="557213" indent="-557213" algn="l" defTabSz="685800" rtl="0" fontAlgn="auto">
              <a:spcBef>
                <a:spcPts val="0"/>
              </a:spcBef>
              <a:spcAft>
                <a:spcPts val="0"/>
              </a:spcAft>
              <a:buFont typeface="+mj-lt"/>
              <a:buAutoNum type="arabicPeriod"/>
              <a:defRPr/>
            </a:pPr>
            <a:r>
              <a:rPr lang="en-US" sz="3000" dirty="0">
                <a:solidFill>
                  <a:srgbClr val="00B050"/>
                </a:solidFill>
                <a:latin typeface="Calibri" panose="020F0502020204030204"/>
              </a:rPr>
              <a:t> neck stiffness </a:t>
            </a:r>
          </a:p>
          <a:p>
            <a:pPr marL="557213" indent="-557213" algn="l" defTabSz="685800" rtl="0" fontAlgn="auto">
              <a:spcBef>
                <a:spcPts val="0"/>
              </a:spcBef>
              <a:spcAft>
                <a:spcPts val="0"/>
              </a:spcAft>
              <a:buFont typeface="+mj-lt"/>
              <a:buAutoNum type="arabicPeriod"/>
              <a:defRPr/>
            </a:pPr>
            <a:r>
              <a:rPr lang="en-US" sz="3000" dirty="0">
                <a:solidFill>
                  <a:srgbClr val="00B050"/>
                </a:solidFill>
                <a:latin typeface="Calibri" panose="020F0502020204030204"/>
              </a:rPr>
              <a:t>Sudden onset worst headache in the patient life </a:t>
            </a:r>
          </a:p>
        </p:txBody>
      </p:sp>
      <p:sp>
        <p:nvSpPr>
          <p:cNvPr id="4" name="AutoShape 4" descr="Streptococcal pharyngitis - Wikipedia"/>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Tree>
    <p:extLst>
      <p:ext uri="{BB962C8B-B14F-4D97-AF65-F5344CB8AC3E}">
        <p14:creationId xmlns:p14="http://schemas.microsoft.com/office/powerpoint/2010/main" val="3288657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E015E2-944E-E069-3C29-DE3CC50C5EE4}"/>
              </a:ext>
            </a:extLst>
          </p:cNvPr>
          <p:cNvSpPr>
            <a:spLocks noGrp="1"/>
          </p:cNvSpPr>
          <p:nvPr>
            <p:ph type="title"/>
          </p:nvPr>
        </p:nvSpPr>
        <p:spPr/>
        <p:txBody>
          <a:bodyPr/>
          <a:lstStyle/>
          <a:p>
            <a:r>
              <a:rPr lang="en-US" dirty="0"/>
              <a:t>Q13 URTI</a:t>
            </a:r>
          </a:p>
        </p:txBody>
      </p:sp>
      <p:sp>
        <p:nvSpPr>
          <p:cNvPr id="3" name="Content Placeholder 2"/>
          <p:cNvSpPr>
            <a:spLocks noGrp="1"/>
          </p:cNvSpPr>
          <p:nvPr>
            <p:ph idx="1"/>
          </p:nvPr>
        </p:nvSpPr>
        <p:spPr/>
        <p:txBody>
          <a:bodyPr/>
          <a:lstStyle/>
          <a:p>
            <a:r>
              <a:rPr lang="en-US" dirty="0"/>
              <a:t>What is the abnormal finding in this S-ray?</a:t>
            </a:r>
          </a:p>
          <a:p>
            <a:pPr lvl="1"/>
            <a:r>
              <a:rPr lang="en-US" dirty="0"/>
              <a:t>Thumbprint Sign</a:t>
            </a:r>
          </a:p>
          <a:p>
            <a:r>
              <a:rPr lang="en-US" dirty="0"/>
              <a:t>Your diagnosis?</a:t>
            </a:r>
          </a:p>
          <a:p>
            <a:pPr lvl="1"/>
            <a:r>
              <a:rPr lang="en-US" dirty="0"/>
              <a:t>Epiglottitis</a:t>
            </a:r>
          </a:p>
        </p:txBody>
      </p:sp>
      <p:pic>
        <p:nvPicPr>
          <p:cNvPr id="4" name="Picture 2" descr="ÙØªÙØ¬Ø© Ø¨Ø­Ø« Ø§ÙØµÙØ± Ø¹Ù âªthumb signâ¬â"/>
          <p:cNvPicPr>
            <a:picLocks noChangeAspect="1" noChangeArrowheads="1"/>
          </p:cNvPicPr>
          <p:nvPr/>
        </p:nvPicPr>
        <p:blipFill>
          <a:blip r:embed="rId2"/>
          <a:srcRect/>
          <a:stretch>
            <a:fillRect/>
          </a:stretch>
        </p:blipFill>
        <p:spPr bwMode="auto">
          <a:xfrm>
            <a:off x="5962200" y="1836020"/>
            <a:ext cx="2553151" cy="2530046"/>
          </a:xfrm>
          <a:prstGeom prst="rect">
            <a:avLst/>
          </a:prstGeom>
          <a:noFill/>
        </p:spPr>
      </p:pic>
    </p:spTree>
    <p:extLst>
      <p:ext uri="{BB962C8B-B14F-4D97-AF65-F5344CB8AC3E}">
        <p14:creationId xmlns:p14="http://schemas.microsoft.com/office/powerpoint/2010/main" val="22649674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DD07D-39B0-4B55-AA94-D3FA7DFAD18A}"/>
              </a:ext>
            </a:extLst>
          </p:cNvPr>
          <p:cNvSpPr txBox="1">
            <a:spLocks/>
          </p:cNvSpPr>
          <p:nvPr/>
        </p:nvSpPr>
        <p:spPr>
          <a:xfrm>
            <a:off x="0" y="1054796"/>
            <a:ext cx="9144000" cy="2387600"/>
          </a:xfrm>
          <a:prstGeom prst="rect">
            <a:avLst/>
          </a:prstGeom>
        </p:spPr>
        <p:txBody>
          <a:bodyP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2pPr>
            <a:lvl3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3pPr>
            <a:lvl4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4pPr>
            <a:lvl5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5pPr>
            <a:lvl6pPr marL="4572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6pPr>
            <a:lvl7pPr marL="9144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7pPr>
            <a:lvl8pPr marL="13716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8pPr>
            <a:lvl9pPr marL="18288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9pPr>
          </a:lstStyle>
          <a:p>
            <a:r>
              <a:rPr lang="en-US">
                <a:ea typeface="+mj-lt"/>
                <a:cs typeface="+mj-lt"/>
              </a:rPr>
              <a:t>Family medicine mini osce</a:t>
            </a:r>
            <a:endParaRPr lang="en-US" dirty="0" err="1"/>
          </a:p>
        </p:txBody>
      </p:sp>
      <p:sp>
        <p:nvSpPr>
          <p:cNvPr id="3" name="Subtitle 2">
            <a:extLst>
              <a:ext uri="{FF2B5EF4-FFF2-40B4-BE49-F238E27FC236}">
                <a16:creationId xmlns:a16="http://schemas.microsoft.com/office/drawing/2014/main" id="{E341A94C-145E-4950-992F-08341526C593}"/>
              </a:ext>
            </a:extLst>
          </p:cNvPr>
          <p:cNvSpPr txBox="1">
            <a:spLocks/>
          </p:cNvSpPr>
          <p:nvPr/>
        </p:nvSpPr>
        <p:spPr>
          <a:xfrm>
            <a:off x="-21922" y="2262486"/>
            <a:ext cx="9144000" cy="1655762"/>
          </a:xfrm>
          <a:prstGeom prst="rect">
            <a:avLst/>
          </a:prstGeom>
        </p:spPr>
        <p:txBody>
          <a:bodyPr vert="horz" lIns="91440" tIns="45720" rIns="91440" bIns="45720" rtlCol="0" anchor="t">
            <a:normAutofit/>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cs typeface="Calibri"/>
              </a:rPr>
              <a:t>10/2/2022</a:t>
            </a:r>
          </a:p>
          <a:p>
            <a:pPr marL="0" indent="0" algn="ctr">
              <a:buNone/>
            </a:pPr>
            <a:r>
              <a:rPr lang="en-US">
                <a:cs typeface="Calibri"/>
              </a:rPr>
              <a:t>Mallak Aljafari</a:t>
            </a:r>
            <a:endParaRPr lang="en-US" dirty="0" err="1">
              <a:cs typeface="Calibri"/>
            </a:endParaRPr>
          </a:p>
        </p:txBody>
      </p:sp>
    </p:spTree>
    <p:extLst>
      <p:ext uri="{BB962C8B-B14F-4D97-AF65-F5344CB8AC3E}">
        <p14:creationId xmlns:p14="http://schemas.microsoft.com/office/powerpoint/2010/main" val="304352736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DAD669CD-B929-46D7-9BF5-7C9F88DE2101}"/>
              </a:ext>
            </a:extLst>
          </p:cNvPr>
          <p:cNvPicPr>
            <a:picLocks noChangeAspect="1"/>
          </p:cNvPicPr>
          <p:nvPr/>
        </p:nvPicPr>
        <p:blipFill>
          <a:blip r:embed="rId2"/>
          <a:stretch>
            <a:fillRect/>
          </a:stretch>
        </p:blipFill>
        <p:spPr>
          <a:xfrm>
            <a:off x="418381" y="548680"/>
            <a:ext cx="8307237" cy="5974212"/>
          </a:xfrm>
          <a:prstGeom prst="rect">
            <a:avLst/>
          </a:prstGeom>
        </p:spPr>
      </p:pic>
    </p:spTree>
    <p:extLst>
      <p:ext uri="{BB962C8B-B14F-4D97-AF65-F5344CB8AC3E}">
        <p14:creationId xmlns:p14="http://schemas.microsoft.com/office/powerpoint/2010/main" val="31276274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61D78C19-361B-4EA5-8B27-56660433D10F}"/>
              </a:ext>
            </a:extLst>
          </p:cNvPr>
          <p:cNvPicPr>
            <a:picLocks noChangeAspect="1"/>
          </p:cNvPicPr>
          <p:nvPr/>
        </p:nvPicPr>
        <p:blipFill>
          <a:blip r:embed="rId2"/>
          <a:stretch>
            <a:fillRect/>
          </a:stretch>
        </p:blipFill>
        <p:spPr>
          <a:xfrm>
            <a:off x="683568" y="620688"/>
            <a:ext cx="7056407" cy="5222888"/>
          </a:xfrm>
          <a:prstGeom prst="rect">
            <a:avLst/>
          </a:prstGeom>
        </p:spPr>
      </p:pic>
    </p:spTree>
    <p:extLst>
      <p:ext uri="{BB962C8B-B14F-4D97-AF65-F5344CB8AC3E}">
        <p14:creationId xmlns:p14="http://schemas.microsoft.com/office/powerpoint/2010/main" val="146933749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338A672F-1B85-4D96-BAAA-8A16853A7235}"/>
              </a:ext>
            </a:extLst>
          </p:cNvPr>
          <p:cNvPicPr>
            <a:picLocks noChangeAspect="1"/>
          </p:cNvPicPr>
          <p:nvPr/>
        </p:nvPicPr>
        <p:blipFill>
          <a:blip r:embed="rId2"/>
          <a:stretch>
            <a:fillRect/>
          </a:stretch>
        </p:blipFill>
        <p:spPr>
          <a:xfrm>
            <a:off x="189782" y="404664"/>
            <a:ext cx="8954218" cy="5684098"/>
          </a:xfrm>
          <a:prstGeom prst="rect">
            <a:avLst/>
          </a:prstGeom>
        </p:spPr>
      </p:pic>
    </p:spTree>
    <p:extLst>
      <p:ext uri="{BB962C8B-B14F-4D97-AF65-F5344CB8AC3E}">
        <p14:creationId xmlns:p14="http://schemas.microsoft.com/office/powerpoint/2010/main" val="13101167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ACC75B-6CD9-4F22-9F2F-101F697AA898}"/>
              </a:ext>
            </a:extLst>
          </p:cNvPr>
          <p:cNvPicPr>
            <a:picLocks noChangeAspect="1"/>
          </p:cNvPicPr>
          <p:nvPr/>
        </p:nvPicPr>
        <p:blipFill>
          <a:blip r:embed="rId2"/>
          <a:stretch>
            <a:fillRect/>
          </a:stretch>
        </p:blipFill>
        <p:spPr>
          <a:xfrm>
            <a:off x="539552" y="764704"/>
            <a:ext cx="7847161" cy="4915411"/>
          </a:xfrm>
          <a:prstGeom prst="rect">
            <a:avLst/>
          </a:prstGeom>
        </p:spPr>
      </p:pic>
    </p:spTree>
    <p:extLst>
      <p:ext uri="{BB962C8B-B14F-4D97-AF65-F5344CB8AC3E}">
        <p14:creationId xmlns:p14="http://schemas.microsoft.com/office/powerpoint/2010/main" val="184409790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indoor&#10;&#10;Description automatically generated">
            <a:extLst>
              <a:ext uri="{FF2B5EF4-FFF2-40B4-BE49-F238E27FC236}">
                <a16:creationId xmlns:a16="http://schemas.microsoft.com/office/drawing/2014/main" id="{3ADCE5B6-3700-492E-8D09-FA16AD6092C4}"/>
              </a:ext>
            </a:extLst>
          </p:cNvPr>
          <p:cNvPicPr>
            <a:picLocks noChangeAspect="1"/>
          </p:cNvPicPr>
          <p:nvPr/>
        </p:nvPicPr>
        <p:blipFill>
          <a:blip r:embed="rId2"/>
          <a:stretch>
            <a:fillRect/>
          </a:stretch>
        </p:blipFill>
        <p:spPr>
          <a:xfrm>
            <a:off x="755576" y="332656"/>
            <a:ext cx="7243313" cy="5358656"/>
          </a:xfrm>
          <a:prstGeom prst="rect">
            <a:avLst/>
          </a:prstGeom>
        </p:spPr>
      </p:pic>
    </p:spTree>
    <p:extLst>
      <p:ext uri="{BB962C8B-B14F-4D97-AF65-F5344CB8AC3E}">
        <p14:creationId xmlns:p14="http://schemas.microsoft.com/office/powerpoint/2010/main" val="33647713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8FDE16F9-5D58-432A-8745-9F3A1DFFC226}"/>
              </a:ext>
            </a:extLst>
          </p:cNvPr>
          <p:cNvPicPr>
            <a:picLocks noChangeAspect="1"/>
          </p:cNvPicPr>
          <p:nvPr/>
        </p:nvPicPr>
        <p:blipFill>
          <a:blip r:embed="rId2"/>
          <a:stretch>
            <a:fillRect/>
          </a:stretch>
        </p:blipFill>
        <p:spPr>
          <a:xfrm>
            <a:off x="323528" y="404664"/>
            <a:ext cx="8192217" cy="5962488"/>
          </a:xfrm>
          <a:prstGeom prst="rect">
            <a:avLst/>
          </a:prstGeom>
        </p:spPr>
      </p:pic>
    </p:spTree>
    <p:extLst>
      <p:ext uri="{BB962C8B-B14F-4D97-AF65-F5344CB8AC3E}">
        <p14:creationId xmlns:p14="http://schemas.microsoft.com/office/powerpoint/2010/main" val="5846694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10;&#10;Description automatically generated">
            <a:extLst>
              <a:ext uri="{FF2B5EF4-FFF2-40B4-BE49-F238E27FC236}">
                <a16:creationId xmlns:a16="http://schemas.microsoft.com/office/drawing/2014/main" id="{8C91CEDD-E175-4BCC-A207-9491D8C17B6F}"/>
              </a:ext>
            </a:extLst>
          </p:cNvPr>
          <p:cNvPicPr>
            <a:picLocks noChangeAspect="1"/>
          </p:cNvPicPr>
          <p:nvPr/>
        </p:nvPicPr>
        <p:blipFill>
          <a:blip r:embed="rId2"/>
          <a:stretch>
            <a:fillRect/>
          </a:stretch>
        </p:blipFill>
        <p:spPr>
          <a:xfrm>
            <a:off x="539552" y="476672"/>
            <a:ext cx="8494142" cy="5490068"/>
          </a:xfrm>
          <a:prstGeom prst="rect">
            <a:avLst/>
          </a:prstGeom>
        </p:spPr>
      </p:pic>
    </p:spTree>
    <p:extLst>
      <p:ext uri="{BB962C8B-B14F-4D97-AF65-F5344CB8AC3E}">
        <p14:creationId xmlns:p14="http://schemas.microsoft.com/office/powerpoint/2010/main" val="28224662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52C3EB1A-8636-49E5-8962-E16D60E8812B}"/>
              </a:ext>
            </a:extLst>
          </p:cNvPr>
          <p:cNvPicPr>
            <a:picLocks noChangeAspect="1"/>
          </p:cNvPicPr>
          <p:nvPr/>
        </p:nvPicPr>
        <p:blipFill>
          <a:blip r:embed="rId2"/>
          <a:stretch>
            <a:fillRect/>
          </a:stretch>
        </p:blipFill>
        <p:spPr>
          <a:xfrm>
            <a:off x="683568" y="64860"/>
            <a:ext cx="8163464" cy="5956428"/>
          </a:xfrm>
          <a:prstGeom prst="rect">
            <a:avLst/>
          </a:prstGeom>
        </p:spPr>
      </p:pic>
    </p:spTree>
    <p:extLst>
      <p:ext uri="{BB962C8B-B14F-4D97-AF65-F5344CB8AC3E}">
        <p14:creationId xmlns:p14="http://schemas.microsoft.com/office/powerpoint/2010/main" val="118740389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10;&#10;Description automatically generated">
            <a:extLst>
              <a:ext uri="{FF2B5EF4-FFF2-40B4-BE49-F238E27FC236}">
                <a16:creationId xmlns:a16="http://schemas.microsoft.com/office/drawing/2014/main" id="{71BE2FAB-E8EB-46E5-A953-8EDB3F0C67C1}"/>
              </a:ext>
            </a:extLst>
          </p:cNvPr>
          <p:cNvPicPr>
            <a:picLocks noChangeAspect="1"/>
          </p:cNvPicPr>
          <p:nvPr/>
        </p:nvPicPr>
        <p:blipFill>
          <a:blip r:embed="rId2"/>
          <a:stretch>
            <a:fillRect/>
          </a:stretch>
        </p:blipFill>
        <p:spPr>
          <a:xfrm>
            <a:off x="159589" y="404664"/>
            <a:ext cx="8824822" cy="5602354"/>
          </a:xfrm>
          <a:prstGeom prst="rect">
            <a:avLst/>
          </a:prstGeom>
        </p:spPr>
      </p:pic>
    </p:spTree>
    <p:extLst>
      <p:ext uri="{BB962C8B-B14F-4D97-AF65-F5344CB8AC3E}">
        <p14:creationId xmlns:p14="http://schemas.microsoft.com/office/powerpoint/2010/main" val="3617087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970890-D619-9489-7EFD-EDB9D1F2E07C}"/>
              </a:ext>
            </a:extLst>
          </p:cNvPr>
          <p:cNvSpPr>
            <a:spLocks noGrp="1"/>
          </p:cNvSpPr>
          <p:nvPr>
            <p:ph type="ctrTitle"/>
          </p:nvPr>
        </p:nvSpPr>
        <p:spPr/>
        <p:txBody>
          <a:bodyPr/>
          <a:lstStyle/>
          <a:p>
            <a:r>
              <a:rPr lang="en-US" dirty="0"/>
              <a:t>Group 1 C+D</a:t>
            </a:r>
          </a:p>
        </p:txBody>
      </p:sp>
      <p:sp>
        <p:nvSpPr>
          <p:cNvPr id="5" name="Subtitle 4">
            <a:extLst>
              <a:ext uri="{FF2B5EF4-FFF2-40B4-BE49-F238E27FC236}">
                <a16:creationId xmlns:a16="http://schemas.microsoft.com/office/drawing/2014/main" id="{5E61D420-F63A-8B43-FF6F-619BC5946602}"/>
              </a:ext>
            </a:extLst>
          </p:cNvPr>
          <p:cNvSpPr>
            <a:spLocks noGrp="1"/>
          </p:cNvSpPr>
          <p:nvPr>
            <p:ph type="subTitle" idx="1"/>
          </p:nvPr>
        </p:nvSpPr>
        <p:spPr/>
        <p:txBody>
          <a:bodyPr/>
          <a:lstStyle/>
          <a:p>
            <a:r>
              <a:rPr lang="en-US" dirty="0"/>
              <a:t>Family medicine archive</a:t>
            </a:r>
          </a:p>
          <a:p>
            <a:r>
              <a:rPr lang="en-US" dirty="0"/>
              <a:t>13 Questions / 1 Question for every lecture</a:t>
            </a:r>
          </a:p>
        </p:txBody>
      </p:sp>
    </p:spTree>
    <p:extLst>
      <p:ext uri="{BB962C8B-B14F-4D97-AF65-F5344CB8AC3E}">
        <p14:creationId xmlns:p14="http://schemas.microsoft.com/office/powerpoint/2010/main" val="114176936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5FC823F1-B825-4291-B984-B4542F331B82}"/>
              </a:ext>
            </a:extLst>
          </p:cNvPr>
          <p:cNvPicPr>
            <a:picLocks noChangeAspect="1"/>
          </p:cNvPicPr>
          <p:nvPr/>
        </p:nvPicPr>
        <p:blipFill>
          <a:blip r:embed="rId2"/>
          <a:stretch>
            <a:fillRect/>
          </a:stretch>
        </p:blipFill>
        <p:spPr>
          <a:xfrm>
            <a:off x="611560" y="339456"/>
            <a:ext cx="8307237" cy="6179087"/>
          </a:xfrm>
          <a:prstGeom prst="rect">
            <a:avLst/>
          </a:prstGeom>
        </p:spPr>
      </p:pic>
    </p:spTree>
    <p:extLst>
      <p:ext uri="{BB962C8B-B14F-4D97-AF65-F5344CB8AC3E}">
        <p14:creationId xmlns:p14="http://schemas.microsoft.com/office/powerpoint/2010/main" val="22081313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484187"/>
            <a:ext cx="5976664" cy="1470025"/>
          </a:xfrm>
        </p:spPr>
        <p:txBody>
          <a:bodyPr/>
          <a:lstStyle/>
          <a:p>
            <a:r>
              <a:rPr lang="en-US" dirty="0"/>
              <a:t>Family medicine mini </a:t>
            </a:r>
            <a:r>
              <a:rPr lang="en-US" dirty="0" err="1"/>
              <a:t>osce</a:t>
            </a:r>
            <a:r>
              <a:rPr lang="en-US" dirty="0"/>
              <a:t>-group 5</a:t>
            </a:r>
          </a:p>
        </p:txBody>
      </p:sp>
      <p:sp>
        <p:nvSpPr>
          <p:cNvPr id="3" name="Subtitle 2"/>
          <p:cNvSpPr>
            <a:spLocks noGrp="1"/>
          </p:cNvSpPr>
          <p:nvPr>
            <p:ph type="subTitle" idx="1"/>
          </p:nvPr>
        </p:nvSpPr>
        <p:spPr>
          <a:xfrm>
            <a:off x="251520" y="2348880"/>
            <a:ext cx="5832648" cy="1752600"/>
          </a:xfrm>
        </p:spPr>
        <p:txBody>
          <a:bodyPr/>
          <a:lstStyle/>
          <a:p>
            <a:r>
              <a:rPr lang="en-US" dirty="0"/>
              <a:t>29/12/2021</a:t>
            </a:r>
          </a:p>
          <a:p>
            <a:r>
              <a:rPr lang="en-US" dirty="0"/>
              <a:t>AL-MAJD SWALMEH</a:t>
            </a:r>
          </a:p>
        </p:txBody>
      </p:sp>
      <p:grpSp>
        <p:nvGrpSpPr>
          <p:cNvPr id="80" name="Google Shape;1899;p66">
            <a:extLst>
              <a:ext uri="{FF2B5EF4-FFF2-40B4-BE49-F238E27FC236}">
                <a16:creationId xmlns:a16="http://schemas.microsoft.com/office/drawing/2014/main" id="{F70E09E9-02B4-4819-BF9B-A61FF3D69AC7}"/>
              </a:ext>
            </a:extLst>
          </p:cNvPr>
          <p:cNvGrpSpPr/>
          <p:nvPr/>
        </p:nvGrpSpPr>
        <p:grpSpPr>
          <a:xfrm>
            <a:off x="5796136" y="1573978"/>
            <a:ext cx="2818446" cy="3710044"/>
            <a:chOff x="1927175" y="238100"/>
            <a:chExt cx="3727650" cy="5216725"/>
          </a:xfrm>
        </p:grpSpPr>
        <p:sp>
          <p:nvSpPr>
            <p:cNvPr id="81" name="Google Shape;1900;p66">
              <a:extLst>
                <a:ext uri="{FF2B5EF4-FFF2-40B4-BE49-F238E27FC236}">
                  <a16:creationId xmlns:a16="http://schemas.microsoft.com/office/drawing/2014/main" id="{595C1B2B-BDE3-4659-8B15-60B4D45E5B06}"/>
                </a:ext>
              </a:extLst>
            </p:cNvPr>
            <p:cNvSpPr/>
            <p:nvPr/>
          </p:nvSpPr>
          <p:spPr>
            <a:xfrm>
              <a:off x="2522500" y="245075"/>
              <a:ext cx="923075" cy="990725"/>
            </a:xfrm>
            <a:custGeom>
              <a:avLst/>
              <a:gdLst/>
              <a:ahLst/>
              <a:cxnLst/>
              <a:rect l="l" t="t" r="r" b="b"/>
              <a:pathLst>
                <a:path w="36923" h="39629" extrusionOk="0">
                  <a:moveTo>
                    <a:pt x="13329" y="1"/>
                  </a:moveTo>
                  <a:cubicBezTo>
                    <a:pt x="11744" y="1"/>
                    <a:pt x="10176" y="691"/>
                    <a:pt x="9115" y="2017"/>
                  </a:cubicBezTo>
                  <a:cubicBezTo>
                    <a:pt x="8166" y="3165"/>
                    <a:pt x="7548" y="4555"/>
                    <a:pt x="6776" y="5835"/>
                  </a:cubicBezTo>
                  <a:cubicBezTo>
                    <a:pt x="5165" y="8550"/>
                    <a:pt x="2252" y="10139"/>
                    <a:pt x="861" y="13052"/>
                  </a:cubicBezTo>
                  <a:cubicBezTo>
                    <a:pt x="0" y="14862"/>
                    <a:pt x="221" y="17179"/>
                    <a:pt x="927" y="19011"/>
                  </a:cubicBezTo>
                  <a:cubicBezTo>
                    <a:pt x="1634" y="20931"/>
                    <a:pt x="3068" y="22520"/>
                    <a:pt x="2825" y="24683"/>
                  </a:cubicBezTo>
                  <a:cubicBezTo>
                    <a:pt x="2671" y="25985"/>
                    <a:pt x="2207" y="27243"/>
                    <a:pt x="1987" y="28523"/>
                  </a:cubicBezTo>
                  <a:cubicBezTo>
                    <a:pt x="1766" y="29803"/>
                    <a:pt x="1854" y="31237"/>
                    <a:pt x="2649" y="32275"/>
                  </a:cubicBezTo>
                  <a:cubicBezTo>
                    <a:pt x="3478" y="33362"/>
                    <a:pt x="4887" y="33748"/>
                    <a:pt x="6296" y="33748"/>
                  </a:cubicBezTo>
                  <a:cubicBezTo>
                    <a:pt x="6688" y="33748"/>
                    <a:pt x="7080" y="33718"/>
                    <a:pt x="7460" y="33665"/>
                  </a:cubicBezTo>
                  <a:cubicBezTo>
                    <a:pt x="9063" y="33442"/>
                    <a:pt x="10628" y="32901"/>
                    <a:pt x="12225" y="32901"/>
                  </a:cubicBezTo>
                  <a:cubicBezTo>
                    <a:pt x="12365" y="32901"/>
                    <a:pt x="12506" y="32906"/>
                    <a:pt x="12646" y="32915"/>
                  </a:cubicBezTo>
                  <a:cubicBezTo>
                    <a:pt x="15052" y="33069"/>
                    <a:pt x="17126" y="34526"/>
                    <a:pt x="19068" y="35938"/>
                  </a:cubicBezTo>
                  <a:cubicBezTo>
                    <a:pt x="20702" y="37152"/>
                    <a:pt x="22578" y="39116"/>
                    <a:pt x="24630" y="39513"/>
                  </a:cubicBezTo>
                  <a:cubicBezTo>
                    <a:pt x="25031" y="39590"/>
                    <a:pt x="25429" y="39629"/>
                    <a:pt x="25820" y="39629"/>
                  </a:cubicBezTo>
                  <a:cubicBezTo>
                    <a:pt x="27453" y="39629"/>
                    <a:pt x="28956" y="38951"/>
                    <a:pt x="29971" y="37527"/>
                  </a:cubicBezTo>
                  <a:cubicBezTo>
                    <a:pt x="31185" y="35850"/>
                    <a:pt x="31538" y="33731"/>
                    <a:pt x="31913" y="31723"/>
                  </a:cubicBezTo>
                  <a:cubicBezTo>
                    <a:pt x="32266" y="29692"/>
                    <a:pt x="32178" y="27839"/>
                    <a:pt x="33568" y="26338"/>
                  </a:cubicBezTo>
                  <a:cubicBezTo>
                    <a:pt x="35179" y="24572"/>
                    <a:pt x="36923" y="22520"/>
                    <a:pt x="36746" y="20136"/>
                  </a:cubicBezTo>
                  <a:cubicBezTo>
                    <a:pt x="36592" y="17863"/>
                    <a:pt x="34760" y="16098"/>
                    <a:pt x="32862" y="14840"/>
                  </a:cubicBezTo>
                  <a:cubicBezTo>
                    <a:pt x="31317" y="13824"/>
                    <a:pt x="29574" y="13008"/>
                    <a:pt x="28227" y="11684"/>
                  </a:cubicBezTo>
                  <a:cubicBezTo>
                    <a:pt x="27036" y="10536"/>
                    <a:pt x="26682" y="8484"/>
                    <a:pt x="26263" y="6939"/>
                  </a:cubicBezTo>
                  <a:cubicBezTo>
                    <a:pt x="26064" y="6100"/>
                    <a:pt x="25800" y="5284"/>
                    <a:pt x="25491" y="4489"/>
                  </a:cubicBezTo>
                  <a:cubicBezTo>
                    <a:pt x="25093" y="3430"/>
                    <a:pt x="23858" y="2900"/>
                    <a:pt x="22710" y="2768"/>
                  </a:cubicBezTo>
                  <a:cubicBezTo>
                    <a:pt x="21584" y="2657"/>
                    <a:pt x="20415" y="2790"/>
                    <a:pt x="19289" y="2525"/>
                  </a:cubicBezTo>
                  <a:cubicBezTo>
                    <a:pt x="18340" y="2260"/>
                    <a:pt x="17457" y="1797"/>
                    <a:pt x="16707" y="1179"/>
                  </a:cubicBezTo>
                  <a:cubicBezTo>
                    <a:pt x="15707" y="386"/>
                    <a:pt x="14513" y="1"/>
                    <a:pt x="13329" y="1"/>
                  </a:cubicBezTo>
                  <a:close/>
                </a:path>
              </a:pathLst>
            </a:custGeom>
            <a:solidFill>
              <a:srgbClr val="CE4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01;p66">
              <a:extLst>
                <a:ext uri="{FF2B5EF4-FFF2-40B4-BE49-F238E27FC236}">
                  <a16:creationId xmlns:a16="http://schemas.microsoft.com/office/drawing/2014/main" id="{71A06A32-C25C-4874-9FCE-73F177F16B84}"/>
                </a:ext>
              </a:extLst>
            </p:cNvPr>
            <p:cNvSpPr/>
            <p:nvPr/>
          </p:nvSpPr>
          <p:spPr>
            <a:xfrm>
              <a:off x="2643325" y="474200"/>
              <a:ext cx="667625" cy="590975"/>
            </a:xfrm>
            <a:custGeom>
              <a:avLst/>
              <a:gdLst/>
              <a:ahLst/>
              <a:cxnLst/>
              <a:rect l="l" t="t" r="r" b="b"/>
              <a:pathLst>
                <a:path w="26705" h="23639" extrusionOk="0">
                  <a:moveTo>
                    <a:pt x="14741" y="1"/>
                  </a:moveTo>
                  <a:cubicBezTo>
                    <a:pt x="13933" y="1"/>
                    <a:pt x="13124" y="196"/>
                    <a:pt x="12360" y="488"/>
                  </a:cubicBezTo>
                  <a:cubicBezTo>
                    <a:pt x="10991" y="1018"/>
                    <a:pt x="9733" y="1812"/>
                    <a:pt x="8321" y="2210"/>
                  </a:cubicBezTo>
                  <a:cubicBezTo>
                    <a:pt x="6489" y="2695"/>
                    <a:pt x="4569" y="2210"/>
                    <a:pt x="2804" y="2894"/>
                  </a:cubicBezTo>
                  <a:cubicBezTo>
                    <a:pt x="1435" y="3424"/>
                    <a:pt x="266" y="4461"/>
                    <a:pt x="133" y="6006"/>
                  </a:cubicBezTo>
                  <a:cubicBezTo>
                    <a:pt x="1" y="7418"/>
                    <a:pt x="883" y="8786"/>
                    <a:pt x="1148" y="10155"/>
                  </a:cubicBezTo>
                  <a:cubicBezTo>
                    <a:pt x="1457" y="11633"/>
                    <a:pt x="1523" y="13156"/>
                    <a:pt x="1347" y="14657"/>
                  </a:cubicBezTo>
                  <a:cubicBezTo>
                    <a:pt x="1215" y="15650"/>
                    <a:pt x="994" y="16643"/>
                    <a:pt x="1237" y="17614"/>
                  </a:cubicBezTo>
                  <a:cubicBezTo>
                    <a:pt x="1590" y="18740"/>
                    <a:pt x="2539" y="19600"/>
                    <a:pt x="3708" y="19843"/>
                  </a:cubicBezTo>
                  <a:cubicBezTo>
                    <a:pt x="4437" y="19998"/>
                    <a:pt x="5209" y="19998"/>
                    <a:pt x="5959" y="20174"/>
                  </a:cubicBezTo>
                  <a:cubicBezTo>
                    <a:pt x="6710" y="20329"/>
                    <a:pt x="7438" y="20572"/>
                    <a:pt x="8144" y="20858"/>
                  </a:cubicBezTo>
                  <a:cubicBezTo>
                    <a:pt x="9844" y="21543"/>
                    <a:pt x="11389" y="22558"/>
                    <a:pt x="13110" y="23176"/>
                  </a:cubicBezTo>
                  <a:cubicBezTo>
                    <a:pt x="13937" y="23483"/>
                    <a:pt x="14803" y="23639"/>
                    <a:pt x="15669" y="23639"/>
                  </a:cubicBezTo>
                  <a:cubicBezTo>
                    <a:pt x="16420" y="23639"/>
                    <a:pt x="17171" y="23522"/>
                    <a:pt x="17899" y="23286"/>
                  </a:cubicBezTo>
                  <a:cubicBezTo>
                    <a:pt x="19267" y="22845"/>
                    <a:pt x="19620" y="21388"/>
                    <a:pt x="20238" y="20196"/>
                  </a:cubicBezTo>
                  <a:cubicBezTo>
                    <a:pt x="21077" y="18519"/>
                    <a:pt x="21938" y="16776"/>
                    <a:pt x="23306" y="15451"/>
                  </a:cubicBezTo>
                  <a:cubicBezTo>
                    <a:pt x="23924" y="14856"/>
                    <a:pt x="24674" y="14480"/>
                    <a:pt x="25204" y="13730"/>
                  </a:cubicBezTo>
                  <a:cubicBezTo>
                    <a:pt x="26705" y="11678"/>
                    <a:pt x="26352" y="8808"/>
                    <a:pt x="24387" y="7175"/>
                  </a:cubicBezTo>
                  <a:cubicBezTo>
                    <a:pt x="23218" y="6182"/>
                    <a:pt x="21629" y="5807"/>
                    <a:pt x="20459" y="4836"/>
                  </a:cubicBezTo>
                  <a:cubicBezTo>
                    <a:pt x="19687" y="4196"/>
                    <a:pt x="19135" y="3357"/>
                    <a:pt x="18561" y="2541"/>
                  </a:cubicBezTo>
                  <a:cubicBezTo>
                    <a:pt x="17921" y="1592"/>
                    <a:pt x="17281" y="599"/>
                    <a:pt x="16156" y="223"/>
                  </a:cubicBezTo>
                  <a:cubicBezTo>
                    <a:pt x="15690" y="68"/>
                    <a:pt x="15215" y="1"/>
                    <a:pt x="14741" y="1"/>
                  </a:cubicBezTo>
                  <a:close/>
                </a:path>
              </a:pathLst>
            </a:custGeom>
            <a:solidFill>
              <a:srgbClr val="AD4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02;p66">
              <a:extLst>
                <a:ext uri="{FF2B5EF4-FFF2-40B4-BE49-F238E27FC236}">
                  <a16:creationId xmlns:a16="http://schemas.microsoft.com/office/drawing/2014/main" id="{C92C5648-B87B-43BA-A07C-FA657195EA91}"/>
                </a:ext>
              </a:extLst>
            </p:cNvPr>
            <p:cNvSpPr/>
            <p:nvPr/>
          </p:nvSpPr>
          <p:spPr>
            <a:xfrm>
              <a:off x="1942075" y="1048875"/>
              <a:ext cx="654925" cy="818025"/>
            </a:xfrm>
            <a:custGeom>
              <a:avLst/>
              <a:gdLst/>
              <a:ahLst/>
              <a:cxnLst/>
              <a:rect l="l" t="t" r="r" b="b"/>
              <a:pathLst>
                <a:path w="26197" h="32721" extrusionOk="0">
                  <a:moveTo>
                    <a:pt x="22333" y="0"/>
                  </a:moveTo>
                  <a:cubicBezTo>
                    <a:pt x="21861" y="0"/>
                    <a:pt x="21334" y="67"/>
                    <a:pt x="20746" y="211"/>
                  </a:cubicBezTo>
                  <a:cubicBezTo>
                    <a:pt x="18936" y="652"/>
                    <a:pt x="8078" y="13232"/>
                    <a:pt x="2914" y="22369"/>
                  </a:cubicBezTo>
                  <a:cubicBezTo>
                    <a:pt x="1126" y="25547"/>
                    <a:pt x="0" y="28305"/>
                    <a:pt x="199" y="29983"/>
                  </a:cubicBezTo>
                  <a:cubicBezTo>
                    <a:pt x="428" y="31974"/>
                    <a:pt x="1534" y="32720"/>
                    <a:pt x="3012" y="32720"/>
                  </a:cubicBezTo>
                  <a:cubicBezTo>
                    <a:pt x="5662" y="32720"/>
                    <a:pt x="9506" y="30320"/>
                    <a:pt x="11631" y="28394"/>
                  </a:cubicBezTo>
                  <a:cubicBezTo>
                    <a:pt x="13375" y="26805"/>
                    <a:pt x="17104" y="22015"/>
                    <a:pt x="20238" y="17822"/>
                  </a:cubicBezTo>
                  <a:cubicBezTo>
                    <a:pt x="21452" y="16211"/>
                    <a:pt x="22555" y="14688"/>
                    <a:pt x="23438" y="13497"/>
                  </a:cubicBezTo>
                  <a:cubicBezTo>
                    <a:pt x="25248" y="11025"/>
                    <a:pt x="26197" y="8045"/>
                    <a:pt x="26109" y="5000"/>
                  </a:cubicBezTo>
                  <a:cubicBezTo>
                    <a:pt x="26014" y="2443"/>
                    <a:pt x="25188" y="0"/>
                    <a:pt x="22333" y="0"/>
                  </a:cubicBez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03;p66">
              <a:extLst>
                <a:ext uri="{FF2B5EF4-FFF2-40B4-BE49-F238E27FC236}">
                  <a16:creationId xmlns:a16="http://schemas.microsoft.com/office/drawing/2014/main" id="{5D1A5614-E793-49DD-9350-16028E30399E}"/>
                </a:ext>
              </a:extLst>
            </p:cNvPr>
            <p:cNvSpPr/>
            <p:nvPr/>
          </p:nvSpPr>
          <p:spPr>
            <a:xfrm>
              <a:off x="3276725" y="1051200"/>
              <a:ext cx="361400" cy="865725"/>
            </a:xfrm>
            <a:custGeom>
              <a:avLst/>
              <a:gdLst/>
              <a:ahLst/>
              <a:cxnLst/>
              <a:rect l="l" t="t" r="r" b="b"/>
              <a:pathLst>
                <a:path w="14456" h="34629" extrusionOk="0">
                  <a:moveTo>
                    <a:pt x="955" y="1"/>
                  </a:moveTo>
                  <a:cubicBezTo>
                    <a:pt x="448" y="1"/>
                    <a:pt x="130" y="268"/>
                    <a:pt x="111" y="890"/>
                  </a:cubicBezTo>
                  <a:cubicBezTo>
                    <a:pt x="22" y="3428"/>
                    <a:pt x="0" y="5856"/>
                    <a:pt x="45" y="8173"/>
                  </a:cubicBezTo>
                  <a:cubicBezTo>
                    <a:pt x="354" y="22938"/>
                    <a:pt x="3200" y="32781"/>
                    <a:pt x="5562" y="33796"/>
                  </a:cubicBezTo>
                  <a:cubicBezTo>
                    <a:pt x="6600" y="34239"/>
                    <a:pt x="7859" y="34629"/>
                    <a:pt x="9109" y="34629"/>
                  </a:cubicBezTo>
                  <a:cubicBezTo>
                    <a:pt x="11155" y="34629"/>
                    <a:pt x="13174" y="33584"/>
                    <a:pt x="14147" y="30022"/>
                  </a:cubicBezTo>
                  <a:cubicBezTo>
                    <a:pt x="14456" y="28919"/>
                    <a:pt x="13970" y="25763"/>
                    <a:pt x="13176" y="22055"/>
                  </a:cubicBezTo>
                  <a:cubicBezTo>
                    <a:pt x="11918" y="16162"/>
                    <a:pt x="9799" y="8924"/>
                    <a:pt x="8696" y="6606"/>
                  </a:cubicBezTo>
                  <a:cubicBezTo>
                    <a:pt x="7255" y="3638"/>
                    <a:pt x="2824" y="1"/>
                    <a:pt x="955" y="1"/>
                  </a:cubicBez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04;p66">
              <a:extLst>
                <a:ext uri="{FF2B5EF4-FFF2-40B4-BE49-F238E27FC236}">
                  <a16:creationId xmlns:a16="http://schemas.microsoft.com/office/drawing/2014/main" id="{DBCE7B3C-61E0-45BF-93AB-2E083A308BF5}"/>
                </a:ext>
              </a:extLst>
            </p:cNvPr>
            <p:cNvSpPr/>
            <p:nvPr/>
          </p:nvSpPr>
          <p:spPr>
            <a:xfrm>
              <a:off x="3260175" y="5137550"/>
              <a:ext cx="805000" cy="317275"/>
            </a:xfrm>
            <a:custGeom>
              <a:avLst/>
              <a:gdLst/>
              <a:ahLst/>
              <a:cxnLst/>
              <a:rect l="l" t="t" r="r" b="b"/>
              <a:pathLst>
                <a:path w="32200" h="12691" extrusionOk="0">
                  <a:moveTo>
                    <a:pt x="12139" y="0"/>
                  </a:moveTo>
                  <a:lnTo>
                    <a:pt x="0" y="949"/>
                  </a:lnTo>
                  <a:lnTo>
                    <a:pt x="883" y="6974"/>
                  </a:lnTo>
                  <a:lnTo>
                    <a:pt x="1722" y="12690"/>
                  </a:lnTo>
                  <a:lnTo>
                    <a:pt x="32200" y="12690"/>
                  </a:lnTo>
                  <a:cubicBezTo>
                    <a:pt x="32200" y="12690"/>
                    <a:pt x="30037" y="8938"/>
                    <a:pt x="24961" y="7835"/>
                  </a:cubicBezTo>
                  <a:cubicBezTo>
                    <a:pt x="22776" y="7394"/>
                    <a:pt x="20613" y="6731"/>
                    <a:pt x="18561" y="5871"/>
                  </a:cubicBezTo>
                  <a:cubicBezTo>
                    <a:pt x="12337" y="3200"/>
                    <a:pt x="12139" y="0"/>
                    <a:pt x="12139" y="0"/>
                  </a:cubicBezTo>
                  <a:close/>
                </a:path>
              </a:pathLst>
            </a:custGeom>
            <a:solidFill>
              <a:srgbClr val="F7A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05;p66">
              <a:extLst>
                <a:ext uri="{FF2B5EF4-FFF2-40B4-BE49-F238E27FC236}">
                  <a16:creationId xmlns:a16="http://schemas.microsoft.com/office/drawing/2014/main" id="{7397C180-0DBC-4DEC-B2B8-9B587BD2C358}"/>
                </a:ext>
              </a:extLst>
            </p:cNvPr>
            <p:cNvSpPr/>
            <p:nvPr/>
          </p:nvSpPr>
          <p:spPr>
            <a:xfrm>
              <a:off x="3282250" y="5284300"/>
              <a:ext cx="782925" cy="170525"/>
            </a:xfrm>
            <a:custGeom>
              <a:avLst/>
              <a:gdLst/>
              <a:ahLst/>
              <a:cxnLst/>
              <a:rect l="l" t="t" r="r" b="b"/>
              <a:pathLst>
                <a:path w="31317" h="6821" extrusionOk="0">
                  <a:moveTo>
                    <a:pt x="17678" y="1"/>
                  </a:moveTo>
                  <a:cubicBezTo>
                    <a:pt x="16486" y="1303"/>
                    <a:pt x="15272" y="2892"/>
                    <a:pt x="14698" y="4503"/>
                  </a:cubicBezTo>
                  <a:cubicBezTo>
                    <a:pt x="7393" y="3863"/>
                    <a:pt x="2891" y="1943"/>
                    <a:pt x="0" y="1104"/>
                  </a:cubicBezTo>
                  <a:lnTo>
                    <a:pt x="0" y="1104"/>
                  </a:lnTo>
                  <a:lnTo>
                    <a:pt x="839" y="6820"/>
                  </a:lnTo>
                  <a:lnTo>
                    <a:pt x="31317" y="6820"/>
                  </a:lnTo>
                  <a:cubicBezTo>
                    <a:pt x="31317" y="6820"/>
                    <a:pt x="29154" y="3068"/>
                    <a:pt x="24078" y="1965"/>
                  </a:cubicBezTo>
                  <a:cubicBezTo>
                    <a:pt x="21893" y="1524"/>
                    <a:pt x="19730" y="861"/>
                    <a:pt x="17678" y="1"/>
                  </a:cubicBezTo>
                  <a:close/>
                </a:path>
              </a:pathLst>
            </a:custGeom>
            <a:solidFill>
              <a:srgbClr val="0A2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06;p66">
              <a:extLst>
                <a:ext uri="{FF2B5EF4-FFF2-40B4-BE49-F238E27FC236}">
                  <a16:creationId xmlns:a16="http://schemas.microsoft.com/office/drawing/2014/main" id="{595C2524-C8B7-4B96-9F71-917AD42F1EB6}"/>
                </a:ext>
              </a:extLst>
            </p:cNvPr>
            <p:cNvSpPr/>
            <p:nvPr/>
          </p:nvSpPr>
          <p:spPr>
            <a:xfrm>
              <a:off x="2942925" y="2502450"/>
              <a:ext cx="727750" cy="2829325"/>
            </a:xfrm>
            <a:custGeom>
              <a:avLst/>
              <a:gdLst/>
              <a:ahLst/>
              <a:cxnLst/>
              <a:rect l="l" t="t" r="r" b="b"/>
              <a:pathLst>
                <a:path w="29110" h="113173" extrusionOk="0">
                  <a:moveTo>
                    <a:pt x="19841" y="0"/>
                  </a:moveTo>
                  <a:lnTo>
                    <a:pt x="0" y="221"/>
                  </a:lnTo>
                  <a:lnTo>
                    <a:pt x="640" y="7592"/>
                  </a:lnTo>
                  <a:lnTo>
                    <a:pt x="9976" y="113173"/>
                  </a:lnTo>
                  <a:lnTo>
                    <a:pt x="29110" y="106508"/>
                  </a:lnTo>
                  <a:lnTo>
                    <a:pt x="20503" y="7592"/>
                  </a:lnTo>
                  <a:lnTo>
                    <a:pt x="19841" y="0"/>
                  </a:lnTo>
                  <a:close/>
                </a:path>
              </a:pathLst>
            </a:custGeom>
            <a:solidFill>
              <a:srgbClr val="62C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07;p66">
              <a:extLst>
                <a:ext uri="{FF2B5EF4-FFF2-40B4-BE49-F238E27FC236}">
                  <a16:creationId xmlns:a16="http://schemas.microsoft.com/office/drawing/2014/main" id="{891E5D2F-F83A-4AC1-8A74-4F075DCDE626}"/>
                </a:ext>
              </a:extLst>
            </p:cNvPr>
            <p:cNvSpPr/>
            <p:nvPr/>
          </p:nvSpPr>
          <p:spPr>
            <a:xfrm>
              <a:off x="2942925" y="2502450"/>
              <a:ext cx="512575" cy="189825"/>
            </a:xfrm>
            <a:custGeom>
              <a:avLst/>
              <a:gdLst/>
              <a:ahLst/>
              <a:cxnLst/>
              <a:rect l="l" t="t" r="r" b="b"/>
              <a:pathLst>
                <a:path w="20503" h="7593" extrusionOk="0">
                  <a:moveTo>
                    <a:pt x="19841" y="0"/>
                  </a:moveTo>
                  <a:lnTo>
                    <a:pt x="0" y="221"/>
                  </a:lnTo>
                  <a:lnTo>
                    <a:pt x="640" y="7592"/>
                  </a:lnTo>
                  <a:lnTo>
                    <a:pt x="20503" y="7592"/>
                  </a:lnTo>
                  <a:lnTo>
                    <a:pt x="19841" y="0"/>
                  </a:ln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08;p66">
              <a:extLst>
                <a:ext uri="{FF2B5EF4-FFF2-40B4-BE49-F238E27FC236}">
                  <a16:creationId xmlns:a16="http://schemas.microsoft.com/office/drawing/2014/main" id="{53CC634B-8A2F-44FB-945A-92DD43526E90}"/>
                </a:ext>
              </a:extLst>
            </p:cNvPr>
            <p:cNvSpPr/>
            <p:nvPr/>
          </p:nvSpPr>
          <p:spPr>
            <a:xfrm>
              <a:off x="2112000" y="5137550"/>
              <a:ext cx="772475" cy="317275"/>
            </a:xfrm>
            <a:custGeom>
              <a:avLst/>
              <a:gdLst/>
              <a:ahLst/>
              <a:cxnLst/>
              <a:rect l="l" t="t" r="r" b="b"/>
              <a:pathLst>
                <a:path w="30899" h="12691" extrusionOk="0">
                  <a:moveTo>
                    <a:pt x="18650" y="0"/>
                  </a:moveTo>
                  <a:cubicBezTo>
                    <a:pt x="18650" y="0"/>
                    <a:pt x="18804" y="3200"/>
                    <a:pt x="12889" y="5871"/>
                  </a:cubicBezTo>
                  <a:cubicBezTo>
                    <a:pt x="10903" y="6731"/>
                    <a:pt x="8829" y="7394"/>
                    <a:pt x="6688" y="7835"/>
                  </a:cubicBezTo>
                  <a:cubicBezTo>
                    <a:pt x="1744" y="8938"/>
                    <a:pt x="1" y="12690"/>
                    <a:pt x="1" y="12690"/>
                  </a:cubicBezTo>
                  <a:lnTo>
                    <a:pt x="30457" y="12690"/>
                  </a:lnTo>
                  <a:lnTo>
                    <a:pt x="30677" y="6974"/>
                  </a:lnTo>
                  <a:lnTo>
                    <a:pt x="30898" y="949"/>
                  </a:lnTo>
                  <a:lnTo>
                    <a:pt x="18650" y="0"/>
                  </a:lnTo>
                  <a:close/>
                </a:path>
              </a:pathLst>
            </a:custGeom>
            <a:solidFill>
              <a:srgbClr val="F7A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09;p66">
              <a:extLst>
                <a:ext uri="{FF2B5EF4-FFF2-40B4-BE49-F238E27FC236}">
                  <a16:creationId xmlns:a16="http://schemas.microsoft.com/office/drawing/2014/main" id="{3EDDACA6-A60B-4CC4-A22D-3BC566183A6E}"/>
                </a:ext>
              </a:extLst>
            </p:cNvPr>
            <p:cNvSpPr/>
            <p:nvPr/>
          </p:nvSpPr>
          <p:spPr>
            <a:xfrm>
              <a:off x="2112000" y="5284300"/>
              <a:ext cx="766950" cy="170525"/>
            </a:xfrm>
            <a:custGeom>
              <a:avLst/>
              <a:gdLst/>
              <a:ahLst/>
              <a:cxnLst/>
              <a:rect l="l" t="t" r="r" b="b"/>
              <a:pathLst>
                <a:path w="30678" h="6821" extrusionOk="0">
                  <a:moveTo>
                    <a:pt x="12889" y="1"/>
                  </a:moveTo>
                  <a:cubicBezTo>
                    <a:pt x="10903" y="861"/>
                    <a:pt x="8829" y="1524"/>
                    <a:pt x="6688" y="1965"/>
                  </a:cubicBezTo>
                  <a:cubicBezTo>
                    <a:pt x="1744" y="3068"/>
                    <a:pt x="1" y="6820"/>
                    <a:pt x="1" y="6820"/>
                  </a:cubicBezTo>
                  <a:lnTo>
                    <a:pt x="30457" y="6820"/>
                  </a:lnTo>
                  <a:lnTo>
                    <a:pt x="30677" y="1104"/>
                  </a:lnTo>
                  <a:lnTo>
                    <a:pt x="30677" y="1104"/>
                  </a:lnTo>
                  <a:cubicBezTo>
                    <a:pt x="27875" y="1943"/>
                    <a:pt x="23593" y="3863"/>
                    <a:pt x="16354" y="4503"/>
                  </a:cubicBezTo>
                  <a:cubicBezTo>
                    <a:pt x="15604" y="2914"/>
                    <a:pt x="14214" y="1303"/>
                    <a:pt x="12889" y="1"/>
                  </a:cubicBezTo>
                  <a:close/>
                </a:path>
              </a:pathLst>
            </a:custGeom>
            <a:solidFill>
              <a:srgbClr val="0A2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10;p66">
              <a:extLst>
                <a:ext uri="{FF2B5EF4-FFF2-40B4-BE49-F238E27FC236}">
                  <a16:creationId xmlns:a16="http://schemas.microsoft.com/office/drawing/2014/main" id="{8BD76949-68AE-4DB0-9EE1-2697938FEA92}"/>
                </a:ext>
              </a:extLst>
            </p:cNvPr>
            <p:cNvSpPr/>
            <p:nvPr/>
          </p:nvSpPr>
          <p:spPr>
            <a:xfrm>
              <a:off x="2411050" y="2502450"/>
              <a:ext cx="560025" cy="2829325"/>
            </a:xfrm>
            <a:custGeom>
              <a:avLst/>
              <a:gdLst/>
              <a:ahLst/>
              <a:cxnLst/>
              <a:rect l="l" t="t" r="r" b="b"/>
              <a:pathLst>
                <a:path w="22401" h="113173" extrusionOk="0">
                  <a:moveTo>
                    <a:pt x="0" y="0"/>
                  </a:moveTo>
                  <a:lnTo>
                    <a:pt x="177" y="7592"/>
                  </a:lnTo>
                  <a:lnTo>
                    <a:pt x="2538" y="106508"/>
                  </a:lnTo>
                  <a:lnTo>
                    <a:pt x="22401" y="113173"/>
                  </a:lnTo>
                  <a:lnTo>
                    <a:pt x="22401" y="113173"/>
                  </a:lnTo>
                  <a:lnTo>
                    <a:pt x="20017" y="7592"/>
                  </a:lnTo>
                  <a:lnTo>
                    <a:pt x="19863" y="221"/>
                  </a:lnTo>
                  <a:lnTo>
                    <a:pt x="0" y="0"/>
                  </a:lnTo>
                  <a:close/>
                </a:path>
              </a:pathLst>
            </a:custGeom>
            <a:solidFill>
              <a:srgbClr val="62C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11;p66">
              <a:extLst>
                <a:ext uri="{FF2B5EF4-FFF2-40B4-BE49-F238E27FC236}">
                  <a16:creationId xmlns:a16="http://schemas.microsoft.com/office/drawing/2014/main" id="{204802CC-FE3F-4474-A304-A0E2EFCC679F}"/>
                </a:ext>
              </a:extLst>
            </p:cNvPr>
            <p:cNvSpPr/>
            <p:nvPr/>
          </p:nvSpPr>
          <p:spPr>
            <a:xfrm>
              <a:off x="2411050" y="2502450"/>
              <a:ext cx="500450" cy="189825"/>
            </a:xfrm>
            <a:custGeom>
              <a:avLst/>
              <a:gdLst/>
              <a:ahLst/>
              <a:cxnLst/>
              <a:rect l="l" t="t" r="r" b="b"/>
              <a:pathLst>
                <a:path w="20018" h="7593" extrusionOk="0">
                  <a:moveTo>
                    <a:pt x="0" y="0"/>
                  </a:moveTo>
                  <a:lnTo>
                    <a:pt x="177" y="7592"/>
                  </a:lnTo>
                  <a:lnTo>
                    <a:pt x="20017" y="7592"/>
                  </a:lnTo>
                  <a:lnTo>
                    <a:pt x="19863" y="221"/>
                  </a:lnTo>
                  <a:lnTo>
                    <a:pt x="0" y="0"/>
                  </a:ln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12;p66">
              <a:extLst>
                <a:ext uri="{FF2B5EF4-FFF2-40B4-BE49-F238E27FC236}">
                  <a16:creationId xmlns:a16="http://schemas.microsoft.com/office/drawing/2014/main" id="{D4B99668-E172-4F36-862C-BCA32C1C1F1F}"/>
                </a:ext>
              </a:extLst>
            </p:cNvPr>
            <p:cNvSpPr/>
            <p:nvPr/>
          </p:nvSpPr>
          <p:spPr>
            <a:xfrm>
              <a:off x="2346500" y="974125"/>
              <a:ext cx="1157550" cy="1572475"/>
            </a:xfrm>
            <a:custGeom>
              <a:avLst/>
              <a:gdLst/>
              <a:ahLst/>
              <a:cxnLst/>
              <a:rect l="l" t="t" r="r" b="b"/>
              <a:pathLst>
                <a:path w="46302" h="62899" extrusionOk="0">
                  <a:moveTo>
                    <a:pt x="14147" y="1"/>
                  </a:moveTo>
                  <a:cubicBezTo>
                    <a:pt x="14147" y="1"/>
                    <a:pt x="13441" y="89"/>
                    <a:pt x="12403" y="288"/>
                  </a:cubicBezTo>
                  <a:cubicBezTo>
                    <a:pt x="9954" y="729"/>
                    <a:pt x="5628" y="1744"/>
                    <a:pt x="4569" y="3201"/>
                  </a:cubicBezTo>
                  <a:cubicBezTo>
                    <a:pt x="3046" y="5297"/>
                    <a:pt x="7835" y="29155"/>
                    <a:pt x="7835" y="29155"/>
                  </a:cubicBezTo>
                  <a:cubicBezTo>
                    <a:pt x="7835" y="29155"/>
                    <a:pt x="0" y="55064"/>
                    <a:pt x="1060" y="62899"/>
                  </a:cubicBezTo>
                  <a:lnTo>
                    <a:pt x="46258" y="62899"/>
                  </a:lnTo>
                  <a:cubicBezTo>
                    <a:pt x="46302" y="61398"/>
                    <a:pt x="46214" y="59919"/>
                    <a:pt x="45971" y="58441"/>
                  </a:cubicBezTo>
                  <a:cubicBezTo>
                    <a:pt x="45574" y="56123"/>
                    <a:pt x="38975" y="34738"/>
                    <a:pt x="37629" y="31185"/>
                  </a:cubicBezTo>
                  <a:cubicBezTo>
                    <a:pt x="39549" y="21364"/>
                    <a:pt x="40100" y="5915"/>
                    <a:pt x="39769" y="4106"/>
                  </a:cubicBezTo>
                  <a:cubicBezTo>
                    <a:pt x="39438" y="2296"/>
                    <a:pt x="35929" y="1391"/>
                    <a:pt x="34296" y="1060"/>
                  </a:cubicBezTo>
                  <a:cubicBezTo>
                    <a:pt x="33502" y="906"/>
                    <a:pt x="32332" y="729"/>
                    <a:pt x="31339" y="575"/>
                  </a:cubicBezTo>
                  <a:cubicBezTo>
                    <a:pt x="30258" y="442"/>
                    <a:pt x="29397" y="332"/>
                    <a:pt x="29397" y="332"/>
                  </a:cubicBezTo>
                  <a:lnTo>
                    <a:pt x="14147" y="1"/>
                  </a:lnTo>
                  <a:close/>
                </a:path>
              </a:pathLst>
            </a:custGeom>
            <a:solidFill>
              <a:srgbClr val="62C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13;p66">
              <a:extLst>
                <a:ext uri="{FF2B5EF4-FFF2-40B4-BE49-F238E27FC236}">
                  <a16:creationId xmlns:a16="http://schemas.microsoft.com/office/drawing/2014/main" id="{F53FAB42-5936-4563-903A-E3CCB63E8FB5}"/>
                </a:ext>
              </a:extLst>
            </p:cNvPr>
            <p:cNvSpPr/>
            <p:nvPr/>
          </p:nvSpPr>
          <p:spPr>
            <a:xfrm>
              <a:off x="3073675" y="2140500"/>
              <a:ext cx="235625" cy="269800"/>
            </a:xfrm>
            <a:custGeom>
              <a:avLst/>
              <a:gdLst/>
              <a:ahLst/>
              <a:cxnLst/>
              <a:rect l="l" t="t" r="r" b="b"/>
              <a:pathLst>
                <a:path w="9425" h="10792" extrusionOk="0">
                  <a:moveTo>
                    <a:pt x="1" y="1"/>
                  </a:moveTo>
                  <a:lnTo>
                    <a:pt x="1" y="7504"/>
                  </a:lnTo>
                  <a:cubicBezTo>
                    <a:pt x="1" y="7504"/>
                    <a:pt x="222" y="9711"/>
                    <a:pt x="3135" y="10550"/>
                  </a:cubicBezTo>
                  <a:cubicBezTo>
                    <a:pt x="3721" y="10717"/>
                    <a:pt x="4299" y="10792"/>
                    <a:pt x="4852" y="10792"/>
                  </a:cubicBezTo>
                  <a:cubicBezTo>
                    <a:pt x="7066" y="10792"/>
                    <a:pt x="8864" y="9601"/>
                    <a:pt x="9093" y="8453"/>
                  </a:cubicBezTo>
                  <a:cubicBezTo>
                    <a:pt x="9425" y="6886"/>
                    <a:pt x="9226" y="354"/>
                    <a:pt x="9204" y="199"/>
                  </a:cubicBezTo>
                  <a:lnTo>
                    <a:pt x="1" y="1"/>
                  </a:ln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14;p66">
              <a:extLst>
                <a:ext uri="{FF2B5EF4-FFF2-40B4-BE49-F238E27FC236}">
                  <a16:creationId xmlns:a16="http://schemas.microsoft.com/office/drawing/2014/main" id="{3EB756A0-6D2B-45B6-A2FD-F00DBD10E686}"/>
                </a:ext>
              </a:extLst>
            </p:cNvPr>
            <p:cNvSpPr/>
            <p:nvPr/>
          </p:nvSpPr>
          <p:spPr>
            <a:xfrm>
              <a:off x="2529675" y="2140500"/>
              <a:ext cx="235050" cy="269800"/>
            </a:xfrm>
            <a:custGeom>
              <a:avLst/>
              <a:gdLst/>
              <a:ahLst/>
              <a:cxnLst/>
              <a:rect l="l" t="t" r="r" b="b"/>
              <a:pathLst>
                <a:path w="9402" h="10792" extrusionOk="0">
                  <a:moveTo>
                    <a:pt x="0" y="1"/>
                  </a:moveTo>
                  <a:lnTo>
                    <a:pt x="0" y="7504"/>
                  </a:lnTo>
                  <a:cubicBezTo>
                    <a:pt x="0" y="7504"/>
                    <a:pt x="199" y="9711"/>
                    <a:pt x="3134" y="10550"/>
                  </a:cubicBezTo>
                  <a:cubicBezTo>
                    <a:pt x="3716" y="10717"/>
                    <a:pt x="4292" y="10792"/>
                    <a:pt x="4843" y="10792"/>
                  </a:cubicBezTo>
                  <a:cubicBezTo>
                    <a:pt x="7051" y="10792"/>
                    <a:pt x="8863" y="9601"/>
                    <a:pt x="9093" y="8453"/>
                  </a:cubicBezTo>
                  <a:cubicBezTo>
                    <a:pt x="9402" y="6886"/>
                    <a:pt x="9225" y="354"/>
                    <a:pt x="9203" y="199"/>
                  </a:cubicBezTo>
                  <a:lnTo>
                    <a:pt x="0" y="1"/>
                  </a:ln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915;p66">
              <a:extLst>
                <a:ext uri="{FF2B5EF4-FFF2-40B4-BE49-F238E27FC236}">
                  <a16:creationId xmlns:a16="http://schemas.microsoft.com/office/drawing/2014/main" id="{7588D5B9-A640-4F78-80C4-2E7842E7B9CB}"/>
                </a:ext>
              </a:extLst>
            </p:cNvPr>
            <p:cNvSpPr/>
            <p:nvPr/>
          </p:nvSpPr>
          <p:spPr>
            <a:xfrm>
              <a:off x="2656575" y="974125"/>
              <a:ext cx="473400" cy="299625"/>
            </a:xfrm>
            <a:custGeom>
              <a:avLst/>
              <a:gdLst/>
              <a:ahLst/>
              <a:cxnLst/>
              <a:rect l="l" t="t" r="r" b="b"/>
              <a:pathLst>
                <a:path w="18936" h="11985" extrusionOk="0">
                  <a:moveTo>
                    <a:pt x="1722" y="1"/>
                  </a:moveTo>
                  <a:cubicBezTo>
                    <a:pt x="1722" y="1"/>
                    <a:pt x="1038" y="89"/>
                    <a:pt x="0" y="288"/>
                  </a:cubicBezTo>
                  <a:cubicBezTo>
                    <a:pt x="376" y="2936"/>
                    <a:pt x="4326" y="10793"/>
                    <a:pt x="9512" y="11984"/>
                  </a:cubicBezTo>
                  <a:cubicBezTo>
                    <a:pt x="15250" y="9689"/>
                    <a:pt x="18495" y="4481"/>
                    <a:pt x="18936" y="575"/>
                  </a:cubicBezTo>
                  <a:cubicBezTo>
                    <a:pt x="17855" y="442"/>
                    <a:pt x="16994" y="332"/>
                    <a:pt x="16994" y="332"/>
                  </a:cubicBezTo>
                  <a:lnTo>
                    <a:pt x="1722" y="1"/>
                  </a:ln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916;p66">
              <a:extLst>
                <a:ext uri="{FF2B5EF4-FFF2-40B4-BE49-F238E27FC236}">
                  <a16:creationId xmlns:a16="http://schemas.microsoft.com/office/drawing/2014/main" id="{EEE067C7-BE2E-424D-8D31-D441B8409E83}"/>
                </a:ext>
              </a:extLst>
            </p:cNvPr>
            <p:cNvSpPr/>
            <p:nvPr/>
          </p:nvSpPr>
          <p:spPr>
            <a:xfrm>
              <a:off x="3183475" y="1337175"/>
              <a:ext cx="128575" cy="113675"/>
            </a:xfrm>
            <a:custGeom>
              <a:avLst/>
              <a:gdLst/>
              <a:ahLst/>
              <a:cxnLst/>
              <a:rect l="l" t="t" r="r" b="b"/>
              <a:pathLst>
                <a:path w="5143" h="4547" extrusionOk="0">
                  <a:moveTo>
                    <a:pt x="3664" y="0"/>
                  </a:moveTo>
                  <a:lnTo>
                    <a:pt x="1" y="221"/>
                  </a:lnTo>
                  <a:lnTo>
                    <a:pt x="1832" y="4547"/>
                  </a:lnTo>
                  <a:lnTo>
                    <a:pt x="5143" y="2472"/>
                  </a:lnTo>
                  <a:lnTo>
                    <a:pt x="3664" y="0"/>
                  </a:ln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17;p66">
              <a:extLst>
                <a:ext uri="{FF2B5EF4-FFF2-40B4-BE49-F238E27FC236}">
                  <a16:creationId xmlns:a16="http://schemas.microsoft.com/office/drawing/2014/main" id="{FA4062AB-3A07-4EE7-96A9-143816A7ED74}"/>
                </a:ext>
              </a:extLst>
            </p:cNvPr>
            <p:cNvSpPr/>
            <p:nvPr/>
          </p:nvSpPr>
          <p:spPr>
            <a:xfrm>
              <a:off x="3011900" y="1168000"/>
              <a:ext cx="268150" cy="204900"/>
            </a:xfrm>
            <a:custGeom>
              <a:avLst/>
              <a:gdLst/>
              <a:ahLst/>
              <a:cxnLst/>
              <a:rect l="l" t="t" r="r" b="b"/>
              <a:pathLst>
                <a:path w="10726" h="8196" extrusionOk="0">
                  <a:moveTo>
                    <a:pt x="5219" y="0"/>
                  </a:moveTo>
                  <a:cubicBezTo>
                    <a:pt x="4283" y="0"/>
                    <a:pt x="3009" y="279"/>
                    <a:pt x="2604" y="522"/>
                  </a:cubicBezTo>
                  <a:cubicBezTo>
                    <a:pt x="2030" y="875"/>
                    <a:pt x="1876" y="2000"/>
                    <a:pt x="1589" y="2221"/>
                  </a:cubicBezTo>
                  <a:cubicBezTo>
                    <a:pt x="1302" y="2442"/>
                    <a:pt x="0" y="2795"/>
                    <a:pt x="0" y="3126"/>
                  </a:cubicBezTo>
                  <a:cubicBezTo>
                    <a:pt x="0" y="3409"/>
                    <a:pt x="498" y="3804"/>
                    <a:pt x="1344" y="3804"/>
                  </a:cubicBezTo>
                  <a:cubicBezTo>
                    <a:pt x="1489" y="3804"/>
                    <a:pt x="1645" y="3792"/>
                    <a:pt x="1810" y="3766"/>
                  </a:cubicBezTo>
                  <a:cubicBezTo>
                    <a:pt x="2935" y="3612"/>
                    <a:pt x="3686" y="1824"/>
                    <a:pt x="3686" y="1824"/>
                  </a:cubicBezTo>
                  <a:lnTo>
                    <a:pt x="4855" y="1691"/>
                  </a:lnTo>
                  <a:cubicBezTo>
                    <a:pt x="4855" y="1691"/>
                    <a:pt x="5407" y="6348"/>
                    <a:pt x="5959" y="6878"/>
                  </a:cubicBezTo>
                  <a:cubicBezTo>
                    <a:pt x="6047" y="6966"/>
                    <a:pt x="6753" y="8003"/>
                    <a:pt x="7857" y="8180"/>
                  </a:cubicBezTo>
                  <a:cubicBezTo>
                    <a:pt x="7932" y="8190"/>
                    <a:pt x="8008" y="8195"/>
                    <a:pt x="8086" y="8195"/>
                  </a:cubicBezTo>
                  <a:cubicBezTo>
                    <a:pt x="9141" y="8195"/>
                    <a:pt x="10342" y="7261"/>
                    <a:pt x="10527" y="6767"/>
                  </a:cubicBezTo>
                  <a:cubicBezTo>
                    <a:pt x="10726" y="6216"/>
                    <a:pt x="6775" y="478"/>
                    <a:pt x="6047" y="125"/>
                  </a:cubicBezTo>
                  <a:cubicBezTo>
                    <a:pt x="5854" y="37"/>
                    <a:pt x="5559" y="0"/>
                    <a:pt x="5219" y="0"/>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918;p66">
              <a:extLst>
                <a:ext uri="{FF2B5EF4-FFF2-40B4-BE49-F238E27FC236}">
                  <a16:creationId xmlns:a16="http://schemas.microsoft.com/office/drawing/2014/main" id="{D31C7AF2-F408-4579-AB25-1C6D8BB9AF6B}"/>
                </a:ext>
              </a:extLst>
            </p:cNvPr>
            <p:cNvSpPr/>
            <p:nvPr/>
          </p:nvSpPr>
          <p:spPr>
            <a:xfrm>
              <a:off x="3031750" y="1111325"/>
              <a:ext cx="78375" cy="321900"/>
            </a:xfrm>
            <a:custGeom>
              <a:avLst/>
              <a:gdLst/>
              <a:ahLst/>
              <a:cxnLst/>
              <a:rect l="l" t="t" r="r" b="b"/>
              <a:pathLst>
                <a:path w="3135" h="12876" extrusionOk="0">
                  <a:moveTo>
                    <a:pt x="2338" y="1"/>
                  </a:moveTo>
                  <a:cubicBezTo>
                    <a:pt x="2002" y="1"/>
                    <a:pt x="1744" y="207"/>
                    <a:pt x="1744" y="207"/>
                  </a:cubicBezTo>
                  <a:cubicBezTo>
                    <a:pt x="1744" y="207"/>
                    <a:pt x="1" y="10359"/>
                    <a:pt x="1" y="10668"/>
                  </a:cubicBezTo>
                  <a:cubicBezTo>
                    <a:pt x="1" y="10973"/>
                    <a:pt x="259" y="12875"/>
                    <a:pt x="500" y="12875"/>
                  </a:cubicBezTo>
                  <a:cubicBezTo>
                    <a:pt x="503" y="12875"/>
                    <a:pt x="505" y="12875"/>
                    <a:pt x="508" y="12875"/>
                  </a:cubicBezTo>
                  <a:cubicBezTo>
                    <a:pt x="773" y="12808"/>
                    <a:pt x="1612" y="11065"/>
                    <a:pt x="1612" y="11065"/>
                  </a:cubicBezTo>
                  <a:cubicBezTo>
                    <a:pt x="1612" y="11065"/>
                    <a:pt x="2825" y="3451"/>
                    <a:pt x="3134" y="494"/>
                  </a:cubicBezTo>
                  <a:cubicBezTo>
                    <a:pt x="2873" y="111"/>
                    <a:pt x="2584" y="1"/>
                    <a:pt x="2338" y="1"/>
                  </a:cubicBezTo>
                  <a:close/>
                </a:path>
              </a:pathLst>
            </a:custGeom>
            <a:solidFill>
              <a:srgbClr val="0A2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919;p66">
              <a:extLst>
                <a:ext uri="{FF2B5EF4-FFF2-40B4-BE49-F238E27FC236}">
                  <a16:creationId xmlns:a16="http://schemas.microsoft.com/office/drawing/2014/main" id="{638815BE-CDAA-4C16-8E19-6DB67B11EBFA}"/>
                </a:ext>
              </a:extLst>
            </p:cNvPr>
            <p:cNvSpPr/>
            <p:nvPr/>
          </p:nvSpPr>
          <p:spPr>
            <a:xfrm>
              <a:off x="3029550" y="1183225"/>
              <a:ext cx="217950" cy="174425"/>
            </a:xfrm>
            <a:custGeom>
              <a:avLst/>
              <a:gdLst/>
              <a:ahLst/>
              <a:cxnLst/>
              <a:rect l="l" t="t" r="r" b="b"/>
              <a:pathLst>
                <a:path w="8718" h="6977" extrusionOk="0">
                  <a:moveTo>
                    <a:pt x="4607" y="0"/>
                  </a:moveTo>
                  <a:cubicBezTo>
                    <a:pt x="3735" y="0"/>
                    <a:pt x="965" y="1954"/>
                    <a:pt x="375" y="2914"/>
                  </a:cubicBezTo>
                  <a:cubicBezTo>
                    <a:pt x="0" y="3510"/>
                    <a:pt x="331" y="3907"/>
                    <a:pt x="640" y="4128"/>
                  </a:cubicBezTo>
                  <a:cubicBezTo>
                    <a:pt x="773" y="4194"/>
                    <a:pt x="883" y="4260"/>
                    <a:pt x="1015" y="4327"/>
                  </a:cubicBezTo>
                  <a:cubicBezTo>
                    <a:pt x="1015" y="4327"/>
                    <a:pt x="905" y="5187"/>
                    <a:pt x="1700" y="5276"/>
                  </a:cubicBezTo>
                  <a:cubicBezTo>
                    <a:pt x="1782" y="5285"/>
                    <a:pt x="1860" y="5290"/>
                    <a:pt x="1938" y="5290"/>
                  </a:cubicBezTo>
                  <a:cubicBezTo>
                    <a:pt x="2048" y="5290"/>
                    <a:pt x="2157" y="5279"/>
                    <a:pt x="2273" y="5254"/>
                  </a:cubicBezTo>
                  <a:cubicBezTo>
                    <a:pt x="2498" y="5926"/>
                    <a:pt x="2817" y="6108"/>
                    <a:pt x="3257" y="6108"/>
                  </a:cubicBezTo>
                  <a:cubicBezTo>
                    <a:pt x="3337" y="6108"/>
                    <a:pt x="3421" y="6102"/>
                    <a:pt x="3509" y="6092"/>
                  </a:cubicBezTo>
                  <a:cubicBezTo>
                    <a:pt x="3598" y="6313"/>
                    <a:pt x="3752" y="6490"/>
                    <a:pt x="3907" y="6644"/>
                  </a:cubicBezTo>
                  <a:cubicBezTo>
                    <a:pt x="4127" y="6843"/>
                    <a:pt x="4392" y="6953"/>
                    <a:pt x="4657" y="6975"/>
                  </a:cubicBezTo>
                  <a:cubicBezTo>
                    <a:pt x="4664" y="6976"/>
                    <a:pt x="4672" y="6976"/>
                    <a:pt x="4681" y="6976"/>
                  </a:cubicBezTo>
                  <a:cubicBezTo>
                    <a:pt x="5176" y="6976"/>
                    <a:pt x="7996" y="5753"/>
                    <a:pt x="8365" y="5276"/>
                  </a:cubicBezTo>
                  <a:cubicBezTo>
                    <a:pt x="8718" y="4790"/>
                    <a:pt x="5738" y="67"/>
                    <a:pt x="4635" y="1"/>
                  </a:cubicBezTo>
                  <a:cubicBezTo>
                    <a:pt x="4626" y="1"/>
                    <a:pt x="4616" y="0"/>
                    <a:pt x="4607" y="0"/>
                  </a:cubicBezTo>
                  <a:close/>
                </a:path>
              </a:pathLst>
            </a:custGeom>
            <a:solidFill>
              <a:srgbClr val="F7A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920;p66">
              <a:extLst>
                <a:ext uri="{FF2B5EF4-FFF2-40B4-BE49-F238E27FC236}">
                  <a16:creationId xmlns:a16="http://schemas.microsoft.com/office/drawing/2014/main" id="{D8954AD4-938B-4860-8174-755549B44E48}"/>
                </a:ext>
              </a:extLst>
            </p:cNvPr>
            <p:cNvSpPr/>
            <p:nvPr/>
          </p:nvSpPr>
          <p:spPr>
            <a:xfrm>
              <a:off x="3045550" y="1224625"/>
              <a:ext cx="112025" cy="66775"/>
            </a:xfrm>
            <a:custGeom>
              <a:avLst/>
              <a:gdLst/>
              <a:ahLst/>
              <a:cxnLst/>
              <a:rect l="l" t="t" r="r" b="b"/>
              <a:pathLst>
                <a:path w="4481" h="2671" extrusionOk="0">
                  <a:moveTo>
                    <a:pt x="4480" y="0"/>
                  </a:moveTo>
                  <a:cubicBezTo>
                    <a:pt x="4414" y="22"/>
                    <a:pt x="2737" y="398"/>
                    <a:pt x="2075" y="618"/>
                  </a:cubicBezTo>
                  <a:cubicBezTo>
                    <a:pt x="1192" y="993"/>
                    <a:pt x="486" y="1633"/>
                    <a:pt x="0" y="2472"/>
                  </a:cubicBezTo>
                  <a:cubicBezTo>
                    <a:pt x="133" y="2538"/>
                    <a:pt x="243" y="2604"/>
                    <a:pt x="375" y="2671"/>
                  </a:cubicBezTo>
                  <a:cubicBezTo>
                    <a:pt x="486" y="2384"/>
                    <a:pt x="1016" y="1942"/>
                    <a:pt x="1501" y="1589"/>
                  </a:cubicBezTo>
                  <a:cubicBezTo>
                    <a:pt x="1964" y="1236"/>
                    <a:pt x="4414" y="44"/>
                    <a:pt x="4480" y="0"/>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921;p66">
              <a:extLst>
                <a:ext uri="{FF2B5EF4-FFF2-40B4-BE49-F238E27FC236}">
                  <a16:creationId xmlns:a16="http://schemas.microsoft.com/office/drawing/2014/main" id="{910CA65D-65B6-4AD9-875B-A90DFA92A070}"/>
                </a:ext>
              </a:extLst>
            </p:cNvPr>
            <p:cNvSpPr/>
            <p:nvPr/>
          </p:nvSpPr>
          <p:spPr>
            <a:xfrm>
              <a:off x="3072025" y="1267650"/>
              <a:ext cx="97675" cy="47850"/>
            </a:xfrm>
            <a:custGeom>
              <a:avLst/>
              <a:gdLst/>
              <a:ahLst/>
              <a:cxnLst/>
              <a:rect l="l" t="t" r="r" b="b"/>
              <a:pathLst>
                <a:path w="3907" h="1914" extrusionOk="0">
                  <a:moveTo>
                    <a:pt x="3907" y="1"/>
                  </a:moveTo>
                  <a:cubicBezTo>
                    <a:pt x="3863" y="1"/>
                    <a:pt x="1832" y="332"/>
                    <a:pt x="1016" y="950"/>
                  </a:cubicBezTo>
                  <a:cubicBezTo>
                    <a:pt x="641" y="1237"/>
                    <a:pt x="310" y="1546"/>
                    <a:pt x="1" y="1899"/>
                  </a:cubicBezTo>
                  <a:cubicBezTo>
                    <a:pt x="83" y="1908"/>
                    <a:pt x="161" y="1913"/>
                    <a:pt x="239" y="1913"/>
                  </a:cubicBezTo>
                  <a:cubicBezTo>
                    <a:pt x="349" y="1913"/>
                    <a:pt x="458" y="1902"/>
                    <a:pt x="574" y="1877"/>
                  </a:cubicBezTo>
                  <a:lnTo>
                    <a:pt x="3907" y="1"/>
                  </a:ln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922;p66">
              <a:extLst>
                <a:ext uri="{FF2B5EF4-FFF2-40B4-BE49-F238E27FC236}">
                  <a16:creationId xmlns:a16="http://schemas.microsoft.com/office/drawing/2014/main" id="{B15A65D7-D670-4A48-A784-0ABD0A90AA08}"/>
                </a:ext>
              </a:extLst>
            </p:cNvPr>
            <p:cNvSpPr/>
            <p:nvPr/>
          </p:nvSpPr>
          <p:spPr>
            <a:xfrm>
              <a:off x="3117275" y="1312350"/>
              <a:ext cx="64575" cy="36975"/>
            </a:xfrm>
            <a:custGeom>
              <a:avLst/>
              <a:gdLst/>
              <a:ahLst/>
              <a:cxnLst/>
              <a:rect l="l" t="t" r="r" b="b"/>
              <a:pathLst>
                <a:path w="2583" h="1479" extrusionOk="0">
                  <a:moveTo>
                    <a:pt x="2582" y="0"/>
                  </a:moveTo>
                  <a:lnTo>
                    <a:pt x="0" y="927"/>
                  </a:lnTo>
                  <a:cubicBezTo>
                    <a:pt x="89" y="1148"/>
                    <a:pt x="243" y="1325"/>
                    <a:pt x="398" y="1479"/>
                  </a:cubicBezTo>
                  <a:cubicBezTo>
                    <a:pt x="1324" y="1082"/>
                    <a:pt x="2582" y="0"/>
                    <a:pt x="2582" y="0"/>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923;p66">
              <a:extLst>
                <a:ext uri="{FF2B5EF4-FFF2-40B4-BE49-F238E27FC236}">
                  <a16:creationId xmlns:a16="http://schemas.microsoft.com/office/drawing/2014/main" id="{F2C83E23-8057-4A26-8055-EF99B0AF66D5}"/>
                </a:ext>
              </a:extLst>
            </p:cNvPr>
            <p:cNvSpPr/>
            <p:nvPr/>
          </p:nvSpPr>
          <p:spPr>
            <a:xfrm>
              <a:off x="3136025" y="1330550"/>
              <a:ext cx="512050" cy="599400"/>
            </a:xfrm>
            <a:custGeom>
              <a:avLst/>
              <a:gdLst/>
              <a:ahLst/>
              <a:cxnLst/>
              <a:rect l="l" t="t" r="r" b="b"/>
              <a:pathLst>
                <a:path w="20482" h="23976" extrusionOk="0">
                  <a:moveTo>
                    <a:pt x="7151" y="1"/>
                  </a:moveTo>
                  <a:lnTo>
                    <a:pt x="1" y="4282"/>
                  </a:lnTo>
                  <a:cubicBezTo>
                    <a:pt x="1" y="4282"/>
                    <a:pt x="7151" y="19885"/>
                    <a:pt x="8828" y="21651"/>
                  </a:cubicBezTo>
                  <a:cubicBezTo>
                    <a:pt x="10087" y="22959"/>
                    <a:pt x="12024" y="23976"/>
                    <a:pt x="14101" y="23976"/>
                  </a:cubicBezTo>
                  <a:cubicBezTo>
                    <a:pt x="14828" y="23976"/>
                    <a:pt x="15572" y="23851"/>
                    <a:pt x="16310" y="23571"/>
                  </a:cubicBezTo>
                  <a:cubicBezTo>
                    <a:pt x="19157" y="22512"/>
                    <a:pt x="20481" y="19576"/>
                    <a:pt x="19775" y="16641"/>
                  </a:cubicBezTo>
                  <a:cubicBezTo>
                    <a:pt x="19091" y="13706"/>
                    <a:pt x="7151" y="1"/>
                    <a:pt x="7151" y="1"/>
                  </a:cubicBez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924;p66">
              <a:extLst>
                <a:ext uri="{FF2B5EF4-FFF2-40B4-BE49-F238E27FC236}">
                  <a16:creationId xmlns:a16="http://schemas.microsoft.com/office/drawing/2014/main" id="{A4C05114-CC7C-4C77-BC8E-8A9438F058C7}"/>
                </a:ext>
              </a:extLst>
            </p:cNvPr>
            <p:cNvSpPr/>
            <p:nvPr/>
          </p:nvSpPr>
          <p:spPr>
            <a:xfrm>
              <a:off x="2579325" y="1325600"/>
              <a:ext cx="614100" cy="706225"/>
            </a:xfrm>
            <a:custGeom>
              <a:avLst/>
              <a:gdLst/>
              <a:ahLst/>
              <a:cxnLst/>
              <a:rect l="l" t="t" r="r" b="b"/>
              <a:pathLst>
                <a:path w="24564" h="28249" extrusionOk="0">
                  <a:moveTo>
                    <a:pt x="1" y="0"/>
                  </a:moveTo>
                  <a:lnTo>
                    <a:pt x="950" y="28249"/>
                  </a:lnTo>
                  <a:lnTo>
                    <a:pt x="23924" y="28249"/>
                  </a:lnTo>
                  <a:lnTo>
                    <a:pt x="24564" y="795"/>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925;p66">
              <a:extLst>
                <a:ext uri="{FF2B5EF4-FFF2-40B4-BE49-F238E27FC236}">
                  <a16:creationId xmlns:a16="http://schemas.microsoft.com/office/drawing/2014/main" id="{D55894FC-7363-4EA6-AAE8-BCC35B72AC9C}"/>
                </a:ext>
              </a:extLst>
            </p:cNvPr>
            <p:cNvSpPr/>
            <p:nvPr/>
          </p:nvSpPr>
          <p:spPr>
            <a:xfrm>
              <a:off x="2433675" y="1429600"/>
              <a:ext cx="185950" cy="253425"/>
            </a:xfrm>
            <a:custGeom>
              <a:avLst/>
              <a:gdLst/>
              <a:ahLst/>
              <a:cxnLst/>
              <a:rect l="l" t="t" r="r" b="b"/>
              <a:pathLst>
                <a:path w="7438" h="10137" extrusionOk="0">
                  <a:moveTo>
                    <a:pt x="6144" y="0"/>
                  </a:moveTo>
                  <a:cubicBezTo>
                    <a:pt x="5769" y="0"/>
                    <a:pt x="5394" y="120"/>
                    <a:pt x="5076" y="342"/>
                  </a:cubicBezTo>
                  <a:cubicBezTo>
                    <a:pt x="4414" y="850"/>
                    <a:pt x="1369" y="4491"/>
                    <a:pt x="795" y="6014"/>
                  </a:cubicBezTo>
                  <a:cubicBezTo>
                    <a:pt x="221" y="7559"/>
                    <a:pt x="0" y="9324"/>
                    <a:pt x="905" y="9788"/>
                  </a:cubicBezTo>
                  <a:cubicBezTo>
                    <a:pt x="1332" y="10007"/>
                    <a:pt x="1818" y="10137"/>
                    <a:pt x="2361" y="10137"/>
                  </a:cubicBezTo>
                  <a:cubicBezTo>
                    <a:pt x="2968" y="10137"/>
                    <a:pt x="3646" y="9974"/>
                    <a:pt x="4392" y="9589"/>
                  </a:cubicBezTo>
                  <a:cubicBezTo>
                    <a:pt x="5805" y="8861"/>
                    <a:pt x="6356" y="6764"/>
                    <a:pt x="6356" y="6698"/>
                  </a:cubicBezTo>
                  <a:cubicBezTo>
                    <a:pt x="6356" y="6610"/>
                    <a:pt x="7438" y="1070"/>
                    <a:pt x="7438" y="1070"/>
                  </a:cubicBezTo>
                  <a:cubicBezTo>
                    <a:pt x="7438" y="1070"/>
                    <a:pt x="7151" y="210"/>
                    <a:pt x="6577" y="55"/>
                  </a:cubicBezTo>
                  <a:cubicBezTo>
                    <a:pt x="6435" y="18"/>
                    <a:pt x="6289" y="0"/>
                    <a:pt x="6144" y="0"/>
                  </a:cubicBezTo>
                  <a:close/>
                </a:path>
              </a:pathLst>
            </a:custGeom>
            <a:solidFill>
              <a:srgbClr val="F7A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926;p66">
              <a:extLst>
                <a:ext uri="{FF2B5EF4-FFF2-40B4-BE49-F238E27FC236}">
                  <a16:creationId xmlns:a16="http://schemas.microsoft.com/office/drawing/2014/main" id="{ADE00955-D5D8-4BBB-9EB9-EC14FA8B1036}"/>
                </a:ext>
              </a:extLst>
            </p:cNvPr>
            <p:cNvSpPr/>
            <p:nvPr/>
          </p:nvSpPr>
          <p:spPr>
            <a:xfrm>
              <a:off x="2555050" y="1430475"/>
              <a:ext cx="156175" cy="207575"/>
            </a:xfrm>
            <a:custGeom>
              <a:avLst/>
              <a:gdLst/>
              <a:ahLst/>
              <a:cxnLst/>
              <a:rect l="l" t="t" r="r" b="b"/>
              <a:pathLst>
                <a:path w="6247" h="8303" extrusionOk="0">
                  <a:moveTo>
                    <a:pt x="1860" y="1"/>
                  </a:moveTo>
                  <a:cubicBezTo>
                    <a:pt x="1807" y="1"/>
                    <a:pt x="1760" y="7"/>
                    <a:pt x="1722" y="20"/>
                  </a:cubicBezTo>
                  <a:cubicBezTo>
                    <a:pt x="1104" y="241"/>
                    <a:pt x="861" y="1102"/>
                    <a:pt x="1236" y="1344"/>
                  </a:cubicBezTo>
                  <a:cubicBezTo>
                    <a:pt x="883" y="1477"/>
                    <a:pt x="619" y="1808"/>
                    <a:pt x="574" y="2205"/>
                  </a:cubicBezTo>
                  <a:cubicBezTo>
                    <a:pt x="486" y="2602"/>
                    <a:pt x="1060" y="2911"/>
                    <a:pt x="1060" y="2911"/>
                  </a:cubicBezTo>
                  <a:cubicBezTo>
                    <a:pt x="773" y="3066"/>
                    <a:pt x="508" y="3242"/>
                    <a:pt x="265" y="3441"/>
                  </a:cubicBezTo>
                  <a:cubicBezTo>
                    <a:pt x="89" y="3684"/>
                    <a:pt x="310" y="4545"/>
                    <a:pt x="508" y="4655"/>
                  </a:cubicBezTo>
                  <a:cubicBezTo>
                    <a:pt x="243" y="5317"/>
                    <a:pt x="1" y="5648"/>
                    <a:pt x="89" y="5935"/>
                  </a:cubicBezTo>
                  <a:cubicBezTo>
                    <a:pt x="177" y="6244"/>
                    <a:pt x="1832" y="7745"/>
                    <a:pt x="2384" y="7965"/>
                  </a:cubicBezTo>
                  <a:cubicBezTo>
                    <a:pt x="2734" y="8113"/>
                    <a:pt x="3527" y="8302"/>
                    <a:pt x="4157" y="8302"/>
                  </a:cubicBezTo>
                  <a:cubicBezTo>
                    <a:pt x="4561" y="8302"/>
                    <a:pt x="4898" y="8225"/>
                    <a:pt x="5010" y="8009"/>
                  </a:cubicBezTo>
                  <a:cubicBezTo>
                    <a:pt x="5077" y="7943"/>
                    <a:pt x="5099" y="7833"/>
                    <a:pt x="5099" y="7745"/>
                  </a:cubicBezTo>
                  <a:cubicBezTo>
                    <a:pt x="5077" y="7391"/>
                    <a:pt x="4569" y="7237"/>
                    <a:pt x="4326" y="7149"/>
                  </a:cubicBezTo>
                  <a:cubicBezTo>
                    <a:pt x="3766" y="6825"/>
                    <a:pt x="3226" y="6460"/>
                    <a:pt x="2708" y="6073"/>
                  </a:cubicBezTo>
                  <a:lnTo>
                    <a:pt x="2708" y="6073"/>
                  </a:lnTo>
                  <a:cubicBezTo>
                    <a:pt x="2897" y="6150"/>
                    <a:pt x="3863" y="6701"/>
                    <a:pt x="4515" y="6701"/>
                  </a:cubicBezTo>
                  <a:cubicBezTo>
                    <a:pt x="4756" y="6701"/>
                    <a:pt x="4955" y="6625"/>
                    <a:pt x="5054" y="6420"/>
                  </a:cubicBezTo>
                  <a:cubicBezTo>
                    <a:pt x="5430" y="5626"/>
                    <a:pt x="3973" y="4831"/>
                    <a:pt x="3554" y="4589"/>
                  </a:cubicBezTo>
                  <a:cubicBezTo>
                    <a:pt x="3068" y="4236"/>
                    <a:pt x="2605" y="3860"/>
                    <a:pt x="2163" y="3441"/>
                  </a:cubicBezTo>
                  <a:lnTo>
                    <a:pt x="2163" y="3441"/>
                  </a:lnTo>
                  <a:cubicBezTo>
                    <a:pt x="2201" y="3460"/>
                    <a:pt x="3840" y="4256"/>
                    <a:pt x="4701" y="4256"/>
                  </a:cubicBezTo>
                  <a:cubicBezTo>
                    <a:pt x="4856" y="4256"/>
                    <a:pt x="4986" y="4230"/>
                    <a:pt x="5077" y="4169"/>
                  </a:cubicBezTo>
                  <a:cubicBezTo>
                    <a:pt x="5143" y="4125"/>
                    <a:pt x="5187" y="4059"/>
                    <a:pt x="5231" y="3993"/>
                  </a:cubicBezTo>
                  <a:cubicBezTo>
                    <a:pt x="5430" y="3551"/>
                    <a:pt x="4746" y="2911"/>
                    <a:pt x="4723" y="2889"/>
                  </a:cubicBezTo>
                  <a:cubicBezTo>
                    <a:pt x="4726" y="2889"/>
                    <a:pt x="4729" y="2888"/>
                    <a:pt x="4732" y="2888"/>
                  </a:cubicBezTo>
                  <a:cubicBezTo>
                    <a:pt x="4811" y="2888"/>
                    <a:pt x="5062" y="3073"/>
                    <a:pt x="5382" y="3073"/>
                  </a:cubicBezTo>
                  <a:cubicBezTo>
                    <a:pt x="5487" y="3073"/>
                    <a:pt x="5600" y="3053"/>
                    <a:pt x="5717" y="3000"/>
                  </a:cubicBezTo>
                  <a:cubicBezTo>
                    <a:pt x="6246" y="2757"/>
                    <a:pt x="6246" y="2029"/>
                    <a:pt x="5717" y="1808"/>
                  </a:cubicBezTo>
                  <a:cubicBezTo>
                    <a:pt x="5219" y="1538"/>
                    <a:pt x="2692" y="1"/>
                    <a:pt x="1860" y="1"/>
                  </a:cubicBezTo>
                  <a:close/>
                </a:path>
              </a:pathLst>
            </a:custGeom>
            <a:solidFill>
              <a:srgbClr val="F7A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27;p66">
              <a:extLst>
                <a:ext uri="{FF2B5EF4-FFF2-40B4-BE49-F238E27FC236}">
                  <a16:creationId xmlns:a16="http://schemas.microsoft.com/office/drawing/2014/main" id="{9C078F54-A167-4B9F-8B0C-37C58411E6F4}"/>
                </a:ext>
              </a:extLst>
            </p:cNvPr>
            <p:cNvSpPr/>
            <p:nvPr/>
          </p:nvSpPr>
          <p:spPr>
            <a:xfrm>
              <a:off x="2599750" y="1466675"/>
              <a:ext cx="91050" cy="63625"/>
            </a:xfrm>
            <a:custGeom>
              <a:avLst/>
              <a:gdLst/>
              <a:ahLst/>
              <a:cxnLst/>
              <a:rect l="l" t="t" r="r" b="b"/>
              <a:pathLst>
                <a:path w="3642" h="2545" extrusionOk="0">
                  <a:moveTo>
                    <a:pt x="112" y="1"/>
                  </a:moveTo>
                  <a:cubicBezTo>
                    <a:pt x="64" y="1"/>
                    <a:pt x="26" y="9"/>
                    <a:pt x="0" y="29"/>
                  </a:cubicBezTo>
                  <a:cubicBezTo>
                    <a:pt x="574" y="382"/>
                    <a:pt x="2538" y="1618"/>
                    <a:pt x="3443" y="2545"/>
                  </a:cubicBezTo>
                  <a:cubicBezTo>
                    <a:pt x="3642" y="2103"/>
                    <a:pt x="2958" y="1463"/>
                    <a:pt x="2935" y="1441"/>
                  </a:cubicBezTo>
                  <a:cubicBezTo>
                    <a:pt x="2935" y="1441"/>
                    <a:pt x="717" y="1"/>
                    <a:pt x="112" y="1"/>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28;p66">
              <a:extLst>
                <a:ext uri="{FF2B5EF4-FFF2-40B4-BE49-F238E27FC236}">
                  <a16:creationId xmlns:a16="http://schemas.microsoft.com/office/drawing/2014/main" id="{2BB5386F-F43C-4E92-8CB3-E6E700DE99F3}"/>
                </a:ext>
              </a:extLst>
            </p:cNvPr>
            <p:cNvSpPr/>
            <p:nvPr/>
          </p:nvSpPr>
          <p:spPr>
            <a:xfrm>
              <a:off x="2578775" y="1554550"/>
              <a:ext cx="103750" cy="69550"/>
            </a:xfrm>
            <a:custGeom>
              <a:avLst/>
              <a:gdLst/>
              <a:ahLst/>
              <a:cxnLst/>
              <a:rect l="l" t="t" r="r" b="b"/>
              <a:pathLst>
                <a:path w="4150" h="2782" extrusionOk="0">
                  <a:moveTo>
                    <a:pt x="1" y="1"/>
                  </a:moveTo>
                  <a:lnTo>
                    <a:pt x="1" y="1"/>
                  </a:lnTo>
                  <a:cubicBezTo>
                    <a:pt x="332" y="464"/>
                    <a:pt x="707" y="906"/>
                    <a:pt x="1104" y="1325"/>
                  </a:cubicBezTo>
                  <a:cubicBezTo>
                    <a:pt x="1678" y="2031"/>
                    <a:pt x="3355" y="2274"/>
                    <a:pt x="4150" y="2782"/>
                  </a:cubicBezTo>
                  <a:cubicBezTo>
                    <a:pt x="4105" y="2428"/>
                    <a:pt x="3620" y="2252"/>
                    <a:pt x="3377" y="2186"/>
                  </a:cubicBezTo>
                  <a:cubicBezTo>
                    <a:pt x="2803" y="1855"/>
                    <a:pt x="2252" y="1480"/>
                    <a:pt x="1722" y="1082"/>
                  </a:cubicBezTo>
                  <a:lnTo>
                    <a:pt x="1" y="1"/>
                  </a:ln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29;p66">
              <a:extLst>
                <a:ext uri="{FF2B5EF4-FFF2-40B4-BE49-F238E27FC236}">
                  <a16:creationId xmlns:a16="http://schemas.microsoft.com/office/drawing/2014/main" id="{3584254A-B8C8-4111-A961-5A7C5744A630}"/>
                </a:ext>
              </a:extLst>
            </p:cNvPr>
            <p:cNvSpPr/>
            <p:nvPr/>
          </p:nvSpPr>
          <p:spPr>
            <a:xfrm>
              <a:off x="1927175" y="1550150"/>
              <a:ext cx="599200" cy="366400"/>
            </a:xfrm>
            <a:custGeom>
              <a:avLst/>
              <a:gdLst/>
              <a:ahLst/>
              <a:cxnLst/>
              <a:rect l="l" t="t" r="r" b="b"/>
              <a:pathLst>
                <a:path w="23968" h="14656" extrusionOk="0">
                  <a:moveTo>
                    <a:pt x="20856" y="0"/>
                  </a:moveTo>
                  <a:cubicBezTo>
                    <a:pt x="20856" y="0"/>
                    <a:pt x="2605" y="3620"/>
                    <a:pt x="1303" y="7129"/>
                  </a:cubicBezTo>
                  <a:cubicBezTo>
                    <a:pt x="1" y="10638"/>
                    <a:pt x="1788" y="14544"/>
                    <a:pt x="6114" y="14654"/>
                  </a:cubicBezTo>
                  <a:cubicBezTo>
                    <a:pt x="6154" y="14655"/>
                    <a:pt x="6195" y="14656"/>
                    <a:pt x="6236" y="14656"/>
                  </a:cubicBezTo>
                  <a:cubicBezTo>
                    <a:pt x="10594" y="14656"/>
                    <a:pt x="19901" y="8912"/>
                    <a:pt x="23968" y="6136"/>
                  </a:cubicBezTo>
                  <a:cubicBezTo>
                    <a:pt x="23372" y="4635"/>
                    <a:pt x="20856" y="0"/>
                    <a:pt x="20856" y="0"/>
                  </a:cubicBez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30;p66">
              <a:extLst>
                <a:ext uri="{FF2B5EF4-FFF2-40B4-BE49-F238E27FC236}">
                  <a16:creationId xmlns:a16="http://schemas.microsoft.com/office/drawing/2014/main" id="{B2DBEB16-AE57-4224-91D8-A1CDECA0CC71}"/>
                </a:ext>
              </a:extLst>
            </p:cNvPr>
            <p:cNvSpPr/>
            <p:nvPr/>
          </p:nvSpPr>
          <p:spPr>
            <a:xfrm>
              <a:off x="2610225" y="499425"/>
              <a:ext cx="164450" cy="164500"/>
            </a:xfrm>
            <a:custGeom>
              <a:avLst/>
              <a:gdLst/>
              <a:ahLst/>
              <a:cxnLst/>
              <a:rect l="l" t="t" r="r" b="b"/>
              <a:pathLst>
                <a:path w="6578" h="6580" extrusionOk="0">
                  <a:moveTo>
                    <a:pt x="2434" y="0"/>
                  </a:moveTo>
                  <a:cubicBezTo>
                    <a:pt x="2195" y="0"/>
                    <a:pt x="1942" y="74"/>
                    <a:pt x="1678" y="252"/>
                  </a:cubicBezTo>
                  <a:cubicBezTo>
                    <a:pt x="1" y="1355"/>
                    <a:pt x="1281" y="3408"/>
                    <a:pt x="2207" y="4092"/>
                  </a:cubicBezTo>
                  <a:cubicBezTo>
                    <a:pt x="3323" y="4888"/>
                    <a:pt x="3984" y="6580"/>
                    <a:pt x="4794" y="6580"/>
                  </a:cubicBezTo>
                  <a:cubicBezTo>
                    <a:pt x="4994" y="6580"/>
                    <a:pt x="5203" y="6477"/>
                    <a:pt x="5430" y="6233"/>
                  </a:cubicBezTo>
                  <a:cubicBezTo>
                    <a:pt x="6577" y="5019"/>
                    <a:pt x="4503" y="1929"/>
                    <a:pt x="4503" y="1929"/>
                  </a:cubicBezTo>
                  <a:cubicBezTo>
                    <a:pt x="4503" y="1929"/>
                    <a:pt x="3654" y="0"/>
                    <a:pt x="2434" y="0"/>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31;p66">
              <a:extLst>
                <a:ext uri="{FF2B5EF4-FFF2-40B4-BE49-F238E27FC236}">
                  <a16:creationId xmlns:a16="http://schemas.microsoft.com/office/drawing/2014/main" id="{E0B2232D-8E17-466C-A8EA-76A51D27FFD5}"/>
                </a:ext>
              </a:extLst>
            </p:cNvPr>
            <p:cNvSpPr/>
            <p:nvPr/>
          </p:nvSpPr>
          <p:spPr>
            <a:xfrm>
              <a:off x="3027900" y="499425"/>
              <a:ext cx="164425" cy="164500"/>
            </a:xfrm>
            <a:custGeom>
              <a:avLst/>
              <a:gdLst/>
              <a:ahLst/>
              <a:cxnLst/>
              <a:rect l="l" t="t" r="r" b="b"/>
              <a:pathLst>
                <a:path w="6577" h="6580" extrusionOk="0">
                  <a:moveTo>
                    <a:pt x="4164" y="0"/>
                  </a:moveTo>
                  <a:cubicBezTo>
                    <a:pt x="2939" y="0"/>
                    <a:pt x="2075" y="1929"/>
                    <a:pt x="2075" y="1929"/>
                  </a:cubicBezTo>
                  <a:cubicBezTo>
                    <a:pt x="2075" y="1929"/>
                    <a:pt x="0" y="5019"/>
                    <a:pt x="1148" y="6233"/>
                  </a:cubicBezTo>
                  <a:cubicBezTo>
                    <a:pt x="1375" y="6477"/>
                    <a:pt x="1584" y="6580"/>
                    <a:pt x="1785" y="6580"/>
                  </a:cubicBezTo>
                  <a:cubicBezTo>
                    <a:pt x="2601" y="6580"/>
                    <a:pt x="3272" y="4888"/>
                    <a:pt x="4370" y="4092"/>
                  </a:cubicBezTo>
                  <a:cubicBezTo>
                    <a:pt x="5319" y="3408"/>
                    <a:pt x="6577" y="1355"/>
                    <a:pt x="4922" y="252"/>
                  </a:cubicBezTo>
                  <a:cubicBezTo>
                    <a:pt x="4658" y="74"/>
                    <a:pt x="4404" y="0"/>
                    <a:pt x="4164" y="0"/>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32;p66">
              <a:extLst>
                <a:ext uri="{FF2B5EF4-FFF2-40B4-BE49-F238E27FC236}">
                  <a16:creationId xmlns:a16="http://schemas.microsoft.com/office/drawing/2014/main" id="{D94F6958-7331-4A5A-9FAF-59615CE3BAE4}"/>
                </a:ext>
              </a:extLst>
            </p:cNvPr>
            <p:cNvSpPr/>
            <p:nvPr/>
          </p:nvSpPr>
          <p:spPr>
            <a:xfrm>
              <a:off x="2699600" y="745150"/>
              <a:ext cx="391775" cy="473975"/>
            </a:xfrm>
            <a:custGeom>
              <a:avLst/>
              <a:gdLst/>
              <a:ahLst/>
              <a:cxnLst/>
              <a:rect l="l" t="t" r="r" b="b"/>
              <a:pathLst>
                <a:path w="15671" h="18959" extrusionOk="0">
                  <a:moveTo>
                    <a:pt x="4746" y="1"/>
                  </a:moveTo>
                  <a:lnTo>
                    <a:pt x="4746" y="1"/>
                  </a:lnTo>
                  <a:cubicBezTo>
                    <a:pt x="4790" y="111"/>
                    <a:pt x="4657" y="5320"/>
                    <a:pt x="4039" y="6732"/>
                  </a:cubicBezTo>
                  <a:cubicBezTo>
                    <a:pt x="3179" y="8696"/>
                    <a:pt x="1" y="9160"/>
                    <a:pt x="1" y="9160"/>
                  </a:cubicBezTo>
                  <a:cubicBezTo>
                    <a:pt x="1" y="9160"/>
                    <a:pt x="3289" y="18076"/>
                    <a:pt x="8056" y="18959"/>
                  </a:cubicBezTo>
                  <a:cubicBezTo>
                    <a:pt x="11962" y="17392"/>
                    <a:pt x="14522" y="12713"/>
                    <a:pt x="15670" y="9535"/>
                  </a:cubicBezTo>
                  <a:cubicBezTo>
                    <a:pt x="12691" y="9116"/>
                    <a:pt x="11896" y="7681"/>
                    <a:pt x="11742" y="6335"/>
                  </a:cubicBezTo>
                  <a:cubicBezTo>
                    <a:pt x="11631" y="5187"/>
                    <a:pt x="11300" y="155"/>
                    <a:pt x="11300" y="155"/>
                  </a:cubicBezTo>
                  <a:lnTo>
                    <a:pt x="4746" y="1"/>
                  </a:ln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933;p66">
              <a:extLst>
                <a:ext uri="{FF2B5EF4-FFF2-40B4-BE49-F238E27FC236}">
                  <a16:creationId xmlns:a16="http://schemas.microsoft.com/office/drawing/2014/main" id="{4845E41E-D033-4224-979C-0AE83348BDD1}"/>
                </a:ext>
              </a:extLst>
            </p:cNvPr>
            <p:cNvSpPr/>
            <p:nvPr/>
          </p:nvSpPr>
          <p:spPr>
            <a:xfrm>
              <a:off x="2701825" y="358950"/>
              <a:ext cx="402775" cy="459625"/>
            </a:xfrm>
            <a:custGeom>
              <a:avLst/>
              <a:gdLst/>
              <a:ahLst/>
              <a:cxnLst/>
              <a:rect l="l" t="t" r="r" b="b"/>
              <a:pathLst>
                <a:path w="16111" h="18385" extrusionOk="0">
                  <a:moveTo>
                    <a:pt x="12646" y="0"/>
                  </a:moveTo>
                  <a:cubicBezTo>
                    <a:pt x="11631" y="1611"/>
                    <a:pt x="9909" y="3156"/>
                    <a:pt x="7504" y="3553"/>
                  </a:cubicBezTo>
                  <a:cubicBezTo>
                    <a:pt x="5120" y="3951"/>
                    <a:pt x="4480" y="3642"/>
                    <a:pt x="2339" y="4083"/>
                  </a:cubicBezTo>
                  <a:cubicBezTo>
                    <a:pt x="2295" y="4083"/>
                    <a:pt x="2273" y="4083"/>
                    <a:pt x="2229" y="4105"/>
                  </a:cubicBezTo>
                  <a:cubicBezTo>
                    <a:pt x="883" y="4458"/>
                    <a:pt x="0" y="5782"/>
                    <a:pt x="221" y="7173"/>
                  </a:cubicBezTo>
                  <a:cubicBezTo>
                    <a:pt x="640" y="10108"/>
                    <a:pt x="1412" y="13043"/>
                    <a:pt x="2428" y="14654"/>
                  </a:cubicBezTo>
                  <a:cubicBezTo>
                    <a:pt x="4304" y="17634"/>
                    <a:pt x="6930" y="18384"/>
                    <a:pt x="8386" y="18384"/>
                  </a:cubicBezTo>
                  <a:cubicBezTo>
                    <a:pt x="10152" y="18384"/>
                    <a:pt x="14058" y="16420"/>
                    <a:pt x="15073" y="12138"/>
                  </a:cubicBezTo>
                  <a:cubicBezTo>
                    <a:pt x="15338" y="11057"/>
                    <a:pt x="15559" y="9909"/>
                    <a:pt x="15736" y="8784"/>
                  </a:cubicBezTo>
                  <a:cubicBezTo>
                    <a:pt x="16111" y="6533"/>
                    <a:pt x="15405" y="4216"/>
                    <a:pt x="13838" y="2560"/>
                  </a:cubicBezTo>
                  <a:cubicBezTo>
                    <a:pt x="13153" y="1876"/>
                    <a:pt x="12734" y="971"/>
                    <a:pt x="12646" y="0"/>
                  </a:cubicBezTo>
                  <a:close/>
                </a:path>
              </a:pathLst>
            </a:custGeom>
            <a:solidFill>
              <a:srgbClr val="F7A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934;p66">
              <a:extLst>
                <a:ext uri="{FF2B5EF4-FFF2-40B4-BE49-F238E27FC236}">
                  <a16:creationId xmlns:a16="http://schemas.microsoft.com/office/drawing/2014/main" id="{06DF8FAD-161A-4904-B055-11425683F77E}"/>
                </a:ext>
              </a:extLst>
            </p:cNvPr>
            <p:cNvSpPr/>
            <p:nvPr/>
          </p:nvSpPr>
          <p:spPr>
            <a:xfrm>
              <a:off x="2816575" y="543625"/>
              <a:ext cx="39200" cy="38800"/>
            </a:xfrm>
            <a:custGeom>
              <a:avLst/>
              <a:gdLst/>
              <a:ahLst/>
              <a:cxnLst/>
              <a:rect l="l" t="t" r="r" b="b"/>
              <a:pathLst>
                <a:path w="1568" h="1552" extrusionOk="0">
                  <a:moveTo>
                    <a:pt x="843" y="1"/>
                  </a:moveTo>
                  <a:cubicBezTo>
                    <a:pt x="820" y="1"/>
                    <a:pt x="796" y="3"/>
                    <a:pt x="773" y="7"/>
                  </a:cubicBezTo>
                  <a:cubicBezTo>
                    <a:pt x="442" y="7"/>
                    <a:pt x="177" y="205"/>
                    <a:pt x="67" y="492"/>
                  </a:cubicBezTo>
                  <a:cubicBezTo>
                    <a:pt x="23" y="580"/>
                    <a:pt x="0" y="691"/>
                    <a:pt x="0" y="801"/>
                  </a:cubicBezTo>
                  <a:lnTo>
                    <a:pt x="45" y="978"/>
                  </a:lnTo>
                  <a:cubicBezTo>
                    <a:pt x="67" y="1110"/>
                    <a:pt x="155" y="1242"/>
                    <a:pt x="243" y="1331"/>
                  </a:cubicBezTo>
                  <a:cubicBezTo>
                    <a:pt x="309" y="1375"/>
                    <a:pt x="354" y="1419"/>
                    <a:pt x="420" y="1463"/>
                  </a:cubicBezTo>
                  <a:cubicBezTo>
                    <a:pt x="530" y="1529"/>
                    <a:pt x="663" y="1551"/>
                    <a:pt x="795" y="1551"/>
                  </a:cubicBezTo>
                  <a:cubicBezTo>
                    <a:pt x="905" y="1551"/>
                    <a:pt x="994" y="1529"/>
                    <a:pt x="1082" y="1485"/>
                  </a:cubicBezTo>
                  <a:cubicBezTo>
                    <a:pt x="1281" y="1397"/>
                    <a:pt x="1435" y="1242"/>
                    <a:pt x="1501" y="1044"/>
                  </a:cubicBezTo>
                  <a:cubicBezTo>
                    <a:pt x="1545" y="955"/>
                    <a:pt x="1567" y="867"/>
                    <a:pt x="1567" y="757"/>
                  </a:cubicBezTo>
                  <a:lnTo>
                    <a:pt x="1523" y="558"/>
                  </a:lnTo>
                  <a:cubicBezTo>
                    <a:pt x="1501" y="426"/>
                    <a:pt x="1413" y="315"/>
                    <a:pt x="1325" y="205"/>
                  </a:cubicBezTo>
                  <a:lnTo>
                    <a:pt x="1148" y="95"/>
                  </a:lnTo>
                  <a:cubicBezTo>
                    <a:pt x="1057" y="40"/>
                    <a:pt x="952" y="1"/>
                    <a:pt x="843" y="1"/>
                  </a:cubicBezTo>
                  <a:close/>
                </a:path>
              </a:pathLst>
            </a:custGeom>
            <a:solidFill>
              <a:srgbClr val="0A2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935;p66">
              <a:extLst>
                <a:ext uri="{FF2B5EF4-FFF2-40B4-BE49-F238E27FC236}">
                  <a16:creationId xmlns:a16="http://schemas.microsoft.com/office/drawing/2014/main" id="{B4777D86-D21F-4D0C-8D26-50095CBA0E3A}"/>
                </a:ext>
              </a:extLst>
            </p:cNvPr>
            <p:cNvSpPr/>
            <p:nvPr/>
          </p:nvSpPr>
          <p:spPr>
            <a:xfrm>
              <a:off x="2944025" y="543625"/>
              <a:ext cx="39200" cy="38800"/>
            </a:xfrm>
            <a:custGeom>
              <a:avLst/>
              <a:gdLst/>
              <a:ahLst/>
              <a:cxnLst/>
              <a:rect l="l" t="t" r="r" b="b"/>
              <a:pathLst>
                <a:path w="1568" h="1552" extrusionOk="0">
                  <a:moveTo>
                    <a:pt x="843" y="1"/>
                  </a:moveTo>
                  <a:cubicBezTo>
                    <a:pt x="820" y="1"/>
                    <a:pt x="796" y="3"/>
                    <a:pt x="773" y="7"/>
                  </a:cubicBezTo>
                  <a:cubicBezTo>
                    <a:pt x="464" y="7"/>
                    <a:pt x="177" y="205"/>
                    <a:pt x="67" y="492"/>
                  </a:cubicBezTo>
                  <a:cubicBezTo>
                    <a:pt x="23" y="580"/>
                    <a:pt x="1" y="691"/>
                    <a:pt x="23" y="801"/>
                  </a:cubicBezTo>
                  <a:lnTo>
                    <a:pt x="45" y="978"/>
                  </a:lnTo>
                  <a:cubicBezTo>
                    <a:pt x="89" y="1110"/>
                    <a:pt x="155" y="1242"/>
                    <a:pt x="265" y="1331"/>
                  </a:cubicBezTo>
                  <a:cubicBezTo>
                    <a:pt x="310" y="1375"/>
                    <a:pt x="376" y="1419"/>
                    <a:pt x="420" y="1463"/>
                  </a:cubicBezTo>
                  <a:cubicBezTo>
                    <a:pt x="552" y="1529"/>
                    <a:pt x="685" y="1551"/>
                    <a:pt x="817" y="1551"/>
                  </a:cubicBezTo>
                  <a:cubicBezTo>
                    <a:pt x="905" y="1551"/>
                    <a:pt x="1016" y="1529"/>
                    <a:pt x="1104" y="1485"/>
                  </a:cubicBezTo>
                  <a:cubicBezTo>
                    <a:pt x="1192" y="1441"/>
                    <a:pt x="1281" y="1397"/>
                    <a:pt x="1347" y="1309"/>
                  </a:cubicBezTo>
                  <a:cubicBezTo>
                    <a:pt x="1479" y="1154"/>
                    <a:pt x="1567" y="955"/>
                    <a:pt x="1567" y="757"/>
                  </a:cubicBezTo>
                  <a:cubicBezTo>
                    <a:pt x="1567" y="691"/>
                    <a:pt x="1545" y="624"/>
                    <a:pt x="1545" y="558"/>
                  </a:cubicBezTo>
                  <a:cubicBezTo>
                    <a:pt x="1501" y="426"/>
                    <a:pt x="1435" y="315"/>
                    <a:pt x="1325" y="205"/>
                  </a:cubicBezTo>
                  <a:cubicBezTo>
                    <a:pt x="1281" y="183"/>
                    <a:pt x="1214" y="139"/>
                    <a:pt x="1170" y="95"/>
                  </a:cubicBezTo>
                  <a:cubicBezTo>
                    <a:pt x="1061" y="40"/>
                    <a:pt x="952" y="1"/>
                    <a:pt x="843" y="1"/>
                  </a:cubicBezTo>
                  <a:close/>
                </a:path>
              </a:pathLst>
            </a:custGeom>
            <a:solidFill>
              <a:srgbClr val="0A2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936;p66">
              <a:extLst>
                <a:ext uri="{FF2B5EF4-FFF2-40B4-BE49-F238E27FC236}">
                  <a16:creationId xmlns:a16="http://schemas.microsoft.com/office/drawing/2014/main" id="{87DEFA61-41CE-4292-BE0D-60BE9DC0786B}"/>
                </a:ext>
              </a:extLst>
            </p:cNvPr>
            <p:cNvSpPr/>
            <p:nvPr/>
          </p:nvSpPr>
          <p:spPr>
            <a:xfrm>
              <a:off x="2800575" y="485275"/>
              <a:ext cx="65125" cy="31500"/>
            </a:xfrm>
            <a:custGeom>
              <a:avLst/>
              <a:gdLst/>
              <a:ahLst/>
              <a:cxnLst/>
              <a:rect l="l" t="t" r="r" b="b"/>
              <a:pathLst>
                <a:path w="2605" h="1260" extrusionOk="0">
                  <a:moveTo>
                    <a:pt x="1330" y="1"/>
                  </a:moveTo>
                  <a:cubicBezTo>
                    <a:pt x="1321" y="1"/>
                    <a:pt x="1312" y="1"/>
                    <a:pt x="1303" y="1"/>
                  </a:cubicBezTo>
                  <a:cubicBezTo>
                    <a:pt x="398" y="23"/>
                    <a:pt x="0" y="1259"/>
                    <a:pt x="0" y="1259"/>
                  </a:cubicBezTo>
                  <a:cubicBezTo>
                    <a:pt x="420" y="1016"/>
                    <a:pt x="861" y="840"/>
                    <a:pt x="1303" y="729"/>
                  </a:cubicBezTo>
                  <a:cubicBezTo>
                    <a:pt x="1436" y="716"/>
                    <a:pt x="1570" y="709"/>
                    <a:pt x="1703" y="709"/>
                  </a:cubicBezTo>
                  <a:cubicBezTo>
                    <a:pt x="2009" y="709"/>
                    <a:pt x="2312" y="747"/>
                    <a:pt x="2605" y="840"/>
                  </a:cubicBezTo>
                  <a:cubicBezTo>
                    <a:pt x="2605" y="840"/>
                    <a:pt x="2045" y="1"/>
                    <a:pt x="1330" y="1"/>
                  </a:cubicBezTo>
                  <a:close/>
                </a:path>
              </a:pathLst>
            </a:custGeom>
            <a:solidFill>
              <a:srgbClr val="0A2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937;p66">
              <a:extLst>
                <a:ext uri="{FF2B5EF4-FFF2-40B4-BE49-F238E27FC236}">
                  <a16:creationId xmlns:a16="http://schemas.microsoft.com/office/drawing/2014/main" id="{4588E520-E8E1-40F4-859A-EA6B627CB38D}"/>
                </a:ext>
              </a:extLst>
            </p:cNvPr>
            <p:cNvSpPr/>
            <p:nvPr/>
          </p:nvSpPr>
          <p:spPr>
            <a:xfrm>
              <a:off x="2932450" y="485275"/>
              <a:ext cx="65125" cy="31500"/>
            </a:xfrm>
            <a:custGeom>
              <a:avLst/>
              <a:gdLst/>
              <a:ahLst/>
              <a:cxnLst/>
              <a:rect l="l" t="t" r="r" b="b"/>
              <a:pathLst>
                <a:path w="2605" h="1260" extrusionOk="0">
                  <a:moveTo>
                    <a:pt x="1275" y="1"/>
                  </a:moveTo>
                  <a:cubicBezTo>
                    <a:pt x="581" y="1"/>
                    <a:pt x="0" y="840"/>
                    <a:pt x="0" y="840"/>
                  </a:cubicBezTo>
                  <a:cubicBezTo>
                    <a:pt x="292" y="747"/>
                    <a:pt x="596" y="709"/>
                    <a:pt x="902" y="709"/>
                  </a:cubicBezTo>
                  <a:cubicBezTo>
                    <a:pt x="1035" y="709"/>
                    <a:pt x="1169" y="716"/>
                    <a:pt x="1302" y="729"/>
                  </a:cubicBezTo>
                  <a:cubicBezTo>
                    <a:pt x="1766" y="840"/>
                    <a:pt x="2207" y="1016"/>
                    <a:pt x="2604" y="1259"/>
                  </a:cubicBezTo>
                  <a:cubicBezTo>
                    <a:pt x="2604" y="1259"/>
                    <a:pt x="2207" y="23"/>
                    <a:pt x="1302" y="1"/>
                  </a:cubicBezTo>
                  <a:cubicBezTo>
                    <a:pt x="1293" y="1"/>
                    <a:pt x="1284" y="1"/>
                    <a:pt x="1275" y="1"/>
                  </a:cubicBezTo>
                  <a:close/>
                </a:path>
              </a:pathLst>
            </a:custGeom>
            <a:solidFill>
              <a:srgbClr val="0A2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938;p66">
              <a:extLst>
                <a:ext uri="{FF2B5EF4-FFF2-40B4-BE49-F238E27FC236}">
                  <a16:creationId xmlns:a16="http://schemas.microsoft.com/office/drawing/2014/main" id="{74A06412-32EE-4A37-9210-718F9CA86067}"/>
                </a:ext>
              </a:extLst>
            </p:cNvPr>
            <p:cNvSpPr/>
            <p:nvPr/>
          </p:nvSpPr>
          <p:spPr>
            <a:xfrm>
              <a:off x="2860725" y="657425"/>
              <a:ext cx="113125" cy="55300"/>
            </a:xfrm>
            <a:custGeom>
              <a:avLst/>
              <a:gdLst/>
              <a:ahLst/>
              <a:cxnLst/>
              <a:rect l="l" t="t" r="r" b="b"/>
              <a:pathLst>
                <a:path w="4525" h="2212" extrusionOk="0">
                  <a:moveTo>
                    <a:pt x="4524" y="1"/>
                  </a:moveTo>
                  <a:cubicBezTo>
                    <a:pt x="4524" y="1"/>
                    <a:pt x="3222" y="795"/>
                    <a:pt x="1920" y="795"/>
                  </a:cubicBezTo>
                  <a:cubicBezTo>
                    <a:pt x="1879" y="797"/>
                    <a:pt x="1837" y="797"/>
                    <a:pt x="1796" y="797"/>
                  </a:cubicBezTo>
                  <a:cubicBezTo>
                    <a:pt x="1176" y="797"/>
                    <a:pt x="559" y="642"/>
                    <a:pt x="0" y="332"/>
                  </a:cubicBezTo>
                  <a:lnTo>
                    <a:pt x="0" y="332"/>
                  </a:lnTo>
                  <a:cubicBezTo>
                    <a:pt x="127" y="1415"/>
                    <a:pt x="1031" y="2212"/>
                    <a:pt x="2082" y="2212"/>
                  </a:cubicBezTo>
                  <a:cubicBezTo>
                    <a:pt x="2123" y="2212"/>
                    <a:pt x="2165" y="2210"/>
                    <a:pt x="2207" y="2208"/>
                  </a:cubicBezTo>
                  <a:cubicBezTo>
                    <a:pt x="4237" y="2208"/>
                    <a:pt x="4524" y="1"/>
                    <a:pt x="45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939;p66">
              <a:extLst>
                <a:ext uri="{FF2B5EF4-FFF2-40B4-BE49-F238E27FC236}">
                  <a16:creationId xmlns:a16="http://schemas.microsoft.com/office/drawing/2014/main" id="{C858FC39-77D8-40E8-8798-24640C03CD42}"/>
                </a:ext>
              </a:extLst>
            </p:cNvPr>
            <p:cNvSpPr/>
            <p:nvPr/>
          </p:nvSpPr>
          <p:spPr>
            <a:xfrm>
              <a:off x="2871750" y="492125"/>
              <a:ext cx="43050" cy="145025"/>
            </a:xfrm>
            <a:custGeom>
              <a:avLst/>
              <a:gdLst/>
              <a:ahLst/>
              <a:cxnLst/>
              <a:rect l="l" t="t" r="r" b="b"/>
              <a:pathLst>
                <a:path w="1722" h="5801" extrusionOk="0">
                  <a:moveTo>
                    <a:pt x="972" y="0"/>
                  </a:moveTo>
                  <a:cubicBezTo>
                    <a:pt x="922" y="0"/>
                    <a:pt x="861" y="47"/>
                    <a:pt x="861" y="102"/>
                  </a:cubicBezTo>
                  <a:cubicBezTo>
                    <a:pt x="861" y="831"/>
                    <a:pt x="1038" y="1537"/>
                    <a:pt x="1016" y="2243"/>
                  </a:cubicBezTo>
                  <a:cubicBezTo>
                    <a:pt x="1016" y="2861"/>
                    <a:pt x="883" y="3457"/>
                    <a:pt x="640" y="4009"/>
                  </a:cubicBezTo>
                  <a:cubicBezTo>
                    <a:pt x="442" y="4406"/>
                    <a:pt x="0" y="4803"/>
                    <a:pt x="199" y="5289"/>
                  </a:cubicBezTo>
                  <a:cubicBezTo>
                    <a:pt x="367" y="5692"/>
                    <a:pt x="790" y="5801"/>
                    <a:pt x="1197" y="5801"/>
                  </a:cubicBezTo>
                  <a:cubicBezTo>
                    <a:pt x="1325" y="5801"/>
                    <a:pt x="1451" y="5790"/>
                    <a:pt x="1567" y="5774"/>
                  </a:cubicBezTo>
                  <a:cubicBezTo>
                    <a:pt x="1722" y="5752"/>
                    <a:pt x="1700" y="5531"/>
                    <a:pt x="1545" y="5531"/>
                  </a:cubicBezTo>
                  <a:cubicBezTo>
                    <a:pt x="1236" y="5509"/>
                    <a:pt x="861" y="5553"/>
                    <a:pt x="618" y="5289"/>
                  </a:cubicBezTo>
                  <a:cubicBezTo>
                    <a:pt x="376" y="5068"/>
                    <a:pt x="508" y="4825"/>
                    <a:pt x="663" y="4582"/>
                  </a:cubicBezTo>
                  <a:cubicBezTo>
                    <a:pt x="927" y="4185"/>
                    <a:pt x="1126" y="3744"/>
                    <a:pt x="1214" y="3280"/>
                  </a:cubicBezTo>
                  <a:cubicBezTo>
                    <a:pt x="1325" y="2795"/>
                    <a:pt x="1347" y="2287"/>
                    <a:pt x="1325" y="1780"/>
                  </a:cubicBezTo>
                  <a:cubicBezTo>
                    <a:pt x="1303" y="1206"/>
                    <a:pt x="1214" y="632"/>
                    <a:pt x="1038" y="58"/>
                  </a:cubicBezTo>
                  <a:cubicBezTo>
                    <a:pt x="1029" y="17"/>
                    <a:pt x="1003" y="0"/>
                    <a:pt x="972" y="0"/>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940;p66">
              <a:extLst>
                <a:ext uri="{FF2B5EF4-FFF2-40B4-BE49-F238E27FC236}">
                  <a16:creationId xmlns:a16="http://schemas.microsoft.com/office/drawing/2014/main" id="{5732D186-F5F1-4E58-B904-76DD9BD3E6C4}"/>
                </a:ext>
              </a:extLst>
            </p:cNvPr>
            <p:cNvSpPr/>
            <p:nvPr/>
          </p:nvSpPr>
          <p:spPr>
            <a:xfrm>
              <a:off x="2700150" y="505800"/>
              <a:ext cx="405300" cy="327425"/>
            </a:xfrm>
            <a:custGeom>
              <a:avLst/>
              <a:gdLst/>
              <a:ahLst/>
              <a:cxnLst/>
              <a:rect l="l" t="t" r="r" b="b"/>
              <a:pathLst>
                <a:path w="16212" h="13097" extrusionOk="0">
                  <a:moveTo>
                    <a:pt x="15960" y="0"/>
                  </a:moveTo>
                  <a:cubicBezTo>
                    <a:pt x="15886" y="0"/>
                    <a:pt x="15813" y="39"/>
                    <a:pt x="15780" y="129"/>
                  </a:cubicBezTo>
                  <a:cubicBezTo>
                    <a:pt x="15185" y="1475"/>
                    <a:pt x="14699" y="2888"/>
                    <a:pt x="14191" y="4278"/>
                  </a:cubicBezTo>
                  <a:cubicBezTo>
                    <a:pt x="13927" y="4984"/>
                    <a:pt x="13684" y="5691"/>
                    <a:pt x="13463" y="6397"/>
                  </a:cubicBezTo>
                  <a:cubicBezTo>
                    <a:pt x="13353" y="6706"/>
                    <a:pt x="13243" y="7037"/>
                    <a:pt x="13154" y="7368"/>
                  </a:cubicBezTo>
                  <a:cubicBezTo>
                    <a:pt x="13110" y="7478"/>
                    <a:pt x="13088" y="7589"/>
                    <a:pt x="13044" y="7721"/>
                  </a:cubicBezTo>
                  <a:cubicBezTo>
                    <a:pt x="11631" y="8449"/>
                    <a:pt x="10065" y="8847"/>
                    <a:pt x="8453" y="8847"/>
                  </a:cubicBezTo>
                  <a:cubicBezTo>
                    <a:pt x="8414" y="8847"/>
                    <a:pt x="8374" y="8847"/>
                    <a:pt x="8335" y="8847"/>
                  </a:cubicBezTo>
                  <a:cubicBezTo>
                    <a:pt x="6325" y="8847"/>
                    <a:pt x="4381" y="8297"/>
                    <a:pt x="2649" y="7280"/>
                  </a:cubicBezTo>
                  <a:cubicBezTo>
                    <a:pt x="2362" y="6198"/>
                    <a:pt x="1987" y="5139"/>
                    <a:pt x="1656" y="4080"/>
                  </a:cubicBezTo>
                  <a:cubicBezTo>
                    <a:pt x="1457" y="3440"/>
                    <a:pt x="1237" y="2777"/>
                    <a:pt x="1038" y="2115"/>
                  </a:cubicBezTo>
                  <a:cubicBezTo>
                    <a:pt x="928" y="1784"/>
                    <a:pt x="817" y="1453"/>
                    <a:pt x="707" y="1144"/>
                  </a:cubicBezTo>
                  <a:cubicBezTo>
                    <a:pt x="619" y="857"/>
                    <a:pt x="553" y="460"/>
                    <a:pt x="310" y="306"/>
                  </a:cubicBezTo>
                  <a:cubicBezTo>
                    <a:pt x="286" y="290"/>
                    <a:pt x="257" y="283"/>
                    <a:pt x="229" y="283"/>
                  </a:cubicBezTo>
                  <a:cubicBezTo>
                    <a:pt x="177" y="283"/>
                    <a:pt x="125" y="307"/>
                    <a:pt x="111" y="350"/>
                  </a:cubicBezTo>
                  <a:cubicBezTo>
                    <a:pt x="1" y="637"/>
                    <a:pt x="155" y="946"/>
                    <a:pt x="244" y="1211"/>
                  </a:cubicBezTo>
                  <a:cubicBezTo>
                    <a:pt x="332" y="1564"/>
                    <a:pt x="442" y="1917"/>
                    <a:pt x="553" y="2270"/>
                  </a:cubicBezTo>
                  <a:cubicBezTo>
                    <a:pt x="751" y="2910"/>
                    <a:pt x="950" y="3550"/>
                    <a:pt x="1171" y="4190"/>
                  </a:cubicBezTo>
                  <a:cubicBezTo>
                    <a:pt x="1524" y="5293"/>
                    <a:pt x="1833" y="6441"/>
                    <a:pt x="2252" y="7522"/>
                  </a:cubicBezTo>
                  <a:cubicBezTo>
                    <a:pt x="2120" y="7699"/>
                    <a:pt x="1987" y="7920"/>
                    <a:pt x="1833" y="8185"/>
                  </a:cubicBezTo>
                  <a:cubicBezTo>
                    <a:pt x="1722" y="7898"/>
                    <a:pt x="1590" y="7589"/>
                    <a:pt x="1479" y="7302"/>
                  </a:cubicBezTo>
                  <a:cubicBezTo>
                    <a:pt x="1369" y="7037"/>
                    <a:pt x="1259" y="6750"/>
                    <a:pt x="1148" y="6485"/>
                  </a:cubicBezTo>
                  <a:cubicBezTo>
                    <a:pt x="1060" y="6220"/>
                    <a:pt x="972" y="5845"/>
                    <a:pt x="751" y="5647"/>
                  </a:cubicBezTo>
                  <a:cubicBezTo>
                    <a:pt x="724" y="5626"/>
                    <a:pt x="690" y="5616"/>
                    <a:pt x="656" y="5616"/>
                  </a:cubicBezTo>
                  <a:cubicBezTo>
                    <a:pt x="580" y="5616"/>
                    <a:pt x="502" y="5665"/>
                    <a:pt x="486" y="5757"/>
                  </a:cubicBezTo>
                  <a:cubicBezTo>
                    <a:pt x="486" y="6022"/>
                    <a:pt x="553" y="6287"/>
                    <a:pt x="685" y="6529"/>
                  </a:cubicBezTo>
                  <a:cubicBezTo>
                    <a:pt x="795" y="6838"/>
                    <a:pt x="928" y="7147"/>
                    <a:pt x="1038" y="7478"/>
                  </a:cubicBezTo>
                  <a:cubicBezTo>
                    <a:pt x="1193" y="7876"/>
                    <a:pt x="1347" y="8339"/>
                    <a:pt x="1524" y="8758"/>
                  </a:cubicBezTo>
                  <a:cubicBezTo>
                    <a:pt x="1391" y="8979"/>
                    <a:pt x="1281" y="9200"/>
                    <a:pt x="1193" y="9420"/>
                  </a:cubicBezTo>
                  <a:cubicBezTo>
                    <a:pt x="2610" y="11859"/>
                    <a:pt x="4460" y="13097"/>
                    <a:pt x="8231" y="13097"/>
                  </a:cubicBezTo>
                  <a:cubicBezTo>
                    <a:pt x="8453" y="13097"/>
                    <a:pt x="8681" y="13093"/>
                    <a:pt x="8917" y="13084"/>
                  </a:cubicBezTo>
                  <a:cubicBezTo>
                    <a:pt x="12956" y="12952"/>
                    <a:pt x="15449" y="9641"/>
                    <a:pt x="15405" y="9310"/>
                  </a:cubicBezTo>
                  <a:cubicBezTo>
                    <a:pt x="15251" y="8891"/>
                    <a:pt x="15074" y="8493"/>
                    <a:pt x="14854" y="8118"/>
                  </a:cubicBezTo>
                  <a:cubicBezTo>
                    <a:pt x="15074" y="7522"/>
                    <a:pt x="15251" y="6927"/>
                    <a:pt x="15405" y="6309"/>
                  </a:cubicBezTo>
                  <a:cubicBezTo>
                    <a:pt x="15431" y="6193"/>
                    <a:pt x="15337" y="6122"/>
                    <a:pt x="15241" y="6122"/>
                  </a:cubicBezTo>
                  <a:cubicBezTo>
                    <a:pt x="15172" y="6122"/>
                    <a:pt x="15102" y="6159"/>
                    <a:pt x="15074" y="6242"/>
                  </a:cubicBezTo>
                  <a:cubicBezTo>
                    <a:pt x="14942" y="6728"/>
                    <a:pt x="14787" y="7213"/>
                    <a:pt x="14633" y="7677"/>
                  </a:cubicBezTo>
                  <a:cubicBezTo>
                    <a:pt x="14412" y="7258"/>
                    <a:pt x="14236" y="6927"/>
                    <a:pt x="14236" y="6927"/>
                  </a:cubicBezTo>
                  <a:cubicBezTo>
                    <a:pt x="14015" y="7125"/>
                    <a:pt x="13772" y="7280"/>
                    <a:pt x="13529" y="7434"/>
                  </a:cubicBezTo>
                  <a:cubicBezTo>
                    <a:pt x="13618" y="7191"/>
                    <a:pt x="13706" y="6949"/>
                    <a:pt x="13794" y="6706"/>
                  </a:cubicBezTo>
                  <a:cubicBezTo>
                    <a:pt x="14037" y="5978"/>
                    <a:pt x="14302" y="5249"/>
                    <a:pt x="14545" y="4521"/>
                  </a:cubicBezTo>
                  <a:cubicBezTo>
                    <a:pt x="15074" y="3086"/>
                    <a:pt x="15648" y="1696"/>
                    <a:pt x="16156" y="262"/>
                  </a:cubicBezTo>
                  <a:cubicBezTo>
                    <a:pt x="16211" y="109"/>
                    <a:pt x="16084" y="0"/>
                    <a:pt x="159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941;p66">
              <a:extLst>
                <a:ext uri="{FF2B5EF4-FFF2-40B4-BE49-F238E27FC236}">
                  <a16:creationId xmlns:a16="http://schemas.microsoft.com/office/drawing/2014/main" id="{D50A46C1-0CDD-4CCC-AED8-5ED1EC146380}"/>
                </a:ext>
              </a:extLst>
            </p:cNvPr>
            <p:cNvSpPr/>
            <p:nvPr/>
          </p:nvSpPr>
          <p:spPr>
            <a:xfrm>
              <a:off x="3439475" y="5142500"/>
              <a:ext cx="760875" cy="312325"/>
            </a:xfrm>
            <a:custGeom>
              <a:avLst/>
              <a:gdLst/>
              <a:ahLst/>
              <a:cxnLst/>
              <a:rect l="l" t="t" r="r" b="b"/>
              <a:pathLst>
                <a:path w="30435" h="12493" extrusionOk="0">
                  <a:moveTo>
                    <a:pt x="18385" y="1"/>
                  </a:moveTo>
                  <a:cubicBezTo>
                    <a:pt x="18385" y="1"/>
                    <a:pt x="18517" y="3135"/>
                    <a:pt x="12691" y="5783"/>
                  </a:cubicBezTo>
                  <a:cubicBezTo>
                    <a:pt x="10749" y="6622"/>
                    <a:pt x="8696" y="7284"/>
                    <a:pt x="6600" y="7703"/>
                  </a:cubicBezTo>
                  <a:cubicBezTo>
                    <a:pt x="1722" y="8785"/>
                    <a:pt x="1" y="12492"/>
                    <a:pt x="1" y="12492"/>
                  </a:cubicBezTo>
                  <a:lnTo>
                    <a:pt x="30015" y="12492"/>
                  </a:lnTo>
                  <a:lnTo>
                    <a:pt x="30214" y="6865"/>
                  </a:lnTo>
                  <a:lnTo>
                    <a:pt x="30435" y="928"/>
                  </a:lnTo>
                  <a:lnTo>
                    <a:pt x="18385" y="1"/>
                  </a:lnTo>
                  <a:close/>
                </a:path>
              </a:pathLst>
            </a:custGeom>
            <a:solidFill>
              <a:srgbClr val="F7A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942;p66">
              <a:extLst>
                <a:ext uri="{FF2B5EF4-FFF2-40B4-BE49-F238E27FC236}">
                  <a16:creationId xmlns:a16="http://schemas.microsoft.com/office/drawing/2014/main" id="{ED44509E-8B20-4AC3-AE71-72C1B854B9F8}"/>
                </a:ext>
              </a:extLst>
            </p:cNvPr>
            <p:cNvSpPr/>
            <p:nvPr/>
          </p:nvSpPr>
          <p:spPr>
            <a:xfrm>
              <a:off x="3439475" y="5287075"/>
              <a:ext cx="755350" cy="167750"/>
            </a:xfrm>
            <a:custGeom>
              <a:avLst/>
              <a:gdLst/>
              <a:ahLst/>
              <a:cxnLst/>
              <a:rect l="l" t="t" r="r" b="b"/>
              <a:pathLst>
                <a:path w="30214" h="6710" extrusionOk="0">
                  <a:moveTo>
                    <a:pt x="12691" y="0"/>
                  </a:moveTo>
                  <a:cubicBezTo>
                    <a:pt x="10749" y="839"/>
                    <a:pt x="8696" y="1501"/>
                    <a:pt x="6622" y="1920"/>
                  </a:cubicBezTo>
                  <a:cubicBezTo>
                    <a:pt x="1722" y="3002"/>
                    <a:pt x="1" y="6709"/>
                    <a:pt x="1" y="6709"/>
                  </a:cubicBezTo>
                  <a:lnTo>
                    <a:pt x="30015" y="6709"/>
                  </a:lnTo>
                  <a:lnTo>
                    <a:pt x="30214" y="1082"/>
                  </a:lnTo>
                  <a:lnTo>
                    <a:pt x="30214" y="1082"/>
                  </a:lnTo>
                  <a:cubicBezTo>
                    <a:pt x="27477" y="1920"/>
                    <a:pt x="23262" y="3796"/>
                    <a:pt x="16112" y="4436"/>
                  </a:cubicBezTo>
                  <a:cubicBezTo>
                    <a:pt x="15383" y="2847"/>
                    <a:pt x="14015" y="1280"/>
                    <a:pt x="12691" y="0"/>
                  </a:cubicBezTo>
                  <a:close/>
                </a:path>
              </a:pathLst>
            </a:custGeom>
            <a:solidFill>
              <a:srgbClr val="0A2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943;p66">
              <a:extLst>
                <a:ext uri="{FF2B5EF4-FFF2-40B4-BE49-F238E27FC236}">
                  <a16:creationId xmlns:a16="http://schemas.microsoft.com/office/drawing/2014/main" id="{18C2F726-C1CB-42BF-A552-21439EFC3EBB}"/>
                </a:ext>
              </a:extLst>
            </p:cNvPr>
            <p:cNvSpPr/>
            <p:nvPr/>
          </p:nvSpPr>
          <p:spPr>
            <a:xfrm>
              <a:off x="3734100" y="2547675"/>
              <a:ext cx="551225" cy="2785750"/>
            </a:xfrm>
            <a:custGeom>
              <a:avLst/>
              <a:gdLst/>
              <a:ahLst/>
              <a:cxnLst/>
              <a:rect l="l" t="t" r="r" b="b"/>
              <a:pathLst>
                <a:path w="22049" h="111430" extrusionOk="0">
                  <a:moveTo>
                    <a:pt x="1" y="1"/>
                  </a:moveTo>
                  <a:lnTo>
                    <a:pt x="178" y="7460"/>
                  </a:lnTo>
                  <a:lnTo>
                    <a:pt x="2495" y="104875"/>
                  </a:lnTo>
                  <a:lnTo>
                    <a:pt x="22048" y="111430"/>
                  </a:lnTo>
                  <a:lnTo>
                    <a:pt x="19731" y="7460"/>
                  </a:lnTo>
                  <a:lnTo>
                    <a:pt x="19554" y="200"/>
                  </a:lnTo>
                  <a:lnTo>
                    <a:pt x="1" y="1"/>
                  </a:lnTo>
                  <a:close/>
                </a:path>
              </a:pathLst>
            </a:custGeom>
            <a:solidFill>
              <a:srgbClr val="62C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944;p66">
              <a:extLst>
                <a:ext uri="{FF2B5EF4-FFF2-40B4-BE49-F238E27FC236}">
                  <a16:creationId xmlns:a16="http://schemas.microsoft.com/office/drawing/2014/main" id="{BBC7D249-6077-42AE-A77A-84942D2ACA66}"/>
                </a:ext>
              </a:extLst>
            </p:cNvPr>
            <p:cNvSpPr/>
            <p:nvPr/>
          </p:nvSpPr>
          <p:spPr>
            <a:xfrm>
              <a:off x="3734100" y="2547675"/>
              <a:ext cx="493300" cy="186525"/>
            </a:xfrm>
            <a:custGeom>
              <a:avLst/>
              <a:gdLst/>
              <a:ahLst/>
              <a:cxnLst/>
              <a:rect l="l" t="t" r="r" b="b"/>
              <a:pathLst>
                <a:path w="19732" h="7461" extrusionOk="0">
                  <a:moveTo>
                    <a:pt x="1" y="1"/>
                  </a:moveTo>
                  <a:lnTo>
                    <a:pt x="178" y="7460"/>
                  </a:lnTo>
                  <a:lnTo>
                    <a:pt x="19731" y="7460"/>
                  </a:lnTo>
                  <a:lnTo>
                    <a:pt x="19554" y="200"/>
                  </a:lnTo>
                  <a:lnTo>
                    <a:pt x="1" y="1"/>
                  </a:ln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945;p66">
              <a:extLst>
                <a:ext uri="{FF2B5EF4-FFF2-40B4-BE49-F238E27FC236}">
                  <a16:creationId xmlns:a16="http://schemas.microsoft.com/office/drawing/2014/main" id="{FB050EF2-DDD3-42E2-8290-EBA3C558CC9D}"/>
                </a:ext>
              </a:extLst>
            </p:cNvPr>
            <p:cNvSpPr/>
            <p:nvPr/>
          </p:nvSpPr>
          <p:spPr>
            <a:xfrm>
              <a:off x="4570550" y="5142500"/>
              <a:ext cx="792850" cy="312325"/>
            </a:xfrm>
            <a:custGeom>
              <a:avLst/>
              <a:gdLst/>
              <a:ahLst/>
              <a:cxnLst/>
              <a:rect l="l" t="t" r="r" b="b"/>
              <a:pathLst>
                <a:path w="31714" h="12493" extrusionOk="0">
                  <a:moveTo>
                    <a:pt x="11940" y="1"/>
                  </a:moveTo>
                  <a:lnTo>
                    <a:pt x="0" y="928"/>
                  </a:lnTo>
                  <a:lnTo>
                    <a:pt x="883" y="6865"/>
                  </a:lnTo>
                  <a:lnTo>
                    <a:pt x="1700" y="12492"/>
                  </a:lnTo>
                  <a:lnTo>
                    <a:pt x="31714" y="12492"/>
                  </a:lnTo>
                  <a:cubicBezTo>
                    <a:pt x="31714" y="12492"/>
                    <a:pt x="29573" y="8785"/>
                    <a:pt x="24586" y="7703"/>
                  </a:cubicBezTo>
                  <a:cubicBezTo>
                    <a:pt x="22423" y="7262"/>
                    <a:pt x="20304" y="6622"/>
                    <a:pt x="18274" y="5783"/>
                  </a:cubicBezTo>
                  <a:cubicBezTo>
                    <a:pt x="12160" y="3135"/>
                    <a:pt x="11940" y="1"/>
                    <a:pt x="11940" y="1"/>
                  </a:cubicBezTo>
                  <a:close/>
                </a:path>
              </a:pathLst>
            </a:custGeom>
            <a:solidFill>
              <a:srgbClr val="F7A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946;p66">
              <a:extLst>
                <a:ext uri="{FF2B5EF4-FFF2-40B4-BE49-F238E27FC236}">
                  <a16:creationId xmlns:a16="http://schemas.microsoft.com/office/drawing/2014/main" id="{16D416C3-D097-438F-8CC6-5ECD8224406C}"/>
                </a:ext>
              </a:extLst>
            </p:cNvPr>
            <p:cNvSpPr/>
            <p:nvPr/>
          </p:nvSpPr>
          <p:spPr>
            <a:xfrm>
              <a:off x="4592050" y="5287075"/>
              <a:ext cx="771350" cy="167750"/>
            </a:xfrm>
            <a:custGeom>
              <a:avLst/>
              <a:gdLst/>
              <a:ahLst/>
              <a:cxnLst/>
              <a:rect l="l" t="t" r="r" b="b"/>
              <a:pathLst>
                <a:path w="30854" h="6710" extrusionOk="0">
                  <a:moveTo>
                    <a:pt x="17414" y="0"/>
                  </a:moveTo>
                  <a:cubicBezTo>
                    <a:pt x="16244" y="1280"/>
                    <a:pt x="15052" y="2847"/>
                    <a:pt x="14478" y="4436"/>
                  </a:cubicBezTo>
                  <a:cubicBezTo>
                    <a:pt x="7284" y="3796"/>
                    <a:pt x="2848" y="1920"/>
                    <a:pt x="23" y="1082"/>
                  </a:cubicBezTo>
                  <a:lnTo>
                    <a:pt x="1" y="1082"/>
                  </a:lnTo>
                  <a:lnTo>
                    <a:pt x="840" y="6709"/>
                  </a:lnTo>
                  <a:lnTo>
                    <a:pt x="30854" y="6709"/>
                  </a:lnTo>
                  <a:cubicBezTo>
                    <a:pt x="30854" y="6709"/>
                    <a:pt x="28713" y="3002"/>
                    <a:pt x="23726" y="1920"/>
                  </a:cubicBezTo>
                  <a:cubicBezTo>
                    <a:pt x="21563" y="1479"/>
                    <a:pt x="19444" y="839"/>
                    <a:pt x="17414" y="0"/>
                  </a:cubicBezTo>
                  <a:close/>
                </a:path>
              </a:pathLst>
            </a:custGeom>
            <a:solidFill>
              <a:srgbClr val="0A2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947;p66">
              <a:extLst>
                <a:ext uri="{FF2B5EF4-FFF2-40B4-BE49-F238E27FC236}">
                  <a16:creationId xmlns:a16="http://schemas.microsoft.com/office/drawing/2014/main" id="{F4F3DF49-40A6-48AF-8FA4-F3611A645B87}"/>
                </a:ext>
              </a:extLst>
            </p:cNvPr>
            <p:cNvSpPr/>
            <p:nvPr/>
          </p:nvSpPr>
          <p:spPr>
            <a:xfrm>
              <a:off x="4257700" y="2547675"/>
              <a:ext cx="717300" cy="2785750"/>
            </a:xfrm>
            <a:custGeom>
              <a:avLst/>
              <a:gdLst/>
              <a:ahLst/>
              <a:cxnLst/>
              <a:rect l="l" t="t" r="r" b="b"/>
              <a:pathLst>
                <a:path w="28692" h="111430" extrusionOk="0">
                  <a:moveTo>
                    <a:pt x="19554" y="1"/>
                  </a:moveTo>
                  <a:lnTo>
                    <a:pt x="1" y="200"/>
                  </a:lnTo>
                  <a:lnTo>
                    <a:pt x="641" y="7460"/>
                  </a:lnTo>
                  <a:lnTo>
                    <a:pt x="9844" y="111430"/>
                  </a:lnTo>
                  <a:lnTo>
                    <a:pt x="28691" y="104875"/>
                  </a:lnTo>
                  <a:lnTo>
                    <a:pt x="20194" y="7460"/>
                  </a:lnTo>
                  <a:lnTo>
                    <a:pt x="19554" y="1"/>
                  </a:lnTo>
                  <a:close/>
                </a:path>
              </a:pathLst>
            </a:custGeom>
            <a:solidFill>
              <a:srgbClr val="62C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948;p66">
              <a:extLst>
                <a:ext uri="{FF2B5EF4-FFF2-40B4-BE49-F238E27FC236}">
                  <a16:creationId xmlns:a16="http://schemas.microsoft.com/office/drawing/2014/main" id="{86B77F51-0DE6-40E4-87F1-A38826993AAD}"/>
                </a:ext>
              </a:extLst>
            </p:cNvPr>
            <p:cNvSpPr/>
            <p:nvPr/>
          </p:nvSpPr>
          <p:spPr>
            <a:xfrm>
              <a:off x="4257700" y="2547675"/>
              <a:ext cx="504875" cy="186525"/>
            </a:xfrm>
            <a:custGeom>
              <a:avLst/>
              <a:gdLst/>
              <a:ahLst/>
              <a:cxnLst/>
              <a:rect l="l" t="t" r="r" b="b"/>
              <a:pathLst>
                <a:path w="20195" h="7461" extrusionOk="0">
                  <a:moveTo>
                    <a:pt x="19554" y="1"/>
                  </a:moveTo>
                  <a:lnTo>
                    <a:pt x="1" y="200"/>
                  </a:lnTo>
                  <a:lnTo>
                    <a:pt x="641" y="7460"/>
                  </a:lnTo>
                  <a:lnTo>
                    <a:pt x="20194" y="7460"/>
                  </a:lnTo>
                  <a:lnTo>
                    <a:pt x="19554" y="1"/>
                  </a:ln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949;p66">
              <a:extLst>
                <a:ext uri="{FF2B5EF4-FFF2-40B4-BE49-F238E27FC236}">
                  <a16:creationId xmlns:a16="http://schemas.microsoft.com/office/drawing/2014/main" id="{022CC8AA-E490-4310-B3EC-F2ED701B3D81}"/>
                </a:ext>
              </a:extLst>
            </p:cNvPr>
            <p:cNvSpPr/>
            <p:nvPr/>
          </p:nvSpPr>
          <p:spPr>
            <a:xfrm>
              <a:off x="3401975" y="1086600"/>
              <a:ext cx="585950" cy="820775"/>
            </a:xfrm>
            <a:custGeom>
              <a:avLst/>
              <a:gdLst/>
              <a:ahLst/>
              <a:cxnLst/>
              <a:rect l="l" t="t" r="r" b="b"/>
              <a:pathLst>
                <a:path w="23438" h="32831" extrusionOk="0">
                  <a:moveTo>
                    <a:pt x="18307" y="0"/>
                  </a:moveTo>
                  <a:cubicBezTo>
                    <a:pt x="16189" y="0"/>
                    <a:pt x="13522" y="2385"/>
                    <a:pt x="9336" y="8103"/>
                  </a:cubicBezTo>
                  <a:cubicBezTo>
                    <a:pt x="3884" y="15563"/>
                    <a:pt x="111" y="26554"/>
                    <a:pt x="111" y="26554"/>
                  </a:cubicBezTo>
                  <a:cubicBezTo>
                    <a:pt x="111" y="26554"/>
                    <a:pt x="0" y="30217"/>
                    <a:pt x="3774" y="32115"/>
                  </a:cubicBezTo>
                  <a:cubicBezTo>
                    <a:pt x="4793" y="32621"/>
                    <a:pt x="5771" y="32830"/>
                    <a:pt x="6681" y="32830"/>
                  </a:cubicBezTo>
                  <a:cubicBezTo>
                    <a:pt x="9142" y="32830"/>
                    <a:pt x="11104" y="31302"/>
                    <a:pt x="12006" y="29996"/>
                  </a:cubicBezTo>
                  <a:cubicBezTo>
                    <a:pt x="13220" y="28231"/>
                    <a:pt x="22555" y="10995"/>
                    <a:pt x="22997" y="7000"/>
                  </a:cubicBezTo>
                  <a:cubicBezTo>
                    <a:pt x="23438" y="3005"/>
                    <a:pt x="20878" y="114"/>
                    <a:pt x="18450" y="4"/>
                  </a:cubicBezTo>
                  <a:cubicBezTo>
                    <a:pt x="18403" y="1"/>
                    <a:pt x="18355" y="0"/>
                    <a:pt x="18307" y="0"/>
                  </a:cubicBez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950;p66">
              <a:extLst>
                <a:ext uri="{FF2B5EF4-FFF2-40B4-BE49-F238E27FC236}">
                  <a16:creationId xmlns:a16="http://schemas.microsoft.com/office/drawing/2014/main" id="{D2B342D7-8F3B-46E2-80EC-25372AF2BF73}"/>
                </a:ext>
              </a:extLst>
            </p:cNvPr>
            <p:cNvSpPr/>
            <p:nvPr/>
          </p:nvSpPr>
          <p:spPr>
            <a:xfrm>
              <a:off x="5342925" y="1130400"/>
              <a:ext cx="157325" cy="106825"/>
            </a:xfrm>
            <a:custGeom>
              <a:avLst/>
              <a:gdLst/>
              <a:ahLst/>
              <a:cxnLst/>
              <a:rect l="l" t="t" r="r" b="b"/>
              <a:pathLst>
                <a:path w="6293" h="4273" extrusionOk="0">
                  <a:moveTo>
                    <a:pt x="5375" y="1"/>
                  </a:moveTo>
                  <a:cubicBezTo>
                    <a:pt x="4175" y="1"/>
                    <a:pt x="47" y="2931"/>
                    <a:pt x="47" y="2931"/>
                  </a:cubicBezTo>
                  <a:cubicBezTo>
                    <a:pt x="0" y="4014"/>
                    <a:pt x="466" y="4273"/>
                    <a:pt x="921" y="4273"/>
                  </a:cubicBezTo>
                  <a:cubicBezTo>
                    <a:pt x="1338" y="4273"/>
                    <a:pt x="1746" y="4056"/>
                    <a:pt x="1746" y="4056"/>
                  </a:cubicBezTo>
                  <a:cubicBezTo>
                    <a:pt x="1746" y="4056"/>
                    <a:pt x="4438" y="2776"/>
                    <a:pt x="5211" y="1915"/>
                  </a:cubicBezTo>
                  <a:cubicBezTo>
                    <a:pt x="5961" y="1055"/>
                    <a:pt x="6292" y="724"/>
                    <a:pt x="5630" y="84"/>
                  </a:cubicBezTo>
                  <a:cubicBezTo>
                    <a:pt x="5575" y="27"/>
                    <a:pt x="5488" y="1"/>
                    <a:pt x="5375" y="1"/>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951;p66">
              <a:extLst>
                <a:ext uri="{FF2B5EF4-FFF2-40B4-BE49-F238E27FC236}">
                  <a16:creationId xmlns:a16="http://schemas.microsoft.com/office/drawing/2014/main" id="{2CF473E3-D40B-44F9-970A-97BA19C5FFD2}"/>
                </a:ext>
              </a:extLst>
            </p:cNvPr>
            <p:cNvSpPr/>
            <p:nvPr/>
          </p:nvSpPr>
          <p:spPr>
            <a:xfrm>
              <a:off x="5516875" y="1063900"/>
              <a:ext cx="78275" cy="169675"/>
            </a:xfrm>
            <a:custGeom>
              <a:avLst/>
              <a:gdLst/>
              <a:ahLst/>
              <a:cxnLst/>
              <a:rect l="l" t="t" r="r" b="b"/>
              <a:pathLst>
                <a:path w="3131" h="6787" extrusionOk="0">
                  <a:moveTo>
                    <a:pt x="2318" y="1"/>
                  </a:moveTo>
                  <a:cubicBezTo>
                    <a:pt x="2057" y="1"/>
                    <a:pt x="1674" y="159"/>
                    <a:pt x="1519" y="360"/>
                  </a:cubicBezTo>
                  <a:cubicBezTo>
                    <a:pt x="1298" y="647"/>
                    <a:pt x="1188" y="1795"/>
                    <a:pt x="1387" y="3141"/>
                  </a:cubicBezTo>
                  <a:cubicBezTo>
                    <a:pt x="1276" y="3538"/>
                    <a:pt x="129" y="5061"/>
                    <a:pt x="40" y="6032"/>
                  </a:cubicBezTo>
                  <a:cubicBezTo>
                    <a:pt x="1" y="6597"/>
                    <a:pt x="197" y="6787"/>
                    <a:pt x="562" y="6787"/>
                  </a:cubicBezTo>
                  <a:cubicBezTo>
                    <a:pt x="810" y="6787"/>
                    <a:pt x="1136" y="6700"/>
                    <a:pt x="1519" y="6584"/>
                  </a:cubicBezTo>
                  <a:cubicBezTo>
                    <a:pt x="2490" y="6275"/>
                    <a:pt x="2887" y="4333"/>
                    <a:pt x="3020" y="3317"/>
                  </a:cubicBezTo>
                  <a:cubicBezTo>
                    <a:pt x="3130" y="2324"/>
                    <a:pt x="2711" y="316"/>
                    <a:pt x="2556" y="95"/>
                  </a:cubicBezTo>
                  <a:cubicBezTo>
                    <a:pt x="2517" y="30"/>
                    <a:pt x="2428" y="1"/>
                    <a:pt x="2318" y="1"/>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952;p66">
              <a:extLst>
                <a:ext uri="{FF2B5EF4-FFF2-40B4-BE49-F238E27FC236}">
                  <a16:creationId xmlns:a16="http://schemas.microsoft.com/office/drawing/2014/main" id="{5F59A086-1E14-4F26-B0E1-DAD6D2507119}"/>
                </a:ext>
              </a:extLst>
            </p:cNvPr>
            <p:cNvSpPr/>
            <p:nvPr/>
          </p:nvSpPr>
          <p:spPr>
            <a:xfrm>
              <a:off x="5196775" y="1089475"/>
              <a:ext cx="458050" cy="327725"/>
            </a:xfrm>
            <a:custGeom>
              <a:avLst/>
              <a:gdLst/>
              <a:ahLst/>
              <a:cxnLst/>
              <a:rect l="l" t="t" r="r" b="b"/>
              <a:pathLst>
                <a:path w="18322" h="13109" extrusionOk="0">
                  <a:moveTo>
                    <a:pt x="17346" y="0"/>
                  </a:moveTo>
                  <a:cubicBezTo>
                    <a:pt x="17233" y="0"/>
                    <a:pt x="17115" y="14"/>
                    <a:pt x="16993" y="43"/>
                  </a:cubicBezTo>
                  <a:cubicBezTo>
                    <a:pt x="16287" y="198"/>
                    <a:pt x="14522" y="4568"/>
                    <a:pt x="14522" y="4568"/>
                  </a:cubicBezTo>
                  <a:cubicBezTo>
                    <a:pt x="14522" y="4568"/>
                    <a:pt x="11275" y="4411"/>
                    <a:pt x="8718" y="4411"/>
                  </a:cubicBezTo>
                  <a:cubicBezTo>
                    <a:pt x="7440" y="4411"/>
                    <a:pt x="6334" y="4450"/>
                    <a:pt x="5893" y="4568"/>
                  </a:cubicBezTo>
                  <a:cubicBezTo>
                    <a:pt x="4546" y="4899"/>
                    <a:pt x="0" y="9445"/>
                    <a:pt x="0" y="9445"/>
                  </a:cubicBezTo>
                  <a:lnTo>
                    <a:pt x="4436" y="13109"/>
                  </a:lnTo>
                  <a:lnTo>
                    <a:pt x="9004" y="8275"/>
                  </a:lnTo>
                  <a:cubicBezTo>
                    <a:pt x="9004" y="8275"/>
                    <a:pt x="9964" y="8325"/>
                    <a:pt x="11093" y="8325"/>
                  </a:cubicBezTo>
                  <a:cubicBezTo>
                    <a:pt x="12221" y="8325"/>
                    <a:pt x="13518" y="8275"/>
                    <a:pt x="14191" y="8077"/>
                  </a:cubicBezTo>
                  <a:cubicBezTo>
                    <a:pt x="15515" y="7679"/>
                    <a:pt x="18119" y="1147"/>
                    <a:pt x="18229" y="705"/>
                  </a:cubicBezTo>
                  <a:cubicBezTo>
                    <a:pt x="18321" y="338"/>
                    <a:pt x="17908" y="0"/>
                    <a:pt x="17346" y="0"/>
                  </a:cubicBezTo>
                  <a:close/>
                </a:path>
              </a:pathLst>
            </a:custGeom>
            <a:solidFill>
              <a:srgbClr val="F7A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953;p66">
              <a:extLst>
                <a:ext uri="{FF2B5EF4-FFF2-40B4-BE49-F238E27FC236}">
                  <a16:creationId xmlns:a16="http://schemas.microsoft.com/office/drawing/2014/main" id="{AAAC3115-0DCA-472D-BD1C-2B78DDD3D9E9}"/>
                </a:ext>
              </a:extLst>
            </p:cNvPr>
            <p:cNvSpPr/>
            <p:nvPr/>
          </p:nvSpPr>
          <p:spPr>
            <a:xfrm>
              <a:off x="4420125" y="1093700"/>
              <a:ext cx="974725" cy="754850"/>
            </a:xfrm>
            <a:custGeom>
              <a:avLst/>
              <a:gdLst/>
              <a:ahLst/>
              <a:cxnLst/>
              <a:rect l="l" t="t" r="r" b="b"/>
              <a:pathLst>
                <a:path w="38989" h="30194" extrusionOk="0">
                  <a:moveTo>
                    <a:pt x="6588" y="0"/>
                  </a:moveTo>
                  <a:cubicBezTo>
                    <a:pt x="3456" y="0"/>
                    <a:pt x="1" y="3830"/>
                    <a:pt x="897" y="7157"/>
                  </a:cubicBezTo>
                  <a:cubicBezTo>
                    <a:pt x="2157" y="11750"/>
                    <a:pt x="17248" y="30194"/>
                    <a:pt x="22919" y="30194"/>
                  </a:cubicBezTo>
                  <a:cubicBezTo>
                    <a:pt x="23108" y="30194"/>
                    <a:pt x="23285" y="30174"/>
                    <a:pt x="23452" y="30132"/>
                  </a:cubicBezTo>
                  <a:cubicBezTo>
                    <a:pt x="28638" y="28830"/>
                    <a:pt x="38989" y="12432"/>
                    <a:pt x="38989" y="12432"/>
                  </a:cubicBezTo>
                  <a:lnTo>
                    <a:pt x="32633" y="5966"/>
                  </a:lnTo>
                  <a:lnTo>
                    <a:pt x="23121" y="16206"/>
                  </a:lnTo>
                  <a:cubicBezTo>
                    <a:pt x="23121" y="16206"/>
                    <a:pt x="10939" y="1110"/>
                    <a:pt x="7584" y="139"/>
                  </a:cubicBezTo>
                  <a:cubicBezTo>
                    <a:pt x="7260" y="45"/>
                    <a:pt x="6926" y="0"/>
                    <a:pt x="6588" y="0"/>
                  </a:cubicBez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954;p66">
              <a:extLst>
                <a:ext uri="{FF2B5EF4-FFF2-40B4-BE49-F238E27FC236}">
                  <a16:creationId xmlns:a16="http://schemas.microsoft.com/office/drawing/2014/main" id="{B52BB1A1-0605-43AD-A666-5B546D7F8D15}"/>
                </a:ext>
              </a:extLst>
            </p:cNvPr>
            <p:cNvSpPr/>
            <p:nvPr/>
          </p:nvSpPr>
          <p:spPr>
            <a:xfrm>
              <a:off x="3670650" y="1042000"/>
              <a:ext cx="1140475" cy="1548750"/>
            </a:xfrm>
            <a:custGeom>
              <a:avLst/>
              <a:gdLst/>
              <a:ahLst/>
              <a:cxnLst/>
              <a:rect l="l" t="t" r="r" b="b"/>
              <a:pathLst>
                <a:path w="45619" h="61950" extrusionOk="0">
                  <a:moveTo>
                    <a:pt x="13927" y="0"/>
                  </a:moveTo>
                  <a:cubicBezTo>
                    <a:pt x="13927" y="0"/>
                    <a:pt x="13243" y="111"/>
                    <a:pt x="12227" y="287"/>
                  </a:cubicBezTo>
                  <a:cubicBezTo>
                    <a:pt x="9822" y="751"/>
                    <a:pt x="5562" y="1722"/>
                    <a:pt x="4503" y="3178"/>
                  </a:cubicBezTo>
                  <a:cubicBezTo>
                    <a:pt x="3002" y="5231"/>
                    <a:pt x="7725" y="28735"/>
                    <a:pt x="7725" y="28735"/>
                  </a:cubicBezTo>
                  <a:cubicBezTo>
                    <a:pt x="7725" y="28735"/>
                    <a:pt x="1" y="54225"/>
                    <a:pt x="1060" y="61949"/>
                  </a:cubicBezTo>
                  <a:lnTo>
                    <a:pt x="45552" y="61949"/>
                  </a:lnTo>
                  <a:cubicBezTo>
                    <a:pt x="45618" y="60493"/>
                    <a:pt x="45508" y="59014"/>
                    <a:pt x="45287" y="57558"/>
                  </a:cubicBezTo>
                  <a:cubicBezTo>
                    <a:pt x="44890" y="55284"/>
                    <a:pt x="38380" y="34230"/>
                    <a:pt x="37056" y="30721"/>
                  </a:cubicBezTo>
                  <a:cubicBezTo>
                    <a:pt x="38954" y="21055"/>
                    <a:pt x="39505" y="5827"/>
                    <a:pt x="39174" y="4061"/>
                  </a:cubicBezTo>
                  <a:cubicBezTo>
                    <a:pt x="38843" y="2273"/>
                    <a:pt x="35400" y="1391"/>
                    <a:pt x="33789" y="1060"/>
                  </a:cubicBezTo>
                  <a:cubicBezTo>
                    <a:pt x="32995" y="905"/>
                    <a:pt x="31847" y="729"/>
                    <a:pt x="30876" y="596"/>
                  </a:cubicBezTo>
                  <a:cubicBezTo>
                    <a:pt x="29817" y="442"/>
                    <a:pt x="28956" y="331"/>
                    <a:pt x="28956" y="331"/>
                  </a:cubicBezTo>
                  <a:lnTo>
                    <a:pt x="13927" y="0"/>
                  </a:lnTo>
                  <a:close/>
                </a:path>
              </a:pathLst>
            </a:custGeom>
            <a:solidFill>
              <a:srgbClr val="62C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955;p66">
              <a:extLst>
                <a:ext uri="{FF2B5EF4-FFF2-40B4-BE49-F238E27FC236}">
                  <a16:creationId xmlns:a16="http://schemas.microsoft.com/office/drawing/2014/main" id="{76EE5B49-9909-4D6D-AE6C-2C519D1D980C}"/>
                </a:ext>
              </a:extLst>
            </p:cNvPr>
            <p:cNvSpPr/>
            <p:nvPr/>
          </p:nvSpPr>
          <p:spPr>
            <a:xfrm>
              <a:off x="4386825" y="2190725"/>
              <a:ext cx="231750" cy="265775"/>
            </a:xfrm>
            <a:custGeom>
              <a:avLst/>
              <a:gdLst/>
              <a:ahLst/>
              <a:cxnLst/>
              <a:rect l="l" t="t" r="r" b="b"/>
              <a:pathLst>
                <a:path w="9270" h="10631" extrusionOk="0">
                  <a:moveTo>
                    <a:pt x="0" y="0"/>
                  </a:moveTo>
                  <a:lnTo>
                    <a:pt x="0" y="7415"/>
                  </a:lnTo>
                  <a:cubicBezTo>
                    <a:pt x="0" y="7415"/>
                    <a:pt x="221" y="9578"/>
                    <a:pt x="3090" y="10395"/>
                  </a:cubicBezTo>
                  <a:cubicBezTo>
                    <a:pt x="3668" y="10558"/>
                    <a:pt x="4238" y="10630"/>
                    <a:pt x="4783" y="10630"/>
                  </a:cubicBezTo>
                  <a:cubicBezTo>
                    <a:pt x="6962" y="10630"/>
                    <a:pt x="8731" y="9472"/>
                    <a:pt x="8960" y="8342"/>
                  </a:cubicBezTo>
                  <a:cubicBezTo>
                    <a:pt x="9269" y="6797"/>
                    <a:pt x="9093" y="353"/>
                    <a:pt x="9071" y="199"/>
                  </a:cubicBezTo>
                  <a:lnTo>
                    <a:pt x="0" y="0"/>
                  </a:ln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956;p66">
              <a:extLst>
                <a:ext uri="{FF2B5EF4-FFF2-40B4-BE49-F238E27FC236}">
                  <a16:creationId xmlns:a16="http://schemas.microsoft.com/office/drawing/2014/main" id="{78E27ABD-8062-4A29-9BBB-A3A4E8DD7CC7}"/>
                </a:ext>
              </a:extLst>
            </p:cNvPr>
            <p:cNvSpPr/>
            <p:nvPr/>
          </p:nvSpPr>
          <p:spPr>
            <a:xfrm>
              <a:off x="3851075" y="2190725"/>
              <a:ext cx="231750" cy="265775"/>
            </a:xfrm>
            <a:custGeom>
              <a:avLst/>
              <a:gdLst/>
              <a:ahLst/>
              <a:cxnLst/>
              <a:rect l="l" t="t" r="r" b="b"/>
              <a:pathLst>
                <a:path w="9270" h="10631" extrusionOk="0">
                  <a:moveTo>
                    <a:pt x="1" y="0"/>
                  </a:moveTo>
                  <a:lnTo>
                    <a:pt x="1" y="7415"/>
                  </a:lnTo>
                  <a:cubicBezTo>
                    <a:pt x="1" y="7415"/>
                    <a:pt x="199" y="9578"/>
                    <a:pt x="3090" y="10395"/>
                  </a:cubicBezTo>
                  <a:cubicBezTo>
                    <a:pt x="3664" y="10558"/>
                    <a:pt x="4232" y="10630"/>
                    <a:pt x="4775" y="10630"/>
                  </a:cubicBezTo>
                  <a:cubicBezTo>
                    <a:pt x="6948" y="10630"/>
                    <a:pt x="8731" y="9472"/>
                    <a:pt x="8961" y="8342"/>
                  </a:cubicBezTo>
                  <a:cubicBezTo>
                    <a:pt x="9270" y="6797"/>
                    <a:pt x="9071" y="353"/>
                    <a:pt x="9049" y="199"/>
                  </a:cubicBezTo>
                  <a:lnTo>
                    <a:pt x="1" y="0"/>
                  </a:ln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957;p66">
              <a:extLst>
                <a:ext uri="{FF2B5EF4-FFF2-40B4-BE49-F238E27FC236}">
                  <a16:creationId xmlns:a16="http://schemas.microsoft.com/office/drawing/2014/main" id="{E65B86BA-0664-42D0-8C90-500D958B8DA7}"/>
                </a:ext>
              </a:extLst>
            </p:cNvPr>
            <p:cNvSpPr/>
            <p:nvPr/>
          </p:nvSpPr>
          <p:spPr>
            <a:xfrm>
              <a:off x="3976325" y="1042000"/>
              <a:ext cx="466250" cy="295200"/>
            </a:xfrm>
            <a:custGeom>
              <a:avLst/>
              <a:gdLst/>
              <a:ahLst/>
              <a:cxnLst/>
              <a:rect l="l" t="t" r="r" b="b"/>
              <a:pathLst>
                <a:path w="18650" h="11808" extrusionOk="0">
                  <a:moveTo>
                    <a:pt x="1700" y="0"/>
                  </a:moveTo>
                  <a:cubicBezTo>
                    <a:pt x="1700" y="0"/>
                    <a:pt x="1016" y="111"/>
                    <a:pt x="0" y="287"/>
                  </a:cubicBezTo>
                  <a:cubicBezTo>
                    <a:pt x="376" y="2891"/>
                    <a:pt x="4260" y="10638"/>
                    <a:pt x="9358" y="11807"/>
                  </a:cubicBezTo>
                  <a:cubicBezTo>
                    <a:pt x="15008" y="9556"/>
                    <a:pt x="18208" y="4414"/>
                    <a:pt x="18649" y="596"/>
                  </a:cubicBezTo>
                  <a:cubicBezTo>
                    <a:pt x="17590" y="442"/>
                    <a:pt x="16707" y="331"/>
                    <a:pt x="16707" y="331"/>
                  </a:cubicBezTo>
                  <a:lnTo>
                    <a:pt x="1700" y="0"/>
                  </a:ln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958;p66">
              <a:extLst>
                <a:ext uri="{FF2B5EF4-FFF2-40B4-BE49-F238E27FC236}">
                  <a16:creationId xmlns:a16="http://schemas.microsoft.com/office/drawing/2014/main" id="{00808103-7A23-4042-81D3-B8DF1F6F6963}"/>
                </a:ext>
              </a:extLst>
            </p:cNvPr>
            <p:cNvSpPr/>
            <p:nvPr/>
          </p:nvSpPr>
          <p:spPr>
            <a:xfrm>
              <a:off x="3718675" y="2228775"/>
              <a:ext cx="232300" cy="231725"/>
            </a:xfrm>
            <a:custGeom>
              <a:avLst/>
              <a:gdLst/>
              <a:ahLst/>
              <a:cxnLst/>
              <a:rect l="l" t="t" r="r" b="b"/>
              <a:pathLst>
                <a:path w="9292" h="9269" extrusionOk="0">
                  <a:moveTo>
                    <a:pt x="5915" y="1"/>
                  </a:moveTo>
                  <a:lnTo>
                    <a:pt x="0" y="3995"/>
                  </a:lnTo>
                  <a:cubicBezTo>
                    <a:pt x="0" y="3995"/>
                    <a:pt x="2626" y="8122"/>
                    <a:pt x="4105" y="8917"/>
                  </a:cubicBezTo>
                  <a:cubicBezTo>
                    <a:pt x="4574" y="9180"/>
                    <a:pt x="5106" y="9269"/>
                    <a:pt x="5613" y="9269"/>
                  </a:cubicBezTo>
                  <a:cubicBezTo>
                    <a:pt x="6682" y="9269"/>
                    <a:pt x="7636" y="8873"/>
                    <a:pt x="7636" y="8873"/>
                  </a:cubicBezTo>
                  <a:lnTo>
                    <a:pt x="9291" y="7372"/>
                  </a:lnTo>
                  <a:cubicBezTo>
                    <a:pt x="9291" y="7372"/>
                    <a:pt x="7393" y="1722"/>
                    <a:pt x="5915" y="1"/>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959;p66">
              <a:extLst>
                <a:ext uri="{FF2B5EF4-FFF2-40B4-BE49-F238E27FC236}">
                  <a16:creationId xmlns:a16="http://schemas.microsoft.com/office/drawing/2014/main" id="{BBAA93BC-8D03-491B-AFE2-426DA467FB44}"/>
                </a:ext>
              </a:extLst>
            </p:cNvPr>
            <p:cNvSpPr/>
            <p:nvPr/>
          </p:nvSpPr>
          <p:spPr>
            <a:xfrm>
              <a:off x="3397550" y="1657575"/>
              <a:ext cx="523625" cy="762700"/>
            </a:xfrm>
            <a:custGeom>
              <a:avLst/>
              <a:gdLst/>
              <a:ahLst/>
              <a:cxnLst/>
              <a:rect l="l" t="t" r="r" b="b"/>
              <a:pathLst>
                <a:path w="20945" h="30508" extrusionOk="0">
                  <a:moveTo>
                    <a:pt x="4870" y="0"/>
                  </a:moveTo>
                  <a:cubicBezTo>
                    <a:pt x="3945" y="0"/>
                    <a:pt x="3028" y="213"/>
                    <a:pt x="2208" y="691"/>
                  </a:cubicBezTo>
                  <a:cubicBezTo>
                    <a:pt x="1" y="1971"/>
                    <a:pt x="45" y="5590"/>
                    <a:pt x="707" y="7819"/>
                  </a:cubicBezTo>
                  <a:cubicBezTo>
                    <a:pt x="2053" y="13712"/>
                    <a:pt x="3510" y="17707"/>
                    <a:pt x="6489" y="22452"/>
                  </a:cubicBezTo>
                  <a:cubicBezTo>
                    <a:pt x="6884" y="23088"/>
                    <a:pt x="11554" y="30508"/>
                    <a:pt x="11739" y="30508"/>
                  </a:cubicBezTo>
                  <a:cubicBezTo>
                    <a:pt x="11740" y="30508"/>
                    <a:pt x="11741" y="30507"/>
                    <a:pt x="11742" y="30507"/>
                  </a:cubicBezTo>
                  <a:lnTo>
                    <a:pt x="20944" y="24173"/>
                  </a:lnTo>
                  <a:cubicBezTo>
                    <a:pt x="19841" y="21370"/>
                    <a:pt x="14589" y="10313"/>
                    <a:pt x="13331" y="7665"/>
                  </a:cubicBezTo>
                  <a:cubicBezTo>
                    <a:pt x="12271" y="5480"/>
                    <a:pt x="11168" y="3229"/>
                    <a:pt x="9314" y="1662"/>
                  </a:cubicBezTo>
                  <a:cubicBezTo>
                    <a:pt x="9115" y="1486"/>
                    <a:pt x="8895" y="1331"/>
                    <a:pt x="8674" y="1177"/>
                  </a:cubicBezTo>
                  <a:cubicBezTo>
                    <a:pt x="7565" y="446"/>
                    <a:pt x="6208" y="0"/>
                    <a:pt x="4870" y="0"/>
                  </a:cubicBezTo>
                  <a:close/>
                </a:path>
              </a:pathLst>
            </a:custGeom>
            <a:solidFill>
              <a:srgbClr val="4AA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960;p66">
              <a:extLst>
                <a:ext uri="{FF2B5EF4-FFF2-40B4-BE49-F238E27FC236}">
                  <a16:creationId xmlns:a16="http://schemas.microsoft.com/office/drawing/2014/main" id="{AEC78246-E3F0-43E4-8BAC-C011D640FA9E}"/>
                </a:ext>
              </a:extLst>
            </p:cNvPr>
            <p:cNvSpPr/>
            <p:nvPr/>
          </p:nvSpPr>
          <p:spPr>
            <a:xfrm>
              <a:off x="3982400" y="2327050"/>
              <a:ext cx="158375" cy="142450"/>
            </a:xfrm>
            <a:custGeom>
              <a:avLst/>
              <a:gdLst/>
              <a:ahLst/>
              <a:cxnLst/>
              <a:rect l="l" t="t" r="r" b="b"/>
              <a:pathLst>
                <a:path w="6335" h="5698" extrusionOk="0">
                  <a:moveTo>
                    <a:pt x="2731" y="0"/>
                  </a:moveTo>
                  <a:cubicBezTo>
                    <a:pt x="1626" y="0"/>
                    <a:pt x="186" y="448"/>
                    <a:pt x="0" y="572"/>
                  </a:cubicBezTo>
                  <a:cubicBezTo>
                    <a:pt x="0" y="572"/>
                    <a:pt x="2671" y="4059"/>
                    <a:pt x="3421" y="4898"/>
                  </a:cubicBezTo>
                  <a:cubicBezTo>
                    <a:pt x="3877" y="5407"/>
                    <a:pt x="4676" y="5697"/>
                    <a:pt x="5287" y="5697"/>
                  </a:cubicBezTo>
                  <a:cubicBezTo>
                    <a:pt x="5680" y="5697"/>
                    <a:pt x="5996" y="5577"/>
                    <a:pt x="6091" y="5317"/>
                  </a:cubicBezTo>
                  <a:cubicBezTo>
                    <a:pt x="6334" y="4655"/>
                    <a:pt x="4767" y="3728"/>
                    <a:pt x="4767" y="3728"/>
                  </a:cubicBezTo>
                  <a:cubicBezTo>
                    <a:pt x="4767" y="3728"/>
                    <a:pt x="4591" y="1058"/>
                    <a:pt x="3840" y="307"/>
                  </a:cubicBezTo>
                  <a:cubicBezTo>
                    <a:pt x="3615" y="82"/>
                    <a:pt x="3204" y="0"/>
                    <a:pt x="2731" y="0"/>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961;p66">
              <a:extLst>
                <a:ext uri="{FF2B5EF4-FFF2-40B4-BE49-F238E27FC236}">
                  <a16:creationId xmlns:a16="http://schemas.microsoft.com/office/drawing/2014/main" id="{481004A6-E073-4225-AE6A-8C59BA5DA26F}"/>
                </a:ext>
              </a:extLst>
            </p:cNvPr>
            <p:cNvSpPr/>
            <p:nvPr/>
          </p:nvSpPr>
          <p:spPr>
            <a:xfrm>
              <a:off x="3810550" y="2318975"/>
              <a:ext cx="287175" cy="217825"/>
            </a:xfrm>
            <a:custGeom>
              <a:avLst/>
              <a:gdLst/>
              <a:ahLst/>
              <a:cxnLst/>
              <a:rect l="l" t="t" r="r" b="b"/>
              <a:pathLst>
                <a:path w="11487" h="8713" extrusionOk="0">
                  <a:moveTo>
                    <a:pt x="7529" y="1"/>
                  </a:moveTo>
                  <a:cubicBezTo>
                    <a:pt x="5651" y="1"/>
                    <a:pt x="0" y="3575"/>
                    <a:pt x="165" y="4338"/>
                  </a:cubicBezTo>
                  <a:cubicBezTo>
                    <a:pt x="320" y="5132"/>
                    <a:pt x="3144" y="8421"/>
                    <a:pt x="3696" y="8597"/>
                  </a:cubicBezTo>
                  <a:cubicBezTo>
                    <a:pt x="3909" y="8672"/>
                    <a:pt x="4122" y="8712"/>
                    <a:pt x="4335" y="8712"/>
                  </a:cubicBezTo>
                  <a:cubicBezTo>
                    <a:pt x="4497" y="8712"/>
                    <a:pt x="4660" y="8689"/>
                    <a:pt x="4822" y="8641"/>
                  </a:cubicBezTo>
                  <a:cubicBezTo>
                    <a:pt x="5109" y="8553"/>
                    <a:pt x="5396" y="8399"/>
                    <a:pt x="5638" y="8222"/>
                  </a:cubicBezTo>
                  <a:cubicBezTo>
                    <a:pt x="5938" y="8402"/>
                    <a:pt x="6215" y="8518"/>
                    <a:pt x="6504" y="8518"/>
                  </a:cubicBezTo>
                  <a:cubicBezTo>
                    <a:pt x="6854" y="8518"/>
                    <a:pt x="7222" y="8348"/>
                    <a:pt x="7669" y="7913"/>
                  </a:cubicBezTo>
                  <a:cubicBezTo>
                    <a:pt x="7867" y="8068"/>
                    <a:pt x="8088" y="8200"/>
                    <a:pt x="8331" y="8288"/>
                  </a:cubicBezTo>
                  <a:cubicBezTo>
                    <a:pt x="8472" y="8335"/>
                    <a:pt x="8601" y="8356"/>
                    <a:pt x="8718" y="8356"/>
                  </a:cubicBezTo>
                  <a:cubicBezTo>
                    <a:pt x="9478" y="8356"/>
                    <a:pt x="9743" y="7494"/>
                    <a:pt x="9743" y="7494"/>
                  </a:cubicBezTo>
                  <a:cubicBezTo>
                    <a:pt x="9826" y="7503"/>
                    <a:pt x="9908" y="7508"/>
                    <a:pt x="9988" y="7508"/>
                  </a:cubicBezTo>
                  <a:cubicBezTo>
                    <a:pt x="10103" y="7508"/>
                    <a:pt x="10214" y="7498"/>
                    <a:pt x="10317" y="7472"/>
                  </a:cubicBezTo>
                  <a:cubicBezTo>
                    <a:pt x="10825" y="7383"/>
                    <a:pt x="11487" y="7097"/>
                    <a:pt x="11376" y="6148"/>
                  </a:cubicBezTo>
                  <a:cubicBezTo>
                    <a:pt x="11222" y="4625"/>
                    <a:pt x="8949" y="476"/>
                    <a:pt x="7867" y="56"/>
                  </a:cubicBezTo>
                  <a:cubicBezTo>
                    <a:pt x="7776" y="19"/>
                    <a:pt x="7662" y="1"/>
                    <a:pt x="7529" y="1"/>
                  </a:cubicBezTo>
                  <a:close/>
                </a:path>
              </a:pathLst>
            </a:custGeom>
            <a:solidFill>
              <a:srgbClr val="F7A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62;p66">
              <a:extLst>
                <a:ext uri="{FF2B5EF4-FFF2-40B4-BE49-F238E27FC236}">
                  <a16:creationId xmlns:a16="http://schemas.microsoft.com/office/drawing/2014/main" id="{CA9CDDD5-CCEB-475D-9244-23161440A1C7}"/>
                </a:ext>
              </a:extLst>
            </p:cNvPr>
            <p:cNvSpPr/>
            <p:nvPr/>
          </p:nvSpPr>
          <p:spPr>
            <a:xfrm>
              <a:off x="3968050" y="2363950"/>
              <a:ext cx="100450" cy="142750"/>
            </a:xfrm>
            <a:custGeom>
              <a:avLst/>
              <a:gdLst/>
              <a:ahLst/>
              <a:cxnLst/>
              <a:rect l="l" t="t" r="r" b="b"/>
              <a:pathLst>
                <a:path w="4018" h="5710" extrusionOk="0">
                  <a:moveTo>
                    <a:pt x="0" y="1"/>
                  </a:moveTo>
                  <a:lnTo>
                    <a:pt x="0" y="1"/>
                  </a:lnTo>
                  <a:cubicBezTo>
                    <a:pt x="67" y="89"/>
                    <a:pt x="2340" y="3024"/>
                    <a:pt x="2715" y="3731"/>
                  </a:cubicBezTo>
                  <a:cubicBezTo>
                    <a:pt x="3090" y="4437"/>
                    <a:pt x="3487" y="5298"/>
                    <a:pt x="3443" y="5695"/>
                  </a:cubicBezTo>
                  <a:cubicBezTo>
                    <a:pt x="3526" y="5704"/>
                    <a:pt x="3608" y="5709"/>
                    <a:pt x="3688" y="5709"/>
                  </a:cubicBezTo>
                  <a:cubicBezTo>
                    <a:pt x="3803" y="5709"/>
                    <a:pt x="3914" y="5699"/>
                    <a:pt x="4017" y="5673"/>
                  </a:cubicBezTo>
                  <a:cubicBezTo>
                    <a:pt x="3951" y="4393"/>
                    <a:pt x="3443" y="3157"/>
                    <a:pt x="2583" y="2186"/>
                  </a:cubicBezTo>
                  <a:cubicBezTo>
                    <a:pt x="1920" y="1502"/>
                    <a:pt x="67" y="45"/>
                    <a:pt x="0" y="1"/>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63;p66">
              <a:extLst>
                <a:ext uri="{FF2B5EF4-FFF2-40B4-BE49-F238E27FC236}">
                  <a16:creationId xmlns:a16="http://schemas.microsoft.com/office/drawing/2014/main" id="{1E5637E5-AE3F-4755-8D60-4F2C6A9B07CD}"/>
                </a:ext>
              </a:extLst>
            </p:cNvPr>
            <p:cNvSpPr/>
            <p:nvPr/>
          </p:nvSpPr>
          <p:spPr>
            <a:xfrm>
              <a:off x="3927225" y="2409200"/>
              <a:ext cx="91600" cy="117000"/>
            </a:xfrm>
            <a:custGeom>
              <a:avLst/>
              <a:gdLst/>
              <a:ahLst/>
              <a:cxnLst/>
              <a:rect l="l" t="t" r="r" b="b"/>
              <a:pathLst>
                <a:path w="3664" h="4680" extrusionOk="0">
                  <a:moveTo>
                    <a:pt x="0" y="1"/>
                  </a:moveTo>
                  <a:lnTo>
                    <a:pt x="3002" y="4304"/>
                  </a:lnTo>
                  <a:cubicBezTo>
                    <a:pt x="3200" y="4459"/>
                    <a:pt x="3421" y="4591"/>
                    <a:pt x="3664" y="4679"/>
                  </a:cubicBezTo>
                  <a:cubicBezTo>
                    <a:pt x="3509" y="4061"/>
                    <a:pt x="3289" y="3465"/>
                    <a:pt x="3002" y="2892"/>
                  </a:cubicBezTo>
                  <a:cubicBezTo>
                    <a:pt x="2362" y="1656"/>
                    <a:pt x="66" y="67"/>
                    <a:pt x="0" y="1"/>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964;p66">
              <a:extLst>
                <a:ext uri="{FF2B5EF4-FFF2-40B4-BE49-F238E27FC236}">
                  <a16:creationId xmlns:a16="http://schemas.microsoft.com/office/drawing/2014/main" id="{549024E1-7787-400C-A465-C885C4C99392}"/>
                </a:ext>
              </a:extLst>
            </p:cNvPr>
            <p:cNvSpPr/>
            <p:nvPr/>
          </p:nvSpPr>
          <p:spPr>
            <a:xfrm>
              <a:off x="3886400" y="2457200"/>
              <a:ext cx="65125" cy="77825"/>
            </a:xfrm>
            <a:custGeom>
              <a:avLst/>
              <a:gdLst/>
              <a:ahLst/>
              <a:cxnLst/>
              <a:rect l="l" t="t" r="r" b="b"/>
              <a:pathLst>
                <a:path w="2605" h="3113" extrusionOk="0">
                  <a:moveTo>
                    <a:pt x="0" y="1"/>
                  </a:moveTo>
                  <a:lnTo>
                    <a:pt x="0" y="1"/>
                  </a:lnTo>
                  <a:cubicBezTo>
                    <a:pt x="0" y="1"/>
                    <a:pt x="905" y="2075"/>
                    <a:pt x="1788" y="3112"/>
                  </a:cubicBezTo>
                  <a:cubicBezTo>
                    <a:pt x="2075" y="3024"/>
                    <a:pt x="2362" y="2870"/>
                    <a:pt x="2604" y="2693"/>
                  </a:cubicBezTo>
                  <a:lnTo>
                    <a:pt x="0" y="1"/>
                  </a:ln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965;p66">
              <a:extLst>
                <a:ext uri="{FF2B5EF4-FFF2-40B4-BE49-F238E27FC236}">
                  <a16:creationId xmlns:a16="http://schemas.microsoft.com/office/drawing/2014/main" id="{5E9DE633-08A8-45A7-9433-661D7EA45819}"/>
                </a:ext>
              </a:extLst>
            </p:cNvPr>
            <p:cNvSpPr/>
            <p:nvPr/>
          </p:nvSpPr>
          <p:spPr>
            <a:xfrm>
              <a:off x="3796450" y="238100"/>
              <a:ext cx="850250" cy="748000"/>
            </a:xfrm>
            <a:custGeom>
              <a:avLst/>
              <a:gdLst/>
              <a:ahLst/>
              <a:cxnLst/>
              <a:rect l="l" t="t" r="r" b="b"/>
              <a:pathLst>
                <a:path w="34010" h="29920" extrusionOk="0">
                  <a:moveTo>
                    <a:pt x="23773" y="0"/>
                  </a:moveTo>
                  <a:cubicBezTo>
                    <a:pt x="23131" y="0"/>
                    <a:pt x="22484" y="130"/>
                    <a:pt x="21872" y="398"/>
                  </a:cubicBezTo>
                  <a:cubicBezTo>
                    <a:pt x="21077" y="773"/>
                    <a:pt x="20746" y="1480"/>
                    <a:pt x="20062" y="2053"/>
                  </a:cubicBezTo>
                  <a:cubicBezTo>
                    <a:pt x="19007" y="1106"/>
                    <a:pt x="17667" y="603"/>
                    <a:pt x="16298" y="603"/>
                  </a:cubicBezTo>
                  <a:cubicBezTo>
                    <a:pt x="15690" y="603"/>
                    <a:pt x="15076" y="702"/>
                    <a:pt x="14478" y="906"/>
                  </a:cubicBezTo>
                  <a:cubicBezTo>
                    <a:pt x="12558" y="1568"/>
                    <a:pt x="11168" y="3223"/>
                    <a:pt x="10815" y="5231"/>
                  </a:cubicBezTo>
                  <a:cubicBezTo>
                    <a:pt x="10127" y="4518"/>
                    <a:pt x="9134" y="4160"/>
                    <a:pt x="8138" y="4160"/>
                  </a:cubicBezTo>
                  <a:cubicBezTo>
                    <a:pt x="7376" y="4160"/>
                    <a:pt x="6613" y="4369"/>
                    <a:pt x="5982" y="4790"/>
                  </a:cubicBezTo>
                  <a:cubicBezTo>
                    <a:pt x="4481" y="5827"/>
                    <a:pt x="3686" y="7615"/>
                    <a:pt x="3929" y="9425"/>
                  </a:cubicBezTo>
                  <a:cubicBezTo>
                    <a:pt x="2362" y="9623"/>
                    <a:pt x="1082" y="10749"/>
                    <a:pt x="685" y="12294"/>
                  </a:cubicBezTo>
                  <a:cubicBezTo>
                    <a:pt x="332" y="13772"/>
                    <a:pt x="1126" y="15538"/>
                    <a:pt x="2428" y="16355"/>
                  </a:cubicBezTo>
                  <a:cubicBezTo>
                    <a:pt x="994" y="17392"/>
                    <a:pt x="1" y="20018"/>
                    <a:pt x="1082" y="21629"/>
                  </a:cubicBezTo>
                  <a:cubicBezTo>
                    <a:pt x="2029" y="23069"/>
                    <a:pt x="4332" y="23662"/>
                    <a:pt x="6055" y="23662"/>
                  </a:cubicBezTo>
                  <a:cubicBezTo>
                    <a:pt x="6261" y="23662"/>
                    <a:pt x="6458" y="23654"/>
                    <a:pt x="6644" y="23637"/>
                  </a:cubicBezTo>
                  <a:lnTo>
                    <a:pt x="6644" y="23637"/>
                  </a:lnTo>
                  <a:cubicBezTo>
                    <a:pt x="6224" y="25447"/>
                    <a:pt x="7637" y="26970"/>
                    <a:pt x="9380" y="27301"/>
                  </a:cubicBezTo>
                  <a:cubicBezTo>
                    <a:pt x="9586" y="27335"/>
                    <a:pt x="9793" y="27352"/>
                    <a:pt x="10000" y="27352"/>
                  </a:cubicBezTo>
                  <a:cubicBezTo>
                    <a:pt x="10858" y="27352"/>
                    <a:pt x="11706" y="27062"/>
                    <a:pt x="12382" y="26529"/>
                  </a:cubicBezTo>
                  <a:cubicBezTo>
                    <a:pt x="12470" y="26705"/>
                    <a:pt x="12580" y="26860"/>
                    <a:pt x="12691" y="27036"/>
                  </a:cubicBezTo>
                  <a:cubicBezTo>
                    <a:pt x="13562" y="28271"/>
                    <a:pt x="14670" y="28947"/>
                    <a:pt x="15889" y="28947"/>
                  </a:cubicBezTo>
                  <a:cubicBezTo>
                    <a:pt x="16740" y="28947"/>
                    <a:pt x="17645" y="28618"/>
                    <a:pt x="18561" y="27919"/>
                  </a:cubicBezTo>
                  <a:cubicBezTo>
                    <a:pt x="19152" y="29158"/>
                    <a:pt x="20385" y="29919"/>
                    <a:pt x="21705" y="29919"/>
                  </a:cubicBezTo>
                  <a:cubicBezTo>
                    <a:pt x="21913" y="29919"/>
                    <a:pt x="22124" y="29900"/>
                    <a:pt x="22335" y="29861"/>
                  </a:cubicBezTo>
                  <a:cubicBezTo>
                    <a:pt x="23836" y="29574"/>
                    <a:pt x="25337" y="28603"/>
                    <a:pt x="25381" y="27080"/>
                  </a:cubicBezTo>
                  <a:cubicBezTo>
                    <a:pt x="25875" y="27282"/>
                    <a:pt x="26392" y="27379"/>
                    <a:pt x="26902" y="27379"/>
                  </a:cubicBezTo>
                  <a:cubicBezTo>
                    <a:pt x="28237" y="27379"/>
                    <a:pt x="29530" y="26717"/>
                    <a:pt x="30280" y="25535"/>
                  </a:cubicBezTo>
                  <a:cubicBezTo>
                    <a:pt x="31273" y="23946"/>
                    <a:pt x="31052" y="21673"/>
                    <a:pt x="29596" y="20482"/>
                  </a:cubicBezTo>
                  <a:lnTo>
                    <a:pt x="29596" y="20482"/>
                  </a:lnTo>
                  <a:cubicBezTo>
                    <a:pt x="29691" y="20489"/>
                    <a:pt x="29786" y="20492"/>
                    <a:pt x="29881" y="20492"/>
                  </a:cubicBezTo>
                  <a:cubicBezTo>
                    <a:pt x="31553" y="20492"/>
                    <a:pt x="33023" y="19398"/>
                    <a:pt x="33524" y="17789"/>
                  </a:cubicBezTo>
                  <a:cubicBezTo>
                    <a:pt x="34010" y="16134"/>
                    <a:pt x="33237" y="13794"/>
                    <a:pt x="31693" y="13044"/>
                  </a:cubicBezTo>
                  <a:cubicBezTo>
                    <a:pt x="32973" y="11764"/>
                    <a:pt x="33259" y="9778"/>
                    <a:pt x="32377" y="8189"/>
                  </a:cubicBezTo>
                  <a:cubicBezTo>
                    <a:pt x="31679" y="7014"/>
                    <a:pt x="30534" y="6325"/>
                    <a:pt x="29277" y="6325"/>
                  </a:cubicBezTo>
                  <a:cubicBezTo>
                    <a:pt x="28905" y="6325"/>
                    <a:pt x="28523" y="6385"/>
                    <a:pt x="28139" y="6512"/>
                  </a:cubicBezTo>
                  <a:cubicBezTo>
                    <a:pt x="28846" y="4724"/>
                    <a:pt x="28448" y="2693"/>
                    <a:pt x="27080" y="1325"/>
                  </a:cubicBezTo>
                  <a:cubicBezTo>
                    <a:pt x="26172" y="460"/>
                    <a:pt x="24982" y="0"/>
                    <a:pt x="23773" y="0"/>
                  </a:cubicBezTo>
                  <a:close/>
                </a:path>
              </a:pathLst>
            </a:custGeom>
            <a:solidFill>
              <a:srgbClr val="0A2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966;p66">
              <a:extLst>
                <a:ext uri="{FF2B5EF4-FFF2-40B4-BE49-F238E27FC236}">
                  <a16:creationId xmlns:a16="http://schemas.microsoft.com/office/drawing/2014/main" id="{1114C1A9-106E-4316-99D2-C9A9DE259DF6}"/>
                </a:ext>
              </a:extLst>
            </p:cNvPr>
            <p:cNvSpPr/>
            <p:nvPr/>
          </p:nvSpPr>
          <p:spPr>
            <a:xfrm>
              <a:off x="3928875" y="563025"/>
              <a:ext cx="162225" cy="162000"/>
            </a:xfrm>
            <a:custGeom>
              <a:avLst/>
              <a:gdLst/>
              <a:ahLst/>
              <a:cxnLst/>
              <a:rect l="l" t="t" r="r" b="b"/>
              <a:pathLst>
                <a:path w="6489" h="6480" extrusionOk="0">
                  <a:moveTo>
                    <a:pt x="2399" y="0"/>
                  </a:moveTo>
                  <a:cubicBezTo>
                    <a:pt x="2164" y="0"/>
                    <a:pt x="1915" y="73"/>
                    <a:pt x="1656" y="246"/>
                  </a:cubicBezTo>
                  <a:cubicBezTo>
                    <a:pt x="0" y="1327"/>
                    <a:pt x="1258" y="3358"/>
                    <a:pt x="2185" y="4020"/>
                  </a:cubicBezTo>
                  <a:cubicBezTo>
                    <a:pt x="3265" y="4816"/>
                    <a:pt x="3919" y="6479"/>
                    <a:pt x="4728" y="6479"/>
                  </a:cubicBezTo>
                  <a:cubicBezTo>
                    <a:pt x="4928" y="6479"/>
                    <a:pt x="5136" y="6378"/>
                    <a:pt x="5363" y="6138"/>
                  </a:cubicBezTo>
                  <a:cubicBezTo>
                    <a:pt x="6489" y="4924"/>
                    <a:pt x="4436" y="1901"/>
                    <a:pt x="4436" y="1901"/>
                  </a:cubicBezTo>
                  <a:cubicBezTo>
                    <a:pt x="4436" y="1901"/>
                    <a:pt x="3602" y="0"/>
                    <a:pt x="2399" y="0"/>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967;p66">
              <a:extLst>
                <a:ext uri="{FF2B5EF4-FFF2-40B4-BE49-F238E27FC236}">
                  <a16:creationId xmlns:a16="http://schemas.microsoft.com/office/drawing/2014/main" id="{A006D89B-2AA8-4A91-8A16-312A3FDAAAA3}"/>
                </a:ext>
              </a:extLst>
            </p:cNvPr>
            <p:cNvSpPr/>
            <p:nvPr/>
          </p:nvSpPr>
          <p:spPr>
            <a:xfrm>
              <a:off x="4341575" y="574650"/>
              <a:ext cx="162225" cy="162450"/>
            </a:xfrm>
            <a:custGeom>
              <a:avLst/>
              <a:gdLst/>
              <a:ahLst/>
              <a:cxnLst/>
              <a:rect l="l" t="t" r="r" b="b"/>
              <a:pathLst>
                <a:path w="6489" h="6498" extrusionOk="0">
                  <a:moveTo>
                    <a:pt x="4116" y="0"/>
                  </a:moveTo>
                  <a:cubicBezTo>
                    <a:pt x="2905" y="0"/>
                    <a:pt x="2053" y="1921"/>
                    <a:pt x="2053" y="1921"/>
                  </a:cubicBezTo>
                  <a:cubicBezTo>
                    <a:pt x="2053" y="1921"/>
                    <a:pt x="0" y="4945"/>
                    <a:pt x="1148" y="6159"/>
                  </a:cubicBezTo>
                  <a:cubicBezTo>
                    <a:pt x="1369" y="6397"/>
                    <a:pt x="1574" y="6498"/>
                    <a:pt x="1769" y="6498"/>
                  </a:cubicBezTo>
                  <a:cubicBezTo>
                    <a:pt x="2569" y="6498"/>
                    <a:pt x="3227" y="4820"/>
                    <a:pt x="4326" y="4040"/>
                  </a:cubicBezTo>
                  <a:cubicBezTo>
                    <a:pt x="5231" y="3378"/>
                    <a:pt x="6489" y="1348"/>
                    <a:pt x="4856" y="244"/>
                  </a:cubicBezTo>
                  <a:cubicBezTo>
                    <a:pt x="4598" y="72"/>
                    <a:pt x="4350" y="0"/>
                    <a:pt x="4116" y="0"/>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968;p66">
              <a:extLst>
                <a:ext uri="{FF2B5EF4-FFF2-40B4-BE49-F238E27FC236}">
                  <a16:creationId xmlns:a16="http://schemas.microsoft.com/office/drawing/2014/main" id="{0A0485C0-1E5A-4E06-9161-1B9A370A000D}"/>
                </a:ext>
              </a:extLst>
            </p:cNvPr>
            <p:cNvSpPr/>
            <p:nvPr/>
          </p:nvSpPr>
          <p:spPr>
            <a:xfrm>
              <a:off x="4018800" y="816875"/>
              <a:ext cx="385150" cy="466800"/>
            </a:xfrm>
            <a:custGeom>
              <a:avLst/>
              <a:gdLst/>
              <a:ahLst/>
              <a:cxnLst/>
              <a:rect l="l" t="t" r="r" b="b"/>
              <a:pathLst>
                <a:path w="15406" h="18672" extrusionOk="0">
                  <a:moveTo>
                    <a:pt x="4657" y="1"/>
                  </a:moveTo>
                  <a:lnTo>
                    <a:pt x="4657" y="1"/>
                  </a:lnTo>
                  <a:cubicBezTo>
                    <a:pt x="4702" y="111"/>
                    <a:pt x="4591" y="5231"/>
                    <a:pt x="3951" y="6644"/>
                  </a:cubicBezTo>
                  <a:cubicBezTo>
                    <a:pt x="3113" y="8564"/>
                    <a:pt x="1" y="9005"/>
                    <a:pt x="1" y="9005"/>
                  </a:cubicBezTo>
                  <a:cubicBezTo>
                    <a:pt x="1" y="9005"/>
                    <a:pt x="3223" y="17811"/>
                    <a:pt x="7924" y="18672"/>
                  </a:cubicBezTo>
                  <a:cubicBezTo>
                    <a:pt x="11786" y="17127"/>
                    <a:pt x="14302" y="12536"/>
                    <a:pt x="15405" y="9380"/>
                  </a:cubicBezTo>
                  <a:cubicBezTo>
                    <a:pt x="12470" y="8983"/>
                    <a:pt x="11698" y="7571"/>
                    <a:pt x="11565" y="6225"/>
                  </a:cubicBezTo>
                  <a:cubicBezTo>
                    <a:pt x="11433" y="5121"/>
                    <a:pt x="11102" y="155"/>
                    <a:pt x="11102" y="155"/>
                  </a:cubicBezTo>
                  <a:lnTo>
                    <a:pt x="4657" y="1"/>
                  </a:ln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969;p66">
              <a:extLst>
                <a:ext uri="{FF2B5EF4-FFF2-40B4-BE49-F238E27FC236}">
                  <a16:creationId xmlns:a16="http://schemas.microsoft.com/office/drawing/2014/main" id="{B8682785-8CDC-42EE-A4B2-ABEE9F563498}"/>
                </a:ext>
              </a:extLst>
            </p:cNvPr>
            <p:cNvSpPr/>
            <p:nvPr/>
          </p:nvSpPr>
          <p:spPr>
            <a:xfrm>
              <a:off x="4027075" y="488050"/>
              <a:ext cx="387350" cy="401150"/>
            </a:xfrm>
            <a:custGeom>
              <a:avLst/>
              <a:gdLst/>
              <a:ahLst/>
              <a:cxnLst/>
              <a:rect l="l" t="t" r="r" b="b"/>
              <a:pathLst>
                <a:path w="15494" h="16046" extrusionOk="0">
                  <a:moveTo>
                    <a:pt x="8564" y="0"/>
                  </a:moveTo>
                  <a:cubicBezTo>
                    <a:pt x="8445" y="1610"/>
                    <a:pt x="7107" y="2646"/>
                    <a:pt x="5708" y="2646"/>
                  </a:cubicBezTo>
                  <a:cubicBezTo>
                    <a:pt x="5035" y="2646"/>
                    <a:pt x="4348" y="2407"/>
                    <a:pt x="3775" y="1876"/>
                  </a:cubicBezTo>
                  <a:cubicBezTo>
                    <a:pt x="3245" y="2494"/>
                    <a:pt x="2627" y="3686"/>
                    <a:pt x="1788" y="3730"/>
                  </a:cubicBezTo>
                  <a:cubicBezTo>
                    <a:pt x="1780" y="3731"/>
                    <a:pt x="1771" y="3731"/>
                    <a:pt x="1761" y="3731"/>
                  </a:cubicBezTo>
                  <a:cubicBezTo>
                    <a:pt x="1140" y="3731"/>
                    <a:pt x="111" y="2992"/>
                    <a:pt x="133" y="2318"/>
                  </a:cubicBezTo>
                  <a:lnTo>
                    <a:pt x="133" y="2318"/>
                  </a:lnTo>
                  <a:cubicBezTo>
                    <a:pt x="1" y="5694"/>
                    <a:pt x="244" y="9402"/>
                    <a:pt x="2119" y="12359"/>
                  </a:cubicBezTo>
                  <a:cubicBezTo>
                    <a:pt x="3995" y="15317"/>
                    <a:pt x="6555" y="16045"/>
                    <a:pt x="8012" y="16045"/>
                  </a:cubicBezTo>
                  <a:cubicBezTo>
                    <a:pt x="9756" y="16045"/>
                    <a:pt x="13596" y="14125"/>
                    <a:pt x="14589" y="9888"/>
                  </a:cubicBezTo>
                  <a:cubicBezTo>
                    <a:pt x="15074" y="7857"/>
                    <a:pt x="15185" y="5783"/>
                    <a:pt x="15494" y="3708"/>
                  </a:cubicBezTo>
                  <a:lnTo>
                    <a:pt x="15494" y="3708"/>
                  </a:lnTo>
                  <a:cubicBezTo>
                    <a:pt x="15385" y="3722"/>
                    <a:pt x="15277" y="3729"/>
                    <a:pt x="15172" y="3729"/>
                  </a:cubicBezTo>
                  <a:cubicBezTo>
                    <a:pt x="13441" y="3729"/>
                    <a:pt x="12230" y="1910"/>
                    <a:pt x="13000" y="287"/>
                  </a:cubicBezTo>
                  <a:lnTo>
                    <a:pt x="13000" y="287"/>
                  </a:lnTo>
                  <a:lnTo>
                    <a:pt x="13000" y="309"/>
                  </a:lnTo>
                  <a:cubicBezTo>
                    <a:pt x="13044" y="221"/>
                    <a:pt x="13066" y="155"/>
                    <a:pt x="13110" y="89"/>
                  </a:cubicBezTo>
                  <a:lnTo>
                    <a:pt x="13110" y="89"/>
                  </a:lnTo>
                  <a:cubicBezTo>
                    <a:pt x="12467" y="646"/>
                    <a:pt x="11678" y="923"/>
                    <a:pt x="10889" y="923"/>
                  </a:cubicBezTo>
                  <a:cubicBezTo>
                    <a:pt x="10055" y="923"/>
                    <a:pt x="9222" y="613"/>
                    <a:pt x="8564" y="0"/>
                  </a:cubicBezTo>
                  <a:close/>
                </a:path>
              </a:pathLst>
            </a:custGeom>
            <a:solidFill>
              <a:srgbClr val="F7A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970;p66">
              <a:extLst>
                <a:ext uri="{FF2B5EF4-FFF2-40B4-BE49-F238E27FC236}">
                  <a16:creationId xmlns:a16="http://schemas.microsoft.com/office/drawing/2014/main" id="{BE4F9749-ECC3-4A74-9CDE-9B9CCEE466A9}"/>
                </a:ext>
              </a:extLst>
            </p:cNvPr>
            <p:cNvSpPr/>
            <p:nvPr/>
          </p:nvSpPr>
          <p:spPr>
            <a:xfrm>
              <a:off x="4133575" y="607775"/>
              <a:ext cx="38650" cy="38650"/>
            </a:xfrm>
            <a:custGeom>
              <a:avLst/>
              <a:gdLst/>
              <a:ahLst/>
              <a:cxnLst/>
              <a:rect l="l" t="t" r="r" b="b"/>
              <a:pathLst>
                <a:path w="1546" h="1546" extrusionOk="0">
                  <a:moveTo>
                    <a:pt x="751" y="1"/>
                  </a:moveTo>
                  <a:cubicBezTo>
                    <a:pt x="552" y="23"/>
                    <a:pt x="375" y="111"/>
                    <a:pt x="221" y="243"/>
                  </a:cubicBezTo>
                  <a:cubicBezTo>
                    <a:pt x="155" y="310"/>
                    <a:pt x="89" y="398"/>
                    <a:pt x="66" y="508"/>
                  </a:cubicBezTo>
                  <a:cubicBezTo>
                    <a:pt x="22" y="596"/>
                    <a:pt x="0" y="685"/>
                    <a:pt x="0" y="795"/>
                  </a:cubicBezTo>
                  <a:cubicBezTo>
                    <a:pt x="22" y="861"/>
                    <a:pt x="22" y="905"/>
                    <a:pt x="44" y="972"/>
                  </a:cubicBezTo>
                  <a:cubicBezTo>
                    <a:pt x="66" y="1104"/>
                    <a:pt x="155" y="1236"/>
                    <a:pt x="243" y="1325"/>
                  </a:cubicBezTo>
                  <a:cubicBezTo>
                    <a:pt x="309" y="1369"/>
                    <a:pt x="353" y="1413"/>
                    <a:pt x="420" y="1435"/>
                  </a:cubicBezTo>
                  <a:cubicBezTo>
                    <a:pt x="530" y="1501"/>
                    <a:pt x="662" y="1545"/>
                    <a:pt x="795" y="1545"/>
                  </a:cubicBezTo>
                  <a:cubicBezTo>
                    <a:pt x="1104" y="1523"/>
                    <a:pt x="1369" y="1325"/>
                    <a:pt x="1479" y="1038"/>
                  </a:cubicBezTo>
                  <a:cubicBezTo>
                    <a:pt x="1523" y="950"/>
                    <a:pt x="1545" y="861"/>
                    <a:pt x="1545" y="751"/>
                  </a:cubicBezTo>
                  <a:lnTo>
                    <a:pt x="1501" y="552"/>
                  </a:lnTo>
                  <a:cubicBezTo>
                    <a:pt x="1479" y="420"/>
                    <a:pt x="1391" y="310"/>
                    <a:pt x="1302" y="221"/>
                  </a:cubicBezTo>
                  <a:lnTo>
                    <a:pt x="1126" y="89"/>
                  </a:lnTo>
                  <a:cubicBezTo>
                    <a:pt x="1015" y="45"/>
                    <a:pt x="883" y="1"/>
                    <a:pt x="751" y="1"/>
                  </a:cubicBezTo>
                  <a:close/>
                </a:path>
              </a:pathLst>
            </a:custGeom>
            <a:solidFill>
              <a:srgbClr val="0A2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971;p66">
              <a:extLst>
                <a:ext uri="{FF2B5EF4-FFF2-40B4-BE49-F238E27FC236}">
                  <a16:creationId xmlns:a16="http://schemas.microsoft.com/office/drawing/2014/main" id="{476FF3B3-F2F3-45DE-9EB4-F856BE279E95}"/>
                </a:ext>
              </a:extLst>
            </p:cNvPr>
            <p:cNvSpPr/>
            <p:nvPr/>
          </p:nvSpPr>
          <p:spPr>
            <a:xfrm>
              <a:off x="4266525" y="609425"/>
              <a:ext cx="38100" cy="38100"/>
            </a:xfrm>
            <a:custGeom>
              <a:avLst/>
              <a:gdLst/>
              <a:ahLst/>
              <a:cxnLst/>
              <a:rect l="l" t="t" r="r" b="b"/>
              <a:pathLst>
                <a:path w="1524" h="1524" extrusionOk="0">
                  <a:moveTo>
                    <a:pt x="751" y="1"/>
                  </a:moveTo>
                  <a:cubicBezTo>
                    <a:pt x="641" y="1"/>
                    <a:pt x="553" y="23"/>
                    <a:pt x="464" y="67"/>
                  </a:cubicBezTo>
                  <a:cubicBezTo>
                    <a:pt x="354" y="89"/>
                    <a:pt x="266" y="155"/>
                    <a:pt x="200" y="221"/>
                  </a:cubicBezTo>
                  <a:cubicBezTo>
                    <a:pt x="133" y="310"/>
                    <a:pt x="89" y="398"/>
                    <a:pt x="45" y="486"/>
                  </a:cubicBezTo>
                  <a:cubicBezTo>
                    <a:pt x="1" y="575"/>
                    <a:pt x="1" y="685"/>
                    <a:pt x="1" y="773"/>
                  </a:cubicBezTo>
                  <a:cubicBezTo>
                    <a:pt x="1" y="839"/>
                    <a:pt x="23" y="906"/>
                    <a:pt x="23" y="972"/>
                  </a:cubicBezTo>
                  <a:cubicBezTo>
                    <a:pt x="67" y="1104"/>
                    <a:pt x="133" y="1215"/>
                    <a:pt x="222" y="1303"/>
                  </a:cubicBezTo>
                  <a:lnTo>
                    <a:pt x="398" y="1435"/>
                  </a:lnTo>
                  <a:cubicBezTo>
                    <a:pt x="509" y="1502"/>
                    <a:pt x="641" y="1524"/>
                    <a:pt x="773" y="1524"/>
                  </a:cubicBezTo>
                  <a:cubicBezTo>
                    <a:pt x="884" y="1524"/>
                    <a:pt x="972" y="1502"/>
                    <a:pt x="1060" y="1457"/>
                  </a:cubicBezTo>
                  <a:cubicBezTo>
                    <a:pt x="1259" y="1391"/>
                    <a:pt x="1413" y="1215"/>
                    <a:pt x="1480" y="1038"/>
                  </a:cubicBezTo>
                  <a:cubicBezTo>
                    <a:pt x="1524" y="950"/>
                    <a:pt x="1524" y="839"/>
                    <a:pt x="1524" y="751"/>
                  </a:cubicBezTo>
                  <a:cubicBezTo>
                    <a:pt x="1524" y="685"/>
                    <a:pt x="1502" y="619"/>
                    <a:pt x="1502" y="553"/>
                  </a:cubicBezTo>
                  <a:cubicBezTo>
                    <a:pt x="1458" y="420"/>
                    <a:pt x="1391" y="310"/>
                    <a:pt x="1281" y="199"/>
                  </a:cubicBezTo>
                  <a:lnTo>
                    <a:pt x="1127" y="89"/>
                  </a:lnTo>
                  <a:cubicBezTo>
                    <a:pt x="1016" y="23"/>
                    <a:pt x="884" y="1"/>
                    <a:pt x="751" y="1"/>
                  </a:cubicBezTo>
                  <a:close/>
                </a:path>
              </a:pathLst>
            </a:custGeom>
            <a:solidFill>
              <a:srgbClr val="0A2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972;p66">
              <a:extLst>
                <a:ext uri="{FF2B5EF4-FFF2-40B4-BE49-F238E27FC236}">
                  <a16:creationId xmlns:a16="http://schemas.microsoft.com/office/drawing/2014/main" id="{0C5B88EB-811A-4F66-AABE-498B21A3F947}"/>
                </a:ext>
              </a:extLst>
            </p:cNvPr>
            <p:cNvSpPr/>
            <p:nvPr/>
          </p:nvSpPr>
          <p:spPr>
            <a:xfrm>
              <a:off x="4177150" y="730275"/>
              <a:ext cx="111475" cy="54725"/>
            </a:xfrm>
            <a:custGeom>
              <a:avLst/>
              <a:gdLst/>
              <a:ahLst/>
              <a:cxnLst/>
              <a:rect l="l" t="t" r="r" b="b"/>
              <a:pathLst>
                <a:path w="4459" h="2189" extrusionOk="0">
                  <a:moveTo>
                    <a:pt x="4459" y="0"/>
                  </a:moveTo>
                  <a:cubicBezTo>
                    <a:pt x="4459" y="0"/>
                    <a:pt x="3179" y="795"/>
                    <a:pt x="1899" y="795"/>
                  </a:cubicBezTo>
                  <a:cubicBezTo>
                    <a:pt x="1857" y="796"/>
                    <a:pt x="1816" y="797"/>
                    <a:pt x="1775" y="797"/>
                  </a:cubicBezTo>
                  <a:cubicBezTo>
                    <a:pt x="1154" y="797"/>
                    <a:pt x="539" y="641"/>
                    <a:pt x="1" y="331"/>
                  </a:cubicBezTo>
                  <a:lnTo>
                    <a:pt x="1" y="331"/>
                  </a:lnTo>
                  <a:cubicBezTo>
                    <a:pt x="107" y="1393"/>
                    <a:pt x="1010" y="2189"/>
                    <a:pt x="2041" y="2189"/>
                  </a:cubicBezTo>
                  <a:cubicBezTo>
                    <a:pt x="2082" y="2189"/>
                    <a:pt x="2122" y="2187"/>
                    <a:pt x="2164" y="2185"/>
                  </a:cubicBezTo>
                  <a:cubicBezTo>
                    <a:pt x="4172" y="2185"/>
                    <a:pt x="4459" y="0"/>
                    <a:pt x="44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973;p66">
              <a:extLst>
                <a:ext uri="{FF2B5EF4-FFF2-40B4-BE49-F238E27FC236}">
                  <a16:creationId xmlns:a16="http://schemas.microsoft.com/office/drawing/2014/main" id="{A99C9D7E-BFA1-4946-B496-600515BA6D32}"/>
                </a:ext>
              </a:extLst>
            </p:cNvPr>
            <p:cNvSpPr/>
            <p:nvPr/>
          </p:nvSpPr>
          <p:spPr>
            <a:xfrm>
              <a:off x="4188200" y="567700"/>
              <a:ext cx="41950" cy="142850"/>
            </a:xfrm>
            <a:custGeom>
              <a:avLst/>
              <a:gdLst/>
              <a:ahLst/>
              <a:cxnLst/>
              <a:rect l="l" t="t" r="r" b="b"/>
              <a:pathLst>
                <a:path w="1678" h="5714" extrusionOk="0">
                  <a:moveTo>
                    <a:pt x="950" y="1"/>
                  </a:moveTo>
                  <a:cubicBezTo>
                    <a:pt x="899" y="1"/>
                    <a:pt x="839" y="48"/>
                    <a:pt x="839" y="103"/>
                  </a:cubicBezTo>
                  <a:cubicBezTo>
                    <a:pt x="839" y="809"/>
                    <a:pt x="1015" y="1515"/>
                    <a:pt x="993" y="2222"/>
                  </a:cubicBezTo>
                  <a:cubicBezTo>
                    <a:pt x="993" y="2817"/>
                    <a:pt x="861" y="3413"/>
                    <a:pt x="618" y="3965"/>
                  </a:cubicBezTo>
                  <a:cubicBezTo>
                    <a:pt x="419" y="4340"/>
                    <a:pt x="0" y="4737"/>
                    <a:pt x="199" y="5201"/>
                  </a:cubicBezTo>
                  <a:cubicBezTo>
                    <a:pt x="367" y="5604"/>
                    <a:pt x="777" y="5713"/>
                    <a:pt x="1178" y="5713"/>
                  </a:cubicBezTo>
                  <a:cubicBezTo>
                    <a:pt x="1304" y="5713"/>
                    <a:pt x="1429" y="5702"/>
                    <a:pt x="1545" y="5686"/>
                  </a:cubicBezTo>
                  <a:cubicBezTo>
                    <a:pt x="1677" y="5664"/>
                    <a:pt x="1655" y="5444"/>
                    <a:pt x="1523" y="5444"/>
                  </a:cubicBezTo>
                  <a:cubicBezTo>
                    <a:pt x="1214" y="5422"/>
                    <a:pt x="839" y="5466"/>
                    <a:pt x="596" y="5223"/>
                  </a:cubicBezTo>
                  <a:cubicBezTo>
                    <a:pt x="353" y="4980"/>
                    <a:pt x="486" y="4760"/>
                    <a:pt x="640" y="4517"/>
                  </a:cubicBezTo>
                  <a:cubicBezTo>
                    <a:pt x="905" y="4119"/>
                    <a:pt x="1104" y="3678"/>
                    <a:pt x="1192" y="3215"/>
                  </a:cubicBezTo>
                  <a:cubicBezTo>
                    <a:pt x="1302" y="2751"/>
                    <a:pt x="1324" y="2244"/>
                    <a:pt x="1280" y="1758"/>
                  </a:cubicBezTo>
                  <a:cubicBezTo>
                    <a:pt x="1280" y="1184"/>
                    <a:pt x="1192" y="610"/>
                    <a:pt x="1015" y="59"/>
                  </a:cubicBezTo>
                  <a:cubicBezTo>
                    <a:pt x="1007" y="17"/>
                    <a:pt x="980" y="1"/>
                    <a:pt x="950" y="1"/>
                  </a:cubicBezTo>
                  <a:close/>
                </a:path>
              </a:pathLst>
            </a:custGeom>
            <a:solidFill>
              <a:srgbClr val="F3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974;p66">
              <a:extLst>
                <a:ext uri="{FF2B5EF4-FFF2-40B4-BE49-F238E27FC236}">
                  <a16:creationId xmlns:a16="http://schemas.microsoft.com/office/drawing/2014/main" id="{A6C0CF19-8B5D-48E6-BBE1-1F663DD44A7F}"/>
                </a:ext>
              </a:extLst>
            </p:cNvPr>
            <p:cNvSpPr/>
            <p:nvPr/>
          </p:nvSpPr>
          <p:spPr>
            <a:xfrm>
              <a:off x="4017750" y="552600"/>
              <a:ext cx="407725" cy="146900"/>
            </a:xfrm>
            <a:custGeom>
              <a:avLst/>
              <a:gdLst/>
              <a:ahLst/>
              <a:cxnLst/>
              <a:rect l="l" t="t" r="r" b="b"/>
              <a:pathLst>
                <a:path w="16309" h="5876" extrusionOk="0">
                  <a:moveTo>
                    <a:pt x="5034" y="795"/>
                  </a:moveTo>
                  <a:cubicBezTo>
                    <a:pt x="5048" y="795"/>
                    <a:pt x="5061" y="795"/>
                    <a:pt x="5075" y="795"/>
                  </a:cubicBezTo>
                  <a:cubicBezTo>
                    <a:pt x="6156" y="817"/>
                    <a:pt x="7237" y="1810"/>
                    <a:pt x="7193" y="2914"/>
                  </a:cubicBezTo>
                  <a:cubicBezTo>
                    <a:pt x="7127" y="4061"/>
                    <a:pt x="6178" y="4966"/>
                    <a:pt x="5008" y="4988"/>
                  </a:cubicBezTo>
                  <a:cubicBezTo>
                    <a:pt x="3861" y="4966"/>
                    <a:pt x="2934" y="3995"/>
                    <a:pt x="2956" y="2848"/>
                  </a:cubicBezTo>
                  <a:cubicBezTo>
                    <a:pt x="2978" y="1713"/>
                    <a:pt x="3905" y="795"/>
                    <a:pt x="5034" y="795"/>
                  </a:cubicBezTo>
                  <a:close/>
                  <a:moveTo>
                    <a:pt x="11169" y="905"/>
                  </a:moveTo>
                  <a:cubicBezTo>
                    <a:pt x="11183" y="905"/>
                    <a:pt x="11196" y="905"/>
                    <a:pt x="11210" y="905"/>
                  </a:cubicBezTo>
                  <a:cubicBezTo>
                    <a:pt x="12358" y="905"/>
                    <a:pt x="13284" y="1877"/>
                    <a:pt x="13262" y="3024"/>
                  </a:cubicBezTo>
                  <a:cubicBezTo>
                    <a:pt x="13241" y="4158"/>
                    <a:pt x="12313" y="5077"/>
                    <a:pt x="11184" y="5077"/>
                  </a:cubicBezTo>
                  <a:cubicBezTo>
                    <a:pt x="11170" y="5077"/>
                    <a:pt x="11157" y="5077"/>
                    <a:pt x="11144" y="5077"/>
                  </a:cubicBezTo>
                  <a:cubicBezTo>
                    <a:pt x="9974" y="5055"/>
                    <a:pt x="9069" y="4106"/>
                    <a:pt x="9091" y="2958"/>
                  </a:cubicBezTo>
                  <a:cubicBezTo>
                    <a:pt x="9091" y="1802"/>
                    <a:pt x="10039" y="905"/>
                    <a:pt x="11169" y="905"/>
                  </a:cubicBezTo>
                  <a:close/>
                  <a:moveTo>
                    <a:pt x="5097" y="1"/>
                  </a:moveTo>
                  <a:cubicBezTo>
                    <a:pt x="3905" y="1"/>
                    <a:pt x="2824" y="729"/>
                    <a:pt x="2404" y="1832"/>
                  </a:cubicBezTo>
                  <a:cubicBezTo>
                    <a:pt x="1808" y="1568"/>
                    <a:pt x="1190" y="1325"/>
                    <a:pt x="595" y="1060"/>
                  </a:cubicBezTo>
                  <a:cubicBezTo>
                    <a:pt x="548" y="1042"/>
                    <a:pt x="504" y="1034"/>
                    <a:pt x="463" y="1034"/>
                  </a:cubicBezTo>
                  <a:cubicBezTo>
                    <a:pt x="149" y="1034"/>
                    <a:pt x="1" y="1500"/>
                    <a:pt x="352" y="1656"/>
                  </a:cubicBezTo>
                  <a:cubicBezTo>
                    <a:pt x="970" y="1921"/>
                    <a:pt x="1588" y="2186"/>
                    <a:pt x="2228" y="2450"/>
                  </a:cubicBezTo>
                  <a:cubicBezTo>
                    <a:pt x="2073" y="3289"/>
                    <a:pt x="2316" y="4150"/>
                    <a:pt x="2890" y="4790"/>
                  </a:cubicBezTo>
                  <a:cubicBezTo>
                    <a:pt x="3483" y="5465"/>
                    <a:pt x="4266" y="5775"/>
                    <a:pt x="5039" y="5775"/>
                  </a:cubicBezTo>
                  <a:cubicBezTo>
                    <a:pt x="6336" y="5775"/>
                    <a:pt x="7601" y="4902"/>
                    <a:pt x="7877" y="3421"/>
                  </a:cubicBezTo>
                  <a:cubicBezTo>
                    <a:pt x="7877" y="3281"/>
                    <a:pt x="7989" y="3209"/>
                    <a:pt x="8100" y="3209"/>
                  </a:cubicBezTo>
                  <a:cubicBezTo>
                    <a:pt x="8215" y="3209"/>
                    <a:pt x="8330" y="3286"/>
                    <a:pt x="8319" y="3443"/>
                  </a:cubicBezTo>
                  <a:cubicBezTo>
                    <a:pt x="8560" y="4959"/>
                    <a:pt x="9856" y="5875"/>
                    <a:pt x="11185" y="5875"/>
                  </a:cubicBezTo>
                  <a:cubicBezTo>
                    <a:pt x="11926" y="5875"/>
                    <a:pt x="12678" y="5590"/>
                    <a:pt x="13262" y="4966"/>
                  </a:cubicBezTo>
                  <a:cubicBezTo>
                    <a:pt x="13902" y="4304"/>
                    <a:pt x="14145" y="3377"/>
                    <a:pt x="13969" y="2494"/>
                  </a:cubicBezTo>
                  <a:cubicBezTo>
                    <a:pt x="14631" y="2230"/>
                    <a:pt x="15315" y="1943"/>
                    <a:pt x="15977" y="1656"/>
                  </a:cubicBezTo>
                  <a:cubicBezTo>
                    <a:pt x="16308" y="1500"/>
                    <a:pt x="16158" y="1034"/>
                    <a:pt x="15859" y="1034"/>
                  </a:cubicBezTo>
                  <a:cubicBezTo>
                    <a:pt x="15820" y="1034"/>
                    <a:pt x="15778" y="1042"/>
                    <a:pt x="15734" y="1060"/>
                  </a:cubicBezTo>
                  <a:cubicBezTo>
                    <a:pt x="15072" y="1325"/>
                    <a:pt x="14432" y="1612"/>
                    <a:pt x="13770" y="1899"/>
                  </a:cubicBezTo>
                  <a:cubicBezTo>
                    <a:pt x="13373" y="839"/>
                    <a:pt x="12358" y="133"/>
                    <a:pt x="11232" y="111"/>
                  </a:cubicBezTo>
                  <a:cubicBezTo>
                    <a:pt x="11216" y="111"/>
                    <a:pt x="11200" y="111"/>
                    <a:pt x="11185" y="111"/>
                  </a:cubicBezTo>
                  <a:cubicBezTo>
                    <a:pt x="9815" y="111"/>
                    <a:pt x="8647" y="1053"/>
                    <a:pt x="8363" y="2362"/>
                  </a:cubicBezTo>
                  <a:cubicBezTo>
                    <a:pt x="8352" y="2514"/>
                    <a:pt x="8240" y="2586"/>
                    <a:pt x="8127" y="2586"/>
                  </a:cubicBezTo>
                  <a:cubicBezTo>
                    <a:pt x="8009" y="2586"/>
                    <a:pt x="7889" y="2508"/>
                    <a:pt x="7877" y="2362"/>
                  </a:cubicBezTo>
                  <a:cubicBezTo>
                    <a:pt x="7635" y="1016"/>
                    <a:pt x="6465" y="23"/>
                    <a:pt x="5097" y="1"/>
                  </a:cubicBezTo>
                  <a:close/>
                </a:path>
              </a:pathLst>
            </a:custGeom>
            <a:solidFill>
              <a:srgbClr val="0A2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BBA50CB3-3956-4D10-942B-6916BF76E3B0}"/>
              </a:ext>
            </a:extLst>
          </p:cNvPr>
          <p:cNvSpPr txBox="1">
            <a:spLocks/>
          </p:cNvSpPr>
          <p:nvPr/>
        </p:nvSpPr>
        <p:spPr>
          <a:xfrm>
            <a:off x="1136073" y="817418"/>
            <a:ext cx="5111750" cy="5035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n-US" dirty="0"/>
          </a:p>
          <a:p>
            <a:pPr>
              <a:buFont typeface="Arial" panose="020B0604020202020204" pitchFamily="34" charset="0"/>
              <a:buNone/>
            </a:pPr>
            <a:endParaRPr lang="ar-JO" dirty="0"/>
          </a:p>
          <a:p>
            <a:pPr>
              <a:buFont typeface="Arial" panose="020B0604020202020204" pitchFamily="34" charset="0"/>
              <a:buNone/>
            </a:pPr>
            <a:r>
              <a:rPr lang="en-US" dirty="0"/>
              <a:t>Mention stages of smoking cessation.</a:t>
            </a:r>
          </a:p>
          <a:p>
            <a:pPr>
              <a:buFont typeface="Arial" panose="020B0604020202020204" pitchFamily="34" charset="0"/>
              <a:buNone/>
            </a:pPr>
            <a:endParaRPr lang="en-US" dirty="0"/>
          </a:p>
          <a:p>
            <a:pPr>
              <a:buFont typeface="Arial" panose="020B0604020202020204" pitchFamily="34" charset="0"/>
              <a:buNone/>
            </a:pPr>
            <a:r>
              <a:rPr lang="en-US" dirty="0">
                <a:solidFill>
                  <a:srgbClr val="FF0000"/>
                </a:solidFill>
              </a:rPr>
              <a:t>1.Precontemplation</a:t>
            </a:r>
          </a:p>
          <a:p>
            <a:pPr>
              <a:buFont typeface="Arial" panose="020B0604020202020204" pitchFamily="34" charset="0"/>
              <a:buNone/>
            </a:pPr>
            <a:r>
              <a:rPr lang="en-US" dirty="0">
                <a:solidFill>
                  <a:srgbClr val="FF0000"/>
                </a:solidFill>
              </a:rPr>
              <a:t>2.Contemplation</a:t>
            </a:r>
          </a:p>
          <a:p>
            <a:pPr>
              <a:buFont typeface="Arial" panose="020B0604020202020204" pitchFamily="34" charset="0"/>
              <a:buNone/>
            </a:pPr>
            <a:r>
              <a:rPr lang="en-US" dirty="0">
                <a:solidFill>
                  <a:srgbClr val="FF0000"/>
                </a:solidFill>
              </a:rPr>
              <a:t>3.Preparation</a:t>
            </a:r>
          </a:p>
          <a:p>
            <a:pPr>
              <a:buFont typeface="Arial" panose="020B0604020202020204" pitchFamily="34" charset="0"/>
              <a:buNone/>
            </a:pPr>
            <a:r>
              <a:rPr lang="en-US" dirty="0">
                <a:solidFill>
                  <a:srgbClr val="FF0000"/>
                </a:solidFill>
              </a:rPr>
              <a:t>4.Action</a:t>
            </a:r>
          </a:p>
          <a:p>
            <a:pPr>
              <a:buFont typeface="Arial" panose="020B0604020202020204" pitchFamily="34" charset="0"/>
              <a:buNone/>
            </a:pPr>
            <a:r>
              <a:rPr lang="en-US" dirty="0">
                <a:solidFill>
                  <a:srgbClr val="FF0000"/>
                </a:solidFill>
              </a:rPr>
              <a:t>5.Maintainance</a:t>
            </a:r>
            <a:r>
              <a:rPr lang="en-US" dirty="0"/>
              <a:t> </a:t>
            </a:r>
          </a:p>
          <a:p>
            <a:pPr>
              <a:buFont typeface="Arial" panose="020B0604020202020204" pitchFamily="34" charset="0"/>
              <a:buNone/>
            </a:pPr>
            <a:endParaRPr lang="ar-SA" dirty="0"/>
          </a:p>
        </p:txBody>
      </p:sp>
    </p:spTree>
    <p:extLst>
      <p:ext uri="{BB962C8B-B14F-4D97-AF65-F5344CB8AC3E}">
        <p14:creationId xmlns:p14="http://schemas.microsoft.com/office/powerpoint/2010/main" val="31341710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4D4E41-DEB8-4A7B-95FE-A206C79EC113}"/>
              </a:ext>
            </a:extLst>
          </p:cNvPr>
          <p:cNvPicPr>
            <a:picLocks noChangeAspect="1"/>
          </p:cNvPicPr>
          <p:nvPr/>
        </p:nvPicPr>
        <p:blipFill>
          <a:blip r:embed="rId2"/>
          <a:stretch>
            <a:fillRect/>
          </a:stretch>
        </p:blipFill>
        <p:spPr>
          <a:xfrm>
            <a:off x="4716016" y="1196752"/>
            <a:ext cx="4157832" cy="4248472"/>
          </a:xfrm>
          <a:prstGeom prst="rect">
            <a:avLst/>
          </a:prstGeom>
        </p:spPr>
      </p:pic>
      <p:sp>
        <p:nvSpPr>
          <p:cNvPr id="3" name="عنصر نائب للنص 3">
            <a:extLst>
              <a:ext uri="{FF2B5EF4-FFF2-40B4-BE49-F238E27FC236}">
                <a16:creationId xmlns:a16="http://schemas.microsoft.com/office/drawing/2014/main" id="{250E3EBD-1E61-40C4-ADC1-87C65ACA123F}"/>
              </a:ext>
            </a:extLst>
          </p:cNvPr>
          <p:cNvSpPr txBox="1">
            <a:spLocks/>
          </p:cNvSpPr>
          <p:nvPr/>
        </p:nvSpPr>
        <p:spPr>
          <a:xfrm>
            <a:off x="270152" y="908721"/>
            <a:ext cx="5084617" cy="33843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this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Acanthosis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nigrigans</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Another 2 dermal change?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4A9F4C3-B05E-4DB7-866B-131837377D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7" t="12323" r="25591" b="7677"/>
          <a:stretch/>
        </p:blipFill>
        <p:spPr>
          <a:xfrm>
            <a:off x="683568" y="3431095"/>
            <a:ext cx="2537260" cy="2518184"/>
          </a:xfrm>
          <a:prstGeom prst="rect">
            <a:avLst/>
          </a:prstGeom>
        </p:spPr>
      </p:pic>
    </p:spTree>
    <p:extLst>
      <p:ext uri="{BB962C8B-B14F-4D97-AF65-F5344CB8AC3E}">
        <p14:creationId xmlns:p14="http://schemas.microsoft.com/office/powerpoint/2010/main" val="96251565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449048-2019-4501-9CC3-D87DE04AA99C}"/>
              </a:ext>
            </a:extLst>
          </p:cNvPr>
          <p:cNvPicPr>
            <a:picLocks noChangeAspect="1"/>
          </p:cNvPicPr>
          <p:nvPr/>
        </p:nvPicPr>
        <p:blipFill>
          <a:blip r:embed="rId2"/>
          <a:stretch>
            <a:fillRect/>
          </a:stretch>
        </p:blipFill>
        <p:spPr>
          <a:xfrm>
            <a:off x="4139952" y="1547234"/>
            <a:ext cx="4844206" cy="3763531"/>
          </a:xfrm>
          <a:prstGeom prst="rect">
            <a:avLst/>
          </a:prstGeom>
        </p:spPr>
      </p:pic>
      <p:sp>
        <p:nvSpPr>
          <p:cNvPr id="3" name="عنصر نائب للنص 3">
            <a:extLst>
              <a:ext uri="{FF2B5EF4-FFF2-40B4-BE49-F238E27FC236}">
                <a16:creationId xmlns:a16="http://schemas.microsoft.com/office/drawing/2014/main" id="{3AC5B118-473A-4E41-9898-D58E2F79102E}"/>
              </a:ext>
            </a:extLst>
          </p:cNvPr>
          <p:cNvSpPr txBox="1">
            <a:spLocks/>
          </p:cNvSpPr>
          <p:nvPr/>
        </p:nvSpPr>
        <p:spPr>
          <a:xfrm>
            <a:off x="651164" y="1236732"/>
            <a:ext cx="3782290" cy="42093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PICTURE 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Subcutanous</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nodule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PICTURE B?</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Erythena</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marginatum</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Diagnosis?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Rheumatic fever</a:t>
            </a:r>
          </a:p>
        </p:txBody>
      </p:sp>
    </p:spTree>
    <p:extLst>
      <p:ext uri="{BB962C8B-B14F-4D97-AF65-F5344CB8AC3E}">
        <p14:creationId xmlns:p14="http://schemas.microsoft.com/office/powerpoint/2010/main" val="231527967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3">
            <a:extLst>
              <a:ext uri="{FF2B5EF4-FFF2-40B4-BE49-F238E27FC236}">
                <a16:creationId xmlns:a16="http://schemas.microsoft.com/office/drawing/2014/main" id="{724FD43B-0B92-4C79-A40C-DB254D820CA4}"/>
              </a:ext>
            </a:extLst>
          </p:cNvPr>
          <p:cNvSpPr txBox="1">
            <a:spLocks/>
          </p:cNvSpPr>
          <p:nvPr/>
        </p:nvSpPr>
        <p:spPr>
          <a:xfrm>
            <a:off x="616527" y="869661"/>
            <a:ext cx="105156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t>Mention steps for breaking bad news ?</a:t>
            </a:r>
          </a:p>
          <a:p>
            <a:pPr marL="0" indent="0">
              <a:buFont typeface="Arial" panose="020B0604020202020204" pitchFamily="34" charset="0"/>
              <a:buNone/>
            </a:pPr>
            <a:r>
              <a:rPr lang="en-US" sz="3200" b="1" dirty="0">
                <a:solidFill>
                  <a:srgbClr val="FF0000"/>
                </a:solidFill>
              </a:rPr>
              <a:t>SPIKES</a:t>
            </a:r>
          </a:p>
          <a:p>
            <a:pPr marL="0" indent="0">
              <a:buFont typeface="Arial" panose="020B0604020202020204" pitchFamily="34" charset="0"/>
              <a:buNone/>
            </a:pPr>
            <a:r>
              <a:rPr lang="en-US" sz="3200" b="1" dirty="0">
                <a:solidFill>
                  <a:srgbClr val="FF0000"/>
                </a:solidFill>
              </a:rPr>
              <a:t>1. Setting</a:t>
            </a:r>
          </a:p>
          <a:p>
            <a:pPr marL="0" indent="0">
              <a:buFont typeface="Arial" panose="020B0604020202020204" pitchFamily="34" charset="0"/>
              <a:buNone/>
            </a:pPr>
            <a:r>
              <a:rPr lang="en-US" sz="3200" b="1" dirty="0">
                <a:solidFill>
                  <a:srgbClr val="FF0000"/>
                </a:solidFill>
              </a:rPr>
              <a:t>2. Perception </a:t>
            </a:r>
          </a:p>
          <a:p>
            <a:pPr marL="0" indent="0">
              <a:buFont typeface="Arial" panose="020B0604020202020204" pitchFamily="34" charset="0"/>
              <a:buNone/>
            </a:pPr>
            <a:r>
              <a:rPr lang="en-US" sz="3200" b="1" dirty="0">
                <a:solidFill>
                  <a:srgbClr val="FF0000"/>
                </a:solidFill>
              </a:rPr>
              <a:t>3. </a:t>
            </a:r>
            <a:r>
              <a:rPr lang="en-US" sz="3200" b="1" dirty="0" err="1">
                <a:solidFill>
                  <a:srgbClr val="FF0000"/>
                </a:solidFill>
              </a:rPr>
              <a:t>Invetation</a:t>
            </a:r>
            <a:endParaRPr lang="en-US" sz="3200" b="1" dirty="0">
              <a:solidFill>
                <a:srgbClr val="FF0000"/>
              </a:solidFill>
            </a:endParaRPr>
          </a:p>
          <a:p>
            <a:pPr marL="0" indent="0">
              <a:buFont typeface="Arial" panose="020B0604020202020204" pitchFamily="34" charset="0"/>
              <a:buNone/>
            </a:pPr>
            <a:r>
              <a:rPr lang="en-US" sz="3200" b="1" dirty="0">
                <a:solidFill>
                  <a:srgbClr val="FF0000"/>
                </a:solidFill>
              </a:rPr>
              <a:t>4. Knowledge </a:t>
            </a:r>
          </a:p>
          <a:p>
            <a:pPr marL="0" indent="0">
              <a:buFont typeface="Arial" panose="020B0604020202020204" pitchFamily="34" charset="0"/>
              <a:buNone/>
            </a:pPr>
            <a:r>
              <a:rPr lang="en-US" sz="3200" b="1" dirty="0">
                <a:solidFill>
                  <a:srgbClr val="FF0000"/>
                </a:solidFill>
              </a:rPr>
              <a:t>5. </a:t>
            </a:r>
            <a:r>
              <a:rPr lang="en-US" sz="3200" b="1" dirty="0" err="1">
                <a:solidFill>
                  <a:srgbClr val="FF0000"/>
                </a:solidFill>
              </a:rPr>
              <a:t>Emotin</a:t>
            </a:r>
            <a:r>
              <a:rPr lang="en-US" sz="3200" b="1" dirty="0">
                <a:solidFill>
                  <a:srgbClr val="FF0000"/>
                </a:solidFill>
              </a:rPr>
              <a:t> and empathy </a:t>
            </a:r>
          </a:p>
          <a:p>
            <a:pPr marL="0" indent="0">
              <a:buFont typeface="Arial" panose="020B0604020202020204" pitchFamily="34" charset="0"/>
              <a:buNone/>
            </a:pPr>
            <a:r>
              <a:rPr lang="en-US" sz="3200" b="1" dirty="0">
                <a:solidFill>
                  <a:srgbClr val="FF0000"/>
                </a:solidFill>
              </a:rPr>
              <a:t>6. Strategy and summary  </a:t>
            </a:r>
          </a:p>
        </p:txBody>
      </p:sp>
    </p:spTree>
    <p:extLst>
      <p:ext uri="{BB962C8B-B14F-4D97-AF65-F5344CB8AC3E}">
        <p14:creationId xmlns:p14="http://schemas.microsoft.com/office/powerpoint/2010/main" val="29228313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2">
            <a:extLst>
              <a:ext uri="{FF2B5EF4-FFF2-40B4-BE49-F238E27FC236}">
                <a16:creationId xmlns:a16="http://schemas.microsoft.com/office/drawing/2014/main" id="{EB0BB070-EAC7-4988-BC6D-8A9F8C3997A2}"/>
              </a:ext>
            </a:extLst>
          </p:cNvPr>
          <p:cNvPicPr>
            <a:picLocks noChangeAspect="1"/>
          </p:cNvPicPr>
          <p:nvPr/>
        </p:nvPicPr>
        <p:blipFill>
          <a:blip r:embed="rId2"/>
          <a:stretch>
            <a:fillRect/>
          </a:stretch>
        </p:blipFill>
        <p:spPr>
          <a:xfrm>
            <a:off x="4932040" y="795507"/>
            <a:ext cx="4047807" cy="4403379"/>
          </a:xfrm>
          <a:prstGeom prst="rect">
            <a:avLst/>
          </a:prstGeom>
          <a:noFill/>
          <a:ln w="9525">
            <a:noFill/>
          </a:ln>
        </p:spPr>
      </p:pic>
      <p:sp>
        <p:nvSpPr>
          <p:cNvPr id="3" name="عنصر نائب للنص 5">
            <a:extLst>
              <a:ext uri="{FF2B5EF4-FFF2-40B4-BE49-F238E27FC236}">
                <a16:creationId xmlns:a16="http://schemas.microsoft.com/office/drawing/2014/main" id="{CCF32C95-3C5F-4466-A4A6-3D077BE98EE8}"/>
              </a:ext>
            </a:extLst>
          </p:cNvPr>
          <p:cNvSpPr>
            <a:spLocks noGrp="1"/>
          </p:cNvSpPr>
          <p:nvPr/>
        </p:nvSpPr>
        <p:spPr>
          <a:xfrm>
            <a:off x="164153" y="507506"/>
            <a:ext cx="4647450" cy="4691380"/>
          </a:xfrm>
          <a:prstGeom prst="rect">
            <a:avLst/>
          </a:prstGeom>
        </p:spPr>
        <p:txBody>
          <a:bodyPr vert="horz" lIns="91440" tIns="45720" rIns="91440" bIns="45720" rtlCol="1">
            <a:noAutofit/>
          </a:bodyPr>
          <a:lstStyle>
            <a:lvl1pPr marL="0" indent="0" algn="r" defTabSz="914400" rtl="1"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r" defTabSz="914400" rtl="1"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r" defTabSz="914400" rtl="1"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marL="342900" indent="-342900" algn="l" rtl="0">
              <a:buFont typeface="+mj-lt"/>
              <a:buAutoNum type="arabicPeriod"/>
            </a:pPr>
            <a:r>
              <a:rPr lang="en-US" sz="3200" dirty="0"/>
              <a:t>what this test is called? </a:t>
            </a:r>
          </a:p>
          <a:p>
            <a:pPr lvl="1" algn="l" rtl="0"/>
            <a:r>
              <a:rPr lang="en-US" sz="3200" dirty="0">
                <a:solidFill>
                  <a:srgbClr val="00B050"/>
                </a:solidFill>
              </a:rPr>
              <a:t>Dix-</a:t>
            </a:r>
            <a:r>
              <a:rPr lang="en-US" sz="3200" dirty="0" err="1">
                <a:solidFill>
                  <a:srgbClr val="00B050"/>
                </a:solidFill>
              </a:rPr>
              <a:t>Hallpike</a:t>
            </a:r>
            <a:r>
              <a:rPr lang="en-US" sz="3200" dirty="0">
                <a:solidFill>
                  <a:srgbClr val="00B050"/>
                </a:solidFill>
              </a:rPr>
              <a:t> maneuver</a:t>
            </a:r>
          </a:p>
          <a:p>
            <a:pPr marL="342900" indent="-342900" algn="l" rtl="0">
              <a:buFont typeface="+mj-lt"/>
              <a:buAutoNum type="arabicPeriod"/>
            </a:pPr>
            <a:r>
              <a:rPr lang="en-US" sz="3200" dirty="0"/>
              <a:t>Used for the diagnosis of? </a:t>
            </a:r>
          </a:p>
          <a:p>
            <a:pPr lvl="1" algn="l" rtl="0"/>
            <a:r>
              <a:rPr lang="en-US" sz="3200" dirty="0">
                <a:solidFill>
                  <a:srgbClr val="00B050"/>
                </a:solidFill>
              </a:rPr>
              <a:t>Benign paroxysmal positional vertigo </a:t>
            </a:r>
          </a:p>
          <a:p>
            <a:pPr marL="342900" indent="-342900" algn="l" rtl="0">
              <a:buFont typeface="+mj-lt"/>
              <a:buAutoNum type="arabicPeriod"/>
            </a:pPr>
            <a:r>
              <a:rPr lang="en-US" sz="3200" dirty="0"/>
              <a:t>What is the name of treatment procedure?  </a:t>
            </a:r>
          </a:p>
          <a:p>
            <a:pPr lvl="1" algn="l" rtl="0"/>
            <a:r>
              <a:rPr lang="en-US" sz="3200" dirty="0" err="1">
                <a:solidFill>
                  <a:srgbClr val="00B050"/>
                </a:solidFill>
              </a:rPr>
              <a:t>Epley</a:t>
            </a:r>
            <a:r>
              <a:rPr lang="en-US" sz="3200" dirty="0">
                <a:solidFill>
                  <a:srgbClr val="00B050"/>
                </a:solidFill>
              </a:rPr>
              <a:t> maneuver </a:t>
            </a:r>
          </a:p>
        </p:txBody>
      </p:sp>
    </p:spTree>
    <p:extLst>
      <p:ext uri="{BB962C8B-B14F-4D97-AF65-F5344CB8AC3E}">
        <p14:creationId xmlns:p14="http://schemas.microsoft.com/office/powerpoint/2010/main" val="275246742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AF9FE-35FE-4EA7-A654-8A31389EF11A}"/>
              </a:ext>
            </a:extLst>
          </p:cNvPr>
          <p:cNvPicPr>
            <a:picLocks noChangeAspect="1"/>
          </p:cNvPicPr>
          <p:nvPr/>
        </p:nvPicPr>
        <p:blipFill>
          <a:blip r:embed="rId2"/>
          <a:stretch>
            <a:fillRect/>
          </a:stretch>
        </p:blipFill>
        <p:spPr>
          <a:xfrm>
            <a:off x="5220072" y="1331794"/>
            <a:ext cx="3688400" cy="4194412"/>
          </a:xfrm>
          <a:prstGeom prst="rect">
            <a:avLst/>
          </a:prstGeom>
        </p:spPr>
      </p:pic>
      <p:sp>
        <p:nvSpPr>
          <p:cNvPr id="3" name="عنصر نائب للنص 5">
            <a:extLst>
              <a:ext uri="{FF2B5EF4-FFF2-40B4-BE49-F238E27FC236}">
                <a16:creationId xmlns:a16="http://schemas.microsoft.com/office/drawing/2014/main" id="{9F75BB3C-9D8E-4895-8BAC-2C3C72A739CB}"/>
              </a:ext>
            </a:extLst>
          </p:cNvPr>
          <p:cNvSpPr>
            <a:spLocks noGrp="1"/>
          </p:cNvSpPr>
          <p:nvPr/>
        </p:nvSpPr>
        <p:spPr>
          <a:xfrm>
            <a:off x="200003" y="1411563"/>
            <a:ext cx="5259532" cy="4691380"/>
          </a:xfrm>
          <a:prstGeom prst="rect">
            <a:avLst/>
          </a:prstGeom>
        </p:spPr>
        <p:txBody>
          <a:bodyPr vert="horz" lIns="91440" tIns="45720" rIns="91440" bIns="45720" rtlCol="1">
            <a:noAutofit/>
          </a:bodyPr>
          <a:lstStyle>
            <a:lvl1pPr marL="0" indent="0" algn="r" defTabSz="914400" rtl="1"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r" defTabSz="914400" rtl="1"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r" defTabSz="914400" rtl="1"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marL="342900" indent="-342900" algn="l" rtl="0">
              <a:buFont typeface="+mj-lt"/>
              <a:buAutoNum type="arabicPeriod"/>
            </a:pPr>
            <a:r>
              <a:rPr lang="en-US" sz="3600" dirty="0"/>
              <a:t>What this test is called? </a:t>
            </a:r>
          </a:p>
          <a:p>
            <a:pPr lvl="1" algn="l" rtl="0"/>
            <a:r>
              <a:rPr lang="en-US" sz="3600" dirty="0">
                <a:solidFill>
                  <a:srgbClr val="00B050"/>
                </a:solidFill>
              </a:rPr>
              <a:t>Monofilament test </a:t>
            </a:r>
          </a:p>
          <a:p>
            <a:pPr marL="342900" indent="-342900" algn="l" rtl="0">
              <a:buFont typeface="+mj-lt"/>
              <a:buAutoNum type="arabicPeriod"/>
            </a:pPr>
            <a:r>
              <a:rPr lang="en-US" sz="3600" dirty="0"/>
              <a:t>Used  to test for what ? </a:t>
            </a:r>
          </a:p>
          <a:p>
            <a:pPr lvl="1" algn="l" rtl="0"/>
            <a:r>
              <a:rPr lang="en-US" sz="3600" dirty="0">
                <a:solidFill>
                  <a:srgbClr val="00B050"/>
                </a:solidFill>
              </a:rPr>
              <a:t>For touch sensation</a:t>
            </a:r>
          </a:p>
        </p:txBody>
      </p:sp>
    </p:spTree>
    <p:extLst>
      <p:ext uri="{BB962C8B-B14F-4D97-AF65-F5344CB8AC3E}">
        <p14:creationId xmlns:p14="http://schemas.microsoft.com/office/powerpoint/2010/main" val="29961793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BE6B47-247C-412D-9B93-467C6FD5092A}"/>
              </a:ext>
            </a:extLst>
          </p:cNvPr>
          <p:cNvPicPr>
            <a:picLocks noChangeAspect="1"/>
          </p:cNvPicPr>
          <p:nvPr/>
        </p:nvPicPr>
        <p:blipFill rotWithShape="1">
          <a:blip r:embed="rId2"/>
          <a:srcRect l="56176" t="30209" r="22421" b="19034"/>
          <a:stretch/>
        </p:blipFill>
        <p:spPr>
          <a:xfrm>
            <a:off x="5508104" y="699414"/>
            <a:ext cx="3635896" cy="5689600"/>
          </a:xfrm>
          <a:prstGeom prst="rect">
            <a:avLst/>
          </a:prstGeom>
        </p:spPr>
      </p:pic>
      <p:sp>
        <p:nvSpPr>
          <p:cNvPr id="3" name="عنصر نائب للنص 3">
            <a:extLst>
              <a:ext uri="{FF2B5EF4-FFF2-40B4-BE49-F238E27FC236}">
                <a16:creationId xmlns:a16="http://schemas.microsoft.com/office/drawing/2014/main" id="{463849A1-BC4D-4066-B405-DB90ECE71304}"/>
              </a:ext>
            </a:extLst>
          </p:cNvPr>
          <p:cNvSpPr txBox="1">
            <a:spLocks/>
          </p:cNvSpPr>
          <p:nvPr/>
        </p:nvSpPr>
        <p:spPr>
          <a:xfrm>
            <a:off x="34568" y="468986"/>
            <a:ext cx="5760640" cy="46910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sz="3200" dirty="0"/>
              <a:t>Diagnosis ? </a:t>
            </a:r>
          </a:p>
          <a:p>
            <a:pPr marL="800100" lvl="1" indent="-342900">
              <a:buFont typeface="+mj-lt"/>
              <a:buAutoNum type="alphaUcPeriod"/>
            </a:pPr>
            <a:r>
              <a:rPr lang="en-US" sz="3200" dirty="0">
                <a:solidFill>
                  <a:srgbClr val="00B050"/>
                </a:solidFill>
              </a:rPr>
              <a:t>Viral pharyngitis </a:t>
            </a:r>
          </a:p>
          <a:p>
            <a:pPr marL="800100" lvl="1" indent="-342900">
              <a:buFont typeface="+mj-lt"/>
              <a:buAutoNum type="alphaUcPeriod"/>
            </a:pPr>
            <a:r>
              <a:rPr lang="en-US" sz="3200" dirty="0">
                <a:solidFill>
                  <a:srgbClr val="00B050"/>
                </a:solidFill>
              </a:rPr>
              <a:t>Streptococcal pharyngitis </a:t>
            </a:r>
          </a:p>
          <a:p>
            <a:pPr marL="342900" indent="-342900">
              <a:buFont typeface="+mj-lt"/>
              <a:buAutoNum type="arabicPeriod"/>
            </a:pPr>
            <a:r>
              <a:rPr lang="en-US" sz="3200" dirty="0"/>
              <a:t>Mention </a:t>
            </a:r>
            <a:r>
              <a:rPr lang="en-US" sz="3200" dirty="0" err="1"/>
              <a:t>centor</a:t>
            </a:r>
            <a:r>
              <a:rPr lang="en-US" sz="3200" dirty="0"/>
              <a:t> criteria </a:t>
            </a:r>
          </a:p>
          <a:p>
            <a:pPr marL="800100" lvl="1" indent="-342900">
              <a:buFont typeface="+mj-lt"/>
              <a:buAutoNum type="romanUcPeriod"/>
            </a:pPr>
            <a:r>
              <a:rPr lang="en-US" sz="3200" dirty="0">
                <a:solidFill>
                  <a:srgbClr val="00B050"/>
                </a:solidFill>
              </a:rPr>
              <a:t>Age &lt;15 (+1)</a:t>
            </a:r>
          </a:p>
          <a:p>
            <a:pPr marL="800100" lvl="1" indent="-342900">
              <a:buFont typeface="+mj-lt"/>
              <a:buAutoNum type="romanUcPeriod"/>
            </a:pPr>
            <a:r>
              <a:rPr lang="en-US" sz="3200" dirty="0">
                <a:solidFill>
                  <a:srgbClr val="00B050"/>
                </a:solidFill>
              </a:rPr>
              <a:t>Absence of cough (+1)</a:t>
            </a:r>
          </a:p>
          <a:p>
            <a:pPr marL="800100" lvl="1" indent="-342900">
              <a:buFont typeface="+mj-lt"/>
              <a:buAutoNum type="romanUcPeriod"/>
            </a:pPr>
            <a:r>
              <a:rPr lang="en-US" sz="3200" dirty="0">
                <a:solidFill>
                  <a:srgbClr val="00B050"/>
                </a:solidFill>
              </a:rPr>
              <a:t>Fever (+1)</a:t>
            </a:r>
          </a:p>
          <a:p>
            <a:pPr marL="800100" lvl="1" indent="-342900">
              <a:buFont typeface="+mj-lt"/>
              <a:buAutoNum type="romanUcPeriod"/>
            </a:pPr>
            <a:r>
              <a:rPr lang="en-US" sz="3200" dirty="0">
                <a:solidFill>
                  <a:srgbClr val="00B050"/>
                </a:solidFill>
              </a:rPr>
              <a:t>Tender anterior cervical LNs (+1)</a:t>
            </a:r>
          </a:p>
          <a:p>
            <a:pPr marL="800100" lvl="1" indent="-342900">
              <a:buFont typeface="+mj-lt"/>
              <a:buAutoNum type="romanUcPeriod"/>
            </a:pPr>
            <a:r>
              <a:rPr lang="en-US" sz="3200" dirty="0">
                <a:solidFill>
                  <a:srgbClr val="00B050"/>
                </a:solidFill>
              </a:rPr>
              <a:t>Presence of transudate(+1) </a:t>
            </a:r>
          </a:p>
          <a:p>
            <a:pPr marL="800100" lvl="1" indent="-342900">
              <a:buFont typeface="+mj-lt"/>
              <a:buAutoNum type="romanUcPeriod"/>
            </a:pPr>
            <a:r>
              <a:rPr lang="en-US" sz="3200" dirty="0">
                <a:solidFill>
                  <a:srgbClr val="00B050"/>
                </a:solidFill>
              </a:rPr>
              <a:t>Age &gt;45 (-1)</a:t>
            </a:r>
            <a:endParaRPr lang="ar-JO" sz="3200" dirty="0">
              <a:solidFill>
                <a:srgbClr val="00B050"/>
              </a:solidFill>
            </a:endParaRPr>
          </a:p>
        </p:txBody>
      </p:sp>
    </p:spTree>
    <p:extLst>
      <p:ext uri="{BB962C8B-B14F-4D97-AF65-F5344CB8AC3E}">
        <p14:creationId xmlns:p14="http://schemas.microsoft.com/office/powerpoint/2010/main" val="1937234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D20499-983F-4058-80BD-D53B5BB1CB77}"/>
              </a:ext>
            </a:extLst>
          </p:cNvPr>
          <p:cNvPicPr>
            <a:picLocks noChangeAspect="1"/>
          </p:cNvPicPr>
          <p:nvPr/>
        </p:nvPicPr>
        <p:blipFill>
          <a:blip r:embed="rId2"/>
          <a:stretch>
            <a:fillRect/>
          </a:stretch>
        </p:blipFill>
        <p:spPr>
          <a:xfrm>
            <a:off x="5580112" y="1063547"/>
            <a:ext cx="3340898" cy="4730906"/>
          </a:xfrm>
          <a:prstGeom prst="rect">
            <a:avLst/>
          </a:prstGeom>
        </p:spPr>
      </p:pic>
      <p:sp>
        <p:nvSpPr>
          <p:cNvPr id="3" name="عنصر نائب للنص 3">
            <a:extLst>
              <a:ext uri="{FF2B5EF4-FFF2-40B4-BE49-F238E27FC236}">
                <a16:creationId xmlns:a16="http://schemas.microsoft.com/office/drawing/2014/main" id="{CE10C843-61FE-4615-96D5-F4718C14A44D}"/>
              </a:ext>
            </a:extLst>
          </p:cNvPr>
          <p:cNvSpPr txBox="1">
            <a:spLocks/>
          </p:cNvSpPr>
          <p:nvPr/>
        </p:nvSpPr>
        <p:spPr>
          <a:xfrm>
            <a:off x="395536" y="764704"/>
            <a:ext cx="5029200" cy="46910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rPr>
              <a:t>What this test is called?</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rPr>
              <a:t>DEXA- scan </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rPr>
              <a:t>Used for diagnosis of ?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rPr>
              <a:t>osteoporosis</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rPr>
              <a:t>What</a:t>
            </a:r>
            <a:r>
              <a:rPr kumimoji="0" lang="en-US" sz="3600" b="0" i="0" u="none" strike="noStrike" kern="1200" cap="none" spc="0" normalizeH="0" noProof="0" dirty="0">
                <a:ln>
                  <a:noFill/>
                </a:ln>
                <a:solidFill>
                  <a:sysClr val="windowText" lastClr="000000"/>
                </a:solidFill>
                <a:effectLst/>
                <a:uLnTx/>
                <a:uFillTx/>
                <a:latin typeface="Calibri" panose="020F0502020204030204"/>
                <a:ea typeface="+mn-ea"/>
              </a:rPr>
              <a:t> </a:t>
            </a:r>
            <a:r>
              <a:rPr kumimoji="0" lang="en-US" sz="3600" b="0" i="0" u="sng" strike="noStrike" kern="1200" cap="none" spc="0" normalizeH="0" noProof="0" dirty="0">
                <a:ln>
                  <a:noFill/>
                </a:ln>
                <a:solidFill>
                  <a:sysClr val="windowText" lastClr="000000"/>
                </a:solidFill>
                <a:effectLst/>
                <a:uLnTx/>
                <a:uFillTx/>
                <a:latin typeface="Calibri" panose="020F0502020204030204"/>
                <a:ea typeface="+mn-ea"/>
              </a:rPr>
              <a:t>are</a:t>
            </a:r>
            <a:r>
              <a:rPr kumimoji="0" lang="en-US" sz="3600" b="0" i="0" u="none" strike="noStrike" kern="1200" cap="none" spc="0" normalizeH="0" noProof="0" dirty="0">
                <a:ln>
                  <a:noFill/>
                </a:ln>
                <a:solidFill>
                  <a:sysClr val="windowText" lastClr="000000"/>
                </a:solidFill>
                <a:effectLst/>
                <a:uLnTx/>
                <a:uFillTx/>
                <a:latin typeface="Calibri" panose="020F0502020204030204"/>
                <a:ea typeface="+mn-ea"/>
              </a:rPr>
              <a:t> T-score value</a:t>
            </a: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rPr>
              <a:t>?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ar-JO" sz="36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pic>
        <p:nvPicPr>
          <p:cNvPr id="4" name="Picture 3">
            <a:extLst>
              <a:ext uri="{FF2B5EF4-FFF2-40B4-BE49-F238E27FC236}">
                <a16:creationId xmlns:a16="http://schemas.microsoft.com/office/drawing/2014/main" id="{08F64DE2-0E39-44F1-978E-41CDB49A92C1}"/>
              </a:ext>
            </a:extLst>
          </p:cNvPr>
          <p:cNvPicPr>
            <a:picLocks noChangeAspect="1"/>
          </p:cNvPicPr>
          <p:nvPr/>
        </p:nvPicPr>
        <p:blipFill>
          <a:blip r:embed="rId3"/>
          <a:stretch>
            <a:fillRect/>
          </a:stretch>
        </p:blipFill>
        <p:spPr>
          <a:xfrm>
            <a:off x="688351" y="3644992"/>
            <a:ext cx="4443569" cy="2183385"/>
          </a:xfrm>
          <a:prstGeom prst="rect">
            <a:avLst/>
          </a:prstGeom>
        </p:spPr>
      </p:pic>
    </p:spTree>
    <p:extLst>
      <p:ext uri="{BB962C8B-B14F-4D97-AF65-F5344CB8AC3E}">
        <p14:creationId xmlns:p14="http://schemas.microsoft.com/office/powerpoint/2010/main" val="3699801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3EE8AB-DEAD-8D2E-C7FF-01AEB4E65845}"/>
              </a:ext>
            </a:extLst>
          </p:cNvPr>
          <p:cNvSpPr>
            <a:spLocks noGrp="1"/>
          </p:cNvSpPr>
          <p:nvPr>
            <p:ph type="title"/>
          </p:nvPr>
        </p:nvSpPr>
        <p:spPr/>
        <p:txBody>
          <a:bodyPr/>
          <a:lstStyle/>
          <a:p>
            <a:r>
              <a:rPr lang="en-US" dirty="0"/>
              <a:t>Q1 DM</a:t>
            </a:r>
          </a:p>
        </p:txBody>
      </p:sp>
      <p:sp>
        <p:nvSpPr>
          <p:cNvPr id="5" name="Content Placeholder 4">
            <a:extLst>
              <a:ext uri="{FF2B5EF4-FFF2-40B4-BE49-F238E27FC236}">
                <a16:creationId xmlns:a16="http://schemas.microsoft.com/office/drawing/2014/main" id="{5B2A642D-2B83-07F2-45E8-F42CE36972C8}"/>
              </a:ext>
            </a:extLst>
          </p:cNvPr>
          <p:cNvSpPr>
            <a:spLocks noGrp="1"/>
          </p:cNvSpPr>
          <p:nvPr>
            <p:ph idx="1"/>
          </p:nvPr>
        </p:nvSpPr>
        <p:spPr/>
        <p:txBody>
          <a:bodyPr/>
          <a:lstStyle/>
          <a:p>
            <a:r>
              <a:rPr lang="en-US" dirty="0"/>
              <a:t>Patient +40 high BMI and family history of type 2 DM comes to screen for DM</a:t>
            </a:r>
          </a:p>
          <a:p>
            <a:r>
              <a:rPr lang="en-US" dirty="0"/>
              <a:t>When should you screen him ?</a:t>
            </a:r>
          </a:p>
          <a:p>
            <a:pPr lvl="1"/>
            <a:r>
              <a:rPr lang="en-US" dirty="0"/>
              <a:t>Right away</a:t>
            </a:r>
          </a:p>
          <a:p>
            <a:r>
              <a:rPr lang="en-US" dirty="0"/>
              <a:t>What are the cut off values of diagnosis</a:t>
            </a:r>
          </a:p>
          <a:p>
            <a:pPr lvl="1"/>
            <a:r>
              <a:rPr lang="en-US" dirty="0"/>
              <a:t>HB</a:t>
            </a:r>
            <a:r>
              <a:rPr lang="en-US" baseline="-25000" dirty="0"/>
              <a:t>A1C</a:t>
            </a:r>
            <a:r>
              <a:rPr lang="en-US" dirty="0"/>
              <a:t>: &gt;6.5</a:t>
            </a:r>
          </a:p>
          <a:p>
            <a:pPr lvl="1"/>
            <a:r>
              <a:rPr lang="en-US" dirty="0"/>
              <a:t>Fasting Blood Glucose: &gt;126</a:t>
            </a:r>
          </a:p>
          <a:p>
            <a:pPr lvl="1"/>
            <a:r>
              <a:rPr lang="en-US" dirty="0"/>
              <a:t>OGTT 75g: &gt;200 after 2 hours</a:t>
            </a:r>
          </a:p>
        </p:txBody>
      </p:sp>
    </p:spTree>
    <p:extLst>
      <p:ext uri="{BB962C8B-B14F-4D97-AF65-F5344CB8AC3E}">
        <p14:creationId xmlns:p14="http://schemas.microsoft.com/office/powerpoint/2010/main" val="422944325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3C9A4BC8-653E-4FE1-A4E8-2034421ADD48}"/>
              </a:ext>
            </a:extLst>
          </p:cNvPr>
          <p:cNvSpPr txBox="1">
            <a:spLocks/>
          </p:cNvSpPr>
          <p:nvPr/>
        </p:nvSpPr>
        <p:spPr>
          <a:xfrm>
            <a:off x="297873" y="675698"/>
            <a:ext cx="83785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sng" strike="noStrike" kern="1200" cap="none" spc="0" normalizeH="0" baseline="0" noProof="0" dirty="0">
                <a:ln>
                  <a:noFill/>
                </a:ln>
                <a:solidFill>
                  <a:sysClr val="windowText" lastClr="000000"/>
                </a:solidFill>
                <a:effectLst/>
                <a:uLnTx/>
                <a:uFillTx/>
                <a:latin typeface="Calibri" panose="020F0502020204030204"/>
                <a:ea typeface="+mn-ea"/>
              </a:rPr>
              <a:t>66 Years </a:t>
            </a:r>
            <a:r>
              <a:rPr kumimoji="0" lang="en-US" b="0" i="0" u="none" strike="noStrike" kern="1200" cap="none" spc="0" normalizeH="0" baseline="0" noProof="0" dirty="0">
                <a:ln>
                  <a:noFill/>
                </a:ln>
                <a:solidFill>
                  <a:sysClr val="windowText" lastClr="000000"/>
                </a:solidFill>
                <a:effectLst/>
                <a:uLnTx/>
                <a:uFillTx/>
                <a:latin typeface="Calibri" panose="020F0502020204030204"/>
                <a:ea typeface="+mn-ea"/>
              </a:rPr>
              <a:t>old male , smoking 40 Pack / year , Medically free , Medications free , with </a:t>
            </a:r>
            <a:r>
              <a:rPr kumimoji="0" lang="en-US" b="0" i="0" u="sng" strike="noStrike" kern="1200" cap="none" spc="0" normalizeH="0" baseline="0" noProof="0" dirty="0">
                <a:ln>
                  <a:noFill/>
                </a:ln>
                <a:solidFill>
                  <a:sysClr val="windowText" lastClr="000000"/>
                </a:solidFill>
                <a:effectLst/>
                <a:uLnTx/>
                <a:uFillTx/>
                <a:latin typeface="Calibri" panose="020F0502020204030204"/>
                <a:ea typeface="+mn-ea"/>
              </a:rPr>
              <a:t>random glucose</a:t>
            </a:r>
            <a:r>
              <a:rPr kumimoji="0" lang="en-US" b="0" i="0" u="sng" strike="noStrike" kern="1200" cap="none" spc="0" normalizeH="0" noProof="0" dirty="0">
                <a:ln>
                  <a:noFill/>
                </a:ln>
                <a:solidFill>
                  <a:sysClr val="windowText" lastClr="000000"/>
                </a:solidFill>
                <a:effectLst/>
                <a:uLnTx/>
                <a:uFillTx/>
                <a:latin typeface="Calibri" panose="020F0502020204030204"/>
                <a:ea typeface="+mn-ea"/>
              </a:rPr>
              <a:t> </a:t>
            </a:r>
            <a:r>
              <a:rPr kumimoji="0" lang="en-US" b="0" i="0" u="sng" strike="noStrike" kern="1200" cap="none" spc="0" normalizeH="0" baseline="0" noProof="0" dirty="0">
                <a:ln>
                  <a:noFill/>
                </a:ln>
                <a:solidFill>
                  <a:sysClr val="windowText" lastClr="000000"/>
                </a:solidFill>
                <a:effectLst/>
                <a:uLnTx/>
                <a:uFillTx/>
                <a:latin typeface="Calibri" panose="020F0502020204030204"/>
                <a:ea typeface="+mn-ea"/>
              </a:rPr>
              <a:t>160 , HR:70 , BMI : 26 </a:t>
            </a:r>
            <a:r>
              <a:rPr kumimoji="0" lang="en-US" b="0" i="0" u="none" strike="noStrike" kern="1200" cap="none" spc="0" normalizeH="0" baseline="0" noProof="0" dirty="0">
                <a:ln>
                  <a:noFill/>
                </a:ln>
                <a:solidFill>
                  <a:sysClr val="windowText" lastClr="000000"/>
                </a:solidFill>
                <a:effectLst/>
                <a:uLnTx/>
                <a:uFillTx/>
                <a:latin typeface="Calibri" panose="020F0502020204030204"/>
                <a:ea typeface="+mn-ea"/>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ysClr val="windowText" lastClr="000000"/>
                </a:solidFill>
                <a:effectLst/>
                <a:uLnTx/>
                <a:uFillTx/>
                <a:latin typeface="Calibri" panose="020F0502020204030204"/>
                <a:ea typeface="+mn-ea"/>
              </a:rPr>
              <a:t>1- 3 Recommended vaccines for his age ?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ysClr val="windowText" lastClr="000000"/>
                </a:solidFill>
                <a:effectLst/>
                <a:uLnTx/>
                <a:uFillTx/>
                <a:latin typeface="Calibri" panose="020F0502020204030204"/>
                <a:ea typeface="+mn-ea"/>
              </a:rPr>
              <a:t>2- 4 Screening tests for his age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ysClr val="windowText" lastClr="000000"/>
                </a:solidFill>
                <a:effectLst/>
                <a:uLnTx/>
                <a:uFillTx/>
                <a:latin typeface="Calibri" panose="020F0502020204030204"/>
                <a:ea typeface="+mn-ea"/>
              </a:rPr>
              <a:t>3- according to JNC8 recommendations , what do</a:t>
            </a:r>
            <a:r>
              <a:rPr kumimoji="0" lang="en-US" b="0" i="0" u="none" strike="noStrike" kern="1200" cap="none" spc="0" normalizeH="0" noProof="0" dirty="0">
                <a:ln>
                  <a:noFill/>
                </a:ln>
                <a:solidFill>
                  <a:sysClr val="windowText" lastClr="000000"/>
                </a:solidFill>
                <a:effectLst/>
                <a:uLnTx/>
                <a:uFillTx/>
                <a:latin typeface="Calibri" panose="020F0502020204030204"/>
                <a:ea typeface="+mn-ea"/>
              </a:rPr>
              <a:t> you want to do to this </a:t>
            </a:r>
            <a:r>
              <a:rPr kumimoji="0" lang="en-US" b="0" i="0" u="none" strike="noStrike" kern="1200" cap="none" spc="0" normalizeH="0" noProof="0" dirty="0" err="1">
                <a:ln>
                  <a:noFill/>
                </a:ln>
                <a:solidFill>
                  <a:sysClr val="windowText" lastClr="000000"/>
                </a:solidFill>
                <a:effectLst/>
                <a:uLnTx/>
                <a:uFillTx/>
                <a:latin typeface="Calibri" panose="020F0502020204030204"/>
                <a:ea typeface="+mn-ea"/>
              </a:rPr>
              <a:t>pt</a:t>
            </a:r>
            <a:r>
              <a:rPr kumimoji="0" lang="en-US" b="0" i="0" u="none" strike="noStrike" kern="1200" cap="none" spc="0" normalizeH="0" baseline="0" noProof="0" dirty="0">
                <a:ln>
                  <a:noFill/>
                </a:ln>
                <a:solidFill>
                  <a:sysClr val="windowText" lastClr="000000"/>
                </a:solidFill>
                <a:effectLst/>
                <a:uLnTx/>
                <a:uFillTx/>
                <a:latin typeface="Calibri" panose="020F0502020204030204"/>
                <a:ea typeface="+mn-ea"/>
              </a:rPr>
              <a:t>?  </a:t>
            </a:r>
            <a:endParaRPr kumimoji="0" lang="ar-JO"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196264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AA305DEC-8376-4642-A302-E3833D8A3192}"/>
              </a:ext>
            </a:extLst>
          </p:cNvPr>
          <p:cNvSpPr txBox="1">
            <a:spLocks/>
          </p:cNvSpPr>
          <p:nvPr/>
        </p:nvSpPr>
        <p:spPr>
          <a:xfrm>
            <a:off x="202285" y="332656"/>
            <a:ext cx="8941715" cy="5638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B050"/>
                </a:solidFill>
                <a:effectLst/>
                <a:uLnTx/>
                <a:uFillTx/>
                <a:latin typeface="Calibri" panose="020F0502020204030204"/>
                <a:ea typeface="+mn-ea"/>
                <a:cs typeface="+mn-cs"/>
              </a:rPr>
              <a:t>1- 1.Pneumococcal vaccine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B050"/>
                </a:solidFill>
                <a:effectLst/>
                <a:uLnTx/>
                <a:uFillTx/>
                <a:latin typeface="Calibri" panose="020F0502020204030204"/>
                <a:ea typeface="+mn-ea"/>
                <a:cs typeface="+mn-cs"/>
              </a:rPr>
              <a:t>    2. Tetanus vaccine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B050"/>
                </a:solidFill>
                <a:effectLst/>
                <a:uLnTx/>
                <a:uFillTx/>
                <a:latin typeface="Calibri" panose="020F0502020204030204"/>
                <a:ea typeface="+mn-ea"/>
                <a:cs typeface="+mn-cs"/>
              </a:rPr>
              <a:t>    3. Influenza vaccine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B050"/>
                </a:solidFill>
                <a:effectLst/>
                <a:uLnTx/>
                <a:uFillTx/>
                <a:latin typeface="Calibri" panose="020F0502020204030204"/>
                <a:ea typeface="+mn-ea"/>
                <a:cs typeface="+mn-cs"/>
              </a:rPr>
              <a:t>2- 1.Colon cancer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B050"/>
                </a:solidFill>
                <a:effectLst/>
                <a:uLnTx/>
                <a:uFillTx/>
                <a:latin typeface="Calibri" panose="020F0502020204030204"/>
                <a:ea typeface="+mn-ea"/>
                <a:cs typeface="+mn-cs"/>
              </a:rPr>
              <a:t>     2. Abdominal Aortic Aneurysm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B050"/>
                </a:solidFill>
                <a:effectLst/>
                <a:uLnTx/>
                <a:uFillTx/>
                <a:latin typeface="Calibri" panose="020F0502020204030204"/>
                <a:ea typeface="+mn-ea"/>
                <a:cs typeface="+mn-cs"/>
              </a:rPr>
              <a:t>     3. Lung Cancer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B050"/>
                </a:solidFill>
                <a:effectLst/>
                <a:uLnTx/>
                <a:uFillTx/>
                <a:latin typeface="Calibri" panose="020F0502020204030204"/>
                <a:ea typeface="+mn-ea"/>
                <a:cs typeface="+mn-cs"/>
              </a:rPr>
              <a:t>     4. Hypertension</a:t>
            </a:r>
          </a:p>
          <a:p>
            <a:pPr marL="0" lvl="0" indent="0">
              <a:buNone/>
            </a:pPr>
            <a:r>
              <a:rPr kumimoji="0" lang="en-US" b="0" i="0" u="none" strike="noStrike" kern="1200" cap="none" spc="0" normalizeH="0" baseline="0" noProof="0" dirty="0">
                <a:ln>
                  <a:noFill/>
                </a:ln>
                <a:solidFill>
                  <a:srgbClr val="00B050"/>
                </a:solidFill>
                <a:effectLst/>
                <a:uLnTx/>
                <a:uFillTx/>
                <a:latin typeface="Calibri" panose="020F0502020204030204"/>
                <a:ea typeface="+mn-ea"/>
                <a:cs typeface="+mn-cs"/>
              </a:rPr>
              <a:t>3- </a:t>
            </a:r>
            <a:r>
              <a:rPr lang="en-US" dirty="0">
                <a:solidFill>
                  <a:srgbClr val="00B050"/>
                </a:solidFill>
                <a:latin typeface="Calibri" panose="020F0502020204030204" pitchFamily="34" charset="0"/>
                <a:cs typeface="Calibri" panose="020F0502020204030204" pitchFamily="34" charset="0"/>
              </a:rPr>
              <a:t>Screening tests for prediabetes and type 2 diabetes include measurement of fasting plasma glucose or HbA</a:t>
            </a:r>
            <a:r>
              <a:rPr lang="en-US" baseline="-25000" dirty="0">
                <a:solidFill>
                  <a:srgbClr val="00B050"/>
                </a:solidFill>
                <a:latin typeface="Calibri" panose="020F0502020204030204" pitchFamily="34" charset="0"/>
                <a:cs typeface="Calibri" panose="020F0502020204030204" pitchFamily="34" charset="0"/>
              </a:rPr>
              <a:t>1c</a:t>
            </a:r>
            <a:r>
              <a:rPr lang="en-US" dirty="0">
                <a:solidFill>
                  <a:srgbClr val="00B050"/>
                </a:solidFill>
                <a:latin typeface="Calibri" panose="020F0502020204030204" pitchFamily="34" charset="0"/>
                <a:cs typeface="Calibri" panose="020F0502020204030204" pitchFamily="34" charset="0"/>
              </a:rPr>
              <a:t> level or an oral glucose tolerance test </a:t>
            </a:r>
            <a:r>
              <a:rPr kumimoji="0" lang="en-US" i="0" u="none" strike="noStrike" kern="1200" cap="none" spc="0" normalizeH="0" baseline="0" noProof="0" dirty="0">
                <a:ln>
                  <a:noFill/>
                </a:ln>
                <a:solidFill>
                  <a:srgbClr val="00B050"/>
                </a:solidFill>
                <a:effectLst/>
                <a:uLnTx/>
                <a:uFillTx/>
                <a:latin typeface="Calibri" panose="020F0502020204030204"/>
                <a:ea typeface="+mn-ea"/>
              </a:rPr>
              <a:t>but we recommend to decrease weight ( DASH diet ) , stop smoking , restrict salt and </a:t>
            </a:r>
            <a:r>
              <a:rPr kumimoji="0" lang="en-US" i="0" u="none" strike="noStrike" kern="1200" cap="none" spc="0" normalizeH="0" baseline="0" noProof="0" dirty="0" err="1">
                <a:ln>
                  <a:noFill/>
                </a:ln>
                <a:solidFill>
                  <a:srgbClr val="00B050"/>
                </a:solidFill>
                <a:effectLst/>
                <a:uLnTx/>
                <a:uFillTx/>
                <a:latin typeface="Calibri" panose="020F0502020204030204"/>
                <a:ea typeface="+mn-ea"/>
              </a:rPr>
              <a:t>cohol</a:t>
            </a:r>
            <a:r>
              <a:rPr kumimoji="0" lang="en-US" i="0" u="none" strike="noStrike" kern="1200" cap="none" spc="0" normalizeH="0" baseline="0" noProof="0" dirty="0">
                <a:ln>
                  <a:noFill/>
                </a:ln>
                <a:solidFill>
                  <a:srgbClr val="00B050"/>
                </a:solidFill>
                <a:effectLst/>
                <a:uLnTx/>
                <a:uFillTx/>
                <a:latin typeface="Calibri" panose="020F0502020204030204"/>
                <a:ea typeface="+mn-ea"/>
              </a:rPr>
              <a:t>  intake , and increase his physical activity </a:t>
            </a:r>
            <a:r>
              <a:rPr kumimoji="0" lang="en-US" b="0" i="0" u="none" strike="noStrike" kern="1200" cap="none" spc="0" normalizeH="0" baseline="0" noProof="0" dirty="0">
                <a:ln>
                  <a:noFill/>
                </a:ln>
                <a:solidFill>
                  <a:srgbClr val="00B050"/>
                </a:solidFill>
                <a:effectLst/>
                <a:uLnTx/>
                <a:uFillTx/>
                <a:latin typeface="Calibri" panose="020F0502020204030204"/>
                <a:ea typeface="+mn-ea"/>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ysClr val="windowText" lastClr="000000"/>
                </a:solidFill>
                <a:effectLst/>
                <a:uLnTx/>
                <a:uFillTx/>
                <a:latin typeface="Calibri" panose="020F0502020204030204"/>
                <a:ea typeface="+mn-ea"/>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ysClr val="windowText" lastClr="000000"/>
                </a:solidFill>
                <a:effectLst/>
                <a:uLnTx/>
                <a:uFillTx/>
                <a:latin typeface="Calibri" panose="020F0502020204030204"/>
                <a:ea typeface="+mn-ea"/>
              </a:rPr>
              <a:t> </a:t>
            </a:r>
            <a:endParaRPr kumimoji="0" lang="ar-JO"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1466700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Family medicine mini </a:t>
            </a:r>
            <a:r>
              <a:rPr lang="en-US" dirty="0" err="1"/>
              <a:t>osce</a:t>
            </a:r>
            <a:endParaRPr lang="en-US" dirty="0"/>
          </a:p>
        </p:txBody>
      </p:sp>
      <p:sp>
        <p:nvSpPr>
          <p:cNvPr id="3" name="Subtitle 2"/>
          <p:cNvSpPr>
            <a:spLocks noGrp="1"/>
          </p:cNvSpPr>
          <p:nvPr>
            <p:ph type="subTitle" idx="1"/>
          </p:nvPr>
        </p:nvSpPr>
        <p:spPr/>
        <p:txBody>
          <a:bodyPr/>
          <a:lstStyle/>
          <a:p>
            <a:r>
              <a:rPr lang="en-US" dirty="0"/>
              <a:t>2/12/2021</a:t>
            </a:r>
          </a:p>
          <a:p>
            <a:r>
              <a:rPr lang="en-US" dirty="0"/>
              <a:t>RAZAN TARAWNEH         ASMAA GHANEM</a:t>
            </a:r>
          </a:p>
        </p:txBody>
      </p:sp>
    </p:spTree>
    <p:extLst>
      <p:ext uri="{BB962C8B-B14F-4D97-AF65-F5344CB8AC3E}">
        <p14:creationId xmlns:p14="http://schemas.microsoft.com/office/powerpoint/2010/main" val="9135155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Q1:</a:t>
            </a:r>
          </a:p>
          <a:p>
            <a:r>
              <a:rPr lang="en-US" dirty="0"/>
              <a:t>Write down 5As modality of patient approach </a:t>
            </a:r>
          </a:p>
          <a:p>
            <a:endParaRPr lang="en-US" dirty="0"/>
          </a:p>
          <a:p>
            <a:r>
              <a:rPr lang="en-US" dirty="0">
                <a:solidFill>
                  <a:srgbClr val="FF0000"/>
                </a:solidFill>
              </a:rPr>
              <a:t>Ask , Assess , Advise , Assist , Arrange</a:t>
            </a:r>
          </a:p>
          <a:p>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9385" y="2001762"/>
            <a:ext cx="4585418" cy="994172"/>
          </a:xfrm>
        </p:spPr>
        <p:txBody>
          <a:bodyPr/>
          <a:lstStyle/>
          <a:p>
            <a:r>
              <a:rPr lang="en-US" dirty="0"/>
              <a:t>A                         B</a:t>
            </a:r>
          </a:p>
        </p:txBody>
      </p:sp>
      <p:sp>
        <p:nvSpPr>
          <p:cNvPr id="3" name="Content Placeholder 2"/>
          <p:cNvSpPr>
            <a:spLocks noGrp="1"/>
          </p:cNvSpPr>
          <p:nvPr>
            <p:ph idx="1"/>
          </p:nvPr>
        </p:nvSpPr>
        <p:spPr>
          <a:xfrm>
            <a:off x="300659" y="1636085"/>
            <a:ext cx="3265502" cy="3263504"/>
          </a:xfrm>
        </p:spPr>
        <p:txBody>
          <a:bodyPr>
            <a:normAutofit fontScale="55000" lnSpcReduction="20000"/>
          </a:bodyPr>
          <a:lstStyle/>
          <a:p>
            <a:r>
              <a:rPr lang="en-US" dirty="0"/>
              <a:t>Q2:</a:t>
            </a:r>
          </a:p>
          <a:p>
            <a:r>
              <a:rPr lang="en-US" b="1" dirty="0"/>
              <a:t>PICTURE A? </a:t>
            </a:r>
          </a:p>
          <a:p>
            <a:r>
              <a:rPr lang="en-US" b="1" dirty="0">
                <a:solidFill>
                  <a:srgbClr val="FF0000"/>
                </a:solidFill>
              </a:rPr>
              <a:t>Subcutaneous nodules</a:t>
            </a:r>
          </a:p>
          <a:p>
            <a:endParaRPr lang="en-US" b="1" dirty="0"/>
          </a:p>
          <a:p>
            <a:r>
              <a:rPr lang="en-US" b="1" dirty="0"/>
              <a:t>PICTURE B?</a:t>
            </a:r>
          </a:p>
          <a:p>
            <a:r>
              <a:rPr lang="en-US" b="1" dirty="0" err="1">
                <a:solidFill>
                  <a:srgbClr val="FF0000"/>
                </a:solidFill>
              </a:rPr>
              <a:t>Erythena</a:t>
            </a:r>
            <a:r>
              <a:rPr lang="en-US" b="1" dirty="0">
                <a:solidFill>
                  <a:srgbClr val="FF0000"/>
                </a:solidFill>
              </a:rPr>
              <a:t> </a:t>
            </a:r>
            <a:r>
              <a:rPr lang="en-US" b="1" dirty="0" err="1">
                <a:solidFill>
                  <a:srgbClr val="FF0000"/>
                </a:solidFill>
              </a:rPr>
              <a:t>marginatum</a:t>
            </a:r>
            <a:endParaRPr lang="en-US" b="1" dirty="0">
              <a:solidFill>
                <a:srgbClr val="FF0000"/>
              </a:solidFill>
            </a:endParaRPr>
          </a:p>
          <a:p>
            <a:endParaRPr lang="en-US" b="1" dirty="0"/>
          </a:p>
          <a:p>
            <a:endParaRPr lang="en-US" b="1" dirty="0"/>
          </a:p>
          <a:p>
            <a:r>
              <a:rPr lang="en-US" b="1" dirty="0"/>
              <a:t>What is the most common complication comes with these?</a:t>
            </a:r>
          </a:p>
          <a:p>
            <a:r>
              <a:rPr lang="en-US" b="1" dirty="0">
                <a:solidFill>
                  <a:srgbClr val="FF0000"/>
                </a:solidFill>
              </a:rPr>
              <a:t>rheumatic heart disease</a:t>
            </a:r>
          </a:p>
        </p:txBody>
      </p:sp>
      <p:pic>
        <p:nvPicPr>
          <p:cNvPr id="4" name="Picture 2"/>
          <p:cNvPicPr>
            <a:picLocks noChangeAspect="1" noChangeArrowheads="1"/>
          </p:cNvPicPr>
          <p:nvPr/>
        </p:nvPicPr>
        <p:blipFill>
          <a:blip r:embed="rId2" cstate="print"/>
          <a:srcRect/>
          <a:stretch>
            <a:fillRect/>
          </a:stretch>
        </p:blipFill>
        <p:spPr bwMode="auto">
          <a:xfrm>
            <a:off x="4206199" y="3124802"/>
            <a:ext cx="3833813" cy="1638991"/>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2042" y="1810931"/>
            <a:ext cx="4328988" cy="994172"/>
          </a:xfrm>
        </p:spPr>
        <p:txBody>
          <a:bodyPr/>
          <a:lstStyle/>
          <a:p>
            <a:r>
              <a:rPr lang="en-US" dirty="0"/>
              <a:t>A                         B</a:t>
            </a:r>
          </a:p>
        </p:txBody>
      </p:sp>
      <p:sp>
        <p:nvSpPr>
          <p:cNvPr id="3" name="Content Placeholder 2"/>
          <p:cNvSpPr>
            <a:spLocks noGrp="1"/>
          </p:cNvSpPr>
          <p:nvPr>
            <p:ph idx="1"/>
          </p:nvPr>
        </p:nvSpPr>
        <p:spPr>
          <a:xfrm>
            <a:off x="628650" y="2226469"/>
            <a:ext cx="2526030" cy="3263504"/>
          </a:xfrm>
        </p:spPr>
        <p:txBody>
          <a:bodyPr/>
          <a:lstStyle/>
          <a:p>
            <a:r>
              <a:rPr lang="en-US" dirty="0"/>
              <a:t>Q3:  what is the name of each sign?</a:t>
            </a:r>
          </a:p>
          <a:p>
            <a:r>
              <a:rPr lang="en-US" dirty="0"/>
              <a:t>A</a:t>
            </a:r>
          </a:p>
          <a:p>
            <a:r>
              <a:rPr lang="en-US" dirty="0">
                <a:solidFill>
                  <a:srgbClr val="FF0000"/>
                </a:solidFill>
              </a:rPr>
              <a:t>Cullen’s sign</a:t>
            </a:r>
          </a:p>
          <a:p>
            <a:endParaRPr lang="en-US" dirty="0"/>
          </a:p>
          <a:p>
            <a:endParaRPr lang="en-US" dirty="0"/>
          </a:p>
          <a:p>
            <a:r>
              <a:rPr lang="en-US" dirty="0"/>
              <a:t>B</a:t>
            </a:r>
          </a:p>
          <a:p>
            <a:r>
              <a:rPr lang="en-US" dirty="0">
                <a:solidFill>
                  <a:srgbClr val="FF0000"/>
                </a:solidFill>
              </a:rPr>
              <a:t>grey turner sign</a:t>
            </a:r>
          </a:p>
        </p:txBody>
      </p:sp>
      <p:pic>
        <p:nvPicPr>
          <p:cNvPr id="4" name="Picture 2" descr="Image may contain: one or more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042" y="2929072"/>
            <a:ext cx="1842715" cy="22631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ey Turner&amp;#39;s Sign | Springer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250" y="2929072"/>
            <a:ext cx="2131840" cy="23360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26469"/>
            <a:ext cx="3766433" cy="3263504"/>
          </a:xfrm>
        </p:spPr>
        <p:txBody>
          <a:bodyPr/>
          <a:lstStyle/>
          <a:p>
            <a:pPr marL="0" indent="0" algn="l">
              <a:buNone/>
            </a:pPr>
            <a:r>
              <a:rPr lang="en-US" dirty="0"/>
              <a:t>Q4:</a:t>
            </a:r>
          </a:p>
          <a:p>
            <a:pPr marL="0" indent="0" algn="l">
              <a:buNone/>
            </a:pPr>
            <a:r>
              <a:rPr lang="en-US" dirty="0"/>
              <a:t>A  and B represent ? </a:t>
            </a:r>
          </a:p>
          <a:p>
            <a:pPr marL="0" indent="0">
              <a:buNone/>
            </a:pPr>
            <a:r>
              <a:rPr lang="en-US" dirty="0">
                <a:solidFill>
                  <a:srgbClr val="FF0000"/>
                </a:solidFill>
              </a:rPr>
              <a:t>A : </a:t>
            </a:r>
            <a:r>
              <a:rPr lang="en-US" dirty="0" err="1">
                <a:solidFill>
                  <a:srgbClr val="FF0000"/>
                </a:solidFill>
              </a:rPr>
              <a:t>Kernig</a:t>
            </a:r>
            <a:r>
              <a:rPr lang="en-US" dirty="0">
                <a:solidFill>
                  <a:srgbClr val="FF0000"/>
                </a:solidFill>
              </a:rPr>
              <a:t> sign </a:t>
            </a:r>
          </a:p>
          <a:p>
            <a:pPr marL="0" indent="0">
              <a:buNone/>
            </a:pPr>
            <a:r>
              <a:rPr lang="en-US" dirty="0">
                <a:solidFill>
                  <a:srgbClr val="FF0000"/>
                </a:solidFill>
              </a:rPr>
              <a:t>B : </a:t>
            </a:r>
            <a:r>
              <a:rPr lang="en-US" dirty="0" err="1">
                <a:solidFill>
                  <a:srgbClr val="FF0000"/>
                </a:solidFill>
              </a:rPr>
              <a:t>Brudzinki</a:t>
            </a:r>
            <a:r>
              <a:rPr lang="en-US" dirty="0">
                <a:solidFill>
                  <a:srgbClr val="FF0000"/>
                </a:solidFill>
              </a:rPr>
              <a:t> sign </a:t>
            </a:r>
            <a:endParaRPr lang="ar-JO" dirty="0">
              <a:solidFill>
                <a:srgbClr val="FF0000"/>
              </a:solidFill>
            </a:endParaRPr>
          </a:p>
          <a:p>
            <a:pPr marL="0" indent="0" algn="l">
              <a:buNone/>
            </a:pPr>
            <a:endParaRPr lang="ar-JO" dirty="0"/>
          </a:p>
        </p:txBody>
      </p:sp>
      <p:pic>
        <p:nvPicPr>
          <p:cNvPr id="4" name="Picture 2"/>
          <p:cNvPicPr>
            <a:picLocks noChangeAspect="1" noChangeArrowheads="1"/>
          </p:cNvPicPr>
          <p:nvPr/>
        </p:nvPicPr>
        <p:blipFill>
          <a:blip r:embed="rId2"/>
          <a:srcRect/>
          <a:stretch>
            <a:fillRect/>
          </a:stretch>
        </p:blipFill>
        <p:spPr bwMode="auto">
          <a:xfrm>
            <a:off x="4490499" y="2596101"/>
            <a:ext cx="2077775" cy="2800350"/>
          </a:xfrm>
          <a:prstGeom prst="rect">
            <a:avLst/>
          </a:prstGeom>
          <a:noFill/>
          <a:ln>
            <a:noFill/>
          </a:ln>
          <a:effectLst/>
        </p:spPr>
      </p:pic>
      <p:pic>
        <p:nvPicPr>
          <p:cNvPr id="5" name="Picture 3"/>
          <p:cNvPicPr>
            <a:picLocks noChangeAspect="1" noChangeArrowheads="1"/>
          </p:cNvPicPr>
          <p:nvPr/>
        </p:nvPicPr>
        <p:blipFill>
          <a:blip r:embed="rId3"/>
          <a:srcRect/>
          <a:stretch>
            <a:fillRect/>
          </a:stretch>
        </p:blipFill>
        <p:spPr bwMode="auto">
          <a:xfrm>
            <a:off x="7138283" y="2809793"/>
            <a:ext cx="1902847" cy="2743200"/>
          </a:xfrm>
          <a:prstGeom prst="rect">
            <a:avLst/>
          </a:prstGeom>
          <a:noFill/>
          <a:ln>
            <a:noFill/>
          </a:ln>
          <a:effectLst/>
        </p:spPr>
      </p:pic>
      <p:sp>
        <p:nvSpPr>
          <p:cNvPr id="6" name="مربع نص 3"/>
          <p:cNvSpPr txBox="1"/>
          <p:nvPr/>
        </p:nvSpPr>
        <p:spPr>
          <a:xfrm>
            <a:off x="4727051" y="3562648"/>
            <a:ext cx="228600" cy="460375"/>
          </a:xfrm>
          <a:prstGeom prst="rect">
            <a:avLst/>
          </a:prstGeom>
          <a:noFill/>
        </p:spPr>
        <p:txBody>
          <a:bodyPr wrap="square" rtlCol="1">
            <a:spAutoFit/>
          </a:bodyPr>
          <a:lstStyle/>
          <a:p>
            <a:r>
              <a:rPr lang="en-US" sz="2400" dirty="0"/>
              <a:t>A</a:t>
            </a:r>
            <a:endParaRPr lang="ar-JO" sz="2400" dirty="0"/>
          </a:p>
        </p:txBody>
      </p:sp>
      <p:sp>
        <p:nvSpPr>
          <p:cNvPr id="7" name="مربع نص 4"/>
          <p:cNvSpPr txBox="1"/>
          <p:nvPr/>
        </p:nvSpPr>
        <p:spPr>
          <a:xfrm>
            <a:off x="7231710" y="3465849"/>
            <a:ext cx="285750" cy="506730"/>
          </a:xfrm>
          <a:prstGeom prst="rect">
            <a:avLst/>
          </a:prstGeom>
          <a:noFill/>
        </p:spPr>
        <p:txBody>
          <a:bodyPr wrap="square" rtlCol="1">
            <a:spAutoFit/>
          </a:bodyPr>
          <a:lstStyle/>
          <a:p>
            <a:r>
              <a:rPr lang="en-US" sz="2700" dirty="0"/>
              <a:t>B</a:t>
            </a:r>
            <a:endParaRPr lang="ar-JO" sz="2700"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8650" y="2226469"/>
            <a:ext cx="3724689" cy="3263504"/>
          </a:xfrm>
        </p:spPr>
        <p:txBody>
          <a:bodyPr/>
          <a:lstStyle/>
          <a:p>
            <a:r>
              <a:rPr lang="en-US" dirty="0"/>
              <a:t>Q5:</a:t>
            </a:r>
          </a:p>
          <a:p>
            <a:pPr marL="342900" indent="-342900">
              <a:buFont typeface="+mj-lt"/>
              <a:buAutoNum type="arabicPeriod"/>
            </a:pPr>
            <a:r>
              <a:rPr lang="en-US" sz="1800" dirty="0"/>
              <a:t>What this test is called?</a:t>
            </a:r>
          </a:p>
          <a:p>
            <a:pPr lvl="1"/>
            <a:r>
              <a:rPr lang="en-US" dirty="0">
                <a:solidFill>
                  <a:srgbClr val="FF0000"/>
                </a:solidFill>
              </a:rPr>
              <a:t>DEXA- scan </a:t>
            </a:r>
          </a:p>
          <a:p>
            <a:pPr marL="342900" indent="-342900">
              <a:buFont typeface="+mj-lt"/>
              <a:buAutoNum type="arabicPeriod"/>
            </a:pPr>
            <a:r>
              <a:rPr lang="en-US" sz="1800" dirty="0"/>
              <a:t>Used for diagnosis of ? </a:t>
            </a:r>
          </a:p>
          <a:p>
            <a:pPr lvl="1"/>
            <a:r>
              <a:rPr lang="en-US" dirty="0">
                <a:solidFill>
                  <a:srgbClr val="FF0000"/>
                </a:solidFill>
              </a:rPr>
              <a:t>osteoporosis</a:t>
            </a:r>
          </a:p>
          <a:p>
            <a:pPr marL="342900" indent="-342900">
              <a:buFont typeface="+mj-lt"/>
              <a:buAutoNum type="arabicPeriod"/>
            </a:pPr>
            <a:r>
              <a:rPr lang="en-US" sz="1800" dirty="0"/>
              <a:t>What is the cut-off point for diagnosis?  </a:t>
            </a:r>
          </a:p>
          <a:p>
            <a:pPr lvl="1"/>
            <a:r>
              <a:rPr lang="en-US" dirty="0">
                <a:solidFill>
                  <a:srgbClr val="FF0000"/>
                </a:solidFill>
              </a:rPr>
              <a:t>-2.5</a:t>
            </a:r>
            <a:endParaRPr lang="ar-JO" dirty="0">
              <a:solidFill>
                <a:srgbClr val="FF0000"/>
              </a:solidFill>
            </a:endParaRP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626" y="2269291"/>
            <a:ext cx="2505745" cy="354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366" y="1077899"/>
            <a:ext cx="7886700" cy="4922852"/>
          </a:xfrm>
        </p:spPr>
        <p:txBody>
          <a:bodyPr>
            <a:normAutofit fontScale="55000" lnSpcReduction="20000"/>
          </a:bodyPr>
          <a:lstStyle/>
          <a:p>
            <a:pPr marL="0" indent="0">
              <a:buNone/>
            </a:pPr>
            <a:r>
              <a:rPr lang="en-US" dirty="0"/>
              <a:t>Q6: 66 Years old male , smoking 40 Pack / year , Medically free , Medications free , with BP 140/80 , HR:70 , BMI : 24 . </a:t>
            </a:r>
          </a:p>
          <a:p>
            <a:pPr marL="0" indent="0">
              <a:buNone/>
            </a:pPr>
            <a:r>
              <a:rPr lang="en-US" dirty="0"/>
              <a:t>1- 3 Recommended vaccines for his age ? </a:t>
            </a:r>
          </a:p>
          <a:p>
            <a:pPr marL="0" indent="0">
              <a:buNone/>
            </a:pPr>
            <a:r>
              <a:rPr lang="en-US" dirty="0"/>
              <a:t> </a:t>
            </a:r>
            <a:r>
              <a:rPr lang="en-US" dirty="0">
                <a:solidFill>
                  <a:srgbClr val="FF0000"/>
                </a:solidFill>
              </a:rPr>
              <a:t>1.Pneumococcal vaccine </a:t>
            </a:r>
          </a:p>
          <a:p>
            <a:pPr marL="0" indent="0">
              <a:buNone/>
            </a:pPr>
            <a:r>
              <a:rPr lang="en-US" dirty="0">
                <a:solidFill>
                  <a:srgbClr val="FF0000"/>
                </a:solidFill>
              </a:rPr>
              <a:t>    2. Tetanus vaccine </a:t>
            </a:r>
          </a:p>
          <a:p>
            <a:pPr marL="0" indent="0">
              <a:buNone/>
            </a:pPr>
            <a:r>
              <a:rPr lang="en-US" dirty="0">
                <a:solidFill>
                  <a:srgbClr val="FF0000"/>
                </a:solidFill>
              </a:rPr>
              <a:t>    3. Influenza vaccine</a:t>
            </a:r>
          </a:p>
          <a:p>
            <a:pPr marL="0" indent="0">
              <a:buNone/>
            </a:pPr>
            <a:endParaRPr lang="en-US" dirty="0"/>
          </a:p>
          <a:p>
            <a:pPr marL="0" indent="0">
              <a:buNone/>
            </a:pPr>
            <a:r>
              <a:rPr lang="en-US" dirty="0"/>
              <a:t>2- 4 Screening tests for his age ?</a:t>
            </a:r>
          </a:p>
          <a:p>
            <a:pPr marL="0" indent="0">
              <a:buNone/>
            </a:pPr>
            <a:r>
              <a:rPr lang="en-US" dirty="0">
                <a:solidFill>
                  <a:srgbClr val="FF0000"/>
                </a:solidFill>
              </a:rPr>
              <a:t>1.Colon cancer </a:t>
            </a:r>
          </a:p>
          <a:p>
            <a:pPr marL="0" indent="0">
              <a:buNone/>
            </a:pPr>
            <a:r>
              <a:rPr lang="en-US" dirty="0">
                <a:solidFill>
                  <a:srgbClr val="FF0000"/>
                </a:solidFill>
              </a:rPr>
              <a:t>     2. Abdominal Aortic Aneurysm</a:t>
            </a:r>
          </a:p>
          <a:p>
            <a:pPr marL="0" indent="0">
              <a:buNone/>
            </a:pPr>
            <a:r>
              <a:rPr lang="en-US" dirty="0">
                <a:solidFill>
                  <a:srgbClr val="FF0000"/>
                </a:solidFill>
              </a:rPr>
              <a:t>     3. Lung Cancer </a:t>
            </a:r>
          </a:p>
          <a:p>
            <a:pPr marL="0" indent="0">
              <a:buNone/>
            </a:pPr>
            <a:r>
              <a:rPr lang="en-US" dirty="0">
                <a:solidFill>
                  <a:srgbClr val="FF0000"/>
                </a:solidFill>
              </a:rPr>
              <a:t>     4. Hypertension</a:t>
            </a:r>
          </a:p>
          <a:p>
            <a:pPr marL="0" indent="0">
              <a:buNone/>
            </a:pPr>
            <a:endParaRPr lang="en-US" dirty="0"/>
          </a:p>
          <a:p>
            <a:pPr marL="0" indent="0">
              <a:buNone/>
            </a:pPr>
            <a:endParaRPr lang="en-US" dirty="0"/>
          </a:p>
          <a:p>
            <a:pPr marL="0" indent="0">
              <a:buNone/>
            </a:pPr>
            <a:r>
              <a:rPr lang="en-US" dirty="0"/>
              <a:t>3- according to JNC8 recommendations , what do you think about his BP ?  </a:t>
            </a:r>
          </a:p>
          <a:p>
            <a:pPr marL="0" indent="0">
              <a:buNone/>
            </a:pPr>
            <a:r>
              <a:rPr lang="en-US" dirty="0">
                <a:solidFill>
                  <a:srgbClr val="FF0000"/>
                </a:solidFill>
              </a:rPr>
              <a:t>Stage 1 HTN , no need for medication , but we recommend to decrease weight ( DASH diet ) , stop smoking , restrict salt and </a:t>
            </a:r>
            <a:r>
              <a:rPr lang="en-US" dirty="0" err="1">
                <a:solidFill>
                  <a:srgbClr val="FF0000"/>
                </a:solidFill>
              </a:rPr>
              <a:t>cohol</a:t>
            </a:r>
            <a:r>
              <a:rPr lang="en-US" dirty="0">
                <a:solidFill>
                  <a:srgbClr val="FF0000"/>
                </a:solidFill>
              </a:rPr>
              <a:t>  intake , and increase his physical activity</a:t>
            </a:r>
          </a:p>
          <a:p>
            <a:pPr marL="0" indent="0">
              <a:buNone/>
            </a:pPr>
            <a:endParaRPr lang="ar-JO" dirty="0">
              <a:solidFill>
                <a:srgbClr val="FF0000"/>
              </a:solidFill>
            </a:endParaRPr>
          </a:p>
          <a:p>
            <a:endParaRPr lang="en-US" dirty="0">
              <a:solidFill>
                <a:srgbClr val="FF0000"/>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466" y="1203132"/>
            <a:ext cx="5444656" cy="4699220"/>
          </a:xfrm>
        </p:spPr>
        <p:txBody>
          <a:bodyPr>
            <a:normAutofit fontScale="67500" lnSpcReduction="20000"/>
          </a:bodyPr>
          <a:lstStyle/>
          <a:p>
            <a:r>
              <a:rPr lang="en-US" dirty="0"/>
              <a:t>Q7:</a:t>
            </a:r>
          </a:p>
          <a:p>
            <a:pPr marL="0" indent="0">
              <a:buNone/>
            </a:pPr>
            <a:r>
              <a:rPr lang="en-US" dirty="0"/>
              <a:t>Present with chest pain and shortness of breath : </a:t>
            </a:r>
          </a:p>
          <a:p>
            <a:pPr marL="0" indent="0">
              <a:buNone/>
            </a:pPr>
            <a:r>
              <a:rPr lang="en-US" dirty="0"/>
              <a:t>1- From history , mention 4 risk factors for PE ? </a:t>
            </a:r>
            <a:r>
              <a:rPr lang="en-US" dirty="0">
                <a:solidFill>
                  <a:srgbClr val="FF0000"/>
                </a:solidFill>
              </a:rPr>
              <a:t>1- History of DVT , PE </a:t>
            </a:r>
          </a:p>
          <a:p>
            <a:pPr marL="0" indent="0">
              <a:buNone/>
            </a:pPr>
            <a:r>
              <a:rPr lang="en-US" dirty="0">
                <a:solidFill>
                  <a:srgbClr val="FF0000"/>
                </a:solidFill>
              </a:rPr>
              <a:t>2- Malignancy </a:t>
            </a:r>
          </a:p>
          <a:p>
            <a:pPr marL="0" indent="0">
              <a:buNone/>
            </a:pPr>
            <a:r>
              <a:rPr lang="en-US" dirty="0">
                <a:solidFill>
                  <a:srgbClr val="FF0000"/>
                </a:solidFill>
              </a:rPr>
              <a:t>3- Immobilization for long time or major surgery </a:t>
            </a:r>
          </a:p>
          <a:p>
            <a:pPr marL="0" indent="0">
              <a:buNone/>
            </a:pPr>
            <a:r>
              <a:rPr lang="en-US" dirty="0">
                <a:solidFill>
                  <a:srgbClr val="FF0000"/>
                </a:solidFill>
              </a:rPr>
              <a:t>4- Smoking , Obesity </a:t>
            </a:r>
          </a:p>
          <a:p>
            <a:pPr marL="0" indent="0">
              <a:buNone/>
            </a:pPr>
            <a:r>
              <a:rPr lang="en-US" dirty="0">
                <a:sym typeface="Wingdings" panose="05000000000000000000" pitchFamily="2" charset="2"/>
              </a:rPr>
              <a:t>2- Write down the Beck’s triad of cardiac tamponade </a:t>
            </a:r>
            <a:r>
              <a:rPr lang="en-US" dirty="0"/>
              <a:t> </a:t>
            </a:r>
          </a:p>
          <a:p>
            <a:pPr marL="0" indent="0">
              <a:buNone/>
            </a:pPr>
            <a:r>
              <a:rPr lang="en-US" dirty="0">
                <a:solidFill>
                  <a:srgbClr val="FF0000"/>
                </a:solidFill>
                <a:sym typeface="Wingdings" panose="05000000000000000000" pitchFamily="2" charset="2"/>
              </a:rPr>
              <a:t> 1- Hypotension </a:t>
            </a:r>
          </a:p>
          <a:p>
            <a:pPr marL="0" indent="0">
              <a:buNone/>
            </a:pPr>
            <a:r>
              <a:rPr lang="en-US" dirty="0">
                <a:solidFill>
                  <a:srgbClr val="FF0000"/>
                </a:solidFill>
                <a:sym typeface="Wingdings" panose="05000000000000000000" pitchFamily="2" charset="2"/>
              </a:rPr>
              <a:t>2- Muffled heart sounds </a:t>
            </a:r>
          </a:p>
          <a:p>
            <a:pPr marL="0" indent="0">
              <a:buNone/>
            </a:pPr>
            <a:r>
              <a:rPr lang="en-US" dirty="0">
                <a:solidFill>
                  <a:srgbClr val="FF0000"/>
                </a:solidFill>
                <a:sym typeface="Wingdings" panose="05000000000000000000" pitchFamily="2" charset="2"/>
              </a:rPr>
              <a:t>3- increased JVP </a:t>
            </a:r>
            <a:endParaRPr lang="ar-JO" dirty="0">
              <a:solidFill>
                <a:srgbClr val="FF0000"/>
              </a:solidFill>
            </a:endParaRPr>
          </a:p>
          <a:p>
            <a:pPr marL="0" indent="0">
              <a:buNone/>
            </a:pPr>
            <a:endParaRPr lang="ar-JO" dirty="0"/>
          </a:p>
          <a:p>
            <a:endParaRPr lang="en-US" dirty="0"/>
          </a:p>
        </p:txBody>
      </p:sp>
      <p:pic>
        <p:nvPicPr>
          <p:cNvPr id="4" name="Picture 2"/>
          <p:cNvPicPr>
            <a:picLocks noChangeAspect="1" noChangeArrowheads="1"/>
          </p:cNvPicPr>
          <p:nvPr/>
        </p:nvPicPr>
        <p:blipFill>
          <a:blip r:embed="rId2"/>
          <a:srcRect/>
          <a:stretch>
            <a:fillRect/>
          </a:stretch>
        </p:blipFill>
        <p:spPr bwMode="auto">
          <a:xfrm>
            <a:off x="5981369" y="2286497"/>
            <a:ext cx="2214563" cy="3486150"/>
          </a:xfrm>
          <a:prstGeom prst="rect">
            <a:avLst/>
          </a:prstGeom>
          <a:noFill/>
          <a:ln>
            <a:noFill/>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 Abdominal pain</a:t>
            </a:r>
          </a:p>
        </p:txBody>
      </p:sp>
      <p:sp>
        <p:nvSpPr>
          <p:cNvPr id="3" name="Content Placeholder 2"/>
          <p:cNvSpPr>
            <a:spLocks noGrp="1"/>
          </p:cNvSpPr>
          <p:nvPr>
            <p:ph idx="1"/>
          </p:nvPr>
        </p:nvSpPr>
        <p:spPr/>
        <p:txBody>
          <a:bodyPr/>
          <a:lstStyle/>
          <a:p>
            <a:r>
              <a:rPr lang="en-US" dirty="0"/>
              <a:t>The name of this sign?</a:t>
            </a:r>
          </a:p>
          <a:p>
            <a:pPr lvl="1"/>
            <a:r>
              <a:rPr lang="en-US" dirty="0"/>
              <a:t>Cullen’s sign</a:t>
            </a:r>
          </a:p>
          <a:p>
            <a:r>
              <a:rPr lang="en-US" dirty="0"/>
              <a:t>What are the peritoneal signs?</a:t>
            </a:r>
          </a:p>
          <a:p>
            <a:pPr lvl="1"/>
            <a:r>
              <a:rPr lang="en-US" dirty="0"/>
              <a:t>Percussion tenderness</a:t>
            </a:r>
          </a:p>
          <a:p>
            <a:pPr lvl="1"/>
            <a:r>
              <a:rPr lang="en-US" dirty="0"/>
              <a:t>Abdominal tenderness on palpation</a:t>
            </a:r>
          </a:p>
          <a:p>
            <a:pPr lvl="1"/>
            <a:r>
              <a:rPr lang="en-US" dirty="0"/>
              <a:t>Guarding</a:t>
            </a:r>
          </a:p>
          <a:p>
            <a:pPr lvl="1"/>
            <a:r>
              <a:rPr lang="en-US" dirty="0"/>
              <a:t>Diminished or absent bowel sounds</a:t>
            </a:r>
          </a:p>
        </p:txBody>
      </p:sp>
      <p:pic>
        <p:nvPicPr>
          <p:cNvPr id="5" name="Content Placeholder 5">
            <a:extLst>
              <a:ext uri="{FF2B5EF4-FFF2-40B4-BE49-F238E27FC236}">
                <a16:creationId xmlns:a16="http://schemas.microsoft.com/office/drawing/2014/main" id="{7CDFA547-89A1-43E8-879A-A3A58D60A2AF}"/>
              </a:ext>
            </a:extLst>
          </p:cNvPr>
          <p:cNvPicPr>
            <a:picLocks noChangeAspect="1"/>
          </p:cNvPicPr>
          <p:nvPr/>
        </p:nvPicPr>
        <p:blipFill>
          <a:blip r:embed="rId2"/>
          <a:stretch>
            <a:fillRect/>
          </a:stretch>
        </p:blipFill>
        <p:spPr>
          <a:xfrm>
            <a:off x="6655930" y="1836019"/>
            <a:ext cx="1859420" cy="2336333"/>
          </a:xfrm>
          <a:prstGeom prst="rect">
            <a:avLst/>
          </a:prstGeom>
        </p:spPr>
      </p:pic>
    </p:spTree>
    <p:extLst>
      <p:ext uri="{BB962C8B-B14F-4D97-AF65-F5344CB8AC3E}">
        <p14:creationId xmlns:p14="http://schemas.microsoft.com/office/powerpoint/2010/main" val="80298047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Q8: write the tips in the stage 6 of breaking bad news (Have a clear Strategy and Summarize)</a:t>
            </a:r>
          </a:p>
          <a:p>
            <a:r>
              <a:rPr lang="en-US" dirty="0">
                <a:solidFill>
                  <a:srgbClr val="FF0000"/>
                </a:solidFill>
              </a:rPr>
              <a:t>1-Agree on a plan about next step. </a:t>
            </a:r>
          </a:p>
          <a:p>
            <a:r>
              <a:rPr lang="en-US" dirty="0">
                <a:solidFill>
                  <a:srgbClr val="FF0000"/>
                </a:solidFill>
              </a:rPr>
              <a:t>2- Don’t rush the patient to make decisions if possible.</a:t>
            </a:r>
          </a:p>
          <a:p>
            <a:r>
              <a:rPr lang="en-US" dirty="0">
                <a:solidFill>
                  <a:srgbClr val="FF0000"/>
                </a:solidFill>
              </a:rPr>
              <a:t> 3-Summarize and check patients understanding. </a:t>
            </a:r>
          </a:p>
          <a:p>
            <a:r>
              <a:rPr lang="en-US" dirty="0">
                <a:solidFill>
                  <a:srgbClr val="FF0000"/>
                </a:solidFill>
              </a:rPr>
              <a:t>4-Offer assistance to call a family member to fetch him. </a:t>
            </a:r>
          </a:p>
          <a:p>
            <a:r>
              <a:rPr lang="en-US" dirty="0">
                <a:solidFill>
                  <a:srgbClr val="FF0000"/>
                </a:solidFill>
              </a:rPr>
              <a:t>5-Give yourself time to resolve negative feelings before the next consultation.</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عنوان 1"/>
          <p:cNvSpPr>
            <a:spLocks noGrp="1"/>
          </p:cNvSpPr>
          <p:nvPr>
            <p:ph type="ctrTitle"/>
          </p:nvPr>
        </p:nvSpPr>
        <p:spPr/>
        <p:txBody>
          <a:bodyPr>
            <a:normAutofit fontScale="90000"/>
          </a:bodyPr>
          <a:lstStyle/>
          <a:p>
            <a:r>
              <a:rPr lang="en-US" dirty="0"/>
              <a:t>Family Medicine Mini-OSCE Archive</a:t>
            </a:r>
            <a:br>
              <a:rPr lang="en-US" dirty="0"/>
            </a:br>
            <a:r>
              <a:rPr lang="en-US" dirty="0"/>
              <a:t> 4/11/2021</a:t>
            </a:r>
            <a:endParaRPr lang="ar-JO" dirty="0"/>
          </a:p>
        </p:txBody>
      </p:sp>
      <p:sp>
        <p:nvSpPr>
          <p:cNvPr id="1048587" name="عنوان فرعي 2"/>
          <p:cNvSpPr>
            <a:spLocks noGrp="1"/>
          </p:cNvSpPr>
          <p:nvPr>
            <p:ph type="subTitle" idx="1"/>
          </p:nvPr>
        </p:nvSpPr>
        <p:spPr/>
        <p:txBody>
          <a:bodyPr/>
          <a:lstStyle/>
          <a:p>
            <a:r>
              <a:rPr lang="ar-JO" dirty="0"/>
              <a:t>نورالهدى الكركي</a:t>
            </a:r>
          </a:p>
          <a:p>
            <a:r>
              <a:rPr lang="ar-JO" dirty="0"/>
              <a:t>دانية المعايطة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عنوان 1"/>
          <p:cNvSpPr>
            <a:spLocks noGrp="1"/>
          </p:cNvSpPr>
          <p:nvPr>
            <p:ph type="title"/>
          </p:nvPr>
        </p:nvSpPr>
        <p:spPr/>
        <p:txBody>
          <a:bodyPr/>
          <a:lstStyle/>
          <a:p>
            <a:pPr algn="l"/>
            <a:r>
              <a:rPr lang="en-US" dirty="0"/>
              <a:t>Station 1                                 6Marks </a:t>
            </a:r>
            <a:endParaRPr lang="ar-JO" dirty="0"/>
          </a:p>
        </p:txBody>
      </p:sp>
      <p:sp>
        <p:nvSpPr>
          <p:cNvPr id="1048594" name="عنصر نائب للمحتوى 2"/>
          <p:cNvSpPr>
            <a:spLocks noGrp="1"/>
          </p:cNvSpPr>
          <p:nvPr>
            <p:ph idx="1"/>
          </p:nvPr>
        </p:nvSpPr>
        <p:spPr>
          <a:xfrm>
            <a:off x="355511" y="1280064"/>
            <a:ext cx="8229600" cy="4525963"/>
          </a:xfrm>
        </p:spPr>
        <p:txBody>
          <a:bodyPr/>
          <a:lstStyle/>
          <a:p>
            <a:pPr marL="0" indent="0" algn="l">
              <a:buNone/>
            </a:pPr>
            <a:r>
              <a:rPr lang="en-US" dirty="0"/>
              <a:t>35 Years old male , He has just quit smoking : </a:t>
            </a:r>
          </a:p>
          <a:p>
            <a:pPr marL="0" indent="0" algn="l">
              <a:buNone/>
            </a:pPr>
            <a:r>
              <a:rPr lang="en-US" dirty="0"/>
              <a:t>1-Which type of smoking cessation medication he used ? </a:t>
            </a:r>
          </a:p>
          <a:p>
            <a:pPr marL="0" indent="0" algn="l">
              <a:buNone/>
            </a:pPr>
            <a:r>
              <a:rPr lang="en-US" dirty="0"/>
              <a:t>2- Write down 5As modality of patient approach 3- This patient is at which stage of behavioral change?  </a:t>
            </a:r>
            <a:endParaRPr lang="ar-JO" dirty="0"/>
          </a:p>
        </p:txBody>
      </p:sp>
      <p:pic>
        <p:nvPicPr>
          <p:cNvPr id="2097152" name="Picture 2"/>
          <p:cNvPicPr>
            <a:picLocks noChangeAspect="1" noChangeArrowheads="1"/>
          </p:cNvPicPr>
          <p:nvPr/>
        </p:nvPicPr>
        <p:blipFill>
          <a:blip r:embed="rId2"/>
          <a:srcRect/>
          <a:stretch>
            <a:fillRect/>
          </a:stretch>
        </p:blipFill>
        <p:spPr bwMode="auto">
          <a:xfrm>
            <a:off x="1143000" y="4648200"/>
            <a:ext cx="6324600" cy="1743075"/>
          </a:xfrm>
          <a:prstGeom prst="rect">
            <a:avLst/>
          </a:prstGeom>
          <a:noFill/>
          <a:ln>
            <a:noFill/>
          </a:ln>
          <a:effec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5" name="عنوان 1"/>
          <p:cNvSpPr>
            <a:spLocks noGrp="1"/>
          </p:cNvSpPr>
          <p:nvPr>
            <p:ph type="title"/>
          </p:nvPr>
        </p:nvSpPr>
        <p:spPr/>
        <p:txBody>
          <a:bodyPr/>
          <a:lstStyle/>
          <a:p>
            <a:r>
              <a:rPr lang="en-US" dirty="0"/>
              <a:t>Answers </a:t>
            </a:r>
            <a:endParaRPr lang="ar-JO" dirty="0"/>
          </a:p>
        </p:txBody>
      </p:sp>
      <p:sp>
        <p:nvSpPr>
          <p:cNvPr id="1048596" name="عنصر نائب للمحتوى 2"/>
          <p:cNvSpPr>
            <a:spLocks noGrp="1"/>
          </p:cNvSpPr>
          <p:nvPr>
            <p:ph idx="1"/>
          </p:nvPr>
        </p:nvSpPr>
        <p:spPr/>
        <p:txBody>
          <a:bodyPr/>
          <a:lstStyle/>
          <a:p>
            <a:pPr marL="0" indent="0" algn="l">
              <a:buNone/>
            </a:pPr>
            <a:r>
              <a:rPr lang="en-US" dirty="0"/>
              <a:t>1- Transdermal nicotine patch , Nicotine replacement therapy . </a:t>
            </a:r>
          </a:p>
          <a:p>
            <a:pPr marL="0" indent="0" algn="l">
              <a:buNone/>
            </a:pPr>
            <a:r>
              <a:rPr lang="en-US" dirty="0"/>
              <a:t>2- In order : Ask , Assess , Advise , Assist , Arrange . </a:t>
            </a:r>
          </a:p>
          <a:p>
            <a:pPr marL="0" indent="0" algn="l">
              <a:buNone/>
            </a:pPr>
            <a:r>
              <a:rPr lang="en-US" dirty="0"/>
              <a:t>3- Action  </a:t>
            </a:r>
            <a:endParaRPr lang="ar-JO"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عنوان 1"/>
          <p:cNvSpPr>
            <a:spLocks noGrp="1"/>
          </p:cNvSpPr>
          <p:nvPr>
            <p:ph type="title"/>
          </p:nvPr>
        </p:nvSpPr>
        <p:spPr/>
        <p:txBody>
          <a:bodyPr/>
          <a:lstStyle/>
          <a:p>
            <a:pPr algn="l"/>
            <a:r>
              <a:rPr lang="en-US" dirty="0"/>
              <a:t>Station 2                                 3Marks </a:t>
            </a:r>
            <a:endParaRPr lang="ar-JO" dirty="0"/>
          </a:p>
        </p:txBody>
      </p:sp>
      <p:sp>
        <p:nvSpPr>
          <p:cNvPr id="1048598" name="عنصر نائب للمحتوى 2"/>
          <p:cNvSpPr>
            <a:spLocks noGrp="1"/>
          </p:cNvSpPr>
          <p:nvPr>
            <p:ph idx="1"/>
          </p:nvPr>
        </p:nvSpPr>
        <p:spPr>
          <a:xfrm>
            <a:off x="152400" y="1371600"/>
            <a:ext cx="8991600" cy="4525963"/>
          </a:xfrm>
        </p:spPr>
        <p:txBody>
          <a:bodyPr/>
          <a:lstStyle/>
          <a:p>
            <a:pPr marL="0" indent="0" algn="l">
              <a:buNone/>
            </a:pPr>
            <a:r>
              <a:rPr lang="en-US" dirty="0"/>
              <a:t>48 Years female patient , come with cough , fever and fatigue . </a:t>
            </a:r>
          </a:p>
          <a:p>
            <a:pPr marL="0" indent="0" algn="l">
              <a:buNone/>
            </a:pPr>
            <a:r>
              <a:rPr lang="en-US" dirty="0"/>
              <a:t>By physical examination , her temperature was 38 , Cervical lymph nodes tenderness and cough ,  and her throat as you can see : </a:t>
            </a:r>
            <a:endParaRPr lang="zh-CN" altLang="en-US"/>
          </a:p>
          <a:p>
            <a:pPr marL="0" indent="0" algn="l">
              <a:buNone/>
            </a:pPr>
            <a:r>
              <a:rPr lang="en-US" dirty="0"/>
              <a:t>1- Centor Score ? </a:t>
            </a:r>
          </a:p>
          <a:p>
            <a:pPr marL="0" indent="0" algn="l">
              <a:buNone/>
            </a:pPr>
            <a:r>
              <a:rPr lang="en-US" dirty="0"/>
              <a:t>2-Your next step ? </a:t>
            </a:r>
            <a:endParaRPr lang="zh-CN" altLang="en-US"/>
          </a:p>
          <a:p>
            <a:pPr marL="0" indent="0" algn="l">
              <a:buNone/>
            </a:pPr>
            <a:r>
              <a:rPr lang="en-US" dirty="0"/>
              <a:t>3-Most common causative organism ?   </a:t>
            </a:r>
            <a:endParaRPr lang="ar-JO" dirty="0"/>
          </a:p>
        </p:txBody>
      </p:sp>
      <p:pic>
        <p:nvPicPr>
          <p:cNvPr id="2097153" name="Picture 4"/>
          <p:cNvPicPr>
            <a:picLocks noChangeAspect="1" noChangeArrowheads="1"/>
          </p:cNvPicPr>
          <p:nvPr/>
        </p:nvPicPr>
        <p:blipFill>
          <a:blip r:embed="rId2" cstate="print"/>
          <a:srcRect/>
          <a:stretch>
            <a:fillRect/>
          </a:stretch>
        </p:blipFill>
        <p:spPr bwMode="auto">
          <a:xfrm>
            <a:off x="6934200" y="3657600"/>
            <a:ext cx="2080478" cy="2325122"/>
          </a:xfrm>
          <a:prstGeom prst="rect">
            <a:avLst/>
          </a:prstGeom>
          <a:noFill/>
          <a:ln>
            <a:noFill/>
          </a:ln>
          <a:effec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عنوان 1"/>
          <p:cNvSpPr>
            <a:spLocks noGrp="1"/>
          </p:cNvSpPr>
          <p:nvPr>
            <p:ph type="title"/>
          </p:nvPr>
        </p:nvSpPr>
        <p:spPr/>
        <p:txBody>
          <a:bodyPr/>
          <a:lstStyle/>
          <a:p>
            <a:r>
              <a:rPr lang="en-US" dirty="0"/>
              <a:t>Answers </a:t>
            </a:r>
            <a:endParaRPr lang="ar-JO" dirty="0"/>
          </a:p>
        </p:txBody>
      </p:sp>
      <p:sp>
        <p:nvSpPr>
          <p:cNvPr id="1048600" name="عنصر نائب للمحتوى 2"/>
          <p:cNvSpPr>
            <a:spLocks noGrp="1"/>
          </p:cNvSpPr>
          <p:nvPr>
            <p:ph idx="1"/>
          </p:nvPr>
        </p:nvSpPr>
        <p:spPr/>
        <p:txBody>
          <a:bodyPr/>
          <a:lstStyle/>
          <a:p>
            <a:pPr marL="0" indent="0" algn="l">
              <a:buNone/>
            </a:pPr>
            <a:r>
              <a:rPr lang="en-US" dirty="0"/>
              <a:t>1- 2 </a:t>
            </a:r>
          </a:p>
          <a:p>
            <a:pPr marL="0" indent="0" algn="l">
              <a:buNone/>
            </a:pPr>
            <a:r>
              <a:rPr lang="en-US" dirty="0"/>
              <a:t>2- Rapid antigen detection test or throat culture</a:t>
            </a:r>
            <a:br>
              <a:rPr lang="en-US" dirty="0"/>
            </a:br>
            <a:r>
              <a:rPr lang="en-US" dirty="0"/>
              <a:t>If +VE : treat with antibiotic ( penicillin ) </a:t>
            </a:r>
            <a:br>
              <a:rPr lang="en-US" dirty="0"/>
            </a:br>
            <a:r>
              <a:rPr lang="en-US" dirty="0"/>
              <a:t>If –VE : No Antibiotics  </a:t>
            </a:r>
          </a:p>
          <a:p>
            <a:pPr marL="0" indent="0" algn="l">
              <a:buNone/>
            </a:pPr>
            <a:r>
              <a:rPr lang="en-US" dirty="0"/>
              <a:t>3- Group A Beta hemolytic streptococcus bacteria </a:t>
            </a:r>
            <a:endParaRPr lang="ar-JO"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1" name="عنوان 1"/>
          <p:cNvSpPr>
            <a:spLocks noGrp="1"/>
          </p:cNvSpPr>
          <p:nvPr>
            <p:ph type="title"/>
          </p:nvPr>
        </p:nvSpPr>
        <p:spPr/>
        <p:txBody>
          <a:bodyPr>
            <a:normAutofit fontScale="90000"/>
          </a:bodyPr>
          <a:lstStyle/>
          <a:p>
            <a:pPr algn="l"/>
            <a:r>
              <a:rPr lang="en-US" dirty="0"/>
              <a:t>Station 3                                    8MArks </a:t>
            </a:r>
            <a:endParaRPr lang="ar-JO" dirty="0"/>
          </a:p>
        </p:txBody>
      </p:sp>
      <p:sp>
        <p:nvSpPr>
          <p:cNvPr id="1048602" name="عنصر نائب للمحتوى 2"/>
          <p:cNvSpPr>
            <a:spLocks noGrp="1"/>
          </p:cNvSpPr>
          <p:nvPr>
            <p:ph idx="1"/>
          </p:nvPr>
        </p:nvSpPr>
        <p:spPr/>
        <p:txBody>
          <a:bodyPr/>
          <a:lstStyle/>
          <a:p>
            <a:pPr marL="0" indent="0" algn="l">
              <a:buNone/>
            </a:pPr>
            <a:r>
              <a:rPr lang="en-US" dirty="0"/>
              <a:t>1- A , B ? </a:t>
            </a:r>
          </a:p>
          <a:p>
            <a:pPr marL="0" indent="0" algn="l">
              <a:buNone/>
            </a:pPr>
            <a:r>
              <a:rPr lang="en-US" dirty="0"/>
              <a:t>2- 3 Differential diagnosis of</a:t>
            </a:r>
            <a:br>
              <a:rPr lang="en-US" dirty="0"/>
            </a:br>
            <a:r>
              <a:rPr lang="en-US" dirty="0"/>
              <a:t>peripheral vertigo ? </a:t>
            </a:r>
          </a:p>
          <a:p>
            <a:pPr marL="0" indent="0" algn="l">
              <a:buNone/>
            </a:pPr>
            <a:r>
              <a:rPr lang="en-US" dirty="0"/>
              <a:t>3- 3 Differential diagnosis of </a:t>
            </a:r>
            <a:br>
              <a:rPr lang="en-US" dirty="0"/>
            </a:br>
            <a:r>
              <a:rPr lang="en-US" dirty="0"/>
              <a:t>Central causes of vertigo ?   </a:t>
            </a:r>
            <a:endParaRPr lang="ar-JO" dirty="0"/>
          </a:p>
        </p:txBody>
      </p:sp>
      <p:pic>
        <p:nvPicPr>
          <p:cNvPr id="2097154" name="Picture 2"/>
          <p:cNvPicPr>
            <a:picLocks noChangeAspect="1" noChangeArrowheads="1"/>
          </p:cNvPicPr>
          <p:nvPr/>
        </p:nvPicPr>
        <p:blipFill>
          <a:blip r:embed="rId2"/>
          <a:srcRect/>
          <a:stretch>
            <a:fillRect/>
          </a:stretch>
        </p:blipFill>
        <p:spPr bwMode="auto">
          <a:xfrm>
            <a:off x="5257800" y="1621546"/>
            <a:ext cx="3467100" cy="1790700"/>
          </a:xfrm>
          <a:prstGeom prst="rect">
            <a:avLst/>
          </a:prstGeom>
          <a:noFill/>
          <a:ln>
            <a:noFill/>
          </a:ln>
          <a:effectLst/>
        </p:spPr>
      </p:pic>
      <p:pic>
        <p:nvPicPr>
          <p:cNvPr id="2097155" name="Picture 3"/>
          <p:cNvPicPr>
            <a:picLocks noChangeAspect="1" noChangeArrowheads="1"/>
          </p:cNvPicPr>
          <p:nvPr/>
        </p:nvPicPr>
        <p:blipFill>
          <a:blip r:embed="rId3"/>
          <a:srcRect/>
          <a:stretch>
            <a:fillRect/>
          </a:stretch>
        </p:blipFill>
        <p:spPr bwMode="auto">
          <a:xfrm>
            <a:off x="5169436" y="3445071"/>
            <a:ext cx="3571875" cy="2574729"/>
          </a:xfrm>
          <a:prstGeom prst="rect">
            <a:avLst/>
          </a:prstGeom>
          <a:noFill/>
          <a:ln>
            <a:noFill/>
          </a:ln>
          <a:effec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عنوان 1"/>
          <p:cNvSpPr>
            <a:spLocks noGrp="1"/>
          </p:cNvSpPr>
          <p:nvPr>
            <p:ph type="title"/>
          </p:nvPr>
        </p:nvSpPr>
        <p:spPr/>
        <p:txBody>
          <a:bodyPr/>
          <a:lstStyle/>
          <a:p>
            <a:r>
              <a:rPr lang="en-US" dirty="0"/>
              <a:t>Answers </a:t>
            </a:r>
            <a:endParaRPr lang="ar-JO" dirty="0"/>
          </a:p>
        </p:txBody>
      </p:sp>
      <p:sp>
        <p:nvSpPr>
          <p:cNvPr id="1048604" name="عنصر نائب للمحتوى 2"/>
          <p:cNvSpPr>
            <a:spLocks noGrp="1"/>
          </p:cNvSpPr>
          <p:nvPr>
            <p:ph idx="1"/>
          </p:nvPr>
        </p:nvSpPr>
        <p:spPr/>
        <p:txBody>
          <a:bodyPr>
            <a:normAutofit fontScale="96875" lnSpcReduction="10000"/>
          </a:bodyPr>
          <a:lstStyle/>
          <a:p>
            <a:pPr marL="0" indent="0" algn="l">
              <a:buNone/>
            </a:pPr>
            <a:r>
              <a:rPr lang="en-US" dirty="0"/>
              <a:t>1- A </a:t>
            </a:r>
            <a:r>
              <a:rPr lang="en-US" dirty="0">
                <a:sym typeface="Wingdings" panose="05000000000000000000" pitchFamily="2" charset="2"/>
              </a:rPr>
              <a:t>Dix hallpike maneuver</a:t>
            </a:r>
            <a:br>
              <a:rPr lang="en-US" dirty="0">
                <a:sym typeface="Wingdings" panose="05000000000000000000" pitchFamily="2" charset="2"/>
              </a:rPr>
            </a:br>
            <a:r>
              <a:rPr lang="en-US" dirty="0">
                <a:sym typeface="Wingdings" panose="05000000000000000000" pitchFamily="2" charset="2"/>
              </a:rPr>
              <a:t>    B Epley maneuver</a:t>
            </a:r>
          </a:p>
          <a:p>
            <a:pPr marL="0" indent="0" algn="l">
              <a:buNone/>
            </a:pPr>
            <a:r>
              <a:rPr lang="en-US" dirty="0">
                <a:sym typeface="Wingdings" panose="05000000000000000000" pitchFamily="2" charset="2"/>
              </a:rPr>
              <a:t>2- 1- benign paroxysmal positional vertigo</a:t>
            </a:r>
            <a:br>
              <a:rPr lang="en-US" dirty="0">
                <a:sym typeface="Wingdings" panose="05000000000000000000" pitchFamily="2" charset="2"/>
              </a:rPr>
            </a:br>
            <a:r>
              <a:rPr lang="en-US" dirty="0">
                <a:sym typeface="Wingdings" panose="05000000000000000000" pitchFamily="2" charset="2"/>
              </a:rPr>
              <a:t>     2- Vestibular neuritis </a:t>
            </a:r>
            <a:br>
              <a:rPr lang="en-US" dirty="0">
                <a:sym typeface="Wingdings" panose="05000000000000000000" pitchFamily="2" charset="2"/>
              </a:rPr>
            </a:br>
            <a:r>
              <a:rPr lang="en-US" dirty="0">
                <a:sym typeface="Wingdings" panose="05000000000000000000" pitchFamily="2" charset="2"/>
              </a:rPr>
              <a:t>     3- Meniere’s disease</a:t>
            </a:r>
            <a:br>
              <a:rPr lang="en-US" dirty="0">
                <a:sym typeface="Wingdings" panose="05000000000000000000" pitchFamily="2" charset="2"/>
              </a:rPr>
            </a:br>
            <a:r>
              <a:rPr lang="en-US" dirty="0">
                <a:sym typeface="Wingdings" panose="05000000000000000000" pitchFamily="2" charset="2"/>
              </a:rPr>
              <a:t>3-1- Stroke </a:t>
            </a:r>
            <a:br>
              <a:rPr lang="en-US" dirty="0">
                <a:sym typeface="Wingdings" panose="05000000000000000000" pitchFamily="2" charset="2"/>
              </a:rPr>
            </a:br>
            <a:r>
              <a:rPr lang="en-US" dirty="0">
                <a:sym typeface="Wingdings" panose="05000000000000000000" pitchFamily="2" charset="2"/>
              </a:rPr>
              <a:t>    2- Vestibular migraine </a:t>
            </a:r>
          </a:p>
          <a:p>
            <a:pPr marL="0" indent="0" algn="l">
              <a:buNone/>
            </a:pPr>
            <a:r>
              <a:rPr lang="en-US" dirty="0">
                <a:sym typeface="Wingdings" panose="05000000000000000000" pitchFamily="2" charset="2"/>
              </a:rPr>
              <a:t>    3-Vertebrobasilar ischemia</a:t>
            </a:r>
          </a:p>
          <a:p>
            <a:pPr marL="0" indent="0" algn="l">
              <a:buNone/>
            </a:pPr>
            <a:r>
              <a:rPr lang="en-US" dirty="0">
                <a:sym typeface="Wingdings" panose="05000000000000000000" pitchFamily="2" charset="2"/>
              </a:rPr>
              <a:t>    4-transient ischemic attack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عنوان 1"/>
          <p:cNvSpPr>
            <a:spLocks noGrp="1"/>
          </p:cNvSpPr>
          <p:nvPr>
            <p:ph type="title"/>
          </p:nvPr>
        </p:nvSpPr>
        <p:spPr/>
        <p:txBody>
          <a:bodyPr>
            <a:normAutofit fontScale="90000"/>
          </a:bodyPr>
          <a:lstStyle/>
          <a:p>
            <a:pPr algn="l"/>
            <a:r>
              <a:rPr lang="en-US" dirty="0"/>
              <a:t>Station 4                                    2Marks </a:t>
            </a:r>
            <a:endParaRPr lang="ar-JO" dirty="0"/>
          </a:p>
        </p:txBody>
      </p:sp>
      <p:sp>
        <p:nvSpPr>
          <p:cNvPr id="1048606" name="عنصر نائب للمحتوى 2"/>
          <p:cNvSpPr>
            <a:spLocks noGrp="1"/>
          </p:cNvSpPr>
          <p:nvPr>
            <p:ph idx="1"/>
          </p:nvPr>
        </p:nvSpPr>
        <p:spPr/>
        <p:txBody>
          <a:bodyPr/>
          <a:lstStyle/>
          <a:p>
            <a:pPr marL="0" indent="0" algn="l">
              <a:buNone/>
            </a:pPr>
            <a:r>
              <a:rPr lang="en-US" dirty="0"/>
              <a:t>A  and B represent ? </a:t>
            </a:r>
            <a:endParaRPr lang="ar-JO" dirty="0"/>
          </a:p>
        </p:txBody>
      </p:sp>
      <p:pic>
        <p:nvPicPr>
          <p:cNvPr id="2097156" name="Picture 2"/>
          <p:cNvPicPr>
            <a:picLocks noChangeAspect="1" noChangeArrowheads="1"/>
          </p:cNvPicPr>
          <p:nvPr/>
        </p:nvPicPr>
        <p:blipFill>
          <a:blip r:embed="rId2"/>
          <a:srcRect/>
          <a:stretch>
            <a:fillRect/>
          </a:stretch>
        </p:blipFill>
        <p:spPr bwMode="auto">
          <a:xfrm>
            <a:off x="0" y="2819400"/>
            <a:ext cx="4800600" cy="3733800"/>
          </a:xfrm>
          <a:prstGeom prst="rect">
            <a:avLst/>
          </a:prstGeom>
          <a:noFill/>
          <a:ln>
            <a:noFill/>
          </a:ln>
          <a:effectLst/>
        </p:spPr>
      </p:pic>
      <p:pic>
        <p:nvPicPr>
          <p:cNvPr id="2097157" name="Picture 3"/>
          <p:cNvPicPr>
            <a:picLocks noChangeAspect="1" noChangeArrowheads="1"/>
          </p:cNvPicPr>
          <p:nvPr/>
        </p:nvPicPr>
        <p:blipFill>
          <a:blip r:embed="rId3"/>
          <a:srcRect/>
          <a:stretch>
            <a:fillRect/>
          </a:stretch>
        </p:blipFill>
        <p:spPr bwMode="auto">
          <a:xfrm>
            <a:off x="4343400" y="2667000"/>
            <a:ext cx="4724400" cy="3657600"/>
          </a:xfrm>
          <a:prstGeom prst="rect">
            <a:avLst/>
          </a:prstGeom>
          <a:noFill/>
          <a:ln>
            <a:noFill/>
          </a:ln>
          <a:effectLst/>
        </p:spPr>
      </p:pic>
      <p:sp>
        <p:nvSpPr>
          <p:cNvPr id="1048607" name="مربع نص 3"/>
          <p:cNvSpPr txBox="1"/>
          <p:nvPr/>
        </p:nvSpPr>
        <p:spPr>
          <a:xfrm>
            <a:off x="990600" y="4101525"/>
            <a:ext cx="304800" cy="584775"/>
          </a:xfrm>
          <a:prstGeom prst="rect">
            <a:avLst/>
          </a:prstGeom>
          <a:noFill/>
        </p:spPr>
        <p:txBody>
          <a:bodyPr wrap="square" rtlCol="1">
            <a:spAutoFit/>
          </a:bodyPr>
          <a:lstStyle/>
          <a:p>
            <a:r>
              <a:rPr lang="en-US" sz="3200" dirty="0"/>
              <a:t>A</a:t>
            </a:r>
            <a:endParaRPr lang="ar-JO" sz="3200" dirty="0"/>
          </a:p>
        </p:txBody>
      </p:sp>
      <p:sp>
        <p:nvSpPr>
          <p:cNvPr id="1048608" name="مربع نص 4"/>
          <p:cNvSpPr txBox="1"/>
          <p:nvPr/>
        </p:nvSpPr>
        <p:spPr>
          <a:xfrm>
            <a:off x="6253089" y="3462228"/>
            <a:ext cx="381000" cy="646331"/>
          </a:xfrm>
          <a:prstGeom prst="rect">
            <a:avLst/>
          </a:prstGeom>
          <a:noFill/>
        </p:spPr>
        <p:txBody>
          <a:bodyPr wrap="square" rtlCol="1">
            <a:spAutoFit/>
          </a:bodyPr>
          <a:lstStyle/>
          <a:p>
            <a:r>
              <a:rPr lang="en-US" sz="3600" dirty="0"/>
              <a:t>B</a:t>
            </a:r>
            <a:endParaRPr lang="ar-JO" sz="3600"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عنوان 1"/>
          <p:cNvSpPr>
            <a:spLocks noGrp="1"/>
          </p:cNvSpPr>
          <p:nvPr>
            <p:ph type="title"/>
          </p:nvPr>
        </p:nvSpPr>
        <p:spPr/>
        <p:txBody>
          <a:bodyPr/>
          <a:lstStyle/>
          <a:p>
            <a:r>
              <a:rPr lang="en-US" dirty="0"/>
              <a:t>Answers </a:t>
            </a:r>
            <a:endParaRPr lang="ar-JO" dirty="0"/>
          </a:p>
        </p:txBody>
      </p:sp>
      <p:sp>
        <p:nvSpPr>
          <p:cNvPr id="1048610" name="عنصر نائب للمحتوى 2"/>
          <p:cNvSpPr>
            <a:spLocks noGrp="1"/>
          </p:cNvSpPr>
          <p:nvPr>
            <p:ph idx="1"/>
          </p:nvPr>
        </p:nvSpPr>
        <p:spPr/>
        <p:txBody>
          <a:bodyPr/>
          <a:lstStyle/>
          <a:p>
            <a:pPr marL="0" indent="0" algn="l">
              <a:buNone/>
            </a:pPr>
            <a:r>
              <a:rPr lang="en-US" dirty="0"/>
              <a:t>A : Kernig sign </a:t>
            </a:r>
          </a:p>
          <a:p>
            <a:pPr marL="0" indent="0" algn="l">
              <a:buNone/>
            </a:pPr>
            <a:r>
              <a:rPr lang="en-US" dirty="0"/>
              <a:t>B : Brudzinki sign </a:t>
            </a:r>
            <a:endParaRPr lang="ar-JO"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44F06-EE9E-E91F-9E79-C4A34CB88BFC}"/>
              </a:ext>
            </a:extLst>
          </p:cNvPr>
          <p:cNvSpPr>
            <a:spLocks noGrp="1"/>
          </p:cNvSpPr>
          <p:nvPr>
            <p:ph type="title"/>
          </p:nvPr>
        </p:nvSpPr>
        <p:spPr/>
        <p:txBody>
          <a:bodyPr/>
          <a:lstStyle/>
          <a:p>
            <a:r>
              <a:rPr lang="en-US" dirty="0"/>
              <a:t>Q3 Dizziness</a:t>
            </a:r>
          </a:p>
        </p:txBody>
      </p:sp>
      <p:sp>
        <p:nvSpPr>
          <p:cNvPr id="3" name="Content Placeholder 2">
            <a:extLst>
              <a:ext uri="{FF2B5EF4-FFF2-40B4-BE49-F238E27FC236}">
                <a16:creationId xmlns:a16="http://schemas.microsoft.com/office/drawing/2014/main" id="{07EA65EF-2855-ACE8-9404-3626D95C56BD}"/>
              </a:ext>
            </a:extLst>
          </p:cNvPr>
          <p:cNvSpPr>
            <a:spLocks noGrp="1"/>
          </p:cNvSpPr>
          <p:nvPr>
            <p:ph idx="1"/>
          </p:nvPr>
        </p:nvSpPr>
        <p:spPr/>
        <p:txBody>
          <a:bodyPr/>
          <a:lstStyle/>
          <a:p>
            <a:r>
              <a:rPr lang="en-US" dirty="0"/>
              <a:t>Patient present with severe persistent vertigo for 2 days associated with severe nausea and vomiting. HINTS test showed abnormal head impulse</a:t>
            </a:r>
          </a:p>
          <a:p>
            <a:r>
              <a:rPr lang="en-US" dirty="0"/>
              <a:t>Diagnosis</a:t>
            </a:r>
          </a:p>
          <a:p>
            <a:pPr lvl="1"/>
            <a:r>
              <a:rPr lang="en-US" dirty="0"/>
              <a:t>Vestibular neuritis</a:t>
            </a:r>
          </a:p>
          <a:p>
            <a:r>
              <a:rPr lang="en-US" dirty="0"/>
              <a:t>Management</a:t>
            </a:r>
          </a:p>
        </p:txBody>
      </p:sp>
    </p:spTree>
    <p:extLst>
      <p:ext uri="{BB962C8B-B14F-4D97-AF65-F5344CB8AC3E}">
        <p14:creationId xmlns:p14="http://schemas.microsoft.com/office/powerpoint/2010/main" val="268310709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عنوان 1"/>
          <p:cNvSpPr>
            <a:spLocks noGrp="1"/>
          </p:cNvSpPr>
          <p:nvPr>
            <p:ph type="title"/>
          </p:nvPr>
        </p:nvSpPr>
        <p:spPr/>
        <p:txBody>
          <a:bodyPr/>
          <a:lstStyle/>
          <a:p>
            <a:pPr algn="l"/>
            <a:r>
              <a:rPr lang="en-US" dirty="0"/>
              <a:t>Station 5                                  9Marks</a:t>
            </a:r>
            <a:endParaRPr lang="ar-JO" dirty="0"/>
          </a:p>
        </p:txBody>
      </p:sp>
      <p:sp>
        <p:nvSpPr>
          <p:cNvPr id="1048612" name="عنصر نائب للمحتوى 2"/>
          <p:cNvSpPr>
            <a:spLocks noGrp="1"/>
          </p:cNvSpPr>
          <p:nvPr>
            <p:ph idx="1"/>
          </p:nvPr>
        </p:nvSpPr>
        <p:spPr/>
        <p:txBody>
          <a:bodyPr/>
          <a:lstStyle/>
          <a:p>
            <a:pPr marL="0" indent="0" algn="l">
              <a:buNone/>
            </a:pPr>
            <a:r>
              <a:rPr lang="en-US" dirty="0"/>
              <a:t>66 Years old male , smoking 40 Pack / year , Medically free , Medications free , with BP 140/80 , HR:70 , BMI : 24 . </a:t>
            </a:r>
          </a:p>
          <a:p>
            <a:pPr marL="0" indent="0" algn="l">
              <a:buNone/>
            </a:pPr>
            <a:r>
              <a:rPr lang="en-US" dirty="0"/>
              <a:t>1- 3 Recommended vaccines for his age ?  </a:t>
            </a:r>
          </a:p>
          <a:p>
            <a:pPr marL="0" indent="0" algn="l">
              <a:buNone/>
            </a:pPr>
            <a:r>
              <a:rPr lang="en-US" dirty="0"/>
              <a:t>2- 4 Screening tests for his age ?</a:t>
            </a:r>
          </a:p>
          <a:p>
            <a:pPr marL="0" indent="0" algn="l">
              <a:buNone/>
            </a:pPr>
            <a:r>
              <a:rPr lang="en-US" dirty="0"/>
              <a:t>3- according to JNC8 recommendations , what do you think about his BP ?  </a:t>
            </a:r>
            <a:endParaRPr lang="ar-JO"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عنوان 1"/>
          <p:cNvSpPr>
            <a:spLocks noGrp="1"/>
          </p:cNvSpPr>
          <p:nvPr>
            <p:ph type="title"/>
          </p:nvPr>
        </p:nvSpPr>
        <p:spPr/>
        <p:txBody>
          <a:bodyPr/>
          <a:lstStyle/>
          <a:p>
            <a:r>
              <a:rPr lang="en-US" dirty="0"/>
              <a:t>Answers </a:t>
            </a:r>
            <a:endParaRPr lang="ar-JO" dirty="0"/>
          </a:p>
        </p:txBody>
      </p:sp>
      <p:sp>
        <p:nvSpPr>
          <p:cNvPr id="1048614" name="عنصر نائب للمحتوى 2"/>
          <p:cNvSpPr>
            <a:spLocks noGrp="1"/>
          </p:cNvSpPr>
          <p:nvPr>
            <p:ph idx="1"/>
          </p:nvPr>
        </p:nvSpPr>
        <p:spPr>
          <a:xfrm>
            <a:off x="0" y="1219200"/>
            <a:ext cx="9144000" cy="5638800"/>
          </a:xfrm>
        </p:spPr>
        <p:txBody>
          <a:bodyPr>
            <a:normAutofit fontScale="84375" lnSpcReduction="20000"/>
          </a:bodyPr>
          <a:lstStyle/>
          <a:p>
            <a:pPr marL="0" indent="0" algn="l">
              <a:buNone/>
            </a:pPr>
            <a:r>
              <a:rPr lang="en-US" dirty="0"/>
              <a:t>1- 1.Pneumococcal vaccine </a:t>
            </a:r>
          </a:p>
          <a:p>
            <a:pPr marL="0" indent="0" algn="l">
              <a:buNone/>
            </a:pPr>
            <a:r>
              <a:rPr lang="en-US" dirty="0"/>
              <a:t>    2. Tetanus vaccine </a:t>
            </a:r>
          </a:p>
          <a:p>
            <a:pPr marL="0" indent="0" algn="l">
              <a:buNone/>
            </a:pPr>
            <a:r>
              <a:rPr lang="en-US" dirty="0"/>
              <a:t>    3. Influenza vaccine</a:t>
            </a:r>
          </a:p>
          <a:p>
            <a:pPr marL="0" indent="0" algn="l">
              <a:buNone/>
            </a:pPr>
            <a:r>
              <a:rPr lang="en-US" dirty="0"/>
              <a:t>2- 1.Colon cancer </a:t>
            </a:r>
          </a:p>
          <a:p>
            <a:pPr marL="0" indent="0" algn="l">
              <a:buNone/>
            </a:pPr>
            <a:r>
              <a:rPr lang="en-US" dirty="0"/>
              <a:t>     2. Abdominal Aortic Aneurysm</a:t>
            </a:r>
          </a:p>
          <a:p>
            <a:pPr marL="0" indent="0" algn="l">
              <a:buNone/>
            </a:pPr>
            <a:r>
              <a:rPr lang="en-US" dirty="0"/>
              <a:t>     3. Lung Cancer </a:t>
            </a:r>
          </a:p>
          <a:p>
            <a:pPr marL="0" indent="0" algn="l">
              <a:buNone/>
            </a:pPr>
            <a:r>
              <a:rPr lang="en-US" dirty="0"/>
              <a:t>     4. Hypertension</a:t>
            </a:r>
          </a:p>
          <a:p>
            <a:pPr marL="0" indent="0" algn="l">
              <a:buNone/>
            </a:pPr>
            <a:r>
              <a:rPr lang="en-US" dirty="0"/>
              <a:t>3- Stage 1 HTN , in the general population aged ≥60 years, initiate  pharmacologic treatment at ≥150 / 90 , So in this patient  no need for medication , but we recommend to decrease weight ( DASH diet ) , stop smoking , restrict salt and cohol  intake , and increase his physical activity .   </a:t>
            </a:r>
          </a:p>
          <a:p>
            <a:pPr marL="0" indent="0" algn="l">
              <a:buNone/>
            </a:pPr>
            <a:r>
              <a:rPr lang="en-US" dirty="0"/>
              <a:t> </a:t>
            </a:r>
          </a:p>
          <a:p>
            <a:pPr marL="0" indent="0" algn="l">
              <a:buNone/>
            </a:pPr>
            <a:r>
              <a:rPr lang="en-US" dirty="0"/>
              <a:t> </a:t>
            </a:r>
            <a:endParaRPr lang="ar-JO"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5" name="عنوان 1"/>
          <p:cNvSpPr>
            <a:spLocks noGrp="1"/>
          </p:cNvSpPr>
          <p:nvPr>
            <p:ph type="title"/>
          </p:nvPr>
        </p:nvSpPr>
        <p:spPr/>
        <p:txBody>
          <a:bodyPr>
            <a:normAutofit fontScale="90000"/>
          </a:bodyPr>
          <a:lstStyle/>
          <a:p>
            <a:pPr algn="l"/>
            <a:r>
              <a:rPr lang="en-US" dirty="0"/>
              <a:t>Station 6                                    5Marks </a:t>
            </a:r>
            <a:endParaRPr lang="ar-JO" dirty="0"/>
          </a:p>
        </p:txBody>
      </p:sp>
      <p:sp>
        <p:nvSpPr>
          <p:cNvPr id="1048616" name="عنصر نائب للمحتوى 2"/>
          <p:cNvSpPr>
            <a:spLocks noGrp="1"/>
          </p:cNvSpPr>
          <p:nvPr>
            <p:ph idx="1"/>
          </p:nvPr>
        </p:nvSpPr>
        <p:spPr>
          <a:xfrm>
            <a:off x="381000" y="1676400"/>
            <a:ext cx="8229600" cy="4525963"/>
          </a:xfrm>
        </p:spPr>
        <p:txBody>
          <a:bodyPr/>
          <a:lstStyle/>
          <a:p>
            <a:pPr marL="0" indent="0" algn="l">
              <a:buNone/>
            </a:pPr>
            <a:r>
              <a:rPr lang="en-US" dirty="0"/>
              <a:t>With patient of Breast Cancer , During the Breaking bad news session  , at step 4 ( Give knowledge and information )  , mention the tips  </a:t>
            </a:r>
            <a:endParaRPr lang="ar-JO" dirty="0"/>
          </a:p>
        </p:txBody>
      </p:sp>
      <p:pic>
        <p:nvPicPr>
          <p:cNvPr id="2097158" name="Picture 2"/>
          <p:cNvPicPr>
            <a:picLocks noChangeAspect="1" noChangeArrowheads="1"/>
          </p:cNvPicPr>
          <p:nvPr/>
        </p:nvPicPr>
        <p:blipFill>
          <a:blip r:embed="rId2"/>
          <a:srcRect/>
          <a:stretch>
            <a:fillRect/>
          </a:stretch>
        </p:blipFill>
        <p:spPr bwMode="auto">
          <a:xfrm>
            <a:off x="685800" y="3581400"/>
            <a:ext cx="7239000" cy="2857500"/>
          </a:xfrm>
          <a:prstGeom prst="rect">
            <a:avLst/>
          </a:prstGeom>
          <a:noFill/>
          <a:ln>
            <a:noFill/>
          </a:ln>
          <a:effec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عنوان 1"/>
          <p:cNvSpPr>
            <a:spLocks noGrp="1"/>
          </p:cNvSpPr>
          <p:nvPr>
            <p:ph type="title"/>
          </p:nvPr>
        </p:nvSpPr>
        <p:spPr/>
        <p:txBody>
          <a:bodyPr/>
          <a:lstStyle/>
          <a:p>
            <a:r>
              <a:rPr lang="en-US" dirty="0"/>
              <a:t>Answers </a:t>
            </a:r>
            <a:endParaRPr lang="ar-JO" dirty="0"/>
          </a:p>
        </p:txBody>
      </p:sp>
      <p:sp>
        <p:nvSpPr>
          <p:cNvPr id="1048618" name="عنصر نائب للمحتوى 2"/>
          <p:cNvSpPr>
            <a:spLocks noGrp="1"/>
          </p:cNvSpPr>
          <p:nvPr>
            <p:ph idx="1"/>
          </p:nvPr>
        </p:nvSpPr>
        <p:spPr>
          <a:xfrm>
            <a:off x="25791" y="1295400"/>
            <a:ext cx="9144000" cy="5257800"/>
          </a:xfrm>
        </p:spPr>
        <p:txBody>
          <a:bodyPr>
            <a:normAutofit/>
          </a:bodyPr>
          <a:lstStyle/>
          <a:p>
            <a:pPr marL="0" indent="0" algn="l">
              <a:buNone/>
            </a:pPr>
            <a:r>
              <a:rPr lang="en-US" sz="2600" dirty="0"/>
              <a:t>1-Give a warning shot to get the patient ready “As you know we did... (investigation) and unfortunately the results were not as we hoped!.</a:t>
            </a:r>
          </a:p>
          <a:p>
            <a:pPr marL="0" indent="0" algn="l">
              <a:buNone/>
            </a:pPr>
            <a:r>
              <a:rPr lang="en-US" sz="2600" dirty="0"/>
              <a:t>2-Allow a large pause if needed to let patient digest that shot. (silence here is the best to allow patient to express feelings)</a:t>
            </a:r>
          </a:p>
          <a:p>
            <a:pPr marL="0" indent="0" algn="l">
              <a:buNone/>
            </a:pPr>
            <a:r>
              <a:rPr lang="en-US" sz="2600" dirty="0"/>
              <a:t>3-Then (in a respectful gentle tone) provide the diagnosis In simple clear words "I’m sorry to tell you this, but your investigations show you have ..." .</a:t>
            </a:r>
          </a:p>
          <a:p>
            <a:pPr marL="0" indent="0" algn="l">
              <a:buNone/>
            </a:pPr>
            <a:r>
              <a:rPr lang="en-US" sz="2600" dirty="0"/>
              <a:t>4-Give facts in small doses with pausing in between.</a:t>
            </a:r>
          </a:p>
          <a:p>
            <a:pPr marL="0" indent="0" algn="l">
              <a:buNone/>
            </a:pPr>
            <a:r>
              <a:rPr lang="en-US" sz="2600" dirty="0"/>
              <a:t>5-Give time for patient’s emotional reaction, wait for him to re-initiate the conversation, or seem to be ready to </a:t>
            </a:r>
            <a:r>
              <a:rPr lang="en-US" dirty="0"/>
              <a:t>talk.</a:t>
            </a:r>
          </a:p>
          <a:p>
            <a:pPr marL="0" indent="0" algn="l">
              <a:buNone/>
            </a:pPr>
            <a:endParaRPr lang="en-US" dirty="0"/>
          </a:p>
          <a:p>
            <a:pPr marL="0" indent="0" algn="l">
              <a:buNone/>
            </a:pPr>
            <a:endParaRPr lang="en-US" dirty="0"/>
          </a:p>
          <a:p>
            <a:pPr marL="0" indent="0" algn="l">
              <a:buNone/>
            </a:pPr>
            <a:endParaRPr lang="en-US" dirty="0"/>
          </a:p>
          <a:p>
            <a:pPr marL="0" indent="0" algn="l">
              <a:buNone/>
            </a:pPr>
            <a:endParaRPr lang="ar-JO"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عنوان 1"/>
          <p:cNvSpPr>
            <a:spLocks noGrp="1"/>
          </p:cNvSpPr>
          <p:nvPr>
            <p:ph type="title"/>
          </p:nvPr>
        </p:nvSpPr>
        <p:spPr/>
        <p:txBody>
          <a:bodyPr>
            <a:normAutofit fontScale="90000"/>
          </a:bodyPr>
          <a:lstStyle/>
          <a:p>
            <a:pPr algn="l"/>
            <a:r>
              <a:rPr lang="en-US" dirty="0"/>
              <a:t>Station 7                                       7 Marks </a:t>
            </a:r>
            <a:endParaRPr lang="ar-JO" dirty="0"/>
          </a:p>
        </p:txBody>
      </p:sp>
      <p:sp>
        <p:nvSpPr>
          <p:cNvPr id="1048620" name="عنصر نائب للمحتوى 2"/>
          <p:cNvSpPr>
            <a:spLocks noGrp="1"/>
          </p:cNvSpPr>
          <p:nvPr>
            <p:ph idx="1"/>
          </p:nvPr>
        </p:nvSpPr>
        <p:spPr>
          <a:xfrm>
            <a:off x="457200" y="1600200"/>
            <a:ext cx="5334000" cy="4525963"/>
          </a:xfrm>
        </p:spPr>
        <p:txBody>
          <a:bodyPr>
            <a:normAutofit fontScale="96875" lnSpcReduction="10000"/>
          </a:bodyPr>
          <a:lstStyle/>
          <a:p>
            <a:pPr marL="0" indent="0" algn="l">
              <a:buNone/>
            </a:pPr>
            <a:r>
              <a:rPr lang="en-US" dirty="0"/>
              <a:t>Present with chest pain and shortness of breath : </a:t>
            </a:r>
          </a:p>
          <a:p>
            <a:pPr marL="0" indent="0" algn="l">
              <a:buNone/>
            </a:pPr>
            <a:r>
              <a:rPr lang="en-US" dirty="0"/>
              <a:t>1- From history , mention 4 risk factors for PE ? </a:t>
            </a:r>
            <a:r>
              <a:rPr lang="en-US" dirty="0">
                <a:sym typeface="Wingdings" panose="05000000000000000000" pitchFamily="2" charset="2"/>
              </a:rPr>
              <a:t> </a:t>
            </a:r>
          </a:p>
          <a:p>
            <a:pPr marL="0" indent="0" algn="l">
              <a:buNone/>
            </a:pPr>
            <a:r>
              <a:rPr lang="en-US" dirty="0">
                <a:sym typeface="Wingdings" panose="05000000000000000000" pitchFamily="2" charset="2"/>
              </a:rPr>
              <a:t>( I know there is no history   but generally from picture may be ? ) </a:t>
            </a:r>
            <a:endParaRPr lang="zh-CN" altLang="en-US"/>
          </a:p>
          <a:p>
            <a:pPr marL="0" indent="0" algn="l">
              <a:buNone/>
            </a:pPr>
            <a:r>
              <a:rPr lang="en-US" dirty="0">
                <a:sym typeface="Wingdings" panose="05000000000000000000" pitchFamily="2" charset="2"/>
              </a:rPr>
              <a:t>2- Write down the Beck’s triad of cardiac tamponade </a:t>
            </a:r>
            <a:r>
              <a:rPr lang="en-US" dirty="0"/>
              <a:t> </a:t>
            </a:r>
            <a:endParaRPr lang="ar-JO" dirty="0"/>
          </a:p>
        </p:txBody>
      </p:sp>
      <p:pic>
        <p:nvPicPr>
          <p:cNvPr id="2097159" name="Picture 2"/>
          <p:cNvPicPr>
            <a:picLocks noChangeAspect="1" noChangeArrowheads="1"/>
          </p:cNvPicPr>
          <p:nvPr/>
        </p:nvPicPr>
        <p:blipFill>
          <a:blip r:embed="rId2"/>
          <a:srcRect/>
          <a:stretch>
            <a:fillRect/>
          </a:stretch>
        </p:blipFill>
        <p:spPr bwMode="auto">
          <a:xfrm>
            <a:off x="5791200" y="1524000"/>
            <a:ext cx="2952750" cy="4648200"/>
          </a:xfrm>
          <a:prstGeom prst="rect">
            <a:avLst/>
          </a:prstGeom>
          <a:noFill/>
          <a:ln>
            <a:noFill/>
          </a:ln>
          <a:effec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1" name="عنوان 1"/>
          <p:cNvSpPr>
            <a:spLocks noGrp="1"/>
          </p:cNvSpPr>
          <p:nvPr>
            <p:ph type="title"/>
          </p:nvPr>
        </p:nvSpPr>
        <p:spPr/>
        <p:txBody>
          <a:bodyPr/>
          <a:lstStyle/>
          <a:p>
            <a:r>
              <a:rPr lang="en-US" dirty="0"/>
              <a:t>Answers </a:t>
            </a:r>
            <a:endParaRPr lang="ar-JO" dirty="0"/>
          </a:p>
        </p:txBody>
      </p:sp>
      <p:sp>
        <p:nvSpPr>
          <p:cNvPr id="1048622" name="عنصر نائب للمحتوى 2"/>
          <p:cNvSpPr>
            <a:spLocks noGrp="1"/>
          </p:cNvSpPr>
          <p:nvPr>
            <p:ph idx="1"/>
          </p:nvPr>
        </p:nvSpPr>
        <p:spPr/>
        <p:txBody>
          <a:bodyPr>
            <a:normAutofit fontScale="86250" lnSpcReduction="10000"/>
          </a:bodyPr>
          <a:lstStyle/>
          <a:p>
            <a:pPr marL="0" indent="0" algn="l">
              <a:buNone/>
            </a:pPr>
            <a:r>
              <a:rPr lang="en-US" dirty="0"/>
              <a:t>1</a:t>
            </a:r>
            <a:r>
              <a:rPr lang="en-US" dirty="0">
                <a:sym typeface="Wingdings" panose="05000000000000000000" pitchFamily="2" charset="2"/>
              </a:rPr>
              <a:t> </a:t>
            </a:r>
            <a:r>
              <a:rPr lang="en-US" dirty="0"/>
              <a:t>1- History of DVT , PE </a:t>
            </a:r>
          </a:p>
          <a:p>
            <a:pPr marL="0" indent="0" algn="l">
              <a:buNone/>
            </a:pPr>
            <a:r>
              <a:rPr lang="en-US" dirty="0"/>
              <a:t>2- Malignancy </a:t>
            </a:r>
          </a:p>
          <a:p>
            <a:pPr marL="0" indent="0" algn="l">
              <a:buNone/>
            </a:pPr>
            <a:r>
              <a:rPr lang="en-US" dirty="0"/>
              <a:t>3- Immobilization for long time or major surgery </a:t>
            </a:r>
          </a:p>
          <a:p>
            <a:pPr marL="0" indent="0" algn="l">
              <a:buNone/>
            </a:pPr>
            <a:r>
              <a:rPr lang="en-US" dirty="0"/>
              <a:t>4- Smoking , Obesity </a:t>
            </a:r>
          </a:p>
          <a:p>
            <a:pPr marL="0" indent="0" algn="l">
              <a:buNone/>
            </a:pPr>
            <a:r>
              <a:rPr lang="en-US" dirty="0"/>
              <a:t>5- Inherited blood disease</a:t>
            </a:r>
            <a:br>
              <a:rPr lang="en-US" dirty="0"/>
            </a:br>
            <a:endParaRPr lang="en-US" dirty="0"/>
          </a:p>
          <a:p>
            <a:pPr marL="0" indent="0" algn="l">
              <a:buNone/>
            </a:pPr>
            <a:r>
              <a:rPr lang="en-US" dirty="0"/>
              <a:t>2</a:t>
            </a:r>
            <a:r>
              <a:rPr lang="en-US" dirty="0">
                <a:sym typeface="Wingdings" panose="05000000000000000000" pitchFamily="2" charset="2"/>
              </a:rPr>
              <a:t> 1- Hypotension </a:t>
            </a:r>
          </a:p>
          <a:p>
            <a:pPr marL="0" indent="0" algn="l">
              <a:buNone/>
            </a:pPr>
            <a:r>
              <a:rPr lang="en-US" dirty="0">
                <a:sym typeface="Wingdings" panose="05000000000000000000" pitchFamily="2" charset="2"/>
              </a:rPr>
              <a:t>2- Muffled heart sounds </a:t>
            </a:r>
          </a:p>
          <a:p>
            <a:pPr marL="0" indent="0" algn="l">
              <a:buNone/>
            </a:pPr>
            <a:r>
              <a:rPr lang="en-US" dirty="0">
                <a:sym typeface="Wingdings" panose="05000000000000000000" pitchFamily="2" charset="2"/>
              </a:rPr>
              <a:t>3- increased JVP </a:t>
            </a:r>
            <a:endParaRPr lang="ar-JO"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Family medicine </a:t>
            </a:r>
            <a:endParaRPr lang="ar-JO" dirty="0"/>
          </a:p>
        </p:txBody>
      </p:sp>
      <p:sp>
        <p:nvSpPr>
          <p:cNvPr id="3" name="عنوان فرعي 2"/>
          <p:cNvSpPr>
            <a:spLocks noGrp="1"/>
          </p:cNvSpPr>
          <p:nvPr>
            <p:ph type="subTitle" idx="1"/>
          </p:nvPr>
        </p:nvSpPr>
        <p:spPr/>
        <p:txBody>
          <a:bodyPr/>
          <a:lstStyle/>
          <a:p>
            <a:r>
              <a:rPr lang="en-US" dirty="0"/>
              <a:t>Group 4D </a:t>
            </a:r>
          </a:p>
          <a:p>
            <a:r>
              <a:rPr lang="en-US" dirty="0"/>
              <a:t>Done by </a:t>
            </a:r>
            <a:r>
              <a:rPr lang="en-US" dirty="0" err="1"/>
              <a:t>Nebal</a:t>
            </a:r>
            <a:r>
              <a:rPr lang="en-US" dirty="0"/>
              <a:t> </a:t>
            </a:r>
            <a:r>
              <a:rPr lang="en-US" dirty="0" err="1"/>
              <a:t>Jarab’a</a:t>
            </a:r>
            <a:r>
              <a:rPr lang="en-US" dirty="0"/>
              <a:t> </a:t>
            </a:r>
            <a:endParaRPr lang="ar-JO"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186567"/>
            <a:ext cx="3008313" cy="742404"/>
          </a:xfrm>
        </p:spPr>
        <p:txBody>
          <a:bodyPr/>
          <a:lstStyle/>
          <a:p>
            <a:pPr algn="l" rtl="0"/>
            <a:r>
              <a:rPr lang="en-US" dirty="0"/>
              <a:t>Q1: </a:t>
            </a:r>
            <a:endParaRPr lang="ar-JO" dirty="0"/>
          </a:p>
        </p:txBody>
      </p:sp>
      <p:sp>
        <p:nvSpPr>
          <p:cNvPr id="4" name="عنصر نائب للنص 3"/>
          <p:cNvSpPr>
            <a:spLocks noGrp="1"/>
          </p:cNvSpPr>
          <p:nvPr>
            <p:ph type="body" sz="half" idx="2"/>
          </p:nvPr>
        </p:nvSpPr>
        <p:spPr>
          <a:xfrm>
            <a:off x="457200" y="3573016"/>
            <a:ext cx="3898776" cy="2553147"/>
          </a:xfrm>
        </p:spPr>
        <p:txBody>
          <a:bodyPr>
            <a:noAutofit/>
          </a:bodyPr>
          <a:lstStyle/>
          <a:p>
            <a:pPr marL="342900" indent="-342900" algn="l" rtl="0">
              <a:buFont typeface="+mj-lt"/>
              <a:buAutoNum type="arabicPeriod"/>
            </a:pPr>
            <a:r>
              <a:rPr lang="en-US" sz="2400" dirty="0"/>
              <a:t>What class of </a:t>
            </a:r>
            <a:r>
              <a:rPr lang="en-US" sz="2400" dirty="0" err="1"/>
              <a:t>antihypertensives</a:t>
            </a:r>
            <a:r>
              <a:rPr lang="en-US" sz="2400" dirty="0"/>
              <a:t> this drug belongs to ? </a:t>
            </a:r>
          </a:p>
          <a:p>
            <a:pPr lvl="1" algn="l" rtl="0"/>
            <a:r>
              <a:rPr lang="en-US" sz="2400" dirty="0">
                <a:solidFill>
                  <a:srgbClr val="00B050"/>
                </a:solidFill>
              </a:rPr>
              <a:t>ACEI</a:t>
            </a:r>
          </a:p>
          <a:p>
            <a:pPr marL="342900" indent="-342900" algn="l" rtl="0">
              <a:buFont typeface="+mj-lt"/>
              <a:buAutoNum type="arabicPeriod"/>
            </a:pPr>
            <a:r>
              <a:rPr lang="en-US" sz="2400" dirty="0"/>
              <a:t>What is the most common side effect of this drug ? </a:t>
            </a:r>
          </a:p>
          <a:p>
            <a:pPr lvl="1" algn="l" rtl="0"/>
            <a:r>
              <a:rPr lang="en-US" sz="2400" dirty="0">
                <a:solidFill>
                  <a:srgbClr val="00B050"/>
                </a:solidFill>
              </a:rPr>
              <a:t>Dry cough </a:t>
            </a:r>
            <a:endParaRPr lang="ar-JO" sz="2400" dirty="0">
              <a:solidFill>
                <a:srgbClr val="00B05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37315"/>
            <a:ext cx="2719189"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512208"/>
            <a:ext cx="3373933" cy="1950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ربع نص 5"/>
          <p:cNvSpPr txBox="1"/>
          <p:nvPr/>
        </p:nvSpPr>
        <p:spPr>
          <a:xfrm>
            <a:off x="5076056" y="3645024"/>
            <a:ext cx="3456384" cy="2308324"/>
          </a:xfrm>
          <a:prstGeom prst="rect">
            <a:avLst/>
          </a:prstGeom>
          <a:noFill/>
        </p:spPr>
        <p:txBody>
          <a:bodyPr wrap="square" rtlCol="1">
            <a:spAutoFit/>
          </a:bodyPr>
          <a:lstStyle/>
          <a:p>
            <a:pPr marL="342900" indent="-342900" algn="l" rtl="0">
              <a:buFont typeface="+mj-lt"/>
              <a:buAutoNum type="arabicPeriod"/>
            </a:pPr>
            <a:r>
              <a:rPr lang="en-US" sz="2400" dirty="0"/>
              <a:t>What is the mechanism of action of this drug ? </a:t>
            </a:r>
          </a:p>
          <a:p>
            <a:pPr lvl="1" algn="l" rtl="0"/>
            <a:r>
              <a:rPr lang="en-US" sz="2400" dirty="0">
                <a:solidFill>
                  <a:srgbClr val="00B050"/>
                </a:solidFill>
              </a:rPr>
              <a:t>Insulin sensitizing agent </a:t>
            </a:r>
          </a:p>
          <a:p>
            <a:pPr marL="342900" indent="-342900" algn="l" rtl="0">
              <a:buFont typeface="+mj-lt"/>
              <a:buAutoNum type="arabicPeriod"/>
            </a:pPr>
            <a:r>
              <a:rPr lang="en-US" sz="2400" dirty="0"/>
              <a:t>Common side effect ? </a:t>
            </a:r>
          </a:p>
          <a:p>
            <a:pPr lvl="1" algn="l" rtl="0"/>
            <a:r>
              <a:rPr lang="en-US" sz="2400" dirty="0">
                <a:solidFill>
                  <a:srgbClr val="00B050"/>
                </a:solidFill>
              </a:rPr>
              <a:t>GI upset </a:t>
            </a:r>
            <a:endParaRPr lang="ar-JO" sz="2400" dirty="0">
              <a:solidFill>
                <a:srgbClr val="00B050"/>
              </a:solidFill>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1560" y="656700"/>
            <a:ext cx="3008313" cy="454372"/>
          </a:xfrm>
        </p:spPr>
        <p:txBody>
          <a:bodyPr/>
          <a:lstStyle/>
          <a:p>
            <a:pPr algn="l" rtl="0"/>
            <a:r>
              <a:rPr lang="en-US" dirty="0"/>
              <a:t>Q2:</a:t>
            </a:r>
            <a:endParaRPr lang="ar-JO" dirty="0"/>
          </a:p>
        </p:txBody>
      </p:sp>
      <p:sp>
        <p:nvSpPr>
          <p:cNvPr id="4" name="عنصر نائب للنص 3"/>
          <p:cNvSpPr>
            <a:spLocks noGrp="1"/>
          </p:cNvSpPr>
          <p:nvPr>
            <p:ph type="body" sz="half" idx="2"/>
          </p:nvPr>
        </p:nvSpPr>
        <p:spPr>
          <a:xfrm>
            <a:off x="457200" y="1435100"/>
            <a:ext cx="4042792" cy="4691063"/>
          </a:xfrm>
        </p:spPr>
        <p:txBody>
          <a:bodyPr>
            <a:normAutofit/>
          </a:bodyPr>
          <a:lstStyle/>
          <a:p>
            <a:pPr marL="342900" indent="-342900" algn="l" rtl="0">
              <a:buFont typeface="+mj-lt"/>
              <a:buAutoNum type="arabicPeriod"/>
            </a:pPr>
            <a:r>
              <a:rPr lang="en-US" sz="2400" dirty="0"/>
              <a:t>What is this called ?  </a:t>
            </a:r>
          </a:p>
          <a:p>
            <a:pPr lvl="1" algn="l" rtl="0"/>
            <a:r>
              <a:rPr lang="en-US" sz="2400" dirty="0">
                <a:solidFill>
                  <a:srgbClr val="00B050"/>
                </a:solidFill>
              </a:rPr>
              <a:t>Goiter </a:t>
            </a:r>
          </a:p>
          <a:p>
            <a:pPr marL="342900" indent="-342900" algn="l" rtl="0">
              <a:buFont typeface="+mj-lt"/>
              <a:buAutoNum type="arabicPeriod"/>
            </a:pPr>
            <a:r>
              <a:rPr lang="en-US" sz="2400" dirty="0"/>
              <a:t>Mention DX  </a:t>
            </a:r>
          </a:p>
          <a:p>
            <a:pPr lvl="1" algn="l" rtl="0"/>
            <a:r>
              <a:rPr lang="en-US" sz="2400" dirty="0">
                <a:solidFill>
                  <a:srgbClr val="00B050"/>
                </a:solidFill>
              </a:rPr>
              <a:t>Hashimoto thyroiditis </a:t>
            </a:r>
            <a:endParaRPr lang="ar-JO" sz="2400" dirty="0">
              <a:solidFill>
                <a:srgbClr val="00B05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124744"/>
            <a:ext cx="3429000"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332656"/>
            <a:ext cx="3008313" cy="598388"/>
          </a:xfrm>
        </p:spPr>
        <p:txBody>
          <a:bodyPr/>
          <a:lstStyle/>
          <a:p>
            <a:pPr algn="l" rtl="0"/>
            <a:r>
              <a:rPr lang="en-US" dirty="0"/>
              <a:t>Q3:</a:t>
            </a:r>
            <a:endParaRPr lang="ar-JO" dirty="0"/>
          </a:p>
        </p:txBody>
      </p:sp>
      <p:sp>
        <p:nvSpPr>
          <p:cNvPr id="4" name="عنصر نائب للنص 3"/>
          <p:cNvSpPr>
            <a:spLocks noGrp="1"/>
          </p:cNvSpPr>
          <p:nvPr>
            <p:ph type="body" sz="half" idx="2"/>
          </p:nvPr>
        </p:nvSpPr>
        <p:spPr/>
        <p:txBody>
          <a:bodyPr/>
          <a:lstStyle/>
          <a:p>
            <a:pPr marL="342900" indent="-342900" algn="l" rtl="0">
              <a:buFont typeface="+mj-lt"/>
              <a:buAutoNum type="arabicPeriod"/>
            </a:pPr>
            <a:r>
              <a:rPr lang="en-US" sz="2400" dirty="0"/>
              <a:t>Mention the stages of behavior changes in smoking cessation </a:t>
            </a:r>
          </a:p>
          <a:p>
            <a:pPr lvl="1" algn="l" rtl="0"/>
            <a:r>
              <a:rPr lang="en-US" sz="2400" dirty="0" err="1">
                <a:solidFill>
                  <a:srgbClr val="00B050"/>
                </a:solidFill>
              </a:rPr>
              <a:t>Precontemplation</a:t>
            </a:r>
            <a:r>
              <a:rPr lang="en-US" sz="2400" dirty="0">
                <a:solidFill>
                  <a:srgbClr val="00B050"/>
                </a:solidFill>
              </a:rPr>
              <a:t> </a:t>
            </a:r>
          </a:p>
          <a:p>
            <a:pPr lvl="1" algn="l" rtl="0"/>
            <a:r>
              <a:rPr lang="en-US" sz="2400" dirty="0">
                <a:solidFill>
                  <a:srgbClr val="00B050"/>
                </a:solidFill>
              </a:rPr>
              <a:t>Contemplation </a:t>
            </a:r>
          </a:p>
          <a:p>
            <a:pPr lvl="1" algn="l" rtl="0"/>
            <a:r>
              <a:rPr lang="en-US" sz="2400" dirty="0">
                <a:solidFill>
                  <a:srgbClr val="00B050"/>
                </a:solidFill>
              </a:rPr>
              <a:t>Preparation </a:t>
            </a:r>
          </a:p>
          <a:p>
            <a:pPr lvl="1" algn="l" rtl="0"/>
            <a:r>
              <a:rPr lang="en-US" sz="2400" dirty="0">
                <a:solidFill>
                  <a:srgbClr val="00B050"/>
                </a:solidFill>
              </a:rPr>
              <a:t>Action </a:t>
            </a:r>
          </a:p>
          <a:p>
            <a:pPr lvl="1" algn="l" rtl="0"/>
            <a:r>
              <a:rPr lang="en-US" sz="2400" dirty="0">
                <a:solidFill>
                  <a:srgbClr val="00B050"/>
                </a:solidFill>
              </a:rPr>
              <a:t>Maintenance </a:t>
            </a:r>
          </a:p>
          <a:p>
            <a:pPr algn="l" rtl="0"/>
            <a:endParaRPr lang="en-US" dirty="0"/>
          </a:p>
          <a:p>
            <a:pPr algn="l" rtl="0"/>
            <a:endParaRPr lang="ar-JO"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5E61D420-F63A-8B43-FF6F-619BC5946602}"/>
              </a:ext>
            </a:extLst>
          </p:cNvPr>
          <p:cNvSpPr>
            <a:spLocks noGrp="1"/>
          </p:cNvSpPr>
          <p:nvPr>
            <p:ph type="subTitle" idx="1"/>
          </p:nvPr>
        </p:nvSpPr>
        <p:spPr>
          <a:xfrm>
            <a:off x="1073650" y="4044232"/>
            <a:ext cx="6858000" cy="1241822"/>
          </a:xfrm>
        </p:spPr>
        <p:txBody>
          <a:bodyPr>
            <a:noAutofit/>
          </a:bodyPr>
          <a:lstStyle/>
          <a:p>
            <a:r>
              <a:rPr lang="en-US" sz="3300" dirty="0"/>
              <a:t>Waleed </a:t>
            </a:r>
            <a:r>
              <a:rPr lang="en-US" sz="3300" dirty="0" err="1"/>
              <a:t>Azayzeh</a:t>
            </a:r>
            <a:endParaRPr lang="en-US" sz="3300" dirty="0"/>
          </a:p>
          <a:p>
            <a:r>
              <a:rPr lang="en-US" sz="3300" dirty="0" err="1"/>
              <a:t>Laith</a:t>
            </a:r>
            <a:r>
              <a:rPr lang="en-US" sz="3300" dirty="0"/>
              <a:t> Al- </a:t>
            </a:r>
            <a:r>
              <a:rPr lang="en-US" sz="3300" dirty="0" err="1"/>
              <a:t>Najada</a:t>
            </a:r>
            <a:endParaRPr lang="en-US" sz="3300" dirty="0"/>
          </a:p>
          <a:p>
            <a:r>
              <a:rPr lang="en-US" sz="3300" dirty="0"/>
              <a:t>Islam Al-</a:t>
            </a:r>
            <a:r>
              <a:rPr lang="en-US" sz="3300" dirty="0" err="1"/>
              <a:t>Tarawneh</a:t>
            </a:r>
            <a:endParaRPr lang="en-US" sz="3300" dirty="0"/>
          </a:p>
        </p:txBody>
      </p:sp>
      <p:sp>
        <p:nvSpPr>
          <p:cNvPr id="2" name="Title 1"/>
          <p:cNvSpPr>
            <a:spLocks noGrp="1"/>
          </p:cNvSpPr>
          <p:nvPr>
            <p:ph type="ctrTitle"/>
          </p:nvPr>
        </p:nvSpPr>
        <p:spPr/>
        <p:txBody>
          <a:bodyPr>
            <a:normAutofit fontScale="90000"/>
          </a:bodyPr>
          <a:lstStyle/>
          <a:p>
            <a:r>
              <a:rPr lang="en-US" dirty="0"/>
              <a:t>Family medicine archive G1 A+B</a:t>
            </a:r>
            <a:br>
              <a:rPr lang="en-US" dirty="0"/>
            </a:br>
            <a:r>
              <a:rPr lang="en-US" dirty="0"/>
              <a:t>13 Questions</a:t>
            </a:r>
            <a:br>
              <a:rPr lang="en-US" dirty="0"/>
            </a:br>
            <a:r>
              <a:rPr lang="en-US" dirty="0"/>
              <a:t>30 min</a:t>
            </a:r>
            <a:br>
              <a:rPr lang="en-US" dirty="0"/>
            </a:br>
            <a:r>
              <a:rPr lang="en-US" dirty="0"/>
              <a:t>3\5\2023</a:t>
            </a:r>
          </a:p>
        </p:txBody>
      </p:sp>
    </p:spTree>
    <p:extLst>
      <p:ext uri="{BB962C8B-B14F-4D97-AF65-F5344CB8AC3E}">
        <p14:creationId xmlns:p14="http://schemas.microsoft.com/office/powerpoint/2010/main" val="973948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Q4 Hypertension</a:t>
            </a:r>
          </a:p>
        </p:txBody>
      </p:sp>
      <p:sp>
        <p:nvSpPr>
          <p:cNvPr id="5" name="Content Placeholder 4"/>
          <p:cNvSpPr>
            <a:spLocks noGrp="1"/>
          </p:cNvSpPr>
          <p:nvPr>
            <p:ph idx="1"/>
          </p:nvPr>
        </p:nvSpPr>
        <p:spPr/>
        <p:txBody>
          <a:bodyPr/>
          <a:lstStyle/>
          <a:p>
            <a:r>
              <a:rPr lang="en-US" dirty="0"/>
              <a:t>45 years old doctor come to your clinic his blood pressure was 130/85?, normal  blood sugar level ,his </a:t>
            </a:r>
            <a:r>
              <a:rPr lang="en-US" dirty="0" err="1"/>
              <a:t>ascvd</a:t>
            </a:r>
            <a:r>
              <a:rPr lang="en-US" dirty="0"/>
              <a:t> is 5% what is your initial management ?  </a:t>
            </a:r>
          </a:p>
          <a:p>
            <a:pPr lvl="1"/>
            <a:r>
              <a:rPr lang="en-US" dirty="0"/>
              <a:t>Start treatment by non-pharmacological therapy (like weight reduction, salt restriction, physical activity…</a:t>
            </a:r>
            <a:r>
              <a:rPr lang="en-US" dirty="0" err="1"/>
              <a:t>etc</a:t>
            </a:r>
            <a:r>
              <a:rPr lang="en-US" dirty="0"/>
              <a:t>) and reassess in 3-6 months.</a:t>
            </a:r>
          </a:p>
        </p:txBody>
      </p:sp>
    </p:spTree>
    <p:extLst>
      <p:ext uri="{BB962C8B-B14F-4D97-AF65-F5344CB8AC3E}">
        <p14:creationId xmlns:p14="http://schemas.microsoft.com/office/powerpoint/2010/main" val="348350260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88640"/>
            <a:ext cx="3008313" cy="670396"/>
          </a:xfrm>
        </p:spPr>
        <p:txBody>
          <a:bodyPr/>
          <a:lstStyle/>
          <a:p>
            <a:pPr algn="l" rtl="0"/>
            <a:r>
              <a:rPr lang="en-US" dirty="0"/>
              <a:t>Q4:</a:t>
            </a:r>
            <a:endParaRPr lang="ar-JO" dirty="0"/>
          </a:p>
        </p:txBody>
      </p:sp>
      <p:sp>
        <p:nvSpPr>
          <p:cNvPr id="4" name="عنصر نائب للنص 3"/>
          <p:cNvSpPr>
            <a:spLocks noGrp="1"/>
          </p:cNvSpPr>
          <p:nvPr>
            <p:ph type="body" sz="half" idx="2"/>
          </p:nvPr>
        </p:nvSpPr>
        <p:spPr>
          <a:xfrm>
            <a:off x="457200" y="1435100"/>
            <a:ext cx="3682752" cy="4691063"/>
          </a:xfrm>
        </p:spPr>
        <p:txBody>
          <a:bodyPr>
            <a:normAutofit/>
          </a:bodyPr>
          <a:lstStyle/>
          <a:p>
            <a:pPr marL="342900" indent="-342900" algn="l" rtl="0">
              <a:buFont typeface="+mj-lt"/>
              <a:buAutoNum type="arabicPeriod"/>
            </a:pPr>
            <a:r>
              <a:rPr lang="en-US" sz="2400" dirty="0"/>
              <a:t>What this test is called?</a:t>
            </a:r>
          </a:p>
          <a:p>
            <a:pPr lvl="1" algn="l" rtl="0"/>
            <a:r>
              <a:rPr lang="en-US" sz="2400" dirty="0">
                <a:solidFill>
                  <a:srgbClr val="00B050"/>
                </a:solidFill>
              </a:rPr>
              <a:t>DEXA- scan </a:t>
            </a:r>
          </a:p>
          <a:p>
            <a:pPr marL="342900" indent="-342900" algn="l" rtl="0">
              <a:buFont typeface="+mj-lt"/>
              <a:buAutoNum type="arabicPeriod"/>
            </a:pPr>
            <a:r>
              <a:rPr lang="en-US" sz="2400" dirty="0"/>
              <a:t>Used for diagnosis of ? </a:t>
            </a:r>
          </a:p>
          <a:p>
            <a:pPr lvl="1" algn="l" rtl="0"/>
            <a:r>
              <a:rPr lang="en-US" sz="2400" dirty="0">
                <a:solidFill>
                  <a:srgbClr val="00B050"/>
                </a:solidFill>
              </a:rPr>
              <a:t>osteoporosis</a:t>
            </a:r>
          </a:p>
          <a:p>
            <a:pPr marL="342900" indent="-342900" algn="l" rtl="0">
              <a:buFont typeface="+mj-lt"/>
              <a:buAutoNum type="arabicPeriod"/>
            </a:pPr>
            <a:r>
              <a:rPr lang="en-US" sz="2400" dirty="0"/>
              <a:t>What is the cut-off point for </a:t>
            </a:r>
            <a:r>
              <a:rPr lang="en-US" sz="2400" dirty="0" err="1"/>
              <a:t>diagnosis</a:t>
            </a:r>
            <a:r>
              <a:rPr lang="en-US" sz="2400" dirty="0"/>
              <a:t>?  </a:t>
            </a:r>
          </a:p>
          <a:p>
            <a:pPr lvl="1" algn="l" rtl="0"/>
            <a:r>
              <a:rPr lang="en-US" sz="2400" dirty="0">
                <a:solidFill>
                  <a:srgbClr val="00B050"/>
                </a:solidFill>
              </a:rPr>
              <a:t>-2.5</a:t>
            </a:r>
            <a:endParaRPr lang="ar-JO" sz="2400" dirty="0">
              <a:solidFill>
                <a:srgbClr val="00B05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000125"/>
            <a:ext cx="3340993" cy="4733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88640"/>
            <a:ext cx="3008313" cy="670396"/>
          </a:xfrm>
        </p:spPr>
        <p:txBody>
          <a:bodyPr/>
          <a:lstStyle/>
          <a:p>
            <a:pPr algn="l" rtl="0"/>
            <a:r>
              <a:rPr lang="en-US" dirty="0"/>
              <a:t>Q5:</a:t>
            </a:r>
            <a:endParaRPr lang="ar-JO" dirty="0"/>
          </a:p>
        </p:txBody>
      </p:sp>
      <p:sp>
        <p:nvSpPr>
          <p:cNvPr id="4" name="عنصر نائب للنص 3"/>
          <p:cNvSpPr>
            <a:spLocks noGrp="1"/>
          </p:cNvSpPr>
          <p:nvPr>
            <p:ph type="body" sz="half" idx="2"/>
          </p:nvPr>
        </p:nvSpPr>
        <p:spPr>
          <a:xfrm>
            <a:off x="457200" y="1435100"/>
            <a:ext cx="3610744" cy="4691063"/>
          </a:xfrm>
        </p:spPr>
        <p:txBody>
          <a:bodyPr>
            <a:normAutofit/>
          </a:bodyPr>
          <a:lstStyle/>
          <a:p>
            <a:pPr marL="342900" indent="-342900" algn="l" rtl="0">
              <a:buFont typeface="+mj-lt"/>
              <a:buAutoNum type="arabicPeriod"/>
            </a:pPr>
            <a:r>
              <a:rPr lang="en-US" sz="2400" dirty="0"/>
              <a:t>Mention the name of this lesions </a:t>
            </a:r>
          </a:p>
          <a:p>
            <a:pPr marL="685800" lvl="1" indent="-228600" algn="l" rtl="0">
              <a:buFont typeface="+mj-lt"/>
              <a:buAutoNum type="alphaUcPeriod"/>
            </a:pPr>
            <a:r>
              <a:rPr lang="en-US" sz="2400" dirty="0">
                <a:solidFill>
                  <a:srgbClr val="00B050"/>
                </a:solidFill>
              </a:rPr>
              <a:t>Subcutaneous nodules </a:t>
            </a:r>
          </a:p>
          <a:p>
            <a:pPr marL="685800" lvl="1" indent="-228600" algn="l" rtl="0">
              <a:buFont typeface="+mj-lt"/>
              <a:buAutoNum type="alphaUcPeriod"/>
            </a:pPr>
            <a:r>
              <a:rPr lang="en-US" sz="2400" dirty="0">
                <a:solidFill>
                  <a:srgbClr val="00B050"/>
                </a:solidFill>
              </a:rPr>
              <a:t>Erythema </a:t>
            </a:r>
            <a:r>
              <a:rPr lang="en-US" sz="2400" dirty="0" err="1">
                <a:solidFill>
                  <a:srgbClr val="00B050"/>
                </a:solidFill>
              </a:rPr>
              <a:t>marginatum</a:t>
            </a:r>
            <a:r>
              <a:rPr lang="en-US" sz="2400" dirty="0">
                <a:solidFill>
                  <a:srgbClr val="00B050"/>
                </a:solidFill>
              </a:rPr>
              <a:t> </a:t>
            </a:r>
          </a:p>
          <a:p>
            <a:pPr marL="342900" indent="-342900" algn="l" rtl="0">
              <a:buFont typeface="+mj-lt"/>
              <a:buAutoNum type="arabicPeriod"/>
            </a:pPr>
            <a:r>
              <a:rPr lang="en-US" sz="2400" dirty="0"/>
              <a:t>This major criteria used to diagnose? </a:t>
            </a:r>
          </a:p>
          <a:p>
            <a:pPr lvl="1" algn="l" rtl="0"/>
            <a:r>
              <a:rPr lang="en-US" sz="2400" dirty="0">
                <a:solidFill>
                  <a:srgbClr val="00B050"/>
                </a:solidFill>
              </a:rPr>
              <a:t>Rheumatic fever </a:t>
            </a:r>
            <a:endParaRPr lang="ar-JO" sz="2400" dirty="0">
              <a:solidFill>
                <a:srgbClr val="00B05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861200"/>
            <a:ext cx="4363541"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ربع نص 4"/>
          <p:cNvSpPr txBox="1"/>
          <p:nvPr/>
        </p:nvSpPr>
        <p:spPr>
          <a:xfrm>
            <a:off x="4963264" y="1323450"/>
            <a:ext cx="1224136" cy="369332"/>
          </a:xfrm>
          <a:prstGeom prst="rect">
            <a:avLst/>
          </a:prstGeom>
          <a:noFill/>
        </p:spPr>
        <p:txBody>
          <a:bodyPr wrap="square" rtlCol="1">
            <a:spAutoFit/>
          </a:bodyPr>
          <a:lstStyle/>
          <a:p>
            <a:pPr algn="ctr" rtl="0"/>
            <a:r>
              <a:rPr lang="en-US" dirty="0"/>
              <a:t>A</a:t>
            </a:r>
            <a:endParaRPr lang="ar-JO" dirty="0"/>
          </a:p>
        </p:txBody>
      </p:sp>
      <p:sp>
        <p:nvSpPr>
          <p:cNvPr id="6" name="مربع نص 5"/>
          <p:cNvSpPr txBox="1"/>
          <p:nvPr/>
        </p:nvSpPr>
        <p:spPr>
          <a:xfrm>
            <a:off x="7092280" y="1323450"/>
            <a:ext cx="1152128" cy="369332"/>
          </a:xfrm>
          <a:prstGeom prst="rect">
            <a:avLst/>
          </a:prstGeom>
          <a:noFill/>
        </p:spPr>
        <p:txBody>
          <a:bodyPr wrap="square" rtlCol="1">
            <a:spAutoFit/>
          </a:bodyPr>
          <a:lstStyle/>
          <a:p>
            <a:pPr algn="ctr"/>
            <a:r>
              <a:rPr lang="en-US" dirty="0"/>
              <a:t>B</a:t>
            </a:r>
            <a:endParaRPr lang="ar-JO"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188640"/>
            <a:ext cx="3008313" cy="742404"/>
          </a:xfrm>
        </p:spPr>
        <p:txBody>
          <a:bodyPr/>
          <a:lstStyle/>
          <a:p>
            <a:pPr algn="l" rtl="0"/>
            <a:r>
              <a:rPr lang="en-US" dirty="0"/>
              <a:t>Q6:</a:t>
            </a:r>
            <a:endParaRPr lang="ar-JO" dirty="0"/>
          </a:p>
        </p:txBody>
      </p:sp>
      <p:sp>
        <p:nvSpPr>
          <p:cNvPr id="4" name="عنصر نائب للنص 3"/>
          <p:cNvSpPr>
            <a:spLocks noGrp="1"/>
          </p:cNvSpPr>
          <p:nvPr>
            <p:ph type="body" sz="half" idx="2"/>
          </p:nvPr>
        </p:nvSpPr>
        <p:spPr>
          <a:xfrm>
            <a:off x="457200" y="1435100"/>
            <a:ext cx="3754760" cy="4691063"/>
          </a:xfrm>
        </p:spPr>
        <p:txBody>
          <a:bodyPr>
            <a:normAutofit/>
          </a:bodyPr>
          <a:lstStyle/>
          <a:p>
            <a:pPr marL="228600" indent="-228600" algn="l" rtl="0">
              <a:buFont typeface="+mj-lt"/>
              <a:buAutoNum type="arabicPeriod"/>
            </a:pPr>
            <a:r>
              <a:rPr lang="en-US" sz="2400" dirty="0"/>
              <a:t>What is this ? </a:t>
            </a:r>
          </a:p>
          <a:p>
            <a:pPr lvl="1" algn="l" rtl="0"/>
            <a:r>
              <a:rPr lang="en-US" sz="2400" dirty="0">
                <a:solidFill>
                  <a:srgbClr val="00B050"/>
                </a:solidFill>
              </a:rPr>
              <a:t>Acanthosis </a:t>
            </a:r>
            <a:r>
              <a:rPr lang="en-US" sz="2400" dirty="0" err="1">
                <a:solidFill>
                  <a:srgbClr val="00B050"/>
                </a:solidFill>
              </a:rPr>
              <a:t>negricans</a:t>
            </a:r>
            <a:r>
              <a:rPr lang="en-US" sz="2400" dirty="0">
                <a:solidFill>
                  <a:srgbClr val="00B050"/>
                </a:solidFill>
              </a:rPr>
              <a:t> </a:t>
            </a:r>
          </a:p>
          <a:p>
            <a:pPr marL="342900" indent="-342900" algn="l" rtl="0">
              <a:buFont typeface="+mj-lt"/>
              <a:buAutoNum type="arabicPeriod"/>
            </a:pPr>
            <a:r>
              <a:rPr lang="en-US" sz="2400" dirty="0"/>
              <a:t>Test to do ? </a:t>
            </a:r>
          </a:p>
          <a:p>
            <a:pPr lvl="1" algn="l" rtl="0"/>
            <a:r>
              <a:rPr lang="en-US" sz="2400" dirty="0">
                <a:solidFill>
                  <a:srgbClr val="00B050"/>
                </a:solidFill>
              </a:rPr>
              <a:t>Fasting plasma glucose</a:t>
            </a:r>
          </a:p>
          <a:p>
            <a:pPr marL="342900" indent="-342900" algn="l" rtl="0">
              <a:buFont typeface="+mj-lt"/>
              <a:buAutoNum type="arabicPeriod"/>
            </a:pPr>
            <a:r>
              <a:rPr lang="en-US" sz="2400" dirty="0"/>
              <a:t>Mention another dermal change</a:t>
            </a:r>
          </a:p>
          <a:p>
            <a:pPr lvl="1" algn="l" rtl="0"/>
            <a:r>
              <a:rPr lang="en-US" sz="2400" dirty="0">
                <a:solidFill>
                  <a:srgbClr val="00B050"/>
                </a:solidFill>
              </a:rPr>
              <a:t>Necrobiosis </a:t>
            </a:r>
            <a:r>
              <a:rPr lang="en-US" sz="2400" dirty="0" err="1">
                <a:solidFill>
                  <a:srgbClr val="00B050"/>
                </a:solidFill>
              </a:rPr>
              <a:t>lipoidica</a:t>
            </a:r>
            <a:r>
              <a:rPr lang="en-US" sz="2400" dirty="0">
                <a:solidFill>
                  <a:srgbClr val="00B050"/>
                </a:solidFill>
              </a:rPr>
              <a:t>  </a:t>
            </a:r>
            <a:endParaRPr lang="ar-JO" sz="2400" dirty="0">
              <a:solidFill>
                <a:srgbClr val="00B05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268760"/>
            <a:ext cx="388843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188640"/>
            <a:ext cx="3008313" cy="670396"/>
          </a:xfrm>
        </p:spPr>
        <p:txBody>
          <a:bodyPr/>
          <a:lstStyle/>
          <a:p>
            <a:pPr algn="l" rtl="0"/>
            <a:r>
              <a:rPr lang="en-US" dirty="0"/>
              <a:t>Q7:</a:t>
            </a:r>
            <a:endParaRPr lang="ar-JO" dirty="0"/>
          </a:p>
        </p:txBody>
      </p:sp>
      <p:sp>
        <p:nvSpPr>
          <p:cNvPr id="4" name="عنصر نائب للنص 3"/>
          <p:cNvSpPr>
            <a:spLocks noGrp="1"/>
          </p:cNvSpPr>
          <p:nvPr>
            <p:ph type="body" sz="half" idx="2"/>
          </p:nvPr>
        </p:nvSpPr>
        <p:spPr>
          <a:xfrm>
            <a:off x="457200" y="1124744"/>
            <a:ext cx="4114800" cy="5001419"/>
          </a:xfrm>
        </p:spPr>
        <p:txBody>
          <a:bodyPr>
            <a:normAutofit/>
          </a:bodyPr>
          <a:lstStyle/>
          <a:p>
            <a:pPr algn="l" rtl="0"/>
            <a:r>
              <a:rPr lang="en-US" sz="2400" dirty="0"/>
              <a:t>Mention steps for breaking bad news </a:t>
            </a:r>
          </a:p>
          <a:p>
            <a:pPr marL="685800" lvl="1" indent="-228600" algn="l" rtl="0">
              <a:buFont typeface="+mj-lt"/>
              <a:buAutoNum type="arabicPeriod"/>
            </a:pPr>
            <a:r>
              <a:rPr lang="en-US" sz="2400" dirty="0">
                <a:solidFill>
                  <a:srgbClr val="00B050"/>
                </a:solidFill>
              </a:rPr>
              <a:t>Setting </a:t>
            </a:r>
          </a:p>
          <a:p>
            <a:pPr marL="685800" lvl="1" indent="-228600" algn="l" rtl="0">
              <a:buFont typeface="+mj-lt"/>
              <a:buAutoNum type="arabicPeriod"/>
            </a:pPr>
            <a:r>
              <a:rPr lang="en-US" sz="2400" dirty="0">
                <a:solidFill>
                  <a:srgbClr val="00B050"/>
                </a:solidFill>
              </a:rPr>
              <a:t>Perception </a:t>
            </a:r>
          </a:p>
          <a:p>
            <a:pPr marL="685800" lvl="1" indent="-228600" algn="l" rtl="0">
              <a:buFont typeface="+mj-lt"/>
              <a:buAutoNum type="arabicPeriod"/>
            </a:pPr>
            <a:r>
              <a:rPr lang="en-US" sz="2400" dirty="0">
                <a:solidFill>
                  <a:srgbClr val="00B050"/>
                </a:solidFill>
              </a:rPr>
              <a:t>Invitation </a:t>
            </a:r>
          </a:p>
          <a:p>
            <a:pPr marL="685800" lvl="1" indent="-228600" algn="l" rtl="0">
              <a:buFont typeface="+mj-lt"/>
              <a:buAutoNum type="arabicPeriod"/>
            </a:pPr>
            <a:r>
              <a:rPr lang="en-US" sz="2400" dirty="0">
                <a:solidFill>
                  <a:srgbClr val="00B050"/>
                </a:solidFill>
              </a:rPr>
              <a:t>Knowledge </a:t>
            </a:r>
          </a:p>
          <a:p>
            <a:pPr marL="685800" lvl="1" indent="-228600" algn="l" rtl="0">
              <a:buFont typeface="+mj-lt"/>
              <a:buAutoNum type="arabicPeriod"/>
            </a:pPr>
            <a:r>
              <a:rPr lang="en-US" sz="2400" dirty="0">
                <a:solidFill>
                  <a:srgbClr val="00B050"/>
                </a:solidFill>
              </a:rPr>
              <a:t>Emotion and empathy</a:t>
            </a:r>
          </a:p>
          <a:p>
            <a:pPr marL="685800" lvl="1" indent="-228600" algn="l" rtl="0">
              <a:buFont typeface="+mj-lt"/>
              <a:buAutoNum type="arabicPeriod"/>
            </a:pPr>
            <a:r>
              <a:rPr lang="en-US" sz="2400" dirty="0">
                <a:solidFill>
                  <a:srgbClr val="00B050"/>
                </a:solidFill>
              </a:rPr>
              <a:t>Summery and strategy </a:t>
            </a:r>
            <a:endParaRPr lang="ar-JO" sz="2400" dirty="0">
              <a:solidFill>
                <a:srgbClr val="00B050"/>
              </a:solidFil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16632"/>
            <a:ext cx="3008313" cy="670396"/>
          </a:xfrm>
        </p:spPr>
        <p:txBody>
          <a:bodyPr/>
          <a:lstStyle/>
          <a:p>
            <a:pPr algn="l" rtl="0"/>
            <a:r>
              <a:rPr lang="en-US" dirty="0"/>
              <a:t>Q8:</a:t>
            </a:r>
            <a:endParaRPr lang="ar-JO" dirty="0"/>
          </a:p>
        </p:txBody>
      </p:sp>
      <p:sp>
        <p:nvSpPr>
          <p:cNvPr id="4" name="عنصر نائب للنص 3"/>
          <p:cNvSpPr>
            <a:spLocks noGrp="1"/>
          </p:cNvSpPr>
          <p:nvPr>
            <p:ph type="body" sz="half" idx="2"/>
          </p:nvPr>
        </p:nvSpPr>
        <p:spPr>
          <a:xfrm>
            <a:off x="467544" y="1011460"/>
            <a:ext cx="3826768" cy="4691063"/>
          </a:xfrm>
        </p:spPr>
        <p:txBody>
          <a:bodyPr>
            <a:noAutofit/>
          </a:bodyPr>
          <a:lstStyle/>
          <a:p>
            <a:pPr marL="342900" indent="-342900" algn="l" rtl="0">
              <a:buFont typeface="+mj-lt"/>
              <a:buAutoNum type="arabicPeriod"/>
            </a:pPr>
            <a:r>
              <a:rPr lang="en-US" sz="2400" dirty="0"/>
              <a:t>Diagnosis ? </a:t>
            </a:r>
          </a:p>
          <a:p>
            <a:pPr marL="800100" lvl="1" indent="-342900" algn="l" rtl="0">
              <a:buFont typeface="+mj-lt"/>
              <a:buAutoNum type="alphaUcPeriod"/>
            </a:pPr>
            <a:r>
              <a:rPr lang="en-US" sz="2400" dirty="0">
                <a:solidFill>
                  <a:srgbClr val="00B050"/>
                </a:solidFill>
              </a:rPr>
              <a:t>Viral pharyngitis </a:t>
            </a:r>
          </a:p>
          <a:p>
            <a:pPr marL="800100" lvl="1" indent="-342900" algn="l" rtl="0">
              <a:buFont typeface="+mj-lt"/>
              <a:buAutoNum type="alphaUcPeriod"/>
            </a:pPr>
            <a:r>
              <a:rPr lang="en-US" sz="2400" dirty="0">
                <a:solidFill>
                  <a:srgbClr val="00B050"/>
                </a:solidFill>
              </a:rPr>
              <a:t>Streptococcal pharyngitis </a:t>
            </a:r>
          </a:p>
          <a:p>
            <a:pPr marL="342900" indent="-342900" algn="l" rtl="0">
              <a:buFont typeface="+mj-lt"/>
              <a:buAutoNum type="arabicPeriod"/>
            </a:pPr>
            <a:r>
              <a:rPr lang="en-US" sz="2400" dirty="0"/>
              <a:t>Mention </a:t>
            </a:r>
            <a:r>
              <a:rPr lang="en-US" sz="2400" dirty="0" err="1"/>
              <a:t>centor</a:t>
            </a:r>
            <a:r>
              <a:rPr lang="en-US" sz="2400" dirty="0"/>
              <a:t> criteria </a:t>
            </a:r>
          </a:p>
          <a:p>
            <a:pPr marL="800100" lvl="1" indent="-342900" algn="l" rtl="0">
              <a:buFont typeface="+mj-lt"/>
              <a:buAutoNum type="romanUcPeriod"/>
            </a:pPr>
            <a:r>
              <a:rPr lang="en-US" sz="2400" dirty="0">
                <a:solidFill>
                  <a:srgbClr val="00B050"/>
                </a:solidFill>
              </a:rPr>
              <a:t>Age &lt;15 (+1)</a:t>
            </a:r>
          </a:p>
          <a:p>
            <a:pPr marL="800100" lvl="1" indent="-342900" algn="l" rtl="0">
              <a:buFont typeface="+mj-lt"/>
              <a:buAutoNum type="romanUcPeriod"/>
            </a:pPr>
            <a:r>
              <a:rPr lang="en-US" sz="2400" dirty="0">
                <a:solidFill>
                  <a:srgbClr val="00B050"/>
                </a:solidFill>
              </a:rPr>
              <a:t>Absence of cough (+1)</a:t>
            </a:r>
          </a:p>
          <a:p>
            <a:pPr marL="800100" lvl="1" indent="-342900" algn="l" rtl="0">
              <a:buFont typeface="+mj-lt"/>
              <a:buAutoNum type="romanUcPeriod"/>
            </a:pPr>
            <a:r>
              <a:rPr lang="en-US" sz="2400" dirty="0">
                <a:solidFill>
                  <a:srgbClr val="00B050"/>
                </a:solidFill>
              </a:rPr>
              <a:t>Fever (+1)</a:t>
            </a:r>
          </a:p>
          <a:p>
            <a:pPr marL="800100" lvl="1" indent="-342900" algn="l" rtl="0">
              <a:buFont typeface="+mj-lt"/>
              <a:buAutoNum type="romanUcPeriod"/>
            </a:pPr>
            <a:r>
              <a:rPr lang="en-US" sz="2400" dirty="0">
                <a:solidFill>
                  <a:srgbClr val="00B050"/>
                </a:solidFill>
              </a:rPr>
              <a:t>Tender anterior cervical LNs (+1)</a:t>
            </a:r>
          </a:p>
          <a:p>
            <a:pPr marL="800100" lvl="1" indent="-342900" algn="l" rtl="0">
              <a:buFont typeface="+mj-lt"/>
              <a:buAutoNum type="romanUcPeriod"/>
            </a:pPr>
            <a:r>
              <a:rPr lang="en-US" sz="2400" dirty="0">
                <a:solidFill>
                  <a:srgbClr val="00B050"/>
                </a:solidFill>
              </a:rPr>
              <a:t>Presence of transudate(+1) </a:t>
            </a:r>
          </a:p>
          <a:p>
            <a:pPr marL="800100" lvl="1" indent="-342900" algn="l" rtl="0">
              <a:buFont typeface="+mj-lt"/>
              <a:buAutoNum type="romanUcPeriod"/>
            </a:pPr>
            <a:r>
              <a:rPr lang="en-US" sz="2400" dirty="0">
                <a:solidFill>
                  <a:srgbClr val="00B050"/>
                </a:solidFill>
              </a:rPr>
              <a:t>Age &gt;45 (-1)</a:t>
            </a:r>
            <a:endParaRPr lang="ar-JO" sz="2400" dirty="0">
              <a:solidFill>
                <a:srgbClr val="00B05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356992"/>
            <a:ext cx="3314873"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60648"/>
            <a:ext cx="3187055"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ربع نص 4"/>
          <p:cNvSpPr txBox="1"/>
          <p:nvPr/>
        </p:nvSpPr>
        <p:spPr>
          <a:xfrm>
            <a:off x="4067944" y="1340768"/>
            <a:ext cx="864096" cy="369332"/>
          </a:xfrm>
          <a:prstGeom prst="rect">
            <a:avLst/>
          </a:prstGeom>
          <a:noFill/>
        </p:spPr>
        <p:txBody>
          <a:bodyPr wrap="square" rtlCol="1">
            <a:spAutoFit/>
          </a:bodyPr>
          <a:lstStyle/>
          <a:p>
            <a:pPr algn="ctr"/>
            <a:r>
              <a:rPr lang="en-US" dirty="0"/>
              <a:t>A</a:t>
            </a:r>
            <a:endParaRPr lang="ar-JO" dirty="0"/>
          </a:p>
        </p:txBody>
      </p:sp>
      <p:sp>
        <p:nvSpPr>
          <p:cNvPr id="6" name="مربع نص 5"/>
          <p:cNvSpPr txBox="1"/>
          <p:nvPr/>
        </p:nvSpPr>
        <p:spPr>
          <a:xfrm>
            <a:off x="4067944" y="4365104"/>
            <a:ext cx="1008112" cy="369332"/>
          </a:xfrm>
          <a:prstGeom prst="rect">
            <a:avLst/>
          </a:prstGeom>
          <a:noFill/>
        </p:spPr>
        <p:txBody>
          <a:bodyPr wrap="square" rtlCol="1">
            <a:spAutoFit/>
          </a:bodyPr>
          <a:lstStyle/>
          <a:p>
            <a:pPr algn="ctr"/>
            <a:r>
              <a:rPr lang="en-US" dirty="0"/>
              <a:t>B</a:t>
            </a:r>
            <a:endParaRPr lang="ar-JO"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360" y="404495"/>
            <a:ext cx="3008630" cy="654685"/>
          </a:xfrm>
        </p:spPr>
        <p:txBody>
          <a:bodyPr/>
          <a:lstStyle/>
          <a:p>
            <a:pPr algn="l"/>
            <a:r>
              <a:rPr lang="en-US"/>
              <a:t>Q9: </a:t>
            </a:r>
          </a:p>
        </p:txBody>
      </p:sp>
      <p:pic>
        <p:nvPicPr>
          <p:cNvPr id="100" name="Content Placeholder 99"/>
          <p:cNvPicPr>
            <a:picLocks noGrp="1" noChangeAspect="1"/>
          </p:cNvPicPr>
          <p:nvPr>
            <p:ph idx="1"/>
          </p:nvPr>
        </p:nvPicPr>
        <p:blipFill>
          <a:blip r:embed="rId2"/>
          <a:stretch>
            <a:fillRect/>
          </a:stretch>
        </p:blipFill>
        <p:spPr>
          <a:xfrm>
            <a:off x="5003800" y="1268730"/>
            <a:ext cx="3691255" cy="4190365"/>
          </a:xfrm>
          <a:prstGeom prst="rect">
            <a:avLst/>
          </a:prstGeom>
          <a:noFill/>
          <a:ln w="9525">
            <a:noFill/>
          </a:ln>
        </p:spPr>
      </p:pic>
      <p:sp>
        <p:nvSpPr>
          <p:cNvPr id="8" name="عنصر نائب للنص 5"/>
          <p:cNvSpPr>
            <a:spLocks noGrp="1"/>
          </p:cNvSpPr>
          <p:nvPr/>
        </p:nvSpPr>
        <p:spPr>
          <a:xfrm>
            <a:off x="323850" y="1412875"/>
            <a:ext cx="3823970" cy="4691380"/>
          </a:xfrm>
          <a:prstGeom prst="rect">
            <a:avLst/>
          </a:prstGeom>
        </p:spPr>
        <p:txBody>
          <a:bodyPr vert="horz" lIns="91440" tIns="45720" rIns="91440" bIns="45720" rtlCol="1">
            <a:normAutofit/>
          </a:bodyPr>
          <a:lstStyle>
            <a:lvl1pPr marL="0" indent="0" algn="r" defTabSz="914400" rtl="1"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r" defTabSz="914400" rtl="1"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r" defTabSz="914400" rtl="1"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marL="342900" indent="-342900" algn="l" rtl="0">
              <a:buFont typeface="+mj-lt"/>
              <a:buAutoNum type="arabicPeriod"/>
            </a:pPr>
            <a:r>
              <a:rPr lang="en-US" sz="2400" dirty="0"/>
              <a:t>What this test is called? </a:t>
            </a:r>
          </a:p>
          <a:p>
            <a:pPr lvl="1" algn="l" rtl="0"/>
            <a:r>
              <a:rPr lang="en-US" sz="2400" dirty="0">
                <a:solidFill>
                  <a:srgbClr val="00B050"/>
                </a:solidFill>
              </a:rPr>
              <a:t>Monofilament test </a:t>
            </a:r>
          </a:p>
          <a:p>
            <a:pPr marL="342900" indent="-342900" algn="l" rtl="0">
              <a:buFont typeface="+mj-lt"/>
              <a:buAutoNum type="arabicPeriod"/>
            </a:pPr>
            <a:r>
              <a:rPr lang="en-US" sz="2400" dirty="0"/>
              <a:t>Used  to test for what ? </a:t>
            </a:r>
          </a:p>
          <a:p>
            <a:pPr lvl="1" algn="l" rtl="0"/>
            <a:r>
              <a:rPr lang="en-US" sz="2400" dirty="0">
                <a:solidFill>
                  <a:srgbClr val="00B050"/>
                </a:solidFill>
              </a:rPr>
              <a:t>For touch sensation</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955"/>
            <a:ext cx="2076450" cy="707390"/>
          </a:xfrm>
        </p:spPr>
        <p:txBody>
          <a:bodyPr/>
          <a:lstStyle/>
          <a:p>
            <a:pPr algn="l"/>
            <a:r>
              <a:rPr lang="en-US" sz="2000" b="1"/>
              <a:t>Q10:</a:t>
            </a:r>
          </a:p>
        </p:txBody>
      </p:sp>
      <p:pic>
        <p:nvPicPr>
          <p:cNvPr id="103" name="Content Placeholder 102"/>
          <p:cNvPicPr>
            <a:picLocks noGrp="1" noChangeAspect="1"/>
          </p:cNvPicPr>
          <p:nvPr>
            <p:ph idx="1"/>
          </p:nvPr>
        </p:nvPicPr>
        <p:blipFill>
          <a:blip r:embed="rId2"/>
          <a:stretch>
            <a:fillRect/>
          </a:stretch>
        </p:blipFill>
        <p:spPr>
          <a:xfrm>
            <a:off x="4932045" y="1124585"/>
            <a:ext cx="3635375" cy="3462020"/>
          </a:xfrm>
          <a:prstGeom prst="rect">
            <a:avLst/>
          </a:prstGeom>
          <a:noFill/>
          <a:ln w="9525">
            <a:noFill/>
          </a:ln>
        </p:spPr>
      </p:pic>
      <p:sp>
        <p:nvSpPr>
          <p:cNvPr id="7" name="عنصر نائب للنص 5"/>
          <p:cNvSpPr>
            <a:spLocks noGrp="1"/>
          </p:cNvSpPr>
          <p:nvPr/>
        </p:nvSpPr>
        <p:spPr>
          <a:xfrm>
            <a:off x="395605" y="1083310"/>
            <a:ext cx="3952240" cy="4691380"/>
          </a:xfrm>
          <a:prstGeom prst="rect">
            <a:avLst/>
          </a:prstGeom>
        </p:spPr>
        <p:txBody>
          <a:bodyPr vert="horz" lIns="91440" tIns="45720" rIns="91440" bIns="45720" rtlCol="1">
            <a:noAutofit/>
          </a:bodyPr>
          <a:lstStyle>
            <a:lvl1pPr marL="0" indent="0" algn="r" defTabSz="914400" rtl="1"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r" defTabSz="914400" rtl="1"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r" defTabSz="914400" rtl="1"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r" defTabSz="914400" rtl="1"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marL="342900" indent="-342900" algn="l" rtl="0">
              <a:buFont typeface="+mj-lt"/>
              <a:buAutoNum type="arabicPeriod"/>
            </a:pPr>
            <a:r>
              <a:rPr lang="en-US" sz="2400" dirty="0"/>
              <a:t>what this test is called? </a:t>
            </a:r>
          </a:p>
          <a:p>
            <a:pPr lvl="1" algn="l" rtl="0"/>
            <a:r>
              <a:rPr lang="en-US" sz="2400" dirty="0">
                <a:solidFill>
                  <a:srgbClr val="00B050"/>
                </a:solidFill>
              </a:rPr>
              <a:t>Dix-</a:t>
            </a:r>
            <a:r>
              <a:rPr lang="en-US" sz="2400" dirty="0" err="1">
                <a:solidFill>
                  <a:srgbClr val="00B050"/>
                </a:solidFill>
              </a:rPr>
              <a:t>Hallpike</a:t>
            </a:r>
            <a:r>
              <a:rPr lang="en-US" sz="2400" dirty="0">
                <a:solidFill>
                  <a:srgbClr val="00B050"/>
                </a:solidFill>
              </a:rPr>
              <a:t> maneuver</a:t>
            </a:r>
          </a:p>
          <a:p>
            <a:pPr marL="342900" indent="-342900" algn="l" rtl="0">
              <a:buFont typeface="+mj-lt"/>
              <a:buAutoNum type="arabicPeriod"/>
            </a:pPr>
            <a:r>
              <a:rPr lang="en-US" sz="2400" dirty="0"/>
              <a:t>Used for the diagnosis of? </a:t>
            </a:r>
          </a:p>
          <a:p>
            <a:pPr lvl="1" algn="l" rtl="0"/>
            <a:r>
              <a:rPr lang="en-US" sz="2400" dirty="0">
                <a:solidFill>
                  <a:srgbClr val="00B050"/>
                </a:solidFill>
              </a:rPr>
              <a:t>Benign paroxysmal positional vertigo </a:t>
            </a:r>
          </a:p>
          <a:p>
            <a:pPr marL="342900" indent="-342900" algn="l" rtl="0">
              <a:buFont typeface="+mj-lt"/>
              <a:buAutoNum type="arabicPeriod"/>
            </a:pPr>
            <a:r>
              <a:rPr lang="en-US" sz="2400" dirty="0"/>
              <a:t>What is the name of treatment procedure?  </a:t>
            </a:r>
          </a:p>
          <a:p>
            <a:pPr lvl="1" algn="l" rtl="0"/>
            <a:r>
              <a:rPr lang="en-US" sz="2400" dirty="0" err="1">
                <a:solidFill>
                  <a:srgbClr val="00B050"/>
                </a:solidFill>
              </a:rPr>
              <a:t>Epley</a:t>
            </a:r>
            <a:r>
              <a:rPr lang="en-US" sz="2400" dirty="0">
                <a:solidFill>
                  <a:srgbClr val="00B050"/>
                </a:solidFill>
              </a:rPr>
              <a:t> maneuver </a:t>
            </a: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730623"/>
          </a:xfrm>
        </p:spPr>
        <p:txBody>
          <a:bodyPr/>
          <a:lstStyle/>
          <a:p>
            <a:r>
              <a:rPr lang="en-US" dirty="0"/>
              <a:t>Family medicine mini-</a:t>
            </a:r>
            <a:r>
              <a:rPr lang="en-US" dirty="0" err="1"/>
              <a:t>osci</a:t>
            </a:r>
            <a:br>
              <a:rPr lang="en-US" dirty="0"/>
            </a:br>
            <a:r>
              <a:rPr lang="en-US" dirty="0"/>
              <a:t>Group 3a</a:t>
            </a:r>
          </a:p>
        </p:txBody>
      </p:sp>
      <p:sp>
        <p:nvSpPr>
          <p:cNvPr id="3" name="عنوان فرعي 2"/>
          <p:cNvSpPr>
            <a:spLocks noGrp="1"/>
          </p:cNvSpPr>
          <p:nvPr>
            <p:ph type="subTitle" idx="1"/>
          </p:nvPr>
        </p:nvSpPr>
        <p:spPr/>
        <p:txBody>
          <a:bodyPr>
            <a:normAutofit/>
          </a:bodyPr>
          <a:lstStyle/>
          <a:p>
            <a:r>
              <a:rPr lang="en-US" sz="4000" dirty="0">
                <a:solidFill>
                  <a:srgbClr val="002060"/>
                </a:solidFill>
              </a:rPr>
              <a:t>Lara </a:t>
            </a:r>
            <a:r>
              <a:rPr lang="en-US" sz="4000" dirty="0" err="1">
                <a:solidFill>
                  <a:srgbClr val="002060"/>
                </a:solidFill>
              </a:rPr>
              <a:t>shadifat</a:t>
            </a:r>
            <a:r>
              <a:rPr lang="en-US" sz="4000" dirty="0">
                <a:solidFill>
                  <a:srgbClr val="002060"/>
                </a:solidFill>
              </a:rPr>
              <a:t>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9552" y="1412776"/>
            <a:ext cx="8229600" cy="2362274"/>
          </a:xfrm>
        </p:spPr>
        <p:txBody>
          <a:bodyPr/>
          <a:lstStyle/>
          <a:p>
            <a:r>
              <a:rPr lang="ar-JO" dirty="0"/>
              <a:t>امتحاننا كان </a:t>
            </a:r>
            <a:r>
              <a:rPr lang="ar-JO" dirty="0" err="1"/>
              <a:t>جزئين</a:t>
            </a:r>
            <a:r>
              <a:rPr lang="ar-JO" dirty="0"/>
              <a:t> </a:t>
            </a:r>
            <a:r>
              <a:rPr lang="ar-JO" dirty="0" err="1"/>
              <a:t>أورال</a:t>
            </a:r>
            <a:r>
              <a:rPr lang="ar-JO" dirty="0"/>
              <a:t> </a:t>
            </a:r>
            <a:r>
              <a:rPr lang="ar-JO" dirty="0" err="1"/>
              <a:t>وميني</a:t>
            </a:r>
            <a:r>
              <a:rPr lang="ar-JO" dirty="0"/>
              <a:t> </a:t>
            </a:r>
            <a:r>
              <a:rPr lang="ar-JO" dirty="0" err="1"/>
              <a:t>أوسكي</a:t>
            </a:r>
            <a:r>
              <a:rPr lang="ar-JO" dirty="0"/>
              <a:t>، الأورال كل شي مهم </a:t>
            </a:r>
            <a:r>
              <a:rPr lang="ar-JO" dirty="0" err="1"/>
              <a:t>وبيجي</a:t>
            </a:r>
            <a:r>
              <a:rPr lang="ar-JO" dirty="0"/>
              <a:t> وكان شامل لكل المادة، بالتوفيق</a:t>
            </a:r>
            <a:endParaRPr lang="en-US"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3600" dirty="0"/>
              <a:t>Q1</a:t>
            </a:r>
          </a:p>
        </p:txBody>
      </p:sp>
      <p:sp>
        <p:nvSpPr>
          <p:cNvPr id="4" name="عنصر نائب للنص 3"/>
          <p:cNvSpPr>
            <a:spLocks noGrp="1"/>
          </p:cNvSpPr>
          <p:nvPr>
            <p:ph type="body" sz="half" idx="2"/>
          </p:nvPr>
        </p:nvSpPr>
        <p:spPr>
          <a:xfrm>
            <a:off x="457200" y="1916832"/>
            <a:ext cx="3008313" cy="4209331"/>
          </a:xfrm>
        </p:spPr>
        <p:txBody>
          <a:bodyPr>
            <a:normAutofit/>
          </a:bodyPr>
          <a:lstStyle/>
          <a:p>
            <a:pPr algn="l"/>
            <a:r>
              <a:rPr lang="en-US" sz="2000" b="1" dirty="0">
                <a:solidFill>
                  <a:srgbClr val="002060"/>
                </a:solidFill>
              </a:rPr>
              <a:t>Diagnosis ?</a:t>
            </a:r>
          </a:p>
          <a:p>
            <a:pPr algn="l"/>
            <a:r>
              <a:rPr lang="en-US" sz="2000" b="1" dirty="0">
                <a:solidFill>
                  <a:srgbClr val="FF0000"/>
                </a:solidFill>
              </a:rPr>
              <a:t>Streptococcal </a:t>
            </a:r>
            <a:r>
              <a:rPr lang="en-US" sz="2000" b="1" dirty="0" err="1">
                <a:solidFill>
                  <a:srgbClr val="FF0000"/>
                </a:solidFill>
              </a:rPr>
              <a:t>phyringitis</a:t>
            </a:r>
            <a:endParaRPr lang="en-US" sz="2000" b="1" dirty="0">
              <a:solidFill>
                <a:srgbClr val="FF0000"/>
              </a:solidFill>
            </a:endParaRPr>
          </a:p>
          <a:p>
            <a:pPr algn="l"/>
            <a:endParaRPr lang="en-US" sz="2000" b="1" dirty="0">
              <a:solidFill>
                <a:srgbClr val="002060"/>
              </a:solidFill>
            </a:endParaRPr>
          </a:p>
          <a:p>
            <a:pPr algn="l"/>
            <a:r>
              <a:rPr lang="en-US" sz="2000" b="1" dirty="0">
                <a:solidFill>
                  <a:srgbClr val="002060"/>
                </a:solidFill>
              </a:rPr>
              <a:t>Causative organism?</a:t>
            </a:r>
          </a:p>
          <a:p>
            <a:pPr algn="l"/>
            <a:r>
              <a:rPr lang="en-US" sz="2000" b="1" dirty="0">
                <a:solidFill>
                  <a:srgbClr val="FF0000"/>
                </a:solidFill>
              </a:rPr>
              <a:t>Group A beta </a:t>
            </a:r>
            <a:r>
              <a:rPr lang="en-US" sz="2000" b="1" dirty="0" err="1">
                <a:solidFill>
                  <a:srgbClr val="FF0000"/>
                </a:solidFill>
              </a:rPr>
              <a:t>heamolytic</a:t>
            </a:r>
            <a:r>
              <a:rPr lang="en-US" sz="2000" b="1" dirty="0">
                <a:solidFill>
                  <a:srgbClr val="FF0000"/>
                </a:solidFill>
              </a:rPr>
              <a:t> streptococcus </a:t>
            </a:r>
          </a:p>
          <a:p>
            <a:endParaRPr lang="en-US" sz="2000" b="1" dirty="0">
              <a:solidFill>
                <a:srgbClr val="002060"/>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4040187" y="1632744"/>
            <a:ext cx="4181475" cy="313372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863031-0221-81E3-0B00-FE6963850CF1}"/>
              </a:ext>
            </a:extLst>
          </p:cNvPr>
          <p:cNvSpPr>
            <a:spLocks noGrp="1"/>
          </p:cNvSpPr>
          <p:nvPr>
            <p:ph type="title"/>
          </p:nvPr>
        </p:nvSpPr>
        <p:spPr/>
        <p:txBody>
          <a:bodyPr/>
          <a:lstStyle/>
          <a:p>
            <a:r>
              <a:rPr lang="en-US" dirty="0"/>
              <a:t>Q5 Chest pain</a:t>
            </a:r>
          </a:p>
        </p:txBody>
      </p:sp>
      <p:sp>
        <p:nvSpPr>
          <p:cNvPr id="3" name="Content Placeholder 2"/>
          <p:cNvSpPr>
            <a:spLocks noGrp="1"/>
          </p:cNvSpPr>
          <p:nvPr>
            <p:ph idx="1"/>
          </p:nvPr>
        </p:nvSpPr>
        <p:spPr>
          <a:xfrm>
            <a:off x="628650" y="1836019"/>
            <a:ext cx="3909484" cy="3653954"/>
          </a:xfrm>
        </p:spPr>
        <p:txBody>
          <a:bodyPr/>
          <a:lstStyle/>
          <a:p>
            <a:r>
              <a:rPr lang="en-US" dirty="0"/>
              <a:t>Diagnosis according to ECG ?</a:t>
            </a:r>
          </a:p>
          <a:p>
            <a:pPr lvl="1"/>
            <a:r>
              <a:rPr lang="en-GB" dirty="0"/>
              <a:t>Inferior STEMI </a:t>
            </a:r>
          </a:p>
          <a:p>
            <a:r>
              <a:rPr lang="en-US" dirty="0"/>
              <a:t>Management ?</a:t>
            </a:r>
          </a:p>
          <a:p>
            <a:pPr lvl="1"/>
            <a:r>
              <a:rPr lang="en-US" dirty="0"/>
              <a:t>Heparin / aspirin / morphine (only with severe pain) /oxygen(SatO2 &lt;90)</a:t>
            </a:r>
          </a:p>
          <a:p>
            <a:pPr lvl="1"/>
            <a:r>
              <a:rPr lang="en-US" dirty="0">
                <a:solidFill>
                  <a:srgbClr val="FF0000"/>
                </a:solidFill>
              </a:rPr>
              <a:t>(Beta Blockers and sublingual triglyceride contraindicated in inferior MI)</a:t>
            </a:r>
          </a:p>
          <a:p>
            <a:pPr lvl="1"/>
            <a:endParaRPr lang="en-US" dirty="0"/>
          </a:p>
        </p:txBody>
      </p:sp>
      <p:pic>
        <p:nvPicPr>
          <p:cNvPr id="2" name="Content Placeholder 3">
            <a:extLst>
              <a:ext uri="{FF2B5EF4-FFF2-40B4-BE49-F238E27FC236}">
                <a16:creationId xmlns:a16="http://schemas.microsoft.com/office/drawing/2014/main" id="{3D1C2353-BECD-D7AA-A197-DFCA51EB25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1644" y="1836020"/>
            <a:ext cx="3990545" cy="1606195"/>
          </a:xfrm>
          <a:prstGeom prst="rect">
            <a:avLst/>
          </a:prstGeom>
        </p:spPr>
      </p:pic>
    </p:spTree>
    <p:extLst>
      <p:ext uri="{BB962C8B-B14F-4D97-AF65-F5344CB8AC3E}">
        <p14:creationId xmlns:p14="http://schemas.microsoft.com/office/powerpoint/2010/main" val="301340513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sz="3600" dirty="0"/>
              <a:t>Q2</a:t>
            </a:r>
            <a:endParaRPr lang="en-US" dirty="0"/>
          </a:p>
        </p:txBody>
      </p:sp>
      <p:sp>
        <p:nvSpPr>
          <p:cNvPr id="4" name="عنصر نائب للنص 3"/>
          <p:cNvSpPr>
            <a:spLocks noGrp="1"/>
          </p:cNvSpPr>
          <p:nvPr>
            <p:ph type="body" sz="half" idx="2"/>
          </p:nvPr>
        </p:nvSpPr>
        <p:spPr>
          <a:xfrm>
            <a:off x="457200" y="2060848"/>
            <a:ext cx="3008313" cy="4065315"/>
          </a:xfrm>
        </p:spPr>
        <p:txBody>
          <a:bodyPr>
            <a:normAutofit/>
          </a:bodyPr>
          <a:lstStyle/>
          <a:p>
            <a:pPr algn="l"/>
            <a:r>
              <a:rPr lang="en-US" sz="1800" b="1" dirty="0"/>
              <a:t>What is this called </a:t>
            </a:r>
            <a:r>
              <a:rPr lang="en-US" sz="1800" b="1" dirty="0">
                <a:solidFill>
                  <a:srgbClr val="FF0000"/>
                </a:solidFill>
              </a:rPr>
              <a:t>?</a:t>
            </a:r>
          </a:p>
          <a:p>
            <a:pPr algn="l"/>
            <a:r>
              <a:rPr lang="en-US" sz="1800" b="1" dirty="0">
                <a:solidFill>
                  <a:srgbClr val="FF0000"/>
                </a:solidFill>
              </a:rPr>
              <a:t>Goiter </a:t>
            </a:r>
          </a:p>
          <a:p>
            <a:pPr algn="l"/>
            <a:r>
              <a:rPr lang="en-US" sz="1800" b="1" dirty="0"/>
              <a:t>What is  differential diagnosis?</a:t>
            </a:r>
          </a:p>
          <a:p>
            <a:pPr algn="l"/>
            <a:r>
              <a:rPr lang="en-US" sz="1800" b="1" dirty="0">
                <a:solidFill>
                  <a:srgbClr val="FF0000"/>
                </a:solidFill>
              </a:rPr>
              <a:t>Hashimoto </a:t>
            </a:r>
            <a:r>
              <a:rPr lang="en-US" sz="1800" b="1" dirty="0" err="1">
                <a:solidFill>
                  <a:srgbClr val="FF0000"/>
                </a:solidFill>
              </a:rPr>
              <a:t>thyroditis</a:t>
            </a:r>
            <a:r>
              <a:rPr lang="en-US" sz="1800" b="1" dirty="0">
                <a:solidFill>
                  <a:srgbClr val="FF0000"/>
                </a:solidFill>
              </a:rPr>
              <a:t> (primary </a:t>
            </a:r>
            <a:r>
              <a:rPr lang="en-US" sz="1800" b="1" dirty="0" err="1">
                <a:solidFill>
                  <a:srgbClr val="FF0000"/>
                </a:solidFill>
              </a:rPr>
              <a:t>hypothyrodism</a:t>
            </a:r>
            <a:r>
              <a:rPr lang="en-US" sz="1800" b="1" dirty="0">
                <a:solidFill>
                  <a:srgbClr val="FF0000"/>
                </a:solidFill>
              </a:rPr>
              <a:t> )</a:t>
            </a:r>
          </a:p>
          <a:p>
            <a:pPr algn="l"/>
            <a:endParaRPr lang="en-US" sz="1800" b="1" dirty="0">
              <a:solidFill>
                <a:srgbClr val="FF0000"/>
              </a:solidFill>
            </a:endParaRPr>
          </a:p>
        </p:txBody>
      </p:sp>
      <p:pic>
        <p:nvPicPr>
          <p:cNvPr id="6" name="Picture 2" descr="لا يتوفر وصف."/>
          <p:cNvPicPr>
            <a:picLocks noGrp="1" noChangeAspect="1" noChangeArrowheads="1"/>
          </p:cNvPicPr>
          <p:nvPr>
            <p:ph idx="1"/>
          </p:nvPr>
        </p:nvPicPr>
        <p:blipFill>
          <a:blip r:embed="rId2"/>
          <a:srcRect/>
          <a:stretch>
            <a:fillRect/>
          </a:stretch>
        </p:blipFill>
        <p:spPr bwMode="auto">
          <a:xfrm>
            <a:off x="4821237" y="980728"/>
            <a:ext cx="3423171" cy="3240359"/>
          </a:xfrm>
          <a:prstGeom prst="rect">
            <a:avLst/>
          </a:prstGeom>
          <a:noFill/>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2800" dirty="0"/>
              <a:t>Q3</a:t>
            </a:r>
          </a:p>
        </p:txBody>
      </p:sp>
      <p:sp>
        <p:nvSpPr>
          <p:cNvPr id="4" name="عنصر نائب للنص 3"/>
          <p:cNvSpPr>
            <a:spLocks noGrp="1"/>
          </p:cNvSpPr>
          <p:nvPr>
            <p:ph type="body" sz="half" idx="2"/>
          </p:nvPr>
        </p:nvSpPr>
        <p:spPr>
          <a:xfrm>
            <a:off x="457200" y="1772816"/>
            <a:ext cx="3008313" cy="4353347"/>
          </a:xfrm>
        </p:spPr>
        <p:txBody>
          <a:bodyPr>
            <a:normAutofit/>
          </a:bodyPr>
          <a:lstStyle/>
          <a:p>
            <a:pPr algn="l"/>
            <a:r>
              <a:rPr lang="en-US" sz="1800" b="1" dirty="0"/>
              <a:t>PICTURE A ?</a:t>
            </a:r>
          </a:p>
          <a:p>
            <a:pPr algn="l"/>
            <a:r>
              <a:rPr lang="en-US" sz="1800" b="1" dirty="0" err="1">
                <a:solidFill>
                  <a:srgbClr val="FF0000"/>
                </a:solidFill>
              </a:rPr>
              <a:t>Kernigs</a:t>
            </a:r>
            <a:r>
              <a:rPr lang="en-US" sz="1800" b="1" dirty="0">
                <a:solidFill>
                  <a:srgbClr val="FF0000"/>
                </a:solidFill>
              </a:rPr>
              <a:t> sign</a:t>
            </a:r>
          </a:p>
          <a:p>
            <a:pPr algn="l"/>
            <a:endParaRPr lang="en-US" sz="1800" b="1" dirty="0"/>
          </a:p>
          <a:p>
            <a:pPr algn="l"/>
            <a:r>
              <a:rPr lang="en-US" sz="1800" b="1" dirty="0"/>
              <a:t>PICTURE B?</a:t>
            </a:r>
          </a:p>
          <a:p>
            <a:pPr algn="l"/>
            <a:r>
              <a:rPr lang="en-US" sz="1800" b="1" dirty="0" err="1">
                <a:solidFill>
                  <a:srgbClr val="FF0000"/>
                </a:solidFill>
              </a:rPr>
              <a:t>Brudziniski</a:t>
            </a:r>
            <a:r>
              <a:rPr lang="en-US" sz="1800" b="1" dirty="0">
                <a:solidFill>
                  <a:srgbClr val="FF0000"/>
                </a:solidFill>
              </a:rPr>
              <a:t> sign</a:t>
            </a:r>
          </a:p>
          <a:p>
            <a:pPr algn="l"/>
            <a:endParaRPr lang="en-US" sz="1800" b="1" dirty="0"/>
          </a:p>
          <a:p>
            <a:pPr algn="l"/>
            <a:r>
              <a:rPr lang="en-US" sz="1800" b="1" dirty="0"/>
              <a:t>Test to do?</a:t>
            </a:r>
          </a:p>
          <a:p>
            <a:pPr algn="l"/>
            <a:r>
              <a:rPr lang="en-US" sz="1800" b="1" dirty="0">
                <a:solidFill>
                  <a:srgbClr val="FF0000"/>
                </a:solidFill>
              </a:rPr>
              <a:t>Lumbar puncture</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3707904" y="620688"/>
            <a:ext cx="5111750" cy="2328686"/>
          </a:xfrm>
          <a:prstGeom prst="rect">
            <a:avLst/>
          </a:prstGeom>
          <a:noFill/>
          <a:ln w="9525">
            <a:noFill/>
            <a:miter lim="800000"/>
            <a:headEnd/>
            <a:tailEnd/>
          </a:ln>
        </p:spPr>
      </p:pic>
      <p:sp>
        <p:nvSpPr>
          <p:cNvPr id="6" name="مربع نص 5"/>
          <p:cNvSpPr txBox="1"/>
          <p:nvPr/>
        </p:nvSpPr>
        <p:spPr>
          <a:xfrm>
            <a:off x="7236296" y="980728"/>
            <a:ext cx="360040" cy="369332"/>
          </a:xfrm>
          <a:prstGeom prst="rect">
            <a:avLst/>
          </a:prstGeom>
          <a:noFill/>
        </p:spPr>
        <p:txBody>
          <a:bodyPr wrap="square" rtlCol="0">
            <a:spAutoFit/>
          </a:bodyPr>
          <a:lstStyle/>
          <a:p>
            <a:r>
              <a:rPr lang="en-US" dirty="0"/>
              <a:t>A</a:t>
            </a:r>
          </a:p>
        </p:txBody>
      </p:sp>
      <p:pic>
        <p:nvPicPr>
          <p:cNvPr id="3075" name="Picture 3"/>
          <p:cNvPicPr>
            <a:picLocks noChangeAspect="1" noChangeArrowheads="1"/>
          </p:cNvPicPr>
          <p:nvPr/>
        </p:nvPicPr>
        <p:blipFill>
          <a:blip r:embed="rId3" cstate="print"/>
          <a:srcRect/>
          <a:stretch>
            <a:fillRect/>
          </a:stretch>
        </p:blipFill>
        <p:spPr bwMode="auto">
          <a:xfrm>
            <a:off x="4283968" y="3284984"/>
            <a:ext cx="4237137" cy="2546226"/>
          </a:xfrm>
          <a:prstGeom prst="rect">
            <a:avLst/>
          </a:prstGeom>
          <a:noFill/>
          <a:ln w="9525">
            <a:noFill/>
            <a:miter lim="800000"/>
            <a:headEnd/>
            <a:tailEnd/>
          </a:ln>
        </p:spPr>
      </p:pic>
      <p:sp>
        <p:nvSpPr>
          <p:cNvPr id="8" name="مربع نص 7"/>
          <p:cNvSpPr txBox="1"/>
          <p:nvPr/>
        </p:nvSpPr>
        <p:spPr>
          <a:xfrm>
            <a:off x="7740352" y="3501008"/>
            <a:ext cx="432048" cy="369332"/>
          </a:xfrm>
          <a:prstGeom prst="rect">
            <a:avLst/>
          </a:prstGeom>
          <a:noFill/>
        </p:spPr>
        <p:txBody>
          <a:bodyPr wrap="square" rtlCol="0">
            <a:spAutoFit/>
          </a:bodyPr>
          <a:lstStyle/>
          <a:p>
            <a:r>
              <a:rPr lang="en-US" dirty="0"/>
              <a:t>B</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2800" dirty="0"/>
              <a:t>Q4</a:t>
            </a:r>
          </a:p>
        </p:txBody>
      </p:sp>
      <p:sp>
        <p:nvSpPr>
          <p:cNvPr id="4" name="عنصر نائب للنص 3"/>
          <p:cNvSpPr>
            <a:spLocks noGrp="1"/>
          </p:cNvSpPr>
          <p:nvPr>
            <p:ph idx="1"/>
          </p:nvPr>
        </p:nvSpPr>
        <p:spPr/>
        <p:txBody>
          <a:bodyPr/>
          <a:lstStyle/>
          <a:p>
            <a:pPr marL="0" indent="0" algn="l">
              <a:buNone/>
            </a:pPr>
            <a:r>
              <a:rPr lang="en-US" sz="2000" b="1" dirty="0"/>
              <a:t>Mention five stages for smoking cessation?</a:t>
            </a:r>
          </a:p>
          <a:p>
            <a:pPr marL="0" indent="0" algn="l">
              <a:buNone/>
            </a:pPr>
            <a:r>
              <a:rPr lang="en-US" sz="2000" b="1" dirty="0">
                <a:solidFill>
                  <a:srgbClr val="FF0000"/>
                </a:solidFill>
              </a:rPr>
              <a:t>1.Precontemplation </a:t>
            </a:r>
          </a:p>
          <a:p>
            <a:pPr marL="0" indent="0" algn="l">
              <a:buNone/>
            </a:pPr>
            <a:r>
              <a:rPr lang="en-US" sz="2000" b="1" dirty="0">
                <a:solidFill>
                  <a:srgbClr val="FF0000"/>
                </a:solidFill>
              </a:rPr>
              <a:t>2.Contemplation </a:t>
            </a:r>
          </a:p>
          <a:p>
            <a:pPr marL="0" indent="0" algn="l">
              <a:buNone/>
            </a:pPr>
            <a:r>
              <a:rPr lang="en-US" sz="2000" b="1" dirty="0">
                <a:solidFill>
                  <a:srgbClr val="FF0000"/>
                </a:solidFill>
              </a:rPr>
              <a:t>3.Preparation </a:t>
            </a:r>
          </a:p>
          <a:p>
            <a:pPr marL="0" indent="0" algn="l">
              <a:buNone/>
            </a:pPr>
            <a:r>
              <a:rPr lang="en-US" sz="2000" b="1" dirty="0">
                <a:solidFill>
                  <a:srgbClr val="FF0000"/>
                </a:solidFill>
              </a:rPr>
              <a:t>4.Action </a:t>
            </a:r>
          </a:p>
          <a:p>
            <a:pPr marL="0" indent="0" algn="l">
              <a:buNone/>
            </a:pPr>
            <a:r>
              <a:rPr lang="en-US" sz="2000" b="1" dirty="0">
                <a:solidFill>
                  <a:srgbClr val="FF0000"/>
                </a:solidFill>
              </a:rPr>
              <a:t>5. Maintenance </a:t>
            </a:r>
          </a:p>
          <a:p>
            <a:pPr marL="0" indent="0" algn="l">
              <a:buNone/>
            </a:pPr>
            <a:r>
              <a:rPr lang="en-US" sz="2000" b="1" dirty="0">
                <a:solidFill>
                  <a:srgbClr val="FF0000"/>
                </a:solidFill>
              </a:rPr>
              <a:t> </a:t>
            </a:r>
            <a:endParaRPr lang="en-US" b="1" dirty="0">
              <a:solidFill>
                <a:srgbClr val="FF0000"/>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sz="2800" dirty="0"/>
              <a:t>Q5</a:t>
            </a:r>
            <a:endParaRPr lang="en-US" dirty="0"/>
          </a:p>
        </p:txBody>
      </p:sp>
      <p:sp>
        <p:nvSpPr>
          <p:cNvPr id="4" name="عنصر نائب للنص 3"/>
          <p:cNvSpPr>
            <a:spLocks noGrp="1"/>
          </p:cNvSpPr>
          <p:nvPr>
            <p:ph type="body" sz="half" idx="2"/>
          </p:nvPr>
        </p:nvSpPr>
        <p:spPr>
          <a:xfrm>
            <a:off x="457200" y="1916832"/>
            <a:ext cx="3008313" cy="4209331"/>
          </a:xfrm>
        </p:spPr>
        <p:txBody>
          <a:bodyPr>
            <a:normAutofit/>
          </a:bodyPr>
          <a:lstStyle/>
          <a:p>
            <a:pPr algn="l"/>
            <a:r>
              <a:rPr lang="en-US" sz="1600" b="1" dirty="0"/>
              <a:t>Mention major criteria for rheumatic fever ?</a:t>
            </a:r>
          </a:p>
          <a:p>
            <a:pPr algn="l"/>
            <a:r>
              <a:rPr lang="en-US" sz="1600" b="1" dirty="0">
                <a:solidFill>
                  <a:srgbClr val="FF0000"/>
                </a:solidFill>
              </a:rPr>
              <a:t>1.Joint involvement</a:t>
            </a:r>
          </a:p>
          <a:p>
            <a:pPr algn="l"/>
            <a:r>
              <a:rPr lang="en-US" sz="1600" b="1" dirty="0">
                <a:solidFill>
                  <a:srgbClr val="FF0000"/>
                </a:solidFill>
              </a:rPr>
              <a:t>2. Myocarditis </a:t>
            </a:r>
          </a:p>
          <a:p>
            <a:pPr algn="l"/>
            <a:r>
              <a:rPr lang="en-US" sz="1600" b="1" dirty="0">
                <a:solidFill>
                  <a:srgbClr val="FF0000"/>
                </a:solidFill>
              </a:rPr>
              <a:t>3. Subcutaneous nodules </a:t>
            </a:r>
          </a:p>
          <a:p>
            <a:pPr algn="l"/>
            <a:r>
              <a:rPr lang="en-US" sz="1600" b="1" dirty="0">
                <a:solidFill>
                  <a:srgbClr val="FF0000"/>
                </a:solidFill>
              </a:rPr>
              <a:t>4. Erythema </a:t>
            </a:r>
            <a:r>
              <a:rPr lang="en-US" sz="1600" b="1" dirty="0" err="1">
                <a:solidFill>
                  <a:srgbClr val="FF0000"/>
                </a:solidFill>
              </a:rPr>
              <a:t>marginatum</a:t>
            </a:r>
            <a:endParaRPr lang="en-US" sz="1600" b="1" dirty="0">
              <a:solidFill>
                <a:srgbClr val="FF0000"/>
              </a:solidFill>
            </a:endParaRPr>
          </a:p>
          <a:p>
            <a:pPr algn="l"/>
            <a:r>
              <a:rPr lang="en-US" sz="1600" b="1" dirty="0">
                <a:solidFill>
                  <a:srgbClr val="FF0000"/>
                </a:solidFill>
              </a:rPr>
              <a:t>5. Sydenham chorea  </a:t>
            </a:r>
            <a:r>
              <a:rPr lang="en-US" sz="1600" b="1" dirty="0"/>
              <a:t> </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3707904" y="2132856"/>
            <a:ext cx="5111750" cy="2185321"/>
          </a:xfrm>
          <a:prstGeom prst="rect">
            <a:avLst/>
          </a:prstGeom>
          <a:noFill/>
          <a:ln w="9525">
            <a:noFill/>
            <a:miter lim="800000"/>
            <a:headEnd/>
            <a:tailEnd/>
          </a:ln>
        </p:spPr>
      </p:pic>
      <p:sp>
        <p:nvSpPr>
          <p:cNvPr id="6" name="مربع نص 5"/>
          <p:cNvSpPr txBox="1"/>
          <p:nvPr/>
        </p:nvSpPr>
        <p:spPr>
          <a:xfrm>
            <a:off x="4139952" y="1700808"/>
            <a:ext cx="360040" cy="369332"/>
          </a:xfrm>
          <a:prstGeom prst="rect">
            <a:avLst/>
          </a:prstGeom>
          <a:noFill/>
        </p:spPr>
        <p:txBody>
          <a:bodyPr wrap="square" rtlCol="0">
            <a:spAutoFit/>
          </a:bodyPr>
          <a:lstStyle/>
          <a:p>
            <a:r>
              <a:rPr lang="en-US" dirty="0"/>
              <a:t>A</a:t>
            </a:r>
          </a:p>
        </p:txBody>
      </p:sp>
      <p:sp>
        <p:nvSpPr>
          <p:cNvPr id="7" name="مربع نص 6"/>
          <p:cNvSpPr txBox="1"/>
          <p:nvPr/>
        </p:nvSpPr>
        <p:spPr>
          <a:xfrm>
            <a:off x="6660232" y="1628800"/>
            <a:ext cx="504056" cy="369332"/>
          </a:xfrm>
          <a:prstGeom prst="rect">
            <a:avLst/>
          </a:prstGeom>
          <a:noFill/>
        </p:spPr>
        <p:txBody>
          <a:bodyPr wrap="square" rtlCol="0">
            <a:spAutoFit/>
          </a:bodyPr>
          <a:lstStyle/>
          <a:p>
            <a:pPr algn="ctr"/>
            <a:r>
              <a:rPr lang="en-US" dirty="0"/>
              <a:t>B</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3200" dirty="0"/>
              <a:t>Q6</a:t>
            </a:r>
          </a:p>
        </p:txBody>
      </p:sp>
      <p:sp>
        <p:nvSpPr>
          <p:cNvPr id="4" name="عنصر نائب للنص 3"/>
          <p:cNvSpPr>
            <a:spLocks noGrp="1"/>
          </p:cNvSpPr>
          <p:nvPr>
            <p:ph type="body" sz="half" idx="2"/>
          </p:nvPr>
        </p:nvSpPr>
        <p:spPr>
          <a:xfrm>
            <a:off x="457200" y="1844824"/>
            <a:ext cx="3008313" cy="4281339"/>
          </a:xfrm>
        </p:spPr>
        <p:txBody>
          <a:bodyPr>
            <a:normAutofit/>
          </a:bodyPr>
          <a:lstStyle/>
          <a:p>
            <a:pPr algn="l"/>
            <a:r>
              <a:rPr lang="en-US" sz="1600" b="1" dirty="0"/>
              <a:t>What this ?</a:t>
            </a:r>
          </a:p>
          <a:p>
            <a:pPr algn="l"/>
            <a:r>
              <a:rPr lang="en-US" sz="1600" b="1" dirty="0" err="1">
                <a:solidFill>
                  <a:srgbClr val="FF0000"/>
                </a:solidFill>
              </a:rPr>
              <a:t>Acanthosis</a:t>
            </a:r>
            <a:r>
              <a:rPr lang="en-US" sz="1600" b="1" dirty="0">
                <a:solidFill>
                  <a:srgbClr val="FF0000"/>
                </a:solidFill>
              </a:rPr>
              <a:t> </a:t>
            </a:r>
            <a:r>
              <a:rPr lang="en-US" sz="1600" b="1" dirty="0" err="1">
                <a:solidFill>
                  <a:srgbClr val="FF0000"/>
                </a:solidFill>
              </a:rPr>
              <a:t>nigrigans</a:t>
            </a:r>
            <a:endParaRPr lang="en-US" sz="1600" b="1" dirty="0">
              <a:solidFill>
                <a:srgbClr val="FF0000"/>
              </a:solidFill>
            </a:endParaRPr>
          </a:p>
          <a:p>
            <a:pPr algn="l"/>
            <a:endParaRPr lang="en-US" sz="1600" b="1" dirty="0"/>
          </a:p>
          <a:p>
            <a:pPr algn="l"/>
            <a:r>
              <a:rPr lang="en-US" sz="1600" b="1" dirty="0"/>
              <a:t>Another dermal change?</a:t>
            </a:r>
          </a:p>
          <a:p>
            <a:pPr algn="l"/>
            <a:r>
              <a:rPr lang="en-US" sz="1600" b="1" dirty="0" err="1">
                <a:solidFill>
                  <a:srgbClr val="FF0000"/>
                </a:solidFill>
              </a:rPr>
              <a:t>Necrobiosis</a:t>
            </a:r>
            <a:r>
              <a:rPr lang="en-US" sz="1600" b="1" dirty="0">
                <a:solidFill>
                  <a:srgbClr val="FF0000"/>
                </a:solidFill>
              </a:rPr>
              <a:t> </a:t>
            </a:r>
            <a:r>
              <a:rPr lang="en-US" sz="1600" b="1" dirty="0" err="1">
                <a:solidFill>
                  <a:srgbClr val="FF0000"/>
                </a:solidFill>
              </a:rPr>
              <a:t>lipoidica</a:t>
            </a:r>
            <a:endParaRPr lang="en-US" sz="1600" b="1" dirty="0">
              <a:solidFill>
                <a:srgbClr val="FF0000"/>
              </a:solidFill>
            </a:endParaRPr>
          </a:p>
          <a:p>
            <a:pPr algn="l"/>
            <a:endParaRPr lang="en-US" sz="1600" b="1" dirty="0"/>
          </a:p>
          <a:p>
            <a:pPr algn="l"/>
            <a:r>
              <a:rPr lang="en-US" sz="1600" b="1" dirty="0"/>
              <a:t>Test to do?</a:t>
            </a:r>
          </a:p>
          <a:p>
            <a:pPr algn="l"/>
            <a:r>
              <a:rPr lang="en-US" sz="1600" b="1" dirty="0">
                <a:solidFill>
                  <a:srgbClr val="FF0000"/>
                </a:solidFill>
              </a:rPr>
              <a:t>Fasting blood glucose</a:t>
            </a:r>
          </a:p>
        </p:txBody>
      </p:sp>
      <p:pic>
        <p:nvPicPr>
          <p:cNvPr id="6146" name="Picture 2"/>
          <p:cNvPicPr>
            <a:picLocks noGrp="1" noChangeAspect="1" noChangeArrowheads="1"/>
          </p:cNvPicPr>
          <p:nvPr>
            <p:ph idx="1"/>
          </p:nvPr>
        </p:nvPicPr>
        <p:blipFill>
          <a:blip r:embed="rId2" cstate="print"/>
          <a:srcRect/>
          <a:stretch>
            <a:fillRect/>
          </a:stretch>
        </p:blipFill>
        <p:spPr bwMode="auto">
          <a:xfrm>
            <a:off x="4067944" y="2060848"/>
            <a:ext cx="4152900" cy="2962275"/>
          </a:xfrm>
          <a:prstGeom prst="rect">
            <a:avLst/>
          </a:prstGeom>
          <a:noFill/>
          <a:ln w="9525">
            <a:noFill/>
            <a:miter lim="800000"/>
            <a:headEnd/>
            <a:tailEnd/>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3200" dirty="0"/>
              <a:t>Q7</a:t>
            </a:r>
          </a:p>
        </p:txBody>
      </p:sp>
      <p:sp>
        <p:nvSpPr>
          <p:cNvPr id="4" name="عنصر نائب للنص 3"/>
          <p:cNvSpPr>
            <a:spLocks noGrp="1"/>
          </p:cNvSpPr>
          <p:nvPr>
            <p:ph idx="1"/>
          </p:nvPr>
        </p:nvSpPr>
        <p:spPr/>
        <p:txBody>
          <a:bodyPr>
            <a:normAutofit/>
          </a:bodyPr>
          <a:lstStyle/>
          <a:p>
            <a:pPr marL="0" indent="0" algn="l">
              <a:buNone/>
            </a:pPr>
            <a:r>
              <a:rPr lang="en-US" sz="1800" b="1" dirty="0"/>
              <a:t>Mention steps for breaking bad news ?</a:t>
            </a:r>
          </a:p>
          <a:p>
            <a:pPr marL="0" indent="0" algn="l">
              <a:buNone/>
            </a:pPr>
            <a:r>
              <a:rPr lang="en-US" sz="1800" b="1" dirty="0">
                <a:solidFill>
                  <a:srgbClr val="FF0000"/>
                </a:solidFill>
              </a:rPr>
              <a:t>SPIKES</a:t>
            </a:r>
          </a:p>
          <a:p>
            <a:pPr marL="0" indent="0" algn="l">
              <a:buNone/>
            </a:pPr>
            <a:r>
              <a:rPr lang="en-US" sz="1800" b="1" dirty="0">
                <a:solidFill>
                  <a:srgbClr val="FF0000"/>
                </a:solidFill>
              </a:rPr>
              <a:t>1. Setting</a:t>
            </a:r>
          </a:p>
          <a:p>
            <a:pPr marL="0" indent="0" algn="l">
              <a:buNone/>
            </a:pPr>
            <a:r>
              <a:rPr lang="en-US" sz="1800" b="1" dirty="0">
                <a:solidFill>
                  <a:srgbClr val="FF0000"/>
                </a:solidFill>
              </a:rPr>
              <a:t>2. Perception </a:t>
            </a:r>
          </a:p>
          <a:p>
            <a:pPr marL="0" indent="0" algn="l">
              <a:buNone/>
            </a:pPr>
            <a:r>
              <a:rPr lang="en-US" sz="1800" b="1" dirty="0">
                <a:solidFill>
                  <a:srgbClr val="FF0000"/>
                </a:solidFill>
              </a:rPr>
              <a:t>3. </a:t>
            </a:r>
            <a:r>
              <a:rPr lang="en-US" sz="1800" b="1" dirty="0" err="1">
                <a:solidFill>
                  <a:srgbClr val="FF0000"/>
                </a:solidFill>
              </a:rPr>
              <a:t>Invetation</a:t>
            </a:r>
            <a:endParaRPr lang="en-US" sz="1800" b="1" dirty="0">
              <a:solidFill>
                <a:srgbClr val="FF0000"/>
              </a:solidFill>
            </a:endParaRPr>
          </a:p>
          <a:p>
            <a:pPr marL="0" indent="0" algn="l">
              <a:buNone/>
            </a:pPr>
            <a:r>
              <a:rPr lang="en-US" sz="1800" b="1" dirty="0">
                <a:solidFill>
                  <a:srgbClr val="FF0000"/>
                </a:solidFill>
              </a:rPr>
              <a:t>4. Knowledge </a:t>
            </a:r>
          </a:p>
          <a:p>
            <a:pPr marL="0" indent="0" algn="l">
              <a:buNone/>
            </a:pPr>
            <a:r>
              <a:rPr lang="en-US" sz="1800" b="1" dirty="0">
                <a:solidFill>
                  <a:srgbClr val="FF0000"/>
                </a:solidFill>
              </a:rPr>
              <a:t>5. </a:t>
            </a:r>
            <a:r>
              <a:rPr lang="en-US" sz="1800" b="1" dirty="0" err="1">
                <a:solidFill>
                  <a:srgbClr val="FF0000"/>
                </a:solidFill>
              </a:rPr>
              <a:t>Emotin</a:t>
            </a:r>
            <a:r>
              <a:rPr lang="en-US" sz="1800" b="1" dirty="0">
                <a:solidFill>
                  <a:srgbClr val="FF0000"/>
                </a:solidFill>
              </a:rPr>
              <a:t> and empathy </a:t>
            </a:r>
          </a:p>
          <a:p>
            <a:pPr marL="0" indent="0" algn="l">
              <a:buNone/>
            </a:pPr>
            <a:r>
              <a:rPr lang="en-US" sz="1800" b="1" dirty="0">
                <a:solidFill>
                  <a:srgbClr val="FF0000"/>
                </a:solidFill>
              </a:rPr>
              <a:t>6. Strategy and summary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730623"/>
          </a:xfrm>
        </p:spPr>
        <p:txBody>
          <a:bodyPr/>
          <a:lstStyle/>
          <a:p>
            <a:r>
              <a:rPr lang="en-US" dirty="0"/>
              <a:t>Family medicine mini-</a:t>
            </a:r>
            <a:r>
              <a:rPr lang="en-US" dirty="0" err="1"/>
              <a:t>osci</a:t>
            </a:r>
            <a:br>
              <a:rPr lang="en-US" dirty="0"/>
            </a:br>
            <a:r>
              <a:rPr lang="en-US" dirty="0"/>
              <a:t>Group 3b</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9552" y="1412776"/>
            <a:ext cx="8229600" cy="2362274"/>
          </a:xfrm>
        </p:spPr>
        <p:txBody>
          <a:bodyPr/>
          <a:lstStyle/>
          <a:p>
            <a:r>
              <a:rPr lang="ar-JO" dirty="0"/>
              <a:t>امتحاننا كان </a:t>
            </a:r>
            <a:r>
              <a:rPr lang="ar-JO" dirty="0" err="1"/>
              <a:t>جزئين</a:t>
            </a:r>
            <a:r>
              <a:rPr lang="ar-JO" dirty="0"/>
              <a:t> </a:t>
            </a:r>
            <a:r>
              <a:rPr lang="ar-JO" dirty="0" err="1"/>
              <a:t>أورال</a:t>
            </a:r>
            <a:r>
              <a:rPr lang="ar-JO" dirty="0"/>
              <a:t> </a:t>
            </a:r>
            <a:r>
              <a:rPr lang="ar-JO" dirty="0" err="1"/>
              <a:t>وميني</a:t>
            </a:r>
            <a:r>
              <a:rPr lang="ar-JO" dirty="0"/>
              <a:t> </a:t>
            </a:r>
            <a:r>
              <a:rPr lang="ar-JO" dirty="0" err="1"/>
              <a:t>أوسكي</a:t>
            </a:r>
            <a:r>
              <a:rPr lang="ar-JO" dirty="0"/>
              <a:t>، الأورال كل شي مهم </a:t>
            </a:r>
            <a:r>
              <a:rPr lang="ar-JO" dirty="0" err="1"/>
              <a:t>وبيجي</a:t>
            </a:r>
            <a:r>
              <a:rPr lang="ar-JO" dirty="0"/>
              <a:t> وكان شامل لكل المادة، بالتوفيق</a:t>
            </a:r>
            <a:endParaRPr lang="en-US"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3600" dirty="0"/>
              <a:t>Q1</a:t>
            </a:r>
          </a:p>
        </p:txBody>
      </p:sp>
      <p:sp>
        <p:nvSpPr>
          <p:cNvPr id="4" name="عنصر نائب للنص 3"/>
          <p:cNvSpPr>
            <a:spLocks noGrp="1"/>
          </p:cNvSpPr>
          <p:nvPr>
            <p:ph type="body" sz="half" idx="2"/>
          </p:nvPr>
        </p:nvSpPr>
        <p:spPr>
          <a:xfrm>
            <a:off x="457200" y="1916832"/>
            <a:ext cx="3008313" cy="4209331"/>
          </a:xfrm>
        </p:spPr>
        <p:txBody>
          <a:bodyPr>
            <a:normAutofit/>
          </a:bodyPr>
          <a:lstStyle/>
          <a:p>
            <a:pPr algn="l"/>
            <a:r>
              <a:rPr lang="en-US" sz="2000" b="1" dirty="0">
                <a:solidFill>
                  <a:srgbClr val="002060"/>
                </a:solidFill>
              </a:rPr>
              <a:t>Diagnosis ?</a:t>
            </a:r>
          </a:p>
          <a:p>
            <a:pPr algn="l"/>
            <a:r>
              <a:rPr lang="en-US" sz="2000" b="1" dirty="0">
                <a:solidFill>
                  <a:srgbClr val="FF0000"/>
                </a:solidFill>
              </a:rPr>
              <a:t>Streptococcal </a:t>
            </a:r>
            <a:r>
              <a:rPr lang="en-US" sz="2000" b="1" dirty="0" err="1">
                <a:solidFill>
                  <a:srgbClr val="FF0000"/>
                </a:solidFill>
              </a:rPr>
              <a:t>phyringitis</a:t>
            </a:r>
            <a:endParaRPr lang="en-US" sz="2000" b="1" dirty="0">
              <a:solidFill>
                <a:srgbClr val="FF0000"/>
              </a:solidFill>
            </a:endParaRPr>
          </a:p>
          <a:p>
            <a:pPr algn="l"/>
            <a:endParaRPr lang="en-US" sz="2000" b="1" dirty="0">
              <a:solidFill>
                <a:srgbClr val="002060"/>
              </a:solidFill>
            </a:endParaRPr>
          </a:p>
          <a:p>
            <a:pPr algn="l"/>
            <a:r>
              <a:rPr lang="en-US" sz="2000" b="1" dirty="0">
                <a:solidFill>
                  <a:srgbClr val="002060"/>
                </a:solidFill>
              </a:rPr>
              <a:t>Causative organism?</a:t>
            </a:r>
          </a:p>
          <a:p>
            <a:pPr algn="l"/>
            <a:r>
              <a:rPr lang="en-US" sz="2000" b="1" dirty="0">
                <a:solidFill>
                  <a:srgbClr val="FF0000"/>
                </a:solidFill>
              </a:rPr>
              <a:t>Group A beta </a:t>
            </a:r>
            <a:r>
              <a:rPr lang="en-US" sz="2000" b="1" dirty="0" err="1">
                <a:solidFill>
                  <a:srgbClr val="FF0000"/>
                </a:solidFill>
              </a:rPr>
              <a:t>heamolytic</a:t>
            </a:r>
            <a:r>
              <a:rPr lang="en-US" sz="2000" b="1" dirty="0">
                <a:solidFill>
                  <a:srgbClr val="FF0000"/>
                </a:solidFill>
              </a:rPr>
              <a:t> streptococcus </a:t>
            </a:r>
          </a:p>
          <a:p>
            <a:endParaRPr lang="en-US" sz="2000" b="1" dirty="0">
              <a:solidFill>
                <a:srgbClr val="002060"/>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4040187" y="1632744"/>
            <a:ext cx="4181475" cy="3133725"/>
          </a:xfrm>
          <a:prstGeom prst="rect">
            <a:avLst/>
          </a:prstGeom>
          <a:noFill/>
          <a:ln w="9525">
            <a:noFill/>
            <a:miter lim="800000"/>
            <a:headEnd/>
            <a:tailEnd/>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sz="2800" dirty="0"/>
              <a:t>Q2</a:t>
            </a:r>
            <a:endParaRPr lang="en-US" dirty="0"/>
          </a:p>
        </p:txBody>
      </p:sp>
      <p:sp>
        <p:nvSpPr>
          <p:cNvPr id="4" name="عنصر نائب للنص 3"/>
          <p:cNvSpPr>
            <a:spLocks noGrp="1"/>
          </p:cNvSpPr>
          <p:nvPr>
            <p:ph type="body" sz="half" idx="2"/>
          </p:nvPr>
        </p:nvSpPr>
        <p:spPr>
          <a:xfrm>
            <a:off x="457200" y="1916832"/>
            <a:ext cx="3008313" cy="4209331"/>
          </a:xfrm>
        </p:spPr>
        <p:txBody>
          <a:bodyPr>
            <a:normAutofit/>
          </a:bodyPr>
          <a:lstStyle/>
          <a:p>
            <a:pPr algn="l"/>
            <a:r>
              <a:rPr lang="en-US" sz="1600" b="1" dirty="0"/>
              <a:t>PICTURE A?</a:t>
            </a:r>
          </a:p>
          <a:p>
            <a:pPr algn="l"/>
            <a:r>
              <a:rPr lang="en-US" sz="1600" b="1" dirty="0" err="1">
                <a:solidFill>
                  <a:srgbClr val="FF0000"/>
                </a:solidFill>
              </a:rPr>
              <a:t>Subcutanous</a:t>
            </a:r>
            <a:r>
              <a:rPr lang="en-US" sz="1600" b="1" dirty="0">
                <a:solidFill>
                  <a:srgbClr val="FF0000"/>
                </a:solidFill>
              </a:rPr>
              <a:t> nodule</a:t>
            </a:r>
          </a:p>
          <a:p>
            <a:pPr algn="l"/>
            <a:endParaRPr lang="en-US" sz="1600" b="1" dirty="0"/>
          </a:p>
          <a:p>
            <a:pPr algn="l"/>
            <a:r>
              <a:rPr lang="en-US" sz="1600" b="1" dirty="0"/>
              <a:t>PICTURE B?</a:t>
            </a:r>
          </a:p>
          <a:p>
            <a:pPr algn="l"/>
            <a:r>
              <a:rPr lang="en-US" sz="1600" b="1" dirty="0" err="1">
                <a:solidFill>
                  <a:srgbClr val="FF0000"/>
                </a:solidFill>
              </a:rPr>
              <a:t>Erythena</a:t>
            </a:r>
            <a:r>
              <a:rPr lang="en-US" sz="1600" b="1" dirty="0">
                <a:solidFill>
                  <a:srgbClr val="FF0000"/>
                </a:solidFill>
              </a:rPr>
              <a:t> </a:t>
            </a:r>
            <a:r>
              <a:rPr lang="en-US" sz="1600" b="1" dirty="0" err="1">
                <a:solidFill>
                  <a:srgbClr val="FF0000"/>
                </a:solidFill>
              </a:rPr>
              <a:t>marginatum</a:t>
            </a:r>
            <a:endParaRPr lang="en-US" sz="1600" b="1" dirty="0">
              <a:solidFill>
                <a:srgbClr val="FF0000"/>
              </a:solidFill>
            </a:endParaRPr>
          </a:p>
          <a:p>
            <a:pPr algn="l"/>
            <a:endParaRPr lang="en-US" sz="1600" b="1" dirty="0"/>
          </a:p>
          <a:p>
            <a:pPr algn="l"/>
            <a:r>
              <a:rPr lang="en-US" sz="1600" b="1" dirty="0"/>
              <a:t>Diagnosis?</a:t>
            </a:r>
          </a:p>
          <a:p>
            <a:pPr algn="l"/>
            <a:r>
              <a:rPr lang="en-US" sz="1600" b="1" dirty="0">
                <a:solidFill>
                  <a:srgbClr val="FF0000"/>
                </a:solidFill>
              </a:rPr>
              <a:t>Rheumatic fever</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3707904" y="2132856"/>
            <a:ext cx="5111750" cy="2185321"/>
          </a:xfrm>
          <a:prstGeom prst="rect">
            <a:avLst/>
          </a:prstGeom>
          <a:noFill/>
          <a:ln w="9525">
            <a:noFill/>
            <a:miter lim="800000"/>
            <a:headEnd/>
            <a:tailEnd/>
          </a:ln>
        </p:spPr>
      </p:pic>
      <p:sp>
        <p:nvSpPr>
          <p:cNvPr id="6" name="مربع نص 5"/>
          <p:cNvSpPr txBox="1"/>
          <p:nvPr/>
        </p:nvSpPr>
        <p:spPr>
          <a:xfrm>
            <a:off x="4139952" y="1700808"/>
            <a:ext cx="360040" cy="369332"/>
          </a:xfrm>
          <a:prstGeom prst="rect">
            <a:avLst/>
          </a:prstGeom>
          <a:noFill/>
        </p:spPr>
        <p:txBody>
          <a:bodyPr wrap="square" rtlCol="0">
            <a:spAutoFit/>
          </a:bodyPr>
          <a:lstStyle/>
          <a:p>
            <a:r>
              <a:rPr lang="en-US" dirty="0"/>
              <a:t>A</a:t>
            </a:r>
          </a:p>
        </p:txBody>
      </p:sp>
      <p:sp>
        <p:nvSpPr>
          <p:cNvPr id="7" name="مربع نص 6"/>
          <p:cNvSpPr txBox="1"/>
          <p:nvPr/>
        </p:nvSpPr>
        <p:spPr>
          <a:xfrm>
            <a:off x="6660232" y="1628800"/>
            <a:ext cx="504056" cy="369332"/>
          </a:xfrm>
          <a:prstGeom prst="rect">
            <a:avLst/>
          </a:prstGeom>
          <a:noFill/>
        </p:spPr>
        <p:txBody>
          <a:bodyPr wrap="square" rtlCol="0">
            <a:spAutoFit/>
          </a:bodyPr>
          <a:lstStyle/>
          <a:p>
            <a:pPr algn="ctr"/>
            <a:r>
              <a:rPr lang="en-US" dirty="0"/>
              <a:t>B</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2674D4-1DD2-444F-5793-278E5B27A1B0}"/>
              </a:ext>
            </a:extLst>
          </p:cNvPr>
          <p:cNvSpPr>
            <a:spLocks noGrp="1"/>
          </p:cNvSpPr>
          <p:nvPr>
            <p:ph type="title"/>
          </p:nvPr>
        </p:nvSpPr>
        <p:spPr/>
        <p:txBody>
          <a:bodyPr>
            <a:normAutofit/>
          </a:bodyPr>
          <a:lstStyle/>
          <a:p>
            <a:r>
              <a:rPr lang="en-US" dirty="0"/>
              <a:t>Q6 Fatigue</a:t>
            </a:r>
          </a:p>
        </p:txBody>
      </p:sp>
      <p:sp>
        <p:nvSpPr>
          <p:cNvPr id="3" name="Content Placeholder 2">
            <a:extLst>
              <a:ext uri="{FF2B5EF4-FFF2-40B4-BE49-F238E27FC236}">
                <a16:creationId xmlns:a16="http://schemas.microsoft.com/office/drawing/2014/main" id="{D44B44D8-6AF2-8676-4D2B-A9E0768D4755}"/>
              </a:ext>
            </a:extLst>
          </p:cNvPr>
          <p:cNvSpPr>
            <a:spLocks noGrp="1"/>
          </p:cNvSpPr>
          <p:nvPr>
            <p:ph idx="1"/>
          </p:nvPr>
        </p:nvSpPr>
        <p:spPr/>
        <p:txBody>
          <a:bodyPr/>
          <a:lstStyle/>
          <a:p>
            <a:r>
              <a:rPr lang="en-GB" dirty="0"/>
              <a:t>Typical case of chronic fatigue syndrome</a:t>
            </a:r>
          </a:p>
          <a:p>
            <a:r>
              <a:rPr lang="en-GB" dirty="0"/>
              <a:t>Diagnosis</a:t>
            </a:r>
          </a:p>
          <a:p>
            <a:pPr lvl="1"/>
            <a:r>
              <a:rPr lang="en-GB" dirty="0"/>
              <a:t>chronic fatigue syndrome </a:t>
            </a:r>
          </a:p>
          <a:p>
            <a:r>
              <a:rPr lang="en-GB" dirty="0"/>
              <a:t>What is your management ?</a:t>
            </a:r>
          </a:p>
          <a:p>
            <a:endParaRPr lang="en-US" dirty="0"/>
          </a:p>
        </p:txBody>
      </p:sp>
    </p:spTree>
    <p:extLst>
      <p:ext uri="{BB962C8B-B14F-4D97-AF65-F5344CB8AC3E}">
        <p14:creationId xmlns:p14="http://schemas.microsoft.com/office/powerpoint/2010/main" val="337975339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نص 3"/>
          <p:cNvSpPr>
            <a:spLocks noGrp="1"/>
          </p:cNvSpPr>
          <p:nvPr>
            <p:ph type="body" sz="half" idx="2"/>
          </p:nvPr>
        </p:nvSpPr>
        <p:spPr>
          <a:xfrm>
            <a:off x="285720" y="357166"/>
            <a:ext cx="3786214" cy="5768997"/>
          </a:xfrm>
        </p:spPr>
        <p:txBody>
          <a:bodyPr>
            <a:normAutofit/>
          </a:bodyPr>
          <a:lstStyle/>
          <a:p>
            <a:pPr algn="l"/>
            <a:r>
              <a:rPr lang="en-US" sz="2000" dirty="0"/>
              <a:t>Q3</a:t>
            </a:r>
          </a:p>
          <a:p>
            <a:pPr algn="l"/>
            <a:endParaRPr lang="ar-JO" sz="2000" dirty="0"/>
          </a:p>
          <a:p>
            <a:pPr algn="l"/>
            <a:endParaRPr lang="ar-JO" sz="2000" dirty="0"/>
          </a:p>
          <a:p>
            <a:pPr algn="l"/>
            <a:r>
              <a:rPr lang="en-US" sz="2000" dirty="0"/>
              <a:t>What is this called?</a:t>
            </a:r>
          </a:p>
          <a:p>
            <a:pPr algn="l"/>
            <a:r>
              <a:rPr lang="en-US" sz="2000" dirty="0">
                <a:solidFill>
                  <a:srgbClr val="FF0000"/>
                </a:solidFill>
              </a:rPr>
              <a:t>Goiter</a:t>
            </a:r>
          </a:p>
          <a:p>
            <a:pPr algn="l"/>
            <a:endParaRPr lang="en-US" sz="2000" dirty="0">
              <a:solidFill>
                <a:srgbClr val="FF0000"/>
              </a:solidFill>
            </a:endParaRPr>
          </a:p>
          <a:p>
            <a:pPr algn="l"/>
            <a:r>
              <a:rPr lang="en-US" sz="2000" dirty="0"/>
              <a:t>Test  that you should do?</a:t>
            </a:r>
          </a:p>
          <a:p>
            <a:pPr algn="l"/>
            <a:r>
              <a:rPr lang="en-US" sz="2000" dirty="0">
                <a:solidFill>
                  <a:srgbClr val="FF0000"/>
                </a:solidFill>
              </a:rPr>
              <a:t>Serum TSH,T4,T3</a:t>
            </a:r>
          </a:p>
          <a:p>
            <a:pPr algn="l"/>
            <a:endParaRPr lang="en-US" sz="2000" dirty="0">
              <a:solidFill>
                <a:srgbClr val="FF0000"/>
              </a:solidFill>
            </a:endParaRPr>
          </a:p>
          <a:p>
            <a:pPr algn="l"/>
            <a:r>
              <a:rPr lang="en-US" sz="2000" dirty="0"/>
              <a:t>Mention a differential diagnosis:</a:t>
            </a:r>
          </a:p>
          <a:p>
            <a:pPr algn="l"/>
            <a:r>
              <a:rPr lang="en-US" sz="2000" dirty="0">
                <a:solidFill>
                  <a:srgbClr val="FF0000"/>
                </a:solidFill>
              </a:rPr>
              <a:t>Hashimoto disease (</a:t>
            </a:r>
            <a:r>
              <a:rPr lang="en-US" sz="2000" dirty="0" err="1">
                <a:solidFill>
                  <a:srgbClr val="FF0000"/>
                </a:solidFill>
              </a:rPr>
              <a:t>hypothyrodism</a:t>
            </a:r>
            <a:r>
              <a:rPr lang="en-US" sz="2000" dirty="0">
                <a:solidFill>
                  <a:srgbClr val="FF0000"/>
                </a:solidFill>
              </a:rPr>
              <a:t>)</a:t>
            </a:r>
          </a:p>
          <a:p>
            <a:pPr algn="l"/>
            <a:endParaRPr lang="en-US" sz="2000" dirty="0"/>
          </a:p>
          <a:p>
            <a:pPr algn="l"/>
            <a:endParaRPr lang="ar-SA" sz="2000" dirty="0">
              <a:solidFill>
                <a:srgbClr val="FF0000"/>
              </a:solidFill>
            </a:endParaRPr>
          </a:p>
        </p:txBody>
      </p:sp>
      <p:pic>
        <p:nvPicPr>
          <p:cNvPr id="1026" name="Picture 2" descr="لا يتوفر وصف."/>
          <p:cNvPicPr>
            <a:picLocks noChangeAspect="1" noChangeArrowheads="1"/>
          </p:cNvPicPr>
          <p:nvPr/>
        </p:nvPicPr>
        <p:blipFill>
          <a:blip r:embed="rId2"/>
          <a:srcRect/>
          <a:stretch>
            <a:fillRect/>
          </a:stretch>
        </p:blipFill>
        <p:spPr bwMode="auto">
          <a:xfrm>
            <a:off x="4500562" y="428604"/>
            <a:ext cx="4500594" cy="3143272"/>
          </a:xfrm>
          <a:prstGeom prst="rect">
            <a:avLst/>
          </a:prstGeom>
          <a:noFill/>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3200" dirty="0"/>
              <a:t>Q4</a:t>
            </a:r>
          </a:p>
        </p:txBody>
      </p:sp>
      <p:sp>
        <p:nvSpPr>
          <p:cNvPr id="4" name="عنصر نائب للنص 3"/>
          <p:cNvSpPr>
            <a:spLocks noGrp="1"/>
          </p:cNvSpPr>
          <p:nvPr>
            <p:ph type="body" sz="half" idx="2"/>
          </p:nvPr>
        </p:nvSpPr>
        <p:spPr>
          <a:xfrm>
            <a:off x="457200" y="1844824"/>
            <a:ext cx="3008313" cy="4281339"/>
          </a:xfrm>
        </p:spPr>
        <p:txBody>
          <a:bodyPr>
            <a:normAutofit/>
          </a:bodyPr>
          <a:lstStyle/>
          <a:p>
            <a:pPr algn="l"/>
            <a:r>
              <a:rPr lang="en-US" sz="1600" b="1" dirty="0"/>
              <a:t>What this ?</a:t>
            </a:r>
          </a:p>
          <a:p>
            <a:pPr algn="l"/>
            <a:r>
              <a:rPr lang="en-US" sz="1600" b="1" dirty="0" err="1">
                <a:solidFill>
                  <a:srgbClr val="FF0000"/>
                </a:solidFill>
              </a:rPr>
              <a:t>Acanthosis</a:t>
            </a:r>
            <a:r>
              <a:rPr lang="en-US" sz="1600" b="1" dirty="0">
                <a:solidFill>
                  <a:srgbClr val="FF0000"/>
                </a:solidFill>
              </a:rPr>
              <a:t> </a:t>
            </a:r>
            <a:r>
              <a:rPr lang="en-US" sz="1600" b="1" dirty="0" err="1">
                <a:solidFill>
                  <a:srgbClr val="FF0000"/>
                </a:solidFill>
              </a:rPr>
              <a:t>nigrigans</a:t>
            </a:r>
            <a:endParaRPr lang="en-US" sz="1600" b="1" dirty="0">
              <a:solidFill>
                <a:srgbClr val="FF0000"/>
              </a:solidFill>
            </a:endParaRPr>
          </a:p>
          <a:p>
            <a:pPr algn="l"/>
            <a:endParaRPr lang="en-US" sz="1600" b="1" dirty="0"/>
          </a:p>
          <a:p>
            <a:pPr algn="l"/>
            <a:r>
              <a:rPr lang="en-US" sz="1600" b="1" dirty="0"/>
              <a:t>One cause?</a:t>
            </a:r>
          </a:p>
          <a:p>
            <a:pPr algn="l"/>
            <a:r>
              <a:rPr lang="en-US" sz="1600" b="1" dirty="0">
                <a:solidFill>
                  <a:srgbClr val="FF0000"/>
                </a:solidFill>
              </a:rPr>
              <a:t>Insulin resistance</a:t>
            </a:r>
          </a:p>
          <a:p>
            <a:pPr algn="l"/>
            <a:endParaRPr lang="en-US" sz="1600" b="1" dirty="0"/>
          </a:p>
          <a:p>
            <a:pPr algn="l"/>
            <a:r>
              <a:rPr lang="en-US" sz="1600" b="1" dirty="0"/>
              <a:t>Another dermal change?</a:t>
            </a:r>
          </a:p>
          <a:p>
            <a:pPr algn="l"/>
            <a:r>
              <a:rPr lang="en-US" sz="1600" b="1" dirty="0" err="1">
                <a:solidFill>
                  <a:srgbClr val="FF0000"/>
                </a:solidFill>
              </a:rPr>
              <a:t>Necrobiosis</a:t>
            </a:r>
            <a:r>
              <a:rPr lang="en-US" sz="1600" b="1" dirty="0">
                <a:solidFill>
                  <a:srgbClr val="FF0000"/>
                </a:solidFill>
              </a:rPr>
              <a:t> </a:t>
            </a:r>
            <a:r>
              <a:rPr lang="en-US" sz="1600" b="1" dirty="0" err="1">
                <a:solidFill>
                  <a:srgbClr val="FF0000"/>
                </a:solidFill>
              </a:rPr>
              <a:t>lipoidica</a:t>
            </a:r>
            <a:endParaRPr lang="en-US" sz="1600" b="1" dirty="0">
              <a:solidFill>
                <a:srgbClr val="FF0000"/>
              </a:solidFill>
            </a:endParaRPr>
          </a:p>
          <a:p>
            <a:pPr algn="l"/>
            <a:endParaRPr lang="en-US" sz="1600" b="1" dirty="0"/>
          </a:p>
          <a:p>
            <a:pPr algn="l"/>
            <a:r>
              <a:rPr lang="en-US" sz="1600" b="1" dirty="0"/>
              <a:t>Test to do?</a:t>
            </a:r>
          </a:p>
          <a:p>
            <a:pPr algn="l"/>
            <a:r>
              <a:rPr lang="en-US" sz="1600" b="1" dirty="0">
                <a:solidFill>
                  <a:srgbClr val="FF0000"/>
                </a:solidFill>
              </a:rPr>
              <a:t>Fasting blood glucose</a:t>
            </a:r>
          </a:p>
        </p:txBody>
      </p:sp>
      <p:pic>
        <p:nvPicPr>
          <p:cNvPr id="6146" name="Picture 2"/>
          <p:cNvPicPr>
            <a:picLocks noGrp="1" noChangeAspect="1" noChangeArrowheads="1"/>
          </p:cNvPicPr>
          <p:nvPr>
            <p:ph idx="1"/>
          </p:nvPr>
        </p:nvPicPr>
        <p:blipFill>
          <a:blip r:embed="rId2" cstate="print"/>
          <a:srcRect/>
          <a:stretch>
            <a:fillRect/>
          </a:stretch>
        </p:blipFill>
        <p:spPr bwMode="auto">
          <a:xfrm>
            <a:off x="4067944" y="2060848"/>
            <a:ext cx="4152900" cy="2962275"/>
          </a:xfrm>
          <a:prstGeom prst="rect">
            <a:avLst/>
          </a:prstGeom>
          <a:noFill/>
          <a:ln w="9525">
            <a:noFill/>
            <a:miter lim="800000"/>
            <a:headEnd/>
            <a:tailEnd/>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3200" dirty="0"/>
              <a:t>Q5</a:t>
            </a:r>
          </a:p>
        </p:txBody>
      </p:sp>
      <p:sp>
        <p:nvSpPr>
          <p:cNvPr id="4" name="عنصر نائب للنص 3"/>
          <p:cNvSpPr>
            <a:spLocks noGrp="1"/>
          </p:cNvSpPr>
          <p:nvPr>
            <p:ph type="body" sz="half" idx="2"/>
          </p:nvPr>
        </p:nvSpPr>
        <p:spPr>
          <a:xfrm>
            <a:off x="457200" y="1700808"/>
            <a:ext cx="3008313" cy="4425355"/>
          </a:xfrm>
        </p:spPr>
        <p:txBody>
          <a:bodyPr>
            <a:normAutofit/>
          </a:bodyPr>
          <a:lstStyle/>
          <a:p>
            <a:pPr algn="l"/>
            <a:r>
              <a:rPr lang="ar-JO" sz="1800" b="1" dirty="0"/>
              <a:t>؟</a:t>
            </a:r>
            <a:r>
              <a:rPr lang="en-US" sz="1800" b="1" dirty="0"/>
              <a:t>What is first picture</a:t>
            </a:r>
          </a:p>
          <a:p>
            <a:pPr algn="l"/>
            <a:r>
              <a:rPr lang="en-US" sz="1800" b="1" dirty="0" err="1">
                <a:solidFill>
                  <a:srgbClr val="FF0000"/>
                </a:solidFill>
              </a:rPr>
              <a:t>Xanthalasma</a:t>
            </a:r>
            <a:endParaRPr lang="en-US" sz="1800" b="1" dirty="0">
              <a:solidFill>
                <a:srgbClr val="FF0000"/>
              </a:solidFill>
            </a:endParaRPr>
          </a:p>
          <a:p>
            <a:pPr algn="l"/>
            <a:endParaRPr lang="en-US" sz="1800" b="1" dirty="0"/>
          </a:p>
          <a:p>
            <a:pPr algn="l"/>
            <a:r>
              <a:rPr lang="en-US" sz="1800" b="1" dirty="0"/>
              <a:t>What is the second picture?</a:t>
            </a:r>
          </a:p>
          <a:p>
            <a:pPr algn="l"/>
            <a:r>
              <a:rPr lang="en-US" sz="1800" b="1" dirty="0">
                <a:solidFill>
                  <a:srgbClr val="FF0000"/>
                </a:solidFill>
              </a:rPr>
              <a:t>Corneal </a:t>
            </a:r>
            <a:r>
              <a:rPr lang="en-US" sz="1800" b="1" dirty="0" err="1">
                <a:solidFill>
                  <a:srgbClr val="FF0000"/>
                </a:solidFill>
              </a:rPr>
              <a:t>arcus</a:t>
            </a:r>
            <a:endParaRPr lang="en-US" sz="1800" b="1" dirty="0">
              <a:solidFill>
                <a:srgbClr val="FF0000"/>
              </a:solidFill>
            </a:endParaRPr>
          </a:p>
          <a:p>
            <a:pPr algn="l"/>
            <a:endParaRPr lang="en-US" sz="1800" b="1" dirty="0"/>
          </a:p>
          <a:p>
            <a:pPr algn="l"/>
            <a:r>
              <a:rPr lang="en-US" sz="1800" b="1" dirty="0"/>
              <a:t>What is the diagnosis?</a:t>
            </a:r>
          </a:p>
          <a:p>
            <a:pPr algn="l"/>
            <a:r>
              <a:rPr lang="en-US" sz="1800" b="1" dirty="0" err="1">
                <a:solidFill>
                  <a:srgbClr val="FF0000"/>
                </a:solidFill>
              </a:rPr>
              <a:t>Hyperlipidemia</a:t>
            </a:r>
            <a:endParaRPr lang="en-US" sz="1800" b="1" dirty="0">
              <a:solidFill>
                <a:srgbClr val="FF0000"/>
              </a:solidFill>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4643438" y="1142984"/>
            <a:ext cx="3160390" cy="1643074"/>
          </a:xfrm>
          <a:prstGeom prst="rect">
            <a:avLst/>
          </a:prstGeom>
          <a:noFill/>
          <a:ln w="9525">
            <a:noFill/>
            <a:miter lim="800000"/>
            <a:headEnd/>
            <a:tailEnd/>
          </a:ln>
        </p:spPr>
      </p:pic>
      <p:pic>
        <p:nvPicPr>
          <p:cNvPr id="2050" name="Picture 2" descr="لا يتوفر وصف."/>
          <p:cNvPicPr>
            <a:picLocks noChangeAspect="1" noChangeArrowheads="1"/>
          </p:cNvPicPr>
          <p:nvPr/>
        </p:nvPicPr>
        <p:blipFill>
          <a:blip r:embed="rId3"/>
          <a:srcRect/>
          <a:stretch>
            <a:fillRect/>
          </a:stretch>
        </p:blipFill>
        <p:spPr bwMode="auto">
          <a:xfrm>
            <a:off x="4643438" y="3357562"/>
            <a:ext cx="3143272" cy="1657351"/>
          </a:xfrm>
          <a:prstGeom prst="rect">
            <a:avLst/>
          </a:prstGeom>
          <a:noFill/>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5111750" cy="5853113"/>
          </a:xfrm>
        </p:spPr>
        <p:txBody>
          <a:bodyPr/>
          <a:lstStyle/>
          <a:p>
            <a:pPr algn="l">
              <a:buNone/>
            </a:pPr>
            <a:r>
              <a:rPr lang="en-US" dirty="0"/>
              <a:t>Q6</a:t>
            </a:r>
          </a:p>
          <a:p>
            <a:pPr algn="l">
              <a:buNone/>
            </a:pPr>
            <a:endParaRPr lang="ar-JO" dirty="0"/>
          </a:p>
          <a:p>
            <a:pPr algn="l">
              <a:buNone/>
            </a:pPr>
            <a:r>
              <a:rPr lang="en-US" dirty="0"/>
              <a:t>Mention stages of smoking cessation.</a:t>
            </a:r>
          </a:p>
          <a:p>
            <a:pPr algn="l">
              <a:buNone/>
            </a:pPr>
            <a:endParaRPr lang="en-US" dirty="0"/>
          </a:p>
          <a:p>
            <a:pPr algn="l">
              <a:buNone/>
            </a:pPr>
            <a:r>
              <a:rPr lang="en-US" dirty="0">
                <a:solidFill>
                  <a:srgbClr val="FF0000"/>
                </a:solidFill>
              </a:rPr>
              <a:t>1.Precontemplation</a:t>
            </a:r>
          </a:p>
          <a:p>
            <a:pPr algn="l">
              <a:buNone/>
            </a:pPr>
            <a:r>
              <a:rPr lang="en-US" dirty="0">
                <a:solidFill>
                  <a:srgbClr val="FF0000"/>
                </a:solidFill>
              </a:rPr>
              <a:t>2.Contemplation</a:t>
            </a:r>
          </a:p>
          <a:p>
            <a:pPr algn="l">
              <a:buNone/>
            </a:pPr>
            <a:r>
              <a:rPr lang="en-US" dirty="0">
                <a:solidFill>
                  <a:srgbClr val="FF0000"/>
                </a:solidFill>
              </a:rPr>
              <a:t>3.Preparation</a:t>
            </a:r>
          </a:p>
          <a:p>
            <a:pPr algn="l">
              <a:buNone/>
            </a:pPr>
            <a:r>
              <a:rPr lang="en-US" dirty="0">
                <a:solidFill>
                  <a:srgbClr val="FF0000"/>
                </a:solidFill>
              </a:rPr>
              <a:t>4.Action</a:t>
            </a:r>
          </a:p>
          <a:p>
            <a:pPr algn="l">
              <a:buNone/>
            </a:pPr>
            <a:r>
              <a:rPr lang="en-US" dirty="0">
                <a:solidFill>
                  <a:srgbClr val="FF0000"/>
                </a:solidFill>
              </a:rPr>
              <a:t>5.Maintainance</a:t>
            </a:r>
            <a:r>
              <a:rPr lang="en-US" dirty="0"/>
              <a:t> </a:t>
            </a:r>
          </a:p>
          <a:p>
            <a:pPr algn="l">
              <a:buNone/>
            </a:pPr>
            <a:endParaRPr lang="ar-SA"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730623"/>
          </a:xfrm>
        </p:spPr>
        <p:txBody>
          <a:bodyPr/>
          <a:lstStyle/>
          <a:p>
            <a:r>
              <a:rPr lang="en-US" dirty="0"/>
              <a:t>Family medicine mini-</a:t>
            </a:r>
            <a:r>
              <a:rPr lang="en-US" dirty="0" err="1"/>
              <a:t>osci</a:t>
            </a:r>
            <a:br>
              <a:rPr lang="en-US" dirty="0"/>
            </a:br>
            <a:r>
              <a:rPr lang="en-US" dirty="0"/>
              <a:t>Group 3c</a:t>
            </a:r>
          </a:p>
        </p:txBody>
      </p:sp>
      <p:sp>
        <p:nvSpPr>
          <p:cNvPr id="3" name="عنوان فرعي 2"/>
          <p:cNvSpPr>
            <a:spLocks noGrp="1"/>
          </p:cNvSpPr>
          <p:nvPr>
            <p:ph type="subTitle" idx="1"/>
          </p:nvPr>
        </p:nvSpPr>
        <p:spPr/>
        <p:txBody>
          <a:bodyPr>
            <a:normAutofit/>
          </a:bodyPr>
          <a:lstStyle/>
          <a:p>
            <a:r>
              <a:rPr lang="ar-JO" sz="4000" dirty="0">
                <a:solidFill>
                  <a:srgbClr val="002060"/>
                </a:solidFill>
              </a:rPr>
              <a:t>دانية أحمد </a:t>
            </a:r>
            <a:r>
              <a:rPr lang="ar-JO" sz="4000" dirty="0" err="1">
                <a:solidFill>
                  <a:srgbClr val="002060"/>
                </a:solidFill>
              </a:rPr>
              <a:t>الرواشدة</a:t>
            </a:r>
            <a:endParaRPr lang="en-US" sz="4000" dirty="0">
              <a:solidFill>
                <a:srgbClr val="002060"/>
              </a:solidFill>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9552" y="1412776"/>
            <a:ext cx="8229600" cy="2362274"/>
          </a:xfrm>
        </p:spPr>
        <p:txBody>
          <a:bodyPr/>
          <a:lstStyle/>
          <a:p>
            <a:r>
              <a:rPr lang="ar-JO" dirty="0"/>
              <a:t>امتحاننا كان </a:t>
            </a:r>
            <a:r>
              <a:rPr lang="ar-JO" dirty="0" err="1"/>
              <a:t>جزئين</a:t>
            </a:r>
            <a:r>
              <a:rPr lang="ar-JO" dirty="0"/>
              <a:t> </a:t>
            </a:r>
            <a:r>
              <a:rPr lang="ar-JO" dirty="0" err="1"/>
              <a:t>أورال</a:t>
            </a:r>
            <a:r>
              <a:rPr lang="ar-JO" dirty="0"/>
              <a:t> </a:t>
            </a:r>
            <a:r>
              <a:rPr lang="ar-JO" dirty="0" err="1"/>
              <a:t>وميني</a:t>
            </a:r>
            <a:r>
              <a:rPr lang="ar-JO" dirty="0"/>
              <a:t> </a:t>
            </a:r>
            <a:r>
              <a:rPr lang="ar-JO" dirty="0" err="1"/>
              <a:t>أوسكي</a:t>
            </a:r>
            <a:r>
              <a:rPr lang="ar-JO" dirty="0"/>
              <a:t>، الأورال كل شي مهم </a:t>
            </a:r>
            <a:r>
              <a:rPr lang="ar-JO" dirty="0" err="1"/>
              <a:t>وبيجي</a:t>
            </a:r>
            <a:r>
              <a:rPr lang="ar-JO" dirty="0"/>
              <a:t> وكان شامل لكل المادة، بالتوفيق</a:t>
            </a:r>
            <a:endParaRPr lang="en-US"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3600" dirty="0"/>
              <a:t>Q1</a:t>
            </a:r>
          </a:p>
        </p:txBody>
      </p:sp>
      <p:sp>
        <p:nvSpPr>
          <p:cNvPr id="4" name="عنصر نائب للنص 3"/>
          <p:cNvSpPr>
            <a:spLocks noGrp="1"/>
          </p:cNvSpPr>
          <p:nvPr>
            <p:ph type="body" sz="half" idx="2"/>
          </p:nvPr>
        </p:nvSpPr>
        <p:spPr>
          <a:xfrm>
            <a:off x="457200" y="1916832"/>
            <a:ext cx="3008313" cy="4209331"/>
          </a:xfrm>
        </p:spPr>
        <p:txBody>
          <a:bodyPr>
            <a:normAutofit/>
          </a:bodyPr>
          <a:lstStyle/>
          <a:p>
            <a:pPr algn="l"/>
            <a:r>
              <a:rPr lang="en-US" sz="2000" b="1" dirty="0">
                <a:solidFill>
                  <a:srgbClr val="002060"/>
                </a:solidFill>
              </a:rPr>
              <a:t>Diagnosis ?</a:t>
            </a:r>
          </a:p>
          <a:p>
            <a:pPr algn="l"/>
            <a:r>
              <a:rPr lang="en-US" sz="2000" b="1" dirty="0">
                <a:solidFill>
                  <a:srgbClr val="FF0000"/>
                </a:solidFill>
              </a:rPr>
              <a:t>Streptococcal </a:t>
            </a:r>
            <a:r>
              <a:rPr lang="en-US" sz="2000" b="1" dirty="0" err="1">
                <a:solidFill>
                  <a:srgbClr val="FF0000"/>
                </a:solidFill>
              </a:rPr>
              <a:t>phyringitis</a:t>
            </a:r>
            <a:endParaRPr lang="en-US" sz="2000" b="1" dirty="0">
              <a:solidFill>
                <a:srgbClr val="FF0000"/>
              </a:solidFill>
            </a:endParaRPr>
          </a:p>
          <a:p>
            <a:pPr algn="l"/>
            <a:endParaRPr lang="en-US" sz="2000" b="1" dirty="0">
              <a:solidFill>
                <a:srgbClr val="002060"/>
              </a:solidFill>
            </a:endParaRPr>
          </a:p>
          <a:p>
            <a:pPr algn="l"/>
            <a:r>
              <a:rPr lang="en-US" sz="2000" b="1" dirty="0">
                <a:solidFill>
                  <a:srgbClr val="002060"/>
                </a:solidFill>
              </a:rPr>
              <a:t>Causative organism?</a:t>
            </a:r>
          </a:p>
          <a:p>
            <a:pPr algn="l"/>
            <a:r>
              <a:rPr lang="en-US" sz="2000" b="1" dirty="0">
                <a:solidFill>
                  <a:srgbClr val="FF0000"/>
                </a:solidFill>
              </a:rPr>
              <a:t>Group A beta </a:t>
            </a:r>
            <a:r>
              <a:rPr lang="en-US" sz="2000" b="1" dirty="0" err="1">
                <a:solidFill>
                  <a:srgbClr val="FF0000"/>
                </a:solidFill>
              </a:rPr>
              <a:t>heamolytic</a:t>
            </a:r>
            <a:r>
              <a:rPr lang="en-US" sz="2000" b="1" dirty="0">
                <a:solidFill>
                  <a:srgbClr val="FF0000"/>
                </a:solidFill>
              </a:rPr>
              <a:t> streptococcus </a:t>
            </a:r>
          </a:p>
          <a:p>
            <a:endParaRPr lang="en-US" sz="2000" b="1" dirty="0">
              <a:solidFill>
                <a:srgbClr val="002060"/>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4040187" y="1632744"/>
            <a:ext cx="4181475" cy="3133725"/>
          </a:xfrm>
          <a:prstGeom prst="rect">
            <a:avLst/>
          </a:prstGeom>
          <a:noFill/>
          <a:ln w="9525">
            <a:noFill/>
            <a:miter lim="800000"/>
            <a:headEnd/>
            <a:tailEnd/>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sz="3600" dirty="0"/>
              <a:t>Q2</a:t>
            </a:r>
            <a:endParaRPr lang="en-US" dirty="0"/>
          </a:p>
        </p:txBody>
      </p:sp>
      <p:sp>
        <p:nvSpPr>
          <p:cNvPr id="4" name="عنصر نائب للنص 3"/>
          <p:cNvSpPr>
            <a:spLocks noGrp="1"/>
          </p:cNvSpPr>
          <p:nvPr>
            <p:ph type="body" sz="half" idx="2"/>
          </p:nvPr>
        </p:nvSpPr>
        <p:spPr>
          <a:xfrm>
            <a:off x="457200" y="2060848"/>
            <a:ext cx="3008313" cy="4065315"/>
          </a:xfrm>
        </p:spPr>
        <p:txBody>
          <a:bodyPr>
            <a:normAutofit/>
          </a:bodyPr>
          <a:lstStyle/>
          <a:p>
            <a:pPr algn="l"/>
            <a:r>
              <a:rPr lang="en-US" sz="1800" b="1" dirty="0"/>
              <a:t>2 DDX?</a:t>
            </a:r>
          </a:p>
          <a:p>
            <a:pPr algn="l"/>
            <a:r>
              <a:rPr lang="en-US" sz="1800" b="1" dirty="0"/>
              <a:t>1- </a:t>
            </a:r>
            <a:r>
              <a:rPr lang="en-US" sz="1800" b="1" dirty="0">
                <a:solidFill>
                  <a:srgbClr val="FF0000"/>
                </a:solidFill>
              </a:rPr>
              <a:t>encephalitis</a:t>
            </a:r>
          </a:p>
          <a:p>
            <a:pPr algn="l"/>
            <a:r>
              <a:rPr lang="en-US" sz="1800" b="1" dirty="0"/>
              <a:t>2- </a:t>
            </a:r>
            <a:r>
              <a:rPr lang="en-US" sz="1800" b="1" dirty="0">
                <a:solidFill>
                  <a:srgbClr val="FF0000"/>
                </a:solidFill>
              </a:rPr>
              <a:t>meningitis</a:t>
            </a:r>
          </a:p>
          <a:p>
            <a:pPr algn="l"/>
            <a:endParaRPr lang="en-US" sz="1800" b="1" dirty="0"/>
          </a:p>
          <a:p>
            <a:pPr algn="l"/>
            <a:r>
              <a:rPr lang="en-US" sz="1800" b="1" dirty="0"/>
              <a:t>Test to do?</a:t>
            </a:r>
          </a:p>
          <a:p>
            <a:pPr algn="l"/>
            <a:r>
              <a:rPr lang="en-US" sz="1800" b="1" dirty="0"/>
              <a:t> </a:t>
            </a:r>
            <a:r>
              <a:rPr lang="en-US" sz="1800" b="1" dirty="0">
                <a:solidFill>
                  <a:srgbClr val="FF0000"/>
                </a:solidFill>
              </a:rPr>
              <a:t>Lumbar</a:t>
            </a:r>
            <a:r>
              <a:rPr lang="en-US" sz="1800" b="1" dirty="0"/>
              <a:t> </a:t>
            </a:r>
            <a:r>
              <a:rPr lang="en-US" sz="1800" b="1" dirty="0">
                <a:solidFill>
                  <a:srgbClr val="FF0000"/>
                </a:solidFill>
              </a:rPr>
              <a:t>puncture</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3779912" y="1700808"/>
            <a:ext cx="5111750" cy="3836107"/>
          </a:xfrm>
          <a:prstGeom prst="rect">
            <a:avLst/>
          </a:prstGeom>
          <a:noFill/>
          <a:ln w="9525">
            <a:noFill/>
            <a:miter lim="800000"/>
            <a:headEnd/>
            <a:tailEnd/>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2800" dirty="0"/>
              <a:t>Q3</a:t>
            </a:r>
          </a:p>
        </p:txBody>
      </p:sp>
      <p:sp>
        <p:nvSpPr>
          <p:cNvPr id="4" name="عنصر نائب للنص 3"/>
          <p:cNvSpPr>
            <a:spLocks noGrp="1"/>
          </p:cNvSpPr>
          <p:nvPr>
            <p:ph type="body" sz="half" idx="2"/>
          </p:nvPr>
        </p:nvSpPr>
        <p:spPr>
          <a:xfrm>
            <a:off x="457200" y="1772816"/>
            <a:ext cx="3008313" cy="4353347"/>
          </a:xfrm>
        </p:spPr>
        <p:txBody>
          <a:bodyPr>
            <a:normAutofit/>
          </a:bodyPr>
          <a:lstStyle/>
          <a:p>
            <a:pPr algn="l"/>
            <a:r>
              <a:rPr lang="en-US" sz="1800" b="1" dirty="0"/>
              <a:t>PICTURE A ?</a:t>
            </a:r>
          </a:p>
          <a:p>
            <a:pPr algn="l"/>
            <a:r>
              <a:rPr lang="en-US" sz="1800" b="1" dirty="0" err="1">
                <a:solidFill>
                  <a:srgbClr val="FF0000"/>
                </a:solidFill>
              </a:rPr>
              <a:t>Kernigs</a:t>
            </a:r>
            <a:r>
              <a:rPr lang="en-US" sz="1800" b="1" dirty="0">
                <a:solidFill>
                  <a:srgbClr val="FF0000"/>
                </a:solidFill>
              </a:rPr>
              <a:t> sign</a:t>
            </a:r>
          </a:p>
          <a:p>
            <a:pPr algn="l"/>
            <a:endParaRPr lang="en-US" sz="1800" b="1" dirty="0"/>
          </a:p>
          <a:p>
            <a:pPr algn="l"/>
            <a:r>
              <a:rPr lang="en-US" sz="1800" b="1" dirty="0"/>
              <a:t>PICTURE B?</a:t>
            </a:r>
          </a:p>
          <a:p>
            <a:pPr algn="l"/>
            <a:r>
              <a:rPr lang="en-US" sz="1800" b="1" dirty="0" err="1">
                <a:solidFill>
                  <a:srgbClr val="FF0000"/>
                </a:solidFill>
              </a:rPr>
              <a:t>Brudziniski</a:t>
            </a:r>
            <a:r>
              <a:rPr lang="en-US" sz="1800" b="1" dirty="0">
                <a:solidFill>
                  <a:srgbClr val="FF0000"/>
                </a:solidFill>
              </a:rPr>
              <a:t> sign</a:t>
            </a:r>
          </a:p>
          <a:p>
            <a:pPr algn="l"/>
            <a:endParaRPr lang="en-US" sz="1800" b="1" dirty="0"/>
          </a:p>
          <a:p>
            <a:pPr algn="l"/>
            <a:r>
              <a:rPr lang="en-US" sz="1800" b="1" dirty="0"/>
              <a:t>Test to do?</a:t>
            </a:r>
          </a:p>
          <a:p>
            <a:pPr algn="l"/>
            <a:r>
              <a:rPr lang="en-US" sz="1800" b="1" dirty="0">
                <a:solidFill>
                  <a:srgbClr val="FF0000"/>
                </a:solidFill>
              </a:rPr>
              <a:t>Lumbar puncture</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3707904" y="620688"/>
            <a:ext cx="5111750" cy="2328686"/>
          </a:xfrm>
          <a:prstGeom prst="rect">
            <a:avLst/>
          </a:prstGeom>
          <a:noFill/>
          <a:ln w="9525">
            <a:noFill/>
            <a:miter lim="800000"/>
            <a:headEnd/>
            <a:tailEnd/>
          </a:ln>
        </p:spPr>
      </p:pic>
      <p:sp>
        <p:nvSpPr>
          <p:cNvPr id="6" name="مربع نص 5"/>
          <p:cNvSpPr txBox="1"/>
          <p:nvPr/>
        </p:nvSpPr>
        <p:spPr>
          <a:xfrm>
            <a:off x="7236296" y="980728"/>
            <a:ext cx="360040" cy="369332"/>
          </a:xfrm>
          <a:prstGeom prst="rect">
            <a:avLst/>
          </a:prstGeom>
          <a:noFill/>
        </p:spPr>
        <p:txBody>
          <a:bodyPr wrap="square" rtlCol="0">
            <a:spAutoFit/>
          </a:bodyPr>
          <a:lstStyle/>
          <a:p>
            <a:r>
              <a:rPr lang="en-US" dirty="0"/>
              <a:t>A</a:t>
            </a:r>
          </a:p>
        </p:txBody>
      </p:sp>
      <p:pic>
        <p:nvPicPr>
          <p:cNvPr id="3075" name="Picture 3"/>
          <p:cNvPicPr>
            <a:picLocks noChangeAspect="1" noChangeArrowheads="1"/>
          </p:cNvPicPr>
          <p:nvPr/>
        </p:nvPicPr>
        <p:blipFill>
          <a:blip r:embed="rId3" cstate="print"/>
          <a:srcRect/>
          <a:stretch>
            <a:fillRect/>
          </a:stretch>
        </p:blipFill>
        <p:spPr bwMode="auto">
          <a:xfrm>
            <a:off x="4283968" y="3284984"/>
            <a:ext cx="4237137" cy="2546226"/>
          </a:xfrm>
          <a:prstGeom prst="rect">
            <a:avLst/>
          </a:prstGeom>
          <a:noFill/>
          <a:ln w="9525">
            <a:noFill/>
            <a:miter lim="800000"/>
            <a:headEnd/>
            <a:tailEnd/>
          </a:ln>
        </p:spPr>
      </p:pic>
      <p:sp>
        <p:nvSpPr>
          <p:cNvPr id="8" name="مربع نص 7"/>
          <p:cNvSpPr txBox="1"/>
          <p:nvPr/>
        </p:nvSpPr>
        <p:spPr>
          <a:xfrm>
            <a:off x="7740352" y="3501008"/>
            <a:ext cx="432048" cy="369332"/>
          </a:xfrm>
          <a:prstGeom prst="rect">
            <a:avLst/>
          </a:prstGeom>
          <a:noFill/>
        </p:spPr>
        <p:txBody>
          <a:bodyPr wrap="square" rtlCol="0">
            <a:spAutoFit/>
          </a:bodyPr>
          <a:lstStyle/>
          <a:p>
            <a:r>
              <a:rPr lang="en-US" dirty="0"/>
              <a:t>B</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2800" dirty="0"/>
              <a:t>Q4</a:t>
            </a:r>
          </a:p>
        </p:txBody>
      </p:sp>
      <p:sp>
        <p:nvSpPr>
          <p:cNvPr id="4" name="عنصر نائب للنص 3"/>
          <p:cNvSpPr>
            <a:spLocks noGrp="1"/>
          </p:cNvSpPr>
          <p:nvPr>
            <p:ph type="body" sz="half" idx="2"/>
          </p:nvPr>
        </p:nvSpPr>
        <p:spPr>
          <a:xfrm>
            <a:off x="457200" y="1844824"/>
            <a:ext cx="3008313" cy="4281339"/>
          </a:xfrm>
        </p:spPr>
        <p:txBody>
          <a:bodyPr/>
          <a:lstStyle/>
          <a:p>
            <a:pPr algn="l"/>
            <a:r>
              <a:rPr lang="en-US" sz="2000" b="1" dirty="0"/>
              <a:t>Diagnosis?</a:t>
            </a:r>
          </a:p>
          <a:p>
            <a:pPr algn="l"/>
            <a:r>
              <a:rPr lang="en-US" sz="2000" b="1" dirty="0">
                <a:solidFill>
                  <a:srgbClr val="FF0000"/>
                </a:solidFill>
              </a:rPr>
              <a:t>Giant cell </a:t>
            </a:r>
            <a:r>
              <a:rPr lang="en-US" sz="2000" b="1" dirty="0" err="1">
                <a:solidFill>
                  <a:srgbClr val="FF0000"/>
                </a:solidFill>
              </a:rPr>
              <a:t>arteritis</a:t>
            </a:r>
            <a:endParaRPr lang="en-US" sz="2000" b="1" dirty="0">
              <a:solidFill>
                <a:srgbClr val="FF0000"/>
              </a:solidFill>
            </a:endParaRPr>
          </a:p>
          <a:p>
            <a:pPr algn="l"/>
            <a:r>
              <a:rPr lang="ar-JO" sz="2000" b="1" dirty="0"/>
              <a:t>الدكتورة كان </a:t>
            </a:r>
            <a:r>
              <a:rPr lang="ar-JO" sz="2000" b="1" dirty="0" err="1"/>
              <a:t>بدها</a:t>
            </a:r>
            <a:r>
              <a:rPr lang="ar-JO" sz="2000" b="1" dirty="0"/>
              <a:t> </a:t>
            </a:r>
            <a:r>
              <a:rPr lang="ar-JO" sz="2000" b="1" dirty="0" err="1"/>
              <a:t>هاي</a:t>
            </a:r>
            <a:r>
              <a:rPr lang="ar-JO" sz="2000" b="1" dirty="0"/>
              <a:t> الاجابة </a:t>
            </a:r>
          </a:p>
          <a:p>
            <a:pPr algn="l"/>
            <a:endParaRPr lang="ar-JO" sz="2000" b="1" dirty="0"/>
          </a:p>
          <a:p>
            <a:pPr algn="l"/>
            <a:r>
              <a:rPr lang="en-US" sz="2000" b="1" dirty="0" err="1"/>
              <a:t>Defenitive</a:t>
            </a:r>
            <a:r>
              <a:rPr lang="en-US" sz="2000" b="1" dirty="0"/>
              <a:t> test?</a:t>
            </a:r>
          </a:p>
          <a:p>
            <a:pPr algn="l"/>
            <a:r>
              <a:rPr lang="en-US" sz="2000" b="1" dirty="0">
                <a:solidFill>
                  <a:srgbClr val="FF0000"/>
                </a:solidFill>
              </a:rPr>
              <a:t>biopsy</a:t>
            </a:r>
            <a:endParaRPr lang="en-US" b="1" dirty="0">
              <a:solidFill>
                <a:srgbClr val="FF0000"/>
              </a:solidFill>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4139952" y="1844824"/>
            <a:ext cx="4474840" cy="3265973"/>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Q7 Dyslipidemia</a:t>
            </a:r>
          </a:p>
        </p:txBody>
      </p:sp>
      <p:sp>
        <p:nvSpPr>
          <p:cNvPr id="3" name="Content Placeholder 2"/>
          <p:cNvSpPr>
            <a:spLocks noGrp="1"/>
          </p:cNvSpPr>
          <p:nvPr>
            <p:ph idx="1"/>
          </p:nvPr>
        </p:nvSpPr>
        <p:spPr/>
        <p:txBody>
          <a:bodyPr/>
          <a:lstStyle/>
          <a:p>
            <a:r>
              <a:rPr lang="en-US" dirty="0"/>
              <a:t>73 years old patient with history of heart attack his LDH level is more than 185 what is your management ?</a:t>
            </a:r>
          </a:p>
          <a:p>
            <a:r>
              <a:rPr lang="en-US" dirty="0"/>
              <a:t>Life style modification + high intensity statin and ezetimibe. </a:t>
            </a:r>
          </a:p>
        </p:txBody>
      </p:sp>
    </p:spTree>
    <p:extLst>
      <p:ext uri="{BB962C8B-B14F-4D97-AF65-F5344CB8AC3E}">
        <p14:creationId xmlns:p14="http://schemas.microsoft.com/office/powerpoint/2010/main" val="14093967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sz="2800" dirty="0"/>
              <a:t>Q5</a:t>
            </a:r>
            <a:endParaRPr lang="en-US" dirty="0"/>
          </a:p>
        </p:txBody>
      </p:sp>
      <p:sp>
        <p:nvSpPr>
          <p:cNvPr id="4" name="عنصر نائب للنص 3"/>
          <p:cNvSpPr>
            <a:spLocks noGrp="1"/>
          </p:cNvSpPr>
          <p:nvPr>
            <p:ph type="body" sz="half" idx="2"/>
          </p:nvPr>
        </p:nvSpPr>
        <p:spPr>
          <a:xfrm>
            <a:off x="457200" y="1916832"/>
            <a:ext cx="3008313" cy="4209331"/>
          </a:xfrm>
        </p:spPr>
        <p:txBody>
          <a:bodyPr>
            <a:normAutofit/>
          </a:bodyPr>
          <a:lstStyle/>
          <a:p>
            <a:pPr algn="l"/>
            <a:r>
              <a:rPr lang="en-US" sz="1600" b="1" dirty="0"/>
              <a:t>PICTURE A?</a:t>
            </a:r>
          </a:p>
          <a:p>
            <a:pPr algn="l"/>
            <a:r>
              <a:rPr lang="en-US" sz="1600" b="1" dirty="0" err="1">
                <a:solidFill>
                  <a:srgbClr val="FF0000"/>
                </a:solidFill>
              </a:rPr>
              <a:t>Subcutanous</a:t>
            </a:r>
            <a:r>
              <a:rPr lang="en-US" sz="1600" b="1" dirty="0">
                <a:solidFill>
                  <a:srgbClr val="FF0000"/>
                </a:solidFill>
              </a:rPr>
              <a:t> nodule</a:t>
            </a:r>
          </a:p>
          <a:p>
            <a:pPr algn="l"/>
            <a:endParaRPr lang="en-US" sz="1600" b="1" dirty="0"/>
          </a:p>
          <a:p>
            <a:pPr algn="l"/>
            <a:r>
              <a:rPr lang="en-US" sz="1600" b="1" dirty="0"/>
              <a:t>PICTURE B?</a:t>
            </a:r>
          </a:p>
          <a:p>
            <a:pPr algn="l"/>
            <a:r>
              <a:rPr lang="en-US" sz="1600" b="1" dirty="0" err="1">
                <a:solidFill>
                  <a:srgbClr val="FF0000"/>
                </a:solidFill>
              </a:rPr>
              <a:t>Erythena</a:t>
            </a:r>
            <a:r>
              <a:rPr lang="en-US" sz="1600" b="1" dirty="0">
                <a:solidFill>
                  <a:srgbClr val="FF0000"/>
                </a:solidFill>
              </a:rPr>
              <a:t> </a:t>
            </a:r>
            <a:r>
              <a:rPr lang="en-US" sz="1600" b="1" dirty="0" err="1">
                <a:solidFill>
                  <a:srgbClr val="FF0000"/>
                </a:solidFill>
              </a:rPr>
              <a:t>marginatum</a:t>
            </a:r>
            <a:endParaRPr lang="en-US" sz="1600" b="1" dirty="0">
              <a:solidFill>
                <a:srgbClr val="FF0000"/>
              </a:solidFill>
            </a:endParaRPr>
          </a:p>
          <a:p>
            <a:pPr algn="l"/>
            <a:endParaRPr lang="en-US" sz="1600" b="1" dirty="0"/>
          </a:p>
          <a:p>
            <a:pPr algn="l"/>
            <a:r>
              <a:rPr lang="en-US" sz="1600" b="1" dirty="0"/>
              <a:t>Diagnosis?</a:t>
            </a:r>
          </a:p>
          <a:p>
            <a:pPr algn="l"/>
            <a:r>
              <a:rPr lang="en-US" sz="1600" b="1" dirty="0">
                <a:solidFill>
                  <a:srgbClr val="FF0000"/>
                </a:solidFill>
              </a:rPr>
              <a:t>Rheumatic fever</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3707904" y="2132856"/>
            <a:ext cx="5111750" cy="2185321"/>
          </a:xfrm>
          <a:prstGeom prst="rect">
            <a:avLst/>
          </a:prstGeom>
          <a:noFill/>
          <a:ln w="9525">
            <a:noFill/>
            <a:miter lim="800000"/>
            <a:headEnd/>
            <a:tailEnd/>
          </a:ln>
        </p:spPr>
      </p:pic>
      <p:sp>
        <p:nvSpPr>
          <p:cNvPr id="6" name="مربع نص 5"/>
          <p:cNvSpPr txBox="1"/>
          <p:nvPr/>
        </p:nvSpPr>
        <p:spPr>
          <a:xfrm>
            <a:off x="4139952" y="1700808"/>
            <a:ext cx="360040" cy="369332"/>
          </a:xfrm>
          <a:prstGeom prst="rect">
            <a:avLst/>
          </a:prstGeom>
          <a:noFill/>
        </p:spPr>
        <p:txBody>
          <a:bodyPr wrap="square" rtlCol="0">
            <a:spAutoFit/>
          </a:bodyPr>
          <a:lstStyle/>
          <a:p>
            <a:r>
              <a:rPr lang="en-US" dirty="0"/>
              <a:t>A</a:t>
            </a:r>
          </a:p>
        </p:txBody>
      </p:sp>
      <p:sp>
        <p:nvSpPr>
          <p:cNvPr id="7" name="مربع نص 6"/>
          <p:cNvSpPr txBox="1"/>
          <p:nvPr/>
        </p:nvSpPr>
        <p:spPr>
          <a:xfrm>
            <a:off x="6660232" y="1628800"/>
            <a:ext cx="504056" cy="369332"/>
          </a:xfrm>
          <a:prstGeom prst="rect">
            <a:avLst/>
          </a:prstGeom>
          <a:noFill/>
        </p:spPr>
        <p:txBody>
          <a:bodyPr wrap="square" rtlCol="0">
            <a:spAutoFit/>
          </a:bodyPr>
          <a:lstStyle/>
          <a:p>
            <a:pPr algn="ctr"/>
            <a:r>
              <a:rPr lang="en-US" dirty="0"/>
              <a:t>B</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3200" dirty="0"/>
              <a:t>Q6</a:t>
            </a:r>
          </a:p>
        </p:txBody>
      </p:sp>
      <p:sp>
        <p:nvSpPr>
          <p:cNvPr id="4" name="عنصر نائب للنص 3"/>
          <p:cNvSpPr>
            <a:spLocks noGrp="1"/>
          </p:cNvSpPr>
          <p:nvPr>
            <p:ph type="body" sz="half" idx="2"/>
          </p:nvPr>
        </p:nvSpPr>
        <p:spPr>
          <a:xfrm>
            <a:off x="457200" y="1844824"/>
            <a:ext cx="3008313" cy="4281339"/>
          </a:xfrm>
        </p:spPr>
        <p:txBody>
          <a:bodyPr>
            <a:normAutofit/>
          </a:bodyPr>
          <a:lstStyle/>
          <a:p>
            <a:pPr algn="l"/>
            <a:r>
              <a:rPr lang="en-US" sz="1600" b="1" dirty="0"/>
              <a:t>What this ?</a:t>
            </a:r>
          </a:p>
          <a:p>
            <a:pPr algn="l"/>
            <a:r>
              <a:rPr lang="en-US" sz="1600" b="1" dirty="0" err="1">
                <a:solidFill>
                  <a:srgbClr val="FF0000"/>
                </a:solidFill>
              </a:rPr>
              <a:t>Acanthosis</a:t>
            </a:r>
            <a:r>
              <a:rPr lang="en-US" sz="1600" b="1" dirty="0">
                <a:solidFill>
                  <a:srgbClr val="FF0000"/>
                </a:solidFill>
              </a:rPr>
              <a:t> </a:t>
            </a:r>
            <a:r>
              <a:rPr lang="en-US" sz="1600" b="1" dirty="0" err="1">
                <a:solidFill>
                  <a:srgbClr val="FF0000"/>
                </a:solidFill>
              </a:rPr>
              <a:t>nigrigans</a:t>
            </a:r>
            <a:endParaRPr lang="en-US" sz="1600" b="1" dirty="0">
              <a:solidFill>
                <a:srgbClr val="FF0000"/>
              </a:solidFill>
            </a:endParaRPr>
          </a:p>
          <a:p>
            <a:pPr algn="l"/>
            <a:endParaRPr lang="en-US" sz="1600" b="1" dirty="0"/>
          </a:p>
          <a:p>
            <a:pPr algn="l"/>
            <a:r>
              <a:rPr lang="en-US" sz="1600" b="1" dirty="0"/>
              <a:t>One cause?</a:t>
            </a:r>
          </a:p>
          <a:p>
            <a:pPr algn="l"/>
            <a:r>
              <a:rPr lang="en-US" sz="1600" b="1" dirty="0">
                <a:solidFill>
                  <a:srgbClr val="FF0000"/>
                </a:solidFill>
              </a:rPr>
              <a:t>Insulin resistance</a:t>
            </a:r>
          </a:p>
          <a:p>
            <a:pPr algn="l"/>
            <a:endParaRPr lang="en-US" sz="1600" b="1" dirty="0"/>
          </a:p>
          <a:p>
            <a:pPr algn="l"/>
            <a:r>
              <a:rPr lang="en-US" sz="1600" b="1" dirty="0"/>
              <a:t>Another dermal change?</a:t>
            </a:r>
          </a:p>
          <a:p>
            <a:pPr algn="l"/>
            <a:r>
              <a:rPr lang="en-US" sz="1600" b="1" dirty="0" err="1">
                <a:solidFill>
                  <a:srgbClr val="FF0000"/>
                </a:solidFill>
              </a:rPr>
              <a:t>Necrobiosis</a:t>
            </a:r>
            <a:r>
              <a:rPr lang="en-US" sz="1600" b="1" dirty="0">
                <a:solidFill>
                  <a:srgbClr val="FF0000"/>
                </a:solidFill>
              </a:rPr>
              <a:t> </a:t>
            </a:r>
            <a:r>
              <a:rPr lang="en-US" sz="1600" b="1" dirty="0" err="1">
                <a:solidFill>
                  <a:srgbClr val="FF0000"/>
                </a:solidFill>
              </a:rPr>
              <a:t>lipoidica</a:t>
            </a:r>
            <a:endParaRPr lang="en-US" sz="1600" b="1" dirty="0">
              <a:solidFill>
                <a:srgbClr val="FF0000"/>
              </a:solidFill>
            </a:endParaRPr>
          </a:p>
          <a:p>
            <a:pPr algn="l"/>
            <a:endParaRPr lang="en-US" sz="1600" b="1" dirty="0"/>
          </a:p>
          <a:p>
            <a:pPr algn="l"/>
            <a:r>
              <a:rPr lang="en-US" sz="1600" b="1" dirty="0"/>
              <a:t>Test to do?</a:t>
            </a:r>
          </a:p>
          <a:p>
            <a:pPr algn="l"/>
            <a:r>
              <a:rPr lang="en-US" sz="1600" b="1" dirty="0">
                <a:solidFill>
                  <a:srgbClr val="FF0000"/>
                </a:solidFill>
              </a:rPr>
              <a:t>Fasting blood glucose</a:t>
            </a:r>
          </a:p>
        </p:txBody>
      </p:sp>
      <p:pic>
        <p:nvPicPr>
          <p:cNvPr id="6146" name="Picture 2"/>
          <p:cNvPicPr>
            <a:picLocks noGrp="1" noChangeAspect="1" noChangeArrowheads="1"/>
          </p:cNvPicPr>
          <p:nvPr>
            <p:ph idx="1"/>
          </p:nvPr>
        </p:nvPicPr>
        <p:blipFill>
          <a:blip r:embed="rId2" cstate="print"/>
          <a:srcRect/>
          <a:stretch>
            <a:fillRect/>
          </a:stretch>
        </p:blipFill>
        <p:spPr bwMode="auto">
          <a:xfrm>
            <a:off x="4067944" y="2060848"/>
            <a:ext cx="4152900" cy="2962275"/>
          </a:xfrm>
          <a:prstGeom prst="rect">
            <a:avLst/>
          </a:prstGeom>
          <a:noFill/>
          <a:ln w="9525">
            <a:noFill/>
            <a:miter lim="800000"/>
            <a:headEnd/>
            <a:tailEnd/>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3200" dirty="0"/>
              <a:t>Q7</a:t>
            </a:r>
          </a:p>
        </p:txBody>
      </p:sp>
      <p:sp>
        <p:nvSpPr>
          <p:cNvPr id="4" name="عنصر نائب للنص 3"/>
          <p:cNvSpPr>
            <a:spLocks noGrp="1"/>
          </p:cNvSpPr>
          <p:nvPr>
            <p:ph type="body" sz="half" idx="2"/>
          </p:nvPr>
        </p:nvSpPr>
        <p:spPr>
          <a:xfrm>
            <a:off x="457200" y="1700808"/>
            <a:ext cx="3008313" cy="4425355"/>
          </a:xfrm>
        </p:spPr>
        <p:txBody>
          <a:bodyPr>
            <a:normAutofit/>
          </a:bodyPr>
          <a:lstStyle/>
          <a:p>
            <a:pPr algn="l"/>
            <a:r>
              <a:rPr lang="en-US" sz="1800" b="1" dirty="0"/>
              <a:t>What is this?</a:t>
            </a:r>
          </a:p>
          <a:p>
            <a:pPr algn="l"/>
            <a:r>
              <a:rPr lang="en-US" sz="1800" b="1" dirty="0" err="1">
                <a:solidFill>
                  <a:srgbClr val="FF0000"/>
                </a:solidFill>
              </a:rPr>
              <a:t>Xanthalasma</a:t>
            </a:r>
            <a:endParaRPr lang="en-US" sz="1800" b="1" dirty="0">
              <a:solidFill>
                <a:srgbClr val="FF0000"/>
              </a:solidFill>
            </a:endParaRPr>
          </a:p>
          <a:p>
            <a:pPr algn="l"/>
            <a:endParaRPr lang="en-US" sz="1800" b="1" dirty="0"/>
          </a:p>
          <a:p>
            <a:pPr algn="l"/>
            <a:r>
              <a:rPr lang="en-US" sz="1800" b="1" dirty="0"/>
              <a:t>Seen in?</a:t>
            </a:r>
          </a:p>
          <a:p>
            <a:pPr algn="l"/>
            <a:r>
              <a:rPr lang="en-US" sz="1800" b="1" dirty="0" err="1">
                <a:solidFill>
                  <a:srgbClr val="FF0000"/>
                </a:solidFill>
              </a:rPr>
              <a:t>Hyperlipidemia</a:t>
            </a:r>
            <a:endParaRPr lang="en-US" sz="1800" b="1" dirty="0">
              <a:solidFill>
                <a:srgbClr val="FF0000"/>
              </a:solidFill>
            </a:endParaRPr>
          </a:p>
          <a:p>
            <a:pPr algn="l"/>
            <a:endParaRPr lang="en-US" sz="1800" b="1" dirty="0"/>
          </a:p>
          <a:p>
            <a:pPr algn="l"/>
            <a:r>
              <a:rPr lang="en-US" sz="1800" b="1" dirty="0" err="1"/>
              <a:t>Anohter</a:t>
            </a:r>
            <a:r>
              <a:rPr lang="en-US" sz="1800" b="1" dirty="0"/>
              <a:t> dermal change?</a:t>
            </a:r>
          </a:p>
          <a:p>
            <a:pPr algn="l"/>
            <a:r>
              <a:rPr lang="en-US" sz="1800" b="1" dirty="0">
                <a:solidFill>
                  <a:srgbClr val="FF0000"/>
                </a:solidFill>
              </a:rPr>
              <a:t>Tendon</a:t>
            </a:r>
            <a:r>
              <a:rPr lang="en-US" sz="1800" b="1" dirty="0"/>
              <a:t> </a:t>
            </a:r>
            <a:r>
              <a:rPr lang="en-US" sz="1800" b="1" dirty="0" err="1">
                <a:solidFill>
                  <a:srgbClr val="FF0000"/>
                </a:solidFill>
              </a:rPr>
              <a:t>xanthoma</a:t>
            </a:r>
            <a:endParaRPr lang="en-US" sz="1800" b="1" dirty="0">
              <a:solidFill>
                <a:srgbClr val="FF0000"/>
              </a:solidFill>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4932040" y="1988840"/>
            <a:ext cx="2800350" cy="3117478"/>
          </a:xfrm>
          <a:prstGeom prst="rect">
            <a:avLst/>
          </a:prstGeom>
          <a:noFill/>
          <a:ln w="9525">
            <a:noFill/>
            <a:miter lim="800000"/>
            <a:headEnd/>
            <a:tailEnd/>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Family medicine _Mini </a:t>
            </a:r>
            <a:r>
              <a:rPr lang="en-US" dirty="0" err="1"/>
              <a:t>osce</a:t>
            </a:r>
            <a:r>
              <a:rPr lang="en-US" dirty="0"/>
              <a:t> </a:t>
            </a:r>
            <a:br>
              <a:rPr lang="en-US" dirty="0"/>
            </a:br>
            <a:r>
              <a:rPr lang="en-US" dirty="0"/>
              <a:t>23-5-2021</a:t>
            </a:r>
            <a:br>
              <a:rPr lang="en-US" dirty="0"/>
            </a:br>
            <a:r>
              <a:rPr lang="en-US" dirty="0"/>
              <a:t>Group 2 </a:t>
            </a:r>
          </a:p>
        </p:txBody>
      </p:sp>
      <p:sp>
        <p:nvSpPr>
          <p:cNvPr id="3" name="Subtitle 2"/>
          <p:cNvSpPr>
            <a:spLocks noGrp="1"/>
          </p:cNvSpPr>
          <p:nvPr>
            <p:ph type="subTitle" idx="1"/>
          </p:nvPr>
        </p:nvSpPr>
        <p:spPr/>
        <p:txBody>
          <a:bodyPr/>
          <a:lstStyle/>
          <a:p>
            <a:r>
              <a:rPr lang="en-US" dirty="0"/>
              <a:t>Rahaf Salah </a:t>
            </a:r>
            <a:r>
              <a:rPr lang="en-US" dirty="0" err="1"/>
              <a:t>Tarawneh</a:t>
            </a:r>
            <a:r>
              <a:rPr lang="en-US" dirty="0"/>
              <a:t>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br>
              <a:rPr lang="en-US" dirty="0"/>
            </a:br>
            <a:r>
              <a:rPr lang="en-US" sz="3300" b="1" dirty="0"/>
              <a:t>Q1</a:t>
            </a:r>
            <a:r>
              <a:rPr lang="en-US" dirty="0"/>
              <a:t>: </a:t>
            </a:r>
            <a:br>
              <a:rPr lang="en-US" dirty="0"/>
            </a:br>
            <a:r>
              <a:rPr lang="en-US" dirty="0"/>
              <a:t>acute sudden headache, thunderclap, worst ever= subarachnoid hemorrhage </a:t>
            </a:r>
          </a:p>
        </p:txBody>
      </p:sp>
      <p:pic>
        <p:nvPicPr>
          <p:cNvPr id="4" name="Picture 3"/>
          <p:cNvPicPr>
            <a:picLocks noChangeAspect="1"/>
          </p:cNvPicPr>
          <p:nvPr/>
        </p:nvPicPr>
        <p:blipFill>
          <a:blip r:embed="rId2"/>
          <a:stretch>
            <a:fillRect/>
          </a:stretch>
        </p:blipFill>
        <p:spPr>
          <a:xfrm>
            <a:off x="2513979" y="3848928"/>
            <a:ext cx="3857625" cy="1908313"/>
          </a:xfrm>
          <a:prstGeom prst="rect">
            <a:avLst/>
          </a:prstGeom>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4826" y="2248729"/>
            <a:ext cx="6858000" cy="1679713"/>
          </a:xfrm>
        </p:spPr>
        <p:txBody>
          <a:bodyPr>
            <a:normAutofit fontScale="90000"/>
          </a:bodyPr>
          <a:lstStyle/>
          <a:p>
            <a:pPr algn="l"/>
            <a:r>
              <a:rPr lang="en-US" sz="3300" b="1" dirty="0"/>
              <a:t>Q2</a:t>
            </a:r>
            <a:r>
              <a:rPr lang="en-US" dirty="0"/>
              <a:t>:</a:t>
            </a:r>
            <a:br>
              <a:rPr lang="en-US" dirty="0"/>
            </a:br>
            <a:r>
              <a:rPr lang="en-US" dirty="0"/>
              <a:t> IADL = using telephone </a:t>
            </a:r>
            <a:br>
              <a:rPr lang="en-US" dirty="0"/>
            </a:br>
            <a:endParaRPr lang="en-US"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18911"/>
            <a:ext cx="6858000" cy="2473446"/>
          </a:xfrm>
        </p:spPr>
        <p:txBody>
          <a:bodyPr>
            <a:normAutofit fontScale="90000"/>
          </a:bodyPr>
          <a:lstStyle/>
          <a:p>
            <a:pPr algn="l"/>
            <a:r>
              <a:rPr lang="en-US" sz="3300" b="1" dirty="0"/>
              <a:t>Q3</a:t>
            </a:r>
            <a:r>
              <a:rPr lang="en-US" dirty="0"/>
              <a:t>:</a:t>
            </a:r>
            <a:br>
              <a:rPr lang="en-US" dirty="0"/>
            </a:br>
            <a:r>
              <a:rPr lang="en-US" dirty="0"/>
              <a:t>z score compares the </a:t>
            </a:r>
            <a:r>
              <a:rPr lang="en-US" dirty="0" err="1"/>
              <a:t>pr</a:t>
            </a:r>
            <a:r>
              <a:rPr lang="en-US" dirty="0"/>
              <a:t> with same age (square) t score compares with young (around 30s) healthy (star)</a:t>
            </a:r>
            <a:br>
              <a:rPr lang="en-US" dirty="0"/>
            </a:br>
            <a:endParaRPr lang="en-US"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90311"/>
            <a:ext cx="6858000" cy="2334039"/>
          </a:xfrm>
        </p:spPr>
        <p:txBody>
          <a:bodyPr>
            <a:normAutofit fontScale="90000"/>
          </a:bodyPr>
          <a:lstStyle/>
          <a:p>
            <a:pPr algn="l"/>
            <a:r>
              <a:rPr lang="en-US" sz="3300" b="1" dirty="0"/>
              <a:t>Q4</a:t>
            </a:r>
            <a:r>
              <a:rPr lang="en-US" dirty="0"/>
              <a:t>:</a:t>
            </a:r>
            <a:br>
              <a:rPr lang="en-US" dirty="0"/>
            </a:br>
            <a:r>
              <a:rPr lang="en-US" dirty="0"/>
              <a:t>when head impulse test is positive ( eye saccade) = peripheral cause </a:t>
            </a:r>
            <a:br>
              <a:rPr lang="en-US" dirty="0"/>
            </a:br>
            <a:endParaRPr lang="en-US" dirty="0"/>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5009" y="1383131"/>
            <a:ext cx="6858000" cy="4091739"/>
          </a:xfrm>
        </p:spPr>
        <p:txBody>
          <a:bodyPr>
            <a:normAutofit fontScale="90000"/>
          </a:bodyPr>
          <a:lstStyle/>
          <a:p>
            <a:pPr algn="l"/>
            <a:r>
              <a:rPr lang="en-US" sz="2325" b="1" dirty="0"/>
              <a:t>Q5</a:t>
            </a:r>
            <a:r>
              <a:rPr lang="en-US" sz="1800" dirty="0"/>
              <a:t>:</a:t>
            </a:r>
            <a:br>
              <a:rPr lang="en-US" sz="1800" dirty="0"/>
            </a:br>
            <a:r>
              <a:rPr lang="en-US" sz="1800" dirty="0"/>
              <a:t>An otherwise healthy 12-year-old male is brought to the ED with a chief complaint of chest pain. The patient has been complaining of the pain over the past week. Which of the following is true?</a:t>
            </a:r>
            <a:br>
              <a:rPr lang="en-US" sz="1800" dirty="0"/>
            </a:br>
            <a:r>
              <a:rPr lang="en-US" sz="1800" dirty="0"/>
              <a:t> A. The friction rub of pericarditis is best heard when patients are lying supine.</a:t>
            </a:r>
            <a:br>
              <a:rPr lang="en-US" sz="1800" dirty="0"/>
            </a:br>
            <a:r>
              <a:rPr lang="en-US" sz="1800" dirty="0"/>
              <a:t> B. Cardiac causes of chest pain more commonly occur in the setting of exertion.</a:t>
            </a:r>
            <a:br>
              <a:rPr lang="en-US" sz="1800" dirty="0"/>
            </a:br>
            <a:r>
              <a:rPr lang="en-US" sz="1800" dirty="0"/>
              <a:t> C. In pediatric patients, myocardial infarction is most common in females. </a:t>
            </a:r>
            <a:br>
              <a:rPr lang="en-US" sz="1800" dirty="0"/>
            </a:br>
            <a:r>
              <a:rPr lang="en-US" sz="1800" dirty="0"/>
              <a:t>D. On physical examination, only diastolic murmurs are cause for concern of an underlying cardiac problem. </a:t>
            </a:r>
            <a:br>
              <a:rPr lang="en-US" sz="1800" dirty="0"/>
            </a:br>
            <a:r>
              <a:rPr lang="en-US" sz="1800" dirty="0"/>
              <a:t>E. Valve disorders are the most common cardiac causes of pediatric chest pain.</a:t>
            </a:r>
            <a:br>
              <a:rPr lang="en-US" sz="1800" dirty="0"/>
            </a:br>
            <a:br>
              <a:rPr lang="en-US" sz="1800" dirty="0"/>
            </a:br>
            <a:r>
              <a:rPr lang="en-US" sz="1800" dirty="0"/>
              <a:t> Answer B</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b="1" dirty="0"/>
              <a:t>Q6</a:t>
            </a:r>
            <a:r>
              <a:rPr lang="en-US" dirty="0"/>
              <a:t>:</a:t>
            </a:r>
          </a:p>
        </p:txBody>
      </p:sp>
      <p:sp>
        <p:nvSpPr>
          <p:cNvPr id="3" name="Content Placeholder 2"/>
          <p:cNvSpPr>
            <a:spLocks noGrp="1"/>
          </p:cNvSpPr>
          <p:nvPr>
            <p:ph idx="1"/>
          </p:nvPr>
        </p:nvSpPr>
        <p:spPr/>
        <p:txBody>
          <a:bodyPr>
            <a:normAutofit fontScale="85000" lnSpcReduction="10000"/>
          </a:bodyPr>
          <a:lstStyle/>
          <a:p>
            <a:pPr algn="l" rtl="0"/>
            <a:r>
              <a:rPr lang="en-US" dirty="0"/>
              <a:t>. A 45-year-old obese woman presents with right upper quadrant abdominal pain for several weeks. Her pain is worse after she eats. Which of the following clinical features supports the diagnosis of biliary colic? </a:t>
            </a:r>
          </a:p>
          <a:p>
            <a:pPr algn="l" rtl="0"/>
            <a:r>
              <a:rPr lang="en-US" dirty="0"/>
              <a:t>A. Worsened pain on eating protein </a:t>
            </a:r>
          </a:p>
          <a:p>
            <a:pPr algn="l" rtl="0"/>
            <a:r>
              <a:rPr lang="en-US" dirty="0"/>
              <a:t>B. Colicky spasms of abdominal pain lasting 15 minutes</a:t>
            </a:r>
          </a:p>
          <a:p>
            <a:pPr algn="l" rtl="0"/>
            <a:r>
              <a:rPr lang="en-US" dirty="0"/>
              <a:t> C. Radiation of pain to right shoulder </a:t>
            </a:r>
          </a:p>
          <a:p>
            <a:pPr algn="l" rtl="0"/>
            <a:r>
              <a:rPr lang="en-US" dirty="0"/>
              <a:t>D. Fever &gt;101.5°F E. Antecedent use of nonsteroidal anti-inflammatory drugs (NSAIDs) </a:t>
            </a:r>
          </a:p>
          <a:p>
            <a:pPr algn="l" rtl="0"/>
            <a:r>
              <a:rPr lang="en-US" dirty="0"/>
              <a:t>Answer 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Q8 Headache</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GB" dirty="0"/>
              <a:t>Case of typical c</a:t>
            </a:r>
            <a:r>
              <a:rPr lang="en-US" dirty="0"/>
              <a:t>luster headache case</a:t>
            </a:r>
            <a:endParaRPr lang="en-GB" dirty="0"/>
          </a:p>
          <a:p>
            <a:r>
              <a:rPr lang="en-GB" dirty="0"/>
              <a:t>Diagnosis </a:t>
            </a:r>
          </a:p>
          <a:p>
            <a:r>
              <a:rPr lang="en-GB" dirty="0"/>
              <a:t>Aggravating factors for this condition</a:t>
            </a:r>
          </a:p>
          <a:p>
            <a:r>
              <a:rPr lang="en-GB" dirty="0"/>
              <a:t>First line management </a:t>
            </a:r>
            <a:endParaRPr lang="en-US" dirty="0"/>
          </a:p>
        </p:txBody>
      </p:sp>
    </p:spTree>
    <p:extLst>
      <p:ext uri="{BB962C8B-B14F-4D97-AF65-F5344CB8AC3E}">
        <p14:creationId xmlns:p14="http://schemas.microsoft.com/office/powerpoint/2010/main" val="323360076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700" dirty="0"/>
              <a:t>Q7</a:t>
            </a:r>
            <a:r>
              <a:rPr lang="en-US" dirty="0"/>
              <a:t>: </a:t>
            </a:r>
          </a:p>
          <a:p>
            <a:pPr algn="l" rtl="0"/>
            <a:r>
              <a:rPr lang="en-US" dirty="0"/>
              <a:t>dyspepsia with significant </a:t>
            </a:r>
            <a:r>
              <a:rPr lang="en-US" dirty="0" err="1"/>
              <a:t>wt</a:t>
            </a:r>
            <a:r>
              <a:rPr lang="en-US" dirty="0"/>
              <a:t> loss= upper endoscopy</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700" dirty="0"/>
              <a:t>Q8</a:t>
            </a:r>
            <a:r>
              <a:rPr lang="en-US" dirty="0"/>
              <a:t>:</a:t>
            </a:r>
          </a:p>
          <a:p>
            <a:pPr algn="l" rtl="0"/>
            <a:r>
              <a:rPr lang="en-US" dirty="0"/>
              <a:t>elderly But with low </a:t>
            </a:r>
            <a:r>
              <a:rPr lang="en-US" dirty="0" err="1"/>
              <a:t>hb</a:t>
            </a:r>
            <a:r>
              <a:rPr lang="en-US" dirty="0"/>
              <a:t> and low MCV next step= check ferritin </a:t>
            </a:r>
          </a:p>
          <a:p>
            <a:pPr algn="l" rtl="0"/>
            <a:endParaRPr lang="en-US" dirty="0"/>
          </a:p>
          <a:p>
            <a:endParaRPr lang="en-US" dirty="0"/>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700" dirty="0"/>
              <a:t>Q9</a:t>
            </a:r>
            <a:r>
              <a:rPr lang="en-US" dirty="0"/>
              <a:t>:</a:t>
            </a:r>
          </a:p>
          <a:p>
            <a:pPr algn="l" rtl="0"/>
            <a:r>
              <a:rPr lang="en-US" dirty="0"/>
              <a:t>AAA screening for =67 Male ex smoker </a:t>
            </a:r>
          </a:p>
          <a:p>
            <a:pPr algn="l" rtl="0"/>
            <a:endParaRPr lang="en-US" dirty="0"/>
          </a:p>
          <a:p>
            <a:endParaRPr lang="en-US"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700" dirty="0"/>
              <a:t>Q</a:t>
            </a:r>
            <a:r>
              <a:rPr lang="en-US" sz="2400" dirty="0"/>
              <a:t>10</a:t>
            </a:r>
            <a:r>
              <a:rPr lang="en-US" dirty="0"/>
              <a:t>:</a:t>
            </a:r>
          </a:p>
          <a:p>
            <a:pPr algn="l" rtl="0"/>
            <a:r>
              <a:rPr lang="en-US" dirty="0"/>
              <a:t>dizziness with positive dix </a:t>
            </a:r>
            <a:r>
              <a:rPr lang="en-US" dirty="0" err="1"/>
              <a:t>hallpike</a:t>
            </a:r>
            <a:r>
              <a:rPr lang="en-US" dirty="0"/>
              <a:t>= </a:t>
            </a:r>
            <a:r>
              <a:rPr lang="en-US" dirty="0" err="1"/>
              <a:t>canalith</a:t>
            </a:r>
            <a:r>
              <a:rPr lang="en-US" dirty="0"/>
              <a:t> repositioning </a:t>
            </a:r>
            <a:r>
              <a:rPr lang="en-US" dirty="0" err="1"/>
              <a:t>manoeuvre</a:t>
            </a:r>
            <a:endParaRPr lang="en-US" dirty="0"/>
          </a:p>
          <a:p>
            <a:pPr algn="l" rtl="0"/>
            <a:endParaRPr lang="en-US" dirty="0"/>
          </a:p>
          <a:p>
            <a:endParaRPr lang="en-US"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700" dirty="0"/>
              <a:t>Q11</a:t>
            </a:r>
            <a:r>
              <a:rPr lang="en-US" dirty="0"/>
              <a:t>:</a:t>
            </a:r>
          </a:p>
          <a:p>
            <a:pPr algn="l" rtl="0"/>
            <a:r>
              <a:rPr lang="en-US" dirty="0"/>
              <a:t>bisphosphonate will NOT cause =hypoparathyroidism</a:t>
            </a:r>
          </a:p>
          <a:p>
            <a:endParaRPr lang="en-US" dirty="0"/>
          </a:p>
          <a:p>
            <a:endParaRPr lang="en-US"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700" dirty="0"/>
              <a:t>Q12</a:t>
            </a:r>
            <a:r>
              <a:rPr lang="en-US" dirty="0"/>
              <a:t>:</a:t>
            </a:r>
          </a:p>
          <a:p>
            <a:pPr algn="l" rtl="0"/>
            <a:r>
              <a:rPr lang="en-US" dirty="0" err="1"/>
              <a:t>Centor</a:t>
            </a:r>
            <a:r>
              <a:rPr lang="en-US" dirty="0"/>
              <a:t>=2 , rapid test or culture </a:t>
            </a:r>
          </a:p>
          <a:p>
            <a:endParaRPr lang="en-US" dirty="0"/>
          </a:p>
          <a:p>
            <a:endParaRPr lang="en-US"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700" dirty="0"/>
              <a:t>Q13</a:t>
            </a:r>
            <a:r>
              <a:rPr lang="en-US" dirty="0"/>
              <a:t>:</a:t>
            </a:r>
          </a:p>
          <a:p>
            <a:pPr algn="l" rtl="0"/>
            <a:r>
              <a:rPr lang="en-US" dirty="0"/>
              <a:t>COVID 19 hospitalized = no </a:t>
            </a:r>
            <a:r>
              <a:rPr lang="en-US" dirty="0" err="1"/>
              <a:t>hydroxyquine</a:t>
            </a:r>
            <a:endParaRPr lang="en-US" dirty="0"/>
          </a:p>
          <a:p>
            <a:endParaRPr lang="en-US"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700" dirty="0"/>
              <a:t>Q14</a:t>
            </a:r>
            <a:r>
              <a:rPr lang="en-US" dirty="0"/>
              <a:t>:</a:t>
            </a:r>
          </a:p>
          <a:p>
            <a:pPr algn="l" rtl="0"/>
            <a:r>
              <a:rPr lang="en-US" dirty="0"/>
              <a:t>nicotine patch contraindication= having MI recently</a:t>
            </a:r>
          </a:p>
          <a:p>
            <a:endParaRPr lang="en-US"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700" dirty="0"/>
              <a:t>Q15</a:t>
            </a:r>
            <a:r>
              <a:rPr lang="en-US" dirty="0"/>
              <a:t>:</a:t>
            </a:r>
          </a:p>
          <a:p>
            <a:pPr algn="l" rtl="0"/>
            <a:r>
              <a:rPr lang="en-US" dirty="0"/>
              <a:t>uncontrolled DM on metformin = add basal insulin according to the options given</a:t>
            </a:r>
          </a:p>
          <a:p>
            <a:pPr algn="l" rtl="0"/>
            <a:endParaRPr lang="en-US" dirty="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400" dirty="0"/>
              <a:t>Q16</a:t>
            </a:r>
            <a:r>
              <a:rPr lang="en-US" dirty="0"/>
              <a:t>:</a:t>
            </a:r>
          </a:p>
          <a:p>
            <a:pPr algn="l" rtl="0"/>
            <a:r>
              <a:rPr lang="en-US" dirty="0"/>
              <a:t>According to the study mentioned better to combine ACE with CBB </a:t>
            </a:r>
          </a:p>
          <a:p>
            <a:pPr algn="l" rtl="0"/>
            <a:r>
              <a:rPr lang="en-US" dirty="0"/>
              <a:t>To reduce cardiovascular risk </a:t>
            </a:r>
          </a:p>
          <a:p>
            <a:pPr algn="l" rtl="0"/>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Q9 Adult health maintenance</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51 years old male military man</a:t>
            </a:r>
          </a:p>
          <a:p>
            <a:r>
              <a:rPr lang="en-US" dirty="0"/>
              <a:t>What are the recommended vaccines ?</a:t>
            </a:r>
          </a:p>
          <a:p>
            <a:pPr lvl="1"/>
            <a:r>
              <a:rPr lang="en-US" dirty="0"/>
              <a:t>Tdap , influenza , covid-19 , meningococcal </a:t>
            </a:r>
          </a:p>
          <a:p>
            <a:r>
              <a:rPr lang="en-US" dirty="0"/>
              <a:t>What are the recommended cancers to be screened ?</a:t>
            </a:r>
          </a:p>
          <a:p>
            <a:pPr lvl="1"/>
            <a:r>
              <a:rPr lang="en-US" dirty="0"/>
              <a:t>Colon only</a:t>
            </a:r>
            <a:endParaRPr lang="ar-JO" dirty="0"/>
          </a:p>
        </p:txBody>
      </p:sp>
    </p:spTree>
    <p:extLst>
      <p:ext uri="{BB962C8B-B14F-4D97-AF65-F5344CB8AC3E}">
        <p14:creationId xmlns:p14="http://schemas.microsoft.com/office/powerpoint/2010/main" val="193631476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400" dirty="0"/>
              <a:t>Q17</a:t>
            </a:r>
            <a:r>
              <a:rPr lang="en-US" dirty="0"/>
              <a:t>:</a:t>
            </a:r>
          </a:p>
          <a:p>
            <a:pPr algn="l" rtl="0"/>
            <a:r>
              <a:rPr lang="en-US" dirty="0"/>
              <a:t>Patient with low HDL and high TG = gemfibrozil not stations (stations lower LDL)</a:t>
            </a:r>
          </a:p>
          <a:p>
            <a:pPr algn="l" rtl="0"/>
            <a:endParaRPr lang="en-US"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400" dirty="0"/>
              <a:t>Q18</a:t>
            </a:r>
            <a:r>
              <a:rPr lang="en-US" dirty="0"/>
              <a:t>:</a:t>
            </a:r>
          </a:p>
          <a:p>
            <a:pPr algn="l" rtl="0"/>
            <a:r>
              <a:rPr lang="en-US" dirty="0"/>
              <a:t>GERD is the third cause of the chronic cough</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400" dirty="0"/>
              <a:t>Q19</a:t>
            </a:r>
            <a:r>
              <a:rPr lang="en-US" dirty="0"/>
              <a:t>:</a:t>
            </a:r>
          </a:p>
          <a:p>
            <a:pPr algn="l" rtl="0"/>
            <a:r>
              <a:rPr lang="en-US" dirty="0"/>
              <a:t>Falling on outstretched hand </a:t>
            </a:r>
            <a:r>
              <a:rPr lang="en-US" dirty="0" err="1"/>
              <a:t>esp</a:t>
            </a:r>
            <a:r>
              <a:rPr lang="en-US" dirty="0"/>
              <a:t> with osteoporosis = </a:t>
            </a:r>
            <a:r>
              <a:rPr lang="en-US" dirty="0" err="1"/>
              <a:t>colles</a:t>
            </a:r>
            <a:r>
              <a:rPr lang="en-US" dirty="0"/>
              <a:t> fracture  </a:t>
            </a:r>
          </a:p>
          <a:p>
            <a:endParaRPr lang="en-US" dirty="0"/>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2400" dirty="0"/>
              <a:t>Q20</a:t>
            </a:r>
            <a:r>
              <a:rPr lang="en-US" dirty="0"/>
              <a:t>:</a:t>
            </a:r>
          </a:p>
          <a:p>
            <a:pPr algn="l" rtl="0"/>
            <a:r>
              <a:rPr lang="en-US" dirty="0"/>
              <a:t>meningococcal vaccination =complement deficiency </a:t>
            </a:r>
          </a:p>
          <a:p>
            <a:endParaRPr lang="en-US" dirty="0"/>
          </a:p>
          <a:p>
            <a:endParaRPr lang="en-US" dirty="0"/>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700" dirty="0">
                <a:latin typeface="Century Gothic" panose="020B0502020202020204" pitchFamily="34" charset="0"/>
              </a:rPr>
              <a:t>Family medicine Mini – OSCE</a:t>
            </a:r>
            <a:br>
              <a:rPr lang="en-US" sz="2700" dirty="0">
                <a:latin typeface="Century Gothic" panose="020B0502020202020204" pitchFamily="34" charset="0"/>
              </a:rPr>
            </a:br>
            <a:r>
              <a:rPr lang="en-US" sz="2700" dirty="0">
                <a:latin typeface="Century Gothic" panose="020B0502020202020204" pitchFamily="34" charset="0"/>
              </a:rPr>
              <a:t>Group A1/2 </a:t>
            </a:r>
            <a:br>
              <a:rPr lang="en-GB" sz="2700" dirty="0">
                <a:latin typeface="Century Gothic" panose="020B0502020202020204" pitchFamily="34" charset="0"/>
              </a:rPr>
            </a:br>
            <a:endParaRPr lang="en-US" sz="2700" dirty="0">
              <a:latin typeface="Century Gothic" panose="020B0502020202020204" pitchFamily="34" charset="0"/>
            </a:endParaRPr>
          </a:p>
        </p:txBody>
      </p:sp>
      <p:sp>
        <p:nvSpPr>
          <p:cNvPr id="3" name="Subtitle 2"/>
          <p:cNvSpPr>
            <a:spLocks noGrp="1"/>
          </p:cNvSpPr>
          <p:nvPr>
            <p:ph type="subTitle" idx="1"/>
          </p:nvPr>
        </p:nvSpPr>
        <p:spPr/>
        <p:txBody>
          <a:bodyPr>
            <a:normAutofit/>
          </a:bodyPr>
          <a:lstStyle/>
          <a:p>
            <a:r>
              <a:rPr lang="en-US" sz="2100" b="1" dirty="0">
                <a:latin typeface="Century Gothic" panose="020B0502020202020204" pitchFamily="34" charset="0"/>
              </a:rPr>
              <a:t>Done by : </a:t>
            </a:r>
            <a:r>
              <a:rPr lang="en-US" sz="2100" b="1" dirty="0" err="1">
                <a:latin typeface="Century Gothic" panose="020B0502020202020204" pitchFamily="34" charset="0"/>
              </a:rPr>
              <a:t>Rahaf</a:t>
            </a:r>
            <a:r>
              <a:rPr lang="en-US" sz="2100" b="1" dirty="0">
                <a:latin typeface="Century Gothic" panose="020B0502020202020204" pitchFamily="34" charset="0"/>
              </a:rPr>
              <a:t> Al </a:t>
            </a:r>
            <a:r>
              <a:rPr lang="en-US" sz="2100" b="1" dirty="0" err="1">
                <a:latin typeface="Century Gothic" panose="020B0502020202020204" pitchFamily="34" charset="0"/>
              </a:rPr>
              <a:t>Hosban</a:t>
            </a:r>
            <a:r>
              <a:rPr lang="en-US" sz="2100" b="1" dirty="0">
                <a:latin typeface="Century Gothic" panose="020B0502020202020204" pitchFamily="34" charset="0"/>
              </a:rPr>
              <a:t> and </a:t>
            </a:r>
            <a:r>
              <a:rPr lang="en-GB" sz="2100" b="1" dirty="0" err="1">
                <a:latin typeface="Century Gothic" panose="020B0502020202020204" pitchFamily="34" charset="0"/>
              </a:rPr>
              <a:t>Jenine</a:t>
            </a:r>
            <a:r>
              <a:rPr lang="en-GB" sz="2100" b="1" dirty="0">
                <a:latin typeface="Century Gothic" panose="020B0502020202020204" pitchFamily="34" charset="0"/>
              </a:rPr>
              <a:t> </a:t>
            </a:r>
            <a:r>
              <a:rPr lang="en-GB" sz="2100" b="1" dirty="0" err="1">
                <a:latin typeface="Century Gothic" panose="020B0502020202020204" pitchFamily="34" charset="0"/>
              </a:rPr>
              <a:t>Nueirat</a:t>
            </a:r>
            <a:endParaRPr lang="en-US" sz="2100" b="1" dirty="0">
              <a:latin typeface="Century Gothic" panose="020B0502020202020204" pitchFamily="34" charset="0"/>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latin typeface="Century Gothic" panose="020B0502020202020204" pitchFamily="34" charset="0"/>
              </a:rPr>
              <a:t>Q1</a:t>
            </a:r>
            <a:r>
              <a:rPr lang="en-US" sz="2400" dirty="0">
                <a:latin typeface="Century Gothic" panose="020B0502020202020204" pitchFamily="34" charset="0"/>
              </a:rPr>
              <a:t>: Smoker male patient , complain from dry cough , SOB and fever of 38 </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endParaRPr lang="en-US" sz="1800" dirty="0">
              <a:latin typeface="Century Gothic" panose="020B0502020202020204" pitchFamily="34" charset="0"/>
            </a:endParaRPr>
          </a:p>
          <a:p>
            <a:pPr>
              <a:buFont typeface="Wingdings" panose="05000000000000000000" pitchFamily="2" charset="2"/>
              <a:buChar char="§"/>
            </a:pPr>
            <a:r>
              <a:rPr lang="en-US" sz="1800" dirty="0">
                <a:latin typeface="Century Gothic" panose="020B0502020202020204" pitchFamily="34" charset="0"/>
              </a:rPr>
              <a:t>What’s your diagnosis?</a:t>
            </a:r>
          </a:p>
          <a:p>
            <a:pPr marL="0" indent="0">
              <a:buNone/>
            </a:pPr>
            <a:r>
              <a:rPr lang="en-US" sz="1800" b="1" dirty="0">
                <a:solidFill>
                  <a:srgbClr val="FF0000"/>
                </a:solidFill>
                <a:latin typeface="Century Gothic" panose="020B0502020202020204" pitchFamily="34" charset="0"/>
              </a:rPr>
              <a:t>COVID-19</a:t>
            </a:r>
            <a:r>
              <a:rPr lang="en-US" sz="1800" dirty="0">
                <a:latin typeface="Century Gothic" panose="020B0502020202020204" pitchFamily="34" charset="0"/>
              </a:rPr>
              <a:t> </a:t>
            </a:r>
          </a:p>
          <a:p>
            <a:pPr marL="0" indent="0">
              <a:buNone/>
            </a:pPr>
            <a:endParaRPr lang="en-US" sz="1800" dirty="0">
              <a:latin typeface="Century Gothic" panose="020B0502020202020204" pitchFamily="34" charset="0"/>
            </a:endParaRPr>
          </a:p>
          <a:p>
            <a:pPr>
              <a:buFont typeface="Wingdings" panose="05000000000000000000" pitchFamily="2" charset="2"/>
              <a:buChar char="§"/>
            </a:pPr>
            <a:endParaRPr lang="en-US" sz="1800" dirty="0">
              <a:latin typeface="Century Gothic" panose="020B0502020202020204" pitchFamily="34" charset="0"/>
            </a:endParaRPr>
          </a:p>
          <a:p>
            <a:pPr>
              <a:buFont typeface="Wingdings" panose="05000000000000000000" pitchFamily="2" charset="2"/>
              <a:buChar char="§"/>
            </a:pPr>
            <a:r>
              <a:rPr lang="en-US" sz="1800" dirty="0">
                <a:latin typeface="Century Gothic" panose="020B0502020202020204" pitchFamily="34" charset="0"/>
              </a:rPr>
              <a:t> Describe the imaging findings that can be seen in this patient </a:t>
            </a:r>
          </a:p>
          <a:p>
            <a:pPr marL="0" indent="0">
              <a:buNone/>
            </a:pPr>
            <a:r>
              <a:rPr lang="en-GB" sz="1800" b="1" dirty="0">
                <a:solidFill>
                  <a:srgbClr val="FF0000"/>
                </a:solidFill>
                <a:latin typeface="Century Gothic" panose="020B0502020202020204" pitchFamily="34" charset="0"/>
              </a:rPr>
              <a:t>bilateral </a:t>
            </a:r>
            <a:r>
              <a:rPr lang="en-US" sz="1800" b="1" dirty="0">
                <a:solidFill>
                  <a:srgbClr val="FF0000"/>
                </a:solidFill>
                <a:latin typeface="Century Gothic" panose="020B0502020202020204" pitchFamily="34" charset="0"/>
              </a:rPr>
              <a:t>diffuse(more in the peripheral) </a:t>
            </a:r>
            <a:r>
              <a:rPr lang="en-GB" sz="1800" b="1" dirty="0">
                <a:solidFill>
                  <a:srgbClr val="FF0000"/>
                </a:solidFill>
                <a:latin typeface="Century Gothic" panose="020B0502020202020204" pitchFamily="34" charset="0"/>
              </a:rPr>
              <a:t>infiltrates with lower lobe predominance</a:t>
            </a:r>
            <a:r>
              <a:rPr lang="en-US" sz="1800" b="1" dirty="0">
                <a:solidFill>
                  <a:srgbClr val="FF0000"/>
                </a:solidFill>
                <a:latin typeface="Century Gothic" panose="020B0502020202020204" pitchFamily="34" charset="0"/>
              </a:rPr>
              <a:t>,</a:t>
            </a:r>
            <a:r>
              <a:rPr lang="en-GB" sz="1800" b="1" dirty="0">
                <a:solidFill>
                  <a:srgbClr val="FF0000"/>
                </a:solidFill>
                <a:latin typeface="Century Gothic" panose="020B0502020202020204" pitchFamily="34" charset="0"/>
              </a:rPr>
              <a:t> ground glass opacities or consolidation</a:t>
            </a:r>
            <a:r>
              <a:rPr lang="en-US" sz="1800" b="1" dirty="0">
                <a:solidFill>
                  <a:srgbClr val="FF0000"/>
                </a:solidFill>
                <a:latin typeface="Century Gothic" panose="020B0502020202020204" pitchFamily="34" charset="0"/>
              </a:rPr>
              <a:t> .</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3791" y="1739298"/>
            <a:ext cx="2199823" cy="2159028"/>
          </a:xfrm>
          <a:prstGeom prst="rect">
            <a:avLst/>
          </a:prstGeom>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Q2</a:t>
            </a:r>
            <a:r>
              <a:rPr lang="en-US" dirty="0"/>
              <a:t>: </a:t>
            </a:r>
            <a:r>
              <a:rPr lang="en-US" sz="2700" dirty="0">
                <a:latin typeface="Century Gothic" panose="020B0502020202020204" pitchFamily="34" charset="0"/>
              </a:rPr>
              <a:t>50 years patient complain from sever headache which associated with visual disturbance </a:t>
            </a:r>
          </a:p>
        </p:txBody>
      </p:sp>
      <p:sp>
        <p:nvSpPr>
          <p:cNvPr id="3" name="Content Placeholder 2"/>
          <p:cNvSpPr>
            <a:spLocks noGrp="1"/>
          </p:cNvSpPr>
          <p:nvPr>
            <p:ph idx="1"/>
          </p:nvPr>
        </p:nvSpPr>
        <p:spPr/>
        <p:txBody>
          <a:bodyPr/>
          <a:lstStyle/>
          <a:p>
            <a:endParaRPr lang="en-US" dirty="0">
              <a:latin typeface="Century Gothic" panose="020B0502020202020204" pitchFamily="34" charset="0"/>
            </a:endParaRPr>
          </a:p>
          <a:p>
            <a:pPr>
              <a:buFont typeface="Wingdings" panose="05000000000000000000" pitchFamily="2" charset="2"/>
              <a:buChar char="§"/>
            </a:pPr>
            <a:r>
              <a:rPr lang="en-US" dirty="0">
                <a:latin typeface="Century Gothic" panose="020B0502020202020204" pitchFamily="34" charset="0"/>
              </a:rPr>
              <a:t> What’s your diagnosis </a:t>
            </a:r>
          </a:p>
          <a:p>
            <a:pPr marL="0" indent="0">
              <a:buNone/>
            </a:pPr>
            <a:r>
              <a:rPr lang="en-US" b="1" dirty="0">
                <a:solidFill>
                  <a:srgbClr val="FF0000"/>
                </a:solidFill>
                <a:latin typeface="Century Gothic" panose="020B0502020202020204" pitchFamily="34" charset="0"/>
              </a:rPr>
              <a:t>Temporal arteritis </a:t>
            </a:r>
          </a:p>
          <a:p>
            <a:pPr>
              <a:buFont typeface="Wingdings" panose="05000000000000000000" pitchFamily="2" charset="2"/>
              <a:buChar char="§"/>
            </a:pPr>
            <a:r>
              <a:rPr lang="en-US" dirty="0">
                <a:latin typeface="Century Gothic" panose="020B0502020202020204" pitchFamily="34" charset="0"/>
              </a:rPr>
              <a:t>Next step </a:t>
            </a:r>
          </a:p>
          <a:p>
            <a:pPr marL="0" indent="0">
              <a:buNone/>
            </a:pPr>
            <a:r>
              <a:rPr lang="en-US" b="1" dirty="0">
                <a:solidFill>
                  <a:srgbClr val="FF0000"/>
                </a:solidFill>
                <a:latin typeface="Century Gothic" panose="020B0502020202020204" pitchFamily="34" charset="0"/>
              </a:rPr>
              <a:t>Biopsy ?</a:t>
            </a:r>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0" y="2226469"/>
            <a:ext cx="3429000" cy="2908781"/>
          </a:xfrm>
          <a:prstGeom prst="rect">
            <a:avLst/>
          </a:prstGeom>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Q3</a:t>
            </a:r>
            <a:r>
              <a:rPr lang="en-GB" b="1" dirty="0"/>
              <a:t>:</a:t>
            </a:r>
            <a:endParaRPr lang="en-US" b="1" dirty="0"/>
          </a:p>
        </p:txBody>
      </p:sp>
      <p:sp>
        <p:nvSpPr>
          <p:cNvPr id="3" name="Content Placeholder 2"/>
          <p:cNvSpPr>
            <a:spLocks noGrp="1"/>
          </p:cNvSpPr>
          <p:nvPr>
            <p:ph idx="1"/>
          </p:nvPr>
        </p:nvSpPr>
        <p:spPr/>
        <p:txBody>
          <a:bodyPr/>
          <a:lstStyle/>
          <a:p>
            <a:pPr>
              <a:buFont typeface="Wingdings" panose="05000000000000000000" pitchFamily="2" charset="2"/>
              <a:buChar char="§"/>
            </a:pPr>
            <a:endParaRPr lang="en-US" dirty="0">
              <a:latin typeface="Century Gothic" panose="020B0502020202020204" pitchFamily="34" charset="0"/>
            </a:endParaRPr>
          </a:p>
          <a:p>
            <a:pPr>
              <a:buFont typeface="Wingdings" panose="05000000000000000000" pitchFamily="2" charset="2"/>
              <a:buChar char="§"/>
            </a:pPr>
            <a:r>
              <a:rPr lang="en-US" dirty="0">
                <a:latin typeface="Century Gothic" panose="020B0502020202020204" pitchFamily="34" charset="0"/>
              </a:rPr>
              <a:t>What is this test </a:t>
            </a:r>
            <a:r>
              <a:rPr lang="en-GB" dirty="0">
                <a:latin typeface="Century Gothic" panose="020B0502020202020204" pitchFamily="34" charset="0"/>
              </a:rPr>
              <a:t>?</a:t>
            </a:r>
          </a:p>
          <a:p>
            <a:pPr marL="0" indent="0">
              <a:buNone/>
            </a:pPr>
            <a:r>
              <a:rPr lang="en-GB" b="1" dirty="0">
                <a:solidFill>
                  <a:srgbClr val="FF0000"/>
                </a:solidFill>
                <a:latin typeface="Century Gothic" panose="020B0502020202020204" pitchFamily="34" charset="0"/>
              </a:rPr>
              <a:t>Head impulse</a:t>
            </a:r>
          </a:p>
          <a:p>
            <a:pPr>
              <a:buFont typeface="Wingdings" panose="05000000000000000000" pitchFamily="2" charset="2"/>
              <a:buChar char="§"/>
            </a:pPr>
            <a:r>
              <a:rPr lang="en-GB" dirty="0">
                <a:latin typeface="Century Gothic" panose="020B0502020202020204" pitchFamily="34" charset="0"/>
              </a:rPr>
              <a:t>What is the most likely diagnosis?</a:t>
            </a:r>
          </a:p>
          <a:p>
            <a:pPr marL="0" indent="0">
              <a:buNone/>
            </a:pPr>
            <a:r>
              <a:rPr lang="en-GB" b="1" dirty="0">
                <a:solidFill>
                  <a:srgbClr val="FF0000"/>
                </a:solidFill>
                <a:latin typeface="Century Gothic" panose="020B0502020202020204" pitchFamily="34" charset="0"/>
              </a:rPr>
              <a:t>Vestibular neuritis</a:t>
            </a:r>
            <a:endParaRPr lang="en-US" b="1" dirty="0">
              <a:solidFill>
                <a:srgbClr val="FF0000"/>
              </a:solidFill>
              <a:latin typeface="Century Gothic" panose="020B0502020202020204" pitchFamily="34" charset="0"/>
            </a:endParaRPr>
          </a:p>
        </p:txBody>
      </p:sp>
      <p:pic>
        <p:nvPicPr>
          <p:cNvPr id="6" name="Picture 5"/>
          <p:cNvPicPr>
            <a:picLocks noGrp="1" noChangeAspect="1" noChangeArrowheads="1"/>
          </p:cNvPicPr>
          <p:nvPr/>
        </p:nvPicPr>
        <p:blipFill>
          <a:blip r:embed="rId2"/>
          <a:srcRect/>
          <a:stretch>
            <a:fillRect/>
          </a:stretch>
        </p:blipFill>
        <p:spPr bwMode="auto">
          <a:xfrm>
            <a:off x="3683133" y="857251"/>
            <a:ext cx="5460867" cy="2355902"/>
          </a:xfrm>
          <a:prstGeom prst="rect">
            <a:avLst/>
          </a:prstGeom>
          <a:noFill/>
          <a:ln w="9525">
            <a:noFill/>
            <a:miter lim="800000"/>
            <a:headEnd/>
            <a:tailEnd/>
          </a:ln>
          <a:effectLst/>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Q4: </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GB" dirty="0">
                <a:latin typeface="Century Gothic" panose="020B0502020202020204" pitchFamily="34" charset="0"/>
              </a:rPr>
              <a:t>What is the name of this sign ?</a:t>
            </a:r>
          </a:p>
          <a:p>
            <a:pPr marL="0" indent="0">
              <a:buNone/>
            </a:pPr>
            <a:r>
              <a:rPr lang="en-GB" b="1" dirty="0">
                <a:solidFill>
                  <a:srgbClr val="FF0000"/>
                </a:solidFill>
                <a:latin typeface="Century Gothic" panose="020B0502020202020204" pitchFamily="34" charset="0"/>
              </a:rPr>
              <a:t>Stooped posture </a:t>
            </a:r>
          </a:p>
          <a:p>
            <a:pPr>
              <a:buFont typeface="Wingdings" panose="05000000000000000000" pitchFamily="2" charset="2"/>
              <a:buChar char="§"/>
            </a:pPr>
            <a:r>
              <a:rPr lang="en-GB" dirty="0">
                <a:latin typeface="Century Gothic" panose="020B0502020202020204" pitchFamily="34" charset="0"/>
              </a:rPr>
              <a:t>What investigation you want to do ?</a:t>
            </a:r>
          </a:p>
          <a:p>
            <a:pPr marL="0" indent="0">
              <a:buNone/>
            </a:pPr>
            <a:r>
              <a:rPr lang="en-GB" b="1" dirty="0" err="1">
                <a:solidFill>
                  <a:srgbClr val="FF0000"/>
                </a:solidFill>
                <a:latin typeface="Century Gothic" panose="020B0502020202020204" pitchFamily="34" charset="0"/>
              </a:rPr>
              <a:t>Dexa</a:t>
            </a:r>
            <a:r>
              <a:rPr lang="en-GB" b="1" dirty="0">
                <a:solidFill>
                  <a:srgbClr val="FF0000"/>
                </a:solidFill>
                <a:latin typeface="Century Gothic" panose="020B0502020202020204" pitchFamily="34" charset="0"/>
              </a:rPr>
              <a:t> scan</a:t>
            </a:r>
            <a:endParaRPr lang="en-US" b="1" dirty="0">
              <a:solidFill>
                <a:srgbClr val="FF0000"/>
              </a:solidFill>
              <a:latin typeface="Century Gothic" panose="020B0502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5024"/>
            <a:ext cx="2775397" cy="2814307"/>
          </a:xfrm>
          <a:prstGeom prst="rect">
            <a:avLst/>
          </a:prstGeom>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b="1" dirty="0">
                <a:latin typeface="Century Gothic" panose="020B0502020202020204" pitchFamily="34" charset="0"/>
              </a:rPr>
              <a:t>Q5</a:t>
            </a:r>
            <a:r>
              <a:rPr lang="en-GB" sz="2400" dirty="0">
                <a:latin typeface="Century Gothic" panose="020B0502020202020204" pitchFamily="34" charset="0"/>
              </a:rPr>
              <a:t>: young adult came to your clinic and tells you that he wants to quit smoking ( he’s a moderate smoker)</a:t>
            </a:r>
            <a:endParaRPr lang="en-US" sz="2400" dirty="0">
              <a:latin typeface="Century Gothic" panose="020B0502020202020204" pitchFamily="34" charset="0"/>
            </a:endParaRPr>
          </a:p>
        </p:txBody>
      </p:sp>
      <p:sp>
        <p:nvSpPr>
          <p:cNvPr id="3" name="Content Placeholder 2"/>
          <p:cNvSpPr>
            <a:spLocks noGrp="1"/>
          </p:cNvSpPr>
          <p:nvPr>
            <p:ph idx="1"/>
          </p:nvPr>
        </p:nvSpPr>
        <p:spPr/>
        <p:txBody>
          <a:bodyPr/>
          <a:lstStyle/>
          <a:p>
            <a:endParaRPr lang="en-GB" dirty="0"/>
          </a:p>
          <a:p>
            <a:pPr>
              <a:buFont typeface="Wingdings" panose="05000000000000000000" pitchFamily="2" charset="2"/>
              <a:buChar char="§"/>
            </a:pPr>
            <a:r>
              <a:rPr lang="en-GB" sz="1800" dirty="0">
                <a:latin typeface="Century Gothic" panose="020B0502020202020204" pitchFamily="34" charset="0"/>
              </a:rPr>
              <a:t>Write down 4 behavioural tips that can help your patient </a:t>
            </a:r>
          </a:p>
          <a:p>
            <a:pPr marL="386080" indent="-386080">
              <a:buFont typeface="+mj-lt"/>
              <a:buAutoNum type="arabicPeriod"/>
            </a:pPr>
            <a:r>
              <a:rPr lang="en-US" sz="1800" b="1" dirty="0">
                <a:solidFill>
                  <a:srgbClr val="FF0000"/>
                </a:solidFill>
                <a:latin typeface="Century Gothic" panose="020B0502020202020204" pitchFamily="34" charset="0"/>
              </a:rPr>
              <a:t> </a:t>
            </a:r>
            <a:r>
              <a:rPr lang="en-GB" sz="1800" b="1" dirty="0">
                <a:solidFill>
                  <a:srgbClr val="FF0000"/>
                </a:solidFill>
                <a:latin typeface="Century Gothic" panose="020B0502020202020204" pitchFamily="34" charset="0"/>
              </a:rPr>
              <a:t>Eat fruits and vegetables </a:t>
            </a:r>
          </a:p>
          <a:p>
            <a:pPr marL="386080" indent="-386080">
              <a:buFont typeface="+mj-lt"/>
              <a:buAutoNum type="arabicPeriod"/>
            </a:pPr>
            <a:r>
              <a:rPr lang="en-GB" sz="1800" b="1" dirty="0">
                <a:solidFill>
                  <a:srgbClr val="FF0000"/>
                </a:solidFill>
                <a:latin typeface="Century Gothic" panose="020B0502020202020204" pitchFamily="34" charset="0"/>
              </a:rPr>
              <a:t>Give yourself a break </a:t>
            </a:r>
          </a:p>
          <a:p>
            <a:pPr marL="386080" indent="-386080">
              <a:buFont typeface="+mj-lt"/>
              <a:buAutoNum type="arabicPeriod"/>
            </a:pPr>
            <a:r>
              <a:rPr lang="en-GB" sz="1800" b="1" dirty="0">
                <a:solidFill>
                  <a:srgbClr val="FF0000"/>
                </a:solidFill>
                <a:latin typeface="Century Gothic" panose="020B0502020202020204" pitchFamily="34" charset="0"/>
              </a:rPr>
              <a:t>Lean in your loved ones </a:t>
            </a:r>
          </a:p>
          <a:p>
            <a:pPr marL="386080" indent="-386080">
              <a:buFont typeface="+mj-lt"/>
              <a:buAutoNum type="arabicPeriod"/>
            </a:pPr>
            <a:r>
              <a:rPr lang="en-GB" sz="1800" b="1" dirty="0">
                <a:solidFill>
                  <a:srgbClr val="FF0000"/>
                </a:solidFill>
                <a:latin typeface="Century Gothic" panose="020B0502020202020204" pitchFamily="34" charset="0"/>
              </a:rPr>
              <a:t>Avoid alcohol and other triggers </a:t>
            </a:r>
          </a:p>
          <a:p>
            <a:pPr marL="386080" indent="-386080">
              <a:buFont typeface="+mj-lt"/>
              <a:buAutoNum type="arabicPeriod"/>
            </a:pPr>
            <a:endParaRPr lang="en-GB" b="1" dirty="0">
              <a:solidFill>
                <a:srgbClr val="FF0000"/>
              </a:solidFill>
            </a:endParaRPr>
          </a:p>
          <a:p>
            <a:pPr>
              <a:buFont typeface="Wingdings" panose="05000000000000000000" pitchFamily="2" charset="2"/>
              <a:buChar char="§"/>
            </a:pPr>
            <a:r>
              <a:rPr lang="en-GB" dirty="0">
                <a:latin typeface="Century Gothic" panose="020B0502020202020204" pitchFamily="34" charset="0"/>
              </a:rPr>
              <a:t>Write</a:t>
            </a:r>
            <a:r>
              <a:rPr lang="en-GB" b="1" dirty="0">
                <a:latin typeface="Century Gothic" panose="020B0502020202020204" pitchFamily="34" charset="0"/>
              </a:rPr>
              <a:t> </a:t>
            </a:r>
            <a:r>
              <a:rPr lang="en-GB" dirty="0">
                <a:latin typeface="Century Gothic" panose="020B0502020202020204" pitchFamily="34" charset="0"/>
              </a:rPr>
              <a:t>NRT with their doses</a:t>
            </a:r>
            <a:endParaRPr lang="en-GB" b="1" dirty="0">
              <a:latin typeface="Century Gothic" panose="020B0502020202020204" pitchFamily="34" charset="0"/>
            </a:endParaRPr>
          </a:p>
          <a:p>
            <a:pPr marL="386080" indent="-386080">
              <a:buFont typeface="+mj-lt"/>
              <a:buAutoNum type="arabicPeriod"/>
            </a:pPr>
            <a:endParaRPr lang="en-GB" dirty="0"/>
          </a:p>
          <a:p>
            <a:pPr>
              <a:buFont typeface="Wingdings" panose="05000000000000000000" pitchFamily="2" charset="2"/>
              <a:buChar char="§"/>
            </a:pPr>
            <a:endParaRPr lang="en-US"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6382" y="4894036"/>
            <a:ext cx="4399404" cy="110671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5EEEB3-F4A5-DA27-485C-EA875097E0BD}"/>
              </a:ext>
            </a:extLst>
          </p:cNvPr>
          <p:cNvSpPr>
            <a:spLocks noGrp="1"/>
          </p:cNvSpPr>
          <p:nvPr>
            <p:ph type="title"/>
          </p:nvPr>
        </p:nvSpPr>
        <p:spPr/>
        <p:txBody>
          <a:bodyPr/>
          <a:lstStyle/>
          <a:p>
            <a:r>
              <a:rPr lang="en-US" dirty="0"/>
              <a:t>Q10 Geriatric health maintenance</a:t>
            </a:r>
          </a:p>
        </p:txBody>
      </p:sp>
      <p:sp>
        <p:nvSpPr>
          <p:cNvPr id="3" name="Content Placeholder 2"/>
          <p:cNvSpPr>
            <a:spLocks noGrp="1"/>
          </p:cNvSpPr>
          <p:nvPr>
            <p:ph idx="1"/>
          </p:nvPr>
        </p:nvSpPr>
        <p:spPr/>
        <p:txBody>
          <a:bodyPr/>
          <a:lstStyle/>
          <a:p>
            <a:r>
              <a:rPr lang="en-US" dirty="0"/>
              <a:t>The name of the test ?</a:t>
            </a:r>
          </a:p>
          <a:p>
            <a:pPr lvl="1"/>
            <a:r>
              <a:rPr lang="en-US" dirty="0"/>
              <a:t>Time-Up and go test</a:t>
            </a:r>
          </a:p>
          <a:p>
            <a:r>
              <a:rPr lang="en-US" dirty="0"/>
              <a:t>What is it used for ?</a:t>
            </a:r>
          </a:p>
          <a:p>
            <a:pPr lvl="1"/>
            <a:r>
              <a:rPr lang="en-US" dirty="0"/>
              <a:t>Assessment of the risk of falling in geriatric age group</a:t>
            </a:r>
          </a:p>
        </p:txBody>
      </p:sp>
      <p:pic>
        <p:nvPicPr>
          <p:cNvPr id="4" name="عنصر نائب للمحتوى 3" descr="147001865_451261236084320_8647054392022091764_n.jpg"/>
          <p:cNvPicPr>
            <a:picLocks noChangeAspect="1"/>
          </p:cNvPicPr>
          <p:nvPr/>
        </p:nvPicPr>
        <p:blipFill>
          <a:blip r:embed="rId2"/>
          <a:stretch>
            <a:fillRect/>
          </a:stretch>
        </p:blipFill>
        <p:spPr>
          <a:xfrm>
            <a:off x="4800447" y="3934809"/>
            <a:ext cx="3714903" cy="1555164"/>
          </a:xfrm>
          <a:prstGeom prst="rect">
            <a:avLst/>
          </a:prstGeom>
        </p:spPr>
      </p:pic>
    </p:spTree>
    <p:extLst>
      <p:ext uri="{BB962C8B-B14F-4D97-AF65-F5344CB8AC3E}">
        <p14:creationId xmlns:p14="http://schemas.microsoft.com/office/powerpoint/2010/main" val="20958306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414" y="298847"/>
            <a:ext cx="7886700" cy="2139553"/>
          </a:xfrm>
        </p:spPr>
        <p:txBody>
          <a:bodyPr/>
          <a:lstStyle/>
          <a:p>
            <a:r>
              <a:rPr lang="en-GB" b="1" dirty="0"/>
              <a:t>Q6: </a:t>
            </a:r>
            <a:endParaRPr lang="en-US" b="1" dirty="0"/>
          </a:p>
        </p:txBody>
      </p:sp>
      <p:sp>
        <p:nvSpPr>
          <p:cNvPr id="6" name="Text Placeholder 5"/>
          <p:cNvSpPr>
            <a:spLocks noGrp="1"/>
          </p:cNvSpPr>
          <p:nvPr>
            <p:ph type="body" idx="1"/>
          </p:nvPr>
        </p:nvSpPr>
        <p:spPr>
          <a:xfrm>
            <a:off x="623888" y="3284936"/>
            <a:ext cx="7886700" cy="2139552"/>
          </a:xfrm>
        </p:spPr>
        <p:txBody>
          <a:bodyPr>
            <a:normAutofit/>
          </a:bodyPr>
          <a:lstStyle/>
          <a:p>
            <a:pPr marL="257175" indent="-257175">
              <a:buFont typeface="Wingdings" panose="05000000000000000000" pitchFamily="2" charset="2"/>
              <a:buChar char="§"/>
            </a:pPr>
            <a:r>
              <a:rPr lang="en-GB" sz="2100" dirty="0">
                <a:solidFill>
                  <a:schemeClr val="bg1">
                    <a:lumMod val="10000"/>
                  </a:schemeClr>
                </a:solidFill>
                <a:latin typeface="Century Gothic" panose="020B0502020202020204" pitchFamily="34" charset="0"/>
              </a:rPr>
              <a:t>What’s the name of this test ?</a:t>
            </a:r>
          </a:p>
          <a:p>
            <a:pPr lvl="1"/>
            <a:r>
              <a:rPr lang="en-GB" b="1" dirty="0">
                <a:solidFill>
                  <a:srgbClr val="FF0000"/>
                </a:solidFill>
                <a:latin typeface="Century Gothic" panose="020B0502020202020204" pitchFamily="34" charset="0"/>
              </a:rPr>
              <a:t>Blood occult stool test </a:t>
            </a:r>
          </a:p>
          <a:p>
            <a:pPr marL="257175" indent="-257175">
              <a:buFont typeface="Wingdings" panose="05000000000000000000" pitchFamily="2" charset="2"/>
              <a:buChar char="§"/>
            </a:pPr>
            <a:r>
              <a:rPr lang="en-GB" sz="2100" dirty="0">
                <a:solidFill>
                  <a:schemeClr val="tx1"/>
                </a:solidFill>
                <a:latin typeface="Century Gothic" panose="020B0502020202020204" pitchFamily="34" charset="0"/>
              </a:rPr>
              <a:t>Used for the screening of ? </a:t>
            </a:r>
            <a:r>
              <a:rPr lang="en-GB" sz="2100" b="1" dirty="0">
                <a:solidFill>
                  <a:srgbClr val="FF0000"/>
                </a:solidFill>
                <a:latin typeface="Century Gothic" panose="020B0502020202020204" pitchFamily="34" charset="0"/>
              </a:rPr>
              <a:t>Colon cancer </a:t>
            </a:r>
            <a:endParaRPr lang="en-GB" sz="2100" dirty="0">
              <a:solidFill>
                <a:schemeClr val="tx1"/>
              </a:solidFill>
              <a:latin typeface="Century Gothic" panose="020B0502020202020204" pitchFamily="34" charset="0"/>
            </a:endParaRPr>
          </a:p>
          <a:p>
            <a:pPr marL="257175" indent="-257175">
              <a:buFont typeface="Wingdings" panose="05000000000000000000" pitchFamily="2" charset="2"/>
              <a:buChar char="§"/>
            </a:pPr>
            <a:r>
              <a:rPr lang="en-GB" sz="2100" dirty="0">
                <a:solidFill>
                  <a:schemeClr val="tx1"/>
                </a:solidFill>
                <a:latin typeface="Century Gothic" panose="020B0502020202020204" pitchFamily="34" charset="0"/>
              </a:rPr>
              <a:t>When done ? </a:t>
            </a:r>
            <a:r>
              <a:rPr lang="en-GB" sz="2100" b="1" dirty="0">
                <a:solidFill>
                  <a:srgbClr val="FF0000"/>
                </a:solidFill>
                <a:latin typeface="Century Gothic" panose="020B0502020202020204" pitchFamily="34" charset="0"/>
              </a:rPr>
              <a:t>50 years </a:t>
            </a:r>
            <a:endParaRPr lang="en-GB" sz="2100" b="1" dirty="0">
              <a:solidFill>
                <a:schemeClr val="tx1"/>
              </a:solidFill>
              <a:latin typeface="Century Gothic" panose="020B0502020202020204" pitchFamily="34" charset="0"/>
            </a:endParaRPr>
          </a:p>
          <a:p>
            <a:pPr marL="257175" indent="-257175">
              <a:buFont typeface="Wingdings" panose="05000000000000000000" pitchFamily="2" charset="2"/>
              <a:buChar char="§"/>
            </a:pPr>
            <a:r>
              <a:rPr lang="en-GB" sz="2100" b="1" dirty="0">
                <a:solidFill>
                  <a:schemeClr val="tx1"/>
                </a:solidFill>
                <a:latin typeface="Century Gothic" panose="020B0502020202020204" pitchFamily="34" charset="0"/>
              </a:rPr>
              <a:t>Name vaccines given at this age </a:t>
            </a:r>
            <a:r>
              <a:rPr lang="en-GB" sz="2100" b="1" dirty="0">
                <a:solidFill>
                  <a:srgbClr val="FF0000"/>
                </a:solidFill>
                <a:latin typeface="Century Gothic" panose="020B0502020202020204" pitchFamily="34" charset="0"/>
              </a:rPr>
              <a:t>RZV</a:t>
            </a:r>
            <a:endParaRPr lang="en-GB" sz="2100" b="1" dirty="0">
              <a:solidFill>
                <a:schemeClr val="tx1"/>
              </a:solidFill>
              <a:latin typeface="Century Gothic" panose="020B0502020202020204" pitchFamily="34" charset="0"/>
            </a:endParaRPr>
          </a:p>
        </p:txBody>
      </p:sp>
      <p:pic>
        <p:nvPicPr>
          <p:cNvPr id="4" name="Picture 4"/>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2334" t="17618" r="638"/>
          <a:stretch>
            <a:fillRect/>
          </a:stretch>
        </p:blipFill>
        <p:spPr>
          <a:xfrm>
            <a:off x="1854870" y="995112"/>
            <a:ext cx="6655718" cy="1981201"/>
          </a:xfrm>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Q7</a:t>
            </a:r>
            <a:r>
              <a:rPr lang="en-GB" dirty="0"/>
              <a:t> :</a:t>
            </a:r>
            <a:r>
              <a:rPr lang="en-GB" sz="2400" dirty="0">
                <a:latin typeface="Century Gothic" panose="020B0502020202020204" pitchFamily="34" charset="0"/>
              </a:rPr>
              <a:t>Diabetic , COPD , obese patient complain from chronic fatigue</a:t>
            </a:r>
            <a:endParaRPr lang="en-US" sz="2400" dirty="0">
              <a:latin typeface="Century Gothic" panose="020B0502020202020204" pitchFamily="34" charset="0"/>
            </a:endParaRP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pPr>
            <a:endParaRPr lang="en-GB" dirty="0"/>
          </a:p>
          <a:p>
            <a:pPr>
              <a:buFont typeface="Wingdings" panose="05000000000000000000" pitchFamily="2" charset="2"/>
              <a:buChar char="§"/>
            </a:pPr>
            <a:r>
              <a:rPr lang="en-GB" sz="2625" dirty="0">
                <a:latin typeface="Century Gothic" panose="020B0502020202020204" pitchFamily="34" charset="0"/>
              </a:rPr>
              <a:t>Mention 4 causes of fatigue</a:t>
            </a:r>
          </a:p>
          <a:p>
            <a:pPr marL="386080" indent="-386080">
              <a:buFont typeface="+mj-lt"/>
              <a:buAutoNum type="arabicPeriod"/>
            </a:pPr>
            <a:r>
              <a:rPr lang="en-GB" sz="2625" b="1" dirty="0">
                <a:solidFill>
                  <a:srgbClr val="FF0000"/>
                </a:solidFill>
                <a:latin typeface="Century Gothic" panose="020B0502020202020204" pitchFamily="34" charset="0"/>
              </a:rPr>
              <a:t>DM</a:t>
            </a:r>
          </a:p>
          <a:p>
            <a:pPr marL="386080" indent="-386080">
              <a:buFont typeface="+mj-lt"/>
              <a:buAutoNum type="arabicPeriod"/>
            </a:pPr>
            <a:r>
              <a:rPr lang="en-GB" sz="2625" b="1" dirty="0">
                <a:solidFill>
                  <a:srgbClr val="FF0000"/>
                </a:solidFill>
                <a:latin typeface="Century Gothic" panose="020B0502020202020204" pitchFamily="34" charset="0"/>
              </a:rPr>
              <a:t>Depression </a:t>
            </a:r>
          </a:p>
          <a:p>
            <a:pPr marL="386080" indent="-386080">
              <a:buFont typeface="+mj-lt"/>
              <a:buAutoNum type="arabicPeriod"/>
            </a:pPr>
            <a:r>
              <a:rPr lang="en-GB" sz="2625" b="1" dirty="0">
                <a:solidFill>
                  <a:srgbClr val="FF0000"/>
                </a:solidFill>
                <a:latin typeface="Century Gothic" panose="020B0502020202020204" pitchFamily="34" charset="0"/>
              </a:rPr>
              <a:t>COPD</a:t>
            </a:r>
          </a:p>
          <a:p>
            <a:pPr marL="386080" indent="-386080">
              <a:buFont typeface="+mj-lt"/>
              <a:buAutoNum type="arabicPeriod"/>
            </a:pPr>
            <a:r>
              <a:rPr lang="en-GB" sz="2625" b="1" dirty="0">
                <a:solidFill>
                  <a:srgbClr val="FF0000"/>
                </a:solidFill>
                <a:latin typeface="Century Gothic" panose="020B0502020202020204" pitchFamily="34" charset="0"/>
              </a:rPr>
              <a:t>Idiopathic chronic fatigue</a:t>
            </a:r>
          </a:p>
          <a:p>
            <a:pPr>
              <a:buFont typeface="Wingdings" panose="05000000000000000000" pitchFamily="2" charset="2"/>
              <a:buChar char="§"/>
            </a:pPr>
            <a:r>
              <a:rPr lang="en-GB" sz="2625" dirty="0">
                <a:latin typeface="Century Gothic" panose="020B0502020202020204" pitchFamily="34" charset="0"/>
              </a:rPr>
              <a:t>4 sleep hygiene measures</a:t>
            </a:r>
          </a:p>
          <a:p>
            <a:pPr marL="386080" indent="-386080">
              <a:buFont typeface="+mj-lt"/>
              <a:buAutoNum type="arabicPeriod"/>
            </a:pPr>
            <a:r>
              <a:rPr lang="en-GB" sz="2625" b="1" dirty="0">
                <a:solidFill>
                  <a:srgbClr val="FF0000"/>
                </a:solidFill>
                <a:latin typeface="Century Gothic" panose="020B0502020202020204" pitchFamily="34" charset="0"/>
              </a:rPr>
              <a:t>maintaining a regular morning rising time</a:t>
            </a:r>
          </a:p>
          <a:p>
            <a:pPr marL="386080" indent="-386080">
              <a:buFont typeface="+mj-lt"/>
              <a:buAutoNum type="arabicPeriod"/>
            </a:pPr>
            <a:r>
              <a:rPr lang="en-GB" sz="2625" b="1" dirty="0">
                <a:solidFill>
                  <a:srgbClr val="FF0000"/>
                </a:solidFill>
                <a:latin typeface="Century Gothic" panose="020B0502020202020204" pitchFamily="34" charset="0"/>
              </a:rPr>
              <a:t>Increasing activity level in the afternoon</a:t>
            </a:r>
          </a:p>
          <a:p>
            <a:pPr marL="386080" indent="-386080">
              <a:buFont typeface="+mj-lt"/>
              <a:buAutoNum type="arabicPeriod"/>
            </a:pPr>
            <a:r>
              <a:rPr lang="en-GB" sz="2625" b="1" dirty="0">
                <a:solidFill>
                  <a:srgbClr val="FF0000"/>
                </a:solidFill>
                <a:latin typeface="Century Gothic" panose="020B0502020202020204" pitchFamily="34" charset="0"/>
              </a:rPr>
              <a:t>Avoid exercise in the evening or before bedtime</a:t>
            </a:r>
          </a:p>
          <a:p>
            <a:pPr marL="386080" indent="-386080">
              <a:buFont typeface="+mj-lt"/>
              <a:buAutoNum type="arabicPeriod"/>
            </a:pPr>
            <a:r>
              <a:rPr lang="en-GB" sz="2625" b="1" dirty="0">
                <a:solidFill>
                  <a:srgbClr val="FF0000"/>
                </a:solidFill>
                <a:latin typeface="Century Gothic" panose="020B0502020202020204" pitchFamily="34" charset="0"/>
              </a:rPr>
              <a:t>Increase daytime exposure to bright light</a:t>
            </a:r>
            <a:endParaRPr lang="en-US" sz="2625" b="1" dirty="0">
              <a:solidFill>
                <a:srgbClr val="FF0000"/>
              </a:solidFill>
              <a:latin typeface="Century Gothic" panose="020B0502020202020204" pitchFamily="34" charset="0"/>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b="1" dirty="0">
                <a:latin typeface="Century Gothic" panose="020B0502020202020204" pitchFamily="34" charset="0"/>
              </a:rPr>
              <a:t>Q8 </a:t>
            </a:r>
            <a:r>
              <a:rPr lang="en-GB" sz="2400" dirty="0">
                <a:latin typeface="Century Gothic" panose="020B0502020202020204" pitchFamily="34" charset="0"/>
              </a:rPr>
              <a:t>: lab results for patient showing high LDL + he’s suffering from multiple </a:t>
            </a:r>
            <a:r>
              <a:rPr lang="en-GB" sz="2400" dirty="0" err="1">
                <a:latin typeface="Century Gothic" panose="020B0502020202020204" pitchFamily="34" charset="0"/>
              </a:rPr>
              <a:t>comorbidities</a:t>
            </a:r>
            <a:br>
              <a:rPr lang="en-GB" sz="2400" dirty="0">
                <a:latin typeface="Century Gothic" panose="020B0502020202020204" pitchFamily="34" charset="0"/>
              </a:rPr>
            </a:br>
            <a:endParaRPr lang="en-US" sz="2400" dirty="0">
              <a:latin typeface="Century Gothic" panose="020B0502020202020204" pitchFamily="34" charset="0"/>
            </a:endParaRPr>
          </a:p>
        </p:txBody>
      </p:sp>
      <p:sp>
        <p:nvSpPr>
          <p:cNvPr id="3" name="Content Placeholder 2"/>
          <p:cNvSpPr>
            <a:spLocks noGrp="1"/>
          </p:cNvSpPr>
          <p:nvPr>
            <p:ph idx="1"/>
          </p:nvPr>
        </p:nvSpPr>
        <p:spPr/>
        <p:txBody>
          <a:bodyPr/>
          <a:lstStyle/>
          <a:p>
            <a:endParaRPr lang="en-GB" dirty="0"/>
          </a:p>
          <a:p>
            <a:pPr>
              <a:buFont typeface="Wingdings" panose="05000000000000000000" pitchFamily="2" charset="2"/>
              <a:buChar char="§"/>
            </a:pPr>
            <a:r>
              <a:rPr lang="en-GB" dirty="0">
                <a:latin typeface="Century Gothic" panose="020B0502020202020204" pitchFamily="34" charset="0"/>
              </a:rPr>
              <a:t>What’s your management </a:t>
            </a:r>
          </a:p>
          <a:p>
            <a:pPr marL="0" indent="0">
              <a:buNone/>
            </a:pPr>
            <a:r>
              <a:rPr lang="en-GB" b="1" dirty="0">
                <a:solidFill>
                  <a:srgbClr val="FF0000"/>
                </a:solidFill>
                <a:latin typeface="Century Gothic" panose="020B0502020202020204" pitchFamily="34" charset="0"/>
              </a:rPr>
              <a:t>Statins</a:t>
            </a:r>
          </a:p>
          <a:p>
            <a:pPr marL="0" indent="0">
              <a:buNone/>
            </a:pPr>
            <a:endParaRPr lang="en-GB" b="1" dirty="0">
              <a:solidFill>
                <a:srgbClr val="FF0000"/>
              </a:solidFill>
              <a:latin typeface="Century Gothic" panose="020B0502020202020204" pitchFamily="34" charset="0"/>
            </a:endParaRPr>
          </a:p>
          <a:p>
            <a:pPr>
              <a:buFont typeface="Wingdings" panose="05000000000000000000" pitchFamily="2" charset="2"/>
              <a:buChar char="§"/>
            </a:pPr>
            <a:r>
              <a:rPr lang="en-GB" dirty="0">
                <a:latin typeface="Century Gothic" panose="020B0502020202020204" pitchFamily="34" charset="0"/>
              </a:rPr>
              <a:t>The patient came after few months and ( new lab results showing normal LDL but decreased HDL and high triglycerides) , what’s your management </a:t>
            </a:r>
          </a:p>
          <a:p>
            <a:pPr marL="0" indent="0">
              <a:buNone/>
            </a:pPr>
            <a:r>
              <a:rPr lang="en-GB" b="1" dirty="0" err="1">
                <a:solidFill>
                  <a:srgbClr val="FF0000"/>
                </a:solidFill>
                <a:latin typeface="Century Gothic" panose="020B0502020202020204" pitchFamily="34" charset="0"/>
              </a:rPr>
              <a:t>Fibrates</a:t>
            </a:r>
            <a:endParaRPr lang="en-GB" b="1" dirty="0">
              <a:solidFill>
                <a:srgbClr val="FF0000"/>
              </a:solidFill>
              <a:latin typeface="Century Gothic" panose="020B0502020202020204" pitchFamily="34" charset="0"/>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b="1" dirty="0">
                <a:latin typeface="Century Gothic" panose="020B0502020202020204" pitchFamily="34" charset="0"/>
              </a:rPr>
              <a:t>Q9</a:t>
            </a:r>
            <a:r>
              <a:rPr lang="en-GB" sz="2400" dirty="0">
                <a:latin typeface="Century Gothic" panose="020B0502020202020204" pitchFamily="34" charset="0"/>
              </a:rPr>
              <a:t> : Elderly in his 70’s with history of falling down, he’s taking more than 5 drugs ( the doctor mentioned them )</a:t>
            </a:r>
            <a:endParaRPr lang="en-US" sz="2400" dirty="0">
              <a:latin typeface="Century Gothic" panose="020B0502020202020204" pitchFamily="34" charset="0"/>
            </a:endParaRPr>
          </a:p>
        </p:txBody>
      </p:sp>
      <p:sp>
        <p:nvSpPr>
          <p:cNvPr id="3" name="Content Placeholder 2"/>
          <p:cNvSpPr>
            <a:spLocks noGrp="1"/>
          </p:cNvSpPr>
          <p:nvPr>
            <p:ph idx="1"/>
          </p:nvPr>
        </p:nvSpPr>
        <p:spPr/>
        <p:txBody>
          <a:bodyPr>
            <a:normAutofit fontScale="92500" lnSpcReduction="20000"/>
          </a:bodyPr>
          <a:lstStyle/>
          <a:p>
            <a:endParaRPr lang="en-GB" dirty="0"/>
          </a:p>
          <a:p>
            <a:pPr>
              <a:buFont typeface="Wingdings" panose="05000000000000000000" pitchFamily="2" charset="2"/>
              <a:buChar char="§"/>
            </a:pPr>
            <a:r>
              <a:rPr lang="en-GB" dirty="0">
                <a:latin typeface="Century Gothic" panose="020B0502020202020204" pitchFamily="34" charset="0"/>
              </a:rPr>
              <a:t>What’s the most common cause in this case ?</a:t>
            </a:r>
          </a:p>
          <a:p>
            <a:pPr marL="0" indent="0">
              <a:buNone/>
            </a:pPr>
            <a:r>
              <a:rPr lang="en-GB" b="1" dirty="0" err="1">
                <a:solidFill>
                  <a:srgbClr val="FF0000"/>
                </a:solidFill>
                <a:latin typeface="Century Gothic" panose="020B0502020202020204" pitchFamily="34" charset="0"/>
              </a:rPr>
              <a:t>Polypharmacy</a:t>
            </a:r>
            <a:r>
              <a:rPr lang="en-GB" b="1" dirty="0">
                <a:solidFill>
                  <a:srgbClr val="FF0000"/>
                </a:solidFill>
                <a:latin typeface="Century Gothic" panose="020B0502020202020204" pitchFamily="34" charset="0"/>
              </a:rPr>
              <a:t> </a:t>
            </a:r>
          </a:p>
          <a:p>
            <a:pPr>
              <a:buFont typeface="Wingdings" panose="05000000000000000000" pitchFamily="2" charset="2"/>
              <a:buChar char="§"/>
            </a:pPr>
            <a:r>
              <a:rPr lang="en-GB" dirty="0">
                <a:latin typeface="Century Gothic" panose="020B0502020202020204" pitchFamily="34" charset="0"/>
              </a:rPr>
              <a:t>What’s your management </a:t>
            </a:r>
          </a:p>
          <a:p>
            <a:pPr marL="0" indent="0">
              <a:buNone/>
            </a:pPr>
            <a:r>
              <a:rPr lang="en-GB" b="1" dirty="0">
                <a:solidFill>
                  <a:srgbClr val="FF0000"/>
                </a:solidFill>
                <a:latin typeface="Century Gothic" panose="020B0502020202020204" pitchFamily="34" charset="0"/>
              </a:rPr>
              <a:t>Discharge unnecessary medications </a:t>
            </a:r>
          </a:p>
          <a:p>
            <a:pPr marL="0" indent="0">
              <a:buNone/>
            </a:pPr>
            <a:r>
              <a:rPr lang="en-GB" b="1" dirty="0">
                <a:solidFill>
                  <a:srgbClr val="FF0000"/>
                </a:solidFill>
                <a:latin typeface="Century Gothic" panose="020B0502020202020204" pitchFamily="34" charset="0"/>
              </a:rPr>
              <a:t>Tools to Help Decrease </a:t>
            </a:r>
            <a:r>
              <a:rPr lang="en-GB" b="1" dirty="0" err="1">
                <a:solidFill>
                  <a:srgbClr val="FF0000"/>
                </a:solidFill>
                <a:latin typeface="Century Gothic" panose="020B0502020202020204" pitchFamily="34" charset="0"/>
              </a:rPr>
              <a:t>Polypharmacy</a:t>
            </a:r>
            <a:r>
              <a:rPr lang="en-GB" b="1" dirty="0">
                <a:solidFill>
                  <a:srgbClr val="FF0000"/>
                </a:solidFill>
                <a:latin typeface="Century Gothic" panose="020B0502020202020204" pitchFamily="34" charset="0"/>
              </a:rPr>
              <a:t> :</a:t>
            </a:r>
          </a:p>
          <a:p>
            <a:pPr marL="386080" indent="-386080">
              <a:buAutoNum type="arabicPeriod"/>
            </a:pPr>
            <a:r>
              <a:rPr lang="en-GB" b="1" dirty="0">
                <a:solidFill>
                  <a:srgbClr val="FF0000"/>
                </a:solidFill>
                <a:latin typeface="Century Gothic" panose="020B0502020202020204" pitchFamily="34" charset="0"/>
              </a:rPr>
              <a:t>Beers Criteria</a:t>
            </a:r>
          </a:p>
          <a:p>
            <a:pPr marL="386080" indent="-386080">
              <a:buAutoNum type="arabicPeriod"/>
            </a:pPr>
            <a:r>
              <a:rPr lang="en-GB" b="1" dirty="0">
                <a:solidFill>
                  <a:srgbClr val="FF0000"/>
                </a:solidFill>
                <a:latin typeface="Century Gothic" panose="020B0502020202020204" pitchFamily="34" charset="0"/>
              </a:rPr>
              <a:t>STOPP Criteria</a:t>
            </a:r>
          </a:p>
          <a:p>
            <a:pPr marL="386080" indent="-386080">
              <a:buAutoNum type="arabicPeriod"/>
            </a:pPr>
            <a:r>
              <a:rPr lang="en-GB" b="1" dirty="0">
                <a:solidFill>
                  <a:srgbClr val="FF0000"/>
                </a:solidFill>
                <a:latin typeface="Century Gothic" panose="020B0502020202020204" pitchFamily="34" charset="0"/>
              </a:rPr>
              <a:t>START Criteria</a:t>
            </a:r>
            <a:endParaRPr lang="en-US" b="1" dirty="0">
              <a:solidFill>
                <a:srgbClr val="FF0000"/>
              </a:solidFill>
              <a:latin typeface="Century Gothic" panose="020B0502020202020204" pitchFamily="34" charset="0"/>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Q10: Acute chest pain radiate to the neck , and increased with exercise and movement </a:t>
            </a:r>
            <a:endParaRPr lang="en-US" dirty="0"/>
          </a:p>
        </p:txBody>
      </p:sp>
      <p:sp>
        <p:nvSpPr>
          <p:cNvPr id="3" name="Content Placeholder 2"/>
          <p:cNvSpPr>
            <a:spLocks noGrp="1"/>
          </p:cNvSpPr>
          <p:nvPr>
            <p:ph idx="1"/>
          </p:nvPr>
        </p:nvSpPr>
        <p:spPr/>
        <p:txBody>
          <a:bodyPr/>
          <a:lstStyle/>
          <a:p>
            <a:endParaRPr lang="en-GB" dirty="0"/>
          </a:p>
          <a:p>
            <a:pPr>
              <a:buFont typeface="Wingdings" panose="05000000000000000000" pitchFamily="2" charset="2"/>
              <a:buChar char="§"/>
            </a:pPr>
            <a:r>
              <a:rPr lang="en-GB" dirty="0"/>
              <a:t>What’s your diagnosis? </a:t>
            </a:r>
          </a:p>
          <a:p>
            <a:pPr marL="0" indent="0">
              <a:buNone/>
            </a:pPr>
            <a:r>
              <a:rPr lang="en-GB" b="1" dirty="0">
                <a:solidFill>
                  <a:srgbClr val="FF0000"/>
                </a:solidFill>
              </a:rPr>
              <a:t>Pericarditis </a:t>
            </a:r>
            <a:endParaRPr lang="en-GB" dirty="0"/>
          </a:p>
          <a:p>
            <a:pPr>
              <a:buFont typeface="Wingdings" panose="05000000000000000000" pitchFamily="2" charset="2"/>
              <a:buChar char="§"/>
            </a:pPr>
            <a:endParaRPr lang="en-GB" dirty="0"/>
          </a:p>
          <a:p>
            <a:pPr>
              <a:buFont typeface="Wingdings" panose="05000000000000000000" pitchFamily="2" charset="2"/>
              <a:buChar char="§"/>
            </a:pPr>
            <a:endParaRPr lang="en-GB" dirty="0"/>
          </a:p>
          <a:p>
            <a:pPr marL="0" indent="0">
              <a:buNone/>
            </a:pPr>
            <a:endParaRPr lang="en-GB" dirty="0"/>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14348" y="1714488"/>
            <a:ext cx="7772400" cy="1470025"/>
          </a:xfrm>
        </p:spPr>
        <p:txBody>
          <a:bodyPr>
            <a:normAutofit fontScale="90000"/>
          </a:bodyPr>
          <a:lstStyle/>
          <a:p>
            <a:r>
              <a:rPr lang="en-US" dirty="0"/>
              <a:t>Family medicine</a:t>
            </a:r>
            <a:br>
              <a:rPr lang="en-US" dirty="0"/>
            </a:br>
            <a:r>
              <a:rPr lang="en-US" dirty="0"/>
              <a:t>7/2/2021 </a:t>
            </a:r>
            <a:br>
              <a:rPr lang="en-US" dirty="0"/>
            </a:br>
            <a:r>
              <a:rPr lang="en-US" dirty="0"/>
              <a:t>Group 1 sub </a:t>
            </a:r>
            <a:r>
              <a:rPr lang="en-US" dirty="0" err="1"/>
              <a:t>c&amp;d</a:t>
            </a:r>
            <a:endParaRPr lang="ar-AE" dirty="0"/>
          </a:p>
        </p:txBody>
      </p:sp>
      <p:sp>
        <p:nvSpPr>
          <p:cNvPr id="3" name="عنوان فرعي 2"/>
          <p:cNvSpPr>
            <a:spLocks noGrp="1"/>
          </p:cNvSpPr>
          <p:nvPr>
            <p:ph type="subTitle" idx="1"/>
          </p:nvPr>
        </p:nvSpPr>
        <p:spPr/>
        <p:txBody>
          <a:bodyPr/>
          <a:lstStyle/>
          <a:p>
            <a:r>
              <a:rPr lang="en-US" dirty="0" err="1">
                <a:solidFill>
                  <a:schemeClr val="tx2"/>
                </a:solidFill>
              </a:rPr>
              <a:t>Alaa</a:t>
            </a:r>
            <a:r>
              <a:rPr lang="en-US" dirty="0">
                <a:solidFill>
                  <a:schemeClr val="tx2"/>
                </a:solidFill>
              </a:rPr>
              <a:t> </a:t>
            </a:r>
            <a:r>
              <a:rPr lang="en-US" dirty="0" err="1">
                <a:solidFill>
                  <a:schemeClr val="tx2"/>
                </a:solidFill>
              </a:rPr>
              <a:t>alhashaika</a:t>
            </a:r>
            <a:endParaRPr lang="en-US" dirty="0">
              <a:solidFill>
                <a:schemeClr val="tx2"/>
              </a:solidFill>
            </a:endParaRPr>
          </a:p>
          <a:p>
            <a:r>
              <a:rPr lang="en-US" dirty="0" err="1">
                <a:solidFill>
                  <a:schemeClr val="tx2"/>
                </a:solidFill>
              </a:rPr>
              <a:t>Luma</a:t>
            </a:r>
            <a:r>
              <a:rPr lang="en-US" dirty="0">
                <a:solidFill>
                  <a:schemeClr val="tx2"/>
                </a:solidFill>
              </a:rPr>
              <a:t> </a:t>
            </a:r>
            <a:r>
              <a:rPr lang="en-US" dirty="0" err="1">
                <a:solidFill>
                  <a:schemeClr val="tx2"/>
                </a:solidFill>
              </a:rPr>
              <a:t>albdairat</a:t>
            </a:r>
            <a:endParaRPr lang="ar-AE" dirty="0">
              <a:solidFill>
                <a:schemeClr val="tx2"/>
              </a:solidFill>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en-US" sz="4000" b="1" dirty="0"/>
              <a:t>Q1</a:t>
            </a:r>
            <a:r>
              <a:rPr lang="en-US" sz="3200" b="1" dirty="0"/>
              <a:t>:25ys male pt complain of chronic chough</a:t>
            </a:r>
            <a:endParaRPr lang="ar-AE" sz="3200" b="1" dirty="0"/>
          </a:p>
        </p:txBody>
      </p:sp>
      <p:sp>
        <p:nvSpPr>
          <p:cNvPr id="3" name="عنصر نائب للمحتوى 2"/>
          <p:cNvSpPr>
            <a:spLocks noGrp="1"/>
          </p:cNvSpPr>
          <p:nvPr>
            <p:ph idx="1"/>
          </p:nvPr>
        </p:nvSpPr>
        <p:spPr>
          <a:xfrm>
            <a:off x="0" y="1857340"/>
            <a:ext cx="9144000" cy="5000660"/>
          </a:xfrm>
        </p:spPr>
        <p:txBody>
          <a:bodyPr/>
          <a:lstStyle/>
          <a:p>
            <a:pPr algn="l">
              <a:buNone/>
            </a:pPr>
            <a:r>
              <a:rPr lang="en-US" dirty="0"/>
              <a:t>1.what the diagnosis ?</a:t>
            </a:r>
          </a:p>
          <a:p>
            <a:pPr algn="l">
              <a:buNone/>
            </a:pPr>
            <a:r>
              <a:rPr lang="en-US" dirty="0"/>
              <a:t>   </a:t>
            </a:r>
            <a:r>
              <a:rPr lang="en-US" dirty="0">
                <a:solidFill>
                  <a:schemeClr val="tx2"/>
                </a:solidFill>
              </a:rPr>
              <a:t>Post nasal drip  </a:t>
            </a:r>
          </a:p>
          <a:p>
            <a:pPr algn="l">
              <a:buNone/>
            </a:pPr>
            <a:r>
              <a:rPr lang="en-US" sz="2400" dirty="0">
                <a:solidFill>
                  <a:schemeClr val="tx2"/>
                </a:solidFill>
              </a:rPr>
              <a:t>    (upper respiratory cough syndrome</a:t>
            </a:r>
            <a:r>
              <a:rPr lang="en-US" dirty="0">
                <a:solidFill>
                  <a:schemeClr val="tx2"/>
                </a:solidFill>
              </a:rPr>
              <a:t>)</a:t>
            </a:r>
          </a:p>
          <a:p>
            <a:pPr algn="l">
              <a:buNone/>
            </a:pPr>
            <a:r>
              <a:rPr lang="en-US" dirty="0"/>
              <a:t>2. mention 2 clinical signs?</a:t>
            </a:r>
          </a:p>
          <a:p>
            <a:pPr algn="l">
              <a:buNone/>
            </a:pPr>
            <a:r>
              <a:rPr lang="en-US" dirty="0">
                <a:solidFill>
                  <a:schemeClr val="tx2"/>
                </a:solidFill>
              </a:rPr>
              <a:t>    Swelling </a:t>
            </a:r>
            <a:r>
              <a:rPr lang="en-US" dirty="0" err="1">
                <a:solidFill>
                  <a:schemeClr val="tx2"/>
                </a:solidFill>
              </a:rPr>
              <a:t>turbinates</a:t>
            </a:r>
            <a:endParaRPr lang="en-US" dirty="0">
              <a:solidFill>
                <a:schemeClr val="tx2"/>
              </a:solidFill>
            </a:endParaRPr>
          </a:p>
          <a:p>
            <a:pPr algn="l">
              <a:buNone/>
            </a:pPr>
            <a:r>
              <a:rPr lang="en-US" dirty="0">
                <a:solidFill>
                  <a:schemeClr val="tx2"/>
                </a:solidFill>
              </a:rPr>
              <a:t>    direct visualization of postnasal drainage  </a:t>
            </a:r>
          </a:p>
          <a:p>
            <a:pPr algn="l">
              <a:buNone/>
            </a:pPr>
            <a:r>
              <a:rPr lang="en-US" dirty="0">
                <a:solidFill>
                  <a:schemeClr val="tx2"/>
                </a:solidFill>
              </a:rPr>
              <a:t>    </a:t>
            </a:r>
            <a:r>
              <a:rPr lang="en-US" dirty="0" err="1">
                <a:solidFill>
                  <a:schemeClr val="tx2"/>
                </a:solidFill>
              </a:rPr>
              <a:t>cobblestoning</a:t>
            </a:r>
            <a:r>
              <a:rPr lang="en-US" dirty="0">
                <a:solidFill>
                  <a:schemeClr val="tx2"/>
                </a:solidFill>
              </a:rPr>
              <a:t> of the posterior pharynx. </a:t>
            </a:r>
          </a:p>
          <a:p>
            <a:pPr algn="l">
              <a:buNone/>
            </a:pPr>
            <a:endParaRPr lang="ar-AE" dirty="0">
              <a:solidFill>
                <a:schemeClr val="tx2"/>
              </a:solidFill>
            </a:endParaRPr>
          </a:p>
        </p:txBody>
      </p:sp>
      <p:pic>
        <p:nvPicPr>
          <p:cNvPr id="4" name="صورة 3" descr="84097777_1231145347075636_8505849693668900864_n.jpg"/>
          <p:cNvPicPr>
            <a:picLocks noChangeAspect="1"/>
          </p:cNvPicPr>
          <p:nvPr/>
        </p:nvPicPr>
        <p:blipFill>
          <a:blip r:embed="rId2"/>
          <a:stretch>
            <a:fillRect/>
          </a:stretch>
        </p:blipFill>
        <p:spPr>
          <a:xfrm>
            <a:off x="4929190" y="1500174"/>
            <a:ext cx="4194793" cy="2928958"/>
          </a:xfrm>
          <a:prstGeom prst="rect">
            <a:avLst/>
          </a:prstGeom>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AE"/>
          </a:p>
        </p:txBody>
      </p:sp>
      <p:sp>
        <p:nvSpPr>
          <p:cNvPr id="3" name="عنصر نائب للمحتوى 2"/>
          <p:cNvSpPr>
            <a:spLocks noGrp="1"/>
          </p:cNvSpPr>
          <p:nvPr>
            <p:ph idx="1"/>
          </p:nvPr>
        </p:nvSpPr>
        <p:spPr/>
        <p:txBody>
          <a:bodyPr/>
          <a:lstStyle/>
          <a:p>
            <a:pPr algn="l">
              <a:buNone/>
            </a:pPr>
            <a:r>
              <a:rPr lang="en-US" dirty="0"/>
              <a:t>3. treatment?</a:t>
            </a:r>
          </a:p>
          <a:p>
            <a:pPr algn="l">
              <a:buNone/>
            </a:pPr>
            <a:r>
              <a:rPr lang="en-US" dirty="0"/>
              <a:t>    </a:t>
            </a:r>
            <a:r>
              <a:rPr lang="en-US" dirty="0" err="1">
                <a:solidFill>
                  <a:schemeClr val="tx2"/>
                </a:solidFill>
              </a:rPr>
              <a:t>Decongestent</a:t>
            </a:r>
            <a:r>
              <a:rPr lang="en-US" dirty="0">
                <a:solidFill>
                  <a:schemeClr val="tx2"/>
                </a:solidFill>
              </a:rPr>
              <a:t> </a:t>
            </a:r>
          </a:p>
          <a:p>
            <a:pPr algn="l">
              <a:buNone/>
            </a:pPr>
            <a:r>
              <a:rPr lang="en-US" dirty="0">
                <a:solidFill>
                  <a:schemeClr val="tx2"/>
                </a:solidFill>
              </a:rPr>
              <a:t>    Anti histamine </a:t>
            </a:r>
          </a:p>
          <a:p>
            <a:pPr algn="l">
              <a:buNone/>
            </a:pPr>
            <a:r>
              <a:rPr lang="en-US" dirty="0">
                <a:solidFill>
                  <a:schemeClr val="tx2"/>
                </a:solidFill>
              </a:rPr>
              <a:t>    Intranasal corticosteroids</a:t>
            </a:r>
          </a:p>
          <a:p>
            <a:pPr algn="l">
              <a:buNone/>
            </a:pPr>
            <a:r>
              <a:rPr lang="en-US" dirty="0">
                <a:solidFill>
                  <a:schemeClr val="tx2"/>
                </a:solidFill>
              </a:rPr>
              <a:t>    saline nasal rinses</a:t>
            </a:r>
          </a:p>
          <a:p>
            <a:pPr algn="l">
              <a:buNone/>
            </a:pPr>
            <a:r>
              <a:rPr lang="en-US" dirty="0">
                <a:solidFill>
                  <a:schemeClr val="tx2"/>
                </a:solidFill>
              </a:rPr>
              <a:t>    nasal </a:t>
            </a:r>
            <a:r>
              <a:rPr lang="en-US" dirty="0" err="1">
                <a:solidFill>
                  <a:schemeClr val="tx2"/>
                </a:solidFill>
              </a:rPr>
              <a:t>anticholinergics</a:t>
            </a:r>
            <a:r>
              <a:rPr lang="en-US" dirty="0">
                <a:solidFill>
                  <a:schemeClr val="tx2"/>
                </a:solidFill>
              </a:rPr>
              <a:t>,</a:t>
            </a:r>
            <a:endParaRPr lang="ar-AE" dirty="0">
              <a:solidFill>
                <a:schemeClr val="tx2"/>
              </a:solidFill>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z="5400" b="1" dirty="0"/>
              <a:t>Q2</a:t>
            </a:r>
            <a:endParaRPr lang="ar-AE" b="1" dirty="0"/>
          </a:p>
        </p:txBody>
      </p:sp>
      <p:pic>
        <p:nvPicPr>
          <p:cNvPr id="4" name="عنصر نائب للمحتوى 3" descr="147001865_451261236084320_8647054392022091764_n.jpg"/>
          <p:cNvPicPr>
            <a:picLocks noGrp="1" noChangeAspect="1"/>
          </p:cNvPicPr>
          <p:nvPr>
            <p:ph idx="1"/>
          </p:nvPr>
        </p:nvPicPr>
        <p:blipFill>
          <a:blip r:embed="rId2"/>
          <a:stretch>
            <a:fillRect/>
          </a:stretch>
        </p:blipFill>
        <p:spPr>
          <a:xfrm>
            <a:off x="329386" y="1785926"/>
            <a:ext cx="8400248" cy="3516583"/>
          </a:xfrm>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AE"/>
          </a:p>
        </p:txBody>
      </p:sp>
      <p:sp>
        <p:nvSpPr>
          <p:cNvPr id="3" name="عنصر نائب للمحتوى 2"/>
          <p:cNvSpPr>
            <a:spLocks noGrp="1"/>
          </p:cNvSpPr>
          <p:nvPr>
            <p:ph idx="1"/>
          </p:nvPr>
        </p:nvSpPr>
        <p:spPr/>
        <p:txBody>
          <a:bodyPr/>
          <a:lstStyle/>
          <a:p>
            <a:pPr algn="l">
              <a:buNone/>
            </a:pPr>
            <a:r>
              <a:rPr lang="en-US" dirty="0"/>
              <a:t>1.what is the test name?</a:t>
            </a:r>
          </a:p>
          <a:p>
            <a:pPr algn="l">
              <a:buNone/>
            </a:pPr>
            <a:r>
              <a:rPr lang="en-US" dirty="0"/>
              <a:t>   </a:t>
            </a:r>
            <a:r>
              <a:rPr lang="en-US" dirty="0">
                <a:solidFill>
                  <a:schemeClr val="tx2"/>
                </a:solidFill>
              </a:rPr>
              <a:t> Time up and go test</a:t>
            </a:r>
            <a:r>
              <a:rPr lang="en-US" dirty="0"/>
              <a:t> </a:t>
            </a:r>
          </a:p>
          <a:p>
            <a:pPr algn="l">
              <a:buNone/>
            </a:pPr>
            <a:r>
              <a:rPr lang="en-US" dirty="0"/>
              <a:t>2.Normal value?</a:t>
            </a:r>
          </a:p>
          <a:p>
            <a:pPr algn="l">
              <a:buNone/>
            </a:pPr>
            <a:r>
              <a:rPr lang="en-US" dirty="0"/>
              <a:t>     </a:t>
            </a:r>
            <a:r>
              <a:rPr lang="en-US" dirty="0">
                <a:solidFill>
                  <a:schemeClr val="tx2"/>
                </a:solidFill>
              </a:rPr>
              <a:t>≤ 10 second </a:t>
            </a:r>
          </a:p>
          <a:p>
            <a:pPr algn="l">
              <a:buNone/>
            </a:pPr>
            <a:r>
              <a:rPr lang="en-US" dirty="0"/>
              <a:t>3. What the test used for? </a:t>
            </a:r>
          </a:p>
          <a:p>
            <a:pPr algn="l">
              <a:buNone/>
            </a:pPr>
            <a:r>
              <a:rPr lang="en-US" dirty="0"/>
              <a:t>     </a:t>
            </a:r>
            <a:r>
              <a:rPr lang="en-US" dirty="0" err="1">
                <a:solidFill>
                  <a:schemeClr val="tx2"/>
                </a:solidFill>
              </a:rPr>
              <a:t>Assesment</a:t>
            </a:r>
            <a:r>
              <a:rPr lang="en-US" dirty="0">
                <a:solidFill>
                  <a:schemeClr val="tx2"/>
                </a:solidFill>
              </a:rPr>
              <a:t> for falls in geriatric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Q11 Geriatric health maintenance</a:t>
            </a:r>
          </a:p>
        </p:txBody>
      </p:sp>
      <p:pic>
        <p:nvPicPr>
          <p:cNvPr id="4" name="Content Placeholder 3">
            <a:extLst>
              <a:ext uri="{FF2B5EF4-FFF2-40B4-BE49-F238E27FC236}">
                <a16:creationId xmlns:a16="http://schemas.microsoft.com/office/drawing/2014/main" id="{0B80A078-55AD-288A-E6D6-72B3BC494142}"/>
              </a:ext>
            </a:extLst>
          </p:cNvPr>
          <p:cNvPicPr>
            <a:picLocks noGrp="1"/>
          </p:cNvPicPr>
          <p:nvPr>
            <p:ph sz="half" idx="1"/>
          </p:nvPr>
        </p:nvPicPr>
        <p:blipFill rotWithShape="1">
          <a:blip r:embed="rId2"/>
          <a:srcRect l="3235" t="8839" r="6765" b="15239"/>
          <a:stretch/>
        </p:blipFill>
        <p:spPr>
          <a:xfrm>
            <a:off x="4677156" y="1899666"/>
            <a:ext cx="4162806" cy="3730752"/>
          </a:xfrm>
          <a:prstGeom prst="rect">
            <a:avLst/>
          </a:prstGeom>
        </p:spPr>
      </p:pic>
      <p:sp>
        <p:nvSpPr>
          <p:cNvPr id="6" name="Content Placeholder 5"/>
          <p:cNvSpPr>
            <a:spLocks noGrp="1"/>
          </p:cNvSpPr>
          <p:nvPr>
            <p:ph sz="half" idx="2"/>
          </p:nvPr>
        </p:nvSpPr>
        <p:spPr>
          <a:xfrm>
            <a:off x="610362" y="1789382"/>
            <a:ext cx="3886200" cy="3652584"/>
          </a:xfrm>
        </p:spPr>
        <p:txBody>
          <a:bodyPr/>
          <a:lstStyle/>
          <a:p>
            <a:r>
              <a:rPr lang="en-US" dirty="0"/>
              <a:t>What is the name of the scoring system ?</a:t>
            </a:r>
          </a:p>
          <a:p>
            <a:r>
              <a:rPr lang="en-US" dirty="0"/>
              <a:t>Katz index</a:t>
            </a:r>
          </a:p>
          <a:p>
            <a:r>
              <a:rPr lang="en-US" dirty="0"/>
              <a:t>Explain the scoring system?</a:t>
            </a:r>
          </a:p>
          <a:p>
            <a:pPr marL="728663" lvl="1" indent="-385763">
              <a:buFont typeface="+mj-lt"/>
              <a:buAutoNum type="alphaLcPeriod"/>
            </a:pPr>
            <a:r>
              <a:rPr lang="en-US" dirty="0"/>
              <a:t>A score of 6 full </a:t>
            </a:r>
            <a:r>
              <a:rPr lang="en-US" dirty="0" err="1"/>
              <a:t>functiom</a:t>
            </a:r>
            <a:r>
              <a:rPr lang="en-US" dirty="0"/>
              <a:t>  </a:t>
            </a:r>
          </a:p>
          <a:p>
            <a:pPr marL="728663" lvl="1" indent="-385763">
              <a:buFont typeface="+mj-lt"/>
              <a:buAutoNum type="alphaLcPeriod"/>
            </a:pPr>
            <a:r>
              <a:rPr lang="en-US" dirty="0"/>
              <a:t>5 good function </a:t>
            </a:r>
          </a:p>
          <a:p>
            <a:pPr marL="728663" lvl="1" indent="-385763">
              <a:buFont typeface="+mj-lt"/>
              <a:buAutoNum type="alphaLcPeriod"/>
            </a:pPr>
            <a:r>
              <a:rPr lang="en-US" dirty="0"/>
              <a:t>3-4 moderate </a:t>
            </a:r>
            <a:r>
              <a:rPr lang="en-US" dirty="0" err="1"/>
              <a:t>impatment</a:t>
            </a:r>
            <a:r>
              <a:rPr lang="en-US" dirty="0"/>
              <a:t> </a:t>
            </a:r>
          </a:p>
          <a:p>
            <a:pPr marL="728663" lvl="1" indent="-385763">
              <a:buFont typeface="+mj-lt"/>
              <a:buAutoNum type="alphaLcPeriod"/>
            </a:pPr>
            <a:r>
              <a:rPr lang="en-US" dirty="0"/>
              <a:t>2 or less sever functional impairment</a:t>
            </a:r>
          </a:p>
          <a:p>
            <a:endParaRPr lang="en-US" dirty="0"/>
          </a:p>
        </p:txBody>
      </p:sp>
    </p:spTree>
    <p:extLst>
      <p:ext uri="{BB962C8B-B14F-4D97-AF65-F5344CB8AC3E}">
        <p14:creationId xmlns:p14="http://schemas.microsoft.com/office/powerpoint/2010/main" val="128432343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7158" y="714356"/>
            <a:ext cx="8229600" cy="3071834"/>
          </a:xfrm>
        </p:spPr>
        <p:txBody>
          <a:bodyPr>
            <a:noAutofit/>
          </a:bodyPr>
          <a:lstStyle/>
          <a:p>
            <a:pPr algn="l"/>
            <a:br>
              <a:rPr lang="en-US" sz="2800" dirty="0"/>
            </a:br>
            <a:r>
              <a:rPr lang="en-US" sz="2800" dirty="0"/>
              <a:t>1.what is the clinical signs?</a:t>
            </a:r>
            <a:br>
              <a:rPr lang="en-US" sz="2800" dirty="0"/>
            </a:br>
            <a:r>
              <a:rPr lang="en-US" sz="2800" dirty="0" err="1">
                <a:solidFill>
                  <a:schemeClr val="tx2"/>
                </a:solidFill>
              </a:rPr>
              <a:t>A.erythema</a:t>
            </a:r>
            <a:r>
              <a:rPr lang="en-US" sz="2800" dirty="0">
                <a:solidFill>
                  <a:schemeClr val="tx2"/>
                </a:solidFill>
              </a:rPr>
              <a:t> </a:t>
            </a:r>
            <a:r>
              <a:rPr lang="en-US" sz="2800" dirty="0" err="1">
                <a:solidFill>
                  <a:schemeClr val="tx2"/>
                </a:solidFill>
              </a:rPr>
              <a:t>marginatum</a:t>
            </a:r>
            <a:br>
              <a:rPr lang="en-US" sz="2800" dirty="0">
                <a:solidFill>
                  <a:schemeClr val="tx2"/>
                </a:solidFill>
              </a:rPr>
            </a:br>
            <a:r>
              <a:rPr lang="en-US" sz="2800" dirty="0">
                <a:solidFill>
                  <a:schemeClr val="tx2"/>
                </a:solidFill>
              </a:rPr>
              <a:t>B. subcutaneous nodule</a:t>
            </a:r>
            <a:br>
              <a:rPr lang="en-US" sz="2800" dirty="0">
                <a:solidFill>
                  <a:schemeClr val="tx2"/>
                </a:solidFill>
              </a:rPr>
            </a:br>
            <a:br>
              <a:rPr lang="en-US" sz="2800" dirty="0"/>
            </a:br>
            <a:r>
              <a:rPr lang="en-US" sz="2800" dirty="0"/>
              <a:t>2.what is the organism?</a:t>
            </a:r>
            <a:br>
              <a:rPr lang="en-US" sz="2800" dirty="0"/>
            </a:br>
            <a:r>
              <a:rPr lang="en-US" sz="2800" dirty="0">
                <a:solidFill>
                  <a:schemeClr val="tx2"/>
                </a:solidFill>
              </a:rPr>
              <a:t>(GAS)group A streptococcus</a:t>
            </a:r>
            <a:r>
              <a:rPr lang="en-US" sz="2800" dirty="0"/>
              <a:t>      </a:t>
            </a:r>
            <a:br>
              <a:rPr lang="en-US" sz="2800" dirty="0"/>
            </a:br>
            <a:r>
              <a:rPr lang="en-US" sz="2800" dirty="0"/>
              <a:t>           B                                             A                       </a:t>
            </a:r>
            <a:br>
              <a:rPr lang="en-US" sz="2800" dirty="0"/>
            </a:br>
            <a:endParaRPr lang="ar-AE" sz="2800"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3438" y="3740707"/>
            <a:ext cx="4500562" cy="311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6190"/>
            <a:ext cx="4699000" cy="3071810"/>
          </a:xfrm>
          <a:prstGeom prst="rect">
            <a:avLst/>
          </a:prstGeom>
        </p:spPr>
      </p:pic>
      <p:sp>
        <p:nvSpPr>
          <p:cNvPr id="6" name="عنوان 1"/>
          <p:cNvSpPr txBox="1"/>
          <p:nvPr/>
        </p:nvSpPr>
        <p:spPr>
          <a:xfrm>
            <a:off x="642910" y="214290"/>
            <a:ext cx="8229600" cy="1071570"/>
          </a:xfrm>
          <a:prstGeom prst="rect">
            <a:avLst/>
          </a:prstGeom>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defRPr/>
            </a:pPr>
            <a:r>
              <a:rPr kumimoji="0" lang="en-US" sz="4400" b="1" i="0" u="none" strike="noStrike" kern="1200" cap="none" spc="0" normalizeH="0" baseline="0" noProof="0" dirty="0">
                <a:ln>
                  <a:noFill/>
                </a:ln>
                <a:solidFill>
                  <a:schemeClr val="tx1"/>
                </a:solidFill>
                <a:effectLst/>
                <a:uLnTx/>
                <a:uFillTx/>
                <a:latin typeface="+mj-lt"/>
                <a:ea typeface="+mj-ea"/>
                <a:cs typeface="+mj-cs"/>
              </a:rPr>
              <a:t>Q3 </a:t>
            </a:r>
            <a:br>
              <a:rPr kumimoji="0" lang="en-US" sz="3600" b="1" i="0" u="none" strike="noStrike" kern="1200" cap="none" spc="0" normalizeH="0" baseline="0" noProof="0" dirty="0">
                <a:ln>
                  <a:noFill/>
                </a:ln>
                <a:solidFill>
                  <a:schemeClr val="tx1"/>
                </a:solidFill>
                <a:effectLst/>
                <a:uLnTx/>
                <a:uFillTx/>
                <a:latin typeface="+mj-lt"/>
                <a:ea typeface="+mj-ea"/>
                <a:cs typeface="+mj-cs"/>
              </a:rPr>
            </a:br>
            <a:endParaRPr kumimoji="0" lang="ar-AE" sz="36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357290" y="285728"/>
            <a:ext cx="8229600" cy="1143000"/>
          </a:xfrm>
        </p:spPr>
        <p:txBody>
          <a:bodyPr/>
          <a:lstStyle/>
          <a:p>
            <a:pPr algn="l"/>
            <a:r>
              <a:rPr lang="en-US" dirty="0"/>
              <a:t>Q4:</a:t>
            </a:r>
            <a:endParaRPr lang="ar-AE" dirty="0"/>
          </a:p>
        </p:txBody>
      </p:sp>
      <p:sp>
        <p:nvSpPr>
          <p:cNvPr id="3" name="عنصر نائب للمحتوى 2"/>
          <p:cNvSpPr>
            <a:spLocks noGrp="1"/>
          </p:cNvSpPr>
          <p:nvPr>
            <p:ph idx="1"/>
          </p:nvPr>
        </p:nvSpPr>
        <p:spPr>
          <a:xfrm>
            <a:off x="0" y="2143116"/>
            <a:ext cx="8229600" cy="4525963"/>
          </a:xfrm>
        </p:spPr>
        <p:txBody>
          <a:bodyPr/>
          <a:lstStyle/>
          <a:p>
            <a:pPr algn="l">
              <a:buNone/>
            </a:pPr>
            <a:r>
              <a:rPr lang="en-US" dirty="0"/>
              <a:t>1.Name of the test?</a:t>
            </a:r>
          </a:p>
          <a:p>
            <a:pPr algn="l">
              <a:buNone/>
            </a:pPr>
            <a:r>
              <a:rPr lang="en-US" dirty="0">
                <a:solidFill>
                  <a:schemeClr val="tx2"/>
                </a:solidFill>
              </a:rPr>
              <a:t>Dix-</a:t>
            </a:r>
            <a:r>
              <a:rPr lang="en-US" dirty="0" err="1">
                <a:solidFill>
                  <a:schemeClr val="tx2"/>
                </a:solidFill>
              </a:rPr>
              <a:t>hallpike</a:t>
            </a:r>
            <a:r>
              <a:rPr lang="en-US" dirty="0">
                <a:solidFill>
                  <a:schemeClr val="tx2"/>
                </a:solidFill>
              </a:rPr>
              <a:t> test</a:t>
            </a:r>
          </a:p>
          <a:p>
            <a:pPr algn="l">
              <a:buNone/>
            </a:pPr>
            <a:r>
              <a:rPr lang="en-US" dirty="0"/>
              <a:t>2.When consider the test positive?</a:t>
            </a:r>
            <a:br>
              <a:rPr lang="en-US" dirty="0"/>
            </a:br>
            <a:r>
              <a:rPr lang="en-US" dirty="0">
                <a:solidFill>
                  <a:schemeClr val="tx2"/>
                </a:solidFill>
              </a:rPr>
              <a:t> If positive, patient will experience vertigo and you will observe </a:t>
            </a:r>
            <a:r>
              <a:rPr lang="en-US" dirty="0" err="1">
                <a:solidFill>
                  <a:schemeClr val="tx2"/>
                </a:solidFill>
              </a:rPr>
              <a:t>nystagmus</a:t>
            </a:r>
            <a:endParaRPr lang="ar-AE" dirty="0">
              <a:solidFill>
                <a:schemeClr val="tx2"/>
              </a:solidFill>
            </a:endParaRPr>
          </a:p>
          <a:p>
            <a:pPr algn="l">
              <a:buNone/>
            </a:pPr>
            <a:r>
              <a:rPr lang="en-US" dirty="0"/>
              <a:t>3.Test used for diagnosing of?</a:t>
            </a:r>
          </a:p>
          <a:p>
            <a:pPr algn="l">
              <a:buNone/>
            </a:pPr>
            <a:r>
              <a:rPr lang="en-US" dirty="0"/>
              <a:t>    </a:t>
            </a:r>
            <a:r>
              <a:rPr lang="en-US" dirty="0">
                <a:solidFill>
                  <a:schemeClr val="tx2"/>
                </a:solidFill>
              </a:rPr>
              <a:t>benign paroxysmal positional vertigo</a:t>
            </a:r>
            <a:endParaRPr lang="ar-AE" dirty="0">
              <a:solidFill>
                <a:schemeClr val="tx2"/>
              </a:solidFill>
            </a:endParaRPr>
          </a:p>
        </p:txBody>
      </p:sp>
      <p:pic>
        <p:nvPicPr>
          <p:cNvPr id="4" name="صورة 3" descr="127958554_656000911746569_2157198162458992729_n (1).jpg"/>
          <p:cNvPicPr>
            <a:picLocks noChangeAspect="1"/>
          </p:cNvPicPr>
          <p:nvPr/>
        </p:nvPicPr>
        <p:blipFill>
          <a:blip r:embed="rId2"/>
          <a:stretch>
            <a:fillRect/>
          </a:stretch>
        </p:blipFill>
        <p:spPr>
          <a:xfrm>
            <a:off x="3786182" y="428604"/>
            <a:ext cx="5357818" cy="2757700"/>
          </a:xfrm>
          <a:prstGeom prst="rect">
            <a:avLst/>
          </a:prstGeom>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596" y="500042"/>
            <a:ext cx="8229600" cy="1143000"/>
          </a:xfrm>
        </p:spPr>
        <p:txBody>
          <a:bodyPr>
            <a:normAutofit fontScale="90000"/>
          </a:bodyPr>
          <a:lstStyle/>
          <a:p>
            <a:r>
              <a:rPr lang="en-US" sz="4900" b="1" dirty="0"/>
              <a:t>Q5 :</a:t>
            </a:r>
            <a:br>
              <a:rPr lang="en-US" sz="3600" b="1" dirty="0"/>
            </a:br>
            <a:r>
              <a:rPr lang="en-US" sz="3100" b="1" dirty="0"/>
              <a:t>55ys male pt,</a:t>
            </a:r>
            <a:r>
              <a:rPr lang="en-US" sz="4000" b="1" dirty="0"/>
              <a:t> </a:t>
            </a:r>
            <a:r>
              <a:rPr lang="en-US" sz="3100" b="1" dirty="0"/>
              <a:t>Complain of thunderclap headache , </a:t>
            </a:r>
            <a:r>
              <a:rPr lang="en-US" sz="3100" b="1" dirty="0" err="1"/>
              <a:t>worsing</a:t>
            </a:r>
            <a:r>
              <a:rPr lang="en-US" sz="3100" b="1" dirty="0"/>
              <a:t> with cough , LP done ,results of CSF (</a:t>
            </a:r>
            <a:r>
              <a:rPr lang="en-US" sz="3100" b="1" dirty="0" err="1"/>
              <a:t>pic</a:t>
            </a:r>
            <a:r>
              <a:rPr lang="en-US" sz="3100" b="1" dirty="0"/>
              <a:t>)</a:t>
            </a:r>
            <a:endParaRPr lang="ar-AE" sz="5400" b="1" dirty="0"/>
          </a:p>
        </p:txBody>
      </p:sp>
      <p:pic>
        <p:nvPicPr>
          <p:cNvPr id="4" name="صورة 3" descr="147160927_1847929798704057_2819232154655444365_n.png"/>
          <p:cNvPicPr>
            <a:picLocks noChangeAspect="1"/>
          </p:cNvPicPr>
          <p:nvPr/>
        </p:nvPicPr>
        <p:blipFill>
          <a:blip r:embed="rId2"/>
          <a:stretch>
            <a:fillRect/>
          </a:stretch>
        </p:blipFill>
        <p:spPr>
          <a:xfrm>
            <a:off x="5929308" y="2357430"/>
            <a:ext cx="3214692" cy="4286256"/>
          </a:xfrm>
          <a:prstGeom prst="rect">
            <a:avLst/>
          </a:prstGeom>
        </p:spPr>
      </p:pic>
      <p:sp>
        <p:nvSpPr>
          <p:cNvPr id="5" name="عنصر نائب للمحتوى 4"/>
          <p:cNvSpPr>
            <a:spLocks noGrp="1"/>
          </p:cNvSpPr>
          <p:nvPr>
            <p:ph idx="1"/>
          </p:nvPr>
        </p:nvSpPr>
        <p:spPr>
          <a:xfrm>
            <a:off x="428596" y="2643182"/>
            <a:ext cx="8229600" cy="4525963"/>
          </a:xfrm>
        </p:spPr>
        <p:txBody>
          <a:bodyPr/>
          <a:lstStyle/>
          <a:p>
            <a:pPr algn="l">
              <a:buNone/>
            </a:pPr>
            <a:r>
              <a:rPr lang="en-US" dirty="0"/>
              <a:t>1.Finding in CSF?</a:t>
            </a:r>
          </a:p>
          <a:p>
            <a:pPr algn="l">
              <a:buNone/>
            </a:pPr>
            <a:r>
              <a:rPr lang="en-US" dirty="0">
                <a:solidFill>
                  <a:schemeClr val="tx2"/>
                </a:solidFill>
              </a:rPr>
              <a:t>    </a:t>
            </a:r>
            <a:r>
              <a:rPr lang="en-US" dirty="0" err="1">
                <a:solidFill>
                  <a:schemeClr val="tx2"/>
                </a:solidFill>
              </a:rPr>
              <a:t>xanthocromia</a:t>
            </a:r>
            <a:endParaRPr lang="en-US" dirty="0">
              <a:solidFill>
                <a:schemeClr val="tx2"/>
              </a:solidFill>
            </a:endParaRPr>
          </a:p>
          <a:p>
            <a:pPr algn="l">
              <a:buNone/>
            </a:pPr>
            <a:r>
              <a:rPr lang="en-US" dirty="0"/>
              <a:t>2.Diagnosis?</a:t>
            </a:r>
          </a:p>
          <a:p>
            <a:pPr algn="l">
              <a:buNone/>
            </a:pPr>
            <a:r>
              <a:rPr lang="en-US" dirty="0"/>
              <a:t>    </a:t>
            </a:r>
            <a:r>
              <a:rPr lang="en-US" dirty="0">
                <a:solidFill>
                  <a:schemeClr val="tx2"/>
                </a:solidFill>
              </a:rPr>
              <a:t>subarachnoid hemorrhage</a:t>
            </a:r>
          </a:p>
          <a:p>
            <a:pPr algn="l">
              <a:buNone/>
            </a:pPr>
            <a:endParaRPr lang="ar-AE" dirty="0"/>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sz="4900" b="1" dirty="0"/>
              <a:t>Q6</a:t>
            </a:r>
            <a:br>
              <a:rPr lang="en-US" dirty="0"/>
            </a:br>
            <a:r>
              <a:rPr lang="en-US" dirty="0">
                <a:solidFill>
                  <a:srgbClr val="C00000"/>
                </a:solidFill>
              </a:rPr>
              <a:t>(not the same </a:t>
            </a:r>
            <a:r>
              <a:rPr lang="en-US" dirty="0" err="1">
                <a:solidFill>
                  <a:srgbClr val="C00000"/>
                </a:solidFill>
              </a:rPr>
              <a:t>pic</a:t>
            </a:r>
            <a:r>
              <a:rPr lang="en-US" dirty="0">
                <a:solidFill>
                  <a:srgbClr val="C00000"/>
                </a:solidFill>
              </a:rPr>
              <a:t>)</a:t>
            </a:r>
            <a:r>
              <a:rPr lang="en-US" dirty="0"/>
              <a:t> </a:t>
            </a:r>
            <a:endParaRPr lang="ar-AE" dirty="0"/>
          </a:p>
        </p:txBody>
      </p:sp>
      <p:pic>
        <p:nvPicPr>
          <p:cNvPr id="6" name="عنصر نائب للمحتوى 5" descr="148077640_2866374836985555_8746794774072770608_n (1).png"/>
          <p:cNvPicPr>
            <a:picLocks noGrp="1" noChangeAspect="1"/>
          </p:cNvPicPr>
          <p:nvPr>
            <p:ph idx="1"/>
          </p:nvPr>
        </p:nvPicPr>
        <p:blipFill>
          <a:blip r:embed="rId2"/>
          <a:stretch>
            <a:fillRect/>
          </a:stretch>
        </p:blipFill>
        <p:spPr>
          <a:xfrm>
            <a:off x="2071670" y="1643050"/>
            <a:ext cx="5072098" cy="4722714"/>
          </a:xfrm>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357166"/>
            <a:ext cx="8229600" cy="6215106"/>
          </a:xfrm>
        </p:spPr>
        <p:txBody>
          <a:bodyPr>
            <a:normAutofit fontScale="77500" lnSpcReduction="20000"/>
          </a:bodyPr>
          <a:lstStyle/>
          <a:p>
            <a:pPr algn="l">
              <a:buNone/>
            </a:pPr>
            <a:r>
              <a:rPr lang="en-US" dirty="0"/>
              <a:t>1.What is the diagnosis?</a:t>
            </a:r>
          </a:p>
          <a:p>
            <a:pPr algn="l">
              <a:buNone/>
            </a:pPr>
            <a:r>
              <a:rPr lang="en-US" dirty="0">
                <a:solidFill>
                  <a:schemeClr val="tx2"/>
                </a:solidFill>
              </a:rPr>
              <a:t>      Osteoporosis</a:t>
            </a:r>
          </a:p>
          <a:p>
            <a:pPr algn="l">
              <a:buNone/>
            </a:pPr>
            <a:r>
              <a:rPr lang="en-US" dirty="0">
                <a:solidFill>
                  <a:schemeClr val="tx2"/>
                </a:solidFill>
              </a:rPr>
              <a:t>  </a:t>
            </a:r>
          </a:p>
          <a:p>
            <a:pPr algn="l">
              <a:buNone/>
            </a:pPr>
            <a:r>
              <a:rPr lang="en-US" dirty="0"/>
              <a:t>2.What Advices give to her when she take 1</a:t>
            </a:r>
            <a:r>
              <a:rPr lang="en-US" baseline="30000" dirty="0"/>
              <a:t>st</a:t>
            </a:r>
            <a:r>
              <a:rPr lang="en-US" dirty="0"/>
              <a:t> line  treatment?</a:t>
            </a:r>
          </a:p>
          <a:p>
            <a:pPr algn="l">
              <a:buNone/>
            </a:pPr>
            <a:r>
              <a:rPr lang="en-US" dirty="0">
                <a:solidFill>
                  <a:schemeClr val="tx2"/>
                </a:solidFill>
              </a:rPr>
              <a:t>    ( </a:t>
            </a:r>
            <a:r>
              <a:rPr lang="en-US" dirty="0" err="1">
                <a:solidFill>
                  <a:schemeClr val="tx2"/>
                </a:solidFill>
              </a:rPr>
              <a:t>Bisphosphonate</a:t>
            </a:r>
            <a:r>
              <a:rPr lang="en-US" dirty="0">
                <a:solidFill>
                  <a:schemeClr val="tx2"/>
                </a:solidFill>
              </a:rPr>
              <a:t>)</a:t>
            </a:r>
          </a:p>
          <a:p>
            <a:pPr algn="l">
              <a:buNone/>
            </a:pPr>
            <a:r>
              <a:rPr lang="en-US" dirty="0">
                <a:solidFill>
                  <a:schemeClr val="tx2"/>
                </a:solidFill>
              </a:rPr>
              <a:t>     with 8 oz of water upon awakening,</a:t>
            </a:r>
          </a:p>
          <a:p>
            <a:pPr algn="l">
              <a:buNone/>
            </a:pPr>
            <a:r>
              <a:rPr lang="en-US" dirty="0">
                <a:solidFill>
                  <a:schemeClr val="tx2"/>
                </a:solidFill>
              </a:rPr>
              <a:t>     remain upright, </a:t>
            </a:r>
          </a:p>
          <a:p>
            <a:pPr algn="l">
              <a:buNone/>
            </a:pPr>
            <a:r>
              <a:rPr lang="en-US" dirty="0">
                <a:solidFill>
                  <a:schemeClr val="tx2"/>
                </a:solidFill>
              </a:rPr>
              <a:t>     avoid food for 30min afterward</a:t>
            </a:r>
          </a:p>
          <a:p>
            <a:pPr algn="l">
              <a:buNone/>
            </a:pPr>
            <a:endParaRPr lang="en-US" dirty="0">
              <a:solidFill>
                <a:schemeClr val="tx2"/>
              </a:solidFill>
            </a:endParaRPr>
          </a:p>
          <a:p>
            <a:pPr algn="l">
              <a:buNone/>
            </a:pPr>
            <a:r>
              <a:rPr lang="en-US" dirty="0"/>
              <a:t>3.Write 2 side effects?</a:t>
            </a:r>
          </a:p>
          <a:p>
            <a:pPr algn="l">
              <a:buNone/>
            </a:pPr>
            <a:r>
              <a:rPr lang="en-US" dirty="0">
                <a:solidFill>
                  <a:schemeClr val="tx2"/>
                </a:solidFill>
              </a:rPr>
              <a:t>    hypocalcaemia ,   </a:t>
            </a:r>
          </a:p>
          <a:p>
            <a:pPr algn="l">
              <a:buNone/>
            </a:pPr>
            <a:r>
              <a:rPr lang="en-US" dirty="0">
                <a:solidFill>
                  <a:schemeClr val="tx2"/>
                </a:solidFill>
              </a:rPr>
              <a:t>    nausea </a:t>
            </a:r>
          </a:p>
          <a:p>
            <a:pPr algn="l">
              <a:buNone/>
            </a:pPr>
            <a:r>
              <a:rPr lang="en-US" dirty="0">
                <a:solidFill>
                  <a:schemeClr val="tx2"/>
                </a:solidFill>
              </a:rPr>
              <a:t>    </a:t>
            </a:r>
            <a:r>
              <a:rPr lang="en-US" dirty="0" err="1">
                <a:solidFill>
                  <a:schemeClr val="tx2"/>
                </a:solidFill>
              </a:rPr>
              <a:t>eosophagitis</a:t>
            </a:r>
            <a:r>
              <a:rPr lang="en-US" dirty="0">
                <a:solidFill>
                  <a:schemeClr val="tx2"/>
                </a:solidFill>
              </a:rPr>
              <a:t> </a:t>
            </a:r>
          </a:p>
          <a:p>
            <a:pPr algn="l">
              <a:buNone/>
            </a:pPr>
            <a:r>
              <a:rPr lang="en-US" dirty="0">
                <a:solidFill>
                  <a:schemeClr val="tx2"/>
                </a:solidFill>
              </a:rPr>
              <a:t>    photosensitivity </a:t>
            </a:r>
          </a:p>
          <a:p>
            <a:pPr algn="l">
              <a:buNone/>
            </a:pPr>
            <a:r>
              <a:rPr lang="en-US" dirty="0">
                <a:solidFill>
                  <a:schemeClr val="tx2"/>
                </a:solidFill>
              </a:rPr>
              <a:t>    osteonecrosis of the jaw</a:t>
            </a:r>
            <a:endParaRPr lang="ar-AE" dirty="0">
              <a:solidFill>
                <a:schemeClr val="tx2"/>
              </a:solidFill>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800" b="1" dirty="0"/>
              <a:t>Q7</a:t>
            </a:r>
            <a:endParaRPr lang="ar-AE" sz="4800" b="1" dirty="0"/>
          </a:p>
        </p:txBody>
      </p:sp>
      <p:sp>
        <p:nvSpPr>
          <p:cNvPr id="3" name="عنصر نائب للمحتوى 2"/>
          <p:cNvSpPr>
            <a:spLocks noGrp="1"/>
          </p:cNvSpPr>
          <p:nvPr>
            <p:ph idx="1"/>
          </p:nvPr>
        </p:nvSpPr>
        <p:spPr/>
        <p:txBody>
          <a:bodyPr>
            <a:normAutofit/>
          </a:bodyPr>
          <a:lstStyle/>
          <a:p>
            <a:pPr algn="l">
              <a:buNone/>
            </a:pPr>
            <a:r>
              <a:rPr lang="en-US" b="1" dirty="0"/>
              <a:t>46 </a:t>
            </a:r>
            <a:r>
              <a:rPr lang="en-US" b="1" dirty="0" err="1"/>
              <a:t>ys</a:t>
            </a:r>
            <a:r>
              <a:rPr lang="en-US" b="1" dirty="0"/>
              <a:t> female pt complain of chronic fatigue.</a:t>
            </a:r>
          </a:p>
          <a:p>
            <a:pPr algn="l">
              <a:lnSpc>
                <a:spcPct val="110000"/>
              </a:lnSpc>
              <a:buNone/>
            </a:pPr>
            <a:endParaRPr lang="en-US" sz="1600" dirty="0"/>
          </a:p>
          <a:p>
            <a:pPr algn="l">
              <a:buNone/>
            </a:pPr>
            <a:r>
              <a:rPr lang="en-US" dirty="0"/>
              <a:t>1.Mention 2 idiopathic causes of fatigue?</a:t>
            </a:r>
          </a:p>
          <a:p>
            <a:pPr algn="l">
              <a:buNone/>
            </a:pPr>
            <a:r>
              <a:rPr lang="en-US" dirty="0"/>
              <a:t>   </a:t>
            </a:r>
            <a:r>
              <a:rPr lang="en-US" sz="2800" dirty="0">
                <a:solidFill>
                  <a:schemeClr val="tx2"/>
                </a:solidFill>
              </a:rPr>
              <a:t>chronic fatigue syndrome </a:t>
            </a:r>
          </a:p>
          <a:p>
            <a:pPr algn="l">
              <a:buNone/>
            </a:pPr>
            <a:r>
              <a:rPr lang="en-US" sz="2800" dirty="0">
                <a:solidFill>
                  <a:schemeClr val="tx2"/>
                </a:solidFill>
              </a:rPr>
              <a:t>   idiopathic chronic fatigue</a:t>
            </a:r>
          </a:p>
          <a:p>
            <a:pPr algn="l">
              <a:buNone/>
            </a:pPr>
            <a:r>
              <a:rPr lang="en-US" sz="2800" dirty="0">
                <a:solidFill>
                  <a:schemeClr val="tx2"/>
                </a:solidFill>
              </a:rPr>
              <a:t>    fibromyalgia</a:t>
            </a:r>
          </a:p>
          <a:p>
            <a:pPr algn="l">
              <a:buNone/>
            </a:pPr>
            <a:r>
              <a:rPr lang="en-US" dirty="0"/>
              <a:t>2.Mention 4 lab tests</a:t>
            </a:r>
          </a:p>
          <a:p>
            <a:pPr algn="l">
              <a:buNone/>
            </a:pPr>
            <a:r>
              <a:rPr lang="en-US" sz="2800" dirty="0">
                <a:solidFill>
                  <a:schemeClr val="tx2"/>
                </a:solidFill>
              </a:rPr>
              <a:t>    CBC , LFT , KFT, TSH, electrolytes , CK</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Q8</a:t>
            </a:r>
            <a:endParaRPr lang="ar-AE" b="1" dirty="0"/>
          </a:p>
        </p:txBody>
      </p:sp>
      <p:sp>
        <p:nvSpPr>
          <p:cNvPr id="3" name="عنصر نائب للمحتوى 2"/>
          <p:cNvSpPr>
            <a:spLocks noGrp="1"/>
          </p:cNvSpPr>
          <p:nvPr>
            <p:ph idx="1"/>
          </p:nvPr>
        </p:nvSpPr>
        <p:spPr/>
        <p:txBody>
          <a:bodyPr/>
          <a:lstStyle/>
          <a:p>
            <a:pPr algn="l">
              <a:buNone/>
            </a:pPr>
            <a:r>
              <a:rPr lang="en-US" b="1" dirty="0"/>
              <a:t>66ys old male pt has upper respiratory tract infection. </a:t>
            </a:r>
          </a:p>
          <a:p>
            <a:pPr algn="l">
              <a:buNone/>
            </a:pPr>
            <a:r>
              <a:rPr lang="en-US" dirty="0"/>
              <a:t>Mention 3 vaccines</a:t>
            </a:r>
          </a:p>
          <a:p>
            <a:pPr algn="l">
              <a:buNone/>
            </a:pPr>
            <a:r>
              <a:rPr lang="en-US" dirty="0">
                <a:solidFill>
                  <a:schemeClr val="tx2"/>
                </a:solidFill>
              </a:rPr>
              <a:t>  pneumococcal</a:t>
            </a:r>
          </a:p>
          <a:p>
            <a:pPr algn="l">
              <a:buNone/>
            </a:pPr>
            <a:r>
              <a:rPr lang="en-US" dirty="0">
                <a:solidFill>
                  <a:schemeClr val="tx2"/>
                </a:solidFill>
              </a:rPr>
              <a:t>  influenza</a:t>
            </a:r>
          </a:p>
          <a:p>
            <a:pPr algn="l">
              <a:buNone/>
            </a:pPr>
            <a:r>
              <a:rPr lang="en-US" dirty="0">
                <a:solidFill>
                  <a:schemeClr val="tx2"/>
                </a:solidFill>
              </a:rPr>
              <a:t>  </a:t>
            </a:r>
            <a:r>
              <a:rPr lang="en-US" dirty="0" err="1">
                <a:solidFill>
                  <a:schemeClr val="tx2"/>
                </a:solidFill>
              </a:rPr>
              <a:t>Tdap</a:t>
            </a:r>
            <a:endParaRPr lang="en-US" dirty="0">
              <a:solidFill>
                <a:schemeClr val="tx2"/>
              </a:solidFill>
            </a:endParaRPr>
          </a:p>
          <a:p>
            <a:pPr algn="l">
              <a:buNone/>
            </a:pPr>
            <a:r>
              <a:rPr lang="en-US" dirty="0">
                <a:solidFill>
                  <a:schemeClr val="tx2"/>
                </a:solidFill>
              </a:rPr>
              <a:t>  zoster</a:t>
            </a:r>
            <a:r>
              <a:rPr lang="en-US" dirty="0"/>
              <a:t> </a:t>
            </a:r>
          </a:p>
          <a:p>
            <a:pPr algn="l">
              <a:buNone/>
            </a:pPr>
            <a:endParaRPr lang="ar-AE" dirty="0"/>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CONT.</a:t>
            </a:r>
            <a:endParaRPr lang="ar-AE" b="1" dirty="0"/>
          </a:p>
        </p:txBody>
      </p:sp>
      <p:sp>
        <p:nvSpPr>
          <p:cNvPr id="3" name="عنصر نائب للمحتوى 2"/>
          <p:cNvSpPr>
            <a:spLocks noGrp="1"/>
          </p:cNvSpPr>
          <p:nvPr>
            <p:ph idx="1"/>
          </p:nvPr>
        </p:nvSpPr>
        <p:spPr/>
        <p:txBody>
          <a:bodyPr/>
          <a:lstStyle/>
          <a:p>
            <a:pPr algn="l">
              <a:buNone/>
            </a:pPr>
            <a:r>
              <a:rPr lang="en-US" b="1" dirty="0"/>
              <a:t>If pt hypertensive quite smoking 20 years ago.</a:t>
            </a:r>
          </a:p>
          <a:p>
            <a:pPr algn="l">
              <a:buNone/>
            </a:pPr>
            <a:r>
              <a:rPr lang="en-US" dirty="0"/>
              <a:t>Mention 4 screening test?</a:t>
            </a:r>
          </a:p>
          <a:p>
            <a:pPr algn="l">
              <a:buNone/>
            </a:pPr>
            <a:r>
              <a:rPr lang="en-US" dirty="0"/>
              <a:t>    </a:t>
            </a:r>
            <a:r>
              <a:rPr lang="en-US" dirty="0">
                <a:solidFill>
                  <a:schemeClr val="tx2"/>
                </a:solidFill>
              </a:rPr>
              <a:t>1. Colonoscopy</a:t>
            </a:r>
          </a:p>
          <a:p>
            <a:pPr algn="l">
              <a:buNone/>
            </a:pPr>
            <a:r>
              <a:rPr lang="en-US" dirty="0">
                <a:solidFill>
                  <a:schemeClr val="tx2"/>
                </a:solidFill>
              </a:rPr>
              <a:t>    2.Lipid profile </a:t>
            </a:r>
          </a:p>
          <a:p>
            <a:pPr algn="l">
              <a:buNone/>
            </a:pPr>
            <a:r>
              <a:rPr lang="en-US" dirty="0">
                <a:solidFill>
                  <a:schemeClr val="tx2"/>
                </a:solidFill>
              </a:rPr>
              <a:t>    3.Hba1c / FBG</a:t>
            </a:r>
          </a:p>
          <a:p>
            <a:pPr algn="l">
              <a:buNone/>
            </a:pPr>
            <a:r>
              <a:rPr lang="en-US" dirty="0">
                <a:solidFill>
                  <a:schemeClr val="tx2"/>
                </a:solidFill>
              </a:rPr>
              <a:t>    4.Abdominal US </a:t>
            </a:r>
            <a:endParaRPr lang="ar-AE" dirty="0">
              <a:solidFill>
                <a:schemeClr val="tx2"/>
              </a:solidFill>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z="5400" b="1" dirty="0"/>
              <a:t>Q9</a:t>
            </a:r>
            <a:endParaRPr lang="ar-AE" b="1" dirty="0"/>
          </a:p>
        </p:txBody>
      </p:sp>
      <p:sp>
        <p:nvSpPr>
          <p:cNvPr id="3" name="عنصر نائب للمحتوى 2"/>
          <p:cNvSpPr>
            <a:spLocks noGrp="1"/>
          </p:cNvSpPr>
          <p:nvPr>
            <p:ph idx="1"/>
          </p:nvPr>
        </p:nvSpPr>
        <p:spPr/>
        <p:txBody>
          <a:bodyPr/>
          <a:lstStyle/>
          <a:p>
            <a:pPr algn="l">
              <a:buNone/>
            </a:pPr>
            <a:r>
              <a:rPr lang="en-US" b="1" dirty="0"/>
              <a:t>Drug cause wt. gain ?</a:t>
            </a:r>
          </a:p>
          <a:p>
            <a:pPr algn="l">
              <a:buNone/>
            </a:pPr>
            <a:r>
              <a:rPr lang="en-US" dirty="0" err="1">
                <a:solidFill>
                  <a:schemeClr val="tx2"/>
                </a:solidFill>
              </a:rPr>
              <a:t>Glimeperide</a:t>
            </a:r>
            <a:r>
              <a:rPr lang="en-US" dirty="0">
                <a:solidFill>
                  <a:schemeClr val="tx2"/>
                </a:solidFill>
              </a:rPr>
              <a:t> (</a:t>
            </a:r>
            <a:r>
              <a:rPr lang="en-US" dirty="0" err="1">
                <a:solidFill>
                  <a:schemeClr val="tx2"/>
                </a:solidFill>
              </a:rPr>
              <a:t>Amaryl</a:t>
            </a:r>
            <a:r>
              <a:rPr lang="en-US" dirty="0">
                <a:solidFill>
                  <a:schemeClr val="tx2"/>
                </a:solidFill>
              </a:rPr>
              <a:t>)</a:t>
            </a:r>
            <a:r>
              <a:rPr lang="en-US" dirty="0"/>
              <a:t> (MCQ)</a:t>
            </a:r>
            <a:endParaRPr lang="ar-AE" dirty="0"/>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z="4800" b="1" dirty="0"/>
              <a:t>Q10</a:t>
            </a:r>
            <a:endParaRPr lang="ar-AE" b="1" dirty="0"/>
          </a:p>
        </p:txBody>
      </p:sp>
      <p:sp>
        <p:nvSpPr>
          <p:cNvPr id="3" name="عنصر نائب للمحتوى 2"/>
          <p:cNvSpPr>
            <a:spLocks noGrp="1"/>
          </p:cNvSpPr>
          <p:nvPr>
            <p:ph idx="1"/>
          </p:nvPr>
        </p:nvSpPr>
        <p:spPr>
          <a:xfrm>
            <a:off x="457200" y="1600200"/>
            <a:ext cx="8229600" cy="4757758"/>
          </a:xfrm>
        </p:spPr>
        <p:txBody>
          <a:bodyPr>
            <a:normAutofit fontScale="92500" lnSpcReduction="10000"/>
          </a:bodyPr>
          <a:lstStyle/>
          <a:p>
            <a:pPr algn="l">
              <a:buNone/>
            </a:pPr>
            <a:r>
              <a:rPr lang="en-US" dirty="0"/>
              <a:t>1. 4 life threatening causes of chest pain?</a:t>
            </a:r>
          </a:p>
          <a:p>
            <a:pPr algn="l">
              <a:buNone/>
            </a:pPr>
            <a:r>
              <a:rPr lang="en-US" dirty="0"/>
              <a:t>    </a:t>
            </a:r>
            <a:r>
              <a:rPr lang="en-US" dirty="0">
                <a:solidFill>
                  <a:schemeClr val="tx2"/>
                </a:solidFill>
              </a:rPr>
              <a:t>acute coronary syndrome </a:t>
            </a:r>
          </a:p>
          <a:p>
            <a:pPr algn="l">
              <a:buNone/>
            </a:pPr>
            <a:r>
              <a:rPr lang="en-US" dirty="0">
                <a:solidFill>
                  <a:schemeClr val="tx2"/>
                </a:solidFill>
              </a:rPr>
              <a:t>    PE</a:t>
            </a:r>
          </a:p>
          <a:p>
            <a:pPr algn="l">
              <a:buNone/>
            </a:pPr>
            <a:r>
              <a:rPr lang="en-US" dirty="0">
                <a:solidFill>
                  <a:schemeClr val="tx2"/>
                </a:solidFill>
              </a:rPr>
              <a:t>   Aortic dissection</a:t>
            </a:r>
          </a:p>
          <a:p>
            <a:pPr algn="l">
              <a:buNone/>
            </a:pPr>
            <a:r>
              <a:rPr lang="en-US" dirty="0">
                <a:solidFill>
                  <a:schemeClr val="tx2"/>
                </a:solidFill>
              </a:rPr>
              <a:t>   Pericarditis</a:t>
            </a:r>
          </a:p>
          <a:p>
            <a:pPr algn="l">
              <a:buNone/>
            </a:pPr>
            <a:r>
              <a:rPr lang="en-US" dirty="0"/>
              <a:t>2.</a:t>
            </a:r>
            <a:r>
              <a:rPr lang="en-US" b="1" dirty="0"/>
              <a:t>Long</a:t>
            </a:r>
            <a:r>
              <a:rPr lang="en-US" dirty="0"/>
              <a:t> </a:t>
            </a:r>
            <a:r>
              <a:rPr lang="en-US" b="1" dirty="0"/>
              <a:t>case</a:t>
            </a:r>
            <a:r>
              <a:rPr lang="en-US" dirty="0"/>
              <a:t> </a:t>
            </a:r>
            <a:r>
              <a:rPr lang="en-US" b="1" dirty="0"/>
              <a:t>scenario</a:t>
            </a:r>
            <a:r>
              <a:rPr lang="en-US" dirty="0"/>
              <a:t>(sharp chest pain ,worsen with movement &amp;respiration , temp 38,5)</a:t>
            </a:r>
          </a:p>
          <a:p>
            <a:pPr algn="l">
              <a:buNone/>
            </a:pPr>
            <a:r>
              <a:rPr lang="en-US" dirty="0"/>
              <a:t> a. </a:t>
            </a:r>
            <a:r>
              <a:rPr lang="en-US" dirty="0" err="1"/>
              <a:t>Dx</a:t>
            </a:r>
            <a:r>
              <a:rPr lang="en-US" dirty="0"/>
              <a:t> ? </a:t>
            </a:r>
            <a:r>
              <a:rPr lang="en-US" dirty="0">
                <a:solidFill>
                  <a:schemeClr val="tx2"/>
                </a:solidFill>
              </a:rPr>
              <a:t>Pericarditis</a:t>
            </a:r>
          </a:p>
          <a:p>
            <a:pPr algn="l">
              <a:buNone/>
            </a:pPr>
            <a:r>
              <a:rPr lang="en-US" dirty="0"/>
              <a:t> b. clinical sign? </a:t>
            </a:r>
            <a:r>
              <a:rPr lang="en-US" dirty="0">
                <a:solidFill>
                  <a:schemeClr val="tx2"/>
                </a:solidFill>
              </a:rPr>
              <a:t>Pericardial friction rub</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CC8FB-D079-72E7-4528-B90381EF5F49}"/>
              </a:ext>
            </a:extLst>
          </p:cNvPr>
          <p:cNvSpPr>
            <a:spLocks noGrp="1"/>
          </p:cNvSpPr>
          <p:nvPr>
            <p:ph type="title"/>
          </p:nvPr>
        </p:nvSpPr>
        <p:spPr/>
        <p:txBody>
          <a:bodyPr/>
          <a:lstStyle/>
          <a:p>
            <a:r>
              <a:rPr lang="en-GB" dirty="0"/>
              <a:t>Q12 Osteoporosis</a:t>
            </a:r>
            <a:endParaRPr lang="en-US" dirty="0"/>
          </a:p>
        </p:txBody>
      </p:sp>
      <p:sp>
        <p:nvSpPr>
          <p:cNvPr id="3" name="Content Placeholder 2">
            <a:extLst>
              <a:ext uri="{FF2B5EF4-FFF2-40B4-BE49-F238E27FC236}">
                <a16:creationId xmlns:a16="http://schemas.microsoft.com/office/drawing/2014/main" id="{D6B31460-6D19-0FF3-481D-8F5581CB0494}"/>
              </a:ext>
            </a:extLst>
          </p:cNvPr>
          <p:cNvSpPr>
            <a:spLocks noGrp="1"/>
          </p:cNvSpPr>
          <p:nvPr>
            <p:ph idx="1"/>
          </p:nvPr>
        </p:nvSpPr>
        <p:spPr/>
        <p:txBody>
          <a:bodyPr/>
          <a:lstStyle/>
          <a:p>
            <a:r>
              <a:rPr lang="en-GB" dirty="0"/>
              <a:t>Risk of osteoporosis-related fractures</a:t>
            </a:r>
          </a:p>
          <a:p>
            <a:pPr lvl="1"/>
            <a:r>
              <a:rPr lang="en-US" dirty="0"/>
              <a:t>advanced aging, previous fracture after age of 50, small trauma fracture, on glucocorticoid, falls, family history of hip fracture and current smoking, BMD &lt;-3</a:t>
            </a:r>
            <a:endParaRPr lang="en-GB" dirty="0"/>
          </a:p>
          <a:p>
            <a:r>
              <a:rPr lang="en-GB" dirty="0"/>
              <a:t>Prevention</a:t>
            </a:r>
          </a:p>
          <a:p>
            <a:endParaRPr lang="en-US" dirty="0"/>
          </a:p>
        </p:txBody>
      </p:sp>
      <p:pic>
        <p:nvPicPr>
          <p:cNvPr id="5" name="Picture 5">
            <a:extLst>
              <a:ext uri="{FF2B5EF4-FFF2-40B4-BE49-F238E27FC236}">
                <a16:creationId xmlns:a16="http://schemas.microsoft.com/office/drawing/2014/main" id="{197A7278-4169-9399-079A-763A40C18B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2780928"/>
            <a:ext cx="5832648" cy="3936096"/>
          </a:xfrm>
          <a:prstGeom prst="rect">
            <a:avLst/>
          </a:prstGeom>
        </p:spPr>
      </p:pic>
    </p:spTree>
    <p:extLst>
      <p:ext uri="{BB962C8B-B14F-4D97-AF65-F5344CB8AC3E}">
        <p14:creationId xmlns:p14="http://schemas.microsoft.com/office/powerpoint/2010/main" val="211919697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Q11</a:t>
            </a:r>
            <a:endParaRPr lang="ar-AE" dirty="0"/>
          </a:p>
        </p:txBody>
      </p:sp>
      <p:sp>
        <p:nvSpPr>
          <p:cNvPr id="3" name="عنصر نائب للمحتوى 2"/>
          <p:cNvSpPr>
            <a:spLocks noGrp="1"/>
          </p:cNvSpPr>
          <p:nvPr>
            <p:ph idx="1"/>
          </p:nvPr>
        </p:nvSpPr>
        <p:spPr>
          <a:xfrm>
            <a:off x="357158" y="1357298"/>
            <a:ext cx="8329642" cy="4768865"/>
          </a:xfrm>
        </p:spPr>
        <p:txBody>
          <a:bodyPr>
            <a:normAutofit fontScale="77500" lnSpcReduction="20000"/>
          </a:bodyPr>
          <a:lstStyle/>
          <a:p>
            <a:pPr algn="l">
              <a:buNone/>
            </a:pPr>
            <a:r>
              <a:rPr lang="en-US" b="1" dirty="0"/>
              <a:t>27ys old female pt newly married complain from RIF pain </a:t>
            </a:r>
            <a:endParaRPr lang="ar-AE" b="1" dirty="0"/>
          </a:p>
          <a:p>
            <a:pPr algn="l">
              <a:buNone/>
            </a:pPr>
            <a:r>
              <a:rPr lang="en-US" b="1" dirty="0"/>
              <a:t>and tenderness ,her LMP from 10 days ?</a:t>
            </a:r>
          </a:p>
          <a:p>
            <a:pPr algn="l">
              <a:buNone/>
            </a:pPr>
            <a:endParaRPr lang="en-US" dirty="0"/>
          </a:p>
          <a:p>
            <a:pPr algn="l">
              <a:buNone/>
            </a:pPr>
            <a:r>
              <a:rPr lang="en-US" dirty="0"/>
              <a:t>1. 4 </a:t>
            </a:r>
            <a:r>
              <a:rPr lang="en-US" dirty="0" err="1"/>
              <a:t>DDx</a:t>
            </a:r>
            <a:r>
              <a:rPr lang="en-US" dirty="0"/>
              <a:t> ? </a:t>
            </a:r>
          </a:p>
          <a:p>
            <a:pPr algn="l" rtl="0"/>
            <a:r>
              <a:rPr lang="en-US" dirty="0">
                <a:solidFill>
                  <a:schemeClr val="tx2"/>
                </a:solidFill>
              </a:rPr>
              <a:t>Appendicitis </a:t>
            </a:r>
          </a:p>
          <a:p>
            <a:pPr algn="l" rtl="0"/>
            <a:r>
              <a:rPr lang="en-US" dirty="0">
                <a:solidFill>
                  <a:schemeClr val="tx2"/>
                </a:solidFill>
              </a:rPr>
              <a:t>Pelvic pain </a:t>
            </a:r>
          </a:p>
          <a:p>
            <a:pPr algn="l" rtl="0"/>
            <a:r>
              <a:rPr lang="en-US" dirty="0">
                <a:solidFill>
                  <a:schemeClr val="tx2"/>
                </a:solidFill>
              </a:rPr>
              <a:t>Constipation </a:t>
            </a:r>
          </a:p>
          <a:p>
            <a:pPr algn="l" rtl="0"/>
            <a:r>
              <a:rPr lang="en-US" dirty="0">
                <a:solidFill>
                  <a:schemeClr val="tx2"/>
                </a:solidFill>
              </a:rPr>
              <a:t>Inguinal hernia </a:t>
            </a:r>
          </a:p>
          <a:p>
            <a:pPr algn="l" rtl="0">
              <a:buNone/>
            </a:pPr>
            <a:r>
              <a:rPr lang="en-US" dirty="0"/>
              <a:t>2. 6 point of Alvarado score ?</a:t>
            </a:r>
          </a:p>
          <a:p>
            <a:pPr algn="l" rtl="0">
              <a:buNone/>
            </a:pPr>
            <a:endParaRPr lang="en-US" dirty="0"/>
          </a:p>
          <a:p>
            <a:pPr algn="l">
              <a:buNone/>
            </a:pPr>
            <a:r>
              <a:rPr lang="en-US" dirty="0"/>
              <a:t> </a:t>
            </a:r>
          </a:p>
          <a:p>
            <a:pPr algn="l">
              <a:buNone/>
            </a:pPr>
            <a:r>
              <a:rPr lang="en-US" dirty="0"/>
              <a:t>  </a:t>
            </a:r>
            <a:endParaRPr lang="ar-AE" dirty="0"/>
          </a:p>
        </p:txBody>
      </p:sp>
      <p:pic>
        <p:nvPicPr>
          <p:cNvPr id="4" name="صورة 3" descr="Alvarado-score-MANTRELS-in-acute-appendicitis.jpeg"/>
          <p:cNvPicPr>
            <a:picLocks noChangeAspect="1"/>
          </p:cNvPicPr>
          <p:nvPr/>
        </p:nvPicPr>
        <p:blipFill>
          <a:blip r:embed="rId2"/>
          <a:stretch>
            <a:fillRect/>
          </a:stretch>
        </p:blipFill>
        <p:spPr>
          <a:xfrm>
            <a:off x="4643438" y="3214686"/>
            <a:ext cx="4110040" cy="3643314"/>
          </a:xfrm>
          <a:prstGeom prst="rect">
            <a:avLst/>
          </a:prstGeom>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sz="6000" dirty="0"/>
              <a:t>Family</a:t>
            </a:r>
            <a:r>
              <a:rPr lang="en-US" dirty="0"/>
              <a:t> </a:t>
            </a:r>
            <a:r>
              <a:rPr lang="en-US" sz="6000" dirty="0"/>
              <a:t>medicine archive </a:t>
            </a:r>
            <a:br>
              <a:rPr lang="en-US" sz="6000" dirty="0"/>
            </a:br>
            <a:r>
              <a:rPr lang="en-US" sz="6000" dirty="0"/>
              <a:t>group5 (</a:t>
            </a:r>
            <a:r>
              <a:rPr lang="en-US" sz="6000" dirty="0" err="1"/>
              <a:t>a+B</a:t>
            </a:r>
            <a:r>
              <a:rPr lang="en-US" sz="6000" dirty="0"/>
              <a:t>) </a:t>
            </a:r>
            <a:r>
              <a:rPr lang="en-US" dirty="0"/>
              <a:t> </a:t>
            </a:r>
          </a:p>
        </p:txBody>
      </p:sp>
      <p:sp>
        <p:nvSpPr>
          <p:cNvPr id="3" name="عنوان فرعي 2"/>
          <p:cNvSpPr>
            <a:spLocks noGrp="1"/>
          </p:cNvSpPr>
          <p:nvPr>
            <p:ph type="subTitle" idx="1"/>
          </p:nvPr>
        </p:nvSpPr>
        <p:spPr/>
        <p:txBody>
          <a:bodyPr>
            <a:normAutofit/>
          </a:bodyPr>
          <a:lstStyle/>
          <a:p>
            <a:r>
              <a:rPr lang="en-US" sz="6000" dirty="0" err="1"/>
              <a:t>Saja</a:t>
            </a:r>
            <a:r>
              <a:rPr lang="en-US" sz="6000" dirty="0"/>
              <a:t> </a:t>
            </a:r>
            <a:r>
              <a:rPr lang="en-US" sz="5400" dirty="0" err="1"/>
              <a:t>saraireh</a:t>
            </a:r>
            <a:r>
              <a:rPr lang="en-US" sz="6000" dirty="0"/>
              <a:t>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Q1 </a:t>
            </a:r>
          </a:p>
        </p:txBody>
      </p:sp>
      <p:sp>
        <p:nvSpPr>
          <p:cNvPr id="3" name="عنصر نائب للمحتوى 2"/>
          <p:cNvSpPr>
            <a:spLocks noGrp="1"/>
          </p:cNvSpPr>
          <p:nvPr>
            <p:ph idx="1"/>
          </p:nvPr>
        </p:nvSpPr>
        <p:spPr/>
        <p:txBody>
          <a:bodyPr/>
          <a:lstStyle/>
          <a:p>
            <a:r>
              <a:rPr lang="en-US" dirty="0"/>
              <a:t>This Patient with secondary hypertension</a:t>
            </a:r>
          </a:p>
          <a:p>
            <a:r>
              <a:rPr lang="en-US" dirty="0"/>
              <a:t>What is the diagnosis ?</a:t>
            </a:r>
            <a:r>
              <a:rPr lang="en-US" dirty="0">
                <a:solidFill>
                  <a:srgbClr val="FF0000"/>
                </a:solidFill>
              </a:rPr>
              <a:t> Obstructive sleep apnea  </a:t>
            </a:r>
          </a:p>
          <a:p>
            <a:r>
              <a:rPr lang="en-US" dirty="0"/>
              <a:t>Three symptoms of this condition ? </a:t>
            </a:r>
          </a:p>
          <a:p>
            <a:pPr>
              <a:buNone/>
            </a:pPr>
            <a:r>
              <a:rPr lang="en-US" dirty="0">
                <a:solidFill>
                  <a:srgbClr val="FF0000"/>
                </a:solidFill>
              </a:rPr>
              <a:t> Snoring , somnolence , fatigue </a:t>
            </a:r>
          </a:p>
        </p:txBody>
      </p:sp>
      <p:pic>
        <p:nvPicPr>
          <p:cNvPr id="4" name="صورة 3" descr="CPAP.png"/>
          <p:cNvPicPr>
            <a:picLocks noChangeAspect="1"/>
          </p:cNvPicPr>
          <p:nvPr/>
        </p:nvPicPr>
        <p:blipFill>
          <a:blip r:embed="rId2"/>
          <a:stretch>
            <a:fillRect/>
          </a:stretch>
        </p:blipFill>
        <p:spPr>
          <a:xfrm>
            <a:off x="5715000" y="4267200"/>
            <a:ext cx="2667372" cy="2219635"/>
          </a:xfrm>
          <a:prstGeom prst="rect">
            <a:avLst/>
          </a:prstGeom>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Q2</a:t>
            </a:r>
          </a:p>
        </p:txBody>
      </p:sp>
      <p:sp>
        <p:nvSpPr>
          <p:cNvPr id="3" name="عنصر نائب للمحتوى 2"/>
          <p:cNvSpPr>
            <a:spLocks noGrp="1"/>
          </p:cNvSpPr>
          <p:nvPr>
            <p:ph idx="1"/>
          </p:nvPr>
        </p:nvSpPr>
        <p:spPr/>
        <p:txBody>
          <a:bodyPr/>
          <a:lstStyle/>
          <a:p>
            <a:r>
              <a:rPr lang="en-US" dirty="0"/>
              <a:t>Patient present with this sign </a:t>
            </a:r>
          </a:p>
        </p:txBody>
      </p:sp>
      <p:pic>
        <p:nvPicPr>
          <p:cNvPr id="5" name="Content Placeholder 3"/>
          <p:cNvPicPr/>
          <p:nvPr/>
        </p:nvPicPr>
        <p:blipFill>
          <a:blip r:embed="rId2" cstate="print">
            <a:extLst>
              <a:ext uri="{28A0092B-C50C-407E-A947-70E740481C1C}">
                <a14:useLocalDpi xmlns:a14="http://schemas.microsoft.com/office/drawing/2010/main" val="0"/>
              </a:ext>
            </a:extLst>
          </a:blip>
          <a:stretch>
            <a:fillRect/>
          </a:stretch>
        </p:blipFill>
        <p:spPr>
          <a:xfrm>
            <a:off x="2438400" y="2895600"/>
            <a:ext cx="4572000" cy="2895600"/>
          </a:xfrm>
          <a:prstGeom prst="rect">
            <a:avLst/>
          </a:prstGeom>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r>
              <a:rPr lang="en-US" dirty="0"/>
              <a:t>What the name o this sign ? </a:t>
            </a:r>
            <a:r>
              <a:rPr lang="en-US" dirty="0" err="1">
                <a:solidFill>
                  <a:srgbClr val="FF0000"/>
                </a:solidFill>
              </a:rPr>
              <a:t>Acanthosis</a:t>
            </a:r>
            <a:r>
              <a:rPr lang="en-US" dirty="0">
                <a:solidFill>
                  <a:srgbClr val="FF0000"/>
                </a:solidFill>
              </a:rPr>
              <a:t> </a:t>
            </a:r>
            <a:r>
              <a:rPr lang="en-US" dirty="0" err="1">
                <a:solidFill>
                  <a:srgbClr val="FF0000"/>
                </a:solidFill>
              </a:rPr>
              <a:t>nigricans</a:t>
            </a:r>
            <a:r>
              <a:rPr lang="en-US" dirty="0">
                <a:solidFill>
                  <a:srgbClr val="FF0000"/>
                </a:solidFill>
              </a:rPr>
              <a:t> </a:t>
            </a:r>
          </a:p>
          <a:p>
            <a:r>
              <a:rPr lang="en-US" dirty="0"/>
              <a:t>If the RBS was 300 what is your next step ? </a:t>
            </a:r>
            <a:r>
              <a:rPr lang="en-US" dirty="0">
                <a:solidFill>
                  <a:srgbClr val="FF0000"/>
                </a:solidFill>
              </a:rPr>
              <a:t>Life style modification and </a:t>
            </a:r>
            <a:r>
              <a:rPr lang="en-US" dirty="0" err="1">
                <a:solidFill>
                  <a:srgbClr val="FF0000"/>
                </a:solidFill>
              </a:rPr>
              <a:t>metformin</a:t>
            </a:r>
            <a:r>
              <a:rPr lang="en-US" dirty="0">
                <a:solidFill>
                  <a:srgbClr val="FF0000"/>
                </a:solidFill>
              </a:rPr>
              <a:t> </a:t>
            </a:r>
          </a:p>
          <a:p>
            <a:r>
              <a:rPr lang="en-US" dirty="0"/>
              <a:t>What you would advise him about life style ? </a:t>
            </a:r>
            <a:r>
              <a:rPr lang="en-US" dirty="0">
                <a:solidFill>
                  <a:srgbClr val="FF0000"/>
                </a:solidFill>
              </a:rPr>
              <a:t>Weight loss , exercise , smoking cessation , stop alcohol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Q3</a:t>
            </a:r>
          </a:p>
        </p:txBody>
      </p:sp>
      <p:sp>
        <p:nvSpPr>
          <p:cNvPr id="3" name="عنصر نائب للمحتوى 2"/>
          <p:cNvSpPr>
            <a:spLocks noGrp="1"/>
          </p:cNvSpPr>
          <p:nvPr>
            <p:ph idx="1"/>
          </p:nvPr>
        </p:nvSpPr>
        <p:spPr/>
        <p:txBody>
          <a:bodyPr/>
          <a:lstStyle/>
          <a:p>
            <a:r>
              <a:rPr lang="en-US" dirty="0"/>
              <a:t>Name of this ? </a:t>
            </a:r>
            <a:r>
              <a:rPr lang="en-US" dirty="0" err="1">
                <a:solidFill>
                  <a:srgbClr val="FF0000"/>
                </a:solidFill>
                <a:latin typeface="inherit"/>
                <a:cs typeface="Arial" panose="020B0604020202020204" pitchFamily="34" charset="0"/>
              </a:rPr>
              <a:t>Epley</a:t>
            </a:r>
            <a:r>
              <a:rPr lang="en-US" dirty="0">
                <a:solidFill>
                  <a:srgbClr val="FF0000"/>
                </a:solidFill>
                <a:latin typeface="inherit"/>
                <a:cs typeface="Arial" panose="020B0604020202020204" pitchFamily="34" charset="0"/>
              </a:rPr>
              <a:t> maneuver</a:t>
            </a:r>
          </a:p>
          <a:p>
            <a:r>
              <a:rPr lang="en-US" dirty="0">
                <a:solidFill>
                  <a:srgbClr val="1C1E21"/>
                </a:solidFill>
                <a:latin typeface="inherit"/>
                <a:cs typeface="Arial" panose="020B0604020202020204" pitchFamily="34" charset="0"/>
              </a:rPr>
              <a:t>Used for treatment of ? </a:t>
            </a:r>
            <a:r>
              <a:rPr lang="en-US" dirty="0">
                <a:solidFill>
                  <a:srgbClr val="FF0000"/>
                </a:solidFill>
              </a:rPr>
              <a:t>episodic triggered ( MCQ )</a:t>
            </a:r>
          </a:p>
          <a:p>
            <a:endParaRPr lang="en-US" dirty="0"/>
          </a:p>
        </p:txBody>
      </p:sp>
      <p:pic>
        <p:nvPicPr>
          <p:cNvPr id="4" name="Picture 3"/>
          <p:cNvPicPr>
            <a:picLocks noChangeAspect="1"/>
          </p:cNvPicPr>
          <p:nvPr/>
        </p:nvPicPr>
        <p:blipFill>
          <a:blip r:embed="rId2"/>
          <a:srcRect/>
          <a:stretch>
            <a:fillRect/>
          </a:stretch>
        </p:blipFill>
        <p:spPr bwMode="auto">
          <a:xfrm>
            <a:off x="4648200" y="3276600"/>
            <a:ext cx="4181475" cy="2894510"/>
          </a:xfrm>
          <a:prstGeom prst="rect">
            <a:avLst/>
          </a:prstGeom>
          <a:noFill/>
          <a:ln w="9525">
            <a:noFill/>
            <a:miter lim="800000"/>
            <a:headEnd/>
            <a:tailEnd/>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Q4</a:t>
            </a:r>
          </a:p>
        </p:txBody>
      </p:sp>
      <p:sp>
        <p:nvSpPr>
          <p:cNvPr id="3" name="عنصر نائب للمحتوى 2"/>
          <p:cNvSpPr>
            <a:spLocks noGrp="1"/>
          </p:cNvSpPr>
          <p:nvPr>
            <p:ph idx="1"/>
          </p:nvPr>
        </p:nvSpPr>
        <p:spPr/>
        <p:txBody>
          <a:bodyPr>
            <a:normAutofit fontScale="92500"/>
          </a:bodyPr>
          <a:lstStyle/>
          <a:p>
            <a:pPr>
              <a:buNone/>
            </a:pPr>
            <a:r>
              <a:rPr lang="en-US" dirty="0"/>
              <a:t>66 year old man come to screen </a:t>
            </a:r>
          </a:p>
          <a:p>
            <a:pPr>
              <a:buNone/>
            </a:pPr>
            <a:r>
              <a:rPr lang="en-US" dirty="0"/>
              <a:t>1- What type of prevention ? </a:t>
            </a:r>
            <a:r>
              <a:rPr lang="en-US" dirty="0">
                <a:solidFill>
                  <a:srgbClr val="FF0000"/>
                </a:solidFill>
              </a:rPr>
              <a:t>Secondary prevention</a:t>
            </a:r>
          </a:p>
          <a:p>
            <a:pPr>
              <a:buNone/>
            </a:pPr>
            <a:r>
              <a:rPr lang="en-US" dirty="0"/>
              <a:t>2- Write 4 conditions to be screened with the tool that use ?</a:t>
            </a:r>
          </a:p>
          <a:p>
            <a:pPr>
              <a:buNone/>
            </a:pPr>
            <a:r>
              <a:rPr lang="en-US" dirty="0">
                <a:solidFill>
                  <a:srgbClr val="FF0000"/>
                </a:solidFill>
              </a:rPr>
              <a:t>Colon Ca – </a:t>
            </a:r>
            <a:r>
              <a:rPr lang="en-US" dirty="0" err="1">
                <a:solidFill>
                  <a:srgbClr val="FF0000"/>
                </a:solidFill>
              </a:rPr>
              <a:t>colonscopy</a:t>
            </a:r>
            <a:r>
              <a:rPr lang="en-US" dirty="0">
                <a:solidFill>
                  <a:srgbClr val="FF0000"/>
                </a:solidFill>
              </a:rPr>
              <a:t> </a:t>
            </a:r>
          </a:p>
          <a:p>
            <a:pPr>
              <a:buNone/>
            </a:pPr>
            <a:r>
              <a:rPr lang="en-US" dirty="0">
                <a:solidFill>
                  <a:srgbClr val="FF0000"/>
                </a:solidFill>
              </a:rPr>
              <a:t>Lung Ca – LDCT </a:t>
            </a:r>
          </a:p>
          <a:p>
            <a:pPr>
              <a:buNone/>
            </a:pPr>
            <a:r>
              <a:rPr lang="en-US" dirty="0">
                <a:solidFill>
                  <a:srgbClr val="FF0000"/>
                </a:solidFill>
              </a:rPr>
              <a:t> AAA – abdominal US </a:t>
            </a:r>
          </a:p>
          <a:p>
            <a:pPr>
              <a:buNone/>
            </a:pPr>
            <a:r>
              <a:rPr lang="en-US" dirty="0">
                <a:solidFill>
                  <a:srgbClr val="FF0000"/>
                </a:solidFill>
              </a:rPr>
              <a:t>Hypertension – blood pressure </a:t>
            </a:r>
            <a:r>
              <a:rPr lang="en-US" dirty="0" err="1">
                <a:solidFill>
                  <a:srgbClr val="FF0000"/>
                </a:solidFill>
              </a:rPr>
              <a:t>measurment</a:t>
            </a:r>
            <a:r>
              <a:rPr lang="en-US" dirty="0">
                <a:solidFill>
                  <a:srgbClr val="FF0000"/>
                </a:solidFill>
              </a:rPr>
              <a:t>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r>
              <a:rPr lang="en-US" dirty="0"/>
              <a:t>3- Vaccine give to him ?</a:t>
            </a:r>
          </a:p>
          <a:p>
            <a:r>
              <a:rPr lang="en-US" dirty="0">
                <a:solidFill>
                  <a:srgbClr val="FF0000"/>
                </a:solidFill>
              </a:rPr>
              <a:t>Pneumococcal , zoster , influenza , </a:t>
            </a:r>
            <a:r>
              <a:rPr lang="en-US" dirty="0" err="1">
                <a:solidFill>
                  <a:srgbClr val="FF0000"/>
                </a:solidFill>
              </a:rPr>
              <a:t>Tdap</a:t>
            </a:r>
            <a:r>
              <a:rPr lang="en-US" dirty="0">
                <a:solidFill>
                  <a:srgbClr val="FF0000"/>
                </a:solidFill>
              </a:rPr>
              <a:t>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Q5 </a:t>
            </a:r>
          </a:p>
        </p:txBody>
      </p:sp>
      <p:sp>
        <p:nvSpPr>
          <p:cNvPr id="3" name="عنصر نائب للمحتوى 2"/>
          <p:cNvSpPr>
            <a:spLocks noGrp="1"/>
          </p:cNvSpPr>
          <p:nvPr>
            <p:ph idx="1"/>
          </p:nvPr>
        </p:nvSpPr>
        <p:spPr>
          <a:xfrm>
            <a:off x="457200" y="1371600"/>
            <a:ext cx="8229600" cy="4525963"/>
          </a:xfrm>
        </p:spPr>
        <p:txBody>
          <a:bodyPr/>
          <a:lstStyle/>
          <a:p>
            <a:r>
              <a:rPr lang="en-US" dirty="0"/>
              <a:t>When we use this ?</a:t>
            </a:r>
            <a:r>
              <a:rPr lang="en-US" dirty="0">
                <a:solidFill>
                  <a:srgbClr val="FF0000"/>
                </a:solidFill>
              </a:rPr>
              <a:t> In </a:t>
            </a:r>
            <a:r>
              <a:rPr lang="en-US" dirty="0" err="1">
                <a:solidFill>
                  <a:srgbClr val="FF0000"/>
                </a:solidFill>
              </a:rPr>
              <a:t>osteopenia</a:t>
            </a:r>
            <a:r>
              <a:rPr lang="en-US" dirty="0">
                <a:solidFill>
                  <a:srgbClr val="FF0000"/>
                </a:solidFill>
              </a:rPr>
              <a:t> to decide giving </a:t>
            </a:r>
            <a:r>
              <a:rPr lang="en-US" dirty="0" err="1">
                <a:solidFill>
                  <a:srgbClr val="FF0000"/>
                </a:solidFill>
              </a:rPr>
              <a:t>bisphosphonates</a:t>
            </a:r>
            <a:r>
              <a:rPr lang="en-US" dirty="0">
                <a:solidFill>
                  <a:srgbClr val="FF0000"/>
                </a:solidFill>
              </a:rPr>
              <a:t> or not according to 10 years fracture risk </a:t>
            </a:r>
          </a:p>
          <a:p>
            <a:r>
              <a:rPr lang="en-US" dirty="0"/>
              <a:t>Other three component used in this ? </a:t>
            </a:r>
          </a:p>
          <a:p>
            <a:pPr>
              <a:buNone/>
            </a:pPr>
            <a:r>
              <a:rPr lang="en-US" dirty="0">
                <a:solidFill>
                  <a:srgbClr val="FF0000"/>
                </a:solidFill>
              </a:rPr>
              <a:t>Current </a:t>
            </a:r>
            <a:r>
              <a:rPr lang="en-US" dirty="0" err="1">
                <a:solidFill>
                  <a:srgbClr val="FF0000"/>
                </a:solidFill>
              </a:rPr>
              <a:t>smooking</a:t>
            </a:r>
            <a:r>
              <a:rPr lang="en-US" dirty="0">
                <a:solidFill>
                  <a:srgbClr val="FF0000"/>
                </a:solidFill>
              </a:rPr>
              <a:t> </a:t>
            </a:r>
          </a:p>
          <a:p>
            <a:pPr>
              <a:buNone/>
            </a:pPr>
            <a:r>
              <a:rPr lang="en-US" dirty="0">
                <a:solidFill>
                  <a:srgbClr val="FF0000"/>
                </a:solidFill>
              </a:rPr>
              <a:t>RA</a:t>
            </a:r>
          </a:p>
          <a:p>
            <a:pPr>
              <a:buNone/>
            </a:pPr>
            <a:r>
              <a:rPr lang="en-US" dirty="0" err="1">
                <a:solidFill>
                  <a:srgbClr val="FF0000"/>
                </a:solidFill>
              </a:rPr>
              <a:t>Glucocorticoide</a:t>
            </a:r>
            <a:r>
              <a:rPr lang="en-US" dirty="0">
                <a:solidFill>
                  <a:srgbClr val="FF0000"/>
                </a:solidFill>
              </a:rPr>
              <a:t> </a:t>
            </a:r>
          </a:p>
        </p:txBody>
      </p:sp>
      <p:pic>
        <p:nvPicPr>
          <p:cNvPr id="5" name="Picture 10"/>
          <p:cNvPicPr>
            <a:picLocks noChangeAspect="1"/>
          </p:cNvPicPr>
          <p:nvPr/>
        </p:nvPicPr>
        <p:blipFill>
          <a:blip r:embed="rId2" cstate="print"/>
          <a:stretch>
            <a:fillRect/>
          </a:stretch>
        </p:blipFill>
        <p:spPr>
          <a:xfrm>
            <a:off x="615605" y="3789040"/>
            <a:ext cx="3962400" cy="2953300"/>
          </a:xfrm>
          <a:prstGeom prst="rect">
            <a:avLst/>
          </a:prstGeom>
        </p:spPr>
      </p:pic>
      <p:sp>
        <p:nvSpPr>
          <p:cNvPr id="6" name="مستطيل 5"/>
          <p:cNvSpPr/>
          <p:nvPr/>
        </p:nvSpPr>
        <p:spPr>
          <a:xfrm>
            <a:off x="4736410" y="5589240"/>
            <a:ext cx="1676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Q6</a:t>
            </a:r>
          </a:p>
        </p:txBody>
      </p:sp>
      <p:sp>
        <p:nvSpPr>
          <p:cNvPr id="3" name="عنصر نائب للمحتوى 2"/>
          <p:cNvSpPr>
            <a:spLocks noGrp="1"/>
          </p:cNvSpPr>
          <p:nvPr>
            <p:ph idx="1"/>
          </p:nvPr>
        </p:nvSpPr>
        <p:spPr/>
        <p:txBody>
          <a:bodyPr/>
          <a:lstStyle/>
          <a:p>
            <a:r>
              <a:rPr lang="en-US" dirty="0"/>
              <a:t>Question about 35 year old patient with postprandial fullness , there was no red flag </a:t>
            </a:r>
          </a:p>
          <a:p>
            <a:r>
              <a:rPr lang="en-US" dirty="0"/>
              <a:t>What is your next step ? </a:t>
            </a:r>
            <a:r>
              <a:rPr lang="en-US" dirty="0">
                <a:solidFill>
                  <a:srgbClr val="FF0000"/>
                </a:solidFill>
              </a:rPr>
              <a:t>Do </a:t>
            </a:r>
            <a:r>
              <a:rPr lang="en-US" dirty="0" err="1">
                <a:solidFill>
                  <a:srgbClr val="FF0000"/>
                </a:solidFill>
              </a:rPr>
              <a:t>H.pylori</a:t>
            </a:r>
            <a:r>
              <a:rPr lang="en-US" dirty="0">
                <a:solidFill>
                  <a:srgbClr val="FF0000"/>
                </a:solidFill>
              </a:rPr>
              <a:t> test </a:t>
            </a:r>
          </a:p>
          <a:p>
            <a:r>
              <a:rPr lang="en-US" dirty="0"/>
              <a:t>If was negative ? -</a:t>
            </a:r>
            <a:r>
              <a:rPr lang="en-US" dirty="0">
                <a:solidFill>
                  <a:srgbClr val="FF0000"/>
                </a:solidFill>
              </a:rPr>
              <a:t>Trial of </a:t>
            </a:r>
            <a:r>
              <a:rPr lang="en-US" dirty="0" err="1">
                <a:solidFill>
                  <a:srgbClr val="FF0000"/>
                </a:solidFill>
              </a:rPr>
              <a:t>prokinetics</a:t>
            </a:r>
            <a:r>
              <a:rPr lang="en-US" dirty="0">
                <a:solidFill>
                  <a:srgbClr val="FF0000"/>
                </a:solidFill>
              </a:rPr>
              <a:t>, motility agents; </a:t>
            </a:r>
            <a:r>
              <a:rPr lang="en-US" dirty="0" err="1">
                <a:solidFill>
                  <a:srgbClr val="FF0000"/>
                </a:solidFill>
              </a:rPr>
              <a:t>metoclopramide</a:t>
            </a:r>
            <a:r>
              <a:rPr lang="en-US" dirty="0">
                <a:solidFill>
                  <a:srgbClr val="FF0000"/>
                </a:solidFill>
              </a:rPr>
              <a:t>, </a:t>
            </a:r>
            <a:r>
              <a:rPr lang="en-US" dirty="0" err="1">
                <a:solidFill>
                  <a:srgbClr val="FF0000"/>
                </a:solidFill>
              </a:rPr>
              <a:t>domperidone</a:t>
            </a:r>
            <a:r>
              <a:rPr lang="en-US" dirty="0">
                <a:solidFill>
                  <a:srgbClr val="FF0000"/>
                </a:solidFill>
              </a:rPr>
              <a:t> </a:t>
            </a:r>
          </a:p>
          <a:p>
            <a:r>
              <a:rPr lang="en-US" dirty="0"/>
              <a:t>When you refer to endoscopy ? </a:t>
            </a:r>
            <a:r>
              <a:rPr lang="en-US" dirty="0">
                <a:solidFill>
                  <a:srgbClr val="FF0000"/>
                </a:solidFill>
              </a:rPr>
              <a:t>– Unintended weight loss – Progressive </a:t>
            </a:r>
            <a:r>
              <a:rPr lang="en-US" dirty="0" err="1">
                <a:solidFill>
                  <a:srgbClr val="FF0000"/>
                </a:solidFill>
              </a:rPr>
              <a:t>dysphagia</a:t>
            </a:r>
            <a:r>
              <a:rPr lang="en-US" dirty="0">
                <a:solidFill>
                  <a:srgbClr val="FF0000"/>
                </a:solidFill>
              </a:rPr>
              <a:t> – </a:t>
            </a:r>
            <a:r>
              <a:rPr lang="en-US" dirty="0" err="1">
                <a:solidFill>
                  <a:srgbClr val="FF0000"/>
                </a:solidFill>
              </a:rPr>
              <a:t>Odynophagia</a:t>
            </a:r>
            <a:r>
              <a:rPr lang="en-US" dirty="0">
                <a:solidFill>
                  <a:srgbClr val="FF0000"/>
                </a:solidFill>
              </a:rPr>
              <a:t> – Persistent vomiting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E015E2-944E-E069-3C29-DE3CC50C5EE4}"/>
              </a:ext>
            </a:extLst>
          </p:cNvPr>
          <p:cNvSpPr>
            <a:spLocks noGrp="1"/>
          </p:cNvSpPr>
          <p:nvPr>
            <p:ph type="title"/>
          </p:nvPr>
        </p:nvSpPr>
        <p:spPr/>
        <p:txBody>
          <a:bodyPr/>
          <a:lstStyle/>
          <a:p>
            <a:r>
              <a:rPr lang="en-US" dirty="0"/>
              <a:t>Q13 URTI</a:t>
            </a:r>
          </a:p>
        </p:txBody>
      </p:sp>
      <p:sp>
        <p:nvSpPr>
          <p:cNvPr id="3" name="Content Placeholder 2"/>
          <p:cNvSpPr>
            <a:spLocks noGrp="1"/>
          </p:cNvSpPr>
          <p:nvPr>
            <p:ph idx="1"/>
          </p:nvPr>
        </p:nvSpPr>
        <p:spPr/>
        <p:txBody>
          <a:bodyPr/>
          <a:lstStyle/>
          <a:p>
            <a:r>
              <a:rPr lang="en-US" dirty="0"/>
              <a:t>What is the abnormal finding in this S-ray?</a:t>
            </a:r>
          </a:p>
          <a:p>
            <a:pPr lvl="1"/>
            <a:r>
              <a:rPr lang="en-US" dirty="0"/>
              <a:t>Thumbprint Sign</a:t>
            </a:r>
          </a:p>
          <a:p>
            <a:r>
              <a:rPr lang="en-US" dirty="0"/>
              <a:t>Your diagnosis?</a:t>
            </a:r>
          </a:p>
          <a:p>
            <a:pPr lvl="1"/>
            <a:r>
              <a:rPr lang="en-US" dirty="0"/>
              <a:t>Epiglottitis</a:t>
            </a:r>
          </a:p>
        </p:txBody>
      </p:sp>
      <p:pic>
        <p:nvPicPr>
          <p:cNvPr id="4" name="Picture 2" descr="ÙØªÙØ¬Ø© Ø¨Ø­Ø« Ø§ÙØµÙØ± Ø¹Ù âªthumb signâ¬â"/>
          <p:cNvPicPr>
            <a:picLocks noChangeAspect="1" noChangeArrowheads="1"/>
          </p:cNvPicPr>
          <p:nvPr/>
        </p:nvPicPr>
        <p:blipFill>
          <a:blip r:embed="rId2"/>
          <a:srcRect/>
          <a:stretch>
            <a:fillRect/>
          </a:stretch>
        </p:blipFill>
        <p:spPr bwMode="auto">
          <a:xfrm>
            <a:off x="5962200" y="1836020"/>
            <a:ext cx="2553151" cy="2530046"/>
          </a:xfrm>
          <a:prstGeom prst="rect">
            <a:avLst/>
          </a:prstGeom>
          <a:noFill/>
        </p:spPr>
      </p:pic>
    </p:spTree>
    <p:extLst>
      <p:ext uri="{BB962C8B-B14F-4D97-AF65-F5344CB8AC3E}">
        <p14:creationId xmlns:p14="http://schemas.microsoft.com/office/powerpoint/2010/main" val="325821608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Q7 </a:t>
            </a:r>
          </a:p>
        </p:txBody>
      </p:sp>
      <p:sp>
        <p:nvSpPr>
          <p:cNvPr id="3" name="عنصر نائب للمحتوى 2"/>
          <p:cNvSpPr>
            <a:spLocks noGrp="1"/>
          </p:cNvSpPr>
          <p:nvPr>
            <p:ph idx="1"/>
          </p:nvPr>
        </p:nvSpPr>
        <p:spPr/>
        <p:txBody>
          <a:bodyPr/>
          <a:lstStyle/>
          <a:p>
            <a:r>
              <a:rPr lang="en-US" dirty="0"/>
              <a:t>4 most common endocrine cause of fatigue ? </a:t>
            </a:r>
          </a:p>
          <a:p>
            <a:r>
              <a:rPr lang="en-US" dirty="0">
                <a:solidFill>
                  <a:srgbClr val="FF0000"/>
                </a:solidFill>
              </a:rPr>
              <a:t>Hypothyroidism , DM , </a:t>
            </a:r>
            <a:r>
              <a:rPr lang="en-US" dirty="0" err="1">
                <a:solidFill>
                  <a:srgbClr val="FF0000"/>
                </a:solidFill>
              </a:rPr>
              <a:t>apatheic</a:t>
            </a:r>
            <a:r>
              <a:rPr lang="en-US" dirty="0">
                <a:solidFill>
                  <a:srgbClr val="FF0000"/>
                </a:solidFill>
              </a:rPr>
              <a:t> hyperthyroidism , pituitary </a:t>
            </a:r>
            <a:r>
              <a:rPr lang="en-US" dirty="0" err="1">
                <a:solidFill>
                  <a:srgbClr val="FF0000"/>
                </a:solidFill>
              </a:rPr>
              <a:t>insuffecancy</a:t>
            </a:r>
            <a:r>
              <a:rPr lang="en-US" dirty="0">
                <a:solidFill>
                  <a:srgbClr val="FF0000"/>
                </a:solidFill>
              </a:rPr>
              <a:t> </a:t>
            </a:r>
          </a:p>
          <a:p>
            <a:r>
              <a:rPr lang="en-US" dirty="0"/>
              <a:t>4 symptoms of chronic</a:t>
            </a:r>
            <a:r>
              <a:rPr lang="en-US" b="1" dirty="0"/>
              <a:t> </a:t>
            </a:r>
            <a:r>
              <a:rPr lang="en-US" dirty="0"/>
              <a:t>fatigue</a:t>
            </a:r>
            <a:r>
              <a:rPr lang="en-US" b="1" dirty="0"/>
              <a:t> </a:t>
            </a:r>
            <a:r>
              <a:rPr lang="en-US" dirty="0"/>
              <a:t>syndrome ? </a:t>
            </a:r>
            <a:r>
              <a:rPr lang="en-US" dirty="0">
                <a:solidFill>
                  <a:srgbClr val="FF0000"/>
                </a:solidFill>
              </a:rPr>
              <a:t>post-</a:t>
            </a:r>
            <a:r>
              <a:rPr lang="en-US" dirty="0" err="1">
                <a:solidFill>
                  <a:srgbClr val="FF0000"/>
                </a:solidFill>
              </a:rPr>
              <a:t>exertional</a:t>
            </a:r>
            <a:r>
              <a:rPr lang="en-US" dirty="0">
                <a:solidFill>
                  <a:srgbClr val="FF0000"/>
                </a:solidFill>
              </a:rPr>
              <a:t> malaise, sleep problems, cognitive impairment, and orthostatic-related symptoms</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Q8</a:t>
            </a:r>
          </a:p>
        </p:txBody>
      </p:sp>
      <p:sp>
        <p:nvSpPr>
          <p:cNvPr id="3" name="عنصر نائب للمحتوى 2"/>
          <p:cNvSpPr>
            <a:spLocks noGrp="1"/>
          </p:cNvSpPr>
          <p:nvPr>
            <p:ph idx="1"/>
          </p:nvPr>
        </p:nvSpPr>
        <p:spPr>
          <a:xfrm>
            <a:off x="457200" y="1219200"/>
            <a:ext cx="8229600" cy="5638800"/>
          </a:xfrm>
        </p:spPr>
        <p:txBody>
          <a:bodyPr>
            <a:normAutofit fontScale="92500" lnSpcReduction="10000"/>
          </a:bodyPr>
          <a:lstStyle/>
          <a:p>
            <a:r>
              <a:rPr lang="en-US" dirty="0"/>
              <a:t>Patient on </a:t>
            </a:r>
            <a:r>
              <a:rPr lang="en-US" dirty="0" err="1"/>
              <a:t>statin</a:t>
            </a:r>
            <a:r>
              <a:rPr lang="en-US" dirty="0"/>
              <a:t> therapy </a:t>
            </a:r>
          </a:p>
          <a:p>
            <a:r>
              <a:rPr lang="en-US" dirty="0"/>
              <a:t>2 test you do before </a:t>
            </a:r>
            <a:r>
              <a:rPr lang="en-US" dirty="0" err="1"/>
              <a:t>statin</a:t>
            </a:r>
            <a:r>
              <a:rPr lang="en-US" dirty="0"/>
              <a:t> ? </a:t>
            </a:r>
          </a:p>
          <a:p>
            <a:r>
              <a:rPr lang="en-US" dirty="0">
                <a:solidFill>
                  <a:srgbClr val="FF0000"/>
                </a:solidFill>
              </a:rPr>
              <a:t>KFT , LFT </a:t>
            </a:r>
            <a:endParaRPr lang="en-US" dirty="0"/>
          </a:p>
          <a:p>
            <a:pPr marL="82550" indent="0">
              <a:buNone/>
            </a:pPr>
            <a:r>
              <a:rPr lang="en-US" dirty="0"/>
              <a:t>Management If develop mild to </a:t>
            </a:r>
            <a:r>
              <a:rPr lang="en-US" dirty="0" err="1"/>
              <a:t>moderet</a:t>
            </a:r>
            <a:r>
              <a:rPr lang="en-US" dirty="0"/>
              <a:t> muscle symptoms ?</a:t>
            </a:r>
            <a:r>
              <a:rPr lang="en-US" dirty="0">
                <a:solidFill>
                  <a:srgbClr val="FF0000"/>
                </a:solidFill>
              </a:rPr>
              <a:t> </a:t>
            </a:r>
            <a:r>
              <a:rPr lang="en-US" b="1" dirty="0">
                <a:solidFill>
                  <a:srgbClr val="FF0000"/>
                </a:solidFill>
              </a:rPr>
              <a:t>A- Discontinue the </a:t>
            </a:r>
            <a:r>
              <a:rPr lang="en-US" b="1" dirty="0" err="1">
                <a:solidFill>
                  <a:srgbClr val="FF0000"/>
                </a:solidFill>
              </a:rPr>
              <a:t>statin</a:t>
            </a:r>
            <a:r>
              <a:rPr lang="en-US" b="1" dirty="0">
                <a:solidFill>
                  <a:srgbClr val="FF0000"/>
                </a:solidFill>
              </a:rPr>
              <a:t> until the symptoms can be evaluated.</a:t>
            </a:r>
          </a:p>
          <a:p>
            <a:pPr marL="82550" indent="0">
              <a:buNone/>
            </a:pPr>
            <a:r>
              <a:rPr lang="en-US" b="1" dirty="0">
                <a:solidFill>
                  <a:srgbClr val="FF0000"/>
                </a:solidFill>
              </a:rPr>
              <a:t>B- Evaluate the patient for other conditions that might increase the risk for muscle symptoms</a:t>
            </a:r>
          </a:p>
          <a:p>
            <a:pPr marL="82550" indent="0">
              <a:buNone/>
            </a:pPr>
            <a:r>
              <a:rPr lang="en-US" b="1" dirty="0">
                <a:solidFill>
                  <a:srgbClr val="FF0000"/>
                </a:solidFill>
              </a:rPr>
              <a:t>(e.g., hypothyroidism, reduced renal or hepatic function, rheumatologic disorders such as </a:t>
            </a:r>
            <a:r>
              <a:rPr lang="en-US" b="1" dirty="0" err="1">
                <a:solidFill>
                  <a:srgbClr val="FF0000"/>
                </a:solidFill>
              </a:rPr>
              <a:t>polymyalgia</a:t>
            </a:r>
            <a:r>
              <a:rPr lang="en-US" b="1" dirty="0">
                <a:solidFill>
                  <a:srgbClr val="FF0000"/>
                </a:solidFill>
              </a:rPr>
              <a:t> </a:t>
            </a:r>
            <a:r>
              <a:rPr lang="en-US" b="1" dirty="0" err="1">
                <a:solidFill>
                  <a:srgbClr val="FF0000"/>
                </a:solidFill>
              </a:rPr>
              <a:t>rheumatica</a:t>
            </a:r>
            <a:r>
              <a:rPr lang="en-US" b="1" dirty="0">
                <a:solidFill>
                  <a:srgbClr val="FF0000"/>
                </a:solidFill>
              </a:rPr>
              <a:t>, steroid </a:t>
            </a:r>
            <a:r>
              <a:rPr lang="en-US" b="1" dirty="0" err="1">
                <a:solidFill>
                  <a:srgbClr val="FF0000"/>
                </a:solidFill>
              </a:rPr>
              <a:t>myopathy</a:t>
            </a:r>
            <a:r>
              <a:rPr lang="en-US" b="1" dirty="0">
                <a:solidFill>
                  <a:srgbClr val="FF0000"/>
                </a:solidFill>
              </a:rPr>
              <a:t>, vitamin D deficiency, or primary muscle diseases).</a:t>
            </a:r>
          </a:p>
          <a:p>
            <a:endParaRPr lang="en-US" dirty="0"/>
          </a:p>
          <a:p>
            <a:pPr>
              <a:buNone/>
            </a:pPr>
            <a:endParaRPr lang="en-US" dirty="0">
              <a:solidFill>
                <a:srgbClr val="FF0000"/>
              </a:solidFill>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normAutofit fontScale="62500" lnSpcReduction="20000"/>
          </a:bodyPr>
          <a:lstStyle/>
          <a:p>
            <a:pPr marL="82550" lvl="0" indent="0">
              <a:buClr>
                <a:srgbClr val="3891A7"/>
              </a:buClr>
              <a:buNone/>
            </a:pPr>
            <a:r>
              <a:rPr lang="en-US" b="1" dirty="0">
                <a:solidFill>
                  <a:srgbClr val="FF0000"/>
                </a:solidFill>
              </a:rPr>
              <a:t>C- If muscle symptoms resolve, and if no contraindication exists, give the patient the original or a lower dose of the same </a:t>
            </a:r>
            <a:r>
              <a:rPr lang="en-US" b="1" dirty="0" err="1">
                <a:solidFill>
                  <a:srgbClr val="FF0000"/>
                </a:solidFill>
              </a:rPr>
              <a:t>statin</a:t>
            </a:r>
            <a:r>
              <a:rPr lang="en-US" b="1" dirty="0">
                <a:solidFill>
                  <a:srgbClr val="FF0000"/>
                </a:solidFill>
              </a:rPr>
              <a:t> to establish a causal relationship between the muscle symptoms and </a:t>
            </a:r>
            <a:r>
              <a:rPr lang="en-US" b="1" dirty="0" err="1">
                <a:solidFill>
                  <a:srgbClr val="FF0000"/>
                </a:solidFill>
              </a:rPr>
              <a:t>statin</a:t>
            </a:r>
            <a:r>
              <a:rPr lang="en-US" b="1" dirty="0">
                <a:solidFill>
                  <a:srgbClr val="FF0000"/>
                </a:solidFill>
              </a:rPr>
              <a:t> therapy. </a:t>
            </a:r>
          </a:p>
          <a:p>
            <a:pPr marL="82550" lvl="0" indent="0">
              <a:buClr>
                <a:srgbClr val="3891A7"/>
              </a:buClr>
              <a:buNone/>
            </a:pPr>
            <a:endParaRPr lang="en-US" b="1" dirty="0">
              <a:solidFill>
                <a:srgbClr val="FF0000"/>
              </a:solidFill>
            </a:endParaRPr>
          </a:p>
          <a:p>
            <a:pPr marL="82550" lvl="0" indent="0">
              <a:buClr>
                <a:srgbClr val="3891A7"/>
              </a:buClr>
              <a:buNone/>
            </a:pPr>
            <a:r>
              <a:rPr lang="en-US" b="1" dirty="0">
                <a:solidFill>
                  <a:srgbClr val="FF0000"/>
                </a:solidFill>
              </a:rPr>
              <a:t>D- Once a low dose of a </a:t>
            </a:r>
            <a:r>
              <a:rPr lang="en-US" b="1" dirty="0" err="1">
                <a:solidFill>
                  <a:srgbClr val="FF0000"/>
                </a:solidFill>
              </a:rPr>
              <a:t>statin</a:t>
            </a:r>
            <a:r>
              <a:rPr lang="en-US" b="1" dirty="0">
                <a:solidFill>
                  <a:srgbClr val="FF0000"/>
                </a:solidFill>
              </a:rPr>
              <a:t> is tolerated, gradually increase the dose as tolerated.</a:t>
            </a:r>
          </a:p>
          <a:p>
            <a:pPr marL="82550" lvl="0" indent="0">
              <a:buClr>
                <a:srgbClr val="3891A7"/>
              </a:buClr>
              <a:buNone/>
            </a:pPr>
            <a:endParaRPr lang="en-US" b="1" dirty="0">
              <a:solidFill>
                <a:srgbClr val="FF0000"/>
              </a:solidFill>
            </a:endParaRPr>
          </a:p>
          <a:p>
            <a:pPr marL="82550" lvl="0" indent="0">
              <a:buClr>
                <a:srgbClr val="3891A7"/>
              </a:buClr>
              <a:buNone/>
            </a:pPr>
            <a:r>
              <a:rPr lang="en-US" b="1" dirty="0">
                <a:solidFill>
                  <a:srgbClr val="FF0000"/>
                </a:solidFill>
              </a:rPr>
              <a:t>E- If, after 2 months without </a:t>
            </a:r>
            <a:r>
              <a:rPr lang="en-US" b="1" dirty="0" err="1">
                <a:solidFill>
                  <a:srgbClr val="FF0000"/>
                </a:solidFill>
              </a:rPr>
              <a:t>statin</a:t>
            </a:r>
            <a:r>
              <a:rPr lang="en-US" b="1" dirty="0">
                <a:solidFill>
                  <a:srgbClr val="FF0000"/>
                </a:solidFill>
              </a:rPr>
              <a:t> treatment, muscle symptoms or elevated CK levels do not resolve completely, consider other causes of muscle symptoms listed above.</a:t>
            </a:r>
          </a:p>
          <a:p>
            <a:pPr marL="82550" lvl="0" indent="0">
              <a:buClr>
                <a:srgbClr val="3891A7"/>
              </a:buClr>
              <a:buNone/>
            </a:pPr>
            <a:endParaRPr lang="en-US" b="1" dirty="0">
              <a:solidFill>
                <a:srgbClr val="FF0000"/>
              </a:solidFill>
            </a:endParaRPr>
          </a:p>
          <a:p>
            <a:pPr marL="82550" lvl="0" indent="0">
              <a:buClr>
                <a:srgbClr val="3891A7"/>
              </a:buClr>
              <a:buNone/>
            </a:pPr>
            <a:r>
              <a:rPr lang="en-US" b="1" dirty="0">
                <a:solidFill>
                  <a:srgbClr val="FF0000"/>
                </a:solidFill>
              </a:rPr>
              <a:t>F- If persistent muscle symptoms are determined to arise from a condition unrelated to </a:t>
            </a:r>
            <a:r>
              <a:rPr lang="en-US" b="1" dirty="0" err="1">
                <a:solidFill>
                  <a:srgbClr val="FF0000"/>
                </a:solidFill>
              </a:rPr>
              <a:t>statin</a:t>
            </a:r>
            <a:r>
              <a:rPr lang="en-US" b="1" dirty="0">
                <a:solidFill>
                  <a:srgbClr val="FF0000"/>
                </a:solidFill>
              </a:rPr>
              <a:t> therapy, or if the predisposing condition has been treated, resume </a:t>
            </a:r>
            <a:r>
              <a:rPr lang="en-US" b="1" dirty="0" err="1">
                <a:solidFill>
                  <a:srgbClr val="FF0000"/>
                </a:solidFill>
              </a:rPr>
              <a:t>statin</a:t>
            </a:r>
            <a:r>
              <a:rPr lang="en-US" b="1" dirty="0">
                <a:solidFill>
                  <a:srgbClr val="FF0000"/>
                </a:solidFill>
              </a:rPr>
              <a:t> therapy at the original dose.</a:t>
            </a:r>
          </a:p>
          <a:p>
            <a:endParaRPr lang="en-US" dirty="0"/>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Q9 </a:t>
            </a:r>
          </a:p>
        </p:txBody>
      </p:sp>
      <p:sp>
        <p:nvSpPr>
          <p:cNvPr id="3" name="Content Placeholder 2"/>
          <p:cNvSpPr>
            <a:spLocks noGrp="1"/>
          </p:cNvSpPr>
          <p:nvPr>
            <p:ph idx="1"/>
          </p:nvPr>
        </p:nvSpPr>
        <p:spPr/>
        <p:txBody>
          <a:bodyPr/>
          <a:lstStyle/>
          <a:p>
            <a:pPr marL="514350" indent="-514350" algn="l" rtl="0">
              <a:buFont typeface="+mj-lt"/>
              <a:buAutoNum type="alphaUcPeriod"/>
            </a:pPr>
            <a:r>
              <a:rPr lang="en-US" dirty="0"/>
              <a:t>Write the diagnosis ? </a:t>
            </a:r>
            <a:r>
              <a:rPr lang="en-US" dirty="0">
                <a:solidFill>
                  <a:srgbClr val="FF0000"/>
                </a:solidFill>
              </a:rPr>
              <a:t>Cluster headache </a:t>
            </a:r>
          </a:p>
          <a:p>
            <a:pPr marL="514350" indent="-514350" algn="l" rtl="0">
              <a:buFont typeface="+mj-lt"/>
              <a:buAutoNum type="alphaUcPeriod"/>
            </a:pPr>
            <a:r>
              <a:rPr lang="en-US" dirty="0"/>
              <a:t>Treated by ? </a:t>
            </a:r>
            <a:r>
              <a:rPr lang="en-US" dirty="0">
                <a:solidFill>
                  <a:srgbClr val="FF0000"/>
                </a:solidFill>
              </a:rPr>
              <a:t>100% O2 nebulizer</a:t>
            </a:r>
          </a:p>
          <a:p>
            <a:pPr marL="514350" indent="-514350" algn="l" rtl="0">
              <a:buFont typeface="+mj-lt"/>
              <a:buAutoNum type="alphaUcPeriod"/>
            </a:pPr>
            <a:endParaRPr lang="en-US" dirty="0"/>
          </a:p>
          <a:p>
            <a:pPr marL="514350" indent="-514350">
              <a:buFont typeface="+mj-lt"/>
              <a:buAutoNum type="alphaUcPeriod"/>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937" y="2996952"/>
            <a:ext cx="3286125" cy="3672408"/>
          </a:xfrm>
          <a:prstGeom prst="rect">
            <a:avLst/>
          </a:prstGeom>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Q10</a:t>
            </a:r>
          </a:p>
        </p:txBody>
      </p:sp>
      <p:sp>
        <p:nvSpPr>
          <p:cNvPr id="3" name="عنصر نائب للمحتوى 2"/>
          <p:cNvSpPr>
            <a:spLocks noGrp="1"/>
          </p:cNvSpPr>
          <p:nvPr>
            <p:ph idx="1"/>
          </p:nvPr>
        </p:nvSpPr>
        <p:spPr>
          <a:xfrm>
            <a:off x="457200" y="1447800"/>
            <a:ext cx="8229600" cy="4525963"/>
          </a:xfrm>
        </p:spPr>
        <p:txBody>
          <a:bodyPr>
            <a:normAutofit/>
          </a:bodyPr>
          <a:lstStyle/>
          <a:p>
            <a:r>
              <a:rPr lang="en-US" dirty="0"/>
              <a:t>Dm type 1 </a:t>
            </a:r>
            <a:r>
              <a:rPr lang="en-US" dirty="0" err="1"/>
              <a:t>patinet</a:t>
            </a:r>
            <a:r>
              <a:rPr lang="en-US" dirty="0"/>
              <a:t>  work in Covid19 lab , present with  fever , SOB , chest x ray was done </a:t>
            </a:r>
          </a:p>
        </p:txBody>
      </p:sp>
      <p:pic>
        <p:nvPicPr>
          <p:cNvPr id="5" name="صورة 4" descr="2020_01_24_23_14_8209_coronavirus_x-ray_A_400.jpg"/>
          <p:cNvPicPr>
            <a:picLocks noChangeAspect="1"/>
          </p:cNvPicPr>
          <p:nvPr/>
        </p:nvPicPr>
        <p:blipFill>
          <a:blip r:embed="rId2"/>
          <a:stretch>
            <a:fillRect/>
          </a:stretch>
        </p:blipFill>
        <p:spPr>
          <a:xfrm>
            <a:off x="2819400" y="2819400"/>
            <a:ext cx="3810000" cy="3810000"/>
          </a:xfrm>
          <a:prstGeom prst="rect">
            <a:avLst/>
          </a:prstGeom>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r>
              <a:rPr lang="en-US" dirty="0"/>
              <a:t>Describe the x ray ? </a:t>
            </a:r>
            <a:r>
              <a:rPr lang="en-US" dirty="0">
                <a:solidFill>
                  <a:srgbClr val="FF0000"/>
                </a:solidFill>
              </a:rPr>
              <a:t>Opacity on both side …..?</a:t>
            </a:r>
          </a:p>
          <a:p>
            <a:r>
              <a:rPr lang="en-US" dirty="0"/>
              <a:t>Investigations you order ? </a:t>
            </a:r>
            <a:r>
              <a:rPr lang="en-US" dirty="0">
                <a:solidFill>
                  <a:srgbClr val="FF0000"/>
                </a:solidFill>
              </a:rPr>
              <a:t>PCR , may need O2sat , ABG </a:t>
            </a:r>
          </a:p>
          <a:p>
            <a:r>
              <a:rPr lang="en-US" dirty="0"/>
              <a:t>Medication you prescribe ? ( 4 point ) </a:t>
            </a:r>
            <a:r>
              <a:rPr lang="en-US" dirty="0" err="1">
                <a:solidFill>
                  <a:srgbClr val="FF0000"/>
                </a:solidFill>
              </a:rPr>
              <a:t>paracetamol</a:t>
            </a:r>
            <a:r>
              <a:rPr lang="en-US" dirty="0">
                <a:solidFill>
                  <a:srgbClr val="FF0000"/>
                </a:solidFill>
              </a:rPr>
              <a:t> or other analgesia, </a:t>
            </a:r>
            <a:r>
              <a:rPr lang="en-US" dirty="0" err="1">
                <a:solidFill>
                  <a:srgbClr val="FF0000"/>
                </a:solidFill>
              </a:rPr>
              <a:t>antipyritic</a:t>
            </a:r>
            <a:r>
              <a:rPr lang="en-US" dirty="0">
                <a:solidFill>
                  <a:srgbClr val="FF0000"/>
                </a:solidFill>
              </a:rPr>
              <a:t> , </a:t>
            </a:r>
            <a:r>
              <a:rPr lang="en-US" dirty="0" err="1">
                <a:solidFill>
                  <a:srgbClr val="FF0000"/>
                </a:solidFill>
              </a:rPr>
              <a:t>Vitamen</a:t>
            </a:r>
            <a:r>
              <a:rPr lang="en-US" dirty="0">
                <a:solidFill>
                  <a:srgbClr val="FF0000"/>
                </a:solidFill>
              </a:rPr>
              <a:t> c , antibiotic , may need o2 , ….?</a:t>
            </a:r>
          </a:p>
          <a:p>
            <a:endParaRPr lang="en-US" dirty="0"/>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Group 5 (C+D) </a:t>
            </a:r>
            <a:br>
              <a:rPr lang="en-US" dirty="0"/>
            </a:br>
            <a:r>
              <a:rPr lang="en-US" dirty="0"/>
              <a:t>done by : </a:t>
            </a:r>
            <a:r>
              <a:rPr lang="en-US" dirty="0" err="1"/>
              <a:t>aya</a:t>
            </a:r>
            <a:r>
              <a:rPr lang="en-US" dirty="0"/>
              <a:t> </a:t>
            </a:r>
            <a:r>
              <a:rPr lang="en-US" dirty="0" err="1"/>
              <a:t>hayajneh</a:t>
            </a:r>
            <a:r>
              <a:rPr lang="en-US" dirty="0"/>
              <a:t> </a:t>
            </a:r>
          </a:p>
        </p:txBody>
      </p:sp>
      <p:sp>
        <p:nvSpPr>
          <p:cNvPr id="3" name="Subtitle 2"/>
          <p:cNvSpPr>
            <a:spLocks noGrp="1"/>
          </p:cNvSpPr>
          <p:nvPr>
            <p:ph type="subTitle" idx="1"/>
          </p:nvPr>
        </p:nvSpPr>
        <p:spPr/>
        <p:txBody>
          <a:bodyPr/>
          <a:lstStyle/>
          <a:p>
            <a:endParaRPr lang="en-US" dirty="0"/>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762000" y="1143000"/>
            <a:ext cx="7441148" cy="5163246"/>
          </a:xfrm>
          <a:prstGeom prst="rect">
            <a:avLst/>
          </a:prstGeom>
          <a:noFill/>
          <a:ln w="9525">
            <a:noFill/>
            <a:miter lim="800000"/>
            <a:headEnd/>
            <a:tailEnd/>
          </a:ln>
          <a:effectLst/>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763000" cy="6248400"/>
          </a:xfrm>
        </p:spPr>
        <p:txBody>
          <a:bodyPr/>
          <a:lstStyle/>
          <a:p>
            <a:pPr>
              <a:buNone/>
            </a:pPr>
            <a:endParaRPr lang="en-US" dirty="0"/>
          </a:p>
          <a:p>
            <a:r>
              <a:rPr lang="en-US" dirty="0"/>
              <a:t>Give 2 signs seen in the picture: </a:t>
            </a:r>
            <a:br>
              <a:rPr lang="en-US" dirty="0"/>
            </a:br>
            <a:r>
              <a:rPr lang="en-US" dirty="0">
                <a:solidFill>
                  <a:srgbClr val="C00000"/>
                </a:solidFill>
              </a:rPr>
              <a:t> </a:t>
            </a:r>
            <a:r>
              <a:rPr lang="en-US" dirty="0" err="1">
                <a:solidFill>
                  <a:srgbClr val="C00000"/>
                </a:solidFill>
              </a:rPr>
              <a:t>a.corneal</a:t>
            </a:r>
            <a:r>
              <a:rPr lang="en-US" dirty="0">
                <a:solidFill>
                  <a:srgbClr val="C00000"/>
                </a:solidFill>
              </a:rPr>
              <a:t> arcus , xanthelasma</a:t>
            </a:r>
          </a:p>
          <a:p>
            <a:r>
              <a:rPr lang="en-US" dirty="0"/>
              <a:t>What is the next step?</a:t>
            </a:r>
            <a:br>
              <a:rPr lang="en-US" dirty="0"/>
            </a:br>
            <a:r>
              <a:rPr lang="en-US" dirty="0">
                <a:solidFill>
                  <a:srgbClr val="C00000"/>
                </a:solidFill>
              </a:rPr>
              <a:t>Lipid profile </a:t>
            </a:r>
          </a:p>
          <a:p>
            <a:r>
              <a:rPr lang="en-US" dirty="0"/>
              <a:t>Give 3 other conditions to do the test:</a:t>
            </a:r>
            <a:br>
              <a:rPr lang="en-US" dirty="0"/>
            </a:br>
            <a:r>
              <a:rPr lang="en-US" dirty="0">
                <a:solidFill>
                  <a:srgbClr val="C00000"/>
                </a:solidFill>
              </a:rPr>
              <a:t> diabetes, hypertension, clinical atherosclerosis symptoms, erectile dysfunction, inflammatory diseases; RA, SLE....</a:t>
            </a:r>
          </a:p>
          <a:p>
            <a:endParaRPr lang="en-US"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228600" y="2133600"/>
            <a:ext cx="8687488" cy="3141203"/>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3EE8AB-DEAD-8D2E-C7FF-01AEB4E65845}"/>
              </a:ext>
            </a:extLst>
          </p:cNvPr>
          <p:cNvSpPr>
            <a:spLocks noGrp="1"/>
          </p:cNvSpPr>
          <p:nvPr>
            <p:ph type="title"/>
          </p:nvPr>
        </p:nvSpPr>
        <p:spPr/>
        <p:txBody>
          <a:bodyPr/>
          <a:lstStyle/>
          <a:p>
            <a:r>
              <a:rPr lang="en-US" dirty="0"/>
              <a:t>Q1 DM</a:t>
            </a:r>
          </a:p>
        </p:txBody>
      </p:sp>
      <p:sp>
        <p:nvSpPr>
          <p:cNvPr id="5" name="Content Placeholder 4">
            <a:extLst>
              <a:ext uri="{FF2B5EF4-FFF2-40B4-BE49-F238E27FC236}">
                <a16:creationId xmlns:a16="http://schemas.microsoft.com/office/drawing/2014/main" id="{5B2A642D-2B83-07F2-45E8-F42CE36972C8}"/>
              </a:ext>
            </a:extLst>
          </p:cNvPr>
          <p:cNvSpPr>
            <a:spLocks noGrp="1"/>
          </p:cNvSpPr>
          <p:nvPr>
            <p:ph idx="1"/>
          </p:nvPr>
        </p:nvSpPr>
        <p:spPr/>
        <p:txBody>
          <a:bodyPr/>
          <a:lstStyle/>
          <a:p>
            <a:r>
              <a:rPr lang="en-US" dirty="0"/>
              <a:t>Patient +40 high BMI and family history of type 2 DM comes to screen for DM</a:t>
            </a:r>
          </a:p>
          <a:p>
            <a:r>
              <a:rPr lang="en-US" dirty="0"/>
              <a:t>When should you screen him ?</a:t>
            </a:r>
          </a:p>
          <a:p>
            <a:pPr lvl="1"/>
            <a:r>
              <a:rPr lang="en-US" dirty="0"/>
              <a:t>Right away</a:t>
            </a:r>
          </a:p>
          <a:p>
            <a:r>
              <a:rPr lang="en-US" dirty="0"/>
              <a:t>What are the cut off values of diagnosis</a:t>
            </a:r>
          </a:p>
          <a:p>
            <a:pPr lvl="1"/>
            <a:r>
              <a:rPr lang="en-US" dirty="0"/>
              <a:t>HB</a:t>
            </a:r>
            <a:r>
              <a:rPr lang="en-US" baseline="-25000" dirty="0"/>
              <a:t>A1C</a:t>
            </a:r>
            <a:r>
              <a:rPr lang="en-US" dirty="0"/>
              <a:t>: &gt;=6.5</a:t>
            </a:r>
          </a:p>
          <a:p>
            <a:pPr lvl="1"/>
            <a:r>
              <a:rPr lang="en-US" dirty="0"/>
              <a:t>Fasting Blood Glucose: &gt;=126</a:t>
            </a:r>
          </a:p>
          <a:p>
            <a:pPr lvl="1"/>
            <a:r>
              <a:rPr lang="en-US" dirty="0"/>
              <a:t>OGTT : &gt;=200</a:t>
            </a:r>
          </a:p>
        </p:txBody>
      </p:sp>
    </p:spTree>
    <p:extLst>
      <p:ext uri="{BB962C8B-B14F-4D97-AF65-F5344CB8AC3E}">
        <p14:creationId xmlns:p14="http://schemas.microsoft.com/office/powerpoint/2010/main" val="1713121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Family Medicine Mini-OSCE</a:t>
            </a:r>
          </a:p>
        </p:txBody>
      </p:sp>
      <p:sp>
        <p:nvSpPr>
          <p:cNvPr id="3" name="Subtitle 2"/>
          <p:cNvSpPr>
            <a:spLocks noGrp="1"/>
          </p:cNvSpPr>
          <p:nvPr>
            <p:ph type="subTitle" idx="1"/>
          </p:nvPr>
        </p:nvSpPr>
        <p:spPr/>
        <p:txBody>
          <a:bodyPr>
            <a:normAutofit fontScale="85000" lnSpcReduction="20000"/>
          </a:bodyPr>
          <a:lstStyle/>
          <a:p>
            <a:r>
              <a:rPr lang="en-US" dirty="0"/>
              <a:t>Group </a:t>
            </a:r>
            <a:r>
              <a:rPr lang="en-GB" dirty="0"/>
              <a:t>5</a:t>
            </a:r>
            <a:r>
              <a:rPr lang="en-US" dirty="0"/>
              <a:t> A+B</a:t>
            </a:r>
          </a:p>
          <a:p>
            <a:r>
              <a:rPr lang="en-GB" dirty="0"/>
              <a:t>8-3-2023</a:t>
            </a:r>
            <a:endParaRPr lang="en-US" dirty="0"/>
          </a:p>
          <a:p>
            <a:r>
              <a:rPr lang="en-GB" dirty="0"/>
              <a:t>By : Ahmad Abu-</a:t>
            </a:r>
            <a:r>
              <a:rPr lang="en-GB" dirty="0" err="1"/>
              <a:t>Morad</a:t>
            </a:r>
            <a:endParaRPr lang="en-GB" dirty="0"/>
          </a:p>
          <a:p>
            <a:r>
              <a:rPr lang="en-GB" dirty="0" err="1"/>
              <a:t>Osamah</a:t>
            </a:r>
            <a:r>
              <a:rPr lang="en-GB" dirty="0"/>
              <a:t> </a:t>
            </a:r>
            <a:r>
              <a:rPr lang="en-GB" dirty="0" err="1"/>
              <a:t>alawneh</a:t>
            </a:r>
            <a:endParaRPr lang="en-US" dirty="0"/>
          </a:p>
        </p:txBody>
      </p:sp>
    </p:spTree>
    <p:extLst>
      <p:ext uri="{BB962C8B-B14F-4D97-AF65-F5344CB8AC3E}">
        <p14:creationId xmlns:p14="http://schemas.microsoft.com/office/powerpoint/2010/main" val="238303403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458200" cy="6172200"/>
          </a:xfrm>
        </p:spPr>
        <p:txBody>
          <a:bodyPr/>
          <a:lstStyle/>
          <a:p>
            <a:endParaRPr lang="en-US" dirty="0"/>
          </a:p>
          <a:p>
            <a:pPr>
              <a:buNone/>
            </a:pPr>
            <a:endParaRPr lang="en-US" dirty="0"/>
          </a:p>
          <a:p>
            <a:r>
              <a:rPr lang="en-US" dirty="0"/>
              <a:t>What is this test?</a:t>
            </a:r>
            <a:br>
              <a:rPr lang="en-US" dirty="0"/>
            </a:br>
            <a:r>
              <a:rPr lang="en-US" dirty="0">
                <a:solidFill>
                  <a:srgbClr val="C00000"/>
                </a:solidFill>
              </a:rPr>
              <a:t>Head impulse </a:t>
            </a:r>
          </a:p>
          <a:p>
            <a:endParaRPr lang="en-US" dirty="0"/>
          </a:p>
          <a:p>
            <a:endParaRPr lang="en-US" dirty="0"/>
          </a:p>
          <a:p>
            <a:r>
              <a:rPr lang="en-US" dirty="0"/>
              <a:t>What is the most likely diagnosis?</a:t>
            </a:r>
            <a:br>
              <a:rPr lang="en-US" dirty="0"/>
            </a:br>
            <a:r>
              <a:rPr lang="en-US" dirty="0">
                <a:solidFill>
                  <a:srgbClr val="C00000"/>
                </a:solidFill>
              </a:rPr>
              <a:t>peripheral cause ; vestibular neuritis</a:t>
            </a:r>
          </a:p>
          <a:p>
            <a:endParaRPr lang="en-US" dirty="0"/>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wnload.jpg"/>
          <p:cNvPicPr>
            <a:picLocks noGrp="1" noChangeAspect="1"/>
          </p:cNvPicPr>
          <p:nvPr>
            <p:ph idx="1"/>
          </p:nvPr>
        </p:nvPicPr>
        <p:blipFill>
          <a:blip r:embed="rId2" cstate="print"/>
          <a:stretch>
            <a:fillRect/>
          </a:stretch>
        </p:blipFill>
        <p:spPr>
          <a:xfrm>
            <a:off x="2362200" y="990600"/>
            <a:ext cx="4267200" cy="5595257"/>
          </a:xfrm>
          <a:prstGeom prst="rect">
            <a:avLst/>
          </a:prstGeom>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this sign ?</a:t>
            </a:r>
            <a:br>
              <a:rPr lang="en-US" dirty="0"/>
            </a:br>
            <a:r>
              <a:rPr lang="en-US" dirty="0">
                <a:solidFill>
                  <a:srgbClr val="C00000"/>
                </a:solidFill>
              </a:rPr>
              <a:t>.Levine sign</a:t>
            </a:r>
          </a:p>
          <a:p>
            <a:r>
              <a:rPr lang="en-US" dirty="0"/>
              <a:t>What is your management?</a:t>
            </a:r>
            <a:br>
              <a:rPr lang="en-US" dirty="0"/>
            </a:br>
            <a:r>
              <a:rPr lang="en-US" dirty="0">
                <a:solidFill>
                  <a:srgbClr val="C00000"/>
                </a:solidFill>
              </a:rPr>
              <a:t>call for help, oxygen, morphine, sublingual nitrate , aspirin 325 mg , heparin , plan for cath.... </a:t>
            </a:r>
          </a:p>
          <a:p>
            <a:endParaRPr lang="en-US" dirty="0"/>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1905000" y="533400"/>
            <a:ext cx="6025811" cy="5973730"/>
          </a:xfrm>
          <a:prstGeom prst="rect">
            <a:avLst/>
          </a:prstGeom>
          <a:noFill/>
          <a:ln w="9525">
            <a:noFill/>
            <a:miter lim="800000"/>
            <a:headEnd/>
            <a:tailEnd/>
          </a:ln>
          <a:effectLst/>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What is this sign?</a:t>
            </a:r>
            <a:br>
              <a:rPr lang="en-US" dirty="0"/>
            </a:br>
            <a:r>
              <a:rPr lang="en-US" dirty="0">
                <a:solidFill>
                  <a:srgbClr val="C00000"/>
                </a:solidFill>
              </a:rPr>
              <a:t>Air under </a:t>
            </a:r>
            <a:r>
              <a:rPr lang="en-US" dirty="0" err="1">
                <a:solidFill>
                  <a:srgbClr val="C00000"/>
                </a:solidFill>
              </a:rPr>
              <a:t>diaphram</a:t>
            </a:r>
            <a:r>
              <a:rPr lang="en-US" dirty="0">
                <a:solidFill>
                  <a:srgbClr val="C00000"/>
                </a:solidFill>
              </a:rPr>
              <a:t> </a:t>
            </a:r>
          </a:p>
          <a:p>
            <a:endParaRPr lang="en-US" dirty="0">
              <a:solidFill>
                <a:srgbClr val="C00000"/>
              </a:solidFill>
            </a:endParaRPr>
          </a:p>
          <a:p>
            <a:endParaRPr lang="en-US" dirty="0">
              <a:solidFill>
                <a:srgbClr val="C00000"/>
              </a:solidFill>
            </a:endParaRPr>
          </a:p>
          <a:p>
            <a:r>
              <a:rPr lang="en-US" dirty="0"/>
              <a:t>what is your diagnosis?</a:t>
            </a:r>
            <a:br>
              <a:rPr lang="en-US" dirty="0"/>
            </a:br>
            <a:r>
              <a:rPr lang="en-US" dirty="0">
                <a:solidFill>
                  <a:srgbClr val="C00000"/>
                </a:solidFill>
              </a:rPr>
              <a:t>perforated </a:t>
            </a:r>
            <a:r>
              <a:rPr lang="en-US" dirty="0" err="1">
                <a:solidFill>
                  <a:srgbClr val="C00000"/>
                </a:solidFill>
              </a:rPr>
              <a:t>viscus</a:t>
            </a:r>
            <a:r>
              <a:rPr lang="en-US" dirty="0">
                <a:solidFill>
                  <a:srgbClr val="C00000"/>
                </a:solidFill>
              </a:rPr>
              <a:t>. peptic ulcer </a:t>
            </a:r>
          </a:p>
          <a:p>
            <a:endParaRPr lang="en-US" dirty="0"/>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858962"/>
          </a:xfrm>
        </p:spPr>
        <p:txBody>
          <a:bodyPr>
            <a:normAutofit fontScale="90000"/>
          </a:bodyPr>
          <a:lstStyle/>
          <a:p>
            <a:r>
              <a:rPr lang="en-US" dirty="0"/>
              <a:t>Pt 40 year old came to you complaining of sever depression &amp; he take this drug </a:t>
            </a:r>
          </a:p>
        </p:txBody>
      </p:sp>
      <p:pic>
        <p:nvPicPr>
          <p:cNvPr id="5122" name="Picture 2"/>
          <p:cNvPicPr>
            <a:picLocks noGrp="1" noChangeAspect="1" noChangeArrowheads="1"/>
          </p:cNvPicPr>
          <p:nvPr>
            <p:ph idx="1"/>
          </p:nvPr>
        </p:nvPicPr>
        <p:blipFill>
          <a:blip r:embed="rId2"/>
          <a:srcRect/>
          <a:stretch>
            <a:fillRect/>
          </a:stretch>
        </p:blipFill>
        <p:spPr bwMode="auto">
          <a:xfrm>
            <a:off x="2057400" y="2971800"/>
            <a:ext cx="4066864" cy="3034506"/>
          </a:xfrm>
          <a:prstGeom prst="rect">
            <a:avLst/>
          </a:prstGeom>
          <a:noFill/>
          <a:ln w="9525">
            <a:noFill/>
            <a:miter lim="800000"/>
            <a:headEnd/>
            <a:tailEnd/>
          </a:ln>
          <a:effectLst/>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this drug used for ?</a:t>
            </a:r>
            <a:br>
              <a:rPr lang="en-US" dirty="0"/>
            </a:br>
            <a:r>
              <a:rPr lang="en-US" dirty="0">
                <a:solidFill>
                  <a:srgbClr val="C00000"/>
                </a:solidFill>
              </a:rPr>
              <a:t>Smoking cessation</a:t>
            </a:r>
          </a:p>
          <a:p>
            <a:endParaRPr lang="en-US" dirty="0">
              <a:solidFill>
                <a:srgbClr val="C00000"/>
              </a:solidFill>
            </a:endParaRPr>
          </a:p>
          <a:p>
            <a:r>
              <a:rPr lang="en-US" dirty="0"/>
              <a:t>Do you advise him to take this drug?</a:t>
            </a:r>
            <a:br>
              <a:rPr lang="en-US" dirty="0"/>
            </a:br>
            <a:r>
              <a:rPr lang="en-US" dirty="0">
                <a:solidFill>
                  <a:srgbClr val="C00000"/>
                </a:solidFill>
              </a:rPr>
              <a:t>no , </a:t>
            </a:r>
            <a:r>
              <a:rPr lang="en-US" dirty="0" err="1">
                <a:solidFill>
                  <a:srgbClr val="C00000"/>
                </a:solidFill>
              </a:rPr>
              <a:t>varenicline</a:t>
            </a:r>
            <a:r>
              <a:rPr lang="en-US" dirty="0">
                <a:solidFill>
                  <a:srgbClr val="C00000"/>
                </a:solidFill>
              </a:rPr>
              <a:t> increases risk of suicide; the patient has severe depression</a:t>
            </a:r>
          </a:p>
          <a:p>
            <a:endParaRPr lang="en-US" dirty="0"/>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1143000" y="1676400"/>
            <a:ext cx="6909973" cy="4038599"/>
          </a:xfrm>
          <a:prstGeom prst="rect">
            <a:avLst/>
          </a:prstGeom>
          <a:noFill/>
          <a:ln w="9525">
            <a:noFill/>
            <a:miter lim="800000"/>
            <a:headEnd/>
            <a:tailEnd/>
          </a:ln>
          <a:effectLst/>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305800" cy="5364163"/>
          </a:xfrm>
        </p:spPr>
        <p:txBody>
          <a:bodyPr>
            <a:normAutofit/>
          </a:bodyPr>
          <a:lstStyle/>
          <a:p>
            <a:r>
              <a:rPr lang="en-US" dirty="0"/>
              <a:t>What is the diagnosis?</a:t>
            </a:r>
            <a:br>
              <a:rPr lang="en-US" dirty="0"/>
            </a:br>
            <a:r>
              <a:rPr lang="en-US" dirty="0" err="1">
                <a:solidFill>
                  <a:srgbClr val="C00000"/>
                </a:solidFill>
              </a:rPr>
              <a:t>Osteopenia</a:t>
            </a:r>
            <a:r>
              <a:rPr lang="en-US" dirty="0">
                <a:solidFill>
                  <a:srgbClr val="C00000"/>
                </a:solidFill>
              </a:rPr>
              <a:t>  </a:t>
            </a:r>
          </a:p>
          <a:p>
            <a:r>
              <a:rPr lang="en-US" dirty="0"/>
              <a:t>What is the </a:t>
            </a:r>
            <a:r>
              <a:rPr lang="en-US" dirty="0" err="1"/>
              <a:t>managment</a:t>
            </a:r>
            <a:r>
              <a:rPr lang="en-US" dirty="0"/>
              <a:t>?</a:t>
            </a:r>
            <a:br>
              <a:rPr lang="en-US" dirty="0"/>
            </a:br>
            <a:r>
              <a:rPr lang="en-US" dirty="0" err="1">
                <a:solidFill>
                  <a:srgbClr val="C00000"/>
                </a:solidFill>
              </a:rPr>
              <a:t>frax</a:t>
            </a:r>
            <a:r>
              <a:rPr lang="en-US" dirty="0">
                <a:solidFill>
                  <a:srgbClr val="C00000"/>
                </a:solidFill>
              </a:rPr>
              <a:t> score to decide giving </a:t>
            </a:r>
            <a:r>
              <a:rPr lang="en-US" dirty="0" err="1">
                <a:solidFill>
                  <a:srgbClr val="C00000"/>
                </a:solidFill>
              </a:rPr>
              <a:t>bisphosphonates</a:t>
            </a:r>
            <a:r>
              <a:rPr lang="en-US" dirty="0">
                <a:solidFill>
                  <a:srgbClr val="C00000"/>
                </a:solidFill>
              </a:rPr>
              <a:t> or not , non pharmacological treatment; smoking and alcohol cessation, </a:t>
            </a:r>
            <a:r>
              <a:rPr lang="en-US" dirty="0" err="1">
                <a:solidFill>
                  <a:srgbClr val="C00000"/>
                </a:solidFill>
              </a:rPr>
              <a:t>vit</a:t>
            </a:r>
            <a:r>
              <a:rPr lang="en-US" dirty="0">
                <a:solidFill>
                  <a:srgbClr val="C00000"/>
                </a:solidFill>
              </a:rPr>
              <a:t> d and ca supplements , weight bearing exercise,.....</a:t>
            </a:r>
          </a:p>
          <a:p>
            <a:r>
              <a:rPr lang="en-US" dirty="0"/>
              <a:t>When he should repeat test again?</a:t>
            </a:r>
          </a:p>
          <a:p>
            <a:pPr>
              <a:buNone/>
            </a:pPr>
            <a:r>
              <a:rPr lang="en-US" dirty="0">
                <a:solidFill>
                  <a:srgbClr val="C00000"/>
                </a:solidFill>
              </a:rPr>
              <a:t>    in 2 years </a:t>
            </a:r>
          </a:p>
          <a:p>
            <a:endParaRPr lang="en-US" dirty="0"/>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10600" cy="6324600"/>
          </a:xfrm>
        </p:spPr>
        <p:txBody>
          <a:bodyPr/>
          <a:lstStyle/>
          <a:p>
            <a:pPr>
              <a:buFont typeface="Wingdings" panose="05000000000000000000" pitchFamily="2" charset="2"/>
              <a:buChar char="q"/>
            </a:pPr>
            <a:r>
              <a:rPr lang="en-US" dirty="0"/>
              <a:t>Pt came to you complaining of chronic fatigue ….</a:t>
            </a:r>
          </a:p>
          <a:p>
            <a:endParaRPr lang="en-US" dirty="0"/>
          </a:p>
          <a:p>
            <a:r>
              <a:rPr lang="en-US" dirty="0"/>
              <a:t>Mention the most common causes of </a:t>
            </a:r>
            <a:r>
              <a:rPr lang="en-US" dirty="0" err="1"/>
              <a:t>psychatric</a:t>
            </a:r>
            <a:r>
              <a:rPr lang="en-US" dirty="0"/>
              <a:t> fatigue</a:t>
            </a:r>
            <a:r>
              <a:rPr lang="en-US" dirty="0">
                <a:sym typeface="Wingdings" panose="05000000000000000000" pitchFamily="2" charset="2"/>
              </a:rPr>
              <a:t>: (4points)</a:t>
            </a:r>
            <a:r>
              <a:rPr lang="en-US" dirty="0"/>
              <a:t> </a:t>
            </a:r>
            <a:br>
              <a:rPr lang="en-US" dirty="0"/>
            </a:br>
            <a:r>
              <a:rPr lang="en-US" dirty="0">
                <a:solidFill>
                  <a:srgbClr val="C00000"/>
                </a:solidFill>
              </a:rPr>
              <a:t>depression , anxiety disorders, </a:t>
            </a:r>
            <a:r>
              <a:rPr lang="en-US" dirty="0" err="1">
                <a:solidFill>
                  <a:srgbClr val="C00000"/>
                </a:solidFill>
              </a:rPr>
              <a:t>somatization</a:t>
            </a:r>
            <a:r>
              <a:rPr lang="en-US" dirty="0">
                <a:solidFill>
                  <a:srgbClr val="C00000"/>
                </a:solidFill>
              </a:rPr>
              <a:t> disorder, drug withdrawal</a:t>
            </a:r>
          </a:p>
          <a:p>
            <a:r>
              <a:rPr lang="en-US" dirty="0"/>
              <a:t>What are the initial tests done foe chronic fatigue pt ?</a:t>
            </a:r>
            <a:br>
              <a:rPr lang="en-US" dirty="0"/>
            </a:br>
            <a:r>
              <a:rPr lang="en-US" dirty="0">
                <a:solidFill>
                  <a:srgbClr val="C00000"/>
                </a:solidFill>
              </a:rPr>
              <a:t>.CBC, TSH , ESR, FBS, HBA1C , KFT, LFT, CK...</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21672-48D8-EC30-094C-94E5F4E3B907}"/>
              </a:ext>
            </a:extLst>
          </p:cNvPr>
          <p:cNvSpPr>
            <a:spLocks noGrp="1"/>
          </p:cNvSpPr>
          <p:nvPr>
            <p:ph idx="1"/>
          </p:nvPr>
        </p:nvSpPr>
        <p:spPr>
          <a:xfrm>
            <a:off x="208181" y="365063"/>
            <a:ext cx="8229600" cy="4525963"/>
          </a:xfrm>
        </p:spPr>
        <p:txBody>
          <a:bodyPr/>
          <a:lstStyle/>
          <a:p>
            <a:pPr algn="l" rtl="0"/>
            <a:r>
              <a:rPr lang="en-GB" dirty="0"/>
              <a:t>Q1 : pregnant lady presented with syncope ,SOB &amp; chest pain .</a:t>
            </a:r>
          </a:p>
          <a:p>
            <a:pPr marL="0" indent="0" algn="l" rtl="0">
              <a:buNone/>
            </a:pPr>
            <a:r>
              <a:rPr lang="en-GB" dirty="0"/>
              <a:t> 1. Diagnosis?</a:t>
            </a:r>
          </a:p>
          <a:p>
            <a:pPr marL="0" indent="0" algn="l" rtl="0">
              <a:buNone/>
            </a:pPr>
            <a:r>
              <a:rPr lang="en-GB" dirty="0"/>
              <a:t> </a:t>
            </a:r>
            <a:r>
              <a:rPr lang="en-GB" dirty="0">
                <a:solidFill>
                  <a:srgbClr val="00B050"/>
                </a:solidFill>
              </a:rPr>
              <a:t>pulmonary embolism</a:t>
            </a:r>
          </a:p>
          <a:p>
            <a:pPr marL="0" indent="0" algn="l" rtl="0">
              <a:buNone/>
            </a:pPr>
            <a:r>
              <a:rPr lang="en-GB" dirty="0"/>
              <a:t> 2. What is the name of this clinical sign?</a:t>
            </a:r>
          </a:p>
          <a:p>
            <a:pPr marL="0" indent="0" algn="l" rtl="0">
              <a:buNone/>
            </a:pPr>
            <a:r>
              <a:rPr lang="en-GB" dirty="0">
                <a:solidFill>
                  <a:srgbClr val="00B050"/>
                </a:solidFill>
              </a:rPr>
              <a:t>Hamptons Hump</a:t>
            </a:r>
            <a:endParaRPr lang="en-US" dirty="0">
              <a:solidFill>
                <a:srgbClr val="00B050"/>
              </a:solidFill>
            </a:endParaRPr>
          </a:p>
        </p:txBody>
      </p:sp>
      <p:pic>
        <p:nvPicPr>
          <p:cNvPr id="4" name="Picture 4">
            <a:extLst>
              <a:ext uri="{FF2B5EF4-FFF2-40B4-BE49-F238E27FC236}">
                <a16:creationId xmlns:a16="http://schemas.microsoft.com/office/drawing/2014/main" id="{EDABED27-6EC9-A7C4-23B3-BB4E75C66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3279" y="3283604"/>
            <a:ext cx="3220721" cy="3214843"/>
          </a:xfrm>
          <a:prstGeom prst="rect">
            <a:avLst/>
          </a:prstGeom>
        </p:spPr>
      </p:pic>
    </p:spTree>
    <p:extLst>
      <p:ext uri="{BB962C8B-B14F-4D97-AF65-F5344CB8AC3E}">
        <p14:creationId xmlns:p14="http://schemas.microsoft.com/office/powerpoint/2010/main" val="20627104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553200"/>
          </a:xfrm>
        </p:spPr>
        <p:txBody>
          <a:bodyPr>
            <a:normAutofit fontScale="92500" lnSpcReduction="10000"/>
          </a:bodyPr>
          <a:lstStyle/>
          <a:p>
            <a:pPr>
              <a:buFont typeface="Wingdings" panose="05000000000000000000" pitchFamily="2" charset="2"/>
              <a:buChar char="q"/>
            </a:pPr>
            <a:r>
              <a:rPr lang="en-US" dirty="0"/>
              <a:t>50 years old male came to emergency BP 166/110 high creatinine glucose urea (+3) </a:t>
            </a:r>
            <a:r>
              <a:rPr lang="en-US" dirty="0" err="1"/>
              <a:t>microalbumine</a:t>
            </a:r>
            <a:r>
              <a:rPr lang="en-US" dirty="0"/>
              <a:t> urea </a:t>
            </a:r>
          </a:p>
          <a:p>
            <a:r>
              <a:rPr lang="en-US" dirty="0"/>
              <a:t>According to the pt what determine that it’s secondary HTN?</a:t>
            </a:r>
            <a:br>
              <a:rPr lang="en-US" dirty="0"/>
            </a:br>
            <a:r>
              <a:rPr lang="en-US" dirty="0">
                <a:solidFill>
                  <a:srgbClr val="C00000"/>
                </a:solidFill>
              </a:rPr>
              <a:t>his age ( extreme age above 50 ), high presenting blood pressure above 160/100 , presenting with end organ damage ( kidney ) </a:t>
            </a:r>
          </a:p>
          <a:p>
            <a:r>
              <a:rPr lang="en-US" dirty="0"/>
              <a:t>What is the goal of HTN needed?</a:t>
            </a:r>
            <a:br>
              <a:rPr lang="en-US" dirty="0"/>
            </a:br>
            <a:r>
              <a:rPr lang="en-US" dirty="0">
                <a:solidFill>
                  <a:srgbClr val="C00000"/>
                </a:solidFill>
              </a:rPr>
              <a:t>140/90 because he has CKD ( not 150 / 90 according to his age)</a:t>
            </a:r>
          </a:p>
          <a:p>
            <a:r>
              <a:rPr lang="en-US" dirty="0"/>
              <a:t>What is persistent HTN?</a:t>
            </a:r>
            <a:br>
              <a:rPr lang="en-US" dirty="0"/>
            </a:br>
            <a:r>
              <a:rPr lang="en-US" dirty="0">
                <a:solidFill>
                  <a:srgbClr val="C00000"/>
                </a:solidFill>
              </a:rPr>
              <a:t>above target </a:t>
            </a:r>
            <a:r>
              <a:rPr lang="en-US" dirty="0" err="1">
                <a:solidFill>
                  <a:srgbClr val="C00000"/>
                </a:solidFill>
              </a:rPr>
              <a:t>bp</a:t>
            </a:r>
            <a:r>
              <a:rPr lang="en-US" dirty="0">
                <a:solidFill>
                  <a:srgbClr val="C00000"/>
                </a:solidFill>
              </a:rPr>
              <a:t> despite being on 3 </a:t>
            </a:r>
            <a:r>
              <a:rPr lang="en-US" dirty="0" err="1">
                <a:solidFill>
                  <a:srgbClr val="C00000"/>
                </a:solidFill>
              </a:rPr>
              <a:t>anthypertensives</a:t>
            </a:r>
            <a:r>
              <a:rPr lang="en-US" dirty="0">
                <a:solidFill>
                  <a:srgbClr val="C00000"/>
                </a:solidFill>
              </a:rPr>
              <a:t> in maximum dose one of them is diuretic </a:t>
            </a:r>
          </a:p>
          <a:p>
            <a:endParaRPr lang="en-US" dirty="0"/>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915400" cy="6629400"/>
          </a:xfrm>
        </p:spPr>
        <p:txBody>
          <a:bodyPr>
            <a:normAutofit lnSpcReduction="10000"/>
          </a:bodyPr>
          <a:lstStyle/>
          <a:p>
            <a:pPr>
              <a:buFont typeface="Wingdings" panose="05000000000000000000" pitchFamily="2" charset="2"/>
              <a:buChar char="q"/>
            </a:pPr>
            <a:r>
              <a:rPr lang="en-US" dirty="0"/>
              <a:t>52 years old female postmenauopausal she did mammogram 6m ago had HTN</a:t>
            </a:r>
          </a:p>
          <a:p>
            <a:endParaRPr lang="en-US" dirty="0"/>
          </a:p>
          <a:p>
            <a:endParaRPr lang="en-US" dirty="0"/>
          </a:p>
          <a:p>
            <a:r>
              <a:rPr lang="en-US" dirty="0"/>
              <a:t>What screening test she need?</a:t>
            </a:r>
            <a:br>
              <a:rPr lang="en-US" dirty="0"/>
            </a:br>
            <a:r>
              <a:rPr lang="en-US" dirty="0"/>
              <a:t>A) </a:t>
            </a:r>
            <a:r>
              <a:rPr lang="en-US" dirty="0">
                <a:solidFill>
                  <a:srgbClr val="C00000"/>
                </a:solidFill>
              </a:rPr>
              <a:t>Cervical ca </a:t>
            </a:r>
            <a:br>
              <a:rPr lang="en-US" dirty="0"/>
            </a:br>
            <a:r>
              <a:rPr lang="en-US" dirty="0"/>
              <a:t>b) ovarian ca </a:t>
            </a:r>
            <a:br>
              <a:rPr lang="en-US" dirty="0"/>
            </a:br>
            <a:r>
              <a:rPr lang="en-US" dirty="0"/>
              <a:t>c) osteoporosis</a:t>
            </a:r>
            <a:br>
              <a:rPr lang="en-US" dirty="0"/>
            </a:br>
            <a:r>
              <a:rPr lang="en-US" dirty="0"/>
              <a:t>d)breast ca </a:t>
            </a:r>
          </a:p>
          <a:p>
            <a:r>
              <a:rPr lang="en-US" dirty="0"/>
              <a:t>What you well give her vaccines?</a:t>
            </a:r>
            <a:br>
              <a:rPr lang="en-US" dirty="0"/>
            </a:br>
            <a:r>
              <a:rPr lang="en-US" dirty="0">
                <a:solidFill>
                  <a:srgbClr val="C00000"/>
                </a:solidFill>
              </a:rPr>
              <a:t>flu vaccine (influenza) , zoster vaccine , </a:t>
            </a:r>
            <a:r>
              <a:rPr lang="en-US" dirty="0" err="1">
                <a:solidFill>
                  <a:srgbClr val="C00000"/>
                </a:solidFill>
              </a:rPr>
              <a:t>dtap</a:t>
            </a:r>
            <a:r>
              <a:rPr lang="en-US" dirty="0">
                <a:solidFill>
                  <a:srgbClr val="C00000"/>
                </a:solidFill>
              </a:rPr>
              <a:t> booster</a:t>
            </a:r>
            <a:br>
              <a:rPr lang="en-US" dirty="0"/>
            </a:br>
            <a:endParaRPr lang="en-US" dirty="0"/>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8915400" cy="6172200"/>
          </a:xfrm>
        </p:spPr>
        <p:txBody>
          <a:bodyPr/>
          <a:lstStyle/>
          <a:p>
            <a:pPr>
              <a:buFont typeface="Wingdings" panose="05000000000000000000" pitchFamily="2" charset="2"/>
              <a:buChar char="q"/>
            </a:pPr>
            <a:r>
              <a:rPr lang="en-US" dirty="0"/>
              <a:t>Diabetic pt came for regular testing </a:t>
            </a:r>
            <a:br>
              <a:rPr lang="en-US" dirty="0"/>
            </a:br>
            <a:r>
              <a:rPr lang="en-US" dirty="0"/>
              <a:t>creatinine 0.6/ FBS 120</a:t>
            </a:r>
          </a:p>
          <a:p>
            <a:endParaRPr lang="en-US" dirty="0"/>
          </a:p>
          <a:p>
            <a:r>
              <a:rPr lang="en-US" dirty="0"/>
              <a:t>What drug seems she take ?</a:t>
            </a:r>
            <a:br>
              <a:rPr lang="en-US" dirty="0"/>
            </a:br>
            <a:r>
              <a:rPr lang="en-US" dirty="0">
                <a:solidFill>
                  <a:srgbClr val="C00000"/>
                </a:solidFill>
              </a:rPr>
              <a:t> SGLT2 inhibitor </a:t>
            </a:r>
          </a:p>
          <a:p>
            <a:r>
              <a:rPr lang="en-US" dirty="0"/>
              <a:t>What other tests you will order next visit?</a:t>
            </a:r>
            <a:br>
              <a:rPr lang="en-US" dirty="0"/>
            </a:br>
            <a:r>
              <a:rPr lang="en-US" dirty="0">
                <a:solidFill>
                  <a:srgbClr val="C00000"/>
                </a:solidFill>
              </a:rPr>
              <a:t> </a:t>
            </a:r>
            <a:r>
              <a:rPr lang="en-US" dirty="0" err="1">
                <a:solidFill>
                  <a:srgbClr val="C00000"/>
                </a:solidFill>
              </a:rPr>
              <a:t>fundoscopy</a:t>
            </a:r>
            <a:r>
              <a:rPr lang="en-US" dirty="0">
                <a:solidFill>
                  <a:srgbClr val="C00000"/>
                </a:solidFill>
              </a:rPr>
              <a:t> , </a:t>
            </a:r>
            <a:r>
              <a:rPr lang="en-US" dirty="0" err="1">
                <a:solidFill>
                  <a:srgbClr val="C00000"/>
                </a:solidFill>
              </a:rPr>
              <a:t>microalbuminuria</a:t>
            </a:r>
            <a:r>
              <a:rPr lang="en-US" dirty="0">
                <a:solidFill>
                  <a:srgbClr val="C00000"/>
                </a:solidFill>
              </a:rPr>
              <a:t> , lipid profile , LFT </a:t>
            </a:r>
          </a:p>
          <a:p>
            <a:endParaRPr lang="en-US" dirty="0"/>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915400" cy="6629400"/>
          </a:xfrm>
        </p:spPr>
        <p:txBody>
          <a:bodyPr/>
          <a:lstStyle/>
          <a:p>
            <a:pPr>
              <a:buFont typeface="Wingdings" panose="05000000000000000000" pitchFamily="2" charset="2"/>
              <a:buChar char="q"/>
            </a:pPr>
            <a:r>
              <a:rPr lang="en-US" dirty="0"/>
              <a:t>Pt complaining of dyspepsia associated with food</a:t>
            </a:r>
          </a:p>
          <a:p>
            <a:endParaRPr lang="en-US" dirty="0"/>
          </a:p>
          <a:p>
            <a:r>
              <a:rPr lang="en-US" dirty="0"/>
              <a:t>What is red flags you will look for?</a:t>
            </a:r>
            <a:br>
              <a:rPr lang="en-US" dirty="0"/>
            </a:br>
            <a:r>
              <a:rPr lang="en-US" dirty="0"/>
              <a:t> </a:t>
            </a:r>
            <a:r>
              <a:rPr lang="en-US" dirty="0">
                <a:solidFill>
                  <a:srgbClr val="C00000"/>
                </a:solidFill>
              </a:rPr>
              <a:t>bleeding(</a:t>
            </a:r>
            <a:r>
              <a:rPr lang="en-US" dirty="0" err="1">
                <a:solidFill>
                  <a:srgbClr val="C00000"/>
                </a:solidFill>
              </a:rPr>
              <a:t>melena</a:t>
            </a:r>
            <a:r>
              <a:rPr lang="en-US" dirty="0">
                <a:solidFill>
                  <a:srgbClr val="C00000"/>
                </a:solidFill>
              </a:rPr>
              <a:t> , ...) , unintended wt loss , family </a:t>
            </a:r>
            <a:r>
              <a:rPr lang="en-US" dirty="0" err="1">
                <a:solidFill>
                  <a:srgbClr val="C00000"/>
                </a:solidFill>
              </a:rPr>
              <a:t>hx</a:t>
            </a:r>
            <a:r>
              <a:rPr lang="en-US" dirty="0">
                <a:solidFill>
                  <a:srgbClr val="C00000"/>
                </a:solidFill>
              </a:rPr>
              <a:t> of </a:t>
            </a:r>
            <a:r>
              <a:rPr lang="en-US" dirty="0" err="1">
                <a:solidFill>
                  <a:srgbClr val="C00000"/>
                </a:solidFill>
              </a:rPr>
              <a:t>gi</a:t>
            </a:r>
            <a:r>
              <a:rPr lang="en-US" dirty="0">
                <a:solidFill>
                  <a:srgbClr val="C00000"/>
                </a:solidFill>
              </a:rPr>
              <a:t> malignancies , </a:t>
            </a:r>
            <a:r>
              <a:rPr lang="en-US" dirty="0" err="1">
                <a:solidFill>
                  <a:srgbClr val="C00000"/>
                </a:solidFill>
              </a:rPr>
              <a:t>dysphagia</a:t>
            </a:r>
            <a:r>
              <a:rPr lang="en-US" dirty="0">
                <a:solidFill>
                  <a:srgbClr val="C00000"/>
                </a:solidFill>
              </a:rPr>
              <a:t> ( in history not physical or labs !)</a:t>
            </a:r>
          </a:p>
          <a:p>
            <a:r>
              <a:rPr lang="en-US" dirty="0"/>
              <a:t>What is your management?</a:t>
            </a:r>
            <a:br>
              <a:rPr lang="en-US" dirty="0"/>
            </a:br>
            <a:r>
              <a:rPr lang="en-US" dirty="0">
                <a:solidFill>
                  <a:srgbClr val="C00000"/>
                </a:solidFill>
              </a:rPr>
              <a:t> life style modification and </a:t>
            </a:r>
            <a:r>
              <a:rPr lang="en-US" dirty="0" err="1">
                <a:solidFill>
                  <a:srgbClr val="C00000"/>
                </a:solidFill>
              </a:rPr>
              <a:t>prokinetic</a:t>
            </a:r>
            <a:r>
              <a:rPr lang="en-US" dirty="0">
                <a:solidFill>
                  <a:srgbClr val="C00000"/>
                </a:solidFill>
              </a:rPr>
              <a:t> like </a:t>
            </a:r>
            <a:r>
              <a:rPr lang="en-US" dirty="0" err="1">
                <a:solidFill>
                  <a:srgbClr val="C00000"/>
                </a:solidFill>
              </a:rPr>
              <a:t>metoclopramide</a:t>
            </a:r>
            <a:r>
              <a:rPr lang="en-US" dirty="0">
                <a:solidFill>
                  <a:srgbClr val="C00000"/>
                </a:solidFill>
              </a:rPr>
              <a:t> or </a:t>
            </a:r>
            <a:r>
              <a:rPr lang="en-US" dirty="0" err="1">
                <a:solidFill>
                  <a:srgbClr val="C00000"/>
                </a:solidFill>
              </a:rPr>
              <a:t>domperidone</a:t>
            </a:r>
            <a:r>
              <a:rPr lang="en-US" dirty="0">
                <a:solidFill>
                  <a:srgbClr val="C00000"/>
                </a:solidFill>
              </a:rPr>
              <a:t> </a:t>
            </a:r>
            <a:br>
              <a:rPr lang="en-US" dirty="0">
                <a:solidFill>
                  <a:srgbClr val="C00000"/>
                </a:solidFill>
              </a:rPr>
            </a:br>
            <a:endParaRPr lang="en-US" dirty="0">
              <a:solidFill>
                <a:srgbClr val="C00000"/>
              </a:solidFill>
            </a:endParaRPr>
          </a:p>
          <a:p>
            <a:endParaRPr lang="en-US" dirty="0"/>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9692" y="548680"/>
            <a:ext cx="5292588" cy="3416320"/>
          </a:xfrm>
          <a:prstGeom prst="rect">
            <a:avLst/>
          </a:prstGeom>
          <a:noFill/>
          <a:ln w="38100">
            <a:solidFill>
              <a:schemeClr val="tx1"/>
            </a:solidFill>
          </a:ln>
        </p:spPr>
        <p:txBody>
          <a:bodyPr wrap="square" rtlCol="1">
            <a:spAutoFit/>
          </a:bodyPr>
          <a:lstStyle/>
          <a:p>
            <a:pPr algn="l" rtl="0"/>
            <a:r>
              <a:rPr lang="en-US" sz="5400" b="1" spc="600" dirty="0">
                <a:solidFill>
                  <a:srgbClr val="00B0F0"/>
                </a:solidFill>
                <a:latin typeface="Arial Black" panose="020B0A04020102020204" pitchFamily="34" charset="0"/>
              </a:rPr>
              <a:t>FAMILY MEDICINE EXAM ARCHIVE </a:t>
            </a:r>
            <a:endParaRPr lang="ar-SA" sz="5400" b="1" spc="600" dirty="0">
              <a:solidFill>
                <a:srgbClr val="00B0F0"/>
              </a:solidFill>
              <a:latin typeface="Arial Black" panose="020B0A04020102020204" pitchFamily="34" charset="0"/>
            </a:endParaRPr>
          </a:p>
        </p:txBody>
      </p:sp>
      <p:sp>
        <p:nvSpPr>
          <p:cNvPr id="4" name="TextBox 3"/>
          <p:cNvSpPr txBox="1"/>
          <p:nvPr/>
        </p:nvSpPr>
        <p:spPr>
          <a:xfrm>
            <a:off x="1773827" y="4293096"/>
            <a:ext cx="5318453" cy="2308324"/>
          </a:xfrm>
          <a:prstGeom prst="rect">
            <a:avLst/>
          </a:prstGeom>
          <a:noFill/>
          <a:ln w="28575">
            <a:solidFill>
              <a:schemeClr val="tx1"/>
            </a:solidFill>
          </a:ln>
        </p:spPr>
        <p:txBody>
          <a:bodyPr wrap="square" rtlCol="1">
            <a:spAutoFit/>
          </a:bodyPr>
          <a:lstStyle/>
          <a:p>
            <a:pPr algn="l" rtl="0"/>
            <a:r>
              <a:rPr lang="en-US" sz="3600" b="1" dirty="0">
                <a:solidFill>
                  <a:srgbClr val="FF0000"/>
                </a:solidFill>
              </a:rPr>
              <a:t>GROUP 4 ( A + B )</a:t>
            </a:r>
          </a:p>
          <a:p>
            <a:pPr marL="571500" indent="-571500" algn="l" rtl="0">
              <a:buFont typeface="Arial" panose="020B0604020202020204" pitchFamily="34" charset="0"/>
              <a:buChar char="•"/>
            </a:pPr>
            <a:r>
              <a:rPr lang="en-US" sz="3600" b="1" dirty="0">
                <a:solidFill>
                  <a:srgbClr val="FF0000"/>
                </a:solidFill>
              </a:rPr>
              <a:t>11/2020</a:t>
            </a:r>
            <a:endParaRPr lang="ar-JO" sz="3600" b="1" dirty="0">
              <a:solidFill>
                <a:srgbClr val="FF0000"/>
              </a:solidFill>
            </a:endParaRPr>
          </a:p>
          <a:p>
            <a:pPr marL="571500" indent="-571500" algn="l" rtl="0">
              <a:buFont typeface="Arial" panose="020B0604020202020204" pitchFamily="34" charset="0"/>
              <a:buChar char="•"/>
            </a:pPr>
            <a:r>
              <a:rPr lang="en-US" sz="3600" b="1" dirty="0">
                <a:solidFill>
                  <a:srgbClr val="FF0000"/>
                </a:solidFill>
              </a:rPr>
              <a:t>Done by : Mohammad </a:t>
            </a:r>
            <a:r>
              <a:rPr lang="en-US" sz="3600" b="1" dirty="0" err="1">
                <a:solidFill>
                  <a:srgbClr val="FF0000"/>
                </a:solidFill>
              </a:rPr>
              <a:t>Rabai</a:t>
            </a:r>
            <a:r>
              <a:rPr lang="en-US" sz="3600" b="1" dirty="0">
                <a:solidFill>
                  <a:srgbClr val="FF0000"/>
                </a:solidFill>
              </a:rPr>
              <a:t> </a:t>
            </a:r>
            <a:endParaRPr lang="ar-SA" sz="3600" b="1" dirty="0">
              <a:solidFill>
                <a:srgbClr val="FF0000"/>
              </a:solidFill>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rtl="0"/>
            <a:r>
              <a:rPr lang="en-US" sz="5400" b="1" dirty="0"/>
              <a:t>Q1 </a:t>
            </a:r>
            <a:r>
              <a:rPr lang="en-US" sz="3600" dirty="0"/>
              <a:t>: Answer the questions about these images of patient visit the clinic .. </a:t>
            </a:r>
            <a:endParaRPr lang="ar-SA"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607432"/>
            <a:ext cx="3901440" cy="232562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933056"/>
            <a:ext cx="7632848" cy="26642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3058" y="1700808"/>
            <a:ext cx="3733317" cy="2232248"/>
          </a:xfrm>
          <a:prstGeom prst="rect">
            <a:avLst/>
          </a:prstGeom>
        </p:spPr>
      </p:pic>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600200"/>
            <a:ext cx="8964488" cy="4525963"/>
          </a:xfrm>
        </p:spPr>
        <p:txBody>
          <a:bodyPr/>
          <a:lstStyle/>
          <a:p>
            <a:pPr marL="0" indent="0" algn="l" rtl="0">
              <a:buNone/>
            </a:pPr>
            <a:r>
              <a:rPr lang="en-US" sz="4000" b="1" dirty="0">
                <a:solidFill>
                  <a:srgbClr val="FF0000"/>
                </a:solidFill>
              </a:rPr>
              <a:t>A-</a:t>
            </a:r>
            <a:r>
              <a:rPr lang="en-US" sz="4000" b="1" dirty="0"/>
              <a:t> </a:t>
            </a:r>
            <a:r>
              <a:rPr lang="en-US" sz="3600" dirty="0"/>
              <a:t>What is your next step ? </a:t>
            </a:r>
          </a:p>
          <a:p>
            <a:pPr marL="400050" lvl="1" indent="0" algn="l" rtl="0">
              <a:buNone/>
            </a:pPr>
            <a:r>
              <a:rPr lang="en-US" b="1" dirty="0">
                <a:solidFill>
                  <a:srgbClr val="00B050"/>
                </a:solidFill>
              </a:rPr>
              <a:t>Lipid profile</a:t>
            </a:r>
            <a:endParaRPr lang="en-US" dirty="0">
              <a:solidFill>
                <a:srgbClr val="00B050"/>
              </a:solidFill>
            </a:endParaRPr>
          </a:p>
          <a:p>
            <a:pPr marL="0" indent="0" algn="l" rtl="0">
              <a:buNone/>
            </a:pPr>
            <a:r>
              <a:rPr lang="en-US" sz="4000" b="1" dirty="0">
                <a:solidFill>
                  <a:srgbClr val="FF0000"/>
                </a:solidFill>
              </a:rPr>
              <a:t>B-</a:t>
            </a:r>
            <a:r>
              <a:rPr lang="en-US" sz="4000" b="1" dirty="0"/>
              <a:t> </a:t>
            </a:r>
            <a:r>
              <a:rPr lang="en-US" sz="3600" dirty="0"/>
              <a:t>Mention the indications To giving statin? </a:t>
            </a:r>
          </a:p>
          <a:p>
            <a:pPr marL="400050" lvl="1" indent="0" algn="l" rtl="0">
              <a:buNone/>
            </a:pPr>
            <a:r>
              <a:rPr lang="en-US" b="1" dirty="0">
                <a:solidFill>
                  <a:srgbClr val="00B050"/>
                </a:solidFill>
              </a:rPr>
              <a:t>indications to start stating primary or secondary prevention……</a:t>
            </a:r>
          </a:p>
          <a:p>
            <a:pPr marL="0" indent="0" algn="l" rtl="0">
              <a:buNone/>
            </a:pPr>
            <a:endParaRPr lang="en-US" dirty="0"/>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5400" b="1" dirty="0"/>
              <a:t>Q2</a:t>
            </a:r>
            <a:r>
              <a:rPr lang="en-US" dirty="0"/>
              <a:t>: </a:t>
            </a:r>
            <a:r>
              <a:rPr lang="en-US" sz="4000" dirty="0"/>
              <a:t>patient coming to clinic complaining of vertigo ..   </a:t>
            </a:r>
            <a:endParaRPr lang="ar-SA" sz="4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700808"/>
            <a:ext cx="4395937" cy="239382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321" y="1628800"/>
            <a:ext cx="4104456" cy="26098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59" y="4437112"/>
            <a:ext cx="7005269" cy="1988840"/>
          </a:xfrm>
          <a:prstGeom prst="rect">
            <a:avLst/>
          </a:prstGeom>
        </p:spPr>
      </p:pic>
      <p:sp>
        <p:nvSpPr>
          <p:cNvPr id="7" name="TextBox 6"/>
          <p:cNvSpPr txBox="1"/>
          <p:nvPr/>
        </p:nvSpPr>
        <p:spPr>
          <a:xfrm>
            <a:off x="5964183" y="5273919"/>
            <a:ext cx="2424639" cy="369332"/>
          </a:xfrm>
          <a:prstGeom prst="rect">
            <a:avLst/>
          </a:prstGeom>
          <a:noFill/>
          <a:ln>
            <a:solidFill>
              <a:schemeClr val="tx1"/>
            </a:solidFill>
          </a:ln>
        </p:spPr>
        <p:txBody>
          <a:bodyPr wrap="square" rtlCol="1">
            <a:spAutoFit/>
          </a:bodyPr>
          <a:lstStyle/>
          <a:p>
            <a:r>
              <a:rPr lang="en-US" dirty="0"/>
              <a:t>Result : No  movement </a:t>
            </a:r>
            <a:endParaRPr lang="ar-SA" dirty="0"/>
          </a:p>
        </p:txBody>
      </p:sp>
      <p:cxnSp>
        <p:nvCxnSpPr>
          <p:cNvPr id="9" name="Straight Arrow Connector 8"/>
          <p:cNvCxnSpPr/>
          <p:nvPr/>
        </p:nvCxnSpPr>
        <p:spPr>
          <a:xfrm>
            <a:off x="5208802" y="5456528"/>
            <a:ext cx="72008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lgn="l" rtl="0">
              <a:buNone/>
            </a:pPr>
            <a:r>
              <a:rPr lang="en-US" sz="4400" b="1" dirty="0">
                <a:solidFill>
                  <a:srgbClr val="FF0000"/>
                </a:solidFill>
              </a:rPr>
              <a:t>A-</a:t>
            </a:r>
            <a:r>
              <a:rPr lang="en-US" sz="4400" b="1" dirty="0"/>
              <a:t> </a:t>
            </a:r>
            <a:r>
              <a:rPr lang="en-US" sz="3600" dirty="0"/>
              <a:t>what is the name of this test ?</a:t>
            </a:r>
          </a:p>
          <a:p>
            <a:pPr marL="0" indent="0" algn="l" rtl="0">
              <a:buNone/>
            </a:pPr>
            <a:r>
              <a:rPr lang="en-US" sz="3600" dirty="0">
                <a:solidFill>
                  <a:srgbClr val="00B050"/>
                </a:solidFill>
              </a:rPr>
              <a:t>HINTS exam</a:t>
            </a:r>
          </a:p>
          <a:p>
            <a:pPr marL="0" indent="0" algn="l" rtl="0">
              <a:buNone/>
            </a:pPr>
            <a:r>
              <a:rPr lang="en-US" sz="3600" dirty="0"/>
              <a:t> </a:t>
            </a:r>
            <a:r>
              <a:rPr lang="en-US" sz="4400" b="1" dirty="0">
                <a:solidFill>
                  <a:srgbClr val="FF0000"/>
                </a:solidFill>
              </a:rPr>
              <a:t>B-</a:t>
            </a:r>
            <a:r>
              <a:rPr lang="en-US" sz="4400" b="1" dirty="0"/>
              <a:t> </a:t>
            </a:r>
            <a:r>
              <a:rPr lang="en-US" sz="4400" dirty="0"/>
              <a:t>this test used for </a:t>
            </a:r>
            <a:r>
              <a:rPr lang="en-US" sz="4400" dirty="0">
                <a:sym typeface="Wingdings" panose="05000000000000000000" pitchFamily="2" charset="2"/>
              </a:rPr>
              <a:t>(MCQ) : </a:t>
            </a:r>
          </a:p>
          <a:p>
            <a:pPr marL="0" indent="0" algn="l" rtl="0">
              <a:buNone/>
            </a:pPr>
            <a:r>
              <a:rPr lang="en-US" sz="4400" b="1" dirty="0">
                <a:sym typeface="Wingdings" panose="05000000000000000000" pitchFamily="2" charset="2"/>
              </a:rPr>
              <a:t>     </a:t>
            </a:r>
            <a:r>
              <a:rPr lang="en-US" sz="4400" dirty="0">
                <a:solidFill>
                  <a:srgbClr val="00B050"/>
                </a:solidFill>
                <a:sym typeface="Wingdings" panose="05000000000000000000" pitchFamily="2" charset="2"/>
              </a:rPr>
              <a:t>continuous spontaneous  </a:t>
            </a:r>
            <a:endParaRPr lang="en-US" sz="4400" dirty="0">
              <a:solidFill>
                <a:srgbClr val="00B050"/>
              </a:solidFill>
            </a:endParaRPr>
          </a:p>
          <a:p>
            <a:pPr marL="0" indent="0" algn="l" rtl="0">
              <a:buNone/>
            </a:pPr>
            <a:r>
              <a:rPr lang="en-US" sz="4400" b="1" dirty="0">
                <a:solidFill>
                  <a:srgbClr val="FF0000"/>
                </a:solidFill>
              </a:rPr>
              <a:t>C-</a:t>
            </a:r>
            <a:r>
              <a:rPr lang="en-US" sz="4000" dirty="0"/>
              <a:t>What is the diagnosis ?</a:t>
            </a:r>
          </a:p>
          <a:p>
            <a:pPr marL="0" indent="0" algn="l" rtl="0">
              <a:buNone/>
            </a:pPr>
            <a:r>
              <a:rPr lang="en-US" sz="4400" dirty="0">
                <a:solidFill>
                  <a:srgbClr val="00B050"/>
                </a:solidFill>
              </a:rPr>
              <a:t>central cause such as stroke ( mostly cerebellar)</a:t>
            </a:r>
          </a:p>
          <a:p>
            <a:pPr marL="0" indent="0" algn="l" rtl="0">
              <a:buNone/>
            </a:pPr>
            <a:endParaRPr lang="ar-SA" sz="4400" b="1" dirty="0"/>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5400" b="1" dirty="0"/>
              <a:t>Q3: </a:t>
            </a:r>
            <a:endParaRPr lang="ar-SA" sz="5400"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46" y="1484784"/>
            <a:ext cx="9036496" cy="4752528"/>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367A2-3ADE-9678-53D7-F9031465B75C}"/>
              </a:ext>
            </a:extLst>
          </p:cNvPr>
          <p:cNvSpPr>
            <a:spLocks noGrp="1"/>
          </p:cNvSpPr>
          <p:nvPr>
            <p:ph idx="1"/>
          </p:nvPr>
        </p:nvSpPr>
        <p:spPr>
          <a:xfrm>
            <a:off x="168337" y="444749"/>
            <a:ext cx="8229600" cy="4525963"/>
          </a:xfrm>
        </p:spPr>
        <p:txBody>
          <a:bodyPr/>
          <a:lstStyle/>
          <a:p>
            <a:pPr algn="l" rtl="0"/>
            <a:r>
              <a:rPr lang="en-GB" dirty="0"/>
              <a:t>Q2:Geriatric maintenance case:</a:t>
            </a:r>
          </a:p>
          <a:p>
            <a:pPr marL="0" indent="0" algn="l" rtl="0">
              <a:buNone/>
            </a:pPr>
            <a:r>
              <a:rPr lang="en-GB" dirty="0"/>
              <a:t>1.Recommended vaccines?</a:t>
            </a:r>
          </a:p>
          <a:p>
            <a:pPr marL="0" indent="0" algn="l" rtl="0">
              <a:buNone/>
            </a:pPr>
            <a:r>
              <a:rPr lang="en-GB" dirty="0">
                <a:solidFill>
                  <a:srgbClr val="00B050"/>
                </a:solidFill>
              </a:rPr>
              <a:t>single zoster dose , meningococcal, </a:t>
            </a:r>
            <a:r>
              <a:rPr lang="en-GB" dirty="0" err="1">
                <a:solidFill>
                  <a:srgbClr val="00B050"/>
                </a:solidFill>
              </a:rPr>
              <a:t>tdap</a:t>
            </a:r>
            <a:r>
              <a:rPr lang="en-GB" dirty="0">
                <a:solidFill>
                  <a:srgbClr val="00B050"/>
                </a:solidFill>
              </a:rPr>
              <a:t> , </a:t>
            </a:r>
            <a:r>
              <a:rPr lang="en-GB" dirty="0" err="1">
                <a:solidFill>
                  <a:srgbClr val="00B050"/>
                </a:solidFill>
              </a:rPr>
              <a:t>covid</a:t>
            </a:r>
            <a:r>
              <a:rPr lang="en-GB" dirty="0">
                <a:solidFill>
                  <a:srgbClr val="00B050"/>
                </a:solidFill>
              </a:rPr>
              <a:t> , influenza</a:t>
            </a:r>
          </a:p>
          <a:p>
            <a:pPr marL="0" indent="0" algn="l" rtl="0">
              <a:buNone/>
            </a:pPr>
            <a:r>
              <a:rPr lang="en-GB" dirty="0"/>
              <a:t>2.Name of the test that assess the risk of falls?</a:t>
            </a:r>
          </a:p>
          <a:p>
            <a:pPr marL="0" indent="0" algn="l" rtl="0">
              <a:buNone/>
            </a:pPr>
            <a:r>
              <a:rPr lang="en-GB" dirty="0">
                <a:solidFill>
                  <a:srgbClr val="00B050"/>
                </a:solidFill>
              </a:rPr>
              <a:t>time up and go test</a:t>
            </a:r>
            <a:br>
              <a:rPr lang="en-GB" dirty="0"/>
            </a:br>
            <a:endParaRPr lang="en-GB" dirty="0"/>
          </a:p>
        </p:txBody>
      </p:sp>
    </p:spTree>
    <p:extLst>
      <p:ext uri="{BB962C8B-B14F-4D97-AF65-F5344CB8AC3E}">
        <p14:creationId xmlns:p14="http://schemas.microsoft.com/office/powerpoint/2010/main" val="238155646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l" rtl="0">
              <a:buNone/>
            </a:pPr>
            <a:r>
              <a:rPr lang="en-US" sz="4400" b="1" dirty="0">
                <a:solidFill>
                  <a:srgbClr val="FF0000"/>
                </a:solidFill>
              </a:rPr>
              <a:t>A-</a:t>
            </a:r>
            <a:r>
              <a:rPr lang="en-US" sz="4400" b="1" dirty="0"/>
              <a:t> </a:t>
            </a:r>
            <a:r>
              <a:rPr lang="en-US" sz="3600" dirty="0"/>
              <a:t>what is the name of the test  ? </a:t>
            </a:r>
          </a:p>
          <a:p>
            <a:pPr marL="0" indent="0" algn="l" rtl="0">
              <a:buNone/>
            </a:pPr>
            <a:r>
              <a:rPr lang="en-US" sz="3600" dirty="0">
                <a:solidFill>
                  <a:srgbClr val="00B050"/>
                </a:solidFill>
              </a:rPr>
              <a:t>PHQ2 (patient health questionnaire </a:t>
            </a:r>
          </a:p>
          <a:p>
            <a:pPr marL="0" indent="0" algn="l" rtl="0">
              <a:buNone/>
            </a:pPr>
            <a:r>
              <a:rPr lang="en-US" sz="4400" b="1" dirty="0">
                <a:solidFill>
                  <a:srgbClr val="FF0000"/>
                </a:solidFill>
              </a:rPr>
              <a:t>B-</a:t>
            </a:r>
            <a:r>
              <a:rPr lang="en-US" sz="4000" b="1" dirty="0">
                <a:solidFill>
                  <a:srgbClr val="FF0000"/>
                </a:solidFill>
              </a:rPr>
              <a:t> </a:t>
            </a:r>
            <a:r>
              <a:rPr lang="en-US" sz="3600" dirty="0"/>
              <a:t>For what reason we use it ? </a:t>
            </a:r>
          </a:p>
          <a:p>
            <a:pPr marL="0" indent="0" algn="l" rtl="0">
              <a:buNone/>
            </a:pPr>
            <a:r>
              <a:rPr lang="en-US" sz="3600" dirty="0">
                <a:solidFill>
                  <a:srgbClr val="00B050"/>
                </a:solidFill>
              </a:rPr>
              <a:t>screening for depression </a:t>
            </a:r>
          </a:p>
          <a:p>
            <a:pPr marL="0" indent="0" algn="l" rtl="0">
              <a:buNone/>
            </a:pPr>
            <a:r>
              <a:rPr lang="en-US" sz="4400" b="1" dirty="0">
                <a:solidFill>
                  <a:srgbClr val="FF0000"/>
                </a:solidFill>
              </a:rPr>
              <a:t>C-</a:t>
            </a:r>
            <a:r>
              <a:rPr lang="en-US" sz="4400" b="1" dirty="0"/>
              <a:t> </a:t>
            </a:r>
            <a:r>
              <a:rPr lang="en-US" sz="3600" dirty="0"/>
              <a:t>If positive , what is your next step ? </a:t>
            </a:r>
          </a:p>
          <a:p>
            <a:pPr marL="0" indent="0" algn="l" rtl="0">
              <a:buNone/>
            </a:pPr>
            <a:r>
              <a:rPr lang="en-US" sz="3600" dirty="0">
                <a:solidFill>
                  <a:srgbClr val="00B050"/>
                </a:solidFill>
              </a:rPr>
              <a:t>PHQ9 and further psychological evaluation</a:t>
            </a:r>
          </a:p>
          <a:p>
            <a:pPr marL="0" indent="0" algn="l" rtl="0">
              <a:buNone/>
            </a:pPr>
            <a:endParaRPr lang="en-US" sz="3600" b="1" dirty="0"/>
          </a:p>
          <a:p>
            <a:pPr marL="0" indent="0" algn="l" rtl="0">
              <a:buNone/>
            </a:pPr>
            <a:endParaRPr lang="ar-SA" sz="3600" b="1" dirty="0"/>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1800200"/>
          </a:xfrm>
        </p:spPr>
        <p:txBody>
          <a:bodyPr>
            <a:normAutofit fontScale="90000"/>
          </a:bodyPr>
          <a:lstStyle/>
          <a:p>
            <a:pPr algn="l" rtl="0"/>
            <a:r>
              <a:rPr lang="en-US" sz="4800" b="1" dirty="0"/>
              <a:t>Q4</a:t>
            </a:r>
            <a:r>
              <a:rPr lang="en-US" b="1" dirty="0"/>
              <a:t>: </a:t>
            </a:r>
            <a:r>
              <a:rPr lang="en-US" sz="2700" dirty="0"/>
              <a:t>patient 45y , came to emergency room complaining of chest pain , after doing the examination &amp; investigation its </a:t>
            </a:r>
            <a:r>
              <a:rPr lang="en-US" sz="2700" dirty="0" err="1"/>
              <a:t>B.p</a:t>
            </a:r>
            <a:r>
              <a:rPr lang="en-US" sz="2700" dirty="0"/>
              <a:t> was 90/70 , high jugular venous pressure , No heart sound heard by </a:t>
            </a:r>
            <a:r>
              <a:rPr lang="en-US" sz="2700" dirty="0" err="1"/>
              <a:t>stetho</a:t>
            </a:r>
            <a:r>
              <a:rPr lang="en-US" sz="2700" dirty="0"/>
              <a:t>-scope, and his chest x-ray as the below  ..</a:t>
            </a:r>
            <a:endParaRPr lang="ar-S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2132856"/>
            <a:ext cx="7920880" cy="4176464"/>
          </a:xfrm>
        </p:spPr>
      </p:pic>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l" rtl="0">
              <a:buNone/>
            </a:pPr>
            <a:r>
              <a:rPr lang="en-US" sz="4400" b="1" dirty="0">
                <a:solidFill>
                  <a:srgbClr val="FF0000"/>
                </a:solidFill>
              </a:rPr>
              <a:t>A-</a:t>
            </a:r>
            <a:r>
              <a:rPr lang="en-US" sz="4400" b="1" dirty="0"/>
              <a:t> </a:t>
            </a:r>
            <a:r>
              <a:rPr lang="en-US" sz="3600" dirty="0"/>
              <a:t>What is the diagnosis ?</a:t>
            </a:r>
            <a:endParaRPr lang="en-US" sz="4400" dirty="0"/>
          </a:p>
          <a:p>
            <a:pPr marL="0" indent="0" algn="l" rtl="0">
              <a:buNone/>
            </a:pPr>
            <a:r>
              <a:rPr lang="en-US" b="1" dirty="0">
                <a:solidFill>
                  <a:srgbClr val="00B050"/>
                </a:solidFill>
                <a:latin typeface="+mj-lt"/>
              </a:rPr>
              <a:t>cardiac tamponade  </a:t>
            </a:r>
            <a:endParaRPr lang="en-US" sz="3600" dirty="0">
              <a:solidFill>
                <a:srgbClr val="00B050"/>
              </a:solidFill>
              <a:latin typeface="+mj-lt"/>
            </a:endParaRPr>
          </a:p>
          <a:p>
            <a:pPr marL="0" indent="0" algn="l" rtl="0">
              <a:buNone/>
            </a:pPr>
            <a:r>
              <a:rPr lang="en-US" sz="4800" b="1" dirty="0">
                <a:solidFill>
                  <a:srgbClr val="FF0000"/>
                </a:solidFill>
              </a:rPr>
              <a:t>B-</a:t>
            </a:r>
            <a:r>
              <a:rPr lang="en-US" sz="4800" b="1" dirty="0"/>
              <a:t>  </a:t>
            </a:r>
            <a:r>
              <a:rPr lang="en-US" sz="3600" dirty="0"/>
              <a:t>what is the name of these symptoms ?</a:t>
            </a:r>
          </a:p>
          <a:p>
            <a:pPr marL="0" indent="0" algn="l" rtl="0">
              <a:buNone/>
            </a:pPr>
            <a:r>
              <a:rPr lang="en-US" sz="3600" b="1" dirty="0">
                <a:solidFill>
                  <a:srgbClr val="00B050"/>
                </a:solidFill>
                <a:latin typeface="+mj-lt"/>
              </a:rPr>
              <a:t>Beck triad</a:t>
            </a:r>
            <a:endParaRPr lang="en-US" sz="3600" dirty="0">
              <a:solidFill>
                <a:srgbClr val="00B050"/>
              </a:solidFill>
              <a:latin typeface="+mj-lt"/>
            </a:endParaRPr>
          </a:p>
          <a:p>
            <a:pPr marL="0" indent="0" algn="l" rtl="0">
              <a:buNone/>
            </a:pPr>
            <a:endParaRPr lang="ar-SA" sz="3600" dirty="0"/>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08912" cy="1512168"/>
          </a:xfrm>
        </p:spPr>
        <p:txBody>
          <a:bodyPr>
            <a:normAutofit fontScale="90000"/>
          </a:bodyPr>
          <a:lstStyle/>
          <a:p>
            <a:pPr algn="l" rtl="0"/>
            <a:r>
              <a:rPr lang="en-US" sz="4800" b="1" dirty="0"/>
              <a:t>Q5: </a:t>
            </a:r>
            <a:r>
              <a:rPr lang="en-US" sz="3600" dirty="0"/>
              <a:t>20y old came to clinic complaining of cough of 10 week duration , No fever , medically free , …  </a:t>
            </a:r>
            <a:endParaRPr lang="ar-SA" sz="4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772817"/>
            <a:ext cx="7056784" cy="4032448"/>
          </a:xfrm>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l" rtl="0">
              <a:buNone/>
            </a:pPr>
            <a:r>
              <a:rPr lang="en-US" sz="4800" b="1" dirty="0">
                <a:solidFill>
                  <a:srgbClr val="FF0000"/>
                </a:solidFill>
              </a:rPr>
              <a:t>A-</a:t>
            </a:r>
            <a:r>
              <a:rPr lang="en-US" sz="5400" b="1" dirty="0">
                <a:solidFill>
                  <a:srgbClr val="FF0000"/>
                </a:solidFill>
              </a:rPr>
              <a:t> </a:t>
            </a:r>
            <a:r>
              <a:rPr lang="en-US" sz="3600" dirty="0"/>
              <a:t>What is the diagnosis ?</a:t>
            </a:r>
          </a:p>
          <a:p>
            <a:pPr marL="0" indent="0" algn="l" rtl="0">
              <a:buNone/>
            </a:pPr>
            <a:r>
              <a:rPr lang="en-US" sz="3600" dirty="0">
                <a:solidFill>
                  <a:srgbClr val="00B050"/>
                </a:solidFill>
              </a:rPr>
              <a:t>Postnasal drip or upper airway cough syndrome </a:t>
            </a:r>
          </a:p>
          <a:p>
            <a:pPr marL="0" indent="0" algn="l" rtl="0">
              <a:buNone/>
            </a:pPr>
            <a:r>
              <a:rPr lang="en-US" sz="4800" b="1" dirty="0">
                <a:solidFill>
                  <a:srgbClr val="FF0000"/>
                </a:solidFill>
              </a:rPr>
              <a:t>B-</a:t>
            </a:r>
            <a:r>
              <a:rPr lang="en-US" sz="3600" dirty="0">
                <a:solidFill>
                  <a:srgbClr val="FF0000"/>
                </a:solidFill>
              </a:rPr>
              <a:t> </a:t>
            </a:r>
            <a:r>
              <a:rPr lang="en-US" sz="3600" dirty="0"/>
              <a:t>What is the management ? </a:t>
            </a:r>
          </a:p>
          <a:p>
            <a:pPr marL="0" indent="0" algn="l" rtl="0">
              <a:buNone/>
            </a:pPr>
            <a:r>
              <a:rPr lang="en-US" sz="3900" dirty="0">
                <a:solidFill>
                  <a:srgbClr val="00B050"/>
                </a:solidFill>
              </a:rPr>
              <a:t>managed by nasal steroids , antihistamine and nasal decongestants </a:t>
            </a:r>
            <a:endParaRPr lang="ar-SA" sz="3900" dirty="0">
              <a:solidFill>
                <a:srgbClr val="00B050"/>
              </a:solidFill>
            </a:endParaRP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6000" b="1" dirty="0"/>
              <a:t>Q6: </a:t>
            </a:r>
            <a:r>
              <a:rPr lang="en-US" dirty="0"/>
              <a:t>patient taking this medication ..</a:t>
            </a:r>
            <a:endParaRPr lang="ar-S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1556792"/>
            <a:ext cx="7200800" cy="4248472"/>
          </a:xfrm>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600200"/>
            <a:ext cx="8435280" cy="4525963"/>
          </a:xfrm>
        </p:spPr>
        <p:txBody>
          <a:bodyPr/>
          <a:lstStyle/>
          <a:p>
            <a:pPr marL="0" indent="0" algn="l" rtl="0">
              <a:buNone/>
            </a:pPr>
            <a:r>
              <a:rPr lang="en-US" sz="4400" b="1" dirty="0">
                <a:solidFill>
                  <a:srgbClr val="FF0000"/>
                </a:solidFill>
              </a:rPr>
              <a:t>A-</a:t>
            </a:r>
            <a:r>
              <a:rPr lang="en-US" sz="4400" b="1" dirty="0"/>
              <a:t> </a:t>
            </a:r>
            <a:r>
              <a:rPr lang="en-US" dirty="0"/>
              <a:t>mention three indications to use it ? </a:t>
            </a:r>
          </a:p>
          <a:p>
            <a:pPr marL="0" indent="0" algn="l" rtl="0">
              <a:buNone/>
            </a:pPr>
            <a:r>
              <a:rPr lang="en-US" dirty="0">
                <a:solidFill>
                  <a:srgbClr val="00B050"/>
                </a:solidFill>
              </a:rPr>
              <a:t>osteoporosis , osteopenia with </a:t>
            </a:r>
            <a:r>
              <a:rPr lang="en-US" dirty="0" err="1">
                <a:solidFill>
                  <a:srgbClr val="00B050"/>
                </a:solidFill>
              </a:rPr>
              <a:t>frax</a:t>
            </a:r>
            <a:r>
              <a:rPr lang="en-US" dirty="0">
                <a:solidFill>
                  <a:srgbClr val="00B050"/>
                </a:solidFill>
              </a:rPr>
              <a:t> score of 20% for major fractures or 3% hip fracture , fragility fracture</a:t>
            </a:r>
          </a:p>
          <a:p>
            <a:pPr marL="0" indent="0" algn="l" rtl="0">
              <a:buNone/>
            </a:pPr>
            <a:r>
              <a:rPr lang="en-US" sz="4400" b="1" dirty="0">
                <a:solidFill>
                  <a:srgbClr val="FF0000"/>
                </a:solidFill>
              </a:rPr>
              <a:t>B-</a:t>
            </a:r>
            <a:r>
              <a:rPr lang="en-US" sz="4400" dirty="0">
                <a:solidFill>
                  <a:srgbClr val="FF0000"/>
                </a:solidFill>
              </a:rPr>
              <a:t> </a:t>
            </a:r>
            <a:r>
              <a:rPr lang="en-US" dirty="0"/>
              <a:t>Mention two side effects to this medication ?</a:t>
            </a:r>
          </a:p>
          <a:p>
            <a:pPr marL="0" indent="0" algn="l" rtl="0">
              <a:buNone/>
            </a:pPr>
            <a:r>
              <a:rPr lang="en-US" dirty="0"/>
              <a:t> </a:t>
            </a:r>
            <a:r>
              <a:rPr lang="en-US" dirty="0">
                <a:solidFill>
                  <a:srgbClr val="00B050"/>
                </a:solidFill>
              </a:rPr>
              <a:t>gastroesophageal reflux, esophagitis, hypocalcemia, jaw necrosis….</a:t>
            </a:r>
          </a:p>
          <a:p>
            <a:pPr marL="0" indent="0" algn="l" rtl="0">
              <a:buNone/>
            </a:pPr>
            <a:endParaRPr lang="ar-SA" dirty="0"/>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507288" cy="1143000"/>
          </a:xfrm>
        </p:spPr>
        <p:txBody>
          <a:bodyPr>
            <a:normAutofit fontScale="90000"/>
          </a:bodyPr>
          <a:lstStyle/>
          <a:p>
            <a:pPr algn="l" rtl="0"/>
            <a:r>
              <a:rPr lang="en-US" sz="5300" b="1" dirty="0"/>
              <a:t>Q7: </a:t>
            </a:r>
            <a:r>
              <a:rPr lang="en-US" sz="3100" dirty="0"/>
              <a:t>35 y old male , complaining of Dyspepsia , he is chronic smoker .. And don’t want to quit smoking , .. </a:t>
            </a:r>
            <a:endParaRPr lang="ar-SA" sz="2800" dirty="0"/>
          </a:p>
        </p:txBody>
      </p:sp>
      <p:sp>
        <p:nvSpPr>
          <p:cNvPr id="3" name="Content Placeholder 2"/>
          <p:cNvSpPr>
            <a:spLocks noGrp="1"/>
          </p:cNvSpPr>
          <p:nvPr>
            <p:ph idx="1"/>
          </p:nvPr>
        </p:nvSpPr>
        <p:spPr>
          <a:xfrm>
            <a:off x="179512" y="1600200"/>
            <a:ext cx="8712968" cy="4525963"/>
          </a:xfrm>
        </p:spPr>
        <p:txBody>
          <a:bodyPr>
            <a:normAutofit fontScale="92500" lnSpcReduction="20000"/>
          </a:bodyPr>
          <a:lstStyle/>
          <a:p>
            <a:pPr marL="0" indent="0" algn="l" rtl="0">
              <a:buNone/>
            </a:pPr>
            <a:r>
              <a:rPr lang="en-US" sz="4400" b="1" dirty="0">
                <a:solidFill>
                  <a:srgbClr val="FF0000"/>
                </a:solidFill>
              </a:rPr>
              <a:t>A-</a:t>
            </a:r>
            <a:r>
              <a:rPr lang="en-US" dirty="0">
                <a:solidFill>
                  <a:srgbClr val="FF0000"/>
                </a:solidFill>
              </a:rPr>
              <a:t> </a:t>
            </a:r>
            <a:r>
              <a:rPr lang="en-US" dirty="0"/>
              <a:t>write five investigation to exclude the causes of the complain  ? </a:t>
            </a:r>
          </a:p>
          <a:p>
            <a:pPr marL="0" indent="0" algn="l" rtl="0">
              <a:buNone/>
            </a:pPr>
            <a:r>
              <a:rPr lang="en-US" dirty="0" err="1">
                <a:solidFill>
                  <a:srgbClr val="00B050"/>
                </a:solidFill>
              </a:rPr>
              <a:t>h.pylori</a:t>
            </a:r>
            <a:r>
              <a:rPr lang="en-US" dirty="0">
                <a:solidFill>
                  <a:srgbClr val="00B050"/>
                </a:solidFill>
              </a:rPr>
              <a:t> urea breath test, stool ag,,,, LFT,,,,,RUQ ultrasound,,,,,,,</a:t>
            </a:r>
            <a:r>
              <a:rPr lang="en-US" dirty="0" err="1">
                <a:solidFill>
                  <a:srgbClr val="00B050"/>
                </a:solidFill>
              </a:rPr>
              <a:t>lipase,amylase</a:t>
            </a:r>
            <a:r>
              <a:rPr lang="en-US" dirty="0">
                <a:solidFill>
                  <a:srgbClr val="00B050"/>
                </a:solidFill>
              </a:rPr>
              <a:t>,,,,,, CBC</a:t>
            </a:r>
          </a:p>
          <a:p>
            <a:pPr marL="0" indent="0" algn="l" rtl="0">
              <a:buNone/>
            </a:pPr>
            <a:r>
              <a:rPr lang="en-US" sz="4400" b="1" dirty="0">
                <a:solidFill>
                  <a:srgbClr val="FF0000"/>
                </a:solidFill>
              </a:rPr>
              <a:t>B-</a:t>
            </a:r>
            <a:r>
              <a:rPr lang="en-US" sz="4400" b="1" dirty="0"/>
              <a:t> </a:t>
            </a:r>
            <a:r>
              <a:rPr lang="en-US" dirty="0"/>
              <a:t>when to refer the patient to Endoscopy ?</a:t>
            </a:r>
          </a:p>
          <a:p>
            <a:pPr marL="0" indent="0" algn="l" rtl="0">
              <a:buNone/>
            </a:pPr>
            <a:r>
              <a:rPr lang="en-US" dirty="0">
                <a:solidFill>
                  <a:srgbClr val="00B050"/>
                </a:solidFill>
              </a:rPr>
              <a:t>same red flags    </a:t>
            </a:r>
          </a:p>
          <a:p>
            <a:pPr marL="0" indent="0" algn="l" rtl="0">
              <a:buNone/>
            </a:pPr>
            <a:r>
              <a:rPr lang="en-US" sz="4400" b="1" dirty="0">
                <a:solidFill>
                  <a:srgbClr val="FF0000"/>
                </a:solidFill>
              </a:rPr>
              <a:t>C-</a:t>
            </a:r>
            <a:r>
              <a:rPr lang="en-US" dirty="0">
                <a:solidFill>
                  <a:srgbClr val="FF0000"/>
                </a:solidFill>
              </a:rPr>
              <a:t> </a:t>
            </a:r>
            <a:r>
              <a:rPr lang="en-US" dirty="0"/>
              <a:t>according to his smoking status .. What the stage of change he is ?</a:t>
            </a:r>
          </a:p>
          <a:p>
            <a:pPr marL="0" indent="0" algn="l" rtl="0">
              <a:buNone/>
            </a:pPr>
            <a:r>
              <a:rPr lang="en-US" dirty="0" err="1">
                <a:solidFill>
                  <a:srgbClr val="00B050"/>
                </a:solidFill>
              </a:rPr>
              <a:t>precontemplation</a:t>
            </a:r>
            <a:r>
              <a:rPr lang="en-US" dirty="0">
                <a:solidFill>
                  <a:srgbClr val="00B050"/>
                </a:solidFill>
              </a:rPr>
              <a:t> </a:t>
            </a:r>
          </a:p>
          <a:p>
            <a:pPr marL="0" indent="0" algn="l" rtl="0">
              <a:buNone/>
            </a:pPr>
            <a:endParaRPr lang="en-US" dirty="0"/>
          </a:p>
          <a:p>
            <a:pPr marL="0" indent="0" algn="l" rtl="0">
              <a:buNone/>
            </a:pPr>
            <a:endParaRPr lang="ar-SA" dirty="0"/>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143000"/>
          </a:xfrm>
        </p:spPr>
        <p:txBody>
          <a:bodyPr>
            <a:normAutofit fontScale="90000"/>
          </a:bodyPr>
          <a:lstStyle/>
          <a:p>
            <a:pPr algn="l" rtl="0"/>
            <a:r>
              <a:rPr lang="en-US" sz="5400" b="1" dirty="0"/>
              <a:t>Q8: </a:t>
            </a:r>
            <a:r>
              <a:rPr lang="en-US" sz="2700" dirty="0"/>
              <a:t>The mother came to clinic with her two children of age 6m &amp; 4y old , the Childs complaining of red throat , runny nose , no fever , no LN enlargement  … </a:t>
            </a:r>
            <a:endParaRPr lang="ar-SA" b="1" dirty="0"/>
          </a:p>
        </p:txBody>
      </p:sp>
      <p:sp>
        <p:nvSpPr>
          <p:cNvPr id="3" name="Content Placeholder 2"/>
          <p:cNvSpPr>
            <a:spLocks noGrp="1"/>
          </p:cNvSpPr>
          <p:nvPr>
            <p:ph idx="1"/>
          </p:nvPr>
        </p:nvSpPr>
        <p:spPr>
          <a:xfrm>
            <a:off x="76062" y="1844824"/>
            <a:ext cx="9036496" cy="4281339"/>
          </a:xfrm>
        </p:spPr>
        <p:txBody>
          <a:bodyPr>
            <a:normAutofit fontScale="92500" lnSpcReduction="10000"/>
          </a:bodyPr>
          <a:lstStyle/>
          <a:p>
            <a:pPr marL="0" indent="0" algn="l" rtl="0">
              <a:buNone/>
            </a:pPr>
            <a:r>
              <a:rPr lang="en-US" sz="4400" b="1" dirty="0">
                <a:solidFill>
                  <a:srgbClr val="FF0000"/>
                </a:solidFill>
              </a:rPr>
              <a:t>A-</a:t>
            </a:r>
            <a:r>
              <a:rPr lang="en-US" sz="4400" b="1" dirty="0"/>
              <a:t> </a:t>
            </a:r>
            <a:r>
              <a:rPr lang="en-US" sz="2800" dirty="0"/>
              <a:t>what is the preferred antibiotic to give in this case ?!</a:t>
            </a:r>
          </a:p>
          <a:p>
            <a:pPr marL="0" indent="0" algn="l" rtl="0">
              <a:buNone/>
            </a:pPr>
            <a:r>
              <a:rPr lang="en-US" sz="2800" dirty="0">
                <a:solidFill>
                  <a:srgbClr val="00B050"/>
                </a:solidFill>
              </a:rPr>
              <a:t>no need for antibiotics mostly viral. </a:t>
            </a:r>
          </a:p>
          <a:p>
            <a:pPr marL="0" indent="0" algn="l" rtl="0">
              <a:buNone/>
            </a:pPr>
            <a:r>
              <a:rPr lang="en-US" sz="4400" b="1" dirty="0">
                <a:solidFill>
                  <a:srgbClr val="FF0000"/>
                </a:solidFill>
              </a:rPr>
              <a:t>B-</a:t>
            </a:r>
            <a:r>
              <a:rPr lang="en-US" sz="4400" dirty="0">
                <a:solidFill>
                  <a:srgbClr val="FF0000"/>
                </a:solidFill>
              </a:rPr>
              <a:t> </a:t>
            </a:r>
            <a:r>
              <a:rPr lang="en-US" sz="2800" dirty="0"/>
              <a:t>what is the drug management for the complain ? </a:t>
            </a:r>
          </a:p>
          <a:p>
            <a:pPr marL="0" indent="0" algn="l" rtl="0">
              <a:buNone/>
            </a:pPr>
            <a:r>
              <a:rPr lang="en-US" sz="2800" dirty="0">
                <a:solidFill>
                  <a:srgbClr val="00B050"/>
                </a:solidFill>
              </a:rPr>
              <a:t>Antipyretics ,, nasal normal </a:t>
            </a:r>
            <a:r>
              <a:rPr lang="en-US" sz="2800" dirty="0" err="1">
                <a:solidFill>
                  <a:srgbClr val="00B050"/>
                </a:solidFill>
              </a:rPr>
              <a:t>saline,,,,nasal</a:t>
            </a:r>
            <a:r>
              <a:rPr lang="en-US" sz="2800" dirty="0">
                <a:solidFill>
                  <a:srgbClr val="00B050"/>
                </a:solidFill>
              </a:rPr>
              <a:t> decongestant </a:t>
            </a:r>
            <a:r>
              <a:rPr lang="en-US" sz="2800" dirty="0"/>
              <a:t>    </a:t>
            </a:r>
          </a:p>
          <a:p>
            <a:pPr marL="0" indent="0" algn="l" rtl="0">
              <a:buNone/>
            </a:pPr>
            <a:r>
              <a:rPr lang="en-US" sz="4400" b="1" dirty="0">
                <a:solidFill>
                  <a:srgbClr val="FF0000"/>
                </a:solidFill>
              </a:rPr>
              <a:t>C-</a:t>
            </a:r>
            <a:r>
              <a:rPr lang="en-US" sz="4400" dirty="0">
                <a:solidFill>
                  <a:srgbClr val="FF0000"/>
                </a:solidFill>
              </a:rPr>
              <a:t> </a:t>
            </a:r>
            <a:r>
              <a:rPr lang="en-US" sz="2800" dirty="0"/>
              <a:t>if the mother asking about giving her Childs (Flu vaccine), what do you recommend her ? </a:t>
            </a:r>
          </a:p>
          <a:p>
            <a:pPr marL="0" indent="0" algn="l" rtl="0">
              <a:buNone/>
            </a:pPr>
            <a:r>
              <a:rPr lang="en-US" sz="2800" dirty="0">
                <a:solidFill>
                  <a:srgbClr val="00B050"/>
                </a:solidFill>
              </a:rPr>
              <a:t>flu vaccine should be given to the 3 year-old child but not for those under 6 month-old</a:t>
            </a:r>
          </a:p>
          <a:p>
            <a:pPr marL="0" indent="0" algn="l" rtl="0">
              <a:buNone/>
            </a:pPr>
            <a:endParaRPr lang="en-US" sz="2800" dirty="0"/>
          </a:p>
          <a:p>
            <a:pPr marL="0" indent="0" algn="l" rtl="0">
              <a:buNone/>
            </a:pPr>
            <a:endParaRPr lang="ar-SA" dirty="0"/>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8892480" cy="1714202"/>
          </a:xfrm>
        </p:spPr>
        <p:txBody>
          <a:bodyPr>
            <a:normAutofit fontScale="90000"/>
          </a:bodyPr>
          <a:lstStyle/>
          <a:p>
            <a:pPr algn="l" rtl="0"/>
            <a:r>
              <a:rPr lang="en-US" sz="6000" b="1" dirty="0"/>
              <a:t>Q9: </a:t>
            </a:r>
            <a:r>
              <a:rPr lang="en-US" sz="3100" dirty="0"/>
              <a:t>35 y old female , came to clinic of 3 week Headache ,  scalp tenderness , systemic joint pain , unilateral vision loss , ..  </a:t>
            </a:r>
            <a:endParaRPr lang="ar-SA" sz="4900" dirty="0"/>
          </a:p>
        </p:txBody>
      </p:sp>
      <p:sp>
        <p:nvSpPr>
          <p:cNvPr id="3" name="Content Placeholder 2"/>
          <p:cNvSpPr>
            <a:spLocks noGrp="1"/>
          </p:cNvSpPr>
          <p:nvPr>
            <p:ph idx="1"/>
          </p:nvPr>
        </p:nvSpPr>
        <p:spPr>
          <a:xfrm>
            <a:off x="14659" y="2204864"/>
            <a:ext cx="8892480" cy="4237931"/>
          </a:xfrm>
        </p:spPr>
        <p:txBody>
          <a:bodyPr/>
          <a:lstStyle/>
          <a:p>
            <a:pPr marL="0" indent="0" algn="l" rtl="0">
              <a:buNone/>
            </a:pPr>
            <a:endParaRPr lang="en-US" dirty="0"/>
          </a:p>
          <a:p>
            <a:pPr marL="0" indent="0" algn="l" rtl="0">
              <a:buNone/>
            </a:pPr>
            <a:r>
              <a:rPr lang="en-US" sz="4400" b="1" dirty="0">
                <a:solidFill>
                  <a:srgbClr val="FF0000"/>
                </a:solidFill>
              </a:rPr>
              <a:t>A-</a:t>
            </a:r>
            <a:r>
              <a:rPr lang="en-US" sz="4400" dirty="0">
                <a:solidFill>
                  <a:srgbClr val="FF0000"/>
                </a:solidFill>
              </a:rPr>
              <a:t> </a:t>
            </a:r>
            <a:r>
              <a:rPr lang="en-US" dirty="0"/>
              <a:t>What is the investigation of choice for this case ?</a:t>
            </a:r>
          </a:p>
          <a:p>
            <a:pPr marL="0" indent="0" algn="l" rtl="0">
              <a:buNone/>
            </a:pPr>
            <a:r>
              <a:rPr lang="en-US" dirty="0"/>
              <a:t> </a:t>
            </a:r>
            <a:r>
              <a:rPr lang="en-US" dirty="0">
                <a:solidFill>
                  <a:srgbClr val="00B050"/>
                </a:solidFill>
              </a:rPr>
              <a:t>ESR,</a:t>
            </a:r>
          </a:p>
          <a:p>
            <a:pPr marL="0" indent="0" algn="l" rtl="0">
              <a:buNone/>
            </a:pPr>
            <a:r>
              <a:rPr lang="en-US" dirty="0"/>
              <a:t> </a:t>
            </a:r>
            <a:r>
              <a:rPr lang="en-US" sz="4400" b="1" dirty="0">
                <a:solidFill>
                  <a:srgbClr val="FF0000"/>
                </a:solidFill>
              </a:rPr>
              <a:t>B-</a:t>
            </a:r>
            <a:r>
              <a:rPr lang="en-US" sz="4400" dirty="0">
                <a:solidFill>
                  <a:srgbClr val="FF0000"/>
                </a:solidFill>
              </a:rPr>
              <a:t> </a:t>
            </a:r>
            <a:r>
              <a:rPr lang="en-US" dirty="0"/>
              <a:t>What is the most likely diagnosis  ?</a:t>
            </a:r>
          </a:p>
          <a:p>
            <a:pPr marL="0" indent="0" algn="l" rtl="0">
              <a:buNone/>
            </a:pPr>
            <a:r>
              <a:rPr lang="en-US" dirty="0"/>
              <a:t> </a:t>
            </a:r>
            <a:r>
              <a:rPr lang="en-US" dirty="0">
                <a:solidFill>
                  <a:srgbClr val="00B050"/>
                </a:solidFill>
              </a:rPr>
              <a:t>temporal arteritis </a:t>
            </a:r>
          </a:p>
          <a:p>
            <a:pPr marL="0" indent="0" algn="l" rtl="0">
              <a:buNone/>
            </a:pPr>
            <a:endParaRPr lang="ar-SA"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B4F0FE-AA9D-D488-3EC9-20947349D49A}"/>
              </a:ext>
            </a:extLst>
          </p:cNvPr>
          <p:cNvSpPr>
            <a:spLocks noGrp="1"/>
          </p:cNvSpPr>
          <p:nvPr>
            <p:ph idx="1"/>
          </p:nvPr>
        </p:nvSpPr>
        <p:spPr>
          <a:xfrm>
            <a:off x="347631" y="534396"/>
            <a:ext cx="8229600" cy="4525963"/>
          </a:xfrm>
        </p:spPr>
        <p:txBody>
          <a:bodyPr/>
          <a:lstStyle/>
          <a:p>
            <a:pPr algn="l" rtl="0"/>
            <a:r>
              <a:rPr lang="en-GB" dirty="0"/>
              <a:t>Q3:known </a:t>
            </a:r>
            <a:r>
              <a:rPr lang="en-GB" dirty="0" err="1"/>
              <a:t>Diabitic</a:t>
            </a:r>
            <a:r>
              <a:rPr lang="en-GB" dirty="0"/>
              <a:t> male patient , came with </a:t>
            </a:r>
            <a:r>
              <a:rPr lang="en-GB" dirty="0" err="1"/>
              <a:t>bp</a:t>
            </a:r>
            <a:r>
              <a:rPr lang="en-GB" dirty="0"/>
              <a:t>: 155/90 case 
1.initial treatment 
2.what advice you give him</a:t>
            </a:r>
            <a:endParaRPr lang="en-US" dirty="0"/>
          </a:p>
        </p:txBody>
      </p:sp>
    </p:spTree>
    <p:extLst>
      <p:ext uri="{BB962C8B-B14F-4D97-AF65-F5344CB8AC3E}">
        <p14:creationId xmlns:p14="http://schemas.microsoft.com/office/powerpoint/2010/main" val="392901804"/>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143000"/>
          </a:xfrm>
        </p:spPr>
        <p:txBody>
          <a:bodyPr>
            <a:normAutofit fontScale="90000"/>
          </a:bodyPr>
          <a:lstStyle/>
          <a:p>
            <a:pPr algn="l" rtl="0"/>
            <a:r>
              <a:rPr lang="en-US" sz="5400" b="1" dirty="0"/>
              <a:t>Q10</a:t>
            </a:r>
            <a:r>
              <a:rPr lang="en-US" sz="6000" b="1" dirty="0"/>
              <a:t>: </a:t>
            </a:r>
            <a:r>
              <a:rPr lang="en-US" sz="3600" dirty="0"/>
              <a:t>diabetic 45 y old male patient taking Glucophage &amp; Amaryl , …   </a:t>
            </a:r>
            <a:endParaRPr lang="ar-SA" sz="6000" dirty="0"/>
          </a:p>
        </p:txBody>
      </p:sp>
      <p:sp>
        <p:nvSpPr>
          <p:cNvPr id="3" name="Content Placeholder 2"/>
          <p:cNvSpPr>
            <a:spLocks noGrp="1"/>
          </p:cNvSpPr>
          <p:nvPr>
            <p:ph idx="1"/>
          </p:nvPr>
        </p:nvSpPr>
        <p:spPr>
          <a:xfrm>
            <a:off x="467544" y="1628800"/>
            <a:ext cx="8352928" cy="5328592"/>
          </a:xfrm>
        </p:spPr>
        <p:txBody>
          <a:bodyPr>
            <a:normAutofit fontScale="85000" lnSpcReduction="20000"/>
          </a:bodyPr>
          <a:lstStyle/>
          <a:p>
            <a:pPr marL="0" indent="0" algn="l" rtl="0">
              <a:buNone/>
            </a:pPr>
            <a:endParaRPr lang="en-US" dirty="0"/>
          </a:p>
          <a:p>
            <a:pPr marL="0" indent="0" algn="l" rtl="0">
              <a:buNone/>
            </a:pPr>
            <a:r>
              <a:rPr lang="en-US" sz="4400" b="1" dirty="0">
                <a:solidFill>
                  <a:srgbClr val="FF0000"/>
                </a:solidFill>
              </a:rPr>
              <a:t>A-</a:t>
            </a:r>
            <a:r>
              <a:rPr lang="en-US" sz="4400" b="1" dirty="0"/>
              <a:t> </a:t>
            </a:r>
            <a:r>
              <a:rPr lang="en-US" dirty="0"/>
              <a:t>five Investigations And Tests to do ? </a:t>
            </a:r>
          </a:p>
          <a:p>
            <a:pPr marL="0" indent="0" algn="l" rtl="0">
              <a:buNone/>
            </a:pPr>
            <a:r>
              <a:rPr lang="en-US" dirty="0">
                <a:solidFill>
                  <a:srgbClr val="00B050"/>
                </a:solidFill>
              </a:rPr>
              <a:t>Microalbuminuria , urea and creatinine , LFT, HbA1C , FBS , electrolytes , lipid profile , vitamin b12 , </a:t>
            </a:r>
            <a:r>
              <a:rPr lang="en-US" dirty="0" err="1">
                <a:solidFill>
                  <a:srgbClr val="00B050"/>
                </a:solidFill>
              </a:rPr>
              <a:t>fundoscopy</a:t>
            </a:r>
            <a:r>
              <a:rPr lang="en-US" dirty="0">
                <a:solidFill>
                  <a:srgbClr val="00B050"/>
                </a:solidFill>
              </a:rPr>
              <a:t>…. </a:t>
            </a:r>
          </a:p>
          <a:p>
            <a:pPr marL="0" indent="0" algn="l" rtl="0">
              <a:buNone/>
            </a:pPr>
            <a:r>
              <a:rPr lang="en-US" sz="4400" b="1" dirty="0">
                <a:solidFill>
                  <a:srgbClr val="FF0000"/>
                </a:solidFill>
              </a:rPr>
              <a:t>B-</a:t>
            </a:r>
            <a:r>
              <a:rPr lang="en-US" sz="4400" dirty="0">
                <a:solidFill>
                  <a:srgbClr val="FF0000"/>
                </a:solidFill>
              </a:rPr>
              <a:t> </a:t>
            </a:r>
            <a:r>
              <a:rPr lang="en-US" sz="2800" dirty="0"/>
              <a:t>If he had proteinuria and creatinine of 2.5 , What is the next step ? </a:t>
            </a:r>
          </a:p>
          <a:p>
            <a:pPr marL="0" indent="0" algn="l" rtl="0">
              <a:buNone/>
            </a:pPr>
            <a:r>
              <a:rPr lang="en-US" dirty="0">
                <a:solidFill>
                  <a:srgbClr val="00B050"/>
                </a:solidFill>
              </a:rPr>
              <a:t>stop metformin and follow up KFT and FBS if high start insulin or other oral hypoglycemic that can be given to a patient of CKD </a:t>
            </a:r>
          </a:p>
          <a:p>
            <a:pPr marL="0" indent="0" algn="l" rtl="0">
              <a:buNone/>
            </a:pPr>
            <a:r>
              <a:rPr lang="en-US" sz="4400" b="1" dirty="0">
                <a:solidFill>
                  <a:srgbClr val="FF0000"/>
                </a:solidFill>
              </a:rPr>
              <a:t>C-</a:t>
            </a:r>
            <a:r>
              <a:rPr lang="en-US" sz="4400" b="1" dirty="0"/>
              <a:t> </a:t>
            </a:r>
            <a:r>
              <a:rPr lang="en-US" sz="2800" dirty="0"/>
              <a:t>if his </a:t>
            </a:r>
            <a:r>
              <a:rPr lang="en-US" sz="2800" dirty="0" err="1"/>
              <a:t>B.p</a:t>
            </a:r>
            <a:r>
              <a:rPr lang="en-US" sz="2800" dirty="0"/>
              <a:t> 150/80, What is the most proper Antihypertensive ,, And what do you order ( 2 point ) to monitor this drug after being used ? </a:t>
            </a:r>
            <a:endParaRPr lang="en-US" sz="2800" b="1" dirty="0"/>
          </a:p>
          <a:p>
            <a:pPr marL="0" indent="0" algn="l" rtl="0">
              <a:buNone/>
            </a:pPr>
            <a:r>
              <a:rPr lang="en-US" sz="2800" dirty="0">
                <a:solidFill>
                  <a:srgbClr val="00B050"/>
                </a:solidFill>
              </a:rPr>
              <a:t>ACE- I or ARB , monitor Urea , Creatinine and K+ ( potassium ) </a:t>
            </a:r>
          </a:p>
          <a:p>
            <a:pPr marL="0" indent="0" algn="l" rtl="0">
              <a:buNone/>
            </a:pPr>
            <a:endParaRPr lang="ar-SA" sz="2800" b="1" dirty="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143000"/>
          </a:xfrm>
        </p:spPr>
        <p:txBody>
          <a:bodyPr>
            <a:normAutofit fontScale="90000"/>
          </a:bodyPr>
          <a:lstStyle/>
          <a:p>
            <a:pPr algn="l" rtl="0"/>
            <a:r>
              <a:rPr lang="en-US" sz="5400" b="1" dirty="0"/>
              <a:t>Q11: </a:t>
            </a:r>
            <a:r>
              <a:rPr lang="en-US" sz="3200" dirty="0"/>
              <a:t>35 y old male complaining of Epigastria Pain .. </a:t>
            </a:r>
            <a:endParaRPr lang="ar-SA" sz="5400" dirty="0"/>
          </a:p>
        </p:txBody>
      </p:sp>
      <p:sp>
        <p:nvSpPr>
          <p:cNvPr id="3" name="Content Placeholder 2"/>
          <p:cNvSpPr>
            <a:spLocks noGrp="1"/>
          </p:cNvSpPr>
          <p:nvPr>
            <p:ph idx="1"/>
          </p:nvPr>
        </p:nvSpPr>
        <p:spPr>
          <a:xfrm>
            <a:off x="457200" y="1600200"/>
            <a:ext cx="8291264" cy="4525963"/>
          </a:xfrm>
        </p:spPr>
        <p:txBody>
          <a:bodyPr>
            <a:normAutofit fontScale="92500" lnSpcReduction="20000"/>
          </a:bodyPr>
          <a:lstStyle/>
          <a:p>
            <a:pPr marL="0" indent="0" algn="l" rtl="0">
              <a:buNone/>
            </a:pPr>
            <a:r>
              <a:rPr lang="en-US" sz="4400" b="1" dirty="0">
                <a:solidFill>
                  <a:srgbClr val="FF0000"/>
                </a:solidFill>
              </a:rPr>
              <a:t>A-</a:t>
            </a:r>
            <a:r>
              <a:rPr lang="en-US" sz="4400" dirty="0">
                <a:solidFill>
                  <a:srgbClr val="FF0000"/>
                </a:solidFill>
              </a:rPr>
              <a:t> </a:t>
            </a:r>
            <a:r>
              <a:rPr lang="en-US" dirty="0"/>
              <a:t>Five Differential diagnosis ? </a:t>
            </a:r>
          </a:p>
          <a:p>
            <a:pPr marL="0" indent="0" algn="l" rtl="0">
              <a:buNone/>
            </a:pPr>
            <a:r>
              <a:rPr lang="en-US" dirty="0">
                <a:solidFill>
                  <a:srgbClr val="00B050"/>
                </a:solidFill>
              </a:rPr>
              <a:t>acute coronary syndrome MI ,Perforated viscus ,Pancreatitis ,Epigastric hernia ,Stomach ulcer   </a:t>
            </a:r>
          </a:p>
          <a:p>
            <a:pPr marL="0" indent="0" algn="l" rtl="0">
              <a:buNone/>
            </a:pPr>
            <a:r>
              <a:rPr lang="en-US" dirty="0"/>
              <a:t>  </a:t>
            </a:r>
            <a:r>
              <a:rPr lang="en-US" sz="4400" b="1" dirty="0">
                <a:solidFill>
                  <a:srgbClr val="FF0000"/>
                </a:solidFill>
              </a:rPr>
              <a:t>B-</a:t>
            </a:r>
            <a:r>
              <a:rPr lang="en-US" sz="4400" dirty="0">
                <a:solidFill>
                  <a:srgbClr val="FF0000"/>
                </a:solidFill>
              </a:rPr>
              <a:t> </a:t>
            </a:r>
            <a:r>
              <a:rPr lang="en-US" dirty="0"/>
              <a:t>Five Investigations to exclude cause of pain ? </a:t>
            </a:r>
          </a:p>
          <a:p>
            <a:pPr marL="0" indent="0" algn="l" rtl="0">
              <a:buNone/>
            </a:pPr>
            <a:r>
              <a:rPr lang="en-US" dirty="0">
                <a:solidFill>
                  <a:srgbClr val="00B050"/>
                </a:solidFill>
              </a:rPr>
              <a:t>ECG,TT and </a:t>
            </a:r>
            <a:r>
              <a:rPr lang="en-US" dirty="0" err="1">
                <a:solidFill>
                  <a:srgbClr val="00B050"/>
                </a:solidFill>
              </a:rPr>
              <a:t>cpk,CBC</a:t>
            </a:r>
            <a:r>
              <a:rPr lang="en-US" dirty="0">
                <a:solidFill>
                  <a:srgbClr val="00B050"/>
                </a:solidFill>
              </a:rPr>
              <a:t> and chemistry ,Amylase ,</a:t>
            </a:r>
            <a:r>
              <a:rPr lang="en-US" dirty="0" err="1">
                <a:solidFill>
                  <a:srgbClr val="00B050"/>
                </a:solidFill>
              </a:rPr>
              <a:t>Cxr</a:t>
            </a:r>
            <a:r>
              <a:rPr lang="en-US" dirty="0">
                <a:solidFill>
                  <a:srgbClr val="00B050"/>
                </a:solidFill>
              </a:rPr>
              <a:t> ,2DECHO  ,US </a:t>
            </a:r>
          </a:p>
          <a:p>
            <a:pPr marL="0" indent="0" algn="l" rtl="0">
              <a:buNone/>
            </a:pPr>
            <a:r>
              <a:rPr lang="en-US" sz="4400" b="1" dirty="0">
                <a:solidFill>
                  <a:srgbClr val="FF0000"/>
                </a:solidFill>
              </a:rPr>
              <a:t>C-</a:t>
            </a:r>
            <a:r>
              <a:rPr lang="en-US" sz="4400" dirty="0">
                <a:solidFill>
                  <a:srgbClr val="FF0000"/>
                </a:solidFill>
              </a:rPr>
              <a:t> </a:t>
            </a:r>
            <a:r>
              <a:rPr lang="en-US" dirty="0"/>
              <a:t>A patient with inferior lead  STEMI .. Headache ,  </a:t>
            </a:r>
            <a:r>
              <a:rPr lang="en-US" dirty="0" err="1"/>
              <a:t>B.p</a:t>
            </a:r>
            <a:r>
              <a:rPr lang="en-US" dirty="0"/>
              <a:t> is 90/50 , What drug to be avoided (MCQ) ?? </a:t>
            </a:r>
          </a:p>
          <a:p>
            <a:pPr marL="0" indent="0" algn="l" rtl="0">
              <a:buNone/>
            </a:pPr>
            <a:r>
              <a:rPr lang="en-US" dirty="0">
                <a:solidFill>
                  <a:srgbClr val="00B050"/>
                </a:solidFill>
              </a:rPr>
              <a:t>Nitroglycerin</a:t>
            </a:r>
          </a:p>
          <a:p>
            <a:pPr marL="0" indent="0" algn="l" rtl="0">
              <a:buNone/>
            </a:pPr>
            <a:endParaRPr lang="ar-SA" dirty="0"/>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0186"/>
          </a:xfrm>
        </p:spPr>
        <p:txBody>
          <a:bodyPr>
            <a:normAutofit fontScale="90000"/>
          </a:bodyPr>
          <a:lstStyle/>
          <a:p>
            <a:pPr algn="l" rtl="0"/>
            <a:r>
              <a:rPr lang="en-US" sz="5400" b="1" dirty="0"/>
              <a:t>Q12: </a:t>
            </a:r>
            <a:r>
              <a:rPr lang="en-US" sz="3600" dirty="0"/>
              <a:t>patient with SOB &amp; chest pain , diagnosed as PE .. Mention the Risk factors for such case ( 5 points) ?!</a:t>
            </a:r>
            <a:endParaRPr lang="ar-SA" sz="3600" dirty="0"/>
          </a:p>
        </p:txBody>
      </p:sp>
      <p:sp>
        <p:nvSpPr>
          <p:cNvPr id="3" name="Content Placeholder 2"/>
          <p:cNvSpPr>
            <a:spLocks noGrp="1"/>
          </p:cNvSpPr>
          <p:nvPr>
            <p:ph idx="1"/>
          </p:nvPr>
        </p:nvSpPr>
        <p:spPr>
          <a:xfrm>
            <a:off x="395536" y="2204864"/>
            <a:ext cx="8229600" cy="4525963"/>
          </a:xfrm>
        </p:spPr>
        <p:txBody>
          <a:bodyPr/>
          <a:lstStyle/>
          <a:p>
            <a:pPr algn="l" rtl="0"/>
            <a:r>
              <a:rPr lang="en-US" dirty="0">
                <a:solidFill>
                  <a:srgbClr val="00B050"/>
                </a:solidFill>
              </a:rPr>
              <a:t>previous DVT or PE2-recent surgery 3-prolonged bed rest 4- pregnancy 5- malignancy 6-hemoptysis 7  tachycardia</a:t>
            </a:r>
            <a:endParaRPr lang="ar-SA" dirty="0">
              <a:solidFill>
                <a:srgbClr val="00B050"/>
              </a:solidFill>
            </a:endParaRP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txBox="1"/>
          <p:nvPr/>
        </p:nvSpPr>
        <p:spPr bwMode="auto">
          <a:xfrm>
            <a:off x="251520" y="1700808"/>
            <a:ext cx="8496944" cy="1584176"/>
          </a:xfrm>
          <a:prstGeom prst="rect">
            <a:avLst/>
          </a:prstGeom>
          <a:noFill/>
          <a:ln w="9525">
            <a:noFill/>
            <a:miter lim="800000"/>
          </a:ln>
        </p:spPr>
        <p:txBody>
          <a:bodyPr vert="horz" wrap="square" lIns="91440" tIns="45720" rIns="91440" bIns="45720" numCol="1" anchor="ctr" anchorCtr="0" compatLnSpc="1"/>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2pPr>
            <a:lvl3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3pPr>
            <a:lvl4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4pPr>
            <a:lvl5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5pPr>
            <a:lvl6pPr marL="4572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6pPr>
            <a:lvl7pPr marL="9144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7pPr>
            <a:lvl8pPr marL="13716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8pPr>
            <a:lvl9pPr marL="18288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9pPr>
          </a:lstStyle>
          <a:p>
            <a:r>
              <a:rPr lang="en-US" sz="5400" b="1" dirty="0"/>
              <a:t>Family medicine  mini </a:t>
            </a:r>
            <a:r>
              <a:rPr lang="en-US" sz="5400" b="1" dirty="0" err="1"/>
              <a:t>osce</a:t>
            </a:r>
            <a:r>
              <a:rPr lang="en-US" sz="5400" b="1" dirty="0"/>
              <a:t> </a:t>
            </a:r>
            <a:br>
              <a:rPr lang="en-US" sz="5400" b="1" dirty="0"/>
            </a:br>
            <a:r>
              <a:rPr lang="en-US" sz="5400" b="1" dirty="0"/>
              <a:t>2020/2021</a:t>
            </a:r>
            <a:endParaRPr lang="ar-JO" sz="5400" b="1" dirty="0"/>
          </a:p>
        </p:txBody>
      </p:sp>
      <p:sp>
        <p:nvSpPr>
          <p:cNvPr id="5" name="عنوان فرعي 2"/>
          <p:cNvSpPr txBox="1"/>
          <p:nvPr/>
        </p:nvSpPr>
        <p:spPr bwMode="auto">
          <a:xfrm>
            <a:off x="1371600" y="3886200"/>
            <a:ext cx="6400800" cy="1752600"/>
          </a:xfrm>
          <a:prstGeom prst="rect">
            <a:avLst/>
          </a:prstGeom>
          <a:noFill/>
          <a:ln w="9525">
            <a:noFill/>
            <a:miter lim="800000"/>
          </a:ln>
        </p:spPr>
        <p:txBody>
          <a:bodyPr vert="horz" wrap="square" lIns="91440" tIns="45720" rIns="91440" bIns="45720" numCol="1" anchor="t" anchorCtr="0" compatLnSpc="1"/>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solidFill>
                  <a:srgbClr val="0070C0"/>
                </a:solidFill>
              </a:rPr>
              <a:t>Group C + D</a:t>
            </a:r>
          </a:p>
          <a:p>
            <a:pPr marL="0" indent="0" algn="ctr">
              <a:buNone/>
            </a:pPr>
            <a:r>
              <a:rPr lang="en-US" dirty="0">
                <a:solidFill>
                  <a:srgbClr val="0070C0"/>
                </a:solidFill>
              </a:rPr>
              <a:t>Abdelrahman nour </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4" y="44624"/>
            <a:ext cx="3826768" cy="1143000"/>
          </a:xfrm>
        </p:spPr>
        <p:txBody>
          <a:bodyPr/>
          <a:lstStyle/>
          <a:p>
            <a:r>
              <a:rPr lang="en-US" dirty="0"/>
              <a:t>Q1 </a:t>
            </a:r>
          </a:p>
        </p:txBody>
      </p:sp>
      <p:sp>
        <p:nvSpPr>
          <p:cNvPr id="4" name="TextBox 3"/>
          <p:cNvSpPr txBox="1"/>
          <p:nvPr/>
        </p:nvSpPr>
        <p:spPr>
          <a:xfrm>
            <a:off x="150870" y="1340768"/>
            <a:ext cx="7661490" cy="400110"/>
          </a:xfrm>
          <a:prstGeom prst="rect">
            <a:avLst/>
          </a:prstGeom>
          <a:noFill/>
        </p:spPr>
        <p:txBody>
          <a:bodyPr wrap="square" rtlCol="0">
            <a:spAutoFit/>
          </a:bodyPr>
          <a:lstStyle/>
          <a:p>
            <a:pPr algn="l"/>
            <a:r>
              <a:rPr lang="en-US" sz="2000" b="0" i="0" dirty="0">
                <a:solidFill>
                  <a:srgbClr val="050505"/>
                </a:solidFill>
                <a:effectLst/>
                <a:latin typeface="Segoe UI Historic" panose="020B0502040204020203" pitchFamily="34" charset="0"/>
              </a:rPr>
              <a:t>child present with stridor and dysphagia and high grade fever...</a:t>
            </a:r>
            <a:endParaRPr lang="en-US" sz="2000" dirty="0"/>
          </a:p>
        </p:txBody>
      </p:sp>
      <p:sp>
        <p:nvSpPr>
          <p:cNvPr id="5" name="TextBox 4"/>
          <p:cNvSpPr txBox="1"/>
          <p:nvPr/>
        </p:nvSpPr>
        <p:spPr>
          <a:xfrm>
            <a:off x="251520" y="1988840"/>
            <a:ext cx="4392488" cy="3693319"/>
          </a:xfrm>
          <a:prstGeom prst="rect">
            <a:avLst/>
          </a:prstGeom>
          <a:noFill/>
        </p:spPr>
        <p:txBody>
          <a:bodyPr wrap="square" rtlCol="0">
            <a:spAutoFit/>
          </a:bodyPr>
          <a:lstStyle/>
          <a:p>
            <a:pPr algn="l"/>
            <a:r>
              <a:rPr lang="en-US" b="0" i="0" dirty="0">
                <a:solidFill>
                  <a:srgbClr val="050505"/>
                </a:solidFill>
                <a:effectLst/>
                <a:latin typeface="Segoe UI Historic" panose="020B0502040204020203" pitchFamily="34" charset="0"/>
              </a:rPr>
              <a:t>what is the name of the sign ??</a:t>
            </a:r>
          </a:p>
          <a:p>
            <a:pPr algn="l"/>
            <a:r>
              <a:rPr lang="en-US" b="1" dirty="0">
                <a:solidFill>
                  <a:srgbClr val="FF0000"/>
                </a:solidFill>
                <a:latin typeface="Segoe UI Historic" panose="020B0502040204020203" pitchFamily="34" charset="0"/>
              </a:rPr>
              <a:t>Thumb sign </a:t>
            </a:r>
          </a:p>
          <a:p>
            <a:pPr algn="l"/>
            <a:endParaRPr lang="en-US" b="1" dirty="0">
              <a:solidFill>
                <a:srgbClr val="FF0000"/>
              </a:solidFill>
              <a:latin typeface="Segoe UI Historic" panose="020B0502040204020203" pitchFamily="34" charset="0"/>
            </a:endParaRPr>
          </a:p>
          <a:p>
            <a:pPr algn="l"/>
            <a:endParaRPr lang="en-US" b="1" dirty="0">
              <a:solidFill>
                <a:srgbClr val="FF0000"/>
              </a:solidFill>
              <a:latin typeface="Segoe UI Historic" panose="020B0502040204020203" pitchFamily="34" charset="0"/>
            </a:endParaRPr>
          </a:p>
          <a:p>
            <a:pPr algn="l"/>
            <a:r>
              <a:rPr lang="en-US" b="0" i="0" dirty="0">
                <a:solidFill>
                  <a:srgbClr val="050505"/>
                </a:solidFill>
                <a:effectLst/>
                <a:latin typeface="Segoe UI Historic" panose="020B0502040204020203" pitchFamily="34" charset="0"/>
              </a:rPr>
              <a:t>what is the most common cause of this disease?</a:t>
            </a:r>
          </a:p>
          <a:p>
            <a:pPr algn="l"/>
            <a:r>
              <a:rPr lang="en-US" b="1" dirty="0">
                <a:solidFill>
                  <a:srgbClr val="FF0000"/>
                </a:solidFill>
                <a:latin typeface="Segoe UI Historic" panose="020B0502040204020203" pitchFamily="34" charset="0"/>
              </a:rPr>
              <a:t>HIB, </a:t>
            </a:r>
            <a:r>
              <a:rPr lang="en-US" b="1" dirty="0" err="1">
                <a:solidFill>
                  <a:srgbClr val="FF0000"/>
                </a:solidFill>
                <a:latin typeface="Segoe UI Historic" panose="020B0502040204020203" pitchFamily="34" charset="0"/>
              </a:rPr>
              <a:t>haemophilus</a:t>
            </a:r>
            <a:r>
              <a:rPr lang="en-US" b="1" dirty="0">
                <a:solidFill>
                  <a:srgbClr val="FF0000"/>
                </a:solidFill>
                <a:latin typeface="Segoe UI Historic" panose="020B0502040204020203" pitchFamily="34" charset="0"/>
              </a:rPr>
              <a:t> influenzae type b</a:t>
            </a:r>
            <a:r>
              <a:rPr lang="ar-JO" b="0" i="0" dirty="0">
                <a:solidFill>
                  <a:srgbClr val="050505"/>
                </a:solidFill>
                <a:effectLst/>
                <a:latin typeface="Segoe UI Historic" panose="020B0502040204020203" pitchFamily="34" charset="0"/>
              </a:rPr>
              <a:t> </a:t>
            </a:r>
            <a:r>
              <a:rPr lang="en-US" b="1" dirty="0">
                <a:solidFill>
                  <a:srgbClr val="FF0000"/>
                </a:solidFill>
                <a:latin typeface="Segoe UI Historic" panose="020B0502040204020203" pitchFamily="34" charset="0"/>
              </a:rPr>
              <a:t>causing epiglottitis</a:t>
            </a:r>
          </a:p>
          <a:p>
            <a:pPr algn="l"/>
            <a:endParaRPr lang="en-US" b="1" dirty="0">
              <a:solidFill>
                <a:srgbClr val="FF0000"/>
              </a:solidFill>
              <a:latin typeface="Segoe UI Historic" panose="020B0502040204020203" pitchFamily="34" charset="0"/>
            </a:endParaRPr>
          </a:p>
          <a:p>
            <a:pPr algn="l"/>
            <a:endParaRPr lang="en-US" b="1" dirty="0">
              <a:solidFill>
                <a:srgbClr val="FF0000"/>
              </a:solidFill>
              <a:latin typeface="Segoe UI Historic" panose="020B0502040204020203" pitchFamily="34" charset="0"/>
            </a:endParaRPr>
          </a:p>
          <a:p>
            <a:pPr algn="l"/>
            <a:r>
              <a:rPr lang="en-US" dirty="0">
                <a:solidFill>
                  <a:srgbClr val="050505"/>
                </a:solidFill>
                <a:latin typeface="Segoe UI Historic" panose="020B0502040204020203" pitchFamily="34" charset="0"/>
              </a:rPr>
              <a:t>The patient is</a:t>
            </a:r>
            <a:r>
              <a:rPr lang="en-US" b="0" i="0" dirty="0">
                <a:solidFill>
                  <a:srgbClr val="050505"/>
                </a:solidFill>
                <a:effectLst/>
                <a:latin typeface="Segoe UI Historic" panose="020B0502040204020203" pitchFamily="34" charset="0"/>
              </a:rPr>
              <a:t> cyanosed and decrease o2 saturation , what is the next step ?</a:t>
            </a:r>
            <a:endParaRPr lang="en-US" b="1" i="0" dirty="0">
              <a:solidFill>
                <a:srgbClr val="FF0000"/>
              </a:solidFill>
              <a:effectLst/>
              <a:latin typeface="Segoe UI Historic" panose="020B0502040204020203" pitchFamily="34" charset="0"/>
            </a:endParaRPr>
          </a:p>
          <a:p>
            <a:pPr algn="l"/>
            <a:r>
              <a:rPr lang="en-US" b="1" dirty="0">
                <a:solidFill>
                  <a:srgbClr val="FF0000"/>
                </a:solidFill>
                <a:latin typeface="Segoe UI Historic" panose="020B0502040204020203" pitchFamily="34" charset="0"/>
              </a:rPr>
              <a:t>intubate and admit </a:t>
            </a:r>
            <a:r>
              <a:rPr lang="en-US" b="1" dirty="0" err="1">
                <a:solidFill>
                  <a:srgbClr val="FF0000"/>
                </a:solidFill>
                <a:latin typeface="Segoe UI Historic" panose="020B0502040204020203" pitchFamily="34" charset="0"/>
              </a:rPr>
              <a:t>ti</a:t>
            </a:r>
            <a:r>
              <a:rPr lang="en-US" b="1" dirty="0">
                <a:solidFill>
                  <a:srgbClr val="FF0000"/>
                </a:solidFill>
                <a:latin typeface="Segoe UI Historic" panose="020B0502040204020203" pitchFamily="34" charset="0"/>
              </a:rPr>
              <a:t> ICU or secure airway</a:t>
            </a:r>
          </a:p>
        </p:txBody>
      </p:sp>
      <p:pic>
        <p:nvPicPr>
          <p:cNvPr id="7" name="Picture 6"/>
          <p:cNvPicPr>
            <a:picLocks noChangeAspect="1"/>
          </p:cNvPicPr>
          <p:nvPr/>
        </p:nvPicPr>
        <p:blipFill>
          <a:blip r:embed="rId2"/>
          <a:stretch>
            <a:fillRect/>
          </a:stretch>
        </p:blipFill>
        <p:spPr>
          <a:xfrm>
            <a:off x="4687668" y="2708920"/>
            <a:ext cx="4181809" cy="3777568"/>
          </a:xfrm>
          <a:prstGeom prst="rect">
            <a:avLst/>
          </a:prstGeom>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2458616" cy="1143000"/>
          </a:xfrm>
        </p:spPr>
        <p:txBody>
          <a:bodyPr/>
          <a:lstStyle/>
          <a:p>
            <a:r>
              <a:rPr lang="en-US" dirty="0"/>
              <a:t>Q2</a:t>
            </a:r>
          </a:p>
        </p:txBody>
      </p:sp>
      <p:pic>
        <p:nvPicPr>
          <p:cNvPr id="2050" name="Picture 2" descr="Image may contain: one or more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645024"/>
            <a:ext cx="4693873" cy="30174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1196752"/>
            <a:ext cx="8856984" cy="2677656"/>
          </a:xfrm>
          <a:prstGeom prst="rect">
            <a:avLst/>
          </a:prstGeom>
          <a:noFill/>
        </p:spPr>
        <p:txBody>
          <a:bodyPr wrap="square" rtlCol="0">
            <a:spAutoFit/>
          </a:bodyPr>
          <a:lstStyle/>
          <a:p>
            <a:pPr algn="l"/>
            <a:r>
              <a:rPr lang="en-US" sz="2400" dirty="0"/>
              <a:t>What is the name of the sign ? </a:t>
            </a:r>
          </a:p>
          <a:p>
            <a:pPr algn="l"/>
            <a:r>
              <a:rPr lang="en-US" sz="2400" b="1" dirty="0">
                <a:solidFill>
                  <a:srgbClr val="FF0000"/>
                </a:solidFill>
              </a:rPr>
              <a:t>Cullen’s sign</a:t>
            </a:r>
          </a:p>
          <a:p>
            <a:pPr algn="l"/>
            <a:endParaRPr lang="en-US" sz="2400" b="1" dirty="0">
              <a:solidFill>
                <a:srgbClr val="FF0000"/>
              </a:solidFill>
            </a:endParaRPr>
          </a:p>
          <a:p>
            <a:pPr algn="l"/>
            <a:r>
              <a:rPr lang="en-US" sz="2400" dirty="0"/>
              <a:t>What does it indicate ?</a:t>
            </a:r>
          </a:p>
          <a:p>
            <a:pPr algn="l"/>
            <a:r>
              <a:rPr lang="en-US" sz="2400" b="1" dirty="0">
                <a:solidFill>
                  <a:srgbClr val="FF0000"/>
                </a:solidFill>
              </a:rPr>
              <a:t>pancreatitis, pancreatic necrosis, retroperitoneal hemorrhage due to trauma or pancreatitis, ectopic pregnancy</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2314600" cy="1143000"/>
          </a:xfrm>
        </p:spPr>
        <p:txBody>
          <a:bodyPr/>
          <a:lstStyle/>
          <a:p>
            <a:r>
              <a:rPr lang="en-US" dirty="0"/>
              <a:t>Q3</a:t>
            </a:r>
          </a:p>
        </p:txBody>
      </p:sp>
      <p:pic>
        <p:nvPicPr>
          <p:cNvPr id="11" name="Picture 10"/>
          <p:cNvPicPr>
            <a:picLocks noChangeAspect="1"/>
          </p:cNvPicPr>
          <p:nvPr/>
        </p:nvPicPr>
        <p:blipFill>
          <a:blip r:embed="rId2"/>
          <a:stretch>
            <a:fillRect/>
          </a:stretch>
        </p:blipFill>
        <p:spPr>
          <a:xfrm>
            <a:off x="3028785" y="1700808"/>
            <a:ext cx="6098258" cy="4545221"/>
          </a:xfrm>
          <a:prstGeom prst="rect">
            <a:avLst/>
          </a:prstGeom>
        </p:spPr>
      </p:pic>
      <p:sp>
        <p:nvSpPr>
          <p:cNvPr id="12" name="TextBox 11"/>
          <p:cNvSpPr txBox="1"/>
          <p:nvPr/>
        </p:nvSpPr>
        <p:spPr>
          <a:xfrm>
            <a:off x="107504" y="1844824"/>
            <a:ext cx="2952328" cy="4708981"/>
          </a:xfrm>
          <a:prstGeom prst="rect">
            <a:avLst/>
          </a:prstGeom>
          <a:noFill/>
        </p:spPr>
        <p:txBody>
          <a:bodyPr wrap="square" rtlCol="0">
            <a:spAutoFit/>
          </a:bodyPr>
          <a:lstStyle/>
          <a:p>
            <a:pPr algn="l"/>
            <a:r>
              <a:rPr lang="en-US" sz="2000" dirty="0"/>
              <a:t>what is the name of this thing ? </a:t>
            </a:r>
          </a:p>
          <a:p>
            <a:pPr algn="l"/>
            <a:r>
              <a:rPr lang="en-US" sz="2000" b="1" dirty="0" err="1">
                <a:solidFill>
                  <a:srgbClr val="FF0000"/>
                </a:solidFill>
              </a:rPr>
              <a:t>Frax</a:t>
            </a:r>
            <a:r>
              <a:rPr lang="en-US" sz="2000" b="1" dirty="0">
                <a:solidFill>
                  <a:srgbClr val="FF0000"/>
                </a:solidFill>
              </a:rPr>
              <a:t> tool</a:t>
            </a:r>
          </a:p>
          <a:p>
            <a:pPr algn="l"/>
            <a:endParaRPr lang="en-US" sz="2000" dirty="0"/>
          </a:p>
          <a:p>
            <a:pPr algn="l"/>
            <a:endParaRPr lang="en-US" sz="2000" dirty="0"/>
          </a:p>
          <a:p>
            <a:pPr algn="l"/>
            <a:r>
              <a:rPr lang="en-US" sz="2000" dirty="0"/>
              <a:t>What is the diagnosis ? </a:t>
            </a:r>
          </a:p>
          <a:p>
            <a:pPr algn="l"/>
            <a:r>
              <a:rPr lang="en-US" sz="2000" b="1" dirty="0">
                <a:solidFill>
                  <a:srgbClr val="FF0000"/>
                </a:solidFill>
              </a:rPr>
              <a:t>Osteopenia</a:t>
            </a:r>
            <a:r>
              <a:rPr lang="en-US" sz="2000" dirty="0"/>
              <a:t> </a:t>
            </a:r>
          </a:p>
          <a:p>
            <a:pPr algn="l"/>
            <a:endParaRPr lang="en-US" sz="2000" dirty="0"/>
          </a:p>
          <a:p>
            <a:pPr algn="l"/>
            <a:endParaRPr lang="en-US" sz="2000" dirty="0"/>
          </a:p>
          <a:p>
            <a:pPr algn="l"/>
            <a:r>
              <a:rPr lang="en-US" sz="2000" dirty="0"/>
              <a:t>Management ?</a:t>
            </a:r>
          </a:p>
          <a:p>
            <a:pPr algn="l"/>
            <a:r>
              <a:rPr lang="en-US" sz="2000" b="1" dirty="0">
                <a:solidFill>
                  <a:srgbClr val="FF0000"/>
                </a:solidFill>
              </a:rPr>
              <a:t>1.life style (</a:t>
            </a:r>
            <a:r>
              <a:rPr lang="en-US" sz="2000" b="1" dirty="0" err="1">
                <a:solidFill>
                  <a:srgbClr val="FF0000"/>
                </a:solidFill>
              </a:rPr>
              <a:t>diet,exercise</a:t>
            </a:r>
            <a:r>
              <a:rPr lang="en-US" sz="2000" b="1" dirty="0">
                <a:solidFill>
                  <a:srgbClr val="FF0000"/>
                </a:solidFill>
              </a:rPr>
              <a:t>, </a:t>
            </a:r>
            <a:r>
              <a:rPr lang="en-US" sz="2000" b="1" dirty="0" err="1">
                <a:solidFill>
                  <a:srgbClr val="FF0000"/>
                </a:solidFill>
              </a:rPr>
              <a:t>sunexposure</a:t>
            </a:r>
            <a:r>
              <a:rPr lang="en-US" sz="2000" b="1" dirty="0">
                <a:solidFill>
                  <a:srgbClr val="FF0000"/>
                </a:solidFill>
              </a:rPr>
              <a:t>) and     ca and vit d supp 2.bisphophonates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60337"/>
            <a:ext cx="2314600" cy="1143000"/>
          </a:xfrm>
        </p:spPr>
        <p:txBody>
          <a:bodyPr/>
          <a:lstStyle/>
          <a:p>
            <a:r>
              <a:rPr lang="en-US" dirty="0"/>
              <a:t>Q4 </a:t>
            </a:r>
          </a:p>
        </p:txBody>
      </p:sp>
      <p:pic>
        <p:nvPicPr>
          <p:cNvPr id="4" name="Picture 3"/>
          <p:cNvPicPr>
            <a:picLocks noChangeAspect="1"/>
          </p:cNvPicPr>
          <p:nvPr/>
        </p:nvPicPr>
        <p:blipFill>
          <a:blip r:embed="rId2"/>
          <a:stretch>
            <a:fillRect/>
          </a:stretch>
        </p:blipFill>
        <p:spPr>
          <a:xfrm>
            <a:off x="6444208" y="2564904"/>
            <a:ext cx="2381250" cy="3505200"/>
          </a:xfrm>
          <a:prstGeom prst="rect">
            <a:avLst/>
          </a:prstGeom>
        </p:spPr>
      </p:pic>
      <p:sp>
        <p:nvSpPr>
          <p:cNvPr id="6" name="TextBox 5"/>
          <p:cNvSpPr txBox="1"/>
          <p:nvPr/>
        </p:nvSpPr>
        <p:spPr>
          <a:xfrm>
            <a:off x="611560" y="1268760"/>
            <a:ext cx="5472608" cy="5355312"/>
          </a:xfrm>
          <a:prstGeom prst="rect">
            <a:avLst/>
          </a:prstGeom>
          <a:noFill/>
        </p:spPr>
        <p:txBody>
          <a:bodyPr wrap="square" rtlCol="0">
            <a:spAutoFit/>
          </a:bodyPr>
          <a:lstStyle/>
          <a:p>
            <a:pPr algn="l"/>
            <a:r>
              <a:rPr lang="en-US" b="0" i="0" dirty="0">
                <a:solidFill>
                  <a:srgbClr val="09142A"/>
                </a:solidFill>
                <a:effectLst/>
                <a:latin typeface="Roboto"/>
              </a:rPr>
              <a:t>A 44-year-old woman presented to the clinic to establish care , She had a history of hyperlipidemia, type 2 diabetes</a:t>
            </a:r>
            <a:r>
              <a:rPr lang="en-US" dirty="0">
                <a:solidFill>
                  <a:srgbClr val="09142A"/>
                </a:solidFill>
                <a:latin typeface="Roboto"/>
              </a:rPr>
              <a:t>, </a:t>
            </a:r>
            <a:r>
              <a:rPr lang="en-US" b="0" i="0" dirty="0">
                <a:solidFill>
                  <a:srgbClr val="09142A"/>
                </a:solidFill>
                <a:effectLst/>
                <a:latin typeface="Roboto"/>
              </a:rPr>
              <a:t> Physical examination revealed obesity and acanthosis nigricans</a:t>
            </a:r>
          </a:p>
          <a:p>
            <a:pPr algn="l"/>
            <a:endParaRPr lang="en-US" dirty="0"/>
          </a:p>
          <a:p>
            <a:pPr algn="l"/>
            <a:r>
              <a:rPr lang="en-US" dirty="0"/>
              <a:t>What is your diagnosis (based on photo)?</a:t>
            </a:r>
          </a:p>
          <a:p>
            <a:pPr algn="l"/>
            <a:r>
              <a:rPr lang="en-US" b="1" i="0" dirty="0">
                <a:solidFill>
                  <a:srgbClr val="FF0000"/>
                </a:solidFill>
                <a:effectLst/>
                <a:latin typeface="Roboto"/>
              </a:rPr>
              <a:t>Hypertriglyceridemia</a:t>
            </a:r>
            <a:r>
              <a:rPr lang="en-US" b="0" i="0" dirty="0">
                <a:solidFill>
                  <a:srgbClr val="09142A"/>
                </a:solidFill>
                <a:effectLst/>
                <a:latin typeface="Roboto"/>
              </a:rPr>
              <a:t>.</a:t>
            </a:r>
          </a:p>
          <a:p>
            <a:pPr algn="l"/>
            <a:endParaRPr lang="en-US" dirty="0">
              <a:solidFill>
                <a:srgbClr val="09142A"/>
              </a:solidFill>
              <a:latin typeface="Roboto"/>
            </a:endParaRPr>
          </a:p>
          <a:p>
            <a:pPr algn="l"/>
            <a:r>
              <a:rPr lang="en-US" dirty="0">
                <a:solidFill>
                  <a:srgbClr val="09142A"/>
                </a:solidFill>
                <a:latin typeface="Roboto"/>
              </a:rPr>
              <a:t>What medication would you like to add beside statin and insulin ?</a:t>
            </a:r>
          </a:p>
          <a:p>
            <a:pPr algn="l"/>
            <a:r>
              <a:rPr lang="en-US" b="1" dirty="0">
                <a:solidFill>
                  <a:srgbClr val="FF0000"/>
                </a:solidFill>
                <a:latin typeface="Roboto"/>
              </a:rPr>
              <a:t>fibrates</a:t>
            </a:r>
          </a:p>
          <a:p>
            <a:pPr algn="l"/>
            <a:endParaRPr lang="en-US" b="1" dirty="0">
              <a:solidFill>
                <a:srgbClr val="FF0000"/>
              </a:solidFill>
              <a:latin typeface="Roboto"/>
            </a:endParaRPr>
          </a:p>
          <a:p>
            <a:pPr algn="l"/>
            <a:endParaRPr lang="en-US" b="1" dirty="0">
              <a:solidFill>
                <a:srgbClr val="FF0000"/>
              </a:solidFill>
              <a:latin typeface="Roboto"/>
            </a:endParaRPr>
          </a:p>
          <a:p>
            <a:pPr algn="l"/>
            <a:r>
              <a:rPr lang="en-US" dirty="0">
                <a:solidFill>
                  <a:srgbClr val="09142A"/>
                </a:solidFill>
                <a:latin typeface="Roboto"/>
              </a:rPr>
              <a:t>Other than </a:t>
            </a:r>
            <a:r>
              <a:rPr lang="en-US" dirty="0" err="1">
                <a:solidFill>
                  <a:srgbClr val="09142A"/>
                </a:solidFill>
                <a:latin typeface="Roboto"/>
              </a:rPr>
              <a:t>cvs</a:t>
            </a:r>
            <a:r>
              <a:rPr lang="en-US" dirty="0">
                <a:solidFill>
                  <a:srgbClr val="09142A"/>
                </a:solidFill>
                <a:latin typeface="Roboto"/>
              </a:rPr>
              <a:t> disease risk , what is the biggest risk in this case ?</a:t>
            </a:r>
          </a:p>
          <a:p>
            <a:pPr algn="l"/>
            <a:r>
              <a:rPr lang="en-US" b="1" dirty="0">
                <a:solidFill>
                  <a:srgbClr val="FF0000"/>
                </a:solidFill>
                <a:latin typeface="Roboto"/>
              </a:rPr>
              <a:t>pancreatitis</a:t>
            </a:r>
          </a:p>
          <a:p>
            <a:pPr algn="l"/>
            <a:endParaRPr lang="en-US" dirty="0">
              <a:solidFill>
                <a:srgbClr val="09142A"/>
              </a:solidFill>
              <a:latin typeface="Roboto"/>
            </a:endParaRPr>
          </a:p>
          <a:p>
            <a:pPr algn="l"/>
            <a:endParaRPr lang="en-US" dirty="0">
              <a:solidFill>
                <a:srgbClr val="09142A"/>
              </a:solidFill>
              <a:latin typeface="Roboto"/>
            </a:endParaRPr>
          </a:p>
          <a:p>
            <a:pPr algn="l"/>
            <a:r>
              <a:rPr lang="en-US" dirty="0">
                <a:hlinkClick r:id="rId3"/>
              </a:rPr>
              <a:t>https://www.aafp.org/afp/2009/0415/p699.html</a:t>
            </a:r>
            <a:endParaRPr lang="en-US" dirty="0">
              <a:solidFill>
                <a:srgbClr val="09142A"/>
              </a:solidFill>
              <a:latin typeface="Roboto"/>
            </a:endParaRP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60337"/>
            <a:ext cx="1368152" cy="460351"/>
          </a:xfrm>
        </p:spPr>
        <p:txBody>
          <a:bodyPr/>
          <a:lstStyle/>
          <a:p>
            <a:r>
              <a:rPr lang="en-US" dirty="0"/>
              <a:t>Q5 </a:t>
            </a:r>
          </a:p>
        </p:txBody>
      </p:sp>
      <p:pic>
        <p:nvPicPr>
          <p:cNvPr id="5" name="Picture 2" descr="C:\Users\DELL\Desktop\Patient-health-questionnaire-PHQ-2-9-screening-instrument-for-depression.png"/>
          <p:cNvPicPr>
            <a:picLocks noChangeAspect="1" noChangeArrowheads="1"/>
          </p:cNvPicPr>
          <p:nvPr/>
        </p:nvPicPr>
        <p:blipFill rotWithShape="1">
          <a:blip r:embed="rId2"/>
          <a:srcRect l="-1" r="-4237" b="63529"/>
          <a:stretch>
            <a:fillRect/>
          </a:stretch>
        </p:blipFill>
        <p:spPr bwMode="auto">
          <a:xfrm>
            <a:off x="251520" y="756401"/>
            <a:ext cx="8786842" cy="1198486"/>
          </a:xfrm>
          <a:prstGeom prst="rect">
            <a:avLst/>
          </a:prstGeom>
          <a:noFill/>
        </p:spPr>
      </p:pic>
      <p:sp>
        <p:nvSpPr>
          <p:cNvPr id="7" name="TextBox 6"/>
          <p:cNvSpPr txBox="1"/>
          <p:nvPr/>
        </p:nvSpPr>
        <p:spPr>
          <a:xfrm>
            <a:off x="251520" y="1944210"/>
            <a:ext cx="7704856" cy="1631216"/>
          </a:xfrm>
          <a:prstGeom prst="rect">
            <a:avLst/>
          </a:prstGeom>
          <a:noFill/>
        </p:spPr>
        <p:txBody>
          <a:bodyPr wrap="square" rtlCol="0">
            <a:spAutoFit/>
          </a:bodyPr>
          <a:lstStyle/>
          <a:p>
            <a:pPr algn="l"/>
            <a:r>
              <a:rPr lang="en-US" sz="2000" dirty="0"/>
              <a:t>What is the name of this questionnaire ?</a:t>
            </a:r>
          </a:p>
          <a:p>
            <a:pPr algn="l"/>
            <a:r>
              <a:rPr lang="en-US" sz="2000" b="1" dirty="0">
                <a:solidFill>
                  <a:srgbClr val="FF0000"/>
                </a:solidFill>
                <a:latin typeface="Calibri" panose="020F0502020204030204"/>
              </a:rPr>
              <a:t>PHQ 2 ,patient health questionnaire or depression screening tool</a:t>
            </a:r>
          </a:p>
          <a:p>
            <a:pPr algn="l"/>
            <a:endParaRPr lang="en-US" sz="2000" b="1" dirty="0">
              <a:solidFill>
                <a:srgbClr val="FF0000"/>
              </a:solidFill>
              <a:latin typeface="Calibri" panose="020F0502020204030204"/>
            </a:endParaRPr>
          </a:p>
          <a:p>
            <a:pPr algn="l"/>
            <a:r>
              <a:rPr lang="en-US" sz="2000" dirty="0"/>
              <a:t>If secondary causes were ruled out ,, what other questions do you ask to confirm the diagnosis ?</a:t>
            </a:r>
          </a:p>
        </p:txBody>
      </p:sp>
      <p:pic>
        <p:nvPicPr>
          <p:cNvPr id="9" name="Picture 2" descr="C:\Users\DELL\Desktop\Patient-health-questionnaire-PHQ-2-9-screening-instrument-for-depression.png"/>
          <p:cNvPicPr>
            <a:picLocks noChangeAspect="1" noChangeArrowheads="1"/>
          </p:cNvPicPr>
          <p:nvPr/>
        </p:nvPicPr>
        <p:blipFill>
          <a:blip r:embed="rId2"/>
          <a:srcRect/>
          <a:stretch>
            <a:fillRect/>
          </a:stretch>
        </p:blipFill>
        <p:spPr bwMode="auto">
          <a:xfrm>
            <a:off x="467544" y="3861048"/>
            <a:ext cx="7560840" cy="2947446"/>
          </a:xfrm>
          <a:prstGeom prst="rect">
            <a:avLst/>
          </a:prstGeom>
          <a:noFill/>
        </p:spPr>
      </p:pic>
      <p:sp>
        <p:nvSpPr>
          <p:cNvPr id="10" name="Arrow: Bent 9"/>
          <p:cNvSpPr/>
          <p:nvPr/>
        </p:nvSpPr>
        <p:spPr>
          <a:xfrm rot="7837805">
            <a:off x="3107399" y="3691505"/>
            <a:ext cx="1080120" cy="43204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A70982-B1ED-9FD7-7DCE-7D8FE6B25354}"/>
              </a:ext>
            </a:extLst>
          </p:cNvPr>
          <p:cNvSpPr>
            <a:spLocks noGrp="1"/>
          </p:cNvSpPr>
          <p:nvPr>
            <p:ph idx="1"/>
          </p:nvPr>
        </p:nvSpPr>
        <p:spPr>
          <a:xfrm>
            <a:off x="457200" y="663886"/>
            <a:ext cx="8229600" cy="4525963"/>
          </a:xfrm>
        </p:spPr>
        <p:txBody>
          <a:bodyPr/>
          <a:lstStyle/>
          <a:p>
            <a:pPr algn="l" rtl="0"/>
            <a:r>
              <a:rPr lang="en-GB" dirty="0"/>
              <a:t>Q4: Typical case of </a:t>
            </a:r>
            <a:r>
              <a:rPr lang="en-GB" b="1" dirty="0">
                <a:solidFill>
                  <a:srgbClr val="00B050"/>
                </a:solidFill>
              </a:rPr>
              <a:t>epiglottitis</a:t>
            </a:r>
          </a:p>
          <a:p>
            <a:pPr marL="0" indent="0" algn="l" rtl="0">
              <a:buNone/>
            </a:pPr>
            <a:r>
              <a:rPr lang="en-GB" b="1" dirty="0"/>
              <a:t>Name of the child’s position?</a:t>
            </a:r>
          </a:p>
          <a:p>
            <a:pPr marL="0" indent="0" algn="l" rtl="0">
              <a:buNone/>
            </a:pPr>
            <a:r>
              <a:rPr lang="en-GB" b="1" dirty="0">
                <a:solidFill>
                  <a:srgbClr val="00B050"/>
                </a:solidFill>
              </a:rPr>
              <a:t>Tripod posture</a:t>
            </a:r>
            <a:endParaRPr lang="en-US" b="1" dirty="0">
              <a:solidFill>
                <a:srgbClr val="00B050"/>
              </a:solidFill>
            </a:endParaRPr>
          </a:p>
        </p:txBody>
      </p:sp>
      <p:pic>
        <p:nvPicPr>
          <p:cNvPr id="4" name="Picture 4">
            <a:extLst>
              <a:ext uri="{FF2B5EF4-FFF2-40B4-BE49-F238E27FC236}">
                <a16:creationId xmlns:a16="http://schemas.microsoft.com/office/drawing/2014/main" id="{30FDA7AD-7153-D1B9-E8C2-6AF8C9A91AD3}"/>
              </a:ext>
            </a:extLst>
          </p:cNvPr>
          <p:cNvPicPr>
            <a:picLocks noChangeAspect="1"/>
          </p:cNvPicPr>
          <p:nvPr/>
        </p:nvPicPr>
        <p:blipFill rotWithShape="1">
          <a:blip r:embed="rId2">
            <a:extLst>
              <a:ext uri="{28A0092B-C50C-407E-A947-70E740481C1C}">
                <a14:useLocalDpi xmlns:a14="http://schemas.microsoft.com/office/drawing/2010/main" val="0"/>
              </a:ext>
            </a:extLst>
          </a:blip>
          <a:srcRect l="26536" r="25088"/>
          <a:stretch/>
        </p:blipFill>
        <p:spPr>
          <a:xfrm>
            <a:off x="7121961" y="374167"/>
            <a:ext cx="1663451" cy="2552700"/>
          </a:xfrm>
          <a:prstGeom prst="rect">
            <a:avLst/>
          </a:prstGeom>
        </p:spPr>
      </p:pic>
    </p:spTree>
    <p:extLst>
      <p:ext uri="{BB962C8B-B14F-4D97-AF65-F5344CB8AC3E}">
        <p14:creationId xmlns:p14="http://schemas.microsoft.com/office/powerpoint/2010/main" val="185262409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44624"/>
            <a:ext cx="2026568" cy="1143000"/>
          </a:xfrm>
        </p:spPr>
        <p:txBody>
          <a:bodyPr/>
          <a:lstStyle/>
          <a:p>
            <a:r>
              <a:rPr lang="en-US" dirty="0"/>
              <a:t>Q6</a:t>
            </a:r>
          </a:p>
        </p:txBody>
      </p:sp>
      <p:pic>
        <p:nvPicPr>
          <p:cNvPr id="3074" name="Picture 2" descr="Rosh Review | Medical mnemonics, Neurology, Health history"/>
          <p:cNvPicPr>
            <a:picLocks noChangeAspect="1" noChangeArrowheads="1"/>
          </p:cNvPicPr>
          <p:nvPr/>
        </p:nvPicPr>
        <p:blipFill rotWithShape="1">
          <a:blip r:embed="rId2">
            <a:extLst>
              <a:ext uri="{28A0092B-C50C-407E-A947-70E740481C1C}">
                <a14:useLocalDpi xmlns:a14="http://schemas.microsoft.com/office/drawing/2010/main" val="0"/>
              </a:ext>
            </a:extLst>
          </a:blip>
          <a:srcRect t="9246" b="20635"/>
          <a:stretch>
            <a:fillRect/>
          </a:stretch>
        </p:blipFill>
        <p:spPr bwMode="auto">
          <a:xfrm>
            <a:off x="3923928" y="3861047"/>
            <a:ext cx="5087863" cy="29347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1268760"/>
            <a:ext cx="5400600" cy="2308324"/>
          </a:xfrm>
          <a:prstGeom prst="rect">
            <a:avLst/>
          </a:prstGeom>
          <a:noFill/>
        </p:spPr>
        <p:txBody>
          <a:bodyPr wrap="square" rtlCol="0">
            <a:spAutoFit/>
          </a:bodyPr>
          <a:lstStyle/>
          <a:p>
            <a:pPr algn="l"/>
            <a:r>
              <a:rPr lang="en-US" sz="2400" dirty="0"/>
              <a:t>Name of this </a:t>
            </a:r>
            <a:r>
              <a:rPr lang="en-US" sz="2400" dirty="0" err="1"/>
              <a:t>manuever</a:t>
            </a:r>
            <a:r>
              <a:rPr lang="en-US" sz="2400" dirty="0"/>
              <a:t> ? </a:t>
            </a:r>
          </a:p>
          <a:p>
            <a:pPr algn="l"/>
            <a:r>
              <a:rPr lang="en-US" sz="2400" b="1" dirty="0">
                <a:solidFill>
                  <a:srgbClr val="FF0000"/>
                </a:solidFill>
              </a:rPr>
              <a:t>dix </a:t>
            </a:r>
            <a:r>
              <a:rPr lang="en-US" sz="2400" b="1" dirty="0" err="1">
                <a:solidFill>
                  <a:srgbClr val="FF0000"/>
                </a:solidFill>
              </a:rPr>
              <a:t>hallpike</a:t>
            </a:r>
            <a:endParaRPr lang="en-US" sz="2400" b="1" dirty="0">
              <a:solidFill>
                <a:srgbClr val="FF0000"/>
              </a:solidFill>
            </a:endParaRPr>
          </a:p>
          <a:p>
            <a:pPr algn="l"/>
            <a:endParaRPr lang="en-US" sz="2400" dirty="0"/>
          </a:p>
          <a:p>
            <a:pPr algn="l"/>
            <a:r>
              <a:rPr lang="en-US" sz="2400" dirty="0"/>
              <a:t>If the result was negative , what is your next step ?</a:t>
            </a:r>
          </a:p>
          <a:p>
            <a:pPr algn="l"/>
            <a:r>
              <a:rPr lang="en-US" sz="2400" b="1" i="0" dirty="0">
                <a:solidFill>
                  <a:srgbClr val="FF0000"/>
                </a:solidFill>
                <a:effectLst/>
                <a:latin typeface="Segoe UI Historic" panose="020B0502040204020203" pitchFamily="34" charset="0"/>
              </a:rPr>
              <a:t>assess for orthostatic hypotension</a:t>
            </a:r>
            <a:endParaRPr lang="en-US" b="1" dirty="0">
              <a:solidFill>
                <a:srgbClr val="FF0000"/>
              </a:solidFill>
            </a:endParaRP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2746648" cy="1143000"/>
          </a:xfrm>
        </p:spPr>
        <p:txBody>
          <a:bodyPr/>
          <a:lstStyle/>
          <a:p>
            <a:r>
              <a:rPr lang="en-US" dirty="0"/>
              <a:t>Q7 </a:t>
            </a:r>
          </a:p>
        </p:txBody>
      </p:sp>
      <p:sp>
        <p:nvSpPr>
          <p:cNvPr id="4" name="TextBox 3"/>
          <p:cNvSpPr txBox="1"/>
          <p:nvPr/>
        </p:nvSpPr>
        <p:spPr>
          <a:xfrm>
            <a:off x="611560" y="1290364"/>
            <a:ext cx="7920880" cy="4801314"/>
          </a:xfrm>
          <a:prstGeom prst="rect">
            <a:avLst/>
          </a:prstGeom>
          <a:noFill/>
        </p:spPr>
        <p:txBody>
          <a:bodyPr wrap="square" rtlCol="0">
            <a:spAutoFit/>
          </a:bodyPr>
          <a:lstStyle/>
          <a:p>
            <a:pPr algn="l"/>
            <a:r>
              <a:rPr lang="en-US" sz="2400" dirty="0"/>
              <a:t>A 55 year old man came to your clinic for screening tests </a:t>
            </a:r>
          </a:p>
          <a:p>
            <a:pPr algn="l"/>
            <a:r>
              <a:rPr lang="en-US" sz="2400" dirty="0"/>
              <a:t>If you knew that He took </a:t>
            </a:r>
            <a:r>
              <a:rPr lang="en-US" sz="2400" dirty="0" err="1"/>
              <a:t>tdap</a:t>
            </a:r>
            <a:r>
              <a:rPr lang="en-US" sz="2400" dirty="0"/>
              <a:t> before 5 years , what tests you will do ?  </a:t>
            </a:r>
          </a:p>
          <a:p>
            <a:pPr algn="l"/>
            <a:endParaRPr lang="en-US" sz="2400" dirty="0"/>
          </a:p>
          <a:p>
            <a:pPr algn="l"/>
            <a:r>
              <a:rPr lang="en-US" sz="2400" b="1" dirty="0">
                <a:solidFill>
                  <a:srgbClr val="FF0000"/>
                </a:solidFill>
              </a:rPr>
              <a:t>BP measurement ( </a:t>
            </a:r>
            <a:r>
              <a:rPr lang="en-US" sz="2400" b="1" dirty="0" err="1">
                <a:solidFill>
                  <a:srgbClr val="FF0000"/>
                </a:solidFill>
              </a:rPr>
              <a:t>htn</a:t>
            </a:r>
            <a:r>
              <a:rPr lang="en-US" sz="2400" b="1" dirty="0">
                <a:solidFill>
                  <a:srgbClr val="FF0000"/>
                </a:solidFill>
              </a:rPr>
              <a:t>)</a:t>
            </a:r>
          </a:p>
          <a:p>
            <a:pPr algn="l"/>
            <a:r>
              <a:rPr lang="en-US" sz="2400" b="1" dirty="0">
                <a:solidFill>
                  <a:srgbClr val="FF0000"/>
                </a:solidFill>
              </a:rPr>
              <a:t>Low dose </a:t>
            </a:r>
            <a:r>
              <a:rPr lang="en-US" sz="2400" b="1" dirty="0" err="1">
                <a:solidFill>
                  <a:srgbClr val="FF0000"/>
                </a:solidFill>
              </a:rPr>
              <a:t>ct</a:t>
            </a:r>
            <a:r>
              <a:rPr lang="en-US" sz="2400" b="1" dirty="0">
                <a:solidFill>
                  <a:srgbClr val="FF0000"/>
                </a:solidFill>
              </a:rPr>
              <a:t> ( lung cancer )</a:t>
            </a:r>
          </a:p>
          <a:p>
            <a:pPr algn="l"/>
            <a:r>
              <a:rPr lang="en-US" sz="2400" b="1" dirty="0">
                <a:solidFill>
                  <a:srgbClr val="FF0000"/>
                </a:solidFill>
              </a:rPr>
              <a:t>Prostate specific antigen ( prostate cancer )</a:t>
            </a:r>
          </a:p>
          <a:p>
            <a:pPr algn="l"/>
            <a:r>
              <a:rPr lang="en-US" sz="2400" b="1" dirty="0">
                <a:solidFill>
                  <a:srgbClr val="FF0000"/>
                </a:solidFill>
              </a:rPr>
              <a:t>Colonoscopy ( colorectal cancer ) </a:t>
            </a:r>
          </a:p>
          <a:p>
            <a:pPr algn="l"/>
            <a:endParaRPr lang="en-US" sz="2400" b="1" dirty="0">
              <a:solidFill>
                <a:srgbClr val="FF0000"/>
              </a:solidFill>
            </a:endParaRPr>
          </a:p>
          <a:p>
            <a:pPr algn="l"/>
            <a:r>
              <a:rPr lang="en-US" sz="2400" b="0" i="0" dirty="0">
                <a:solidFill>
                  <a:srgbClr val="FF0000"/>
                </a:solidFill>
                <a:effectLst/>
                <a:latin typeface="Segoe UI Historic" panose="020B0502040204020203" pitchFamily="34" charset="0"/>
              </a:rPr>
              <a:t>chest CT, lipid profile , FBS or HbA1C, BP measurement, colonoscopy ( I ACCEPT PSA and DRE although it is not recommended anymore)</a:t>
            </a:r>
            <a:endParaRPr lang="en-US" sz="2400" b="1" dirty="0">
              <a:solidFill>
                <a:srgbClr val="FF0000"/>
              </a:solidFill>
            </a:endParaRPr>
          </a:p>
          <a:p>
            <a:pPr algn="l"/>
            <a:r>
              <a:rPr lang="ar-JO" b="1" dirty="0">
                <a:solidFill>
                  <a:srgbClr val="FF0000"/>
                </a:solidFill>
              </a:rPr>
              <a:t>إجابة الدكتورة </a:t>
            </a:r>
            <a:endParaRPr lang="en-US" b="1" dirty="0">
              <a:solidFill>
                <a:srgbClr val="FF0000"/>
              </a:solidFill>
            </a:endParaRP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60337"/>
            <a:ext cx="1954560" cy="1143000"/>
          </a:xfrm>
        </p:spPr>
        <p:txBody>
          <a:bodyPr/>
          <a:lstStyle/>
          <a:p>
            <a:r>
              <a:rPr lang="en-US" dirty="0"/>
              <a:t>Q8 </a:t>
            </a:r>
          </a:p>
        </p:txBody>
      </p:sp>
      <p:sp>
        <p:nvSpPr>
          <p:cNvPr id="5" name="TextBox 4"/>
          <p:cNvSpPr txBox="1"/>
          <p:nvPr/>
        </p:nvSpPr>
        <p:spPr>
          <a:xfrm>
            <a:off x="539552" y="1340768"/>
            <a:ext cx="8208912" cy="3416320"/>
          </a:xfrm>
          <a:prstGeom prst="rect">
            <a:avLst/>
          </a:prstGeom>
          <a:noFill/>
        </p:spPr>
        <p:txBody>
          <a:bodyPr wrap="square" rtlCol="0">
            <a:spAutoFit/>
          </a:bodyPr>
          <a:lstStyle/>
          <a:p>
            <a:pPr algn="l"/>
            <a:r>
              <a:rPr lang="en-US" dirty="0"/>
              <a:t>Patient with </a:t>
            </a:r>
            <a:r>
              <a:rPr lang="en-US" b="0" i="0" dirty="0">
                <a:solidFill>
                  <a:srgbClr val="050505"/>
                </a:solidFill>
                <a:effectLst/>
                <a:latin typeface="Segoe UI Historic" panose="020B0502040204020203" pitchFamily="34" charset="0"/>
              </a:rPr>
              <a:t>bilateral headache , Mild to moderate in intensity , History of breast cancer </a:t>
            </a:r>
          </a:p>
          <a:p>
            <a:pPr algn="l"/>
            <a:r>
              <a:rPr lang="en-US" dirty="0"/>
              <a:t>What is the diagnosis and what is the treatment ?</a:t>
            </a:r>
          </a:p>
          <a:p>
            <a:pPr algn="l"/>
            <a:r>
              <a:rPr lang="en-US" b="1" dirty="0">
                <a:solidFill>
                  <a:srgbClr val="FF0000"/>
                </a:solidFill>
              </a:rPr>
              <a:t>Tension-Type Headache</a:t>
            </a:r>
          </a:p>
          <a:p>
            <a:pPr algn="l"/>
            <a:r>
              <a:rPr lang="en-US" b="1" dirty="0">
                <a:solidFill>
                  <a:srgbClr val="FF0000"/>
                </a:solidFill>
              </a:rPr>
              <a:t>Tx : NSAID , analgesia , paracetamol </a:t>
            </a:r>
          </a:p>
          <a:p>
            <a:pPr algn="l"/>
            <a:endParaRPr lang="en-US" b="1" dirty="0">
              <a:solidFill>
                <a:srgbClr val="FF0000"/>
              </a:solidFill>
            </a:endParaRPr>
          </a:p>
          <a:p>
            <a:pPr algn="l"/>
            <a:endParaRPr lang="en-US" b="1" dirty="0">
              <a:solidFill>
                <a:srgbClr val="FF0000"/>
              </a:solidFill>
            </a:endParaRPr>
          </a:p>
          <a:p>
            <a:pPr algn="l"/>
            <a:r>
              <a:rPr lang="en-US" dirty="0">
                <a:solidFill>
                  <a:srgbClr val="050505"/>
                </a:solidFill>
                <a:latin typeface="Segoe UI Historic" panose="020B0502040204020203" pitchFamily="34" charset="0"/>
              </a:rPr>
              <a:t>If the patient came back after several months with more severe headache and aura , and neurological symptoms </a:t>
            </a:r>
          </a:p>
          <a:p>
            <a:pPr algn="l"/>
            <a:r>
              <a:rPr lang="en-US" dirty="0">
                <a:solidFill>
                  <a:srgbClr val="050505"/>
                </a:solidFill>
                <a:latin typeface="Segoe UI Historic" panose="020B0502040204020203" pitchFamily="34" charset="0"/>
              </a:rPr>
              <a:t>What is the diagnosis and what will you order ?</a:t>
            </a:r>
          </a:p>
          <a:p>
            <a:pPr algn="l"/>
            <a:r>
              <a:rPr lang="en-US" b="1" dirty="0">
                <a:solidFill>
                  <a:srgbClr val="FF0000"/>
                </a:solidFill>
              </a:rPr>
              <a:t>brain metastasis  ,</a:t>
            </a:r>
          </a:p>
          <a:p>
            <a:pPr algn="l"/>
            <a:r>
              <a:rPr lang="en-US" b="1" dirty="0">
                <a:solidFill>
                  <a:srgbClr val="FF0000"/>
                </a:solidFill>
              </a:rPr>
              <a:t>neuroimaging ( MRI , CT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9083"/>
            <a:ext cx="1017007" cy="460351"/>
          </a:xfrm>
        </p:spPr>
        <p:txBody>
          <a:bodyPr/>
          <a:lstStyle/>
          <a:p>
            <a:r>
              <a:rPr lang="en-US" dirty="0"/>
              <a:t>Q9 </a:t>
            </a:r>
          </a:p>
        </p:txBody>
      </p:sp>
      <p:sp>
        <p:nvSpPr>
          <p:cNvPr id="4" name="TextBox 3"/>
          <p:cNvSpPr txBox="1"/>
          <p:nvPr/>
        </p:nvSpPr>
        <p:spPr>
          <a:xfrm>
            <a:off x="1127876" y="443567"/>
            <a:ext cx="7992888" cy="5970865"/>
          </a:xfrm>
          <a:prstGeom prst="rect">
            <a:avLst/>
          </a:prstGeom>
          <a:noFill/>
        </p:spPr>
        <p:txBody>
          <a:bodyPr wrap="square" rtlCol="0">
            <a:spAutoFit/>
          </a:bodyPr>
          <a:lstStyle/>
          <a:p>
            <a:pPr algn="l"/>
            <a:r>
              <a:rPr lang="en-US" sz="2800" b="0" dirty="0">
                <a:effectLst/>
                <a:latin typeface="inherit"/>
              </a:rPr>
              <a:t>Fasting blood sugar 250</a:t>
            </a:r>
          </a:p>
          <a:p>
            <a:pPr algn="l"/>
            <a:r>
              <a:rPr lang="en-US" sz="2800" b="0" dirty="0">
                <a:effectLst/>
                <a:latin typeface="inherit"/>
              </a:rPr>
              <a:t>BP 120/80 </a:t>
            </a:r>
          </a:p>
          <a:p>
            <a:pPr algn="l"/>
            <a:r>
              <a:rPr lang="en-US" sz="2800" b="0" dirty="0">
                <a:effectLst/>
                <a:latin typeface="inherit"/>
              </a:rPr>
              <a:t>Creatinine = 1.6 </a:t>
            </a:r>
          </a:p>
          <a:p>
            <a:pPr algn="l"/>
            <a:endParaRPr lang="en-US" b="0" dirty="0">
              <a:effectLst/>
              <a:latin typeface="inherit"/>
            </a:endParaRPr>
          </a:p>
          <a:p>
            <a:pPr algn="l"/>
            <a:r>
              <a:rPr lang="en-US" b="0" dirty="0">
                <a:effectLst/>
                <a:latin typeface="inherit"/>
              </a:rPr>
              <a:t>*</a:t>
            </a:r>
            <a:r>
              <a:rPr lang="en-US" sz="2000" b="0" dirty="0">
                <a:effectLst/>
                <a:latin typeface="inherit"/>
              </a:rPr>
              <a:t>What is the next step ?</a:t>
            </a:r>
          </a:p>
          <a:p>
            <a:pPr algn="l"/>
            <a:r>
              <a:rPr lang="en-US" sz="2000" b="1" dirty="0">
                <a:solidFill>
                  <a:srgbClr val="FF0000"/>
                </a:solidFill>
                <a:effectLst/>
                <a:latin typeface="inherit"/>
              </a:rPr>
              <a:t>Repeat FBS for conformation</a:t>
            </a:r>
            <a:endParaRPr lang="ar-JO" sz="2000" b="1" dirty="0">
              <a:solidFill>
                <a:srgbClr val="FF0000"/>
              </a:solidFill>
              <a:effectLst/>
              <a:latin typeface="inherit"/>
            </a:endParaRPr>
          </a:p>
          <a:p>
            <a:pPr algn="l"/>
            <a:r>
              <a:rPr lang="en-US" sz="2000" b="1" dirty="0">
                <a:solidFill>
                  <a:srgbClr val="FF0000"/>
                </a:solidFill>
                <a:effectLst/>
                <a:latin typeface="inherit"/>
              </a:rPr>
              <a:t> </a:t>
            </a:r>
          </a:p>
          <a:p>
            <a:pPr algn="l"/>
            <a:r>
              <a:rPr lang="en-US" sz="2000" b="0" dirty="0">
                <a:effectLst/>
                <a:latin typeface="inherit"/>
              </a:rPr>
              <a:t>* what is your management?</a:t>
            </a:r>
          </a:p>
          <a:p>
            <a:pPr algn="l"/>
            <a:r>
              <a:rPr lang="en-US" sz="2000" b="0" i="0" dirty="0">
                <a:solidFill>
                  <a:srgbClr val="050505"/>
                </a:solidFill>
                <a:effectLst/>
                <a:latin typeface="Segoe UI Historic" panose="020B0502040204020203" pitchFamily="34" charset="0"/>
              </a:rPr>
              <a:t> </a:t>
            </a:r>
            <a:r>
              <a:rPr lang="en-US" sz="2000" b="1" dirty="0">
                <a:solidFill>
                  <a:srgbClr val="FF0000"/>
                </a:solidFill>
                <a:latin typeface="inherit"/>
              </a:rPr>
              <a:t>1. life style modification(.....)</a:t>
            </a:r>
          </a:p>
          <a:p>
            <a:pPr algn="l"/>
            <a:r>
              <a:rPr lang="en-US" sz="2000" b="1" dirty="0">
                <a:solidFill>
                  <a:srgbClr val="FF0000"/>
                </a:solidFill>
                <a:latin typeface="inherit"/>
              </a:rPr>
              <a:t> 2. give sulfonylureas or insulin because his creatinine is 1.6 so metformin is Contraindicated</a:t>
            </a:r>
            <a:endParaRPr lang="ar-JO" sz="2000" b="1" dirty="0">
              <a:solidFill>
                <a:srgbClr val="FF0000"/>
              </a:solidFill>
              <a:latin typeface="inherit"/>
            </a:endParaRPr>
          </a:p>
          <a:p>
            <a:pPr algn="l"/>
            <a:r>
              <a:rPr lang="en-US" sz="2000" b="1" dirty="0">
                <a:solidFill>
                  <a:srgbClr val="FF0000"/>
                </a:solidFill>
                <a:latin typeface="inherit"/>
              </a:rPr>
              <a:t> </a:t>
            </a:r>
          </a:p>
          <a:p>
            <a:pPr algn="l"/>
            <a:r>
              <a:rPr lang="en-US" sz="2000" b="0" dirty="0">
                <a:effectLst/>
                <a:latin typeface="inherit"/>
              </a:rPr>
              <a:t>* 2 side effects of the drug you chosen? </a:t>
            </a:r>
          </a:p>
          <a:p>
            <a:pPr algn="l"/>
            <a:r>
              <a:rPr lang="en-US" sz="2000" b="1" dirty="0">
                <a:solidFill>
                  <a:srgbClr val="FF0000"/>
                </a:solidFill>
                <a:effectLst/>
                <a:latin typeface="inherit"/>
              </a:rPr>
              <a:t>Hypoglycemia </a:t>
            </a:r>
          </a:p>
          <a:p>
            <a:pPr algn="l"/>
            <a:r>
              <a:rPr lang="en-US" sz="2000" b="1" dirty="0">
                <a:solidFill>
                  <a:srgbClr val="FF0000"/>
                </a:solidFill>
                <a:effectLst/>
                <a:latin typeface="inherit"/>
              </a:rPr>
              <a:t>Weight gain</a:t>
            </a:r>
          </a:p>
          <a:p>
            <a:pPr algn="l"/>
            <a:endParaRPr lang="en-US" sz="2000" b="1" i="0" dirty="0">
              <a:solidFill>
                <a:srgbClr val="FF0000"/>
              </a:solidFill>
              <a:latin typeface="inherit"/>
            </a:endParaRPr>
          </a:p>
          <a:p>
            <a:pPr algn="l"/>
            <a:r>
              <a:rPr lang="en-US" sz="2000" b="0" i="0" dirty="0">
                <a:solidFill>
                  <a:srgbClr val="050505"/>
                </a:solidFill>
                <a:effectLst/>
                <a:latin typeface="Segoe UI Historic" panose="020B0502040204020203" pitchFamily="34" charset="0"/>
              </a:rPr>
              <a:t>If the patient developed HTN Which drug we use??</a:t>
            </a:r>
          </a:p>
          <a:p>
            <a:pPr algn="l"/>
            <a:r>
              <a:rPr lang="en-US" sz="2000" dirty="0">
                <a:solidFill>
                  <a:srgbClr val="FF0000"/>
                </a:solidFill>
                <a:latin typeface="Segoe UI Historic" panose="020B0502040204020203" pitchFamily="34" charset="0"/>
              </a:rPr>
              <a:t>ACE inhibitor or ARBs </a:t>
            </a:r>
            <a:endParaRPr lang="en-US" sz="2000" dirty="0"/>
          </a:p>
        </p:txBody>
      </p:sp>
      <p:sp>
        <p:nvSpPr>
          <p:cNvPr id="3" name="TextBox 2"/>
          <p:cNvSpPr txBox="1"/>
          <p:nvPr/>
        </p:nvSpPr>
        <p:spPr>
          <a:xfrm>
            <a:off x="7020272" y="188640"/>
            <a:ext cx="1728192" cy="369332"/>
          </a:xfrm>
          <a:prstGeom prst="rect">
            <a:avLst/>
          </a:prstGeom>
          <a:noFill/>
        </p:spPr>
        <p:txBody>
          <a:bodyPr wrap="square" rtlCol="0">
            <a:spAutoFit/>
          </a:bodyPr>
          <a:lstStyle/>
          <a:p>
            <a:r>
              <a:rPr lang="ar-JO" b="1" dirty="0">
                <a:solidFill>
                  <a:srgbClr val="0070C0"/>
                </a:solidFill>
              </a:rPr>
              <a:t>مهم</a:t>
            </a:r>
            <a:endParaRPr lang="en-US" b="1" dirty="0">
              <a:solidFill>
                <a:srgbClr val="0070C0"/>
              </a:solidFill>
            </a:endParaRP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0"/>
            <a:ext cx="1907704" cy="1143000"/>
          </a:xfrm>
        </p:spPr>
        <p:txBody>
          <a:bodyPr/>
          <a:lstStyle/>
          <a:p>
            <a:r>
              <a:rPr lang="en-US" dirty="0"/>
              <a:t>Q10 </a:t>
            </a:r>
          </a:p>
        </p:txBody>
      </p:sp>
      <p:sp>
        <p:nvSpPr>
          <p:cNvPr id="6" name="TextBox 5"/>
          <p:cNvSpPr txBox="1"/>
          <p:nvPr/>
        </p:nvSpPr>
        <p:spPr>
          <a:xfrm>
            <a:off x="431540" y="945975"/>
            <a:ext cx="8280920" cy="5909310"/>
          </a:xfrm>
          <a:prstGeom prst="rect">
            <a:avLst/>
          </a:prstGeom>
          <a:noFill/>
        </p:spPr>
        <p:txBody>
          <a:bodyPr wrap="square" rtlCol="0">
            <a:spAutoFit/>
          </a:bodyPr>
          <a:lstStyle/>
          <a:p>
            <a:pPr algn="l"/>
            <a:r>
              <a:rPr lang="en-US" dirty="0"/>
              <a:t>A 60 year old man who had past </a:t>
            </a:r>
            <a:r>
              <a:rPr lang="en-US" b="1" i="0" dirty="0">
                <a:solidFill>
                  <a:srgbClr val="5F6368"/>
                </a:solidFill>
                <a:effectLst/>
                <a:latin typeface="Noto Naskh Arabic UI"/>
              </a:rPr>
              <a:t>Percutaneous coronary intervention and has a stent ,, </a:t>
            </a:r>
            <a:r>
              <a:rPr lang="en-US" dirty="0"/>
              <a:t>came to your clinic saying that he wants to quit smoking after 3 months .</a:t>
            </a:r>
          </a:p>
          <a:p>
            <a:pPr algn="l"/>
            <a:endParaRPr lang="en-US" dirty="0"/>
          </a:p>
          <a:p>
            <a:pPr algn="l"/>
            <a:endParaRPr lang="en-US" dirty="0"/>
          </a:p>
          <a:p>
            <a:pPr algn="l"/>
            <a:r>
              <a:rPr lang="en-US" dirty="0"/>
              <a:t>Which behavioral stage is he in ? </a:t>
            </a:r>
          </a:p>
          <a:p>
            <a:pPr algn="l"/>
            <a:r>
              <a:rPr lang="en-US" b="1" dirty="0">
                <a:solidFill>
                  <a:srgbClr val="FF0000"/>
                </a:solidFill>
              </a:rPr>
              <a:t>Contemplation</a:t>
            </a:r>
            <a:r>
              <a:rPr lang="en-US" dirty="0"/>
              <a:t> </a:t>
            </a:r>
          </a:p>
          <a:p>
            <a:pPr algn="l"/>
            <a:endParaRPr lang="en-US" dirty="0"/>
          </a:p>
          <a:p>
            <a:pPr algn="l"/>
            <a:r>
              <a:rPr lang="en-US" dirty="0"/>
              <a:t> he says that he is willing to use Varenicline (Chantix), what is your medical opinion ?</a:t>
            </a:r>
          </a:p>
          <a:p>
            <a:pPr algn="l"/>
            <a:r>
              <a:rPr lang="en-US" dirty="0"/>
              <a:t>I would prefer the usage of </a:t>
            </a:r>
            <a:r>
              <a:rPr lang="en-US" b="1" dirty="0">
                <a:solidFill>
                  <a:srgbClr val="FF0000"/>
                </a:solidFill>
              </a:rPr>
              <a:t>bupropion</a:t>
            </a:r>
            <a:r>
              <a:rPr lang="en-US" dirty="0"/>
              <a:t> , bupropion is recommended for smoking cessation in patients with cardiovascular disease</a:t>
            </a:r>
          </a:p>
          <a:p>
            <a:pPr algn="l"/>
            <a:r>
              <a:rPr lang="en-US" b="1" dirty="0">
                <a:solidFill>
                  <a:srgbClr val="FF0000"/>
                </a:solidFill>
              </a:rPr>
              <a:t>no, it is not a good option for you because of its bad effects on heart; it can increase the risk of MI and you have had PCI! </a:t>
            </a:r>
            <a:endParaRPr lang="ar-JO" b="1" dirty="0">
              <a:solidFill>
                <a:srgbClr val="FF0000"/>
              </a:solidFill>
            </a:endParaRPr>
          </a:p>
          <a:p>
            <a:pPr algn="l"/>
            <a:r>
              <a:rPr lang="ar-JO" dirty="0">
                <a:solidFill>
                  <a:srgbClr val="FF0000"/>
                </a:solidFill>
              </a:rPr>
              <a:t>إجابة الدكتورة</a:t>
            </a:r>
            <a:endParaRPr lang="en-US" dirty="0">
              <a:solidFill>
                <a:srgbClr val="FF0000"/>
              </a:solidFill>
            </a:endParaRPr>
          </a:p>
          <a:p>
            <a:pPr algn="l"/>
            <a:endParaRPr lang="ar-JO" dirty="0">
              <a:solidFill>
                <a:srgbClr val="FF0000"/>
              </a:solidFill>
            </a:endParaRPr>
          </a:p>
          <a:p>
            <a:pPr algn="l"/>
            <a:r>
              <a:rPr lang="en-US" dirty="0"/>
              <a:t>Mention the 5 “</a:t>
            </a:r>
            <a:r>
              <a:rPr lang="en-US" dirty="0" err="1"/>
              <a:t>r”s</a:t>
            </a:r>
            <a:endParaRPr lang="en-US" dirty="0"/>
          </a:p>
          <a:p>
            <a:pPr algn="l"/>
            <a:r>
              <a:rPr lang="en-US" dirty="0">
                <a:solidFill>
                  <a:srgbClr val="FF0000"/>
                </a:solidFill>
              </a:rPr>
              <a:t>Relevance </a:t>
            </a:r>
          </a:p>
          <a:p>
            <a:pPr algn="l"/>
            <a:r>
              <a:rPr lang="en-US" dirty="0">
                <a:solidFill>
                  <a:srgbClr val="FF0000"/>
                </a:solidFill>
              </a:rPr>
              <a:t>Risk</a:t>
            </a:r>
          </a:p>
          <a:p>
            <a:pPr algn="l"/>
            <a:r>
              <a:rPr lang="en-US" dirty="0">
                <a:solidFill>
                  <a:srgbClr val="FF0000"/>
                </a:solidFill>
              </a:rPr>
              <a:t>Rewards</a:t>
            </a:r>
          </a:p>
          <a:p>
            <a:pPr algn="l"/>
            <a:r>
              <a:rPr lang="en-US" dirty="0">
                <a:solidFill>
                  <a:srgbClr val="FF0000"/>
                </a:solidFill>
              </a:rPr>
              <a:t>Roadblocks</a:t>
            </a:r>
          </a:p>
          <a:p>
            <a:pPr algn="l"/>
            <a:r>
              <a:rPr lang="en-US" dirty="0">
                <a:solidFill>
                  <a:srgbClr val="FF0000"/>
                </a:solidFill>
              </a:rPr>
              <a:t>Repeat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60337"/>
            <a:ext cx="2026568" cy="1143000"/>
          </a:xfrm>
        </p:spPr>
        <p:txBody>
          <a:bodyPr/>
          <a:lstStyle/>
          <a:p>
            <a:r>
              <a:rPr lang="en-US" dirty="0"/>
              <a:t>Q11</a:t>
            </a:r>
          </a:p>
        </p:txBody>
      </p:sp>
      <p:sp>
        <p:nvSpPr>
          <p:cNvPr id="4" name="TextBox 3"/>
          <p:cNvSpPr txBox="1"/>
          <p:nvPr/>
        </p:nvSpPr>
        <p:spPr>
          <a:xfrm>
            <a:off x="1187624" y="1556792"/>
            <a:ext cx="7200800" cy="2431435"/>
          </a:xfrm>
          <a:prstGeom prst="rect">
            <a:avLst/>
          </a:prstGeom>
          <a:noFill/>
        </p:spPr>
        <p:txBody>
          <a:bodyPr wrap="square" rtlCol="0">
            <a:spAutoFit/>
          </a:bodyPr>
          <a:lstStyle/>
          <a:p>
            <a:pPr algn="l"/>
            <a:r>
              <a:rPr lang="en-US" sz="2400" b="0" i="0" dirty="0">
                <a:solidFill>
                  <a:srgbClr val="050505"/>
                </a:solidFill>
                <a:effectLst/>
                <a:latin typeface="Segoe UI Historic" panose="020B0502040204020203" pitchFamily="34" charset="0"/>
              </a:rPr>
              <a:t>65 y old age complaining of </a:t>
            </a:r>
            <a:r>
              <a:rPr lang="en-US" sz="3200" b="1" i="0" dirty="0">
                <a:solidFill>
                  <a:srgbClr val="050505"/>
                </a:solidFill>
                <a:effectLst/>
                <a:latin typeface="Segoe UI Historic" panose="020B0502040204020203" pitchFamily="34" charset="0"/>
              </a:rPr>
              <a:t>dyspepsia</a:t>
            </a:r>
            <a:r>
              <a:rPr lang="en-US" sz="2400" b="0" i="0" dirty="0">
                <a:solidFill>
                  <a:srgbClr val="050505"/>
                </a:solidFill>
                <a:effectLst/>
                <a:latin typeface="Segoe UI Historic" panose="020B0502040204020203" pitchFamily="34" charset="0"/>
              </a:rPr>
              <a:t> , he has dysphagia no vomiting ,, h pylori test was positive </a:t>
            </a:r>
          </a:p>
          <a:p>
            <a:pPr algn="l"/>
            <a:r>
              <a:rPr lang="en-US" sz="2400" b="0" i="0" dirty="0">
                <a:solidFill>
                  <a:srgbClr val="050505"/>
                </a:solidFill>
                <a:effectLst/>
                <a:latin typeface="Segoe UI Historic" panose="020B0502040204020203" pitchFamily="34" charset="0"/>
              </a:rPr>
              <a:t>What’s the next step?</a:t>
            </a:r>
            <a:endParaRPr lang="ar-JO" sz="2400" b="0" i="0" dirty="0">
              <a:solidFill>
                <a:srgbClr val="050505"/>
              </a:solidFill>
              <a:effectLst/>
              <a:latin typeface="Segoe UI Historic" panose="020B0502040204020203" pitchFamily="34" charset="0"/>
            </a:endParaRPr>
          </a:p>
          <a:p>
            <a:pPr algn="l"/>
            <a:endParaRPr lang="en-US" sz="2400" b="0" i="0" dirty="0">
              <a:solidFill>
                <a:srgbClr val="050505"/>
              </a:solidFill>
              <a:effectLst/>
              <a:latin typeface="Segoe UI Historic" panose="020B0502040204020203" pitchFamily="34" charset="0"/>
            </a:endParaRPr>
          </a:p>
          <a:p>
            <a:pPr algn="l"/>
            <a:r>
              <a:rPr lang="en-US" sz="2400" b="1" dirty="0">
                <a:solidFill>
                  <a:srgbClr val="FF0000"/>
                </a:solidFill>
              </a:rPr>
              <a:t>refer for endoscopy, the patient has 2 red flags</a:t>
            </a:r>
            <a:r>
              <a:rPr lang="ar-JO" sz="2400" b="1" dirty="0">
                <a:solidFill>
                  <a:srgbClr val="FF0000"/>
                </a:solidFill>
              </a:rPr>
              <a:t> </a:t>
            </a:r>
            <a:r>
              <a:rPr lang="en-US" sz="2400" b="1" dirty="0">
                <a:solidFill>
                  <a:srgbClr val="FF0000"/>
                </a:solidFill>
              </a:rPr>
              <a:t>( the age and dysphagia )</a:t>
            </a:r>
            <a:endParaRPr lang="ar-JO" sz="2400" b="1" dirty="0">
              <a:solidFill>
                <a:srgbClr val="FF0000"/>
              </a:solidFill>
            </a:endParaRP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Family medicine  mini </a:t>
            </a:r>
            <a:r>
              <a:rPr lang="en-US" dirty="0" err="1"/>
              <a:t>osce</a:t>
            </a:r>
            <a:r>
              <a:rPr lang="en-US" dirty="0"/>
              <a:t> </a:t>
            </a:r>
            <a:br>
              <a:rPr lang="en-US" dirty="0"/>
            </a:br>
            <a:r>
              <a:rPr lang="en-US" dirty="0"/>
              <a:t>2020/2021</a:t>
            </a:r>
            <a:endParaRPr lang="ar-JO" dirty="0"/>
          </a:p>
        </p:txBody>
      </p:sp>
      <p:sp>
        <p:nvSpPr>
          <p:cNvPr id="3" name="عنوان فرعي 2"/>
          <p:cNvSpPr>
            <a:spLocks noGrp="1"/>
          </p:cNvSpPr>
          <p:nvPr>
            <p:ph type="subTitle" idx="1"/>
          </p:nvPr>
        </p:nvSpPr>
        <p:spPr/>
        <p:txBody>
          <a:bodyPr/>
          <a:lstStyle/>
          <a:p>
            <a:r>
              <a:rPr lang="en-US" dirty="0"/>
              <a:t>GROUP 3 SUB A</a:t>
            </a:r>
          </a:p>
          <a:p>
            <a:r>
              <a:rPr lang="en-US" dirty="0"/>
              <a:t>Raghad </a:t>
            </a:r>
            <a:r>
              <a:rPr lang="en-US" dirty="0" err="1"/>
              <a:t>abu</a:t>
            </a:r>
            <a:r>
              <a:rPr lang="en-US" dirty="0"/>
              <a:t> </a:t>
            </a:r>
            <a:r>
              <a:rPr lang="en-US" dirty="0" err="1"/>
              <a:t>alsheikh</a:t>
            </a:r>
            <a:r>
              <a:rPr lang="en-US" dirty="0"/>
              <a:t> </a:t>
            </a:r>
            <a:endParaRPr lang="ar-JO" dirty="0"/>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76800" y="104228"/>
            <a:ext cx="4267200" cy="355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29029"/>
            <a:ext cx="4699000" cy="3524250"/>
          </a:xfrm>
          <a:prstGeom prst="rect">
            <a:avLst/>
          </a:prstGeom>
        </p:spPr>
      </p:pic>
      <p:sp>
        <p:nvSpPr>
          <p:cNvPr id="5" name="TextBox 4"/>
          <p:cNvSpPr txBox="1"/>
          <p:nvPr/>
        </p:nvSpPr>
        <p:spPr>
          <a:xfrm>
            <a:off x="381000" y="3810000"/>
            <a:ext cx="8610600" cy="1938992"/>
          </a:xfrm>
          <a:prstGeom prst="rect">
            <a:avLst/>
          </a:prstGeom>
          <a:noFill/>
        </p:spPr>
        <p:txBody>
          <a:bodyPr wrap="square" rtlCol="1">
            <a:spAutoFit/>
          </a:bodyPr>
          <a:lstStyle/>
          <a:p>
            <a:pPr algn="l" rtl="0"/>
            <a:r>
              <a:rPr lang="en-GB" sz="2400" dirty="0"/>
              <a:t>1- Describe what you see in each picture</a:t>
            </a:r>
          </a:p>
          <a:p>
            <a:pPr algn="l" rtl="0"/>
            <a:r>
              <a:rPr lang="en-US" sz="2400" dirty="0"/>
              <a:t>SC nodules B--&gt;erythema </a:t>
            </a:r>
            <a:r>
              <a:rPr lang="en-US" sz="2400" dirty="0" err="1"/>
              <a:t>marginatum</a:t>
            </a:r>
            <a:endParaRPr lang="en-GB" sz="2400" dirty="0"/>
          </a:p>
          <a:p>
            <a:pPr algn="l" rtl="0"/>
            <a:r>
              <a:rPr lang="en-GB" sz="2400" dirty="0"/>
              <a:t>2- What’s your diagnosis ?</a:t>
            </a:r>
          </a:p>
          <a:p>
            <a:pPr algn="l" rtl="0"/>
            <a:r>
              <a:rPr lang="en-US" sz="2400" dirty="0"/>
              <a:t>dx--&gt; acute </a:t>
            </a:r>
            <a:r>
              <a:rPr lang="en-US" sz="2400" dirty="0" err="1"/>
              <a:t>rhaumatic</a:t>
            </a:r>
            <a:r>
              <a:rPr lang="en-US" sz="2400" dirty="0"/>
              <a:t> fever</a:t>
            </a:r>
          </a:p>
          <a:p>
            <a:pPr algn="l" rtl="0"/>
            <a:r>
              <a:rPr lang="en-US" sz="2400" dirty="0"/>
              <a:t>3 </a:t>
            </a:r>
            <a:r>
              <a:rPr lang="en-US" sz="2400" dirty="0" err="1"/>
              <a:t>Mangement</a:t>
            </a:r>
            <a:r>
              <a:rPr lang="en-US" sz="2400" dirty="0"/>
              <a:t> &gt;&gt; antibiotic penicillin </a:t>
            </a:r>
            <a:endParaRPr lang="ar-SA" sz="2400" dirty="0"/>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307826"/>
            <a:ext cx="8164961" cy="6053333"/>
          </a:xfrm>
        </p:spPr>
      </p:pic>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2359-4802-ijcs-20180052-gf01.jpg"/>
          <p:cNvPicPr>
            <a:picLocks noGrp="1" noChangeAspect="1"/>
          </p:cNvPicPr>
          <p:nvPr>
            <p:ph idx="1"/>
          </p:nvPr>
        </p:nvPicPr>
        <p:blipFill>
          <a:blip r:embed="rId2" cstate="print"/>
          <a:srcRect b="35484"/>
          <a:stretch>
            <a:fillRect/>
          </a:stretch>
        </p:blipFill>
        <p:spPr>
          <a:xfrm>
            <a:off x="285720" y="0"/>
            <a:ext cx="5151685" cy="2857496"/>
          </a:xfrm>
        </p:spPr>
      </p:pic>
      <p:sp>
        <p:nvSpPr>
          <p:cNvPr id="5" name="مربع نص 4"/>
          <p:cNvSpPr txBox="1"/>
          <p:nvPr/>
        </p:nvSpPr>
        <p:spPr>
          <a:xfrm>
            <a:off x="0" y="2786058"/>
            <a:ext cx="9144000" cy="3785652"/>
          </a:xfrm>
          <a:prstGeom prst="rect">
            <a:avLst/>
          </a:prstGeom>
          <a:noFill/>
        </p:spPr>
        <p:txBody>
          <a:bodyPr wrap="square" rtlCol="1">
            <a:spAutoFit/>
          </a:bodyPr>
          <a:lstStyle/>
          <a:p>
            <a:pPr algn="l"/>
            <a:r>
              <a:rPr lang="en-US" sz="2400" dirty="0"/>
              <a:t>Female controlled </a:t>
            </a:r>
            <a:r>
              <a:rPr lang="en-US" sz="2400" dirty="0" err="1"/>
              <a:t>htn</a:t>
            </a:r>
            <a:r>
              <a:rPr lang="en-US" sz="2400" dirty="0"/>
              <a:t> blood pressure 130 / 90 no history of  </a:t>
            </a:r>
            <a:r>
              <a:rPr lang="en-US" sz="2400" dirty="0" err="1"/>
              <a:t>cvd</a:t>
            </a:r>
            <a:r>
              <a:rPr lang="en-US" sz="2400" dirty="0"/>
              <a:t>  take  </a:t>
            </a:r>
            <a:r>
              <a:rPr lang="en-US" sz="2400" dirty="0" err="1"/>
              <a:t>enalopril</a:t>
            </a:r>
            <a:r>
              <a:rPr lang="en-US" sz="2400" dirty="0"/>
              <a:t>  From  picture ASCVS risk was 5 (not this picture but similar one  )</a:t>
            </a:r>
          </a:p>
          <a:p>
            <a:pPr algn="l"/>
            <a:r>
              <a:rPr lang="en-US" sz="2400" dirty="0"/>
              <a:t>  </a:t>
            </a:r>
          </a:p>
          <a:p>
            <a:pPr algn="l"/>
            <a:r>
              <a:rPr lang="en-US" sz="2400" dirty="0"/>
              <a:t>-Did she need aspirin ? No </a:t>
            </a:r>
          </a:p>
          <a:p>
            <a:pPr algn="l"/>
            <a:r>
              <a:rPr lang="en-US" sz="2400" dirty="0"/>
              <a:t>-Did she need </a:t>
            </a:r>
            <a:r>
              <a:rPr lang="en-US" sz="2400" dirty="0" err="1"/>
              <a:t>statin</a:t>
            </a:r>
            <a:r>
              <a:rPr lang="en-US" sz="2400" dirty="0"/>
              <a:t> ? No </a:t>
            </a:r>
          </a:p>
          <a:p>
            <a:pPr algn="l"/>
            <a:r>
              <a:rPr lang="en-US" sz="2400" dirty="0"/>
              <a:t> -other  2 things when put in </a:t>
            </a:r>
            <a:r>
              <a:rPr lang="en-US" sz="2400" dirty="0" err="1"/>
              <a:t>Ascvd</a:t>
            </a:r>
            <a:r>
              <a:rPr lang="en-US" sz="2400" dirty="0"/>
              <a:t> score ? Diabetes and smoking</a:t>
            </a:r>
          </a:p>
          <a:p>
            <a:pPr lvl="6" algn="l"/>
            <a:r>
              <a:rPr lang="en-US" sz="2400" dirty="0"/>
              <a:t>-2 side effect of her anti hypertensive medication ?</a:t>
            </a:r>
          </a:p>
          <a:p>
            <a:pPr lvl="6" algn="l"/>
            <a:r>
              <a:rPr lang="en-US" sz="2400" dirty="0"/>
              <a:t>Cough and </a:t>
            </a:r>
            <a:r>
              <a:rPr lang="en-US" sz="2400" dirty="0" err="1"/>
              <a:t>angioedema</a:t>
            </a:r>
            <a:r>
              <a:rPr lang="en-US" sz="2400" dirty="0"/>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B31460-6D19-0FF3-481D-8F5581CB0494}"/>
              </a:ext>
            </a:extLst>
          </p:cNvPr>
          <p:cNvSpPr>
            <a:spLocks noGrp="1"/>
          </p:cNvSpPr>
          <p:nvPr>
            <p:ph idx="1"/>
          </p:nvPr>
        </p:nvSpPr>
        <p:spPr>
          <a:xfrm>
            <a:off x="248024" y="384984"/>
            <a:ext cx="8229600" cy="4525963"/>
          </a:xfrm>
        </p:spPr>
        <p:txBody>
          <a:bodyPr/>
          <a:lstStyle/>
          <a:p>
            <a:pPr algn="l" rtl="0"/>
            <a:r>
              <a:rPr lang="en-GB" dirty="0"/>
              <a:t>Q5: Osteoporosis case:</a:t>
            </a:r>
          </a:p>
          <a:p>
            <a:pPr algn="l" rtl="0"/>
            <a:r>
              <a:rPr lang="en-GB" dirty="0"/>
              <a:t>1.risk of osteoporosis-related fractures?</a:t>
            </a:r>
          </a:p>
          <a:p>
            <a:pPr algn="l" rtl="0"/>
            <a:r>
              <a:rPr lang="en-GB" dirty="0"/>
              <a:t>2. Prevention?</a:t>
            </a:r>
          </a:p>
          <a:p>
            <a:pPr marL="0" indent="0" algn="l" rtl="0">
              <a:buNone/>
            </a:pPr>
            <a:endParaRPr lang="en-US" dirty="0"/>
          </a:p>
        </p:txBody>
      </p:sp>
      <p:pic>
        <p:nvPicPr>
          <p:cNvPr id="4" name="Picture 4">
            <a:extLst>
              <a:ext uri="{FF2B5EF4-FFF2-40B4-BE49-F238E27FC236}">
                <a16:creationId xmlns:a16="http://schemas.microsoft.com/office/drawing/2014/main" id="{1DA97AFC-201B-08EE-E634-D75CF643E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8" y="2253628"/>
            <a:ext cx="4263216" cy="3021554"/>
          </a:xfrm>
          <a:prstGeom prst="rect">
            <a:avLst/>
          </a:prstGeom>
        </p:spPr>
      </p:pic>
      <p:pic>
        <p:nvPicPr>
          <p:cNvPr id="5" name="Picture 5">
            <a:extLst>
              <a:ext uri="{FF2B5EF4-FFF2-40B4-BE49-F238E27FC236}">
                <a16:creationId xmlns:a16="http://schemas.microsoft.com/office/drawing/2014/main" id="{197A7278-4169-9399-079A-763A40C18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864" y="2398199"/>
            <a:ext cx="4263216" cy="2876983"/>
          </a:xfrm>
          <a:prstGeom prst="rect">
            <a:avLst/>
          </a:prstGeom>
        </p:spPr>
      </p:pic>
    </p:spTree>
    <p:extLst>
      <p:ext uri="{BB962C8B-B14F-4D97-AF65-F5344CB8AC3E}">
        <p14:creationId xmlns:p14="http://schemas.microsoft.com/office/powerpoint/2010/main" val="2047067397"/>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p:cNvSpPr>
          <p:nvPr>
            <p:ph type="body" idx="1"/>
          </p:nvPr>
        </p:nvSpPr>
        <p:spPr>
          <a:xfrm>
            <a:off x="457200" y="549275"/>
            <a:ext cx="8229600" cy="5576888"/>
          </a:xfrm>
        </p:spPr>
        <p:txBody>
          <a:bodyPr/>
          <a:lstStyle/>
          <a:p>
            <a:pPr algn="l" rtl="0">
              <a:buNone/>
            </a:pPr>
            <a:endParaRPr lang="en-US" dirty="0">
              <a:cs typeface="Arial" panose="020B0604020202020204" pitchFamily="34" charset="0"/>
            </a:endParaRPr>
          </a:p>
          <a:p>
            <a:pPr algn="l" rtl="0"/>
            <a:endParaRPr lang="en-US" dirty="0">
              <a:cs typeface="Arial" panose="020B0604020202020204" pitchFamily="34" charset="0"/>
            </a:endParaRPr>
          </a:p>
          <a:p>
            <a:pPr algn="l" rtl="0"/>
            <a:endParaRPr lang="en-US" dirty="0">
              <a:cs typeface="Arial" panose="020B0604020202020204" pitchFamily="34" charset="0"/>
            </a:endParaRPr>
          </a:p>
          <a:p>
            <a:pPr algn="l" rtl="0"/>
            <a:endParaRPr lang="en-US" dirty="0">
              <a:cs typeface="Arial" panose="020B0604020202020204" pitchFamily="34" charset="0"/>
            </a:endParaRPr>
          </a:p>
          <a:p>
            <a:pPr algn="l" rtl="0"/>
            <a:endParaRPr lang="en-US" dirty="0">
              <a:cs typeface="Arial" panose="020B0604020202020204" pitchFamily="34" charset="0"/>
            </a:endParaRPr>
          </a:p>
          <a:p>
            <a:pPr algn="l" rtl="0">
              <a:buNone/>
            </a:pPr>
            <a:r>
              <a:rPr lang="en-US" dirty="0">
                <a:cs typeface="Arial" panose="020B0604020202020204" pitchFamily="34" charset="0"/>
              </a:rPr>
              <a:t> patient With continuous spontaneous vertigo</a:t>
            </a:r>
          </a:p>
          <a:p>
            <a:pPr algn="l" rtl="0">
              <a:buNone/>
            </a:pPr>
            <a:r>
              <a:rPr lang="en-US" dirty="0">
                <a:cs typeface="Arial" panose="020B0604020202020204" pitchFamily="34" charset="0"/>
              </a:rPr>
              <a:t>What is your target physical examination ?</a:t>
            </a:r>
          </a:p>
          <a:p>
            <a:pPr algn="l" rtl="0">
              <a:buNone/>
            </a:pPr>
            <a:r>
              <a:rPr lang="en-US" dirty="0">
                <a:cs typeface="Arial" panose="020B0604020202020204" pitchFamily="34" charset="0"/>
              </a:rPr>
              <a:t>Head impulse , </a:t>
            </a:r>
            <a:r>
              <a:rPr lang="en-US" dirty="0" err="1">
                <a:cs typeface="Arial" panose="020B0604020202020204" pitchFamily="34" charset="0"/>
              </a:rPr>
              <a:t>nystgmus</a:t>
            </a:r>
            <a:r>
              <a:rPr lang="en-US" dirty="0">
                <a:cs typeface="Arial" panose="020B0604020202020204" pitchFamily="34" charset="0"/>
              </a:rPr>
              <a:t>   </a:t>
            </a:r>
          </a:p>
          <a:p>
            <a:pPr algn="l" rtl="0"/>
            <a:r>
              <a:rPr lang="en-US" dirty="0">
                <a:cs typeface="Arial" panose="020B0604020202020204" pitchFamily="34" charset="0"/>
              </a:rPr>
              <a:t>2- if + what diagnosis ? Central  ( stroke  ) </a:t>
            </a:r>
          </a:p>
          <a:p>
            <a:pPr algn="l" rtl="0"/>
            <a:endParaRPr lang="en-US" dirty="0">
              <a:cs typeface="Arial" panose="020B0604020202020204" pitchFamily="34" charset="0"/>
            </a:endParaRPr>
          </a:p>
          <a:p>
            <a:pPr algn="l" rtl="0"/>
            <a:endParaRPr lang="en-US" dirty="0">
              <a:cs typeface="Arial" panose="020B0604020202020204" pitchFamily="34" charset="0"/>
            </a:endParaRPr>
          </a:p>
          <a:p>
            <a:pPr algn="l" rtl="0"/>
            <a:endParaRPr lang="en-US" dirty="0">
              <a:cs typeface="Arial" panose="020B0604020202020204" pitchFamily="34" charset="0"/>
            </a:endParaRPr>
          </a:p>
        </p:txBody>
      </p:sp>
      <p:pic>
        <p:nvPicPr>
          <p:cNvPr id="63492" name="Picture 4"/>
          <p:cNvPicPr>
            <a:picLocks noChangeAspect="1" noChangeArrowheads="1"/>
          </p:cNvPicPr>
          <p:nvPr/>
        </p:nvPicPr>
        <p:blipFill>
          <a:blip r:embed="rId2"/>
          <a:srcRect/>
          <a:stretch>
            <a:fillRect/>
          </a:stretch>
        </p:blipFill>
        <p:spPr bwMode="auto">
          <a:xfrm>
            <a:off x="457200" y="188640"/>
            <a:ext cx="3673475" cy="3032125"/>
          </a:xfrm>
          <a:prstGeom prst="rect">
            <a:avLst/>
          </a:prstGeom>
          <a:noFill/>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images.jpg"/>
          <p:cNvPicPr>
            <a:picLocks noGrp="1" noChangeAspect="1"/>
          </p:cNvPicPr>
          <p:nvPr>
            <p:ph idx="1"/>
          </p:nvPr>
        </p:nvPicPr>
        <p:blipFill>
          <a:blip r:embed="rId2"/>
          <a:stretch>
            <a:fillRect/>
          </a:stretch>
        </p:blipFill>
        <p:spPr>
          <a:xfrm>
            <a:off x="4860032" y="2564904"/>
            <a:ext cx="4143372" cy="3657956"/>
          </a:xfrm>
        </p:spPr>
      </p:pic>
      <p:sp>
        <p:nvSpPr>
          <p:cNvPr id="7" name="مربع نص 6"/>
          <p:cNvSpPr txBox="1"/>
          <p:nvPr/>
        </p:nvSpPr>
        <p:spPr>
          <a:xfrm>
            <a:off x="0" y="0"/>
            <a:ext cx="5436096" cy="4462760"/>
          </a:xfrm>
          <a:prstGeom prst="rect">
            <a:avLst/>
          </a:prstGeom>
          <a:noFill/>
        </p:spPr>
        <p:txBody>
          <a:bodyPr wrap="square" rtlCol="1">
            <a:spAutoFit/>
          </a:bodyPr>
          <a:lstStyle/>
          <a:p>
            <a:pPr algn="l" rtl="0">
              <a:buFontTx/>
              <a:buChar char="-"/>
            </a:pPr>
            <a:r>
              <a:rPr lang="en-US" sz="3200" dirty="0"/>
              <a:t>What is y</a:t>
            </a:r>
            <a:r>
              <a:rPr lang="en-US" sz="2800" dirty="0"/>
              <a:t>our spot diagnose ? </a:t>
            </a:r>
            <a:br>
              <a:rPr lang="en-US" sz="2800" dirty="0"/>
            </a:br>
            <a:r>
              <a:rPr lang="ar-JO" sz="2800" dirty="0"/>
              <a:t>) </a:t>
            </a:r>
            <a:r>
              <a:rPr lang="en-US" sz="2800" dirty="0"/>
              <a:t>Mark on red area )</a:t>
            </a:r>
            <a:r>
              <a:rPr lang="ar-JO" sz="2800" dirty="0"/>
              <a:t> </a:t>
            </a:r>
            <a:r>
              <a:rPr lang="en-US" sz="2800" dirty="0" err="1"/>
              <a:t>Osteoprosis</a:t>
            </a:r>
            <a:endParaRPr lang="en-US" sz="2800" dirty="0"/>
          </a:p>
          <a:p>
            <a:pPr algn="l" rtl="0">
              <a:buFontTx/>
              <a:buChar char="-"/>
            </a:pPr>
            <a:endParaRPr lang="en-US" sz="2800" dirty="0"/>
          </a:p>
          <a:p>
            <a:pPr algn="l" rtl="0">
              <a:buFontTx/>
              <a:buChar char="-"/>
            </a:pPr>
            <a:r>
              <a:rPr lang="en-US" sz="2800" dirty="0"/>
              <a:t> first line </a:t>
            </a:r>
            <a:r>
              <a:rPr lang="en-US" sz="2800" dirty="0" err="1"/>
              <a:t>mangement</a:t>
            </a:r>
            <a:r>
              <a:rPr lang="en-US" sz="2800" dirty="0"/>
              <a:t> ? </a:t>
            </a:r>
            <a:r>
              <a:rPr lang="en-US" sz="2800" dirty="0" err="1"/>
              <a:t>Bisphsphonate</a:t>
            </a:r>
            <a:r>
              <a:rPr lang="en-US" sz="2800" dirty="0"/>
              <a:t> </a:t>
            </a:r>
          </a:p>
          <a:p>
            <a:pPr algn="l" rtl="0">
              <a:buFontTx/>
              <a:buChar char="-"/>
            </a:pPr>
            <a:endParaRPr lang="en-US" sz="2800" dirty="0"/>
          </a:p>
          <a:p>
            <a:pPr algn="l" rtl="0">
              <a:buFontTx/>
              <a:buChar char="-"/>
            </a:pPr>
            <a:r>
              <a:rPr lang="en-US" sz="2800" b="1" dirty="0"/>
              <a:t>Electrolyte  </a:t>
            </a:r>
            <a:r>
              <a:rPr lang="en-US" sz="2800" b="1" dirty="0" err="1"/>
              <a:t>disterbance</a:t>
            </a:r>
            <a:r>
              <a:rPr lang="en-US" sz="2800" b="1" dirty="0"/>
              <a:t> should be aware in treatment </a:t>
            </a:r>
            <a:r>
              <a:rPr lang="en-US" sz="2800" dirty="0"/>
              <a:t>? </a:t>
            </a:r>
            <a:r>
              <a:rPr lang="en-US" sz="2800" u="sng" dirty="0" err="1">
                <a:solidFill>
                  <a:srgbClr val="FF0000"/>
                </a:solidFill>
              </a:rPr>
              <a:t>Hypocalcemia</a:t>
            </a:r>
            <a:endParaRPr lang="en-US" sz="2800" u="sng" dirty="0">
              <a:solidFill>
                <a:srgbClr val="FF0000"/>
              </a:solidFill>
            </a:endParaRPr>
          </a:p>
          <a:p>
            <a:pPr algn="l" rtl="0"/>
            <a:r>
              <a:rPr lang="en-US" sz="2800" dirty="0"/>
              <a:t> </a:t>
            </a:r>
            <a:endParaRPr lang="ar-JO" sz="2800" dirty="0"/>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download.jpg"/>
          <p:cNvPicPr>
            <a:picLocks noGrp="1" noChangeAspect="1"/>
          </p:cNvPicPr>
          <p:nvPr>
            <p:ph idx="1"/>
          </p:nvPr>
        </p:nvPicPr>
        <p:blipFill>
          <a:blip r:embed="rId2"/>
          <a:stretch>
            <a:fillRect/>
          </a:stretch>
        </p:blipFill>
        <p:spPr>
          <a:xfrm>
            <a:off x="3877359" y="214290"/>
            <a:ext cx="5266641" cy="3429000"/>
          </a:xfrm>
        </p:spPr>
      </p:pic>
      <p:sp>
        <p:nvSpPr>
          <p:cNvPr id="5" name="مربع نص 4"/>
          <p:cNvSpPr txBox="1"/>
          <p:nvPr/>
        </p:nvSpPr>
        <p:spPr>
          <a:xfrm>
            <a:off x="214282" y="500042"/>
            <a:ext cx="3357586" cy="4524315"/>
          </a:xfrm>
          <a:prstGeom prst="rect">
            <a:avLst/>
          </a:prstGeom>
          <a:noFill/>
        </p:spPr>
        <p:txBody>
          <a:bodyPr wrap="square" rtlCol="1">
            <a:spAutoFit/>
          </a:bodyPr>
          <a:lstStyle/>
          <a:p>
            <a:pPr algn="l" rtl="0"/>
            <a:r>
              <a:rPr lang="en-US" sz="2400" spc="254" dirty="0">
                <a:latin typeface="EB Garamond 12"/>
                <a:cs typeface="EB Garamond 12"/>
              </a:rPr>
              <a:t> -when we do this screening test ? (Low dose lung ct )</a:t>
            </a:r>
          </a:p>
          <a:p>
            <a:pPr algn="l" rtl="0"/>
            <a:r>
              <a:rPr lang="en-US" sz="2400" spc="254" dirty="0">
                <a:latin typeface="EB Garamond 12"/>
                <a:cs typeface="EB Garamond 12"/>
              </a:rPr>
              <a:t>in  </a:t>
            </a:r>
            <a:r>
              <a:rPr lang="en-US" sz="2400" spc="245" dirty="0">
                <a:latin typeface="EB Garamond 12"/>
                <a:cs typeface="EB Garamond 12"/>
              </a:rPr>
              <a:t>adults </a:t>
            </a:r>
            <a:r>
              <a:rPr lang="en-US" sz="2400" spc="330" dirty="0">
                <a:latin typeface="EB Garamond 12"/>
                <a:cs typeface="EB Garamond 12"/>
              </a:rPr>
              <a:t>aged </a:t>
            </a:r>
            <a:r>
              <a:rPr lang="en-US" sz="2400" spc="415" dirty="0">
                <a:latin typeface="EB Garamond 12"/>
                <a:cs typeface="EB Garamond 12"/>
              </a:rPr>
              <a:t>55 </a:t>
            </a:r>
            <a:r>
              <a:rPr lang="en-US" sz="2400" spc="220" dirty="0">
                <a:latin typeface="EB Garamond 12"/>
                <a:cs typeface="EB Garamond 12"/>
              </a:rPr>
              <a:t>to </a:t>
            </a:r>
            <a:r>
              <a:rPr lang="en-US" sz="2400" spc="360" dirty="0">
                <a:latin typeface="EB Garamond 12"/>
                <a:cs typeface="EB Garamond 12"/>
              </a:rPr>
              <a:t>80 </a:t>
            </a:r>
            <a:r>
              <a:rPr lang="en-US" sz="2400" spc="310" dirty="0">
                <a:latin typeface="EB Garamond 12"/>
                <a:cs typeface="EB Garamond 12"/>
              </a:rPr>
              <a:t>years </a:t>
            </a:r>
            <a:r>
              <a:rPr lang="en-US" sz="2400" spc="325" dirty="0">
                <a:latin typeface="EB Garamond 12"/>
                <a:cs typeface="EB Garamond 12"/>
              </a:rPr>
              <a:t>who </a:t>
            </a:r>
            <a:r>
              <a:rPr lang="en-US" sz="2400" spc="320" dirty="0">
                <a:latin typeface="EB Garamond 12"/>
                <a:cs typeface="EB Garamond 12"/>
              </a:rPr>
              <a:t>have </a:t>
            </a:r>
            <a:r>
              <a:rPr lang="en-US" sz="2400" spc="310" dirty="0">
                <a:latin typeface="EB Garamond 12"/>
                <a:cs typeface="EB Garamond 12"/>
              </a:rPr>
              <a:t>a  </a:t>
            </a:r>
            <a:r>
              <a:rPr lang="en-US" sz="2400" spc="450" dirty="0">
                <a:latin typeface="EB Garamond 12"/>
                <a:cs typeface="EB Garamond 12"/>
              </a:rPr>
              <a:t>30 </a:t>
            </a:r>
            <a:r>
              <a:rPr lang="en-US" sz="2400" spc="310" dirty="0">
                <a:latin typeface="EB Garamond 12"/>
                <a:cs typeface="EB Garamond 12"/>
              </a:rPr>
              <a:t>pack-year </a:t>
            </a:r>
            <a:r>
              <a:rPr lang="en-US" sz="2400" spc="325" dirty="0">
                <a:latin typeface="EB Garamond 12"/>
                <a:cs typeface="EB Garamond 12"/>
              </a:rPr>
              <a:t>smoking </a:t>
            </a:r>
            <a:r>
              <a:rPr lang="en-US" sz="2400" spc="270" dirty="0">
                <a:latin typeface="EB Garamond 12"/>
                <a:cs typeface="EB Garamond 12"/>
              </a:rPr>
              <a:t>history </a:t>
            </a:r>
            <a:r>
              <a:rPr lang="en-US" sz="2400" spc="320" dirty="0">
                <a:latin typeface="EB Garamond 12"/>
                <a:cs typeface="EB Garamond 12"/>
              </a:rPr>
              <a:t>and  </a:t>
            </a:r>
            <a:r>
              <a:rPr lang="en-US" sz="2400" spc="275" dirty="0">
                <a:latin typeface="EB Garamond 12"/>
                <a:cs typeface="EB Garamond 12"/>
              </a:rPr>
              <a:t>currently</a:t>
            </a:r>
            <a:r>
              <a:rPr lang="en-US" sz="2400" spc="100" dirty="0">
                <a:latin typeface="EB Garamond 12"/>
                <a:cs typeface="EB Garamond 12"/>
              </a:rPr>
              <a:t> </a:t>
            </a:r>
            <a:r>
              <a:rPr lang="en-US" sz="2400" spc="345" dirty="0">
                <a:latin typeface="EB Garamond 12"/>
                <a:cs typeface="EB Garamond 12"/>
              </a:rPr>
              <a:t>smoke</a:t>
            </a:r>
            <a:r>
              <a:rPr lang="en-US" sz="2400" spc="229" dirty="0">
                <a:latin typeface="EB Garamond 12"/>
                <a:cs typeface="EB Garamond 12"/>
              </a:rPr>
              <a:t> </a:t>
            </a:r>
            <a:r>
              <a:rPr lang="en-US" sz="2400" spc="295" dirty="0">
                <a:latin typeface="EB Garamond 12"/>
                <a:cs typeface="EB Garamond 12"/>
              </a:rPr>
              <a:t>or</a:t>
            </a:r>
            <a:r>
              <a:rPr lang="en-US" sz="2400" spc="135" dirty="0">
                <a:latin typeface="EB Garamond 12"/>
                <a:cs typeface="EB Garamond 12"/>
              </a:rPr>
              <a:t> </a:t>
            </a:r>
            <a:r>
              <a:rPr lang="en-US" sz="2400" spc="320" dirty="0">
                <a:latin typeface="EB Garamond 12"/>
                <a:cs typeface="EB Garamond 12"/>
              </a:rPr>
              <a:t>have</a:t>
            </a:r>
            <a:r>
              <a:rPr lang="en-US" sz="2400" spc="125" dirty="0">
                <a:latin typeface="EB Garamond 12"/>
                <a:cs typeface="EB Garamond 12"/>
              </a:rPr>
              <a:t> </a:t>
            </a:r>
            <a:r>
              <a:rPr lang="en-US" sz="2400" spc="210" dirty="0">
                <a:latin typeface="EB Garamond 12"/>
                <a:cs typeface="EB Garamond 12"/>
              </a:rPr>
              <a:t>quit</a:t>
            </a:r>
            <a:r>
              <a:rPr lang="en-US" sz="2400" spc="215" dirty="0">
                <a:latin typeface="EB Garamond 12"/>
                <a:cs typeface="EB Garamond 12"/>
              </a:rPr>
              <a:t> </a:t>
            </a:r>
            <a:r>
              <a:rPr lang="en-US" sz="2400" spc="250" dirty="0">
                <a:latin typeface="EB Garamond 12"/>
                <a:cs typeface="EB Garamond 12"/>
              </a:rPr>
              <a:t>within</a:t>
            </a:r>
            <a:r>
              <a:rPr lang="en-US" sz="2400" spc="120" dirty="0">
                <a:latin typeface="EB Garamond 12"/>
                <a:cs typeface="EB Garamond 12"/>
              </a:rPr>
              <a:t> </a:t>
            </a:r>
            <a:r>
              <a:rPr lang="en-US" sz="2400" spc="275" dirty="0">
                <a:latin typeface="EB Garamond 12"/>
                <a:cs typeface="EB Garamond 12"/>
              </a:rPr>
              <a:t>the  </a:t>
            </a:r>
            <a:r>
              <a:rPr lang="en-US" sz="2400" spc="250" dirty="0">
                <a:latin typeface="EB Garamond 12"/>
                <a:cs typeface="EB Garamond 12"/>
              </a:rPr>
              <a:t>past </a:t>
            </a:r>
            <a:r>
              <a:rPr lang="en-US" sz="2400" spc="365" dirty="0">
                <a:latin typeface="EB Garamond 12"/>
                <a:cs typeface="EB Garamond 12"/>
              </a:rPr>
              <a:t>15</a:t>
            </a:r>
            <a:r>
              <a:rPr lang="en-US" sz="2400" spc="85" dirty="0">
                <a:latin typeface="EB Garamond 12"/>
                <a:cs typeface="EB Garamond 12"/>
              </a:rPr>
              <a:t> </a:t>
            </a:r>
            <a:r>
              <a:rPr lang="en-US" sz="2400" spc="270" dirty="0">
                <a:latin typeface="EB Garamond 12"/>
                <a:cs typeface="EB Garamond 12"/>
              </a:rPr>
              <a:t>years.</a:t>
            </a:r>
            <a:endParaRPr lang="ar-JO" sz="2400" dirty="0"/>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rtl="0"/>
            <a:r>
              <a:rPr lang="en-US" dirty="0"/>
              <a:t>Vaccination for pregnant </a:t>
            </a:r>
          </a:p>
          <a:p>
            <a:pPr marL="514350" indent="-514350" algn="l" rtl="0">
              <a:buFont typeface="+mj-lt"/>
              <a:buAutoNum type="arabicPeriod"/>
            </a:pPr>
            <a:r>
              <a:rPr lang="en-US" dirty="0" err="1"/>
              <a:t>Influanza</a:t>
            </a:r>
            <a:r>
              <a:rPr lang="en-US" dirty="0"/>
              <a:t> vaccine &gt;&gt; in </a:t>
            </a:r>
            <a:r>
              <a:rPr lang="en-US" dirty="0" err="1"/>
              <a:t>october</a:t>
            </a:r>
            <a:r>
              <a:rPr lang="en-US" dirty="0"/>
              <a:t> </a:t>
            </a:r>
          </a:p>
          <a:p>
            <a:pPr marL="514350" indent="-514350" algn="l" rtl="0">
              <a:buFont typeface="+mj-lt"/>
              <a:buAutoNum type="arabicPeriod"/>
            </a:pPr>
            <a:r>
              <a:rPr lang="en-US" dirty="0"/>
              <a:t>Tinnitus vaccine &gt;&gt; third trimester ( 27 – 36 weeks of gestation )</a:t>
            </a:r>
            <a:endParaRPr lang="ar-JO" dirty="0"/>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5720" y="285728"/>
            <a:ext cx="8229600" cy="4525963"/>
          </a:xfrm>
        </p:spPr>
        <p:txBody>
          <a:bodyPr/>
          <a:lstStyle/>
          <a:p>
            <a:pPr algn="l" rtl="0">
              <a:buNone/>
            </a:pPr>
            <a:r>
              <a:rPr lang="en-US" dirty="0"/>
              <a:t>1-mention basic investigation in fatigue : </a:t>
            </a:r>
          </a:p>
          <a:p>
            <a:pPr algn="l" rtl="0">
              <a:buNone/>
            </a:pPr>
            <a:r>
              <a:rPr lang="en-US" dirty="0"/>
              <a:t>CBC/LFT/KFT/TFT/CK/ESR </a:t>
            </a:r>
          </a:p>
          <a:p>
            <a:pPr algn="l" rtl="0">
              <a:buNone/>
            </a:pPr>
            <a:r>
              <a:rPr lang="en-US" dirty="0"/>
              <a:t>2- 4 indication for abdominal x ray ?</a:t>
            </a:r>
          </a:p>
          <a:p>
            <a:pPr algn="l" rtl="0">
              <a:buNone/>
            </a:pPr>
            <a:r>
              <a:rPr lang="en-US" dirty="0"/>
              <a:t>1- </a:t>
            </a:r>
            <a:r>
              <a:rPr lang="en-US" dirty="0" err="1"/>
              <a:t>choylithiasis</a:t>
            </a:r>
            <a:r>
              <a:rPr lang="en-US" dirty="0"/>
              <a:t> </a:t>
            </a:r>
          </a:p>
          <a:p>
            <a:pPr algn="l" rtl="0">
              <a:buNone/>
            </a:pPr>
            <a:r>
              <a:rPr lang="en-US" dirty="0"/>
              <a:t>2- </a:t>
            </a:r>
            <a:r>
              <a:rPr lang="en-US" dirty="0" err="1"/>
              <a:t>nephrolithiasis</a:t>
            </a:r>
            <a:r>
              <a:rPr lang="en-US" dirty="0"/>
              <a:t> </a:t>
            </a:r>
          </a:p>
          <a:p>
            <a:pPr algn="l" rtl="0">
              <a:buNone/>
            </a:pPr>
            <a:r>
              <a:rPr lang="en-US" dirty="0"/>
              <a:t>3- </a:t>
            </a:r>
            <a:r>
              <a:rPr lang="en-US" dirty="0" err="1"/>
              <a:t>appendicolith</a:t>
            </a:r>
            <a:r>
              <a:rPr lang="en-US" dirty="0"/>
              <a:t> </a:t>
            </a:r>
          </a:p>
          <a:p>
            <a:pPr algn="l" rtl="0">
              <a:buNone/>
            </a:pPr>
            <a:r>
              <a:rPr lang="en-US" dirty="0"/>
              <a:t>4- pancreatic </a:t>
            </a:r>
            <a:r>
              <a:rPr lang="en-US" dirty="0" err="1"/>
              <a:t>calsification</a:t>
            </a:r>
            <a:r>
              <a:rPr lang="en-US" dirty="0"/>
              <a:t> </a:t>
            </a:r>
          </a:p>
          <a:p>
            <a:pPr algn="l" rtl="0">
              <a:buNone/>
            </a:pPr>
            <a:endParaRPr lang="en-US" dirty="0"/>
          </a:p>
          <a:p>
            <a:endParaRPr lang="ar-JO" dirty="0"/>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57158" y="285728"/>
            <a:ext cx="8229600" cy="4525963"/>
          </a:xfrm>
        </p:spPr>
        <p:txBody>
          <a:bodyPr>
            <a:noAutofit/>
          </a:bodyPr>
          <a:lstStyle/>
          <a:p>
            <a:pPr algn="l" rtl="0">
              <a:buNone/>
            </a:pPr>
            <a:r>
              <a:rPr lang="en-US" sz="2400" dirty="0"/>
              <a:t>- Differential for right iliac </a:t>
            </a:r>
            <a:r>
              <a:rPr lang="en-US" sz="2400" dirty="0" err="1"/>
              <a:t>fossa</a:t>
            </a:r>
            <a:r>
              <a:rPr lang="en-US" sz="2400" dirty="0"/>
              <a:t> pain ? </a:t>
            </a:r>
          </a:p>
          <a:p>
            <a:pPr algn="l" rtl="0"/>
            <a:r>
              <a:rPr lang="en-US" sz="2400" dirty="0" err="1"/>
              <a:t>Appendicites</a:t>
            </a:r>
            <a:r>
              <a:rPr lang="en-US" sz="2400" dirty="0"/>
              <a:t> </a:t>
            </a:r>
          </a:p>
          <a:p>
            <a:pPr algn="l" rtl="0"/>
            <a:r>
              <a:rPr lang="en-US" sz="2400" dirty="0"/>
              <a:t>Pelvic pain </a:t>
            </a:r>
          </a:p>
          <a:p>
            <a:pPr algn="l" rtl="0"/>
            <a:r>
              <a:rPr lang="en-US" sz="2400" dirty="0" err="1"/>
              <a:t>Constapation</a:t>
            </a:r>
            <a:r>
              <a:rPr lang="en-US" sz="2400" dirty="0"/>
              <a:t> </a:t>
            </a:r>
          </a:p>
          <a:p>
            <a:pPr algn="l" rtl="0"/>
            <a:r>
              <a:rPr lang="en-US" sz="2400" dirty="0"/>
              <a:t>Inguinal hernia </a:t>
            </a:r>
          </a:p>
          <a:p>
            <a:pPr algn="l" rtl="0"/>
            <a:endParaRPr lang="en-US" sz="2400" dirty="0"/>
          </a:p>
          <a:p>
            <a:pPr algn="l" rtl="0">
              <a:buFontTx/>
              <a:buChar char="-"/>
            </a:pPr>
            <a:r>
              <a:rPr lang="en-US" sz="2400" dirty="0"/>
              <a:t>Investigation of </a:t>
            </a:r>
            <a:r>
              <a:rPr lang="en-US" sz="2400" dirty="0" err="1"/>
              <a:t>abdomial</a:t>
            </a:r>
            <a:r>
              <a:rPr lang="en-US" sz="2400" dirty="0"/>
              <a:t> pain  ?</a:t>
            </a:r>
          </a:p>
          <a:p>
            <a:pPr algn="l" rtl="0"/>
            <a:r>
              <a:rPr lang="en-US" sz="2400" dirty="0" err="1"/>
              <a:t>cbc</a:t>
            </a:r>
            <a:r>
              <a:rPr lang="en-US" sz="2400" dirty="0"/>
              <a:t> </a:t>
            </a:r>
          </a:p>
          <a:p>
            <a:pPr algn="l" rtl="0"/>
            <a:r>
              <a:rPr lang="en-US" sz="2400" dirty="0"/>
              <a:t>Electrolyte</a:t>
            </a:r>
          </a:p>
          <a:p>
            <a:pPr algn="l" rtl="0"/>
            <a:r>
              <a:rPr lang="en-US" sz="2400" dirty="0" err="1"/>
              <a:t>Urinanalysis</a:t>
            </a:r>
            <a:r>
              <a:rPr lang="en-US" sz="2400" dirty="0"/>
              <a:t>  </a:t>
            </a:r>
          </a:p>
          <a:p>
            <a:pPr algn="l" rtl="0"/>
            <a:r>
              <a:rPr lang="en-US" sz="2400" dirty="0"/>
              <a:t>Amylase  and </a:t>
            </a:r>
            <a:r>
              <a:rPr lang="en-US" sz="2400" dirty="0" err="1"/>
              <a:t>libase</a:t>
            </a:r>
            <a:r>
              <a:rPr lang="en-US" sz="2400" dirty="0"/>
              <a:t> </a:t>
            </a:r>
          </a:p>
          <a:p>
            <a:pPr algn="l" rtl="0">
              <a:buFontTx/>
              <a:buChar char="-"/>
            </a:pPr>
            <a:r>
              <a:rPr lang="en-US" sz="2400" dirty="0"/>
              <a:t>Treatment ?</a:t>
            </a:r>
          </a:p>
          <a:p>
            <a:pPr algn="l" rtl="0">
              <a:buNone/>
            </a:pPr>
            <a:r>
              <a:rPr lang="en-US" sz="2400" dirty="0"/>
              <a:t>Establish IV accesses  and hydrate patient &gt;&gt; </a:t>
            </a:r>
            <a:r>
              <a:rPr lang="en-US" sz="2400" dirty="0" err="1"/>
              <a:t>npo</a:t>
            </a:r>
            <a:r>
              <a:rPr lang="en-US" sz="2400" dirty="0"/>
              <a:t> </a:t>
            </a:r>
          </a:p>
          <a:p>
            <a:pPr algn="l" rtl="0">
              <a:buNone/>
            </a:pPr>
            <a:r>
              <a:rPr lang="en-US" sz="2400" dirty="0"/>
              <a:t>Treat symptom &gt;&gt; analgesic , antiemetic , </a:t>
            </a:r>
            <a:r>
              <a:rPr lang="en-US" sz="2400" dirty="0" err="1"/>
              <a:t>antiacid</a:t>
            </a:r>
            <a:r>
              <a:rPr lang="en-US" sz="2400" dirty="0"/>
              <a:t> </a:t>
            </a:r>
          </a:p>
          <a:p>
            <a:pPr algn="l" rtl="0"/>
            <a:endParaRPr lang="en-US" sz="2400" dirty="0"/>
          </a:p>
          <a:p>
            <a:pPr algn="l" rtl="0">
              <a:buNone/>
            </a:pPr>
            <a:endParaRPr lang="en-US" sz="2400" dirty="0"/>
          </a:p>
          <a:p>
            <a:pPr algn="l" rtl="0">
              <a:buNone/>
            </a:pPr>
            <a:endParaRPr lang="en-US" dirty="0"/>
          </a:p>
          <a:p>
            <a:pPr algn="l" rtl="0">
              <a:buFontTx/>
              <a:buChar char="-"/>
            </a:pPr>
            <a:endParaRPr lang="en-US" dirty="0"/>
          </a:p>
          <a:p>
            <a:pPr algn="l" rtl="0">
              <a:buFontTx/>
              <a:buChar char="-"/>
            </a:pPr>
            <a:endParaRPr lang="en-US" dirty="0"/>
          </a:p>
          <a:p>
            <a:pPr algn="l" rtl="0">
              <a:buNone/>
            </a:pPr>
            <a:endParaRPr lang="en-US" dirty="0"/>
          </a:p>
          <a:p>
            <a:pPr algn="l" rtl="0">
              <a:buNone/>
            </a:pPr>
            <a:endParaRPr lang="en-US" dirty="0"/>
          </a:p>
          <a:p>
            <a:pPr algn="l" rtl="0"/>
            <a:endParaRPr lang="en-US" dirty="0"/>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a:t>-4 </a:t>
            </a:r>
            <a:r>
              <a:rPr lang="en-US" dirty="0" err="1"/>
              <a:t>componant</a:t>
            </a:r>
            <a:r>
              <a:rPr lang="en-US" dirty="0"/>
              <a:t> of </a:t>
            </a:r>
            <a:r>
              <a:rPr lang="en-US" b="1" dirty="0" err="1"/>
              <a:t>timi</a:t>
            </a:r>
            <a:r>
              <a:rPr lang="en-US" b="1" dirty="0"/>
              <a:t> score </a:t>
            </a:r>
            <a:r>
              <a:rPr lang="en-US" dirty="0"/>
              <a:t>? </a:t>
            </a:r>
            <a:endParaRPr lang="ar-JO" dirty="0"/>
          </a:p>
        </p:txBody>
      </p:sp>
      <p:pic>
        <p:nvPicPr>
          <p:cNvPr id="4" name="عنصر نائب للمحتوى 3" descr="89587661_1302121069979278_4534276611670802432_n.jpg"/>
          <p:cNvPicPr>
            <a:picLocks noGrp="1" noChangeAspect="1"/>
          </p:cNvPicPr>
          <p:nvPr>
            <p:ph idx="1"/>
          </p:nvPr>
        </p:nvPicPr>
        <p:blipFill>
          <a:blip r:embed="rId2"/>
          <a:stretch>
            <a:fillRect/>
          </a:stretch>
        </p:blipFill>
        <p:spPr>
          <a:xfrm>
            <a:off x="1390650" y="1701006"/>
            <a:ext cx="6362700" cy="4324350"/>
          </a:xfrm>
        </p:spPr>
      </p:pic>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l"/>
            <a:r>
              <a:rPr lang="en-US" sz="3600" dirty="0"/>
              <a:t>Patient with chest pain radiate to left arm relived  within 15 min start after exertion </a:t>
            </a:r>
            <a:endParaRPr lang="ar-JO" sz="3600" dirty="0"/>
          </a:p>
        </p:txBody>
      </p:sp>
      <p:sp>
        <p:nvSpPr>
          <p:cNvPr id="3" name="عنصر نائب للمحتوى 2"/>
          <p:cNvSpPr>
            <a:spLocks noGrp="1"/>
          </p:cNvSpPr>
          <p:nvPr>
            <p:ph idx="1"/>
          </p:nvPr>
        </p:nvSpPr>
        <p:spPr/>
        <p:txBody>
          <a:bodyPr/>
          <a:lstStyle/>
          <a:p>
            <a:pPr algn="l" rtl="0"/>
            <a:r>
              <a:rPr lang="en-US" dirty="0"/>
              <a:t>Diagnose ? Stable angina </a:t>
            </a:r>
          </a:p>
          <a:p>
            <a:pPr algn="l" rtl="0"/>
            <a:r>
              <a:rPr lang="en-US" dirty="0"/>
              <a:t>Investigation ? </a:t>
            </a:r>
            <a:r>
              <a:rPr lang="en-US" dirty="0" err="1"/>
              <a:t>Ecg</a:t>
            </a:r>
            <a:r>
              <a:rPr lang="en-US" dirty="0"/>
              <a:t> , cardiac enzyme , </a:t>
            </a:r>
            <a:r>
              <a:rPr lang="en-US" dirty="0" err="1"/>
              <a:t>cbc</a:t>
            </a:r>
            <a:endParaRPr lang="en-US" dirty="0"/>
          </a:p>
          <a:p>
            <a:pPr algn="l" rtl="0"/>
            <a:r>
              <a:rPr lang="en-US" dirty="0"/>
              <a:t>Treatment ? Aspirin ,oxygen , </a:t>
            </a:r>
            <a:r>
              <a:rPr lang="en-US" dirty="0" err="1"/>
              <a:t>nitroglyceren</a:t>
            </a:r>
            <a:r>
              <a:rPr lang="en-US" dirty="0"/>
              <a:t> , heparin </a:t>
            </a:r>
            <a:endParaRPr lang="ar-JO" dirty="0"/>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l"/>
            <a:r>
              <a:rPr lang="en-US" sz="4000" dirty="0"/>
              <a:t>- New onset of worst headache in patient life ?</a:t>
            </a:r>
            <a:endParaRPr lang="ar-JO" sz="3600" dirty="0"/>
          </a:p>
        </p:txBody>
      </p:sp>
      <p:sp>
        <p:nvSpPr>
          <p:cNvPr id="3" name="عنصر نائب للمحتوى 2"/>
          <p:cNvSpPr>
            <a:spLocks noGrp="1"/>
          </p:cNvSpPr>
          <p:nvPr>
            <p:ph idx="1"/>
          </p:nvPr>
        </p:nvSpPr>
        <p:spPr/>
        <p:txBody>
          <a:bodyPr/>
          <a:lstStyle/>
          <a:p>
            <a:pPr algn="l" rtl="0">
              <a:buNone/>
            </a:pPr>
            <a:r>
              <a:rPr lang="en-US" dirty="0"/>
              <a:t>Differential ?  Cranial infection , inter cerebral hemorrhage </a:t>
            </a:r>
          </a:p>
          <a:p>
            <a:pPr algn="l" rtl="0">
              <a:buNone/>
            </a:pPr>
            <a:r>
              <a:rPr lang="en-US" dirty="0"/>
              <a:t>Investigation ? Ct without contrast ,MRI without contrast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Family medicine mini OSCE</a:t>
            </a:r>
            <a:endParaRPr lang="ar-JO" dirty="0"/>
          </a:p>
        </p:txBody>
      </p:sp>
      <p:sp>
        <p:nvSpPr>
          <p:cNvPr id="3" name="عنوان فرعي 2"/>
          <p:cNvSpPr>
            <a:spLocks noGrp="1"/>
          </p:cNvSpPr>
          <p:nvPr>
            <p:ph type="subTitle" idx="1"/>
          </p:nvPr>
        </p:nvSpPr>
        <p:spPr/>
        <p:txBody>
          <a:bodyPr/>
          <a:lstStyle/>
          <a:p>
            <a:r>
              <a:rPr lang="en-US" dirty="0"/>
              <a:t>Group 3b </a:t>
            </a:r>
          </a:p>
          <a:p>
            <a:r>
              <a:rPr lang="en-US" dirty="0"/>
              <a:t>2020/2021</a:t>
            </a:r>
          </a:p>
          <a:p>
            <a:r>
              <a:rPr lang="en-US" dirty="0"/>
              <a:t>Done by : </a:t>
            </a:r>
          </a:p>
          <a:p>
            <a:r>
              <a:rPr lang="en-US" u="sng" dirty="0" err="1"/>
              <a:t>Loay</a:t>
            </a:r>
            <a:r>
              <a:rPr lang="en-US" u="sng" dirty="0"/>
              <a:t> al abed  </a:t>
            </a:r>
            <a:endParaRPr lang="ar-JO" u="sng"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0196A-E912-4D0C-9516-F2D8E476973C}"/>
              </a:ext>
            </a:extLst>
          </p:cNvPr>
          <p:cNvSpPr>
            <a:spLocks noGrp="1"/>
          </p:cNvSpPr>
          <p:nvPr>
            <p:ph idx="1"/>
          </p:nvPr>
        </p:nvSpPr>
        <p:spPr>
          <a:xfrm>
            <a:off x="158377" y="335180"/>
            <a:ext cx="8229600" cy="4525963"/>
          </a:xfrm>
        </p:spPr>
        <p:txBody>
          <a:bodyPr/>
          <a:lstStyle/>
          <a:p>
            <a:pPr algn="l" rtl="0"/>
            <a:r>
              <a:rPr lang="en-GB" dirty="0"/>
              <a:t>Q6:</a:t>
            </a:r>
            <a:r>
              <a:rPr lang="en-GB" dirty="0">
                <a:solidFill>
                  <a:srgbClr val="00B050"/>
                </a:solidFill>
              </a:rPr>
              <a:t>meniere’s disease </a:t>
            </a:r>
            <a:r>
              <a:rPr lang="en-GB" dirty="0"/>
              <a:t>case
1.diagnosis
2.treatment</a:t>
            </a:r>
          </a:p>
          <a:p>
            <a:pPr marL="0" indent="0" algn="l" rtl="0">
              <a:buNone/>
            </a:pPr>
            <a:endParaRPr lang="en-GB" dirty="0"/>
          </a:p>
          <a:p>
            <a:pPr algn="l" rtl="0"/>
            <a:r>
              <a:rPr lang="en-GB" dirty="0"/>
              <a:t>Q7: </a:t>
            </a:r>
            <a:r>
              <a:rPr lang="en-GB" dirty="0">
                <a:solidFill>
                  <a:srgbClr val="00B050"/>
                </a:solidFill>
              </a:rPr>
              <a:t>tension headache</a:t>
            </a:r>
            <a:r>
              <a:rPr lang="en-GB" dirty="0"/>
              <a:t> case</a:t>
            </a:r>
            <a:br>
              <a:rPr lang="en-GB" dirty="0"/>
            </a:br>
            <a:r>
              <a:rPr lang="en-GB" dirty="0"/>
              <a:t>1.diagnosis</a:t>
            </a:r>
            <a:br>
              <a:rPr lang="en-GB" dirty="0"/>
            </a:br>
            <a:r>
              <a:rPr lang="en-GB" dirty="0"/>
              <a:t>2.agravating factors for this condition </a:t>
            </a:r>
            <a:br>
              <a:rPr lang="en-GB" dirty="0"/>
            </a:br>
            <a:endParaRPr lang="en-GB" dirty="0"/>
          </a:p>
        </p:txBody>
      </p:sp>
    </p:spTree>
    <p:extLst>
      <p:ext uri="{BB962C8B-B14F-4D97-AF65-F5344CB8AC3E}">
        <p14:creationId xmlns:p14="http://schemas.microsoft.com/office/powerpoint/2010/main" val="2814056144"/>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76600"/>
            <a:ext cx="8229600" cy="1143000"/>
          </a:xfrm>
        </p:spPr>
        <p:txBody>
          <a:bodyPr>
            <a:normAutofit fontScale="90000"/>
          </a:bodyPr>
          <a:lstStyle/>
          <a:p>
            <a:r>
              <a:rPr lang="en-US" dirty="0"/>
              <a:t>A-what is the finding? </a:t>
            </a:r>
            <a:r>
              <a:rPr lang="en-US" dirty="0">
                <a:solidFill>
                  <a:srgbClr val="FF0000"/>
                </a:solidFill>
              </a:rPr>
              <a:t>Corneal </a:t>
            </a:r>
            <a:r>
              <a:rPr lang="en-US" dirty="0" err="1">
                <a:solidFill>
                  <a:srgbClr val="FF0000"/>
                </a:solidFill>
              </a:rPr>
              <a:t>arcus</a:t>
            </a:r>
            <a:r>
              <a:rPr lang="en-US" dirty="0"/>
              <a:t> </a:t>
            </a:r>
            <a:br>
              <a:rPr lang="en-US" dirty="0"/>
            </a:br>
            <a:r>
              <a:rPr lang="en-US" dirty="0"/>
              <a:t>B-what is the next step ? </a:t>
            </a:r>
            <a:r>
              <a:rPr lang="en-US" dirty="0">
                <a:solidFill>
                  <a:srgbClr val="FF0000"/>
                </a:solidFill>
              </a:rPr>
              <a:t>Lipid profile </a:t>
            </a:r>
          </a:p>
        </p:txBody>
      </p:sp>
      <p:pic>
        <p:nvPicPr>
          <p:cNvPr id="4" name="Picture 2" descr="C:\Users\DELL\Desktop\Four_representative_slides_of_corneal_arcus.jpg"/>
          <p:cNvPicPr>
            <a:picLocks noGrp="1" noChangeAspect="1" noChangeArrowheads="1"/>
          </p:cNvPicPr>
          <p:nvPr>
            <p:ph idx="1"/>
          </p:nvPr>
        </p:nvPicPr>
        <p:blipFill>
          <a:blip r:embed="rId2" cstate="print"/>
          <a:srcRect/>
          <a:stretch>
            <a:fillRect/>
          </a:stretch>
        </p:blipFill>
        <p:spPr bwMode="auto">
          <a:xfrm>
            <a:off x="3124200" y="457200"/>
            <a:ext cx="2958904" cy="1997260"/>
          </a:xfrm>
          <a:prstGeom prst="rect">
            <a:avLst/>
          </a:prstGeom>
          <a:noFill/>
        </p:spPr>
      </p:pic>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858000"/>
          </a:xfrm>
        </p:spPr>
        <p:txBody>
          <a:bodyPr>
            <a:normAutofit/>
          </a:bodyPr>
          <a:lstStyle/>
          <a:p>
            <a:pPr algn="l"/>
            <a:r>
              <a:rPr lang="en-US" sz="1800" dirty="0"/>
              <a:t>A- what it’s the antihypertensive drug</a:t>
            </a:r>
          </a:p>
          <a:p>
            <a:pPr algn="l">
              <a:buNone/>
            </a:pPr>
            <a:r>
              <a:rPr lang="en-US" sz="1800" dirty="0"/>
              <a:t>Contraindication in this case ?  </a:t>
            </a:r>
            <a:r>
              <a:rPr lang="en-US" sz="1800" dirty="0">
                <a:solidFill>
                  <a:srgbClr val="FF0000"/>
                </a:solidFill>
              </a:rPr>
              <a:t>ACEI</a:t>
            </a:r>
          </a:p>
          <a:p>
            <a:pPr algn="l">
              <a:buNone/>
            </a:pPr>
            <a:endParaRPr lang="en-US" sz="1800" dirty="0">
              <a:solidFill>
                <a:srgbClr val="FF0000"/>
              </a:solidFill>
            </a:endParaRPr>
          </a:p>
          <a:p>
            <a:pPr algn="l">
              <a:buNone/>
            </a:pPr>
            <a:r>
              <a:rPr lang="en-US" sz="1800" dirty="0"/>
              <a:t>B- mention other two contraindications for </a:t>
            </a:r>
          </a:p>
          <a:p>
            <a:pPr algn="l">
              <a:buNone/>
            </a:pPr>
            <a:r>
              <a:rPr lang="en-US" sz="1800" dirty="0"/>
              <a:t>This drug ? </a:t>
            </a:r>
          </a:p>
          <a:p>
            <a:pPr algn="l">
              <a:buNone/>
            </a:pPr>
            <a:r>
              <a:rPr lang="en-US" sz="1800" dirty="0">
                <a:solidFill>
                  <a:srgbClr val="FF0000"/>
                </a:solidFill>
              </a:rPr>
              <a:t>1-Pregnancy or breastfeeding</a:t>
            </a:r>
          </a:p>
          <a:p>
            <a:pPr algn="l">
              <a:buNone/>
            </a:pPr>
            <a:r>
              <a:rPr lang="en-US" sz="1800" dirty="0">
                <a:solidFill>
                  <a:srgbClr val="FF0000"/>
                </a:solidFill>
              </a:rPr>
              <a:t>2- Previous </a:t>
            </a:r>
            <a:r>
              <a:rPr lang="en-US" sz="1800" dirty="0" err="1">
                <a:solidFill>
                  <a:srgbClr val="FF0000"/>
                </a:solidFill>
                <a:hlinkClick r:id="rId2" tooltip="Angioedema"/>
              </a:rPr>
              <a:t>angioedema</a:t>
            </a:r>
            <a:r>
              <a:rPr lang="en-US" sz="1800" dirty="0">
                <a:solidFill>
                  <a:srgbClr val="FF0000"/>
                </a:solidFill>
              </a:rPr>
              <a:t> </a:t>
            </a:r>
          </a:p>
          <a:p>
            <a:pPr algn="l">
              <a:buNone/>
            </a:pPr>
            <a:r>
              <a:rPr lang="en-US" sz="1800" dirty="0">
                <a:solidFill>
                  <a:srgbClr val="FF0000"/>
                </a:solidFill>
              </a:rPr>
              <a:t>3- pt. with </a:t>
            </a:r>
            <a:r>
              <a:rPr lang="en-US" sz="1800" dirty="0" err="1">
                <a:solidFill>
                  <a:srgbClr val="FF0000"/>
                </a:solidFill>
              </a:rPr>
              <a:t>hyperkalemia</a:t>
            </a:r>
            <a:r>
              <a:rPr lang="en-US" sz="1800" dirty="0">
                <a:solidFill>
                  <a:srgbClr val="FF0000"/>
                </a:solidFill>
              </a:rPr>
              <a:t> </a:t>
            </a:r>
          </a:p>
          <a:p>
            <a:pPr algn="l">
              <a:buNone/>
            </a:pPr>
            <a:endParaRPr lang="en-US" sz="1800" dirty="0">
              <a:solidFill>
                <a:srgbClr val="FF0000"/>
              </a:solidFill>
            </a:endParaRPr>
          </a:p>
          <a:p>
            <a:pPr algn="l" rtl="0">
              <a:buNone/>
            </a:pPr>
            <a:r>
              <a:rPr lang="en-US" sz="1800" dirty="0"/>
              <a:t>C- mention 3 uses for this drug ?</a:t>
            </a:r>
          </a:p>
          <a:p>
            <a:pPr algn="l" rtl="0"/>
            <a:r>
              <a:rPr lang="en-US" sz="1800" dirty="0">
                <a:solidFill>
                  <a:srgbClr val="FF0000"/>
                </a:solidFill>
              </a:rPr>
              <a:t>Acute </a:t>
            </a:r>
            <a:r>
              <a:rPr lang="en-US" sz="1800" dirty="0">
                <a:solidFill>
                  <a:srgbClr val="FF0000"/>
                </a:solidFill>
                <a:hlinkClick r:id="rId3" tooltip="Myocardial infarction"/>
              </a:rPr>
              <a:t>myocardial infarction</a:t>
            </a:r>
            <a:r>
              <a:rPr lang="en-US" sz="1800" dirty="0">
                <a:solidFill>
                  <a:srgbClr val="FF0000"/>
                </a:solidFill>
              </a:rPr>
              <a:t> (heart attack)</a:t>
            </a:r>
          </a:p>
          <a:p>
            <a:pPr algn="l" rtl="0"/>
            <a:r>
              <a:rPr lang="en-US" sz="1800" u="sng" dirty="0">
                <a:solidFill>
                  <a:srgbClr val="FF0000"/>
                </a:solidFill>
                <a:hlinkClick r:id="rId4"/>
              </a:rPr>
              <a:t>Heart failure</a:t>
            </a:r>
            <a:r>
              <a:rPr lang="en-US" sz="1800" dirty="0">
                <a:solidFill>
                  <a:srgbClr val="FF0000"/>
                </a:solidFill>
              </a:rPr>
              <a:t> (left ventricular systolic dysfunction)</a:t>
            </a:r>
          </a:p>
          <a:p>
            <a:pPr algn="l" rtl="0"/>
            <a:r>
              <a:rPr lang="en-US" sz="1800" dirty="0">
                <a:solidFill>
                  <a:srgbClr val="FF0000"/>
                </a:solidFill>
                <a:hlinkClick r:id="rId5" tooltip="Diabetes mellitus"/>
              </a:rPr>
              <a:t>diabetes mellitus</a:t>
            </a:r>
            <a:endParaRPr lang="en-US" sz="1800" dirty="0">
              <a:solidFill>
                <a:srgbClr val="FF0000"/>
              </a:solidFill>
            </a:endParaRPr>
          </a:p>
          <a:p>
            <a:pPr algn="l" rtl="0"/>
            <a:r>
              <a:rPr lang="en-US" sz="1800" dirty="0">
                <a:solidFill>
                  <a:srgbClr val="FF0000"/>
                </a:solidFill>
              </a:rPr>
              <a:t>Stroke </a:t>
            </a:r>
          </a:p>
          <a:p>
            <a:pPr algn="l">
              <a:buNone/>
            </a:pPr>
            <a:endParaRPr lang="en-US" sz="1800" dirty="0"/>
          </a:p>
          <a:p>
            <a:pPr algn="l">
              <a:buNone/>
            </a:pPr>
            <a:endParaRPr lang="en-US" sz="1800" dirty="0"/>
          </a:p>
          <a:p>
            <a:pPr algn="l">
              <a:buNone/>
            </a:pPr>
            <a:endParaRPr lang="en-US" sz="1800" dirty="0"/>
          </a:p>
        </p:txBody>
      </p:sp>
      <p:sp>
        <p:nvSpPr>
          <p:cNvPr id="1026" name="AutoShape 2" descr="Why ACE inhibitors are contraindicated in bilateral renal artery stenosis ?  | Dr.S.Venkatesan M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pic>
        <p:nvPicPr>
          <p:cNvPr id="1027" name="Picture 3"/>
          <p:cNvPicPr>
            <a:picLocks noChangeAspect="1" noChangeArrowheads="1"/>
          </p:cNvPicPr>
          <p:nvPr/>
        </p:nvPicPr>
        <p:blipFill>
          <a:blip r:embed="rId6" cstate="print"/>
          <a:srcRect/>
          <a:stretch>
            <a:fillRect/>
          </a:stretch>
        </p:blipFill>
        <p:spPr bwMode="auto">
          <a:xfrm>
            <a:off x="5076056" y="383954"/>
            <a:ext cx="3733800" cy="3343275"/>
          </a:xfrm>
          <a:prstGeom prst="rect">
            <a:avLst/>
          </a:prstGeom>
          <a:noFill/>
          <a:ln w="9525">
            <a:noFill/>
            <a:miter lim="800000"/>
            <a:headEnd/>
            <a:tailEnd/>
          </a:ln>
        </p:spPr>
      </p:pic>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229600" cy="4525963"/>
          </a:xfrm>
        </p:spPr>
        <p:txBody>
          <a:bodyPr/>
          <a:lstStyle/>
          <a:p>
            <a:pPr algn="l">
              <a:buNone/>
            </a:pPr>
            <a:r>
              <a:rPr lang="en-US" dirty="0"/>
              <a:t>If age patient 65 year , name 3 vaccination you should give : </a:t>
            </a:r>
          </a:p>
          <a:p>
            <a:pPr algn="l">
              <a:buNone/>
            </a:pPr>
            <a:r>
              <a:rPr lang="en-US" dirty="0">
                <a:solidFill>
                  <a:srgbClr val="FF0000"/>
                </a:solidFill>
              </a:rPr>
              <a:t>Influenza </a:t>
            </a:r>
          </a:p>
          <a:p>
            <a:pPr algn="l">
              <a:buNone/>
            </a:pPr>
            <a:r>
              <a:rPr lang="en-US" dirty="0">
                <a:solidFill>
                  <a:srgbClr val="FF0000"/>
                </a:solidFill>
              </a:rPr>
              <a:t> pneumococcal</a:t>
            </a:r>
            <a:r>
              <a:rPr lang="en-US" b="1" dirty="0">
                <a:solidFill>
                  <a:srgbClr val="FF0000"/>
                </a:solidFill>
              </a:rPr>
              <a:t> </a:t>
            </a:r>
            <a:endParaRPr lang="en-US" dirty="0">
              <a:solidFill>
                <a:srgbClr val="FF0000"/>
              </a:solidFill>
            </a:endParaRPr>
          </a:p>
          <a:p>
            <a:pPr algn="l">
              <a:buNone/>
            </a:pPr>
            <a:r>
              <a:rPr lang="en-US" dirty="0" err="1">
                <a:solidFill>
                  <a:srgbClr val="FF0000"/>
                </a:solidFill>
              </a:rPr>
              <a:t>zooster</a:t>
            </a:r>
            <a:r>
              <a:rPr lang="en-US" dirty="0">
                <a:solidFill>
                  <a:srgbClr val="FF0000"/>
                </a:solidFill>
              </a:rPr>
              <a:t> </a:t>
            </a:r>
          </a:p>
          <a:p>
            <a:pPr algn="l"/>
            <a:endParaRPr lang="en-US" dirty="0"/>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Mention 4 features for chronic fatigue syndrome ??? </a:t>
            </a:r>
          </a:p>
        </p:txBody>
      </p:sp>
      <p:pic>
        <p:nvPicPr>
          <p:cNvPr id="4" name="Google Shape;193;p12"/>
          <p:cNvPicPr preferRelativeResize="0">
            <a:picLocks noGrp="1"/>
          </p:cNvPicPr>
          <p:nvPr>
            <p:ph idx="1"/>
          </p:nvPr>
        </p:nvPicPr>
        <p:blipFill rotWithShape="1">
          <a:blip r:embed="rId2" cstate="print"/>
          <a:srcRect l="3977" r="2227" b="21465"/>
          <a:stretch>
            <a:fillRect/>
          </a:stretch>
        </p:blipFill>
        <p:spPr>
          <a:xfrm>
            <a:off x="2545986" y="1600200"/>
            <a:ext cx="4052027" cy="4525963"/>
          </a:xfrm>
          <a:prstGeom prst="rect">
            <a:avLst/>
          </a:prstGeom>
          <a:noFill/>
          <a:ln>
            <a:noFill/>
          </a:ln>
        </p:spPr>
      </p:pic>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ar-JO" dirty="0"/>
              <a:t>كان في سؤال انو مريض معاه ضغط صار معاه </a:t>
            </a:r>
            <a:br>
              <a:rPr lang="en-US" dirty="0"/>
            </a:br>
            <a:r>
              <a:rPr lang="ar-JO" dirty="0"/>
              <a:t> اذكر اربع ادوية منعطيه اياهم ؟ </a:t>
            </a:r>
            <a:r>
              <a:rPr lang="en-US" dirty="0"/>
              <a:t>stroke </a:t>
            </a:r>
            <a:r>
              <a:rPr lang="ar-JO" dirty="0"/>
              <a:t> </a:t>
            </a:r>
            <a:endParaRPr lang="en-US" dirty="0"/>
          </a:p>
        </p:txBody>
      </p:sp>
      <p:sp>
        <p:nvSpPr>
          <p:cNvPr id="3" name="Content Placeholder 2"/>
          <p:cNvSpPr>
            <a:spLocks noGrp="1"/>
          </p:cNvSpPr>
          <p:nvPr>
            <p:ph idx="1"/>
          </p:nvPr>
        </p:nvSpPr>
        <p:spPr/>
        <p:txBody>
          <a:bodyPr/>
          <a:lstStyle/>
          <a:p>
            <a:r>
              <a:rPr lang="en-US" dirty="0">
                <a:solidFill>
                  <a:srgbClr val="FF0000"/>
                </a:solidFill>
              </a:rPr>
              <a:t>ACEI </a:t>
            </a:r>
          </a:p>
          <a:p>
            <a:r>
              <a:rPr lang="en-US" dirty="0">
                <a:solidFill>
                  <a:srgbClr val="FF0000"/>
                </a:solidFill>
              </a:rPr>
              <a:t>STATIN</a:t>
            </a:r>
          </a:p>
          <a:p>
            <a:r>
              <a:rPr lang="en-US" dirty="0">
                <a:solidFill>
                  <a:srgbClr val="FF0000"/>
                </a:solidFill>
              </a:rPr>
              <a:t>CCB </a:t>
            </a:r>
          </a:p>
          <a:p>
            <a:r>
              <a:rPr lang="en-US" dirty="0">
                <a:solidFill>
                  <a:srgbClr val="FF0000"/>
                </a:solidFill>
              </a:rPr>
              <a:t>Aspirin </a:t>
            </a:r>
          </a:p>
          <a:p>
            <a:endParaRPr lang="en-US" dirty="0"/>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male pt aged 50 years  in clinic </a:t>
            </a:r>
            <a:r>
              <a:rPr lang="en-US" sz="2400" dirty="0" err="1"/>
              <a:t>dr</a:t>
            </a:r>
            <a:r>
              <a:rPr lang="en-US" sz="2400" dirty="0"/>
              <a:t> ordered for HbA1C /lipid profile  the result was normal </a:t>
            </a:r>
            <a:br>
              <a:rPr lang="en-US" sz="2400" dirty="0"/>
            </a:br>
            <a:r>
              <a:rPr lang="en-US" sz="2400" dirty="0"/>
              <a:t>A-write 4 screening test ?</a:t>
            </a:r>
          </a:p>
        </p:txBody>
      </p:sp>
      <p:sp>
        <p:nvSpPr>
          <p:cNvPr id="3" name="Content Placeholder 2"/>
          <p:cNvSpPr>
            <a:spLocks noGrp="1"/>
          </p:cNvSpPr>
          <p:nvPr>
            <p:ph idx="1"/>
          </p:nvPr>
        </p:nvSpPr>
        <p:spPr/>
        <p:txBody>
          <a:bodyPr/>
          <a:lstStyle/>
          <a:p>
            <a:r>
              <a:rPr lang="en-US" dirty="0">
                <a:solidFill>
                  <a:srgbClr val="FF0000"/>
                </a:solidFill>
              </a:rPr>
              <a:t>Abdominal </a:t>
            </a:r>
            <a:r>
              <a:rPr lang="en-US" dirty="0" err="1">
                <a:solidFill>
                  <a:srgbClr val="FF0000"/>
                </a:solidFill>
              </a:rPr>
              <a:t>Ultrasonography</a:t>
            </a:r>
            <a:endParaRPr lang="en-US" dirty="0">
              <a:solidFill>
                <a:srgbClr val="FF0000"/>
              </a:solidFill>
            </a:endParaRPr>
          </a:p>
          <a:p>
            <a:r>
              <a:rPr lang="en-US" dirty="0">
                <a:solidFill>
                  <a:srgbClr val="FF0000"/>
                </a:solidFill>
              </a:rPr>
              <a:t>BP measurement </a:t>
            </a:r>
          </a:p>
          <a:p>
            <a:r>
              <a:rPr lang="en-US" dirty="0">
                <a:solidFill>
                  <a:srgbClr val="FF0000"/>
                </a:solidFill>
              </a:rPr>
              <a:t>Colonoscopy</a:t>
            </a:r>
          </a:p>
          <a:p>
            <a:r>
              <a:rPr lang="en-US" dirty="0">
                <a:solidFill>
                  <a:srgbClr val="FF0000"/>
                </a:solidFill>
              </a:rPr>
              <a:t>Low dose CT scan </a:t>
            </a:r>
          </a:p>
          <a:p>
            <a:r>
              <a:rPr lang="en-US" dirty="0">
                <a:solidFill>
                  <a:srgbClr val="FF0000"/>
                </a:solidFill>
              </a:rPr>
              <a:t>prostate specific antigen (PSA) </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5029200" cy="4525963"/>
          </a:xfrm>
        </p:spPr>
        <p:txBody>
          <a:bodyPr/>
          <a:lstStyle/>
          <a:p>
            <a:r>
              <a:rPr lang="en-US" dirty="0"/>
              <a:t>What it’s the diagnosis ?</a:t>
            </a:r>
          </a:p>
          <a:p>
            <a:pPr>
              <a:buNone/>
            </a:pPr>
            <a:r>
              <a:rPr lang="en-US" dirty="0">
                <a:solidFill>
                  <a:srgbClr val="FF0000"/>
                </a:solidFill>
              </a:rPr>
              <a:t>Compression fracture</a:t>
            </a:r>
          </a:p>
          <a:p>
            <a:r>
              <a:rPr lang="en-US" dirty="0"/>
              <a:t>T score for this case ? </a:t>
            </a:r>
            <a:r>
              <a:rPr lang="en-US" dirty="0">
                <a:solidFill>
                  <a:srgbClr val="FF0000"/>
                </a:solidFill>
              </a:rPr>
              <a:t> </a:t>
            </a:r>
          </a:p>
          <a:p>
            <a:r>
              <a:rPr lang="en-US" dirty="0">
                <a:solidFill>
                  <a:srgbClr val="FF0000"/>
                </a:solidFill>
              </a:rPr>
              <a:t>T= &lt; or = -2.5</a:t>
            </a:r>
          </a:p>
        </p:txBody>
      </p:sp>
      <p:pic>
        <p:nvPicPr>
          <p:cNvPr id="7170" name="Picture 2"/>
          <p:cNvPicPr>
            <a:picLocks noChangeAspect="1" noChangeArrowheads="1"/>
          </p:cNvPicPr>
          <p:nvPr/>
        </p:nvPicPr>
        <p:blipFill>
          <a:blip r:embed="rId2" cstate="print"/>
          <a:srcRect/>
          <a:stretch>
            <a:fillRect/>
          </a:stretch>
        </p:blipFill>
        <p:spPr bwMode="auto">
          <a:xfrm>
            <a:off x="5029200" y="152400"/>
            <a:ext cx="3933825" cy="4705350"/>
          </a:xfrm>
          <a:prstGeom prst="rect">
            <a:avLst/>
          </a:prstGeom>
          <a:noFill/>
          <a:ln w="9525">
            <a:noFill/>
            <a:miter lim="800000"/>
            <a:headEnd/>
            <a:tailEnd/>
          </a:ln>
        </p:spPr>
      </p:pic>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395288" y="692150"/>
            <a:ext cx="8229600" cy="5759450"/>
          </a:xfrm>
        </p:spPr>
        <p:txBody>
          <a:bodyPr/>
          <a:lstStyle/>
          <a:p>
            <a:pPr marL="0" indent="0" algn="l" eaLnBrk="1" hangingPunct="1">
              <a:buFont typeface="Arial" panose="020B0604020202020204" pitchFamily="34" charset="0"/>
              <a:buNone/>
            </a:pPr>
            <a:r>
              <a:rPr lang="en-US" dirty="0">
                <a:solidFill>
                  <a:srgbClr val="1C1E21"/>
                </a:solidFill>
                <a:latin typeface="Helvetica" pitchFamily="34" charset="0"/>
                <a:cs typeface="Arial" panose="020B0604020202020204" pitchFamily="34" charset="0"/>
              </a:rPr>
              <a:t>12 yrs old child with  fever 38.6 with cervical LN swelling , absence cough  </a:t>
            </a:r>
            <a:br>
              <a:rPr lang="en-US" dirty="0">
                <a:cs typeface="Arial" panose="020B0604020202020204" pitchFamily="34" charset="0"/>
              </a:rPr>
            </a:br>
            <a:r>
              <a:rPr lang="en-US" dirty="0">
                <a:solidFill>
                  <a:srgbClr val="1C1E21"/>
                </a:solidFill>
                <a:latin typeface="Helvetica" pitchFamily="34" charset="0"/>
                <a:cs typeface="Arial" panose="020B0604020202020204" pitchFamily="34" charset="0"/>
              </a:rPr>
              <a:t>1-what is his </a:t>
            </a:r>
            <a:r>
              <a:rPr lang="en-US" dirty="0" err="1">
                <a:solidFill>
                  <a:srgbClr val="1C1E21"/>
                </a:solidFill>
                <a:latin typeface="Helvetica" pitchFamily="34" charset="0"/>
                <a:cs typeface="Arial" panose="020B0604020202020204" pitchFamily="34" charset="0"/>
              </a:rPr>
              <a:t>centor</a:t>
            </a:r>
            <a:r>
              <a:rPr lang="en-US" dirty="0">
                <a:solidFill>
                  <a:srgbClr val="1C1E21"/>
                </a:solidFill>
                <a:latin typeface="Helvetica" pitchFamily="34" charset="0"/>
                <a:cs typeface="Arial" panose="020B0604020202020204" pitchFamily="34" charset="0"/>
              </a:rPr>
              <a:t> score </a:t>
            </a:r>
            <a:br>
              <a:rPr lang="en-US" dirty="0">
                <a:cs typeface="Arial" panose="020B0604020202020204" pitchFamily="34" charset="0"/>
              </a:rPr>
            </a:br>
            <a:r>
              <a:rPr lang="en-US" dirty="0">
                <a:solidFill>
                  <a:srgbClr val="1C1E21"/>
                </a:solidFill>
                <a:latin typeface="Helvetica" pitchFamily="34" charset="0"/>
                <a:cs typeface="Arial" panose="020B0604020202020204" pitchFamily="34" charset="0"/>
              </a:rPr>
              <a:t>2-what is the treatment</a:t>
            </a:r>
          </a:p>
          <a:p>
            <a:pPr marL="0" indent="0" algn="l" eaLnBrk="1" hangingPunct="1">
              <a:buFont typeface="Arial" panose="020B0604020202020204" pitchFamily="34" charset="0"/>
              <a:buNone/>
            </a:pPr>
            <a:endParaRPr lang="en-US" dirty="0">
              <a:solidFill>
                <a:srgbClr val="1C1E21"/>
              </a:solidFill>
              <a:latin typeface="Helvetica" pitchFamily="34" charset="0"/>
              <a:cs typeface="Arial" panose="020B0604020202020204" pitchFamily="34" charset="0"/>
            </a:endParaRPr>
          </a:p>
          <a:p>
            <a:pPr marL="0" indent="0" algn="l" eaLnBrk="1" hangingPunct="1">
              <a:buFont typeface="Arial" panose="020B0604020202020204" pitchFamily="34" charset="0"/>
              <a:buNone/>
            </a:pPr>
            <a:endParaRPr lang="en-US" dirty="0">
              <a:solidFill>
                <a:srgbClr val="1C1E21"/>
              </a:solidFill>
              <a:latin typeface="Helvetica" pitchFamily="34" charset="0"/>
              <a:cs typeface="Arial" panose="020B0604020202020204" pitchFamily="34" charset="0"/>
            </a:endParaRPr>
          </a:p>
          <a:p>
            <a:pPr marL="0" indent="0" algn="l" eaLnBrk="1" hangingPunct="1">
              <a:buFont typeface="Arial" panose="020B0604020202020204" pitchFamily="34" charset="0"/>
              <a:buNone/>
            </a:pPr>
            <a:r>
              <a:rPr lang="en-US" dirty="0">
                <a:solidFill>
                  <a:srgbClr val="FF0000"/>
                </a:solidFill>
                <a:latin typeface="Helvetica" pitchFamily="34" charset="0"/>
                <a:cs typeface="Arial" panose="020B0604020202020204" pitchFamily="34" charset="0"/>
              </a:rPr>
              <a:t>Answers</a:t>
            </a:r>
          </a:p>
          <a:p>
            <a:pPr marL="0" indent="0" algn="l" eaLnBrk="1" hangingPunct="1">
              <a:buFont typeface="Arial" panose="020B0604020202020204" pitchFamily="34" charset="0"/>
              <a:buNone/>
            </a:pPr>
            <a:r>
              <a:rPr lang="en-US" dirty="0">
                <a:solidFill>
                  <a:srgbClr val="FF0000"/>
                </a:solidFill>
                <a:latin typeface="Helvetica" pitchFamily="34" charset="0"/>
                <a:cs typeface="Arial" panose="020B0604020202020204" pitchFamily="34" charset="0"/>
              </a:rPr>
              <a:t>1- 5</a:t>
            </a:r>
          </a:p>
          <a:p>
            <a:pPr marL="0" indent="0" algn="l" eaLnBrk="1" hangingPunct="1">
              <a:buFont typeface="Arial" panose="020B0604020202020204" pitchFamily="34" charset="0"/>
              <a:buNone/>
            </a:pPr>
            <a:r>
              <a:rPr lang="en-US" dirty="0">
                <a:solidFill>
                  <a:srgbClr val="FF0000"/>
                </a:solidFill>
                <a:latin typeface="Helvetica" pitchFamily="34" charset="0"/>
                <a:cs typeface="Arial" panose="020B0604020202020204" pitchFamily="34" charset="0"/>
              </a:rPr>
              <a:t>2- antibiotics</a:t>
            </a:r>
            <a:endParaRPr lang="en-US" dirty="0">
              <a:solidFill>
                <a:srgbClr val="FF0000"/>
              </a:solidFill>
              <a:cs typeface="Arial" panose="020B0604020202020204" pitchFamily="34" charset="0"/>
            </a:endParaRPr>
          </a:p>
        </p:txBody>
      </p:sp>
      <p:pic>
        <p:nvPicPr>
          <p:cNvPr id="19459" name="Picture 3"/>
          <p:cNvPicPr>
            <a:picLocks noChangeAspect="1"/>
          </p:cNvPicPr>
          <p:nvPr/>
        </p:nvPicPr>
        <p:blipFill>
          <a:blip r:embed="rId2" cstate="print"/>
          <a:srcRect/>
          <a:stretch>
            <a:fillRect/>
          </a:stretch>
        </p:blipFill>
        <p:spPr bwMode="auto">
          <a:xfrm>
            <a:off x="5003800" y="2098675"/>
            <a:ext cx="3862388" cy="4557713"/>
          </a:xfrm>
          <a:prstGeom prst="rect">
            <a:avLst/>
          </a:prstGeom>
          <a:noFill/>
          <a:ln w="9525">
            <a:noFill/>
            <a:miter lim="800000"/>
            <a:headEnd/>
            <a:tailEnd/>
          </a:ln>
        </p:spPr>
      </p:pic>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28800"/>
            <a:ext cx="8229600" cy="4525963"/>
          </a:xfrm>
        </p:spPr>
        <p:txBody>
          <a:bodyPr>
            <a:normAutofit lnSpcReduction="10000"/>
          </a:bodyPr>
          <a:lstStyle/>
          <a:p>
            <a:pPr algn="l" rtl="0"/>
            <a:r>
              <a:rPr lang="en-US" dirty="0"/>
              <a:t>What it’s the D.X ? </a:t>
            </a:r>
          </a:p>
          <a:p>
            <a:pPr algn="l" rtl="0"/>
            <a:r>
              <a:rPr lang="en-US" dirty="0">
                <a:solidFill>
                  <a:srgbClr val="FF0000"/>
                </a:solidFill>
              </a:rPr>
              <a:t>Diabetic </a:t>
            </a:r>
            <a:r>
              <a:rPr lang="en-US" dirty="0" err="1">
                <a:solidFill>
                  <a:srgbClr val="FF0000"/>
                </a:solidFill>
              </a:rPr>
              <a:t>dermopathy</a:t>
            </a:r>
            <a:endParaRPr lang="en-US" dirty="0">
              <a:solidFill>
                <a:srgbClr val="FF0000"/>
              </a:solidFill>
            </a:endParaRPr>
          </a:p>
          <a:p>
            <a:pPr algn="l" rtl="0"/>
            <a:endParaRPr lang="en-US" dirty="0">
              <a:solidFill>
                <a:srgbClr val="FF0000"/>
              </a:solidFill>
            </a:endParaRPr>
          </a:p>
          <a:p>
            <a:pPr algn="l" rtl="0"/>
            <a:endParaRPr lang="en-US" dirty="0">
              <a:solidFill>
                <a:srgbClr val="FF0000"/>
              </a:solidFill>
            </a:endParaRPr>
          </a:p>
          <a:p>
            <a:pPr algn="l" rtl="0"/>
            <a:r>
              <a:rPr lang="en-US" dirty="0"/>
              <a:t>Mention other two skin lesions can occur in this pt . ? </a:t>
            </a:r>
          </a:p>
          <a:p>
            <a:pPr algn="l" rtl="0"/>
            <a:r>
              <a:rPr lang="en-US" dirty="0" err="1">
                <a:solidFill>
                  <a:srgbClr val="FF0000"/>
                </a:solidFill>
              </a:rPr>
              <a:t>Necrobiosis</a:t>
            </a:r>
            <a:r>
              <a:rPr lang="en-US" dirty="0">
                <a:solidFill>
                  <a:srgbClr val="FF0000"/>
                </a:solidFill>
              </a:rPr>
              <a:t> </a:t>
            </a:r>
            <a:r>
              <a:rPr lang="en-US" dirty="0" err="1">
                <a:solidFill>
                  <a:srgbClr val="FF0000"/>
                </a:solidFill>
              </a:rPr>
              <a:t>lipoidica</a:t>
            </a:r>
            <a:endParaRPr lang="en-US" dirty="0">
              <a:solidFill>
                <a:srgbClr val="FF0000"/>
              </a:solidFill>
            </a:endParaRPr>
          </a:p>
          <a:p>
            <a:pPr algn="l" rtl="0"/>
            <a:r>
              <a:rPr lang="en-US" dirty="0">
                <a:solidFill>
                  <a:srgbClr val="FF0000"/>
                </a:solidFill>
              </a:rPr>
              <a:t> </a:t>
            </a:r>
            <a:r>
              <a:rPr lang="en-US" dirty="0" err="1">
                <a:solidFill>
                  <a:srgbClr val="FF0000"/>
                </a:solidFill>
              </a:rPr>
              <a:t>Acanthosis</a:t>
            </a:r>
            <a:r>
              <a:rPr lang="en-US" dirty="0">
                <a:solidFill>
                  <a:srgbClr val="FF0000"/>
                </a:solidFill>
              </a:rPr>
              <a:t> </a:t>
            </a:r>
            <a:r>
              <a:rPr lang="en-US" dirty="0" err="1">
                <a:solidFill>
                  <a:srgbClr val="FF0000"/>
                </a:solidFill>
              </a:rPr>
              <a:t>nigricans</a:t>
            </a:r>
            <a:endParaRPr lang="en-US" dirty="0">
              <a:solidFill>
                <a:srgbClr val="FF0000"/>
              </a:solidFill>
            </a:endParaRPr>
          </a:p>
        </p:txBody>
      </p:sp>
      <p:pic>
        <p:nvPicPr>
          <p:cNvPr id="8194" name="Picture 2"/>
          <p:cNvPicPr>
            <a:picLocks noChangeAspect="1" noChangeArrowheads="1"/>
          </p:cNvPicPr>
          <p:nvPr/>
        </p:nvPicPr>
        <p:blipFill>
          <a:blip r:embed="rId2" cstate="print"/>
          <a:srcRect/>
          <a:stretch>
            <a:fillRect/>
          </a:stretch>
        </p:blipFill>
        <p:spPr bwMode="auto">
          <a:xfrm>
            <a:off x="4576763" y="274638"/>
            <a:ext cx="4110037" cy="3505200"/>
          </a:xfrm>
          <a:prstGeom prst="rect">
            <a:avLst/>
          </a:prstGeom>
          <a:noFill/>
          <a:ln w="9525">
            <a:noFill/>
            <a:miter lim="800000"/>
            <a:headEnd/>
            <a:tailEnd/>
          </a:ln>
        </p:spPr>
      </p:pic>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ar-JO" sz="2800" dirty="0"/>
              <a:t>كان في سؤال واحد عندو </a:t>
            </a:r>
            <a:r>
              <a:rPr lang="en-US" sz="2800" dirty="0"/>
              <a:t>dyspepsia </a:t>
            </a:r>
            <a:r>
              <a:rPr lang="ar-JO" sz="2800" dirty="0"/>
              <a:t> وكانت حاطه كل ال </a:t>
            </a:r>
            <a:r>
              <a:rPr lang="en-US" sz="2800" dirty="0"/>
              <a:t>red flags </a:t>
            </a:r>
            <a:r>
              <a:rPr lang="ar-JO" sz="2800" dirty="0"/>
              <a:t> انها مش موجوده بس كان عمرو اكثر من 50 فهاي </a:t>
            </a:r>
            <a:r>
              <a:rPr lang="en-US" sz="2800" dirty="0"/>
              <a:t>red flag </a:t>
            </a:r>
          </a:p>
        </p:txBody>
      </p:sp>
      <p:sp>
        <p:nvSpPr>
          <p:cNvPr id="3" name="Content Placeholder 2"/>
          <p:cNvSpPr>
            <a:spLocks noGrp="1"/>
          </p:cNvSpPr>
          <p:nvPr>
            <p:ph idx="1"/>
          </p:nvPr>
        </p:nvSpPr>
        <p:spPr/>
        <p:txBody>
          <a:bodyPr/>
          <a:lstStyle/>
          <a:p>
            <a:pPr algn="l" rtl="0"/>
            <a:r>
              <a:rPr lang="en-US" dirty="0"/>
              <a:t>What it’s the next step ? </a:t>
            </a:r>
          </a:p>
          <a:p>
            <a:pPr algn="l" rtl="0"/>
            <a:r>
              <a:rPr lang="en-US" dirty="0">
                <a:solidFill>
                  <a:srgbClr val="FF0000"/>
                </a:solidFill>
              </a:rPr>
              <a:t>Upper endoscopy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E6A546-1781-6268-CD1C-696954A345FD}"/>
              </a:ext>
            </a:extLst>
          </p:cNvPr>
          <p:cNvSpPr>
            <a:spLocks noGrp="1"/>
          </p:cNvSpPr>
          <p:nvPr>
            <p:ph idx="1"/>
          </p:nvPr>
        </p:nvSpPr>
        <p:spPr>
          <a:xfrm>
            <a:off x="347631" y="836706"/>
            <a:ext cx="8229600" cy="4213692"/>
          </a:xfrm>
        </p:spPr>
        <p:txBody>
          <a:bodyPr/>
          <a:lstStyle/>
          <a:p>
            <a:pPr algn="l" rtl="0"/>
            <a:r>
              <a:rPr lang="en-GB" dirty="0"/>
              <a:t>Q8: typical case of </a:t>
            </a:r>
            <a:r>
              <a:rPr lang="en-GB" dirty="0">
                <a:solidFill>
                  <a:srgbClr val="00B050"/>
                </a:solidFill>
              </a:rPr>
              <a:t>chronic fatigue syndrome</a:t>
            </a:r>
          </a:p>
          <a:p>
            <a:pPr algn="l" rtl="0"/>
            <a:r>
              <a:rPr lang="en-GB" dirty="0"/>
              <a:t>1.diagnosis 
2.lab investigations you will order</a:t>
            </a:r>
          </a:p>
          <a:p>
            <a:pPr algn="l" rtl="0"/>
            <a:endParaRPr lang="en-GB" dirty="0"/>
          </a:p>
          <a:p>
            <a:pPr algn="l" rtl="0"/>
            <a:r>
              <a:rPr lang="en-GB" dirty="0"/>
              <a:t>Q9: case about </a:t>
            </a:r>
            <a:r>
              <a:rPr lang="en-GB" dirty="0">
                <a:solidFill>
                  <a:srgbClr val="00B050"/>
                </a:solidFill>
              </a:rPr>
              <a:t>drug induced dyspepsia</a:t>
            </a:r>
          </a:p>
          <a:p>
            <a:pPr algn="l" rtl="0"/>
            <a:endParaRPr lang="en-GB" dirty="0">
              <a:solidFill>
                <a:srgbClr val="00B050"/>
              </a:solidFill>
            </a:endParaRPr>
          </a:p>
          <a:p>
            <a:pPr algn="l" rtl="0"/>
            <a:r>
              <a:rPr lang="en-GB" dirty="0"/>
              <a:t>Q10:*</a:t>
            </a:r>
            <a:r>
              <a:rPr lang="en-GB" dirty="0">
                <a:solidFill>
                  <a:srgbClr val="00B050"/>
                </a:solidFill>
              </a:rPr>
              <a:t>inferior STEMI </a:t>
            </a:r>
            <a:r>
              <a:rPr lang="en-GB" dirty="0"/>
              <a:t>case , BP :80/50</a:t>
            </a:r>
            <a:br>
              <a:rPr lang="en-GB" dirty="0"/>
            </a:br>
            <a:r>
              <a:rPr lang="en-GB" dirty="0"/>
              <a:t>1.diagnosis</a:t>
            </a:r>
            <a:br>
              <a:rPr lang="en-GB" dirty="0"/>
            </a:br>
            <a:r>
              <a:rPr lang="en-GB" dirty="0"/>
              <a:t>2.initial management </a:t>
            </a:r>
            <a:br>
              <a:rPr lang="en-GB" dirty="0"/>
            </a:br>
            <a:endParaRPr lang="en-GB" dirty="0"/>
          </a:p>
        </p:txBody>
      </p:sp>
    </p:spTree>
    <p:extLst>
      <p:ext uri="{BB962C8B-B14F-4D97-AF65-F5344CB8AC3E}">
        <p14:creationId xmlns:p14="http://schemas.microsoft.com/office/powerpoint/2010/main" val="2051552257"/>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JO" dirty="0"/>
              <a:t>كان في سؤال انو واحد بلش يعمل خطط عشان يترك دخان </a:t>
            </a:r>
            <a:endParaRPr lang="en-US" dirty="0"/>
          </a:p>
        </p:txBody>
      </p:sp>
      <p:sp>
        <p:nvSpPr>
          <p:cNvPr id="3" name="Content Placeholder 2"/>
          <p:cNvSpPr>
            <a:spLocks noGrp="1"/>
          </p:cNvSpPr>
          <p:nvPr>
            <p:ph idx="1"/>
          </p:nvPr>
        </p:nvSpPr>
        <p:spPr/>
        <p:txBody>
          <a:bodyPr/>
          <a:lstStyle/>
          <a:p>
            <a:pPr algn="l" rtl="0"/>
            <a:r>
              <a:rPr lang="en-US" dirty="0"/>
              <a:t>Name this stage ? </a:t>
            </a:r>
          </a:p>
          <a:p>
            <a:pPr algn="l" rtl="0"/>
            <a:r>
              <a:rPr lang="en-US" dirty="0">
                <a:solidFill>
                  <a:srgbClr val="FF0000"/>
                </a:solidFill>
              </a:rPr>
              <a:t>Preparation </a:t>
            </a:r>
          </a:p>
          <a:p>
            <a:pPr algn="l" rtl="0"/>
            <a:endParaRPr lang="en-US" dirty="0"/>
          </a:p>
          <a:p>
            <a:pPr algn="l" rtl="0"/>
            <a:r>
              <a:rPr lang="en-US" dirty="0"/>
              <a:t>** example for :</a:t>
            </a:r>
          </a:p>
          <a:p>
            <a:pPr algn="l" rtl="0"/>
            <a:r>
              <a:rPr lang="en-US" dirty="0"/>
              <a:t>Relevance &gt;&gt;&gt;&gt;</a:t>
            </a:r>
            <a:r>
              <a:rPr lang="en-US" dirty="0">
                <a:solidFill>
                  <a:srgbClr val="FF0000"/>
                </a:solidFill>
              </a:rPr>
              <a:t> pregnancy </a:t>
            </a:r>
          </a:p>
          <a:p>
            <a:pPr algn="l" rtl="0"/>
            <a:r>
              <a:rPr lang="en-US" dirty="0"/>
              <a:t>Roadblocks &gt;&gt;&gt;&gt; </a:t>
            </a:r>
            <a:r>
              <a:rPr lang="en-US" dirty="0">
                <a:solidFill>
                  <a:srgbClr val="FF0000"/>
                </a:solidFill>
              </a:rPr>
              <a:t>wt gain </a:t>
            </a:r>
          </a:p>
          <a:p>
            <a:pPr algn="l" rtl="0"/>
            <a:endParaRPr lang="en-US" dirty="0"/>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عنصر نائب للمحتوى 9"/>
          <p:cNvSpPr>
            <a:spLocks noGrp="1"/>
          </p:cNvSpPr>
          <p:nvPr>
            <p:ph sz="half" idx="1"/>
          </p:nvPr>
        </p:nvSpPr>
        <p:spPr/>
        <p:txBody>
          <a:bodyPr/>
          <a:lstStyle/>
          <a:p>
            <a:pPr algn="l" rtl="0"/>
            <a:r>
              <a:rPr lang="en-US" dirty="0"/>
              <a:t>Name of these test </a:t>
            </a:r>
          </a:p>
          <a:p>
            <a:pPr marL="0" indent="0" algn="l" rtl="0">
              <a:buNone/>
            </a:pPr>
            <a:r>
              <a:rPr lang="en-US" dirty="0"/>
              <a:t>- Head impulse</a:t>
            </a:r>
            <a:br>
              <a:rPr lang="en-US" dirty="0"/>
            </a:br>
            <a:r>
              <a:rPr lang="en-US" dirty="0"/>
              <a:t>- </a:t>
            </a:r>
            <a:r>
              <a:rPr lang="en-US" dirty="0" err="1"/>
              <a:t>nystagmus</a:t>
            </a:r>
            <a:endParaRPr lang="en-US" dirty="0"/>
          </a:p>
          <a:p>
            <a:pPr algn="l" rtl="0"/>
            <a:r>
              <a:rPr lang="en-US" dirty="0"/>
              <a:t>Diagnosis &gt;&gt; central cause </a:t>
            </a:r>
            <a:br>
              <a:rPr lang="en-US" dirty="0"/>
            </a:br>
            <a:endParaRPr lang="ar-JO" dirty="0"/>
          </a:p>
        </p:txBody>
      </p:sp>
      <p:pic>
        <p:nvPicPr>
          <p:cNvPr id="12" name="عنصر نائب للمحتوى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66467" y="4149080"/>
            <a:ext cx="4038600" cy="1732389"/>
          </a:xfr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556792"/>
            <a:ext cx="4536504" cy="236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Family medicine mini OSCE</a:t>
            </a:r>
            <a:endParaRPr lang="ar-JO" dirty="0"/>
          </a:p>
        </p:txBody>
      </p:sp>
      <p:sp>
        <p:nvSpPr>
          <p:cNvPr id="3" name="عنوان فرعي 2"/>
          <p:cNvSpPr>
            <a:spLocks noGrp="1"/>
          </p:cNvSpPr>
          <p:nvPr>
            <p:ph type="subTitle" idx="1"/>
          </p:nvPr>
        </p:nvSpPr>
        <p:spPr/>
        <p:txBody>
          <a:bodyPr/>
          <a:lstStyle/>
          <a:p>
            <a:r>
              <a:rPr lang="en-US" dirty="0"/>
              <a:t>3c </a:t>
            </a:r>
          </a:p>
          <a:p>
            <a:r>
              <a:rPr lang="en-US" dirty="0"/>
              <a:t>29/7/2020</a:t>
            </a:r>
          </a:p>
          <a:p>
            <a:r>
              <a:rPr lang="en-US" dirty="0"/>
              <a:t>Done by : </a:t>
            </a:r>
          </a:p>
          <a:p>
            <a:r>
              <a:rPr lang="en-US" u="sng" dirty="0" err="1"/>
              <a:t>Ghaida’a</a:t>
            </a:r>
            <a:r>
              <a:rPr lang="en-US" u="sng" dirty="0"/>
              <a:t> </a:t>
            </a:r>
            <a:r>
              <a:rPr lang="en-US" u="sng" dirty="0" err="1"/>
              <a:t>Yaseen</a:t>
            </a:r>
            <a:r>
              <a:rPr lang="en-US" u="sng" dirty="0"/>
              <a:t> </a:t>
            </a:r>
            <a:endParaRPr lang="ar-JO" u="sng" dirty="0"/>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364991" y="332656"/>
            <a:ext cx="5734050" cy="3384550"/>
          </a:xfrm>
        </p:spPr>
      </p:pic>
      <p:sp>
        <p:nvSpPr>
          <p:cNvPr id="9" name="مربع نص 8"/>
          <p:cNvSpPr txBox="1"/>
          <p:nvPr/>
        </p:nvSpPr>
        <p:spPr>
          <a:xfrm>
            <a:off x="1547664" y="4077072"/>
            <a:ext cx="6768752" cy="1938992"/>
          </a:xfrm>
          <a:prstGeom prst="rect">
            <a:avLst/>
          </a:prstGeom>
          <a:noFill/>
        </p:spPr>
        <p:txBody>
          <a:bodyPr wrap="square" rtlCol="1">
            <a:spAutoFit/>
          </a:bodyPr>
          <a:lstStyle/>
          <a:p>
            <a:pPr marL="285750" indent="-285750" algn="l" rtl="0">
              <a:buFont typeface="Arial" panose="020B0604020202020204" pitchFamily="34" charset="0"/>
              <a:buChar char="•"/>
            </a:pPr>
            <a:r>
              <a:rPr lang="en-US" sz="2400" dirty="0" err="1"/>
              <a:t>Centor</a:t>
            </a:r>
            <a:r>
              <a:rPr lang="en-US" sz="2400" dirty="0"/>
              <a:t> score = 2</a:t>
            </a:r>
          </a:p>
          <a:p>
            <a:pPr marL="285750" indent="-285750" algn="l" rtl="0">
              <a:buFont typeface="Arial" panose="020B0604020202020204" pitchFamily="34" charset="0"/>
              <a:buChar char="•"/>
            </a:pPr>
            <a:r>
              <a:rPr lang="en-US" sz="2400" dirty="0" err="1"/>
              <a:t>Manegment</a:t>
            </a:r>
            <a:r>
              <a:rPr lang="en-US" sz="2400" dirty="0"/>
              <a:t> &gt;&gt;&gt; rapid antigen test &gt;&gt;&gt; if +</a:t>
            </a:r>
            <a:r>
              <a:rPr lang="en-US" sz="2400" dirty="0" err="1"/>
              <a:t>ve</a:t>
            </a:r>
            <a:r>
              <a:rPr lang="en-US" sz="2400" dirty="0"/>
              <a:t> give anti biotic </a:t>
            </a:r>
          </a:p>
          <a:p>
            <a:pPr algn="l" rtl="0"/>
            <a:r>
              <a:rPr lang="en-US" sz="2400" dirty="0"/>
              <a:t>If –</a:t>
            </a:r>
            <a:r>
              <a:rPr lang="en-US" sz="2400" dirty="0" err="1"/>
              <a:t>ve</a:t>
            </a:r>
            <a:r>
              <a:rPr lang="en-US" sz="2400" dirty="0"/>
              <a:t> order for culture …. &gt;&gt;&gt; if +</a:t>
            </a:r>
            <a:r>
              <a:rPr lang="en-US" sz="2400" dirty="0" err="1"/>
              <a:t>ve</a:t>
            </a:r>
            <a:r>
              <a:rPr lang="en-US" sz="2400" dirty="0"/>
              <a:t> give anti biotic </a:t>
            </a:r>
          </a:p>
          <a:p>
            <a:pPr algn="l" rtl="0"/>
            <a:r>
              <a:rPr lang="en-US" sz="2400" dirty="0"/>
              <a:t>If –</a:t>
            </a:r>
            <a:r>
              <a:rPr lang="en-US" sz="2400" dirty="0" err="1"/>
              <a:t>ve</a:t>
            </a:r>
            <a:r>
              <a:rPr lang="en-US" sz="2400" dirty="0"/>
              <a:t> supportive </a:t>
            </a:r>
            <a:endParaRPr lang="ar-JO" sz="2400" dirty="0"/>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2136" y="1600200"/>
            <a:ext cx="6139728" cy="4525963"/>
          </a:xfrm>
        </p:spPr>
      </p:pic>
      <p:sp>
        <p:nvSpPr>
          <p:cNvPr id="7" name="مربع نص 6"/>
          <p:cNvSpPr txBox="1"/>
          <p:nvPr/>
        </p:nvSpPr>
        <p:spPr>
          <a:xfrm>
            <a:off x="3275856" y="816442"/>
            <a:ext cx="3096344" cy="461665"/>
          </a:xfrm>
          <a:prstGeom prst="rect">
            <a:avLst/>
          </a:prstGeom>
          <a:noFill/>
        </p:spPr>
        <p:txBody>
          <a:bodyPr wrap="square" rtlCol="1">
            <a:spAutoFit/>
          </a:bodyPr>
          <a:lstStyle/>
          <a:p>
            <a:pPr algn="l" rtl="0"/>
            <a:r>
              <a:rPr lang="en-US" sz="2400" dirty="0"/>
              <a:t>Diagnosis &amp; </a:t>
            </a:r>
            <a:r>
              <a:rPr lang="en-US" sz="2400" dirty="0" err="1"/>
              <a:t>secrening</a:t>
            </a:r>
            <a:r>
              <a:rPr lang="en-US" sz="2400" dirty="0"/>
              <a:t> </a:t>
            </a:r>
            <a:endParaRPr lang="ar-JO" sz="2400" dirty="0"/>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9606" y="1600200"/>
            <a:ext cx="6104787" cy="4525963"/>
          </a:xfrm>
        </p:spPr>
      </p:pic>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9887" y="273050"/>
            <a:ext cx="3902075" cy="5853113"/>
          </a:xfrm>
        </p:spPr>
      </p:pic>
      <p:sp>
        <p:nvSpPr>
          <p:cNvPr id="6" name="عنصر نائب للنص 5"/>
          <p:cNvSpPr>
            <a:spLocks noGrp="1"/>
          </p:cNvSpPr>
          <p:nvPr>
            <p:ph type="body" sz="half" idx="2"/>
          </p:nvPr>
        </p:nvSpPr>
        <p:spPr/>
        <p:txBody>
          <a:bodyPr>
            <a:normAutofit/>
          </a:bodyPr>
          <a:lstStyle/>
          <a:p>
            <a:pPr algn="l" rtl="0"/>
            <a:endParaRPr lang="en-US" sz="2000" dirty="0"/>
          </a:p>
          <a:p>
            <a:pPr algn="l" rtl="0"/>
            <a:r>
              <a:rPr lang="en-US" sz="2000" dirty="0"/>
              <a:t>T score = -</a:t>
            </a:r>
            <a:r>
              <a:rPr lang="en-US" sz="2000" b="1" dirty="0"/>
              <a:t>2.2 </a:t>
            </a:r>
          </a:p>
          <a:p>
            <a:pPr algn="l" rtl="0"/>
            <a:r>
              <a:rPr lang="ar-JO" sz="2000" dirty="0"/>
              <a:t>كانت قيمه موجوده بجدول </a:t>
            </a:r>
            <a:endParaRPr lang="en-US" sz="2000" dirty="0"/>
          </a:p>
          <a:p>
            <a:pPr algn="l" rtl="0"/>
            <a:endParaRPr lang="en-US" sz="2000" dirty="0"/>
          </a:p>
          <a:p>
            <a:pPr marL="285750" indent="-285750" algn="l" rtl="0">
              <a:buFont typeface="Arial" panose="020B0604020202020204" pitchFamily="34" charset="0"/>
              <a:buChar char="•"/>
            </a:pPr>
            <a:r>
              <a:rPr lang="en-US" sz="2000" dirty="0"/>
              <a:t>Diagnosis  = osteopenia </a:t>
            </a:r>
          </a:p>
          <a:p>
            <a:pPr marL="285750" indent="-285750" algn="l" rtl="0">
              <a:buFont typeface="Arial" panose="020B0604020202020204" pitchFamily="34" charset="0"/>
              <a:buChar char="•"/>
            </a:pPr>
            <a:r>
              <a:rPr lang="en-US" sz="2000" dirty="0" err="1"/>
              <a:t>Mangment</a:t>
            </a:r>
            <a:r>
              <a:rPr lang="en-US" sz="2000" dirty="0"/>
              <a:t> </a:t>
            </a:r>
            <a:endParaRPr lang="ar-JO" sz="2000" dirty="0"/>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عنصر نائب للمحتوى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4351" y="1600200"/>
            <a:ext cx="6315297" cy="4525963"/>
          </a:xfrm>
        </p:spPr>
      </p:pic>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548680"/>
            <a:ext cx="4896544" cy="5688632"/>
          </a:xfrm>
        </p:spPr>
      </p:pic>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rtl="0"/>
            <a:r>
              <a:rPr lang="en-US" dirty="0"/>
              <a:t>Medication of smoking :</a:t>
            </a:r>
          </a:p>
          <a:p>
            <a:pPr marL="514350" indent="-514350" algn="l" rtl="0">
              <a:buFont typeface="+mj-lt"/>
              <a:buAutoNum type="arabicPeriod"/>
            </a:pPr>
            <a:r>
              <a:rPr lang="en-US" dirty="0" err="1"/>
              <a:t>Nicotin</a:t>
            </a:r>
            <a:r>
              <a:rPr lang="en-US" dirty="0"/>
              <a:t> replacement therapy </a:t>
            </a:r>
          </a:p>
          <a:p>
            <a:pPr marL="514350" indent="-514350" algn="l" rtl="0">
              <a:buFont typeface="+mj-lt"/>
              <a:buAutoNum type="arabicPeriod"/>
            </a:pPr>
            <a:r>
              <a:rPr lang="en-US" dirty="0"/>
              <a:t>Nicotinic receptor agonist </a:t>
            </a:r>
          </a:p>
          <a:p>
            <a:pPr marL="514350" indent="-514350" algn="l" rtl="0">
              <a:buFont typeface="+mj-lt"/>
              <a:buAutoNum type="arabicPeriod"/>
            </a:pPr>
            <a:r>
              <a:rPr lang="en-US" dirty="0"/>
              <a:t>bupropion</a:t>
            </a:r>
          </a:p>
          <a:p>
            <a:pPr marL="514350" indent="-514350" algn="l" rtl="0">
              <a:buFont typeface="+mj-lt"/>
              <a:buAutoNum type="arabicPeriod"/>
            </a:pPr>
            <a:endParaRPr lang="en-US" dirty="0"/>
          </a:p>
          <a:p>
            <a:pPr algn="l" rtl="0"/>
            <a:endParaRPr lang="ar-JO"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28D30A-2C1C-92F8-951D-B58A4C9D4777}"/>
              </a:ext>
            </a:extLst>
          </p:cNvPr>
          <p:cNvSpPr>
            <a:spLocks noGrp="1"/>
          </p:cNvSpPr>
          <p:nvPr>
            <p:ph idx="1"/>
          </p:nvPr>
        </p:nvSpPr>
        <p:spPr>
          <a:xfrm>
            <a:off x="310505" y="553775"/>
            <a:ext cx="8229600" cy="4525963"/>
          </a:xfrm>
        </p:spPr>
        <p:txBody>
          <a:bodyPr/>
          <a:lstStyle/>
          <a:p>
            <a:pPr algn="l" rtl="0"/>
            <a:r>
              <a:rPr lang="en-GB" dirty="0"/>
              <a:t>Q11: hyperlipidaemia case non diabetic , LDL:165</a:t>
            </a:r>
            <a:br>
              <a:rPr lang="en-GB" dirty="0"/>
            </a:br>
            <a:r>
              <a:rPr lang="en-GB" dirty="0"/>
              <a:t>1.initial treatment</a:t>
            </a:r>
          </a:p>
          <a:p>
            <a:pPr marL="0" indent="0" algn="l" rtl="0">
              <a:buNone/>
            </a:pPr>
            <a:endParaRPr lang="en-GB" dirty="0"/>
          </a:p>
          <a:p>
            <a:pPr marL="0" indent="0" algn="l" rtl="0">
              <a:buNone/>
            </a:pPr>
            <a:r>
              <a:rPr lang="en-GB" dirty="0"/>
              <a:t>•  Q12: explain the one step strategy in the diagnosis of GDM</a:t>
            </a:r>
            <a:endParaRPr lang="en-US" dirty="0"/>
          </a:p>
        </p:txBody>
      </p:sp>
    </p:spTree>
    <p:extLst>
      <p:ext uri="{BB962C8B-B14F-4D97-AF65-F5344CB8AC3E}">
        <p14:creationId xmlns:p14="http://schemas.microsoft.com/office/powerpoint/2010/main" val="1850959330"/>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751" y="1600200"/>
            <a:ext cx="7746497" cy="4525963"/>
          </a:xfrm>
        </p:spPr>
      </p:pic>
      <p:sp>
        <p:nvSpPr>
          <p:cNvPr id="7" name="مربع نص 6"/>
          <p:cNvSpPr txBox="1"/>
          <p:nvPr/>
        </p:nvSpPr>
        <p:spPr>
          <a:xfrm>
            <a:off x="5220072" y="1974709"/>
            <a:ext cx="2016224" cy="523220"/>
          </a:xfrm>
          <a:prstGeom prst="rect">
            <a:avLst/>
          </a:prstGeom>
          <a:noFill/>
        </p:spPr>
        <p:txBody>
          <a:bodyPr wrap="square" rtlCol="1">
            <a:spAutoFit/>
          </a:bodyPr>
          <a:lstStyle/>
          <a:p>
            <a:pPr algn="l" rtl="0"/>
            <a:r>
              <a:rPr lang="en-US" sz="2800" dirty="0">
                <a:solidFill>
                  <a:schemeClr val="tx2"/>
                </a:solidFill>
              </a:rPr>
              <a:t>dyslipidemia</a:t>
            </a:r>
            <a:endParaRPr lang="ar-JO" sz="2800" dirty="0">
              <a:solidFill>
                <a:schemeClr val="tx2"/>
              </a:solidFill>
            </a:endParaRP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rtl="0"/>
            <a:r>
              <a:rPr lang="en-US" dirty="0"/>
              <a:t>Vaccination for pregnant </a:t>
            </a:r>
          </a:p>
          <a:p>
            <a:pPr marL="514350" indent="-514350" algn="l" rtl="0">
              <a:buFont typeface="+mj-lt"/>
              <a:buAutoNum type="arabicPeriod"/>
            </a:pPr>
            <a:r>
              <a:rPr lang="en-US" dirty="0" err="1"/>
              <a:t>Influanza</a:t>
            </a:r>
            <a:r>
              <a:rPr lang="en-US" dirty="0"/>
              <a:t> vaccine &gt;&gt; in </a:t>
            </a:r>
            <a:r>
              <a:rPr lang="en-US" dirty="0" err="1"/>
              <a:t>october</a:t>
            </a:r>
            <a:r>
              <a:rPr lang="en-US" dirty="0"/>
              <a:t> </a:t>
            </a:r>
          </a:p>
          <a:p>
            <a:pPr marL="514350" indent="-514350" algn="l" rtl="0">
              <a:buFont typeface="+mj-lt"/>
              <a:buAutoNum type="arabicPeriod"/>
            </a:pPr>
            <a:r>
              <a:rPr lang="en-US" dirty="0"/>
              <a:t>Tinnitus vaccine &gt;&gt; third trimester ( 27 – 36 weeks of gestation )</a:t>
            </a:r>
            <a:endParaRPr lang="ar-JO" dirty="0"/>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rtl="0"/>
            <a:r>
              <a:rPr lang="en-US" dirty="0" err="1"/>
              <a:t>Secreening</a:t>
            </a:r>
            <a:r>
              <a:rPr lang="en-US" dirty="0"/>
              <a:t> of 1</a:t>
            </a:r>
            <a:r>
              <a:rPr lang="en-US" baseline="30000" dirty="0"/>
              <a:t>st</a:t>
            </a:r>
            <a:r>
              <a:rPr lang="en-US" dirty="0"/>
              <a:t> visit of pregnant lady </a:t>
            </a:r>
          </a:p>
          <a:p>
            <a:pPr marL="514350" indent="-514350" algn="l" rtl="0">
              <a:buFont typeface="+mj-lt"/>
              <a:buAutoNum type="arabicPeriod"/>
            </a:pPr>
            <a:r>
              <a:rPr lang="en-US" dirty="0"/>
              <a:t>Rh incompatibility screening</a:t>
            </a:r>
          </a:p>
          <a:p>
            <a:pPr marL="514350" indent="-514350" algn="l" rtl="0">
              <a:buFont typeface="+mj-lt"/>
              <a:buAutoNum type="arabicPeriod"/>
            </a:pPr>
            <a:r>
              <a:rPr lang="en-US" dirty="0"/>
              <a:t>OGTT</a:t>
            </a:r>
          </a:p>
          <a:p>
            <a:pPr marL="514350" indent="-514350" algn="l" rtl="0">
              <a:buFont typeface="+mj-lt"/>
              <a:buAutoNum type="arabicPeriod"/>
            </a:pPr>
            <a:r>
              <a:rPr lang="en-US" dirty="0" err="1"/>
              <a:t>Urin</a:t>
            </a:r>
            <a:r>
              <a:rPr lang="en-US" dirty="0"/>
              <a:t> culture </a:t>
            </a:r>
          </a:p>
          <a:p>
            <a:pPr marL="514350" indent="-514350" algn="l" rtl="0">
              <a:buFont typeface="+mj-lt"/>
              <a:buAutoNum type="arabicPeriod"/>
            </a:pPr>
            <a:r>
              <a:rPr lang="en-US" dirty="0"/>
              <a:t>Lipid profile </a:t>
            </a:r>
            <a:endParaRPr lang="ar-JO" dirty="0"/>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عنصر نائب للمحتوى 9"/>
          <p:cNvSpPr>
            <a:spLocks noGrp="1"/>
          </p:cNvSpPr>
          <p:nvPr>
            <p:ph sz="half" idx="1"/>
          </p:nvPr>
        </p:nvSpPr>
        <p:spPr/>
        <p:txBody>
          <a:bodyPr/>
          <a:lstStyle/>
          <a:p>
            <a:pPr algn="l" rtl="0"/>
            <a:r>
              <a:rPr lang="en-US" dirty="0"/>
              <a:t>Name of these test </a:t>
            </a:r>
          </a:p>
          <a:p>
            <a:pPr marL="0" indent="0" algn="l" rtl="0">
              <a:buNone/>
            </a:pPr>
            <a:r>
              <a:rPr lang="en-US" dirty="0"/>
              <a:t>- Head impulse</a:t>
            </a:r>
            <a:br>
              <a:rPr lang="en-US" dirty="0"/>
            </a:br>
            <a:r>
              <a:rPr lang="en-US" dirty="0"/>
              <a:t>- </a:t>
            </a:r>
            <a:r>
              <a:rPr lang="en-US" dirty="0" err="1"/>
              <a:t>nystagmus</a:t>
            </a:r>
            <a:endParaRPr lang="en-US" dirty="0"/>
          </a:p>
          <a:p>
            <a:pPr algn="l" rtl="0"/>
            <a:r>
              <a:rPr lang="en-US" dirty="0"/>
              <a:t>Diagnosis &gt;&gt; central cause </a:t>
            </a:r>
            <a:br>
              <a:rPr lang="en-US" dirty="0"/>
            </a:br>
            <a:endParaRPr lang="ar-JO" dirty="0"/>
          </a:p>
        </p:txBody>
      </p:sp>
      <p:pic>
        <p:nvPicPr>
          <p:cNvPr id="12" name="عنصر نائب للمحتوى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66467" y="4149080"/>
            <a:ext cx="4038600" cy="1732389"/>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556792"/>
            <a:ext cx="4536504" cy="236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p:cNvSpPr>
            <a:spLocks noGrp="1"/>
          </p:cNvSpPr>
          <p:nvPr>
            <p:ph idx="1"/>
          </p:nvPr>
        </p:nvSpPr>
        <p:spPr>
          <a:xfrm>
            <a:off x="539552" y="273051"/>
            <a:ext cx="8147248" cy="5460206"/>
          </a:xfrm>
        </p:spPr>
        <p:txBody>
          <a:bodyPr/>
          <a:lstStyle/>
          <a:p>
            <a:pPr marL="0" indent="0">
              <a:buNone/>
            </a:pPr>
            <a:r>
              <a:rPr lang="ar-JO" dirty="0"/>
              <a:t>مريضه عندها </a:t>
            </a:r>
            <a:r>
              <a:rPr lang="en-US" dirty="0"/>
              <a:t>dysuria </a:t>
            </a:r>
            <a:r>
              <a:rPr lang="ar-JO" dirty="0"/>
              <a:t>ومشوها على </a:t>
            </a:r>
            <a:r>
              <a:rPr lang="en-US" dirty="0"/>
              <a:t> anti biotic </a:t>
            </a:r>
            <a:r>
              <a:rPr lang="ar-JO" dirty="0"/>
              <a:t>وما استفادت عليه </a:t>
            </a:r>
          </a:p>
          <a:p>
            <a:pPr marL="0" indent="0">
              <a:buNone/>
            </a:pPr>
            <a:endParaRPr lang="ar-JO" dirty="0"/>
          </a:p>
          <a:p>
            <a:pPr marL="0" indent="0">
              <a:buNone/>
            </a:pPr>
            <a:r>
              <a:rPr lang="ar-JO" dirty="0"/>
              <a:t>فيه جدول </a:t>
            </a:r>
            <a:r>
              <a:rPr lang="en-US" dirty="0"/>
              <a:t> anti biotic drugs </a:t>
            </a:r>
            <a:r>
              <a:rPr lang="en-US" dirty="0" err="1"/>
              <a:t>resistent</a:t>
            </a:r>
            <a:r>
              <a:rPr lang="en-US" dirty="0"/>
              <a:t> </a:t>
            </a:r>
            <a:r>
              <a:rPr lang="ar-JO" dirty="0"/>
              <a:t>وبدها ال </a:t>
            </a:r>
            <a:r>
              <a:rPr lang="en-US" dirty="0" err="1"/>
              <a:t>manegment</a:t>
            </a:r>
            <a:r>
              <a:rPr lang="en-US" dirty="0"/>
              <a:t> </a:t>
            </a:r>
          </a:p>
          <a:p>
            <a:pPr marL="0" indent="0">
              <a:buNone/>
            </a:pPr>
            <a:endParaRPr lang="en-US" dirty="0"/>
          </a:p>
          <a:p>
            <a:pPr marL="0" indent="0">
              <a:buNone/>
            </a:pPr>
            <a:r>
              <a:rPr lang="ar-JO" dirty="0"/>
              <a:t>الجواب بتوقف الدواء اللي </a:t>
            </a:r>
            <a:r>
              <a:rPr lang="ar-JO" dirty="0" err="1"/>
              <a:t>بتوخذه</a:t>
            </a:r>
            <a:r>
              <a:rPr lang="ar-JO" dirty="0"/>
              <a:t> </a:t>
            </a:r>
            <a:r>
              <a:rPr lang="ar-JO" dirty="0" err="1"/>
              <a:t>وبنعطي</a:t>
            </a:r>
            <a:r>
              <a:rPr lang="ar-JO" dirty="0"/>
              <a:t> دواء </a:t>
            </a:r>
            <a:r>
              <a:rPr lang="en-US" dirty="0" err="1"/>
              <a:t>sensetive</a:t>
            </a:r>
            <a:r>
              <a:rPr lang="en-US" dirty="0"/>
              <a:t> </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Family medicine mini-</a:t>
            </a:r>
            <a:r>
              <a:rPr lang="en-US" dirty="0" err="1"/>
              <a:t>osci</a:t>
            </a:r>
            <a:r>
              <a:rPr lang="en-US" dirty="0"/>
              <a:t> </a:t>
            </a:r>
            <a:br>
              <a:rPr lang="en-US" dirty="0"/>
            </a:br>
            <a:r>
              <a:rPr lang="en-US"/>
              <a:t>group 3 </a:t>
            </a:r>
            <a:r>
              <a:rPr lang="en-US" dirty="0"/>
              <a:t>/d</a:t>
            </a:r>
          </a:p>
        </p:txBody>
      </p:sp>
      <p:sp>
        <p:nvSpPr>
          <p:cNvPr id="3" name="Subtitle 2"/>
          <p:cNvSpPr>
            <a:spLocks noGrp="1"/>
          </p:cNvSpPr>
          <p:nvPr>
            <p:ph type="subTitle" idx="1"/>
          </p:nvPr>
        </p:nvSpPr>
        <p:spPr/>
        <p:txBody>
          <a:bodyPr>
            <a:normAutofit/>
          </a:bodyPr>
          <a:lstStyle/>
          <a:p>
            <a:pPr algn="l"/>
            <a:r>
              <a:rPr lang="en-US" b="1" dirty="0">
                <a:solidFill>
                  <a:schemeClr val="tx1"/>
                </a:solidFill>
              </a:rPr>
              <a:t>Done by : </a:t>
            </a:r>
          </a:p>
          <a:p>
            <a:pPr algn="l"/>
            <a:r>
              <a:rPr lang="en-US" b="1" dirty="0" err="1">
                <a:solidFill>
                  <a:schemeClr val="tx1"/>
                </a:solidFill>
              </a:rPr>
              <a:t>Omaima</a:t>
            </a:r>
            <a:r>
              <a:rPr lang="en-US" b="1" dirty="0">
                <a:solidFill>
                  <a:schemeClr val="tx1"/>
                </a:solidFill>
              </a:rPr>
              <a:t> al </a:t>
            </a:r>
            <a:r>
              <a:rPr lang="en-US" b="1" dirty="0" err="1">
                <a:solidFill>
                  <a:schemeClr val="tx1"/>
                </a:solidFill>
              </a:rPr>
              <a:t>faqeeh</a:t>
            </a:r>
            <a:r>
              <a:rPr lang="en-US" b="1" dirty="0">
                <a:solidFill>
                  <a:schemeClr val="tx1"/>
                </a:solidFill>
              </a:rPr>
              <a:t>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a:t>
            </a:r>
          </a:p>
        </p:txBody>
      </p:sp>
      <p:sp>
        <p:nvSpPr>
          <p:cNvPr id="3" name="Content Placeholder 2"/>
          <p:cNvSpPr>
            <a:spLocks noGrp="1"/>
          </p:cNvSpPr>
          <p:nvPr>
            <p:ph idx="1"/>
          </p:nvPr>
        </p:nvSpPr>
        <p:spPr/>
        <p:txBody>
          <a:bodyPr/>
          <a:lstStyle/>
          <a:p>
            <a:pPr algn="l" rtl="0"/>
            <a:r>
              <a:rPr lang="en-US" dirty="0"/>
              <a:t>MCQ</a:t>
            </a:r>
          </a:p>
          <a:p>
            <a:pPr algn="l" rtl="0"/>
            <a:r>
              <a:rPr lang="en-US" dirty="0"/>
              <a:t>Patient came to family clinic like this picture what your management :</a:t>
            </a:r>
          </a:p>
          <a:p>
            <a:pPr marL="914400" lvl="1" indent="-514350" algn="l" rtl="0">
              <a:buFont typeface="+mj-lt"/>
              <a:buAutoNum type="arabicPeriod"/>
            </a:pPr>
            <a:r>
              <a:rPr lang="en-US" dirty="0"/>
              <a:t>not your responsibility</a:t>
            </a:r>
          </a:p>
          <a:p>
            <a:pPr marL="914400" lvl="1" indent="-514350" algn="l" rtl="0">
              <a:buFont typeface="+mj-lt"/>
              <a:buAutoNum type="arabicPeriod"/>
            </a:pPr>
            <a:r>
              <a:rPr lang="en-US" dirty="0"/>
              <a:t>Do ECG if normal </a:t>
            </a:r>
            <a:r>
              <a:rPr lang="ar-SA" dirty="0"/>
              <a:t>روح المريض</a:t>
            </a:r>
          </a:p>
          <a:p>
            <a:pPr marL="914400" lvl="1" indent="-514350" algn="l" rtl="0">
              <a:buFont typeface="+mj-lt"/>
              <a:buAutoNum type="arabicPeriod"/>
            </a:pPr>
            <a:r>
              <a:rPr lang="en-US" dirty="0">
                <a:solidFill>
                  <a:srgbClr val="FF0000"/>
                </a:solidFill>
              </a:rPr>
              <a:t>Do ECG if normal repeated every hour and do cardiac enzyme </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206376"/>
            <a:ext cx="3557775" cy="1800200"/>
          </a:xfrm>
          <a:prstGeom prst="rect">
            <a:avLst/>
          </a:prstGeom>
        </p:spPr>
      </p:pic>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 </a:t>
            </a:r>
          </a:p>
        </p:txBody>
      </p:sp>
      <p:sp>
        <p:nvSpPr>
          <p:cNvPr id="3" name="Content Placeholder 2"/>
          <p:cNvSpPr>
            <a:spLocks noGrp="1"/>
          </p:cNvSpPr>
          <p:nvPr>
            <p:ph idx="1"/>
          </p:nvPr>
        </p:nvSpPr>
        <p:spPr/>
        <p:txBody>
          <a:bodyPr/>
          <a:lstStyle/>
          <a:p>
            <a:pPr marL="514350" indent="-514350" algn="l" rtl="0">
              <a:buFont typeface="+mj-lt"/>
              <a:buAutoNum type="alphaUcPeriod"/>
            </a:pPr>
            <a:r>
              <a:rPr lang="en-US" dirty="0"/>
              <a:t>Write the diagnosis ? </a:t>
            </a:r>
            <a:r>
              <a:rPr lang="en-US" dirty="0">
                <a:solidFill>
                  <a:srgbClr val="FF0000"/>
                </a:solidFill>
              </a:rPr>
              <a:t>Cluster headache </a:t>
            </a:r>
          </a:p>
          <a:p>
            <a:pPr marL="514350" indent="-514350" algn="l" rtl="0">
              <a:buFont typeface="+mj-lt"/>
              <a:buAutoNum type="alphaUcPeriod"/>
            </a:pPr>
            <a:r>
              <a:rPr lang="en-US" dirty="0"/>
              <a:t>Treated by ? </a:t>
            </a:r>
            <a:r>
              <a:rPr lang="en-US" dirty="0">
                <a:solidFill>
                  <a:srgbClr val="FF0000"/>
                </a:solidFill>
              </a:rPr>
              <a:t>100% O2 nebulizer for 15 m </a:t>
            </a:r>
            <a:r>
              <a:rPr lang="ar-SA" dirty="0">
                <a:solidFill>
                  <a:srgbClr val="FF0000"/>
                </a:solidFill>
              </a:rPr>
              <a:t>ريكورد</a:t>
            </a:r>
            <a:endParaRPr lang="en-US" dirty="0">
              <a:solidFill>
                <a:srgbClr val="FF0000"/>
              </a:solidFill>
            </a:endParaRPr>
          </a:p>
          <a:p>
            <a:pPr marL="514350" indent="-514350" algn="l" rtl="0">
              <a:buFont typeface="+mj-lt"/>
              <a:buAutoNum type="alphaUcPeriod"/>
            </a:pPr>
            <a:endParaRPr lang="en-US" dirty="0"/>
          </a:p>
          <a:p>
            <a:pPr marL="514350" indent="-514350">
              <a:buFont typeface="+mj-lt"/>
              <a:buAutoNum type="alphaUcPeriod"/>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937" y="2996952"/>
            <a:ext cx="3286125" cy="3672408"/>
          </a:xfrm>
          <a:prstGeom prst="rect">
            <a:avLst/>
          </a:prstGeom>
        </p:spPr>
      </p:pic>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a:t>
            </a:r>
          </a:p>
        </p:txBody>
      </p:sp>
      <p:sp>
        <p:nvSpPr>
          <p:cNvPr id="3" name="Content Placeholder 2"/>
          <p:cNvSpPr>
            <a:spLocks noGrp="1"/>
          </p:cNvSpPr>
          <p:nvPr>
            <p:ph idx="1"/>
          </p:nvPr>
        </p:nvSpPr>
        <p:spPr/>
        <p:txBody>
          <a:bodyPr>
            <a:normAutofit lnSpcReduction="10000"/>
          </a:bodyPr>
          <a:lstStyle/>
          <a:p>
            <a:pPr algn="l" rtl="0"/>
            <a:r>
              <a:rPr lang="en-US" dirty="0"/>
              <a:t>Patient 44 y old came with fever ,absente of cough ,(</a:t>
            </a:r>
            <a:r>
              <a:rPr lang="en-US" dirty="0" err="1"/>
              <a:t>tonsilar</a:t>
            </a:r>
            <a:r>
              <a:rPr lang="en-US" dirty="0"/>
              <a:t> exudate according to picture )</a:t>
            </a:r>
          </a:p>
          <a:p>
            <a:pPr algn="l" rtl="0"/>
            <a:endParaRPr lang="en-US" dirty="0"/>
          </a:p>
          <a:p>
            <a:pPr marL="514350" indent="-514350" algn="l" rtl="0">
              <a:buFont typeface="+mj-lt"/>
              <a:buAutoNum type="alphaUcPeriod"/>
            </a:pPr>
            <a:r>
              <a:rPr lang="en-US" dirty="0" err="1"/>
              <a:t>Centor</a:t>
            </a:r>
            <a:r>
              <a:rPr lang="en-US" dirty="0"/>
              <a:t> score =</a:t>
            </a:r>
            <a:r>
              <a:rPr lang="en-US" dirty="0">
                <a:solidFill>
                  <a:srgbClr val="FF0000"/>
                </a:solidFill>
              </a:rPr>
              <a:t>3</a:t>
            </a:r>
          </a:p>
          <a:p>
            <a:pPr marL="514350" indent="-514350" algn="l" rtl="0">
              <a:buFont typeface="+mj-lt"/>
              <a:buAutoNum type="alphaUcPeriod"/>
            </a:pPr>
            <a:r>
              <a:rPr lang="en-US" dirty="0"/>
              <a:t>Approach : </a:t>
            </a:r>
            <a:r>
              <a:rPr lang="en-US" dirty="0">
                <a:solidFill>
                  <a:srgbClr val="FF0000"/>
                </a:solidFill>
              </a:rPr>
              <a:t>do throat culture and rapid antigen test if negative </a:t>
            </a:r>
            <a:r>
              <a:rPr lang="en-US" dirty="0" err="1">
                <a:solidFill>
                  <a:srgbClr val="FF0000"/>
                </a:solidFill>
              </a:rPr>
              <a:t>conservatve</a:t>
            </a:r>
            <a:r>
              <a:rPr lang="en-US" dirty="0">
                <a:solidFill>
                  <a:srgbClr val="FF0000"/>
                </a:solidFill>
              </a:rPr>
              <a:t> if positive treat with antibiotic </a:t>
            </a:r>
          </a:p>
          <a:p>
            <a:pPr marL="514350" indent="-514350" algn="l" rtl="0">
              <a:buFont typeface="+mj-lt"/>
              <a:buAutoNum type="alphaUcPeriod"/>
            </a:pPr>
            <a:r>
              <a:rPr lang="en-US" dirty="0"/>
              <a:t>Two bacteria causes URTI :</a:t>
            </a:r>
            <a:r>
              <a:rPr lang="en-US" dirty="0" err="1">
                <a:solidFill>
                  <a:srgbClr val="FF0000"/>
                </a:solidFill>
              </a:rPr>
              <a:t>gA</a:t>
            </a:r>
            <a:r>
              <a:rPr lang="en-US" dirty="0">
                <a:solidFill>
                  <a:srgbClr val="FF0000"/>
                </a:solidFill>
              </a:rPr>
              <a:t> </a:t>
            </a:r>
            <a:r>
              <a:rPr lang="en-US" dirty="0" err="1">
                <a:solidFill>
                  <a:srgbClr val="FF0000"/>
                </a:solidFill>
              </a:rPr>
              <a:t>streptoccocs</a:t>
            </a:r>
            <a:r>
              <a:rPr lang="en-US" dirty="0">
                <a:solidFill>
                  <a:srgbClr val="FF0000"/>
                </a:solidFill>
              </a:rPr>
              <a:t> +…</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Q4</a:t>
            </a:r>
          </a:p>
        </p:txBody>
      </p:sp>
      <p:sp>
        <p:nvSpPr>
          <p:cNvPr id="3" name="Content Placeholder 2"/>
          <p:cNvSpPr>
            <a:spLocks noGrp="1"/>
          </p:cNvSpPr>
          <p:nvPr>
            <p:ph idx="1"/>
          </p:nvPr>
        </p:nvSpPr>
        <p:spPr/>
        <p:txBody>
          <a:bodyPr/>
          <a:lstStyle/>
          <a:p>
            <a:pPr marL="514350" indent="-514350" algn="l" rtl="0">
              <a:buFont typeface="+mj-lt"/>
              <a:buAutoNum type="alphaUcPeriod"/>
            </a:pPr>
            <a:r>
              <a:rPr lang="en-US" dirty="0"/>
              <a:t>What the picture show ? </a:t>
            </a:r>
            <a:r>
              <a:rPr lang="en-US" dirty="0" err="1">
                <a:solidFill>
                  <a:srgbClr val="FF0000"/>
                </a:solidFill>
              </a:rPr>
              <a:t>Frax</a:t>
            </a:r>
            <a:r>
              <a:rPr lang="en-US" dirty="0">
                <a:solidFill>
                  <a:srgbClr val="FF0000"/>
                </a:solidFill>
              </a:rPr>
              <a:t> score </a:t>
            </a:r>
          </a:p>
          <a:p>
            <a:pPr marL="514350" indent="-514350" algn="l" rtl="0">
              <a:buFont typeface="+mj-lt"/>
              <a:buAutoNum type="alphaUcPeriod"/>
            </a:pPr>
            <a:r>
              <a:rPr lang="en-US" dirty="0"/>
              <a:t>if the results was 20% and 9% what your management ? </a:t>
            </a:r>
            <a:r>
              <a:rPr lang="en-US" dirty="0" err="1">
                <a:solidFill>
                  <a:srgbClr val="FF0000"/>
                </a:solidFill>
              </a:rPr>
              <a:t>Bisphosphanate</a:t>
            </a:r>
            <a:r>
              <a:rPr lang="en-US" dirty="0">
                <a:solidFill>
                  <a:srgbClr val="FF0000"/>
                </a:solidFill>
              </a:rPr>
              <a:t> and life style modification </a:t>
            </a:r>
            <a:r>
              <a:rPr lang="ar-SA" dirty="0">
                <a:solidFill>
                  <a:srgbClr val="FF0000"/>
                </a:solidFill>
              </a:rPr>
              <a:t>ومش اكيد </a:t>
            </a:r>
            <a:endParaRPr lang="en-US"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3717032"/>
            <a:ext cx="6667500" cy="314096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Family Medicine Mini-OSCE</a:t>
            </a:r>
          </a:p>
        </p:txBody>
      </p:sp>
      <p:sp>
        <p:nvSpPr>
          <p:cNvPr id="3" name="Subtitle 2"/>
          <p:cNvSpPr>
            <a:spLocks noGrp="1"/>
          </p:cNvSpPr>
          <p:nvPr>
            <p:ph type="subTitle" idx="1"/>
          </p:nvPr>
        </p:nvSpPr>
        <p:spPr/>
        <p:txBody>
          <a:bodyPr>
            <a:normAutofit fontScale="85000" lnSpcReduction="20000"/>
          </a:bodyPr>
          <a:lstStyle/>
          <a:p>
            <a:r>
              <a:rPr lang="en-US" dirty="0"/>
              <a:t>Group 3 A+B</a:t>
            </a:r>
          </a:p>
          <a:p>
            <a:r>
              <a:rPr lang="en-US" dirty="0"/>
              <a:t>28/12/2022</a:t>
            </a:r>
          </a:p>
          <a:p>
            <a:r>
              <a:rPr lang="en-US" dirty="0"/>
              <a:t>15 Questions, 30 Minutes</a:t>
            </a:r>
          </a:p>
          <a:p>
            <a:r>
              <a:rPr lang="en-US" dirty="0"/>
              <a:t>By: Osama Al-</a:t>
            </a:r>
            <a:r>
              <a:rPr lang="en-US" dirty="0" err="1"/>
              <a:t>Lahham</a:t>
            </a:r>
            <a:endParaRPr lang="en-US" dirty="0"/>
          </a:p>
          <a:p>
            <a:endParaRPr lang="en-US" dirty="0"/>
          </a:p>
        </p:txBody>
      </p:sp>
    </p:spTree>
    <p:extLst>
      <p:ext uri="{BB962C8B-B14F-4D97-AF65-F5344CB8AC3E}">
        <p14:creationId xmlns:p14="http://schemas.microsoft.com/office/powerpoint/2010/main" val="4232928853"/>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q5</a:t>
            </a:r>
          </a:p>
        </p:txBody>
      </p:sp>
      <p:sp>
        <p:nvSpPr>
          <p:cNvPr id="3" name="Content Placeholder 2"/>
          <p:cNvSpPr>
            <a:spLocks noGrp="1"/>
          </p:cNvSpPr>
          <p:nvPr>
            <p:ph idx="1"/>
          </p:nvPr>
        </p:nvSpPr>
        <p:spPr/>
        <p:txBody>
          <a:bodyPr/>
          <a:lstStyle/>
          <a:p>
            <a:pPr marL="514350" indent="-514350" algn="l" rtl="0">
              <a:buFont typeface="+mj-lt"/>
              <a:buAutoNum type="alphaUcPeriod"/>
            </a:pPr>
            <a:r>
              <a:rPr lang="ar-SA" dirty="0"/>
              <a:t>    شو بتضيف للمريض ليستفيد اكثر ؟</a:t>
            </a:r>
          </a:p>
          <a:p>
            <a:pPr marL="514350" indent="-514350" algn="l" rtl="0">
              <a:buFont typeface="+mj-lt"/>
              <a:buAutoNum type="alphaUcPeriod"/>
            </a:pPr>
            <a:r>
              <a:rPr lang="en-US" dirty="0"/>
              <a:t>Mention the 5 As</a:t>
            </a:r>
          </a:p>
          <a:p>
            <a:pPr marL="514350" indent="-514350">
              <a:buFont typeface="+mj-lt"/>
              <a:buAutoNum type="alphaUcPeriod"/>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1687" y="3068960"/>
            <a:ext cx="2619375" cy="1743075"/>
          </a:xfrm>
          <a:prstGeom prst="rect">
            <a:avLst/>
          </a:prstGeom>
        </p:spPr>
      </p:pic>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Q6</a:t>
            </a:r>
          </a:p>
        </p:txBody>
      </p:sp>
      <p:sp>
        <p:nvSpPr>
          <p:cNvPr id="3" name="Content Placeholder 2"/>
          <p:cNvSpPr>
            <a:spLocks noGrp="1"/>
          </p:cNvSpPr>
          <p:nvPr>
            <p:ph idx="1"/>
          </p:nvPr>
        </p:nvSpPr>
        <p:spPr>
          <a:xfrm>
            <a:off x="457200" y="1700808"/>
            <a:ext cx="8229600" cy="4525963"/>
          </a:xfrm>
        </p:spPr>
        <p:txBody>
          <a:bodyPr/>
          <a:lstStyle/>
          <a:p>
            <a:pPr marL="514350" indent="-514350" algn="l" rtl="0">
              <a:buFont typeface="+mj-lt"/>
              <a:buAutoNum type="alphaUcPeriod"/>
            </a:pPr>
            <a:r>
              <a:rPr lang="en-US" dirty="0"/>
              <a:t>Test with high HbA1c and FPG and cholesterol +LDL  What the diagnosis ?</a:t>
            </a:r>
            <a:r>
              <a:rPr lang="en-US" dirty="0">
                <a:solidFill>
                  <a:srgbClr val="FF0000"/>
                </a:solidFill>
              </a:rPr>
              <a:t>DM +dyslipidemia </a:t>
            </a:r>
          </a:p>
          <a:p>
            <a:pPr marL="514350" indent="-514350" algn="l" rtl="0">
              <a:buFont typeface="+mj-lt"/>
              <a:buAutoNum type="alphaUcPeriod"/>
            </a:pPr>
            <a:r>
              <a:rPr lang="en-US" dirty="0"/>
              <a:t>Management : </a:t>
            </a:r>
            <a:r>
              <a:rPr lang="en-US" dirty="0">
                <a:solidFill>
                  <a:srgbClr val="FF0000"/>
                </a:solidFill>
              </a:rPr>
              <a:t>metformin +statin +life style modification </a:t>
            </a:r>
            <a:endParaRPr lang="ar-SA" dirty="0">
              <a:solidFill>
                <a:srgbClr val="FF0000"/>
              </a:solidFill>
            </a:endParaRPr>
          </a:p>
          <a:p>
            <a:pPr marL="0" indent="0" algn="l">
              <a:buNone/>
            </a:pPr>
            <a:endParaRPr lang="en-US" dirty="0"/>
          </a:p>
          <a:p>
            <a:pPr marL="514350" indent="-514350" algn="l">
              <a:buFont typeface="+mj-lt"/>
              <a:buAutoNum type="alphaUcPeriod"/>
            </a:pPr>
            <a:endParaRPr lang="en-US" dirty="0"/>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Q7</a:t>
            </a:r>
          </a:p>
        </p:txBody>
      </p:sp>
      <p:sp>
        <p:nvSpPr>
          <p:cNvPr id="3" name="Content Placeholder 2"/>
          <p:cNvSpPr>
            <a:spLocks noGrp="1"/>
          </p:cNvSpPr>
          <p:nvPr>
            <p:ph idx="1"/>
          </p:nvPr>
        </p:nvSpPr>
        <p:spPr/>
        <p:txBody>
          <a:bodyPr/>
          <a:lstStyle/>
          <a:p>
            <a:pPr marL="514350" indent="-514350" algn="l" rtl="0">
              <a:buFont typeface="+mj-lt"/>
              <a:buAutoNum type="alphaUcPeriod"/>
            </a:pPr>
            <a:r>
              <a:rPr lang="en-US" dirty="0"/>
              <a:t>What is this picture ? </a:t>
            </a:r>
            <a:r>
              <a:rPr lang="en-US" dirty="0">
                <a:solidFill>
                  <a:srgbClr val="FF0000"/>
                </a:solidFill>
              </a:rPr>
              <a:t>dix-</a:t>
            </a:r>
            <a:r>
              <a:rPr lang="en-US" dirty="0" err="1">
                <a:solidFill>
                  <a:srgbClr val="FF0000"/>
                </a:solidFill>
              </a:rPr>
              <a:t>hallpike</a:t>
            </a:r>
            <a:r>
              <a:rPr lang="en-US" dirty="0">
                <a:solidFill>
                  <a:srgbClr val="FF0000"/>
                </a:solidFill>
              </a:rPr>
              <a:t> test </a:t>
            </a:r>
          </a:p>
          <a:p>
            <a:pPr marL="514350" indent="-514350" algn="l" rtl="0">
              <a:buFont typeface="+mj-lt"/>
              <a:buAutoNum type="alphaUcPeriod"/>
            </a:pPr>
            <a:r>
              <a:rPr lang="en-US" dirty="0"/>
              <a:t>For what ? </a:t>
            </a:r>
            <a:r>
              <a:rPr lang="en-US" dirty="0">
                <a:solidFill>
                  <a:srgbClr val="FF0000"/>
                </a:solidFill>
              </a:rPr>
              <a:t>Diagnosis for BPPV</a:t>
            </a:r>
          </a:p>
          <a:p>
            <a:pPr marL="514350" indent="-514350" algn="l" rtl="0">
              <a:buFont typeface="+mj-lt"/>
              <a:buAutoNum type="alphaUcPeriod"/>
            </a:pPr>
            <a:endParaRPr lang="en-US" dirty="0">
              <a:solidFill>
                <a:srgbClr val="FF0000"/>
              </a:solidFill>
            </a:endParaRPr>
          </a:p>
          <a:p>
            <a:pPr marL="514350" indent="-514350" algn="l" rtl="0">
              <a:buFont typeface="+mj-lt"/>
              <a:buAutoNum type="alphaUcPeriod"/>
            </a:pPr>
            <a:r>
              <a:rPr lang="en-US" dirty="0"/>
              <a:t>What is this picture ?</a:t>
            </a:r>
            <a:r>
              <a:rPr lang="en-US" dirty="0" err="1">
                <a:solidFill>
                  <a:srgbClr val="FF0000"/>
                </a:solidFill>
              </a:rPr>
              <a:t>epley</a:t>
            </a:r>
            <a:r>
              <a:rPr lang="en-US" dirty="0">
                <a:solidFill>
                  <a:srgbClr val="FF0000"/>
                </a:solidFill>
              </a:rPr>
              <a:t> maneuver </a:t>
            </a:r>
          </a:p>
          <a:p>
            <a:pPr marL="514350" indent="-514350" algn="l" rtl="0">
              <a:buFont typeface="+mj-lt"/>
              <a:buAutoNum type="alphaUcPeriod"/>
            </a:pPr>
            <a:r>
              <a:rPr lang="en-US" dirty="0"/>
              <a:t>For what ?</a:t>
            </a:r>
            <a:r>
              <a:rPr lang="en-US" dirty="0">
                <a:solidFill>
                  <a:srgbClr val="FF0000"/>
                </a:solidFill>
              </a:rPr>
              <a:t>treatment for BPPV </a:t>
            </a:r>
          </a:p>
          <a:p>
            <a:pPr marL="514350" indent="-514350" algn="l" rtl="0">
              <a:buFont typeface="+mj-lt"/>
              <a:buAutoNum type="alphaUcPeriod"/>
            </a:pPr>
            <a:endParaRPr lang="en-US" dirty="0"/>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Q8</a:t>
            </a:r>
          </a:p>
        </p:txBody>
      </p:sp>
      <p:sp>
        <p:nvSpPr>
          <p:cNvPr id="3" name="Content Placeholder 2"/>
          <p:cNvSpPr>
            <a:spLocks noGrp="1"/>
          </p:cNvSpPr>
          <p:nvPr>
            <p:ph idx="1"/>
          </p:nvPr>
        </p:nvSpPr>
        <p:spPr/>
        <p:txBody>
          <a:bodyPr/>
          <a:lstStyle/>
          <a:p>
            <a:pPr marL="514350" indent="-514350" algn="l" rtl="0">
              <a:buFont typeface="+mj-lt"/>
              <a:buAutoNum type="alphaUcPeriod"/>
            </a:pPr>
            <a:r>
              <a:rPr lang="en-US" dirty="0"/>
              <a:t>Picture for what ?</a:t>
            </a:r>
            <a:r>
              <a:rPr lang="en-US" dirty="0">
                <a:solidFill>
                  <a:srgbClr val="FF0000"/>
                </a:solidFill>
              </a:rPr>
              <a:t>diabetic foot ulcer </a:t>
            </a:r>
          </a:p>
          <a:p>
            <a:pPr marL="514350" indent="-514350" algn="l" rtl="0">
              <a:buFont typeface="+mj-lt"/>
              <a:buAutoNum type="alphaUcPeriod"/>
            </a:pPr>
            <a:r>
              <a:rPr lang="en-US" dirty="0"/>
              <a:t>Tow medication for numbness ? </a:t>
            </a:r>
            <a:r>
              <a:rPr lang="en-US" dirty="0" err="1">
                <a:solidFill>
                  <a:srgbClr val="FF0000"/>
                </a:solidFill>
              </a:rPr>
              <a:t>Pregapalien</a:t>
            </a:r>
            <a:r>
              <a:rPr lang="en-US" dirty="0">
                <a:solidFill>
                  <a:srgbClr val="FF0000"/>
                </a:solidFill>
              </a:rPr>
              <a:t> +duloxetine</a:t>
            </a:r>
          </a:p>
          <a:p>
            <a:pPr marL="514350" indent="-514350" algn="l" rtl="0">
              <a:buFont typeface="+mj-lt"/>
              <a:buAutoNum type="alphaUcPeriod"/>
            </a:pPr>
            <a:r>
              <a:rPr lang="en-US" dirty="0"/>
              <a:t>If diagnosed with HTN mention one medication and the common side effect for it ?</a:t>
            </a:r>
            <a:r>
              <a:rPr lang="en-US" dirty="0">
                <a:solidFill>
                  <a:srgbClr val="FF0000"/>
                </a:solidFill>
              </a:rPr>
              <a:t>ACE inhibitors </a:t>
            </a:r>
          </a:p>
          <a:p>
            <a:pPr marL="0" indent="0" algn="l" rtl="0">
              <a:buNone/>
            </a:pPr>
            <a:r>
              <a:rPr lang="en-US" dirty="0">
                <a:solidFill>
                  <a:srgbClr val="FF0000"/>
                </a:solidFill>
              </a:rPr>
              <a:t>       chronic cough </a:t>
            </a:r>
            <a:endParaRPr lang="ar-SA" dirty="0">
              <a:solidFill>
                <a:srgbClr val="FF0000"/>
              </a:solidFill>
            </a:endParaRPr>
          </a:p>
          <a:p>
            <a:pPr marL="514350" indent="-514350">
              <a:buFont typeface="+mj-lt"/>
              <a:buAutoNum type="alphaUcPeriod"/>
            </a:pPr>
            <a:endParaRPr lang="en-US" dirty="0"/>
          </a:p>
          <a:p>
            <a:pPr marL="514350" indent="-514350">
              <a:buFont typeface="+mj-lt"/>
              <a:buAutoNum type="alphaUcPeriod"/>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4293096"/>
            <a:ext cx="1847850" cy="2466975"/>
          </a:xfrm>
          <a:prstGeom prst="rect">
            <a:avLst/>
          </a:prstGeom>
        </p:spPr>
      </p:pic>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Q9</a:t>
            </a:r>
          </a:p>
        </p:txBody>
      </p:sp>
      <p:sp>
        <p:nvSpPr>
          <p:cNvPr id="3" name="Content Placeholder 2"/>
          <p:cNvSpPr>
            <a:spLocks noGrp="1"/>
          </p:cNvSpPr>
          <p:nvPr>
            <p:ph idx="1"/>
          </p:nvPr>
        </p:nvSpPr>
        <p:spPr/>
        <p:txBody>
          <a:bodyPr/>
          <a:lstStyle/>
          <a:p>
            <a:pPr marL="514350" indent="-514350">
              <a:buFont typeface="+mj-lt"/>
              <a:buAutoNum type="alphaUcPeriod"/>
            </a:pPr>
            <a:endParaRPr lang="ar-SA" dirty="0"/>
          </a:p>
          <a:p>
            <a:pPr marL="514350" indent="-514350">
              <a:buFont typeface="+mj-lt"/>
              <a:buAutoNum type="alphaUcPeriod"/>
            </a:pPr>
            <a:r>
              <a:rPr lang="ar-SA" dirty="0"/>
              <a:t>سؤال </a:t>
            </a:r>
            <a:r>
              <a:rPr lang="en-US" dirty="0"/>
              <a:t>vaccination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Q10</a:t>
            </a:r>
          </a:p>
        </p:txBody>
      </p:sp>
      <p:sp>
        <p:nvSpPr>
          <p:cNvPr id="3" name="Content Placeholder 2"/>
          <p:cNvSpPr>
            <a:spLocks noGrp="1"/>
          </p:cNvSpPr>
          <p:nvPr>
            <p:ph idx="1"/>
          </p:nvPr>
        </p:nvSpPr>
        <p:spPr/>
        <p:txBody>
          <a:bodyPr/>
          <a:lstStyle/>
          <a:p>
            <a:pPr marL="0" indent="0" algn="l" rtl="0">
              <a:buNone/>
            </a:pPr>
            <a:r>
              <a:rPr lang="en-US" dirty="0"/>
              <a:t>first line treatment for anaphylactic shock : </a:t>
            </a:r>
            <a:r>
              <a:rPr lang="en-US" dirty="0">
                <a:solidFill>
                  <a:srgbClr val="FF0000"/>
                </a:solidFill>
              </a:rPr>
              <a:t>adrenaline </a:t>
            </a:r>
            <a:r>
              <a:rPr lang="ar-SA" dirty="0">
                <a:solidFill>
                  <a:srgbClr val="FF0000"/>
                </a:solidFill>
              </a:rPr>
              <a:t> </a:t>
            </a:r>
            <a:endParaRPr lang="en-US" dirty="0">
              <a:solidFill>
                <a:srgbClr val="FF0000"/>
              </a:solidFill>
            </a:endParaRPr>
          </a:p>
          <a:p>
            <a:pPr marL="514350" indent="-514350">
              <a:buFont typeface="+mj-lt"/>
              <a:buAutoNum type="alphaUcPeriod"/>
            </a:pPr>
            <a:endParaRPr lang="en-US" dirty="0"/>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Q11</a:t>
            </a:r>
          </a:p>
        </p:txBody>
      </p:sp>
      <p:sp>
        <p:nvSpPr>
          <p:cNvPr id="3" name="Content Placeholder 2"/>
          <p:cNvSpPr>
            <a:spLocks noGrp="1"/>
          </p:cNvSpPr>
          <p:nvPr>
            <p:ph idx="1"/>
          </p:nvPr>
        </p:nvSpPr>
        <p:spPr/>
        <p:txBody>
          <a:bodyPr/>
          <a:lstStyle/>
          <a:p>
            <a:pPr marL="514350" indent="-514350">
              <a:buFont typeface="+mj-lt"/>
              <a:buAutoNum type="alphaUcPeriod"/>
            </a:pPr>
            <a:endParaRPr lang="en-US" dirty="0"/>
          </a:p>
          <a:p>
            <a:pPr marL="0" indent="0" algn="l" rtl="0">
              <a:buNone/>
            </a:pPr>
            <a:r>
              <a:rPr lang="en-US" dirty="0"/>
              <a:t>  INDICATION for </a:t>
            </a:r>
            <a:r>
              <a:rPr lang="en-US" dirty="0" err="1"/>
              <a:t>aspirine</a:t>
            </a:r>
            <a:r>
              <a:rPr lang="en-US" dirty="0"/>
              <a:t> </a:t>
            </a:r>
            <a:endParaRPr lang="ar-SA" dirty="0"/>
          </a:p>
          <a:p>
            <a:pPr marL="514350" indent="-514350">
              <a:buFont typeface="+mj-lt"/>
              <a:buAutoNum type="alphaUcPeriod"/>
            </a:pPr>
            <a:endParaRPr lang="en-US" dirty="0"/>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Q12</a:t>
            </a:r>
          </a:p>
        </p:txBody>
      </p:sp>
      <p:sp>
        <p:nvSpPr>
          <p:cNvPr id="3" name="Content Placeholder 2"/>
          <p:cNvSpPr>
            <a:spLocks noGrp="1"/>
          </p:cNvSpPr>
          <p:nvPr>
            <p:ph idx="1"/>
          </p:nvPr>
        </p:nvSpPr>
        <p:spPr/>
        <p:txBody>
          <a:bodyPr/>
          <a:lstStyle/>
          <a:p>
            <a:pPr marL="514350" indent="-514350" algn="l" rtl="0">
              <a:buFont typeface="+mj-lt"/>
              <a:buAutoNum type="alphaUcPeriod"/>
            </a:pPr>
            <a:r>
              <a:rPr lang="en-US" dirty="0"/>
              <a:t> FEMALE  pt. with </a:t>
            </a:r>
            <a:r>
              <a:rPr lang="en-US" dirty="0" err="1"/>
              <a:t>dysurea</a:t>
            </a:r>
            <a:r>
              <a:rPr lang="en-US" dirty="0"/>
              <a:t> ,frequency ,no fever or vaginal discharge =</a:t>
            </a:r>
            <a:r>
              <a:rPr lang="en-US" dirty="0">
                <a:solidFill>
                  <a:srgbClr val="FF0000"/>
                </a:solidFill>
              </a:rPr>
              <a:t>empirical treatment </a:t>
            </a:r>
          </a:p>
          <a:p>
            <a:pPr marL="514350" indent="-514350" algn="l" rtl="0">
              <a:buFont typeface="+mj-lt"/>
              <a:buAutoNum type="alphaUcPeriod"/>
            </a:pPr>
            <a:r>
              <a:rPr lang="en-US" dirty="0"/>
              <a:t>Two month later her husband came with </a:t>
            </a:r>
            <a:r>
              <a:rPr lang="en-US" dirty="0" err="1"/>
              <a:t>dysurea</a:t>
            </a:r>
            <a:r>
              <a:rPr lang="en-US" dirty="0"/>
              <a:t> =</a:t>
            </a:r>
            <a:r>
              <a:rPr lang="en-US" dirty="0">
                <a:solidFill>
                  <a:srgbClr val="FF0000"/>
                </a:solidFill>
              </a:rPr>
              <a:t>culture and urine analysis </a:t>
            </a:r>
          </a:p>
          <a:p>
            <a:pPr marL="0" indent="0" algn="l" rtl="0">
              <a:buNone/>
            </a:pPr>
            <a:r>
              <a:rPr lang="ar-SA" dirty="0">
                <a:solidFill>
                  <a:srgbClr val="FF0000"/>
                </a:solidFill>
              </a:rPr>
              <a:t>سؤال </a:t>
            </a:r>
            <a:r>
              <a:rPr lang="en-US" dirty="0">
                <a:solidFill>
                  <a:srgbClr val="FF0000"/>
                </a:solidFill>
              </a:rPr>
              <a:t>MCQ</a:t>
            </a:r>
          </a:p>
          <a:p>
            <a:pPr marL="514350" indent="-514350" algn="l" rtl="0">
              <a:buFont typeface="+mj-lt"/>
              <a:buAutoNum type="alphaUcPeriod"/>
            </a:pPr>
            <a:endParaRPr lang="en-US" dirty="0"/>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Family medicine mini-</a:t>
            </a:r>
            <a:r>
              <a:rPr lang="en-US" dirty="0" err="1"/>
              <a:t>osci</a:t>
            </a:r>
            <a:r>
              <a:rPr lang="en-US" dirty="0"/>
              <a:t> </a:t>
            </a:r>
            <a:br>
              <a:rPr lang="en-US" dirty="0"/>
            </a:br>
            <a:r>
              <a:rPr lang="en-US" dirty="0"/>
              <a:t>group 2 /d</a:t>
            </a:r>
          </a:p>
        </p:txBody>
      </p:sp>
      <p:sp>
        <p:nvSpPr>
          <p:cNvPr id="3" name="Subtitle 2"/>
          <p:cNvSpPr>
            <a:spLocks noGrp="1"/>
          </p:cNvSpPr>
          <p:nvPr>
            <p:ph type="subTitle" idx="1"/>
          </p:nvPr>
        </p:nvSpPr>
        <p:spPr/>
        <p:txBody>
          <a:bodyPr>
            <a:normAutofit/>
          </a:bodyPr>
          <a:lstStyle/>
          <a:p>
            <a:pPr algn="l"/>
            <a:r>
              <a:rPr lang="en-US" b="1" dirty="0">
                <a:solidFill>
                  <a:schemeClr val="tx1"/>
                </a:solidFill>
              </a:rPr>
              <a:t>Done by : </a:t>
            </a:r>
          </a:p>
          <a:p>
            <a:pPr algn="l"/>
            <a:r>
              <a:rPr lang="en-US" b="1" dirty="0" err="1">
                <a:solidFill>
                  <a:schemeClr val="tx1"/>
                </a:solidFill>
              </a:rPr>
              <a:t>Mahmoud</a:t>
            </a:r>
            <a:r>
              <a:rPr lang="en-US" b="1" dirty="0">
                <a:solidFill>
                  <a:schemeClr val="tx1"/>
                </a:solidFill>
              </a:rPr>
              <a:t> M. </a:t>
            </a:r>
            <a:r>
              <a:rPr lang="en-US" b="1" dirty="0" err="1">
                <a:solidFill>
                  <a:schemeClr val="tx1"/>
                </a:solidFill>
              </a:rPr>
              <a:t>younis</a:t>
            </a:r>
            <a:endParaRPr lang="en-US" b="1" dirty="0">
              <a:solidFill>
                <a:schemeClr val="tx1"/>
              </a:solidFill>
            </a:endParaRP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Spot diagnosis </a:t>
            </a:r>
          </a:p>
        </p:txBody>
      </p:sp>
      <p:sp>
        <p:nvSpPr>
          <p:cNvPr id="3" name="Content Placeholder 2"/>
          <p:cNvSpPr>
            <a:spLocks noGrp="1"/>
          </p:cNvSpPr>
          <p:nvPr>
            <p:ph idx="1"/>
          </p:nvPr>
        </p:nvSpPr>
        <p:spPr/>
        <p:txBody>
          <a:bodyPr/>
          <a:lstStyle/>
          <a:p>
            <a:pPr algn="ctr">
              <a:buNone/>
            </a:pPr>
            <a:endParaRPr lang="en-US" dirty="0"/>
          </a:p>
          <a:p>
            <a:pPr algn="ctr">
              <a:buNone/>
            </a:pPr>
            <a:endParaRPr lang="en-US" dirty="0"/>
          </a:p>
          <a:p>
            <a:pPr algn="ctr">
              <a:buNone/>
            </a:pPr>
            <a:endParaRPr lang="en-US" dirty="0"/>
          </a:p>
          <a:p>
            <a:pPr algn="ctr">
              <a:buNone/>
            </a:pPr>
            <a:endParaRPr lang="en-US" dirty="0"/>
          </a:p>
          <a:p>
            <a:pPr algn="ctr">
              <a:buNone/>
            </a:pPr>
            <a:endParaRPr lang="en-US" dirty="0"/>
          </a:p>
          <a:p>
            <a:pPr algn="ctr">
              <a:buNone/>
            </a:pPr>
            <a:endParaRPr lang="en-US" dirty="0"/>
          </a:p>
          <a:p>
            <a:pPr algn="ctr">
              <a:buNone/>
            </a:pPr>
            <a:r>
              <a:rPr lang="en-US" dirty="0" err="1"/>
              <a:t>Dx</a:t>
            </a:r>
            <a:r>
              <a:rPr lang="en-US" dirty="0"/>
              <a:t> : osteoarthritis </a:t>
            </a:r>
          </a:p>
        </p:txBody>
      </p:sp>
      <p:pic>
        <p:nvPicPr>
          <p:cNvPr id="1027" name="Picture 3" descr="C:\Users\Pc city\Downloads\47ce4042881189c0dd8c04c67afbf2_jumbo.jpeg"/>
          <p:cNvPicPr>
            <a:picLocks noChangeAspect="1" noChangeArrowheads="1"/>
          </p:cNvPicPr>
          <p:nvPr/>
        </p:nvPicPr>
        <p:blipFill>
          <a:blip r:embed="rId2"/>
          <a:srcRect/>
          <a:stretch>
            <a:fillRect/>
          </a:stretch>
        </p:blipFill>
        <p:spPr bwMode="auto">
          <a:xfrm>
            <a:off x="2133600" y="1600200"/>
            <a:ext cx="4343400" cy="3429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 Abdominal pain</a:t>
            </a:r>
          </a:p>
        </p:txBody>
      </p:sp>
      <p:sp>
        <p:nvSpPr>
          <p:cNvPr id="3" name="Content Placeholder 2"/>
          <p:cNvSpPr>
            <a:spLocks noGrp="1"/>
          </p:cNvSpPr>
          <p:nvPr>
            <p:ph idx="1"/>
          </p:nvPr>
        </p:nvSpPr>
        <p:spPr/>
        <p:txBody>
          <a:bodyPr/>
          <a:lstStyle/>
          <a:p>
            <a:r>
              <a:rPr lang="en-US" dirty="0"/>
              <a:t>The name of this sign?</a:t>
            </a:r>
          </a:p>
          <a:p>
            <a:pPr lvl="1"/>
            <a:r>
              <a:rPr lang="en-US" dirty="0"/>
              <a:t>Cullen’s sign</a:t>
            </a:r>
          </a:p>
          <a:p>
            <a:r>
              <a:rPr lang="en-US" dirty="0"/>
              <a:t>What are the peritoneal signs?</a:t>
            </a:r>
          </a:p>
          <a:p>
            <a:pPr lvl="1"/>
            <a:r>
              <a:rPr lang="en-US" dirty="0"/>
              <a:t>Percussion tenderness</a:t>
            </a:r>
          </a:p>
          <a:p>
            <a:pPr lvl="1"/>
            <a:r>
              <a:rPr lang="en-US" dirty="0"/>
              <a:t>Abdominal tenderness on palpation</a:t>
            </a:r>
          </a:p>
          <a:p>
            <a:pPr lvl="1"/>
            <a:r>
              <a:rPr lang="en-US" dirty="0"/>
              <a:t>Rigidity</a:t>
            </a:r>
          </a:p>
          <a:p>
            <a:pPr lvl="1"/>
            <a:r>
              <a:rPr lang="en-US" dirty="0"/>
              <a:t>Diminished or absent bowel sounds</a:t>
            </a:r>
          </a:p>
        </p:txBody>
      </p:sp>
      <p:pic>
        <p:nvPicPr>
          <p:cNvPr id="5" name="Content Placeholder 5">
            <a:extLst>
              <a:ext uri="{FF2B5EF4-FFF2-40B4-BE49-F238E27FC236}">
                <a16:creationId xmlns:a16="http://schemas.microsoft.com/office/drawing/2014/main" id="{7CDFA547-89A1-43E8-879A-A3A58D60A2AF}"/>
              </a:ext>
            </a:extLst>
          </p:cNvPr>
          <p:cNvPicPr>
            <a:picLocks noChangeAspect="1"/>
          </p:cNvPicPr>
          <p:nvPr/>
        </p:nvPicPr>
        <p:blipFill>
          <a:blip r:embed="rId2"/>
          <a:stretch>
            <a:fillRect/>
          </a:stretch>
        </p:blipFill>
        <p:spPr>
          <a:xfrm>
            <a:off x="6655930" y="1836019"/>
            <a:ext cx="1859420" cy="2336333"/>
          </a:xfrm>
          <a:prstGeom prst="rect">
            <a:avLst/>
          </a:prstGeom>
        </p:spPr>
      </p:pic>
    </p:spTree>
    <p:extLst>
      <p:ext uri="{BB962C8B-B14F-4D97-AF65-F5344CB8AC3E}">
        <p14:creationId xmlns:p14="http://schemas.microsoft.com/office/powerpoint/2010/main" val="2289407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a:t>Q1:</a:t>
            </a:r>
            <a:br>
              <a:rPr lang="en-US" dirty="0"/>
            </a:br>
            <a:endParaRPr lang="en-US" dirty="0"/>
          </a:p>
        </p:txBody>
      </p:sp>
      <p:sp>
        <p:nvSpPr>
          <p:cNvPr id="3" name="Content Placeholder 2"/>
          <p:cNvSpPr>
            <a:spLocks noGrp="1"/>
          </p:cNvSpPr>
          <p:nvPr>
            <p:ph idx="1"/>
          </p:nvPr>
        </p:nvSpPr>
        <p:spPr/>
        <p:txBody>
          <a:bodyPr/>
          <a:lstStyle/>
          <a:p>
            <a:pPr algn="l" rtl="0"/>
            <a:r>
              <a:rPr lang="en-US" dirty="0"/>
              <a:t>A 55 years old male comes to the hospital for his regular health maintenance, he stopped smoking 12 years ago, he used to smoke 20 cigarettes per day for 12 years.</a:t>
            </a:r>
          </a:p>
          <a:p>
            <a:pPr marL="0" indent="0" algn="l" rtl="0">
              <a:buNone/>
            </a:pPr>
            <a:r>
              <a:rPr lang="en-US" dirty="0"/>
              <a:t>1- mention cancer screening tests to do? </a:t>
            </a:r>
          </a:p>
          <a:p>
            <a:pPr marL="0" indent="0" algn="l" rtl="0">
              <a:buNone/>
            </a:pPr>
            <a:r>
              <a:rPr lang="en-US" dirty="0">
                <a:solidFill>
                  <a:srgbClr val="00B050"/>
                </a:solidFill>
              </a:rPr>
              <a:t>	Lung cancer, Colon cancer</a:t>
            </a:r>
          </a:p>
          <a:p>
            <a:pPr marL="0" indent="0" algn="l" rtl="0">
              <a:buNone/>
            </a:pPr>
            <a:r>
              <a:rPr lang="en-US" dirty="0"/>
              <a:t>2- Mention 5 other screening tests to do?</a:t>
            </a:r>
          </a:p>
          <a:p>
            <a:pPr marL="0" indent="0" algn="l" rtl="0">
              <a:buNone/>
            </a:pPr>
            <a:r>
              <a:rPr lang="en-US" dirty="0"/>
              <a:t>	</a:t>
            </a:r>
            <a:r>
              <a:rPr lang="en-US" dirty="0">
                <a:solidFill>
                  <a:srgbClr val="00B050"/>
                </a:solidFill>
              </a:rPr>
              <a:t>Dyslipidemia, DM, obesity, hypertension, promote smoking cessation, depression,…</a:t>
            </a:r>
          </a:p>
        </p:txBody>
      </p:sp>
    </p:spTree>
    <p:extLst>
      <p:ext uri="{BB962C8B-B14F-4D97-AF65-F5344CB8AC3E}">
        <p14:creationId xmlns:p14="http://schemas.microsoft.com/office/powerpoint/2010/main" val="376823185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Spot diagnosis </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pPr algn="ctr" rtl="0"/>
            <a:r>
              <a:rPr lang="en-US" dirty="0" err="1"/>
              <a:t>Dx</a:t>
            </a:r>
            <a:r>
              <a:rPr lang="en-US" dirty="0"/>
              <a:t> ; herpes zoster </a:t>
            </a:r>
            <a:r>
              <a:rPr lang="en-US" dirty="0" err="1"/>
              <a:t>ophthalmicus</a:t>
            </a:r>
            <a:endParaRPr lang="en-US" dirty="0"/>
          </a:p>
        </p:txBody>
      </p:sp>
      <p:pic>
        <p:nvPicPr>
          <p:cNvPr id="2050" name="Picture 2" descr="C:\Users\Pc city\Downloads\F1.medium.jpg"/>
          <p:cNvPicPr>
            <a:picLocks noChangeAspect="1" noChangeArrowheads="1"/>
          </p:cNvPicPr>
          <p:nvPr/>
        </p:nvPicPr>
        <p:blipFill>
          <a:blip r:embed="rId2"/>
          <a:srcRect/>
          <a:stretch>
            <a:fillRect/>
          </a:stretch>
        </p:blipFill>
        <p:spPr bwMode="auto">
          <a:xfrm>
            <a:off x="2286000" y="1752600"/>
            <a:ext cx="4114800" cy="3124200"/>
          </a:xfrm>
          <a:prstGeom prst="rect">
            <a:avLst/>
          </a:prstGeom>
          <a:noFill/>
        </p:spPr>
      </p:pic>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Spot diagnosis </a:t>
            </a:r>
          </a:p>
        </p:txBody>
      </p:sp>
      <p:sp>
        <p:nvSpPr>
          <p:cNvPr id="3" name="Content Placeholder 2"/>
          <p:cNvSpPr>
            <a:spLocks noGrp="1"/>
          </p:cNvSpPr>
          <p:nvPr>
            <p:ph idx="1"/>
          </p:nvPr>
        </p:nvSpPr>
        <p:spPr/>
        <p: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lgn="ctr">
              <a:buNone/>
            </a:pPr>
            <a:r>
              <a:rPr lang="en-US" dirty="0" err="1"/>
              <a:t>Dx</a:t>
            </a:r>
            <a:r>
              <a:rPr lang="en-US" dirty="0"/>
              <a:t> : PVC</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pic>
        <p:nvPicPr>
          <p:cNvPr id="3074" name="Picture 2" descr="C:\Users\Pc city\Downloads\AWMI.jpg"/>
          <p:cNvPicPr>
            <a:picLocks noChangeAspect="1" noChangeArrowheads="1"/>
          </p:cNvPicPr>
          <p:nvPr/>
        </p:nvPicPr>
        <p:blipFill>
          <a:blip r:embed="rId2"/>
          <a:srcRect/>
          <a:stretch>
            <a:fillRect/>
          </a:stretch>
        </p:blipFill>
        <p:spPr bwMode="auto">
          <a:xfrm>
            <a:off x="1524000" y="1905000"/>
            <a:ext cx="6248400" cy="3125788"/>
          </a:xfrm>
          <a:prstGeom prst="rect">
            <a:avLst/>
          </a:prstGeom>
          <a:noFill/>
        </p:spPr>
      </p:pic>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a:t>
            </a:r>
            <a:r>
              <a:rPr lang="en-US" sz="3600" dirty="0"/>
              <a:t>3 year old children ,come to clinic with 38.3 fever but with cough /no tender LN </a:t>
            </a:r>
          </a:p>
        </p:txBody>
      </p:sp>
      <p:sp>
        <p:nvSpPr>
          <p:cNvPr id="3" name="Content Placeholder 2"/>
          <p:cNvSpPr>
            <a:spLocks noGrp="1"/>
          </p:cNvSpPr>
          <p:nvPr>
            <p:ph idx="1"/>
          </p:nvPr>
        </p:nvSpPr>
        <p:spPr>
          <a:xfrm>
            <a:off x="457200" y="1828800"/>
            <a:ext cx="8229600" cy="4525963"/>
          </a:xfrm>
        </p:spPr>
        <p:txBody>
          <a:bodyPr/>
          <a:lstStyle/>
          <a:p>
            <a:pPr algn="l" rtl="0">
              <a:buNone/>
            </a:pPr>
            <a:r>
              <a:rPr lang="en-US" dirty="0"/>
              <a:t>1-calculat </a:t>
            </a:r>
            <a:r>
              <a:rPr lang="en-US" dirty="0" err="1"/>
              <a:t>centor</a:t>
            </a:r>
            <a:r>
              <a:rPr lang="en-US" dirty="0"/>
              <a:t> </a:t>
            </a:r>
            <a:r>
              <a:rPr lang="en-US" dirty="0" err="1"/>
              <a:t>scor</a:t>
            </a:r>
            <a:r>
              <a:rPr lang="en-US" dirty="0"/>
              <a:t> :     2 </a:t>
            </a:r>
          </a:p>
          <a:p>
            <a:pPr algn="l" rtl="0">
              <a:buNone/>
            </a:pPr>
            <a:r>
              <a:rPr lang="en-US" dirty="0"/>
              <a:t>2-management : </a:t>
            </a:r>
          </a:p>
          <a:p>
            <a:pPr algn="l" rtl="0">
              <a:buNone/>
            </a:pPr>
            <a:r>
              <a:rPr lang="en-US" dirty="0"/>
              <a:t>Culture /RADT test </a:t>
            </a:r>
          </a:p>
          <a:p>
            <a:pPr algn="l" rtl="0">
              <a:buNone/>
            </a:pPr>
            <a:endParaRPr lang="en-US" dirty="0"/>
          </a:p>
          <a:p>
            <a:pPr algn="l" rtl="0">
              <a:buNone/>
            </a:pPr>
            <a:r>
              <a:rPr lang="en-US" dirty="0"/>
              <a:t>3-mention  two </a:t>
            </a:r>
            <a:r>
              <a:rPr lang="en-US" dirty="0" err="1"/>
              <a:t>Ddx</a:t>
            </a:r>
            <a:r>
              <a:rPr lang="en-US" dirty="0"/>
              <a:t> : </a:t>
            </a:r>
          </a:p>
          <a:p>
            <a:pPr algn="l" rtl="0">
              <a:buNone/>
            </a:pPr>
            <a:r>
              <a:rPr lang="en-US" dirty="0"/>
              <a:t>Infectious mononucleosis/ </a:t>
            </a:r>
          </a:p>
          <a:p>
            <a:pPr algn="l" rtl="0">
              <a:buNone/>
            </a:pPr>
            <a:r>
              <a:rPr lang="en-US" dirty="0"/>
              <a:t>group A streptococcus </a:t>
            </a:r>
          </a:p>
        </p:txBody>
      </p:sp>
      <p:pic>
        <p:nvPicPr>
          <p:cNvPr id="4098" name="Picture 2" descr="C:\Users\Pc city\Downloads\200px-Streptococcal_pharyngitis.jpg"/>
          <p:cNvPicPr>
            <a:picLocks noChangeAspect="1" noChangeArrowheads="1"/>
          </p:cNvPicPr>
          <p:nvPr/>
        </p:nvPicPr>
        <p:blipFill>
          <a:blip r:embed="rId2"/>
          <a:srcRect/>
          <a:stretch>
            <a:fillRect/>
          </a:stretch>
        </p:blipFill>
        <p:spPr bwMode="auto">
          <a:xfrm>
            <a:off x="6248400" y="1371600"/>
            <a:ext cx="2895600" cy="2209800"/>
          </a:xfrm>
          <a:prstGeom prst="rect">
            <a:avLst/>
          </a:prstGeom>
          <a:noFill/>
        </p:spPr>
      </p:pic>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FRAX score </a:t>
            </a:r>
            <a:r>
              <a:rPr lang="en-US" sz="3100" b="1" dirty="0"/>
              <a:t>: T score = -2.3</a:t>
            </a:r>
            <a:br>
              <a:rPr lang="en-US" sz="3100" b="1" dirty="0"/>
            </a:br>
            <a:r>
              <a:rPr lang="en-US" sz="3100" b="1" dirty="0"/>
              <a:t>                        major osteoporotic = 30 </a:t>
            </a:r>
            <a:br>
              <a:rPr lang="en-US" sz="3100" b="1" dirty="0"/>
            </a:br>
            <a:r>
              <a:rPr lang="en-US" sz="3100" b="1" dirty="0"/>
              <a:t>                         hip fracture = 4.7 </a:t>
            </a:r>
          </a:p>
        </p:txBody>
      </p:sp>
      <p:sp>
        <p:nvSpPr>
          <p:cNvPr id="3" name="Content Placeholder 2"/>
          <p:cNvSpPr>
            <a:spLocks noGrp="1"/>
          </p:cNvSpPr>
          <p:nvPr>
            <p:ph idx="1"/>
          </p:nvPr>
        </p:nvSpPr>
        <p:spPr/>
        <p:txBody>
          <a:bodyPr/>
          <a:lstStyle/>
          <a:p>
            <a:pPr algn="l" rtl="0">
              <a:buNone/>
            </a:pPr>
            <a:endParaRPr lang="en-US" dirty="0"/>
          </a:p>
          <a:p>
            <a:pPr algn="l" rtl="0">
              <a:buNone/>
            </a:pPr>
            <a:r>
              <a:rPr lang="en-US" dirty="0"/>
              <a:t>1-Dx : </a:t>
            </a:r>
            <a:r>
              <a:rPr lang="en-US" dirty="0" err="1"/>
              <a:t>osteopenia</a:t>
            </a:r>
            <a:r>
              <a:rPr lang="en-US" dirty="0"/>
              <a:t> </a:t>
            </a:r>
          </a:p>
          <a:p>
            <a:pPr algn="l" rtl="0">
              <a:buNone/>
            </a:pPr>
            <a:r>
              <a:rPr lang="en-US" dirty="0"/>
              <a:t>2- mention </a:t>
            </a:r>
            <a:r>
              <a:rPr lang="en-US" b="1" u="sng" dirty="0"/>
              <a:t>4 lines for management </a:t>
            </a:r>
            <a:r>
              <a:rPr lang="en-US" dirty="0"/>
              <a:t>:</a:t>
            </a:r>
          </a:p>
          <a:p>
            <a:pPr algn="l" rtl="0">
              <a:buNone/>
            </a:pPr>
            <a:r>
              <a:rPr lang="en-US" dirty="0" err="1"/>
              <a:t>Bisphosphonate</a:t>
            </a:r>
            <a:r>
              <a:rPr lang="en-US" dirty="0"/>
              <a:t> /</a:t>
            </a:r>
            <a:r>
              <a:rPr lang="en-US" dirty="0" err="1"/>
              <a:t>raloxifene</a:t>
            </a:r>
            <a:r>
              <a:rPr lang="en-US" dirty="0"/>
              <a:t> /</a:t>
            </a:r>
            <a:r>
              <a:rPr lang="en-US" dirty="0" err="1"/>
              <a:t>denosumab</a:t>
            </a:r>
            <a:r>
              <a:rPr lang="en-US" dirty="0"/>
              <a:t> / </a:t>
            </a:r>
            <a:r>
              <a:rPr lang="en-US" dirty="0" err="1"/>
              <a:t>calcitonin</a:t>
            </a:r>
            <a:r>
              <a:rPr lang="en-US" dirty="0"/>
              <a:t> / </a:t>
            </a:r>
            <a:r>
              <a:rPr lang="en-US" dirty="0" err="1"/>
              <a:t>Vit</a:t>
            </a:r>
            <a:r>
              <a:rPr lang="en-US" dirty="0"/>
              <a:t> D / Ca </a:t>
            </a:r>
            <a:r>
              <a:rPr lang="en-US" dirty="0" err="1"/>
              <a:t>supplemet</a:t>
            </a:r>
            <a:r>
              <a:rPr lang="en-US" dirty="0"/>
              <a: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**Patient come to your clinic with dizziness </a:t>
            </a:r>
          </a:p>
        </p:txBody>
      </p:sp>
      <p:sp>
        <p:nvSpPr>
          <p:cNvPr id="3" name="Content Placeholder 2"/>
          <p:cNvSpPr>
            <a:spLocks noGrp="1"/>
          </p:cNvSpPr>
          <p:nvPr>
            <p:ph idx="1"/>
          </p:nvPr>
        </p:nvSpPr>
        <p:spPr/>
        <p:txBody>
          <a:bodyPr/>
          <a:lstStyle/>
          <a:p>
            <a:pPr algn="l" rtl="0">
              <a:buNone/>
            </a:pPr>
            <a:r>
              <a:rPr lang="en-US" dirty="0"/>
              <a:t>1-Intial evaluation :</a:t>
            </a:r>
          </a:p>
          <a:p>
            <a:pPr algn="l" rtl="0">
              <a:buNone/>
            </a:pPr>
            <a:r>
              <a:rPr lang="en-US" dirty="0"/>
              <a:t>BP measurement </a:t>
            </a:r>
          </a:p>
          <a:p>
            <a:pPr algn="l" rtl="0">
              <a:buNone/>
            </a:pPr>
            <a:endParaRPr lang="en-US" dirty="0"/>
          </a:p>
          <a:p>
            <a:pPr algn="l" rtl="0">
              <a:buNone/>
            </a:pPr>
            <a:r>
              <a:rPr lang="en-US" dirty="0"/>
              <a:t>2- Three causes for </a:t>
            </a:r>
          </a:p>
          <a:p>
            <a:pPr algn="l" rtl="0">
              <a:buNone/>
            </a:pPr>
            <a:r>
              <a:rPr lang="en-US" dirty="0"/>
              <a:t>His dizziness : </a:t>
            </a:r>
          </a:p>
          <a:p>
            <a:pPr algn="l" rtl="0">
              <a:buNone/>
            </a:pPr>
            <a:r>
              <a:rPr lang="en-US" dirty="0"/>
              <a:t>Give 3 causes for orthostatic hypotension </a:t>
            </a:r>
          </a:p>
        </p:txBody>
      </p:sp>
      <p:pic>
        <p:nvPicPr>
          <p:cNvPr id="5122" name="Picture 2" descr="C:\Users\Pc city\Downloads\dizziness-orthostatic-hypotension-urine-png-clip-art.png"/>
          <p:cNvPicPr>
            <a:picLocks noChangeAspect="1" noChangeArrowheads="1"/>
          </p:cNvPicPr>
          <p:nvPr/>
        </p:nvPicPr>
        <p:blipFill>
          <a:blip r:embed="rId2"/>
          <a:srcRect/>
          <a:stretch>
            <a:fillRect/>
          </a:stretch>
        </p:blipFill>
        <p:spPr bwMode="auto">
          <a:xfrm>
            <a:off x="4800600" y="1219200"/>
            <a:ext cx="4191000" cy="3048000"/>
          </a:xfrm>
          <a:prstGeom prst="rect">
            <a:avLst/>
          </a:prstGeom>
          <a:noFill/>
        </p:spPr>
      </p:pic>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lgn="l"/>
            <a:r>
              <a:rPr lang="en-US" dirty="0"/>
              <a:t>PFT : </a:t>
            </a:r>
            <a:r>
              <a:rPr lang="en-US" sz="2700" b="1" dirty="0"/>
              <a:t>FEV1/FVC = 70 %</a:t>
            </a:r>
            <a:br>
              <a:rPr lang="en-US" sz="2700" b="1" dirty="0"/>
            </a:br>
            <a:r>
              <a:rPr lang="en-US" sz="2700" b="1" dirty="0"/>
              <a:t>                PRE-BRONCHIDILATOR FEV1 = 40 %</a:t>
            </a:r>
            <a:br>
              <a:rPr lang="en-US" sz="2700" b="1" dirty="0"/>
            </a:br>
            <a:r>
              <a:rPr lang="en-US" sz="2700" b="1" dirty="0"/>
              <a:t>                 POST-BRONCHIDILATOR FEV1 = 50 %</a:t>
            </a:r>
          </a:p>
        </p:txBody>
      </p:sp>
      <p:sp>
        <p:nvSpPr>
          <p:cNvPr id="3" name="Content Placeholder 2"/>
          <p:cNvSpPr>
            <a:spLocks noGrp="1"/>
          </p:cNvSpPr>
          <p:nvPr>
            <p:ph idx="1"/>
          </p:nvPr>
        </p:nvSpPr>
        <p:spPr/>
        <p:txBody>
          <a:bodyPr/>
          <a:lstStyle/>
          <a:p>
            <a:pPr algn="l" rtl="0">
              <a:buNone/>
            </a:pPr>
            <a:r>
              <a:rPr lang="en-US" dirty="0"/>
              <a:t>1- </a:t>
            </a:r>
            <a:r>
              <a:rPr lang="en-US" dirty="0" err="1"/>
              <a:t>Dx</a:t>
            </a:r>
            <a:r>
              <a:rPr lang="en-US" dirty="0"/>
              <a:t> : COPD </a:t>
            </a:r>
          </a:p>
          <a:p>
            <a:pPr algn="l" rtl="0">
              <a:buNone/>
            </a:pPr>
            <a:r>
              <a:rPr lang="en-US" dirty="0"/>
              <a:t>2- If age patient 65 year , name 3 vaccination you should give : </a:t>
            </a:r>
          </a:p>
          <a:p>
            <a:pPr algn="l" rtl="0">
              <a:buNone/>
            </a:pPr>
            <a:r>
              <a:rPr lang="en-US" dirty="0"/>
              <a:t>Influenza / pneumococcal</a:t>
            </a:r>
            <a:r>
              <a:rPr lang="en-US" b="1" dirty="0"/>
              <a:t> </a:t>
            </a:r>
            <a:r>
              <a:rPr lang="en-US" dirty="0"/>
              <a:t>/ </a:t>
            </a:r>
            <a:r>
              <a:rPr lang="en-US" dirty="0" err="1"/>
              <a:t>zooster</a:t>
            </a:r>
            <a:r>
              <a:rPr lang="en-US" dirty="0"/>
              <a:t>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HBA1c = 6.3 /FBS =120 /LDL =200 </a:t>
            </a:r>
          </a:p>
        </p:txBody>
      </p:sp>
      <p:sp>
        <p:nvSpPr>
          <p:cNvPr id="3" name="Content Placeholder 2"/>
          <p:cNvSpPr>
            <a:spLocks noGrp="1"/>
          </p:cNvSpPr>
          <p:nvPr>
            <p:ph idx="1"/>
          </p:nvPr>
        </p:nvSpPr>
        <p:spPr/>
        <p:txBody>
          <a:bodyPr/>
          <a:lstStyle/>
          <a:p>
            <a:pPr algn="l" rtl="0">
              <a:buNone/>
            </a:pPr>
            <a:r>
              <a:rPr lang="en-US" dirty="0"/>
              <a:t>1- </a:t>
            </a:r>
            <a:r>
              <a:rPr lang="en-US" dirty="0" err="1"/>
              <a:t>Dx</a:t>
            </a:r>
            <a:r>
              <a:rPr lang="en-US" dirty="0"/>
              <a:t> : </a:t>
            </a:r>
          </a:p>
          <a:p>
            <a:pPr algn="l" rtl="0">
              <a:buNone/>
            </a:pPr>
            <a:r>
              <a:rPr lang="en-US" dirty="0" err="1"/>
              <a:t>Prediabetic</a:t>
            </a:r>
            <a:r>
              <a:rPr lang="en-US" dirty="0"/>
              <a:t> / </a:t>
            </a:r>
            <a:r>
              <a:rPr lang="en-US" dirty="0" err="1"/>
              <a:t>dyslipidemia</a:t>
            </a:r>
            <a:r>
              <a:rPr lang="en-US" dirty="0"/>
              <a:t> </a:t>
            </a:r>
          </a:p>
          <a:p>
            <a:pPr algn="l" rtl="0">
              <a:buNone/>
            </a:pPr>
            <a:endParaRPr lang="en-US" dirty="0"/>
          </a:p>
          <a:p>
            <a:pPr algn="l" rtl="0">
              <a:buNone/>
            </a:pPr>
            <a:r>
              <a:rPr lang="en-US" dirty="0"/>
              <a:t>2- Management ; </a:t>
            </a:r>
          </a:p>
          <a:p>
            <a:pPr algn="l" rtl="0">
              <a:buNone/>
            </a:pPr>
            <a:r>
              <a:rPr lang="en-US" dirty="0" err="1"/>
              <a:t>Metformin</a:t>
            </a:r>
            <a:r>
              <a:rPr lang="en-US" dirty="0"/>
              <a:t> / </a:t>
            </a:r>
            <a:r>
              <a:rPr lang="en-US" dirty="0" err="1"/>
              <a:t>statin</a:t>
            </a:r>
            <a:r>
              <a:rPr lang="en-US" dirty="0"/>
              <a:t> / </a:t>
            </a:r>
            <a:r>
              <a:rPr lang="en-US" dirty="0" err="1"/>
              <a:t>ezetimibe</a:t>
            </a:r>
            <a:r>
              <a:rPr lang="en-US" dirty="0"/>
              <a:t> /</a:t>
            </a:r>
            <a:r>
              <a:rPr lang="en-US" dirty="0" err="1"/>
              <a:t>fibrate</a:t>
            </a:r>
            <a:r>
              <a:rPr lang="en-US" dirty="0"/>
              <a:t> / </a:t>
            </a:r>
          </a:p>
          <a:p>
            <a:pPr algn="l" rtl="0">
              <a:buNone/>
            </a:pPr>
            <a:r>
              <a:rPr lang="en-US" dirty="0"/>
              <a:t>Weight loss/ exercise /smoking cessation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b="1" dirty="0"/>
              <a:t>*35 year man ,obese and smoke , come to your clinic . His father was diabetic and diagnose with colon CA at 55 .</a:t>
            </a:r>
          </a:p>
        </p:txBody>
      </p:sp>
      <p:sp>
        <p:nvSpPr>
          <p:cNvPr id="3" name="Content Placeholder 2"/>
          <p:cNvSpPr>
            <a:spLocks noGrp="1"/>
          </p:cNvSpPr>
          <p:nvPr>
            <p:ph idx="1"/>
          </p:nvPr>
        </p:nvSpPr>
        <p:spPr>
          <a:xfrm>
            <a:off x="457200" y="1905000"/>
            <a:ext cx="8229600" cy="4525963"/>
          </a:xfrm>
        </p:spPr>
        <p:txBody>
          <a:bodyPr/>
          <a:lstStyle/>
          <a:p>
            <a:pPr algn="l" rtl="0">
              <a:buNone/>
            </a:pPr>
            <a:r>
              <a:rPr lang="en-US" dirty="0"/>
              <a:t>**Three screening test </a:t>
            </a:r>
            <a:r>
              <a:rPr lang="en-US" u="sng" dirty="0"/>
              <a:t>in this visit </a:t>
            </a:r>
            <a:r>
              <a:rPr lang="en-US" dirty="0"/>
              <a:t>. </a:t>
            </a:r>
          </a:p>
          <a:p>
            <a:pPr algn="l" rtl="0">
              <a:buNone/>
            </a:pPr>
            <a:r>
              <a:rPr lang="en-US" dirty="0"/>
              <a:t>FBS,Hba1c  / blood pr / lipid profile </a:t>
            </a:r>
          </a:p>
          <a:p>
            <a:pPr algn="l" rtl="0">
              <a:buNone/>
            </a:pPr>
            <a:endParaRPr lang="en-US" dirty="0"/>
          </a:p>
          <a:p>
            <a:pPr algn="l" rtl="0">
              <a:buNone/>
            </a:pPr>
            <a:endParaRPr lang="en-US" dirty="0"/>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Patient suffer from dyspepsia, </a:t>
            </a:r>
            <a:br>
              <a:rPr lang="en-US" dirty="0"/>
            </a:br>
            <a:r>
              <a:rPr lang="en-US" dirty="0"/>
              <a:t>pain is related to food </a:t>
            </a:r>
          </a:p>
        </p:txBody>
      </p:sp>
      <p:sp>
        <p:nvSpPr>
          <p:cNvPr id="3" name="Content Placeholder 2"/>
          <p:cNvSpPr>
            <a:spLocks noGrp="1"/>
          </p:cNvSpPr>
          <p:nvPr>
            <p:ph idx="1"/>
          </p:nvPr>
        </p:nvSpPr>
        <p:spPr/>
        <p:txBody>
          <a:bodyPr/>
          <a:lstStyle/>
          <a:p>
            <a:pPr algn="l" rtl="0">
              <a:buNone/>
            </a:pPr>
            <a:r>
              <a:rPr lang="en-US" dirty="0"/>
              <a:t>1-intial step in your management : </a:t>
            </a:r>
          </a:p>
          <a:p>
            <a:pPr algn="l" rtl="0">
              <a:buNone/>
            </a:pPr>
            <a:r>
              <a:rPr lang="en-US" dirty="0"/>
              <a:t>Exclude red flag symptoms</a:t>
            </a:r>
          </a:p>
          <a:p>
            <a:pPr algn="l" rtl="0">
              <a:buNone/>
            </a:pPr>
            <a:endParaRPr lang="en-US" dirty="0"/>
          </a:p>
          <a:p>
            <a:pPr algn="l" rtl="0">
              <a:buNone/>
            </a:pPr>
            <a:r>
              <a:rPr lang="en-US" dirty="0"/>
              <a:t>2-If all investigation is normal  , mention first choice drug and duration : </a:t>
            </a:r>
          </a:p>
          <a:p>
            <a:pPr algn="l" rtl="0">
              <a:buNone/>
            </a:pPr>
            <a:r>
              <a:rPr lang="en-US" dirty="0"/>
              <a:t>PPI  for 3 month</a:t>
            </a:r>
          </a:p>
          <a:p>
            <a:pPr algn="l" rtl="0">
              <a:buNone/>
            </a:pPr>
            <a:endParaRPr lang="en-US" dirty="0"/>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buNone/>
            </a:pPr>
            <a:r>
              <a:rPr lang="en-US" dirty="0"/>
              <a:t>1-mention basic investigation in fatigue : </a:t>
            </a:r>
          </a:p>
          <a:p>
            <a:pPr algn="l" rtl="0">
              <a:buNone/>
            </a:pPr>
            <a:r>
              <a:rPr lang="en-US" dirty="0"/>
              <a:t>CBC/LFT/KFT/TFT/CK/ESR </a:t>
            </a:r>
          </a:p>
          <a:p>
            <a:pPr algn="l" rtl="0">
              <a:buNone/>
            </a:pPr>
            <a:endParaRPr lang="en-US" dirty="0"/>
          </a:p>
          <a:p>
            <a:pPr algn="l" rtl="0">
              <a:buNone/>
            </a:pPr>
            <a:r>
              <a:rPr lang="en-US" dirty="0"/>
              <a:t>2-MENTION 4 sleep hygiene ;</a:t>
            </a:r>
          </a:p>
          <a:p>
            <a:pPr algn="l" rtl="0">
              <a:buNone/>
            </a:pPr>
            <a:r>
              <a:rPr lang="en-US" dirty="0"/>
              <a:t>Avoid caffeine /  increase activity in afternoon / increase exposure to sunlight / </a:t>
            </a:r>
          </a:p>
          <a:p>
            <a:pPr algn="l" rtl="0">
              <a:buNone/>
            </a:pPr>
            <a:r>
              <a:rPr lang="en-US" dirty="0"/>
              <a:t>use bed only for sleep </a:t>
            </a:r>
          </a:p>
          <a:p>
            <a:pPr algn="l" rtl="0">
              <a:buNone/>
            </a:pP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a:t>
            </a:r>
          </a:p>
        </p:txBody>
      </p:sp>
      <p:sp>
        <p:nvSpPr>
          <p:cNvPr id="3" name="Content Placeholder 2"/>
          <p:cNvSpPr>
            <a:spLocks noGrp="1"/>
          </p:cNvSpPr>
          <p:nvPr>
            <p:ph idx="1"/>
          </p:nvPr>
        </p:nvSpPr>
        <p:spPr/>
        <p:txBody>
          <a:bodyPr/>
          <a:lstStyle/>
          <a:p>
            <a:pPr algn="l" rtl="0"/>
            <a:r>
              <a:rPr lang="en-US" dirty="0"/>
              <a:t>A 60 years old female suffering from spontaneous , episodic  feeling of rotations that is associated with tinnitus and vomiting.</a:t>
            </a:r>
          </a:p>
          <a:p>
            <a:pPr marL="0" indent="0" algn="l" rtl="0">
              <a:buNone/>
            </a:pPr>
            <a:endParaRPr lang="en-US" dirty="0"/>
          </a:p>
          <a:p>
            <a:pPr algn="l" rtl="0"/>
            <a:r>
              <a:rPr lang="en-US" dirty="0"/>
              <a:t>What is your diagnosis? </a:t>
            </a:r>
            <a:r>
              <a:rPr lang="en-US" dirty="0">
                <a:solidFill>
                  <a:srgbClr val="00B050"/>
                </a:solidFill>
              </a:rPr>
              <a:t>Meniere’s Disease</a:t>
            </a:r>
          </a:p>
          <a:p>
            <a:pPr algn="l" rtl="0"/>
            <a:r>
              <a:rPr lang="en-US" dirty="0"/>
              <a:t>What is the management especially in the early stages?</a:t>
            </a:r>
          </a:p>
          <a:p>
            <a:pPr marL="0" indent="0" algn="l" rtl="0">
              <a:buNone/>
            </a:pPr>
            <a:r>
              <a:rPr lang="en-US" dirty="0"/>
              <a:t>	</a:t>
            </a:r>
            <a:r>
              <a:rPr lang="en-US" dirty="0">
                <a:solidFill>
                  <a:srgbClr val="00B050"/>
                </a:solidFill>
              </a:rPr>
              <a:t>Lifestyle modification ( salt &amp; caffeine restriction, …)</a:t>
            </a:r>
          </a:p>
        </p:txBody>
      </p:sp>
    </p:spTree>
    <p:extLst>
      <p:ext uri="{BB962C8B-B14F-4D97-AF65-F5344CB8AC3E}">
        <p14:creationId xmlns:p14="http://schemas.microsoft.com/office/powerpoint/2010/main" val="34813602"/>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b="1" dirty="0"/>
              <a:t>*Patient with asthma , recurrent 3 times/W at nighttime :</a:t>
            </a:r>
          </a:p>
        </p:txBody>
      </p:sp>
      <p:sp>
        <p:nvSpPr>
          <p:cNvPr id="3" name="Content Placeholder 2"/>
          <p:cNvSpPr>
            <a:spLocks noGrp="1"/>
          </p:cNvSpPr>
          <p:nvPr>
            <p:ph idx="1"/>
          </p:nvPr>
        </p:nvSpPr>
        <p:spPr/>
        <p:txBody>
          <a:bodyPr/>
          <a:lstStyle/>
          <a:p>
            <a:pPr algn="l" rtl="0">
              <a:buNone/>
            </a:pPr>
            <a:r>
              <a:rPr lang="en-US" dirty="0"/>
              <a:t>1- what the severity of asthma : </a:t>
            </a:r>
          </a:p>
          <a:p>
            <a:pPr algn="l" rtl="0">
              <a:buNone/>
            </a:pPr>
            <a:r>
              <a:rPr lang="en-US" dirty="0"/>
              <a:t>Moderate or severe persistent asthma    </a:t>
            </a:r>
            <a:r>
              <a:rPr lang="en-US" sz="2400" b="1" dirty="0"/>
              <a:t>( both accepted ) </a:t>
            </a:r>
          </a:p>
          <a:p>
            <a:pPr algn="l" rtl="0">
              <a:buNone/>
            </a:pPr>
            <a:endParaRPr lang="en-US" sz="2400" b="1" dirty="0"/>
          </a:p>
          <a:p>
            <a:pPr algn="l" rtl="0">
              <a:buNone/>
            </a:pPr>
            <a:r>
              <a:rPr lang="en-US" sz="2400" dirty="0"/>
              <a:t>2-</a:t>
            </a:r>
            <a:r>
              <a:rPr lang="en-US" dirty="0"/>
              <a:t> how to control this condition :</a:t>
            </a:r>
          </a:p>
          <a:p>
            <a:pPr algn="l" rtl="0">
              <a:buNone/>
            </a:pPr>
            <a:r>
              <a:rPr lang="en-US" sz="3600" dirty="0"/>
              <a:t>high dose inhaled corticosteroid </a:t>
            </a:r>
          </a:p>
          <a:p>
            <a:pPr algn="l" rtl="0">
              <a:buNone/>
            </a:pPr>
            <a:endParaRPr lang="en-US" dirty="0"/>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285720" y="2130425"/>
            <a:ext cx="8643998" cy="1470025"/>
          </a:xfrm>
        </p:spPr>
        <p:txBody>
          <a:bodyPr>
            <a:normAutofit fontScale="90000"/>
          </a:bodyPr>
          <a:lstStyle/>
          <a:p>
            <a:r>
              <a:rPr lang="en-US" b="1" dirty="0"/>
              <a:t>Family Medicine Mini-OSCE</a:t>
            </a:r>
            <a:br>
              <a:rPr lang="en-US" b="1" dirty="0"/>
            </a:br>
            <a:r>
              <a:rPr lang="en-US" b="1" dirty="0"/>
              <a:t>2019/2020</a:t>
            </a:r>
            <a:br>
              <a:rPr lang="en-US" b="1" dirty="0"/>
            </a:br>
            <a:r>
              <a:rPr lang="en-US" b="1" dirty="0"/>
              <a:t>Group A</a:t>
            </a:r>
            <a:br>
              <a:rPr lang="en-US" b="1" dirty="0"/>
            </a:br>
            <a:r>
              <a:rPr lang="en-US" b="1" dirty="0"/>
              <a:t>Prepared by </a:t>
            </a:r>
            <a:r>
              <a:rPr lang="en-US" b="1" dirty="0">
                <a:latin typeface="Calibri" panose="020F0502020204030204"/>
              </a:rPr>
              <a:t>:</a:t>
            </a:r>
            <a:r>
              <a:rPr lang="en-US" b="1" dirty="0" err="1">
                <a:latin typeface="Calibri" panose="020F0502020204030204"/>
              </a:rPr>
              <a:t>Amr</a:t>
            </a:r>
            <a:r>
              <a:rPr lang="en-US" b="1" dirty="0">
                <a:latin typeface="Calibri" panose="020F0502020204030204"/>
              </a:rPr>
              <a:t> Mohammad Al-</a:t>
            </a:r>
            <a:r>
              <a:rPr lang="en-US" b="1" dirty="0" err="1">
                <a:latin typeface="Calibri" panose="020F0502020204030204"/>
              </a:rPr>
              <a:t>Khattab</a:t>
            </a:r>
            <a:r>
              <a:rPr lang="en-US" b="1" dirty="0">
                <a:latin typeface="Calibri" panose="020F0502020204030204"/>
              </a:rPr>
              <a:t> </a:t>
            </a:r>
            <a:br>
              <a:rPr lang="en-US" b="1" dirty="0">
                <a:latin typeface="Calibri" panose="020F0502020204030204"/>
              </a:rPr>
            </a:br>
            <a:r>
              <a:rPr lang="en-US" b="1" dirty="0">
                <a:latin typeface="Calibri" panose="020F0502020204030204"/>
              </a:rPr>
              <a:t>and Farah Al-</a:t>
            </a:r>
            <a:r>
              <a:rPr lang="en-US" b="1" dirty="0" err="1">
                <a:latin typeface="Calibri" panose="020F0502020204030204"/>
              </a:rPr>
              <a:t>Dala’in</a:t>
            </a:r>
            <a:endParaRPr lang="ar-JO" b="1" dirty="0"/>
          </a:p>
        </p:txBody>
      </p:sp>
      <p:sp>
        <p:nvSpPr>
          <p:cNvPr id="3" name="عنوان فرعي 2"/>
          <p:cNvSpPr>
            <a:spLocks noGrp="1"/>
          </p:cNvSpPr>
          <p:nvPr>
            <p:ph type="subTitle" idx="1"/>
          </p:nvPr>
        </p:nvSpPr>
        <p:spPr>
          <a:xfrm>
            <a:off x="1214414" y="4857760"/>
            <a:ext cx="6400800" cy="1752600"/>
          </a:xfrm>
        </p:spPr>
        <p:txBody>
          <a:bodyPr/>
          <a:lstStyle/>
          <a:p>
            <a:endParaRPr lang="ar-JO" dirty="0"/>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pic>
        <p:nvPicPr>
          <p:cNvPr id="1027" name="Picture 3" descr="C:\Users\DELL\Desktop\Untitled.png"/>
          <p:cNvPicPr>
            <a:picLocks noChangeAspect="1" noChangeArrowheads="1"/>
          </p:cNvPicPr>
          <p:nvPr/>
        </p:nvPicPr>
        <p:blipFill>
          <a:blip r:embed="rId2"/>
          <a:srcRect/>
          <a:stretch>
            <a:fillRect/>
          </a:stretch>
        </p:blipFill>
        <p:spPr bwMode="auto">
          <a:xfrm>
            <a:off x="0" y="0"/>
            <a:ext cx="4357686" cy="3071810"/>
          </a:xfrm>
          <a:prstGeom prst="rect">
            <a:avLst/>
          </a:prstGeom>
          <a:noFill/>
        </p:spPr>
      </p:pic>
      <p:sp>
        <p:nvSpPr>
          <p:cNvPr id="6" name="عنصر نائب للمحتوى 5"/>
          <p:cNvSpPr>
            <a:spLocks noGrp="1"/>
          </p:cNvSpPr>
          <p:nvPr>
            <p:ph idx="1"/>
          </p:nvPr>
        </p:nvSpPr>
        <p:spPr>
          <a:xfrm>
            <a:off x="214282" y="3214686"/>
            <a:ext cx="8472518" cy="3429024"/>
          </a:xfrm>
        </p:spPr>
        <p:txBody>
          <a:bodyPr>
            <a:normAutofit fontScale="85000" lnSpcReduction="20000"/>
          </a:bodyPr>
          <a:lstStyle/>
          <a:p>
            <a:pPr algn="l">
              <a:buNone/>
            </a:pPr>
            <a:r>
              <a:rPr lang="en-US" dirty="0"/>
              <a:t>Q1:</a:t>
            </a:r>
          </a:p>
          <a:p>
            <a:pPr algn="l">
              <a:buNone/>
            </a:pPr>
            <a:r>
              <a:rPr lang="en-US" dirty="0"/>
              <a:t>A-write name of this test</a:t>
            </a:r>
            <a:r>
              <a:rPr lang="en-US" dirty="0">
                <a:latin typeface="Calibri" panose="020F0502020204030204"/>
              </a:rPr>
              <a:t>? </a:t>
            </a:r>
            <a:r>
              <a:rPr lang="en-US" dirty="0">
                <a:solidFill>
                  <a:srgbClr val="FF0000"/>
                </a:solidFill>
                <a:latin typeface="Calibri" panose="020F0502020204030204"/>
              </a:rPr>
              <a:t>test of skew</a:t>
            </a:r>
            <a:endParaRPr lang="en-US" dirty="0"/>
          </a:p>
          <a:p>
            <a:pPr algn="l">
              <a:buNone/>
            </a:pPr>
            <a:r>
              <a:rPr lang="en-US" dirty="0"/>
              <a:t>B-if result of this test is vertical gaze what is the diagnosis ? </a:t>
            </a:r>
            <a:r>
              <a:rPr lang="en-US" dirty="0">
                <a:solidFill>
                  <a:srgbClr val="FF0000"/>
                </a:solidFill>
              </a:rPr>
              <a:t>Central vertigo(stroke)</a:t>
            </a:r>
            <a:endParaRPr lang="en-US" dirty="0"/>
          </a:p>
          <a:p>
            <a:pPr algn="l">
              <a:buNone/>
            </a:pPr>
            <a:r>
              <a:rPr lang="en-US" dirty="0"/>
              <a:t>C-write two other test with their result according to your diagnosis ? </a:t>
            </a:r>
          </a:p>
          <a:p>
            <a:pPr algn="l">
              <a:buNone/>
            </a:pPr>
            <a:r>
              <a:rPr lang="en-US" dirty="0">
                <a:solidFill>
                  <a:srgbClr val="FF0000"/>
                </a:solidFill>
              </a:rPr>
              <a:t>1-test of </a:t>
            </a:r>
            <a:r>
              <a:rPr lang="en-US" dirty="0" err="1">
                <a:solidFill>
                  <a:srgbClr val="FF0000"/>
                </a:solidFill>
              </a:rPr>
              <a:t>nyastigmus</a:t>
            </a:r>
            <a:r>
              <a:rPr lang="en-US" dirty="0">
                <a:solidFill>
                  <a:srgbClr val="FF0000"/>
                </a:solidFill>
              </a:rPr>
              <a:t>…..vertical </a:t>
            </a:r>
          </a:p>
          <a:p>
            <a:pPr algn="l">
              <a:buNone/>
            </a:pPr>
            <a:r>
              <a:rPr lang="en-US" dirty="0">
                <a:solidFill>
                  <a:srgbClr val="FF0000"/>
                </a:solidFill>
              </a:rPr>
              <a:t>2-head impulse……no saccade (negative) </a:t>
            </a:r>
          </a:p>
          <a:p>
            <a:pPr algn="l">
              <a:buNone/>
            </a:pPr>
            <a:endParaRPr lang="en-US" dirty="0">
              <a:solidFill>
                <a:srgbClr val="FF0000"/>
              </a:solidFill>
            </a:endParaRPr>
          </a:p>
          <a:p>
            <a:pPr algn="l">
              <a:buNone/>
            </a:pPr>
            <a:endParaRPr lang="ar-JO" dirty="0"/>
          </a:p>
        </p:txBody>
      </p:sp>
      <p:pic>
        <p:nvPicPr>
          <p:cNvPr id="7" name="Picture 2" descr="C:\Users\DELL\Desktop\hqdefault.jpg"/>
          <p:cNvPicPr>
            <a:picLocks noGrp="1" noChangeAspect="1" noChangeArrowheads="1"/>
          </p:cNvPicPr>
          <p:nvPr>
            <p:ph idx="1"/>
          </p:nvPr>
        </p:nvPicPr>
        <p:blipFill>
          <a:blip r:embed="rId3"/>
          <a:srcRect/>
          <a:stretch>
            <a:fillRect/>
          </a:stretch>
        </p:blipFill>
        <p:spPr bwMode="auto">
          <a:xfrm>
            <a:off x="4500562" y="0"/>
            <a:ext cx="4643438" cy="3071810"/>
          </a:xfrm>
          <a:prstGeom prst="rect">
            <a:avLst/>
          </a:prstGeom>
          <a:noFill/>
        </p:spPr>
      </p:pic>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sp>
        <p:nvSpPr>
          <p:cNvPr id="3" name="عنصر نائب للمحتوى 2"/>
          <p:cNvSpPr>
            <a:spLocks noGrp="1"/>
          </p:cNvSpPr>
          <p:nvPr>
            <p:ph idx="1"/>
          </p:nvPr>
        </p:nvSpPr>
        <p:spPr>
          <a:xfrm>
            <a:off x="457200" y="2571744"/>
            <a:ext cx="8229600" cy="3554419"/>
          </a:xfrm>
        </p:spPr>
        <p:txBody>
          <a:bodyPr>
            <a:normAutofit fontScale="92500" lnSpcReduction="10000"/>
          </a:bodyPr>
          <a:lstStyle/>
          <a:p>
            <a:pPr algn="l">
              <a:buNone/>
            </a:pPr>
            <a:r>
              <a:rPr lang="en-US" dirty="0"/>
              <a:t>Q2:</a:t>
            </a:r>
          </a:p>
          <a:p>
            <a:pPr algn="l">
              <a:buNone/>
            </a:pPr>
            <a:r>
              <a:rPr lang="en-US" dirty="0"/>
              <a:t>A-what is the finding</a:t>
            </a:r>
            <a:r>
              <a:rPr lang="en-US" dirty="0">
                <a:latin typeface="Calibri" panose="020F0502020204030204"/>
              </a:rPr>
              <a:t>? </a:t>
            </a:r>
            <a:r>
              <a:rPr lang="en-US" dirty="0">
                <a:solidFill>
                  <a:srgbClr val="FF0000"/>
                </a:solidFill>
                <a:latin typeface="Calibri" panose="020F0502020204030204"/>
              </a:rPr>
              <a:t>Corneal </a:t>
            </a:r>
            <a:r>
              <a:rPr lang="en-US" dirty="0" err="1">
                <a:solidFill>
                  <a:srgbClr val="FF0000"/>
                </a:solidFill>
                <a:latin typeface="Calibri" panose="020F0502020204030204"/>
              </a:rPr>
              <a:t>arcus</a:t>
            </a:r>
            <a:r>
              <a:rPr lang="en-US" dirty="0"/>
              <a:t> </a:t>
            </a:r>
          </a:p>
          <a:p>
            <a:pPr algn="l">
              <a:buNone/>
            </a:pPr>
            <a:r>
              <a:rPr lang="en-US" dirty="0"/>
              <a:t>B-what is the diagnosis (or what do you look for in screening ) ? </a:t>
            </a:r>
            <a:r>
              <a:rPr lang="en-US" dirty="0" err="1">
                <a:solidFill>
                  <a:srgbClr val="FF0000"/>
                </a:solidFill>
              </a:rPr>
              <a:t>dyslipidemia</a:t>
            </a:r>
            <a:endParaRPr lang="en-US" dirty="0"/>
          </a:p>
          <a:p>
            <a:pPr algn="l">
              <a:buNone/>
            </a:pPr>
            <a:r>
              <a:rPr lang="en-US" dirty="0"/>
              <a:t>C-write two indication of </a:t>
            </a:r>
            <a:r>
              <a:rPr lang="en-US" dirty="0" err="1"/>
              <a:t>statin</a:t>
            </a:r>
            <a:r>
              <a:rPr lang="en-US" dirty="0"/>
              <a:t> therapy ?</a:t>
            </a:r>
          </a:p>
          <a:p>
            <a:pPr algn="l">
              <a:buNone/>
            </a:pPr>
            <a:r>
              <a:rPr lang="en-US" dirty="0">
                <a:solidFill>
                  <a:srgbClr val="FF0000"/>
                </a:solidFill>
              </a:rPr>
              <a:t>1-LDL&gt;=190</a:t>
            </a:r>
          </a:p>
          <a:p>
            <a:pPr algn="l">
              <a:buNone/>
            </a:pPr>
            <a:r>
              <a:rPr lang="en-US" dirty="0">
                <a:solidFill>
                  <a:srgbClr val="FF0000"/>
                </a:solidFill>
              </a:rPr>
              <a:t>2-diabetic pt aged 40-75yr with LDL(70-189)</a:t>
            </a:r>
            <a:r>
              <a:rPr lang="en-US" dirty="0"/>
              <a:t> </a:t>
            </a:r>
            <a:endParaRPr lang="ar-JO" dirty="0"/>
          </a:p>
        </p:txBody>
      </p:sp>
      <p:pic>
        <p:nvPicPr>
          <p:cNvPr id="2050" name="Picture 2" descr="C:\Users\DELL\Desktop\Four_representative_slides_of_corneal_arcus.jpg"/>
          <p:cNvPicPr>
            <a:picLocks noChangeAspect="1" noChangeArrowheads="1"/>
          </p:cNvPicPr>
          <p:nvPr/>
        </p:nvPicPr>
        <p:blipFill>
          <a:blip r:embed="rId2"/>
          <a:srcRect/>
          <a:stretch>
            <a:fillRect/>
          </a:stretch>
        </p:blipFill>
        <p:spPr bwMode="auto">
          <a:xfrm>
            <a:off x="1000100" y="214290"/>
            <a:ext cx="7000924" cy="2214578"/>
          </a:xfrm>
          <a:prstGeom prst="rect">
            <a:avLst/>
          </a:prstGeom>
          <a:noFill/>
        </p:spPr>
      </p:pic>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sp>
        <p:nvSpPr>
          <p:cNvPr id="3" name="عنصر نائب للمحتوى 2"/>
          <p:cNvSpPr>
            <a:spLocks noGrp="1"/>
          </p:cNvSpPr>
          <p:nvPr>
            <p:ph idx="1"/>
          </p:nvPr>
        </p:nvSpPr>
        <p:spPr>
          <a:xfrm>
            <a:off x="214282" y="2357430"/>
            <a:ext cx="8929718" cy="4143404"/>
          </a:xfrm>
        </p:spPr>
        <p:txBody>
          <a:bodyPr>
            <a:normAutofit fontScale="85000" lnSpcReduction="20000"/>
          </a:bodyPr>
          <a:lstStyle/>
          <a:p>
            <a:pPr algn="l">
              <a:buNone/>
            </a:pPr>
            <a:r>
              <a:rPr lang="en-US" dirty="0"/>
              <a:t>Q3:</a:t>
            </a:r>
          </a:p>
          <a:p>
            <a:pPr algn="l">
              <a:buNone/>
            </a:pPr>
            <a:r>
              <a:rPr lang="ar-SA" dirty="0"/>
              <a:t>   </a:t>
            </a:r>
            <a:r>
              <a:rPr lang="en-US" dirty="0"/>
              <a:t>A-what is the name of this finding ? </a:t>
            </a:r>
            <a:r>
              <a:rPr lang="en-US" dirty="0" err="1">
                <a:solidFill>
                  <a:srgbClr val="FF0000"/>
                </a:solidFill>
              </a:rPr>
              <a:t>Necrobiosis</a:t>
            </a:r>
            <a:r>
              <a:rPr lang="en-US" dirty="0">
                <a:solidFill>
                  <a:srgbClr val="FF0000"/>
                </a:solidFill>
              </a:rPr>
              <a:t> </a:t>
            </a:r>
            <a:r>
              <a:rPr lang="en-US" dirty="0" err="1">
                <a:solidFill>
                  <a:srgbClr val="FF0000"/>
                </a:solidFill>
              </a:rPr>
              <a:t>lipoidica</a:t>
            </a:r>
            <a:endParaRPr lang="en-US" dirty="0">
              <a:solidFill>
                <a:srgbClr val="FF0000"/>
              </a:solidFill>
            </a:endParaRPr>
          </a:p>
          <a:p>
            <a:pPr algn="l">
              <a:buNone/>
            </a:pPr>
            <a:r>
              <a:rPr lang="en-US" dirty="0"/>
              <a:t>B-write two side effects of </a:t>
            </a:r>
            <a:r>
              <a:rPr lang="en-US" dirty="0" err="1"/>
              <a:t>sulphonylurea</a:t>
            </a:r>
            <a:r>
              <a:rPr lang="en-US" dirty="0"/>
              <a:t> ?</a:t>
            </a:r>
          </a:p>
          <a:p>
            <a:pPr algn="l">
              <a:buNone/>
            </a:pPr>
            <a:r>
              <a:rPr lang="en-US" dirty="0">
                <a:solidFill>
                  <a:srgbClr val="FF0000"/>
                </a:solidFill>
              </a:rPr>
              <a:t>1-hypoglycemia   2-weight gain</a:t>
            </a:r>
            <a:r>
              <a:rPr lang="en-US" dirty="0"/>
              <a:t> </a:t>
            </a:r>
          </a:p>
          <a:p>
            <a:pPr algn="l">
              <a:buNone/>
            </a:pPr>
            <a:r>
              <a:rPr lang="ar-SA" dirty="0"/>
              <a:t>       </a:t>
            </a:r>
            <a:r>
              <a:rPr lang="en-US" dirty="0"/>
              <a:t>250</a:t>
            </a:r>
            <a:r>
              <a:rPr lang="ar-SA" dirty="0"/>
              <a:t> </a:t>
            </a:r>
            <a:r>
              <a:rPr lang="ar-SA" dirty="0" err="1"/>
              <a:t>كأنو</a:t>
            </a:r>
            <a:r>
              <a:rPr lang="en-US" dirty="0"/>
              <a:t>C-if the patient HbA1C=8 and RBG=</a:t>
            </a:r>
          </a:p>
          <a:p>
            <a:pPr algn="l">
              <a:buNone/>
            </a:pPr>
            <a:r>
              <a:rPr lang="en-US" dirty="0"/>
              <a:t>And the pt. is smoker </a:t>
            </a:r>
            <a:r>
              <a:rPr lang="en-US" dirty="0">
                <a:latin typeface="Calibri" panose="020F0502020204030204"/>
              </a:rPr>
              <a:t>,take number of drugs like </a:t>
            </a:r>
            <a:r>
              <a:rPr lang="en-US" dirty="0" err="1">
                <a:latin typeface="Calibri" panose="020F0502020204030204"/>
              </a:rPr>
              <a:t>metformin</a:t>
            </a:r>
            <a:r>
              <a:rPr lang="en-US" dirty="0">
                <a:latin typeface="Calibri" panose="020F0502020204030204"/>
              </a:rPr>
              <a:t> and </a:t>
            </a:r>
            <a:r>
              <a:rPr lang="en-US" dirty="0"/>
              <a:t>has multiple neuropathy give 3 lines of management ? </a:t>
            </a:r>
            <a:r>
              <a:rPr lang="en-US" dirty="0">
                <a:solidFill>
                  <a:srgbClr val="FF0000"/>
                </a:solidFill>
              </a:rPr>
              <a:t>1-lifestyle modification(stop smoking/ improve diet)</a:t>
            </a:r>
          </a:p>
          <a:p>
            <a:pPr algn="l">
              <a:buNone/>
            </a:pPr>
            <a:r>
              <a:rPr lang="en-US" dirty="0">
                <a:solidFill>
                  <a:srgbClr val="FF0000"/>
                </a:solidFill>
              </a:rPr>
              <a:t>2-pregabalin/</a:t>
            </a:r>
            <a:r>
              <a:rPr lang="en-US" dirty="0" err="1">
                <a:solidFill>
                  <a:srgbClr val="FF0000"/>
                </a:solidFill>
              </a:rPr>
              <a:t>gabapentin</a:t>
            </a:r>
            <a:r>
              <a:rPr lang="en-US" dirty="0">
                <a:solidFill>
                  <a:srgbClr val="FF0000"/>
                </a:solidFill>
              </a:rPr>
              <a:t>….</a:t>
            </a:r>
          </a:p>
          <a:p>
            <a:pPr algn="l">
              <a:buNone/>
            </a:pPr>
            <a:r>
              <a:rPr lang="en-US" dirty="0">
                <a:solidFill>
                  <a:srgbClr val="FF0000"/>
                </a:solidFill>
              </a:rPr>
              <a:t>3-b12 </a:t>
            </a:r>
            <a:r>
              <a:rPr lang="en-US" dirty="0" err="1">
                <a:solidFill>
                  <a:srgbClr val="FF0000"/>
                </a:solidFill>
              </a:rPr>
              <a:t>supplemment</a:t>
            </a:r>
            <a:r>
              <a:rPr lang="en-US" dirty="0"/>
              <a:t>   </a:t>
            </a:r>
          </a:p>
          <a:p>
            <a:pPr algn="l">
              <a:buNone/>
            </a:pPr>
            <a:endParaRPr lang="ar-JO" dirty="0"/>
          </a:p>
        </p:txBody>
      </p:sp>
      <p:pic>
        <p:nvPicPr>
          <p:cNvPr id="3074" name="Picture 2" descr="C:\Users\DELL\Desktop\download (10).jpeg"/>
          <p:cNvPicPr>
            <a:picLocks noChangeAspect="1" noChangeArrowheads="1"/>
          </p:cNvPicPr>
          <p:nvPr/>
        </p:nvPicPr>
        <p:blipFill>
          <a:blip r:embed="rId2"/>
          <a:srcRect/>
          <a:stretch>
            <a:fillRect/>
          </a:stretch>
        </p:blipFill>
        <p:spPr bwMode="auto">
          <a:xfrm>
            <a:off x="1071538" y="0"/>
            <a:ext cx="7358114" cy="2500306"/>
          </a:xfrm>
          <a:prstGeom prst="rect">
            <a:avLst/>
          </a:prstGeom>
          <a:noFill/>
        </p:spPr>
      </p:pic>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214942" y="428604"/>
            <a:ext cx="3471858" cy="989034"/>
          </a:xfrm>
        </p:spPr>
        <p:txBody>
          <a:bodyPr/>
          <a:lstStyle/>
          <a:p>
            <a:endParaRPr lang="ar-JO" dirty="0"/>
          </a:p>
        </p:txBody>
      </p:sp>
      <p:sp>
        <p:nvSpPr>
          <p:cNvPr id="3" name="عنصر نائب للمحتوى 2"/>
          <p:cNvSpPr>
            <a:spLocks noGrp="1"/>
          </p:cNvSpPr>
          <p:nvPr>
            <p:ph idx="1"/>
          </p:nvPr>
        </p:nvSpPr>
        <p:spPr>
          <a:xfrm>
            <a:off x="214282" y="928670"/>
            <a:ext cx="4643470" cy="5197493"/>
          </a:xfrm>
        </p:spPr>
        <p:txBody>
          <a:bodyPr/>
          <a:lstStyle/>
          <a:p>
            <a:pPr algn="l">
              <a:buNone/>
            </a:pPr>
            <a:r>
              <a:rPr lang="en-US" dirty="0"/>
              <a:t>Q4- what is the next step ?</a:t>
            </a:r>
          </a:p>
          <a:p>
            <a:pPr algn="l">
              <a:buNone/>
            </a:pPr>
            <a:r>
              <a:rPr lang="en-US" b="1" dirty="0" err="1">
                <a:solidFill>
                  <a:srgbClr val="FF0000"/>
                </a:solidFill>
              </a:rPr>
              <a:t>Frax</a:t>
            </a:r>
            <a:r>
              <a:rPr lang="en-US" b="1" dirty="0">
                <a:solidFill>
                  <a:srgbClr val="FF0000"/>
                </a:solidFill>
              </a:rPr>
              <a:t> score </a:t>
            </a:r>
            <a:endParaRPr lang="ar-JO" b="1" dirty="0">
              <a:solidFill>
                <a:srgbClr val="FF0000"/>
              </a:solidFill>
            </a:endParaRPr>
          </a:p>
        </p:txBody>
      </p:sp>
      <p:pic>
        <p:nvPicPr>
          <p:cNvPr id="4098" name="Picture 2" descr="C:\Users\DELL\Desktop\IMG_20200206_163042.png"/>
          <p:cNvPicPr>
            <a:picLocks noChangeAspect="1" noChangeArrowheads="1"/>
          </p:cNvPicPr>
          <p:nvPr/>
        </p:nvPicPr>
        <p:blipFill>
          <a:blip r:embed="rId2"/>
          <a:srcRect/>
          <a:stretch>
            <a:fillRect/>
          </a:stretch>
        </p:blipFill>
        <p:spPr bwMode="auto">
          <a:xfrm>
            <a:off x="4857752" y="357166"/>
            <a:ext cx="4286248" cy="6286544"/>
          </a:xfrm>
          <a:prstGeom prst="rect">
            <a:avLst/>
          </a:prstGeom>
          <a:noFill/>
        </p:spPr>
      </p:pic>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sp>
        <p:nvSpPr>
          <p:cNvPr id="3" name="عنصر نائب للمحتوى 2"/>
          <p:cNvSpPr>
            <a:spLocks noGrp="1"/>
          </p:cNvSpPr>
          <p:nvPr>
            <p:ph idx="1"/>
          </p:nvPr>
        </p:nvSpPr>
        <p:spPr>
          <a:xfrm>
            <a:off x="457200" y="3500438"/>
            <a:ext cx="8229600" cy="2625725"/>
          </a:xfrm>
        </p:spPr>
        <p:txBody>
          <a:bodyPr/>
          <a:lstStyle/>
          <a:p>
            <a:pPr algn="l">
              <a:buNone/>
            </a:pPr>
            <a:r>
              <a:rPr lang="en-US" dirty="0"/>
              <a:t>Q5-what is the diagnosis ?</a:t>
            </a:r>
          </a:p>
          <a:p>
            <a:pPr algn="l">
              <a:buNone/>
            </a:pPr>
            <a:r>
              <a:rPr lang="en-US" dirty="0">
                <a:solidFill>
                  <a:srgbClr val="FF0000"/>
                </a:solidFill>
              </a:rPr>
              <a:t>Acute inferior STEMI</a:t>
            </a:r>
            <a:endParaRPr lang="ar-JO" dirty="0">
              <a:solidFill>
                <a:srgbClr val="FF0000"/>
              </a:solidFill>
            </a:endParaRPr>
          </a:p>
        </p:txBody>
      </p:sp>
      <p:pic>
        <p:nvPicPr>
          <p:cNvPr id="5123" name="Picture 3" descr="C:\Users\DELL\Desktop\IMG_20200206_165825.jpg"/>
          <p:cNvPicPr>
            <a:picLocks noChangeAspect="1" noChangeArrowheads="1"/>
          </p:cNvPicPr>
          <p:nvPr/>
        </p:nvPicPr>
        <p:blipFill>
          <a:blip r:embed="rId2"/>
          <a:srcRect/>
          <a:stretch>
            <a:fillRect/>
          </a:stretch>
        </p:blipFill>
        <p:spPr bwMode="auto">
          <a:xfrm>
            <a:off x="428596" y="0"/>
            <a:ext cx="8029575" cy="3314700"/>
          </a:xfrm>
          <a:prstGeom prst="rect">
            <a:avLst/>
          </a:prstGeom>
          <a:noFill/>
        </p:spPr>
      </p:pic>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sp>
        <p:nvSpPr>
          <p:cNvPr id="3" name="عنصر نائب للمحتوى 2"/>
          <p:cNvSpPr>
            <a:spLocks noGrp="1"/>
          </p:cNvSpPr>
          <p:nvPr>
            <p:ph idx="1"/>
          </p:nvPr>
        </p:nvSpPr>
        <p:spPr>
          <a:xfrm>
            <a:off x="457200" y="3714752"/>
            <a:ext cx="8229600" cy="2411411"/>
          </a:xfrm>
        </p:spPr>
        <p:txBody>
          <a:bodyPr/>
          <a:lstStyle/>
          <a:p>
            <a:pPr algn="l">
              <a:buNone/>
            </a:pPr>
            <a:r>
              <a:rPr lang="en-US" dirty="0"/>
              <a:t>Q6- what is this test </a:t>
            </a:r>
            <a:r>
              <a:rPr lang="en-US" dirty="0">
                <a:latin typeface="Calibri" panose="020F0502020204030204"/>
              </a:rPr>
              <a:t>, and its used for screening of what</a:t>
            </a:r>
            <a:r>
              <a:rPr lang="en-US" dirty="0"/>
              <a:t> ?</a:t>
            </a:r>
          </a:p>
          <a:p>
            <a:pPr algn="l">
              <a:buNone/>
            </a:pPr>
            <a:r>
              <a:rPr lang="en-US" dirty="0">
                <a:solidFill>
                  <a:srgbClr val="FF0000"/>
                </a:solidFill>
                <a:latin typeface="Calibri" panose="020F0502020204030204"/>
              </a:rPr>
              <a:t>PHQ 9…….for depression</a:t>
            </a:r>
            <a:r>
              <a:rPr lang="en-US" dirty="0">
                <a:latin typeface="Calibri" panose="020F0502020204030204"/>
              </a:rPr>
              <a:t> </a:t>
            </a:r>
            <a:endParaRPr lang="ar-JO" dirty="0"/>
          </a:p>
        </p:txBody>
      </p:sp>
      <p:pic>
        <p:nvPicPr>
          <p:cNvPr id="6146" name="Picture 2" descr="C:\Users\DELL\Desktop\Patient-health-questionnaire-PHQ-2-9-screening-instrument-for-depression.png"/>
          <p:cNvPicPr>
            <a:picLocks noChangeAspect="1" noChangeArrowheads="1"/>
          </p:cNvPicPr>
          <p:nvPr/>
        </p:nvPicPr>
        <p:blipFill>
          <a:blip r:embed="rId2"/>
          <a:srcRect/>
          <a:stretch>
            <a:fillRect/>
          </a:stretch>
        </p:blipFill>
        <p:spPr bwMode="auto">
          <a:xfrm>
            <a:off x="357158" y="214290"/>
            <a:ext cx="8429684" cy="3286148"/>
          </a:xfrm>
          <a:prstGeom prst="rect">
            <a:avLst/>
          </a:prstGeom>
          <a:noFill/>
        </p:spPr>
      </p:pic>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sp>
        <p:nvSpPr>
          <p:cNvPr id="3" name="عنصر نائب للمحتوى 2"/>
          <p:cNvSpPr>
            <a:spLocks noGrp="1"/>
          </p:cNvSpPr>
          <p:nvPr>
            <p:ph idx="1"/>
          </p:nvPr>
        </p:nvSpPr>
        <p:spPr>
          <a:xfrm>
            <a:off x="457200" y="3000372"/>
            <a:ext cx="8229600" cy="3125791"/>
          </a:xfrm>
        </p:spPr>
        <p:txBody>
          <a:bodyPr>
            <a:normAutofit lnSpcReduction="10000"/>
          </a:bodyPr>
          <a:lstStyle/>
          <a:p>
            <a:pPr algn="l">
              <a:buNone/>
            </a:pPr>
            <a:r>
              <a:rPr lang="en-US" dirty="0"/>
              <a:t>Q7- female patient 42 years old came to clinic complained from dry cough </a:t>
            </a:r>
            <a:r>
              <a:rPr lang="en-US" dirty="0">
                <a:latin typeface="Calibri" panose="020F0502020204030204"/>
              </a:rPr>
              <a:t>, there is fever 38 and tender lymph node </a:t>
            </a:r>
          </a:p>
          <a:p>
            <a:pPr algn="l">
              <a:buNone/>
            </a:pPr>
            <a:r>
              <a:rPr lang="en-US" dirty="0">
                <a:latin typeface="Calibri" panose="020F0502020204030204"/>
              </a:rPr>
              <a:t>A-</a:t>
            </a:r>
            <a:r>
              <a:rPr lang="en-US" dirty="0" err="1">
                <a:latin typeface="Calibri" panose="020F0502020204030204"/>
              </a:rPr>
              <a:t>centor</a:t>
            </a:r>
            <a:r>
              <a:rPr lang="en-US" dirty="0">
                <a:latin typeface="Calibri" panose="020F0502020204030204"/>
              </a:rPr>
              <a:t> score </a:t>
            </a:r>
            <a:r>
              <a:rPr lang="en-US" dirty="0"/>
              <a:t>?</a:t>
            </a:r>
            <a:r>
              <a:rPr lang="en-US" dirty="0">
                <a:solidFill>
                  <a:srgbClr val="FF0000"/>
                </a:solidFill>
              </a:rPr>
              <a:t> 3</a:t>
            </a:r>
            <a:endParaRPr lang="en-US" dirty="0">
              <a:latin typeface="Calibri" panose="020F0502020204030204"/>
            </a:endParaRPr>
          </a:p>
          <a:p>
            <a:pPr algn="l">
              <a:buNone/>
            </a:pPr>
            <a:r>
              <a:rPr lang="en-US" dirty="0">
                <a:latin typeface="Calibri" panose="020F0502020204030204"/>
              </a:rPr>
              <a:t>B-management</a:t>
            </a:r>
            <a:r>
              <a:rPr lang="en-US" dirty="0"/>
              <a:t> ? </a:t>
            </a:r>
            <a:r>
              <a:rPr lang="en-US" dirty="0">
                <a:solidFill>
                  <a:srgbClr val="FF0000"/>
                </a:solidFill>
              </a:rPr>
              <a:t>Order for culture or rapid </a:t>
            </a:r>
            <a:r>
              <a:rPr lang="ar-SA" dirty="0">
                <a:solidFill>
                  <a:srgbClr val="FF0000"/>
                </a:solidFill>
              </a:rPr>
              <a:t> </a:t>
            </a:r>
            <a:r>
              <a:rPr lang="en-US" dirty="0">
                <a:solidFill>
                  <a:srgbClr val="FF0000"/>
                </a:solidFill>
              </a:rPr>
              <a:t>antigen test if + give antibiotic/ if – supportive </a:t>
            </a:r>
            <a:endParaRPr lang="ar-JO" dirty="0"/>
          </a:p>
        </p:txBody>
      </p:sp>
      <p:pic>
        <p:nvPicPr>
          <p:cNvPr id="7170" name="Picture 2" descr="C:\Users\DELL\Desktop\Tonsilliti©SPL_M2700195_752x393px.jpg"/>
          <p:cNvPicPr>
            <a:picLocks noChangeAspect="1" noChangeArrowheads="1"/>
          </p:cNvPicPr>
          <p:nvPr/>
        </p:nvPicPr>
        <p:blipFill>
          <a:blip r:embed="rId2"/>
          <a:srcRect/>
          <a:stretch>
            <a:fillRect/>
          </a:stretch>
        </p:blipFill>
        <p:spPr bwMode="auto">
          <a:xfrm>
            <a:off x="428596" y="1"/>
            <a:ext cx="8143932" cy="2857496"/>
          </a:xfrm>
          <a:prstGeom prst="rect">
            <a:avLst/>
          </a:prstGeom>
          <a:noFill/>
        </p:spPr>
      </p:pic>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a:xfrm>
            <a:off x="285720" y="428604"/>
            <a:ext cx="8643998" cy="5697559"/>
          </a:xfrm>
        </p:spPr>
        <p:txBody>
          <a:bodyPr>
            <a:normAutofit fontScale="92500" lnSpcReduction="10000"/>
          </a:bodyPr>
          <a:lstStyle/>
          <a:p>
            <a:pPr algn="l">
              <a:buNone/>
            </a:pPr>
            <a:r>
              <a:rPr lang="en-US" dirty="0"/>
              <a:t>Q8-female pt aged 56 years with chronic kidney disease </a:t>
            </a:r>
            <a:r>
              <a:rPr lang="en-US" dirty="0">
                <a:latin typeface="Calibri" panose="020F0502020204030204"/>
              </a:rPr>
              <a:t>,in clinic </a:t>
            </a:r>
            <a:r>
              <a:rPr lang="en-US" dirty="0" err="1">
                <a:latin typeface="Calibri" panose="020F0502020204030204"/>
              </a:rPr>
              <a:t>dr</a:t>
            </a:r>
            <a:r>
              <a:rPr lang="en-US" dirty="0">
                <a:latin typeface="Calibri" panose="020F0502020204030204"/>
              </a:rPr>
              <a:t> ordered for HbA1C /lipid profile and measured </a:t>
            </a:r>
            <a:r>
              <a:rPr lang="en-US" dirty="0" err="1">
                <a:latin typeface="Calibri" panose="020F0502020204030204"/>
              </a:rPr>
              <a:t>bpr</a:t>
            </a:r>
            <a:r>
              <a:rPr lang="en-US" dirty="0">
                <a:latin typeface="Calibri" panose="020F0502020204030204"/>
              </a:rPr>
              <a:t> the result was normal </a:t>
            </a:r>
          </a:p>
          <a:p>
            <a:pPr algn="l">
              <a:buNone/>
            </a:pPr>
            <a:r>
              <a:rPr lang="en-US" dirty="0">
                <a:latin typeface="Calibri" panose="020F0502020204030204"/>
              </a:rPr>
              <a:t>A-write 3 screening test</a:t>
            </a:r>
            <a:r>
              <a:rPr lang="en-US" dirty="0"/>
              <a:t> ?</a:t>
            </a:r>
          </a:p>
          <a:p>
            <a:pPr algn="l">
              <a:buNone/>
            </a:pPr>
            <a:r>
              <a:rPr lang="en-US" dirty="0">
                <a:solidFill>
                  <a:srgbClr val="FF0000"/>
                </a:solidFill>
              </a:rPr>
              <a:t>1-mamogram</a:t>
            </a:r>
          </a:p>
          <a:p>
            <a:pPr algn="l">
              <a:buNone/>
            </a:pPr>
            <a:r>
              <a:rPr lang="en-US" dirty="0">
                <a:solidFill>
                  <a:srgbClr val="FF0000"/>
                </a:solidFill>
              </a:rPr>
              <a:t>2-colonoscopy</a:t>
            </a:r>
          </a:p>
          <a:p>
            <a:pPr algn="l">
              <a:buNone/>
            </a:pPr>
            <a:r>
              <a:rPr lang="en-US" dirty="0">
                <a:solidFill>
                  <a:srgbClr val="FF0000"/>
                </a:solidFill>
              </a:rPr>
              <a:t>3-dexa scan</a:t>
            </a:r>
          </a:p>
          <a:p>
            <a:pPr algn="l">
              <a:buNone/>
            </a:pPr>
            <a:r>
              <a:rPr lang="en-US" dirty="0">
                <a:latin typeface="Calibri" panose="020F0502020204030204"/>
              </a:rPr>
              <a:t>B-write 3 vaccines for this pt</a:t>
            </a:r>
            <a:r>
              <a:rPr lang="en-US" dirty="0"/>
              <a:t> ?</a:t>
            </a:r>
          </a:p>
          <a:p>
            <a:pPr algn="l">
              <a:buNone/>
            </a:pPr>
            <a:r>
              <a:rPr lang="en-US" dirty="0">
                <a:solidFill>
                  <a:srgbClr val="FF0000"/>
                </a:solidFill>
                <a:latin typeface="Calibri" panose="020F0502020204030204"/>
              </a:rPr>
              <a:t>1-influenza vaccine </a:t>
            </a:r>
          </a:p>
          <a:p>
            <a:pPr algn="l">
              <a:buNone/>
            </a:pPr>
            <a:r>
              <a:rPr lang="en-US" dirty="0">
                <a:solidFill>
                  <a:srgbClr val="FF0000"/>
                </a:solidFill>
                <a:latin typeface="Calibri" panose="020F0502020204030204"/>
              </a:rPr>
              <a:t>2-pneumococcal vaccine</a:t>
            </a:r>
          </a:p>
          <a:p>
            <a:pPr algn="l">
              <a:buNone/>
            </a:pPr>
            <a:r>
              <a:rPr lang="en-US" dirty="0">
                <a:solidFill>
                  <a:srgbClr val="FF0000"/>
                </a:solidFill>
                <a:latin typeface="Calibri" panose="020F0502020204030204"/>
              </a:rPr>
              <a:t>3-zoster vaccine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a:t>
            </a:r>
          </a:p>
        </p:txBody>
      </p:sp>
      <p:sp>
        <p:nvSpPr>
          <p:cNvPr id="3" name="Content Placeholder 2"/>
          <p:cNvSpPr>
            <a:spLocks noGrp="1"/>
          </p:cNvSpPr>
          <p:nvPr>
            <p:ph idx="1"/>
          </p:nvPr>
        </p:nvSpPr>
        <p:spPr>
          <a:xfrm>
            <a:off x="414770" y="1065212"/>
            <a:ext cx="8229600" cy="4525963"/>
          </a:xfrm>
        </p:spPr>
        <p:txBody>
          <a:bodyPr/>
          <a:lstStyle/>
          <a:p>
            <a:pPr algn="l" rtl="0"/>
            <a:r>
              <a:rPr lang="en-US" dirty="0"/>
              <a:t>A case of osteoporosis:</a:t>
            </a:r>
          </a:p>
          <a:p>
            <a:pPr algn="l" rtl="0"/>
            <a:r>
              <a:rPr lang="en-US" dirty="0"/>
              <a:t>What are the guidelines for screening of osteoporosis?</a:t>
            </a:r>
          </a:p>
          <a:p>
            <a:pPr algn="l" rtl="0"/>
            <a:r>
              <a:rPr lang="en-US" dirty="0"/>
              <a:t>Mention the risk factors for osteoporosis?</a:t>
            </a:r>
          </a:p>
          <a:p>
            <a:pPr algn="l" rtl="0"/>
            <a:endParaRPr lang="en-US" dirty="0"/>
          </a:p>
        </p:txBody>
      </p:sp>
      <p:pic>
        <p:nvPicPr>
          <p:cNvPr id="4" name="Picture 3">
            <a:extLst>
              <a:ext uri="{FF2B5EF4-FFF2-40B4-BE49-F238E27FC236}">
                <a16:creationId xmlns:a16="http://schemas.microsoft.com/office/drawing/2014/main" id="{BB02F1F4-1E83-112F-6E6D-1F32F097EE1F}"/>
              </a:ext>
            </a:extLst>
          </p:cNvPr>
          <p:cNvPicPr/>
          <p:nvPr/>
        </p:nvPicPr>
        <p:blipFill>
          <a:blip r:embed="rId2"/>
          <a:stretch>
            <a:fillRect/>
          </a:stretch>
        </p:blipFill>
        <p:spPr>
          <a:xfrm>
            <a:off x="537521" y="3502801"/>
            <a:ext cx="3336324" cy="2173585"/>
          </a:xfrm>
          <a:prstGeom prst="rect">
            <a:avLst/>
          </a:prstGeom>
        </p:spPr>
      </p:pic>
      <p:pic>
        <p:nvPicPr>
          <p:cNvPr id="5" name="Picture 4"/>
          <p:cNvPicPr>
            <a:picLocks noChangeAspect="1"/>
          </p:cNvPicPr>
          <p:nvPr/>
        </p:nvPicPr>
        <p:blipFill rotWithShape="1">
          <a:blip r:embed="rId3"/>
          <a:srcRect l="24403" t="23049" r="25452" b="7694"/>
          <a:stretch/>
        </p:blipFill>
        <p:spPr>
          <a:xfrm>
            <a:off x="4795081" y="3417684"/>
            <a:ext cx="2799033" cy="2173491"/>
          </a:xfrm>
          <a:prstGeom prst="rect">
            <a:avLst/>
          </a:prstGeom>
        </p:spPr>
      </p:pic>
    </p:spTree>
    <p:extLst>
      <p:ext uri="{BB962C8B-B14F-4D97-AF65-F5344CB8AC3E}">
        <p14:creationId xmlns:p14="http://schemas.microsoft.com/office/powerpoint/2010/main" val="949560224"/>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82528"/>
          </a:xfrm>
        </p:spPr>
        <p:txBody>
          <a:bodyPr>
            <a:normAutofit fontScale="90000"/>
          </a:bodyPr>
          <a:lstStyle/>
          <a:p>
            <a:endParaRPr lang="ar-JO" dirty="0"/>
          </a:p>
        </p:txBody>
      </p:sp>
      <p:sp>
        <p:nvSpPr>
          <p:cNvPr id="3" name="عنصر نائب للمحتوى 2"/>
          <p:cNvSpPr>
            <a:spLocks noGrp="1"/>
          </p:cNvSpPr>
          <p:nvPr>
            <p:ph idx="1"/>
          </p:nvPr>
        </p:nvSpPr>
        <p:spPr>
          <a:xfrm>
            <a:off x="457200" y="1000108"/>
            <a:ext cx="8229600" cy="5126055"/>
          </a:xfrm>
        </p:spPr>
        <p:txBody>
          <a:bodyPr>
            <a:normAutofit lnSpcReduction="10000"/>
          </a:bodyPr>
          <a:lstStyle/>
          <a:p>
            <a:pPr algn="l">
              <a:buNone/>
            </a:pPr>
            <a:r>
              <a:rPr lang="en-US" dirty="0"/>
              <a:t>Q9-HTN pt. with stroke and gout</a:t>
            </a:r>
          </a:p>
          <a:p>
            <a:pPr algn="l">
              <a:buNone/>
            </a:pPr>
            <a:r>
              <a:rPr lang="en-US" dirty="0"/>
              <a:t>A- what is the </a:t>
            </a:r>
            <a:r>
              <a:rPr lang="en-US" dirty="0" err="1"/>
              <a:t>prefered</a:t>
            </a:r>
            <a:r>
              <a:rPr lang="en-US" dirty="0"/>
              <a:t> medication for this pt ?</a:t>
            </a:r>
          </a:p>
          <a:p>
            <a:pPr algn="l">
              <a:buNone/>
            </a:pPr>
            <a:r>
              <a:rPr lang="en-US" dirty="0">
                <a:solidFill>
                  <a:srgbClr val="FF0000"/>
                </a:solidFill>
              </a:rPr>
              <a:t>ACEI</a:t>
            </a:r>
          </a:p>
          <a:p>
            <a:pPr algn="l">
              <a:buNone/>
            </a:pPr>
            <a:r>
              <a:rPr lang="en-US" dirty="0"/>
              <a:t>B-write 5 basic investigations for </a:t>
            </a:r>
            <a:r>
              <a:rPr lang="en-US" dirty="0" err="1"/>
              <a:t>htn</a:t>
            </a:r>
            <a:r>
              <a:rPr lang="en-US" dirty="0"/>
              <a:t> pt ?</a:t>
            </a:r>
          </a:p>
          <a:p>
            <a:pPr algn="l">
              <a:buNone/>
            </a:pPr>
            <a:r>
              <a:rPr lang="en-US" dirty="0">
                <a:solidFill>
                  <a:srgbClr val="FF0000"/>
                </a:solidFill>
              </a:rPr>
              <a:t>1-cbc/</a:t>
            </a:r>
            <a:r>
              <a:rPr lang="en-US" dirty="0" err="1">
                <a:solidFill>
                  <a:srgbClr val="FF0000"/>
                </a:solidFill>
              </a:rPr>
              <a:t>Hct</a:t>
            </a:r>
            <a:r>
              <a:rPr lang="en-US" dirty="0">
                <a:solidFill>
                  <a:srgbClr val="FF0000"/>
                </a:solidFill>
              </a:rPr>
              <a:t>/</a:t>
            </a:r>
            <a:r>
              <a:rPr lang="en-US" dirty="0" err="1">
                <a:solidFill>
                  <a:srgbClr val="FF0000"/>
                </a:solidFill>
              </a:rPr>
              <a:t>Hb</a:t>
            </a:r>
            <a:endParaRPr lang="en-US" dirty="0">
              <a:solidFill>
                <a:srgbClr val="FF0000"/>
              </a:solidFill>
            </a:endParaRPr>
          </a:p>
          <a:p>
            <a:pPr algn="l">
              <a:buNone/>
            </a:pPr>
            <a:r>
              <a:rPr lang="en-US" dirty="0">
                <a:solidFill>
                  <a:srgbClr val="FF0000"/>
                </a:solidFill>
              </a:rPr>
              <a:t>2-HbA1c/FBG/RBG</a:t>
            </a:r>
          </a:p>
          <a:p>
            <a:pPr algn="l">
              <a:buNone/>
            </a:pPr>
            <a:r>
              <a:rPr lang="en-US" dirty="0">
                <a:solidFill>
                  <a:srgbClr val="FF0000"/>
                </a:solidFill>
              </a:rPr>
              <a:t>3-ecg</a:t>
            </a:r>
          </a:p>
          <a:p>
            <a:pPr algn="l">
              <a:buNone/>
            </a:pPr>
            <a:r>
              <a:rPr lang="en-US" dirty="0">
                <a:solidFill>
                  <a:srgbClr val="FF0000"/>
                </a:solidFill>
              </a:rPr>
              <a:t>4-lipid profile</a:t>
            </a:r>
          </a:p>
          <a:p>
            <a:pPr algn="l">
              <a:buNone/>
            </a:pPr>
            <a:r>
              <a:rPr lang="en-US" dirty="0">
                <a:solidFill>
                  <a:srgbClr val="FF0000"/>
                </a:solidFill>
              </a:rPr>
              <a:t>5-complete </a:t>
            </a:r>
            <a:r>
              <a:rPr lang="en-US" dirty="0" err="1">
                <a:solidFill>
                  <a:srgbClr val="FF0000"/>
                </a:solidFill>
              </a:rPr>
              <a:t>urinanalysis</a:t>
            </a:r>
            <a:r>
              <a:rPr lang="en-US" dirty="0"/>
              <a:t> </a:t>
            </a:r>
            <a:endParaRPr lang="ar-JO" dirty="0"/>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pPr algn="l">
              <a:buNone/>
            </a:pPr>
            <a:r>
              <a:rPr lang="en-US" dirty="0"/>
              <a:t>Q10-female pt 27 years presented with chronic dyspepsia and feel it as </a:t>
            </a:r>
            <a:r>
              <a:rPr lang="en-US" dirty="0" err="1"/>
              <a:t>epigastric</a:t>
            </a:r>
            <a:r>
              <a:rPr lang="en-US" dirty="0"/>
              <a:t> pain </a:t>
            </a:r>
            <a:endParaRPr lang="en-US" dirty="0">
              <a:latin typeface="Calibri" panose="020F0502020204030204"/>
            </a:endParaRPr>
          </a:p>
          <a:p>
            <a:pPr algn="l">
              <a:buNone/>
            </a:pPr>
            <a:r>
              <a:rPr lang="en-US" dirty="0">
                <a:latin typeface="Calibri" panose="020F0502020204030204"/>
              </a:rPr>
              <a:t>A-if the red flag excluded what is the next step</a:t>
            </a:r>
            <a:r>
              <a:rPr lang="en-US" dirty="0"/>
              <a:t> ?</a:t>
            </a:r>
          </a:p>
          <a:p>
            <a:pPr algn="l">
              <a:buNone/>
            </a:pPr>
            <a:r>
              <a:rPr lang="en-US" dirty="0">
                <a:solidFill>
                  <a:srgbClr val="FF0000"/>
                </a:solidFill>
                <a:latin typeface="Calibri" panose="020F0502020204030204"/>
              </a:rPr>
              <a:t>Looking for </a:t>
            </a:r>
            <a:r>
              <a:rPr lang="en-US" dirty="0" err="1">
                <a:solidFill>
                  <a:srgbClr val="FF0000"/>
                </a:solidFill>
                <a:latin typeface="Calibri" panose="020F0502020204030204"/>
              </a:rPr>
              <a:t>h.pylori</a:t>
            </a:r>
            <a:r>
              <a:rPr lang="en-US" dirty="0">
                <a:solidFill>
                  <a:srgbClr val="FF0000"/>
                </a:solidFill>
                <a:latin typeface="Calibri" panose="020F0502020204030204"/>
              </a:rPr>
              <a:t>(urea breath test/stool antigen test)</a:t>
            </a:r>
          </a:p>
          <a:p>
            <a:pPr algn="l">
              <a:buNone/>
            </a:pPr>
            <a:r>
              <a:rPr lang="en-US" dirty="0">
                <a:latin typeface="Calibri" panose="020F0502020204030204"/>
              </a:rPr>
              <a:t>B-if anti acid is failed what is the next line of management</a:t>
            </a:r>
            <a:r>
              <a:rPr lang="en-US" dirty="0"/>
              <a:t> ?</a:t>
            </a:r>
          </a:p>
          <a:p>
            <a:pPr algn="l">
              <a:buNone/>
            </a:pPr>
            <a:r>
              <a:rPr lang="en-US" dirty="0">
                <a:solidFill>
                  <a:srgbClr val="FF0000"/>
                </a:solidFill>
                <a:latin typeface="Calibri" panose="020F0502020204030204"/>
              </a:rPr>
              <a:t>TCA</a:t>
            </a:r>
            <a:r>
              <a:rPr lang="en-US" dirty="0">
                <a:latin typeface="Calibri" panose="020F0502020204030204"/>
              </a:rPr>
              <a:t> </a:t>
            </a:r>
          </a:p>
          <a:p>
            <a:pPr algn="l">
              <a:buNone/>
            </a:pPr>
            <a:endParaRPr lang="en-US" dirty="0">
              <a:latin typeface="Calibri" panose="020F0502020204030204"/>
            </a:endParaRPr>
          </a:p>
          <a:p>
            <a:pPr algn="l">
              <a:buNone/>
            </a:pPr>
            <a:endParaRPr lang="en-US" dirty="0">
              <a:latin typeface="Calibri" panose="020F0502020204030204"/>
            </a:endParaRP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pPr algn="l">
              <a:buNone/>
            </a:pPr>
            <a:r>
              <a:rPr lang="en-US" dirty="0"/>
              <a:t>Q11-write 4 indications to pt with headache to do </a:t>
            </a:r>
            <a:r>
              <a:rPr lang="en-US" dirty="0" err="1"/>
              <a:t>neuroimaging</a:t>
            </a:r>
            <a:r>
              <a:rPr lang="en-US" dirty="0"/>
              <a:t> ?</a:t>
            </a:r>
          </a:p>
          <a:p>
            <a:pPr algn="l">
              <a:buNone/>
            </a:pPr>
            <a:r>
              <a:rPr lang="en-US" dirty="0">
                <a:solidFill>
                  <a:srgbClr val="FF0000"/>
                </a:solidFill>
              </a:rPr>
              <a:t>1-neurological deficit</a:t>
            </a:r>
          </a:p>
          <a:p>
            <a:pPr algn="l">
              <a:buNone/>
            </a:pPr>
            <a:r>
              <a:rPr lang="en-US" dirty="0">
                <a:solidFill>
                  <a:srgbClr val="FF0000"/>
                </a:solidFill>
              </a:rPr>
              <a:t>2- neck stiffness</a:t>
            </a:r>
          </a:p>
          <a:p>
            <a:pPr algn="l">
              <a:buNone/>
            </a:pPr>
            <a:r>
              <a:rPr lang="en-US" dirty="0">
                <a:solidFill>
                  <a:srgbClr val="FF0000"/>
                </a:solidFill>
              </a:rPr>
              <a:t>3- sever headache after trauma</a:t>
            </a:r>
          </a:p>
          <a:p>
            <a:pPr algn="l">
              <a:buNone/>
            </a:pPr>
            <a:r>
              <a:rPr lang="en-US">
                <a:solidFill>
                  <a:srgbClr val="FF0000"/>
                </a:solidFill>
              </a:rPr>
              <a:t>4-papilledema</a:t>
            </a:r>
            <a:r>
              <a:rPr lang="en-US"/>
              <a:t> </a:t>
            </a:r>
            <a:endParaRPr lang="ar-JO" dirty="0"/>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pPr algn="ctr" rtl="0">
              <a:buNone/>
            </a:pPr>
            <a:r>
              <a:rPr lang="en-US" dirty="0"/>
              <a:t>Family medicine </a:t>
            </a:r>
            <a:r>
              <a:rPr lang="en-US" dirty="0" err="1"/>
              <a:t>meniosce</a:t>
            </a:r>
            <a:endParaRPr lang="en-US" dirty="0"/>
          </a:p>
          <a:p>
            <a:pPr algn="ctr" rtl="0">
              <a:buNone/>
            </a:pPr>
            <a:endParaRPr lang="en-US" dirty="0"/>
          </a:p>
          <a:p>
            <a:pPr algn="ctr" rtl="0">
              <a:buNone/>
            </a:pPr>
            <a:r>
              <a:rPr lang="en-US" dirty="0"/>
              <a:t>Done by : </a:t>
            </a:r>
            <a:br>
              <a:rPr lang="en-US" dirty="0"/>
            </a:br>
            <a:r>
              <a:rPr lang="en-US" dirty="0" err="1"/>
              <a:t>Asma</a:t>
            </a:r>
            <a:r>
              <a:rPr lang="en-US" dirty="0"/>
              <a:t> </a:t>
            </a:r>
            <a:r>
              <a:rPr lang="en-US"/>
              <a:t>Omoush</a:t>
            </a:r>
            <a:endParaRPr lang="en-US" dirty="0"/>
          </a:p>
          <a:p>
            <a:endParaRPr lang="ar-JO" dirty="0"/>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5554683"/>
          </a:xfrm>
        </p:spPr>
        <p:txBody>
          <a:bodyPr/>
          <a:lstStyle/>
          <a:p>
            <a:pPr lvl="0" algn="l" rtl="0"/>
            <a:r>
              <a:rPr lang="en-GB" dirty="0"/>
              <a:t>Test of skew was positive + picture of two results for head impulse test </a:t>
            </a:r>
            <a:endParaRPr lang="en-US" dirty="0"/>
          </a:p>
          <a:p>
            <a:pPr lvl="0" algn="l" rtl="0"/>
            <a:r>
              <a:rPr lang="en-GB" dirty="0"/>
              <a:t> what is the result of the test in picture? Normal </a:t>
            </a:r>
            <a:endParaRPr lang="en-US" dirty="0"/>
          </a:p>
          <a:p>
            <a:pPr lvl="0" algn="l" rtl="0"/>
            <a:r>
              <a:rPr lang="en-GB" dirty="0"/>
              <a:t>what other tests you should do ? Test of </a:t>
            </a:r>
            <a:r>
              <a:rPr lang="en-GB" dirty="0" err="1"/>
              <a:t>nystagmus</a:t>
            </a:r>
            <a:r>
              <a:rPr lang="en-GB" dirty="0"/>
              <a:t> </a:t>
            </a:r>
            <a:endParaRPr lang="en-US" dirty="0"/>
          </a:p>
          <a:p>
            <a:pPr algn="l" rtl="0"/>
            <a:endParaRPr lang="ar-JO"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3857620" y="3214686"/>
            <a:ext cx="5143504" cy="3429000"/>
          </a:xfrm>
          <a:prstGeom prst="rect">
            <a:avLst/>
          </a:prstGeom>
        </p:spPr>
      </p:pic>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5840435"/>
          </a:xfrm>
        </p:spPr>
        <p:txBody>
          <a:bodyPr/>
          <a:lstStyle/>
          <a:p>
            <a:pPr algn="l" rtl="0"/>
            <a:r>
              <a:rPr lang="en-GB" dirty="0"/>
              <a:t>56 years old male he was screened for </a:t>
            </a:r>
            <a:r>
              <a:rPr lang="en-GB" dirty="0" err="1"/>
              <a:t>htn</a:t>
            </a:r>
            <a:r>
              <a:rPr lang="en-GB" dirty="0"/>
              <a:t> blood glucose and lipid profile </a:t>
            </a:r>
            <a:endParaRPr lang="en-US" dirty="0"/>
          </a:p>
          <a:p>
            <a:pPr lvl="0" algn="l" rtl="0"/>
            <a:r>
              <a:rPr lang="en-GB" dirty="0"/>
              <a:t>What other screening tests you should do ? Colon ca , lung ca , prostate </a:t>
            </a:r>
            <a:endParaRPr lang="en-US" dirty="0"/>
          </a:p>
          <a:p>
            <a:pPr lvl="0" algn="l" rtl="0"/>
            <a:r>
              <a:rPr lang="en-GB" dirty="0"/>
              <a:t>What vaccination you should give him ? Influenza , pneumococcal and zoster </a:t>
            </a:r>
            <a:endParaRPr lang="en-US" dirty="0"/>
          </a:p>
          <a:p>
            <a:pPr algn="l" rtl="0"/>
            <a:endParaRPr lang="ar-JO" dirty="0"/>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229600" cy="5626121"/>
          </a:xfrm>
        </p:spPr>
        <p:txBody>
          <a:bodyPr/>
          <a:lstStyle/>
          <a:p>
            <a:pPr algn="l" rtl="0"/>
            <a:r>
              <a:rPr lang="en-GB" dirty="0"/>
              <a:t>49 years old female with dry cough temp 37.5 no exudates and lymph node swelling </a:t>
            </a:r>
            <a:endParaRPr lang="en-US" dirty="0"/>
          </a:p>
          <a:p>
            <a:pPr lvl="0" algn="l" rtl="0"/>
            <a:r>
              <a:rPr lang="en-GB" dirty="0" err="1"/>
              <a:t>Centore</a:t>
            </a:r>
            <a:r>
              <a:rPr lang="en-GB" dirty="0"/>
              <a:t> score ? -1+0+0+0+1 = zero </a:t>
            </a:r>
            <a:endParaRPr lang="en-US" dirty="0"/>
          </a:p>
          <a:p>
            <a:pPr lvl="0" algn="l" rtl="0"/>
            <a:r>
              <a:rPr lang="en-GB" dirty="0"/>
              <a:t>Management ? Conservative </a:t>
            </a:r>
            <a:endParaRPr lang="en-US" dirty="0"/>
          </a:p>
          <a:p>
            <a:pPr algn="l" rtl="0"/>
            <a:endParaRPr lang="ar-JO"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214810" y="2928934"/>
            <a:ext cx="4714908" cy="3730343"/>
          </a:xfrm>
          <a:prstGeom prst="rect">
            <a:avLst/>
          </a:prstGeom>
        </p:spPr>
      </p:pic>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5483245"/>
          </a:xfrm>
        </p:spPr>
        <p:txBody>
          <a:bodyPr/>
          <a:lstStyle/>
          <a:p>
            <a:pPr lvl="0" algn="l" rtl="0"/>
            <a:r>
              <a:rPr lang="en-GB" dirty="0"/>
              <a:t>Red flags for headache ?</a:t>
            </a:r>
          </a:p>
          <a:p>
            <a:pPr lvl="0" algn="l" rtl="0">
              <a:buNone/>
            </a:pPr>
            <a:r>
              <a:rPr lang="en-GB" dirty="0"/>
              <a:t> Worst </a:t>
            </a:r>
            <a:r>
              <a:rPr lang="en-GB" dirty="0" err="1"/>
              <a:t>hedache</a:t>
            </a:r>
            <a:r>
              <a:rPr lang="en-GB" dirty="0"/>
              <a:t> ever , focal neurological signs and </a:t>
            </a:r>
            <a:r>
              <a:rPr lang="en-GB" dirty="0" err="1"/>
              <a:t>papilloedema</a:t>
            </a:r>
            <a:endParaRPr lang="en-US" dirty="0"/>
          </a:p>
          <a:p>
            <a:pPr algn="l" rtl="0"/>
            <a:endParaRPr lang="ar-JO" dirty="0"/>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68544"/>
          </a:xfrm>
        </p:spPr>
        <p:txBody>
          <a:bodyPr/>
          <a:lstStyle/>
          <a:p>
            <a:pPr lvl="0" algn="l" rtl="0"/>
            <a:br>
              <a:rPr lang="en-US" sz="3200" dirty="0"/>
            </a:br>
            <a:r>
              <a:rPr lang="en-GB" sz="3200" dirty="0"/>
              <a:t>What is the name of the lesion ? </a:t>
            </a:r>
            <a:r>
              <a:rPr lang="en-GB" sz="3200" dirty="0" err="1"/>
              <a:t>Acanthosis</a:t>
            </a:r>
            <a:r>
              <a:rPr lang="en-GB" sz="3200" dirty="0"/>
              <a:t> </a:t>
            </a:r>
            <a:r>
              <a:rPr lang="en-GB" sz="3200" dirty="0" err="1"/>
              <a:t>nigricans</a:t>
            </a:r>
            <a:br>
              <a:rPr lang="en-US" sz="3200" dirty="0"/>
            </a:br>
            <a:r>
              <a:rPr lang="en-GB" sz="3200" dirty="0"/>
              <a:t>Mention 3 causes ? Dm , </a:t>
            </a:r>
            <a:r>
              <a:rPr lang="en-GB" sz="3200" dirty="0" err="1"/>
              <a:t>pcos</a:t>
            </a:r>
            <a:r>
              <a:rPr lang="en-GB" sz="3200" dirty="0"/>
              <a:t> , steroids .....</a:t>
            </a:r>
            <a:br>
              <a:rPr lang="en-US" sz="3200" dirty="0"/>
            </a:br>
            <a:endParaRPr lang="ar-JO" sz="3200"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16283" y="3327010"/>
            <a:ext cx="5056245" cy="3102386"/>
          </a:xfrm>
          <a:prstGeom prst="rect">
            <a:avLst/>
          </a:prstGeom>
        </p:spPr>
      </p:pic>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br>
              <a:rPr lang="en-US" sz="3200" dirty="0"/>
            </a:br>
            <a:r>
              <a:rPr lang="en-GB" sz="3200" dirty="0"/>
              <a:t>    1-supraventricular tachycardia on </a:t>
            </a:r>
            <a:r>
              <a:rPr lang="en-GB" sz="3200" dirty="0" err="1"/>
              <a:t>ecg</a:t>
            </a:r>
            <a:br>
              <a:rPr lang="en-US" sz="3200" dirty="0"/>
            </a:br>
            <a:endParaRPr lang="ar-JO" sz="3200"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8596" y="1714489"/>
            <a:ext cx="8258204" cy="415633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300" y="3384916"/>
            <a:ext cx="7886700" cy="1939302"/>
          </a:xfrm>
        </p:spPr>
        <p:txBody>
          <a:bodyPr/>
          <a:lstStyle/>
          <a:p>
            <a:pPr algn="l" rtl="0"/>
            <a:r>
              <a:rPr lang="en-US" dirty="0"/>
              <a:t>The name of the test?</a:t>
            </a:r>
          </a:p>
          <a:p>
            <a:pPr marL="0" indent="0" algn="l" rtl="0">
              <a:buNone/>
            </a:pPr>
            <a:r>
              <a:rPr lang="en-US" dirty="0">
                <a:solidFill>
                  <a:srgbClr val="00B050"/>
                </a:solidFill>
              </a:rPr>
              <a:t>	Time-Up and go test</a:t>
            </a:r>
          </a:p>
          <a:p>
            <a:pPr algn="l" rtl="0"/>
            <a:r>
              <a:rPr lang="en-US" dirty="0"/>
              <a:t>What is it used for?</a:t>
            </a:r>
          </a:p>
          <a:p>
            <a:pPr marL="0" indent="0" algn="l" rtl="0">
              <a:buNone/>
            </a:pPr>
            <a:r>
              <a:rPr lang="en-US" dirty="0">
                <a:solidFill>
                  <a:srgbClr val="00B050"/>
                </a:solidFill>
              </a:rPr>
              <a:t>	Assessment of the risk of falling in geriatric age group</a:t>
            </a:r>
          </a:p>
        </p:txBody>
      </p:sp>
      <p:pic>
        <p:nvPicPr>
          <p:cNvPr id="4" name="عنصر نائب للمحتوى 3" descr="147001865_451261236084320_8647054392022091764_n.jpg"/>
          <p:cNvPicPr>
            <a:picLocks noChangeAspect="1"/>
          </p:cNvPicPr>
          <p:nvPr/>
        </p:nvPicPr>
        <p:blipFill>
          <a:blip r:embed="rId2"/>
          <a:stretch>
            <a:fillRect/>
          </a:stretch>
        </p:blipFill>
        <p:spPr>
          <a:xfrm>
            <a:off x="1844246" y="1084586"/>
            <a:ext cx="4953204" cy="2073552"/>
          </a:xfrm>
          <a:prstGeom prst="rect">
            <a:avLst/>
          </a:prstGeom>
        </p:spPr>
      </p:pic>
      <p:sp>
        <p:nvSpPr>
          <p:cNvPr id="5" name="TextBox 4"/>
          <p:cNvSpPr txBox="1"/>
          <p:nvPr/>
        </p:nvSpPr>
        <p:spPr>
          <a:xfrm>
            <a:off x="749893" y="1255756"/>
            <a:ext cx="595036" cy="461665"/>
          </a:xfrm>
          <a:prstGeom prst="rect">
            <a:avLst/>
          </a:prstGeom>
          <a:noFill/>
        </p:spPr>
        <p:txBody>
          <a:bodyPr wrap="none" rtlCol="0">
            <a:spAutoFit/>
          </a:bodyPr>
          <a:lstStyle/>
          <a:p>
            <a:r>
              <a:rPr lang="en-US" sz="2400" dirty="0"/>
              <a:t>Q4</a:t>
            </a:r>
          </a:p>
        </p:txBody>
      </p:sp>
    </p:spTree>
    <p:extLst>
      <p:ext uri="{BB962C8B-B14F-4D97-AF65-F5344CB8AC3E}">
        <p14:creationId xmlns:p14="http://schemas.microsoft.com/office/powerpoint/2010/main" val="523890107"/>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pPr lvl="0" algn="l" rtl="0"/>
            <a:r>
              <a:rPr lang="en-GB" dirty="0" err="1"/>
              <a:t>Tsh</a:t>
            </a:r>
            <a:r>
              <a:rPr lang="en-GB" dirty="0"/>
              <a:t> low with normal t3 and t4 </a:t>
            </a:r>
            <a:endParaRPr lang="en-US" dirty="0"/>
          </a:p>
          <a:p>
            <a:pPr algn="l" rtl="0"/>
            <a:r>
              <a:rPr lang="en-GB" dirty="0"/>
              <a:t>What is the diagnosis ?</a:t>
            </a:r>
          </a:p>
          <a:p>
            <a:pPr algn="l" rtl="0">
              <a:buNone/>
            </a:pPr>
            <a:r>
              <a:rPr lang="en-GB" dirty="0"/>
              <a:t> Subclinical </a:t>
            </a:r>
            <a:r>
              <a:rPr lang="en-GB" dirty="0" err="1"/>
              <a:t>hyperthyroidisim</a:t>
            </a:r>
            <a:endParaRPr lang="ar-JO" dirty="0"/>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5840435"/>
          </a:xfrm>
        </p:spPr>
        <p:txBody>
          <a:bodyPr/>
          <a:lstStyle/>
          <a:p>
            <a:pPr algn="l" rtl="0"/>
            <a:r>
              <a:rPr lang="en-GB" dirty="0"/>
              <a:t>What is it called ? </a:t>
            </a:r>
            <a:r>
              <a:rPr lang="en-GB" b="1" dirty="0" err="1"/>
              <a:t>Fraxscore</a:t>
            </a:r>
            <a:r>
              <a:rPr lang="en-GB" dirty="0"/>
              <a:t> </a:t>
            </a:r>
            <a:endParaRPr lang="en-US" dirty="0"/>
          </a:p>
          <a:p>
            <a:pPr lvl="0" algn="l" rtl="0"/>
            <a:r>
              <a:rPr lang="en-GB" dirty="0"/>
              <a:t>What does it mean or indicate ? </a:t>
            </a:r>
            <a:r>
              <a:rPr lang="en-GB" b="1" dirty="0"/>
              <a:t>For  the risk of fractures in the </a:t>
            </a:r>
            <a:r>
              <a:rPr lang="en-GB" b="1" dirty="0" err="1"/>
              <a:t>nesxt</a:t>
            </a:r>
            <a:r>
              <a:rPr lang="en-GB" b="1" dirty="0"/>
              <a:t> 10 years </a:t>
            </a:r>
            <a:endParaRPr lang="en-US" b="1" dirty="0"/>
          </a:p>
          <a:p>
            <a:pPr lvl="0" algn="l" rtl="0"/>
            <a:r>
              <a:rPr lang="en-GB" dirty="0"/>
              <a:t>When to use it ? Osteoporosis * </a:t>
            </a:r>
            <a:endParaRPr lang="en-US" dirty="0"/>
          </a:p>
          <a:p>
            <a:pPr algn="l" rtl="0"/>
            <a:endParaRPr lang="ar-JO"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071538" y="2500306"/>
            <a:ext cx="7358114" cy="4143380"/>
          </a:xfrm>
          <a:prstGeom prst="rect">
            <a:avLst/>
          </a:prstGeom>
        </p:spPr>
      </p:pic>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5554683"/>
          </a:xfrm>
        </p:spPr>
        <p:txBody>
          <a:bodyPr/>
          <a:lstStyle/>
          <a:p>
            <a:pPr algn="l" rtl="0"/>
            <a:r>
              <a:rPr lang="en-GB" dirty="0"/>
              <a:t>Mention lab tests for </a:t>
            </a:r>
            <a:r>
              <a:rPr lang="en-GB" dirty="0" err="1"/>
              <a:t>htn</a:t>
            </a:r>
            <a:r>
              <a:rPr lang="en-GB" dirty="0"/>
              <a:t> patient ? </a:t>
            </a:r>
            <a:r>
              <a:rPr lang="en-GB" dirty="0" err="1"/>
              <a:t>Cbc</a:t>
            </a:r>
            <a:r>
              <a:rPr lang="en-GB" dirty="0"/>
              <a:t> , </a:t>
            </a:r>
            <a:r>
              <a:rPr lang="en-GB" dirty="0" err="1"/>
              <a:t>hb</a:t>
            </a:r>
            <a:r>
              <a:rPr lang="en-GB" dirty="0"/>
              <a:t>, urinalysis, lipid profile .....</a:t>
            </a:r>
            <a:endParaRPr lang="en-US" dirty="0"/>
          </a:p>
          <a:p>
            <a:pPr lvl="0" algn="l" rtl="0"/>
            <a:r>
              <a:rPr lang="en-GB" dirty="0"/>
              <a:t>Mention clinical sign for sec causes of </a:t>
            </a:r>
            <a:r>
              <a:rPr lang="en-GB" dirty="0" err="1"/>
              <a:t>htn</a:t>
            </a:r>
            <a:r>
              <a:rPr lang="en-GB" dirty="0"/>
              <a:t> ? Diaphoresis and tachycardia for </a:t>
            </a:r>
            <a:r>
              <a:rPr lang="en-GB" dirty="0" err="1"/>
              <a:t>pheochromocytoma</a:t>
            </a:r>
            <a:r>
              <a:rPr lang="en-GB" dirty="0"/>
              <a:t> , renal bruits for </a:t>
            </a:r>
            <a:r>
              <a:rPr lang="en-GB" dirty="0" err="1"/>
              <a:t>renovascular</a:t>
            </a:r>
            <a:r>
              <a:rPr lang="en-GB" dirty="0"/>
              <a:t> disease , obstructive sleep </a:t>
            </a:r>
            <a:r>
              <a:rPr lang="en-GB" dirty="0" err="1"/>
              <a:t>apnea</a:t>
            </a:r>
            <a:r>
              <a:rPr lang="en-GB" dirty="0"/>
              <a:t> .......</a:t>
            </a:r>
            <a:endParaRPr lang="en-US" dirty="0"/>
          </a:p>
          <a:p>
            <a:pPr algn="l" rtl="0"/>
            <a:endParaRPr lang="ar-JO" dirty="0"/>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697559"/>
          </a:xfrm>
        </p:spPr>
        <p:txBody>
          <a:bodyPr/>
          <a:lstStyle/>
          <a:p>
            <a:pPr lvl="0" algn="l" rtl="0"/>
            <a:r>
              <a:rPr lang="en-GB" dirty="0" err="1"/>
              <a:t>Pic</a:t>
            </a:r>
            <a:r>
              <a:rPr lang="en-GB" dirty="0"/>
              <a:t> for </a:t>
            </a:r>
            <a:r>
              <a:rPr lang="en-GB" dirty="0" err="1"/>
              <a:t>colles</a:t>
            </a:r>
            <a:r>
              <a:rPr lang="en-GB" dirty="0"/>
              <a:t> fracture ?</a:t>
            </a:r>
            <a:endParaRPr lang="en-US" dirty="0"/>
          </a:p>
          <a:p>
            <a:pPr lvl="0" algn="l" rtl="0"/>
            <a:r>
              <a:rPr lang="en-GB" dirty="0"/>
              <a:t>What is the name of fracture ?</a:t>
            </a:r>
            <a:endParaRPr lang="en-US" dirty="0"/>
          </a:p>
          <a:p>
            <a:pPr lvl="0" algn="l" rtl="0"/>
            <a:r>
              <a:rPr lang="en-GB" dirty="0"/>
              <a:t>Describe it ? Linear </a:t>
            </a:r>
            <a:r>
              <a:rPr lang="en-GB" dirty="0" err="1"/>
              <a:t>fx</a:t>
            </a:r>
            <a:r>
              <a:rPr lang="en-GB" dirty="0"/>
              <a:t> of distal radius with displacement of ulna ... </a:t>
            </a:r>
            <a:endParaRPr lang="en-US" dirty="0"/>
          </a:p>
          <a:p>
            <a:pPr algn="l" rtl="0"/>
            <a:endParaRPr lang="ar-JO"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143108" y="2857496"/>
            <a:ext cx="4844282" cy="3714776"/>
          </a:xfrm>
          <a:prstGeom prst="rect">
            <a:avLst/>
          </a:prstGeom>
        </p:spPr>
      </p:pic>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5483245"/>
          </a:xfrm>
        </p:spPr>
        <p:txBody>
          <a:bodyPr/>
          <a:lstStyle/>
          <a:p>
            <a:pPr lvl="0" algn="l" rtl="0"/>
            <a:r>
              <a:rPr lang="en-GB" dirty="0"/>
              <a:t>Male came to the clinic hba1c 6.2     </a:t>
            </a:r>
            <a:r>
              <a:rPr lang="en-GB" dirty="0" err="1"/>
              <a:t>fbg</a:t>
            </a:r>
            <a:r>
              <a:rPr lang="en-GB" dirty="0"/>
              <a:t> 120      </a:t>
            </a:r>
            <a:r>
              <a:rPr lang="en-GB" dirty="0" err="1"/>
              <a:t>ldl</a:t>
            </a:r>
            <a:r>
              <a:rPr lang="en-GB" dirty="0"/>
              <a:t> 200</a:t>
            </a:r>
            <a:endParaRPr lang="en-US" dirty="0"/>
          </a:p>
          <a:p>
            <a:pPr lvl="0" algn="l" rtl="0"/>
            <a:r>
              <a:rPr lang="en-GB" dirty="0"/>
              <a:t>What is the diagnosis ? </a:t>
            </a:r>
            <a:r>
              <a:rPr lang="en-GB" dirty="0" err="1"/>
              <a:t>Prediabetic</a:t>
            </a:r>
            <a:endParaRPr lang="en-US" dirty="0"/>
          </a:p>
          <a:p>
            <a:pPr lvl="0" algn="l" rtl="0"/>
            <a:r>
              <a:rPr lang="en-GB" dirty="0"/>
              <a:t>What is the management ? Life style modifications weight diet </a:t>
            </a:r>
            <a:r>
              <a:rPr lang="en-GB" dirty="0" err="1"/>
              <a:t>exercize</a:t>
            </a:r>
            <a:r>
              <a:rPr lang="en-GB" dirty="0"/>
              <a:t> , </a:t>
            </a:r>
            <a:r>
              <a:rPr lang="en-GB" dirty="0" err="1"/>
              <a:t>metformine</a:t>
            </a:r>
            <a:r>
              <a:rPr lang="en-GB" dirty="0"/>
              <a:t> , </a:t>
            </a:r>
            <a:r>
              <a:rPr lang="en-GB" dirty="0" err="1"/>
              <a:t>statine</a:t>
            </a:r>
            <a:endParaRPr lang="en-US" dirty="0"/>
          </a:p>
          <a:p>
            <a:pPr lvl="0" algn="l" rtl="0"/>
            <a:r>
              <a:rPr lang="en-GB" dirty="0"/>
              <a:t>When to repeat tests ? After 1 year </a:t>
            </a:r>
            <a:endParaRPr lang="en-US" dirty="0"/>
          </a:p>
          <a:p>
            <a:pPr algn="l" rtl="0"/>
            <a:endParaRPr lang="ar-JO" dirty="0"/>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rtl="0">
              <a:buNone/>
            </a:pPr>
            <a:r>
              <a:rPr lang="en-US" dirty="0"/>
              <a:t>Family medicine </a:t>
            </a:r>
            <a:r>
              <a:rPr lang="en-US" dirty="0" err="1"/>
              <a:t>meniosce</a:t>
            </a:r>
            <a:endParaRPr lang="en-US" dirty="0"/>
          </a:p>
          <a:p>
            <a:pPr algn="ctr" rtl="0">
              <a:buNone/>
            </a:pPr>
            <a:r>
              <a:rPr lang="en-US" dirty="0"/>
              <a:t>9january2020</a:t>
            </a:r>
          </a:p>
          <a:p>
            <a:pPr algn="ctr" rtl="0">
              <a:buNone/>
            </a:pPr>
            <a:endParaRPr lang="en-US" dirty="0"/>
          </a:p>
          <a:p>
            <a:pPr algn="ctr" rtl="0">
              <a:buNone/>
            </a:pPr>
            <a:r>
              <a:rPr lang="en-US" dirty="0"/>
              <a:t>Done by : </a:t>
            </a:r>
            <a:br>
              <a:rPr lang="en-US" dirty="0"/>
            </a:br>
            <a:r>
              <a:rPr lang="en-US" dirty="0" err="1"/>
              <a:t>yazan</a:t>
            </a:r>
            <a:r>
              <a:rPr lang="en-US" dirty="0"/>
              <a:t> </a:t>
            </a:r>
            <a:r>
              <a:rPr lang="en-US" dirty="0" err="1"/>
              <a:t>darras</a:t>
            </a:r>
            <a:r>
              <a:rPr lang="en-US" dirty="0"/>
              <a:t> ,</a:t>
            </a:r>
            <a:r>
              <a:rPr lang="en-US" dirty="0" err="1"/>
              <a:t>marah</a:t>
            </a:r>
            <a:r>
              <a:rPr lang="en-US" dirty="0"/>
              <a:t> </a:t>
            </a:r>
            <a:r>
              <a:rPr lang="en-US" dirty="0" err="1"/>
              <a:t>emad,khaled</a:t>
            </a:r>
            <a:r>
              <a:rPr lang="en-US" dirty="0"/>
              <a:t> </a:t>
            </a:r>
            <a:r>
              <a:rPr lang="en-US" dirty="0" err="1"/>
              <a:t>qawaqzeh</a:t>
            </a:r>
            <a:endParaRPr lang="en-US" dirty="0"/>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noChangeArrowheads="1"/>
          </p:cNvSpPr>
          <p:nvPr>
            <p:ph type="title"/>
          </p:nvPr>
        </p:nvSpPr>
        <p:spPr/>
        <p:txBody>
          <a:bodyPr/>
          <a:lstStyle/>
          <a:p>
            <a:r>
              <a:rPr lang="en-US" altLang="en-US" dirty="0"/>
              <a:t>AF</a:t>
            </a:r>
          </a:p>
        </p:txBody>
      </p:sp>
      <p:pic>
        <p:nvPicPr>
          <p:cNvPr id="227331" name="عنصر نائب للمحتوى 3" descr="afp20160915p442-f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7446"/>
          <a:stretch>
            <a:fillRect/>
          </a:stretch>
        </p:blipFill>
        <p:spPr>
          <a:xfrm>
            <a:off x="500063" y="1714500"/>
            <a:ext cx="8101012" cy="44291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28604"/>
            <a:ext cx="8991600" cy="6353196"/>
          </a:xfrm>
        </p:spPr>
        <p:txBody>
          <a:bodyPr/>
          <a:lstStyle/>
          <a:p>
            <a:pPr algn="l" rtl="0"/>
            <a:r>
              <a:rPr lang="en-GB" sz="2400" dirty="0"/>
              <a:t>Regarding Chronic fatigue syndrome :</a:t>
            </a:r>
          </a:p>
          <a:p>
            <a:pPr algn="l" rtl="0"/>
            <a:endParaRPr lang="en-GB" sz="2400" dirty="0"/>
          </a:p>
          <a:p>
            <a:pPr algn="l" rtl="0"/>
            <a:r>
              <a:rPr lang="en-GB" sz="2400" dirty="0"/>
              <a:t>1- mention 4 symptoms (criteria)</a:t>
            </a:r>
          </a:p>
          <a:p>
            <a:pPr algn="l" rtl="0"/>
            <a:r>
              <a:rPr lang="en-US" sz="2400" dirty="0"/>
              <a:t>-</a:t>
            </a:r>
            <a:r>
              <a:rPr lang="en-US" sz="2400" dirty="0" err="1"/>
              <a:t>unrefreshing</a:t>
            </a:r>
            <a:r>
              <a:rPr lang="en-US" sz="2400" dirty="0"/>
              <a:t> sleep –post </a:t>
            </a:r>
            <a:r>
              <a:rPr lang="en-US" sz="2400" dirty="0" err="1"/>
              <a:t>exertional</a:t>
            </a:r>
            <a:r>
              <a:rPr lang="en-US" sz="2400" dirty="0"/>
              <a:t> malaise -a substantial reduction or impairment in the ability to engage in pre-illness levels of various life activities -cognitive impairment -orthostatic intolerance</a:t>
            </a:r>
            <a:br>
              <a:rPr lang="en-GB" sz="2400" dirty="0"/>
            </a:br>
            <a:br>
              <a:rPr lang="en-GB" sz="2400" dirty="0"/>
            </a:br>
            <a:r>
              <a:rPr lang="en-GB" sz="2400" dirty="0"/>
              <a:t>2- mention 3 lines of management</a:t>
            </a:r>
          </a:p>
          <a:p>
            <a:pPr algn="l" rtl="0"/>
            <a:r>
              <a:rPr lang="en-US" sz="2400" dirty="0"/>
              <a:t>-CBT -GET -anti-depressants?</a:t>
            </a:r>
            <a:endParaRPr lang="ar-SA" sz="2400" dirty="0"/>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1" y="152400"/>
            <a:ext cx="8915400" cy="4001804"/>
          </a:xfrm>
        </p:spPr>
      </p:pic>
      <p:sp>
        <p:nvSpPr>
          <p:cNvPr id="6" name="TextBox 5"/>
          <p:cNvSpPr txBox="1"/>
          <p:nvPr/>
        </p:nvSpPr>
        <p:spPr>
          <a:xfrm>
            <a:off x="152400" y="4343400"/>
            <a:ext cx="8839200" cy="1323439"/>
          </a:xfrm>
          <a:prstGeom prst="rect">
            <a:avLst/>
          </a:prstGeom>
          <a:noFill/>
        </p:spPr>
        <p:txBody>
          <a:bodyPr wrap="square" rtlCol="1">
            <a:spAutoFit/>
          </a:bodyPr>
          <a:lstStyle/>
          <a:p>
            <a:pPr algn="l" rtl="0"/>
            <a:r>
              <a:rPr lang="en-GB" sz="2000" dirty="0"/>
              <a:t>8 years old boy comes to the clinic with his mother with a history of mild trauma on his heel, he has tenderness in his ankle with no erythema or swelling, and can bear weight, what’s your diagnosis ?</a:t>
            </a:r>
          </a:p>
          <a:p>
            <a:pPr algn="l" rtl="0"/>
            <a:r>
              <a:rPr lang="en-US" sz="2000" dirty="0"/>
              <a:t>diagnosis: normal X-ray </a:t>
            </a:r>
            <a:r>
              <a:rPr lang="en-US" sz="2000" dirty="0" err="1"/>
              <a:t>tx</a:t>
            </a:r>
            <a:r>
              <a:rPr lang="en-US" sz="2000" dirty="0"/>
              <a:t>: reassurance</a:t>
            </a:r>
            <a:endParaRPr lang="ar-SA" sz="2000" dirty="0"/>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76800" y="104228"/>
            <a:ext cx="4267200" cy="355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29029"/>
            <a:ext cx="4699000" cy="3524250"/>
          </a:xfrm>
          <a:prstGeom prst="rect">
            <a:avLst/>
          </a:prstGeom>
        </p:spPr>
      </p:pic>
      <p:sp>
        <p:nvSpPr>
          <p:cNvPr id="5" name="TextBox 4"/>
          <p:cNvSpPr txBox="1"/>
          <p:nvPr/>
        </p:nvSpPr>
        <p:spPr>
          <a:xfrm>
            <a:off x="381000" y="3810000"/>
            <a:ext cx="8610600" cy="1569660"/>
          </a:xfrm>
          <a:prstGeom prst="rect">
            <a:avLst/>
          </a:prstGeom>
          <a:noFill/>
        </p:spPr>
        <p:txBody>
          <a:bodyPr wrap="square" rtlCol="1">
            <a:spAutoFit/>
          </a:bodyPr>
          <a:lstStyle/>
          <a:p>
            <a:pPr algn="l" rtl="0"/>
            <a:r>
              <a:rPr lang="en-GB" sz="2400" dirty="0"/>
              <a:t>1- Describe what you see in each picture</a:t>
            </a:r>
          </a:p>
          <a:p>
            <a:pPr algn="l" rtl="0"/>
            <a:r>
              <a:rPr lang="en-US" sz="2400" dirty="0"/>
              <a:t>SC nodules B--&gt;erythema </a:t>
            </a:r>
            <a:r>
              <a:rPr lang="en-US" sz="2400" dirty="0" err="1"/>
              <a:t>marginatum</a:t>
            </a:r>
            <a:endParaRPr lang="en-GB" sz="2400" dirty="0"/>
          </a:p>
          <a:p>
            <a:pPr algn="l" rtl="0"/>
            <a:r>
              <a:rPr lang="en-GB" sz="2400" dirty="0"/>
              <a:t>2- What’s your diagnosis ?</a:t>
            </a:r>
          </a:p>
          <a:p>
            <a:pPr algn="l" rtl="0"/>
            <a:r>
              <a:rPr lang="en-US" sz="2400" dirty="0"/>
              <a:t>dx--&gt; acute </a:t>
            </a:r>
            <a:r>
              <a:rPr lang="en-US" sz="2400" dirty="0" err="1"/>
              <a:t>rhaumatic</a:t>
            </a:r>
            <a:r>
              <a:rPr lang="en-US" sz="2400" dirty="0"/>
              <a:t> fever</a:t>
            </a:r>
            <a:endParaRPr lang="ar-SA"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3730705"/>
            <a:ext cx="7886700" cy="2028536"/>
          </a:xfrm>
        </p:spPr>
        <p:txBody>
          <a:bodyPr/>
          <a:lstStyle/>
          <a:p>
            <a:pPr algn="l" rtl="0"/>
            <a:r>
              <a:rPr lang="en-US" dirty="0"/>
              <a:t>Diagnosis according to </a:t>
            </a:r>
            <a:r>
              <a:rPr lang="en-US" dirty="0" err="1"/>
              <a:t>ecg</a:t>
            </a:r>
            <a:r>
              <a:rPr lang="en-US" dirty="0"/>
              <a:t>?</a:t>
            </a:r>
          </a:p>
          <a:p>
            <a:pPr marL="0" indent="0" algn="l" rtl="0">
              <a:buNone/>
            </a:pPr>
            <a:r>
              <a:rPr lang="en-US" dirty="0">
                <a:solidFill>
                  <a:srgbClr val="00B050"/>
                </a:solidFill>
              </a:rPr>
              <a:t>	Acute </a:t>
            </a:r>
            <a:r>
              <a:rPr lang="en-US" dirty="0" err="1">
                <a:solidFill>
                  <a:srgbClr val="00B050"/>
                </a:solidFill>
              </a:rPr>
              <a:t>Anteroseptal</a:t>
            </a:r>
            <a:r>
              <a:rPr lang="en-US" dirty="0">
                <a:solidFill>
                  <a:srgbClr val="00B050"/>
                </a:solidFill>
              </a:rPr>
              <a:t> Myocardial Infarction</a:t>
            </a:r>
          </a:p>
          <a:p>
            <a:pPr algn="l" rtl="0"/>
            <a:r>
              <a:rPr lang="en-US" dirty="0"/>
              <a:t>Management? </a:t>
            </a:r>
          </a:p>
          <a:p>
            <a:pPr marL="0" indent="0" algn="l" rtl="0">
              <a:buNone/>
            </a:pPr>
            <a:r>
              <a:rPr lang="en-US" dirty="0"/>
              <a:t>	</a:t>
            </a:r>
          </a:p>
        </p:txBody>
      </p:sp>
      <p:pic>
        <p:nvPicPr>
          <p:cNvPr id="4" name="Content Placeholder 4" descr="A sheet of music&#10;&#10;Description automatically generated with medium confidence">
            <a:extLst>
              <a:ext uri="{FF2B5EF4-FFF2-40B4-BE49-F238E27FC236}">
                <a16:creationId xmlns:a16="http://schemas.microsoft.com/office/drawing/2014/main" id="{73FBB465-7891-CD3B-F786-F97799346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646" y="1039754"/>
            <a:ext cx="5212645" cy="2579232"/>
          </a:xfrm>
          <a:prstGeom prst="rect">
            <a:avLst/>
          </a:prstGeom>
        </p:spPr>
      </p:pic>
      <p:pic>
        <p:nvPicPr>
          <p:cNvPr id="5" name="صورة 3"/>
          <p:cNvPicPr>
            <a:picLocks noChangeAspect="1"/>
          </p:cNvPicPr>
          <p:nvPr/>
        </p:nvPicPr>
        <p:blipFill rotWithShape="1">
          <a:blip r:embed="rId3">
            <a:extLst>
              <a:ext uri="{28A0092B-C50C-407E-A947-70E740481C1C}">
                <a14:useLocalDpi xmlns:a14="http://schemas.microsoft.com/office/drawing/2010/main" val="0"/>
              </a:ext>
            </a:extLst>
          </a:blip>
          <a:srcRect l="16182" t="4402" r="25029" b="75035"/>
          <a:stretch/>
        </p:blipFill>
        <p:spPr>
          <a:xfrm>
            <a:off x="3707904" y="5116089"/>
            <a:ext cx="3144301" cy="1286303"/>
          </a:xfrm>
          <a:prstGeom prst="rect">
            <a:avLst/>
          </a:prstGeom>
        </p:spPr>
      </p:pic>
      <p:sp>
        <p:nvSpPr>
          <p:cNvPr id="6" name="TextBox 5"/>
          <p:cNvSpPr txBox="1"/>
          <p:nvPr/>
        </p:nvSpPr>
        <p:spPr>
          <a:xfrm>
            <a:off x="670143" y="1543051"/>
            <a:ext cx="646331" cy="507831"/>
          </a:xfrm>
          <a:prstGeom prst="rect">
            <a:avLst/>
          </a:prstGeom>
          <a:noFill/>
        </p:spPr>
        <p:txBody>
          <a:bodyPr wrap="none" rtlCol="0">
            <a:spAutoFit/>
          </a:bodyPr>
          <a:lstStyle/>
          <a:p>
            <a:r>
              <a:rPr lang="en-US" sz="2700" dirty="0"/>
              <a:t>Q5</a:t>
            </a:r>
          </a:p>
        </p:txBody>
      </p:sp>
    </p:spTree>
    <p:extLst>
      <p:ext uri="{BB962C8B-B14F-4D97-AF65-F5344CB8AC3E}">
        <p14:creationId xmlns:p14="http://schemas.microsoft.com/office/powerpoint/2010/main" val="267436898"/>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42918"/>
            <a:ext cx="8915400" cy="6062682"/>
          </a:xfrm>
        </p:spPr>
        <p:txBody>
          <a:bodyPr/>
          <a:lstStyle/>
          <a:p>
            <a:pPr marL="0" indent="0" algn="l" rtl="0">
              <a:buNone/>
            </a:pPr>
            <a:r>
              <a:rPr lang="en-GB" sz="2000" dirty="0"/>
              <a:t>An 18 years old male patient comes to the clinic with dry cough,  his body temperature is 38.5, he has </a:t>
            </a:r>
            <a:r>
              <a:rPr lang="en-GB" sz="2000" dirty="0" err="1"/>
              <a:t>tonsillar</a:t>
            </a:r>
            <a:r>
              <a:rPr lang="en-GB" sz="2000" dirty="0"/>
              <a:t> exudates and tender anterior cervical lymphadenopathy.</a:t>
            </a:r>
          </a:p>
          <a:p>
            <a:pPr marL="0" indent="0" algn="l" rtl="0">
              <a:buNone/>
            </a:pPr>
            <a:endParaRPr lang="en-GB" sz="2000" dirty="0"/>
          </a:p>
          <a:p>
            <a:pPr marL="0" indent="0" algn="l" rtl="0">
              <a:buNone/>
            </a:pPr>
            <a:r>
              <a:rPr lang="en-GB" sz="2000" dirty="0"/>
              <a:t>1- calculate his </a:t>
            </a:r>
            <a:r>
              <a:rPr lang="en-GB" sz="2000" dirty="0" err="1"/>
              <a:t>centor</a:t>
            </a:r>
            <a:r>
              <a:rPr lang="en-GB" sz="2000" dirty="0"/>
              <a:t> score? 3</a:t>
            </a:r>
          </a:p>
          <a:p>
            <a:pPr marL="0" indent="0" algn="l" rtl="0">
              <a:buNone/>
            </a:pPr>
            <a:endParaRPr lang="en-GB" sz="2000" dirty="0"/>
          </a:p>
          <a:p>
            <a:pPr marL="0" indent="0" algn="l" rtl="0">
              <a:buNone/>
            </a:pPr>
            <a:r>
              <a:rPr lang="en-GB" sz="2000" dirty="0"/>
              <a:t>2- what’s your management</a:t>
            </a:r>
          </a:p>
          <a:p>
            <a:pPr marL="0" indent="0" algn="l" rtl="0">
              <a:buNone/>
            </a:pPr>
            <a:r>
              <a:rPr lang="en-US" sz="2000" dirty="0"/>
              <a:t>order throat culture or fast antigen detection test and wait for results</a:t>
            </a:r>
            <a:endParaRPr lang="ar-SA" sz="2000" dirty="0"/>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57166"/>
            <a:ext cx="8839200" cy="6348434"/>
          </a:xfrm>
        </p:spPr>
        <p:txBody>
          <a:bodyPr/>
          <a:lstStyle/>
          <a:p>
            <a:pPr algn="l" rtl="0"/>
            <a:r>
              <a:rPr lang="en-GB" sz="2000" dirty="0"/>
              <a:t>Regarding Metformin :</a:t>
            </a:r>
          </a:p>
          <a:p>
            <a:pPr algn="l" rtl="0"/>
            <a:endParaRPr lang="en-GB" sz="2000" dirty="0"/>
          </a:p>
          <a:p>
            <a:pPr algn="l" rtl="0"/>
            <a:r>
              <a:rPr lang="en-GB" sz="2000" dirty="0"/>
              <a:t>1- mention 3 benefits</a:t>
            </a:r>
          </a:p>
          <a:p>
            <a:pPr algn="l" rtl="0"/>
            <a:r>
              <a:rPr lang="en-US" sz="2000" dirty="0"/>
              <a:t>low side effects like hypoglycemia -cheap drug -reduces the risk of cardiovascular events -prevents from the development of DM type 2</a:t>
            </a:r>
            <a:endParaRPr lang="en-GB" sz="2000" dirty="0"/>
          </a:p>
          <a:p>
            <a:pPr algn="l" rtl="0"/>
            <a:r>
              <a:rPr lang="en-GB" sz="2000" dirty="0"/>
              <a:t>2- if this patient is set to do a surgery, when should he stop using metformin before surgery, and why ?</a:t>
            </a:r>
          </a:p>
          <a:p>
            <a:pPr algn="l" rtl="0"/>
            <a:r>
              <a:rPr lang="en-US" sz="2000" dirty="0"/>
              <a:t>stop the drug before 48 hours to prevent lactic acidosis</a:t>
            </a:r>
            <a:endParaRPr lang="ar-SA" sz="2000" dirty="0"/>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57166"/>
            <a:ext cx="8915400" cy="6348434"/>
          </a:xfrm>
        </p:spPr>
        <p:txBody>
          <a:bodyPr/>
          <a:lstStyle/>
          <a:p>
            <a:pPr algn="l" rtl="0"/>
            <a:r>
              <a:rPr lang="en-GB" sz="2400" dirty="0"/>
              <a:t>A 56 years old male patient comes to your clinic suffering from COPD :</a:t>
            </a:r>
          </a:p>
          <a:p>
            <a:pPr algn="l" rtl="0"/>
            <a:endParaRPr lang="en-GB" sz="2400" dirty="0"/>
          </a:p>
          <a:p>
            <a:pPr algn="l" rtl="0"/>
            <a:r>
              <a:rPr lang="en-GB" sz="2400" dirty="0"/>
              <a:t>1- Mention 3 screenings you would do for him </a:t>
            </a:r>
          </a:p>
          <a:p>
            <a:pPr algn="l" rtl="0"/>
            <a:r>
              <a:rPr lang="en-US" sz="2400" dirty="0"/>
              <a:t>-blood pressure--&gt; hypertension -colonoscopy--&gt; colorectal cancer -random blood glucose--&gt; DMM</a:t>
            </a:r>
            <a:endParaRPr lang="en-GB" sz="2400" dirty="0"/>
          </a:p>
          <a:p>
            <a:pPr algn="l" rtl="0"/>
            <a:endParaRPr lang="en-GB" sz="2400" dirty="0"/>
          </a:p>
          <a:p>
            <a:pPr algn="l" rtl="0"/>
            <a:r>
              <a:rPr lang="en-GB" sz="2400" dirty="0"/>
              <a:t>2- mention 3 vaccines that you would give him</a:t>
            </a:r>
          </a:p>
          <a:p>
            <a:pPr algn="l" rtl="0"/>
            <a:r>
              <a:rPr lang="en-US" sz="2400" dirty="0"/>
              <a:t>-varicella -pneumococcal vaccine-</a:t>
            </a:r>
            <a:r>
              <a:rPr lang="en-US" sz="2400" dirty="0" err="1"/>
              <a:t>infleunza</a:t>
            </a:r>
            <a:r>
              <a:rPr lang="en-US" sz="2400" dirty="0"/>
              <a:t> vaccine</a:t>
            </a:r>
            <a:endParaRPr lang="ar-SA" sz="2400" dirty="0"/>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52400"/>
            <a:ext cx="8839200" cy="3429000"/>
          </a:xfrm>
        </p:spPr>
      </p:pic>
      <p:sp>
        <p:nvSpPr>
          <p:cNvPr id="5" name="TextBox 4"/>
          <p:cNvSpPr txBox="1"/>
          <p:nvPr/>
        </p:nvSpPr>
        <p:spPr>
          <a:xfrm>
            <a:off x="152400" y="3733800"/>
            <a:ext cx="8839200" cy="2677656"/>
          </a:xfrm>
          <a:prstGeom prst="rect">
            <a:avLst/>
          </a:prstGeom>
          <a:noFill/>
        </p:spPr>
        <p:txBody>
          <a:bodyPr wrap="square" rtlCol="1">
            <a:spAutoFit/>
          </a:bodyPr>
          <a:lstStyle/>
          <a:p>
            <a:pPr algn="l" rtl="0"/>
            <a:r>
              <a:rPr lang="en-GB" sz="2400" dirty="0"/>
              <a:t>1- What’s the name of this test ?</a:t>
            </a:r>
          </a:p>
          <a:p>
            <a:pPr algn="l" rtl="0"/>
            <a:r>
              <a:rPr lang="en-US" sz="2400" dirty="0"/>
              <a:t>test of skew</a:t>
            </a:r>
            <a:endParaRPr lang="en-GB" sz="2400" dirty="0"/>
          </a:p>
          <a:p>
            <a:pPr algn="l" rtl="0"/>
            <a:r>
              <a:rPr lang="en-GB" sz="2400" dirty="0"/>
              <a:t>2- if this test result was abnormal, then what would be the result of the head impulse test and </a:t>
            </a:r>
            <a:r>
              <a:rPr lang="en-GB" sz="2400" dirty="0" err="1"/>
              <a:t>nystagmus</a:t>
            </a:r>
            <a:r>
              <a:rPr lang="en-GB" sz="2400" dirty="0"/>
              <a:t> test ?</a:t>
            </a:r>
          </a:p>
          <a:p>
            <a:pPr algn="l" rtl="0"/>
            <a:r>
              <a:rPr lang="en-US" sz="2400" dirty="0"/>
              <a:t>2)head impulse--&gt;normal, no saccade -</a:t>
            </a:r>
            <a:r>
              <a:rPr lang="en-US" sz="2400" dirty="0" err="1"/>
              <a:t>nystagmus</a:t>
            </a:r>
            <a:r>
              <a:rPr lang="en-US" sz="2400" dirty="0"/>
              <a:t>--&gt;vertical </a:t>
            </a:r>
            <a:r>
              <a:rPr lang="en-US" sz="2400" dirty="0" err="1"/>
              <a:t>nystagmus</a:t>
            </a:r>
            <a:endParaRPr lang="en-GB" sz="2400" dirty="0"/>
          </a:p>
          <a:p>
            <a:pPr algn="l" rtl="0"/>
            <a:endParaRPr lang="ar-SA" sz="2400" dirty="0"/>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71480"/>
            <a:ext cx="8839200" cy="6134120"/>
          </a:xfrm>
        </p:spPr>
        <p:txBody>
          <a:bodyPr/>
          <a:lstStyle/>
          <a:p>
            <a:pPr algn="l" rtl="0"/>
            <a:r>
              <a:rPr lang="en-GB" sz="2400" dirty="0"/>
              <a:t>A picture of lab results where the TSH and T4 are both below the normal level</a:t>
            </a:r>
          </a:p>
          <a:p>
            <a:pPr algn="l" rtl="0"/>
            <a:endParaRPr lang="en-GB" sz="2400" dirty="0"/>
          </a:p>
          <a:p>
            <a:pPr algn="l" rtl="0"/>
            <a:r>
              <a:rPr lang="en-GB" sz="2400" dirty="0"/>
              <a:t>What’s your diagnosis ?</a:t>
            </a:r>
            <a:r>
              <a:rPr lang="en-US" sz="2400" dirty="0"/>
              <a:t> 2ndry hypothyroidism</a:t>
            </a:r>
            <a:endParaRPr lang="en-GB" sz="2400" dirty="0"/>
          </a:p>
          <a:p>
            <a:pPr algn="l" rtl="0"/>
            <a:endParaRPr lang="en-GB" sz="2400" dirty="0"/>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57166"/>
            <a:ext cx="8991600" cy="6276996"/>
          </a:xfrm>
        </p:spPr>
        <p:txBody>
          <a:bodyPr/>
          <a:lstStyle/>
          <a:p>
            <a:pPr algn="l" rtl="0"/>
            <a:r>
              <a:rPr lang="en-GB" dirty="0"/>
              <a:t>A picture of DEXA scan results where T-score is -4</a:t>
            </a:r>
          </a:p>
          <a:p>
            <a:pPr algn="l" rtl="0"/>
            <a:endParaRPr lang="en-GB" dirty="0"/>
          </a:p>
          <a:p>
            <a:pPr algn="l" rtl="0"/>
            <a:r>
              <a:rPr lang="en-GB" dirty="0"/>
              <a:t>1- what’s your diagnosis?</a:t>
            </a:r>
          </a:p>
          <a:p>
            <a:pPr algn="l" rtl="0"/>
            <a:r>
              <a:rPr lang="en-US" dirty="0"/>
              <a:t>osteoporosis</a:t>
            </a:r>
            <a:endParaRPr lang="en-GB" dirty="0"/>
          </a:p>
          <a:p>
            <a:pPr algn="l" rtl="0"/>
            <a:r>
              <a:rPr lang="en-GB" dirty="0"/>
              <a:t>2- mention 3 lines of management </a:t>
            </a:r>
          </a:p>
          <a:p>
            <a:pPr algn="l" rtl="0"/>
            <a:r>
              <a:rPr lang="en-US" dirty="0"/>
              <a:t>weight bearing exercises bisphosphonates calcium and </a:t>
            </a:r>
            <a:r>
              <a:rPr lang="en-US" dirty="0" err="1"/>
              <a:t>vit</a:t>
            </a:r>
            <a:r>
              <a:rPr lang="en-US" dirty="0"/>
              <a:t> D supplements</a:t>
            </a:r>
            <a:endParaRPr lang="en-GB" dirty="0"/>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11681"/>
            <a:ext cx="6858000" cy="2131700"/>
          </a:xfrm>
        </p:spPr>
        <p:txBody>
          <a:bodyPr>
            <a:normAutofit fontScale="90000"/>
          </a:bodyPr>
          <a:lstStyle/>
          <a:p>
            <a:pPr algn="ctr"/>
            <a:br>
              <a:rPr lang="ar-JO" sz="6600" b="1" dirty="0">
                <a:ea typeface="Calibri" panose="020F0502020204030204" pitchFamily="34" charset="0"/>
                <a:cs typeface="Arial" panose="020B0604020202020204" pitchFamily="34" charset="0"/>
              </a:rPr>
            </a:br>
            <a:br>
              <a:rPr lang="en-US" sz="3600" dirty="0">
                <a:ea typeface="Calibri" panose="020F0502020204030204" pitchFamily="34" charset="0"/>
                <a:cs typeface="Arial" panose="020B0604020202020204" pitchFamily="34" charset="0"/>
              </a:rPr>
            </a:br>
            <a:r>
              <a:rPr lang="ar-JO" b="1" dirty="0">
                <a:latin typeface="Arabic Typesetting" panose="03020402040406030203" pitchFamily="66" charset="-78"/>
                <a:ea typeface="Calibri" panose="020F0502020204030204" pitchFamily="34" charset="0"/>
                <a:cs typeface="Arabic Typesetting" panose="03020402040406030203" pitchFamily="66" charset="-78"/>
              </a:rPr>
              <a:t>المجموعة الخامسة جروب (د)</a:t>
            </a:r>
            <a:br>
              <a:rPr lang="ar-JO" b="1" dirty="0">
                <a:latin typeface="Arabic Typesetting" panose="03020402040406030203" pitchFamily="66" charset="-78"/>
                <a:ea typeface="Calibri" panose="020F0502020204030204" pitchFamily="34" charset="0"/>
                <a:cs typeface="Arabic Typesetting" panose="03020402040406030203" pitchFamily="66" charset="-78"/>
              </a:rPr>
            </a:br>
            <a:r>
              <a:rPr lang="en-US" sz="3600" dirty="0"/>
              <a:t> Done by</a:t>
            </a:r>
            <a:r>
              <a:rPr lang="ar-JO" sz="3600" dirty="0"/>
              <a:t>  :</a:t>
            </a:r>
            <a:br>
              <a:rPr lang="ar-JO" sz="3600" dirty="0">
                <a:ea typeface="Calibri" panose="020F0502020204030204" pitchFamily="34" charset="0"/>
                <a:cs typeface="Arial" panose="020B0604020202020204" pitchFamily="34" charset="0"/>
              </a:rPr>
            </a:br>
            <a:r>
              <a:rPr lang="en-US" sz="3600" dirty="0">
                <a:ea typeface="Calibri" panose="020F0502020204030204" pitchFamily="34" charset="0"/>
                <a:cs typeface="Arial" panose="020B0604020202020204" pitchFamily="34" charset="0"/>
              </a:rPr>
              <a:t>Abdullah </a:t>
            </a:r>
            <a:r>
              <a:rPr lang="en-US" sz="3600" dirty="0" err="1">
                <a:ea typeface="Calibri" panose="020F0502020204030204" pitchFamily="34" charset="0"/>
                <a:cs typeface="Arial" panose="020B0604020202020204" pitchFamily="34" charset="0"/>
              </a:rPr>
              <a:t>Hattab</a:t>
            </a:r>
            <a:br>
              <a:rPr lang="en-US" sz="3600" dirty="0">
                <a:ea typeface="Calibri" panose="020F0502020204030204" pitchFamily="34" charset="0"/>
                <a:cs typeface="Arial" panose="020B0604020202020204" pitchFamily="34" charset="0"/>
              </a:rPr>
            </a:br>
            <a:r>
              <a:rPr lang="en-US" sz="3600" dirty="0" err="1">
                <a:ea typeface="Calibri" panose="020F0502020204030204" pitchFamily="34" charset="0"/>
                <a:cs typeface="Arial" panose="020B0604020202020204" pitchFamily="34" charset="0"/>
              </a:rPr>
              <a:t>Haneen</a:t>
            </a:r>
            <a:r>
              <a:rPr lang="en-US" sz="3600" dirty="0">
                <a:ea typeface="Calibri" panose="020F0502020204030204" pitchFamily="34" charset="0"/>
                <a:cs typeface="Arial" panose="020B0604020202020204" pitchFamily="34" charset="0"/>
              </a:rPr>
              <a:t> Al-</a:t>
            </a:r>
            <a:r>
              <a:rPr lang="en-US" sz="3600" dirty="0" err="1">
                <a:ea typeface="Calibri" panose="020F0502020204030204" pitchFamily="34" charset="0"/>
                <a:cs typeface="Arial" panose="020B0604020202020204" pitchFamily="34" charset="0"/>
              </a:rPr>
              <a:t>jaafreh</a:t>
            </a:r>
            <a:br>
              <a:rPr lang="ar-JO" b="1" dirty="0">
                <a:ea typeface="Calibri" panose="020F0502020204030204" pitchFamily="34" charset="0"/>
                <a:cs typeface="Arial" panose="020B0604020202020204" pitchFamily="34" charset="0"/>
              </a:rPr>
            </a:br>
            <a:endParaRPr lang="en-US" dirty="0">
              <a:latin typeface="Bradley Hand ITC" panose="03070402050302030203" pitchFamily="66" charset="0"/>
            </a:endParaRP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053542" cy="861816"/>
          </a:xfrm>
        </p:spPr>
        <p:style>
          <a:lnRef idx="2">
            <a:schemeClr val="accent1"/>
          </a:lnRef>
          <a:fillRef idx="1">
            <a:schemeClr val="lt1"/>
          </a:fillRef>
          <a:effectRef idx="0">
            <a:schemeClr val="accent1"/>
          </a:effectRef>
          <a:fontRef idx="minor">
            <a:schemeClr val="dk1"/>
          </a:fontRef>
        </p:style>
        <p:txBody>
          <a:bodyPr/>
          <a:lstStyle/>
          <a:p>
            <a:r>
              <a:rPr lang="en-US" dirty="0"/>
              <a:t>Q1:</a:t>
            </a:r>
          </a:p>
        </p:txBody>
      </p:sp>
      <p:graphicFrame>
        <p:nvGraphicFramePr>
          <p:cNvPr id="4" name="Table 4"/>
          <p:cNvGraphicFramePr>
            <a:graphicFrameLocks noGrp="1"/>
          </p:cNvGraphicFramePr>
          <p:nvPr>
            <p:ph idx="1"/>
          </p:nvPr>
        </p:nvGraphicFramePr>
        <p:xfrm>
          <a:off x="628653" y="2208151"/>
          <a:ext cx="7886697" cy="1280160"/>
        </p:xfrm>
        <a:graphic>
          <a:graphicData uri="http://schemas.openxmlformats.org/drawingml/2006/table">
            <a:tbl>
              <a:tblPr firstRow="1" bandRow="1">
                <a:tableStyleId>{5C22544A-7EE6-4342-B048-85BDC9FD1C3A}</a:tableStyleId>
              </a:tblPr>
              <a:tblGrid>
                <a:gridCol w="2628899">
                  <a:extLst>
                    <a:ext uri="{9D8B030D-6E8A-4147-A177-3AD203B41FA5}">
                      <a16:colId xmlns:a16="http://schemas.microsoft.com/office/drawing/2014/main" val="20000"/>
                    </a:ext>
                  </a:extLst>
                </a:gridCol>
                <a:gridCol w="2628899">
                  <a:extLst>
                    <a:ext uri="{9D8B030D-6E8A-4147-A177-3AD203B41FA5}">
                      <a16:colId xmlns:a16="http://schemas.microsoft.com/office/drawing/2014/main" val="20001"/>
                    </a:ext>
                  </a:extLst>
                </a:gridCol>
                <a:gridCol w="2628899">
                  <a:extLst>
                    <a:ext uri="{9D8B030D-6E8A-4147-A177-3AD203B41FA5}">
                      <a16:colId xmlns:a16="http://schemas.microsoft.com/office/drawing/2014/main" val="20002"/>
                    </a:ext>
                  </a:extLst>
                </a:gridCol>
              </a:tblGrid>
              <a:tr h="370840">
                <a:tc>
                  <a:txBody>
                    <a:bodyPr/>
                    <a:lstStyle/>
                    <a:p>
                      <a:r>
                        <a:rPr lang="en-US" sz="3600" b="0" i="0" kern="1200" dirty="0">
                          <a:solidFill>
                            <a:schemeClr val="lt1"/>
                          </a:solidFill>
                          <a:effectLst/>
                          <a:latin typeface="+mn-lt"/>
                          <a:ea typeface="+mn-ea"/>
                          <a:cs typeface="+mn-cs"/>
                        </a:rPr>
                        <a:t>TSH </a:t>
                      </a:r>
                      <a:endParaRPr lang="en-US" sz="3600" dirty="0"/>
                    </a:p>
                  </a:txBody>
                  <a:tcPr marL="68580" marR="68580"/>
                </a:tc>
                <a:tc>
                  <a:txBody>
                    <a:bodyPr/>
                    <a:lstStyle/>
                    <a:p>
                      <a:r>
                        <a:rPr lang="en-US" sz="3600" dirty="0"/>
                        <a:t>T3</a:t>
                      </a:r>
                    </a:p>
                  </a:txBody>
                  <a:tcPr marL="68580" marR="68580"/>
                </a:tc>
                <a:tc>
                  <a:txBody>
                    <a:bodyPr/>
                    <a:lstStyle/>
                    <a:p>
                      <a:r>
                        <a:rPr lang="en-US" sz="3600" dirty="0"/>
                        <a:t>T4</a:t>
                      </a:r>
                    </a:p>
                  </a:txBody>
                  <a:tcPr marL="68580" marR="68580"/>
                </a:tc>
                <a:extLst>
                  <a:ext uri="{0D108BD9-81ED-4DB2-BD59-A6C34878D82A}">
                    <a16:rowId xmlns:a16="http://schemas.microsoft.com/office/drawing/2014/main" val="10000"/>
                  </a:ext>
                </a:extLst>
              </a:tr>
              <a:tr h="370840">
                <a:tc>
                  <a:txBody>
                    <a:bodyPr/>
                    <a:lstStyle/>
                    <a:p>
                      <a:r>
                        <a:rPr lang="en-US" sz="3600" b="0" i="0" kern="1200" dirty="0">
                          <a:solidFill>
                            <a:schemeClr val="dk1"/>
                          </a:solidFill>
                          <a:effectLst/>
                          <a:latin typeface="+mn-lt"/>
                          <a:ea typeface="+mn-ea"/>
                          <a:cs typeface="+mn-cs"/>
                        </a:rPr>
                        <a:t>Low </a:t>
                      </a:r>
                      <a:endParaRPr lang="en-US" sz="3600" dirty="0"/>
                    </a:p>
                  </a:txBody>
                  <a:tcPr marL="68580" marR="68580"/>
                </a:tc>
                <a:tc>
                  <a:txBody>
                    <a:bodyPr/>
                    <a:lstStyle/>
                    <a:p>
                      <a:r>
                        <a:rPr lang="en-US" sz="3600" b="0" i="0" kern="1200" dirty="0">
                          <a:solidFill>
                            <a:schemeClr val="dk1"/>
                          </a:solidFill>
                          <a:effectLst/>
                          <a:latin typeface="+mn-lt"/>
                          <a:ea typeface="+mn-ea"/>
                          <a:cs typeface="+mn-cs"/>
                        </a:rPr>
                        <a:t>Low </a:t>
                      </a:r>
                      <a:endParaRPr lang="en-US" sz="3600" dirty="0"/>
                    </a:p>
                  </a:txBody>
                  <a:tcPr marL="68580" marR="68580"/>
                </a:tc>
                <a:tc>
                  <a:txBody>
                    <a:bodyPr/>
                    <a:lstStyle/>
                    <a:p>
                      <a:r>
                        <a:rPr lang="en-US" sz="3600" b="0" i="0" kern="1200" dirty="0">
                          <a:solidFill>
                            <a:schemeClr val="dk1"/>
                          </a:solidFill>
                          <a:effectLst/>
                          <a:latin typeface="+mn-lt"/>
                          <a:ea typeface="+mn-ea"/>
                          <a:cs typeface="+mn-cs"/>
                        </a:rPr>
                        <a:t>Low </a:t>
                      </a:r>
                      <a:endParaRPr lang="en-US" sz="3600" dirty="0"/>
                    </a:p>
                  </a:txBody>
                  <a:tcPr marL="68580" marR="68580"/>
                </a:tc>
                <a:extLst>
                  <a:ext uri="{0D108BD9-81ED-4DB2-BD59-A6C34878D82A}">
                    <a16:rowId xmlns:a16="http://schemas.microsoft.com/office/drawing/2014/main" val="10001"/>
                  </a:ext>
                </a:extLst>
              </a:tr>
            </a:tbl>
          </a:graphicData>
        </a:graphic>
      </p:graphicFrame>
      <p:sp>
        <p:nvSpPr>
          <p:cNvPr id="6" name="Rectangle 5"/>
          <p:cNvSpPr/>
          <p:nvPr/>
        </p:nvSpPr>
        <p:spPr>
          <a:xfrm>
            <a:off x="500034" y="4071942"/>
            <a:ext cx="3655168" cy="1200329"/>
          </a:xfrm>
          <a:prstGeom prst="rect">
            <a:avLst/>
          </a:prstGeom>
        </p:spPr>
        <p:txBody>
          <a:bodyPr wrap="none">
            <a:spAutoFit/>
          </a:bodyPr>
          <a:lstStyle/>
          <a:p>
            <a:pPr algn="l" rtl="0"/>
            <a:r>
              <a:rPr lang="en-US" sz="2400" b="1" dirty="0">
                <a:latin typeface="Candara" panose="020E0502030303020204" pitchFamily="34" charset="0"/>
              </a:rPr>
              <a:t>What’s your diagnosis:</a:t>
            </a:r>
            <a:endParaRPr lang="ar-JO" sz="2400" b="1" dirty="0">
              <a:latin typeface="Candara" panose="020E0502030303020204" pitchFamily="34" charset="0"/>
            </a:endParaRPr>
          </a:p>
          <a:p>
            <a:pPr marL="457200" indent="-457200" algn="l" rtl="0">
              <a:buFont typeface="+mj-lt"/>
              <a:buAutoNum type="arabicPeriod"/>
            </a:pPr>
            <a:endParaRPr lang="ar-JO" sz="2400" dirty="0">
              <a:latin typeface="Candara" panose="020E0502030303020204" pitchFamily="34" charset="0"/>
            </a:endParaRPr>
          </a:p>
          <a:p>
            <a:pPr algn="l" rtl="0"/>
            <a:r>
              <a:rPr lang="en-US" sz="2400" dirty="0">
                <a:solidFill>
                  <a:srgbClr val="FF0000"/>
                </a:solidFill>
                <a:latin typeface="Candara" panose="020E0502030303020204" pitchFamily="34" charset="0"/>
              </a:rPr>
              <a:t>Secondary hypothyroidism</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8" y="1"/>
            <a:ext cx="7221122" cy="675249"/>
          </a:xfrm>
        </p:spPr>
        <p:style>
          <a:lnRef idx="2">
            <a:schemeClr val="accent1"/>
          </a:lnRef>
          <a:fillRef idx="1">
            <a:schemeClr val="lt1"/>
          </a:fillRef>
          <a:effectRef idx="0">
            <a:schemeClr val="accent1"/>
          </a:effectRef>
          <a:fontRef idx="minor">
            <a:schemeClr val="dk1"/>
          </a:fontRef>
        </p:style>
        <p:txBody>
          <a:bodyPr/>
          <a:lstStyle/>
          <a:p>
            <a:r>
              <a:rPr lang="en-US" dirty="0"/>
              <a:t>Q2:</a:t>
            </a:r>
          </a:p>
        </p:txBody>
      </p:sp>
      <p:pic>
        <p:nvPicPr>
          <p:cNvPr id="6" name="Picture 2" descr="Image result for corneal arc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2087" y="1942131"/>
            <a:ext cx="3871913" cy="34861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071547"/>
            <a:ext cx="5074920" cy="6001643"/>
          </a:xfrm>
          <a:prstGeom prst="rect">
            <a:avLst/>
          </a:prstGeom>
        </p:spPr>
        <p:txBody>
          <a:bodyPr wrap="square">
            <a:spAutoFit/>
          </a:bodyPr>
          <a:lstStyle/>
          <a:p>
            <a:pPr algn="l" rtl="0"/>
            <a:r>
              <a:rPr lang="en-US" sz="2400" b="1" i="0" dirty="0">
                <a:effectLst/>
                <a:latin typeface="Candara" panose="020E0502030303020204" pitchFamily="34" charset="0"/>
              </a:rPr>
              <a:t>1) What’s your diagnosis: </a:t>
            </a:r>
            <a:endParaRPr lang="ar-JO" sz="2400" b="1" i="0" dirty="0">
              <a:effectLst/>
              <a:latin typeface="Candara" panose="020E0502030303020204" pitchFamily="34" charset="0"/>
            </a:endParaRPr>
          </a:p>
          <a:p>
            <a:pPr algn="l" rtl="0"/>
            <a:r>
              <a:rPr lang="en-US" sz="2400" b="0" i="0" dirty="0">
                <a:solidFill>
                  <a:srgbClr val="FF0000"/>
                </a:solidFill>
                <a:effectLst/>
                <a:latin typeface="Candara" panose="020E0502030303020204" pitchFamily="34" charset="0"/>
              </a:rPr>
              <a:t>Dyslipidemia </a:t>
            </a:r>
            <a:endParaRPr lang="ar-JO" sz="2400" b="0" i="0" dirty="0">
              <a:solidFill>
                <a:srgbClr val="FF0000"/>
              </a:solidFill>
              <a:effectLst/>
              <a:latin typeface="Candara" panose="020E0502030303020204" pitchFamily="34" charset="0"/>
            </a:endParaRPr>
          </a:p>
          <a:p>
            <a:pPr algn="l" rtl="0"/>
            <a:endParaRPr lang="ar-JO" sz="2400" dirty="0">
              <a:latin typeface="Candara" panose="020E0502030303020204" pitchFamily="34" charset="0"/>
            </a:endParaRPr>
          </a:p>
          <a:p>
            <a:pPr algn="l" rtl="0"/>
            <a:r>
              <a:rPr lang="en-US" sz="2400" b="1" i="0" dirty="0">
                <a:effectLst/>
                <a:latin typeface="Candara" panose="020E0502030303020204" pitchFamily="34" charset="0"/>
              </a:rPr>
              <a:t>2) What is the next step : </a:t>
            </a:r>
            <a:endParaRPr lang="ar-JO" sz="2400" b="1" i="0" dirty="0">
              <a:effectLst/>
              <a:latin typeface="Candara" panose="020E0502030303020204" pitchFamily="34" charset="0"/>
            </a:endParaRPr>
          </a:p>
          <a:p>
            <a:pPr algn="l" rtl="0"/>
            <a:r>
              <a:rPr lang="en-US" sz="2400" b="0" i="0" dirty="0">
                <a:solidFill>
                  <a:srgbClr val="FF0000"/>
                </a:solidFill>
                <a:effectLst/>
                <a:latin typeface="Candara" panose="020E0502030303020204" pitchFamily="34" charset="0"/>
              </a:rPr>
              <a:t>Lipid profile </a:t>
            </a:r>
            <a:endParaRPr lang="ar-JO" sz="2400" b="0" i="0" dirty="0">
              <a:solidFill>
                <a:srgbClr val="FF0000"/>
              </a:solidFill>
              <a:effectLst/>
              <a:latin typeface="Candara" panose="020E0502030303020204" pitchFamily="34" charset="0"/>
            </a:endParaRPr>
          </a:p>
          <a:p>
            <a:pPr algn="l" rtl="0"/>
            <a:endParaRPr lang="ar-JO" sz="2400" dirty="0">
              <a:latin typeface="Candara" panose="020E0502030303020204" pitchFamily="34" charset="0"/>
            </a:endParaRPr>
          </a:p>
          <a:p>
            <a:pPr algn="l" rtl="0"/>
            <a:r>
              <a:rPr lang="en-US" sz="2400" b="1" i="0" dirty="0">
                <a:effectLst/>
                <a:latin typeface="Candara" panose="020E0502030303020204" pitchFamily="34" charset="0"/>
              </a:rPr>
              <a:t>3) What is the indication of statin in primary prevention :</a:t>
            </a:r>
            <a:endParaRPr lang="ar-JO" sz="2400" b="1" i="0" dirty="0">
              <a:effectLst/>
              <a:latin typeface="Candara" panose="020E0502030303020204" pitchFamily="34" charset="0"/>
            </a:endParaRPr>
          </a:p>
          <a:p>
            <a:pPr algn="l" rtl="0"/>
            <a:r>
              <a:rPr lang="en-US" sz="2400" dirty="0">
                <a:solidFill>
                  <a:srgbClr val="FF0000"/>
                </a:solidFill>
                <a:latin typeface="Candara" panose="020E0502030303020204" pitchFamily="34" charset="0"/>
              </a:rPr>
              <a:t>1- LDL-C &gt;=190 mg/dl</a:t>
            </a:r>
          </a:p>
          <a:p>
            <a:pPr algn="l" rtl="0"/>
            <a:r>
              <a:rPr lang="en-US" sz="2400" dirty="0">
                <a:solidFill>
                  <a:srgbClr val="FF0000"/>
                </a:solidFill>
                <a:latin typeface="Candara" panose="020E0502030303020204" pitchFamily="34" charset="0"/>
              </a:rPr>
              <a:t>2- Diabetes and aged 40-75 years with LDL-C between 70-189 mg/dl</a:t>
            </a:r>
          </a:p>
          <a:p>
            <a:pPr algn="l" rtl="0"/>
            <a:r>
              <a:rPr lang="en-US" sz="2400" dirty="0">
                <a:solidFill>
                  <a:srgbClr val="FF0000"/>
                </a:solidFill>
                <a:latin typeface="Candara" panose="020E0502030303020204" pitchFamily="34" charset="0"/>
              </a:rPr>
              <a:t>3- No diabetes and estimated 10 year ASCVD risk of &gt;= 7.5 % who are between 40 to 75 years of age with LDL-C between 70-189 mg/dl</a:t>
            </a:r>
          </a:p>
          <a:p>
            <a:endParaRPr lang="en-US" sz="2400" dirty="0">
              <a:latin typeface="Candara" panose="020E0502030303020204" pitchFamily="34" charset="0"/>
            </a:endParaRP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053542" cy="914400"/>
          </a:xfrm>
        </p:spPr>
        <p:style>
          <a:lnRef idx="2">
            <a:schemeClr val="accent1"/>
          </a:lnRef>
          <a:fillRef idx="1">
            <a:schemeClr val="lt1"/>
          </a:fillRef>
          <a:effectRef idx="0">
            <a:schemeClr val="accent1"/>
          </a:effectRef>
          <a:fontRef idx="minor">
            <a:schemeClr val="dk1"/>
          </a:fontRef>
        </p:style>
        <p:txBody>
          <a:bodyPr/>
          <a:lstStyle/>
          <a:p>
            <a:r>
              <a:rPr lang="en-US" dirty="0"/>
              <a:t>Q3:</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44194" y="1996367"/>
            <a:ext cx="4195762" cy="4195762"/>
          </a:xfrm>
        </p:spPr>
      </p:pic>
      <p:sp>
        <p:nvSpPr>
          <p:cNvPr id="8" name="Rectangle 7"/>
          <p:cNvSpPr/>
          <p:nvPr/>
        </p:nvSpPr>
        <p:spPr>
          <a:xfrm>
            <a:off x="197607" y="2247701"/>
            <a:ext cx="2904320" cy="3046988"/>
          </a:xfrm>
          <a:prstGeom prst="rect">
            <a:avLst/>
          </a:prstGeom>
        </p:spPr>
        <p:txBody>
          <a:bodyPr wrap="square">
            <a:spAutoFit/>
          </a:bodyPr>
          <a:lstStyle/>
          <a:p>
            <a:pPr algn="l" rtl="0"/>
            <a:br>
              <a:rPr lang="en-US" sz="2400" b="1" dirty="0">
                <a:latin typeface="Candara" panose="020E0502030303020204" pitchFamily="34" charset="0"/>
              </a:rPr>
            </a:br>
            <a:r>
              <a:rPr lang="en-US" sz="2400" b="1" dirty="0">
                <a:latin typeface="Candara" panose="020E0502030303020204" pitchFamily="34" charset="0"/>
              </a:rPr>
              <a:t>1) </a:t>
            </a:r>
            <a:r>
              <a:rPr lang="en-US" sz="2400" b="1" i="0" dirty="0">
                <a:effectLst/>
                <a:latin typeface="Candara" panose="020E0502030303020204" pitchFamily="34" charset="0"/>
              </a:rPr>
              <a:t>What is diagnosis : </a:t>
            </a:r>
            <a:endParaRPr lang="ar-JO" sz="2400" b="1" i="0" dirty="0">
              <a:effectLst/>
              <a:latin typeface="Candara" panose="020E0502030303020204" pitchFamily="34" charset="0"/>
            </a:endParaRPr>
          </a:p>
          <a:p>
            <a:pPr algn="l" rtl="0"/>
            <a:r>
              <a:rPr lang="en-US" sz="2400" b="0" i="0" dirty="0">
                <a:solidFill>
                  <a:srgbClr val="FF0000"/>
                </a:solidFill>
                <a:effectLst/>
                <a:latin typeface="Candara" panose="020E0502030303020204" pitchFamily="34" charset="0"/>
              </a:rPr>
              <a:t>Varicella Zoster infection </a:t>
            </a:r>
            <a:endParaRPr lang="ar-JO" sz="2400" b="0" i="0" dirty="0">
              <a:solidFill>
                <a:srgbClr val="FF0000"/>
              </a:solidFill>
              <a:effectLst/>
              <a:latin typeface="Candara" panose="020E0502030303020204" pitchFamily="34" charset="0"/>
            </a:endParaRPr>
          </a:p>
          <a:p>
            <a:pPr algn="l" rtl="0"/>
            <a:endParaRPr lang="ar-JO" sz="2400" dirty="0">
              <a:latin typeface="Candara" panose="020E0502030303020204" pitchFamily="34" charset="0"/>
            </a:endParaRPr>
          </a:p>
          <a:p>
            <a:pPr algn="l" rtl="0"/>
            <a:r>
              <a:rPr lang="en-US" sz="2400" b="1" i="0" dirty="0">
                <a:effectLst/>
                <a:latin typeface="Candara" panose="020E0502030303020204" pitchFamily="34" charset="0"/>
              </a:rPr>
              <a:t>2) How we can prevent it : </a:t>
            </a:r>
            <a:endParaRPr lang="ar-JO" sz="2400" b="1" i="0" dirty="0">
              <a:effectLst/>
              <a:latin typeface="Candara" panose="020E0502030303020204" pitchFamily="34" charset="0"/>
            </a:endParaRPr>
          </a:p>
          <a:p>
            <a:pPr algn="l" rtl="0"/>
            <a:r>
              <a:rPr lang="en-US" sz="2400" b="0" i="0" dirty="0">
                <a:solidFill>
                  <a:srgbClr val="FF0000"/>
                </a:solidFill>
                <a:effectLst/>
                <a:latin typeface="Candara" panose="020E0502030303020204" pitchFamily="34" charset="0"/>
              </a:rPr>
              <a:t>Varicella vaccination</a:t>
            </a:r>
            <a:endParaRPr lang="en-US" sz="2400" dirty="0">
              <a:solidFill>
                <a:srgbClr val="FF0000"/>
              </a:solidFill>
              <a:latin typeface="Candara" panose="020E0502030303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Q6</a:t>
            </a:r>
          </a:p>
        </p:txBody>
      </p:sp>
      <p:sp>
        <p:nvSpPr>
          <p:cNvPr id="3" name="Content Placeholder 2"/>
          <p:cNvSpPr>
            <a:spLocks noGrp="1"/>
          </p:cNvSpPr>
          <p:nvPr>
            <p:ph idx="1"/>
          </p:nvPr>
        </p:nvSpPr>
        <p:spPr>
          <a:xfrm>
            <a:off x="457200" y="1268760"/>
            <a:ext cx="8229600" cy="4525963"/>
          </a:xfrm>
        </p:spPr>
        <p:txBody>
          <a:bodyPr/>
          <a:lstStyle/>
          <a:p>
            <a:pPr algn="l" rtl="0"/>
            <a:r>
              <a:rPr lang="en-US" dirty="0"/>
              <a:t>A 30 years old patient complaining of recurrent attacks of rotational movement, they usually occur when he stands up from sitting.</a:t>
            </a:r>
          </a:p>
          <a:p>
            <a:pPr algn="l" rtl="0"/>
            <a:r>
              <a:rPr lang="en-US" dirty="0"/>
              <a:t>Mention 2 diagnoses to differentiate?</a:t>
            </a:r>
          </a:p>
          <a:p>
            <a:pPr marL="0" indent="0" algn="l" rtl="0">
              <a:buNone/>
            </a:pPr>
            <a:r>
              <a:rPr lang="en-US" dirty="0"/>
              <a:t>	</a:t>
            </a:r>
            <a:r>
              <a:rPr lang="en-US" dirty="0">
                <a:solidFill>
                  <a:srgbClr val="00B050"/>
                </a:solidFill>
              </a:rPr>
              <a:t>1- Benign Paroxysmal Positional Vertigo</a:t>
            </a:r>
          </a:p>
          <a:p>
            <a:pPr marL="0" indent="0" algn="l" rtl="0">
              <a:buNone/>
            </a:pPr>
            <a:r>
              <a:rPr lang="en-US" dirty="0">
                <a:solidFill>
                  <a:srgbClr val="00B050"/>
                </a:solidFill>
              </a:rPr>
              <a:t>	2- Orthostatic Hypotension </a:t>
            </a:r>
          </a:p>
          <a:p>
            <a:pPr algn="l" rtl="0"/>
            <a:r>
              <a:rPr lang="en-US" dirty="0"/>
              <a:t>How can you prove the diagnosis?</a:t>
            </a:r>
          </a:p>
          <a:p>
            <a:pPr marL="342900" lvl="1" indent="0" algn="l" rtl="0">
              <a:buNone/>
            </a:pPr>
            <a:r>
              <a:rPr lang="en-US" dirty="0">
                <a:solidFill>
                  <a:srgbClr val="00B050"/>
                </a:solidFill>
              </a:rPr>
              <a:t>By doing Dix-</a:t>
            </a:r>
            <a:r>
              <a:rPr lang="en-US" dirty="0" err="1">
                <a:solidFill>
                  <a:srgbClr val="00B050"/>
                </a:solidFill>
              </a:rPr>
              <a:t>Hullpike</a:t>
            </a:r>
            <a:r>
              <a:rPr lang="en-US" dirty="0">
                <a:solidFill>
                  <a:srgbClr val="00B050"/>
                </a:solidFill>
              </a:rPr>
              <a:t> maneuver (positive= BPPV), Measure blood pressure for orthostatic hypotension</a:t>
            </a:r>
          </a:p>
        </p:txBody>
      </p:sp>
    </p:spTree>
    <p:extLst>
      <p:ext uri="{BB962C8B-B14F-4D97-AF65-F5344CB8AC3E}">
        <p14:creationId xmlns:p14="http://schemas.microsoft.com/office/powerpoint/2010/main" val="118370773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8276"/>
            <a:ext cx="6720840" cy="787651"/>
          </a:xfrm>
        </p:spPr>
        <p:style>
          <a:lnRef idx="2">
            <a:schemeClr val="accent1"/>
          </a:lnRef>
          <a:fillRef idx="1">
            <a:schemeClr val="lt1"/>
          </a:fillRef>
          <a:effectRef idx="0">
            <a:schemeClr val="accent1"/>
          </a:effectRef>
          <a:fontRef idx="minor">
            <a:schemeClr val="dk1"/>
          </a:fontRef>
        </p:style>
        <p:txBody>
          <a:bodyPr/>
          <a:lstStyle/>
          <a:p>
            <a:r>
              <a:rPr lang="en-US" dirty="0"/>
              <a:t>Q4:</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59275" y="1252025"/>
            <a:ext cx="2818036" cy="5561970"/>
          </a:xfrm>
        </p:spPr>
      </p:pic>
      <p:sp>
        <p:nvSpPr>
          <p:cNvPr id="6" name="Rectangle 5"/>
          <p:cNvSpPr/>
          <p:nvPr/>
        </p:nvSpPr>
        <p:spPr>
          <a:xfrm>
            <a:off x="628650" y="2205503"/>
            <a:ext cx="4298559" cy="3970318"/>
          </a:xfrm>
          <a:prstGeom prst="rect">
            <a:avLst/>
          </a:prstGeom>
        </p:spPr>
        <p:txBody>
          <a:bodyPr wrap="square">
            <a:spAutoFit/>
          </a:bodyPr>
          <a:lstStyle/>
          <a:p>
            <a:pPr algn="l" rtl="0"/>
            <a:r>
              <a:rPr lang="en-US" sz="2800" i="0" dirty="0">
                <a:effectLst/>
                <a:latin typeface="Candara" panose="020E0502030303020204" pitchFamily="34" charset="0"/>
              </a:rPr>
              <a:t>Child presented with stridor </a:t>
            </a:r>
          </a:p>
          <a:p>
            <a:pPr algn="l" rtl="0"/>
            <a:endParaRPr lang="en-US" sz="2800" dirty="0">
              <a:solidFill>
                <a:srgbClr val="444950"/>
              </a:solidFill>
              <a:latin typeface="Candara" panose="020E0502030303020204" pitchFamily="34" charset="0"/>
            </a:endParaRPr>
          </a:p>
          <a:p>
            <a:pPr algn="l" rtl="0"/>
            <a:r>
              <a:rPr lang="en-US" sz="2800" b="1" i="0" dirty="0">
                <a:effectLst/>
                <a:latin typeface="Candara" panose="020E0502030303020204" pitchFamily="34" charset="0"/>
              </a:rPr>
              <a:t>1) What’s the Name of this sign : </a:t>
            </a:r>
          </a:p>
          <a:p>
            <a:pPr algn="l" rtl="0"/>
            <a:r>
              <a:rPr lang="en-US" sz="2800" dirty="0">
                <a:solidFill>
                  <a:srgbClr val="FF0000"/>
                </a:solidFill>
                <a:latin typeface="Candara" panose="020E0502030303020204" pitchFamily="34" charset="0"/>
              </a:rPr>
              <a:t>Thumb</a:t>
            </a:r>
            <a:r>
              <a:rPr lang="en-US" sz="2800" i="0" dirty="0">
                <a:solidFill>
                  <a:srgbClr val="FF0000"/>
                </a:solidFill>
                <a:effectLst/>
                <a:latin typeface="Candara" panose="020E0502030303020204" pitchFamily="34" charset="0"/>
              </a:rPr>
              <a:t> sign</a:t>
            </a:r>
          </a:p>
          <a:p>
            <a:pPr algn="l" rtl="0"/>
            <a:endParaRPr lang="en-US" sz="2800" dirty="0">
              <a:solidFill>
                <a:srgbClr val="444950"/>
              </a:solidFill>
              <a:latin typeface="Candara" panose="020E0502030303020204" pitchFamily="34" charset="0"/>
            </a:endParaRPr>
          </a:p>
          <a:p>
            <a:pPr algn="l" rtl="0"/>
            <a:r>
              <a:rPr lang="en-US" sz="2800" b="1" i="0" dirty="0">
                <a:effectLst/>
                <a:latin typeface="Candara" panose="020E0502030303020204" pitchFamily="34" charset="0"/>
              </a:rPr>
              <a:t>2) Your diagnosis </a:t>
            </a:r>
            <a:r>
              <a:rPr lang="en-US" sz="2800" b="1" i="0" dirty="0">
                <a:solidFill>
                  <a:srgbClr val="444950"/>
                </a:solidFill>
                <a:effectLst/>
                <a:latin typeface="Candara" panose="020E0502030303020204" pitchFamily="34" charset="0"/>
              </a:rPr>
              <a:t>:</a:t>
            </a:r>
            <a:br>
              <a:rPr lang="en-US" sz="2800" i="0" dirty="0">
                <a:solidFill>
                  <a:srgbClr val="444950"/>
                </a:solidFill>
                <a:effectLst/>
                <a:latin typeface="Candara" panose="020E0502030303020204" pitchFamily="34" charset="0"/>
              </a:rPr>
            </a:br>
            <a:r>
              <a:rPr lang="en-US" sz="2800" i="0" dirty="0">
                <a:solidFill>
                  <a:srgbClr val="444950"/>
                </a:solidFill>
                <a:effectLst/>
                <a:latin typeface="Candara" panose="020E0502030303020204" pitchFamily="34" charset="0"/>
              </a:rPr>
              <a:t> </a:t>
            </a:r>
            <a:r>
              <a:rPr lang="en-US" sz="2800" i="0" dirty="0">
                <a:solidFill>
                  <a:srgbClr val="FF0000"/>
                </a:solidFill>
                <a:effectLst/>
                <a:latin typeface="Candara" panose="020E0502030303020204" pitchFamily="34" charset="0"/>
              </a:rPr>
              <a:t>Epiglottis</a:t>
            </a:r>
            <a:endParaRPr lang="en-US" sz="2800" dirty="0">
              <a:solidFill>
                <a:srgbClr val="FF0000"/>
              </a:solidFill>
              <a:latin typeface="Candara" panose="020E0502030303020204" pitchFamily="34" charset="0"/>
            </a:endParaRP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053542" cy="731520"/>
          </a:xfrm>
        </p:spPr>
        <p:style>
          <a:lnRef idx="2">
            <a:schemeClr val="accent1"/>
          </a:lnRef>
          <a:fillRef idx="1">
            <a:schemeClr val="lt1"/>
          </a:fillRef>
          <a:effectRef idx="0">
            <a:schemeClr val="accent1"/>
          </a:effectRef>
          <a:fontRef idx="minor">
            <a:schemeClr val="dk1"/>
          </a:fontRef>
        </p:style>
        <p:txBody>
          <a:bodyPr/>
          <a:lstStyle/>
          <a:p>
            <a:r>
              <a:rPr lang="en-US" dirty="0"/>
              <a:t>Q5:</a:t>
            </a:r>
          </a:p>
        </p:txBody>
      </p:sp>
      <p:pic>
        <p:nvPicPr>
          <p:cNvPr id="4" name="عنصر نائب للمحتوى 3" descr="Slide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754725" y="2112720"/>
            <a:ext cx="7308386" cy="4582231"/>
          </a:xfrm>
          <a:prstGeom prst="rect">
            <a:avLst/>
          </a:prstGeom>
        </p:spPr>
      </p:pic>
      <p:sp>
        <p:nvSpPr>
          <p:cNvPr id="5" name="Rectangle 4"/>
          <p:cNvSpPr/>
          <p:nvPr/>
        </p:nvSpPr>
        <p:spPr>
          <a:xfrm>
            <a:off x="170593" y="3429000"/>
            <a:ext cx="881973" cy="523220"/>
          </a:xfrm>
          <a:prstGeom prst="rect">
            <a:avLst/>
          </a:prstGeom>
        </p:spPr>
        <p:txBody>
          <a:bodyPr wrap="none">
            <a:spAutoFit/>
          </a:bodyPr>
          <a:lstStyle/>
          <a:p>
            <a:r>
              <a:rPr lang="en-US" sz="2800" b="1" i="0" dirty="0">
                <a:solidFill>
                  <a:srgbClr val="FF0000"/>
                </a:solidFill>
                <a:effectLst/>
                <a:latin typeface="Helvetica" pitchFamily="34" charset="0"/>
              </a:rPr>
              <a:t>SVT</a:t>
            </a:r>
            <a:endParaRPr lang="en-US" sz="2800" b="1" dirty="0">
              <a:solidFill>
                <a:srgbClr val="FF0000"/>
              </a:solidFill>
            </a:endParaRP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7053542" cy="759655"/>
          </a:xfrm>
        </p:spPr>
        <p:style>
          <a:lnRef idx="2">
            <a:schemeClr val="accent1"/>
          </a:lnRef>
          <a:fillRef idx="1">
            <a:schemeClr val="lt1"/>
          </a:fillRef>
          <a:effectRef idx="0">
            <a:schemeClr val="accent1"/>
          </a:effectRef>
          <a:fontRef idx="minor">
            <a:schemeClr val="dk1"/>
          </a:fontRef>
        </p:style>
        <p:txBody>
          <a:bodyPr/>
          <a:lstStyle/>
          <a:p>
            <a:r>
              <a:rPr lang="en-US" dirty="0"/>
              <a:t>Q6:</a:t>
            </a:r>
          </a:p>
        </p:txBody>
      </p:sp>
      <p:pic>
        <p:nvPicPr>
          <p:cNvPr id="4" name="Content Placeholder 3"/>
          <p:cNvPicPr>
            <a:picLocks noGrp="1" noChangeAspect="1"/>
          </p:cNvPicPr>
          <p:nvPr>
            <p:ph idx="1"/>
          </p:nvPr>
        </p:nvPicPr>
        <p:blipFill>
          <a:blip r:embed="rId2" cstate="print"/>
          <a:stretch>
            <a:fillRect/>
          </a:stretch>
        </p:blipFill>
        <p:spPr bwMode="auto">
          <a:xfrm>
            <a:off x="5981980" y="1692720"/>
            <a:ext cx="2943971" cy="4631848"/>
          </a:xfrm>
          <a:prstGeom prst="rect">
            <a:avLst/>
          </a:prstGeom>
          <a:noFill/>
          <a:ln w="9525">
            <a:noFill/>
            <a:miter lim="800000"/>
            <a:headEnd/>
            <a:tailEnd/>
          </a:ln>
        </p:spPr>
      </p:pic>
      <p:sp>
        <p:nvSpPr>
          <p:cNvPr id="5" name="Rectangle 4"/>
          <p:cNvSpPr/>
          <p:nvPr/>
        </p:nvSpPr>
        <p:spPr>
          <a:xfrm>
            <a:off x="142844" y="2214554"/>
            <a:ext cx="5591907" cy="1569660"/>
          </a:xfrm>
          <a:prstGeom prst="rect">
            <a:avLst/>
          </a:prstGeom>
        </p:spPr>
        <p:txBody>
          <a:bodyPr wrap="square">
            <a:spAutoFit/>
          </a:bodyPr>
          <a:lstStyle/>
          <a:p>
            <a:pPr marL="285750" indent="-285750" algn="l" rtl="0">
              <a:buFont typeface="Arial" panose="020B0604020202020204" pitchFamily="34" charset="0"/>
              <a:buChar char="•"/>
            </a:pPr>
            <a:r>
              <a:rPr lang="en-US" sz="2400" dirty="0">
                <a:latin typeface="Candara" panose="020E0502030303020204" pitchFamily="34" charset="0"/>
              </a:rPr>
              <a:t> Age 50</a:t>
            </a:r>
          </a:p>
          <a:p>
            <a:pPr marL="285750" indent="-285750" algn="l" rtl="0">
              <a:buFont typeface="Arial" panose="020B0604020202020204" pitchFamily="34" charset="0"/>
              <a:buChar char="•"/>
            </a:pPr>
            <a:r>
              <a:rPr lang="en-US" sz="2400" b="0" i="0" dirty="0">
                <a:effectLst/>
                <a:latin typeface="Candara" panose="020E0502030303020204" pitchFamily="34" charset="0"/>
              </a:rPr>
              <a:t>Fever 38.5 With cough No lymph node enlargement </a:t>
            </a:r>
          </a:p>
          <a:p>
            <a:pPr marL="285750" indent="-285750" algn="l" rtl="0">
              <a:buFont typeface="Arial" panose="020B0604020202020204" pitchFamily="34" charset="0"/>
              <a:buChar char="•"/>
            </a:pPr>
            <a:r>
              <a:rPr lang="en-US" sz="2400" b="0" i="0" dirty="0">
                <a:effectLst/>
                <a:latin typeface="Candara" panose="020E0502030303020204" pitchFamily="34" charset="0"/>
              </a:rPr>
              <a:t>On pic &gt; no exudate \ erythema</a:t>
            </a:r>
            <a:endParaRPr lang="en-US" sz="2400" dirty="0">
              <a:latin typeface="Candara" panose="020E0502030303020204" pitchFamily="34" charset="0"/>
            </a:endParaRPr>
          </a:p>
        </p:txBody>
      </p:sp>
      <p:sp>
        <p:nvSpPr>
          <p:cNvPr id="6" name="Rectangle 5"/>
          <p:cNvSpPr/>
          <p:nvPr/>
        </p:nvSpPr>
        <p:spPr>
          <a:xfrm>
            <a:off x="583810" y="3866273"/>
            <a:ext cx="4572000" cy="3108543"/>
          </a:xfrm>
          <a:prstGeom prst="rect">
            <a:avLst/>
          </a:prstGeom>
        </p:spPr>
        <p:txBody>
          <a:bodyPr>
            <a:spAutoFit/>
          </a:bodyPr>
          <a:lstStyle/>
          <a:p>
            <a:pPr algn="l" rtl="0"/>
            <a:r>
              <a:rPr lang="en-US" sz="2800" b="1" dirty="0">
                <a:latin typeface="Helvetica" pitchFamily="34" charset="0"/>
                <a:cs typeface="Arial" panose="020B0604020202020204" pitchFamily="34" charset="0"/>
              </a:rPr>
              <a:t>1) what is his </a:t>
            </a:r>
            <a:r>
              <a:rPr lang="en-US" sz="2800" b="1" dirty="0" err="1">
                <a:latin typeface="Helvetica" pitchFamily="34" charset="0"/>
                <a:cs typeface="Arial" panose="020B0604020202020204" pitchFamily="34" charset="0"/>
              </a:rPr>
              <a:t>centor</a:t>
            </a:r>
            <a:r>
              <a:rPr lang="en-US" sz="2800" b="1" dirty="0">
                <a:latin typeface="Helvetica" pitchFamily="34" charset="0"/>
                <a:cs typeface="Arial" panose="020B0604020202020204" pitchFamily="34" charset="0"/>
              </a:rPr>
              <a:t> score?</a:t>
            </a:r>
            <a:br>
              <a:rPr lang="en-US" sz="2800" b="1" dirty="0">
                <a:solidFill>
                  <a:srgbClr val="1C1E21"/>
                </a:solidFill>
                <a:latin typeface="Helvetica" pitchFamily="34" charset="0"/>
                <a:cs typeface="Arial" panose="020B0604020202020204" pitchFamily="34" charset="0"/>
              </a:rPr>
            </a:br>
            <a:r>
              <a:rPr lang="en-US" sz="2800" dirty="0">
                <a:solidFill>
                  <a:srgbClr val="FF0000"/>
                </a:solidFill>
                <a:latin typeface="Helvetica" pitchFamily="34" charset="0"/>
                <a:cs typeface="Arial" panose="020B0604020202020204" pitchFamily="34" charset="0"/>
              </a:rPr>
              <a:t>zero</a:t>
            </a:r>
            <a:br>
              <a:rPr lang="en-US" sz="2800" b="1" dirty="0">
                <a:cs typeface="Arial" panose="020B0604020202020204" pitchFamily="34" charset="0"/>
              </a:rPr>
            </a:br>
            <a:r>
              <a:rPr lang="en-US" sz="2800" b="1" dirty="0">
                <a:latin typeface="Helvetica" pitchFamily="34" charset="0"/>
                <a:cs typeface="Arial" panose="020B0604020202020204" pitchFamily="34" charset="0"/>
              </a:rPr>
              <a:t>2) what is the treatment?</a:t>
            </a:r>
          </a:p>
          <a:p>
            <a:pPr algn="l" rtl="0"/>
            <a:r>
              <a:rPr lang="en-US" sz="2800" dirty="0">
                <a:solidFill>
                  <a:srgbClr val="FF0000"/>
                </a:solidFill>
                <a:latin typeface="Helvetica" pitchFamily="34" charset="0"/>
                <a:cs typeface="Arial" panose="020B0604020202020204" pitchFamily="34" charset="0"/>
              </a:rPr>
              <a:t>conservative</a:t>
            </a:r>
          </a:p>
          <a:p>
            <a:pPr algn="l" rtl="0"/>
            <a:r>
              <a:rPr lang="en-US" sz="2800" dirty="0">
                <a:solidFill>
                  <a:srgbClr val="FF0000"/>
                </a:solidFill>
                <a:latin typeface="Helvetica" pitchFamily="34" charset="0"/>
                <a:cs typeface="Arial" panose="020B0604020202020204" pitchFamily="34" charset="0"/>
              </a:rPr>
              <a:t>No AB</a:t>
            </a:r>
            <a:br>
              <a:rPr lang="en-US" sz="2800" b="1" dirty="0">
                <a:solidFill>
                  <a:srgbClr val="1C1E21"/>
                </a:solidFill>
                <a:latin typeface="Helvetica" pitchFamily="34" charset="0"/>
                <a:cs typeface="Arial" panose="020B0604020202020204" pitchFamily="34" charset="0"/>
              </a:rPr>
            </a:br>
            <a:endParaRPr lang="en-US" sz="2800" b="1" dirty="0">
              <a:solidFill>
                <a:srgbClr val="1C1E21"/>
              </a:solidFill>
              <a:latin typeface="Helvetica" pitchFamily="34" charset="0"/>
              <a:cs typeface="Arial" panose="020B0604020202020204" pitchFamily="34" charset="0"/>
            </a:endParaRP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053542" cy="745588"/>
          </a:xfrm>
        </p:spPr>
        <p:style>
          <a:lnRef idx="2">
            <a:schemeClr val="accent1"/>
          </a:lnRef>
          <a:fillRef idx="1">
            <a:schemeClr val="lt1"/>
          </a:fillRef>
          <a:effectRef idx="0">
            <a:schemeClr val="accent1"/>
          </a:effectRef>
          <a:fontRef idx="minor">
            <a:schemeClr val="dk1"/>
          </a:fontRef>
        </p:style>
        <p:txBody>
          <a:bodyPr/>
          <a:lstStyle/>
          <a:p>
            <a:r>
              <a:rPr lang="en-US" dirty="0"/>
              <a:t>Q7:</a:t>
            </a:r>
          </a:p>
        </p:txBody>
      </p:sp>
      <p:pic>
        <p:nvPicPr>
          <p:cNvPr id="4" name="Content Placeholder 3"/>
          <p:cNvPicPr>
            <a:picLocks noGrp="1" noChangeAspect="1"/>
          </p:cNvPicPr>
          <p:nvPr>
            <p:ph idx="1"/>
          </p:nvPr>
        </p:nvPicPr>
        <p:blipFill>
          <a:blip r:embed="rId2" cstate="print"/>
          <a:stretch>
            <a:fillRect/>
          </a:stretch>
        </p:blipFill>
        <p:spPr>
          <a:xfrm>
            <a:off x="628650" y="1936157"/>
            <a:ext cx="7886700" cy="1682496"/>
          </a:xfrm>
          <a:prstGeom prst="rect">
            <a:avLst/>
          </a:prstGeom>
        </p:spPr>
      </p:pic>
      <p:sp>
        <p:nvSpPr>
          <p:cNvPr id="5" name="Rectangle 4"/>
          <p:cNvSpPr/>
          <p:nvPr/>
        </p:nvSpPr>
        <p:spPr>
          <a:xfrm>
            <a:off x="491490" y="3939407"/>
            <a:ext cx="5121520" cy="2862322"/>
          </a:xfrm>
          <a:prstGeom prst="rect">
            <a:avLst/>
          </a:prstGeom>
        </p:spPr>
        <p:txBody>
          <a:bodyPr wrap="square">
            <a:spAutoFit/>
          </a:bodyPr>
          <a:lstStyle/>
          <a:p>
            <a:pPr algn="l" rtl="0"/>
            <a:r>
              <a:rPr lang="en-US" sz="2000" b="1" i="0" dirty="0">
                <a:effectLst/>
                <a:latin typeface="Candara" panose="020E0502030303020204" pitchFamily="34" charset="0"/>
              </a:rPr>
              <a:t>1) What’s the pattern of disease: </a:t>
            </a:r>
            <a:endParaRPr lang="ar-JO" sz="2000" b="1" i="0" dirty="0">
              <a:effectLst/>
              <a:latin typeface="Candara" panose="020E0502030303020204" pitchFamily="34" charset="0"/>
            </a:endParaRPr>
          </a:p>
          <a:p>
            <a:pPr algn="l" rtl="0"/>
            <a:r>
              <a:rPr lang="en-US" sz="2000" b="0" i="0" dirty="0">
                <a:solidFill>
                  <a:srgbClr val="FF0000"/>
                </a:solidFill>
                <a:effectLst/>
                <a:latin typeface="Candara" panose="020E0502030303020204" pitchFamily="34" charset="0"/>
              </a:rPr>
              <a:t>Obstructive</a:t>
            </a:r>
          </a:p>
          <a:p>
            <a:pPr algn="l" rtl="0"/>
            <a:r>
              <a:rPr lang="en-US" sz="2000" b="1" i="0" dirty="0">
                <a:effectLst/>
                <a:latin typeface="Candara" panose="020E0502030303020204" pitchFamily="34" charset="0"/>
              </a:rPr>
              <a:t>2) What is your Dx?</a:t>
            </a:r>
            <a:br>
              <a:rPr lang="en-US" sz="2000" b="1" i="0" dirty="0">
                <a:effectLst/>
                <a:latin typeface="Candara" panose="020E0502030303020204" pitchFamily="34" charset="0"/>
              </a:rPr>
            </a:br>
            <a:r>
              <a:rPr lang="en-US" sz="2000" dirty="0">
                <a:solidFill>
                  <a:srgbClr val="FF0000"/>
                </a:solidFill>
                <a:latin typeface="Candara" panose="020E0502030303020204" pitchFamily="34" charset="0"/>
              </a:rPr>
              <a:t>asthma</a:t>
            </a:r>
            <a:r>
              <a:rPr lang="en-US" sz="2000" b="1" dirty="0">
                <a:latin typeface="Candara" panose="020E0502030303020204" pitchFamily="34" charset="0"/>
              </a:rPr>
              <a:t> </a:t>
            </a:r>
            <a:endParaRPr lang="ar-JO" sz="2000" b="0" i="0" dirty="0">
              <a:effectLst/>
              <a:latin typeface="Candara" panose="020E0502030303020204" pitchFamily="34" charset="0"/>
            </a:endParaRPr>
          </a:p>
          <a:p>
            <a:pPr algn="l" rtl="0"/>
            <a:r>
              <a:rPr lang="en-US" sz="2000" b="1" i="0" dirty="0">
                <a:effectLst/>
                <a:latin typeface="Candara" panose="020E0502030303020204" pitchFamily="34" charset="0"/>
              </a:rPr>
              <a:t>3) What is your management : </a:t>
            </a:r>
            <a:endParaRPr lang="ar-JO" sz="2000" b="1" i="0" dirty="0">
              <a:effectLst/>
              <a:latin typeface="Candara" panose="020E0502030303020204" pitchFamily="34" charset="0"/>
            </a:endParaRPr>
          </a:p>
          <a:p>
            <a:pPr algn="l" rtl="0"/>
            <a:r>
              <a:rPr lang="en-US" sz="2000" b="0" i="0" dirty="0">
                <a:solidFill>
                  <a:srgbClr val="FF0000"/>
                </a:solidFill>
                <a:effectLst/>
                <a:latin typeface="Candara" panose="020E0502030303020204" pitchFamily="34" charset="0"/>
              </a:rPr>
              <a:t>Stop smoking </a:t>
            </a:r>
            <a:endParaRPr lang="ar-JO" sz="2000" b="0" i="0" dirty="0">
              <a:solidFill>
                <a:srgbClr val="FF0000"/>
              </a:solidFill>
              <a:effectLst/>
              <a:latin typeface="Candara" panose="020E0502030303020204" pitchFamily="34" charset="0"/>
            </a:endParaRPr>
          </a:p>
          <a:p>
            <a:pPr algn="l" rtl="0"/>
            <a:r>
              <a:rPr lang="en-US" sz="2000" b="0" i="0" dirty="0">
                <a:solidFill>
                  <a:srgbClr val="FF0000"/>
                </a:solidFill>
                <a:effectLst/>
                <a:latin typeface="Candara" panose="020E0502030303020204" pitchFamily="34" charset="0"/>
              </a:rPr>
              <a:t>Avoid triggers </a:t>
            </a:r>
            <a:endParaRPr lang="ar-JO" sz="2000" b="0" i="0" dirty="0">
              <a:solidFill>
                <a:srgbClr val="FF0000"/>
              </a:solidFill>
              <a:effectLst/>
              <a:latin typeface="Candara" panose="020E0502030303020204" pitchFamily="34" charset="0"/>
            </a:endParaRPr>
          </a:p>
          <a:p>
            <a:pPr algn="l" rtl="0"/>
            <a:r>
              <a:rPr lang="en-US" sz="2000" b="0" i="0" dirty="0">
                <a:solidFill>
                  <a:srgbClr val="FF0000"/>
                </a:solidFill>
                <a:effectLst/>
                <a:latin typeface="Candara" panose="020E0502030303020204" pitchFamily="34" charset="0"/>
              </a:rPr>
              <a:t>Pharmacological: </a:t>
            </a:r>
            <a:endParaRPr lang="ar-JO" sz="2000" b="0" i="0" dirty="0">
              <a:solidFill>
                <a:srgbClr val="FF0000"/>
              </a:solidFill>
              <a:effectLst/>
              <a:latin typeface="Candara" panose="020E0502030303020204" pitchFamily="34" charset="0"/>
            </a:endParaRPr>
          </a:p>
          <a:p>
            <a:pPr algn="l" rtl="0"/>
            <a:r>
              <a:rPr lang="en-US" sz="2000" b="0" i="0" dirty="0">
                <a:solidFill>
                  <a:srgbClr val="FF0000"/>
                </a:solidFill>
                <a:effectLst/>
                <a:latin typeface="Candara" panose="020E0502030303020204" pitchFamily="34" charset="0"/>
              </a:rPr>
              <a:t>SABA….</a:t>
            </a:r>
            <a:endParaRPr lang="en-US" sz="2000" dirty="0">
              <a:solidFill>
                <a:srgbClr val="FF0000"/>
              </a:solidFill>
              <a:latin typeface="Candara" panose="020E0502030303020204" pitchFamily="34" charset="0"/>
            </a:endParaRP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800"/>
            <a:ext cx="7053542" cy="825726"/>
          </a:xfrm>
        </p:spPr>
        <p:style>
          <a:lnRef idx="2">
            <a:schemeClr val="accent1"/>
          </a:lnRef>
          <a:fillRef idx="1">
            <a:schemeClr val="lt1"/>
          </a:fillRef>
          <a:effectRef idx="0">
            <a:schemeClr val="accent1"/>
          </a:effectRef>
          <a:fontRef idx="minor">
            <a:schemeClr val="dk1"/>
          </a:fontRef>
        </p:style>
        <p:txBody>
          <a:bodyPr/>
          <a:lstStyle/>
          <a:p>
            <a:r>
              <a:rPr lang="en-US" dirty="0"/>
              <a:t>Q8:</a:t>
            </a:r>
          </a:p>
        </p:txBody>
      </p:sp>
      <p:sp>
        <p:nvSpPr>
          <p:cNvPr id="3" name="Content Placeholder 2"/>
          <p:cNvSpPr>
            <a:spLocks noGrp="1"/>
          </p:cNvSpPr>
          <p:nvPr>
            <p:ph idx="1"/>
          </p:nvPr>
        </p:nvSpPr>
        <p:spPr>
          <a:xfrm>
            <a:off x="158262" y="1825625"/>
            <a:ext cx="5127674" cy="4884664"/>
          </a:xfrm>
        </p:spPr>
        <p:txBody>
          <a:bodyPr>
            <a:normAutofit fontScale="70000" lnSpcReduction="20000"/>
          </a:bodyPr>
          <a:lstStyle/>
          <a:p>
            <a:pPr marL="0" indent="0" algn="l" rtl="0">
              <a:buNone/>
            </a:pPr>
            <a:r>
              <a:rPr lang="en-US" dirty="0">
                <a:latin typeface="Candara" panose="020E0502030303020204" pitchFamily="34" charset="0"/>
              </a:rPr>
              <a:t>female / 60 year</a:t>
            </a:r>
          </a:p>
          <a:p>
            <a:pPr marL="0" indent="0" algn="l" rtl="0">
              <a:buNone/>
            </a:pPr>
            <a:endParaRPr lang="en-US" dirty="0">
              <a:latin typeface="Candara" panose="020E0502030303020204" pitchFamily="34" charset="0"/>
            </a:endParaRPr>
          </a:p>
          <a:p>
            <a:pPr marL="514350" indent="-514350" algn="l" rtl="0">
              <a:buAutoNum type="arabicParenR"/>
            </a:pPr>
            <a:r>
              <a:rPr lang="en-US" b="1" dirty="0">
                <a:latin typeface="Candara" panose="020E0502030303020204" pitchFamily="34" charset="0"/>
              </a:rPr>
              <a:t>What’s your diagnosis:</a:t>
            </a:r>
            <a:br>
              <a:rPr lang="en-US" b="1" dirty="0">
                <a:latin typeface="Candara" panose="020E0502030303020204" pitchFamily="34" charset="0"/>
              </a:rPr>
            </a:br>
            <a:br>
              <a:rPr lang="ar-JO" dirty="0">
                <a:latin typeface="Candara" panose="020E0502030303020204" pitchFamily="34" charset="0"/>
              </a:rPr>
            </a:br>
            <a:r>
              <a:rPr lang="en-US" dirty="0">
                <a:latin typeface="Candara" panose="020E0502030303020204" pitchFamily="34" charset="0"/>
              </a:rPr>
              <a:t> </a:t>
            </a:r>
            <a:r>
              <a:rPr lang="en-US" dirty="0">
                <a:solidFill>
                  <a:srgbClr val="FF0000"/>
                </a:solidFill>
                <a:latin typeface="Candara" panose="020E0502030303020204" pitchFamily="34" charset="0"/>
              </a:rPr>
              <a:t>IDA </a:t>
            </a:r>
            <a:br>
              <a:rPr lang="ar-JO" dirty="0">
                <a:latin typeface="Candara" panose="020E0502030303020204" pitchFamily="34" charset="0"/>
              </a:rPr>
            </a:br>
            <a:endParaRPr lang="ar-JO" dirty="0">
              <a:latin typeface="Candara" panose="020E0502030303020204" pitchFamily="34" charset="0"/>
            </a:endParaRPr>
          </a:p>
          <a:p>
            <a:pPr marL="514350" indent="-514350" algn="l" rtl="0">
              <a:buAutoNum type="arabicParenR"/>
            </a:pPr>
            <a:r>
              <a:rPr lang="en-US" b="1" dirty="0">
                <a:latin typeface="Candara" panose="020E0502030303020204" pitchFamily="34" charset="0"/>
              </a:rPr>
              <a:t>What is the possible causes in this case : </a:t>
            </a:r>
            <a:br>
              <a:rPr lang="en-US" b="1" dirty="0">
                <a:latin typeface="Candara" panose="020E0502030303020204" pitchFamily="34" charset="0"/>
              </a:rPr>
            </a:br>
            <a:br>
              <a:rPr lang="ar-JO" dirty="0">
                <a:solidFill>
                  <a:srgbClr val="FF0000"/>
                </a:solidFill>
                <a:latin typeface="Candara" panose="020E0502030303020204" pitchFamily="34" charset="0"/>
              </a:rPr>
            </a:br>
            <a:r>
              <a:rPr lang="en-US" dirty="0">
                <a:solidFill>
                  <a:srgbClr val="FF0000"/>
                </a:solidFill>
                <a:latin typeface="Candara" panose="020E0502030303020204" pitchFamily="34" charset="0"/>
              </a:rPr>
              <a:t>* malabsorption &gt; celiac dis </a:t>
            </a:r>
            <a:br>
              <a:rPr lang="ar-JO" dirty="0">
                <a:solidFill>
                  <a:srgbClr val="FF0000"/>
                </a:solidFill>
                <a:latin typeface="Candara" panose="020E0502030303020204" pitchFamily="34" charset="0"/>
              </a:rPr>
            </a:br>
            <a:r>
              <a:rPr lang="en-US" dirty="0">
                <a:solidFill>
                  <a:srgbClr val="FF0000"/>
                </a:solidFill>
                <a:latin typeface="Candara" panose="020E0502030303020204" pitchFamily="34" charset="0"/>
              </a:rPr>
              <a:t>* blood loss &gt; AUB </a:t>
            </a:r>
            <a:br>
              <a:rPr lang="ar-JO" dirty="0">
                <a:solidFill>
                  <a:srgbClr val="FF0000"/>
                </a:solidFill>
                <a:latin typeface="Candara" panose="020E0502030303020204" pitchFamily="34" charset="0"/>
              </a:rPr>
            </a:br>
            <a:r>
              <a:rPr lang="en-US" dirty="0">
                <a:solidFill>
                  <a:srgbClr val="FF0000"/>
                </a:solidFill>
                <a:latin typeface="Candara" panose="020E0502030303020204" pitchFamily="34" charset="0"/>
              </a:rPr>
              <a:t>* increased requirement like cancer</a:t>
            </a:r>
            <a:br>
              <a:rPr lang="en-US" dirty="0">
                <a:latin typeface="Candara" panose="020E0502030303020204" pitchFamily="34" charset="0"/>
              </a:rPr>
            </a:br>
            <a:br>
              <a:rPr lang="en-US" dirty="0">
                <a:latin typeface="Candara" panose="020E0502030303020204" pitchFamily="34" charset="0"/>
              </a:rPr>
            </a:br>
            <a:endParaRPr lang="en-US" dirty="0">
              <a:latin typeface="Candara" panose="020E0502030303020204" pitchFamily="34" charset="0"/>
            </a:endParaRPr>
          </a:p>
        </p:txBody>
      </p:sp>
      <p:graphicFrame>
        <p:nvGraphicFramePr>
          <p:cNvPr id="5" name="Table 5"/>
          <p:cNvGraphicFramePr>
            <a:graphicFrameLocks noGrp="1"/>
          </p:cNvGraphicFramePr>
          <p:nvPr/>
        </p:nvGraphicFramePr>
        <p:xfrm>
          <a:off x="3686614" y="2396979"/>
          <a:ext cx="4828737" cy="1148080"/>
        </p:xfrm>
        <a:graphic>
          <a:graphicData uri="http://schemas.openxmlformats.org/drawingml/2006/table">
            <a:tbl>
              <a:tblPr firstRow="1" bandRow="1">
                <a:tableStyleId>{5C22544A-7EE6-4342-B048-85BDC9FD1C3A}</a:tableStyleId>
              </a:tblPr>
              <a:tblGrid>
                <a:gridCol w="1609579">
                  <a:extLst>
                    <a:ext uri="{9D8B030D-6E8A-4147-A177-3AD203B41FA5}">
                      <a16:colId xmlns:a16="http://schemas.microsoft.com/office/drawing/2014/main" val="20000"/>
                    </a:ext>
                  </a:extLst>
                </a:gridCol>
                <a:gridCol w="1609579">
                  <a:extLst>
                    <a:ext uri="{9D8B030D-6E8A-4147-A177-3AD203B41FA5}">
                      <a16:colId xmlns:a16="http://schemas.microsoft.com/office/drawing/2014/main" val="20001"/>
                    </a:ext>
                  </a:extLst>
                </a:gridCol>
                <a:gridCol w="1609579">
                  <a:extLst>
                    <a:ext uri="{9D8B030D-6E8A-4147-A177-3AD203B41FA5}">
                      <a16:colId xmlns:a16="http://schemas.microsoft.com/office/drawing/2014/main" val="20002"/>
                    </a:ext>
                  </a:extLst>
                </a:gridCol>
              </a:tblGrid>
              <a:tr h="542149">
                <a:tc>
                  <a:txBody>
                    <a:bodyPr/>
                    <a:lstStyle/>
                    <a:p>
                      <a:pPr algn="ctr"/>
                      <a:r>
                        <a:rPr lang="en-US" sz="2800" dirty="0"/>
                        <a:t>MCV</a:t>
                      </a:r>
                    </a:p>
                  </a:txBody>
                  <a:tcPr marL="68580" marR="68580"/>
                </a:tc>
                <a:tc>
                  <a:txBody>
                    <a:bodyPr/>
                    <a:lstStyle/>
                    <a:p>
                      <a:pPr algn="ctr"/>
                      <a:r>
                        <a:rPr lang="en-US" sz="2800" dirty="0"/>
                        <a:t>Hb</a:t>
                      </a:r>
                    </a:p>
                  </a:txBody>
                  <a:tcPr marL="68580" marR="68580"/>
                </a:tc>
                <a:tc>
                  <a:txBody>
                    <a:bodyPr/>
                    <a:lstStyle/>
                    <a:p>
                      <a:pPr algn="ctr"/>
                      <a:r>
                        <a:rPr lang="en-US" sz="2800" dirty="0"/>
                        <a:t>RDW</a:t>
                      </a:r>
                    </a:p>
                  </a:txBody>
                  <a:tcPr marL="68580" marR="68580"/>
                </a:tc>
                <a:extLst>
                  <a:ext uri="{0D108BD9-81ED-4DB2-BD59-A6C34878D82A}">
                    <a16:rowId xmlns:a16="http://schemas.microsoft.com/office/drawing/2014/main" val="10000"/>
                  </a:ext>
                </a:extLst>
              </a:tr>
              <a:tr h="605931">
                <a:tc>
                  <a:txBody>
                    <a:bodyPr/>
                    <a:lstStyle/>
                    <a:p>
                      <a:pPr algn="ctr"/>
                      <a:r>
                        <a:rPr lang="en-US" sz="3200" b="0" i="0" kern="1200" dirty="0">
                          <a:solidFill>
                            <a:schemeClr val="dk1"/>
                          </a:solidFill>
                          <a:effectLst/>
                          <a:latin typeface="+mn-lt"/>
                          <a:ea typeface="+mn-ea"/>
                          <a:cs typeface="+mn-cs"/>
                        </a:rPr>
                        <a:t>70</a:t>
                      </a:r>
                      <a:endParaRPr lang="en-US" sz="3200" dirty="0"/>
                    </a:p>
                  </a:txBody>
                  <a:tcPr marL="68580" marR="68580"/>
                </a:tc>
                <a:tc>
                  <a:txBody>
                    <a:bodyPr/>
                    <a:lstStyle/>
                    <a:p>
                      <a:pPr algn="ctr"/>
                      <a:r>
                        <a:rPr lang="en-US" sz="3200" dirty="0"/>
                        <a:t>10</a:t>
                      </a:r>
                    </a:p>
                  </a:txBody>
                  <a:tcPr marL="68580" marR="68580"/>
                </a:tc>
                <a:tc>
                  <a:txBody>
                    <a:bodyPr/>
                    <a:lstStyle/>
                    <a:p>
                      <a:pPr algn="ctr"/>
                      <a:r>
                        <a:rPr lang="en-US" sz="3200" dirty="0"/>
                        <a:t>High</a:t>
                      </a:r>
                    </a:p>
                  </a:txBody>
                  <a:tcPr marL="68580" marR="68580"/>
                </a:tc>
                <a:extLst>
                  <a:ext uri="{0D108BD9-81ED-4DB2-BD59-A6C34878D82A}">
                    <a16:rowId xmlns:a16="http://schemas.microsoft.com/office/drawing/2014/main" val="10001"/>
                  </a:ext>
                </a:extLst>
              </a:tr>
            </a:tbl>
          </a:graphicData>
        </a:graphic>
      </p:graphicFrame>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0664"/>
            <a:ext cx="7053542" cy="892522"/>
          </a:xfrm>
        </p:spPr>
        <p:style>
          <a:lnRef idx="2">
            <a:schemeClr val="accent1"/>
          </a:lnRef>
          <a:fillRef idx="1">
            <a:schemeClr val="lt1"/>
          </a:fillRef>
          <a:effectRef idx="0">
            <a:schemeClr val="accent1"/>
          </a:effectRef>
          <a:fontRef idx="minor">
            <a:schemeClr val="dk1"/>
          </a:fontRef>
        </p:style>
        <p:txBody>
          <a:bodyPr/>
          <a:lstStyle/>
          <a:p>
            <a:r>
              <a:rPr lang="en-US" dirty="0"/>
              <a:t>Q9:</a:t>
            </a:r>
          </a:p>
        </p:txBody>
      </p:sp>
      <p:sp>
        <p:nvSpPr>
          <p:cNvPr id="3" name="Content Placeholder 2"/>
          <p:cNvSpPr>
            <a:spLocks noGrp="1"/>
          </p:cNvSpPr>
          <p:nvPr>
            <p:ph idx="1"/>
          </p:nvPr>
        </p:nvSpPr>
        <p:spPr/>
        <p:txBody>
          <a:bodyPr>
            <a:normAutofit lnSpcReduction="10000"/>
          </a:bodyPr>
          <a:lstStyle/>
          <a:p>
            <a:pPr marL="0" indent="0" algn="l" rtl="0">
              <a:buNone/>
            </a:pPr>
            <a:r>
              <a:rPr lang="en-US" sz="4000" dirty="0">
                <a:latin typeface="Candara" panose="020E0502030303020204" pitchFamily="34" charset="0"/>
              </a:rPr>
              <a:t>Pt with vertical nystagmus</a:t>
            </a:r>
            <a:r>
              <a:rPr lang="ar-JO" sz="4000" dirty="0">
                <a:latin typeface="Candara" panose="020E0502030303020204" pitchFamily="34" charset="0"/>
              </a:rPr>
              <a:t> </a:t>
            </a:r>
            <a:r>
              <a:rPr lang="en-US" sz="4000" dirty="0">
                <a:latin typeface="Candara" panose="020E0502030303020204" pitchFamily="34" charset="0"/>
              </a:rPr>
              <a:t>..</a:t>
            </a:r>
          </a:p>
          <a:p>
            <a:pPr marL="0" indent="0" algn="l" rtl="0">
              <a:buNone/>
            </a:pPr>
            <a:endParaRPr lang="en-US" sz="4000" dirty="0">
              <a:latin typeface="Candara" panose="020E0502030303020204" pitchFamily="34" charset="0"/>
            </a:endParaRPr>
          </a:p>
          <a:p>
            <a:pPr marL="0" indent="0" algn="l" rtl="0">
              <a:buNone/>
            </a:pPr>
            <a:r>
              <a:rPr lang="ar-JO" sz="4000" dirty="0">
                <a:latin typeface="Candara" panose="020E0502030303020204" pitchFamily="34" charset="0"/>
              </a:rPr>
              <a:t>شو تتوقع نتيجة</a:t>
            </a:r>
            <a:r>
              <a:rPr lang="en-US" sz="4000" dirty="0">
                <a:latin typeface="Candara" panose="020E0502030303020204" pitchFamily="34" charset="0"/>
              </a:rPr>
              <a:t> </a:t>
            </a:r>
            <a:r>
              <a:rPr lang="ar-JO" sz="4000" dirty="0">
                <a:latin typeface="Candara" panose="020E0502030303020204" pitchFamily="34" charset="0"/>
              </a:rPr>
              <a:t> </a:t>
            </a:r>
            <a:r>
              <a:rPr lang="en-US" sz="4000" dirty="0">
                <a:latin typeface="Candara" panose="020E0502030303020204" pitchFamily="34" charset="0"/>
              </a:rPr>
              <a:t>test of skew + head impulse?</a:t>
            </a:r>
            <a:br>
              <a:rPr lang="en-US" sz="4000" dirty="0">
                <a:latin typeface="Candara" panose="020E0502030303020204" pitchFamily="34" charset="0"/>
              </a:rPr>
            </a:br>
            <a:endParaRPr lang="en-US" sz="4000" dirty="0">
              <a:latin typeface="Candara" panose="020E0502030303020204" pitchFamily="34" charset="0"/>
            </a:endParaRPr>
          </a:p>
          <a:p>
            <a:pPr algn="l" rtl="0"/>
            <a:r>
              <a:rPr lang="en-US" sz="4000" dirty="0">
                <a:latin typeface="Candara" panose="020E0502030303020204" pitchFamily="34" charset="0"/>
              </a:rPr>
              <a:t>skew : </a:t>
            </a:r>
            <a:r>
              <a:rPr lang="en-US" sz="4000" dirty="0">
                <a:solidFill>
                  <a:srgbClr val="FF0000"/>
                </a:solidFill>
                <a:latin typeface="Candara" panose="020E0502030303020204" pitchFamily="34" charset="0"/>
              </a:rPr>
              <a:t>Abnormal</a:t>
            </a:r>
            <a:r>
              <a:rPr lang="en-US" sz="4000" dirty="0">
                <a:latin typeface="Candara" panose="020E0502030303020204" pitchFamily="34" charset="0"/>
              </a:rPr>
              <a:t> </a:t>
            </a:r>
          </a:p>
          <a:p>
            <a:pPr algn="l" rtl="0"/>
            <a:r>
              <a:rPr lang="en-US" sz="4000" dirty="0">
                <a:latin typeface="Candara" panose="020E0502030303020204" pitchFamily="34" charset="0"/>
              </a:rPr>
              <a:t> head impulse : </a:t>
            </a:r>
            <a:r>
              <a:rPr lang="en-US" sz="4000" dirty="0">
                <a:solidFill>
                  <a:srgbClr val="FF0000"/>
                </a:solidFill>
                <a:latin typeface="Candara" panose="020E0502030303020204" pitchFamily="34" charset="0"/>
              </a:rPr>
              <a:t>Negative</a:t>
            </a:r>
            <a:endParaRPr lang="ar-JO" sz="4000" b="1" dirty="0">
              <a:solidFill>
                <a:srgbClr val="FF0000"/>
              </a:solidFill>
              <a:latin typeface="Candara" panose="020E0502030303020204" pitchFamily="34" charset="0"/>
            </a:endParaRPr>
          </a:p>
          <a:p>
            <a:pPr marL="0" indent="0" algn="l" rtl="0">
              <a:buNone/>
            </a:pPr>
            <a:endParaRPr lang="en-US" sz="4000" dirty="0">
              <a:latin typeface="Candara" panose="020E0502030303020204" pitchFamily="34" charset="0"/>
            </a:endParaRPr>
          </a:p>
          <a:p>
            <a:pPr marL="0" indent="0" algn="l" rtl="0">
              <a:buNone/>
            </a:pPr>
            <a:endParaRPr lang="en-US" sz="4000" dirty="0">
              <a:latin typeface="Candara" panose="020E0502030303020204" pitchFamily="34" charset="0"/>
            </a:endParaRPr>
          </a:p>
          <a:p>
            <a:pPr marL="0" indent="0" algn="l" rtl="0">
              <a:buNone/>
            </a:pPr>
            <a:endParaRPr lang="en-US" sz="4000" dirty="0">
              <a:latin typeface="Candara" panose="020E0502030303020204" pitchFamily="34" charset="0"/>
            </a:endParaRP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053542" cy="829994"/>
          </a:xfrm>
        </p:spPr>
        <p:style>
          <a:lnRef idx="2">
            <a:schemeClr val="accent1"/>
          </a:lnRef>
          <a:fillRef idx="1">
            <a:schemeClr val="lt1"/>
          </a:fillRef>
          <a:effectRef idx="0">
            <a:schemeClr val="accent1"/>
          </a:effectRef>
          <a:fontRef idx="minor">
            <a:schemeClr val="dk1"/>
          </a:fontRef>
        </p:style>
        <p:txBody>
          <a:bodyPr/>
          <a:lstStyle/>
          <a:p>
            <a:r>
              <a:rPr lang="en-US" dirty="0"/>
              <a:t>Q10:</a:t>
            </a:r>
          </a:p>
        </p:txBody>
      </p:sp>
      <p:sp>
        <p:nvSpPr>
          <p:cNvPr id="3" name="Content Placeholder 2"/>
          <p:cNvSpPr>
            <a:spLocks noGrp="1"/>
          </p:cNvSpPr>
          <p:nvPr>
            <p:ph idx="1"/>
          </p:nvPr>
        </p:nvSpPr>
        <p:spPr>
          <a:xfrm>
            <a:off x="305973" y="984739"/>
            <a:ext cx="8209378" cy="5753687"/>
          </a:xfrm>
        </p:spPr>
        <p:txBody>
          <a:bodyPr>
            <a:normAutofit/>
          </a:bodyPr>
          <a:lstStyle/>
          <a:p>
            <a:pPr algn="l" rtl="0"/>
            <a:r>
              <a:rPr lang="en-US" sz="1800" dirty="0">
                <a:latin typeface="Candara" panose="020E0502030303020204" pitchFamily="34" charset="0"/>
              </a:rPr>
              <a:t>HBa1c : 8.5 </a:t>
            </a:r>
            <a:endParaRPr lang="ar-JO" sz="1800" dirty="0">
              <a:latin typeface="Candara" panose="020E0502030303020204" pitchFamily="34" charset="0"/>
            </a:endParaRPr>
          </a:p>
          <a:p>
            <a:pPr algn="l" rtl="0"/>
            <a:r>
              <a:rPr lang="en-US" sz="1800" dirty="0">
                <a:latin typeface="Candara" panose="020E0502030303020204" pitchFamily="34" charset="0"/>
              </a:rPr>
              <a:t>Fasting : 150</a:t>
            </a:r>
            <a:endParaRPr lang="ar-JO" sz="1800" dirty="0">
              <a:latin typeface="Candara" panose="020E0502030303020204" pitchFamily="34" charset="0"/>
            </a:endParaRPr>
          </a:p>
          <a:p>
            <a:pPr algn="l" rtl="0"/>
            <a:r>
              <a:rPr lang="en-US" sz="1800" dirty="0">
                <a:latin typeface="Candara" panose="020E0502030303020204" pitchFamily="34" charset="0"/>
              </a:rPr>
              <a:t> Random : 200</a:t>
            </a:r>
            <a:endParaRPr lang="ar-JO" sz="1800" dirty="0">
              <a:latin typeface="Candara" panose="020E0502030303020204" pitchFamily="34" charset="0"/>
            </a:endParaRPr>
          </a:p>
          <a:p>
            <a:pPr algn="l" rtl="0"/>
            <a:endParaRPr lang="ar-JO" sz="1800" dirty="0">
              <a:latin typeface="Candara" panose="020E0502030303020204" pitchFamily="34" charset="0"/>
            </a:endParaRPr>
          </a:p>
          <a:p>
            <a:pPr marL="0" indent="0" algn="l" rtl="0">
              <a:buNone/>
            </a:pPr>
            <a:r>
              <a:rPr lang="ar-JO" sz="1800" b="1" dirty="0">
                <a:latin typeface="Candara" panose="020E0502030303020204" pitchFamily="34" charset="0"/>
              </a:rPr>
              <a:t>1</a:t>
            </a:r>
            <a:r>
              <a:rPr lang="en-US" sz="1800" b="1" dirty="0">
                <a:latin typeface="Candara" panose="020E0502030303020204" pitchFamily="34" charset="0"/>
              </a:rPr>
              <a:t>) Diagnosis:</a:t>
            </a:r>
            <a:endParaRPr lang="ar-JO" sz="1800" b="1" dirty="0">
              <a:latin typeface="Candara" panose="020E0502030303020204" pitchFamily="34" charset="0"/>
            </a:endParaRPr>
          </a:p>
          <a:p>
            <a:pPr marL="0" indent="0" algn="l" rtl="0">
              <a:buNone/>
            </a:pPr>
            <a:r>
              <a:rPr lang="en-US" sz="1800" dirty="0">
                <a:latin typeface="Candara" panose="020E0502030303020204" pitchFamily="34" charset="0"/>
              </a:rPr>
              <a:t> </a:t>
            </a:r>
            <a:r>
              <a:rPr lang="en-US" sz="1800" dirty="0">
                <a:solidFill>
                  <a:srgbClr val="FF0000"/>
                </a:solidFill>
                <a:latin typeface="Candara" panose="020E0502030303020204" pitchFamily="34" charset="0"/>
              </a:rPr>
              <a:t>DM</a:t>
            </a:r>
            <a:r>
              <a:rPr lang="en-US" sz="1800" dirty="0">
                <a:latin typeface="Candara" panose="020E0502030303020204" pitchFamily="34" charset="0"/>
              </a:rPr>
              <a:t> </a:t>
            </a:r>
            <a:endParaRPr lang="ar-JO" sz="1800" dirty="0">
              <a:latin typeface="Candara" panose="020E0502030303020204" pitchFamily="34" charset="0"/>
            </a:endParaRPr>
          </a:p>
          <a:p>
            <a:pPr marL="0" indent="0" algn="l" rtl="0">
              <a:buNone/>
            </a:pPr>
            <a:r>
              <a:rPr lang="ar-JO" sz="1800" b="1" dirty="0">
                <a:latin typeface="Candara" panose="020E0502030303020204" pitchFamily="34" charset="0"/>
              </a:rPr>
              <a:t>2</a:t>
            </a:r>
            <a:r>
              <a:rPr lang="en-US" sz="1800" b="1" dirty="0">
                <a:latin typeface="Candara" panose="020E0502030303020204" pitchFamily="34" charset="0"/>
              </a:rPr>
              <a:t>) First line of </a:t>
            </a:r>
            <a:r>
              <a:rPr lang="en-US" sz="1800" b="1" dirty="0" err="1">
                <a:latin typeface="Candara" panose="020E0502030303020204" pitchFamily="34" charset="0"/>
              </a:rPr>
              <a:t>ttt</a:t>
            </a:r>
            <a:r>
              <a:rPr lang="en-US" sz="1800" b="1" dirty="0">
                <a:latin typeface="Candara" panose="020E0502030303020204" pitchFamily="34" charset="0"/>
              </a:rPr>
              <a:t> :</a:t>
            </a:r>
          </a:p>
          <a:p>
            <a:pPr marL="0" indent="0" algn="l" rtl="0">
              <a:buNone/>
            </a:pPr>
            <a:endParaRPr lang="en-US" sz="1800" dirty="0">
              <a:latin typeface="Candara" panose="020E0502030303020204" pitchFamily="34" charset="0"/>
            </a:endParaRPr>
          </a:p>
          <a:p>
            <a:pPr marL="0" indent="0" algn="l" rtl="0">
              <a:buNone/>
            </a:pPr>
            <a:r>
              <a:rPr lang="en-US" sz="1800" b="1" dirty="0">
                <a:latin typeface="Candara" panose="020E0502030303020204" pitchFamily="34" charset="0"/>
              </a:rPr>
              <a:t>3) If there is loss of sensation after 6 months:</a:t>
            </a:r>
            <a:br>
              <a:rPr lang="en-US" sz="1800" b="1" dirty="0">
                <a:latin typeface="Candara" panose="020E0502030303020204" pitchFamily="34" charset="0"/>
              </a:rPr>
            </a:br>
            <a:r>
              <a:rPr lang="en-US" sz="1800" dirty="0">
                <a:solidFill>
                  <a:srgbClr val="FF0000"/>
                </a:solidFill>
                <a:latin typeface="Candara" panose="020E0502030303020204" pitchFamily="34" charset="0"/>
              </a:rPr>
              <a:t>* metformin side effect ( B12 deficiency ) </a:t>
            </a:r>
            <a:br>
              <a:rPr lang="en-US" sz="1800" dirty="0">
                <a:solidFill>
                  <a:srgbClr val="FF0000"/>
                </a:solidFill>
                <a:latin typeface="Candara" panose="020E0502030303020204" pitchFamily="34" charset="0"/>
              </a:rPr>
            </a:br>
            <a:r>
              <a:rPr lang="en-US" sz="1800" dirty="0">
                <a:solidFill>
                  <a:srgbClr val="FF0000"/>
                </a:solidFill>
                <a:latin typeface="Candara" panose="020E0502030303020204" pitchFamily="34" charset="0"/>
              </a:rPr>
              <a:t>* neuropathy as complication</a:t>
            </a:r>
            <a:endParaRPr lang="ar-JO" sz="1800" dirty="0">
              <a:solidFill>
                <a:srgbClr val="FF0000"/>
              </a:solidFill>
              <a:latin typeface="Candara" panose="020E0502030303020204" pitchFamily="34" charset="0"/>
            </a:endParaRPr>
          </a:p>
          <a:p>
            <a:pPr marL="0" indent="0" algn="l" rtl="0">
              <a:buNone/>
            </a:pPr>
            <a:r>
              <a:rPr lang="en-US" sz="1800" b="1" dirty="0">
                <a:latin typeface="Candara" panose="020E0502030303020204" pitchFamily="34" charset="0"/>
              </a:rPr>
              <a:t>4) Screening for nephropathy and when ?</a:t>
            </a:r>
          </a:p>
          <a:p>
            <a:pPr marL="0" indent="0" algn="l" rtl="0">
              <a:buNone/>
            </a:pPr>
            <a:r>
              <a:rPr lang="en-US" sz="1800" dirty="0">
                <a:solidFill>
                  <a:srgbClr val="FF0000"/>
                </a:solidFill>
                <a:latin typeface="Candara" panose="020E0502030303020204" pitchFamily="34" charset="0"/>
              </a:rPr>
              <a:t>Microalbuminuria : Every one year </a:t>
            </a:r>
          </a:p>
          <a:p>
            <a:pPr marL="0" indent="0" algn="l" rtl="0">
              <a:buNone/>
            </a:pPr>
            <a:r>
              <a:rPr lang="en-US" sz="1800" dirty="0">
                <a:solidFill>
                  <a:srgbClr val="FF0000"/>
                </a:solidFill>
                <a:latin typeface="Candara" panose="020E0502030303020204" pitchFamily="34" charset="0"/>
              </a:rPr>
              <a:t>KFT every 6 month</a:t>
            </a:r>
          </a:p>
          <a:p>
            <a:pPr marL="0" indent="0" algn="l" rtl="0">
              <a:buNone/>
            </a:pPr>
            <a:endParaRPr lang="en-US" sz="1800" dirty="0">
              <a:latin typeface="Candara" panose="020E0502030303020204" pitchFamily="34" charset="0"/>
            </a:endParaRPr>
          </a:p>
          <a:p>
            <a:pPr marL="0" indent="0" algn="l" rtl="0">
              <a:buNone/>
            </a:pPr>
            <a:endParaRPr lang="en-US" sz="1800" dirty="0">
              <a:latin typeface="Candara" panose="020E0502030303020204" pitchFamily="34" charset="0"/>
            </a:endParaRP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7053542" cy="942535"/>
          </a:xfrm>
        </p:spPr>
        <p:style>
          <a:lnRef idx="2">
            <a:schemeClr val="accent1"/>
          </a:lnRef>
          <a:fillRef idx="1">
            <a:schemeClr val="lt1"/>
          </a:fillRef>
          <a:effectRef idx="0">
            <a:schemeClr val="accent1"/>
          </a:effectRef>
          <a:fontRef idx="minor">
            <a:schemeClr val="dk1"/>
          </a:fontRef>
        </p:style>
        <p:txBody>
          <a:bodyPr/>
          <a:lstStyle/>
          <a:p>
            <a:r>
              <a:rPr lang="en-US" dirty="0"/>
              <a:t>Q11: A</a:t>
            </a:r>
          </a:p>
        </p:txBody>
      </p:sp>
      <p:sp>
        <p:nvSpPr>
          <p:cNvPr id="3" name="Content Placeholder 2"/>
          <p:cNvSpPr>
            <a:spLocks noGrp="1"/>
          </p:cNvSpPr>
          <p:nvPr>
            <p:ph idx="1"/>
          </p:nvPr>
        </p:nvSpPr>
        <p:spPr>
          <a:xfrm>
            <a:off x="628650" y="2141537"/>
            <a:ext cx="7886700" cy="4351338"/>
          </a:xfrm>
        </p:spPr>
        <p:txBody>
          <a:bodyPr>
            <a:normAutofit fontScale="85000" lnSpcReduction="20000"/>
          </a:bodyPr>
          <a:lstStyle/>
          <a:p>
            <a:pPr marL="0" indent="0" algn="l" rtl="0">
              <a:buNone/>
            </a:pPr>
            <a:r>
              <a:rPr lang="en-US" dirty="0">
                <a:latin typeface="Candara" panose="020E0502030303020204" pitchFamily="34" charset="0"/>
              </a:rPr>
              <a:t>Patient smoker / age 19 / ER with BP 170/110</a:t>
            </a:r>
          </a:p>
          <a:p>
            <a:pPr marL="0" indent="0" algn="l" rtl="0">
              <a:buNone/>
            </a:pPr>
            <a:endParaRPr lang="en-US" dirty="0">
              <a:latin typeface="Candara" panose="020E0502030303020204" pitchFamily="34" charset="0"/>
            </a:endParaRPr>
          </a:p>
          <a:p>
            <a:pPr marL="0" indent="0" algn="l" rtl="0">
              <a:buNone/>
            </a:pPr>
            <a:r>
              <a:rPr lang="en-US" b="1" dirty="0">
                <a:latin typeface="Candara" panose="020E0502030303020204" pitchFamily="34" charset="0"/>
              </a:rPr>
              <a:t>1) Diagnosis: </a:t>
            </a:r>
          </a:p>
          <a:p>
            <a:pPr marL="0" indent="0" algn="l" rtl="0">
              <a:buNone/>
            </a:pPr>
            <a:r>
              <a:rPr lang="en-US" dirty="0">
                <a:solidFill>
                  <a:srgbClr val="FF0000"/>
                </a:solidFill>
                <a:latin typeface="Candara" panose="020E0502030303020204" pitchFamily="34" charset="0"/>
              </a:rPr>
              <a:t>secondary HTN</a:t>
            </a:r>
          </a:p>
          <a:p>
            <a:pPr marL="0" indent="0" algn="l" rtl="0">
              <a:buNone/>
            </a:pPr>
            <a:endParaRPr lang="en-US" dirty="0">
              <a:latin typeface="Candara" panose="020E0502030303020204" pitchFamily="34" charset="0"/>
            </a:endParaRPr>
          </a:p>
          <a:p>
            <a:pPr marL="0" indent="0" algn="l" rtl="0">
              <a:buNone/>
            </a:pPr>
            <a:r>
              <a:rPr lang="en-US" b="1" dirty="0">
                <a:latin typeface="Candara" panose="020E0502030303020204" pitchFamily="34" charset="0"/>
              </a:rPr>
              <a:t>2) </a:t>
            </a:r>
            <a:r>
              <a:rPr lang="ar-JO" b="1" dirty="0">
                <a:latin typeface="Candara" panose="020E0502030303020204" pitchFamily="34" charset="0"/>
              </a:rPr>
              <a:t>كيف عرفت انه</a:t>
            </a:r>
            <a:r>
              <a:rPr lang="en-US" b="1" dirty="0">
                <a:latin typeface="Candara" panose="020E0502030303020204" pitchFamily="34" charset="0"/>
              </a:rPr>
              <a:t> </a:t>
            </a:r>
            <a:r>
              <a:rPr lang="ar-JO" b="1" dirty="0">
                <a:latin typeface="Candara" panose="020E0502030303020204" pitchFamily="34" charset="0"/>
              </a:rPr>
              <a:t> </a:t>
            </a:r>
            <a:r>
              <a:rPr lang="en-US" b="1" dirty="0">
                <a:latin typeface="Candara" panose="020E0502030303020204" pitchFamily="34" charset="0"/>
              </a:rPr>
              <a:t>secondary : </a:t>
            </a:r>
          </a:p>
          <a:p>
            <a:pPr marL="0" indent="0" algn="l" rtl="0">
              <a:buNone/>
            </a:pPr>
            <a:r>
              <a:rPr lang="en-US" dirty="0">
                <a:solidFill>
                  <a:srgbClr val="FF0000"/>
                </a:solidFill>
                <a:latin typeface="Candara" panose="020E0502030303020204" pitchFamily="34" charset="0"/>
              </a:rPr>
              <a:t>Age less than 20 </a:t>
            </a:r>
          </a:p>
          <a:p>
            <a:pPr marL="0" indent="0" algn="l" rtl="0">
              <a:buNone/>
            </a:pPr>
            <a:r>
              <a:rPr lang="en-US" dirty="0">
                <a:solidFill>
                  <a:srgbClr val="FF0000"/>
                </a:solidFill>
                <a:latin typeface="Candara" panose="020E0502030303020204" pitchFamily="34" charset="0"/>
              </a:rPr>
              <a:t>First reading of BP is high</a:t>
            </a:r>
          </a:p>
          <a:p>
            <a:pPr marL="0" indent="0" algn="l" rtl="0">
              <a:buNone/>
            </a:pPr>
            <a:br>
              <a:rPr lang="en-US" dirty="0">
                <a:latin typeface="Candara" panose="020E0502030303020204" pitchFamily="34" charset="0"/>
              </a:rPr>
            </a:br>
            <a:endParaRPr lang="en-US" dirty="0">
              <a:latin typeface="Candara" panose="020E0502030303020204" pitchFamily="34" charset="0"/>
            </a:endParaRP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053542" cy="731520"/>
          </a:xfrm>
        </p:spPr>
        <p:style>
          <a:lnRef idx="2">
            <a:schemeClr val="accent1"/>
          </a:lnRef>
          <a:fillRef idx="1">
            <a:schemeClr val="lt1"/>
          </a:fillRef>
          <a:effectRef idx="0">
            <a:schemeClr val="accent1"/>
          </a:effectRef>
          <a:fontRef idx="minor">
            <a:schemeClr val="dk1"/>
          </a:fontRef>
        </p:style>
        <p:txBody>
          <a:bodyPr/>
          <a:lstStyle/>
          <a:p>
            <a:r>
              <a:rPr lang="en-US" dirty="0"/>
              <a:t>Q11: B</a:t>
            </a:r>
          </a:p>
        </p:txBody>
      </p:sp>
      <p:graphicFrame>
        <p:nvGraphicFramePr>
          <p:cNvPr id="6" name="Table 6"/>
          <p:cNvGraphicFramePr>
            <a:graphicFrameLocks noGrp="1"/>
          </p:cNvGraphicFramePr>
          <p:nvPr/>
        </p:nvGraphicFramePr>
        <p:xfrm>
          <a:off x="1751427" y="1747241"/>
          <a:ext cx="5992838" cy="4745634"/>
        </p:xfrm>
        <a:graphic>
          <a:graphicData uri="http://schemas.openxmlformats.org/drawingml/2006/table">
            <a:tbl>
              <a:tblPr firstRow="1" bandRow="1">
                <a:tableStyleId>{5C22544A-7EE6-4342-B048-85BDC9FD1C3A}</a:tableStyleId>
              </a:tblPr>
              <a:tblGrid>
                <a:gridCol w="2996419">
                  <a:extLst>
                    <a:ext uri="{9D8B030D-6E8A-4147-A177-3AD203B41FA5}">
                      <a16:colId xmlns:a16="http://schemas.microsoft.com/office/drawing/2014/main" val="20000"/>
                    </a:ext>
                  </a:extLst>
                </a:gridCol>
                <a:gridCol w="2996419">
                  <a:extLst>
                    <a:ext uri="{9D8B030D-6E8A-4147-A177-3AD203B41FA5}">
                      <a16:colId xmlns:a16="http://schemas.microsoft.com/office/drawing/2014/main" val="20001"/>
                    </a:ext>
                  </a:extLst>
                </a:gridCol>
              </a:tblGrid>
              <a:tr h="662116">
                <a:tc>
                  <a:txBody>
                    <a:bodyPr/>
                    <a:lstStyle/>
                    <a:p>
                      <a:endParaRPr lang="en-US"/>
                    </a:p>
                  </a:txBody>
                  <a:tcPr marL="68580" marR="68580"/>
                </a:tc>
                <a:tc>
                  <a:txBody>
                    <a:bodyPr/>
                    <a:lstStyle/>
                    <a:p>
                      <a:r>
                        <a:rPr lang="en-US" dirty="0"/>
                        <a:t>Drug of choice </a:t>
                      </a:r>
                    </a:p>
                  </a:txBody>
                  <a:tcPr marL="68580" marR="68580"/>
                </a:tc>
                <a:extLst>
                  <a:ext uri="{0D108BD9-81ED-4DB2-BD59-A6C34878D82A}">
                    <a16:rowId xmlns:a16="http://schemas.microsoft.com/office/drawing/2014/main" val="10000"/>
                  </a:ext>
                </a:extLst>
              </a:tr>
              <a:tr h="1062843">
                <a:tc>
                  <a:txBody>
                    <a:bodyPr/>
                    <a:lstStyle/>
                    <a:p>
                      <a:r>
                        <a:rPr lang="en-US" sz="2800" dirty="0">
                          <a:latin typeface="Candara" panose="020E0502030303020204" pitchFamily="34" charset="0"/>
                        </a:rPr>
                        <a:t>Recurrent stroke </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dirty="0">
                          <a:solidFill>
                            <a:srgbClr val="FF0000"/>
                          </a:solidFill>
                          <a:latin typeface="Candara" panose="020E0502030303020204" pitchFamily="34" charset="0"/>
                        </a:rPr>
                        <a:t>ACE </a:t>
                      </a:r>
                      <a:endParaRPr lang="ar-JO" sz="2800" dirty="0">
                        <a:solidFill>
                          <a:srgbClr val="FF0000"/>
                        </a:solidFill>
                        <a:latin typeface="Candara" panose="020E0502030303020204" pitchFamily="34" charset="0"/>
                      </a:endParaRPr>
                    </a:p>
                    <a:p>
                      <a:endParaRPr lang="en-US" sz="2800" dirty="0">
                        <a:solidFill>
                          <a:srgbClr val="FF0000"/>
                        </a:solidFill>
                        <a:latin typeface="Candara" panose="020E0502030303020204" pitchFamily="34" charset="0"/>
                      </a:endParaRPr>
                    </a:p>
                  </a:txBody>
                  <a:tcPr marL="68580" marR="68580"/>
                </a:tc>
                <a:extLst>
                  <a:ext uri="{0D108BD9-81ED-4DB2-BD59-A6C34878D82A}">
                    <a16:rowId xmlns:a16="http://schemas.microsoft.com/office/drawing/2014/main" val="10001"/>
                  </a:ext>
                </a:extLst>
              </a:tr>
              <a:tr h="978916">
                <a:tc>
                  <a:txBody>
                    <a:bodyPr/>
                    <a:lstStyle/>
                    <a:p>
                      <a:r>
                        <a:rPr lang="en-US" sz="2800" dirty="0">
                          <a:latin typeface="Candara" panose="020E0502030303020204" pitchFamily="34" charset="0"/>
                        </a:rPr>
                        <a:t>Migraine</a:t>
                      </a:r>
                    </a:p>
                  </a:txBody>
                  <a:tcPr marL="68580" marR="68580"/>
                </a:tc>
                <a:tc>
                  <a:txBody>
                    <a:bodyPr/>
                    <a:lstStyle/>
                    <a:p>
                      <a:r>
                        <a:rPr lang="en-US" sz="2800" dirty="0">
                          <a:solidFill>
                            <a:srgbClr val="FF0000"/>
                          </a:solidFill>
                          <a:latin typeface="Candara" panose="020E0502030303020204" pitchFamily="34" charset="0"/>
                        </a:rPr>
                        <a:t>B2 blocker </a:t>
                      </a:r>
                    </a:p>
                  </a:txBody>
                  <a:tcPr marL="68580" marR="68580"/>
                </a:tc>
                <a:extLst>
                  <a:ext uri="{0D108BD9-81ED-4DB2-BD59-A6C34878D82A}">
                    <a16:rowId xmlns:a16="http://schemas.microsoft.com/office/drawing/2014/main" val="10002"/>
                  </a:ext>
                </a:extLst>
              </a:tr>
              <a:tr h="1062843">
                <a:tc>
                  <a:txBody>
                    <a:bodyPr/>
                    <a:lstStyle/>
                    <a:p>
                      <a:r>
                        <a:rPr lang="en-US" sz="2800" dirty="0">
                          <a:latin typeface="Candara" panose="020E0502030303020204" pitchFamily="34" charset="0"/>
                        </a:rPr>
                        <a:t>Post MI </a:t>
                      </a:r>
                    </a:p>
                  </a:txBody>
                  <a:tcPr marL="68580" marR="68580"/>
                </a:tc>
                <a:tc>
                  <a:txBody>
                    <a:bodyPr/>
                    <a:lstStyle/>
                    <a:p>
                      <a:r>
                        <a:rPr lang="en-US" sz="2800" dirty="0">
                          <a:solidFill>
                            <a:srgbClr val="FF0000"/>
                          </a:solidFill>
                          <a:latin typeface="Candara" panose="020E0502030303020204" pitchFamily="34" charset="0"/>
                        </a:rPr>
                        <a:t>b2 blocker or ACE ????? </a:t>
                      </a:r>
                    </a:p>
                  </a:txBody>
                  <a:tcPr marL="68580" marR="68580"/>
                </a:tc>
                <a:extLst>
                  <a:ext uri="{0D108BD9-81ED-4DB2-BD59-A6C34878D82A}">
                    <a16:rowId xmlns:a16="http://schemas.microsoft.com/office/drawing/2014/main" val="10003"/>
                  </a:ext>
                </a:extLst>
              </a:tr>
              <a:tr h="978916">
                <a:tc>
                  <a:txBody>
                    <a:bodyPr/>
                    <a:lstStyle/>
                    <a:p>
                      <a:r>
                        <a:rPr lang="en-US" sz="2800" dirty="0">
                          <a:latin typeface="Candara" panose="020E0502030303020204" pitchFamily="34" charset="0"/>
                        </a:rPr>
                        <a:t>Pregnancy</a:t>
                      </a:r>
                    </a:p>
                  </a:txBody>
                  <a:tcPr marL="68580" marR="68580"/>
                </a:tc>
                <a:tc>
                  <a:txBody>
                    <a:bodyPr/>
                    <a:lstStyle/>
                    <a:p>
                      <a:r>
                        <a:rPr lang="en-US" sz="2800" dirty="0">
                          <a:solidFill>
                            <a:srgbClr val="FF0000"/>
                          </a:solidFill>
                          <a:latin typeface="Candara" panose="020E0502030303020204" pitchFamily="34" charset="0"/>
                        </a:rPr>
                        <a:t>methyldopa</a:t>
                      </a:r>
                    </a:p>
                  </a:txBody>
                  <a:tcPr marL="68580" marR="68580"/>
                </a:tc>
                <a:extLst>
                  <a:ext uri="{0D108BD9-81ED-4DB2-BD59-A6C34878D82A}">
                    <a16:rowId xmlns:a16="http://schemas.microsoft.com/office/drawing/2014/main" val="10004"/>
                  </a:ext>
                </a:extLst>
              </a:tr>
            </a:tbl>
          </a:graphicData>
        </a:graphic>
      </p:graphicFrame>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228"/>
            <a:ext cx="7053542" cy="700265"/>
          </a:xfrm>
        </p:spPr>
        <p:style>
          <a:lnRef idx="2">
            <a:schemeClr val="accent1"/>
          </a:lnRef>
          <a:fillRef idx="1">
            <a:schemeClr val="lt1"/>
          </a:fillRef>
          <a:effectRef idx="0">
            <a:schemeClr val="accent1"/>
          </a:effectRef>
          <a:fontRef idx="minor">
            <a:schemeClr val="dk1"/>
          </a:fontRef>
        </p:style>
        <p:txBody>
          <a:bodyPr/>
          <a:lstStyle/>
          <a:p>
            <a:r>
              <a:rPr lang="en-US" dirty="0"/>
              <a:t>Q12:</a:t>
            </a:r>
          </a:p>
        </p:txBody>
      </p:sp>
      <p:sp>
        <p:nvSpPr>
          <p:cNvPr id="3" name="Content Placeholder 2"/>
          <p:cNvSpPr>
            <a:spLocks noGrp="1"/>
          </p:cNvSpPr>
          <p:nvPr>
            <p:ph idx="1"/>
          </p:nvPr>
        </p:nvSpPr>
        <p:spPr>
          <a:xfrm>
            <a:off x="628650" y="1825625"/>
            <a:ext cx="8202344" cy="4351338"/>
          </a:xfrm>
        </p:spPr>
        <p:txBody>
          <a:bodyPr>
            <a:normAutofit fontScale="92500" lnSpcReduction="20000"/>
          </a:bodyPr>
          <a:lstStyle/>
          <a:p>
            <a:pPr marL="0" indent="0" algn="l" rtl="0">
              <a:buNone/>
            </a:pPr>
            <a:r>
              <a:rPr lang="en-US" dirty="0">
                <a:latin typeface="Candara" panose="020E0502030303020204" pitchFamily="34" charset="0"/>
              </a:rPr>
              <a:t>Patient came to clinic / 38 y / his dad </a:t>
            </a:r>
            <a:r>
              <a:rPr lang="ar-JO" dirty="0">
                <a:latin typeface="Candara" panose="020E0502030303020204" pitchFamily="34" charset="0"/>
              </a:rPr>
              <a:t>&gt; توفى </a:t>
            </a:r>
            <a:r>
              <a:rPr lang="en-US" dirty="0">
                <a:latin typeface="Candara" panose="020E0502030303020204" pitchFamily="34" charset="0"/>
              </a:rPr>
              <a:t>colorectal cancer at 55 year :</a:t>
            </a:r>
            <a:endParaRPr lang="ar-JO" dirty="0">
              <a:latin typeface="Candara" panose="020E0502030303020204" pitchFamily="34" charset="0"/>
            </a:endParaRPr>
          </a:p>
          <a:p>
            <a:pPr marL="0" indent="0" algn="l" rtl="0">
              <a:buNone/>
            </a:pPr>
            <a:endParaRPr lang="ar-JO" dirty="0">
              <a:latin typeface="Candara" panose="020E0502030303020204" pitchFamily="34" charset="0"/>
            </a:endParaRPr>
          </a:p>
          <a:p>
            <a:pPr marL="0" indent="0" algn="l" rtl="0">
              <a:buNone/>
            </a:pPr>
            <a:r>
              <a:rPr lang="ar-JO" b="1" dirty="0">
                <a:latin typeface="Candara" panose="020E0502030303020204" pitchFamily="34" charset="0"/>
              </a:rPr>
              <a:t>1</a:t>
            </a:r>
            <a:r>
              <a:rPr lang="en-US" b="1" dirty="0">
                <a:latin typeface="Candara" panose="020E0502030303020204" pitchFamily="34" charset="0"/>
              </a:rPr>
              <a:t>) At which age do colorectal cancer screening : </a:t>
            </a:r>
            <a:endParaRPr lang="ar-JO" b="1" dirty="0">
              <a:latin typeface="Candara" panose="020E0502030303020204" pitchFamily="34" charset="0"/>
            </a:endParaRPr>
          </a:p>
          <a:p>
            <a:pPr marL="0" indent="0" algn="l" rtl="0">
              <a:buNone/>
            </a:pPr>
            <a:r>
              <a:rPr lang="en-US" dirty="0">
                <a:solidFill>
                  <a:srgbClr val="FF0000"/>
                </a:solidFill>
                <a:latin typeface="Candara" panose="020E0502030303020204" pitchFamily="34" charset="0"/>
              </a:rPr>
              <a:t>40 </a:t>
            </a:r>
            <a:endParaRPr lang="ar-JO" dirty="0">
              <a:solidFill>
                <a:srgbClr val="FF0000"/>
              </a:solidFill>
              <a:latin typeface="Candara" panose="020E0502030303020204" pitchFamily="34" charset="0"/>
            </a:endParaRPr>
          </a:p>
          <a:p>
            <a:pPr marL="0" indent="0" algn="l" rtl="0">
              <a:buNone/>
            </a:pPr>
            <a:endParaRPr lang="ar-JO" dirty="0">
              <a:latin typeface="Candara" panose="020E0502030303020204" pitchFamily="34" charset="0"/>
            </a:endParaRPr>
          </a:p>
          <a:p>
            <a:pPr marL="0" indent="0" algn="l" rtl="0">
              <a:buNone/>
            </a:pPr>
            <a:r>
              <a:rPr lang="en-US" b="1" dirty="0">
                <a:latin typeface="Candara" panose="020E0502030303020204" pitchFamily="34" charset="0"/>
              </a:rPr>
              <a:t>2) What’s other screening teat do at this visit : </a:t>
            </a:r>
            <a:endParaRPr lang="ar-JO" b="1" dirty="0">
              <a:latin typeface="Candara" panose="020E0502030303020204" pitchFamily="34" charset="0"/>
            </a:endParaRPr>
          </a:p>
          <a:p>
            <a:pPr marL="0" indent="0" algn="l" rtl="0">
              <a:buNone/>
            </a:pPr>
            <a:r>
              <a:rPr lang="en-US" dirty="0">
                <a:solidFill>
                  <a:srgbClr val="FF0000"/>
                </a:solidFill>
                <a:latin typeface="Candara" panose="020E0502030303020204" pitchFamily="34" charset="0"/>
              </a:rPr>
              <a:t>Lipid profile </a:t>
            </a:r>
            <a:endParaRPr lang="ar-JO" dirty="0">
              <a:solidFill>
                <a:srgbClr val="FF0000"/>
              </a:solidFill>
              <a:latin typeface="Candara" panose="020E0502030303020204" pitchFamily="34" charset="0"/>
            </a:endParaRPr>
          </a:p>
          <a:p>
            <a:pPr marL="0" indent="0" algn="l" rtl="0">
              <a:buNone/>
            </a:pPr>
            <a:r>
              <a:rPr lang="en-US" dirty="0">
                <a:solidFill>
                  <a:srgbClr val="FF0000"/>
                </a:solidFill>
                <a:latin typeface="Candara" panose="020E0502030303020204" pitchFamily="34" charset="0"/>
              </a:rPr>
              <a:t>BP measurement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Q7</a:t>
            </a:r>
          </a:p>
        </p:txBody>
      </p:sp>
      <p:sp>
        <p:nvSpPr>
          <p:cNvPr id="3" name="Content Placeholder 2"/>
          <p:cNvSpPr>
            <a:spLocks noGrp="1"/>
          </p:cNvSpPr>
          <p:nvPr>
            <p:ph idx="1"/>
          </p:nvPr>
        </p:nvSpPr>
        <p:spPr>
          <a:xfrm>
            <a:off x="457200" y="1628800"/>
            <a:ext cx="8229600" cy="4525963"/>
          </a:xfrm>
        </p:spPr>
        <p:txBody>
          <a:bodyPr/>
          <a:lstStyle/>
          <a:p>
            <a:pPr algn="l" rtl="0"/>
            <a:r>
              <a:rPr lang="en-US" dirty="0"/>
              <a:t>A male patient came for periodic health maintenance, his blood pressure was 135/85, he was non smoker, with negative family history of hypertension</a:t>
            </a:r>
          </a:p>
          <a:p>
            <a:pPr algn="l" rtl="0"/>
            <a:r>
              <a:rPr lang="en-US" dirty="0"/>
              <a:t>How do you deal with this case?</a:t>
            </a:r>
          </a:p>
          <a:p>
            <a:pPr marL="0" indent="0" algn="l" rtl="0">
              <a:buNone/>
            </a:pPr>
            <a:r>
              <a:rPr lang="en-US" dirty="0"/>
              <a:t>	</a:t>
            </a:r>
            <a:r>
              <a:rPr lang="en-US" dirty="0">
                <a:solidFill>
                  <a:srgbClr val="00B050"/>
                </a:solidFill>
              </a:rPr>
              <a:t>1-</a:t>
            </a:r>
            <a:r>
              <a:rPr lang="en-US" dirty="0"/>
              <a:t> </a:t>
            </a:r>
            <a:r>
              <a:rPr lang="en-US" dirty="0">
                <a:solidFill>
                  <a:srgbClr val="00B050"/>
                </a:solidFill>
              </a:rPr>
              <a:t>Do other CVD screening tests (DM, dyslipidemia, obesity …)</a:t>
            </a:r>
          </a:p>
          <a:p>
            <a:pPr marL="0" indent="0" algn="l" rtl="0">
              <a:buNone/>
            </a:pPr>
            <a:r>
              <a:rPr lang="en-US" dirty="0">
                <a:solidFill>
                  <a:srgbClr val="00B050"/>
                </a:solidFill>
              </a:rPr>
              <a:t>	2- if diagnosed with Hypertension, we can do lifestyle 	modification(salt restriction, diet, exercise, …)</a:t>
            </a:r>
          </a:p>
          <a:p>
            <a:pPr marL="0" indent="0" algn="l" rtl="0">
              <a:buNone/>
            </a:pPr>
            <a:endParaRPr lang="en-US" dirty="0"/>
          </a:p>
          <a:p>
            <a:pPr algn="l" rtl="0"/>
            <a:endParaRPr lang="en-US" dirty="0"/>
          </a:p>
        </p:txBody>
      </p:sp>
    </p:spTree>
    <p:extLst>
      <p:ext uri="{BB962C8B-B14F-4D97-AF65-F5344CB8AC3E}">
        <p14:creationId xmlns:p14="http://schemas.microsoft.com/office/powerpoint/2010/main" val="2169507238"/>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Family medicine exam group D </a:t>
            </a:r>
          </a:p>
        </p:txBody>
      </p:sp>
      <p:sp>
        <p:nvSpPr>
          <p:cNvPr id="3" name="Subtitle 2"/>
          <p:cNvSpPr>
            <a:spLocks noGrp="1"/>
          </p:cNvSpPr>
          <p:nvPr>
            <p:ph type="subTitle" idx="1"/>
          </p:nvPr>
        </p:nvSpPr>
        <p:spPr/>
        <p:txBody>
          <a:bodyPr/>
          <a:lstStyle/>
          <a:p>
            <a:r>
              <a:rPr lang="en-US" dirty="0"/>
              <a:t>Done by : </a:t>
            </a:r>
            <a:r>
              <a:rPr lang="en-US" dirty="0" err="1"/>
              <a:t>Sajeda</a:t>
            </a:r>
            <a:r>
              <a:rPr lang="en-US" dirty="0"/>
              <a:t> </a:t>
            </a:r>
            <a:r>
              <a:rPr lang="en-US" dirty="0" err="1"/>
              <a:t>Subuh</a:t>
            </a:r>
            <a:r>
              <a:rPr lang="en-US" dirty="0"/>
              <a:t> and Rana </a:t>
            </a:r>
            <a:r>
              <a:rPr lang="en-US" dirty="0" err="1"/>
              <a:t>Wadi</a:t>
            </a:r>
            <a:r>
              <a:rPr lang="en-US" dirty="0"/>
              <a: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p:cNvPicPr>
            <a:picLocks noGrp="1" noChangeAspect="1"/>
          </p:cNvPicPr>
          <p:nvPr>
            <p:ph idx="1"/>
          </p:nvPr>
        </p:nvPicPr>
        <p:blipFill>
          <a:blip r:embed="rId2"/>
          <a:srcRect/>
          <a:stretch>
            <a:fillRect/>
          </a:stretch>
        </p:blipFill>
        <p:spPr>
          <a:xfrm>
            <a:off x="4284663" y="1700213"/>
            <a:ext cx="4743450" cy="5010150"/>
          </a:xfrm>
        </p:spPr>
      </p:pic>
      <p:sp>
        <p:nvSpPr>
          <p:cNvPr id="14339" name="Rectangle 4"/>
          <p:cNvSpPr>
            <a:spLocks noChangeArrowheads="1"/>
          </p:cNvSpPr>
          <p:nvPr/>
        </p:nvSpPr>
        <p:spPr bwMode="auto">
          <a:xfrm>
            <a:off x="179388" y="1638300"/>
            <a:ext cx="3924300" cy="2308225"/>
          </a:xfrm>
          <a:prstGeom prst="rect">
            <a:avLst/>
          </a:prstGeom>
          <a:noFill/>
          <a:ln w="9525">
            <a:noFill/>
            <a:miter lim="800000"/>
          </a:ln>
        </p:spPr>
        <p:txBody>
          <a:bodyPr>
            <a:spAutoFit/>
          </a:bodyPr>
          <a:lstStyle/>
          <a:p>
            <a:pPr algn="l" fontAlgn="base">
              <a:spcBef>
                <a:spcPct val="0"/>
              </a:spcBef>
              <a:spcAft>
                <a:spcPct val="0"/>
              </a:spcAft>
            </a:pPr>
            <a:br>
              <a:rPr lang="ar-JO" b="1">
                <a:solidFill>
                  <a:srgbClr val="1C1E21"/>
                </a:solidFill>
                <a:latin typeface="Helvetica" pitchFamily="34" charset="0"/>
              </a:rPr>
            </a:br>
            <a:r>
              <a:rPr lang="ar-JO" b="1">
                <a:solidFill>
                  <a:srgbClr val="1C1E21"/>
                </a:solidFill>
                <a:latin typeface="Helvetica" pitchFamily="34" charset="0"/>
              </a:rPr>
              <a:t>السؤال الأول </a:t>
            </a:r>
            <a:br>
              <a:rPr lang="ar-JO" b="1">
                <a:solidFill>
                  <a:prstClr val="black"/>
                </a:solidFill>
              </a:rPr>
            </a:br>
            <a:r>
              <a:rPr lang="en-US" b="1">
                <a:solidFill>
                  <a:prstClr val="black"/>
                </a:solidFill>
                <a:cs typeface="Arial" panose="020B0604020202020204" pitchFamily="34" charset="0"/>
              </a:rPr>
              <a:t>1-</a:t>
            </a:r>
            <a:r>
              <a:rPr lang="en-US" b="1">
                <a:solidFill>
                  <a:srgbClr val="1C1E21"/>
                </a:solidFill>
                <a:latin typeface="Helvetica" pitchFamily="34" charset="0"/>
                <a:cs typeface="Arial" panose="020B0604020202020204" pitchFamily="34" charset="0"/>
              </a:rPr>
              <a:t>what is the test name </a:t>
            </a:r>
            <a:br>
              <a:rPr lang="en-US" b="1">
                <a:solidFill>
                  <a:prstClr val="black"/>
                </a:solidFill>
                <a:cs typeface="Arial" panose="020B0604020202020204" pitchFamily="34" charset="0"/>
              </a:rPr>
            </a:br>
            <a:r>
              <a:rPr lang="en-US" b="1">
                <a:solidFill>
                  <a:srgbClr val="1C1E21"/>
                </a:solidFill>
                <a:latin typeface="Helvetica" pitchFamily="34" charset="0"/>
                <a:cs typeface="Arial" panose="020B0604020202020204" pitchFamily="34" charset="0"/>
              </a:rPr>
              <a:t>2-if +ve what is the diagnosis</a:t>
            </a:r>
          </a:p>
          <a:p>
            <a:pPr algn="l" fontAlgn="base">
              <a:spcBef>
                <a:spcPct val="0"/>
              </a:spcBef>
              <a:spcAft>
                <a:spcPct val="0"/>
              </a:spcAft>
            </a:pPr>
            <a:endParaRPr lang="en-US" b="1">
              <a:solidFill>
                <a:srgbClr val="1C1E21"/>
              </a:solidFill>
              <a:latin typeface="Helvetica" pitchFamily="34" charset="0"/>
              <a:cs typeface="Arial" panose="020B0604020202020204" pitchFamily="34" charset="0"/>
            </a:endParaRPr>
          </a:p>
          <a:p>
            <a:pPr algn="l" fontAlgn="base">
              <a:spcBef>
                <a:spcPct val="0"/>
              </a:spcBef>
              <a:spcAft>
                <a:spcPct val="0"/>
              </a:spcAft>
            </a:pPr>
            <a:r>
              <a:rPr lang="en-US" b="1">
                <a:solidFill>
                  <a:srgbClr val="1C1E21"/>
                </a:solidFill>
                <a:latin typeface="Helvetica" pitchFamily="34" charset="0"/>
                <a:cs typeface="Arial" panose="020B0604020202020204" pitchFamily="34" charset="0"/>
              </a:rPr>
              <a:t>Answers </a:t>
            </a:r>
            <a:br>
              <a:rPr lang="en-US" b="1">
                <a:solidFill>
                  <a:prstClr val="black"/>
                </a:solidFill>
                <a:cs typeface="Arial" panose="020B0604020202020204" pitchFamily="34" charset="0"/>
              </a:rPr>
            </a:br>
            <a:r>
              <a:rPr lang="en-US" b="1">
                <a:solidFill>
                  <a:srgbClr val="1C1E21"/>
                </a:solidFill>
                <a:latin typeface="Helvetica" pitchFamily="34" charset="0"/>
                <a:cs typeface="Arial" panose="020B0604020202020204" pitchFamily="34" charset="0"/>
              </a:rPr>
              <a:t>1-Dix Hillpike maneuver </a:t>
            </a:r>
            <a:br>
              <a:rPr lang="en-US" b="1">
                <a:solidFill>
                  <a:prstClr val="black"/>
                </a:solidFill>
                <a:cs typeface="Arial" panose="020B0604020202020204" pitchFamily="34" charset="0"/>
              </a:rPr>
            </a:br>
            <a:r>
              <a:rPr lang="en-US" b="1">
                <a:solidFill>
                  <a:srgbClr val="1C1E21"/>
                </a:solidFill>
                <a:latin typeface="Helvetica" pitchFamily="34" charset="0"/>
                <a:cs typeface="Arial" panose="020B0604020202020204" pitchFamily="34" charset="0"/>
              </a:rPr>
              <a:t>2-BPPV</a:t>
            </a:r>
            <a:endParaRPr lang="en-US" b="1">
              <a:solidFill>
                <a:prstClr val="black"/>
              </a:solidFill>
              <a:cs typeface="Arial" panose="020B0604020202020204" pitchFamily="34" charset="0"/>
            </a:endParaRP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395288" y="692150"/>
            <a:ext cx="8229600" cy="5759450"/>
          </a:xfrm>
        </p:spPr>
        <p:txBody>
          <a:bodyPr/>
          <a:lstStyle/>
          <a:p>
            <a:pPr marL="0" indent="0" algn="l" eaLnBrk="1" hangingPunct="1">
              <a:buFont typeface="Arial" panose="020B0604020202020204" pitchFamily="34" charset="0"/>
              <a:buNone/>
            </a:pPr>
            <a:r>
              <a:rPr lang="en-US" dirty="0">
                <a:solidFill>
                  <a:srgbClr val="1C1E21"/>
                </a:solidFill>
                <a:latin typeface="Helvetica" pitchFamily="34" charset="0"/>
                <a:cs typeface="Arial" panose="020B0604020202020204" pitchFamily="34" charset="0"/>
              </a:rPr>
              <a:t>12 </a:t>
            </a:r>
            <a:r>
              <a:rPr lang="en-US" dirty="0" err="1">
                <a:solidFill>
                  <a:srgbClr val="1C1E21"/>
                </a:solidFill>
                <a:latin typeface="Helvetica" pitchFamily="34" charset="0"/>
                <a:cs typeface="Arial" panose="020B0604020202020204" pitchFamily="34" charset="0"/>
              </a:rPr>
              <a:t>yrs</a:t>
            </a:r>
            <a:r>
              <a:rPr lang="en-US" dirty="0">
                <a:solidFill>
                  <a:srgbClr val="1C1E21"/>
                </a:solidFill>
                <a:latin typeface="Helvetica" pitchFamily="34" charset="0"/>
                <a:cs typeface="Arial" panose="020B0604020202020204" pitchFamily="34" charset="0"/>
              </a:rPr>
              <a:t> old child with dry cough fever38.6 with cervical LN swelling  </a:t>
            </a:r>
            <a:br>
              <a:rPr lang="en-US" dirty="0">
                <a:cs typeface="Arial" panose="020B0604020202020204" pitchFamily="34" charset="0"/>
              </a:rPr>
            </a:br>
            <a:r>
              <a:rPr lang="en-US" dirty="0">
                <a:solidFill>
                  <a:srgbClr val="1C1E21"/>
                </a:solidFill>
                <a:latin typeface="Helvetica" pitchFamily="34" charset="0"/>
                <a:cs typeface="Arial" panose="020B0604020202020204" pitchFamily="34" charset="0"/>
              </a:rPr>
              <a:t>1-what is his </a:t>
            </a:r>
            <a:r>
              <a:rPr lang="en-US" dirty="0" err="1">
                <a:solidFill>
                  <a:srgbClr val="1C1E21"/>
                </a:solidFill>
                <a:latin typeface="Helvetica" pitchFamily="34" charset="0"/>
                <a:cs typeface="Arial" panose="020B0604020202020204" pitchFamily="34" charset="0"/>
              </a:rPr>
              <a:t>centor</a:t>
            </a:r>
            <a:r>
              <a:rPr lang="en-US" dirty="0">
                <a:solidFill>
                  <a:srgbClr val="1C1E21"/>
                </a:solidFill>
                <a:latin typeface="Helvetica" pitchFamily="34" charset="0"/>
                <a:cs typeface="Arial" panose="020B0604020202020204" pitchFamily="34" charset="0"/>
              </a:rPr>
              <a:t> score </a:t>
            </a:r>
            <a:br>
              <a:rPr lang="en-US" dirty="0">
                <a:cs typeface="Arial" panose="020B0604020202020204" pitchFamily="34" charset="0"/>
              </a:rPr>
            </a:br>
            <a:r>
              <a:rPr lang="en-US" dirty="0">
                <a:solidFill>
                  <a:srgbClr val="1C1E21"/>
                </a:solidFill>
                <a:latin typeface="Helvetica" pitchFamily="34" charset="0"/>
                <a:cs typeface="Arial" panose="020B0604020202020204" pitchFamily="34" charset="0"/>
              </a:rPr>
              <a:t>2-what is the treatment</a:t>
            </a:r>
          </a:p>
          <a:p>
            <a:pPr marL="0" indent="0" algn="l" eaLnBrk="1" hangingPunct="1">
              <a:buFont typeface="Arial" panose="020B0604020202020204" pitchFamily="34" charset="0"/>
              <a:buNone/>
            </a:pPr>
            <a:endParaRPr lang="en-US" dirty="0">
              <a:solidFill>
                <a:srgbClr val="1C1E21"/>
              </a:solidFill>
              <a:latin typeface="Helvetica" pitchFamily="34" charset="0"/>
              <a:cs typeface="Arial" panose="020B0604020202020204" pitchFamily="34" charset="0"/>
            </a:endParaRPr>
          </a:p>
          <a:p>
            <a:pPr marL="0" indent="0" algn="l" eaLnBrk="1" hangingPunct="1">
              <a:buFont typeface="Arial" panose="020B0604020202020204" pitchFamily="34" charset="0"/>
              <a:buNone/>
            </a:pPr>
            <a:endParaRPr lang="en-US" dirty="0">
              <a:solidFill>
                <a:srgbClr val="1C1E21"/>
              </a:solidFill>
              <a:latin typeface="Helvetica" pitchFamily="34" charset="0"/>
              <a:cs typeface="Arial" panose="020B0604020202020204" pitchFamily="34" charset="0"/>
            </a:endParaRPr>
          </a:p>
          <a:p>
            <a:pPr marL="0" indent="0" algn="l" eaLnBrk="1" hangingPunct="1">
              <a:buFont typeface="Arial" panose="020B0604020202020204" pitchFamily="34" charset="0"/>
              <a:buNone/>
            </a:pPr>
            <a:r>
              <a:rPr lang="en-US" dirty="0">
                <a:solidFill>
                  <a:srgbClr val="1C1E21"/>
                </a:solidFill>
                <a:latin typeface="Helvetica" pitchFamily="34" charset="0"/>
                <a:cs typeface="Arial" panose="020B0604020202020204" pitchFamily="34" charset="0"/>
              </a:rPr>
              <a:t>Answers</a:t>
            </a:r>
          </a:p>
          <a:p>
            <a:pPr marL="0" indent="0" algn="l" eaLnBrk="1" hangingPunct="1">
              <a:buFont typeface="Arial" panose="020B0604020202020204" pitchFamily="34" charset="0"/>
              <a:buNone/>
            </a:pPr>
            <a:r>
              <a:rPr lang="en-US" dirty="0">
                <a:solidFill>
                  <a:srgbClr val="1C1E21"/>
                </a:solidFill>
                <a:latin typeface="Helvetica" pitchFamily="34" charset="0"/>
                <a:cs typeface="Arial" panose="020B0604020202020204" pitchFamily="34" charset="0"/>
              </a:rPr>
              <a:t>1- 4</a:t>
            </a:r>
          </a:p>
          <a:p>
            <a:pPr marL="0" indent="0" algn="l" eaLnBrk="1" hangingPunct="1">
              <a:buFont typeface="Arial" panose="020B0604020202020204" pitchFamily="34" charset="0"/>
              <a:buNone/>
            </a:pPr>
            <a:r>
              <a:rPr lang="en-US" dirty="0">
                <a:solidFill>
                  <a:srgbClr val="1C1E21"/>
                </a:solidFill>
                <a:latin typeface="Helvetica" pitchFamily="34" charset="0"/>
                <a:cs typeface="Arial" panose="020B0604020202020204" pitchFamily="34" charset="0"/>
              </a:rPr>
              <a:t>2- antibiotics</a:t>
            </a:r>
            <a:endParaRPr lang="en-US" dirty="0">
              <a:cs typeface="Arial" panose="020B0604020202020204" pitchFamily="34" charset="0"/>
            </a:endParaRPr>
          </a:p>
        </p:txBody>
      </p:sp>
      <p:pic>
        <p:nvPicPr>
          <p:cNvPr id="19459" name="Picture 3"/>
          <p:cNvPicPr>
            <a:picLocks noChangeAspect="1"/>
          </p:cNvPicPr>
          <p:nvPr/>
        </p:nvPicPr>
        <p:blipFill>
          <a:blip r:embed="rId2"/>
          <a:srcRect/>
          <a:stretch>
            <a:fillRect/>
          </a:stretch>
        </p:blipFill>
        <p:spPr bwMode="auto">
          <a:xfrm>
            <a:off x="5003800" y="2098675"/>
            <a:ext cx="3862388" cy="4557713"/>
          </a:xfrm>
          <a:prstGeom prst="rect">
            <a:avLst/>
          </a:prstGeom>
          <a:noFill/>
          <a:ln w="9525">
            <a:noFill/>
            <a:miter lim="800000"/>
            <a:headEnd/>
            <a:tailEnd/>
          </a:ln>
        </p:spPr>
      </p:pic>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539750" y="-387350"/>
            <a:ext cx="8229600" cy="1143000"/>
          </a:xfrm>
        </p:spPr>
        <p:txBody>
          <a:bodyPr/>
          <a:lstStyle/>
          <a:p>
            <a:pPr eaLnBrk="1" hangingPunct="1"/>
            <a:endParaRPr lang="en-US" dirty="0">
              <a:cs typeface="Times New Roman" panose="02020603050405020304" pitchFamily="18" charset="0"/>
            </a:endParaRPr>
          </a:p>
        </p:txBody>
      </p:sp>
      <p:sp>
        <p:nvSpPr>
          <p:cNvPr id="21506" name="Content Placeholder 2"/>
          <p:cNvSpPr>
            <a:spLocks noGrp="1"/>
          </p:cNvSpPr>
          <p:nvPr>
            <p:ph idx="1"/>
          </p:nvPr>
        </p:nvSpPr>
        <p:spPr>
          <a:xfrm>
            <a:off x="539750" y="549275"/>
            <a:ext cx="8229600" cy="6192838"/>
          </a:xfrm>
        </p:spPr>
        <p:txBody>
          <a:bodyPr/>
          <a:lstStyle/>
          <a:p>
            <a:pPr marL="0" indent="0" algn="l" eaLnBrk="1" hangingPunct="1">
              <a:lnSpc>
                <a:spcPct val="80000"/>
              </a:lnSpc>
              <a:buFont typeface="Arial" panose="020B0604020202020204" pitchFamily="34" charset="0"/>
              <a:buNone/>
            </a:pPr>
            <a:r>
              <a:rPr lang="en-US" sz="3000" dirty="0">
                <a:solidFill>
                  <a:srgbClr val="1C1E21"/>
                </a:solidFill>
                <a:latin typeface="DaunPenh" pitchFamily="2" charset="0"/>
                <a:cs typeface="Arial" panose="020B0604020202020204" pitchFamily="34" charset="0"/>
              </a:rPr>
              <a:t>A </a:t>
            </a:r>
            <a:r>
              <a:rPr lang="en-US" sz="3600" dirty="0">
                <a:solidFill>
                  <a:srgbClr val="1C1E21"/>
                </a:solidFill>
                <a:latin typeface="DaunPenh" pitchFamily="2" charset="0"/>
                <a:cs typeface="Arial" panose="020B0604020202020204" pitchFamily="34" charset="0"/>
              </a:rPr>
              <a:t>66yrs old female medically came to your primary care </a:t>
            </a:r>
            <a:r>
              <a:rPr lang="ar-JO" sz="3600" dirty="0">
                <a:solidFill>
                  <a:srgbClr val="1C1E21"/>
                </a:solidFill>
                <a:latin typeface="DaunPenh" pitchFamily="2" charset="0"/>
                <a:cs typeface="Arial" panose="020B0604020202020204" pitchFamily="34" charset="0"/>
              </a:rPr>
              <a:t>:</a:t>
            </a:r>
            <a:r>
              <a:rPr lang="en-US" sz="3600" dirty="0">
                <a:solidFill>
                  <a:srgbClr val="1C1E21"/>
                </a:solidFill>
                <a:latin typeface="DaunPenh" pitchFamily="2" charset="0"/>
                <a:cs typeface="Arial" panose="020B0604020202020204" pitchFamily="34" charset="0"/>
              </a:rPr>
              <a:t>facility</a:t>
            </a:r>
            <a:r>
              <a:rPr lang="en-US" sz="3000" dirty="0">
                <a:solidFill>
                  <a:srgbClr val="1C1E21"/>
                </a:solidFill>
                <a:latin typeface="DaunPenh" pitchFamily="2" charset="0"/>
                <a:cs typeface="Arial" panose="020B0604020202020204" pitchFamily="34" charset="0"/>
              </a:rPr>
              <a:t> </a:t>
            </a:r>
            <a:br>
              <a:rPr lang="en-US" sz="3600" dirty="0">
                <a:latin typeface="DaunPenh" pitchFamily="2" charset="0"/>
                <a:cs typeface="Arial" panose="020B0604020202020204" pitchFamily="34" charset="0"/>
              </a:rPr>
            </a:br>
            <a:r>
              <a:rPr lang="en-US" sz="3600" dirty="0">
                <a:solidFill>
                  <a:srgbClr val="1C1E21"/>
                </a:solidFill>
                <a:latin typeface="DaunPenh" pitchFamily="2" charset="0"/>
                <a:cs typeface="Arial" panose="020B0604020202020204" pitchFamily="34" charset="0"/>
              </a:rPr>
              <a:t>A-Mention 4 screening test you would do for her </a:t>
            </a:r>
            <a:br>
              <a:rPr lang="en-US" sz="3600" dirty="0">
                <a:latin typeface="DaunPenh" pitchFamily="2" charset="0"/>
                <a:cs typeface="Arial" panose="020B0604020202020204" pitchFamily="34" charset="0"/>
              </a:rPr>
            </a:br>
            <a:r>
              <a:rPr lang="en-US" sz="3600" dirty="0">
                <a:solidFill>
                  <a:srgbClr val="1C1E21"/>
                </a:solidFill>
                <a:latin typeface="DaunPenh" pitchFamily="2" charset="0"/>
                <a:cs typeface="Arial" panose="020B0604020202020204" pitchFamily="34" charset="0"/>
              </a:rPr>
              <a:t>B-mention 3 vaccines you would give to her</a:t>
            </a:r>
          </a:p>
          <a:p>
            <a:pPr marL="0" indent="0" algn="l" eaLnBrk="1" hangingPunct="1">
              <a:lnSpc>
                <a:spcPct val="80000"/>
              </a:lnSpc>
              <a:buFont typeface="Arial" panose="020B0604020202020204" pitchFamily="34" charset="0"/>
              <a:buNone/>
            </a:pPr>
            <a:r>
              <a:rPr lang="en-US" sz="3600" dirty="0">
                <a:solidFill>
                  <a:srgbClr val="1C1E21"/>
                </a:solidFill>
                <a:latin typeface="DaunPenh" pitchFamily="2" charset="0"/>
                <a:cs typeface="Arial" panose="020B0604020202020204" pitchFamily="34" charset="0"/>
              </a:rPr>
              <a:t>A-Mammogram </a:t>
            </a:r>
            <a:br>
              <a:rPr lang="en-US" sz="3600" dirty="0">
                <a:solidFill>
                  <a:srgbClr val="1C1E21"/>
                </a:solidFill>
                <a:latin typeface="DaunPenh" pitchFamily="2" charset="0"/>
                <a:cs typeface="Arial" panose="020B0604020202020204" pitchFamily="34" charset="0"/>
              </a:rPr>
            </a:br>
            <a:r>
              <a:rPr lang="en-US" sz="3600" dirty="0">
                <a:solidFill>
                  <a:srgbClr val="1C1E21"/>
                </a:solidFill>
                <a:latin typeface="DaunPenh" pitchFamily="2" charset="0"/>
                <a:cs typeface="Arial" panose="020B0604020202020204" pitchFamily="34" charset="0"/>
              </a:rPr>
              <a:t>BP</a:t>
            </a:r>
            <a:br>
              <a:rPr lang="en-US" sz="3600" dirty="0">
                <a:solidFill>
                  <a:srgbClr val="1C1E21"/>
                </a:solidFill>
                <a:latin typeface="DaunPenh" pitchFamily="2" charset="0"/>
                <a:cs typeface="Arial" panose="020B0604020202020204" pitchFamily="34" charset="0"/>
              </a:rPr>
            </a:br>
            <a:r>
              <a:rPr lang="en-US" sz="3600" dirty="0">
                <a:solidFill>
                  <a:srgbClr val="1C1E21"/>
                </a:solidFill>
                <a:latin typeface="DaunPenh" pitchFamily="2" charset="0"/>
                <a:cs typeface="Arial" panose="020B0604020202020204" pitchFamily="34" charset="0"/>
              </a:rPr>
              <a:t>Blood glucose </a:t>
            </a:r>
            <a:br>
              <a:rPr lang="en-US" sz="3600" dirty="0">
                <a:solidFill>
                  <a:srgbClr val="1C1E21"/>
                </a:solidFill>
                <a:latin typeface="DaunPenh" pitchFamily="2" charset="0"/>
                <a:cs typeface="Arial" panose="020B0604020202020204" pitchFamily="34" charset="0"/>
              </a:rPr>
            </a:br>
            <a:r>
              <a:rPr lang="en-US" sz="3600" dirty="0" err="1">
                <a:solidFill>
                  <a:srgbClr val="1C1E21"/>
                </a:solidFill>
                <a:latin typeface="DaunPenh" pitchFamily="2" charset="0"/>
                <a:cs typeface="Arial" panose="020B0604020202020204" pitchFamily="34" charset="0"/>
              </a:rPr>
              <a:t>Dexa</a:t>
            </a:r>
            <a:r>
              <a:rPr lang="en-US" sz="3600" dirty="0">
                <a:solidFill>
                  <a:srgbClr val="1C1E21"/>
                </a:solidFill>
                <a:latin typeface="DaunPenh" pitchFamily="2" charset="0"/>
                <a:cs typeface="Arial" panose="020B0604020202020204" pitchFamily="34" charset="0"/>
              </a:rPr>
              <a:t> scan </a:t>
            </a:r>
            <a:br>
              <a:rPr lang="en-US" sz="3600" dirty="0">
                <a:solidFill>
                  <a:srgbClr val="1C1E21"/>
                </a:solidFill>
                <a:latin typeface="DaunPenh" pitchFamily="2" charset="0"/>
                <a:cs typeface="Arial" panose="020B0604020202020204" pitchFamily="34" charset="0"/>
              </a:rPr>
            </a:br>
            <a:endParaRPr lang="en-US" sz="3600" dirty="0">
              <a:solidFill>
                <a:srgbClr val="1C1E21"/>
              </a:solidFill>
              <a:latin typeface="DaunPenh" pitchFamily="2" charset="0"/>
              <a:cs typeface="Arial" panose="020B0604020202020204" pitchFamily="34" charset="0"/>
            </a:endParaRPr>
          </a:p>
          <a:p>
            <a:pPr marL="0" indent="0" algn="l" eaLnBrk="1" hangingPunct="1">
              <a:lnSpc>
                <a:spcPct val="80000"/>
              </a:lnSpc>
              <a:buFont typeface="Arial" panose="020B0604020202020204" pitchFamily="34" charset="0"/>
              <a:buNone/>
            </a:pPr>
            <a:r>
              <a:rPr lang="en-US" sz="3600" dirty="0">
                <a:solidFill>
                  <a:srgbClr val="1C1E21"/>
                </a:solidFill>
                <a:latin typeface="DaunPenh" pitchFamily="2" charset="0"/>
                <a:cs typeface="Arial" panose="020B0604020202020204" pitchFamily="34" charset="0"/>
              </a:rPr>
              <a:t>B-Vaccines:</a:t>
            </a:r>
            <a:br>
              <a:rPr lang="en-US" sz="3600" dirty="0">
                <a:solidFill>
                  <a:srgbClr val="1C1E21"/>
                </a:solidFill>
                <a:latin typeface="DaunPenh" pitchFamily="2" charset="0"/>
                <a:cs typeface="Arial" panose="020B0604020202020204" pitchFamily="34" charset="0"/>
              </a:rPr>
            </a:br>
            <a:r>
              <a:rPr lang="en-US" sz="3600" dirty="0">
                <a:solidFill>
                  <a:srgbClr val="1C1E21"/>
                </a:solidFill>
                <a:latin typeface="DaunPenh" pitchFamily="2" charset="0"/>
                <a:cs typeface="Arial" panose="020B0604020202020204" pitchFamily="34" charset="0"/>
              </a:rPr>
              <a:t>Pneumococcal </a:t>
            </a:r>
            <a:br>
              <a:rPr lang="en-US" sz="3600" dirty="0">
                <a:solidFill>
                  <a:srgbClr val="1C1E21"/>
                </a:solidFill>
                <a:latin typeface="DaunPenh" pitchFamily="2" charset="0"/>
                <a:cs typeface="Arial" panose="020B0604020202020204" pitchFamily="34" charset="0"/>
              </a:rPr>
            </a:br>
            <a:r>
              <a:rPr lang="en-US" sz="3600" dirty="0">
                <a:solidFill>
                  <a:srgbClr val="1C1E21"/>
                </a:solidFill>
                <a:latin typeface="DaunPenh" pitchFamily="2" charset="0"/>
                <a:cs typeface="Arial" panose="020B0604020202020204" pitchFamily="34" charset="0"/>
              </a:rPr>
              <a:t>Influenza </a:t>
            </a:r>
            <a:br>
              <a:rPr lang="en-US" sz="3600" dirty="0">
                <a:solidFill>
                  <a:srgbClr val="1C1E21"/>
                </a:solidFill>
                <a:latin typeface="DaunPenh" pitchFamily="2" charset="0"/>
                <a:cs typeface="Arial" panose="020B0604020202020204" pitchFamily="34" charset="0"/>
              </a:rPr>
            </a:br>
            <a:r>
              <a:rPr lang="en-US" sz="3600" dirty="0">
                <a:solidFill>
                  <a:srgbClr val="1C1E21"/>
                </a:solidFill>
                <a:latin typeface="DaunPenh" pitchFamily="2" charset="0"/>
                <a:cs typeface="Arial" panose="020B0604020202020204" pitchFamily="34" charset="0"/>
              </a:rPr>
              <a:t>Zoster</a:t>
            </a:r>
            <a:endParaRPr lang="en-US" sz="3600" dirty="0">
              <a:latin typeface="DaunPenh" pitchFamily="2" charset="0"/>
              <a:cs typeface="Arial" panose="020B0604020202020204" pitchFamily="34" charset="0"/>
            </a:endParaRP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l">
              <a:buNone/>
            </a:pPr>
            <a:r>
              <a:rPr lang="en-US" dirty="0"/>
              <a:t>Patient age 18 clime mountain and </a:t>
            </a:r>
            <a:r>
              <a:rPr lang="en-US"/>
              <a:t>suddenly faint ….the </a:t>
            </a:r>
            <a:r>
              <a:rPr lang="en-US" dirty="0"/>
              <a:t>BP160/100</a:t>
            </a:r>
          </a:p>
          <a:p>
            <a:pPr marL="0" lvl="0" indent="0" algn="l" eaLnBrk="1" hangingPunct="1">
              <a:buNone/>
            </a:pPr>
            <a:r>
              <a:rPr lang="en-US" dirty="0">
                <a:solidFill>
                  <a:srgbClr val="1C1E21"/>
                </a:solidFill>
                <a:latin typeface="Tahoma" panose="020B0604030504040204" pitchFamily="34" charset="0"/>
                <a:cs typeface="Tahoma" panose="020B0604030504040204" pitchFamily="34" charset="0"/>
              </a:rPr>
              <a:t>4 Basic investigations for Hypertensive </a:t>
            </a:r>
            <a:r>
              <a:rPr lang="en-US" dirty="0" err="1">
                <a:solidFill>
                  <a:srgbClr val="1C1E21"/>
                </a:solidFill>
                <a:latin typeface="Tahoma" panose="020B0604030504040204" pitchFamily="34" charset="0"/>
                <a:cs typeface="Tahoma" panose="020B0604030504040204" pitchFamily="34" charset="0"/>
              </a:rPr>
              <a:t>pt</a:t>
            </a:r>
            <a:r>
              <a:rPr lang="en-US" dirty="0">
                <a:solidFill>
                  <a:srgbClr val="1C1E21"/>
                </a:solidFill>
                <a:latin typeface="Tahoma" panose="020B0604030504040204" pitchFamily="34" charset="0"/>
                <a:cs typeface="Tahoma" panose="020B0604030504040204" pitchFamily="34" charset="0"/>
              </a:rPr>
              <a:t>:.... </a:t>
            </a:r>
          </a:p>
          <a:p>
            <a:pPr marL="0" lvl="0" indent="0" algn="l" eaLnBrk="1" hangingPunct="1">
              <a:buNone/>
            </a:pPr>
            <a:endParaRPr lang="ar-JO" dirty="0"/>
          </a:p>
          <a:p>
            <a:pPr marL="0" indent="0" algn="l">
              <a:buNone/>
            </a:pPr>
            <a:r>
              <a:rPr lang="en-US" dirty="0"/>
              <a:t>What is the cause of low potassium mention 3 :</a:t>
            </a:r>
          </a:p>
          <a:p>
            <a:pPr marL="0" indent="0" algn="l">
              <a:buNone/>
            </a:pPr>
            <a:r>
              <a:rPr lang="en-US" dirty="0"/>
              <a:t>Diuretics /hyperaldosteronism (cons disease)</a:t>
            </a:r>
          </a:p>
          <a:p>
            <a:pPr marL="0" indent="0" algn="l">
              <a:buNone/>
            </a:pPr>
            <a:r>
              <a:rPr lang="en-US" dirty="0"/>
              <a:t>Cushing disease   </a:t>
            </a:r>
          </a:p>
          <a:p>
            <a:pPr marL="0" indent="0" algn="l">
              <a:buNone/>
            </a:pPr>
            <a:endParaRPr lang="en-US" dirty="0"/>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l">
              <a:buNone/>
            </a:pPr>
            <a:r>
              <a:rPr lang="en-US" dirty="0"/>
              <a:t>Patient age 45 and uric acid  analysis is measured :6.5 , write down 3 indication of treatment : </a:t>
            </a:r>
          </a:p>
          <a:p>
            <a:pPr marL="0" indent="0" algn="l">
              <a:buNone/>
            </a:pPr>
            <a:r>
              <a:rPr lang="ar-JO" dirty="0"/>
              <a:t> </a:t>
            </a:r>
            <a:r>
              <a:rPr lang="en-US" dirty="0"/>
              <a:t> 1. One ore more attack </a:t>
            </a:r>
          </a:p>
          <a:p>
            <a:pPr marL="0" indent="0" algn="l">
              <a:buNone/>
            </a:pPr>
            <a:r>
              <a:rPr lang="en-US" dirty="0"/>
              <a:t>2. Leukemia </a:t>
            </a:r>
          </a:p>
          <a:p>
            <a:pPr marL="0" indent="0" algn="l">
              <a:buNone/>
            </a:pPr>
            <a:r>
              <a:rPr lang="en-US" dirty="0"/>
              <a:t>3.And more than 10 score in its criteria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764704"/>
            <a:ext cx="8229600" cy="5904656"/>
          </a:xfrm>
        </p:spPr>
        <p:txBody>
          <a:bodyPr/>
          <a:lstStyle/>
          <a:p>
            <a:pPr marL="0" indent="0" algn="l">
              <a:buNone/>
            </a:pPr>
            <a:r>
              <a:rPr lang="ar-JO" dirty="0"/>
              <a:t> </a:t>
            </a:r>
            <a:r>
              <a:rPr lang="en-US" dirty="0"/>
              <a:t>A female patient age 45 : </a:t>
            </a:r>
          </a:p>
          <a:p>
            <a:pPr marL="0" indent="0" algn="l">
              <a:buNone/>
            </a:pPr>
            <a:r>
              <a:rPr lang="ar-JO" dirty="0"/>
              <a:t>كان في جدول في قيم </a:t>
            </a:r>
            <a:r>
              <a:rPr lang="en-US" dirty="0"/>
              <a:t>t score </a:t>
            </a:r>
            <a:r>
              <a:rPr lang="ar-JO" dirty="0"/>
              <a:t>و ال </a:t>
            </a:r>
            <a:r>
              <a:rPr lang="en-US" dirty="0"/>
              <a:t>z score </a:t>
            </a:r>
            <a:endParaRPr lang="ar-JO" dirty="0"/>
          </a:p>
          <a:p>
            <a:pPr marL="0" indent="0" algn="l">
              <a:buNone/>
            </a:pPr>
            <a:r>
              <a:rPr lang="en-US" dirty="0"/>
              <a:t>What is the diagnosis : osteoporosis</a:t>
            </a:r>
          </a:p>
          <a:p>
            <a:pPr marL="0" indent="0" algn="l">
              <a:buNone/>
            </a:pPr>
            <a:r>
              <a:rPr lang="en-US" dirty="0"/>
              <a:t>Write down three non pharmacological treatment to this patient :</a:t>
            </a:r>
          </a:p>
          <a:p>
            <a:pPr marL="0" indent="0" algn="l">
              <a:buNone/>
            </a:pPr>
            <a:r>
              <a:rPr lang="en-US" dirty="0"/>
              <a:t>1.Exposure to the light </a:t>
            </a:r>
          </a:p>
          <a:p>
            <a:pPr marL="0" indent="0" algn="l">
              <a:buNone/>
            </a:pPr>
            <a:r>
              <a:rPr lang="en-US" dirty="0"/>
              <a:t>2.Diet rich with vitamin d </a:t>
            </a:r>
          </a:p>
          <a:p>
            <a:pPr marL="0" indent="0" algn="l">
              <a:buNone/>
            </a:pPr>
            <a:r>
              <a:rPr lang="en-US" dirty="0"/>
              <a:t>3.Calcium rich diet</a:t>
            </a:r>
          </a:p>
          <a:p>
            <a:pPr marL="0" indent="0" algn="l">
              <a:buNone/>
            </a:pPr>
            <a:r>
              <a:rPr lang="en-US" dirty="0"/>
              <a:t>4.Weight loss but not less than 20 </a:t>
            </a:r>
            <a:r>
              <a:rPr lang="en-US" dirty="0" err="1"/>
              <a:t>bmi</a:t>
            </a:r>
            <a:r>
              <a:rPr lang="en-US" dirty="0"/>
              <a:t> </a:t>
            </a:r>
          </a:p>
          <a:p>
            <a:pPr marL="0" indent="0" algn="l">
              <a:buNone/>
            </a:pPr>
            <a:r>
              <a:rPr lang="en-US" dirty="0"/>
              <a:t>5. Walking and </a:t>
            </a:r>
            <a:r>
              <a:rPr lang="en-US" dirty="0" err="1"/>
              <a:t>exersice</a:t>
            </a:r>
            <a:r>
              <a:rPr lang="en-US" dirty="0"/>
              <a:t>  </a:t>
            </a:r>
          </a:p>
          <a:p>
            <a:pPr marL="0" indent="0" algn="l">
              <a:buNone/>
            </a:pPr>
            <a:endParaRPr lang="en-US" dirty="0"/>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l">
              <a:buNone/>
            </a:pPr>
            <a:r>
              <a:rPr lang="en-US" dirty="0"/>
              <a:t>45 year old female .. A1C : 6.7 , Fasting 129 </a:t>
            </a:r>
            <a:br>
              <a:rPr lang="en-US" dirty="0"/>
            </a:br>
            <a:r>
              <a:rPr lang="en-US" dirty="0"/>
              <a:t>- Diagnosis? Diabetic patient</a:t>
            </a:r>
            <a:br>
              <a:rPr lang="en-US" dirty="0"/>
            </a:br>
            <a:r>
              <a:rPr lang="en-US" dirty="0"/>
              <a:t>- mention 3 line of Treatment ? </a:t>
            </a:r>
          </a:p>
          <a:p>
            <a:pPr marL="0" indent="0" algn="l">
              <a:buNone/>
            </a:pPr>
            <a:r>
              <a:rPr lang="en-US" dirty="0"/>
              <a:t>Metformin/diet and weight loss/ </a:t>
            </a:r>
            <a:r>
              <a:rPr lang="en-US" dirty="0" err="1"/>
              <a:t>sulphanylurea</a:t>
            </a:r>
            <a:r>
              <a:rPr lang="en-US" dirty="0"/>
              <a:t> (</a:t>
            </a:r>
            <a:r>
              <a:rPr lang="en-US" dirty="0" err="1"/>
              <a:t>amarel</a:t>
            </a:r>
            <a:r>
              <a:rPr lang="en-US" dirty="0"/>
              <a:t>)/ insulin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عنوان 1"/>
          <p:cNvSpPr>
            <a:spLocks noGrp="1"/>
          </p:cNvSpPr>
          <p:nvPr>
            <p:ph type="title"/>
          </p:nvPr>
        </p:nvSpPr>
        <p:spPr/>
        <p:txBody>
          <a:bodyPr/>
          <a:lstStyle/>
          <a:p>
            <a:pPr eaLnBrk="1" hangingPunct="1"/>
            <a:r>
              <a:rPr lang="en-US">
                <a:cs typeface="Times New Roman" panose="02020603050405020304" pitchFamily="18" charset="0"/>
              </a:rPr>
              <a:t>	</a:t>
            </a:r>
          </a:p>
        </p:txBody>
      </p:sp>
      <p:sp>
        <p:nvSpPr>
          <p:cNvPr id="41986" name="عنصر نائب للمحتوى 2"/>
          <p:cNvSpPr>
            <a:spLocks noGrp="1"/>
          </p:cNvSpPr>
          <p:nvPr>
            <p:ph idx="1"/>
          </p:nvPr>
        </p:nvSpPr>
        <p:spPr>
          <a:xfrm>
            <a:off x="457200" y="115888"/>
            <a:ext cx="8229600" cy="6010275"/>
          </a:xfrm>
        </p:spPr>
        <p:txBody>
          <a:bodyPr/>
          <a:lstStyle/>
          <a:p>
            <a:pPr marL="0" indent="0" algn="l" eaLnBrk="1" hangingPunct="1">
              <a:buFont typeface="Arial" panose="020B0604020202020204" pitchFamily="34" charset="0"/>
              <a:buNone/>
            </a:pPr>
            <a:endParaRPr lang="ar-JO" dirty="0"/>
          </a:p>
          <a:p>
            <a:pPr marL="0" indent="0" algn="l" eaLnBrk="1" hangingPunct="1">
              <a:buFont typeface="Arial" panose="020B0604020202020204" pitchFamily="34" charset="0"/>
              <a:buNone/>
            </a:pPr>
            <a:r>
              <a:rPr lang="ar-JO" dirty="0"/>
              <a:t>صورة فيها قيم ال</a:t>
            </a:r>
            <a:r>
              <a:rPr lang="en-US" dirty="0">
                <a:cs typeface="Arial" panose="020B0604020202020204" pitchFamily="34" charset="0"/>
              </a:rPr>
              <a:t>TSH ,T4, T3 </a:t>
            </a:r>
            <a:r>
              <a:rPr lang="ar-JO" dirty="0"/>
              <a:t>و كانت حاطه ال</a:t>
            </a:r>
            <a:r>
              <a:rPr lang="en-US" dirty="0">
                <a:cs typeface="Arial" panose="020B0604020202020204" pitchFamily="34" charset="0"/>
              </a:rPr>
              <a:t>normal values </a:t>
            </a:r>
          </a:p>
          <a:p>
            <a:pPr marL="0" indent="0" algn="l" eaLnBrk="1" hangingPunct="1">
              <a:buFont typeface="Arial" panose="020B0604020202020204" pitchFamily="34" charset="0"/>
              <a:buNone/>
            </a:pPr>
            <a:r>
              <a:rPr lang="en-US" dirty="0">
                <a:cs typeface="Arial" panose="020B0604020202020204" pitchFamily="34" charset="0"/>
              </a:rPr>
              <a:t>TSH high, T4,T3 normal </a:t>
            </a:r>
          </a:p>
          <a:p>
            <a:pPr marL="0" indent="0" algn="l" eaLnBrk="1" hangingPunct="1">
              <a:buFont typeface="Arial" panose="020B0604020202020204" pitchFamily="34" charset="0"/>
              <a:buNone/>
            </a:pPr>
            <a:r>
              <a:rPr lang="en-US" dirty="0">
                <a:cs typeface="Arial" panose="020B0604020202020204" pitchFamily="34" charset="0"/>
              </a:rPr>
              <a:t>1- diagnosis : subclinical hypothyroidism </a:t>
            </a:r>
          </a:p>
          <a:p>
            <a:pPr marL="0" indent="0" algn="l" eaLnBrk="1" hangingPunct="1">
              <a:buFont typeface="Arial" panose="020B0604020202020204" pitchFamily="34" charset="0"/>
              <a:buNone/>
            </a:pPr>
            <a:r>
              <a:rPr lang="en-US" dirty="0">
                <a:cs typeface="Arial" panose="020B0604020202020204" pitchFamily="34" charset="0"/>
              </a:rPr>
              <a:t>2- when do you treat it: pregnancy, infertility, when patient becomes symptomatic, goiter, dyslipidemia, refractory iron def. Anemia </a:t>
            </a:r>
            <a:r>
              <a:rPr lang="ar-JO" dirty="0"/>
              <a:t>كان بدها بس 3</a:t>
            </a:r>
            <a:endParaRPr lang="en-US" dirty="0">
              <a:cs typeface="Arial" panose="020B0604020202020204" pitchFamily="34" charset="0"/>
            </a:endParaRP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normAutofit fontScale="90000"/>
          </a:bodyPr>
          <a:lstStyle/>
          <a:p>
            <a:pPr eaLnBrk="1" fontAlgn="auto" hangingPunct="1">
              <a:spcAft>
                <a:spcPts val="0"/>
              </a:spcAft>
              <a:defRPr/>
            </a:pPr>
            <a:r>
              <a:rPr lang="en-US" dirty="0" err="1"/>
              <a:t>Xanthalasma</a:t>
            </a:r>
            <a:r>
              <a:rPr lang="en-US" dirty="0"/>
              <a:t> on both eyelids, what you do next : order lipid profile.</a:t>
            </a:r>
          </a:p>
        </p:txBody>
      </p:sp>
      <p:pic>
        <p:nvPicPr>
          <p:cNvPr id="34818" name="Content Placeholder 3"/>
          <p:cNvPicPr>
            <a:picLocks noGrp="1" noChangeAspect="1"/>
          </p:cNvPicPr>
          <p:nvPr>
            <p:ph idx="1"/>
          </p:nvPr>
        </p:nvPicPr>
        <p:blipFill>
          <a:blip r:embed="rId2"/>
          <a:srcRect/>
          <a:stretch>
            <a:fillRect/>
          </a:stretch>
        </p:blipFill>
        <p:spPr>
          <a:xfrm>
            <a:off x="1446213" y="1881188"/>
            <a:ext cx="6251575" cy="4068762"/>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91332"/>
            <a:ext cx="7886700" cy="3798641"/>
          </a:xfrm>
        </p:spPr>
        <p:txBody>
          <a:bodyPr>
            <a:normAutofit fontScale="70000" lnSpcReduction="20000"/>
          </a:bodyPr>
          <a:lstStyle/>
          <a:p>
            <a:pPr algn="l" rtl="0"/>
            <a:r>
              <a:rPr lang="en-US" dirty="0"/>
              <a:t>A patient with recurrent attacks of unilateral headache, each attack lasts from hours to days, the attacks are preceded by a feeling of weakness, visual abnormalities &amp; confusion.</a:t>
            </a:r>
          </a:p>
          <a:p>
            <a:pPr algn="l" rtl="0"/>
            <a:r>
              <a:rPr lang="en-US" dirty="0"/>
              <a:t>Diagnosis?</a:t>
            </a:r>
          </a:p>
          <a:p>
            <a:pPr marL="0" indent="0" algn="l" rtl="0">
              <a:buNone/>
            </a:pPr>
            <a:r>
              <a:rPr lang="en-US" dirty="0"/>
              <a:t>	 </a:t>
            </a:r>
            <a:r>
              <a:rPr lang="en-US" dirty="0">
                <a:solidFill>
                  <a:srgbClr val="00B050"/>
                </a:solidFill>
              </a:rPr>
              <a:t>Migraine with Aura</a:t>
            </a:r>
          </a:p>
          <a:p>
            <a:pPr algn="l" rtl="0"/>
            <a:r>
              <a:rPr lang="en-US" dirty="0"/>
              <a:t>Mention 2 abortive drugs? </a:t>
            </a:r>
          </a:p>
          <a:p>
            <a:pPr marL="0" indent="0" algn="l" rtl="0">
              <a:buNone/>
            </a:pPr>
            <a:r>
              <a:rPr lang="en-US" dirty="0"/>
              <a:t>	</a:t>
            </a:r>
            <a:r>
              <a:rPr lang="en-US" dirty="0">
                <a:solidFill>
                  <a:srgbClr val="00B050"/>
                </a:solidFill>
              </a:rPr>
              <a:t>NSAIDs, Acetaminophen, Ergotamine</a:t>
            </a:r>
          </a:p>
          <a:p>
            <a:pPr algn="l" rtl="0"/>
            <a:r>
              <a:rPr lang="en-US" dirty="0"/>
              <a:t>Mention 2 prophylactic drugs?</a:t>
            </a:r>
          </a:p>
          <a:p>
            <a:pPr marL="0" indent="0" algn="l" rtl="0">
              <a:buNone/>
            </a:pPr>
            <a:r>
              <a:rPr lang="en-US" dirty="0">
                <a:solidFill>
                  <a:srgbClr val="00B050"/>
                </a:solidFill>
              </a:rPr>
              <a:t>	Anti-Epileptics (</a:t>
            </a:r>
            <a:r>
              <a:rPr lang="en-US" dirty="0" err="1">
                <a:solidFill>
                  <a:srgbClr val="00B050"/>
                </a:solidFill>
              </a:rPr>
              <a:t>Valproic</a:t>
            </a:r>
            <a:r>
              <a:rPr lang="en-US" dirty="0">
                <a:solidFill>
                  <a:srgbClr val="00B050"/>
                </a:solidFill>
              </a:rPr>
              <a:t> Acid)</a:t>
            </a:r>
          </a:p>
          <a:p>
            <a:pPr marL="0" indent="0" algn="l" rtl="0">
              <a:buNone/>
            </a:pPr>
            <a:r>
              <a:rPr lang="en-US" dirty="0">
                <a:solidFill>
                  <a:srgbClr val="00B050"/>
                </a:solidFill>
              </a:rPr>
              <a:t>	Anti-Hypertensive drugs (Beta blockers)</a:t>
            </a:r>
          </a:p>
          <a:p>
            <a:pPr marL="0" indent="0" algn="l" rtl="0">
              <a:buNone/>
            </a:pPr>
            <a:r>
              <a:rPr lang="en-US" dirty="0">
                <a:solidFill>
                  <a:srgbClr val="00B050"/>
                </a:solidFill>
              </a:rPr>
              <a:t>	Anti-Depressants</a:t>
            </a:r>
          </a:p>
        </p:txBody>
      </p:sp>
      <p:sp>
        <p:nvSpPr>
          <p:cNvPr id="4" name="TextBox 3"/>
          <p:cNvSpPr txBox="1"/>
          <p:nvPr/>
        </p:nvSpPr>
        <p:spPr>
          <a:xfrm>
            <a:off x="529585" y="996264"/>
            <a:ext cx="646331" cy="507831"/>
          </a:xfrm>
          <a:prstGeom prst="rect">
            <a:avLst/>
          </a:prstGeom>
          <a:noFill/>
        </p:spPr>
        <p:txBody>
          <a:bodyPr wrap="none" rtlCol="0">
            <a:spAutoFit/>
          </a:bodyPr>
          <a:lstStyle/>
          <a:p>
            <a:r>
              <a:rPr lang="en-US" sz="2700" dirty="0"/>
              <a:t>Q8</a:t>
            </a:r>
          </a:p>
        </p:txBody>
      </p:sp>
    </p:spTree>
    <p:extLst>
      <p:ext uri="{BB962C8B-B14F-4D97-AF65-F5344CB8AC3E}">
        <p14:creationId xmlns:p14="http://schemas.microsoft.com/office/powerpoint/2010/main" val="890703545"/>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505475"/>
          </a:xfrm>
        </p:spPr>
        <p:txBody>
          <a:bodyPr/>
          <a:lstStyle/>
          <a:p>
            <a:pPr marL="0" indent="0" algn="l">
              <a:buNone/>
            </a:pPr>
            <a:r>
              <a:rPr lang="en-US" dirty="0"/>
              <a:t>What is the abnormality : </a:t>
            </a:r>
            <a:r>
              <a:rPr lang="en-US" dirty="0" err="1"/>
              <a:t>st</a:t>
            </a:r>
            <a:r>
              <a:rPr lang="en-US" dirty="0"/>
              <a:t> elevation in lead 2,3,avf </a:t>
            </a:r>
          </a:p>
          <a:p>
            <a:pPr marL="0" indent="0" algn="l">
              <a:buNone/>
            </a:pPr>
            <a:r>
              <a:rPr lang="en-US" dirty="0"/>
              <a:t>What is the diagnosis: inferior mi</a:t>
            </a:r>
          </a:p>
          <a:p>
            <a:pPr marL="0" indent="0">
              <a:buNone/>
            </a:pPr>
            <a:endParaRPr lang="en-US" dirty="0"/>
          </a:p>
        </p:txBody>
      </p:sp>
      <p:pic>
        <p:nvPicPr>
          <p:cNvPr id="4" name="Picture 2" descr="http://m1.wyanokecdn.com/133e7893ac4345e16d14391174925d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72" y="2277549"/>
            <a:ext cx="76200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ar-JO" dirty="0"/>
              <a:t>جدول فيه قيم ال </a:t>
            </a:r>
            <a:r>
              <a:rPr lang="en-US" dirty="0" err="1"/>
              <a:t>rbc</a:t>
            </a:r>
            <a:r>
              <a:rPr lang="en-US" dirty="0"/>
              <a:t>/</a:t>
            </a:r>
            <a:r>
              <a:rPr lang="en-US" dirty="0" err="1"/>
              <a:t>hct</a:t>
            </a:r>
            <a:r>
              <a:rPr lang="en-US" dirty="0"/>
              <a:t>/</a:t>
            </a:r>
            <a:r>
              <a:rPr lang="en-US" dirty="0" err="1"/>
              <a:t>rdw</a:t>
            </a:r>
            <a:r>
              <a:rPr lang="en-US" dirty="0"/>
              <a:t>/iron /ferritin :</a:t>
            </a:r>
          </a:p>
          <a:p>
            <a:pPr marL="0" indent="0" algn="l">
              <a:buNone/>
            </a:pPr>
            <a:r>
              <a:rPr lang="en-US" dirty="0"/>
              <a:t>What is your diagnosis : iron deficiency anemia </a:t>
            </a:r>
          </a:p>
          <a:p>
            <a:pPr marL="0" indent="0" algn="l">
              <a:buNone/>
            </a:pPr>
            <a:r>
              <a:rPr lang="en-US" dirty="0"/>
              <a:t>Write three cause you want to investigate for :</a:t>
            </a:r>
          </a:p>
          <a:p>
            <a:pPr marL="0" indent="0" algn="l">
              <a:buNone/>
            </a:pPr>
            <a:r>
              <a:rPr lang="en-US"/>
              <a:t>-malabsorption </a:t>
            </a:r>
            <a:endParaRPr lang="en-US" dirty="0"/>
          </a:p>
          <a:p>
            <a:pPr marL="0" indent="0" algn="l">
              <a:buNone/>
            </a:pPr>
            <a:r>
              <a:rPr lang="en-US" dirty="0"/>
              <a:t>-blood loss </a:t>
            </a:r>
          </a:p>
          <a:p>
            <a:pPr marL="0" indent="0" algn="l">
              <a:buNone/>
            </a:pPr>
            <a:r>
              <a:rPr lang="en-US" dirty="0"/>
              <a:t>-low diet intake  </a:t>
            </a:r>
          </a:p>
          <a:p>
            <a:pPr marL="0" indent="0" algn="l">
              <a:buNone/>
            </a:pPr>
            <a:r>
              <a:rPr lang="en-US" dirty="0"/>
              <a:t>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685800" y="1628775"/>
            <a:ext cx="7772400" cy="3671888"/>
          </a:xfrm>
        </p:spPr>
        <p:txBody>
          <a:bodyPr/>
          <a:lstStyle/>
          <a:p>
            <a:pPr eaLnBrk="1" hangingPunct="1">
              <a:lnSpc>
                <a:spcPct val="115000"/>
              </a:lnSpc>
              <a:spcAft>
                <a:spcPts val="1000"/>
              </a:spcAft>
            </a:pPr>
            <a:r>
              <a:rPr lang="en-US" sz="4800" b="1">
                <a:ea typeface="Calibri" panose="020F0502020204030204" pitchFamily="34" charset="0"/>
                <a:cs typeface="Arial" panose="020B0604020202020204" pitchFamily="34" charset="0"/>
              </a:rPr>
              <a:t>Family medicine archive</a:t>
            </a:r>
            <a:br>
              <a:rPr lang="en-US" sz="2400">
                <a:ea typeface="Calibri" panose="020F0502020204030204" pitchFamily="34" charset="0"/>
                <a:cs typeface="Arial" panose="020B0604020202020204" pitchFamily="34" charset="0"/>
              </a:rPr>
            </a:br>
            <a:r>
              <a:rPr lang="ar-JO" b="1">
                <a:ea typeface="Calibri" panose="020F0502020204030204" pitchFamily="34" charset="0"/>
                <a:cs typeface="Arial" panose="020B0604020202020204" pitchFamily="34" charset="0"/>
              </a:rPr>
              <a:t>المجموعة الرابعة جروب (د)</a:t>
            </a:r>
            <a:br>
              <a:rPr lang="en-US" sz="2400">
                <a:ea typeface="Calibri" panose="020F0502020204030204" pitchFamily="34" charset="0"/>
                <a:cs typeface="Arial" panose="020B0604020202020204" pitchFamily="34" charset="0"/>
              </a:rPr>
            </a:br>
            <a:r>
              <a:rPr lang="en-US" sz="3600" b="1">
                <a:latin typeface="Bookman Old Style" panose="02050604050505020204" pitchFamily="18" charset="0"/>
                <a:ea typeface="Calibri" panose="020F0502020204030204" pitchFamily="34" charset="0"/>
                <a:cs typeface="Arial" panose="020B0604020202020204" pitchFamily="34" charset="0"/>
              </a:rPr>
              <a:t>Done by : Ahmad niaz</a:t>
            </a:r>
            <a:r>
              <a:rPr lang="en-US" sz="2400">
                <a:ea typeface="Calibri" panose="020F0502020204030204" pitchFamily="34" charset="0"/>
                <a:cs typeface="Arial" panose="020B0604020202020204" pitchFamily="34" charset="0"/>
              </a:rPr>
              <a:t> </a:t>
            </a:r>
            <a:br>
              <a:rPr lang="en-US" sz="2400">
                <a:ea typeface="Calibri" panose="020F0502020204030204" pitchFamily="34" charset="0"/>
                <a:cs typeface="Arial" panose="020B0604020202020204" pitchFamily="34" charset="0"/>
              </a:rPr>
            </a:br>
            <a:br>
              <a:rPr lang="en-US" sz="2400">
                <a:ea typeface="Calibri" panose="020F0502020204030204" pitchFamily="34" charset="0"/>
                <a:cs typeface="Arial" panose="020B0604020202020204" pitchFamily="34" charset="0"/>
              </a:rPr>
            </a:br>
            <a:endParaRPr lang="en-US">
              <a:cs typeface="Times New Roman" panose="02020603050405020304" pitchFamily="18" charset="0"/>
            </a:endParaRP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p:txBody>
          <a:bodyPr/>
          <a:lstStyle/>
          <a:p>
            <a:endParaRPr lang="ar-JO"/>
          </a:p>
        </p:txBody>
      </p:sp>
      <p:sp>
        <p:nvSpPr>
          <p:cNvPr id="54275" name="Rectangle 3"/>
          <p:cNvSpPr>
            <a:spLocks noGrp="1"/>
          </p:cNvSpPr>
          <p:nvPr>
            <p:ph type="body" idx="1"/>
          </p:nvPr>
        </p:nvSpPr>
        <p:spPr/>
        <p:txBody>
          <a:bodyPr/>
          <a:lstStyle/>
          <a:p>
            <a:pPr algn="l">
              <a:buFont typeface="Arial" panose="020B0604020202020204" pitchFamily="34" charset="0"/>
              <a:buNone/>
            </a:pPr>
            <a:r>
              <a:rPr lang="en-US">
                <a:cs typeface="Arial" panose="020B0604020202020204" pitchFamily="34" charset="0"/>
              </a:rPr>
              <a:t>Q1 Case :</a:t>
            </a:r>
          </a:p>
          <a:p>
            <a:pPr algn="l">
              <a:buFont typeface="Arial" panose="020B0604020202020204" pitchFamily="34" charset="0"/>
              <a:buNone/>
            </a:pPr>
            <a:r>
              <a:rPr lang="en-US">
                <a:cs typeface="Arial" panose="020B0604020202020204" pitchFamily="34" charset="0"/>
              </a:rPr>
              <a:t>Table with value of ( T3  / T4  / TSH ) </a:t>
            </a:r>
          </a:p>
          <a:p>
            <a:pPr algn="l">
              <a:buFont typeface="Arial" panose="020B0604020202020204" pitchFamily="34" charset="0"/>
              <a:buNone/>
            </a:pPr>
            <a:r>
              <a:rPr lang="ar-JO"/>
              <a:t>كان فيه </a:t>
            </a:r>
            <a:r>
              <a:rPr lang="en-US">
                <a:cs typeface="Arial" panose="020B0604020202020204" pitchFamily="34" charset="0"/>
              </a:rPr>
              <a:t>T3 AND T4 normal </a:t>
            </a:r>
            <a:endParaRPr lang="ar-SA"/>
          </a:p>
          <a:p>
            <a:pPr algn="l">
              <a:buFont typeface="Arial" panose="020B0604020202020204" pitchFamily="34" charset="0"/>
              <a:buNone/>
            </a:pPr>
            <a:r>
              <a:rPr lang="en-US">
                <a:cs typeface="Arial" panose="020B0604020202020204" pitchFamily="34" charset="0"/>
              </a:rPr>
              <a:t>TSH decrease </a:t>
            </a:r>
          </a:p>
          <a:p>
            <a:pPr algn="l">
              <a:buFont typeface="Arial" panose="020B0604020202020204" pitchFamily="34" charset="0"/>
              <a:buNone/>
            </a:pPr>
            <a:r>
              <a:rPr lang="en-US">
                <a:cs typeface="Arial" panose="020B0604020202020204" pitchFamily="34" charset="0"/>
              </a:rPr>
              <a:t>What diagnosis ? subclinical hyperthyroidism</a:t>
            </a:r>
          </a:p>
          <a:p>
            <a:pPr algn="l">
              <a:buFont typeface="Arial" panose="020B0604020202020204" pitchFamily="34" charset="0"/>
              <a:buNone/>
            </a:pPr>
            <a:r>
              <a:rPr lang="en-US">
                <a:cs typeface="Arial" panose="020B0604020202020204" pitchFamily="34" charset="0"/>
              </a:rPr>
              <a:t>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p:cNvSpPr>
          <p:nvPr>
            <p:ph type="body" idx="1"/>
          </p:nvPr>
        </p:nvSpPr>
        <p:spPr>
          <a:xfrm>
            <a:off x="457200" y="188913"/>
            <a:ext cx="3754438" cy="5937250"/>
          </a:xfrm>
        </p:spPr>
        <p:txBody>
          <a:bodyPr/>
          <a:lstStyle/>
          <a:p>
            <a:pPr algn="l"/>
            <a:r>
              <a:rPr lang="en-US" sz="2800">
                <a:cs typeface="Arial" panose="020B0604020202020204" pitchFamily="34" charset="0"/>
              </a:rPr>
              <a:t>Q2 : </a:t>
            </a:r>
          </a:p>
          <a:p>
            <a:pPr algn="l"/>
            <a:r>
              <a:rPr lang="en-US" sz="2800">
                <a:cs typeface="Arial" panose="020B0604020202020204" pitchFamily="34" charset="0"/>
              </a:rPr>
              <a:t>1- what the name of these picture ?</a:t>
            </a:r>
          </a:p>
          <a:p>
            <a:pPr algn="l"/>
            <a:r>
              <a:rPr lang="en-US" sz="2800">
                <a:cs typeface="Arial" panose="020B0604020202020204" pitchFamily="34" charset="0"/>
              </a:rPr>
              <a:t>asthma action plan</a:t>
            </a:r>
          </a:p>
          <a:p>
            <a:pPr algn="l"/>
            <a:endParaRPr lang="en-US" sz="2800">
              <a:cs typeface="Arial" panose="020B0604020202020204" pitchFamily="34" charset="0"/>
            </a:endParaRPr>
          </a:p>
          <a:p>
            <a:pPr algn="l"/>
            <a:r>
              <a:rPr lang="en-US" sz="2800">
                <a:cs typeface="Arial" panose="020B0604020202020204" pitchFamily="34" charset="0"/>
              </a:rPr>
              <a:t>Q2 :</a:t>
            </a:r>
          </a:p>
          <a:p>
            <a:pPr algn="l"/>
            <a:r>
              <a:rPr lang="en-US" sz="2800">
                <a:cs typeface="Arial" panose="020B0604020202020204" pitchFamily="34" charset="0"/>
              </a:rPr>
              <a:t>if the  PT  come with no improvement of  symptoms Write 4 causes :</a:t>
            </a:r>
          </a:p>
          <a:p>
            <a:pPr algn="l"/>
            <a:r>
              <a:rPr lang="en-US" sz="2800">
                <a:cs typeface="Arial" panose="020B0604020202020204" pitchFamily="34" charset="0"/>
              </a:rPr>
              <a:t>) </a:t>
            </a:r>
            <a:r>
              <a:rPr lang="ar-JO" sz="2800"/>
              <a:t>زي هيك تقريبا ) </a:t>
            </a:r>
            <a:endParaRPr lang="en-US" sz="2800">
              <a:cs typeface="Arial" panose="020B0604020202020204" pitchFamily="34" charset="0"/>
            </a:endParaRPr>
          </a:p>
          <a:p>
            <a:pPr algn="l">
              <a:buFont typeface="Arial" panose="020B0604020202020204" pitchFamily="34" charset="0"/>
              <a:buNone/>
            </a:pPr>
            <a:r>
              <a:rPr lang="en-US" sz="2800">
                <a:cs typeface="Arial" panose="020B0604020202020204" pitchFamily="34" charset="0"/>
              </a:rPr>
              <a:t> </a:t>
            </a:r>
          </a:p>
          <a:p>
            <a:endParaRPr lang="en-US" sz="2800">
              <a:cs typeface="Arial" panose="020B0604020202020204" pitchFamily="34" charset="0"/>
            </a:endParaRPr>
          </a:p>
        </p:txBody>
      </p:sp>
      <p:pic>
        <p:nvPicPr>
          <p:cNvPr id="55301" name="Picture 5" descr="ÙØªÙØ¬Ø© Ø¨Ø­Ø« Ø§ÙØµÙØ± Ø¹Ù âªasthma action planâ¬â"/>
          <p:cNvPicPr>
            <a:picLocks noChangeAspect="1" noChangeArrowheads="1"/>
          </p:cNvPicPr>
          <p:nvPr/>
        </p:nvPicPr>
        <p:blipFill>
          <a:blip r:embed="rId2"/>
          <a:srcRect/>
          <a:stretch>
            <a:fillRect/>
          </a:stretch>
        </p:blipFill>
        <p:spPr bwMode="auto">
          <a:xfrm>
            <a:off x="3995738" y="333375"/>
            <a:ext cx="4943475" cy="4956175"/>
          </a:xfrm>
          <a:prstGeom prst="rect">
            <a:avLst/>
          </a:prstGeom>
          <a:noFill/>
        </p:spPr>
      </p:pic>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p:cNvSpPr>
          <p:nvPr>
            <p:ph type="body" idx="1"/>
          </p:nvPr>
        </p:nvSpPr>
        <p:spPr>
          <a:xfrm>
            <a:off x="457200" y="549275"/>
            <a:ext cx="8229600" cy="5576888"/>
          </a:xfrm>
        </p:spPr>
        <p:txBody>
          <a:bodyPr/>
          <a:lstStyle/>
          <a:p>
            <a:pPr algn="l"/>
            <a:r>
              <a:rPr lang="en-US">
                <a:cs typeface="Arial" panose="020B0604020202020204" pitchFamily="34" charset="0"/>
              </a:rPr>
              <a:t>Q2: </a:t>
            </a:r>
          </a:p>
          <a:p>
            <a:pPr algn="l"/>
            <a:r>
              <a:rPr lang="en-US">
                <a:cs typeface="Arial" panose="020B0604020202020204" pitchFamily="34" charset="0"/>
              </a:rPr>
              <a:t>Pt with value </a:t>
            </a:r>
          </a:p>
          <a:p>
            <a:pPr algn="l"/>
            <a:r>
              <a:rPr lang="en-US">
                <a:cs typeface="Arial" panose="020B0604020202020204" pitchFamily="34" charset="0"/>
              </a:rPr>
              <a:t>HbA1C : 5.3 </a:t>
            </a:r>
          </a:p>
          <a:p>
            <a:pPr algn="l"/>
            <a:r>
              <a:rPr lang="en-US">
                <a:cs typeface="Arial" panose="020B0604020202020204" pitchFamily="34" charset="0"/>
              </a:rPr>
              <a:t>FPG :95 </a:t>
            </a:r>
          </a:p>
          <a:p>
            <a:pPr algn="l"/>
            <a:r>
              <a:rPr lang="en-US">
                <a:cs typeface="Arial" panose="020B0604020202020204" pitchFamily="34" charset="0"/>
              </a:rPr>
              <a:t>1- What your diagnosis : </a:t>
            </a:r>
          </a:p>
          <a:p>
            <a:pPr algn="l"/>
            <a:r>
              <a:rPr lang="en-US">
                <a:cs typeface="Arial" panose="020B0604020202020204" pitchFamily="34" charset="0"/>
              </a:rPr>
              <a:t>Normal pt  </a:t>
            </a:r>
          </a:p>
          <a:p>
            <a:pPr algn="l"/>
            <a:r>
              <a:rPr lang="en-US">
                <a:cs typeface="Arial" panose="020B0604020202020204" pitchFamily="34" charset="0"/>
              </a:rPr>
              <a:t>2- </a:t>
            </a:r>
          </a:p>
          <a:p>
            <a:r>
              <a:rPr lang="ar-JO"/>
              <a:t>اذا بده يسوي فحص ك </a:t>
            </a:r>
            <a:r>
              <a:rPr lang="en-US">
                <a:cs typeface="Arial" panose="020B0604020202020204" pitchFamily="34" charset="0"/>
              </a:rPr>
              <a:t>             screening </a:t>
            </a:r>
          </a:p>
        </p:txBody>
      </p:sp>
      <p:sp>
        <p:nvSpPr>
          <p:cNvPr id="56324" name="Text Box 4"/>
          <p:cNvSpPr txBox="1">
            <a:spLocks noChangeArrowheads="1"/>
          </p:cNvSpPr>
          <p:nvPr/>
        </p:nvSpPr>
        <p:spPr bwMode="auto">
          <a:xfrm>
            <a:off x="2555875" y="5445125"/>
            <a:ext cx="5832475" cy="1163638"/>
          </a:xfrm>
          <a:prstGeom prst="rect">
            <a:avLst/>
          </a:prstGeom>
          <a:noFill/>
          <a:ln w="9525">
            <a:noFill/>
            <a:miter lim="800000"/>
          </a:ln>
          <a:effectLst/>
        </p:spPr>
        <p:txBody>
          <a:bodyPr>
            <a:spAutoFit/>
          </a:bodyPr>
          <a:lstStyle/>
          <a:p>
            <a:pPr eaLnBrk="0" hangingPunct="0">
              <a:spcBef>
                <a:spcPct val="20000"/>
              </a:spcBef>
              <a:buFont typeface="Arial" panose="020B0604020202020204" pitchFamily="34" charset="0"/>
              <a:buChar char="•"/>
            </a:pPr>
            <a:r>
              <a:rPr lang="ar-JO" sz="3200">
                <a:latin typeface="Calibri" panose="020F0502020204030204" pitchFamily="34" charset="0"/>
              </a:rPr>
              <a:t>متى لازم يعمله ؟؟ كانه بعد 3 او4 سنوات </a:t>
            </a:r>
          </a:p>
          <a:p>
            <a:pPr eaLnBrk="0" hangingPunct="0">
              <a:spcBef>
                <a:spcPct val="20000"/>
              </a:spcBef>
              <a:buFont typeface="Arial" panose="020B0604020202020204" pitchFamily="34" charset="0"/>
              <a:buChar char="•"/>
            </a:pPr>
            <a:endParaRPr lang="en-US" sz="3200">
              <a:latin typeface="Calibri" panose="020F0502020204030204" pitchFamily="34" charset="0"/>
            </a:endParaRP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p:cNvSpPr>
          <p:nvPr>
            <p:ph type="body" idx="1"/>
          </p:nvPr>
        </p:nvSpPr>
        <p:spPr>
          <a:xfrm>
            <a:off x="457200" y="404813"/>
            <a:ext cx="3467100" cy="5721350"/>
          </a:xfrm>
        </p:spPr>
        <p:txBody>
          <a:bodyPr/>
          <a:lstStyle/>
          <a:p>
            <a:pPr algn="l"/>
            <a:r>
              <a:rPr lang="en-US">
                <a:cs typeface="Arial" panose="020B0604020202020204" pitchFamily="34" charset="0"/>
              </a:rPr>
              <a:t>Q4: pt with history of HTN: </a:t>
            </a:r>
          </a:p>
          <a:p>
            <a:pPr algn="l"/>
            <a:r>
              <a:rPr lang="en-US">
                <a:cs typeface="Arial" panose="020B0604020202020204" pitchFamily="34" charset="0"/>
              </a:rPr>
              <a:t>1- what the name of this sign ?</a:t>
            </a:r>
          </a:p>
          <a:p>
            <a:pPr algn="l"/>
            <a:r>
              <a:rPr lang="en-US">
                <a:cs typeface="Arial" panose="020B0604020202020204" pitchFamily="34" charset="0"/>
              </a:rPr>
              <a:t>buffalo hump</a:t>
            </a:r>
          </a:p>
          <a:p>
            <a:pPr algn="l"/>
            <a:endParaRPr lang="en-US">
              <a:cs typeface="Arial" panose="020B0604020202020204" pitchFamily="34" charset="0"/>
            </a:endParaRPr>
          </a:p>
          <a:p>
            <a:pPr algn="l"/>
            <a:r>
              <a:rPr lang="en-US">
                <a:cs typeface="Arial" panose="020B0604020202020204" pitchFamily="34" charset="0"/>
              </a:rPr>
              <a:t>2- what your diagnosis ?</a:t>
            </a:r>
          </a:p>
          <a:p>
            <a:pPr algn="l"/>
            <a:r>
              <a:rPr lang="en-US">
                <a:cs typeface="Arial" panose="020B0604020202020204" pitchFamily="34" charset="0"/>
              </a:rPr>
              <a:t>Cushing syndrome</a:t>
            </a:r>
          </a:p>
          <a:p>
            <a:pPr algn="l"/>
            <a:endParaRPr lang="en-US">
              <a:cs typeface="Arial" panose="020B0604020202020204" pitchFamily="34" charset="0"/>
            </a:endParaRPr>
          </a:p>
        </p:txBody>
      </p:sp>
      <p:pic>
        <p:nvPicPr>
          <p:cNvPr id="57349" name="Picture 5" descr="ÙØªÙØ¬Ø© Ø¨Ø­Ø« Ø§ÙØµÙØ± Ø¹Ù âªbuffalo humpâ¬â"/>
          <p:cNvPicPr>
            <a:picLocks noChangeAspect="1" noChangeArrowheads="1"/>
          </p:cNvPicPr>
          <p:nvPr/>
        </p:nvPicPr>
        <p:blipFill>
          <a:blip r:embed="rId2"/>
          <a:srcRect/>
          <a:stretch>
            <a:fillRect/>
          </a:stretch>
        </p:blipFill>
        <p:spPr bwMode="auto">
          <a:xfrm>
            <a:off x="3924300" y="476250"/>
            <a:ext cx="4826000" cy="4048125"/>
          </a:xfrm>
          <a:prstGeom prst="rect">
            <a:avLst/>
          </a:prstGeom>
          <a:noFill/>
        </p:spPr>
      </p:pic>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p:cNvSpPr>
          <p:nvPr>
            <p:ph type="body" idx="1"/>
          </p:nvPr>
        </p:nvSpPr>
        <p:spPr>
          <a:xfrm>
            <a:off x="457200" y="476250"/>
            <a:ext cx="8229600" cy="5649913"/>
          </a:xfrm>
        </p:spPr>
        <p:txBody>
          <a:bodyPr/>
          <a:lstStyle/>
          <a:p>
            <a:pPr algn="l">
              <a:lnSpc>
                <a:spcPct val="80000"/>
              </a:lnSpc>
            </a:pPr>
            <a:r>
              <a:rPr lang="en-US" sz="2800">
                <a:cs typeface="Arial" panose="020B0604020202020204" pitchFamily="34" charset="0"/>
              </a:rPr>
              <a:t>Q5:</a:t>
            </a:r>
          </a:p>
          <a:p>
            <a:pPr algn="l">
              <a:lnSpc>
                <a:spcPct val="80000"/>
              </a:lnSpc>
            </a:pPr>
            <a:r>
              <a:rPr lang="en-US" sz="2800">
                <a:cs typeface="Arial" panose="020B0604020202020204" pitchFamily="34" charset="0"/>
              </a:rPr>
              <a:t>patients come with fatigue </a:t>
            </a:r>
          </a:p>
          <a:p>
            <a:pPr algn="l">
              <a:lnSpc>
                <a:spcPct val="80000"/>
              </a:lnSpc>
            </a:pPr>
            <a:r>
              <a:rPr lang="en-US" sz="2800">
                <a:cs typeface="Arial" panose="020B0604020202020204" pitchFamily="34" charset="0"/>
              </a:rPr>
              <a:t>1-write 3 investigation?</a:t>
            </a:r>
          </a:p>
          <a:p>
            <a:pPr algn="l">
              <a:lnSpc>
                <a:spcPct val="80000"/>
              </a:lnSpc>
            </a:pPr>
            <a:r>
              <a:rPr lang="en-US" sz="2800">
                <a:cs typeface="Arial" panose="020B0604020202020204" pitchFamily="34" charset="0"/>
              </a:rPr>
              <a:t>CBC/ KFT / KFT / TSH /ESR </a:t>
            </a:r>
          </a:p>
          <a:p>
            <a:pPr algn="l">
              <a:lnSpc>
                <a:spcPct val="80000"/>
              </a:lnSpc>
            </a:pPr>
            <a:r>
              <a:rPr lang="en-US" sz="2800">
                <a:cs typeface="Arial" panose="020B0604020202020204" pitchFamily="34" charset="0"/>
              </a:rPr>
              <a:t> </a:t>
            </a:r>
          </a:p>
          <a:p>
            <a:pPr algn="l">
              <a:lnSpc>
                <a:spcPct val="80000"/>
              </a:lnSpc>
            </a:pPr>
            <a:r>
              <a:rPr lang="en-US" sz="2800">
                <a:cs typeface="Arial" panose="020B0604020202020204" pitchFamily="34" charset="0"/>
              </a:rPr>
              <a:t>2- Write 4  </a:t>
            </a:r>
            <a:r>
              <a:rPr lang="en-US" sz="2800">
                <a:latin typeface="Tahoma" panose="020B0604030504040204" pitchFamily="34" charset="0"/>
                <a:cs typeface="Tahoma" panose="020B0604030504040204" pitchFamily="34" charset="0"/>
              </a:rPr>
              <a:t>Good Sleep Hygiene measures?</a:t>
            </a:r>
          </a:p>
          <a:p>
            <a:pPr algn="l">
              <a:lnSpc>
                <a:spcPct val="80000"/>
              </a:lnSpc>
            </a:pPr>
            <a:r>
              <a:rPr lang="en-US" sz="2800">
                <a:latin typeface="Tahoma" panose="020B0604030504040204" pitchFamily="34" charset="0"/>
                <a:cs typeface="Tahoma" panose="020B0604030504040204" pitchFamily="34" charset="0"/>
              </a:rPr>
              <a:t> </a:t>
            </a:r>
            <a:endParaRPr lang="en-US" sz="2800">
              <a:cs typeface="Arial" panose="020B0604020202020204" pitchFamily="34" charset="0"/>
            </a:endParaRPr>
          </a:p>
          <a:p>
            <a:pPr algn="l" rtl="0" eaLnBrk="1" hangingPunct="1">
              <a:lnSpc>
                <a:spcPct val="80000"/>
              </a:lnSpc>
              <a:buFontTx/>
              <a:buChar char="-"/>
            </a:pPr>
            <a:r>
              <a:rPr lang="en-US" sz="2800">
                <a:cs typeface="Arial" panose="020B0604020202020204" pitchFamily="34" charset="0"/>
              </a:rPr>
              <a:t>maintaining a regular morning rising time </a:t>
            </a:r>
          </a:p>
          <a:p>
            <a:pPr algn="l" rtl="0" eaLnBrk="1" hangingPunct="1">
              <a:lnSpc>
                <a:spcPct val="80000"/>
              </a:lnSpc>
              <a:buFontTx/>
              <a:buChar char="-"/>
            </a:pPr>
            <a:r>
              <a:rPr lang="en-US" sz="2800">
                <a:cs typeface="Arial" panose="020B0604020202020204" pitchFamily="34" charset="0"/>
              </a:rPr>
              <a:t>increasing activity level in the afternoon</a:t>
            </a:r>
          </a:p>
          <a:p>
            <a:pPr algn="l" rtl="0" eaLnBrk="1" hangingPunct="1">
              <a:lnSpc>
                <a:spcPct val="80000"/>
              </a:lnSpc>
              <a:buFontTx/>
              <a:buChar char="-"/>
            </a:pPr>
            <a:r>
              <a:rPr lang="en-US" sz="2800">
                <a:cs typeface="Arial" panose="020B0604020202020204" pitchFamily="34" charset="0"/>
              </a:rPr>
              <a:t>avoiding exercise in the evening or before bedtime</a:t>
            </a:r>
          </a:p>
          <a:p>
            <a:pPr algn="l" rtl="0" eaLnBrk="1" hangingPunct="1">
              <a:lnSpc>
                <a:spcPct val="80000"/>
              </a:lnSpc>
              <a:buFontTx/>
              <a:buChar char="-"/>
            </a:pPr>
            <a:r>
              <a:rPr lang="en-US" sz="2800">
                <a:cs typeface="Arial" panose="020B0604020202020204" pitchFamily="34" charset="0"/>
              </a:rPr>
              <a:t>increasing daytime exposure to bright light </a:t>
            </a:r>
          </a:p>
          <a:p>
            <a:pPr algn="l" rtl="0" eaLnBrk="1" hangingPunct="1">
              <a:lnSpc>
                <a:spcPct val="80000"/>
              </a:lnSpc>
              <a:buFontTx/>
              <a:buChar char="-"/>
            </a:pPr>
            <a:r>
              <a:rPr lang="en-US" sz="2800">
                <a:cs typeface="Arial" panose="020B0604020202020204" pitchFamily="34" charset="0"/>
              </a:rPr>
              <a:t>taking a hot bath within the two hours before bedtime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p:cNvSpPr>
          <p:nvPr>
            <p:ph type="body" idx="1"/>
          </p:nvPr>
        </p:nvSpPr>
        <p:spPr>
          <a:xfrm>
            <a:off x="457200" y="404813"/>
            <a:ext cx="8229600" cy="5721350"/>
          </a:xfrm>
        </p:spPr>
        <p:txBody>
          <a:bodyPr/>
          <a:lstStyle/>
          <a:p>
            <a:pPr algn="l"/>
            <a:r>
              <a:rPr lang="en-US" sz="2800">
                <a:cs typeface="Arial" panose="020B0604020202020204" pitchFamily="34" charset="0"/>
              </a:rPr>
              <a:t>Q6 :</a:t>
            </a:r>
          </a:p>
          <a:p>
            <a:pPr algn="l"/>
            <a:endParaRPr lang="en-US" sz="2800">
              <a:cs typeface="Arial" panose="020B0604020202020204" pitchFamily="34" charset="0"/>
            </a:endParaRPr>
          </a:p>
          <a:p>
            <a:pPr algn="l"/>
            <a:endParaRPr lang="en-US" sz="2800">
              <a:cs typeface="Arial" panose="020B0604020202020204" pitchFamily="34" charset="0"/>
            </a:endParaRPr>
          </a:p>
          <a:p>
            <a:pPr algn="l"/>
            <a:endParaRPr lang="en-US" sz="2800">
              <a:cs typeface="Arial" panose="020B0604020202020204" pitchFamily="34" charset="0"/>
            </a:endParaRPr>
          </a:p>
          <a:p>
            <a:pPr algn="l"/>
            <a:endParaRPr lang="en-US" sz="2800">
              <a:cs typeface="Arial" panose="020B0604020202020204" pitchFamily="34" charset="0"/>
            </a:endParaRPr>
          </a:p>
          <a:p>
            <a:pPr algn="l"/>
            <a:endParaRPr lang="en-US" sz="2800">
              <a:cs typeface="Arial" panose="020B0604020202020204" pitchFamily="34" charset="0"/>
            </a:endParaRPr>
          </a:p>
          <a:p>
            <a:pPr algn="l"/>
            <a:endParaRPr lang="en-US" sz="2800">
              <a:cs typeface="Arial" panose="020B0604020202020204" pitchFamily="34" charset="0"/>
            </a:endParaRPr>
          </a:p>
          <a:p>
            <a:pPr algn="l"/>
            <a:endParaRPr lang="en-US" sz="2800">
              <a:cs typeface="Arial" panose="020B0604020202020204" pitchFamily="34" charset="0"/>
            </a:endParaRPr>
          </a:p>
          <a:p>
            <a:pPr algn="l"/>
            <a:endParaRPr lang="en-US" sz="2800">
              <a:cs typeface="Arial" panose="020B0604020202020204" pitchFamily="34" charset="0"/>
            </a:endParaRPr>
          </a:p>
          <a:p>
            <a:pPr algn="l"/>
            <a:r>
              <a:rPr lang="en-US" sz="2800">
                <a:cs typeface="Arial" panose="020B0604020202020204" pitchFamily="34" charset="0"/>
              </a:rPr>
              <a:t>1- What diagnosis ? </a:t>
            </a:r>
            <a:r>
              <a:rPr lang="en-US" altLang="en-US" sz="2800">
                <a:cs typeface="Arial" panose="020B0604020202020204" pitchFamily="34" charset="0"/>
              </a:rPr>
              <a:t>PVC</a:t>
            </a:r>
            <a:endParaRPr lang="en-US" sz="2800">
              <a:cs typeface="Arial" panose="020B0604020202020204" pitchFamily="34" charset="0"/>
            </a:endParaRPr>
          </a:p>
          <a:p>
            <a:pPr algn="l"/>
            <a:r>
              <a:rPr lang="en-US" sz="2800">
                <a:cs typeface="Arial" panose="020B0604020202020204" pitchFamily="34" charset="0"/>
              </a:rPr>
              <a:t>2- what treatment ? reassurance</a:t>
            </a:r>
          </a:p>
          <a:p>
            <a:pPr algn="l"/>
            <a:endParaRPr lang="en-US" sz="2800">
              <a:cs typeface="Arial" panose="020B0604020202020204" pitchFamily="34" charset="0"/>
            </a:endParaRPr>
          </a:p>
          <a:p>
            <a:endParaRPr lang="en-US" sz="2800">
              <a:cs typeface="Arial" panose="020B0604020202020204" pitchFamily="34" charset="0"/>
            </a:endParaRPr>
          </a:p>
        </p:txBody>
      </p:sp>
      <p:pic>
        <p:nvPicPr>
          <p:cNvPr id="60420" name="عنصر نائب للمحتوى 3" descr="pvcs2.jpg"/>
          <p:cNvPicPr>
            <a:picLocks noChangeAspect="1" noChangeArrowheads="1"/>
          </p:cNvPicPr>
          <p:nvPr/>
        </p:nvPicPr>
        <p:blipFill>
          <a:blip r:embed="rId2"/>
          <a:srcRect/>
          <a:stretch>
            <a:fillRect/>
          </a:stretch>
        </p:blipFill>
        <p:spPr bwMode="auto">
          <a:xfrm>
            <a:off x="1116013" y="908050"/>
            <a:ext cx="7416800" cy="4229100"/>
          </a:xfrm>
          <a:prstGeom prst="rect">
            <a:avLst/>
          </a:prstGeom>
          <a:noFill/>
          <a:ln w="9525">
            <a:noFill/>
            <a:miter lim="800000"/>
            <a:headEnd/>
            <a:tailEnd/>
          </a:ln>
        </p:spPr>
      </p:pic>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p:cNvSpPr>
          <p:nvPr>
            <p:ph type="body" idx="1"/>
          </p:nvPr>
        </p:nvSpPr>
        <p:spPr>
          <a:xfrm>
            <a:off x="457200" y="333375"/>
            <a:ext cx="4835525" cy="5792788"/>
          </a:xfrm>
        </p:spPr>
        <p:txBody>
          <a:bodyPr/>
          <a:lstStyle/>
          <a:p>
            <a:pPr algn="l"/>
            <a:r>
              <a:rPr lang="en-US">
                <a:cs typeface="Arial" panose="020B0604020202020204" pitchFamily="34" charset="0"/>
              </a:rPr>
              <a:t>Q7 :</a:t>
            </a:r>
          </a:p>
          <a:p>
            <a:pPr algn="l"/>
            <a:r>
              <a:rPr lang="en-US">
                <a:cs typeface="Arial" panose="020B0604020202020204" pitchFamily="34" charset="0"/>
              </a:rPr>
              <a:t>1- What the name of virus? </a:t>
            </a:r>
          </a:p>
          <a:p>
            <a:pPr algn="l"/>
            <a:r>
              <a:rPr lang="en-US" b="1">
                <a:cs typeface="Arial" panose="020B0604020202020204" pitchFamily="34" charset="0"/>
              </a:rPr>
              <a:t>varicella</a:t>
            </a:r>
            <a:r>
              <a:rPr lang="en-US">
                <a:cs typeface="Arial" panose="020B0604020202020204" pitchFamily="34" charset="0"/>
              </a:rPr>
              <a:t>-</a:t>
            </a:r>
            <a:r>
              <a:rPr lang="en-US" b="1">
                <a:cs typeface="Arial" panose="020B0604020202020204" pitchFamily="34" charset="0"/>
              </a:rPr>
              <a:t>zoster</a:t>
            </a:r>
            <a:endParaRPr lang="en-US">
              <a:cs typeface="Arial" panose="020B0604020202020204" pitchFamily="34" charset="0"/>
            </a:endParaRPr>
          </a:p>
          <a:p>
            <a:pPr algn="l"/>
            <a:endParaRPr lang="en-US">
              <a:cs typeface="Arial" panose="020B0604020202020204" pitchFamily="34" charset="0"/>
            </a:endParaRPr>
          </a:p>
          <a:p>
            <a:pPr algn="l"/>
            <a:r>
              <a:rPr lang="en-US">
                <a:cs typeface="Arial" panose="020B0604020202020204" pitchFamily="34" charset="0"/>
              </a:rPr>
              <a:t>2- </a:t>
            </a:r>
          </a:p>
          <a:p>
            <a:pPr algn="l"/>
            <a:r>
              <a:rPr lang="ar-JO"/>
              <a:t>لاي عمر بنعطيه لو تكتب أي شخص فوق عمر ال 50 صح </a:t>
            </a:r>
            <a:endParaRPr lang="en-US">
              <a:cs typeface="Arial" panose="020B0604020202020204" pitchFamily="34" charset="0"/>
            </a:endParaRPr>
          </a:p>
          <a:p>
            <a:endParaRPr lang="en-US">
              <a:cs typeface="Arial" panose="020B0604020202020204" pitchFamily="34" charset="0"/>
            </a:endParaRPr>
          </a:p>
        </p:txBody>
      </p:sp>
      <p:pic>
        <p:nvPicPr>
          <p:cNvPr id="4" name="Picture 3" descr="download.jpg"/>
          <p:cNvPicPr>
            <a:picLocks noChangeAspect="1"/>
          </p:cNvPicPr>
          <p:nvPr/>
        </p:nvPicPr>
        <p:blipFill>
          <a:blip r:embed="rId2"/>
          <a:stretch>
            <a:fillRect/>
          </a:stretch>
        </p:blipFill>
        <p:spPr>
          <a:xfrm>
            <a:off x="5651500" y="1341438"/>
            <a:ext cx="3017838" cy="2614612"/>
          </a:xfrm>
          <a:prstGeom prst="rect">
            <a:avLst/>
          </a:prstGeom>
          <a:ln w="38100" cap="sq">
            <a:solidFill>
              <a:schemeClr val="accent1"/>
            </a:solidFill>
            <a:prstDash val="solid"/>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988840"/>
            <a:ext cx="7886700" cy="3263504"/>
          </a:xfrm>
        </p:spPr>
        <p:txBody>
          <a:bodyPr/>
          <a:lstStyle/>
          <a:p>
            <a:pPr algn="l" rtl="0"/>
            <a:r>
              <a:rPr lang="en-US" dirty="0"/>
              <a:t>A patient with very severe headache that is located in his left eye, associated with lacrimation, sweating</a:t>
            </a:r>
          </a:p>
          <a:p>
            <a:pPr marL="0" indent="0" algn="l" rtl="0">
              <a:buNone/>
            </a:pPr>
            <a:endParaRPr lang="en-US" dirty="0"/>
          </a:p>
          <a:p>
            <a:pPr algn="l" rtl="0"/>
            <a:r>
              <a:rPr lang="en-US" dirty="0"/>
              <a:t>Diagnosis? </a:t>
            </a:r>
          </a:p>
          <a:p>
            <a:pPr marL="0" indent="0" algn="l" rtl="0">
              <a:buNone/>
            </a:pPr>
            <a:r>
              <a:rPr lang="en-US" dirty="0"/>
              <a:t>	</a:t>
            </a:r>
            <a:r>
              <a:rPr lang="en-US" dirty="0">
                <a:solidFill>
                  <a:srgbClr val="00B050"/>
                </a:solidFill>
              </a:rPr>
              <a:t>Cluster headache</a:t>
            </a:r>
          </a:p>
          <a:p>
            <a:pPr algn="l" rtl="0"/>
            <a:r>
              <a:rPr lang="en-US" dirty="0"/>
              <a:t>Drugs of choice? </a:t>
            </a:r>
          </a:p>
          <a:p>
            <a:pPr marL="0" indent="0" algn="l" rtl="0">
              <a:buNone/>
            </a:pPr>
            <a:r>
              <a:rPr lang="en-US" dirty="0">
                <a:solidFill>
                  <a:srgbClr val="00B050"/>
                </a:solidFill>
              </a:rPr>
              <a:t>	High pressure Oxygen, </a:t>
            </a:r>
            <a:r>
              <a:rPr lang="en-US" dirty="0" err="1">
                <a:solidFill>
                  <a:srgbClr val="00B050"/>
                </a:solidFill>
              </a:rPr>
              <a:t>Triptan</a:t>
            </a:r>
            <a:endParaRPr lang="en-US" dirty="0">
              <a:solidFill>
                <a:srgbClr val="00B050"/>
              </a:solidFill>
            </a:endParaRPr>
          </a:p>
        </p:txBody>
      </p:sp>
      <p:sp>
        <p:nvSpPr>
          <p:cNvPr id="4" name="TextBox 3"/>
          <p:cNvSpPr txBox="1"/>
          <p:nvPr/>
        </p:nvSpPr>
        <p:spPr>
          <a:xfrm>
            <a:off x="670143" y="1283559"/>
            <a:ext cx="646331" cy="507831"/>
          </a:xfrm>
          <a:prstGeom prst="rect">
            <a:avLst/>
          </a:prstGeom>
          <a:noFill/>
        </p:spPr>
        <p:txBody>
          <a:bodyPr wrap="none" rtlCol="0">
            <a:spAutoFit/>
          </a:bodyPr>
          <a:lstStyle/>
          <a:p>
            <a:r>
              <a:rPr lang="en-US" sz="2700" dirty="0"/>
              <a:t>Q9</a:t>
            </a:r>
          </a:p>
        </p:txBody>
      </p:sp>
    </p:spTree>
    <p:extLst>
      <p:ext uri="{BB962C8B-B14F-4D97-AF65-F5344CB8AC3E}">
        <p14:creationId xmlns:p14="http://schemas.microsoft.com/office/powerpoint/2010/main" val="29550442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p:cNvSpPr>
          <p:nvPr>
            <p:ph type="body" idx="1"/>
          </p:nvPr>
        </p:nvSpPr>
        <p:spPr>
          <a:xfrm>
            <a:off x="457200" y="549275"/>
            <a:ext cx="8229600" cy="5576888"/>
          </a:xfrm>
        </p:spPr>
        <p:txBody>
          <a:bodyPr/>
          <a:lstStyle/>
          <a:p>
            <a:pPr algn="l">
              <a:lnSpc>
                <a:spcPct val="90000"/>
              </a:lnSpc>
            </a:pPr>
            <a:r>
              <a:rPr lang="en-US" sz="2800">
                <a:cs typeface="Arial" panose="020B0604020202020204" pitchFamily="34" charset="0"/>
              </a:rPr>
              <a:t>Q8 : </a:t>
            </a:r>
          </a:p>
          <a:p>
            <a:pPr algn="l">
              <a:lnSpc>
                <a:spcPct val="90000"/>
              </a:lnSpc>
              <a:buFont typeface="Arial" panose="020B0604020202020204" pitchFamily="34" charset="0"/>
              <a:buNone/>
            </a:pPr>
            <a:r>
              <a:rPr lang="en-US" sz="2800">
                <a:cs typeface="Arial" panose="020B0604020202020204" pitchFamily="34" charset="0"/>
              </a:rPr>
              <a:t>Male pt 66 years old , smoker </a:t>
            </a:r>
          </a:p>
          <a:p>
            <a:pPr algn="l">
              <a:lnSpc>
                <a:spcPct val="90000"/>
              </a:lnSpc>
              <a:buFont typeface="Arial" panose="020B0604020202020204" pitchFamily="34" charset="0"/>
              <a:buNone/>
            </a:pPr>
            <a:r>
              <a:rPr lang="en-US" sz="2800">
                <a:cs typeface="Arial" panose="020B0604020202020204" pitchFamily="34" charset="0"/>
              </a:rPr>
              <a:t>Write  4 screening ? </a:t>
            </a:r>
          </a:p>
          <a:p>
            <a:pPr algn="l">
              <a:lnSpc>
                <a:spcPct val="90000"/>
              </a:lnSpc>
              <a:buFont typeface="Arial" panose="020B0604020202020204" pitchFamily="34" charset="0"/>
              <a:buNone/>
            </a:pPr>
            <a:endParaRPr lang="en-US" sz="2800">
              <a:cs typeface="Arial" panose="020B0604020202020204" pitchFamily="34" charset="0"/>
            </a:endParaRPr>
          </a:p>
          <a:p>
            <a:pPr algn="l">
              <a:lnSpc>
                <a:spcPct val="90000"/>
              </a:lnSpc>
              <a:buFont typeface="Arial" panose="020B0604020202020204" pitchFamily="34" charset="0"/>
              <a:buNone/>
            </a:pPr>
            <a:endParaRPr lang="en-US" sz="2800">
              <a:cs typeface="Arial" panose="020B0604020202020204" pitchFamily="34" charset="0"/>
            </a:endParaRPr>
          </a:p>
          <a:p>
            <a:pPr algn="l">
              <a:lnSpc>
                <a:spcPct val="90000"/>
              </a:lnSpc>
              <a:buFont typeface="Arial" panose="020B0604020202020204" pitchFamily="34" charset="0"/>
              <a:buNone/>
            </a:pPr>
            <a:r>
              <a:rPr lang="en-US" sz="2800">
                <a:cs typeface="Arial" panose="020B0604020202020204" pitchFamily="34" charset="0"/>
              </a:rPr>
              <a:t>Q9 : CBC   decrease MCV /MCHC/ MCH </a:t>
            </a:r>
          </a:p>
          <a:p>
            <a:pPr algn="l">
              <a:lnSpc>
                <a:spcPct val="90000"/>
              </a:lnSpc>
              <a:buFont typeface="Arial" panose="020B0604020202020204" pitchFamily="34" charset="0"/>
              <a:buNone/>
            </a:pPr>
            <a:r>
              <a:rPr lang="en-US" sz="2800">
                <a:cs typeface="Arial" panose="020B0604020202020204" pitchFamily="34" charset="0"/>
              </a:rPr>
              <a:t>INCREASE RDW ? </a:t>
            </a:r>
          </a:p>
          <a:p>
            <a:pPr algn="l">
              <a:lnSpc>
                <a:spcPct val="90000"/>
              </a:lnSpc>
              <a:buFont typeface="Arial" panose="020B0604020202020204" pitchFamily="34" charset="0"/>
              <a:buNone/>
            </a:pPr>
            <a:r>
              <a:rPr lang="en-US" sz="2800">
                <a:cs typeface="Arial" panose="020B0604020202020204" pitchFamily="34" charset="0"/>
              </a:rPr>
              <a:t>1- what diagnosis  ?  IDA</a:t>
            </a:r>
          </a:p>
          <a:p>
            <a:pPr algn="l">
              <a:lnSpc>
                <a:spcPct val="90000"/>
              </a:lnSpc>
              <a:buFont typeface="Arial" panose="020B0604020202020204" pitchFamily="34" charset="0"/>
              <a:buNone/>
            </a:pPr>
            <a:r>
              <a:rPr lang="en-US" sz="2800">
                <a:cs typeface="Arial" panose="020B0604020202020204" pitchFamily="34" charset="0"/>
              </a:rPr>
              <a:t>2- Write 4 possible  causes ? </a:t>
            </a:r>
          </a:p>
          <a:p>
            <a:pPr algn="l">
              <a:lnSpc>
                <a:spcPct val="90000"/>
              </a:lnSpc>
              <a:buFont typeface="Arial" panose="020B0604020202020204" pitchFamily="34" charset="0"/>
              <a:buNone/>
            </a:pPr>
            <a:r>
              <a:rPr lang="en-US" sz="2800">
                <a:cs typeface="Arial" panose="020B0604020202020204" pitchFamily="34" charset="0"/>
              </a:rPr>
              <a:t>3- 3 sign appear in pt ?</a:t>
            </a:r>
          </a:p>
          <a:p>
            <a:pPr algn="l">
              <a:lnSpc>
                <a:spcPct val="90000"/>
              </a:lnSpc>
              <a:buFont typeface="Arial" panose="020B0604020202020204" pitchFamily="34" charset="0"/>
              <a:buNone/>
            </a:pPr>
            <a:r>
              <a:rPr lang="en-US" sz="2800">
                <a:cs typeface="Arial" panose="020B0604020202020204" pitchFamily="34" charset="0"/>
              </a:rPr>
              <a:t>angular stomatitis , koilonychia, pallor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p:cNvSpPr>
          <p:nvPr>
            <p:ph type="body" idx="1"/>
          </p:nvPr>
        </p:nvSpPr>
        <p:spPr>
          <a:xfrm>
            <a:off x="457200" y="549275"/>
            <a:ext cx="8229600" cy="5576888"/>
          </a:xfrm>
        </p:spPr>
        <p:txBody>
          <a:bodyPr/>
          <a:lstStyle/>
          <a:p>
            <a:pPr algn="l"/>
            <a:r>
              <a:rPr lang="en-US">
                <a:cs typeface="Arial" panose="020B0604020202020204" pitchFamily="34" charset="0"/>
              </a:rPr>
              <a:t>Q10:</a:t>
            </a:r>
          </a:p>
          <a:p>
            <a:pPr algn="l"/>
            <a:endParaRPr lang="en-US">
              <a:cs typeface="Arial" panose="020B0604020202020204" pitchFamily="34" charset="0"/>
            </a:endParaRPr>
          </a:p>
          <a:p>
            <a:pPr algn="l"/>
            <a:endParaRPr lang="en-US">
              <a:cs typeface="Arial" panose="020B0604020202020204" pitchFamily="34" charset="0"/>
            </a:endParaRPr>
          </a:p>
          <a:p>
            <a:pPr algn="l"/>
            <a:endParaRPr lang="en-US">
              <a:cs typeface="Arial" panose="020B0604020202020204" pitchFamily="34" charset="0"/>
            </a:endParaRPr>
          </a:p>
          <a:p>
            <a:pPr algn="l"/>
            <a:endParaRPr lang="en-US">
              <a:cs typeface="Arial" panose="020B0604020202020204" pitchFamily="34" charset="0"/>
            </a:endParaRPr>
          </a:p>
          <a:p>
            <a:pPr algn="l"/>
            <a:endParaRPr lang="en-US">
              <a:cs typeface="Arial" panose="020B0604020202020204" pitchFamily="34" charset="0"/>
            </a:endParaRPr>
          </a:p>
          <a:p>
            <a:pPr algn="l"/>
            <a:endParaRPr lang="en-US">
              <a:cs typeface="Arial" panose="020B0604020202020204" pitchFamily="34" charset="0"/>
            </a:endParaRPr>
          </a:p>
          <a:p>
            <a:pPr algn="l"/>
            <a:r>
              <a:rPr lang="en-US">
                <a:cs typeface="Arial" panose="020B0604020202020204" pitchFamily="34" charset="0"/>
              </a:rPr>
              <a:t>1- what the name of this test ? test of skew</a:t>
            </a:r>
          </a:p>
          <a:p>
            <a:pPr algn="l"/>
            <a:r>
              <a:rPr lang="en-US">
                <a:cs typeface="Arial" panose="020B0604020202020204" pitchFamily="34" charset="0"/>
              </a:rPr>
              <a:t>2- if + what diagnosis ? Central  ( stroke  ) </a:t>
            </a:r>
          </a:p>
          <a:p>
            <a:pPr algn="l"/>
            <a:endParaRPr lang="en-US">
              <a:cs typeface="Arial" panose="020B0604020202020204" pitchFamily="34" charset="0"/>
            </a:endParaRPr>
          </a:p>
          <a:p>
            <a:pPr algn="l"/>
            <a:endParaRPr lang="en-US">
              <a:cs typeface="Arial" panose="020B0604020202020204" pitchFamily="34" charset="0"/>
            </a:endParaRPr>
          </a:p>
          <a:p>
            <a:pPr algn="l"/>
            <a:endParaRPr lang="en-US">
              <a:cs typeface="Arial" panose="020B0604020202020204" pitchFamily="34" charset="0"/>
            </a:endParaRPr>
          </a:p>
        </p:txBody>
      </p:sp>
      <p:pic>
        <p:nvPicPr>
          <p:cNvPr id="63492" name="Picture 4"/>
          <p:cNvPicPr>
            <a:picLocks noChangeAspect="1" noChangeArrowheads="1"/>
          </p:cNvPicPr>
          <p:nvPr/>
        </p:nvPicPr>
        <p:blipFill>
          <a:blip r:embed="rId2"/>
          <a:srcRect/>
          <a:stretch>
            <a:fillRect/>
          </a:stretch>
        </p:blipFill>
        <p:spPr bwMode="auto">
          <a:xfrm>
            <a:off x="827088" y="1196975"/>
            <a:ext cx="3673475" cy="3032125"/>
          </a:xfrm>
          <a:prstGeom prst="rect">
            <a:avLst/>
          </a:prstGeom>
          <a:noFill/>
        </p:spPr>
      </p:pic>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p:cNvSpPr>
          <p:nvPr>
            <p:ph type="body" idx="1"/>
          </p:nvPr>
        </p:nvSpPr>
        <p:spPr>
          <a:xfrm>
            <a:off x="457200" y="404813"/>
            <a:ext cx="8229600" cy="5721350"/>
          </a:xfrm>
        </p:spPr>
        <p:txBody>
          <a:bodyPr/>
          <a:lstStyle/>
          <a:p>
            <a:pPr algn="l"/>
            <a:r>
              <a:rPr lang="en-US">
                <a:cs typeface="Arial" panose="020B0604020202020204" pitchFamily="34" charset="0"/>
              </a:rPr>
              <a:t>Q11</a:t>
            </a:r>
          </a:p>
          <a:p>
            <a:pPr algn="l"/>
            <a:r>
              <a:rPr lang="en-US">
                <a:cs typeface="Arial" panose="020B0604020202020204" pitchFamily="34" charset="0"/>
              </a:rPr>
              <a:t>55 years old pt presented with fever 38.9 </a:t>
            </a:r>
          </a:p>
          <a:p>
            <a:pPr algn="l"/>
            <a:r>
              <a:rPr lang="en-US">
                <a:cs typeface="Arial" panose="020B0604020202020204" pitchFamily="34" charset="0"/>
              </a:rPr>
              <a:t>With no cough ……….</a:t>
            </a:r>
          </a:p>
          <a:p>
            <a:pPr algn="l"/>
            <a:r>
              <a:rPr lang="en-US">
                <a:cs typeface="Arial" panose="020B0604020202020204" pitchFamily="34" charset="0"/>
              </a:rPr>
              <a:t>1- 1-what is his centor score ?</a:t>
            </a:r>
          </a:p>
          <a:p>
            <a:pPr algn="l">
              <a:buFont typeface="Arial" panose="020B0604020202020204" pitchFamily="34" charset="0"/>
              <a:buNone/>
            </a:pPr>
            <a:r>
              <a:rPr lang="en-US">
                <a:cs typeface="Arial" panose="020B0604020202020204" pitchFamily="34" charset="0"/>
              </a:rPr>
              <a:t>+1 </a:t>
            </a:r>
          </a:p>
          <a:p>
            <a:pPr algn="l">
              <a:buFont typeface="Arial" panose="020B0604020202020204" pitchFamily="34" charset="0"/>
              <a:buNone/>
            </a:pPr>
            <a:r>
              <a:rPr lang="en-US">
                <a:cs typeface="Arial" panose="020B0604020202020204" pitchFamily="34" charset="0"/>
              </a:rPr>
              <a:t> </a:t>
            </a:r>
            <a:br>
              <a:rPr lang="en-US">
                <a:cs typeface="Arial" panose="020B0604020202020204" pitchFamily="34" charset="0"/>
              </a:rPr>
            </a:br>
            <a:r>
              <a:rPr lang="en-US">
                <a:cs typeface="Arial" panose="020B0604020202020204" pitchFamily="34" charset="0"/>
              </a:rPr>
              <a:t>2-what is the treatment?</a:t>
            </a:r>
          </a:p>
          <a:p>
            <a:pPr algn="l">
              <a:buFont typeface="Arial" panose="020B0604020202020204" pitchFamily="34" charset="0"/>
              <a:buNone/>
            </a:pPr>
            <a:r>
              <a:rPr lang="en-US">
                <a:cs typeface="Arial" panose="020B0604020202020204" pitchFamily="34" charset="0"/>
              </a:rPr>
              <a:t>Conservative  </a:t>
            </a:r>
          </a:p>
          <a:p>
            <a:pPr algn="l">
              <a:buFont typeface="Arial" panose="020B0604020202020204" pitchFamily="34" charset="0"/>
              <a:buNone/>
            </a:pPr>
            <a:endParaRPr lang="en-US">
              <a:cs typeface="Arial" panose="020B0604020202020204" pitchFamily="34" charset="0"/>
            </a:endParaRPr>
          </a:p>
          <a:p>
            <a:pPr algn="l"/>
            <a:endParaRPr lang="en-US">
              <a:cs typeface="Arial" panose="020B0604020202020204" pitchFamily="34" charset="0"/>
            </a:endParaRP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p:cNvSpPr>
          <p:nvPr>
            <p:ph type="body" idx="1"/>
          </p:nvPr>
        </p:nvSpPr>
        <p:spPr>
          <a:xfrm>
            <a:off x="457200" y="404813"/>
            <a:ext cx="8229600" cy="5721350"/>
          </a:xfrm>
        </p:spPr>
        <p:txBody>
          <a:bodyPr/>
          <a:lstStyle/>
          <a:p>
            <a:pPr algn="l" eaLnBrk="1" hangingPunct="1">
              <a:buFont typeface="Arial" panose="020B0604020202020204" pitchFamily="34" charset="0"/>
              <a:buNone/>
            </a:pPr>
            <a:r>
              <a:rPr lang="en-US" sz="2800">
                <a:cs typeface="Arial" panose="020B0604020202020204" pitchFamily="34" charset="0"/>
              </a:rPr>
              <a:t>Q12:</a:t>
            </a:r>
          </a:p>
          <a:p>
            <a:pPr algn="l" eaLnBrk="1" hangingPunct="1">
              <a:buFont typeface="Arial" panose="020B0604020202020204" pitchFamily="34" charset="0"/>
              <a:buNone/>
            </a:pPr>
            <a:r>
              <a:rPr lang="en-US" sz="2800">
                <a:cs typeface="Arial" panose="020B0604020202020204" pitchFamily="34" charset="0"/>
              </a:rPr>
              <a:t> A 44 yrs old male with multiple cardiovascular risks and a history of ischemic heart disease LDL 200 g/LTG 150 g/L</a:t>
            </a:r>
            <a:br>
              <a:rPr lang="en-US" sz="2800">
                <a:cs typeface="Arial" panose="020B0604020202020204" pitchFamily="34" charset="0"/>
              </a:rPr>
            </a:br>
            <a:r>
              <a:rPr lang="en-US" sz="2800">
                <a:cs typeface="Arial" panose="020B0604020202020204" pitchFamily="34" charset="0"/>
              </a:rPr>
              <a:t>What is your management??</a:t>
            </a:r>
          </a:p>
          <a:p>
            <a:pPr algn="l" eaLnBrk="1" hangingPunct="1">
              <a:buFont typeface="Arial" panose="020B0604020202020204" pitchFamily="34" charset="0"/>
              <a:buNone/>
            </a:pPr>
            <a:r>
              <a:rPr lang="en-US" sz="2800">
                <a:cs typeface="Arial" panose="020B0604020202020204" pitchFamily="34" charset="0"/>
              </a:rPr>
              <a:t> </a:t>
            </a:r>
            <a:br>
              <a:rPr lang="en-US" sz="2800">
                <a:cs typeface="Arial" panose="020B0604020202020204" pitchFamily="34" charset="0"/>
              </a:rPr>
            </a:br>
            <a:r>
              <a:rPr lang="en-US" sz="2800">
                <a:cs typeface="Arial" panose="020B0604020202020204" pitchFamily="34" charset="0"/>
              </a:rPr>
              <a:t>Start statin therapy </a:t>
            </a:r>
            <a:br>
              <a:rPr lang="en-US" sz="2800">
                <a:cs typeface="Arial" panose="020B0604020202020204" pitchFamily="34" charset="0"/>
              </a:rPr>
            </a:br>
            <a:r>
              <a:rPr lang="en-US" sz="2800">
                <a:cs typeface="Arial" panose="020B0604020202020204" pitchFamily="34" charset="0"/>
              </a:rPr>
              <a:t>Modify risk factors </a:t>
            </a:r>
            <a:br>
              <a:rPr lang="en-US" sz="2800">
                <a:cs typeface="Arial" panose="020B0604020202020204" pitchFamily="34" charset="0"/>
              </a:rPr>
            </a:br>
            <a:r>
              <a:rPr lang="en-US" sz="2800">
                <a:cs typeface="Arial" panose="020B0604020202020204" pitchFamily="34" charset="0"/>
              </a:rPr>
              <a:t>Weight reduction </a:t>
            </a:r>
            <a:br>
              <a:rPr lang="en-US" sz="2800">
                <a:cs typeface="Arial" panose="020B0604020202020204" pitchFamily="34" charset="0"/>
              </a:rPr>
            </a:br>
            <a:r>
              <a:rPr lang="en-US" sz="2800">
                <a:cs typeface="Arial" panose="020B0604020202020204" pitchFamily="34" charset="0"/>
              </a:rPr>
              <a:t>Smoking cessation</a:t>
            </a:r>
          </a:p>
          <a:p>
            <a:endParaRPr lang="en-US" sz="2800">
              <a:cs typeface="Arial" panose="020B0604020202020204" pitchFamily="34" charset="0"/>
            </a:endParaRP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p:nvPr/>
        </p:nvSpPr>
        <p:spPr bwMode="auto">
          <a:xfrm>
            <a:off x="468313" y="1628775"/>
            <a:ext cx="8229600" cy="4525963"/>
          </a:xfrm>
          <a:prstGeom prst="rect">
            <a:avLst/>
          </a:prstGeom>
          <a:noFill/>
          <a:ln w="9525">
            <a:noFill/>
            <a:miter lim="800000"/>
          </a:ln>
        </p:spPr>
        <p:txBody>
          <a:bodyPr/>
          <a:lstStyle/>
          <a:p>
            <a:pPr marL="342900" indent="-342900" algn="ctr" eaLnBrk="0" hangingPunct="0">
              <a:spcBef>
                <a:spcPct val="20000"/>
              </a:spcBef>
              <a:buFont typeface="Arial" panose="020B0604020202020204" pitchFamily="34" charset="0"/>
              <a:buChar char="•"/>
            </a:pPr>
            <a:r>
              <a:rPr lang="en-US" sz="5400" b="1">
                <a:latin typeface="Calibri" panose="020F0502020204030204" pitchFamily="34" charset="0"/>
                <a:ea typeface="Calibri" panose="020F0502020204030204" pitchFamily="34" charset="0"/>
              </a:rPr>
              <a:t>Family medicine archive</a:t>
            </a:r>
            <a:br>
              <a:rPr lang="en-US" sz="5400">
                <a:latin typeface="Calibri" panose="020F0502020204030204" pitchFamily="34" charset="0"/>
                <a:ea typeface="Calibri" panose="020F0502020204030204" pitchFamily="34" charset="0"/>
              </a:rPr>
            </a:br>
            <a:r>
              <a:rPr lang="ar-JO" sz="5400" b="1">
                <a:latin typeface="Calibri" panose="020F0502020204030204" pitchFamily="34" charset="0"/>
                <a:ea typeface="Calibri" panose="020F0502020204030204" pitchFamily="34" charset="0"/>
              </a:rPr>
              <a:t>المجموعة الثالثة جروب (د)</a:t>
            </a:r>
            <a:br>
              <a:rPr lang="en-US" sz="5400">
                <a:latin typeface="Calibri" panose="020F0502020204030204" pitchFamily="34" charset="0"/>
                <a:ea typeface="Calibri" panose="020F0502020204030204" pitchFamily="34" charset="0"/>
              </a:rPr>
            </a:br>
            <a:endParaRPr lang="en-US" sz="5400">
              <a:latin typeface="Calibri" panose="020F0502020204030204" pitchFamily="34" charset="0"/>
              <a:ea typeface="Calibri" panose="020F0502020204030204" pitchFamily="34" charset="0"/>
            </a:endParaRP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68313" y="-242888"/>
            <a:ext cx="8229600" cy="1143001"/>
          </a:xfrm>
        </p:spPr>
        <p:txBody>
          <a:bodyPr/>
          <a:lstStyle/>
          <a:p>
            <a:pPr eaLnBrk="1" hangingPunct="1"/>
            <a:r>
              <a:rPr lang="en-US">
                <a:cs typeface="Times New Roman" panose="02020603050405020304" pitchFamily="18" charset="0"/>
              </a:rPr>
              <a:t>Question 1</a:t>
            </a:r>
          </a:p>
        </p:txBody>
      </p:sp>
      <p:pic>
        <p:nvPicPr>
          <p:cNvPr id="14338" name="Content Placeholder 3"/>
          <p:cNvPicPr>
            <a:picLocks noGrp="1" noChangeAspect="1"/>
          </p:cNvPicPr>
          <p:nvPr>
            <p:ph idx="1"/>
          </p:nvPr>
        </p:nvPicPr>
        <p:blipFill>
          <a:blip r:embed="rId2"/>
          <a:srcRect/>
          <a:stretch>
            <a:fillRect/>
          </a:stretch>
        </p:blipFill>
        <p:spPr>
          <a:xfrm>
            <a:off x="4284663" y="1700213"/>
            <a:ext cx="4743450" cy="5010150"/>
          </a:xfrm>
        </p:spPr>
      </p:pic>
      <p:sp>
        <p:nvSpPr>
          <p:cNvPr id="14339" name="Rectangle 4"/>
          <p:cNvSpPr>
            <a:spLocks noChangeArrowheads="1"/>
          </p:cNvSpPr>
          <p:nvPr/>
        </p:nvSpPr>
        <p:spPr bwMode="auto">
          <a:xfrm>
            <a:off x="179388" y="1638300"/>
            <a:ext cx="3924300" cy="2308225"/>
          </a:xfrm>
          <a:prstGeom prst="rect">
            <a:avLst/>
          </a:prstGeom>
          <a:noFill/>
          <a:ln w="9525">
            <a:noFill/>
            <a:miter lim="800000"/>
          </a:ln>
        </p:spPr>
        <p:txBody>
          <a:bodyPr>
            <a:spAutoFit/>
          </a:bodyPr>
          <a:lstStyle/>
          <a:p>
            <a:pPr algn="l"/>
            <a:br>
              <a:rPr lang="ar-JO" b="1">
                <a:solidFill>
                  <a:srgbClr val="1C1E21"/>
                </a:solidFill>
                <a:latin typeface="Helvetica" pitchFamily="34" charset="0"/>
              </a:rPr>
            </a:br>
            <a:r>
              <a:rPr lang="ar-JO" b="1">
                <a:solidFill>
                  <a:srgbClr val="1C1E21"/>
                </a:solidFill>
                <a:latin typeface="Helvetica" pitchFamily="34" charset="0"/>
              </a:rPr>
              <a:t>السؤال الأول </a:t>
            </a:r>
            <a:br>
              <a:rPr lang="ar-JO" b="1">
                <a:latin typeface="Calibri" panose="020F0502020204030204" pitchFamily="34" charset="0"/>
              </a:rPr>
            </a:br>
            <a:r>
              <a:rPr lang="en-US" b="1">
                <a:latin typeface="Calibri" panose="020F0502020204030204" pitchFamily="34" charset="0"/>
              </a:rPr>
              <a:t>1-</a:t>
            </a:r>
            <a:r>
              <a:rPr lang="en-US" b="1">
                <a:solidFill>
                  <a:srgbClr val="1C1E21"/>
                </a:solidFill>
                <a:latin typeface="Helvetica" pitchFamily="34" charset="0"/>
              </a:rPr>
              <a:t>what is the test name </a:t>
            </a:r>
            <a:br>
              <a:rPr lang="en-US" b="1">
                <a:latin typeface="Calibri" panose="020F0502020204030204" pitchFamily="34" charset="0"/>
              </a:rPr>
            </a:br>
            <a:r>
              <a:rPr lang="en-US" b="1">
                <a:solidFill>
                  <a:srgbClr val="1C1E21"/>
                </a:solidFill>
                <a:latin typeface="Helvetica" pitchFamily="34" charset="0"/>
              </a:rPr>
              <a:t>2-if +ve what is the diagnosis</a:t>
            </a:r>
          </a:p>
          <a:p>
            <a:pPr algn="l"/>
            <a:endParaRPr lang="en-US" b="1">
              <a:solidFill>
                <a:srgbClr val="1C1E21"/>
              </a:solidFill>
              <a:latin typeface="Helvetica" pitchFamily="34" charset="0"/>
            </a:endParaRPr>
          </a:p>
          <a:p>
            <a:pPr algn="l"/>
            <a:r>
              <a:rPr lang="en-US" b="1">
                <a:solidFill>
                  <a:srgbClr val="1C1E21"/>
                </a:solidFill>
                <a:latin typeface="Helvetica" pitchFamily="34" charset="0"/>
              </a:rPr>
              <a:t>Answers </a:t>
            </a:r>
            <a:br>
              <a:rPr lang="en-US" b="1">
                <a:latin typeface="Calibri" panose="020F0502020204030204" pitchFamily="34" charset="0"/>
              </a:rPr>
            </a:br>
            <a:r>
              <a:rPr lang="en-US" b="1">
                <a:solidFill>
                  <a:srgbClr val="1C1E21"/>
                </a:solidFill>
                <a:latin typeface="Helvetica" pitchFamily="34" charset="0"/>
              </a:rPr>
              <a:t>1-Dix Hillpike maneuver </a:t>
            </a:r>
            <a:br>
              <a:rPr lang="en-US" b="1">
                <a:latin typeface="Calibri" panose="020F0502020204030204" pitchFamily="34" charset="0"/>
              </a:rPr>
            </a:br>
            <a:r>
              <a:rPr lang="en-US" b="1">
                <a:solidFill>
                  <a:srgbClr val="1C1E21"/>
                </a:solidFill>
                <a:latin typeface="Helvetica" pitchFamily="34" charset="0"/>
              </a:rPr>
              <a:t>2-BPPV</a:t>
            </a:r>
            <a:endParaRPr lang="en-US" b="1">
              <a:latin typeface="Calibri" panose="020F0502020204030204" pitchFamily="34" charset="0"/>
            </a:endParaRP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95288" y="-171450"/>
            <a:ext cx="8229600" cy="1143000"/>
          </a:xfrm>
        </p:spPr>
        <p:txBody>
          <a:bodyPr/>
          <a:lstStyle/>
          <a:p>
            <a:pPr eaLnBrk="1" hangingPunct="1"/>
            <a:r>
              <a:rPr lang="en-US">
                <a:cs typeface="Times New Roman" panose="02020603050405020304" pitchFamily="18" charset="0"/>
              </a:rPr>
              <a:t>Question 2</a:t>
            </a:r>
          </a:p>
        </p:txBody>
      </p:sp>
      <p:pic>
        <p:nvPicPr>
          <p:cNvPr id="15362" name="Content Placeholder 3"/>
          <p:cNvPicPr>
            <a:picLocks noGrp="1" noChangeAspect="1"/>
          </p:cNvPicPr>
          <p:nvPr>
            <p:ph idx="1"/>
          </p:nvPr>
        </p:nvPicPr>
        <p:blipFill>
          <a:blip r:embed="rId2"/>
          <a:srcRect/>
          <a:stretch>
            <a:fillRect/>
          </a:stretch>
        </p:blipFill>
        <p:spPr>
          <a:xfrm>
            <a:off x="5324475" y="1268413"/>
            <a:ext cx="3676650" cy="5364162"/>
          </a:xfrm>
        </p:spPr>
      </p:pic>
      <p:sp>
        <p:nvSpPr>
          <p:cNvPr id="15363" name="Rectangle 4"/>
          <p:cNvSpPr>
            <a:spLocks noChangeArrowheads="1"/>
          </p:cNvSpPr>
          <p:nvPr/>
        </p:nvSpPr>
        <p:spPr bwMode="auto">
          <a:xfrm>
            <a:off x="250825" y="1557338"/>
            <a:ext cx="4572000" cy="3113087"/>
          </a:xfrm>
          <a:prstGeom prst="rect">
            <a:avLst/>
          </a:prstGeom>
          <a:noFill/>
          <a:ln w="9525">
            <a:noFill/>
            <a:miter lim="800000"/>
          </a:ln>
        </p:spPr>
        <p:txBody>
          <a:bodyPr>
            <a:spAutoFit/>
          </a:bodyPr>
          <a:lstStyle/>
          <a:p>
            <a:pPr algn="l"/>
            <a:r>
              <a:rPr lang="en-US">
                <a:solidFill>
                  <a:srgbClr val="1C1E21"/>
                </a:solidFill>
                <a:latin typeface="Helvetica" pitchFamily="34" charset="0"/>
              </a:rPr>
              <a:t>1-What is the diagnosis </a:t>
            </a:r>
            <a:br>
              <a:rPr lang="en-US">
                <a:latin typeface="Calibri" panose="020F0502020204030204" pitchFamily="34" charset="0"/>
              </a:rPr>
            </a:br>
            <a:r>
              <a:rPr lang="en-US">
                <a:latin typeface="Calibri" panose="020F0502020204030204" pitchFamily="34" charset="0"/>
              </a:rPr>
              <a:t>2-</a:t>
            </a:r>
            <a:r>
              <a:rPr lang="en-US">
                <a:solidFill>
                  <a:srgbClr val="1C1E21"/>
                </a:solidFill>
                <a:latin typeface="Helvetica" pitchFamily="34" charset="0"/>
              </a:rPr>
              <a:t>Mention 3 eye changes in this disease</a:t>
            </a:r>
          </a:p>
          <a:p>
            <a:pPr algn="l"/>
            <a:endParaRPr lang="en-US">
              <a:solidFill>
                <a:srgbClr val="1C1E21"/>
              </a:solidFill>
              <a:latin typeface="Helvetica" pitchFamily="34" charset="0"/>
            </a:endParaRPr>
          </a:p>
          <a:p>
            <a:pPr algn="l"/>
            <a:endParaRPr lang="en-US">
              <a:solidFill>
                <a:srgbClr val="1C1E21"/>
              </a:solidFill>
              <a:latin typeface="Helvetica" pitchFamily="34" charset="0"/>
            </a:endParaRPr>
          </a:p>
          <a:p>
            <a:pPr algn="l"/>
            <a:endParaRPr lang="en-US">
              <a:solidFill>
                <a:srgbClr val="1C1E21"/>
              </a:solidFill>
              <a:latin typeface="Helvetica" pitchFamily="34" charset="0"/>
            </a:endParaRPr>
          </a:p>
          <a:p>
            <a:pPr algn="l"/>
            <a:r>
              <a:rPr lang="en-US">
                <a:solidFill>
                  <a:srgbClr val="1C1E21"/>
                </a:solidFill>
                <a:latin typeface="Helvetica" pitchFamily="34" charset="0"/>
              </a:rPr>
              <a:t>Answers</a:t>
            </a:r>
          </a:p>
          <a:p>
            <a:pPr algn="l"/>
            <a:r>
              <a:rPr lang="en-US">
                <a:solidFill>
                  <a:srgbClr val="1C1E21"/>
                </a:solidFill>
                <a:latin typeface="Helvetica" pitchFamily="34" charset="0"/>
              </a:rPr>
              <a:t>1-Hyperthyroidism</a:t>
            </a:r>
          </a:p>
          <a:p>
            <a:pPr algn="l"/>
            <a:endParaRPr lang="en-US">
              <a:solidFill>
                <a:srgbClr val="1C1E21"/>
              </a:solidFill>
              <a:latin typeface="Helvetica" pitchFamily="34" charset="0"/>
            </a:endParaRPr>
          </a:p>
          <a:p>
            <a:pPr algn="l"/>
            <a:r>
              <a:rPr lang="nl-NL">
                <a:solidFill>
                  <a:srgbClr val="1C1E21"/>
                </a:solidFill>
                <a:latin typeface="Kokila" pitchFamily="34" charset="0"/>
                <a:cs typeface="Kokila" pitchFamily="34" charset="0"/>
              </a:rPr>
              <a:t>2- Exophlamus </a:t>
            </a:r>
            <a:br>
              <a:rPr lang="nl-NL">
                <a:solidFill>
                  <a:srgbClr val="1C1E21"/>
                </a:solidFill>
                <a:latin typeface="Kokila" pitchFamily="34" charset="0"/>
                <a:cs typeface="Kokila" pitchFamily="34" charset="0"/>
              </a:rPr>
            </a:br>
            <a:r>
              <a:rPr lang="nl-NL">
                <a:solidFill>
                  <a:srgbClr val="1C1E21"/>
                </a:solidFill>
                <a:latin typeface="Kokila" pitchFamily="34" charset="0"/>
                <a:cs typeface="Kokila" pitchFamily="34" charset="0"/>
              </a:rPr>
              <a:t>Lid lag </a:t>
            </a:r>
            <a:br>
              <a:rPr lang="nl-NL">
                <a:solidFill>
                  <a:srgbClr val="1C1E21"/>
                </a:solidFill>
                <a:latin typeface="Kokila" pitchFamily="34" charset="0"/>
                <a:cs typeface="Kokila" pitchFamily="34" charset="0"/>
              </a:rPr>
            </a:br>
            <a:r>
              <a:rPr lang="nl-NL">
                <a:solidFill>
                  <a:srgbClr val="1C1E21"/>
                </a:solidFill>
                <a:latin typeface="Kokila" pitchFamily="34" charset="0"/>
                <a:cs typeface="Kokila" pitchFamily="34" charset="0"/>
              </a:rPr>
              <a:t>Lid retraction</a:t>
            </a:r>
            <a:endParaRPr lang="en-US">
              <a:latin typeface="Kokila" pitchFamily="34" charset="0"/>
              <a:cs typeface="Kokila" pitchFamily="34" charset="0"/>
            </a:endParaRP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395288" y="-171450"/>
            <a:ext cx="8229600" cy="1143000"/>
          </a:xfrm>
        </p:spPr>
        <p:txBody>
          <a:bodyPr/>
          <a:lstStyle/>
          <a:p>
            <a:pPr eaLnBrk="1" hangingPunct="1"/>
            <a:r>
              <a:rPr lang="en-US">
                <a:cs typeface="Times New Roman" panose="02020603050405020304" pitchFamily="18" charset="0"/>
              </a:rPr>
              <a:t>Question 3</a:t>
            </a:r>
          </a:p>
        </p:txBody>
      </p:sp>
      <p:sp>
        <p:nvSpPr>
          <p:cNvPr id="16386" name="Content Placeholder 2"/>
          <p:cNvSpPr>
            <a:spLocks noGrp="1"/>
          </p:cNvSpPr>
          <p:nvPr>
            <p:ph idx="1"/>
          </p:nvPr>
        </p:nvSpPr>
        <p:spPr>
          <a:xfrm>
            <a:off x="323850" y="765175"/>
            <a:ext cx="8229600" cy="5616575"/>
          </a:xfrm>
        </p:spPr>
        <p:txBody>
          <a:bodyPr/>
          <a:lstStyle/>
          <a:p>
            <a:pPr marL="0" indent="0" algn="l" eaLnBrk="1" hangingPunct="1">
              <a:buFont typeface="Arial" panose="020B0604020202020204" pitchFamily="34" charset="0"/>
              <a:buNone/>
            </a:pPr>
            <a:r>
              <a:rPr lang="en-US">
                <a:cs typeface="Arial" panose="020B0604020202020204" pitchFamily="34" charset="0"/>
              </a:rPr>
              <a:t>ECG picture with ST segment elevation in leads 2,3 avf </a:t>
            </a:r>
            <a:br>
              <a:rPr lang="en-US">
                <a:cs typeface="Arial" panose="020B0604020202020204" pitchFamily="34" charset="0"/>
              </a:rPr>
            </a:br>
            <a:r>
              <a:rPr lang="en-US">
                <a:cs typeface="Arial" panose="020B0604020202020204" pitchFamily="34" charset="0"/>
              </a:rPr>
              <a:t>1-Findings in the ECG </a:t>
            </a:r>
            <a:br>
              <a:rPr lang="en-US">
                <a:cs typeface="Arial" panose="020B0604020202020204" pitchFamily="34" charset="0"/>
              </a:rPr>
            </a:br>
            <a:r>
              <a:rPr lang="en-US">
                <a:cs typeface="Arial" panose="020B0604020202020204" pitchFamily="34" charset="0"/>
              </a:rPr>
              <a:t>2-Diagnosis </a:t>
            </a:r>
            <a:br>
              <a:rPr lang="en-US">
                <a:cs typeface="Arial" panose="020B0604020202020204" pitchFamily="34" charset="0"/>
              </a:rPr>
            </a:br>
            <a:r>
              <a:rPr lang="en-US">
                <a:cs typeface="Arial" panose="020B0604020202020204" pitchFamily="34" charset="0"/>
              </a:rPr>
              <a:t>3- 4 lines of treatment</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395288" y="-242888"/>
            <a:ext cx="8229600" cy="1143001"/>
          </a:xfrm>
        </p:spPr>
        <p:txBody>
          <a:bodyPr/>
          <a:lstStyle/>
          <a:p>
            <a:pPr eaLnBrk="1" hangingPunct="1"/>
            <a:r>
              <a:rPr lang="en-US">
                <a:cs typeface="Times New Roman" panose="02020603050405020304" pitchFamily="18" charset="0"/>
              </a:rPr>
              <a:t>Question 4</a:t>
            </a:r>
          </a:p>
        </p:txBody>
      </p:sp>
      <p:sp>
        <p:nvSpPr>
          <p:cNvPr id="17410" name="Content Placeholder 2"/>
          <p:cNvSpPr>
            <a:spLocks noGrp="1"/>
          </p:cNvSpPr>
          <p:nvPr>
            <p:ph idx="1"/>
          </p:nvPr>
        </p:nvSpPr>
        <p:spPr>
          <a:xfrm>
            <a:off x="468313" y="765175"/>
            <a:ext cx="8229600" cy="5976938"/>
          </a:xfrm>
        </p:spPr>
        <p:txBody>
          <a:bodyPr/>
          <a:lstStyle/>
          <a:p>
            <a:pPr marL="0" indent="0" algn="l" eaLnBrk="1" hangingPunct="1">
              <a:buFont typeface="Arial" panose="020B0604020202020204" pitchFamily="34" charset="0"/>
              <a:buNone/>
            </a:pPr>
            <a:r>
              <a:rPr lang="en-US">
                <a:solidFill>
                  <a:srgbClr val="1C1E21"/>
                </a:solidFill>
                <a:latin typeface="SimSun" panose="02010600030101010101" pitchFamily="2" charset="-122"/>
                <a:ea typeface="SimSun" panose="02010600030101010101" pitchFamily="2" charset="-122"/>
                <a:cs typeface="Arial" panose="020B0604020202020204" pitchFamily="34" charset="0"/>
              </a:rPr>
              <a:t>PFT </a:t>
            </a:r>
            <a:br>
              <a:rPr lang="en-US">
                <a:solidFill>
                  <a:srgbClr val="1C1E21"/>
                </a:solidFill>
                <a:latin typeface="SimSun" panose="02010600030101010101" pitchFamily="2" charset="-122"/>
                <a:ea typeface="SimSun" panose="02010600030101010101" pitchFamily="2" charset="-122"/>
                <a:cs typeface="Arial" panose="020B0604020202020204" pitchFamily="34" charset="0"/>
              </a:rPr>
            </a:br>
            <a:r>
              <a:rPr lang="en-US">
                <a:solidFill>
                  <a:srgbClr val="1C1E21"/>
                </a:solidFill>
                <a:latin typeface="SimSun" panose="02010600030101010101" pitchFamily="2" charset="-122"/>
                <a:ea typeface="SimSun" panose="02010600030101010101" pitchFamily="2" charset="-122"/>
                <a:cs typeface="Arial" panose="020B0604020202020204" pitchFamily="34" charset="0"/>
              </a:rPr>
              <a:t>1-type of the disease (obstructive or restrictive) </a:t>
            </a:r>
            <a:br>
              <a:rPr lang="en-US">
                <a:solidFill>
                  <a:srgbClr val="1C1E21"/>
                </a:solidFill>
                <a:latin typeface="SimSun" panose="02010600030101010101" pitchFamily="2" charset="-122"/>
                <a:ea typeface="SimSun" panose="02010600030101010101" pitchFamily="2" charset="-122"/>
                <a:cs typeface="Arial" panose="020B0604020202020204" pitchFamily="34" charset="0"/>
              </a:rPr>
            </a:br>
            <a:r>
              <a:rPr lang="en-US">
                <a:solidFill>
                  <a:srgbClr val="1C1E21"/>
                </a:solidFill>
                <a:latin typeface="SimSun" panose="02010600030101010101" pitchFamily="2" charset="-122"/>
                <a:ea typeface="SimSun" panose="02010600030101010101" pitchFamily="2" charset="-122"/>
                <a:cs typeface="Arial" panose="020B0604020202020204" pitchFamily="34" charset="0"/>
              </a:rPr>
              <a:t>2- diagnosis </a:t>
            </a:r>
            <a:br>
              <a:rPr lang="en-US">
                <a:solidFill>
                  <a:srgbClr val="1C1E21"/>
                </a:solidFill>
                <a:latin typeface="SimSun" panose="02010600030101010101" pitchFamily="2" charset="-122"/>
                <a:ea typeface="SimSun" panose="02010600030101010101" pitchFamily="2" charset="-122"/>
                <a:cs typeface="Arial" panose="020B0604020202020204" pitchFamily="34" charset="0"/>
              </a:rPr>
            </a:br>
            <a:r>
              <a:rPr lang="ar-JO">
                <a:solidFill>
                  <a:srgbClr val="1C1E21"/>
                </a:solidFill>
                <a:latin typeface="SimSun" panose="02010600030101010101" pitchFamily="2" charset="-122"/>
                <a:ea typeface="SimSun" panose="02010600030101010101" pitchFamily="2" charset="-122"/>
              </a:rPr>
              <a:t>جواب السؤال الثاني كان </a:t>
            </a:r>
            <a:r>
              <a:rPr lang="en-US">
                <a:solidFill>
                  <a:srgbClr val="1C1E21"/>
                </a:solidFill>
                <a:latin typeface="SimSun" panose="02010600030101010101" pitchFamily="2" charset="-122"/>
                <a:ea typeface="SimSun" panose="02010600030101010101" pitchFamily="2" charset="-122"/>
                <a:cs typeface="Arial" panose="020B0604020202020204" pitchFamily="34" charset="0"/>
              </a:rPr>
              <a:t>Asthma </a:t>
            </a:r>
            <a:r>
              <a:rPr lang="ar-JO">
                <a:solidFill>
                  <a:srgbClr val="1C1E21"/>
                </a:solidFill>
                <a:latin typeface="SimSun" panose="02010600030101010101" pitchFamily="2" charset="-122"/>
                <a:ea typeface="SimSun" panose="02010600030101010101" pitchFamily="2" charset="-122"/>
              </a:rPr>
              <a:t>لانه ال</a:t>
            </a:r>
            <a:r>
              <a:rPr lang="en-US">
                <a:solidFill>
                  <a:srgbClr val="1C1E21"/>
                </a:solidFill>
                <a:latin typeface="SimSun" panose="02010600030101010101" pitchFamily="2" charset="-122"/>
                <a:ea typeface="SimSun" panose="02010600030101010101" pitchFamily="2" charset="-122"/>
                <a:cs typeface="Arial" panose="020B0604020202020204" pitchFamily="34" charset="0"/>
              </a:rPr>
              <a:t>percentage change after bronchodilator </a:t>
            </a:r>
            <a:r>
              <a:rPr lang="ar-JO">
                <a:solidFill>
                  <a:srgbClr val="1C1E21"/>
                </a:solidFill>
                <a:latin typeface="SimSun" panose="02010600030101010101" pitchFamily="2" charset="-122"/>
                <a:ea typeface="SimSun" panose="02010600030101010101" pitchFamily="2" charset="-122"/>
              </a:rPr>
              <a:t>كان &gt;12%</a:t>
            </a:r>
            <a:endParaRPr lang="en-US">
              <a:latin typeface="SimSun" panose="02010600030101010101" pitchFamily="2" charset="-122"/>
              <a:ea typeface="SimSun" panose="02010600030101010101" pitchFamily="2" charset="-122"/>
              <a:cs typeface="Arial" panose="020B0604020202020204" pitchFamily="34" charset="0"/>
            </a:endParaRP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68313" y="-242888"/>
            <a:ext cx="8229600" cy="1143001"/>
          </a:xfrm>
        </p:spPr>
        <p:txBody>
          <a:bodyPr/>
          <a:lstStyle/>
          <a:p>
            <a:pPr eaLnBrk="1" hangingPunct="1"/>
            <a:r>
              <a:rPr lang="en-US">
                <a:cs typeface="Times New Roman" panose="02020603050405020304" pitchFamily="18" charset="0"/>
              </a:rPr>
              <a:t>Question 5</a:t>
            </a:r>
          </a:p>
        </p:txBody>
      </p:sp>
      <p:sp>
        <p:nvSpPr>
          <p:cNvPr id="18434" name="Content Placeholder 2"/>
          <p:cNvSpPr>
            <a:spLocks noGrp="1"/>
          </p:cNvSpPr>
          <p:nvPr>
            <p:ph idx="1"/>
          </p:nvPr>
        </p:nvSpPr>
        <p:spPr>
          <a:xfrm>
            <a:off x="468313" y="1169988"/>
            <a:ext cx="8229600" cy="5688012"/>
          </a:xfrm>
        </p:spPr>
        <p:txBody>
          <a:bodyPr/>
          <a:lstStyle/>
          <a:p>
            <a:pPr marL="0" indent="0" algn="l" eaLnBrk="1" hangingPunct="1">
              <a:buFont typeface="Arial" panose="020B0604020202020204" pitchFamily="34" charset="0"/>
              <a:buNone/>
            </a:pPr>
            <a:r>
              <a:rPr lang="en-US">
                <a:solidFill>
                  <a:srgbClr val="1C1E21"/>
                </a:solidFill>
                <a:latin typeface="Kokila" pitchFamily="34" charset="0"/>
                <a:cs typeface="Kokila" pitchFamily="34" charset="0"/>
              </a:rPr>
              <a:t> Picture of koilonychia </a:t>
            </a:r>
            <a:br>
              <a:rPr lang="en-US">
                <a:solidFill>
                  <a:srgbClr val="1C1E21"/>
                </a:solidFill>
                <a:latin typeface="Kokila" pitchFamily="34" charset="0"/>
                <a:cs typeface="Kokila" pitchFamily="34" charset="0"/>
              </a:rPr>
            </a:br>
            <a:r>
              <a:rPr lang="en-US">
                <a:solidFill>
                  <a:srgbClr val="1C1E21"/>
                </a:solidFill>
                <a:latin typeface="Kokila" pitchFamily="34" charset="0"/>
                <a:cs typeface="Kokila" pitchFamily="34" charset="0"/>
              </a:rPr>
              <a:t>1-name of the finding in the picture </a:t>
            </a:r>
            <a:br>
              <a:rPr lang="en-US">
                <a:solidFill>
                  <a:srgbClr val="1C1E21"/>
                </a:solidFill>
                <a:latin typeface="Kokila" pitchFamily="34" charset="0"/>
                <a:cs typeface="Kokila" pitchFamily="34" charset="0"/>
              </a:rPr>
            </a:br>
            <a:r>
              <a:rPr lang="en-US">
                <a:solidFill>
                  <a:srgbClr val="1C1E21"/>
                </a:solidFill>
                <a:latin typeface="Kokila" pitchFamily="34" charset="0"/>
                <a:cs typeface="Kokila" pitchFamily="34" charset="0"/>
              </a:rPr>
              <a:t>2-what is the most probable diagnosis</a:t>
            </a:r>
            <a:endParaRPr lang="en-US">
              <a:latin typeface="Kokila" pitchFamily="34" charset="0"/>
              <a:cs typeface="Kokila"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958" y="2204864"/>
            <a:ext cx="4867018" cy="3263504"/>
          </a:xfrm>
        </p:spPr>
        <p:txBody>
          <a:bodyPr/>
          <a:lstStyle/>
          <a:p>
            <a:pPr algn="l" rtl="0"/>
            <a:r>
              <a:rPr lang="en-US" dirty="0"/>
              <a:t>What is the abnormal finding in this S-ray?</a:t>
            </a:r>
          </a:p>
          <a:p>
            <a:pPr marL="0" indent="0" algn="l" rtl="0">
              <a:buNone/>
            </a:pPr>
            <a:r>
              <a:rPr lang="en-US" dirty="0">
                <a:solidFill>
                  <a:srgbClr val="00B050"/>
                </a:solidFill>
              </a:rPr>
              <a:t>	Thumbprint Sign</a:t>
            </a:r>
          </a:p>
          <a:p>
            <a:pPr algn="l" rtl="0"/>
            <a:r>
              <a:rPr lang="en-US" dirty="0"/>
              <a:t>Your diagnosis?</a:t>
            </a:r>
          </a:p>
          <a:p>
            <a:pPr marL="0" indent="0" algn="l" rtl="0">
              <a:buNone/>
            </a:pPr>
            <a:r>
              <a:rPr lang="en-US" dirty="0"/>
              <a:t>	</a:t>
            </a:r>
            <a:r>
              <a:rPr lang="en-US" dirty="0">
                <a:solidFill>
                  <a:srgbClr val="00B050"/>
                </a:solidFill>
              </a:rPr>
              <a:t>Epiglottitis</a:t>
            </a:r>
          </a:p>
        </p:txBody>
      </p:sp>
      <p:pic>
        <p:nvPicPr>
          <p:cNvPr id="4" name="Picture 2" descr="ÙØªÙØ¬Ø© Ø¨Ø­Ø« Ø§ÙØµÙØ± Ø¹Ù âªthumb signâ¬â"/>
          <p:cNvPicPr>
            <a:picLocks noChangeAspect="1" noChangeArrowheads="1"/>
          </p:cNvPicPr>
          <p:nvPr/>
        </p:nvPicPr>
        <p:blipFill>
          <a:blip r:embed="rId2"/>
          <a:srcRect/>
          <a:stretch>
            <a:fillRect/>
          </a:stretch>
        </p:blipFill>
        <p:spPr bwMode="auto">
          <a:xfrm>
            <a:off x="5602330" y="1682063"/>
            <a:ext cx="3404201" cy="3373395"/>
          </a:xfrm>
          <a:prstGeom prst="rect">
            <a:avLst/>
          </a:prstGeom>
          <a:noFill/>
        </p:spPr>
      </p:pic>
      <p:sp>
        <p:nvSpPr>
          <p:cNvPr id="5" name="TextBox 4"/>
          <p:cNvSpPr txBox="1"/>
          <p:nvPr/>
        </p:nvSpPr>
        <p:spPr>
          <a:xfrm>
            <a:off x="653310" y="1543051"/>
            <a:ext cx="838692" cy="507831"/>
          </a:xfrm>
          <a:prstGeom prst="rect">
            <a:avLst/>
          </a:prstGeom>
          <a:noFill/>
        </p:spPr>
        <p:txBody>
          <a:bodyPr wrap="none" rtlCol="0">
            <a:spAutoFit/>
          </a:bodyPr>
          <a:lstStyle/>
          <a:p>
            <a:r>
              <a:rPr lang="en-US" sz="2700" dirty="0"/>
              <a:t>Q10</a:t>
            </a:r>
          </a:p>
        </p:txBody>
      </p:sp>
    </p:spTree>
    <p:extLst>
      <p:ext uri="{BB962C8B-B14F-4D97-AF65-F5344CB8AC3E}">
        <p14:creationId xmlns:p14="http://schemas.microsoft.com/office/powerpoint/2010/main" val="2567437299"/>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68313" y="-171450"/>
            <a:ext cx="8229600" cy="1143000"/>
          </a:xfrm>
        </p:spPr>
        <p:txBody>
          <a:bodyPr/>
          <a:lstStyle/>
          <a:p>
            <a:pPr eaLnBrk="1" hangingPunct="1"/>
            <a:r>
              <a:rPr lang="en-US">
                <a:cs typeface="Times New Roman" panose="02020603050405020304" pitchFamily="18" charset="0"/>
              </a:rPr>
              <a:t>Question 6</a:t>
            </a:r>
          </a:p>
        </p:txBody>
      </p:sp>
      <p:sp>
        <p:nvSpPr>
          <p:cNvPr id="19458" name="Content Placeholder 2"/>
          <p:cNvSpPr>
            <a:spLocks noGrp="1"/>
          </p:cNvSpPr>
          <p:nvPr>
            <p:ph idx="1"/>
          </p:nvPr>
        </p:nvSpPr>
        <p:spPr>
          <a:xfrm>
            <a:off x="395288" y="692150"/>
            <a:ext cx="8229600" cy="5759450"/>
          </a:xfrm>
        </p:spPr>
        <p:txBody>
          <a:bodyPr/>
          <a:lstStyle/>
          <a:p>
            <a:pPr marL="0" indent="0" algn="l" eaLnBrk="1" hangingPunct="1">
              <a:buFont typeface="Arial" panose="020B0604020202020204" pitchFamily="34" charset="0"/>
              <a:buNone/>
            </a:pPr>
            <a:r>
              <a:rPr lang="en-US">
                <a:solidFill>
                  <a:srgbClr val="1C1E21"/>
                </a:solidFill>
                <a:latin typeface="Helvetica" pitchFamily="34" charset="0"/>
                <a:cs typeface="Arial" panose="020B0604020202020204" pitchFamily="34" charset="0"/>
              </a:rPr>
              <a:t>12 yrs old child with dry cough fever38.6 </a:t>
            </a:r>
            <a:br>
              <a:rPr lang="en-US">
                <a:cs typeface="Arial" panose="020B0604020202020204" pitchFamily="34" charset="0"/>
              </a:rPr>
            </a:br>
            <a:r>
              <a:rPr lang="en-US">
                <a:solidFill>
                  <a:srgbClr val="1C1E21"/>
                </a:solidFill>
                <a:latin typeface="Helvetica" pitchFamily="34" charset="0"/>
                <a:cs typeface="Arial" panose="020B0604020202020204" pitchFamily="34" charset="0"/>
              </a:rPr>
              <a:t>1-what is his centor score </a:t>
            </a:r>
            <a:br>
              <a:rPr lang="en-US">
                <a:cs typeface="Arial" panose="020B0604020202020204" pitchFamily="34" charset="0"/>
              </a:rPr>
            </a:br>
            <a:r>
              <a:rPr lang="en-US">
                <a:solidFill>
                  <a:srgbClr val="1C1E21"/>
                </a:solidFill>
                <a:latin typeface="Helvetica" pitchFamily="34" charset="0"/>
                <a:cs typeface="Arial" panose="020B0604020202020204" pitchFamily="34" charset="0"/>
              </a:rPr>
              <a:t>2-what is the treatment</a:t>
            </a:r>
          </a:p>
          <a:p>
            <a:pPr marL="0" indent="0" algn="l" eaLnBrk="1" hangingPunct="1">
              <a:buFont typeface="Arial" panose="020B0604020202020204" pitchFamily="34" charset="0"/>
              <a:buNone/>
            </a:pPr>
            <a:endParaRPr lang="en-US">
              <a:solidFill>
                <a:srgbClr val="1C1E21"/>
              </a:solidFill>
              <a:latin typeface="Helvetica" pitchFamily="34" charset="0"/>
              <a:cs typeface="Arial" panose="020B0604020202020204" pitchFamily="34" charset="0"/>
            </a:endParaRPr>
          </a:p>
          <a:p>
            <a:pPr marL="0" indent="0" algn="l" eaLnBrk="1" hangingPunct="1">
              <a:buFont typeface="Arial" panose="020B0604020202020204" pitchFamily="34" charset="0"/>
              <a:buNone/>
            </a:pPr>
            <a:endParaRPr lang="en-US">
              <a:solidFill>
                <a:srgbClr val="1C1E21"/>
              </a:solidFill>
              <a:latin typeface="Helvetica" pitchFamily="34" charset="0"/>
              <a:cs typeface="Arial" panose="020B0604020202020204" pitchFamily="34" charset="0"/>
            </a:endParaRPr>
          </a:p>
          <a:p>
            <a:pPr marL="0" indent="0" algn="l" eaLnBrk="1" hangingPunct="1">
              <a:buFont typeface="Arial" panose="020B0604020202020204" pitchFamily="34" charset="0"/>
              <a:buNone/>
            </a:pPr>
            <a:r>
              <a:rPr lang="en-US">
                <a:solidFill>
                  <a:srgbClr val="1C1E21"/>
                </a:solidFill>
                <a:latin typeface="Helvetica" pitchFamily="34" charset="0"/>
                <a:cs typeface="Arial" panose="020B0604020202020204" pitchFamily="34" charset="0"/>
              </a:rPr>
              <a:t>Answers</a:t>
            </a:r>
          </a:p>
          <a:p>
            <a:pPr marL="0" indent="0" algn="l" eaLnBrk="1" hangingPunct="1">
              <a:buFont typeface="Arial" panose="020B0604020202020204" pitchFamily="34" charset="0"/>
              <a:buNone/>
            </a:pPr>
            <a:r>
              <a:rPr lang="en-US">
                <a:solidFill>
                  <a:srgbClr val="1C1E21"/>
                </a:solidFill>
                <a:latin typeface="Helvetica" pitchFamily="34" charset="0"/>
                <a:cs typeface="Arial" panose="020B0604020202020204" pitchFamily="34" charset="0"/>
              </a:rPr>
              <a:t>1- 4</a:t>
            </a:r>
          </a:p>
          <a:p>
            <a:pPr marL="0" indent="0" algn="l" eaLnBrk="1" hangingPunct="1">
              <a:buFont typeface="Arial" panose="020B0604020202020204" pitchFamily="34" charset="0"/>
              <a:buNone/>
            </a:pPr>
            <a:r>
              <a:rPr lang="en-US">
                <a:solidFill>
                  <a:srgbClr val="1C1E21"/>
                </a:solidFill>
                <a:latin typeface="Helvetica" pitchFamily="34" charset="0"/>
                <a:cs typeface="Arial" panose="020B0604020202020204" pitchFamily="34" charset="0"/>
              </a:rPr>
              <a:t>2- antibiotics</a:t>
            </a:r>
            <a:endParaRPr lang="en-US">
              <a:cs typeface="Arial" panose="020B0604020202020204" pitchFamily="34" charset="0"/>
            </a:endParaRPr>
          </a:p>
        </p:txBody>
      </p:sp>
      <p:pic>
        <p:nvPicPr>
          <p:cNvPr id="19459" name="Picture 3"/>
          <p:cNvPicPr>
            <a:picLocks noChangeAspect="1"/>
          </p:cNvPicPr>
          <p:nvPr/>
        </p:nvPicPr>
        <p:blipFill>
          <a:blip r:embed="rId2"/>
          <a:srcRect/>
          <a:stretch>
            <a:fillRect/>
          </a:stretch>
        </p:blipFill>
        <p:spPr bwMode="auto">
          <a:xfrm>
            <a:off x="5003800" y="2098675"/>
            <a:ext cx="3862388" cy="4557713"/>
          </a:xfrm>
          <a:prstGeom prst="rect">
            <a:avLst/>
          </a:prstGeom>
          <a:noFill/>
          <a:ln w="9525">
            <a:noFill/>
            <a:miter lim="800000"/>
            <a:headEnd/>
            <a:tailEnd/>
          </a:ln>
        </p:spPr>
      </p:pic>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68313" y="-242888"/>
            <a:ext cx="8229600" cy="1143001"/>
          </a:xfrm>
        </p:spPr>
        <p:txBody>
          <a:bodyPr/>
          <a:lstStyle/>
          <a:p>
            <a:pPr eaLnBrk="1" hangingPunct="1"/>
            <a:r>
              <a:rPr lang="en-US">
                <a:cs typeface="Times New Roman" panose="02020603050405020304" pitchFamily="18" charset="0"/>
              </a:rPr>
              <a:t>Question 8</a:t>
            </a:r>
          </a:p>
        </p:txBody>
      </p:sp>
      <p:sp>
        <p:nvSpPr>
          <p:cNvPr id="20482" name="Content Placeholder 2"/>
          <p:cNvSpPr>
            <a:spLocks noGrp="1"/>
          </p:cNvSpPr>
          <p:nvPr>
            <p:ph idx="1"/>
          </p:nvPr>
        </p:nvSpPr>
        <p:spPr>
          <a:xfrm>
            <a:off x="395288" y="981075"/>
            <a:ext cx="8229600" cy="5472113"/>
          </a:xfrm>
        </p:spPr>
        <p:txBody>
          <a:bodyPr/>
          <a:lstStyle/>
          <a:p>
            <a:pPr marL="0" indent="0" algn="l" eaLnBrk="1" hangingPunct="1">
              <a:buFont typeface="Arial" panose="020B0604020202020204" pitchFamily="34" charset="0"/>
              <a:buNone/>
            </a:pPr>
            <a:r>
              <a:rPr lang="en-US">
                <a:solidFill>
                  <a:srgbClr val="1C1E21"/>
                </a:solidFill>
                <a:latin typeface="SimSun" panose="02010600030101010101" pitchFamily="2" charset="-122"/>
                <a:ea typeface="SimSun" panose="02010600030101010101" pitchFamily="2" charset="-122"/>
                <a:cs typeface="Arial" panose="020B0604020202020204" pitchFamily="34" charset="0"/>
              </a:rPr>
              <a:t>What is the findings in the picture </a:t>
            </a:r>
            <a:br>
              <a:rPr lang="en-US">
                <a:latin typeface="SimSun" panose="02010600030101010101" pitchFamily="2" charset="-122"/>
                <a:ea typeface="SimSun" panose="02010600030101010101" pitchFamily="2" charset="-122"/>
                <a:cs typeface="Arial" panose="020B0604020202020204" pitchFamily="34" charset="0"/>
              </a:rPr>
            </a:br>
            <a:r>
              <a:rPr lang="en-US">
                <a:solidFill>
                  <a:srgbClr val="1C1E21"/>
                </a:solidFill>
                <a:latin typeface="SimSun" panose="02010600030101010101" pitchFamily="2" charset="-122"/>
                <a:ea typeface="SimSun" panose="02010600030101010101" pitchFamily="2" charset="-122"/>
                <a:cs typeface="Arial" panose="020B0604020202020204" pitchFamily="34" charset="0"/>
              </a:rPr>
              <a:t>Mention 4 causes</a:t>
            </a:r>
          </a:p>
          <a:p>
            <a:pPr marL="0" indent="0" algn="l" eaLnBrk="1" hangingPunct="1">
              <a:buFont typeface="Arial" panose="020B0604020202020204" pitchFamily="34" charset="0"/>
              <a:buNone/>
            </a:pPr>
            <a:endParaRPr lang="en-US">
              <a:solidFill>
                <a:srgbClr val="1C1E21"/>
              </a:solidFill>
              <a:latin typeface="SimSun" panose="02010600030101010101" pitchFamily="2" charset="-122"/>
              <a:ea typeface="SimSun" panose="02010600030101010101" pitchFamily="2" charset="-122"/>
              <a:cs typeface="Arial" panose="020B0604020202020204" pitchFamily="34" charset="0"/>
            </a:endParaRPr>
          </a:p>
          <a:p>
            <a:pPr marL="0" indent="0" algn="l" eaLnBrk="1" hangingPunct="1">
              <a:buFont typeface="Arial" panose="020B0604020202020204" pitchFamily="34" charset="0"/>
              <a:buNone/>
            </a:pPr>
            <a:r>
              <a:rPr lang="en-US">
                <a:solidFill>
                  <a:srgbClr val="1C1E21"/>
                </a:solidFill>
                <a:latin typeface="SimSun" panose="02010600030101010101" pitchFamily="2" charset="-122"/>
                <a:ea typeface="SimSun" panose="02010600030101010101" pitchFamily="2" charset="-122"/>
                <a:cs typeface="Arial" panose="020B0604020202020204" pitchFamily="34" charset="0"/>
              </a:rPr>
              <a:t>findings</a:t>
            </a:r>
          </a:p>
          <a:p>
            <a:pPr marL="0" indent="0" algn="l" eaLnBrk="1" hangingPunct="1">
              <a:buFont typeface="Arial" panose="020B0604020202020204" pitchFamily="34" charset="0"/>
              <a:buNone/>
            </a:pPr>
            <a:r>
              <a:rPr lang="en-US">
                <a:solidFill>
                  <a:srgbClr val="1C1E21"/>
                </a:solidFill>
                <a:latin typeface="SimSun" panose="02010600030101010101" pitchFamily="2" charset="-122"/>
                <a:ea typeface="SimSun" panose="02010600030101010101" pitchFamily="2" charset="-122"/>
                <a:cs typeface="Arial" panose="020B0604020202020204" pitchFamily="34" charset="0"/>
              </a:rPr>
              <a:t>Angioedema </a:t>
            </a:r>
            <a:br>
              <a:rPr lang="en-US">
                <a:solidFill>
                  <a:srgbClr val="1C1E21"/>
                </a:solidFill>
                <a:latin typeface="SimSun" panose="02010600030101010101" pitchFamily="2" charset="-122"/>
                <a:ea typeface="SimSun" panose="02010600030101010101" pitchFamily="2" charset="-122"/>
                <a:cs typeface="Arial" panose="020B0604020202020204" pitchFamily="34" charset="0"/>
              </a:rPr>
            </a:br>
            <a:endParaRPr lang="en-US">
              <a:solidFill>
                <a:srgbClr val="1C1E21"/>
              </a:solidFill>
              <a:latin typeface="SimSun" panose="02010600030101010101" pitchFamily="2" charset="-122"/>
              <a:ea typeface="SimSun" panose="02010600030101010101" pitchFamily="2" charset="-122"/>
              <a:cs typeface="Arial" panose="020B0604020202020204" pitchFamily="34" charset="0"/>
            </a:endParaRPr>
          </a:p>
          <a:p>
            <a:pPr marL="0" indent="0" algn="l" eaLnBrk="1" hangingPunct="1">
              <a:buFont typeface="Arial" panose="020B0604020202020204" pitchFamily="34" charset="0"/>
              <a:buNone/>
            </a:pPr>
            <a:r>
              <a:rPr lang="en-US">
                <a:solidFill>
                  <a:srgbClr val="1C1E21"/>
                </a:solidFill>
                <a:latin typeface="SimSun" panose="02010600030101010101" pitchFamily="2" charset="-122"/>
                <a:ea typeface="SimSun" panose="02010600030101010101" pitchFamily="2" charset="-122"/>
                <a:cs typeface="Arial" panose="020B0604020202020204" pitchFamily="34" charset="0"/>
              </a:rPr>
              <a:t>Causes </a:t>
            </a:r>
            <a:br>
              <a:rPr lang="en-US">
                <a:solidFill>
                  <a:srgbClr val="1C1E21"/>
                </a:solidFill>
                <a:latin typeface="SimSun" panose="02010600030101010101" pitchFamily="2" charset="-122"/>
                <a:ea typeface="SimSun" panose="02010600030101010101" pitchFamily="2" charset="-122"/>
                <a:cs typeface="Arial" panose="020B0604020202020204" pitchFamily="34" charset="0"/>
              </a:rPr>
            </a:br>
            <a:r>
              <a:rPr lang="en-US">
                <a:solidFill>
                  <a:srgbClr val="1C1E21"/>
                </a:solidFill>
                <a:latin typeface="SimSun" panose="02010600030101010101" pitchFamily="2" charset="-122"/>
                <a:ea typeface="SimSun" panose="02010600030101010101" pitchFamily="2" charset="-122"/>
                <a:cs typeface="Arial" panose="020B0604020202020204" pitchFamily="34" charset="0"/>
              </a:rPr>
              <a:t>ACE inhibitors </a:t>
            </a:r>
            <a:br>
              <a:rPr lang="en-US">
                <a:solidFill>
                  <a:srgbClr val="1C1E21"/>
                </a:solidFill>
                <a:latin typeface="SimSun" panose="02010600030101010101" pitchFamily="2" charset="-122"/>
                <a:ea typeface="SimSun" panose="02010600030101010101" pitchFamily="2" charset="-122"/>
                <a:cs typeface="Arial" panose="020B0604020202020204" pitchFamily="34" charset="0"/>
              </a:rPr>
            </a:br>
            <a:r>
              <a:rPr lang="en-US">
                <a:solidFill>
                  <a:srgbClr val="1C1E21"/>
                </a:solidFill>
                <a:latin typeface="SimSun" panose="02010600030101010101" pitchFamily="2" charset="-122"/>
                <a:ea typeface="SimSun" panose="02010600030101010101" pitchFamily="2" charset="-122"/>
                <a:cs typeface="Arial" panose="020B0604020202020204" pitchFamily="34" charset="0"/>
              </a:rPr>
              <a:t>Bee stings</a:t>
            </a:r>
            <a:br>
              <a:rPr lang="en-US">
                <a:solidFill>
                  <a:srgbClr val="1C1E21"/>
                </a:solidFill>
                <a:latin typeface="SimSun" panose="02010600030101010101" pitchFamily="2" charset="-122"/>
                <a:ea typeface="SimSun" panose="02010600030101010101" pitchFamily="2" charset="-122"/>
                <a:cs typeface="Arial" panose="020B0604020202020204" pitchFamily="34" charset="0"/>
              </a:rPr>
            </a:br>
            <a:endParaRPr lang="en-US">
              <a:latin typeface="SimSun" panose="02010600030101010101" pitchFamily="2" charset="-122"/>
              <a:ea typeface="SimSun" panose="02010600030101010101" pitchFamily="2" charset="-122"/>
              <a:cs typeface="Arial" panose="020B0604020202020204" pitchFamily="34" charset="0"/>
            </a:endParaRPr>
          </a:p>
        </p:txBody>
      </p:sp>
      <p:pic>
        <p:nvPicPr>
          <p:cNvPr id="20483" name="Picture 3"/>
          <p:cNvPicPr>
            <a:picLocks noChangeAspect="1"/>
          </p:cNvPicPr>
          <p:nvPr/>
        </p:nvPicPr>
        <p:blipFill>
          <a:blip r:embed="rId2"/>
          <a:srcRect/>
          <a:stretch>
            <a:fillRect/>
          </a:stretch>
        </p:blipFill>
        <p:spPr bwMode="auto">
          <a:xfrm>
            <a:off x="4284663" y="2133600"/>
            <a:ext cx="4538662" cy="4162425"/>
          </a:xfrm>
          <a:prstGeom prst="rect">
            <a:avLst/>
          </a:prstGeom>
          <a:noFill/>
          <a:ln w="9525">
            <a:noFill/>
            <a:miter lim="800000"/>
            <a:headEnd/>
            <a:tailEnd/>
          </a:ln>
        </p:spPr>
      </p:pic>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539750" y="-387350"/>
            <a:ext cx="8229600" cy="1143000"/>
          </a:xfrm>
        </p:spPr>
        <p:txBody>
          <a:bodyPr/>
          <a:lstStyle/>
          <a:p>
            <a:pPr eaLnBrk="1" hangingPunct="1"/>
            <a:r>
              <a:rPr lang="en-US">
                <a:cs typeface="Times New Roman" panose="02020603050405020304" pitchFamily="18" charset="0"/>
              </a:rPr>
              <a:t>Question 9</a:t>
            </a:r>
          </a:p>
        </p:txBody>
      </p:sp>
      <p:sp>
        <p:nvSpPr>
          <p:cNvPr id="21506" name="Content Placeholder 2"/>
          <p:cNvSpPr>
            <a:spLocks noGrp="1"/>
          </p:cNvSpPr>
          <p:nvPr>
            <p:ph idx="1"/>
          </p:nvPr>
        </p:nvSpPr>
        <p:spPr>
          <a:xfrm>
            <a:off x="539750" y="549275"/>
            <a:ext cx="8229600" cy="6192838"/>
          </a:xfrm>
        </p:spPr>
        <p:txBody>
          <a:bodyPr/>
          <a:lstStyle/>
          <a:p>
            <a:pPr marL="0" indent="0" algn="l" eaLnBrk="1" hangingPunct="1">
              <a:lnSpc>
                <a:spcPct val="80000"/>
              </a:lnSpc>
              <a:buFont typeface="Arial" panose="020B0604020202020204" pitchFamily="34" charset="0"/>
              <a:buNone/>
            </a:pPr>
            <a:r>
              <a:rPr lang="en-US" sz="3000">
                <a:solidFill>
                  <a:srgbClr val="1C1E21"/>
                </a:solidFill>
                <a:latin typeface="DaunPenh" pitchFamily="2" charset="0"/>
                <a:cs typeface="Arial" panose="020B0604020202020204" pitchFamily="34" charset="0"/>
              </a:rPr>
              <a:t>A 66yrs old female medically came to your primary care facility </a:t>
            </a:r>
            <a:br>
              <a:rPr lang="en-US" sz="3000">
                <a:latin typeface="DaunPenh" pitchFamily="2" charset="0"/>
                <a:cs typeface="Arial" panose="020B0604020202020204" pitchFamily="34" charset="0"/>
              </a:rPr>
            </a:br>
            <a:r>
              <a:rPr lang="en-US" sz="3000">
                <a:solidFill>
                  <a:srgbClr val="1C1E21"/>
                </a:solidFill>
                <a:latin typeface="DaunPenh" pitchFamily="2" charset="0"/>
                <a:cs typeface="Arial" panose="020B0604020202020204" pitchFamily="34" charset="0"/>
              </a:rPr>
              <a:t>A-Mention 4 screening test you would do for her </a:t>
            </a:r>
            <a:br>
              <a:rPr lang="en-US" sz="3000">
                <a:latin typeface="DaunPenh" pitchFamily="2" charset="0"/>
                <a:cs typeface="Arial" panose="020B0604020202020204" pitchFamily="34" charset="0"/>
              </a:rPr>
            </a:br>
            <a:r>
              <a:rPr lang="en-US" sz="3000">
                <a:solidFill>
                  <a:srgbClr val="1C1E21"/>
                </a:solidFill>
                <a:latin typeface="DaunPenh" pitchFamily="2" charset="0"/>
                <a:cs typeface="Arial" panose="020B0604020202020204" pitchFamily="34" charset="0"/>
              </a:rPr>
              <a:t>B-mention 3 vaccines you would give to her</a:t>
            </a:r>
          </a:p>
          <a:p>
            <a:pPr marL="0" indent="0" algn="l" eaLnBrk="1" hangingPunct="1">
              <a:lnSpc>
                <a:spcPct val="80000"/>
              </a:lnSpc>
              <a:buFont typeface="Arial" panose="020B0604020202020204" pitchFamily="34" charset="0"/>
              <a:buNone/>
            </a:pPr>
            <a:endParaRPr lang="en-US" sz="3000">
              <a:solidFill>
                <a:srgbClr val="1C1E21"/>
              </a:solidFill>
              <a:latin typeface="DaunPenh" pitchFamily="2" charset="0"/>
              <a:cs typeface="Arial" panose="020B0604020202020204" pitchFamily="34" charset="0"/>
            </a:endParaRPr>
          </a:p>
          <a:p>
            <a:pPr marL="0" indent="0" algn="l" eaLnBrk="1" hangingPunct="1">
              <a:lnSpc>
                <a:spcPct val="80000"/>
              </a:lnSpc>
              <a:buFont typeface="Arial" panose="020B0604020202020204" pitchFamily="34" charset="0"/>
              <a:buNone/>
            </a:pPr>
            <a:r>
              <a:rPr lang="en-US" sz="3000">
                <a:solidFill>
                  <a:srgbClr val="1C1E21"/>
                </a:solidFill>
                <a:latin typeface="DaunPenh" pitchFamily="2" charset="0"/>
                <a:cs typeface="Arial" panose="020B0604020202020204" pitchFamily="34" charset="0"/>
              </a:rPr>
              <a:t>A-Mammogram </a:t>
            </a:r>
            <a:br>
              <a:rPr lang="en-US" sz="3000">
                <a:solidFill>
                  <a:srgbClr val="1C1E21"/>
                </a:solidFill>
                <a:latin typeface="DaunPenh" pitchFamily="2" charset="0"/>
                <a:cs typeface="Arial" panose="020B0604020202020204" pitchFamily="34" charset="0"/>
              </a:rPr>
            </a:br>
            <a:r>
              <a:rPr lang="en-US" sz="3000">
                <a:solidFill>
                  <a:srgbClr val="1C1E21"/>
                </a:solidFill>
                <a:latin typeface="DaunPenh" pitchFamily="2" charset="0"/>
                <a:cs typeface="Arial" panose="020B0604020202020204" pitchFamily="34" charset="0"/>
              </a:rPr>
              <a:t>BP</a:t>
            </a:r>
            <a:br>
              <a:rPr lang="en-US" sz="3000">
                <a:solidFill>
                  <a:srgbClr val="1C1E21"/>
                </a:solidFill>
                <a:latin typeface="DaunPenh" pitchFamily="2" charset="0"/>
                <a:cs typeface="Arial" panose="020B0604020202020204" pitchFamily="34" charset="0"/>
              </a:rPr>
            </a:br>
            <a:r>
              <a:rPr lang="en-US" sz="3000">
                <a:solidFill>
                  <a:srgbClr val="1C1E21"/>
                </a:solidFill>
                <a:latin typeface="DaunPenh" pitchFamily="2" charset="0"/>
                <a:cs typeface="Arial" panose="020B0604020202020204" pitchFamily="34" charset="0"/>
              </a:rPr>
              <a:t>Blood glucose </a:t>
            </a:r>
            <a:br>
              <a:rPr lang="en-US" sz="3000">
                <a:solidFill>
                  <a:srgbClr val="1C1E21"/>
                </a:solidFill>
                <a:latin typeface="DaunPenh" pitchFamily="2" charset="0"/>
                <a:cs typeface="Arial" panose="020B0604020202020204" pitchFamily="34" charset="0"/>
              </a:rPr>
            </a:br>
            <a:r>
              <a:rPr lang="en-US" sz="3000">
                <a:solidFill>
                  <a:srgbClr val="1C1E21"/>
                </a:solidFill>
                <a:latin typeface="DaunPenh" pitchFamily="2" charset="0"/>
                <a:cs typeface="Arial" panose="020B0604020202020204" pitchFamily="34" charset="0"/>
              </a:rPr>
              <a:t>Dexa scan </a:t>
            </a:r>
            <a:br>
              <a:rPr lang="en-US" sz="3000">
                <a:solidFill>
                  <a:srgbClr val="1C1E21"/>
                </a:solidFill>
                <a:latin typeface="DaunPenh" pitchFamily="2" charset="0"/>
                <a:cs typeface="Arial" panose="020B0604020202020204" pitchFamily="34" charset="0"/>
              </a:rPr>
            </a:br>
            <a:endParaRPr lang="en-US" sz="3000">
              <a:solidFill>
                <a:srgbClr val="1C1E21"/>
              </a:solidFill>
              <a:latin typeface="DaunPenh" pitchFamily="2" charset="0"/>
              <a:cs typeface="Arial" panose="020B0604020202020204" pitchFamily="34" charset="0"/>
            </a:endParaRPr>
          </a:p>
          <a:p>
            <a:pPr marL="0" indent="0" algn="l" eaLnBrk="1" hangingPunct="1">
              <a:lnSpc>
                <a:spcPct val="80000"/>
              </a:lnSpc>
              <a:buFont typeface="Arial" panose="020B0604020202020204" pitchFamily="34" charset="0"/>
              <a:buNone/>
            </a:pPr>
            <a:r>
              <a:rPr lang="en-US" sz="3000">
                <a:solidFill>
                  <a:srgbClr val="1C1E21"/>
                </a:solidFill>
                <a:latin typeface="DaunPenh" pitchFamily="2" charset="0"/>
                <a:cs typeface="Arial" panose="020B0604020202020204" pitchFamily="34" charset="0"/>
              </a:rPr>
              <a:t>B-Vaccines:</a:t>
            </a:r>
            <a:br>
              <a:rPr lang="en-US" sz="3000">
                <a:solidFill>
                  <a:srgbClr val="1C1E21"/>
                </a:solidFill>
                <a:latin typeface="DaunPenh" pitchFamily="2" charset="0"/>
                <a:cs typeface="Arial" panose="020B0604020202020204" pitchFamily="34" charset="0"/>
              </a:rPr>
            </a:br>
            <a:r>
              <a:rPr lang="en-US" sz="3000">
                <a:solidFill>
                  <a:srgbClr val="1C1E21"/>
                </a:solidFill>
                <a:latin typeface="DaunPenh" pitchFamily="2" charset="0"/>
                <a:cs typeface="Arial" panose="020B0604020202020204" pitchFamily="34" charset="0"/>
              </a:rPr>
              <a:t>Pneumococcal </a:t>
            </a:r>
            <a:br>
              <a:rPr lang="en-US" sz="3000">
                <a:solidFill>
                  <a:srgbClr val="1C1E21"/>
                </a:solidFill>
                <a:latin typeface="DaunPenh" pitchFamily="2" charset="0"/>
                <a:cs typeface="Arial" panose="020B0604020202020204" pitchFamily="34" charset="0"/>
              </a:rPr>
            </a:br>
            <a:r>
              <a:rPr lang="en-US" sz="3000">
                <a:solidFill>
                  <a:srgbClr val="1C1E21"/>
                </a:solidFill>
                <a:latin typeface="DaunPenh" pitchFamily="2" charset="0"/>
                <a:cs typeface="Arial" panose="020B0604020202020204" pitchFamily="34" charset="0"/>
              </a:rPr>
              <a:t>Influenza </a:t>
            </a:r>
            <a:br>
              <a:rPr lang="en-US" sz="3000">
                <a:solidFill>
                  <a:srgbClr val="1C1E21"/>
                </a:solidFill>
                <a:latin typeface="DaunPenh" pitchFamily="2" charset="0"/>
                <a:cs typeface="Arial" panose="020B0604020202020204" pitchFamily="34" charset="0"/>
              </a:rPr>
            </a:br>
            <a:r>
              <a:rPr lang="en-US" sz="3000">
                <a:solidFill>
                  <a:srgbClr val="1C1E21"/>
                </a:solidFill>
                <a:latin typeface="DaunPenh" pitchFamily="2" charset="0"/>
                <a:cs typeface="Arial" panose="020B0604020202020204" pitchFamily="34" charset="0"/>
              </a:rPr>
              <a:t>Zoster</a:t>
            </a:r>
            <a:endParaRPr lang="en-US" sz="3000">
              <a:latin typeface="DaunPenh" pitchFamily="2" charset="0"/>
              <a:cs typeface="Arial" panose="020B0604020202020204" pitchFamily="34" charset="0"/>
            </a:endParaRP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395288" y="-171450"/>
            <a:ext cx="8229600" cy="1143000"/>
          </a:xfrm>
        </p:spPr>
        <p:txBody>
          <a:bodyPr/>
          <a:lstStyle/>
          <a:p>
            <a:pPr eaLnBrk="1" hangingPunct="1"/>
            <a:r>
              <a:rPr lang="en-US">
                <a:cs typeface="Times New Roman" panose="02020603050405020304" pitchFamily="18" charset="0"/>
              </a:rPr>
              <a:t>Question 10</a:t>
            </a:r>
          </a:p>
        </p:txBody>
      </p:sp>
      <p:sp>
        <p:nvSpPr>
          <p:cNvPr id="22530" name="Content Placeholder 2"/>
          <p:cNvSpPr>
            <a:spLocks noGrp="1"/>
          </p:cNvSpPr>
          <p:nvPr>
            <p:ph idx="1"/>
          </p:nvPr>
        </p:nvSpPr>
        <p:spPr>
          <a:xfrm>
            <a:off x="468313" y="692150"/>
            <a:ext cx="8229600" cy="5905500"/>
          </a:xfrm>
        </p:spPr>
        <p:txBody>
          <a:bodyPr/>
          <a:lstStyle/>
          <a:p>
            <a:pPr marL="0" indent="0" algn="l" eaLnBrk="1" hangingPunct="1">
              <a:buFont typeface="Arial" panose="020B0604020202020204" pitchFamily="34" charset="0"/>
              <a:buNone/>
            </a:pPr>
            <a:r>
              <a:rPr lang="en-US">
                <a:solidFill>
                  <a:srgbClr val="1C1E21"/>
                </a:solidFill>
                <a:latin typeface="Tahoma" panose="020B0604030504040204" pitchFamily="34" charset="0"/>
                <a:cs typeface="Tahoma" panose="020B0604030504040204" pitchFamily="34" charset="0"/>
              </a:rPr>
              <a:t> A 44 yrs old male with multiple cardiovascular risks and a history of ischemic heart disease LDL 200 g/LTG 150 g/L</a:t>
            </a:r>
            <a:br>
              <a:rPr lang="en-US">
                <a:solidFill>
                  <a:srgbClr val="1C1E21"/>
                </a:solidFill>
                <a:latin typeface="Tahoma" panose="020B0604030504040204" pitchFamily="34" charset="0"/>
                <a:cs typeface="Tahoma" panose="020B0604030504040204" pitchFamily="34" charset="0"/>
              </a:rPr>
            </a:br>
            <a:r>
              <a:rPr lang="en-US">
                <a:solidFill>
                  <a:srgbClr val="1C1E21"/>
                </a:solidFill>
                <a:latin typeface="Tahoma" panose="020B0604030504040204" pitchFamily="34" charset="0"/>
                <a:cs typeface="Tahoma" panose="020B0604030504040204" pitchFamily="34" charset="0"/>
              </a:rPr>
              <a:t>What is your management??</a:t>
            </a:r>
          </a:p>
          <a:p>
            <a:pPr marL="0" indent="0" algn="l" eaLnBrk="1" hangingPunct="1">
              <a:buFont typeface="Arial" panose="020B0604020202020204" pitchFamily="34" charset="0"/>
              <a:buNone/>
            </a:pPr>
            <a:r>
              <a:rPr lang="en-US">
                <a:solidFill>
                  <a:srgbClr val="1C1E21"/>
                </a:solidFill>
                <a:latin typeface="Tahoma" panose="020B0604030504040204" pitchFamily="34" charset="0"/>
                <a:cs typeface="Tahoma" panose="020B0604030504040204" pitchFamily="34" charset="0"/>
              </a:rPr>
              <a:t> </a:t>
            </a:r>
            <a:br>
              <a:rPr lang="en-US">
                <a:solidFill>
                  <a:srgbClr val="1C1E21"/>
                </a:solidFill>
                <a:latin typeface="Tahoma" panose="020B0604030504040204" pitchFamily="34" charset="0"/>
                <a:cs typeface="Tahoma" panose="020B0604030504040204" pitchFamily="34" charset="0"/>
              </a:rPr>
            </a:br>
            <a:r>
              <a:rPr lang="en-US">
                <a:solidFill>
                  <a:srgbClr val="1C1E21"/>
                </a:solidFill>
                <a:latin typeface="Tahoma" panose="020B0604030504040204" pitchFamily="34" charset="0"/>
                <a:cs typeface="Tahoma" panose="020B0604030504040204" pitchFamily="34" charset="0"/>
              </a:rPr>
              <a:t>Start statin therapy </a:t>
            </a:r>
            <a:br>
              <a:rPr lang="en-US">
                <a:solidFill>
                  <a:srgbClr val="1C1E21"/>
                </a:solidFill>
                <a:latin typeface="Tahoma" panose="020B0604030504040204" pitchFamily="34" charset="0"/>
                <a:cs typeface="Tahoma" panose="020B0604030504040204" pitchFamily="34" charset="0"/>
              </a:rPr>
            </a:br>
            <a:r>
              <a:rPr lang="en-US">
                <a:solidFill>
                  <a:srgbClr val="1C1E21"/>
                </a:solidFill>
                <a:latin typeface="Tahoma" panose="020B0604030504040204" pitchFamily="34" charset="0"/>
                <a:cs typeface="Tahoma" panose="020B0604030504040204" pitchFamily="34" charset="0"/>
              </a:rPr>
              <a:t>Modify risk factors </a:t>
            </a:r>
            <a:br>
              <a:rPr lang="en-US">
                <a:solidFill>
                  <a:srgbClr val="1C1E21"/>
                </a:solidFill>
                <a:latin typeface="Tahoma" panose="020B0604030504040204" pitchFamily="34" charset="0"/>
                <a:cs typeface="Tahoma" panose="020B0604030504040204" pitchFamily="34" charset="0"/>
              </a:rPr>
            </a:br>
            <a:r>
              <a:rPr lang="en-US">
                <a:solidFill>
                  <a:srgbClr val="1C1E21"/>
                </a:solidFill>
                <a:latin typeface="Tahoma" panose="020B0604030504040204" pitchFamily="34" charset="0"/>
                <a:cs typeface="Tahoma" panose="020B0604030504040204" pitchFamily="34" charset="0"/>
              </a:rPr>
              <a:t>Weight reduction </a:t>
            </a:r>
            <a:br>
              <a:rPr lang="en-US">
                <a:solidFill>
                  <a:srgbClr val="1C1E21"/>
                </a:solidFill>
                <a:latin typeface="Tahoma" panose="020B0604030504040204" pitchFamily="34" charset="0"/>
                <a:cs typeface="Tahoma" panose="020B0604030504040204" pitchFamily="34" charset="0"/>
              </a:rPr>
            </a:br>
            <a:r>
              <a:rPr lang="en-US">
                <a:solidFill>
                  <a:srgbClr val="1C1E21"/>
                </a:solidFill>
                <a:latin typeface="Tahoma" panose="020B0604030504040204" pitchFamily="34" charset="0"/>
                <a:cs typeface="Tahoma" panose="020B0604030504040204" pitchFamily="34" charset="0"/>
              </a:rPr>
              <a:t>Smoking cessation</a:t>
            </a:r>
            <a:endParaRPr lang="en-US">
              <a:latin typeface="Tahoma" panose="020B0604030504040204" pitchFamily="34" charset="0"/>
              <a:cs typeface="Tahoma" panose="020B0604030504040204" pitchFamily="34" charset="0"/>
            </a:endParaRP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68313" y="-242888"/>
            <a:ext cx="8229600" cy="1143001"/>
          </a:xfrm>
        </p:spPr>
        <p:txBody>
          <a:bodyPr/>
          <a:lstStyle/>
          <a:p>
            <a:pPr eaLnBrk="1" hangingPunct="1"/>
            <a:r>
              <a:rPr lang="en-US">
                <a:cs typeface="Times New Roman" panose="02020603050405020304" pitchFamily="18" charset="0"/>
              </a:rPr>
              <a:t>Question 11</a:t>
            </a:r>
          </a:p>
        </p:txBody>
      </p:sp>
      <p:sp>
        <p:nvSpPr>
          <p:cNvPr id="23554" name="Content Placeholder 2"/>
          <p:cNvSpPr>
            <a:spLocks noGrp="1"/>
          </p:cNvSpPr>
          <p:nvPr>
            <p:ph idx="1"/>
          </p:nvPr>
        </p:nvSpPr>
        <p:spPr>
          <a:xfrm>
            <a:off x="395288" y="620713"/>
            <a:ext cx="8229600" cy="5903912"/>
          </a:xfrm>
        </p:spPr>
        <p:txBody>
          <a:bodyPr/>
          <a:lstStyle/>
          <a:p>
            <a:pPr marL="0" indent="0" algn="l" eaLnBrk="1" hangingPunct="1">
              <a:buFont typeface="Arial" panose="020B0604020202020204" pitchFamily="34" charset="0"/>
              <a:buNone/>
            </a:pPr>
            <a:r>
              <a:rPr lang="en-US">
                <a:solidFill>
                  <a:srgbClr val="1C1E21"/>
                </a:solidFill>
                <a:latin typeface="MV Boli" panose="02000500030200090000" pitchFamily="2" charset="0"/>
                <a:cs typeface="Arial" panose="020B0604020202020204" pitchFamily="34" charset="0"/>
              </a:rPr>
              <a:t>Male patient screened for DM</a:t>
            </a:r>
            <a:br>
              <a:rPr lang="en-US">
                <a:solidFill>
                  <a:srgbClr val="1C1E21"/>
                </a:solidFill>
                <a:latin typeface="MV Boli" panose="02000500030200090000" pitchFamily="2" charset="0"/>
                <a:cs typeface="Arial" panose="020B0604020202020204" pitchFamily="34" charset="0"/>
              </a:rPr>
            </a:br>
            <a:r>
              <a:rPr lang="en-US">
                <a:solidFill>
                  <a:srgbClr val="1C1E21"/>
                </a:solidFill>
                <a:latin typeface="MV Boli" panose="02000500030200090000" pitchFamily="2" charset="0"/>
                <a:cs typeface="Arial" panose="020B0604020202020204" pitchFamily="34" charset="0"/>
              </a:rPr>
              <a:t>HbA1c 6.3</a:t>
            </a:r>
            <a:br>
              <a:rPr lang="en-US">
                <a:solidFill>
                  <a:srgbClr val="1C1E21"/>
                </a:solidFill>
                <a:latin typeface="MV Boli" panose="02000500030200090000" pitchFamily="2" charset="0"/>
                <a:cs typeface="Arial" panose="020B0604020202020204" pitchFamily="34" charset="0"/>
              </a:rPr>
            </a:br>
            <a:r>
              <a:rPr lang="en-US">
                <a:solidFill>
                  <a:srgbClr val="1C1E21"/>
                </a:solidFill>
                <a:latin typeface="MV Boli" panose="02000500030200090000" pitchFamily="2" charset="0"/>
                <a:cs typeface="Arial" panose="020B0604020202020204" pitchFamily="34" charset="0"/>
              </a:rPr>
              <a:t>Fasting blood sugar 120 </a:t>
            </a:r>
            <a:br>
              <a:rPr lang="en-US">
                <a:solidFill>
                  <a:srgbClr val="1C1E21"/>
                </a:solidFill>
                <a:latin typeface="MV Boli" panose="02000500030200090000" pitchFamily="2" charset="0"/>
                <a:cs typeface="Arial" panose="020B0604020202020204" pitchFamily="34" charset="0"/>
              </a:rPr>
            </a:br>
            <a:r>
              <a:rPr lang="en-US">
                <a:solidFill>
                  <a:srgbClr val="1C1E21"/>
                </a:solidFill>
                <a:latin typeface="MV Boli" panose="02000500030200090000" pitchFamily="2" charset="0"/>
                <a:cs typeface="Arial" panose="020B0604020202020204" pitchFamily="34" charset="0"/>
              </a:rPr>
              <a:t>1-what is the diagnosis</a:t>
            </a:r>
            <a:br>
              <a:rPr lang="en-US">
                <a:solidFill>
                  <a:srgbClr val="1C1E21"/>
                </a:solidFill>
                <a:latin typeface="MV Boli" panose="02000500030200090000" pitchFamily="2" charset="0"/>
                <a:cs typeface="Arial" panose="020B0604020202020204" pitchFamily="34" charset="0"/>
              </a:rPr>
            </a:br>
            <a:r>
              <a:rPr lang="en-US">
                <a:solidFill>
                  <a:srgbClr val="1C1E21"/>
                </a:solidFill>
                <a:latin typeface="MV Boli" panose="02000500030200090000" pitchFamily="2" charset="0"/>
                <a:cs typeface="Arial" panose="020B0604020202020204" pitchFamily="34" charset="0"/>
              </a:rPr>
              <a:t>2-what are the lines of treatment</a:t>
            </a:r>
          </a:p>
          <a:p>
            <a:pPr marL="0" indent="0" algn="l" eaLnBrk="1" hangingPunct="1">
              <a:buFont typeface="Arial" panose="020B0604020202020204" pitchFamily="34" charset="0"/>
              <a:buNone/>
            </a:pPr>
            <a:endParaRPr lang="en-US">
              <a:solidFill>
                <a:srgbClr val="1C1E21"/>
              </a:solidFill>
              <a:latin typeface="MV Boli" panose="02000500030200090000" pitchFamily="2" charset="0"/>
              <a:cs typeface="Arial" panose="020B0604020202020204" pitchFamily="34" charset="0"/>
            </a:endParaRPr>
          </a:p>
          <a:p>
            <a:pPr marL="0" indent="0" algn="l" eaLnBrk="1" hangingPunct="1">
              <a:buFont typeface="Arial" panose="020B0604020202020204" pitchFamily="34" charset="0"/>
              <a:buNone/>
            </a:pPr>
            <a:r>
              <a:rPr lang="en-US">
                <a:solidFill>
                  <a:srgbClr val="1C1E21"/>
                </a:solidFill>
                <a:latin typeface="MV Boli" panose="02000500030200090000" pitchFamily="2" charset="0"/>
                <a:cs typeface="Arial" panose="020B0604020202020204" pitchFamily="34" charset="0"/>
              </a:rPr>
              <a:t>1-prediabetic </a:t>
            </a:r>
            <a:br>
              <a:rPr lang="en-US">
                <a:solidFill>
                  <a:srgbClr val="1C1E21"/>
                </a:solidFill>
                <a:latin typeface="MV Boli" panose="02000500030200090000" pitchFamily="2" charset="0"/>
                <a:cs typeface="Arial" panose="020B0604020202020204" pitchFamily="34" charset="0"/>
              </a:rPr>
            </a:br>
            <a:r>
              <a:rPr lang="en-US">
                <a:solidFill>
                  <a:srgbClr val="1C1E21"/>
                </a:solidFill>
                <a:latin typeface="MV Boli" panose="02000500030200090000" pitchFamily="2" charset="0"/>
                <a:cs typeface="Arial" panose="020B0604020202020204" pitchFamily="34" charset="0"/>
              </a:rPr>
              <a:t>2- metformin</a:t>
            </a:r>
            <a:br>
              <a:rPr lang="en-US">
                <a:solidFill>
                  <a:srgbClr val="1C1E21"/>
                </a:solidFill>
                <a:latin typeface="MV Boli" panose="02000500030200090000" pitchFamily="2" charset="0"/>
                <a:cs typeface="Arial" panose="020B0604020202020204" pitchFamily="34" charset="0"/>
              </a:rPr>
            </a:br>
            <a:r>
              <a:rPr lang="en-US">
                <a:solidFill>
                  <a:srgbClr val="1C1E21"/>
                </a:solidFill>
                <a:latin typeface="MV Boli" panose="02000500030200090000" pitchFamily="2" charset="0"/>
                <a:cs typeface="Arial" panose="020B0604020202020204" pitchFamily="34" charset="0"/>
              </a:rPr>
              <a:t>Weight reduction </a:t>
            </a:r>
            <a:br>
              <a:rPr lang="en-US">
                <a:solidFill>
                  <a:srgbClr val="1C1E21"/>
                </a:solidFill>
                <a:latin typeface="MV Boli" panose="02000500030200090000" pitchFamily="2" charset="0"/>
                <a:cs typeface="Arial" panose="020B0604020202020204" pitchFamily="34" charset="0"/>
              </a:rPr>
            </a:br>
            <a:r>
              <a:rPr lang="en-US">
                <a:solidFill>
                  <a:srgbClr val="1C1E21"/>
                </a:solidFill>
                <a:latin typeface="MV Boli" panose="02000500030200090000" pitchFamily="2" charset="0"/>
                <a:cs typeface="Arial" panose="020B0604020202020204" pitchFamily="34" charset="0"/>
              </a:rPr>
              <a:t>Smoking cessation</a:t>
            </a:r>
            <a:endParaRPr lang="en-US">
              <a:latin typeface="MV Boli" panose="02000500030200090000" pitchFamily="2" charset="0"/>
              <a:cs typeface="Arial" panose="020B0604020202020204" pitchFamily="34" charset="0"/>
            </a:endParaRP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539750" y="-171450"/>
            <a:ext cx="8229600" cy="1143000"/>
          </a:xfrm>
        </p:spPr>
        <p:txBody>
          <a:bodyPr/>
          <a:lstStyle/>
          <a:p>
            <a:pPr eaLnBrk="1" hangingPunct="1"/>
            <a:r>
              <a:rPr lang="en-US">
                <a:cs typeface="Times New Roman" panose="02020603050405020304" pitchFamily="18" charset="0"/>
              </a:rPr>
              <a:t>Question 12</a:t>
            </a:r>
          </a:p>
        </p:txBody>
      </p:sp>
      <p:sp>
        <p:nvSpPr>
          <p:cNvPr id="24578" name="Content Placeholder 2"/>
          <p:cNvSpPr>
            <a:spLocks noGrp="1"/>
          </p:cNvSpPr>
          <p:nvPr>
            <p:ph idx="1"/>
          </p:nvPr>
        </p:nvSpPr>
        <p:spPr/>
        <p:txBody>
          <a:bodyPr/>
          <a:lstStyle/>
          <a:p>
            <a:pPr marL="0" indent="0" algn="l" eaLnBrk="1" hangingPunct="1">
              <a:buFont typeface="Arial" panose="020B0604020202020204" pitchFamily="34" charset="0"/>
              <a:buNone/>
            </a:pPr>
            <a:r>
              <a:rPr lang="en-US">
                <a:solidFill>
                  <a:srgbClr val="1C1E21"/>
                </a:solidFill>
                <a:latin typeface="Helvetica" pitchFamily="34" charset="0"/>
                <a:cs typeface="Arial" panose="020B0604020202020204" pitchFamily="34" charset="0"/>
              </a:rPr>
              <a:t>Patient BP is 150/90</a:t>
            </a:r>
            <a:br>
              <a:rPr lang="en-US">
                <a:cs typeface="Arial" panose="020B0604020202020204" pitchFamily="34" charset="0"/>
              </a:rPr>
            </a:br>
            <a:r>
              <a:rPr lang="en-US">
                <a:solidFill>
                  <a:srgbClr val="1C1E21"/>
                </a:solidFill>
                <a:latin typeface="Helvetica" pitchFamily="34" charset="0"/>
                <a:cs typeface="Arial" panose="020B0604020202020204" pitchFamily="34" charset="0"/>
              </a:rPr>
              <a:t>1-mention 4 signs you would exam for secondary HTN</a:t>
            </a:r>
            <a:br>
              <a:rPr lang="en-US">
                <a:cs typeface="Arial" panose="020B0604020202020204" pitchFamily="34" charset="0"/>
              </a:rPr>
            </a:br>
            <a:endParaRPr lang="en-US">
              <a:cs typeface="Arial" panose="020B0604020202020204" pitchFamily="34" charset="0"/>
            </a:endParaRPr>
          </a:p>
          <a:p>
            <a:pPr marL="0" indent="0" algn="l" eaLnBrk="1" hangingPunct="1">
              <a:buFont typeface="Arial" panose="020B0604020202020204" pitchFamily="34" charset="0"/>
              <a:buNone/>
            </a:pPr>
            <a:r>
              <a:rPr lang="en-US">
                <a:solidFill>
                  <a:srgbClr val="1C1E21"/>
                </a:solidFill>
                <a:latin typeface="Helvetica" pitchFamily="34" charset="0"/>
                <a:cs typeface="Arial" panose="020B0604020202020204" pitchFamily="34" charset="0"/>
              </a:rPr>
              <a:t>2-mention 4 test you would do for him</a:t>
            </a:r>
            <a:endParaRPr lang="en-US">
              <a:cs typeface="Arial" panose="020B0604020202020204" pitchFamily="34" charset="0"/>
            </a:endParaRP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547688" y="2914650"/>
            <a:ext cx="8229600" cy="1143000"/>
          </a:xfrm>
        </p:spPr>
        <p:txBody>
          <a:bodyPr/>
          <a:lstStyle/>
          <a:p>
            <a:pPr eaLnBrk="1" hangingPunct="1"/>
            <a:r>
              <a:rPr lang="ar-JO" b="1"/>
              <a:t>المجموعة الثالثة جروب (ج)</a:t>
            </a:r>
            <a:endParaRPr lang="en-US" b="1">
              <a:cs typeface="Times New Roman" panose="02020603050405020304" pitchFamily="18" charset="0"/>
            </a:endParaRP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2"/>
          <p:cNvSpPr>
            <a:spLocks noGrp="1"/>
          </p:cNvSpPr>
          <p:nvPr>
            <p:ph idx="1"/>
          </p:nvPr>
        </p:nvSpPr>
        <p:spPr>
          <a:xfrm>
            <a:off x="457200" y="260350"/>
            <a:ext cx="8229600" cy="6192838"/>
          </a:xfrm>
        </p:spPr>
        <p:txBody>
          <a:bodyPr/>
          <a:lstStyle/>
          <a:p>
            <a:pPr marL="0" indent="0" algn="l" eaLnBrk="1" hangingPunct="1">
              <a:buFont typeface="Arial" panose="020B0604020202020204" pitchFamily="34" charset="0"/>
              <a:buNone/>
            </a:pPr>
            <a:r>
              <a:rPr lang="en-US" sz="3000">
                <a:solidFill>
                  <a:srgbClr val="1C1E21"/>
                </a:solidFill>
                <a:latin typeface="Tahoma" panose="020B0604030504040204" pitchFamily="34" charset="0"/>
                <a:cs typeface="Tahoma" panose="020B0604030504040204" pitchFamily="34" charset="0"/>
              </a:rPr>
              <a:t>1- </a:t>
            </a:r>
            <a:br>
              <a:rPr lang="en-US" sz="3000">
                <a:solidFill>
                  <a:srgbClr val="1C1E21"/>
                </a:solidFill>
                <a:latin typeface="Tahoma" panose="020B0604030504040204" pitchFamily="34" charset="0"/>
                <a:cs typeface="Tahoma" panose="020B0604030504040204" pitchFamily="34" charset="0"/>
              </a:rPr>
            </a:br>
            <a:r>
              <a:rPr lang="en-US" sz="3000">
                <a:solidFill>
                  <a:srgbClr val="1C1E21"/>
                </a:solidFill>
                <a:latin typeface="Tahoma" panose="020B0604030504040204" pitchFamily="34" charset="0"/>
                <a:cs typeface="Tahoma" panose="020B0604030504040204" pitchFamily="34" charset="0"/>
              </a:rPr>
              <a:t>- Hints Test Picture, ans. Head impulse </a:t>
            </a:r>
            <a:br>
              <a:rPr lang="en-US" sz="3000">
                <a:solidFill>
                  <a:srgbClr val="1C1E21"/>
                </a:solidFill>
                <a:latin typeface="Tahoma" panose="020B0604030504040204" pitchFamily="34" charset="0"/>
                <a:cs typeface="Tahoma" panose="020B0604030504040204" pitchFamily="34" charset="0"/>
              </a:rPr>
            </a:br>
            <a:r>
              <a:rPr lang="en-US" sz="3000">
                <a:solidFill>
                  <a:srgbClr val="1C1E21"/>
                </a:solidFill>
                <a:latin typeface="Tahoma" panose="020B0604030504040204" pitchFamily="34" charset="0"/>
                <a:cs typeface="Tahoma" panose="020B0604030504040204" pitchFamily="34" charset="0"/>
              </a:rPr>
              <a:t>- if +ve what's the diagnosis? Ans: Peripheral disease. </a:t>
            </a:r>
            <a:br>
              <a:rPr lang="en-US" sz="3000">
                <a:solidFill>
                  <a:srgbClr val="1C1E21"/>
                </a:solidFill>
                <a:latin typeface="Tahoma" panose="020B0604030504040204" pitchFamily="34" charset="0"/>
                <a:cs typeface="Tahoma" panose="020B0604030504040204" pitchFamily="34" charset="0"/>
              </a:rPr>
            </a:br>
            <a:br>
              <a:rPr lang="en-US" sz="3000">
                <a:solidFill>
                  <a:srgbClr val="1C1E21"/>
                </a:solidFill>
                <a:latin typeface="Tahoma" panose="020B0604030504040204" pitchFamily="34" charset="0"/>
                <a:cs typeface="Tahoma" panose="020B0604030504040204" pitchFamily="34" charset="0"/>
              </a:rPr>
            </a:br>
            <a:r>
              <a:rPr lang="en-US" sz="3000">
                <a:solidFill>
                  <a:srgbClr val="1C1E21"/>
                </a:solidFill>
                <a:latin typeface="Tahoma" panose="020B0604030504040204" pitchFamily="34" charset="0"/>
                <a:cs typeface="Tahoma" panose="020B0604030504040204" pitchFamily="34" charset="0"/>
              </a:rPr>
              <a:t>2- Exophthalmos Pic </a:t>
            </a:r>
            <a:br>
              <a:rPr lang="en-US" sz="3000">
                <a:solidFill>
                  <a:srgbClr val="1C1E21"/>
                </a:solidFill>
                <a:latin typeface="Tahoma" panose="020B0604030504040204" pitchFamily="34" charset="0"/>
                <a:cs typeface="Tahoma" panose="020B0604030504040204" pitchFamily="34" charset="0"/>
              </a:rPr>
            </a:br>
            <a:r>
              <a:rPr lang="en-US" sz="3000">
                <a:solidFill>
                  <a:srgbClr val="1C1E21"/>
                </a:solidFill>
                <a:latin typeface="Tahoma" panose="020B0604030504040204" pitchFamily="34" charset="0"/>
                <a:cs typeface="Tahoma" panose="020B0604030504040204" pitchFamily="34" charset="0"/>
              </a:rPr>
              <a:t>- What's the diagnosis? Ans: hyperthyroidism</a:t>
            </a:r>
            <a:br>
              <a:rPr lang="en-US" sz="3000">
                <a:solidFill>
                  <a:srgbClr val="1C1E21"/>
                </a:solidFill>
                <a:latin typeface="Tahoma" panose="020B0604030504040204" pitchFamily="34" charset="0"/>
                <a:cs typeface="Tahoma" panose="020B0604030504040204" pitchFamily="34" charset="0"/>
              </a:rPr>
            </a:br>
            <a:r>
              <a:rPr lang="en-US" sz="3000">
                <a:solidFill>
                  <a:srgbClr val="1C1E21"/>
                </a:solidFill>
                <a:latin typeface="Tahoma" panose="020B0604030504040204" pitchFamily="34" charset="0"/>
                <a:cs typeface="Tahoma" panose="020B0604030504040204" pitchFamily="34" charset="0"/>
              </a:rPr>
              <a:t>- mention 3 what causes this disease? Ans: Graves, Thyroid Adenoma , Toxic Thyroiditis etc </a:t>
            </a:r>
            <a:br>
              <a:rPr lang="en-US" sz="3000">
                <a:solidFill>
                  <a:srgbClr val="1C1E21"/>
                </a:solidFill>
                <a:latin typeface="Tahoma" panose="020B0604030504040204" pitchFamily="34" charset="0"/>
                <a:cs typeface="Tahoma" panose="020B0604030504040204" pitchFamily="34" charset="0"/>
              </a:rPr>
            </a:br>
            <a:br>
              <a:rPr lang="en-US" sz="3000">
                <a:solidFill>
                  <a:srgbClr val="1C1E21"/>
                </a:solidFill>
                <a:latin typeface="Tahoma" panose="020B0604030504040204" pitchFamily="34" charset="0"/>
                <a:cs typeface="Tahoma" panose="020B0604030504040204" pitchFamily="34" charset="0"/>
              </a:rPr>
            </a:br>
            <a:r>
              <a:rPr lang="en-US" sz="3000">
                <a:solidFill>
                  <a:srgbClr val="1C1E21"/>
                </a:solidFill>
                <a:latin typeface="Tahoma" panose="020B0604030504040204" pitchFamily="34" charset="0"/>
                <a:cs typeface="Tahoma" panose="020B0604030504040204" pitchFamily="34" charset="0"/>
              </a:rPr>
              <a:t>3- X-ray pic of air under diaphragm, diagnosis? PUD </a:t>
            </a:r>
            <a:endParaRPr lang="en-US" sz="3000">
              <a:latin typeface="Tahoma" panose="020B0604030504040204" pitchFamily="34" charset="0"/>
              <a:cs typeface="Tahoma" panose="020B0604030504040204" pitchFamily="34" charset="0"/>
            </a:endParaRP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2"/>
          <p:cNvSpPr>
            <a:spLocks noGrp="1"/>
          </p:cNvSpPr>
          <p:nvPr>
            <p:ph idx="1"/>
          </p:nvPr>
        </p:nvSpPr>
        <p:spPr>
          <a:xfrm>
            <a:off x="457200" y="115888"/>
            <a:ext cx="8229600" cy="6481762"/>
          </a:xfrm>
        </p:spPr>
        <p:txBody>
          <a:bodyPr/>
          <a:lstStyle/>
          <a:p>
            <a:pPr marL="0" indent="0" algn="l" eaLnBrk="1" hangingPunct="1">
              <a:buFont typeface="Arial" panose="020B0604020202020204" pitchFamily="34" charset="0"/>
              <a:buNone/>
            </a:pPr>
            <a:r>
              <a:rPr lang="en-US">
                <a:solidFill>
                  <a:srgbClr val="1C1E21"/>
                </a:solidFill>
                <a:latin typeface="Helvetica" pitchFamily="34" charset="0"/>
                <a:cs typeface="Arial" panose="020B0604020202020204" pitchFamily="34" charset="0"/>
              </a:rPr>
              <a:t>4- ECG with ST elevation in lead v1 V2 v3 v4 and lead 3 , diagnosis? Acute Anterior STEMI , management? Ans: Mona B.</a:t>
            </a:r>
            <a:br>
              <a:rPr lang="en-US">
                <a:cs typeface="Arial" panose="020B0604020202020204" pitchFamily="34" charset="0"/>
              </a:rPr>
            </a:br>
            <a:br>
              <a:rPr lang="en-US">
                <a:cs typeface="Arial" panose="020B0604020202020204" pitchFamily="34" charset="0"/>
              </a:rPr>
            </a:br>
            <a:r>
              <a:rPr lang="en-US">
                <a:solidFill>
                  <a:srgbClr val="1C1E21"/>
                </a:solidFill>
                <a:latin typeface="Helvetica" pitchFamily="34" charset="0"/>
                <a:cs typeface="Arial" panose="020B0604020202020204" pitchFamily="34" charset="0"/>
              </a:rPr>
              <a:t>5- Pic of angular stomatitis , diagnosis? Iron deficiency anemia</a:t>
            </a:r>
            <a:br>
              <a:rPr lang="en-US">
                <a:cs typeface="Arial" panose="020B0604020202020204" pitchFamily="34" charset="0"/>
              </a:rPr>
            </a:br>
            <a:br>
              <a:rPr lang="en-US">
                <a:cs typeface="Arial" panose="020B0604020202020204" pitchFamily="34" charset="0"/>
              </a:rPr>
            </a:br>
            <a:r>
              <a:rPr lang="en-US">
                <a:solidFill>
                  <a:srgbClr val="1C1E21"/>
                </a:solidFill>
                <a:latin typeface="Helvetica" pitchFamily="34" charset="0"/>
                <a:cs typeface="Arial" panose="020B0604020202020204" pitchFamily="34" charset="0"/>
              </a:rPr>
              <a:t>6- Tounge of Viral infection ? </a:t>
            </a:r>
            <a:br>
              <a:rPr lang="en-US">
                <a:cs typeface="Arial" panose="020B0604020202020204" pitchFamily="34" charset="0"/>
              </a:rPr>
            </a:br>
            <a:r>
              <a:rPr lang="en-US">
                <a:solidFill>
                  <a:srgbClr val="1C1E21"/>
                </a:solidFill>
                <a:latin typeface="Helvetica" pitchFamily="34" charset="0"/>
                <a:cs typeface="Arial" panose="020B0604020202020204" pitchFamily="34" charset="0"/>
              </a:rPr>
              <a:t>12 year old, no fever, no exudates , no lymph node tinderness ,</a:t>
            </a:r>
            <a:br>
              <a:rPr lang="en-US">
                <a:cs typeface="Arial" panose="020B0604020202020204" pitchFamily="34" charset="0"/>
              </a:rPr>
            </a:br>
            <a:r>
              <a:rPr lang="en-US">
                <a:solidFill>
                  <a:srgbClr val="1C1E21"/>
                </a:solidFill>
                <a:latin typeface="Helvetica" pitchFamily="34" charset="0"/>
                <a:cs typeface="Arial" panose="020B0604020202020204" pitchFamily="34" charset="0"/>
              </a:rPr>
              <a:t>- centorscore ? 1 </a:t>
            </a:r>
            <a:br>
              <a:rPr lang="en-US">
                <a:cs typeface="Arial" panose="020B0604020202020204" pitchFamily="34" charset="0"/>
              </a:rPr>
            </a:br>
            <a:r>
              <a:rPr lang="en-US">
                <a:solidFill>
                  <a:srgbClr val="1C1E21"/>
                </a:solidFill>
                <a:latin typeface="Helvetica" pitchFamily="34" charset="0"/>
                <a:cs typeface="Arial" panose="020B0604020202020204" pitchFamily="34" charset="0"/>
              </a:rPr>
              <a:t>- management? Conservative </a:t>
            </a:r>
            <a:endParaRPr lang="en-US">
              <a:cs typeface="Arial" panose="020B0604020202020204" pitchFamily="34" charset="0"/>
            </a:endParaRP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5888"/>
            <a:ext cx="8229600" cy="6742112"/>
          </a:xfrm>
        </p:spPr>
        <p:txBody>
          <a:bodyPr rtlCol="1">
            <a:normAutofit fontScale="92500" lnSpcReduction="10000"/>
          </a:bodyPr>
          <a:lstStyle/>
          <a:p>
            <a:pPr marL="0" indent="0" algn="l" eaLnBrk="1" fontAlgn="auto" hangingPunct="1">
              <a:spcAft>
                <a:spcPts val="0"/>
              </a:spcAft>
              <a:buFont typeface="Arial" panose="020B0604020202020204" pitchFamily="34" charset="0"/>
              <a:buNone/>
              <a:defRPr/>
            </a:pPr>
            <a:r>
              <a:rPr lang="en-US" dirty="0">
                <a:solidFill>
                  <a:srgbClr val="1C1E21"/>
                </a:solidFill>
                <a:latin typeface="Helvetica"/>
              </a:rPr>
              <a:t>7- PFT pic </a:t>
            </a:r>
            <a:br>
              <a:rPr lang="en-US" dirty="0"/>
            </a:br>
            <a:r>
              <a:rPr lang="en-US" dirty="0">
                <a:solidFill>
                  <a:srgbClr val="1C1E21"/>
                </a:solidFill>
                <a:latin typeface="Helvetica"/>
              </a:rPr>
              <a:t>- Pattern of disease? Obstructive</a:t>
            </a:r>
            <a:br>
              <a:rPr lang="en-US" dirty="0"/>
            </a:br>
            <a:r>
              <a:rPr lang="en-US" dirty="0">
                <a:solidFill>
                  <a:srgbClr val="1C1E21"/>
                </a:solidFill>
                <a:latin typeface="Helvetica"/>
              </a:rPr>
              <a:t>- diagnosis? COPD </a:t>
            </a:r>
            <a:br>
              <a:rPr lang="en-US" dirty="0"/>
            </a:br>
            <a:br>
              <a:rPr lang="en-US" dirty="0"/>
            </a:br>
            <a:r>
              <a:rPr lang="en-US" dirty="0">
                <a:solidFill>
                  <a:srgbClr val="1C1E21"/>
                </a:solidFill>
                <a:latin typeface="Helvetica"/>
              </a:rPr>
              <a:t>8- 66 year old , -2.6 T score</a:t>
            </a:r>
            <a:br>
              <a:rPr lang="en-US" dirty="0"/>
            </a:br>
            <a:r>
              <a:rPr lang="en-US" dirty="0">
                <a:solidFill>
                  <a:srgbClr val="1C1E21"/>
                </a:solidFill>
                <a:latin typeface="Helvetica"/>
              </a:rPr>
              <a:t>Diagnosis? Osteoporosis </a:t>
            </a:r>
            <a:br>
              <a:rPr lang="en-US" dirty="0"/>
            </a:br>
            <a:r>
              <a:rPr lang="en-US" dirty="0">
                <a:solidFill>
                  <a:srgbClr val="1C1E21"/>
                </a:solidFill>
                <a:latin typeface="Helvetica"/>
              </a:rPr>
              <a:t>What's first line treatment? </a:t>
            </a:r>
            <a:r>
              <a:rPr lang="en-US" dirty="0" err="1">
                <a:solidFill>
                  <a:srgbClr val="1C1E21"/>
                </a:solidFill>
                <a:latin typeface="Helvetica"/>
              </a:rPr>
              <a:t>Bisphosphonats</a:t>
            </a:r>
            <a:br>
              <a:rPr lang="en-US" dirty="0"/>
            </a:br>
            <a:r>
              <a:rPr lang="en-US" dirty="0">
                <a:solidFill>
                  <a:srgbClr val="1C1E21"/>
                </a:solidFill>
                <a:latin typeface="Helvetica"/>
              </a:rPr>
              <a:t>Mention 3 screening test? Blood glucose level, colorectal cancer, lung cancer, Blood Pressure etc. </a:t>
            </a:r>
            <a:br>
              <a:rPr lang="en-US" dirty="0"/>
            </a:br>
            <a:br>
              <a:rPr lang="en-US" dirty="0"/>
            </a:br>
            <a:r>
              <a:rPr lang="en-US" dirty="0">
                <a:solidFill>
                  <a:srgbClr val="1C1E21"/>
                </a:solidFill>
                <a:latin typeface="Helvetica"/>
              </a:rPr>
              <a:t>9- 45 year old female .. A1C : 6.7 , Fasting 129 </a:t>
            </a:r>
            <a:br>
              <a:rPr lang="en-US" dirty="0"/>
            </a:br>
            <a:r>
              <a:rPr lang="en-US" dirty="0">
                <a:solidFill>
                  <a:srgbClr val="1C1E21"/>
                </a:solidFill>
                <a:latin typeface="Helvetica"/>
              </a:rPr>
              <a:t>- Diagnosis? Diabetic patient</a:t>
            </a:r>
            <a:br>
              <a:rPr lang="en-US" dirty="0"/>
            </a:br>
            <a:r>
              <a:rPr lang="en-US" dirty="0">
                <a:solidFill>
                  <a:srgbClr val="1C1E21"/>
                </a:solidFill>
                <a:latin typeface="Helvetica"/>
              </a:rPr>
              <a:t>- Treatment ? Metformin</a:t>
            </a:r>
            <a:br>
              <a:rPr lang="en-US" dirty="0"/>
            </a:br>
            <a:r>
              <a:rPr lang="en-US" dirty="0">
                <a:solidFill>
                  <a:srgbClr val="1C1E21"/>
                </a:solidFill>
                <a:latin typeface="Helvetica"/>
              </a:rPr>
              <a:t>- SE of that treatment? B12 Def., Lactic acidosis , GI Upset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44F06-EE9E-E91F-9E79-C4A34CB88BFC}"/>
              </a:ext>
            </a:extLst>
          </p:cNvPr>
          <p:cNvSpPr>
            <a:spLocks noGrp="1"/>
          </p:cNvSpPr>
          <p:nvPr>
            <p:ph type="title"/>
          </p:nvPr>
        </p:nvSpPr>
        <p:spPr/>
        <p:txBody>
          <a:bodyPr/>
          <a:lstStyle/>
          <a:p>
            <a:r>
              <a:rPr lang="en-US" dirty="0"/>
              <a:t>Q3 Dizziness</a:t>
            </a:r>
          </a:p>
        </p:txBody>
      </p:sp>
      <p:sp>
        <p:nvSpPr>
          <p:cNvPr id="3" name="Content Placeholder 2">
            <a:extLst>
              <a:ext uri="{FF2B5EF4-FFF2-40B4-BE49-F238E27FC236}">
                <a16:creationId xmlns:a16="http://schemas.microsoft.com/office/drawing/2014/main" id="{07EA65EF-2855-ACE8-9404-3626D95C56BD}"/>
              </a:ext>
            </a:extLst>
          </p:cNvPr>
          <p:cNvSpPr>
            <a:spLocks noGrp="1"/>
          </p:cNvSpPr>
          <p:nvPr>
            <p:ph idx="1"/>
          </p:nvPr>
        </p:nvSpPr>
        <p:spPr/>
        <p:txBody>
          <a:bodyPr/>
          <a:lstStyle/>
          <a:p>
            <a:r>
              <a:rPr lang="en-US" dirty="0"/>
              <a:t>Patient present with severe persistent vertigo for 2 days associated with severe nausea and vomiting. HINTS test showed abnormal head impulse</a:t>
            </a:r>
          </a:p>
          <a:p>
            <a:r>
              <a:rPr lang="en-US" dirty="0"/>
              <a:t>Diagnosis</a:t>
            </a:r>
          </a:p>
          <a:p>
            <a:pPr lvl="1"/>
            <a:r>
              <a:rPr lang="en-US" dirty="0"/>
              <a:t>Vestibular neuritis</a:t>
            </a:r>
          </a:p>
          <a:p>
            <a:r>
              <a:rPr lang="en-US" dirty="0"/>
              <a:t>Management</a:t>
            </a:r>
          </a:p>
          <a:p>
            <a:r>
              <a:rPr lang="en-US" dirty="0"/>
              <a:t> bed rest and anti-emetic for 3 days</a:t>
            </a:r>
          </a:p>
          <a:p>
            <a:r>
              <a:rPr lang="en-US" dirty="0"/>
              <a:t>Treat the </a:t>
            </a:r>
            <a:r>
              <a:rPr lang="en-US" dirty="0" err="1"/>
              <a:t>symtopms</a:t>
            </a:r>
            <a:endParaRPr lang="en-US" dirty="0"/>
          </a:p>
        </p:txBody>
      </p:sp>
    </p:spTree>
    <p:extLst>
      <p:ext uri="{BB962C8B-B14F-4D97-AF65-F5344CB8AC3E}">
        <p14:creationId xmlns:p14="http://schemas.microsoft.com/office/powerpoint/2010/main" val="1416213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Q11</a:t>
            </a:r>
          </a:p>
        </p:txBody>
      </p:sp>
      <p:sp>
        <p:nvSpPr>
          <p:cNvPr id="3" name="Content Placeholder 2"/>
          <p:cNvSpPr>
            <a:spLocks noGrp="1"/>
          </p:cNvSpPr>
          <p:nvPr>
            <p:ph idx="1"/>
          </p:nvPr>
        </p:nvSpPr>
        <p:spPr>
          <a:xfrm>
            <a:off x="457200" y="1628800"/>
            <a:ext cx="8229600" cy="4525963"/>
          </a:xfrm>
        </p:spPr>
        <p:txBody>
          <a:bodyPr/>
          <a:lstStyle/>
          <a:p>
            <a:pPr algn="l" rtl="0"/>
            <a:r>
              <a:rPr lang="en-US" dirty="0"/>
              <a:t>What is the name of this sign?</a:t>
            </a:r>
          </a:p>
          <a:p>
            <a:pPr marL="0" indent="0" algn="l" rtl="0">
              <a:buNone/>
            </a:pPr>
            <a:r>
              <a:rPr lang="en-US" dirty="0"/>
              <a:t>	</a:t>
            </a:r>
            <a:r>
              <a:rPr lang="en-US" dirty="0" err="1">
                <a:solidFill>
                  <a:srgbClr val="00B050"/>
                </a:solidFill>
              </a:rPr>
              <a:t>Xanthelasma</a:t>
            </a:r>
            <a:endParaRPr lang="en-US" dirty="0">
              <a:solidFill>
                <a:srgbClr val="00B050"/>
              </a:solidFill>
            </a:endParaRPr>
          </a:p>
          <a:p>
            <a:pPr algn="l" rtl="0"/>
            <a:r>
              <a:rPr lang="en-US" dirty="0"/>
              <a:t>What does it indicate?</a:t>
            </a:r>
          </a:p>
          <a:p>
            <a:pPr marL="0" indent="0" algn="l" rtl="0">
              <a:buNone/>
            </a:pPr>
            <a:r>
              <a:rPr lang="en-US" dirty="0">
                <a:solidFill>
                  <a:srgbClr val="00B050"/>
                </a:solidFill>
              </a:rPr>
              <a:t>	Hypercholesterolemia</a:t>
            </a:r>
          </a:p>
        </p:txBody>
      </p:sp>
      <p:pic>
        <p:nvPicPr>
          <p:cNvPr id="4" name="Content Placeholder 3">
            <a:extLst>
              <a:ext uri="{FF2B5EF4-FFF2-40B4-BE49-F238E27FC236}">
                <a16:creationId xmlns:a16="http://schemas.microsoft.com/office/drawing/2014/main" id="{164ECCAA-8A36-57E2-E290-506D6AC38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4236489"/>
            <a:ext cx="3429000" cy="2346873"/>
          </a:xfrm>
          <a:prstGeom prst="rect">
            <a:avLst/>
          </a:prstGeom>
        </p:spPr>
      </p:pic>
    </p:spTree>
    <p:extLst>
      <p:ext uri="{BB962C8B-B14F-4D97-AF65-F5344CB8AC3E}">
        <p14:creationId xmlns:p14="http://schemas.microsoft.com/office/powerpoint/2010/main" val="75881022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p:cNvSpPr>
            <a:spLocks noGrp="1"/>
          </p:cNvSpPr>
          <p:nvPr>
            <p:ph idx="1"/>
          </p:nvPr>
        </p:nvSpPr>
        <p:spPr>
          <a:xfrm>
            <a:off x="457200" y="0"/>
            <a:ext cx="8229600" cy="6669088"/>
          </a:xfrm>
        </p:spPr>
        <p:txBody>
          <a:bodyPr/>
          <a:lstStyle/>
          <a:p>
            <a:pPr marL="0" indent="0" algn="l" eaLnBrk="1" hangingPunct="1">
              <a:buFont typeface="Arial" panose="020B0604020202020204" pitchFamily="34" charset="0"/>
              <a:buNone/>
            </a:pPr>
            <a:r>
              <a:rPr lang="en-US">
                <a:solidFill>
                  <a:srgbClr val="1C1E21"/>
                </a:solidFill>
                <a:latin typeface="Helvetica" pitchFamily="34" charset="0"/>
                <a:cs typeface="Arial" panose="020B0604020202020204" pitchFamily="34" charset="0"/>
              </a:rPr>
              <a:t>10- 20 year old female, BP. 170/100 </a:t>
            </a:r>
            <a:br>
              <a:rPr lang="en-US">
                <a:cs typeface="Arial" panose="020B0604020202020204" pitchFamily="34" charset="0"/>
              </a:rPr>
            </a:br>
            <a:r>
              <a:rPr lang="en-US">
                <a:solidFill>
                  <a:srgbClr val="1C1E21"/>
                </a:solidFill>
                <a:latin typeface="Helvetica" pitchFamily="34" charset="0"/>
                <a:cs typeface="Arial" panose="020B0604020202020204" pitchFamily="34" charset="0"/>
              </a:rPr>
              <a:t>- Causes of 2ndry Hypertension ? Cushing, Hyperthyroidism, Sleep Apnea </a:t>
            </a:r>
            <a:br>
              <a:rPr lang="en-US">
                <a:cs typeface="Arial" panose="020B0604020202020204" pitchFamily="34" charset="0"/>
              </a:rPr>
            </a:br>
            <a:r>
              <a:rPr lang="en-US">
                <a:solidFill>
                  <a:srgbClr val="1C1E21"/>
                </a:solidFill>
                <a:latin typeface="Helvetica" pitchFamily="34" charset="0"/>
                <a:cs typeface="Arial" panose="020B0604020202020204" pitchFamily="34" charset="0"/>
              </a:rPr>
              <a:t>- Lab tests ? CBC, Lipid profile, Urine analysis , ECG </a:t>
            </a:r>
            <a:br>
              <a:rPr lang="en-US">
                <a:cs typeface="Arial" panose="020B0604020202020204" pitchFamily="34" charset="0"/>
              </a:rPr>
            </a:br>
            <a:br>
              <a:rPr lang="en-US">
                <a:cs typeface="Arial" panose="020B0604020202020204" pitchFamily="34" charset="0"/>
              </a:rPr>
            </a:br>
            <a:r>
              <a:rPr lang="en-US">
                <a:solidFill>
                  <a:srgbClr val="1C1E21"/>
                </a:solidFill>
                <a:latin typeface="Helvetica" pitchFamily="34" charset="0"/>
                <a:cs typeface="Arial" panose="020B0604020202020204" pitchFamily="34" charset="0"/>
              </a:rPr>
              <a:t>11- 30 year old , pregnant in 8th week it's July now, What's the vaccine? And when to give ? </a:t>
            </a:r>
            <a:br>
              <a:rPr lang="en-US">
                <a:cs typeface="Arial" panose="020B0604020202020204" pitchFamily="34" charset="0"/>
              </a:rPr>
            </a:br>
            <a:r>
              <a:rPr lang="en-US">
                <a:solidFill>
                  <a:srgbClr val="1C1E21"/>
                </a:solidFill>
                <a:latin typeface="Helvetica" pitchFamily="34" charset="0"/>
                <a:cs typeface="Arial" panose="020B0604020202020204" pitchFamily="34" charset="0"/>
              </a:rPr>
              <a:t>1- Tdap , 27th - 36 th week</a:t>
            </a:r>
            <a:br>
              <a:rPr lang="en-US">
                <a:cs typeface="Arial" panose="020B0604020202020204" pitchFamily="34" charset="0"/>
              </a:rPr>
            </a:br>
            <a:r>
              <a:rPr lang="en-US">
                <a:solidFill>
                  <a:srgbClr val="1C1E21"/>
                </a:solidFill>
                <a:latin typeface="Helvetica" pitchFamily="34" charset="0"/>
                <a:cs typeface="Arial" panose="020B0604020202020204" pitchFamily="34" charset="0"/>
              </a:rPr>
              <a:t>2- recombinant influenza , anytime ( Usually in October )</a:t>
            </a:r>
            <a:endParaRPr lang="en-US">
              <a:cs typeface="Arial" panose="020B0604020202020204" pitchFamily="34" charset="0"/>
            </a:endParaRP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2"/>
          <p:cNvSpPr>
            <a:spLocks noGrp="1"/>
          </p:cNvSpPr>
          <p:nvPr>
            <p:ph idx="1"/>
          </p:nvPr>
        </p:nvSpPr>
        <p:spPr>
          <a:xfrm>
            <a:off x="539750" y="1989138"/>
            <a:ext cx="8229600" cy="2509837"/>
          </a:xfrm>
        </p:spPr>
        <p:txBody>
          <a:bodyPr/>
          <a:lstStyle/>
          <a:p>
            <a:pPr marL="0" indent="0" algn="ctr" eaLnBrk="1" hangingPunct="1">
              <a:buFont typeface="Arial" panose="020B0604020202020204" pitchFamily="34" charset="0"/>
              <a:buNone/>
            </a:pPr>
            <a:r>
              <a:rPr lang="ar-JO" sz="3600" b="1"/>
              <a:t>المجموعة الثالثة جروب (ب)</a:t>
            </a:r>
            <a:endParaRPr lang="en-US" sz="3600" b="1">
              <a:cs typeface="Arial" panose="020B0604020202020204" pitchFamily="34" charset="0"/>
            </a:endParaRP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a:xfrm>
            <a:off x="179388" y="188913"/>
            <a:ext cx="8424862" cy="5688012"/>
          </a:xfrm>
        </p:spPr>
        <p:txBody>
          <a:bodyPr/>
          <a:lstStyle/>
          <a:p>
            <a:pPr marL="0" indent="0" algn="l" eaLnBrk="1" hangingPunct="1">
              <a:buFont typeface="Arial" panose="020B0604020202020204" pitchFamily="34" charset="0"/>
              <a:buNone/>
            </a:pPr>
            <a:r>
              <a:rPr lang="en-US">
                <a:solidFill>
                  <a:srgbClr val="1C1E21"/>
                </a:solidFill>
                <a:latin typeface="inherit"/>
                <a:cs typeface="Arial" panose="020B0604020202020204" pitchFamily="34" charset="0"/>
              </a:rPr>
              <a:t>Q1. Epley maneuver, treatment for BPPV.</a:t>
            </a:r>
            <a:br>
              <a:rPr lang="en-US">
                <a:solidFill>
                  <a:srgbClr val="1C1E21"/>
                </a:solidFill>
                <a:latin typeface="Helvetica" pitchFamily="34" charset="0"/>
                <a:cs typeface="Arial" panose="020B0604020202020204" pitchFamily="34" charset="0"/>
              </a:rPr>
            </a:br>
            <a:endParaRPr lang="en-US">
              <a:solidFill>
                <a:srgbClr val="1C1E21"/>
              </a:solidFill>
              <a:latin typeface="Helvetica" pitchFamily="34" charset="0"/>
              <a:cs typeface="Arial" panose="020B0604020202020204" pitchFamily="34" charset="0"/>
            </a:endParaRPr>
          </a:p>
          <a:p>
            <a:pPr marL="0" indent="0" algn="l" eaLnBrk="1" hangingPunct="1">
              <a:buFont typeface="Arial" panose="020B0604020202020204" pitchFamily="34" charset="0"/>
              <a:buNone/>
            </a:pPr>
            <a:endParaRPr lang="ar-JO">
              <a:solidFill>
                <a:srgbClr val="1C1E21"/>
              </a:solidFill>
              <a:latin typeface="Helvetica" pitchFamily="34" charset="0"/>
            </a:endParaRPr>
          </a:p>
        </p:txBody>
      </p:sp>
      <p:pic>
        <p:nvPicPr>
          <p:cNvPr id="31746" name="Picture 3"/>
          <p:cNvPicPr>
            <a:picLocks noChangeAspect="1"/>
          </p:cNvPicPr>
          <p:nvPr/>
        </p:nvPicPr>
        <p:blipFill>
          <a:blip r:embed="rId2"/>
          <a:srcRect/>
          <a:stretch>
            <a:fillRect/>
          </a:stretch>
        </p:blipFill>
        <p:spPr bwMode="auto">
          <a:xfrm>
            <a:off x="1000125" y="1341438"/>
            <a:ext cx="7143750" cy="4945062"/>
          </a:xfrm>
          <a:prstGeom prst="rect">
            <a:avLst/>
          </a:prstGeom>
          <a:noFill/>
          <a:ln w="9525">
            <a:noFill/>
            <a:miter lim="800000"/>
            <a:headEnd/>
            <a:tailEnd/>
          </a:ln>
        </p:spPr>
      </p:pic>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normAutofit fontScale="90000"/>
          </a:bodyPr>
          <a:lstStyle/>
          <a:p>
            <a:pPr eaLnBrk="1" fontAlgn="auto" hangingPunct="1">
              <a:spcAft>
                <a:spcPts val="0"/>
              </a:spcAft>
              <a:defRPr/>
            </a:pPr>
            <a:r>
              <a:rPr lang="en-US" dirty="0">
                <a:solidFill>
                  <a:srgbClr val="1C1E21"/>
                </a:solidFill>
                <a:latin typeface="Helvetica"/>
              </a:rPr>
              <a:t>Q2.Diagnosis:Graves diseases,</a:t>
            </a:r>
            <a:br>
              <a:rPr lang="en-US" dirty="0"/>
            </a:br>
            <a:r>
              <a:rPr lang="en-US" dirty="0"/>
              <a:t>3 </a:t>
            </a:r>
            <a:r>
              <a:rPr lang="en-US" dirty="0">
                <a:solidFill>
                  <a:srgbClr val="1C1E21"/>
                </a:solidFill>
                <a:latin typeface="Helvetica"/>
              </a:rPr>
              <a:t>Complications:....</a:t>
            </a:r>
            <a:endParaRPr lang="en-US" dirty="0"/>
          </a:p>
        </p:txBody>
      </p:sp>
      <p:pic>
        <p:nvPicPr>
          <p:cNvPr id="32770" name="Content Placeholder 3"/>
          <p:cNvPicPr>
            <a:picLocks noGrp="1" noChangeAspect="1"/>
          </p:cNvPicPr>
          <p:nvPr>
            <p:ph idx="1"/>
          </p:nvPr>
        </p:nvPicPr>
        <p:blipFill>
          <a:blip r:embed="rId2"/>
          <a:srcRect/>
          <a:stretch>
            <a:fillRect/>
          </a:stretch>
        </p:blipFill>
        <p:spPr>
          <a:xfrm>
            <a:off x="2700338" y="1600200"/>
            <a:ext cx="3455987" cy="5180013"/>
          </a:xfrm>
        </p:spPr>
      </p:pic>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sz="2800">
                <a:cs typeface="Times New Roman" panose="02020603050405020304" pitchFamily="18" charset="0"/>
              </a:rPr>
              <a:t>Q3. CBC picture, diagnosis : Iron deficiency anemia,</a:t>
            </a:r>
            <a:br>
              <a:rPr lang="en-US" sz="2800">
                <a:cs typeface="Times New Roman" panose="02020603050405020304" pitchFamily="18" charset="0"/>
              </a:rPr>
            </a:br>
            <a:r>
              <a:rPr lang="en-US" sz="2800">
                <a:cs typeface="Times New Roman" panose="02020603050405020304" pitchFamily="18" charset="0"/>
              </a:rPr>
              <a:t> Management plan: diet, oral ferrous sulphate, iv..</a:t>
            </a:r>
            <a:br>
              <a:rPr lang="en-US" sz="2800">
                <a:cs typeface="Times New Roman" panose="02020603050405020304" pitchFamily="18" charset="0"/>
              </a:rPr>
            </a:br>
            <a:r>
              <a:rPr lang="en-US" sz="2800">
                <a:cs typeface="Times New Roman" panose="02020603050405020304" pitchFamily="18" charset="0"/>
              </a:rPr>
              <a:t> if no improvement what are the possible causes:.</a:t>
            </a:r>
          </a:p>
        </p:txBody>
      </p:sp>
      <p:pic>
        <p:nvPicPr>
          <p:cNvPr id="33794" name="Content Placeholder 3"/>
          <p:cNvPicPr>
            <a:picLocks noGrp="1" noChangeAspect="1"/>
          </p:cNvPicPr>
          <p:nvPr>
            <p:ph idx="1"/>
          </p:nvPr>
        </p:nvPicPr>
        <p:blipFill>
          <a:blip r:embed="rId2"/>
          <a:srcRect/>
          <a:stretch>
            <a:fillRect/>
          </a:stretch>
        </p:blipFill>
        <p:spPr>
          <a:xfrm>
            <a:off x="1258888" y="1916113"/>
            <a:ext cx="6099175" cy="4575175"/>
          </a:xfrm>
        </p:spPr>
      </p:pic>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normAutofit fontScale="90000"/>
          </a:bodyPr>
          <a:lstStyle/>
          <a:p>
            <a:pPr eaLnBrk="1" fontAlgn="auto" hangingPunct="1">
              <a:spcAft>
                <a:spcPts val="0"/>
              </a:spcAft>
              <a:defRPr/>
            </a:pPr>
            <a:r>
              <a:rPr lang="en-US" dirty="0"/>
              <a:t>Q4. </a:t>
            </a:r>
            <a:r>
              <a:rPr lang="en-US" dirty="0" err="1"/>
              <a:t>Xanthalasma</a:t>
            </a:r>
            <a:r>
              <a:rPr lang="en-US" dirty="0"/>
              <a:t> on both eyelids, what you do next : order lipid profile.</a:t>
            </a:r>
          </a:p>
        </p:txBody>
      </p:sp>
      <p:pic>
        <p:nvPicPr>
          <p:cNvPr id="34818" name="Content Placeholder 3"/>
          <p:cNvPicPr>
            <a:picLocks noGrp="1" noChangeAspect="1"/>
          </p:cNvPicPr>
          <p:nvPr>
            <p:ph idx="1"/>
          </p:nvPr>
        </p:nvPicPr>
        <p:blipFill>
          <a:blip r:embed="rId2"/>
          <a:srcRect/>
          <a:stretch>
            <a:fillRect/>
          </a:stretch>
        </p:blipFill>
        <p:spPr>
          <a:xfrm>
            <a:off x="1446213" y="1881188"/>
            <a:ext cx="6251575" cy="4068762"/>
          </a:xfrm>
        </p:spPr>
      </p:pic>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457200" y="274638"/>
            <a:ext cx="8229600" cy="2074862"/>
          </a:xfrm>
        </p:spPr>
        <p:txBody>
          <a:bodyPr/>
          <a:lstStyle/>
          <a:p>
            <a:pPr eaLnBrk="1" hangingPunct="1"/>
            <a:r>
              <a:rPr lang="en-US" sz="3200" b="1">
                <a:cs typeface="Times New Roman" panose="02020603050405020304" pitchFamily="18" charset="0"/>
              </a:rPr>
              <a:t>Q5. Image of sore throat and erythema, temp. 38.6, dry cough for 3 days, age 40, no Lymphadenopathy. Centor criteria: 1, management : conservative (self limited) </a:t>
            </a:r>
          </a:p>
        </p:txBody>
      </p:sp>
      <p:pic>
        <p:nvPicPr>
          <p:cNvPr id="35842" name="Content Placeholder 3"/>
          <p:cNvPicPr>
            <a:picLocks noGrp="1" noChangeAspect="1"/>
          </p:cNvPicPr>
          <p:nvPr>
            <p:ph idx="1"/>
          </p:nvPr>
        </p:nvPicPr>
        <p:blipFill>
          <a:blip r:embed="rId2"/>
          <a:srcRect/>
          <a:stretch>
            <a:fillRect/>
          </a:stretch>
        </p:blipFill>
        <p:spPr>
          <a:xfrm>
            <a:off x="1284288" y="2420938"/>
            <a:ext cx="6024562" cy="4518025"/>
          </a:xfrm>
        </p:spPr>
      </p:pic>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404813"/>
            <a:ext cx="8229600" cy="1143000"/>
          </a:xfrm>
        </p:spPr>
        <p:txBody>
          <a:bodyPr rtlCol="1">
            <a:normAutofit fontScale="90000"/>
          </a:bodyPr>
          <a:lstStyle/>
          <a:p>
            <a:pPr eaLnBrk="1" fontAlgn="auto" hangingPunct="1">
              <a:spcAft>
                <a:spcPts val="0"/>
              </a:spcAft>
              <a:defRPr/>
            </a:pPr>
            <a:r>
              <a:rPr lang="en-US" dirty="0">
                <a:solidFill>
                  <a:srgbClr val="1C1E21"/>
                </a:solidFill>
                <a:latin typeface="Helvetica"/>
              </a:rPr>
              <a:t>Q6. Image of air fluid level, small bowel obstruction.</a:t>
            </a:r>
            <a:br>
              <a:rPr lang="en-US" dirty="0"/>
            </a:br>
            <a:endParaRPr lang="en-US" dirty="0"/>
          </a:p>
        </p:txBody>
      </p:sp>
      <p:pic>
        <p:nvPicPr>
          <p:cNvPr id="36866" name="Content Placeholder 3"/>
          <p:cNvPicPr>
            <a:picLocks noGrp="1" noChangeAspect="1"/>
          </p:cNvPicPr>
          <p:nvPr>
            <p:ph idx="1"/>
          </p:nvPr>
        </p:nvPicPr>
        <p:blipFill>
          <a:blip r:embed="rId2"/>
          <a:srcRect/>
          <a:stretch>
            <a:fillRect/>
          </a:stretch>
        </p:blipFill>
        <p:spPr>
          <a:xfrm>
            <a:off x="2555875" y="1844675"/>
            <a:ext cx="4032250" cy="4745038"/>
          </a:xfrm>
        </p:spPr>
      </p:pic>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eaLnBrk="1" hangingPunct="1"/>
            <a:r>
              <a:rPr lang="en-US">
                <a:cs typeface="Times New Roman" panose="02020603050405020304" pitchFamily="18" charset="0"/>
              </a:rPr>
              <a:t>Q7. ECG - - &gt; Ventricular Fibrillation</a:t>
            </a:r>
          </a:p>
        </p:txBody>
      </p:sp>
      <p:pic>
        <p:nvPicPr>
          <p:cNvPr id="37890" name="Content Placeholder 3"/>
          <p:cNvPicPr>
            <a:picLocks noGrp="1" noChangeAspect="1"/>
          </p:cNvPicPr>
          <p:nvPr>
            <p:ph idx="1"/>
          </p:nvPr>
        </p:nvPicPr>
        <p:blipFill>
          <a:blip r:embed="rId2"/>
          <a:srcRect/>
          <a:stretch>
            <a:fillRect/>
          </a:stretch>
        </p:blipFill>
        <p:spPr>
          <a:xfrm>
            <a:off x="511175" y="1600200"/>
            <a:ext cx="8121650" cy="4525963"/>
          </a:xfrm>
        </p:spPr>
      </p:pic>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Content Placeholder 2"/>
          <p:cNvSpPr>
            <a:spLocks noGrp="1"/>
          </p:cNvSpPr>
          <p:nvPr>
            <p:ph idx="1"/>
          </p:nvPr>
        </p:nvSpPr>
        <p:spPr>
          <a:xfrm>
            <a:off x="457200" y="260350"/>
            <a:ext cx="8229600" cy="6337300"/>
          </a:xfrm>
        </p:spPr>
        <p:txBody>
          <a:bodyPr/>
          <a:lstStyle/>
          <a:p>
            <a:pPr marL="0" indent="0" algn="l" eaLnBrk="1" hangingPunct="1">
              <a:buFont typeface="Arial" panose="020B0604020202020204" pitchFamily="34" charset="0"/>
              <a:buNone/>
            </a:pPr>
            <a:r>
              <a:rPr lang="en-US">
                <a:solidFill>
                  <a:srgbClr val="1C1E21"/>
                </a:solidFill>
                <a:latin typeface="Lucida Sans Unicode" panose="020B0602030504020204" pitchFamily="34" charset="0"/>
                <a:cs typeface="Arial" panose="020B0604020202020204" pitchFamily="34" charset="0"/>
              </a:rPr>
              <a:t>Q8. 4 Screenings for pregnant woman : bacteriuria, blood pressure, HbA1c and blood glucose, perinatal depression.</a:t>
            </a:r>
            <a:br>
              <a:rPr lang="en-US">
                <a:solidFill>
                  <a:srgbClr val="1C1E21"/>
                </a:solidFill>
                <a:latin typeface="Lucida Sans Unicode" panose="020B0602030504020204" pitchFamily="34" charset="0"/>
                <a:cs typeface="Arial" panose="020B0604020202020204" pitchFamily="34" charset="0"/>
              </a:rPr>
            </a:br>
            <a:endParaRPr lang="en-US">
              <a:solidFill>
                <a:srgbClr val="1C1E21"/>
              </a:solidFill>
              <a:latin typeface="Lucida Sans Unicode" panose="020B0602030504020204" pitchFamily="34" charset="0"/>
              <a:cs typeface="Arial" panose="020B0604020202020204" pitchFamily="34" charset="0"/>
            </a:endParaRPr>
          </a:p>
          <a:p>
            <a:pPr marL="0" indent="0" algn="l" eaLnBrk="1" hangingPunct="1">
              <a:buFont typeface="Arial" panose="020B0604020202020204" pitchFamily="34" charset="0"/>
              <a:buNone/>
            </a:pPr>
            <a:endParaRPr lang="en-US">
              <a:solidFill>
                <a:srgbClr val="1C1E21"/>
              </a:solidFill>
              <a:latin typeface="Lucida Sans Unicode" panose="020B0602030504020204" pitchFamily="34" charset="0"/>
              <a:cs typeface="Arial" panose="020B0604020202020204" pitchFamily="34" charset="0"/>
            </a:endParaRPr>
          </a:p>
          <a:p>
            <a:pPr marL="0" indent="0" algn="l" eaLnBrk="1" hangingPunct="1">
              <a:buFont typeface="Arial" panose="020B0604020202020204" pitchFamily="34" charset="0"/>
              <a:buNone/>
            </a:pPr>
            <a:endParaRPr lang="en-US">
              <a:solidFill>
                <a:srgbClr val="1C1E21"/>
              </a:solidFill>
              <a:latin typeface="Lucida Sans Unicode" panose="020B0602030504020204" pitchFamily="34" charset="0"/>
              <a:cs typeface="Arial" panose="020B0604020202020204" pitchFamily="34" charset="0"/>
            </a:endParaRPr>
          </a:p>
          <a:p>
            <a:pPr marL="0" indent="0" algn="l" eaLnBrk="1" hangingPunct="1">
              <a:buFont typeface="Arial" panose="020B0604020202020204" pitchFamily="34" charset="0"/>
              <a:buNone/>
            </a:pPr>
            <a:r>
              <a:rPr lang="en-US">
                <a:solidFill>
                  <a:srgbClr val="1C1E21"/>
                </a:solidFill>
                <a:latin typeface="Lucida Sans Unicode" panose="020B0602030504020204" pitchFamily="34" charset="0"/>
                <a:cs typeface="Arial" panose="020B0604020202020204" pitchFamily="34" charset="0"/>
              </a:rPr>
              <a:t>Q9.66 YO healthy female with T score - 2.3, diagnosis : Osteopenia </a:t>
            </a:r>
          </a:p>
          <a:p>
            <a:pPr marL="0" indent="0" algn="l" eaLnBrk="1" hangingPunct="1">
              <a:buFont typeface="Arial" panose="020B0604020202020204" pitchFamily="34" charset="0"/>
              <a:buNone/>
            </a:pPr>
            <a:r>
              <a:rPr lang="en-US">
                <a:solidFill>
                  <a:srgbClr val="1C1E21"/>
                </a:solidFill>
                <a:latin typeface="Lucida Sans Unicode" panose="020B0602030504020204" pitchFamily="34" charset="0"/>
                <a:cs typeface="Arial" panose="020B0604020202020204" pitchFamily="34" charset="0"/>
              </a:rPr>
              <a:t>risk factors for this condition : age above 60, female, RA,...</a:t>
            </a:r>
            <a:br>
              <a:rPr lang="en-US">
                <a:solidFill>
                  <a:srgbClr val="1C1E21"/>
                </a:solidFill>
                <a:latin typeface="Lucida Sans Unicode" panose="020B0602030504020204" pitchFamily="34" charset="0"/>
                <a:cs typeface="Arial" panose="020B0604020202020204" pitchFamily="34" charset="0"/>
              </a:rPr>
            </a:br>
            <a:endParaRPr lang="en-US">
              <a:latin typeface="Lucida Sans Unicode" panose="020B0602030504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635" y="1486372"/>
            <a:ext cx="7886700" cy="4363963"/>
          </a:xfrm>
        </p:spPr>
        <p:txBody>
          <a:bodyPr>
            <a:normAutofit fontScale="70000" lnSpcReduction="20000"/>
          </a:bodyPr>
          <a:lstStyle/>
          <a:p>
            <a:pPr algn="l" rtl="0"/>
            <a:r>
              <a:rPr lang="en-US" dirty="0"/>
              <a:t>A 30 years old patient with fever, he has no cough, the examination showed tonsillar exudate with swelling in the anterior cervical lymph nodes.</a:t>
            </a:r>
          </a:p>
          <a:p>
            <a:pPr marL="0" indent="0" algn="l" rtl="0">
              <a:buNone/>
            </a:pPr>
            <a:r>
              <a:rPr lang="en-US" dirty="0"/>
              <a:t>1- Diagnosis? </a:t>
            </a:r>
          </a:p>
          <a:p>
            <a:pPr marL="0" indent="0" algn="l" rtl="0">
              <a:buNone/>
            </a:pPr>
            <a:r>
              <a:rPr lang="en-US" dirty="0">
                <a:solidFill>
                  <a:srgbClr val="00B050"/>
                </a:solidFill>
              </a:rPr>
              <a:t>	Acute bacterial pharyngitis</a:t>
            </a:r>
          </a:p>
          <a:p>
            <a:pPr marL="0" indent="0" algn="l" rtl="0">
              <a:buNone/>
            </a:pPr>
            <a:r>
              <a:rPr lang="en-US" dirty="0"/>
              <a:t>2- What is the most common organism for it?</a:t>
            </a:r>
          </a:p>
          <a:p>
            <a:pPr marL="0" indent="0" algn="l" rtl="0">
              <a:buNone/>
            </a:pPr>
            <a:r>
              <a:rPr lang="en-US" dirty="0"/>
              <a:t>	 </a:t>
            </a:r>
            <a:r>
              <a:rPr lang="en-US" dirty="0">
                <a:solidFill>
                  <a:srgbClr val="00B050"/>
                </a:solidFill>
              </a:rPr>
              <a:t>Group A beta hemolytic streptococci</a:t>
            </a:r>
          </a:p>
          <a:p>
            <a:pPr marL="0" indent="0" algn="l" rtl="0">
              <a:buNone/>
            </a:pPr>
            <a:r>
              <a:rPr lang="en-US" dirty="0"/>
              <a:t>3- Your management?</a:t>
            </a:r>
          </a:p>
          <a:p>
            <a:pPr marL="0" indent="0" algn="l" rtl="0">
              <a:buNone/>
            </a:pPr>
            <a:r>
              <a:rPr lang="en-US" dirty="0"/>
              <a:t>	</a:t>
            </a:r>
            <a:r>
              <a:rPr lang="en-US" dirty="0">
                <a:solidFill>
                  <a:srgbClr val="00B050"/>
                </a:solidFill>
              </a:rPr>
              <a:t>1- Antibiotics for 10 days</a:t>
            </a:r>
          </a:p>
          <a:p>
            <a:pPr marL="0" indent="0" algn="l" rtl="0">
              <a:buNone/>
            </a:pPr>
            <a:r>
              <a:rPr lang="en-US" dirty="0">
                <a:solidFill>
                  <a:srgbClr val="00B050"/>
                </a:solidFill>
              </a:rPr>
              <a:t>	2- soothing measures( warm beverages, gargling with salt and 	water, hard lozenges,..)</a:t>
            </a:r>
          </a:p>
          <a:p>
            <a:pPr marL="0" indent="0" algn="l" rtl="0">
              <a:buNone/>
            </a:pPr>
            <a:r>
              <a:rPr lang="en-US" dirty="0">
                <a:solidFill>
                  <a:srgbClr val="00B050"/>
                </a:solidFill>
              </a:rPr>
              <a:t>	3- Symptomatic pain &amp; fever relief(NSAIDs)</a:t>
            </a:r>
          </a:p>
        </p:txBody>
      </p:sp>
      <p:sp>
        <p:nvSpPr>
          <p:cNvPr id="4" name="TextBox 3"/>
          <p:cNvSpPr txBox="1"/>
          <p:nvPr/>
        </p:nvSpPr>
        <p:spPr>
          <a:xfrm>
            <a:off x="560635" y="931391"/>
            <a:ext cx="838692" cy="507831"/>
          </a:xfrm>
          <a:prstGeom prst="rect">
            <a:avLst/>
          </a:prstGeom>
          <a:noFill/>
        </p:spPr>
        <p:txBody>
          <a:bodyPr wrap="none" rtlCol="0">
            <a:spAutoFit/>
          </a:bodyPr>
          <a:lstStyle/>
          <a:p>
            <a:r>
              <a:rPr lang="en-US" sz="2700" dirty="0"/>
              <a:t>Q12</a:t>
            </a:r>
          </a:p>
        </p:txBody>
      </p:sp>
    </p:spTree>
    <p:extLst>
      <p:ext uri="{BB962C8B-B14F-4D97-AF65-F5344CB8AC3E}">
        <p14:creationId xmlns:p14="http://schemas.microsoft.com/office/powerpoint/2010/main" val="948074834"/>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2"/>
          <p:cNvSpPr>
            <a:spLocks noGrp="1"/>
          </p:cNvSpPr>
          <p:nvPr>
            <p:ph idx="1"/>
          </p:nvPr>
        </p:nvSpPr>
        <p:spPr>
          <a:xfrm>
            <a:off x="457200" y="404813"/>
            <a:ext cx="8229600" cy="5721350"/>
          </a:xfrm>
        </p:spPr>
        <p:txBody>
          <a:bodyPr/>
          <a:lstStyle/>
          <a:p>
            <a:pPr marL="0" indent="0" algn="l" eaLnBrk="1" hangingPunct="1">
              <a:buFont typeface="Arial" panose="020B0604020202020204" pitchFamily="34" charset="0"/>
              <a:buNone/>
            </a:pPr>
            <a:r>
              <a:rPr lang="en-US">
                <a:solidFill>
                  <a:srgbClr val="1C1E21"/>
                </a:solidFill>
                <a:latin typeface="Tahoma" panose="020B0604030504040204" pitchFamily="34" charset="0"/>
                <a:cs typeface="Tahoma" panose="020B0604030504040204" pitchFamily="34" charset="0"/>
              </a:rPr>
              <a:t>Q10. 4 Basic investigations for Hypertensive pt:.... </a:t>
            </a:r>
          </a:p>
          <a:p>
            <a:pPr marL="0" indent="0" algn="l" eaLnBrk="1" hangingPunct="1">
              <a:buFont typeface="Arial" panose="020B0604020202020204" pitchFamily="34" charset="0"/>
              <a:buNone/>
            </a:pPr>
            <a:r>
              <a:rPr lang="en-US">
                <a:solidFill>
                  <a:srgbClr val="1C1E21"/>
                </a:solidFill>
                <a:latin typeface="Tahoma" panose="020B0604030504040204" pitchFamily="34" charset="0"/>
                <a:cs typeface="Tahoma" panose="020B0604030504040204" pitchFamily="34" charset="0"/>
              </a:rPr>
              <a:t>what do you want to check in the ecg of this pt : LVH, arrhythmias.</a:t>
            </a:r>
            <a:br>
              <a:rPr lang="en-US">
                <a:solidFill>
                  <a:srgbClr val="1C1E21"/>
                </a:solidFill>
                <a:latin typeface="Tahoma" panose="020B0604030504040204" pitchFamily="34" charset="0"/>
                <a:cs typeface="Tahoma" panose="020B0604030504040204" pitchFamily="34" charset="0"/>
              </a:rPr>
            </a:br>
            <a:endParaRPr lang="en-US">
              <a:solidFill>
                <a:srgbClr val="1C1E21"/>
              </a:solidFill>
              <a:latin typeface="Tahoma" panose="020B0604030504040204" pitchFamily="34" charset="0"/>
              <a:cs typeface="Tahoma" panose="020B0604030504040204" pitchFamily="34" charset="0"/>
            </a:endParaRPr>
          </a:p>
          <a:p>
            <a:pPr marL="0" indent="0" algn="l" eaLnBrk="1" hangingPunct="1">
              <a:buFont typeface="Arial" panose="020B0604020202020204" pitchFamily="34" charset="0"/>
              <a:buNone/>
            </a:pPr>
            <a:endParaRPr lang="en-US">
              <a:solidFill>
                <a:srgbClr val="1C1E21"/>
              </a:solidFill>
              <a:latin typeface="Tahoma" panose="020B0604030504040204" pitchFamily="34" charset="0"/>
              <a:cs typeface="Tahoma" panose="020B0604030504040204" pitchFamily="34" charset="0"/>
            </a:endParaRPr>
          </a:p>
          <a:p>
            <a:pPr marL="0" indent="0" algn="l" eaLnBrk="1" hangingPunct="1">
              <a:buFont typeface="Arial" panose="020B0604020202020204" pitchFamily="34" charset="0"/>
              <a:buNone/>
            </a:pPr>
            <a:r>
              <a:rPr lang="en-US">
                <a:solidFill>
                  <a:srgbClr val="1C1E21"/>
                </a:solidFill>
                <a:latin typeface="Tahoma" panose="020B0604030504040204" pitchFamily="34" charset="0"/>
                <a:cs typeface="Tahoma" panose="020B0604030504040204" pitchFamily="34" charset="0"/>
              </a:rPr>
              <a:t>Q11. Readings for fasting blood glucose in healthy, pre diabetic and diabetic, then the HbA1c</a:t>
            </a:r>
            <a:endParaRPr lang="en-US">
              <a:solidFill>
                <a:srgbClr val="000000"/>
              </a:solidFill>
              <a:latin typeface="Tahoma" panose="020B0604030504040204" pitchFamily="34" charset="0"/>
              <a:cs typeface="Tahoma" panose="020B0604030504040204" pitchFamily="34" charset="0"/>
            </a:endParaRP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عنوان 1"/>
          <p:cNvSpPr>
            <a:spLocks noGrp="1"/>
          </p:cNvSpPr>
          <p:nvPr>
            <p:ph type="title"/>
          </p:nvPr>
        </p:nvSpPr>
        <p:spPr>
          <a:xfrm>
            <a:off x="250825" y="2565400"/>
            <a:ext cx="8229600" cy="1143000"/>
          </a:xfrm>
        </p:spPr>
        <p:txBody>
          <a:bodyPr/>
          <a:lstStyle/>
          <a:p>
            <a:pPr eaLnBrk="1" hangingPunct="1"/>
            <a:r>
              <a:rPr lang="ar-JO" b="1"/>
              <a:t>المجموعة الثالثة جروب (أ)</a:t>
            </a:r>
            <a:endParaRPr lang="en-US" b="1">
              <a:cs typeface="Times New Roman" panose="02020603050405020304" pitchFamily="18" charset="0"/>
            </a:endParaRP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عنوان 1"/>
          <p:cNvSpPr>
            <a:spLocks noGrp="1"/>
          </p:cNvSpPr>
          <p:nvPr>
            <p:ph type="title"/>
          </p:nvPr>
        </p:nvSpPr>
        <p:spPr/>
        <p:txBody>
          <a:bodyPr/>
          <a:lstStyle/>
          <a:p>
            <a:pPr eaLnBrk="1" hangingPunct="1"/>
            <a:r>
              <a:rPr lang="en-US">
                <a:cs typeface="Times New Roman" panose="02020603050405020304" pitchFamily="18" charset="0"/>
              </a:rPr>
              <a:t>	</a:t>
            </a:r>
          </a:p>
        </p:txBody>
      </p:sp>
      <p:sp>
        <p:nvSpPr>
          <p:cNvPr id="41986" name="عنصر نائب للمحتوى 2"/>
          <p:cNvSpPr>
            <a:spLocks noGrp="1"/>
          </p:cNvSpPr>
          <p:nvPr>
            <p:ph idx="1"/>
          </p:nvPr>
        </p:nvSpPr>
        <p:spPr>
          <a:xfrm>
            <a:off x="457200" y="115888"/>
            <a:ext cx="8229600" cy="6010275"/>
          </a:xfrm>
        </p:spPr>
        <p:txBody>
          <a:bodyPr/>
          <a:lstStyle/>
          <a:p>
            <a:pPr marL="0" indent="0" algn="l" eaLnBrk="1" hangingPunct="1">
              <a:buFont typeface="Arial" panose="020B0604020202020204" pitchFamily="34" charset="0"/>
              <a:buNone/>
            </a:pPr>
            <a:r>
              <a:rPr lang="en-US">
                <a:cs typeface="Arial" panose="020B0604020202020204" pitchFamily="34" charset="0"/>
              </a:rPr>
              <a:t>Q1 </a:t>
            </a:r>
          </a:p>
          <a:p>
            <a:pPr marL="0" indent="0" algn="l" eaLnBrk="1" hangingPunct="1">
              <a:buFont typeface="Arial" panose="020B0604020202020204" pitchFamily="34" charset="0"/>
              <a:buNone/>
            </a:pPr>
            <a:endParaRPr lang="ar-JO"/>
          </a:p>
          <a:p>
            <a:pPr marL="0" indent="0" algn="l" eaLnBrk="1" hangingPunct="1">
              <a:buFont typeface="Arial" panose="020B0604020202020204" pitchFamily="34" charset="0"/>
              <a:buNone/>
            </a:pPr>
            <a:r>
              <a:rPr lang="ar-JO"/>
              <a:t>صورة فيها قيم ال</a:t>
            </a:r>
            <a:r>
              <a:rPr lang="en-US">
                <a:cs typeface="Arial" panose="020B0604020202020204" pitchFamily="34" charset="0"/>
              </a:rPr>
              <a:t>TSH ,T4, T3 </a:t>
            </a:r>
            <a:r>
              <a:rPr lang="ar-JO"/>
              <a:t>و كانت حاطه ال</a:t>
            </a:r>
            <a:r>
              <a:rPr lang="en-US">
                <a:cs typeface="Arial" panose="020B0604020202020204" pitchFamily="34" charset="0"/>
              </a:rPr>
              <a:t>normal values </a:t>
            </a:r>
          </a:p>
          <a:p>
            <a:pPr marL="0" indent="0" algn="l" eaLnBrk="1" hangingPunct="1">
              <a:buFont typeface="Arial" panose="020B0604020202020204" pitchFamily="34" charset="0"/>
              <a:buNone/>
            </a:pPr>
            <a:r>
              <a:rPr lang="en-US">
                <a:cs typeface="Arial" panose="020B0604020202020204" pitchFamily="34" charset="0"/>
              </a:rPr>
              <a:t>TSH high, T4,T3 normal </a:t>
            </a:r>
          </a:p>
          <a:p>
            <a:pPr marL="0" indent="0" algn="l" eaLnBrk="1" hangingPunct="1">
              <a:buFont typeface="Arial" panose="020B0604020202020204" pitchFamily="34" charset="0"/>
              <a:buNone/>
            </a:pPr>
            <a:r>
              <a:rPr lang="en-US">
                <a:cs typeface="Arial" panose="020B0604020202020204" pitchFamily="34" charset="0"/>
              </a:rPr>
              <a:t>1- diagnosis : subclinical hypothyroidism </a:t>
            </a:r>
          </a:p>
          <a:p>
            <a:pPr marL="0" indent="0" algn="l" eaLnBrk="1" hangingPunct="1">
              <a:buFont typeface="Arial" panose="020B0604020202020204" pitchFamily="34" charset="0"/>
              <a:buNone/>
            </a:pPr>
            <a:r>
              <a:rPr lang="en-US">
                <a:cs typeface="Arial" panose="020B0604020202020204" pitchFamily="34" charset="0"/>
              </a:rPr>
              <a:t>2- when do you treat it: pregnancy, infertility, when patient becomes symptomatic, goiter, dyslipidemia, refractory iron def. Anemia </a:t>
            </a:r>
            <a:r>
              <a:rPr lang="ar-JO"/>
              <a:t>كان بدها بس 3</a:t>
            </a:r>
            <a:endParaRPr lang="en-US">
              <a:cs typeface="Arial" panose="020B0604020202020204" pitchFamily="34" charset="0"/>
            </a:endParaRP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عنصر نائب للمحتوى 2"/>
          <p:cNvSpPr>
            <a:spLocks noGrp="1"/>
          </p:cNvSpPr>
          <p:nvPr>
            <p:ph idx="1"/>
          </p:nvPr>
        </p:nvSpPr>
        <p:spPr>
          <a:xfrm>
            <a:off x="457200" y="404813"/>
            <a:ext cx="8229600" cy="5721350"/>
          </a:xfrm>
        </p:spPr>
        <p:txBody>
          <a:bodyPr/>
          <a:lstStyle/>
          <a:p>
            <a:pPr marL="0" indent="0" algn="l" eaLnBrk="1" hangingPunct="1">
              <a:buFont typeface="Arial" panose="020B0604020202020204" pitchFamily="34" charset="0"/>
              <a:buNone/>
            </a:pPr>
            <a:r>
              <a:rPr lang="en-US">
                <a:cs typeface="Arial" panose="020B0604020202020204" pitchFamily="34" charset="0"/>
              </a:rPr>
              <a:t>Q2 </a:t>
            </a:r>
          </a:p>
          <a:p>
            <a:pPr marL="0" indent="0" algn="l" eaLnBrk="1" hangingPunct="1">
              <a:buFont typeface="Arial" panose="020B0604020202020204" pitchFamily="34" charset="0"/>
              <a:buNone/>
            </a:pPr>
            <a:r>
              <a:rPr lang="en-US">
                <a:cs typeface="Arial" panose="020B0604020202020204" pitchFamily="34" charset="0"/>
              </a:rPr>
              <a:t>ECG : supraventricular tachycardia</a:t>
            </a:r>
          </a:p>
          <a:p>
            <a:pPr marL="0" indent="0" algn="l" eaLnBrk="1" hangingPunct="1">
              <a:buFont typeface="Arial" panose="020B0604020202020204" pitchFamily="34" charset="0"/>
              <a:buNone/>
            </a:pPr>
            <a:endParaRPr lang="en-US">
              <a:cs typeface="Arial" panose="020B0604020202020204" pitchFamily="34" charset="0"/>
            </a:endParaRPr>
          </a:p>
        </p:txBody>
      </p:sp>
      <p:pic>
        <p:nvPicPr>
          <p:cNvPr id="43010" name="صورة 3"/>
          <p:cNvPicPr>
            <a:picLocks noChangeAspect="1"/>
          </p:cNvPicPr>
          <p:nvPr/>
        </p:nvPicPr>
        <p:blipFill>
          <a:blip r:embed="rId2"/>
          <a:srcRect/>
          <a:stretch>
            <a:fillRect/>
          </a:stretch>
        </p:blipFill>
        <p:spPr bwMode="auto">
          <a:xfrm>
            <a:off x="0" y="1844675"/>
            <a:ext cx="9144000" cy="2952750"/>
          </a:xfrm>
          <a:prstGeom prst="rect">
            <a:avLst/>
          </a:prstGeom>
          <a:noFill/>
          <a:ln w="9525">
            <a:noFill/>
            <a:miter lim="800000"/>
            <a:headEnd/>
            <a:tailEnd/>
          </a:ln>
        </p:spPr>
      </p:pic>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عنصر نائب للمحتوى 2"/>
          <p:cNvSpPr>
            <a:spLocks noGrp="1"/>
          </p:cNvSpPr>
          <p:nvPr>
            <p:ph idx="1"/>
          </p:nvPr>
        </p:nvSpPr>
        <p:spPr>
          <a:xfrm>
            <a:off x="457200" y="404813"/>
            <a:ext cx="8229600" cy="5976937"/>
          </a:xfrm>
        </p:spPr>
        <p:txBody>
          <a:bodyPr/>
          <a:lstStyle/>
          <a:p>
            <a:pPr marL="0" indent="0" algn="l" eaLnBrk="1" hangingPunct="1">
              <a:buFont typeface="Arial" panose="020B0604020202020204" pitchFamily="34" charset="0"/>
              <a:buNone/>
            </a:pPr>
            <a:r>
              <a:rPr lang="en-US">
                <a:cs typeface="Arial" panose="020B0604020202020204" pitchFamily="34" charset="0"/>
              </a:rPr>
              <a:t>Q3 </a:t>
            </a:r>
          </a:p>
          <a:p>
            <a:pPr marL="0" indent="0" algn="l" eaLnBrk="1" hangingPunct="1">
              <a:buFont typeface="Arial" panose="020B0604020202020204" pitchFamily="34" charset="0"/>
              <a:buNone/>
            </a:pPr>
            <a:r>
              <a:rPr lang="en-US">
                <a:cs typeface="Arial" panose="020B0604020202020204" pitchFamily="34" charset="0"/>
              </a:rPr>
              <a:t>X-ray: right tension pneumothorax with shifting of mediastinum and tracheal deviation</a:t>
            </a:r>
          </a:p>
          <a:p>
            <a:pPr marL="0" indent="0" algn="l" eaLnBrk="1" hangingPunct="1">
              <a:buFont typeface="Arial" panose="020B0604020202020204" pitchFamily="34" charset="0"/>
              <a:buNone/>
            </a:pPr>
            <a:endParaRPr lang="en-US">
              <a:cs typeface="Arial" panose="020B0604020202020204" pitchFamily="34" charset="0"/>
            </a:endParaRPr>
          </a:p>
        </p:txBody>
      </p:sp>
      <p:pic>
        <p:nvPicPr>
          <p:cNvPr id="44034" name="صورة 3"/>
          <p:cNvPicPr>
            <a:picLocks noChangeAspect="1"/>
          </p:cNvPicPr>
          <p:nvPr/>
        </p:nvPicPr>
        <p:blipFill>
          <a:blip r:embed="rId2"/>
          <a:srcRect/>
          <a:stretch>
            <a:fillRect/>
          </a:stretch>
        </p:blipFill>
        <p:spPr bwMode="auto">
          <a:xfrm>
            <a:off x="2555875" y="2133600"/>
            <a:ext cx="4545013" cy="4524375"/>
          </a:xfrm>
          <a:prstGeom prst="rect">
            <a:avLst/>
          </a:prstGeom>
          <a:noFill/>
          <a:ln w="9525">
            <a:noFill/>
            <a:miter lim="800000"/>
            <a:headEnd/>
            <a:tailEnd/>
          </a:ln>
        </p:spPr>
      </p:pic>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عنصر نائب للمحتوى 2"/>
          <p:cNvSpPr>
            <a:spLocks noGrp="1"/>
          </p:cNvSpPr>
          <p:nvPr>
            <p:ph idx="1"/>
          </p:nvPr>
        </p:nvSpPr>
        <p:spPr>
          <a:xfrm>
            <a:off x="457200" y="333375"/>
            <a:ext cx="8229600" cy="6191250"/>
          </a:xfrm>
        </p:spPr>
        <p:txBody>
          <a:bodyPr/>
          <a:lstStyle/>
          <a:p>
            <a:pPr marL="0" indent="0" algn="l" eaLnBrk="1" hangingPunct="1">
              <a:buFont typeface="Arial" panose="020B0604020202020204" pitchFamily="34" charset="0"/>
              <a:buNone/>
            </a:pPr>
            <a:r>
              <a:rPr lang="en-US">
                <a:cs typeface="Arial" panose="020B0604020202020204" pitchFamily="34" charset="0"/>
              </a:rPr>
              <a:t>Q4</a:t>
            </a:r>
          </a:p>
          <a:p>
            <a:pPr marL="0" indent="0" algn="l" eaLnBrk="1" hangingPunct="1">
              <a:buFont typeface="Arial" panose="020B0604020202020204" pitchFamily="34" charset="0"/>
              <a:buNone/>
            </a:pPr>
            <a:r>
              <a:rPr lang="en-US">
                <a:cs typeface="Arial" panose="020B0604020202020204" pitchFamily="34" charset="0"/>
              </a:rPr>
              <a:t>40 y/o female patient, history of sore throat and cough, no cervical lymphadenopathy, temperature 37.2, tonsillar erythema but no exudate. </a:t>
            </a:r>
          </a:p>
          <a:p>
            <a:pPr marL="0" indent="0" algn="l" eaLnBrk="1" hangingPunct="1">
              <a:buFont typeface="Arial" panose="020B0604020202020204" pitchFamily="34" charset="0"/>
              <a:buNone/>
            </a:pPr>
            <a:r>
              <a:rPr lang="en-US">
                <a:cs typeface="Arial" panose="020B0604020202020204" pitchFamily="34" charset="0"/>
              </a:rPr>
              <a:t>Centor score= zero </a:t>
            </a:r>
          </a:p>
          <a:p>
            <a:pPr marL="0" indent="0" algn="l" eaLnBrk="1" hangingPunct="1">
              <a:buFont typeface="Arial" panose="020B0604020202020204" pitchFamily="34" charset="0"/>
              <a:buNone/>
            </a:pPr>
            <a:r>
              <a:rPr lang="en-US">
                <a:cs typeface="Arial" panose="020B0604020202020204" pitchFamily="34" charset="0"/>
              </a:rPr>
              <a:t>Management: no further tests needed, no antibiotics, conservative treatment</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عنصر نائب للمحتوى 2"/>
          <p:cNvSpPr>
            <a:spLocks noGrp="1"/>
          </p:cNvSpPr>
          <p:nvPr>
            <p:ph idx="1"/>
          </p:nvPr>
        </p:nvSpPr>
        <p:spPr>
          <a:xfrm>
            <a:off x="457200" y="333375"/>
            <a:ext cx="8229600" cy="5792788"/>
          </a:xfrm>
        </p:spPr>
        <p:txBody>
          <a:bodyPr/>
          <a:lstStyle/>
          <a:p>
            <a:pPr marL="0" indent="0" algn="l" eaLnBrk="1" hangingPunct="1">
              <a:buFont typeface="Arial" panose="020B0604020202020204" pitchFamily="34" charset="0"/>
              <a:buNone/>
            </a:pPr>
            <a:r>
              <a:rPr lang="en-US">
                <a:cs typeface="Arial" panose="020B0604020202020204" pitchFamily="34" charset="0"/>
              </a:rPr>
              <a:t>Q5</a:t>
            </a:r>
          </a:p>
          <a:p>
            <a:pPr marL="0" indent="0" algn="l" eaLnBrk="1" hangingPunct="1">
              <a:buFont typeface="Arial" panose="020B0604020202020204" pitchFamily="34" charset="0"/>
              <a:buNone/>
            </a:pPr>
            <a:r>
              <a:rPr lang="en-US">
                <a:cs typeface="Arial" panose="020B0604020202020204" pitchFamily="34" charset="0"/>
              </a:rPr>
              <a:t>Patient worried about having DM, FBG=120, HbA1c =6.3 </a:t>
            </a:r>
            <a:r>
              <a:rPr lang="ar-JO"/>
              <a:t>و كانت حاطة قيم ال</a:t>
            </a:r>
            <a:r>
              <a:rPr lang="en-US">
                <a:cs typeface="Arial" panose="020B0604020202020204" pitchFamily="34" charset="0"/>
              </a:rPr>
              <a:t>creatinine </a:t>
            </a:r>
            <a:r>
              <a:rPr lang="ar-JO"/>
              <a:t>و ال</a:t>
            </a:r>
            <a:r>
              <a:rPr lang="en-US">
                <a:cs typeface="Arial" panose="020B0604020202020204" pitchFamily="34" charset="0"/>
              </a:rPr>
              <a:t>ALT </a:t>
            </a:r>
            <a:r>
              <a:rPr lang="ar-JO"/>
              <a:t>كإنه </a:t>
            </a:r>
          </a:p>
          <a:p>
            <a:pPr marL="0" indent="0" algn="l" eaLnBrk="1" hangingPunct="1">
              <a:buFont typeface="Arial" panose="020B0604020202020204" pitchFamily="34" charset="0"/>
              <a:buNone/>
            </a:pPr>
            <a:r>
              <a:rPr lang="en-US">
                <a:cs typeface="Arial" panose="020B0604020202020204" pitchFamily="34" charset="0"/>
              </a:rPr>
              <a:t>Diagnosis : prediabetes</a:t>
            </a:r>
          </a:p>
          <a:p>
            <a:pPr marL="0" indent="0" algn="l" eaLnBrk="1" hangingPunct="1">
              <a:buFont typeface="Arial" panose="020B0604020202020204" pitchFamily="34" charset="0"/>
              <a:buNone/>
            </a:pPr>
            <a:r>
              <a:rPr lang="en-US">
                <a:cs typeface="Arial" panose="020B0604020202020204" pitchFamily="34" charset="0"/>
              </a:rPr>
              <a:t>Follow up : anually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عنصر نائب للمحتوى 2"/>
          <p:cNvSpPr>
            <a:spLocks noGrp="1"/>
          </p:cNvSpPr>
          <p:nvPr>
            <p:ph idx="1"/>
          </p:nvPr>
        </p:nvSpPr>
        <p:spPr>
          <a:xfrm>
            <a:off x="457200" y="404813"/>
            <a:ext cx="8229600" cy="5721350"/>
          </a:xfrm>
        </p:spPr>
        <p:txBody>
          <a:bodyPr/>
          <a:lstStyle/>
          <a:p>
            <a:pPr marL="0" indent="0" algn="l" eaLnBrk="1" hangingPunct="1">
              <a:buFont typeface="Arial" panose="020B0604020202020204" pitchFamily="34" charset="0"/>
              <a:buNone/>
            </a:pPr>
            <a:r>
              <a:rPr lang="en-US">
                <a:cs typeface="Arial" panose="020B0604020202020204" pitchFamily="34" charset="0"/>
              </a:rPr>
              <a:t>Q6</a:t>
            </a:r>
            <a:endParaRPr lang="ar-JO"/>
          </a:p>
          <a:p>
            <a:pPr marL="0" indent="0" algn="l" eaLnBrk="1" hangingPunct="1">
              <a:buFont typeface="Arial" panose="020B0604020202020204" pitchFamily="34" charset="0"/>
              <a:buNone/>
            </a:pPr>
            <a:r>
              <a:rPr lang="ar-JO"/>
              <a:t>صورة فيها </a:t>
            </a:r>
            <a:r>
              <a:rPr lang="en-US">
                <a:cs typeface="Arial" panose="020B0604020202020204" pitchFamily="34" charset="0"/>
              </a:rPr>
              <a:t>atrophic glossitis and angular stomatitis )findings( </a:t>
            </a:r>
          </a:p>
          <a:p>
            <a:pPr marL="0" indent="0" algn="l" eaLnBrk="1" hangingPunct="1">
              <a:buFont typeface="Arial" panose="020B0604020202020204" pitchFamily="34" charset="0"/>
              <a:buNone/>
            </a:pPr>
            <a:r>
              <a:rPr lang="en-US">
                <a:cs typeface="Arial" panose="020B0604020202020204" pitchFamily="34" charset="0"/>
              </a:rPr>
              <a:t>Diagnosis iron deficiency anemia</a:t>
            </a:r>
          </a:p>
        </p:txBody>
      </p:sp>
      <p:pic>
        <p:nvPicPr>
          <p:cNvPr id="47106" name="صورة 3"/>
          <p:cNvPicPr>
            <a:picLocks noChangeAspect="1"/>
          </p:cNvPicPr>
          <p:nvPr/>
        </p:nvPicPr>
        <p:blipFill>
          <a:blip r:embed="rId2"/>
          <a:srcRect/>
          <a:stretch>
            <a:fillRect/>
          </a:stretch>
        </p:blipFill>
        <p:spPr bwMode="auto">
          <a:xfrm>
            <a:off x="2195513" y="2997200"/>
            <a:ext cx="4729162" cy="3546475"/>
          </a:xfrm>
          <a:prstGeom prst="rect">
            <a:avLst/>
          </a:prstGeom>
          <a:noFill/>
          <a:ln w="9525">
            <a:noFill/>
            <a:miter lim="800000"/>
            <a:headEnd/>
            <a:tailEnd/>
          </a:ln>
        </p:spPr>
      </p:pic>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عنصر نائب للمحتوى 2"/>
          <p:cNvSpPr>
            <a:spLocks noGrp="1"/>
          </p:cNvSpPr>
          <p:nvPr>
            <p:ph idx="1"/>
          </p:nvPr>
        </p:nvSpPr>
        <p:spPr>
          <a:xfrm>
            <a:off x="457200" y="333375"/>
            <a:ext cx="8229600" cy="5792788"/>
          </a:xfrm>
        </p:spPr>
        <p:txBody>
          <a:bodyPr/>
          <a:lstStyle/>
          <a:p>
            <a:pPr marL="0" indent="0" algn="l" eaLnBrk="1" hangingPunct="1">
              <a:buFont typeface="Arial" panose="020B0604020202020204" pitchFamily="34" charset="0"/>
              <a:buNone/>
            </a:pPr>
            <a:r>
              <a:rPr lang="en-US">
                <a:cs typeface="Arial" panose="020B0604020202020204" pitchFamily="34" charset="0"/>
              </a:rPr>
              <a:t>Q7</a:t>
            </a:r>
          </a:p>
          <a:p>
            <a:pPr marL="0" indent="0" algn="l" eaLnBrk="1" hangingPunct="1">
              <a:buFont typeface="Arial" panose="020B0604020202020204" pitchFamily="34" charset="0"/>
              <a:buNone/>
            </a:pPr>
            <a:r>
              <a:rPr lang="en-US">
                <a:cs typeface="Arial" panose="020B0604020202020204" pitchFamily="34" charset="0"/>
              </a:rPr>
              <a:t>Patient male 38 years old his father died 2 years ago from colon cancer he was diagnosed at 55y/o </a:t>
            </a:r>
          </a:p>
          <a:p>
            <a:pPr marL="0" indent="0" algn="l" eaLnBrk="1" hangingPunct="1">
              <a:buFont typeface="Arial" panose="020B0604020202020204" pitchFamily="34" charset="0"/>
              <a:buNone/>
            </a:pPr>
            <a:r>
              <a:rPr lang="en-US">
                <a:cs typeface="Arial" panose="020B0604020202020204" pitchFamily="34" charset="0"/>
              </a:rPr>
              <a:t>When do you screen the patient for colon cancer: 40 years </a:t>
            </a:r>
          </a:p>
          <a:p>
            <a:pPr marL="0" indent="0" algn="l" eaLnBrk="1" hangingPunct="1">
              <a:buFont typeface="Arial" panose="020B0604020202020204" pitchFamily="34" charset="0"/>
              <a:buNone/>
            </a:pPr>
            <a:r>
              <a:rPr lang="en-US">
                <a:cs typeface="Arial" panose="020B0604020202020204" pitchFamily="34" charset="0"/>
              </a:rPr>
              <a:t>Other 2 screening tests: Bp , PHQ 2 or 9</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عنصر نائب للمحتوى 2"/>
          <p:cNvSpPr>
            <a:spLocks noGrp="1"/>
          </p:cNvSpPr>
          <p:nvPr>
            <p:ph idx="1"/>
          </p:nvPr>
        </p:nvSpPr>
        <p:spPr>
          <a:xfrm>
            <a:off x="457200" y="549275"/>
            <a:ext cx="8229600" cy="5576888"/>
          </a:xfrm>
        </p:spPr>
        <p:txBody>
          <a:bodyPr/>
          <a:lstStyle/>
          <a:p>
            <a:pPr marL="0" indent="0" algn="l" eaLnBrk="1" hangingPunct="1">
              <a:buFont typeface="Arial" panose="020B0604020202020204" pitchFamily="34" charset="0"/>
              <a:buNone/>
            </a:pPr>
            <a:r>
              <a:rPr lang="en-US">
                <a:cs typeface="Arial" panose="020B0604020202020204" pitchFamily="34" charset="0"/>
              </a:rPr>
              <a:t>Q8</a:t>
            </a:r>
          </a:p>
          <a:p>
            <a:pPr marL="0" indent="0" algn="l" eaLnBrk="1" hangingPunct="1">
              <a:buFont typeface="Arial" panose="020B0604020202020204" pitchFamily="34" charset="0"/>
              <a:buNone/>
            </a:pPr>
            <a:r>
              <a:rPr lang="en-US">
                <a:cs typeface="Arial" panose="020B0604020202020204" pitchFamily="34" charset="0"/>
              </a:rPr>
              <a:t>Female patient married diagnosed with hyper tension incidentally, she came with BP 170/100 what antihypertensive medication do you give her putting in consideration that she might be  )pregnant </a:t>
            </a:r>
            <a:r>
              <a:rPr lang="ar-JO"/>
              <a:t>مش نفس الصيغة بالضبط</a:t>
            </a:r>
            <a:r>
              <a:rPr lang="en-US">
                <a:cs typeface="Arial" panose="020B0604020202020204" pitchFamily="34" charset="0"/>
              </a:rPr>
              <a:t>(</a:t>
            </a:r>
            <a:endParaRPr lang="ar-JO"/>
          </a:p>
          <a:p>
            <a:pPr marL="0" indent="0" algn="l" eaLnBrk="1" hangingPunct="1">
              <a:buFont typeface="Arial" panose="020B0604020202020204" pitchFamily="34" charset="0"/>
              <a:buNone/>
            </a:pPr>
            <a:r>
              <a:rPr lang="ar-JO"/>
              <a:t>الجواب </a:t>
            </a:r>
            <a:r>
              <a:rPr lang="en-US">
                <a:cs typeface="Arial" panose="020B0604020202020204" pitchFamily="34" charset="0"/>
              </a:rPr>
              <a:t>methyldopa ,labetalol, nifedipine , hydralazine </a:t>
            </a:r>
            <a:r>
              <a:rPr lang="ar-JO"/>
              <a:t>كان بدها واحد </a:t>
            </a:r>
            <a:endParaRPr lang="en-US">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Q13</a:t>
            </a:r>
          </a:p>
        </p:txBody>
      </p:sp>
      <p:sp>
        <p:nvSpPr>
          <p:cNvPr id="3" name="Content Placeholder 2"/>
          <p:cNvSpPr>
            <a:spLocks noGrp="1"/>
          </p:cNvSpPr>
          <p:nvPr>
            <p:ph idx="1"/>
          </p:nvPr>
        </p:nvSpPr>
        <p:spPr/>
        <p:txBody>
          <a:bodyPr/>
          <a:lstStyle/>
          <a:p>
            <a:pPr algn="l" rtl="0"/>
            <a:r>
              <a:rPr lang="en-US" dirty="0"/>
              <a:t>A 40 years old male patient with dyspepsia and abdominal pain that is related to food, there were no alarming signs.</a:t>
            </a:r>
          </a:p>
          <a:p>
            <a:pPr algn="l" rtl="0"/>
            <a:endParaRPr lang="en-US" dirty="0"/>
          </a:p>
          <a:p>
            <a:pPr marL="0" indent="0" algn="l" rtl="0">
              <a:buNone/>
            </a:pPr>
            <a:r>
              <a:rPr lang="en-US" dirty="0"/>
              <a:t>1- What is your initial management?</a:t>
            </a:r>
          </a:p>
          <a:p>
            <a:pPr marL="0" indent="0" algn="l" rtl="0">
              <a:buNone/>
            </a:pPr>
            <a:r>
              <a:rPr lang="en-US" dirty="0"/>
              <a:t>	</a:t>
            </a:r>
            <a:r>
              <a:rPr lang="en-US" dirty="0">
                <a:solidFill>
                  <a:srgbClr val="00B050"/>
                </a:solidFill>
              </a:rPr>
              <a:t>do </a:t>
            </a:r>
            <a:r>
              <a:rPr lang="en-US" dirty="0" err="1">
                <a:solidFill>
                  <a:srgbClr val="00B050"/>
                </a:solidFill>
              </a:rPr>
              <a:t>H.pylori</a:t>
            </a:r>
            <a:r>
              <a:rPr lang="en-US" dirty="0">
                <a:solidFill>
                  <a:srgbClr val="00B050"/>
                </a:solidFill>
              </a:rPr>
              <a:t> test</a:t>
            </a:r>
          </a:p>
          <a:p>
            <a:pPr marL="0" indent="0" algn="l" rtl="0">
              <a:buNone/>
            </a:pPr>
            <a:r>
              <a:rPr lang="en-US" dirty="0"/>
              <a:t>2- If all the tests were negative, what is the drug to be used?</a:t>
            </a:r>
          </a:p>
          <a:p>
            <a:pPr marL="0" indent="0" algn="l" rtl="0">
              <a:buNone/>
            </a:pPr>
            <a:r>
              <a:rPr lang="en-US" dirty="0"/>
              <a:t>	</a:t>
            </a:r>
            <a:r>
              <a:rPr lang="en-US" dirty="0">
                <a:solidFill>
                  <a:srgbClr val="00B050"/>
                </a:solidFill>
              </a:rPr>
              <a:t>PPI for 4 to 8 weeks</a:t>
            </a:r>
          </a:p>
          <a:p>
            <a:pPr marL="0" indent="0" algn="l" rtl="0">
              <a:buNone/>
            </a:pPr>
            <a:r>
              <a:rPr lang="en-US" dirty="0"/>
              <a:t>	</a:t>
            </a:r>
          </a:p>
        </p:txBody>
      </p:sp>
    </p:spTree>
    <p:extLst>
      <p:ext uri="{BB962C8B-B14F-4D97-AF65-F5344CB8AC3E}">
        <p14:creationId xmlns:p14="http://schemas.microsoft.com/office/powerpoint/2010/main" val="3037146408"/>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عنصر نائب للمحتوى 2"/>
          <p:cNvSpPr>
            <a:spLocks noGrp="1"/>
          </p:cNvSpPr>
          <p:nvPr>
            <p:ph idx="1"/>
          </p:nvPr>
        </p:nvSpPr>
        <p:spPr>
          <a:xfrm>
            <a:off x="457200" y="404813"/>
            <a:ext cx="8229600" cy="5721350"/>
          </a:xfrm>
        </p:spPr>
        <p:txBody>
          <a:bodyPr/>
          <a:lstStyle/>
          <a:p>
            <a:pPr marL="0" indent="0" algn="l" eaLnBrk="1" hangingPunct="1">
              <a:buFont typeface="Arial" panose="020B0604020202020204" pitchFamily="34" charset="0"/>
              <a:buNone/>
            </a:pPr>
            <a:r>
              <a:rPr lang="en-US">
                <a:cs typeface="Arial" panose="020B0604020202020204" pitchFamily="34" charset="0"/>
              </a:rPr>
              <a:t>Q9</a:t>
            </a:r>
          </a:p>
          <a:p>
            <a:pPr marL="0" indent="0" algn="l" eaLnBrk="1" hangingPunct="1">
              <a:buFont typeface="Arial" panose="020B0604020202020204" pitchFamily="34" charset="0"/>
              <a:buNone/>
            </a:pPr>
            <a:r>
              <a:rPr lang="en-US">
                <a:cs typeface="Arial" panose="020B0604020202020204" pitchFamily="34" charset="0"/>
              </a:rPr>
              <a:t>PFT </a:t>
            </a:r>
            <a:r>
              <a:rPr lang="ar-JO"/>
              <a:t>صورة </a:t>
            </a:r>
          </a:p>
          <a:p>
            <a:pPr marL="0" indent="0" algn="l" eaLnBrk="1" hangingPunct="1">
              <a:buFont typeface="Arial" panose="020B0604020202020204" pitchFamily="34" charset="0"/>
              <a:buNone/>
            </a:pPr>
            <a:r>
              <a:rPr lang="en-US">
                <a:cs typeface="Arial" panose="020B0604020202020204" pitchFamily="34" charset="0"/>
              </a:rPr>
              <a:t>Pattern of disease: obstructive </a:t>
            </a:r>
          </a:p>
          <a:p>
            <a:pPr marL="0" indent="0" algn="l" eaLnBrk="1" hangingPunct="1">
              <a:buFont typeface="Arial" panose="020B0604020202020204" pitchFamily="34" charset="0"/>
              <a:buNone/>
            </a:pPr>
            <a:r>
              <a:rPr lang="en-US">
                <a:cs typeface="Arial" panose="020B0604020202020204" pitchFamily="34" charset="0"/>
              </a:rPr>
              <a:t>Diagnosis : COPD </a:t>
            </a:r>
          </a:p>
          <a:p>
            <a:pPr marL="0" indent="0" algn="l" eaLnBrk="1" hangingPunct="1">
              <a:buFont typeface="Arial" panose="020B0604020202020204" pitchFamily="34" charset="0"/>
              <a:buNone/>
            </a:pPr>
            <a:r>
              <a:rPr lang="en-US">
                <a:cs typeface="Arial" panose="020B0604020202020204" pitchFamily="34" charset="0"/>
              </a:rPr>
              <a:t>Mention 3 medications : oxygen therapy, ICS, Beta2 agonist, anticholinergic</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عنصر نائب للمحتوى 2"/>
          <p:cNvSpPr>
            <a:spLocks noGrp="1"/>
          </p:cNvSpPr>
          <p:nvPr>
            <p:ph idx="1"/>
          </p:nvPr>
        </p:nvSpPr>
        <p:spPr>
          <a:xfrm>
            <a:off x="457200" y="260350"/>
            <a:ext cx="8229600" cy="5865813"/>
          </a:xfrm>
        </p:spPr>
        <p:txBody>
          <a:bodyPr/>
          <a:lstStyle/>
          <a:p>
            <a:pPr marL="0" indent="0" algn="l" eaLnBrk="1" hangingPunct="1">
              <a:buFont typeface="Arial" panose="020B0604020202020204" pitchFamily="34" charset="0"/>
              <a:buNone/>
            </a:pPr>
            <a:r>
              <a:rPr lang="en-US">
                <a:cs typeface="Arial" panose="020B0604020202020204" pitchFamily="34" charset="0"/>
              </a:rPr>
              <a:t>Q10</a:t>
            </a:r>
          </a:p>
          <a:p>
            <a:pPr marL="0" indent="0" algn="l" eaLnBrk="1" hangingPunct="1">
              <a:buFont typeface="Arial" panose="020B0604020202020204" pitchFamily="34" charset="0"/>
              <a:buNone/>
            </a:pPr>
            <a:r>
              <a:rPr lang="en-US">
                <a:cs typeface="Arial" panose="020B0604020202020204" pitchFamily="34" charset="0"/>
              </a:rPr>
              <a:t>Patient had splenectomy after trauma, what vaccine should you give him: </a:t>
            </a:r>
          </a:p>
          <a:p>
            <a:pPr marL="0" indent="0" algn="l" eaLnBrk="1" hangingPunct="1">
              <a:buFont typeface="Arial" panose="020B0604020202020204" pitchFamily="34" charset="0"/>
              <a:buNone/>
            </a:pPr>
            <a:r>
              <a:rPr lang="en-US">
                <a:cs typeface="Arial" panose="020B0604020202020204" pitchFamily="34" charset="0"/>
              </a:rPr>
              <a:t>Pneumococcal, meningococcal, Haemophilus influenza</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عنصر نائب للمحتوى 2"/>
          <p:cNvSpPr>
            <a:spLocks noGrp="1"/>
          </p:cNvSpPr>
          <p:nvPr>
            <p:ph idx="1"/>
          </p:nvPr>
        </p:nvSpPr>
        <p:spPr>
          <a:xfrm>
            <a:off x="457200" y="620713"/>
            <a:ext cx="8229600" cy="5505450"/>
          </a:xfrm>
        </p:spPr>
        <p:txBody>
          <a:bodyPr/>
          <a:lstStyle/>
          <a:p>
            <a:pPr marL="0" indent="0" algn="l" eaLnBrk="1" hangingPunct="1">
              <a:buFont typeface="Arial" panose="020B0604020202020204" pitchFamily="34" charset="0"/>
              <a:buNone/>
            </a:pPr>
            <a:r>
              <a:rPr lang="en-US">
                <a:cs typeface="Arial" panose="020B0604020202020204" pitchFamily="34" charset="0"/>
              </a:rPr>
              <a:t>Q11</a:t>
            </a:r>
          </a:p>
          <a:p>
            <a:pPr marL="0" indent="0" algn="l" eaLnBrk="1" hangingPunct="1">
              <a:buFont typeface="Arial" panose="020B0604020202020204" pitchFamily="34" charset="0"/>
              <a:buNone/>
            </a:pPr>
            <a:r>
              <a:rPr lang="en-US">
                <a:cs typeface="Arial" panose="020B0604020202020204" pitchFamily="34" charset="0"/>
              </a:rPr>
              <a:t>picture of erythema marginatum and what diagnosis and mention other 3 criteria (jones criteria)</a:t>
            </a:r>
          </a:p>
          <a:p>
            <a:pPr marL="0" indent="0" algn="l" eaLnBrk="1" hangingPunct="1">
              <a:buFont typeface="Arial" panose="020B0604020202020204" pitchFamily="34" charset="0"/>
              <a:buNone/>
            </a:pPr>
            <a:endParaRPr lang="en-US">
              <a:cs typeface="Arial" panose="020B0604020202020204" pitchFamily="34" charset="0"/>
            </a:endParaRPr>
          </a:p>
        </p:txBody>
      </p:sp>
      <p:pic>
        <p:nvPicPr>
          <p:cNvPr id="52226" name="صورة 3"/>
          <p:cNvPicPr>
            <a:picLocks noChangeAspect="1"/>
          </p:cNvPicPr>
          <p:nvPr/>
        </p:nvPicPr>
        <p:blipFill>
          <a:blip r:embed="rId2"/>
          <a:srcRect/>
          <a:stretch>
            <a:fillRect/>
          </a:stretch>
        </p:blipFill>
        <p:spPr bwMode="auto">
          <a:xfrm>
            <a:off x="1979613" y="2420938"/>
            <a:ext cx="5349875" cy="4005262"/>
          </a:xfrm>
          <a:prstGeom prst="rect">
            <a:avLst/>
          </a:prstGeom>
          <a:noFill/>
          <a:ln w="9525">
            <a:noFill/>
            <a:miter lim="800000"/>
            <a:headEnd/>
            <a:tailEnd/>
          </a:ln>
        </p:spPr>
      </p:pic>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عنصر نائب للمحتوى 2"/>
          <p:cNvSpPr>
            <a:spLocks noGrp="1"/>
          </p:cNvSpPr>
          <p:nvPr>
            <p:ph idx="1"/>
          </p:nvPr>
        </p:nvSpPr>
        <p:spPr>
          <a:xfrm>
            <a:off x="457200" y="476250"/>
            <a:ext cx="8229600" cy="5976938"/>
          </a:xfrm>
        </p:spPr>
        <p:txBody>
          <a:bodyPr/>
          <a:lstStyle/>
          <a:p>
            <a:pPr marL="0" indent="0" algn="l" eaLnBrk="1" hangingPunct="1">
              <a:buFont typeface="Arial" panose="020B0604020202020204" pitchFamily="34" charset="0"/>
              <a:buNone/>
            </a:pPr>
            <a:r>
              <a:rPr lang="en-US">
                <a:cs typeface="Arial" panose="020B0604020202020204" pitchFamily="34" charset="0"/>
              </a:rPr>
              <a:t>		Q12</a:t>
            </a:r>
          </a:p>
          <a:p>
            <a:pPr marL="0" indent="0" algn="l" eaLnBrk="1" hangingPunct="1">
              <a:buFont typeface="Arial" panose="020B0604020202020204" pitchFamily="34" charset="0"/>
              <a:buNone/>
            </a:pPr>
            <a:r>
              <a:rPr lang="en-US">
                <a:cs typeface="Arial" panose="020B0604020202020204" pitchFamily="34" charset="0"/>
              </a:rPr>
              <a:t>Dix halpike</a:t>
            </a:r>
          </a:p>
          <a:p>
            <a:pPr marL="0" indent="0" algn="l" eaLnBrk="1" hangingPunct="1">
              <a:buFont typeface="Arial" panose="020B0604020202020204" pitchFamily="34" charset="0"/>
              <a:buNone/>
            </a:pPr>
            <a:r>
              <a:rPr lang="ar-JO"/>
              <a:t>التشخيص </a:t>
            </a:r>
            <a:r>
              <a:rPr lang="en-US">
                <a:cs typeface="Arial" panose="020B0604020202020204" pitchFamily="34" charset="0"/>
              </a:rPr>
              <a:t>bppv , </a:t>
            </a:r>
          </a:p>
          <a:p>
            <a:pPr marL="0" indent="0" algn="l" eaLnBrk="1" hangingPunct="1">
              <a:buFont typeface="Arial" panose="020B0604020202020204" pitchFamily="34" charset="0"/>
              <a:buNone/>
            </a:pPr>
            <a:r>
              <a:rPr lang="en-US">
                <a:cs typeface="Arial" panose="020B0604020202020204" pitchFamily="34" charset="0"/>
              </a:rPr>
              <a:t>treat by elpy maneuver</a:t>
            </a:r>
          </a:p>
        </p:txBody>
      </p:sp>
      <p:pic>
        <p:nvPicPr>
          <p:cNvPr id="53250" name="صورة 3"/>
          <p:cNvPicPr>
            <a:picLocks noChangeAspect="1"/>
          </p:cNvPicPr>
          <p:nvPr/>
        </p:nvPicPr>
        <p:blipFill>
          <a:blip r:embed="rId2"/>
          <a:srcRect/>
          <a:stretch>
            <a:fillRect/>
          </a:stretch>
        </p:blipFill>
        <p:spPr bwMode="auto">
          <a:xfrm>
            <a:off x="4211638" y="1916113"/>
            <a:ext cx="4791075" cy="4826000"/>
          </a:xfrm>
          <a:prstGeom prst="rect">
            <a:avLst/>
          </a:prstGeom>
          <a:noFill/>
          <a:ln w="9525">
            <a:noFill/>
            <a:miter lim="800000"/>
            <a:headEnd/>
            <a:tailEnd/>
          </a:ln>
        </p:spPr>
      </p:pic>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838200"/>
          </a:xfrm>
        </p:spPr>
        <p:txBody>
          <a:bodyPr/>
          <a:lstStyle/>
          <a:p>
            <a:r>
              <a:rPr lang="ar-JO" dirty="0"/>
              <a:t>بسم الله الرحمن الرحيم </a:t>
            </a:r>
          </a:p>
        </p:txBody>
      </p:sp>
      <p:sp>
        <p:nvSpPr>
          <p:cNvPr id="3" name="Subtitle 2"/>
          <p:cNvSpPr>
            <a:spLocks noGrp="1"/>
          </p:cNvSpPr>
          <p:nvPr>
            <p:ph type="subTitle" idx="1"/>
          </p:nvPr>
        </p:nvSpPr>
        <p:spPr>
          <a:xfrm>
            <a:off x="1371600" y="2590800"/>
            <a:ext cx="6400800" cy="1752600"/>
          </a:xfrm>
        </p:spPr>
        <p:txBody>
          <a:bodyPr>
            <a:noAutofit/>
          </a:bodyPr>
          <a:lstStyle/>
          <a:p>
            <a:r>
              <a:rPr lang="en-US" sz="7200" dirty="0"/>
              <a:t>Family medicine </a:t>
            </a:r>
          </a:p>
          <a:p>
            <a:r>
              <a:rPr lang="en-US" sz="7200" dirty="0"/>
              <a:t>Group 4 C</a:t>
            </a:r>
            <a:endParaRPr lang="ar-JO" sz="7200" dirty="0"/>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200"/>
            <a:ext cx="5105400" cy="4525963"/>
          </a:xfrm>
        </p:spPr>
        <p:txBody>
          <a:bodyPr>
            <a:normAutofit fontScale="92500"/>
          </a:bodyPr>
          <a:lstStyle/>
          <a:p>
            <a:r>
              <a:rPr lang="en-US" dirty="0" err="1"/>
              <a:t>Whats</a:t>
            </a:r>
            <a:r>
              <a:rPr lang="en-US" dirty="0"/>
              <a:t> the name of this </a:t>
            </a:r>
          </a:p>
          <a:p>
            <a:pPr>
              <a:buNone/>
            </a:pPr>
            <a:r>
              <a:rPr lang="en-US" dirty="0"/>
              <a:t>Test ? Head impulse test </a:t>
            </a:r>
          </a:p>
          <a:p>
            <a:pPr>
              <a:buNone/>
            </a:pPr>
            <a:endParaRPr lang="en-US" dirty="0"/>
          </a:p>
          <a:p>
            <a:pPr>
              <a:buNone/>
            </a:pPr>
            <a:r>
              <a:rPr lang="en-US" dirty="0"/>
              <a:t>If the test  was positive and </a:t>
            </a:r>
            <a:r>
              <a:rPr lang="en-US" altLang="en-US" dirty="0"/>
              <a:t>rapid movement of both eyes occurs whets the diagnosis ?</a:t>
            </a:r>
          </a:p>
          <a:p>
            <a:pPr>
              <a:buNone/>
            </a:pPr>
            <a:r>
              <a:rPr lang="en-US" altLang="en-US" dirty="0"/>
              <a:t>Peripheral vertigo </a:t>
            </a:r>
          </a:p>
          <a:p>
            <a:pPr>
              <a:buNone/>
            </a:pPr>
            <a:r>
              <a:rPr lang="en-US" dirty="0"/>
              <a:t>e.g. vestibular neuritis</a:t>
            </a:r>
            <a:endParaRPr lang="ar-JO" dirty="0"/>
          </a:p>
        </p:txBody>
      </p:sp>
      <p:pic>
        <p:nvPicPr>
          <p:cNvPr id="1026" name="Picture 2" descr="ÙØªÙØ¬Ø© Ø¨Ø­Ø« Ø§ÙØµÙØ± Ø¹Ù âªhead impulse testâ¬â"/>
          <p:cNvPicPr>
            <a:picLocks noChangeAspect="1" noChangeArrowheads="1"/>
          </p:cNvPicPr>
          <p:nvPr/>
        </p:nvPicPr>
        <p:blipFill>
          <a:blip r:embed="rId2"/>
          <a:srcRect l="22069" r="25517"/>
          <a:stretch>
            <a:fillRect/>
          </a:stretch>
        </p:blipFill>
        <p:spPr bwMode="auto">
          <a:xfrm>
            <a:off x="5029200" y="152400"/>
            <a:ext cx="4114800" cy="6324600"/>
          </a:xfrm>
          <a:prstGeom prst="rect">
            <a:avLst/>
          </a:prstGeom>
          <a:noFill/>
        </p:spPr>
      </p:pic>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95800"/>
            <a:ext cx="8229600" cy="1630363"/>
          </a:xfrm>
        </p:spPr>
        <p:txBody>
          <a:bodyPr>
            <a:normAutofit/>
          </a:bodyPr>
          <a:lstStyle/>
          <a:p>
            <a:r>
              <a:rPr lang="en-US" dirty="0"/>
              <a:t>What's the name of this sign ? </a:t>
            </a:r>
          </a:p>
          <a:p>
            <a:pPr>
              <a:buNone/>
            </a:pPr>
            <a:r>
              <a:rPr lang="en-US" dirty="0" err="1"/>
              <a:t>Acanthosis</a:t>
            </a:r>
            <a:r>
              <a:rPr lang="en-US" dirty="0"/>
              <a:t> </a:t>
            </a:r>
            <a:r>
              <a:rPr lang="en-US" dirty="0" err="1"/>
              <a:t>nigricans</a:t>
            </a:r>
            <a:endParaRPr lang="en-US" dirty="0"/>
          </a:p>
        </p:txBody>
      </p:sp>
      <p:pic>
        <p:nvPicPr>
          <p:cNvPr id="15362" name="Picture 2" descr="ÙØªÙØ¬Ø© Ø¨Ø­Ø« Ø§ÙØµÙØ± Ø¹Ù âªacanthosis nigricansâ¬â"/>
          <p:cNvPicPr>
            <a:picLocks noChangeAspect="1" noChangeArrowheads="1"/>
          </p:cNvPicPr>
          <p:nvPr/>
        </p:nvPicPr>
        <p:blipFill>
          <a:blip r:embed="rId2"/>
          <a:srcRect/>
          <a:stretch>
            <a:fillRect/>
          </a:stretch>
        </p:blipFill>
        <p:spPr bwMode="auto">
          <a:xfrm>
            <a:off x="1143000" y="228600"/>
            <a:ext cx="5184057" cy="3886200"/>
          </a:xfrm>
          <a:prstGeom prst="rect">
            <a:avLst/>
          </a:prstGeom>
          <a:noFill/>
        </p:spPr>
      </p:pic>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76800"/>
            <a:ext cx="8229600" cy="1981200"/>
          </a:xfrm>
        </p:spPr>
        <p:txBody>
          <a:bodyPr/>
          <a:lstStyle/>
          <a:p>
            <a:r>
              <a:rPr lang="en-US" u="sng" dirty="0" err="1">
                <a:hlinkClick r:id="rId2"/>
              </a:rPr>
              <a:t>Whats</a:t>
            </a:r>
            <a:r>
              <a:rPr lang="en-US" u="sng" dirty="0">
                <a:hlinkClick r:id="rId2"/>
              </a:rPr>
              <a:t> the diagnosis ? (</a:t>
            </a:r>
            <a:r>
              <a:rPr lang="en-US" u="sng" dirty="0" err="1">
                <a:hlinkClick r:id="rId2"/>
              </a:rPr>
              <a:t>epiglottitis</a:t>
            </a:r>
            <a:r>
              <a:rPr lang="en-US" u="sng" dirty="0">
                <a:hlinkClick r:id="rId2"/>
              </a:rPr>
              <a:t>)</a:t>
            </a:r>
            <a:endParaRPr lang="ar-JO" dirty="0"/>
          </a:p>
          <a:p>
            <a:r>
              <a:rPr lang="en-US" u="sng" dirty="0">
                <a:hlinkClick r:id="rId2"/>
              </a:rPr>
              <a:t>What the sign you look for in this x-ray ? Thumb sign</a:t>
            </a:r>
          </a:p>
        </p:txBody>
      </p:sp>
      <p:pic>
        <p:nvPicPr>
          <p:cNvPr id="16386" name="Picture 2" descr="ÙØªÙØ¬Ø© Ø¨Ø­Ø« Ø§ÙØµÙØ± Ø¹Ù âªthumb signâ¬â"/>
          <p:cNvPicPr>
            <a:picLocks noChangeAspect="1" noChangeArrowheads="1"/>
          </p:cNvPicPr>
          <p:nvPr/>
        </p:nvPicPr>
        <p:blipFill>
          <a:blip r:embed="rId3"/>
          <a:srcRect/>
          <a:stretch>
            <a:fillRect/>
          </a:stretch>
        </p:blipFill>
        <p:spPr bwMode="auto">
          <a:xfrm>
            <a:off x="1752600" y="0"/>
            <a:ext cx="4953000" cy="4908178"/>
          </a:xfrm>
          <a:prstGeom prst="rect">
            <a:avLst/>
          </a:prstGeom>
          <a:noFill/>
        </p:spPr>
      </p:pic>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29000"/>
            <a:ext cx="8229600" cy="2697163"/>
          </a:xfrm>
        </p:spPr>
        <p:txBody>
          <a:bodyPr>
            <a:normAutofit lnSpcReduction="10000"/>
          </a:bodyPr>
          <a:lstStyle/>
          <a:p>
            <a:r>
              <a:rPr lang="en-US" dirty="0" err="1"/>
              <a:t>Whats</a:t>
            </a:r>
            <a:r>
              <a:rPr lang="en-US" dirty="0"/>
              <a:t> the diagnosis ? SVT</a:t>
            </a:r>
          </a:p>
          <a:p>
            <a:r>
              <a:rPr lang="en-US" dirty="0"/>
              <a:t>Write dawn two initial maneuver you do for this patient in primary care ?</a:t>
            </a:r>
          </a:p>
          <a:p>
            <a:r>
              <a:rPr lang="en-US" dirty="0"/>
              <a:t>1) Carotid massage</a:t>
            </a:r>
          </a:p>
          <a:p>
            <a:r>
              <a:rPr lang="en-US" dirty="0"/>
              <a:t>2) </a:t>
            </a:r>
            <a:r>
              <a:rPr lang="en-US" dirty="0" err="1"/>
              <a:t>valsalva</a:t>
            </a:r>
            <a:r>
              <a:rPr lang="en-US" dirty="0"/>
              <a:t> maneuver </a:t>
            </a:r>
            <a:endParaRPr lang="ar-JO" dirty="0"/>
          </a:p>
        </p:txBody>
      </p:sp>
      <p:pic>
        <p:nvPicPr>
          <p:cNvPr id="17410" name="Picture 2" descr="ÙØªÙØ¬Ø© Ø¨Ø­Ø« Ø§ÙØµÙØ± Ø¹Ù âªSVTâ¬â"/>
          <p:cNvPicPr>
            <a:picLocks noChangeAspect="1" noChangeArrowheads="1"/>
          </p:cNvPicPr>
          <p:nvPr/>
        </p:nvPicPr>
        <p:blipFill>
          <a:blip r:embed="rId2"/>
          <a:srcRect/>
          <a:stretch>
            <a:fillRect/>
          </a:stretch>
        </p:blipFill>
        <p:spPr bwMode="auto">
          <a:xfrm>
            <a:off x="1371600" y="228600"/>
            <a:ext cx="6724650" cy="3162301"/>
          </a:xfrm>
          <a:prstGeom prst="rect">
            <a:avLst/>
          </a:prstGeom>
          <a:noFill/>
        </p:spPr>
      </p:pic>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0"/>
            <a:ext cx="8686800" cy="4572000"/>
          </a:xfrm>
        </p:spPr>
        <p:txBody>
          <a:bodyPr>
            <a:normAutofit fontScale="77500" lnSpcReduction="20000"/>
          </a:bodyPr>
          <a:lstStyle/>
          <a:p>
            <a:r>
              <a:rPr lang="en-US" dirty="0">
                <a:solidFill>
                  <a:srgbClr val="0070C0"/>
                </a:solidFill>
              </a:rPr>
              <a:t>Diagnosis</a:t>
            </a:r>
            <a:r>
              <a:rPr lang="en-US" dirty="0"/>
              <a:t> ? Primary hyperthyroidism </a:t>
            </a:r>
          </a:p>
          <a:p>
            <a:endParaRPr lang="en-US" dirty="0"/>
          </a:p>
          <a:p>
            <a:r>
              <a:rPr lang="en-US" dirty="0">
                <a:solidFill>
                  <a:srgbClr val="0070C0"/>
                </a:solidFill>
              </a:rPr>
              <a:t>Three causes </a:t>
            </a:r>
            <a:r>
              <a:rPr lang="en-US" dirty="0"/>
              <a:t>? Graves disease /toxic </a:t>
            </a:r>
            <a:r>
              <a:rPr lang="en-US" dirty="0" err="1"/>
              <a:t>adnoma</a:t>
            </a:r>
            <a:r>
              <a:rPr lang="en-US" dirty="0"/>
              <a:t>/ hyper functioning thyroid nodule/ </a:t>
            </a:r>
            <a:r>
              <a:rPr lang="en-US" dirty="0" err="1"/>
              <a:t>thyroiditis</a:t>
            </a:r>
            <a:endParaRPr lang="en-US" dirty="0"/>
          </a:p>
          <a:p>
            <a:endParaRPr lang="en-US" dirty="0"/>
          </a:p>
          <a:p>
            <a:r>
              <a:rPr lang="en-US" dirty="0">
                <a:solidFill>
                  <a:srgbClr val="0070C0"/>
                </a:solidFill>
              </a:rPr>
              <a:t>Four complication </a:t>
            </a:r>
            <a:r>
              <a:rPr lang="en-US" dirty="0"/>
              <a:t>?</a:t>
            </a:r>
          </a:p>
          <a:p>
            <a:pPr fontAlgn="base"/>
            <a:r>
              <a:rPr lang="en-US" dirty="0"/>
              <a:t>Hypertension</a:t>
            </a:r>
          </a:p>
          <a:p>
            <a:pPr fontAlgn="base"/>
            <a:r>
              <a:rPr lang="en-US" dirty="0"/>
              <a:t>heart </a:t>
            </a:r>
            <a:r>
              <a:rPr lang="en-US" dirty="0" err="1"/>
              <a:t>problems:Arrhythmia</a:t>
            </a:r>
            <a:r>
              <a:rPr lang="en-US" dirty="0"/>
              <a:t> /congestive heart failure</a:t>
            </a:r>
          </a:p>
          <a:p>
            <a:r>
              <a:rPr lang="en-US" dirty="0"/>
              <a:t>Thyroid storm</a:t>
            </a:r>
          </a:p>
          <a:p>
            <a:r>
              <a:rPr lang="en-US" dirty="0"/>
              <a:t>weak bones</a:t>
            </a:r>
          </a:p>
          <a:p>
            <a:r>
              <a:rPr lang="en-US" dirty="0"/>
              <a:t>eye problems</a:t>
            </a:r>
          </a:p>
          <a:p>
            <a:r>
              <a:rPr lang="en-US" dirty="0"/>
              <a:t>skin inflammation</a:t>
            </a:r>
          </a:p>
          <a:p>
            <a:pPr fontAlgn="base"/>
            <a:endParaRPr lang="en-US" dirty="0"/>
          </a:p>
          <a:p>
            <a:endParaRPr lang="ar-JO" dirty="0"/>
          </a:p>
        </p:txBody>
      </p:sp>
      <p:pic>
        <p:nvPicPr>
          <p:cNvPr id="25602" name="Picture 2" descr="ÙØªÙØ¬Ø© Ø¨Ø­Ø« Ø§ÙØµÙØ± Ø¹Ù âªthyroid function test exampleâ¬â"/>
          <p:cNvPicPr>
            <a:picLocks noChangeAspect="1" noChangeArrowheads="1"/>
          </p:cNvPicPr>
          <p:nvPr/>
        </p:nvPicPr>
        <p:blipFill>
          <a:blip r:embed="rId2"/>
          <a:srcRect/>
          <a:stretch>
            <a:fillRect/>
          </a:stretch>
        </p:blipFill>
        <p:spPr bwMode="auto">
          <a:xfrm>
            <a:off x="609600" y="228600"/>
            <a:ext cx="8126776" cy="17526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Q14</a:t>
            </a:r>
          </a:p>
        </p:txBody>
      </p:sp>
      <p:sp>
        <p:nvSpPr>
          <p:cNvPr id="3" name="Content Placeholder 2"/>
          <p:cNvSpPr>
            <a:spLocks noGrp="1"/>
          </p:cNvSpPr>
          <p:nvPr>
            <p:ph idx="1"/>
          </p:nvPr>
        </p:nvSpPr>
        <p:spPr/>
        <p:txBody>
          <a:bodyPr>
            <a:normAutofit fontScale="92500" lnSpcReduction="20000"/>
          </a:bodyPr>
          <a:lstStyle/>
          <a:p>
            <a:pPr algn="l" rtl="0"/>
            <a:r>
              <a:rPr lang="en-US" dirty="0"/>
              <a:t>The name of this sign?</a:t>
            </a:r>
          </a:p>
          <a:p>
            <a:pPr marL="0" indent="0" algn="l" rtl="0">
              <a:buNone/>
            </a:pPr>
            <a:r>
              <a:rPr lang="en-US" dirty="0">
                <a:solidFill>
                  <a:srgbClr val="00B050"/>
                </a:solidFill>
              </a:rPr>
              <a:t>	Grey Turner sign</a:t>
            </a:r>
          </a:p>
          <a:p>
            <a:pPr algn="l" rtl="0"/>
            <a:r>
              <a:rPr lang="en-US" dirty="0"/>
              <a:t>What is the cause of this sign?</a:t>
            </a:r>
          </a:p>
          <a:p>
            <a:pPr marL="0" indent="0" algn="l" rtl="0">
              <a:buNone/>
            </a:pPr>
            <a:r>
              <a:rPr lang="en-US" dirty="0">
                <a:solidFill>
                  <a:srgbClr val="00B050"/>
                </a:solidFill>
              </a:rPr>
              <a:t>	pancreatitis</a:t>
            </a:r>
          </a:p>
          <a:p>
            <a:pPr marL="0" indent="0" algn="l" rtl="0">
              <a:buNone/>
            </a:pPr>
            <a:r>
              <a:rPr lang="en-US" dirty="0"/>
              <a:t>What are the peritoneal signs?</a:t>
            </a:r>
          </a:p>
          <a:p>
            <a:pPr marL="0" indent="0" algn="l" rtl="0">
              <a:buNone/>
            </a:pPr>
            <a:r>
              <a:rPr lang="en-US" dirty="0"/>
              <a:t>	</a:t>
            </a:r>
            <a:r>
              <a:rPr lang="en-US" dirty="0">
                <a:solidFill>
                  <a:srgbClr val="00B050"/>
                </a:solidFill>
              </a:rPr>
              <a:t>1- percussion tenderness</a:t>
            </a:r>
          </a:p>
          <a:p>
            <a:pPr marL="0" indent="0" algn="l" rtl="0">
              <a:buNone/>
            </a:pPr>
            <a:r>
              <a:rPr lang="en-US" dirty="0">
                <a:solidFill>
                  <a:srgbClr val="00B050"/>
                </a:solidFill>
              </a:rPr>
              <a:t>	2- abdominal tenderness on palpation</a:t>
            </a:r>
          </a:p>
          <a:p>
            <a:pPr marL="0" indent="0" algn="l" rtl="0">
              <a:buNone/>
            </a:pPr>
            <a:r>
              <a:rPr lang="en-US" dirty="0">
                <a:solidFill>
                  <a:srgbClr val="00B050"/>
                </a:solidFill>
              </a:rPr>
              <a:t>	3- guarding</a:t>
            </a:r>
          </a:p>
          <a:p>
            <a:pPr marL="0" indent="0" algn="l" rtl="0">
              <a:buNone/>
            </a:pPr>
            <a:r>
              <a:rPr lang="en-US" dirty="0">
                <a:solidFill>
                  <a:srgbClr val="00B050"/>
                </a:solidFill>
              </a:rPr>
              <a:t>	4- Diminished or absent bowel sounds</a:t>
            </a:r>
          </a:p>
        </p:txBody>
      </p:sp>
      <p:pic>
        <p:nvPicPr>
          <p:cNvPr id="4" name="Picture 4">
            <a:extLst>
              <a:ext uri="{FF2B5EF4-FFF2-40B4-BE49-F238E27FC236}">
                <a16:creationId xmlns:a16="http://schemas.microsoft.com/office/drawing/2014/main" id="{DD944018-E8DC-45C3-882B-3D8644452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395577"/>
            <a:ext cx="2719386" cy="190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628609"/>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71800"/>
            <a:ext cx="8229600" cy="3886200"/>
          </a:xfrm>
        </p:spPr>
        <p:txBody>
          <a:bodyPr>
            <a:normAutofit fontScale="92500" lnSpcReduction="20000"/>
          </a:bodyPr>
          <a:lstStyle/>
          <a:p>
            <a:r>
              <a:rPr lang="en-US" dirty="0">
                <a:solidFill>
                  <a:srgbClr val="0070C0"/>
                </a:solidFill>
              </a:rPr>
              <a:t>What's  the diagnosis ? </a:t>
            </a:r>
            <a:r>
              <a:rPr lang="en-US" dirty="0"/>
              <a:t>osteoporosis </a:t>
            </a:r>
          </a:p>
          <a:p>
            <a:r>
              <a:rPr lang="en-US" dirty="0">
                <a:solidFill>
                  <a:srgbClr val="0070C0"/>
                </a:solidFill>
              </a:rPr>
              <a:t>When the patient should follow up? </a:t>
            </a:r>
            <a:r>
              <a:rPr lang="en-US" dirty="0"/>
              <a:t>After 2 years </a:t>
            </a:r>
          </a:p>
          <a:p>
            <a:r>
              <a:rPr lang="en-US" dirty="0">
                <a:solidFill>
                  <a:srgbClr val="0070C0"/>
                </a:solidFill>
              </a:rPr>
              <a:t>4 initial management ?</a:t>
            </a:r>
          </a:p>
          <a:p>
            <a:r>
              <a:rPr lang="en-US" dirty="0" err="1"/>
              <a:t>Bisphosphonate</a:t>
            </a:r>
            <a:r>
              <a:rPr lang="en-US" dirty="0"/>
              <a:t> </a:t>
            </a:r>
          </a:p>
          <a:p>
            <a:r>
              <a:rPr lang="en-GB" b="1" dirty="0"/>
              <a:t>direct sun exposure (before noon)</a:t>
            </a:r>
            <a:endParaRPr lang="en-US" dirty="0"/>
          </a:p>
          <a:p>
            <a:r>
              <a:rPr lang="en-GB" b="1" dirty="0"/>
              <a:t>-exercise </a:t>
            </a:r>
            <a:endParaRPr lang="en-US" dirty="0"/>
          </a:p>
          <a:p>
            <a:r>
              <a:rPr lang="en-GB" b="1" dirty="0"/>
              <a:t>-dietary modifications  (f</a:t>
            </a:r>
            <a:r>
              <a:rPr lang="en-GB" dirty="0"/>
              <a:t>ortified </a:t>
            </a:r>
            <a:r>
              <a:rPr lang="en-GB" dirty="0" err="1"/>
              <a:t>milk,cheese</a:t>
            </a:r>
            <a:r>
              <a:rPr lang="en-GB" dirty="0"/>
              <a:t>, egg yolks</a:t>
            </a:r>
            <a:endParaRPr lang="ar-JO" dirty="0"/>
          </a:p>
        </p:txBody>
      </p:sp>
      <p:pic>
        <p:nvPicPr>
          <p:cNvPr id="24578" name="Picture 2" descr="ÙØªÙØ¬Ø© Ø¨Ø­Ø« Ø§ÙØµÙØ± Ø¹Ù âªdexa scan showing osteoporosisâ¬â"/>
          <p:cNvPicPr>
            <a:picLocks noChangeAspect="1" noChangeArrowheads="1"/>
          </p:cNvPicPr>
          <p:nvPr/>
        </p:nvPicPr>
        <p:blipFill>
          <a:blip r:embed="rId2"/>
          <a:srcRect l="36571" t="47393"/>
          <a:stretch>
            <a:fillRect/>
          </a:stretch>
        </p:blipFill>
        <p:spPr bwMode="auto">
          <a:xfrm>
            <a:off x="2971800" y="152400"/>
            <a:ext cx="6172200" cy="2819400"/>
          </a:xfrm>
          <a:prstGeom prst="rect">
            <a:avLst/>
          </a:prstGeom>
          <a:noFill/>
        </p:spPr>
      </p:pic>
      <p:sp>
        <p:nvSpPr>
          <p:cNvPr id="7" name="Rectangle 6"/>
          <p:cNvSpPr/>
          <p:nvPr/>
        </p:nvSpPr>
        <p:spPr>
          <a:xfrm>
            <a:off x="6096000" y="1676400"/>
            <a:ext cx="609600" cy="304800"/>
          </a:xfrm>
          <a:prstGeom prst="rect">
            <a:avLst/>
          </a:prstGeom>
          <a:solidFill>
            <a:srgbClr val="A8D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b="1" dirty="0">
                <a:solidFill>
                  <a:schemeClr val="tx1"/>
                </a:solidFill>
              </a:rPr>
              <a:t>-2.9</a:t>
            </a:r>
            <a:endParaRPr lang="ar-JO" sz="1400" b="1" dirty="0">
              <a:solidFill>
                <a:schemeClr val="tx1"/>
              </a:solidFill>
            </a:endParaRP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05200"/>
            <a:ext cx="8229600" cy="3048000"/>
          </a:xfrm>
        </p:spPr>
        <p:txBody>
          <a:bodyPr/>
          <a:lstStyle/>
          <a:p>
            <a:r>
              <a:rPr lang="en-US" dirty="0">
                <a:solidFill>
                  <a:srgbClr val="FF0000"/>
                </a:solidFill>
              </a:rPr>
              <a:t>Diagnosis ?</a:t>
            </a:r>
            <a:r>
              <a:rPr lang="en-US" dirty="0"/>
              <a:t> </a:t>
            </a:r>
            <a:r>
              <a:rPr lang="en-US" dirty="0" err="1"/>
              <a:t>Cushings</a:t>
            </a:r>
            <a:r>
              <a:rPr lang="en-US" dirty="0"/>
              <a:t> disease </a:t>
            </a:r>
          </a:p>
          <a:p>
            <a:r>
              <a:rPr lang="en-US" dirty="0">
                <a:solidFill>
                  <a:srgbClr val="FF0000"/>
                </a:solidFill>
              </a:rPr>
              <a:t>Two other signs? </a:t>
            </a:r>
          </a:p>
          <a:p>
            <a:r>
              <a:rPr lang="en-US" dirty="0"/>
              <a:t>Moon face </a:t>
            </a:r>
          </a:p>
          <a:p>
            <a:r>
              <a:rPr lang="en-US" dirty="0" err="1"/>
              <a:t>Hirsutism</a:t>
            </a:r>
            <a:endParaRPr lang="en-US" dirty="0"/>
          </a:p>
          <a:p>
            <a:r>
              <a:rPr lang="en-US" dirty="0"/>
              <a:t>Buffalo </a:t>
            </a:r>
            <a:r>
              <a:rPr lang="en-US" dirty="0" err="1"/>
              <a:t>humb</a:t>
            </a:r>
            <a:endParaRPr lang="en-US" dirty="0"/>
          </a:p>
          <a:p>
            <a:endParaRPr lang="ar-JO" dirty="0"/>
          </a:p>
        </p:txBody>
      </p:sp>
      <p:pic>
        <p:nvPicPr>
          <p:cNvPr id="23554" name="Picture 2" descr="ÙØªÙØ¬Ø© Ø¨Ø­Ø« Ø§ÙØµÙØ± Ø¹Ù âªabdominal striaeâ¬â"/>
          <p:cNvPicPr>
            <a:picLocks noChangeAspect="1" noChangeArrowheads="1"/>
          </p:cNvPicPr>
          <p:nvPr/>
        </p:nvPicPr>
        <p:blipFill>
          <a:blip r:embed="rId2"/>
          <a:srcRect/>
          <a:stretch>
            <a:fillRect/>
          </a:stretch>
        </p:blipFill>
        <p:spPr bwMode="auto">
          <a:xfrm>
            <a:off x="2209800" y="228600"/>
            <a:ext cx="4800600" cy="3183557"/>
          </a:xfrm>
          <a:prstGeom prst="rect">
            <a:avLst/>
          </a:prstGeom>
          <a:noFill/>
        </p:spPr>
      </p:pic>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a:solidFill>
              <a:srgbClr val="00B0F0"/>
            </a:solidFill>
          </a:ln>
        </p:spPr>
        <p:txBody>
          <a:bodyPr>
            <a:normAutofit fontScale="90000"/>
          </a:bodyPr>
          <a:lstStyle/>
          <a:p>
            <a:r>
              <a:rPr lang="en-US" dirty="0"/>
              <a:t> Four red alarming signs of headache?</a:t>
            </a:r>
            <a:endParaRPr lang="ar-JO" dirty="0"/>
          </a:p>
        </p:txBody>
      </p:sp>
      <p:sp>
        <p:nvSpPr>
          <p:cNvPr id="3" name="Content Placeholder 2"/>
          <p:cNvSpPr>
            <a:spLocks noGrp="1"/>
          </p:cNvSpPr>
          <p:nvPr>
            <p:ph idx="1"/>
          </p:nvPr>
        </p:nvSpPr>
        <p:spPr/>
        <p:txBody>
          <a:bodyPr/>
          <a:lstStyle/>
          <a:p>
            <a:r>
              <a:rPr lang="en-US" spc="15" dirty="0">
                <a:solidFill>
                  <a:srgbClr val="554A3B"/>
                </a:solidFill>
                <a:latin typeface="Verdana" panose="020B0604030504040204"/>
                <a:cs typeface="Verdana" panose="020B0604030504040204"/>
              </a:rPr>
              <a:t>Red</a:t>
            </a:r>
            <a:r>
              <a:rPr lang="en-US" spc="-160" dirty="0">
                <a:solidFill>
                  <a:srgbClr val="554A3B"/>
                </a:solidFill>
                <a:latin typeface="Verdana" panose="020B0604030504040204"/>
                <a:cs typeface="Verdana" panose="020B0604030504040204"/>
              </a:rPr>
              <a:t> </a:t>
            </a:r>
            <a:r>
              <a:rPr lang="en-US" spc="5" dirty="0">
                <a:solidFill>
                  <a:srgbClr val="554A3B"/>
                </a:solidFill>
                <a:latin typeface="Verdana" panose="020B0604030504040204"/>
                <a:cs typeface="Verdana" panose="020B0604030504040204"/>
              </a:rPr>
              <a:t>flag</a:t>
            </a:r>
            <a:r>
              <a:rPr lang="en-US" spc="-160" dirty="0">
                <a:solidFill>
                  <a:srgbClr val="554A3B"/>
                </a:solidFill>
                <a:latin typeface="Verdana" panose="020B0604030504040204"/>
                <a:cs typeface="Verdana" panose="020B0604030504040204"/>
              </a:rPr>
              <a:t> </a:t>
            </a:r>
            <a:r>
              <a:rPr lang="en-US" spc="-140" dirty="0">
                <a:solidFill>
                  <a:srgbClr val="554A3B"/>
                </a:solidFill>
                <a:latin typeface="Verdana" panose="020B0604030504040204"/>
                <a:cs typeface="Verdana" panose="020B0604030504040204"/>
              </a:rPr>
              <a:t>signs</a:t>
            </a:r>
            <a:r>
              <a:rPr lang="en-US" spc="-180" dirty="0">
                <a:solidFill>
                  <a:srgbClr val="554A3B"/>
                </a:solidFill>
                <a:latin typeface="Verdana" panose="020B0604030504040204"/>
                <a:cs typeface="Verdana" panose="020B0604030504040204"/>
              </a:rPr>
              <a:t> </a:t>
            </a:r>
            <a:r>
              <a:rPr lang="en-US" spc="80" dirty="0">
                <a:solidFill>
                  <a:srgbClr val="554A3B"/>
                </a:solidFill>
                <a:latin typeface="Verdana" panose="020B0604030504040204"/>
                <a:cs typeface="Verdana" panose="020B0604030504040204"/>
              </a:rPr>
              <a:t>and</a:t>
            </a:r>
            <a:r>
              <a:rPr lang="en-US" spc="-170" dirty="0">
                <a:solidFill>
                  <a:srgbClr val="554A3B"/>
                </a:solidFill>
                <a:latin typeface="Verdana" panose="020B0604030504040204"/>
                <a:cs typeface="Verdana" panose="020B0604030504040204"/>
              </a:rPr>
              <a:t> </a:t>
            </a:r>
            <a:r>
              <a:rPr lang="en-US" spc="-100" dirty="0">
                <a:solidFill>
                  <a:srgbClr val="554A3B"/>
                </a:solidFill>
                <a:latin typeface="Verdana" panose="020B0604030504040204"/>
                <a:cs typeface="Verdana" panose="020B0604030504040204"/>
              </a:rPr>
              <a:t>symptoms</a:t>
            </a:r>
            <a:r>
              <a:rPr lang="en-US" spc="-155" dirty="0">
                <a:solidFill>
                  <a:srgbClr val="554A3B"/>
                </a:solidFill>
                <a:latin typeface="Verdana" panose="020B0604030504040204"/>
                <a:cs typeface="Verdana" panose="020B0604030504040204"/>
              </a:rPr>
              <a:t> </a:t>
            </a:r>
            <a:r>
              <a:rPr lang="en-US" spc="10" dirty="0">
                <a:solidFill>
                  <a:srgbClr val="554A3B"/>
                </a:solidFill>
                <a:latin typeface="Verdana" panose="020B0604030504040204"/>
                <a:cs typeface="Verdana" panose="020B0604030504040204"/>
              </a:rPr>
              <a:t>include</a:t>
            </a:r>
            <a:r>
              <a:rPr lang="en-US" spc="-175" dirty="0">
                <a:solidFill>
                  <a:srgbClr val="554A3B"/>
                </a:solidFill>
                <a:latin typeface="Verdana" panose="020B0604030504040204"/>
                <a:cs typeface="Verdana" panose="020B0604030504040204"/>
              </a:rPr>
              <a:t> </a:t>
            </a:r>
            <a:r>
              <a:rPr lang="en-US" spc="55" dirty="0">
                <a:solidFill>
                  <a:srgbClr val="92D050"/>
                </a:solidFill>
                <a:latin typeface="Verdana" panose="020B0604030504040204"/>
                <a:cs typeface="Verdana" panose="020B0604030504040204"/>
              </a:rPr>
              <a:t>focal</a:t>
            </a:r>
            <a:r>
              <a:rPr lang="en-US" spc="-145" dirty="0">
                <a:solidFill>
                  <a:srgbClr val="92D050"/>
                </a:solidFill>
                <a:latin typeface="Verdana" panose="020B0604030504040204"/>
                <a:cs typeface="Verdana" panose="020B0604030504040204"/>
              </a:rPr>
              <a:t> </a:t>
            </a:r>
            <a:r>
              <a:rPr lang="en-US" dirty="0">
                <a:solidFill>
                  <a:srgbClr val="92D050"/>
                </a:solidFill>
                <a:latin typeface="Verdana" panose="020B0604030504040204"/>
                <a:cs typeface="Verdana" panose="020B0604030504040204"/>
              </a:rPr>
              <a:t>neurologic  </a:t>
            </a:r>
            <a:r>
              <a:rPr lang="en-US" spc="-150" dirty="0">
                <a:solidFill>
                  <a:srgbClr val="92D050"/>
                </a:solidFill>
                <a:latin typeface="Verdana" panose="020B0604030504040204"/>
                <a:cs typeface="Verdana" panose="020B0604030504040204"/>
              </a:rPr>
              <a:t>signs</a:t>
            </a:r>
            <a:r>
              <a:rPr lang="en-US" spc="-150" dirty="0">
                <a:solidFill>
                  <a:srgbClr val="554A3B"/>
                </a:solidFill>
                <a:latin typeface="Verdana" panose="020B0604030504040204"/>
                <a:cs typeface="Verdana" panose="020B0604030504040204"/>
              </a:rPr>
              <a:t>, </a:t>
            </a:r>
            <a:r>
              <a:rPr lang="en-US" spc="15" dirty="0" err="1">
                <a:solidFill>
                  <a:srgbClr val="FF0000"/>
                </a:solidFill>
                <a:latin typeface="Verdana" panose="020B0604030504040204"/>
                <a:cs typeface="Verdana" panose="020B0604030504040204"/>
              </a:rPr>
              <a:t>papilledema</a:t>
            </a:r>
            <a:r>
              <a:rPr lang="en-US" spc="15" dirty="0">
                <a:solidFill>
                  <a:srgbClr val="554A3B"/>
                </a:solidFill>
                <a:latin typeface="Verdana" panose="020B0604030504040204"/>
                <a:cs typeface="Verdana" panose="020B0604030504040204"/>
              </a:rPr>
              <a:t>, </a:t>
            </a:r>
            <a:r>
              <a:rPr lang="en-US" spc="35" dirty="0">
                <a:solidFill>
                  <a:srgbClr val="FFFF00"/>
                </a:solidFill>
                <a:latin typeface="Verdana" panose="020B0604030504040204"/>
                <a:cs typeface="Verdana" panose="020B0604030504040204"/>
              </a:rPr>
              <a:t>neck </a:t>
            </a:r>
            <a:r>
              <a:rPr lang="en-US" spc="-150" dirty="0">
                <a:solidFill>
                  <a:srgbClr val="FFFF00"/>
                </a:solidFill>
                <a:latin typeface="Verdana" panose="020B0604030504040204"/>
                <a:cs typeface="Verdana" panose="020B0604030504040204"/>
              </a:rPr>
              <a:t>stiffness</a:t>
            </a:r>
            <a:r>
              <a:rPr lang="en-US" spc="-150" dirty="0">
                <a:solidFill>
                  <a:srgbClr val="554A3B"/>
                </a:solidFill>
                <a:latin typeface="Verdana" panose="020B0604030504040204"/>
                <a:cs typeface="Verdana" panose="020B0604030504040204"/>
              </a:rPr>
              <a:t>, </a:t>
            </a:r>
            <a:r>
              <a:rPr lang="en-US" spc="55" dirty="0">
                <a:solidFill>
                  <a:srgbClr val="00B0F0"/>
                </a:solidFill>
                <a:latin typeface="Verdana" panose="020B0604030504040204"/>
                <a:cs typeface="Verdana" panose="020B0604030504040204"/>
              </a:rPr>
              <a:t>an  </a:t>
            </a:r>
            <a:r>
              <a:rPr lang="en-US" spc="-25" dirty="0" err="1">
                <a:solidFill>
                  <a:srgbClr val="00B0F0"/>
                </a:solidFill>
                <a:latin typeface="Verdana" panose="020B0604030504040204"/>
                <a:cs typeface="Verdana" panose="020B0604030504040204"/>
              </a:rPr>
              <a:t>immunocompromised</a:t>
            </a:r>
            <a:r>
              <a:rPr lang="en-US" spc="-190" dirty="0">
                <a:solidFill>
                  <a:srgbClr val="00B0F0"/>
                </a:solidFill>
                <a:latin typeface="Verdana" panose="020B0604030504040204"/>
                <a:cs typeface="Verdana" panose="020B0604030504040204"/>
              </a:rPr>
              <a:t> </a:t>
            </a:r>
            <a:r>
              <a:rPr lang="en-US" spc="-75" dirty="0">
                <a:solidFill>
                  <a:srgbClr val="00B0F0"/>
                </a:solidFill>
                <a:latin typeface="Verdana" panose="020B0604030504040204"/>
                <a:cs typeface="Verdana" panose="020B0604030504040204"/>
              </a:rPr>
              <a:t>state,</a:t>
            </a:r>
            <a:r>
              <a:rPr lang="en-US" spc="-170" dirty="0">
                <a:solidFill>
                  <a:srgbClr val="554A3B"/>
                </a:solidFill>
                <a:latin typeface="Verdana" panose="020B0604030504040204"/>
                <a:cs typeface="Verdana" panose="020B0604030504040204"/>
              </a:rPr>
              <a:t> </a:t>
            </a:r>
            <a:r>
              <a:rPr lang="en-US" spc="-10" dirty="0">
                <a:solidFill>
                  <a:srgbClr val="FFC000"/>
                </a:solidFill>
                <a:latin typeface="Verdana" panose="020B0604030504040204"/>
                <a:cs typeface="Verdana" panose="020B0604030504040204"/>
              </a:rPr>
              <a:t>sudden</a:t>
            </a:r>
            <a:r>
              <a:rPr lang="en-US" spc="-135" dirty="0">
                <a:solidFill>
                  <a:srgbClr val="FFC000"/>
                </a:solidFill>
                <a:latin typeface="Verdana" panose="020B0604030504040204"/>
                <a:cs typeface="Verdana" panose="020B0604030504040204"/>
              </a:rPr>
              <a:t> </a:t>
            </a:r>
            <a:r>
              <a:rPr lang="en-US" spc="-50" dirty="0">
                <a:solidFill>
                  <a:srgbClr val="FFC000"/>
                </a:solidFill>
                <a:latin typeface="Verdana" panose="020B0604030504040204"/>
                <a:cs typeface="Verdana" panose="020B0604030504040204"/>
              </a:rPr>
              <a:t>onset</a:t>
            </a:r>
            <a:r>
              <a:rPr lang="en-US" spc="-175" dirty="0">
                <a:solidFill>
                  <a:srgbClr val="FFC000"/>
                </a:solidFill>
                <a:latin typeface="Verdana" panose="020B0604030504040204"/>
                <a:cs typeface="Verdana" panose="020B0604030504040204"/>
              </a:rPr>
              <a:t> </a:t>
            </a:r>
            <a:r>
              <a:rPr lang="en-US" spc="10" dirty="0">
                <a:solidFill>
                  <a:srgbClr val="FFC000"/>
                </a:solidFill>
                <a:latin typeface="Verdana" panose="020B0604030504040204"/>
                <a:cs typeface="Verdana" panose="020B0604030504040204"/>
              </a:rPr>
              <a:t>of</a:t>
            </a:r>
            <a:r>
              <a:rPr lang="en-US" spc="-160" dirty="0">
                <a:solidFill>
                  <a:srgbClr val="FFC000"/>
                </a:solidFill>
                <a:latin typeface="Verdana" panose="020B0604030504040204"/>
                <a:cs typeface="Verdana" panose="020B0604030504040204"/>
              </a:rPr>
              <a:t> </a:t>
            </a:r>
            <a:r>
              <a:rPr lang="en-US" spc="-20" dirty="0">
                <a:solidFill>
                  <a:srgbClr val="FFC000"/>
                </a:solidFill>
                <a:latin typeface="Verdana" panose="020B0604030504040204"/>
                <a:cs typeface="Verdana" panose="020B0604030504040204"/>
              </a:rPr>
              <a:t>the</a:t>
            </a:r>
            <a:r>
              <a:rPr lang="en-US" spc="-170" dirty="0">
                <a:solidFill>
                  <a:srgbClr val="FFC000"/>
                </a:solidFill>
                <a:latin typeface="Verdana" panose="020B0604030504040204"/>
                <a:cs typeface="Verdana" panose="020B0604030504040204"/>
              </a:rPr>
              <a:t> </a:t>
            </a:r>
            <a:r>
              <a:rPr lang="en-US" spc="-120" dirty="0">
                <a:solidFill>
                  <a:srgbClr val="FFC000"/>
                </a:solidFill>
                <a:latin typeface="Verdana" panose="020B0604030504040204"/>
                <a:cs typeface="Verdana" panose="020B0604030504040204"/>
              </a:rPr>
              <a:t>worst  </a:t>
            </a:r>
            <a:r>
              <a:rPr lang="en-US" spc="110" dirty="0">
                <a:solidFill>
                  <a:srgbClr val="FFC000"/>
                </a:solidFill>
                <a:latin typeface="Verdana" panose="020B0604030504040204"/>
                <a:cs typeface="Verdana" panose="020B0604030504040204"/>
              </a:rPr>
              <a:t>headache </a:t>
            </a:r>
            <a:r>
              <a:rPr lang="en-US" spc="-105" dirty="0">
                <a:solidFill>
                  <a:srgbClr val="FFC000"/>
                </a:solidFill>
                <a:latin typeface="Verdana" panose="020B0604030504040204"/>
                <a:cs typeface="Verdana" panose="020B0604030504040204"/>
              </a:rPr>
              <a:t>in </a:t>
            </a:r>
            <a:r>
              <a:rPr lang="en-US" spc="-20" dirty="0">
                <a:solidFill>
                  <a:srgbClr val="FFC000"/>
                </a:solidFill>
                <a:latin typeface="Verdana" panose="020B0604030504040204"/>
                <a:cs typeface="Verdana" panose="020B0604030504040204"/>
              </a:rPr>
              <a:t>the patient’s </a:t>
            </a:r>
            <a:r>
              <a:rPr lang="en-US" spc="-100" dirty="0">
                <a:solidFill>
                  <a:srgbClr val="FFC000"/>
                </a:solidFill>
                <a:latin typeface="Verdana" panose="020B0604030504040204"/>
                <a:cs typeface="Verdana" panose="020B0604030504040204"/>
              </a:rPr>
              <a:t>life</a:t>
            </a:r>
            <a:r>
              <a:rPr lang="en-US" spc="-100" dirty="0">
                <a:solidFill>
                  <a:srgbClr val="554A3B"/>
                </a:solidFill>
                <a:latin typeface="Verdana" panose="020B0604030504040204"/>
                <a:cs typeface="Verdana" panose="020B0604030504040204"/>
              </a:rPr>
              <a:t>, </a:t>
            </a:r>
            <a:r>
              <a:rPr lang="en-US" spc="-65" dirty="0">
                <a:solidFill>
                  <a:srgbClr val="FFFF00"/>
                </a:solidFill>
                <a:latin typeface="Verdana" panose="020B0604030504040204"/>
                <a:cs typeface="Verdana" panose="020B0604030504040204"/>
              </a:rPr>
              <a:t>personality </a:t>
            </a:r>
            <a:r>
              <a:rPr lang="en-US" spc="10" dirty="0">
                <a:solidFill>
                  <a:srgbClr val="FFFF00"/>
                </a:solidFill>
                <a:latin typeface="Verdana" panose="020B0604030504040204"/>
                <a:cs typeface="Verdana" panose="020B0604030504040204"/>
              </a:rPr>
              <a:t>changes</a:t>
            </a:r>
            <a:r>
              <a:rPr lang="en-US" spc="10" dirty="0">
                <a:solidFill>
                  <a:srgbClr val="554A3B"/>
                </a:solidFill>
                <a:latin typeface="Verdana" panose="020B0604030504040204"/>
                <a:cs typeface="Verdana" panose="020B0604030504040204"/>
              </a:rPr>
              <a:t>,  </a:t>
            </a:r>
            <a:r>
              <a:rPr lang="en-US" spc="110" dirty="0">
                <a:solidFill>
                  <a:srgbClr val="00B0F0"/>
                </a:solidFill>
                <a:latin typeface="Verdana" panose="020B0604030504040204"/>
                <a:cs typeface="Verdana" panose="020B0604030504040204"/>
              </a:rPr>
              <a:t>headache </a:t>
            </a:r>
            <a:r>
              <a:rPr lang="en-US" spc="-40" dirty="0">
                <a:solidFill>
                  <a:srgbClr val="00B0F0"/>
                </a:solidFill>
                <a:latin typeface="Verdana" panose="020B0604030504040204"/>
                <a:cs typeface="Verdana" panose="020B0604030504040204"/>
              </a:rPr>
              <a:t>after </a:t>
            </a:r>
            <a:r>
              <a:rPr lang="en-US" spc="-55" dirty="0">
                <a:solidFill>
                  <a:srgbClr val="00B0F0"/>
                </a:solidFill>
                <a:latin typeface="Verdana" panose="020B0604030504040204"/>
                <a:cs typeface="Verdana" panose="020B0604030504040204"/>
              </a:rPr>
              <a:t>trauma</a:t>
            </a:r>
            <a:r>
              <a:rPr lang="en-US" spc="-55" dirty="0">
                <a:solidFill>
                  <a:srgbClr val="554A3B"/>
                </a:solidFill>
                <a:latin typeface="Verdana" panose="020B0604030504040204"/>
                <a:cs typeface="Verdana" panose="020B0604030504040204"/>
              </a:rPr>
              <a:t>, </a:t>
            </a:r>
            <a:r>
              <a:rPr lang="en-US" spc="80" dirty="0">
                <a:solidFill>
                  <a:srgbClr val="FF0000"/>
                </a:solidFill>
                <a:latin typeface="Verdana" panose="020B0604030504040204"/>
                <a:cs typeface="Verdana" panose="020B0604030504040204"/>
              </a:rPr>
              <a:t>and </a:t>
            </a:r>
            <a:r>
              <a:rPr lang="en-US" spc="110" dirty="0">
                <a:solidFill>
                  <a:srgbClr val="FF0000"/>
                </a:solidFill>
                <a:latin typeface="Verdana" panose="020B0604030504040204"/>
                <a:cs typeface="Verdana" panose="020B0604030504040204"/>
              </a:rPr>
              <a:t>headache </a:t>
            </a:r>
            <a:r>
              <a:rPr lang="en-US" spc="-30" dirty="0">
                <a:solidFill>
                  <a:srgbClr val="FF0000"/>
                </a:solidFill>
                <a:latin typeface="Verdana" panose="020B0604030504040204"/>
                <a:cs typeface="Verdana" panose="020B0604030504040204"/>
              </a:rPr>
              <a:t>that </a:t>
            </a:r>
            <a:r>
              <a:rPr lang="en-US" spc="-225" dirty="0">
                <a:solidFill>
                  <a:srgbClr val="FF0000"/>
                </a:solidFill>
                <a:latin typeface="Verdana" panose="020B0604030504040204"/>
                <a:cs typeface="Verdana" panose="020B0604030504040204"/>
              </a:rPr>
              <a:t>is </a:t>
            </a:r>
            <a:r>
              <a:rPr lang="en-US" spc="-75" dirty="0">
                <a:solidFill>
                  <a:srgbClr val="FF0000"/>
                </a:solidFill>
                <a:latin typeface="Verdana" panose="020B0604030504040204"/>
                <a:cs typeface="Verdana" panose="020B0604030504040204"/>
              </a:rPr>
              <a:t>worse  </a:t>
            </a:r>
            <a:r>
              <a:rPr lang="en-US" spc="-80" dirty="0">
                <a:solidFill>
                  <a:srgbClr val="FF0000"/>
                </a:solidFill>
                <a:latin typeface="Verdana" panose="020B0604030504040204"/>
                <a:cs typeface="Verdana" panose="020B0604030504040204"/>
              </a:rPr>
              <a:t>with</a:t>
            </a:r>
            <a:r>
              <a:rPr lang="en-US" spc="-185" dirty="0">
                <a:solidFill>
                  <a:srgbClr val="FF0000"/>
                </a:solidFill>
                <a:latin typeface="Verdana" panose="020B0604030504040204"/>
                <a:cs typeface="Verdana" panose="020B0604030504040204"/>
              </a:rPr>
              <a:t> </a:t>
            </a:r>
            <a:r>
              <a:rPr lang="en-US" spc="-65" dirty="0">
                <a:solidFill>
                  <a:srgbClr val="FF0000"/>
                </a:solidFill>
                <a:latin typeface="Verdana" panose="020B0604030504040204"/>
                <a:cs typeface="Verdana" panose="020B0604030504040204"/>
              </a:rPr>
              <a:t>exercise</a:t>
            </a:r>
            <a:endParaRPr lang="ar-JO" dirty="0"/>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600200"/>
          </a:xfrm>
          <a:solidFill>
            <a:schemeClr val="bg1"/>
          </a:solidFill>
          <a:ln>
            <a:solidFill>
              <a:srgbClr val="00B0F0"/>
            </a:solidFill>
          </a:ln>
        </p:spPr>
        <p:txBody>
          <a:bodyPr>
            <a:normAutofit fontScale="90000"/>
          </a:bodyPr>
          <a:lstStyle/>
          <a:p>
            <a:br>
              <a:rPr lang="en-US" dirty="0"/>
            </a:br>
            <a:r>
              <a:rPr lang="en-US" dirty="0"/>
              <a:t>Case &gt;&gt;&gt;&gt;</a:t>
            </a:r>
            <a:br>
              <a:rPr lang="en-US" dirty="0"/>
            </a:br>
            <a:r>
              <a:rPr lang="en-US" dirty="0"/>
              <a:t>HbA1C =5.9%   / FPG =120 </a:t>
            </a:r>
            <a:r>
              <a:rPr lang="en-US" noProof="1">
                <a:effectLst>
                  <a:outerShdw blurRad="38100" dist="19050" dir="2700000" algn="tl" rotWithShape="0">
                    <a:schemeClr val="dk1">
                      <a:alpha val="40000"/>
                    </a:schemeClr>
                  </a:outerShdw>
                </a:effectLst>
                <a:latin typeface="Helvetica" pitchFamily="34" charset="0"/>
                <a:cs typeface="Arial" panose="020B0604020202020204" pitchFamily="34" charset="0"/>
                <a:sym typeface="+mn-ea"/>
              </a:rPr>
              <a:t>mg/dL </a:t>
            </a:r>
            <a:br>
              <a:rPr lang="en-US" dirty="0"/>
            </a:br>
            <a:endParaRPr lang="ar-JO" dirty="0"/>
          </a:p>
        </p:txBody>
      </p:sp>
      <p:sp>
        <p:nvSpPr>
          <p:cNvPr id="3" name="Content Placeholder 2"/>
          <p:cNvSpPr>
            <a:spLocks noGrp="1"/>
          </p:cNvSpPr>
          <p:nvPr>
            <p:ph idx="1"/>
          </p:nvPr>
        </p:nvSpPr>
        <p:spPr>
          <a:xfrm>
            <a:off x="457200" y="2057400"/>
            <a:ext cx="8229600" cy="4525963"/>
          </a:xfrm>
        </p:spPr>
        <p:txBody>
          <a:bodyPr/>
          <a:lstStyle/>
          <a:p>
            <a:r>
              <a:rPr lang="en-US" dirty="0"/>
              <a:t>DIAGNOSIS ? </a:t>
            </a:r>
            <a:r>
              <a:rPr lang="en-US" dirty="0" err="1"/>
              <a:t>Prediabetic</a:t>
            </a:r>
            <a:r>
              <a:rPr lang="en-US" dirty="0"/>
              <a:t> </a:t>
            </a:r>
          </a:p>
          <a:p>
            <a:r>
              <a:rPr lang="en-US" dirty="0"/>
              <a:t>Mention four life style Preventions ??</a:t>
            </a:r>
          </a:p>
          <a:p>
            <a:r>
              <a:rPr lang="en-US" dirty="0"/>
              <a:t>When next visit to measure HbA1C again ? After one year / yearly </a:t>
            </a:r>
          </a:p>
          <a:p>
            <a:endParaRPr lang="ar-JO" dirty="0"/>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rmAutofit fontScale="90000"/>
          </a:bodyPr>
          <a:lstStyle/>
          <a:p>
            <a:r>
              <a:rPr lang="en-US" dirty="0"/>
              <a:t>Case </a:t>
            </a:r>
            <a:r>
              <a:rPr lang="en-US" dirty="0">
                <a:sym typeface="Wingdings" panose="05000000000000000000" pitchFamily="2" charset="2"/>
              </a:rPr>
              <a:t> 12 year old girl comes to your clinic with dry cough by examination the patient had tender anterior LN and her </a:t>
            </a:r>
            <a:r>
              <a:rPr lang="en-US" dirty="0" err="1">
                <a:sym typeface="Wingdings" panose="05000000000000000000" pitchFamily="2" charset="2"/>
              </a:rPr>
              <a:t>temperture</a:t>
            </a:r>
            <a:r>
              <a:rPr lang="en-US" dirty="0">
                <a:sym typeface="Wingdings" panose="05000000000000000000" pitchFamily="2" charset="2"/>
              </a:rPr>
              <a:t> was 38.6</a:t>
            </a:r>
            <a:endParaRPr lang="ar-JO" dirty="0"/>
          </a:p>
        </p:txBody>
      </p:sp>
      <p:sp>
        <p:nvSpPr>
          <p:cNvPr id="3" name="Content Placeholder 2"/>
          <p:cNvSpPr>
            <a:spLocks noGrp="1"/>
          </p:cNvSpPr>
          <p:nvPr>
            <p:ph idx="1"/>
          </p:nvPr>
        </p:nvSpPr>
        <p:spPr>
          <a:xfrm>
            <a:off x="0" y="3048000"/>
            <a:ext cx="8229600" cy="2544763"/>
          </a:xfrm>
        </p:spPr>
        <p:txBody>
          <a:bodyPr/>
          <a:lstStyle/>
          <a:p>
            <a:r>
              <a:rPr lang="en-US" dirty="0" err="1">
                <a:solidFill>
                  <a:srgbClr val="FF0000"/>
                </a:solidFill>
              </a:rPr>
              <a:t>Centor</a:t>
            </a:r>
            <a:r>
              <a:rPr lang="en-US" dirty="0">
                <a:solidFill>
                  <a:srgbClr val="FF0000"/>
                </a:solidFill>
              </a:rPr>
              <a:t> score ? 1+1+1=3</a:t>
            </a:r>
          </a:p>
          <a:p>
            <a:pPr>
              <a:buNone/>
            </a:pPr>
            <a:endParaRPr lang="en-US" dirty="0">
              <a:solidFill>
                <a:srgbClr val="FF0000"/>
              </a:solidFill>
            </a:endParaRPr>
          </a:p>
          <a:p>
            <a:pPr>
              <a:buNone/>
            </a:pPr>
            <a:r>
              <a:rPr lang="en-US" dirty="0">
                <a:solidFill>
                  <a:srgbClr val="FF0000"/>
                </a:solidFill>
              </a:rPr>
              <a:t>Management?</a:t>
            </a:r>
            <a:endParaRPr lang="ar-JO" dirty="0">
              <a:solidFill>
                <a:srgbClr val="FF0000"/>
              </a:solidFill>
            </a:endParaRPr>
          </a:p>
        </p:txBody>
      </p:sp>
      <p:sp>
        <p:nvSpPr>
          <p:cNvPr id="20482" name="AutoShape 2" descr="ÙØªÙØ¬Ø© Ø¨Ø­Ø« Ø§ÙØµÙØ± Ø¹Ù âªcentor criteria managementâ¬â"/>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lstStyle/>
          <a:p>
            <a:endParaRPr lang="ar-JO"/>
          </a:p>
        </p:txBody>
      </p:sp>
      <p:sp>
        <p:nvSpPr>
          <p:cNvPr id="20484" name="AutoShape 4" descr="ÙØªÙØ¬Ø© Ø¨Ø­Ø« Ø§ÙØµÙØ± Ø¹Ù âªcentor criteria managementâ¬â"/>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lstStyle/>
          <a:p>
            <a:endParaRPr lang="ar-JO"/>
          </a:p>
        </p:txBody>
      </p:sp>
      <p:sp>
        <p:nvSpPr>
          <p:cNvPr id="20486" name="AutoShape 6" descr="ÙØªÙØ¬Ø© Ø¨Ø­Ø« Ø§ÙØµÙØ± Ø¹Ù âªcentor criteria managementâ¬â"/>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lstStyle/>
          <a:p>
            <a:endParaRPr lang="ar-JO"/>
          </a:p>
        </p:txBody>
      </p:sp>
      <p:pic>
        <p:nvPicPr>
          <p:cNvPr id="7" name="Picture 6" descr="13052_2010_Article_193_Fig1_HTML.jpg"/>
          <p:cNvPicPr>
            <a:picLocks noChangeAspect="1"/>
          </p:cNvPicPr>
          <p:nvPr/>
        </p:nvPicPr>
        <p:blipFill>
          <a:blip r:embed="rId2"/>
          <a:stretch>
            <a:fillRect/>
          </a:stretch>
        </p:blipFill>
        <p:spPr>
          <a:xfrm>
            <a:off x="3048000" y="3657599"/>
            <a:ext cx="5029200" cy="3139059"/>
          </a:xfrm>
          <a:prstGeom prst="rect">
            <a:avLst/>
          </a:prstGeom>
        </p:spPr>
      </p:pic>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4800600"/>
          </a:xfrm>
        </p:spPr>
        <p:txBody>
          <a:bodyPr>
            <a:noAutofit/>
          </a:bodyPr>
          <a:lstStyle/>
          <a:p>
            <a:pPr algn="l"/>
            <a:r>
              <a:rPr lang="en-US" sz="3200" dirty="0">
                <a:solidFill>
                  <a:srgbClr val="FF0000"/>
                </a:solidFill>
              </a:rPr>
              <a:t>Case </a:t>
            </a:r>
            <a:r>
              <a:rPr lang="en-US" sz="3200" dirty="0">
                <a:solidFill>
                  <a:srgbClr val="FF0000"/>
                </a:solidFill>
                <a:sym typeface="Wingdings" panose="05000000000000000000" pitchFamily="2" charset="2"/>
              </a:rPr>
              <a:t> 66 year old smoker male comes to clinic ,he has do screening for HTN/ DM / Lipid profile </a:t>
            </a:r>
            <a:br>
              <a:rPr lang="en-US" sz="3200" dirty="0">
                <a:solidFill>
                  <a:srgbClr val="FF0000"/>
                </a:solidFill>
                <a:sym typeface="Wingdings" panose="05000000000000000000" pitchFamily="2" charset="2"/>
              </a:rPr>
            </a:br>
            <a:r>
              <a:rPr lang="en-US" sz="3200" dirty="0">
                <a:solidFill>
                  <a:srgbClr val="FF0000"/>
                </a:solidFill>
                <a:sym typeface="Wingdings" panose="05000000000000000000" pitchFamily="2" charset="2"/>
              </a:rPr>
              <a:t>write four other screening tests(</a:t>
            </a:r>
            <a:br>
              <a:rPr lang="en-US" sz="3200" dirty="0">
                <a:solidFill>
                  <a:srgbClr val="FF0000"/>
                </a:solidFill>
                <a:sym typeface="Wingdings" panose="05000000000000000000" pitchFamily="2" charset="2"/>
              </a:rPr>
            </a:br>
            <a:r>
              <a:rPr lang="ar-JO" sz="3200" dirty="0">
                <a:solidFill>
                  <a:srgbClr val="FF0000"/>
                </a:solidFill>
                <a:sym typeface="Wingdings" panose="05000000000000000000" pitchFamily="2" charset="2"/>
              </a:rPr>
              <a:t>ملاحظة مهمة الدكتورة طلبت سكرينينغ تيست ما طلبت شو اسماء السكريننغ لذالك لازم تذكر شو اداة السكرينينغ </a:t>
            </a:r>
            <a:r>
              <a:rPr lang="en-US" sz="3200" dirty="0">
                <a:solidFill>
                  <a:srgbClr val="FF0000"/>
                </a:solidFill>
                <a:sym typeface="Wingdings" panose="05000000000000000000" pitchFamily="2" charset="2"/>
              </a:rPr>
              <a:t> ?</a:t>
            </a:r>
            <a:br>
              <a:rPr lang="en-US" sz="3200" dirty="0">
                <a:sym typeface="Wingdings" panose="05000000000000000000" pitchFamily="2" charset="2"/>
              </a:rPr>
            </a:br>
            <a:r>
              <a:rPr lang="en-US" sz="3200" dirty="0">
                <a:sym typeface="Wingdings" panose="05000000000000000000" pitchFamily="2" charset="2"/>
              </a:rPr>
              <a:t>1) PR examination –colonoscopy  colorectal CA</a:t>
            </a:r>
            <a:br>
              <a:rPr lang="en-US" sz="3200" dirty="0">
                <a:sym typeface="Wingdings" panose="05000000000000000000" pitchFamily="2" charset="2"/>
              </a:rPr>
            </a:br>
            <a:r>
              <a:rPr lang="en-US" sz="3200" dirty="0">
                <a:sym typeface="Wingdings" panose="05000000000000000000" pitchFamily="2" charset="2"/>
              </a:rPr>
              <a:t>2) PSA prostate CA</a:t>
            </a:r>
            <a:br>
              <a:rPr lang="en-US" sz="3200" dirty="0">
                <a:sym typeface="Wingdings" panose="05000000000000000000" pitchFamily="2" charset="2"/>
              </a:rPr>
            </a:br>
            <a:r>
              <a:rPr lang="en-US" sz="3200" dirty="0">
                <a:sym typeface="Wingdings" panose="05000000000000000000" pitchFamily="2" charset="2"/>
              </a:rPr>
              <a:t>3) abdominal  US  AAA</a:t>
            </a:r>
            <a:br>
              <a:rPr lang="en-US" sz="3200" dirty="0">
                <a:sym typeface="Wingdings" panose="05000000000000000000" pitchFamily="2" charset="2"/>
              </a:rPr>
            </a:br>
            <a:r>
              <a:rPr lang="en-US" sz="3200" dirty="0">
                <a:sym typeface="Wingdings" panose="05000000000000000000" pitchFamily="2" charset="2"/>
              </a:rPr>
              <a:t>4) CHEST </a:t>
            </a:r>
            <a:r>
              <a:rPr lang="en-US" sz="3200" dirty="0" err="1">
                <a:sym typeface="Wingdings" panose="05000000000000000000" pitchFamily="2" charset="2"/>
              </a:rPr>
              <a:t>Xray</a:t>
            </a:r>
            <a:r>
              <a:rPr lang="en-US" sz="3200" dirty="0">
                <a:sym typeface="Wingdings" panose="05000000000000000000" pitchFamily="2" charset="2"/>
              </a:rPr>
              <a:t>  lung CA</a:t>
            </a:r>
            <a:endParaRPr lang="ar-JO" sz="3200" dirty="0"/>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Case / </a:t>
            </a:r>
            <a:r>
              <a:rPr lang="en-US" sz="2800" dirty="0" err="1"/>
              <a:t>dyslipidemia</a:t>
            </a:r>
            <a:r>
              <a:rPr lang="en-US" sz="2800" dirty="0"/>
              <a:t> </a:t>
            </a:r>
            <a:r>
              <a:rPr lang="en-US" sz="2800" dirty="0">
                <a:sym typeface="Wingdings" panose="05000000000000000000" pitchFamily="2" charset="2"/>
              </a:rPr>
              <a:t></a:t>
            </a:r>
            <a:r>
              <a:rPr lang="en-US" sz="2800" dirty="0"/>
              <a:t> </a:t>
            </a:r>
            <a:br>
              <a:rPr lang="en-US" sz="2800" dirty="0"/>
            </a:br>
            <a:r>
              <a:rPr lang="en-US" sz="2800" dirty="0"/>
              <a:t>its answer depends on primary and secondary </a:t>
            </a:r>
            <a:r>
              <a:rPr lang="en-US" sz="2800" dirty="0" err="1"/>
              <a:t>prvention</a:t>
            </a:r>
            <a:r>
              <a:rPr lang="en-US" sz="2800" dirty="0"/>
              <a:t> </a:t>
            </a:r>
            <a:endParaRPr lang="ar-JO" sz="2800" dirty="0"/>
          </a:p>
        </p:txBody>
      </p:sp>
      <p:sp>
        <p:nvSpPr>
          <p:cNvPr id="3" name="Content Placeholder 2"/>
          <p:cNvSpPr>
            <a:spLocks noGrp="1"/>
          </p:cNvSpPr>
          <p:nvPr>
            <p:ph idx="1"/>
          </p:nvPr>
        </p:nvSpPr>
        <p:spPr>
          <a:xfrm>
            <a:off x="457200" y="1600200"/>
            <a:ext cx="8229600" cy="4343399"/>
          </a:xfrm>
        </p:spPr>
        <p:txBody>
          <a:bodyPr>
            <a:normAutofit fontScale="55000" lnSpcReduction="20000"/>
          </a:bodyPr>
          <a:lstStyle/>
          <a:p>
            <a:pPr marL="12700">
              <a:lnSpc>
                <a:spcPct val="100000"/>
              </a:lnSpc>
              <a:spcBef>
                <a:spcPts val="335"/>
              </a:spcBef>
            </a:pPr>
            <a:r>
              <a:rPr lang="en-US" spc="-5" dirty="0">
                <a:solidFill>
                  <a:srgbClr val="FF0000"/>
                </a:solidFill>
                <a:cs typeface="Calibri" panose="020F0502020204030204"/>
              </a:rPr>
              <a:t>Primary </a:t>
            </a:r>
            <a:r>
              <a:rPr lang="en-US" spc="-15" dirty="0">
                <a:solidFill>
                  <a:srgbClr val="FF0000"/>
                </a:solidFill>
                <a:cs typeface="Calibri" panose="020F0502020204030204"/>
              </a:rPr>
              <a:t>prevention</a:t>
            </a:r>
            <a:r>
              <a:rPr lang="en-US" spc="35" dirty="0">
                <a:solidFill>
                  <a:srgbClr val="FF0000"/>
                </a:solidFill>
                <a:cs typeface="Calibri" panose="020F0502020204030204"/>
              </a:rPr>
              <a:t> </a:t>
            </a:r>
            <a:r>
              <a:rPr lang="en-US" spc="-20" dirty="0">
                <a:solidFill>
                  <a:srgbClr val="FF0000"/>
                </a:solidFill>
                <a:cs typeface="Calibri" panose="020F0502020204030204"/>
              </a:rPr>
              <a:t>for</a:t>
            </a:r>
            <a:r>
              <a:rPr lang="en-US" spc="-20" dirty="0">
                <a:cs typeface="Calibri" panose="020F0502020204030204"/>
              </a:rPr>
              <a:t>:</a:t>
            </a:r>
            <a:endParaRPr lang="en-US" dirty="0">
              <a:cs typeface="Calibri" panose="020F0502020204030204"/>
            </a:endParaRPr>
          </a:p>
          <a:p>
            <a:pPr marL="301625" indent="-289560">
              <a:lnSpc>
                <a:spcPct val="100000"/>
              </a:lnSpc>
              <a:spcBef>
                <a:spcPts val="340"/>
              </a:spcBef>
              <a:buSzPct val="96000"/>
              <a:buAutoNum type="arabicPlain"/>
              <a:tabLst>
                <a:tab pos="302260" algn="l"/>
              </a:tabLst>
            </a:pPr>
            <a:r>
              <a:rPr lang="en-US" spc="-5" dirty="0">
                <a:cs typeface="Calibri" panose="020F0502020204030204"/>
              </a:rPr>
              <a:t>LDL-C &gt;=190</a:t>
            </a:r>
            <a:r>
              <a:rPr lang="en-US" spc="75" dirty="0">
                <a:cs typeface="Calibri" panose="020F0502020204030204"/>
              </a:rPr>
              <a:t> </a:t>
            </a:r>
            <a:r>
              <a:rPr lang="en-US" spc="10" dirty="0">
                <a:cs typeface="Calibri" panose="020F0502020204030204"/>
              </a:rPr>
              <a:t>mg/dl</a:t>
            </a:r>
            <a:endParaRPr lang="en-US" dirty="0">
              <a:cs typeface="Calibri" panose="020F0502020204030204"/>
            </a:endParaRPr>
          </a:p>
          <a:p>
            <a:pPr marL="12700" marR="142240">
              <a:lnSpc>
                <a:spcPts val="3020"/>
              </a:lnSpc>
              <a:spcBef>
                <a:spcPts val="720"/>
              </a:spcBef>
              <a:buSzPct val="96000"/>
              <a:buAutoNum type="arabicPlain"/>
              <a:tabLst>
                <a:tab pos="384810" algn="l"/>
              </a:tabLst>
            </a:pPr>
            <a:r>
              <a:rPr lang="en-US" spc="-10" dirty="0">
                <a:cs typeface="Calibri" panose="020F0502020204030204"/>
              </a:rPr>
              <a:t>Diabetes </a:t>
            </a:r>
            <a:r>
              <a:rPr lang="en-US" spc="-5" dirty="0">
                <a:cs typeface="Calibri" panose="020F0502020204030204"/>
              </a:rPr>
              <a:t>and </a:t>
            </a:r>
            <a:r>
              <a:rPr lang="en-US" spc="-10" dirty="0">
                <a:cs typeface="Calibri" panose="020F0502020204030204"/>
              </a:rPr>
              <a:t>aged 40-75 </a:t>
            </a:r>
            <a:r>
              <a:rPr lang="en-US" spc="-25" dirty="0">
                <a:cs typeface="Calibri" panose="020F0502020204030204"/>
              </a:rPr>
              <a:t>years </a:t>
            </a:r>
            <a:r>
              <a:rPr lang="en-US" spc="-5" dirty="0">
                <a:cs typeface="Calibri" panose="020F0502020204030204"/>
              </a:rPr>
              <a:t>with LDL-C </a:t>
            </a:r>
            <a:r>
              <a:rPr lang="en-US" spc="-10" dirty="0">
                <a:cs typeface="Calibri" panose="020F0502020204030204"/>
              </a:rPr>
              <a:t>between  70-189</a:t>
            </a:r>
            <a:r>
              <a:rPr lang="en-US" spc="55" dirty="0">
                <a:cs typeface="Calibri" panose="020F0502020204030204"/>
              </a:rPr>
              <a:t> </a:t>
            </a:r>
            <a:r>
              <a:rPr lang="en-US" spc="10" dirty="0">
                <a:cs typeface="Calibri" panose="020F0502020204030204"/>
              </a:rPr>
              <a:t>mg/dl</a:t>
            </a:r>
            <a:endParaRPr lang="en-US" dirty="0">
              <a:cs typeface="Calibri" panose="020F0502020204030204"/>
            </a:endParaRPr>
          </a:p>
          <a:p>
            <a:pPr marL="384175" indent="-372110">
              <a:lnSpc>
                <a:spcPts val="3190"/>
              </a:lnSpc>
              <a:spcBef>
                <a:spcPts val="295"/>
              </a:spcBef>
              <a:buSzPct val="96000"/>
              <a:buAutoNum type="arabicPlain"/>
              <a:tabLst>
                <a:tab pos="384810" algn="l"/>
              </a:tabLst>
            </a:pPr>
            <a:r>
              <a:rPr lang="en-US" spc="-5" dirty="0">
                <a:cs typeface="Calibri" panose="020F0502020204030204"/>
              </a:rPr>
              <a:t>No </a:t>
            </a:r>
            <a:r>
              <a:rPr lang="en-US" spc="-10" dirty="0">
                <a:cs typeface="Calibri" panose="020F0502020204030204"/>
              </a:rPr>
              <a:t>diabetes </a:t>
            </a:r>
            <a:r>
              <a:rPr lang="en-US" spc="-5" dirty="0">
                <a:cs typeface="Calibri" panose="020F0502020204030204"/>
              </a:rPr>
              <a:t>and </a:t>
            </a:r>
            <a:r>
              <a:rPr lang="en-US" spc="-15" dirty="0">
                <a:cs typeface="Calibri" panose="020F0502020204030204"/>
              </a:rPr>
              <a:t>estimated </a:t>
            </a:r>
            <a:r>
              <a:rPr lang="en-US" spc="-5" dirty="0">
                <a:cs typeface="Calibri" panose="020F0502020204030204"/>
              </a:rPr>
              <a:t>10 </a:t>
            </a:r>
            <a:r>
              <a:rPr lang="en-US" spc="-15" dirty="0">
                <a:cs typeface="Calibri" panose="020F0502020204030204"/>
              </a:rPr>
              <a:t>year </a:t>
            </a:r>
            <a:r>
              <a:rPr lang="en-US" spc="-5" dirty="0">
                <a:cs typeface="Calibri" panose="020F0502020204030204"/>
              </a:rPr>
              <a:t>ASCVD </a:t>
            </a:r>
            <a:r>
              <a:rPr lang="en-US" spc="-10" dirty="0">
                <a:cs typeface="Calibri" panose="020F0502020204030204"/>
              </a:rPr>
              <a:t>risk </a:t>
            </a:r>
            <a:r>
              <a:rPr lang="en-US" spc="-5" dirty="0">
                <a:cs typeface="Calibri" panose="020F0502020204030204"/>
              </a:rPr>
              <a:t>of</a:t>
            </a:r>
            <a:r>
              <a:rPr lang="en-US" spc="150" dirty="0">
                <a:cs typeface="Calibri" panose="020F0502020204030204"/>
              </a:rPr>
              <a:t> </a:t>
            </a:r>
            <a:r>
              <a:rPr lang="en-US" spc="-10" dirty="0">
                <a:cs typeface="Calibri" panose="020F0502020204030204"/>
              </a:rPr>
              <a:t>&gt;=</a:t>
            </a:r>
            <a:endParaRPr lang="en-US" dirty="0">
              <a:cs typeface="Calibri" panose="020F0502020204030204"/>
            </a:endParaRPr>
          </a:p>
          <a:p>
            <a:pPr marL="12700" marR="5080">
              <a:lnSpc>
                <a:spcPts val="3050"/>
              </a:lnSpc>
              <a:spcBef>
                <a:spcPts val="195"/>
              </a:spcBef>
            </a:pPr>
            <a:r>
              <a:rPr lang="en-US" spc="-5" dirty="0">
                <a:cs typeface="Calibri" panose="020F0502020204030204"/>
              </a:rPr>
              <a:t>7.5 % who </a:t>
            </a:r>
            <a:r>
              <a:rPr lang="en-US" spc="-15" dirty="0">
                <a:cs typeface="Calibri" panose="020F0502020204030204"/>
              </a:rPr>
              <a:t>are </a:t>
            </a:r>
            <a:r>
              <a:rPr lang="en-US" spc="-10" dirty="0">
                <a:cs typeface="Calibri" panose="020F0502020204030204"/>
              </a:rPr>
              <a:t>between </a:t>
            </a:r>
            <a:r>
              <a:rPr lang="en-US" spc="-5" dirty="0">
                <a:cs typeface="Calibri" panose="020F0502020204030204"/>
              </a:rPr>
              <a:t>40 </a:t>
            </a:r>
            <a:r>
              <a:rPr lang="en-US" spc="-20" dirty="0">
                <a:cs typeface="Calibri" panose="020F0502020204030204"/>
              </a:rPr>
              <a:t>to </a:t>
            </a:r>
            <a:r>
              <a:rPr lang="en-US" spc="-5" dirty="0">
                <a:cs typeface="Calibri" panose="020F0502020204030204"/>
              </a:rPr>
              <a:t>75 </a:t>
            </a:r>
            <a:r>
              <a:rPr lang="en-US" spc="-25" dirty="0">
                <a:cs typeface="Calibri" panose="020F0502020204030204"/>
              </a:rPr>
              <a:t>years </a:t>
            </a:r>
            <a:r>
              <a:rPr lang="en-US" spc="-5" dirty="0">
                <a:cs typeface="Calibri" panose="020F0502020204030204"/>
              </a:rPr>
              <a:t>of </a:t>
            </a:r>
            <a:r>
              <a:rPr lang="en-US" spc="-10" dirty="0">
                <a:cs typeface="Calibri" panose="020F0502020204030204"/>
              </a:rPr>
              <a:t>age </a:t>
            </a:r>
            <a:r>
              <a:rPr lang="en-US" spc="-5" dirty="0">
                <a:cs typeface="Calibri" panose="020F0502020204030204"/>
              </a:rPr>
              <a:t>with LDL-  C </a:t>
            </a:r>
            <a:r>
              <a:rPr lang="en-US" spc="-10" dirty="0">
                <a:cs typeface="Calibri" panose="020F0502020204030204"/>
              </a:rPr>
              <a:t>between 70-189</a:t>
            </a:r>
            <a:r>
              <a:rPr lang="en-US" spc="60" dirty="0">
                <a:cs typeface="Calibri" panose="020F0502020204030204"/>
              </a:rPr>
              <a:t> </a:t>
            </a:r>
            <a:r>
              <a:rPr lang="en-US" spc="10" dirty="0">
                <a:cs typeface="Calibri" panose="020F0502020204030204"/>
              </a:rPr>
              <a:t>mg/dl</a:t>
            </a:r>
          </a:p>
          <a:p>
            <a:pPr marL="12700" marR="5080">
              <a:lnSpc>
                <a:spcPts val="3050"/>
              </a:lnSpc>
              <a:spcBef>
                <a:spcPts val="195"/>
              </a:spcBef>
            </a:pPr>
            <a:r>
              <a:rPr lang="en-US" spc="10" dirty="0">
                <a:solidFill>
                  <a:srgbClr val="FF0000"/>
                </a:solidFill>
                <a:cs typeface="Calibri" panose="020F0502020204030204"/>
              </a:rPr>
              <a:t>Secondary prevention </a:t>
            </a:r>
          </a:p>
          <a:p>
            <a:pPr marL="260350" indent="-248285">
              <a:lnSpc>
                <a:spcPts val="2735"/>
              </a:lnSpc>
              <a:spcBef>
                <a:spcPts val="100"/>
              </a:spcBef>
              <a:buSzPct val="96000"/>
              <a:buAutoNum type="arabicPlain"/>
              <a:tabLst>
                <a:tab pos="260985" algn="l"/>
              </a:tabLst>
            </a:pPr>
            <a:r>
              <a:rPr lang="en-US" spc="-15" dirty="0">
                <a:cs typeface="Calibri" panose="020F0502020204030204"/>
              </a:rPr>
              <a:t>Patients </a:t>
            </a:r>
            <a:r>
              <a:rPr lang="en-US" spc="-5" dirty="0">
                <a:cs typeface="Calibri" panose="020F0502020204030204"/>
              </a:rPr>
              <a:t>with known </a:t>
            </a:r>
            <a:r>
              <a:rPr lang="en-US" spc="-10" dirty="0">
                <a:cs typeface="Calibri" panose="020F0502020204030204"/>
              </a:rPr>
              <a:t>coronary </a:t>
            </a:r>
            <a:r>
              <a:rPr lang="en-US" spc="-5" dirty="0">
                <a:cs typeface="Calibri" panose="020F0502020204030204"/>
              </a:rPr>
              <a:t>heart disease </a:t>
            </a:r>
            <a:r>
              <a:rPr lang="en-US" dirty="0">
                <a:cs typeface="Calibri" panose="020F0502020204030204"/>
              </a:rPr>
              <a:t>and</a:t>
            </a:r>
            <a:r>
              <a:rPr lang="en-US" spc="-10" dirty="0">
                <a:cs typeface="Calibri" panose="020F0502020204030204"/>
              </a:rPr>
              <a:t> </a:t>
            </a:r>
            <a:r>
              <a:rPr lang="en-US" spc="-10" dirty="0" err="1">
                <a:cs typeface="Calibri" panose="020F0502020204030204"/>
              </a:rPr>
              <a:t>cardiovascular</a:t>
            </a:r>
            <a:r>
              <a:rPr lang="en-US" spc="-5" dirty="0" err="1">
                <a:cs typeface="Calibri" panose="020F0502020204030204"/>
              </a:rPr>
              <a:t>disease</a:t>
            </a:r>
            <a:r>
              <a:rPr lang="en-US" spc="-5" dirty="0">
                <a:cs typeface="Calibri" panose="020F0502020204030204"/>
              </a:rPr>
              <a:t>.</a:t>
            </a:r>
            <a:endParaRPr lang="en-US" dirty="0">
              <a:cs typeface="Calibri" panose="020F0502020204030204"/>
            </a:endParaRPr>
          </a:p>
          <a:p>
            <a:pPr marL="12700" marR="616585">
              <a:lnSpc>
                <a:spcPts val="2590"/>
              </a:lnSpc>
              <a:spcBef>
                <a:spcPts val="615"/>
              </a:spcBef>
              <a:buSzPct val="96000"/>
              <a:buAutoNum type="arabicPlain" startAt="2"/>
              <a:tabLst>
                <a:tab pos="328295" algn="l"/>
              </a:tabLst>
            </a:pPr>
            <a:r>
              <a:rPr lang="en-US" spc="-10" dirty="0">
                <a:cs typeface="Calibri" panose="020F0502020204030204"/>
              </a:rPr>
              <a:t>combinations </a:t>
            </a:r>
            <a:r>
              <a:rPr lang="en-US" spc="-5" dirty="0">
                <a:cs typeface="Calibri" panose="020F0502020204030204"/>
              </a:rPr>
              <a:t>of </a:t>
            </a:r>
            <a:r>
              <a:rPr lang="en-US" dirty="0">
                <a:cs typeface="Calibri" panose="020F0502020204030204"/>
              </a:rPr>
              <a:t>risk </a:t>
            </a:r>
            <a:r>
              <a:rPr lang="en-US" spc="-20" dirty="0">
                <a:cs typeface="Calibri" panose="020F0502020204030204"/>
              </a:rPr>
              <a:t>factors </a:t>
            </a:r>
            <a:r>
              <a:rPr lang="en-US" spc="-10" dirty="0">
                <a:cs typeface="Calibri" panose="020F0502020204030204"/>
              </a:rPr>
              <a:t>that result </a:t>
            </a:r>
            <a:r>
              <a:rPr lang="en-US" dirty="0">
                <a:cs typeface="Calibri" panose="020F0502020204030204"/>
              </a:rPr>
              <a:t>in a </a:t>
            </a:r>
            <a:r>
              <a:rPr lang="en-US" spc="-5" dirty="0">
                <a:cs typeface="Calibri" panose="020F0502020204030204"/>
              </a:rPr>
              <a:t>10-year </a:t>
            </a:r>
            <a:r>
              <a:rPr lang="en-US" dirty="0">
                <a:cs typeface="Calibri" panose="020F0502020204030204"/>
              </a:rPr>
              <a:t>risk </a:t>
            </a:r>
            <a:r>
              <a:rPr lang="en-US" spc="-5" dirty="0">
                <a:cs typeface="Calibri" panose="020F0502020204030204"/>
              </a:rPr>
              <a:t>of  </a:t>
            </a:r>
            <a:r>
              <a:rPr lang="en-US" dirty="0">
                <a:cs typeface="Calibri" panose="020F0502020204030204"/>
              </a:rPr>
              <a:t>ASCVD </a:t>
            </a:r>
            <a:r>
              <a:rPr lang="en-US" spc="-10" dirty="0">
                <a:cs typeface="Calibri" panose="020F0502020204030204"/>
              </a:rPr>
              <a:t>events of more </a:t>
            </a:r>
            <a:r>
              <a:rPr lang="en-US" dirty="0">
                <a:cs typeface="Calibri" panose="020F0502020204030204"/>
              </a:rPr>
              <a:t>than </a:t>
            </a:r>
            <a:r>
              <a:rPr lang="en-US" spc="-5" dirty="0">
                <a:cs typeface="Calibri" panose="020F0502020204030204"/>
              </a:rPr>
              <a:t>20</a:t>
            </a:r>
            <a:r>
              <a:rPr lang="en-US" spc="-20" dirty="0">
                <a:cs typeface="Calibri" panose="020F0502020204030204"/>
              </a:rPr>
              <a:t> </a:t>
            </a:r>
            <a:r>
              <a:rPr lang="en-US" spc="-10" dirty="0">
                <a:cs typeface="Calibri" panose="020F0502020204030204"/>
              </a:rPr>
              <a:t>percent.</a:t>
            </a:r>
            <a:endParaRPr lang="en-US" dirty="0">
              <a:cs typeface="Calibri" panose="020F0502020204030204"/>
            </a:endParaRPr>
          </a:p>
          <a:p>
            <a:pPr marL="327660" indent="-315595">
              <a:lnSpc>
                <a:spcPct val="100000"/>
              </a:lnSpc>
              <a:spcBef>
                <a:spcPts val="255"/>
              </a:spcBef>
              <a:buSzPct val="96000"/>
              <a:buAutoNum type="arabicPlain" startAt="2"/>
              <a:tabLst>
                <a:tab pos="328295" algn="l"/>
              </a:tabLst>
            </a:pPr>
            <a:r>
              <a:rPr lang="en-US" spc="-10" dirty="0">
                <a:cs typeface="Calibri" panose="020F0502020204030204"/>
              </a:rPr>
              <a:t>Chronic </a:t>
            </a:r>
            <a:r>
              <a:rPr lang="en-US" spc="-5" dirty="0">
                <a:cs typeface="Calibri" panose="020F0502020204030204"/>
              </a:rPr>
              <a:t>kidney disease </a:t>
            </a:r>
            <a:r>
              <a:rPr lang="en-US" dirty="0">
                <a:cs typeface="Calibri" panose="020F0502020204030204"/>
              </a:rPr>
              <a:t>with </a:t>
            </a:r>
            <a:r>
              <a:rPr lang="en-US" spc="-10" dirty="0">
                <a:cs typeface="Calibri" panose="020F0502020204030204"/>
              </a:rPr>
              <a:t>estimated </a:t>
            </a:r>
            <a:r>
              <a:rPr lang="en-US" dirty="0">
                <a:cs typeface="Calibri" panose="020F0502020204030204"/>
              </a:rPr>
              <a:t>GFR&lt;</a:t>
            </a:r>
            <a:r>
              <a:rPr lang="en-US" spc="-20" dirty="0">
                <a:cs typeface="Calibri" panose="020F0502020204030204"/>
              </a:rPr>
              <a:t> </a:t>
            </a:r>
            <a:r>
              <a:rPr lang="en-US" spc="-10" dirty="0">
                <a:cs typeface="Calibri" panose="020F0502020204030204"/>
              </a:rPr>
              <a:t>45/min/1.73m2.</a:t>
            </a:r>
            <a:endParaRPr lang="en-US" dirty="0">
              <a:cs typeface="Calibri" panose="020F0502020204030204"/>
            </a:endParaRPr>
          </a:p>
          <a:p>
            <a:pPr marL="12700" marR="12065">
              <a:lnSpc>
                <a:spcPct val="90000"/>
              </a:lnSpc>
              <a:spcBef>
                <a:spcPts val="575"/>
              </a:spcBef>
              <a:buSzPct val="96000"/>
              <a:buAutoNum type="arabicPlain" startAt="2"/>
              <a:tabLst>
                <a:tab pos="328295" algn="l"/>
              </a:tabLst>
            </a:pPr>
            <a:r>
              <a:rPr lang="en-US" dirty="0">
                <a:cs typeface="Calibri" panose="020F0502020204030204"/>
              </a:rPr>
              <a:t>Risk </a:t>
            </a:r>
            <a:r>
              <a:rPr lang="en-US" spc="-10" dirty="0">
                <a:cs typeface="Calibri" panose="020F0502020204030204"/>
              </a:rPr>
              <a:t>equivalent </a:t>
            </a:r>
            <a:r>
              <a:rPr lang="en-US" spc="-20" dirty="0">
                <a:cs typeface="Calibri" panose="020F0502020204030204"/>
              </a:rPr>
              <a:t>for </a:t>
            </a:r>
            <a:r>
              <a:rPr lang="en-US" spc="-5" dirty="0">
                <a:cs typeface="Calibri" panose="020F0502020204030204"/>
              </a:rPr>
              <a:t>CV </a:t>
            </a:r>
            <a:r>
              <a:rPr lang="en-US" dirty="0">
                <a:cs typeface="Calibri" panose="020F0502020204030204"/>
              </a:rPr>
              <a:t>in </a:t>
            </a:r>
            <a:r>
              <a:rPr lang="en-US" spc="-5" dirty="0">
                <a:cs typeface="Calibri" panose="020F0502020204030204"/>
              </a:rPr>
              <a:t>diabetic </a:t>
            </a:r>
            <a:r>
              <a:rPr lang="en-US" spc="-10" dirty="0">
                <a:cs typeface="Calibri" panose="020F0502020204030204"/>
              </a:rPr>
              <a:t>patients: </a:t>
            </a:r>
            <a:r>
              <a:rPr lang="en-US" dirty="0">
                <a:cs typeface="Calibri" panose="020F0502020204030204"/>
              </a:rPr>
              <a:t>Although </a:t>
            </a:r>
            <a:r>
              <a:rPr lang="en-US" spc="-5" dirty="0">
                <a:cs typeface="Calibri" panose="020F0502020204030204"/>
              </a:rPr>
              <a:t>some  </a:t>
            </a:r>
            <a:r>
              <a:rPr lang="en-US" dirty="0">
                <a:cs typeface="Calibri" panose="020F0502020204030204"/>
              </a:rPr>
              <a:t>guidelines </a:t>
            </a:r>
            <a:r>
              <a:rPr lang="en-US" spc="-20" dirty="0">
                <a:cs typeface="Calibri" panose="020F0502020204030204"/>
              </a:rPr>
              <a:t>have </a:t>
            </a:r>
            <a:r>
              <a:rPr lang="en-US" spc="-10" dirty="0">
                <a:cs typeface="Calibri" panose="020F0502020204030204"/>
              </a:rPr>
              <a:t>considered </a:t>
            </a:r>
            <a:r>
              <a:rPr lang="en-US" dirty="0">
                <a:cs typeface="Calibri" panose="020F0502020204030204"/>
              </a:rPr>
              <a:t>all </a:t>
            </a:r>
            <a:r>
              <a:rPr lang="en-US" spc="-10" dirty="0">
                <a:cs typeface="Calibri" panose="020F0502020204030204"/>
              </a:rPr>
              <a:t>patients </a:t>
            </a:r>
            <a:r>
              <a:rPr lang="en-US" dirty="0">
                <a:cs typeface="Calibri" panose="020F0502020204030204"/>
              </a:rPr>
              <a:t>with </a:t>
            </a:r>
            <a:r>
              <a:rPr lang="en-US" spc="-10" dirty="0">
                <a:cs typeface="Calibri" panose="020F0502020204030204"/>
              </a:rPr>
              <a:t>diabetes </a:t>
            </a:r>
            <a:r>
              <a:rPr lang="en-US" spc="-5" dirty="0">
                <a:cs typeface="Calibri" panose="020F0502020204030204"/>
              </a:rPr>
              <a:t>mellitus</a:t>
            </a:r>
            <a:endParaRPr lang="en-US" dirty="0">
              <a:cs typeface="Calibri" panose="020F0502020204030204"/>
            </a:endParaRPr>
          </a:p>
          <a:p>
            <a:endParaRPr lang="ar-JO"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Q15</a:t>
            </a:r>
          </a:p>
        </p:txBody>
      </p:sp>
      <p:sp>
        <p:nvSpPr>
          <p:cNvPr id="3" name="Content Placeholder 2"/>
          <p:cNvSpPr>
            <a:spLocks noGrp="1"/>
          </p:cNvSpPr>
          <p:nvPr>
            <p:ph idx="1"/>
          </p:nvPr>
        </p:nvSpPr>
        <p:spPr>
          <a:xfrm>
            <a:off x="457200" y="1628800"/>
            <a:ext cx="8229600" cy="4525963"/>
          </a:xfrm>
        </p:spPr>
        <p:txBody>
          <a:bodyPr/>
          <a:lstStyle/>
          <a:p>
            <a:pPr algn="l" rtl="0"/>
            <a:r>
              <a:rPr lang="en-US" dirty="0"/>
              <a:t>A 30 years old female patient with lower abdominal pain which is more in the right iliac region </a:t>
            </a:r>
          </a:p>
          <a:p>
            <a:pPr algn="l" rtl="0"/>
            <a:r>
              <a:rPr lang="en-US" dirty="0"/>
              <a:t>Give 4 differentials</a:t>
            </a:r>
          </a:p>
          <a:p>
            <a:pPr marL="0" indent="0" algn="l" rtl="0">
              <a:buNone/>
            </a:pPr>
            <a:r>
              <a:rPr lang="en-US" dirty="0"/>
              <a:t>	</a:t>
            </a:r>
            <a:r>
              <a:rPr lang="en-US" dirty="0">
                <a:solidFill>
                  <a:srgbClr val="00B050"/>
                </a:solidFill>
              </a:rPr>
              <a:t>1- Acute appendicitis, pregnancy, pancreatitis, </a:t>
            </a:r>
            <a:r>
              <a:rPr lang="en-US" dirty="0" err="1">
                <a:solidFill>
                  <a:srgbClr val="00B050"/>
                </a:solidFill>
              </a:rPr>
              <a:t>crohns</a:t>
            </a:r>
            <a:r>
              <a:rPr lang="en-US" dirty="0">
                <a:solidFill>
                  <a:srgbClr val="00B050"/>
                </a:solidFill>
              </a:rPr>
              <a:t> disease, ….</a:t>
            </a:r>
          </a:p>
          <a:p>
            <a:pPr algn="l" rtl="0"/>
            <a:endParaRPr lang="en-US" dirty="0">
              <a:solidFill>
                <a:srgbClr val="00B050"/>
              </a:solidFill>
            </a:endParaRPr>
          </a:p>
          <a:p>
            <a:pPr algn="l" rtl="0"/>
            <a:endParaRPr lang="en-US" dirty="0"/>
          </a:p>
          <a:p>
            <a:pPr algn="l" rtl="0"/>
            <a:endParaRPr lang="en-US" dirty="0"/>
          </a:p>
        </p:txBody>
      </p:sp>
    </p:spTree>
    <p:extLst>
      <p:ext uri="{BB962C8B-B14F-4D97-AF65-F5344CB8AC3E}">
        <p14:creationId xmlns:p14="http://schemas.microsoft.com/office/powerpoint/2010/main" val="802548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Family medicine archive</a:t>
            </a:r>
            <a:br>
              <a:rPr lang="en-US" dirty="0"/>
            </a:br>
            <a:endParaRPr lang="en-US" dirty="0"/>
          </a:p>
        </p:txBody>
      </p:sp>
      <p:sp>
        <p:nvSpPr>
          <p:cNvPr id="3" name="عنوان فرعي 2"/>
          <p:cNvSpPr>
            <a:spLocks noGrp="1"/>
          </p:cNvSpPr>
          <p:nvPr>
            <p:ph type="subTitle" idx="1"/>
          </p:nvPr>
        </p:nvSpPr>
        <p:spPr/>
        <p:txBody>
          <a:bodyPr>
            <a:normAutofit/>
          </a:bodyPr>
          <a:lstStyle/>
          <a:p>
            <a:r>
              <a:rPr lang="en-US" dirty="0"/>
              <a:t>Done by: </a:t>
            </a:r>
            <a:r>
              <a:rPr lang="en-US" dirty="0" err="1"/>
              <a:t>Ebaa</a:t>
            </a:r>
            <a:r>
              <a:rPr lang="en-US" dirty="0"/>
              <a:t> al-</a:t>
            </a:r>
            <a:r>
              <a:rPr lang="en-US" dirty="0" err="1"/>
              <a:t>khattab</a:t>
            </a:r>
            <a:endParaRPr lang="en-US" dirty="0"/>
          </a:p>
          <a:p>
            <a:r>
              <a:rPr lang="en-US" dirty="0"/>
              <a:t>Collected by : Mustafa al-</a:t>
            </a:r>
            <a:r>
              <a:rPr lang="en-US" dirty="0" err="1"/>
              <a:t>fawwaz</a:t>
            </a:r>
            <a:endParaRPr lang="en-US" dirty="0"/>
          </a:p>
        </p:txBody>
      </p:sp>
    </p:spTree>
    <p:extLst>
      <p:ext uri="{BB962C8B-B14F-4D97-AF65-F5344CB8AC3E}">
        <p14:creationId xmlns:p14="http://schemas.microsoft.com/office/powerpoint/2010/main" val="30445126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B300F-A90B-11E3-7812-86F06694BDB3}"/>
              </a:ext>
            </a:extLst>
          </p:cNvPr>
          <p:cNvSpPr>
            <a:spLocks noGrp="1"/>
          </p:cNvSpPr>
          <p:nvPr>
            <p:ph idx="1"/>
          </p:nvPr>
        </p:nvSpPr>
        <p:spPr>
          <a:xfrm>
            <a:off x="0" y="404664"/>
            <a:ext cx="9144000" cy="5616624"/>
          </a:xfrm>
        </p:spPr>
        <p:txBody>
          <a:bodyPr/>
          <a:lstStyle/>
          <a:p>
            <a:pPr marL="0" indent="0" algn="l">
              <a:buNone/>
            </a:pPr>
            <a:r>
              <a:rPr lang="en-US" b="0" i="0" dirty="0">
                <a:solidFill>
                  <a:srgbClr val="FF0000"/>
                </a:solidFill>
                <a:effectLst/>
                <a:latin typeface="Segoe UI Historic" panose="020B0502040204020203" pitchFamily="34" charset="0"/>
              </a:rPr>
              <a:t>50 years old </a:t>
            </a:r>
            <a:r>
              <a:rPr lang="en-US" b="0" i="0" dirty="0" err="1">
                <a:solidFill>
                  <a:srgbClr val="FF0000"/>
                </a:solidFill>
                <a:effectLst/>
                <a:latin typeface="Segoe UI Historic" panose="020B0502040204020203" pitchFamily="34" charset="0"/>
              </a:rPr>
              <a:t>femall</a:t>
            </a:r>
            <a:r>
              <a:rPr lang="en-US" b="0" i="0" dirty="0">
                <a:solidFill>
                  <a:srgbClr val="FF0000"/>
                </a:solidFill>
                <a:effectLst/>
                <a:latin typeface="Segoe UI Historic" panose="020B0502040204020203" pitchFamily="34" charset="0"/>
              </a:rPr>
              <a:t> What’s the screening test ? </a:t>
            </a:r>
          </a:p>
          <a:p>
            <a:pPr marL="0" indent="0" algn="l">
              <a:buNone/>
            </a:pPr>
            <a:endParaRPr lang="en-US" dirty="0">
              <a:solidFill>
                <a:srgbClr val="FF0000"/>
              </a:solidFill>
              <a:latin typeface="Segoe UI Historic" panose="020B0502040204020203" pitchFamily="34" charset="0"/>
            </a:endParaRPr>
          </a:p>
          <a:p>
            <a:pPr marL="0" indent="0" algn="l">
              <a:buNone/>
            </a:pPr>
            <a:endParaRPr lang="en-US" dirty="0">
              <a:solidFill>
                <a:srgbClr val="FF0000"/>
              </a:solidFill>
              <a:latin typeface="Segoe UI Historic" panose="020B0502040204020203" pitchFamily="34" charset="0"/>
            </a:endParaRPr>
          </a:p>
          <a:p>
            <a:pPr marL="0" indent="0" algn="l">
              <a:buNone/>
            </a:pPr>
            <a:r>
              <a:rPr lang="en-US" b="0" i="0" dirty="0">
                <a:solidFill>
                  <a:srgbClr val="FF0000"/>
                </a:solidFill>
                <a:effectLst/>
                <a:latin typeface="Segoe UI Historic" panose="020B0502040204020203" pitchFamily="34" charset="0"/>
              </a:rPr>
              <a:t>54 years old male previous smokers before 12 years , 20 cigarettes per day for 12 years What is the cancer Screening tests ? </a:t>
            </a:r>
            <a:br>
              <a:rPr lang="en-US" dirty="0">
                <a:solidFill>
                  <a:srgbClr val="FF0000"/>
                </a:solidFill>
              </a:rPr>
            </a:br>
            <a:endParaRPr lang="en-US" dirty="0">
              <a:solidFill>
                <a:srgbClr val="FF0000"/>
              </a:solidFill>
            </a:endParaRPr>
          </a:p>
          <a:p>
            <a:pPr marL="0" indent="0" algn="l">
              <a:buNone/>
            </a:pPr>
            <a:endParaRPr lang="en-US" dirty="0">
              <a:solidFill>
                <a:srgbClr val="FF0000"/>
              </a:solidFill>
            </a:endParaRPr>
          </a:p>
          <a:p>
            <a:pPr marL="0" indent="0" algn="l">
              <a:buNone/>
            </a:pPr>
            <a:r>
              <a:rPr lang="en-US" b="0" i="0" dirty="0">
                <a:solidFill>
                  <a:srgbClr val="FF0000"/>
                </a:solidFill>
                <a:effectLst/>
                <a:latin typeface="Segoe UI Historic" panose="020B0502040204020203" pitchFamily="34" charset="0"/>
              </a:rPr>
              <a:t>What is the role for screening for osteoporosis ?</a:t>
            </a:r>
          </a:p>
          <a:p>
            <a:pPr marL="0" indent="0" algn="l">
              <a:buNone/>
            </a:pPr>
            <a:endParaRPr lang="en-US" dirty="0">
              <a:solidFill>
                <a:srgbClr val="FF0000"/>
              </a:solidFill>
              <a:latin typeface="Segoe UI Historic" panose="020B0502040204020203" pitchFamily="34" charset="0"/>
            </a:endParaRPr>
          </a:p>
          <a:p>
            <a:pPr marL="0" indent="0" algn="l">
              <a:buNone/>
            </a:pPr>
            <a:r>
              <a:rPr lang="en-US" b="0" i="0" dirty="0" err="1">
                <a:effectLst/>
                <a:latin typeface="inherit"/>
              </a:rPr>
              <a:t>Bppv</a:t>
            </a:r>
            <a:r>
              <a:rPr lang="en-US" b="0" i="0" dirty="0">
                <a:effectLst/>
                <a:latin typeface="inherit"/>
              </a:rPr>
              <a:t> diagnostic test and treatable </a:t>
            </a:r>
            <a:r>
              <a:rPr lang="en-US" b="0" i="0" dirty="0" err="1">
                <a:effectLst/>
                <a:latin typeface="inherit"/>
              </a:rPr>
              <a:t>manoeuvre</a:t>
            </a:r>
            <a:r>
              <a:rPr lang="en-US" b="0" i="0" dirty="0">
                <a:effectLst/>
                <a:latin typeface="inherit"/>
              </a:rPr>
              <a:t> ?</a:t>
            </a:r>
          </a:p>
          <a:p>
            <a:pPr marL="0" indent="0" algn="l">
              <a:buNone/>
            </a:pPr>
            <a:endParaRPr lang="en-US" dirty="0">
              <a:solidFill>
                <a:srgbClr val="FF0000"/>
              </a:solidFill>
            </a:endParaRPr>
          </a:p>
        </p:txBody>
      </p:sp>
    </p:spTree>
    <p:extLst>
      <p:ext uri="{BB962C8B-B14F-4D97-AF65-F5344CB8AC3E}">
        <p14:creationId xmlns:p14="http://schemas.microsoft.com/office/powerpoint/2010/main" val="4165685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heet of music&#10;&#10;Description automatically generated with medium confidence">
            <a:extLst>
              <a:ext uri="{FF2B5EF4-FFF2-40B4-BE49-F238E27FC236}">
                <a16:creationId xmlns:a16="http://schemas.microsoft.com/office/drawing/2014/main" id="{73FBB465-7891-CD3B-F786-F977993468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674" y="230981"/>
            <a:ext cx="8681789" cy="4295775"/>
          </a:xfrm>
        </p:spPr>
      </p:pic>
      <p:sp>
        <p:nvSpPr>
          <p:cNvPr id="7" name="TextBox 6">
            <a:extLst>
              <a:ext uri="{FF2B5EF4-FFF2-40B4-BE49-F238E27FC236}">
                <a16:creationId xmlns:a16="http://schemas.microsoft.com/office/drawing/2014/main" id="{3092E82B-610A-0987-8BD4-31006553CB77}"/>
              </a:ext>
            </a:extLst>
          </p:cNvPr>
          <p:cNvSpPr txBox="1"/>
          <p:nvPr/>
        </p:nvSpPr>
        <p:spPr>
          <a:xfrm>
            <a:off x="251520" y="4725144"/>
            <a:ext cx="7884368" cy="523220"/>
          </a:xfrm>
          <a:prstGeom prst="rect">
            <a:avLst/>
          </a:prstGeom>
          <a:noFill/>
        </p:spPr>
        <p:txBody>
          <a:bodyPr wrap="square">
            <a:spAutoFit/>
          </a:bodyPr>
          <a:lstStyle/>
          <a:p>
            <a:pPr algn="l"/>
            <a:r>
              <a:rPr lang="en-US" sz="2800" b="0" i="0" dirty="0">
                <a:solidFill>
                  <a:srgbClr val="FF0000"/>
                </a:solidFill>
                <a:effectLst/>
                <a:latin typeface="Segoe UI Historic" panose="020B0502040204020203" pitchFamily="34" charset="0"/>
              </a:rPr>
              <a:t>What’s your diagnosis , treatment?</a:t>
            </a:r>
            <a:endParaRPr lang="en-US" sz="2800" dirty="0">
              <a:solidFill>
                <a:srgbClr val="FF0000"/>
              </a:solidFill>
            </a:endParaRPr>
          </a:p>
        </p:txBody>
      </p:sp>
    </p:spTree>
    <p:extLst>
      <p:ext uri="{BB962C8B-B14F-4D97-AF65-F5344CB8AC3E}">
        <p14:creationId xmlns:p14="http://schemas.microsoft.com/office/powerpoint/2010/main" val="2072451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17E16F-A473-9B22-8A15-23F563868416}"/>
              </a:ext>
            </a:extLst>
          </p:cNvPr>
          <p:cNvSpPr txBox="1"/>
          <p:nvPr/>
        </p:nvSpPr>
        <p:spPr>
          <a:xfrm>
            <a:off x="138383" y="1124744"/>
            <a:ext cx="4392488" cy="1754326"/>
          </a:xfrm>
          <a:prstGeom prst="rect">
            <a:avLst/>
          </a:prstGeom>
          <a:noFill/>
        </p:spPr>
        <p:txBody>
          <a:bodyPr wrap="square" rtlCol="0">
            <a:spAutoFit/>
          </a:bodyPr>
          <a:lstStyle/>
          <a:p>
            <a:pPr algn="l"/>
            <a:r>
              <a:rPr lang="en-US" b="0" i="0" dirty="0">
                <a:solidFill>
                  <a:srgbClr val="050505"/>
                </a:solidFill>
                <a:effectLst/>
                <a:latin typeface="Segoe UI Historic" panose="020B0502040204020203" pitchFamily="34" charset="0"/>
              </a:rPr>
              <a:t>what is the name of the sign ??</a:t>
            </a:r>
          </a:p>
          <a:p>
            <a:pPr algn="l"/>
            <a:r>
              <a:rPr lang="en-US" b="1" dirty="0">
                <a:solidFill>
                  <a:srgbClr val="FF0000"/>
                </a:solidFill>
                <a:latin typeface="Segoe UI Historic" panose="020B0502040204020203" pitchFamily="34" charset="0"/>
              </a:rPr>
              <a:t>Thumb sign </a:t>
            </a:r>
          </a:p>
          <a:p>
            <a:pPr algn="l"/>
            <a:endParaRPr lang="en-US" b="1" dirty="0">
              <a:solidFill>
                <a:srgbClr val="FF0000"/>
              </a:solidFill>
              <a:latin typeface="Segoe UI Historic" panose="020B0502040204020203" pitchFamily="34" charset="0"/>
            </a:endParaRPr>
          </a:p>
          <a:p>
            <a:pPr algn="l"/>
            <a:endParaRPr lang="en-US" b="1" dirty="0">
              <a:solidFill>
                <a:srgbClr val="FF0000"/>
              </a:solidFill>
              <a:latin typeface="Segoe UI Historic" panose="020B0502040204020203" pitchFamily="34" charset="0"/>
            </a:endParaRPr>
          </a:p>
          <a:p>
            <a:pPr algn="l"/>
            <a:r>
              <a:rPr lang="en-US" b="0" i="0" dirty="0">
                <a:solidFill>
                  <a:srgbClr val="050505"/>
                </a:solidFill>
                <a:effectLst/>
                <a:latin typeface="Segoe UI Historic" panose="020B0502040204020203" pitchFamily="34" charset="0"/>
              </a:rPr>
              <a:t>DX : </a:t>
            </a:r>
          </a:p>
          <a:p>
            <a:pPr algn="l"/>
            <a:r>
              <a:rPr lang="en-US" b="1" dirty="0">
                <a:solidFill>
                  <a:srgbClr val="FF0000"/>
                </a:solidFill>
                <a:latin typeface="Segoe UI Historic" panose="020B0502040204020203" pitchFamily="34" charset="0"/>
              </a:rPr>
              <a:t>epiglottitis</a:t>
            </a:r>
          </a:p>
        </p:txBody>
      </p:sp>
      <p:pic>
        <p:nvPicPr>
          <p:cNvPr id="7" name="Picture 6">
            <a:extLst>
              <a:ext uri="{FF2B5EF4-FFF2-40B4-BE49-F238E27FC236}">
                <a16:creationId xmlns:a16="http://schemas.microsoft.com/office/drawing/2014/main" id="{97620340-53A3-6A04-1DA3-0A0426E8FCDF}"/>
              </a:ext>
            </a:extLst>
          </p:cNvPr>
          <p:cNvPicPr>
            <a:picLocks noChangeAspect="1"/>
          </p:cNvPicPr>
          <p:nvPr/>
        </p:nvPicPr>
        <p:blipFill>
          <a:blip r:embed="rId2"/>
          <a:stretch>
            <a:fillRect/>
          </a:stretch>
        </p:blipFill>
        <p:spPr>
          <a:xfrm>
            <a:off x="4823808" y="1124744"/>
            <a:ext cx="4181809" cy="3777568"/>
          </a:xfrm>
          <a:prstGeom prst="rect">
            <a:avLst/>
          </a:prstGeom>
        </p:spPr>
      </p:pic>
    </p:spTree>
    <p:extLst>
      <p:ext uri="{BB962C8B-B14F-4D97-AF65-F5344CB8AC3E}">
        <p14:creationId xmlns:p14="http://schemas.microsoft.com/office/powerpoint/2010/main" val="2202493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3113AB-83BC-0EE4-78A6-BDDEC16E2460}"/>
              </a:ext>
            </a:extLst>
          </p:cNvPr>
          <p:cNvSpPr txBox="1"/>
          <p:nvPr/>
        </p:nvSpPr>
        <p:spPr>
          <a:xfrm>
            <a:off x="457200" y="2754468"/>
            <a:ext cx="2962672" cy="1384995"/>
          </a:xfrm>
          <a:prstGeom prst="rect">
            <a:avLst/>
          </a:prstGeom>
          <a:noFill/>
        </p:spPr>
        <p:txBody>
          <a:bodyPr wrap="square">
            <a:spAutoFit/>
          </a:bodyPr>
          <a:lstStyle/>
          <a:p>
            <a:pPr algn="l"/>
            <a:r>
              <a:rPr lang="en-US" sz="2800" dirty="0"/>
              <a:t>What is the next step?</a:t>
            </a:r>
            <a:br>
              <a:rPr lang="en-US" sz="2800" dirty="0"/>
            </a:br>
            <a:r>
              <a:rPr lang="en-US" sz="2800" dirty="0">
                <a:solidFill>
                  <a:srgbClr val="C00000"/>
                </a:solidFill>
              </a:rPr>
              <a:t>Lipid profile </a:t>
            </a:r>
          </a:p>
        </p:txBody>
      </p:sp>
      <p:pic>
        <p:nvPicPr>
          <p:cNvPr id="6" name="Content Placeholder 3">
            <a:extLst>
              <a:ext uri="{FF2B5EF4-FFF2-40B4-BE49-F238E27FC236}">
                <a16:creationId xmlns:a16="http://schemas.microsoft.com/office/drawing/2014/main" id="{164ECCAA-8A36-57E2-E290-506D6AC382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5936" y="1864418"/>
            <a:ext cx="4572000" cy="3129164"/>
          </a:xfrm>
        </p:spPr>
      </p:pic>
    </p:spTree>
    <p:extLst>
      <p:ext uri="{BB962C8B-B14F-4D97-AF65-F5344CB8AC3E}">
        <p14:creationId xmlns:p14="http://schemas.microsoft.com/office/powerpoint/2010/main" val="1917079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Q4 Hypertension</a:t>
            </a:r>
          </a:p>
        </p:txBody>
      </p:sp>
      <p:sp>
        <p:nvSpPr>
          <p:cNvPr id="5" name="Content Placeholder 4"/>
          <p:cNvSpPr>
            <a:spLocks noGrp="1"/>
          </p:cNvSpPr>
          <p:nvPr>
            <p:ph idx="1"/>
          </p:nvPr>
        </p:nvSpPr>
        <p:spPr/>
        <p:txBody>
          <a:bodyPr/>
          <a:lstStyle/>
          <a:p>
            <a:r>
              <a:rPr lang="en-US" dirty="0"/>
              <a:t>45 years old doctor come to your clinic his blood pressure was 130/85?, normal  blood sugar level ,his </a:t>
            </a:r>
            <a:r>
              <a:rPr lang="en-US" dirty="0" err="1"/>
              <a:t>ascvd</a:t>
            </a:r>
            <a:r>
              <a:rPr lang="en-US" dirty="0"/>
              <a:t> is 5% what is your initial management ?  </a:t>
            </a:r>
          </a:p>
          <a:p>
            <a:endParaRPr lang="en-US" dirty="0"/>
          </a:p>
          <a:p>
            <a:r>
              <a:rPr lang="en-US" dirty="0"/>
              <a:t>Life style modification only Like exercise , avoid smoking and alcohol ..</a:t>
            </a:r>
            <a:r>
              <a:rPr lang="en-US" dirty="0" err="1"/>
              <a:t>etc</a:t>
            </a:r>
            <a:endParaRPr lang="en-US" dirty="0"/>
          </a:p>
        </p:txBody>
      </p:sp>
    </p:spTree>
    <p:extLst>
      <p:ext uri="{BB962C8B-B14F-4D97-AF65-F5344CB8AC3E}">
        <p14:creationId xmlns:p14="http://schemas.microsoft.com/office/powerpoint/2010/main" val="24829554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17518F2D-3276-2FD2-6DF6-16C6A510FA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90035"/>
            <a:ext cx="6048672" cy="6677930"/>
          </a:xfrm>
        </p:spPr>
      </p:pic>
    </p:spTree>
    <p:extLst>
      <p:ext uri="{BB962C8B-B14F-4D97-AF65-F5344CB8AC3E}">
        <p14:creationId xmlns:p14="http://schemas.microsoft.com/office/powerpoint/2010/main" val="2592515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8DB650-3373-3015-1BE8-BC8AAD2DD5E2}"/>
              </a:ext>
            </a:extLst>
          </p:cNvPr>
          <p:cNvSpPr>
            <a:spLocks noGrp="1"/>
          </p:cNvSpPr>
          <p:nvPr>
            <p:ph idx="1"/>
          </p:nvPr>
        </p:nvSpPr>
        <p:spPr>
          <a:xfrm>
            <a:off x="457200" y="1166018"/>
            <a:ext cx="8229600" cy="4525963"/>
          </a:xfrm>
        </p:spPr>
        <p:txBody>
          <a:bodyPr/>
          <a:lstStyle/>
          <a:p>
            <a:pPr marL="0" indent="0" algn="l">
              <a:buNone/>
            </a:pPr>
            <a:r>
              <a:rPr lang="en-US" b="0" i="0" dirty="0">
                <a:solidFill>
                  <a:srgbClr val="FF0000"/>
                </a:solidFill>
                <a:effectLst/>
                <a:latin typeface="Segoe UI Historic" panose="020B0502040204020203" pitchFamily="34" charset="0"/>
              </a:rPr>
              <a:t>Test of thyroid function test High TSH Normal t3 , t4 </a:t>
            </a:r>
          </a:p>
          <a:p>
            <a:pPr marL="0" indent="0" algn="l">
              <a:buNone/>
            </a:pPr>
            <a:r>
              <a:rPr lang="en-US" b="0" i="0" dirty="0">
                <a:solidFill>
                  <a:srgbClr val="FF0000"/>
                </a:solidFill>
                <a:effectLst/>
                <a:latin typeface="Segoe UI Historic" panose="020B0502040204020203" pitchFamily="34" charset="0"/>
              </a:rPr>
              <a:t>Diagnosis ? Treatment?</a:t>
            </a:r>
            <a:endParaRPr lang="en-US" dirty="0">
              <a:solidFill>
                <a:srgbClr val="FF0000"/>
              </a:solidFill>
            </a:endParaRPr>
          </a:p>
        </p:txBody>
      </p:sp>
    </p:spTree>
    <p:extLst>
      <p:ext uri="{BB962C8B-B14F-4D97-AF65-F5344CB8AC3E}">
        <p14:creationId xmlns:p14="http://schemas.microsoft.com/office/powerpoint/2010/main" val="776918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with medium confidence">
            <a:extLst>
              <a:ext uri="{FF2B5EF4-FFF2-40B4-BE49-F238E27FC236}">
                <a16:creationId xmlns:a16="http://schemas.microsoft.com/office/drawing/2014/main" id="{3CCDF349-881F-0FCC-44F9-1C28498CAE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404664"/>
            <a:ext cx="7543271" cy="4525963"/>
          </a:xfrm>
        </p:spPr>
      </p:pic>
      <p:sp>
        <p:nvSpPr>
          <p:cNvPr id="7" name="TextBox 6">
            <a:extLst>
              <a:ext uri="{FF2B5EF4-FFF2-40B4-BE49-F238E27FC236}">
                <a16:creationId xmlns:a16="http://schemas.microsoft.com/office/drawing/2014/main" id="{9AACDEAE-8F35-A171-87BE-62238C24C6B2}"/>
              </a:ext>
            </a:extLst>
          </p:cNvPr>
          <p:cNvSpPr txBox="1"/>
          <p:nvPr/>
        </p:nvSpPr>
        <p:spPr>
          <a:xfrm>
            <a:off x="827584" y="4982545"/>
            <a:ext cx="4572000" cy="1477328"/>
          </a:xfrm>
          <a:prstGeom prst="rect">
            <a:avLst/>
          </a:prstGeom>
          <a:noFill/>
        </p:spPr>
        <p:txBody>
          <a:bodyPr wrap="square">
            <a:spAutoFit/>
          </a:bodyPr>
          <a:lstStyle/>
          <a:p>
            <a:pPr algn="l"/>
            <a:r>
              <a:rPr lang="en-US" sz="3000" b="0" i="0" dirty="0">
                <a:solidFill>
                  <a:srgbClr val="FF0000"/>
                </a:solidFill>
                <a:effectLst/>
                <a:latin typeface="Segoe UI Historic" panose="020B0502040204020203" pitchFamily="34" charset="0"/>
              </a:rPr>
              <a:t>Migraine drugs </a:t>
            </a:r>
          </a:p>
          <a:p>
            <a:pPr algn="l"/>
            <a:endParaRPr lang="en-US" sz="3000" dirty="0">
              <a:solidFill>
                <a:srgbClr val="FF0000"/>
              </a:solidFill>
              <a:latin typeface="Segoe UI Historic" panose="020B0502040204020203" pitchFamily="34" charset="0"/>
            </a:endParaRPr>
          </a:p>
          <a:p>
            <a:pPr algn="l"/>
            <a:r>
              <a:rPr lang="en-US" sz="3000" b="0" i="0" dirty="0">
                <a:solidFill>
                  <a:srgbClr val="FF0000"/>
                </a:solidFill>
                <a:effectLst/>
                <a:latin typeface="Segoe UI Historic" panose="020B0502040204020203" pitchFamily="34" charset="0"/>
              </a:rPr>
              <a:t>prophylactic drugs</a:t>
            </a:r>
            <a:endParaRPr lang="en-US" sz="3000" dirty="0">
              <a:solidFill>
                <a:srgbClr val="FF0000"/>
              </a:solidFill>
            </a:endParaRPr>
          </a:p>
        </p:txBody>
      </p:sp>
    </p:spTree>
    <p:extLst>
      <p:ext uri="{BB962C8B-B14F-4D97-AF65-F5344CB8AC3E}">
        <p14:creationId xmlns:p14="http://schemas.microsoft.com/office/powerpoint/2010/main" val="28942665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C1590A-6CDB-4A47-BC53-F2CB39A0CC5A}"/>
              </a:ext>
            </a:extLst>
          </p:cNvPr>
          <p:cNvSpPr>
            <a:spLocks noGrp="1"/>
          </p:cNvSpPr>
          <p:nvPr>
            <p:ph idx="1"/>
          </p:nvPr>
        </p:nvSpPr>
        <p:spPr>
          <a:xfrm>
            <a:off x="2" y="133350"/>
            <a:ext cx="8993981" cy="6381750"/>
          </a:xfrm>
        </p:spPr>
        <p:txBody>
          <a:bodyPr/>
          <a:lstStyle/>
          <a:p>
            <a:pPr marL="0" indent="0">
              <a:buNone/>
            </a:pPr>
            <a:r>
              <a:rPr lang="en-US" dirty="0"/>
              <a:t>Name the sign</a:t>
            </a:r>
          </a:p>
          <a:p>
            <a:pPr marL="0" indent="0">
              <a:buNone/>
            </a:pPr>
            <a:r>
              <a:rPr lang="en-US" dirty="0">
                <a:solidFill>
                  <a:srgbClr val="FF0000"/>
                </a:solidFill>
              </a:rPr>
              <a:t>    Grey turner’s</a:t>
            </a:r>
          </a:p>
          <a:p>
            <a:pPr marL="0" indent="0">
              <a:buNone/>
            </a:pPr>
            <a:endParaRPr lang="en-US" dirty="0">
              <a:solidFill>
                <a:srgbClr val="FF0000"/>
              </a:solidFill>
            </a:endParaRPr>
          </a:p>
          <a:p>
            <a:pPr marL="0" indent="0">
              <a:buNone/>
            </a:pPr>
            <a:endParaRPr lang="en-US" dirty="0">
              <a:solidFill>
                <a:srgbClr val="FF0000"/>
              </a:solidFill>
            </a:endParaRPr>
          </a:p>
          <a:p>
            <a:pPr marL="0" indent="0">
              <a:buNone/>
            </a:pPr>
            <a:r>
              <a:rPr lang="en-US" dirty="0">
                <a:solidFill>
                  <a:schemeClr val="tx1">
                    <a:lumMod val="95000"/>
                    <a:lumOff val="5000"/>
                  </a:schemeClr>
                </a:solidFill>
              </a:rPr>
              <a:t>b) What are the peritoneal signs?</a:t>
            </a:r>
          </a:p>
          <a:p>
            <a:pPr marL="0" indent="0">
              <a:buNone/>
            </a:pPr>
            <a:endParaRPr lang="en-US" dirty="0">
              <a:solidFill>
                <a:srgbClr val="FF0000"/>
              </a:solidFill>
            </a:endParaRPr>
          </a:p>
        </p:txBody>
      </p:sp>
      <p:pic>
        <p:nvPicPr>
          <p:cNvPr id="1028" name="Picture 4">
            <a:extLst>
              <a:ext uri="{FF2B5EF4-FFF2-40B4-BE49-F238E27FC236}">
                <a16:creationId xmlns:a16="http://schemas.microsoft.com/office/drawing/2014/main" id="{DD944018-E8DC-45C3-882B-3D8644452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42900"/>
            <a:ext cx="329127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FC49418-74B0-447E-945E-D49033085133}"/>
              </a:ext>
            </a:extLst>
          </p:cNvPr>
          <p:cNvPicPr>
            <a:picLocks noChangeAspect="1"/>
          </p:cNvPicPr>
          <p:nvPr/>
        </p:nvPicPr>
        <p:blipFill>
          <a:blip r:embed="rId3"/>
          <a:stretch>
            <a:fillRect/>
          </a:stretch>
        </p:blipFill>
        <p:spPr>
          <a:xfrm>
            <a:off x="4700338" y="4699947"/>
            <a:ext cx="3336791" cy="2128995"/>
          </a:xfrm>
          <a:prstGeom prst="rect">
            <a:avLst/>
          </a:prstGeom>
        </p:spPr>
      </p:pic>
    </p:spTree>
    <p:extLst>
      <p:ext uri="{BB962C8B-B14F-4D97-AF65-F5344CB8AC3E}">
        <p14:creationId xmlns:p14="http://schemas.microsoft.com/office/powerpoint/2010/main" val="793290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Family medicine archive</a:t>
            </a:r>
            <a:br>
              <a:rPr lang="en-US" dirty="0"/>
            </a:br>
            <a:r>
              <a:rPr lang="en-US" dirty="0"/>
              <a:t>group 2 </a:t>
            </a:r>
            <a:r>
              <a:rPr lang="en-US" dirty="0" err="1"/>
              <a:t>a+b</a:t>
            </a:r>
            <a:endParaRPr lang="en-US" dirty="0"/>
          </a:p>
        </p:txBody>
      </p:sp>
      <p:sp>
        <p:nvSpPr>
          <p:cNvPr id="3" name="عنوان فرعي 2"/>
          <p:cNvSpPr>
            <a:spLocks noGrp="1"/>
          </p:cNvSpPr>
          <p:nvPr>
            <p:ph type="subTitle" idx="1"/>
          </p:nvPr>
        </p:nvSpPr>
        <p:spPr/>
        <p:txBody>
          <a:bodyPr>
            <a:normAutofit fontScale="85000" lnSpcReduction="20000"/>
          </a:bodyPr>
          <a:lstStyle/>
          <a:p>
            <a:r>
              <a:rPr lang="en-US" dirty="0"/>
              <a:t>Done by: basil </a:t>
            </a:r>
            <a:r>
              <a:rPr lang="en-US" dirty="0" err="1"/>
              <a:t>hussam</a:t>
            </a:r>
            <a:endParaRPr lang="en-US" dirty="0"/>
          </a:p>
          <a:p>
            <a:r>
              <a:rPr lang="en-US" dirty="0"/>
              <a:t>Nasser </a:t>
            </a:r>
            <a:r>
              <a:rPr lang="en-US" dirty="0" err="1"/>
              <a:t>mousa</a:t>
            </a:r>
            <a:endParaRPr lang="en-US" dirty="0"/>
          </a:p>
          <a:p>
            <a:r>
              <a:rPr lang="en-US" dirty="0" err="1"/>
              <a:t>Tareq</a:t>
            </a:r>
            <a:r>
              <a:rPr lang="en-US" dirty="0"/>
              <a:t> </a:t>
            </a:r>
            <a:r>
              <a:rPr lang="en-US" dirty="0" err="1"/>
              <a:t>abualnadi</a:t>
            </a:r>
            <a:endParaRPr lang="en-US" dirty="0"/>
          </a:p>
          <a:p>
            <a:r>
              <a:rPr lang="en-US" dirty="0" err="1"/>
              <a:t>Moath</a:t>
            </a:r>
            <a:r>
              <a:rPr lang="en-US" dirty="0"/>
              <a:t> </a:t>
            </a:r>
            <a:r>
              <a:rPr lang="en-US" dirty="0" err="1"/>
              <a:t>Daher</a:t>
            </a:r>
            <a:endParaRPr lang="en-US" dirty="0"/>
          </a:p>
        </p:txBody>
      </p:sp>
    </p:spTree>
    <p:extLst>
      <p:ext uri="{BB962C8B-B14F-4D97-AF65-F5344CB8AC3E}">
        <p14:creationId xmlns:p14="http://schemas.microsoft.com/office/powerpoint/2010/main" val="41962351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4416" y="1314453"/>
            <a:ext cx="3736697" cy="3210791"/>
          </a:xfrm>
          <a:prstGeom prst="rect">
            <a:avLst/>
          </a:prstGeom>
        </p:spPr>
      </p:pic>
      <p:sp>
        <p:nvSpPr>
          <p:cNvPr id="5" name="TextBox 4"/>
          <p:cNvSpPr txBox="1"/>
          <p:nvPr/>
        </p:nvSpPr>
        <p:spPr>
          <a:xfrm>
            <a:off x="4915304" y="4660324"/>
            <a:ext cx="3875809" cy="646331"/>
          </a:xfrm>
          <a:prstGeom prst="rect">
            <a:avLst/>
          </a:prstGeom>
          <a:noFill/>
        </p:spPr>
        <p:txBody>
          <a:bodyPr wrap="square" rtlCol="0">
            <a:spAutoFit/>
          </a:bodyPr>
          <a:lstStyle/>
          <a:p>
            <a:pPr fontAlgn="base">
              <a:spcBef>
                <a:spcPct val="0"/>
              </a:spcBef>
              <a:spcAft>
                <a:spcPct val="0"/>
              </a:spcAft>
            </a:pPr>
            <a:r>
              <a:rPr lang="en-US" dirty="0">
                <a:solidFill>
                  <a:srgbClr val="FF0000"/>
                </a:solidFill>
                <a:latin typeface="Arial" panose="020B0604020202020204" pitchFamily="34" charset="0"/>
                <a:cs typeface="Arial" panose="020B0604020202020204" pitchFamily="34" charset="0"/>
              </a:rPr>
              <a:t>Not the same picture and not related mainly to the question</a:t>
            </a:r>
          </a:p>
        </p:txBody>
      </p:sp>
      <p:sp>
        <p:nvSpPr>
          <p:cNvPr id="6" name="TextBox 5"/>
          <p:cNvSpPr txBox="1"/>
          <p:nvPr/>
        </p:nvSpPr>
        <p:spPr>
          <a:xfrm>
            <a:off x="322118" y="1179371"/>
            <a:ext cx="4478483" cy="4662815"/>
          </a:xfrm>
          <a:prstGeom prst="rect">
            <a:avLst/>
          </a:prstGeom>
          <a:noFill/>
        </p:spPr>
        <p:txBody>
          <a:bodyPr wrap="square" rtlCol="0">
            <a:spAutoFit/>
          </a:bodyPr>
          <a:lstStyle/>
          <a:p>
            <a:pPr algn="l" rtl="0" fontAlgn="base">
              <a:spcBef>
                <a:spcPct val="0"/>
              </a:spcBef>
              <a:spcAft>
                <a:spcPct val="0"/>
              </a:spcAft>
            </a:pPr>
            <a:r>
              <a:rPr lang="en-US" sz="1650" dirty="0">
                <a:solidFill>
                  <a:prstClr val="black"/>
                </a:solidFill>
                <a:latin typeface="Arial" panose="020B0604020202020204" pitchFamily="34" charset="0"/>
                <a:cs typeface="Arial" panose="020B0604020202020204" pitchFamily="34" charset="0"/>
              </a:rPr>
              <a:t>Male patient 38 years old , normal TSH , normal blood sugar , k+  2.6 (</a:t>
            </a:r>
            <a:r>
              <a:rPr lang="en-US" sz="1650" dirty="0" err="1">
                <a:solidFill>
                  <a:prstClr val="black"/>
                </a:solidFill>
                <a:latin typeface="Arial" panose="020B0604020202020204" pitchFamily="34" charset="0"/>
                <a:cs typeface="Arial" panose="020B0604020202020204" pitchFamily="34" charset="0"/>
              </a:rPr>
              <a:t>mmol</a:t>
            </a:r>
            <a:r>
              <a:rPr lang="en-US" sz="1650" dirty="0">
                <a:solidFill>
                  <a:prstClr val="black"/>
                </a:solidFill>
                <a:latin typeface="Arial" panose="020B0604020202020204" pitchFamily="34" charset="0"/>
                <a:cs typeface="Arial" panose="020B0604020202020204" pitchFamily="34" charset="0"/>
              </a:rPr>
              <a:t>/L)</a:t>
            </a:r>
          </a:p>
          <a:p>
            <a:pPr algn="l" rtl="0" fontAlgn="base">
              <a:spcBef>
                <a:spcPct val="0"/>
              </a:spcBef>
              <a:spcAft>
                <a:spcPct val="0"/>
              </a:spcAft>
            </a:pPr>
            <a:endParaRPr lang="en-US" sz="1650" dirty="0">
              <a:solidFill>
                <a:prstClr val="black"/>
              </a:solidFill>
              <a:latin typeface="Arial" panose="020B0604020202020204" pitchFamily="34" charset="0"/>
              <a:cs typeface="Arial" panose="020B0604020202020204" pitchFamily="34" charset="0"/>
            </a:endParaRPr>
          </a:p>
          <a:p>
            <a:pPr algn="l" rtl="0" fontAlgn="base">
              <a:spcBef>
                <a:spcPct val="0"/>
              </a:spcBef>
              <a:spcAft>
                <a:spcPct val="0"/>
              </a:spcAft>
            </a:pPr>
            <a:endParaRPr lang="en-US" sz="1650" dirty="0">
              <a:solidFill>
                <a:prstClr val="black"/>
              </a:solidFill>
              <a:latin typeface="Arial" panose="020B0604020202020204" pitchFamily="34" charset="0"/>
              <a:cs typeface="Arial" panose="020B0604020202020204" pitchFamily="34" charset="0"/>
            </a:endParaRPr>
          </a:p>
          <a:p>
            <a:pPr algn="l" rtl="0" fontAlgn="base">
              <a:spcBef>
                <a:spcPct val="0"/>
              </a:spcBef>
              <a:spcAft>
                <a:spcPct val="0"/>
              </a:spcAft>
            </a:pPr>
            <a:r>
              <a:rPr lang="en-US" sz="1650" dirty="0">
                <a:solidFill>
                  <a:prstClr val="black"/>
                </a:solidFill>
                <a:latin typeface="Arial" panose="020B0604020202020204" pitchFamily="34" charset="0"/>
                <a:cs typeface="Arial" panose="020B0604020202020204" pitchFamily="34" charset="0"/>
              </a:rPr>
              <a:t>What is your </a:t>
            </a:r>
            <a:r>
              <a:rPr lang="en-US" sz="1650" dirty="0" err="1">
                <a:solidFill>
                  <a:prstClr val="black"/>
                </a:solidFill>
                <a:latin typeface="Arial" panose="020B0604020202020204" pitchFamily="34" charset="0"/>
                <a:cs typeface="Arial" panose="020B0604020202020204" pitchFamily="34" charset="0"/>
              </a:rPr>
              <a:t>interpretion</a:t>
            </a:r>
            <a:r>
              <a:rPr lang="en-US" sz="1650" dirty="0">
                <a:solidFill>
                  <a:prstClr val="black"/>
                </a:solidFill>
                <a:latin typeface="Arial" panose="020B0604020202020204" pitchFamily="34" charset="0"/>
                <a:cs typeface="Arial" panose="020B0604020202020204" pitchFamily="34" charset="0"/>
              </a:rPr>
              <a:t> for this patient:</a:t>
            </a:r>
          </a:p>
          <a:p>
            <a:pPr algn="l" rtl="0" fontAlgn="base">
              <a:spcBef>
                <a:spcPct val="0"/>
              </a:spcBef>
              <a:spcAft>
                <a:spcPct val="0"/>
              </a:spcAft>
            </a:pPr>
            <a:endParaRPr lang="en-US" sz="1650" dirty="0">
              <a:solidFill>
                <a:prstClr val="black"/>
              </a:solidFill>
              <a:latin typeface="Arial" panose="020B0604020202020204" pitchFamily="34" charset="0"/>
              <a:cs typeface="Arial" panose="020B0604020202020204" pitchFamily="34" charset="0"/>
            </a:endParaRPr>
          </a:p>
          <a:p>
            <a:pPr algn="l" rtl="0" fontAlgn="base">
              <a:spcBef>
                <a:spcPct val="0"/>
              </a:spcBef>
              <a:spcAft>
                <a:spcPct val="0"/>
              </a:spcAft>
            </a:pPr>
            <a:r>
              <a:rPr lang="en-US" sz="1650" dirty="0">
                <a:solidFill>
                  <a:prstClr val="black"/>
                </a:solidFill>
                <a:latin typeface="Arial" panose="020B0604020202020204" pitchFamily="34" charset="0"/>
                <a:cs typeface="Arial" panose="020B0604020202020204" pitchFamily="34" charset="0"/>
              </a:rPr>
              <a:t>Secondary hypertension stage 2/  hypokalemia </a:t>
            </a:r>
          </a:p>
          <a:p>
            <a:pPr algn="l" rtl="0" fontAlgn="base">
              <a:spcBef>
                <a:spcPct val="0"/>
              </a:spcBef>
              <a:spcAft>
                <a:spcPct val="0"/>
              </a:spcAft>
            </a:pPr>
            <a:endParaRPr lang="en-US" sz="1650" dirty="0">
              <a:solidFill>
                <a:prstClr val="black"/>
              </a:solidFill>
              <a:latin typeface="Arial" panose="020B0604020202020204" pitchFamily="34" charset="0"/>
              <a:cs typeface="Arial" panose="020B0604020202020204" pitchFamily="34" charset="0"/>
            </a:endParaRPr>
          </a:p>
          <a:p>
            <a:pPr algn="l" rtl="0" fontAlgn="base">
              <a:spcBef>
                <a:spcPct val="0"/>
              </a:spcBef>
              <a:spcAft>
                <a:spcPct val="0"/>
              </a:spcAft>
            </a:pPr>
            <a:endParaRPr lang="en-US" sz="1650" dirty="0">
              <a:solidFill>
                <a:prstClr val="black"/>
              </a:solidFill>
              <a:latin typeface="Arial" panose="020B0604020202020204" pitchFamily="34" charset="0"/>
              <a:cs typeface="Arial" panose="020B0604020202020204" pitchFamily="34" charset="0"/>
            </a:endParaRPr>
          </a:p>
          <a:p>
            <a:pPr algn="l" rtl="0" fontAlgn="base">
              <a:spcBef>
                <a:spcPct val="0"/>
              </a:spcBef>
              <a:spcAft>
                <a:spcPct val="0"/>
              </a:spcAft>
            </a:pPr>
            <a:endParaRPr lang="en-US" sz="1650" dirty="0">
              <a:solidFill>
                <a:prstClr val="black"/>
              </a:solidFill>
              <a:latin typeface="Arial" panose="020B0604020202020204" pitchFamily="34" charset="0"/>
              <a:cs typeface="Arial" panose="020B0604020202020204" pitchFamily="34" charset="0"/>
            </a:endParaRPr>
          </a:p>
          <a:p>
            <a:pPr algn="l" rtl="0" fontAlgn="base">
              <a:spcBef>
                <a:spcPct val="0"/>
              </a:spcBef>
              <a:spcAft>
                <a:spcPct val="0"/>
              </a:spcAft>
            </a:pPr>
            <a:r>
              <a:rPr lang="en-US" sz="1650" dirty="0">
                <a:solidFill>
                  <a:prstClr val="black"/>
                </a:solidFill>
                <a:latin typeface="Arial" panose="020B0604020202020204" pitchFamily="34" charset="0"/>
                <a:cs typeface="Arial" panose="020B0604020202020204" pitchFamily="34" charset="0"/>
              </a:rPr>
              <a:t>causes for this condition:</a:t>
            </a:r>
          </a:p>
          <a:p>
            <a:pPr algn="l" rtl="0" fontAlgn="base">
              <a:spcBef>
                <a:spcPct val="0"/>
              </a:spcBef>
              <a:spcAft>
                <a:spcPct val="0"/>
              </a:spcAft>
            </a:pPr>
            <a:endParaRPr lang="en-US" sz="1650" dirty="0">
              <a:solidFill>
                <a:prstClr val="black"/>
              </a:solidFill>
              <a:latin typeface="Arial" panose="020B0604020202020204" pitchFamily="34" charset="0"/>
              <a:cs typeface="Arial" panose="020B0604020202020204" pitchFamily="34" charset="0"/>
            </a:endParaRPr>
          </a:p>
          <a:p>
            <a:pPr algn="l" rtl="0" fontAlgn="base">
              <a:spcBef>
                <a:spcPct val="0"/>
              </a:spcBef>
              <a:spcAft>
                <a:spcPct val="0"/>
              </a:spcAft>
            </a:pPr>
            <a:r>
              <a:rPr lang="en-US" sz="1650" dirty="0">
                <a:solidFill>
                  <a:prstClr val="black"/>
                </a:solidFill>
                <a:latin typeface="Arial" panose="020B0604020202020204" pitchFamily="34" charset="0"/>
                <a:cs typeface="Arial" panose="020B0604020202020204" pitchFamily="34" charset="0"/>
              </a:rPr>
              <a:t>primary hyperaldosteronism</a:t>
            </a:r>
          </a:p>
          <a:p>
            <a:pPr algn="l" rtl="0" fontAlgn="base">
              <a:spcBef>
                <a:spcPct val="0"/>
              </a:spcBef>
              <a:spcAft>
                <a:spcPct val="0"/>
              </a:spcAft>
            </a:pPr>
            <a:r>
              <a:rPr lang="en-US" sz="1650" dirty="0">
                <a:solidFill>
                  <a:prstClr val="black"/>
                </a:solidFill>
                <a:latin typeface="Arial" panose="020B0604020202020204" pitchFamily="34" charset="0"/>
                <a:cs typeface="Arial" panose="020B0604020202020204" pitchFamily="34" charset="0"/>
              </a:rPr>
              <a:t>Renal artery stenosis</a:t>
            </a:r>
          </a:p>
          <a:p>
            <a:pPr algn="l" rtl="0" fontAlgn="base">
              <a:spcBef>
                <a:spcPct val="0"/>
              </a:spcBef>
              <a:spcAft>
                <a:spcPct val="0"/>
              </a:spcAft>
            </a:pPr>
            <a:r>
              <a:rPr lang="en-US" sz="1650" dirty="0">
                <a:solidFill>
                  <a:prstClr val="black"/>
                </a:solidFill>
                <a:latin typeface="Arial" panose="020B0604020202020204" pitchFamily="34" charset="0"/>
                <a:cs typeface="Arial" panose="020B0604020202020204" pitchFamily="34" charset="0"/>
              </a:rPr>
              <a:t>Cushing syndrome</a:t>
            </a:r>
          </a:p>
          <a:p>
            <a:pPr algn="l" rtl="0" fontAlgn="base">
              <a:spcBef>
                <a:spcPct val="0"/>
              </a:spcBef>
              <a:spcAft>
                <a:spcPct val="0"/>
              </a:spcAft>
            </a:pPr>
            <a:endParaRPr lang="en-US" sz="1650" dirty="0">
              <a:solidFill>
                <a:prstClr val="black"/>
              </a:solidFill>
              <a:latin typeface="Arial" panose="020B0604020202020204" pitchFamily="34" charset="0"/>
              <a:cs typeface="Arial" panose="020B0604020202020204" pitchFamily="34" charset="0"/>
            </a:endParaRPr>
          </a:p>
          <a:p>
            <a:pPr algn="l" rtl="0" fontAlgn="base">
              <a:spcBef>
                <a:spcPct val="0"/>
              </a:spcBef>
              <a:spcAft>
                <a:spcPct val="0"/>
              </a:spcAft>
            </a:pPr>
            <a:endParaRPr lang="en-US" sz="165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54125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3649" y="1488715"/>
            <a:ext cx="4437071" cy="3982099"/>
          </a:xfrm>
        </p:spPr>
      </p:pic>
      <p:sp>
        <p:nvSpPr>
          <p:cNvPr id="5" name="TextBox 4"/>
          <p:cNvSpPr txBox="1"/>
          <p:nvPr/>
        </p:nvSpPr>
        <p:spPr>
          <a:xfrm>
            <a:off x="509155" y="2031425"/>
            <a:ext cx="2493818" cy="923330"/>
          </a:xfrm>
          <a:prstGeom prst="rect">
            <a:avLst/>
          </a:prstGeom>
          <a:noFill/>
        </p:spPr>
        <p:txBody>
          <a:bodyPr wrap="square" rtlCol="0">
            <a:spAutoFit/>
          </a:bodyPr>
          <a:lstStyle/>
          <a:p>
            <a:r>
              <a:rPr lang="ar-JO" dirty="0">
                <a:solidFill>
                  <a:srgbClr val="FF0000"/>
                </a:solidFill>
              </a:rPr>
              <a:t>مو نفس الصورة بالزبط كان مبين بالصورة </a:t>
            </a:r>
            <a:r>
              <a:rPr lang="en-US" dirty="0">
                <a:solidFill>
                  <a:srgbClr val="FF0000"/>
                </a:solidFill>
              </a:rPr>
              <a:t>Mediastinal distension  </a:t>
            </a:r>
          </a:p>
        </p:txBody>
      </p:sp>
      <p:sp>
        <p:nvSpPr>
          <p:cNvPr id="6" name="TextBox 5"/>
          <p:cNvSpPr txBox="1"/>
          <p:nvPr/>
        </p:nvSpPr>
        <p:spPr>
          <a:xfrm>
            <a:off x="311728" y="3132858"/>
            <a:ext cx="3231572" cy="1477328"/>
          </a:xfrm>
          <a:prstGeom prst="rect">
            <a:avLst/>
          </a:prstGeom>
          <a:noFill/>
        </p:spPr>
        <p:txBody>
          <a:bodyPr wrap="square" rtlCol="0">
            <a:spAutoFit/>
          </a:bodyPr>
          <a:lstStyle/>
          <a:p>
            <a:r>
              <a:rPr lang="en-US" dirty="0"/>
              <a:t>Interpretation for this chest x-ray ,What is your diagnosis:</a:t>
            </a:r>
          </a:p>
          <a:p>
            <a:r>
              <a:rPr lang="en-US" dirty="0"/>
              <a:t>Right middle lobe consolidation</a:t>
            </a:r>
          </a:p>
          <a:p>
            <a:endParaRPr lang="en-US" dirty="0"/>
          </a:p>
          <a:p>
            <a:r>
              <a:rPr lang="en-US" dirty="0"/>
              <a:t> diagnosis : lobar pneumonia </a:t>
            </a:r>
          </a:p>
        </p:txBody>
      </p:sp>
    </p:spTree>
    <p:extLst>
      <p:ext uri="{BB962C8B-B14F-4D97-AF65-F5344CB8AC3E}">
        <p14:creationId xmlns:p14="http://schemas.microsoft.com/office/powerpoint/2010/main" val="11218581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pPr algn="l" rtl="0"/>
            <a:r>
              <a:rPr lang="en-US" dirty="0"/>
              <a:t>Patient with DM with no comorbidities list 3 treatment goals: according to a1c FBG 2HPP</a:t>
            </a:r>
          </a:p>
          <a:p>
            <a:pPr algn="l" rtl="0">
              <a:buFont typeface="Wingdings" panose="05000000000000000000" pitchFamily="2" charset="2"/>
              <a:buChar char="§"/>
            </a:pPr>
            <a:r>
              <a:rPr lang="en-US" dirty="0"/>
              <a:t>A1C &lt;7.0%, </a:t>
            </a:r>
          </a:p>
          <a:p>
            <a:pPr algn="l" rtl="0">
              <a:buFont typeface="Wingdings" panose="05000000000000000000" pitchFamily="2" charset="2"/>
              <a:buChar char="§"/>
            </a:pPr>
            <a:r>
              <a:rPr lang="en-US" dirty="0" err="1"/>
              <a:t>Preprandial</a:t>
            </a:r>
            <a:r>
              <a:rPr lang="en-US" dirty="0"/>
              <a:t> capillary plasma glucose 80–130 mg/</a:t>
            </a:r>
            <a:r>
              <a:rPr lang="en-US" dirty="0" err="1"/>
              <a:t>dL</a:t>
            </a:r>
            <a:endParaRPr lang="en-US" dirty="0"/>
          </a:p>
          <a:p>
            <a:pPr algn="l" rtl="0">
              <a:buFont typeface="Wingdings" panose="05000000000000000000" pitchFamily="2" charset="2"/>
              <a:buChar char="§"/>
            </a:pPr>
            <a:r>
              <a:rPr lang="en-US" dirty="0"/>
              <a:t>Peak postprandial capillary plasma glucose less than 180mg/dl</a:t>
            </a:r>
          </a:p>
          <a:p>
            <a:pPr algn="l" rtl="0"/>
            <a:endParaRPr lang="en-US" dirty="0"/>
          </a:p>
        </p:txBody>
      </p:sp>
    </p:spTree>
    <p:extLst>
      <p:ext uri="{BB962C8B-B14F-4D97-AF65-F5344CB8AC3E}">
        <p14:creationId xmlns:p14="http://schemas.microsoft.com/office/powerpoint/2010/main" val="1797876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pPr algn="l" rtl="0"/>
            <a:r>
              <a:rPr lang="en-US" dirty="0"/>
              <a:t>ECG with ST elevation in lead v1 V2 v3 v4,diagnosis? Acute </a:t>
            </a:r>
            <a:r>
              <a:rPr lang="en-US" dirty="0" err="1"/>
              <a:t>Anteroseptal</a:t>
            </a:r>
            <a:r>
              <a:rPr lang="en-US" dirty="0"/>
              <a:t> STEMI </a:t>
            </a:r>
          </a:p>
          <a:p>
            <a:pPr marL="0" indent="0" algn="l" rtl="0">
              <a:buNone/>
            </a:pPr>
            <a:r>
              <a:rPr lang="en-US" dirty="0"/>
              <a:t>Initial management: </a:t>
            </a:r>
          </a:p>
        </p:txBody>
      </p:sp>
      <p:pic>
        <p:nvPicPr>
          <p:cNvPr id="4" name="صورة 3"/>
          <p:cNvPicPr>
            <a:picLocks noChangeAspect="1"/>
          </p:cNvPicPr>
          <p:nvPr/>
        </p:nvPicPr>
        <p:blipFill rotWithShape="1">
          <a:blip r:embed="rId2">
            <a:extLst>
              <a:ext uri="{28A0092B-C50C-407E-A947-70E740481C1C}">
                <a14:useLocalDpi xmlns:a14="http://schemas.microsoft.com/office/drawing/2010/main" val="0"/>
              </a:ext>
            </a:extLst>
          </a:blip>
          <a:srcRect l="16182" t="4402" r="25029" b="75035"/>
          <a:stretch/>
        </p:blipFill>
        <p:spPr>
          <a:xfrm>
            <a:off x="179513" y="3356992"/>
            <a:ext cx="5104573" cy="2088232"/>
          </a:xfrm>
          <a:prstGeom prst="rect">
            <a:avLst/>
          </a:prstGeom>
        </p:spPr>
      </p:pic>
    </p:spTree>
    <p:extLst>
      <p:ext uri="{BB962C8B-B14F-4D97-AF65-F5344CB8AC3E}">
        <p14:creationId xmlns:p14="http://schemas.microsoft.com/office/powerpoint/2010/main" val="7118779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normAutofit/>
          </a:bodyPr>
          <a:lstStyle/>
          <a:p>
            <a:pPr algn="l" rtl="0"/>
            <a:r>
              <a:rPr lang="en-US" dirty="0"/>
              <a:t>Patient with burning epigastric pain and indigestion that is worse while lying down.</a:t>
            </a:r>
          </a:p>
          <a:p>
            <a:pPr algn="l" rtl="0"/>
            <a:r>
              <a:rPr lang="en-US" dirty="0"/>
              <a:t>Diagnosis: GERD</a:t>
            </a:r>
          </a:p>
          <a:p>
            <a:pPr algn="l" rtl="0"/>
            <a:r>
              <a:rPr lang="en-US" dirty="0"/>
              <a:t>List 3 other organic causes of dyspepsia:</a:t>
            </a:r>
            <a:endParaRPr lang="en-US" b="1" dirty="0">
              <a:solidFill>
                <a:schemeClr val="bg1">
                  <a:lumMod val="25000"/>
                </a:schemeClr>
              </a:solidFill>
            </a:endParaRPr>
          </a:p>
          <a:p>
            <a:pPr lvl="0" algn="l" rtl="0">
              <a:spcBef>
                <a:spcPts val="0"/>
              </a:spcBef>
              <a:buAutoNum type="arabicPeriod"/>
            </a:pPr>
            <a:r>
              <a:rPr lang="en-GB" b="1" dirty="0">
                <a:solidFill>
                  <a:schemeClr val="bg1">
                    <a:lumMod val="25000"/>
                  </a:schemeClr>
                </a:solidFill>
              </a:rPr>
              <a:t>Peptic ulcer</a:t>
            </a:r>
            <a:endParaRPr lang="en-US" b="1" dirty="0">
              <a:solidFill>
                <a:schemeClr val="bg1">
                  <a:lumMod val="25000"/>
                </a:schemeClr>
              </a:solidFill>
            </a:endParaRPr>
          </a:p>
          <a:p>
            <a:pPr marL="0" lvl="0" indent="0" algn="l" rtl="0">
              <a:spcBef>
                <a:spcPts val="0"/>
              </a:spcBef>
              <a:spcAft>
                <a:spcPts val="0"/>
              </a:spcAft>
            </a:pPr>
            <a:r>
              <a:rPr lang="en-GB" b="1" dirty="0">
                <a:solidFill>
                  <a:schemeClr val="bg1">
                    <a:lumMod val="25000"/>
                  </a:schemeClr>
                </a:solidFill>
              </a:rPr>
              <a:t>2. Gastric or </a:t>
            </a:r>
            <a:r>
              <a:rPr lang="en-GB" b="1" dirty="0" err="1">
                <a:solidFill>
                  <a:schemeClr val="bg1">
                    <a:lumMod val="25000"/>
                  </a:schemeClr>
                </a:solidFill>
              </a:rPr>
              <a:t>esophageal</a:t>
            </a:r>
            <a:r>
              <a:rPr lang="en-GB" b="1" dirty="0">
                <a:solidFill>
                  <a:schemeClr val="bg1">
                    <a:lumMod val="25000"/>
                  </a:schemeClr>
                </a:solidFill>
              </a:rPr>
              <a:t> cancer.</a:t>
            </a:r>
            <a:endParaRPr lang="en-US" b="1" dirty="0">
              <a:solidFill>
                <a:schemeClr val="bg1">
                  <a:lumMod val="25000"/>
                </a:schemeClr>
              </a:solidFill>
            </a:endParaRPr>
          </a:p>
          <a:p>
            <a:pPr marL="0" lvl="0" indent="0" algn="l" rtl="0">
              <a:spcBef>
                <a:spcPts val="0"/>
              </a:spcBef>
              <a:spcAft>
                <a:spcPts val="0"/>
              </a:spcAft>
            </a:pPr>
            <a:r>
              <a:rPr lang="en-GB" b="1" dirty="0">
                <a:solidFill>
                  <a:schemeClr val="bg1">
                    <a:lumMod val="25000"/>
                  </a:schemeClr>
                </a:solidFill>
              </a:rPr>
              <a:t>3. Pancreatic or biliary disorders.</a:t>
            </a:r>
            <a:endParaRPr lang="en-US" b="1" dirty="0">
              <a:solidFill>
                <a:schemeClr val="bg1">
                  <a:lumMod val="25000"/>
                </a:schemeClr>
              </a:solidFill>
            </a:endParaRPr>
          </a:p>
          <a:p>
            <a:pPr marL="0" lvl="0" indent="0" algn="l" rtl="0">
              <a:spcBef>
                <a:spcPts val="0"/>
              </a:spcBef>
              <a:spcAft>
                <a:spcPts val="0"/>
              </a:spcAft>
              <a:buNone/>
            </a:pPr>
            <a:endParaRPr lang="en-US" b="1" dirty="0">
              <a:solidFill>
                <a:schemeClr val="bg1">
                  <a:lumMod val="25000"/>
                </a:schemeClr>
              </a:solidFill>
            </a:endParaRPr>
          </a:p>
          <a:p>
            <a:pPr marL="0" lvl="0" indent="0" algn="l" rtl="0">
              <a:spcBef>
                <a:spcPts val="0"/>
              </a:spcBef>
              <a:spcAft>
                <a:spcPts val="0"/>
              </a:spcAft>
            </a:pPr>
            <a:endParaRPr lang="en-US" b="1" dirty="0">
              <a:solidFill>
                <a:schemeClr val="bg1">
                  <a:lumMod val="25000"/>
                </a:schemeClr>
              </a:solidFill>
            </a:endParaRPr>
          </a:p>
          <a:p>
            <a:pPr algn="l" rtl="0"/>
            <a:endParaRPr lang="en-US" dirty="0"/>
          </a:p>
        </p:txBody>
      </p:sp>
    </p:spTree>
    <p:extLst>
      <p:ext uri="{BB962C8B-B14F-4D97-AF65-F5344CB8AC3E}">
        <p14:creationId xmlns:p14="http://schemas.microsoft.com/office/powerpoint/2010/main" val="3001881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863031-0221-81E3-0B00-FE6963850CF1}"/>
              </a:ext>
            </a:extLst>
          </p:cNvPr>
          <p:cNvSpPr>
            <a:spLocks noGrp="1"/>
          </p:cNvSpPr>
          <p:nvPr>
            <p:ph type="title"/>
          </p:nvPr>
        </p:nvSpPr>
        <p:spPr/>
        <p:txBody>
          <a:bodyPr/>
          <a:lstStyle/>
          <a:p>
            <a:r>
              <a:rPr lang="en-US" dirty="0"/>
              <a:t>Q5 Chest pain</a:t>
            </a:r>
          </a:p>
        </p:txBody>
      </p:sp>
      <p:sp>
        <p:nvSpPr>
          <p:cNvPr id="3" name="Content Placeholder 2"/>
          <p:cNvSpPr>
            <a:spLocks noGrp="1"/>
          </p:cNvSpPr>
          <p:nvPr>
            <p:ph idx="1"/>
          </p:nvPr>
        </p:nvSpPr>
        <p:spPr>
          <a:xfrm>
            <a:off x="628650" y="1836019"/>
            <a:ext cx="3909484" cy="3653954"/>
          </a:xfrm>
        </p:spPr>
        <p:txBody>
          <a:bodyPr/>
          <a:lstStyle/>
          <a:p>
            <a:r>
              <a:rPr lang="en-US" dirty="0"/>
              <a:t>Diagnosis according to ECG ?</a:t>
            </a:r>
          </a:p>
          <a:p>
            <a:pPr lvl="1"/>
            <a:r>
              <a:rPr lang="en-GB" dirty="0"/>
              <a:t>Inferior STEMI </a:t>
            </a:r>
          </a:p>
          <a:p>
            <a:r>
              <a:rPr lang="en-US" dirty="0"/>
              <a:t>Management ?</a:t>
            </a:r>
          </a:p>
          <a:p>
            <a:pPr lvl="1"/>
            <a:r>
              <a:rPr lang="en-US" dirty="0"/>
              <a:t>Heparin / aspirin / morphine (only with severe pain) /oxygen(SatO2 &lt;90)</a:t>
            </a:r>
          </a:p>
          <a:p>
            <a:pPr lvl="1"/>
            <a:r>
              <a:rPr lang="en-US" dirty="0"/>
              <a:t>(Beta Blockers and sublingual triglyceride contraindicated in inferior MI)</a:t>
            </a:r>
          </a:p>
          <a:p>
            <a:pPr lvl="1"/>
            <a:endParaRPr lang="en-US" dirty="0"/>
          </a:p>
        </p:txBody>
      </p:sp>
      <p:pic>
        <p:nvPicPr>
          <p:cNvPr id="2" name="Content Placeholder 3">
            <a:extLst>
              <a:ext uri="{FF2B5EF4-FFF2-40B4-BE49-F238E27FC236}">
                <a16:creationId xmlns:a16="http://schemas.microsoft.com/office/drawing/2014/main" id="{3D1C2353-BECD-D7AA-A197-DFCA51EB25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3487" y="1836020"/>
            <a:ext cx="3471863" cy="1397425"/>
          </a:xfrm>
          <a:prstGeom prst="rect">
            <a:avLst/>
          </a:prstGeom>
        </p:spPr>
      </p:pic>
    </p:spTree>
    <p:extLst>
      <p:ext uri="{BB962C8B-B14F-4D97-AF65-F5344CB8AC3E}">
        <p14:creationId xmlns:p14="http://schemas.microsoft.com/office/powerpoint/2010/main" val="15954070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592836F-82EB-9463-A570-D405F691A0A5}"/>
              </a:ext>
            </a:extLst>
          </p:cNvPr>
          <p:cNvPicPr>
            <a:picLocks noGrp="1" noChangeAspect="1"/>
          </p:cNvPicPr>
          <p:nvPr>
            <p:ph idx="1"/>
          </p:nvPr>
        </p:nvPicPr>
        <p:blipFill>
          <a:blip r:embed="rId2"/>
          <a:stretch>
            <a:fillRect/>
          </a:stretch>
        </p:blipFill>
        <p:spPr>
          <a:xfrm>
            <a:off x="4716016" y="764704"/>
            <a:ext cx="4200467" cy="3600400"/>
          </a:xfrm>
        </p:spPr>
      </p:pic>
      <p:sp>
        <p:nvSpPr>
          <p:cNvPr id="4" name="Text Placeholder 3">
            <a:extLst>
              <a:ext uri="{FF2B5EF4-FFF2-40B4-BE49-F238E27FC236}">
                <a16:creationId xmlns:a16="http://schemas.microsoft.com/office/drawing/2014/main" id="{177D8289-1043-165F-F67F-EF4999902E9C}"/>
              </a:ext>
            </a:extLst>
          </p:cNvPr>
          <p:cNvSpPr>
            <a:spLocks noGrp="1"/>
          </p:cNvSpPr>
          <p:nvPr>
            <p:ph type="body" sz="half" idx="2"/>
          </p:nvPr>
        </p:nvSpPr>
        <p:spPr/>
        <p:txBody>
          <a:bodyPr/>
          <a:lstStyle/>
          <a:p>
            <a:r>
              <a:rPr lang="en-US" sz="2000" dirty="0"/>
              <a:t>What's this test and for what ? </a:t>
            </a:r>
            <a:br>
              <a:rPr lang="en-US" sz="2000" dirty="0"/>
            </a:br>
            <a:r>
              <a:rPr lang="en-US" sz="2000" dirty="0"/>
              <a:t>Dix </a:t>
            </a:r>
            <a:r>
              <a:rPr lang="en-US" sz="2000" dirty="0" err="1"/>
              <a:t>hillpike</a:t>
            </a:r>
            <a:r>
              <a:rPr lang="en-US" sz="2000" dirty="0"/>
              <a:t> , BPPV </a:t>
            </a:r>
            <a:br>
              <a:rPr lang="en-US" sz="2000" dirty="0"/>
            </a:br>
            <a:br>
              <a:rPr lang="en-US" sz="2000" dirty="0"/>
            </a:br>
            <a:r>
              <a:rPr lang="en-US" sz="2000" dirty="0"/>
              <a:t>what's the maneuver used in the management of this condition ?</a:t>
            </a:r>
            <a:br>
              <a:rPr lang="en-US" sz="2000" dirty="0"/>
            </a:br>
            <a:r>
              <a:rPr lang="en-US" sz="2000" dirty="0"/>
              <a:t>Epley's maneuver </a:t>
            </a:r>
          </a:p>
        </p:txBody>
      </p:sp>
    </p:spTree>
    <p:extLst>
      <p:ext uri="{BB962C8B-B14F-4D97-AF65-F5344CB8AC3E}">
        <p14:creationId xmlns:p14="http://schemas.microsoft.com/office/powerpoint/2010/main" val="7583346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7A95AE8-76A9-4622-BB9D-F8B37652497F}"/>
              </a:ext>
            </a:extLst>
          </p:cNvPr>
          <p:cNvSpPr>
            <a:spLocks noGrp="1"/>
          </p:cNvSpPr>
          <p:nvPr>
            <p:ph idx="1"/>
          </p:nvPr>
        </p:nvSpPr>
        <p:spPr>
          <a:xfrm>
            <a:off x="0" y="335285"/>
            <a:ext cx="9144000" cy="5933123"/>
          </a:xfrm>
        </p:spPr>
        <p:txBody>
          <a:bodyPr/>
          <a:lstStyle/>
          <a:p>
            <a:pPr marL="0" indent="0">
              <a:buNone/>
            </a:pPr>
            <a:r>
              <a:rPr lang="en-US" dirty="0"/>
              <a:t>Q6) A case of continuous vertigo (description shows it is peripheral) What test should be done to confirm it as such ?</a:t>
            </a:r>
          </a:p>
          <a:p>
            <a:pPr marL="0" indent="0">
              <a:buNone/>
            </a:pPr>
            <a:endParaRPr lang="en-US" dirty="0"/>
          </a:p>
          <a:p>
            <a:pPr marL="0" indent="0">
              <a:buNone/>
            </a:pPr>
            <a:r>
              <a:rPr lang="en-US" dirty="0">
                <a:solidFill>
                  <a:srgbClr val="FF0000"/>
                </a:solidFill>
              </a:rPr>
              <a:t>A: HINTS exam</a:t>
            </a:r>
          </a:p>
          <a:p>
            <a:pPr marL="0" indent="0">
              <a:buNone/>
            </a:pPr>
            <a:endParaRPr lang="en-US" dirty="0">
              <a:solidFill>
                <a:srgbClr val="FF0000"/>
              </a:solidFill>
            </a:endParaRPr>
          </a:p>
          <a:p>
            <a:pPr marL="0" indent="0">
              <a:buNone/>
            </a:pPr>
            <a:r>
              <a:rPr lang="en-US" dirty="0">
                <a:solidFill>
                  <a:srgbClr val="FF0000"/>
                </a:solidFill>
              </a:rPr>
              <a:t>Abnormal head impulse</a:t>
            </a:r>
          </a:p>
          <a:p>
            <a:pPr marL="0" indent="0">
              <a:buNone/>
            </a:pPr>
            <a:r>
              <a:rPr lang="en-US" dirty="0">
                <a:solidFill>
                  <a:srgbClr val="FF0000"/>
                </a:solidFill>
              </a:rPr>
              <a:t>Unidirectional nystagmus</a:t>
            </a:r>
          </a:p>
          <a:p>
            <a:pPr marL="0" indent="0">
              <a:buNone/>
            </a:pPr>
            <a:r>
              <a:rPr lang="en-US" dirty="0">
                <a:solidFill>
                  <a:srgbClr val="FF0000"/>
                </a:solidFill>
              </a:rPr>
              <a:t>No vertical skew</a:t>
            </a:r>
          </a:p>
        </p:txBody>
      </p:sp>
    </p:spTree>
    <p:extLst>
      <p:ext uri="{BB962C8B-B14F-4D97-AF65-F5344CB8AC3E}">
        <p14:creationId xmlns:p14="http://schemas.microsoft.com/office/powerpoint/2010/main" val="41345175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2C5C3F-8E8A-4AC7-83EF-F3A0DCBCFACF}"/>
              </a:ext>
            </a:extLst>
          </p:cNvPr>
          <p:cNvSpPr>
            <a:spLocks noGrp="1"/>
          </p:cNvSpPr>
          <p:nvPr>
            <p:ph idx="1"/>
          </p:nvPr>
        </p:nvSpPr>
        <p:spPr>
          <a:xfrm>
            <a:off x="0" y="923926"/>
            <a:ext cx="9144000" cy="5934075"/>
          </a:xfrm>
        </p:spPr>
        <p:txBody>
          <a:bodyPr/>
          <a:lstStyle/>
          <a:p>
            <a:r>
              <a:rPr lang="en-US" dirty="0"/>
              <a:t>Q7) A patient with signs and symptoms of acute appendicitis. Give diagnosis and 4 differentials</a:t>
            </a:r>
          </a:p>
          <a:p>
            <a:endParaRPr lang="en-US" dirty="0"/>
          </a:p>
          <a:p>
            <a:endParaRPr lang="en-US" dirty="0"/>
          </a:p>
        </p:txBody>
      </p:sp>
    </p:spTree>
    <p:extLst>
      <p:ext uri="{BB962C8B-B14F-4D97-AF65-F5344CB8AC3E}">
        <p14:creationId xmlns:p14="http://schemas.microsoft.com/office/powerpoint/2010/main" val="12046645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C1590A-6CDB-4A47-BC53-F2CB39A0CC5A}"/>
              </a:ext>
            </a:extLst>
          </p:cNvPr>
          <p:cNvSpPr>
            <a:spLocks noGrp="1"/>
          </p:cNvSpPr>
          <p:nvPr>
            <p:ph idx="1"/>
          </p:nvPr>
        </p:nvSpPr>
        <p:spPr>
          <a:xfrm>
            <a:off x="2" y="133350"/>
            <a:ext cx="8993981" cy="6381750"/>
          </a:xfrm>
        </p:spPr>
        <p:txBody>
          <a:bodyPr/>
          <a:lstStyle/>
          <a:p>
            <a:r>
              <a:rPr lang="en-US" dirty="0"/>
              <a:t>Q8)</a:t>
            </a:r>
          </a:p>
          <a:p>
            <a:pPr marL="0" indent="0">
              <a:buNone/>
            </a:pPr>
            <a:endParaRPr lang="en-US" dirty="0"/>
          </a:p>
          <a:p>
            <a:pPr marL="514350" indent="-514350">
              <a:buAutoNum type="alphaLcParenR"/>
            </a:pPr>
            <a:r>
              <a:rPr lang="en-US" dirty="0"/>
              <a:t>Name the sign</a:t>
            </a:r>
          </a:p>
          <a:p>
            <a:pPr marL="0" indent="0">
              <a:buNone/>
            </a:pPr>
            <a:r>
              <a:rPr lang="en-US" dirty="0">
                <a:solidFill>
                  <a:srgbClr val="FF0000"/>
                </a:solidFill>
              </a:rPr>
              <a:t>    Grey turner’s</a:t>
            </a:r>
          </a:p>
          <a:p>
            <a:pPr marL="0" indent="0">
              <a:buNone/>
            </a:pPr>
            <a:endParaRPr lang="en-US" dirty="0">
              <a:solidFill>
                <a:srgbClr val="FF0000"/>
              </a:solidFill>
            </a:endParaRPr>
          </a:p>
          <a:p>
            <a:pPr marL="0" indent="0">
              <a:buNone/>
            </a:pPr>
            <a:endParaRPr lang="en-US" dirty="0">
              <a:solidFill>
                <a:srgbClr val="FF0000"/>
              </a:solidFill>
            </a:endParaRPr>
          </a:p>
          <a:p>
            <a:pPr marL="0" indent="0">
              <a:buNone/>
            </a:pPr>
            <a:r>
              <a:rPr lang="en-US" dirty="0">
                <a:solidFill>
                  <a:schemeClr val="tx1">
                    <a:lumMod val="95000"/>
                    <a:lumOff val="5000"/>
                  </a:schemeClr>
                </a:solidFill>
              </a:rPr>
              <a:t>b) What are the peritoneal signs?</a:t>
            </a:r>
          </a:p>
          <a:p>
            <a:pPr marL="0" indent="0">
              <a:buNone/>
            </a:pPr>
            <a:endParaRPr lang="en-US" dirty="0">
              <a:solidFill>
                <a:srgbClr val="FF0000"/>
              </a:solidFill>
            </a:endParaRPr>
          </a:p>
        </p:txBody>
      </p:sp>
      <p:pic>
        <p:nvPicPr>
          <p:cNvPr id="1028" name="Picture 4">
            <a:extLst>
              <a:ext uri="{FF2B5EF4-FFF2-40B4-BE49-F238E27FC236}">
                <a16:creationId xmlns:a16="http://schemas.microsoft.com/office/drawing/2014/main" id="{DD944018-E8DC-45C3-882B-3D8644452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76672"/>
            <a:ext cx="329127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FC49418-74B0-447E-945E-D49033085133}"/>
              </a:ext>
            </a:extLst>
          </p:cNvPr>
          <p:cNvPicPr>
            <a:picLocks noChangeAspect="1"/>
          </p:cNvPicPr>
          <p:nvPr/>
        </p:nvPicPr>
        <p:blipFill>
          <a:blip r:embed="rId3"/>
          <a:stretch>
            <a:fillRect/>
          </a:stretch>
        </p:blipFill>
        <p:spPr>
          <a:xfrm>
            <a:off x="4700338" y="4699947"/>
            <a:ext cx="3336791" cy="2128995"/>
          </a:xfrm>
          <a:prstGeom prst="rect">
            <a:avLst/>
          </a:prstGeom>
        </p:spPr>
      </p:pic>
    </p:spTree>
    <p:extLst>
      <p:ext uri="{BB962C8B-B14F-4D97-AF65-F5344CB8AC3E}">
        <p14:creationId xmlns:p14="http://schemas.microsoft.com/office/powerpoint/2010/main" val="420159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D3F1EE-D70A-426A-8C7B-263DE918AF2B}"/>
              </a:ext>
            </a:extLst>
          </p:cNvPr>
          <p:cNvSpPr>
            <a:spLocks noGrp="1"/>
          </p:cNvSpPr>
          <p:nvPr>
            <p:ph idx="1"/>
          </p:nvPr>
        </p:nvSpPr>
        <p:spPr>
          <a:xfrm>
            <a:off x="0" y="571500"/>
            <a:ext cx="9144000" cy="6096000"/>
          </a:xfrm>
        </p:spPr>
        <p:txBody>
          <a:bodyPr/>
          <a:lstStyle/>
          <a:p>
            <a:r>
              <a:rPr lang="en-US" dirty="0"/>
              <a:t>Q9)  A 50y old patient with dyspepsia and has been given PPIs with no </a:t>
            </a:r>
            <a:r>
              <a:rPr lang="en-US" dirty="0" err="1"/>
              <a:t>imorovement</a:t>
            </a:r>
            <a:r>
              <a:rPr lang="en-US" dirty="0"/>
              <a:t>..(detailed Hx: no alarming signs;  </a:t>
            </a:r>
            <a:r>
              <a:rPr lang="en-US" dirty="0" err="1"/>
              <a:t>pt</a:t>
            </a:r>
            <a:r>
              <a:rPr lang="en-US" dirty="0"/>
              <a:t> is allergic to penicillin)</a:t>
            </a:r>
          </a:p>
          <a:p>
            <a:endParaRPr lang="en-US" dirty="0"/>
          </a:p>
          <a:p>
            <a:pPr marL="514350" indent="-514350">
              <a:buAutoNum type="alphaLcParenR"/>
            </a:pPr>
            <a:r>
              <a:rPr lang="en-US" dirty="0"/>
              <a:t>What is the next investigation that needs to be done?</a:t>
            </a:r>
          </a:p>
          <a:p>
            <a:pPr marL="0" indent="0">
              <a:buNone/>
            </a:pPr>
            <a:r>
              <a:rPr lang="en-US" dirty="0">
                <a:solidFill>
                  <a:srgbClr val="FF0000"/>
                </a:solidFill>
              </a:rPr>
              <a:t>Test for H. pylori</a:t>
            </a:r>
          </a:p>
          <a:p>
            <a:pPr marL="0" indent="0">
              <a:buNone/>
            </a:pPr>
            <a:endParaRPr lang="en-US" dirty="0"/>
          </a:p>
          <a:p>
            <a:pPr marL="0" indent="0">
              <a:buNone/>
            </a:pPr>
            <a:r>
              <a:rPr lang="en-US" dirty="0"/>
              <a:t>b) Treatment? </a:t>
            </a:r>
          </a:p>
          <a:p>
            <a:pPr marL="0" indent="0">
              <a:buNone/>
            </a:pPr>
            <a:r>
              <a:rPr lang="en-US" dirty="0">
                <a:solidFill>
                  <a:srgbClr val="FF0000"/>
                </a:solidFill>
              </a:rPr>
              <a:t>Either *triple therapy with no penicillin/its derivatives</a:t>
            </a:r>
          </a:p>
          <a:p>
            <a:pPr marL="0" indent="0">
              <a:buNone/>
            </a:pPr>
            <a:r>
              <a:rPr lang="en-US" dirty="0">
                <a:solidFill>
                  <a:srgbClr val="FF0000"/>
                </a:solidFill>
              </a:rPr>
              <a:t>Or          quadruple therapy </a:t>
            </a:r>
          </a:p>
        </p:txBody>
      </p:sp>
    </p:spTree>
    <p:extLst>
      <p:ext uri="{BB962C8B-B14F-4D97-AF65-F5344CB8AC3E}">
        <p14:creationId xmlns:p14="http://schemas.microsoft.com/office/powerpoint/2010/main" val="151420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3600" dirty="0"/>
              <a:t>Cancer screening for 52 year old woman , non smoker , and recommended vaccines</a:t>
            </a:r>
            <a:endParaRPr lang="ar-JO" sz="3600" dirty="0"/>
          </a:p>
        </p:txBody>
      </p:sp>
      <p:sp>
        <p:nvSpPr>
          <p:cNvPr id="3" name="Content Placeholder 2"/>
          <p:cNvSpPr>
            <a:spLocks noGrp="1"/>
          </p:cNvSpPr>
          <p:nvPr>
            <p:ph idx="1"/>
          </p:nvPr>
        </p:nvSpPr>
        <p:spPr/>
        <p:txBody>
          <a:bodyPr/>
          <a:lstStyle/>
          <a:p>
            <a:pPr algn="l" rtl="0"/>
            <a:r>
              <a:rPr lang="en-US" dirty="0"/>
              <a:t>Screening for colon cancer and breast cancer </a:t>
            </a:r>
          </a:p>
          <a:p>
            <a:pPr algn="l" rtl="0"/>
            <a:r>
              <a:rPr lang="en-US" dirty="0"/>
              <a:t>Vaccines: </a:t>
            </a:r>
            <a:r>
              <a:rPr lang="en-US" dirty="0" err="1"/>
              <a:t>Tdap</a:t>
            </a:r>
            <a:r>
              <a:rPr lang="en-US" dirty="0"/>
              <a:t> , influenza , covid-19</a:t>
            </a:r>
            <a:endParaRPr lang="ar-JO" dirty="0"/>
          </a:p>
        </p:txBody>
      </p:sp>
    </p:spTree>
    <p:extLst>
      <p:ext uri="{BB962C8B-B14F-4D97-AF65-F5344CB8AC3E}">
        <p14:creationId xmlns:p14="http://schemas.microsoft.com/office/powerpoint/2010/main" val="2772193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A case of migraine with aura</a:t>
            </a:r>
            <a:br>
              <a:rPr lang="en-US" sz="2400" dirty="0"/>
            </a:br>
            <a:endParaRPr lang="ar-JO" sz="2400" dirty="0"/>
          </a:p>
        </p:txBody>
      </p:sp>
      <p:sp>
        <p:nvSpPr>
          <p:cNvPr id="3" name="Content Placeholder 2"/>
          <p:cNvSpPr>
            <a:spLocks noGrp="1"/>
          </p:cNvSpPr>
          <p:nvPr>
            <p:ph idx="1"/>
          </p:nvPr>
        </p:nvSpPr>
        <p:spPr/>
        <p:txBody>
          <a:bodyPr/>
          <a:lstStyle/>
          <a:p>
            <a:pPr algn="l" rtl="0"/>
            <a:r>
              <a:rPr lang="en-US" dirty="0"/>
              <a:t>Mention 2 abortive treatments: </a:t>
            </a:r>
            <a:r>
              <a:rPr lang="en-US" dirty="0" err="1"/>
              <a:t>samutriptan</a:t>
            </a:r>
            <a:r>
              <a:rPr lang="en-US" dirty="0"/>
              <a:t> , </a:t>
            </a:r>
            <a:r>
              <a:rPr lang="en-US" dirty="0" err="1"/>
              <a:t>ergometrine</a:t>
            </a:r>
            <a:r>
              <a:rPr lang="en-US" dirty="0"/>
              <a:t> </a:t>
            </a:r>
          </a:p>
          <a:p>
            <a:pPr algn="l" rtl="0"/>
            <a:r>
              <a:rPr lang="en-US" dirty="0"/>
              <a:t>Mention 2 indications for prophylaxis:</a:t>
            </a:r>
            <a:endParaRPr lang="ar-JO"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070" y="3228846"/>
            <a:ext cx="3374930" cy="3511462"/>
          </a:xfrm>
          <a:prstGeom prst="rect">
            <a:avLst/>
          </a:prstGeom>
        </p:spPr>
      </p:pic>
    </p:spTree>
    <p:extLst>
      <p:ext uri="{BB962C8B-B14F-4D97-AF65-F5344CB8AC3E}">
        <p14:creationId xmlns:p14="http://schemas.microsoft.com/office/powerpoint/2010/main" val="7212778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t>strep throat with management </a:t>
            </a:r>
            <a:endParaRPr lang="ar-JO" dirty="0"/>
          </a:p>
        </p:txBody>
      </p:sp>
      <p:sp>
        <p:nvSpPr>
          <p:cNvPr id="3" name="Content Placeholder 2"/>
          <p:cNvSpPr>
            <a:spLocks noGrp="1"/>
          </p:cNvSpPr>
          <p:nvPr>
            <p:ph idx="1"/>
          </p:nvPr>
        </p:nvSpPr>
        <p:spPr/>
        <p:txBody>
          <a:bodyPr/>
          <a:lstStyle/>
          <a:p>
            <a:pPr algn="l" rtl="0"/>
            <a:r>
              <a:rPr lang="en-US" dirty="0"/>
              <a:t>Most common bacterial pathogen: group a beta hemolytic streptococci </a:t>
            </a:r>
          </a:p>
          <a:p>
            <a:pPr algn="l" rtl="0"/>
            <a:r>
              <a:rPr lang="en-US" dirty="0"/>
              <a:t>Management : Treat for 10 days with oral penicillin (PCN) or amoxicillin. Treat PCN-allergic patients with clindamycin for 10 days or azithromycin for 5 days. </a:t>
            </a:r>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4293096"/>
            <a:ext cx="1893628" cy="2395512"/>
          </a:xfrm>
          <a:prstGeom prst="rect">
            <a:avLst/>
          </a:prstGeom>
        </p:spPr>
      </p:pic>
    </p:spTree>
    <p:extLst>
      <p:ext uri="{BB962C8B-B14F-4D97-AF65-F5344CB8AC3E}">
        <p14:creationId xmlns:p14="http://schemas.microsoft.com/office/powerpoint/2010/main" val="11800619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t>Osteoporosis case </a:t>
            </a:r>
            <a:br>
              <a:rPr lang="en-US" dirty="0"/>
            </a:br>
            <a:endParaRPr lang="ar-JO" dirty="0"/>
          </a:p>
        </p:txBody>
      </p:sp>
      <p:sp>
        <p:nvSpPr>
          <p:cNvPr id="3" name="Content Placeholder 2"/>
          <p:cNvSpPr>
            <a:spLocks noGrp="1"/>
          </p:cNvSpPr>
          <p:nvPr>
            <p:ph idx="1"/>
          </p:nvPr>
        </p:nvSpPr>
        <p:spPr/>
        <p:txBody>
          <a:bodyPr/>
          <a:lstStyle/>
          <a:p>
            <a:pPr algn="l" rtl="0"/>
            <a:r>
              <a:rPr lang="en-US" dirty="0"/>
              <a:t>Screening guideline: dexa scan for 65 and older or younger with osteoporosis related fracture risk</a:t>
            </a:r>
          </a:p>
          <a:p>
            <a:pPr algn="l" rtl="0"/>
            <a:r>
              <a:rPr lang="en-US" dirty="0"/>
              <a:t>Mention 4 advices to prevent it : no alcohol, no smoking, </a:t>
            </a:r>
            <a:r>
              <a:rPr lang="en-US" dirty="0" err="1"/>
              <a:t>vitD</a:t>
            </a:r>
            <a:r>
              <a:rPr lang="en-US" dirty="0"/>
              <a:t>, calcium physical activity</a:t>
            </a:r>
            <a:endParaRPr lang="ar-JO" dirty="0"/>
          </a:p>
        </p:txBody>
      </p:sp>
    </p:spTree>
    <p:extLst>
      <p:ext uri="{BB962C8B-B14F-4D97-AF65-F5344CB8AC3E}">
        <p14:creationId xmlns:p14="http://schemas.microsoft.com/office/powerpoint/2010/main" val="14881234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dirty="0"/>
              <a:t>A case with dyslipidemia ( labs pic) </a:t>
            </a:r>
            <a:br>
              <a:rPr lang="en-US" dirty="0"/>
            </a:br>
            <a:endParaRPr lang="ar-JO" dirty="0"/>
          </a:p>
        </p:txBody>
      </p:sp>
      <p:sp>
        <p:nvSpPr>
          <p:cNvPr id="3" name="Content Placeholder 2"/>
          <p:cNvSpPr>
            <a:spLocks noGrp="1"/>
          </p:cNvSpPr>
          <p:nvPr>
            <p:ph idx="1"/>
          </p:nvPr>
        </p:nvSpPr>
        <p:spPr/>
        <p:txBody>
          <a:bodyPr/>
          <a:lstStyle/>
          <a:p>
            <a:pPr algn="l" rtl="0"/>
            <a:r>
              <a:rPr lang="en-US" dirty="0"/>
              <a:t>What is your interpretation: low HDL high LDL</a:t>
            </a:r>
          </a:p>
          <a:p>
            <a:pPr algn="l" rtl="0"/>
            <a:r>
              <a:rPr lang="en-US" dirty="0"/>
              <a:t>LDL=192</a:t>
            </a:r>
          </a:p>
          <a:p>
            <a:pPr algn="l" rtl="0"/>
            <a:r>
              <a:rPr lang="en-US" dirty="0"/>
              <a:t>Management :life style modification + High intensity statin</a:t>
            </a:r>
            <a:endParaRPr lang="ar-JO"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3529566"/>
            <a:ext cx="2878663" cy="3050890"/>
          </a:xfrm>
          <a:prstGeom prst="rect">
            <a:avLst/>
          </a:prstGeom>
        </p:spPr>
      </p:pic>
    </p:spTree>
    <p:extLst>
      <p:ext uri="{BB962C8B-B14F-4D97-AF65-F5344CB8AC3E}">
        <p14:creationId xmlns:p14="http://schemas.microsoft.com/office/powerpoint/2010/main" val="1243056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2674D4-1DD2-444F-5793-278E5B27A1B0}"/>
              </a:ext>
            </a:extLst>
          </p:cNvPr>
          <p:cNvSpPr>
            <a:spLocks noGrp="1"/>
          </p:cNvSpPr>
          <p:nvPr>
            <p:ph type="title"/>
          </p:nvPr>
        </p:nvSpPr>
        <p:spPr/>
        <p:txBody>
          <a:bodyPr>
            <a:normAutofit/>
          </a:bodyPr>
          <a:lstStyle/>
          <a:p>
            <a:r>
              <a:rPr lang="en-US" dirty="0"/>
              <a:t>Q6 Fatigue</a:t>
            </a:r>
          </a:p>
        </p:txBody>
      </p:sp>
      <p:sp>
        <p:nvSpPr>
          <p:cNvPr id="3" name="Content Placeholder 2">
            <a:extLst>
              <a:ext uri="{FF2B5EF4-FFF2-40B4-BE49-F238E27FC236}">
                <a16:creationId xmlns:a16="http://schemas.microsoft.com/office/drawing/2014/main" id="{D44B44D8-6AF2-8676-4D2B-A9E0768D4755}"/>
              </a:ext>
            </a:extLst>
          </p:cNvPr>
          <p:cNvSpPr>
            <a:spLocks noGrp="1"/>
          </p:cNvSpPr>
          <p:nvPr>
            <p:ph idx="1"/>
          </p:nvPr>
        </p:nvSpPr>
        <p:spPr/>
        <p:txBody>
          <a:bodyPr/>
          <a:lstStyle/>
          <a:p>
            <a:r>
              <a:rPr lang="en-GB" dirty="0"/>
              <a:t>Typical case of chronic fatigue syndrome</a:t>
            </a:r>
          </a:p>
          <a:p>
            <a:r>
              <a:rPr lang="en-GB" dirty="0"/>
              <a:t>Diagnosis</a:t>
            </a:r>
          </a:p>
          <a:p>
            <a:pPr lvl="1"/>
            <a:r>
              <a:rPr lang="en-GB" dirty="0"/>
              <a:t>chronic fatigue syndrome </a:t>
            </a:r>
          </a:p>
          <a:p>
            <a:r>
              <a:rPr lang="en-GB" dirty="0"/>
              <a:t>What is your management ?</a:t>
            </a:r>
          </a:p>
          <a:p>
            <a:pPr lvl="1"/>
            <a:r>
              <a:rPr lang="en-GB" dirty="0"/>
              <a:t>Supportive </a:t>
            </a:r>
          </a:p>
          <a:p>
            <a:pPr lvl="1"/>
            <a:r>
              <a:rPr lang="en-GB" dirty="0"/>
              <a:t>Addressing the underlying medical condition</a:t>
            </a:r>
          </a:p>
          <a:p>
            <a:endParaRPr lang="en-US" dirty="0"/>
          </a:p>
        </p:txBody>
      </p:sp>
    </p:spTree>
    <p:extLst>
      <p:ext uri="{BB962C8B-B14F-4D97-AF65-F5344CB8AC3E}">
        <p14:creationId xmlns:p14="http://schemas.microsoft.com/office/powerpoint/2010/main" val="133463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C548-6E92-61F0-983E-297B14D7A54F}"/>
              </a:ext>
            </a:extLst>
          </p:cNvPr>
          <p:cNvSpPr>
            <a:spLocks noGrp="1"/>
          </p:cNvSpPr>
          <p:nvPr>
            <p:ph type="ctrTitle"/>
          </p:nvPr>
        </p:nvSpPr>
        <p:spPr/>
        <p:txBody>
          <a:bodyPr/>
          <a:lstStyle/>
          <a:p>
            <a:r>
              <a:rPr lang="en-US" dirty="0"/>
              <a:t>Family medicine </a:t>
            </a:r>
          </a:p>
        </p:txBody>
      </p:sp>
      <p:sp>
        <p:nvSpPr>
          <p:cNvPr id="3" name="Subtitle 2">
            <a:extLst>
              <a:ext uri="{FF2B5EF4-FFF2-40B4-BE49-F238E27FC236}">
                <a16:creationId xmlns:a16="http://schemas.microsoft.com/office/drawing/2014/main" id="{D093A7BB-81F3-754C-7F4A-DDED912AEE12}"/>
              </a:ext>
            </a:extLst>
          </p:cNvPr>
          <p:cNvSpPr>
            <a:spLocks noGrp="1"/>
          </p:cNvSpPr>
          <p:nvPr>
            <p:ph type="subTitle" idx="1"/>
          </p:nvPr>
        </p:nvSpPr>
        <p:spPr/>
        <p:txBody>
          <a:bodyPr/>
          <a:lstStyle/>
          <a:p>
            <a:r>
              <a:rPr lang="en-US" dirty="0"/>
              <a:t>Done by : Mohammad Banibaker </a:t>
            </a:r>
          </a:p>
          <a:p>
            <a:r>
              <a:rPr lang="en-US" dirty="0" err="1"/>
              <a:t>Sulaf</a:t>
            </a:r>
            <a:r>
              <a:rPr lang="en-US" dirty="0"/>
              <a:t>  al </a:t>
            </a:r>
            <a:r>
              <a:rPr lang="en-US" dirty="0" err="1"/>
              <a:t>maaitah</a:t>
            </a:r>
            <a:r>
              <a:rPr lang="en-US" dirty="0"/>
              <a:t>  </a:t>
            </a:r>
          </a:p>
        </p:txBody>
      </p:sp>
    </p:spTree>
    <p:extLst>
      <p:ext uri="{BB962C8B-B14F-4D97-AF65-F5344CB8AC3E}">
        <p14:creationId xmlns:p14="http://schemas.microsoft.com/office/powerpoint/2010/main" val="42766761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AFF0E-0422-DDC5-B1A3-CA37D44761D4}"/>
              </a:ext>
            </a:extLst>
          </p:cNvPr>
          <p:cNvSpPr>
            <a:spLocks noGrp="1"/>
          </p:cNvSpPr>
          <p:nvPr>
            <p:ph type="title"/>
          </p:nvPr>
        </p:nvSpPr>
        <p:spPr/>
        <p:txBody>
          <a:bodyPr/>
          <a:lstStyle/>
          <a:p>
            <a:r>
              <a:rPr lang="en-US" dirty="0"/>
              <a:t>Station 1 </a:t>
            </a:r>
          </a:p>
        </p:txBody>
      </p:sp>
      <p:sp>
        <p:nvSpPr>
          <p:cNvPr id="4" name="Text Placeholder 3">
            <a:extLst>
              <a:ext uri="{FF2B5EF4-FFF2-40B4-BE49-F238E27FC236}">
                <a16:creationId xmlns:a16="http://schemas.microsoft.com/office/drawing/2014/main" id="{72BB8C03-9D2D-6E82-E7D3-022D7C15ED1C}"/>
              </a:ext>
            </a:extLst>
          </p:cNvPr>
          <p:cNvSpPr>
            <a:spLocks noGrp="1"/>
          </p:cNvSpPr>
          <p:nvPr>
            <p:ph type="body" sz="half" idx="2"/>
          </p:nvPr>
        </p:nvSpPr>
        <p:spPr/>
        <p:txBody>
          <a:bodyPr/>
          <a:lstStyle/>
          <a:p>
            <a:endParaRPr lang="en-US" dirty="0"/>
          </a:p>
          <a:p>
            <a:r>
              <a:rPr lang="en-US" dirty="0"/>
              <a:t>What’s the dx ?</a:t>
            </a:r>
          </a:p>
          <a:p>
            <a:r>
              <a:rPr lang="en-US" dirty="0"/>
              <a:t>inferior </a:t>
            </a:r>
            <a:r>
              <a:rPr lang="en-US" dirty="0" err="1"/>
              <a:t>stemi</a:t>
            </a:r>
            <a:r>
              <a:rPr lang="en-US" dirty="0"/>
              <a:t> </a:t>
            </a:r>
            <a:br>
              <a:rPr lang="en-US" dirty="0"/>
            </a:br>
            <a:endParaRPr lang="en-US" dirty="0"/>
          </a:p>
          <a:p>
            <a:r>
              <a:rPr lang="en-US" sz="1200" dirty="0"/>
              <a:t>*What is your management?</a:t>
            </a:r>
          </a:p>
          <a:p>
            <a:r>
              <a:rPr lang="en-US" sz="1200" dirty="0"/>
              <a:t>Heparin / aspirin / morphine (only with severe pain) /oxygen(SatO2 &lt;90)</a:t>
            </a:r>
          </a:p>
          <a:p>
            <a:r>
              <a:rPr lang="en-US" sz="1200" dirty="0">
                <a:solidFill>
                  <a:srgbClr val="FF0000"/>
                </a:solidFill>
              </a:rPr>
              <a:t>(Beta Blockers and sublingual triglyceride contraindicated in inferior MI)</a:t>
            </a:r>
          </a:p>
          <a:p>
            <a:endParaRPr lang="en-US" dirty="0"/>
          </a:p>
        </p:txBody>
      </p:sp>
      <p:pic>
        <p:nvPicPr>
          <p:cNvPr id="5" name="Content Placeholder 3">
            <a:extLst>
              <a:ext uri="{FF2B5EF4-FFF2-40B4-BE49-F238E27FC236}">
                <a16:creationId xmlns:a16="http://schemas.microsoft.com/office/drawing/2014/main" id="{7D867EE1-3394-C0ED-5F7B-A7D16EE9ECB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85009" y="2497384"/>
            <a:ext cx="4629150" cy="1863233"/>
          </a:xfrm>
        </p:spPr>
      </p:pic>
    </p:spTree>
    <p:extLst>
      <p:ext uri="{BB962C8B-B14F-4D97-AF65-F5344CB8AC3E}">
        <p14:creationId xmlns:p14="http://schemas.microsoft.com/office/powerpoint/2010/main" val="14500553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DA6CC-C6D5-4820-22E0-19ED584B1C76}"/>
              </a:ext>
            </a:extLst>
          </p:cNvPr>
          <p:cNvSpPr>
            <a:spLocks noGrp="1"/>
          </p:cNvSpPr>
          <p:nvPr>
            <p:ph type="title"/>
          </p:nvPr>
        </p:nvSpPr>
        <p:spPr/>
        <p:txBody>
          <a:bodyPr/>
          <a:lstStyle/>
          <a:p>
            <a:r>
              <a:rPr lang="en-US" dirty="0"/>
              <a:t>Station 2 </a:t>
            </a:r>
          </a:p>
        </p:txBody>
      </p:sp>
      <p:sp>
        <p:nvSpPr>
          <p:cNvPr id="4" name="Text Placeholder 3">
            <a:extLst>
              <a:ext uri="{FF2B5EF4-FFF2-40B4-BE49-F238E27FC236}">
                <a16:creationId xmlns:a16="http://schemas.microsoft.com/office/drawing/2014/main" id="{6AA4114D-A5A7-7C57-92EE-DCB1C6D4E3B6}"/>
              </a:ext>
            </a:extLst>
          </p:cNvPr>
          <p:cNvSpPr>
            <a:spLocks noGrp="1"/>
          </p:cNvSpPr>
          <p:nvPr>
            <p:ph type="body" sz="half" idx="2"/>
          </p:nvPr>
        </p:nvSpPr>
        <p:spPr/>
        <p:txBody>
          <a:bodyPr/>
          <a:lstStyle/>
          <a:p>
            <a:r>
              <a:rPr lang="en-US" dirty="0"/>
              <a:t>What’s your INTREPRITATION </a:t>
            </a:r>
            <a:br>
              <a:rPr lang="en-US" dirty="0"/>
            </a:br>
            <a:r>
              <a:rPr lang="en-US" dirty="0"/>
              <a:t>axis was normal </a:t>
            </a:r>
            <a:br>
              <a:rPr lang="en-US" dirty="0"/>
            </a:br>
            <a:r>
              <a:rPr lang="en-US" dirty="0"/>
              <a:t>rate was 78</a:t>
            </a:r>
            <a:br>
              <a:rPr lang="en-US" dirty="0"/>
            </a:br>
            <a:r>
              <a:rPr lang="en-US" dirty="0"/>
              <a:t>rhythm was irregularly irregular </a:t>
            </a:r>
            <a:br>
              <a:rPr lang="en-US" dirty="0"/>
            </a:br>
            <a:r>
              <a:rPr lang="en-US" dirty="0"/>
              <a:t>p wave was absent </a:t>
            </a:r>
          </a:p>
          <a:p>
            <a:r>
              <a:rPr lang="en-US" dirty="0"/>
              <a:t>What’s your dx </a:t>
            </a:r>
            <a:br>
              <a:rPr lang="en-US" dirty="0"/>
            </a:br>
            <a:r>
              <a:rPr lang="en-US" dirty="0"/>
              <a:t>atrial fibrillation </a:t>
            </a:r>
            <a:br>
              <a:rPr lang="en-US" dirty="0"/>
            </a:br>
            <a:endParaRPr lang="en-US" dirty="0"/>
          </a:p>
        </p:txBody>
      </p:sp>
      <p:pic>
        <p:nvPicPr>
          <p:cNvPr id="2050" name="Picture 2" descr="Atrial Fibrillation • LITFL • ECG Library Diagnosis">
            <a:extLst>
              <a:ext uri="{FF2B5EF4-FFF2-40B4-BE49-F238E27FC236}">
                <a16:creationId xmlns:a16="http://schemas.microsoft.com/office/drawing/2014/main" id="{83BA8840-36E4-0614-31E4-2E8FA0F0810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87391" y="2303093"/>
            <a:ext cx="4629150" cy="2244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4667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A5DB-5FA2-9FBE-D26D-929AD4CFA654}"/>
              </a:ext>
            </a:extLst>
          </p:cNvPr>
          <p:cNvSpPr>
            <a:spLocks noGrp="1"/>
          </p:cNvSpPr>
          <p:nvPr>
            <p:ph type="title"/>
          </p:nvPr>
        </p:nvSpPr>
        <p:spPr/>
        <p:txBody>
          <a:bodyPr>
            <a:noAutofit/>
          </a:bodyPr>
          <a:lstStyle/>
          <a:p>
            <a:r>
              <a:rPr lang="en-US" sz="1500" dirty="0"/>
              <a:t>49 years old , was diagnosed with hyper tension 3 months ago  , and came back with this appearance </a:t>
            </a:r>
          </a:p>
        </p:txBody>
      </p:sp>
      <p:sp>
        <p:nvSpPr>
          <p:cNvPr id="4" name="Text Placeholder 3">
            <a:extLst>
              <a:ext uri="{FF2B5EF4-FFF2-40B4-BE49-F238E27FC236}">
                <a16:creationId xmlns:a16="http://schemas.microsoft.com/office/drawing/2014/main" id="{ECFA7433-EED4-DB82-7C24-BCF4BEB886B9}"/>
              </a:ext>
            </a:extLst>
          </p:cNvPr>
          <p:cNvSpPr>
            <a:spLocks noGrp="1"/>
          </p:cNvSpPr>
          <p:nvPr>
            <p:ph type="body" sz="half" idx="2"/>
          </p:nvPr>
        </p:nvSpPr>
        <p:spPr/>
        <p:txBody>
          <a:bodyPr/>
          <a:lstStyle/>
          <a:p>
            <a:r>
              <a:rPr lang="en-US" dirty="0"/>
              <a:t>What is this sign called ? </a:t>
            </a:r>
          </a:p>
          <a:p>
            <a:r>
              <a:rPr lang="en-US" dirty="0"/>
              <a:t>Angioedema of the lips </a:t>
            </a:r>
            <a:br>
              <a:rPr lang="en-US" dirty="0"/>
            </a:br>
            <a:endParaRPr lang="en-US" dirty="0"/>
          </a:p>
          <a:p>
            <a:r>
              <a:rPr lang="en-US" dirty="0"/>
              <a:t>What's the cause of this condition ?</a:t>
            </a:r>
          </a:p>
          <a:p>
            <a:r>
              <a:rPr lang="en-US" dirty="0"/>
              <a:t>Side effect of ACE inhibitor </a:t>
            </a:r>
          </a:p>
          <a:p>
            <a:endParaRPr lang="en-US" dirty="0"/>
          </a:p>
          <a:p>
            <a:endParaRPr lang="en-US" dirty="0"/>
          </a:p>
        </p:txBody>
      </p:sp>
      <p:pic>
        <p:nvPicPr>
          <p:cNvPr id="12" name="Content Placeholder 11" descr="A close up of a person's face&#10;&#10;Description automatically generated with medium confidence">
            <a:extLst>
              <a:ext uri="{FF2B5EF4-FFF2-40B4-BE49-F238E27FC236}">
                <a16:creationId xmlns:a16="http://schemas.microsoft.com/office/drawing/2014/main" id="{39181BE4-6C9B-A7C2-20B9-2780AB9012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444604" y="2232421"/>
            <a:ext cx="3514725" cy="238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7088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328BD-E590-BE74-4942-54C7CCE4758A}"/>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6A9C6004-6B7C-7F32-BA46-EAB1747647E6}"/>
              </a:ext>
            </a:extLst>
          </p:cNvPr>
          <p:cNvPicPr>
            <a:picLocks noGrp="1" noChangeAspect="1"/>
          </p:cNvPicPr>
          <p:nvPr>
            <p:ph idx="1"/>
          </p:nvPr>
        </p:nvPicPr>
        <p:blipFill>
          <a:blip r:embed="rId2"/>
          <a:stretch>
            <a:fillRect/>
          </a:stretch>
        </p:blipFill>
        <p:spPr>
          <a:xfrm>
            <a:off x="3887391" y="1819194"/>
            <a:ext cx="4629150" cy="3212470"/>
          </a:xfrm>
        </p:spPr>
      </p:pic>
      <p:sp>
        <p:nvSpPr>
          <p:cNvPr id="4" name="Text Placeholder 3">
            <a:extLst>
              <a:ext uri="{FF2B5EF4-FFF2-40B4-BE49-F238E27FC236}">
                <a16:creationId xmlns:a16="http://schemas.microsoft.com/office/drawing/2014/main" id="{4646BD6B-ECD0-2C53-892B-616C41FD0D90}"/>
              </a:ext>
            </a:extLst>
          </p:cNvPr>
          <p:cNvSpPr>
            <a:spLocks noGrp="1"/>
          </p:cNvSpPr>
          <p:nvPr>
            <p:ph type="body" sz="half" idx="2"/>
          </p:nvPr>
        </p:nvSpPr>
        <p:spPr/>
        <p:txBody>
          <a:bodyPr/>
          <a:lstStyle/>
          <a:p>
            <a:r>
              <a:rPr lang="en-US" dirty="0"/>
              <a:t>Mention 3 components of metabolic syndrome and what are there values ? </a:t>
            </a:r>
            <a:br>
              <a:rPr lang="en-US" dirty="0"/>
            </a:br>
            <a:endParaRPr lang="en-US" dirty="0"/>
          </a:p>
        </p:txBody>
      </p:sp>
      <p:pic>
        <p:nvPicPr>
          <p:cNvPr id="8" name="Picture 7">
            <a:extLst>
              <a:ext uri="{FF2B5EF4-FFF2-40B4-BE49-F238E27FC236}">
                <a16:creationId xmlns:a16="http://schemas.microsoft.com/office/drawing/2014/main" id="{F59AC7ED-EFC6-7E1D-03E9-638FE3C08384}"/>
              </a:ext>
            </a:extLst>
          </p:cNvPr>
          <p:cNvPicPr>
            <a:picLocks noChangeAspect="1"/>
          </p:cNvPicPr>
          <p:nvPr/>
        </p:nvPicPr>
        <p:blipFill>
          <a:blip r:embed="rId3"/>
          <a:stretch>
            <a:fillRect/>
          </a:stretch>
        </p:blipFill>
        <p:spPr>
          <a:xfrm>
            <a:off x="396835" y="2828832"/>
            <a:ext cx="3415190" cy="2375629"/>
          </a:xfrm>
          <a:prstGeom prst="rect">
            <a:avLst/>
          </a:prstGeom>
        </p:spPr>
      </p:pic>
    </p:spTree>
    <p:extLst>
      <p:ext uri="{BB962C8B-B14F-4D97-AF65-F5344CB8AC3E}">
        <p14:creationId xmlns:p14="http://schemas.microsoft.com/office/powerpoint/2010/main" val="13672365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FA09F5-03B5-E487-09A8-0DC6C5EA6B6D}"/>
              </a:ext>
            </a:extLst>
          </p:cNvPr>
          <p:cNvSpPr>
            <a:spLocks noGrp="1"/>
          </p:cNvSpPr>
          <p:nvPr>
            <p:ph type="body" sz="half" idx="2"/>
          </p:nvPr>
        </p:nvSpPr>
        <p:spPr/>
        <p:txBody>
          <a:bodyPr/>
          <a:lstStyle/>
          <a:p>
            <a:r>
              <a:rPr lang="en-US" dirty="0"/>
              <a:t>Osteoporosis risk factors ? </a:t>
            </a:r>
            <a:br>
              <a:rPr lang="en-US" dirty="0"/>
            </a:br>
            <a:br>
              <a:rPr lang="en-US" dirty="0"/>
            </a:br>
            <a:br>
              <a:rPr lang="en-US" dirty="0"/>
            </a:br>
            <a:r>
              <a:rPr lang="en-US" sz="1200" dirty="0"/>
              <a:t>risk of osteoporosis-related fractures*. ?</a:t>
            </a:r>
          </a:p>
          <a:p>
            <a:r>
              <a:rPr lang="en-US" dirty="0"/>
              <a:t>advanced aging, previous fracture after age of 50, small trauma fracture, on glucocorticoid, falls, </a:t>
            </a:r>
            <a:r>
              <a:rPr lang="en-US" b="0" i="0" dirty="0">
                <a:solidFill>
                  <a:srgbClr val="232323"/>
                </a:solidFill>
                <a:effectLst/>
                <a:latin typeface="Noto Sans" panose="020B0502040204020203" pitchFamily="34" charset="0"/>
              </a:rPr>
              <a:t>family history of hip fracture and current smoking, BMD </a:t>
            </a:r>
            <a:r>
              <a:rPr lang="en-US" b="0" i="0" u="sng" dirty="0">
                <a:solidFill>
                  <a:srgbClr val="232323"/>
                </a:solidFill>
                <a:effectLst/>
                <a:latin typeface="Noto Sans" panose="020B0502040204020203" pitchFamily="34" charset="0"/>
              </a:rPr>
              <a:t>&lt;-3</a:t>
            </a:r>
            <a:r>
              <a:rPr lang="en-US" b="0" i="0" dirty="0">
                <a:solidFill>
                  <a:srgbClr val="232323"/>
                </a:solidFill>
                <a:effectLst/>
                <a:latin typeface="Noto Sans" panose="020B0502040204020203" pitchFamily="34" charset="0"/>
              </a:rPr>
              <a:t> </a:t>
            </a:r>
            <a:endParaRPr lang="en-US" dirty="0"/>
          </a:p>
        </p:txBody>
      </p:sp>
      <p:pic>
        <p:nvPicPr>
          <p:cNvPr id="5" name="Picture 4">
            <a:extLst>
              <a:ext uri="{FF2B5EF4-FFF2-40B4-BE49-F238E27FC236}">
                <a16:creationId xmlns:a16="http://schemas.microsoft.com/office/drawing/2014/main" id="{BB02F1F4-1E83-112F-6E6D-1F32F097EE1F}"/>
              </a:ext>
            </a:extLst>
          </p:cNvPr>
          <p:cNvPicPr/>
          <p:nvPr/>
        </p:nvPicPr>
        <p:blipFill>
          <a:blip r:embed="rId2"/>
          <a:stretch>
            <a:fillRect/>
          </a:stretch>
        </p:blipFill>
        <p:spPr>
          <a:xfrm>
            <a:off x="4572000" y="2044590"/>
            <a:ext cx="3319141" cy="2352018"/>
          </a:xfrm>
          <a:prstGeom prst="rect">
            <a:avLst/>
          </a:prstGeom>
        </p:spPr>
      </p:pic>
    </p:spTree>
    <p:extLst>
      <p:ext uri="{BB962C8B-B14F-4D97-AF65-F5344CB8AC3E}">
        <p14:creationId xmlns:p14="http://schemas.microsoft.com/office/powerpoint/2010/main" val="25198222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7A31AD-7337-C794-8991-3AD13449796D}"/>
              </a:ext>
            </a:extLst>
          </p:cNvPr>
          <p:cNvSpPr>
            <a:spLocks noGrp="1"/>
          </p:cNvSpPr>
          <p:nvPr>
            <p:ph type="body" sz="half" idx="2"/>
          </p:nvPr>
        </p:nvSpPr>
        <p:spPr/>
        <p:txBody>
          <a:bodyPr/>
          <a:lstStyle/>
          <a:p>
            <a:r>
              <a:rPr lang="en-US" dirty="0"/>
              <a:t>What this is test called ?</a:t>
            </a:r>
            <a:br>
              <a:rPr lang="en-US" dirty="0"/>
            </a:br>
            <a:r>
              <a:rPr lang="en-US" dirty="0"/>
              <a:t>DEXA scan  </a:t>
            </a:r>
          </a:p>
          <a:p>
            <a:r>
              <a:rPr lang="en-US" dirty="0"/>
              <a:t>when to perform screening for osteoporosis ?</a:t>
            </a:r>
          </a:p>
          <a:p>
            <a:r>
              <a:rPr lang="en-US" dirty="0"/>
              <a:t>Any women more than 65 years old </a:t>
            </a:r>
          </a:p>
          <a:p>
            <a:r>
              <a:rPr lang="en-US" dirty="0"/>
              <a:t>Or any women aged more than 55 with </a:t>
            </a:r>
            <a:r>
              <a:rPr lang="en-US" sz="1200" dirty="0"/>
              <a:t>osteoporosis-related fractures*. </a:t>
            </a:r>
            <a:endParaRPr lang="en-US" dirty="0"/>
          </a:p>
        </p:txBody>
      </p:sp>
      <p:pic>
        <p:nvPicPr>
          <p:cNvPr id="3074" name="Picture 2" descr="Bone Density or DEXA scan - Healthcare Associates of Texas">
            <a:extLst>
              <a:ext uri="{FF2B5EF4-FFF2-40B4-BE49-F238E27FC236}">
                <a16:creationId xmlns:a16="http://schemas.microsoft.com/office/drawing/2014/main" id="{219F1E52-7E14-6435-CEF7-468B53C8A8E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87391" y="1882078"/>
            <a:ext cx="4629150" cy="3086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6314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FDF9-5194-C48E-F4FB-3282EA890264}"/>
              </a:ext>
            </a:extLst>
          </p:cNvPr>
          <p:cNvSpPr>
            <a:spLocks noGrp="1"/>
          </p:cNvSpPr>
          <p:nvPr>
            <p:ph type="title"/>
          </p:nvPr>
        </p:nvSpPr>
        <p:spPr>
          <a:xfrm>
            <a:off x="558897" y="2035722"/>
            <a:ext cx="2949178" cy="1200150"/>
          </a:xfrm>
        </p:spPr>
        <p:txBody>
          <a:bodyPr>
            <a:normAutofit/>
          </a:bodyPr>
          <a:lstStyle/>
          <a:p>
            <a:r>
              <a:rPr lang="en-US" dirty="0"/>
              <a:t>The first component of </a:t>
            </a:r>
            <a:r>
              <a:rPr lang="en-US" b="1" dirty="0"/>
              <a:t>adult health maintenance</a:t>
            </a:r>
            <a:br>
              <a:rPr lang="en-US" b="1" dirty="0"/>
            </a:br>
            <a:endParaRPr lang="en-US" dirty="0"/>
          </a:p>
        </p:txBody>
      </p:sp>
      <p:sp>
        <p:nvSpPr>
          <p:cNvPr id="4" name="Text Placeholder 3">
            <a:extLst>
              <a:ext uri="{FF2B5EF4-FFF2-40B4-BE49-F238E27FC236}">
                <a16:creationId xmlns:a16="http://schemas.microsoft.com/office/drawing/2014/main" id="{82DEFCF7-DEF8-CF20-0EAD-2C3AE02DE68E}"/>
              </a:ext>
            </a:extLst>
          </p:cNvPr>
          <p:cNvSpPr>
            <a:spLocks noGrp="1"/>
          </p:cNvSpPr>
          <p:nvPr>
            <p:ph type="body" sz="half" idx="2"/>
          </p:nvPr>
        </p:nvSpPr>
        <p:spPr>
          <a:xfrm>
            <a:off x="629841" y="3322583"/>
            <a:ext cx="2949178" cy="2858691"/>
          </a:xfrm>
        </p:spPr>
        <p:txBody>
          <a:bodyPr/>
          <a:lstStyle/>
          <a:p>
            <a:r>
              <a:rPr lang="en-GB" sz="1200" dirty="0"/>
              <a:t>Initial comprehensive visit </a:t>
            </a:r>
            <a:endParaRPr lang="en-US" sz="1200" dirty="0"/>
          </a:p>
          <a:p>
            <a:endParaRPr lang="en-US" dirty="0"/>
          </a:p>
        </p:txBody>
      </p:sp>
    </p:spTree>
    <p:extLst>
      <p:ext uri="{BB962C8B-B14F-4D97-AF65-F5344CB8AC3E}">
        <p14:creationId xmlns:p14="http://schemas.microsoft.com/office/powerpoint/2010/main" val="25349488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D080E-ECE2-280F-C3B6-C4CA7BC2462D}"/>
              </a:ext>
            </a:extLst>
          </p:cNvPr>
          <p:cNvSpPr>
            <a:spLocks noGrp="1"/>
          </p:cNvSpPr>
          <p:nvPr>
            <p:ph type="title"/>
          </p:nvPr>
        </p:nvSpPr>
        <p:spPr/>
        <p:txBody>
          <a:bodyPr/>
          <a:lstStyle/>
          <a:p>
            <a:r>
              <a:rPr lang="en-US" dirty="0"/>
              <a:t>A case of fatigue </a:t>
            </a:r>
          </a:p>
        </p:txBody>
      </p:sp>
      <p:sp>
        <p:nvSpPr>
          <p:cNvPr id="4" name="Text Placeholder 3">
            <a:extLst>
              <a:ext uri="{FF2B5EF4-FFF2-40B4-BE49-F238E27FC236}">
                <a16:creationId xmlns:a16="http://schemas.microsoft.com/office/drawing/2014/main" id="{D16FCD5A-72DD-EE36-918A-39B3012894E4}"/>
              </a:ext>
            </a:extLst>
          </p:cNvPr>
          <p:cNvSpPr>
            <a:spLocks noGrp="1"/>
          </p:cNvSpPr>
          <p:nvPr>
            <p:ph type="body" sz="half" idx="2"/>
          </p:nvPr>
        </p:nvSpPr>
        <p:spPr/>
        <p:txBody>
          <a:bodyPr/>
          <a:lstStyle/>
          <a:p>
            <a:r>
              <a:rPr lang="en-US" dirty="0" err="1"/>
              <a:t>Whats</a:t>
            </a:r>
            <a:r>
              <a:rPr lang="en-US" dirty="0"/>
              <a:t> the cause of this fatigue </a:t>
            </a:r>
            <a:br>
              <a:rPr lang="en-US" dirty="0"/>
            </a:br>
            <a:br>
              <a:rPr lang="en-US" dirty="0"/>
            </a:br>
            <a:r>
              <a:rPr lang="en-US" dirty="0"/>
              <a:t>hypothyroidism mostly Hashimoto </a:t>
            </a:r>
          </a:p>
          <a:p>
            <a:r>
              <a:rPr lang="en-US" dirty="0" err="1"/>
              <a:t>Whats</a:t>
            </a:r>
            <a:r>
              <a:rPr lang="en-US" dirty="0"/>
              <a:t> the management </a:t>
            </a:r>
            <a:br>
              <a:rPr lang="en-US" dirty="0"/>
            </a:br>
            <a:r>
              <a:rPr lang="en-US" dirty="0"/>
              <a:t> levothyroxine  </a:t>
            </a:r>
          </a:p>
        </p:txBody>
      </p:sp>
      <p:sp>
        <p:nvSpPr>
          <p:cNvPr id="5" name="Content Placeholder 4">
            <a:extLst>
              <a:ext uri="{FF2B5EF4-FFF2-40B4-BE49-F238E27FC236}">
                <a16:creationId xmlns:a16="http://schemas.microsoft.com/office/drawing/2014/main" id="{FA22C092-B686-6DF9-8272-F4D1DC9DA599}"/>
              </a:ext>
            </a:extLst>
          </p:cNvPr>
          <p:cNvSpPr>
            <a:spLocks noGrp="1"/>
          </p:cNvSpPr>
          <p:nvPr>
            <p:ph idx="1"/>
          </p:nvPr>
        </p:nvSpPr>
        <p:spPr/>
        <p:txBody>
          <a:bodyPr/>
          <a:lstStyle/>
          <a:p>
            <a:r>
              <a:rPr lang="ar-JO" dirty="0"/>
              <a:t>كانت صورة فحص </a:t>
            </a:r>
            <a:br>
              <a:rPr lang="en-US" dirty="0"/>
            </a:br>
            <a:r>
              <a:rPr lang="en-US" dirty="0"/>
              <a:t>thyroid function test </a:t>
            </a:r>
            <a:br>
              <a:rPr lang="en-US" dirty="0"/>
            </a:br>
            <a:r>
              <a:rPr lang="en-US" dirty="0"/>
              <a:t>elevated </a:t>
            </a:r>
            <a:r>
              <a:rPr lang="en-US" dirty="0" err="1"/>
              <a:t>tsh</a:t>
            </a:r>
            <a:r>
              <a:rPr lang="en-US" dirty="0"/>
              <a:t> </a:t>
            </a:r>
            <a:br>
              <a:rPr lang="en-US" dirty="0"/>
            </a:br>
            <a:r>
              <a:rPr lang="en-US" dirty="0"/>
              <a:t>elevated TPO more than 200 </a:t>
            </a:r>
          </a:p>
        </p:txBody>
      </p:sp>
    </p:spTree>
    <p:extLst>
      <p:ext uri="{BB962C8B-B14F-4D97-AF65-F5344CB8AC3E}">
        <p14:creationId xmlns:p14="http://schemas.microsoft.com/office/powerpoint/2010/main" val="173211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52C7-67A6-D28A-883B-FC5B44C06F49}"/>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238D4AC4-5B1D-44D6-67FF-023829F0B67B}"/>
              </a:ext>
            </a:extLst>
          </p:cNvPr>
          <p:cNvPicPr>
            <a:picLocks noGrp="1" noChangeAspect="1"/>
          </p:cNvPicPr>
          <p:nvPr>
            <p:ph idx="1"/>
          </p:nvPr>
        </p:nvPicPr>
        <p:blipFill>
          <a:blip r:embed="rId2"/>
          <a:stretch>
            <a:fillRect/>
          </a:stretch>
        </p:blipFill>
        <p:spPr>
          <a:xfrm>
            <a:off x="4962353" y="1867873"/>
            <a:ext cx="2479227" cy="3115110"/>
          </a:xfrm>
        </p:spPr>
      </p:pic>
      <p:sp>
        <p:nvSpPr>
          <p:cNvPr id="4" name="Text Placeholder 3">
            <a:extLst>
              <a:ext uri="{FF2B5EF4-FFF2-40B4-BE49-F238E27FC236}">
                <a16:creationId xmlns:a16="http://schemas.microsoft.com/office/drawing/2014/main" id="{FACF15E2-CECD-C34E-2AD2-D13D6D6DA02F}"/>
              </a:ext>
            </a:extLst>
          </p:cNvPr>
          <p:cNvSpPr>
            <a:spLocks noGrp="1"/>
          </p:cNvSpPr>
          <p:nvPr>
            <p:ph type="body" sz="half" idx="2"/>
          </p:nvPr>
        </p:nvSpPr>
        <p:spPr/>
        <p:txBody>
          <a:bodyPr/>
          <a:lstStyle/>
          <a:p>
            <a:r>
              <a:rPr lang="en-US" dirty="0" err="1"/>
              <a:t>Whats</a:t>
            </a:r>
            <a:r>
              <a:rPr lang="en-US" dirty="0"/>
              <a:t> this sign ? </a:t>
            </a:r>
            <a:br>
              <a:rPr lang="en-US" dirty="0"/>
            </a:br>
            <a:r>
              <a:rPr lang="en-US" dirty="0"/>
              <a:t>Cullen sign </a:t>
            </a:r>
            <a:br>
              <a:rPr lang="en-US" dirty="0"/>
            </a:br>
            <a:r>
              <a:rPr lang="en-US" dirty="0"/>
              <a:t>mention peritoneal signs ? </a:t>
            </a:r>
            <a:br>
              <a:rPr lang="en-US" dirty="0"/>
            </a:br>
            <a:br>
              <a:rPr lang="en-US" dirty="0"/>
            </a:br>
            <a:endParaRPr lang="en-US" dirty="0"/>
          </a:p>
        </p:txBody>
      </p:sp>
      <p:pic>
        <p:nvPicPr>
          <p:cNvPr id="8" name="Picture 7">
            <a:extLst>
              <a:ext uri="{FF2B5EF4-FFF2-40B4-BE49-F238E27FC236}">
                <a16:creationId xmlns:a16="http://schemas.microsoft.com/office/drawing/2014/main" id="{B5651DFF-A1F9-1F69-768F-AB2E3C62DBEB}"/>
              </a:ext>
            </a:extLst>
          </p:cNvPr>
          <p:cNvPicPr>
            <a:picLocks noChangeAspect="1"/>
          </p:cNvPicPr>
          <p:nvPr/>
        </p:nvPicPr>
        <p:blipFill>
          <a:blip r:embed="rId3"/>
          <a:stretch>
            <a:fillRect/>
          </a:stretch>
        </p:blipFill>
        <p:spPr>
          <a:xfrm>
            <a:off x="629841" y="3106900"/>
            <a:ext cx="2687475" cy="1286031"/>
          </a:xfrm>
          <a:prstGeom prst="rect">
            <a:avLst/>
          </a:prstGeom>
        </p:spPr>
      </p:pic>
    </p:spTree>
    <p:extLst>
      <p:ext uri="{BB962C8B-B14F-4D97-AF65-F5344CB8AC3E}">
        <p14:creationId xmlns:p14="http://schemas.microsoft.com/office/powerpoint/2010/main" val="2204845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Q7 Dyslipidemia</a:t>
            </a:r>
          </a:p>
        </p:txBody>
      </p:sp>
      <p:sp>
        <p:nvSpPr>
          <p:cNvPr id="3" name="Content Placeholder 2"/>
          <p:cNvSpPr>
            <a:spLocks noGrp="1"/>
          </p:cNvSpPr>
          <p:nvPr>
            <p:ph idx="1"/>
          </p:nvPr>
        </p:nvSpPr>
        <p:spPr/>
        <p:txBody>
          <a:bodyPr/>
          <a:lstStyle/>
          <a:p>
            <a:r>
              <a:rPr lang="en-US" dirty="0"/>
              <a:t> 76 years old patient with history of heart attack his LDH level is more than 185 what is your management ?</a:t>
            </a:r>
          </a:p>
          <a:p>
            <a:r>
              <a:rPr lang="en-US" dirty="0"/>
              <a:t>Life style modification + moderate intensity statin </a:t>
            </a:r>
          </a:p>
        </p:txBody>
      </p:sp>
    </p:spTree>
    <p:extLst>
      <p:ext uri="{BB962C8B-B14F-4D97-AF65-F5344CB8AC3E}">
        <p14:creationId xmlns:p14="http://schemas.microsoft.com/office/powerpoint/2010/main" val="32641389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30EA-E462-7881-7567-83439E28EDFC}"/>
              </a:ext>
            </a:extLst>
          </p:cNvPr>
          <p:cNvSpPr>
            <a:spLocks noGrp="1"/>
          </p:cNvSpPr>
          <p:nvPr>
            <p:ph type="title"/>
          </p:nvPr>
        </p:nvSpPr>
        <p:spPr>
          <a:xfrm>
            <a:off x="629841" y="908720"/>
            <a:ext cx="3942159" cy="1200150"/>
          </a:xfrm>
        </p:spPr>
        <p:txBody>
          <a:bodyPr>
            <a:normAutofit fontScale="90000"/>
          </a:bodyPr>
          <a:lstStyle/>
          <a:p>
            <a:r>
              <a:rPr lang="en-US" dirty="0"/>
              <a:t>60 years old female suffering from spontaneous , episodic  vertigo that’s associated with tinnitus and vomiting </a:t>
            </a:r>
          </a:p>
        </p:txBody>
      </p:sp>
      <p:sp>
        <p:nvSpPr>
          <p:cNvPr id="4" name="Text Placeholder 3">
            <a:extLst>
              <a:ext uri="{FF2B5EF4-FFF2-40B4-BE49-F238E27FC236}">
                <a16:creationId xmlns:a16="http://schemas.microsoft.com/office/drawing/2014/main" id="{B3083F2F-FD09-B44E-FFA2-354CF9F8D1C2}"/>
              </a:ext>
            </a:extLst>
          </p:cNvPr>
          <p:cNvSpPr>
            <a:spLocks noGrp="1"/>
          </p:cNvSpPr>
          <p:nvPr>
            <p:ph type="body" sz="half" idx="2"/>
          </p:nvPr>
        </p:nvSpPr>
        <p:spPr>
          <a:xfrm>
            <a:off x="398621" y="2492896"/>
            <a:ext cx="3008313" cy="4691063"/>
          </a:xfrm>
        </p:spPr>
        <p:txBody>
          <a:bodyPr/>
          <a:lstStyle/>
          <a:p>
            <a:r>
              <a:rPr lang="en-US" dirty="0" err="1"/>
              <a:t>Whats</a:t>
            </a:r>
            <a:r>
              <a:rPr lang="en-US" dirty="0"/>
              <a:t> your dx </a:t>
            </a:r>
            <a:br>
              <a:rPr lang="en-US" dirty="0"/>
            </a:br>
            <a:br>
              <a:rPr lang="en-US" dirty="0"/>
            </a:br>
            <a:r>
              <a:rPr lang="en-US" dirty="0"/>
              <a:t>Meniere’s disease </a:t>
            </a:r>
          </a:p>
          <a:p>
            <a:r>
              <a:rPr lang="en-US" dirty="0" err="1"/>
              <a:t>Whats</a:t>
            </a:r>
            <a:r>
              <a:rPr lang="en-US" dirty="0"/>
              <a:t> the management </a:t>
            </a:r>
            <a:br>
              <a:rPr lang="en-US" dirty="0"/>
            </a:br>
            <a:r>
              <a:rPr lang="en-US" dirty="0"/>
              <a:t>lifestyle modification like salt and caffeine restriction , and diuresis </a:t>
            </a:r>
          </a:p>
          <a:p>
            <a:endParaRPr lang="en-US" dirty="0"/>
          </a:p>
        </p:txBody>
      </p:sp>
      <p:pic>
        <p:nvPicPr>
          <p:cNvPr id="5122" name="Picture 2" descr="How Vertigo Can Be Cured? | Harley Street ENT Clinic">
            <a:extLst>
              <a:ext uri="{FF2B5EF4-FFF2-40B4-BE49-F238E27FC236}">
                <a16:creationId xmlns:a16="http://schemas.microsoft.com/office/drawing/2014/main" id="{23E15F3A-E24F-52D4-E343-A3A1637A5A5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629" r="31713" b="1131"/>
          <a:stretch/>
        </p:blipFill>
        <p:spPr bwMode="auto">
          <a:xfrm>
            <a:off x="5250180" y="2285078"/>
            <a:ext cx="2842260" cy="269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4756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EF363-08F1-9393-BAC7-B42783F9450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592836F-82EB-9463-A570-D405F691A0A5}"/>
              </a:ext>
            </a:extLst>
          </p:cNvPr>
          <p:cNvPicPr>
            <a:picLocks noGrp="1" noChangeAspect="1"/>
          </p:cNvPicPr>
          <p:nvPr>
            <p:ph idx="1"/>
          </p:nvPr>
        </p:nvPicPr>
        <p:blipFill>
          <a:blip r:embed="rId2"/>
          <a:stretch>
            <a:fillRect/>
          </a:stretch>
        </p:blipFill>
        <p:spPr>
          <a:xfrm>
            <a:off x="4501516" y="1967899"/>
            <a:ext cx="3400900" cy="2915057"/>
          </a:xfrm>
        </p:spPr>
      </p:pic>
      <p:sp>
        <p:nvSpPr>
          <p:cNvPr id="4" name="Text Placeholder 3">
            <a:extLst>
              <a:ext uri="{FF2B5EF4-FFF2-40B4-BE49-F238E27FC236}">
                <a16:creationId xmlns:a16="http://schemas.microsoft.com/office/drawing/2014/main" id="{177D8289-1043-165F-F67F-EF4999902E9C}"/>
              </a:ext>
            </a:extLst>
          </p:cNvPr>
          <p:cNvSpPr>
            <a:spLocks noGrp="1"/>
          </p:cNvSpPr>
          <p:nvPr>
            <p:ph type="body" sz="half" idx="2"/>
          </p:nvPr>
        </p:nvSpPr>
        <p:spPr/>
        <p:txBody>
          <a:bodyPr/>
          <a:lstStyle/>
          <a:p>
            <a:r>
              <a:rPr lang="en-US" dirty="0"/>
              <a:t>What's this test and for what is used ? </a:t>
            </a:r>
            <a:br>
              <a:rPr lang="en-US" dirty="0"/>
            </a:br>
            <a:r>
              <a:rPr lang="en-US" dirty="0"/>
              <a:t>Dix </a:t>
            </a:r>
            <a:r>
              <a:rPr lang="en-US" dirty="0" err="1"/>
              <a:t>hillpike</a:t>
            </a:r>
            <a:r>
              <a:rPr lang="en-US" dirty="0"/>
              <a:t> , BPPV </a:t>
            </a:r>
            <a:br>
              <a:rPr lang="en-US" dirty="0"/>
            </a:br>
            <a:br>
              <a:rPr lang="en-US" dirty="0"/>
            </a:br>
            <a:r>
              <a:rPr lang="en-US" dirty="0"/>
              <a:t>what's the maneuver used in the management of this condition ?</a:t>
            </a:r>
            <a:br>
              <a:rPr lang="en-US" dirty="0"/>
            </a:br>
            <a:r>
              <a:rPr lang="en-US" dirty="0"/>
              <a:t>Epley's maneuver </a:t>
            </a:r>
          </a:p>
        </p:txBody>
      </p:sp>
    </p:spTree>
    <p:extLst>
      <p:ext uri="{BB962C8B-B14F-4D97-AF65-F5344CB8AC3E}">
        <p14:creationId xmlns:p14="http://schemas.microsoft.com/office/powerpoint/2010/main" val="25843048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9129-4DD3-076D-3380-E219F279097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E8438A5-547C-8B25-29F6-8A0C982B649B}"/>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1D2E221A-A5DC-63F6-B235-F6256FE1F341}"/>
              </a:ext>
            </a:extLst>
          </p:cNvPr>
          <p:cNvSpPr>
            <a:spLocks noGrp="1"/>
          </p:cNvSpPr>
          <p:nvPr>
            <p:ph type="body" sz="half" idx="2"/>
          </p:nvPr>
        </p:nvSpPr>
        <p:spPr/>
        <p:txBody>
          <a:bodyPr/>
          <a:lstStyle/>
          <a:p>
            <a:r>
              <a:rPr lang="en-US" dirty="0"/>
              <a:t>A case history showing epigastric pain relieved with food </a:t>
            </a:r>
            <a:br>
              <a:rPr lang="en-US" dirty="0"/>
            </a:br>
            <a:br>
              <a:rPr lang="en-US" dirty="0"/>
            </a:br>
            <a:r>
              <a:rPr lang="en-US" dirty="0"/>
              <a:t>what's the dx ?</a:t>
            </a:r>
            <a:br>
              <a:rPr lang="en-US" dirty="0"/>
            </a:br>
            <a:r>
              <a:rPr lang="en-US" dirty="0"/>
              <a:t>duodenal peptic ulcer </a:t>
            </a:r>
          </a:p>
          <a:p>
            <a:r>
              <a:rPr lang="en-US" dirty="0"/>
              <a:t>What are the </a:t>
            </a:r>
            <a:r>
              <a:rPr lang="en-US" dirty="0" err="1"/>
              <a:t>ddx</a:t>
            </a:r>
            <a:r>
              <a:rPr lang="en-US" dirty="0"/>
              <a:t> ?</a:t>
            </a:r>
          </a:p>
          <a:p>
            <a:r>
              <a:rPr lang="en-US" dirty="0"/>
              <a:t>Pancreatitis , cholecystitis , GERD …</a:t>
            </a:r>
          </a:p>
        </p:txBody>
      </p:sp>
    </p:spTree>
    <p:extLst>
      <p:ext uri="{BB962C8B-B14F-4D97-AF65-F5344CB8AC3E}">
        <p14:creationId xmlns:p14="http://schemas.microsoft.com/office/powerpoint/2010/main" val="25220485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F4A7-37CF-CC6E-25A5-61D5E3C72C2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797A4A1-3E91-0C52-DBE8-A3F59F6C94C0}"/>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2C305BD6-1D85-0008-8B07-1A232B7CE8B8}"/>
              </a:ext>
            </a:extLst>
          </p:cNvPr>
          <p:cNvSpPr>
            <a:spLocks noGrp="1"/>
          </p:cNvSpPr>
          <p:nvPr>
            <p:ph type="body" sz="half" idx="2"/>
          </p:nvPr>
        </p:nvSpPr>
        <p:spPr/>
        <p:txBody>
          <a:bodyPr/>
          <a:lstStyle/>
          <a:p>
            <a:r>
              <a:rPr lang="en-US" dirty="0"/>
              <a:t>A case history of abdominal pain in the RIF shifted to the umbilicus </a:t>
            </a:r>
            <a:br>
              <a:rPr lang="en-US" dirty="0"/>
            </a:br>
            <a:br>
              <a:rPr lang="en-US" dirty="0"/>
            </a:br>
            <a:r>
              <a:rPr lang="en-US" dirty="0"/>
              <a:t>DX? APPENDICITIS </a:t>
            </a:r>
          </a:p>
          <a:p>
            <a:r>
              <a:rPr lang="en-US" dirty="0"/>
              <a:t>DDX FOR APPENDICITIS ?? </a:t>
            </a:r>
          </a:p>
        </p:txBody>
      </p:sp>
    </p:spTree>
    <p:extLst>
      <p:ext uri="{BB962C8B-B14F-4D97-AF65-F5344CB8AC3E}">
        <p14:creationId xmlns:p14="http://schemas.microsoft.com/office/powerpoint/2010/main" val="15449940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D506-BBCC-3968-2825-FC5C994765E4}"/>
              </a:ext>
            </a:extLst>
          </p:cNvPr>
          <p:cNvSpPr>
            <a:spLocks noGrp="1"/>
          </p:cNvSpPr>
          <p:nvPr>
            <p:ph type="title"/>
          </p:nvPr>
        </p:nvSpPr>
        <p:spPr>
          <a:xfrm>
            <a:off x="323528" y="3140968"/>
            <a:ext cx="8229600" cy="1143000"/>
          </a:xfrm>
        </p:spPr>
        <p:txBody>
          <a:bodyPr/>
          <a:lstStyle/>
          <a:p>
            <a:r>
              <a:rPr lang="en-US" dirty="0" err="1"/>
              <a:t>Wareed</a:t>
            </a:r>
            <a:r>
              <a:rPr lang="en-US" dirty="0"/>
              <a:t> group 4</a:t>
            </a:r>
            <a:br>
              <a:rPr lang="en-US" dirty="0"/>
            </a:br>
            <a:r>
              <a:rPr lang="en-US" dirty="0"/>
              <a:t>31/8/2022</a:t>
            </a:r>
            <a:br>
              <a:rPr lang="en-US" dirty="0"/>
            </a:br>
            <a:br>
              <a:rPr lang="en-US" dirty="0"/>
            </a:br>
            <a:r>
              <a:rPr lang="en-US" dirty="0"/>
              <a:t>done by: Mustafa Al-</a:t>
            </a:r>
            <a:r>
              <a:rPr lang="en-US" dirty="0" err="1"/>
              <a:t>Fawwaz</a:t>
            </a:r>
            <a:br>
              <a:rPr lang="en-US" dirty="0"/>
            </a:br>
            <a:r>
              <a:rPr lang="en-US" dirty="0"/>
              <a:t>Basel Al-</a:t>
            </a:r>
            <a:r>
              <a:rPr lang="en-US" dirty="0" err="1"/>
              <a:t>btoush</a:t>
            </a:r>
            <a:r>
              <a:rPr lang="en-US" dirty="0"/>
              <a:t> </a:t>
            </a:r>
            <a:br>
              <a:rPr lang="en-US" dirty="0"/>
            </a:br>
            <a:br>
              <a:rPr lang="en-US" dirty="0"/>
            </a:br>
            <a:br>
              <a:rPr lang="en-US" dirty="0"/>
            </a:br>
            <a:r>
              <a:rPr lang="en-US" dirty="0"/>
              <a:t> </a:t>
            </a:r>
          </a:p>
        </p:txBody>
      </p:sp>
    </p:spTree>
    <p:extLst>
      <p:ext uri="{BB962C8B-B14F-4D97-AF65-F5344CB8AC3E}">
        <p14:creationId xmlns:p14="http://schemas.microsoft.com/office/powerpoint/2010/main" val="34655675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7D79B1E-A14D-E043-319F-61485D9D15DB}"/>
              </a:ext>
            </a:extLst>
          </p:cNvPr>
          <p:cNvSpPr txBox="1">
            <a:spLocks noChangeArrowheads="1"/>
          </p:cNvSpPr>
          <p:nvPr/>
        </p:nvSpPr>
        <p:spPr bwMode="auto">
          <a:xfrm>
            <a:off x="1304637" y="5343361"/>
            <a:ext cx="6534726" cy="452598"/>
          </a:xfrm>
          <a:prstGeom prst="rect">
            <a:avLst/>
          </a:prstGeom>
          <a:noFill/>
          <a:ln w="9525">
            <a:noFill/>
            <a:miter lim="800000"/>
          </a:ln>
        </p:spPr>
        <p:txBody>
          <a:bodyPr vert="horz" wrap="square" lIns="68580" tIns="34290" rIns="68580" bIns="34290" numCol="1" anchor="ctr" anchorCtr="0" compatLnSpc="1">
            <a:noAutofit/>
          </a:bodyP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2pPr>
            <a:lvl3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3pPr>
            <a:lvl4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4pPr>
            <a:lvl5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5pPr>
            <a:lvl6pPr marL="4572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6pPr>
            <a:lvl7pPr marL="9144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7pPr>
            <a:lvl8pPr marL="13716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8pPr>
            <a:lvl9pPr marL="18288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9pPr>
          </a:lstStyle>
          <a:p>
            <a:pPr algn="l"/>
            <a:r>
              <a:rPr lang="en-US" sz="2400" dirty="0"/>
              <a:t>What is your interpretation of this </a:t>
            </a:r>
            <a:r>
              <a:rPr lang="en-US" sz="2400" dirty="0" err="1"/>
              <a:t>ECG,what</a:t>
            </a:r>
            <a:r>
              <a:rPr lang="en-US" sz="2400" dirty="0"/>
              <a:t> is your diagnosis ?? </a:t>
            </a:r>
            <a:r>
              <a:rPr lang="en-US" altLang="en-US" sz="2250" b="1" dirty="0">
                <a:solidFill>
                  <a:srgbClr val="FF0000"/>
                </a:solidFill>
              </a:rPr>
              <a:t>Sinus Bradycardia </a:t>
            </a:r>
          </a:p>
        </p:txBody>
      </p:sp>
      <p:pic>
        <p:nvPicPr>
          <p:cNvPr id="9" name="Picture 8" descr="Bar chart&#10;&#10;Description automatically generated with medium confidence">
            <a:extLst>
              <a:ext uri="{FF2B5EF4-FFF2-40B4-BE49-F238E27FC236}">
                <a16:creationId xmlns:a16="http://schemas.microsoft.com/office/drawing/2014/main" id="{B89DB8FA-09FA-AE53-10DC-B22D9B87E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409670"/>
            <a:ext cx="7920879" cy="3330369"/>
          </a:xfrm>
          <a:prstGeom prst="rect">
            <a:avLst/>
          </a:prstGeom>
        </p:spPr>
      </p:pic>
      <p:sp>
        <p:nvSpPr>
          <p:cNvPr id="11" name="TextBox 10">
            <a:extLst>
              <a:ext uri="{FF2B5EF4-FFF2-40B4-BE49-F238E27FC236}">
                <a16:creationId xmlns:a16="http://schemas.microsoft.com/office/drawing/2014/main" id="{F73A10F2-B087-2D99-12F7-9882F3572518}"/>
              </a:ext>
            </a:extLst>
          </p:cNvPr>
          <p:cNvSpPr txBox="1"/>
          <p:nvPr/>
        </p:nvSpPr>
        <p:spPr>
          <a:xfrm>
            <a:off x="179512" y="188640"/>
            <a:ext cx="3429000" cy="630942"/>
          </a:xfrm>
          <a:prstGeom prst="rect">
            <a:avLst/>
          </a:prstGeom>
          <a:noFill/>
        </p:spPr>
        <p:txBody>
          <a:bodyPr wrap="square">
            <a:spAutoFit/>
          </a:bodyPr>
          <a:lstStyle/>
          <a:p>
            <a:pPr algn="l"/>
            <a:r>
              <a:rPr lang="en-US" sz="3500" b="1" dirty="0"/>
              <a:t>Station 1</a:t>
            </a:r>
          </a:p>
        </p:txBody>
      </p:sp>
    </p:spTree>
    <p:extLst>
      <p:ext uri="{BB962C8B-B14F-4D97-AF65-F5344CB8AC3E}">
        <p14:creationId xmlns:p14="http://schemas.microsoft.com/office/powerpoint/2010/main" val="9453336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C7968-0B0E-A598-9166-EA46948D69F3}"/>
              </a:ext>
            </a:extLst>
          </p:cNvPr>
          <p:cNvSpPr>
            <a:spLocks noGrp="1"/>
          </p:cNvSpPr>
          <p:nvPr>
            <p:ph type="title"/>
          </p:nvPr>
        </p:nvSpPr>
        <p:spPr>
          <a:xfrm>
            <a:off x="1305736" y="5853677"/>
            <a:ext cx="6172200" cy="324036"/>
          </a:xfrm>
        </p:spPr>
        <p:txBody>
          <a:bodyPr>
            <a:noAutofit/>
          </a:bodyPr>
          <a:lstStyle/>
          <a:p>
            <a:r>
              <a:rPr lang="en-US" sz="2200" dirty="0"/>
              <a:t>What is your interpretation of this </a:t>
            </a:r>
            <a:r>
              <a:rPr lang="en-US" sz="2200" dirty="0" err="1"/>
              <a:t>ECG,what</a:t>
            </a:r>
            <a:r>
              <a:rPr lang="en-US" sz="2200" dirty="0"/>
              <a:t> is your diagnosis ?? </a:t>
            </a:r>
            <a:br>
              <a:rPr lang="en-US" sz="2200" dirty="0"/>
            </a:br>
            <a:r>
              <a:rPr lang="en-US" sz="2200" dirty="0"/>
              <a:t>You should describe it well !!</a:t>
            </a:r>
            <a:br>
              <a:rPr lang="en-US" sz="2200" dirty="0"/>
            </a:br>
            <a:r>
              <a:rPr lang="en-US" sz="3000" b="1" dirty="0">
                <a:solidFill>
                  <a:srgbClr val="FF0000"/>
                </a:solidFill>
              </a:rPr>
              <a:t>normal</a:t>
            </a:r>
            <a:r>
              <a:rPr lang="en-US" sz="3000" b="1" dirty="0"/>
              <a:t> </a:t>
            </a:r>
            <a:r>
              <a:rPr lang="en-US" altLang="en-US" sz="3000" b="1" dirty="0">
                <a:solidFill>
                  <a:srgbClr val="FF0000"/>
                </a:solidFill>
              </a:rPr>
              <a:t>Sinus rhythm  </a:t>
            </a:r>
            <a:br>
              <a:rPr lang="en-US" altLang="en-US" sz="2200" b="1" dirty="0">
                <a:solidFill>
                  <a:srgbClr val="FF0000"/>
                </a:solidFill>
              </a:rPr>
            </a:br>
            <a:endParaRPr lang="en-US" sz="2200" dirty="0"/>
          </a:p>
        </p:txBody>
      </p:sp>
      <p:pic>
        <p:nvPicPr>
          <p:cNvPr id="5" name="Content Placeholder 4" descr="A picture containing diagram&#10;&#10;Description automatically generated">
            <a:extLst>
              <a:ext uri="{FF2B5EF4-FFF2-40B4-BE49-F238E27FC236}">
                <a16:creationId xmlns:a16="http://schemas.microsoft.com/office/drawing/2014/main" id="{E60B903F-6580-AE04-48FC-E542F98D68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4859" y="1484784"/>
            <a:ext cx="6588732" cy="3294366"/>
          </a:xfrm>
        </p:spPr>
      </p:pic>
      <p:sp>
        <p:nvSpPr>
          <p:cNvPr id="7" name="TextBox 6">
            <a:extLst>
              <a:ext uri="{FF2B5EF4-FFF2-40B4-BE49-F238E27FC236}">
                <a16:creationId xmlns:a16="http://schemas.microsoft.com/office/drawing/2014/main" id="{3CC38B56-AA9B-C9AE-50CC-DAC0DE3F7803}"/>
              </a:ext>
            </a:extLst>
          </p:cNvPr>
          <p:cNvSpPr txBox="1"/>
          <p:nvPr/>
        </p:nvSpPr>
        <p:spPr>
          <a:xfrm>
            <a:off x="395536" y="102088"/>
            <a:ext cx="3429000" cy="630942"/>
          </a:xfrm>
          <a:prstGeom prst="rect">
            <a:avLst/>
          </a:prstGeom>
          <a:noFill/>
        </p:spPr>
        <p:txBody>
          <a:bodyPr wrap="square">
            <a:spAutoFit/>
          </a:bodyPr>
          <a:lstStyle/>
          <a:p>
            <a:pPr algn="l"/>
            <a:r>
              <a:rPr lang="en-US" sz="3500" b="1" dirty="0"/>
              <a:t>Station 2</a:t>
            </a:r>
          </a:p>
        </p:txBody>
      </p:sp>
      <p:sp>
        <p:nvSpPr>
          <p:cNvPr id="8" name="TextBox 7">
            <a:extLst>
              <a:ext uri="{FF2B5EF4-FFF2-40B4-BE49-F238E27FC236}">
                <a16:creationId xmlns:a16="http://schemas.microsoft.com/office/drawing/2014/main" id="{86881062-BEF8-BA85-9249-5F03D64D024D}"/>
              </a:ext>
            </a:extLst>
          </p:cNvPr>
          <p:cNvSpPr txBox="1"/>
          <p:nvPr/>
        </p:nvSpPr>
        <p:spPr>
          <a:xfrm>
            <a:off x="5652120" y="942429"/>
            <a:ext cx="2916324" cy="646331"/>
          </a:xfrm>
          <a:prstGeom prst="rect">
            <a:avLst/>
          </a:prstGeom>
          <a:noFill/>
        </p:spPr>
        <p:txBody>
          <a:bodyPr wrap="square" rtlCol="0">
            <a:spAutoFit/>
          </a:bodyPr>
          <a:lstStyle/>
          <a:p>
            <a:r>
              <a:rPr lang="ar-JO" dirty="0">
                <a:solidFill>
                  <a:srgbClr val="FF0000"/>
                </a:solidFill>
              </a:rPr>
              <a:t>مو نفس الصورة بس المهم انها </a:t>
            </a:r>
            <a:r>
              <a:rPr lang="en-US" dirty="0">
                <a:solidFill>
                  <a:srgbClr val="FF0000"/>
                </a:solidFill>
              </a:rPr>
              <a:t>normal</a:t>
            </a:r>
          </a:p>
        </p:txBody>
      </p:sp>
    </p:spTree>
    <p:extLst>
      <p:ext uri="{BB962C8B-B14F-4D97-AF65-F5344CB8AC3E}">
        <p14:creationId xmlns:p14="http://schemas.microsoft.com/office/powerpoint/2010/main" val="29348133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ECB8-77C4-B00B-59BF-66E739DB1D3F}"/>
              </a:ext>
            </a:extLst>
          </p:cNvPr>
          <p:cNvSpPr>
            <a:spLocks noGrp="1"/>
          </p:cNvSpPr>
          <p:nvPr>
            <p:ph type="title"/>
          </p:nvPr>
        </p:nvSpPr>
        <p:spPr>
          <a:xfrm>
            <a:off x="0" y="2027111"/>
            <a:ext cx="4923420" cy="857250"/>
          </a:xfrm>
        </p:spPr>
        <p:txBody>
          <a:bodyPr>
            <a:normAutofit fontScale="90000"/>
          </a:bodyPr>
          <a:lstStyle/>
          <a:p>
            <a:pPr algn="l"/>
            <a:r>
              <a:rPr lang="en-US" dirty="0"/>
              <a:t>Your Dx ??</a:t>
            </a:r>
            <a:br>
              <a:rPr lang="en-US" dirty="0"/>
            </a:br>
            <a:r>
              <a:rPr lang="en-US" dirty="0">
                <a:solidFill>
                  <a:srgbClr val="FF0000"/>
                </a:solidFill>
              </a:rPr>
              <a:t>Cushing syndrome </a:t>
            </a:r>
          </a:p>
        </p:txBody>
      </p:sp>
      <p:pic>
        <p:nvPicPr>
          <p:cNvPr id="5" name="Picture 4" descr="A person wearing sunglasses&#10;&#10;Description automatically generated with low confidence">
            <a:extLst>
              <a:ext uri="{FF2B5EF4-FFF2-40B4-BE49-F238E27FC236}">
                <a16:creationId xmlns:a16="http://schemas.microsoft.com/office/drawing/2014/main" id="{9641E47F-1566-D194-4429-F3923D92A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586" y="857250"/>
            <a:ext cx="3780420" cy="4540349"/>
          </a:xfrm>
          <a:prstGeom prst="rect">
            <a:avLst/>
          </a:prstGeom>
        </p:spPr>
      </p:pic>
      <p:sp>
        <p:nvSpPr>
          <p:cNvPr id="8" name="TextBox 7">
            <a:extLst>
              <a:ext uri="{FF2B5EF4-FFF2-40B4-BE49-F238E27FC236}">
                <a16:creationId xmlns:a16="http://schemas.microsoft.com/office/drawing/2014/main" id="{742C0E72-D478-5884-3550-887A5B33B39D}"/>
              </a:ext>
            </a:extLst>
          </p:cNvPr>
          <p:cNvSpPr txBox="1"/>
          <p:nvPr/>
        </p:nvSpPr>
        <p:spPr>
          <a:xfrm>
            <a:off x="0" y="3717032"/>
            <a:ext cx="4437254" cy="1477328"/>
          </a:xfrm>
          <a:prstGeom prst="rect">
            <a:avLst/>
          </a:prstGeom>
          <a:noFill/>
        </p:spPr>
        <p:txBody>
          <a:bodyPr wrap="square" rtlCol="0">
            <a:spAutoFit/>
          </a:bodyPr>
          <a:lstStyle/>
          <a:p>
            <a:pPr algn="l"/>
            <a:r>
              <a:rPr lang="en-US" sz="2250" b="1" dirty="0"/>
              <a:t>Write 2 signs ?</a:t>
            </a:r>
            <a:br>
              <a:rPr lang="en-US" sz="2250" b="1" dirty="0"/>
            </a:br>
            <a:r>
              <a:rPr lang="en-US" sz="2250" dirty="0">
                <a:solidFill>
                  <a:srgbClr val="FF0000"/>
                </a:solidFill>
              </a:rPr>
              <a:t>1) Abdominal striae .</a:t>
            </a:r>
          </a:p>
          <a:p>
            <a:pPr algn="l"/>
            <a:r>
              <a:rPr lang="en-US" sz="2250" dirty="0">
                <a:solidFill>
                  <a:srgbClr val="FF0000"/>
                </a:solidFill>
              </a:rPr>
              <a:t>2) Moon face .</a:t>
            </a:r>
          </a:p>
          <a:p>
            <a:pPr algn="l"/>
            <a:r>
              <a:rPr lang="en-US" sz="2250" dirty="0">
                <a:solidFill>
                  <a:srgbClr val="FF0000"/>
                </a:solidFill>
              </a:rPr>
              <a:t>3) Buffalo hump . </a:t>
            </a:r>
          </a:p>
        </p:txBody>
      </p:sp>
      <p:sp>
        <p:nvSpPr>
          <p:cNvPr id="9" name="TextBox 8">
            <a:extLst>
              <a:ext uri="{FF2B5EF4-FFF2-40B4-BE49-F238E27FC236}">
                <a16:creationId xmlns:a16="http://schemas.microsoft.com/office/drawing/2014/main" id="{3F64EE0E-3343-250A-F853-81ED1002AC45}"/>
              </a:ext>
            </a:extLst>
          </p:cNvPr>
          <p:cNvSpPr txBox="1"/>
          <p:nvPr/>
        </p:nvSpPr>
        <p:spPr>
          <a:xfrm>
            <a:off x="0" y="5338069"/>
            <a:ext cx="3869922" cy="784830"/>
          </a:xfrm>
          <a:prstGeom prst="rect">
            <a:avLst/>
          </a:prstGeom>
          <a:noFill/>
        </p:spPr>
        <p:txBody>
          <a:bodyPr wrap="square" rtlCol="0">
            <a:spAutoFit/>
          </a:bodyPr>
          <a:lstStyle/>
          <a:p>
            <a:pPr algn="l"/>
            <a:r>
              <a:rPr lang="en-US" sz="2250" b="1" dirty="0"/>
              <a:t>Causes ?</a:t>
            </a:r>
          </a:p>
          <a:p>
            <a:pPr algn="l"/>
            <a:r>
              <a:rPr lang="en-US" sz="2250" b="1" dirty="0">
                <a:solidFill>
                  <a:srgbClr val="FF0000"/>
                </a:solidFill>
              </a:rPr>
              <a:t>High cortisol </a:t>
            </a:r>
          </a:p>
        </p:txBody>
      </p:sp>
      <p:sp>
        <p:nvSpPr>
          <p:cNvPr id="10" name="TextBox 9">
            <a:extLst>
              <a:ext uri="{FF2B5EF4-FFF2-40B4-BE49-F238E27FC236}">
                <a16:creationId xmlns:a16="http://schemas.microsoft.com/office/drawing/2014/main" id="{3B26B988-7531-5735-32F0-188638B51D08}"/>
              </a:ext>
            </a:extLst>
          </p:cNvPr>
          <p:cNvSpPr txBox="1"/>
          <p:nvPr/>
        </p:nvSpPr>
        <p:spPr>
          <a:xfrm>
            <a:off x="166398" y="280515"/>
            <a:ext cx="2965441" cy="630942"/>
          </a:xfrm>
          <a:prstGeom prst="rect">
            <a:avLst/>
          </a:prstGeom>
          <a:noFill/>
        </p:spPr>
        <p:txBody>
          <a:bodyPr wrap="square" rtlCol="0">
            <a:spAutoFit/>
          </a:bodyPr>
          <a:lstStyle/>
          <a:p>
            <a:pPr algn="l"/>
            <a:r>
              <a:rPr lang="en-US" sz="3500" b="1" dirty="0"/>
              <a:t>Station 3</a:t>
            </a:r>
          </a:p>
        </p:txBody>
      </p:sp>
    </p:spTree>
    <p:extLst>
      <p:ext uri="{BB962C8B-B14F-4D97-AF65-F5344CB8AC3E}">
        <p14:creationId xmlns:p14="http://schemas.microsoft.com/office/powerpoint/2010/main" val="11961366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person's face&#10;&#10;Description automatically generated with low confidence">
            <a:extLst>
              <a:ext uri="{FF2B5EF4-FFF2-40B4-BE49-F238E27FC236}">
                <a16:creationId xmlns:a16="http://schemas.microsoft.com/office/drawing/2014/main" id="{DF74199E-CCA0-4855-6CD5-3A7CB79D40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0131" y="1675221"/>
            <a:ext cx="3076807" cy="3507559"/>
          </a:xfrm>
        </p:spPr>
      </p:pic>
      <p:sp>
        <p:nvSpPr>
          <p:cNvPr id="6" name="TextBox 5">
            <a:extLst>
              <a:ext uri="{FF2B5EF4-FFF2-40B4-BE49-F238E27FC236}">
                <a16:creationId xmlns:a16="http://schemas.microsoft.com/office/drawing/2014/main" id="{49881FCB-3EB8-72BA-B06E-90867F875DCE}"/>
              </a:ext>
            </a:extLst>
          </p:cNvPr>
          <p:cNvSpPr txBox="1"/>
          <p:nvPr/>
        </p:nvSpPr>
        <p:spPr>
          <a:xfrm>
            <a:off x="135228" y="1405519"/>
            <a:ext cx="4580788" cy="3208571"/>
          </a:xfrm>
          <a:prstGeom prst="rect">
            <a:avLst/>
          </a:prstGeom>
          <a:noFill/>
        </p:spPr>
        <p:txBody>
          <a:bodyPr wrap="square" rtlCol="0">
            <a:spAutoFit/>
          </a:bodyPr>
          <a:lstStyle/>
          <a:p>
            <a:pPr algn="l"/>
            <a:r>
              <a:rPr lang="en-US" sz="2250" b="1" dirty="0"/>
              <a:t>Q1 : Mention 3 signs: </a:t>
            </a:r>
            <a:br>
              <a:rPr lang="en-US" sz="2250" b="1" dirty="0"/>
            </a:br>
            <a:endParaRPr lang="en-US" sz="2250" b="1" dirty="0"/>
          </a:p>
          <a:p>
            <a:pPr algn="l"/>
            <a:r>
              <a:rPr lang="en-US" sz="2250" b="1" dirty="0">
                <a:solidFill>
                  <a:srgbClr val="FF0000"/>
                </a:solidFill>
              </a:rPr>
              <a:t>1) Meniscus signs </a:t>
            </a:r>
          </a:p>
          <a:p>
            <a:pPr algn="l"/>
            <a:endParaRPr lang="en-US" sz="2250" b="1" dirty="0">
              <a:solidFill>
                <a:srgbClr val="FF0000"/>
              </a:solidFill>
            </a:endParaRPr>
          </a:p>
          <a:p>
            <a:pPr algn="l"/>
            <a:r>
              <a:rPr lang="en-US" sz="2250" b="1" dirty="0">
                <a:solidFill>
                  <a:srgbClr val="FF0000"/>
                </a:solidFill>
              </a:rPr>
              <a:t>2) Homogenous opacification </a:t>
            </a:r>
          </a:p>
          <a:p>
            <a:pPr algn="l"/>
            <a:endParaRPr lang="en-US" sz="2250" b="1" dirty="0">
              <a:solidFill>
                <a:srgbClr val="FF0000"/>
              </a:solidFill>
            </a:endParaRPr>
          </a:p>
          <a:p>
            <a:pPr algn="l"/>
            <a:r>
              <a:rPr lang="en-US" sz="2250" b="1" dirty="0">
                <a:solidFill>
                  <a:srgbClr val="FF0000"/>
                </a:solidFill>
              </a:rPr>
              <a:t>3) Obliteration of costophrenic angle</a:t>
            </a:r>
          </a:p>
          <a:p>
            <a:pPr algn="l"/>
            <a:endParaRPr lang="en-US" sz="2250" b="1" dirty="0"/>
          </a:p>
        </p:txBody>
      </p:sp>
      <p:sp>
        <p:nvSpPr>
          <p:cNvPr id="7" name="TextBox 6">
            <a:extLst>
              <a:ext uri="{FF2B5EF4-FFF2-40B4-BE49-F238E27FC236}">
                <a16:creationId xmlns:a16="http://schemas.microsoft.com/office/drawing/2014/main" id="{A1250D18-3641-7DF3-0A5D-3776AA8FB396}"/>
              </a:ext>
            </a:extLst>
          </p:cNvPr>
          <p:cNvSpPr txBox="1"/>
          <p:nvPr/>
        </p:nvSpPr>
        <p:spPr>
          <a:xfrm>
            <a:off x="135228" y="5060066"/>
            <a:ext cx="3834426" cy="1131079"/>
          </a:xfrm>
          <a:prstGeom prst="rect">
            <a:avLst/>
          </a:prstGeom>
          <a:noFill/>
        </p:spPr>
        <p:txBody>
          <a:bodyPr wrap="square" rtlCol="0">
            <a:spAutoFit/>
          </a:bodyPr>
          <a:lstStyle/>
          <a:p>
            <a:pPr algn="l"/>
            <a:r>
              <a:rPr lang="en-US" sz="2250" b="1" dirty="0"/>
              <a:t>Q2 : Mention 2 causes ?</a:t>
            </a:r>
          </a:p>
          <a:p>
            <a:pPr algn="l"/>
            <a:r>
              <a:rPr lang="en-US" sz="2250" b="1" dirty="0"/>
              <a:t> </a:t>
            </a:r>
            <a:r>
              <a:rPr lang="en-US" sz="2250" b="1" dirty="0">
                <a:solidFill>
                  <a:srgbClr val="FF0000"/>
                </a:solidFill>
              </a:rPr>
              <a:t>trauma , pneumonia , CHF , Malignancy        ….</a:t>
            </a:r>
          </a:p>
        </p:txBody>
      </p:sp>
      <p:sp>
        <p:nvSpPr>
          <p:cNvPr id="9" name="TextBox 8">
            <a:extLst>
              <a:ext uri="{FF2B5EF4-FFF2-40B4-BE49-F238E27FC236}">
                <a16:creationId xmlns:a16="http://schemas.microsoft.com/office/drawing/2014/main" id="{DF312424-38C0-D790-86D7-11B5FFC7D285}"/>
              </a:ext>
            </a:extLst>
          </p:cNvPr>
          <p:cNvSpPr txBox="1"/>
          <p:nvPr/>
        </p:nvSpPr>
        <p:spPr>
          <a:xfrm>
            <a:off x="-252536" y="328601"/>
            <a:ext cx="3500668" cy="630942"/>
          </a:xfrm>
          <a:prstGeom prst="rect">
            <a:avLst/>
          </a:prstGeom>
          <a:noFill/>
        </p:spPr>
        <p:txBody>
          <a:bodyPr wrap="square">
            <a:spAutoFit/>
          </a:bodyPr>
          <a:lstStyle/>
          <a:p>
            <a:pPr algn="ctr"/>
            <a:r>
              <a:rPr lang="en-US" sz="3500" b="1" dirty="0"/>
              <a:t>Station 4 </a:t>
            </a:r>
          </a:p>
        </p:txBody>
      </p:sp>
    </p:spTree>
    <p:extLst>
      <p:ext uri="{BB962C8B-B14F-4D97-AF65-F5344CB8AC3E}">
        <p14:creationId xmlns:p14="http://schemas.microsoft.com/office/powerpoint/2010/main" val="11451646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64FF14-4EDC-974B-163F-55E17693AC93}"/>
              </a:ext>
            </a:extLst>
          </p:cNvPr>
          <p:cNvSpPr txBox="1"/>
          <p:nvPr/>
        </p:nvSpPr>
        <p:spPr>
          <a:xfrm>
            <a:off x="323528" y="260648"/>
            <a:ext cx="3429000" cy="630942"/>
          </a:xfrm>
          <a:prstGeom prst="rect">
            <a:avLst/>
          </a:prstGeom>
          <a:noFill/>
        </p:spPr>
        <p:txBody>
          <a:bodyPr wrap="square">
            <a:spAutoFit/>
          </a:bodyPr>
          <a:lstStyle/>
          <a:p>
            <a:pPr algn="l"/>
            <a:r>
              <a:rPr lang="en-US" sz="3500" b="1" dirty="0"/>
              <a:t>Station 5</a:t>
            </a:r>
          </a:p>
        </p:txBody>
      </p:sp>
      <p:pic>
        <p:nvPicPr>
          <p:cNvPr id="6" name="Content Placeholder 3">
            <a:extLst>
              <a:ext uri="{FF2B5EF4-FFF2-40B4-BE49-F238E27FC236}">
                <a16:creationId xmlns:a16="http://schemas.microsoft.com/office/drawing/2014/main" id="{08B2CD28-B0AE-250E-26F0-C3D98A55AD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9362" y="1731764"/>
            <a:ext cx="4166701" cy="3394472"/>
          </a:xfrm>
        </p:spPr>
      </p:pic>
      <p:sp>
        <p:nvSpPr>
          <p:cNvPr id="9" name="TextBox 8">
            <a:extLst>
              <a:ext uri="{FF2B5EF4-FFF2-40B4-BE49-F238E27FC236}">
                <a16:creationId xmlns:a16="http://schemas.microsoft.com/office/drawing/2014/main" id="{34AA16A3-A686-C037-6661-6643685F0C2B}"/>
              </a:ext>
            </a:extLst>
          </p:cNvPr>
          <p:cNvSpPr txBox="1"/>
          <p:nvPr/>
        </p:nvSpPr>
        <p:spPr>
          <a:xfrm>
            <a:off x="0" y="1700809"/>
            <a:ext cx="5004048" cy="3323987"/>
          </a:xfrm>
          <a:prstGeom prst="rect">
            <a:avLst/>
          </a:prstGeom>
          <a:noFill/>
        </p:spPr>
        <p:txBody>
          <a:bodyPr wrap="square">
            <a:spAutoFit/>
          </a:bodyPr>
          <a:lstStyle/>
          <a:p>
            <a:pPr algn="l"/>
            <a:r>
              <a:rPr lang="en-US" sz="3000" dirty="0"/>
              <a:t>Female 65 years old, do </a:t>
            </a:r>
            <a:r>
              <a:rPr lang="en-US" sz="3000" dirty="0" err="1"/>
              <a:t>dexa</a:t>
            </a:r>
            <a:r>
              <a:rPr lang="en-US" sz="3000" dirty="0"/>
              <a:t> scan for screening osteoporosis </a:t>
            </a:r>
          </a:p>
          <a:p>
            <a:pPr algn="l"/>
            <a:r>
              <a:rPr lang="en-US" sz="3000" dirty="0"/>
              <a:t>T-score :    -0.8</a:t>
            </a:r>
          </a:p>
          <a:p>
            <a:pPr algn="l"/>
            <a:endParaRPr lang="en-US" sz="3000" dirty="0"/>
          </a:p>
          <a:p>
            <a:pPr algn="l"/>
            <a:r>
              <a:rPr lang="en-US" sz="3000" b="1" dirty="0"/>
              <a:t>What's your diagnosis ??</a:t>
            </a:r>
            <a:br>
              <a:rPr lang="en-US" sz="3000" b="1" dirty="0"/>
            </a:br>
            <a:r>
              <a:rPr lang="en-US" sz="3000" b="1" dirty="0"/>
              <a:t> Its </a:t>
            </a:r>
            <a:r>
              <a:rPr lang="en-US" sz="3000" b="1" dirty="0">
                <a:solidFill>
                  <a:srgbClr val="FF0000"/>
                </a:solidFill>
              </a:rPr>
              <a:t>Normal</a:t>
            </a:r>
            <a:r>
              <a:rPr lang="en-US" sz="3000" b="1" dirty="0"/>
              <a:t> </a:t>
            </a:r>
          </a:p>
        </p:txBody>
      </p:sp>
    </p:spTree>
    <p:extLst>
      <p:ext uri="{BB962C8B-B14F-4D97-AF65-F5344CB8AC3E}">
        <p14:creationId xmlns:p14="http://schemas.microsoft.com/office/powerpoint/2010/main" val="3801934265"/>
      </p:ext>
    </p:extLst>
  </p:cSld>
  <p:clrMapOvr>
    <a:masterClrMapping/>
  </p:clrMapOvr>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B - 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B - Default" id="{7EAED0ED-CAC2-49CB-8394-31D41EF6C6C6}" vid="{FEFCECE1-91CB-4AEF-AFD5-1AECA1917C2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3241</TotalTime>
  <Words>16539</Words>
  <Application>Microsoft Office PowerPoint</Application>
  <PresentationFormat>On-screen Show (4:3)</PresentationFormat>
  <Paragraphs>2688</Paragraphs>
  <Slides>536</Slides>
  <Notes>4</Notes>
  <HiddenSlides>0</HiddenSlides>
  <MMClips>0</MMClips>
  <ScaleCrop>false</ScaleCrop>
  <HeadingPairs>
    <vt:vector size="6" baseType="variant">
      <vt:variant>
        <vt:lpstr>Fonts Used</vt:lpstr>
      </vt:variant>
      <vt:variant>
        <vt:i4>27</vt:i4>
      </vt:variant>
      <vt:variant>
        <vt:lpstr>Theme</vt:lpstr>
      </vt:variant>
      <vt:variant>
        <vt:i4>2</vt:i4>
      </vt:variant>
      <vt:variant>
        <vt:lpstr>Slide Titles</vt:lpstr>
      </vt:variant>
      <vt:variant>
        <vt:i4>536</vt:i4>
      </vt:variant>
    </vt:vector>
  </HeadingPairs>
  <TitlesOfParts>
    <vt:vector size="565" baseType="lpstr">
      <vt:lpstr>SimSun</vt:lpstr>
      <vt:lpstr>Arabic Typesetting</vt:lpstr>
      <vt:lpstr>Arial</vt:lpstr>
      <vt:lpstr>Arial Black</vt:lpstr>
      <vt:lpstr>Arial Nova</vt:lpstr>
      <vt:lpstr>Bookman Old Style</vt:lpstr>
      <vt:lpstr>Bradley Hand ITC</vt:lpstr>
      <vt:lpstr>Calibri</vt:lpstr>
      <vt:lpstr>Calibri Light</vt:lpstr>
      <vt:lpstr>Candara</vt:lpstr>
      <vt:lpstr>Century Gothic</vt:lpstr>
      <vt:lpstr>Courier New</vt:lpstr>
      <vt:lpstr>DaunPenh</vt:lpstr>
      <vt:lpstr>EB Garamond 12</vt:lpstr>
      <vt:lpstr>Garamond</vt:lpstr>
      <vt:lpstr>Helvetica</vt:lpstr>
      <vt:lpstr>inherit</vt:lpstr>
      <vt:lpstr>Kokila</vt:lpstr>
      <vt:lpstr>Lucida Sans Unicode</vt:lpstr>
      <vt:lpstr>MV Boli</vt:lpstr>
      <vt:lpstr>Noto Naskh Arabic UI</vt:lpstr>
      <vt:lpstr>Noto Sans</vt:lpstr>
      <vt:lpstr>Roboto</vt:lpstr>
      <vt:lpstr>Segoe UI Historic</vt:lpstr>
      <vt:lpstr>Tahoma</vt:lpstr>
      <vt:lpstr>Verdana</vt:lpstr>
      <vt:lpstr>Wingdings</vt:lpstr>
      <vt:lpstr>سمة Office</vt:lpstr>
      <vt:lpstr>MB - Default</vt:lpstr>
      <vt:lpstr>PowerPoint Presentation</vt:lpstr>
      <vt:lpstr>Family medicine archive G1 A+B 13 Questions 30 min 3\5\2023</vt:lpstr>
      <vt:lpstr>Q1 DM</vt:lpstr>
      <vt:lpstr>Q2 Abdominal pain</vt:lpstr>
      <vt:lpstr>Q3 Dizziness</vt:lpstr>
      <vt:lpstr>Q4 Hypertension</vt:lpstr>
      <vt:lpstr>Q5 Chest pain</vt:lpstr>
      <vt:lpstr>Q6 Fatigue</vt:lpstr>
      <vt:lpstr>Q7 Dyslipidemia</vt:lpstr>
      <vt:lpstr>Q8 Headache</vt:lpstr>
      <vt:lpstr>Q9 Adult health maintenance</vt:lpstr>
      <vt:lpstr>Q10 Geriatric health maintenance</vt:lpstr>
      <vt:lpstr>Q11 Geriatric health maintenance</vt:lpstr>
      <vt:lpstr>Q12 Osteoporosis</vt:lpstr>
      <vt:lpstr>Q13 URTI</vt:lpstr>
      <vt:lpstr>Group 1 C+D</vt:lpstr>
      <vt:lpstr>Q1 DM</vt:lpstr>
      <vt:lpstr>Q2 Abdominal pain</vt:lpstr>
      <vt:lpstr>Q3 Dizziness</vt:lpstr>
      <vt:lpstr>Q4 Hypertension</vt:lpstr>
      <vt:lpstr>Q5 Chest pain</vt:lpstr>
      <vt:lpstr>Q6 Fatigue</vt:lpstr>
      <vt:lpstr>Q7 Dyslipidemia</vt:lpstr>
      <vt:lpstr>Q8 Headache</vt:lpstr>
      <vt:lpstr>Q9 Adult health maintenance</vt:lpstr>
      <vt:lpstr>Q10 Geriatric health maintenance</vt:lpstr>
      <vt:lpstr>Q11 Geriatric health maintenance</vt:lpstr>
      <vt:lpstr>Q12 Osteoporosis</vt:lpstr>
      <vt:lpstr>Q13 URTI</vt:lpstr>
      <vt:lpstr>Family Medicine Mini-OSCE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Medicine Mini-OSCE</vt:lpstr>
      <vt:lpstr>Q1: </vt:lpstr>
      <vt:lpstr>Q2</vt:lpstr>
      <vt:lpstr>Q3</vt:lpstr>
      <vt:lpstr>PowerPoint Presentation</vt:lpstr>
      <vt:lpstr>PowerPoint Presentation</vt:lpstr>
      <vt:lpstr>Q6</vt:lpstr>
      <vt:lpstr>Q7</vt:lpstr>
      <vt:lpstr>PowerPoint Presentation</vt:lpstr>
      <vt:lpstr>PowerPoint Presentation</vt:lpstr>
      <vt:lpstr>PowerPoint Presentation</vt:lpstr>
      <vt:lpstr>Q11</vt:lpstr>
      <vt:lpstr>PowerPoint Presentation</vt:lpstr>
      <vt:lpstr>Q13</vt:lpstr>
      <vt:lpstr>Q14</vt:lpstr>
      <vt:lpstr>Q15</vt:lpstr>
      <vt:lpstr>Family medicine archive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medicine archive group 2 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Cancer screening for 52 year old woman , non smoker , and recommended vaccines</vt:lpstr>
      <vt:lpstr>A case of migraine with aura </vt:lpstr>
      <vt:lpstr>strep throat with management </vt:lpstr>
      <vt:lpstr>Osteoporosis case  </vt:lpstr>
      <vt:lpstr>A case with dyslipidemia ( labs pic)  </vt:lpstr>
      <vt:lpstr>Family medicine </vt:lpstr>
      <vt:lpstr>Station 1 </vt:lpstr>
      <vt:lpstr>Station 2 </vt:lpstr>
      <vt:lpstr>49 years old , was diagnosed with hyper tension 3 months ago  , and came back with this appearance </vt:lpstr>
      <vt:lpstr>PowerPoint Presentation</vt:lpstr>
      <vt:lpstr>PowerPoint Presentation</vt:lpstr>
      <vt:lpstr>PowerPoint Presentation</vt:lpstr>
      <vt:lpstr>The first component of adult health maintenance </vt:lpstr>
      <vt:lpstr>A case of fatigue </vt:lpstr>
      <vt:lpstr>PowerPoint Presentation</vt:lpstr>
      <vt:lpstr>60 years old female suffering from spontaneous , episodic  vertigo that’s associated with tinnitus and vomiting </vt:lpstr>
      <vt:lpstr>PowerPoint Presentation</vt:lpstr>
      <vt:lpstr>PowerPoint Presentation</vt:lpstr>
      <vt:lpstr>PowerPoint Presentation</vt:lpstr>
      <vt:lpstr>Wareed group 4 31/8/2022  done by: Mustafa Al-Fawwaz Basel Al-btoush     </vt:lpstr>
      <vt:lpstr>PowerPoint Presentation</vt:lpstr>
      <vt:lpstr>What is your interpretation of this ECG,what is your diagnosis ??  You should describe it well !! normal Sinus rhythm   </vt:lpstr>
      <vt:lpstr>Your Dx ?? Cushing syndrome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Family medicine mini-osce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medicine archive</vt:lpstr>
      <vt:lpstr>Q1</vt:lpstr>
      <vt:lpstr>Q2</vt:lpstr>
      <vt:lpstr>PowerPoint Presentation</vt:lpstr>
      <vt:lpstr>Q3</vt:lpstr>
      <vt:lpstr>Q4</vt:lpstr>
      <vt:lpstr>Q5</vt:lpstr>
      <vt:lpstr>Q6</vt:lpstr>
      <vt:lpstr>Q7</vt:lpstr>
      <vt:lpstr>Q8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medicine mini osce-group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medicine mini osce</vt:lpstr>
      <vt:lpstr>PowerPoint Presentation</vt:lpstr>
      <vt:lpstr>A                         B</vt:lpstr>
      <vt:lpstr>A                         B</vt:lpstr>
      <vt:lpstr>PowerPoint Presentation</vt:lpstr>
      <vt:lpstr>PowerPoint Presentation</vt:lpstr>
      <vt:lpstr>PowerPoint Presentation</vt:lpstr>
      <vt:lpstr>PowerPoint Presentation</vt:lpstr>
      <vt:lpstr>PowerPoint Presentation</vt:lpstr>
      <vt:lpstr>Family Medicine Mini-OSCE Archive  4/11/2021</vt:lpstr>
      <vt:lpstr>Station 1                                 6Marks </vt:lpstr>
      <vt:lpstr>Answers </vt:lpstr>
      <vt:lpstr>Station 2                                 3Marks </vt:lpstr>
      <vt:lpstr>Answers </vt:lpstr>
      <vt:lpstr>Station 3                                    8MArks </vt:lpstr>
      <vt:lpstr>Answers </vt:lpstr>
      <vt:lpstr>Station 4                                    2Marks </vt:lpstr>
      <vt:lpstr>Answers </vt:lpstr>
      <vt:lpstr>Station 5                                  9Marks</vt:lpstr>
      <vt:lpstr>Answers </vt:lpstr>
      <vt:lpstr>Station 6                                    5Marks </vt:lpstr>
      <vt:lpstr>Answers </vt:lpstr>
      <vt:lpstr>Station 7                                       7 Marks </vt:lpstr>
      <vt:lpstr>Answers </vt:lpstr>
      <vt:lpstr>Family medicine </vt:lpstr>
      <vt:lpstr>Q1: </vt:lpstr>
      <vt:lpstr>Q2:</vt:lpstr>
      <vt:lpstr>Q3:</vt:lpstr>
      <vt:lpstr>Q4:</vt:lpstr>
      <vt:lpstr>Q5:</vt:lpstr>
      <vt:lpstr>Q6:</vt:lpstr>
      <vt:lpstr>Q7:</vt:lpstr>
      <vt:lpstr>Q8:</vt:lpstr>
      <vt:lpstr>Q9: </vt:lpstr>
      <vt:lpstr>Q10:</vt:lpstr>
      <vt:lpstr>Family medicine mini-osci Group 3a</vt:lpstr>
      <vt:lpstr>امتحاننا كان جزئين أورال وميني أوسكي، الأورال كل شي مهم وبيجي وكان شامل لكل المادة، بالتوفيق</vt:lpstr>
      <vt:lpstr>Q1</vt:lpstr>
      <vt:lpstr>Q2</vt:lpstr>
      <vt:lpstr>Q3</vt:lpstr>
      <vt:lpstr>Q4</vt:lpstr>
      <vt:lpstr>Q5</vt:lpstr>
      <vt:lpstr>Q6</vt:lpstr>
      <vt:lpstr>Q7</vt:lpstr>
      <vt:lpstr>Family medicine mini-osci Group 3b</vt:lpstr>
      <vt:lpstr>امتحاننا كان جزئين أورال وميني أوسكي، الأورال كل شي مهم وبيجي وكان شامل لكل المادة، بالتوفيق</vt:lpstr>
      <vt:lpstr>Q1</vt:lpstr>
      <vt:lpstr>Q2</vt:lpstr>
      <vt:lpstr>PowerPoint Presentation</vt:lpstr>
      <vt:lpstr>Q4</vt:lpstr>
      <vt:lpstr>Q5</vt:lpstr>
      <vt:lpstr>PowerPoint Presentation</vt:lpstr>
      <vt:lpstr>Family medicine mini-osci Group 3c</vt:lpstr>
      <vt:lpstr>امتحاننا كان جزئين أورال وميني أوسكي، الأورال كل شي مهم وبيجي وكان شامل لكل المادة، بالتوفيق</vt:lpstr>
      <vt:lpstr>Q1</vt:lpstr>
      <vt:lpstr>Q2</vt:lpstr>
      <vt:lpstr>Q3</vt:lpstr>
      <vt:lpstr>Q4</vt:lpstr>
      <vt:lpstr>Q5</vt:lpstr>
      <vt:lpstr>Q6</vt:lpstr>
      <vt:lpstr>Q7</vt:lpstr>
      <vt:lpstr>Family medicine _Mini osce  23-5-2021 Group 2 </vt:lpstr>
      <vt:lpstr> Q1:  acute sudden headache, thunderclap, worst ever= subarachnoid hemorrhage </vt:lpstr>
      <vt:lpstr>Q2:  IADL = using telephone  </vt:lpstr>
      <vt:lpstr>Q3: z score compares the pr with same age (square) t score compares with young (around 30s) healthy (star) </vt:lpstr>
      <vt:lpstr>Q4: when head impulse test is positive ( eye saccade) = peripheral cause  </vt:lpstr>
      <vt:lpstr>Q5: An otherwise healthy 12-year-old male is brought to the ED with a chief complaint of chest pain. The patient has been complaining of the pain over the past week. Which of the following is true?  A. The friction rub of pericarditis is best heard when patients are lying supine.  B. Cardiac causes of chest pain more commonly occur in the setting of exertion.  C. In pediatric patients, myocardial infarction is most common in females.  D. On physical examination, only diastolic murmurs are cause for concern of an underlying cardiac problem.  E. Valve disorders are the most common cardiac causes of pediatric chest pain.   Answer B</vt:lpstr>
      <vt:lpstr>Q6: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medicine Mini – OSCE Group A1/2  </vt:lpstr>
      <vt:lpstr>Q1: Smoker male patient , complain from dry cough , SOB and fever of 38 </vt:lpstr>
      <vt:lpstr>Q2: 50 years patient complain from sever headache which associated with visual disturbance </vt:lpstr>
      <vt:lpstr>Q3:</vt:lpstr>
      <vt:lpstr>Q4: </vt:lpstr>
      <vt:lpstr>Q5: young adult came to your clinic and tells you that he wants to quit smoking ( he’s a moderate smoker)</vt:lpstr>
      <vt:lpstr>Q6: </vt:lpstr>
      <vt:lpstr>Q7 :Diabetic , COPD , obese patient complain from chronic fatigue</vt:lpstr>
      <vt:lpstr>Q8 : lab results for patient showing high LDL + he’s suffering from multiple comorbidities </vt:lpstr>
      <vt:lpstr>Q9 : Elderly in his 70’s with history of falling down, he’s taking more than 5 drugs ( the doctor mentioned them )</vt:lpstr>
      <vt:lpstr>Q10: Acute chest pain radiate to the neck , and increased with exercise and movement </vt:lpstr>
      <vt:lpstr>Family medicine 7/2/2021  Group 1 sub c&amp;d</vt:lpstr>
      <vt:lpstr>Q1:25ys male pt complain of chronic chough</vt:lpstr>
      <vt:lpstr>PowerPoint Presentation</vt:lpstr>
      <vt:lpstr>Q2</vt:lpstr>
      <vt:lpstr>PowerPoint Presentation</vt:lpstr>
      <vt:lpstr> 1.what is the clinical signs? A.erythema marginatum B. subcutaneous nodule  2.what is the organism? (GAS)group A streptococcus                  B                                             A                        </vt:lpstr>
      <vt:lpstr>Q4:</vt:lpstr>
      <vt:lpstr>Q5 : 55ys male pt, Complain of thunderclap headache , worsing with cough , LP done ,results of CSF (pic)</vt:lpstr>
      <vt:lpstr>Q6 (not the same pic) </vt:lpstr>
      <vt:lpstr>PowerPoint Presentation</vt:lpstr>
      <vt:lpstr>Q7</vt:lpstr>
      <vt:lpstr>Q8</vt:lpstr>
      <vt:lpstr>CONT.</vt:lpstr>
      <vt:lpstr>Q9</vt:lpstr>
      <vt:lpstr>Q10</vt:lpstr>
      <vt:lpstr>Q11</vt:lpstr>
      <vt:lpstr>Family medicine archive  group5 (a+B)  </vt:lpstr>
      <vt:lpstr>Q1 </vt:lpstr>
      <vt:lpstr>Q2</vt:lpstr>
      <vt:lpstr>PowerPoint Presentation</vt:lpstr>
      <vt:lpstr>Q3</vt:lpstr>
      <vt:lpstr>Q4</vt:lpstr>
      <vt:lpstr>PowerPoint Presentation</vt:lpstr>
      <vt:lpstr>Q5 </vt:lpstr>
      <vt:lpstr>Q6</vt:lpstr>
      <vt:lpstr>Q7 </vt:lpstr>
      <vt:lpstr>Q8</vt:lpstr>
      <vt:lpstr>PowerPoint Presentation</vt:lpstr>
      <vt:lpstr>Q9 </vt:lpstr>
      <vt:lpstr>Q10</vt:lpstr>
      <vt:lpstr>PowerPoint Presentation</vt:lpstr>
      <vt:lpstr>Group 5 (C+D)  done by : aya hayajneh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Pt 40 year old came to you complaining of sever depression &amp; he take this drug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Q1 : Answer the questions about these images of patient visit the clinic .. </vt:lpstr>
      <vt:lpstr>PowerPoint Presentation</vt:lpstr>
      <vt:lpstr>Q2: patient coming to clinic complaining of vertigo ..   </vt:lpstr>
      <vt:lpstr>PowerPoint Presentation</vt:lpstr>
      <vt:lpstr>Q3: </vt:lpstr>
      <vt:lpstr>PowerPoint Presentation</vt:lpstr>
      <vt:lpstr>Q4: patient 45y , came to emergency room complaining of chest pain , after doing the examination &amp; investigation its B.p was 90/70 , high jugular venous pressure , No heart sound heard by stetho-scope, and his chest x-ray as the below  ..</vt:lpstr>
      <vt:lpstr>PowerPoint Presentation</vt:lpstr>
      <vt:lpstr>Q5: 20y old came to clinic complaining of cough of 10 week duration , No fever , medically free , …  </vt:lpstr>
      <vt:lpstr>PowerPoint Presentation</vt:lpstr>
      <vt:lpstr>Q6: patient taking this medication ..</vt:lpstr>
      <vt:lpstr>PowerPoint Presentation</vt:lpstr>
      <vt:lpstr>Q7: 35 y old male , complaining of Dyspepsia , he is chronic smoker .. And don’t want to quit smoking , .. </vt:lpstr>
      <vt:lpstr>Q8: The mother came to clinic with her two children of age 6m &amp; 4y old , the Childs complaining of red throat , runny nose , no fever , no LN enlargement  … </vt:lpstr>
      <vt:lpstr>Q9: 35 y old female , came to clinic of 3 week Headache ,  scalp tenderness , systemic joint pain , unilateral vision loss , ..  </vt:lpstr>
      <vt:lpstr>Q10: diabetic 45 y old male patient taking Glucophage &amp; Amaryl , …   </vt:lpstr>
      <vt:lpstr>Q11: 35 y old male complaining of Epigastria Pain .. </vt:lpstr>
      <vt:lpstr>Q12: patient with SOB &amp; chest pain , diagnosed as PE .. Mention the Risk factors for such case ( 5 points) ?!</vt:lpstr>
      <vt:lpstr>PowerPoint Presentation</vt:lpstr>
      <vt:lpstr>PowerPoint Presentation</vt:lpstr>
      <vt:lpstr>Q1 </vt:lpstr>
      <vt:lpstr>Q2</vt:lpstr>
      <vt:lpstr>Q3</vt:lpstr>
      <vt:lpstr>Q4 </vt:lpstr>
      <vt:lpstr>Q5 </vt:lpstr>
      <vt:lpstr>Q6</vt:lpstr>
      <vt:lpstr>Q7 </vt:lpstr>
      <vt:lpstr>Q8 </vt:lpstr>
      <vt:lpstr>Q9 </vt:lpstr>
      <vt:lpstr>Q10 </vt:lpstr>
      <vt:lpstr>Q11</vt:lpstr>
      <vt:lpstr>Family medicine  mini osce  2020/2021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componant of timi score ? </vt:lpstr>
      <vt:lpstr>Patient with chest pain radiate to left arm relived  within 15 min start after exertion </vt:lpstr>
      <vt:lpstr>- New onset of worst headache in patient life ?</vt:lpstr>
      <vt:lpstr>Family medicine mini OSCE</vt:lpstr>
      <vt:lpstr>A-what is the finding? Corneal arcus  B-what is the next step ? Lipid profile </vt:lpstr>
      <vt:lpstr>PowerPoint Presentation</vt:lpstr>
      <vt:lpstr>PowerPoint Presentation</vt:lpstr>
      <vt:lpstr>Mention 4 features for chronic fatigue syndrome ??? </vt:lpstr>
      <vt:lpstr>كان في سؤال انو مريض معاه ضغط صار معاه   اذكر اربع ادوية منعطيه اياهم ؟ stroke  </vt:lpstr>
      <vt:lpstr>male pt aged 50 years  in clinic dr ordered for HbA1C /lipid profile  the result was normal  A-write 4 screening test ?</vt:lpstr>
      <vt:lpstr>PowerPoint Presentation</vt:lpstr>
      <vt:lpstr>PowerPoint Presentation</vt:lpstr>
      <vt:lpstr>PowerPoint Presentation</vt:lpstr>
      <vt:lpstr>كان في سؤال واحد عندو dyspepsia  وكانت حاطه كل ال red flags  انها مش موجوده بس كان عمرو اكثر من 50 فهاي red flag </vt:lpstr>
      <vt:lpstr>كان في سؤال انو واحد بلش يعمل خطط عشان يترك دخان </vt:lpstr>
      <vt:lpstr>PowerPoint Presentation</vt:lpstr>
      <vt:lpstr>Family medicine mini OSCE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medicine mini-osci  group 3 /d</vt:lpstr>
      <vt:lpstr>Q1</vt:lpstr>
      <vt:lpstr>Q2 </vt:lpstr>
      <vt:lpstr>q3</vt:lpstr>
      <vt:lpstr>Q4</vt:lpstr>
      <vt:lpstr>q5</vt:lpstr>
      <vt:lpstr>Q6</vt:lpstr>
      <vt:lpstr>Q7</vt:lpstr>
      <vt:lpstr>Q8</vt:lpstr>
      <vt:lpstr>Q9</vt:lpstr>
      <vt:lpstr>Q10</vt:lpstr>
      <vt:lpstr>Q11</vt:lpstr>
      <vt:lpstr>Q12</vt:lpstr>
      <vt:lpstr>Family medicine mini-osci  group 2 /d</vt:lpstr>
      <vt:lpstr>Spot diagnosis </vt:lpstr>
      <vt:lpstr>Spot diagnosis </vt:lpstr>
      <vt:lpstr>Spot diagnosis </vt:lpstr>
      <vt:lpstr>*3 year old children ,come to clinic with 38.3 fever but with cough /no tender LN </vt:lpstr>
      <vt:lpstr>FRAX score : T score = -2.3                         major osteoporotic = 30                           hip fracture = 4.7 </vt:lpstr>
      <vt:lpstr>**Patient come to your clinic with dizziness </vt:lpstr>
      <vt:lpstr>PFT : FEV1/FVC = 70 %                 PRE-BRONCHIDILATOR FEV1 = 40 %                  POST-BRONCHIDILATOR FEV1 = 50 %</vt:lpstr>
      <vt:lpstr>HBA1c = 6.3 /FBS =120 /LDL =200 </vt:lpstr>
      <vt:lpstr>*35 year man ,obese and smoke , come to your clinic . His father was diabetic and diagnose with colon CA at 55 .</vt:lpstr>
      <vt:lpstr>Patient suffer from dyspepsia,  pain is related to food </vt:lpstr>
      <vt:lpstr>PowerPoint Presentation</vt:lpstr>
      <vt:lpstr>*Patient with asthma , recurrent 3 times/W at nighttime :</vt:lpstr>
      <vt:lpstr>Family Medicine Mini-OSCE 2019/2020 Group A Prepared by :Amr Mohammad Al-Khattab  and Farah Al-Dala’in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is the name of the lesion ? Acanthosis nigricans Mention 3 causes ? Dm , pcos , steroids ..... </vt:lpstr>
      <vt:lpstr>     1-supraventricular tachycardia on ecg </vt:lpstr>
      <vt:lpstr>PowerPoint Presentation</vt:lpstr>
      <vt:lpstr>PowerPoint Presentation</vt:lpstr>
      <vt:lpstr>PowerPoint Presentation</vt:lpstr>
      <vt:lpstr>PowerPoint Presentation</vt:lpstr>
      <vt:lpstr>PowerPoint Presentation</vt:lpstr>
      <vt:lpstr>PowerPoint Presentation</vt:lpstr>
      <vt:lpstr>AF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المجموعة الخامسة جروب (د)  Done by  : Abdullah Hattab Haneen Al-jaafreh </vt:lpstr>
      <vt:lpstr>Q1:</vt:lpstr>
      <vt:lpstr>Q2:</vt:lpstr>
      <vt:lpstr>Q3:</vt:lpstr>
      <vt:lpstr>Q4:</vt:lpstr>
      <vt:lpstr>Q5:</vt:lpstr>
      <vt:lpstr>Q6:</vt:lpstr>
      <vt:lpstr>Q7:</vt:lpstr>
      <vt:lpstr>Q8:</vt:lpstr>
      <vt:lpstr>Q9:</vt:lpstr>
      <vt:lpstr>Q10:</vt:lpstr>
      <vt:lpstr>Q11: A</vt:lpstr>
      <vt:lpstr>Q11: B</vt:lpstr>
      <vt:lpstr>Q12:</vt:lpstr>
      <vt:lpstr>Family medicine exam group 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Xanthalasma on both eyelids, what you do next : order lipid profile.</vt:lpstr>
      <vt:lpstr>PowerPoint Presentation</vt:lpstr>
      <vt:lpstr>PowerPoint Presentation</vt:lpstr>
      <vt:lpstr>Family medicine archive المجموعة الرابعة جروب (د) Done by : Ahmad niaz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1</vt:lpstr>
      <vt:lpstr>Question 2</vt:lpstr>
      <vt:lpstr>Question 3</vt:lpstr>
      <vt:lpstr>Question 4</vt:lpstr>
      <vt:lpstr>Question 5</vt:lpstr>
      <vt:lpstr>Question 6</vt:lpstr>
      <vt:lpstr>Question 8</vt:lpstr>
      <vt:lpstr>Question 9</vt:lpstr>
      <vt:lpstr>Question 10</vt:lpstr>
      <vt:lpstr>Question 11</vt:lpstr>
      <vt:lpstr>Question 12</vt:lpstr>
      <vt:lpstr>المجموعة الثالثة جروب (ج)</vt:lpstr>
      <vt:lpstr>PowerPoint Presentation</vt:lpstr>
      <vt:lpstr>PowerPoint Presentation</vt:lpstr>
      <vt:lpstr>PowerPoint Presentation</vt:lpstr>
      <vt:lpstr>PowerPoint Presentation</vt:lpstr>
      <vt:lpstr>PowerPoint Presentation</vt:lpstr>
      <vt:lpstr>PowerPoint Presentation</vt:lpstr>
      <vt:lpstr>Q2.Diagnosis:Graves diseases, 3 Complications:....</vt:lpstr>
      <vt:lpstr>Q3. CBC picture, diagnosis : Iron deficiency anemia,  Management plan: diet, oral ferrous sulphate, iv..  if no improvement what are the possible causes:.</vt:lpstr>
      <vt:lpstr>Q4. Xanthalasma on both eyelids, what you do next : order lipid profile.</vt:lpstr>
      <vt:lpstr>Q5. Image of sore throat and erythema, temp. 38.6, dry cough for 3 days, age 40, no Lymphadenopathy. Centor criteria: 1, management : conservative (self limited) </vt:lpstr>
      <vt:lpstr>Q6. Image of air fluid level, small bowel obstruction. </vt:lpstr>
      <vt:lpstr>Q7. ECG - - &gt; Ventricular Fibrillation</vt:lpstr>
      <vt:lpstr>PowerPoint Presentation</vt:lpstr>
      <vt:lpstr>PowerPoint Presentation</vt:lpstr>
      <vt:lpstr>المجموعة الثالثة جروب (أ)</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بسم الله الرحمن الرحيم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Four red alarming signs of headache?</vt:lpstr>
      <vt:lpstr> Case &gt;&gt;&gt;&gt; HbA1C =5.9%   / FPG =120 mg/dL  </vt:lpstr>
      <vt:lpstr>Case  12 year old girl comes to your clinic with dry cough by examination the patient had tender anterior LN and her temperture was 38.6</vt:lpstr>
      <vt:lpstr>Case  66 year old smoker male comes to clinic ,he has do screening for HTN/ DM / Lipid profile  write four other screening tests( ملاحظة مهمة الدكتورة طلبت سكرينينغ تيست ما طلبت شو اسماء السكريننغ لذالك لازم تذكر شو اداة السكرينينغ  ? 1) PR examination –colonoscopy  colorectal CA 2) PSA prostate CA 3) abdominal  US  AAA 4) CHEST Xray  lung CA</vt:lpstr>
      <vt:lpstr>Case / dyslipidemia   its answer depends on primary and secondary prvention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medicine archive المجموعة الثالثة جروب (ج) </dc:title>
  <dc:creator>Rayan Nihad</dc:creator>
  <cp:lastModifiedBy>منذر القطاونه</cp:lastModifiedBy>
  <cp:revision>108</cp:revision>
  <dcterms:created xsi:type="dcterms:W3CDTF">2019-07-15T18:34:00Z</dcterms:created>
  <dcterms:modified xsi:type="dcterms:W3CDTF">2023-05-05T15:33:48Z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3C315C7F651549DD98958B7AE6503A16</vt:lpwstr>
  </property>
  <property fmtid="{D5CDD505-2E9C-101B-9397-08002B2CF9AE}" pid="3" name="KSOProductBuildVer">
    <vt:lpwstr>1033-11.2.0.10382</vt:lpwstr>
  </property>
</Properties>
</file>