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s/slide3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s/slide43.xml" ContentType="application/vnd.openxmlformats-officedocument.presentationml.slide+xml"/>
  <Override PartName="/ppt/slides/slide4.xml" ContentType="application/vnd.openxmlformats-officedocument.presentationml.slide+xml"/>
  <Override PartName="/ppt/slides/slide44.xml" ContentType="application/vnd.openxmlformats-officedocument.presentationml.slide+xml"/>
  <Override PartName="/ppt/slides/slide3.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47.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10.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40.xml" ContentType="application/vnd.openxmlformats-officedocument.presentationml.slide+xml"/>
  <Override PartName="/ppt/slides/slide7.xml" ContentType="application/vnd.openxmlformats-officedocument.presentationml.slide+xml"/>
  <Override PartName="/ppt/slides/slide41.xml" ContentType="application/vnd.openxmlformats-officedocument.presentationml.slide+xml"/>
  <Override PartName="/ppt/slides/slide8.xml" ContentType="application/vnd.openxmlformats-officedocument.presentationml.slide+xml"/>
  <Override PartName="/ppt/slides/slide3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89" r:id="rId3"/>
    <p:sldId id="291" r:id="rId4"/>
    <p:sldId id="292" r:id="rId5"/>
    <p:sldId id="290" r:id="rId6"/>
    <p:sldId id="295" r:id="rId7"/>
    <p:sldId id="293" r:id="rId8"/>
    <p:sldId id="294" r:id="rId9"/>
    <p:sldId id="301" r:id="rId10"/>
    <p:sldId id="326" r:id="rId11"/>
    <p:sldId id="304" r:id="rId12"/>
    <p:sldId id="305" r:id="rId13"/>
    <p:sldId id="323" r:id="rId14"/>
    <p:sldId id="324" r:id="rId15"/>
    <p:sldId id="325" r:id="rId16"/>
    <p:sldId id="321" r:id="rId17"/>
    <p:sldId id="322" r:id="rId18"/>
    <p:sldId id="330" r:id="rId19"/>
    <p:sldId id="327"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28" r:id="rId33"/>
    <p:sldId id="274" r:id="rId34"/>
    <p:sldId id="275" r:id="rId35"/>
    <p:sldId id="276" r:id="rId36"/>
    <p:sldId id="277" r:id="rId37"/>
    <p:sldId id="278" r:id="rId38"/>
    <p:sldId id="280" r:id="rId39"/>
    <p:sldId id="281" r:id="rId40"/>
    <p:sldId id="282" r:id="rId41"/>
    <p:sldId id="283" r:id="rId42"/>
    <p:sldId id="284" r:id="rId43"/>
    <p:sldId id="285" r:id="rId44"/>
    <p:sldId id="286" r:id="rId45"/>
    <p:sldId id="287" r:id="rId46"/>
    <p:sldId id="288" r:id="rId47"/>
    <p:sldId id="331" r:id="rId48"/>
    <p:sldId id="32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A960B-0C64-4B7C-A5DA-191B623BF458}" type="datetimeFigureOut">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6AF0C4-25B9-49E3-8C62-CCA69F0BDC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AEE05BF-8D69-46F3-91BA-57C70B7B4B8A}" type="slidenum">
              <a:rPr lang="ar-SA" smtClean="0">
                <a:cs typeface="Arial" charset="0"/>
              </a:rPr>
              <a:pPr/>
              <a:t>10</a:t>
            </a:fld>
            <a:endParaRPr lang="en-US" smtClean="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F72DF4FC-B2DD-45AF-B21A-B388D5AFE51E}" type="slidenum">
              <a:rPr lang="en-US"/>
              <a:pPr>
                <a:defRPr/>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A947A1D5-2F28-454E-9999-50FBC0259F39}" type="slidenum">
              <a:rPr lang="en-US"/>
              <a:pPr>
                <a:defRPr/>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21F3D423-F7E3-4508-A6FC-B610716202AC}" type="slidenum">
              <a:rPr lang="en-US"/>
              <a:pPr>
                <a:defRPr/>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42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39AD5EA9-7B30-437F-B11A-8A41F00D042A}" type="slidenum">
              <a:rPr lang="en-US"/>
              <a:pPr>
                <a:defRPr/>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B5D3CFB-5BF0-4AFF-9F4B-787A9012C5EB}" type="slidenum">
              <a:rPr lang="en-US"/>
              <a:pPr>
                <a:defRPr/>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CBDAF95-52BC-4FF7-996C-8FB5F39FAC6C}" type="slidenum">
              <a:rPr lang="ar-SA" smtClean="0">
                <a:cs typeface="Arial" charset="0"/>
              </a:rPr>
              <a:pPr/>
              <a:t>12</a:t>
            </a:fld>
            <a:endParaRPr lang="en-US" smtClean="0">
              <a:cs typeface="Arial" charset="0"/>
            </a:endParaRPr>
          </a:p>
        </p:txBody>
      </p:sp>
      <p:sp>
        <p:nvSpPr>
          <p:cNvPr id="112643" name="Slide Image Placeholder 1"/>
          <p:cNvSpPr>
            <a:spLocks noGrp="1" noRot="1" noChangeAspect="1" noTextEdit="1"/>
          </p:cNvSpPr>
          <p:nvPr>
            <p:ph type="sldImg"/>
          </p:nvPr>
        </p:nvSpPr>
        <p:spPr>
          <a:ln/>
        </p:spPr>
      </p:sp>
      <p:sp>
        <p:nvSpPr>
          <p:cNvPr id="112644" name="Notes Placeholder 2"/>
          <p:cNvSpPr>
            <a:spLocks noGrp="1"/>
          </p:cNvSpPr>
          <p:nvPr>
            <p:ph type="body" idx="1"/>
          </p:nvPr>
        </p:nvSpPr>
        <p:spPr>
          <a:noFill/>
          <a:ln/>
        </p:spPr>
        <p:txBody>
          <a:bodyPr/>
          <a:lstStyle/>
          <a:p>
            <a:pPr eaLnBrk="1" hangingPunct="1">
              <a:spcBef>
                <a:spcPct val="0"/>
              </a:spcBef>
            </a:pPr>
            <a:endParaRPr lang="en-US" smtClean="0">
              <a:cs typeface="Arial" charset="0"/>
            </a:endParaRPr>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rtl="0"/>
            <a:fld id="{B8AF1945-B170-4DB1-811F-EBB5435BBF75}" type="slidenum">
              <a:rPr lang="ar-SA" sz="1200" b="0">
                <a:latin typeface="Calibri" pitchFamily="34" charset="0"/>
              </a:rPr>
              <a:pPr algn="r" rtl="0"/>
              <a:t>12</a:t>
            </a:fld>
            <a:endParaRPr lang="en-US" sz="1200" b="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B009776-58DA-4E91-A0C7-91C48A01EB76}" type="slidenum">
              <a:rPr lang="ar-SA" smtClean="0">
                <a:cs typeface="Arial" charset="0"/>
              </a:rPr>
              <a:pPr/>
              <a:t>13</a:t>
            </a:fld>
            <a:endParaRPr lang="en-US" smtClean="0">
              <a:cs typeface="Arial" charset="0"/>
            </a:endParaRPr>
          </a:p>
        </p:txBody>
      </p:sp>
      <p:sp>
        <p:nvSpPr>
          <p:cNvPr id="118787" name="Slide Image Placeholder 1"/>
          <p:cNvSpPr>
            <a:spLocks noGrp="1" noRot="1" noChangeAspect="1" noTextEdit="1"/>
          </p:cNvSpPr>
          <p:nvPr>
            <p:ph type="sldImg"/>
          </p:nvPr>
        </p:nvSpPr>
        <p:spPr>
          <a:ln/>
        </p:spPr>
      </p:sp>
      <p:sp>
        <p:nvSpPr>
          <p:cNvPr id="118788" name="Notes Placeholder 2"/>
          <p:cNvSpPr>
            <a:spLocks noGrp="1"/>
          </p:cNvSpPr>
          <p:nvPr>
            <p:ph type="body" idx="1"/>
          </p:nvPr>
        </p:nvSpPr>
        <p:spPr>
          <a:noFill/>
          <a:ln/>
        </p:spPr>
        <p:txBody>
          <a:bodyPr/>
          <a:lstStyle/>
          <a:p>
            <a:pPr eaLnBrk="1" hangingPunct="1">
              <a:spcBef>
                <a:spcPct val="0"/>
              </a:spcBef>
            </a:pPr>
            <a:endParaRPr lang="en-US" smtClean="0">
              <a:cs typeface="Arial" charset="0"/>
            </a:endParaRPr>
          </a:p>
        </p:txBody>
      </p:sp>
      <p:sp>
        <p:nvSpPr>
          <p:cNvPr id="1187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rtl="0"/>
            <a:fld id="{616C812A-53D5-499A-AC71-146014359276}" type="slidenum">
              <a:rPr lang="ar-SA" sz="1200" b="0">
                <a:latin typeface="Calibri" pitchFamily="34" charset="0"/>
              </a:rPr>
              <a:pPr algn="r" rtl="0"/>
              <a:t>13</a:t>
            </a:fld>
            <a:endParaRPr lang="en-US" sz="1200" b="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A36504B-74D3-4A7B-A5DD-51E4B2C742B3}" type="slidenum">
              <a:rPr lang="ar-SA" smtClean="0">
                <a:cs typeface="Arial" charset="0"/>
              </a:rPr>
              <a:pPr/>
              <a:t>14</a:t>
            </a:fld>
            <a:endParaRPr lang="en-US" smtClean="0">
              <a:cs typeface="Arial"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noFill/>
          <a:ln/>
        </p:spPr>
        <p:txBody>
          <a:bodyPr/>
          <a:lstStyle/>
          <a:p>
            <a:pPr eaLnBrk="1" hangingPunct="1">
              <a:spcBef>
                <a:spcPct val="0"/>
              </a:spcBef>
            </a:pPr>
            <a:endParaRPr lang="en-US" smtClean="0">
              <a:cs typeface="Arial" charset="0"/>
            </a:endParaRPr>
          </a:p>
        </p:txBody>
      </p:sp>
      <p:sp>
        <p:nvSpPr>
          <p:cNvPr id="13107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rtl="0"/>
            <a:fld id="{D368AF53-87E1-4FA1-BB8F-C975788321C7}" type="slidenum">
              <a:rPr lang="ar-SA" sz="1200" b="0">
                <a:latin typeface="Calibri" pitchFamily="34" charset="0"/>
              </a:rPr>
              <a:pPr algn="r" rtl="0"/>
              <a:t>14</a:t>
            </a:fld>
            <a:endParaRPr lang="en-US" sz="1200" b="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A1CF199-A2E9-4B08-B0CA-323B03B9D659}" type="slidenum">
              <a:rPr lang="en-US"/>
              <a:pPr>
                <a:defRPr/>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58E1DE37-7B46-4ECC-96AD-ECB5DCE31C95}" type="slidenum">
              <a:rPr lang="en-US"/>
              <a:pPr>
                <a:defRPr/>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8C58D896-F7B1-4C64-B335-467D75759686}" type="slidenum">
              <a:rPr lang="en-US"/>
              <a:pPr>
                <a:defRPr/>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C39BB9-B48F-4B4D-828D-944EBF828CC9}" type="slidenum">
              <a:rPr lang="en-US" smtClean="0"/>
              <a:pPr>
                <a:defRPr/>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ar-EG"/>
          </a:p>
        </p:txBody>
      </p:sp>
      <p:sp>
        <p:nvSpPr>
          <p:cNvPr id="3" name="Table Placeholder 2"/>
          <p:cNvSpPr>
            <a:spLocks noGrp="1"/>
          </p:cNvSpPr>
          <p:nvPr>
            <p:ph type="tbl" idx="1"/>
          </p:nvPr>
        </p:nvSpPr>
        <p:spPr>
          <a:xfrm>
            <a:off x="838200" y="1905000"/>
            <a:ext cx="8007350" cy="4191000"/>
          </a:xfrm>
        </p:spPr>
        <p:txBody>
          <a:bodyPr/>
          <a:lstStyle/>
          <a:p>
            <a:pPr lvl="0"/>
            <a:endParaRPr lang="ar-EG"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A871CF6-4B19-479E-B582-1A650B2F9D6C}"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2751B51-761B-4E30-ACC7-C14F418FD889}" type="slidenum">
              <a:rPr lang="ar-SA"/>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B6861EA6-4C73-4EAF-8EBF-7B01F231C25F}"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86B677A-ACB4-4FD9-96DF-E23D455EB2AD}" type="slidenum">
              <a:rPr lang="ar-SA"/>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2669A3D4-B510-4775-B414-B30BF8C660BA}"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2DB24223-6230-4DFC-8411-8FAFA0748C82}"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10205DAD-83C2-41A2-8A3B-A88A442FF8AC}"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2D48DCB-2CFE-49A1-A268-7FFAA8EBF25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6CC355B9-39E2-40F2-95A3-2CFF7AF24242}" type="slidenum">
              <a:rPr lang="ar-SA"/>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D8023AAA-9926-40AB-A909-70F25828980B}" type="slidenum">
              <a:rPr lang="ar-SA"/>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FB30939-989B-4C1C-917D-7F60BC497E92}"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173FDB-C348-468D-BAC7-5D22E61DEB79}"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normAutofit/>
          </a:bodyPr>
          <a:lstStyle/>
          <a:p>
            <a:pPr lvl="0"/>
            <a:endParaRPr lang="en-US" noProof="0" smtClean="0"/>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Date Placeholder 13"/>
          <p:cNvSpPr>
            <a:spLocks noGrp="1"/>
          </p:cNvSpPr>
          <p:nvPr>
            <p:ph type="dt" sz="half"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09CED65-FB71-4902-AE00-146E40104843}"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normAutofit/>
          </a:bodyPr>
          <a:lstStyle/>
          <a:p>
            <a:pPr lvl="0"/>
            <a:endParaRPr lang="en-US" noProof="0" smtClean="0"/>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91F921-0CD8-4D07-832C-551DDCAC9421}"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61546805-A93A-4232-BB9D-46D2E1DB883F}" type="slidenum">
              <a:rPr lang="ar-SA"/>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2057"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53975" algn="r" rtl="0" eaLnBrk="0" fontAlgn="base" hangingPunct="0">
        <a:spcBef>
          <a:spcPct val="0"/>
        </a:spcBef>
        <a:spcAft>
          <a:spcPct val="0"/>
        </a:spcAft>
        <a:defRPr sz="4600" kern="1200">
          <a:solidFill>
            <a:srgbClr val="C0F7FF"/>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C0F7FF"/>
          </a:solidFill>
          <a:latin typeface="Rockwell" pitchFamily="18" charset="0"/>
        </a:defRPr>
      </a:lvl2pPr>
      <a:lvl3pPr marL="53975" algn="r" rtl="0" eaLnBrk="0" fontAlgn="base" hangingPunct="0">
        <a:spcBef>
          <a:spcPct val="0"/>
        </a:spcBef>
        <a:spcAft>
          <a:spcPct val="0"/>
        </a:spcAft>
        <a:defRPr sz="4600">
          <a:solidFill>
            <a:srgbClr val="C0F7FF"/>
          </a:solidFill>
          <a:latin typeface="Rockwell" pitchFamily="18" charset="0"/>
        </a:defRPr>
      </a:lvl3pPr>
      <a:lvl4pPr marL="53975" algn="r" rtl="0" eaLnBrk="0" fontAlgn="base" hangingPunct="0">
        <a:spcBef>
          <a:spcPct val="0"/>
        </a:spcBef>
        <a:spcAft>
          <a:spcPct val="0"/>
        </a:spcAft>
        <a:defRPr sz="4600">
          <a:solidFill>
            <a:srgbClr val="C0F7FF"/>
          </a:solidFill>
          <a:latin typeface="Rockwell" pitchFamily="18" charset="0"/>
        </a:defRPr>
      </a:lvl4pPr>
      <a:lvl5pPr marL="53975" algn="r" rtl="0" eaLnBrk="0" fontAlgn="base" hangingPunct="0">
        <a:spcBef>
          <a:spcPct val="0"/>
        </a:spcBef>
        <a:spcAft>
          <a:spcPct val="0"/>
        </a:spcAft>
        <a:defRPr sz="4600">
          <a:solidFill>
            <a:srgbClr val="C0F7FF"/>
          </a:solidFill>
          <a:latin typeface="Rockwell" pitchFamily="18" charset="0"/>
        </a:defRPr>
      </a:lvl5pPr>
      <a:lvl6pPr marL="511175" algn="r" rtl="0" fontAlgn="base">
        <a:spcBef>
          <a:spcPct val="0"/>
        </a:spcBef>
        <a:spcAft>
          <a:spcPct val="0"/>
        </a:spcAft>
        <a:defRPr sz="4600">
          <a:solidFill>
            <a:srgbClr val="C0F7FF"/>
          </a:solidFill>
          <a:latin typeface="Rockwell" pitchFamily="18" charset="0"/>
        </a:defRPr>
      </a:lvl6pPr>
      <a:lvl7pPr marL="968375" algn="r" rtl="0" fontAlgn="base">
        <a:spcBef>
          <a:spcPct val="0"/>
        </a:spcBef>
        <a:spcAft>
          <a:spcPct val="0"/>
        </a:spcAft>
        <a:defRPr sz="4600">
          <a:solidFill>
            <a:srgbClr val="C0F7FF"/>
          </a:solidFill>
          <a:latin typeface="Rockwell" pitchFamily="18" charset="0"/>
        </a:defRPr>
      </a:lvl7pPr>
      <a:lvl8pPr marL="1425575" algn="r" rtl="0" fontAlgn="base">
        <a:spcBef>
          <a:spcPct val="0"/>
        </a:spcBef>
        <a:spcAft>
          <a:spcPct val="0"/>
        </a:spcAft>
        <a:defRPr sz="4600">
          <a:solidFill>
            <a:srgbClr val="C0F7FF"/>
          </a:solidFill>
          <a:latin typeface="Rockwell" pitchFamily="18" charset="0"/>
        </a:defRPr>
      </a:lvl8pPr>
      <a:lvl9pPr marL="1882775" algn="r" rtl="0" fontAlgn="base">
        <a:spcBef>
          <a:spcPct val="0"/>
        </a:spcBef>
        <a:spcAft>
          <a:spcPct val="0"/>
        </a:spcAft>
        <a:defRPr sz="4600">
          <a:solidFill>
            <a:srgbClr val="C0F7FF"/>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EB641B"/>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EB641B"/>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EB641B"/>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600200" y="1905000"/>
            <a:ext cx="6096000" cy="3429000"/>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flipH="1">
            <a:off x="2133600" y="2133600"/>
            <a:ext cx="4953000" cy="2123658"/>
          </a:xfrm>
          <a:prstGeom prst="rect">
            <a:avLst/>
          </a:prstGeom>
          <a:noFill/>
        </p:spPr>
        <p:txBody>
          <a:bodyPr wrap="square" rtlCol="0">
            <a:spAutoFit/>
          </a:bodyPr>
          <a:lstStyle/>
          <a:p>
            <a:pPr algn="ctr"/>
            <a:r>
              <a:rPr lang="en-US" sz="6600" b="1" dirty="0" smtClean="0">
                <a:solidFill>
                  <a:srgbClr val="FF0000"/>
                </a:solidFill>
                <a:latin typeface="AR CENA" pitchFamily="2" charset="0"/>
              </a:rPr>
              <a:t>Case presentation</a:t>
            </a:r>
            <a:endParaRPr lang="en-US" sz="6600" b="1" dirty="0">
              <a:solidFill>
                <a:srgbClr val="FF0000"/>
              </a:solidFill>
              <a:latin typeface="AR CEN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idx="4294967295"/>
          </p:nvPr>
        </p:nvSpPr>
        <p:spPr>
          <a:xfrm>
            <a:off x="1476375" y="0"/>
            <a:ext cx="6048375" cy="404813"/>
          </a:xfrm>
          <a:solidFill>
            <a:srgbClr val="FFFF00"/>
          </a:solidFill>
        </p:spPr>
        <p:txBody>
          <a:bodyPr>
            <a:normAutofit fontScale="90000"/>
          </a:bodyPr>
          <a:lstStyle/>
          <a:p>
            <a:pPr algn="ctr" eaLnBrk="1" hangingPunct="1">
              <a:defRPr/>
            </a:pPr>
            <a:r>
              <a:rPr lang="en-US" sz="4000" smtClean="0">
                <a:solidFill>
                  <a:srgbClr val="800000"/>
                </a:solidFill>
                <a:effectLst>
                  <a:outerShdw blurRad="38100" dist="38100" dir="2700000" algn="tl">
                    <a:srgbClr val="000000"/>
                  </a:outerShdw>
                </a:effectLst>
              </a:rPr>
              <a:t>Drugs</a:t>
            </a:r>
          </a:p>
        </p:txBody>
      </p:sp>
      <p:sp>
        <p:nvSpPr>
          <p:cNvPr id="40963" name="Rectangle 3"/>
          <p:cNvSpPr>
            <a:spLocks noGrp="1" noRot="1" noChangeArrowheads="1"/>
          </p:cNvSpPr>
          <p:nvPr>
            <p:ph type="body" sz="half" idx="4294967295"/>
          </p:nvPr>
        </p:nvSpPr>
        <p:spPr>
          <a:xfrm>
            <a:off x="0" y="476250"/>
            <a:ext cx="6227763" cy="6381750"/>
          </a:xfrm>
          <a:solidFill>
            <a:srgbClr val="0033CC"/>
          </a:solidFill>
        </p:spPr>
        <p:txBody>
          <a:bodyPr/>
          <a:lstStyle/>
          <a:p>
            <a:pPr algn="l" rtl="0" eaLnBrk="1" hangingPunct="1">
              <a:defRPr/>
            </a:pPr>
            <a:r>
              <a:rPr lang="en-US" sz="2400" b="1" dirty="0" smtClean="0">
                <a:solidFill>
                  <a:srgbClr val="FFFF00"/>
                </a:solidFill>
                <a:effectLst>
                  <a:outerShdw blurRad="38100" dist="38100" dir="2700000" algn="tl">
                    <a:srgbClr val="000000"/>
                  </a:outerShdw>
                </a:effectLst>
              </a:rPr>
              <a:t>Antibiotics-</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nitrofurantoin</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ethambutol</a:t>
            </a:r>
            <a:endParaRPr lang="en-US" sz="2400" dirty="0" smtClean="0">
              <a:solidFill>
                <a:srgbClr val="FFFFFF"/>
              </a:solidFill>
              <a:effectLst>
                <a:outerShdw blurRad="38100" dist="38100" dir="2700000" algn="tl">
                  <a:srgbClr val="000000"/>
                </a:outerShdw>
              </a:effectLst>
            </a:endParaRPr>
          </a:p>
          <a:p>
            <a:pPr algn="l" rtl="0" eaLnBrk="1" hangingPunct="1">
              <a:defRPr/>
            </a:pPr>
            <a:r>
              <a:rPr lang="en-US" sz="2400" b="1" dirty="0" err="1" smtClean="0">
                <a:solidFill>
                  <a:srgbClr val="FFFF00"/>
                </a:solidFill>
                <a:effectLst>
                  <a:outerShdw blurRad="38100" dist="38100" dir="2700000" algn="tl">
                    <a:srgbClr val="000000"/>
                  </a:outerShdw>
                </a:effectLst>
              </a:rPr>
              <a:t>Antiarrhythmics</a:t>
            </a:r>
            <a:r>
              <a:rPr lang="en-US" sz="2400" dirty="0" smtClean="0">
                <a:solidFill>
                  <a:srgbClr val="FFFFFF"/>
                </a:solidFill>
                <a:effectLst>
                  <a:outerShdw blurRad="38100" dist="38100" dir="2700000" algn="tl">
                    <a:srgbClr val="000000"/>
                  </a:outerShdw>
                </a:effectLst>
              </a:rPr>
              <a:t>--</a:t>
            </a:r>
            <a:r>
              <a:rPr lang="en-US" sz="2400" dirty="0" err="1" smtClean="0">
                <a:solidFill>
                  <a:srgbClr val="FFFFFF"/>
                </a:solidFill>
                <a:effectLst>
                  <a:outerShdw blurRad="38100" dist="38100" dir="2700000" algn="tl">
                    <a:srgbClr val="000000"/>
                  </a:outerShdw>
                </a:effectLst>
              </a:rPr>
              <a:t>amiodarone</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propranolol</a:t>
            </a:r>
            <a:r>
              <a:rPr lang="en-US" sz="2400" dirty="0" smtClean="0">
                <a:solidFill>
                  <a:srgbClr val="FFFFFF"/>
                </a:solidFill>
                <a:effectLst>
                  <a:outerShdw blurRad="38100" dist="38100" dir="2700000" algn="tl">
                    <a:srgbClr val="000000"/>
                  </a:outerShdw>
                </a:effectLst>
              </a:rPr>
              <a:t>.</a:t>
            </a:r>
          </a:p>
          <a:p>
            <a:pPr algn="l" rtl="0" eaLnBrk="1" hangingPunct="1">
              <a:buFont typeface="Wingdings" pitchFamily="2" charset="2"/>
              <a:buNone/>
              <a:defRPr/>
            </a:pPr>
            <a:endParaRPr lang="en-US" sz="2400" dirty="0" smtClean="0">
              <a:solidFill>
                <a:srgbClr val="FFFFFF"/>
              </a:solidFill>
              <a:effectLst>
                <a:outerShdw blurRad="38100" dist="38100" dir="2700000" algn="tl">
                  <a:srgbClr val="000000"/>
                </a:outerShdw>
              </a:effectLst>
            </a:endParaRPr>
          </a:p>
          <a:p>
            <a:pPr>
              <a:defRPr/>
            </a:pPr>
            <a:r>
              <a:rPr lang="en-US" sz="2400" b="1" dirty="0" smtClean="0">
                <a:solidFill>
                  <a:srgbClr val="FFFF00"/>
                </a:solidFill>
                <a:effectLst>
                  <a:outerShdw blurRad="38100" dist="38100" dir="2700000" algn="tl">
                    <a:srgbClr val="000000"/>
                  </a:outerShdw>
                </a:effectLst>
              </a:rPr>
              <a:t>Anti-</a:t>
            </a:r>
            <a:r>
              <a:rPr lang="en-US" sz="2400" b="1" dirty="0" err="1" smtClean="0">
                <a:solidFill>
                  <a:srgbClr val="FFFF00"/>
                </a:solidFill>
                <a:effectLst>
                  <a:outerShdw blurRad="38100" dist="38100" dir="2700000" algn="tl">
                    <a:srgbClr val="000000"/>
                  </a:outerShdw>
                </a:effectLst>
              </a:rPr>
              <a:t>inflammatories</a:t>
            </a:r>
            <a:r>
              <a:rPr lang="en-US" sz="2400" b="1" dirty="0" smtClean="0">
                <a:solidFill>
                  <a:srgbClr val="FFFF00"/>
                </a:solidFill>
                <a:effectLst>
                  <a:outerShdw blurRad="38100" dist="38100" dir="2700000" algn="tl">
                    <a:srgbClr val="000000"/>
                  </a:outerShdw>
                </a:effectLst>
              </a:rPr>
              <a:t>-</a:t>
            </a:r>
            <a:r>
              <a:rPr lang="en-US" sz="2400" dirty="0" smtClean="0">
                <a:solidFill>
                  <a:srgbClr val="FFFFFF"/>
                </a:solidFill>
                <a:effectLst>
                  <a:outerShdw blurRad="38100" dist="38100" dir="2700000" algn="tl">
                    <a:srgbClr val="000000"/>
                  </a:outerShdw>
                </a:effectLst>
              </a:rPr>
              <a:t>-gold, </a:t>
            </a:r>
            <a:r>
              <a:rPr lang="en-US" sz="2400" dirty="0" err="1" smtClean="0">
                <a:solidFill>
                  <a:srgbClr val="FFFFFF"/>
                </a:solidFill>
                <a:effectLst>
                  <a:outerShdw blurRad="38100" dist="38100" dir="2700000" algn="tl">
                    <a:srgbClr val="000000"/>
                  </a:outerShdw>
                </a:effectLst>
              </a:rPr>
              <a:t>penicillamine</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sulfasalazine</a:t>
            </a:r>
            <a:r>
              <a:rPr lang="en-US" sz="2400" dirty="0" smtClean="0">
                <a:solidFill>
                  <a:srgbClr val="FFFFFF"/>
                </a:solidFill>
                <a:effectLst>
                  <a:outerShdw blurRad="38100" dist="38100" dir="2700000" algn="tl">
                    <a:srgbClr val="000000"/>
                  </a:outerShdw>
                </a:effectLst>
              </a:rPr>
              <a:t> ,aspirin</a:t>
            </a:r>
          </a:p>
          <a:p>
            <a:pPr>
              <a:buNone/>
              <a:defRPr/>
            </a:pPr>
            <a:endParaRPr lang="en-US" sz="2400" dirty="0" smtClean="0">
              <a:solidFill>
                <a:srgbClr val="FFFFFF"/>
              </a:solidFill>
              <a:effectLst>
                <a:outerShdw blurRad="38100" dist="38100" dir="2700000" algn="tl">
                  <a:srgbClr val="000000"/>
                </a:outerShdw>
              </a:effectLst>
            </a:endParaRPr>
          </a:p>
          <a:p>
            <a:pPr algn="l" rtl="0" eaLnBrk="1" hangingPunct="1">
              <a:defRPr/>
            </a:pPr>
            <a:r>
              <a:rPr lang="en-US" sz="2400" b="1" dirty="0" smtClean="0">
                <a:solidFill>
                  <a:srgbClr val="FFFF00"/>
                </a:solidFill>
                <a:effectLst>
                  <a:outerShdw blurRad="38100" dist="38100" dir="2700000" algn="tl">
                    <a:srgbClr val="000000"/>
                  </a:outerShdw>
                </a:effectLst>
              </a:rPr>
              <a:t>Anticonvulsants</a:t>
            </a:r>
            <a:r>
              <a:rPr lang="en-US" sz="2400" dirty="0" smtClean="0">
                <a:solidFill>
                  <a:srgbClr val="FFFFFF"/>
                </a:solidFill>
                <a:effectLst>
                  <a:outerShdw blurRad="38100" dist="38100" dir="2700000" algn="tl">
                    <a:srgbClr val="000000"/>
                  </a:outerShdw>
                </a:effectLst>
              </a:rPr>
              <a:t>-</a:t>
            </a:r>
            <a:r>
              <a:rPr lang="en-US" sz="2400" dirty="0" err="1" smtClean="0">
                <a:solidFill>
                  <a:srgbClr val="FFFFFF"/>
                </a:solidFill>
                <a:effectLst>
                  <a:outerShdw blurRad="38100" dist="38100" dir="2700000" algn="tl">
                    <a:srgbClr val="000000"/>
                  </a:outerShdw>
                </a:effectLst>
              </a:rPr>
              <a:t>carbamazepine</a:t>
            </a:r>
            <a:endParaRPr lang="en-US" sz="2400" dirty="0" smtClean="0">
              <a:solidFill>
                <a:srgbClr val="FFFFFF"/>
              </a:solidFill>
              <a:effectLst>
                <a:outerShdw blurRad="38100" dist="38100" dir="2700000" algn="tl">
                  <a:srgbClr val="000000"/>
                </a:outerShdw>
              </a:effectLst>
            </a:endParaRPr>
          </a:p>
          <a:p>
            <a:pPr algn="l" rtl="0" eaLnBrk="1" hangingPunct="1">
              <a:buFont typeface="Wingdings" pitchFamily="2" charset="2"/>
              <a:buNone/>
              <a:defRPr/>
            </a:pPr>
            <a:endParaRPr lang="en-US" sz="2400" b="1" dirty="0" smtClean="0">
              <a:solidFill>
                <a:srgbClr val="FFFF00"/>
              </a:solidFill>
              <a:effectLst>
                <a:outerShdw blurRad="38100" dist="38100" dir="2700000" algn="tl">
                  <a:srgbClr val="000000"/>
                </a:outerShdw>
              </a:effectLst>
            </a:endParaRPr>
          </a:p>
          <a:p>
            <a:pPr algn="l" rtl="0" eaLnBrk="1" hangingPunct="1">
              <a:defRPr/>
            </a:pPr>
            <a:r>
              <a:rPr lang="en-US" sz="2400" b="1" dirty="0" smtClean="0">
                <a:solidFill>
                  <a:srgbClr val="FFFF00"/>
                </a:solidFill>
                <a:effectLst>
                  <a:outerShdw blurRad="38100" dist="38100" dir="2700000" algn="tl">
                    <a:srgbClr val="000000"/>
                  </a:outerShdw>
                </a:effectLst>
              </a:rPr>
              <a:t>Chemotherapeutic agents-</a:t>
            </a:r>
            <a:r>
              <a:rPr lang="en-US" sz="2400" dirty="0" smtClean="0">
                <a:solidFill>
                  <a:srgbClr val="FFFFFF"/>
                </a:solidFill>
                <a:effectLst>
                  <a:outerShdw blurRad="38100" dist="38100" dir="2700000" algn="tl">
                    <a:srgbClr val="000000"/>
                  </a:outerShdw>
                </a:effectLst>
              </a:rPr>
              <a:t>-</a:t>
            </a:r>
            <a:r>
              <a:rPr lang="en-US" sz="2400" dirty="0" err="1" smtClean="0">
                <a:solidFill>
                  <a:srgbClr val="FFFFFF"/>
                </a:solidFill>
                <a:effectLst>
                  <a:outerShdw blurRad="38100" dist="38100" dir="2700000" algn="tl">
                    <a:srgbClr val="000000"/>
                  </a:outerShdw>
                </a:effectLst>
              </a:rPr>
              <a:t>mitomycin</a:t>
            </a:r>
            <a:r>
              <a:rPr lang="en-US" sz="2400" dirty="0" smtClean="0">
                <a:solidFill>
                  <a:srgbClr val="FFFFFF"/>
                </a:solidFill>
                <a:effectLst>
                  <a:outerShdw blurRad="38100" dist="38100" dir="2700000" algn="tl">
                    <a:srgbClr val="000000"/>
                  </a:outerShdw>
                </a:effectLst>
              </a:rPr>
              <a:t> C, </a:t>
            </a:r>
            <a:r>
              <a:rPr lang="en-US" sz="2400" dirty="0" err="1" smtClean="0">
                <a:solidFill>
                  <a:srgbClr val="FFFFFF"/>
                </a:solidFill>
                <a:effectLst>
                  <a:outerShdw blurRad="38100" dist="38100" dir="2700000" algn="tl">
                    <a:srgbClr val="000000"/>
                  </a:outerShdw>
                </a:effectLst>
              </a:rPr>
              <a:t>bleomycin</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busulfan</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methotrexate</a:t>
            </a:r>
            <a:r>
              <a:rPr lang="en-US" sz="2400" dirty="0" smtClean="0">
                <a:solidFill>
                  <a:srgbClr val="FFFFFF"/>
                </a:solidFill>
                <a:effectLst>
                  <a:outerShdw blurRad="38100" dist="38100" dir="2700000" algn="tl">
                    <a:srgbClr val="000000"/>
                  </a:outerShdw>
                </a:effectLst>
              </a:rPr>
              <a:t>.</a:t>
            </a:r>
          </a:p>
          <a:p>
            <a:pPr algn="l" rtl="0" eaLnBrk="1" hangingPunct="1">
              <a:defRPr/>
            </a:pPr>
            <a:endParaRPr lang="en-US" sz="2400" dirty="0" smtClean="0">
              <a:solidFill>
                <a:srgbClr val="FFFFFF"/>
              </a:solidFill>
              <a:effectLst>
                <a:outerShdw blurRad="38100" dist="38100" dir="2700000" algn="tl">
                  <a:srgbClr val="000000"/>
                </a:outerShdw>
              </a:effectLst>
            </a:endParaRPr>
          </a:p>
          <a:p>
            <a:pPr algn="l" rtl="0" eaLnBrk="1" hangingPunct="1">
              <a:defRPr/>
            </a:pPr>
            <a:r>
              <a:rPr lang="en-US" sz="2400" b="1" dirty="0" smtClean="0">
                <a:solidFill>
                  <a:srgbClr val="FFFF00"/>
                </a:solidFill>
                <a:effectLst>
                  <a:outerShdw blurRad="38100" dist="38100" dir="2700000" algn="tl">
                    <a:srgbClr val="000000"/>
                  </a:outerShdw>
                </a:effectLst>
              </a:rPr>
              <a:t>Therapeutic radiation</a:t>
            </a:r>
          </a:p>
          <a:p>
            <a:pPr algn="l" rtl="0" eaLnBrk="1" hangingPunct="1">
              <a:defRPr/>
            </a:pPr>
            <a:r>
              <a:rPr lang="en-US" sz="2400" b="1" dirty="0" smtClean="0">
                <a:solidFill>
                  <a:srgbClr val="FFFF00"/>
                </a:solidFill>
                <a:effectLst>
                  <a:outerShdw blurRad="38100" dist="38100" dir="2700000" algn="tl">
                    <a:srgbClr val="000000"/>
                  </a:outerShdw>
                </a:effectLst>
              </a:rPr>
              <a:t>Oxygen toxicity</a:t>
            </a:r>
          </a:p>
          <a:p>
            <a:pPr algn="l" rtl="0" eaLnBrk="1" hangingPunct="1">
              <a:defRPr/>
            </a:pPr>
            <a:r>
              <a:rPr lang="en-US" sz="2400" b="1" dirty="0" smtClean="0">
                <a:solidFill>
                  <a:srgbClr val="FFFF00"/>
                </a:solidFill>
                <a:effectLst>
                  <a:outerShdw blurRad="38100" dist="38100" dir="2700000" algn="tl">
                    <a:srgbClr val="000000"/>
                  </a:outerShdw>
                </a:effectLst>
              </a:rPr>
              <a:t>Narcotics– </a:t>
            </a:r>
            <a:r>
              <a:rPr lang="en-US" sz="2400" b="1" dirty="0" smtClean="0">
                <a:solidFill>
                  <a:srgbClr val="FFFFFF"/>
                </a:solidFill>
                <a:effectLst>
                  <a:outerShdw blurRad="38100" dist="38100" dir="2700000" algn="tl">
                    <a:srgbClr val="000000"/>
                  </a:outerShdw>
                </a:effectLst>
              </a:rPr>
              <a:t>Heroin, Cocaine</a:t>
            </a:r>
            <a:endParaRPr lang="en-US" sz="2400" dirty="0" smtClean="0">
              <a:solidFill>
                <a:srgbClr val="FFFFFF"/>
              </a:solidFill>
              <a:effectLst>
                <a:outerShdw blurRad="38100" dist="38100" dir="2700000" algn="tl">
                  <a:srgbClr val="000000"/>
                </a:outerShdw>
              </a:effectLst>
            </a:endParaRPr>
          </a:p>
        </p:txBody>
      </p:sp>
      <p:pic>
        <p:nvPicPr>
          <p:cNvPr id="12292" name="Picture 4" descr="aspirin"/>
          <p:cNvPicPr>
            <a:picLocks noChangeAspect="1" noChangeArrowheads="1"/>
          </p:cNvPicPr>
          <p:nvPr/>
        </p:nvPicPr>
        <p:blipFill>
          <a:blip r:embed="rId3"/>
          <a:srcRect/>
          <a:stretch>
            <a:fillRect/>
          </a:stretch>
        </p:blipFill>
        <p:spPr bwMode="auto">
          <a:xfrm>
            <a:off x="6086475" y="692150"/>
            <a:ext cx="3057525" cy="502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827088"/>
          </a:xfrm>
          <a:solidFill>
            <a:srgbClr val="FFFF00"/>
          </a:solidFill>
        </p:spPr>
        <p:txBody>
          <a:bodyPr/>
          <a:lstStyle/>
          <a:p>
            <a:pPr algn="ctr">
              <a:defRPr/>
            </a:pPr>
            <a:r>
              <a:rPr lang="en-US" sz="4000" b="1" dirty="0" smtClean="0">
                <a:solidFill>
                  <a:srgbClr val="C00000"/>
                </a:solidFill>
              </a:rPr>
              <a:t>Occupational/environmental</a:t>
            </a:r>
            <a:endParaRPr lang="en-US" sz="4000" b="1" dirty="0">
              <a:solidFill>
                <a:srgbClr val="C00000"/>
              </a:solidFill>
            </a:endParaRPr>
          </a:p>
        </p:txBody>
      </p:sp>
      <p:sp>
        <p:nvSpPr>
          <p:cNvPr id="3" name="Content Placeholder 2"/>
          <p:cNvSpPr>
            <a:spLocks noGrp="1"/>
          </p:cNvSpPr>
          <p:nvPr>
            <p:ph sz="half" idx="1"/>
          </p:nvPr>
        </p:nvSpPr>
        <p:spPr>
          <a:xfrm>
            <a:off x="357188" y="1143000"/>
            <a:ext cx="8501062" cy="5429250"/>
          </a:xfrm>
        </p:spPr>
        <p:txBody>
          <a:bodyPr/>
          <a:lstStyle/>
          <a:p>
            <a:pPr algn="l" rtl="0">
              <a:defRPr/>
            </a:pPr>
            <a:r>
              <a:rPr lang="en-US" sz="3600" b="1" dirty="0" smtClean="0"/>
              <a:t>Inhaled Agents</a:t>
            </a:r>
          </a:p>
          <a:p>
            <a:pPr algn="l" rtl="0">
              <a:defRPr/>
            </a:pPr>
            <a:r>
              <a:rPr lang="en-US" sz="3600" b="1" dirty="0" smtClean="0"/>
              <a:t>Inorganic: (Pneumoconiosis) </a:t>
            </a:r>
          </a:p>
          <a:p>
            <a:pPr lvl="1" algn="l" rtl="0">
              <a:buClr>
                <a:srgbClr val="FF0000"/>
              </a:buClr>
              <a:buFont typeface="Wingdings" pitchFamily="2" charset="2"/>
              <a:buChar char="ü"/>
              <a:defRPr/>
            </a:pPr>
            <a:r>
              <a:rPr lang="en-US" sz="2800" dirty="0" smtClean="0"/>
              <a:t>Silica</a:t>
            </a:r>
          </a:p>
          <a:p>
            <a:pPr lvl="1" algn="l" rtl="0">
              <a:buClr>
                <a:srgbClr val="FF0000"/>
              </a:buClr>
              <a:buFont typeface="Wingdings" pitchFamily="2" charset="2"/>
              <a:buChar char="ü"/>
              <a:defRPr/>
            </a:pPr>
            <a:r>
              <a:rPr lang="en-US" sz="2800" dirty="0" smtClean="0"/>
              <a:t>Asbestos</a:t>
            </a:r>
          </a:p>
          <a:p>
            <a:pPr lvl="1" algn="l" rtl="0">
              <a:buClr>
                <a:srgbClr val="FF0000"/>
              </a:buClr>
              <a:buFont typeface="Wingdings" pitchFamily="2" charset="2"/>
              <a:buChar char="ü"/>
              <a:defRPr/>
            </a:pPr>
            <a:r>
              <a:rPr lang="en-US" sz="2800" dirty="0" smtClean="0"/>
              <a:t>Beryllium</a:t>
            </a:r>
          </a:p>
          <a:p>
            <a:pPr lvl="1" algn="l" rtl="0">
              <a:buFont typeface="Wingdings" pitchFamily="2" charset="2"/>
              <a:buChar char="ü"/>
              <a:defRPr/>
            </a:pPr>
            <a:endParaRPr lang="en-US" sz="2800" dirty="0" smtClean="0"/>
          </a:p>
          <a:p>
            <a:pPr algn="l" rtl="0">
              <a:defRPr/>
            </a:pPr>
            <a:r>
              <a:rPr lang="en-US" sz="3600" b="1" dirty="0" smtClean="0"/>
              <a:t>Organic</a:t>
            </a:r>
            <a:r>
              <a:rPr lang="en-US" sz="3200" b="1" dirty="0" smtClean="0"/>
              <a:t>: (Hypersensitivity </a:t>
            </a:r>
            <a:r>
              <a:rPr lang="en-US" sz="3200" b="1" dirty="0" err="1" smtClean="0"/>
              <a:t>pneumonitis</a:t>
            </a:r>
            <a:r>
              <a:rPr lang="en-US" sz="3200" b="1" dirty="0" smtClean="0"/>
              <a:t>)</a:t>
            </a:r>
            <a:endParaRPr lang="en-US" sz="3600" b="1" dirty="0" smtClean="0"/>
          </a:p>
          <a:p>
            <a:pPr lvl="1" algn="l" rtl="0">
              <a:buClr>
                <a:srgbClr val="FF0000"/>
              </a:buClr>
              <a:buFont typeface="Wingdings" pitchFamily="2" charset="2"/>
              <a:buChar char="ü"/>
              <a:defRPr/>
            </a:pPr>
            <a:r>
              <a:rPr lang="en-US" sz="2800" dirty="0" smtClean="0"/>
              <a:t>Animal/bird antigens</a:t>
            </a:r>
          </a:p>
          <a:p>
            <a:pPr lvl="1" algn="l" rtl="0">
              <a:buClr>
                <a:srgbClr val="FF0000"/>
              </a:buClr>
              <a:buFont typeface="Wingdings" pitchFamily="2" charset="2"/>
              <a:buChar char="ü"/>
              <a:defRPr/>
            </a:pPr>
            <a:r>
              <a:rPr lang="en-US" sz="2800" dirty="0" smtClean="0"/>
              <a:t>Farm antigens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24200" y="0"/>
            <a:ext cx="2971800" cy="762000"/>
          </a:xfrm>
        </p:spPr>
        <p:txBody>
          <a:bodyPr lIns="0" rIns="0" bIns="0" anchor="b">
            <a:noAutofit/>
          </a:bodyPr>
          <a:lstStyle/>
          <a:p>
            <a:pPr eaLnBrk="1" hangingPunct="1">
              <a:defRPr/>
            </a:pPr>
            <a:r>
              <a:rPr lang="en-US" sz="4800" b="1" dirty="0" smtClean="0">
                <a:solidFill>
                  <a:srgbClr val="FF0000"/>
                </a:solidFill>
              </a:rPr>
              <a:t>Silicosis</a:t>
            </a:r>
          </a:p>
        </p:txBody>
      </p:sp>
      <p:sp>
        <p:nvSpPr>
          <p:cNvPr id="3" name="Content Placeholder 2"/>
          <p:cNvSpPr>
            <a:spLocks noGrp="1"/>
          </p:cNvSpPr>
          <p:nvPr>
            <p:ph idx="4294967295"/>
          </p:nvPr>
        </p:nvSpPr>
        <p:spPr>
          <a:xfrm>
            <a:off x="0" y="1143000"/>
            <a:ext cx="9144000" cy="5715000"/>
          </a:xfrm>
        </p:spPr>
        <p:txBody>
          <a:bodyPr>
            <a:normAutofit/>
          </a:bodyPr>
          <a:lstStyle/>
          <a:p>
            <a:pPr marL="273050" indent="-273050" algn="l" rtl="0" eaLnBrk="1" hangingPunct="1">
              <a:lnSpc>
                <a:spcPct val="90000"/>
              </a:lnSpc>
              <a:defRPr/>
            </a:pPr>
            <a:r>
              <a:rPr lang="en-US" sz="3700" dirty="0" smtClean="0"/>
              <a:t>CAUSES: Free silica dust or silicon dioxide inhaled. The commonest crystalline form is quartz.</a:t>
            </a:r>
          </a:p>
          <a:p>
            <a:pPr marL="273050" indent="-273050" algn="l" rtl="0" eaLnBrk="1" hangingPunct="1">
              <a:lnSpc>
                <a:spcPct val="90000"/>
              </a:lnSpc>
              <a:defRPr/>
            </a:pPr>
            <a:endParaRPr lang="en-US" sz="3700" dirty="0" smtClean="0"/>
          </a:p>
          <a:p>
            <a:pPr marL="273050" indent="-273050" algn="l" rtl="0" eaLnBrk="1" hangingPunct="1">
              <a:lnSpc>
                <a:spcPct val="90000"/>
              </a:lnSpc>
              <a:defRPr/>
            </a:pPr>
            <a:r>
              <a:rPr lang="en-US" sz="3700" dirty="0" smtClean="0"/>
              <a:t>OCCUPATIONAL EXPOSURE:  </a:t>
            </a:r>
            <a:r>
              <a:rPr lang="en-US" sz="3700" b="1" dirty="0" smtClean="0">
                <a:solidFill>
                  <a:srgbClr val="990000"/>
                </a:solidFill>
                <a:effectLst>
                  <a:outerShdw blurRad="38100" dist="38100" dir="2700000" algn="tl">
                    <a:srgbClr val="000000"/>
                  </a:outerShdw>
                </a:effectLst>
              </a:rPr>
              <a:t>mining, tunneling, sandblasting, quarries </a:t>
            </a:r>
          </a:p>
          <a:p>
            <a:pPr marL="273050" indent="-273050" algn="l" rtl="0" eaLnBrk="1" hangingPunct="1">
              <a:lnSpc>
                <a:spcPct val="90000"/>
              </a:lnSpc>
              <a:buFont typeface="Wingdings" pitchFamily="2" charset="2"/>
              <a:buNone/>
              <a:defRPr/>
            </a:pPr>
            <a:endParaRPr lang="en-US" sz="2000" b="1" dirty="0" smtClean="0">
              <a:solidFill>
                <a:srgbClr val="990000"/>
              </a:solidFill>
              <a:effectLst>
                <a:outerShdw blurRad="38100" dist="38100" dir="2700000" algn="tl">
                  <a:srgbClr val="000000"/>
                </a:outerShdw>
              </a:effectLst>
            </a:endParaRPr>
          </a:p>
          <a:p>
            <a:pPr marL="273050" indent="-273050" algn="l" rtl="0" eaLnBrk="1" hangingPunct="1">
              <a:lnSpc>
                <a:spcPct val="90000"/>
              </a:lnSpc>
              <a:buFont typeface="Wingdings" pitchFamily="2" charset="2"/>
              <a:buNone/>
              <a:defRPr/>
            </a:pPr>
            <a:r>
              <a:rPr lang="en-US" sz="20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idx="4294967295"/>
          </p:nvPr>
        </p:nvSpPr>
        <p:spPr>
          <a:xfrm>
            <a:off x="2057400" y="0"/>
            <a:ext cx="5867400" cy="838200"/>
          </a:xfrm>
        </p:spPr>
        <p:txBody>
          <a:bodyPr lIns="0" rIns="0" bIns="0" anchor="b">
            <a:noAutofit/>
          </a:bodyPr>
          <a:lstStyle/>
          <a:p>
            <a:pPr eaLnBrk="1" hangingPunct="1">
              <a:defRPr/>
            </a:pPr>
            <a:r>
              <a:rPr lang="en-US" sz="5400" b="1" dirty="0" smtClean="0">
                <a:solidFill>
                  <a:srgbClr val="FF0000"/>
                </a:solidFill>
              </a:rPr>
              <a:t>Asbestosis</a:t>
            </a:r>
          </a:p>
        </p:txBody>
      </p:sp>
      <p:sp>
        <p:nvSpPr>
          <p:cNvPr id="3" name="Content Placeholder 2"/>
          <p:cNvSpPr>
            <a:spLocks noGrp="1"/>
          </p:cNvSpPr>
          <p:nvPr>
            <p:ph idx="4294967295"/>
          </p:nvPr>
        </p:nvSpPr>
        <p:spPr>
          <a:xfrm>
            <a:off x="0" y="981075"/>
            <a:ext cx="9144000" cy="5876925"/>
          </a:xfrm>
          <a:solidFill>
            <a:srgbClr val="FFCCFF"/>
          </a:solidFill>
        </p:spPr>
        <p:txBody>
          <a:bodyPr>
            <a:normAutofit/>
          </a:bodyPr>
          <a:lstStyle/>
          <a:p>
            <a:pPr marL="273050" indent="-273050" algn="l" rtl="0" eaLnBrk="1" hangingPunct="1">
              <a:lnSpc>
                <a:spcPct val="80000"/>
              </a:lnSpc>
              <a:buFont typeface="Wingdings" pitchFamily="2" charset="2"/>
              <a:buNone/>
              <a:defRPr/>
            </a:pPr>
            <a:endParaRPr lang="en-US" sz="1100" dirty="0" smtClean="0"/>
          </a:p>
          <a:p>
            <a:pPr marL="273050" indent="-273050" algn="l" rtl="0" eaLnBrk="1" hangingPunct="1">
              <a:lnSpc>
                <a:spcPct val="80000"/>
              </a:lnSpc>
              <a:buFont typeface="Wingdings" pitchFamily="2" charset="2"/>
              <a:buNone/>
              <a:defRPr/>
            </a:pPr>
            <a:endParaRPr lang="en-US" sz="1100" dirty="0" smtClean="0"/>
          </a:p>
          <a:p>
            <a:pPr marL="273050" indent="-273050" algn="l" rtl="0" eaLnBrk="1" hangingPunct="1">
              <a:lnSpc>
                <a:spcPct val="80000"/>
              </a:lnSpc>
              <a:buFont typeface="Wingdings" pitchFamily="2" charset="2"/>
              <a:buNone/>
              <a:defRPr/>
            </a:pPr>
            <a:r>
              <a:rPr lang="en-US" sz="3500" dirty="0" smtClean="0"/>
              <a:t>  Asbestos are silicates of varying composition; the silica is combined with such bases as magnesium, iron, calcium, sodium and </a:t>
            </a:r>
            <a:r>
              <a:rPr lang="en-US" sz="3500" dirty="0" err="1" smtClean="0"/>
              <a:t>aluminium</a:t>
            </a:r>
            <a:r>
              <a:rPr lang="en-US" sz="3500" dirty="0" smtClean="0"/>
              <a:t>.</a:t>
            </a:r>
          </a:p>
          <a:p>
            <a:pPr marL="273050" indent="-273050" algn="l" rtl="0" eaLnBrk="1" hangingPunct="1">
              <a:lnSpc>
                <a:spcPct val="80000"/>
              </a:lnSpc>
              <a:defRPr/>
            </a:pPr>
            <a:endParaRPr lang="en-US" sz="2100" dirty="0" smtClean="0"/>
          </a:p>
          <a:p>
            <a:pPr marL="273050" indent="-273050" algn="l" rtl="0" eaLnBrk="1" hangingPunct="1">
              <a:lnSpc>
                <a:spcPct val="80000"/>
              </a:lnSpc>
              <a:defRPr/>
            </a:pPr>
            <a:endParaRPr lang="en-US" sz="2100" dirty="0" smtClean="0"/>
          </a:p>
          <a:p>
            <a:pPr marL="273050" indent="-273050">
              <a:lnSpc>
                <a:spcPct val="80000"/>
              </a:lnSpc>
              <a:defRPr/>
            </a:pPr>
            <a:r>
              <a:rPr lang="en-US" dirty="0" smtClean="0">
                <a:solidFill>
                  <a:srgbClr val="990000"/>
                </a:solidFill>
                <a:effectLst>
                  <a:outerShdw blurRad="38100" dist="38100" dir="2700000" algn="tl">
                    <a:srgbClr val="000000"/>
                  </a:outerShdw>
                </a:effectLst>
              </a:rPr>
              <a:t>OCCUPATIONAL EXPOSURE: ship  </a:t>
            </a:r>
            <a:r>
              <a:rPr lang="en-US" dirty="0" err="1" smtClean="0">
                <a:solidFill>
                  <a:srgbClr val="990000"/>
                </a:solidFill>
                <a:effectLst>
                  <a:outerShdw blurRad="38100" dist="38100" dir="2700000" algn="tl">
                    <a:srgbClr val="000000"/>
                  </a:outerShdw>
                </a:effectLst>
              </a:rPr>
              <a:t>building,motor</a:t>
            </a:r>
            <a:r>
              <a:rPr lang="en-US" dirty="0" smtClean="0">
                <a:solidFill>
                  <a:srgbClr val="990000"/>
                </a:solidFill>
                <a:effectLst>
                  <a:outerShdw blurRad="38100" dist="38100" dir="2700000" algn="tl">
                    <a:srgbClr val="000000"/>
                  </a:outerShdw>
                </a:effectLst>
              </a:rPr>
              <a:t> </a:t>
            </a:r>
          </a:p>
          <a:p>
            <a:pPr marL="273050" indent="-273050">
              <a:lnSpc>
                <a:spcPct val="80000"/>
              </a:lnSpc>
              <a:buNone/>
              <a:defRPr/>
            </a:pPr>
            <a:r>
              <a:rPr lang="en-US" dirty="0" err="1" smtClean="0">
                <a:solidFill>
                  <a:srgbClr val="990000"/>
                </a:solidFill>
                <a:effectLst>
                  <a:outerShdw blurRad="38100" dist="38100" dir="2700000" algn="tl">
                    <a:srgbClr val="000000"/>
                  </a:outerShdw>
                </a:effectLst>
              </a:rPr>
              <a:t>manufacture,fire</a:t>
            </a:r>
            <a:r>
              <a:rPr lang="en-US" dirty="0" smtClean="0">
                <a:solidFill>
                  <a:srgbClr val="990000"/>
                </a:solidFill>
                <a:effectLst>
                  <a:outerShdw blurRad="38100" dist="38100" dir="2700000" algn="tl">
                    <a:srgbClr val="000000"/>
                  </a:outerShdw>
                </a:effectLst>
              </a:rPr>
              <a:t>-resisting  materials .</a:t>
            </a:r>
          </a:p>
          <a:p>
            <a:pPr marL="273050" indent="-273050" algn="l" rtl="0" eaLnBrk="1" hangingPunct="1">
              <a:lnSpc>
                <a:spcPct val="80000"/>
              </a:lnSpc>
              <a:defRPr/>
            </a:pPr>
            <a:endParaRPr lang="en-US" sz="2100" dirty="0" smtClean="0"/>
          </a:p>
          <a:p>
            <a:pPr marL="273050" indent="-273050" algn="l" rtl="0" eaLnBrk="1" hangingPunct="1">
              <a:lnSpc>
                <a:spcPct val="80000"/>
              </a:lnSpc>
              <a:buFont typeface="Wingdings" pitchFamily="2" charset="2"/>
              <a:buNone/>
              <a:defRPr/>
            </a:pPr>
            <a:r>
              <a:rPr lang="en-US" sz="3000" dirty="0" smtClean="0"/>
              <a:t>  </a:t>
            </a:r>
            <a:endParaRPr lang="en-US" sz="1100" dirty="0" smtClean="0"/>
          </a:p>
          <a:p>
            <a:pPr marL="273050" indent="-273050" algn="l" rtl="0" eaLnBrk="1" hangingPunct="1">
              <a:lnSpc>
                <a:spcPct val="80000"/>
              </a:lnSpc>
              <a:buFont typeface="Wingdings" pitchFamily="2" charset="2"/>
              <a:buNone/>
              <a:defRPr/>
            </a:pPr>
            <a:endParaRPr lang="en-US" sz="1100" dirty="0" smtClean="0"/>
          </a:p>
          <a:p>
            <a:pPr marL="273050" indent="-273050" algn="l" rtl="0" eaLnBrk="1" hangingPunct="1">
              <a:lnSpc>
                <a:spcPct val="80000"/>
              </a:lnSpc>
              <a:buFont typeface="Wingdings" pitchFamily="2" charset="2"/>
              <a:buNone/>
              <a:defRPr/>
            </a:pPr>
            <a:r>
              <a:rPr lang="en-US" sz="1100" dirty="0" smtClean="0"/>
              <a:t>     </a:t>
            </a:r>
          </a:p>
          <a:p>
            <a:pPr marL="273050" indent="-273050" algn="l" rtl="0" eaLnBrk="1" hangingPunct="1">
              <a:lnSpc>
                <a:spcPct val="80000"/>
              </a:lnSpc>
              <a:defRPr/>
            </a:pPr>
            <a:endParaRPr lang="en-US" sz="11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idx="4294967295"/>
          </p:nvPr>
        </p:nvSpPr>
        <p:spPr>
          <a:xfrm>
            <a:off x="539750" y="244475"/>
            <a:ext cx="8302625" cy="736600"/>
          </a:xfrm>
        </p:spPr>
        <p:txBody>
          <a:bodyPr lIns="0" rIns="0" bIns="0" anchor="b"/>
          <a:lstStyle/>
          <a:p>
            <a:pPr algn="ctr" eaLnBrk="1" hangingPunct="1">
              <a:defRPr/>
            </a:pPr>
            <a:r>
              <a:rPr lang="en-US" smtClean="0">
                <a:solidFill>
                  <a:srgbClr val="800000"/>
                </a:solidFill>
                <a:effectLst>
                  <a:outerShdw blurRad="38100" dist="38100" dir="2700000" algn="tl">
                    <a:srgbClr val="000000"/>
                  </a:outerShdw>
                </a:effectLst>
              </a:rPr>
              <a:t>BERYLLIOSIS</a:t>
            </a:r>
          </a:p>
        </p:txBody>
      </p:sp>
      <p:sp>
        <p:nvSpPr>
          <p:cNvPr id="234499" name="Content Placeholder 2"/>
          <p:cNvSpPr>
            <a:spLocks noGrp="1"/>
          </p:cNvSpPr>
          <p:nvPr>
            <p:ph idx="4294967295"/>
          </p:nvPr>
        </p:nvSpPr>
        <p:spPr>
          <a:xfrm>
            <a:off x="0" y="1052513"/>
            <a:ext cx="8845550" cy="5472112"/>
          </a:xfrm>
        </p:spPr>
        <p:txBody>
          <a:bodyPr/>
          <a:lstStyle/>
          <a:p>
            <a:pPr marL="273050" indent="-273050" algn="l" rtl="0" eaLnBrk="1" hangingPunct="1">
              <a:defRPr/>
            </a:pPr>
            <a:r>
              <a:rPr lang="en-US" sz="3600" smtClean="0"/>
              <a:t>This is due to exposure to beryllium which is used in </a:t>
            </a:r>
            <a:r>
              <a:rPr lang="en-US" sz="3600" b="1" smtClean="0">
                <a:solidFill>
                  <a:srgbClr val="990000"/>
                </a:solidFill>
                <a:effectLst>
                  <a:outerShdw blurRad="38100" dist="38100" dir="2700000" algn="tl">
                    <a:srgbClr val="000000"/>
                  </a:outerShdw>
                </a:effectLst>
              </a:rPr>
              <a:t>nuclear industries and in manufacturing of x-ray tubes</a:t>
            </a:r>
            <a:r>
              <a:rPr lang="en-US" sz="3600" smtClean="0"/>
              <a:t> and aircrafts.</a:t>
            </a:r>
          </a:p>
          <a:p>
            <a:pPr marL="273050" indent="-273050" algn="l" rtl="0" eaLnBrk="1" hangingPunct="1">
              <a:defRPr/>
            </a:pPr>
            <a:endParaRPr lang="en-US" sz="3600" smtClean="0"/>
          </a:p>
          <a:p>
            <a:pPr marL="273050" indent="-273050" algn="l" rtl="0" eaLnBrk="1" hangingPunct="1">
              <a:defRPr/>
            </a:pPr>
            <a:r>
              <a:rPr lang="en-US" sz="3600" smtClean="0"/>
              <a:t>PATHOLOGY</a:t>
            </a:r>
          </a:p>
          <a:p>
            <a:pPr marL="273050" indent="-273050" algn="l" rtl="0" eaLnBrk="1" hangingPunct="1">
              <a:buFont typeface="Wingdings" pitchFamily="2" charset="2"/>
              <a:buNone/>
              <a:defRPr/>
            </a:pPr>
            <a:r>
              <a:rPr lang="en-US" sz="3600" smtClean="0"/>
              <a:t>   Biopsy of the lesions show changes similar to sarcoidosis with </a:t>
            </a:r>
            <a:r>
              <a:rPr lang="en-US" sz="3600" b="1" smtClean="0">
                <a:solidFill>
                  <a:srgbClr val="FFFF00"/>
                </a:solidFill>
                <a:effectLst>
                  <a:outerShdw blurRad="38100" dist="38100" dir="2700000" algn="tl">
                    <a:srgbClr val="000000"/>
                  </a:outerShdw>
                </a:effectLst>
              </a:rPr>
              <a:t>non caseating granulomas and interstitial fibrosis</a:t>
            </a:r>
          </a:p>
          <a:p>
            <a:pPr marL="273050" indent="-273050" algn="l" rtl="0" eaLnBrk="1" hangingPunct="1">
              <a:buFont typeface="Wingdings" pitchFamily="2" charset="2"/>
              <a:buNone/>
              <a:defRPr/>
            </a:pPr>
            <a:endParaRPr lang="en-US" sz="3600" smtClean="0"/>
          </a:p>
          <a:p>
            <a:pPr marL="273050" indent="-273050" algn="l" rtl="0" eaLnBrk="1" hangingPunct="1">
              <a:buFont typeface="Wingdings" pitchFamily="2" charset="2"/>
              <a:buNone/>
              <a:defRPr/>
            </a:pPr>
            <a:endParaRPr lang="en-US" sz="3600" smtClean="0"/>
          </a:p>
          <a:p>
            <a:pPr marL="273050" indent="-273050" algn="l" rtl="0" eaLnBrk="1" hangingPunct="1">
              <a:buFont typeface="Wingdings" pitchFamily="2" charset="2"/>
              <a:buNone/>
              <a:defRPr/>
            </a:pPr>
            <a:endParaRPr lang="en-US" sz="3600" smtClean="0"/>
          </a:p>
          <a:p>
            <a:pPr marL="273050" indent="-273050" algn="l" rtl="0" eaLnBrk="1" hangingPunct="1">
              <a:defRPr/>
            </a:pPr>
            <a:endParaRPr lang="en-US" sz="3600" smtClean="0"/>
          </a:p>
          <a:p>
            <a:pPr marL="273050" indent="-273050" algn="l" rtl="0" eaLnBrk="1" hangingPunct="1">
              <a:buFont typeface="Wingdings" pitchFamily="2" charset="2"/>
              <a:buNone/>
              <a:defRPr/>
            </a:pPr>
            <a:endParaRPr lang="en-US" sz="3600" smtClean="0"/>
          </a:p>
          <a:p>
            <a:pPr marL="273050" indent="-273050" algn="l" rtl="0" eaLnBrk="1" hangingPunct="1">
              <a:defRPr/>
            </a:pPr>
            <a:endParaRPr lang="en-US" sz="3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normAutofit fontScale="90000"/>
          </a:bodyPr>
          <a:lstStyle/>
          <a:p>
            <a:pPr eaLnBrk="1" hangingPunct="1">
              <a:defRPr/>
            </a:pPr>
            <a:r>
              <a:rPr lang="en-US" sz="3600" b="0" dirty="0" smtClean="0">
                <a:solidFill>
                  <a:srgbClr val="FF5050"/>
                </a:solidFill>
                <a:effectLst>
                  <a:outerShdw blurRad="38100" dist="38100" dir="2700000" algn="tl">
                    <a:srgbClr val="000000"/>
                  </a:outerShdw>
                </a:effectLst>
                <a:latin typeface="Times New Roman" pitchFamily="18" charset="0"/>
              </a:rPr>
              <a:t>Hypersensitivity </a:t>
            </a:r>
            <a:r>
              <a:rPr lang="en-US" sz="3600" b="0" dirty="0" err="1" smtClean="0">
                <a:solidFill>
                  <a:srgbClr val="FF5050"/>
                </a:solidFill>
                <a:effectLst>
                  <a:outerShdw blurRad="38100" dist="38100" dir="2700000" algn="tl">
                    <a:srgbClr val="000000"/>
                  </a:outerShdw>
                </a:effectLst>
                <a:latin typeface="Times New Roman" pitchFamily="18" charset="0"/>
              </a:rPr>
              <a:t>pneumonitis</a:t>
            </a:r>
            <a:r>
              <a:rPr lang="en-US" sz="3600" b="0" dirty="0" smtClean="0">
                <a:solidFill>
                  <a:srgbClr val="FF5050"/>
                </a:solidFill>
                <a:effectLst>
                  <a:outerShdw blurRad="38100" dist="38100" dir="2700000" algn="tl">
                    <a:srgbClr val="000000"/>
                  </a:outerShdw>
                </a:effectLst>
                <a:latin typeface="Times New Roman" pitchFamily="18" charset="0"/>
              </a:rPr>
              <a:t> - microorganisms</a:t>
            </a:r>
            <a:endParaRPr lang="en-US" sz="3600" dirty="0" smtClean="0">
              <a:solidFill>
                <a:srgbClr val="FF5050"/>
              </a:solidFill>
              <a:effectLst>
                <a:outerShdw blurRad="38100" dist="38100" dir="2700000" algn="tl">
                  <a:srgbClr val="000000"/>
                </a:outerShdw>
              </a:effectLst>
              <a:latin typeface="Times New Roman" pitchFamily="18" charset="0"/>
            </a:endParaRPr>
          </a:p>
        </p:txBody>
      </p:sp>
      <p:graphicFrame>
        <p:nvGraphicFramePr>
          <p:cNvPr id="1026" name="Object 3"/>
          <p:cNvGraphicFramePr>
            <a:graphicFrameLocks noChangeAspect="1"/>
          </p:cNvGraphicFramePr>
          <p:nvPr>
            <p:ph sz="half" idx="1"/>
          </p:nvPr>
        </p:nvGraphicFramePr>
        <p:xfrm>
          <a:off x="179388" y="1989138"/>
          <a:ext cx="8531225" cy="4392612"/>
        </p:xfrm>
        <a:graphic>
          <a:graphicData uri="http://schemas.openxmlformats.org/presentationml/2006/ole">
            <p:oleObj spid="_x0000_s3074" name="Document" r:id="rId3" imgW="8698962" imgH="5408421" progId="Word.Document.8">
              <p:embed/>
            </p:oleObj>
          </a:graphicData>
        </a:graphic>
      </p:graphicFrame>
      <p:sp>
        <p:nvSpPr>
          <p:cNvPr id="4" name="Oval 3"/>
          <p:cNvSpPr/>
          <p:nvPr/>
        </p:nvSpPr>
        <p:spPr>
          <a:xfrm>
            <a:off x="457200" y="2514600"/>
            <a:ext cx="4419600" cy="1066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 y="4419600"/>
            <a:ext cx="4419600" cy="1066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a:xfrm>
            <a:off x="323850" y="0"/>
            <a:ext cx="8529638" cy="431800"/>
          </a:xfrm>
        </p:spPr>
        <p:txBody>
          <a:bodyPr>
            <a:normAutofit fontScale="90000"/>
          </a:bodyPr>
          <a:lstStyle/>
          <a:p>
            <a:pPr algn="ctr" eaLnBrk="1" hangingPunct="1">
              <a:defRPr/>
            </a:pPr>
            <a:r>
              <a:rPr lang="en-US" sz="4000" b="0" dirty="0" smtClean="0">
                <a:solidFill>
                  <a:srgbClr val="FF5050"/>
                </a:solidFill>
                <a:effectLst>
                  <a:outerShdw blurRad="38100" dist="38100" dir="2700000" algn="tl">
                    <a:srgbClr val="000000"/>
                  </a:outerShdw>
                </a:effectLst>
                <a:latin typeface="Times New Roman" pitchFamily="18" charset="0"/>
              </a:rPr>
              <a:t>Hypersensitivity </a:t>
            </a:r>
            <a:r>
              <a:rPr lang="en-US" sz="4000" b="0" dirty="0" err="1" smtClean="0">
                <a:solidFill>
                  <a:srgbClr val="FF5050"/>
                </a:solidFill>
                <a:effectLst>
                  <a:outerShdw blurRad="38100" dist="38100" dir="2700000" algn="tl">
                    <a:srgbClr val="000000"/>
                  </a:outerShdw>
                </a:effectLst>
                <a:latin typeface="Times New Roman" pitchFamily="18" charset="0"/>
              </a:rPr>
              <a:t>pneumonitis</a:t>
            </a:r>
            <a:endParaRPr lang="en-US" dirty="0" smtClean="0">
              <a:solidFill>
                <a:srgbClr val="FF5050"/>
              </a:solidFill>
              <a:effectLst>
                <a:outerShdw blurRad="38100" dist="38100" dir="2700000" algn="tl">
                  <a:srgbClr val="000000"/>
                </a:outerShdw>
              </a:effectLst>
              <a:latin typeface="Times New Roman" pitchFamily="18" charset="0"/>
            </a:endParaRPr>
          </a:p>
        </p:txBody>
      </p:sp>
      <p:graphicFrame>
        <p:nvGraphicFramePr>
          <p:cNvPr id="2050" name="Object 3"/>
          <p:cNvGraphicFramePr>
            <a:graphicFrameLocks noChangeAspect="1"/>
          </p:cNvGraphicFramePr>
          <p:nvPr>
            <p:ph type="tbl" idx="1"/>
          </p:nvPr>
        </p:nvGraphicFramePr>
        <p:xfrm>
          <a:off x="0" y="566738"/>
          <a:ext cx="9144000" cy="6291262"/>
        </p:xfrm>
        <a:graphic>
          <a:graphicData uri="http://schemas.openxmlformats.org/presentationml/2006/ole">
            <p:oleObj spid="_x0000_s4098" name="Document" r:id="rId3" imgW="9040939" imgH="5834321" progId="Word.Document.8">
              <p:embed/>
            </p:oleObj>
          </a:graphicData>
        </a:graphic>
      </p:graphicFrame>
      <p:sp>
        <p:nvSpPr>
          <p:cNvPr id="4" name="Oval 3"/>
          <p:cNvSpPr/>
          <p:nvPr/>
        </p:nvSpPr>
        <p:spPr>
          <a:xfrm>
            <a:off x="0" y="2133600"/>
            <a:ext cx="5105400" cy="762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537575" cy="2667000"/>
          </a:xfrm>
          <a:solidFill>
            <a:srgbClr val="FFFF00"/>
          </a:solidFill>
        </p:spPr>
        <p:txBody>
          <a:bodyPr>
            <a:normAutofit fontScale="90000"/>
          </a:bodyPr>
          <a:lstStyle/>
          <a:p>
            <a:pPr algn="l">
              <a:buFont typeface="Wingdings" pitchFamily="2" charset="2"/>
              <a:buChar char="§"/>
            </a:pPr>
            <a:r>
              <a:rPr lang="en-US" b="1" dirty="0" smtClean="0">
                <a:solidFill>
                  <a:srgbClr val="C00000"/>
                </a:solidFill>
                <a:latin typeface="Segoe UI Semibold" pitchFamily="34" charset="0"/>
                <a:cs typeface="Segoe UI Semibold" pitchFamily="34" charset="0"/>
              </a:rPr>
              <a:t> History suggestive of:</a:t>
            </a:r>
            <a:br>
              <a:rPr lang="en-US" b="1" dirty="0" smtClean="0">
                <a:solidFill>
                  <a:srgbClr val="C00000"/>
                </a:solidFill>
                <a:latin typeface="Segoe UI Semibold" pitchFamily="34" charset="0"/>
                <a:cs typeface="Segoe UI Semibold" pitchFamily="34" charset="0"/>
              </a:rPr>
            </a:br>
            <a:r>
              <a:rPr lang="en-US" dirty="0" smtClean="0"/>
              <a:t/>
            </a:r>
            <a:br>
              <a:rPr lang="en-US" dirty="0" smtClean="0"/>
            </a:br>
            <a:r>
              <a:rPr lang="en-US" sz="5300" dirty="0" smtClean="0">
                <a:latin typeface="AR CENA" pitchFamily="2" charset="0"/>
              </a:rPr>
              <a:t>        1. Collagen vascular diseases</a:t>
            </a:r>
            <a:br>
              <a:rPr lang="en-US" sz="5300" dirty="0" smtClean="0">
                <a:latin typeface="AR CENA" pitchFamily="2" charset="0"/>
              </a:rPr>
            </a:br>
            <a:r>
              <a:rPr lang="en-US" sz="5300" dirty="0" smtClean="0">
                <a:latin typeface="AR CENA" pitchFamily="2" charset="0"/>
              </a:rPr>
              <a:t>         2. </a:t>
            </a:r>
            <a:r>
              <a:rPr lang="en-US" sz="5300" dirty="0" err="1" smtClean="0">
                <a:latin typeface="AR CENA" pitchFamily="2" charset="0"/>
              </a:rPr>
              <a:t>Vasculitis</a:t>
            </a:r>
            <a:endParaRPr lang="en-US" dirty="0">
              <a:latin typeface="AR CENA"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a:off x="304800" y="1219200"/>
            <a:ext cx="8839200" cy="4648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Grp="1" noRot="1" noChangeArrowheads="1"/>
          </p:cNvSpPr>
          <p:nvPr>
            <p:ph type="title"/>
          </p:nvPr>
        </p:nvSpPr>
        <p:spPr>
          <a:xfrm>
            <a:off x="228600" y="2514600"/>
            <a:ext cx="8385175" cy="1431925"/>
          </a:xfrm>
        </p:spPr>
        <p:txBody>
          <a:bodyPr>
            <a:normAutofit/>
          </a:bodyPr>
          <a:lstStyle/>
          <a:p>
            <a:pPr algn="ctr" eaLnBrk="1" hangingPunct="1">
              <a:defRPr/>
            </a:pPr>
            <a:r>
              <a:rPr lang="en-US" altLang="zh-CN" b="1" dirty="0" smtClean="0">
                <a:solidFill>
                  <a:srgbClr val="FFFF00"/>
                </a:solidFill>
                <a:effectLst>
                  <a:outerShdw blurRad="38100" dist="38100" dir="2700000" algn="tl">
                    <a:srgbClr val="000000"/>
                  </a:outerShdw>
                </a:effectLst>
                <a:latin typeface="Segoe UI Semibold" pitchFamily="34" charset="0"/>
                <a:ea typeface="SimSun" pitchFamily="2" charset="-122"/>
                <a:cs typeface="Segoe UI Semibold" pitchFamily="34" charset="0"/>
              </a:rPr>
              <a:t>  Chest radiography of ILD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Rot="1" noChangeArrowheads="1"/>
          </p:cNvSpPr>
          <p:nvPr>
            <p:ph type="body" idx="1"/>
          </p:nvPr>
        </p:nvSpPr>
        <p:spPr>
          <a:xfrm>
            <a:off x="0" y="404813"/>
            <a:ext cx="9144000" cy="1368425"/>
          </a:xfrm>
          <a:solidFill>
            <a:srgbClr val="FFCCFF"/>
          </a:solidFill>
        </p:spPr>
        <p:txBody>
          <a:bodyPr/>
          <a:lstStyle/>
          <a:p>
            <a:pPr algn="l" eaLnBrk="1" hangingPunct="1">
              <a:buFont typeface="Wingdings" pitchFamily="2" charset="2"/>
              <a:buNone/>
              <a:defRPr/>
            </a:pPr>
            <a:r>
              <a:rPr lang="en-US" altLang="zh-CN" sz="2800" b="1" dirty="0" smtClean="0">
                <a:solidFill>
                  <a:srgbClr val="0033CC"/>
                </a:solidFill>
                <a:effectLst>
                  <a:outerShdw blurRad="38100" dist="38100" dir="2700000" algn="tl">
                    <a:srgbClr val="000000"/>
                  </a:outerShdw>
                </a:effectLst>
                <a:ea typeface="SimSun" pitchFamily="2" charset="-122"/>
              </a:rPr>
              <a:t>It is important method to diagnose the ILDs. The majority of ILDs cause infiltrates in the lower lung zones.</a:t>
            </a:r>
          </a:p>
          <a:p>
            <a:pPr algn="l" eaLnBrk="1" hangingPunct="1">
              <a:buFont typeface="Wingdings" pitchFamily="2" charset="2"/>
              <a:buNone/>
              <a:defRPr/>
            </a:pPr>
            <a:endParaRPr lang="en-US" altLang="zh-CN" sz="2800" b="1" dirty="0" smtClean="0">
              <a:solidFill>
                <a:srgbClr val="0033CC"/>
              </a:solidFill>
              <a:effectLst>
                <a:outerShdw blurRad="38100" dist="38100" dir="2700000" algn="tl">
                  <a:srgbClr val="000000"/>
                </a:outerShdw>
              </a:effectLst>
              <a:ea typeface="SimSun" pitchFamily="2" charset="-122"/>
            </a:endParaRPr>
          </a:p>
        </p:txBody>
      </p:sp>
      <p:sp>
        <p:nvSpPr>
          <p:cNvPr id="71684" name="Rectangle 4"/>
          <p:cNvSpPr>
            <a:spLocks noRot="1" noChangeArrowheads="1"/>
          </p:cNvSpPr>
          <p:nvPr/>
        </p:nvSpPr>
        <p:spPr bwMode="auto">
          <a:xfrm>
            <a:off x="179388" y="1773238"/>
            <a:ext cx="8785225" cy="4751387"/>
          </a:xfrm>
          <a:prstGeom prst="rect">
            <a:avLst/>
          </a:prstGeom>
          <a:noFill/>
          <a:ln w="28575">
            <a:solidFill>
              <a:srgbClr val="800000"/>
            </a:solidFill>
            <a:miter lim="800000"/>
            <a:headEnd/>
            <a:tailEnd/>
          </a:ln>
          <a:effectLst/>
        </p:spPr>
        <p:txBody>
          <a:bodyPr/>
          <a:lstStyle/>
          <a:p>
            <a:pPr marL="342900" indent="-342900" rtl="0">
              <a:lnSpc>
                <a:spcPct val="90000"/>
              </a:lnSpc>
              <a:spcBef>
                <a:spcPct val="20000"/>
              </a:spcBef>
              <a:buClr>
                <a:schemeClr val="hlink"/>
              </a:buClr>
              <a:buFont typeface="Wingdings" pitchFamily="2" charset="2"/>
              <a:buChar char="u"/>
              <a:defRPr/>
            </a:pPr>
            <a:r>
              <a:rPr lang="en-US" altLang="zh-CN" sz="3200" b="0" dirty="0">
                <a:effectLst>
                  <a:outerShdw blurRad="38100" dist="38100" dir="2700000" algn="tl">
                    <a:srgbClr val="FFFFFF"/>
                  </a:outerShdw>
                </a:effectLst>
                <a:latin typeface="Arial" pitchFamily="34" charset="0"/>
                <a:ea typeface="SimSun" pitchFamily="2" charset="-122"/>
                <a:cs typeface="Arial" pitchFamily="34" charset="0"/>
              </a:rPr>
              <a:t>A </a:t>
            </a:r>
            <a:r>
              <a:rPr lang="en-US" altLang="zh-CN" sz="3200" dirty="0">
                <a:solidFill>
                  <a:srgbClr val="FFFF00"/>
                </a:solidFill>
                <a:effectLst>
                  <a:outerShdw blurRad="38100" dist="38100" dir="2700000" algn="tl">
                    <a:srgbClr val="000000"/>
                  </a:outerShdw>
                </a:effectLst>
                <a:latin typeface="Arial" pitchFamily="34" charset="0"/>
                <a:ea typeface="SimSun" pitchFamily="2" charset="-122"/>
                <a:cs typeface="Arial" pitchFamily="34" charset="0"/>
              </a:rPr>
              <a:t>diffuse ground glass</a:t>
            </a:r>
            <a:r>
              <a:rPr lang="en-US" altLang="zh-CN" sz="3200" b="0" dirty="0">
                <a:effectLst>
                  <a:outerShdw blurRad="38100" dist="38100" dir="2700000" algn="tl">
                    <a:srgbClr val="FFFFFF"/>
                  </a:outerShdw>
                </a:effectLst>
                <a:latin typeface="Arial" pitchFamily="34" charset="0"/>
                <a:ea typeface="SimSun" pitchFamily="2" charset="-122"/>
                <a:cs typeface="Arial" pitchFamily="34" charset="0"/>
              </a:rPr>
              <a:t> pattern is seen early in the disease</a:t>
            </a:r>
          </a:p>
          <a:p>
            <a:pPr marL="342900" indent="-342900" rtl="0">
              <a:lnSpc>
                <a:spcPct val="90000"/>
              </a:lnSpc>
              <a:spcBef>
                <a:spcPct val="20000"/>
              </a:spcBef>
              <a:buClr>
                <a:schemeClr val="hlink"/>
              </a:buClr>
              <a:buFont typeface="Wingdings" pitchFamily="2" charset="2"/>
              <a:buChar char="u"/>
              <a:defRPr/>
            </a:pPr>
            <a:r>
              <a:rPr lang="en-US" altLang="zh-CN" sz="3200" b="0" dirty="0">
                <a:effectLst>
                  <a:outerShdw blurRad="38100" dist="38100" dir="2700000" algn="tl">
                    <a:srgbClr val="FFFFFF"/>
                  </a:outerShdw>
                </a:effectLst>
                <a:latin typeface="Arial" pitchFamily="34" charset="0"/>
                <a:ea typeface="SimSun" pitchFamily="2" charset="-122"/>
                <a:cs typeface="Arial" pitchFamily="34" charset="0"/>
              </a:rPr>
              <a:t>when the disease progresses, a chest radiography demonstrates </a:t>
            </a:r>
            <a:r>
              <a:rPr lang="en-US" altLang="zh-CN" sz="3200" dirty="0">
                <a:solidFill>
                  <a:srgbClr val="FFFF00"/>
                </a:solidFill>
                <a:effectLst>
                  <a:outerShdw blurRad="38100" dist="38100" dir="2700000" algn="tl">
                    <a:srgbClr val="000000"/>
                  </a:outerShdw>
                </a:effectLst>
                <a:latin typeface="Arial" pitchFamily="34" charset="0"/>
                <a:ea typeface="SimSun" pitchFamily="2" charset="-122"/>
                <a:cs typeface="Arial" pitchFamily="34" charset="0"/>
              </a:rPr>
              <a:t>nodules, linear(reticular) infiltrates,</a:t>
            </a:r>
            <a:r>
              <a:rPr lang="en-US" altLang="zh-CN" sz="3200" b="0" dirty="0">
                <a:effectLst>
                  <a:outerShdw blurRad="38100" dist="38100" dir="2700000" algn="tl">
                    <a:srgbClr val="FFFFFF"/>
                  </a:outerShdw>
                </a:effectLst>
                <a:latin typeface="Arial" pitchFamily="34" charset="0"/>
                <a:ea typeface="SimSun" pitchFamily="2" charset="-122"/>
                <a:cs typeface="Arial" pitchFamily="34" charset="0"/>
              </a:rPr>
              <a:t> or a combination of the two</a:t>
            </a:r>
          </a:p>
          <a:p>
            <a:pPr marL="342900" indent="-342900" rtl="0">
              <a:lnSpc>
                <a:spcPct val="90000"/>
              </a:lnSpc>
              <a:spcBef>
                <a:spcPct val="20000"/>
              </a:spcBef>
              <a:buClr>
                <a:schemeClr val="hlink"/>
              </a:buClr>
              <a:buFont typeface="Wingdings" pitchFamily="2" charset="2"/>
              <a:buChar char="u"/>
              <a:defRPr/>
            </a:pPr>
            <a:r>
              <a:rPr lang="en-US" altLang="zh-CN" sz="3200" b="0" dirty="0">
                <a:effectLst>
                  <a:outerShdw blurRad="38100" dist="38100" dir="2700000" algn="tl">
                    <a:srgbClr val="FFFFFF"/>
                  </a:outerShdw>
                </a:effectLst>
                <a:latin typeface="Arial" pitchFamily="34" charset="0"/>
                <a:ea typeface="SimSun" pitchFamily="2" charset="-122"/>
                <a:cs typeface="Arial" pitchFamily="34" charset="0"/>
              </a:rPr>
              <a:t>at last, the infiltrates become coarser and </a:t>
            </a:r>
            <a:r>
              <a:rPr lang="en-US" altLang="zh-CN" sz="3200" dirty="0">
                <a:solidFill>
                  <a:srgbClr val="FFFF00"/>
                </a:solidFill>
                <a:effectLst>
                  <a:outerShdw blurRad="38100" dist="38100" dir="2700000" algn="tl">
                    <a:srgbClr val="000000"/>
                  </a:outerShdw>
                </a:effectLst>
                <a:latin typeface="Arial" pitchFamily="34" charset="0"/>
                <a:ea typeface="SimSun" pitchFamily="2" charset="-122"/>
                <a:cs typeface="Arial" pitchFamily="34" charset="0"/>
              </a:rPr>
              <a:t>lung volume is lost</a:t>
            </a:r>
          </a:p>
          <a:p>
            <a:pPr marL="342900" indent="-342900" rtl="0">
              <a:lnSpc>
                <a:spcPct val="90000"/>
              </a:lnSpc>
              <a:spcBef>
                <a:spcPct val="20000"/>
              </a:spcBef>
              <a:buClr>
                <a:schemeClr val="hlink"/>
              </a:buClr>
              <a:buFont typeface="Wingdings" pitchFamily="2" charset="2"/>
              <a:buChar char="u"/>
              <a:defRPr/>
            </a:pPr>
            <a:r>
              <a:rPr lang="en-US" altLang="zh-CN" sz="3200" dirty="0">
                <a:solidFill>
                  <a:srgbClr val="FFFF00"/>
                </a:solidFill>
                <a:effectLst>
                  <a:outerShdw blurRad="38100" dist="38100" dir="2700000" algn="tl">
                    <a:srgbClr val="000000"/>
                  </a:outerShdw>
                </a:effectLst>
                <a:latin typeface="Arial" pitchFamily="34" charset="0"/>
                <a:ea typeface="SimSun" pitchFamily="2" charset="-122"/>
                <a:cs typeface="Arial" pitchFamily="34" charset="0"/>
              </a:rPr>
              <a:t>honeycomb pattern</a:t>
            </a:r>
            <a:r>
              <a:rPr lang="en-US" altLang="zh-CN" sz="3200" b="0" dirty="0">
                <a:effectLst>
                  <a:outerShdw blurRad="38100" dist="38100" dir="2700000" algn="tl">
                    <a:srgbClr val="FFFFFF"/>
                  </a:outerShdw>
                </a:effectLst>
                <a:latin typeface="Arial" pitchFamily="34" charset="0"/>
                <a:ea typeface="SimSun" pitchFamily="2" charset="-122"/>
                <a:cs typeface="Arial" pitchFamily="34" charset="0"/>
              </a:rPr>
              <a:t> may appear at the end of the disease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35846"/>
            <a:ext cx="8763000" cy="5386090"/>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History</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45-year-old woman presents with </a:t>
            </a:r>
            <a:r>
              <a:rPr lang="en-US" sz="2400" b="1" u="sng" dirty="0" smtClean="0">
                <a:latin typeface="Times New Roman" pitchFamily="18" charset="0"/>
                <a:cs typeface="Times New Roman" pitchFamily="18" charset="0"/>
              </a:rPr>
              <a:t>a 6-month history of increasing shortness of breath. </a:t>
            </a:r>
            <a:r>
              <a:rPr lang="en-US" sz="2400" dirty="0" smtClean="0">
                <a:latin typeface="Times New Roman" pitchFamily="18" charset="0"/>
                <a:cs typeface="Times New Roman" pitchFamily="18" charset="0"/>
              </a:rPr>
              <a:t>This has progressed so that she is now short of breath on walking up one flight of stairs and walks  more slowly on the flat than other people her age. In addition she has developed </a:t>
            </a:r>
            <a:r>
              <a:rPr lang="en-US" sz="2400" b="1" u="sng" dirty="0" smtClean="0">
                <a:latin typeface="Times New Roman" pitchFamily="18" charset="0"/>
                <a:cs typeface="Times New Roman" pitchFamily="18" charset="0"/>
              </a:rPr>
              <a:t>a dry cough</a:t>
            </a:r>
            <a:r>
              <a:rPr lang="en-US" sz="2400" dirty="0" smtClean="0">
                <a:latin typeface="Times New Roman" pitchFamily="18" charset="0"/>
                <a:cs typeface="Times New Roman" pitchFamily="18" charset="0"/>
              </a:rPr>
              <a:t> over the last 3 months.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 her previous medical history, she had mild asthma as a child. She thinks that her father died of a chest problem in his 40s. She takes occasional </a:t>
            </a:r>
            <a:r>
              <a:rPr lang="en-US" sz="2400" dirty="0" err="1" smtClean="0">
                <a:latin typeface="Times New Roman" pitchFamily="18" charset="0"/>
                <a:cs typeface="Times New Roman" pitchFamily="18" charset="0"/>
              </a:rPr>
              <a:t>paracetamol</a:t>
            </a:r>
            <a:r>
              <a:rPr lang="en-US" sz="2400" dirty="0" smtClean="0">
                <a:latin typeface="Times New Roman" pitchFamily="18" charset="0"/>
                <a:cs typeface="Times New Roman" pitchFamily="18" charset="0"/>
              </a:rPr>
              <a:t> and has taken ‘slimming pills’ in the past.</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She is a lifetime non-smoker. She is a teacher. She has two children, and they have a cat and a rabbit at home.</a:t>
            </a:r>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457200" y="244475"/>
            <a:ext cx="8362950" cy="808038"/>
          </a:xfrm>
        </p:spPr>
        <p:txBody>
          <a:bodyPr lIns="45720" rIns="45720"/>
          <a:lstStyle/>
          <a:p>
            <a:pPr algn="ctr" eaLnBrk="1" hangingPunct="1">
              <a:defRPr/>
            </a:pPr>
            <a:r>
              <a:rPr lang="en-US" sz="3400" smtClean="0">
                <a:solidFill>
                  <a:srgbClr val="800000"/>
                </a:solidFill>
                <a:effectLst>
                  <a:outerShdw blurRad="38100" dist="38100" dir="2700000" algn="tl">
                    <a:srgbClr val="000000"/>
                  </a:outerShdw>
                </a:effectLst>
              </a:rPr>
              <a:t>Patterns of Interstitial Lung Disease</a:t>
            </a:r>
          </a:p>
        </p:txBody>
      </p:sp>
      <p:pic>
        <p:nvPicPr>
          <p:cNvPr id="1026" name="Picture 2"/>
          <p:cNvPicPr>
            <a:picLocks noGrp="1" noChangeAspect="1" noChangeArrowheads="1"/>
          </p:cNvPicPr>
          <p:nvPr>
            <p:ph idx="4294967295"/>
          </p:nvPr>
        </p:nvPicPr>
        <p:blipFill>
          <a:blip r:embed="rId2"/>
          <a:srcRect l="27949" t="32868" r="25342" b="15257"/>
          <a:stretch>
            <a:fillRect/>
          </a:stretch>
        </p:blipFill>
        <p:spPr>
          <a:xfrm>
            <a:off x="179388" y="1204913"/>
            <a:ext cx="8785225" cy="539115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85738" y="350838"/>
            <a:ext cx="8763000" cy="62928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srcRect/>
          <a:stretch>
            <a:fillRect/>
          </a:stretch>
        </p:blipFill>
        <p:spPr bwMode="auto">
          <a:xfrm>
            <a:off x="52388" y="500063"/>
            <a:ext cx="8948737" cy="57991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lum bright="12000" contrast="-6000"/>
          </a:blip>
          <a:srcRect/>
          <a:stretch>
            <a:fillRect/>
          </a:stretch>
        </p:blipFill>
        <p:spPr bwMode="auto">
          <a:xfrm>
            <a:off x="179388" y="333375"/>
            <a:ext cx="8785225" cy="5543550"/>
          </a:xfrm>
          <a:prstGeom prst="rect">
            <a:avLst/>
          </a:prstGeom>
          <a:noFill/>
          <a:ln w="31750">
            <a:noFill/>
            <a:miter lim="800000"/>
            <a:headEnd/>
            <a:tailEnd/>
          </a:ln>
        </p:spPr>
      </p:pic>
      <p:sp>
        <p:nvSpPr>
          <p:cNvPr id="24579" name="Line 3"/>
          <p:cNvSpPr>
            <a:spLocks noChangeShapeType="1"/>
          </p:cNvSpPr>
          <p:nvPr/>
        </p:nvSpPr>
        <p:spPr bwMode="auto">
          <a:xfrm flipH="1">
            <a:off x="1835150" y="3789363"/>
            <a:ext cx="73025" cy="0"/>
          </a:xfrm>
          <a:prstGeom prst="line">
            <a:avLst/>
          </a:prstGeom>
          <a:noFill/>
          <a:ln w="9525">
            <a:solidFill>
              <a:schemeClr val="tx1"/>
            </a:solidFill>
            <a:round/>
            <a:headEnd/>
            <a:tailEnd type="triangle" w="med" len="med"/>
          </a:ln>
        </p:spPr>
        <p:txBody>
          <a:bodyPr wrap="none"/>
          <a:lstStyle/>
          <a:p>
            <a:endParaRPr lang="en-US"/>
          </a:p>
        </p:txBody>
      </p:sp>
      <p:sp>
        <p:nvSpPr>
          <p:cNvPr id="24580" name="Line 4"/>
          <p:cNvSpPr>
            <a:spLocks noChangeShapeType="1"/>
          </p:cNvSpPr>
          <p:nvPr/>
        </p:nvSpPr>
        <p:spPr bwMode="auto">
          <a:xfrm flipH="1">
            <a:off x="7092950" y="3284538"/>
            <a:ext cx="722313" cy="2952750"/>
          </a:xfrm>
          <a:prstGeom prst="line">
            <a:avLst/>
          </a:prstGeom>
          <a:noFill/>
          <a:ln w="9525">
            <a:solidFill>
              <a:schemeClr val="tx1"/>
            </a:solidFill>
            <a:round/>
            <a:headEnd/>
            <a:tailEnd type="triangle" w="med" len="med"/>
          </a:ln>
        </p:spPr>
        <p:txBody>
          <a:bodyPr wrap="none"/>
          <a:lstStyle/>
          <a:p>
            <a:endParaRPr lang="en-US"/>
          </a:p>
        </p:txBody>
      </p:sp>
      <p:sp>
        <p:nvSpPr>
          <p:cNvPr id="24581" name="Line 6"/>
          <p:cNvSpPr>
            <a:spLocks noChangeShapeType="1"/>
          </p:cNvSpPr>
          <p:nvPr/>
        </p:nvSpPr>
        <p:spPr bwMode="auto">
          <a:xfrm>
            <a:off x="3059113" y="3716338"/>
            <a:ext cx="576262" cy="2449512"/>
          </a:xfrm>
          <a:prstGeom prst="line">
            <a:avLst/>
          </a:prstGeom>
          <a:noFill/>
          <a:ln w="9525">
            <a:solidFill>
              <a:schemeClr val="tx1"/>
            </a:solidFill>
            <a:round/>
            <a:headEnd/>
            <a:tailEnd type="triangle" w="med" len="med"/>
          </a:ln>
        </p:spPr>
        <p:txBody>
          <a:bodyPr wrap="none"/>
          <a:lstStyle/>
          <a:p>
            <a:endParaRPr lang="en-US"/>
          </a:p>
        </p:txBody>
      </p:sp>
      <p:sp>
        <p:nvSpPr>
          <p:cNvPr id="24582" name="Oval 7"/>
          <p:cNvSpPr>
            <a:spLocks noChangeArrowheads="1"/>
          </p:cNvSpPr>
          <p:nvPr/>
        </p:nvSpPr>
        <p:spPr bwMode="auto">
          <a:xfrm>
            <a:off x="3203575" y="6137275"/>
            <a:ext cx="2016125" cy="720725"/>
          </a:xfrm>
          <a:prstGeom prst="ellipse">
            <a:avLst/>
          </a:prstGeom>
          <a:solidFill>
            <a:srgbClr val="800000"/>
          </a:solidFill>
          <a:ln w="9525">
            <a:solidFill>
              <a:schemeClr val="tx1"/>
            </a:solidFill>
            <a:round/>
            <a:headEnd/>
            <a:tailEnd/>
          </a:ln>
        </p:spPr>
        <p:txBody>
          <a:bodyPr wrap="none" anchor="ctr"/>
          <a:lstStyle/>
          <a:p>
            <a:pPr algn="ctr" rtl="0"/>
            <a:r>
              <a:rPr kumimoji="1" lang="en-US" altLang="zh-CN" sz="2400">
                <a:solidFill>
                  <a:schemeClr val="bg2"/>
                </a:solidFill>
                <a:latin typeface="Times New Roman" pitchFamily="18" charset="0"/>
                <a:ea typeface="宋体" charset="-122"/>
              </a:rPr>
              <a:t>linear</a:t>
            </a:r>
          </a:p>
        </p:txBody>
      </p:sp>
      <p:sp>
        <p:nvSpPr>
          <p:cNvPr id="24583" name="Oval 8"/>
          <p:cNvSpPr>
            <a:spLocks noChangeArrowheads="1"/>
          </p:cNvSpPr>
          <p:nvPr/>
        </p:nvSpPr>
        <p:spPr bwMode="auto">
          <a:xfrm>
            <a:off x="6011863" y="6283325"/>
            <a:ext cx="1511300" cy="574675"/>
          </a:xfrm>
          <a:prstGeom prst="ellipse">
            <a:avLst/>
          </a:prstGeom>
          <a:solidFill>
            <a:srgbClr val="800000"/>
          </a:solidFill>
          <a:ln w="9525">
            <a:solidFill>
              <a:schemeClr val="tx1"/>
            </a:solidFill>
            <a:round/>
            <a:headEnd/>
            <a:tailEnd/>
          </a:ln>
        </p:spPr>
        <p:txBody>
          <a:bodyPr wrap="none" anchor="ctr"/>
          <a:lstStyle/>
          <a:p>
            <a:pPr algn="ctr" rtl="0"/>
            <a:r>
              <a:rPr kumimoji="1" lang="en-US" altLang="zh-CN" sz="2400">
                <a:solidFill>
                  <a:schemeClr val="bg2"/>
                </a:solidFill>
                <a:latin typeface="Times New Roman" pitchFamily="18" charset="0"/>
                <a:ea typeface="宋体" charset="-122"/>
              </a:rPr>
              <a:t>nodular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2438400" y="914400"/>
            <a:ext cx="3810000" cy="1406525"/>
          </a:xfrm>
          <a:prstGeom prst="rect">
            <a:avLst/>
          </a:prstGeom>
          <a:noFill/>
          <a:ln w="9525">
            <a:noFill/>
            <a:miter lim="800000"/>
            <a:headEnd/>
            <a:tailEnd/>
          </a:ln>
          <a:effectLst/>
        </p:spPr>
        <p:txBody>
          <a:bodyPr/>
          <a:lstStyle/>
          <a:p>
            <a:pPr marL="342900" indent="-342900" algn="r">
              <a:spcBef>
                <a:spcPct val="20000"/>
              </a:spcBef>
              <a:buClr>
                <a:schemeClr val="hlink"/>
              </a:buClr>
              <a:buFont typeface="Wingdings" pitchFamily="2" charset="2"/>
              <a:buChar char="§"/>
              <a:defRPr/>
            </a:pPr>
            <a:endParaRPr lang="en-US" sz="2800" b="0">
              <a:effectLst>
                <a:outerShdw blurRad="38100" dist="38100" dir="2700000" algn="tl">
                  <a:srgbClr val="FFFFFF"/>
                </a:outerShdw>
              </a:effectLst>
              <a:latin typeface="Arial" pitchFamily="34" charset="0"/>
              <a:cs typeface="Arial" pitchFamily="34" charset="0"/>
            </a:endParaRPr>
          </a:p>
        </p:txBody>
      </p:sp>
      <p:pic>
        <p:nvPicPr>
          <p:cNvPr id="25603" name="Picture 4"/>
          <p:cNvPicPr>
            <a:picLocks noChangeAspect="1" noChangeArrowheads="1"/>
          </p:cNvPicPr>
          <p:nvPr/>
        </p:nvPicPr>
        <p:blipFill>
          <a:blip r:embed="rId2">
            <a:lum bright="24000"/>
          </a:blip>
          <a:srcRect/>
          <a:stretch>
            <a:fillRect/>
          </a:stretch>
        </p:blipFill>
        <p:spPr bwMode="auto">
          <a:xfrm>
            <a:off x="0" y="0"/>
            <a:ext cx="7489825" cy="6850063"/>
          </a:xfrm>
          <a:prstGeom prst="rect">
            <a:avLst/>
          </a:prstGeom>
          <a:noFill/>
          <a:ln w="31750">
            <a:noFill/>
            <a:miter lim="800000"/>
            <a:headEnd/>
            <a:tailEnd/>
          </a:ln>
        </p:spPr>
      </p:pic>
      <p:sp>
        <p:nvSpPr>
          <p:cNvPr id="25604" name="Text Box 7"/>
          <p:cNvSpPr txBox="1">
            <a:spLocks noChangeArrowheads="1"/>
          </p:cNvSpPr>
          <p:nvPr/>
        </p:nvSpPr>
        <p:spPr bwMode="auto">
          <a:xfrm>
            <a:off x="7885113" y="5661025"/>
            <a:ext cx="1071562" cy="519113"/>
          </a:xfrm>
          <a:prstGeom prst="rect">
            <a:avLst/>
          </a:prstGeom>
          <a:solidFill>
            <a:srgbClr val="800000"/>
          </a:solidFill>
          <a:ln w="12700">
            <a:noFill/>
            <a:miter lim="800000"/>
            <a:headEnd type="none" w="sm" len="sm"/>
            <a:tailEnd type="none" w="sm" len="sm"/>
          </a:ln>
        </p:spPr>
        <p:txBody>
          <a:bodyPr wrap="none">
            <a:spAutoFit/>
          </a:bodyPr>
          <a:lstStyle/>
          <a:p>
            <a:pPr rtl="0"/>
            <a:r>
              <a:rPr kumimoji="1" lang="en-US" altLang="zh-CN" sz="2800">
                <a:solidFill>
                  <a:srgbClr val="00FF00"/>
                </a:solidFill>
                <a:latin typeface="Times New Roman" pitchFamily="18" charset="0"/>
                <a:ea typeface="宋体" charset="-122"/>
              </a:rPr>
              <a:t>linear</a:t>
            </a:r>
            <a:endParaRPr kumimoji="1" lang="en-US" altLang="zh-CN" sz="2400" b="0">
              <a:latin typeface="Times New Roman" pitchFamily="18" charset="0"/>
              <a:ea typeface="宋体" charset="-122"/>
            </a:endParaRPr>
          </a:p>
        </p:txBody>
      </p:sp>
      <p:sp>
        <p:nvSpPr>
          <p:cNvPr id="25605" name="Line 8"/>
          <p:cNvSpPr>
            <a:spLocks noChangeShapeType="1"/>
          </p:cNvSpPr>
          <p:nvPr/>
        </p:nvSpPr>
        <p:spPr bwMode="auto">
          <a:xfrm>
            <a:off x="5364163" y="5589588"/>
            <a:ext cx="2520950" cy="360362"/>
          </a:xfrm>
          <a:prstGeom prst="line">
            <a:avLst/>
          </a:prstGeom>
          <a:noFill/>
          <a:ln w="28575">
            <a:solidFill>
              <a:srgbClr val="FF0066"/>
            </a:solidFill>
            <a:round/>
            <a:headEnd type="none" w="sm" len="sm"/>
            <a:tailEnd type="none" w="sm" len="sm"/>
          </a:ln>
        </p:spPr>
        <p:txBody>
          <a:bodyPr wrap="none"/>
          <a:lstStyle/>
          <a:p>
            <a:endParaRPr lang="en-US"/>
          </a:p>
        </p:txBody>
      </p:sp>
      <p:sp>
        <p:nvSpPr>
          <p:cNvPr id="25606" name="Line 11"/>
          <p:cNvSpPr>
            <a:spLocks noChangeShapeType="1"/>
          </p:cNvSpPr>
          <p:nvPr/>
        </p:nvSpPr>
        <p:spPr bwMode="auto">
          <a:xfrm flipH="1">
            <a:off x="6011863" y="1412875"/>
            <a:ext cx="2016125" cy="1152525"/>
          </a:xfrm>
          <a:prstGeom prst="line">
            <a:avLst/>
          </a:prstGeom>
          <a:noFill/>
          <a:ln w="9525">
            <a:solidFill>
              <a:srgbClr val="800000"/>
            </a:solidFill>
            <a:round/>
            <a:headEnd/>
            <a:tailEnd type="triangle" w="med" len="med"/>
          </a:ln>
        </p:spPr>
        <p:txBody>
          <a:bodyPr/>
          <a:lstStyle/>
          <a:p>
            <a:endParaRPr lang="en-US"/>
          </a:p>
        </p:txBody>
      </p:sp>
      <p:sp>
        <p:nvSpPr>
          <p:cNvPr id="25607" name="Line 12"/>
          <p:cNvSpPr>
            <a:spLocks noChangeShapeType="1"/>
          </p:cNvSpPr>
          <p:nvPr/>
        </p:nvSpPr>
        <p:spPr bwMode="auto">
          <a:xfrm flipH="1">
            <a:off x="5435600" y="1484313"/>
            <a:ext cx="2449513" cy="2160587"/>
          </a:xfrm>
          <a:prstGeom prst="line">
            <a:avLst/>
          </a:prstGeom>
          <a:noFill/>
          <a:ln w="9525">
            <a:solidFill>
              <a:srgbClr val="800000"/>
            </a:solidFill>
            <a:round/>
            <a:headEnd/>
            <a:tailEnd type="triangle" w="med" len="med"/>
          </a:ln>
        </p:spPr>
        <p:txBody>
          <a:bodyPr/>
          <a:lstStyle/>
          <a:p>
            <a:endParaRPr lang="en-US"/>
          </a:p>
        </p:txBody>
      </p:sp>
      <p:sp>
        <p:nvSpPr>
          <p:cNvPr id="25608" name="Line 13"/>
          <p:cNvSpPr>
            <a:spLocks noChangeShapeType="1"/>
          </p:cNvSpPr>
          <p:nvPr/>
        </p:nvSpPr>
        <p:spPr bwMode="auto">
          <a:xfrm flipH="1">
            <a:off x="6877050" y="4076700"/>
            <a:ext cx="1079500" cy="936625"/>
          </a:xfrm>
          <a:prstGeom prst="line">
            <a:avLst/>
          </a:prstGeom>
          <a:noFill/>
          <a:ln w="9525">
            <a:solidFill>
              <a:srgbClr val="800000"/>
            </a:solidFill>
            <a:round/>
            <a:headEnd/>
            <a:tailEnd type="triangle" w="med" len="med"/>
          </a:ln>
        </p:spPr>
        <p:txBody>
          <a:bodyPr/>
          <a:lstStyle/>
          <a:p>
            <a:endParaRPr lang="en-US"/>
          </a:p>
        </p:txBody>
      </p:sp>
      <p:sp>
        <p:nvSpPr>
          <p:cNvPr id="25609" name="Text Box 14"/>
          <p:cNvSpPr txBox="1">
            <a:spLocks noChangeArrowheads="1"/>
          </p:cNvSpPr>
          <p:nvPr/>
        </p:nvSpPr>
        <p:spPr bwMode="auto">
          <a:xfrm>
            <a:off x="7473950" y="765175"/>
            <a:ext cx="1822450" cy="641350"/>
          </a:xfrm>
          <a:prstGeom prst="rect">
            <a:avLst/>
          </a:prstGeom>
          <a:solidFill>
            <a:srgbClr val="800000"/>
          </a:solidFill>
          <a:ln w="9525">
            <a:noFill/>
            <a:miter lim="800000"/>
            <a:headEnd/>
            <a:tailEnd/>
          </a:ln>
        </p:spPr>
        <p:txBody>
          <a:bodyPr wrap="none">
            <a:spAutoFit/>
          </a:bodyPr>
          <a:lstStyle/>
          <a:p>
            <a:r>
              <a:rPr lang="en-US">
                <a:solidFill>
                  <a:srgbClr val="33CC33"/>
                </a:solidFill>
              </a:rPr>
              <a:t>Traction</a:t>
            </a:r>
          </a:p>
          <a:p>
            <a:r>
              <a:rPr lang="en-US">
                <a:solidFill>
                  <a:srgbClr val="33CC33"/>
                </a:solidFill>
              </a:rPr>
              <a:t>Bronchiectasis</a:t>
            </a:r>
          </a:p>
        </p:txBody>
      </p:sp>
      <p:sp>
        <p:nvSpPr>
          <p:cNvPr id="25610" name="Line 15"/>
          <p:cNvSpPr>
            <a:spLocks noChangeShapeType="1"/>
          </p:cNvSpPr>
          <p:nvPr/>
        </p:nvSpPr>
        <p:spPr bwMode="auto">
          <a:xfrm flipH="1">
            <a:off x="6588125" y="1412875"/>
            <a:ext cx="1439863" cy="2016125"/>
          </a:xfrm>
          <a:prstGeom prst="line">
            <a:avLst/>
          </a:prstGeom>
          <a:noFill/>
          <a:ln w="9525">
            <a:solidFill>
              <a:srgbClr val="800000"/>
            </a:solidFill>
            <a:round/>
            <a:headEnd/>
            <a:tailEnd type="triangle" w="med" len="med"/>
          </a:ln>
        </p:spPr>
        <p:txBody>
          <a:bodyPr/>
          <a:lstStyle/>
          <a:p>
            <a:endParaRPr lang="en-US"/>
          </a:p>
        </p:txBody>
      </p:sp>
      <p:sp>
        <p:nvSpPr>
          <p:cNvPr id="25611" name="Text Box 16"/>
          <p:cNvSpPr txBox="1">
            <a:spLocks noChangeArrowheads="1"/>
          </p:cNvSpPr>
          <p:nvPr/>
        </p:nvSpPr>
        <p:spPr bwMode="auto">
          <a:xfrm>
            <a:off x="7910513" y="3573463"/>
            <a:ext cx="1233487" cy="822325"/>
          </a:xfrm>
          <a:prstGeom prst="rect">
            <a:avLst/>
          </a:prstGeom>
          <a:solidFill>
            <a:srgbClr val="800000"/>
          </a:solidFill>
          <a:ln w="9525">
            <a:noFill/>
            <a:miter lim="800000"/>
            <a:headEnd/>
            <a:tailEnd/>
          </a:ln>
        </p:spPr>
        <p:txBody>
          <a:bodyPr wrap="none">
            <a:spAutoFit/>
          </a:bodyPr>
          <a:lstStyle/>
          <a:p>
            <a:r>
              <a:rPr lang="en-US" sz="2400">
                <a:solidFill>
                  <a:srgbClr val="33CC33"/>
                </a:solidFill>
              </a:rPr>
              <a:t>Cystic </a:t>
            </a:r>
          </a:p>
          <a:p>
            <a:r>
              <a:rPr lang="en-US" sz="2400">
                <a:solidFill>
                  <a:srgbClr val="33CC33"/>
                </a:solidFill>
              </a:rPr>
              <a:t>lesions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lum bright="18000" contrast="-6000"/>
          </a:blip>
          <a:srcRect/>
          <a:stretch>
            <a:fillRect/>
          </a:stretch>
        </p:blipFill>
        <p:spPr bwMode="auto">
          <a:xfrm>
            <a:off x="2124075" y="119063"/>
            <a:ext cx="7019925" cy="6738937"/>
          </a:xfrm>
          <a:prstGeom prst="rect">
            <a:avLst/>
          </a:prstGeom>
          <a:noFill/>
          <a:ln w="31750">
            <a:noFill/>
            <a:miter lim="800000"/>
            <a:headEnd/>
            <a:tailEnd/>
          </a:ln>
        </p:spPr>
      </p:pic>
      <p:sp>
        <p:nvSpPr>
          <p:cNvPr id="26627" name="Freeform 4"/>
          <p:cNvSpPr>
            <a:spLocks/>
          </p:cNvSpPr>
          <p:nvPr/>
        </p:nvSpPr>
        <p:spPr bwMode="auto">
          <a:xfrm>
            <a:off x="2700338" y="4508500"/>
            <a:ext cx="4416425" cy="2016125"/>
          </a:xfrm>
          <a:custGeom>
            <a:avLst/>
            <a:gdLst>
              <a:gd name="T0" fmla="*/ 2147483647 w 1920"/>
              <a:gd name="T1" fmla="*/ 0 h 432"/>
              <a:gd name="T2" fmla="*/ 2147483647 w 1920"/>
              <a:gd name="T3" fmla="*/ 2147483647 h 432"/>
              <a:gd name="T4" fmla="*/ 0 w 1920"/>
              <a:gd name="T5" fmla="*/ 2147483647 h 432"/>
              <a:gd name="T6" fmla="*/ 0 60000 65536"/>
              <a:gd name="T7" fmla="*/ 0 60000 65536"/>
              <a:gd name="T8" fmla="*/ 0 60000 65536"/>
              <a:gd name="T9" fmla="*/ 0 w 1920"/>
              <a:gd name="T10" fmla="*/ 0 h 432"/>
              <a:gd name="T11" fmla="*/ 1920 w 1920"/>
              <a:gd name="T12" fmla="*/ 432 h 432"/>
            </a:gdLst>
            <a:ahLst/>
            <a:cxnLst>
              <a:cxn ang="T6">
                <a:pos x="T0" y="T1"/>
              </a:cxn>
              <a:cxn ang="T7">
                <a:pos x="T2" y="T3"/>
              </a:cxn>
              <a:cxn ang="T8">
                <a:pos x="T4" y="T5"/>
              </a:cxn>
            </a:cxnLst>
            <a:rect l="T9" t="T10" r="T11" b="T12"/>
            <a:pathLst>
              <a:path w="1920" h="432">
                <a:moveTo>
                  <a:pt x="1920" y="0"/>
                </a:moveTo>
                <a:lnTo>
                  <a:pt x="1008" y="432"/>
                </a:lnTo>
                <a:lnTo>
                  <a:pt x="0" y="432"/>
                </a:lnTo>
              </a:path>
            </a:pathLst>
          </a:custGeom>
          <a:noFill/>
          <a:ln w="28575">
            <a:solidFill>
              <a:srgbClr val="FF0066"/>
            </a:solidFill>
            <a:round/>
            <a:headEnd type="none" w="sm" len="sm"/>
            <a:tailEnd type="none" w="sm" len="sm"/>
          </a:ln>
        </p:spPr>
        <p:txBody>
          <a:bodyPr wrap="none"/>
          <a:lstStyle/>
          <a:p>
            <a:endParaRPr lang="en-US"/>
          </a:p>
        </p:txBody>
      </p:sp>
      <p:sp>
        <p:nvSpPr>
          <p:cNvPr id="26628" name="Text Box 5"/>
          <p:cNvSpPr txBox="1">
            <a:spLocks noChangeArrowheads="1"/>
          </p:cNvSpPr>
          <p:nvPr/>
        </p:nvSpPr>
        <p:spPr bwMode="auto">
          <a:xfrm>
            <a:off x="76200" y="4800600"/>
            <a:ext cx="2438400" cy="519113"/>
          </a:xfrm>
          <a:prstGeom prst="rect">
            <a:avLst/>
          </a:prstGeom>
          <a:noFill/>
          <a:ln w="12700">
            <a:noFill/>
            <a:miter lim="800000"/>
            <a:headEnd type="none" w="sm" len="sm"/>
            <a:tailEnd type="none" w="sm" len="sm"/>
          </a:ln>
        </p:spPr>
        <p:txBody>
          <a:bodyPr>
            <a:spAutoFit/>
          </a:bodyPr>
          <a:lstStyle/>
          <a:p>
            <a:pPr rtl="0"/>
            <a:endParaRPr kumimoji="1" lang="en-US" sz="2800">
              <a:solidFill>
                <a:srgbClr val="00FF00"/>
              </a:solidFill>
              <a:latin typeface="Times New Roman" pitchFamily="18" charset="0"/>
              <a:ea typeface="宋体" charset="-122"/>
            </a:endParaRPr>
          </a:p>
        </p:txBody>
      </p:sp>
      <p:sp>
        <p:nvSpPr>
          <p:cNvPr id="26629" name="Line 6"/>
          <p:cNvSpPr>
            <a:spLocks noChangeShapeType="1"/>
          </p:cNvSpPr>
          <p:nvPr/>
        </p:nvSpPr>
        <p:spPr bwMode="auto">
          <a:xfrm>
            <a:off x="1524000" y="2743200"/>
            <a:ext cx="2667000" cy="838200"/>
          </a:xfrm>
          <a:prstGeom prst="line">
            <a:avLst/>
          </a:prstGeom>
          <a:noFill/>
          <a:ln w="9525">
            <a:solidFill>
              <a:schemeClr val="tx1"/>
            </a:solidFill>
            <a:round/>
            <a:headEnd/>
            <a:tailEnd type="triangle" w="med" len="med"/>
          </a:ln>
        </p:spPr>
        <p:txBody>
          <a:bodyPr wrap="none"/>
          <a:lstStyle/>
          <a:p>
            <a:endParaRPr lang="en-US"/>
          </a:p>
        </p:txBody>
      </p:sp>
      <p:sp>
        <p:nvSpPr>
          <p:cNvPr id="26630" name="Oval 7"/>
          <p:cNvSpPr>
            <a:spLocks noChangeArrowheads="1"/>
          </p:cNvSpPr>
          <p:nvPr/>
        </p:nvSpPr>
        <p:spPr bwMode="auto">
          <a:xfrm>
            <a:off x="0" y="2636838"/>
            <a:ext cx="1828800" cy="609600"/>
          </a:xfrm>
          <a:prstGeom prst="ellipse">
            <a:avLst/>
          </a:prstGeom>
          <a:solidFill>
            <a:schemeClr val="accent1"/>
          </a:solidFill>
          <a:ln w="9525">
            <a:solidFill>
              <a:schemeClr val="tx1"/>
            </a:solidFill>
            <a:round/>
            <a:headEnd/>
            <a:tailEnd/>
          </a:ln>
        </p:spPr>
        <p:txBody>
          <a:bodyPr wrap="none" anchor="ctr"/>
          <a:lstStyle/>
          <a:p>
            <a:pPr algn="ctr" rtl="0"/>
            <a:r>
              <a:rPr kumimoji="1" lang="en-US" altLang="zh-CN" sz="2800" dirty="0">
                <a:solidFill>
                  <a:schemeClr val="bg1"/>
                </a:solidFill>
                <a:latin typeface="Times New Roman" pitchFamily="18" charset="0"/>
                <a:ea typeface="宋体" charset="-122"/>
              </a:rPr>
              <a:t>honeycomb</a:t>
            </a:r>
          </a:p>
        </p:txBody>
      </p:sp>
      <p:sp>
        <p:nvSpPr>
          <p:cNvPr id="26631" name="Text Box 8"/>
          <p:cNvSpPr txBox="1">
            <a:spLocks noChangeArrowheads="1"/>
          </p:cNvSpPr>
          <p:nvPr/>
        </p:nvSpPr>
        <p:spPr bwMode="auto">
          <a:xfrm>
            <a:off x="228600" y="4953000"/>
            <a:ext cx="2438400" cy="519113"/>
          </a:xfrm>
          <a:prstGeom prst="rect">
            <a:avLst/>
          </a:prstGeom>
          <a:noFill/>
          <a:ln w="12700">
            <a:noFill/>
            <a:miter lim="800000"/>
            <a:headEnd type="none" w="sm" len="sm"/>
            <a:tailEnd type="none" w="sm" len="sm"/>
          </a:ln>
        </p:spPr>
        <p:txBody>
          <a:bodyPr>
            <a:spAutoFit/>
          </a:bodyPr>
          <a:lstStyle/>
          <a:p>
            <a:pPr rtl="0"/>
            <a:endParaRPr kumimoji="1" lang="en-US" sz="2800">
              <a:solidFill>
                <a:srgbClr val="00FF00"/>
              </a:solidFill>
              <a:latin typeface="Times New Roman" pitchFamily="18" charset="0"/>
              <a:ea typeface="宋体" charset="-122"/>
            </a:endParaRPr>
          </a:p>
        </p:txBody>
      </p:sp>
      <p:sp>
        <p:nvSpPr>
          <p:cNvPr id="26632" name="Oval 9"/>
          <p:cNvSpPr>
            <a:spLocks noChangeArrowheads="1"/>
          </p:cNvSpPr>
          <p:nvPr/>
        </p:nvSpPr>
        <p:spPr bwMode="auto">
          <a:xfrm>
            <a:off x="0" y="5705475"/>
            <a:ext cx="3024188" cy="1152525"/>
          </a:xfrm>
          <a:prstGeom prst="ellipse">
            <a:avLst/>
          </a:prstGeom>
          <a:solidFill>
            <a:schemeClr val="accent1"/>
          </a:solidFill>
          <a:ln w="9525">
            <a:solidFill>
              <a:schemeClr val="tx1"/>
            </a:solidFill>
            <a:round/>
            <a:headEnd/>
            <a:tailEnd/>
          </a:ln>
        </p:spPr>
        <p:txBody>
          <a:bodyPr wrap="none" anchor="ctr"/>
          <a:lstStyle/>
          <a:p>
            <a:pPr algn="ctr" rtl="0"/>
            <a:r>
              <a:rPr kumimoji="1" lang="en-US" altLang="zh-CN" sz="2400">
                <a:solidFill>
                  <a:schemeClr val="bg1"/>
                </a:solidFill>
                <a:latin typeface="Times New Roman" pitchFamily="18" charset="0"/>
                <a:ea typeface="宋体" charset="-122"/>
              </a:rPr>
              <a:t>ground glass pattern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29152" t="50340" r="26678" b="16829"/>
          <a:stretch>
            <a:fillRect/>
          </a:stretch>
        </p:blipFill>
        <p:spPr bwMode="auto">
          <a:xfrm>
            <a:off x="0" y="0"/>
            <a:ext cx="9144000" cy="5186363"/>
          </a:xfrm>
          <a:prstGeom prst="rect">
            <a:avLst/>
          </a:prstGeom>
          <a:noFill/>
          <a:ln w="9525">
            <a:noFill/>
            <a:miter lim="800000"/>
            <a:headEnd/>
            <a:tailEnd/>
          </a:ln>
        </p:spPr>
      </p:pic>
      <p:sp>
        <p:nvSpPr>
          <p:cNvPr id="27651" name="Rectangle 5"/>
          <p:cNvSpPr>
            <a:spLocks noGrp="1" noRot="1" noChangeArrowheads="1"/>
          </p:cNvSpPr>
          <p:nvPr>
            <p:ph type="title"/>
          </p:nvPr>
        </p:nvSpPr>
        <p:spPr>
          <a:xfrm>
            <a:off x="0" y="5229225"/>
            <a:ext cx="9144000" cy="1628775"/>
          </a:xfrm>
          <a:solidFill>
            <a:schemeClr val="bg1"/>
          </a:solidFill>
          <a:ln>
            <a:solidFill>
              <a:srgbClr val="FFFFFF"/>
            </a:solidFill>
          </a:ln>
        </p:spPr>
        <p:txBody>
          <a:bodyPr/>
          <a:lstStyle/>
          <a:p>
            <a:pPr rtl="0" eaLnBrk="1" hangingPunct="1"/>
            <a:r>
              <a:rPr lang="en-US" sz="1800" smtClean="0">
                <a:solidFill>
                  <a:srgbClr val="800000"/>
                </a:solidFill>
                <a:effectLst/>
              </a:rPr>
              <a:t>This 50-year-old man presented with end-stage lung fibrosis</a:t>
            </a:r>
            <a:br>
              <a:rPr lang="en-US" sz="1800" smtClean="0">
                <a:solidFill>
                  <a:srgbClr val="800000"/>
                </a:solidFill>
                <a:effectLst/>
              </a:rPr>
            </a:br>
            <a:r>
              <a:rPr lang="en-US" sz="1800" smtClean="0">
                <a:solidFill>
                  <a:srgbClr val="800000"/>
                </a:solidFill>
                <a:effectLst/>
              </a:rPr>
              <a:t>PA chest radiograph shows medium to coarse reticular</a:t>
            </a:r>
            <a:br>
              <a:rPr lang="en-US" sz="1800" smtClean="0">
                <a:solidFill>
                  <a:srgbClr val="800000"/>
                </a:solidFill>
                <a:effectLst/>
              </a:rPr>
            </a:br>
            <a:r>
              <a:rPr lang="en-US" sz="1800" smtClean="0">
                <a:solidFill>
                  <a:srgbClr val="800000"/>
                </a:solidFill>
                <a:effectLst/>
              </a:rPr>
              <a:t>B: CT scan shows multiple small cysts (honeycombing) involving predominantly the subpleural peripheral regions of lung. Traction bronchiectasis, another sign of end-stage lung fibrosis.</a:t>
            </a:r>
            <a:br>
              <a:rPr lang="en-US" sz="1800" smtClean="0">
                <a:solidFill>
                  <a:srgbClr val="800000"/>
                </a:solidFill>
                <a:effectLst/>
              </a:rPr>
            </a:br>
            <a:endParaRPr lang="en-US" sz="1800" smtClean="0">
              <a:solidFill>
                <a:srgbClr val="800000"/>
              </a:soli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8125" t="24338" r="40625" b="38000"/>
          <a:stretch>
            <a:fillRect/>
          </a:stretch>
        </p:blipFill>
        <p:spPr bwMode="auto">
          <a:xfrm>
            <a:off x="323850" y="0"/>
            <a:ext cx="8351838" cy="5695950"/>
          </a:xfrm>
          <a:prstGeom prst="rect">
            <a:avLst/>
          </a:prstGeom>
          <a:ln>
            <a:noFill/>
          </a:ln>
          <a:effectLst>
            <a:outerShdw blurRad="292100" dist="139700" dir="2700000" algn="tl" rotWithShape="0">
              <a:srgbClr val="333333">
                <a:alpha val="65000"/>
              </a:srgbClr>
            </a:outerShdw>
          </a:effectLst>
        </p:spPr>
      </p:pic>
      <p:grpSp>
        <p:nvGrpSpPr>
          <p:cNvPr id="2" name="Rectangle 4"/>
          <p:cNvGrpSpPr>
            <a:grpSpLocks/>
          </p:cNvGrpSpPr>
          <p:nvPr/>
        </p:nvGrpSpPr>
        <p:grpSpPr bwMode="auto">
          <a:xfrm>
            <a:off x="395288" y="5705475"/>
            <a:ext cx="8553450" cy="1152525"/>
            <a:chOff x="188" y="3260"/>
            <a:chExt cx="5388" cy="860"/>
          </a:xfrm>
        </p:grpSpPr>
        <p:pic>
          <p:nvPicPr>
            <p:cNvPr id="28676" name="Rectangle 4"/>
            <p:cNvPicPr>
              <a:picLocks noChangeArrowheads="1"/>
            </p:cNvPicPr>
            <p:nvPr/>
          </p:nvPicPr>
          <p:blipFill>
            <a:blip r:embed="rId3"/>
            <a:srcRect/>
            <a:stretch>
              <a:fillRect/>
            </a:stretch>
          </p:blipFill>
          <p:spPr bwMode="auto">
            <a:xfrm>
              <a:off x="188" y="3260"/>
              <a:ext cx="5388" cy="860"/>
            </a:xfrm>
            <a:prstGeom prst="rect">
              <a:avLst/>
            </a:prstGeom>
            <a:noFill/>
            <a:ln w="9525">
              <a:noFill/>
              <a:miter lim="800000"/>
              <a:headEnd/>
              <a:tailEnd/>
            </a:ln>
          </p:spPr>
        </p:pic>
        <p:sp>
          <p:nvSpPr>
            <p:cNvPr id="28677" name="Text Box 5"/>
            <p:cNvSpPr txBox="1">
              <a:spLocks noChangeArrowheads="1"/>
            </p:cNvSpPr>
            <p:nvPr/>
          </p:nvSpPr>
          <p:spPr bwMode="auto">
            <a:xfrm>
              <a:off x="240" y="3312"/>
              <a:ext cx="5280" cy="706"/>
            </a:xfrm>
            <a:prstGeom prst="rect">
              <a:avLst/>
            </a:prstGeom>
            <a:solidFill>
              <a:srgbClr val="FFFF00"/>
            </a:solidFill>
            <a:ln w="9525">
              <a:noFill/>
              <a:miter lim="800000"/>
              <a:headEnd/>
              <a:tailEnd/>
            </a:ln>
          </p:spPr>
          <p:txBody>
            <a:bodyPr>
              <a:spAutoFit/>
            </a:bodyPr>
            <a:lstStyle/>
            <a:p>
              <a:pPr algn="ctr" rtl="0"/>
              <a:r>
                <a:rPr lang="en-US" sz="2800">
                  <a:solidFill>
                    <a:srgbClr val="800000"/>
                  </a:solidFill>
                </a:rPr>
                <a:t>CT scan shows multiple bilateral round circumscribed pulmonary nodules.</a:t>
              </a:r>
            </a:p>
          </p:txBody>
        </p:sp>
      </p:gr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4294967295"/>
          </p:nvPr>
        </p:nvPicPr>
        <p:blipFill>
          <a:blip r:embed="rId2"/>
          <a:srcRect l="29398" t="42476" r="26849" b="34338"/>
          <a:stretch>
            <a:fillRect/>
          </a:stretch>
        </p:blipFill>
        <p:spPr>
          <a:xfrm>
            <a:off x="250825" y="260350"/>
            <a:ext cx="8642350" cy="4724400"/>
          </a:xfrm>
          <a:noFill/>
        </p:spPr>
      </p:pic>
      <p:grpSp>
        <p:nvGrpSpPr>
          <p:cNvPr id="2" name="Rectangle 4"/>
          <p:cNvGrpSpPr>
            <a:grpSpLocks/>
          </p:cNvGrpSpPr>
          <p:nvPr/>
        </p:nvGrpSpPr>
        <p:grpSpPr bwMode="auto">
          <a:xfrm>
            <a:off x="0" y="4805363"/>
            <a:ext cx="9144000" cy="2052637"/>
            <a:chOff x="138" y="3160"/>
            <a:chExt cx="5534" cy="1617"/>
          </a:xfrm>
        </p:grpSpPr>
        <p:pic>
          <p:nvPicPr>
            <p:cNvPr id="29700" name="Rectangle 4"/>
            <p:cNvPicPr>
              <a:picLocks noChangeArrowheads="1"/>
            </p:cNvPicPr>
            <p:nvPr/>
          </p:nvPicPr>
          <p:blipFill>
            <a:blip r:embed="rId3"/>
            <a:srcRect/>
            <a:stretch>
              <a:fillRect/>
            </a:stretch>
          </p:blipFill>
          <p:spPr bwMode="auto">
            <a:xfrm>
              <a:off x="138" y="3160"/>
              <a:ext cx="5534" cy="1137"/>
            </a:xfrm>
            <a:prstGeom prst="rect">
              <a:avLst/>
            </a:prstGeom>
            <a:noFill/>
            <a:ln w="9525">
              <a:noFill/>
              <a:miter lim="800000"/>
              <a:headEnd/>
              <a:tailEnd/>
            </a:ln>
          </p:spPr>
        </p:pic>
        <p:sp>
          <p:nvSpPr>
            <p:cNvPr id="29701" name="Text Box 5"/>
            <p:cNvSpPr txBox="1">
              <a:spLocks noChangeArrowheads="1"/>
            </p:cNvSpPr>
            <p:nvPr/>
          </p:nvSpPr>
          <p:spPr bwMode="auto">
            <a:xfrm>
              <a:off x="192" y="3215"/>
              <a:ext cx="5424" cy="1562"/>
            </a:xfrm>
            <a:prstGeom prst="rect">
              <a:avLst/>
            </a:prstGeom>
            <a:solidFill>
              <a:srgbClr val="CC66FF"/>
            </a:solidFill>
            <a:ln w="9525">
              <a:noFill/>
              <a:miter lim="800000"/>
              <a:headEnd/>
              <a:tailEnd/>
            </a:ln>
          </p:spPr>
          <p:txBody>
            <a:bodyPr>
              <a:spAutoFit/>
            </a:bodyPr>
            <a:lstStyle/>
            <a:p>
              <a:pPr rtl="0"/>
              <a:r>
                <a:rPr lang="en-US" sz="2000">
                  <a:solidFill>
                    <a:srgbClr val="800000"/>
                  </a:solidFill>
                </a:rPr>
                <a:t>Disseminated histoplasmosis and </a:t>
              </a:r>
              <a:r>
                <a:rPr lang="en-US" sz="2800">
                  <a:solidFill>
                    <a:srgbClr val="FFFF00"/>
                  </a:solidFill>
                </a:rPr>
                <a:t>reticulonodular ILD.</a:t>
              </a:r>
            </a:p>
            <a:p>
              <a:pPr rtl="0"/>
              <a:r>
                <a:rPr lang="en-US" sz="2000">
                  <a:solidFill>
                    <a:srgbClr val="800000"/>
                  </a:solidFill>
                </a:rPr>
                <a:t>A: PA chest radiograph, close-up of right upper lung, shows reticulonodular ILD. </a:t>
              </a:r>
            </a:p>
            <a:p>
              <a:pPr rtl="0"/>
              <a:r>
                <a:rPr lang="en-US" sz="2000">
                  <a:solidFill>
                    <a:srgbClr val="800000"/>
                  </a:solidFill>
                </a:rPr>
                <a:t>B: CT scan shows multiple circumscribed </a:t>
              </a:r>
              <a:r>
                <a:rPr lang="en-US" sz="2800">
                  <a:solidFill>
                    <a:srgbClr val="FFFF00"/>
                  </a:solidFill>
                </a:rPr>
                <a:t>round pulmonary nodules, 2 to 3 mm in diameter.</a:t>
              </a:r>
            </a:p>
          </p:txBody>
        </p:sp>
      </p:gr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28125" t="17999" r="41251" b="30000"/>
          <a:stretch>
            <a:fillRect/>
          </a:stretch>
        </p:blipFill>
        <p:spPr bwMode="auto">
          <a:xfrm>
            <a:off x="900113" y="404813"/>
            <a:ext cx="7488237" cy="5481637"/>
          </a:xfrm>
          <a:prstGeom prst="rect">
            <a:avLst/>
          </a:prstGeom>
          <a:noFill/>
          <a:ln w="9525">
            <a:noFill/>
            <a:miter lim="800000"/>
            <a:headEnd/>
            <a:tailEnd/>
          </a:ln>
        </p:spPr>
      </p:pic>
      <p:sp>
        <p:nvSpPr>
          <p:cNvPr id="5" name="Rectangle 4"/>
          <p:cNvSpPr/>
          <p:nvPr/>
        </p:nvSpPr>
        <p:spPr>
          <a:xfrm>
            <a:off x="982663" y="6035675"/>
            <a:ext cx="7391400" cy="5238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rtl="0" fontAlgn="auto">
              <a:spcBef>
                <a:spcPts val="0"/>
              </a:spcBef>
              <a:spcAft>
                <a:spcPts val="0"/>
              </a:spcAft>
              <a:defRPr/>
            </a:pPr>
            <a:r>
              <a:rPr lang="en-US" sz="2800" b="0" dirty="0"/>
              <a:t>Pulmonary fibrosis and rheumatoid arthritis.</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534400" cy="5755422"/>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Examination</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There is no clubbing, </a:t>
            </a:r>
            <a:r>
              <a:rPr lang="en-US" sz="2800" dirty="0" err="1" smtClean="0">
                <a:latin typeface="Times New Roman" pitchFamily="18" charset="0"/>
                <a:cs typeface="Times New Roman" pitchFamily="18" charset="0"/>
              </a:rPr>
              <a:t>anaemia</a:t>
            </a:r>
            <a:r>
              <a:rPr lang="en-US" sz="2800" dirty="0" smtClean="0">
                <a:latin typeface="Times New Roman" pitchFamily="18" charset="0"/>
                <a:cs typeface="Times New Roman" pitchFamily="18" charset="0"/>
              </a:rPr>
              <a:t> or cyanosis. </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Examination of the cardiovascular system is normal.</a:t>
            </a:r>
          </a:p>
          <a:p>
            <a:pPr algn="just"/>
            <a:endParaRPr lang="en-US" sz="2800" dirty="0" smtClean="0">
              <a:latin typeface="Times New Roman" pitchFamily="18" charset="0"/>
              <a:cs typeface="Times New Roman" pitchFamily="18" charset="0"/>
            </a:endParaRPr>
          </a:p>
          <a:p>
            <a:pPr algn="just"/>
            <a:r>
              <a:rPr lang="en-US" sz="2800" b="1" u="sng" dirty="0" smtClean="0">
                <a:latin typeface="Times New Roman" pitchFamily="18" charset="0"/>
                <a:cs typeface="Times New Roman" pitchFamily="18" charset="0"/>
              </a:rPr>
              <a:t>In the respiratory system</a:t>
            </a:r>
            <a:r>
              <a:rPr lang="en-US" sz="2800" dirty="0" smtClean="0">
                <a:latin typeface="Times New Roman" pitchFamily="18" charset="0"/>
                <a:cs typeface="Times New Roman" pitchFamily="18" charset="0"/>
              </a:rPr>
              <a:t>, expansion of the lungs seems to be reduced but symmetrical.</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percussion note is normal, as is tactile vocal </a:t>
            </a:r>
            <a:r>
              <a:rPr lang="en-US" sz="2800" dirty="0" err="1" smtClean="0">
                <a:latin typeface="Times New Roman" pitchFamily="18" charset="0"/>
                <a:cs typeface="Times New Roman" pitchFamily="18" charset="0"/>
              </a:rPr>
              <a:t>fremitus</a:t>
            </a:r>
            <a:r>
              <a:rPr lang="en-US" sz="2800" dirty="0" smtClean="0">
                <a:latin typeface="Times New Roman" pitchFamily="18" charset="0"/>
                <a:cs typeface="Times New Roman" pitchFamily="18" charset="0"/>
              </a:rPr>
              <a:t>. </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On auscultation there are some fine late </a:t>
            </a:r>
            <a:r>
              <a:rPr lang="en-US" sz="2800" dirty="0" err="1" smtClean="0">
                <a:latin typeface="Times New Roman" pitchFamily="18" charset="0"/>
                <a:cs typeface="Times New Roman" pitchFamily="18" charset="0"/>
              </a:rPr>
              <a:t>inspiratory</a:t>
            </a:r>
            <a:r>
              <a:rPr lang="en-US" sz="2800" dirty="0" smtClean="0">
                <a:latin typeface="Times New Roman" pitchFamily="18" charset="0"/>
                <a:cs typeface="Times New Roman" pitchFamily="18" charset="0"/>
              </a:rPr>
              <a:t> crackles at both lung bases.</a:t>
            </a:r>
            <a:endParaRPr lang="en-US" sz="28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slideplayer.com/slide/5674648/18/images/31/Peripheral+lung+zone+predominance.jpg"/>
          <p:cNvPicPr>
            <a:picLocks noChangeAspect="1" noChangeArrowheads="1"/>
          </p:cNvPicPr>
          <p:nvPr/>
        </p:nvPicPr>
        <p:blipFill>
          <a:blip r:embed="rId2"/>
          <a:srcRect/>
          <a:stretch>
            <a:fillRect/>
          </a:stretch>
        </p:blipFill>
        <p:spPr bwMode="auto">
          <a:xfrm>
            <a:off x="214313" y="160338"/>
            <a:ext cx="8715375" cy="669766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438400"/>
          </a:xfrm>
          <a:solidFill>
            <a:schemeClr val="accent4">
              <a:lumMod val="40000"/>
              <a:lumOff val="60000"/>
            </a:schemeClr>
          </a:solidFill>
        </p:spPr>
        <p:txBody>
          <a:bodyPr>
            <a:normAutofit/>
          </a:bodyPr>
          <a:lstStyle/>
          <a:p>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to approach a case of </a:t>
            </a:r>
            <a:r>
              <a:rPr lang="en-US" sz="54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Dyspnea</a:t>
            </a: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620688"/>
            <a:ext cx="8229600" cy="792088"/>
          </a:xfrm>
        </p:spPr>
        <p:txBody>
          <a:bodyPr>
            <a:noAutofit/>
          </a:bodyPr>
          <a:lstStyle/>
          <a:p>
            <a:pPr marL="54864" algn="ctr" eaLnBrk="1" fontAlgn="auto" hangingPunct="1">
              <a:spcAft>
                <a:spcPts val="0"/>
              </a:spcAft>
              <a:defRPr/>
            </a:pPr>
            <a:r>
              <a:rPr lang="en-US" sz="3600" b="1" dirty="0" smtClean="0">
                <a:solidFill>
                  <a:srgbClr val="FF6600"/>
                </a:solidFill>
              </a:rPr>
              <a:t>SHORTNESS OF BREATH (DYSPNEA)</a:t>
            </a:r>
          </a:p>
        </p:txBody>
      </p:sp>
      <p:sp>
        <p:nvSpPr>
          <p:cNvPr id="60419" name="Rectangle 3"/>
          <p:cNvSpPr>
            <a:spLocks noGrp="1" noChangeArrowheads="1"/>
          </p:cNvSpPr>
          <p:nvPr>
            <p:ph idx="1"/>
          </p:nvPr>
        </p:nvSpPr>
        <p:spPr>
          <a:xfrm>
            <a:off x="0" y="1556792"/>
            <a:ext cx="9144000" cy="4824536"/>
          </a:xfrm>
        </p:spPr>
        <p:txBody>
          <a:bodyPr/>
          <a:lstStyle/>
          <a:p>
            <a:r>
              <a:rPr lang="en-US" sz="3600" dirty="0" smtClean="0">
                <a:solidFill>
                  <a:srgbClr val="FFFF00"/>
                </a:solidFill>
              </a:rPr>
              <a:t>Many definitions of </a:t>
            </a:r>
            <a:r>
              <a:rPr lang="en-US" sz="3600" dirty="0" err="1" smtClean="0">
                <a:solidFill>
                  <a:srgbClr val="FFFF00"/>
                </a:solidFill>
              </a:rPr>
              <a:t>dyspnea</a:t>
            </a:r>
            <a:endParaRPr lang="en-US" sz="3600" dirty="0" smtClean="0">
              <a:solidFill>
                <a:srgbClr val="FFFF00"/>
              </a:solidFill>
            </a:endParaRPr>
          </a:p>
          <a:p>
            <a:pPr>
              <a:buNone/>
            </a:pPr>
            <a:endParaRPr lang="en-US" dirty="0" smtClean="0">
              <a:solidFill>
                <a:srgbClr val="FFFF00"/>
              </a:solidFill>
            </a:endParaRPr>
          </a:p>
          <a:p>
            <a:r>
              <a:rPr lang="en-US" sz="2800" dirty="0" smtClean="0"/>
              <a:t> </a:t>
            </a:r>
            <a:r>
              <a:rPr lang="en-US" sz="4000" dirty="0" smtClean="0"/>
              <a:t>“Difficult, labored, uncomfortable breathing”, an “awareness of respiratory distress”, “the sensation of feeling breathless or experiencing air hunger”. </a:t>
            </a:r>
            <a:endParaRPr lang="en-US" sz="2800" dirty="0" smtClean="0"/>
          </a:p>
          <a:p>
            <a:pPr>
              <a:buNone/>
            </a:pPr>
            <a:endParaRPr lang="en-US" sz="2800" dirty="0" smtClean="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68952" cy="726728"/>
          </a:xfrm>
          <a:solidFill>
            <a:schemeClr val="accent3">
              <a:lumMod val="20000"/>
              <a:lumOff val="80000"/>
            </a:schemeClr>
          </a:solidFill>
        </p:spPr>
        <p:txBody>
          <a:bodyPr>
            <a:noAutofit/>
          </a:bodyPr>
          <a:lstStyle/>
          <a:p>
            <a:pPr algn="ctr"/>
            <a:r>
              <a:rPr lang="en-US" sz="3600" b="1" dirty="0" smtClean="0">
                <a:solidFill>
                  <a:schemeClr val="accent2"/>
                </a:solidFill>
              </a:rPr>
              <a:t/>
            </a:r>
            <a:br>
              <a:rPr lang="en-US" sz="3600" b="1" dirty="0" smtClean="0">
                <a:solidFill>
                  <a:schemeClr val="accent2"/>
                </a:solidFill>
              </a:rPr>
            </a:br>
            <a:r>
              <a:rPr lang="en-US" sz="3600" dirty="0" smtClean="0">
                <a:solidFill>
                  <a:schemeClr val="accent2"/>
                </a:solidFill>
              </a:rPr>
              <a:t/>
            </a:r>
            <a:br>
              <a:rPr lang="en-US" sz="3600" dirty="0" smtClean="0">
                <a:solidFill>
                  <a:schemeClr val="accent2"/>
                </a:solidFill>
              </a:rPr>
            </a:br>
            <a:r>
              <a:rPr lang="en-US" sz="3600" b="1" dirty="0" smtClean="0">
                <a:solidFill>
                  <a:schemeClr val="accent2"/>
                </a:solidFill>
              </a:rPr>
              <a:t> MECHANISMS OF DYSPNEA</a:t>
            </a:r>
            <a:endParaRPr lang="en-US" sz="3600" dirty="0">
              <a:solidFill>
                <a:schemeClr val="accent2"/>
              </a:solidFill>
            </a:endParaRPr>
          </a:p>
        </p:txBody>
      </p:sp>
      <p:pic>
        <p:nvPicPr>
          <p:cNvPr id="64514" name="Picture 1" descr="Picture35"/>
          <p:cNvPicPr>
            <a:picLocks noChangeAspect="1" noChangeArrowheads="1"/>
          </p:cNvPicPr>
          <p:nvPr/>
        </p:nvPicPr>
        <p:blipFill>
          <a:blip r:embed="rId3" cstate="print"/>
          <a:srcRect/>
          <a:stretch>
            <a:fillRect/>
          </a:stretch>
        </p:blipFill>
        <p:spPr bwMode="auto">
          <a:xfrm>
            <a:off x="251520" y="776169"/>
            <a:ext cx="8568952" cy="591975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07950" y="620713"/>
            <a:ext cx="9036050" cy="6237287"/>
          </a:xfrm>
        </p:spPr>
        <p:txBody>
          <a:bodyPr/>
          <a:lstStyle/>
          <a:p>
            <a:pPr eaLnBrk="1" hangingPunct="1">
              <a:lnSpc>
                <a:spcPct val="80000"/>
              </a:lnSpc>
              <a:buFont typeface="Wingdings" pitchFamily="2" charset="2"/>
              <a:buNone/>
            </a:pPr>
            <a:r>
              <a:rPr lang="en-US" b="1" i="1" u="sng" dirty="0" smtClean="0">
                <a:solidFill>
                  <a:srgbClr val="66FFFF"/>
                </a:solidFill>
                <a:latin typeface="Arial" charset="0"/>
              </a:rPr>
              <a:t>Sensory  receptors &amp; Afferents</a:t>
            </a:r>
          </a:p>
          <a:p>
            <a:pPr eaLnBrk="1" hangingPunct="1">
              <a:lnSpc>
                <a:spcPct val="80000"/>
              </a:lnSpc>
              <a:buFont typeface="Wingdings" pitchFamily="2" charset="2"/>
              <a:buNone/>
            </a:pPr>
            <a:endParaRPr lang="en-US" b="1" i="1" u="sng" dirty="0" smtClean="0">
              <a:solidFill>
                <a:srgbClr val="66FFFF"/>
              </a:solidFill>
              <a:latin typeface="Arial" charset="0"/>
            </a:endParaRPr>
          </a:p>
          <a:p>
            <a:pPr eaLnBrk="1" hangingPunct="1">
              <a:lnSpc>
                <a:spcPct val="80000"/>
              </a:lnSpc>
            </a:pPr>
            <a:r>
              <a:rPr lang="ar-SA" sz="2000" b="1" dirty="0" smtClean="0">
                <a:solidFill>
                  <a:srgbClr val="FF6600"/>
                </a:solidFill>
                <a:latin typeface="Arial" charset="0"/>
              </a:rPr>
              <a:t> </a:t>
            </a:r>
            <a:r>
              <a:rPr lang="en-US" sz="2400" b="1" i="1" dirty="0" err="1" smtClean="0">
                <a:solidFill>
                  <a:srgbClr val="FF6600"/>
                </a:solidFill>
                <a:latin typeface="Arial" charset="0"/>
              </a:rPr>
              <a:t>Chemoreceptors</a:t>
            </a:r>
            <a:r>
              <a:rPr lang="en-US" sz="2400" b="1" dirty="0" smtClean="0">
                <a:solidFill>
                  <a:srgbClr val="FF6600"/>
                </a:solidFill>
                <a:latin typeface="Arial" charset="0"/>
              </a:rPr>
              <a:t> </a:t>
            </a:r>
            <a:r>
              <a:rPr lang="en-US" sz="2000" dirty="0" smtClean="0">
                <a:latin typeface="Arial" charset="0"/>
              </a:rPr>
              <a:t>are activated by hypoxemia, acute </a:t>
            </a:r>
            <a:r>
              <a:rPr lang="en-US" sz="2000" dirty="0" err="1" smtClean="0">
                <a:latin typeface="Arial" charset="0"/>
              </a:rPr>
              <a:t>hypercapnia</a:t>
            </a:r>
            <a:r>
              <a:rPr lang="en-US" sz="2000" dirty="0" smtClean="0">
                <a:latin typeface="Arial" charset="0"/>
              </a:rPr>
              <a:t>, and </a:t>
            </a:r>
            <a:r>
              <a:rPr lang="en-US" sz="2000" dirty="0" err="1" smtClean="0">
                <a:latin typeface="Arial" charset="0"/>
              </a:rPr>
              <a:t>acidemia</a:t>
            </a:r>
            <a:r>
              <a:rPr lang="en-US" sz="2000" dirty="0" smtClean="0">
                <a:latin typeface="Arial" charset="0"/>
              </a:rPr>
              <a:t>. Stimulation of these receptors, that lead to an increase in ventilation, produce </a:t>
            </a:r>
            <a:r>
              <a:rPr lang="en-US" sz="2400" b="1" dirty="0" smtClean="0">
                <a:solidFill>
                  <a:srgbClr val="FFFF00"/>
                </a:solidFill>
                <a:latin typeface="Arial" charset="0"/>
              </a:rPr>
              <a:t>a sensation of air hunger</a:t>
            </a:r>
            <a:r>
              <a:rPr lang="en-US" sz="2000" dirty="0" smtClean="0">
                <a:latin typeface="Arial" charset="0"/>
              </a:rPr>
              <a:t>.</a:t>
            </a:r>
            <a:endParaRPr lang="ar-SA" sz="2000" dirty="0" smtClean="0">
              <a:latin typeface="Arial" charset="0"/>
            </a:endParaRPr>
          </a:p>
          <a:p>
            <a:pPr eaLnBrk="1" hangingPunct="1">
              <a:lnSpc>
                <a:spcPct val="80000"/>
              </a:lnSpc>
              <a:buFont typeface="Wingdings" pitchFamily="2" charset="2"/>
              <a:buNone/>
            </a:pPr>
            <a:endParaRPr lang="en-US" sz="2000" dirty="0" smtClean="0">
              <a:latin typeface="Arial" charset="0"/>
            </a:endParaRPr>
          </a:p>
          <a:p>
            <a:pPr eaLnBrk="1" hangingPunct="1">
              <a:lnSpc>
                <a:spcPct val="80000"/>
              </a:lnSpc>
            </a:pPr>
            <a:r>
              <a:rPr lang="en-US" sz="2400" b="1" i="1" dirty="0" smtClean="0">
                <a:solidFill>
                  <a:srgbClr val="FF6600"/>
                </a:solidFill>
                <a:latin typeface="Arial" charset="0"/>
              </a:rPr>
              <a:t>Mechanoreceptors</a:t>
            </a:r>
            <a:r>
              <a:rPr lang="en-US" sz="2000" dirty="0" smtClean="0">
                <a:latin typeface="Arial" charset="0"/>
              </a:rPr>
              <a:t> in the lungs, when stimulated by </a:t>
            </a:r>
            <a:r>
              <a:rPr lang="en-US" sz="2000" dirty="0" err="1" smtClean="0">
                <a:latin typeface="Arial" charset="0"/>
              </a:rPr>
              <a:t>bronchospasm</a:t>
            </a:r>
            <a:r>
              <a:rPr lang="en-US" sz="2000" dirty="0" smtClean="0">
                <a:latin typeface="Arial" charset="0"/>
              </a:rPr>
              <a:t>, lead to </a:t>
            </a:r>
            <a:r>
              <a:rPr lang="en-US" sz="2400" b="1" dirty="0" smtClean="0">
                <a:solidFill>
                  <a:srgbClr val="FFFF00"/>
                </a:solidFill>
                <a:latin typeface="Arial" charset="0"/>
              </a:rPr>
              <a:t>a sensation of chest tightness. </a:t>
            </a:r>
            <a:endParaRPr lang="ar-SA" sz="2400" b="1" dirty="0" smtClean="0">
              <a:solidFill>
                <a:srgbClr val="FFFF00"/>
              </a:solidFill>
              <a:latin typeface="Arial" charset="0"/>
            </a:endParaRPr>
          </a:p>
          <a:p>
            <a:pPr eaLnBrk="1" hangingPunct="1">
              <a:lnSpc>
                <a:spcPct val="80000"/>
              </a:lnSpc>
              <a:buFont typeface="Wingdings" pitchFamily="2" charset="2"/>
              <a:buNone/>
            </a:pPr>
            <a:endParaRPr lang="en-US" sz="2000" dirty="0" smtClean="0">
              <a:latin typeface="Arial" charset="0"/>
            </a:endParaRPr>
          </a:p>
          <a:p>
            <a:pPr eaLnBrk="1" hangingPunct="1">
              <a:lnSpc>
                <a:spcPct val="80000"/>
              </a:lnSpc>
            </a:pPr>
            <a:r>
              <a:rPr lang="en-US" sz="2400" b="1" i="1" dirty="0" smtClean="0">
                <a:solidFill>
                  <a:srgbClr val="FF6600"/>
                </a:solidFill>
                <a:latin typeface="Arial" charset="0"/>
              </a:rPr>
              <a:t>J-receptors,</a:t>
            </a:r>
            <a:r>
              <a:rPr lang="en-US" sz="2000" dirty="0" smtClean="0">
                <a:latin typeface="Arial" charset="0"/>
              </a:rPr>
              <a:t> sensitive to interstitial edema, and pulmonary vascular receptors, activated by acute changes in pulmonary artery pressure, appear to contribute to </a:t>
            </a:r>
            <a:r>
              <a:rPr lang="en-US" sz="2400" b="1" dirty="0" smtClean="0">
                <a:solidFill>
                  <a:srgbClr val="FFFF00"/>
                </a:solidFill>
                <a:latin typeface="Arial" charset="0"/>
              </a:rPr>
              <a:t>air hunger. </a:t>
            </a:r>
            <a:endParaRPr lang="ar-SA" sz="2400" b="1" dirty="0" smtClean="0">
              <a:solidFill>
                <a:srgbClr val="FFFF00"/>
              </a:solidFill>
              <a:latin typeface="Arial" charset="0"/>
            </a:endParaRPr>
          </a:p>
          <a:p>
            <a:pPr eaLnBrk="1" hangingPunct="1">
              <a:lnSpc>
                <a:spcPct val="80000"/>
              </a:lnSpc>
              <a:buFont typeface="Wingdings" pitchFamily="2" charset="2"/>
              <a:buNone/>
            </a:pPr>
            <a:endParaRPr lang="en-US" sz="2000" dirty="0" smtClean="0">
              <a:latin typeface="Arial" charset="0"/>
            </a:endParaRPr>
          </a:p>
          <a:p>
            <a:pPr eaLnBrk="1" hangingPunct="1">
              <a:lnSpc>
                <a:spcPct val="80000"/>
              </a:lnSpc>
            </a:pPr>
            <a:r>
              <a:rPr lang="en-US" sz="2400" b="1" i="1" dirty="0" smtClean="0">
                <a:solidFill>
                  <a:srgbClr val="FF6600"/>
                </a:solidFill>
                <a:latin typeface="Arial" charset="0"/>
              </a:rPr>
              <a:t>Hyperinflation</a:t>
            </a:r>
            <a:r>
              <a:rPr lang="en-US" sz="2000" dirty="0" smtClean="0">
                <a:latin typeface="Arial" charset="0"/>
              </a:rPr>
              <a:t> is associated with the sensation of an inability to get a </a:t>
            </a:r>
            <a:r>
              <a:rPr lang="en-US" sz="2400" b="1" dirty="0" smtClean="0">
                <a:solidFill>
                  <a:srgbClr val="FFFF00"/>
                </a:solidFill>
                <a:latin typeface="Arial" charset="0"/>
              </a:rPr>
              <a:t>deep breath or of an unsatisfying breath. </a:t>
            </a:r>
            <a:endParaRPr lang="ar-SA" sz="2400" b="1" dirty="0" smtClean="0">
              <a:solidFill>
                <a:srgbClr val="FFFF00"/>
              </a:solidFill>
              <a:latin typeface="Arial" charset="0"/>
            </a:endParaRPr>
          </a:p>
          <a:p>
            <a:pPr eaLnBrk="1" hangingPunct="1">
              <a:lnSpc>
                <a:spcPct val="80000"/>
              </a:lnSpc>
              <a:buFont typeface="Wingdings" pitchFamily="2" charset="2"/>
              <a:buNone/>
            </a:pPr>
            <a:endParaRPr lang="en-US" sz="2000" dirty="0" smtClean="0">
              <a:latin typeface="Arial" charset="0"/>
            </a:endParaRPr>
          </a:p>
          <a:p>
            <a:pPr eaLnBrk="1" hangingPunct="1">
              <a:lnSpc>
                <a:spcPct val="80000"/>
              </a:lnSpc>
            </a:pPr>
            <a:r>
              <a:rPr lang="en-US" sz="2400" b="1" i="1" dirty="0" smtClean="0">
                <a:solidFill>
                  <a:srgbClr val="FF6600"/>
                </a:solidFill>
                <a:latin typeface="Arial" charset="0"/>
              </a:rPr>
              <a:t>Muscle spindles,</a:t>
            </a:r>
            <a:r>
              <a:rPr lang="en-US" sz="2000" dirty="0" smtClean="0">
                <a:latin typeface="Arial" charset="0"/>
              </a:rPr>
              <a:t> located in skeletal muscle, are believed to be activated by changes in stretch or movement during exercise and, NM diseases, contribute to </a:t>
            </a:r>
            <a:r>
              <a:rPr lang="en-US" sz="2400" b="1" dirty="0" smtClean="0">
                <a:solidFill>
                  <a:srgbClr val="FFFF00"/>
                </a:solidFill>
                <a:latin typeface="Arial" charset="0"/>
              </a:rPr>
              <a:t>the breathing discomfort.</a:t>
            </a: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179512" y="188640"/>
            <a:ext cx="8964488" cy="5105400"/>
          </a:xfrm>
        </p:spPr>
        <p:txBody>
          <a:bodyPr/>
          <a:lstStyle/>
          <a:p>
            <a:pPr eaLnBrk="1" hangingPunct="1">
              <a:lnSpc>
                <a:spcPct val="90000"/>
              </a:lnSpc>
              <a:buFont typeface="Wingdings" pitchFamily="2" charset="2"/>
              <a:buNone/>
            </a:pPr>
            <a:r>
              <a:rPr lang="en-US" b="1" i="1" u="sng" dirty="0" smtClean="0">
                <a:solidFill>
                  <a:srgbClr val="66FFFF"/>
                </a:solidFill>
                <a:latin typeface="Arial" charset="0"/>
              </a:rPr>
              <a:t>Motor </a:t>
            </a:r>
            <a:r>
              <a:rPr lang="en-US" b="1" i="1" u="sng" dirty="0" err="1" smtClean="0">
                <a:solidFill>
                  <a:srgbClr val="66FFFF"/>
                </a:solidFill>
                <a:latin typeface="Arial" charset="0"/>
              </a:rPr>
              <a:t>Efferents</a:t>
            </a:r>
            <a:r>
              <a:rPr lang="ar-SA" dirty="0" smtClean="0">
                <a:latin typeface="Arial" charset="0"/>
              </a:rPr>
              <a:t> </a:t>
            </a:r>
            <a:endParaRPr lang="en-US" dirty="0" smtClean="0">
              <a:latin typeface="Arial" charset="0"/>
            </a:endParaRPr>
          </a:p>
          <a:p>
            <a:pPr eaLnBrk="1" hangingPunct="1">
              <a:lnSpc>
                <a:spcPct val="90000"/>
              </a:lnSpc>
              <a:buFont typeface="Wingdings" pitchFamily="2" charset="2"/>
              <a:buNone/>
            </a:pPr>
            <a:endParaRPr lang="ar-SA" dirty="0" smtClean="0">
              <a:latin typeface="Arial" charset="0"/>
            </a:endParaRPr>
          </a:p>
          <a:p>
            <a:r>
              <a:rPr lang="en-US" b="1" dirty="0" smtClean="0">
                <a:latin typeface="Baskerville Old Face" pitchFamily="18" charset="0"/>
                <a:cs typeface="ae_Cortoba" pitchFamily="18" charset="-78"/>
              </a:rPr>
              <a:t>Respiratory motor activity</a:t>
            </a:r>
            <a:r>
              <a:rPr lang="en-US" dirty="0" smtClean="0">
                <a:latin typeface="Baskerville Old Face" pitchFamily="18" charset="0"/>
                <a:cs typeface="ae_Cortoba" pitchFamily="18" charset="-78"/>
              </a:rPr>
              <a:t> discharges from clusters of neurons in the </a:t>
            </a:r>
            <a:r>
              <a:rPr lang="en-US" dirty="0" smtClean="0">
                <a:solidFill>
                  <a:srgbClr val="FFC000"/>
                </a:solidFill>
                <a:latin typeface="Baskerville Old Face" pitchFamily="18" charset="0"/>
                <a:cs typeface="ae_Cortoba" pitchFamily="18" charset="-78"/>
              </a:rPr>
              <a:t>medulla</a:t>
            </a:r>
            <a:r>
              <a:rPr lang="en-US" dirty="0" smtClean="0">
                <a:latin typeface="Baskerville Old Face" pitchFamily="18" charset="0"/>
                <a:cs typeface="ae_Cortoba" pitchFamily="18" charset="-78"/>
              </a:rPr>
              <a:t>. </a:t>
            </a:r>
            <a:r>
              <a:rPr lang="en-US" dirty="0" smtClean="0">
                <a:solidFill>
                  <a:srgbClr val="FFC000"/>
                </a:solidFill>
                <a:latin typeface="Baskerville Old Face" pitchFamily="18" charset="0"/>
                <a:cs typeface="ae_Cortoba" pitchFamily="18" charset="-78"/>
              </a:rPr>
              <a:t>Efferent respiratory discharges </a:t>
            </a:r>
            <a:r>
              <a:rPr lang="en-US" dirty="0" smtClean="0">
                <a:latin typeface="Baskerville Old Face" pitchFamily="18" charset="0"/>
                <a:cs typeface="ae_Cortoba" pitchFamily="18" charset="-78"/>
              </a:rPr>
              <a:t>activate the </a:t>
            </a:r>
            <a:r>
              <a:rPr lang="en-US" dirty="0" err="1" smtClean="0">
                <a:latin typeface="Baskerville Old Face" pitchFamily="18" charset="0"/>
                <a:cs typeface="ae_Cortoba" pitchFamily="18" charset="-78"/>
              </a:rPr>
              <a:t>ventilatory</a:t>
            </a:r>
            <a:r>
              <a:rPr lang="en-US" dirty="0" smtClean="0">
                <a:latin typeface="Baskerville Old Face" pitchFamily="18" charset="0"/>
                <a:cs typeface="ae_Cortoba" pitchFamily="18" charset="-78"/>
              </a:rPr>
              <a:t> muscles that expand the chest wall, inflate the lungs, and produce ventilation. The resulting breathing regulates the oxygen and carbon dioxide tensions and hydrogen ion concentration in the blood and body tissues.</a:t>
            </a:r>
          </a:p>
          <a:p>
            <a:pPr eaLnBrk="1" hangingPunct="1">
              <a:lnSpc>
                <a:spcPct val="90000"/>
              </a:lnSpc>
              <a:buFont typeface="Wingdings" pitchFamily="2" charset="2"/>
              <a:buNone/>
            </a:pPr>
            <a:endParaRPr lang="en-US" dirty="0" smtClean="0">
              <a:latin typeface="Baskerville Old Face" pitchFamily="18" charset="0"/>
              <a:cs typeface="ae_Cortoba" pitchFamily="18" charset="-78"/>
            </a:endParaRPr>
          </a:p>
          <a:p>
            <a:pPr eaLnBrk="1" hangingPunct="1">
              <a:lnSpc>
                <a:spcPct val="90000"/>
              </a:lnSpc>
            </a:pPr>
            <a:r>
              <a:rPr lang="en-US" dirty="0" smtClean="0">
                <a:latin typeface="Baskerville Old Face" pitchFamily="18" charset="0"/>
                <a:cs typeface="ae_Cortoba" pitchFamily="18" charset="-78"/>
              </a:rPr>
              <a:t>The increased neural output from the </a:t>
            </a:r>
            <a:r>
              <a:rPr lang="en-US" b="1" dirty="0" smtClean="0">
                <a:solidFill>
                  <a:srgbClr val="FFC000"/>
                </a:solidFill>
                <a:latin typeface="Baskerville Old Face" pitchFamily="18" charset="0"/>
                <a:cs typeface="ae_Cortoba" pitchFamily="18" charset="-78"/>
              </a:rPr>
              <a:t>motor cortex </a:t>
            </a:r>
            <a:r>
              <a:rPr lang="en-US" dirty="0" smtClean="0">
                <a:latin typeface="Baskerville Old Face" pitchFamily="18" charset="0"/>
                <a:cs typeface="ae_Cortoba" pitchFamily="18" charset="-78"/>
              </a:rPr>
              <a:t>is thought to be sensed due to a discharge that is sent to </a:t>
            </a:r>
            <a:r>
              <a:rPr lang="en-US" b="1" dirty="0" smtClean="0">
                <a:solidFill>
                  <a:srgbClr val="FFC000"/>
                </a:solidFill>
                <a:latin typeface="Baskerville Old Face" pitchFamily="18" charset="0"/>
                <a:cs typeface="ae_Cortoba" pitchFamily="18" charset="-78"/>
              </a:rPr>
              <a:t>the sensory cortex </a:t>
            </a:r>
            <a:r>
              <a:rPr lang="en-US" dirty="0" smtClean="0">
                <a:latin typeface="Baskerville Old Face" pitchFamily="18" charset="0"/>
                <a:cs typeface="ae_Cortoba" pitchFamily="18" charset="-78"/>
              </a:rPr>
              <a:t>at the same time that signals are sent to the </a:t>
            </a:r>
            <a:r>
              <a:rPr lang="en-US" dirty="0" err="1" smtClean="0">
                <a:latin typeface="Baskerville Old Face" pitchFamily="18" charset="0"/>
                <a:cs typeface="ae_Cortoba" pitchFamily="18" charset="-78"/>
              </a:rPr>
              <a:t>ventilatory</a:t>
            </a:r>
            <a:r>
              <a:rPr lang="en-US" dirty="0" smtClean="0">
                <a:latin typeface="Baskerville Old Face" pitchFamily="18" charset="0"/>
                <a:cs typeface="ae_Cortoba" pitchFamily="18" charset="-78"/>
              </a:rPr>
              <a:t> muscles. </a:t>
            </a: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booth"/>
          <p:cNvPicPr>
            <a:picLocks noChangeAspect="1" noChangeArrowheads="1"/>
          </p:cNvPicPr>
          <p:nvPr/>
        </p:nvPicPr>
        <p:blipFill>
          <a:blip r:embed="rId3" cstate="print"/>
          <a:srcRect/>
          <a:stretch>
            <a:fillRect/>
          </a:stretch>
        </p:blipFill>
        <p:spPr bwMode="auto">
          <a:xfrm>
            <a:off x="219100" y="260648"/>
            <a:ext cx="8808182" cy="6408712"/>
          </a:xfrm>
          <a:prstGeom prst="rect">
            <a:avLst/>
          </a:prstGeom>
          <a:noFill/>
          <a:ln w="9525">
            <a:noFill/>
            <a:miter lim="800000"/>
            <a:headEnd/>
            <a:tailEnd/>
          </a:ln>
        </p:spPr>
      </p:pic>
      <p:sp>
        <p:nvSpPr>
          <p:cNvPr id="3" name="Oval 2"/>
          <p:cNvSpPr/>
          <p:nvPr/>
        </p:nvSpPr>
        <p:spPr>
          <a:xfrm>
            <a:off x="457200" y="1066800"/>
            <a:ext cx="1676400" cy="762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048000" y="609600"/>
            <a:ext cx="1981200" cy="6096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28600"/>
            <a:ext cx="8229600" cy="1139825"/>
          </a:xfrm>
          <a:solidFill>
            <a:srgbClr val="FFFF00"/>
          </a:solidFill>
        </p:spPr>
        <p:txBody>
          <a:bodyPr>
            <a:normAutofit fontScale="90000"/>
          </a:bodyPr>
          <a:lstStyle/>
          <a:p>
            <a:pPr marL="54864" algn="ctr" eaLnBrk="1" fontAlgn="auto" hangingPunct="1">
              <a:spcAft>
                <a:spcPts val="0"/>
              </a:spcAft>
              <a:defRPr/>
            </a:pPr>
            <a:r>
              <a:rPr lang="en-US" b="1" dirty="0" smtClean="0">
                <a:solidFill>
                  <a:schemeClr val="accent2">
                    <a:lumMod val="75000"/>
                  </a:schemeClr>
                </a:solidFill>
                <a:effectLst/>
              </a:rPr>
              <a:t>Shortness of Breath: Common Causes</a:t>
            </a:r>
          </a:p>
        </p:txBody>
      </p:sp>
      <p:sp>
        <p:nvSpPr>
          <p:cNvPr id="76803" name="Rectangle 3"/>
          <p:cNvSpPr>
            <a:spLocks noGrp="1" noChangeArrowheads="1"/>
          </p:cNvSpPr>
          <p:nvPr>
            <p:ph idx="1"/>
          </p:nvPr>
        </p:nvSpPr>
        <p:spPr>
          <a:xfrm>
            <a:off x="179512" y="1371600"/>
            <a:ext cx="8712968" cy="5105400"/>
          </a:xfrm>
        </p:spPr>
        <p:txBody>
          <a:bodyPr/>
          <a:lstStyle/>
          <a:p>
            <a:pPr eaLnBrk="1" hangingPunct="1"/>
            <a:r>
              <a:rPr lang="en-US" sz="2800" b="1" i="1" dirty="0" smtClean="0">
                <a:latin typeface="Arial" charset="0"/>
                <a:cs typeface="+mj-cs"/>
              </a:rPr>
              <a:t> Psychological</a:t>
            </a:r>
          </a:p>
          <a:p>
            <a:pPr eaLnBrk="1" hangingPunct="1">
              <a:buFont typeface="Wingdings" pitchFamily="2" charset="2"/>
              <a:buNone/>
            </a:pPr>
            <a:r>
              <a:rPr lang="en-US" sz="2800" b="1" i="1" dirty="0" smtClean="0">
                <a:latin typeface="Arial" charset="0"/>
                <a:cs typeface="+mj-cs"/>
              </a:rPr>
              <a:t>    </a:t>
            </a:r>
            <a:r>
              <a:rPr lang="en-US" sz="2800" b="1" i="1" dirty="0" smtClean="0">
                <a:solidFill>
                  <a:srgbClr val="66FFFF"/>
                </a:solidFill>
                <a:latin typeface="Arial" charset="0"/>
                <a:cs typeface="+mj-cs"/>
              </a:rPr>
              <a:t>e.g. anxiety and stress</a:t>
            </a:r>
            <a:endParaRPr lang="ar-SA" sz="2800" b="1" i="1" dirty="0" smtClean="0">
              <a:solidFill>
                <a:srgbClr val="66FFFF"/>
              </a:solidFill>
              <a:latin typeface="Arial" charset="0"/>
              <a:cs typeface="+mj-cs"/>
            </a:endParaRPr>
          </a:p>
          <a:p>
            <a:pPr eaLnBrk="1" hangingPunct="1"/>
            <a:r>
              <a:rPr lang="en-US" sz="2800" b="1" i="1" dirty="0" smtClean="0">
                <a:latin typeface="Arial" charset="0"/>
                <a:cs typeface="+mj-cs"/>
              </a:rPr>
              <a:t> Pulmonary</a:t>
            </a:r>
          </a:p>
          <a:p>
            <a:pPr eaLnBrk="1" hangingPunct="1">
              <a:buFont typeface="Wingdings" pitchFamily="2" charset="2"/>
              <a:buNone/>
            </a:pPr>
            <a:r>
              <a:rPr lang="en-US" sz="2800" b="1" i="1" dirty="0" smtClean="0">
                <a:latin typeface="Arial" charset="0"/>
                <a:cs typeface="+mj-cs"/>
              </a:rPr>
              <a:t>    </a:t>
            </a:r>
            <a:r>
              <a:rPr lang="en-US" sz="2800" b="1" i="1" dirty="0" smtClean="0">
                <a:solidFill>
                  <a:srgbClr val="66FFFF"/>
                </a:solidFill>
                <a:latin typeface="Arial" charset="0"/>
                <a:cs typeface="+mj-cs"/>
              </a:rPr>
              <a:t>e.g. Asthma, bronchitis, emphysema, pulmonary  fibrosis, pulmonary hypertension and pleurisy.</a:t>
            </a:r>
            <a:r>
              <a:rPr lang="en-US" sz="2800" b="1" i="1" dirty="0" smtClean="0">
                <a:latin typeface="Arial" charset="0"/>
                <a:cs typeface="+mj-cs"/>
              </a:rPr>
              <a:t> </a:t>
            </a:r>
          </a:p>
          <a:p>
            <a:pPr eaLnBrk="1" hangingPunct="1"/>
            <a:r>
              <a:rPr lang="en-US" sz="2800" b="1" i="1" dirty="0" smtClean="0">
                <a:latin typeface="Arial" charset="0"/>
                <a:cs typeface="+mj-cs"/>
              </a:rPr>
              <a:t> Cardiac</a:t>
            </a:r>
          </a:p>
          <a:p>
            <a:pPr eaLnBrk="1" hangingPunct="1">
              <a:buFont typeface="Wingdings" pitchFamily="2" charset="2"/>
              <a:buNone/>
            </a:pPr>
            <a:r>
              <a:rPr lang="en-US" sz="2800" b="1" i="1" dirty="0" smtClean="0">
                <a:latin typeface="Arial" charset="0"/>
                <a:cs typeface="+mj-cs"/>
              </a:rPr>
              <a:t>    </a:t>
            </a:r>
            <a:r>
              <a:rPr lang="en-US" sz="2800" b="1" i="1" dirty="0" smtClean="0">
                <a:solidFill>
                  <a:srgbClr val="66FFFF"/>
                </a:solidFill>
                <a:latin typeface="Arial" charset="0"/>
                <a:cs typeface="+mj-cs"/>
              </a:rPr>
              <a:t>e.g. heart failure, </a:t>
            </a:r>
            <a:r>
              <a:rPr lang="en-US" sz="2800" b="1" i="1" dirty="0" err="1" smtClean="0">
                <a:solidFill>
                  <a:srgbClr val="66FFFF"/>
                </a:solidFill>
                <a:latin typeface="Arial" charset="0"/>
                <a:cs typeface="+mj-cs"/>
              </a:rPr>
              <a:t>cardiomyopathy</a:t>
            </a:r>
            <a:r>
              <a:rPr lang="en-US" sz="2800" b="1" i="1" dirty="0" smtClean="0">
                <a:solidFill>
                  <a:srgbClr val="66FFFF"/>
                </a:solidFill>
                <a:latin typeface="Arial" charset="0"/>
                <a:cs typeface="+mj-cs"/>
              </a:rPr>
              <a:t> and </a:t>
            </a:r>
            <a:r>
              <a:rPr lang="en-US" sz="2800" b="1" i="1" dirty="0" err="1" smtClean="0">
                <a:solidFill>
                  <a:srgbClr val="66FFFF"/>
                </a:solidFill>
                <a:latin typeface="Arial" charset="0"/>
                <a:cs typeface="+mj-cs"/>
              </a:rPr>
              <a:t>pericarditis</a:t>
            </a:r>
            <a:endParaRPr lang="en-US" sz="2800" b="1" i="1" dirty="0" smtClean="0">
              <a:solidFill>
                <a:srgbClr val="66FFFF"/>
              </a:solidFill>
              <a:latin typeface="Arial" charset="0"/>
              <a:cs typeface="+mj-cs"/>
            </a:endParaRPr>
          </a:p>
          <a:p>
            <a:pPr eaLnBrk="1" hangingPunct="1"/>
            <a:r>
              <a:rPr lang="en-US" sz="2800" b="1" i="1" dirty="0" smtClean="0">
                <a:latin typeface="Arial" charset="0"/>
                <a:cs typeface="+mj-cs"/>
              </a:rPr>
              <a:t> Other Problems</a:t>
            </a:r>
          </a:p>
          <a:p>
            <a:pPr eaLnBrk="1" hangingPunct="1">
              <a:buFont typeface="Wingdings" pitchFamily="2" charset="2"/>
              <a:buNone/>
            </a:pPr>
            <a:r>
              <a:rPr lang="en-US" sz="2800" b="1" i="1" dirty="0" smtClean="0">
                <a:latin typeface="Arial" charset="0"/>
                <a:cs typeface="+mj-cs"/>
              </a:rPr>
              <a:t>    </a:t>
            </a:r>
            <a:r>
              <a:rPr lang="en-US" sz="2800" b="1" i="1" dirty="0" smtClean="0">
                <a:solidFill>
                  <a:srgbClr val="66FFFF"/>
                </a:solidFill>
                <a:latin typeface="Arial" charset="0"/>
                <a:cs typeface="+mj-cs"/>
              </a:rPr>
              <a:t>e.g. acute kidney failure, obesity and pregnancy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480720"/>
          </a:xfrm>
        </p:spPr>
        <p:txBody>
          <a:bodyPr/>
          <a:lstStyle/>
          <a:p>
            <a:pPr marL="609600" indent="-609600" eaLnBrk="1" hangingPunct="1">
              <a:lnSpc>
                <a:spcPct val="150000"/>
              </a:lnSpc>
              <a:buClr>
                <a:schemeClr val="folHlink"/>
              </a:buClr>
              <a:buSzPct val="85000"/>
              <a:buFont typeface="Wingdings" pitchFamily="2" charset="2"/>
              <a:buChar char="v"/>
            </a:pPr>
            <a:r>
              <a:rPr lang="en-US" sz="4800" dirty="0" smtClean="0">
                <a:solidFill>
                  <a:srgbClr val="FFFF00"/>
                </a:solidFill>
              </a:rPr>
              <a:t>Comment on </a:t>
            </a:r>
            <a:r>
              <a:rPr lang="en-US" sz="4800" dirty="0" err="1" smtClean="0">
                <a:solidFill>
                  <a:srgbClr val="FFFF00"/>
                </a:solidFill>
              </a:rPr>
              <a:t>dyspnea</a:t>
            </a:r>
            <a:r>
              <a:rPr lang="en-US" sz="4800" dirty="0" smtClean="0">
                <a:solidFill>
                  <a:srgbClr val="FFFF00"/>
                </a:solidFill>
              </a:rPr>
              <a:t>:</a:t>
            </a:r>
          </a:p>
          <a:p>
            <a:pPr marL="609600" indent="-609600" eaLnBrk="1" hangingPunct="1">
              <a:lnSpc>
                <a:spcPct val="150000"/>
              </a:lnSpc>
              <a:buClr>
                <a:schemeClr val="folHlink"/>
              </a:buClr>
              <a:buSzPct val="85000"/>
              <a:buFont typeface="Wingdings" pitchFamily="2" charset="2"/>
              <a:buAutoNum type="arabicPeriod"/>
            </a:pPr>
            <a:r>
              <a:rPr lang="en-US" sz="4000" dirty="0" err="1" smtClean="0"/>
              <a:t>Onset,course,duration</a:t>
            </a:r>
            <a:endParaRPr lang="en-US" sz="4000" dirty="0" smtClean="0"/>
          </a:p>
          <a:p>
            <a:pPr marL="609600" indent="-609600" eaLnBrk="1" hangingPunct="1">
              <a:lnSpc>
                <a:spcPct val="150000"/>
              </a:lnSpc>
              <a:buClr>
                <a:schemeClr val="folHlink"/>
              </a:buClr>
              <a:buSzPct val="85000"/>
              <a:buFont typeface="Wingdings" pitchFamily="2" charset="2"/>
              <a:buAutoNum type="arabicPeriod"/>
            </a:pPr>
            <a:r>
              <a:rPr lang="en-US" sz="4000" dirty="0" smtClean="0"/>
              <a:t>Timing</a:t>
            </a:r>
          </a:p>
          <a:p>
            <a:pPr marL="609600" indent="-609600" eaLnBrk="1" hangingPunct="1">
              <a:lnSpc>
                <a:spcPct val="150000"/>
              </a:lnSpc>
              <a:buClr>
                <a:schemeClr val="folHlink"/>
              </a:buClr>
              <a:buSzPct val="85000"/>
              <a:buFont typeface="Wingdings" pitchFamily="2" charset="2"/>
              <a:buAutoNum type="arabicPeriod"/>
            </a:pPr>
            <a:r>
              <a:rPr lang="en-US" sz="4000" dirty="0" smtClean="0"/>
              <a:t>Postural </a:t>
            </a:r>
            <a:r>
              <a:rPr lang="en-US" sz="4000" dirty="0" err="1" smtClean="0"/>
              <a:t>dyspnea</a:t>
            </a:r>
            <a:endParaRPr lang="en-US" sz="4000" dirty="0" smtClean="0"/>
          </a:p>
          <a:p>
            <a:pPr marL="609600" indent="-609600" eaLnBrk="1" hangingPunct="1">
              <a:lnSpc>
                <a:spcPct val="150000"/>
              </a:lnSpc>
              <a:buClr>
                <a:schemeClr val="folHlink"/>
              </a:buClr>
              <a:buSzPct val="85000"/>
              <a:buFont typeface="Wingdings" pitchFamily="2" charset="2"/>
              <a:buAutoNum type="arabicPeriod"/>
            </a:pPr>
            <a:r>
              <a:rPr lang="en-US" sz="4000" dirty="0" err="1" smtClean="0"/>
              <a:t>Grading,severity</a:t>
            </a:r>
            <a:endParaRPr lang="en-US" sz="4000" dirty="0" smtClean="0"/>
          </a:p>
          <a:p>
            <a:pPr marL="609600" indent="-609600" eaLnBrk="1" hangingPunct="1">
              <a:lnSpc>
                <a:spcPct val="150000"/>
              </a:lnSpc>
              <a:buClr>
                <a:schemeClr val="folHlink"/>
              </a:buClr>
              <a:buSzPct val="85000"/>
              <a:buFont typeface="Wingdings" pitchFamily="2" charset="2"/>
              <a:buAutoNum type="arabicPeriod"/>
            </a:pPr>
            <a:r>
              <a:rPr lang="en-US" sz="4000" dirty="0" smtClean="0"/>
              <a:t>Associated </a:t>
            </a:r>
            <a:r>
              <a:rPr lang="en-US" sz="4000" dirty="0" err="1" smtClean="0"/>
              <a:t>Preciptating,relieving</a:t>
            </a:r>
            <a:r>
              <a:rPr lang="en-US" sz="4000" dirty="0" smtClean="0"/>
              <a:t> factors</a:t>
            </a:r>
          </a:p>
          <a:p>
            <a:pPr>
              <a:lnSpc>
                <a:spcPct val="150000"/>
              </a:lnSpc>
            </a:pPr>
            <a:endParaRPr lang="en-US"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a:xfrm>
            <a:off x="0" y="188640"/>
            <a:ext cx="9144000" cy="6336704"/>
          </a:xfrm>
        </p:spPr>
        <p:txBody>
          <a:bodyPr>
            <a:noAutofit/>
          </a:bodyPr>
          <a:lstStyle/>
          <a:p>
            <a:pPr marL="54864" algn="l" eaLnBrk="1" fontAlgn="auto" hangingPunct="1">
              <a:spcAft>
                <a:spcPts val="0"/>
              </a:spcAft>
              <a:defRPr/>
            </a:pPr>
            <a:r>
              <a:rPr lang="en-US" sz="4000" b="1" dirty="0" smtClean="0">
                <a:solidFill>
                  <a:srgbClr val="FF6600"/>
                </a:solidFill>
              </a:rPr>
              <a:t>Mode of onset and course:</a:t>
            </a:r>
            <a:r>
              <a:rPr lang="en-US" sz="3600" dirty="0" smtClean="0">
                <a:solidFill>
                  <a:srgbClr val="FF6600"/>
                </a:solidFill>
              </a:rPr>
              <a:t/>
            </a:r>
            <a:br>
              <a:rPr lang="en-US" sz="3600" dirty="0" smtClean="0">
                <a:solidFill>
                  <a:srgbClr val="FF6600"/>
                </a:solidFill>
              </a:rPr>
            </a:br>
            <a:r>
              <a:rPr lang="en-US" sz="3600" dirty="0" smtClean="0">
                <a:solidFill>
                  <a:schemeClr val="tx2">
                    <a:tint val="100000"/>
                    <a:shade val="90000"/>
                    <a:satMod val="250000"/>
                    <a:alpha val="100000"/>
                  </a:schemeClr>
                </a:solidFill>
              </a:rPr>
              <a:t>1-	</a:t>
            </a:r>
            <a:r>
              <a:rPr lang="en-US" sz="3600" dirty="0" smtClean="0">
                <a:solidFill>
                  <a:schemeClr val="folHlink"/>
                </a:solidFill>
              </a:rPr>
              <a:t>Sudden onset</a:t>
            </a:r>
            <a:r>
              <a:rPr lang="en-US" sz="3600" dirty="0" smtClean="0">
                <a:solidFill>
                  <a:schemeClr val="tx2">
                    <a:tint val="100000"/>
                    <a:shade val="90000"/>
                    <a:satMod val="250000"/>
                    <a:alpha val="100000"/>
                  </a:schemeClr>
                </a:solidFill>
              </a:rPr>
              <a:t>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a:t>
            </a:r>
            <a:r>
              <a:rPr lang="en-US" sz="3200" dirty="0" smtClean="0">
                <a:solidFill>
                  <a:schemeClr val="tx2">
                    <a:tint val="100000"/>
                    <a:shade val="90000"/>
                    <a:satMod val="250000"/>
                    <a:alpha val="100000"/>
                  </a:schemeClr>
                </a:solidFill>
              </a:rPr>
              <a:t>pulmonary embolism, </a:t>
            </a:r>
            <a:r>
              <a:rPr lang="en-US" sz="3200" dirty="0" err="1" smtClean="0">
                <a:solidFill>
                  <a:schemeClr val="tx2">
                    <a:tint val="100000"/>
                    <a:shade val="90000"/>
                    <a:satMod val="250000"/>
                    <a:alpha val="100000"/>
                  </a:schemeClr>
                </a:solidFill>
              </a:rPr>
              <a:t>pneumothorax</a:t>
            </a:r>
            <a:r>
              <a:rPr lang="en-US" sz="3200" dirty="0" smtClean="0">
                <a:solidFill>
                  <a:schemeClr val="tx2">
                    <a:tint val="100000"/>
                    <a:shade val="90000"/>
                    <a:satMod val="250000"/>
                    <a:alpha val="100000"/>
                  </a:schemeClr>
                </a:solidFill>
              </a:rPr>
              <a:t>.</a:t>
            </a:r>
            <a:r>
              <a:rPr lang="en-US" sz="3600" dirty="0" smtClean="0">
                <a:solidFill>
                  <a:schemeClr val="tx2">
                    <a:tint val="100000"/>
                    <a:shade val="90000"/>
                    <a:satMod val="250000"/>
                    <a:alpha val="100000"/>
                  </a:schemeClr>
                </a:solidFill>
              </a:rPr>
              <a:t/>
            </a:r>
            <a:br>
              <a:rPr lang="en-US" sz="3600" dirty="0" smtClean="0">
                <a:solidFill>
                  <a:schemeClr val="tx2">
                    <a:tint val="100000"/>
                    <a:shade val="90000"/>
                    <a:satMod val="250000"/>
                    <a:alpha val="100000"/>
                  </a:schemeClr>
                </a:solidFill>
              </a:rPr>
            </a:br>
            <a:r>
              <a:rPr lang="en-US" sz="3600" dirty="0" smtClean="0">
                <a:solidFill>
                  <a:schemeClr val="tx2">
                    <a:tint val="100000"/>
                    <a:shade val="90000"/>
                    <a:satMod val="250000"/>
                    <a:alpha val="100000"/>
                  </a:schemeClr>
                </a:solidFill>
              </a:rPr>
              <a:t>2-	</a:t>
            </a:r>
            <a:r>
              <a:rPr lang="en-US" sz="3600" dirty="0" smtClean="0">
                <a:solidFill>
                  <a:schemeClr val="folHlink"/>
                </a:solidFill>
              </a:rPr>
              <a:t>Acute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inhalation of fumes.</a:t>
            </a:r>
            <a:br>
              <a:rPr lang="en-US" sz="3600" dirty="0" smtClean="0">
                <a:solidFill>
                  <a:schemeClr val="tx2">
                    <a:tint val="100000"/>
                    <a:shade val="90000"/>
                    <a:satMod val="250000"/>
                    <a:alpha val="100000"/>
                  </a:schemeClr>
                </a:solidFill>
              </a:rPr>
            </a:br>
            <a:r>
              <a:rPr lang="en-US" sz="3600" dirty="0" smtClean="0">
                <a:solidFill>
                  <a:schemeClr val="tx2">
                    <a:tint val="100000"/>
                    <a:shade val="90000"/>
                    <a:satMod val="250000"/>
                    <a:alpha val="100000"/>
                  </a:schemeClr>
                </a:solidFill>
              </a:rPr>
              <a:t>3-	</a:t>
            </a:r>
            <a:r>
              <a:rPr lang="en-US" sz="3600" dirty="0" err="1" smtClean="0">
                <a:solidFill>
                  <a:schemeClr val="folHlink"/>
                </a:solidFill>
              </a:rPr>
              <a:t>Subacute</a:t>
            </a:r>
            <a:r>
              <a:rPr lang="en-US" sz="3600" dirty="0" smtClean="0">
                <a:solidFill>
                  <a:schemeClr val="tx2">
                    <a:tint val="100000"/>
                    <a:shade val="90000"/>
                    <a:satMod val="250000"/>
                    <a:alpha val="100000"/>
                  </a:schemeClr>
                </a:solidFill>
              </a:rPr>
              <a:t>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(progressive over weeks)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pleural effusion.</a:t>
            </a:r>
            <a:br>
              <a:rPr lang="en-US" sz="3600" dirty="0" smtClean="0">
                <a:solidFill>
                  <a:schemeClr val="tx2">
                    <a:tint val="100000"/>
                    <a:shade val="90000"/>
                    <a:satMod val="250000"/>
                    <a:alpha val="100000"/>
                  </a:schemeClr>
                </a:solidFill>
              </a:rPr>
            </a:br>
            <a:r>
              <a:rPr lang="en-US" sz="3600" dirty="0" smtClean="0">
                <a:solidFill>
                  <a:schemeClr val="tx2">
                    <a:tint val="100000"/>
                    <a:shade val="90000"/>
                    <a:satMod val="250000"/>
                    <a:alpha val="100000"/>
                  </a:schemeClr>
                </a:solidFill>
              </a:rPr>
              <a:t>4-	</a:t>
            </a:r>
            <a:r>
              <a:rPr lang="en-US" sz="3600" dirty="0" smtClean="0">
                <a:solidFill>
                  <a:schemeClr val="folHlink"/>
                </a:solidFill>
              </a:rPr>
              <a:t>Chronic</a:t>
            </a:r>
            <a:r>
              <a:rPr lang="en-US" sz="3600" dirty="0" smtClean="0">
                <a:solidFill>
                  <a:schemeClr val="tx2">
                    <a:tint val="100000"/>
                    <a:shade val="90000"/>
                    <a:satMod val="250000"/>
                    <a:alpha val="100000"/>
                  </a:schemeClr>
                </a:solidFill>
              </a:rPr>
              <a:t> (progressive over months or years)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a:t>
            </a:r>
            <a:r>
              <a:rPr lang="en-US" sz="4000" dirty="0" smtClean="0">
                <a:solidFill>
                  <a:srgbClr val="FFFF00"/>
                </a:solidFill>
              </a:rPr>
              <a:t>COPD</a:t>
            </a:r>
            <a:r>
              <a:rPr lang="en-US" sz="3600" dirty="0" smtClean="0">
                <a:solidFill>
                  <a:schemeClr val="tx2">
                    <a:tint val="100000"/>
                    <a:shade val="90000"/>
                    <a:satMod val="250000"/>
                    <a:alpha val="100000"/>
                  </a:schemeClr>
                </a:solidFill>
              </a:rPr>
              <a:t>, </a:t>
            </a:r>
            <a:r>
              <a:rPr lang="en-US" sz="3600" dirty="0" smtClean="0">
                <a:solidFill>
                  <a:srgbClr val="FFFF00"/>
                </a:solidFill>
              </a:rPr>
              <a:t>IPF</a:t>
            </a:r>
            <a:r>
              <a:rPr lang="en-US" sz="3600" dirty="0" smtClean="0">
                <a:solidFill>
                  <a:schemeClr val="tx2">
                    <a:tint val="100000"/>
                    <a:shade val="90000"/>
                    <a:satMod val="250000"/>
                    <a:alpha val="100000"/>
                  </a:schemeClr>
                </a:solidFill>
              </a:rPr>
              <a:t> and </a:t>
            </a:r>
            <a:r>
              <a:rPr lang="en-US" sz="3600" dirty="0" smtClean="0">
                <a:solidFill>
                  <a:srgbClr val="FFFF00"/>
                </a:solidFill>
              </a:rPr>
              <a:t>Primary pulmonary hypertension.</a:t>
            </a:r>
            <a:r>
              <a:rPr lang="en-US" sz="3600" dirty="0" smtClean="0">
                <a:solidFill>
                  <a:schemeClr val="tx2">
                    <a:tint val="100000"/>
                    <a:shade val="90000"/>
                    <a:satMod val="250000"/>
                    <a:alpha val="100000"/>
                  </a:schemeClr>
                </a:solidFill>
              </a:rPr>
              <a:t/>
            </a:r>
            <a:br>
              <a:rPr lang="en-US" sz="3600" dirty="0" smtClean="0">
                <a:solidFill>
                  <a:schemeClr val="tx2">
                    <a:tint val="100000"/>
                    <a:shade val="90000"/>
                    <a:satMod val="250000"/>
                    <a:alpha val="100000"/>
                  </a:schemeClr>
                </a:solidFill>
              </a:rPr>
            </a:br>
            <a:r>
              <a:rPr lang="en-US" sz="3600" dirty="0" smtClean="0">
                <a:solidFill>
                  <a:schemeClr val="tx2">
                    <a:tint val="100000"/>
                    <a:shade val="90000"/>
                    <a:satMod val="250000"/>
                    <a:alpha val="100000"/>
                  </a:schemeClr>
                </a:solidFill>
              </a:rPr>
              <a:t>5-	</a:t>
            </a:r>
            <a:r>
              <a:rPr lang="en-US" sz="3600" dirty="0" smtClean="0">
                <a:solidFill>
                  <a:schemeClr val="folHlink"/>
                </a:solidFill>
              </a:rPr>
              <a:t>Paroxysmal </a:t>
            </a:r>
            <a:r>
              <a:rPr lang="en-US" sz="3600" dirty="0" smtClean="0">
                <a:solidFill>
                  <a:schemeClr val="tx2">
                    <a:tint val="100000"/>
                    <a:shade val="90000"/>
                    <a:satMod val="250000"/>
                    <a:alpha val="100000"/>
                  </a:schemeClr>
                </a:solidFill>
              </a:rPr>
              <a:t>(intermittent) </a:t>
            </a:r>
            <a:r>
              <a:rPr lang="en-US" sz="3600" dirty="0" smtClean="0">
                <a:solidFill>
                  <a:schemeClr val="tx2">
                    <a:tint val="100000"/>
                    <a:shade val="90000"/>
                    <a:satMod val="250000"/>
                    <a:alpha val="100000"/>
                  </a:schemeClr>
                </a:solidFill>
                <a:sym typeface="Symbol" pitchFamily="18" charset="2"/>
              </a:rPr>
              <a:t></a:t>
            </a:r>
            <a:r>
              <a:rPr lang="en-US" sz="3600" dirty="0" smtClean="0">
                <a:solidFill>
                  <a:schemeClr val="tx2">
                    <a:tint val="100000"/>
                    <a:shade val="90000"/>
                    <a:satMod val="250000"/>
                    <a:alpha val="100000"/>
                  </a:schemeClr>
                </a:solidFill>
              </a:rPr>
              <a:t> in asthma.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0568" y="1219200"/>
            <a:ext cx="8789619" cy="3810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44824"/>
            <a:ext cx="8856984" cy="5184576"/>
          </a:xfrm>
        </p:spPr>
        <p:txBody>
          <a:bodyPr>
            <a:noAutofit/>
          </a:bodyPr>
          <a:lstStyle/>
          <a:p>
            <a:pPr algn="l"/>
            <a:r>
              <a:rPr lang="en-US" sz="2400" dirty="0" smtClean="0">
                <a:latin typeface="+mn-lt"/>
                <a:cs typeface="ae_AlMateen" pitchFamily="18" charset="-78"/>
              </a:rPr>
              <a:t>                                 </a:t>
            </a:r>
            <a:r>
              <a:rPr lang="en-US" sz="3600" b="1" dirty="0" smtClean="0">
                <a:solidFill>
                  <a:srgbClr val="C00000"/>
                </a:solidFill>
                <a:latin typeface="+mn-lt"/>
                <a:cs typeface="ae_AlMateen" pitchFamily="18" charset="-78"/>
              </a:rPr>
              <a:t>Postural </a:t>
            </a:r>
            <a:r>
              <a:rPr lang="en-US" sz="3600" b="1" dirty="0" err="1" smtClean="0">
                <a:solidFill>
                  <a:srgbClr val="C00000"/>
                </a:solidFill>
                <a:latin typeface="+mn-lt"/>
                <a:cs typeface="ae_AlMateen" pitchFamily="18" charset="-78"/>
              </a:rPr>
              <a:t>Dyspnea</a:t>
            </a:r>
            <a:r>
              <a:rPr lang="en-US" sz="2400" dirty="0" smtClean="0">
                <a:latin typeface="+mn-lt"/>
              </a:rPr>
              <a:t/>
            </a:r>
            <a:br>
              <a:rPr lang="en-US" sz="2400" dirty="0" smtClean="0">
                <a:latin typeface="+mn-lt"/>
              </a:rPr>
            </a:br>
            <a:r>
              <a:rPr lang="en-US" sz="2800" dirty="0" err="1" smtClean="0">
                <a:solidFill>
                  <a:srgbClr val="00B0F0"/>
                </a:solidFill>
                <a:latin typeface="+mn-lt"/>
                <a:cs typeface="ae_AlMateen" pitchFamily="18" charset="-78"/>
              </a:rPr>
              <a:t>Orthopnea</a:t>
            </a:r>
            <a:r>
              <a:rPr lang="en-US" sz="2800" dirty="0" smtClean="0">
                <a:latin typeface="+mn-lt"/>
              </a:rPr>
              <a:t> </a:t>
            </a:r>
            <a:r>
              <a:rPr lang="en-US" sz="2800" dirty="0" smtClean="0">
                <a:solidFill>
                  <a:srgbClr val="FFFF00"/>
                </a:solidFill>
                <a:latin typeface="+mn-lt"/>
              </a:rPr>
              <a:t>is the sensation of breathlessness in the recumbent position, relieved immediately by sitting or standing. </a:t>
            </a:r>
            <a:r>
              <a:rPr lang="en-US" sz="1800" dirty="0" smtClean="0">
                <a:latin typeface="+mn-lt"/>
              </a:rPr>
              <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1. </a:t>
            </a:r>
            <a:r>
              <a:rPr lang="en-US" sz="2000" dirty="0" smtClean="0">
                <a:latin typeface="+mn-lt"/>
              </a:rPr>
              <a:t>In the horizontal position there is redistribution of blood volume from the lower extremities and </a:t>
            </a:r>
            <a:r>
              <a:rPr lang="en-US" sz="2000" dirty="0" err="1" smtClean="0">
                <a:latin typeface="+mn-lt"/>
              </a:rPr>
              <a:t>splanchnic</a:t>
            </a:r>
            <a:r>
              <a:rPr lang="en-US" sz="2000" dirty="0" smtClean="0">
                <a:latin typeface="+mn-lt"/>
              </a:rPr>
              <a:t> beds to the lungs. In patients with congestive heart failure:</a:t>
            </a:r>
            <a:br>
              <a:rPr lang="en-US" sz="2000" dirty="0" smtClean="0">
                <a:latin typeface="+mn-lt"/>
              </a:rPr>
            </a:br>
            <a:r>
              <a:rPr lang="en-US" sz="2000" dirty="0" smtClean="0">
                <a:latin typeface="+mn-lt"/>
              </a:rPr>
              <a:t/>
            </a:r>
            <a:br>
              <a:rPr lang="en-US" sz="2000" dirty="0" smtClean="0">
                <a:latin typeface="+mn-lt"/>
              </a:rPr>
            </a:br>
            <a:r>
              <a:rPr lang="en-US" sz="2000" dirty="0" smtClean="0">
                <a:solidFill>
                  <a:srgbClr val="FFFF00"/>
                </a:solidFill>
                <a:latin typeface="+mn-lt"/>
                <a:cs typeface="Times New Roman"/>
              </a:rPr>
              <a:t> ►</a:t>
            </a:r>
            <a:r>
              <a:rPr lang="en-US" sz="2000" dirty="0" smtClean="0">
                <a:latin typeface="+mn-lt"/>
              </a:rPr>
              <a:t> the pulmonary circulation may already be overloaded </a:t>
            </a:r>
            <a:br>
              <a:rPr lang="en-US" sz="2000" dirty="0" smtClean="0">
                <a:latin typeface="+mn-lt"/>
              </a:rPr>
            </a:br>
            <a:r>
              <a:rPr lang="en-US" sz="2000" dirty="0" smtClean="0">
                <a:solidFill>
                  <a:srgbClr val="FFFF00"/>
                </a:solidFill>
                <a:latin typeface="+mn-lt"/>
                <a:cs typeface="Times New Roman"/>
              </a:rPr>
              <a:t> ►</a:t>
            </a:r>
            <a:r>
              <a:rPr lang="en-US" sz="2000" dirty="0" smtClean="0">
                <a:latin typeface="+mn-lt"/>
              </a:rPr>
              <a:t>  the additional volume cannot be pumped out by the left ventricle because of disease,</a:t>
            </a:r>
            <a:br>
              <a:rPr lang="en-US" sz="2000" dirty="0" smtClean="0">
                <a:latin typeface="+mn-lt"/>
              </a:rPr>
            </a:br>
            <a:r>
              <a:rPr lang="en-US" sz="2000" dirty="0" smtClean="0">
                <a:solidFill>
                  <a:srgbClr val="FFFF00"/>
                </a:solidFill>
                <a:latin typeface="+mn-lt"/>
                <a:cs typeface="Times New Roman"/>
              </a:rPr>
              <a:t> ►</a:t>
            </a:r>
            <a:r>
              <a:rPr lang="en-US" sz="2000" dirty="0" smtClean="0">
                <a:latin typeface="+mn-lt"/>
              </a:rPr>
              <a:t> there is a significant reduction in vital capacity and pulmonary compliance with resultant shortness of breath</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2. Pulmonary congestion decreases when the patient assumes a more erect position, and this is accompanied by an improvement in symptoms.</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3. Patients with </a:t>
            </a:r>
            <a:r>
              <a:rPr lang="en-US" sz="2000" dirty="0" err="1" smtClean="0">
                <a:latin typeface="+mn-lt"/>
              </a:rPr>
              <a:t>orthopnea</a:t>
            </a:r>
            <a:r>
              <a:rPr lang="en-US" sz="2000" dirty="0" smtClean="0">
                <a:latin typeface="+mn-lt"/>
              </a:rPr>
              <a:t> are functionally classified into </a:t>
            </a:r>
            <a:r>
              <a:rPr lang="en-US" sz="2000" dirty="0" smtClean="0">
                <a:solidFill>
                  <a:srgbClr val="FFFF00"/>
                </a:solidFill>
                <a:latin typeface="+mn-lt"/>
              </a:rPr>
              <a:t>NYHA class IV</a:t>
            </a:r>
            <a:r>
              <a:rPr lang="en-US" sz="1800" dirty="0" smtClean="0">
                <a:solidFill>
                  <a:srgbClr val="FFFF00"/>
                </a:solidFill>
                <a:latin typeface="+mn-lt"/>
              </a:rPr>
              <a:t/>
            </a:r>
            <a:br>
              <a:rPr lang="en-US" sz="1800" dirty="0" smtClean="0">
                <a:solidFill>
                  <a:srgbClr val="FFFF00"/>
                </a:solidFill>
                <a:latin typeface="+mn-lt"/>
              </a:rPr>
            </a:br>
            <a:endParaRPr lang="en-US" sz="1800" dirty="0">
              <a:solidFill>
                <a:srgbClr val="FFFF00"/>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
          <p:cNvSpPr>
            <a:spLocks noGrp="1" noChangeArrowheads="1"/>
          </p:cNvSpPr>
          <p:nvPr>
            <p:ph idx="1"/>
          </p:nvPr>
        </p:nvSpPr>
        <p:spPr bwMode="auto">
          <a:xfrm>
            <a:off x="0" y="145157"/>
            <a:ext cx="9144000" cy="66556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33450" algn="l"/>
              </a:tabLst>
            </a:pPr>
            <a:r>
              <a:rPr kumimoji="0" lang="en-US" sz="2800" b="1" i="0" u="none" strike="noStrike" cap="none" normalizeH="0" baseline="0" dirty="0" smtClean="0">
                <a:ln>
                  <a:noFill/>
                </a:ln>
                <a:solidFill>
                  <a:srgbClr val="00B0F0"/>
                </a:solidFill>
                <a:effectLst/>
                <a:ea typeface="Calibri" pitchFamily="34" charset="0"/>
                <a:cs typeface="Times New Roman" pitchFamily="18" charset="0"/>
              </a:rPr>
              <a:t>Paroxysmal nocturnal </a:t>
            </a:r>
            <a:r>
              <a:rPr kumimoji="0" lang="en-US" sz="2800" b="1" i="0" u="none" strike="noStrike" cap="none" normalizeH="0" baseline="0" dirty="0" err="1" smtClean="0">
                <a:ln>
                  <a:noFill/>
                </a:ln>
                <a:solidFill>
                  <a:srgbClr val="00B0F0"/>
                </a:solidFill>
                <a:effectLst/>
                <a:ea typeface="Calibri" pitchFamily="34" charset="0"/>
                <a:cs typeface="Times New Roman" pitchFamily="18" charset="0"/>
              </a:rPr>
              <a:t>dyspnea</a:t>
            </a:r>
            <a:r>
              <a:rPr kumimoji="0" lang="en-US" sz="2800" b="0" i="0" u="none" strike="noStrike" cap="none" normalizeH="0" baseline="0" dirty="0" smtClean="0">
                <a:ln>
                  <a:noFill/>
                </a:ln>
                <a:solidFill>
                  <a:srgbClr val="00B0F0"/>
                </a:solidFill>
                <a:effectLst/>
                <a:ea typeface="Calibri" pitchFamily="34" charset="0"/>
                <a:cs typeface="Times New Roman" pitchFamily="18" charset="0"/>
              </a:rPr>
              <a:t> </a:t>
            </a:r>
            <a:r>
              <a:rPr kumimoji="0" lang="en-US" sz="2800" b="1" i="0" u="none" strike="noStrike" cap="none" normalizeH="0" baseline="0" dirty="0" smtClean="0">
                <a:ln>
                  <a:noFill/>
                </a:ln>
                <a:solidFill>
                  <a:srgbClr val="00B0F0"/>
                </a:solidFill>
                <a:effectLst/>
                <a:ea typeface="Calibri" pitchFamily="34" charset="0"/>
                <a:cs typeface="Times New Roman" pitchFamily="18" charset="0"/>
              </a:rPr>
              <a:t>(PND) </a:t>
            </a:r>
            <a:r>
              <a:rPr kumimoji="0" lang="en-US" sz="2400" i="0" u="none" strike="noStrike" cap="none" normalizeH="0" baseline="0" dirty="0" smtClean="0">
                <a:ln>
                  <a:noFill/>
                </a:ln>
                <a:solidFill>
                  <a:srgbClr val="FFFF00"/>
                </a:solidFill>
                <a:effectLst/>
                <a:ea typeface="Calibri" pitchFamily="34" charset="0"/>
                <a:cs typeface="Times New Roman" pitchFamily="18" charset="0"/>
              </a:rPr>
              <a:t>is a sensation of shortness of breath that awakens the patient, often after 1 or 2 hours of sleep, and is usually relieved in the upright position for 5-15 minutes.</a:t>
            </a:r>
            <a:endParaRPr lang="en-US" sz="2400" dirty="0" smtClean="0">
              <a:solidFill>
                <a:srgbClr val="FFFF00"/>
              </a:solidFil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33450" algn="l"/>
              </a:tabLst>
            </a:pPr>
            <a:endParaRPr kumimoji="0" lang="en-US" sz="1050" i="0" u="none" strike="noStrike" cap="none" normalizeH="0" baseline="0" dirty="0" smtClean="0">
              <a:ln>
                <a:noFill/>
              </a:ln>
              <a:solidFill>
                <a:srgbClr val="FFFF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33450" algn="l"/>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As </a:t>
            </a:r>
            <a:r>
              <a:rPr kumimoji="0" lang="en-US" sz="2800" b="0" i="0" u="none" strike="noStrike" cap="none" normalizeH="0" baseline="0" dirty="0" err="1" smtClean="0">
                <a:ln>
                  <a:noFill/>
                </a:ln>
                <a:solidFill>
                  <a:schemeClr val="tx1"/>
                </a:solidFill>
                <a:effectLst/>
                <a:latin typeface="Baskerville Old Face" pitchFamily="18" charset="0"/>
                <a:ea typeface="Calibri" pitchFamily="34" charset="0"/>
                <a:cs typeface="ae_Cortoba" pitchFamily="18" charset="-78"/>
              </a:rPr>
              <a:t>orthopnea</a:t>
            </a: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 The failing left ventricle is suddenly unable to match the output of a more normally functioning right ventricle; this results in pulmonary congestion. </a:t>
            </a:r>
          </a:p>
          <a:p>
            <a:pPr marL="0" marR="0" lvl="0" indent="0" algn="l" defTabSz="914400" rtl="0" eaLnBrk="0" fontAlgn="base" latinLnBrk="0" hangingPunct="0">
              <a:lnSpc>
                <a:spcPct val="100000"/>
              </a:lnSpc>
              <a:spcBef>
                <a:spcPct val="0"/>
              </a:spcBef>
              <a:spcAft>
                <a:spcPct val="0"/>
              </a:spcAft>
              <a:buClrTx/>
              <a:buSzTx/>
              <a:buNone/>
              <a:tabLst>
                <a:tab pos="933450" algn="l"/>
              </a:tabLst>
            </a:pPr>
            <a:endParaRPr kumimoji="0" lang="en-US" sz="2800" b="0" i="0" u="none" strike="noStrike" cap="none" normalizeH="0" baseline="0" dirty="0" smtClean="0">
              <a:ln>
                <a:noFill/>
              </a:ln>
              <a:solidFill>
                <a:schemeClr val="tx1"/>
              </a:solidFill>
              <a:effectLst/>
              <a:latin typeface="Baskerville Old Face" pitchFamily="18" charset="0"/>
              <a:cs typeface="ae_Cortoba"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tab pos="933450" algn="l"/>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Additional mechanisms may be due to </a:t>
            </a:r>
            <a:r>
              <a:rPr kumimoji="0" lang="en-US" b="1" i="0" u="none" strike="noStrike" cap="none" normalizeH="0" baseline="0" dirty="0" smtClean="0">
                <a:ln>
                  <a:noFill/>
                </a:ln>
                <a:solidFill>
                  <a:srgbClr val="FF0000"/>
                </a:solidFill>
                <a:effectLst/>
                <a:latin typeface="Baskerville Old Face" pitchFamily="18" charset="0"/>
                <a:ea typeface="Calibri" pitchFamily="34" charset="0"/>
                <a:cs typeface="ae_Cortoba" pitchFamily="18" charset="-78"/>
              </a:rPr>
              <a:t>changes occurring during sleep</a:t>
            </a: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 decreased responsiveness of the respiratory center in the brain and decreased adrenergic activity in the myocardium during sleep.</a:t>
            </a:r>
          </a:p>
          <a:p>
            <a:pPr marL="0" marR="0" lvl="0" indent="0" algn="l" defTabSz="914400" rtl="0" eaLnBrk="0" fontAlgn="base" latinLnBrk="0" hangingPunct="0">
              <a:lnSpc>
                <a:spcPct val="100000"/>
              </a:lnSpc>
              <a:spcBef>
                <a:spcPct val="0"/>
              </a:spcBef>
              <a:spcAft>
                <a:spcPct val="0"/>
              </a:spcAft>
              <a:buClrTx/>
              <a:buSzTx/>
              <a:buNone/>
              <a:tabLst>
                <a:tab pos="933450" algn="l"/>
              </a:tabLst>
            </a:pPr>
            <a:endParaRPr kumimoji="0" lang="en-US" sz="2800" b="0" i="0" u="none" strike="noStrike" cap="none" normalizeH="0" baseline="0" dirty="0" smtClean="0">
              <a:ln>
                <a:noFill/>
              </a:ln>
              <a:solidFill>
                <a:schemeClr val="tx1"/>
              </a:solidFill>
              <a:effectLst/>
              <a:latin typeface="Baskerville Old Face" pitchFamily="18" charset="0"/>
              <a:cs typeface="ae_Cortoba" pitchFamily="18" charset="-78"/>
            </a:endParaRPr>
          </a:p>
          <a:p>
            <a:pPr marL="0" marR="0" lvl="0" indent="0" algn="l" defTabSz="914400" rtl="0" eaLnBrk="0" fontAlgn="base" latinLnBrk="0" hangingPunct="0">
              <a:lnSpc>
                <a:spcPct val="100000"/>
              </a:lnSpc>
              <a:spcBef>
                <a:spcPct val="0"/>
              </a:spcBef>
              <a:spcAft>
                <a:spcPct val="0"/>
              </a:spcAft>
              <a:buClrTx/>
              <a:buSzTx/>
              <a:buFontTx/>
              <a:buChar char="•"/>
              <a:tabLst>
                <a:tab pos="933450" algn="l"/>
              </a:tabLst>
            </a:pPr>
            <a:r>
              <a:rPr kumimoji="0" lang="en-US" sz="2800" b="0" i="0" u="none" strike="noStrike" cap="none" normalizeH="0" baseline="0" dirty="0" smtClean="0">
                <a:ln>
                  <a:noFill/>
                </a:ln>
                <a:solidFill>
                  <a:schemeClr val="tx1"/>
                </a:solidFill>
                <a:effectLst/>
                <a:latin typeface="Baskerville Old Face" pitchFamily="18" charset="0"/>
                <a:ea typeface="Calibri" pitchFamily="34" charset="0"/>
                <a:cs typeface="ae_Cortoba" pitchFamily="18" charset="-78"/>
              </a:rPr>
              <a:t>Patients with PND are functionally classified into </a:t>
            </a:r>
            <a:r>
              <a:rPr kumimoji="0" lang="en-US" sz="2800" b="0" i="0" u="none" strike="noStrike" cap="none" normalizeH="0" baseline="0" dirty="0" smtClean="0">
                <a:ln>
                  <a:noFill/>
                </a:ln>
                <a:solidFill>
                  <a:srgbClr val="FFFF00"/>
                </a:solidFill>
                <a:effectLst/>
                <a:latin typeface="Baskerville Old Face" pitchFamily="18" charset="0"/>
                <a:ea typeface="Calibri" pitchFamily="34" charset="0"/>
                <a:cs typeface="ae_Cortoba" pitchFamily="18" charset="-78"/>
              </a:rPr>
              <a:t>NYHA class III</a:t>
            </a:r>
            <a:endParaRPr kumimoji="0" lang="en-US" sz="2800" b="0" i="0" u="none" strike="noStrike" cap="none" normalizeH="0" baseline="0" dirty="0" smtClean="0">
              <a:ln>
                <a:noFill/>
              </a:ln>
              <a:solidFill>
                <a:srgbClr val="FFFF00"/>
              </a:solidFill>
              <a:effectLst/>
              <a:latin typeface="Baskerville Old Face" pitchFamily="18" charset="0"/>
              <a:cs typeface="ae_Cortoba" pitchFamily="18"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6471592"/>
          </a:xfrm>
        </p:spPr>
        <p:txBody>
          <a:bodyPr>
            <a:noAutofit/>
          </a:bodyPr>
          <a:lstStyle/>
          <a:p>
            <a:pPr algn="l"/>
            <a:r>
              <a:rPr lang="en-US" sz="2800" b="1" dirty="0" err="1" smtClean="0">
                <a:solidFill>
                  <a:srgbClr val="00B0F0"/>
                </a:solidFill>
                <a:latin typeface="ae_AlMateen" pitchFamily="18" charset="-78"/>
                <a:cs typeface="ae_AlMateen" pitchFamily="18" charset="-78"/>
              </a:rPr>
              <a:t>Trepopnea</a:t>
            </a:r>
            <a:r>
              <a:rPr lang="en-US" sz="2800" dirty="0" smtClean="0"/>
              <a:t> </a:t>
            </a:r>
            <a:r>
              <a:rPr lang="en-US" sz="2800" b="1" dirty="0" smtClean="0">
                <a:solidFill>
                  <a:srgbClr val="FFFF00"/>
                </a:solidFill>
              </a:rPr>
              <a:t>is </a:t>
            </a:r>
            <a:r>
              <a:rPr lang="en-US" sz="2800" b="1" dirty="0" err="1" smtClean="0">
                <a:solidFill>
                  <a:srgbClr val="FFFF00"/>
                </a:solidFill>
              </a:rPr>
              <a:t>dyspnea</a:t>
            </a:r>
            <a:r>
              <a:rPr lang="en-US" sz="2800" b="1" dirty="0" smtClean="0">
                <a:solidFill>
                  <a:srgbClr val="FFFF00"/>
                </a:solidFill>
              </a:rPr>
              <a:t> that occurs in one lateral </a:t>
            </a:r>
            <a:r>
              <a:rPr lang="en-US" sz="2800" b="1" dirty="0" err="1" smtClean="0">
                <a:solidFill>
                  <a:srgbClr val="FFFF00"/>
                </a:solidFill>
              </a:rPr>
              <a:t>decubitus</a:t>
            </a:r>
            <a:r>
              <a:rPr lang="en-US" sz="2800" b="1" dirty="0" smtClean="0">
                <a:solidFill>
                  <a:srgbClr val="FFFF00"/>
                </a:solidFill>
              </a:rPr>
              <a:t> position as opposed to the other . </a:t>
            </a:r>
            <a:br>
              <a:rPr lang="en-US" sz="2800" b="1" dirty="0" smtClean="0">
                <a:solidFill>
                  <a:srgbClr val="FFFF00"/>
                </a:solidFill>
              </a:rPr>
            </a:br>
            <a:r>
              <a:rPr lang="en-US" sz="2800" b="1" dirty="0" smtClean="0">
                <a:solidFill>
                  <a:srgbClr val="FFFF00"/>
                </a:solidFill>
              </a:rPr>
              <a:t/>
            </a:r>
            <a:br>
              <a:rPr lang="en-US" sz="2800" b="1" dirty="0" smtClean="0">
                <a:solidFill>
                  <a:srgbClr val="FFFF00"/>
                </a:solidFill>
              </a:rPr>
            </a:br>
            <a:r>
              <a:rPr lang="en-US" sz="2800" dirty="0" smtClean="0"/>
              <a:t>may occur with asymmetric lung disease when the patient lies with the more affected lung down because of </a:t>
            </a:r>
            <a:r>
              <a:rPr lang="en-US" sz="2800" dirty="0" smtClean="0">
                <a:solidFill>
                  <a:srgbClr val="92D050"/>
                </a:solidFill>
              </a:rPr>
              <a:t>gravitational redistribution of blood flow</a:t>
            </a:r>
            <a:r>
              <a:rPr lang="en-US" sz="2800" dirty="0" smtClean="0"/>
              <a:t>.</a:t>
            </a:r>
            <a:br>
              <a:rPr lang="en-US" sz="2800" dirty="0" smtClean="0"/>
            </a:br>
            <a:r>
              <a:rPr lang="en-US" sz="2800" dirty="0" smtClean="0"/>
              <a:t> </a:t>
            </a:r>
            <a:br>
              <a:rPr lang="en-US" sz="2800" dirty="0" smtClean="0"/>
            </a:br>
            <a:r>
              <a:rPr lang="en-US" sz="2800" b="1" dirty="0" err="1" smtClean="0">
                <a:solidFill>
                  <a:srgbClr val="00B0F0"/>
                </a:solidFill>
                <a:latin typeface="ae_AlMateen" pitchFamily="18" charset="-78"/>
                <a:cs typeface="ae_AlMateen" pitchFamily="18" charset="-78"/>
              </a:rPr>
              <a:t>Platypnea</a:t>
            </a:r>
            <a:r>
              <a:rPr lang="en-US" sz="2800" b="1" dirty="0" smtClean="0"/>
              <a:t> </a:t>
            </a:r>
            <a:r>
              <a:rPr lang="en-US" sz="2800" b="1" dirty="0" smtClean="0">
                <a:solidFill>
                  <a:srgbClr val="FFFF00"/>
                </a:solidFill>
              </a:rPr>
              <a:t>refers to breathlessness that occurs in the upright position and is relieved with </a:t>
            </a:r>
            <a:r>
              <a:rPr lang="en-US" sz="2800" b="1" dirty="0" err="1" smtClean="0">
                <a:solidFill>
                  <a:srgbClr val="FFFF00"/>
                </a:solidFill>
              </a:rPr>
              <a:t>recumbency</a:t>
            </a:r>
            <a:r>
              <a:rPr lang="en-US" sz="2800" b="1" dirty="0" smtClean="0">
                <a:solidFill>
                  <a:srgbClr val="FFFF00"/>
                </a:solidFill>
              </a:rPr>
              <a:t>, </a:t>
            </a:r>
            <a:r>
              <a:rPr lang="en-US" sz="2800" dirty="0" smtClean="0"/>
              <a:t>was originally described in:</a:t>
            </a:r>
            <a:br>
              <a:rPr lang="en-US" sz="2800" dirty="0" smtClean="0"/>
            </a:br>
            <a:r>
              <a:rPr lang="en-US" sz="2800" dirty="0" smtClean="0"/>
              <a:t/>
            </a:r>
            <a:br>
              <a:rPr lang="en-US" sz="2800" dirty="0" smtClean="0"/>
            </a:br>
            <a:r>
              <a:rPr lang="en-US" sz="2800" dirty="0" smtClean="0"/>
              <a:t> </a:t>
            </a:r>
            <a:r>
              <a:rPr lang="en-US" sz="2800" dirty="0" smtClean="0">
                <a:latin typeface="Times New Roman"/>
                <a:cs typeface="Times New Roman"/>
              </a:rPr>
              <a:t>►</a:t>
            </a:r>
            <a:r>
              <a:rPr lang="en-US" sz="2800" dirty="0" smtClean="0"/>
              <a:t>Bilateral large basal </a:t>
            </a:r>
            <a:r>
              <a:rPr lang="en-US" sz="2800" dirty="0" err="1" smtClean="0"/>
              <a:t>bullae</a:t>
            </a:r>
            <a:r>
              <a:rPr lang="en-US" sz="2800" dirty="0" smtClean="0"/>
              <a:t/>
            </a:r>
            <a:br>
              <a:rPr lang="en-US" sz="2800" dirty="0" smtClean="0"/>
            </a:br>
            <a:r>
              <a:rPr lang="en-US" sz="2800" dirty="0" smtClean="0">
                <a:latin typeface="Times New Roman"/>
                <a:cs typeface="Times New Roman"/>
              </a:rPr>
              <a:t> ► Bilateral basal A-V malformations</a:t>
            </a:r>
            <a:r>
              <a:rPr lang="en-US" sz="2800" dirty="0" smtClean="0"/>
              <a:t/>
            </a:r>
            <a:br>
              <a:rPr lang="en-US" sz="2800" dirty="0" smtClean="0"/>
            </a:b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6669360"/>
          </a:xfrm>
        </p:spPr>
        <p:txBody>
          <a:bodyPr>
            <a:noAutofit/>
          </a:bodyPr>
          <a:lstStyle/>
          <a:p>
            <a:pPr marL="0" marR="0" algn="l">
              <a:lnSpc>
                <a:spcPct val="115000"/>
              </a:lnSpc>
              <a:spcBef>
                <a:spcPts val="0"/>
              </a:spcBef>
              <a:spcAft>
                <a:spcPts val="1000"/>
              </a:spcAft>
              <a:tabLst>
                <a:tab pos="1590675" algn="l"/>
              </a:tabLst>
            </a:pPr>
            <a:r>
              <a:rPr lang="en-US" sz="2000" b="1" dirty="0" smtClean="0">
                <a:solidFill>
                  <a:srgbClr val="FFFF00"/>
                </a:solidFill>
                <a:latin typeface="+mn-lt"/>
              </a:rPr>
              <a:t> </a:t>
            </a:r>
            <a:r>
              <a:rPr lang="en-US" sz="2800" b="1" dirty="0" smtClean="0">
                <a:solidFill>
                  <a:srgbClr val="FFFF00"/>
                </a:solidFill>
                <a:latin typeface="ae_AlMateen" pitchFamily="18" charset="-78"/>
                <a:cs typeface="ae_AlMateen" pitchFamily="18" charset="-78"/>
              </a:rPr>
              <a:t>The Medical Research Council (MRC) scale</a:t>
            </a:r>
            <a:br>
              <a:rPr lang="en-US" sz="2800" b="1" dirty="0" smtClean="0">
                <a:solidFill>
                  <a:srgbClr val="FFFF00"/>
                </a:solidFill>
                <a:latin typeface="ae_AlMateen" pitchFamily="18" charset="-78"/>
                <a:cs typeface="ae_AlMateen" pitchFamily="18" charset="-78"/>
              </a:rPr>
            </a:br>
            <a:r>
              <a:rPr lang="en-US" sz="2800" b="1" dirty="0" smtClean="0">
                <a:solidFill>
                  <a:srgbClr val="FFFF00"/>
                </a:solidFill>
                <a:latin typeface="ae_AlMateen" pitchFamily="18" charset="-78"/>
                <a:cs typeface="ae_AlMateen" pitchFamily="18" charset="-78"/>
              </a:rPr>
              <a:t/>
            </a:r>
            <a:br>
              <a:rPr lang="en-US" sz="2800" b="1" dirty="0" smtClean="0">
                <a:solidFill>
                  <a:srgbClr val="FFFF00"/>
                </a:solidFill>
                <a:latin typeface="ae_AlMateen" pitchFamily="18" charset="-78"/>
                <a:cs typeface="ae_AlMateen" pitchFamily="18" charset="-78"/>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b="1" dirty="0" smtClean="0">
                <a:latin typeface="+mn-lt"/>
              </a:rPr>
              <a:t/>
            </a:r>
            <a:br>
              <a:rPr lang="en-US" sz="1600" b="1" dirty="0" smtClean="0">
                <a:latin typeface="+mn-lt"/>
              </a:rPr>
            </a:br>
            <a:r>
              <a:rPr lang="en-US" sz="1600" dirty="0" smtClean="0">
                <a:latin typeface="+mn-lt"/>
              </a:rPr>
              <a:t/>
            </a:r>
            <a:br>
              <a:rPr lang="en-US" sz="1600" dirty="0" smtClean="0">
                <a:latin typeface="+mn-lt"/>
              </a:rPr>
            </a:br>
            <a:r>
              <a:rPr lang="en-US" sz="1600" dirty="0" smtClean="0">
                <a:latin typeface="+mn-lt"/>
              </a:rPr>
              <a:t/>
            </a:r>
            <a:br>
              <a:rPr lang="en-US" sz="1600" dirty="0" smtClean="0">
                <a:latin typeface="+mn-lt"/>
              </a:rPr>
            </a:br>
            <a:r>
              <a:rPr lang="en-US" sz="1600" dirty="0" smtClean="0">
                <a:latin typeface="+mn-lt"/>
              </a:rPr>
              <a:t/>
            </a:r>
            <a:br>
              <a:rPr lang="en-US" sz="1600" dirty="0" smtClean="0">
                <a:latin typeface="+mn-lt"/>
              </a:rPr>
            </a:br>
            <a:r>
              <a:rPr lang="en-US" sz="2000" i="1" dirty="0" smtClean="0">
                <a:solidFill>
                  <a:srgbClr val="FFFF00"/>
                </a:solidFill>
                <a:latin typeface="+mn-lt"/>
              </a:rPr>
              <a:t>The Medical Research Council (MRC) scale is the most commonly used validated scale to assess </a:t>
            </a:r>
            <a:r>
              <a:rPr lang="en-US" sz="2000" i="1" dirty="0" err="1" smtClean="0">
                <a:solidFill>
                  <a:srgbClr val="FFFF00"/>
                </a:solidFill>
                <a:latin typeface="+mn-lt"/>
              </a:rPr>
              <a:t>dyspnea</a:t>
            </a:r>
            <a:r>
              <a:rPr lang="en-US" sz="2000" i="1" dirty="0" smtClean="0">
                <a:solidFill>
                  <a:srgbClr val="FFFF00"/>
                </a:solidFill>
                <a:latin typeface="+mn-lt"/>
              </a:rPr>
              <a:t> in daily living in chronic respiratory diseases</a:t>
            </a:r>
            <a:endParaRPr lang="en-US" sz="1600" dirty="0">
              <a:solidFill>
                <a:srgbClr val="FFFF00"/>
              </a:solidFill>
              <a:latin typeface="+mn-lt"/>
            </a:endParaRPr>
          </a:p>
        </p:txBody>
      </p:sp>
      <p:graphicFrame>
        <p:nvGraphicFramePr>
          <p:cNvPr id="5" name="Table 4"/>
          <p:cNvGraphicFramePr>
            <a:graphicFrameLocks noGrp="1"/>
          </p:cNvGraphicFramePr>
          <p:nvPr/>
        </p:nvGraphicFramePr>
        <p:xfrm>
          <a:off x="228600" y="762000"/>
          <a:ext cx="8519864" cy="4814662"/>
        </p:xfrm>
        <a:graphic>
          <a:graphicData uri="http://schemas.openxmlformats.org/drawingml/2006/table">
            <a:tbl>
              <a:tblPr firstRow="1" bandRow="1">
                <a:tableStyleId>{5C22544A-7EE6-4342-B048-85BDC9FD1C3A}</a:tableStyleId>
              </a:tblPr>
              <a:tblGrid>
                <a:gridCol w="1926230"/>
                <a:gridCol w="6593634"/>
              </a:tblGrid>
              <a:tr h="792093">
                <a:tc>
                  <a:txBody>
                    <a:bodyPr/>
                    <a:lstStyle/>
                    <a:p>
                      <a:pPr marL="0" marR="0" algn="ctr">
                        <a:lnSpc>
                          <a:spcPct val="115000"/>
                        </a:lnSpc>
                        <a:spcBef>
                          <a:spcPts val="0"/>
                        </a:spcBef>
                        <a:spcAft>
                          <a:spcPts val="1000"/>
                        </a:spcAft>
                        <a:tabLst>
                          <a:tab pos="1590675" algn="l"/>
                        </a:tabLst>
                      </a:pPr>
                      <a:r>
                        <a:rPr lang="en-US" sz="2000" b="1" dirty="0">
                          <a:latin typeface="ae_Cortoba" pitchFamily="18" charset="-78"/>
                          <a:ea typeface="Calibri"/>
                          <a:cs typeface="ae_Cortoba" pitchFamily="18" charset="-78"/>
                        </a:rPr>
                        <a:t>Grade</a:t>
                      </a:r>
                      <a:endParaRPr lang="en-US" sz="1600" dirty="0">
                        <a:latin typeface="ae_Cortoba" pitchFamily="18" charset="-78"/>
                        <a:ea typeface="Calibri"/>
                        <a:cs typeface="ae_Cortoba" pitchFamily="18" charset="-78"/>
                      </a:endParaRPr>
                    </a:p>
                  </a:txBody>
                  <a:tcPr marL="68580" marR="68580" marT="0" marB="0"/>
                </a:tc>
                <a:tc>
                  <a:txBody>
                    <a:bodyPr/>
                    <a:lstStyle/>
                    <a:p>
                      <a:pPr marL="0" marR="0" algn="ctr">
                        <a:lnSpc>
                          <a:spcPct val="115000"/>
                        </a:lnSpc>
                        <a:spcBef>
                          <a:spcPts val="0"/>
                        </a:spcBef>
                        <a:spcAft>
                          <a:spcPts val="1000"/>
                        </a:spcAft>
                        <a:tabLst>
                          <a:tab pos="1590675" algn="l"/>
                        </a:tabLst>
                      </a:pPr>
                      <a:r>
                        <a:rPr lang="en-US" sz="2000" b="1" dirty="0">
                          <a:latin typeface="ae_Cortoba" pitchFamily="18" charset="-78"/>
                          <a:ea typeface="Calibri"/>
                          <a:cs typeface="ae_Cortoba" pitchFamily="18" charset="-78"/>
                        </a:rPr>
                        <a:t>    Description of Breathlessness</a:t>
                      </a:r>
                      <a:endParaRPr lang="en-US" sz="1600" dirty="0">
                        <a:latin typeface="ae_Cortoba" pitchFamily="18" charset="-78"/>
                        <a:ea typeface="Calibri"/>
                        <a:cs typeface="ae_Cortoba" pitchFamily="18" charset="-78"/>
                      </a:endParaRPr>
                    </a:p>
                  </a:txBody>
                  <a:tcPr marL="68580" marR="68580" marT="0" marB="0"/>
                </a:tc>
              </a:tr>
              <a:tr h="792093">
                <a:tc>
                  <a:txBody>
                    <a:bodyPr/>
                    <a:lstStyle/>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a:t>
                      </a:r>
                      <a:r>
                        <a:rPr lang="en-US" sz="1600" b="1" dirty="0" smtClean="0">
                          <a:latin typeface="ae_Cortoba" pitchFamily="18" charset="-78"/>
                          <a:ea typeface="Calibri"/>
                          <a:cs typeface="ae_Cortoba" pitchFamily="18" charset="-78"/>
                        </a:rPr>
                        <a:t>1</a:t>
                      </a:r>
                      <a:endParaRPr lang="en-US" sz="1200" dirty="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tabLst>
                          <a:tab pos="1590675" algn="l"/>
                        </a:tabLst>
                      </a:pPr>
                      <a:r>
                        <a:rPr lang="en-US" sz="1600" dirty="0">
                          <a:latin typeface="ae_Cortoba" pitchFamily="18" charset="-78"/>
                          <a:ea typeface="Calibri"/>
                          <a:cs typeface="ae_Cortoba" pitchFamily="18" charset="-78"/>
                        </a:rPr>
                        <a:t>I only get breathless with strenuous exercise</a:t>
                      </a:r>
                      <a:endParaRPr lang="en-US" sz="1200" dirty="0">
                        <a:latin typeface="ae_Cortoba" pitchFamily="18" charset="-78"/>
                        <a:ea typeface="Calibri"/>
                        <a:cs typeface="ae_Cortoba" pitchFamily="18" charset="-78"/>
                      </a:endParaRPr>
                    </a:p>
                  </a:txBody>
                  <a:tcPr marL="68580" marR="68580" marT="0" marB="0"/>
                </a:tc>
              </a:tr>
              <a:tr h="792093">
                <a:tc>
                  <a:txBody>
                    <a:bodyPr/>
                    <a:lstStyle/>
                    <a:p>
                      <a:pPr marL="0" marR="0" algn="ctr">
                        <a:lnSpc>
                          <a:spcPct val="115000"/>
                        </a:lnSpc>
                        <a:spcBef>
                          <a:spcPts val="0"/>
                        </a:spcBef>
                        <a:spcAft>
                          <a:spcPts val="1000"/>
                        </a:spcAft>
                        <a:tabLst>
                          <a:tab pos="1590675" algn="l"/>
                        </a:tabLst>
                      </a:pPr>
                      <a:endParaRPr lang="en-US" sz="1200" dirty="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a:t>
                      </a:r>
                      <a:r>
                        <a:rPr lang="en-US" sz="1600" b="1" dirty="0" smtClean="0">
                          <a:latin typeface="ae_Cortoba" pitchFamily="18" charset="-78"/>
                          <a:ea typeface="Calibri"/>
                          <a:cs typeface="ae_Cortoba" pitchFamily="18" charset="-78"/>
                        </a:rPr>
                        <a:t>2</a:t>
                      </a:r>
                      <a:endParaRPr lang="en-US" sz="1200" dirty="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tabLst>
                          <a:tab pos="1590675" algn="l"/>
                        </a:tabLst>
                      </a:pPr>
                      <a:r>
                        <a:rPr lang="en-US" sz="1600" dirty="0">
                          <a:latin typeface="ae_Cortoba" pitchFamily="18" charset="-78"/>
                          <a:ea typeface="Calibri"/>
                          <a:cs typeface="ae_Cortoba" pitchFamily="18" charset="-78"/>
                        </a:rPr>
                        <a:t>I get short of breath when hurrying on level ground or walking up a slight hill</a:t>
                      </a:r>
                      <a:endParaRPr lang="en-US" sz="1200" dirty="0">
                        <a:latin typeface="ae_Cortoba" pitchFamily="18" charset="-78"/>
                        <a:ea typeface="Calibri"/>
                        <a:cs typeface="ae_Cortoba" pitchFamily="18" charset="-78"/>
                      </a:endParaRPr>
                    </a:p>
                  </a:txBody>
                  <a:tcPr marL="68580" marR="68580" marT="0" marB="0"/>
                </a:tc>
              </a:tr>
              <a:tr h="854197">
                <a:tc>
                  <a:txBody>
                    <a:bodyPr/>
                    <a:lstStyle/>
                    <a:p>
                      <a:pPr marL="0" marR="0" algn="ctr">
                        <a:lnSpc>
                          <a:spcPct val="115000"/>
                        </a:lnSpc>
                        <a:spcBef>
                          <a:spcPts val="0"/>
                        </a:spcBef>
                        <a:spcAft>
                          <a:spcPts val="1000"/>
                        </a:spcAft>
                        <a:tabLst>
                          <a:tab pos="1590675" algn="l"/>
                        </a:tabLst>
                      </a:pPr>
                      <a:endParaRPr lang="en-US" sz="1200" dirty="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a:t>
                      </a:r>
                      <a:r>
                        <a:rPr lang="en-US" sz="1600" b="1" dirty="0" smtClean="0">
                          <a:latin typeface="ae_Cortoba" pitchFamily="18" charset="-78"/>
                          <a:ea typeface="Calibri"/>
                          <a:cs typeface="ae_Cortoba" pitchFamily="18" charset="-78"/>
                        </a:rPr>
                        <a:t>3</a:t>
                      </a:r>
                      <a:endParaRPr lang="en-US" sz="1200" dirty="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pPr>
                      <a:r>
                        <a:rPr lang="en-US" sz="1600" dirty="0">
                          <a:latin typeface="ae_Cortoba" pitchFamily="18" charset="-78"/>
                          <a:ea typeface="Calibri"/>
                          <a:cs typeface="ae_Cortoba" pitchFamily="18" charset="-78"/>
                        </a:rPr>
                        <a:t>On level ground, I walk slower than people of the same age because of breathlessness, or I have to stop for breath when walking at my own pace on the level</a:t>
                      </a:r>
                      <a:endParaRPr lang="en-US" sz="1200" dirty="0">
                        <a:latin typeface="ae_Cortoba" pitchFamily="18" charset="-78"/>
                        <a:ea typeface="Calibri"/>
                        <a:cs typeface="ae_Cortoba" pitchFamily="18" charset="-78"/>
                      </a:endParaRPr>
                    </a:p>
                  </a:txBody>
                  <a:tcPr marL="68580" marR="68580" marT="0" marB="0"/>
                </a:tc>
              </a:tr>
              <a:tr h="792093">
                <a:tc>
                  <a:txBody>
                    <a:bodyPr/>
                    <a:lstStyle/>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a:t>
                      </a:r>
                      <a:r>
                        <a:rPr lang="en-US" sz="1600" b="1" dirty="0" smtClean="0">
                          <a:latin typeface="ae_Cortoba" pitchFamily="18" charset="-78"/>
                          <a:ea typeface="Calibri"/>
                          <a:cs typeface="ae_Cortoba" pitchFamily="18" charset="-78"/>
                        </a:rPr>
                        <a:t>4</a:t>
                      </a:r>
                      <a:endParaRPr lang="en-US" sz="1200" dirty="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pPr>
                      <a:r>
                        <a:rPr lang="en-US" sz="1600" dirty="0">
                          <a:latin typeface="ae_Cortoba" pitchFamily="18" charset="-78"/>
                          <a:ea typeface="Calibri"/>
                          <a:cs typeface="ae_Cortoba" pitchFamily="18" charset="-78"/>
                        </a:rPr>
                        <a:t>I stop for breath after walking about 100 yards or after a few minutes on level ground</a:t>
                      </a:r>
                      <a:endParaRPr lang="en-US" sz="1200" dirty="0">
                        <a:latin typeface="ae_Cortoba" pitchFamily="18" charset="-78"/>
                        <a:ea typeface="Calibri"/>
                        <a:cs typeface="ae_Cortoba" pitchFamily="18" charset="-78"/>
                      </a:endParaRPr>
                    </a:p>
                  </a:txBody>
                  <a:tcPr marL="68580" marR="68580" marT="0" marB="0"/>
                </a:tc>
              </a:tr>
              <a:tr h="792093">
                <a:tc>
                  <a:txBody>
                    <a:bodyPr/>
                    <a:lstStyle/>
                    <a:p>
                      <a:pPr marL="0" marR="0" algn="ctr">
                        <a:lnSpc>
                          <a:spcPct val="115000"/>
                        </a:lnSpc>
                        <a:spcBef>
                          <a:spcPts val="0"/>
                        </a:spcBef>
                        <a:spcAft>
                          <a:spcPts val="1000"/>
                        </a:spcAft>
                        <a:tabLst>
                          <a:tab pos="1590675" algn="l"/>
                        </a:tabLst>
                      </a:pPr>
                      <a:endParaRPr lang="en-US" sz="1200" dirty="0">
                        <a:latin typeface="ae_Cortoba" pitchFamily="18" charset="-78"/>
                        <a:ea typeface="Calibri"/>
                        <a:cs typeface="ae_Cortoba" pitchFamily="18" charset="-78"/>
                      </a:endParaRPr>
                    </a:p>
                    <a:p>
                      <a:pPr marL="0" marR="0" algn="ctr">
                        <a:lnSpc>
                          <a:spcPct val="115000"/>
                        </a:lnSpc>
                        <a:spcBef>
                          <a:spcPts val="0"/>
                        </a:spcBef>
                        <a:spcAft>
                          <a:spcPts val="1000"/>
                        </a:spcAft>
                        <a:tabLst>
                          <a:tab pos="1590675" algn="l"/>
                        </a:tabLst>
                      </a:pPr>
                      <a:r>
                        <a:rPr lang="en-US" sz="1600" b="1" dirty="0">
                          <a:latin typeface="ae_Cortoba" pitchFamily="18" charset="-78"/>
                          <a:ea typeface="Calibri"/>
                          <a:cs typeface="ae_Cortoba" pitchFamily="18" charset="-78"/>
                        </a:rPr>
                        <a:t>Grade </a:t>
                      </a:r>
                      <a:r>
                        <a:rPr lang="en-US" sz="1600" b="1" dirty="0" smtClean="0">
                          <a:latin typeface="ae_Cortoba" pitchFamily="18" charset="-78"/>
                          <a:ea typeface="Calibri"/>
                          <a:cs typeface="ae_Cortoba" pitchFamily="18" charset="-78"/>
                        </a:rPr>
                        <a:t>5</a:t>
                      </a:r>
                      <a:endParaRPr lang="en-US" sz="1200" dirty="0">
                        <a:latin typeface="ae_Cortoba" pitchFamily="18" charset="-78"/>
                        <a:ea typeface="Calibri"/>
                        <a:cs typeface="ae_Cortoba" pitchFamily="18" charset="-78"/>
                      </a:endParaRPr>
                    </a:p>
                  </a:txBody>
                  <a:tcPr marL="68580" marR="68580" marT="0" marB="0"/>
                </a:tc>
                <a:tc>
                  <a:txBody>
                    <a:bodyPr/>
                    <a:lstStyle/>
                    <a:p>
                      <a:pPr marL="0" marR="0">
                        <a:lnSpc>
                          <a:spcPct val="115000"/>
                        </a:lnSpc>
                        <a:spcBef>
                          <a:spcPts val="0"/>
                        </a:spcBef>
                        <a:spcAft>
                          <a:spcPts val="1000"/>
                        </a:spcAft>
                      </a:pPr>
                      <a:r>
                        <a:rPr lang="en-US" sz="1600" dirty="0">
                          <a:latin typeface="ae_Cortoba" pitchFamily="18" charset="-78"/>
                          <a:ea typeface="Calibri"/>
                          <a:cs typeface="ae_Cortoba" pitchFamily="18" charset="-78"/>
                        </a:rPr>
                        <a:t>I am too breathless to leave the house or I am breathless when dressing</a:t>
                      </a:r>
                      <a:endParaRPr lang="en-US" sz="1200" dirty="0">
                        <a:latin typeface="ae_Cortoba" pitchFamily="18" charset="-78"/>
                        <a:ea typeface="Calibri"/>
                        <a:cs typeface="ae_Cortoba" pitchFamily="18" charset="-78"/>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228600" y="1143000"/>
            <a:ext cx="8640762" cy="3962400"/>
          </a:xfrm>
        </p:spPr>
        <p:txBody>
          <a:bodyPr/>
          <a:lstStyle/>
          <a:p>
            <a:pPr lvl="2" algn="ctr" eaLnBrk="1" hangingPunct="1">
              <a:buFont typeface="Wingdings" pitchFamily="2" charset="2"/>
              <a:buNone/>
            </a:pPr>
            <a:endParaRPr lang="en-US" sz="3600" i="1" dirty="0" smtClean="0">
              <a:solidFill>
                <a:srgbClr val="FFFF00"/>
              </a:solidFill>
            </a:endParaRPr>
          </a:p>
          <a:p>
            <a:pPr lvl="2" algn="ctr" eaLnBrk="1" hangingPunct="1">
              <a:buFont typeface="Wingdings" pitchFamily="2" charset="2"/>
              <a:buNone/>
            </a:pPr>
            <a:endParaRPr lang="en-US" sz="3600" i="1" dirty="0" smtClean="0">
              <a:solidFill>
                <a:srgbClr val="FFFF00"/>
              </a:solidFill>
            </a:endParaRPr>
          </a:p>
          <a:p>
            <a:pPr lvl="2" algn="ctr" eaLnBrk="1" hangingPunct="1">
              <a:buFont typeface="Wingdings" pitchFamily="2" charset="2"/>
              <a:buNone/>
            </a:pPr>
            <a:r>
              <a:rPr lang="en-US" sz="4400" i="1" dirty="0" smtClean="0">
                <a:solidFill>
                  <a:srgbClr val="FFFF00"/>
                </a:solidFill>
              </a:rPr>
              <a:t>  Questions to ask about Associated and precipitating factors of </a:t>
            </a:r>
            <a:r>
              <a:rPr lang="en-US" sz="4400" i="1" dirty="0" err="1" smtClean="0">
                <a:solidFill>
                  <a:srgbClr val="FFFF00"/>
                </a:solidFill>
              </a:rPr>
              <a:t>dyspnea</a:t>
            </a:r>
            <a:r>
              <a:rPr lang="en-US" sz="4400" i="1" dirty="0" smtClean="0">
                <a:solidFill>
                  <a:srgbClr val="FFFF00"/>
                </a:solidFill>
              </a:rPr>
              <a:t>.</a:t>
            </a:r>
          </a:p>
          <a:p>
            <a:pPr algn="ctr" eaLnBrk="1" hangingPunct="1">
              <a:buFont typeface="Wingdings" pitchFamily="2" charset="2"/>
              <a:buNone/>
            </a:pPr>
            <a:endParaRPr lang="en-US" sz="4400" i="1" dirty="0" smtClean="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sz="half" idx="1"/>
          </p:nvPr>
        </p:nvSpPr>
        <p:spPr>
          <a:xfrm>
            <a:off x="0" y="332656"/>
            <a:ext cx="5791200" cy="5764213"/>
          </a:xfrm>
        </p:spPr>
        <p:txBody>
          <a:bodyPr/>
          <a:lstStyle/>
          <a:p>
            <a:pPr eaLnBrk="1" hangingPunct="1">
              <a:lnSpc>
                <a:spcPct val="80000"/>
              </a:lnSpc>
              <a:buFont typeface="Wingdings" pitchFamily="2" charset="2"/>
              <a:buNone/>
            </a:pPr>
            <a:r>
              <a:rPr lang="en-US" b="1" u="sng" dirty="0" smtClean="0">
                <a:solidFill>
                  <a:srgbClr val="FFFF00"/>
                </a:solidFill>
              </a:rPr>
              <a:t>Question</a:t>
            </a:r>
          </a:p>
          <a:p>
            <a:pPr eaLnBrk="1" hangingPunct="1">
              <a:lnSpc>
                <a:spcPct val="80000"/>
              </a:lnSpc>
              <a:buFont typeface="Wingdings" pitchFamily="2" charset="2"/>
              <a:buNone/>
            </a:pPr>
            <a:endParaRPr lang="en-US" sz="2400" b="1" u="sng" dirty="0" smtClean="0">
              <a:solidFill>
                <a:schemeClr val="folHlink"/>
              </a:solidFill>
            </a:endParaRPr>
          </a:p>
          <a:p>
            <a:pPr eaLnBrk="1" hangingPunct="1">
              <a:lnSpc>
                <a:spcPct val="80000"/>
              </a:lnSpc>
            </a:pPr>
            <a:r>
              <a:rPr lang="en-US" sz="2400" dirty="0" smtClean="0"/>
              <a:t>Associated only with exertion?</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Associated with exertion and occurs at night? Cough and wheeze?</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Associated with exertion, chest, arm or neck discomfort and concurrent nausea or diaphoresis?</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Worse when assuming upright position</a:t>
            </a:r>
            <a:r>
              <a:rPr lang="en-US" sz="2400" dirty="0" smtClean="0"/>
              <a:t>?</a:t>
            </a:r>
          </a:p>
          <a:p>
            <a:pPr eaLnBrk="1" hangingPunct="1">
              <a:lnSpc>
                <a:spcPct val="80000"/>
              </a:lnSpc>
              <a:buNone/>
            </a:pPr>
            <a:endParaRPr lang="en-US" sz="2400" dirty="0" smtClean="0"/>
          </a:p>
          <a:p>
            <a:pPr eaLnBrk="1" hangingPunct="1">
              <a:lnSpc>
                <a:spcPct val="80000"/>
              </a:lnSpc>
            </a:pPr>
            <a:endParaRPr lang="en-US" sz="2400" dirty="0" smtClean="0"/>
          </a:p>
          <a:p>
            <a:pPr eaLnBrk="1" hangingPunct="1">
              <a:lnSpc>
                <a:spcPct val="80000"/>
              </a:lnSpc>
            </a:pPr>
            <a:r>
              <a:rPr lang="en-US" sz="2400" dirty="0" smtClean="0"/>
              <a:t>Present in the lateral </a:t>
            </a:r>
            <a:r>
              <a:rPr lang="en-US" sz="2400" dirty="0" err="1" smtClean="0"/>
              <a:t>decubitus</a:t>
            </a:r>
            <a:r>
              <a:rPr lang="en-US" sz="2400" dirty="0" smtClean="0"/>
              <a:t> </a:t>
            </a:r>
            <a:r>
              <a:rPr lang="en-US" sz="2400" dirty="0" smtClean="0"/>
              <a:t>position?</a:t>
            </a:r>
          </a:p>
          <a:p>
            <a:pPr eaLnBrk="1" hangingPunct="1">
              <a:lnSpc>
                <a:spcPct val="80000"/>
              </a:lnSpc>
            </a:pPr>
            <a:endParaRPr lang="en-US" sz="2400" dirty="0" smtClean="0"/>
          </a:p>
          <a:p>
            <a:pPr eaLnBrk="1" hangingPunct="1">
              <a:lnSpc>
                <a:spcPct val="80000"/>
              </a:lnSpc>
            </a:pPr>
            <a:r>
              <a:rPr lang="en-US" sz="2400" dirty="0" smtClean="0"/>
              <a:t>Occurring </a:t>
            </a:r>
            <a:r>
              <a:rPr lang="en-US" sz="2400" dirty="0" smtClean="0"/>
              <a:t>within minutes or </a:t>
            </a:r>
            <a:r>
              <a:rPr lang="en-US" sz="2400" dirty="0" smtClean="0"/>
              <a:t>hours</a:t>
            </a:r>
          </a:p>
          <a:p>
            <a:pPr eaLnBrk="1" hangingPunct="1">
              <a:lnSpc>
                <a:spcPct val="80000"/>
              </a:lnSpc>
              <a:buNone/>
            </a:pPr>
            <a:r>
              <a:rPr lang="en-US" sz="2400" dirty="0" smtClean="0"/>
              <a:t> </a:t>
            </a:r>
            <a:r>
              <a:rPr lang="en-US" sz="2400" dirty="0" smtClean="0"/>
              <a:t>of becoming recumbent?</a:t>
            </a:r>
          </a:p>
          <a:p>
            <a:pPr eaLnBrk="1" hangingPunct="1">
              <a:lnSpc>
                <a:spcPct val="80000"/>
              </a:lnSpc>
            </a:pPr>
            <a:endParaRPr lang="en-US" sz="2400" dirty="0" smtClean="0"/>
          </a:p>
        </p:txBody>
      </p:sp>
      <p:sp>
        <p:nvSpPr>
          <p:cNvPr id="71683" name="Rectangle 3"/>
          <p:cNvSpPr>
            <a:spLocks noGrp="1" noChangeArrowheads="1"/>
          </p:cNvSpPr>
          <p:nvPr>
            <p:ph sz="half" idx="2"/>
          </p:nvPr>
        </p:nvSpPr>
        <p:spPr>
          <a:xfrm>
            <a:off x="5181600" y="332656"/>
            <a:ext cx="4191000" cy="6308725"/>
          </a:xfrm>
        </p:spPr>
        <p:txBody>
          <a:bodyPr/>
          <a:lstStyle/>
          <a:p>
            <a:pPr eaLnBrk="1" hangingPunct="1">
              <a:lnSpc>
                <a:spcPct val="80000"/>
              </a:lnSpc>
              <a:buFont typeface="Wingdings" pitchFamily="2" charset="2"/>
              <a:buNone/>
            </a:pPr>
            <a:r>
              <a:rPr lang="en-US" sz="2400" b="1" u="sng" dirty="0" smtClean="0">
                <a:solidFill>
                  <a:srgbClr val="FFFF00"/>
                </a:solidFill>
              </a:rPr>
              <a:t>Probable </a:t>
            </a:r>
            <a:r>
              <a:rPr lang="en-US" sz="2400" b="1" u="sng" dirty="0" err="1" smtClean="0">
                <a:solidFill>
                  <a:srgbClr val="FFFF00"/>
                </a:solidFill>
              </a:rPr>
              <a:t>Pathophysiology</a:t>
            </a:r>
            <a:endParaRPr lang="en-US" sz="2400" b="1" u="sng" dirty="0" smtClean="0">
              <a:solidFill>
                <a:srgbClr val="FFFF00"/>
              </a:solidFill>
            </a:endParaRPr>
          </a:p>
          <a:p>
            <a:pPr eaLnBrk="1" hangingPunct="1">
              <a:lnSpc>
                <a:spcPct val="80000"/>
              </a:lnSpc>
              <a:buFont typeface="Wingdings" pitchFamily="2" charset="2"/>
              <a:buNone/>
            </a:pPr>
            <a:endParaRPr lang="en-US" sz="2400" b="1" u="sng" dirty="0" smtClean="0">
              <a:solidFill>
                <a:schemeClr val="folHlink"/>
              </a:solidFill>
            </a:endParaRPr>
          </a:p>
          <a:p>
            <a:pPr eaLnBrk="1" hangingPunct="1">
              <a:lnSpc>
                <a:spcPct val="80000"/>
              </a:lnSpc>
            </a:pPr>
            <a:r>
              <a:rPr lang="en-US" sz="2400" dirty="0" smtClean="0"/>
              <a:t>Heart failure, restrictive or obstructive lung </a:t>
            </a:r>
            <a:r>
              <a:rPr lang="en-US" sz="2400" dirty="0" smtClean="0"/>
              <a:t>disease</a:t>
            </a:r>
          </a:p>
          <a:p>
            <a:pPr eaLnBrk="1" hangingPunct="1">
              <a:lnSpc>
                <a:spcPct val="80000"/>
              </a:lnSpc>
            </a:pPr>
            <a:endParaRPr lang="en-US" sz="2400" dirty="0" smtClean="0"/>
          </a:p>
          <a:p>
            <a:pPr eaLnBrk="1" hangingPunct="1">
              <a:lnSpc>
                <a:spcPct val="80000"/>
              </a:lnSpc>
            </a:pPr>
            <a:r>
              <a:rPr lang="en-US" sz="2400" dirty="0" smtClean="0"/>
              <a:t>Asthma or heart </a:t>
            </a:r>
            <a:r>
              <a:rPr lang="en-US" sz="2400" dirty="0" smtClean="0"/>
              <a:t>failure</a:t>
            </a:r>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r>
              <a:rPr lang="en-US" sz="2400" dirty="0" smtClean="0"/>
              <a:t>Angina </a:t>
            </a:r>
            <a:r>
              <a:rPr lang="en-US" sz="2400" dirty="0" smtClean="0"/>
              <a:t>pectoris</a:t>
            </a:r>
          </a:p>
          <a:p>
            <a:pPr eaLnBrk="1" hangingPunct="1">
              <a:lnSpc>
                <a:spcPct val="80000"/>
              </a:lnSpc>
              <a:buNone/>
            </a:pPr>
            <a:endParaRPr lang="en-US" sz="2400" dirty="0" smtClean="0"/>
          </a:p>
          <a:p>
            <a:pPr eaLnBrk="1" hangingPunct="1">
              <a:lnSpc>
                <a:spcPct val="80000"/>
              </a:lnSpc>
            </a:pPr>
            <a:endParaRPr lang="en-US" sz="2400" dirty="0" smtClean="0"/>
          </a:p>
          <a:p>
            <a:pPr eaLnBrk="1" hangingPunct="1">
              <a:lnSpc>
                <a:spcPct val="80000"/>
              </a:lnSpc>
            </a:pPr>
            <a:r>
              <a:rPr lang="en-US" sz="2400" dirty="0" smtClean="0"/>
              <a:t>Liver disease with </a:t>
            </a:r>
            <a:r>
              <a:rPr lang="en-US" sz="2400" dirty="0" smtClean="0"/>
              <a:t>A-V</a:t>
            </a:r>
            <a:endParaRPr lang="en-US" sz="2400" dirty="0" smtClean="0"/>
          </a:p>
          <a:p>
            <a:pPr eaLnBrk="1" hangingPunct="1">
              <a:lnSpc>
                <a:spcPct val="80000"/>
              </a:lnSpc>
              <a:buFont typeface="Wingdings" pitchFamily="2" charset="2"/>
              <a:buNone/>
            </a:pPr>
            <a:r>
              <a:rPr lang="en-US" sz="2400" dirty="0" smtClean="0"/>
              <a:t>  shunts at the lung bases (</a:t>
            </a:r>
            <a:r>
              <a:rPr lang="en-US" sz="2400" dirty="0" err="1" smtClean="0"/>
              <a:t>platypnea</a:t>
            </a:r>
            <a:r>
              <a:rPr lang="en-US" sz="2400" dirty="0" smtClean="0"/>
              <a:t>)</a:t>
            </a:r>
          </a:p>
          <a:p>
            <a:pPr eaLnBrk="1" hangingPunct="1">
              <a:lnSpc>
                <a:spcPct val="80000"/>
              </a:lnSpc>
            </a:pPr>
            <a:endParaRPr lang="en-US" sz="2400" dirty="0" smtClean="0"/>
          </a:p>
          <a:p>
            <a:pPr eaLnBrk="1" hangingPunct="1">
              <a:lnSpc>
                <a:spcPct val="80000"/>
              </a:lnSpc>
            </a:pPr>
            <a:r>
              <a:rPr lang="en-US" sz="2400" dirty="0" smtClean="0"/>
              <a:t>Unilateral lung or pleural disease (</a:t>
            </a:r>
            <a:r>
              <a:rPr lang="en-US" sz="2400" dirty="0" err="1" smtClean="0"/>
              <a:t>trepopnea</a:t>
            </a:r>
            <a:r>
              <a:rPr lang="en-US" sz="2400" dirty="0" smtClean="0"/>
              <a:t>)</a:t>
            </a:r>
            <a:endParaRPr lang="en-US" sz="2400" dirty="0" smtClean="0"/>
          </a:p>
          <a:p>
            <a:pPr eaLnBrk="1" hangingPunct="1">
              <a:lnSpc>
                <a:spcPct val="80000"/>
              </a:lnSpc>
            </a:pPr>
            <a:endParaRPr lang="en-US" sz="2400" dirty="0" smtClean="0"/>
          </a:p>
          <a:p>
            <a:pPr eaLnBrk="1" hangingPunct="1">
              <a:lnSpc>
                <a:spcPct val="80000"/>
              </a:lnSpc>
            </a:pPr>
            <a:r>
              <a:rPr lang="en-US" sz="2400" dirty="0" smtClean="0"/>
              <a:t>Heart failure (</a:t>
            </a:r>
            <a:r>
              <a:rPr lang="en-US" sz="2400" dirty="0" err="1" smtClean="0"/>
              <a:t>orthopnea</a:t>
            </a:r>
            <a:r>
              <a:rPr lang="en-US" sz="2400" dirty="0" smtClean="0"/>
              <a:t>)</a:t>
            </a:r>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clinical symptoms of obstructive lung approach"/>
          <p:cNvPicPr>
            <a:picLocks noChangeAspect="1" noChangeArrowheads="1"/>
          </p:cNvPicPr>
          <p:nvPr/>
        </p:nvPicPr>
        <p:blipFill>
          <a:blip r:embed="rId2"/>
          <a:srcRect b="5159"/>
          <a:stretch>
            <a:fillRect/>
          </a:stretch>
        </p:blipFill>
        <p:spPr bwMode="auto">
          <a:xfrm>
            <a:off x="-26988" y="0"/>
            <a:ext cx="91709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438400"/>
            <a:ext cx="8229600" cy="1143000"/>
          </a:xfrm>
        </p:spPr>
        <p:txBody>
          <a:bodyPr>
            <a:normAutofit/>
          </a:bodyPr>
          <a:lstStyle/>
          <a:p>
            <a:pPr algn="ctr"/>
            <a:r>
              <a:rPr lang="en-US" sz="6000" dirty="0" smtClean="0"/>
              <a:t>Thank You</a:t>
            </a:r>
            <a:endParaRPr lang="en-US" sz="6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r="2601" b="6195"/>
          <a:stretch>
            <a:fillRect/>
          </a:stretch>
        </p:blipFill>
        <p:spPr bwMode="auto">
          <a:xfrm>
            <a:off x="457200" y="105650"/>
            <a:ext cx="8382000" cy="654235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76400" y="0"/>
            <a:ext cx="6705600" cy="6705600"/>
          </a:xfrm>
          <a:prstGeom prst="rect">
            <a:avLst/>
          </a:prstGeom>
          <a:noFill/>
          <a:ln w="9525">
            <a:noFill/>
            <a:miter lim="800000"/>
            <a:headEnd/>
            <a:tailEnd/>
          </a:ln>
          <a:effectLst/>
        </p:spPr>
      </p:pic>
      <p:sp>
        <p:nvSpPr>
          <p:cNvPr id="3" name="TextBox 2"/>
          <p:cNvSpPr txBox="1"/>
          <p:nvPr/>
        </p:nvSpPr>
        <p:spPr>
          <a:xfrm>
            <a:off x="381000" y="3124200"/>
            <a:ext cx="1095749" cy="1077218"/>
          </a:xfrm>
          <a:prstGeom prst="rect">
            <a:avLst/>
          </a:prstGeom>
          <a:noFill/>
        </p:spPr>
        <p:txBody>
          <a:bodyPr wrap="none" rtlCol="0">
            <a:spAutoFit/>
          </a:bodyPr>
          <a:lstStyle/>
          <a:p>
            <a:r>
              <a:rPr lang="en-US" sz="3200" b="1" dirty="0" smtClean="0">
                <a:solidFill>
                  <a:srgbClr val="FF0000"/>
                </a:solidFill>
              </a:rPr>
              <a:t>HRCT</a:t>
            </a:r>
          </a:p>
          <a:p>
            <a:r>
              <a:rPr lang="en-US" sz="3200" b="1" dirty="0" smtClean="0">
                <a:solidFill>
                  <a:srgbClr val="FF0000"/>
                </a:solidFill>
              </a:rPr>
              <a:t>chest</a:t>
            </a:r>
            <a:endParaRPr lang="en-US" sz="32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229600" cy="3539430"/>
          </a:xfrm>
          <a:prstGeom prst="rect">
            <a:avLst/>
          </a:prstGeom>
        </p:spPr>
        <p:txBody>
          <a:bodyPr wrap="square">
            <a:spAutoFit/>
          </a:bodyPr>
          <a:lstStyle/>
          <a:p>
            <a:pPr algn="ctr"/>
            <a:r>
              <a:rPr lang="en-US" sz="4400" b="1" dirty="0" smtClean="0">
                <a:solidFill>
                  <a:srgbClr val="FF0000"/>
                </a:solidFill>
                <a:latin typeface="Times New Roman" pitchFamily="18" charset="0"/>
                <a:cs typeface="Times New Roman" pitchFamily="18" charset="0"/>
              </a:rPr>
              <a:t>Questions</a:t>
            </a:r>
          </a:p>
          <a:p>
            <a:pPr algn="just"/>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 What is the likely diagnosis?</a:t>
            </a:r>
          </a:p>
          <a:p>
            <a:pPr algn="just"/>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 What further investigations and treatment are indicated?</a:t>
            </a:r>
            <a:endParaRPr lang="en-US" sz="36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1524000" y="1524000"/>
            <a:ext cx="6096000" cy="2819400"/>
          </a:xfrm>
          <a:prstGeom prst="flowChartPunchedTap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00200" y="2514600"/>
            <a:ext cx="5835636" cy="707886"/>
          </a:xfrm>
          <a:prstGeom prst="rect">
            <a:avLst/>
          </a:prstGeom>
          <a:noFill/>
        </p:spPr>
        <p:txBody>
          <a:bodyPr wrap="none" rtlCol="0">
            <a:spAutoFit/>
          </a:bodyPr>
          <a:lstStyle/>
          <a:p>
            <a:r>
              <a:rPr lang="en-US" sz="4000" b="1" dirty="0" err="1" smtClean="0">
                <a:solidFill>
                  <a:schemeClr val="bg1"/>
                </a:solidFill>
                <a:latin typeface="Segoe UI Semibold" pitchFamily="34" charset="0"/>
                <a:cs typeface="Segoe UI Semibold" pitchFamily="34" charset="0"/>
              </a:rPr>
              <a:t>Aproach</a:t>
            </a:r>
            <a:r>
              <a:rPr lang="en-US" sz="4000" b="1" dirty="0" smtClean="0">
                <a:solidFill>
                  <a:schemeClr val="bg1"/>
                </a:solidFill>
                <a:latin typeface="Segoe UI Semibold" pitchFamily="34" charset="0"/>
                <a:cs typeface="Segoe UI Semibold" pitchFamily="34" charset="0"/>
              </a:rPr>
              <a:t> to a case of ILD</a:t>
            </a:r>
            <a:endParaRPr lang="en-US" sz="4000" b="1" dirty="0">
              <a:solidFill>
                <a:schemeClr val="bg1"/>
              </a:solidFill>
              <a:latin typeface="Segoe UI Semibold" pitchFamily="34" charset="0"/>
              <a:cs typeface="Segoe UI Semibold"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b="1" dirty="0" smtClean="0">
                <a:solidFill>
                  <a:srgbClr val="FF0000"/>
                </a:solidFill>
              </a:rPr>
              <a:t>Important notes in History</a:t>
            </a:r>
            <a:endParaRPr lang="en-US" b="1" dirty="0">
              <a:solidFill>
                <a:srgbClr val="FF0000"/>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ndr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69E52F-1800-4460-9BED-0BA364B4968D}"/>
</file>

<file path=customXml/itemProps2.xml><?xml version="1.0" encoding="utf-8"?>
<ds:datastoreItem xmlns:ds="http://schemas.openxmlformats.org/officeDocument/2006/customXml" ds:itemID="{4552C322-FB00-4142-8728-111DB58DA26D}"/>
</file>

<file path=customXml/itemProps3.xml><?xml version="1.0" encoding="utf-8"?>
<ds:datastoreItem xmlns:ds="http://schemas.openxmlformats.org/officeDocument/2006/customXml" ds:itemID="{955AEA08-9E26-44F1-9582-EB3123F48200}"/>
</file>

<file path=docProps/app.xml><?xml version="1.0" encoding="utf-8"?>
<Properties xmlns="http://schemas.openxmlformats.org/officeDocument/2006/extended-properties" xmlns:vt="http://schemas.openxmlformats.org/officeDocument/2006/docPropsVTypes">
  <TotalTime>219</TotalTime>
  <Words>1282</Words>
  <Application>Microsoft Office PowerPoint</Application>
  <PresentationFormat>On-screen Show (4:3)</PresentationFormat>
  <Paragraphs>222</Paragraphs>
  <Slides>47</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Office Theme</vt:lpstr>
      <vt:lpstr>Foundry</vt:lpstr>
      <vt:lpstr>Document</vt:lpstr>
      <vt:lpstr>Slide 1</vt:lpstr>
      <vt:lpstr>Slide 2</vt:lpstr>
      <vt:lpstr>Slide 3</vt:lpstr>
      <vt:lpstr>Slide 4</vt:lpstr>
      <vt:lpstr>Slide 5</vt:lpstr>
      <vt:lpstr>Slide 6</vt:lpstr>
      <vt:lpstr>Slide 7</vt:lpstr>
      <vt:lpstr>Slide 8</vt:lpstr>
      <vt:lpstr>Important notes in History</vt:lpstr>
      <vt:lpstr>Drugs</vt:lpstr>
      <vt:lpstr>Occupational/environmental</vt:lpstr>
      <vt:lpstr>Silicosis</vt:lpstr>
      <vt:lpstr>Asbestosis</vt:lpstr>
      <vt:lpstr>BERYLLIOSIS</vt:lpstr>
      <vt:lpstr>Hypersensitivity pneumonitis - microorganisms</vt:lpstr>
      <vt:lpstr>Hypersensitivity pneumonitis</vt:lpstr>
      <vt:lpstr> History suggestive of:          1. Collagen vascular diseases          2. Vasculitis</vt:lpstr>
      <vt:lpstr>  Chest radiography of ILD</vt:lpstr>
      <vt:lpstr>Slide 19</vt:lpstr>
      <vt:lpstr>Patterns of Interstitial Lung Disease</vt:lpstr>
      <vt:lpstr>Slide 21</vt:lpstr>
      <vt:lpstr>Slide 22</vt:lpstr>
      <vt:lpstr>Slide 23</vt:lpstr>
      <vt:lpstr>Slide 24</vt:lpstr>
      <vt:lpstr>Slide 25</vt:lpstr>
      <vt:lpstr>This 50-year-old man presented with end-stage lung fibrosis PA chest radiograph shows medium to coarse reticular B: CT scan shows multiple small cysts (honeycombing) involving predominantly the subpleural peripheral regions of lung. Traction bronchiectasis, another sign of end-stage lung fibrosis. </vt:lpstr>
      <vt:lpstr>Slide 27</vt:lpstr>
      <vt:lpstr>Slide 28</vt:lpstr>
      <vt:lpstr>Slide 29</vt:lpstr>
      <vt:lpstr>Slide 30</vt:lpstr>
      <vt:lpstr>How to approach a case of Dyspnea ???</vt:lpstr>
      <vt:lpstr>SHORTNESS OF BREATH (DYSPNEA)</vt:lpstr>
      <vt:lpstr>   MECHANISMS OF DYSPNEA</vt:lpstr>
      <vt:lpstr>Slide 34</vt:lpstr>
      <vt:lpstr>Slide 35</vt:lpstr>
      <vt:lpstr>Slide 36</vt:lpstr>
      <vt:lpstr>Shortness of Breath: Common Causes</vt:lpstr>
      <vt:lpstr>Slide 38</vt:lpstr>
      <vt:lpstr>Mode of onset and course: 1- Sudden onset  pulmonary embolism, pneumothorax. 2- Acute  inhalation of fumes. 3- Subacute  (progressive over weeks)  pleural effusion. 4- Chronic (progressive over months or years)  COPD, IPF and Primary pulmonary hypertension. 5- Paroxysmal (intermittent)  in asthma.</vt:lpstr>
      <vt:lpstr>                                 Postural Dyspnea Orthopnea is the sensation of breathlessness in the recumbent position, relieved immediately by sitting or standing.   1. In the horizontal position there is redistribution of blood volume from the lower extremities and splanchnic beds to the lungs. In patients with congestive heart failure:   ► the pulmonary circulation may already be overloaded   ►  the additional volume cannot be pumped out by the left ventricle because of disease,  ► there is a significant reduction in vital capacity and pulmonary compliance with resultant shortness of breath  2. Pulmonary congestion decreases when the patient assumes a more erect position, and this is accompanied by an improvement in symptoms.  3. Patients with orthopnea are functionally classified into NYHA class IV </vt:lpstr>
      <vt:lpstr>Slide 41</vt:lpstr>
      <vt:lpstr>Trepopnea is dyspnea that occurs in one lateral decubitus position as opposed to the other .   may occur with asymmetric lung disease when the patient lies with the more affected lung down because of gravitational redistribution of blood flow.   Platypnea refers to breathlessness that occurs in the upright position and is relieved with recumbency, was originally described in:   ►Bilateral large basal bullae  ► Bilateral basal A-V malformations  </vt:lpstr>
      <vt:lpstr> The Medical Research Council (MRC) scale                    The Medical Research Council (MRC) scale is the most commonly used validated scale to assess dyspnea in daily living in chronic respiratory diseases</vt:lpstr>
      <vt:lpstr>Slide 44</vt:lpstr>
      <vt:lpstr>Slide 45</vt:lpstr>
      <vt:lpstr>Slide 46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 ElAzony</dc:creator>
  <cp:lastModifiedBy>Ahmed ElAzony</cp:lastModifiedBy>
  <cp:revision>51</cp:revision>
  <dcterms:created xsi:type="dcterms:W3CDTF">2006-08-16T00:00:00Z</dcterms:created>
  <dcterms:modified xsi:type="dcterms:W3CDTF">2020-01-28T04:41:27Z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