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3"/>
    <p:sldMasterId id="214748366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12192000"/>
  <p:notesSz cx="6858000" cy="9144000"/>
  <p:embeddedFontLst>
    <p:embeddedFont>
      <p:font typeface="Source Sans Pro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regular.fntdata"/><Relationship Id="rId11" Type="http://schemas.openxmlformats.org/officeDocument/2006/relationships/slide" Target="slides/slide6.xml"/><Relationship Id="rId22" Type="http://schemas.openxmlformats.org/officeDocument/2006/relationships/font" Target="fonts/SourceSansPro-italic.fntdata"/><Relationship Id="rId10" Type="http://schemas.openxmlformats.org/officeDocument/2006/relationships/slide" Target="slides/slide5.xml"/><Relationship Id="rId21" Type="http://schemas.openxmlformats.org/officeDocument/2006/relationships/font" Target="fonts/SourceSansPro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SourceSansPro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031749ff6_0_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031749ff6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031749f98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b031749f9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hyperlink" Target="https://my.clevelandclinic.org/health/diseases/16901-cough--dry-coughs" TargetMode="External"/><Relationship Id="rId5" Type="http://schemas.openxmlformats.org/officeDocument/2006/relationships/hyperlink" Target="https://my.clevelandclinic.org/health/diseases/16942-dyspnea" TargetMode="External"/><Relationship Id="rId6" Type="http://schemas.openxmlformats.org/officeDocument/2006/relationships/hyperlink" Target="https://my.clevelandclinic.org/health/articles/8706-copd-glossary-of-terms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5"/>
          <p:cNvSpPr txBox="1"/>
          <p:nvPr>
            <p:ph type="ctrTitle"/>
          </p:nvPr>
        </p:nvSpPr>
        <p:spPr>
          <a:xfrm>
            <a:off x="3045368" y="2043663"/>
            <a:ext cx="6105194" cy="203105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0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Pleural Effusion</a:t>
            </a:r>
            <a:endParaRPr/>
          </a:p>
        </p:txBody>
      </p:sp>
      <p:sp>
        <p:nvSpPr>
          <p:cNvPr id="99" name="Google Shape;99;p15"/>
          <p:cNvSpPr txBox="1"/>
          <p:nvPr>
            <p:ph idx="1" type="subTitle"/>
          </p:nvPr>
        </p:nvSpPr>
        <p:spPr>
          <a:xfrm>
            <a:off x="3045368" y="4074718"/>
            <a:ext cx="6105194" cy="6820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>
            <p:ph type="title"/>
          </p:nvPr>
        </p:nvSpPr>
        <p:spPr>
          <a:xfrm>
            <a:off x="804673" y="3320859"/>
            <a:ext cx="4524973" cy="2076333"/>
          </a:xfrm>
          <a:prstGeom prst="ellipse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Calibri"/>
              <a:buNone/>
            </a:pPr>
            <a:r>
              <a:rPr lang="en-US" sz="3000"/>
              <a:t>Oblitration of costophrenic angle</a:t>
            </a:r>
            <a:endParaRPr/>
          </a:p>
        </p:txBody>
      </p:sp>
      <p:sp>
        <p:nvSpPr>
          <p:cNvPr id="177" name="Google Shape;177;p24"/>
          <p:cNvSpPr/>
          <p:nvPr/>
        </p:nvSpPr>
        <p:spPr>
          <a:xfrm>
            <a:off x="5857312" y="381000"/>
            <a:ext cx="6334689" cy="6477000"/>
          </a:xfrm>
          <a:custGeom>
            <a:rect b="b" l="l" r="r" t="t"/>
            <a:pathLst>
              <a:path extrusionOk="0" h="6477000" w="6334689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2903" t="0"/>
          <a:stretch/>
        </p:blipFill>
        <p:spPr>
          <a:xfrm>
            <a:off x="6021086" y="544777"/>
            <a:ext cx="6170914" cy="6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/>
          <p:nvPr>
            <p:ph type="title"/>
          </p:nvPr>
        </p:nvSpPr>
        <p:spPr>
          <a:xfrm>
            <a:off x="804673" y="3320859"/>
            <a:ext cx="4524973" cy="20763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700"/>
              <a:buFont typeface="Calibri"/>
              <a:buNone/>
            </a:pPr>
            <a:r>
              <a:rPr lang="en-US" sz="3700"/>
              <a:t>Loss of diaphragmatic and apex of heart silhouette</a:t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5857312" y="381000"/>
            <a:ext cx="6334689" cy="6477000"/>
          </a:xfrm>
          <a:custGeom>
            <a:rect b="b" l="l" r="r" t="t"/>
            <a:pathLst>
              <a:path extrusionOk="0" h="6477000" w="6334689">
                <a:moveTo>
                  <a:pt x="3561588" y="0"/>
                </a:moveTo>
                <a:cubicBezTo>
                  <a:pt x="4668032" y="0"/>
                  <a:pt x="5656635" y="504534"/>
                  <a:pt x="6309883" y="1296087"/>
                </a:cubicBezTo>
                <a:lnTo>
                  <a:pt x="6334689" y="1329261"/>
                </a:lnTo>
                <a:lnTo>
                  <a:pt x="6334689" y="5793916"/>
                </a:lnTo>
                <a:lnTo>
                  <a:pt x="6309883" y="5827089"/>
                </a:lnTo>
                <a:cubicBezTo>
                  <a:pt x="6146571" y="6024977"/>
                  <a:pt x="5962299" y="6204927"/>
                  <a:pt x="5760467" y="6363539"/>
                </a:cubicBezTo>
                <a:lnTo>
                  <a:pt x="5607796" y="6477000"/>
                </a:lnTo>
                <a:lnTo>
                  <a:pt x="1519571" y="6477000"/>
                </a:lnTo>
                <a:lnTo>
                  <a:pt x="1296088" y="6309883"/>
                </a:lnTo>
                <a:cubicBezTo>
                  <a:pt x="504535" y="5656635"/>
                  <a:pt x="0" y="4668032"/>
                  <a:pt x="0" y="3561588"/>
                </a:cubicBezTo>
                <a:cubicBezTo>
                  <a:pt x="0" y="1594577"/>
                  <a:pt x="1594577" y="0"/>
                  <a:pt x="3561588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5" name="Google Shape;185;p2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5142" l="0" r="2" t="7388"/>
          <a:stretch/>
        </p:blipFill>
        <p:spPr>
          <a:xfrm>
            <a:off x="6021086" y="544777"/>
            <a:ext cx="6170914" cy="6313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1414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6"/>
          <p:cNvSpPr txBox="1"/>
          <p:nvPr>
            <p:ph type="title"/>
          </p:nvPr>
        </p:nvSpPr>
        <p:spPr>
          <a:xfrm>
            <a:off x="7464614" y="1783959"/>
            <a:ext cx="4087306" cy="288911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Calibri"/>
              <a:buNone/>
            </a:pPr>
            <a:r>
              <a:rPr lang="en-US" sz="5400"/>
              <a:t>Meniscus sign </a:t>
            </a:r>
            <a:endParaRPr/>
          </a:p>
        </p:txBody>
      </p:sp>
      <p:sp>
        <p:nvSpPr>
          <p:cNvPr id="191" name="Google Shape;191;p26"/>
          <p:cNvSpPr/>
          <p:nvPr/>
        </p:nvSpPr>
        <p:spPr>
          <a:xfrm rot="10800000">
            <a:off x="2" y="0"/>
            <a:ext cx="7188051" cy="6858000"/>
          </a:xfrm>
          <a:custGeom>
            <a:rect b="b" l="l" r="r" t="t"/>
            <a:pathLst>
              <a:path extrusionOk="0" h="6858000" w="7188051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lt1">
              <a:alpha val="8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X-ray film&#10;&#10;Description automatically generated" id="192" name="Google Shape;192;p2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1356" t="0"/>
          <a:stretch/>
        </p:blipFill>
        <p:spPr>
          <a:xfrm>
            <a:off x="1" y="10"/>
            <a:ext cx="7028495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6"/>
          <p:cNvSpPr/>
          <p:nvPr/>
        </p:nvSpPr>
        <p:spPr>
          <a:xfrm>
            <a:off x="4752975" y="2171700"/>
            <a:ext cx="457200" cy="1362075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31538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1800" u="none" cap="none" strike="noStrike">
              <a:solidFill>
                <a:srgbClr val="F7CAAC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7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7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0" name="Google Shape;20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48025"/>
            <a:ext cx="12192000" cy="69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8"/>
          <p:cNvSpPr/>
          <p:nvPr/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rgbClr val="4472C3">
                  <a:alpha val="81960"/>
                </a:srgbClr>
              </a:gs>
              <a:gs pos="25000">
                <a:srgbClr val="4472C4">
                  <a:alpha val="60000"/>
                </a:srgbClr>
              </a:gs>
              <a:gs pos="94000">
                <a:srgbClr val="AEABAB"/>
              </a:gs>
              <a:gs pos="100000">
                <a:srgbClr val="AEABAB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6" name="Google Shape;206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8"/>
          <p:cNvSpPr txBox="1"/>
          <p:nvPr>
            <p:ph type="title"/>
          </p:nvPr>
        </p:nvSpPr>
        <p:spPr>
          <a:xfrm>
            <a:off x="6590662" y="4267832"/>
            <a:ext cx="4805996" cy="1297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 </a:t>
            </a:r>
            <a:endParaRPr/>
          </a:p>
        </p:txBody>
      </p:sp>
      <p:sp>
        <p:nvSpPr>
          <p:cNvPr id="208" name="Google Shape;208;p28"/>
          <p:cNvSpPr/>
          <p:nvPr/>
        </p:nvSpPr>
        <p:spPr>
          <a:xfrm flipH="1">
            <a:off x="0" y="581159"/>
            <a:ext cx="5464879" cy="6276841"/>
          </a:xfrm>
          <a:custGeom>
            <a:rect b="b" l="l" r="r" t="t"/>
            <a:pathLst>
              <a:path extrusionOk="0" h="6276841" w="5464879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rgbClr val="B3C6E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miling Face with No Fill" id="209" name="Google Shape;209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70" y="1815320"/>
            <a:ext cx="4141760" cy="4141760"/>
          </a:xfrm>
          <a:custGeom>
            <a:rect b="b" l="l" r="r" t="t"/>
            <a:pathLst>
              <a:path extrusionOk="0" h="4377846" w="4141760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/>
          <p:nvPr/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3A3838"/>
              </a:gs>
              <a:gs pos="100000">
                <a:srgbClr val="3A3838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6"/>
          <p:cNvSpPr txBox="1"/>
          <p:nvPr>
            <p:ph type="title"/>
          </p:nvPr>
        </p:nvSpPr>
        <p:spPr>
          <a:xfrm>
            <a:off x="1179226" y="826680"/>
            <a:ext cx="9833548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DEFFENITION</a:t>
            </a:r>
            <a:endParaRPr/>
          </a:p>
        </p:txBody>
      </p:sp>
      <p:sp>
        <p:nvSpPr>
          <p:cNvPr id="107" name="Google Shape;107;p16"/>
          <p:cNvSpPr txBox="1"/>
          <p:nvPr>
            <p:ph idx="1" type="body"/>
          </p:nvPr>
        </p:nvSpPr>
        <p:spPr>
          <a:xfrm>
            <a:off x="1179226" y="3092970"/>
            <a:ext cx="9833548" cy="269397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Accumulation of fluid between pleural layers .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Char char="•"/>
            </a:pPr>
            <a:r>
              <a:rPr lang="en-US" sz="2000">
                <a:solidFill>
                  <a:srgbClr val="000000"/>
                </a:solidFill>
              </a:rPr>
              <a:t>This causes restricted lung expansion during inspiration .</a:t>
            </a:r>
            <a:endParaRPr/>
          </a:p>
          <a:p>
            <a:pPr indent="-101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7"/>
          <p:cNvSpPr/>
          <p:nvPr/>
        </p:nvSpPr>
        <p:spPr>
          <a:xfrm>
            <a:off x="1281708" y="0"/>
            <a:ext cx="10910292" cy="6858000"/>
          </a:xfrm>
          <a:prstGeom prst="rect">
            <a:avLst/>
          </a:prstGeom>
          <a:gradFill>
            <a:gsLst>
              <a:gs pos="0">
                <a:srgbClr val="3865B4"/>
              </a:gs>
              <a:gs pos="25000">
                <a:srgbClr val="3865B4"/>
              </a:gs>
              <a:gs pos="94000">
                <a:srgbClr val="11151A"/>
              </a:gs>
              <a:gs pos="100000">
                <a:srgbClr val="11151A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p17"/>
          <p:cNvSpPr/>
          <p:nvPr/>
        </p:nvSpPr>
        <p:spPr>
          <a:xfrm>
            <a:off x="0" y="0"/>
            <a:ext cx="44196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7"/>
          <p:cNvPicPr preferRelativeResize="0"/>
          <p:nvPr/>
        </p:nvPicPr>
        <p:blipFill rotWithShape="1">
          <a:blip r:embed="rId3">
            <a:alphaModFix/>
          </a:blip>
          <a:srcRect b="14446" l="-1" r="60644" t="7983"/>
          <a:stretch/>
        </p:blipFill>
        <p:spPr>
          <a:xfrm>
            <a:off x="2777490" y="2"/>
            <a:ext cx="6185757" cy="6857999"/>
          </a:xfrm>
          <a:custGeom>
            <a:rect b="b" l="l" r="r" t="t"/>
            <a:pathLst>
              <a:path extrusionOk="0" h="6857999" w="9414510">
                <a:moveTo>
                  <a:pt x="0" y="0"/>
                </a:moveTo>
                <a:lnTo>
                  <a:pt x="9414510" y="0"/>
                </a:lnTo>
                <a:lnTo>
                  <a:pt x="9414510" y="6857999"/>
                </a:lnTo>
                <a:lnTo>
                  <a:pt x="0" y="6857999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15" name="Google Shape;115;p17"/>
          <p:cNvSpPr txBox="1"/>
          <p:nvPr>
            <p:ph type="title"/>
          </p:nvPr>
        </p:nvSpPr>
        <p:spPr>
          <a:xfrm>
            <a:off x="640080" y="1243013"/>
            <a:ext cx="3855720" cy="437197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Calibri"/>
              <a:buNone/>
            </a:pPr>
            <a:r>
              <a:rPr lang="en-US">
                <a:solidFill>
                  <a:srgbClr val="3F3F3F"/>
                </a:solidFill>
              </a:rPr>
              <a:t>Signs and symptoms of pleural effusion </a:t>
            </a:r>
            <a:endParaRPr/>
          </a:p>
        </p:txBody>
      </p:sp>
      <p:sp>
        <p:nvSpPr>
          <p:cNvPr id="116" name="Google Shape;116;p17"/>
          <p:cNvSpPr txBox="1"/>
          <p:nvPr>
            <p:ph idx="1" type="body"/>
          </p:nvPr>
        </p:nvSpPr>
        <p:spPr>
          <a:xfrm>
            <a:off x="6305550" y="1032987"/>
            <a:ext cx="5246370" cy="479202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Chest pain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sng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4"/>
              </a:rPr>
              <a:t>Dry, nonproductive cough</a:t>
            </a:r>
            <a:endParaRPr b="0" i="0" sz="24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sng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5"/>
              </a:rPr>
              <a:t>Dyspnea</a:t>
            </a:r>
            <a:r>
              <a:rPr b="0" i="0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(shortness of breath, or difficult, labored breathing)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Char char="•"/>
            </a:pPr>
            <a:r>
              <a:rPr b="0" i="0" lang="en-US" sz="2400" u="sng" strike="noStrike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6"/>
              </a:rPr>
              <a:t>Orthopnea</a:t>
            </a:r>
            <a:r>
              <a:rPr b="0" i="0" lang="en-US" sz="24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 (the inability to breathe easily unless the person is sitting up straight or standing erect)</a:t>
            </a:r>
            <a:endParaRPr/>
          </a:p>
          <a:p>
            <a:pPr indent="-762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23" name="Google Shape;12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/>
          <p:nvPr/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 txBox="1"/>
          <p:nvPr>
            <p:ph type="title"/>
          </p:nvPr>
        </p:nvSpPr>
        <p:spPr>
          <a:xfrm>
            <a:off x="6590662" y="4267832"/>
            <a:ext cx="4805996" cy="1297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None/>
            </a:pPr>
            <a:r>
              <a:rPr lang="en-US"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Types of pleural effusion </a:t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 flipH="1">
            <a:off x="0" y="581159"/>
            <a:ext cx="5464879" cy="6276841"/>
          </a:xfrm>
          <a:custGeom>
            <a:rect b="b" l="l" r="r" t="t"/>
            <a:pathLst>
              <a:path extrusionOk="0" h="6276841" w="5464879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Lungs" id="132" name="Google Shape;132;p1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70" y="1815320"/>
            <a:ext cx="4141760" cy="4141760"/>
          </a:xfrm>
          <a:custGeom>
            <a:rect b="b" l="l" r="r" t="t"/>
            <a:pathLst>
              <a:path extrusionOk="0" h="4377846" w="4141760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0"/>
          <p:cNvSpPr/>
          <p:nvPr/>
        </p:nvSpPr>
        <p:spPr>
          <a:xfrm>
            <a:off x="1" y="0"/>
            <a:ext cx="608211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20"/>
          <p:cNvSpPr/>
          <p:nvPr/>
        </p:nvSpPr>
        <p:spPr>
          <a:xfrm>
            <a:off x="1" y="0"/>
            <a:ext cx="12191998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9" name="Google Shape;139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0"/>
          <p:cNvSpPr txBox="1"/>
          <p:nvPr>
            <p:ph type="title"/>
          </p:nvPr>
        </p:nvSpPr>
        <p:spPr>
          <a:xfrm>
            <a:off x="640079" y="2053641"/>
            <a:ext cx="3669161" cy="27600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Calibri"/>
              <a:buNone/>
            </a:pPr>
            <a:r>
              <a:rPr lang="en-US">
                <a:solidFill>
                  <a:srgbClr val="FFFFFF"/>
                </a:solidFill>
              </a:rPr>
              <a:t>According to cause , pleural effusion could be :</a:t>
            </a:r>
            <a:endParaRPr/>
          </a:p>
        </p:txBody>
      </p:sp>
      <p:sp>
        <p:nvSpPr>
          <p:cNvPr id="141" name="Google Shape;141;p20"/>
          <p:cNvSpPr txBox="1"/>
          <p:nvPr>
            <p:ph idx="1" type="body"/>
          </p:nvPr>
        </p:nvSpPr>
        <p:spPr>
          <a:xfrm>
            <a:off x="6090574" y="801866"/>
            <a:ext cx="5306084" cy="523063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Transudative : due to high hydrostatic pressure ( HF,RF…..) or decreased oncotic pressure ( nephrotic syndrome …….)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Exudative : due to malignancy , infection or inflammation ( pneumonia ) , trauma ( increase vascular permeability 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en-US" sz="2400">
                <a:solidFill>
                  <a:srgbClr val="000000"/>
                </a:solidFill>
              </a:rPr>
              <a:t>Lymphatic (chylothorax ) : due to thoracic duct injury from trauma or malignancy 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/>
          <p:nvPr/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>
            <p:ph type="title"/>
          </p:nvPr>
        </p:nvSpPr>
        <p:spPr>
          <a:xfrm>
            <a:off x="6590662" y="4267832"/>
            <a:ext cx="4805996" cy="129711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100"/>
              <a:buFont typeface="Calibri"/>
              <a:buNone/>
            </a:pPr>
            <a:r>
              <a:rPr lang="en-US" sz="41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How to differentiate between types ?</a:t>
            </a:r>
            <a:endParaRPr/>
          </a:p>
        </p:txBody>
      </p:sp>
      <p:sp>
        <p:nvSpPr>
          <p:cNvPr id="149" name="Google Shape;149;p21"/>
          <p:cNvSpPr txBox="1"/>
          <p:nvPr>
            <p:ph idx="1" type="body"/>
          </p:nvPr>
        </p:nvSpPr>
        <p:spPr>
          <a:xfrm>
            <a:off x="6590966" y="3428999"/>
            <a:ext cx="4805691" cy="83883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1"/>
          <p:cNvSpPr/>
          <p:nvPr/>
        </p:nvSpPr>
        <p:spPr>
          <a:xfrm flipH="1">
            <a:off x="0" y="581159"/>
            <a:ext cx="5464879" cy="6276841"/>
          </a:xfrm>
          <a:custGeom>
            <a:rect b="b" l="l" r="r" t="t"/>
            <a:pathLst>
              <a:path extrusionOk="0" h="6276841" w="5464879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 cap="flat" cmpd="sng" w="12700">
            <a:solidFill>
              <a:schemeClr val="accent2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Question mark" id="151" name="Google Shape;151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0470" y="1815320"/>
            <a:ext cx="4141760" cy="4141760"/>
          </a:xfrm>
          <a:custGeom>
            <a:rect b="b" l="l" r="r" t="t"/>
            <a:pathLst>
              <a:path extrusionOk="0" h="4377846" w="4141760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/>
          <p:nvPr/>
        </p:nvSpPr>
        <p:spPr>
          <a:xfrm>
            <a:off x="0" y="201707"/>
            <a:ext cx="12188952" cy="6656293"/>
          </a:xfrm>
          <a:prstGeom prst="rect">
            <a:avLst/>
          </a:prstGeom>
          <a:gradFill>
            <a:gsLst>
              <a:gs pos="0">
                <a:schemeClr val="accent2"/>
              </a:gs>
              <a:gs pos="25000">
                <a:schemeClr val="accent2"/>
              </a:gs>
              <a:gs pos="94000">
                <a:schemeClr val="accent1"/>
              </a:gs>
              <a:gs pos="100000">
                <a:schemeClr val="accent1"/>
              </a:gs>
            </a:gsLst>
            <a:lin ang="4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b="57100" l="8235" r="8213" t="20008"/>
          <a:stretch/>
        </p:blipFill>
        <p:spPr>
          <a:xfrm flipH="1" rot="10800000">
            <a:off x="2" y="1"/>
            <a:ext cx="12191999" cy="1878950"/>
          </a:xfrm>
          <a:custGeom>
            <a:rect b="b" l="l" r="r" t="t"/>
            <a:pathLst>
              <a:path extrusionOk="0" h="1878950" w="12191999">
                <a:moveTo>
                  <a:pt x="0" y="1878950"/>
                </a:moveTo>
                <a:lnTo>
                  <a:pt x="12191999" y="187895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 b="80325" l="8235" r="8213" t="-1"/>
          <a:stretch/>
        </p:blipFill>
        <p:spPr>
          <a:xfrm flipH="1" rot="10800000">
            <a:off x="0" y="4914024"/>
            <a:ext cx="12191999" cy="1614974"/>
          </a:xfrm>
          <a:custGeom>
            <a:rect b="b" l="l" r="r" t="t"/>
            <a:pathLst>
              <a:path extrusionOk="0" h="1614974" w="12191999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</p:pic>
      <p:sp>
        <p:nvSpPr>
          <p:cNvPr id="159" name="Google Shape;159;p22"/>
          <p:cNvSpPr txBox="1"/>
          <p:nvPr>
            <p:ph type="title"/>
          </p:nvPr>
        </p:nvSpPr>
        <p:spPr>
          <a:xfrm>
            <a:off x="805661" y="1401859"/>
            <a:ext cx="3510845" cy="405428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</a:pPr>
            <a:r>
              <a:rPr lang="en-US" sz="4000">
                <a:solidFill>
                  <a:srgbClr val="FFFFFF"/>
                </a:solidFill>
              </a:rPr>
              <a:t>By lap tests of pleural fluid:</a:t>
            </a:r>
            <a:endParaRPr/>
          </a:p>
        </p:txBody>
      </p:sp>
      <p:sp>
        <p:nvSpPr>
          <p:cNvPr id="160" name="Google Shape;160;p22"/>
          <p:cNvSpPr txBox="1"/>
          <p:nvPr>
            <p:ph idx="1" type="body"/>
          </p:nvPr>
        </p:nvSpPr>
        <p:spPr>
          <a:xfrm>
            <a:off x="5257800" y="1553134"/>
            <a:ext cx="6128539" cy="37517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Trasudative : protein content &lt;2.5g/dL , clear ( hypocellular 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Exudative : protein content &gt;2.9g/dL , cloudy ( cellular )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200"/>
              <a:buChar char="•"/>
            </a:pPr>
            <a:r>
              <a:rPr lang="en-US" sz="2200">
                <a:solidFill>
                  <a:srgbClr val="FFFFFF"/>
                </a:solidFill>
              </a:rPr>
              <a:t>Lymphatic : triglyceride &gt; 110mg/dL , milky appearing fluid </a:t>
            </a:r>
            <a:endParaRPr/>
          </a:p>
        </p:txBody>
      </p:sp>
      <p:sp>
        <p:nvSpPr>
          <p:cNvPr id="161" name="Google Shape;161;p22"/>
          <p:cNvSpPr/>
          <p:nvPr/>
        </p:nvSpPr>
        <p:spPr>
          <a:xfrm>
            <a:off x="0" y="6044454"/>
            <a:ext cx="12188952" cy="81354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3"/>
          <p:cNvSpPr/>
          <p:nvPr/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67" name="Google Shape;167;p23"/>
          <p:cNvCxnSpPr/>
          <p:nvPr/>
        </p:nvCxnSpPr>
        <p:spPr>
          <a:xfrm>
            <a:off x="0" y="1587599"/>
            <a:ext cx="12188825" cy="0"/>
          </a:xfrm>
          <a:prstGeom prst="straightConnector1">
            <a:avLst/>
          </a:prstGeom>
          <a:noFill/>
          <a:ln cap="flat" cmpd="sng" w="508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68" name="Google Shape;168;p23"/>
          <p:cNvSpPr/>
          <p:nvPr/>
        </p:nvSpPr>
        <p:spPr>
          <a:xfrm>
            <a:off x="0" y="1712256"/>
            <a:ext cx="12198096" cy="3433431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3"/>
          <p:cNvSpPr txBox="1"/>
          <p:nvPr>
            <p:ph type="title"/>
          </p:nvPr>
        </p:nvSpPr>
        <p:spPr>
          <a:xfrm>
            <a:off x="4520396" y="2419390"/>
            <a:ext cx="6876267" cy="20192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X-Ray of pleural fluid </a:t>
            </a:r>
            <a:endParaRPr/>
          </a:p>
        </p:txBody>
      </p:sp>
      <p:cxnSp>
        <p:nvCxnSpPr>
          <p:cNvPr id="170" name="Google Shape;170;p23"/>
          <p:cNvCxnSpPr/>
          <p:nvPr/>
        </p:nvCxnSpPr>
        <p:spPr>
          <a:xfrm>
            <a:off x="4100862" y="2240280"/>
            <a:ext cx="0" cy="237744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71" name="Google Shape;171;p23"/>
          <p:cNvCxnSpPr/>
          <p:nvPr/>
        </p:nvCxnSpPr>
        <p:spPr>
          <a:xfrm>
            <a:off x="0" y="5270402"/>
            <a:ext cx="12188825" cy="0"/>
          </a:xfrm>
          <a:prstGeom prst="straightConnector1">
            <a:avLst/>
          </a:prstGeom>
          <a:noFill/>
          <a:ln cap="flat" cmpd="sng" w="50800">
            <a:solidFill>
              <a:srgbClr val="3F3F3F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