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81" r:id="rId13"/>
    <p:sldMasterId id="2147483793" r:id="rId14"/>
    <p:sldMasterId id="2147483805" r:id="rId15"/>
    <p:sldMasterId id="2147483817" r:id="rId16"/>
    <p:sldMasterId id="2147483829" r:id="rId17"/>
    <p:sldMasterId id="2147483841" r:id="rId18"/>
    <p:sldMasterId id="2147483853" r:id="rId19"/>
    <p:sldMasterId id="2147483865" r:id="rId20"/>
    <p:sldMasterId id="2147483877" r:id="rId21"/>
    <p:sldMasterId id="2147483889" r:id="rId22"/>
    <p:sldMasterId id="2147483901" r:id="rId23"/>
    <p:sldMasterId id="2147483913" r:id="rId24"/>
    <p:sldMasterId id="2147483925" r:id="rId25"/>
    <p:sldMasterId id="2147483937" r:id="rId26"/>
    <p:sldMasterId id="2147483949" r:id="rId27"/>
    <p:sldMasterId id="2147483961" r:id="rId28"/>
    <p:sldMasterId id="2147483973" r:id="rId29"/>
    <p:sldMasterId id="2147483985" r:id="rId30"/>
    <p:sldMasterId id="2147483997" r:id="rId31"/>
    <p:sldMasterId id="2147484009" r:id="rId32"/>
    <p:sldMasterId id="2147484021" r:id="rId33"/>
  </p:sldMasterIdLst>
  <p:sldIdLst>
    <p:sldId id="256" r:id="rId34"/>
    <p:sldId id="257" r:id="rId35"/>
    <p:sldId id="258" r:id="rId36"/>
    <p:sldId id="306" r:id="rId37"/>
    <p:sldId id="307" r:id="rId38"/>
    <p:sldId id="309" r:id="rId39"/>
    <p:sldId id="308" r:id="rId40"/>
    <p:sldId id="311" r:id="rId41"/>
    <p:sldId id="310" r:id="rId42"/>
    <p:sldId id="312" r:id="rId43"/>
    <p:sldId id="275" r:id="rId44"/>
    <p:sldId id="274" r:id="rId45"/>
    <p:sldId id="313" r:id="rId46"/>
    <p:sldId id="314" r:id="rId47"/>
    <p:sldId id="259" r:id="rId48"/>
    <p:sldId id="316" r:id="rId49"/>
    <p:sldId id="261" r:id="rId50"/>
    <p:sldId id="262" r:id="rId51"/>
    <p:sldId id="315" r:id="rId52"/>
    <p:sldId id="277" r:id="rId53"/>
    <p:sldId id="304" r:id="rId54"/>
    <p:sldId id="305" r:id="rId55"/>
    <p:sldId id="293" r:id="rId56"/>
    <p:sldId id="294" r:id="rId57"/>
    <p:sldId id="303" r:id="rId58"/>
    <p:sldId id="263" r:id="rId59"/>
    <p:sldId id="264" r:id="rId60"/>
    <p:sldId id="265" r:id="rId61"/>
    <p:sldId id="266" r:id="rId62"/>
    <p:sldId id="267" r:id="rId63"/>
    <p:sldId id="268" r:id="rId64"/>
    <p:sldId id="269" r:id="rId65"/>
    <p:sldId id="270" r:id="rId66"/>
    <p:sldId id="271" r:id="rId67"/>
    <p:sldId id="317" r:id="rId68"/>
    <p:sldId id="318" r:id="rId69"/>
    <p:sldId id="279" r:id="rId70"/>
    <p:sldId id="325" r:id="rId71"/>
    <p:sldId id="319" r:id="rId72"/>
    <p:sldId id="320" r:id="rId73"/>
    <p:sldId id="321" r:id="rId74"/>
    <p:sldId id="322" r:id="rId75"/>
    <p:sldId id="323" r:id="rId76"/>
    <p:sldId id="324" r:id="rId77"/>
    <p:sldId id="292" r:id="rId78"/>
    <p:sldId id="280" r:id="rId79"/>
    <p:sldId id="281" r:id="rId80"/>
    <p:sldId id="282" r:id="rId81"/>
    <p:sldId id="283" r:id="rId82"/>
    <p:sldId id="285" r:id="rId83"/>
    <p:sldId id="284" r:id="rId84"/>
    <p:sldId id="286" r:id="rId85"/>
    <p:sldId id="287" r:id="rId86"/>
    <p:sldId id="288" r:id="rId87"/>
    <p:sldId id="289" r:id="rId88"/>
    <p:sldId id="295" r:id="rId89"/>
    <p:sldId id="290" r:id="rId90"/>
    <p:sldId id="291" r:id="rId91"/>
    <p:sldId id="296" r:id="rId92"/>
    <p:sldId id="297" r:id="rId93"/>
    <p:sldId id="298" r:id="rId94"/>
    <p:sldId id="299" r:id="rId95"/>
    <p:sldId id="302" r:id="rId9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har char="•"/>
      <a:defRPr sz="3200" b="0" i="0" u="none" kern="1200" baseline="0">
        <a:solidFill>
          <a:srgbClr val="6600CC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6400"/>
    <a:srgbClr val="DA5800"/>
    <a:srgbClr val="CC9900"/>
    <a:srgbClr val="0000CC"/>
    <a:srgbClr val="3333CC"/>
    <a:srgbClr val="990000"/>
    <a:srgbClr val="6600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63"/>
    <p:restoredTop sz="94660"/>
  </p:normalViewPr>
  <p:slideViewPr>
    <p:cSldViewPr showGuides="1">
      <p:cViewPr varScale="1">
        <p:scale>
          <a:sx n="51" d="100"/>
          <a:sy n="51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tableStyles" Target="tableStyles.xml"/><Relationship Id="rId98" Type="http://schemas.openxmlformats.org/officeDocument/2006/relationships/viewProps" Target="viewProps.xml"/><Relationship Id="rId97" Type="http://schemas.openxmlformats.org/officeDocument/2006/relationships/presProps" Target="presProps.xml"/><Relationship Id="rId96" Type="http://schemas.openxmlformats.org/officeDocument/2006/relationships/slide" Target="slides/slide63.xml"/><Relationship Id="rId95" Type="http://schemas.openxmlformats.org/officeDocument/2006/relationships/slide" Target="slides/slide62.xml"/><Relationship Id="rId94" Type="http://schemas.openxmlformats.org/officeDocument/2006/relationships/slide" Target="slides/slide61.xml"/><Relationship Id="rId93" Type="http://schemas.openxmlformats.org/officeDocument/2006/relationships/slide" Target="slides/slide60.xml"/><Relationship Id="rId92" Type="http://schemas.openxmlformats.org/officeDocument/2006/relationships/slide" Target="slides/slide59.xml"/><Relationship Id="rId91" Type="http://schemas.openxmlformats.org/officeDocument/2006/relationships/slide" Target="slides/slide58.xml"/><Relationship Id="rId90" Type="http://schemas.openxmlformats.org/officeDocument/2006/relationships/slide" Target="slides/slide57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56.xml"/><Relationship Id="rId88" Type="http://schemas.openxmlformats.org/officeDocument/2006/relationships/slide" Target="slides/slide55.xml"/><Relationship Id="rId87" Type="http://schemas.openxmlformats.org/officeDocument/2006/relationships/slide" Target="slides/slide54.xml"/><Relationship Id="rId86" Type="http://schemas.openxmlformats.org/officeDocument/2006/relationships/slide" Target="slides/slide53.xml"/><Relationship Id="rId85" Type="http://schemas.openxmlformats.org/officeDocument/2006/relationships/slide" Target="slides/slide52.xml"/><Relationship Id="rId84" Type="http://schemas.openxmlformats.org/officeDocument/2006/relationships/slide" Target="slides/slide51.xml"/><Relationship Id="rId83" Type="http://schemas.openxmlformats.org/officeDocument/2006/relationships/slide" Target="slides/slide50.xml"/><Relationship Id="rId82" Type="http://schemas.openxmlformats.org/officeDocument/2006/relationships/slide" Target="slides/slide49.xml"/><Relationship Id="rId81" Type="http://schemas.openxmlformats.org/officeDocument/2006/relationships/slide" Target="slides/slide48.xml"/><Relationship Id="rId80" Type="http://schemas.openxmlformats.org/officeDocument/2006/relationships/slide" Target="slides/slide47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46.xml"/><Relationship Id="rId78" Type="http://schemas.openxmlformats.org/officeDocument/2006/relationships/slide" Target="slides/slide45.xml"/><Relationship Id="rId77" Type="http://schemas.openxmlformats.org/officeDocument/2006/relationships/slide" Target="slides/slide44.xml"/><Relationship Id="rId76" Type="http://schemas.openxmlformats.org/officeDocument/2006/relationships/slide" Target="slides/slide43.xml"/><Relationship Id="rId75" Type="http://schemas.openxmlformats.org/officeDocument/2006/relationships/slide" Target="slides/slide42.xml"/><Relationship Id="rId74" Type="http://schemas.openxmlformats.org/officeDocument/2006/relationships/slide" Target="slides/slide41.xml"/><Relationship Id="rId73" Type="http://schemas.openxmlformats.org/officeDocument/2006/relationships/slide" Target="slides/slide40.xml"/><Relationship Id="rId72" Type="http://schemas.openxmlformats.org/officeDocument/2006/relationships/slide" Target="slides/slide39.xml"/><Relationship Id="rId71" Type="http://schemas.openxmlformats.org/officeDocument/2006/relationships/slide" Target="slides/slide38.xml"/><Relationship Id="rId70" Type="http://schemas.openxmlformats.org/officeDocument/2006/relationships/slide" Target="slides/slide37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36.xml"/><Relationship Id="rId68" Type="http://schemas.openxmlformats.org/officeDocument/2006/relationships/slide" Target="slides/slide35.xml"/><Relationship Id="rId67" Type="http://schemas.openxmlformats.org/officeDocument/2006/relationships/slide" Target="slides/slide34.xml"/><Relationship Id="rId66" Type="http://schemas.openxmlformats.org/officeDocument/2006/relationships/slide" Target="slides/slide33.xml"/><Relationship Id="rId65" Type="http://schemas.openxmlformats.org/officeDocument/2006/relationships/slide" Target="slides/slide32.xml"/><Relationship Id="rId64" Type="http://schemas.openxmlformats.org/officeDocument/2006/relationships/slide" Target="slides/slide31.xml"/><Relationship Id="rId63" Type="http://schemas.openxmlformats.org/officeDocument/2006/relationships/slide" Target="slides/slide30.xml"/><Relationship Id="rId62" Type="http://schemas.openxmlformats.org/officeDocument/2006/relationships/slide" Target="slides/slide29.xml"/><Relationship Id="rId61" Type="http://schemas.openxmlformats.org/officeDocument/2006/relationships/slide" Target="slides/slide28.xml"/><Relationship Id="rId60" Type="http://schemas.openxmlformats.org/officeDocument/2006/relationships/slide" Target="slides/slide27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26.xml"/><Relationship Id="rId58" Type="http://schemas.openxmlformats.org/officeDocument/2006/relationships/slide" Target="slides/slide25.xml"/><Relationship Id="rId57" Type="http://schemas.openxmlformats.org/officeDocument/2006/relationships/slide" Target="slides/slide24.xml"/><Relationship Id="rId56" Type="http://schemas.openxmlformats.org/officeDocument/2006/relationships/slide" Target="slides/slide23.xml"/><Relationship Id="rId55" Type="http://schemas.openxmlformats.org/officeDocument/2006/relationships/slide" Target="slides/slide22.xml"/><Relationship Id="rId54" Type="http://schemas.openxmlformats.org/officeDocument/2006/relationships/slide" Target="slides/slide21.xml"/><Relationship Id="rId53" Type="http://schemas.openxmlformats.org/officeDocument/2006/relationships/slide" Target="slides/slide20.xml"/><Relationship Id="rId52" Type="http://schemas.openxmlformats.org/officeDocument/2006/relationships/slide" Target="slides/slide19.xml"/><Relationship Id="rId51" Type="http://schemas.openxmlformats.org/officeDocument/2006/relationships/slide" Target="slides/slide18.xml"/><Relationship Id="rId50" Type="http://schemas.openxmlformats.org/officeDocument/2006/relationships/slide" Target="slides/slide17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16.xml"/><Relationship Id="rId48" Type="http://schemas.openxmlformats.org/officeDocument/2006/relationships/slide" Target="slides/slide15.xml"/><Relationship Id="rId47" Type="http://schemas.openxmlformats.org/officeDocument/2006/relationships/slide" Target="slides/slide14.xml"/><Relationship Id="rId46" Type="http://schemas.openxmlformats.org/officeDocument/2006/relationships/slide" Target="slides/slide13.xml"/><Relationship Id="rId45" Type="http://schemas.openxmlformats.org/officeDocument/2006/relationships/slide" Target="slides/slide12.xml"/><Relationship Id="rId44" Type="http://schemas.openxmlformats.org/officeDocument/2006/relationships/slide" Target="slides/slide11.xml"/><Relationship Id="rId43" Type="http://schemas.openxmlformats.org/officeDocument/2006/relationships/slide" Target="slides/slide10.xml"/><Relationship Id="rId42" Type="http://schemas.openxmlformats.org/officeDocument/2006/relationships/slide" Target="slides/slide9.xml"/><Relationship Id="rId41" Type="http://schemas.openxmlformats.org/officeDocument/2006/relationships/slide" Target="slides/slide8.xml"/><Relationship Id="rId40" Type="http://schemas.openxmlformats.org/officeDocument/2006/relationships/slide" Target="slides/slide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6.xml"/><Relationship Id="rId38" Type="http://schemas.openxmlformats.org/officeDocument/2006/relationships/slide" Target="slides/slide5.xml"/><Relationship Id="rId37" Type="http://schemas.openxmlformats.org/officeDocument/2006/relationships/slide" Target="slides/slide4.xml"/><Relationship Id="rId36" Type="http://schemas.openxmlformats.org/officeDocument/2006/relationships/slide" Target="slides/slide3.xml"/><Relationship Id="rId35" Type="http://schemas.openxmlformats.org/officeDocument/2006/relationships/slide" Target="slides/slide2.xml"/><Relationship Id="rId34" Type="http://schemas.openxmlformats.org/officeDocument/2006/relationships/slide" Target="slides/slide1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3352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3352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3352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3352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41638"/>
            <a:ext cx="4038600" cy="246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0"/>
            <a:ext cx="2057400" cy="3352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0"/>
            <a:ext cx="6019800" cy="3352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74638"/>
            <a:ext cx="21526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055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4038600" cy="307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74638"/>
            <a:ext cx="21526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055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74638"/>
            <a:ext cx="21526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055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4038600" cy="3611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ar-EG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12" Type="http://schemas.openxmlformats.org/officeDocument/2006/relationships/image" Target="../media/image10.jpeg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4" Type="http://schemas.openxmlformats.org/officeDocument/2006/relationships/theme" Target="../theme/theme11.xml"/><Relationship Id="rId13" Type="http://schemas.openxmlformats.org/officeDocument/2006/relationships/image" Target="../media/image11.jpeg"/><Relationship Id="rId12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3" Type="http://schemas.openxmlformats.org/officeDocument/2006/relationships/theme" Target="../theme/theme12.xml"/><Relationship Id="rId12" Type="http://schemas.openxmlformats.org/officeDocument/2006/relationships/image" Target="../media/image12.jpeg"/><Relationship Id="rId11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5.xml"/><Relationship Id="rId13" Type="http://schemas.openxmlformats.org/officeDocument/2006/relationships/theme" Target="../theme/theme13.xml"/><Relationship Id="rId12" Type="http://schemas.openxmlformats.org/officeDocument/2006/relationships/image" Target="../media/image13.jpeg"/><Relationship Id="rId11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3" Type="http://schemas.openxmlformats.org/officeDocument/2006/relationships/theme" Target="../theme/theme14.xml"/><Relationship Id="rId12" Type="http://schemas.openxmlformats.org/officeDocument/2006/relationships/image" Target="../media/image14.jpeg"/><Relationship Id="rId11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3" Type="http://schemas.openxmlformats.org/officeDocument/2006/relationships/theme" Target="../theme/theme15.xml"/><Relationship Id="rId12" Type="http://schemas.openxmlformats.org/officeDocument/2006/relationships/image" Target="../media/image15.jpeg"/><Relationship Id="rId11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8.xml"/><Relationship Id="rId13" Type="http://schemas.openxmlformats.org/officeDocument/2006/relationships/theme" Target="../theme/theme16.xml"/><Relationship Id="rId12" Type="http://schemas.openxmlformats.org/officeDocument/2006/relationships/image" Target="../media/image16.jpeg"/><Relationship Id="rId11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9.xml"/><Relationship Id="rId13" Type="http://schemas.openxmlformats.org/officeDocument/2006/relationships/theme" Target="../theme/theme17.xml"/><Relationship Id="rId12" Type="http://schemas.openxmlformats.org/officeDocument/2006/relationships/image" Target="../media/image17.jpeg"/><Relationship Id="rId11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0.xml"/><Relationship Id="rId13" Type="http://schemas.openxmlformats.org/officeDocument/2006/relationships/theme" Target="../theme/theme18.xml"/><Relationship Id="rId12" Type="http://schemas.openxmlformats.org/officeDocument/2006/relationships/image" Target="../media/image18.jpeg"/><Relationship Id="rId11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1.xml"/><Relationship Id="rId13" Type="http://schemas.openxmlformats.org/officeDocument/2006/relationships/theme" Target="../theme/theme19.xml"/><Relationship Id="rId12" Type="http://schemas.openxmlformats.org/officeDocument/2006/relationships/image" Target="../media/image19.jpeg"/><Relationship Id="rId11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2.xml"/><Relationship Id="rId13" Type="http://schemas.openxmlformats.org/officeDocument/2006/relationships/theme" Target="../theme/theme20.xml"/><Relationship Id="rId12" Type="http://schemas.openxmlformats.org/officeDocument/2006/relationships/image" Target="../media/image20.jpeg"/><Relationship Id="rId11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3.xml"/><Relationship Id="rId13" Type="http://schemas.openxmlformats.org/officeDocument/2006/relationships/theme" Target="../theme/theme21.xml"/><Relationship Id="rId12" Type="http://schemas.openxmlformats.org/officeDocument/2006/relationships/image" Target="../media/image21.jpeg"/><Relationship Id="rId11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4.xml"/><Relationship Id="rId13" Type="http://schemas.openxmlformats.org/officeDocument/2006/relationships/theme" Target="../theme/theme22.xml"/><Relationship Id="rId12" Type="http://schemas.openxmlformats.org/officeDocument/2006/relationships/image" Target="../media/image22.jpeg"/><Relationship Id="rId11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33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2.xml"/><Relationship Id="rId8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5.xml"/><Relationship Id="rId13" Type="http://schemas.openxmlformats.org/officeDocument/2006/relationships/theme" Target="../theme/theme23.xml"/><Relationship Id="rId12" Type="http://schemas.openxmlformats.org/officeDocument/2006/relationships/image" Target="../media/image23.jpeg"/><Relationship Id="rId11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44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3.xml"/><Relationship Id="rId8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6.xml"/><Relationship Id="rId13" Type="http://schemas.openxmlformats.org/officeDocument/2006/relationships/theme" Target="../theme/theme24.xml"/><Relationship Id="rId12" Type="http://schemas.openxmlformats.org/officeDocument/2006/relationships/image" Target="../media/image24.jpeg"/><Relationship Id="rId11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67.xml"/><Relationship Id="rId13" Type="http://schemas.openxmlformats.org/officeDocument/2006/relationships/theme" Target="../theme/theme25.xml"/><Relationship Id="rId12" Type="http://schemas.openxmlformats.org/officeDocument/2006/relationships/image" Target="../media/image25.jpeg"/><Relationship Id="rId11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66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5.xml"/><Relationship Id="rId8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78.xml"/><Relationship Id="rId13" Type="http://schemas.openxmlformats.org/officeDocument/2006/relationships/theme" Target="../theme/theme26.xml"/><Relationship Id="rId12" Type="http://schemas.openxmlformats.org/officeDocument/2006/relationships/image" Target="../media/image26.jpeg"/><Relationship Id="rId11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77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9.xml"/><Relationship Id="rId13" Type="http://schemas.openxmlformats.org/officeDocument/2006/relationships/theme" Target="../theme/theme27.xml"/><Relationship Id="rId12" Type="http://schemas.openxmlformats.org/officeDocument/2006/relationships/image" Target="../media/image27.jpeg"/><Relationship Id="rId11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88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300.xml"/><Relationship Id="rId13" Type="http://schemas.openxmlformats.org/officeDocument/2006/relationships/theme" Target="../theme/theme28.xml"/><Relationship Id="rId12" Type="http://schemas.openxmlformats.org/officeDocument/2006/relationships/image" Target="../media/image28.jpeg"/><Relationship Id="rId11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99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11.xml"/><Relationship Id="rId13" Type="http://schemas.openxmlformats.org/officeDocument/2006/relationships/theme" Target="../theme/theme29.xml"/><Relationship Id="rId12" Type="http://schemas.openxmlformats.org/officeDocument/2006/relationships/image" Target="../media/image29.jpeg"/><Relationship Id="rId11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9.xml"/><Relationship Id="rId8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22.xml"/><Relationship Id="rId13" Type="http://schemas.openxmlformats.org/officeDocument/2006/relationships/theme" Target="../theme/theme30.xml"/><Relationship Id="rId12" Type="http://schemas.openxmlformats.org/officeDocument/2006/relationships/image" Target="../media/image29.jpeg"/><Relationship Id="rId11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1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0.xml"/><Relationship Id="rId8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33.xml"/><Relationship Id="rId13" Type="http://schemas.openxmlformats.org/officeDocument/2006/relationships/theme" Target="../theme/theme31.xml"/><Relationship Id="rId12" Type="http://schemas.openxmlformats.org/officeDocument/2006/relationships/image" Target="../media/image11.jpeg"/><Relationship Id="rId11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32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1.xml"/><Relationship Id="rId8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4.xml"/><Relationship Id="rId13" Type="http://schemas.openxmlformats.org/officeDocument/2006/relationships/theme" Target="../theme/theme32.xml"/><Relationship Id="rId12" Type="http://schemas.openxmlformats.org/officeDocument/2006/relationships/image" Target="../media/image12.jpeg"/><Relationship Id="rId11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4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12" Type="http://schemas.openxmlformats.org/officeDocument/2006/relationships/image" Target="../media/image8.jpe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12" Type="http://schemas.openxmlformats.org/officeDocument/2006/relationships/image" Target="../media/image9.jpeg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493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/>
      <p:bldP spid="124931" grpId="0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9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249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9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249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9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2493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9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2493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9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249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wheel spokes="4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63500" dir="2212194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  <a:effectLst>
            <a:outerShdw dist="17961" dir="18900000" algn="ctr" rotWithShape="0">
              <a:srgbClr val="FF3300"/>
            </a:outerShdw>
          </a:effectLst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5411" grpId="0" bldLvl="3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54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54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54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54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54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33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457200" y="2819400"/>
            <a:ext cx="8229600" cy="3810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457200" y="2941638"/>
            <a:ext cx="8229600" cy="24685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457200" y="2819400"/>
            <a:ext cx="8229600" cy="3810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457200" y="2941638"/>
            <a:ext cx="8229600" cy="24685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457200" y="2819400"/>
            <a:ext cx="8229600" cy="3810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457200" y="2941638"/>
            <a:ext cx="8229600" cy="24685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0"/>
            <a:ext cx="8229600" cy="30781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</a:fld>
            <a:endParaRPr lang="ar-SA" alt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fld id="{9A0DB2DC-4C9A-4742-B13C-FB6460FD3503}" type="slidenum">
              <a:rPr lang="ar-SA" altLang="en-US" dirty="0">
                <a:latin typeface="Arial" panose="020B0604020202020204" pitchFamily="34" charset="0"/>
              </a:rPr>
            </a:fld>
            <a:endParaRPr lang="ar-SA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wheel spokes="4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2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47.emf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61.jpeg"/><Relationship Id="rId1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64.jpeg"/><Relationship Id="rId1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1736725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Firearms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>
          <a:xfrm>
            <a:off x="468313" y="2708275"/>
            <a:ext cx="8135937" cy="175260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ClrTx/>
              <a:buSzTx/>
              <a:buFontTx/>
            </a:pPr>
            <a:r>
              <a:rPr dirty="0">
                <a:latin typeface="+mn-lt"/>
                <a:ea typeface="+mn-ea"/>
                <a:cs typeface="+mn-cs"/>
              </a:rPr>
              <a:t>Firearms are weapons designed to propel a projectile through the expansion of gases which are generated by the combustion of an explosive substance </a:t>
            </a:r>
            <a:endParaRPr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charRg st="0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051">
                                            <p:txEl>
                                              <p:charRg st="0" end="1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381625" y="4038600"/>
            <a:ext cx="3228975" cy="1184275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 LT 55 Roman" pitchFamily="34" charset="0"/>
                <a:ea typeface="+mn-ea"/>
                <a:cs typeface="Arial" panose="020B0604020202020204" pitchFamily="34" charset="0"/>
              </a:rPr>
              <a:t>Striation Comparison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 LT 55 Roman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 LT 55 Roman" pitchFamily="34" charset="0"/>
                <a:ea typeface="+mn-ea"/>
                <a:cs typeface="Arial" panose="020B0604020202020204" pitchFamily="34" charset="0"/>
              </a:rPr>
              <a:t>under a microscope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 LT 55 Roman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06" name="Picture 6" descr="micro%20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549275"/>
            <a:ext cx="4273550" cy="5791200"/>
          </a:xfrm>
          <a:prstGeom prst="rect">
            <a:avLst/>
          </a:prstGeom>
          <a:noFill/>
          <a:ln w="762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Rifled Weapons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5475" name="AutoShape 3"/>
          <p:cNvSpPr/>
          <p:nvPr/>
        </p:nvSpPr>
        <p:spPr>
          <a:xfrm>
            <a:off x="1187450" y="2165350"/>
            <a:ext cx="504825" cy="687388"/>
          </a:xfrm>
          <a:prstGeom prst="downArrow">
            <a:avLst>
              <a:gd name="adj1" fmla="val 50000"/>
              <a:gd name="adj2" fmla="val 34040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ar-EG" altLang="en-US" sz="1800" dirty="0">
              <a:solidFill>
                <a:schemeClr val="tx1"/>
              </a:solidFill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3924300" y="1844675"/>
            <a:ext cx="576263" cy="1143000"/>
          </a:xfrm>
          <a:prstGeom prst="curvedRightArrow">
            <a:avLst>
              <a:gd name="adj1" fmla="val 39669"/>
              <a:gd name="adj2" fmla="val 79339"/>
              <a:gd name="adj3" fmla="val 3333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7" name="AutoShape 5"/>
          <p:cNvSpPr>
            <a:spLocks noChangeArrowheads="1"/>
          </p:cNvSpPr>
          <p:nvPr/>
        </p:nvSpPr>
        <p:spPr bwMode="auto">
          <a:xfrm>
            <a:off x="7308850" y="1844675"/>
            <a:ext cx="517525" cy="1143000"/>
          </a:xfrm>
          <a:prstGeom prst="curvedLeftArrow">
            <a:avLst>
              <a:gd name="adj1" fmla="val 44172"/>
              <a:gd name="adj2" fmla="val 88344"/>
              <a:gd name="adj3" fmla="val 3333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5478" name="Picture 6" descr="autpistol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6325" y="3429000"/>
            <a:ext cx="273685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80" name="Picture 8" descr="autsr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3429000"/>
            <a:ext cx="2781300" cy="208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0" y="2924175"/>
            <a:ext cx="2559050" cy="5191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742950" marR="0" indent="-285750" defTabSz="9144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kumimoji="0" lang="en-US" sz="28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Service Rifle</a:t>
            </a:r>
            <a:endParaRPr kumimoji="0" lang="en-US" sz="2800" kern="1200" cap="none" spc="0" normalizeH="0" baseline="0" noProof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3276600" y="2924175"/>
            <a:ext cx="1995488" cy="5191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742950" marR="0" indent="-285750" defTabSz="9144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kumimoji="0" lang="en-US" sz="28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Revolver</a:t>
            </a:r>
            <a:endParaRPr kumimoji="0" lang="en-US" sz="2800" kern="1200" cap="none" spc="0" normalizeH="0" baseline="0" noProof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5651500" y="2924175"/>
            <a:ext cx="3154363" cy="5191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742950" marR="0" indent="-285750" defTabSz="91440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kumimoji="0" lang="en-US" sz="28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Automatic Pistol</a:t>
            </a:r>
            <a:endParaRPr kumimoji="0" lang="en-US" sz="2800" kern="1200" cap="none" spc="0" normalizeH="0" baseline="0" noProof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84" name="Text Box 12"/>
          <p:cNvSpPr txBox="1"/>
          <p:nvPr/>
        </p:nvSpPr>
        <p:spPr>
          <a:xfrm>
            <a:off x="4333875" y="1435100"/>
            <a:ext cx="2735263" cy="579438"/>
          </a:xfrm>
          <a:prstGeom prst="rect">
            <a:avLst/>
          </a:prstGeom>
          <a:noFill/>
          <a:ln w="9525">
            <a:noFill/>
          </a:ln>
          <a:effectLst>
            <a:outerShdw dist="12700" algn="ctr" rotWithShape="0">
              <a:srgbClr val="FF3300"/>
            </a:outerShdw>
          </a:effectLst>
        </p:spPr>
        <p:txBody>
          <a:bodyPr wrap="none">
            <a:spAutoFit/>
          </a:bodyPr>
          <a:p>
            <a:pPr marL="742950" indent="-28575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None/>
            </a:pPr>
            <a:r>
              <a:rPr dirty="0">
                <a:solidFill>
                  <a:schemeClr val="tx1"/>
                </a:solidFill>
                <a:latin typeface="Tahoma" panose="020B0604030504040204" pitchFamily="34" charset="0"/>
              </a:rPr>
              <a:t>Short Rifled</a:t>
            </a:r>
            <a:endParaRPr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05485" name="Text Box 13"/>
          <p:cNvSpPr txBox="1"/>
          <p:nvPr/>
        </p:nvSpPr>
        <p:spPr>
          <a:xfrm>
            <a:off x="0" y="1435100"/>
            <a:ext cx="2652713" cy="579438"/>
          </a:xfrm>
          <a:prstGeom prst="rect">
            <a:avLst/>
          </a:prstGeom>
          <a:noFill/>
          <a:ln w="9525">
            <a:noFill/>
          </a:ln>
          <a:effectLst>
            <a:outerShdw dist="12700" algn="ctr" rotWithShape="0">
              <a:srgbClr val="FF3300"/>
            </a:outerShdw>
          </a:effectLst>
        </p:spPr>
        <p:txBody>
          <a:bodyPr wrap="none">
            <a:spAutoFit/>
          </a:bodyPr>
          <a:p>
            <a:pPr marL="742950" indent="-285750" eaLnBrk="1" hangingPunct="1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None/>
            </a:pPr>
            <a:r>
              <a:rPr dirty="0">
                <a:solidFill>
                  <a:schemeClr val="tx1"/>
                </a:solidFill>
                <a:latin typeface="Tahoma" panose="020B0604030504040204" pitchFamily="34" charset="0"/>
              </a:rPr>
              <a:t>Long Rifled</a:t>
            </a:r>
            <a:endParaRPr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05486" name="Picture 14" descr="revol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500438"/>
            <a:ext cx="2338388" cy="3138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105476" grpId="0" animBg="1"/>
      <p:bldP spid="105477" grpId="0" animBg="1"/>
      <p:bldP spid="105481" grpId="0"/>
      <p:bldP spid="105482" grpId="0"/>
      <p:bldP spid="105483" grpId="0"/>
      <p:bldP spid="105484" grpId="0"/>
      <p:bldP spid="1054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Non-rifled Weapons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4453" name="Picture 5" descr="shotgun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1628775"/>
            <a:ext cx="5989638" cy="449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60" name="WordArt 4"/>
          <p:cNvSpPr>
            <a:spLocks noChangeArrowheads="1" noChangeShapeType="1" noTextEdit="1"/>
          </p:cNvSpPr>
          <p:nvPr/>
        </p:nvSpPr>
        <p:spPr bwMode="auto">
          <a:xfrm>
            <a:off x="1042988" y="908050"/>
            <a:ext cx="7116762" cy="936625"/>
          </a:xfrm>
          <a:prstGeom prst="rect">
            <a:avLst/>
          </a:prstGeom>
        </p:spPr>
        <p:txBody>
          <a:bodyPr wrap="none" numCol="1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legacyObliqueBottom"/>
              <a:lightRig rig="legacyFlat3" dir="b"/>
            </a:scene3d>
            <a:sp3d extrusionH="430200" prstMaterial="legacyMatte">
              <a:extrusionClr>
                <a:schemeClr val="bg1"/>
              </a:extrusion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600" b="0" i="0" u="none" strike="noStrike" kern="10" cap="none" spc="-360" normalizeH="0" baseline="0" noProof="0" dirty="0">
                <a:ln w="12700"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Sequence of events in case of firing</a:t>
            </a:r>
            <a:r>
              <a:rPr kumimoji="0" lang="en-US" sz="3600" b="0" i="0" u="none" strike="noStrike" kern="10" cap="none" spc="-360" normalizeH="0" baseline="0" noProof="0" dirty="0">
                <a:ln w="12700"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/>
                <a:ea typeface="+mn-ea"/>
                <a:cs typeface="Arial" panose="020B0604020202020204" pitchFamily="34" charset="0"/>
              </a:rPr>
              <a:t> </a:t>
            </a:r>
            <a:endParaRPr kumimoji="0" lang="ar-EG" sz="3600" b="0" i="0" u="none" strike="noStrike" kern="10" cap="none" spc="-360" normalizeH="0" baseline="0" noProof="0" dirty="0">
              <a:ln w="12700">
                <a:rou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261" name="Picture 5" descr="action photo"/>
          <p:cNvPicPr>
            <a:picLocks noChangeAspect="1"/>
          </p:cNvPicPr>
          <p:nvPr/>
        </p:nvPicPr>
        <p:blipFill>
          <a:blip r:embed="rId1"/>
          <a:srcRect l="-290" t="9236" b="17455"/>
          <a:stretch>
            <a:fillRect/>
          </a:stretch>
        </p:blipFill>
        <p:spPr>
          <a:xfrm>
            <a:off x="1547813" y="2205038"/>
            <a:ext cx="6089650" cy="2841625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6084" name="WordArt 6"/>
          <p:cNvSpPr>
            <a:spLocks noTextEdit="1"/>
          </p:cNvSpPr>
          <p:nvPr/>
        </p:nvSpPr>
        <p:spPr>
          <a:xfrm>
            <a:off x="971550" y="5300663"/>
            <a:ext cx="7116763" cy="936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  <a:scene3d>
              <a:camera prst="legacyObliqueBottom">
                <a:rot lat="0" lon="0" rev="0"/>
              </a:camera>
              <a:lightRig rig="legacyFlat3" dir="b"/>
            </a:scene3d>
            <a:sp3d extrusionH="430200" prstMaterial="legacyMatte">
              <a:extrusionClr>
                <a:schemeClr val="bg1"/>
              </a:extrusionClr>
            </a:sp3d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3600" spc="-360"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Or  effects of gun fire </a:t>
            </a:r>
            <a:endParaRPr lang="en-US" sz="3600" spc="-360">
              <a:solidFill>
                <a:srgbClr val="FF0000"/>
              </a:solidFill>
              <a:effectLst>
                <a:outerShdw dist="38100" dir="2699999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260350"/>
            <a:ext cx="8820150" cy="59039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1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1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Effects of gunfire in rifled weapons</a:t>
            </a:r>
            <a:endParaRPr kumimoji="0" lang="en-US" sz="3200" b="1" i="1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components of the gunfire that cause changes on the skin and clothes are hot gases , flame , smoke,  un-burned gunpowder, metallic fragments  , carbon particle , muzzel and the missile (bullet).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25CB4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684" name="Picture 4" descr="Copy of Cli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5300663"/>
            <a:ext cx="8439150" cy="1400175"/>
          </a:xfrm>
          <a:prstGeom prst="rect">
            <a:avLst/>
          </a:prstGeom>
          <a:noFill/>
          <a:ln w="571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710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115888"/>
            <a:ext cx="3267075" cy="1476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charRg st="2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charRg st="2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charRg st="2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charRg st="39" end="2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charRg st="39" end="2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charRg st="39" end="2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Effects of gunfire in rifled weapons: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99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Bullet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tissue damage (loss of substance) 		    and marginal abrasion</a:t>
            </a:r>
            <a:r>
              <a:rPr sz="2400" b="1" i="1" dirty="0"/>
              <a:t> </a:t>
            </a:r>
            <a:endParaRPr sz="2400" b="1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Gas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eversion of edges of wound giving a cruciate shape (in contact firing)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Flame</a:t>
            </a:r>
            <a:r>
              <a:rPr sz="2400" b="1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burning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Smoke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blackening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Unburned powder particles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tattooing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Lubricant effect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grease ring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Metal effect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gunshot residue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Muzzle effect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muzzle imprint in contact firing</a:t>
            </a: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¥"/>
            </a:pPr>
            <a:r>
              <a:rPr sz="2400" b="1" i="1" dirty="0"/>
              <a:t>Carbon monoxide</a:t>
            </a:r>
            <a:r>
              <a:rPr sz="2400" dirty="0"/>
              <a:t> </a:t>
            </a:r>
            <a:r>
              <a:rPr sz="2400" dirty="0">
                <a:solidFill>
                  <a:schemeClr val="accent1"/>
                </a:solidFill>
              </a:rPr>
              <a:t>»</a:t>
            </a:r>
            <a:r>
              <a:rPr sz="2400" dirty="0"/>
              <a:t> carboxyhemoglobin in tissues giving pink color.</a:t>
            </a:r>
            <a:endParaRPr sz="2400" dirty="0"/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72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charRg st="72" end="1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149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charRg st="149" end="1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165" end="1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4995">
                                            <p:txEl>
                                              <p:charRg st="165" end="1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18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4995">
                                            <p:txEl>
                                              <p:charRg st="184" end="2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222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4995">
                                            <p:txEl>
                                              <p:charRg st="222" end="2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253" end="2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995">
                                            <p:txEl>
                                              <p:charRg st="253" end="2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284" end="3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4995">
                                            <p:txEl>
                                              <p:charRg st="284" end="3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charRg st="333" end="3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4995">
                                            <p:txEl>
                                              <p:charRg st="333" end="3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144000" cy="44640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Carbon</a:t>
            </a:r>
            <a:endParaRPr kumimoji="0" lang="en-US" sz="3200" b="1" i="1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Carbon monoxide in the gases leads to increased amount of carboxyhaemoglobin and carboxymyoglobin in the tissues giving it a pink coloration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8263" y="3213100"/>
            <a:ext cx="3665537" cy="3455988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rgbClr val="808080"/>
            </a:outerShdw>
          </a:effectLst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charRg st="7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charRg st="7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charRg st="7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How do bullets produce tissue damage?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three ways: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Laceration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Cavitation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Shock waves: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compress the tissue and travel ahead of the bullet.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4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Factors affecting wounding with a bullet: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marL="609600" indent="-609600" eaLnBrk="1" hangingPunct="1">
              <a:buFont typeface="Wingdings" panose="05000000000000000000" pitchFamily="2" charset="2"/>
              <a:buChar char="¤"/>
            </a:pPr>
            <a:r>
              <a:rPr dirty="0"/>
              <a:t>Bullet velocity and mass</a:t>
            </a:r>
            <a:endParaRPr dirty="0"/>
          </a:p>
          <a:p>
            <a:pPr marL="609600" indent="-609600" eaLnBrk="1" hangingPunct="1">
              <a:buFont typeface="Wingdings" panose="05000000000000000000" pitchFamily="2" charset="2"/>
              <a:buChar char="¤"/>
            </a:pPr>
            <a:r>
              <a:rPr dirty="0"/>
              <a:t>Bullet design</a:t>
            </a:r>
            <a:endParaRPr dirty="0"/>
          </a:p>
          <a:p>
            <a:pPr marL="609600" indent="-609600" eaLnBrk="1" hangingPunct="1">
              <a:buFont typeface="Wingdings" panose="05000000000000000000" pitchFamily="2" charset="2"/>
              <a:buChar char="¤"/>
            </a:pPr>
            <a:r>
              <a:rPr dirty="0"/>
              <a:t>Distance of the target</a:t>
            </a:r>
            <a:endParaRPr dirty="0"/>
          </a:p>
          <a:p>
            <a:pPr marL="609600" indent="-609600" eaLnBrk="1" hangingPunct="1">
              <a:buFont typeface="Wingdings" panose="05000000000000000000" pitchFamily="2" charset="2"/>
              <a:buChar char="¤"/>
            </a:pPr>
            <a:r>
              <a:rPr dirty="0"/>
              <a:t>Type of tissue</a:t>
            </a:r>
            <a:endParaRPr dirty="0"/>
          </a:p>
          <a:p>
            <a:pPr marL="609600" indent="-609600" eaLnBrk="1" hangingPunct="1">
              <a:buFont typeface="Wingdings" panose="05000000000000000000" pitchFamily="2" charset="2"/>
              <a:buChar char="¤"/>
            </a:pPr>
            <a:r>
              <a:rPr dirty="0"/>
              <a:t>Tumbling of bullet</a:t>
            </a:r>
            <a:endParaRPr dirty="0"/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charRg st="25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charRg st="25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charRg st="39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charRg st="39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charRg st="62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067">
                                            <p:txEl>
                                              <p:charRg st="62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charRg st="77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067">
                                            <p:txEl>
                                              <p:charRg st="77" end="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6" name="Rectangle 2"/>
          <p:cNvSpPr>
            <a:spLocks noGrp="1" noChangeArrowheads="1"/>
          </p:cNvSpPr>
          <p:nvPr>
            <p:ph idx="1"/>
          </p:nvPr>
        </p:nvSpPr>
        <p:spPr>
          <a:xfrm>
            <a:off x="179388" y="188913"/>
            <a:ext cx="8640763" cy="36004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None/>
              <a:defRPr/>
            </a:pP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Bullet</a:t>
            </a:r>
            <a:endParaRPr kumimoji="0" lang="en-US" sz="2800" b="1" i="1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causes: 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tissue damage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defect (loss of substance). When the bullet strikes the skin it pushes the skin so much that it is stretched to a point of rupture. The bullet enters the body through the rupture (entrance or inlet).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8308" name="Rectangle 4" descr="File0002"/>
          <p:cNvSpPr>
            <a:spLocks noChangeArrowheads="1"/>
          </p:cNvSpPr>
          <p:nvPr/>
        </p:nvSpPr>
        <p:spPr bwMode="auto">
          <a:xfrm>
            <a:off x="827088" y="3716338"/>
            <a:ext cx="7200900" cy="2881313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 algn="ctr">
            <a:miter lim="800000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charRg st="1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6">
                                            <p:txEl>
                                              <p:charRg st="1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6">
                                            <p:txEl>
                                              <p:charRg st="1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charRg st="8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6">
                                            <p:txEl>
                                              <p:charRg st="8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6">
                                            <p:txEl>
                                              <p:charRg st="8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Ballistics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81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dirty="0"/>
              <a:t>Ballistics is the science of motion of a projectile.</a:t>
            </a:r>
            <a:r>
              <a:rPr b="1" dirty="0"/>
              <a:t> </a:t>
            </a:r>
            <a:endParaRPr b="1" dirty="0"/>
          </a:p>
          <a:p>
            <a:pPr eaLnBrk="1" hangingPunct="1">
              <a:buNone/>
            </a:pPr>
            <a:r>
              <a:rPr b="1" dirty="0"/>
              <a:t>Types:</a:t>
            </a:r>
            <a:endParaRPr b="1" dirty="0"/>
          </a:p>
          <a:p>
            <a:pPr eaLnBrk="1" hangingPunct="1">
              <a:buFont typeface="Wingdings" panose="05000000000000000000" pitchFamily="2" charset="2"/>
              <a:buChar char="°"/>
            </a:pPr>
            <a:r>
              <a:rPr dirty="0"/>
              <a:t>Internal Ballistics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°"/>
            </a:pPr>
            <a:r>
              <a:rPr dirty="0"/>
              <a:t>External Ballistics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°"/>
            </a:pPr>
            <a:r>
              <a:rPr dirty="0"/>
              <a:t>Terminal Ballistics = Wound Ballistics</a:t>
            </a:r>
            <a:endParaRPr dirty="0"/>
          </a:p>
          <a:p>
            <a:pPr eaLnBrk="1" hangingPunct="1"/>
            <a:endParaRPr dirty="0"/>
          </a:p>
        </p:txBody>
      </p:sp>
    </p:spTree>
  </p:cSld>
  <p:clrMapOvr>
    <a:masterClrMapping/>
  </p:clrMapOvr>
  <p:transition spd="med">
    <p:wheel spokes="4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Wounds are in the form of: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088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749300"/>
          </a:xfrm>
          <a:ln/>
        </p:spPr>
        <p:txBody>
          <a:bodyPr vert="horz" wrap="square" lIns="91440" tIns="45720" rIns="91440" bIns="45720" anchor="t" anchorCtr="0"/>
          <a:p>
            <a:pPr marL="990600" lvl="1" indent="-533400" algn="ctr" eaLnBrk="1" hangingPunct="1">
              <a:buNone/>
            </a:pPr>
            <a:r>
              <a:rPr sz="3200" b="1" i="1" dirty="0">
                <a:latin typeface="+mn-lt"/>
              </a:rPr>
              <a:t>Inlet</a:t>
            </a:r>
            <a:endParaRPr sz="3200" b="1" i="1" dirty="0">
              <a:latin typeface="+mn-lt"/>
            </a:endParaRPr>
          </a:p>
          <a:p>
            <a:pPr marL="990600" lvl="1" indent="-533400" algn="ctr" eaLnBrk="1" hangingPunct="1">
              <a:buNone/>
            </a:pPr>
            <a:endParaRPr sz="3200" b="1" i="1" dirty="0">
              <a:latin typeface="+mn-lt"/>
            </a:endParaRPr>
          </a:p>
        </p:txBody>
      </p:sp>
      <p:sp>
        <p:nvSpPr>
          <p:cNvPr id="25088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676275"/>
          </a:xfrm>
          <a:ln/>
        </p:spPr>
        <p:txBody>
          <a:bodyPr vert="horz" wrap="square" lIns="91440" tIns="45720" rIns="91440" bIns="45720" anchor="t" anchorCtr="0"/>
          <a:p>
            <a:pPr lvl="1" algn="ctr" eaLnBrk="1" hangingPunct="1">
              <a:buNone/>
            </a:pPr>
            <a:r>
              <a:rPr sz="3200" b="1" i="1" dirty="0">
                <a:latin typeface="+mn-lt"/>
              </a:rPr>
              <a:t>Exit</a:t>
            </a:r>
            <a:endParaRPr sz="3200" b="1" i="1" dirty="0">
              <a:latin typeface="+mn-lt"/>
            </a:endParaRPr>
          </a:p>
          <a:p>
            <a:pPr eaLnBrk="1" hangingPunct="1">
              <a:buClrTx/>
              <a:buSzTx/>
              <a:buFontTx/>
              <a:buNone/>
            </a:pPr>
            <a:endParaRPr sz="3600" dirty="0">
              <a:latin typeface="+mn-lt"/>
              <a:ea typeface="+mn-ea"/>
              <a:cs typeface="+mn-cs"/>
            </a:endParaRPr>
          </a:p>
        </p:txBody>
      </p:sp>
      <p:pic>
        <p:nvPicPr>
          <p:cNvPr id="250885" name="Picture 5" descr="inlet bull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667000"/>
            <a:ext cx="3744913" cy="328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0887" name="Picture 7" descr="exit bull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3" y="2636838"/>
            <a:ext cx="3743325" cy="33131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8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0884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2" grpId="0"/>
      <p:bldP spid="250883" grpId="0" build="p"/>
      <p:bldP spid="25088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80930" name="Group 2"/>
          <p:cNvGraphicFramePr>
            <a:graphicFrameLocks noGrp="1"/>
          </p:cNvGraphicFramePr>
          <p:nvPr>
            <p:ph idx="1"/>
          </p:nvPr>
        </p:nvGraphicFramePr>
        <p:xfrm>
          <a:off x="323850" y="188913"/>
          <a:ext cx="8569325" cy="6262688"/>
        </p:xfrm>
        <a:graphic>
          <a:graphicData uri="http://schemas.openxmlformats.org/drawingml/2006/table">
            <a:tbl>
              <a:tblPr/>
              <a:tblGrid>
                <a:gridCol w="2160588"/>
                <a:gridCol w="4464050"/>
                <a:gridCol w="1944687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ar-EG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Inlet of bullet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Exit of bullet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ubstance loss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More( due to more KE)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Less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43050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ize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Smaller except in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ear firing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xplosive material under  the bullet jacket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hots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icochet bullet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Larger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oiling ring or grease ring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hape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Round or oval 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shape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owder marks (burning, blacking and tattooing)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 except in: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Distant firing 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Clothes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Ricocheting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eveling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Internal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External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inkish colouration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Marginal abrasion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Gunshot residue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81954" name="Group 2"/>
          <p:cNvGraphicFramePr>
            <a:graphicFrameLocks noGrp="1"/>
          </p:cNvGraphicFramePr>
          <p:nvPr>
            <p:ph idx="1"/>
          </p:nvPr>
        </p:nvGraphicFramePr>
        <p:xfrm>
          <a:off x="611188" y="1341438"/>
          <a:ext cx="7993063" cy="4206875"/>
        </p:xfrm>
        <a:graphic>
          <a:graphicData uri="http://schemas.openxmlformats.org/drawingml/2006/table">
            <a:tbl>
              <a:tblPr/>
              <a:tblGrid>
                <a:gridCol w="1800225"/>
                <a:gridCol w="4465637"/>
                <a:gridCol w="1727200"/>
              </a:tblGrid>
              <a:tr h="36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ar-EG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Inlet of bullet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Exit of bullet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737622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Edges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Inverted, except in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atty area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fter putrefaction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ear firing.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Everted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37622"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Regularity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Regular except in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ear firing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xplosive material under  the bullet jacket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hots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icochet bullet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+W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rinkled  skin “axilla”.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Irregular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Muzzle imprint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0996" name="Picture 4" descr="FOR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693738"/>
            <a:ext cx="8424862" cy="551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2020" name="Picture 4" descr="Picture4"/>
          <p:cNvPicPr>
            <a:picLocks noChangeAspect="1"/>
          </p:cNvPicPr>
          <p:nvPr/>
        </p:nvPicPr>
        <p:blipFill>
          <a:blip r:embed="rId1"/>
          <a:srcRect t="42033" r="1352"/>
          <a:stretch>
            <a:fillRect/>
          </a:stretch>
        </p:blipFill>
        <p:spPr>
          <a:xfrm>
            <a:off x="757238" y="620713"/>
            <a:ext cx="7559675" cy="5756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70" name="Picture 4" descr="fig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363" y="908050"/>
            <a:ext cx="3543300" cy="5281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1" name="Picture 5" descr="exit left parietal"/>
          <p:cNvPicPr>
            <a:picLocks noChangeAspect="1"/>
          </p:cNvPicPr>
          <p:nvPr/>
        </p:nvPicPr>
        <p:blipFill>
          <a:blip r:embed="rId2"/>
          <a:srcRect l="31175" r="36021"/>
          <a:stretch>
            <a:fillRect/>
          </a:stretch>
        </p:blipFill>
        <p:spPr>
          <a:xfrm>
            <a:off x="779463" y="908050"/>
            <a:ext cx="3432175" cy="5329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Range of firing of rifled weapons 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39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ª"/>
            </a:pPr>
            <a:r>
              <a:rPr dirty="0"/>
              <a:t>To reach an accurate estimation of the distance, a </a:t>
            </a:r>
            <a:r>
              <a:rPr b="1" i="1" dirty="0"/>
              <a:t>test-fire</a:t>
            </a:r>
            <a:r>
              <a:rPr dirty="0"/>
              <a:t> is needed.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ª"/>
            </a:pPr>
            <a:r>
              <a:rPr dirty="0"/>
              <a:t>But components of gunfire, present on the </a:t>
            </a:r>
            <a:r>
              <a:rPr b="1" i="1" dirty="0"/>
              <a:t>inlet</a:t>
            </a:r>
            <a:r>
              <a:rPr dirty="0"/>
              <a:t>, can help determine the approximate distance.</a:t>
            </a:r>
            <a:endParaRPr dirty="0"/>
          </a:p>
        </p:txBody>
      </p:sp>
    </p:spTree>
  </p:cSld>
  <p:clrMapOvr>
    <a:masterClrMapping/>
  </p:clrMapOvr>
  <p:transition spd="med">
    <p:wheel spokes="4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Contact Wound: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3827463" cy="4781550"/>
          </a:xfrm>
          <a:ln/>
        </p:spPr>
        <p:txBody>
          <a:bodyPr vert="horz" wrap="square" lIns="91440" tIns="45720" rIns="91440" bIns="45720" anchor="t" anchorCtr="0"/>
          <a:p>
            <a:pPr lvl="2" eaLnBrk="1" hangingPunct="1">
              <a:lnSpc>
                <a:spcPct val="90000"/>
              </a:lnSpc>
              <a:buNone/>
            </a:pP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±"/>
            </a:pPr>
            <a:r>
              <a:rPr dirty="0"/>
              <a:t>Loss of substance</a:t>
            </a: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±"/>
            </a:pPr>
            <a:r>
              <a:rPr dirty="0"/>
              <a:t>Muzzle imprint</a:t>
            </a: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±"/>
            </a:pPr>
            <a:r>
              <a:rPr dirty="0"/>
              <a:t>Cruciate lesion if skin is over bone (e.g. forehead)</a:t>
            </a:r>
            <a:endParaRPr dirty="0"/>
          </a:p>
        </p:txBody>
      </p:sp>
      <p:pic>
        <p:nvPicPr>
          <p:cNvPr id="90116" name="Picture 4" descr="contac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1613" y="4292600"/>
            <a:ext cx="2962275" cy="211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17" name="Picture 5" descr="contact muzzle impr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138" y="1927225"/>
            <a:ext cx="2952750" cy="193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charRg st="19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115">
                                            <p:txEl>
                                              <p:charRg st="19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charRg st="1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0115">
                                            <p:txEl>
                                              <p:charRg st="1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charRg st="37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115">
                                            <p:txEl>
                                              <p:charRg st="37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Close–range or Intermediate: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139" name="Rectangle 3"/>
          <p:cNvSpPr>
            <a:spLocks noGrp="1"/>
          </p:cNvSpPr>
          <p:nvPr>
            <p:ph idx="1"/>
          </p:nvPr>
        </p:nvSpPr>
        <p:spPr>
          <a:xfrm>
            <a:off x="530225" y="2781300"/>
            <a:ext cx="4186238" cy="1611313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z"/>
            </a:pPr>
            <a:r>
              <a:rPr dirty="0"/>
              <a:t> Loss of substance</a:t>
            </a:r>
            <a:endParaRPr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z"/>
            </a:pPr>
            <a:r>
              <a:rPr dirty="0"/>
              <a:t> Associates</a:t>
            </a:r>
            <a:endParaRPr dirty="0"/>
          </a:p>
        </p:txBody>
      </p:sp>
      <p:pic>
        <p:nvPicPr>
          <p:cNvPr id="91141" name="Picture 5" descr="gunsho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0" y="4076700"/>
            <a:ext cx="3887788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2" name="Picture 6" descr="clo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1341438"/>
            <a:ext cx="2297113" cy="2519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charRg st="1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charRg st="1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charRg st="2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1139">
                                            <p:txEl>
                                              <p:charRg st="2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Distant range wound: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6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®"/>
            </a:pPr>
            <a:r>
              <a:rPr dirty="0"/>
              <a:t>Loss of substance </a:t>
            </a:r>
            <a:endParaRPr dirty="0"/>
          </a:p>
        </p:txBody>
      </p:sp>
      <p:pic>
        <p:nvPicPr>
          <p:cNvPr id="92165" name="Picture 5" descr="Untitled-Scanned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438" y="1844675"/>
            <a:ext cx="3494087" cy="264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6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  <p:bldP spid="92163" grpId="0" bldLvl="3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Firearm Weapons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397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dirty="0"/>
              <a:t>Rifled Weapons:</a:t>
            </a:r>
            <a:endParaRPr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sz="2800" dirty="0"/>
              <a:t> </a:t>
            </a:r>
            <a:endParaRPr sz="28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dirty="0"/>
              <a:t>Non-rifled Weapons (e.g. Sporting gun)</a:t>
            </a:r>
            <a:endParaRPr dirty="0"/>
          </a:p>
        </p:txBody>
      </p:sp>
      <p:pic>
        <p:nvPicPr>
          <p:cNvPr id="83983" name="Picture 15" descr="FOR1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6825" y="2205038"/>
            <a:ext cx="1985963" cy="30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84" name="Picture 16" descr="rifled barr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988" y="2376488"/>
            <a:ext cx="4064000" cy="2708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charRg st="26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3971">
                                            <p:txEl>
                                              <p:charRg st="26" end="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  <p:bldP spid="839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Range of firing of non-rifled weapons: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lvl="2" eaLnBrk="1" hangingPunct="1">
              <a:buNone/>
            </a:pPr>
            <a:r>
              <a:rPr sz="3600" b="1" dirty="0">
                <a:solidFill>
                  <a:srgbClr val="000000"/>
                </a:solidFill>
              </a:rPr>
              <a:t>Contact Wound:</a:t>
            </a:r>
            <a:endParaRPr sz="3200" b="1" dirty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M"/>
            </a:pPr>
            <a:r>
              <a:rPr dirty="0"/>
              <a:t>Single circular entrance wound 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M"/>
            </a:pPr>
            <a:r>
              <a:rPr dirty="0"/>
              <a:t>Muzzle imprint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M"/>
            </a:pPr>
            <a:r>
              <a:rPr dirty="0"/>
              <a:t>Associates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M"/>
            </a:pPr>
            <a:r>
              <a:rPr dirty="0"/>
              <a:t>Pink coloration of wound due to CO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M"/>
            </a:pPr>
            <a:r>
              <a:rPr dirty="0"/>
              <a:t>Wads or plastic cups in the wound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M"/>
            </a:pPr>
            <a:r>
              <a:rPr dirty="0"/>
              <a:t>Cruciate lesion if skin is over bone</a:t>
            </a:r>
            <a:endParaRPr dirty="0"/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15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87">
                                            <p:txEl>
                                              <p:charRg st="15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47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87">
                                            <p:txEl>
                                              <p:charRg st="47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62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3187">
                                            <p:txEl>
                                              <p:charRg st="62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73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3187">
                                            <p:txEl>
                                              <p:charRg st="73" end="1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108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3187">
                                            <p:txEl>
                                              <p:charRg st="108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charRg st="142" end="1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3187">
                                            <p:txEl>
                                              <p:charRg st="142" end="1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0-15 cm:</a:t>
            </a:r>
            <a:b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N"/>
            </a:pPr>
            <a:r>
              <a:rPr dirty="0"/>
              <a:t>Single circular entrance wound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dirty="0"/>
              <a:t>Burning and blackening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dirty="0"/>
              <a:t>Singeing of hair around wound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dirty="0"/>
              <a:t>Pink coloration of wound due to CO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dirty="0"/>
              <a:t>Wads or plastic cups in the wound</a:t>
            </a:r>
            <a:endParaRPr dirty="0"/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charRg st="31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charRg st="31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charRg st="54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4211">
                                            <p:txEl>
                                              <p:charRg st="54" end="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charRg st="84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4211">
                                            <p:txEl>
                                              <p:charRg st="84" end="1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charRg st="119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4211">
                                            <p:txEl>
                                              <p:charRg st="119" end="1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15 cm – 2 m:</a:t>
            </a:r>
            <a:b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Ü"/>
            </a:pPr>
            <a:r>
              <a:rPr dirty="0"/>
              <a:t>Moth-eaten appearance of wound (rat hole)</a:t>
            </a:r>
            <a:r>
              <a:rPr sz="2400" dirty="0"/>
              <a:t> </a:t>
            </a:r>
            <a:endParaRPr sz="2400" dirty="0"/>
          </a:p>
        </p:txBody>
      </p:sp>
    </p:spTree>
  </p:cSld>
  <p:clrMapOvr>
    <a:masterClrMapping/>
  </p:clrMapOvr>
  <p:transition spd="med">
    <p:wheel spokes="4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m – 4 m:</a:t>
            </a:r>
            <a:b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656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µ"/>
            </a:pPr>
            <a:r>
              <a:rPr dirty="0"/>
              <a:t>Entrance wound  surrounded by satellites (starting dispersion)</a:t>
            </a:r>
            <a:endParaRPr dirty="0"/>
          </a:p>
        </p:txBody>
      </p:sp>
      <p:pic>
        <p:nvPicPr>
          <p:cNvPr id="96261" name="Picture 5" descr="inlet shots chest"/>
          <p:cNvPicPr>
            <a:picLocks noChangeAspect="1"/>
          </p:cNvPicPr>
          <p:nvPr/>
        </p:nvPicPr>
        <p:blipFill>
          <a:blip r:embed="rId1"/>
          <a:srcRect l="38318" t="35715"/>
          <a:stretch>
            <a:fillRect/>
          </a:stretch>
        </p:blipFill>
        <p:spPr>
          <a:xfrm>
            <a:off x="2484438" y="2814638"/>
            <a:ext cx="4105275" cy="3806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&gt; 4 m:</a:t>
            </a:r>
            <a:b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728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¯"/>
            </a:pPr>
            <a:r>
              <a:rPr dirty="0"/>
              <a:t>Only individual pellet holes are seen (full dispersion)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¯"/>
            </a:pPr>
            <a:r>
              <a:rPr dirty="0"/>
              <a:t>Central hole absent</a:t>
            </a:r>
            <a:r>
              <a:rPr sz="2800" dirty="0"/>
              <a:t> </a:t>
            </a:r>
            <a:endParaRPr sz="2800" dirty="0"/>
          </a:p>
        </p:txBody>
      </p:sp>
      <p:pic>
        <p:nvPicPr>
          <p:cNvPr id="97285" name="Picture 5" descr="inlet shots shoulder"/>
          <p:cNvPicPr>
            <a:picLocks noChangeAspect="1"/>
          </p:cNvPicPr>
          <p:nvPr/>
        </p:nvPicPr>
        <p:blipFill>
          <a:blip r:embed="rId1"/>
          <a:srcRect l="13892" t="51642" r="23544" b="30208"/>
          <a:stretch>
            <a:fillRect/>
          </a:stretch>
        </p:blipFill>
        <p:spPr>
          <a:xfrm>
            <a:off x="466725" y="4221163"/>
            <a:ext cx="4249738" cy="157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7" name="Picture 7" descr="inlet shots chest"/>
          <p:cNvPicPr>
            <a:picLocks noChangeAspect="1"/>
          </p:cNvPicPr>
          <p:nvPr/>
        </p:nvPicPr>
        <p:blipFill>
          <a:blip r:embed="rId2"/>
          <a:srcRect l="80197" t="34857" r="3537" b="30238"/>
          <a:stretch>
            <a:fillRect/>
          </a:stretch>
        </p:blipFill>
        <p:spPr>
          <a:xfrm>
            <a:off x="5364163" y="2924175"/>
            <a:ext cx="1944687" cy="3025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charRg st="0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83">
                                            <p:txEl>
                                              <p:charRg st="0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charRg st="56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283">
                                            <p:txEl>
                                              <p:charRg st="56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8243" name="Rectangle 3"/>
          <p:cNvSpPr>
            <a:spLocks noGrp="1"/>
          </p:cNvSpPr>
          <p:nvPr>
            <p:ph idx="1"/>
          </p:nvPr>
        </p:nvSpPr>
        <p:spPr>
          <a:xfrm>
            <a:off x="457200" y="333375"/>
            <a:ext cx="7354888" cy="5792788"/>
          </a:xfrm>
          <a:ln/>
          <a:effectLst>
            <a:outerShdw dist="45791" dir="2021404" algn="ctr" rotWithShape="0">
              <a:schemeClr val="bg2">
                <a:alpha val="100000"/>
              </a:schemeClr>
            </a:outerShdw>
          </a:effectLst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b="1" dirty="0"/>
              <a:t> </a:t>
            </a:r>
            <a:endParaRPr b="1" dirty="0"/>
          </a:p>
        </p:txBody>
      </p:sp>
      <p:pic>
        <p:nvPicPr>
          <p:cNvPr id="138245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714500"/>
            <a:ext cx="2733675" cy="3983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8246" name="Picture 2" descr="http://img.medscape.com/pi/emed/ckb/pediatrics_surgery/933425-940726-2623t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38" y="1428750"/>
            <a:ext cx="3646487" cy="462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824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24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131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b="1" dirty="0">
                <a:solidFill>
                  <a:srgbClr val="F4184C"/>
                </a:solidFill>
              </a:rPr>
              <a:t>Exit wounds in non-rifled weapons</a:t>
            </a:r>
            <a:r>
              <a:rPr b="1" i="1" dirty="0">
                <a:solidFill>
                  <a:srgbClr val="F4184C"/>
                </a:solidFill>
              </a:rPr>
              <a:t>:</a:t>
            </a:r>
            <a:r>
              <a:rPr dirty="0">
                <a:solidFill>
                  <a:srgbClr val="F4184C"/>
                </a:solidFill>
              </a:rPr>
              <a:t> </a:t>
            </a:r>
            <a:endParaRPr dirty="0">
              <a:solidFill>
                <a:srgbClr val="F4184C"/>
              </a:solidFill>
            </a:endParaRPr>
          </a:p>
          <a:p>
            <a:pPr eaLnBrk="1" hangingPunct="1">
              <a:buClr>
                <a:srgbClr val="0000CC"/>
              </a:buClr>
              <a:buSzPct val="125000"/>
              <a:buFont typeface="Wingdings" panose="05000000000000000000" pitchFamily="2" charset="2"/>
              <a:buNone/>
            </a:pPr>
            <a:r>
              <a:rPr b="1" dirty="0"/>
              <a:t>It is uncommon to have exit</a:t>
            </a:r>
            <a:endParaRPr b="1" dirty="0"/>
          </a:p>
          <a:p>
            <a:pPr algn="ctr" eaLnBrk="1" hangingPunct="1">
              <a:buClr>
                <a:srgbClr val="0000CC"/>
              </a:buClr>
              <a:buSzPct val="125000"/>
              <a:buFont typeface="Wingdings" panose="05000000000000000000" pitchFamily="2" charset="2"/>
              <a:buNone/>
            </a:pPr>
            <a:r>
              <a:rPr sz="4000" b="1" dirty="0">
                <a:solidFill>
                  <a:srgbClr val="F4184C"/>
                </a:solidFill>
              </a:rPr>
              <a:t>Except </a:t>
            </a:r>
            <a:endParaRPr sz="4000" b="1" dirty="0">
              <a:solidFill>
                <a:srgbClr val="F4184C"/>
              </a:solidFill>
            </a:endParaRPr>
          </a:p>
          <a:p>
            <a:pPr eaLnBrk="1" hangingPunct="1">
              <a:buClr>
                <a:srgbClr val="0000CC"/>
              </a:buClr>
              <a:buSzPct val="145000"/>
              <a:buFont typeface="Wingdings" panose="05000000000000000000" pitchFamily="2" charset="2"/>
              <a:buChar char="§"/>
            </a:pPr>
            <a:r>
              <a:rPr b="1" dirty="0"/>
              <a:t>If pellets strike the body at acute angle and bones in the way</a:t>
            </a:r>
            <a:endParaRPr b="1" dirty="0"/>
          </a:p>
          <a:p>
            <a:pPr eaLnBrk="1" hangingPunct="1">
              <a:buClr>
                <a:srgbClr val="0000CC"/>
              </a:buClr>
              <a:buSzPct val="145000"/>
              <a:buFont typeface="Wingdings" panose="05000000000000000000" pitchFamily="2" charset="2"/>
              <a:buChar char="§"/>
            </a:pPr>
            <a:r>
              <a:rPr b="1" dirty="0"/>
              <a:t>At near firing.</a:t>
            </a:r>
            <a:r>
              <a:rPr dirty="0"/>
              <a:t> </a:t>
            </a:r>
            <a:endParaRPr dirty="0"/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charRg st="36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5">
                                            <p:txEl>
                                              <p:charRg st="36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5">
                                            <p:txEl>
                                              <p:charRg st="36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charRg st="64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5">
                                            <p:txEl>
                                              <p:charRg st="64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5">
                                            <p:txEl>
                                              <p:charRg st="64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charRg st="72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5">
                                            <p:txEl>
                                              <p:charRg st="72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5">
                                            <p:txEl>
                                              <p:charRg st="72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charRg st="135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5">
                                            <p:txEl>
                                              <p:charRg st="135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315">
                                            <p:txEl>
                                              <p:charRg st="135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Causes of death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65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Font typeface="Wingdings" panose="05000000000000000000" pitchFamily="2" charset="2"/>
              <a:buChar char="S"/>
            </a:pPr>
            <a:r>
              <a:rPr dirty="0"/>
              <a:t>Acute massive hemorrhage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S"/>
            </a:pPr>
            <a:r>
              <a:rPr dirty="0"/>
              <a:t>Shock</a:t>
            </a:r>
            <a:endParaRPr dirty="0"/>
          </a:p>
          <a:p>
            <a:pPr eaLnBrk="1" hangingPunct="1">
              <a:buFont typeface="Wingdings" panose="05000000000000000000" pitchFamily="2" charset="2"/>
              <a:buChar char="S"/>
            </a:pPr>
            <a:r>
              <a:rPr dirty="0"/>
              <a:t>Causes related to the site:</a:t>
            </a:r>
            <a:endParaRPr dirty="0"/>
          </a:p>
          <a:p>
            <a:pPr lvl="1" eaLnBrk="1" hangingPunct="1">
              <a:buFont typeface="Wingdings 2" panose="05020102010507070707" pitchFamily="18" charset="2"/>
              <a:buChar char="¹"/>
            </a:pPr>
            <a:r>
              <a:rPr dirty="0"/>
              <a:t>Head … Brain laceration</a:t>
            </a:r>
            <a:endParaRPr dirty="0"/>
          </a:p>
          <a:p>
            <a:pPr lvl="1" eaLnBrk="1" hangingPunct="1">
              <a:buFont typeface="Wingdings 2" panose="05020102010507070707" pitchFamily="18" charset="2"/>
              <a:buChar char="¹"/>
            </a:pPr>
            <a:r>
              <a:rPr dirty="0"/>
              <a:t>Neck … Injury of Spinal cord or medulla</a:t>
            </a:r>
            <a:endParaRPr dirty="0"/>
          </a:p>
          <a:p>
            <a:pPr lvl="1" eaLnBrk="1" hangingPunct="1">
              <a:buFont typeface="Wingdings 2" panose="05020102010507070707" pitchFamily="18" charset="2"/>
              <a:buChar char="¹"/>
            </a:pPr>
            <a:r>
              <a:rPr dirty="0"/>
              <a:t>Chest … Rupture lung or heart</a:t>
            </a:r>
            <a:endParaRPr dirty="0"/>
          </a:p>
          <a:p>
            <a:pPr lvl="1" eaLnBrk="1" hangingPunct="1">
              <a:buFont typeface="Wingdings 2" panose="05020102010507070707" pitchFamily="18" charset="2"/>
              <a:buChar char="¹"/>
            </a:pPr>
            <a:r>
              <a:rPr dirty="0"/>
              <a:t>Abdomen  … Rupture spleen, liver injury …</a:t>
            </a:r>
            <a:endParaRPr dirty="0"/>
          </a:p>
          <a:p>
            <a:pPr lvl="1" eaLnBrk="1" hangingPunct="1">
              <a:buFont typeface="Wingdings 2" panose="05020102010507070707" pitchFamily="18" charset="2"/>
              <a:buChar char="¹"/>
            </a:pPr>
            <a:r>
              <a:rPr dirty="0"/>
              <a:t>Long bones … Fat embolism</a:t>
            </a:r>
            <a:endParaRPr dirty="0"/>
          </a:p>
        </p:txBody>
      </p:sp>
    </p:spTree>
  </p:cSld>
  <p:clrMapOvr>
    <a:masterClrMapping/>
  </p:clrMapOvr>
  <p:transition spd="med">
    <p:wheel spokes="4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507413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Complications and sequelae of firearm</a:t>
            </a:r>
            <a:b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These depend on site of injury, organs or blood vessels involved.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Contact or near firing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usually lead to instantaneous death.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missile reaches the brain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laceration occurs.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neck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paraplegia may occur if death is delayed. If the medulla oblongata is involved, death is instantaneous.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chest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death occurs due to blood loss (hemorrhage) leading to circulatory failure.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abdomen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Hemorrhage or infection and peritonitis may be the cause of death.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fracture of long bones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fat embolism may occur.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5000"/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long immobilization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pulmonary embolism may intervene.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66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5">
                                            <p:txEl>
                                              <p:charRg st="66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5">
                                            <p:txEl>
                                              <p:charRg st="66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126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35">
                                            <p:txEl>
                                              <p:charRg st="126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35">
                                            <p:txEl>
                                              <p:charRg st="126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180" end="2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435">
                                            <p:txEl>
                                              <p:charRg st="180" end="29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435">
                                            <p:txEl>
                                              <p:charRg st="180" end="29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298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6435">
                                            <p:txEl>
                                              <p:charRg st="298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6435">
                                            <p:txEl>
                                              <p:charRg st="298" end="38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389" end="4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6435">
                                            <p:txEl>
                                              <p:charRg st="389" end="47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6435">
                                            <p:txEl>
                                              <p:charRg st="389" end="47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473" end="5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6435">
                                            <p:txEl>
                                              <p:charRg st="473" end="5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6435">
                                            <p:txEl>
                                              <p:charRg st="473" end="5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charRg st="525" end="5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6435">
                                            <p:txEl>
                                              <p:charRg st="525" end="58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6435">
                                            <p:txEl>
                                              <p:charRg st="525" end="58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WordArt 4"/>
          <p:cNvSpPr>
            <a:spLocks noTextEdit="1"/>
          </p:cNvSpPr>
          <p:nvPr/>
        </p:nvSpPr>
        <p:spPr>
          <a:xfrm>
            <a:off x="827088" y="333375"/>
            <a:ext cx="75612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24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Characters of firearm injuries </a:t>
            </a:r>
            <a:endParaRPr lang="en-US" sz="24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171021" name="AutoShape 13"/>
          <p:cNvSpPr>
            <a:spLocks noChangeArrowheads="1"/>
          </p:cNvSpPr>
          <p:nvPr/>
        </p:nvSpPr>
        <p:spPr bwMode="auto">
          <a:xfrm>
            <a:off x="1187450" y="2205038"/>
            <a:ext cx="647700" cy="504825"/>
          </a:xfrm>
          <a:prstGeom prst="curvedRightArrow">
            <a:avLst>
              <a:gd name="adj1" fmla="val 20000"/>
              <a:gd name="adj2" fmla="val 40000"/>
              <a:gd name="adj3" fmla="val 42767"/>
            </a:avLst>
          </a:prstGeom>
          <a:solidFill>
            <a:srgbClr val="F4184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3" name="AutoShape 15"/>
          <p:cNvSpPr>
            <a:spLocks noChangeArrowheads="1"/>
          </p:cNvSpPr>
          <p:nvPr/>
        </p:nvSpPr>
        <p:spPr bwMode="auto">
          <a:xfrm>
            <a:off x="2051050" y="2816225"/>
            <a:ext cx="647700" cy="504825"/>
          </a:xfrm>
          <a:prstGeom prst="curvedRightArrow">
            <a:avLst>
              <a:gd name="adj1" fmla="val 20000"/>
              <a:gd name="adj2" fmla="val 40000"/>
              <a:gd name="adj3" fmla="val 42767"/>
            </a:avLst>
          </a:prstGeom>
          <a:solidFill>
            <a:srgbClr val="F4184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4" name="AutoShape 16"/>
          <p:cNvSpPr>
            <a:spLocks noChangeArrowheads="1"/>
          </p:cNvSpPr>
          <p:nvPr/>
        </p:nvSpPr>
        <p:spPr bwMode="auto">
          <a:xfrm>
            <a:off x="2627313" y="3357563"/>
            <a:ext cx="647700" cy="504825"/>
          </a:xfrm>
          <a:prstGeom prst="curvedRightArrow">
            <a:avLst>
              <a:gd name="adj1" fmla="val 20000"/>
              <a:gd name="adj2" fmla="val 40000"/>
              <a:gd name="adj3" fmla="val 42767"/>
            </a:avLst>
          </a:prstGeom>
          <a:solidFill>
            <a:srgbClr val="F4184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5" name="AutoShape 17"/>
          <p:cNvSpPr>
            <a:spLocks noChangeArrowheads="1"/>
          </p:cNvSpPr>
          <p:nvPr/>
        </p:nvSpPr>
        <p:spPr bwMode="auto">
          <a:xfrm>
            <a:off x="3275013" y="3968750"/>
            <a:ext cx="647700" cy="504825"/>
          </a:xfrm>
          <a:prstGeom prst="curvedRightArrow">
            <a:avLst>
              <a:gd name="adj1" fmla="val 20000"/>
              <a:gd name="adj2" fmla="val 40000"/>
              <a:gd name="adj3" fmla="val 42767"/>
            </a:avLst>
          </a:prstGeom>
          <a:solidFill>
            <a:srgbClr val="F4184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6" name="AutoShape 18"/>
          <p:cNvSpPr>
            <a:spLocks noChangeArrowheads="1"/>
          </p:cNvSpPr>
          <p:nvPr/>
        </p:nvSpPr>
        <p:spPr bwMode="auto">
          <a:xfrm>
            <a:off x="3851275" y="4652963"/>
            <a:ext cx="647700" cy="504825"/>
          </a:xfrm>
          <a:prstGeom prst="curvedRightArrow">
            <a:avLst>
              <a:gd name="adj1" fmla="val 20000"/>
              <a:gd name="adj2" fmla="val 40000"/>
              <a:gd name="adj3" fmla="val 42767"/>
            </a:avLst>
          </a:prstGeom>
          <a:solidFill>
            <a:srgbClr val="F4184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7" name="Text Box 19"/>
          <p:cNvSpPr txBox="1">
            <a:spLocks noChangeArrowheads="1"/>
          </p:cNvSpPr>
          <p:nvPr/>
        </p:nvSpPr>
        <p:spPr bwMode="auto">
          <a:xfrm>
            <a:off x="1979613" y="2276475"/>
            <a:ext cx="3146425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sz="2000" b="1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defect </a:t>
            </a:r>
            <a:endParaRPr kumimoji="0" lang="en-US" sz="2000" b="1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8" name="Text Box 20"/>
          <p:cNvSpPr txBox="1">
            <a:spLocks noChangeArrowheads="1"/>
          </p:cNvSpPr>
          <p:nvPr/>
        </p:nvSpPr>
        <p:spPr bwMode="auto">
          <a:xfrm>
            <a:off x="2843213" y="2924175"/>
            <a:ext cx="3146425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sz="2000" b="1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Inlet and exit </a:t>
            </a:r>
            <a:endParaRPr kumimoji="0" lang="en-US" sz="2000" b="1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29" name="Text Box 21"/>
          <p:cNvSpPr txBox="1">
            <a:spLocks noChangeArrowheads="1"/>
          </p:cNvSpPr>
          <p:nvPr/>
        </p:nvSpPr>
        <p:spPr bwMode="auto">
          <a:xfrm>
            <a:off x="3419475" y="3500438"/>
            <a:ext cx="4032250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sz="2000" b="1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Associates of projectile </a:t>
            </a:r>
            <a:endParaRPr kumimoji="0" lang="en-US" sz="2000" b="1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30" name="Text Box 22"/>
          <p:cNvSpPr txBox="1">
            <a:spLocks noChangeArrowheads="1"/>
          </p:cNvSpPr>
          <p:nvPr/>
        </p:nvSpPr>
        <p:spPr bwMode="auto">
          <a:xfrm>
            <a:off x="4067175" y="4148138"/>
            <a:ext cx="3146425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sz="2000" b="1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Presence of missiles  </a:t>
            </a:r>
            <a:endParaRPr kumimoji="0" lang="en-US" sz="2000" b="1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31" name="Text Box 23"/>
          <p:cNvSpPr txBox="1">
            <a:spLocks noChangeArrowheads="1"/>
          </p:cNvSpPr>
          <p:nvPr/>
        </p:nvSpPr>
        <p:spPr bwMode="auto">
          <a:xfrm>
            <a:off x="4643438" y="4868863"/>
            <a:ext cx="3146425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sz="2000" b="1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Beveling of bone </a:t>
            </a:r>
            <a:endParaRPr kumimoji="0" lang="en-US" sz="2000" b="1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1" grpId="0" animBg="1"/>
      <p:bldP spid="171023" grpId="0" animBg="1"/>
      <p:bldP spid="171024" grpId="0" animBg="1"/>
      <p:bldP spid="171025" grpId="0" animBg="1"/>
      <p:bldP spid="171026" grpId="0" animBg="1"/>
      <p:bldP spid="171027" grpId="0"/>
      <p:bldP spid="171028" grpId="0"/>
      <p:bldP spid="171029" grpId="0"/>
      <p:bldP spid="171030" grpId="0"/>
      <p:bldP spid="1710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WordArt 2"/>
          <p:cNvSpPr>
            <a:spLocks noTextEdit="1"/>
          </p:cNvSpPr>
          <p:nvPr/>
        </p:nvSpPr>
        <p:spPr>
          <a:xfrm>
            <a:off x="900113" y="404813"/>
            <a:ext cx="7343775" cy="936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effectLst>
                  <a:outerShdw dist="28398" dir="3806096" algn="ctr" rotWithShape="0">
                    <a:srgbClr val="F4184C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 of firearm weapons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effectLst>
                <a:outerShdw dist="28398" dir="3806096" algn="ctr" rotWithShape="0">
                  <a:srgbClr val="F4184C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418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 ?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Rifling ?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11188" y="1916113"/>
            <a:ext cx="4464050" cy="15525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Longitudinal parallel spiral lands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grooves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present in the inner surface of the barrel  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625CB4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2" name="AutoShape 8" descr="riflin22"/>
          <p:cNvSpPr>
            <a:spLocks noChangeArrowheads="1"/>
          </p:cNvSpPr>
          <p:nvPr/>
        </p:nvSpPr>
        <p:spPr bwMode="auto">
          <a:xfrm>
            <a:off x="6156325" y="1628775"/>
            <a:ext cx="1655763" cy="1944688"/>
          </a:xfrm>
          <a:prstGeom prst="octagon">
            <a:avLst>
              <a:gd name="adj" fmla="val 29287"/>
            </a:avLst>
          </a:prstGeom>
          <a:blipFill dpi="0" rotWithShape="1">
            <a:blip r:embed="rId1"/>
            <a:srcRect/>
            <a:stretch>
              <a:fillRect/>
            </a:stretch>
          </a:blipFill>
          <a:ln w="9525">
            <a:miter lim="800000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539750" y="3573463"/>
            <a:ext cx="43195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Functions of rifling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395288" y="4292600"/>
            <a:ext cx="4464050" cy="192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A-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lands bite the bullet as it passes through the bore giving the bullet its spiraling, spinning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motion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increasing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ANGE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of firing, power of penetration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decreasing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ESISTANCE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118" name="Picture 14" descr="sc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3789363"/>
            <a:ext cx="3906838" cy="2663825"/>
          </a:xfrm>
          <a:prstGeom prst="rect">
            <a:avLst/>
          </a:prstGeom>
          <a:noFill/>
          <a:ln w="571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6259513" y="3808413"/>
            <a:ext cx="1603375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</a:t>
            </a:r>
            <a:endParaRPr kumimoji="0" lang="en-US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flipH="1">
            <a:off x="5840413" y="4110038"/>
            <a:ext cx="454025" cy="42068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7202488" y="4441825"/>
            <a:ext cx="1046163" cy="336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defRPr/>
            </a:pPr>
            <a:r>
              <a:rPr kumimoji="0" lang="en-US" sz="1600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Grooves</a:t>
            </a:r>
            <a:endParaRPr kumimoji="0" lang="en-US" sz="1600" kern="1200" cap="none" spc="0" normalizeH="0" baseline="0" noProof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H="1">
            <a:off x="6189663" y="4589463"/>
            <a:ext cx="1011238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1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11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12" grpId="0" animBg="1"/>
      <p:bldP spid="47116" grpId="0"/>
      <p:bldP spid="47119" grpId="0"/>
      <p:bldP spid="471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459788" cy="38163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case due to firearm?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it an inlet or an exit?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is the type of weapon: rifled or non-rifled.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was the range of firing?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were the pattern of injury?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was (were) the cause(s) of death?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120000"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Specify the causative weapon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3731" name="WordArt 4"/>
          <p:cNvSpPr>
            <a:spLocks noTextEdit="1"/>
          </p:cNvSpPr>
          <p:nvPr/>
        </p:nvSpPr>
        <p:spPr>
          <a:xfrm>
            <a:off x="684213" y="836613"/>
            <a:ext cx="7343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INVESTIGATION FOR FIREARM INJURIES</a:t>
            </a:r>
            <a:endParaRPr lang="en-US" sz="2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39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39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28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39">
                                            <p:txEl>
                                              <p:charRg st="28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39">
                                            <p:txEl>
                                              <p:charRg st="28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55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9">
                                            <p:txEl>
                                              <p:charRg st="55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339">
                                            <p:txEl>
                                              <p:charRg st="55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105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39">
                                            <p:txEl>
                                              <p:charRg st="105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2339">
                                            <p:txEl>
                                              <p:charRg st="105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135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2339">
                                            <p:txEl>
                                              <p:charRg st="135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2339">
                                            <p:txEl>
                                              <p:charRg st="135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168" end="2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2339">
                                            <p:txEl>
                                              <p:charRg st="168" end="20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2339">
                                            <p:txEl>
                                              <p:charRg st="168" end="20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charRg st="207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2339">
                                            <p:txEl>
                                              <p:charRg st="207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2339">
                                            <p:txEl>
                                              <p:charRg st="207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44644" name="Group 260"/>
          <p:cNvGraphicFramePr>
            <a:graphicFrameLocks noGrp="1"/>
          </p:cNvGraphicFramePr>
          <p:nvPr>
            <p:ph idx="1"/>
          </p:nvPr>
        </p:nvGraphicFramePr>
        <p:xfrm>
          <a:off x="250825" y="1484313"/>
          <a:ext cx="8893175" cy="4884738"/>
        </p:xfrm>
        <a:graphic>
          <a:graphicData uri="http://schemas.openxmlformats.org/drawingml/2006/table">
            <a:tbl>
              <a:tblPr/>
              <a:tblGrid>
                <a:gridCol w="2854325"/>
                <a:gridCol w="2106613"/>
                <a:gridCol w="2619375"/>
                <a:gridCol w="1312862"/>
              </a:tblGrid>
              <a:tr h="393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Suicidal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Homicidal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Accidental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011303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Circumstances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isturbance of furniture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May be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968438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Circumstances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airy notes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Excuse for suicide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May be something belonged to the assailant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46211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Circumstances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oor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Closed from inside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Not usually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81082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Circumstances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epression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History of failure or trouble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History of quarrel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83977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Circumstances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ermatoglyphics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(finger print)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Not belonged to strangers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belonged to the assailant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144604" name="Rectangle 220"/>
          <p:cNvSpPr>
            <a:spLocks noChangeArrowheads="1"/>
          </p:cNvSpPr>
          <p:nvPr/>
        </p:nvSpPr>
        <p:spPr bwMode="auto">
          <a:xfrm>
            <a:off x="250825" y="333375"/>
            <a:ext cx="86868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justLow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Pattern of firearm injuries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Circumstances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, Victim , Wound , assailant &amp; weapon 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60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74138" name="Group 58"/>
          <p:cNvGraphicFramePr>
            <a:graphicFrameLocks noGrp="1"/>
          </p:cNvGraphicFramePr>
          <p:nvPr>
            <p:ph idx="1"/>
          </p:nvPr>
        </p:nvGraphicFramePr>
        <p:xfrm>
          <a:off x="323850" y="1628775"/>
          <a:ext cx="8569325" cy="4206875"/>
        </p:xfrm>
        <a:graphic>
          <a:graphicData uri="http://schemas.openxmlformats.org/drawingml/2006/table">
            <a:tbl>
              <a:tblPr/>
              <a:tblGrid>
                <a:gridCol w="2751138"/>
                <a:gridCol w="2028825"/>
                <a:gridCol w="2420937"/>
                <a:gridCol w="1368425"/>
              </a:tblGrid>
              <a:tr h="33533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Suicidal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Homicidal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Accidental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40177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Victim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pasm ( cadaveric 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 ( catching weapon )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May be evidence from the assailant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40177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Victim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igns of struggle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Absent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0177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Victim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Male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sex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84053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Victim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igns due to powder residue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Present due to near firing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Not present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66961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Victim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lothes ( bare area)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Usually in a bare area and clothes not torn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where and clothes may or may not be torn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174119" name="Rectangle 39"/>
          <p:cNvSpPr>
            <a:spLocks noChangeArrowheads="1"/>
          </p:cNvSpPr>
          <p:nvPr/>
        </p:nvSpPr>
        <p:spPr bwMode="auto">
          <a:xfrm>
            <a:off x="250825" y="333375"/>
            <a:ext cx="86868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justLow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Pattern of firearm injuries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Circumstances ,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Victim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, Wound , assailant &amp; weapon 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77204" name="Group 52"/>
          <p:cNvGraphicFramePr>
            <a:graphicFrameLocks noGrp="1"/>
          </p:cNvGraphicFramePr>
          <p:nvPr>
            <p:ph idx="1"/>
          </p:nvPr>
        </p:nvGraphicFramePr>
        <p:xfrm>
          <a:off x="323850" y="1628775"/>
          <a:ext cx="8569325" cy="3902075"/>
        </p:xfrm>
        <a:graphic>
          <a:graphicData uri="http://schemas.openxmlformats.org/drawingml/2006/table">
            <a:tbl>
              <a:tblPr/>
              <a:tblGrid>
                <a:gridCol w="2751138"/>
                <a:gridCol w="2028825"/>
                <a:gridCol w="2420937"/>
                <a:gridCol w="1368425"/>
              </a:tblGrid>
              <a:tr h="33533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Suicidal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Homicidal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Accidental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40184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Wound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N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umber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Usually single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Multiple more than one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7621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Wound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ite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Bared area + favorite site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where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0184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Wound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hape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Irregular lacerated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shape 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7621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Wound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irection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Upward to the left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direction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21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Wound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istance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Near distance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distance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177191" name="Rectangle 39"/>
          <p:cNvSpPr>
            <a:spLocks noChangeArrowheads="1"/>
          </p:cNvSpPr>
          <p:nvPr/>
        </p:nvSpPr>
        <p:spPr bwMode="auto">
          <a:xfrm>
            <a:off x="250825" y="333375"/>
            <a:ext cx="86868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justLow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Pattern of firearm injuries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Circumstances , Victim ,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Wound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, assailant &amp; weapon 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9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79264" name="Group 64"/>
          <p:cNvGraphicFramePr>
            <a:graphicFrameLocks noGrp="1"/>
          </p:cNvGraphicFramePr>
          <p:nvPr>
            <p:ph idx="1"/>
          </p:nvPr>
        </p:nvGraphicFramePr>
        <p:xfrm>
          <a:off x="323850" y="2205038"/>
          <a:ext cx="8569325" cy="3352800"/>
        </p:xfrm>
        <a:graphic>
          <a:graphicData uri="http://schemas.openxmlformats.org/drawingml/2006/table">
            <a:tbl>
              <a:tblPr/>
              <a:tblGrid>
                <a:gridCol w="2751138"/>
                <a:gridCol w="2576512"/>
                <a:gridCol w="1944688"/>
                <a:gridCol w="1296987"/>
              </a:tblGrid>
              <a:tr h="2841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Suicidal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Homicidal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Accidental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Weapon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Low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W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here?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 the hand or crime scene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Usually not present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Weapon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W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itness ( finger print )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Of victim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Of the assailant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Weapon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W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hich type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By hand gun except the soldiers  ( rifle)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weapon 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68325">
                <a:tc gridSpan="4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Assailant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4184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Powder on the hand and gun shot residues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4184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by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chemical test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rgbClr val="FFFF66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79239" name="Rectangle 39"/>
          <p:cNvSpPr>
            <a:spLocks noChangeArrowheads="1"/>
          </p:cNvSpPr>
          <p:nvPr/>
        </p:nvSpPr>
        <p:spPr bwMode="auto">
          <a:xfrm>
            <a:off x="250825" y="333375"/>
            <a:ext cx="86868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justLow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Pattern of firearm injuries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Circumstances , Victim , Wound ,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assailant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weapon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3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None/>
            </a:pPr>
            <a:endParaRPr lang="ar-EG" altLang="en-US" dirty="0"/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25538"/>
            <a:ext cx="8229600" cy="45656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Identify and describe the lesion in the given photo (or specimen). What are the causes of death?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charRg st="3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charRg st="3" end="10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Inlet of a HVB under the chin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875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960813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Area under the chin shows: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Loss of substance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Burning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Blackening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 Near range of firing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Acute massive hemorrhage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Brain laceration 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  <p:pic>
        <p:nvPicPr>
          <p:cNvPr id="269318" name="Picture 6" descr="inlet HVB chin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572000" y="2338388"/>
            <a:ext cx="4392613" cy="2982912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6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6931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27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69315">
                                            <p:txEl>
                                              <p:charRg st="27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45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269315">
                                            <p:txEl>
                                              <p:charRg st="45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53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69315">
                                            <p:txEl>
                                              <p:charRg st="53" end="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65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69315">
                                            <p:txEl>
                                              <p:charRg st="65" end="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96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69315">
                                            <p:txEl>
                                              <p:charRg st="96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113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269315">
                                            <p:txEl>
                                              <p:charRg st="113" end="1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138" end="1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269315">
                                            <p:txEl>
                                              <p:charRg st="138" end="1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charRg st="144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269315">
                                            <p:txEl>
                                              <p:charRg st="144" end="1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4" grpId="0"/>
      <p:bldP spid="26931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Inlet of HVB (piece of skin)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899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960813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 piece of skin showing: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Loss of substance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Surrounded by burning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 near range firing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Acute massive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Injuries specific to the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site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88774" name="Picture 6" descr="inlet HVB skin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500563" y="2374900"/>
            <a:ext cx="4484687" cy="2757488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88771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25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88771">
                                            <p:txEl>
                                              <p:charRg st="25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43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288771">
                                            <p:txEl>
                                              <p:charRg st="43" end="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65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88771">
                                            <p:txEl>
                                              <p:charRg st="65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93" end="1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88771">
                                            <p:txEl>
                                              <p:charRg st="93" end="1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111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88771">
                                            <p:txEl>
                                              <p:charRg st="111" end="1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136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288771">
                                            <p:txEl>
                                              <p:charRg st="136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charRg st="142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288771">
                                            <p:txEl>
                                              <p:charRg st="142" end="1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0" grpId="0"/>
      <p:bldP spid="28877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Inlet of gunshot in the chest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1923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960813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Chest of a male showing: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A large central circular wound with loss of substance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surrounded by satellites (starting of dispersion)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 2 – 4 meters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Rupture of heart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Rupture of lung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  <p:pic>
        <p:nvPicPr>
          <p:cNvPr id="289798" name="Picture 6" descr="inlet shots chest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716463" y="2049463"/>
            <a:ext cx="4176712" cy="3716337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289795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25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289795">
                                            <p:txEl>
                                              <p:charRg st="25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7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289795">
                                            <p:txEl>
                                              <p:charRg st="79" end="1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129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289795">
                                            <p:txEl>
                                              <p:charRg st="129" end="1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152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289795">
                                            <p:txEl>
                                              <p:charRg st="152" end="1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169" end="1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289795">
                                            <p:txEl>
                                              <p:charRg st="169" end="1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193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2000"/>
                                        <p:tgtEl>
                                          <p:spTgt spid="289795">
                                            <p:txEl>
                                              <p:charRg st="193" end="1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199" end="2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289795">
                                            <p:txEl>
                                              <p:charRg st="199" end="2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charRg st="216" end="2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2000"/>
                                        <p:tgtEl>
                                          <p:spTgt spid="289795">
                                            <p:txEl>
                                              <p:charRg st="216" end="2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4" grpId="0"/>
      <p:bldP spid="28979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Inlet of gunshot in shoulder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2947" name="Rectangle 5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4032250" cy="51117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Multiple wounds in the upper shoulder showing: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A small central wound with loss of substance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Multiple smaller surrounding wounds (pellets)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2 - 4meters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Fat embolism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90823" name="Picture 7" descr="inlet shots shoulder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781550" y="1628775"/>
            <a:ext cx="3559175" cy="4537075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90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0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290819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4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290819">
                                            <p:txEl>
                                              <p:charRg st="48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9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290819">
                                            <p:txEl>
                                              <p:charRg st="93" end="1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139" end="1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290819">
                                            <p:txEl>
                                              <p:charRg st="139" end="1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161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290819">
                                            <p:txEl>
                                              <p:charRg st="161" end="1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178" end="2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290819">
                                            <p:txEl>
                                              <p:charRg st="178" end="20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202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2000"/>
                                        <p:tgtEl>
                                          <p:spTgt spid="290819">
                                            <p:txEl>
                                              <p:charRg st="202" end="2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charRg st="208" end="2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290819">
                                            <p:txEl>
                                              <p:charRg st="208" end="2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/>
      <p:bldP spid="2908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WordArt 2"/>
          <p:cNvSpPr>
            <a:spLocks noTextEdit="1"/>
          </p:cNvSpPr>
          <p:nvPr/>
        </p:nvSpPr>
        <p:spPr>
          <a:xfrm>
            <a:off x="900113" y="188913"/>
            <a:ext cx="7343775" cy="936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effectLst>
                  <a:outerShdw dist="28398" dir="3806096" algn="ctr" rotWithShape="0">
                    <a:srgbClr val="F4184C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 of firearm weapons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effectLst>
                <a:outerShdw dist="28398" dir="3806096" algn="ctr" rotWithShape="0">
                  <a:srgbClr val="F4184C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5" name="Rectangle 3" descr="riflin19"/>
          <p:cNvSpPr>
            <a:spLocks noChangeArrowheads="1"/>
          </p:cNvSpPr>
          <p:nvPr/>
        </p:nvSpPr>
        <p:spPr bwMode="auto">
          <a:xfrm>
            <a:off x="5435600" y="1989138"/>
            <a:ext cx="2592388" cy="432117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miter lim="800000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469D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ar-EG" sz="3200" b="0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611188" y="1268413"/>
            <a:ext cx="43195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Functions of rifling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68313" y="1989138"/>
            <a:ext cx="4464050" cy="16160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B-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gives the bullet stability during its path ( Gyroscopic steadiness )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increasing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ANGE of firing and power of penetration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625C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170" name="Picture 4" descr="http://upload.wikimedia.org/wikipedia/commons/thumb/b/b2/105mm_tank_gun_Rifling.jpg/220px-105mm_tank_gun_Rif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75" y="3644900"/>
            <a:ext cx="2400300" cy="240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  <p:bldP spid="4915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Plain X-ray of the skull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3971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3960813" cy="51133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Lateral view showing multiple radio-opaque shadows of retained shots (pellets)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(cannot be determined from X-ray)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Brain laceration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  <p:pic>
        <p:nvPicPr>
          <p:cNvPr id="292870" name="Picture 6" descr="shots skull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643438" y="2336800"/>
            <a:ext cx="4249737" cy="3527425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charRg st="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292867">
                                            <p:txEl>
                                              <p:charRg st="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charRg st="79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92867">
                                            <p:txEl>
                                              <p:charRg st="79" end="1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charRg st="123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292867">
                                            <p:txEl>
                                              <p:charRg st="123" end="1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charRg st="140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292867">
                                            <p:txEl>
                                              <p:charRg st="140" end="1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charRg st="164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292867">
                                            <p:txEl>
                                              <p:charRg st="164" end="1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charRg st="170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292867">
                                            <p:txEl>
                                              <p:charRg st="170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6" grpId="0"/>
      <p:bldP spid="29286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Plain X-ray of the chest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995" name="Rectangle 5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944938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multiple radio-opaque shadows of retained shots (pellets)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cannot be determined from X-ray)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Rupture of heart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Rupture of lung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  <p:pic>
        <p:nvPicPr>
          <p:cNvPr id="291847" name="Picture 7" descr="shots chest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802188" y="1627188"/>
            <a:ext cx="3629025" cy="4538662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291843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66" end="1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291843">
                                            <p:txEl>
                                              <p:charRg st="66" end="1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111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291843">
                                            <p:txEl>
                                              <p:charRg st="111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128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291843">
                                            <p:txEl>
                                              <p:charRg st="128" end="1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152" end="1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2000"/>
                                        <p:tgtEl>
                                          <p:spTgt spid="291843">
                                            <p:txEl>
                                              <p:charRg st="152" end="1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158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2000"/>
                                        <p:tgtEl>
                                          <p:spTgt spid="291843">
                                            <p:txEl>
                                              <p:charRg st="158" end="1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charRg st="175" end="1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291843">
                                            <p:txEl>
                                              <p:charRg st="175" end="1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2" grpId="0"/>
      <p:bldP spid="29184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Plain X-ray of the thigh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019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960813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multiple radio-opaque shadows of retained shots (pellets)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(cannot be determined from X-ray)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Fat embolism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3894" name="Picture 6" descr="shots thigh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892675" y="1628775"/>
            <a:ext cx="3562350" cy="4537075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93891">
                                            <p:txEl>
                                              <p:charRg st="0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charRg st="66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93891">
                                            <p:txEl>
                                              <p:charRg st="66" end="1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charRg st="11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293891">
                                            <p:txEl>
                                              <p:charRg st="110" end="1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charRg st="127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93891">
                                            <p:txEl>
                                              <p:charRg st="127" end="1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charRg st="151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3891">
                                            <p:txEl>
                                              <p:charRg st="151" end="1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charRg st="157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93891">
                                            <p:txEl>
                                              <p:charRg st="157" end="1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0" grpId="0"/>
      <p:bldP spid="29389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Plain X-ray of the knee joint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7043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873500" cy="52562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multiple radio-opaque shadows of retained shots (pellets) around the knee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(cannot be determined from X-ray)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Fat embolism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5942" name="Picture 6" descr="shots knee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 l="8955"/>
          <a:stretch>
            <a:fillRect/>
          </a:stretch>
        </p:blipFill>
        <p:spPr>
          <a:xfrm>
            <a:off x="5003800" y="1412875"/>
            <a:ext cx="3405188" cy="4752975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charRg st="0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95939">
                                            <p:txEl>
                                              <p:charRg st="0" end="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charRg st="82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95939">
                                            <p:txEl>
                                              <p:charRg st="82" end="1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charRg st="126" end="1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295939">
                                            <p:txEl>
                                              <p:charRg st="126" end="1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charRg st="143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95939">
                                            <p:txEl>
                                              <p:charRg st="143" end="1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charRg st="167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5939">
                                            <p:txEl>
                                              <p:charRg st="167" end="1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charRg st="173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95939">
                                            <p:txEl>
                                              <p:charRg st="173" end="1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/>
      <p:bldP spid="29593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Vault of a skull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067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3960813" cy="51117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multiple small inlets of shots (pellets)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 &gt;4 meters (full dispersion)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Brain laceration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6966" name="Picture 6" descr="inlet shots skull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716463" y="1628775"/>
            <a:ext cx="3816350" cy="4537075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9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296963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charRg st="49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96963">
                                            <p:txEl>
                                              <p:charRg st="49" end="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charRg st="87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296963">
                                            <p:txEl>
                                              <p:charRg st="87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charRg st="104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296963">
                                            <p:txEl>
                                              <p:charRg st="104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charRg st="128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296963">
                                            <p:txEl>
                                              <p:charRg st="128" end="1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charRg st="134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296963">
                                            <p:txEl>
                                              <p:charRg st="134" end="1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2" grpId="0"/>
      <p:bldP spid="29696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Vault of a skull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9091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3960813" cy="51117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exit of a high velocity bullet in the left parietal bone (external beveling)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(cannot be determined)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Brain laceration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990" name="Picture 6" descr="exit left parietal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500563" y="2660650"/>
            <a:ext cx="4319587" cy="2484438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charRg st="0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97987">
                                            <p:txEl>
                                              <p:charRg st="0" end="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charRg st="85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97987">
                                            <p:txEl>
                                              <p:charRg st="85" end="1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charRg st="118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297987">
                                            <p:txEl>
                                              <p:charRg st="118" end="1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charRg st="135" end="1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97987">
                                            <p:txEl>
                                              <p:charRg st="135" end="1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charRg st="159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7987">
                                            <p:txEl>
                                              <p:charRg st="159" end="1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charRg st="165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97987">
                                            <p:txEl>
                                              <p:charRg st="165" end="1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/>
      <p:bldP spid="29798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63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None/>
            </a:pPr>
            <a:endParaRPr lang="ar-EG" altLang="en-US" dirty="0"/>
          </a:p>
        </p:txBody>
      </p:sp>
      <p:pic>
        <p:nvPicPr>
          <p:cNvPr id="356356" name="Picture 4" descr="exit left parietal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195513" y="765175"/>
            <a:ext cx="4389437" cy="2524125"/>
          </a:xfrm>
          <a:ln/>
        </p:spPr>
      </p:pic>
      <p:pic>
        <p:nvPicPr>
          <p:cNvPr id="356357" name="Picture 5" descr="File00025"/>
          <p:cNvPicPr>
            <a:picLocks noChangeAspect="1"/>
          </p:cNvPicPr>
          <p:nvPr/>
        </p:nvPicPr>
        <p:blipFill>
          <a:blip r:embed="rId2"/>
          <a:srcRect t="7692" r="5173" b="5769"/>
          <a:stretch>
            <a:fillRect/>
          </a:stretch>
        </p:blipFill>
        <p:spPr>
          <a:xfrm>
            <a:off x="2411413" y="3644900"/>
            <a:ext cx="3779837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/>
      <p:bldP spid="35635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Vault of a skull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139" name="Rectangle 5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3960813" cy="53276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exit of a high velocity bullet in the frontal bone (external beveling), with radiating fissure fractures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(cannot be determined)</a:t>
            </a:r>
            <a:endParaRPr kumimoji="0" lang="en-US" sz="28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Brain laceration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9015" name="Picture 7" descr="exit saggital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5076825" y="1628775"/>
            <a:ext cx="3095625" cy="4608513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9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99011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charRg st="113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99011">
                                            <p:txEl>
                                              <p:charRg st="113" end="1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charRg st="146" end="1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299011">
                                            <p:txEl>
                                              <p:charRg st="146" end="1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charRg st="163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99011">
                                            <p:txEl>
                                              <p:charRg st="163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charRg st="187" end="1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9011">
                                            <p:txEl>
                                              <p:charRg st="187" end="1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charRg st="193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99011">
                                            <p:txEl>
                                              <p:charRg st="193" end="2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0" grpId="0"/>
      <p:bldP spid="29901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Vault of a skull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63" name="Rectangle 4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ar-EG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3873500" cy="51133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Showing exit of a firearm weapon in the occipital area      (external beveling)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Distance: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(cannot be determined)</a:t>
            </a:r>
            <a:endParaRPr kumimoji="0" lang="en-US" sz="2800" b="0" i="1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Causes of death: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Severe acute hemorrhage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Shock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Brain laceration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0038" name="Picture 6" descr="exit occipital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500563" y="2082800"/>
            <a:ext cx="4248150" cy="3709988"/>
          </a:xfrm>
          <a:ln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0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00035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charRg st="8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00035">
                                            <p:txEl>
                                              <p:charRg st="80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charRg st="113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00035">
                                            <p:txEl>
                                              <p:charRg st="113" end="1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charRg st="130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300035">
                                            <p:txEl>
                                              <p:charRg st="130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charRg st="154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00035">
                                            <p:txEl>
                                              <p:charRg st="154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charRg st="160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300035">
                                            <p:txEl>
                                              <p:charRg st="160" end="1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4" grpId="0"/>
      <p:bldP spid="30003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737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None/>
            </a:pPr>
            <a:endParaRPr lang="ar-EG" altLang="en-US" dirty="0"/>
          </a:p>
        </p:txBody>
      </p:sp>
      <p:pic>
        <p:nvPicPr>
          <p:cNvPr id="357380" name="Picture 4" descr="exit occipital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23850" y="1862138"/>
            <a:ext cx="4103688" cy="3582987"/>
          </a:xfrm>
          <a:ln/>
        </p:spPr>
      </p:pic>
      <p:pic>
        <p:nvPicPr>
          <p:cNvPr id="357381" name="Picture 5" descr="File00024"/>
          <p:cNvPicPr>
            <a:picLocks noChangeAspect="1"/>
          </p:cNvPicPr>
          <p:nvPr/>
        </p:nvPicPr>
        <p:blipFill>
          <a:blip r:embed="rId2"/>
          <a:srcRect l="3391" t="-1587" r="10170"/>
          <a:stretch>
            <a:fillRect/>
          </a:stretch>
        </p:blipFill>
        <p:spPr>
          <a:xfrm>
            <a:off x="4716463" y="1817688"/>
            <a:ext cx="4127500" cy="3621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/>
      <p:bldP spid="35738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WordArt 2"/>
          <p:cNvSpPr>
            <a:spLocks noTextEdit="1"/>
          </p:cNvSpPr>
          <p:nvPr/>
        </p:nvSpPr>
        <p:spPr>
          <a:xfrm>
            <a:off x="900113" y="0"/>
            <a:ext cx="7343775" cy="936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effectLst>
                  <a:outerShdw dist="28398" dir="3806096" algn="ctr" rotWithShape="0">
                    <a:srgbClr val="F4184C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 of firearm weapons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effectLst>
                <a:outerShdw dist="28398" dir="3806096" algn="ctr" rotWithShape="0">
                  <a:srgbClr val="F4184C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611188" y="1700213"/>
            <a:ext cx="4464050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differs  from a weapon to another according to: 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042988" y="2276475"/>
            <a:ext cx="4572000" cy="396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Number of lands and grooves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1042988" y="2728913"/>
            <a:ext cx="4572000" cy="396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Width of the lands and grooves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1042988" y="3141663"/>
            <a:ext cx="2754313" cy="396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Direction of twist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1042988" y="3500438"/>
            <a:ext cx="4572000" cy="396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Depth  of the grooves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539750" y="981075"/>
            <a:ext cx="7127875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Medico-legal importance of rifling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-684212" y="4221163"/>
            <a:ext cx="9828213" cy="7318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1828800" marR="0" lvl="4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Rifling is  considered as a family characteristic (class) for each weapon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418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4184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2771775" y="4652963"/>
            <a:ext cx="5949950" cy="1844675"/>
            <a:chOff x="1746" y="3022"/>
            <a:chExt cx="3748" cy="1162"/>
          </a:xfrm>
        </p:grpSpPr>
        <p:grpSp>
          <p:nvGrpSpPr>
            <p:cNvPr id="38931" name="Group 36"/>
            <p:cNvGrpSpPr/>
            <p:nvPr/>
          </p:nvGrpSpPr>
          <p:grpSpPr>
            <a:xfrm>
              <a:off x="1746" y="3022"/>
              <a:ext cx="3748" cy="1162"/>
              <a:chOff x="1746" y="3022"/>
              <a:chExt cx="3748" cy="1162"/>
            </a:xfrm>
          </p:grpSpPr>
          <p:grpSp>
            <p:nvGrpSpPr>
              <p:cNvPr id="38933" name="Group 35"/>
              <p:cNvGrpSpPr/>
              <p:nvPr/>
            </p:nvGrpSpPr>
            <p:grpSpPr>
              <a:xfrm>
                <a:off x="1746" y="3022"/>
                <a:ext cx="3622" cy="1162"/>
                <a:chOff x="1746" y="3022"/>
                <a:chExt cx="3622" cy="1162"/>
              </a:xfrm>
            </p:grpSpPr>
            <p:pic>
              <p:nvPicPr>
                <p:cNvPr id="38935" name="Picture 16" descr="twist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746" y="3022"/>
                  <a:ext cx="3622" cy="1162"/>
                </a:xfrm>
                <a:prstGeom prst="rect">
                  <a:avLst/>
                </a:prstGeom>
                <a:solidFill>
                  <a:srgbClr val="0000CC"/>
                </a:solidFill>
                <a:ln w="57150" cap="flat" cmpd="sng">
                  <a:solidFill>
                    <a:srgbClr val="0000CC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pic>
            <p:sp>
              <p:nvSpPr>
                <p:cNvPr id="48145" name="AutoShape 17"/>
                <p:cNvSpPr>
                  <a:spLocks noChangeArrowheads="1"/>
                </p:cNvSpPr>
                <p:nvPr/>
              </p:nvSpPr>
              <p:spPr bwMode="auto">
                <a:xfrm rot="-944875">
                  <a:off x="2229" y="3518"/>
                  <a:ext cx="179" cy="450"/>
                </a:xfrm>
                <a:prstGeom prst="upArrow">
                  <a:avLst>
                    <a:gd name="adj1" fmla="val 50000"/>
                    <a:gd name="adj2" fmla="val 62849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defRPr/>
                  </a:pPr>
                  <a:endParaRPr kumimoji="0" lang="ar-EG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4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837" y="3203"/>
                  <a:ext cx="86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/>
                <a:p>
                  <a:pPr marR="0" defTabSz="914400" eaLnBrk="1" hangingPunct="1">
                    <a:lnSpc>
                      <a:spcPct val="90000"/>
                    </a:lnSpc>
                    <a:spcBef>
                      <a:spcPct val="20000"/>
                    </a:spcBef>
                    <a:buClrTx/>
                    <a:buSzTx/>
                    <a:buFontTx/>
                    <a:defRPr/>
                  </a:pPr>
                  <a:r>
                    <a:rPr kumimoji="0" lang="en-US" sz="2000" b="1" kern="1200" cap="none" spc="0" normalizeH="0" baseline="0" noProof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anose="020B0604030504040204" pitchFamily="34" charset="0"/>
                      <a:ea typeface="+mn-ea"/>
                      <a:cs typeface="Arial" panose="020B0604020202020204" pitchFamily="34" charset="0"/>
                    </a:rPr>
                    <a:t>Left</a:t>
                  </a:r>
                  <a:endParaRPr kumimoji="0" lang="en-US" sz="2000" b="1" kern="1200" cap="none" spc="0" normalizeH="0" baseline="0" noProof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anose="020B060403050404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148" name="Text Box 20"/>
              <p:cNvSpPr txBox="1">
                <a:spLocks noChangeArrowheads="1"/>
              </p:cNvSpPr>
              <p:nvPr/>
            </p:nvSpPr>
            <p:spPr bwMode="auto">
              <a:xfrm>
                <a:off x="4635" y="3149"/>
                <a:ext cx="859" cy="25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marR="0" defTabSz="914400" eaLnBrk="1" hangingPunct="1">
                  <a:lnSpc>
                    <a:spcPct val="90000"/>
                  </a:lnSpc>
                  <a:spcBef>
                    <a:spcPct val="20000"/>
                  </a:spcBef>
                  <a:buClrTx/>
                  <a:buSzTx/>
                  <a:buFontTx/>
                  <a:defRPr/>
                </a:pPr>
                <a:r>
                  <a:rPr kumimoji="0" lang="en-US" sz="2000" b="1" kern="1200" cap="none" spc="0" normalizeH="0" baseline="0" noProof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anose="020B0604030504040204" pitchFamily="34" charset="0"/>
                    <a:ea typeface="+mn-ea"/>
                    <a:cs typeface="Arial" panose="020B0604020202020204" pitchFamily="34" charset="0"/>
                  </a:rPr>
                  <a:t>Right</a:t>
                </a:r>
                <a:endParaRPr kumimoji="0" lang="en-US" sz="2000" b="1" kern="1200" cap="none" spc="0" normalizeH="0" baseline="0" noProof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146" name="AutoShape 18"/>
            <p:cNvSpPr>
              <a:spLocks noChangeArrowheads="1"/>
            </p:cNvSpPr>
            <p:nvPr/>
          </p:nvSpPr>
          <p:spPr bwMode="auto">
            <a:xfrm rot="859784">
              <a:off x="4711" y="3473"/>
              <a:ext cx="179" cy="496"/>
            </a:xfrm>
            <a:prstGeom prst="upArrow">
              <a:avLst>
                <a:gd name="adj1" fmla="val 50000"/>
                <a:gd name="adj2" fmla="val 6927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27"/>
          <p:cNvGrpSpPr/>
          <p:nvPr/>
        </p:nvGrpSpPr>
        <p:grpSpPr>
          <a:xfrm>
            <a:off x="5724525" y="2205038"/>
            <a:ext cx="2592388" cy="1944687"/>
            <a:chOff x="3243" y="1071"/>
            <a:chExt cx="2384" cy="3059"/>
          </a:xfrm>
        </p:grpSpPr>
        <p:pic>
          <p:nvPicPr>
            <p:cNvPr id="38924" name="Picture 28" descr="bullet class char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3" y="1071"/>
              <a:ext cx="2384" cy="3059"/>
            </a:xfrm>
            <a:prstGeom prst="rect">
              <a:avLst/>
            </a:prstGeom>
            <a:noFill/>
            <a:ln w="762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8157" name="AutoShape 29"/>
            <p:cNvSpPr>
              <a:spLocks noChangeArrowheads="1"/>
            </p:cNvSpPr>
            <p:nvPr/>
          </p:nvSpPr>
          <p:spPr bwMode="auto">
            <a:xfrm>
              <a:off x="3896" y="3683"/>
              <a:ext cx="1171" cy="120"/>
            </a:xfrm>
            <a:prstGeom prst="leftRightArrow">
              <a:avLst>
                <a:gd name="adj1" fmla="val 50000"/>
                <a:gd name="adj2" fmla="val 191803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58" name="Text Box 30"/>
            <p:cNvSpPr txBox="1">
              <a:spLocks noChangeArrowheads="1"/>
            </p:cNvSpPr>
            <p:nvPr/>
          </p:nvSpPr>
          <p:spPr bwMode="auto">
            <a:xfrm>
              <a:off x="3891" y="3021"/>
              <a:ext cx="254" cy="57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 eaLnBrk="1" hangingPunct="1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kumimoji="0" lang="en-US" kern="1200" cap="none" spc="0" normalizeH="0" baseline="0" noProof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59" name="Text Box 31"/>
            <p:cNvSpPr txBox="1">
              <a:spLocks noChangeArrowheads="1"/>
            </p:cNvSpPr>
            <p:nvPr/>
          </p:nvSpPr>
          <p:spPr bwMode="auto">
            <a:xfrm>
              <a:off x="4344" y="3021"/>
              <a:ext cx="254" cy="57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 eaLnBrk="1" hangingPunct="1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kumimoji="0" lang="en-US" kern="1200" cap="none" spc="0" normalizeH="0" baseline="0" noProof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60" name="Text Box 32"/>
            <p:cNvSpPr txBox="1">
              <a:spLocks noChangeArrowheads="1"/>
            </p:cNvSpPr>
            <p:nvPr/>
          </p:nvSpPr>
          <p:spPr bwMode="auto">
            <a:xfrm>
              <a:off x="4754" y="3069"/>
              <a:ext cx="253" cy="57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 eaLnBrk="1" hangingPunct="1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kumimoji="0" lang="en-US" kern="1200" cap="none" spc="0" normalizeH="0" baseline="0" noProof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61" name="AutoShape 33"/>
            <p:cNvSpPr>
              <a:spLocks noChangeArrowheads="1"/>
            </p:cNvSpPr>
            <p:nvPr/>
          </p:nvSpPr>
          <p:spPr bwMode="auto">
            <a:xfrm>
              <a:off x="4360" y="3433"/>
              <a:ext cx="226" cy="82"/>
            </a:xfrm>
            <a:prstGeom prst="leftRightArrow">
              <a:avLst>
                <a:gd name="adj1" fmla="val 50000"/>
                <a:gd name="adj2" fmla="val 55122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62" name="AutoShape 34"/>
            <p:cNvSpPr>
              <a:spLocks noChangeArrowheads="1"/>
            </p:cNvSpPr>
            <p:nvPr/>
          </p:nvSpPr>
          <p:spPr bwMode="auto">
            <a:xfrm rot="21180000">
              <a:off x="3515" y="2659"/>
              <a:ext cx="171" cy="854"/>
            </a:xfrm>
            <a:prstGeom prst="upArrow">
              <a:avLst>
                <a:gd name="adj1" fmla="val 50000"/>
                <a:gd name="adj2" fmla="val 125588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/>
      <p:bldP spid="48138" grpId="0"/>
      <p:bldP spid="48139" grpId="0"/>
      <p:bldP spid="48140" grpId="0"/>
      <p:bldP spid="48141" grpId="0"/>
      <p:bldP spid="48142" grpId="0"/>
      <p:bldP spid="481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7838"/>
            <a:ext cx="8362950" cy="12954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Associates of projectile are absent in all of the following </a:t>
            </a:r>
            <a:r>
              <a:rPr kumimoji="0" lang="en-US" sz="38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except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8403" name="Rectangle 3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1871663" cy="4525963"/>
          </a:xfrm>
          <a:ln/>
        </p:spPr>
        <p:txBody>
          <a:bodyPr vert="horz" wrap="square" lIns="91440" tIns="45720" rIns="91440" bIns="45720" anchor="t" anchorCtr="0"/>
          <a:p>
            <a:pPr marL="1371600" lvl="2" indent="-457200" eaLnBrk="1" hangingPunct="1">
              <a:buFont typeface="Wingdings" panose="05000000000000000000" pitchFamily="2" charset="2"/>
              <a:buNone/>
            </a:pPr>
            <a:endParaRPr lang="ar-SA" altLang="en-US" sz="2800" dirty="0">
              <a:latin typeface="+mn-lt"/>
              <a:cs typeface="Arial" panose="020B0604020202020204" pitchFamily="34" charset="0"/>
            </a:endParaRPr>
          </a:p>
          <a:p>
            <a:pPr marL="1371600" lvl="2" indent="-457200" eaLnBrk="1" hangingPunct="1"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hlink"/>
                </a:solidFill>
                <a:latin typeface="+mn-lt"/>
                <a:cs typeface="Arial" panose="020B0604020202020204" pitchFamily="34" charset="0"/>
              </a:rPr>
              <a:t>►</a:t>
            </a:r>
            <a:endParaRPr lang="en-US" altLang="en-US" sz="4000" dirty="0">
              <a:solidFill>
                <a:schemeClr val="hlink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1258888" y="2216150"/>
            <a:ext cx="63373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A. Near firing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B. Presence of clothing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C. Ricocheting bullet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D. Exit wound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0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charRg st="16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8406">
                                            <p:txEl>
                                              <p:charRg st="16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charRg st="41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8406">
                                            <p:txEl>
                                              <p:charRg st="41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>
                                            <p:txEl>
                                              <p:charRg st="64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8406">
                                            <p:txEl>
                                              <p:charRg st="64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charRg st="1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03">
                                            <p:txEl>
                                              <p:charRg st="1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8403">
                                            <p:txEl>
                                              <p:charRg st="1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5840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5840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5840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5840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362950" cy="21463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man was fired-at by a shotgun from the back in the thoracic region. The exit was identified by the following </a:t>
            </a:r>
            <a:r>
              <a:rPr kumimoji="0" lang="en-US" sz="36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except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360452" name="Rectangle 4"/>
          <p:cNvSpPr>
            <a:spLocks noGrp="1"/>
          </p:cNvSpPr>
          <p:nvPr>
            <p:ph sz="half" idx="1"/>
          </p:nvPr>
        </p:nvSpPr>
        <p:spPr>
          <a:xfrm>
            <a:off x="323850" y="2420938"/>
            <a:ext cx="1871663" cy="3446462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endParaRPr lang="ar-SA" altLang="en-US" sz="44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ar-SA" altLang="en-US" sz="44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ar-SA" altLang="en-US" sz="44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ar-SA" altLang="en-US" sz="44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  </a:t>
            </a:r>
            <a:r>
              <a:rPr lang="en-US" altLang="en-US" sz="44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►</a:t>
            </a:r>
            <a:endParaRPr lang="en-US" altLang="en-US" sz="4400" dirty="0">
              <a:solidFill>
                <a:schemeClr val="hlink"/>
              </a:solidFill>
              <a:latin typeface="+mn-lt"/>
              <a:ea typeface="Arial" panose="020B0604020202020204" pitchFamily="34" charset="0"/>
              <a:cs typeface="+mn-cs"/>
            </a:endParaRPr>
          </a:p>
        </p:txBody>
      </p:sp>
      <p:sp>
        <p:nvSpPr>
          <p:cNvPr id="360453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2268538" y="2708275"/>
            <a:ext cx="6070600" cy="3733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Edges were everted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Absence of powder marks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Bevelling in the ant. aspect of ribs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Presence of more than one wound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045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>
                                            <p:txEl>
                                              <p:charRg st="19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0453">
                                            <p:txEl>
                                              <p:charRg st="19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>
                                            <p:txEl>
                                              <p:charRg st="43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0453">
                                            <p:txEl>
                                              <p:charRg st="43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>
                                            <p:txEl>
                                              <p:charRg st="8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0453">
                                            <p:txEl>
                                              <p:charRg st="80" end="1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charRg st="3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0452">
                                            <p:txEl>
                                              <p:charRg st="3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0452">
                                            <p:txEl>
                                              <p:charRg st="3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60453">
                                            <p:txEl>
                                              <p:charRg st="8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60453">
                                            <p:txEl>
                                              <p:charRg st="8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60453">
                                            <p:txEl>
                                              <p:charRg st="8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0453">
                                            <p:txEl>
                                              <p:charRg st="8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2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20018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A body was found dead with a wound in the precordial area. The injury was considered as firearm injury due to </a:t>
            </a:r>
            <a:r>
              <a:rPr kumimoji="0" lang="en-US" sz="36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except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362501" name="Rectangle 5"/>
          <p:cNvSpPr>
            <a:spLocks noGrp="1"/>
          </p:cNvSpPr>
          <p:nvPr>
            <p:ph sz="half" idx="1"/>
          </p:nvPr>
        </p:nvSpPr>
        <p:spPr>
          <a:xfrm>
            <a:off x="107950" y="2349500"/>
            <a:ext cx="2087563" cy="351790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ar-SA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   </a:t>
            </a:r>
            <a:endParaRPr lang="ar-SA" altLang="en-US" sz="48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ar-SA" altLang="en-US" sz="48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ar-SA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    </a:t>
            </a:r>
            <a:r>
              <a:rPr lang="en-US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endParaRPr lang="en-US" altLang="en-US" sz="48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 ►</a:t>
            </a:r>
            <a:endParaRPr lang="en-US" altLang="en-US" sz="4800" dirty="0">
              <a:solidFill>
                <a:schemeClr val="hlink"/>
              </a:solidFill>
              <a:latin typeface="+mn-lt"/>
              <a:ea typeface="Arial" panose="020B0604020202020204" pitchFamily="34" charset="0"/>
              <a:cs typeface="+mn-cs"/>
            </a:endParaRPr>
          </a:p>
        </p:txBody>
      </p:sp>
      <p:sp>
        <p:nvSpPr>
          <p:cNvPr id="36250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1979613" y="2852738"/>
            <a:ext cx="5997575" cy="35179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Presence of two wounds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Loss of substance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Bevelling in sternum and scapula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Site of wound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2502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>
                                            <p:txEl>
                                              <p:charRg st="23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2502">
                                            <p:txEl>
                                              <p:charRg st="23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>
                                            <p:txEl>
                                              <p:charRg st="41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2502">
                                            <p:txEl>
                                              <p:charRg st="41" end="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2502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>
                                            <p:txEl>
                                              <p:charRg st="21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2501">
                                            <p:txEl>
                                              <p:charRg st="21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2501">
                                            <p:txEl>
                                              <p:charRg st="21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62502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62502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62502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2502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84325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The distance of firing could be estimated from: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366595" name="Rectangle 3"/>
          <p:cNvSpPr>
            <a:spLocks noGrp="1"/>
          </p:cNvSpPr>
          <p:nvPr>
            <p:ph sz="half" idx="1"/>
          </p:nvPr>
        </p:nvSpPr>
        <p:spPr>
          <a:xfrm>
            <a:off x="107950" y="2349500"/>
            <a:ext cx="2087563" cy="351790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ar-SA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   </a:t>
            </a:r>
            <a:endParaRPr lang="ar-SA" altLang="en-US" sz="48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 </a:t>
            </a:r>
            <a:endParaRPr lang="en-US" altLang="en-US" sz="4800" dirty="0">
              <a:solidFill>
                <a:schemeClr val="hlink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hlink"/>
                </a:solidFill>
                <a:latin typeface="+mn-lt"/>
                <a:ea typeface="+mn-ea"/>
                <a:cs typeface="Arial" panose="020B0604020202020204" pitchFamily="34" charset="0"/>
              </a:rPr>
              <a:t>     ►</a:t>
            </a:r>
            <a:endParaRPr lang="en-US" altLang="en-US" sz="4800" dirty="0">
              <a:solidFill>
                <a:schemeClr val="hlink"/>
              </a:solidFill>
              <a:latin typeface="+mn-lt"/>
              <a:ea typeface="Arial" panose="020B0604020202020204" pitchFamily="34" charset="0"/>
              <a:cs typeface="+mn-cs"/>
            </a:endParaRPr>
          </a:p>
        </p:txBody>
      </p:sp>
      <p:sp>
        <p:nvSpPr>
          <p:cNvPr id="36659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1979613" y="1989138"/>
            <a:ext cx="5997575" cy="35290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Presence of tattooing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Dispersion of shots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Presence of inner wad inside the wound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All of the above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6596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>
                                            <p:txEl>
                                              <p:charRg st="2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6596">
                                            <p:txEl>
                                              <p:charRg st="2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>
                                            <p:txEl>
                                              <p:charRg st="42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6596">
                                            <p:txEl>
                                              <p:charRg st="42" end="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6596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>
                                            <p:txEl>
                                              <p:charRg st="16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6595">
                                            <p:txEl>
                                              <p:charRg st="16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6595">
                                            <p:txEl>
                                              <p:charRg st="16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66596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66596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66596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6596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WordArt 4"/>
          <p:cNvSpPr>
            <a:spLocks noTextEdit="1"/>
          </p:cNvSpPr>
          <p:nvPr/>
        </p:nvSpPr>
        <p:spPr>
          <a:xfrm>
            <a:off x="611188" y="404813"/>
            <a:ext cx="7343775" cy="9366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</a:bodyPr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effectLst>
                  <a:outerShdw dist="28398" dir="3806096" algn="ctr" rotWithShape="0">
                    <a:srgbClr val="F4184C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 of firearm weapons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effectLst>
                <a:outerShdw dist="28398" dir="3806096" algn="ctr" rotWithShape="0">
                  <a:srgbClr val="F4184C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468313" y="2060575"/>
            <a:ext cx="4464050" cy="192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the bullet passes through  the barrel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25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rifling  bites on the bullet giving it the same class characteristic  so it can identify the weapon  and they are called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rifle mark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5148263" y="1700213"/>
            <a:ext cx="3784600" cy="4856162"/>
            <a:chOff x="3243" y="1071"/>
            <a:chExt cx="2384" cy="3059"/>
          </a:xfrm>
        </p:grpSpPr>
        <p:pic>
          <p:nvPicPr>
            <p:cNvPr id="39941" name="Picture 18" descr="bullet class char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43" y="1071"/>
              <a:ext cx="2384" cy="3059"/>
            </a:xfrm>
            <a:prstGeom prst="rect">
              <a:avLst/>
            </a:prstGeom>
            <a:noFill/>
            <a:ln w="762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6099" name="AutoShape 19"/>
            <p:cNvSpPr>
              <a:spLocks noChangeArrowheads="1"/>
            </p:cNvSpPr>
            <p:nvPr/>
          </p:nvSpPr>
          <p:spPr bwMode="auto">
            <a:xfrm>
              <a:off x="3896" y="3682"/>
              <a:ext cx="1170" cy="122"/>
            </a:xfrm>
            <a:prstGeom prst="leftRightArrow">
              <a:avLst>
                <a:gd name="adj1" fmla="val 50000"/>
                <a:gd name="adj2" fmla="val 191803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00" name="Text Box 20"/>
            <p:cNvSpPr txBox="1">
              <a:spLocks noChangeArrowheads="1"/>
            </p:cNvSpPr>
            <p:nvPr/>
          </p:nvSpPr>
          <p:spPr bwMode="auto">
            <a:xfrm>
              <a:off x="3923" y="3022"/>
              <a:ext cx="189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 eaLnBrk="1" hangingPunct="1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kumimoji="0" lang="en-US" sz="2800" kern="1200" cap="none" spc="0" normalizeH="0" baseline="0" noProof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2800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01" name="Text Box 21"/>
            <p:cNvSpPr txBox="1">
              <a:spLocks noChangeArrowheads="1"/>
            </p:cNvSpPr>
            <p:nvPr/>
          </p:nvSpPr>
          <p:spPr bwMode="auto">
            <a:xfrm>
              <a:off x="4377" y="3022"/>
              <a:ext cx="189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 eaLnBrk="1" hangingPunct="1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kumimoji="0" lang="en-US" sz="2800" kern="1200" cap="none" spc="0" normalizeH="0" baseline="0" noProof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800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02" name="Text Box 22"/>
            <p:cNvSpPr txBox="1">
              <a:spLocks noChangeArrowheads="1"/>
            </p:cNvSpPr>
            <p:nvPr/>
          </p:nvSpPr>
          <p:spPr bwMode="auto">
            <a:xfrm>
              <a:off x="4785" y="3067"/>
              <a:ext cx="189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 eaLnBrk="1" hangingPunct="1"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defRPr/>
              </a:pPr>
              <a:r>
                <a:rPr kumimoji="0" lang="en-US" sz="2800" kern="1200" cap="none" spc="0" normalizeH="0" baseline="0" noProof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800" kern="1200" cap="none" spc="0" normalizeH="0" baseline="0" noProof="0">
                <a:solidFill>
                  <a:srgbClr val="66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03" name="AutoShape 23"/>
            <p:cNvSpPr>
              <a:spLocks noChangeArrowheads="1"/>
            </p:cNvSpPr>
            <p:nvPr/>
          </p:nvSpPr>
          <p:spPr bwMode="auto">
            <a:xfrm>
              <a:off x="4360" y="3434"/>
              <a:ext cx="226" cy="82"/>
            </a:xfrm>
            <a:prstGeom prst="leftRightArrow">
              <a:avLst>
                <a:gd name="adj1" fmla="val 50000"/>
                <a:gd name="adj2" fmla="val 55122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04" name="AutoShape 24"/>
            <p:cNvSpPr>
              <a:spLocks noChangeArrowheads="1"/>
            </p:cNvSpPr>
            <p:nvPr/>
          </p:nvSpPr>
          <p:spPr bwMode="auto">
            <a:xfrm rot="21180000">
              <a:off x="3515" y="2659"/>
              <a:ext cx="170" cy="854"/>
            </a:xfrm>
            <a:prstGeom prst="upArrow">
              <a:avLst>
                <a:gd name="adj1" fmla="val 50000"/>
                <a:gd name="adj2" fmla="val 125588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ar-EG" sz="3200" b="0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080">
                <a:alpha val="100000"/>
              </a:srgbClr>
            </a:gs>
            <a:gs pos="50000">
              <a:srgbClr val="FFB3B3">
                <a:alpha val="100000"/>
              </a:srgbClr>
            </a:gs>
            <a:gs pos="100000">
              <a:srgbClr val="FFDADA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571500"/>
            <a:ext cx="607218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rifle mark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8" name="Rectangle 12"/>
          <p:cNvSpPr>
            <a:spLocks noGrp="1"/>
          </p:cNvSpPr>
          <p:nvPr>
            <p:ph idx="1"/>
          </p:nvPr>
        </p:nvSpPr>
        <p:spPr>
          <a:xfrm>
            <a:off x="539750" y="1643063"/>
            <a:ext cx="8458200" cy="4999037"/>
          </a:xfrm>
          <a:ln/>
        </p:spPr>
        <p:txBody>
          <a:bodyPr vert="horz" wrap="square" lIns="90487" tIns="44450" rIns="90487" bIns="44450" anchor="t" anchorCtr="0"/>
          <a:p>
            <a:pPr eaLnBrk="1" hangingPunct="1">
              <a:lnSpc>
                <a:spcPct val="80000"/>
              </a:lnSpc>
            </a:pPr>
            <a:r>
              <a:rPr sz="2800" b="1" dirty="0">
                <a:solidFill>
                  <a:srgbClr val="625CB4"/>
                </a:solidFill>
              </a:rPr>
              <a:t>Microscopic scratches-striations.</a:t>
            </a:r>
            <a:endParaRPr sz="2800" b="1" dirty="0">
              <a:solidFill>
                <a:srgbClr val="625CB4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sz="2800" b="1" dirty="0">
                <a:solidFill>
                  <a:srgbClr val="625CB4"/>
                </a:solidFill>
              </a:rPr>
              <a:t>Striations are by-product of manufacturing process- individual to a particular firearm. </a:t>
            </a:r>
            <a:endParaRPr sz="2800" b="1" dirty="0">
              <a:solidFill>
                <a:srgbClr val="625CB4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sz="2800" b="1" dirty="0">
                <a:solidFill>
                  <a:srgbClr val="625CB4"/>
                </a:solidFill>
              </a:rPr>
              <a:t> </a:t>
            </a:r>
            <a:endParaRPr sz="2800" b="1" dirty="0">
              <a:solidFill>
                <a:srgbClr val="625CB4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sz="2800" b="1" dirty="0">
                <a:solidFill>
                  <a:srgbClr val="625CB4"/>
                </a:solidFill>
              </a:rPr>
              <a:t>Thus, the scratch marks on the bullet match scratch marks in the barrel of gun that fired it, to the exclusion of all other weapons. </a:t>
            </a:r>
            <a:endParaRPr sz="2800" b="1" dirty="0">
              <a:solidFill>
                <a:srgbClr val="625CB4"/>
              </a:solidFill>
            </a:endParaRPr>
          </a:p>
          <a:p>
            <a:pPr eaLnBrk="1" hangingPunct="1">
              <a:lnSpc>
                <a:spcPct val="80000"/>
              </a:lnSpc>
            </a:pPr>
            <a:endParaRPr sz="2800" b="1" dirty="0">
              <a:solidFill>
                <a:srgbClr val="625CB4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sz="2800" b="1" dirty="0">
                <a:solidFill>
                  <a:srgbClr val="625CB4"/>
                </a:solidFill>
              </a:rPr>
              <a:t>Bullets can be test fired by a suspect weapon and compared under a comparison microscope to a bullet recovered from the crime scene.</a:t>
            </a:r>
            <a:endParaRPr sz="2800" b="1" dirty="0">
              <a:solidFill>
                <a:srgbClr val="625CB4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sz="2800" b="1" dirty="0">
              <a:solidFill>
                <a:srgbClr val="625CB4"/>
              </a:solidFill>
            </a:endParaRPr>
          </a:p>
        </p:txBody>
      </p:sp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8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8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8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>
                                            <p:txEl>
                                              <p:charRg st="3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8">
                                            <p:txEl>
                                              <p:charRg st="3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8">
                                            <p:txEl>
                                              <p:charRg st="3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8">
                                            <p:txEl>
                                              <p:charRg st="3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>
                                            <p:txEl>
                                              <p:charRg st="123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88">
                                            <p:txEl>
                                              <p:charRg st="123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88">
                                            <p:txEl>
                                              <p:charRg st="123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8">
                                            <p:txEl>
                                              <p:charRg st="123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>
                                            <p:txEl>
                                              <p:charRg st="125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8">
                                            <p:txEl>
                                              <p:charRg st="125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188">
                                            <p:txEl>
                                              <p:charRg st="125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8">
                                            <p:txEl>
                                              <p:charRg st="125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>
                                            <p:txEl>
                                              <p:charRg st="260" end="3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188">
                                            <p:txEl>
                                              <p:charRg st="260" end="39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188">
                                            <p:txEl>
                                              <p:charRg st="260" end="39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88">
                                            <p:txEl>
                                              <p:charRg st="260" end="39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Shooting in a Water Tank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3" name="Picture 3" descr="fte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1052513"/>
            <a:ext cx="7275512" cy="5456237"/>
          </a:xfrm>
          <a:prstGeom prst="rect">
            <a:avLst/>
          </a:prstGeom>
          <a:noFill/>
          <a:ln w="762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med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theme/theme1.xml><?xml version="1.0" encoding="utf-8"?>
<a:theme xmlns:a="http://schemas.openxmlformats.org/drawingml/2006/main" name="eye">
  <a:themeElements>
    <a:clrScheme name="eye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ey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ey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y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y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aster">
  <a:themeElements>
    <a:clrScheme name="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olormaster">
  <a:themeElements>
    <a:clrScheme name="9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olormaster">
  <a:themeElements>
    <a:clrScheme name="10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evel circle">
  <a:themeElements>
    <a:clrScheme name="">
      <a:dk1>
        <a:srgbClr val="C0C0C0"/>
      </a:dk1>
      <a:lt1>
        <a:srgbClr val="FFFFFF"/>
      </a:lt1>
      <a:dk2>
        <a:srgbClr val="003399"/>
      </a:dk2>
      <a:lt2>
        <a:srgbClr val="CCECFF"/>
      </a:lt2>
      <a:accent1>
        <a:srgbClr val="FF3399"/>
      </a:accent1>
      <a:accent2>
        <a:srgbClr val="99CCFF"/>
      </a:accent2>
      <a:accent3>
        <a:srgbClr val="AAADCA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olormaster">
  <a:themeElements>
    <a:clrScheme name="">
      <a:dk1>
        <a:srgbClr val="000000"/>
      </a:dk1>
      <a:lt1>
        <a:srgbClr val="003399"/>
      </a:lt1>
      <a:dk2>
        <a:srgbClr val="000099"/>
      </a:dk2>
      <a:lt2>
        <a:srgbClr val="C0C0C0"/>
      </a:lt2>
      <a:accent1>
        <a:srgbClr val="FF3399"/>
      </a:accent1>
      <a:accent2>
        <a:srgbClr val="99CCFF"/>
      </a:accent2>
      <a:accent3>
        <a:srgbClr val="AAAD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colormaster">
  <a:themeElements>
    <a:clrScheme name="">
      <a:dk1>
        <a:srgbClr val="000000"/>
      </a:dk1>
      <a:lt1>
        <a:srgbClr val="003399"/>
      </a:lt1>
      <a:dk2>
        <a:srgbClr val="000099"/>
      </a:dk2>
      <a:lt2>
        <a:srgbClr val="C0C0C0"/>
      </a:lt2>
      <a:accent1>
        <a:srgbClr val="FF3399"/>
      </a:accent1>
      <a:accent2>
        <a:srgbClr val="99CCFF"/>
      </a:accent2>
      <a:accent3>
        <a:srgbClr val="AAAD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1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bevel circle">
  <a:themeElements>
    <a:clrScheme name="1_bevel circle 7">
      <a:dk1>
        <a:srgbClr val="C0C0C0"/>
      </a:dk1>
      <a:lt1>
        <a:srgbClr val="FFFFFF"/>
      </a:lt1>
      <a:dk2>
        <a:srgbClr val="008080"/>
      </a:dk2>
      <a:lt2>
        <a:srgbClr val="CCECFF"/>
      </a:lt2>
      <a:accent1>
        <a:srgbClr val="29A329"/>
      </a:accent1>
      <a:accent2>
        <a:srgbClr val="00FFFF"/>
      </a:accent2>
      <a:accent3>
        <a:srgbClr val="AAC0C0"/>
      </a:accent3>
      <a:accent4>
        <a:srgbClr val="DADADA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1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colormaster">
  <a:themeElements>
    <a:clrScheme name="">
      <a:dk1>
        <a:srgbClr val="000000"/>
      </a:dk1>
      <a:lt1>
        <a:srgbClr val="008080"/>
      </a:lt1>
      <a:dk2>
        <a:srgbClr val="00484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1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colormaster">
  <a:themeElements>
    <a:clrScheme name="">
      <a:dk1>
        <a:srgbClr val="000000"/>
      </a:dk1>
      <a:lt1>
        <a:srgbClr val="008080"/>
      </a:lt1>
      <a:dk2>
        <a:srgbClr val="00484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1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bevel circle">
  <a:themeElements>
    <a:clrScheme name="2_bevel circle 13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2_bevel 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_bevel circ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vel circ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vel circ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5_colormaster">
  <a:themeElements>
    <a:clrScheme name="">
      <a:dk1>
        <a:srgbClr val="000000"/>
      </a:dk1>
      <a:lt1>
        <a:srgbClr val="CC00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1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6_colormaster">
  <a:themeElements>
    <a:clrScheme name="">
      <a:dk1>
        <a:srgbClr val="000000"/>
      </a:dk1>
      <a:lt1>
        <a:srgbClr val="CC0066"/>
      </a:lt1>
      <a:dk2>
        <a:srgbClr val="660033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1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master">
  <a:themeElements>
    <a:clrScheme name="1_master 15">
      <a:dk1>
        <a:srgbClr val="C0C0C0"/>
      </a:dk1>
      <a:lt1>
        <a:srgbClr val="FFFFFF"/>
      </a:lt1>
      <a:dk2>
        <a:srgbClr val="000000"/>
      </a:dk2>
      <a:lt2>
        <a:srgbClr val="DDDDDD"/>
      </a:lt2>
      <a:accent1>
        <a:srgbClr val="4D4D4D"/>
      </a:accent1>
      <a:accent2>
        <a:srgbClr val="C0C0C0"/>
      </a:accent2>
      <a:accent3>
        <a:srgbClr val="AAAAAA"/>
      </a:accent3>
      <a:accent4>
        <a:srgbClr val="DADADA"/>
      </a:accent4>
      <a:accent5>
        <a:srgbClr val="B2B2B2"/>
      </a:accent5>
      <a:accent6>
        <a:srgbClr val="AEAEAE"/>
      </a:accent6>
      <a:hlink>
        <a:srgbClr val="777777"/>
      </a:hlink>
      <a:folHlink>
        <a:srgbClr val="FFFFFF"/>
      </a:folHlink>
    </a:clrScheme>
    <a:fontScheme name="1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7_colormaster">
  <a:themeElements>
    <a:clrScheme name="17_colormaster 15">
      <a:dk1>
        <a:srgbClr val="C0C0C0"/>
      </a:dk1>
      <a:lt1>
        <a:srgbClr val="FFFFFF"/>
      </a:lt1>
      <a:dk2>
        <a:srgbClr val="000000"/>
      </a:dk2>
      <a:lt2>
        <a:srgbClr val="DDDDDD"/>
      </a:lt2>
      <a:accent1>
        <a:srgbClr val="4D4D4D"/>
      </a:accent1>
      <a:accent2>
        <a:srgbClr val="C0C0C0"/>
      </a:accent2>
      <a:accent3>
        <a:srgbClr val="AAAAAA"/>
      </a:accent3>
      <a:accent4>
        <a:srgbClr val="DADADA"/>
      </a:accent4>
      <a:accent5>
        <a:srgbClr val="B2B2B2"/>
      </a:accent5>
      <a:accent6>
        <a:srgbClr val="AEAEAE"/>
      </a:accent6>
      <a:hlink>
        <a:srgbClr val="777777"/>
      </a:hlink>
      <a:folHlink>
        <a:srgbClr val="FFFFFF"/>
      </a:folHlink>
    </a:clrScheme>
    <a:fontScheme name="1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8_colormaster">
  <a:themeElements>
    <a:clrScheme name="18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1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9_colormaster">
  <a:themeElements>
    <a:clrScheme name="">
      <a:dk1>
        <a:srgbClr val="C0C0C0"/>
      </a:dk1>
      <a:lt1>
        <a:srgbClr val="FFFF66"/>
      </a:lt1>
      <a:dk2>
        <a:srgbClr val="CC9900"/>
      </a:dk2>
      <a:lt2>
        <a:srgbClr val="660033"/>
      </a:lt2>
      <a:accent1>
        <a:srgbClr val="990033"/>
      </a:accent1>
      <a:accent2>
        <a:srgbClr val="FFCC66"/>
      </a:accent2>
      <a:accent3>
        <a:srgbClr val="E2CAAA"/>
      </a:accent3>
      <a:accent4>
        <a:srgbClr val="DADA56"/>
      </a:accent4>
      <a:accent5>
        <a:srgbClr val="CAAAAD"/>
      </a:accent5>
      <a:accent6>
        <a:srgbClr val="E7B95C"/>
      </a:accent6>
      <a:hlink>
        <a:srgbClr val="6600CC"/>
      </a:hlink>
      <a:folHlink>
        <a:srgbClr val="3399FF"/>
      </a:folHlink>
    </a:clrScheme>
    <a:fontScheme name="1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0_colormaster">
  <a:themeElements>
    <a:clrScheme name="">
      <a:dk1>
        <a:srgbClr val="C0C0C0"/>
      </a:dk1>
      <a:lt1>
        <a:srgbClr val="FFFF66"/>
      </a:lt1>
      <a:dk2>
        <a:srgbClr val="CC9900"/>
      </a:dk2>
      <a:lt2>
        <a:srgbClr val="660033"/>
      </a:lt2>
      <a:accent1>
        <a:srgbClr val="990033"/>
      </a:accent1>
      <a:accent2>
        <a:srgbClr val="FFCC66"/>
      </a:accent2>
      <a:accent3>
        <a:srgbClr val="E2CAAA"/>
      </a:accent3>
      <a:accent4>
        <a:srgbClr val="DADA56"/>
      </a:accent4>
      <a:accent5>
        <a:srgbClr val="CAAAAD"/>
      </a:accent5>
      <a:accent6>
        <a:srgbClr val="E7B95C"/>
      </a:accent6>
      <a:hlink>
        <a:srgbClr val="6600CC"/>
      </a:hlink>
      <a:folHlink>
        <a:srgbClr val="3399FF"/>
      </a:folHlink>
    </a:clrScheme>
    <a:fontScheme name="2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1_colormaster">
  <a:themeElements>
    <a:clrScheme name="">
      <a:dk1>
        <a:srgbClr val="000000"/>
      </a:dk1>
      <a:lt1>
        <a:srgbClr val="CC9900"/>
      </a:lt1>
      <a:dk2>
        <a:srgbClr val="660033"/>
      </a:dk2>
      <a:lt2>
        <a:srgbClr val="C0C0C0"/>
      </a:lt2>
      <a:accent1>
        <a:srgbClr val="990033"/>
      </a:accent1>
      <a:accent2>
        <a:srgbClr val="FFCC66"/>
      </a:accent2>
      <a:accent3>
        <a:srgbClr val="E2CAAA"/>
      </a:accent3>
      <a:accent4>
        <a:srgbClr val="000000"/>
      </a:accent4>
      <a:accent5>
        <a:srgbClr val="CAAAAD"/>
      </a:accent5>
      <a:accent6>
        <a:srgbClr val="E7B95C"/>
      </a:accent6>
      <a:hlink>
        <a:srgbClr val="6600CC"/>
      </a:hlink>
      <a:folHlink>
        <a:srgbClr val="3399FF"/>
      </a:folHlink>
    </a:clrScheme>
    <a:fontScheme name="2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_master">
  <a:themeElements>
    <a:clrScheme name="2_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_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2_colormaster">
  <a:themeElements>
    <a:clrScheme name="22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3_colormaster">
  <a:themeElements>
    <a:clrScheme name="2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4_colormaster">
  <a:themeElements>
    <a:clrScheme name="2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5_colormaster">
  <a:themeElements>
    <a:clrScheme name="2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olormaster">
  <a:themeElements>
    <a:clrScheme name="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lormaster">
  <a:themeElements>
    <a:clrScheme name="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lormaster">
  <a:themeElements>
    <a:clrScheme name="6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olormaster">
  <a:themeElements>
    <a:clrScheme name="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olormaster">
  <a:themeElements>
    <a:clrScheme name="8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defRPr kumimoji="0" lang="en-US" sz="3200" b="0" i="0" u="none" strike="noStrike" cap="none" normalizeH="0" baseline="0" smtClean="0">
            <a:ln>
              <a:noFill/>
            </a:ln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093</Template>
  <TotalTime>0</TotalTime>
  <Words>11706</Words>
  <Application>WPS Presentation</Application>
  <PresentationFormat>On-screen Show (4:3)</PresentationFormat>
  <Paragraphs>713</Paragraphs>
  <Slides>63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32</vt:i4>
      </vt:variant>
      <vt:variant>
        <vt:lpstr>幻灯片标题</vt:lpstr>
      </vt:variant>
      <vt:variant>
        <vt:i4>63</vt:i4>
      </vt:variant>
    </vt:vector>
  </HeadingPairs>
  <TitlesOfParts>
    <vt:vector size="109" baseType="lpstr">
      <vt:lpstr>Arial</vt:lpstr>
      <vt:lpstr>SimSun</vt:lpstr>
      <vt:lpstr>Wingdings</vt:lpstr>
      <vt:lpstr>Calibri</vt:lpstr>
      <vt:lpstr>Tahoma</vt:lpstr>
      <vt:lpstr>HelveticaNeue LT 55 Roman</vt:lpstr>
      <vt:lpstr>Segoe Print</vt:lpstr>
      <vt:lpstr>Times New Roman</vt:lpstr>
      <vt:lpstr>Symbol</vt:lpstr>
      <vt:lpstr>Wingdings 2</vt:lpstr>
      <vt:lpstr>Microsoft YaHei</vt:lpstr>
      <vt:lpstr>Arial Unicode MS</vt:lpstr>
      <vt:lpstr>Impact</vt:lpstr>
      <vt:lpstr>Arial Black</vt:lpstr>
      <vt:lpstr>eye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master</vt:lpstr>
      <vt:lpstr>9_colormaster</vt:lpstr>
      <vt:lpstr>10_colormaster</vt:lpstr>
      <vt:lpstr>bevel circle</vt:lpstr>
      <vt:lpstr>11_colormaster</vt:lpstr>
      <vt:lpstr>12_colormaster</vt:lpstr>
      <vt:lpstr>1_bevel circle</vt:lpstr>
      <vt:lpstr>13_colormaster</vt:lpstr>
      <vt:lpstr>14_colormaster</vt:lpstr>
      <vt:lpstr>2_bevel circle</vt:lpstr>
      <vt:lpstr>15_colormaster</vt:lpstr>
      <vt:lpstr>16_colormaster</vt:lpstr>
      <vt:lpstr>1_master</vt:lpstr>
      <vt:lpstr>17_colormaster</vt:lpstr>
      <vt:lpstr>18_colormaster</vt:lpstr>
      <vt:lpstr>19_colormaster</vt:lpstr>
      <vt:lpstr>20_colormaster</vt:lpstr>
      <vt:lpstr>21_colormaster</vt:lpstr>
      <vt:lpstr>2_master</vt:lpstr>
      <vt:lpstr>22_colormaster</vt:lpstr>
      <vt:lpstr>23_colormaster</vt:lpstr>
      <vt:lpstr>24_colormaster</vt:lpstr>
      <vt:lpstr>25_colormaster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Forensic Medicine and Toxicology Deparetment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Eiman Hegazi</dc:creator>
  <cp:lastModifiedBy>USER</cp:lastModifiedBy>
  <cp:revision>101</cp:revision>
  <dcterms:created xsi:type="dcterms:W3CDTF">2006-09-08T14:01:02Z</dcterms:created>
  <dcterms:modified xsi:type="dcterms:W3CDTF">2021-02-12T06:43:08Z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