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6"/>
  </p:notesMasterIdLst>
  <p:sldIdLst>
    <p:sldId id="256" r:id="rId5"/>
    <p:sldId id="257" r:id="rId6"/>
    <p:sldId id="259" r:id="rId7"/>
    <p:sldId id="294" r:id="rId8"/>
    <p:sldId id="261" r:id="rId9"/>
    <p:sldId id="304" r:id="rId10"/>
    <p:sldId id="299" r:id="rId11"/>
    <p:sldId id="295" r:id="rId12"/>
    <p:sldId id="263" r:id="rId13"/>
    <p:sldId id="264" r:id="rId14"/>
    <p:sldId id="277" r:id="rId15"/>
    <p:sldId id="266" r:id="rId16"/>
    <p:sldId id="267" r:id="rId17"/>
    <p:sldId id="268" r:id="rId18"/>
    <p:sldId id="276" r:id="rId19"/>
    <p:sldId id="279" r:id="rId20"/>
    <p:sldId id="302" r:id="rId21"/>
    <p:sldId id="280" r:id="rId22"/>
    <p:sldId id="296" r:id="rId23"/>
    <p:sldId id="281" r:id="rId24"/>
    <p:sldId id="284" r:id="rId25"/>
    <p:sldId id="301" r:id="rId26"/>
    <p:sldId id="286" r:id="rId27"/>
    <p:sldId id="288" r:id="rId28"/>
    <p:sldId id="289" r:id="rId29"/>
    <p:sldId id="287" r:id="rId30"/>
    <p:sldId id="290" r:id="rId31"/>
    <p:sldId id="303" r:id="rId32"/>
    <p:sldId id="291" r:id="rId33"/>
    <p:sldId id="292" r:id="rId34"/>
    <p:sldId id="293" r:id="rId3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587D8"/>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784" autoAdjust="0"/>
    <p:restoredTop sz="94621" autoAdjust="0"/>
  </p:normalViewPr>
  <p:slideViewPr>
    <p:cSldViewPr>
      <p:cViewPr>
        <p:scale>
          <a:sx n="77" d="100"/>
          <a:sy n="77" d="100"/>
        </p:scale>
        <p:origin x="304" y="64"/>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theme" Target="theme/theme1.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notesMaster" Target="notesMasters/notesMaster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04/05/1447</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167346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34758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04/05/1447</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04/05/1447</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gif" /></Relationships>
</file>

<file path=ppt/slides/_rels/slide10.xml.rels><?xml version="1.0" encoding="UTF-8" standalone="yes"?>
<Relationships xmlns="http://schemas.openxmlformats.org/package/2006/relationships"><Relationship Id="rId3" Type="http://schemas.openxmlformats.org/officeDocument/2006/relationships/image" Target="../media/image14.gif"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15.gif" /></Relationships>
</file>

<file path=ppt/slides/_rels/slide11.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17.png" /></Relationships>
</file>

<file path=ppt/slides/_rels/slide12.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18.gif" /><Relationship Id="rId1" Type="http://schemas.openxmlformats.org/officeDocument/2006/relationships/slideLayout" Target="../slideLayouts/slideLayout2.xml" /><Relationship Id="rId4" Type="http://schemas.openxmlformats.org/officeDocument/2006/relationships/image" Target="../media/image19.tiff" /></Relationships>
</file>

<file path=ppt/slides/_rels/slide13.xml.rels><?xml version="1.0" encoding="UTF-8" standalone="yes"?>
<Relationships xmlns="http://schemas.openxmlformats.org/package/2006/relationships"><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2.tiff"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23.jpeg" /></Relationships>
</file>

<file path=ppt/slides/_rels/slide17.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18.xml.rels><?xml version="1.0" encoding="UTF-8" standalone="yes"?>
<Relationships xmlns="http://schemas.openxmlformats.org/package/2006/relationships"><Relationship Id="rId3" Type="http://schemas.openxmlformats.org/officeDocument/2006/relationships/image" Target="../media/image26.tiff" /><Relationship Id="rId2" Type="http://schemas.openxmlformats.org/officeDocument/2006/relationships/image" Target="../media/image2.gif" /><Relationship Id="rId1" Type="http://schemas.openxmlformats.org/officeDocument/2006/relationships/slideLayout" Target="../slideLayouts/slideLayout2.xml" /><Relationship Id="rId6" Type="http://schemas.openxmlformats.org/officeDocument/2006/relationships/image" Target="../media/image29.tiff" /><Relationship Id="rId5" Type="http://schemas.openxmlformats.org/officeDocument/2006/relationships/image" Target="../media/image28.tiff" /><Relationship Id="rId4" Type="http://schemas.openxmlformats.org/officeDocument/2006/relationships/image" Target="../media/image27.tiff" /></Relationships>
</file>

<file path=ppt/slides/_rels/slide19.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30.jpeg" /><Relationship Id="rId1" Type="http://schemas.openxmlformats.org/officeDocument/2006/relationships/slideLayout" Target="../slideLayouts/slideLayout2.xml" /><Relationship Id="rId4" Type="http://schemas.openxmlformats.org/officeDocument/2006/relationships/image" Target="../media/image31.jpeg" /></Relationships>
</file>

<file path=ppt/slides/_rels/slide2.xml.rels><?xml version="1.0" encoding="UTF-8" standalone="yes"?>
<Relationships xmlns="http://schemas.openxmlformats.org/package/2006/relationships"><Relationship Id="rId3" Type="http://schemas.openxmlformats.org/officeDocument/2006/relationships/image" Target="../media/image3.tiff"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3" Type="http://schemas.openxmlformats.org/officeDocument/2006/relationships/image" Target="../media/image32.tiff"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33.tiff" /><Relationship Id="rId2" Type="http://schemas.openxmlformats.org/officeDocument/2006/relationships/image" Target="../media/image2.gif" /><Relationship Id="rId1" Type="http://schemas.openxmlformats.org/officeDocument/2006/relationships/slideLayout" Target="../slideLayouts/slideLayout2.xml" /><Relationship Id="rId5" Type="http://schemas.openxmlformats.org/officeDocument/2006/relationships/image" Target="../media/image35.jpeg" /><Relationship Id="rId4" Type="http://schemas.openxmlformats.org/officeDocument/2006/relationships/image" Target="../media/image34.tiff" /></Relationships>
</file>

<file path=ppt/slides/_rels/slide22.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37.tiff" /></Relationships>
</file>

<file path=ppt/slides/_rels/slide23.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41.tiff" /><Relationship Id="rId1" Type="http://schemas.openxmlformats.org/officeDocument/2006/relationships/slideLayout" Target="../slideLayouts/slideLayout2.xml" /><Relationship Id="rId4" Type="http://schemas.openxmlformats.org/officeDocument/2006/relationships/image" Target="../media/image42.jpeg" /></Relationships>
</file>

<file path=ppt/slides/_rels/slide27.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45.png" /></Relationships>
</file>

<file path=ppt/slides/_rels/slide29.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2.gif" /><Relationship Id="rId1" Type="http://schemas.openxmlformats.org/officeDocument/2006/relationships/slideLayout" Target="../slideLayouts/slideLayout2.xml" /><Relationship Id="rId4" Type="http://schemas.openxmlformats.org/officeDocument/2006/relationships/image" Target="../media/image48.png" /></Relationships>
</file>

<file path=ppt/slides/_rels/slide31.xml.rels><?xml version="1.0" encoding="UTF-8" standalone="yes"?>
<Relationships xmlns="http://schemas.openxmlformats.org/package/2006/relationships"><Relationship Id="rId3" Type="http://schemas.openxmlformats.org/officeDocument/2006/relationships/image" Target="../media/image49.tiff" /><Relationship Id="rId2" Type="http://schemas.openxmlformats.org/officeDocument/2006/relationships/image" Target="../media/image2.gif" /><Relationship Id="rId1" Type="http://schemas.openxmlformats.org/officeDocument/2006/relationships/slideLayout" Target="../slideLayouts/slideLayout2.xml" /><Relationship Id="rId5" Type="http://schemas.openxmlformats.org/officeDocument/2006/relationships/image" Target="../media/image51.tiff" /><Relationship Id="rId4" Type="http://schemas.openxmlformats.org/officeDocument/2006/relationships/image" Target="../media/image50.tiff" /></Relationships>
</file>

<file path=ppt/slides/_rels/slide4.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6.tiff" /><Relationship Id="rId2" Type="http://schemas.openxmlformats.org/officeDocument/2006/relationships/image" Target="../media/image2.gif"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image" Target="../media/image7.jpe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9.tiff" /><Relationship Id="rId2" Type="http://schemas.openxmlformats.org/officeDocument/2006/relationships/image" Target="../media/image8.tiff" /><Relationship Id="rId1" Type="http://schemas.openxmlformats.org/officeDocument/2006/relationships/slideLayout" Target="../slideLayouts/slideLayout2.xml" /><Relationship Id="rId5" Type="http://schemas.openxmlformats.org/officeDocument/2006/relationships/image" Target="../media/image10.tiff" /><Relationship Id="rId4" Type="http://schemas.openxmlformats.org/officeDocument/2006/relationships/image" Target="../media/image2.gif" /></Relationships>
</file>

<file path=ppt/slides/_rels/slide8.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2.gif" /><Relationship Id="rId1" Type="http://schemas.openxmlformats.org/officeDocument/2006/relationships/slideLayout" Target="../slideLayouts/slideLayout2.xml" /><Relationship Id="rId5" Type="http://schemas.openxmlformats.org/officeDocument/2006/relationships/image" Target="../media/image13.gif" /><Relationship Id="rId4" Type="http://schemas.openxmlformats.org/officeDocument/2006/relationships/image" Target="../media/image12.png" /></Relationships>
</file>

<file path=ppt/slides/_rels/slide9.xml.rels><?xml version="1.0" encoding="UTF-8" standalone="yes"?>
<Relationships xmlns="http://schemas.openxmlformats.org/package/2006/relationships"><Relationship Id="rId2" Type="http://schemas.openxmlformats.org/officeDocument/2006/relationships/image" Target="../media/image2.gif"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carbohyrate 2.jpg"/>
          <p:cNvPicPr>
            <a:picLocks noChangeAspect="1"/>
          </p:cNvPicPr>
          <p:nvPr/>
        </p:nvPicPr>
        <p:blipFill>
          <a:blip r:embed="rId3"/>
          <a:stretch>
            <a:fillRect/>
          </a:stretch>
        </p:blipFill>
        <p:spPr>
          <a:xfrm>
            <a:off x="2786050" y="2398280"/>
            <a:ext cx="3786214" cy="2245166"/>
          </a:xfrm>
          <a:prstGeom prst="rect">
            <a:avLst/>
          </a:prstGeom>
        </p:spPr>
      </p:pic>
      <p:sp>
        <p:nvSpPr>
          <p:cNvPr id="2" name="عنوان 1"/>
          <p:cNvSpPr>
            <a:spLocks noGrp="1"/>
          </p:cNvSpPr>
          <p:nvPr>
            <p:ph type="ctrTitle"/>
          </p:nvPr>
        </p:nvSpPr>
        <p:spPr>
          <a:xfrm>
            <a:off x="685800" y="1428736"/>
            <a:ext cx="7772400" cy="1470025"/>
          </a:xfrm>
        </p:spPr>
        <p:txBody>
          <a:bodyPr>
            <a:normAutofit/>
          </a:bodyPr>
          <a:lstStyle/>
          <a:p>
            <a:pPr rtl="0"/>
            <a:r>
              <a:rPr lang="en-US" sz="6000" dirty="0">
                <a:solidFill>
                  <a:srgbClr val="C00000"/>
                </a:solidFill>
              </a:rPr>
              <a:t>Carbohydrates III</a:t>
            </a:r>
            <a:endParaRPr lang="ar-JO" sz="6000" dirty="0">
              <a:solidFill>
                <a:srgbClr val="C00000"/>
              </a:solidFill>
            </a:endParaRPr>
          </a:p>
        </p:txBody>
      </p:sp>
      <p:sp>
        <p:nvSpPr>
          <p:cNvPr id="3" name="عنوان فرعي 2"/>
          <p:cNvSpPr>
            <a:spLocks noGrp="1"/>
          </p:cNvSpPr>
          <p:nvPr>
            <p:ph type="subTitle" idx="1"/>
          </p:nvPr>
        </p:nvSpPr>
        <p:spPr>
          <a:xfrm>
            <a:off x="428596" y="4748234"/>
            <a:ext cx="8643966" cy="2038352"/>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4"/>
          <a:srcRect/>
          <a:stretch>
            <a:fillRect/>
          </a:stretch>
        </p:blipFill>
        <p:spPr bwMode="auto">
          <a:xfrm>
            <a:off x="7929586" y="133326"/>
            <a:ext cx="1143008" cy="1295410"/>
          </a:xfrm>
          <a:prstGeom prst="rect">
            <a:avLst/>
          </a:prstGeom>
          <a:noFill/>
        </p:spPr>
      </p:pic>
      <p:sp>
        <p:nvSpPr>
          <p:cNvPr id="10" name="مستطيل 9"/>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400" dirty="0">
                <a:solidFill>
                  <a:srgbClr val="0000FF"/>
                </a:solidFill>
                <a:latin typeface="Arial" pitchFamily="34" charset="0"/>
                <a:cs typeface="Arial" pitchFamily="34" charset="0"/>
              </a:rPr>
              <a:t>Starch: </a:t>
            </a:r>
            <a:r>
              <a:rPr lang="en-US" sz="2400" dirty="0">
                <a:latin typeface="Arial" pitchFamily="34" charset="0"/>
                <a:cs typeface="Arial" pitchFamily="34" charset="0"/>
              </a:rPr>
              <a:t>is the storage polysaccharides in plants.</a:t>
            </a:r>
          </a:p>
          <a:p>
            <a:pPr lvl="1" algn="l" rtl="0">
              <a:buFont typeface="Wingdings" pitchFamily="2" charset="2"/>
              <a:buChar char="§"/>
            </a:pPr>
            <a:r>
              <a:rPr lang="en-US" sz="2000" dirty="0">
                <a:latin typeface="Arial" pitchFamily="34" charset="0"/>
                <a:cs typeface="Arial" pitchFamily="34" charset="0"/>
              </a:rPr>
              <a:t>Polymer composed of </a:t>
            </a:r>
            <a:r>
              <a:rPr lang="el-GR" sz="2000" b="1" dirty="0"/>
              <a:t>α</a:t>
            </a:r>
            <a:r>
              <a:rPr lang="en-US" sz="2000" b="1" dirty="0"/>
              <a:t>–D-</a:t>
            </a:r>
            <a:r>
              <a:rPr lang="en-US" sz="2000" b="1" dirty="0">
                <a:latin typeface="Arial" pitchFamily="34" charset="0"/>
                <a:cs typeface="Arial" pitchFamily="34" charset="0"/>
              </a:rPr>
              <a:t>glucose </a:t>
            </a:r>
            <a:r>
              <a:rPr lang="en-US" sz="2000" dirty="0">
                <a:latin typeface="Arial" pitchFamily="34" charset="0"/>
                <a:cs typeface="Arial" pitchFamily="34" charset="0"/>
              </a:rPr>
              <a:t>monomers</a:t>
            </a:r>
          </a:p>
          <a:p>
            <a:pPr lvl="1" algn="l" rtl="0">
              <a:buFont typeface="Wingdings" pitchFamily="2" charset="2"/>
              <a:buChar char="§"/>
            </a:pPr>
            <a:r>
              <a:rPr lang="en-US" sz="2000" dirty="0">
                <a:latin typeface="Arial" pitchFamily="34" charset="0"/>
                <a:cs typeface="Arial" pitchFamily="34" charset="0"/>
              </a:rPr>
              <a:t>a mixture of </a:t>
            </a:r>
            <a:r>
              <a:rPr lang="en-US" sz="2000" b="1" dirty="0">
                <a:solidFill>
                  <a:srgbClr val="FF0000"/>
                </a:solidFill>
                <a:latin typeface="Arial" pitchFamily="34" charset="0"/>
                <a:cs typeface="Arial" pitchFamily="34" charset="0"/>
              </a:rPr>
              <a:t>amylose</a:t>
            </a:r>
            <a:r>
              <a:rPr lang="en-US" sz="2000" dirty="0">
                <a:latin typeface="Arial" pitchFamily="34" charset="0"/>
                <a:cs typeface="Arial" pitchFamily="34" charset="0"/>
              </a:rPr>
              <a:t> (20%, water soluble) and </a:t>
            </a:r>
            <a:r>
              <a:rPr lang="en-US" sz="2000" b="1" dirty="0">
                <a:solidFill>
                  <a:srgbClr val="FF0000"/>
                </a:solidFill>
                <a:latin typeface="Arial" pitchFamily="34" charset="0"/>
                <a:cs typeface="Arial" pitchFamily="34" charset="0"/>
              </a:rPr>
              <a:t>amylopectin </a:t>
            </a:r>
            <a:r>
              <a:rPr lang="en-US" sz="2000" dirty="0">
                <a:latin typeface="Arial" pitchFamily="34" charset="0"/>
                <a:cs typeface="Arial" pitchFamily="34" charset="0"/>
              </a:rPr>
              <a:t>(80%, water insoluble)</a:t>
            </a:r>
            <a:r>
              <a:rPr lang="en-US" sz="2000" b="1" dirty="0">
                <a:solidFill>
                  <a:srgbClr val="FF0000"/>
                </a:solidFill>
                <a:latin typeface="Arial" pitchFamily="34" charset="0"/>
                <a:cs typeface="Arial" pitchFamily="34" charset="0"/>
              </a:rPr>
              <a:t> </a:t>
            </a:r>
            <a:r>
              <a:rPr lang="en-US" sz="2000" dirty="0">
                <a:latin typeface="Arial" pitchFamily="34" charset="0"/>
                <a:cs typeface="Arial" pitchFamily="34" charset="0"/>
              </a:rPr>
              <a:t>stored in plant cells as insoluble granules. </a:t>
            </a:r>
            <a:endParaRPr lang="en-US" sz="2000" b="1" dirty="0">
              <a:latin typeface="Arial" pitchFamily="34" charset="0"/>
              <a:cs typeface="Arial" pitchFamily="34" charset="0"/>
            </a:endParaRPr>
          </a:p>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428596" y="3446765"/>
            <a:ext cx="4664212" cy="1982499"/>
            <a:chOff x="428596" y="3446765"/>
            <a:chExt cx="4664212" cy="1982499"/>
          </a:xfrm>
        </p:grpSpPr>
        <p:grpSp>
          <p:nvGrpSpPr>
            <p:cNvPr id="31" name="مجموعة 30"/>
            <p:cNvGrpSpPr/>
            <p:nvPr/>
          </p:nvGrpSpPr>
          <p:grpSpPr>
            <a:xfrm>
              <a:off x="428596" y="3916924"/>
              <a:ext cx="4664212" cy="1512340"/>
              <a:chOff x="550730" y="3500438"/>
              <a:chExt cx="4664212" cy="1512340"/>
            </a:xfrm>
          </p:grpSpPr>
          <p:grpSp>
            <p:nvGrpSpPr>
              <p:cNvPr id="28" name="مجموعة 27"/>
              <p:cNvGrpSpPr/>
              <p:nvPr/>
            </p:nvGrpSpPr>
            <p:grpSpPr>
              <a:xfrm>
                <a:off x="550730" y="3500438"/>
                <a:ext cx="4664212" cy="1512340"/>
                <a:chOff x="550730" y="3500438"/>
                <a:chExt cx="4664212" cy="1512340"/>
              </a:xfrm>
            </p:grpSpPr>
            <p:grpSp>
              <p:nvGrpSpPr>
                <p:cNvPr id="26" name="مجموعة 25"/>
                <p:cNvGrpSpPr/>
                <p:nvPr/>
              </p:nvGrpSpPr>
              <p:grpSpPr>
                <a:xfrm>
                  <a:off x="550730" y="3500438"/>
                  <a:ext cx="4664212" cy="949351"/>
                  <a:chOff x="550730" y="3500438"/>
                  <a:chExt cx="4664212" cy="949351"/>
                </a:xfrm>
              </p:grpSpPr>
              <p:grpSp>
                <p:nvGrpSpPr>
                  <p:cNvPr id="24" name="مجموعة 23"/>
                  <p:cNvGrpSpPr/>
                  <p:nvPr/>
                </p:nvGrpSpPr>
                <p:grpSpPr>
                  <a:xfrm>
                    <a:off x="714348" y="3500438"/>
                    <a:ext cx="4500594" cy="949351"/>
                    <a:chOff x="714348" y="4429132"/>
                    <a:chExt cx="4500594" cy="949351"/>
                  </a:xfrm>
                </p:grpSpPr>
                <p:grpSp>
                  <p:nvGrpSpPr>
                    <p:cNvPr id="17" name="مجموعة 16"/>
                    <p:cNvGrpSpPr/>
                    <p:nvPr/>
                  </p:nvGrpSpPr>
                  <p:grpSpPr>
                    <a:xfrm>
                      <a:off x="714348" y="4429132"/>
                      <a:ext cx="4500594" cy="949351"/>
                      <a:chOff x="714348" y="4429132"/>
                      <a:chExt cx="4500594" cy="949351"/>
                    </a:xfrm>
                  </p:grpSpPr>
                  <p:pic>
                    <p:nvPicPr>
                      <p:cNvPr id="8" name="صورة 7" descr="amylose.gif"/>
                      <p:cNvPicPr>
                        <a:picLocks noChangeAspect="1"/>
                      </p:cNvPicPr>
                      <p:nvPr/>
                    </p:nvPicPr>
                    <p:blipFill>
                      <a:blip r:embed="rId3"/>
                      <a:srcRect b="43750"/>
                      <a:stretch>
                        <a:fillRect/>
                      </a:stretch>
                    </p:blipFill>
                    <p:spPr>
                      <a:xfrm>
                        <a:off x="714348" y="4429132"/>
                        <a:ext cx="4500594" cy="949351"/>
                      </a:xfrm>
                      <a:prstGeom prst="rect">
                        <a:avLst/>
                      </a:prstGeom>
                    </p:spPr>
                  </p:pic>
                  <p:sp>
                    <p:nvSpPr>
                      <p:cNvPr id="12" name="مربع نص 11"/>
                      <p:cNvSpPr txBox="1"/>
                      <p:nvPr/>
                    </p:nvSpPr>
                    <p:spPr>
                      <a:xfrm>
                        <a:off x="1812701"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4" name="مربع نص 13"/>
                      <p:cNvSpPr txBox="1"/>
                      <p:nvPr/>
                    </p:nvSpPr>
                    <p:spPr>
                      <a:xfrm>
                        <a:off x="1497341"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15" name="مربع نص 14"/>
                      <p:cNvSpPr txBox="1"/>
                      <p:nvPr/>
                    </p:nvSpPr>
                    <p:spPr>
                      <a:xfrm>
                        <a:off x="2428860"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16" name="مربع نص 15"/>
                      <p:cNvSpPr txBox="1"/>
                      <p:nvPr/>
                    </p:nvSpPr>
                    <p:spPr>
                      <a:xfrm>
                        <a:off x="1337984" y="4815152"/>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18" name="مربع نص 17"/>
                    <p:cNvSpPr txBox="1"/>
                    <p:nvPr/>
                  </p:nvSpPr>
                  <p:spPr>
                    <a:xfrm>
                      <a:off x="2887096"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9" name="مربع نص 18"/>
                    <p:cNvSpPr txBox="1"/>
                    <p:nvPr/>
                  </p:nvSpPr>
                  <p:spPr>
                    <a:xfrm>
                      <a:off x="2571736"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0" name="مربع نص 19"/>
                    <p:cNvSpPr txBox="1"/>
                    <p:nvPr/>
                  </p:nvSpPr>
                  <p:spPr>
                    <a:xfrm>
                      <a:off x="3503255"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21" name="مربع نص 20"/>
                    <p:cNvSpPr txBox="1"/>
                    <p:nvPr/>
                  </p:nvSpPr>
                  <p:spPr>
                    <a:xfrm>
                      <a:off x="3971023" y="4826097"/>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22" name="مربع نص 21"/>
                    <p:cNvSpPr txBox="1"/>
                    <p:nvPr/>
                  </p:nvSpPr>
                  <p:spPr>
                    <a:xfrm>
                      <a:off x="3655663" y="4829442"/>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3" name="مربع نص 22"/>
                    <p:cNvSpPr txBox="1"/>
                    <p:nvPr/>
                  </p:nvSpPr>
                  <p:spPr>
                    <a:xfrm>
                      <a:off x="4587182" y="4823393"/>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25" name="مربع نص 24"/>
                  <p:cNvSpPr txBox="1"/>
                  <p:nvPr/>
                </p:nvSpPr>
                <p:spPr>
                  <a:xfrm>
                    <a:off x="550730" y="4059585"/>
                    <a:ext cx="306494" cy="307777"/>
                  </a:xfrm>
                  <a:prstGeom prst="rect">
                    <a:avLst/>
                  </a:prstGeom>
                  <a:noFill/>
                </p:spPr>
                <p:txBody>
                  <a:bodyPr wrap="none" rtlCol="0">
                    <a:spAutoFit/>
                  </a:bodyPr>
                  <a:lstStyle/>
                  <a:p>
                    <a:r>
                      <a:rPr lang="en-US" sz="1400" b="1" dirty="0"/>
                      <a:t>O</a:t>
                    </a:r>
                    <a:endParaRPr lang="en-GB" sz="1400" b="1" dirty="0"/>
                  </a:p>
                </p:txBody>
              </p:sp>
            </p:grpSp>
            <p:sp>
              <p:nvSpPr>
                <p:cNvPr id="27" name="مربع نص 26"/>
                <p:cNvSpPr txBox="1"/>
                <p:nvPr/>
              </p:nvSpPr>
              <p:spPr>
                <a:xfrm>
                  <a:off x="1050796" y="4643446"/>
                  <a:ext cx="3711721" cy="369332"/>
                </a:xfrm>
                <a:prstGeom prst="rect">
                  <a:avLst/>
                </a:prstGeom>
                <a:noFill/>
              </p:spPr>
              <p:txBody>
                <a:bodyPr wrap="none" rtlCol="0">
                  <a:spAutoFit/>
                </a:bodyPr>
                <a:lstStyle/>
                <a:p>
                  <a:r>
                    <a:rPr lang="en-US" dirty="0"/>
                    <a:t>Amylose : </a:t>
                  </a:r>
                  <a:r>
                    <a:rPr lang="el-GR" dirty="0"/>
                    <a:t>α</a:t>
                  </a:r>
                  <a:r>
                    <a:rPr lang="en-US" dirty="0"/>
                    <a:t> (1       4) glycosidic  bonds</a:t>
                  </a:r>
                  <a:endParaRPr lang="en-GB" dirty="0"/>
                </a:p>
              </p:txBody>
            </p:sp>
          </p:grpSp>
          <p:cxnSp>
            <p:nvCxnSpPr>
              <p:cNvPr id="30" name="رابط كسهم مستقيم 29"/>
              <p:cNvCxnSpPr/>
              <p:nvPr/>
            </p:nvCxnSpPr>
            <p:spPr>
              <a:xfrm>
                <a:off x="2571736" y="4823393"/>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مربع نص 43"/>
            <p:cNvSpPr txBox="1"/>
            <p:nvPr/>
          </p:nvSpPr>
          <p:spPr>
            <a:xfrm>
              <a:off x="1180846" y="3446765"/>
              <a:ext cx="3105402" cy="677108"/>
            </a:xfrm>
            <a:prstGeom prst="rect">
              <a:avLst/>
            </a:prstGeom>
            <a:noFill/>
          </p:spPr>
          <p:txBody>
            <a:bodyPr wrap="none" rtlCol="0">
              <a:spAutoFit/>
            </a:bodyPr>
            <a:lstStyle/>
            <a:p>
              <a:pPr marL="0" lvl="2"/>
              <a:r>
                <a:rPr lang="en-US" sz="2000" dirty="0">
                  <a:latin typeface="Arial" pitchFamily="34" charset="0"/>
                  <a:cs typeface="Arial" pitchFamily="34" charset="0"/>
                </a:rPr>
                <a:t>unbranched starch(linear)</a:t>
              </a:r>
              <a:endParaRPr lang="en-US" sz="2100" dirty="0">
                <a:latin typeface="Arial" pitchFamily="34" charset="0"/>
                <a:cs typeface="Arial" pitchFamily="34" charset="0"/>
              </a:endParaRPr>
            </a:p>
            <a:p>
              <a:endParaRPr lang="en-GB" dirty="0"/>
            </a:p>
          </p:txBody>
        </p:sp>
      </p:grpSp>
      <p:grpSp>
        <p:nvGrpSpPr>
          <p:cNvPr id="35" name="مجموعة 34"/>
          <p:cNvGrpSpPr/>
          <p:nvPr/>
        </p:nvGrpSpPr>
        <p:grpSpPr>
          <a:xfrm>
            <a:off x="5616359" y="2857496"/>
            <a:ext cx="3170483" cy="3786214"/>
            <a:chOff x="5616359" y="2857496"/>
            <a:chExt cx="3170483" cy="3786214"/>
          </a:xfrm>
        </p:grpSpPr>
        <p:pic>
          <p:nvPicPr>
            <p:cNvPr id="33" name="صورة 32" descr="helical amylose cellulose.gif"/>
            <p:cNvPicPr>
              <a:picLocks noChangeAspect="1"/>
            </p:cNvPicPr>
            <p:nvPr/>
          </p:nvPicPr>
          <p:blipFill>
            <a:blip r:embed="rId4"/>
            <a:srcRect l="54972" t="10000" r="10221" b="25555"/>
            <a:stretch>
              <a:fillRect/>
            </a:stretch>
          </p:blipFill>
          <p:spPr>
            <a:xfrm>
              <a:off x="5857884" y="2857496"/>
              <a:ext cx="2500330" cy="3452837"/>
            </a:xfrm>
            <a:prstGeom prst="rect">
              <a:avLst/>
            </a:prstGeom>
          </p:spPr>
        </p:pic>
        <p:sp>
          <p:nvSpPr>
            <p:cNvPr id="34" name="مربع نص 33"/>
            <p:cNvSpPr txBox="1"/>
            <p:nvPr/>
          </p:nvSpPr>
          <p:spPr>
            <a:xfrm>
              <a:off x="5616359" y="6274378"/>
              <a:ext cx="3170483" cy="369332"/>
            </a:xfrm>
            <a:prstGeom prst="rect">
              <a:avLst/>
            </a:prstGeom>
            <a:noFill/>
          </p:spPr>
          <p:txBody>
            <a:bodyPr wrap="none" rtlCol="0">
              <a:spAutoFit/>
            </a:bodyPr>
            <a:lstStyle/>
            <a:p>
              <a:r>
                <a:rPr lang="en-US" dirty="0"/>
                <a:t>The helical structure of amylose</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amond(in)">
                                      <p:cBhvr>
                                        <p:cTn id="12" dur="1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amond(in)">
                                      <p:cBhvr>
                                        <p:cTn id="1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رابط كسهم مستقيم 36"/>
          <p:cNvCxnSpPr/>
          <p:nvPr/>
        </p:nvCxnSpPr>
        <p:spPr>
          <a:xfrm>
            <a:off x="2071670" y="5143512"/>
            <a:ext cx="285752" cy="158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9" name="مجموعة 18"/>
          <p:cNvGrpSpPr/>
          <p:nvPr/>
        </p:nvGrpSpPr>
        <p:grpSpPr>
          <a:xfrm>
            <a:off x="652434" y="1536939"/>
            <a:ext cx="6897857" cy="3749449"/>
            <a:chOff x="652434" y="1536939"/>
            <a:chExt cx="6897857" cy="3749449"/>
          </a:xfrm>
        </p:grpSpPr>
        <p:grpSp>
          <p:nvGrpSpPr>
            <p:cNvPr id="17" name="مجموعة 47"/>
            <p:cNvGrpSpPr/>
            <p:nvPr/>
          </p:nvGrpSpPr>
          <p:grpSpPr>
            <a:xfrm>
              <a:off x="714348" y="1536939"/>
              <a:ext cx="5133968" cy="3106507"/>
              <a:chOff x="3938626" y="3342501"/>
              <a:chExt cx="5133968" cy="3106507"/>
            </a:xfrm>
          </p:grpSpPr>
          <p:grpSp>
            <p:nvGrpSpPr>
              <p:cNvPr id="24" name="مجموعة 41"/>
              <p:cNvGrpSpPr/>
              <p:nvPr/>
            </p:nvGrpSpPr>
            <p:grpSpPr>
              <a:xfrm>
                <a:off x="3938626" y="3342501"/>
                <a:ext cx="5133968" cy="3106507"/>
                <a:chOff x="3938626" y="3342501"/>
                <a:chExt cx="5133968" cy="3106507"/>
              </a:xfrm>
            </p:grpSpPr>
            <p:grpSp>
              <p:nvGrpSpPr>
                <p:cNvPr id="26" name="مجموعة 42"/>
                <p:cNvGrpSpPr/>
                <p:nvPr/>
              </p:nvGrpSpPr>
              <p:grpSpPr>
                <a:xfrm>
                  <a:off x="3938626" y="3579088"/>
                  <a:ext cx="5133968" cy="2869920"/>
                  <a:chOff x="3938626" y="3505846"/>
                  <a:chExt cx="5133968" cy="2869920"/>
                </a:xfrm>
              </p:grpSpPr>
              <p:pic>
                <p:nvPicPr>
                  <p:cNvPr id="1026" name="Picture 2"/>
                  <p:cNvPicPr>
                    <a:picLocks noChangeAspect="1" noChangeArrowheads="1"/>
                  </p:cNvPicPr>
                  <p:nvPr/>
                </p:nvPicPr>
                <p:blipFill>
                  <a:blip r:embed="rId3"/>
                  <a:srcRect/>
                  <a:stretch>
                    <a:fillRect/>
                  </a:stretch>
                </p:blipFill>
                <p:spPr bwMode="auto">
                  <a:xfrm>
                    <a:off x="3938626" y="3505846"/>
                    <a:ext cx="5133968" cy="2869920"/>
                  </a:xfrm>
                  <a:prstGeom prst="rect">
                    <a:avLst/>
                  </a:prstGeom>
                  <a:noFill/>
                  <a:ln w="9525">
                    <a:noFill/>
                    <a:miter lim="800000"/>
                    <a:headEnd/>
                    <a:tailEnd/>
                  </a:ln>
                  <a:effectLst/>
                </p:spPr>
              </p:pic>
              <p:cxnSp>
                <p:nvCxnSpPr>
                  <p:cNvPr id="39" name="رابط كسهم مستقيم 38"/>
                  <p:cNvCxnSpPr/>
                  <p:nvPr/>
                </p:nvCxnSpPr>
                <p:spPr>
                  <a:xfrm rot="10800000" flipV="1">
                    <a:off x="7358082" y="5018401"/>
                    <a:ext cx="428628" cy="35719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رابط كسهم مستقيم 39"/>
                  <p:cNvCxnSpPr/>
                  <p:nvPr/>
                </p:nvCxnSpPr>
                <p:spPr>
                  <a:xfrm rot="16200000" flipH="1">
                    <a:off x="5929322" y="5651298"/>
                    <a:ext cx="347666" cy="619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مربع نص 40"/>
                <p:cNvSpPr txBox="1"/>
                <p:nvPr/>
              </p:nvSpPr>
              <p:spPr>
                <a:xfrm>
                  <a:off x="5378945" y="3342501"/>
                  <a:ext cx="1838965" cy="369332"/>
                </a:xfrm>
                <a:prstGeom prst="rect">
                  <a:avLst/>
                </a:prstGeom>
                <a:noFill/>
              </p:spPr>
              <p:txBody>
                <a:bodyPr wrap="none" rtlCol="0">
                  <a:spAutoFit/>
                </a:bodyPr>
                <a:lstStyle/>
                <a:p>
                  <a:r>
                    <a:rPr lang="en-US" dirty="0">
                      <a:latin typeface="Arial" pitchFamily="34" charset="0"/>
                      <a:cs typeface="Arial" pitchFamily="34" charset="0"/>
                    </a:rPr>
                    <a:t>branched starch</a:t>
                  </a:r>
                  <a:endParaRPr lang="en-GB" dirty="0"/>
                </a:p>
              </p:txBody>
            </p:sp>
          </p:grpSp>
          <p:cxnSp>
            <p:nvCxnSpPr>
              <p:cNvPr id="38" name="رابط كسهم مستقيم 37"/>
              <p:cNvCxnSpPr/>
              <p:nvPr/>
            </p:nvCxnSpPr>
            <p:spPr>
              <a:xfrm rot="10800000" flipV="1">
                <a:off x="7143770" y="4714883"/>
                <a:ext cx="285751"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مربع نص 46"/>
              <p:cNvSpPr txBox="1"/>
              <p:nvPr/>
            </p:nvSpPr>
            <p:spPr>
              <a:xfrm>
                <a:off x="7348083" y="4572008"/>
                <a:ext cx="1153008" cy="338554"/>
              </a:xfrm>
              <a:prstGeom prst="rect">
                <a:avLst/>
              </a:prstGeom>
              <a:noFill/>
            </p:spPr>
            <p:txBody>
              <a:bodyPr wrap="none" rtlCol="0">
                <a:spAutoFit/>
              </a:bodyPr>
              <a:lstStyle/>
              <a:p>
                <a:r>
                  <a:rPr lang="en-US" sz="1600" b="1" dirty="0"/>
                  <a:t>1- 4 linkage</a:t>
                </a:r>
                <a:endParaRPr lang="en-GB" sz="1600" b="1" dirty="0"/>
              </a:p>
            </p:txBody>
          </p:sp>
        </p:grpSp>
        <p:sp>
          <p:nvSpPr>
            <p:cNvPr id="42" name="مربع نص 41"/>
            <p:cNvSpPr txBox="1"/>
            <p:nvPr/>
          </p:nvSpPr>
          <p:spPr>
            <a:xfrm>
              <a:off x="652434" y="4640057"/>
              <a:ext cx="6897857" cy="646331"/>
            </a:xfrm>
            <a:prstGeom prst="rect">
              <a:avLst/>
            </a:prstGeom>
            <a:noFill/>
            <a:ln>
              <a:noFill/>
            </a:ln>
          </p:spPr>
          <p:txBody>
            <a:bodyPr wrap="square" rtlCol="0">
              <a:spAutoFit/>
            </a:bodyPr>
            <a:lstStyle/>
            <a:p>
              <a:pPr algn="l" rtl="0"/>
              <a:r>
                <a:rPr lang="en-US" dirty="0"/>
                <a:t> Amylopectin: </a:t>
              </a:r>
              <a:r>
                <a:rPr lang="el-GR" dirty="0">
                  <a:solidFill>
                    <a:srgbClr val="FF0000"/>
                  </a:solidFill>
                </a:rPr>
                <a:t>α</a:t>
              </a:r>
              <a:r>
                <a:rPr lang="en-US" dirty="0">
                  <a:solidFill>
                    <a:srgbClr val="FF0000"/>
                  </a:solidFill>
                </a:rPr>
                <a:t> (1       4) </a:t>
              </a:r>
              <a:r>
                <a:rPr lang="en-US" dirty="0"/>
                <a:t>glycosidic bonds</a:t>
              </a:r>
            </a:p>
            <a:p>
              <a:pPr algn="l" rtl="0"/>
              <a:r>
                <a:rPr lang="en-US" dirty="0"/>
                <a:t>         with </a:t>
              </a:r>
              <a:r>
                <a:rPr lang="el-GR" dirty="0">
                  <a:solidFill>
                    <a:srgbClr val="0000FF"/>
                  </a:solidFill>
                </a:rPr>
                <a:t>α</a:t>
              </a:r>
              <a:r>
                <a:rPr lang="en-US" dirty="0">
                  <a:solidFill>
                    <a:srgbClr val="0000FF"/>
                  </a:solidFill>
                </a:rPr>
                <a:t> (1       6) </a:t>
              </a:r>
              <a:r>
                <a:rPr lang="en-US" dirty="0"/>
                <a:t>branch points (every 24-30 units)</a:t>
              </a:r>
              <a:endParaRPr lang="en-GB" dirty="0"/>
            </a:p>
          </p:txBody>
        </p:sp>
      </p:grpSp>
      <p:cxnSp>
        <p:nvCxnSpPr>
          <p:cNvPr id="43" name="رابط كسهم مستقيم 42"/>
          <p:cNvCxnSpPr/>
          <p:nvPr/>
        </p:nvCxnSpPr>
        <p:spPr>
          <a:xfrm>
            <a:off x="2487598" y="4856172"/>
            <a:ext cx="285752" cy="15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5" name="صورة 44" descr="amylose and amylopectin.png"/>
          <p:cNvPicPr>
            <a:picLocks noChangeAspect="1"/>
          </p:cNvPicPr>
          <p:nvPr/>
        </p:nvPicPr>
        <p:blipFill>
          <a:blip r:embed="rId4"/>
          <a:srcRect l="20937" r="46250" b="6849"/>
          <a:stretch>
            <a:fillRect/>
          </a:stretch>
        </p:blipFill>
        <p:spPr>
          <a:xfrm>
            <a:off x="6215074" y="2428868"/>
            <a:ext cx="2500330" cy="3238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amond(in)">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glycogen 3.gif"/>
          <p:cNvPicPr>
            <a:picLocks noChangeAspect="1"/>
          </p:cNvPicPr>
          <p:nvPr/>
        </p:nvPicPr>
        <p:blipFill>
          <a:blip r:embed="rId2"/>
          <a:stretch>
            <a:fillRect/>
          </a:stretch>
        </p:blipFill>
        <p:spPr>
          <a:xfrm>
            <a:off x="4854787" y="3669833"/>
            <a:ext cx="4233150" cy="3188191"/>
          </a:xfrm>
          <a:prstGeom prst="rect">
            <a:avLst/>
          </a:prstGeom>
        </p:spPr>
      </p:pic>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None/>
            </a:pPr>
            <a:r>
              <a:rPr lang="en-US" sz="2400" dirty="0">
                <a:solidFill>
                  <a:srgbClr val="0000FF"/>
                </a:solidFill>
                <a:latin typeface="Arial" pitchFamily="34" charset="0"/>
                <a:cs typeface="Arial" pitchFamily="34" charset="0"/>
              </a:rPr>
              <a:t>Glycogen: </a:t>
            </a:r>
            <a:r>
              <a:rPr lang="en-US" sz="2400" dirty="0">
                <a:latin typeface="Arial" pitchFamily="34" charset="0"/>
                <a:cs typeface="Arial" pitchFamily="34" charset="0"/>
              </a:rPr>
              <a:t>is the storage polysaccharide in animals &amp; human</a:t>
            </a:r>
          </a:p>
          <a:p>
            <a:pPr lvl="1" algn="l" rtl="0">
              <a:buFont typeface="Wingdings" pitchFamily="2" charset="2"/>
              <a:buChar char="§"/>
            </a:pPr>
            <a:r>
              <a:rPr lang="en-US" sz="2000" dirty="0">
                <a:latin typeface="Arial" pitchFamily="34" charset="0"/>
                <a:cs typeface="Arial" pitchFamily="34" charset="0"/>
              </a:rPr>
              <a:t>Polymer composed of </a:t>
            </a:r>
            <a:r>
              <a:rPr lang="el-GR" sz="2000" b="1" dirty="0">
                <a:latin typeface="Arial" panose="020B0604020202020204" pitchFamily="34" charset="0"/>
                <a:cs typeface="Arial" panose="020B0604020202020204" pitchFamily="34" charset="0"/>
              </a:rPr>
              <a:t>α</a:t>
            </a:r>
            <a:r>
              <a:rPr lang="en-US" sz="2000" b="1" dirty="0">
                <a:latin typeface="Arial" pitchFamily="34" charset="0"/>
                <a:cs typeface="Arial" pitchFamily="34" charset="0"/>
              </a:rPr>
              <a:t>–D-glucose</a:t>
            </a:r>
            <a:r>
              <a:rPr lang="en-US" sz="2000" dirty="0">
                <a:latin typeface="Arial" pitchFamily="34" charset="0"/>
                <a:cs typeface="Arial" pitchFamily="34" charset="0"/>
              </a:rPr>
              <a:t> units like amylopectin but glycogen is more highly branched with branch points occurring every 8-14 residues. Due to </a:t>
            </a:r>
            <a:r>
              <a:rPr lang="el-GR" sz="2000" b="1" dirty="0">
                <a:latin typeface="Arial" panose="020B0604020202020204" pitchFamily="34" charset="0"/>
                <a:cs typeface="Arial" panose="020B0604020202020204" pitchFamily="34" charset="0"/>
              </a:rPr>
              <a:t>α</a:t>
            </a:r>
            <a:r>
              <a:rPr lang="en-US" sz="2000" b="1" dirty="0">
                <a:latin typeface="Arial" panose="020B0604020202020204" pitchFamily="34" charset="0"/>
                <a:cs typeface="Arial" panose="020B0604020202020204" pitchFamily="34" charset="0"/>
              </a:rPr>
              <a:t>-linkage, </a:t>
            </a:r>
            <a:r>
              <a:rPr lang="en-US" sz="2000" dirty="0">
                <a:latin typeface="Arial" panose="020B0604020202020204" pitchFamily="34" charset="0"/>
                <a:cs typeface="Arial" panose="020B0604020202020204" pitchFamily="34" charset="0"/>
              </a:rPr>
              <a:t>it adopts a helically coiled conformation (similar to starch) to be easily accessible for metabolic enzymes</a:t>
            </a:r>
          </a:p>
          <a:p>
            <a:pPr marL="457200" lvl="1" indent="0" algn="l" rtl="0">
              <a:buNone/>
            </a:pPr>
            <a:endParaRPr lang="en-US" sz="200" dirty="0">
              <a:latin typeface="Arial" pitchFamily="34" charset="0"/>
              <a:cs typeface="Arial" pitchFamily="34" charset="0"/>
            </a:endParaRPr>
          </a:p>
          <a:p>
            <a:pPr lvl="1" algn="l" rtl="0">
              <a:buFont typeface="Wingdings" pitchFamily="2" charset="2"/>
              <a:buChar char="§"/>
            </a:pPr>
            <a:r>
              <a:rPr lang="en-US" sz="2000" dirty="0">
                <a:latin typeface="Arial" pitchFamily="34" charset="0"/>
                <a:cs typeface="Arial" pitchFamily="34" charset="0"/>
              </a:rPr>
              <a:t>Mainly found in skeletal muscle (up to 1-2% of muscle mass) and liver cells (up to 10% of liver mass)</a:t>
            </a:r>
          </a:p>
          <a:p>
            <a:pPr lvl="1" algn="l" rtl="0">
              <a:buFont typeface="Wingdings" pitchFamily="2" charset="2"/>
              <a:buChar char="§"/>
            </a:pPr>
            <a:endParaRPr lang="en-US" sz="2000"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D3C41CA-4CD4-9543-A178-98F4F7D962C2}"/>
              </a:ext>
            </a:extLst>
          </p:cNvPr>
          <p:cNvPicPr>
            <a:picLocks noChangeAspect="1"/>
          </p:cNvPicPr>
          <p:nvPr/>
        </p:nvPicPr>
        <p:blipFill>
          <a:blip r:embed="rId4"/>
          <a:stretch>
            <a:fillRect/>
          </a:stretch>
        </p:blipFill>
        <p:spPr>
          <a:xfrm>
            <a:off x="971600" y="4146673"/>
            <a:ext cx="2404976" cy="2378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sz="3600" dirty="0">
                <a:solidFill>
                  <a:srgbClr val="C00000"/>
                </a:solidFill>
              </a:rPr>
              <a:t>Synthesis &amp; Breakdown of Glycogen</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400" dirty="0">
                <a:latin typeface="Arial" pitchFamily="34" charset="0"/>
                <a:cs typeface="Arial" pitchFamily="34" charset="0"/>
              </a:rPr>
              <a:t>Some tissues particularly the brain cells require a constant supply of blood glucose for survival</a:t>
            </a:r>
          </a:p>
          <a:p>
            <a:pPr algn="l" rtl="0">
              <a:buFont typeface="Wingdings" pitchFamily="2" charset="2"/>
              <a:buChar char="q"/>
            </a:pPr>
            <a:r>
              <a:rPr lang="en-US" sz="2400" dirty="0">
                <a:latin typeface="Arial" pitchFamily="34" charset="0"/>
                <a:cs typeface="Arial" pitchFamily="34" charset="0"/>
              </a:rPr>
              <a:t>Tissues such as liver and skeletal muscles store glucose in a form that can be </a:t>
            </a:r>
            <a:r>
              <a:rPr lang="en-US" sz="2400" b="1" dirty="0">
                <a:solidFill>
                  <a:srgbClr val="C00000"/>
                </a:solidFill>
                <a:latin typeface="Arial" pitchFamily="34" charset="0"/>
                <a:cs typeface="Arial" pitchFamily="34" charset="0"/>
              </a:rPr>
              <a:t>rapidly mobilized </a:t>
            </a:r>
            <a:r>
              <a:rPr lang="en-US" sz="2400" dirty="0">
                <a:latin typeface="Arial" pitchFamily="34" charset="0"/>
                <a:cs typeface="Arial" pitchFamily="34" charset="0"/>
              </a:rPr>
              <a:t>(i.e. glycogen) </a:t>
            </a:r>
          </a:p>
          <a:p>
            <a:pPr algn="l" rtl="0">
              <a:buFont typeface="Wingdings" pitchFamily="2" charset="2"/>
              <a:buChar char="q"/>
            </a:pPr>
            <a:r>
              <a:rPr lang="en-US" sz="2400" dirty="0">
                <a:latin typeface="Arial" pitchFamily="34" charset="0"/>
                <a:cs typeface="Arial" pitchFamily="34" charset="0"/>
              </a:rPr>
              <a:t>Glycogen is synthesized (glycogenesis) when blood glucose is high and glycogen is degraded (glycogenolysis) releasing glucose into the blood stream when blood glucose is low (normal blood glucose level is 80-100 mg/dl)</a:t>
            </a:r>
          </a:p>
          <a:p>
            <a:pPr algn="l" rtl="0">
              <a:buFont typeface="Wingdings" pitchFamily="2" charset="2"/>
              <a:buChar char="q"/>
            </a:pPr>
            <a:r>
              <a:rPr lang="en-US" sz="2400" dirty="0">
                <a:latin typeface="Arial" pitchFamily="34" charset="0"/>
                <a:cs typeface="Arial" pitchFamily="34" charset="0"/>
              </a:rPr>
              <a:t>This balance between the need and availability is called metabolic homeostasis     </a:t>
            </a: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200" dirty="0">
                <a:latin typeface="Arial" pitchFamily="34" charset="0"/>
                <a:cs typeface="Arial" pitchFamily="34" charset="0"/>
              </a:rPr>
              <a:t>Starch and glycogen have one reducing end (the molecule end containing a free anomeric carbon C1).  On the other hand, the branches ends are all called non-reducing ends and being sites where enzymatic lengthening and degradation occur.  </a:t>
            </a:r>
          </a:p>
          <a:p>
            <a:pPr lvl="1" algn="l" rtl="0">
              <a:buFont typeface="Wingdings" pitchFamily="2" charset="2"/>
              <a:buChar char="§"/>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صورة 6" descr="219_Three_Important_Polysaccharides-01.jpg"/>
          <p:cNvPicPr>
            <a:picLocks noChangeAspect="1"/>
          </p:cNvPicPr>
          <p:nvPr/>
        </p:nvPicPr>
        <p:blipFill>
          <a:blip r:embed="rId3"/>
          <a:srcRect r="65604"/>
          <a:stretch>
            <a:fillRect/>
          </a:stretch>
        </p:blipFill>
        <p:spPr>
          <a:xfrm>
            <a:off x="1115616" y="3339192"/>
            <a:ext cx="3500462" cy="3518832"/>
          </a:xfrm>
          <a:prstGeom prst="rect">
            <a:avLst/>
          </a:prstGeom>
        </p:spPr>
      </p:pic>
      <p:grpSp>
        <p:nvGrpSpPr>
          <p:cNvPr id="13" name="مجموعة 12"/>
          <p:cNvGrpSpPr/>
          <p:nvPr/>
        </p:nvGrpSpPr>
        <p:grpSpPr>
          <a:xfrm>
            <a:off x="4143372" y="3071810"/>
            <a:ext cx="1128611" cy="646331"/>
            <a:chOff x="4143372" y="3071810"/>
            <a:chExt cx="1128611" cy="646331"/>
          </a:xfrm>
        </p:grpSpPr>
        <p:sp>
          <p:nvSpPr>
            <p:cNvPr id="9" name="مربع نص 8"/>
            <p:cNvSpPr txBox="1"/>
            <p:nvPr/>
          </p:nvSpPr>
          <p:spPr>
            <a:xfrm>
              <a:off x="4208230" y="3071810"/>
              <a:ext cx="1063753" cy="646331"/>
            </a:xfrm>
            <a:prstGeom prst="rect">
              <a:avLst/>
            </a:prstGeom>
            <a:noFill/>
          </p:spPr>
          <p:txBody>
            <a:bodyPr wrap="none" rtlCol="0">
              <a:spAutoFit/>
            </a:bodyPr>
            <a:lstStyle/>
            <a:p>
              <a:pPr algn="ctr" rtl="0"/>
              <a:r>
                <a:rPr lang="en-US" b="1" dirty="0">
                  <a:solidFill>
                    <a:srgbClr val="0000FF"/>
                  </a:solidFill>
                </a:rPr>
                <a:t>reducing </a:t>
              </a:r>
            </a:p>
            <a:p>
              <a:pPr algn="ctr" rtl="0"/>
              <a:r>
                <a:rPr lang="en-US" b="1" dirty="0">
                  <a:solidFill>
                    <a:srgbClr val="0000FF"/>
                  </a:solidFill>
                </a:rPr>
                <a:t>end (RE)</a:t>
              </a:r>
              <a:endParaRPr lang="en-GB" b="1" dirty="0">
                <a:solidFill>
                  <a:srgbClr val="0000FF"/>
                </a:solidFill>
              </a:endParaRPr>
            </a:p>
          </p:txBody>
        </p:sp>
        <p:cxnSp>
          <p:nvCxnSpPr>
            <p:cNvPr id="12" name="رابط كسهم مستقيم 11"/>
            <p:cNvCxnSpPr/>
            <p:nvPr/>
          </p:nvCxnSpPr>
          <p:spPr>
            <a:xfrm rot="10800000" flipV="1">
              <a:off x="4143372" y="3429000"/>
              <a:ext cx="214314"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مجموعة 50"/>
          <p:cNvGrpSpPr/>
          <p:nvPr/>
        </p:nvGrpSpPr>
        <p:grpSpPr>
          <a:xfrm>
            <a:off x="405677" y="3071810"/>
            <a:ext cx="1451679" cy="937466"/>
            <a:chOff x="405677" y="3071810"/>
            <a:chExt cx="1451679" cy="937466"/>
          </a:xfrm>
        </p:grpSpPr>
        <p:sp>
          <p:nvSpPr>
            <p:cNvPr id="10" name="مربع نص 9"/>
            <p:cNvSpPr txBox="1"/>
            <p:nvPr/>
          </p:nvSpPr>
          <p:spPr>
            <a:xfrm>
              <a:off x="405677" y="3071810"/>
              <a:ext cx="1451679" cy="646331"/>
            </a:xfrm>
            <a:prstGeom prst="rect">
              <a:avLst/>
            </a:prstGeom>
            <a:noFill/>
          </p:spPr>
          <p:txBody>
            <a:bodyPr wrap="none" rtlCol="0">
              <a:spAutoFit/>
            </a:bodyPr>
            <a:lstStyle/>
            <a:p>
              <a:pPr algn="ctr"/>
              <a:r>
                <a:rPr lang="en-US" b="1" dirty="0">
                  <a:solidFill>
                    <a:srgbClr val="FF0000"/>
                  </a:solidFill>
                </a:rPr>
                <a:t>non-reducing</a:t>
              </a:r>
            </a:p>
            <a:p>
              <a:pPr algn="ctr"/>
              <a:r>
                <a:rPr lang="en-US" b="1" dirty="0">
                  <a:solidFill>
                    <a:srgbClr val="FF0000"/>
                  </a:solidFill>
                </a:rPr>
                <a:t>  end (NRE)</a:t>
              </a:r>
              <a:endParaRPr lang="en-GB" b="1" dirty="0">
                <a:solidFill>
                  <a:srgbClr val="FF0000"/>
                </a:solidFill>
              </a:endParaRPr>
            </a:p>
          </p:txBody>
        </p:sp>
        <p:cxnSp>
          <p:nvCxnSpPr>
            <p:cNvPr id="14" name="رابط كسهم مستقيم 13"/>
            <p:cNvCxnSpPr/>
            <p:nvPr/>
          </p:nvCxnSpPr>
          <p:spPr>
            <a:xfrm flipV="1">
              <a:off x="769744" y="3804486"/>
              <a:ext cx="223838" cy="2047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 name="صورة 19" descr="219_Three_Important_Polysaccharides-01.jpg"/>
          <p:cNvPicPr>
            <a:picLocks noChangeAspect="1"/>
          </p:cNvPicPr>
          <p:nvPr/>
        </p:nvPicPr>
        <p:blipFill>
          <a:blip r:embed="rId3"/>
          <a:srcRect l="33676" r="26294"/>
          <a:stretch>
            <a:fillRect/>
          </a:stretch>
        </p:blipFill>
        <p:spPr>
          <a:xfrm>
            <a:off x="5286380" y="3464188"/>
            <a:ext cx="3929090" cy="3393835"/>
          </a:xfrm>
          <a:prstGeom prst="rect">
            <a:avLst/>
          </a:prstGeom>
        </p:spPr>
      </p:pic>
      <p:sp>
        <p:nvSpPr>
          <p:cNvPr id="22" name="مربع نص 21"/>
          <p:cNvSpPr txBox="1"/>
          <p:nvPr/>
        </p:nvSpPr>
        <p:spPr>
          <a:xfrm>
            <a:off x="4145281" y="4416990"/>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33" name="مجموعة 32"/>
          <p:cNvGrpSpPr/>
          <p:nvPr/>
        </p:nvGrpSpPr>
        <p:grpSpPr>
          <a:xfrm>
            <a:off x="1047425" y="3754106"/>
            <a:ext cx="3452567" cy="2457076"/>
            <a:chOff x="976557" y="3758006"/>
            <a:chExt cx="3452567" cy="2457076"/>
          </a:xfrm>
        </p:grpSpPr>
        <p:sp>
          <p:nvSpPr>
            <p:cNvPr id="27" name="مربع نص 26"/>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2" name="مجموعة 31"/>
            <p:cNvGrpSpPr/>
            <p:nvPr/>
          </p:nvGrpSpPr>
          <p:grpSpPr>
            <a:xfrm>
              <a:off x="976557" y="4048630"/>
              <a:ext cx="3452567" cy="2166452"/>
              <a:chOff x="976557" y="4048630"/>
              <a:chExt cx="3452567" cy="2166452"/>
            </a:xfrm>
          </p:grpSpPr>
          <p:sp>
            <p:nvSpPr>
              <p:cNvPr id="23" name="مربع نص 22"/>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4" name="مربع نص 23"/>
              <p:cNvSpPr txBox="1"/>
              <p:nvPr/>
            </p:nvSpPr>
            <p:spPr>
              <a:xfrm>
                <a:off x="1064789" y="48577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5" name="مربع نص 24"/>
              <p:cNvSpPr txBox="1"/>
              <p:nvPr/>
            </p:nvSpPr>
            <p:spPr>
              <a:xfrm>
                <a:off x="1428728" y="428625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6" name="مربع نص 25"/>
              <p:cNvSpPr txBox="1"/>
              <p:nvPr/>
            </p:nvSpPr>
            <p:spPr>
              <a:xfrm>
                <a:off x="2746465" y="404863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8" name="مربع نص 27"/>
              <p:cNvSpPr txBox="1"/>
              <p:nvPr/>
            </p:nvSpPr>
            <p:spPr>
              <a:xfrm>
                <a:off x="3135739" y="584575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0" name="مربع نص 29"/>
              <p:cNvSpPr txBox="1"/>
              <p:nvPr/>
            </p:nvSpPr>
            <p:spPr>
              <a:xfrm>
                <a:off x="3850119" y="541712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31" name="مربع نص 30"/>
          <p:cNvSpPr txBox="1"/>
          <p:nvPr/>
        </p:nvSpPr>
        <p:spPr>
          <a:xfrm>
            <a:off x="8574437" y="4274114"/>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50" name="مجموعة 49"/>
          <p:cNvGrpSpPr/>
          <p:nvPr/>
        </p:nvGrpSpPr>
        <p:grpSpPr>
          <a:xfrm>
            <a:off x="4993127" y="3262812"/>
            <a:ext cx="3944092" cy="3238022"/>
            <a:chOff x="4993127" y="3262812"/>
            <a:chExt cx="3944092" cy="3238022"/>
          </a:xfrm>
        </p:grpSpPr>
        <p:grpSp>
          <p:nvGrpSpPr>
            <p:cNvPr id="35" name="مجموعة 34"/>
            <p:cNvGrpSpPr/>
            <p:nvPr/>
          </p:nvGrpSpPr>
          <p:grpSpPr>
            <a:xfrm>
              <a:off x="4993127" y="4043758"/>
              <a:ext cx="3944092" cy="2385638"/>
              <a:chOff x="278219" y="3758006"/>
              <a:chExt cx="3944092" cy="2385638"/>
            </a:xfrm>
          </p:grpSpPr>
          <p:sp>
            <p:nvSpPr>
              <p:cNvPr id="36" name="مربع نص 35"/>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7" name="مجموعة 31"/>
              <p:cNvGrpSpPr/>
              <p:nvPr/>
            </p:nvGrpSpPr>
            <p:grpSpPr>
              <a:xfrm>
                <a:off x="278219" y="3786190"/>
                <a:ext cx="3944092" cy="2357454"/>
                <a:chOff x="278219" y="3786190"/>
                <a:chExt cx="3944092" cy="2357454"/>
              </a:xfrm>
            </p:grpSpPr>
            <p:sp>
              <p:nvSpPr>
                <p:cNvPr id="38" name="مربع نص 37"/>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9" name="مربع نص 38"/>
                <p:cNvSpPr txBox="1"/>
                <p:nvPr/>
              </p:nvSpPr>
              <p:spPr>
                <a:xfrm>
                  <a:off x="278219" y="463130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0" name="مربع نص 39"/>
                <p:cNvSpPr txBox="1"/>
                <p:nvPr/>
              </p:nvSpPr>
              <p:spPr>
                <a:xfrm>
                  <a:off x="1214414" y="378619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1" name="مربع نص 40"/>
                <p:cNvSpPr txBox="1"/>
                <p:nvPr/>
              </p:nvSpPr>
              <p:spPr>
                <a:xfrm>
                  <a:off x="2278483" y="534568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2" name="مربع نص 41"/>
                <p:cNvSpPr txBox="1"/>
                <p:nvPr/>
              </p:nvSpPr>
              <p:spPr>
                <a:xfrm>
                  <a:off x="3000364" y="57743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3" name="مربع نص 42"/>
                <p:cNvSpPr txBox="1"/>
                <p:nvPr/>
              </p:nvSpPr>
              <p:spPr>
                <a:xfrm>
                  <a:off x="3643306" y="54885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44" name="مربع نص 43"/>
            <p:cNvSpPr txBox="1"/>
            <p:nvPr/>
          </p:nvSpPr>
          <p:spPr>
            <a:xfrm>
              <a:off x="5207441" y="392906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5" name="مربع نص 44"/>
            <p:cNvSpPr txBox="1"/>
            <p:nvPr/>
          </p:nvSpPr>
          <p:spPr>
            <a:xfrm>
              <a:off x="6000760" y="357187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6" name="مربع نص 45"/>
            <p:cNvSpPr txBox="1"/>
            <p:nvPr/>
          </p:nvSpPr>
          <p:spPr>
            <a:xfrm>
              <a:off x="7316995" y="32628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7" name="مربع نص 46"/>
            <p:cNvSpPr txBox="1"/>
            <p:nvPr/>
          </p:nvSpPr>
          <p:spPr>
            <a:xfrm>
              <a:off x="7330273" y="37541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9" name="مربع نص 48"/>
            <p:cNvSpPr txBox="1"/>
            <p:nvPr/>
          </p:nvSpPr>
          <p:spPr>
            <a:xfrm>
              <a:off x="6707639" y="613150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500"/>
                                        <p:tgtEl>
                                          <p:spTgt spid="13"/>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ou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ox(ou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ox(out)">
                                      <p:cBhvr>
                                        <p:cTn id="30" dur="500"/>
                                        <p:tgtEl>
                                          <p:spTgt spid="51"/>
                                        </p:tgtEl>
                                      </p:cBhvr>
                                    </p:animEffect>
                                  </p:childTnLst>
                                </p:cTn>
                              </p:par>
                              <p:par>
                                <p:cTn id="31" presetID="4" presetClass="entr" presetSubtype="3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ox(out)">
                                      <p:cBhvr>
                                        <p:cTn id="33" dur="500"/>
                                        <p:tgtEl>
                                          <p:spTgt spid="33"/>
                                        </p:tgtEl>
                                      </p:cBhvr>
                                    </p:animEffect>
                                  </p:childTnLst>
                                </p:cTn>
                              </p:par>
                            </p:childTnLst>
                          </p:cTn>
                        </p:par>
                        <p:par>
                          <p:cTn id="34" fill="hold">
                            <p:stCondLst>
                              <p:cond delay="500"/>
                            </p:stCondLst>
                            <p:childTnLst>
                              <p:par>
                                <p:cTn id="35" presetID="4" presetClass="entr" presetSubtype="32"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out)">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74"/>
          </a:xfrm>
        </p:spPr>
        <p:txBody>
          <a:bodyPr>
            <a:normAutofit/>
          </a:bodyPr>
          <a:lstStyle/>
          <a:p>
            <a:pPr marL="457200" indent="-457200" algn="l" rtl="0">
              <a:buNone/>
            </a:pPr>
            <a:r>
              <a:rPr lang="en-US" sz="2200" dirty="0">
                <a:solidFill>
                  <a:srgbClr val="0000FF"/>
                </a:solidFill>
                <a:latin typeface="Arial" pitchFamily="34" charset="0"/>
                <a:cs typeface="Arial" pitchFamily="34" charset="0"/>
              </a:rPr>
              <a:t>Cellulose: </a:t>
            </a:r>
            <a:r>
              <a:rPr lang="en-US" sz="2200" dirty="0">
                <a:latin typeface="Arial" pitchFamily="34" charset="0"/>
                <a:cs typeface="Arial" pitchFamily="34" charset="0"/>
              </a:rPr>
              <a:t>the primary structural component of plant cell walls.</a:t>
            </a: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a:t>
            </a:r>
            <a:r>
              <a:rPr lang="en-US" sz="1800" b="1" dirty="0">
                <a:latin typeface="Arial" pitchFamily="34" charset="0"/>
                <a:cs typeface="Arial" pitchFamily="34" charset="0"/>
              </a:rPr>
              <a:t>linear</a:t>
            </a:r>
            <a:r>
              <a:rPr lang="en-US" sz="1800" dirty="0">
                <a:latin typeface="Arial" pitchFamily="34" charset="0"/>
                <a:cs typeface="Arial" pitchFamily="34" charset="0"/>
              </a:rPr>
              <a:t> polymer of </a:t>
            </a:r>
            <a:r>
              <a:rPr lang="el-GR" sz="1800" dirty="0">
                <a:latin typeface="Arial" pitchFamily="34" charset="0"/>
                <a:cs typeface="Arial" pitchFamily="34" charset="0"/>
              </a:rPr>
              <a:t>β</a:t>
            </a:r>
            <a:r>
              <a:rPr lang="en-US" sz="1800" dirty="0">
                <a:latin typeface="Arial" pitchFamily="34" charset="0"/>
                <a:cs typeface="Arial" pitchFamily="34" charset="0"/>
              </a:rPr>
              <a:t>-D-glucose residues linked via </a:t>
            </a:r>
            <a:r>
              <a:rPr lang="el-GR" sz="1800" dirty="0">
                <a:latin typeface="Arial" pitchFamily="34" charset="0"/>
                <a:cs typeface="Arial" pitchFamily="34" charset="0"/>
              </a:rPr>
              <a:t>β</a:t>
            </a:r>
            <a:r>
              <a:rPr lang="en-US" sz="1800" dirty="0">
                <a:latin typeface="Arial" pitchFamily="34" charset="0"/>
                <a:cs typeface="Arial" pitchFamily="34" charset="0"/>
              </a:rPr>
              <a:t>-(1-4) glycosidic bonds.</a:t>
            </a:r>
          </a:p>
        </p:txBody>
      </p:sp>
      <p:pic>
        <p:nvPicPr>
          <p:cNvPr id="10" name="صورة 9" descr="cellulose.jpg"/>
          <p:cNvPicPr>
            <a:picLocks noChangeAspect="1"/>
          </p:cNvPicPr>
          <p:nvPr/>
        </p:nvPicPr>
        <p:blipFill>
          <a:blip r:embed="rId3"/>
          <a:stretch>
            <a:fillRect/>
          </a:stretch>
        </p:blipFill>
        <p:spPr>
          <a:xfrm>
            <a:off x="899592" y="2780928"/>
            <a:ext cx="7715143" cy="2160240"/>
          </a:xfrm>
          <a:prstGeom prst="rect">
            <a:avLst/>
          </a:prstGeom>
        </p:spPr>
      </p:pic>
      <p:sp>
        <p:nvSpPr>
          <p:cNvPr id="11" name="عنصر نائب للمحتوى 2"/>
          <p:cNvSpPr txBox="1">
            <a:spLocks/>
          </p:cNvSpPr>
          <p:nvPr/>
        </p:nvSpPr>
        <p:spPr>
          <a:xfrm>
            <a:off x="500034" y="5000636"/>
            <a:ext cx="8752486" cy="1643074"/>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857250" lvl="1" indent="-457200" algn="l" rtl="0">
              <a:spcBef>
                <a:spcPct val="20000"/>
              </a:spcBef>
              <a:buFont typeface="Wingdings" pitchFamily="2" charset="2"/>
              <a:buChar cha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It</a:t>
            </a:r>
            <a:r>
              <a:rPr kumimoji="0" lang="en-US" sz="2000" b="0" i="0" u="none" strike="noStrike" kern="1200" cap="none" spc="0" normalizeH="0" noProof="0" dirty="0">
                <a:ln>
                  <a:noFill/>
                </a:ln>
                <a:solidFill>
                  <a:schemeClr val="tx1"/>
                </a:solidFill>
                <a:effectLst/>
                <a:uLnTx/>
                <a:uFillTx/>
                <a:latin typeface="Arial" pitchFamily="34" charset="0"/>
                <a:ea typeface="+mn-ea"/>
                <a:cs typeface="Arial" pitchFamily="34" charset="0"/>
              </a:rPr>
              <a:t> adopts a very different molecular architecture from that of starch (hollow helix) due to its </a:t>
            </a:r>
            <a:r>
              <a:rPr lang="el-GR" sz="2000" dirty="0">
                <a:latin typeface="Arial" pitchFamily="34" charset="0"/>
                <a:cs typeface="Arial" pitchFamily="34" charset="0"/>
              </a:rPr>
              <a:t>β</a:t>
            </a:r>
            <a:r>
              <a:rPr lang="en-US" sz="2000" dirty="0">
                <a:latin typeface="Arial" pitchFamily="34" charset="0"/>
                <a:cs typeface="Arial" pitchFamily="34" charset="0"/>
              </a:rPr>
              <a:t>-linkages.</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72560" cy="3581590"/>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forms very long straight chains. The parallel chains interact with one another through H-bonds. So plant cells are rigid</a:t>
            </a: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r>
              <a:rPr lang="en-US" sz="1800" dirty="0">
                <a:latin typeface="Arial" pitchFamily="34" charset="0"/>
                <a:cs typeface="Arial" pitchFamily="34" charset="0"/>
              </a:rPr>
              <a:t> </a:t>
            </a: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p:txBody>
      </p:sp>
      <p:pic>
        <p:nvPicPr>
          <p:cNvPr id="3" name="Picture 2">
            <a:extLst>
              <a:ext uri="{FF2B5EF4-FFF2-40B4-BE49-F238E27FC236}">
                <a16:creationId xmlns:a16="http://schemas.microsoft.com/office/drawing/2014/main" id="{98CCEBAD-B467-6242-8B56-D3C65CCCBBCF}"/>
              </a:ext>
            </a:extLst>
          </p:cNvPr>
          <p:cNvPicPr>
            <a:picLocks noChangeAspect="1"/>
          </p:cNvPicPr>
          <p:nvPr/>
        </p:nvPicPr>
        <p:blipFill rotWithShape="1">
          <a:blip r:embed="rId3"/>
          <a:srcRect t="2626" r="20481" b="4908"/>
          <a:stretch/>
        </p:blipFill>
        <p:spPr>
          <a:xfrm>
            <a:off x="4792222" y="2340729"/>
            <a:ext cx="4316282" cy="2960479"/>
          </a:xfrm>
          <a:prstGeom prst="rect">
            <a:avLst/>
          </a:prstGeom>
        </p:spPr>
      </p:pic>
      <p:pic>
        <p:nvPicPr>
          <p:cNvPr id="9" name="صورة 8" descr="05_08CelluloseArrange.jpg"/>
          <p:cNvPicPr>
            <a:picLocks noChangeAspect="1"/>
          </p:cNvPicPr>
          <p:nvPr/>
        </p:nvPicPr>
        <p:blipFill>
          <a:blip r:embed="rId4"/>
          <a:stretch>
            <a:fillRect/>
          </a:stretch>
        </p:blipFill>
        <p:spPr>
          <a:xfrm>
            <a:off x="500034" y="3773960"/>
            <a:ext cx="4176464" cy="3039416"/>
          </a:xfrm>
          <a:prstGeom prst="rect">
            <a:avLst/>
          </a:prstGeom>
        </p:spPr>
      </p:pic>
      <p:sp>
        <p:nvSpPr>
          <p:cNvPr id="4" name="TextBox 3"/>
          <p:cNvSpPr txBox="1"/>
          <p:nvPr/>
        </p:nvSpPr>
        <p:spPr>
          <a:xfrm>
            <a:off x="544288" y="2700677"/>
            <a:ext cx="2952328" cy="707886"/>
          </a:xfrm>
          <a:prstGeom prst="rect">
            <a:avLst/>
          </a:prstGeom>
          <a:noFill/>
        </p:spPr>
        <p:txBody>
          <a:bodyPr wrap="square" rtlCol="0">
            <a:spAutoFit/>
          </a:bodyPr>
          <a:lstStyle/>
          <a:p>
            <a:r>
              <a:rPr lang="en-US" sz="2000" b="1" dirty="0">
                <a:solidFill>
                  <a:schemeClr val="accent3">
                    <a:lumMod val="50000"/>
                  </a:schemeClr>
                </a:solidFill>
              </a:rPr>
              <a:t>Tightly packed structure</a:t>
            </a:r>
          </a:p>
          <a:p>
            <a:pPr algn="ctr"/>
            <a:r>
              <a:rPr lang="en-US" sz="2000" b="1" dirty="0">
                <a:solidFill>
                  <a:schemeClr val="accent3">
                    <a:lumMod val="50000"/>
                  </a:schemeClr>
                </a:solidFill>
              </a:rPr>
              <a:t>   (fibers &amp; </a:t>
            </a:r>
            <a:r>
              <a:rPr lang="en-US" sz="2000" b="1" dirty="0" err="1">
                <a:solidFill>
                  <a:schemeClr val="accent3">
                    <a:lumMod val="50000"/>
                  </a:schemeClr>
                </a:solidFill>
              </a:rPr>
              <a:t>microfibrils</a:t>
            </a:r>
            <a:r>
              <a:rPr lang="en-US" sz="2000" b="1" dirty="0">
                <a:solidFill>
                  <a:schemeClr val="accent3">
                    <a:lumMod val="50000"/>
                  </a:schemeClr>
                </a:solidFill>
              </a:rPr>
              <a:t>)</a:t>
            </a:r>
          </a:p>
        </p:txBody>
      </p:sp>
      <p:sp>
        <p:nvSpPr>
          <p:cNvPr id="10" name="TextBox 9"/>
          <p:cNvSpPr txBox="1"/>
          <p:nvPr/>
        </p:nvSpPr>
        <p:spPr>
          <a:xfrm>
            <a:off x="5415675" y="5653260"/>
            <a:ext cx="2513911" cy="707886"/>
          </a:xfrm>
          <a:prstGeom prst="rect">
            <a:avLst/>
          </a:prstGeom>
          <a:noFill/>
        </p:spPr>
        <p:txBody>
          <a:bodyPr wrap="square" rtlCol="0">
            <a:spAutoFit/>
          </a:bodyPr>
          <a:lstStyle/>
          <a:p>
            <a:pPr algn="ctr"/>
            <a:r>
              <a:rPr lang="en-US" sz="2000" b="1" dirty="0">
                <a:solidFill>
                  <a:schemeClr val="accent6">
                    <a:lumMod val="75000"/>
                  </a:schemeClr>
                </a:solidFill>
              </a:rPr>
              <a:t>Easily mobilized form (hollow helix)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28564" y="932623"/>
            <a:ext cx="8572560" cy="5786478"/>
          </a:xfrm>
        </p:spPr>
        <p:txBody>
          <a:bodyPr>
            <a:normAutofit/>
          </a:bodyPr>
          <a:lstStyle/>
          <a:p>
            <a:pPr marL="400050" lvl="1" indent="0" algn="l" rtl="0">
              <a:buNone/>
            </a:pPr>
            <a:endParaRPr lang="en-US" sz="1800" dirty="0">
              <a:latin typeface="Arial" pitchFamily="34" charset="0"/>
              <a:cs typeface="Arial" pitchFamily="34" charset="0"/>
            </a:endParaRPr>
          </a:p>
          <a:p>
            <a:pPr marL="685800" lvl="1" algn="l" rtl="0">
              <a:buFont typeface="Wingdings" panose="05000000000000000000" pitchFamily="2" charset="2"/>
              <a:buChar char="Ø"/>
            </a:pPr>
            <a:r>
              <a:rPr lang="en-US" sz="1800" dirty="0">
                <a:latin typeface="Arial" pitchFamily="34" charset="0"/>
                <a:cs typeface="Arial" pitchFamily="34" charset="0"/>
              </a:rPr>
              <a:t>Compared to humans, herbivores and termites can digest cellulose because they have cellulases enzymes “enzymes capable of hydrolyzing the </a:t>
            </a:r>
            <a:r>
              <a:rPr lang="el-GR" sz="1800" dirty="0">
                <a:latin typeface="Arial" pitchFamily="34" charset="0"/>
                <a:cs typeface="Arial" pitchFamily="34" charset="0"/>
              </a:rPr>
              <a:t>β</a:t>
            </a:r>
            <a:r>
              <a:rPr lang="en-US" sz="1800" dirty="0">
                <a:latin typeface="Arial" pitchFamily="34" charset="0"/>
                <a:cs typeface="Arial" pitchFamily="34" charset="0"/>
              </a:rPr>
              <a:t>-(1-4) bonds of cellulose ”.</a:t>
            </a: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685800" lvl="1" algn="l" rtl="0">
              <a:buFont typeface="Wingdings" panose="05000000000000000000" pitchFamily="2" charset="2"/>
              <a:buChar char="Ø"/>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857250" lvl="1" indent="-457200" algn="l" rtl="0">
              <a:buFont typeface="Wingdings" panose="05000000000000000000" pitchFamily="2" charset="2"/>
              <a:buChar char="Ø"/>
            </a:pPr>
            <a:r>
              <a:rPr lang="en-US" sz="1800" dirty="0">
                <a:latin typeface="Arial" pitchFamily="34" charset="0"/>
                <a:cs typeface="Arial" pitchFamily="34" charset="0"/>
              </a:rPr>
              <a:t>Cellulose rich food (like vegetables) is used in patients who have constipation by supporting the regular bowel movements. </a:t>
            </a:r>
            <a:endParaRPr lang="en-US" sz="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p:txBody>
      </p:sp>
      <p:pic>
        <p:nvPicPr>
          <p:cNvPr id="2050" name="Picture 2" descr="What Animals Eat: Herbivores Educational Resources K12 Learning, Life  Science, Science Lesson Plans, Activities, Experiments, Homeschool Help"/>
          <p:cNvPicPr>
            <a:picLocks noChangeAspect="1" noChangeArrowheads="1"/>
          </p:cNvPicPr>
          <p:nvPr/>
        </p:nvPicPr>
        <p:blipFill rotWithShape="1">
          <a:blip r:embed="rId3">
            <a:extLst>
              <a:ext uri="{28A0092B-C50C-407E-A947-70E740481C1C}">
                <a14:useLocalDpi xmlns:a14="http://schemas.microsoft.com/office/drawing/2010/main" val="0"/>
              </a:ext>
            </a:extLst>
          </a:blip>
          <a:srcRect l="10604" t="620" r="8815" b="-620"/>
          <a:stretch/>
        </p:blipFill>
        <p:spPr bwMode="auto">
          <a:xfrm>
            <a:off x="500033" y="2494532"/>
            <a:ext cx="4635869" cy="26626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Do Termites Eat? Termites D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2132856"/>
            <a:ext cx="3336305" cy="222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7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2" end="12"/>
                                            </p:txEl>
                                          </p:spTgt>
                                        </p:tgtEl>
                                        <p:attrNameLst>
                                          <p:attrName>style.visibility</p:attrName>
                                        </p:attrNameLst>
                                      </p:cBhvr>
                                      <p:to>
                                        <p:strVal val="visible"/>
                                      </p:to>
                                    </p:set>
                                    <p:animEffect transition="in" filter="blinds(horizontal)">
                                      <p:cBhvr>
                                        <p:cTn id="7"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74564" y="100038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457200" indent="-457200" algn="l" rtl="0">
              <a:buNone/>
            </a:pPr>
            <a:r>
              <a:rPr lang="en-US" sz="2200" dirty="0">
                <a:solidFill>
                  <a:srgbClr val="0000FF"/>
                </a:solidFill>
                <a:latin typeface="Arial" pitchFamily="34" charset="0"/>
                <a:cs typeface="Arial" pitchFamily="34" charset="0"/>
              </a:rPr>
              <a:t>Chitin: </a:t>
            </a: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It is the structural component of the exoskeletons of the invertebrates like insects and spiders. Also, it is the main component of the cell walls of fungi. </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22" name="Group 21">
            <a:extLst>
              <a:ext uri="{FF2B5EF4-FFF2-40B4-BE49-F238E27FC236}">
                <a16:creationId xmlns:a16="http://schemas.microsoft.com/office/drawing/2014/main" id="{98D21217-E594-1945-B2DA-2B0DC62BC0D4}"/>
              </a:ext>
            </a:extLst>
          </p:cNvPr>
          <p:cNvGrpSpPr/>
          <p:nvPr/>
        </p:nvGrpSpPr>
        <p:grpSpPr>
          <a:xfrm>
            <a:off x="1065645" y="3134036"/>
            <a:ext cx="7935511" cy="3693358"/>
            <a:chOff x="1065645" y="3134036"/>
            <a:chExt cx="7935511" cy="3693358"/>
          </a:xfrm>
        </p:grpSpPr>
        <p:pic>
          <p:nvPicPr>
            <p:cNvPr id="3" name="Picture 2">
              <a:extLst>
                <a:ext uri="{FF2B5EF4-FFF2-40B4-BE49-F238E27FC236}">
                  <a16:creationId xmlns:a16="http://schemas.microsoft.com/office/drawing/2014/main" id="{6DCDD320-F3D1-7743-8C7A-6BE5BBC1FE43}"/>
                </a:ext>
              </a:extLst>
            </p:cNvPr>
            <p:cNvPicPr>
              <a:picLocks noChangeAspect="1"/>
            </p:cNvPicPr>
            <p:nvPr/>
          </p:nvPicPr>
          <p:blipFill>
            <a:blip r:embed="rId3"/>
            <a:stretch>
              <a:fillRect/>
            </a:stretch>
          </p:blipFill>
          <p:spPr>
            <a:xfrm>
              <a:off x="6264852" y="3134036"/>
              <a:ext cx="2736304" cy="1804374"/>
            </a:xfrm>
            <a:prstGeom prst="rect">
              <a:avLst/>
            </a:prstGeom>
          </p:spPr>
        </p:pic>
        <p:grpSp>
          <p:nvGrpSpPr>
            <p:cNvPr id="11" name="Group 10">
              <a:extLst>
                <a:ext uri="{FF2B5EF4-FFF2-40B4-BE49-F238E27FC236}">
                  <a16:creationId xmlns:a16="http://schemas.microsoft.com/office/drawing/2014/main" id="{ACDB4C49-1269-DC47-B296-5893C79B9A80}"/>
                </a:ext>
              </a:extLst>
            </p:cNvPr>
            <p:cNvGrpSpPr/>
            <p:nvPr/>
          </p:nvGrpSpPr>
          <p:grpSpPr>
            <a:xfrm>
              <a:off x="4858920" y="5068072"/>
              <a:ext cx="3076300" cy="1759322"/>
              <a:chOff x="1102775" y="4741512"/>
              <a:chExt cx="3076300" cy="1759322"/>
            </a:xfrm>
          </p:grpSpPr>
          <p:pic>
            <p:nvPicPr>
              <p:cNvPr id="4" name="Picture 3">
                <a:extLst>
                  <a:ext uri="{FF2B5EF4-FFF2-40B4-BE49-F238E27FC236}">
                    <a16:creationId xmlns:a16="http://schemas.microsoft.com/office/drawing/2014/main" id="{7E7FAE44-B036-CA4A-81D1-D675802A6E99}"/>
                  </a:ext>
                </a:extLst>
              </p:cNvPr>
              <p:cNvPicPr>
                <a:picLocks noChangeAspect="1"/>
              </p:cNvPicPr>
              <p:nvPr/>
            </p:nvPicPr>
            <p:blipFill>
              <a:blip r:embed="rId4"/>
              <a:stretch>
                <a:fillRect/>
              </a:stretch>
            </p:blipFill>
            <p:spPr>
              <a:xfrm>
                <a:off x="1102775" y="4741512"/>
                <a:ext cx="3076300" cy="1759322"/>
              </a:xfrm>
              <a:prstGeom prst="rect">
                <a:avLst/>
              </a:prstGeom>
            </p:spPr>
          </p:pic>
          <p:sp>
            <p:nvSpPr>
              <p:cNvPr id="8" name="TextBox 7">
                <a:extLst>
                  <a:ext uri="{FF2B5EF4-FFF2-40B4-BE49-F238E27FC236}">
                    <a16:creationId xmlns:a16="http://schemas.microsoft.com/office/drawing/2014/main" id="{996BD781-A2D3-3341-8C4F-D9430F6B5AD8}"/>
                  </a:ext>
                </a:extLst>
              </p:cNvPr>
              <p:cNvSpPr txBox="1"/>
              <p:nvPr/>
            </p:nvSpPr>
            <p:spPr>
              <a:xfrm>
                <a:off x="2207953" y="5949280"/>
                <a:ext cx="865943" cy="369332"/>
              </a:xfrm>
              <a:prstGeom prst="rect">
                <a:avLst/>
              </a:prstGeom>
              <a:noFill/>
            </p:spPr>
            <p:txBody>
              <a:bodyPr wrap="none" rtlCol="0">
                <a:spAutoFit/>
              </a:bodyPr>
              <a:lstStyle/>
              <a:p>
                <a:r>
                  <a:rPr lang="en-GB" b="1" dirty="0">
                    <a:solidFill>
                      <a:srgbClr val="C00000"/>
                    </a:solidFill>
                  </a:rPr>
                  <a:t>Shrimp</a:t>
                </a:r>
              </a:p>
            </p:txBody>
          </p:sp>
        </p:grpSp>
        <p:grpSp>
          <p:nvGrpSpPr>
            <p:cNvPr id="18" name="Group 17">
              <a:extLst>
                <a:ext uri="{FF2B5EF4-FFF2-40B4-BE49-F238E27FC236}">
                  <a16:creationId xmlns:a16="http://schemas.microsoft.com/office/drawing/2014/main" id="{E63E1686-5809-3640-8B53-2B71E484C1D0}"/>
                </a:ext>
              </a:extLst>
            </p:cNvPr>
            <p:cNvGrpSpPr/>
            <p:nvPr/>
          </p:nvGrpSpPr>
          <p:grpSpPr>
            <a:xfrm>
              <a:off x="1065645" y="4811140"/>
              <a:ext cx="3156194" cy="1649366"/>
              <a:chOff x="1368281" y="3933056"/>
              <a:chExt cx="3156194" cy="1649366"/>
            </a:xfrm>
          </p:grpSpPr>
          <p:pic>
            <p:nvPicPr>
              <p:cNvPr id="16" name="Picture 15">
                <a:extLst>
                  <a:ext uri="{FF2B5EF4-FFF2-40B4-BE49-F238E27FC236}">
                    <a16:creationId xmlns:a16="http://schemas.microsoft.com/office/drawing/2014/main" id="{0469ED2B-1EA3-784D-9407-356B4D0C0AD4}"/>
                  </a:ext>
                </a:extLst>
              </p:cNvPr>
              <p:cNvPicPr>
                <a:picLocks noChangeAspect="1"/>
              </p:cNvPicPr>
              <p:nvPr/>
            </p:nvPicPr>
            <p:blipFill>
              <a:blip r:embed="rId5"/>
              <a:stretch>
                <a:fillRect/>
              </a:stretch>
            </p:blipFill>
            <p:spPr>
              <a:xfrm>
                <a:off x="1368281" y="3933056"/>
                <a:ext cx="3156194" cy="1649366"/>
              </a:xfrm>
              <a:prstGeom prst="rect">
                <a:avLst/>
              </a:prstGeom>
            </p:spPr>
          </p:pic>
          <p:sp>
            <p:nvSpPr>
              <p:cNvPr id="17" name="TextBox 16">
                <a:extLst>
                  <a:ext uri="{FF2B5EF4-FFF2-40B4-BE49-F238E27FC236}">
                    <a16:creationId xmlns:a16="http://schemas.microsoft.com/office/drawing/2014/main" id="{E4184FE4-AA7A-D548-AB95-AC5E475C1702}"/>
                  </a:ext>
                </a:extLst>
              </p:cNvPr>
              <p:cNvSpPr txBox="1"/>
              <p:nvPr/>
            </p:nvSpPr>
            <p:spPr>
              <a:xfrm>
                <a:off x="1619672" y="5191704"/>
                <a:ext cx="793808" cy="369332"/>
              </a:xfrm>
              <a:prstGeom prst="rect">
                <a:avLst/>
              </a:prstGeom>
              <a:noFill/>
            </p:spPr>
            <p:txBody>
              <a:bodyPr wrap="none" rtlCol="0">
                <a:spAutoFit/>
              </a:bodyPr>
              <a:lstStyle/>
              <a:p>
                <a:r>
                  <a:rPr lang="en-GB" b="1" dirty="0">
                    <a:solidFill>
                      <a:srgbClr val="0000CC"/>
                    </a:solidFill>
                  </a:rPr>
                  <a:t>Spider</a:t>
                </a:r>
              </a:p>
            </p:txBody>
          </p:sp>
        </p:grpSp>
        <p:grpSp>
          <p:nvGrpSpPr>
            <p:cNvPr id="21" name="Group 20">
              <a:extLst>
                <a:ext uri="{FF2B5EF4-FFF2-40B4-BE49-F238E27FC236}">
                  <a16:creationId xmlns:a16="http://schemas.microsoft.com/office/drawing/2014/main" id="{78EAE500-73B8-CF4C-8F82-1C97ECD4FB50}"/>
                </a:ext>
              </a:extLst>
            </p:cNvPr>
            <p:cNvGrpSpPr/>
            <p:nvPr/>
          </p:nvGrpSpPr>
          <p:grpSpPr>
            <a:xfrm>
              <a:off x="2444943" y="3370348"/>
              <a:ext cx="2937432" cy="1400464"/>
              <a:chOff x="2444943" y="3370348"/>
              <a:chExt cx="2937432" cy="1400464"/>
            </a:xfrm>
          </p:grpSpPr>
          <p:pic>
            <p:nvPicPr>
              <p:cNvPr id="19" name="Picture 18">
                <a:extLst>
                  <a:ext uri="{FF2B5EF4-FFF2-40B4-BE49-F238E27FC236}">
                    <a16:creationId xmlns:a16="http://schemas.microsoft.com/office/drawing/2014/main" id="{7AD6F4CE-393A-6643-BC60-43BC2F681450}"/>
                  </a:ext>
                </a:extLst>
              </p:cNvPr>
              <p:cNvPicPr>
                <a:picLocks noChangeAspect="1"/>
              </p:cNvPicPr>
              <p:nvPr/>
            </p:nvPicPr>
            <p:blipFill rotWithShape="1">
              <a:blip r:embed="rId6"/>
              <a:srcRect l="16002"/>
              <a:stretch/>
            </p:blipFill>
            <p:spPr>
              <a:xfrm>
                <a:off x="2634299" y="3370348"/>
                <a:ext cx="2748076" cy="1400464"/>
              </a:xfrm>
              <a:prstGeom prst="rect">
                <a:avLst/>
              </a:prstGeom>
            </p:spPr>
          </p:pic>
          <p:sp>
            <p:nvSpPr>
              <p:cNvPr id="20" name="TextBox 19">
                <a:extLst>
                  <a:ext uri="{FF2B5EF4-FFF2-40B4-BE49-F238E27FC236}">
                    <a16:creationId xmlns:a16="http://schemas.microsoft.com/office/drawing/2014/main" id="{E9EDE3A0-9D65-3F49-B881-4D2BAF77D158}"/>
                  </a:ext>
                </a:extLst>
              </p:cNvPr>
              <p:cNvSpPr txBox="1"/>
              <p:nvPr/>
            </p:nvSpPr>
            <p:spPr>
              <a:xfrm>
                <a:off x="2444943" y="4149080"/>
                <a:ext cx="1172500" cy="369332"/>
              </a:xfrm>
              <a:prstGeom prst="rect">
                <a:avLst/>
              </a:prstGeom>
              <a:noFill/>
            </p:spPr>
            <p:txBody>
              <a:bodyPr wrap="none" rtlCol="0">
                <a:spAutoFit/>
              </a:bodyPr>
              <a:lstStyle/>
              <a:p>
                <a:pPr marL="0" algn="l" defTabSz="914400" rtl="0" eaLnBrk="1" latinLnBrk="0" hangingPunct="1"/>
                <a:r>
                  <a:rPr lang="en-GB" b="1" dirty="0">
                    <a:solidFill>
                      <a:srgbClr val="C00000"/>
                    </a:solidFill>
                  </a:rPr>
                  <a:t>Cockroach</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chitinn.jpg"/>
          <p:cNvPicPr>
            <a:picLocks noChangeAspect="1"/>
          </p:cNvPicPr>
          <p:nvPr/>
        </p:nvPicPr>
        <p:blipFill>
          <a:blip r:embed="rId2"/>
          <a:srcRect t="13658" b="4178"/>
          <a:stretch>
            <a:fillRect/>
          </a:stretch>
        </p:blipFill>
        <p:spPr>
          <a:xfrm>
            <a:off x="214282" y="1772816"/>
            <a:ext cx="5441960" cy="251864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long chain polymer of N-acetyl-D-glucosamine residues joined by        </a:t>
            </a:r>
            <a:r>
              <a:rPr lang="el-GR" sz="1800" dirty="0">
                <a:latin typeface="Arial" pitchFamily="34" charset="0"/>
                <a:cs typeface="Arial" pitchFamily="34" charset="0"/>
              </a:rPr>
              <a:t>β</a:t>
            </a:r>
            <a:r>
              <a:rPr lang="en-US" sz="1800" dirty="0">
                <a:latin typeface="Arial" pitchFamily="34" charset="0"/>
                <a:cs typeface="Arial" pitchFamily="34" charset="0"/>
              </a:rPr>
              <a:t>-(1-4) bonds.</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10" name="صورة 9" descr="images (1).jpg"/>
          <p:cNvPicPr>
            <a:picLocks noChangeAspect="1"/>
          </p:cNvPicPr>
          <p:nvPr/>
        </p:nvPicPr>
        <p:blipFill>
          <a:blip r:embed="rId4"/>
          <a:stretch>
            <a:fillRect/>
          </a:stretch>
        </p:blipFill>
        <p:spPr>
          <a:xfrm>
            <a:off x="6441897" y="4748720"/>
            <a:ext cx="2609850" cy="1752600"/>
          </a:xfrm>
          <a:prstGeom prst="rect">
            <a:avLst/>
          </a:prstGeom>
        </p:spPr>
      </p:pic>
      <p:sp>
        <p:nvSpPr>
          <p:cNvPr id="13" name="سهم إلى اليسار 12"/>
          <p:cNvSpPr/>
          <p:nvPr/>
        </p:nvSpPr>
        <p:spPr>
          <a:xfrm rot="2456917">
            <a:off x="5528123" y="3999567"/>
            <a:ext cx="1028369" cy="445054"/>
          </a:xfrm>
          <a:prstGeom prst="leftArrow">
            <a:avLst/>
          </a:prstGeom>
          <a:solidFill>
            <a:srgbClr val="F587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Tree>
    <p:extLst>
      <p:ext uri="{BB962C8B-B14F-4D97-AF65-F5344CB8AC3E}">
        <p14:creationId xmlns:p14="http://schemas.microsoft.com/office/powerpoint/2010/main" val="153657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sp>
        <p:nvSpPr>
          <p:cNvPr id="3" name="عنصر نائب للمحتوى 2"/>
          <p:cNvSpPr>
            <a:spLocks noGrp="1"/>
          </p:cNvSpPr>
          <p:nvPr>
            <p:ph idx="1"/>
          </p:nvPr>
        </p:nvSpPr>
        <p:spPr>
          <a:xfrm>
            <a:off x="500034" y="1196752"/>
            <a:ext cx="8358246" cy="5572139"/>
          </a:xfrm>
        </p:spPr>
        <p:txBody>
          <a:bodyPr>
            <a:normAutofit/>
          </a:bodyPr>
          <a:lstStyle/>
          <a:p>
            <a:pPr algn="l" rtl="0">
              <a:buFont typeface="Wingdings" pitchFamily="2" charset="2"/>
              <a:buChar char="q"/>
            </a:pPr>
            <a:r>
              <a:rPr lang="en-US" sz="2400" dirty="0">
                <a:latin typeface="Arial" pitchFamily="34" charset="0"/>
                <a:cs typeface="Arial" pitchFamily="34" charset="0"/>
              </a:rPr>
              <a:t>These are two monosaccharides linked together via the</a:t>
            </a:r>
          </a:p>
          <a:p>
            <a:pPr algn="l" rtl="0">
              <a:buNone/>
            </a:pPr>
            <a:r>
              <a:rPr lang="en-US" sz="2400" dirty="0">
                <a:latin typeface="Arial" pitchFamily="34" charset="0"/>
                <a:cs typeface="Arial" pitchFamily="34" charset="0"/>
              </a:rPr>
              <a:t>     glycosidic bond. Three common disaccharides: </a:t>
            </a:r>
          </a:p>
          <a:p>
            <a:pPr algn="l" rtl="0">
              <a:buNone/>
            </a:pPr>
            <a:endParaRPr lang="en-US" sz="2000" dirty="0">
              <a:latin typeface="Arial" pitchFamily="34" charset="0"/>
              <a:cs typeface="Arial" pitchFamily="34" charset="0"/>
            </a:endParaRPr>
          </a:p>
          <a:p>
            <a:pPr lvl="1" algn="l" rtl="0">
              <a:buFont typeface="Wingdings" pitchFamily="2" charset="2"/>
              <a:buChar char="§"/>
            </a:pPr>
            <a:r>
              <a:rPr lang="en-US" sz="2000" dirty="0">
                <a:solidFill>
                  <a:srgbClr val="0000FF"/>
                </a:solidFill>
                <a:latin typeface="Arial" pitchFamily="34" charset="0"/>
                <a:cs typeface="Arial" pitchFamily="34" charset="0"/>
              </a:rPr>
              <a:t>Maltose</a:t>
            </a:r>
            <a:r>
              <a:rPr lang="en-US" sz="2000" dirty="0">
                <a:latin typeface="Arial" pitchFamily="34" charset="0"/>
                <a:cs typeface="Arial" pitchFamily="34" charset="0"/>
              </a:rPr>
              <a:t> “malt sugar” consists of two </a:t>
            </a:r>
            <a:r>
              <a:rPr lang="el-GR" sz="2000" dirty="0">
                <a:latin typeface="Arial" pitchFamily="34" charset="0"/>
                <a:cs typeface="Arial" pitchFamily="34" charset="0"/>
              </a:rPr>
              <a:t>α</a:t>
            </a:r>
            <a:r>
              <a:rPr lang="en-US" sz="2000" dirty="0">
                <a:latin typeface="Arial" pitchFamily="34" charset="0"/>
                <a:cs typeface="Arial" pitchFamily="34" charset="0"/>
              </a:rPr>
              <a:t>-D-glucose units, is a </a:t>
            </a:r>
          </a:p>
          <a:p>
            <a:pPr lvl="1" algn="l" rtl="0">
              <a:buNone/>
            </a:pPr>
            <a:r>
              <a:rPr lang="en-US" sz="2000" dirty="0">
                <a:latin typeface="Arial" pitchFamily="34" charset="0"/>
                <a:cs typeface="Arial" pitchFamily="34" charset="0"/>
              </a:rPr>
              <a:t>    disaccharide released during the hydrolysis of the starch</a:t>
            </a: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Font typeface="Wingdings" pitchFamily="2" charset="2"/>
              <a:buChar char="Ø"/>
            </a:pPr>
            <a:r>
              <a:rPr lang="en-US" sz="2000" dirty="0">
                <a:latin typeface="Arial" pitchFamily="34" charset="0"/>
                <a:cs typeface="Arial" pitchFamily="34" charset="0"/>
              </a:rPr>
              <a:t>Barely grains is used for preparation of malt beverage. During         the degradation of starch, maltose sugar is produced.   </a:t>
            </a: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55208FE-69A0-DA48-99A9-161AA4FD5F37}"/>
              </a:ext>
            </a:extLst>
          </p:cNvPr>
          <p:cNvPicPr>
            <a:picLocks noChangeAspect="1"/>
          </p:cNvPicPr>
          <p:nvPr/>
        </p:nvPicPr>
        <p:blipFill>
          <a:blip r:embed="rId3"/>
          <a:stretch>
            <a:fillRect/>
          </a:stretch>
        </p:blipFill>
        <p:spPr>
          <a:xfrm>
            <a:off x="7956376" y="2132856"/>
            <a:ext cx="1207272" cy="4725714"/>
          </a:xfrm>
          <a:prstGeom prst="rect">
            <a:avLst/>
          </a:prstGeom>
        </p:spPr>
      </p:pic>
      <p:pic>
        <p:nvPicPr>
          <p:cNvPr id="15" name="Picture 14"/>
          <p:cNvPicPr>
            <a:picLocks noChangeAspect="1"/>
          </p:cNvPicPr>
          <p:nvPr/>
        </p:nvPicPr>
        <p:blipFill rotWithShape="1">
          <a:blip r:embed="rId4"/>
          <a:srcRect l="16671" t="50994" r="51140" b="31758"/>
          <a:stretch/>
        </p:blipFill>
        <p:spPr>
          <a:xfrm>
            <a:off x="611560" y="3356992"/>
            <a:ext cx="6262287" cy="1887381"/>
          </a:xfrm>
          <a:prstGeom prst="rect">
            <a:avLst/>
          </a:prstGeom>
        </p:spPr>
      </p:pic>
      <p:grpSp>
        <p:nvGrpSpPr>
          <p:cNvPr id="45" name="مجموعة 44"/>
          <p:cNvGrpSpPr/>
          <p:nvPr/>
        </p:nvGrpSpPr>
        <p:grpSpPr>
          <a:xfrm>
            <a:off x="6663896" y="3502749"/>
            <a:ext cx="1364488" cy="646331"/>
            <a:chOff x="7143768" y="2939692"/>
            <a:chExt cx="1364488" cy="646331"/>
          </a:xfrm>
        </p:grpSpPr>
        <p:cxnSp>
          <p:nvCxnSpPr>
            <p:cNvPr id="43" name="رابط كسهم مستقيم 42"/>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مربع نص 4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Effect transition="in" filter="blinds(horizontal)">
                                      <p:cBhvr>
                                        <p:cTn id="23" dur="500"/>
                                        <p:tgtEl>
                                          <p:spTgt spid="3">
                                            <p:txEl>
                                              <p:pRg st="12" end="1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checkerboard(across)">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214266" y="1285820"/>
            <a:ext cx="9040518"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2400" dirty="0">
                <a:latin typeface="Arial" pitchFamily="34" charset="0"/>
                <a:cs typeface="Arial" pitchFamily="34" charset="0"/>
              </a:rPr>
              <a:t>It has similar structure to cellulose with the only difference is the replacement of OH at C2 of each monomer with acetyl amine group</a:t>
            </a:r>
          </a:p>
          <a:p>
            <a:pPr marL="857250" lvl="1" indent="-457200" algn="l" rtl="0">
              <a:buFont typeface="Wingdings" pitchFamily="2" charset="2"/>
              <a:buChar char="§"/>
            </a:pPr>
            <a:endParaRPr lang="en-US" sz="3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13" name="Group 12">
            <a:extLst>
              <a:ext uri="{FF2B5EF4-FFF2-40B4-BE49-F238E27FC236}">
                <a16:creationId xmlns:a16="http://schemas.microsoft.com/office/drawing/2014/main" id="{6EA864AD-3052-9045-9D24-11E2DAD1ADE0}"/>
              </a:ext>
            </a:extLst>
          </p:cNvPr>
          <p:cNvGrpSpPr/>
          <p:nvPr/>
        </p:nvGrpSpPr>
        <p:grpSpPr>
          <a:xfrm>
            <a:off x="518563" y="3645024"/>
            <a:ext cx="8591734" cy="2782618"/>
            <a:chOff x="518563" y="3645024"/>
            <a:chExt cx="8591734" cy="2782618"/>
          </a:xfrm>
        </p:grpSpPr>
        <p:pic>
          <p:nvPicPr>
            <p:cNvPr id="3" name="Picture 2">
              <a:extLst>
                <a:ext uri="{FF2B5EF4-FFF2-40B4-BE49-F238E27FC236}">
                  <a16:creationId xmlns:a16="http://schemas.microsoft.com/office/drawing/2014/main" id="{C65AE387-7503-DB4E-9C70-A4D38885B747}"/>
                </a:ext>
              </a:extLst>
            </p:cNvPr>
            <p:cNvPicPr>
              <a:picLocks noChangeAspect="1"/>
            </p:cNvPicPr>
            <p:nvPr/>
          </p:nvPicPr>
          <p:blipFill rotWithShape="1">
            <a:blip r:embed="rId3"/>
            <a:srcRect t="52554" b="6573"/>
            <a:stretch/>
          </p:blipFill>
          <p:spPr>
            <a:xfrm>
              <a:off x="668121" y="3645024"/>
              <a:ext cx="8442176" cy="2127399"/>
            </a:xfrm>
            <a:prstGeom prst="rect">
              <a:avLst/>
            </a:prstGeom>
          </p:spPr>
        </p:pic>
        <p:sp>
          <p:nvSpPr>
            <p:cNvPr id="4" name="TextBox 3">
              <a:extLst>
                <a:ext uri="{FF2B5EF4-FFF2-40B4-BE49-F238E27FC236}">
                  <a16:creationId xmlns:a16="http://schemas.microsoft.com/office/drawing/2014/main" id="{3AFB6690-1D95-4C4A-B9EB-63FFD5452BB0}"/>
                </a:ext>
              </a:extLst>
            </p:cNvPr>
            <p:cNvSpPr txBox="1"/>
            <p:nvPr/>
          </p:nvSpPr>
          <p:spPr>
            <a:xfrm>
              <a:off x="518563" y="5474489"/>
              <a:ext cx="2171235" cy="369332"/>
            </a:xfrm>
            <a:prstGeom prst="rect">
              <a:avLst/>
            </a:prstGeom>
            <a:noFill/>
          </p:spPr>
          <p:txBody>
            <a:bodyPr wrap="none" rtlCol="0">
              <a:spAutoFit/>
            </a:bodyPr>
            <a:lstStyle/>
            <a:p>
              <a:r>
                <a:rPr lang="en-GB" b="1" dirty="0"/>
                <a:t>N-acetylglucosamine</a:t>
              </a:r>
            </a:p>
          </p:txBody>
        </p:sp>
        <p:sp>
          <p:nvSpPr>
            <p:cNvPr id="11" name="TextBox 10">
              <a:extLst>
                <a:ext uri="{FF2B5EF4-FFF2-40B4-BE49-F238E27FC236}">
                  <a16:creationId xmlns:a16="http://schemas.microsoft.com/office/drawing/2014/main" id="{83E01878-3C3F-2944-B44E-8704D94E7E2D}"/>
                </a:ext>
              </a:extLst>
            </p:cNvPr>
            <p:cNvSpPr txBox="1"/>
            <p:nvPr/>
          </p:nvSpPr>
          <p:spPr>
            <a:xfrm>
              <a:off x="2654632" y="5781311"/>
              <a:ext cx="2066655" cy="646331"/>
            </a:xfrm>
            <a:prstGeom prst="rect">
              <a:avLst/>
            </a:prstGeom>
            <a:noFill/>
          </p:spPr>
          <p:txBody>
            <a:bodyPr wrap="none" rtlCol="0">
              <a:spAutoFit/>
            </a:bodyPr>
            <a:lstStyle/>
            <a:p>
              <a:r>
                <a:rPr lang="en-GB" b="1" dirty="0">
                  <a:solidFill>
                    <a:srgbClr val="C00000"/>
                  </a:solidFill>
                </a:rPr>
                <a:t>Parallel long chains </a:t>
              </a:r>
            </a:p>
            <a:p>
              <a:pPr algn="ctr"/>
              <a:r>
                <a:rPr lang="en-GB" b="1" dirty="0">
                  <a:solidFill>
                    <a:srgbClr val="C00000"/>
                  </a:solidFill>
                </a:rPr>
                <a:t>with H-bonds</a:t>
              </a:r>
            </a:p>
          </p:txBody>
        </p:sp>
        <p:sp>
          <p:nvSpPr>
            <p:cNvPr id="12" name="TextBox 11">
              <a:extLst>
                <a:ext uri="{FF2B5EF4-FFF2-40B4-BE49-F238E27FC236}">
                  <a16:creationId xmlns:a16="http://schemas.microsoft.com/office/drawing/2014/main" id="{B4E8227F-3EE3-1B4E-8228-02953FE5F1F5}"/>
                </a:ext>
              </a:extLst>
            </p:cNvPr>
            <p:cNvSpPr txBox="1"/>
            <p:nvPr/>
          </p:nvSpPr>
          <p:spPr>
            <a:xfrm>
              <a:off x="6368526" y="5874433"/>
              <a:ext cx="1279902" cy="369332"/>
            </a:xfrm>
            <a:prstGeom prst="rect">
              <a:avLst/>
            </a:prstGeom>
            <a:noFill/>
          </p:spPr>
          <p:txBody>
            <a:bodyPr wrap="none" rtlCol="0">
              <a:spAutoFit/>
            </a:bodyPr>
            <a:lstStyle/>
            <a:p>
              <a:r>
                <a:rPr lang="en-GB" b="1" dirty="0">
                  <a:solidFill>
                    <a:srgbClr val="0000CC"/>
                  </a:solidFill>
                </a:rPr>
                <a:t>Microfibrils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50"/>
          </a:xfrm>
        </p:spPr>
        <p:txBody>
          <a:bodyPr>
            <a:normAutofit/>
          </a:bodyPr>
          <a:lstStyle/>
          <a:p>
            <a:pPr marL="457200" indent="-457200" algn="l" rtl="0">
              <a:buFont typeface="Wingdings" pitchFamily="2" charset="2"/>
              <a:buChar char="q"/>
            </a:pPr>
            <a:r>
              <a:rPr lang="en-US" sz="2200" dirty="0">
                <a:latin typeface="Arial" pitchFamily="34" charset="0"/>
                <a:cs typeface="Arial" pitchFamily="34" charset="0"/>
              </a:rPr>
              <a:t>Consist of two or more different monosaccharide units and the naturally occurring heteroglycans are mostly found in the connective tissues (such as </a:t>
            </a:r>
            <a:r>
              <a:rPr lang="en-US" sz="2200" dirty="0">
                <a:solidFill>
                  <a:srgbClr val="C00000"/>
                </a:solidFill>
                <a:latin typeface="Arial" pitchFamily="34" charset="0"/>
                <a:cs typeface="Arial" pitchFamily="34" charset="0"/>
              </a:rPr>
              <a:t>cartilage</a:t>
            </a:r>
            <a:r>
              <a:rPr lang="en-US" sz="2200" dirty="0">
                <a:latin typeface="Arial" pitchFamily="34" charset="0"/>
                <a:cs typeface="Arial" pitchFamily="34" charset="0"/>
              </a:rPr>
              <a:t>, </a:t>
            </a:r>
            <a:r>
              <a:rPr lang="en-US" sz="2200" dirty="0">
                <a:solidFill>
                  <a:srgbClr val="C00000"/>
                </a:solidFill>
                <a:latin typeface="Arial" pitchFamily="34" charset="0"/>
                <a:cs typeface="Arial" pitchFamily="34" charset="0"/>
              </a:rPr>
              <a:t>tendon</a:t>
            </a:r>
            <a:r>
              <a:rPr lang="en-US" sz="2200" dirty="0">
                <a:latin typeface="Arial" pitchFamily="34" charset="0"/>
                <a:cs typeface="Arial" pitchFamily="34" charset="0"/>
              </a:rPr>
              <a:t>, </a:t>
            </a:r>
            <a:r>
              <a:rPr lang="en-US" sz="2200" dirty="0">
                <a:solidFill>
                  <a:srgbClr val="C00000"/>
                </a:solidFill>
                <a:latin typeface="Arial" pitchFamily="34" charset="0"/>
                <a:cs typeface="Arial" pitchFamily="34" charset="0"/>
              </a:rPr>
              <a:t>blood vessel walls</a:t>
            </a:r>
            <a:r>
              <a:rPr lang="en-US" sz="2200" dirty="0">
                <a:latin typeface="Arial" pitchFamily="34" charset="0"/>
                <a:cs typeface="Arial" pitchFamily="34" charset="0"/>
              </a:rPr>
              <a:t>,…..</a:t>
            </a:r>
            <a:r>
              <a:rPr lang="en-US" sz="2200" dirty="0" err="1">
                <a:latin typeface="Arial" pitchFamily="34" charset="0"/>
                <a:cs typeface="Arial" pitchFamily="34" charset="0"/>
              </a:rPr>
              <a:t>etc</a:t>
            </a:r>
            <a:r>
              <a:rPr lang="en-US" sz="2200" dirty="0">
                <a:latin typeface="Arial" pitchFamily="34" charset="0"/>
                <a:cs typeface="Arial" pitchFamily="34" charset="0"/>
              </a:rPr>
              <a:t>). </a:t>
            </a:r>
            <a:endParaRPr lang="en-US" sz="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p:txBody>
      </p:sp>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3" name="مربع نص 12"/>
          <p:cNvSpPr txBox="1"/>
          <p:nvPr/>
        </p:nvSpPr>
        <p:spPr>
          <a:xfrm>
            <a:off x="611560" y="3002822"/>
            <a:ext cx="8532408" cy="3339376"/>
          </a:xfrm>
          <a:prstGeom prst="rect">
            <a:avLst/>
          </a:prstGeom>
          <a:noFill/>
        </p:spPr>
        <p:txBody>
          <a:bodyPr wrap="square" rtlCol="0">
            <a:spAutoFit/>
          </a:bodyPr>
          <a:lstStyle/>
          <a:p>
            <a:pPr marL="457200" indent="-457200" algn="l" rtl="0">
              <a:buFont typeface="+mj-lt"/>
              <a:buAutoNum type="arabicPeriod"/>
            </a:pPr>
            <a:r>
              <a:rPr lang="en-US" sz="2000" b="1" dirty="0">
                <a:solidFill>
                  <a:srgbClr val="0000FF"/>
                </a:solidFill>
                <a:latin typeface="Arial" pitchFamily="34" charset="0"/>
                <a:cs typeface="Arial" pitchFamily="34" charset="0"/>
              </a:rPr>
              <a:t>Hyaluronic acid </a:t>
            </a:r>
            <a:r>
              <a:rPr lang="en-US" sz="2000" dirty="0">
                <a:latin typeface="Arial" pitchFamily="34" charset="0"/>
                <a:cs typeface="Arial" pitchFamily="34" charset="0"/>
              </a:rPr>
              <a:t>(Hyaluronate):</a:t>
            </a:r>
          </a:p>
          <a:p>
            <a:pPr algn="l" rtl="0"/>
            <a:endParaRPr lang="en-US" sz="1100" dirty="0">
              <a:latin typeface="Arial" pitchFamily="34" charset="0"/>
              <a:cs typeface="Arial" pitchFamily="34" charset="0"/>
            </a:endParaRPr>
          </a:p>
          <a:p>
            <a:pPr marL="342900" indent="-342900" algn="l" rtl="0">
              <a:buFont typeface="Wingdings" pitchFamily="2" charset="2"/>
              <a:buChar char="§"/>
            </a:pPr>
            <a:r>
              <a:rPr lang="en-US" sz="2000" dirty="0">
                <a:latin typeface="Arial" pitchFamily="34" charset="0"/>
                <a:cs typeface="Arial" pitchFamily="34" charset="0"/>
              </a:rPr>
              <a:t>It is </a:t>
            </a:r>
            <a:r>
              <a:rPr lang="en-GB" sz="2000" dirty="0">
                <a:latin typeface="Arial" pitchFamily="34" charset="0"/>
                <a:cs typeface="Arial" pitchFamily="34" charset="0"/>
              </a:rPr>
              <a:t> the major component of joints fluid (synovial fluid). It acts as a lubricating agent and shock absorber.</a:t>
            </a:r>
          </a:p>
          <a:p>
            <a:pPr algn="l" rtl="0"/>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algn="l" rtl="0"/>
            <a:endParaRPr lang="en-US" sz="2000" dirty="0">
              <a:latin typeface="Arial" pitchFamily="34" charset="0"/>
              <a:cs typeface="Arial" pitchFamily="34" charset="0"/>
            </a:endParaRPr>
          </a:p>
          <a:p>
            <a:pPr algn="l" rtl="0"/>
            <a:r>
              <a:rPr lang="en-US" sz="2000" dirty="0">
                <a:latin typeface="Arial" pitchFamily="34" charset="0"/>
                <a:cs typeface="Arial" pitchFamily="34" charset="0"/>
              </a:rPr>
              <a:t> </a:t>
            </a:r>
            <a:endParaRPr lang="en-GB" sz="2000" b="1" dirty="0">
              <a:solidFill>
                <a:srgbClr val="0000FF"/>
              </a:solidFill>
              <a:latin typeface="Arial" pitchFamily="34" charset="0"/>
              <a:cs typeface="Arial" pitchFamily="34" charset="0"/>
            </a:endParaRPr>
          </a:p>
        </p:txBody>
      </p:sp>
      <p:pic>
        <p:nvPicPr>
          <p:cNvPr id="14" name="Picture 13">
            <a:extLst>
              <a:ext uri="{FF2B5EF4-FFF2-40B4-BE49-F238E27FC236}">
                <a16:creationId xmlns:a16="http://schemas.microsoft.com/office/drawing/2014/main" id="{AB25A5CB-D911-2E4D-BEAC-64491F8B85A6}"/>
              </a:ext>
            </a:extLst>
          </p:cNvPr>
          <p:cNvPicPr>
            <a:picLocks noChangeAspect="1"/>
          </p:cNvPicPr>
          <p:nvPr/>
        </p:nvPicPr>
        <p:blipFill rotWithShape="1">
          <a:blip r:embed="rId3"/>
          <a:srcRect t="22906" b="17734"/>
          <a:stretch/>
        </p:blipFill>
        <p:spPr>
          <a:xfrm>
            <a:off x="3677631" y="4672510"/>
            <a:ext cx="2744001" cy="1628824"/>
          </a:xfrm>
          <a:prstGeom prst="rect">
            <a:avLst/>
          </a:prstGeom>
        </p:spPr>
      </p:pic>
      <p:pic>
        <p:nvPicPr>
          <p:cNvPr id="15" name="Picture 14">
            <a:extLst>
              <a:ext uri="{FF2B5EF4-FFF2-40B4-BE49-F238E27FC236}">
                <a16:creationId xmlns:a16="http://schemas.microsoft.com/office/drawing/2014/main" id="{E4641B9B-E806-6048-9398-DA457B892824}"/>
              </a:ext>
            </a:extLst>
          </p:cNvPr>
          <p:cNvPicPr>
            <a:picLocks noChangeAspect="1"/>
          </p:cNvPicPr>
          <p:nvPr/>
        </p:nvPicPr>
        <p:blipFill>
          <a:blip r:embed="rId4"/>
          <a:stretch>
            <a:fillRect/>
          </a:stretch>
        </p:blipFill>
        <p:spPr>
          <a:xfrm>
            <a:off x="6513130" y="3890271"/>
            <a:ext cx="2268346" cy="2967753"/>
          </a:xfrm>
          <a:prstGeom prst="rect">
            <a:avLst/>
          </a:prstGeom>
        </p:spPr>
      </p:pic>
      <p:pic>
        <p:nvPicPr>
          <p:cNvPr id="16" name="صورة 7" descr="hyaluronic-acid-injection-k.jpg">
            <a:extLst>
              <a:ext uri="{FF2B5EF4-FFF2-40B4-BE49-F238E27FC236}">
                <a16:creationId xmlns:a16="http://schemas.microsoft.com/office/drawing/2014/main" id="{0C4CB3BA-F114-A746-A32A-5FC76A2EAF18}"/>
              </a:ext>
            </a:extLst>
          </p:cNvPr>
          <p:cNvPicPr>
            <a:picLocks noChangeAspect="1"/>
          </p:cNvPicPr>
          <p:nvPr/>
        </p:nvPicPr>
        <p:blipFill>
          <a:blip r:embed="rId5"/>
          <a:stretch>
            <a:fillRect/>
          </a:stretch>
        </p:blipFill>
        <p:spPr>
          <a:xfrm>
            <a:off x="743700" y="4574458"/>
            <a:ext cx="2634781" cy="1857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صورة 8" descr="hyaluroniatee.jpg"/>
          <p:cNvPicPr>
            <a:picLocks noChangeAspect="1"/>
          </p:cNvPicPr>
          <p:nvPr/>
        </p:nvPicPr>
        <p:blipFill>
          <a:blip r:embed="rId3"/>
          <a:stretch>
            <a:fillRect/>
          </a:stretch>
        </p:blipFill>
        <p:spPr>
          <a:xfrm>
            <a:off x="5724128" y="3683505"/>
            <a:ext cx="2664296" cy="2600354"/>
          </a:xfrm>
          <a:prstGeom prst="rect">
            <a:avLst/>
          </a:prstGeom>
        </p:spPr>
      </p:pic>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2" name="مستطيل 11"/>
          <p:cNvSpPr/>
          <p:nvPr/>
        </p:nvSpPr>
        <p:spPr>
          <a:xfrm>
            <a:off x="214266" y="1327789"/>
            <a:ext cx="8858328" cy="1908215"/>
          </a:xfrm>
          <a:prstGeom prst="rect">
            <a:avLst/>
          </a:prstGeom>
        </p:spPr>
        <p:txBody>
          <a:bodyPr wrap="square">
            <a:spAutoFit/>
          </a:bodyPr>
          <a:lstStyle/>
          <a:p>
            <a:pPr marL="857250" lvl="1" indent="-457200" algn="l" rtl="0">
              <a:buFont typeface="Wingdings" pitchFamily="2" charset="2"/>
              <a:buChar char="§"/>
            </a:pPr>
            <a:r>
              <a:rPr lang="en-US" sz="2000" dirty="0">
                <a:latin typeface="Arial" pitchFamily="34" charset="0"/>
                <a:cs typeface="Arial" pitchFamily="34" charset="0"/>
              </a:rPr>
              <a:t>It </a:t>
            </a:r>
            <a:r>
              <a:rPr lang="en-GB" sz="2000" dirty="0"/>
              <a:t> </a:t>
            </a:r>
            <a:r>
              <a:rPr lang="en-GB" sz="2000" dirty="0">
                <a:latin typeface="Arial" pitchFamily="34" charset="0"/>
                <a:cs typeface="Arial" pitchFamily="34" charset="0"/>
              </a:rPr>
              <a:t>is also a major component of skin, where it is involved in tissue repair and acts as moisturizing agents. Dry and  scaly skin such as that caused by eczema may be treated with a prescription of skin lotion containing sodium hyaluronate as its active ingredient.</a:t>
            </a:r>
            <a:endParaRPr lang="en-GB" sz="1900" dirty="0">
              <a:latin typeface="Arial" pitchFamily="34" charset="0"/>
              <a:cs typeface="Arial" pitchFamily="34" charset="0"/>
            </a:endParaRPr>
          </a:p>
          <a:p>
            <a:pPr marL="857250" lvl="1" indent="-457200" algn="l" rtl="0">
              <a:buFont typeface="Wingdings" pitchFamily="2" charset="2"/>
              <a:buChar char="§"/>
            </a:pPr>
            <a:endParaRPr lang="en-GB" sz="1900" dirty="0">
              <a:latin typeface="Arial" pitchFamily="34" charset="0"/>
              <a:cs typeface="Arial" pitchFamily="34" charset="0"/>
            </a:endParaRPr>
          </a:p>
          <a:p>
            <a:pPr marL="400050" lvl="1" algn="l" rtl="0"/>
            <a:endParaRPr lang="en-GB" sz="1900" dirty="0">
              <a:latin typeface="Arial" pitchFamily="34" charset="0"/>
              <a:cs typeface="Arial" pitchFamily="34" charset="0"/>
            </a:endParaRPr>
          </a:p>
        </p:txBody>
      </p:sp>
      <p:pic>
        <p:nvPicPr>
          <p:cNvPr id="14" name="Picture 13">
            <a:extLst>
              <a:ext uri="{FF2B5EF4-FFF2-40B4-BE49-F238E27FC236}">
                <a16:creationId xmlns:a16="http://schemas.microsoft.com/office/drawing/2014/main" id="{B4B10E39-C187-8946-948E-BF8A5A433DB4}"/>
              </a:ext>
            </a:extLst>
          </p:cNvPr>
          <p:cNvPicPr>
            <a:picLocks noChangeAspect="1"/>
          </p:cNvPicPr>
          <p:nvPr/>
        </p:nvPicPr>
        <p:blipFill>
          <a:blip r:embed="rId4"/>
          <a:stretch>
            <a:fillRect/>
          </a:stretch>
        </p:blipFill>
        <p:spPr>
          <a:xfrm>
            <a:off x="1403648" y="3349371"/>
            <a:ext cx="2958976" cy="2958976"/>
          </a:xfrm>
          <a:prstGeom prst="rect">
            <a:avLst/>
          </a:prstGeom>
        </p:spPr>
      </p:pic>
    </p:spTree>
    <p:extLst>
      <p:ext uri="{BB962C8B-B14F-4D97-AF65-F5344CB8AC3E}">
        <p14:creationId xmlns:p14="http://schemas.microsoft.com/office/powerpoint/2010/main" val="2766385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9" name="مستطيل 8"/>
          <p:cNvSpPr/>
          <p:nvPr/>
        </p:nvSpPr>
        <p:spPr>
          <a:xfrm>
            <a:off x="571472" y="1387934"/>
            <a:ext cx="8429684" cy="677108"/>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Hyaluronic acid</a:t>
            </a:r>
            <a:r>
              <a:rPr lang="en-GB" sz="1900" dirty="0">
                <a:latin typeface="Arial" pitchFamily="34" charset="0"/>
                <a:cs typeface="Arial" pitchFamily="34" charset="0"/>
              </a:rPr>
              <a:t> is a </a:t>
            </a:r>
            <a:r>
              <a:rPr lang="en-GB" sz="1900" b="1" dirty="0">
                <a:latin typeface="Arial" pitchFamily="34" charset="0"/>
                <a:cs typeface="Arial" pitchFamily="34" charset="0"/>
              </a:rPr>
              <a:t>linear</a:t>
            </a:r>
            <a:r>
              <a:rPr lang="en-GB" sz="1900" dirty="0">
                <a:latin typeface="Arial" pitchFamily="34" charset="0"/>
                <a:cs typeface="Arial" pitchFamily="34" charset="0"/>
              </a:rPr>
              <a:t> polymer of the disaccharides “ D-glucuronic acid and N-acetyl-D-glucosamine “ </a:t>
            </a:r>
            <a:endParaRPr lang="en-US" sz="1900" dirty="0">
              <a:latin typeface="Arial" pitchFamily="34" charset="0"/>
              <a:cs typeface="Arial" pitchFamily="34" charset="0"/>
            </a:endParaRPr>
          </a:p>
        </p:txBody>
      </p:sp>
      <p:cxnSp>
        <p:nvCxnSpPr>
          <p:cNvPr id="17" name="رابط مستقيم 16"/>
          <p:cNvCxnSpPr/>
          <p:nvPr/>
        </p:nvCxnSpPr>
        <p:spPr>
          <a:xfrm rot="10800000">
            <a:off x="7197744" y="3487738"/>
            <a:ext cx="35719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مجموعة 31"/>
          <p:cNvGrpSpPr/>
          <p:nvPr/>
        </p:nvGrpSpPr>
        <p:grpSpPr>
          <a:xfrm>
            <a:off x="1000100" y="2571744"/>
            <a:ext cx="7407463" cy="3781432"/>
            <a:chOff x="1000100" y="2571744"/>
            <a:chExt cx="7407463" cy="3781432"/>
          </a:xfrm>
        </p:grpSpPr>
        <p:grpSp>
          <p:nvGrpSpPr>
            <p:cNvPr id="4" name="مجموعة 23"/>
            <p:cNvGrpSpPr/>
            <p:nvPr/>
          </p:nvGrpSpPr>
          <p:grpSpPr>
            <a:xfrm>
              <a:off x="1000100" y="2571744"/>
              <a:ext cx="7407463" cy="3781432"/>
              <a:chOff x="1000100" y="2571744"/>
              <a:chExt cx="7407463" cy="3781432"/>
            </a:xfrm>
          </p:grpSpPr>
          <p:grpSp>
            <p:nvGrpSpPr>
              <p:cNvPr id="8" name="مجموعة 20"/>
              <p:cNvGrpSpPr/>
              <p:nvPr/>
            </p:nvGrpSpPr>
            <p:grpSpPr>
              <a:xfrm>
                <a:off x="1000100" y="2571744"/>
                <a:ext cx="7407463" cy="3781432"/>
                <a:chOff x="1000100" y="2571744"/>
                <a:chExt cx="7407463" cy="3781432"/>
              </a:xfrm>
            </p:grpSpPr>
            <p:grpSp>
              <p:nvGrpSpPr>
                <p:cNvPr id="14" name="مجموعة 18"/>
                <p:cNvGrpSpPr/>
                <p:nvPr/>
              </p:nvGrpSpPr>
              <p:grpSpPr>
                <a:xfrm>
                  <a:off x="1000100" y="2571744"/>
                  <a:ext cx="7407463" cy="3781432"/>
                  <a:chOff x="1000100" y="2571744"/>
                  <a:chExt cx="7407463" cy="3781432"/>
                </a:xfrm>
              </p:grpSpPr>
              <p:grpSp>
                <p:nvGrpSpPr>
                  <p:cNvPr id="15" name="مجموعة 15"/>
                  <p:cNvGrpSpPr/>
                  <p:nvPr/>
                </p:nvGrpSpPr>
                <p:grpSpPr>
                  <a:xfrm>
                    <a:off x="1000100" y="2571744"/>
                    <a:ext cx="7407463" cy="3781432"/>
                    <a:chOff x="1000100" y="2571744"/>
                    <a:chExt cx="7407463" cy="3781432"/>
                  </a:xfrm>
                </p:grpSpPr>
                <p:pic>
                  <p:nvPicPr>
                    <p:cNvPr id="38914" name="Picture 2"/>
                    <p:cNvPicPr>
                      <a:picLocks noChangeAspect="1" noChangeArrowheads="1"/>
                    </p:cNvPicPr>
                    <p:nvPr/>
                  </p:nvPicPr>
                  <p:blipFill>
                    <a:blip r:embed="rId3"/>
                    <a:srcRect/>
                    <a:stretch>
                      <a:fillRect/>
                    </a:stretch>
                  </p:blipFill>
                  <p:spPr bwMode="auto">
                    <a:xfrm>
                      <a:off x="1000100" y="2571744"/>
                      <a:ext cx="7407463" cy="3781432"/>
                    </a:xfrm>
                    <a:prstGeom prst="rect">
                      <a:avLst/>
                    </a:prstGeom>
                    <a:noFill/>
                    <a:ln w="9525">
                      <a:noFill/>
                      <a:miter lim="800000"/>
                      <a:headEnd/>
                      <a:tailEnd/>
                    </a:ln>
                    <a:effectLst/>
                  </p:spPr>
                </p:pic>
                <p:sp>
                  <p:nvSpPr>
                    <p:cNvPr id="10" name="مربع نص 9"/>
                    <p:cNvSpPr txBox="1"/>
                    <p:nvPr/>
                  </p:nvSpPr>
                  <p:spPr>
                    <a:xfrm>
                      <a:off x="2606727" y="4559308"/>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11" name="مربع نص 10"/>
                    <p:cNvSpPr txBox="1"/>
                    <p:nvPr/>
                  </p:nvSpPr>
                  <p:spPr>
                    <a:xfrm>
                      <a:off x="3589397" y="4429132"/>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12" name="مربع نص 11"/>
                    <p:cNvSpPr txBox="1"/>
                    <p:nvPr/>
                  </p:nvSpPr>
                  <p:spPr>
                    <a:xfrm>
                      <a:off x="4214812" y="4286256"/>
                      <a:ext cx="288861" cy="338554"/>
                    </a:xfrm>
                    <a:prstGeom prst="rect">
                      <a:avLst/>
                    </a:prstGeom>
                    <a:noFill/>
                  </p:spPr>
                  <p:txBody>
                    <a:bodyPr wrap="none" rtlCol="0">
                      <a:spAutoFit/>
                    </a:bodyPr>
                    <a:lstStyle/>
                    <a:p>
                      <a:r>
                        <a:rPr lang="en-US" sz="1600" b="1" dirty="0">
                          <a:solidFill>
                            <a:srgbClr val="FF0000"/>
                          </a:solidFill>
                        </a:rPr>
                        <a:t>1</a:t>
                      </a:r>
                      <a:endParaRPr lang="en-GB" sz="1600" b="1" dirty="0">
                        <a:solidFill>
                          <a:srgbClr val="FF0000"/>
                        </a:solidFill>
                      </a:endParaRPr>
                    </a:p>
                  </p:txBody>
                </p:sp>
                <p:sp>
                  <p:nvSpPr>
                    <p:cNvPr id="13" name="مربع نص 12"/>
                    <p:cNvSpPr txBox="1"/>
                    <p:nvPr/>
                  </p:nvSpPr>
                  <p:spPr>
                    <a:xfrm>
                      <a:off x="4518092" y="3559176"/>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sp>
                <p:nvSpPr>
                  <p:cNvPr id="18" name="مستطيل 17"/>
                  <p:cNvSpPr/>
                  <p:nvPr/>
                </p:nvSpPr>
                <p:spPr>
                  <a:xfrm>
                    <a:off x="7261244" y="3092448"/>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مستطيل 19"/>
                <p:cNvSpPr/>
                <p:nvPr/>
              </p:nvSpPr>
              <p:spPr>
                <a:xfrm>
                  <a:off x="1865294" y="5038736"/>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رابط مستقيم 21"/>
              <p:cNvCxnSpPr/>
              <p:nvPr/>
            </p:nvCxnSpPr>
            <p:spPr>
              <a:xfrm rot="10800000">
                <a:off x="1357290" y="5105412"/>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p:cNvCxnSpPr/>
              <p:nvPr/>
            </p:nvCxnSpPr>
            <p:spPr>
              <a:xfrm rot="10800000">
                <a:off x="7275534" y="3143248"/>
                <a:ext cx="6540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مربع نص 26"/>
            <p:cNvSpPr txBox="1"/>
            <p:nvPr/>
          </p:nvSpPr>
          <p:spPr>
            <a:xfrm>
              <a:off x="5343596" y="3571876"/>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28" name="مربع نص 27"/>
            <p:cNvSpPr txBox="1"/>
            <p:nvPr/>
          </p:nvSpPr>
          <p:spPr>
            <a:xfrm>
              <a:off x="6283404" y="3475038"/>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29" name="مربع نص 28"/>
            <p:cNvSpPr txBox="1"/>
            <p:nvPr/>
          </p:nvSpPr>
          <p:spPr>
            <a:xfrm>
              <a:off x="6867607" y="3309522"/>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grpSp>
        <p:nvGrpSpPr>
          <p:cNvPr id="33" name="مجموعة 32"/>
          <p:cNvGrpSpPr/>
          <p:nvPr/>
        </p:nvGrpSpPr>
        <p:grpSpPr>
          <a:xfrm>
            <a:off x="4403724" y="2643182"/>
            <a:ext cx="3748114" cy="1760249"/>
            <a:chOff x="4403724" y="2643182"/>
            <a:chExt cx="3748114" cy="1760249"/>
          </a:xfrm>
        </p:grpSpPr>
        <p:sp>
          <p:nvSpPr>
            <p:cNvPr id="30" name="قوس متوسط مزدوج 29"/>
            <p:cNvSpPr/>
            <p:nvPr/>
          </p:nvSpPr>
          <p:spPr>
            <a:xfrm>
              <a:off x="4403724" y="2643182"/>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amond(in)">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68376" y="2381264"/>
            <a:ext cx="6981825" cy="3048000"/>
          </a:xfrm>
          <a:prstGeom prst="rect">
            <a:avLst/>
          </a:prstGeom>
          <a:noFill/>
          <a:ln w="9525">
            <a:noFill/>
            <a:miter lim="800000"/>
            <a:headEnd/>
            <a:tailEnd/>
          </a:ln>
          <a:effectLst/>
        </p:spPr>
      </p:pic>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35" name="مربع نص 34"/>
          <p:cNvSpPr txBox="1"/>
          <p:nvPr/>
        </p:nvSpPr>
        <p:spPr>
          <a:xfrm>
            <a:off x="3011601" y="5805264"/>
            <a:ext cx="3432607" cy="400110"/>
          </a:xfrm>
          <a:prstGeom prst="rect">
            <a:avLst/>
          </a:prstGeom>
          <a:noFill/>
        </p:spPr>
        <p:txBody>
          <a:bodyPr wrap="none" rtlCol="0">
            <a:spAutoFit/>
          </a:bodyPr>
          <a:lstStyle/>
          <a:p>
            <a:r>
              <a:rPr lang="en-US" sz="2000" b="1" dirty="0">
                <a:solidFill>
                  <a:srgbClr val="C00000"/>
                </a:solidFill>
              </a:rPr>
              <a:t>Hyaluronate (anionic polymer)</a:t>
            </a:r>
            <a:endParaRPr lang="en-GB" sz="2000" b="1" dirty="0">
              <a:solidFill>
                <a:srgbClr val="C00000"/>
              </a:solidFill>
            </a:endParaRPr>
          </a:p>
        </p:txBody>
      </p:sp>
      <p:sp>
        <p:nvSpPr>
          <p:cNvPr id="63" name="مربع نص 62"/>
          <p:cNvSpPr txBox="1"/>
          <p:nvPr/>
        </p:nvSpPr>
        <p:spPr>
          <a:xfrm>
            <a:off x="1412858" y="5000636"/>
            <a:ext cx="1518428" cy="584775"/>
          </a:xfrm>
          <a:prstGeom prst="rect">
            <a:avLst/>
          </a:prstGeom>
          <a:noFill/>
        </p:spPr>
        <p:txBody>
          <a:bodyPr wrap="none" rtlCol="0">
            <a:spAutoFit/>
          </a:bodyPr>
          <a:lstStyle/>
          <a:p>
            <a:r>
              <a:rPr lang="en-US" sz="1600" dirty="0">
                <a:latin typeface="Arial" pitchFamily="34" charset="0"/>
                <a:cs typeface="Arial" pitchFamily="34" charset="0"/>
              </a:rPr>
              <a:t>D-</a:t>
            </a:r>
            <a:r>
              <a:rPr lang="en-US" sz="1600" dirty="0" err="1">
                <a:latin typeface="Arial" pitchFamily="34" charset="0"/>
                <a:cs typeface="Arial" pitchFamily="34" charset="0"/>
              </a:rPr>
              <a:t>Glucuronate</a:t>
            </a:r>
            <a:endParaRPr lang="en-US" sz="1600" dirty="0">
              <a:latin typeface="Arial" pitchFamily="34" charset="0"/>
              <a:cs typeface="Arial" pitchFamily="34" charset="0"/>
            </a:endParaRPr>
          </a:p>
          <a:p>
            <a:pPr algn="ctr"/>
            <a:r>
              <a:rPr lang="en-US" sz="1600" dirty="0">
                <a:latin typeface="Arial" pitchFamily="34" charset="0"/>
                <a:cs typeface="Arial" pitchFamily="34" charset="0"/>
              </a:rPr>
              <a:t>(</a:t>
            </a:r>
            <a:r>
              <a:rPr lang="en-US" sz="1600" b="1" dirty="0">
                <a:latin typeface="Arial" pitchFamily="34" charset="0"/>
                <a:cs typeface="Arial" pitchFamily="34" charset="0"/>
              </a:rPr>
              <a:t>anion</a:t>
            </a:r>
            <a:r>
              <a:rPr lang="en-US" sz="1600" dirty="0">
                <a:latin typeface="Arial" pitchFamily="34" charset="0"/>
                <a:cs typeface="Arial" pitchFamily="34" charset="0"/>
              </a:rPr>
              <a:t>)</a:t>
            </a:r>
            <a:endParaRPr lang="en-GB" sz="1600" dirty="0">
              <a:latin typeface="Arial" pitchFamily="34" charset="0"/>
              <a:cs typeface="Arial" pitchFamily="34" charset="0"/>
            </a:endParaRPr>
          </a:p>
        </p:txBody>
      </p:sp>
      <p:grpSp>
        <p:nvGrpSpPr>
          <p:cNvPr id="16" name="مجموعة 32"/>
          <p:cNvGrpSpPr/>
          <p:nvPr/>
        </p:nvGrpSpPr>
        <p:grpSpPr>
          <a:xfrm>
            <a:off x="4357686" y="2143116"/>
            <a:ext cx="3748114" cy="1714512"/>
            <a:chOff x="4403724" y="2714620"/>
            <a:chExt cx="3748114" cy="1714512"/>
          </a:xfrm>
        </p:grpSpPr>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sp>
          <p:nvSpPr>
            <p:cNvPr id="30" name="قوس متوسط مزدوج 29"/>
            <p:cNvSpPr/>
            <p:nvPr/>
          </p:nvSpPr>
          <p:spPr>
            <a:xfrm>
              <a:off x="4403724" y="2714620"/>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0" name="شكل بيضاوي 59"/>
          <p:cNvSpPr/>
          <p:nvPr/>
        </p:nvSpPr>
        <p:spPr>
          <a:xfrm>
            <a:off x="1643042" y="3429000"/>
            <a:ext cx="1071570" cy="571504"/>
          </a:xfrm>
          <a:prstGeom prst="ellipse">
            <a:avLst/>
          </a:prstGeom>
          <a:noFill/>
          <a:ln>
            <a:solidFill>
              <a:srgbClr val="F58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amond(in)">
                                      <p:cBhvr>
                                        <p:cTn id="7" dur="1000"/>
                                        <p:tgtEl>
                                          <p:spTgt spid="6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checkerboard(across)">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مستطيل 8"/>
          <p:cNvSpPr/>
          <p:nvPr/>
        </p:nvSpPr>
        <p:spPr>
          <a:xfrm>
            <a:off x="214282" y="1357299"/>
            <a:ext cx="8929718" cy="2431435"/>
          </a:xfrm>
          <a:prstGeom prst="rect">
            <a:avLst/>
          </a:prstGeom>
        </p:spPr>
        <p:txBody>
          <a:bodyPr wrap="square">
            <a:spAutoFit/>
          </a:bodyPr>
          <a:lstStyle/>
          <a:p>
            <a:pPr marL="857250" lvl="1" indent="-457200" algn="l" rtl="0">
              <a:buFont typeface="+mj-lt"/>
              <a:buAutoNum type="arabicPeriod" startAt="2"/>
            </a:pPr>
            <a:r>
              <a:rPr lang="en-US" sz="2000" b="1" dirty="0">
                <a:solidFill>
                  <a:srgbClr val="0000FF"/>
                </a:solidFill>
                <a:latin typeface="Arial" pitchFamily="34" charset="0"/>
                <a:cs typeface="Arial" pitchFamily="34" charset="0"/>
              </a:rPr>
              <a:t>Sulfated heteroglycans </a:t>
            </a:r>
            <a:r>
              <a:rPr lang="en-US" sz="2000" dirty="0">
                <a:latin typeface="Arial" pitchFamily="34" charset="0"/>
                <a:cs typeface="Arial" pitchFamily="34" charset="0"/>
              </a:rPr>
              <a:t>these consist of sulfated disaccharide units such as: chondroitin sulfate, dermatan sulfate, keratan sulfate and heparin</a:t>
            </a:r>
          </a:p>
          <a:p>
            <a:pPr marL="857250" lvl="1" indent="-457200" algn="l" rtl="0">
              <a:buFont typeface="+mj-lt"/>
              <a:buAutoNum type="arabicPeriod" startAt="2"/>
            </a:pPr>
            <a:endParaRPr lang="en-US" sz="2000" b="1" dirty="0">
              <a:solidFill>
                <a:srgbClr val="0000FF"/>
              </a:solidFill>
              <a:latin typeface="Arial" pitchFamily="34" charset="0"/>
              <a:cs typeface="Arial" pitchFamily="34" charset="0"/>
            </a:endParaRPr>
          </a:p>
          <a:p>
            <a:pPr marL="1314450" lvl="2" indent="-457200" algn="l" rtl="0">
              <a:buFont typeface="Wingdings" pitchFamily="2" charset="2"/>
              <a:buChar char="§"/>
            </a:pPr>
            <a:r>
              <a:rPr lang="en-US" b="1" dirty="0">
                <a:solidFill>
                  <a:srgbClr val="0000FF"/>
                </a:solidFill>
                <a:latin typeface="Arial" pitchFamily="34" charset="0"/>
                <a:cs typeface="Arial" pitchFamily="34" charset="0"/>
              </a:rPr>
              <a:t>Chondroitin-4-sulfate &amp; Chondroitin-6-sulfate </a:t>
            </a:r>
            <a:r>
              <a:rPr lang="en-US" dirty="0">
                <a:latin typeface="Arial" pitchFamily="34" charset="0"/>
                <a:cs typeface="Arial" pitchFamily="34" charset="0"/>
              </a:rPr>
              <a:t>are unbranched polymers containing the disaccharide “ </a:t>
            </a:r>
            <a:r>
              <a:rPr lang="en-GB" dirty="0">
                <a:latin typeface="Arial" pitchFamily="34" charset="0"/>
                <a:cs typeface="Arial" pitchFamily="34" charset="0"/>
              </a:rPr>
              <a:t>D-</a:t>
            </a:r>
            <a:r>
              <a:rPr lang="en-GB" dirty="0" err="1">
                <a:latin typeface="Arial" pitchFamily="34" charset="0"/>
                <a:cs typeface="Arial" pitchFamily="34" charset="0"/>
              </a:rPr>
              <a:t>glucuronic</a:t>
            </a:r>
            <a:r>
              <a:rPr lang="en-GB" dirty="0">
                <a:latin typeface="Arial" pitchFamily="34" charset="0"/>
                <a:cs typeface="Arial" pitchFamily="34" charset="0"/>
              </a:rPr>
              <a:t> acid and N-acetyl-D-galactosamine ” with the N-acetyl-D-galactosamine OH groups at position 4 and 6 being sulfated, respectively. </a:t>
            </a:r>
            <a:r>
              <a:rPr lang="en-US" dirty="0">
                <a:latin typeface="Arial" pitchFamily="34" charset="0"/>
                <a:cs typeface="Arial" pitchFamily="34" charset="0"/>
              </a:rPr>
              <a:t> </a:t>
            </a:r>
            <a:endParaRPr lang="en-US" sz="1900" dirty="0">
              <a:latin typeface="Arial" pitchFamily="34" charset="0"/>
              <a:cs typeface="Arial" pitchFamily="34" charset="0"/>
            </a:endParaRPr>
          </a:p>
        </p:txBody>
      </p:sp>
      <p:grpSp>
        <p:nvGrpSpPr>
          <p:cNvPr id="47" name="مجموعة 46"/>
          <p:cNvGrpSpPr/>
          <p:nvPr/>
        </p:nvGrpSpPr>
        <p:grpSpPr>
          <a:xfrm>
            <a:off x="71406" y="4393416"/>
            <a:ext cx="5000628" cy="2321732"/>
            <a:chOff x="71406" y="4393416"/>
            <a:chExt cx="5000628" cy="2321732"/>
          </a:xfrm>
        </p:grpSpPr>
        <p:sp>
          <p:nvSpPr>
            <p:cNvPr id="41" name="مستطيل 40"/>
            <p:cNvSpPr/>
            <p:nvPr/>
          </p:nvSpPr>
          <p:spPr>
            <a:xfrm>
              <a:off x="500034" y="6053428"/>
              <a:ext cx="4572000" cy="661720"/>
            </a:xfrm>
            <a:prstGeom prst="rect">
              <a:avLst/>
            </a:prstGeom>
          </p:spPr>
          <p:txBody>
            <a:bodyPr>
              <a:spAutoFit/>
            </a:bodyPr>
            <a:lstStyle/>
            <a:p>
              <a:pPr marL="857250" lvl="1" indent="-457200" algn="l" rtl="0">
                <a:buFont typeface="+mj-lt"/>
                <a:buAutoNum type="arabicPeriod" startAt="2"/>
              </a:pPr>
              <a:endParaRPr lang="en-US" sz="1900" dirty="0">
                <a:latin typeface="Arial" pitchFamily="34" charset="0"/>
                <a:cs typeface="Arial" pitchFamily="34" charset="0"/>
              </a:endParaRPr>
            </a:p>
            <a:p>
              <a:pPr marL="857250" lvl="1" indent="-457200" algn="l" rtl="0"/>
              <a:r>
                <a:rPr lang="en-US" b="1" dirty="0">
                  <a:solidFill>
                    <a:srgbClr val="FF0000"/>
                  </a:solidFill>
                  <a:latin typeface="Arial" pitchFamily="34" charset="0"/>
                  <a:cs typeface="Arial" pitchFamily="34" charset="0"/>
                </a:rPr>
                <a:t>      Chondroitin-4-sulfate</a:t>
              </a:r>
              <a:endParaRPr lang="en-US" dirty="0">
                <a:solidFill>
                  <a:srgbClr val="FF0000"/>
                </a:solidFill>
                <a:latin typeface="Arial" pitchFamily="34" charset="0"/>
                <a:cs typeface="Arial" pitchFamily="34" charset="0"/>
              </a:endParaRPr>
            </a:p>
          </p:txBody>
        </p:sp>
        <p:pic>
          <p:nvPicPr>
            <p:cNvPr id="43" name="صورة 42" descr="chondroition.png"/>
            <p:cNvPicPr>
              <a:picLocks noChangeAspect="1"/>
            </p:cNvPicPr>
            <p:nvPr/>
          </p:nvPicPr>
          <p:blipFill>
            <a:blip r:embed="rId3"/>
            <a:stretch>
              <a:fillRect/>
            </a:stretch>
          </p:blipFill>
          <p:spPr>
            <a:xfrm>
              <a:off x="928662" y="4393416"/>
              <a:ext cx="2857513" cy="1393038"/>
            </a:xfrm>
            <a:prstGeom prst="rect">
              <a:avLst/>
            </a:prstGeom>
          </p:spPr>
        </p:pic>
        <p:sp>
          <p:nvSpPr>
            <p:cNvPr id="45" name="مستطيل 44"/>
            <p:cNvSpPr/>
            <p:nvPr/>
          </p:nvSpPr>
          <p:spPr>
            <a:xfrm>
              <a:off x="71406" y="5692991"/>
              <a:ext cx="4643470"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4-sulfate</a:t>
              </a:r>
            </a:p>
          </p:txBody>
        </p:sp>
      </p:grpSp>
      <p:grpSp>
        <p:nvGrpSpPr>
          <p:cNvPr id="23" name="مجموعة 22"/>
          <p:cNvGrpSpPr/>
          <p:nvPr/>
        </p:nvGrpSpPr>
        <p:grpSpPr>
          <a:xfrm>
            <a:off x="4643438" y="4393416"/>
            <a:ext cx="4500562" cy="2321732"/>
            <a:chOff x="4643438" y="4393416"/>
            <a:chExt cx="4500562" cy="2321732"/>
          </a:xfrm>
        </p:grpSpPr>
        <p:sp>
          <p:nvSpPr>
            <p:cNvPr id="44" name="مستطيل 43"/>
            <p:cNvSpPr/>
            <p:nvPr/>
          </p:nvSpPr>
          <p:spPr>
            <a:xfrm>
              <a:off x="5578495" y="6345816"/>
              <a:ext cx="2922595" cy="369332"/>
            </a:xfrm>
            <a:prstGeom prst="rect">
              <a:avLst/>
            </a:prstGeom>
          </p:spPr>
          <p:txBody>
            <a:bodyPr wrap="none">
              <a:spAutoFit/>
            </a:bodyPr>
            <a:lstStyle/>
            <a:p>
              <a:pPr marL="857250" lvl="1" indent="-457200" algn="l" rtl="0"/>
              <a:r>
                <a:rPr lang="en-US" b="1" dirty="0">
                  <a:solidFill>
                    <a:srgbClr val="FF0000"/>
                  </a:solidFill>
                  <a:latin typeface="Arial" pitchFamily="34" charset="0"/>
                  <a:cs typeface="Arial" pitchFamily="34" charset="0"/>
                </a:rPr>
                <a:t>Chondroitin-6-sulfate</a:t>
              </a:r>
              <a:endParaRPr lang="en-US" dirty="0">
                <a:solidFill>
                  <a:srgbClr val="FF0000"/>
                </a:solidFill>
                <a:latin typeface="Arial" pitchFamily="34" charset="0"/>
                <a:cs typeface="Arial" pitchFamily="34" charset="0"/>
              </a:endParaRPr>
            </a:p>
          </p:txBody>
        </p:sp>
        <p:sp>
          <p:nvSpPr>
            <p:cNvPr id="46" name="مستطيل 45"/>
            <p:cNvSpPr/>
            <p:nvPr/>
          </p:nvSpPr>
          <p:spPr>
            <a:xfrm>
              <a:off x="4643438" y="5691862"/>
              <a:ext cx="4500562"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6-sulfate</a:t>
              </a:r>
            </a:p>
          </p:txBody>
        </p:sp>
        <p:grpSp>
          <p:nvGrpSpPr>
            <p:cNvPr id="57" name="مجموعة 56"/>
            <p:cNvGrpSpPr/>
            <p:nvPr/>
          </p:nvGrpSpPr>
          <p:grpSpPr>
            <a:xfrm>
              <a:off x="5357818" y="4393416"/>
              <a:ext cx="2857513" cy="1393038"/>
              <a:chOff x="5357818" y="4393416"/>
              <a:chExt cx="2857513" cy="1393038"/>
            </a:xfrm>
          </p:grpSpPr>
          <p:grpSp>
            <p:nvGrpSpPr>
              <p:cNvPr id="55" name="مجموعة 54"/>
              <p:cNvGrpSpPr/>
              <p:nvPr/>
            </p:nvGrpSpPr>
            <p:grpSpPr>
              <a:xfrm>
                <a:off x="5357818" y="4393416"/>
                <a:ext cx="2857513" cy="1393038"/>
                <a:chOff x="5357818" y="4393416"/>
                <a:chExt cx="2857513" cy="1393038"/>
              </a:xfrm>
            </p:grpSpPr>
            <p:grpSp>
              <p:nvGrpSpPr>
                <p:cNvPr id="53" name="مجموعة 52"/>
                <p:cNvGrpSpPr/>
                <p:nvPr/>
              </p:nvGrpSpPr>
              <p:grpSpPr>
                <a:xfrm>
                  <a:off x="5357818" y="4393416"/>
                  <a:ext cx="2857513" cy="1393038"/>
                  <a:chOff x="5357818" y="4393416"/>
                  <a:chExt cx="2857513" cy="1393038"/>
                </a:xfrm>
              </p:grpSpPr>
              <p:grpSp>
                <p:nvGrpSpPr>
                  <p:cNvPr id="51" name="مجموعة 50"/>
                  <p:cNvGrpSpPr/>
                  <p:nvPr/>
                </p:nvGrpSpPr>
                <p:grpSpPr>
                  <a:xfrm>
                    <a:off x="5357818" y="4393416"/>
                    <a:ext cx="2857513" cy="1393038"/>
                    <a:chOff x="5357818" y="4393416"/>
                    <a:chExt cx="2857513" cy="1393038"/>
                  </a:xfrm>
                </p:grpSpPr>
                <p:grpSp>
                  <p:nvGrpSpPr>
                    <p:cNvPr id="50" name="مجموعة 49"/>
                    <p:cNvGrpSpPr/>
                    <p:nvPr/>
                  </p:nvGrpSpPr>
                  <p:grpSpPr>
                    <a:xfrm>
                      <a:off x="5357818" y="4393416"/>
                      <a:ext cx="2857513" cy="1393038"/>
                      <a:chOff x="5357818" y="4393416"/>
                      <a:chExt cx="2857513" cy="1393038"/>
                    </a:xfrm>
                  </p:grpSpPr>
                  <p:pic>
                    <p:nvPicPr>
                      <p:cNvPr id="42" name="صورة 41" descr="chondroition.png"/>
                      <p:cNvPicPr>
                        <a:picLocks noChangeAspect="1"/>
                      </p:cNvPicPr>
                      <p:nvPr/>
                    </p:nvPicPr>
                    <p:blipFill>
                      <a:blip r:embed="rId3"/>
                      <a:stretch>
                        <a:fillRect/>
                      </a:stretch>
                    </p:blipFill>
                    <p:spPr>
                      <a:xfrm>
                        <a:off x="5357818" y="4393416"/>
                        <a:ext cx="2857513" cy="1393038"/>
                      </a:xfrm>
                      <a:prstGeom prst="rect">
                        <a:avLst/>
                      </a:prstGeom>
                    </p:spPr>
                  </p:pic>
                  <p:sp>
                    <p:nvSpPr>
                      <p:cNvPr id="48" name="مستطيل 47"/>
                      <p:cNvSpPr/>
                      <p:nvPr/>
                    </p:nvSpPr>
                    <p:spPr>
                      <a:xfrm>
                        <a:off x="6559564" y="4702184"/>
                        <a:ext cx="428628"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مستطيل 48"/>
                    <p:cNvSpPr/>
                    <p:nvPr/>
                  </p:nvSpPr>
                  <p:spPr>
                    <a:xfrm>
                      <a:off x="7370782" y="4429132"/>
                      <a:ext cx="21431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مربع نص 51"/>
                  <p:cNvSpPr txBox="1"/>
                  <p:nvPr/>
                </p:nvSpPr>
                <p:spPr>
                  <a:xfrm>
                    <a:off x="6672987" y="4749037"/>
                    <a:ext cx="386644" cy="276999"/>
                  </a:xfrm>
                  <a:prstGeom prst="rect">
                    <a:avLst/>
                  </a:prstGeom>
                  <a:noFill/>
                </p:spPr>
                <p:txBody>
                  <a:bodyPr wrap="none" rtlCol="0">
                    <a:spAutoFit/>
                  </a:bodyPr>
                  <a:lstStyle/>
                  <a:p>
                    <a:r>
                      <a:rPr lang="en-US" sz="1200" b="1" dirty="0"/>
                      <a:t>HO</a:t>
                    </a:r>
                    <a:endParaRPr lang="en-GB" sz="1200" b="1" dirty="0"/>
                  </a:p>
                </p:txBody>
              </p:sp>
            </p:grpSp>
            <p:sp>
              <p:nvSpPr>
                <p:cNvPr id="54" name="مربع نص 53"/>
                <p:cNvSpPr txBox="1"/>
                <p:nvPr/>
              </p:nvSpPr>
              <p:spPr>
                <a:xfrm>
                  <a:off x="7303561" y="4467232"/>
                  <a:ext cx="516488" cy="276999"/>
                </a:xfrm>
                <a:prstGeom prst="rect">
                  <a:avLst/>
                </a:prstGeom>
                <a:noFill/>
              </p:spPr>
              <p:txBody>
                <a:bodyPr wrap="none" rtlCol="0">
                  <a:spAutoFit/>
                </a:bodyPr>
                <a:lstStyle/>
                <a:p>
                  <a:pPr algn="l" rtl="0"/>
                  <a:r>
                    <a:rPr lang="en-US" sz="1200" b="1" dirty="0">
                      <a:solidFill>
                        <a:srgbClr val="C00000"/>
                      </a:solidFill>
                    </a:rPr>
                    <a:t>OSO</a:t>
                  </a:r>
                  <a:r>
                    <a:rPr lang="en-US" sz="1200" b="1" baseline="-25000" dirty="0">
                      <a:solidFill>
                        <a:srgbClr val="C00000"/>
                      </a:solidFill>
                    </a:rPr>
                    <a:t>3</a:t>
                  </a:r>
                  <a:endParaRPr lang="en-GB" sz="1200" b="1" baseline="-25000" dirty="0">
                    <a:solidFill>
                      <a:srgbClr val="C00000"/>
                    </a:solidFill>
                  </a:endParaRPr>
                </a:p>
              </p:txBody>
            </p:sp>
          </p:grpSp>
          <p:cxnSp>
            <p:nvCxnSpPr>
              <p:cNvPr id="56" name="رابط مستقيم 55"/>
              <p:cNvCxnSpPr/>
              <p:nvPr/>
            </p:nvCxnSpPr>
            <p:spPr>
              <a:xfrm rot="5400000" flipH="1" flipV="1">
                <a:off x="7739878" y="4441038"/>
                <a:ext cx="1588" cy="1428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checkerboard(across)">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amond(in)">
                                      <p:cBhvr>
                                        <p:cTn id="12" dur="1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8EF07-169A-D940-A22C-C40008D800DB}"/>
              </a:ext>
            </a:extLst>
          </p:cNvPr>
          <p:cNvPicPr>
            <a:picLocks noChangeAspect="1"/>
          </p:cNvPicPr>
          <p:nvPr/>
        </p:nvPicPr>
        <p:blipFill>
          <a:blip r:embed="rId2"/>
          <a:stretch>
            <a:fillRect/>
          </a:stretch>
        </p:blipFill>
        <p:spPr>
          <a:xfrm>
            <a:off x="5365256" y="3215258"/>
            <a:ext cx="3573016" cy="357301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2416046"/>
          </a:xfrm>
          <a:prstGeom prst="rect">
            <a:avLst/>
          </a:prstGeom>
        </p:spPr>
        <p:txBody>
          <a:bodyPr wrap="square">
            <a:spAutoFit/>
          </a:bodyPr>
          <a:lstStyle/>
          <a:p>
            <a:pPr marL="857250" lvl="1" indent="-457200" algn="l" rtl="0">
              <a:buFont typeface="Wingdings" pitchFamily="2" charset="2"/>
              <a:buChar char="§"/>
            </a:pPr>
            <a:r>
              <a:rPr lang="en-US" dirty="0">
                <a:latin typeface="Arial" pitchFamily="34" charset="0"/>
                <a:cs typeface="Arial" pitchFamily="34" charset="0"/>
              </a:rPr>
              <a:t>Chondroitin sulfate is a major component of cartilages. They provide them with resistance to compression. </a:t>
            </a:r>
            <a:r>
              <a:rPr lang="en-GB" dirty="0">
                <a:latin typeface="Arial" pitchFamily="34" charset="0"/>
                <a:cs typeface="Arial" pitchFamily="34" charset="0"/>
              </a:rPr>
              <a:t>Loss of chondroitin sulfate from the cartilage is a major cause of osteoarthritis.</a:t>
            </a: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r>
              <a:rPr lang="en-US" dirty="0">
                <a:latin typeface="Arial" pitchFamily="34" charset="0"/>
                <a:cs typeface="Arial" pitchFamily="34" charset="0"/>
              </a:rPr>
              <a:t>Ch</a:t>
            </a:r>
            <a:r>
              <a:rPr lang="en-GB" dirty="0" err="1">
                <a:latin typeface="Arial" pitchFamily="34" charset="0"/>
                <a:cs typeface="Arial" pitchFamily="34" charset="0"/>
              </a:rPr>
              <a:t>ondroitin</a:t>
            </a:r>
            <a:r>
              <a:rPr lang="en-GB" dirty="0">
                <a:latin typeface="Arial" pitchFamily="34" charset="0"/>
                <a:cs typeface="Arial" pitchFamily="34" charset="0"/>
              </a:rPr>
              <a:t> is used as dietary supplement to treat osteoarthritis. It is commonly sold together with glucosamine</a:t>
            </a:r>
          </a:p>
          <a:p>
            <a:pPr marL="857250" lvl="1" indent="-457200" algn="l" rtl="0">
              <a:buFont typeface="Wingdings" pitchFamily="2" charset="2"/>
              <a:buChar char="§"/>
            </a:pPr>
            <a:endParaRPr lang="en-US" sz="1900" dirty="0">
              <a:latin typeface="Arial" pitchFamily="34" charset="0"/>
              <a:cs typeface="Arial" pitchFamily="34" charset="0"/>
            </a:endParaRPr>
          </a:p>
        </p:txBody>
      </p:sp>
      <p:pic>
        <p:nvPicPr>
          <p:cNvPr id="8" name="صورة 7" descr="flexmax-glucosamine-chondroitin-80-capsules-nature-s-way.jpg"/>
          <p:cNvPicPr>
            <a:picLocks noChangeAspect="1"/>
          </p:cNvPicPr>
          <p:nvPr/>
        </p:nvPicPr>
        <p:blipFill>
          <a:blip r:embed="rId4"/>
          <a:stretch>
            <a:fillRect/>
          </a:stretch>
        </p:blipFill>
        <p:spPr>
          <a:xfrm>
            <a:off x="850958" y="3573016"/>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Effect transition="in" filter="checkerboard(across)">
                                      <p:cBhvr>
                                        <p:cTn id="7" dur="500"/>
                                        <p:tgtEl>
                                          <p:spTgt spid="31">
                                            <p:txEl>
                                              <p:pRg st="3" end="3"/>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261884"/>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Dermatan sulfate: </a:t>
            </a:r>
            <a:r>
              <a:rPr lang="en-US" sz="1900" dirty="0">
                <a:latin typeface="Arial" pitchFamily="34" charset="0"/>
                <a:cs typeface="Arial" pitchFamily="34" charset="0"/>
              </a:rPr>
              <a:t>is a natural polysaccharide found mostly in the skin. It is a linear polymer of a disaccharide containing L-</a:t>
            </a:r>
            <a:r>
              <a:rPr lang="en-US" sz="1900" dirty="0" err="1">
                <a:latin typeface="Arial" pitchFamily="34" charset="0"/>
                <a:cs typeface="Arial" pitchFamily="34" charset="0"/>
              </a:rPr>
              <a:t>Iduronic</a:t>
            </a:r>
            <a:r>
              <a:rPr lang="en-US" sz="1900" dirty="0">
                <a:latin typeface="Arial" pitchFamily="34" charset="0"/>
                <a:cs typeface="Arial" pitchFamily="34" charset="0"/>
              </a:rPr>
              <a:t> acid (modified L-</a:t>
            </a:r>
            <a:r>
              <a:rPr lang="en-US" sz="1900" dirty="0" err="1">
                <a:latin typeface="Arial" pitchFamily="34" charset="0"/>
                <a:cs typeface="Arial" pitchFamily="34" charset="0"/>
              </a:rPr>
              <a:t>Idose</a:t>
            </a:r>
            <a:r>
              <a:rPr lang="en-US" sz="1900" dirty="0">
                <a:latin typeface="Arial" pitchFamily="34" charset="0"/>
                <a:cs typeface="Arial" pitchFamily="34" charset="0"/>
              </a:rPr>
              <a:t> sugar) and N-acetyl-D-galactosamine-4-sulfate</a:t>
            </a:r>
          </a:p>
        </p:txBody>
      </p:sp>
      <p:grpSp>
        <p:nvGrpSpPr>
          <p:cNvPr id="12" name="مجموعة 11"/>
          <p:cNvGrpSpPr/>
          <p:nvPr/>
        </p:nvGrpSpPr>
        <p:grpSpPr>
          <a:xfrm>
            <a:off x="2285984" y="2952762"/>
            <a:ext cx="5729867" cy="3262320"/>
            <a:chOff x="2285984" y="2952762"/>
            <a:chExt cx="5729867" cy="3262320"/>
          </a:xfrm>
        </p:grpSpPr>
        <p:sp>
          <p:nvSpPr>
            <p:cNvPr id="9" name="مربع نص 8"/>
            <p:cNvSpPr txBox="1"/>
            <p:nvPr/>
          </p:nvSpPr>
          <p:spPr>
            <a:xfrm>
              <a:off x="3357554" y="5845750"/>
              <a:ext cx="1840376" cy="369332"/>
            </a:xfrm>
            <a:prstGeom prst="rect">
              <a:avLst/>
            </a:prstGeom>
            <a:noFill/>
          </p:spPr>
          <p:txBody>
            <a:bodyPr wrap="none" rtlCol="0">
              <a:spAutoFit/>
            </a:bodyPr>
            <a:lstStyle/>
            <a:p>
              <a:r>
                <a:rPr lang="en-US" b="1" dirty="0"/>
                <a:t>Dermatan sulfate</a:t>
              </a:r>
              <a:endParaRPr lang="en-GB" b="1" dirty="0"/>
            </a:p>
          </p:txBody>
        </p:sp>
        <p:pic>
          <p:nvPicPr>
            <p:cNvPr id="1027" name="Picture 3"/>
            <p:cNvPicPr>
              <a:picLocks noChangeAspect="1" noChangeArrowheads="1"/>
            </p:cNvPicPr>
            <p:nvPr/>
          </p:nvPicPr>
          <p:blipFill>
            <a:blip r:embed="rId3"/>
            <a:srcRect/>
            <a:stretch>
              <a:fillRect/>
            </a:stretch>
          </p:blipFill>
          <p:spPr bwMode="auto">
            <a:xfrm>
              <a:off x="2514600" y="2952762"/>
              <a:ext cx="4114800" cy="2190750"/>
            </a:xfrm>
            <a:prstGeom prst="rect">
              <a:avLst/>
            </a:prstGeom>
            <a:noFill/>
            <a:ln w="9525">
              <a:noFill/>
              <a:miter lim="800000"/>
              <a:headEnd/>
              <a:tailEnd/>
            </a:ln>
            <a:effectLst/>
          </p:spPr>
        </p:pic>
        <p:sp>
          <p:nvSpPr>
            <p:cNvPr id="10" name="مستطيل 9"/>
            <p:cNvSpPr/>
            <p:nvPr/>
          </p:nvSpPr>
          <p:spPr>
            <a:xfrm>
              <a:off x="2285984" y="5202808"/>
              <a:ext cx="1364476" cy="369332"/>
            </a:xfrm>
            <a:prstGeom prst="rect">
              <a:avLst/>
            </a:prstGeom>
          </p:spPr>
          <p:txBody>
            <a:bodyPr wrap="none">
              <a:spAutoFit/>
            </a:bodyPr>
            <a:lstStyle/>
            <a:p>
              <a:r>
                <a:rPr lang="en-US" dirty="0">
                  <a:solidFill>
                    <a:srgbClr val="FF0000"/>
                  </a:solidFill>
                  <a:latin typeface="Arial" pitchFamily="34" charset="0"/>
                  <a:cs typeface="Arial" pitchFamily="34" charset="0"/>
                </a:rPr>
                <a:t>L-</a:t>
              </a:r>
              <a:r>
                <a:rPr lang="en-US" dirty="0" err="1">
                  <a:solidFill>
                    <a:srgbClr val="FF0000"/>
                  </a:solidFill>
                  <a:latin typeface="Arial" pitchFamily="34" charset="0"/>
                  <a:cs typeface="Arial" pitchFamily="34" charset="0"/>
                </a:rPr>
                <a:t>Iduronate</a:t>
              </a:r>
              <a:endParaRPr lang="en-GB" dirty="0">
                <a:solidFill>
                  <a:srgbClr val="FF0000"/>
                </a:solidFill>
              </a:endParaRPr>
            </a:p>
          </p:txBody>
        </p:sp>
        <p:sp>
          <p:nvSpPr>
            <p:cNvPr id="11" name="مستطيل 10"/>
            <p:cNvSpPr/>
            <p:nvPr/>
          </p:nvSpPr>
          <p:spPr>
            <a:xfrm>
              <a:off x="4214810" y="5214950"/>
              <a:ext cx="3801041"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N-acetyl-D-galactosamine-4-sulfate</a:t>
              </a:r>
              <a:endParaRPr lang="en-GB"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969496"/>
          </a:xfrm>
          <a:prstGeom prst="rect">
            <a:avLst/>
          </a:prstGeom>
        </p:spPr>
        <p:txBody>
          <a:bodyPr wrap="square">
            <a:spAutoFit/>
          </a:bodyPr>
          <a:lstStyle/>
          <a:p>
            <a:pPr marL="742950" lvl="1" indent="-342900" algn="l" rtl="0">
              <a:buFont typeface="Wingdings" panose="05000000000000000000" pitchFamily="2" charset="2"/>
              <a:buChar char="§"/>
            </a:pPr>
            <a:r>
              <a:rPr lang="en-US" sz="1900" dirty="0">
                <a:latin typeface="Arial" pitchFamily="34" charset="0"/>
                <a:cs typeface="Arial" pitchFamily="34" charset="0"/>
              </a:rPr>
              <a:t> L-</a:t>
            </a:r>
            <a:r>
              <a:rPr lang="en-US" sz="1900" dirty="0" err="1">
                <a:latin typeface="Arial" pitchFamily="34" charset="0"/>
                <a:cs typeface="Arial" pitchFamily="34" charset="0"/>
              </a:rPr>
              <a:t>Idose</a:t>
            </a:r>
            <a:r>
              <a:rPr lang="en-US" sz="1900" dirty="0">
                <a:latin typeface="Arial" pitchFamily="34" charset="0"/>
                <a:cs typeface="Arial" pitchFamily="34" charset="0"/>
              </a:rPr>
              <a:t> is </a:t>
            </a:r>
            <a:r>
              <a:rPr lang="en-US" sz="1900" dirty="0" err="1">
                <a:latin typeface="Arial" pitchFamily="34" charset="0"/>
                <a:cs typeface="Arial" pitchFamily="34" charset="0"/>
              </a:rPr>
              <a:t>hexoaldose</a:t>
            </a:r>
            <a:r>
              <a:rPr lang="en-US" sz="1900" dirty="0">
                <a:latin typeface="Arial" pitchFamily="34" charset="0"/>
                <a:cs typeface="Arial" pitchFamily="34" charset="0"/>
              </a:rPr>
              <a:t> sugar. It is C5 </a:t>
            </a:r>
            <a:r>
              <a:rPr lang="en-US" sz="1900" dirty="0" err="1">
                <a:latin typeface="Arial" pitchFamily="34" charset="0"/>
                <a:cs typeface="Arial" pitchFamily="34" charset="0"/>
              </a:rPr>
              <a:t>epimer</a:t>
            </a:r>
            <a:r>
              <a:rPr lang="en-US" sz="1900" dirty="0">
                <a:latin typeface="Arial" pitchFamily="34" charset="0"/>
                <a:cs typeface="Arial" pitchFamily="34" charset="0"/>
              </a:rPr>
              <a:t> of D-glucose. It is not found in nature but its modified </a:t>
            </a:r>
            <a:r>
              <a:rPr lang="en-US" sz="1900" dirty="0" err="1">
                <a:latin typeface="Arial" pitchFamily="34" charset="0"/>
                <a:cs typeface="Arial" pitchFamily="34" charset="0"/>
              </a:rPr>
              <a:t>uronic</a:t>
            </a:r>
            <a:r>
              <a:rPr lang="en-US" sz="1900" dirty="0">
                <a:latin typeface="Arial" pitchFamily="34" charset="0"/>
                <a:cs typeface="Arial" pitchFamily="34" charset="0"/>
              </a:rPr>
              <a:t> acid (L-</a:t>
            </a:r>
            <a:r>
              <a:rPr lang="en-US" sz="1900" dirty="0" err="1">
                <a:latin typeface="Arial" pitchFamily="34" charset="0"/>
                <a:cs typeface="Arial" pitchFamily="34" charset="0"/>
              </a:rPr>
              <a:t>Iduronic</a:t>
            </a:r>
            <a:r>
              <a:rPr lang="en-US" sz="1900" dirty="0">
                <a:latin typeface="Arial" pitchFamily="34" charset="0"/>
                <a:cs typeface="Arial" pitchFamily="34" charset="0"/>
              </a:rPr>
              <a:t> acid) is a major component of dermatan sulfate and heparin.</a:t>
            </a:r>
          </a:p>
        </p:txBody>
      </p:sp>
      <p:sp>
        <p:nvSpPr>
          <p:cNvPr id="3" name="AutoShape 2" descr="Epimers: The Epimeric Diastereomers - Stereochemistry - PSIBE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srcRect l="31753" t="27776" r="32894" b="16557"/>
          <a:stretch/>
        </p:blipFill>
        <p:spPr>
          <a:xfrm>
            <a:off x="681010" y="2390066"/>
            <a:ext cx="3746973" cy="3318747"/>
          </a:xfrm>
          <a:prstGeom prst="rect">
            <a:avLst/>
          </a:prstGeom>
        </p:spPr>
      </p:pic>
      <p:pic>
        <p:nvPicPr>
          <p:cNvPr id="9" name="Picture 4" descr="Difference Between D and L Glucose | Definition, Structure, Proper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284984"/>
            <a:ext cx="3996444" cy="3240360"/>
          </a:xfrm>
          <a:prstGeom prst="rect">
            <a:avLst/>
          </a:prstGeom>
          <a:solidFill>
            <a:schemeClr val="bg1">
              <a:lumMod val="95000"/>
              <a:alpha val="57000"/>
            </a:schemeClr>
          </a:solidFill>
        </p:spPr>
      </p:pic>
    </p:spTree>
    <p:extLst>
      <p:ext uri="{BB962C8B-B14F-4D97-AF65-F5344CB8AC3E}">
        <p14:creationId xmlns:p14="http://schemas.microsoft.com/office/powerpoint/2010/main" val="183134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9001188" cy="1892826"/>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Keratan sulfate: </a:t>
            </a:r>
            <a:r>
              <a:rPr lang="en-US" sz="1900" dirty="0">
                <a:latin typeface="Arial" pitchFamily="34" charset="0"/>
                <a:cs typeface="Arial" pitchFamily="34" charset="0"/>
              </a:rPr>
              <a:t>is a natural polysaccharide mainly found in the cartilage and bone. I</a:t>
            </a:r>
            <a:r>
              <a:rPr lang="en-GB" sz="2000" dirty="0">
                <a:latin typeface="Arial" pitchFamily="34" charset="0"/>
                <a:cs typeface="Arial" pitchFamily="34" charset="0"/>
              </a:rPr>
              <a:t>n joints, it can act as a cushion to absorb mechanical shock.</a:t>
            </a:r>
            <a:r>
              <a:rPr lang="en-US" sz="2000" dirty="0">
                <a:latin typeface="Arial" pitchFamily="34" charset="0"/>
                <a:cs typeface="Arial" pitchFamily="34" charset="0"/>
              </a:rPr>
              <a:t>This linear polymer is consisting of repeating disaccharide unit containing D-galactose </a:t>
            </a:r>
            <a:r>
              <a:rPr lang="en-US" sz="1900" dirty="0">
                <a:latin typeface="Arial" pitchFamily="34" charset="0"/>
                <a:cs typeface="Arial" pitchFamily="34" charset="0"/>
              </a:rPr>
              <a:t>and N-acetyl-D-glucosamine-6-sulfate</a:t>
            </a:r>
          </a:p>
          <a:p>
            <a:pPr marL="857250" lvl="1" indent="-457200" algn="l" rtl="0">
              <a:buFont typeface="Wingdings" pitchFamily="2" charset="2"/>
              <a:buChar char="§"/>
            </a:pPr>
            <a:endParaRPr lang="en-US" sz="1900" dirty="0">
              <a:latin typeface="Arial" pitchFamily="34" charset="0"/>
              <a:cs typeface="Arial" pitchFamily="34" charset="0"/>
            </a:endParaRPr>
          </a:p>
          <a:p>
            <a:pPr marL="400050" lvl="1" algn="l" rtl="0"/>
            <a:endParaRPr lang="en-US" sz="1900" dirty="0">
              <a:latin typeface="Arial" pitchFamily="34" charset="0"/>
              <a:cs typeface="Arial" pitchFamily="34" charset="0"/>
            </a:endParaRPr>
          </a:p>
        </p:txBody>
      </p:sp>
      <p:grpSp>
        <p:nvGrpSpPr>
          <p:cNvPr id="13" name="مجموعة 12"/>
          <p:cNvGrpSpPr/>
          <p:nvPr/>
        </p:nvGrpSpPr>
        <p:grpSpPr>
          <a:xfrm>
            <a:off x="1848224" y="2780928"/>
            <a:ext cx="6540200" cy="3874924"/>
            <a:chOff x="2441848" y="3398898"/>
            <a:chExt cx="5574008" cy="3256954"/>
          </a:xfrm>
        </p:grpSpPr>
        <p:sp>
          <p:nvSpPr>
            <p:cNvPr id="9" name="مربع نص 8"/>
            <p:cNvSpPr txBox="1"/>
            <p:nvPr/>
          </p:nvSpPr>
          <p:spPr>
            <a:xfrm>
              <a:off x="3804901" y="6286520"/>
              <a:ext cx="1624355" cy="369332"/>
            </a:xfrm>
            <a:prstGeom prst="rect">
              <a:avLst/>
            </a:prstGeom>
            <a:noFill/>
          </p:spPr>
          <p:txBody>
            <a:bodyPr wrap="none" rtlCol="0">
              <a:spAutoFit/>
            </a:bodyPr>
            <a:lstStyle/>
            <a:p>
              <a:r>
                <a:rPr lang="en-US" b="1" dirty="0"/>
                <a:t>Keratan sulfate</a:t>
              </a:r>
              <a:endParaRPr lang="en-GB" b="1" dirty="0"/>
            </a:p>
          </p:txBody>
        </p:sp>
        <p:sp>
          <p:nvSpPr>
            <p:cNvPr id="10" name="مستطيل 9"/>
            <p:cNvSpPr/>
            <p:nvPr/>
          </p:nvSpPr>
          <p:spPr>
            <a:xfrm>
              <a:off x="2441848" y="5715016"/>
              <a:ext cx="1415772" cy="369332"/>
            </a:xfrm>
            <a:prstGeom prst="rect">
              <a:avLst/>
            </a:prstGeom>
          </p:spPr>
          <p:txBody>
            <a:bodyPr wrap="none">
              <a:spAutoFit/>
            </a:bodyPr>
            <a:lstStyle/>
            <a:p>
              <a:r>
                <a:rPr lang="en-US" dirty="0">
                  <a:solidFill>
                    <a:srgbClr val="FF0000"/>
                  </a:solidFill>
                  <a:latin typeface="Arial" pitchFamily="34" charset="0"/>
                  <a:cs typeface="Arial" pitchFamily="34" charset="0"/>
                </a:rPr>
                <a:t>D-galactose</a:t>
              </a:r>
              <a:endParaRPr lang="en-GB" dirty="0">
                <a:solidFill>
                  <a:srgbClr val="FF0000"/>
                </a:solidFill>
              </a:endParaRPr>
            </a:p>
          </p:txBody>
        </p:sp>
        <p:sp>
          <p:nvSpPr>
            <p:cNvPr id="11" name="مستطيل 10"/>
            <p:cNvSpPr/>
            <p:nvPr/>
          </p:nvSpPr>
          <p:spPr>
            <a:xfrm>
              <a:off x="4407176" y="5715016"/>
              <a:ext cx="3608680"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N-acetyl-D-glucosamine-6-sulfate</a:t>
              </a:r>
              <a:endParaRPr lang="en-GB" dirty="0">
                <a:solidFill>
                  <a:srgbClr val="FF0000"/>
                </a:solidFill>
              </a:endParaRPr>
            </a:p>
          </p:txBody>
        </p:sp>
        <p:pic>
          <p:nvPicPr>
            <p:cNvPr id="12" name="صورة 11" descr="keratan_sulfate1362660494603.jpg"/>
            <p:cNvPicPr>
              <a:picLocks noChangeAspect="1"/>
            </p:cNvPicPr>
            <p:nvPr/>
          </p:nvPicPr>
          <p:blipFill>
            <a:blip r:embed="rId3"/>
            <a:srcRect b="11009"/>
            <a:stretch>
              <a:fillRect/>
            </a:stretch>
          </p:blipFill>
          <p:spPr>
            <a:xfrm>
              <a:off x="2624141" y="3398898"/>
              <a:ext cx="4090999" cy="2316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Glycosidic bond </a:t>
            </a:r>
            <a:endParaRPr lang="ar-JO" dirty="0">
              <a:solidFill>
                <a:srgbClr val="C00000"/>
              </a:solidFill>
            </a:endParaRPr>
          </a:p>
        </p:txBody>
      </p:sp>
      <p:sp>
        <p:nvSpPr>
          <p:cNvPr id="3" name="عنصر نائب للمحتوى 2"/>
          <p:cNvSpPr>
            <a:spLocks noGrp="1"/>
          </p:cNvSpPr>
          <p:nvPr>
            <p:ph idx="1"/>
          </p:nvPr>
        </p:nvSpPr>
        <p:spPr>
          <a:xfrm>
            <a:off x="500034" y="1357298"/>
            <a:ext cx="8501122" cy="5384070"/>
          </a:xfrm>
        </p:spPr>
        <p:txBody>
          <a:bodyPr>
            <a:normAutofit/>
          </a:bodyPr>
          <a:lstStyle/>
          <a:p>
            <a:pPr algn="l" rtl="0">
              <a:buFont typeface="Wingdings" panose="05000000000000000000" pitchFamily="2" charset="2"/>
              <a:buChar char="Ø"/>
            </a:pPr>
            <a:r>
              <a:rPr lang="en-US" sz="2100" dirty="0">
                <a:latin typeface="Arial" pitchFamily="34" charset="0"/>
                <a:cs typeface="Arial" pitchFamily="34" charset="0"/>
              </a:rPr>
              <a:t>Glycosidic bond is a type of covalent  bond with a water molecule is removed in this reaction (condensation reaction). This type of bond is called O-</a:t>
            </a:r>
            <a:r>
              <a:rPr lang="en-US" sz="2100" dirty="0" err="1">
                <a:latin typeface="Arial" pitchFamily="34" charset="0"/>
                <a:cs typeface="Arial" pitchFamily="34" charset="0"/>
              </a:rPr>
              <a:t>glycosidic</a:t>
            </a:r>
            <a:r>
              <a:rPr lang="en-US" sz="2100" dirty="0">
                <a:latin typeface="Arial" pitchFamily="34" charset="0"/>
                <a:cs typeface="Arial" pitchFamily="34" charset="0"/>
              </a:rPr>
              <a:t> bond (because O atom binds the two carbon atoms together)</a:t>
            </a:r>
          </a:p>
          <a:p>
            <a:pPr algn="l" rtl="0">
              <a:buFont typeface="Wingdings" panose="05000000000000000000" pitchFamily="2" charset="2"/>
              <a:buChar char="Ø"/>
            </a:pPr>
            <a:r>
              <a:rPr lang="en-US" sz="2100" dirty="0">
                <a:latin typeface="Arial" pitchFamily="34" charset="0"/>
                <a:cs typeface="Arial" pitchFamily="34" charset="0"/>
              </a:rPr>
              <a:t>In maltose, the bond will form between C1 of the first unit and  oxygen located on C4 of the second unit. This bond is named as </a:t>
            </a:r>
            <a:r>
              <a:rPr lang="el-GR" sz="2100" dirty="0">
                <a:latin typeface="Arial" pitchFamily="34" charset="0"/>
                <a:cs typeface="Arial" pitchFamily="34" charset="0"/>
              </a:rPr>
              <a:t>α</a:t>
            </a:r>
            <a:r>
              <a:rPr lang="en-US" sz="2100" dirty="0">
                <a:latin typeface="Arial" pitchFamily="34" charset="0"/>
                <a:cs typeface="Arial" pitchFamily="34" charset="0"/>
              </a:rPr>
              <a:t>-1-4 O-</a:t>
            </a:r>
            <a:r>
              <a:rPr lang="en-US" sz="2100" dirty="0" err="1">
                <a:latin typeface="Arial" pitchFamily="34" charset="0"/>
                <a:cs typeface="Arial" pitchFamily="34" charset="0"/>
              </a:rPr>
              <a:t>glycosidic</a:t>
            </a:r>
            <a:r>
              <a:rPr lang="en-US" sz="2100" dirty="0">
                <a:latin typeface="Arial" pitchFamily="34" charset="0"/>
                <a:cs typeface="Arial" pitchFamily="34" charset="0"/>
              </a:rPr>
              <a:t> bond</a:t>
            </a:r>
          </a:p>
          <a:p>
            <a:pPr algn="l" rtl="0">
              <a:buFont typeface="Wingdings" panose="05000000000000000000" pitchFamily="2" charset="2"/>
              <a:buChar char="Ø"/>
            </a:pPr>
            <a:r>
              <a:rPr lang="en-US" sz="2100" dirty="0">
                <a:latin typeface="Arial" pitchFamily="34" charset="0"/>
                <a:cs typeface="Arial" pitchFamily="34" charset="0"/>
              </a:rPr>
              <a:t>Maltose is a reducing sugar as it has a free anomeric carbon of the second unit </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954929"/>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Heparin: </a:t>
            </a:r>
            <a:r>
              <a:rPr lang="en-US" sz="1900" dirty="0">
                <a:latin typeface="Arial" pitchFamily="34" charset="0"/>
                <a:cs typeface="Arial" pitchFamily="34" charset="0"/>
              </a:rPr>
              <a:t>is the most highly charged polymer of any known biological molecule</a:t>
            </a:r>
            <a:r>
              <a:rPr lang="en-GB" sz="2000" dirty="0">
                <a:latin typeface="Arial" pitchFamily="34" charset="0"/>
                <a:cs typeface="Arial" pitchFamily="34" charset="0"/>
              </a:rPr>
              <a:t>. Heparin is a complex mixture of linear polysaccharide and it varies in the degree of sulphation of its sugar units. One example is the sulfated disaccharide unit containing </a:t>
            </a:r>
            <a:r>
              <a:rPr lang="en-US" sz="2000" dirty="0">
                <a:latin typeface="Arial" pitchFamily="34" charset="0"/>
                <a:cs typeface="Arial" pitchFamily="34" charset="0"/>
              </a:rPr>
              <a:t>L-Iduronate-2-sulfate and N-sulfo-D-glucosamine-6-sulfate</a:t>
            </a:r>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sp>
        <p:nvSpPr>
          <p:cNvPr id="9" name="مربع نص 8"/>
          <p:cNvSpPr txBox="1"/>
          <p:nvPr/>
        </p:nvSpPr>
        <p:spPr>
          <a:xfrm>
            <a:off x="3672578" y="5857892"/>
            <a:ext cx="1200970" cy="461665"/>
          </a:xfrm>
          <a:prstGeom prst="rect">
            <a:avLst/>
          </a:prstGeom>
          <a:noFill/>
        </p:spPr>
        <p:txBody>
          <a:bodyPr wrap="none" rtlCol="0">
            <a:spAutoFit/>
          </a:bodyPr>
          <a:lstStyle/>
          <a:p>
            <a:r>
              <a:rPr lang="en-US" sz="2400" b="1" dirty="0">
                <a:solidFill>
                  <a:srgbClr val="C00000"/>
                </a:solidFill>
              </a:rPr>
              <a:t>Heparin</a:t>
            </a:r>
            <a:endParaRPr lang="en-GB" sz="2400" b="1" dirty="0">
              <a:solidFill>
                <a:srgbClr val="C00000"/>
              </a:solidFill>
            </a:endParaRPr>
          </a:p>
        </p:txBody>
      </p:sp>
      <p:grpSp>
        <p:nvGrpSpPr>
          <p:cNvPr id="18" name="مجموعة 17"/>
          <p:cNvGrpSpPr/>
          <p:nvPr/>
        </p:nvGrpSpPr>
        <p:grpSpPr>
          <a:xfrm>
            <a:off x="500034" y="3581411"/>
            <a:ext cx="3362325" cy="1692277"/>
            <a:chOff x="500034" y="3476635"/>
            <a:chExt cx="3362325" cy="1692277"/>
          </a:xfrm>
        </p:grpSpPr>
        <p:pic>
          <p:nvPicPr>
            <p:cNvPr id="1029" name="Picture 5"/>
            <p:cNvPicPr>
              <a:picLocks noChangeAspect="1" noChangeArrowheads="1"/>
            </p:cNvPicPr>
            <p:nvPr/>
          </p:nvPicPr>
          <p:blipFill>
            <a:blip r:embed="rId3"/>
            <a:srcRect/>
            <a:stretch>
              <a:fillRect/>
            </a:stretch>
          </p:blipFill>
          <p:spPr bwMode="auto">
            <a:xfrm>
              <a:off x="500034" y="3476635"/>
              <a:ext cx="3362325" cy="1419225"/>
            </a:xfrm>
            <a:prstGeom prst="rect">
              <a:avLst/>
            </a:prstGeom>
            <a:noFill/>
            <a:ln w="9525">
              <a:noFill/>
              <a:miter lim="800000"/>
              <a:headEnd/>
              <a:tailEnd/>
            </a:ln>
            <a:effectLst/>
          </p:spPr>
        </p:pic>
        <p:grpSp>
          <p:nvGrpSpPr>
            <p:cNvPr id="13" name="مجموعة 12"/>
            <p:cNvGrpSpPr/>
            <p:nvPr/>
          </p:nvGrpSpPr>
          <p:grpSpPr>
            <a:xfrm>
              <a:off x="534766" y="4857760"/>
              <a:ext cx="3062710" cy="311152"/>
              <a:chOff x="391890" y="4857760"/>
              <a:chExt cx="3062710" cy="311152"/>
            </a:xfrm>
          </p:grpSpPr>
          <p:sp>
            <p:nvSpPr>
              <p:cNvPr id="11" name="مستطيل 10"/>
              <p:cNvSpPr/>
              <p:nvPr/>
            </p:nvSpPr>
            <p:spPr>
              <a:xfrm>
                <a:off x="1987532" y="4861135"/>
                <a:ext cx="1467068" cy="307777"/>
              </a:xfrm>
              <a:prstGeom prst="rect">
                <a:avLst/>
              </a:prstGeom>
              <a:ln>
                <a:noFill/>
              </a:ln>
            </p:spPr>
            <p:txBody>
              <a:bodyPr wrap="none">
                <a:spAutoFit/>
              </a:bodyPr>
              <a:lstStyle/>
              <a:p>
                <a:r>
                  <a:rPr lang="en-US" sz="1400" b="1" dirty="0">
                    <a:latin typeface="Arial" pitchFamily="34" charset="0"/>
                    <a:cs typeface="Arial" pitchFamily="34" charset="0"/>
                  </a:rPr>
                  <a:t>D-glucosamine</a:t>
                </a:r>
                <a:endParaRPr lang="en-GB" sz="1400" b="1" dirty="0"/>
              </a:p>
            </p:txBody>
          </p:sp>
          <p:sp>
            <p:nvSpPr>
              <p:cNvPr id="10" name="مستطيل 9"/>
              <p:cNvSpPr/>
              <p:nvPr/>
            </p:nvSpPr>
            <p:spPr>
              <a:xfrm>
                <a:off x="391890" y="4857760"/>
                <a:ext cx="1465466" cy="307777"/>
              </a:xfrm>
              <a:prstGeom prst="rect">
                <a:avLst/>
              </a:prstGeom>
            </p:spPr>
            <p:txBody>
              <a:bodyPr wrap="none">
                <a:spAutoFit/>
              </a:bodyPr>
              <a:lstStyle/>
              <a:p>
                <a:r>
                  <a:rPr lang="en-US" sz="1400" b="1" dirty="0">
                    <a:latin typeface="Arial" pitchFamily="34" charset="0"/>
                    <a:cs typeface="Arial" pitchFamily="34" charset="0"/>
                  </a:rPr>
                  <a:t>L-</a:t>
                </a:r>
                <a:r>
                  <a:rPr lang="en-US" sz="1400" b="1" dirty="0" err="1">
                    <a:latin typeface="Arial" pitchFamily="34" charset="0"/>
                    <a:cs typeface="Arial" pitchFamily="34" charset="0"/>
                  </a:rPr>
                  <a:t>Iduronic</a:t>
                </a:r>
                <a:r>
                  <a:rPr lang="en-US" sz="1400" b="1" dirty="0">
                    <a:latin typeface="Arial" pitchFamily="34" charset="0"/>
                    <a:cs typeface="Arial" pitchFamily="34" charset="0"/>
                  </a:rPr>
                  <a:t> acid</a:t>
                </a:r>
                <a:endParaRPr lang="en-GB" sz="1400" b="1" dirty="0"/>
              </a:p>
            </p:txBody>
          </p:sp>
        </p:grpSp>
      </p:grpSp>
      <p:grpSp>
        <p:nvGrpSpPr>
          <p:cNvPr id="17" name="مجموعة 16"/>
          <p:cNvGrpSpPr/>
          <p:nvPr/>
        </p:nvGrpSpPr>
        <p:grpSpPr>
          <a:xfrm>
            <a:off x="4643438" y="3592514"/>
            <a:ext cx="4143404" cy="1934717"/>
            <a:chOff x="4643438" y="3592514"/>
            <a:chExt cx="4143404" cy="1934717"/>
          </a:xfrm>
        </p:grpSpPr>
        <p:pic>
          <p:nvPicPr>
            <p:cNvPr id="1030" name="Picture 6"/>
            <p:cNvPicPr>
              <a:picLocks noChangeAspect="1" noChangeArrowheads="1"/>
            </p:cNvPicPr>
            <p:nvPr/>
          </p:nvPicPr>
          <p:blipFill>
            <a:blip r:embed="rId4"/>
            <a:srcRect/>
            <a:stretch>
              <a:fillRect/>
            </a:stretch>
          </p:blipFill>
          <p:spPr bwMode="auto">
            <a:xfrm>
              <a:off x="5072066" y="3592514"/>
              <a:ext cx="3286148" cy="1540808"/>
            </a:xfrm>
            <a:prstGeom prst="rect">
              <a:avLst/>
            </a:prstGeom>
            <a:noFill/>
            <a:ln w="9525">
              <a:noFill/>
              <a:miter lim="800000"/>
              <a:headEnd/>
              <a:tailEnd/>
            </a:ln>
            <a:effectLst/>
          </p:spPr>
        </p:pic>
        <p:grpSp>
          <p:nvGrpSpPr>
            <p:cNvPr id="19" name="مجموعة 18"/>
            <p:cNvGrpSpPr/>
            <p:nvPr/>
          </p:nvGrpSpPr>
          <p:grpSpPr>
            <a:xfrm>
              <a:off x="4643438" y="5000636"/>
              <a:ext cx="4143404" cy="526595"/>
              <a:chOff x="4643438" y="4857760"/>
              <a:chExt cx="4143404" cy="526595"/>
            </a:xfrm>
          </p:grpSpPr>
          <p:sp>
            <p:nvSpPr>
              <p:cNvPr id="14" name="مستطيل 13"/>
              <p:cNvSpPr/>
              <p:nvPr/>
            </p:nvSpPr>
            <p:spPr>
              <a:xfrm>
                <a:off x="4643438" y="4857760"/>
                <a:ext cx="1960793" cy="307777"/>
              </a:xfrm>
              <a:prstGeom prst="rect">
                <a:avLst/>
              </a:prstGeom>
            </p:spPr>
            <p:txBody>
              <a:bodyPr wrap="none">
                <a:spAutoFit/>
              </a:bodyPr>
              <a:lstStyle/>
              <a:p>
                <a:r>
                  <a:rPr lang="en-US" sz="1400" b="1" dirty="0">
                    <a:latin typeface="Arial" pitchFamily="34" charset="0"/>
                    <a:cs typeface="Arial" pitchFamily="34" charset="0"/>
                  </a:rPr>
                  <a:t>L-Iduronate-2-sulfate</a:t>
                </a:r>
                <a:endParaRPr lang="en-GB" sz="1400" b="1" dirty="0"/>
              </a:p>
            </p:txBody>
          </p:sp>
          <p:sp>
            <p:nvSpPr>
              <p:cNvPr id="16" name="مستطيل 15"/>
              <p:cNvSpPr/>
              <p:nvPr/>
            </p:nvSpPr>
            <p:spPr>
              <a:xfrm>
                <a:off x="6585598" y="4861135"/>
                <a:ext cx="2201244" cy="523220"/>
              </a:xfrm>
              <a:prstGeom prst="rect">
                <a:avLst/>
              </a:prstGeom>
            </p:spPr>
            <p:txBody>
              <a:bodyPr wrap="none">
                <a:spAutoFit/>
              </a:bodyPr>
              <a:lstStyle/>
              <a:p>
                <a:r>
                  <a:rPr lang="en-US" sz="1400" b="1" dirty="0">
                    <a:latin typeface="Arial" pitchFamily="34" charset="0"/>
                    <a:cs typeface="Arial" pitchFamily="34" charset="0"/>
                  </a:rPr>
                  <a:t>N-</a:t>
                </a:r>
                <a:r>
                  <a:rPr lang="en-US" sz="1400" b="1" dirty="0" err="1">
                    <a:latin typeface="Arial" pitchFamily="34" charset="0"/>
                    <a:cs typeface="Arial" pitchFamily="34" charset="0"/>
                  </a:rPr>
                  <a:t>sulfo</a:t>
                </a:r>
                <a:r>
                  <a:rPr lang="en-US" sz="1400" b="1" dirty="0">
                    <a:latin typeface="Arial" pitchFamily="34" charset="0"/>
                    <a:cs typeface="Arial" pitchFamily="34" charset="0"/>
                  </a:rPr>
                  <a:t>-D-glucosamine-</a:t>
                </a:r>
              </a:p>
              <a:p>
                <a:r>
                  <a:rPr lang="en-US" sz="1400" b="1" dirty="0">
                    <a:latin typeface="Arial" pitchFamily="34" charset="0"/>
                    <a:cs typeface="Arial" pitchFamily="34" charset="0"/>
                  </a:rPr>
                  <a:t>6-sulfate</a:t>
                </a:r>
                <a:endParaRPr lang="en-GB" sz="1400" b="1" dirty="0"/>
              </a:p>
            </p:txBody>
          </p:sp>
        </p:grpSp>
      </p:grpSp>
      <p:sp>
        <p:nvSpPr>
          <p:cNvPr id="21" name="سهم مخطط إلى اليمين 20"/>
          <p:cNvSpPr/>
          <p:nvPr/>
        </p:nvSpPr>
        <p:spPr>
          <a:xfrm>
            <a:off x="4214810" y="4357694"/>
            <a:ext cx="571504" cy="357190"/>
          </a:xfrm>
          <a:prstGeom prst="stripedRightArrow">
            <a:avLst/>
          </a:prstGeom>
          <a:solidFill>
            <a:srgbClr val="F587D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amond(i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016210"/>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Heparin is stored almost exclusively within the secretory granules of mast cells and it inhibits blood clotting. So, heparin is widely used as an injectable anticoagulant  (e.g. postsurgical patients)   </a:t>
            </a: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pic>
        <p:nvPicPr>
          <p:cNvPr id="3" name="Picture 2">
            <a:extLst>
              <a:ext uri="{FF2B5EF4-FFF2-40B4-BE49-F238E27FC236}">
                <a16:creationId xmlns:a16="http://schemas.microsoft.com/office/drawing/2014/main" id="{23DF0343-7889-1646-8C4C-BF3190AFD5FE}"/>
              </a:ext>
            </a:extLst>
          </p:cNvPr>
          <p:cNvPicPr>
            <a:picLocks noChangeAspect="1"/>
          </p:cNvPicPr>
          <p:nvPr/>
        </p:nvPicPr>
        <p:blipFill rotWithShape="1">
          <a:blip r:embed="rId3"/>
          <a:srcRect l="1885" r="71346" b="10176"/>
          <a:stretch/>
        </p:blipFill>
        <p:spPr>
          <a:xfrm>
            <a:off x="1348154" y="2897027"/>
            <a:ext cx="1872208" cy="3089282"/>
          </a:xfrm>
          <a:prstGeom prst="rect">
            <a:avLst/>
          </a:prstGeom>
        </p:spPr>
      </p:pic>
      <p:grpSp>
        <p:nvGrpSpPr>
          <p:cNvPr id="8" name="Group 7">
            <a:extLst>
              <a:ext uri="{FF2B5EF4-FFF2-40B4-BE49-F238E27FC236}">
                <a16:creationId xmlns:a16="http://schemas.microsoft.com/office/drawing/2014/main" id="{DE8E17FC-A5AF-D64C-9227-077EB428586A}"/>
              </a:ext>
            </a:extLst>
          </p:cNvPr>
          <p:cNvGrpSpPr/>
          <p:nvPr/>
        </p:nvGrpSpPr>
        <p:grpSpPr>
          <a:xfrm>
            <a:off x="3821251" y="2897027"/>
            <a:ext cx="5182871" cy="2902408"/>
            <a:chOff x="3821251" y="2897027"/>
            <a:chExt cx="5182871" cy="2902408"/>
          </a:xfrm>
        </p:grpSpPr>
        <p:pic>
          <p:nvPicPr>
            <p:cNvPr id="4" name="Picture 3">
              <a:extLst>
                <a:ext uri="{FF2B5EF4-FFF2-40B4-BE49-F238E27FC236}">
                  <a16:creationId xmlns:a16="http://schemas.microsoft.com/office/drawing/2014/main" id="{EE680910-D256-C44E-91CD-0BC5B0B9DF07}"/>
                </a:ext>
              </a:extLst>
            </p:cNvPr>
            <p:cNvPicPr>
              <a:picLocks noChangeAspect="1"/>
            </p:cNvPicPr>
            <p:nvPr/>
          </p:nvPicPr>
          <p:blipFill>
            <a:blip r:embed="rId4"/>
            <a:stretch>
              <a:fillRect/>
            </a:stretch>
          </p:blipFill>
          <p:spPr>
            <a:xfrm>
              <a:off x="3821251" y="2897027"/>
              <a:ext cx="5182871" cy="2902408"/>
            </a:xfrm>
            <a:prstGeom prst="rect">
              <a:avLst/>
            </a:prstGeom>
          </p:spPr>
        </p:pic>
        <p:pic>
          <p:nvPicPr>
            <p:cNvPr id="7" name="Picture 6">
              <a:extLst>
                <a:ext uri="{FF2B5EF4-FFF2-40B4-BE49-F238E27FC236}">
                  <a16:creationId xmlns:a16="http://schemas.microsoft.com/office/drawing/2014/main" id="{7773297F-42B4-F340-9A69-CE01A5E98A79}"/>
                </a:ext>
              </a:extLst>
            </p:cNvPr>
            <p:cNvPicPr>
              <a:picLocks noChangeAspect="1"/>
            </p:cNvPicPr>
            <p:nvPr/>
          </p:nvPicPr>
          <p:blipFill rotWithShape="1">
            <a:blip r:embed="rId5"/>
            <a:srcRect l="19010" r="18898"/>
            <a:stretch/>
          </p:blipFill>
          <p:spPr>
            <a:xfrm>
              <a:off x="6937661" y="3121511"/>
              <a:ext cx="1983850" cy="24677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41"/>
          <p:cNvGrpSpPr/>
          <p:nvPr/>
        </p:nvGrpSpPr>
        <p:grpSpPr>
          <a:xfrm>
            <a:off x="4860032" y="3645024"/>
            <a:ext cx="3183277" cy="1781587"/>
            <a:chOff x="4817747" y="5000636"/>
            <a:chExt cx="3183277" cy="1781587"/>
          </a:xfrm>
        </p:grpSpPr>
        <p:grpSp>
          <p:nvGrpSpPr>
            <p:cNvPr id="7" name="مجموعة 37"/>
            <p:cNvGrpSpPr/>
            <p:nvPr/>
          </p:nvGrpSpPr>
          <p:grpSpPr>
            <a:xfrm>
              <a:off x="4817747" y="5000636"/>
              <a:ext cx="3183277" cy="1781587"/>
              <a:chOff x="4817747" y="5000636"/>
              <a:chExt cx="3183277" cy="1781587"/>
            </a:xfrm>
          </p:grpSpPr>
          <p:grpSp>
            <p:nvGrpSpPr>
              <p:cNvPr id="8" name="مجموعة 35"/>
              <p:cNvGrpSpPr/>
              <p:nvPr/>
            </p:nvGrpSpPr>
            <p:grpSpPr>
              <a:xfrm>
                <a:off x="4817747" y="5000636"/>
                <a:ext cx="3183277" cy="1781587"/>
                <a:chOff x="4817747" y="5000636"/>
                <a:chExt cx="3183277" cy="1781587"/>
              </a:xfrm>
            </p:grpSpPr>
            <p:grpSp>
              <p:nvGrpSpPr>
                <p:cNvPr id="9" name="مجموعة 29"/>
                <p:cNvGrpSpPr/>
                <p:nvPr/>
              </p:nvGrpSpPr>
              <p:grpSpPr>
                <a:xfrm>
                  <a:off x="4817747" y="5000636"/>
                  <a:ext cx="3183277" cy="1781587"/>
                  <a:chOff x="4817747" y="5000636"/>
                  <a:chExt cx="3183277" cy="1781587"/>
                </a:xfrm>
              </p:grpSpPr>
              <p:grpSp>
                <p:nvGrpSpPr>
                  <p:cNvPr id="10" name="مجموعة 24"/>
                  <p:cNvGrpSpPr/>
                  <p:nvPr/>
                </p:nvGrpSpPr>
                <p:grpSpPr>
                  <a:xfrm>
                    <a:off x="4817747" y="5000636"/>
                    <a:ext cx="3183277" cy="1781587"/>
                    <a:chOff x="4817747" y="5000636"/>
                    <a:chExt cx="3183277" cy="1781587"/>
                  </a:xfrm>
                </p:grpSpPr>
                <p:grpSp>
                  <p:nvGrpSpPr>
                    <p:cNvPr id="11" name="مجموعة 22"/>
                    <p:cNvGrpSpPr/>
                    <p:nvPr/>
                  </p:nvGrpSpPr>
                  <p:grpSpPr>
                    <a:xfrm>
                      <a:off x="4817747" y="5000636"/>
                      <a:ext cx="3183277" cy="1781587"/>
                      <a:chOff x="4817747" y="5000636"/>
                      <a:chExt cx="3183277" cy="1781587"/>
                    </a:xfrm>
                  </p:grpSpPr>
                  <p:grpSp>
                    <p:nvGrpSpPr>
                      <p:cNvPr id="14" name="مجموعة 19"/>
                      <p:cNvGrpSpPr/>
                      <p:nvPr/>
                    </p:nvGrpSpPr>
                    <p:grpSpPr>
                      <a:xfrm>
                        <a:off x="4817747" y="5000636"/>
                        <a:ext cx="3183277" cy="1781587"/>
                        <a:chOff x="4817747" y="5000636"/>
                        <a:chExt cx="3183277" cy="1781587"/>
                      </a:xfrm>
                    </p:grpSpPr>
                    <p:grpSp>
                      <p:nvGrpSpPr>
                        <p:cNvPr id="15" name="مجموعة 10"/>
                        <p:cNvGrpSpPr/>
                        <p:nvPr/>
                      </p:nvGrpSpPr>
                      <p:grpSpPr>
                        <a:xfrm>
                          <a:off x="4817747" y="5000636"/>
                          <a:ext cx="3183277" cy="1781587"/>
                          <a:chOff x="2674607" y="2504669"/>
                          <a:chExt cx="3183277" cy="1781587"/>
                        </a:xfrm>
                      </p:grpSpPr>
                      <p:pic>
                        <p:nvPicPr>
                          <p:cNvPr id="16"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17" name="مربع نص 16"/>
                          <p:cNvSpPr txBox="1"/>
                          <p:nvPr/>
                        </p:nvSpPr>
                        <p:spPr>
                          <a:xfrm>
                            <a:off x="3806423" y="3807467"/>
                            <a:ext cx="336951" cy="307777"/>
                          </a:xfrm>
                          <a:prstGeom prst="rect">
                            <a:avLst/>
                          </a:prstGeom>
                          <a:noFill/>
                        </p:spPr>
                        <p:txBody>
                          <a:bodyPr wrap="none" rtlCol="0">
                            <a:spAutoFit/>
                          </a:bodyPr>
                          <a:lstStyle/>
                          <a:p>
                            <a:r>
                              <a:rPr lang="el-GR" sz="1400" b="1" dirty="0">
                                <a:solidFill>
                                  <a:srgbClr val="0000FF"/>
                                </a:solidFill>
                              </a:rPr>
                              <a:t>β</a:t>
                            </a:r>
                            <a:r>
                              <a:rPr lang="en-US" sz="1400" b="1" dirty="0">
                                <a:solidFill>
                                  <a:srgbClr val="0000FF"/>
                                </a:solidFill>
                              </a:rPr>
                              <a:t>-</a:t>
                            </a:r>
                            <a:endParaRPr lang="en-GB" sz="1400" b="1" dirty="0">
                              <a:solidFill>
                                <a:srgbClr val="0000FF"/>
                              </a:solidFill>
                            </a:endParaRPr>
                          </a:p>
                        </p:txBody>
                      </p:sp>
                    </p:grpSp>
                    <p:sp>
                      <p:nvSpPr>
                        <p:cNvPr id="19" name="مستطيل 18"/>
                        <p:cNvSpPr/>
                        <p:nvPr/>
                      </p:nvSpPr>
                      <p:spPr>
                        <a:xfrm flipV="1">
                          <a:off x="6758172" y="6561514"/>
                          <a:ext cx="142876" cy="14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2" name="مستطيل 21"/>
                      <p:cNvSpPr/>
                      <p:nvPr/>
                    </p:nvSpPr>
                    <p:spPr>
                      <a:xfrm flipV="1">
                        <a:off x="7572396" y="5814860"/>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4" name="مستطيل 23"/>
                    <p:cNvSpPr/>
                    <p:nvPr/>
                  </p:nvSpPr>
                  <p:spPr>
                    <a:xfrm flipV="1">
                      <a:off x="7550880" y="5304036"/>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6" name="مستطيل 25"/>
                  <p:cNvSpPr/>
                  <p:nvPr/>
                </p:nvSpPr>
                <p:spPr>
                  <a:xfrm flipH="1">
                    <a:off x="7429520" y="5671982"/>
                    <a:ext cx="1239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35" name="مربع نص 34"/>
                <p:cNvSpPr txBox="1"/>
                <p:nvPr/>
              </p:nvSpPr>
              <p:spPr>
                <a:xfrm>
                  <a:off x="6688110" y="6494570"/>
                  <a:ext cx="300082" cy="253916"/>
                </a:xfrm>
                <a:prstGeom prst="rect">
                  <a:avLst/>
                </a:prstGeom>
                <a:noFill/>
              </p:spPr>
              <p:txBody>
                <a:bodyPr wrap="none" rtlCol="0">
                  <a:spAutoFit/>
                </a:bodyPr>
                <a:lstStyle/>
                <a:p>
                  <a:r>
                    <a:rPr lang="el-GR" sz="1050" b="1" dirty="0"/>
                    <a:t>β</a:t>
                  </a:r>
                  <a:r>
                    <a:rPr lang="en-US" sz="1050" b="1" dirty="0"/>
                    <a:t>-</a:t>
                  </a:r>
                  <a:endParaRPr lang="en-GB" sz="1050" b="1" dirty="0"/>
                </a:p>
              </p:txBody>
            </p:sp>
          </p:grpSp>
          <p:sp>
            <p:nvSpPr>
              <p:cNvPr id="37" name="مربع نص 36"/>
              <p:cNvSpPr txBox="1"/>
              <p:nvPr/>
            </p:nvSpPr>
            <p:spPr>
              <a:xfrm>
                <a:off x="7363914" y="5554054"/>
                <a:ext cx="258404" cy="253916"/>
              </a:xfrm>
              <a:prstGeom prst="rect">
                <a:avLst/>
              </a:prstGeom>
              <a:noFill/>
            </p:spPr>
            <p:txBody>
              <a:bodyPr wrap="none" rtlCol="0">
                <a:spAutoFit/>
              </a:bodyPr>
              <a:lstStyle/>
              <a:p>
                <a:r>
                  <a:rPr lang="el-GR" sz="1050" b="1" dirty="0">
                    <a:solidFill>
                      <a:srgbClr val="F587D8"/>
                    </a:solidFill>
                  </a:rPr>
                  <a:t>β</a:t>
                </a:r>
                <a:endParaRPr lang="en-GB" sz="1050" b="1" dirty="0">
                  <a:solidFill>
                    <a:srgbClr val="F587D8"/>
                  </a:solidFill>
                </a:endParaRPr>
              </a:p>
            </p:txBody>
          </p:sp>
        </p:grpSp>
        <p:sp>
          <p:nvSpPr>
            <p:cNvPr id="40" name="مربع نص 39"/>
            <p:cNvSpPr txBox="1"/>
            <p:nvPr/>
          </p:nvSpPr>
          <p:spPr>
            <a:xfrm>
              <a:off x="7351192" y="5332850"/>
              <a:ext cx="553856" cy="307777"/>
            </a:xfrm>
            <a:prstGeom prst="rect">
              <a:avLst/>
            </a:prstGeom>
            <a:noFill/>
          </p:spPr>
          <p:txBody>
            <a:bodyPr wrap="square" rtlCol="0">
              <a:spAutoFit/>
            </a:bodyPr>
            <a:lstStyle/>
            <a:p>
              <a:r>
                <a:rPr lang="en-US" sz="1400" dirty="0"/>
                <a:t>OH</a:t>
              </a:r>
              <a:endParaRPr lang="en-GB" sz="1400" dirty="0"/>
            </a:p>
          </p:txBody>
        </p:sp>
        <p:sp>
          <p:nvSpPr>
            <p:cNvPr id="41" name="مربع نص 40"/>
            <p:cNvSpPr txBox="1"/>
            <p:nvPr/>
          </p:nvSpPr>
          <p:spPr>
            <a:xfrm>
              <a:off x="7239744" y="5742913"/>
              <a:ext cx="553856" cy="307777"/>
            </a:xfrm>
            <a:prstGeom prst="rect">
              <a:avLst/>
            </a:prstGeom>
            <a:noFill/>
          </p:spPr>
          <p:txBody>
            <a:bodyPr wrap="square" rtlCol="0">
              <a:spAutoFit/>
            </a:bodyPr>
            <a:lstStyle/>
            <a:p>
              <a:r>
                <a:rPr lang="en-US" sz="1400" dirty="0"/>
                <a:t>H</a:t>
              </a:r>
              <a:endParaRPr lang="en-GB" sz="1400" dirty="0"/>
            </a:p>
          </p:txBody>
        </p:sp>
      </p:grpSp>
      <p:grpSp>
        <p:nvGrpSpPr>
          <p:cNvPr id="21" name="مجموعة 10"/>
          <p:cNvGrpSpPr/>
          <p:nvPr/>
        </p:nvGrpSpPr>
        <p:grpSpPr>
          <a:xfrm>
            <a:off x="1152445" y="2492896"/>
            <a:ext cx="3183277" cy="1781587"/>
            <a:chOff x="2674607" y="2504669"/>
            <a:chExt cx="3183277" cy="1781587"/>
          </a:xfrm>
        </p:grpSpPr>
        <p:pic>
          <p:nvPicPr>
            <p:cNvPr id="33"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34" name="مربع نص 33"/>
            <p:cNvSpPr txBox="1"/>
            <p:nvPr/>
          </p:nvSpPr>
          <p:spPr>
            <a:xfrm>
              <a:off x="3801612" y="3807467"/>
              <a:ext cx="341760" cy="307777"/>
            </a:xfrm>
            <a:prstGeom prst="rect">
              <a:avLst/>
            </a:prstGeom>
            <a:noFill/>
          </p:spPr>
          <p:txBody>
            <a:bodyPr wrap="none" rtlCol="0">
              <a:spAutoFit/>
            </a:bodyPr>
            <a:lstStyle/>
            <a:p>
              <a:r>
                <a:rPr lang="el-GR" sz="1400" b="1" dirty="0">
                  <a:solidFill>
                    <a:srgbClr val="0000FF"/>
                  </a:solidFill>
                </a:rPr>
                <a:t>α</a:t>
              </a:r>
              <a:r>
                <a:rPr lang="en-US" sz="1400" b="1" dirty="0">
                  <a:solidFill>
                    <a:srgbClr val="0000FF"/>
                  </a:solidFill>
                </a:rPr>
                <a:t>-</a:t>
              </a:r>
              <a:endParaRPr lang="en-GB" sz="1400" b="1" dirty="0">
                <a:solidFill>
                  <a:srgbClr val="0000FF"/>
                </a:solidFill>
              </a:endParaRPr>
            </a:p>
          </p:txBody>
        </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عنصر نائب للمحتوى 2"/>
          <p:cNvSpPr txBox="1">
            <a:spLocks/>
          </p:cNvSpPr>
          <p:nvPr/>
        </p:nvSpPr>
        <p:spPr>
          <a:xfrm>
            <a:off x="467544" y="1357274"/>
            <a:ext cx="8605050" cy="5500726"/>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a:p>
            <a:pPr lvl="1" algn="l" rtl="0">
              <a:buFont typeface="Wingdings" pitchFamily="2" charset="2"/>
              <a:buChar char="§"/>
            </a:pPr>
            <a:r>
              <a:rPr lang="en-US" sz="2000" dirty="0">
                <a:solidFill>
                  <a:srgbClr val="0000FF"/>
                </a:solidFill>
                <a:latin typeface="Arial" pitchFamily="34" charset="0"/>
                <a:cs typeface="Arial" pitchFamily="34" charset="0"/>
              </a:rPr>
              <a:t>  Lactose</a:t>
            </a:r>
            <a:r>
              <a:rPr lang="en-US" sz="2000" dirty="0">
                <a:latin typeface="Arial" pitchFamily="34" charset="0"/>
                <a:cs typeface="Arial" pitchFamily="34" charset="0"/>
              </a:rPr>
              <a:t> “milk sugar” consists of glucose &amp; galactose, is a disaccharide occurs naturally in the milk </a:t>
            </a:r>
            <a:r>
              <a:rPr lang="en-US" sz="2000" b="1" dirty="0">
                <a:solidFill>
                  <a:srgbClr val="C00000"/>
                </a:solidFill>
                <a:latin typeface="Arial" pitchFamily="34" charset="0"/>
                <a:cs typeface="Arial" pitchFamily="34" charset="0"/>
              </a:rPr>
              <a:t>(dairy products)</a:t>
            </a: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r>
              <a:rPr lang="en-US" sz="2000" dirty="0">
                <a:latin typeface="Arial" pitchFamily="34" charset="0"/>
                <a:cs typeface="Arial" pitchFamily="34" charset="0"/>
              </a:rPr>
              <a:t> Lactose is a reducing sugar as it has a free anomeric carbon of the second unit </a:t>
            </a: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lvl="1" algn="l" rtl="0">
              <a:buFont typeface="Wingdings" pitchFamily="2" charset="2"/>
              <a:buChar char="§"/>
            </a:pPr>
            <a:endParaRPr lang="en-US" sz="2000" b="1" dirty="0">
              <a:solidFill>
                <a:srgbClr val="C00000"/>
              </a:solidFill>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مجموعة 45"/>
          <p:cNvGrpSpPr/>
          <p:nvPr/>
        </p:nvGrpSpPr>
        <p:grpSpPr>
          <a:xfrm>
            <a:off x="7710386" y="3969177"/>
            <a:ext cx="935860" cy="461665"/>
            <a:chOff x="7143768" y="3120969"/>
            <a:chExt cx="935860" cy="461665"/>
          </a:xfrm>
        </p:grpSpPr>
        <p:cxnSp>
          <p:nvCxnSpPr>
            <p:cNvPr id="47" name="رابط كسهم مستقيم 46"/>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مربع نص 47"/>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grpSp>
        <p:nvGrpSpPr>
          <p:cNvPr id="28" name="مجموعة 49"/>
          <p:cNvGrpSpPr/>
          <p:nvPr/>
        </p:nvGrpSpPr>
        <p:grpSpPr>
          <a:xfrm>
            <a:off x="3996180" y="2791933"/>
            <a:ext cx="935860" cy="461665"/>
            <a:chOff x="7143768" y="3120969"/>
            <a:chExt cx="935860" cy="461665"/>
          </a:xfrm>
        </p:grpSpPr>
        <p:cxnSp>
          <p:nvCxnSpPr>
            <p:cNvPr id="51" name="رابط كسهم مستقيم 50"/>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مربع نص 51"/>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1">
                                            <p:txEl>
                                              <p:pRg st="14" end="14"/>
                                            </p:txEl>
                                          </p:spTgt>
                                        </p:tgtEl>
                                        <p:attrNameLst>
                                          <p:attrName>style.visibility</p:attrName>
                                        </p:attrNameLst>
                                      </p:cBhvr>
                                      <p:to>
                                        <p:strVal val="visible"/>
                                      </p:to>
                                    </p:set>
                                    <p:animEffect transition="in" filter="circle(in)">
                                      <p:cBhvr>
                                        <p:cTn id="25" dur="1000"/>
                                        <p:tgtEl>
                                          <p:spTgt spid="3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Lactose Intolerance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Wingdings" panose="05000000000000000000" pitchFamily="2" charset="2"/>
              <a:buChar char="Ø"/>
            </a:pPr>
            <a:r>
              <a:rPr lang="en-US" sz="2400" dirty="0">
                <a:latin typeface="Arial" pitchFamily="34" charset="0"/>
                <a:cs typeface="Arial" pitchFamily="34" charset="0"/>
              </a:rPr>
              <a:t>Lactose Intolerance: deficiency of lactase enzyme leading to </a:t>
            </a:r>
            <a:r>
              <a:rPr lang="en-US" sz="2400" b="1" dirty="0">
                <a:solidFill>
                  <a:srgbClr val="C00000"/>
                </a:solidFill>
                <a:latin typeface="Arial" pitchFamily="34" charset="0"/>
                <a:cs typeface="Arial" pitchFamily="34" charset="0"/>
              </a:rPr>
              <a:t>Gastrointestinal tract (GIT) disturbances such as: </a:t>
            </a:r>
            <a:r>
              <a:rPr lang="en-US" sz="2400" dirty="0">
                <a:latin typeface="Arial" pitchFamily="34" charset="0"/>
                <a:cs typeface="Arial" pitchFamily="34" charset="0"/>
              </a:rPr>
              <a:t>nausea, bloating, abdominal cramps and diarrhea</a:t>
            </a:r>
            <a:r>
              <a:rPr lang="en-US" sz="2400" b="1" dirty="0">
                <a:solidFill>
                  <a:srgbClr val="C00000"/>
                </a:solidFill>
                <a:latin typeface="Arial" pitchFamily="34" charset="0"/>
                <a:cs typeface="Arial" pitchFamily="34" charset="0"/>
              </a:rPr>
              <a:t> </a:t>
            </a:r>
            <a:r>
              <a:rPr lang="en-US" sz="2400" dirty="0">
                <a:latin typeface="Arial" pitchFamily="34" charset="0"/>
                <a:cs typeface="Arial" pitchFamily="34" charset="0"/>
              </a:rPr>
              <a:t>as lactose will reach the colon intact and being digested by bacteria found in colon</a:t>
            </a:r>
          </a:p>
          <a:p>
            <a:pPr algn="l" rtl="0"/>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a:extLst>
              <a:ext uri="{FF2B5EF4-FFF2-40B4-BE49-F238E27FC236}">
                <a16:creationId xmlns:a16="http://schemas.microsoft.com/office/drawing/2014/main" id="{91029C0A-9709-4249-9DB6-4A478826D10F}"/>
              </a:ext>
            </a:extLst>
          </p:cNvPr>
          <p:cNvPicPr>
            <a:picLocks noChangeAspect="1"/>
          </p:cNvPicPr>
          <p:nvPr/>
        </p:nvPicPr>
        <p:blipFill>
          <a:blip r:embed="rId3"/>
          <a:stretch>
            <a:fillRect/>
          </a:stretch>
        </p:blipFill>
        <p:spPr>
          <a:xfrm>
            <a:off x="3995936" y="2857897"/>
            <a:ext cx="5139432" cy="3955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66468" y="1628800"/>
            <a:ext cx="8670028" cy="4921829"/>
            <a:chOff x="366468" y="1931479"/>
            <a:chExt cx="8706126" cy="4619150"/>
          </a:xfrm>
        </p:grpSpPr>
        <p:grpSp>
          <p:nvGrpSpPr>
            <p:cNvPr id="9" name="Group 8"/>
            <p:cNvGrpSpPr/>
            <p:nvPr/>
          </p:nvGrpSpPr>
          <p:grpSpPr>
            <a:xfrm>
              <a:off x="366468" y="1931479"/>
              <a:ext cx="8706126" cy="4619150"/>
              <a:chOff x="366468" y="1931479"/>
              <a:chExt cx="8706126" cy="4619150"/>
            </a:xfrm>
          </p:grpSpPr>
          <p:pic>
            <p:nvPicPr>
              <p:cNvPr id="1026" name="Picture 2" descr="Lactose-Detection-Testing"/>
              <p:cNvPicPr>
                <a:picLocks noChangeAspect="1" noChangeArrowheads="1"/>
              </p:cNvPicPr>
              <p:nvPr/>
            </p:nvPicPr>
            <p:blipFill rotWithShape="1">
              <a:blip r:embed="rId2">
                <a:extLst>
                  <a:ext uri="{28A0092B-C50C-407E-A947-70E740481C1C}">
                    <a14:useLocalDpi xmlns:a14="http://schemas.microsoft.com/office/drawing/2010/main" val="0"/>
                  </a:ext>
                </a:extLst>
              </a:blip>
              <a:srcRect t="24868"/>
              <a:stretch/>
            </p:blipFill>
            <p:spPr bwMode="auto">
              <a:xfrm>
                <a:off x="366468" y="1931479"/>
                <a:ext cx="8706126" cy="4619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51412" y="3711224"/>
                <a:ext cx="165618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636404" y="3635731"/>
              <a:ext cx="1871192" cy="615553"/>
            </a:xfrm>
            <a:prstGeom prst="rect">
              <a:avLst/>
            </a:prstGeom>
            <a:noFill/>
          </p:spPr>
          <p:txBody>
            <a:bodyPr wrap="square" rtlCol="0">
              <a:spAutoFit/>
            </a:bodyPr>
            <a:lstStyle/>
            <a:p>
              <a:r>
                <a:rPr lang="en-US" sz="1600" b="1" dirty="0"/>
                <a:t>Flatulence due to intestinal gases</a:t>
              </a:r>
              <a:r>
                <a:rPr lang="en-US" b="1" dirty="0"/>
                <a:t>  </a:t>
              </a:r>
            </a:p>
          </p:txBody>
        </p:sp>
      </p:grpSp>
      <p:sp>
        <p:nvSpPr>
          <p:cNvPr id="5" name="مستطيل 5"/>
          <p:cNvSpPr/>
          <p:nvPr/>
        </p:nvSpPr>
        <p:spPr>
          <a:xfrm>
            <a:off x="-3651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عنوان 1"/>
          <p:cNvSpPr txBox="1">
            <a:spLocks/>
          </p:cNvSpPr>
          <p:nvPr/>
        </p:nvSpPr>
        <p:spPr>
          <a:xfrm>
            <a:off x="107504" y="188640"/>
            <a:ext cx="9144000" cy="17633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3600" dirty="0">
                <a:solidFill>
                  <a:srgbClr val="C00000"/>
                </a:solidFill>
              </a:rPr>
              <a:t>Signs and symptoms </a:t>
            </a:r>
          </a:p>
          <a:p>
            <a:pPr rtl="0"/>
            <a:r>
              <a:rPr lang="en-US" sz="3600" dirty="0">
                <a:solidFill>
                  <a:srgbClr val="C00000"/>
                </a:solidFill>
              </a:rPr>
              <a:t>of lactose intolerance </a:t>
            </a:r>
            <a:endParaRPr lang="ar-JO" sz="3600" dirty="0">
              <a:solidFill>
                <a:srgbClr val="C00000"/>
              </a:solidFill>
            </a:endParaRPr>
          </a:p>
        </p:txBody>
      </p:sp>
      <p:pic>
        <p:nvPicPr>
          <p:cNvPr id="7"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Tree>
    <p:extLst>
      <p:ext uri="{BB962C8B-B14F-4D97-AF65-F5344CB8AC3E}">
        <p14:creationId xmlns:p14="http://schemas.microsoft.com/office/powerpoint/2010/main" val="22262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36CBA3-8CB9-E544-8637-EA6A27BCBFA8}"/>
              </a:ext>
            </a:extLst>
          </p:cNvPr>
          <p:cNvGrpSpPr/>
          <p:nvPr/>
        </p:nvGrpSpPr>
        <p:grpSpPr>
          <a:xfrm>
            <a:off x="591182" y="2996952"/>
            <a:ext cx="3476762" cy="3802500"/>
            <a:chOff x="428564" y="2974872"/>
            <a:chExt cx="3260738" cy="3730492"/>
          </a:xfrm>
        </p:grpSpPr>
        <p:pic>
          <p:nvPicPr>
            <p:cNvPr id="4" name="Picture 3">
              <a:extLst>
                <a:ext uri="{FF2B5EF4-FFF2-40B4-BE49-F238E27FC236}">
                  <a16:creationId xmlns:a16="http://schemas.microsoft.com/office/drawing/2014/main" id="{68CA5003-3319-EB44-8BBF-C596902246E9}"/>
                </a:ext>
              </a:extLst>
            </p:cNvPr>
            <p:cNvPicPr>
              <a:picLocks noChangeAspect="1"/>
            </p:cNvPicPr>
            <p:nvPr/>
          </p:nvPicPr>
          <p:blipFill>
            <a:blip r:embed="rId2"/>
            <a:stretch>
              <a:fillRect/>
            </a:stretch>
          </p:blipFill>
          <p:spPr>
            <a:xfrm>
              <a:off x="428564" y="4185084"/>
              <a:ext cx="2520280" cy="2520280"/>
            </a:xfrm>
            <a:prstGeom prst="rect">
              <a:avLst/>
            </a:prstGeom>
          </p:spPr>
        </p:pic>
        <p:pic>
          <p:nvPicPr>
            <p:cNvPr id="7" name="Picture 6">
              <a:extLst>
                <a:ext uri="{FF2B5EF4-FFF2-40B4-BE49-F238E27FC236}">
                  <a16:creationId xmlns:a16="http://schemas.microsoft.com/office/drawing/2014/main" id="{9B4D26F0-ABC1-DB41-A6B8-2F5872FF3393}"/>
                </a:ext>
              </a:extLst>
            </p:cNvPr>
            <p:cNvPicPr>
              <a:picLocks noChangeAspect="1"/>
            </p:cNvPicPr>
            <p:nvPr/>
          </p:nvPicPr>
          <p:blipFill>
            <a:blip r:embed="rId3"/>
            <a:stretch>
              <a:fillRect/>
            </a:stretch>
          </p:blipFill>
          <p:spPr>
            <a:xfrm>
              <a:off x="1924002" y="2974872"/>
              <a:ext cx="1765300" cy="1143000"/>
            </a:xfrm>
            <a:prstGeom prst="rect">
              <a:avLst/>
            </a:prstGeom>
          </p:spPr>
        </p:pic>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Lactose Intolerance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836712"/>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Arial" panose="020B0604020202020204" pitchFamily="34" charset="0"/>
              <a:buChar char="•"/>
            </a:pPr>
            <a:r>
              <a:rPr lang="en-US" sz="2400" dirty="0">
                <a:latin typeface="Arial" pitchFamily="34" charset="0"/>
                <a:cs typeface="Arial" pitchFamily="34" charset="0"/>
              </a:rPr>
              <a:t>4 types of Lactose Intolerance : </a:t>
            </a:r>
            <a:r>
              <a:rPr lang="en-US" sz="2400" b="1" dirty="0">
                <a:solidFill>
                  <a:srgbClr val="C00000"/>
                </a:solidFill>
                <a:latin typeface="Arial" pitchFamily="34" charset="0"/>
                <a:cs typeface="Arial" pitchFamily="34" charset="0"/>
              </a:rPr>
              <a:t>Primary </a:t>
            </a:r>
            <a:r>
              <a:rPr lang="en-US" sz="2400" dirty="0">
                <a:latin typeface="Arial" pitchFamily="34" charset="0"/>
                <a:cs typeface="Arial" pitchFamily="34" charset="0"/>
              </a:rPr>
              <a:t>(lactase level declines with age), </a:t>
            </a:r>
            <a:r>
              <a:rPr lang="en-US" sz="2400" b="1" dirty="0">
                <a:solidFill>
                  <a:srgbClr val="C00000"/>
                </a:solidFill>
                <a:latin typeface="Arial" pitchFamily="34" charset="0"/>
                <a:cs typeface="Arial" pitchFamily="34" charset="0"/>
              </a:rPr>
              <a:t>secondary</a:t>
            </a:r>
            <a:r>
              <a:rPr lang="en-US" sz="2400" dirty="0">
                <a:latin typeface="Arial" pitchFamily="34" charset="0"/>
                <a:cs typeface="Arial" pitchFamily="34" charset="0"/>
              </a:rPr>
              <a:t> (lactase level declines with injury of small intestine due to inflammatory bowel diseases), </a:t>
            </a:r>
            <a:r>
              <a:rPr lang="en-US" sz="2400" b="1" dirty="0">
                <a:solidFill>
                  <a:srgbClr val="C00000"/>
                </a:solidFill>
                <a:latin typeface="Arial" pitchFamily="34" charset="0"/>
                <a:cs typeface="Arial" pitchFamily="34" charset="0"/>
              </a:rPr>
              <a:t>congenital</a:t>
            </a:r>
            <a:r>
              <a:rPr lang="en-US" sz="2400" dirty="0">
                <a:latin typeface="Arial" pitchFamily="34" charset="0"/>
                <a:cs typeface="Arial" pitchFamily="34" charset="0"/>
              </a:rPr>
              <a:t> (rare genetic disease, deficiency of lactase at birth) and </a:t>
            </a:r>
            <a:r>
              <a:rPr lang="en-US" sz="2400" b="1" dirty="0">
                <a:solidFill>
                  <a:srgbClr val="C00000"/>
                </a:solidFill>
                <a:latin typeface="Arial" pitchFamily="34" charset="0"/>
                <a:cs typeface="Arial" pitchFamily="34" charset="0"/>
              </a:rPr>
              <a:t>developmental</a:t>
            </a:r>
            <a:r>
              <a:rPr lang="en-US" sz="2400" dirty="0">
                <a:latin typeface="Arial" pitchFamily="34" charset="0"/>
                <a:cs typeface="Arial" pitchFamily="34" charset="0"/>
              </a:rPr>
              <a:t> (premature babies).</a:t>
            </a: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4EAAC1CB-4875-ED46-8E9C-E4746EFD8E3A}"/>
              </a:ext>
            </a:extLst>
          </p:cNvPr>
          <p:cNvPicPr>
            <a:picLocks noChangeAspect="1"/>
          </p:cNvPicPr>
          <p:nvPr/>
        </p:nvPicPr>
        <p:blipFill>
          <a:blip r:embed="rId5"/>
          <a:stretch>
            <a:fillRect/>
          </a:stretch>
        </p:blipFill>
        <p:spPr>
          <a:xfrm>
            <a:off x="4283968" y="3431474"/>
            <a:ext cx="4674096" cy="3116064"/>
          </a:xfrm>
          <a:prstGeom prst="rect">
            <a:avLst/>
          </a:prstGeom>
        </p:spPr>
      </p:pic>
    </p:spTree>
    <p:extLst>
      <p:ext uri="{BB962C8B-B14F-4D97-AF65-F5344CB8AC3E}">
        <p14:creationId xmlns:p14="http://schemas.microsoft.com/office/powerpoint/2010/main" val="64438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04" cy="5805264"/>
          </a:xfrm>
          <a:prstGeom prst="rect">
            <a:avLst/>
          </a:prstGeom>
        </p:spPr>
        <p:txBody>
          <a:bodyPr vert="horz" lIns="91440" tIns="45720" rIns="91440" bIns="45720" rtlCol="1">
            <a:normAutofit lnSpcReduction="10000"/>
          </a:bodyPr>
          <a:lstStyle/>
          <a:p>
            <a:pPr algn="l" rtl="0"/>
            <a:endParaRPr lang="en-US" sz="2000" dirty="0">
              <a:latin typeface="Arial" pitchFamily="34" charset="0"/>
              <a:cs typeface="Arial" pitchFamily="34" charset="0"/>
            </a:endParaRPr>
          </a:p>
          <a:p>
            <a:pPr marL="342900" indent="-342900" algn="l" rtl="0">
              <a:buFont typeface="Arial" panose="020B0604020202020204" pitchFamily="34" charset="0"/>
              <a:buChar char="•"/>
            </a:pPr>
            <a:r>
              <a:rPr lang="en-US" sz="2400" dirty="0">
                <a:solidFill>
                  <a:srgbClr val="0000FF"/>
                </a:solidFill>
                <a:latin typeface="Arial" pitchFamily="34" charset="0"/>
                <a:cs typeface="Arial" pitchFamily="34" charset="0"/>
              </a:rPr>
              <a:t> Sucrose </a:t>
            </a:r>
            <a:r>
              <a:rPr lang="en-US" sz="2400" dirty="0">
                <a:latin typeface="Arial" pitchFamily="34" charset="0"/>
                <a:cs typeface="Arial" pitchFamily="34" charset="0"/>
              </a:rPr>
              <a:t>“table sugar” consists of glucose &amp; fructose, is a disaccharide obtained commercially from cane or beet.</a:t>
            </a:r>
          </a:p>
          <a:p>
            <a:pPr marL="342900" indent="-342900" algn="l" rtl="0">
              <a:buFont typeface="Arial" panose="020B0604020202020204" pitchFamily="34" charset="0"/>
              <a:buChar char="•"/>
            </a:pP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l" rtl="0">
              <a:spcBef>
                <a:spcPct val="20000"/>
              </a:spcBef>
              <a:defRPr/>
            </a:pPr>
            <a:endParaRPr lang="en-US" sz="3200" dirty="0">
              <a:latin typeface="Arial" pitchFamily="34" charset="0"/>
              <a:cs typeface="Arial" pitchFamily="34" charset="0"/>
            </a:endParaRPr>
          </a:p>
          <a:p>
            <a:pPr marL="342900" indent="-342900" algn="l" rtl="0">
              <a:spcBef>
                <a:spcPct val="20000"/>
              </a:spcBef>
              <a:buFont typeface="Wingdings" pitchFamily="2" charset="2"/>
              <a:buChar char="Ø"/>
              <a:defRPr/>
            </a:pPr>
            <a:r>
              <a:rPr lang="en-US" sz="2400" dirty="0">
                <a:latin typeface="Arial" pitchFamily="34" charset="0"/>
                <a:cs typeface="Arial" pitchFamily="34" charset="0"/>
              </a:rPr>
              <a:t>Sucrose is not a reducing sugar because the anomeric carbon of the second residue (the reducing end) is not free but involved in the glycosidic bond formation. Sucrose is ideal as preservative commonly used with dried fruits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3" name="Group 12">
            <a:extLst>
              <a:ext uri="{FF2B5EF4-FFF2-40B4-BE49-F238E27FC236}">
                <a16:creationId xmlns:a16="http://schemas.microsoft.com/office/drawing/2014/main" id="{70357CE1-D4D8-7E4F-9DB4-578C697656CB}"/>
              </a:ext>
            </a:extLst>
          </p:cNvPr>
          <p:cNvGrpSpPr/>
          <p:nvPr/>
        </p:nvGrpSpPr>
        <p:grpSpPr>
          <a:xfrm>
            <a:off x="1043608" y="2060848"/>
            <a:ext cx="4701632" cy="2897712"/>
            <a:chOff x="2339752" y="2408510"/>
            <a:chExt cx="4701632" cy="2897712"/>
          </a:xfrm>
        </p:grpSpPr>
        <p:grpSp>
          <p:nvGrpSpPr>
            <p:cNvPr id="4" name="Group 3">
              <a:extLst>
                <a:ext uri="{FF2B5EF4-FFF2-40B4-BE49-F238E27FC236}">
                  <a16:creationId xmlns:a16="http://schemas.microsoft.com/office/drawing/2014/main" id="{09C62202-E2AA-D849-BEBB-01895E94FBC8}"/>
                </a:ext>
              </a:extLst>
            </p:cNvPr>
            <p:cNvGrpSpPr/>
            <p:nvPr/>
          </p:nvGrpSpPr>
          <p:grpSpPr>
            <a:xfrm>
              <a:off x="2339752" y="2408510"/>
              <a:ext cx="4701632" cy="2897712"/>
              <a:chOff x="2339752" y="2408510"/>
              <a:chExt cx="4701632" cy="2897712"/>
            </a:xfrm>
          </p:grpSpPr>
          <p:grpSp>
            <p:nvGrpSpPr>
              <p:cNvPr id="10" name="Group 9">
                <a:extLst>
                  <a:ext uri="{FF2B5EF4-FFF2-40B4-BE49-F238E27FC236}">
                    <a16:creationId xmlns:a16="http://schemas.microsoft.com/office/drawing/2014/main" id="{545A3F0E-6D0A-5847-8930-2F2609318977}"/>
                  </a:ext>
                </a:extLst>
              </p:cNvPr>
              <p:cNvGrpSpPr/>
              <p:nvPr/>
            </p:nvGrpSpPr>
            <p:grpSpPr>
              <a:xfrm>
                <a:off x="2339752" y="2408510"/>
                <a:ext cx="4701632" cy="2897712"/>
                <a:chOff x="2339752" y="2408510"/>
                <a:chExt cx="4701632" cy="2897712"/>
              </a:xfrm>
            </p:grpSpPr>
            <p:pic>
              <p:nvPicPr>
                <p:cNvPr id="15" name="Picture 2"/>
                <p:cNvPicPr>
                  <a:picLocks noChangeAspect="1" noChangeArrowheads="1"/>
                </p:cNvPicPr>
                <p:nvPr/>
              </p:nvPicPr>
              <p:blipFill rotWithShape="1">
                <a:blip r:embed="rId3"/>
                <a:srcRect t="77934"/>
                <a:stretch/>
              </p:blipFill>
              <p:spPr bwMode="auto">
                <a:xfrm>
                  <a:off x="2339752" y="4776118"/>
                  <a:ext cx="4162784" cy="530104"/>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1DBDC574-3737-D74B-81DF-87EC6E739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2408510"/>
                  <a:ext cx="4701632" cy="2367608"/>
                </a:xfrm>
                <a:prstGeom prst="rect">
                  <a:avLst/>
                </a:prstGeom>
                <a:ln>
                  <a:noFill/>
                </a:ln>
              </p:spPr>
            </p:pic>
          </p:grpSp>
          <p:sp>
            <p:nvSpPr>
              <p:cNvPr id="3" name="Rectangle 2">
                <a:extLst>
                  <a:ext uri="{FF2B5EF4-FFF2-40B4-BE49-F238E27FC236}">
                    <a16:creationId xmlns:a16="http://schemas.microsoft.com/office/drawing/2014/main" id="{927A433B-07B9-834D-85C7-D042A68101E4}"/>
                  </a:ext>
                </a:extLst>
              </p:cNvPr>
              <p:cNvSpPr/>
              <p:nvPr/>
            </p:nvSpPr>
            <p:spPr>
              <a:xfrm>
                <a:off x="5292080" y="3573016"/>
                <a:ext cx="7200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
            <p:nvSpPr>
              <p:cNvPr id="11" name="Rectangle 10">
                <a:extLst>
                  <a:ext uri="{FF2B5EF4-FFF2-40B4-BE49-F238E27FC236}">
                    <a16:creationId xmlns:a16="http://schemas.microsoft.com/office/drawing/2014/main" id="{DAFD532A-AE09-A140-813F-015F76DCCC55}"/>
                  </a:ext>
                </a:extLst>
              </p:cNvPr>
              <p:cNvSpPr/>
              <p:nvPr/>
            </p:nvSpPr>
            <p:spPr>
              <a:xfrm>
                <a:off x="3446231" y="3687153"/>
                <a:ext cx="122904" cy="19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grpSp>
        <p:sp>
          <p:nvSpPr>
            <p:cNvPr id="7" name="TextBox 6">
              <a:extLst>
                <a:ext uri="{FF2B5EF4-FFF2-40B4-BE49-F238E27FC236}">
                  <a16:creationId xmlns:a16="http://schemas.microsoft.com/office/drawing/2014/main" id="{5BEB4C5A-BECC-2346-B695-DD735F261D01}"/>
                </a:ext>
              </a:extLst>
            </p:cNvPr>
            <p:cNvSpPr txBox="1"/>
            <p:nvPr/>
          </p:nvSpPr>
          <p:spPr>
            <a:xfrm>
              <a:off x="5246107" y="3965827"/>
              <a:ext cx="235962" cy="215444"/>
            </a:xfrm>
            <a:prstGeom prst="rect">
              <a:avLst/>
            </a:prstGeom>
            <a:noFill/>
          </p:spPr>
          <p:txBody>
            <a:bodyPr wrap="none" rtlCol="0">
              <a:spAutoFit/>
            </a:bodyPr>
            <a:lstStyle/>
            <a:p>
              <a:pPr marL="0" algn="l" defTabSz="914400" rtl="0" eaLnBrk="1" latinLnBrk="0" hangingPunct="1"/>
              <a:r>
                <a:rPr lang="en-GB" sz="800" dirty="0">
                  <a:solidFill>
                    <a:srgbClr val="C00000"/>
                  </a:solidFill>
                </a:rPr>
                <a:t>1</a:t>
              </a:r>
            </a:p>
          </p:txBody>
        </p:sp>
        <p:sp>
          <p:nvSpPr>
            <p:cNvPr id="16" name="TextBox 15">
              <a:extLst>
                <a:ext uri="{FF2B5EF4-FFF2-40B4-BE49-F238E27FC236}">
                  <a16:creationId xmlns:a16="http://schemas.microsoft.com/office/drawing/2014/main" id="{9D424E1B-7A9E-4445-B79C-C5C08E6D0EFA}"/>
                </a:ext>
              </a:extLst>
            </p:cNvPr>
            <p:cNvSpPr txBox="1"/>
            <p:nvPr/>
          </p:nvSpPr>
          <p:spPr>
            <a:xfrm>
              <a:off x="3543950" y="4149660"/>
              <a:ext cx="235962" cy="215444"/>
            </a:xfrm>
            <a:prstGeom prst="rect">
              <a:avLst/>
            </a:prstGeom>
            <a:noFill/>
          </p:spPr>
          <p:txBody>
            <a:bodyPr wrap="none" rtlCol="0">
              <a:spAutoFit/>
            </a:bodyPr>
            <a:lstStyle/>
            <a:p>
              <a:pPr marL="0" algn="l" defTabSz="914400" rtl="0" eaLnBrk="1" latinLnBrk="0" hangingPunct="1"/>
              <a:r>
                <a:rPr lang="en-GB" sz="800" dirty="0">
                  <a:solidFill>
                    <a:srgbClr val="C00000"/>
                  </a:solidFill>
                </a:rPr>
                <a:t>1</a:t>
              </a:r>
            </a:p>
          </p:txBody>
        </p:sp>
      </p:grpSp>
      <p:pic>
        <p:nvPicPr>
          <p:cNvPr id="1026" name="Picture 2" descr="Sugar beet | Description, Plant, Sugar, Cultivation, &amp; Facts | Britann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758" y="2608374"/>
            <a:ext cx="2453404" cy="207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5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9" end="9"/>
                                            </p:txEl>
                                          </p:spTgt>
                                        </p:tgtEl>
                                        <p:attrNameLst>
                                          <p:attrName>style.visibility</p:attrName>
                                        </p:attrNameLst>
                                      </p:cBhvr>
                                      <p:to>
                                        <p:strVal val="visible"/>
                                      </p:to>
                                    </p:set>
                                    <p:animEffect transition="in" filter="blinds(horizontal)">
                                      <p:cBhvr>
                                        <p:cTn id="1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Font typeface="Wingdings" pitchFamily="2" charset="2"/>
              <a:buChar char="q"/>
            </a:pPr>
            <a:r>
              <a:rPr lang="en-US" sz="2400" dirty="0">
                <a:latin typeface="Arial" pitchFamily="34" charset="0"/>
                <a:cs typeface="Arial" pitchFamily="34" charset="0"/>
              </a:rPr>
              <a:t>Polysaccharides “glycans” are polymeric molecules consist of long chains of monosaccharide units bound together via the glycosidic linkages.</a:t>
            </a:r>
          </a:p>
          <a:p>
            <a:pPr algn="l" rtl="0">
              <a:buFont typeface="Wingdings" pitchFamily="2" charset="2"/>
              <a:buChar char="q"/>
            </a:pPr>
            <a:r>
              <a:rPr lang="en-US" sz="2400" dirty="0">
                <a:latin typeface="Arial" pitchFamily="34" charset="0"/>
                <a:cs typeface="Arial" pitchFamily="34" charset="0"/>
              </a:rPr>
              <a:t>Polysaccharides composed of same type of monosaccharides are called </a:t>
            </a:r>
            <a:r>
              <a:rPr lang="en-US" sz="2400" b="1" dirty="0">
                <a:solidFill>
                  <a:srgbClr val="0000FF"/>
                </a:solidFill>
                <a:latin typeface="Arial" pitchFamily="34" charset="0"/>
                <a:cs typeface="Arial" pitchFamily="34" charset="0"/>
              </a:rPr>
              <a:t>homopolysaccharides </a:t>
            </a:r>
            <a:r>
              <a:rPr lang="en-US" sz="2400" dirty="0">
                <a:latin typeface="Arial" pitchFamily="34" charset="0"/>
                <a:cs typeface="Arial" pitchFamily="34" charset="0"/>
              </a:rPr>
              <a:t>“homoglycans”  and those consisting of more than one type are called </a:t>
            </a:r>
            <a:r>
              <a:rPr lang="en-US" sz="2400" b="1" dirty="0">
                <a:solidFill>
                  <a:srgbClr val="0000FF"/>
                </a:solidFill>
                <a:latin typeface="Arial" pitchFamily="34" charset="0"/>
                <a:cs typeface="Arial" pitchFamily="34" charset="0"/>
              </a:rPr>
              <a:t>heteropolysaccharides </a:t>
            </a:r>
            <a:r>
              <a:rPr lang="en-US" sz="2400" dirty="0">
                <a:latin typeface="Arial" pitchFamily="34" charset="0"/>
                <a:cs typeface="Arial" pitchFamily="34" charset="0"/>
              </a:rPr>
              <a:t>“heteroglycans” . </a:t>
            </a:r>
          </a:p>
          <a:p>
            <a:pPr algn="l" rtl="0">
              <a:buFont typeface="Wingdings" pitchFamily="2" charset="2"/>
              <a:buChar char="q"/>
            </a:pPr>
            <a:r>
              <a:rPr lang="en-US" sz="2400" dirty="0">
                <a:latin typeface="Arial" pitchFamily="34" charset="0"/>
                <a:cs typeface="Arial" pitchFamily="34" charset="0"/>
              </a:rPr>
              <a:t>They form branched as well as linear polymers.</a:t>
            </a:r>
          </a:p>
          <a:p>
            <a:pPr algn="l" rtl="0">
              <a:buFont typeface="Wingdings" pitchFamily="2" charset="2"/>
              <a:buChar char="q"/>
            </a:pPr>
            <a:r>
              <a:rPr lang="en-US" sz="2400" dirty="0">
                <a:latin typeface="Arial" pitchFamily="34" charset="0"/>
                <a:cs typeface="Arial" pitchFamily="34" charset="0"/>
              </a:rPr>
              <a:t>They are classified into: </a:t>
            </a:r>
          </a:p>
          <a:p>
            <a:pPr marL="857250" lvl="1" indent="-457200" algn="l" rtl="0">
              <a:buFont typeface="+mj-lt"/>
              <a:buAutoNum type="arabicPeriod"/>
            </a:pPr>
            <a:r>
              <a:rPr lang="en-US" sz="2100" dirty="0">
                <a:latin typeface="Arial" pitchFamily="34" charset="0"/>
                <a:cs typeface="Arial" pitchFamily="34" charset="0"/>
              </a:rPr>
              <a:t>Storage polysaccharides like starch and glycogen</a:t>
            </a:r>
          </a:p>
          <a:p>
            <a:pPr marL="857250" lvl="1" indent="-457200" algn="l" rtl="0">
              <a:buFont typeface="+mj-lt"/>
              <a:buAutoNum type="arabicPeriod"/>
            </a:pPr>
            <a:r>
              <a:rPr lang="en-US" sz="2100" dirty="0">
                <a:latin typeface="Arial" pitchFamily="34" charset="0"/>
                <a:cs typeface="Arial" pitchFamily="34" charset="0"/>
              </a:rPr>
              <a:t>Structural polysaccharides like cellulose and chitin  </a:t>
            </a:r>
          </a:p>
          <a:p>
            <a:pPr lvl="2" algn="l" rtl="0">
              <a:buNone/>
            </a:pPr>
            <a:endParaRPr lang="en-US" sz="2100" dirty="0">
              <a:latin typeface="Arial" pitchFamily="34" charset="0"/>
              <a:cs typeface="Arial" pitchFamily="34" charset="0"/>
            </a:endParaRP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45BA3301168749AEA9991A39E748BE" ma:contentTypeVersion="3" ma:contentTypeDescription="Create a new document." ma:contentTypeScope="" ma:versionID="1e8071a6a6dbcdbd74766251dc69b2c7">
  <xsd:schema xmlns:xsd="http://www.w3.org/2001/XMLSchema" xmlns:xs="http://www.w3.org/2001/XMLSchema" xmlns:p="http://schemas.microsoft.com/office/2006/metadata/properties" xmlns:ns2="5d06be30-d19e-4e92-9834-782dff2358cd" targetNamespace="http://schemas.microsoft.com/office/2006/metadata/properties" ma:root="true" ma:fieldsID="9b2fee3010546d2cfbf9ce9826ad724e" ns2:_="">
    <xsd:import namespace="5d06be30-d19e-4e92-9834-782dff2358c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06be30-d19e-4e92-9834-782dff235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8713A7-BD6F-4511-B96E-F2D5489D1F55}">
  <ds:schemaRefs>
    <ds:schemaRef ds:uri="http://schemas.microsoft.com/office/2006/metadata/contentType"/>
    <ds:schemaRef ds:uri="http://schemas.microsoft.com/office/2006/metadata/properties/metaAttributes"/>
    <ds:schemaRef ds:uri="http://www.w3.org/2000/xmlns/"/>
    <ds:schemaRef ds:uri="http://www.w3.org/2001/XMLSchema"/>
    <ds:schemaRef ds:uri="5d06be30-d19e-4e92-9834-782dff2358cd"/>
  </ds:schemaRefs>
</ds:datastoreItem>
</file>

<file path=customXml/itemProps2.xml><?xml version="1.0" encoding="utf-8"?>
<ds:datastoreItem xmlns:ds="http://schemas.openxmlformats.org/officeDocument/2006/customXml" ds:itemID="{590C119A-0567-4CA1-A3E6-759021E6D346}">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44811B36-1B58-4DC9-8AF1-4C5625CEF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10254</TotalTime>
  <Words>1477</Words>
  <Application>Microsoft Office PowerPoint</Application>
  <PresentationFormat>On-screen Show (4:3)</PresentationFormat>
  <Paragraphs>324</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سمة Office</vt:lpstr>
      <vt:lpstr>Carbohydrates III</vt:lpstr>
      <vt:lpstr>Disaccharides </vt:lpstr>
      <vt:lpstr>Glycosidic bond </vt:lpstr>
      <vt:lpstr>Disaccharides </vt:lpstr>
      <vt:lpstr>Lactose Intolerance </vt:lpstr>
      <vt:lpstr>PowerPoint Presentation</vt:lpstr>
      <vt:lpstr>Lactose Intolerance </vt:lpstr>
      <vt:lpstr>Disaccharides </vt:lpstr>
      <vt:lpstr>Polysaccharides </vt:lpstr>
      <vt:lpstr>Storage Polysaccharides </vt:lpstr>
      <vt:lpstr>Storage Polysaccharides </vt:lpstr>
      <vt:lpstr>Storage Polysaccharides </vt:lpstr>
      <vt:lpstr>Synthesis &amp; Breakdown of Glycogen</vt:lpstr>
      <vt:lpstr>Storage Polysaccharides </vt:lpstr>
      <vt:lpstr>Structural Polysaccharides </vt:lpstr>
      <vt:lpstr>Structural Polysaccharides </vt:lpstr>
      <vt:lpstr>Structural Polysaccharides </vt:lpstr>
      <vt:lpstr>Structural Polysaccharides </vt:lpstr>
      <vt:lpstr>Structural Polysaccharides </vt:lpstr>
      <vt:lpstr>Structural Polysaccharides </vt:lpstr>
      <vt:lpstr>Heteropolysaccharides </vt:lpstr>
      <vt:lpstr>Hyaluronic acid </vt:lpstr>
      <vt:lpstr>Hyaluronic acid </vt:lpstr>
      <vt:lpstr>Hyaluronic acid  </vt:lpstr>
      <vt:lpstr>Heteropolysaccharides </vt:lpstr>
      <vt:lpstr>Heteropolysaccharides </vt:lpstr>
      <vt:lpstr>Heteropolysaccharides </vt:lpstr>
      <vt:lpstr>Heteropolysaccharides </vt:lpstr>
      <vt:lpstr>Heteropolysaccharides </vt:lpstr>
      <vt:lpstr>Heteropolysaccharides </vt:lpstr>
      <vt:lpstr>Heteropolysaccharides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Asma AL-zuod</cp:lastModifiedBy>
  <cp:revision>368</cp:revision>
  <dcterms:created xsi:type="dcterms:W3CDTF">2014-10-12T07:45:16Z</dcterms:created>
  <dcterms:modified xsi:type="dcterms:W3CDTF">2025-10-25T12:57:02Z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0x0101001345BA3301168749AEA9991A39E748BE</vt:lpwstr>
  </property>
</Properties>
</file>