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1" r:id="rId5"/>
    <p:sldId id="260" r:id="rId6"/>
    <p:sldId id="262" r:id="rId7"/>
    <p:sldId id="263" r:id="rId8"/>
    <p:sldId id="264" r:id="rId9"/>
    <p:sldId id="283" r:id="rId10"/>
    <p:sldId id="265" r:id="rId11"/>
    <p:sldId id="28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Lst>
  <p:sldSz cx="9144000" cy="6858000" type="screen4x3"/>
  <p:notesSz cx="6858000" cy="9144000"/>
  <p:defaultTextStyle>
    <a:defPPr>
      <a:defRPr lang="ar-J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aximized" horzBarState="maximized">
    <p:restoredLeft sz="84380"/>
    <p:restoredTop sz="94660"/>
  </p:normalViewPr>
  <p:slideViewPr>
    <p:cSldViewPr>
      <p:cViewPr varScale="1">
        <p:scale>
          <a:sx n="72" d="100"/>
          <a:sy n="72" d="100"/>
        </p:scale>
        <p:origin x="172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101508E2-50F0-00B9-DE5F-FA7EF482EC60}"/>
              </a:ext>
            </a:extLst>
          </p:cNvPr>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A208FE56-280E-4919-7406-67C3C6980488}"/>
              </a:ext>
            </a:extLst>
          </p:cNvPr>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10BDC788-B41B-4BBD-EEEF-ADDC8903D177}"/>
              </a:ext>
            </a:extLst>
          </p:cNvPr>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eaLnBrk="1" fontAlgn="auto" hangingPunct="1">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5" name="Date Placeholder 14">
            <a:extLst>
              <a:ext uri="{FF2B5EF4-FFF2-40B4-BE49-F238E27FC236}">
                <a16:creationId xmlns:a16="http://schemas.microsoft.com/office/drawing/2014/main" id="{99FA06E9-7989-10D5-1D89-BB30FFBAAF19}"/>
              </a:ext>
            </a:extLst>
          </p:cNvPr>
          <p:cNvSpPr>
            <a:spLocks noGrp="1"/>
          </p:cNvSpPr>
          <p:nvPr>
            <p:ph type="dt" sz="half" idx="10"/>
          </p:nvPr>
        </p:nvSpPr>
        <p:spPr/>
        <p:txBody>
          <a:bodyPr/>
          <a:lstStyle>
            <a:lvl1pPr>
              <a:defRPr/>
            </a:lvl1pPr>
          </a:lstStyle>
          <a:p>
            <a:pPr>
              <a:defRPr/>
            </a:pPr>
            <a:fld id="{42D2FC4A-63E9-454A-A211-B7F0E6E431D6}" type="datetimeFigureOut">
              <a:rPr lang="ar-JO"/>
              <a:pPr>
                <a:defRPr/>
              </a:pPr>
              <a:t>09/05/1446</a:t>
            </a:fld>
            <a:endParaRPr lang="ar-JO"/>
          </a:p>
        </p:txBody>
      </p:sp>
      <p:sp>
        <p:nvSpPr>
          <p:cNvPr id="6" name="Slide Number Placeholder 15">
            <a:extLst>
              <a:ext uri="{FF2B5EF4-FFF2-40B4-BE49-F238E27FC236}">
                <a16:creationId xmlns:a16="http://schemas.microsoft.com/office/drawing/2014/main" id="{FBB6CE4B-AE56-A077-3875-1630651AEA53}"/>
              </a:ext>
            </a:extLst>
          </p:cNvPr>
          <p:cNvSpPr>
            <a:spLocks noGrp="1"/>
          </p:cNvSpPr>
          <p:nvPr>
            <p:ph type="sldNum" sz="quarter" idx="11"/>
          </p:nvPr>
        </p:nvSpPr>
        <p:spPr/>
        <p:txBody>
          <a:bodyPr/>
          <a:lstStyle>
            <a:lvl1pPr>
              <a:defRPr/>
            </a:lvl1pPr>
          </a:lstStyle>
          <a:p>
            <a:fld id="{3FDEB0AB-F43D-4656-AE05-CCA09D985780}" type="slidenum">
              <a:rPr lang="ar-JO" altLang="en-US"/>
              <a:pPr/>
              <a:t>‹#›</a:t>
            </a:fld>
            <a:endParaRPr lang="ar-JO" altLang="en-US"/>
          </a:p>
        </p:txBody>
      </p:sp>
      <p:sp>
        <p:nvSpPr>
          <p:cNvPr id="7" name="Footer Placeholder 16">
            <a:extLst>
              <a:ext uri="{FF2B5EF4-FFF2-40B4-BE49-F238E27FC236}">
                <a16:creationId xmlns:a16="http://schemas.microsoft.com/office/drawing/2014/main" id="{04BECA10-E452-35AF-15B2-ACBC904CFC9E}"/>
              </a:ext>
            </a:extLst>
          </p:cNvPr>
          <p:cNvSpPr>
            <a:spLocks noGrp="1"/>
          </p:cNvSpPr>
          <p:nvPr>
            <p:ph type="ftr" sz="quarter" idx="12"/>
          </p:nvPr>
        </p:nvSpPr>
        <p:spPr/>
        <p:txBody>
          <a:bodyPr/>
          <a:lstStyle>
            <a:lvl1pPr>
              <a:defRPr/>
            </a:lvl1pPr>
          </a:lstStyle>
          <a:p>
            <a:pPr>
              <a:defRPr/>
            </a:pPr>
            <a:endParaRPr lang="ar-JO"/>
          </a:p>
        </p:txBody>
      </p:sp>
    </p:spTree>
    <p:extLst>
      <p:ext uri="{BB962C8B-B14F-4D97-AF65-F5344CB8AC3E}">
        <p14:creationId xmlns:p14="http://schemas.microsoft.com/office/powerpoint/2010/main" val="3060369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000FC0AD-A760-D48C-E2AB-81F471BF6130}"/>
              </a:ext>
            </a:extLst>
          </p:cNvPr>
          <p:cNvSpPr>
            <a:spLocks noGrp="1"/>
          </p:cNvSpPr>
          <p:nvPr>
            <p:ph type="dt" sz="half" idx="10"/>
          </p:nvPr>
        </p:nvSpPr>
        <p:spPr/>
        <p:txBody>
          <a:bodyPr/>
          <a:lstStyle>
            <a:lvl1pPr>
              <a:defRPr/>
            </a:lvl1pPr>
          </a:lstStyle>
          <a:p>
            <a:pPr>
              <a:defRPr/>
            </a:pPr>
            <a:fld id="{C66F7DB4-D1FB-4A89-8647-FFC8E1B070EC}" type="datetimeFigureOut">
              <a:rPr lang="ar-JO"/>
              <a:pPr>
                <a:defRPr/>
              </a:pPr>
              <a:t>09/05/1446</a:t>
            </a:fld>
            <a:endParaRPr lang="ar-JO"/>
          </a:p>
        </p:txBody>
      </p:sp>
      <p:sp>
        <p:nvSpPr>
          <p:cNvPr id="5" name="Footer Placeholder 9">
            <a:extLst>
              <a:ext uri="{FF2B5EF4-FFF2-40B4-BE49-F238E27FC236}">
                <a16:creationId xmlns:a16="http://schemas.microsoft.com/office/drawing/2014/main" id="{9A5CA4E6-D5FF-28FC-0CCC-4D62550A5D8A}"/>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8C8EF2DD-55C4-2924-2C03-10D3FC0910A2}"/>
              </a:ext>
            </a:extLst>
          </p:cNvPr>
          <p:cNvSpPr>
            <a:spLocks noGrp="1"/>
          </p:cNvSpPr>
          <p:nvPr>
            <p:ph type="sldNum" sz="quarter" idx="12"/>
          </p:nvPr>
        </p:nvSpPr>
        <p:spPr/>
        <p:txBody>
          <a:bodyPr/>
          <a:lstStyle>
            <a:lvl1pPr>
              <a:defRPr/>
            </a:lvl1pPr>
          </a:lstStyle>
          <a:p>
            <a:fld id="{FC18500D-A9C5-410A-A7CF-01444636EC72}" type="slidenum">
              <a:rPr lang="ar-JO" altLang="en-US"/>
              <a:pPr/>
              <a:t>‹#›</a:t>
            </a:fld>
            <a:endParaRPr lang="ar-JO" altLang="en-US"/>
          </a:p>
        </p:txBody>
      </p:sp>
    </p:spTree>
    <p:extLst>
      <p:ext uri="{BB962C8B-B14F-4D97-AF65-F5344CB8AC3E}">
        <p14:creationId xmlns:p14="http://schemas.microsoft.com/office/powerpoint/2010/main" val="238637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3A90CED5-068C-4520-146C-74C602DAB5C4}"/>
              </a:ext>
            </a:extLst>
          </p:cNvPr>
          <p:cNvSpPr>
            <a:spLocks noGrp="1"/>
          </p:cNvSpPr>
          <p:nvPr>
            <p:ph type="dt" sz="half" idx="10"/>
          </p:nvPr>
        </p:nvSpPr>
        <p:spPr/>
        <p:txBody>
          <a:bodyPr/>
          <a:lstStyle>
            <a:lvl1pPr>
              <a:defRPr/>
            </a:lvl1pPr>
          </a:lstStyle>
          <a:p>
            <a:pPr>
              <a:defRPr/>
            </a:pPr>
            <a:fld id="{2ACD049F-C69F-4C56-83FB-0A3035FC6B2E}" type="datetimeFigureOut">
              <a:rPr lang="ar-JO"/>
              <a:pPr>
                <a:defRPr/>
              </a:pPr>
              <a:t>09/05/1446</a:t>
            </a:fld>
            <a:endParaRPr lang="ar-JO"/>
          </a:p>
        </p:txBody>
      </p:sp>
      <p:sp>
        <p:nvSpPr>
          <p:cNvPr id="5" name="Footer Placeholder 9">
            <a:extLst>
              <a:ext uri="{FF2B5EF4-FFF2-40B4-BE49-F238E27FC236}">
                <a16:creationId xmlns:a16="http://schemas.microsoft.com/office/drawing/2014/main" id="{7C55918E-3635-66DA-A450-77C16D5F9496}"/>
              </a:ext>
            </a:extLst>
          </p:cNvPr>
          <p:cNvSpPr>
            <a:spLocks noGrp="1"/>
          </p:cNvSpPr>
          <p:nvPr>
            <p:ph type="ftr" sz="quarter" idx="11"/>
          </p:nvPr>
        </p:nvSpPr>
        <p:spPr/>
        <p:txBody>
          <a:bodyPr/>
          <a:lstStyle>
            <a:lvl1pPr>
              <a:defRPr/>
            </a:lvl1pPr>
          </a:lstStyle>
          <a:p>
            <a:pPr>
              <a:defRPr/>
            </a:pPr>
            <a:endParaRPr lang="ar-JO"/>
          </a:p>
        </p:txBody>
      </p:sp>
      <p:sp>
        <p:nvSpPr>
          <p:cNvPr id="6" name="Slide Number Placeholder 21">
            <a:extLst>
              <a:ext uri="{FF2B5EF4-FFF2-40B4-BE49-F238E27FC236}">
                <a16:creationId xmlns:a16="http://schemas.microsoft.com/office/drawing/2014/main" id="{7A09DC66-9F86-A72F-6B89-D28629CA6D61}"/>
              </a:ext>
            </a:extLst>
          </p:cNvPr>
          <p:cNvSpPr>
            <a:spLocks noGrp="1"/>
          </p:cNvSpPr>
          <p:nvPr>
            <p:ph type="sldNum" sz="quarter" idx="12"/>
          </p:nvPr>
        </p:nvSpPr>
        <p:spPr/>
        <p:txBody>
          <a:bodyPr/>
          <a:lstStyle>
            <a:lvl1pPr>
              <a:defRPr/>
            </a:lvl1pPr>
          </a:lstStyle>
          <a:p>
            <a:fld id="{075F842E-8EBE-477A-B344-A69DCA866146}" type="slidenum">
              <a:rPr lang="ar-JO" altLang="en-US"/>
              <a:pPr/>
              <a:t>‹#›</a:t>
            </a:fld>
            <a:endParaRPr lang="ar-JO" altLang="en-US"/>
          </a:p>
        </p:txBody>
      </p:sp>
    </p:spTree>
    <p:extLst>
      <p:ext uri="{BB962C8B-B14F-4D97-AF65-F5344CB8AC3E}">
        <p14:creationId xmlns:p14="http://schemas.microsoft.com/office/powerpoint/2010/main" val="266955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2" name="Date Placeholder 23">
            <a:extLst>
              <a:ext uri="{FF2B5EF4-FFF2-40B4-BE49-F238E27FC236}">
                <a16:creationId xmlns:a16="http://schemas.microsoft.com/office/drawing/2014/main" id="{332FF4D4-C039-8916-B354-527B5F1C23A0}"/>
              </a:ext>
            </a:extLst>
          </p:cNvPr>
          <p:cNvSpPr>
            <a:spLocks noGrp="1"/>
          </p:cNvSpPr>
          <p:nvPr>
            <p:ph type="dt" sz="half" idx="10"/>
          </p:nvPr>
        </p:nvSpPr>
        <p:spPr/>
        <p:txBody>
          <a:bodyPr/>
          <a:lstStyle>
            <a:lvl1pPr>
              <a:defRPr/>
            </a:lvl1pPr>
          </a:lstStyle>
          <a:p>
            <a:pPr>
              <a:defRPr/>
            </a:pPr>
            <a:fld id="{F2B344F6-CFFB-402F-8DE8-AF45BB3B0339}" type="datetimeFigureOut">
              <a:rPr lang="ar-JO"/>
              <a:pPr>
                <a:defRPr/>
              </a:pPr>
              <a:t>09/05/1446</a:t>
            </a:fld>
            <a:endParaRPr lang="ar-JO"/>
          </a:p>
        </p:txBody>
      </p:sp>
      <p:sp>
        <p:nvSpPr>
          <p:cNvPr id="3" name="Footer Placeholder 9">
            <a:extLst>
              <a:ext uri="{FF2B5EF4-FFF2-40B4-BE49-F238E27FC236}">
                <a16:creationId xmlns:a16="http://schemas.microsoft.com/office/drawing/2014/main" id="{15E90601-B497-2685-999F-08A0E9AFEF26}"/>
              </a:ext>
            </a:extLst>
          </p:cNvPr>
          <p:cNvSpPr>
            <a:spLocks noGrp="1"/>
          </p:cNvSpPr>
          <p:nvPr>
            <p:ph type="ftr" sz="quarter" idx="11"/>
          </p:nvPr>
        </p:nvSpPr>
        <p:spPr/>
        <p:txBody>
          <a:bodyPr/>
          <a:lstStyle>
            <a:lvl1pPr>
              <a:defRPr/>
            </a:lvl1pPr>
          </a:lstStyle>
          <a:p>
            <a:pPr>
              <a:defRPr/>
            </a:pPr>
            <a:endParaRPr lang="ar-JO"/>
          </a:p>
        </p:txBody>
      </p:sp>
      <p:sp>
        <p:nvSpPr>
          <p:cNvPr id="4" name="Slide Number Placeholder 21">
            <a:extLst>
              <a:ext uri="{FF2B5EF4-FFF2-40B4-BE49-F238E27FC236}">
                <a16:creationId xmlns:a16="http://schemas.microsoft.com/office/drawing/2014/main" id="{1D2D881B-939A-DA32-4A63-BB7216034812}"/>
              </a:ext>
            </a:extLst>
          </p:cNvPr>
          <p:cNvSpPr>
            <a:spLocks noGrp="1"/>
          </p:cNvSpPr>
          <p:nvPr>
            <p:ph type="sldNum" sz="quarter" idx="12"/>
          </p:nvPr>
        </p:nvSpPr>
        <p:spPr/>
        <p:txBody>
          <a:bodyPr/>
          <a:lstStyle>
            <a:lvl1pPr>
              <a:defRPr/>
            </a:lvl1pPr>
          </a:lstStyle>
          <a:p>
            <a:fld id="{0694CF85-BE9F-4467-BFE0-26E0456EBB37}" type="slidenum">
              <a:rPr lang="ar-JO" altLang="en-US"/>
              <a:pPr/>
              <a:t>‹#›</a:t>
            </a:fld>
            <a:endParaRPr lang="ar-JO" altLang="en-US"/>
          </a:p>
        </p:txBody>
      </p:sp>
    </p:spTree>
    <p:extLst>
      <p:ext uri="{BB962C8B-B14F-4D97-AF65-F5344CB8AC3E}">
        <p14:creationId xmlns:p14="http://schemas.microsoft.com/office/powerpoint/2010/main" val="318365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BF07A440-E287-0905-74B7-28879E2A5956}"/>
              </a:ext>
            </a:extLst>
          </p:cNvPr>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2B3B349D-63A4-99EE-348B-CE63D3EC3BD6}"/>
              </a:ext>
            </a:extLst>
          </p:cNvPr>
          <p:cNvSpPr>
            <a:spLocks noGrp="1"/>
          </p:cNvSpPr>
          <p:nvPr>
            <p:ph type="dt" sz="half" idx="10"/>
          </p:nvPr>
        </p:nvSpPr>
        <p:spPr/>
        <p:txBody>
          <a:bodyPr/>
          <a:lstStyle>
            <a:lvl1pPr>
              <a:defRPr/>
            </a:lvl1pPr>
          </a:lstStyle>
          <a:p>
            <a:pPr>
              <a:defRPr/>
            </a:pPr>
            <a:fld id="{DA449B18-4D6C-4B9C-BEC8-F0F2FE03D940}" type="datetimeFigureOut">
              <a:rPr lang="ar-JO"/>
              <a:pPr>
                <a:defRPr/>
              </a:pPr>
              <a:t>09/05/1446</a:t>
            </a:fld>
            <a:endParaRPr lang="ar-JO"/>
          </a:p>
        </p:txBody>
      </p:sp>
      <p:sp>
        <p:nvSpPr>
          <p:cNvPr id="6" name="Footer Placeholder 4">
            <a:extLst>
              <a:ext uri="{FF2B5EF4-FFF2-40B4-BE49-F238E27FC236}">
                <a16:creationId xmlns:a16="http://schemas.microsoft.com/office/drawing/2014/main" id="{935F503A-7999-C42F-8352-A122414C66DD}"/>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5">
            <a:extLst>
              <a:ext uri="{FF2B5EF4-FFF2-40B4-BE49-F238E27FC236}">
                <a16:creationId xmlns:a16="http://schemas.microsoft.com/office/drawing/2014/main" id="{867273F8-A5D1-9C68-2251-F54F5E5037E5}"/>
              </a:ext>
            </a:extLst>
          </p:cNvPr>
          <p:cNvSpPr>
            <a:spLocks noGrp="1"/>
          </p:cNvSpPr>
          <p:nvPr>
            <p:ph type="sldNum" sz="quarter" idx="12"/>
          </p:nvPr>
        </p:nvSpPr>
        <p:spPr/>
        <p:txBody>
          <a:bodyPr/>
          <a:lstStyle>
            <a:lvl1pPr>
              <a:defRPr/>
            </a:lvl1pPr>
          </a:lstStyle>
          <a:p>
            <a:fld id="{AA0BB47D-5018-4E18-9095-B43EA839AC4D}" type="slidenum">
              <a:rPr lang="ar-JO" altLang="en-US"/>
              <a:pPr/>
              <a:t>‹#›</a:t>
            </a:fld>
            <a:endParaRPr lang="ar-JO" altLang="en-US"/>
          </a:p>
        </p:txBody>
      </p:sp>
    </p:spTree>
    <p:extLst>
      <p:ext uri="{BB962C8B-B14F-4D97-AF65-F5344CB8AC3E}">
        <p14:creationId xmlns:p14="http://schemas.microsoft.com/office/powerpoint/2010/main" val="97225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3">
            <a:extLst>
              <a:ext uri="{FF2B5EF4-FFF2-40B4-BE49-F238E27FC236}">
                <a16:creationId xmlns:a16="http://schemas.microsoft.com/office/drawing/2014/main" id="{03A5EA6E-DB65-93E9-8AF4-0B156E9C1637}"/>
              </a:ext>
            </a:extLst>
          </p:cNvPr>
          <p:cNvSpPr>
            <a:spLocks noGrp="1"/>
          </p:cNvSpPr>
          <p:nvPr>
            <p:ph type="dt" sz="half" idx="10"/>
          </p:nvPr>
        </p:nvSpPr>
        <p:spPr/>
        <p:txBody>
          <a:bodyPr/>
          <a:lstStyle>
            <a:lvl1pPr>
              <a:defRPr/>
            </a:lvl1pPr>
          </a:lstStyle>
          <a:p>
            <a:pPr>
              <a:defRPr/>
            </a:pPr>
            <a:fld id="{607AD8AA-D878-48F2-9359-417AE941D3F1}" type="datetimeFigureOut">
              <a:rPr lang="ar-JO"/>
              <a:pPr>
                <a:defRPr/>
              </a:pPr>
              <a:t>09/05/1446</a:t>
            </a:fld>
            <a:endParaRPr lang="ar-JO"/>
          </a:p>
        </p:txBody>
      </p:sp>
      <p:sp>
        <p:nvSpPr>
          <p:cNvPr id="4" name="Footer Placeholder 9">
            <a:extLst>
              <a:ext uri="{FF2B5EF4-FFF2-40B4-BE49-F238E27FC236}">
                <a16:creationId xmlns:a16="http://schemas.microsoft.com/office/drawing/2014/main" id="{35FA5045-0D8E-5A30-2A9A-5CC10EC24051}"/>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60815C2F-47F2-287D-C987-ACEFF3EC1F5D}"/>
              </a:ext>
            </a:extLst>
          </p:cNvPr>
          <p:cNvSpPr>
            <a:spLocks noGrp="1"/>
          </p:cNvSpPr>
          <p:nvPr>
            <p:ph type="sldNum" sz="quarter" idx="12"/>
          </p:nvPr>
        </p:nvSpPr>
        <p:spPr/>
        <p:txBody>
          <a:bodyPr/>
          <a:lstStyle>
            <a:lvl1pPr>
              <a:defRPr/>
            </a:lvl1pPr>
          </a:lstStyle>
          <a:p>
            <a:fld id="{3B711602-2FB0-464D-9DCA-C43BC9376E57}" type="slidenum">
              <a:rPr lang="ar-JO" altLang="en-US"/>
              <a:pPr/>
              <a:t>‹#›</a:t>
            </a:fld>
            <a:endParaRPr lang="ar-JO" altLang="en-US"/>
          </a:p>
        </p:txBody>
      </p:sp>
    </p:spTree>
    <p:extLst>
      <p:ext uri="{BB962C8B-B14F-4D97-AF65-F5344CB8AC3E}">
        <p14:creationId xmlns:p14="http://schemas.microsoft.com/office/powerpoint/2010/main" val="3749653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3827CF7-4944-DE9B-BEEB-2A75D51EAF8F}"/>
              </a:ext>
            </a:extLst>
          </p:cNvPr>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08223C5-8328-73AC-DD4A-9721969775F5}"/>
              </a:ext>
            </a:extLst>
          </p:cNvPr>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6" name="Slide Number Placeholder 8">
            <a:extLst>
              <a:ext uri="{FF2B5EF4-FFF2-40B4-BE49-F238E27FC236}">
                <a16:creationId xmlns:a16="http://schemas.microsoft.com/office/drawing/2014/main" id="{1B5AB200-C930-1139-D79B-668D6133F56C}"/>
              </a:ext>
            </a:extLst>
          </p:cNvPr>
          <p:cNvSpPr>
            <a:spLocks noGrp="1"/>
          </p:cNvSpPr>
          <p:nvPr>
            <p:ph type="sldNum" sz="quarter" idx="10"/>
          </p:nvPr>
        </p:nvSpPr>
        <p:spPr/>
        <p:txBody>
          <a:bodyPr/>
          <a:lstStyle>
            <a:lvl1pPr>
              <a:defRPr/>
            </a:lvl1pPr>
          </a:lstStyle>
          <a:p>
            <a:fld id="{6C9CAF66-4F43-4D03-935A-F5FFFFF7FFE6}" type="slidenum">
              <a:rPr lang="ar-JO" altLang="en-US"/>
              <a:pPr/>
              <a:t>‹#›</a:t>
            </a:fld>
            <a:endParaRPr lang="ar-JO" altLang="en-US"/>
          </a:p>
        </p:txBody>
      </p:sp>
      <p:sp>
        <p:nvSpPr>
          <p:cNvPr id="7" name="Footer Placeholder 7">
            <a:extLst>
              <a:ext uri="{FF2B5EF4-FFF2-40B4-BE49-F238E27FC236}">
                <a16:creationId xmlns:a16="http://schemas.microsoft.com/office/drawing/2014/main" id="{23EAFA8D-A1A4-0B90-F585-202A7D94083C}"/>
              </a:ext>
            </a:extLst>
          </p:cNvPr>
          <p:cNvSpPr>
            <a:spLocks noGrp="1"/>
          </p:cNvSpPr>
          <p:nvPr>
            <p:ph type="ftr" sz="quarter" idx="11"/>
          </p:nvPr>
        </p:nvSpPr>
        <p:spPr/>
        <p:txBody>
          <a:bodyPr/>
          <a:lstStyle>
            <a:lvl1pPr>
              <a:defRPr/>
            </a:lvl1pPr>
          </a:lstStyle>
          <a:p>
            <a:pPr>
              <a:defRPr/>
            </a:pPr>
            <a:endParaRPr lang="ar-JO"/>
          </a:p>
        </p:txBody>
      </p:sp>
      <p:sp>
        <p:nvSpPr>
          <p:cNvPr id="8" name="Date Placeholder 6">
            <a:extLst>
              <a:ext uri="{FF2B5EF4-FFF2-40B4-BE49-F238E27FC236}">
                <a16:creationId xmlns:a16="http://schemas.microsoft.com/office/drawing/2014/main" id="{F39B09B7-B0D3-78E8-3D90-1AB8E69A72CB}"/>
              </a:ext>
            </a:extLst>
          </p:cNvPr>
          <p:cNvSpPr>
            <a:spLocks noGrp="1"/>
          </p:cNvSpPr>
          <p:nvPr>
            <p:ph type="dt" sz="half" idx="12"/>
          </p:nvPr>
        </p:nvSpPr>
        <p:spPr/>
        <p:txBody>
          <a:bodyPr/>
          <a:lstStyle>
            <a:lvl1pPr>
              <a:defRPr/>
            </a:lvl1pPr>
          </a:lstStyle>
          <a:p>
            <a:pPr>
              <a:defRPr/>
            </a:pPr>
            <a:fld id="{7047D02E-E601-4AC6-B63D-7051F89006AC}" type="datetimeFigureOut">
              <a:rPr lang="ar-JO"/>
              <a:pPr>
                <a:defRPr/>
              </a:pPr>
              <a:t>09/05/1446</a:t>
            </a:fld>
            <a:endParaRPr lang="ar-JO"/>
          </a:p>
        </p:txBody>
      </p:sp>
    </p:spTree>
    <p:extLst>
      <p:ext uri="{BB962C8B-B14F-4D97-AF65-F5344CB8AC3E}">
        <p14:creationId xmlns:p14="http://schemas.microsoft.com/office/powerpoint/2010/main" val="202496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029C495C-4E52-7CD5-B019-3579811F8ECC}"/>
              </a:ext>
            </a:extLst>
          </p:cNvPr>
          <p:cNvSpPr>
            <a:spLocks noGrp="1"/>
          </p:cNvSpPr>
          <p:nvPr>
            <p:ph type="dt" sz="half" idx="10"/>
          </p:nvPr>
        </p:nvSpPr>
        <p:spPr/>
        <p:txBody>
          <a:bodyPr/>
          <a:lstStyle>
            <a:lvl1pPr>
              <a:defRPr/>
            </a:lvl1pPr>
          </a:lstStyle>
          <a:p>
            <a:pPr>
              <a:defRPr/>
            </a:pPr>
            <a:fld id="{131576FD-177E-4D7C-B052-678C04B96F67}" type="datetimeFigureOut">
              <a:rPr lang="ar-JO"/>
              <a:pPr>
                <a:defRPr/>
              </a:pPr>
              <a:t>09/05/1446</a:t>
            </a:fld>
            <a:endParaRPr lang="ar-JO"/>
          </a:p>
        </p:txBody>
      </p:sp>
      <p:sp>
        <p:nvSpPr>
          <p:cNvPr id="4" name="Footer Placeholder 9">
            <a:extLst>
              <a:ext uri="{FF2B5EF4-FFF2-40B4-BE49-F238E27FC236}">
                <a16:creationId xmlns:a16="http://schemas.microsoft.com/office/drawing/2014/main" id="{C5C9023B-0D79-D65C-9365-A59BA1D73064}"/>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48462811-2933-9552-AF2B-EB6FBDDA67EC}"/>
              </a:ext>
            </a:extLst>
          </p:cNvPr>
          <p:cNvSpPr>
            <a:spLocks noGrp="1"/>
          </p:cNvSpPr>
          <p:nvPr>
            <p:ph type="sldNum" sz="quarter" idx="12"/>
          </p:nvPr>
        </p:nvSpPr>
        <p:spPr/>
        <p:txBody>
          <a:bodyPr/>
          <a:lstStyle>
            <a:lvl1pPr>
              <a:defRPr/>
            </a:lvl1pPr>
          </a:lstStyle>
          <a:p>
            <a:fld id="{95C091D9-BD6E-4306-B087-294BB81C1263}" type="slidenum">
              <a:rPr lang="ar-JO" altLang="en-US"/>
              <a:pPr/>
              <a:t>‹#›</a:t>
            </a:fld>
            <a:endParaRPr lang="ar-JO" altLang="en-US"/>
          </a:p>
        </p:txBody>
      </p:sp>
    </p:spTree>
    <p:extLst>
      <p:ext uri="{BB962C8B-B14F-4D97-AF65-F5344CB8AC3E}">
        <p14:creationId xmlns:p14="http://schemas.microsoft.com/office/powerpoint/2010/main" val="214810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D7724076-7965-183A-1677-DBC5E5FC095D}"/>
              </a:ext>
            </a:extLst>
          </p:cNvPr>
          <p:cNvSpPr>
            <a:spLocks noGrp="1"/>
          </p:cNvSpPr>
          <p:nvPr>
            <p:ph type="dt" sz="half" idx="10"/>
          </p:nvPr>
        </p:nvSpPr>
        <p:spPr/>
        <p:txBody>
          <a:bodyPr/>
          <a:lstStyle>
            <a:lvl1pPr>
              <a:defRPr/>
            </a:lvl1pPr>
          </a:lstStyle>
          <a:p>
            <a:pPr>
              <a:defRPr/>
            </a:pPr>
            <a:fld id="{304A1208-7886-4F8E-B2E6-49DA067C92BC}" type="datetimeFigureOut">
              <a:rPr lang="ar-JO"/>
              <a:pPr>
                <a:defRPr/>
              </a:pPr>
              <a:t>09/05/1446</a:t>
            </a:fld>
            <a:endParaRPr lang="ar-JO"/>
          </a:p>
        </p:txBody>
      </p:sp>
      <p:sp>
        <p:nvSpPr>
          <p:cNvPr id="3" name="Footer Placeholder 9">
            <a:extLst>
              <a:ext uri="{FF2B5EF4-FFF2-40B4-BE49-F238E27FC236}">
                <a16:creationId xmlns:a16="http://schemas.microsoft.com/office/drawing/2014/main" id="{CE755EE0-94D1-347A-2958-6CB20959F993}"/>
              </a:ext>
            </a:extLst>
          </p:cNvPr>
          <p:cNvSpPr>
            <a:spLocks noGrp="1"/>
          </p:cNvSpPr>
          <p:nvPr>
            <p:ph type="ftr" sz="quarter" idx="11"/>
          </p:nvPr>
        </p:nvSpPr>
        <p:spPr/>
        <p:txBody>
          <a:bodyPr/>
          <a:lstStyle>
            <a:lvl1pPr>
              <a:defRPr/>
            </a:lvl1pPr>
          </a:lstStyle>
          <a:p>
            <a:pPr>
              <a:defRPr/>
            </a:pPr>
            <a:endParaRPr lang="ar-JO"/>
          </a:p>
        </p:txBody>
      </p:sp>
      <p:sp>
        <p:nvSpPr>
          <p:cNvPr id="4" name="Slide Number Placeholder 21">
            <a:extLst>
              <a:ext uri="{FF2B5EF4-FFF2-40B4-BE49-F238E27FC236}">
                <a16:creationId xmlns:a16="http://schemas.microsoft.com/office/drawing/2014/main" id="{FE49FD3B-965D-67EF-F310-476BAA4FA3EA}"/>
              </a:ext>
            </a:extLst>
          </p:cNvPr>
          <p:cNvSpPr>
            <a:spLocks noGrp="1"/>
          </p:cNvSpPr>
          <p:nvPr>
            <p:ph type="sldNum" sz="quarter" idx="12"/>
          </p:nvPr>
        </p:nvSpPr>
        <p:spPr/>
        <p:txBody>
          <a:bodyPr/>
          <a:lstStyle>
            <a:lvl1pPr>
              <a:defRPr/>
            </a:lvl1pPr>
          </a:lstStyle>
          <a:p>
            <a:fld id="{710E7D0D-870E-4D20-AA29-30AA790D7D04}" type="slidenum">
              <a:rPr lang="ar-JO" altLang="en-US"/>
              <a:pPr/>
              <a:t>‹#›</a:t>
            </a:fld>
            <a:endParaRPr lang="ar-JO" altLang="en-US"/>
          </a:p>
        </p:txBody>
      </p:sp>
    </p:spTree>
    <p:extLst>
      <p:ext uri="{BB962C8B-B14F-4D97-AF65-F5344CB8AC3E}">
        <p14:creationId xmlns:p14="http://schemas.microsoft.com/office/powerpoint/2010/main" val="2722140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2" name="Date Placeholder 23">
            <a:extLst>
              <a:ext uri="{FF2B5EF4-FFF2-40B4-BE49-F238E27FC236}">
                <a16:creationId xmlns:a16="http://schemas.microsoft.com/office/drawing/2014/main" id="{BB2CF701-977A-4D27-8801-4396C67F3BFE}"/>
              </a:ext>
            </a:extLst>
          </p:cNvPr>
          <p:cNvSpPr>
            <a:spLocks noGrp="1"/>
          </p:cNvSpPr>
          <p:nvPr>
            <p:ph type="dt" sz="half" idx="10"/>
          </p:nvPr>
        </p:nvSpPr>
        <p:spPr/>
        <p:txBody>
          <a:bodyPr/>
          <a:lstStyle>
            <a:lvl1pPr>
              <a:defRPr/>
            </a:lvl1pPr>
          </a:lstStyle>
          <a:p>
            <a:pPr>
              <a:defRPr/>
            </a:pPr>
            <a:fld id="{4FBE4BFD-ED79-43C7-A3B8-9DB3EFE2E078}" type="datetimeFigureOut">
              <a:rPr lang="ar-JO"/>
              <a:pPr>
                <a:defRPr/>
              </a:pPr>
              <a:t>09/05/1446</a:t>
            </a:fld>
            <a:endParaRPr lang="ar-JO"/>
          </a:p>
        </p:txBody>
      </p:sp>
      <p:sp>
        <p:nvSpPr>
          <p:cNvPr id="4" name="Footer Placeholder 9">
            <a:extLst>
              <a:ext uri="{FF2B5EF4-FFF2-40B4-BE49-F238E27FC236}">
                <a16:creationId xmlns:a16="http://schemas.microsoft.com/office/drawing/2014/main" id="{0DF1CD66-ACC4-36D7-8CB9-19C314D76FA7}"/>
              </a:ext>
            </a:extLst>
          </p:cNvPr>
          <p:cNvSpPr>
            <a:spLocks noGrp="1"/>
          </p:cNvSpPr>
          <p:nvPr>
            <p:ph type="ftr" sz="quarter" idx="11"/>
          </p:nvPr>
        </p:nvSpPr>
        <p:spPr/>
        <p:txBody>
          <a:bodyPr/>
          <a:lstStyle>
            <a:lvl1pPr>
              <a:defRPr/>
            </a:lvl1pPr>
          </a:lstStyle>
          <a:p>
            <a:pPr>
              <a:defRPr/>
            </a:pPr>
            <a:endParaRPr lang="ar-JO"/>
          </a:p>
        </p:txBody>
      </p:sp>
      <p:sp>
        <p:nvSpPr>
          <p:cNvPr id="5" name="Slide Number Placeholder 21">
            <a:extLst>
              <a:ext uri="{FF2B5EF4-FFF2-40B4-BE49-F238E27FC236}">
                <a16:creationId xmlns:a16="http://schemas.microsoft.com/office/drawing/2014/main" id="{7D11CC34-248C-CF46-C78D-246A807D8D00}"/>
              </a:ext>
            </a:extLst>
          </p:cNvPr>
          <p:cNvSpPr>
            <a:spLocks noGrp="1"/>
          </p:cNvSpPr>
          <p:nvPr>
            <p:ph type="sldNum" sz="quarter" idx="12"/>
          </p:nvPr>
        </p:nvSpPr>
        <p:spPr/>
        <p:txBody>
          <a:bodyPr/>
          <a:lstStyle>
            <a:lvl1pPr>
              <a:defRPr/>
            </a:lvl1pPr>
          </a:lstStyle>
          <a:p>
            <a:fld id="{02856C8A-5891-42DD-8603-F186A9B8B285}" type="slidenum">
              <a:rPr lang="ar-JO" altLang="en-US"/>
              <a:pPr/>
              <a:t>‹#›</a:t>
            </a:fld>
            <a:endParaRPr lang="ar-JO" altLang="en-US"/>
          </a:p>
        </p:txBody>
      </p:sp>
    </p:spTree>
    <p:extLst>
      <p:ext uri="{BB962C8B-B14F-4D97-AF65-F5344CB8AC3E}">
        <p14:creationId xmlns:p14="http://schemas.microsoft.com/office/powerpoint/2010/main" val="397746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17D4B137-8DD8-B972-B381-62CC32D741EF}"/>
              </a:ext>
            </a:extLst>
          </p:cNvPr>
          <p:cNvSpPr>
            <a:spLocks noGrp="1"/>
          </p:cNvSpPr>
          <p:nvPr>
            <p:ph type="dt" sz="half" idx="10"/>
          </p:nvPr>
        </p:nvSpPr>
        <p:spPr/>
        <p:txBody>
          <a:bodyPr/>
          <a:lstStyle>
            <a:lvl1pPr>
              <a:defRPr/>
            </a:lvl1pPr>
          </a:lstStyle>
          <a:p>
            <a:pPr>
              <a:defRPr/>
            </a:pPr>
            <a:fld id="{E066EDD5-6E71-40EC-A7A7-51F8FF138056}" type="datetimeFigureOut">
              <a:rPr lang="ar-JO"/>
              <a:pPr>
                <a:defRPr/>
              </a:pPr>
              <a:t>09/05/1446</a:t>
            </a:fld>
            <a:endParaRPr lang="ar-JO"/>
          </a:p>
        </p:txBody>
      </p:sp>
      <p:sp>
        <p:nvSpPr>
          <p:cNvPr id="6" name="Footer Placeholder 9">
            <a:extLst>
              <a:ext uri="{FF2B5EF4-FFF2-40B4-BE49-F238E27FC236}">
                <a16:creationId xmlns:a16="http://schemas.microsoft.com/office/drawing/2014/main" id="{AB0AA923-CD3D-5869-73FB-2D773C4DC754}"/>
              </a:ext>
            </a:extLst>
          </p:cNvPr>
          <p:cNvSpPr>
            <a:spLocks noGrp="1"/>
          </p:cNvSpPr>
          <p:nvPr>
            <p:ph type="ftr" sz="quarter" idx="11"/>
          </p:nvPr>
        </p:nvSpPr>
        <p:spPr/>
        <p:txBody>
          <a:bodyPr/>
          <a:lstStyle>
            <a:lvl1pPr>
              <a:defRPr/>
            </a:lvl1pPr>
          </a:lstStyle>
          <a:p>
            <a:pPr>
              <a:defRPr/>
            </a:pPr>
            <a:endParaRPr lang="ar-JO"/>
          </a:p>
        </p:txBody>
      </p:sp>
      <p:sp>
        <p:nvSpPr>
          <p:cNvPr id="7" name="Slide Number Placeholder 21">
            <a:extLst>
              <a:ext uri="{FF2B5EF4-FFF2-40B4-BE49-F238E27FC236}">
                <a16:creationId xmlns:a16="http://schemas.microsoft.com/office/drawing/2014/main" id="{FE13EC42-83F0-7CBE-96F6-9068B55720C9}"/>
              </a:ext>
            </a:extLst>
          </p:cNvPr>
          <p:cNvSpPr>
            <a:spLocks noGrp="1"/>
          </p:cNvSpPr>
          <p:nvPr>
            <p:ph type="sldNum" sz="quarter" idx="12"/>
          </p:nvPr>
        </p:nvSpPr>
        <p:spPr/>
        <p:txBody>
          <a:bodyPr/>
          <a:lstStyle>
            <a:lvl1pPr>
              <a:defRPr/>
            </a:lvl1pPr>
          </a:lstStyle>
          <a:p>
            <a:fld id="{B81041B1-F51F-42A2-98D1-FEA2D6A10CC2}" type="slidenum">
              <a:rPr lang="ar-JO" altLang="en-US"/>
              <a:pPr/>
              <a:t>‹#›</a:t>
            </a:fld>
            <a:endParaRPr lang="ar-JO" altLang="en-US"/>
          </a:p>
        </p:txBody>
      </p:sp>
    </p:spTree>
    <p:extLst>
      <p:ext uri="{BB962C8B-B14F-4D97-AF65-F5344CB8AC3E}">
        <p14:creationId xmlns:p14="http://schemas.microsoft.com/office/powerpoint/2010/main" val="16448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3.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4F116251-35B3-499F-EFF0-7CBF38A824DF}"/>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A281867B-EB9A-EC13-68E1-D232DB6E4E16}"/>
              </a:ext>
            </a:extLst>
          </p:cNvPr>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chemeClr val="tx2"/>
                </a:solidFill>
                <a:latin typeface="+mn-lt"/>
                <a:cs typeface="+mn-cs"/>
              </a:defRPr>
            </a:lvl1pPr>
          </a:lstStyle>
          <a:p>
            <a:pPr>
              <a:defRPr/>
            </a:pPr>
            <a:fld id="{A6615169-49E5-4A3D-B113-D11C76207C5D}" type="datetimeFigureOut">
              <a:rPr lang="ar-JO"/>
              <a:pPr>
                <a:defRPr/>
              </a:pPr>
              <a:t>09/05/1446</a:t>
            </a:fld>
            <a:endParaRPr lang="ar-JO"/>
          </a:p>
        </p:txBody>
      </p:sp>
      <p:sp>
        <p:nvSpPr>
          <p:cNvPr id="10" name="Footer Placeholder 9">
            <a:extLst>
              <a:ext uri="{FF2B5EF4-FFF2-40B4-BE49-F238E27FC236}">
                <a16:creationId xmlns:a16="http://schemas.microsoft.com/office/drawing/2014/main" id="{187AC1BD-6790-AAFC-F267-29C4765A973E}"/>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chemeClr val="tx2"/>
                </a:solidFill>
                <a:latin typeface="+mn-lt"/>
                <a:cs typeface="+mn-cs"/>
              </a:defRPr>
            </a:lvl1pPr>
          </a:lstStyle>
          <a:p>
            <a:pPr>
              <a:defRPr/>
            </a:pPr>
            <a:endParaRPr lang="ar-JO"/>
          </a:p>
        </p:txBody>
      </p:sp>
      <p:sp>
        <p:nvSpPr>
          <p:cNvPr id="22" name="Slide Number Placeholder 21">
            <a:extLst>
              <a:ext uri="{FF2B5EF4-FFF2-40B4-BE49-F238E27FC236}">
                <a16:creationId xmlns:a16="http://schemas.microsoft.com/office/drawing/2014/main" id="{CFD7A48B-BE1B-8713-4510-7A03BF7EE0BC}"/>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eaLnBrk="1" hangingPunct="1">
              <a:defRPr sz="1600">
                <a:solidFill>
                  <a:schemeClr val="tx2"/>
                </a:solidFill>
                <a:latin typeface="Constantia" panose="02030602050306030303" pitchFamily="18" charset="0"/>
                <a:cs typeface="Times New Roman" panose="02020603050405020304" pitchFamily="18" charset="0"/>
              </a:defRPr>
            </a:lvl1pPr>
          </a:lstStyle>
          <a:p>
            <a:fld id="{3953D3B1-3D14-4E2C-A745-31C980FA4991}" type="slidenum">
              <a:rPr lang="ar-JO" altLang="en-US"/>
              <a:pPr/>
              <a:t>‹#›</a:t>
            </a:fld>
            <a:endParaRPr lang="ar-JO" altLang="en-US"/>
          </a:p>
        </p:txBody>
      </p:sp>
      <p:sp>
        <p:nvSpPr>
          <p:cNvPr id="5" name="Title Placeholder 4">
            <a:extLst>
              <a:ext uri="{FF2B5EF4-FFF2-40B4-BE49-F238E27FC236}">
                <a16:creationId xmlns:a16="http://schemas.microsoft.com/office/drawing/2014/main" id="{D6C44891-9817-72A6-9E40-B3E75D99A0ED}"/>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Tree>
  </p:cSld>
  <p:clrMap bg1="dk1" tx1="lt1" bg2="dk2" tx2="lt2" accent1="accent1" accent2="accent2" accent3="accent3" accent4="accent4" accent5="accent5" accent6="accent6" hlink="hlink" folHlink="folHlink"/>
  <p:sldLayoutIdLst>
    <p:sldLayoutId id="2147483699" r:id="rId1"/>
    <p:sldLayoutId id="2147483691" r:id="rId2"/>
    <p:sldLayoutId id="2147483700" r:id="rId3"/>
    <p:sldLayoutId id="2147483692" r:id="rId4"/>
    <p:sldLayoutId id="2147483701" r:id="rId5"/>
    <p:sldLayoutId id="2147483693" r:id="rId6"/>
    <p:sldLayoutId id="2147483694" r:id="rId7"/>
    <p:sldLayoutId id="2147483695" r:id="rId8"/>
    <p:sldLayoutId id="2147483696" r:id="rId9"/>
    <p:sldLayoutId id="2147483697" r:id="rId10"/>
    <p:sldLayoutId id="2147483698" r:id="rId11"/>
  </p:sldLayoutIdLst>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2pPr>
      <a:lvl3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3pPr>
      <a:lvl4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4pPr>
      <a:lvl5pPr algn="l" rtl="1" eaLnBrk="0" fontAlgn="base" hangingPunct="0">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5pPr>
      <a:lvl6pPr marL="4572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6pPr>
      <a:lvl7pPr marL="9144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7pPr>
      <a:lvl8pPr marL="13716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8pPr>
      <a:lvl9pPr marL="1828800" algn="l" rtl="1" fontAlgn="base">
        <a:spcBef>
          <a:spcPct val="0"/>
        </a:spcBef>
        <a:spcAft>
          <a:spcPct val="0"/>
        </a:spcAft>
        <a:defRPr sz="4200">
          <a:solidFill>
            <a:srgbClr val="F9F9F9"/>
          </a:solidFill>
          <a:latin typeface="Constantia" panose="02030602050306030303" pitchFamily="18" charset="0"/>
          <a:cs typeface="Times New Roman" panose="02020603050405020304"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3C61798-E588-B5DF-1CA5-9F81585D6C5B}"/>
              </a:ext>
            </a:extLst>
          </p:cNvPr>
          <p:cNvSpPr>
            <a:spLocks noGrp="1"/>
          </p:cNvSpPr>
          <p:nvPr>
            <p:ph type="subTitle" idx="1"/>
          </p:nvPr>
        </p:nvSpPr>
        <p:spPr>
          <a:xfrm>
            <a:off x="457200" y="3700463"/>
            <a:ext cx="8305800" cy="1143000"/>
          </a:xfrm>
        </p:spPr>
        <p:txBody>
          <a:bodyPr>
            <a:normAutofit/>
          </a:bodyPr>
          <a:lstStyle/>
          <a:p>
            <a:pPr rtl="0" eaLnBrk="1" fontAlgn="auto" hangingPunct="1">
              <a:spcAft>
                <a:spcPts val="0"/>
              </a:spcAft>
              <a:buFont typeface="Wingdings 2"/>
              <a:buNone/>
              <a:defRPr/>
            </a:pPr>
            <a:r>
              <a:rPr lang="en-US" sz="4400" dirty="0">
                <a:solidFill>
                  <a:schemeClr val="tx1"/>
                </a:solidFill>
              </a:rPr>
              <a:t>Rami Dwairi, MD</a:t>
            </a:r>
          </a:p>
        </p:txBody>
      </p:sp>
      <p:sp>
        <p:nvSpPr>
          <p:cNvPr id="2" name="Title 1">
            <a:extLst>
              <a:ext uri="{FF2B5EF4-FFF2-40B4-BE49-F238E27FC236}">
                <a16:creationId xmlns:a16="http://schemas.microsoft.com/office/drawing/2014/main" id="{BB96737B-DE9D-B373-2525-2A962B4842E4}"/>
              </a:ext>
            </a:extLst>
          </p:cNvPr>
          <p:cNvSpPr>
            <a:spLocks noGrp="1"/>
          </p:cNvSpPr>
          <p:nvPr>
            <p:ph type="ctrTitle"/>
          </p:nvPr>
        </p:nvSpPr>
        <p:spPr>
          <a:xfrm>
            <a:off x="611560" y="836712"/>
            <a:ext cx="7772400" cy="1872208"/>
          </a:xfrm>
        </p:spPr>
        <p:txBody>
          <a:bodyPr>
            <a:normAutofit/>
          </a:bodyPr>
          <a:lstStyle/>
          <a:p>
            <a:pPr rtl="0" eaLnBrk="1" fontAlgn="auto" hangingPunct="1">
              <a:spcAft>
                <a:spcPts val="0"/>
              </a:spcAft>
              <a:defRPr/>
            </a:pPr>
            <a:r>
              <a:rPr sz="6000"/>
              <a:t>Peptic Ulcer Disease</a:t>
            </a:r>
            <a:endParaRPr lang="ar-JO" sz="6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9EDACDE8-5D12-CB91-1959-F8914DF14661}"/>
              </a:ext>
            </a:extLst>
          </p:cNvPr>
          <p:cNvSpPr>
            <a:spLocks noGrp="1"/>
          </p:cNvSpPr>
          <p:nvPr>
            <p:ph idx="1"/>
          </p:nvPr>
        </p:nvSpPr>
        <p:spPr>
          <a:xfrm>
            <a:off x="457200" y="692150"/>
            <a:ext cx="8229600" cy="5832475"/>
          </a:xfrm>
        </p:spPr>
        <p:txBody>
          <a:bodyPr/>
          <a:lstStyle/>
          <a:p>
            <a:pPr algn="l" rtl="0" eaLnBrk="1" hangingPunct="1"/>
            <a:r>
              <a:rPr lang="en-US" altLang="en-US">
                <a:cs typeface="Times New Roman" panose="02020603050405020304" pitchFamily="18" charset="0"/>
              </a:rPr>
              <a:t>The prevalence of H. pylori is high in developing countries (80–90% of the population), and much lower (20–50%) in developed countries</a:t>
            </a:r>
          </a:p>
          <a:p>
            <a:pPr algn="l" rtl="0" eaLnBrk="1" hangingPunct="1"/>
            <a:r>
              <a:rPr lang="en-US" altLang="en-US">
                <a:cs typeface="Times New Roman" panose="02020603050405020304" pitchFamily="18" charset="0"/>
              </a:rPr>
              <a:t>Infection rates are highest in lower income groups. </a:t>
            </a:r>
          </a:p>
          <a:p>
            <a:pPr algn="l" rtl="0" eaLnBrk="1" hangingPunct="1"/>
            <a:r>
              <a:rPr lang="en-US" altLang="en-US">
                <a:cs typeface="Times New Roman" panose="02020603050405020304" pitchFamily="18" charset="0"/>
              </a:rPr>
              <a:t>Infection is usually acquired in childhood; it may be fecal–oral or oral–oral</a:t>
            </a:r>
          </a:p>
          <a:p>
            <a:pPr algn="l" rtl="0" eaLnBrk="1" hangingPunct="1"/>
            <a:r>
              <a:rPr lang="en-US" altLang="en-US">
                <a:cs typeface="Times New Roman" panose="02020603050405020304" pitchFamily="18" charset="0"/>
              </a:rPr>
              <a:t>Once acquired, the infection persists for life unless treated</a:t>
            </a:r>
          </a:p>
          <a:p>
            <a:pPr algn="l" rtl="0" eaLnBrk="1" hangingPunct="1"/>
            <a:r>
              <a:rPr lang="en-US" altLang="en-US">
                <a:cs typeface="Times New Roman" panose="02020603050405020304" pitchFamily="18" charset="0"/>
              </a:rPr>
              <a:t>The incidence increases with age, probably due to acquisition in childhood when hygiene was poorer, and not due to infection in adult life which is probably far less than 1% per year in developed countries.</a:t>
            </a:r>
            <a:endParaRPr lang="ar-JO"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CE1058-7F69-118D-B6C9-EE5E39D4227C}"/>
              </a:ext>
            </a:extLst>
          </p:cNvPr>
          <p:cNvSpPr>
            <a:spLocks noGrp="1"/>
          </p:cNvSpPr>
          <p:nvPr>
            <p:ph type="title"/>
          </p:nvPr>
        </p:nvSpPr>
        <p:spPr/>
        <p:txBody>
          <a:bodyPr/>
          <a:lstStyle/>
          <a:p>
            <a:pPr algn="ctr" eaLnBrk="1" hangingPunct="1">
              <a:defRPr/>
            </a:pPr>
            <a:r>
              <a:t>Causes of Gastritis</a:t>
            </a:r>
          </a:p>
        </p:txBody>
      </p:sp>
      <p:pic>
        <p:nvPicPr>
          <p:cNvPr id="15363" name="Picture 3">
            <a:extLst>
              <a:ext uri="{FF2B5EF4-FFF2-40B4-BE49-F238E27FC236}">
                <a16:creationId xmlns:a16="http://schemas.microsoft.com/office/drawing/2014/main" id="{449FEBE7-87BD-43DD-29ED-C3B0D0957E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484313"/>
            <a:ext cx="6065838" cy="480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C5B685-917A-1DA7-295E-FAEF08C1339F}"/>
              </a:ext>
            </a:extLst>
          </p:cNvPr>
          <p:cNvSpPr>
            <a:spLocks noGrp="1"/>
          </p:cNvSpPr>
          <p:nvPr>
            <p:ph idx="1"/>
          </p:nvPr>
        </p:nvSpPr>
        <p:spPr>
          <a:xfrm>
            <a:off x="457200" y="476250"/>
            <a:ext cx="8229600" cy="5619750"/>
          </a:xfrm>
        </p:spPr>
        <p:txBody>
          <a:bodyPr>
            <a:normAutofit/>
          </a:bodyPr>
          <a:lstStyle/>
          <a:p>
            <a:pPr marL="0" indent="0" algn="l" rtl="0" eaLnBrk="1" fontAlgn="auto" hangingPunct="1">
              <a:spcAft>
                <a:spcPts val="0"/>
              </a:spcAft>
              <a:buFont typeface="Wingdings 2"/>
              <a:buNone/>
              <a:defRPr/>
            </a:pPr>
            <a:r>
              <a:rPr lang="en-US" dirty="0"/>
              <a:t>Acute infection with H .pylori may cause a transient clinical illness characterized by nausea and abdominal pain that may last for several days and is associated with acute histologic gastritis with PMNs. After these symptoms resolve, the majority progress to chronic infection with chronic, diffuse mucosal inflammation (gastritis) characterized by PMNs and lymphocytes</a:t>
            </a:r>
            <a:endParaRPr lang="en-US" i="1" dirty="0"/>
          </a:p>
          <a:p>
            <a:pPr marL="0" indent="0" algn="l" rtl="0" eaLnBrk="1" fontAlgn="auto" hangingPunct="1">
              <a:spcAft>
                <a:spcPts val="0"/>
              </a:spcAft>
              <a:buFont typeface="Wingdings 2"/>
              <a:buNone/>
              <a:defRPr/>
            </a:pPr>
            <a:endParaRPr lang="en-US" i="1" dirty="0"/>
          </a:p>
          <a:p>
            <a:pPr marL="0" indent="0" algn="l" rtl="0" eaLnBrk="1" fontAlgn="auto" hangingPunct="1">
              <a:spcAft>
                <a:spcPts val="0"/>
              </a:spcAft>
              <a:buFont typeface="Wingdings 2"/>
              <a:buNone/>
              <a:defRPr/>
            </a:pPr>
            <a:r>
              <a:rPr lang="en-US" i="1" dirty="0"/>
              <a:t>Results of infection:</a:t>
            </a:r>
          </a:p>
          <a:p>
            <a:pPr marL="274320" indent="-274320" algn="l" rtl="0" eaLnBrk="1" fontAlgn="auto" hangingPunct="1">
              <a:spcAft>
                <a:spcPts val="0"/>
              </a:spcAft>
              <a:buFont typeface="Wingdings 2"/>
              <a:buChar char=""/>
              <a:defRPr/>
            </a:pPr>
            <a:r>
              <a:rPr lang="en-US" dirty="0"/>
              <a:t>Antral gastritis</a:t>
            </a:r>
          </a:p>
          <a:p>
            <a:pPr marL="274320" indent="-274320" algn="l" rtl="0" eaLnBrk="1" fontAlgn="auto" hangingPunct="1">
              <a:spcAft>
                <a:spcPts val="0"/>
              </a:spcAft>
              <a:buFont typeface="Wingdings 2"/>
              <a:buChar char=""/>
              <a:defRPr/>
            </a:pPr>
            <a:r>
              <a:rPr lang="en-US" dirty="0"/>
              <a:t>Peptic ulcers (duodenal and gastric)</a:t>
            </a:r>
          </a:p>
          <a:p>
            <a:pPr marL="274320" indent="-274320" algn="l" rtl="0" eaLnBrk="1" fontAlgn="auto" hangingPunct="1">
              <a:spcAft>
                <a:spcPts val="0"/>
              </a:spcAft>
              <a:buFont typeface="Wingdings 2"/>
              <a:buChar char=""/>
              <a:defRPr/>
            </a:pPr>
            <a:r>
              <a:rPr lang="en-US" dirty="0"/>
              <a:t>Gastric cancer</a:t>
            </a:r>
            <a:endParaRPr lang="ar-J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1A1680C7-298F-919A-09B9-F4E1AC1BD9B4}"/>
              </a:ext>
            </a:extLst>
          </p:cNvPr>
          <p:cNvSpPr>
            <a:spLocks noGrp="1"/>
          </p:cNvSpPr>
          <p:nvPr>
            <p:ph idx="1"/>
          </p:nvPr>
        </p:nvSpPr>
        <p:spPr>
          <a:xfrm>
            <a:off x="468313" y="1628775"/>
            <a:ext cx="8229600" cy="4106863"/>
          </a:xfrm>
        </p:spPr>
        <p:txBody>
          <a:bodyPr/>
          <a:lstStyle/>
          <a:p>
            <a:pPr algn="l" rtl="0" eaLnBrk="1" hangingPunct="1"/>
            <a:r>
              <a:rPr lang="en-US" altLang="en-US">
                <a:cs typeface="Times New Roman" panose="02020603050405020304" pitchFamily="18" charset="0"/>
              </a:rPr>
              <a:t>The usual effect of H. pylori infection</a:t>
            </a:r>
          </a:p>
          <a:p>
            <a:pPr algn="l" rtl="0" eaLnBrk="1" hangingPunct="1"/>
            <a:r>
              <a:rPr lang="en-US" altLang="en-US">
                <a:cs typeface="Times New Roman" panose="02020603050405020304" pitchFamily="18" charset="0"/>
              </a:rPr>
              <a:t>It is usually asymptomatic, although occasionally patients without ulcers claim relief of dyspeptic symptoms after Helicobacter eradication</a:t>
            </a:r>
          </a:p>
          <a:p>
            <a:pPr algn="l" rtl="0" eaLnBrk="1" hangingPunct="1"/>
            <a:r>
              <a:rPr lang="en-US" altLang="en-US">
                <a:cs typeface="Times New Roman" panose="02020603050405020304" pitchFamily="18" charset="0"/>
              </a:rPr>
              <a:t>Antral gastritis causes hypergastrinemia due to gastrin release from antral G cells</a:t>
            </a:r>
          </a:p>
          <a:p>
            <a:pPr algn="l" rtl="0" eaLnBrk="1" hangingPunct="1"/>
            <a:r>
              <a:rPr lang="en-US" altLang="en-US">
                <a:cs typeface="Times New Roman" panose="02020603050405020304" pitchFamily="18" charset="0"/>
              </a:rPr>
              <a:t>The subsequent increase in acid output is usually asymptomatic</a:t>
            </a:r>
            <a:endParaRPr lang="ar-JO" altLang="en-US"/>
          </a:p>
        </p:txBody>
      </p:sp>
      <p:sp>
        <p:nvSpPr>
          <p:cNvPr id="3" name="Title 2">
            <a:extLst>
              <a:ext uri="{FF2B5EF4-FFF2-40B4-BE49-F238E27FC236}">
                <a16:creationId xmlns:a16="http://schemas.microsoft.com/office/drawing/2014/main" id="{54FE04DD-DD56-D6FD-B768-A06439B90360}"/>
              </a:ext>
            </a:extLst>
          </p:cNvPr>
          <p:cNvSpPr>
            <a:spLocks noGrp="1"/>
          </p:cNvSpPr>
          <p:nvPr>
            <p:ph type="title"/>
          </p:nvPr>
        </p:nvSpPr>
        <p:spPr/>
        <p:txBody>
          <a:bodyPr/>
          <a:lstStyle/>
          <a:p>
            <a:pPr algn="ctr" rtl="0" eaLnBrk="1" fontAlgn="auto" hangingPunct="1">
              <a:spcAft>
                <a:spcPts val="0"/>
              </a:spcAft>
              <a:defRPr/>
            </a:pPr>
            <a:r>
              <a:t>Antral gastritis</a:t>
            </a:r>
            <a:endParaRPr lang="ar-JO"/>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F98482-9D31-85B9-1E2F-0432F3250C48}"/>
              </a:ext>
            </a:extLst>
          </p:cNvPr>
          <p:cNvSpPr>
            <a:spLocks noGrp="1"/>
          </p:cNvSpPr>
          <p:nvPr>
            <p:ph idx="1"/>
          </p:nvPr>
        </p:nvSpPr>
        <p:spPr>
          <a:xfrm>
            <a:off x="250825" y="1196975"/>
            <a:ext cx="8435975" cy="5472113"/>
          </a:xfrm>
        </p:spPr>
        <p:txBody>
          <a:bodyPr>
            <a:normAutofit fontScale="85000" lnSpcReduction="20000"/>
          </a:bodyPr>
          <a:lstStyle/>
          <a:p>
            <a:pPr marL="274320" indent="-274320" algn="l" rtl="0" eaLnBrk="1" fontAlgn="auto" hangingPunct="1">
              <a:spcAft>
                <a:spcPts val="0"/>
              </a:spcAft>
              <a:buFont typeface="Wingdings 2"/>
              <a:buChar char=""/>
              <a:defRPr/>
            </a:pPr>
            <a:r>
              <a:rPr lang="en-US" dirty="0"/>
              <a:t>H. pylori is causally associated with DU disease </a:t>
            </a:r>
          </a:p>
          <a:p>
            <a:pPr marL="274320" indent="-274320" algn="l" rtl="0" eaLnBrk="1" fontAlgn="auto" hangingPunct="1">
              <a:spcAft>
                <a:spcPts val="0"/>
              </a:spcAft>
              <a:buFont typeface="Wingdings 2"/>
              <a:buChar char=""/>
              <a:defRPr/>
            </a:pPr>
            <a:r>
              <a:rPr lang="en-US" dirty="0"/>
              <a:t>In patients with DU 95% are infected with H. pylori in the antrum (antral gastritis)</a:t>
            </a:r>
          </a:p>
          <a:p>
            <a:pPr marL="274320" indent="-274320" algn="l" rtl="0" eaLnBrk="1" fontAlgn="auto" hangingPunct="1">
              <a:spcAft>
                <a:spcPts val="0"/>
              </a:spcAft>
              <a:buFont typeface="Wingdings 2"/>
              <a:buChar char=""/>
              <a:defRPr/>
            </a:pPr>
            <a:r>
              <a:rPr lang="en-US" dirty="0"/>
              <a:t>In developed countries, the prevalence of H. pylori is rapidly declining. In the United States, the prevalence rises from less than 10% in non-immigrants under age 30 years to over 50% in those over age 60 years.</a:t>
            </a:r>
          </a:p>
          <a:p>
            <a:pPr marL="274320" indent="-274320" algn="l" rtl="0" eaLnBrk="1" fontAlgn="auto" hangingPunct="1">
              <a:spcAft>
                <a:spcPts val="0"/>
              </a:spcAft>
              <a:buFont typeface="Wingdings 2"/>
              <a:buChar char=""/>
              <a:defRPr/>
            </a:pPr>
            <a:r>
              <a:rPr lang="en-US" dirty="0"/>
              <a:t>The precise mechanism of duodenal ulceration is unclear, as only 15% of patients infected with H. pylori (50–60% of the adult population world-wide) develop duodenal ulcers</a:t>
            </a:r>
          </a:p>
          <a:p>
            <a:pPr marL="274320" indent="-274320" algn="l" rtl="0" eaLnBrk="1" fontAlgn="auto" hangingPunct="1">
              <a:spcAft>
                <a:spcPts val="0"/>
              </a:spcAft>
              <a:buFont typeface="Wingdings 2"/>
              <a:buChar char=""/>
              <a:defRPr/>
            </a:pPr>
            <a:r>
              <a:rPr lang="en-US" dirty="0"/>
              <a:t>Factors that have been implicated include:</a:t>
            </a:r>
          </a:p>
          <a:p>
            <a:pPr marL="0" indent="0" algn="l" rtl="0" eaLnBrk="1" fontAlgn="auto" hangingPunct="1">
              <a:spcAft>
                <a:spcPts val="0"/>
              </a:spcAft>
              <a:buFont typeface="Wingdings 2"/>
              <a:buNone/>
              <a:defRPr/>
            </a:pPr>
            <a:r>
              <a:rPr lang="en-US" dirty="0">
                <a:solidFill>
                  <a:schemeClr val="accent3"/>
                </a:solidFill>
              </a:rPr>
              <a:t>1.</a:t>
            </a:r>
            <a:r>
              <a:rPr lang="en-US" dirty="0"/>
              <a:t> Increased acid secretion because  of increased parietal cell mass and increased gastrin secretion</a:t>
            </a:r>
          </a:p>
          <a:p>
            <a:pPr marL="0" indent="0" algn="l" rtl="0" eaLnBrk="1" fontAlgn="auto" hangingPunct="1">
              <a:spcAft>
                <a:spcPts val="0"/>
              </a:spcAft>
              <a:buFont typeface="Wingdings 2"/>
              <a:buNone/>
              <a:defRPr/>
            </a:pPr>
            <a:r>
              <a:rPr lang="en-US" dirty="0">
                <a:solidFill>
                  <a:schemeClr val="accent3"/>
                </a:solidFill>
              </a:rPr>
              <a:t>2.</a:t>
            </a:r>
            <a:r>
              <a:rPr lang="en-US" dirty="0"/>
              <a:t> Smoking impairing mucosal healing.</a:t>
            </a:r>
          </a:p>
          <a:p>
            <a:pPr marL="0" indent="0" algn="l" rtl="0" eaLnBrk="1" fontAlgn="auto" hangingPunct="1">
              <a:spcAft>
                <a:spcPts val="0"/>
              </a:spcAft>
              <a:buFont typeface="Wingdings 2"/>
              <a:buNone/>
              <a:defRPr/>
            </a:pPr>
            <a:r>
              <a:rPr lang="en-US" dirty="0">
                <a:solidFill>
                  <a:schemeClr val="accent3"/>
                </a:solidFill>
              </a:rPr>
              <a:t>3.</a:t>
            </a:r>
            <a:r>
              <a:rPr lang="en-US" dirty="0"/>
              <a:t> Virulence factors such as </a:t>
            </a:r>
            <a:r>
              <a:rPr lang="en-US" dirty="0" err="1"/>
              <a:t>Vac</a:t>
            </a:r>
            <a:r>
              <a:rPr lang="en-US" dirty="0"/>
              <a:t> A (</a:t>
            </a:r>
            <a:r>
              <a:rPr lang="en-US" dirty="0" err="1"/>
              <a:t>vacuolating</a:t>
            </a:r>
            <a:r>
              <a:rPr lang="en-US" dirty="0"/>
              <a:t> toxin) and </a:t>
            </a:r>
            <a:r>
              <a:rPr lang="en-US" dirty="0" err="1"/>
              <a:t>CagA</a:t>
            </a:r>
            <a:r>
              <a:rPr lang="en-US" dirty="0"/>
              <a:t> (cytotoxic-associated protein) as well as urease and adherence factors</a:t>
            </a:r>
            <a:endParaRPr lang="ar-JO" dirty="0"/>
          </a:p>
        </p:txBody>
      </p:sp>
      <p:sp>
        <p:nvSpPr>
          <p:cNvPr id="3" name="Title 2">
            <a:extLst>
              <a:ext uri="{FF2B5EF4-FFF2-40B4-BE49-F238E27FC236}">
                <a16:creationId xmlns:a16="http://schemas.microsoft.com/office/drawing/2014/main" id="{49C9C692-DD03-9A4B-39FF-F50521E84EE0}"/>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Duodenal Ulcer</a:t>
            </a:r>
            <a:endParaRPr lang="ar-JO"/>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3B6A8A-CBF9-2AD0-EDBF-93CB96894DB0}"/>
              </a:ext>
            </a:extLst>
          </p:cNvPr>
          <p:cNvSpPr>
            <a:spLocks noGrp="1"/>
          </p:cNvSpPr>
          <p:nvPr>
            <p:ph idx="1"/>
          </p:nvPr>
        </p:nvSpPr>
        <p:spPr>
          <a:xfrm>
            <a:off x="457200" y="549275"/>
            <a:ext cx="8229600" cy="5759450"/>
          </a:xfrm>
        </p:spPr>
        <p:txBody>
          <a:bodyPr>
            <a:normAutofit/>
          </a:bodyPr>
          <a:lstStyle/>
          <a:p>
            <a:pPr marL="514350" indent="-514350" algn="l" rtl="0" eaLnBrk="1" fontAlgn="auto" hangingPunct="1">
              <a:spcAft>
                <a:spcPts val="0"/>
              </a:spcAft>
              <a:buFont typeface="+mj-lt"/>
              <a:buAutoNum type="arabicPeriod"/>
              <a:defRPr/>
            </a:pPr>
            <a:endParaRPr lang="en-US" dirty="0"/>
          </a:p>
          <a:p>
            <a:pPr marL="0" indent="0" algn="l" rtl="0" eaLnBrk="1" fontAlgn="auto" hangingPunct="1">
              <a:spcAft>
                <a:spcPts val="0"/>
              </a:spcAft>
              <a:buFont typeface="Wingdings 2"/>
              <a:buNone/>
              <a:defRPr/>
            </a:pPr>
            <a:r>
              <a:rPr lang="en-US" dirty="0">
                <a:solidFill>
                  <a:schemeClr val="accent3"/>
                </a:solidFill>
              </a:rPr>
              <a:t>4.</a:t>
            </a:r>
            <a:r>
              <a:rPr lang="en-US" dirty="0"/>
              <a:t> Decreased inhibition of acid secretion; H. pylori-induced gastritis reduces somatostatin production in the antrum with loss of the negative feedback on gastrin secretion</a:t>
            </a:r>
          </a:p>
          <a:p>
            <a:pPr marL="0" indent="0" algn="l" rtl="0" eaLnBrk="1" fontAlgn="auto" hangingPunct="1">
              <a:spcAft>
                <a:spcPts val="0"/>
              </a:spcAft>
              <a:buFont typeface="Wingdings 2"/>
              <a:buNone/>
              <a:defRPr/>
            </a:pPr>
            <a:r>
              <a:rPr lang="en-US" dirty="0">
                <a:solidFill>
                  <a:schemeClr val="accent3"/>
                </a:solidFill>
              </a:rPr>
              <a:t>5.</a:t>
            </a:r>
            <a:r>
              <a:rPr lang="en-US" dirty="0"/>
              <a:t> Genetic susceptibility: duodenal ulcers are more common in patients who have blood group O </a:t>
            </a:r>
          </a:p>
          <a:p>
            <a:pPr marL="0" indent="0" algn="l" rtl="0" eaLnBrk="1" fontAlgn="auto" hangingPunct="1">
              <a:spcAft>
                <a:spcPts val="0"/>
              </a:spcAft>
              <a:buFont typeface="Wingdings 2"/>
              <a:buNone/>
              <a:defRPr/>
            </a:pPr>
            <a:r>
              <a:rPr lang="en-US" dirty="0">
                <a:solidFill>
                  <a:schemeClr val="accent3"/>
                </a:solidFill>
              </a:rPr>
              <a:t>6.</a:t>
            </a:r>
            <a:r>
              <a:rPr lang="en-US" dirty="0"/>
              <a:t> Duodenal bicarbonate secretion is decreased by H.pylori inflammation and the damage and repair leads to gastric metaplasia which H. pylori colonizes, causing local release of cytokines and further damage</a:t>
            </a:r>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9CF22324-E428-C821-C435-723B8E907428}"/>
              </a:ext>
            </a:extLst>
          </p:cNvPr>
          <p:cNvSpPr>
            <a:spLocks noGrp="1"/>
          </p:cNvSpPr>
          <p:nvPr>
            <p:ph idx="1"/>
          </p:nvPr>
        </p:nvSpPr>
        <p:spPr/>
        <p:txBody>
          <a:bodyPr/>
          <a:lstStyle/>
          <a:p>
            <a:pPr algn="l" rtl="0" eaLnBrk="1" hangingPunct="1"/>
            <a:r>
              <a:rPr lang="en-US" altLang="en-US">
                <a:cs typeface="Times New Roman" panose="02020603050405020304" pitchFamily="18" charset="0"/>
              </a:rPr>
              <a:t>Gastric ulcers are associated with a gastritis affecting the body as well as the antrum of the stomach (pangastritis) causing parietal cell loss and reduced acid production </a:t>
            </a:r>
          </a:p>
          <a:p>
            <a:pPr algn="l" rtl="0" eaLnBrk="1" hangingPunct="1"/>
            <a:r>
              <a:rPr lang="en-US" altLang="en-US">
                <a:cs typeface="Times New Roman" panose="02020603050405020304" pitchFamily="18" charset="0"/>
              </a:rPr>
              <a:t>The ulcers are thought to occur because of reduction of gastric mucosal resistance due to cytokine production by the infection or perhaps to alterations in gastric mucus</a:t>
            </a:r>
            <a:endParaRPr lang="ar-JO" altLang="en-US"/>
          </a:p>
        </p:txBody>
      </p:sp>
      <p:sp>
        <p:nvSpPr>
          <p:cNvPr id="3" name="Title 2">
            <a:extLst>
              <a:ext uri="{FF2B5EF4-FFF2-40B4-BE49-F238E27FC236}">
                <a16:creationId xmlns:a16="http://schemas.microsoft.com/office/drawing/2014/main" id="{76439C9D-20EC-E9C4-7740-AD2B1CC7C8CB}"/>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Gastric Ulcer</a:t>
            </a:r>
            <a:endParaRPr lang="ar-JO"/>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CD6E7C56-D82E-0E25-55A3-040F4E4684AC}"/>
              </a:ext>
            </a:extLst>
          </p:cNvPr>
          <p:cNvSpPr>
            <a:spLocks noGrp="1"/>
          </p:cNvSpPr>
          <p:nvPr>
            <p:ph idx="1"/>
          </p:nvPr>
        </p:nvSpPr>
        <p:spPr>
          <a:xfrm>
            <a:off x="250825" y="1484313"/>
            <a:ext cx="8642350" cy="5040312"/>
          </a:xfrm>
        </p:spPr>
        <p:txBody>
          <a:bodyPr/>
          <a:lstStyle/>
          <a:p>
            <a:pPr algn="l" rtl="0" eaLnBrk="1" hangingPunct="1"/>
            <a:r>
              <a:rPr lang="en-US" altLang="en-US">
                <a:cs typeface="Times New Roman" panose="02020603050405020304" pitchFamily="18" charset="0"/>
              </a:rPr>
              <a:t>The characteristic feature of peptic ulcer is burning epigastric pain</a:t>
            </a:r>
          </a:p>
          <a:p>
            <a:pPr algn="l" rtl="0" eaLnBrk="1" hangingPunct="1"/>
            <a:r>
              <a:rPr lang="en-US" altLang="en-US">
                <a:cs typeface="Times New Roman" panose="02020603050405020304" pitchFamily="18" charset="0"/>
              </a:rPr>
              <a:t>The relationship of the pain to food is variable </a:t>
            </a:r>
          </a:p>
          <a:p>
            <a:pPr algn="l" rtl="0" eaLnBrk="1" hangingPunct="1"/>
            <a:r>
              <a:rPr lang="en-US" altLang="en-US">
                <a:cs typeface="Times New Roman" panose="02020603050405020304" pitchFamily="18" charset="0"/>
              </a:rPr>
              <a:t>The pain of a DU classically occurs at night (as well as during the day) and is worse when the patient is hungry</a:t>
            </a:r>
          </a:p>
          <a:p>
            <a:pPr algn="l" rtl="0" eaLnBrk="1" hangingPunct="1"/>
            <a:r>
              <a:rPr lang="en-US" altLang="en-US">
                <a:cs typeface="Times New Roman" panose="02020603050405020304" pitchFamily="18" charset="0"/>
              </a:rPr>
              <a:t>The pain of both gastric and duodenal ulcers may be relieved by antacids</a:t>
            </a:r>
          </a:p>
          <a:p>
            <a:pPr algn="l" rtl="0" eaLnBrk="1" hangingPunct="1"/>
            <a:r>
              <a:rPr lang="en-US" altLang="en-US">
                <a:cs typeface="Times New Roman" panose="02020603050405020304" pitchFamily="18" charset="0"/>
              </a:rPr>
              <a:t>Nausea may accompany the pain; vomiting is infrequent but often relieves pain</a:t>
            </a:r>
          </a:p>
          <a:p>
            <a:pPr algn="l" rtl="0" eaLnBrk="1" hangingPunct="1"/>
            <a:r>
              <a:rPr lang="en-US" altLang="en-US">
                <a:cs typeface="Times New Roman" panose="02020603050405020304" pitchFamily="18" charset="0"/>
              </a:rPr>
              <a:t>Anorexia and weight loss may occur, particularly with GUs</a:t>
            </a:r>
            <a:endParaRPr lang="ar-JO" altLang="en-US"/>
          </a:p>
        </p:txBody>
      </p:sp>
      <p:sp>
        <p:nvSpPr>
          <p:cNvPr id="3" name="Title 2">
            <a:extLst>
              <a:ext uri="{FF2B5EF4-FFF2-40B4-BE49-F238E27FC236}">
                <a16:creationId xmlns:a16="http://schemas.microsoft.com/office/drawing/2014/main" id="{5520DED5-07AD-026D-7015-2D4425502FCD}"/>
              </a:ext>
            </a:extLst>
          </p:cNvPr>
          <p:cNvSpPr>
            <a:spLocks noGrp="1"/>
          </p:cNvSpPr>
          <p:nvPr>
            <p:ph type="title"/>
          </p:nvPr>
        </p:nvSpPr>
        <p:spPr>
          <a:xfrm>
            <a:off x="33371" y="0"/>
            <a:ext cx="8856984" cy="1116360"/>
          </a:xfrm>
        </p:spPr>
        <p:txBody>
          <a:bodyPr>
            <a:normAutofit fontScale="90000"/>
          </a:bodyPr>
          <a:lstStyle/>
          <a:p>
            <a:pPr algn="ctr" rtl="0" eaLnBrk="1" fontAlgn="auto" hangingPunct="1">
              <a:spcAft>
                <a:spcPts val="0"/>
              </a:spcAft>
              <a:defRPr/>
            </a:pPr>
            <a:r>
              <a:rPr b="1"/>
              <a:t>Clinical features of peptic ulcer disease</a:t>
            </a:r>
            <a:endParaRPr lang="ar-J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53F80440-5E4E-0895-33EB-4A4EC5F9C19C}"/>
              </a:ext>
            </a:extLst>
          </p:cNvPr>
          <p:cNvSpPr>
            <a:spLocks noGrp="1"/>
          </p:cNvSpPr>
          <p:nvPr>
            <p:ph idx="1"/>
          </p:nvPr>
        </p:nvSpPr>
        <p:spPr>
          <a:xfrm>
            <a:off x="250825" y="765175"/>
            <a:ext cx="8642350" cy="5832475"/>
          </a:xfrm>
        </p:spPr>
        <p:txBody>
          <a:bodyPr/>
          <a:lstStyle/>
          <a:p>
            <a:pPr algn="l" rtl="0" eaLnBrk="1" hangingPunct="1"/>
            <a:r>
              <a:rPr lang="en-US" altLang="en-US">
                <a:cs typeface="Times New Roman" panose="02020603050405020304" pitchFamily="18" charset="0"/>
              </a:rPr>
              <a:t>Persistent and severe pain suggests complications such as penetration into other organs. Back pain suggests a penetrating posterior ulcer </a:t>
            </a:r>
          </a:p>
          <a:p>
            <a:pPr algn="l" rtl="0" eaLnBrk="1" hangingPunct="1"/>
            <a:r>
              <a:rPr lang="en-US" altLang="en-US">
                <a:cs typeface="Times New Roman" panose="02020603050405020304" pitchFamily="18" charset="0"/>
              </a:rPr>
              <a:t>Severe ulceration can occasionally be symptomless, as many who present with acute ulcer bleeding or perforation have no preceding ulcer symptoms</a:t>
            </a:r>
          </a:p>
          <a:p>
            <a:pPr algn="l" rtl="0" eaLnBrk="1" hangingPunct="1"/>
            <a:r>
              <a:rPr lang="en-US" altLang="en-US">
                <a:cs typeface="Times New Roman" panose="02020603050405020304" pitchFamily="18" charset="0"/>
              </a:rPr>
              <a:t>Untreated, the symptoms of a DU relapse and remit spontaneously</a:t>
            </a:r>
          </a:p>
          <a:p>
            <a:pPr algn="l" rtl="0" eaLnBrk="1" hangingPunct="1"/>
            <a:r>
              <a:rPr lang="en-US" altLang="en-US">
                <a:cs typeface="Times New Roman" panose="02020603050405020304" pitchFamily="18" charset="0"/>
              </a:rPr>
              <a:t>The natural history is for the disease to remit over many years due to the onset of atrophic gastritis and a decrease in acid secretion</a:t>
            </a:r>
          </a:p>
          <a:p>
            <a:pPr algn="l" rtl="0" eaLnBrk="1" hangingPunct="1"/>
            <a:r>
              <a:rPr lang="en-US" altLang="en-US">
                <a:cs typeface="Times New Roman" panose="02020603050405020304" pitchFamily="18" charset="0"/>
              </a:rPr>
              <a:t>Examination is usually unhelpful; epigastric tenderness is quite common in non-ulcer dyspepsia</a:t>
            </a:r>
            <a:endParaRPr lang="ar-JO"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3F448A-55F7-B86D-9E4D-08F6092F4110}"/>
              </a:ext>
            </a:extLst>
          </p:cNvPr>
          <p:cNvSpPr>
            <a:spLocks noGrp="1"/>
          </p:cNvSpPr>
          <p:nvPr>
            <p:ph idx="1"/>
          </p:nvPr>
        </p:nvSpPr>
        <p:spPr>
          <a:xfrm>
            <a:off x="179388" y="1268413"/>
            <a:ext cx="8713787" cy="5329237"/>
          </a:xfrm>
        </p:spPr>
        <p:txBody>
          <a:bodyPr>
            <a:normAutofit fontScale="92500"/>
          </a:bodyPr>
          <a:lstStyle/>
          <a:p>
            <a:pPr marL="274320" indent="-274320" algn="l" rtl="0" eaLnBrk="1" fontAlgn="auto" hangingPunct="1">
              <a:spcAft>
                <a:spcPts val="0"/>
              </a:spcAft>
              <a:buFont typeface="Wingdings 2"/>
              <a:buChar char=""/>
              <a:defRPr/>
            </a:pPr>
            <a:r>
              <a:rPr lang="en-US" u="sng" dirty="0"/>
              <a:t>Serological tests</a:t>
            </a:r>
            <a:r>
              <a:rPr lang="en-US" dirty="0"/>
              <a:t> detect IgG antibodies and are reasonably sensitive (90%) and specific (83%)</a:t>
            </a:r>
          </a:p>
          <a:p>
            <a:pPr marL="274320" indent="-274320" algn="l" rtl="0" eaLnBrk="1" fontAlgn="auto" hangingPunct="1">
              <a:spcAft>
                <a:spcPts val="0"/>
              </a:spcAft>
              <a:buFont typeface="Wingdings 2"/>
              <a:buChar char=""/>
              <a:defRPr/>
            </a:pPr>
            <a:r>
              <a:rPr lang="en-US" dirty="0"/>
              <a:t>IgG titers may take up to 1 year to fall by 50% After eradication therapy and therefore are not useful for confirming eradication or the presence of a current infection. </a:t>
            </a:r>
          </a:p>
          <a:p>
            <a:pPr marL="274320" indent="-274320" algn="l" rtl="0" eaLnBrk="1" fontAlgn="auto" hangingPunct="1">
              <a:spcAft>
                <a:spcPts val="0"/>
              </a:spcAft>
              <a:buFont typeface="Wingdings 2"/>
              <a:buChar char=""/>
              <a:defRPr/>
            </a:pPr>
            <a:r>
              <a:rPr lang="en-US" u="sng" dirty="0"/>
              <a:t>13C-Urea breath test</a:t>
            </a:r>
            <a:r>
              <a:rPr lang="en-US" dirty="0"/>
              <a:t> is a quick and reliable test for H. pylori and can be used as a screening test</a:t>
            </a:r>
          </a:p>
          <a:p>
            <a:pPr marL="274320" indent="-274320" algn="l" rtl="0" eaLnBrk="1" fontAlgn="auto" hangingPunct="1">
              <a:spcAft>
                <a:spcPts val="0"/>
              </a:spcAft>
              <a:buFont typeface="Wingdings 2"/>
              <a:buChar char=""/>
              <a:defRPr/>
            </a:pPr>
            <a:r>
              <a:rPr lang="en-US" dirty="0"/>
              <a:t>The measurement of 13CO2 in the breath after ingestion of 13C urea requires a mass spectrometer</a:t>
            </a:r>
          </a:p>
          <a:p>
            <a:pPr marL="274320" indent="-274320" algn="l" rtl="0" eaLnBrk="1" fontAlgn="auto" hangingPunct="1">
              <a:spcAft>
                <a:spcPts val="0"/>
              </a:spcAft>
              <a:buFont typeface="Wingdings 2"/>
              <a:buChar char=""/>
              <a:defRPr/>
            </a:pPr>
            <a:r>
              <a:rPr lang="en-US" dirty="0"/>
              <a:t>The test is very sensitive (97%) and specific (96%)</a:t>
            </a:r>
          </a:p>
          <a:p>
            <a:pPr marL="274320" indent="-274320" algn="l" rtl="0" eaLnBrk="1" fontAlgn="auto" hangingPunct="1">
              <a:spcAft>
                <a:spcPts val="0"/>
              </a:spcAft>
              <a:buFont typeface="Wingdings 2"/>
              <a:buChar char=""/>
              <a:defRPr/>
            </a:pPr>
            <a:r>
              <a:rPr lang="en-US" dirty="0"/>
              <a:t>This test is suitable for testing for eradication of the organism, but may be falsely negative if patients are taking PPIs at the time</a:t>
            </a:r>
            <a:endParaRPr lang="ar-JO" dirty="0"/>
          </a:p>
        </p:txBody>
      </p:sp>
      <p:sp>
        <p:nvSpPr>
          <p:cNvPr id="3" name="Title 2">
            <a:extLst>
              <a:ext uri="{FF2B5EF4-FFF2-40B4-BE49-F238E27FC236}">
                <a16:creationId xmlns:a16="http://schemas.microsoft.com/office/drawing/2014/main" id="{07274BC5-3851-01E4-A115-43968B8C2555}"/>
              </a:ext>
            </a:extLst>
          </p:cNvPr>
          <p:cNvSpPr>
            <a:spLocks noGrp="1"/>
          </p:cNvSpPr>
          <p:nvPr>
            <p:ph type="title"/>
          </p:nvPr>
        </p:nvSpPr>
        <p:spPr>
          <a:xfrm>
            <a:off x="251520" y="152400"/>
            <a:ext cx="8712968" cy="972344"/>
          </a:xfrm>
        </p:spPr>
        <p:txBody>
          <a:bodyPr>
            <a:normAutofit fontScale="90000"/>
          </a:bodyPr>
          <a:lstStyle/>
          <a:p>
            <a:pPr algn="ctr" rtl="0" eaLnBrk="1" fontAlgn="auto" hangingPunct="1">
              <a:spcAft>
                <a:spcPts val="0"/>
              </a:spcAft>
              <a:defRPr/>
            </a:pPr>
            <a:r>
              <a:t>Diagnosis of Helicobacter</a:t>
            </a:r>
            <a:br>
              <a:rPr/>
            </a:br>
            <a:r>
              <a:t>pylori</a:t>
            </a:r>
            <a:r>
              <a:rPr b="1" i="1"/>
              <a:t> </a:t>
            </a:r>
            <a:r>
              <a:t>infection</a:t>
            </a:r>
            <a:endParaRPr lang="ar-J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a:extLst>
              <a:ext uri="{FF2B5EF4-FFF2-40B4-BE49-F238E27FC236}">
                <a16:creationId xmlns:a16="http://schemas.microsoft.com/office/drawing/2014/main" id="{4DDFE550-C1AE-1EE6-7159-9369752F11F6}"/>
              </a:ext>
            </a:extLst>
          </p:cNvPr>
          <p:cNvSpPr>
            <a:spLocks noGrp="1"/>
          </p:cNvSpPr>
          <p:nvPr>
            <p:ph idx="1"/>
          </p:nvPr>
        </p:nvSpPr>
        <p:spPr>
          <a:xfrm>
            <a:off x="457200" y="1125538"/>
            <a:ext cx="8229600" cy="5183187"/>
          </a:xfrm>
        </p:spPr>
        <p:txBody>
          <a:bodyPr/>
          <a:lstStyle/>
          <a:p>
            <a:pPr algn="l" rtl="0" eaLnBrk="1" hangingPunct="1"/>
            <a:r>
              <a:rPr lang="en-US" altLang="en-US">
                <a:cs typeface="Times New Roman" panose="02020603050405020304" pitchFamily="18" charset="0"/>
              </a:rPr>
              <a:t>The antral mucosa secretes bicarbonate and contains mucus-secreting cells and G cells, which secrete gastrin</a:t>
            </a:r>
          </a:p>
          <a:p>
            <a:pPr algn="l" rtl="0" eaLnBrk="1" hangingPunct="1"/>
            <a:r>
              <a:rPr lang="en-US" altLang="en-US">
                <a:cs typeface="Times New Roman" panose="02020603050405020304" pitchFamily="18" charset="0"/>
              </a:rPr>
              <a:t>Somatostatin is also produced by specialized antral cells (D cells)</a:t>
            </a:r>
          </a:p>
          <a:p>
            <a:pPr algn="l" rtl="0" eaLnBrk="1" hangingPunct="1"/>
            <a:r>
              <a:rPr lang="en-US" altLang="en-US">
                <a:cs typeface="Times New Roman" panose="02020603050405020304" pitchFamily="18" charset="0"/>
              </a:rPr>
              <a:t>Mucus-secreting cells are present throughout the stomach and secrete mucus and bicarbonate</a:t>
            </a:r>
          </a:p>
          <a:p>
            <a:pPr algn="l" rtl="0" eaLnBrk="1" hangingPunct="1"/>
            <a:r>
              <a:rPr lang="en-US" altLang="en-US">
                <a:cs typeface="Times New Roman" panose="02020603050405020304" pitchFamily="18" charset="0"/>
              </a:rPr>
              <a:t>The ‘mucosal barrier’, made up of the plasma membranes of mucosal cells and the mucus layer, protects the gastric epithelium from damage by acid</a:t>
            </a:r>
          </a:p>
          <a:p>
            <a:pPr algn="l" rtl="0" eaLnBrk="1" hangingPunct="1"/>
            <a:r>
              <a:rPr lang="en-US" altLang="en-US">
                <a:cs typeface="Times New Roman" panose="02020603050405020304" pitchFamily="18" charset="0"/>
              </a:rPr>
              <a:t>Prostaglandins stimulate secretion of mucus, and their synthesis is inhibited by inhibition of cyclo-oxygenase</a:t>
            </a:r>
            <a:endParaRPr lang="ar-JO" altLang="en-US"/>
          </a:p>
        </p:txBody>
      </p:sp>
      <p:sp>
        <p:nvSpPr>
          <p:cNvPr id="3" name="Title 2">
            <a:extLst>
              <a:ext uri="{FF2B5EF4-FFF2-40B4-BE49-F238E27FC236}">
                <a16:creationId xmlns:a16="http://schemas.microsoft.com/office/drawing/2014/main" id="{9FA57860-2743-C76E-E557-6EF03E4FE1BE}"/>
              </a:ext>
            </a:extLst>
          </p:cNvPr>
          <p:cNvSpPr>
            <a:spLocks noGrp="1"/>
          </p:cNvSpPr>
          <p:nvPr>
            <p:ph type="title"/>
          </p:nvPr>
        </p:nvSpPr>
        <p:spPr>
          <a:xfrm>
            <a:off x="457200" y="152400"/>
            <a:ext cx="8229600" cy="756320"/>
          </a:xfrm>
        </p:spPr>
        <p:txBody>
          <a:bodyPr/>
          <a:lstStyle/>
          <a:p>
            <a:pPr algn="ctr" rtl="0" eaLnBrk="1" fontAlgn="auto" hangingPunct="1">
              <a:spcAft>
                <a:spcPts val="0"/>
              </a:spcAft>
              <a:defRPr/>
            </a:pPr>
            <a:r>
              <a:t>The Stomach</a:t>
            </a:r>
            <a:endParaRPr lang="ar-JO"/>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EC5959-068D-D436-8B20-D3B6FA385D48}"/>
              </a:ext>
            </a:extLst>
          </p:cNvPr>
          <p:cNvSpPr>
            <a:spLocks noGrp="1"/>
          </p:cNvSpPr>
          <p:nvPr>
            <p:ph idx="1"/>
          </p:nvPr>
        </p:nvSpPr>
        <p:spPr>
          <a:xfrm>
            <a:off x="323850" y="404813"/>
            <a:ext cx="8569325" cy="6453187"/>
          </a:xfrm>
        </p:spPr>
        <p:txBody>
          <a:bodyPr>
            <a:normAutofit fontScale="85000" lnSpcReduction="10000"/>
          </a:bodyPr>
          <a:lstStyle/>
          <a:p>
            <a:pPr marL="274320" indent="-274320" algn="l" rtl="0" eaLnBrk="1" fontAlgn="auto" hangingPunct="1">
              <a:spcAft>
                <a:spcPts val="0"/>
              </a:spcAft>
              <a:buFont typeface="Wingdings 2"/>
              <a:buChar char=""/>
              <a:defRPr/>
            </a:pPr>
            <a:r>
              <a:rPr lang="en-US" u="sng" dirty="0"/>
              <a:t>Stool antigen test</a:t>
            </a:r>
            <a:r>
              <a:rPr lang="en-US" dirty="0"/>
              <a:t> is a specific immunoassay using monoclonal antibodies for the qualitative detection of H. pylori antigen</a:t>
            </a:r>
          </a:p>
          <a:p>
            <a:pPr marL="274320" indent="-274320" algn="l" rtl="0" eaLnBrk="1" fontAlgn="auto" hangingPunct="1">
              <a:spcAft>
                <a:spcPts val="0"/>
              </a:spcAft>
              <a:buFont typeface="Wingdings 2"/>
              <a:buChar char=""/>
              <a:defRPr/>
            </a:pPr>
            <a:r>
              <a:rPr lang="en-US" dirty="0"/>
              <a:t>The overall sensitivity is 97.6% with a specificity of 96%. It is useful in the diagnosis of H. pylori infection and for monitoring efficacy of eradication therapy. </a:t>
            </a:r>
          </a:p>
          <a:p>
            <a:pPr marL="274320" indent="-274320" algn="l" rtl="0" eaLnBrk="1" fontAlgn="auto" hangingPunct="1">
              <a:spcAft>
                <a:spcPts val="0"/>
              </a:spcAft>
              <a:buFont typeface="Wingdings 2"/>
              <a:buChar char=""/>
              <a:defRPr/>
            </a:pPr>
            <a:r>
              <a:rPr lang="en-US" dirty="0"/>
              <a:t>Patients should be off PPIs for 1 week but can continue with H2 blockers</a:t>
            </a:r>
          </a:p>
          <a:p>
            <a:pPr marL="0" indent="0" algn="l" rtl="0" eaLnBrk="1" fontAlgn="auto" hangingPunct="1">
              <a:spcAft>
                <a:spcPts val="0"/>
              </a:spcAft>
              <a:buFont typeface="Wingdings 2"/>
              <a:buNone/>
              <a:defRPr/>
            </a:pPr>
            <a:r>
              <a:rPr lang="en-US" b="1" i="1" dirty="0"/>
              <a:t>Invasive methods (Endoscopic)</a:t>
            </a:r>
          </a:p>
          <a:p>
            <a:pPr marL="274320" indent="-274320" algn="l" rtl="0" eaLnBrk="1" fontAlgn="auto" hangingPunct="1">
              <a:spcAft>
                <a:spcPts val="0"/>
              </a:spcAft>
              <a:buFont typeface="Wingdings 2"/>
              <a:buChar char=""/>
              <a:defRPr/>
            </a:pPr>
            <a:r>
              <a:rPr lang="en-US" u="sng" dirty="0"/>
              <a:t>Biopsy urease test</a:t>
            </a:r>
            <a:r>
              <a:rPr lang="en-US" dirty="0"/>
              <a:t>: Gastric biopsies are added to a substrate containing urea and phenol red. If H. pylori are present, the urease enzyme that they produce splits the urea to release ammonia which raises the pH of the solution and causes a rapid color change </a:t>
            </a:r>
          </a:p>
          <a:p>
            <a:pPr marL="274320" indent="-274320" algn="l" rtl="0" eaLnBrk="1" fontAlgn="auto" hangingPunct="1">
              <a:spcAft>
                <a:spcPts val="0"/>
              </a:spcAft>
              <a:buFont typeface="Wingdings 2"/>
              <a:buChar char=""/>
              <a:defRPr/>
            </a:pPr>
            <a:r>
              <a:rPr lang="en-US" dirty="0"/>
              <a:t>The test may be falsely negative if patients are taking PPIs or antibiotics at the time</a:t>
            </a:r>
          </a:p>
          <a:p>
            <a:pPr marL="274320" indent="-274320" algn="l" rtl="0" eaLnBrk="1" fontAlgn="auto" hangingPunct="1">
              <a:spcAft>
                <a:spcPts val="0"/>
              </a:spcAft>
              <a:buFont typeface="Wingdings 2"/>
              <a:buChar char=""/>
              <a:defRPr/>
            </a:pPr>
            <a:r>
              <a:rPr lang="en-US" u="sng" dirty="0"/>
              <a:t>Culture</a:t>
            </a:r>
            <a:r>
              <a:rPr lang="en-US" dirty="0"/>
              <a:t>: Biopsies obtained can be cultured on a special medium, and in vitro sensitivities to antibiotics can be tested.</a:t>
            </a:r>
          </a:p>
          <a:p>
            <a:pPr marL="274320" indent="-274320" algn="l" rtl="0" eaLnBrk="1" fontAlgn="auto" hangingPunct="1">
              <a:spcAft>
                <a:spcPts val="0"/>
              </a:spcAft>
              <a:buFont typeface="Wingdings 2"/>
              <a:buChar char=""/>
              <a:defRPr/>
            </a:pPr>
            <a:r>
              <a:rPr lang="en-US" u="sng" dirty="0"/>
              <a:t>Histology</a:t>
            </a:r>
            <a:r>
              <a:rPr lang="en-US" dirty="0"/>
              <a:t>: H. pylori can be detected histologically on routine stained sections of gastric mucosa </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A73B39-04A1-B346-FB18-C9A65D8FCBA1}"/>
              </a:ext>
            </a:extLst>
          </p:cNvPr>
          <p:cNvSpPr>
            <a:spLocks noGrp="1"/>
          </p:cNvSpPr>
          <p:nvPr>
            <p:ph idx="1"/>
          </p:nvPr>
        </p:nvSpPr>
        <p:spPr>
          <a:xfrm>
            <a:off x="179388" y="836613"/>
            <a:ext cx="8713787" cy="5905500"/>
          </a:xfrm>
        </p:spPr>
        <p:txBody>
          <a:bodyPr>
            <a:normAutofit fontScale="85000" lnSpcReduction="20000"/>
          </a:bodyPr>
          <a:lstStyle/>
          <a:p>
            <a:pPr marL="274320" indent="-274320" algn="l" rtl="0" eaLnBrk="1" fontAlgn="auto" hangingPunct="1">
              <a:spcAft>
                <a:spcPts val="0"/>
              </a:spcAft>
              <a:buFont typeface="Wingdings 2"/>
              <a:buChar char=""/>
              <a:defRPr/>
            </a:pPr>
            <a:r>
              <a:rPr lang="en-US" dirty="0"/>
              <a:t>Patients under 50 years of age with typical symptoms of peptic ulcer disease who are H. pylori positive can start eradication therapy without investigation</a:t>
            </a:r>
          </a:p>
          <a:p>
            <a:pPr marL="274320" indent="-274320" algn="l" rtl="0" eaLnBrk="1" fontAlgn="auto" hangingPunct="1">
              <a:spcAft>
                <a:spcPts val="0"/>
              </a:spcAft>
              <a:buFont typeface="Wingdings 2"/>
              <a:buChar char=""/>
              <a:defRPr/>
            </a:pPr>
            <a:r>
              <a:rPr lang="en-US" dirty="0"/>
              <a:t>Confirmation of the diagnosis and exclusion of cancer is required in older patients</a:t>
            </a:r>
          </a:p>
          <a:p>
            <a:pPr marL="274320" indent="-274320" algn="l" rtl="0" eaLnBrk="1" fontAlgn="auto" hangingPunct="1">
              <a:spcAft>
                <a:spcPts val="0"/>
              </a:spcAft>
              <a:buFont typeface="Wingdings 2"/>
              <a:buChar char=""/>
              <a:defRPr/>
            </a:pPr>
            <a:r>
              <a:rPr lang="en-US" dirty="0"/>
              <a:t>Endoscopy is the preferred investigation. All GUs must be biopsied.</a:t>
            </a:r>
          </a:p>
          <a:p>
            <a:pPr marL="274320" indent="-274320" algn="l" rtl="0" eaLnBrk="1" fontAlgn="auto" hangingPunct="1">
              <a:spcAft>
                <a:spcPts val="0"/>
              </a:spcAft>
              <a:buFont typeface="Wingdings 2"/>
              <a:buChar char=""/>
              <a:defRPr/>
            </a:pPr>
            <a:r>
              <a:rPr lang="en-US" dirty="0"/>
              <a:t>Endoscopy is required in all patients with alarm symptoms:</a:t>
            </a:r>
          </a:p>
          <a:p>
            <a:pPr marL="514350" indent="-514350" algn="l" rtl="0" eaLnBrk="1" fontAlgn="auto" hangingPunct="1">
              <a:spcAft>
                <a:spcPts val="0"/>
              </a:spcAft>
              <a:buFont typeface="+mj-lt"/>
              <a:buAutoNum type="arabicPeriod"/>
              <a:defRPr/>
            </a:pPr>
            <a:r>
              <a:rPr lang="en-US" dirty="0"/>
              <a:t>dysphagia</a:t>
            </a:r>
          </a:p>
          <a:p>
            <a:pPr marL="514350" indent="-514350" algn="l" rtl="0" eaLnBrk="1" fontAlgn="auto" hangingPunct="1">
              <a:spcAft>
                <a:spcPts val="0"/>
              </a:spcAft>
              <a:buFont typeface="+mj-lt"/>
              <a:buAutoNum type="arabicPeriod"/>
              <a:defRPr/>
            </a:pPr>
            <a:r>
              <a:rPr lang="en-US" dirty="0"/>
              <a:t>weight loss</a:t>
            </a:r>
          </a:p>
          <a:p>
            <a:pPr marL="514350" indent="-514350" algn="l" rtl="0" eaLnBrk="1" fontAlgn="auto" hangingPunct="1">
              <a:spcAft>
                <a:spcPts val="0"/>
              </a:spcAft>
              <a:buFont typeface="+mj-lt"/>
              <a:buAutoNum type="arabicPeriod"/>
              <a:defRPr/>
            </a:pPr>
            <a:r>
              <a:rPr lang="en-US" dirty="0"/>
              <a:t>protracted vomiting</a:t>
            </a:r>
          </a:p>
          <a:p>
            <a:pPr marL="514350" indent="-514350" algn="l" rtl="0" eaLnBrk="1" fontAlgn="auto" hangingPunct="1">
              <a:spcAft>
                <a:spcPts val="0"/>
              </a:spcAft>
              <a:buFont typeface="+mj-lt"/>
              <a:buAutoNum type="arabicPeriod"/>
              <a:defRPr/>
            </a:pPr>
            <a:r>
              <a:rPr lang="en-US" dirty="0"/>
              <a:t>anorexia</a:t>
            </a:r>
          </a:p>
          <a:p>
            <a:pPr marL="514350" indent="-514350" algn="l" rtl="0" eaLnBrk="1" fontAlgn="auto" hangingPunct="1">
              <a:spcAft>
                <a:spcPts val="0"/>
              </a:spcAft>
              <a:buFont typeface="+mj-lt"/>
              <a:buAutoNum type="arabicPeriod"/>
              <a:defRPr/>
            </a:pPr>
            <a:r>
              <a:rPr lang="en-US" dirty="0"/>
              <a:t>hematemesis or melena</a:t>
            </a:r>
          </a:p>
          <a:p>
            <a:pPr marL="514350" indent="-514350" algn="l" rtl="0" eaLnBrk="1" fontAlgn="auto" hangingPunct="1">
              <a:spcAft>
                <a:spcPts val="0"/>
              </a:spcAft>
              <a:buFont typeface="+mj-lt"/>
              <a:buAutoNum type="arabicPeriod"/>
              <a:defRPr/>
            </a:pPr>
            <a:r>
              <a:rPr lang="en-US" dirty="0"/>
              <a:t>persistent symptoms</a:t>
            </a:r>
          </a:p>
          <a:p>
            <a:pPr marL="274320" indent="-274320" algn="l" rtl="0" eaLnBrk="1" fontAlgn="auto" hangingPunct="1">
              <a:spcAft>
                <a:spcPts val="0"/>
              </a:spcAft>
              <a:buFont typeface="Wingdings 2"/>
              <a:buChar char=""/>
              <a:defRPr/>
            </a:pPr>
            <a:r>
              <a:rPr lang="en-US" dirty="0"/>
              <a:t>Stopping smoking should be strongly encouraged as smoking slows mucosal healing</a:t>
            </a:r>
          </a:p>
          <a:p>
            <a:pPr marL="274320" indent="-274320" algn="l" rtl="0" eaLnBrk="1" fontAlgn="auto" hangingPunct="1">
              <a:spcAft>
                <a:spcPts val="0"/>
              </a:spcAft>
              <a:buFont typeface="Wingdings 2"/>
              <a:buChar char=""/>
              <a:defRPr/>
            </a:pPr>
            <a:r>
              <a:rPr lang="en-US" dirty="0"/>
              <a:t>Patients with gastric ulcers should be routinely reendoscoped at 6 weeks to exclude a malignant tumor</a:t>
            </a:r>
            <a:endParaRPr lang="ar-JO" dirty="0"/>
          </a:p>
        </p:txBody>
      </p:sp>
      <p:sp>
        <p:nvSpPr>
          <p:cNvPr id="3" name="Title 2">
            <a:extLst>
              <a:ext uri="{FF2B5EF4-FFF2-40B4-BE49-F238E27FC236}">
                <a16:creationId xmlns:a16="http://schemas.microsoft.com/office/drawing/2014/main" id="{57244ED0-06A3-E6CB-D092-6A7AEFD287A4}"/>
              </a:ext>
            </a:extLst>
          </p:cNvPr>
          <p:cNvSpPr>
            <a:spLocks noGrp="1"/>
          </p:cNvSpPr>
          <p:nvPr>
            <p:ph type="title"/>
          </p:nvPr>
        </p:nvSpPr>
        <p:spPr>
          <a:xfrm>
            <a:off x="467544" y="-171400"/>
            <a:ext cx="8229600" cy="980728"/>
          </a:xfrm>
        </p:spPr>
        <p:txBody>
          <a:bodyPr/>
          <a:lstStyle/>
          <a:p>
            <a:pPr algn="ctr" rtl="0" eaLnBrk="1" fontAlgn="auto" hangingPunct="1">
              <a:spcAft>
                <a:spcPts val="0"/>
              </a:spcAft>
              <a:defRPr/>
            </a:pPr>
            <a:r>
              <a:rPr sz="4400"/>
              <a:t>General Rules</a:t>
            </a:r>
            <a:endParaRPr lang="ar-JO" sz="4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FD61D6-E938-0A4E-643B-838340F32449}"/>
              </a:ext>
            </a:extLst>
          </p:cNvPr>
          <p:cNvSpPr>
            <a:spLocks noGrp="1"/>
          </p:cNvSpPr>
          <p:nvPr>
            <p:ph idx="1"/>
          </p:nvPr>
        </p:nvSpPr>
        <p:spPr>
          <a:xfrm>
            <a:off x="250825" y="981075"/>
            <a:ext cx="8713788" cy="5688013"/>
          </a:xfrm>
        </p:spPr>
        <p:txBody>
          <a:bodyPr>
            <a:normAutofit fontScale="92500"/>
          </a:bodyPr>
          <a:lstStyle/>
          <a:p>
            <a:pPr marL="274320" indent="-274320" algn="l" rtl="0" eaLnBrk="1" fontAlgn="auto" hangingPunct="1">
              <a:spcAft>
                <a:spcPts val="0"/>
              </a:spcAft>
              <a:buFont typeface="Wingdings 2"/>
              <a:buChar char=""/>
              <a:defRPr/>
            </a:pPr>
            <a:r>
              <a:rPr lang="en-US" dirty="0"/>
              <a:t>All patients with duodenal and gastric ulcers should have H. pylori eradication therapy</a:t>
            </a:r>
          </a:p>
          <a:p>
            <a:pPr marL="274320" indent="-274320" algn="l" rtl="0" eaLnBrk="1" fontAlgn="auto" hangingPunct="1">
              <a:spcAft>
                <a:spcPts val="0"/>
              </a:spcAft>
              <a:buFont typeface="Wingdings 2"/>
              <a:buChar char=""/>
              <a:defRPr/>
            </a:pPr>
            <a:r>
              <a:rPr lang="en-US" dirty="0"/>
              <a:t>Eradication therapy is controversial in patients who have incidental H. pylori infection with no gastric or duodenal ulcer</a:t>
            </a:r>
          </a:p>
          <a:p>
            <a:pPr marL="274320" indent="-274320" algn="l" rtl="0" eaLnBrk="1" fontAlgn="auto" hangingPunct="1">
              <a:spcAft>
                <a:spcPts val="0"/>
              </a:spcAft>
              <a:buFont typeface="Wingdings 2"/>
              <a:buChar char=""/>
              <a:defRPr/>
            </a:pPr>
            <a:r>
              <a:rPr lang="en-US" dirty="0"/>
              <a:t>Standard eradication therapies are successful in approximately 90% of patients</a:t>
            </a:r>
          </a:p>
          <a:p>
            <a:pPr marL="274320" indent="-274320" algn="l" rtl="0" eaLnBrk="1" fontAlgn="auto" hangingPunct="1">
              <a:spcAft>
                <a:spcPts val="0"/>
              </a:spcAft>
              <a:buFont typeface="Wingdings 2"/>
              <a:buChar char=""/>
              <a:defRPr/>
            </a:pPr>
            <a:r>
              <a:rPr lang="en-US" dirty="0"/>
              <a:t>Reinfection is very uncommon (1%) in developed countries</a:t>
            </a:r>
          </a:p>
          <a:p>
            <a:pPr marL="274320" indent="-274320" algn="l" rtl="0" eaLnBrk="1" fontAlgn="auto" hangingPunct="1">
              <a:spcAft>
                <a:spcPts val="0"/>
              </a:spcAft>
              <a:buFont typeface="Wingdings 2"/>
              <a:buChar char=""/>
              <a:defRPr/>
            </a:pPr>
            <a:r>
              <a:rPr lang="en-US" dirty="0"/>
              <a:t>In developing countries reinfection is more common, as compliance with treatment may be poor and metronidazole resistance is high (&gt; 50%)</a:t>
            </a:r>
          </a:p>
          <a:p>
            <a:pPr marL="274320" indent="-274320" algn="l" rtl="0" eaLnBrk="1" fontAlgn="auto" hangingPunct="1">
              <a:spcAft>
                <a:spcPts val="0"/>
              </a:spcAft>
              <a:buFont typeface="Wingdings 2"/>
              <a:buChar char=""/>
              <a:defRPr/>
            </a:pPr>
            <a:r>
              <a:rPr lang="en-US" dirty="0"/>
              <a:t>good compliance is essential</a:t>
            </a:r>
          </a:p>
          <a:p>
            <a:pPr marL="274320" indent="-274320" algn="l" rtl="0" eaLnBrk="1" fontAlgn="auto" hangingPunct="1">
              <a:spcAft>
                <a:spcPts val="0"/>
              </a:spcAft>
              <a:buFont typeface="Wingdings 2"/>
              <a:buChar char=""/>
              <a:defRPr/>
            </a:pPr>
            <a:r>
              <a:rPr lang="en-US" dirty="0"/>
              <a:t>oral metronidazole has frequent side-effects  and bismuth chelate is unpleasant to take</a:t>
            </a:r>
            <a:endParaRPr lang="ar-JO" dirty="0"/>
          </a:p>
        </p:txBody>
      </p:sp>
      <p:sp>
        <p:nvSpPr>
          <p:cNvPr id="3" name="Title 2">
            <a:extLst>
              <a:ext uri="{FF2B5EF4-FFF2-40B4-BE49-F238E27FC236}">
                <a16:creationId xmlns:a16="http://schemas.microsoft.com/office/drawing/2014/main" id="{047D311E-49E6-9356-AA6A-750138CF0E03}"/>
              </a:ext>
            </a:extLst>
          </p:cNvPr>
          <p:cNvSpPr>
            <a:spLocks noGrp="1"/>
          </p:cNvSpPr>
          <p:nvPr>
            <p:ph type="title"/>
          </p:nvPr>
        </p:nvSpPr>
        <p:spPr>
          <a:xfrm>
            <a:off x="467544" y="0"/>
            <a:ext cx="8229600" cy="900336"/>
          </a:xfrm>
        </p:spPr>
        <p:txBody>
          <a:bodyPr/>
          <a:lstStyle/>
          <a:p>
            <a:pPr algn="ctr" rtl="0" eaLnBrk="1" fontAlgn="auto" hangingPunct="1">
              <a:spcAft>
                <a:spcPts val="0"/>
              </a:spcAft>
              <a:defRPr/>
            </a:pPr>
            <a:r>
              <a:rPr b="1"/>
              <a:t>Eradication therapy</a:t>
            </a:r>
            <a:endParaRPr lang="ar-JO"/>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6196A8-BE8E-6F90-6809-74E8EFF9C9BD}"/>
              </a:ext>
            </a:extLst>
          </p:cNvPr>
          <p:cNvSpPr>
            <a:spLocks noGrp="1"/>
          </p:cNvSpPr>
          <p:nvPr>
            <p:ph idx="1"/>
          </p:nvPr>
        </p:nvSpPr>
        <p:spPr>
          <a:xfrm>
            <a:off x="250825" y="620713"/>
            <a:ext cx="8642350" cy="5976937"/>
          </a:xfrm>
        </p:spPr>
        <p:txBody>
          <a:bodyPr>
            <a:normAutofit fontScale="92500"/>
          </a:bodyPr>
          <a:lstStyle/>
          <a:p>
            <a:pPr marL="274320" indent="-274320" algn="l" rtl="0" eaLnBrk="1" fontAlgn="auto" hangingPunct="1">
              <a:spcAft>
                <a:spcPts val="0"/>
              </a:spcAft>
              <a:buFont typeface="Wingdings 2"/>
              <a:buChar char=""/>
              <a:defRPr/>
            </a:pPr>
            <a:r>
              <a:rPr lang="en-US" dirty="0"/>
              <a:t>Metronidazole, clarithromycin, amoxicillin, tetracycline and bismuth are the most widely used agents</a:t>
            </a:r>
          </a:p>
          <a:p>
            <a:pPr marL="274320" indent="-274320" algn="l" rtl="0" eaLnBrk="1" fontAlgn="auto" hangingPunct="1">
              <a:spcAft>
                <a:spcPts val="0"/>
              </a:spcAft>
              <a:buFont typeface="Wingdings 2"/>
              <a:buChar char=""/>
              <a:defRPr/>
            </a:pPr>
            <a:r>
              <a:rPr lang="en-US" dirty="0"/>
              <a:t>Resistance to amoxicillin (1–2%) and tetracycline (&lt; 1%) is low </a:t>
            </a:r>
          </a:p>
          <a:p>
            <a:pPr marL="274320" indent="-274320" algn="l" rtl="0" eaLnBrk="1" fontAlgn="auto" hangingPunct="1">
              <a:spcAft>
                <a:spcPts val="0"/>
              </a:spcAft>
              <a:buFont typeface="Wingdings 2"/>
              <a:buChar char=""/>
              <a:defRPr/>
            </a:pPr>
            <a:r>
              <a:rPr lang="en-US" dirty="0"/>
              <a:t>Quinolones such as ciprofloxacin, furazolidone and rifabutin are also used when standard regimens have failed ‘rescue therapy’ </a:t>
            </a:r>
          </a:p>
          <a:p>
            <a:pPr marL="274320" indent="-274320" algn="l" rtl="0" eaLnBrk="1" fontAlgn="auto" hangingPunct="1">
              <a:spcAft>
                <a:spcPts val="0"/>
              </a:spcAft>
              <a:buFont typeface="Wingdings 2"/>
              <a:buChar char=""/>
              <a:defRPr/>
            </a:pPr>
            <a:r>
              <a:rPr lang="en-US" dirty="0"/>
              <a:t>Bismuth suppresses H. pylori effectively</a:t>
            </a:r>
          </a:p>
          <a:p>
            <a:pPr marL="274320" indent="-274320" algn="l" rtl="0" eaLnBrk="1" fontAlgn="auto" hangingPunct="1">
              <a:spcAft>
                <a:spcPts val="0"/>
              </a:spcAft>
              <a:buFont typeface="Wingdings 2"/>
              <a:buChar char=""/>
              <a:defRPr/>
            </a:pPr>
            <a:r>
              <a:rPr lang="en-US" dirty="0"/>
              <a:t>None of these drugs is effective alone; eradication regimens therefore usually comprise two antibiotics given with powerful acid suppression in the form of a PPI, all given for 1-2 weeks</a:t>
            </a:r>
          </a:p>
          <a:p>
            <a:pPr marL="274320" indent="-274320" algn="l" rtl="0" eaLnBrk="1" fontAlgn="auto" hangingPunct="1">
              <a:spcAft>
                <a:spcPts val="0"/>
              </a:spcAft>
              <a:buFont typeface="Wingdings 2"/>
              <a:buChar char=""/>
              <a:defRPr/>
            </a:pPr>
            <a:r>
              <a:rPr lang="en-US" dirty="0"/>
              <a:t>Omeprazole 20 mg + clarithromycin 500 mg and amoxicillin 1 g – all twice daily</a:t>
            </a:r>
          </a:p>
          <a:p>
            <a:pPr marL="274320" indent="-274320" algn="l" rtl="0" eaLnBrk="1" fontAlgn="auto" hangingPunct="1">
              <a:spcAft>
                <a:spcPts val="0"/>
              </a:spcAft>
              <a:buFont typeface="Wingdings 2"/>
              <a:buChar char=""/>
              <a:defRPr/>
            </a:pPr>
            <a:r>
              <a:rPr lang="en-US" dirty="0"/>
              <a:t>Omeprazole 20 mg + metronidazole 400 mg and clarithromycin 500 mg – all twice daily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FF5F6-32CB-0119-1E2F-7698148B3ABB}"/>
              </a:ext>
            </a:extLst>
          </p:cNvPr>
          <p:cNvSpPr>
            <a:spLocks noGrp="1"/>
          </p:cNvSpPr>
          <p:nvPr>
            <p:ph idx="1"/>
          </p:nvPr>
        </p:nvSpPr>
        <p:spPr>
          <a:xfrm>
            <a:off x="250825" y="765175"/>
            <a:ext cx="8642350" cy="5832475"/>
          </a:xfrm>
        </p:spPr>
        <p:txBody>
          <a:bodyPr>
            <a:normAutofit lnSpcReduction="10000"/>
          </a:bodyPr>
          <a:lstStyle/>
          <a:p>
            <a:pPr marL="274320" indent="-274320" algn="l" rtl="0" eaLnBrk="1" fontAlgn="auto" hangingPunct="1">
              <a:spcAft>
                <a:spcPts val="0"/>
              </a:spcAft>
              <a:buFont typeface="Wingdings 2"/>
              <a:buChar char=""/>
              <a:defRPr/>
            </a:pPr>
            <a:r>
              <a:rPr lang="en-US" dirty="0"/>
              <a:t>In eradication failures bismuth chelate (120 mg 4× daily), metronidazole (400 mg 3× daily), tetracycline (500 mg 4× daily) and a PPI (20–40 mg 2× daily) for 14 days is used</a:t>
            </a:r>
          </a:p>
          <a:p>
            <a:pPr marL="274320" indent="-274320" algn="l" rtl="0" eaLnBrk="1" fontAlgn="auto" hangingPunct="1">
              <a:spcAft>
                <a:spcPts val="0"/>
              </a:spcAft>
              <a:buFont typeface="Wingdings 2"/>
              <a:buChar char=""/>
              <a:defRPr/>
            </a:pPr>
            <a:r>
              <a:rPr lang="en-US" dirty="0"/>
              <a:t>Sequential courses of therapy are being used in areas where resistance is high</a:t>
            </a:r>
          </a:p>
          <a:p>
            <a:pPr marL="274320" indent="-274320" algn="l" rtl="0" eaLnBrk="1" fontAlgn="auto" hangingPunct="1">
              <a:spcAft>
                <a:spcPts val="0"/>
              </a:spcAft>
              <a:buFont typeface="Wingdings 2"/>
              <a:buChar char=""/>
              <a:defRPr/>
            </a:pPr>
            <a:r>
              <a:rPr lang="en-US" dirty="0"/>
              <a:t>The effectiveness of treatment for uncomplicated duodenal ulcer should be assessed symptomatically</a:t>
            </a:r>
          </a:p>
          <a:p>
            <a:pPr marL="274320" indent="-274320" algn="l" rtl="0" eaLnBrk="1" fontAlgn="auto" hangingPunct="1">
              <a:spcAft>
                <a:spcPts val="0"/>
              </a:spcAft>
              <a:buFont typeface="Wingdings 2"/>
              <a:buChar char=""/>
              <a:defRPr/>
            </a:pPr>
            <a:r>
              <a:rPr lang="en-US" dirty="0"/>
              <a:t>If symptoms persist, breath or stool testing should be performed to check eradication</a:t>
            </a:r>
          </a:p>
          <a:p>
            <a:pPr marL="274320" indent="-274320" algn="l" rtl="0" eaLnBrk="1" fontAlgn="auto" hangingPunct="1">
              <a:spcAft>
                <a:spcPts val="0"/>
              </a:spcAft>
              <a:buFont typeface="Wingdings 2"/>
              <a:buChar char=""/>
              <a:defRPr/>
            </a:pPr>
            <a:r>
              <a:rPr lang="en-US" dirty="0"/>
              <a:t>Patients with a risk of bleeding or those with complications, i.e. hemorrhage or perforation, should always have a 13C urea breath test or stool test for H. pylori 6 weeks after the end of treatment to be sure eradication is successful</a:t>
            </a:r>
          </a:p>
          <a:p>
            <a:pPr marL="274320" indent="-274320" algn="l" rtl="0" eaLnBrk="1" fontAlgn="auto" hangingPunct="1">
              <a:spcAft>
                <a:spcPts val="0"/>
              </a:spcAft>
              <a:buFont typeface="Wingdings 2"/>
              <a:buChar char=""/>
              <a:defRPr/>
            </a:pPr>
            <a:r>
              <a:rPr lang="en-US" dirty="0"/>
              <a:t>Long-term PPIs may be necessary</a:t>
            </a:r>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a:extLst>
              <a:ext uri="{FF2B5EF4-FFF2-40B4-BE49-F238E27FC236}">
                <a16:creationId xmlns:a16="http://schemas.microsoft.com/office/drawing/2014/main" id="{02A68776-8B23-1B02-5E45-6B42C66DA80B}"/>
              </a:ext>
            </a:extLst>
          </p:cNvPr>
          <p:cNvSpPr>
            <a:spLocks noGrp="1"/>
          </p:cNvSpPr>
          <p:nvPr>
            <p:ph idx="1"/>
          </p:nvPr>
        </p:nvSpPr>
        <p:spPr>
          <a:xfrm>
            <a:off x="107950" y="1196975"/>
            <a:ext cx="8785225" cy="5400675"/>
          </a:xfrm>
        </p:spPr>
        <p:txBody>
          <a:bodyPr/>
          <a:lstStyle/>
          <a:p>
            <a:pPr algn="l" rtl="0" eaLnBrk="1" hangingPunct="1"/>
            <a:r>
              <a:rPr lang="en-US" altLang="en-US" sz="2800">
                <a:cs typeface="Times New Roman" panose="02020603050405020304" pitchFamily="18" charset="0"/>
              </a:rPr>
              <a:t>Hemorrhage</a:t>
            </a:r>
          </a:p>
          <a:p>
            <a:pPr algn="l" rtl="0" eaLnBrk="1" hangingPunct="1"/>
            <a:r>
              <a:rPr lang="en-US" altLang="en-US" sz="2800">
                <a:cs typeface="Times New Roman" panose="02020603050405020304" pitchFamily="18" charset="0"/>
              </a:rPr>
              <a:t>Perforation: The frequency of perforation of peptic ulceration is decreasing, DUs perforate more commonly than GUs, usually into the peritoneal cavity. Surgery is usually performed to close the perforation and drain the abdomen</a:t>
            </a:r>
          </a:p>
          <a:p>
            <a:pPr algn="l" rtl="0" eaLnBrk="1" hangingPunct="1"/>
            <a:r>
              <a:rPr lang="en-US" altLang="en-US" sz="2800">
                <a:cs typeface="Times New Roman" panose="02020603050405020304" pitchFamily="18" charset="0"/>
              </a:rPr>
              <a:t>Gastric outlet obstruction: The obstruction may be prepyloric, pyloric or duodenal. The obstruction occurs either because of an active ulcer with surrounding edema or because the healing of an ulcer has been followed by scarring. </a:t>
            </a:r>
            <a:endParaRPr lang="ar-JO" altLang="en-US" sz="2800"/>
          </a:p>
        </p:txBody>
      </p:sp>
      <p:sp>
        <p:nvSpPr>
          <p:cNvPr id="3" name="Title 2">
            <a:extLst>
              <a:ext uri="{FF2B5EF4-FFF2-40B4-BE49-F238E27FC236}">
                <a16:creationId xmlns:a16="http://schemas.microsoft.com/office/drawing/2014/main" id="{7B8D8361-EF2A-A3BC-7884-83924AB51074}"/>
              </a:ext>
            </a:extLst>
          </p:cNvPr>
          <p:cNvSpPr>
            <a:spLocks noGrp="1"/>
          </p:cNvSpPr>
          <p:nvPr>
            <p:ph type="title"/>
          </p:nvPr>
        </p:nvSpPr>
        <p:spPr>
          <a:xfrm>
            <a:off x="467544" y="0"/>
            <a:ext cx="8229600" cy="900336"/>
          </a:xfrm>
        </p:spPr>
        <p:txBody>
          <a:bodyPr/>
          <a:lstStyle/>
          <a:p>
            <a:pPr algn="ctr" rtl="0" eaLnBrk="1" fontAlgn="auto" hangingPunct="1">
              <a:spcAft>
                <a:spcPts val="0"/>
              </a:spcAft>
              <a:defRPr/>
            </a:pPr>
            <a:r>
              <a:t>Complications of peptic ulcer</a:t>
            </a:r>
            <a:endParaRPr lang="ar-JO"/>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E2EE95-F5F5-6978-2D46-8823E2ABD23E}"/>
              </a:ext>
            </a:extLst>
          </p:cNvPr>
          <p:cNvSpPr>
            <a:spLocks noGrp="1"/>
          </p:cNvSpPr>
          <p:nvPr>
            <p:ph idx="1"/>
          </p:nvPr>
        </p:nvSpPr>
        <p:spPr>
          <a:xfrm>
            <a:off x="179388" y="1412875"/>
            <a:ext cx="8713787" cy="4752975"/>
          </a:xfrm>
        </p:spPr>
        <p:txBody>
          <a:bodyPr>
            <a:normAutofit/>
          </a:bodyPr>
          <a:lstStyle/>
          <a:p>
            <a:pPr marL="274320" indent="-274320" algn="l" rtl="0" eaLnBrk="1" fontAlgn="auto" hangingPunct="1">
              <a:spcAft>
                <a:spcPts val="0"/>
              </a:spcAft>
              <a:buFont typeface="Wingdings 2"/>
              <a:buChar char=""/>
              <a:defRPr/>
            </a:pPr>
            <a:r>
              <a:rPr lang="en-US" dirty="0"/>
              <a:t>Gastric adenocarcinoma: The incidence of distal gastric cancer parallels that of H. pylori  infection in countries with a high incidence of gastric cancer</a:t>
            </a:r>
          </a:p>
          <a:p>
            <a:pPr marL="0" indent="0" algn="l" rtl="0" eaLnBrk="1" fontAlgn="auto" hangingPunct="1">
              <a:spcAft>
                <a:spcPts val="0"/>
              </a:spcAft>
              <a:buFont typeface="Wingdings 2"/>
              <a:buNone/>
              <a:defRPr/>
            </a:pPr>
            <a:r>
              <a:rPr lang="en-US" dirty="0"/>
              <a:t> </a:t>
            </a:r>
          </a:p>
          <a:p>
            <a:pPr marL="274320" indent="-274320" algn="l" rtl="0" eaLnBrk="1" fontAlgn="auto" hangingPunct="1">
              <a:spcAft>
                <a:spcPts val="0"/>
              </a:spcAft>
              <a:buFont typeface="Wingdings 2"/>
              <a:buChar char=""/>
              <a:defRPr/>
            </a:pPr>
            <a:r>
              <a:rPr lang="en-US" dirty="0"/>
              <a:t>Gastric B cell lymphoma: Over 70% of patients with gastric B cell lymphomas (mucosal-associated lymphoid tissue – MALT) have H. pylori. Eradication cures this type of lymphoma</a:t>
            </a:r>
            <a:endParaRPr lang="ar-JO" dirty="0"/>
          </a:p>
        </p:txBody>
      </p:sp>
      <p:sp>
        <p:nvSpPr>
          <p:cNvPr id="3" name="Title 2">
            <a:extLst>
              <a:ext uri="{FF2B5EF4-FFF2-40B4-BE49-F238E27FC236}">
                <a16:creationId xmlns:a16="http://schemas.microsoft.com/office/drawing/2014/main" id="{27FFFC10-06B4-9195-BB79-D12DF1257A84}"/>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t>Other </a:t>
            </a:r>
            <a:r>
              <a:rPr i="1"/>
              <a:t>H. pylori</a:t>
            </a:r>
            <a:r>
              <a:t>-associated diseases</a:t>
            </a:r>
            <a:endParaRPr lang="ar-JO"/>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E08419-8DD4-8297-F0A7-84B6791F8305}"/>
              </a:ext>
            </a:extLst>
          </p:cNvPr>
          <p:cNvSpPr>
            <a:spLocks noGrp="1"/>
          </p:cNvSpPr>
          <p:nvPr>
            <p:ph type="title"/>
          </p:nvPr>
        </p:nvSpPr>
        <p:spPr>
          <a:xfrm>
            <a:off x="467544" y="1844824"/>
            <a:ext cx="8229600" cy="1219200"/>
          </a:xfrm>
        </p:spPr>
        <p:txBody>
          <a:bodyPr/>
          <a:lstStyle/>
          <a:p>
            <a:pPr algn="ctr" rtl="0" eaLnBrk="1" fontAlgn="auto" hangingPunct="1">
              <a:spcAft>
                <a:spcPts val="0"/>
              </a:spcAft>
              <a:defRPr/>
            </a:pPr>
            <a:r>
              <a:rPr sz="6000"/>
              <a:t>Thank You</a:t>
            </a:r>
            <a:endParaRPr lang="ar-JO" sz="6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a:extLst>
              <a:ext uri="{FF2B5EF4-FFF2-40B4-BE49-F238E27FC236}">
                <a16:creationId xmlns:a16="http://schemas.microsoft.com/office/drawing/2014/main" id="{D9AE01B3-9BA4-A758-FFED-7F32FFE2DF51}"/>
              </a:ext>
            </a:extLst>
          </p:cNvPr>
          <p:cNvSpPr>
            <a:spLocks noGrp="1"/>
          </p:cNvSpPr>
          <p:nvPr>
            <p:ph idx="1"/>
          </p:nvPr>
        </p:nvSpPr>
        <p:spPr>
          <a:xfrm>
            <a:off x="457200" y="1196975"/>
            <a:ext cx="8435975" cy="5184775"/>
          </a:xfrm>
        </p:spPr>
        <p:txBody>
          <a:bodyPr/>
          <a:lstStyle/>
          <a:p>
            <a:pPr algn="l" rtl="0" eaLnBrk="1" hangingPunct="1"/>
            <a:r>
              <a:rPr lang="en-US" altLang="en-US">
                <a:cs typeface="Times New Roman" panose="02020603050405020304" pitchFamily="18" charset="0"/>
              </a:rPr>
              <a:t>The duodenal mucosa has villi like the rest of the small bowel, and also contains Brunner’s glands that secrete alkaline mucus. This, along with the pancreatic and biliary secretions, helps to neutralize the acid secretion from the stomach</a:t>
            </a:r>
          </a:p>
          <a:p>
            <a:pPr algn="l" rtl="0" eaLnBrk="1" hangingPunct="1"/>
            <a:r>
              <a:rPr lang="en-US" altLang="en-US">
                <a:cs typeface="Times New Roman" panose="02020603050405020304" pitchFamily="18" charset="0"/>
              </a:rPr>
              <a:t>Acid secretion is under neural and hormonal control. Both stimulate acid secretion through the direct action of histamine on the parietal cell</a:t>
            </a:r>
          </a:p>
          <a:p>
            <a:pPr algn="l" rtl="0" eaLnBrk="1" hangingPunct="1"/>
            <a:r>
              <a:rPr lang="en-US" altLang="en-US">
                <a:cs typeface="Times New Roman" panose="02020603050405020304" pitchFamily="18" charset="0"/>
              </a:rPr>
              <a:t>Acetylcholine and gastrin also release histamine via the enterochromaffin cells (ECL)</a:t>
            </a:r>
          </a:p>
          <a:p>
            <a:pPr algn="l" rtl="0" eaLnBrk="1" hangingPunct="1"/>
            <a:r>
              <a:rPr lang="en-US" altLang="en-US">
                <a:cs typeface="Times New Roman" panose="02020603050405020304" pitchFamily="18" charset="0"/>
              </a:rPr>
              <a:t>Somatostatin inhibits both histamine and gastrin release and therefore acid secretion</a:t>
            </a:r>
          </a:p>
          <a:p>
            <a:pPr algn="l" rtl="0" eaLnBrk="1" hangingPunct="1"/>
            <a:endParaRPr lang="ar-JO" altLang="en-US"/>
          </a:p>
        </p:txBody>
      </p:sp>
      <p:sp>
        <p:nvSpPr>
          <p:cNvPr id="3" name="Title 2">
            <a:extLst>
              <a:ext uri="{FF2B5EF4-FFF2-40B4-BE49-F238E27FC236}">
                <a16:creationId xmlns:a16="http://schemas.microsoft.com/office/drawing/2014/main" id="{F1302FEA-8383-622C-E353-8E6320C4942E}"/>
              </a:ext>
            </a:extLst>
          </p:cNvPr>
          <p:cNvSpPr>
            <a:spLocks noGrp="1"/>
          </p:cNvSpPr>
          <p:nvPr>
            <p:ph type="title"/>
          </p:nvPr>
        </p:nvSpPr>
        <p:spPr>
          <a:xfrm>
            <a:off x="457200" y="152400"/>
            <a:ext cx="8229600" cy="900336"/>
          </a:xfrm>
        </p:spPr>
        <p:txBody>
          <a:bodyPr/>
          <a:lstStyle/>
          <a:p>
            <a:pPr algn="ctr" rtl="0" eaLnBrk="1" fontAlgn="auto" hangingPunct="1">
              <a:spcAft>
                <a:spcPts val="0"/>
              </a:spcAft>
              <a:defRPr/>
            </a:pPr>
            <a:r>
              <a:t>The Stomach</a:t>
            </a:r>
            <a:endParaRPr lang="ar-J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a:extLst>
              <a:ext uri="{FF2B5EF4-FFF2-40B4-BE49-F238E27FC236}">
                <a16:creationId xmlns:a16="http://schemas.microsoft.com/office/drawing/2014/main" id="{3CBA9AF0-E747-505F-714A-784F4566ED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260350"/>
            <a:ext cx="7632700" cy="626427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79EB28-91DB-7072-F360-6538082003C6}"/>
              </a:ext>
            </a:extLst>
          </p:cNvPr>
          <p:cNvSpPr>
            <a:spLocks noGrp="1"/>
          </p:cNvSpPr>
          <p:nvPr>
            <p:ph idx="1"/>
          </p:nvPr>
        </p:nvSpPr>
        <p:spPr>
          <a:xfrm>
            <a:off x="457200" y="1125538"/>
            <a:ext cx="8229600" cy="4970462"/>
          </a:xfrm>
        </p:spPr>
        <p:txBody>
          <a:bodyPr>
            <a:normAutofit/>
          </a:bodyPr>
          <a:lstStyle/>
          <a:p>
            <a:pPr marL="274320" indent="-274320" algn="l" rtl="0" eaLnBrk="1" fontAlgn="auto" hangingPunct="1">
              <a:spcAft>
                <a:spcPts val="0"/>
              </a:spcAft>
              <a:buFont typeface="Wingdings 2"/>
              <a:buChar char=""/>
              <a:defRPr/>
            </a:pPr>
            <a:r>
              <a:rPr lang="en-US" dirty="0"/>
              <a:t>Acid itself is not essential for digestion but does prevent some food-borne infections</a:t>
            </a:r>
          </a:p>
          <a:p>
            <a:pPr marL="0" indent="0" algn="l" rtl="0" eaLnBrk="1" fontAlgn="auto" hangingPunct="1">
              <a:spcAft>
                <a:spcPts val="0"/>
              </a:spcAft>
              <a:buFont typeface="Wingdings 2"/>
              <a:buNone/>
              <a:defRPr/>
            </a:pPr>
            <a:endParaRPr lang="en-US" dirty="0"/>
          </a:p>
          <a:p>
            <a:pPr marL="274320" indent="-274320" algn="l" rtl="0" eaLnBrk="1" fontAlgn="auto" hangingPunct="1">
              <a:spcAft>
                <a:spcPts val="0"/>
              </a:spcAft>
              <a:buFont typeface="Wingdings 2"/>
              <a:buChar char=""/>
              <a:defRPr/>
            </a:pPr>
            <a:r>
              <a:rPr lang="en-US" dirty="0"/>
              <a:t>Other major gastric functions are: </a:t>
            </a:r>
          </a:p>
          <a:p>
            <a:pPr marL="274320" indent="-274320" algn="l" rtl="0" eaLnBrk="1" fontAlgn="auto" hangingPunct="1">
              <a:spcAft>
                <a:spcPts val="0"/>
              </a:spcAft>
              <a:buFont typeface="Wingdings" pitchFamily="2" charset="2"/>
              <a:buChar char="Ø"/>
              <a:defRPr/>
            </a:pPr>
            <a:r>
              <a:rPr lang="en-US" dirty="0"/>
              <a:t>reservoir for food</a:t>
            </a:r>
          </a:p>
          <a:p>
            <a:pPr marL="274320" indent="-274320" algn="l" rtl="0" eaLnBrk="1" fontAlgn="auto" hangingPunct="1">
              <a:spcAft>
                <a:spcPts val="0"/>
              </a:spcAft>
              <a:buFont typeface="Wingdings" pitchFamily="2" charset="2"/>
              <a:buChar char="Ø"/>
              <a:defRPr/>
            </a:pPr>
            <a:r>
              <a:rPr lang="en-US" dirty="0"/>
              <a:t>emulsification of fat and mixing of gastric contents</a:t>
            </a:r>
          </a:p>
          <a:p>
            <a:pPr marL="274320" indent="-274320" algn="l" rtl="0" eaLnBrk="1" fontAlgn="auto" hangingPunct="1">
              <a:spcAft>
                <a:spcPts val="0"/>
              </a:spcAft>
              <a:buFont typeface="Wingdings" pitchFamily="2" charset="2"/>
              <a:buChar char="Ø"/>
              <a:defRPr/>
            </a:pPr>
            <a:r>
              <a:rPr lang="en-US" dirty="0"/>
              <a:t>secretion of intrinsic factor</a:t>
            </a:r>
          </a:p>
          <a:p>
            <a:pPr marL="274320" indent="-274320" algn="l" rtl="0" eaLnBrk="1" fontAlgn="auto" hangingPunct="1">
              <a:spcAft>
                <a:spcPts val="0"/>
              </a:spcAft>
              <a:buFont typeface="Wingdings" pitchFamily="2" charset="2"/>
              <a:buChar char="Ø"/>
              <a:defRPr/>
            </a:pPr>
            <a:r>
              <a:rPr lang="en-US" dirty="0"/>
              <a:t>absorption (of only minimal importance)</a:t>
            </a:r>
            <a:endParaRPr lang="ar-JO" dirty="0"/>
          </a:p>
        </p:txBody>
      </p:sp>
      <p:sp>
        <p:nvSpPr>
          <p:cNvPr id="3" name="Title 2">
            <a:extLst>
              <a:ext uri="{FF2B5EF4-FFF2-40B4-BE49-F238E27FC236}">
                <a16:creationId xmlns:a16="http://schemas.microsoft.com/office/drawing/2014/main" id="{F7544362-6BBC-B298-5137-4F1491B21310}"/>
              </a:ext>
            </a:extLst>
          </p:cNvPr>
          <p:cNvSpPr>
            <a:spLocks noGrp="1"/>
          </p:cNvSpPr>
          <p:nvPr>
            <p:ph type="title"/>
          </p:nvPr>
        </p:nvSpPr>
        <p:spPr>
          <a:xfrm>
            <a:off x="457200" y="152400"/>
            <a:ext cx="8229600" cy="900336"/>
          </a:xfrm>
        </p:spPr>
        <p:txBody>
          <a:bodyPr/>
          <a:lstStyle/>
          <a:p>
            <a:pPr algn="ctr" rtl="0" eaLnBrk="1" fontAlgn="auto" hangingPunct="1">
              <a:spcAft>
                <a:spcPts val="0"/>
              </a:spcAft>
              <a:defRPr/>
            </a:pPr>
            <a:r>
              <a:t>The Stomach</a:t>
            </a:r>
            <a:endParaRPr lang="ar-J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a:extLst>
              <a:ext uri="{FF2B5EF4-FFF2-40B4-BE49-F238E27FC236}">
                <a16:creationId xmlns:a16="http://schemas.microsoft.com/office/drawing/2014/main" id="{B576D79D-0395-B98E-A188-A3BA54D87E68}"/>
              </a:ext>
            </a:extLst>
          </p:cNvPr>
          <p:cNvSpPr>
            <a:spLocks noGrp="1"/>
          </p:cNvSpPr>
          <p:nvPr>
            <p:ph idx="1"/>
          </p:nvPr>
        </p:nvSpPr>
        <p:spPr>
          <a:xfrm>
            <a:off x="457200" y="1844675"/>
            <a:ext cx="8229600" cy="4679950"/>
          </a:xfrm>
        </p:spPr>
        <p:txBody>
          <a:bodyPr/>
          <a:lstStyle/>
          <a:p>
            <a:pPr algn="l" rtl="0" eaLnBrk="1" hangingPunct="1"/>
            <a:r>
              <a:rPr lang="en-US" altLang="en-US">
                <a:cs typeface="Times New Roman" panose="02020603050405020304" pitchFamily="18" charset="0"/>
              </a:rPr>
              <a:t>The lifetime prevalence of peptic ulcer is around 5%–10%. The incidence is decreasing</a:t>
            </a:r>
          </a:p>
          <a:p>
            <a:pPr algn="l" rtl="0" eaLnBrk="1" hangingPunct="1"/>
            <a:r>
              <a:rPr lang="en-US" altLang="en-US">
                <a:cs typeface="Times New Roman" panose="02020603050405020304" pitchFamily="18" charset="0"/>
              </a:rPr>
              <a:t>The male-to-female ratio for duodenal ulcer varies from 5:1 to 2:1, while that for gastric ulcer is 2:1 or less. </a:t>
            </a:r>
          </a:p>
          <a:p>
            <a:pPr algn="l" rtl="0" eaLnBrk="1" hangingPunct="1"/>
            <a:r>
              <a:rPr lang="en-US" altLang="en-US">
                <a:cs typeface="Times New Roman" panose="02020603050405020304" pitchFamily="18" charset="0"/>
              </a:rPr>
              <a:t>Both DUs and GUs are common in the elderly</a:t>
            </a:r>
          </a:p>
          <a:p>
            <a:pPr algn="l" rtl="0" eaLnBrk="1" hangingPunct="1"/>
            <a:r>
              <a:rPr lang="en-US" altLang="en-US">
                <a:cs typeface="Times New Roman" panose="02020603050405020304" pitchFamily="18" charset="0"/>
              </a:rPr>
              <a:t>There is considerable geographical variation, with peptic ulcer disease being more prevalent in developing countries related to the high H. pylori infection</a:t>
            </a:r>
          </a:p>
          <a:p>
            <a:pPr algn="l" rtl="0" eaLnBrk="1" hangingPunct="1"/>
            <a:r>
              <a:rPr lang="en-US" altLang="en-US">
                <a:cs typeface="Times New Roman" panose="02020603050405020304" pitchFamily="18" charset="0"/>
              </a:rPr>
              <a:t>Around 90% of duodenal ulcer patients and 70% of gastric ulcer patients are infected with H. pylori</a:t>
            </a:r>
            <a:endParaRPr lang="ar-JO" altLang="en-US"/>
          </a:p>
        </p:txBody>
      </p:sp>
      <p:sp>
        <p:nvSpPr>
          <p:cNvPr id="3" name="Title 2">
            <a:extLst>
              <a:ext uri="{FF2B5EF4-FFF2-40B4-BE49-F238E27FC236}">
                <a16:creationId xmlns:a16="http://schemas.microsoft.com/office/drawing/2014/main" id="{9B8E30EF-4B68-5B9E-C885-7D17EA6891AB}"/>
              </a:ext>
            </a:extLst>
          </p:cNvPr>
          <p:cNvSpPr>
            <a:spLocks noGrp="1"/>
          </p:cNvSpPr>
          <p:nvPr>
            <p:ph type="title"/>
          </p:nvPr>
        </p:nvSpPr>
        <p:spPr>
          <a:xfrm>
            <a:off x="457200" y="476672"/>
            <a:ext cx="8229600" cy="1296144"/>
          </a:xfrm>
        </p:spPr>
        <p:txBody>
          <a:bodyPr>
            <a:noAutofit/>
          </a:bodyPr>
          <a:lstStyle/>
          <a:p>
            <a:pPr algn="ctr" rtl="0" eaLnBrk="1" fontAlgn="auto" hangingPunct="1">
              <a:spcAft>
                <a:spcPts val="0"/>
              </a:spcAft>
              <a:defRPr/>
            </a:pPr>
            <a:r>
              <a:rPr sz="4400" b="1"/>
              <a:t>Epidemiology of peptic ulcer disease</a:t>
            </a:r>
            <a:endParaRPr lang="ar-JO" sz="4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CE381BDF-48E1-6869-0A11-D96269D7E1F7}"/>
              </a:ext>
            </a:extLst>
          </p:cNvPr>
          <p:cNvSpPr>
            <a:spLocks noGrp="1"/>
          </p:cNvSpPr>
          <p:nvPr>
            <p:ph idx="1"/>
          </p:nvPr>
        </p:nvSpPr>
        <p:spPr>
          <a:xfrm>
            <a:off x="323850" y="1196975"/>
            <a:ext cx="8362950" cy="5327650"/>
          </a:xfrm>
        </p:spPr>
        <p:txBody>
          <a:bodyPr/>
          <a:lstStyle/>
          <a:p>
            <a:pPr algn="l" rtl="0" eaLnBrk="1" hangingPunct="1"/>
            <a:r>
              <a:rPr lang="en-US" altLang="en-US">
                <a:cs typeface="Times New Roman" panose="02020603050405020304" pitchFamily="18" charset="0"/>
              </a:rPr>
              <a:t>A peptic ulcer consists of a break in the superficial epithelial cells penetrating down to the muscularis mucosa; there is a fibrous base and an increase in inflammatory cells</a:t>
            </a:r>
          </a:p>
          <a:p>
            <a:pPr algn="l" rtl="0" eaLnBrk="1" hangingPunct="1"/>
            <a:r>
              <a:rPr lang="en-US" altLang="en-US">
                <a:cs typeface="Times New Roman" panose="02020603050405020304" pitchFamily="18" charset="0"/>
              </a:rPr>
              <a:t>Erosions, by contrast, are superficial breaks in the mucosa alone </a:t>
            </a:r>
          </a:p>
          <a:p>
            <a:pPr algn="l" rtl="0" eaLnBrk="1" hangingPunct="1"/>
            <a:r>
              <a:rPr lang="en-US" altLang="en-US">
                <a:cs typeface="Times New Roman" panose="02020603050405020304" pitchFamily="18" charset="0"/>
              </a:rPr>
              <a:t>The surrounding mucosa  appears inflamed, hemorrhagic or friable </a:t>
            </a:r>
          </a:p>
          <a:p>
            <a:pPr algn="l" rtl="0" eaLnBrk="1" hangingPunct="1"/>
            <a:r>
              <a:rPr lang="en-US" altLang="en-US">
                <a:cs typeface="Times New Roman" panose="02020603050405020304" pitchFamily="18" charset="0"/>
              </a:rPr>
              <a:t>GUs are most commonly seen on the lesser curve, but can be found in any part of the stomach. </a:t>
            </a:r>
          </a:p>
          <a:p>
            <a:pPr algn="l" rtl="0" eaLnBrk="1" hangingPunct="1"/>
            <a:r>
              <a:rPr lang="en-US" altLang="en-US">
                <a:cs typeface="Times New Roman" panose="02020603050405020304" pitchFamily="18" charset="0"/>
              </a:rPr>
              <a:t>Peptic ulcers are seen without H. pylori, e.g. in patients on NSAIDs and in smokers</a:t>
            </a:r>
            <a:endParaRPr lang="ar-JO" altLang="en-US"/>
          </a:p>
        </p:txBody>
      </p:sp>
      <p:sp>
        <p:nvSpPr>
          <p:cNvPr id="3" name="Title 2">
            <a:extLst>
              <a:ext uri="{FF2B5EF4-FFF2-40B4-BE49-F238E27FC236}">
                <a16:creationId xmlns:a16="http://schemas.microsoft.com/office/drawing/2014/main" id="{7B3DF551-0453-EE3D-E37D-90AB556EFC8C}"/>
              </a:ext>
            </a:extLst>
          </p:cNvPr>
          <p:cNvSpPr>
            <a:spLocks noGrp="1"/>
          </p:cNvSpPr>
          <p:nvPr>
            <p:ph type="title"/>
          </p:nvPr>
        </p:nvSpPr>
        <p:spPr>
          <a:xfrm>
            <a:off x="457200" y="152400"/>
            <a:ext cx="8229600" cy="756320"/>
          </a:xfrm>
        </p:spPr>
        <p:txBody>
          <a:bodyPr/>
          <a:lstStyle/>
          <a:p>
            <a:pPr algn="ctr" rtl="0" eaLnBrk="1" fontAlgn="auto" hangingPunct="1">
              <a:spcAft>
                <a:spcPts val="0"/>
              </a:spcAft>
              <a:defRPr/>
            </a:pPr>
            <a:r>
              <a:rPr b="1"/>
              <a:t>Pathology of peptic ulcer disease</a:t>
            </a:r>
            <a:endParaRPr lang="ar-J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a:extLst>
              <a:ext uri="{FF2B5EF4-FFF2-40B4-BE49-F238E27FC236}">
                <a16:creationId xmlns:a16="http://schemas.microsoft.com/office/drawing/2014/main" id="{28BE38BA-F5A6-8FD7-E5B8-A5D87F41A20C}"/>
              </a:ext>
            </a:extLst>
          </p:cNvPr>
          <p:cNvSpPr>
            <a:spLocks noGrp="1"/>
          </p:cNvSpPr>
          <p:nvPr>
            <p:ph idx="1"/>
          </p:nvPr>
        </p:nvSpPr>
        <p:spPr>
          <a:xfrm>
            <a:off x="250825" y="1484313"/>
            <a:ext cx="8569325" cy="5040312"/>
          </a:xfrm>
        </p:spPr>
        <p:txBody>
          <a:bodyPr/>
          <a:lstStyle/>
          <a:p>
            <a:pPr algn="l" rtl="0" eaLnBrk="1" hangingPunct="1"/>
            <a:r>
              <a:rPr lang="en-US" altLang="en-US">
                <a:cs typeface="Times New Roman" panose="02020603050405020304" pitchFamily="18" charset="0"/>
              </a:rPr>
              <a:t>H. pylori is Gram-negative and spiral, and has multiple flagella at one end, which make it motile, allowing it to burrow and live beneath the mucus layer adherent to the epithelial surface. Here the surface pH is close to neutral and any acidity is buffered by the organism’s production of the enzyme urease.</a:t>
            </a:r>
          </a:p>
          <a:p>
            <a:pPr algn="l" rtl="0" eaLnBrk="1" hangingPunct="1"/>
            <a:r>
              <a:rPr lang="en-US" altLang="en-US">
                <a:cs typeface="Times New Roman" panose="02020603050405020304" pitchFamily="18" charset="0"/>
              </a:rPr>
              <a:t>H. pylori is found in greatest numbers under the mucus layer in gastric pits, where it adheres specifically to gastric epithelial cells</a:t>
            </a:r>
          </a:p>
          <a:p>
            <a:pPr algn="l" rtl="0" eaLnBrk="1" hangingPunct="1"/>
            <a:r>
              <a:rPr lang="en-US" altLang="en-US">
                <a:cs typeface="Times New Roman" panose="02020603050405020304" pitchFamily="18" charset="0"/>
              </a:rPr>
              <a:t>It is protected from gastric acid by the juxtamucosal mucus layer which traps bicarbonate secreted by antral cells, and ammonia produced by bacterial urease</a:t>
            </a:r>
            <a:endParaRPr lang="ar-JO" altLang="en-US"/>
          </a:p>
        </p:txBody>
      </p:sp>
      <p:sp>
        <p:nvSpPr>
          <p:cNvPr id="3" name="Title 2">
            <a:extLst>
              <a:ext uri="{FF2B5EF4-FFF2-40B4-BE49-F238E27FC236}">
                <a16:creationId xmlns:a16="http://schemas.microsoft.com/office/drawing/2014/main" id="{FD471349-5FD3-8B85-B76A-8024729D4F8E}"/>
              </a:ext>
            </a:extLst>
          </p:cNvPr>
          <p:cNvSpPr>
            <a:spLocks noGrp="1"/>
          </p:cNvSpPr>
          <p:nvPr>
            <p:ph type="title"/>
          </p:nvPr>
        </p:nvSpPr>
        <p:spPr>
          <a:xfrm>
            <a:off x="457200" y="152400"/>
            <a:ext cx="8229600" cy="972344"/>
          </a:xfrm>
        </p:spPr>
        <p:txBody>
          <a:bodyPr/>
          <a:lstStyle/>
          <a:p>
            <a:pPr algn="ctr" rtl="0" eaLnBrk="1" fontAlgn="auto" hangingPunct="1">
              <a:spcAft>
                <a:spcPts val="0"/>
              </a:spcAft>
              <a:defRPr/>
            </a:pPr>
            <a:r>
              <a:rPr b="1"/>
              <a:t>Helicobacter</a:t>
            </a:r>
            <a:r>
              <a:rPr b="1" i="1"/>
              <a:t> </a:t>
            </a:r>
            <a:r>
              <a:rPr b="1"/>
              <a:t>pylori</a:t>
            </a:r>
            <a:r>
              <a:rPr b="1" i="1"/>
              <a:t> </a:t>
            </a:r>
            <a:r>
              <a:rPr b="1"/>
              <a:t>infection</a:t>
            </a:r>
            <a:endParaRPr lang="ar-J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Content Placeholder 3">
            <a:extLst>
              <a:ext uri="{FF2B5EF4-FFF2-40B4-BE49-F238E27FC236}">
                <a16:creationId xmlns:a16="http://schemas.microsoft.com/office/drawing/2014/main" id="{D789F0E4-A2BB-540B-B7FF-F0BCE6F56B6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223963" y="1125538"/>
            <a:ext cx="6443662" cy="5168900"/>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498</TotalTime>
  <Words>2112</Words>
  <Application>Microsoft Office PowerPoint</Application>
  <PresentationFormat>On-screen Show (4:3)</PresentationFormat>
  <Paragraphs>140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Paper</vt:lpstr>
      <vt:lpstr>Peptic Ulcer Disease</vt:lpstr>
      <vt:lpstr>The Stomach</vt:lpstr>
      <vt:lpstr>The Stomach</vt:lpstr>
      <vt:lpstr>PowerPoint Presentation</vt:lpstr>
      <vt:lpstr>The Stomach</vt:lpstr>
      <vt:lpstr>Epidemiology of peptic ulcer disease</vt:lpstr>
      <vt:lpstr>Pathology of peptic ulcer disease</vt:lpstr>
      <vt:lpstr>Helicobacter pylori infection</vt:lpstr>
      <vt:lpstr>PowerPoint Presentation</vt:lpstr>
      <vt:lpstr>PowerPoint Presentation</vt:lpstr>
      <vt:lpstr>Causes of Gastritis</vt:lpstr>
      <vt:lpstr>PowerPoint Presentation</vt:lpstr>
      <vt:lpstr>Antral gastritis</vt:lpstr>
      <vt:lpstr>Duodenal Ulcer</vt:lpstr>
      <vt:lpstr>PowerPoint Presentation</vt:lpstr>
      <vt:lpstr>Gastric Ulcer</vt:lpstr>
      <vt:lpstr>Clinical features of peptic ulcer disease</vt:lpstr>
      <vt:lpstr>PowerPoint Presentation</vt:lpstr>
      <vt:lpstr>Diagnosis of Helicobacter pylori infection</vt:lpstr>
      <vt:lpstr>PowerPoint Presentation</vt:lpstr>
      <vt:lpstr>General Rules</vt:lpstr>
      <vt:lpstr>Eradication therapy</vt:lpstr>
      <vt:lpstr>PowerPoint Presentation</vt:lpstr>
      <vt:lpstr>PowerPoint Presentation</vt:lpstr>
      <vt:lpstr>Complications of peptic ulcer</vt:lpstr>
      <vt:lpstr>Other H. pylori-associated diseases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Peptic Ulcer Disease</dc:title>
  <dc:creator>dd</dc:creator>
  <cp:lastModifiedBy>رَوح-Record 🩺</cp:lastModifiedBy>
  <cp:revision>54</cp:revision>
  <dcterms:created xsi:type="dcterms:W3CDTF">2013-01-01T12:25:02Z</dcterms:created>
  <dcterms:modified xsi:type="dcterms:W3CDTF">2024-11-10T05:52:25Z</dcterms:modified>
</cp:coreProperties>
</file>