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9D5E6372-1042-4F61-9DC7-56D66FB430D4}" type="datetimeFigureOut">
              <a:rPr lang="ar-JO" smtClean="0"/>
              <a:t>20/07/1443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252526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9D5E6372-1042-4F61-9DC7-56D66FB430D4}" type="datetimeFigureOut">
              <a:rPr lang="ar-JO" smtClean="0"/>
              <a:t>20/07/1443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42877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9D5E6372-1042-4F61-9DC7-56D66FB430D4}" type="datetimeFigureOut">
              <a:rPr lang="ar-JO" smtClean="0"/>
              <a:t>20/07/1443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388400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9D5E6372-1042-4F61-9DC7-56D66FB430D4}" type="datetimeFigureOut">
              <a:rPr lang="ar-JO" smtClean="0"/>
              <a:t>20/07/1443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94558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D5E6372-1042-4F61-9DC7-56D66FB430D4}" type="datetimeFigureOut">
              <a:rPr lang="ar-JO" smtClean="0"/>
              <a:t>20/07/1443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254712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9D5E6372-1042-4F61-9DC7-56D66FB430D4}" type="datetimeFigureOut">
              <a:rPr lang="ar-JO" smtClean="0"/>
              <a:t>20/07/1443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285291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9D5E6372-1042-4F61-9DC7-56D66FB430D4}" type="datetimeFigureOut">
              <a:rPr lang="ar-JO" smtClean="0"/>
              <a:t>20/07/1443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33802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9D5E6372-1042-4F61-9DC7-56D66FB430D4}" type="datetimeFigureOut">
              <a:rPr lang="ar-JO" smtClean="0"/>
              <a:t>20/07/1443</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23031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D5E6372-1042-4F61-9DC7-56D66FB430D4}" type="datetimeFigureOut">
              <a:rPr lang="ar-JO" smtClean="0"/>
              <a:t>20/07/1443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401026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D5E6372-1042-4F61-9DC7-56D66FB430D4}" type="datetimeFigureOut">
              <a:rPr lang="ar-JO" smtClean="0"/>
              <a:t>20/07/1443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153240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D5E6372-1042-4F61-9DC7-56D66FB430D4}" type="datetimeFigureOut">
              <a:rPr lang="ar-JO" smtClean="0"/>
              <a:t>20/07/1443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294515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5E6372-1042-4F61-9DC7-56D66FB430D4}" type="datetimeFigureOut">
              <a:rPr lang="ar-JO" smtClean="0"/>
              <a:t>20/07/1443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D83EB75-F4B6-48A6-B1CE-B12C730FB172}" type="slidenum">
              <a:rPr lang="ar-JO" smtClean="0"/>
              <a:t>‹#›</a:t>
            </a:fld>
            <a:endParaRPr lang="ar-JO"/>
          </a:p>
        </p:txBody>
      </p:sp>
    </p:spTree>
    <p:extLst>
      <p:ext uri="{BB962C8B-B14F-4D97-AF65-F5344CB8AC3E}">
        <p14:creationId xmlns:p14="http://schemas.microsoft.com/office/powerpoint/2010/main" val="1148188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mpendium.com/mcmtextbook/chapter/B31.II.2.16.2." TargetMode="External"/><Relationship Id="rId2" Type="http://schemas.openxmlformats.org/officeDocument/2006/relationships/hyperlink" Target="https://empendium.com/mcmtextbook/chapter/B31.II.2.16.1." TargetMode="External"/><Relationship Id="rId1" Type="http://schemas.openxmlformats.org/officeDocument/2006/relationships/slideLayout" Target="../slideLayouts/slideLayout2.xml"/><Relationship Id="rId6" Type="http://schemas.openxmlformats.org/officeDocument/2006/relationships/hyperlink" Target="https://empendium.com/mcmtextbook/chapter/B31.II.2.16.5." TargetMode="External"/><Relationship Id="rId5" Type="http://schemas.openxmlformats.org/officeDocument/2006/relationships/hyperlink" Target="https://empendium.com/mcmtextbook/chapter/B31.II.2.16.4." TargetMode="External"/><Relationship Id="rId4" Type="http://schemas.openxmlformats.org/officeDocument/2006/relationships/hyperlink" Target="https://empendium.com/mcmtextbook/chapter/B31.II.2.16.3."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empendium.com/mcmtextbook/chapter/B31.II.2.19.1.#10109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mpendium.com/mcmtextbook/chapter/B31.II.2.19.1.#10109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Cardiomyopathies</a:t>
            </a:r>
            <a:endParaRPr lang="ar-JO" dirty="0"/>
          </a:p>
        </p:txBody>
      </p:sp>
      <p:sp>
        <p:nvSpPr>
          <p:cNvPr id="3" name="عنصر نائب للمحتوى 2"/>
          <p:cNvSpPr>
            <a:spLocks noGrp="1"/>
          </p:cNvSpPr>
          <p:nvPr>
            <p:ph idx="1"/>
          </p:nvPr>
        </p:nvSpPr>
        <p:spPr/>
        <p:txBody>
          <a:bodyPr>
            <a:normAutofit fontScale="62500" lnSpcReduction="20000"/>
          </a:bodyPr>
          <a:lstStyle/>
          <a:p>
            <a:pPr algn="l" rtl="0"/>
            <a:r>
              <a:rPr lang="en-US" dirty="0"/>
              <a:t>Cardiomyopathies are myocardial disorders in which the myocardium is structurally and functionally abnormal in the absence of significant coronary artery disease, hypertension, </a:t>
            </a:r>
            <a:r>
              <a:rPr lang="en-US" dirty="0" err="1"/>
              <a:t>valvular</a:t>
            </a:r>
            <a:r>
              <a:rPr lang="en-US" dirty="0"/>
              <a:t> heart disease, or congenital heart disease. These 4 conditions can cause left ventricular dysfunction from volume or pressure overload and are excluded from the classification scheme of cardiomyopathies by the European Society of Cardiology and the American Heart Association. </a:t>
            </a:r>
          </a:p>
          <a:p>
            <a:pPr algn="l" rtl="0"/>
            <a:r>
              <a:rPr lang="en-US" dirty="0"/>
              <a:t>While classification schemes vary, cardiomyopathies are typically classified according to morphologic phenotypes, which can be further divided into familial or </a:t>
            </a:r>
            <a:r>
              <a:rPr lang="en-US" dirty="0" err="1"/>
              <a:t>nonfamilial</a:t>
            </a:r>
            <a:r>
              <a:rPr lang="en-US" dirty="0"/>
              <a:t> forms. </a:t>
            </a:r>
          </a:p>
          <a:p>
            <a:pPr algn="l" rtl="0"/>
            <a:r>
              <a:rPr lang="en-US" dirty="0"/>
              <a:t>Classification:</a:t>
            </a:r>
          </a:p>
          <a:p>
            <a:pPr algn="l" rtl="0"/>
            <a:r>
              <a:rPr lang="en-US" dirty="0"/>
              <a:t>1) </a:t>
            </a:r>
            <a:r>
              <a:rPr lang="en-US" dirty="0">
                <a:hlinkClick r:id="rId2"/>
              </a:rPr>
              <a:t>Dilated</a:t>
            </a:r>
            <a:r>
              <a:rPr lang="en-US" dirty="0"/>
              <a:t> cardiomyopathy. </a:t>
            </a:r>
          </a:p>
          <a:p>
            <a:pPr algn="l" rtl="0"/>
            <a:r>
              <a:rPr lang="en-US" dirty="0"/>
              <a:t>2) </a:t>
            </a:r>
            <a:r>
              <a:rPr lang="en-US" dirty="0">
                <a:hlinkClick r:id="rId3"/>
              </a:rPr>
              <a:t>Hypertrophic</a:t>
            </a:r>
            <a:r>
              <a:rPr lang="en-US" dirty="0"/>
              <a:t> cardiomyopathy.</a:t>
            </a:r>
          </a:p>
          <a:p>
            <a:pPr algn="l" rtl="0"/>
            <a:r>
              <a:rPr lang="en-US" dirty="0"/>
              <a:t>3) </a:t>
            </a:r>
            <a:r>
              <a:rPr lang="en-US" dirty="0">
                <a:hlinkClick r:id="rId4"/>
              </a:rPr>
              <a:t>Restrictive</a:t>
            </a:r>
            <a:r>
              <a:rPr lang="en-US" dirty="0"/>
              <a:t> cardiomyopathy. </a:t>
            </a:r>
          </a:p>
          <a:p>
            <a:pPr algn="l" rtl="0"/>
            <a:r>
              <a:rPr lang="en-US" dirty="0"/>
              <a:t>4) </a:t>
            </a:r>
            <a:r>
              <a:rPr lang="en-US" dirty="0" err="1">
                <a:hlinkClick r:id="rId5"/>
              </a:rPr>
              <a:t>Arrhythmogenic</a:t>
            </a:r>
            <a:r>
              <a:rPr lang="en-US" dirty="0">
                <a:hlinkClick r:id="rId5"/>
              </a:rPr>
              <a:t> right ventricular</a:t>
            </a:r>
            <a:r>
              <a:rPr lang="en-US" dirty="0"/>
              <a:t> cardiomyopathy.</a:t>
            </a:r>
          </a:p>
          <a:p>
            <a:pPr algn="l" rtl="0"/>
            <a:r>
              <a:rPr lang="en-US" dirty="0"/>
              <a:t>5) </a:t>
            </a:r>
            <a:r>
              <a:rPr lang="en-US" dirty="0">
                <a:hlinkClick r:id="rId6"/>
              </a:rPr>
              <a:t>Unclassified</a:t>
            </a:r>
            <a:r>
              <a:rPr lang="en-US" dirty="0"/>
              <a:t> cardiomyopathy. </a:t>
            </a:r>
            <a:endParaRPr lang="en-US" dirty="0" smtClean="0"/>
          </a:p>
          <a:p>
            <a:pPr algn="l" rtl="0"/>
            <a:endParaRPr lang="en-US" dirty="0"/>
          </a:p>
          <a:p>
            <a:pPr algn="l" rtl="0"/>
            <a:endParaRPr lang="ar-JO" dirty="0"/>
          </a:p>
        </p:txBody>
      </p:sp>
    </p:spTree>
    <p:extLst>
      <p:ext uri="{BB962C8B-B14F-4D97-AF65-F5344CB8AC3E}">
        <p14:creationId xmlns:p14="http://schemas.microsoft.com/office/powerpoint/2010/main" val="2565297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Diagnostic Criteria</a:t>
            </a:r>
            <a:br>
              <a:rPr lang="en-GB" dirty="0"/>
            </a:br>
            <a:endParaRPr lang="ar-JO" dirty="0"/>
          </a:p>
        </p:txBody>
      </p:sp>
      <p:sp>
        <p:nvSpPr>
          <p:cNvPr id="3" name="عنصر نائب للمحتوى 2"/>
          <p:cNvSpPr>
            <a:spLocks noGrp="1"/>
          </p:cNvSpPr>
          <p:nvPr>
            <p:ph idx="1"/>
          </p:nvPr>
        </p:nvSpPr>
        <p:spPr/>
        <p:txBody>
          <a:bodyPr>
            <a:normAutofit fontScale="92500"/>
          </a:bodyPr>
          <a:lstStyle/>
          <a:p>
            <a:pPr algn="l" rtl="0"/>
            <a:r>
              <a:rPr lang="en-US" dirty="0"/>
              <a:t>DCM is diagnosed on the basis of history, physical examination, and echocardiography after other causes of LV dilatation have been </a:t>
            </a:r>
            <a:r>
              <a:rPr lang="en-US" dirty="0" smtClean="0"/>
              <a:t>excluded</a:t>
            </a:r>
          </a:p>
          <a:p>
            <a:pPr algn="l" rtl="0"/>
            <a:r>
              <a:rPr lang="en-US" dirty="0"/>
              <a:t>Differential </a:t>
            </a:r>
            <a:r>
              <a:rPr lang="en-US" dirty="0" err="1" smtClean="0"/>
              <a:t>Diagnosis:DCM</a:t>
            </a:r>
            <a:r>
              <a:rPr lang="en-US" dirty="0" smtClean="0"/>
              <a:t> </a:t>
            </a:r>
            <a:r>
              <a:rPr lang="en-US" dirty="0"/>
              <a:t>should be differentiated from cardiomyopathy secondary to ischemia, </a:t>
            </a:r>
            <a:r>
              <a:rPr lang="en-US" dirty="0" err="1"/>
              <a:t>valvular</a:t>
            </a:r>
            <a:r>
              <a:rPr lang="en-US" dirty="0"/>
              <a:t> disease, or prolonged hypertension</a:t>
            </a:r>
            <a:r>
              <a:rPr lang="en-US" dirty="0" smtClean="0"/>
              <a:t>.</a:t>
            </a:r>
          </a:p>
          <a:p>
            <a:pPr algn="l" rtl="0"/>
            <a:r>
              <a:rPr lang="en-US" dirty="0"/>
              <a:t>Treatment is the same as in </a:t>
            </a:r>
            <a:r>
              <a:rPr lang="en-US" dirty="0">
                <a:hlinkClick r:id="rId2"/>
              </a:rPr>
              <a:t>chronic heart failure</a:t>
            </a:r>
            <a:r>
              <a:rPr lang="en-US" dirty="0"/>
              <a:t>.</a:t>
            </a:r>
          </a:p>
          <a:p>
            <a:pPr algn="l" rtl="0"/>
            <a:endParaRPr lang="en-US" dirty="0"/>
          </a:p>
          <a:p>
            <a:pPr algn="l" rtl="0"/>
            <a:endParaRPr lang="ar-JO" dirty="0"/>
          </a:p>
        </p:txBody>
      </p:sp>
    </p:spTree>
    <p:extLst>
      <p:ext uri="{BB962C8B-B14F-4D97-AF65-F5344CB8AC3E}">
        <p14:creationId xmlns:p14="http://schemas.microsoft.com/office/powerpoint/2010/main" val="3538325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Special causes </a:t>
            </a:r>
            <a:endParaRPr lang="ar-JO" dirty="0"/>
          </a:p>
        </p:txBody>
      </p:sp>
      <p:sp>
        <p:nvSpPr>
          <p:cNvPr id="3" name="عنصر نائب للمحتوى 2"/>
          <p:cNvSpPr>
            <a:spLocks noGrp="1"/>
          </p:cNvSpPr>
          <p:nvPr>
            <p:ph idx="1"/>
          </p:nvPr>
        </p:nvSpPr>
        <p:spPr/>
        <p:txBody>
          <a:bodyPr>
            <a:normAutofit fontScale="70000" lnSpcReduction="20000"/>
          </a:bodyPr>
          <a:lstStyle/>
          <a:p>
            <a:pPr marL="0" indent="0" algn="l" rtl="0">
              <a:buNone/>
            </a:pPr>
            <a:endParaRPr lang="en-US" dirty="0"/>
          </a:p>
          <a:p>
            <a:pPr algn="l" rtl="0"/>
            <a:r>
              <a:rPr lang="en-US" dirty="0" smtClean="0"/>
              <a:t> </a:t>
            </a:r>
            <a:r>
              <a:rPr lang="en-US" dirty="0" err="1"/>
              <a:t>Peripartum</a:t>
            </a:r>
            <a:r>
              <a:rPr lang="en-US" dirty="0"/>
              <a:t> cardiomyopathy (PPCM): </a:t>
            </a:r>
            <a:endParaRPr lang="en-US" dirty="0" smtClean="0"/>
          </a:p>
          <a:p>
            <a:pPr marL="0" indent="0" algn="l" rtl="0">
              <a:buNone/>
            </a:pPr>
            <a:r>
              <a:rPr lang="en-US" dirty="0" smtClean="0"/>
              <a:t>The </a:t>
            </a:r>
            <a:r>
              <a:rPr lang="en-US" dirty="0"/>
              <a:t>diagnosis is made when LV systolic dysfunction (LV ejection fraction [LVEF] &lt;45%) develops at the end of pregnancy, usually in the third trimester, or within 5 months of delivery in a patient with no prior heart disease and in whom other causes of DCM have been excluded. </a:t>
            </a:r>
            <a:endParaRPr lang="en-US" dirty="0" smtClean="0"/>
          </a:p>
          <a:p>
            <a:pPr marL="0" indent="0" algn="l" rtl="0">
              <a:buNone/>
            </a:pPr>
            <a:endParaRPr lang="en-US" dirty="0" smtClean="0"/>
          </a:p>
          <a:p>
            <a:pPr marL="0" indent="0" algn="l" rtl="0">
              <a:buNone/>
            </a:pPr>
            <a:r>
              <a:rPr lang="en-US" dirty="0" smtClean="0"/>
              <a:t>Risk </a:t>
            </a:r>
            <a:r>
              <a:rPr lang="en-US" dirty="0"/>
              <a:t>factors include mothers of a very young age or &gt;30 years, family history of PPCM, multiple births, multiple pregnancy, history of </a:t>
            </a:r>
            <a:r>
              <a:rPr lang="en-US" dirty="0" err="1"/>
              <a:t>eclampsia</a:t>
            </a:r>
            <a:r>
              <a:rPr lang="en-US" dirty="0"/>
              <a:t> or preeclampsia, tobacco smoking, diabetes mellitus, hypertension, poor nutrition, and long-term beta-blocker treatment. </a:t>
            </a:r>
            <a:endParaRPr lang="en-US" dirty="0" smtClean="0"/>
          </a:p>
          <a:p>
            <a:pPr marL="0" indent="0" algn="l" rtl="0">
              <a:buNone/>
            </a:pPr>
            <a:endParaRPr lang="en-US" dirty="0" smtClean="0"/>
          </a:p>
          <a:p>
            <a:pPr marL="0" indent="0" algn="l" rtl="0">
              <a:buNone/>
            </a:pPr>
            <a:r>
              <a:rPr lang="en-US" dirty="0" smtClean="0"/>
              <a:t>PPCM </a:t>
            </a:r>
            <a:r>
              <a:rPr lang="en-US" dirty="0"/>
              <a:t>resolves spontaneously in ~50% of patients but it may progress to DCM</a:t>
            </a:r>
            <a:r>
              <a:rPr lang="en-US" dirty="0" smtClean="0"/>
              <a:t>.</a:t>
            </a:r>
            <a:endParaRPr lang="en-US" dirty="0"/>
          </a:p>
        </p:txBody>
      </p:sp>
    </p:spTree>
    <p:extLst>
      <p:ext uri="{BB962C8B-B14F-4D97-AF65-F5344CB8AC3E}">
        <p14:creationId xmlns:p14="http://schemas.microsoft.com/office/powerpoint/2010/main" val="1783195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55000" lnSpcReduction="20000"/>
          </a:bodyPr>
          <a:lstStyle/>
          <a:p>
            <a:pPr algn="l" rtl="0"/>
            <a:r>
              <a:rPr lang="en-US" dirty="0" smtClean="0"/>
              <a:t> </a:t>
            </a:r>
            <a:r>
              <a:rPr lang="en-US" dirty="0"/>
              <a:t>Alcoholic cardiomyopathy </a:t>
            </a:r>
            <a:r>
              <a:rPr lang="en-US" dirty="0" smtClean="0"/>
              <a:t>: </a:t>
            </a:r>
            <a:r>
              <a:rPr lang="en-US" dirty="0"/>
              <a:t>Abstinence from alcohol is recommended in alcoholic cardiomyopathy, as this may lead to a resolution of early cardiomyopathy, while continued alcohol consumption worsens the prognosis. </a:t>
            </a:r>
          </a:p>
          <a:p>
            <a:pPr algn="l" rtl="0"/>
            <a:r>
              <a:rPr lang="en-US" dirty="0" smtClean="0"/>
              <a:t> </a:t>
            </a:r>
            <a:r>
              <a:rPr lang="en-US" dirty="0"/>
              <a:t>Cardiomyopathy associated with stimulant use: Cocaine, methamphetamine, ecstasy, and bath salts containing </a:t>
            </a:r>
            <a:r>
              <a:rPr lang="en-US" dirty="0" err="1"/>
              <a:t>cathinone</a:t>
            </a:r>
            <a:r>
              <a:rPr lang="en-US" dirty="0"/>
              <a:t> can have significant </a:t>
            </a:r>
            <a:r>
              <a:rPr lang="en-US" dirty="0" err="1"/>
              <a:t>cardiotoxic</a:t>
            </a:r>
            <a:r>
              <a:rPr lang="en-US" dirty="0"/>
              <a:t> effects on the heart. Acute use of cocaine in particular may cause a coronary artery spasm and acute ischemia in addition to direct myocardial damage from the long-term use. Abstinence is certainly recommended. </a:t>
            </a:r>
            <a:r>
              <a:rPr lang="en-US" dirty="0" err="1"/>
              <a:t>Cardioselective</a:t>
            </a:r>
            <a:r>
              <a:rPr lang="en-US" dirty="0"/>
              <a:t> beta-blockers are to be avoided for treating cocaine-induced cardiomyopathy and </a:t>
            </a:r>
            <a:r>
              <a:rPr lang="en-US" dirty="0" err="1"/>
              <a:t>noncardioselective</a:t>
            </a:r>
            <a:r>
              <a:rPr lang="en-US" dirty="0"/>
              <a:t> beta-blockers are preferred.</a:t>
            </a:r>
          </a:p>
          <a:p>
            <a:pPr algn="l" rtl="0"/>
            <a:r>
              <a:rPr lang="en-US" dirty="0" smtClean="0"/>
              <a:t> </a:t>
            </a:r>
            <a:r>
              <a:rPr lang="en-US" dirty="0"/>
              <a:t>Tachycardia-induced cardiomyopathy is found in &lt;1% of patients with chronic supraventricular tachycardia (</a:t>
            </a:r>
            <a:r>
              <a:rPr lang="en-US" dirty="0" err="1"/>
              <a:t>eg</a:t>
            </a:r>
            <a:r>
              <a:rPr lang="en-US" dirty="0"/>
              <a:t>, atrial fibrillation or atrial flutter with a rapid ventricular rhythm of 130-200 beats/min) or ventricular tachycardia, mainly sustained. Achieving control of arrhythmia usually leads to the resolution of myocardial dysfunction within ≤3 months.</a:t>
            </a:r>
          </a:p>
          <a:p>
            <a:pPr algn="l" rtl="0"/>
            <a:r>
              <a:rPr lang="en-US" dirty="0" smtClean="0"/>
              <a:t> </a:t>
            </a:r>
            <a:r>
              <a:rPr lang="en-US" dirty="0"/>
              <a:t>Chemotherapy-induced cardiomyopathy </a:t>
            </a:r>
            <a:r>
              <a:rPr lang="en-US" dirty="0" smtClean="0"/>
              <a:t>: </a:t>
            </a:r>
            <a:r>
              <a:rPr lang="en-US" dirty="0" err="1"/>
              <a:t>anthracyclines</a:t>
            </a:r>
            <a:r>
              <a:rPr lang="en-US" dirty="0"/>
              <a:t> and antibodies to the human epidermal growth factor receptor 2 (HER2). </a:t>
            </a:r>
            <a:endParaRPr lang="ar-JO" dirty="0"/>
          </a:p>
        </p:txBody>
      </p:sp>
    </p:spTree>
    <p:extLst>
      <p:ext uri="{BB962C8B-B14F-4D97-AF65-F5344CB8AC3E}">
        <p14:creationId xmlns:p14="http://schemas.microsoft.com/office/powerpoint/2010/main" val="1301220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b="1" dirty="0"/>
              <a:t>Hypertrophic Cardiomyopathy (HCM) </a:t>
            </a:r>
            <a:br>
              <a:rPr lang="en-GB" b="1" dirty="0"/>
            </a:br>
            <a:endParaRPr lang="ar-JO" dirty="0"/>
          </a:p>
        </p:txBody>
      </p:sp>
      <p:sp>
        <p:nvSpPr>
          <p:cNvPr id="3" name="عنصر نائب للمحتوى 2"/>
          <p:cNvSpPr>
            <a:spLocks noGrp="1"/>
          </p:cNvSpPr>
          <p:nvPr>
            <p:ph idx="1"/>
          </p:nvPr>
        </p:nvSpPr>
        <p:spPr/>
        <p:txBody>
          <a:bodyPr>
            <a:normAutofit fontScale="92500"/>
          </a:bodyPr>
          <a:lstStyle/>
          <a:p>
            <a:pPr algn="l" rtl="0"/>
            <a:r>
              <a:rPr lang="en-US" dirty="0"/>
              <a:t>Hypertrophic cardiomyopathy (HCM) is a disease of the myocardium that is characterized by an increased left ventricular (LV) wall thickness (&gt;15 mm in any myocardial segment) not explained by conditions that augment LV afterload. </a:t>
            </a:r>
            <a:endParaRPr lang="en-US" dirty="0" smtClean="0"/>
          </a:p>
          <a:p>
            <a:pPr algn="l" rtl="0"/>
            <a:r>
              <a:rPr lang="en-US" dirty="0" smtClean="0"/>
              <a:t>HCM </a:t>
            </a:r>
            <a:r>
              <a:rPr lang="en-US" dirty="0"/>
              <a:t>is an autosomal dominant disease typically due to genetic mutation or mutations of the </a:t>
            </a:r>
            <a:r>
              <a:rPr lang="en-US" dirty="0" err="1"/>
              <a:t>sarcomeric</a:t>
            </a:r>
            <a:r>
              <a:rPr lang="en-US" dirty="0"/>
              <a:t> proteins causing myocardial disarray. </a:t>
            </a:r>
            <a:endParaRPr lang="ar-JO" dirty="0"/>
          </a:p>
        </p:txBody>
      </p:sp>
    </p:spTree>
    <p:extLst>
      <p:ext uri="{BB962C8B-B14F-4D97-AF65-F5344CB8AC3E}">
        <p14:creationId xmlns:p14="http://schemas.microsoft.com/office/powerpoint/2010/main" val="4153395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764704"/>
            <a:ext cx="8412069" cy="5328592"/>
          </a:xfrm>
        </p:spPr>
      </p:pic>
    </p:spTree>
    <p:extLst>
      <p:ext uri="{BB962C8B-B14F-4D97-AF65-F5344CB8AC3E}">
        <p14:creationId xmlns:p14="http://schemas.microsoft.com/office/powerpoint/2010/main" val="3252219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Patterns of hypertrophy seen in HCM </a:t>
            </a:r>
            <a:br>
              <a:rPr lang="en-US" dirty="0"/>
            </a:br>
            <a:endParaRPr lang="ar-JO" dirty="0"/>
          </a:p>
        </p:txBody>
      </p:sp>
      <p:sp>
        <p:nvSpPr>
          <p:cNvPr id="3" name="عنصر نائب للمحتوى 2"/>
          <p:cNvSpPr>
            <a:spLocks noGrp="1"/>
          </p:cNvSpPr>
          <p:nvPr>
            <p:ph idx="1"/>
          </p:nvPr>
        </p:nvSpPr>
        <p:spPr/>
        <p:txBody>
          <a:bodyPr>
            <a:normAutofit fontScale="70000" lnSpcReduction="20000"/>
          </a:bodyPr>
          <a:lstStyle/>
          <a:p>
            <a:pPr algn="l" rtl="0"/>
            <a:r>
              <a:rPr lang="en-US" dirty="0"/>
              <a:t>1) </a:t>
            </a:r>
            <a:r>
              <a:rPr lang="en-US" b="1" dirty="0"/>
              <a:t>Asymmetric hypertrophy of the </a:t>
            </a:r>
            <a:r>
              <a:rPr lang="en-US" b="1" dirty="0" err="1"/>
              <a:t>interventricular</a:t>
            </a:r>
            <a:r>
              <a:rPr lang="en-US" b="1" dirty="0"/>
              <a:t> septum</a:t>
            </a:r>
            <a:r>
              <a:rPr lang="en-US" dirty="0"/>
              <a:t>, defined as a </a:t>
            </a:r>
            <a:r>
              <a:rPr lang="en-US" dirty="0" err="1"/>
              <a:t>septal</a:t>
            </a:r>
            <a:r>
              <a:rPr lang="en-US" dirty="0"/>
              <a:t> to posterior wall thickness ratio &gt;1.3 in normotensive individuals or &gt;1.5 in hypertensive individuals. </a:t>
            </a:r>
            <a:r>
              <a:rPr lang="en-US" u="sng" dirty="0"/>
              <a:t>This may result in systolic anterior motion (SAM) of the mitral valve and dynamic obstruction of the left ventricular outflow tract (LVOT).</a:t>
            </a:r>
          </a:p>
          <a:p>
            <a:pPr algn="l" rtl="0"/>
            <a:r>
              <a:rPr lang="en-US" dirty="0"/>
              <a:t>2) </a:t>
            </a:r>
            <a:r>
              <a:rPr lang="en-US" b="1" dirty="0"/>
              <a:t>Concentric (symmetric) hypertrophy</a:t>
            </a:r>
            <a:r>
              <a:rPr lang="en-US" dirty="0"/>
              <a:t>, defined as an increase in LV wall thickness of all walls not explained by LV loading conditions or infiltrative disease.</a:t>
            </a:r>
          </a:p>
          <a:p>
            <a:pPr algn="l" rtl="0"/>
            <a:r>
              <a:rPr lang="en-US" dirty="0"/>
              <a:t>3) </a:t>
            </a:r>
            <a:r>
              <a:rPr lang="en-US" b="1" dirty="0" err="1"/>
              <a:t>Midventricular</a:t>
            </a:r>
            <a:r>
              <a:rPr lang="en-US" b="1" dirty="0"/>
              <a:t> hypertrophy</a:t>
            </a:r>
            <a:r>
              <a:rPr lang="en-US" dirty="0"/>
              <a:t>, which can give a “dumbbell” appearance to the LV and cause </a:t>
            </a:r>
            <a:r>
              <a:rPr lang="en-US" dirty="0" err="1"/>
              <a:t>midcavitary</a:t>
            </a:r>
            <a:r>
              <a:rPr lang="en-US" dirty="0"/>
              <a:t> obstruction, sometimes resulting in LV apical dilatation and aneurysm.</a:t>
            </a:r>
          </a:p>
          <a:p>
            <a:pPr algn="l" rtl="0"/>
            <a:r>
              <a:rPr lang="en-US" dirty="0"/>
              <a:t>4) </a:t>
            </a:r>
            <a:r>
              <a:rPr lang="en-US" b="1" dirty="0"/>
              <a:t>Apical hypertrophy</a:t>
            </a:r>
            <a:r>
              <a:rPr lang="en-US" dirty="0"/>
              <a:t>, defined as apical wall thickness &gt;15 mm or an apical to basal wall thickness ratio &gt;1.3, can give a “spade” appearance to the LV. </a:t>
            </a:r>
          </a:p>
          <a:p>
            <a:pPr algn="l" rtl="0"/>
            <a:endParaRPr lang="ar-JO" dirty="0"/>
          </a:p>
        </p:txBody>
      </p:sp>
    </p:spTree>
    <p:extLst>
      <p:ext uri="{BB962C8B-B14F-4D97-AF65-F5344CB8AC3E}">
        <p14:creationId xmlns:p14="http://schemas.microsoft.com/office/powerpoint/2010/main" val="2564616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Clinical Features and Natural History</a:t>
            </a:r>
            <a:endParaRPr lang="ar-JO" dirty="0"/>
          </a:p>
        </p:txBody>
      </p:sp>
      <p:sp>
        <p:nvSpPr>
          <p:cNvPr id="3" name="عنصر نائب للمحتوى 2"/>
          <p:cNvSpPr>
            <a:spLocks noGrp="1"/>
          </p:cNvSpPr>
          <p:nvPr>
            <p:ph idx="1"/>
          </p:nvPr>
        </p:nvSpPr>
        <p:spPr/>
        <p:txBody>
          <a:bodyPr>
            <a:normAutofit fontScale="85000" lnSpcReduction="20000"/>
          </a:bodyPr>
          <a:lstStyle/>
          <a:p>
            <a:pPr algn="l" rtl="0"/>
            <a:r>
              <a:rPr lang="en-US" dirty="0"/>
              <a:t>1. Symptoms: </a:t>
            </a:r>
            <a:r>
              <a:rPr lang="en-US" dirty="0" err="1"/>
              <a:t>Exertional</a:t>
            </a:r>
            <a:r>
              <a:rPr lang="en-US" dirty="0"/>
              <a:t> dyspnea, angina, palpitations, dizziness, syncope or </a:t>
            </a:r>
            <a:r>
              <a:rPr lang="en-US" dirty="0" err="1"/>
              <a:t>presyncope</a:t>
            </a:r>
            <a:r>
              <a:rPr lang="en-US" dirty="0"/>
              <a:t> (particularly in patients with LVOT obstruction).</a:t>
            </a:r>
          </a:p>
          <a:p>
            <a:pPr algn="l" rtl="0"/>
            <a:r>
              <a:rPr lang="en-US" dirty="0"/>
              <a:t>2. Signs: </a:t>
            </a:r>
            <a:r>
              <a:rPr lang="en-US" dirty="0" smtClean="0"/>
              <a:t>systolic </a:t>
            </a:r>
            <a:r>
              <a:rPr lang="en-US" dirty="0"/>
              <a:t>murmur may be heard over the left sternal border with radiation towards the right upper sternal border and the apex. The murmur can intensify with a decrease in preload (</a:t>
            </a:r>
            <a:r>
              <a:rPr lang="en-US" dirty="0" err="1"/>
              <a:t>eg</a:t>
            </a:r>
            <a:r>
              <a:rPr lang="en-US" dirty="0"/>
              <a:t>, during the </a:t>
            </a:r>
            <a:r>
              <a:rPr lang="en-US" dirty="0" err="1"/>
              <a:t>Valsalva</a:t>
            </a:r>
            <a:r>
              <a:rPr lang="en-US" dirty="0"/>
              <a:t> maneuver; after standing from a sitting, lying, or squatting position; or following the administration of nitroglycerin/amyl nitrite) and soften with an increase in afterload (passive elevation of a lower extremity, sitting, squatting, or clenching both fists). </a:t>
            </a:r>
          </a:p>
          <a:p>
            <a:pPr algn="l" rtl="0"/>
            <a:endParaRPr lang="ar-JO" dirty="0"/>
          </a:p>
        </p:txBody>
      </p:sp>
    </p:spTree>
    <p:extLst>
      <p:ext uri="{BB962C8B-B14F-4D97-AF65-F5344CB8AC3E}">
        <p14:creationId xmlns:p14="http://schemas.microsoft.com/office/powerpoint/2010/main" val="1232730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85000" lnSpcReduction="20000"/>
          </a:bodyPr>
          <a:lstStyle/>
          <a:p>
            <a:pPr algn="l" rtl="0"/>
            <a:r>
              <a:rPr lang="en-US" dirty="0"/>
              <a:t>3. Natural history : Most patients have a good prognosis and do not experience complications. Those who do develop complications generally fall into one of 3 pathways: sudden cardiac death/ventricular arrhythmias, heart failure, or paroxysmal/chronic atrial fibrillation.</a:t>
            </a:r>
          </a:p>
          <a:p>
            <a:pPr algn="l" rtl="0"/>
            <a:r>
              <a:rPr lang="en-US" dirty="0"/>
              <a:t>4. Risk factors for sudden cardiac death: Younger age at diagnosis, </a:t>
            </a:r>
            <a:r>
              <a:rPr lang="en-US" dirty="0" err="1"/>
              <a:t>nonsustained</a:t>
            </a:r>
            <a:r>
              <a:rPr lang="en-US" dirty="0"/>
              <a:t> ventricular tachycardia, LV myocardial thickness ≥30 mm, a family history of sudden cardiac death at a young age (&lt;40 years), unexplained syncope, enlarged left atrial diameter, LVOT gradient &gt;50 mm Hg, abnormal blood pressure response (drop) to exercise .</a:t>
            </a:r>
            <a:endParaRPr lang="ar-JO" dirty="0"/>
          </a:p>
        </p:txBody>
      </p:sp>
    </p:spTree>
    <p:extLst>
      <p:ext uri="{BB962C8B-B14F-4D97-AF65-F5344CB8AC3E}">
        <p14:creationId xmlns:p14="http://schemas.microsoft.com/office/powerpoint/2010/main" val="107421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Diagnostic Criteria</a:t>
            </a:r>
            <a:br>
              <a:rPr lang="en-GB" dirty="0"/>
            </a:br>
            <a:endParaRPr lang="ar-JO" dirty="0"/>
          </a:p>
        </p:txBody>
      </p:sp>
      <p:sp>
        <p:nvSpPr>
          <p:cNvPr id="3" name="عنصر نائب للمحتوى 2"/>
          <p:cNvSpPr>
            <a:spLocks noGrp="1"/>
          </p:cNvSpPr>
          <p:nvPr>
            <p:ph idx="1"/>
          </p:nvPr>
        </p:nvSpPr>
        <p:spPr/>
        <p:txBody>
          <a:bodyPr/>
          <a:lstStyle/>
          <a:p>
            <a:pPr algn="l" rtl="0"/>
            <a:r>
              <a:rPr lang="en-US" dirty="0"/>
              <a:t>HCM is diagnosed morphologically on the basis of results of echocardiography or magnetic resonance imaging (MRI) showing features of myocardial hypertrophy ≥15 mm in a segment of a </a:t>
            </a:r>
            <a:r>
              <a:rPr lang="en-US" dirty="0" err="1"/>
              <a:t>nondilated</a:t>
            </a:r>
            <a:r>
              <a:rPr lang="en-US" dirty="0"/>
              <a:t> LV that cannot be explained only by an increased cardiac load. Genetic testing can be used to confirm the diagnosis and to assess for the presence of HCM in family members.</a:t>
            </a:r>
            <a:endParaRPr lang="ar-JO" dirty="0"/>
          </a:p>
        </p:txBody>
      </p:sp>
    </p:spTree>
    <p:extLst>
      <p:ext uri="{BB962C8B-B14F-4D97-AF65-F5344CB8AC3E}">
        <p14:creationId xmlns:p14="http://schemas.microsoft.com/office/powerpoint/2010/main" val="1095952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332656"/>
            <a:ext cx="8280920" cy="6240265"/>
          </a:xfrm>
        </p:spPr>
      </p:pic>
    </p:spTree>
    <p:extLst>
      <p:ext uri="{BB962C8B-B14F-4D97-AF65-F5344CB8AC3E}">
        <p14:creationId xmlns:p14="http://schemas.microsoft.com/office/powerpoint/2010/main" val="493965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92500" lnSpcReduction="20000"/>
          </a:bodyPr>
          <a:lstStyle/>
          <a:p>
            <a:pPr algn="l" rtl="0"/>
            <a:r>
              <a:rPr lang="en-US" dirty="0"/>
              <a:t>Each of the </a:t>
            </a:r>
            <a:r>
              <a:rPr lang="en-US" dirty="0" smtClean="0"/>
              <a:t>5</a:t>
            </a:r>
            <a:r>
              <a:rPr lang="en-US" dirty="0"/>
              <a:t> types of cardiomyopathy can be further classified as: </a:t>
            </a:r>
          </a:p>
          <a:p>
            <a:pPr algn="l" rtl="0"/>
            <a:r>
              <a:rPr lang="en-US" dirty="0"/>
              <a:t>1) Familial (genetic) cardiomyopathy: Occurrence in more than one family member of a phenotype caused by the same genetic mutation or a de novo mutation in an index patient that can be transmitted to offspring.</a:t>
            </a:r>
          </a:p>
          <a:p>
            <a:pPr algn="l" rtl="0"/>
            <a:r>
              <a:rPr lang="en-US" dirty="0"/>
              <a:t>2) </a:t>
            </a:r>
            <a:r>
              <a:rPr lang="en-US" dirty="0" err="1"/>
              <a:t>Nonfamilial</a:t>
            </a:r>
            <a:r>
              <a:rPr lang="en-US" dirty="0"/>
              <a:t> (</a:t>
            </a:r>
            <a:r>
              <a:rPr lang="en-US" dirty="0" err="1"/>
              <a:t>nongenetic</a:t>
            </a:r>
            <a:r>
              <a:rPr lang="en-US" dirty="0"/>
              <a:t>) cardiomyopathy: Either idiopathic (of an unknown cause) or acquired (associated with toxins, infections, other diseases)</a:t>
            </a:r>
          </a:p>
          <a:p>
            <a:endParaRPr lang="ar-JO" dirty="0"/>
          </a:p>
        </p:txBody>
      </p:sp>
    </p:spTree>
    <p:extLst>
      <p:ext uri="{BB962C8B-B14F-4D97-AF65-F5344CB8AC3E}">
        <p14:creationId xmlns:p14="http://schemas.microsoft.com/office/powerpoint/2010/main" val="911373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0"/>
            <a:ext cx="6984776" cy="6808150"/>
          </a:xfrm>
        </p:spPr>
      </p:pic>
    </p:spTree>
    <p:extLst>
      <p:ext uri="{BB962C8B-B14F-4D97-AF65-F5344CB8AC3E}">
        <p14:creationId xmlns:p14="http://schemas.microsoft.com/office/powerpoint/2010/main" val="3704642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Pharmacotherapy</a:t>
            </a:r>
            <a:endParaRPr lang="ar-JO" dirty="0"/>
          </a:p>
        </p:txBody>
      </p:sp>
      <p:sp>
        <p:nvSpPr>
          <p:cNvPr id="3" name="عنصر نائب للمحتوى 2"/>
          <p:cNvSpPr>
            <a:spLocks noGrp="1"/>
          </p:cNvSpPr>
          <p:nvPr>
            <p:ph idx="1"/>
          </p:nvPr>
        </p:nvSpPr>
        <p:spPr/>
        <p:txBody>
          <a:bodyPr>
            <a:normAutofit fontScale="55000" lnSpcReduction="20000"/>
          </a:bodyPr>
          <a:lstStyle/>
          <a:p>
            <a:pPr algn="l" rtl="0"/>
            <a:r>
              <a:rPr lang="en-US" dirty="0"/>
              <a:t>1. Asymptomatic patients: Follow-up.</a:t>
            </a:r>
          </a:p>
          <a:p>
            <a:pPr algn="l" rtl="0"/>
            <a:r>
              <a:rPr lang="en-US" dirty="0"/>
              <a:t>2. Symptomatic patients</a:t>
            </a:r>
            <a:r>
              <a:rPr lang="en-US" dirty="0" smtClean="0"/>
              <a:t>: </a:t>
            </a:r>
            <a:r>
              <a:rPr lang="en-US" dirty="0" err="1" smtClean="0"/>
              <a:t>Cardioselective</a:t>
            </a:r>
            <a:r>
              <a:rPr lang="en-US" dirty="0" smtClean="0"/>
              <a:t> beta-blockers , If </a:t>
            </a:r>
            <a:r>
              <a:rPr lang="en-US" dirty="0"/>
              <a:t>beta-blockers are not tolerated or contraindicated, use verapamil </a:t>
            </a:r>
            <a:r>
              <a:rPr lang="en-US" dirty="0" smtClean="0"/>
              <a:t>. </a:t>
            </a:r>
            <a:r>
              <a:rPr lang="en-US" dirty="0"/>
              <a:t>If symptoms persist with target-dose beta-blockers or verapamil, consider adding </a:t>
            </a:r>
            <a:r>
              <a:rPr lang="en-US" dirty="0" err="1"/>
              <a:t>disopyramide</a:t>
            </a:r>
            <a:r>
              <a:rPr lang="en-US" dirty="0"/>
              <a:t> </a:t>
            </a:r>
            <a:r>
              <a:rPr lang="en-US" dirty="0" smtClean="0"/>
              <a:t>. </a:t>
            </a:r>
            <a:r>
              <a:rPr lang="en-US" dirty="0"/>
              <a:t>Do not use vasodilators (including nitrates and </a:t>
            </a:r>
            <a:r>
              <a:rPr lang="en-US" dirty="0" err="1"/>
              <a:t>phosphodiesterase</a:t>
            </a:r>
            <a:r>
              <a:rPr lang="en-US" dirty="0"/>
              <a:t> </a:t>
            </a:r>
            <a:r>
              <a:rPr lang="en-US" dirty="0" smtClean="0"/>
              <a:t> inhibitors</a:t>
            </a:r>
            <a:r>
              <a:rPr lang="en-US" dirty="0"/>
              <a:t>) and digitalis in patients with LVOT obstruction.</a:t>
            </a:r>
          </a:p>
          <a:p>
            <a:pPr algn="l" rtl="0"/>
            <a:r>
              <a:rPr lang="en-US" dirty="0"/>
              <a:t>3. Patients with heart failure and LVEF &gt;50% without LVOT obstruction: Consider a beta-blocker, verapamil, or </a:t>
            </a:r>
            <a:r>
              <a:rPr lang="en-US" dirty="0" err="1"/>
              <a:t>diltiazem</a:t>
            </a:r>
            <a:r>
              <a:rPr lang="en-US" dirty="0"/>
              <a:t>.</a:t>
            </a:r>
          </a:p>
          <a:p>
            <a:pPr algn="l" rtl="0"/>
            <a:r>
              <a:rPr lang="en-US" dirty="0"/>
              <a:t>4. Patients with heart failure and LVEF &lt;50%: Consider an angiotensin-converting enzyme inhibitor in combination with a beta-blocker. If symptoms and LVEF &lt;50% persist, consider adding a mineralocorticoid-receptor antagonist. </a:t>
            </a:r>
          </a:p>
          <a:p>
            <a:pPr algn="l" rtl="0"/>
            <a:r>
              <a:rPr lang="en-US" dirty="0"/>
              <a:t>5. Patients with concomitant atrial fibrillation: This may be poorly tolerated </a:t>
            </a:r>
            <a:r>
              <a:rPr lang="en-US" dirty="0" err="1"/>
              <a:t>hemodynamically</a:t>
            </a:r>
            <a:r>
              <a:rPr lang="en-US" dirty="0"/>
              <a:t> and restoration and maintenance of normal sinus rhythm using electrical or chemical </a:t>
            </a:r>
            <a:r>
              <a:rPr lang="en-US" dirty="0" err="1"/>
              <a:t>cardioversion</a:t>
            </a:r>
            <a:r>
              <a:rPr lang="en-US" dirty="0"/>
              <a:t> may be necessary. For chemical </a:t>
            </a:r>
            <a:r>
              <a:rPr lang="en-US" dirty="0" err="1"/>
              <a:t>cardioversion</a:t>
            </a:r>
            <a:r>
              <a:rPr lang="en-US" dirty="0"/>
              <a:t>, </a:t>
            </a:r>
            <a:r>
              <a:rPr lang="en-US" dirty="0" err="1"/>
              <a:t>amiodarone</a:t>
            </a:r>
            <a:r>
              <a:rPr lang="en-US" dirty="0"/>
              <a:t> is the treatment of choice. Management of anticoagulation in those patients follows the usual principles, although newer agents have not been studied in this specific population.</a:t>
            </a:r>
          </a:p>
          <a:p>
            <a:pPr algn="l" rtl="0"/>
            <a:endParaRPr lang="ar-JO" dirty="0"/>
          </a:p>
        </p:txBody>
      </p:sp>
    </p:spTree>
    <p:extLst>
      <p:ext uri="{BB962C8B-B14F-4D97-AF65-F5344CB8AC3E}">
        <p14:creationId xmlns:p14="http://schemas.microsoft.com/office/powerpoint/2010/main" val="3640240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Invasive Treatment</a:t>
            </a:r>
            <a:endParaRPr lang="ar-JO" dirty="0"/>
          </a:p>
        </p:txBody>
      </p:sp>
      <p:sp>
        <p:nvSpPr>
          <p:cNvPr id="3" name="عنصر نائب للمحتوى 2"/>
          <p:cNvSpPr>
            <a:spLocks noGrp="1"/>
          </p:cNvSpPr>
          <p:nvPr>
            <p:ph idx="1"/>
          </p:nvPr>
        </p:nvSpPr>
        <p:spPr/>
        <p:txBody>
          <a:bodyPr>
            <a:normAutofit fontScale="70000" lnSpcReduction="20000"/>
          </a:bodyPr>
          <a:lstStyle/>
          <a:p>
            <a:pPr algn="l" rtl="0"/>
            <a:r>
              <a:rPr lang="en-US" dirty="0"/>
              <a:t>1. </a:t>
            </a:r>
            <a:r>
              <a:rPr lang="en-US" dirty="0" err="1"/>
              <a:t>Septal</a:t>
            </a:r>
            <a:r>
              <a:rPr lang="en-US" dirty="0"/>
              <a:t> </a:t>
            </a:r>
            <a:r>
              <a:rPr lang="en-US" dirty="0" err="1"/>
              <a:t>myectomy</a:t>
            </a:r>
            <a:r>
              <a:rPr lang="en-US" dirty="0"/>
              <a:t>: This is performed to relieve LVOT outflow obstruction. Indications include patients with severe symptoms who have a resting or </a:t>
            </a:r>
            <a:r>
              <a:rPr lang="en-US" dirty="0" err="1"/>
              <a:t>postexercise</a:t>
            </a:r>
            <a:r>
              <a:rPr lang="en-US" dirty="0"/>
              <a:t> peak LVOT gradient ≥50 mm Hg despite receiving maximal tolerated medical </a:t>
            </a:r>
            <a:r>
              <a:rPr lang="en-US" dirty="0" smtClean="0"/>
              <a:t>therapy.</a:t>
            </a:r>
            <a:endParaRPr lang="en-US" dirty="0"/>
          </a:p>
          <a:p>
            <a:pPr algn="l" rtl="0"/>
            <a:r>
              <a:rPr lang="en-US" dirty="0"/>
              <a:t>2. Percutaneous alcohol </a:t>
            </a:r>
            <a:r>
              <a:rPr lang="en-US" dirty="0" err="1"/>
              <a:t>septal</a:t>
            </a:r>
            <a:r>
              <a:rPr lang="en-US" dirty="0"/>
              <a:t> </a:t>
            </a:r>
            <a:r>
              <a:rPr lang="en-US" dirty="0" smtClean="0"/>
              <a:t>ablation</a:t>
            </a:r>
          </a:p>
          <a:p>
            <a:pPr algn="l" rtl="0"/>
            <a:r>
              <a:rPr lang="en-US" dirty="0" smtClean="0"/>
              <a:t>3</a:t>
            </a:r>
            <a:r>
              <a:rPr lang="en-US" dirty="0"/>
              <a:t>. Dual-chamber pacing (to facilitate cardiac synchrony) may be considered in patients who have refractory symptoms despite maximal medical therapy and in whom </a:t>
            </a:r>
            <a:r>
              <a:rPr lang="en-US" dirty="0" err="1"/>
              <a:t>myectomy</a:t>
            </a:r>
            <a:r>
              <a:rPr lang="en-US" dirty="0"/>
              <a:t> or alcohol </a:t>
            </a:r>
            <a:r>
              <a:rPr lang="en-US" dirty="0" err="1"/>
              <a:t>septal</a:t>
            </a:r>
            <a:r>
              <a:rPr lang="en-US" dirty="0"/>
              <a:t> ablation cannot be performed.</a:t>
            </a:r>
          </a:p>
          <a:p>
            <a:pPr algn="l" rtl="0"/>
            <a:r>
              <a:rPr lang="en-US" dirty="0"/>
              <a:t>4. ICD implantation is recommended in patients at high risk of sudden cardiac death </a:t>
            </a:r>
            <a:r>
              <a:rPr lang="en-US" dirty="0" smtClean="0"/>
              <a:t>and </a:t>
            </a:r>
            <a:r>
              <a:rPr lang="en-US" dirty="0"/>
              <a:t>in patients who have survived cardiac arrest or have recurrent sustained ventricular tachycardia.</a:t>
            </a:r>
          </a:p>
          <a:p>
            <a:pPr algn="l" rtl="0"/>
            <a:r>
              <a:rPr lang="en-US" dirty="0"/>
              <a:t>5. Heart transplantation is indicated in patients with end-stage heart failure or ventricular arrhythmia that does not respond to treatment.</a:t>
            </a:r>
          </a:p>
          <a:p>
            <a:pPr algn="l" rtl="0"/>
            <a:endParaRPr lang="ar-JO" dirty="0"/>
          </a:p>
        </p:txBody>
      </p:sp>
    </p:spTree>
    <p:extLst>
      <p:ext uri="{BB962C8B-B14F-4D97-AF65-F5344CB8AC3E}">
        <p14:creationId xmlns:p14="http://schemas.microsoft.com/office/powerpoint/2010/main" val="3107819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Restrictive cardiomyopathy (RCM)</a:t>
            </a:r>
            <a:endParaRPr lang="ar-JO" dirty="0"/>
          </a:p>
        </p:txBody>
      </p:sp>
      <p:sp>
        <p:nvSpPr>
          <p:cNvPr id="3" name="عنصر نائب للمحتوى 2"/>
          <p:cNvSpPr>
            <a:spLocks noGrp="1"/>
          </p:cNvSpPr>
          <p:nvPr>
            <p:ph idx="1"/>
          </p:nvPr>
        </p:nvSpPr>
        <p:spPr/>
        <p:txBody>
          <a:bodyPr>
            <a:normAutofit fontScale="92500" lnSpcReduction="10000"/>
          </a:bodyPr>
          <a:lstStyle/>
          <a:p>
            <a:pPr algn="l" rtl="0"/>
            <a:r>
              <a:rPr lang="en-GB" dirty="0"/>
              <a:t>Restrictive cardiomyopathy (RCM) is a disease of the myocardium characterized mainly by left ventricular (LV) diastolic dysfunction. </a:t>
            </a:r>
            <a:endParaRPr lang="en-GB" dirty="0" smtClean="0"/>
          </a:p>
          <a:p>
            <a:pPr algn="l" rtl="0"/>
            <a:r>
              <a:rPr lang="en-GB" dirty="0" smtClean="0"/>
              <a:t>RCM </a:t>
            </a:r>
            <a:r>
              <a:rPr lang="en-GB" dirty="0"/>
              <a:t>may be familial (</a:t>
            </a:r>
            <a:r>
              <a:rPr lang="en-GB" dirty="0" err="1"/>
              <a:t>eg</a:t>
            </a:r>
            <a:r>
              <a:rPr lang="en-GB" dirty="0"/>
              <a:t>, inherited defects in </a:t>
            </a:r>
            <a:r>
              <a:rPr lang="en-GB" dirty="0" err="1"/>
              <a:t>desmin</a:t>
            </a:r>
            <a:r>
              <a:rPr lang="en-GB" dirty="0"/>
              <a:t> or troponin I) or caused by systemic disorders (</a:t>
            </a:r>
            <a:r>
              <a:rPr lang="en-GB" dirty="0" err="1"/>
              <a:t>eg</a:t>
            </a:r>
            <a:r>
              <a:rPr lang="en-GB" dirty="0"/>
              <a:t>, amyloidosis, </a:t>
            </a:r>
            <a:r>
              <a:rPr lang="en-GB" dirty="0" err="1"/>
              <a:t>sarcoidosis</a:t>
            </a:r>
            <a:r>
              <a:rPr lang="en-GB" dirty="0"/>
              <a:t>, scleroderma, carcinoid disease, radiation, and </a:t>
            </a:r>
            <a:r>
              <a:rPr lang="en-GB" dirty="0" err="1"/>
              <a:t>endomyocardial</a:t>
            </a:r>
            <a:r>
              <a:rPr lang="en-GB" dirty="0"/>
              <a:t> fibrosis caused by </a:t>
            </a:r>
            <a:r>
              <a:rPr lang="en-GB" dirty="0" err="1"/>
              <a:t>hypereosinophilic</a:t>
            </a:r>
            <a:r>
              <a:rPr lang="en-GB" dirty="0"/>
              <a:t> syndrome or drugs such as serotonin or ergotamine).</a:t>
            </a:r>
            <a:endParaRPr lang="ar-JO" dirty="0"/>
          </a:p>
        </p:txBody>
      </p:sp>
    </p:spTree>
    <p:extLst>
      <p:ext uri="{BB962C8B-B14F-4D97-AF65-F5344CB8AC3E}">
        <p14:creationId xmlns:p14="http://schemas.microsoft.com/office/powerpoint/2010/main" val="396807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Clinical Features and Natural History</a:t>
            </a:r>
            <a:endParaRPr lang="ar-JO" dirty="0"/>
          </a:p>
        </p:txBody>
      </p:sp>
      <p:sp>
        <p:nvSpPr>
          <p:cNvPr id="3" name="عنصر نائب للمحتوى 2"/>
          <p:cNvSpPr>
            <a:spLocks noGrp="1"/>
          </p:cNvSpPr>
          <p:nvPr>
            <p:ph idx="1"/>
          </p:nvPr>
        </p:nvSpPr>
        <p:spPr/>
        <p:txBody>
          <a:bodyPr/>
          <a:lstStyle/>
          <a:p>
            <a:pPr algn="l" rtl="0"/>
            <a:r>
              <a:rPr lang="en-US" dirty="0"/>
              <a:t>Manifestations of RCM include dyspnea, fatigue, and in more advanced disease also features of right ventricular dysfunction. The natural history of RCM largely depends on its etiology and severity of myocardial changes</a:t>
            </a:r>
            <a:r>
              <a:rPr lang="en-US" dirty="0" smtClean="0"/>
              <a:t>.</a:t>
            </a:r>
          </a:p>
          <a:p>
            <a:pPr algn="l" rtl="0"/>
            <a:endParaRPr lang="ar-JO" dirty="0"/>
          </a:p>
        </p:txBody>
      </p:sp>
    </p:spTree>
    <p:extLst>
      <p:ext uri="{BB962C8B-B14F-4D97-AF65-F5344CB8AC3E}">
        <p14:creationId xmlns:p14="http://schemas.microsoft.com/office/powerpoint/2010/main" val="3567524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Diagnostic Tests</a:t>
            </a:r>
            <a:br>
              <a:rPr lang="en-GB" dirty="0"/>
            </a:br>
            <a:endParaRPr lang="ar-JO" dirty="0"/>
          </a:p>
        </p:txBody>
      </p:sp>
      <p:sp>
        <p:nvSpPr>
          <p:cNvPr id="3" name="عنصر نائب للمحتوى 2"/>
          <p:cNvSpPr>
            <a:spLocks noGrp="1"/>
          </p:cNvSpPr>
          <p:nvPr>
            <p:ph idx="1"/>
          </p:nvPr>
        </p:nvSpPr>
        <p:spPr/>
        <p:txBody>
          <a:bodyPr>
            <a:normAutofit fontScale="47500" lnSpcReduction="20000"/>
          </a:bodyPr>
          <a:lstStyle/>
          <a:p>
            <a:pPr algn="l" rtl="0"/>
            <a:r>
              <a:rPr lang="en-GB" dirty="0" smtClean="0"/>
              <a:t>1</a:t>
            </a:r>
            <a:r>
              <a:rPr lang="en-GB" dirty="0"/>
              <a:t>. Electrocardiography (ECG) may reveal abnormal P waves, a low R-wave amplitude, flat T waves, and supraventricular arrhythmias, especially atrial fibrillation. In amyloid cardiomyopathy, ECG typically has low voltages due to infiltration of amyloid.</a:t>
            </a:r>
          </a:p>
          <a:p>
            <a:pPr algn="l" rtl="0"/>
            <a:endParaRPr lang="en-GB" dirty="0" smtClean="0"/>
          </a:p>
          <a:p>
            <a:pPr algn="l" rtl="0"/>
            <a:r>
              <a:rPr lang="en-GB" dirty="0" smtClean="0"/>
              <a:t>2</a:t>
            </a:r>
            <a:r>
              <a:rPr lang="en-GB" dirty="0"/>
              <a:t>. Echocardiography may reveal normal or increased LV wall thickness, enlargement of both atria with relatively small ventricles, normal or slightly impaired systolic function of the ventricles, and diastolic LV dysfunction. Tissue Doppler echocardiography can be useful to differentiate between RCM and constrictive pericarditis.</a:t>
            </a:r>
          </a:p>
          <a:p>
            <a:pPr algn="l" rtl="0"/>
            <a:endParaRPr lang="en-GB" dirty="0" smtClean="0"/>
          </a:p>
          <a:p>
            <a:pPr algn="l" rtl="0"/>
            <a:r>
              <a:rPr lang="en-GB" dirty="0" smtClean="0"/>
              <a:t>3</a:t>
            </a:r>
            <a:r>
              <a:rPr lang="en-GB" dirty="0"/>
              <a:t>. Heart catheterization is performed in case of difficulties in differentiating between RCM and constrictive pericarditis.</a:t>
            </a:r>
          </a:p>
          <a:p>
            <a:pPr algn="l" rtl="0"/>
            <a:endParaRPr lang="en-GB" dirty="0" smtClean="0"/>
          </a:p>
          <a:p>
            <a:pPr algn="l" rtl="0"/>
            <a:r>
              <a:rPr lang="en-GB" dirty="0" smtClean="0"/>
              <a:t>4</a:t>
            </a:r>
            <a:r>
              <a:rPr lang="en-GB" dirty="0"/>
              <a:t>. </a:t>
            </a:r>
            <a:r>
              <a:rPr lang="en-GB" dirty="0" err="1"/>
              <a:t>Endomyocardial</a:t>
            </a:r>
            <a:r>
              <a:rPr lang="en-GB" dirty="0"/>
              <a:t> biopsy is performed in the case of suspected myocardial infiltrates caused by amyloidosis, </a:t>
            </a:r>
            <a:r>
              <a:rPr lang="en-GB" dirty="0" err="1"/>
              <a:t>sarcoidosis</a:t>
            </a:r>
            <a:r>
              <a:rPr lang="en-GB" dirty="0"/>
              <a:t>, idiopathic eosinophilia, or hemochromatosis.</a:t>
            </a:r>
          </a:p>
          <a:p>
            <a:pPr algn="l" rtl="0"/>
            <a:endParaRPr lang="en-GB" dirty="0" smtClean="0"/>
          </a:p>
          <a:p>
            <a:pPr algn="l" rtl="0"/>
            <a:r>
              <a:rPr lang="en-GB" dirty="0" smtClean="0"/>
              <a:t>5</a:t>
            </a:r>
            <a:r>
              <a:rPr lang="en-GB" dirty="0"/>
              <a:t>. Cardiac magnetic resonance imaging (MRI) may be useful in differentiating underlying </a:t>
            </a:r>
            <a:r>
              <a:rPr lang="en-GB" dirty="0" err="1"/>
              <a:t>etiologies</a:t>
            </a:r>
            <a:r>
              <a:rPr lang="en-GB" dirty="0"/>
              <a:t> such as </a:t>
            </a:r>
            <a:r>
              <a:rPr lang="en-GB" dirty="0" err="1"/>
              <a:t>sarcoidosis</a:t>
            </a:r>
            <a:r>
              <a:rPr lang="en-GB" dirty="0"/>
              <a:t>, amyloidosis, </a:t>
            </a:r>
            <a:r>
              <a:rPr lang="en-GB" dirty="0" err="1"/>
              <a:t>endomyocardial</a:t>
            </a:r>
            <a:r>
              <a:rPr lang="en-GB" dirty="0"/>
              <a:t> fibrosis, or eosinophilia.</a:t>
            </a:r>
          </a:p>
          <a:p>
            <a:pPr algn="l" rtl="0"/>
            <a:endParaRPr lang="en-GB" dirty="0" smtClean="0"/>
          </a:p>
          <a:p>
            <a:pPr algn="l" rtl="0"/>
            <a:r>
              <a:rPr lang="en-GB" dirty="0" smtClean="0"/>
              <a:t>6</a:t>
            </a:r>
            <a:r>
              <a:rPr lang="en-GB" dirty="0"/>
              <a:t>. Cardiac 18F-fluorodeoxyglucose positron emission tomography (FDG-PET) may be useful in the diagnosis and assessment of treatment response in </a:t>
            </a:r>
            <a:r>
              <a:rPr lang="en-GB" dirty="0" err="1"/>
              <a:t>sarcoidosis</a:t>
            </a:r>
            <a:r>
              <a:rPr lang="en-GB" dirty="0"/>
              <a:t>.</a:t>
            </a:r>
          </a:p>
          <a:p>
            <a:pPr algn="l" rtl="0"/>
            <a:endParaRPr lang="ar-JO" dirty="0"/>
          </a:p>
        </p:txBody>
      </p:sp>
    </p:spTree>
    <p:extLst>
      <p:ext uri="{BB962C8B-B14F-4D97-AF65-F5344CB8AC3E}">
        <p14:creationId xmlns:p14="http://schemas.microsoft.com/office/powerpoint/2010/main" val="2950181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rtl="0"/>
            <a:r>
              <a:rPr lang="en-US" dirty="0"/>
              <a:t>Diagnostic </a:t>
            </a:r>
            <a:r>
              <a:rPr lang="en-US" dirty="0" smtClean="0"/>
              <a:t>Criteria : RCM </a:t>
            </a:r>
            <a:r>
              <a:rPr lang="en-US" dirty="0"/>
              <a:t>is diagnosed on the basis of imaging studies and in some cases on the basis of histologic examination of cardiac biopsy specimens.</a:t>
            </a:r>
          </a:p>
          <a:p>
            <a:pPr algn="l" rtl="0"/>
            <a:endParaRPr lang="ar-JO" dirty="0"/>
          </a:p>
        </p:txBody>
      </p:sp>
    </p:spTree>
    <p:extLst>
      <p:ext uri="{BB962C8B-B14F-4D97-AF65-F5344CB8AC3E}">
        <p14:creationId xmlns:p14="http://schemas.microsoft.com/office/powerpoint/2010/main" val="1806142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Treatment</a:t>
            </a:r>
            <a:endParaRPr lang="ar-JO" dirty="0"/>
          </a:p>
        </p:txBody>
      </p:sp>
      <p:sp>
        <p:nvSpPr>
          <p:cNvPr id="3" name="عنصر نائب للمحتوى 2"/>
          <p:cNvSpPr>
            <a:spLocks noGrp="1"/>
          </p:cNvSpPr>
          <p:nvPr>
            <p:ph idx="1"/>
          </p:nvPr>
        </p:nvSpPr>
        <p:spPr/>
        <p:txBody>
          <a:bodyPr>
            <a:normAutofit lnSpcReduction="10000"/>
          </a:bodyPr>
          <a:lstStyle/>
          <a:p>
            <a:pPr algn="l" rtl="0"/>
            <a:r>
              <a:rPr lang="en-US" dirty="0"/>
              <a:t>1. Symptomatic treatment: As in </a:t>
            </a:r>
            <a:r>
              <a:rPr lang="en-US" dirty="0">
                <a:hlinkClick r:id="rId2"/>
              </a:rPr>
              <a:t>chronic heart failure</a:t>
            </a:r>
            <a:r>
              <a:rPr lang="en-US" dirty="0"/>
              <a:t>.</a:t>
            </a:r>
          </a:p>
          <a:p>
            <a:pPr algn="l" rtl="0"/>
            <a:r>
              <a:rPr lang="en-US" dirty="0"/>
              <a:t>2. Long-term anticoagulation is used in patients with atrial fibrillation.</a:t>
            </a:r>
          </a:p>
          <a:p>
            <a:pPr algn="l" rtl="0"/>
            <a:r>
              <a:rPr lang="en-US" dirty="0"/>
              <a:t>3. Heart transplantation is used in end-stage heart failure not responding to treatment.</a:t>
            </a:r>
          </a:p>
          <a:p>
            <a:pPr algn="l" rtl="0"/>
            <a:r>
              <a:rPr lang="en-US" dirty="0"/>
              <a:t>4. Treatment of the underlying condition is used in patients with potentially reversible causes.</a:t>
            </a:r>
          </a:p>
          <a:p>
            <a:pPr algn="l" rtl="0"/>
            <a:endParaRPr lang="ar-JO" dirty="0"/>
          </a:p>
        </p:txBody>
      </p:sp>
    </p:spTree>
    <p:extLst>
      <p:ext uri="{BB962C8B-B14F-4D97-AF65-F5344CB8AC3E}">
        <p14:creationId xmlns:p14="http://schemas.microsoft.com/office/powerpoint/2010/main" val="2340683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DCM</a:t>
            </a:r>
            <a:endParaRPr lang="ar-JO" dirty="0"/>
          </a:p>
        </p:txBody>
      </p:sp>
      <p:sp>
        <p:nvSpPr>
          <p:cNvPr id="3" name="عنصر نائب للمحتوى 2"/>
          <p:cNvSpPr>
            <a:spLocks noGrp="1"/>
          </p:cNvSpPr>
          <p:nvPr>
            <p:ph idx="1"/>
          </p:nvPr>
        </p:nvSpPr>
        <p:spPr/>
        <p:txBody>
          <a:bodyPr/>
          <a:lstStyle/>
          <a:p>
            <a:pPr algn="l" rtl="0"/>
            <a:r>
              <a:rPr lang="en-US" dirty="0"/>
              <a:t>Dilated cardiomyopathy (DCM) is a disease of the myocardium characterized by dilatation of the left ventricle (LV) and typically global LV systolic dysfunction. In some cases right ventricular dilatation and dysfunction may also be present.</a:t>
            </a:r>
            <a:endParaRPr lang="ar-JO" dirty="0"/>
          </a:p>
        </p:txBody>
      </p:sp>
    </p:spTree>
    <p:extLst>
      <p:ext uri="{BB962C8B-B14F-4D97-AF65-F5344CB8AC3E}">
        <p14:creationId xmlns:p14="http://schemas.microsoft.com/office/powerpoint/2010/main" val="4176670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764704"/>
            <a:ext cx="7593679" cy="5688632"/>
          </a:xfrm>
        </p:spPr>
      </p:pic>
    </p:spTree>
    <p:extLst>
      <p:ext uri="{BB962C8B-B14F-4D97-AF65-F5344CB8AC3E}">
        <p14:creationId xmlns:p14="http://schemas.microsoft.com/office/powerpoint/2010/main" val="2952829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60648"/>
            <a:ext cx="6984776" cy="6443456"/>
          </a:xfrm>
        </p:spPr>
      </p:pic>
    </p:spTree>
    <p:extLst>
      <p:ext uri="{BB962C8B-B14F-4D97-AF65-F5344CB8AC3E}">
        <p14:creationId xmlns:p14="http://schemas.microsoft.com/office/powerpoint/2010/main" val="46090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DCM/causes</a:t>
            </a:r>
            <a:endParaRPr lang="ar-JO" dirty="0"/>
          </a:p>
        </p:txBody>
      </p:sp>
      <p:sp>
        <p:nvSpPr>
          <p:cNvPr id="3" name="عنصر نائب للمحتوى 2"/>
          <p:cNvSpPr>
            <a:spLocks noGrp="1"/>
          </p:cNvSpPr>
          <p:nvPr>
            <p:ph idx="1"/>
          </p:nvPr>
        </p:nvSpPr>
        <p:spPr/>
        <p:txBody>
          <a:bodyPr>
            <a:normAutofit fontScale="77500" lnSpcReduction="20000"/>
          </a:bodyPr>
          <a:lstStyle/>
          <a:p>
            <a:pPr algn="l" rtl="0"/>
            <a:r>
              <a:rPr lang="en-GB" dirty="0"/>
              <a:t>familial (</a:t>
            </a:r>
            <a:r>
              <a:rPr lang="en-GB" dirty="0" err="1"/>
              <a:t>eg</a:t>
            </a:r>
            <a:r>
              <a:rPr lang="en-GB" dirty="0"/>
              <a:t>, muscular dystrophies, mitochondrial </a:t>
            </a:r>
            <a:r>
              <a:rPr lang="en-GB" dirty="0" err="1"/>
              <a:t>cytopathies</a:t>
            </a:r>
            <a:r>
              <a:rPr lang="en-GB" dirty="0"/>
              <a:t>, inherited metabolic diseases) </a:t>
            </a:r>
            <a:endParaRPr lang="en-GB" dirty="0" smtClean="0"/>
          </a:p>
          <a:p>
            <a:pPr algn="l" rtl="0"/>
            <a:r>
              <a:rPr lang="en-GB" dirty="0" smtClean="0"/>
              <a:t> </a:t>
            </a:r>
            <a:r>
              <a:rPr lang="en-GB" dirty="0"/>
              <a:t>infection (</a:t>
            </a:r>
            <a:r>
              <a:rPr lang="en-GB" dirty="0" err="1"/>
              <a:t>eg</a:t>
            </a:r>
            <a:r>
              <a:rPr lang="en-GB" dirty="0"/>
              <a:t>, viral myocarditis, </a:t>
            </a:r>
            <a:r>
              <a:rPr lang="en-GB" dirty="0" err="1"/>
              <a:t>Chagas</a:t>
            </a:r>
            <a:r>
              <a:rPr lang="en-GB" dirty="0"/>
              <a:t> disease</a:t>
            </a:r>
            <a:r>
              <a:rPr lang="en-GB" dirty="0" smtClean="0"/>
              <a:t>),</a:t>
            </a:r>
          </a:p>
          <a:p>
            <a:pPr algn="l" rtl="0"/>
            <a:r>
              <a:rPr lang="en-GB" dirty="0" smtClean="0"/>
              <a:t>inflammatory </a:t>
            </a:r>
            <a:r>
              <a:rPr lang="en-GB" dirty="0"/>
              <a:t>causes (</a:t>
            </a:r>
            <a:r>
              <a:rPr lang="en-GB" dirty="0" err="1"/>
              <a:t>eg</a:t>
            </a:r>
            <a:r>
              <a:rPr lang="en-GB" dirty="0"/>
              <a:t>, systemic lupus </a:t>
            </a:r>
            <a:r>
              <a:rPr lang="en-GB" dirty="0" err="1"/>
              <a:t>erythematosus</a:t>
            </a:r>
            <a:r>
              <a:rPr lang="en-GB" dirty="0" smtClean="0"/>
              <a:t>),</a:t>
            </a:r>
          </a:p>
          <a:p>
            <a:pPr algn="l" rtl="0"/>
            <a:r>
              <a:rPr lang="en-GB" dirty="0" smtClean="0"/>
              <a:t> </a:t>
            </a:r>
            <a:r>
              <a:rPr lang="en-GB" dirty="0"/>
              <a:t>toxins (</a:t>
            </a:r>
            <a:r>
              <a:rPr lang="en-GB" dirty="0" err="1"/>
              <a:t>eg</a:t>
            </a:r>
            <a:r>
              <a:rPr lang="en-GB" dirty="0"/>
              <a:t>, alcohol, cocaine, chemotherapy drugs such as doxorubicin and </a:t>
            </a:r>
            <a:r>
              <a:rPr lang="en-GB" dirty="0" err="1"/>
              <a:t>trastuzumab</a:t>
            </a:r>
            <a:r>
              <a:rPr lang="en-GB" dirty="0" smtClean="0"/>
              <a:t>),</a:t>
            </a:r>
          </a:p>
          <a:p>
            <a:pPr algn="l" rtl="0"/>
            <a:r>
              <a:rPr lang="en-GB" dirty="0" smtClean="0"/>
              <a:t> </a:t>
            </a:r>
            <a:r>
              <a:rPr lang="en-GB" dirty="0"/>
              <a:t>nutritional deficiencies (</a:t>
            </a:r>
            <a:r>
              <a:rPr lang="en-GB" dirty="0" err="1"/>
              <a:t>eg</a:t>
            </a:r>
            <a:r>
              <a:rPr lang="en-GB" dirty="0"/>
              <a:t>, thiamine or </a:t>
            </a:r>
            <a:r>
              <a:rPr lang="en-GB" dirty="0" err="1"/>
              <a:t>carnitine</a:t>
            </a:r>
            <a:r>
              <a:rPr lang="en-GB" dirty="0"/>
              <a:t> deficiency), </a:t>
            </a:r>
            <a:endParaRPr lang="en-GB" dirty="0" smtClean="0"/>
          </a:p>
          <a:p>
            <a:pPr algn="l" rtl="0"/>
            <a:r>
              <a:rPr lang="en-GB" dirty="0" err="1" smtClean="0"/>
              <a:t>endocrinopathies</a:t>
            </a:r>
            <a:r>
              <a:rPr lang="en-GB" dirty="0" smtClean="0"/>
              <a:t> </a:t>
            </a:r>
            <a:r>
              <a:rPr lang="en-GB" dirty="0"/>
              <a:t>(</a:t>
            </a:r>
            <a:r>
              <a:rPr lang="en-GB" dirty="0" err="1"/>
              <a:t>eg</a:t>
            </a:r>
            <a:r>
              <a:rPr lang="en-GB" dirty="0"/>
              <a:t>, thyroid disease, acromegaly), </a:t>
            </a:r>
            <a:endParaRPr lang="en-GB" dirty="0" smtClean="0"/>
          </a:p>
          <a:p>
            <a:pPr algn="l" rtl="0"/>
            <a:r>
              <a:rPr lang="en-GB" dirty="0" smtClean="0"/>
              <a:t>tachycardia-induced </a:t>
            </a:r>
            <a:r>
              <a:rPr lang="en-GB" dirty="0"/>
              <a:t>cardiomyopathy, </a:t>
            </a:r>
            <a:r>
              <a:rPr lang="en-GB" dirty="0" smtClean="0"/>
              <a:t>or</a:t>
            </a:r>
          </a:p>
          <a:p>
            <a:pPr algn="l" rtl="0"/>
            <a:r>
              <a:rPr lang="en-GB" dirty="0" smtClean="0"/>
              <a:t> </a:t>
            </a:r>
            <a:r>
              <a:rPr lang="en-GB" dirty="0" err="1"/>
              <a:t>peripartum</a:t>
            </a:r>
            <a:r>
              <a:rPr lang="en-GB" dirty="0"/>
              <a:t> cardiomyopathy. </a:t>
            </a:r>
            <a:endParaRPr lang="en-GB" dirty="0" smtClean="0"/>
          </a:p>
          <a:p>
            <a:pPr algn="l" rtl="0"/>
            <a:r>
              <a:rPr lang="en-GB" dirty="0" smtClean="0"/>
              <a:t>However</a:t>
            </a:r>
            <a:r>
              <a:rPr lang="en-GB" dirty="0"/>
              <a:t>, in many patients DCM is idiopathic.</a:t>
            </a:r>
            <a:endParaRPr lang="ar-JO" dirty="0"/>
          </a:p>
        </p:txBody>
      </p:sp>
    </p:spTree>
    <p:extLst>
      <p:ext uri="{BB962C8B-B14F-4D97-AF65-F5344CB8AC3E}">
        <p14:creationId xmlns:p14="http://schemas.microsoft.com/office/powerpoint/2010/main" val="3690186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Clinical Features and Natural History</a:t>
            </a:r>
            <a:endParaRPr lang="ar-JO" dirty="0"/>
          </a:p>
        </p:txBody>
      </p:sp>
      <p:sp>
        <p:nvSpPr>
          <p:cNvPr id="3" name="عنصر نائب للمحتوى 2"/>
          <p:cNvSpPr>
            <a:spLocks noGrp="1"/>
          </p:cNvSpPr>
          <p:nvPr>
            <p:ph idx="1"/>
          </p:nvPr>
        </p:nvSpPr>
        <p:spPr/>
        <p:txBody>
          <a:bodyPr/>
          <a:lstStyle/>
          <a:p>
            <a:pPr algn="l" rtl="0"/>
            <a:r>
              <a:rPr lang="en-US" dirty="0"/>
              <a:t>DCM most frequently causes symptoms of heart failure of varying </a:t>
            </a:r>
            <a:r>
              <a:rPr lang="en-US" dirty="0" smtClean="0"/>
              <a:t>severity</a:t>
            </a:r>
          </a:p>
          <a:p>
            <a:pPr algn="l" rtl="0"/>
            <a:endParaRPr lang="ar-JO" dirty="0"/>
          </a:p>
        </p:txBody>
      </p:sp>
    </p:spTree>
    <p:extLst>
      <p:ext uri="{BB962C8B-B14F-4D97-AF65-F5344CB8AC3E}">
        <p14:creationId xmlns:p14="http://schemas.microsoft.com/office/powerpoint/2010/main" val="1830089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normAutofit fontScale="90000"/>
          </a:bodyPr>
          <a:lstStyle/>
          <a:p>
            <a:r>
              <a:rPr lang="en-US" dirty="0"/>
              <a:t>Diagnostic Tests</a:t>
            </a:r>
            <a:br>
              <a:rPr lang="en-US" dirty="0"/>
            </a:br>
            <a:endParaRPr lang="ar-JO" dirty="0"/>
          </a:p>
        </p:txBody>
      </p:sp>
      <p:sp>
        <p:nvSpPr>
          <p:cNvPr id="3" name="عنصر نائب للمحتوى 2"/>
          <p:cNvSpPr>
            <a:spLocks noGrp="1"/>
          </p:cNvSpPr>
          <p:nvPr>
            <p:ph idx="1"/>
          </p:nvPr>
        </p:nvSpPr>
        <p:spPr/>
        <p:txBody>
          <a:bodyPr>
            <a:normAutofit fontScale="62500" lnSpcReduction="20000"/>
          </a:bodyPr>
          <a:lstStyle/>
          <a:p>
            <a:pPr algn="l" rtl="0"/>
            <a:r>
              <a:rPr lang="en-US" dirty="0" smtClean="0"/>
              <a:t>1</a:t>
            </a:r>
            <a:r>
              <a:rPr lang="en-US" dirty="0"/>
              <a:t>. Chest radiographs reveal an enlarged cardiac silhouette and features of pulmonary congestion.</a:t>
            </a:r>
          </a:p>
          <a:p>
            <a:pPr algn="l" rtl="0"/>
            <a:r>
              <a:rPr lang="en-US" dirty="0"/>
              <a:t>2. Echocardiography usually reveals LV dilatation, eccentric hypertrophy, and systolic dysfunction. Other echocardiographic findings may include functional mitral regurgitation, abnormal LV diastolic function, left atrial dilatation, pulmonary hypertension, and right ventricular dysfunction.</a:t>
            </a:r>
          </a:p>
          <a:p>
            <a:pPr algn="l" rtl="0"/>
            <a:r>
              <a:rPr lang="en-US" dirty="0"/>
              <a:t>3. Cardiac catheterization is not necessary to make the diagnosis of DCM. However, coronary angiography may be performed to exclude ischemic heart disease as an etiology. </a:t>
            </a:r>
          </a:p>
          <a:p>
            <a:pPr algn="l" rtl="0"/>
            <a:r>
              <a:rPr lang="en-US" dirty="0"/>
              <a:t>4. </a:t>
            </a:r>
            <a:r>
              <a:rPr lang="en-US" dirty="0" err="1"/>
              <a:t>Endomyocardial</a:t>
            </a:r>
            <a:r>
              <a:rPr lang="en-US" dirty="0"/>
              <a:t> biopsy is rarely indicated and mainly used to exclude active myocarditis in patients with rapidly progressive heart failure.</a:t>
            </a:r>
          </a:p>
          <a:p>
            <a:pPr algn="l" rtl="0"/>
            <a:r>
              <a:rPr lang="en-US" dirty="0"/>
              <a:t>5. Cardiac magnetic resonance imaging (MRI) may be useful to quantify biventricular function and establish the etiology of the cardiomyopathy.</a:t>
            </a:r>
          </a:p>
          <a:p>
            <a:pPr algn="l" rtl="0"/>
            <a:endParaRPr lang="ar-JO" dirty="0"/>
          </a:p>
        </p:txBody>
      </p:sp>
    </p:spTree>
    <p:extLst>
      <p:ext uri="{BB962C8B-B14F-4D97-AF65-F5344CB8AC3E}">
        <p14:creationId xmlns:p14="http://schemas.microsoft.com/office/powerpoint/2010/main" val="3024760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60648"/>
            <a:ext cx="8064896" cy="6093295"/>
          </a:xfrm>
        </p:spPr>
      </p:pic>
    </p:spTree>
    <p:extLst>
      <p:ext uri="{BB962C8B-B14F-4D97-AF65-F5344CB8AC3E}">
        <p14:creationId xmlns:p14="http://schemas.microsoft.com/office/powerpoint/2010/main" val="3441093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775</Words>
  <Application>Microsoft Office PowerPoint</Application>
  <PresentationFormat>عرض على الشاشة (3:4)‏</PresentationFormat>
  <Paragraphs>98</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نسق Office</vt:lpstr>
      <vt:lpstr>Cardiomyopathies</vt:lpstr>
      <vt:lpstr>عرض تقديمي في PowerPoint</vt:lpstr>
      <vt:lpstr>DCM</vt:lpstr>
      <vt:lpstr>عرض تقديمي في PowerPoint</vt:lpstr>
      <vt:lpstr>عرض تقديمي في PowerPoint</vt:lpstr>
      <vt:lpstr>DCM/causes</vt:lpstr>
      <vt:lpstr>Clinical Features and Natural History</vt:lpstr>
      <vt:lpstr>Diagnostic Tests </vt:lpstr>
      <vt:lpstr>عرض تقديمي في PowerPoint</vt:lpstr>
      <vt:lpstr>Diagnostic Criteria </vt:lpstr>
      <vt:lpstr>Special causes </vt:lpstr>
      <vt:lpstr>عرض تقديمي في PowerPoint</vt:lpstr>
      <vt:lpstr>Hypertrophic Cardiomyopathy (HCM)  </vt:lpstr>
      <vt:lpstr>عرض تقديمي في PowerPoint</vt:lpstr>
      <vt:lpstr>Patterns of hypertrophy seen in HCM  </vt:lpstr>
      <vt:lpstr>Clinical Features and Natural History</vt:lpstr>
      <vt:lpstr>عرض تقديمي في PowerPoint</vt:lpstr>
      <vt:lpstr>Diagnostic Criteria </vt:lpstr>
      <vt:lpstr>عرض تقديمي في PowerPoint</vt:lpstr>
      <vt:lpstr>عرض تقديمي في PowerPoint</vt:lpstr>
      <vt:lpstr>Pharmacotherapy</vt:lpstr>
      <vt:lpstr>Invasive Treatment</vt:lpstr>
      <vt:lpstr>Restrictive cardiomyopathy (RCM)</vt:lpstr>
      <vt:lpstr>Clinical Features and Natural History</vt:lpstr>
      <vt:lpstr>Diagnostic Tests </vt:lpstr>
      <vt:lpstr>عرض تقديمي في PowerPoint</vt:lpstr>
      <vt:lpstr>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Cardiomyopathies</dc:title>
  <dc:creator>HORIZON</dc:creator>
  <cp:lastModifiedBy>HORIZON</cp:lastModifiedBy>
  <cp:revision>1</cp:revision>
  <dcterms:created xsi:type="dcterms:W3CDTF">2022-02-21T09:53:16Z</dcterms:created>
  <dcterms:modified xsi:type="dcterms:W3CDTF">2022-02-21T09:53:42Z</dcterms:modified>
</cp:coreProperties>
</file>