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71"/>
  </p:notesMasterIdLst>
  <p:sldIdLst>
    <p:sldId id="459" r:id="rId3"/>
    <p:sldId id="279" r:id="rId4"/>
    <p:sldId id="542" r:id="rId5"/>
    <p:sldId id="532" r:id="rId6"/>
    <p:sldId id="296" r:id="rId7"/>
    <p:sldId id="262" r:id="rId8"/>
    <p:sldId id="528" r:id="rId9"/>
    <p:sldId id="513" r:id="rId10"/>
    <p:sldId id="537" r:id="rId11"/>
    <p:sldId id="514" r:id="rId12"/>
    <p:sldId id="515" r:id="rId13"/>
    <p:sldId id="516" r:id="rId14"/>
    <p:sldId id="435" r:id="rId15"/>
    <p:sldId id="438" r:id="rId16"/>
    <p:sldId id="364" r:id="rId17"/>
    <p:sldId id="540" r:id="rId18"/>
    <p:sldId id="529" r:id="rId19"/>
    <p:sldId id="365" r:id="rId20"/>
    <p:sldId id="366" r:id="rId21"/>
    <p:sldId id="368" r:id="rId22"/>
    <p:sldId id="367" r:id="rId23"/>
    <p:sldId id="263" r:id="rId24"/>
    <p:sldId id="264" r:id="rId25"/>
    <p:sldId id="265" r:id="rId26"/>
    <p:sldId id="293" r:id="rId27"/>
    <p:sldId id="538" r:id="rId28"/>
    <p:sldId id="539" r:id="rId29"/>
    <p:sldId id="369" r:id="rId30"/>
    <p:sldId id="297" r:id="rId31"/>
    <p:sldId id="267" r:id="rId32"/>
    <p:sldId id="268" r:id="rId33"/>
    <p:sldId id="280" r:id="rId34"/>
    <p:sldId id="281" r:id="rId35"/>
    <p:sldId id="282" r:id="rId36"/>
    <p:sldId id="295" r:id="rId37"/>
    <p:sldId id="283" r:id="rId38"/>
    <p:sldId id="544" r:id="rId39"/>
    <p:sldId id="298" r:id="rId40"/>
    <p:sldId id="359" r:id="rId41"/>
    <p:sldId id="360" r:id="rId42"/>
    <p:sldId id="361" r:id="rId43"/>
    <p:sldId id="362" r:id="rId44"/>
    <p:sldId id="363" r:id="rId45"/>
    <p:sldId id="284" r:id="rId46"/>
    <p:sldId id="285" r:id="rId47"/>
    <p:sldId id="531" r:id="rId48"/>
    <p:sldId id="287" r:id="rId49"/>
    <p:sldId id="286" r:id="rId50"/>
    <p:sldId id="535" r:id="rId51"/>
    <p:sldId id="288" r:id="rId52"/>
    <p:sldId id="289" r:id="rId53"/>
    <p:sldId id="290" r:id="rId54"/>
    <p:sldId id="269" r:id="rId55"/>
    <p:sldId id="270" r:id="rId56"/>
    <p:sldId id="271" r:id="rId57"/>
    <p:sldId id="272" r:id="rId58"/>
    <p:sldId id="275" r:id="rId59"/>
    <p:sldId id="543" r:id="rId60"/>
    <p:sldId id="273" r:id="rId61"/>
    <p:sldId id="274" r:id="rId62"/>
    <p:sldId id="530" r:id="rId63"/>
    <p:sldId id="276" r:id="rId64"/>
    <p:sldId id="277" r:id="rId65"/>
    <p:sldId id="533" r:id="rId66"/>
    <p:sldId id="534" r:id="rId67"/>
    <p:sldId id="541" r:id="rId68"/>
    <p:sldId id="505" r:id="rId69"/>
    <p:sldId id="50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3" d="100"/>
          <a:sy n="73" d="100"/>
        </p:scale>
        <p:origin x="110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83FDE-B6A5-40F2-873C-68351DE06DB3}" type="datetimeFigureOut">
              <a:rPr lang="en-US" smtClean="0"/>
              <a:t>6/18/2020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B11D6-6052-4DCA-A006-62F994368FCE}" type="slidenum">
              <a:rPr lang="en-US" smtClean="0"/>
              <a:t>‹#›</a:t>
            </a:fld>
            <a:endParaRPr lang="en-US"/>
          </a:p>
        </p:txBody>
      </p:sp>
    </p:spTree>
    <p:extLst>
      <p:ext uri="{BB962C8B-B14F-4D97-AF65-F5344CB8AC3E}">
        <p14:creationId xmlns:p14="http://schemas.microsoft.com/office/powerpoint/2010/main" val="121812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B2BF17-5282-4838-B70A-F754C2097365}" type="slidenum">
              <a:rPr lang="en-US" altLang="en-US">
                <a:latin typeface="Calibri" pitchFamily="34" charset="0"/>
              </a:rPr>
              <a:pPr/>
              <a:t>13</a:t>
            </a:fld>
            <a:endParaRPr lang="en-US" altLang="en-US">
              <a:latin typeface="Calibri" pitchFamily="34" charset="0"/>
            </a:endParaRPr>
          </a:p>
        </p:txBody>
      </p:sp>
    </p:spTree>
    <p:extLst>
      <p:ext uri="{BB962C8B-B14F-4D97-AF65-F5344CB8AC3E}">
        <p14:creationId xmlns:p14="http://schemas.microsoft.com/office/powerpoint/2010/main" val="34641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5BF00B-1F8B-441E-AB1F-3388FAC69A99}" type="slidenum">
              <a:rPr lang="en-US" altLang="en-US">
                <a:latin typeface="Calibri" pitchFamily="34" charset="0"/>
              </a:rPr>
              <a:pPr/>
              <a:t>14</a:t>
            </a:fld>
            <a:endParaRPr lang="en-US" altLang="en-US">
              <a:latin typeface="Calibri" pitchFamily="34" charset="0"/>
            </a:endParaRPr>
          </a:p>
        </p:txBody>
      </p:sp>
    </p:spTree>
    <p:extLst>
      <p:ext uri="{BB962C8B-B14F-4D97-AF65-F5344CB8AC3E}">
        <p14:creationId xmlns:p14="http://schemas.microsoft.com/office/powerpoint/2010/main" val="23651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3EC03-5B2C-4BAB-A7CD-E330A55FFB9A}" type="slidenum">
              <a:rPr lang="ar-SA">
                <a:solidFill>
                  <a:prstClr val="black"/>
                </a:solidFill>
              </a:rPr>
              <a:pPr/>
              <a:t>30</a:t>
            </a:fld>
            <a:endParaRPr lang="en-US">
              <a:solidFill>
                <a:prstClr val="black"/>
              </a:solidFill>
            </a:endParaRPr>
          </a:p>
        </p:txBody>
      </p:sp>
      <p:sp>
        <p:nvSpPr>
          <p:cNvPr id="56322" name="Rectangle 2"/>
          <p:cNvSpPr>
            <a:spLocks noGrp="1" noRot="1" noChangeAspect="1" noChangeArrowheads="1" noTextEdit="1"/>
          </p:cNvSpPr>
          <p:nvPr>
            <p:ph type="sldImg"/>
          </p:nvPr>
        </p:nvSpPr>
        <p:spPr>
          <a:xfrm>
            <a:off x="-2147888" y="2484438"/>
            <a:ext cx="7454901" cy="5591175"/>
          </a:xfrm>
          <a:ln/>
        </p:spPr>
      </p:sp>
      <p:sp>
        <p:nvSpPr>
          <p:cNvPr id="56323" name="Rectangle 3"/>
          <p:cNvSpPr>
            <a:spLocks noGrp="1" noChangeArrowheads="1"/>
          </p:cNvSpPr>
          <p:nvPr>
            <p:ph type="body" idx="1"/>
          </p:nvPr>
        </p:nvSpPr>
        <p:spPr>
          <a:xfrm>
            <a:off x="5805488" y="4716463"/>
            <a:ext cx="5486400" cy="4114800"/>
          </a:xfrm>
        </p:spPr>
        <p:txBody>
          <a:bodyPr/>
          <a:lstStyle/>
          <a:p>
            <a:endParaRPr lang="en-US"/>
          </a:p>
        </p:txBody>
      </p:sp>
    </p:spTree>
    <p:extLst>
      <p:ext uri="{BB962C8B-B14F-4D97-AF65-F5344CB8AC3E}">
        <p14:creationId xmlns:p14="http://schemas.microsoft.com/office/powerpoint/2010/main" val="259927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84B81-312B-43EB-833B-334002A701CA}" type="slidenum">
              <a:rPr lang="ar-SA">
                <a:solidFill>
                  <a:prstClr val="black"/>
                </a:solidFill>
              </a:rPr>
              <a:pPr/>
              <a:t>31</a:t>
            </a:fld>
            <a:endParaRPr lang="en-US">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6884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a:t>Click to edit Master title style</a:t>
            </a:r>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a:t>Click to edit Master subtitle style</a:t>
            </a:r>
          </a:p>
        </p:txBody>
      </p:sp>
      <p:sp>
        <p:nvSpPr>
          <p:cNvPr id="278532" name="Rectangle 4"/>
          <p:cNvSpPr>
            <a:spLocks noGrp="1" noChangeArrowheads="1"/>
          </p:cNvSpPr>
          <p:nvPr>
            <p:ph type="dt" sz="quarter" idx="2"/>
          </p:nvPr>
        </p:nvSpPr>
        <p:spPr/>
        <p:txBody>
          <a:bodyPr/>
          <a:lstStyle>
            <a:lvl1pPr>
              <a:defRPr/>
            </a:lvl1pPr>
          </a:lstStyle>
          <a:p>
            <a:endParaRPr lang="en-US">
              <a:solidFill>
                <a:srgbClr val="003366"/>
              </a:solidFill>
            </a:endParaRPr>
          </a:p>
        </p:txBody>
      </p:sp>
      <p:sp>
        <p:nvSpPr>
          <p:cNvPr id="278533" name="Rectangle 5"/>
          <p:cNvSpPr>
            <a:spLocks noGrp="1" noChangeArrowheads="1"/>
          </p:cNvSpPr>
          <p:nvPr>
            <p:ph type="ftr" sz="quarter" idx="3"/>
          </p:nvPr>
        </p:nvSpPr>
        <p:spPr/>
        <p:txBody>
          <a:bodyPr/>
          <a:lstStyle>
            <a:lvl1pPr>
              <a:defRPr/>
            </a:lvl1pPr>
          </a:lstStyle>
          <a:p>
            <a:endParaRPr lang="en-US">
              <a:solidFill>
                <a:srgbClr val="003366"/>
              </a:solidFill>
            </a:endParaRPr>
          </a:p>
        </p:txBody>
      </p:sp>
      <p:sp>
        <p:nvSpPr>
          <p:cNvPr id="278534" name="Rectangle 6"/>
          <p:cNvSpPr>
            <a:spLocks noGrp="1" noChangeArrowheads="1"/>
          </p:cNvSpPr>
          <p:nvPr>
            <p:ph type="sldNum" sz="quarter" idx="4"/>
          </p:nvPr>
        </p:nvSpPr>
        <p:spPr/>
        <p:txBody>
          <a:bodyPr/>
          <a:lstStyle>
            <a:lvl1pPr>
              <a:defRPr/>
            </a:lvl1pPr>
          </a:lstStyle>
          <a:p>
            <a:fld id="{C4A1A014-CD4F-4361-93DA-8077F752D4D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19960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E37779C-DF06-4672-ADCD-C785B01100D1}"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91125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CA978211-12C0-4AE1-BE9E-3E02940D38E0}"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01306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hart Placeholder 2"/>
          <p:cNvSpPr>
            <a:spLocks noGrp="1"/>
          </p:cNvSpPr>
          <p:nvPr>
            <p:ph type="chart" idx="1"/>
          </p:nvPr>
        </p:nvSpPr>
        <p:spPr>
          <a:xfrm>
            <a:off x="457200" y="1600200"/>
            <a:ext cx="8229600" cy="4525963"/>
          </a:xfrm>
        </p:spPr>
        <p:txBody>
          <a:bodyPr/>
          <a:lstStyle/>
          <a:p>
            <a:pPr lvl="0"/>
            <a:endParaRPr lang="en-AU" noProof="0"/>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ED813572-3E06-4C5A-9CBB-08B80FA00C8A}" type="slidenum">
              <a:rPr lang="en-US">
                <a:solidFill>
                  <a:srgbClr val="003366"/>
                </a:solidFill>
              </a:rPr>
              <a:pPr>
                <a:defRPr/>
              </a:pPr>
              <a:t>‹#›</a:t>
            </a:fld>
            <a:endParaRPr lang="en-US">
              <a:solidFill>
                <a:srgbClr val="003366"/>
              </a:solidFill>
            </a:endParaRPr>
          </a:p>
        </p:txBody>
      </p:sp>
    </p:spTree>
    <p:extLst>
      <p:ext uri="{BB962C8B-B14F-4D97-AF65-F5344CB8AC3E}">
        <p14:creationId xmlns:p14="http://schemas.microsoft.com/office/powerpoint/2010/main" val="1349067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4648200" y="1981200"/>
            <a:ext cx="3810000" cy="4114800"/>
          </a:xfrm>
        </p:spPr>
        <p:txBody>
          <a:bodyPr/>
          <a:lstStyle/>
          <a:p>
            <a:pPr lvl="0"/>
            <a:endParaRPr lang="en-AU" noProof="0"/>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ltLang="en-US">
              <a:solidFill>
                <a:srgbClr val="003366"/>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pPr>
              <a:defRPr/>
            </a:pPr>
            <a:endParaRPr lang="en-US" altLang="en-US">
              <a:solidFill>
                <a:srgbClr val="003366"/>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1FE8E055-2068-480E-A957-293E2F27CA06}" type="slidenum">
              <a:rPr lang="en-US" altLang="en-US">
                <a:solidFill>
                  <a:srgbClr val="003366"/>
                </a:solidFill>
              </a:rPr>
              <a:pPr>
                <a:defRPr/>
              </a:pPr>
              <a:t>‹#›</a:t>
            </a:fld>
            <a:endParaRPr lang="en-US" altLang="en-US">
              <a:solidFill>
                <a:srgbClr val="003366"/>
              </a:solidFill>
            </a:endParaRPr>
          </a:p>
        </p:txBody>
      </p:sp>
    </p:spTree>
    <p:extLst>
      <p:ext uri="{BB962C8B-B14F-4D97-AF65-F5344CB8AC3E}">
        <p14:creationId xmlns:p14="http://schemas.microsoft.com/office/powerpoint/2010/main" val="3605430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2954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99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7515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319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618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08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09B87B27-2B38-466A-8CD4-319805E47035}"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179695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7132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4878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7502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6848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090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3366"/>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5F34395-B374-4FCA-9E43-778979DD702C}"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13020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EFC1C5C1-D69D-492E-B8C1-76E69342A587}"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26486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3366"/>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000118F6-CA3B-495C-8F90-96311FF6C99F}"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01806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3366"/>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20B614D3-2B14-403C-B798-28A96B3B0922}"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385728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3366"/>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376940E-E339-4209-B212-C13C6FA6A376}"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74468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A8875D9-F642-45FF-B831-E9E20C79532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173747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3366"/>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64C9B94C-D461-40B7-A2F4-BE4910CFC1EE}" type="slidenum">
              <a:rPr lang="en-US">
                <a:solidFill>
                  <a:srgbClr val="003366"/>
                </a:solidFill>
              </a:rPr>
              <a:pPr/>
              <a:t>‹#›</a:t>
            </a:fld>
            <a:endParaRPr lang="en-US">
              <a:solidFill>
                <a:srgbClr val="003366"/>
              </a:solidFill>
            </a:endParaRPr>
          </a:p>
        </p:txBody>
      </p:sp>
    </p:spTree>
    <p:extLst>
      <p:ext uri="{BB962C8B-B14F-4D97-AF65-F5344CB8AC3E}">
        <p14:creationId xmlns:p14="http://schemas.microsoft.com/office/powerpoint/2010/main" val="235262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3366"/>
              </a:solidFill>
              <a:latin typeface="Times New Roman" pitchFamily="18" charset="0"/>
              <a:cs typeface="Arial" pitchFamily="34" charset="0"/>
            </a:endParaRPr>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fontAlgn="base">
              <a:spcBef>
                <a:spcPct val="0"/>
              </a:spcBef>
              <a:spcAft>
                <a:spcPct val="0"/>
              </a:spcAft>
            </a:pPr>
            <a:fld id="{89256113-3AB6-4126-802A-4D237E2B1E03}" type="slidenum">
              <a:rPr lang="en-US" smtClean="0">
                <a:solidFill>
                  <a:srgbClr val="003366"/>
                </a:solidFill>
                <a:latin typeface="Times New Roman" pitchFamily="18" charset="0"/>
                <a:cs typeface="Arial" pitchFamily="34" charset="0"/>
              </a:rPr>
              <a:pPr algn="r" fontAlgn="base">
                <a:spcBef>
                  <a:spcPct val="0"/>
                </a:spcBef>
                <a:spcAft>
                  <a:spcPct val="0"/>
                </a:spcAft>
              </a:pPr>
              <a:t>‹#›</a:t>
            </a:fld>
            <a:endParaRPr lang="en-US">
              <a:solidFill>
                <a:srgbClr val="003366"/>
              </a:solidFill>
              <a:latin typeface="Times New Roman" pitchFamily="18" charset="0"/>
              <a:cs typeface="Arial" pitchFamily="34" charset="0"/>
            </a:endParaRPr>
          </a:p>
        </p:txBody>
      </p:sp>
    </p:spTree>
    <p:extLst>
      <p:ext uri="{BB962C8B-B14F-4D97-AF65-F5344CB8AC3E}">
        <p14:creationId xmlns:p14="http://schemas.microsoft.com/office/powerpoint/2010/main" val="3001807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435D4-BA10-4671-BB3B-E8A3D74CD610}" type="datetimeFigureOut">
              <a:rPr lang="en-GB" smtClean="0">
                <a:solidFill>
                  <a:prstClr val="black">
                    <a:tint val="75000"/>
                  </a:prstClr>
                </a:solidFill>
              </a:rPr>
              <a:pPr/>
              <a:t>18/06/2020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F0B4C-543E-4B55-A409-57FC280D665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10874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295400" y="381000"/>
            <a:ext cx="6781800"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buClr>
                <a:srgbClr val="8EB3C8"/>
              </a:buClr>
              <a:buSzPct val="75000"/>
              <a:defRPr/>
            </a:pPr>
            <a:r>
              <a:rPr lang="ar-IQ" sz="4000" dirty="0">
                <a:solidFill>
                  <a:srgbClr val="000000"/>
                </a:solidFill>
                <a:cs typeface="+mn-cs"/>
              </a:rPr>
              <a:t>بسم الله الرحمن الرحيم</a:t>
            </a:r>
            <a:endParaRPr lang="en-US" sz="4000" dirty="0">
              <a:solidFill>
                <a:srgbClr val="000000"/>
              </a:solidFill>
              <a:cs typeface="+mn-cs"/>
            </a:endParaRPr>
          </a:p>
          <a:p>
            <a:pPr algn="ctr">
              <a:spcBef>
                <a:spcPct val="20000"/>
              </a:spcBef>
              <a:buClr>
                <a:srgbClr val="8EB3C8"/>
              </a:buClr>
              <a:buSzPct val="75000"/>
              <a:defRPr/>
            </a:pPr>
            <a:r>
              <a:rPr lang="en-US" sz="3200" b="1" dirty="0">
                <a:latin typeface="Comic Sans MS" pitchFamily="66" charset="0"/>
              </a:rPr>
              <a:t>PHYSIOLOGY OF THE MENSTRUAL CYCLE &amp; BASICS OF FEMALE REPRODUCTIVE SYSTEM</a:t>
            </a:r>
          </a:p>
          <a:p>
            <a:pPr algn="ctr">
              <a:spcBef>
                <a:spcPct val="20000"/>
              </a:spcBef>
              <a:buClr>
                <a:srgbClr val="8EB3C8"/>
              </a:buClr>
              <a:buSzPct val="75000"/>
              <a:defRPr/>
            </a:pPr>
            <a:br>
              <a:rPr lang="en-AU" sz="2000" dirty="0">
                <a:solidFill>
                  <a:srgbClr val="000000"/>
                </a:solidFill>
                <a:cs typeface="+mn-cs"/>
              </a:rPr>
            </a:br>
            <a:r>
              <a:rPr lang="en-AU" sz="2400" dirty="0">
                <a:solidFill>
                  <a:srgbClr val="000000"/>
                </a:solidFill>
                <a:cs typeface="+mn-cs"/>
              </a:rPr>
              <a:t>Dr Moamar Al-Jefout, </a:t>
            </a:r>
            <a:br>
              <a:rPr lang="en-AU" dirty="0">
                <a:solidFill>
                  <a:srgbClr val="000000"/>
                </a:solidFill>
                <a:cs typeface="+mn-cs"/>
              </a:rPr>
            </a:br>
            <a:r>
              <a:rPr lang="en-AU" sz="1600" dirty="0">
                <a:solidFill>
                  <a:srgbClr val="000000"/>
                </a:solidFill>
                <a:cs typeface="+mn-cs"/>
              </a:rPr>
              <a:t>MD, JBO&amp;G, </a:t>
            </a:r>
            <a:r>
              <a:rPr lang="en-AU" sz="1600" dirty="0" err="1">
                <a:solidFill>
                  <a:srgbClr val="000000"/>
                </a:solidFill>
                <a:cs typeface="+mn-cs"/>
              </a:rPr>
              <a:t>MMed</a:t>
            </a:r>
            <a:r>
              <a:rPr lang="en-AU" sz="1600" dirty="0">
                <a:solidFill>
                  <a:srgbClr val="000000"/>
                </a:solidFill>
                <a:cs typeface="+mn-cs"/>
              </a:rPr>
              <a:t> (HR&amp;HG), </a:t>
            </a:r>
            <a:r>
              <a:rPr lang="en-AU" sz="1600" dirty="0" err="1">
                <a:solidFill>
                  <a:srgbClr val="000000"/>
                </a:solidFill>
                <a:cs typeface="+mn-cs"/>
              </a:rPr>
              <a:t>Ph.D</a:t>
            </a:r>
            <a:br>
              <a:rPr lang="en-AU" sz="1600" dirty="0">
                <a:solidFill>
                  <a:srgbClr val="000000"/>
                </a:solidFill>
                <a:cs typeface="+mn-cs"/>
              </a:rPr>
            </a:br>
            <a:r>
              <a:rPr lang="en-AU" sz="1600" dirty="0">
                <a:solidFill>
                  <a:srgbClr val="000000"/>
                </a:solidFill>
                <a:cs typeface="+mn-cs"/>
              </a:rPr>
              <a:t>Associate Professor in Human Reproduction. </a:t>
            </a:r>
          </a:p>
          <a:p>
            <a:pPr algn="ctr">
              <a:spcBef>
                <a:spcPct val="20000"/>
              </a:spcBef>
              <a:buClr>
                <a:srgbClr val="8EB3C8"/>
              </a:buClr>
              <a:buSzPct val="75000"/>
              <a:defRPr/>
            </a:pPr>
            <a:r>
              <a:rPr lang="en-AU" sz="1600" dirty="0">
                <a:solidFill>
                  <a:srgbClr val="000000"/>
                </a:solidFill>
                <a:cs typeface="+mn-cs"/>
              </a:rPr>
              <a:t>Endoscopic Surgeon</a:t>
            </a:r>
            <a:br>
              <a:rPr lang="en-AU" sz="1600" dirty="0">
                <a:solidFill>
                  <a:srgbClr val="000000"/>
                </a:solidFill>
                <a:cs typeface="+mn-cs"/>
              </a:rPr>
            </a:br>
            <a:r>
              <a:rPr lang="en-AU" sz="1600" dirty="0">
                <a:solidFill>
                  <a:srgbClr val="000000"/>
                </a:solidFill>
                <a:cs typeface="+mn-cs"/>
              </a:rPr>
              <a:t>UAEU. CM&amp;HS/</a:t>
            </a:r>
            <a:r>
              <a:rPr lang="en-AU" sz="1600" dirty="0">
                <a:solidFill>
                  <a:srgbClr val="000000"/>
                </a:solidFill>
              </a:rPr>
              <a:t>UAE</a:t>
            </a:r>
          </a:p>
          <a:p>
            <a:pPr algn="ctr">
              <a:spcBef>
                <a:spcPct val="20000"/>
              </a:spcBef>
              <a:buClr>
                <a:srgbClr val="8EB3C8"/>
              </a:buClr>
              <a:buSzPct val="75000"/>
              <a:defRPr/>
            </a:pPr>
            <a:br>
              <a:rPr lang="en-AU" sz="1600" dirty="0">
                <a:solidFill>
                  <a:srgbClr val="000000"/>
                </a:solidFill>
                <a:cs typeface="+mn-cs"/>
              </a:rPr>
            </a:br>
            <a:r>
              <a:rPr lang="en-AU" sz="1600" dirty="0">
                <a:solidFill>
                  <a:srgbClr val="000000"/>
                </a:solidFill>
                <a:cs typeface="+mn-cs"/>
              </a:rPr>
              <a:t>2020</a:t>
            </a:r>
            <a:br>
              <a:rPr lang="en-AU" sz="1600" dirty="0">
                <a:solidFill>
                  <a:srgbClr val="000000"/>
                </a:solidFill>
                <a:cs typeface="+mn-cs"/>
              </a:rPr>
            </a:br>
            <a:r>
              <a:rPr lang="en-AU" dirty="0">
                <a:solidFill>
                  <a:srgbClr val="000000"/>
                </a:solidFill>
                <a:cs typeface="+mn-cs"/>
              </a:rPr>
              <a:t>   drmoamar@</a:t>
            </a:r>
            <a:r>
              <a:rPr lang="en-AU" sz="2000" dirty="0">
                <a:solidFill>
                  <a:srgbClr val="000000"/>
                </a:solidFill>
                <a:cs typeface="+mn-cs"/>
              </a:rPr>
              <a:t>yahoo.co.uk</a:t>
            </a:r>
            <a:br>
              <a:rPr lang="en-AU" sz="2000" dirty="0">
                <a:solidFill>
                  <a:srgbClr val="000000"/>
                </a:solidFill>
                <a:cs typeface="+mn-cs"/>
              </a:rPr>
            </a:br>
            <a:br>
              <a:rPr lang="en-AU" sz="2000" dirty="0">
                <a:solidFill>
                  <a:srgbClr val="000000"/>
                </a:solidFill>
                <a:cs typeface="+mn-cs"/>
              </a:rPr>
            </a:br>
            <a:endParaRPr kumimoji="1" lang="en-US" sz="1400" kern="0" dirty="0">
              <a:solidFill>
                <a:srgbClr val="003366"/>
              </a:solidFill>
              <a:effectLst>
                <a:outerShdw blurRad="38100" dist="38100" dir="2700000" algn="tl">
                  <a:srgbClr val="C0C0C0"/>
                </a:outerShdw>
              </a:effectLst>
              <a:cs typeface="+mn-cs"/>
            </a:endParaRPr>
          </a:p>
        </p:txBody>
      </p:sp>
      <p:sp>
        <p:nvSpPr>
          <p:cNvPr id="3" name="Slide Number Placeholder 2"/>
          <p:cNvSpPr>
            <a:spLocks noGrp="1"/>
          </p:cNvSpPr>
          <p:nvPr>
            <p:ph type="sldNum" sz="quarter" idx="4"/>
          </p:nvPr>
        </p:nvSpPr>
        <p:spPr/>
        <p:txBody>
          <a:bodyPr/>
          <a:lstStyle/>
          <a:p>
            <a:fld id="{C4A1A014-CD4F-4361-93DA-8077F752D4D6}" type="slidenum">
              <a:rPr lang="en-US" smtClean="0">
                <a:solidFill>
                  <a:srgbClr val="003366"/>
                </a:solidFill>
              </a:rPr>
              <a:pPr/>
              <a:t>1</a:t>
            </a:fld>
            <a:endParaRPr lang="en-US">
              <a:solidFill>
                <a:srgbClr val="003366"/>
              </a:solidFill>
            </a:endParaRPr>
          </a:p>
        </p:txBody>
      </p:sp>
      <p:pic>
        <p:nvPicPr>
          <p:cNvPr id="2" name="Picture 1">
            <a:extLst>
              <a:ext uri="{FF2B5EF4-FFF2-40B4-BE49-F238E27FC236}">
                <a16:creationId xmlns:a16="http://schemas.microsoft.com/office/drawing/2014/main" id="{9FA472CE-F487-418A-B558-570A3A0D7446}"/>
              </a:ext>
            </a:extLst>
          </p:cNvPr>
          <p:cNvPicPr>
            <a:picLocks noChangeAspect="1"/>
          </p:cNvPicPr>
          <p:nvPr/>
        </p:nvPicPr>
        <p:blipFill>
          <a:blip r:embed="rId2"/>
          <a:stretch>
            <a:fillRect/>
          </a:stretch>
        </p:blipFill>
        <p:spPr>
          <a:xfrm>
            <a:off x="80259" y="5448322"/>
            <a:ext cx="9089924" cy="13473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effectLst/>
              </a:rPr>
              <a:t>Three primary cell types</a:t>
            </a:r>
            <a:br>
              <a:rPr lang="en-US" sz="2800" dirty="0">
                <a:solidFill>
                  <a:schemeClr val="tx1"/>
                </a:solidFill>
                <a:effectLst/>
              </a:rPr>
            </a:br>
            <a:r>
              <a:rPr lang="en-US" sz="2800" dirty="0">
                <a:solidFill>
                  <a:schemeClr val="tx1"/>
                </a:solidFill>
                <a:effectLst/>
              </a:rPr>
              <a:t>develop in the gonadal ridge</a:t>
            </a:r>
          </a:p>
        </p:txBody>
      </p:sp>
      <p:sp>
        <p:nvSpPr>
          <p:cNvPr id="4" name="Content Placeholder 3"/>
          <p:cNvSpPr>
            <a:spLocks noGrp="1"/>
          </p:cNvSpPr>
          <p:nvPr>
            <p:ph sz="half" idx="2"/>
          </p:nvPr>
        </p:nvSpPr>
        <p:spPr>
          <a:xfrm>
            <a:off x="533400" y="1447800"/>
            <a:ext cx="4040188" cy="1524000"/>
          </a:xfrm>
        </p:spPr>
        <p:txBody>
          <a:bodyPr/>
          <a:lstStyle/>
          <a:p>
            <a:r>
              <a:rPr lang="en-US" dirty="0">
                <a:effectLst/>
              </a:rPr>
              <a:t>Mesenchymal cells,</a:t>
            </a:r>
          </a:p>
          <a:p>
            <a:r>
              <a:rPr lang="en-US" dirty="0">
                <a:effectLst/>
              </a:rPr>
              <a:t>Mesothelial cells,</a:t>
            </a:r>
          </a:p>
          <a:p>
            <a:r>
              <a:rPr lang="en-US" dirty="0">
                <a:effectLst/>
              </a:rPr>
              <a:t>Primordial germ cells</a:t>
            </a:r>
          </a:p>
        </p:txBody>
      </p:sp>
      <p:pic>
        <p:nvPicPr>
          <p:cNvPr id="7" name="Content Placeholder 6"/>
          <p:cNvPicPr>
            <a:picLocks noGrp="1" noChangeAspect="1"/>
          </p:cNvPicPr>
          <p:nvPr>
            <p:ph sz="quarter" idx="4"/>
          </p:nvPr>
        </p:nvPicPr>
        <p:blipFill>
          <a:blip r:embed="rId2">
            <a:grayscl/>
          </a:blip>
          <a:stretch>
            <a:fillRect/>
          </a:stretch>
        </p:blipFill>
        <p:spPr>
          <a:xfrm>
            <a:off x="611560" y="3048000"/>
            <a:ext cx="7999039" cy="3189312"/>
          </a:xfrm>
          <a:prstGeom prst="rect">
            <a:avLst/>
          </a:prstGeom>
        </p:spPr>
      </p:pic>
    </p:spTree>
    <p:extLst>
      <p:ext uri="{BB962C8B-B14F-4D97-AF65-F5344CB8AC3E}">
        <p14:creationId xmlns:p14="http://schemas.microsoft.com/office/powerpoint/2010/main" val="23345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Gonadal ducts</a:t>
            </a:r>
          </a:p>
        </p:txBody>
      </p:sp>
      <p:sp>
        <p:nvSpPr>
          <p:cNvPr id="4" name="Content Placeholder 3"/>
          <p:cNvSpPr>
            <a:spLocks noGrp="1"/>
          </p:cNvSpPr>
          <p:nvPr>
            <p:ph sz="half" idx="2"/>
          </p:nvPr>
        </p:nvSpPr>
        <p:spPr/>
        <p:txBody>
          <a:bodyPr/>
          <a:lstStyle/>
          <a:p>
            <a:r>
              <a:rPr lang="en-US" dirty="0">
                <a:solidFill>
                  <a:srgbClr val="00B050"/>
                </a:solidFill>
                <a:effectLst/>
              </a:rPr>
              <a:t>The mesonephric </a:t>
            </a:r>
            <a:r>
              <a:rPr lang="en-US" dirty="0">
                <a:effectLst/>
              </a:rPr>
              <a:t>(</a:t>
            </a:r>
            <a:r>
              <a:rPr lang="en-US" dirty="0" err="1">
                <a:solidFill>
                  <a:srgbClr val="00B050"/>
                </a:solidFill>
                <a:effectLst/>
              </a:rPr>
              <a:t>Wolffian</a:t>
            </a:r>
            <a:r>
              <a:rPr lang="en-US" dirty="0">
                <a:effectLst/>
              </a:rPr>
              <a:t>)</a:t>
            </a:r>
          </a:p>
          <a:p>
            <a:r>
              <a:rPr lang="en-US" dirty="0">
                <a:solidFill>
                  <a:srgbClr val="FFC000"/>
                </a:solidFill>
                <a:effectLst/>
              </a:rPr>
              <a:t>The paramesonephric (</a:t>
            </a:r>
            <a:r>
              <a:rPr lang="en-US" dirty="0" err="1">
                <a:solidFill>
                  <a:srgbClr val="FFC000"/>
                </a:solidFill>
                <a:effectLst/>
              </a:rPr>
              <a:t>Mullerian</a:t>
            </a:r>
            <a:r>
              <a:rPr lang="en-US" dirty="0">
                <a:solidFill>
                  <a:srgbClr val="FFC000"/>
                </a:solidFill>
                <a:effectLst/>
              </a:rPr>
              <a:t>) </a:t>
            </a:r>
            <a:r>
              <a:rPr lang="en-US" dirty="0">
                <a:effectLst/>
              </a:rPr>
              <a:t>ducts are mesodermal derivatives that form the male and female genital duct systems, respectively</a:t>
            </a:r>
          </a:p>
        </p:txBody>
      </p:sp>
      <p:pic>
        <p:nvPicPr>
          <p:cNvPr id="9" name="Content Placeholder 8"/>
          <p:cNvPicPr>
            <a:picLocks noGrp="1" noChangeAspect="1"/>
          </p:cNvPicPr>
          <p:nvPr>
            <p:ph sz="quarter" idx="4"/>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881556" y="1340768"/>
            <a:ext cx="3952882" cy="4785395"/>
          </a:xfrm>
          <a:prstGeom prst="rect">
            <a:avLst/>
          </a:prstGeom>
        </p:spPr>
      </p:pic>
    </p:spTree>
    <p:extLst>
      <p:ext uri="{BB962C8B-B14F-4D97-AF65-F5344CB8AC3E}">
        <p14:creationId xmlns:p14="http://schemas.microsoft.com/office/powerpoint/2010/main" val="396581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Indifferent genital duct formation</a:t>
            </a:r>
          </a:p>
        </p:txBody>
      </p:sp>
      <p:sp>
        <p:nvSpPr>
          <p:cNvPr id="4" name="Content Placeholder 3"/>
          <p:cNvSpPr>
            <a:spLocks noGrp="1"/>
          </p:cNvSpPr>
          <p:nvPr>
            <p:ph sz="half" idx="2"/>
          </p:nvPr>
        </p:nvSpPr>
        <p:spPr/>
        <p:txBody>
          <a:bodyPr>
            <a:normAutofit fontScale="92500" lnSpcReduction="10000"/>
          </a:bodyPr>
          <a:lstStyle/>
          <a:p>
            <a:r>
              <a:rPr lang="en-US" dirty="0">
                <a:effectLst/>
              </a:rPr>
              <a:t>Once it becomes hollow, the mesonephric duct drains urine for the </a:t>
            </a:r>
            <a:r>
              <a:rPr lang="en-US" dirty="0" err="1">
                <a:effectLst/>
              </a:rPr>
              <a:t>mesonephros</a:t>
            </a:r>
            <a:r>
              <a:rPr lang="en-US" dirty="0">
                <a:effectLst/>
              </a:rPr>
              <a:t>.</a:t>
            </a:r>
          </a:p>
          <a:p>
            <a:r>
              <a:rPr lang="en-US" dirty="0">
                <a:effectLst/>
              </a:rPr>
              <a:t>The paramesonephric duct forms lateral to the mesonephric duct and fuses at the midline. </a:t>
            </a:r>
          </a:p>
          <a:p>
            <a:r>
              <a:rPr lang="en-US" dirty="0">
                <a:effectLst/>
              </a:rPr>
              <a:t>This fused tip becomes the uterus.</a:t>
            </a:r>
          </a:p>
          <a:p>
            <a:r>
              <a:rPr lang="en-US" dirty="0">
                <a:effectLst/>
              </a:rPr>
              <a:t>Failure to do so results in Uterus didelphys </a:t>
            </a: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6"/>
          <p:cNvPicPr>
            <a:picLocks noChangeAspect="1"/>
          </p:cNvPicPr>
          <p:nvPr/>
        </p:nvPicPr>
        <p:blipFill>
          <a:blip r:embed="rId2">
            <a:lum bright="-9000" contrast="4000"/>
          </a:blip>
          <a:stretch>
            <a:fillRect/>
          </a:stretch>
        </p:blipFill>
        <p:spPr>
          <a:xfrm>
            <a:off x="4699368" y="1700808"/>
            <a:ext cx="3642454" cy="4032448"/>
          </a:xfrm>
          <a:prstGeom prst="rect">
            <a:avLst/>
          </a:prstGeom>
        </p:spPr>
      </p:pic>
    </p:spTree>
    <p:extLst>
      <p:ext uri="{BB962C8B-B14F-4D97-AF65-F5344CB8AC3E}">
        <p14:creationId xmlns:p14="http://schemas.microsoft.com/office/powerpoint/2010/main" val="109378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effectLst/>
              </a:rPr>
              <a:t>Oogenesis: Before birth</a:t>
            </a:r>
          </a:p>
        </p:txBody>
      </p:sp>
      <p:sp>
        <p:nvSpPr>
          <p:cNvPr id="604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61F645-6A7E-4DBF-9616-3F9F19631256}" type="slidenum">
              <a:rPr lang="en-US" altLang="en-US">
                <a:solidFill>
                  <a:srgbClr val="FFFFFF"/>
                </a:solidFill>
                <a:latin typeface="Century Schoolbook" pitchFamily="18" charset="0"/>
              </a:rPr>
              <a:pPr/>
              <a:t>13</a:t>
            </a:fld>
            <a:endParaRPr lang="en-US" altLang="en-US">
              <a:solidFill>
                <a:srgbClr val="FFFFFF"/>
              </a:solidFill>
              <a:latin typeface="Century Schoolbook" pitchFamily="18" charset="0"/>
            </a:endParaRPr>
          </a:p>
        </p:txBody>
      </p:sp>
      <p:sp>
        <p:nvSpPr>
          <p:cNvPr id="77828" name="Rectangle 3"/>
          <p:cNvSpPr>
            <a:spLocks noGrp="1" noChangeArrowheads="1"/>
          </p:cNvSpPr>
          <p:nvPr>
            <p:ph sz="quarter" idx="1"/>
          </p:nvPr>
        </p:nvSpPr>
        <p:spPr>
          <a:xfrm>
            <a:off x="450273" y="1600200"/>
            <a:ext cx="4648200" cy="4525963"/>
          </a:xfrm>
        </p:spPr>
        <p:txBody>
          <a:bodyPr>
            <a:normAutofit fontScale="92500" lnSpcReduction="10000"/>
          </a:bodyPr>
          <a:lstStyle/>
          <a:p>
            <a:pPr marL="274320" indent="-274320" eaLnBrk="1" fontAlgn="auto" hangingPunct="1">
              <a:spcAft>
                <a:spcPts val="0"/>
              </a:spcAft>
              <a:buFont typeface="Wingdings"/>
              <a:buChar char=""/>
              <a:defRPr/>
            </a:pPr>
            <a:r>
              <a:rPr lang="en-US" dirty="0">
                <a:effectLst/>
              </a:rPr>
              <a:t>During fetal development, </a:t>
            </a:r>
            <a:r>
              <a:rPr lang="en-US" dirty="0" err="1">
                <a:effectLst/>
              </a:rPr>
              <a:t>oogonia</a:t>
            </a:r>
            <a:r>
              <a:rPr lang="en-US" dirty="0">
                <a:effectLst/>
              </a:rPr>
              <a:t> (stem cells) divide by mitosis to make primary oocytes</a:t>
            </a:r>
          </a:p>
          <a:p>
            <a:pPr marL="274320" indent="-274320" eaLnBrk="1" fontAlgn="auto" hangingPunct="1">
              <a:spcAft>
                <a:spcPts val="0"/>
              </a:spcAft>
              <a:buFont typeface="Wingdings"/>
              <a:buChar char=""/>
              <a:defRPr/>
            </a:pPr>
            <a:r>
              <a:rPr lang="en-US" dirty="0">
                <a:effectLst/>
              </a:rPr>
              <a:t>Primary oocytes begin meiosis and </a:t>
            </a:r>
            <a:r>
              <a:rPr lang="en-US" b="1" u="sng" dirty="0">
                <a:effectLst/>
              </a:rPr>
              <a:t>stop in prophase I until puberty</a:t>
            </a:r>
          </a:p>
          <a:p>
            <a:pPr marL="640080" lvl="1" indent="-274320" eaLnBrk="1" fontAlgn="auto" hangingPunct="1">
              <a:spcAft>
                <a:spcPts val="0"/>
              </a:spcAft>
              <a:buFont typeface="Wingdings 2"/>
              <a:buChar char=""/>
              <a:defRPr/>
            </a:pPr>
            <a:r>
              <a:rPr lang="en-US" dirty="0">
                <a:effectLst/>
              </a:rPr>
              <a:t>Primordial follicles: Support cells that surround the oocyte in the ovary</a:t>
            </a:r>
          </a:p>
          <a:p>
            <a:pPr marL="640080" lvl="1" indent="-274320" eaLnBrk="1" fontAlgn="auto" hangingPunct="1">
              <a:spcAft>
                <a:spcPts val="0"/>
              </a:spcAft>
              <a:buFont typeface="Wingdings 2"/>
              <a:buChar char=""/>
              <a:defRPr/>
            </a:pPr>
            <a:r>
              <a:rPr lang="en-US" dirty="0">
                <a:effectLst/>
              </a:rPr>
              <a:t>2 million present at birth</a:t>
            </a:r>
          </a:p>
          <a:p>
            <a:pPr marL="640080" lvl="1" indent="-274320" eaLnBrk="1" fontAlgn="auto" hangingPunct="1">
              <a:spcAft>
                <a:spcPts val="0"/>
              </a:spcAft>
              <a:buFont typeface="Wingdings 2"/>
              <a:buChar char=""/>
              <a:defRPr/>
            </a:pPr>
            <a:r>
              <a:rPr lang="en-US" dirty="0">
                <a:effectLst/>
              </a:rPr>
              <a:t>400,000 remain at puberty</a:t>
            </a:r>
          </a:p>
        </p:txBody>
      </p:sp>
      <p:pic>
        <p:nvPicPr>
          <p:cNvPr id="60422" name="Picture 4" descr="image0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773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5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1"/>
          </p:nvPr>
        </p:nvSpPr>
        <p:spPr bwMode="auto">
          <a:xfrm>
            <a:off x="6553200" y="63246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89A57C-D533-4C5E-8396-B73FAA116976}" type="slidenum">
              <a:rPr lang="en-US" altLang="en-US">
                <a:solidFill>
                  <a:srgbClr val="FFFFFF"/>
                </a:solidFill>
                <a:latin typeface="Century Schoolbook" pitchFamily="18" charset="0"/>
              </a:rPr>
              <a:pPr/>
              <a:t>14</a:t>
            </a:fld>
            <a:endParaRPr lang="en-US" altLang="en-US">
              <a:solidFill>
                <a:srgbClr val="FFFFFF"/>
              </a:solidFill>
              <a:latin typeface="Century Schoolbook" pitchFamily="18" charset="0"/>
            </a:endParaRPr>
          </a:p>
        </p:txBody>
      </p:sp>
      <p:sp>
        <p:nvSpPr>
          <p:cNvPr id="80899" name="Rectangle 2"/>
          <p:cNvSpPr>
            <a:spLocks noGrp="1" noChangeArrowheads="1"/>
          </p:cNvSpPr>
          <p:nvPr>
            <p:ph type="title"/>
          </p:nvPr>
        </p:nvSpPr>
        <p:spPr/>
        <p:txBody>
          <a:bodyPr/>
          <a:lstStyle/>
          <a:p>
            <a:pPr eaLnBrk="1" fontAlgn="auto" hangingPunct="1">
              <a:spcAft>
                <a:spcPts val="0"/>
              </a:spcAft>
              <a:defRPr/>
            </a:pPr>
            <a:r>
              <a:rPr lang="en-US" sz="4000"/>
              <a:t>Oogenesis</a:t>
            </a:r>
          </a:p>
        </p:txBody>
      </p:sp>
      <p:pic>
        <p:nvPicPr>
          <p:cNvPr id="66564" name="Picture 3" descr="C:\My Documents\1777\177776.JP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6000"/>
          <a:stretch>
            <a:fillRect/>
          </a:stretch>
        </p:blipFill>
        <p:spPr>
          <a:xfrm>
            <a:off x="4343400" y="0"/>
            <a:ext cx="4724400" cy="7086600"/>
          </a:xfrm>
        </p:spPr>
      </p:pic>
      <p:sp>
        <p:nvSpPr>
          <p:cNvPr id="2" name="AutoShape 2" descr="https://d1niluoi1dd30v.cloudfront.net/C20130004094/B9780323322874000041/f04-20-9780323322874.jpg?Signature=FixJqo5gdFEPvLhqnBX5UlF4pxiUQ9vCkin%7EBbwz%7EvaiwumeJx-LlxQUKKJUkueypu3BEHSOm1eeRt8bR5VIgniW6MDck6aACVzi5CBuIbglS4BBZFQicGYJ2JsEj2%7Ei5c7vKtWoxLCcQIKswwoZ7%7E5sI93zBAsbSlpqkYa%7E4Tg_&amp;Expires=1591937756&amp;Key-Pair-Id=APKAICLNFGBCWWYGVIZQ">
            <a:extLst>
              <a:ext uri="{FF2B5EF4-FFF2-40B4-BE49-F238E27FC236}">
                <a16:creationId xmlns:a16="http://schemas.microsoft.com/office/drawing/2014/main" id="{95CD9635-CAED-44EA-99BF-89D88EC775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EC9087B-7FC6-4518-958B-65D61D9DDA1F}"/>
              </a:ext>
            </a:extLst>
          </p:cNvPr>
          <p:cNvPicPr>
            <a:picLocks noChangeAspect="1"/>
          </p:cNvPicPr>
          <p:nvPr/>
        </p:nvPicPr>
        <p:blipFill>
          <a:blip r:embed="rId4"/>
          <a:stretch>
            <a:fillRect/>
          </a:stretch>
        </p:blipFill>
        <p:spPr>
          <a:xfrm>
            <a:off x="56606" y="0"/>
            <a:ext cx="4191000" cy="6781800"/>
          </a:xfrm>
          <a:prstGeom prst="rect">
            <a:avLst/>
          </a:prstGeom>
        </p:spPr>
      </p:pic>
    </p:spTree>
    <p:extLst>
      <p:ext uri="{BB962C8B-B14F-4D97-AF65-F5344CB8AC3E}">
        <p14:creationId xmlns:p14="http://schemas.microsoft.com/office/powerpoint/2010/main" val="428644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B78B-90FA-4E47-8573-3EE1D3C8F877}"/>
              </a:ext>
            </a:extLst>
          </p:cNvPr>
          <p:cNvSpPr>
            <a:spLocks noGrp="1"/>
          </p:cNvSpPr>
          <p:nvPr>
            <p:ph type="title"/>
          </p:nvPr>
        </p:nvSpPr>
        <p:spPr/>
        <p:txBody>
          <a:bodyPr/>
          <a:lstStyle/>
          <a:p>
            <a:r>
              <a:rPr lang="en-US" sz="4000" dirty="0">
                <a:solidFill>
                  <a:schemeClr val="tx1"/>
                </a:solidFill>
                <a:effectLst/>
                <a:latin typeface="Arial" panose="020B0604020202020204" pitchFamily="34" charset="0"/>
              </a:rPr>
              <a:t>Life history of ovarian follicles:</a:t>
            </a:r>
            <a:endParaRPr lang="en-US" sz="4000" dirty="0">
              <a:solidFill>
                <a:schemeClr val="tx1"/>
              </a:solidFill>
            </a:endParaRPr>
          </a:p>
        </p:txBody>
      </p:sp>
      <p:sp>
        <p:nvSpPr>
          <p:cNvPr id="3" name="Content Placeholder 2">
            <a:extLst>
              <a:ext uri="{FF2B5EF4-FFF2-40B4-BE49-F238E27FC236}">
                <a16:creationId xmlns:a16="http://schemas.microsoft.com/office/drawing/2014/main" id="{069731F0-29E9-4CB3-9A76-DC8AC5CDA39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6C218C1-3676-409D-9B70-799BB02CAE1E}"/>
              </a:ext>
            </a:extLst>
          </p:cNvPr>
          <p:cNvPicPr>
            <a:picLocks noChangeAspect="1"/>
          </p:cNvPicPr>
          <p:nvPr/>
        </p:nvPicPr>
        <p:blipFill>
          <a:blip r:embed="rId2"/>
          <a:stretch>
            <a:fillRect/>
          </a:stretch>
        </p:blipFill>
        <p:spPr>
          <a:xfrm>
            <a:off x="0" y="1447801"/>
            <a:ext cx="9144000" cy="5410200"/>
          </a:xfrm>
          <a:prstGeom prst="rect">
            <a:avLst/>
          </a:prstGeom>
        </p:spPr>
      </p:pic>
    </p:spTree>
    <p:extLst>
      <p:ext uri="{BB962C8B-B14F-4D97-AF65-F5344CB8AC3E}">
        <p14:creationId xmlns:p14="http://schemas.microsoft.com/office/powerpoint/2010/main" val="90851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D8D1-995A-436C-AC8F-BBD23F73DF7E}"/>
              </a:ext>
            </a:extLst>
          </p:cNvPr>
          <p:cNvSpPr>
            <a:spLocks noGrp="1"/>
          </p:cNvSpPr>
          <p:nvPr>
            <p:ph type="title"/>
          </p:nvPr>
        </p:nvSpPr>
        <p:spPr/>
        <p:txBody>
          <a:bodyPr/>
          <a:lstStyle/>
          <a:p>
            <a:r>
              <a:rPr lang="en-US" sz="3200" dirty="0">
                <a:solidFill>
                  <a:srgbClr val="003366"/>
                </a:solidFill>
                <a:effectLst/>
                <a:latin typeface="Georgia" panose="02040502050405020303" pitchFamily="18" charset="0"/>
                <a:ea typeface="+mn-ea"/>
                <a:cs typeface="+mn-cs"/>
              </a:rPr>
              <a:t>Folliculogenesis</a:t>
            </a:r>
            <a:endParaRPr lang="en-US" sz="4800" dirty="0"/>
          </a:p>
        </p:txBody>
      </p:sp>
      <p:sp>
        <p:nvSpPr>
          <p:cNvPr id="3" name="Content Placeholder 2">
            <a:extLst>
              <a:ext uri="{FF2B5EF4-FFF2-40B4-BE49-F238E27FC236}">
                <a16:creationId xmlns:a16="http://schemas.microsoft.com/office/drawing/2014/main" id="{A22814D4-C6CB-4B23-BB5D-8795BB4AD56C}"/>
              </a:ext>
            </a:extLst>
          </p:cNvPr>
          <p:cNvSpPr>
            <a:spLocks noGrp="1"/>
          </p:cNvSpPr>
          <p:nvPr>
            <p:ph idx="1"/>
          </p:nvPr>
        </p:nvSpPr>
        <p:spPr>
          <a:xfrm>
            <a:off x="1219200" y="1447800"/>
            <a:ext cx="7391400" cy="5029200"/>
          </a:xfrm>
        </p:spPr>
        <p:txBody>
          <a:bodyPr/>
          <a:lstStyle/>
          <a:p>
            <a:r>
              <a:rPr lang="en-US" sz="2400" dirty="0">
                <a:effectLst/>
                <a:latin typeface="+mj-lt"/>
              </a:rPr>
              <a:t>It takes 1 year</a:t>
            </a:r>
          </a:p>
          <a:p>
            <a:r>
              <a:rPr lang="en-US" sz="2400" dirty="0">
                <a:effectLst/>
                <a:latin typeface="+mj-lt"/>
              </a:rPr>
              <a:t>Folliculogenesis can be divided into two phases:</a:t>
            </a:r>
          </a:p>
          <a:p>
            <a:pPr lvl="1"/>
            <a:r>
              <a:rPr lang="en-US" sz="2000" dirty="0">
                <a:effectLst/>
                <a:latin typeface="+mj-lt"/>
              </a:rPr>
              <a:t>preantral growth (gonadotropin-independent phase)</a:t>
            </a:r>
          </a:p>
          <a:p>
            <a:pPr lvl="1"/>
            <a:r>
              <a:rPr lang="en-US" sz="2000" dirty="0">
                <a:effectLst/>
                <a:latin typeface="+mj-lt"/>
              </a:rPr>
              <a:t>antral growth (gonadotropin-dependent phase)</a:t>
            </a:r>
          </a:p>
          <a:p>
            <a:r>
              <a:rPr lang="en-US" sz="2400" dirty="0">
                <a:effectLst/>
                <a:latin typeface="+mj-lt"/>
              </a:rPr>
              <a:t>preantral or gonadotropin-independent phase: interval from recruitment of a primordial follicle to the end of the secondary stage.</a:t>
            </a:r>
          </a:p>
          <a:p>
            <a:r>
              <a:rPr lang="en-US" sz="2400" dirty="0">
                <a:effectLst/>
                <a:latin typeface="+mj-lt"/>
              </a:rPr>
              <a:t>The Graafian follicle grows progressively larger, predominantly through the accumulation of increasing amounts of fluid in the antrum. </a:t>
            </a:r>
          </a:p>
          <a:p>
            <a:r>
              <a:rPr lang="en-US" sz="2400" dirty="0">
                <a:effectLst/>
                <a:latin typeface="+mj-lt"/>
              </a:rPr>
              <a:t>The fully developed Graafian follicle is termed a </a:t>
            </a:r>
            <a:r>
              <a:rPr lang="en-US" sz="2400" i="1" dirty="0">
                <a:effectLst/>
                <a:latin typeface="+mj-lt"/>
              </a:rPr>
              <a:t>preovulatory follicle.</a:t>
            </a:r>
          </a:p>
          <a:p>
            <a:r>
              <a:rPr lang="en-US" sz="2400" dirty="0">
                <a:effectLst/>
                <a:latin typeface="+mj-lt"/>
              </a:rPr>
              <a:t>Follicle maturation is inhibited by epidermal growth factor and AMH</a:t>
            </a:r>
          </a:p>
        </p:txBody>
      </p:sp>
    </p:spTree>
    <p:extLst>
      <p:ext uri="{BB962C8B-B14F-4D97-AF65-F5344CB8AC3E}">
        <p14:creationId xmlns:p14="http://schemas.microsoft.com/office/powerpoint/2010/main" val="31030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1E7A-661A-45EB-AECA-7B669D1174AF}"/>
              </a:ext>
            </a:extLst>
          </p:cNvPr>
          <p:cNvSpPr>
            <a:spLocks noGrp="1"/>
          </p:cNvSpPr>
          <p:nvPr>
            <p:ph type="title"/>
          </p:nvPr>
        </p:nvSpPr>
        <p:spPr/>
        <p:txBody>
          <a:bodyPr/>
          <a:lstStyle/>
          <a:p>
            <a:r>
              <a:rPr lang="en-US" sz="4000" dirty="0">
                <a:solidFill>
                  <a:schemeClr val="tx1"/>
                </a:solidFill>
                <a:effectLst/>
              </a:rPr>
              <a:t>Ovarian reserve measurement</a:t>
            </a:r>
          </a:p>
        </p:txBody>
      </p:sp>
      <p:sp>
        <p:nvSpPr>
          <p:cNvPr id="3" name="Content Placeholder 2">
            <a:extLst>
              <a:ext uri="{FF2B5EF4-FFF2-40B4-BE49-F238E27FC236}">
                <a16:creationId xmlns:a16="http://schemas.microsoft.com/office/drawing/2014/main" id="{068E7CC5-3C3D-400A-92C0-A532FB2CE0AF}"/>
              </a:ext>
            </a:extLst>
          </p:cNvPr>
          <p:cNvSpPr>
            <a:spLocks noGrp="1"/>
          </p:cNvSpPr>
          <p:nvPr>
            <p:ph idx="1"/>
          </p:nvPr>
        </p:nvSpPr>
        <p:spPr/>
        <p:txBody>
          <a:bodyPr/>
          <a:lstStyle/>
          <a:p>
            <a:r>
              <a:rPr lang="en-US" dirty="0">
                <a:solidFill>
                  <a:srgbClr val="505050"/>
                </a:solidFill>
                <a:effectLst/>
                <a:latin typeface="Georgia" panose="02040502050405020303" pitchFamily="18" charset="0"/>
              </a:rPr>
              <a:t> </a:t>
            </a:r>
            <a:r>
              <a:rPr lang="en-US" sz="2000" dirty="0">
                <a:effectLst/>
                <a:latin typeface="Georgia" panose="02040502050405020303" pitchFamily="18" charset="0"/>
              </a:rPr>
              <a:t>(1) by a measurement of </a:t>
            </a:r>
            <a:r>
              <a:rPr lang="en-US" sz="2000" b="1" dirty="0">
                <a:effectLst/>
                <a:latin typeface="Georgia" panose="02040502050405020303" pitchFamily="18" charset="0"/>
              </a:rPr>
              <a:t>FSH</a:t>
            </a:r>
            <a:r>
              <a:rPr lang="en-US" sz="2000" dirty="0">
                <a:effectLst/>
                <a:latin typeface="Georgia" panose="02040502050405020303" pitchFamily="18" charset="0"/>
              </a:rPr>
              <a:t> on day 2 to 3 of the cycle: higher FSH levels denote ovarian aging </a:t>
            </a:r>
          </a:p>
          <a:p>
            <a:r>
              <a:rPr lang="en-US" sz="2000" dirty="0">
                <a:effectLst/>
                <a:latin typeface="Georgia" panose="02040502050405020303" pitchFamily="18" charset="0"/>
              </a:rPr>
              <a:t>(2) by a sonographic </a:t>
            </a:r>
            <a:r>
              <a:rPr lang="en-US" sz="2000" b="1" dirty="0">
                <a:effectLst/>
                <a:latin typeface="Georgia" panose="02040502050405020303" pitchFamily="18" charset="0"/>
              </a:rPr>
              <a:t>antral follicle count</a:t>
            </a:r>
            <a:r>
              <a:rPr lang="en-US" sz="2000" dirty="0">
                <a:effectLst/>
                <a:latin typeface="Georgia" panose="02040502050405020303" pitchFamily="18" charset="0"/>
              </a:rPr>
              <a:t> ; </a:t>
            </a:r>
          </a:p>
          <a:p>
            <a:r>
              <a:rPr lang="en-US" sz="2000" dirty="0">
                <a:effectLst/>
                <a:latin typeface="Georgia" panose="02040502050405020303" pitchFamily="18" charset="0"/>
              </a:rPr>
              <a:t>(3) by the measurement of </a:t>
            </a:r>
            <a:r>
              <a:rPr lang="en-US" sz="2000" b="1" dirty="0">
                <a:effectLst/>
                <a:latin typeface="Georgia" panose="02040502050405020303" pitchFamily="18" charset="0"/>
              </a:rPr>
              <a:t>inhibin B</a:t>
            </a:r>
            <a:r>
              <a:rPr lang="en-US" sz="2000" dirty="0">
                <a:effectLst/>
                <a:latin typeface="Georgia" panose="02040502050405020303" pitchFamily="18" charset="0"/>
              </a:rPr>
              <a:t> on day 2 to 3 of the cycle, the recruitment of the follicle cohort being reflected by an increase in this hormone produced and secreted by these recruited follicles, thus inhibin B levels provide an early indicator of the number of recruited follicles and of their secretory activity </a:t>
            </a:r>
          </a:p>
          <a:p>
            <a:r>
              <a:rPr lang="en-US" sz="2000" dirty="0">
                <a:effectLst/>
                <a:latin typeface="Georgia" panose="02040502050405020303" pitchFamily="18" charset="0"/>
              </a:rPr>
              <a:t>(4) by the measurement of </a:t>
            </a:r>
            <a:r>
              <a:rPr lang="en-US" sz="2000" b="1" dirty="0">
                <a:effectLst/>
                <a:latin typeface="Georgia" panose="02040502050405020303" pitchFamily="18" charset="0"/>
              </a:rPr>
              <a:t>anti-</a:t>
            </a:r>
            <a:r>
              <a:rPr lang="en-US" sz="2000" b="1" dirty="0" err="1">
                <a:effectLst/>
                <a:latin typeface="Georgia" panose="02040502050405020303" pitchFamily="18" charset="0"/>
              </a:rPr>
              <a:t>müllerian</a:t>
            </a:r>
            <a:r>
              <a:rPr lang="en-US" sz="2000" b="1" dirty="0">
                <a:effectLst/>
                <a:latin typeface="Georgia" panose="02040502050405020303" pitchFamily="18" charset="0"/>
              </a:rPr>
              <a:t> hormone (AMH)</a:t>
            </a:r>
            <a:endParaRPr lang="en-US" dirty="0"/>
          </a:p>
        </p:txBody>
      </p:sp>
    </p:spTree>
    <p:extLst>
      <p:ext uri="{BB962C8B-B14F-4D97-AF65-F5344CB8AC3E}">
        <p14:creationId xmlns:p14="http://schemas.microsoft.com/office/powerpoint/2010/main" val="53943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A9D3-1708-4C91-A10F-C99000148FBD}"/>
              </a:ext>
            </a:extLst>
          </p:cNvPr>
          <p:cNvSpPr>
            <a:spLocks noGrp="1"/>
          </p:cNvSpPr>
          <p:nvPr>
            <p:ph type="title"/>
          </p:nvPr>
        </p:nvSpPr>
        <p:spPr/>
        <p:txBody>
          <a:bodyPr/>
          <a:lstStyle/>
          <a:p>
            <a:r>
              <a:rPr lang="en-US" sz="4000" dirty="0">
                <a:solidFill>
                  <a:schemeClr val="tx1"/>
                </a:solidFill>
                <a:effectLst/>
                <a:latin typeface="Arial" panose="020B0604020202020204" pitchFamily="34" charset="0"/>
              </a:rPr>
              <a:t>Hypothalamus and GnRH</a:t>
            </a:r>
            <a:endParaRPr lang="en-US" sz="4000" dirty="0">
              <a:solidFill>
                <a:schemeClr val="tx1"/>
              </a:solidFill>
            </a:endParaRPr>
          </a:p>
        </p:txBody>
      </p:sp>
      <p:sp>
        <p:nvSpPr>
          <p:cNvPr id="3" name="Content Placeholder 2">
            <a:extLst>
              <a:ext uri="{FF2B5EF4-FFF2-40B4-BE49-F238E27FC236}">
                <a16:creationId xmlns:a16="http://schemas.microsoft.com/office/drawing/2014/main" id="{8870A98F-376A-498F-BA98-7353F43AD96A}"/>
              </a:ext>
            </a:extLst>
          </p:cNvPr>
          <p:cNvSpPr>
            <a:spLocks noGrp="1"/>
          </p:cNvSpPr>
          <p:nvPr>
            <p:ph sz="half" idx="1"/>
          </p:nvPr>
        </p:nvSpPr>
        <p:spPr>
          <a:xfrm>
            <a:off x="152400" y="1676400"/>
            <a:ext cx="5257800" cy="4724400"/>
          </a:xfrm>
        </p:spPr>
        <p:txBody>
          <a:bodyPr/>
          <a:lstStyle/>
          <a:p>
            <a:r>
              <a:rPr lang="en-US" sz="2000" dirty="0">
                <a:solidFill>
                  <a:srgbClr val="505050"/>
                </a:solidFill>
                <a:effectLst/>
                <a:latin typeface="Georgia" panose="02040502050405020303" pitchFamily="18" charset="0"/>
              </a:rPr>
              <a:t>GnRH neurons derive from progenitor cells in the embryonic </a:t>
            </a:r>
            <a:r>
              <a:rPr lang="en-US" sz="2000" b="1" dirty="0">
                <a:solidFill>
                  <a:srgbClr val="505050"/>
                </a:solidFill>
                <a:effectLst/>
                <a:latin typeface="Georgia" panose="02040502050405020303" pitchFamily="18" charset="0"/>
              </a:rPr>
              <a:t>olfactory</a:t>
            </a:r>
            <a:r>
              <a:rPr lang="en-US" sz="2000" dirty="0">
                <a:solidFill>
                  <a:srgbClr val="505050"/>
                </a:solidFill>
                <a:effectLst/>
                <a:latin typeface="Georgia" panose="02040502050405020303" pitchFamily="18" charset="0"/>
              </a:rPr>
              <a:t> placode.</a:t>
            </a:r>
          </a:p>
          <a:p>
            <a:r>
              <a:rPr lang="en-US" sz="2000" dirty="0">
                <a:solidFill>
                  <a:srgbClr val="505050"/>
                </a:solidFill>
                <a:effectLst/>
                <a:latin typeface="Georgia" panose="02040502050405020303" pitchFamily="18" charset="0"/>
              </a:rPr>
              <a:t>Hypothalamic nuclei mainly </a:t>
            </a:r>
            <a:r>
              <a:rPr lang="en-US" sz="2000" b="1" dirty="0">
                <a:solidFill>
                  <a:srgbClr val="505050"/>
                </a:solidFill>
                <a:effectLst/>
                <a:latin typeface="Georgia" panose="02040502050405020303" pitchFamily="18" charset="0"/>
              </a:rPr>
              <a:t>arcuate nucleus</a:t>
            </a:r>
          </a:p>
          <a:p>
            <a:r>
              <a:rPr lang="en-US" sz="2000" dirty="0">
                <a:solidFill>
                  <a:srgbClr val="505050"/>
                </a:solidFill>
                <a:effectLst/>
                <a:latin typeface="Georgia" panose="02040502050405020303" pitchFamily="18" charset="0"/>
              </a:rPr>
              <a:t>GnRH neurons and the hypophyseal portal system that will transport GnRH to the anterior pituitary gland are established by about 16 weeks of fetal life.</a:t>
            </a:r>
          </a:p>
          <a:p>
            <a:r>
              <a:rPr lang="en-US" sz="2000" dirty="0">
                <a:solidFill>
                  <a:srgbClr val="505050"/>
                </a:solidFill>
                <a:effectLst/>
                <a:latin typeface="Georgia" panose="02040502050405020303" pitchFamily="18" charset="0"/>
              </a:rPr>
              <a:t>External zone of the </a:t>
            </a:r>
            <a:r>
              <a:rPr lang="en-US" sz="2000" b="1" dirty="0">
                <a:solidFill>
                  <a:srgbClr val="505050"/>
                </a:solidFill>
                <a:effectLst/>
                <a:latin typeface="Georgia" panose="02040502050405020303" pitchFamily="18" charset="0"/>
              </a:rPr>
              <a:t>median eminence</a:t>
            </a:r>
            <a:r>
              <a:rPr lang="en-US" sz="2000" dirty="0">
                <a:solidFill>
                  <a:srgbClr val="505050"/>
                </a:solidFill>
                <a:effectLst/>
                <a:latin typeface="Georgia" panose="02040502050405020303" pitchFamily="18" charset="0"/>
              </a:rPr>
              <a:t> (infundibulum) where GnRH is released.</a:t>
            </a:r>
          </a:p>
          <a:p>
            <a:r>
              <a:rPr lang="en-US" sz="2000" dirty="0">
                <a:solidFill>
                  <a:srgbClr val="505050"/>
                </a:solidFill>
                <a:effectLst/>
                <a:latin typeface="Georgia" panose="02040502050405020303" pitchFamily="18" charset="0"/>
              </a:rPr>
              <a:t>Has a short half-life of about 2 to 4 minutes and </a:t>
            </a:r>
            <a:r>
              <a:rPr lang="en-US" sz="2000" b="1" dirty="0">
                <a:solidFill>
                  <a:srgbClr val="505050"/>
                </a:solidFill>
                <a:effectLst/>
                <a:latin typeface="Georgia" panose="02040502050405020303" pitchFamily="18" charset="0"/>
              </a:rPr>
              <a:t>pulsatile</a:t>
            </a:r>
            <a:r>
              <a:rPr lang="en-US" sz="2000" dirty="0">
                <a:solidFill>
                  <a:srgbClr val="505050"/>
                </a:solidFill>
                <a:effectLst/>
                <a:latin typeface="Georgia" panose="02040502050405020303" pitchFamily="18" charset="0"/>
              </a:rPr>
              <a:t> mode of release</a:t>
            </a:r>
            <a:endParaRPr lang="en-US" sz="2000" dirty="0"/>
          </a:p>
        </p:txBody>
      </p:sp>
      <p:sp>
        <p:nvSpPr>
          <p:cNvPr id="14" name="Content Placeholder 13">
            <a:extLst>
              <a:ext uri="{FF2B5EF4-FFF2-40B4-BE49-F238E27FC236}">
                <a16:creationId xmlns:a16="http://schemas.microsoft.com/office/drawing/2014/main" id="{C16C586A-C0AF-4BBF-8FCC-B59F629A7E64}"/>
              </a:ext>
            </a:extLst>
          </p:cNvPr>
          <p:cNvSpPr>
            <a:spLocks noGrp="1"/>
          </p:cNvSpPr>
          <p:nvPr>
            <p:ph sz="half" idx="2"/>
          </p:nvPr>
        </p:nvSpPr>
        <p:spPr/>
        <p:txBody>
          <a:bodyPr/>
          <a:lstStyle/>
          <a:p>
            <a:endParaRPr lang="en-US" dirty="0"/>
          </a:p>
        </p:txBody>
      </p:sp>
      <p:pic>
        <p:nvPicPr>
          <p:cNvPr id="16" name="Picture 15">
            <a:extLst>
              <a:ext uri="{FF2B5EF4-FFF2-40B4-BE49-F238E27FC236}">
                <a16:creationId xmlns:a16="http://schemas.microsoft.com/office/drawing/2014/main" id="{99E653EC-4AB7-4EDD-A0C3-607BEF1D766C}"/>
              </a:ext>
            </a:extLst>
          </p:cNvPr>
          <p:cNvPicPr>
            <a:picLocks noChangeAspect="1"/>
          </p:cNvPicPr>
          <p:nvPr/>
        </p:nvPicPr>
        <p:blipFill>
          <a:blip r:embed="rId2"/>
          <a:stretch>
            <a:fillRect/>
          </a:stretch>
        </p:blipFill>
        <p:spPr>
          <a:xfrm>
            <a:off x="5676900" y="1650274"/>
            <a:ext cx="3276600" cy="4493141"/>
          </a:xfrm>
          <a:prstGeom prst="rect">
            <a:avLst/>
          </a:prstGeom>
        </p:spPr>
      </p:pic>
      <p:sp>
        <p:nvSpPr>
          <p:cNvPr id="18" name="Oval 17">
            <a:extLst>
              <a:ext uri="{FF2B5EF4-FFF2-40B4-BE49-F238E27FC236}">
                <a16:creationId xmlns:a16="http://schemas.microsoft.com/office/drawing/2014/main" id="{FCD73662-428A-4427-9D3C-5E317ECCF96B}"/>
              </a:ext>
            </a:extLst>
          </p:cNvPr>
          <p:cNvSpPr/>
          <p:nvPr/>
        </p:nvSpPr>
        <p:spPr>
          <a:xfrm>
            <a:off x="7543800" y="4572000"/>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9" name="Oval 18">
            <a:extLst>
              <a:ext uri="{FF2B5EF4-FFF2-40B4-BE49-F238E27FC236}">
                <a16:creationId xmlns:a16="http://schemas.microsoft.com/office/drawing/2014/main" id="{6713D0FB-17A2-48A8-863C-A9EAB5DC8F27}"/>
              </a:ext>
            </a:extLst>
          </p:cNvPr>
          <p:cNvSpPr/>
          <p:nvPr/>
        </p:nvSpPr>
        <p:spPr>
          <a:xfrm>
            <a:off x="5867400" y="2249230"/>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20" name="Oval 19">
            <a:extLst>
              <a:ext uri="{FF2B5EF4-FFF2-40B4-BE49-F238E27FC236}">
                <a16:creationId xmlns:a16="http://schemas.microsoft.com/office/drawing/2014/main" id="{20981DDA-E2A6-4AFD-B197-01EFC595056D}"/>
              </a:ext>
            </a:extLst>
          </p:cNvPr>
          <p:cNvSpPr/>
          <p:nvPr/>
        </p:nvSpPr>
        <p:spPr>
          <a:xfrm>
            <a:off x="7810500" y="1866900"/>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21" name="Oval 20">
            <a:extLst>
              <a:ext uri="{FF2B5EF4-FFF2-40B4-BE49-F238E27FC236}">
                <a16:creationId xmlns:a16="http://schemas.microsoft.com/office/drawing/2014/main" id="{7ADC0A6D-D29F-4D2C-A942-894F68E01FFD}"/>
              </a:ext>
            </a:extLst>
          </p:cNvPr>
          <p:cNvSpPr/>
          <p:nvPr/>
        </p:nvSpPr>
        <p:spPr>
          <a:xfrm>
            <a:off x="5486400" y="3351471"/>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Tree>
    <p:extLst>
      <p:ext uri="{BB962C8B-B14F-4D97-AF65-F5344CB8AC3E}">
        <p14:creationId xmlns:p14="http://schemas.microsoft.com/office/powerpoint/2010/main" val="24409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3000"/>
                                        <p:tgtEl>
                                          <p:spTgt spid="18"/>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3000"/>
                                        <p:tgtEl>
                                          <p:spTgt spid="19"/>
                                        </p:tgtEl>
                                      </p:cBhvr>
                                    </p:animEffect>
                                  </p:childTnLst>
                                </p:cTn>
                              </p:par>
                            </p:childTnLst>
                          </p:cTn>
                        </p:par>
                        <p:par>
                          <p:cTn id="12" fill="hold">
                            <p:stCondLst>
                              <p:cond delay="6000"/>
                            </p:stCondLst>
                            <p:childTnLst>
                              <p:par>
                                <p:cTn id="13" presetID="21"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3000"/>
                                        <p:tgtEl>
                                          <p:spTgt spid="20"/>
                                        </p:tgtEl>
                                      </p:cBhvr>
                                    </p:animEffect>
                                  </p:childTnLst>
                                </p:cTn>
                              </p:par>
                            </p:childTnLst>
                          </p:cTn>
                        </p:par>
                        <p:par>
                          <p:cTn id="16" fill="hold">
                            <p:stCondLst>
                              <p:cond delay="9000"/>
                            </p:stCondLst>
                            <p:childTnLst>
                              <p:par>
                                <p:cTn id="17" presetID="21"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536199-34DD-4B49-ADF2-FD297F1EF407}"/>
              </a:ext>
            </a:extLst>
          </p:cNvPr>
          <p:cNvSpPr>
            <a:spLocks noGrp="1"/>
          </p:cNvSpPr>
          <p:nvPr>
            <p:ph type="title"/>
          </p:nvPr>
        </p:nvSpPr>
        <p:spPr/>
        <p:txBody>
          <a:bodyPr/>
          <a:lstStyle/>
          <a:p>
            <a:r>
              <a:rPr lang="en-US" sz="2800" dirty="0">
                <a:solidFill>
                  <a:schemeClr val="tx1"/>
                </a:solidFill>
                <a:effectLst/>
                <a:latin typeface="Georgia" panose="02040502050405020303" pitchFamily="18" charset="0"/>
              </a:rPr>
              <a:t>Factors affecting GnRH Pulsatility</a:t>
            </a:r>
            <a:endParaRPr lang="en-US" sz="2800" dirty="0">
              <a:solidFill>
                <a:schemeClr val="tx1"/>
              </a:solidFill>
            </a:endParaRPr>
          </a:p>
        </p:txBody>
      </p:sp>
      <p:sp>
        <p:nvSpPr>
          <p:cNvPr id="6" name="Content Placeholder 5">
            <a:extLst>
              <a:ext uri="{FF2B5EF4-FFF2-40B4-BE49-F238E27FC236}">
                <a16:creationId xmlns:a16="http://schemas.microsoft.com/office/drawing/2014/main" id="{88F685DA-93C8-442A-B3E4-90638FC5C6E8}"/>
              </a:ext>
            </a:extLst>
          </p:cNvPr>
          <p:cNvSpPr>
            <a:spLocks noGrp="1"/>
          </p:cNvSpPr>
          <p:nvPr>
            <p:ph idx="1"/>
          </p:nvPr>
        </p:nvSpPr>
        <p:spPr>
          <a:xfrm>
            <a:off x="228600" y="1447800"/>
            <a:ext cx="8915400" cy="4724400"/>
          </a:xfrm>
        </p:spPr>
        <p:txBody>
          <a:bodyPr/>
          <a:lstStyle/>
          <a:p>
            <a:r>
              <a:rPr lang="en-US" sz="2000" dirty="0" err="1">
                <a:effectLst/>
                <a:latin typeface="Georgia" panose="02040502050405020303" pitchFamily="18" charset="0"/>
              </a:rPr>
              <a:t>Kisspeptin</a:t>
            </a:r>
            <a:r>
              <a:rPr lang="en-US" sz="2000" dirty="0">
                <a:effectLst/>
                <a:latin typeface="Georgia" panose="02040502050405020303" pitchFamily="18" charset="0"/>
              </a:rPr>
              <a:t> (KISS1) plays a key role in the regulation of GnRH release.</a:t>
            </a:r>
          </a:p>
          <a:p>
            <a:r>
              <a:rPr lang="en-US" sz="2000" dirty="0">
                <a:effectLst/>
                <a:latin typeface="Georgia" panose="02040502050405020303" pitchFamily="18" charset="0"/>
              </a:rPr>
              <a:t>Drugs (methyl dopa, reserpine, tricyclic antidepressants, SSRIs, ---oligomenorrhea or galactorrhea.</a:t>
            </a:r>
          </a:p>
          <a:p>
            <a:r>
              <a:rPr lang="en-US" sz="2000" dirty="0">
                <a:effectLst/>
                <a:latin typeface="Georgia" panose="02040502050405020303" pitchFamily="18" charset="0"/>
              </a:rPr>
              <a:t>Hypothalamic prostaglandins may also modulate the release of GnRH; the midcycle surge of LH- inhibition of prostaglandin at midcycle may disrupt ovulation.</a:t>
            </a:r>
          </a:p>
          <a:p>
            <a:r>
              <a:rPr lang="en-US" sz="2000" dirty="0">
                <a:effectLst/>
                <a:latin typeface="Georgia" panose="02040502050405020303" pitchFamily="18" charset="0"/>
              </a:rPr>
              <a:t>CRH release negatively affects the GnRH pulse generator, which results in a decrease in GnRH pulse frequency</a:t>
            </a:r>
          </a:p>
          <a:p>
            <a:r>
              <a:rPr lang="en-US" sz="2000" dirty="0">
                <a:effectLst/>
                <a:latin typeface="Georgia" panose="02040502050405020303" pitchFamily="18" charset="0"/>
              </a:rPr>
              <a:t>Leptin also appears to function as one of the metabolic cues regulating the GnRH pulse generator</a:t>
            </a:r>
          </a:p>
          <a:p>
            <a:r>
              <a:rPr lang="en-US" sz="2000" dirty="0">
                <a:effectLst/>
                <a:latin typeface="Georgia" panose="02040502050405020303" pitchFamily="18" charset="0"/>
              </a:rPr>
              <a:t>Inhibitory effect of NPY on the GnRH pulse generator- undernutrition </a:t>
            </a:r>
          </a:p>
          <a:p>
            <a:r>
              <a:rPr lang="en-US" sz="2000" dirty="0">
                <a:effectLst/>
                <a:latin typeface="Georgia" panose="02040502050405020303" pitchFamily="18" charset="0"/>
              </a:rPr>
              <a:t>A low GnRH pulse frequency favors FSH synthesis, whereas a high GnRH pulse frequency favors LH synthesis.</a:t>
            </a:r>
          </a:p>
          <a:p>
            <a:pPr lvl="0">
              <a:buClr>
                <a:srgbClr val="8EB3C8"/>
              </a:buClr>
            </a:pPr>
            <a:r>
              <a:rPr lang="en-US" sz="2000" dirty="0">
                <a:solidFill>
                  <a:srgbClr val="003366"/>
                </a:solidFill>
                <a:effectLst/>
                <a:latin typeface="Georgia" panose="02040502050405020303" pitchFamily="18" charset="0"/>
              </a:rPr>
              <a:t>E2 is known to decrease GnRH pulse amplitude, whereas P4 decreases GnRH pulse frequency.</a:t>
            </a:r>
          </a:p>
          <a:p>
            <a:endParaRPr lang="en-US" sz="2000" dirty="0"/>
          </a:p>
        </p:txBody>
      </p:sp>
      <p:sp>
        <p:nvSpPr>
          <p:cNvPr id="7" name="Arrow: Right 6">
            <a:extLst>
              <a:ext uri="{FF2B5EF4-FFF2-40B4-BE49-F238E27FC236}">
                <a16:creationId xmlns:a16="http://schemas.microsoft.com/office/drawing/2014/main" id="{25CF6389-999B-4638-B0E3-FF795A39B94B}"/>
              </a:ext>
            </a:extLst>
          </p:cNvPr>
          <p:cNvSpPr/>
          <p:nvPr/>
        </p:nvSpPr>
        <p:spPr bwMode="auto">
          <a:xfrm>
            <a:off x="7924800" y="1981200"/>
            <a:ext cx="457200" cy="15240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0952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naturalheightgrowth.com/wp-content/uploads/2012/10/Screen-Shot-2012-10-22-at-3.16.09-PM.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285237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2EEC-FD84-49E7-8ABC-3AAB51A7FE11}"/>
              </a:ext>
            </a:extLst>
          </p:cNvPr>
          <p:cNvSpPr>
            <a:spLocks noGrp="1"/>
          </p:cNvSpPr>
          <p:nvPr>
            <p:ph type="title"/>
          </p:nvPr>
        </p:nvSpPr>
        <p:spPr/>
        <p:txBody>
          <a:bodyPr/>
          <a:lstStyle/>
          <a:p>
            <a:r>
              <a:rPr lang="en-US" sz="2800" dirty="0">
                <a:solidFill>
                  <a:srgbClr val="003366"/>
                </a:solidFill>
                <a:effectLst/>
                <a:latin typeface="Georgia" panose="02040502050405020303" pitchFamily="18" charset="0"/>
              </a:rPr>
              <a:t>Factors affecting GnRH Pulsatility</a:t>
            </a:r>
            <a:endParaRPr lang="en-US" dirty="0"/>
          </a:p>
        </p:txBody>
      </p:sp>
      <p:sp>
        <p:nvSpPr>
          <p:cNvPr id="3" name="Content Placeholder 2">
            <a:extLst>
              <a:ext uri="{FF2B5EF4-FFF2-40B4-BE49-F238E27FC236}">
                <a16:creationId xmlns:a16="http://schemas.microsoft.com/office/drawing/2014/main" id="{93E1448C-625A-4ECB-93F2-C7BAF30671E6}"/>
              </a:ext>
            </a:extLst>
          </p:cNvPr>
          <p:cNvSpPr>
            <a:spLocks noGrp="1"/>
          </p:cNvSpPr>
          <p:nvPr>
            <p:ph idx="1"/>
          </p:nvPr>
        </p:nvSpPr>
        <p:spPr>
          <a:xfrm>
            <a:off x="609600" y="1676400"/>
            <a:ext cx="8610600" cy="4724400"/>
          </a:xfrm>
        </p:spPr>
        <p:txBody>
          <a:bodyPr/>
          <a:lstStyle/>
          <a:p>
            <a:pPr lvl="0">
              <a:buClr>
                <a:srgbClr val="8EB3C8"/>
              </a:buClr>
            </a:pPr>
            <a:r>
              <a:rPr lang="en-US" sz="2000" dirty="0">
                <a:solidFill>
                  <a:srgbClr val="003366"/>
                </a:solidFill>
                <a:effectLst/>
                <a:latin typeface="Georgia" panose="02040502050405020303" pitchFamily="18" charset="0"/>
              </a:rPr>
              <a:t>Dopamine: the effect on LH is mediated through GnRH - in hypothalamic amenorrhea there appears to be an excess of dopaminergic tone- dopamine blocker may return the LH pulse frequency to normal </a:t>
            </a:r>
          </a:p>
          <a:p>
            <a:pPr lvl="0">
              <a:buClr>
                <a:srgbClr val="8EB3C8"/>
              </a:buClr>
            </a:pPr>
            <a:r>
              <a:rPr lang="en-US" sz="2000" dirty="0">
                <a:effectLst/>
                <a:latin typeface="Georgia" panose="02040502050405020303" pitchFamily="18" charset="0"/>
              </a:rPr>
              <a:t>Sustained exposure of the GnRH-R to constant GnRH concentrations drastically reduces the response of the </a:t>
            </a:r>
            <a:r>
              <a:rPr lang="en-US" sz="2000" dirty="0" err="1">
                <a:effectLst/>
                <a:latin typeface="Georgia" panose="02040502050405020303" pitchFamily="18" charset="0"/>
              </a:rPr>
              <a:t>gonadotrope</a:t>
            </a:r>
            <a:r>
              <a:rPr lang="en-US" sz="2000" dirty="0">
                <a:effectLst/>
                <a:latin typeface="Georgia" panose="02040502050405020303" pitchFamily="18" charset="0"/>
              </a:rPr>
              <a:t> to subsequent stimulation with GnRH---  </a:t>
            </a:r>
            <a:r>
              <a:rPr lang="en-US" sz="2000" b="1" i="1" dirty="0">
                <a:solidFill>
                  <a:srgbClr val="FF0000"/>
                </a:solidFill>
                <a:effectLst/>
                <a:latin typeface="Georgia" panose="02040502050405020303" pitchFamily="18" charset="0"/>
              </a:rPr>
              <a:t>desensitization </a:t>
            </a:r>
            <a:r>
              <a:rPr lang="en-US" sz="2000" dirty="0">
                <a:solidFill>
                  <a:srgbClr val="FF0000"/>
                </a:solidFill>
                <a:effectLst/>
                <a:latin typeface="Georgia" panose="02040502050405020303" pitchFamily="18" charset="0"/>
              </a:rPr>
              <a:t>or </a:t>
            </a:r>
            <a:r>
              <a:rPr lang="en-US" sz="2000" b="1" i="1" dirty="0">
                <a:solidFill>
                  <a:srgbClr val="FF0000"/>
                </a:solidFill>
                <a:effectLst/>
                <a:latin typeface="Georgia" panose="02040502050405020303" pitchFamily="18" charset="0"/>
              </a:rPr>
              <a:t>downregulation.</a:t>
            </a:r>
          </a:p>
          <a:p>
            <a:pPr lvl="0">
              <a:buClr>
                <a:srgbClr val="8EB3C8"/>
              </a:buClr>
            </a:pPr>
            <a:r>
              <a:rPr lang="en-US" sz="2000" b="1" i="1" dirty="0">
                <a:solidFill>
                  <a:srgbClr val="FF0000"/>
                </a:solidFill>
                <a:effectLst/>
                <a:latin typeface="Georgia" panose="02040502050405020303" pitchFamily="18" charset="0"/>
              </a:rPr>
              <a:t> </a:t>
            </a:r>
            <a:r>
              <a:rPr lang="en-US" sz="2000" b="1" dirty="0">
                <a:effectLst/>
                <a:latin typeface="Georgia" panose="02040502050405020303" pitchFamily="18" charset="0"/>
              </a:rPr>
              <a:t>GnRH agonists</a:t>
            </a:r>
            <a:r>
              <a:rPr lang="en-US" sz="2000" dirty="0">
                <a:effectLst/>
                <a:latin typeface="Georgia" panose="02040502050405020303" pitchFamily="18" charset="0"/>
              </a:rPr>
              <a:t> , there is an initial stimulation of gonadotropin release (flare), followed by the process of desensitization to induce a “medical castration” state </a:t>
            </a:r>
          </a:p>
          <a:p>
            <a:pPr lvl="0">
              <a:buClr>
                <a:srgbClr val="8EB3C8"/>
              </a:buClr>
            </a:pPr>
            <a:r>
              <a:rPr lang="en-US" sz="2000" b="1" dirty="0">
                <a:effectLst/>
                <a:latin typeface="Georgia" panose="02040502050405020303" pitchFamily="18" charset="0"/>
              </a:rPr>
              <a:t>GnRH antagonists</a:t>
            </a:r>
            <a:r>
              <a:rPr lang="en-US" sz="2000" dirty="0">
                <a:effectLst/>
                <a:latin typeface="Georgia" panose="02040502050405020303" pitchFamily="18" charset="0"/>
              </a:rPr>
              <a:t> act by competing with GnRH for receptor sites and thereby never activating a stimulatory signal</a:t>
            </a:r>
          </a:p>
          <a:p>
            <a:endParaRPr lang="en-US" dirty="0"/>
          </a:p>
        </p:txBody>
      </p:sp>
    </p:spTree>
    <p:extLst>
      <p:ext uri="{BB962C8B-B14F-4D97-AF65-F5344CB8AC3E}">
        <p14:creationId xmlns:p14="http://schemas.microsoft.com/office/powerpoint/2010/main" val="119467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002D-655C-40CF-A7F9-44D7B4E23C2E}"/>
              </a:ext>
            </a:extLst>
          </p:cNvPr>
          <p:cNvSpPr>
            <a:spLocks noGrp="1"/>
          </p:cNvSpPr>
          <p:nvPr>
            <p:ph type="title"/>
          </p:nvPr>
        </p:nvSpPr>
        <p:spPr/>
        <p:txBody>
          <a:bodyPr/>
          <a:lstStyle/>
          <a:p>
            <a:r>
              <a:rPr lang="en-US" sz="3200" dirty="0">
                <a:solidFill>
                  <a:schemeClr val="tx1"/>
                </a:solidFill>
                <a:effectLst/>
              </a:rPr>
              <a:t>Pituitary Gland</a:t>
            </a:r>
            <a:endParaRPr lang="en-US" sz="3200" dirty="0">
              <a:solidFill>
                <a:schemeClr val="tx1"/>
              </a:solidFill>
            </a:endParaRPr>
          </a:p>
        </p:txBody>
      </p:sp>
      <p:sp>
        <p:nvSpPr>
          <p:cNvPr id="3" name="Content Placeholder 2">
            <a:extLst>
              <a:ext uri="{FF2B5EF4-FFF2-40B4-BE49-F238E27FC236}">
                <a16:creationId xmlns:a16="http://schemas.microsoft.com/office/drawing/2014/main" id="{7FF34D52-422B-4BE8-B30D-EA1458264504}"/>
              </a:ext>
            </a:extLst>
          </p:cNvPr>
          <p:cNvSpPr>
            <a:spLocks noGrp="1"/>
          </p:cNvSpPr>
          <p:nvPr>
            <p:ph idx="1"/>
          </p:nvPr>
        </p:nvSpPr>
        <p:spPr>
          <a:xfrm>
            <a:off x="0" y="1447318"/>
            <a:ext cx="6019800" cy="4724400"/>
          </a:xfrm>
        </p:spPr>
        <p:txBody>
          <a:bodyPr/>
          <a:lstStyle/>
          <a:p>
            <a:r>
              <a:rPr lang="en-US" sz="2000" dirty="0">
                <a:effectLst/>
                <a:latin typeface="+mj-lt"/>
              </a:rPr>
              <a:t>The anterior pituitary (</a:t>
            </a:r>
            <a:r>
              <a:rPr lang="en-US" sz="2000" b="1" dirty="0">
                <a:effectLst/>
                <a:latin typeface="+mj-lt"/>
              </a:rPr>
              <a:t>adenohypophysis</a:t>
            </a:r>
            <a:r>
              <a:rPr lang="en-US" sz="2000" dirty="0">
                <a:effectLst/>
                <a:latin typeface="+mj-lt"/>
              </a:rPr>
              <a:t> ) derives from the </a:t>
            </a:r>
            <a:r>
              <a:rPr lang="en-US" sz="2000" i="1" dirty="0" err="1">
                <a:effectLst/>
                <a:latin typeface="+mj-lt"/>
              </a:rPr>
              <a:t>Rathke</a:t>
            </a:r>
            <a:r>
              <a:rPr lang="en-US" sz="2000" i="1" dirty="0">
                <a:effectLst/>
                <a:latin typeface="+mj-lt"/>
              </a:rPr>
              <a:t> pouch- </a:t>
            </a:r>
            <a:r>
              <a:rPr lang="en-US" sz="2000" dirty="0">
                <a:effectLst/>
                <a:latin typeface="+mj-lt"/>
              </a:rPr>
              <a:t>It originates at third week of life- the only vascularization is through the portal system</a:t>
            </a:r>
          </a:p>
          <a:p>
            <a:r>
              <a:rPr lang="en-US" sz="2000" dirty="0">
                <a:effectLst/>
                <a:latin typeface="+mj-lt"/>
              </a:rPr>
              <a:t>The posterior pituitary (</a:t>
            </a:r>
            <a:r>
              <a:rPr lang="en-US" sz="2000" b="1" dirty="0">
                <a:effectLst/>
                <a:latin typeface="+mj-lt"/>
              </a:rPr>
              <a:t>neurohypophysis</a:t>
            </a:r>
            <a:r>
              <a:rPr lang="en-US" sz="2000" dirty="0">
                <a:effectLst/>
                <a:latin typeface="+mj-lt"/>
              </a:rPr>
              <a:t>) which develops as a direct extension of the brain-the neurohypophysis receives a direct arterial blood supply from the hypophyseal arteries. </a:t>
            </a:r>
          </a:p>
          <a:p>
            <a:r>
              <a:rPr lang="en-US" sz="2000" dirty="0">
                <a:effectLst/>
                <a:latin typeface="+mj-lt"/>
              </a:rPr>
              <a:t>Gonadotropins: There are two distinct gonadotropins: </a:t>
            </a:r>
            <a:r>
              <a:rPr lang="en-US" sz="2000" b="1" dirty="0">
                <a:effectLst/>
                <a:latin typeface="+mj-lt"/>
              </a:rPr>
              <a:t>luteinizing hormone (LH)</a:t>
            </a:r>
            <a:r>
              <a:rPr lang="en-US" sz="2000" dirty="0">
                <a:effectLst/>
                <a:latin typeface="+mj-lt"/>
              </a:rPr>
              <a:t> and </a:t>
            </a:r>
            <a:r>
              <a:rPr lang="en-US" sz="2000" b="1" dirty="0">
                <a:effectLst/>
                <a:latin typeface="+mj-lt"/>
              </a:rPr>
              <a:t>follicle-stimulating hormone (FSH)</a:t>
            </a:r>
            <a:r>
              <a:rPr lang="en-US" sz="2000" dirty="0">
                <a:effectLst/>
                <a:latin typeface="+mj-lt"/>
              </a:rPr>
              <a:t> . (A third gonadotropin, chorionic gonadotropin [</a:t>
            </a:r>
            <a:r>
              <a:rPr lang="en-US" sz="2000" dirty="0" err="1">
                <a:effectLst/>
                <a:latin typeface="+mj-lt"/>
              </a:rPr>
              <a:t>hCG</a:t>
            </a:r>
            <a:r>
              <a:rPr lang="en-US" sz="2000" dirty="0">
                <a:effectLst/>
                <a:latin typeface="+mj-lt"/>
              </a:rPr>
              <a:t>], is produced by the placenta.)</a:t>
            </a:r>
          </a:p>
          <a:p>
            <a:r>
              <a:rPr lang="en-US" sz="2000" b="1" u="sng" dirty="0">
                <a:effectLst/>
                <a:latin typeface="+mj-lt"/>
              </a:rPr>
              <a:t>I believe they are Two separate glands!!!!</a:t>
            </a:r>
          </a:p>
        </p:txBody>
      </p:sp>
      <p:pic>
        <p:nvPicPr>
          <p:cNvPr id="4" name="Picture 3">
            <a:extLst>
              <a:ext uri="{FF2B5EF4-FFF2-40B4-BE49-F238E27FC236}">
                <a16:creationId xmlns:a16="http://schemas.microsoft.com/office/drawing/2014/main" id="{F90A39B4-16C6-4383-8EB7-D905A6473DF7}"/>
              </a:ext>
            </a:extLst>
          </p:cNvPr>
          <p:cNvPicPr>
            <a:picLocks noChangeAspect="1"/>
          </p:cNvPicPr>
          <p:nvPr/>
        </p:nvPicPr>
        <p:blipFill>
          <a:blip r:embed="rId2"/>
          <a:stretch>
            <a:fillRect/>
          </a:stretch>
        </p:blipFill>
        <p:spPr>
          <a:xfrm>
            <a:off x="5905500" y="1371600"/>
            <a:ext cx="3276600" cy="4493141"/>
          </a:xfrm>
          <a:prstGeom prst="rect">
            <a:avLst/>
          </a:prstGeom>
        </p:spPr>
      </p:pic>
      <p:sp>
        <p:nvSpPr>
          <p:cNvPr id="6" name="Oval 5">
            <a:extLst>
              <a:ext uri="{FF2B5EF4-FFF2-40B4-BE49-F238E27FC236}">
                <a16:creationId xmlns:a16="http://schemas.microsoft.com/office/drawing/2014/main" id="{71DDB24E-F67B-4288-84B3-B94F33AD15F3}"/>
              </a:ext>
            </a:extLst>
          </p:cNvPr>
          <p:cNvSpPr/>
          <p:nvPr/>
        </p:nvSpPr>
        <p:spPr>
          <a:xfrm>
            <a:off x="7543800" y="4676990"/>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9" name="Oval 8">
            <a:extLst>
              <a:ext uri="{FF2B5EF4-FFF2-40B4-BE49-F238E27FC236}">
                <a16:creationId xmlns:a16="http://schemas.microsoft.com/office/drawing/2014/main" id="{46A98CA7-BAF9-47AD-838E-7A2DD43F0087}"/>
              </a:ext>
            </a:extLst>
          </p:cNvPr>
          <p:cNvSpPr/>
          <p:nvPr/>
        </p:nvSpPr>
        <p:spPr>
          <a:xfrm>
            <a:off x="6629400" y="4891798"/>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Tree>
    <p:extLst>
      <p:ext uri="{BB962C8B-B14F-4D97-AF65-F5344CB8AC3E}">
        <p14:creationId xmlns:p14="http://schemas.microsoft.com/office/powerpoint/2010/main" val="102718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0"/>
                                        <p:tgtEl>
                                          <p:spTgt spid="6"/>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solidFill>
                  <a:srgbClr val="003366"/>
                </a:solidFill>
                <a:effectLst/>
                <a:ea typeface="+mn-ea"/>
                <a:cs typeface="+mn-cs"/>
              </a:rPr>
              <a:t>Gonadotropins &amp; sex steroids</a:t>
            </a:r>
            <a:endParaRPr lang="en-US" sz="4800" dirty="0"/>
          </a:p>
        </p:txBody>
      </p:sp>
      <p:sp>
        <p:nvSpPr>
          <p:cNvPr id="6" name="Content Placeholder 5"/>
          <p:cNvSpPr>
            <a:spLocks noGrp="1"/>
          </p:cNvSpPr>
          <p:nvPr>
            <p:ph idx="1"/>
          </p:nvPr>
        </p:nvSpPr>
        <p:spPr>
          <a:xfrm>
            <a:off x="1219200" y="1676400"/>
            <a:ext cx="7391400" cy="4724400"/>
          </a:xfrm>
        </p:spPr>
        <p:txBody>
          <a:bodyPr/>
          <a:lstStyle/>
          <a:p>
            <a:r>
              <a:rPr lang="en-US" dirty="0">
                <a:effectLst/>
              </a:rPr>
              <a:t>Gonadotropin: </a:t>
            </a:r>
          </a:p>
          <a:p>
            <a:pPr lvl="1"/>
            <a:r>
              <a:rPr lang="en-US" dirty="0">
                <a:effectLst/>
              </a:rPr>
              <a:t>Gonad- ovary </a:t>
            </a:r>
          </a:p>
          <a:p>
            <a:pPr lvl="1"/>
            <a:r>
              <a:rPr lang="en-US" dirty="0" err="1">
                <a:effectLst/>
              </a:rPr>
              <a:t>trop</a:t>
            </a:r>
            <a:r>
              <a:rPr lang="en-US" dirty="0">
                <a:effectLst/>
              </a:rPr>
              <a:t>- affect</a:t>
            </a:r>
          </a:p>
          <a:p>
            <a:r>
              <a:rPr lang="en-US" dirty="0">
                <a:effectLst/>
              </a:rPr>
              <a:t>Estrogen- the feminizing hormone</a:t>
            </a:r>
          </a:p>
          <a:p>
            <a:r>
              <a:rPr lang="en-US" dirty="0">
                <a:effectLst/>
              </a:rPr>
              <a:t>Progesterone- </a:t>
            </a:r>
          </a:p>
          <a:p>
            <a:pPr lvl="1"/>
            <a:r>
              <a:rPr lang="en-US" dirty="0">
                <a:effectLst/>
              </a:rPr>
              <a:t>Pro- before</a:t>
            </a:r>
          </a:p>
          <a:p>
            <a:pPr lvl="1"/>
            <a:r>
              <a:rPr lang="en-US" dirty="0" err="1">
                <a:effectLst/>
              </a:rPr>
              <a:t>Gesterone</a:t>
            </a:r>
            <a:r>
              <a:rPr lang="en-US" dirty="0">
                <a:effectLst/>
              </a:rPr>
              <a:t>- from gestation- pregnancy</a:t>
            </a:r>
          </a:p>
          <a:p>
            <a:endParaRPr lang="en-US" dirty="0"/>
          </a:p>
        </p:txBody>
      </p:sp>
    </p:spTree>
    <p:extLst>
      <p:ext uri="{BB962C8B-B14F-4D97-AF65-F5344CB8AC3E}">
        <p14:creationId xmlns:p14="http://schemas.microsoft.com/office/powerpoint/2010/main" val="1956157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0418" name="Picture 2" descr="http://wmaresh.wikispaces.com/file/view/antpostpit.JPG/167267823/antpostpi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Oval 4"/>
          <p:cNvSpPr/>
          <p:nvPr/>
        </p:nvSpPr>
        <p:spPr>
          <a:xfrm>
            <a:off x="5410200" y="4800600"/>
            <a:ext cx="1066800" cy="15240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Tree>
    <p:extLst>
      <p:ext uri="{BB962C8B-B14F-4D97-AF65-F5344CB8AC3E}">
        <p14:creationId xmlns:p14="http://schemas.microsoft.com/office/powerpoint/2010/main" val="9060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http://intranet.tdmu.edu.ua/data/kafedra/internal/ginecology2/classes_stud/en/nurse/bsn/ptn/4/Nursing%20Care%20of%20Childbearing%20Family_Practicum/01.%20Clinical%20Anatomy%20and%20physiology%20of%20female%20reproductive%20system.files/image01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5" name="Oval 4"/>
          <p:cNvSpPr/>
          <p:nvPr/>
        </p:nvSpPr>
        <p:spPr>
          <a:xfrm>
            <a:off x="2057400" y="0"/>
            <a:ext cx="2514600" cy="7620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6" name="Oval 5"/>
          <p:cNvSpPr/>
          <p:nvPr/>
        </p:nvSpPr>
        <p:spPr>
          <a:xfrm>
            <a:off x="762000" y="457200"/>
            <a:ext cx="280831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7" name="Oval 6"/>
          <p:cNvSpPr/>
          <p:nvPr/>
        </p:nvSpPr>
        <p:spPr>
          <a:xfrm>
            <a:off x="3167844" y="533400"/>
            <a:ext cx="2808312"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8" name="Oval 7"/>
          <p:cNvSpPr/>
          <p:nvPr/>
        </p:nvSpPr>
        <p:spPr>
          <a:xfrm>
            <a:off x="381000" y="1676400"/>
            <a:ext cx="5867400" cy="119824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9" name="Oval 8"/>
          <p:cNvSpPr/>
          <p:nvPr/>
        </p:nvSpPr>
        <p:spPr>
          <a:xfrm>
            <a:off x="1905000" y="3429000"/>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0" name="Oval 9"/>
          <p:cNvSpPr/>
          <p:nvPr/>
        </p:nvSpPr>
        <p:spPr>
          <a:xfrm>
            <a:off x="3657600" y="3429000"/>
            <a:ext cx="1066800" cy="8382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1" name="Oval 10"/>
          <p:cNvSpPr/>
          <p:nvPr/>
        </p:nvSpPr>
        <p:spPr>
          <a:xfrm>
            <a:off x="838200" y="4495800"/>
            <a:ext cx="2743200" cy="19050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3" name="Oval 12"/>
          <p:cNvSpPr/>
          <p:nvPr/>
        </p:nvSpPr>
        <p:spPr>
          <a:xfrm>
            <a:off x="3733800" y="4495800"/>
            <a:ext cx="2743200" cy="19050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cxnSp>
        <p:nvCxnSpPr>
          <p:cNvPr id="15" name="Straight Arrow Connector 14"/>
          <p:cNvCxnSpPr/>
          <p:nvPr/>
        </p:nvCxnSpPr>
        <p:spPr bwMode="auto">
          <a:xfrm>
            <a:off x="1752600" y="1676400"/>
            <a:ext cx="457200" cy="175260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6" name="Straight Arrow Connector 15"/>
          <p:cNvCxnSpPr/>
          <p:nvPr/>
        </p:nvCxnSpPr>
        <p:spPr bwMode="auto">
          <a:xfrm flipH="1">
            <a:off x="4114800" y="1676400"/>
            <a:ext cx="457200" cy="1752600"/>
          </a:xfrm>
          <a:prstGeom prst="straightConnector1">
            <a:avLst/>
          </a:prstGeom>
          <a:solidFill>
            <a:schemeClr val="accent1"/>
          </a:solidFill>
          <a:ln w="12700" cap="sq"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5487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3000"/>
                                        <p:tgtEl>
                                          <p:spTgt spid="5"/>
                                        </p:tgtEl>
                                      </p:cBhvr>
                                    </p:animEffect>
                                  </p:childTnLst>
                                </p:cTn>
                              </p:par>
                            </p:childTnLst>
                          </p:cTn>
                        </p:par>
                        <p:par>
                          <p:cTn id="8" fill="hold">
                            <p:stCondLst>
                              <p:cond delay="3000"/>
                            </p:stCondLst>
                            <p:childTnLst>
                              <p:par>
                                <p:cTn id="9" presetID="21" presetClass="entr" presetSubtype="1"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3000"/>
                                        <p:tgtEl>
                                          <p:spTgt spid="6"/>
                                        </p:tgtEl>
                                      </p:cBhvr>
                                    </p:animEffect>
                                  </p:childTnLst>
                                </p:cTn>
                              </p:par>
                            </p:childTnLst>
                          </p:cTn>
                        </p:par>
                        <p:par>
                          <p:cTn id="12" fill="hold">
                            <p:stCondLst>
                              <p:cond delay="65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5000"/>
                                        <p:tgtEl>
                                          <p:spTgt spid="7"/>
                                        </p:tgtEl>
                                      </p:cBhvr>
                                    </p:animEffect>
                                  </p:childTnLst>
                                </p:cTn>
                              </p:par>
                            </p:childTnLst>
                          </p:cTn>
                        </p:par>
                        <p:par>
                          <p:cTn id="16" fill="hold">
                            <p:stCondLst>
                              <p:cond delay="11500"/>
                            </p:stCondLst>
                            <p:childTnLst>
                              <p:par>
                                <p:cTn id="17" presetID="21"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3000"/>
                                        <p:tgtEl>
                                          <p:spTgt spid="8"/>
                                        </p:tgtEl>
                                      </p:cBhvr>
                                    </p:animEffect>
                                  </p:childTnLst>
                                </p:cTn>
                              </p:par>
                            </p:childTnLst>
                          </p:cTn>
                        </p:par>
                        <p:par>
                          <p:cTn id="20" fill="hold">
                            <p:stCondLst>
                              <p:cond delay="14500"/>
                            </p:stCondLst>
                            <p:childTnLst>
                              <p:par>
                                <p:cTn id="21" presetID="3"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par>
                          <p:cTn id="24" fill="hold">
                            <p:stCondLst>
                              <p:cond delay="15000"/>
                            </p:stCondLst>
                            <p:childTnLst>
                              <p:par>
                                <p:cTn id="25" presetID="3" presetClass="entr" presetSubtype="1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par>
                          <p:cTn id="28" fill="hold">
                            <p:stCondLst>
                              <p:cond delay="15500"/>
                            </p:stCondLst>
                            <p:childTnLst>
                              <p:par>
                                <p:cTn id="29" presetID="21"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3000"/>
                                        <p:tgtEl>
                                          <p:spTgt spid="9"/>
                                        </p:tgtEl>
                                      </p:cBhvr>
                                    </p:animEffect>
                                  </p:childTnLst>
                                </p:cTn>
                              </p:par>
                            </p:childTnLst>
                          </p:cTn>
                        </p:par>
                        <p:par>
                          <p:cTn id="32" fill="hold">
                            <p:stCondLst>
                              <p:cond delay="18500"/>
                            </p:stCondLst>
                            <p:childTnLst>
                              <p:par>
                                <p:cTn id="33" presetID="21"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3000"/>
                                        <p:tgtEl>
                                          <p:spTgt spid="10"/>
                                        </p:tgtEl>
                                      </p:cBhvr>
                                    </p:animEffect>
                                  </p:childTnLst>
                                </p:cTn>
                              </p:par>
                            </p:childTnLst>
                          </p:cTn>
                        </p:par>
                        <p:par>
                          <p:cTn id="36" fill="hold">
                            <p:stCondLst>
                              <p:cond delay="21500"/>
                            </p:stCondLst>
                            <p:childTnLst>
                              <p:par>
                                <p:cTn id="37" presetID="21"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3000"/>
                                        <p:tgtEl>
                                          <p:spTgt spid="11"/>
                                        </p:tgtEl>
                                      </p:cBhvr>
                                    </p:animEffect>
                                  </p:childTnLst>
                                </p:cTn>
                              </p:par>
                            </p:childTnLst>
                          </p:cTn>
                        </p:par>
                        <p:par>
                          <p:cTn id="40" fill="hold">
                            <p:stCondLst>
                              <p:cond delay="24500"/>
                            </p:stCondLst>
                            <p:childTnLst>
                              <p:par>
                                <p:cTn id="41" presetID="21"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B15A-4754-4FB1-B267-D5B63F8AA3FB}"/>
              </a:ext>
            </a:extLst>
          </p:cNvPr>
          <p:cNvSpPr>
            <a:spLocks noGrp="1"/>
          </p:cNvSpPr>
          <p:nvPr>
            <p:ph type="title"/>
          </p:nvPr>
        </p:nvSpPr>
        <p:spPr/>
        <p:txBody>
          <a:bodyPr/>
          <a:lstStyle/>
          <a:p>
            <a:r>
              <a:rPr lang="en-US" sz="4000" dirty="0">
                <a:solidFill>
                  <a:schemeClr val="tx1"/>
                </a:solidFill>
                <a:effectLst/>
              </a:rPr>
              <a:t>Inhibin, activin, and </a:t>
            </a:r>
            <a:r>
              <a:rPr lang="en-US" sz="4000" dirty="0" err="1">
                <a:solidFill>
                  <a:schemeClr val="tx1"/>
                </a:solidFill>
                <a:effectLst/>
              </a:rPr>
              <a:t>follistatin</a:t>
            </a:r>
            <a:r>
              <a:rPr lang="en-US" sz="4000" dirty="0">
                <a:solidFill>
                  <a:schemeClr val="tx1"/>
                </a:solidFill>
                <a:effectLst/>
              </a:rPr>
              <a:t> </a:t>
            </a:r>
          </a:p>
        </p:txBody>
      </p:sp>
      <p:sp>
        <p:nvSpPr>
          <p:cNvPr id="3" name="Content Placeholder 2">
            <a:extLst>
              <a:ext uri="{FF2B5EF4-FFF2-40B4-BE49-F238E27FC236}">
                <a16:creationId xmlns:a16="http://schemas.microsoft.com/office/drawing/2014/main" id="{1C803422-FD7A-4CCB-84E6-0B947388667A}"/>
              </a:ext>
            </a:extLst>
          </p:cNvPr>
          <p:cNvSpPr>
            <a:spLocks noGrp="1"/>
          </p:cNvSpPr>
          <p:nvPr>
            <p:ph idx="1"/>
          </p:nvPr>
        </p:nvSpPr>
        <p:spPr>
          <a:xfrm>
            <a:off x="381000" y="1676400"/>
            <a:ext cx="8534400" cy="4724400"/>
          </a:xfrm>
        </p:spPr>
        <p:txBody>
          <a:bodyPr/>
          <a:lstStyle/>
          <a:p>
            <a:r>
              <a:rPr lang="en-US" sz="2000" dirty="0">
                <a:effectLst/>
              </a:rPr>
              <a:t>Inhibin, activin, and </a:t>
            </a:r>
            <a:r>
              <a:rPr lang="en-US" sz="2000" dirty="0" err="1">
                <a:effectLst/>
              </a:rPr>
              <a:t>follistatin</a:t>
            </a:r>
            <a:r>
              <a:rPr lang="en-US" sz="2000" dirty="0">
                <a:effectLst/>
              </a:rPr>
              <a:t> --- selective effects on FSH secretion. </a:t>
            </a:r>
          </a:p>
          <a:p>
            <a:r>
              <a:rPr lang="en-US" sz="2000" dirty="0">
                <a:effectLst/>
              </a:rPr>
              <a:t>Although the primary source of inhibin remains the ovary, activin and </a:t>
            </a:r>
            <a:r>
              <a:rPr lang="en-US" sz="2000" dirty="0" err="1">
                <a:effectLst/>
              </a:rPr>
              <a:t>follistatin</a:t>
            </a:r>
            <a:r>
              <a:rPr lang="en-US" sz="2000" dirty="0">
                <a:effectLst/>
              </a:rPr>
              <a:t> are also produced in extragonadal tissues and can exert effects on FSH through an autocrine-paracrine mechanism. </a:t>
            </a:r>
          </a:p>
          <a:p>
            <a:r>
              <a:rPr lang="en-US" sz="2000" dirty="0">
                <a:effectLst/>
              </a:rPr>
              <a:t>Inhibin-B is secreted by ovarian granulosa cells during the follicular phase (under the control of FSH) and inhibin-A by the corpus luteum in the luteal phase (under the control of LH). </a:t>
            </a:r>
          </a:p>
          <a:p>
            <a:r>
              <a:rPr lang="en-US" sz="2000" dirty="0" err="1">
                <a:effectLst/>
              </a:rPr>
              <a:t>Inhibins</a:t>
            </a:r>
            <a:r>
              <a:rPr lang="en-US" sz="2000" dirty="0">
                <a:effectLst/>
              </a:rPr>
              <a:t> act synergistically with estradiol to inhibit FSH secretion.</a:t>
            </a:r>
          </a:p>
          <a:p>
            <a:r>
              <a:rPr lang="en-US" sz="2000" dirty="0">
                <a:effectLst/>
              </a:rPr>
              <a:t>Activin can directly stimulate FSH biosynthesis and release from the gonadotroph cells of the pituitary gland. </a:t>
            </a:r>
          </a:p>
          <a:p>
            <a:r>
              <a:rPr lang="en-US" sz="2000" dirty="0" err="1">
                <a:effectLst/>
              </a:rPr>
              <a:t>Follistatin</a:t>
            </a:r>
            <a:r>
              <a:rPr lang="en-US" sz="2000" dirty="0">
                <a:effectLst/>
              </a:rPr>
              <a:t> can negatively regulate biologic functions of activin via binding and prevent it from interacting with the activin receptor at the cell membrane.</a:t>
            </a:r>
          </a:p>
        </p:txBody>
      </p:sp>
    </p:spTree>
    <p:extLst>
      <p:ext uri="{BB962C8B-B14F-4D97-AF65-F5344CB8AC3E}">
        <p14:creationId xmlns:p14="http://schemas.microsoft.com/office/powerpoint/2010/main" val="132561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2131-BE7D-43C6-BB5A-0257C3BE0AC1}"/>
              </a:ext>
            </a:extLst>
          </p:cNvPr>
          <p:cNvSpPr>
            <a:spLocks noGrp="1"/>
          </p:cNvSpPr>
          <p:nvPr>
            <p:ph type="title"/>
          </p:nvPr>
        </p:nvSpPr>
        <p:spPr/>
        <p:txBody>
          <a:bodyPr/>
          <a:lstStyle/>
          <a:p>
            <a:r>
              <a:rPr lang="en-US" sz="4000" dirty="0">
                <a:solidFill>
                  <a:schemeClr val="tx1"/>
                </a:solidFill>
                <a:effectLst/>
              </a:rPr>
              <a:t>Feed Back mechanisms</a:t>
            </a:r>
          </a:p>
        </p:txBody>
      </p:sp>
      <p:sp>
        <p:nvSpPr>
          <p:cNvPr id="3" name="Content Placeholder 2">
            <a:extLst>
              <a:ext uri="{FF2B5EF4-FFF2-40B4-BE49-F238E27FC236}">
                <a16:creationId xmlns:a16="http://schemas.microsoft.com/office/drawing/2014/main" id="{3E749C53-A3A3-4B0F-9372-C3463F4FF50D}"/>
              </a:ext>
            </a:extLst>
          </p:cNvPr>
          <p:cNvSpPr>
            <a:spLocks noGrp="1"/>
          </p:cNvSpPr>
          <p:nvPr>
            <p:ph idx="1"/>
          </p:nvPr>
        </p:nvSpPr>
        <p:spPr>
          <a:xfrm>
            <a:off x="0" y="1676400"/>
            <a:ext cx="8991600" cy="4724400"/>
          </a:xfrm>
        </p:spPr>
        <p:txBody>
          <a:bodyPr/>
          <a:lstStyle/>
          <a:p>
            <a:pPr>
              <a:buFont typeface="Arial" panose="020B0604020202020204" pitchFamily="34" charset="0"/>
              <a:buChar char="•"/>
            </a:pPr>
            <a:r>
              <a:rPr lang="en-US" sz="2000" b="1" dirty="0">
                <a:effectLst/>
                <a:latin typeface="Georgia" panose="02040502050405020303" pitchFamily="18" charset="0"/>
              </a:rPr>
              <a:t>Follicular phase: </a:t>
            </a:r>
            <a:r>
              <a:rPr lang="en-US" sz="2000" dirty="0">
                <a:effectLst/>
                <a:latin typeface="Georgia" panose="02040502050405020303" pitchFamily="18" charset="0"/>
              </a:rPr>
              <a:t>FSH and LH stimulate synthesis and secretion of estradiol by follicular cells. One action of estradiol is </a:t>
            </a:r>
            <a:r>
              <a:rPr lang="en-US" sz="2000" b="1" i="1" u="sng" dirty="0">
                <a:effectLst/>
                <a:latin typeface="Georgia" panose="02040502050405020303" pitchFamily="18" charset="0"/>
              </a:rPr>
              <a:t>negative</a:t>
            </a:r>
            <a:r>
              <a:rPr lang="en-US" sz="2000" i="1" dirty="0">
                <a:effectLst/>
                <a:latin typeface="Georgia" panose="02040502050405020303" pitchFamily="18" charset="0"/>
              </a:rPr>
              <a:t> </a:t>
            </a:r>
            <a:r>
              <a:rPr lang="en-US" sz="2000" dirty="0">
                <a:effectLst/>
                <a:latin typeface="Georgia" panose="02040502050405020303" pitchFamily="18" charset="0"/>
              </a:rPr>
              <a:t>feedback on GnRH secretion by the hypothalamus and FSH and LH secretion by the anterior pituitary. </a:t>
            </a:r>
          </a:p>
          <a:p>
            <a:pPr>
              <a:buFont typeface="Arial" panose="020B0604020202020204" pitchFamily="34" charset="0"/>
              <a:buChar char="•"/>
            </a:pPr>
            <a:r>
              <a:rPr lang="en-US" sz="2000" b="1" dirty="0">
                <a:effectLst/>
                <a:latin typeface="Georgia" panose="02040502050405020303" pitchFamily="18" charset="0"/>
              </a:rPr>
              <a:t>Midcycle, </a:t>
            </a:r>
            <a:r>
              <a:rPr lang="en-US" sz="2000" dirty="0">
                <a:effectLst/>
                <a:latin typeface="Georgia" panose="02040502050405020303" pitchFamily="18" charset="0"/>
              </a:rPr>
              <a:t>the feedback pattern reverses. When a critical level of estradiol is reached (of at least 200 picograms per milliliter of plasma), estradiol has a </a:t>
            </a:r>
            <a:r>
              <a:rPr lang="en-US" sz="2000" b="1" i="1" u="sng" dirty="0">
                <a:effectLst/>
                <a:latin typeface="Georgia" panose="02040502050405020303" pitchFamily="18" charset="0"/>
              </a:rPr>
              <a:t>positive</a:t>
            </a:r>
            <a:r>
              <a:rPr lang="en-US" sz="2000" i="1" dirty="0">
                <a:effectLst/>
                <a:latin typeface="Georgia" panose="02040502050405020303" pitchFamily="18" charset="0"/>
              </a:rPr>
              <a:t> </a:t>
            </a:r>
            <a:r>
              <a:rPr lang="en-US" sz="2000" dirty="0">
                <a:effectLst/>
                <a:latin typeface="Georgia" panose="02040502050405020303" pitchFamily="18" charset="0"/>
              </a:rPr>
              <a:t>feedback effect on GnRH secretion and on FSH and LH. This burst of hormone secretion by the anterior pituitary, called the </a:t>
            </a:r>
            <a:r>
              <a:rPr lang="en-US" sz="2000" b="1" dirty="0">
                <a:effectLst/>
                <a:latin typeface="Georgia" panose="02040502050405020303" pitchFamily="18" charset="0"/>
              </a:rPr>
              <a:t>ovulatory surge of FSH and LH, </a:t>
            </a:r>
            <a:r>
              <a:rPr lang="en-US" sz="2000" dirty="0">
                <a:effectLst/>
                <a:latin typeface="Georgia" panose="02040502050405020303" pitchFamily="18" charset="0"/>
              </a:rPr>
              <a:t>then triggers ovulation of the mature oocyte.</a:t>
            </a:r>
          </a:p>
          <a:p>
            <a:pPr>
              <a:buFont typeface="Arial" panose="020B0604020202020204" pitchFamily="34" charset="0"/>
              <a:buChar char="•"/>
            </a:pPr>
            <a:r>
              <a:rPr lang="en-US" sz="2000" b="1" dirty="0">
                <a:effectLst/>
                <a:latin typeface="Georgia" panose="02040502050405020303" pitchFamily="18" charset="0"/>
              </a:rPr>
              <a:t>Luteal phase: </a:t>
            </a:r>
            <a:r>
              <a:rPr lang="en-US" sz="2000" dirty="0">
                <a:effectLst/>
                <a:latin typeface="Georgia" panose="02040502050405020303" pitchFamily="18" charset="0"/>
              </a:rPr>
              <a:t>One of the actions of progesterone is </a:t>
            </a:r>
            <a:r>
              <a:rPr lang="en-US" sz="2000" b="1" i="1" u="sng" dirty="0">
                <a:effectLst/>
                <a:latin typeface="Georgia" panose="02040502050405020303" pitchFamily="18" charset="0"/>
              </a:rPr>
              <a:t>negative </a:t>
            </a:r>
            <a:r>
              <a:rPr lang="en-US" sz="2000" dirty="0">
                <a:effectLst/>
                <a:latin typeface="Georgia" panose="02040502050405020303" pitchFamily="18" charset="0"/>
              </a:rPr>
              <a:t>feedback on GnRH secretion and FSH and LH secretion. </a:t>
            </a:r>
          </a:p>
          <a:p>
            <a:pPr>
              <a:buFont typeface="Arial" panose="020B0604020202020204" pitchFamily="34" charset="0"/>
              <a:buChar char="•"/>
            </a:pPr>
            <a:r>
              <a:rPr lang="en-US" sz="2000" b="1" dirty="0">
                <a:effectLst/>
                <a:latin typeface="Georgia" panose="02040502050405020303" pitchFamily="18" charset="0"/>
              </a:rPr>
              <a:t>Inhibin</a:t>
            </a:r>
            <a:r>
              <a:rPr lang="en-US" sz="2000" dirty="0">
                <a:effectLst/>
                <a:latin typeface="Georgia" panose="02040502050405020303" pitchFamily="18" charset="0"/>
              </a:rPr>
              <a:t> </a:t>
            </a:r>
            <a:r>
              <a:rPr lang="en-US" sz="2000" b="1" u="sng" dirty="0">
                <a:effectLst/>
                <a:latin typeface="Georgia" panose="02040502050405020303" pitchFamily="18" charset="0"/>
              </a:rPr>
              <a:t>inhibits</a:t>
            </a:r>
            <a:r>
              <a:rPr lang="en-US" sz="2000" dirty="0">
                <a:effectLst/>
                <a:latin typeface="Georgia" panose="02040502050405020303" pitchFamily="18" charset="0"/>
              </a:rPr>
              <a:t> FSH secretion from the anterior pituitary.</a:t>
            </a:r>
          </a:p>
          <a:p>
            <a:pPr>
              <a:buFont typeface="Arial" panose="020B0604020202020204" pitchFamily="34" charset="0"/>
              <a:buChar char="•"/>
            </a:pPr>
            <a:r>
              <a:rPr lang="en-US" sz="2000" b="1" dirty="0">
                <a:effectLst/>
                <a:latin typeface="Georgia" panose="02040502050405020303" pitchFamily="18" charset="0"/>
              </a:rPr>
              <a:t>Activin </a:t>
            </a:r>
            <a:r>
              <a:rPr lang="en-US" sz="2000" dirty="0">
                <a:effectLst/>
                <a:latin typeface="Georgia" panose="02040502050405020303" pitchFamily="18" charset="0"/>
              </a:rPr>
              <a:t>is also produced by ovarian granulosa cells and </a:t>
            </a:r>
            <a:r>
              <a:rPr lang="en-US" sz="2000" b="1" u="sng" dirty="0">
                <a:effectLst/>
                <a:latin typeface="Georgia" panose="02040502050405020303" pitchFamily="18" charset="0"/>
              </a:rPr>
              <a:t>stimulates</a:t>
            </a:r>
            <a:r>
              <a:rPr lang="en-US" sz="2000" dirty="0">
                <a:effectLst/>
                <a:latin typeface="Georgia" panose="02040502050405020303" pitchFamily="18" charset="0"/>
              </a:rPr>
              <a:t> FSH secretion from the anterior pituitary.</a:t>
            </a:r>
          </a:p>
          <a:p>
            <a:endParaRPr lang="en-US" dirty="0"/>
          </a:p>
        </p:txBody>
      </p:sp>
    </p:spTree>
    <p:extLst>
      <p:ext uri="{BB962C8B-B14F-4D97-AF65-F5344CB8AC3E}">
        <p14:creationId xmlns:p14="http://schemas.microsoft.com/office/powerpoint/2010/main" val="237851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DA37-B04E-4BF9-BDD3-88D0DC7194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818D0F-7ACC-4A6E-9E2C-FD6B6BC58AE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FF441B-D6FE-43CF-9B46-C8F5F9A83F41}"/>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135993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B3F7-8F86-4E8A-A734-13FF2FD9210A}"/>
              </a:ext>
            </a:extLst>
          </p:cNvPr>
          <p:cNvSpPr>
            <a:spLocks noGrp="1"/>
          </p:cNvSpPr>
          <p:nvPr>
            <p:ph type="title"/>
          </p:nvPr>
        </p:nvSpPr>
        <p:spPr/>
        <p:txBody>
          <a:bodyPr/>
          <a:lstStyle/>
          <a:p>
            <a:r>
              <a:rPr lang="en-US" dirty="0">
                <a:solidFill>
                  <a:schemeClr val="tx1"/>
                </a:solidFill>
                <a:effectLst/>
                <a:latin typeface="Georgia" panose="02040502050405020303" pitchFamily="18" charset="0"/>
              </a:rPr>
              <a:t>Prostaglandins</a:t>
            </a:r>
            <a:endParaRPr lang="en-US" dirty="0">
              <a:solidFill>
                <a:schemeClr val="tx1"/>
              </a:solidFill>
            </a:endParaRPr>
          </a:p>
        </p:txBody>
      </p:sp>
      <p:sp>
        <p:nvSpPr>
          <p:cNvPr id="3" name="Content Placeholder 2">
            <a:extLst>
              <a:ext uri="{FF2B5EF4-FFF2-40B4-BE49-F238E27FC236}">
                <a16:creationId xmlns:a16="http://schemas.microsoft.com/office/drawing/2014/main" id="{76560F0F-2CCC-4F6D-BF95-785EF97DE87C}"/>
              </a:ext>
            </a:extLst>
          </p:cNvPr>
          <p:cNvSpPr>
            <a:spLocks noGrp="1"/>
          </p:cNvSpPr>
          <p:nvPr>
            <p:ph idx="1"/>
          </p:nvPr>
        </p:nvSpPr>
        <p:spPr>
          <a:xfrm>
            <a:off x="152400" y="1447800"/>
            <a:ext cx="8991600" cy="4724400"/>
          </a:xfrm>
        </p:spPr>
        <p:txBody>
          <a:bodyPr/>
          <a:lstStyle/>
          <a:p>
            <a:r>
              <a:rPr lang="en-US" sz="2000" dirty="0">
                <a:effectLst/>
                <a:latin typeface="Georgia" panose="02040502050405020303" pitchFamily="18" charset="0"/>
              </a:rPr>
              <a:t>Prostaglandins are produced intracellularly shortly before they are released and generally act locally</a:t>
            </a:r>
            <a:r>
              <a:rPr lang="en-US" sz="2800" dirty="0">
                <a:solidFill>
                  <a:srgbClr val="505050"/>
                </a:solidFill>
                <a:effectLst/>
                <a:latin typeface="Georgia" panose="02040502050405020303" pitchFamily="18" charset="0"/>
              </a:rPr>
              <a:t>.</a:t>
            </a:r>
          </a:p>
          <a:p>
            <a:r>
              <a:rPr lang="en-US" sz="2000" dirty="0">
                <a:effectLst/>
                <a:latin typeface="Georgia" panose="02040502050405020303" pitchFamily="18" charset="0"/>
              </a:rPr>
              <a:t>Modulate the responses of endogenous stimulators and inhibitors, such as ovarian stimulation by LH, which is modulated by PGF2α.</a:t>
            </a:r>
          </a:p>
          <a:p>
            <a:r>
              <a:rPr lang="en-US" sz="2000" dirty="0">
                <a:effectLst/>
                <a:latin typeface="Georgia" panose="02040502050405020303" pitchFamily="18" charset="0"/>
              </a:rPr>
              <a:t>They help control early follicular growth by increasing blood supply to certain follicles </a:t>
            </a:r>
          </a:p>
          <a:p>
            <a:r>
              <a:rPr lang="en-US" sz="2000" dirty="0">
                <a:effectLst/>
                <a:latin typeface="Georgia" panose="02040502050405020303" pitchFamily="18" charset="0"/>
              </a:rPr>
              <a:t>Inducing FSH receptors in granulosa cells of preovulatory follicles. </a:t>
            </a:r>
          </a:p>
          <a:p>
            <a:r>
              <a:rPr lang="en-US" sz="2000" dirty="0">
                <a:effectLst/>
                <a:latin typeface="Georgia" panose="02040502050405020303" pitchFamily="18" charset="0"/>
              </a:rPr>
              <a:t>Both PGF2α and PGE2 are concentrated in follicular fluid of preovulatory follicles and assist follicular rupture by facilitating proteolytic enzyme activity in the follicular walls. </a:t>
            </a:r>
          </a:p>
          <a:p>
            <a:r>
              <a:rPr lang="en-US" sz="2000" dirty="0">
                <a:effectLst/>
                <a:latin typeface="Georgia" panose="02040502050405020303" pitchFamily="18" charset="0"/>
              </a:rPr>
              <a:t>Concentrations of PGE2 and PGF2α in endometrium increase progressively from the proliferative to the secretory phase of the cycle, with highest levels at menstruation. </a:t>
            </a:r>
          </a:p>
          <a:p>
            <a:r>
              <a:rPr lang="en-US" sz="2000" dirty="0">
                <a:effectLst/>
                <a:latin typeface="Georgia" panose="02040502050405020303" pitchFamily="18" charset="0"/>
              </a:rPr>
              <a:t>Help regulate myometrial contractility and regulate the process of menstruation.</a:t>
            </a:r>
            <a:endParaRPr lang="en-US" sz="2000" dirty="0"/>
          </a:p>
        </p:txBody>
      </p:sp>
    </p:spTree>
    <p:extLst>
      <p:ext uri="{BB962C8B-B14F-4D97-AF65-F5344CB8AC3E}">
        <p14:creationId xmlns:p14="http://schemas.microsoft.com/office/powerpoint/2010/main" val="2745084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55490-EB43-4B74-BD7E-8496DE453AA8}"/>
              </a:ext>
            </a:extLst>
          </p:cNvPr>
          <p:cNvSpPr>
            <a:spLocks noGrp="1"/>
          </p:cNvSpPr>
          <p:nvPr>
            <p:ph type="title"/>
          </p:nvPr>
        </p:nvSpPr>
        <p:spPr>
          <a:xfrm>
            <a:off x="1905000" y="134938"/>
            <a:ext cx="4361873" cy="1162050"/>
          </a:xfrm>
        </p:spPr>
        <p:txBody>
          <a:bodyPr/>
          <a:lstStyle/>
          <a:p>
            <a:r>
              <a:rPr lang="en-US" sz="4000" b="0" dirty="0">
                <a:solidFill>
                  <a:schemeClr val="tx1"/>
                </a:solidFill>
                <a:effectLst/>
              </a:rPr>
              <a:t>Role of E2 &amp; P4 on endometrium</a:t>
            </a:r>
          </a:p>
        </p:txBody>
      </p:sp>
      <p:sp>
        <p:nvSpPr>
          <p:cNvPr id="7" name="Text Placeholder 6">
            <a:extLst>
              <a:ext uri="{FF2B5EF4-FFF2-40B4-BE49-F238E27FC236}">
                <a16:creationId xmlns:a16="http://schemas.microsoft.com/office/drawing/2014/main" id="{FD434462-9E84-44F8-91F0-E5A9DE080EFD}"/>
              </a:ext>
            </a:extLst>
          </p:cNvPr>
          <p:cNvSpPr>
            <a:spLocks noGrp="1"/>
          </p:cNvSpPr>
          <p:nvPr>
            <p:ph type="body" sz="half" idx="2"/>
          </p:nvPr>
        </p:nvSpPr>
        <p:spPr>
          <a:xfrm>
            <a:off x="457200" y="1435100"/>
            <a:ext cx="4114800" cy="4691063"/>
          </a:xfrm>
        </p:spPr>
        <p:txBody>
          <a:bodyPr/>
          <a:lstStyle/>
          <a:p>
            <a:pPr marL="342900" indent="-342900">
              <a:buFont typeface="Arial" panose="020B0604020202020204" pitchFamily="34" charset="0"/>
              <a:buChar char="•"/>
            </a:pPr>
            <a:r>
              <a:rPr lang="en-US" sz="2000" dirty="0">
                <a:effectLst/>
              </a:rPr>
              <a:t>Critical epithelial effects of estrogen (i.e., DNA synthesis, proliferation, and gene expression) are mediated primarily by estrogen receptor-α (ER) in stromal cells in a paracrine manner in the endometrium. </a:t>
            </a:r>
          </a:p>
          <a:p>
            <a:pPr marL="342900" indent="-342900">
              <a:buFont typeface="Arial" panose="020B0604020202020204" pitchFamily="34" charset="0"/>
              <a:buChar char="•"/>
            </a:pPr>
            <a:r>
              <a:rPr lang="en-US" sz="2000" dirty="0">
                <a:effectLst/>
              </a:rPr>
              <a:t>Antiestrogenic effects of progesterone on epithelial cells (e.g., decreased proliferation, enhanced differentiation) are mediated primarily by progesterone receptors (PRs) in stromal cells</a:t>
            </a:r>
          </a:p>
        </p:txBody>
      </p:sp>
      <p:pic>
        <p:nvPicPr>
          <p:cNvPr id="4" name="Picture 3">
            <a:extLst>
              <a:ext uri="{FF2B5EF4-FFF2-40B4-BE49-F238E27FC236}">
                <a16:creationId xmlns:a16="http://schemas.microsoft.com/office/drawing/2014/main" id="{CBD04F10-EE13-4F06-BB50-1B4721A0E65D}"/>
              </a:ext>
            </a:extLst>
          </p:cNvPr>
          <p:cNvPicPr>
            <a:picLocks noChangeAspect="1"/>
          </p:cNvPicPr>
          <p:nvPr/>
        </p:nvPicPr>
        <p:blipFill>
          <a:blip r:embed="rId2"/>
          <a:stretch>
            <a:fillRect/>
          </a:stretch>
        </p:blipFill>
        <p:spPr>
          <a:xfrm>
            <a:off x="4572000" y="1371600"/>
            <a:ext cx="4361873" cy="5410200"/>
          </a:xfrm>
          <a:prstGeom prst="rect">
            <a:avLst/>
          </a:prstGeom>
        </p:spPr>
      </p:pic>
    </p:spTree>
    <p:extLst>
      <p:ext uri="{BB962C8B-B14F-4D97-AF65-F5344CB8AC3E}">
        <p14:creationId xmlns:p14="http://schemas.microsoft.com/office/powerpoint/2010/main" val="245755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3F4E0-5CED-4E3C-A1FF-3D818F461A31}"/>
              </a:ext>
            </a:extLst>
          </p:cNvPr>
          <p:cNvSpPr>
            <a:spLocks noGrp="1"/>
          </p:cNvSpPr>
          <p:nvPr>
            <p:ph type="title"/>
          </p:nvPr>
        </p:nvSpPr>
        <p:spPr/>
        <p:txBody>
          <a:bodyPr/>
          <a:lstStyle/>
          <a:p>
            <a:r>
              <a:rPr lang="en-US" sz="3200" dirty="0">
                <a:solidFill>
                  <a:srgbClr val="003366"/>
                </a:solidFill>
                <a:effectLst/>
                <a:latin typeface="Source Sans Pro" panose="020B0503030403020204" pitchFamily="34" charset="0"/>
                <a:ea typeface="+mn-ea"/>
                <a:cs typeface="+mn-cs"/>
              </a:rPr>
              <a:t>Different types of hormone communication</a:t>
            </a:r>
            <a:endParaRPr lang="en-US" sz="6000" dirty="0"/>
          </a:p>
        </p:txBody>
      </p:sp>
      <p:sp>
        <p:nvSpPr>
          <p:cNvPr id="3" name="Content Placeholder 2">
            <a:extLst>
              <a:ext uri="{FF2B5EF4-FFF2-40B4-BE49-F238E27FC236}">
                <a16:creationId xmlns:a16="http://schemas.microsoft.com/office/drawing/2014/main" id="{0B6BC125-CF5B-4183-B3F1-A84EA77D2F33}"/>
              </a:ext>
            </a:extLst>
          </p:cNvPr>
          <p:cNvSpPr>
            <a:spLocks noGrp="1"/>
          </p:cNvSpPr>
          <p:nvPr>
            <p:ph sz="half" idx="1"/>
          </p:nvPr>
        </p:nvSpPr>
        <p:spPr>
          <a:xfrm>
            <a:off x="381000" y="1676400"/>
            <a:ext cx="4457700" cy="4724400"/>
          </a:xfrm>
        </p:spPr>
        <p:txBody>
          <a:bodyPr/>
          <a:lstStyle/>
          <a:p>
            <a:r>
              <a:rPr lang="en-US" sz="2000" dirty="0">
                <a:effectLst/>
                <a:latin typeface="Source Sans Pro" panose="020B0503030403020204" pitchFamily="34" charset="0"/>
              </a:rPr>
              <a:t>Endocrine: hormones travel through the circulation to reach their target cells. </a:t>
            </a:r>
          </a:p>
          <a:p>
            <a:r>
              <a:rPr lang="en-US" sz="2000" dirty="0">
                <a:effectLst/>
                <a:latin typeface="Source Sans Pro" panose="020B0503030403020204" pitchFamily="34" charset="0"/>
              </a:rPr>
              <a:t>Paracrine: hormones diffuse through the extracellular space to reach their target cells, which are neighboring cells. </a:t>
            </a:r>
          </a:p>
          <a:p>
            <a:r>
              <a:rPr lang="en-US" sz="2000" dirty="0">
                <a:effectLst/>
                <a:latin typeface="Source Sans Pro" panose="020B0503030403020204" pitchFamily="34" charset="0"/>
              </a:rPr>
              <a:t>Autocrine: hormones feed back on the cell of origin, without entering the circulation</a:t>
            </a:r>
            <a:endParaRPr lang="en-US" sz="2000" dirty="0"/>
          </a:p>
        </p:txBody>
      </p:sp>
      <p:pic>
        <p:nvPicPr>
          <p:cNvPr id="1026" name="Picture 2" descr="image">
            <a:extLst>
              <a:ext uri="{FF2B5EF4-FFF2-40B4-BE49-F238E27FC236}">
                <a16:creationId xmlns:a16="http://schemas.microsoft.com/office/drawing/2014/main" id="{6F528ED5-D503-4FEF-A162-96FA44A4E0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23674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74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052513"/>
          </a:xfrm>
        </p:spPr>
        <p:txBody>
          <a:bodyPr/>
          <a:lstStyle/>
          <a:p>
            <a:r>
              <a:rPr lang="en-US" sz="3400" dirty="0">
                <a:solidFill>
                  <a:schemeClr val="bg2"/>
                </a:solidFill>
                <a:effectLst/>
              </a:rPr>
              <a:t>NORMAL MENSTRUAL CYCLE</a:t>
            </a:r>
          </a:p>
        </p:txBody>
      </p:sp>
      <p:sp>
        <p:nvSpPr>
          <p:cNvPr id="3075" name="Rectangle 3"/>
          <p:cNvSpPr>
            <a:spLocks noGrp="1" noChangeArrowheads="1"/>
          </p:cNvSpPr>
          <p:nvPr>
            <p:ph type="body" idx="1"/>
          </p:nvPr>
        </p:nvSpPr>
        <p:spPr>
          <a:xfrm>
            <a:off x="304800" y="1752600"/>
            <a:ext cx="8839200" cy="5876925"/>
          </a:xfrm>
        </p:spPr>
        <p:txBody>
          <a:bodyPr/>
          <a:lstStyle/>
          <a:p>
            <a:pPr algn="l" rtl="0">
              <a:buClr>
                <a:schemeClr val="tx1"/>
              </a:buClr>
              <a:buFont typeface="Wingdings" pitchFamily="2" charset="2"/>
              <a:buNone/>
            </a:pPr>
            <a:r>
              <a:rPr lang="en-US" sz="2400" dirty="0">
                <a:effectLst/>
              </a:rPr>
              <a:t>What is the mean duration of the MC?</a:t>
            </a:r>
          </a:p>
          <a:p>
            <a:pPr algn="l" rtl="0">
              <a:buClr>
                <a:schemeClr val="tx1"/>
              </a:buClr>
              <a:buFont typeface="Wingdings" pitchFamily="2" charset="2"/>
              <a:buNone/>
            </a:pPr>
            <a:r>
              <a:rPr lang="en-US" sz="2400" dirty="0">
                <a:effectLst/>
              </a:rPr>
              <a:t>              Mean 28 days  (only 15% of ♀)</a:t>
            </a:r>
          </a:p>
          <a:p>
            <a:pPr algn="l" rtl="0">
              <a:buClr>
                <a:schemeClr val="tx1"/>
              </a:buClr>
              <a:buFont typeface="Wingdings" pitchFamily="2" charset="2"/>
              <a:buNone/>
            </a:pPr>
            <a:r>
              <a:rPr lang="en-US" sz="2400" dirty="0">
                <a:effectLst/>
              </a:rPr>
              <a:t>              Range 21-35</a:t>
            </a:r>
          </a:p>
          <a:p>
            <a:pPr algn="l" rtl="0">
              <a:buClr>
                <a:schemeClr val="tx1"/>
              </a:buClr>
              <a:buFont typeface="Wingdings" pitchFamily="2" charset="2"/>
              <a:buNone/>
            </a:pPr>
            <a:r>
              <a:rPr lang="en-US" sz="2400" dirty="0">
                <a:effectLst/>
              </a:rPr>
              <a:t>What is the average duration of menses?</a:t>
            </a:r>
          </a:p>
          <a:p>
            <a:pPr algn="l" rtl="0">
              <a:buClr>
                <a:schemeClr val="tx1"/>
              </a:buClr>
              <a:buFont typeface="Wingdings" pitchFamily="2" charset="2"/>
              <a:buNone/>
            </a:pPr>
            <a:r>
              <a:rPr lang="en-US" sz="2400" dirty="0">
                <a:effectLst/>
              </a:rPr>
              <a:t>             3-8 days</a:t>
            </a:r>
          </a:p>
          <a:p>
            <a:pPr algn="l" rtl="0">
              <a:buClr>
                <a:schemeClr val="tx1"/>
              </a:buClr>
              <a:buFont typeface="Wingdings" pitchFamily="2" charset="2"/>
              <a:buNone/>
            </a:pPr>
            <a:r>
              <a:rPr lang="en-US" sz="2400" dirty="0">
                <a:effectLst/>
              </a:rPr>
              <a:t>What is the normal estimated blood loss?</a:t>
            </a:r>
          </a:p>
          <a:p>
            <a:pPr algn="l" rtl="0">
              <a:buClr>
                <a:schemeClr val="tx1"/>
              </a:buClr>
              <a:buFont typeface="Wingdings" pitchFamily="2" charset="2"/>
              <a:buNone/>
            </a:pPr>
            <a:r>
              <a:rPr lang="en-US" sz="2400" dirty="0">
                <a:effectLst/>
              </a:rPr>
              <a:t>             Approximately 30 ml</a:t>
            </a:r>
          </a:p>
          <a:p>
            <a:pPr algn="l" rtl="0">
              <a:buClr>
                <a:schemeClr val="tx1"/>
              </a:buClr>
              <a:buFont typeface="Wingdings" pitchFamily="2" charset="2"/>
              <a:buNone/>
            </a:pPr>
            <a:r>
              <a:rPr lang="en-US" sz="2400" dirty="0">
                <a:effectLst/>
              </a:rPr>
              <a:t>When does ovulation occur?</a:t>
            </a:r>
          </a:p>
          <a:p>
            <a:pPr algn="l" rtl="0">
              <a:buClr>
                <a:schemeClr val="tx1"/>
              </a:buClr>
              <a:buFont typeface="Wingdings" pitchFamily="2" charset="2"/>
              <a:buNone/>
            </a:pPr>
            <a:r>
              <a:rPr lang="en-US" sz="2400" dirty="0">
                <a:effectLst/>
              </a:rPr>
              <a:t>            Usually day 14</a:t>
            </a:r>
          </a:p>
          <a:p>
            <a:pPr algn="l" rtl="0">
              <a:buClr>
                <a:schemeClr val="tx1"/>
              </a:buClr>
              <a:buFont typeface="Wingdings" pitchFamily="2" charset="2"/>
              <a:buNone/>
            </a:pPr>
            <a:r>
              <a:rPr lang="en-US" sz="2400" dirty="0">
                <a:effectLst/>
              </a:rPr>
              <a:t>             36 hrs after the onset of mid-cycle LH surge</a:t>
            </a:r>
          </a:p>
          <a:p>
            <a:pPr algn="l" rtl="0">
              <a:buClr>
                <a:schemeClr val="tx1"/>
              </a:buClr>
              <a:buFont typeface="Wingdings" pitchFamily="2" charset="2"/>
              <a:buNone/>
            </a:pPr>
            <a:r>
              <a:rPr lang="en-US" sz="2400" dirty="0"/>
              <a:t> </a:t>
            </a:r>
          </a:p>
        </p:txBody>
      </p:sp>
    </p:spTree>
    <p:extLst>
      <p:ext uri="{BB962C8B-B14F-4D97-AF65-F5344CB8AC3E}">
        <p14:creationId xmlns:p14="http://schemas.microsoft.com/office/powerpoint/2010/main" val="36877383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922338"/>
          </a:xfrm>
        </p:spPr>
        <p:txBody>
          <a:bodyPr/>
          <a:lstStyle/>
          <a:p>
            <a:r>
              <a:rPr lang="en-US" sz="3400" dirty="0">
                <a:solidFill>
                  <a:schemeClr val="bg2"/>
                </a:solidFill>
                <a:effectLst/>
              </a:rPr>
              <a:t>NORMAL MENSTRUAL CYCLE</a:t>
            </a:r>
          </a:p>
        </p:txBody>
      </p:sp>
      <p:sp>
        <p:nvSpPr>
          <p:cNvPr id="4099" name="Rectangle 3"/>
          <p:cNvSpPr>
            <a:spLocks noGrp="1" noChangeArrowheads="1"/>
          </p:cNvSpPr>
          <p:nvPr>
            <p:ph type="body" idx="1"/>
          </p:nvPr>
        </p:nvSpPr>
        <p:spPr>
          <a:xfrm>
            <a:off x="914400" y="1712912"/>
            <a:ext cx="8229600" cy="5145088"/>
          </a:xfrm>
        </p:spPr>
        <p:txBody>
          <a:bodyPr/>
          <a:lstStyle/>
          <a:p>
            <a:pPr algn="l" rtl="0">
              <a:buFont typeface="Wingdings" pitchFamily="2" charset="2"/>
              <a:buNone/>
            </a:pPr>
            <a:r>
              <a:rPr lang="en-US" sz="2400" dirty="0">
                <a:effectLst/>
              </a:rPr>
              <a:t>What regulate the phases of the MC &amp; ovulation?</a:t>
            </a:r>
          </a:p>
          <a:p>
            <a:pPr algn="l" rtl="0">
              <a:buFont typeface="Wingdings" pitchFamily="2" charset="2"/>
              <a:buNone/>
            </a:pPr>
            <a:r>
              <a:rPr lang="en-US" sz="2400" dirty="0">
                <a:effectLst/>
              </a:rPr>
              <a:t>  Interaction between hypothalamus, pituitary &amp; ovaries</a:t>
            </a:r>
          </a:p>
          <a:p>
            <a:pPr algn="l" rtl="0">
              <a:buFont typeface="Wingdings" pitchFamily="2" charset="2"/>
              <a:buNone/>
            </a:pPr>
            <a:endParaRPr lang="en-US" sz="2400" dirty="0">
              <a:effectLst/>
            </a:endParaRPr>
          </a:p>
          <a:p>
            <a:pPr algn="l" rtl="0">
              <a:buFont typeface="Wingdings" pitchFamily="2" charset="2"/>
              <a:buNone/>
            </a:pPr>
            <a:r>
              <a:rPr lang="en-US" sz="2400" dirty="0">
                <a:effectLst/>
              </a:rPr>
              <a:t>What is the mean age of menarche &amp; menopause?</a:t>
            </a:r>
          </a:p>
          <a:p>
            <a:pPr algn="l" rtl="0">
              <a:buFont typeface="Wingdings" pitchFamily="2" charset="2"/>
              <a:buNone/>
            </a:pPr>
            <a:r>
              <a:rPr lang="en-US" sz="2400" dirty="0">
                <a:effectLst/>
              </a:rPr>
              <a:t>                 Menarche   12.7</a:t>
            </a:r>
          </a:p>
          <a:p>
            <a:pPr algn="l" rtl="0">
              <a:buFont typeface="Wingdings" pitchFamily="2" charset="2"/>
              <a:buNone/>
            </a:pPr>
            <a:r>
              <a:rPr lang="en-US" sz="2400" dirty="0">
                <a:effectLst/>
              </a:rPr>
              <a:t>                 Menopause   51.4  </a:t>
            </a:r>
          </a:p>
        </p:txBody>
      </p:sp>
    </p:spTree>
    <p:extLst>
      <p:ext uri="{BB962C8B-B14F-4D97-AF65-F5344CB8AC3E}">
        <p14:creationId xmlns:p14="http://schemas.microsoft.com/office/powerpoint/2010/main" val="323231372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4191000" cy="1066800"/>
          </a:xfrm>
        </p:spPr>
        <p:txBody>
          <a:bodyPr/>
          <a:lstStyle/>
          <a:p>
            <a:r>
              <a:rPr lang="en-US" dirty="0">
                <a:solidFill>
                  <a:schemeClr val="bg2"/>
                </a:solidFill>
                <a:effectLst/>
              </a:rPr>
              <a:t>Phases of MC</a:t>
            </a:r>
          </a:p>
        </p:txBody>
      </p:sp>
      <p:sp>
        <p:nvSpPr>
          <p:cNvPr id="3" name="Content Placeholder 2"/>
          <p:cNvSpPr>
            <a:spLocks noGrp="1"/>
          </p:cNvSpPr>
          <p:nvPr>
            <p:ph idx="1"/>
          </p:nvPr>
        </p:nvSpPr>
        <p:spPr>
          <a:xfrm>
            <a:off x="0" y="1447800"/>
            <a:ext cx="5691596" cy="4953000"/>
          </a:xfrm>
        </p:spPr>
        <p:txBody>
          <a:bodyPr/>
          <a:lstStyle/>
          <a:p>
            <a:endParaRPr lang="en-US" sz="2000" dirty="0">
              <a:effectLst/>
            </a:endParaRPr>
          </a:p>
        </p:txBody>
      </p:sp>
      <p:pic>
        <p:nvPicPr>
          <p:cNvPr id="4098" name="Picture 2" descr="https://d1niluoi1dd30v.cloudfront.net/C20170011084/B9780323611541000023/f002-011-9780323611541.jpg?Signature=NMO2TvYJY4GKwukp7QFCRxLqDGSOu9-rMRZQ56fmeVSY1gd4HBH8ykokayBCl0CD%7EKNPJ6gxfO0boiLoYAWNckySbuJquaiRAFsrXJQOTbTunoS94I1nbnR9QBj8IrShoYS3Ybrg28zEGyAGiUuPYocfUWEExA5LeUuCFq7pYuE_&amp;Expires=1592023135&amp;Key-Pair-Id=APKAICLNFGBCWWYGVIZQ">
            <a:extLst>
              <a:ext uri="{FF2B5EF4-FFF2-40B4-BE49-F238E27FC236}">
                <a16:creationId xmlns:a16="http://schemas.microsoft.com/office/drawing/2014/main" id="{3A162297-8A5A-4AB0-A505-4D2EF1C99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3119846"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AF989640-2A1B-47D1-815A-7847E961C24B}"/>
              </a:ext>
            </a:extLst>
          </p:cNvPr>
          <p:cNvGraphicFramePr>
            <a:graphicFrameLocks noGrp="1"/>
          </p:cNvGraphicFramePr>
          <p:nvPr>
            <p:extLst>
              <p:ext uri="{D42A27DB-BD31-4B8C-83A1-F6EECF244321}">
                <p14:modId xmlns:p14="http://schemas.microsoft.com/office/powerpoint/2010/main" val="118159361"/>
              </p:ext>
            </p:extLst>
          </p:nvPr>
        </p:nvGraphicFramePr>
        <p:xfrm>
          <a:off x="0" y="2210243"/>
          <a:ext cx="6019800" cy="2870120"/>
        </p:xfrm>
        <a:graphic>
          <a:graphicData uri="http://schemas.openxmlformats.org/drawingml/2006/table">
            <a:tbl>
              <a:tblPr/>
              <a:tblGrid>
                <a:gridCol w="1620715">
                  <a:extLst>
                    <a:ext uri="{9D8B030D-6E8A-4147-A177-3AD203B41FA5}">
                      <a16:colId xmlns:a16="http://schemas.microsoft.com/office/drawing/2014/main" val="101318806"/>
                    </a:ext>
                  </a:extLst>
                </a:gridCol>
                <a:gridCol w="1543538">
                  <a:extLst>
                    <a:ext uri="{9D8B030D-6E8A-4147-A177-3AD203B41FA5}">
                      <a16:colId xmlns:a16="http://schemas.microsoft.com/office/drawing/2014/main" val="2779842478"/>
                    </a:ext>
                  </a:extLst>
                </a:gridCol>
                <a:gridCol w="1466362">
                  <a:extLst>
                    <a:ext uri="{9D8B030D-6E8A-4147-A177-3AD203B41FA5}">
                      <a16:colId xmlns:a16="http://schemas.microsoft.com/office/drawing/2014/main" val="3102499736"/>
                    </a:ext>
                  </a:extLst>
                </a:gridCol>
                <a:gridCol w="1389185">
                  <a:extLst>
                    <a:ext uri="{9D8B030D-6E8A-4147-A177-3AD203B41FA5}">
                      <a16:colId xmlns:a16="http://schemas.microsoft.com/office/drawing/2014/main" val="2893842859"/>
                    </a:ext>
                  </a:extLst>
                </a:gridCol>
              </a:tblGrid>
              <a:tr h="250570">
                <a:tc>
                  <a:txBody>
                    <a:bodyPr/>
                    <a:lstStyle/>
                    <a:p>
                      <a:pPr algn="l" fontAlgn="t"/>
                      <a:r>
                        <a:rPr lang="en-US" sz="2000" b="1" dirty="0">
                          <a:effectLst/>
                          <a:latin typeface="Source Sans Pro" panose="020B0503030403020204" pitchFamily="34" charset="0"/>
                        </a:rPr>
                        <a:t>Cycle day</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b="1" dirty="0">
                          <a:effectLst/>
                          <a:latin typeface="Source Sans Pro" panose="020B0503030403020204" pitchFamily="34" charset="0"/>
                        </a:rPr>
                        <a:t>1–5</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b="1" dirty="0">
                          <a:effectLst/>
                          <a:latin typeface="Source Sans Pro" panose="020B0503030403020204" pitchFamily="34" charset="0"/>
                        </a:rPr>
                        <a:t>6–14</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b="1" dirty="0">
                          <a:effectLst/>
                          <a:latin typeface="Source Sans Pro" panose="020B0503030403020204" pitchFamily="34" charset="0"/>
                        </a:rPr>
                        <a:t>15–28</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752650735"/>
                  </a:ext>
                </a:extLst>
              </a:tr>
              <a:tr h="250570">
                <a:tc>
                  <a:txBody>
                    <a:bodyPr/>
                    <a:lstStyle/>
                    <a:p>
                      <a:pPr algn="l" fontAlgn="t"/>
                      <a:r>
                        <a:rPr lang="en-US" sz="2000" b="1" dirty="0">
                          <a:effectLst/>
                          <a:latin typeface="Source Sans Pro" panose="020B0503030403020204" pitchFamily="34" charset="0"/>
                        </a:rPr>
                        <a:t>Ovarian phase</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dirty="0">
                          <a:effectLst/>
                          <a:latin typeface="Source Sans Pro" panose="020B0503030403020204" pitchFamily="34" charset="0"/>
                        </a:rPr>
                        <a:t>Early follicular</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dirty="0">
                          <a:effectLst/>
                          <a:latin typeface="Source Sans Pro" panose="020B0503030403020204" pitchFamily="34" charset="0"/>
                        </a:rPr>
                        <a:t>Follicular</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dirty="0">
                          <a:effectLst/>
                          <a:latin typeface="Source Sans Pro" panose="020B0503030403020204" pitchFamily="34" charset="0"/>
                        </a:rPr>
                        <a:t>Luteal</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708164030"/>
                  </a:ext>
                </a:extLst>
              </a:tr>
              <a:tr h="437730">
                <a:tc>
                  <a:txBody>
                    <a:bodyPr/>
                    <a:lstStyle/>
                    <a:p>
                      <a:pPr algn="l" fontAlgn="t"/>
                      <a:r>
                        <a:rPr lang="en-US" sz="2000" b="1" dirty="0">
                          <a:effectLst/>
                          <a:latin typeface="Source Sans Pro" panose="020B0503030403020204" pitchFamily="34" charset="0"/>
                        </a:rPr>
                        <a:t>Endometrial phase</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a:effectLst/>
                          <a:latin typeface="Source Sans Pro" panose="020B0503030403020204" pitchFamily="34" charset="0"/>
                        </a:rPr>
                        <a:t>Menstrual</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a:effectLst/>
                          <a:latin typeface="Source Sans Pro" panose="020B0503030403020204" pitchFamily="34" charset="0"/>
                        </a:rPr>
                        <a:t>Proliferative</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dirty="0">
                          <a:effectLst/>
                          <a:latin typeface="Source Sans Pro" panose="020B0503030403020204" pitchFamily="34" charset="0"/>
                        </a:rPr>
                        <a:t>Secretory</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28808535"/>
                  </a:ext>
                </a:extLst>
              </a:tr>
              <a:tr h="437730">
                <a:tc>
                  <a:txBody>
                    <a:bodyPr/>
                    <a:lstStyle/>
                    <a:p>
                      <a:pPr algn="l" fontAlgn="t"/>
                      <a:r>
                        <a:rPr lang="en-US" sz="2000" b="1" dirty="0">
                          <a:effectLst/>
                          <a:latin typeface="Source Sans Pro" panose="020B0503030403020204" pitchFamily="34" charset="0"/>
                        </a:rPr>
                        <a:t>Estrogen/progesterone</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dirty="0">
                          <a:effectLst/>
                          <a:latin typeface="Source Sans Pro" panose="020B0503030403020204" pitchFamily="34" charset="0"/>
                        </a:rPr>
                        <a:t>Low levels</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dirty="0">
                          <a:effectLst/>
                          <a:latin typeface="Source Sans Pro" panose="020B0503030403020204" pitchFamily="34" charset="0"/>
                        </a:rPr>
                        <a:t>Estrogen</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l" fontAlgn="t"/>
                      <a:r>
                        <a:rPr lang="en-US" sz="2400" dirty="0">
                          <a:effectLst/>
                          <a:latin typeface="Source Sans Pro" panose="020B0503030403020204" pitchFamily="34" charset="0"/>
                        </a:rPr>
                        <a:t>Progesterone</a:t>
                      </a:r>
                    </a:p>
                  </a:txBody>
                  <a:tcPr marL="77449" marR="77449" marT="38725" marB="38725">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007526361"/>
                  </a:ext>
                </a:extLst>
              </a:tr>
            </a:tbl>
          </a:graphicData>
        </a:graphic>
      </p:graphicFrame>
    </p:spTree>
    <p:extLst>
      <p:ext uri="{BB962C8B-B14F-4D97-AF65-F5344CB8AC3E}">
        <p14:creationId xmlns:p14="http://schemas.microsoft.com/office/powerpoint/2010/main" val="3771458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19200" y="152400"/>
            <a:ext cx="4648200" cy="1066800"/>
          </a:xfrm>
        </p:spPr>
        <p:txBody>
          <a:bodyPr/>
          <a:lstStyle/>
          <a:p>
            <a:r>
              <a:rPr lang="en-US" sz="3400" dirty="0">
                <a:solidFill>
                  <a:schemeClr val="bg2"/>
                </a:solidFill>
                <a:effectLst/>
              </a:rPr>
              <a:t>PREOVULATORY PERIOD</a:t>
            </a:r>
          </a:p>
        </p:txBody>
      </p:sp>
      <p:sp>
        <p:nvSpPr>
          <p:cNvPr id="22531" name="Rectangle 3"/>
          <p:cNvSpPr>
            <a:spLocks noGrp="1" noChangeArrowheads="1"/>
          </p:cNvSpPr>
          <p:nvPr>
            <p:ph type="body" idx="1"/>
          </p:nvPr>
        </p:nvSpPr>
        <p:spPr>
          <a:xfrm>
            <a:off x="457200" y="1600200"/>
            <a:ext cx="5105400" cy="4530725"/>
          </a:xfrm>
        </p:spPr>
        <p:txBody>
          <a:bodyPr/>
          <a:lstStyle/>
          <a:p>
            <a:r>
              <a:rPr lang="en-US" sz="2000" dirty="0">
                <a:effectLst/>
                <a:sym typeface="Wingdings 3" pitchFamily="18" charset="2"/>
              </a:rPr>
              <a:t>Ovulation occurs about 24 hours after the estradiol peak, as well as 32 hours after the initial rise in LH, and about 12 to 16 hours after the peak of LH levels in serum.</a:t>
            </a:r>
          </a:p>
          <a:p>
            <a:pPr algn="l" rtl="0"/>
            <a:r>
              <a:rPr lang="en-US" sz="2000" dirty="0">
                <a:effectLst/>
                <a:sym typeface="Wingdings 3" pitchFamily="18" charset="2"/>
              </a:rPr>
              <a:t>Lasts for 48 hrs </a:t>
            </a:r>
          </a:p>
          <a:p>
            <a:r>
              <a:rPr lang="en-US" sz="2000" dirty="0">
                <a:effectLst/>
                <a:sym typeface="Wingdings 3" pitchFamily="18" charset="2"/>
              </a:rPr>
              <a:t>Ovulation occurs after 36 </a:t>
            </a:r>
            <a:r>
              <a:rPr lang="en-US" sz="2000" dirty="0" err="1">
                <a:effectLst/>
                <a:sym typeface="Wingdings 3" pitchFamily="18" charset="2"/>
              </a:rPr>
              <a:t>hrs</a:t>
            </a:r>
            <a:r>
              <a:rPr lang="en-US" sz="2000" dirty="0">
                <a:effectLst/>
                <a:sym typeface="Wingdings 3" pitchFamily="18" charset="2"/>
              </a:rPr>
              <a:t> of </a:t>
            </a:r>
            <a:r>
              <a:rPr lang="en-US" sz="2000" u="sng" dirty="0">
                <a:effectLst/>
                <a:sym typeface="Wingdings 3" pitchFamily="18" charset="2"/>
              </a:rPr>
              <a:t>LH SURGE </a:t>
            </a:r>
            <a:r>
              <a:rPr lang="en-US" sz="2000" dirty="0">
                <a:effectLst/>
                <a:sym typeface="Wingdings 3" pitchFamily="18" charset="2"/>
              </a:rPr>
              <a:t>and </a:t>
            </a:r>
            <a:r>
              <a:rPr lang="en-US" sz="2000" dirty="0">
                <a:effectLst/>
              </a:rPr>
              <a:t>about 16 hours after </a:t>
            </a:r>
            <a:r>
              <a:rPr lang="en-US" sz="2000" u="sng" dirty="0">
                <a:effectLst/>
              </a:rPr>
              <a:t>LH PEAK</a:t>
            </a:r>
            <a:endParaRPr lang="en-US" sz="2000" u="sng" dirty="0">
              <a:effectLst/>
              <a:sym typeface="Wingdings 3" pitchFamily="18" charset="2"/>
            </a:endParaRPr>
          </a:p>
          <a:p>
            <a:pPr algn="l" rtl="0"/>
            <a:r>
              <a:rPr lang="en-US" sz="2000" dirty="0">
                <a:effectLst/>
                <a:sym typeface="Wingdings 3" pitchFamily="18" charset="2"/>
              </a:rPr>
              <a:t>Accompanied by rapid fall in estradiol level</a:t>
            </a:r>
          </a:p>
          <a:p>
            <a:pPr algn="l" rtl="0"/>
            <a:r>
              <a:rPr lang="en-US" sz="2000" dirty="0">
                <a:effectLst/>
                <a:sym typeface="Wingdings 3" pitchFamily="18" charset="2"/>
              </a:rPr>
              <a:t>Triggers the resumption of meiosis</a:t>
            </a:r>
          </a:p>
          <a:p>
            <a:pPr algn="l" rtl="0"/>
            <a:r>
              <a:rPr lang="en-US" sz="2000" dirty="0">
                <a:effectLst/>
                <a:sym typeface="Wingdings 3" pitchFamily="18" charset="2"/>
              </a:rPr>
              <a:t>Affects follicular wall  follicular rupture</a:t>
            </a:r>
          </a:p>
          <a:p>
            <a:pPr algn="l" rtl="0"/>
            <a:r>
              <a:rPr lang="en-US" sz="2000" dirty="0" err="1">
                <a:effectLst/>
                <a:sym typeface="Wingdings 3" pitchFamily="18" charset="2"/>
              </a:rPr>
              <a:t>Granulosa</a:t>
            </a:r>
            <a:r>
              <a:rPr lang="en-US" sz="2000" dirty="0">
                <a:effectLst/>
                <a:sym typeface="Wingdings 3" pitchFamily="18" charset="2"/>
              </a:rPr>
              <a:t> cells  </a:t>
            </a:r>
            <a:r>
              <a:rPr lang="en-US" sz="2000" dirty="0" err="1">
                <a:effectLst/>
                <a:sym typeface="Wingdings 3" pitchFamily="18" charset="2"/>
              </a:rPr>
              <a:t>lutenization</a:t>
            </a:r>
            <a:r>
              <a:rPr lang="en-US" sz="2000" dirty="0">
                <a:effectLst/>
                <a:sym typeface="Wingdings 3" pitchFamily="18" charset="2"/>
              </a:rPr>
              <a:t>  </a:t>
            </a:r>
            <a:r>
              <a:rPr lang="en-US" sz="2000" dirty="0" err="1">
                <a:effectLst/>
                <a:sym typeface="Wingdings 3" pitchFamily="18" charset="2"/>
              </a:rPr>
              <a:t>progestrone</a:t>
            </a:r>
            <a:r>
              <a:rPr lang="en-US" sz="2000" dirty="0">
                <a:effectLst/>
                <a:sym typeface="Wingdings 3" pitchFamily="18" charset="2"/>
              </a:rPr>
              <a:t> synthesis</a:t>
            </a:r>
          </a:p>
        </p:txBody>
      </p:sp>
      <p:pic>
        <p:nvPicPr>
          <p:cNvPr id="3074" name="Picture 2" descr="https://d1niluoi1dd30v.cloudfront.net/C20170011084/B9780323611541000023/f002-011-9780323611541.jpg?Signature=NMO2TvYJY4GKwukp7QFCRxLqDGSOu9-rMRZQ56fmeVSY1gd4HBH8ykokayBCl0CD%7EKNPJ6gxfO0boiLoYAWNckySbuJquaiRAFsrXJQOTbTunoS94I1nbnR9QBj8IrShoYS3Ybrg28zEGyAGiUuPYocfUWEExA5LeUuCFq7pYuE_&amp;Expires=1592023135&amp;Key-Pair-Id=APKAICLNFGBCWWYGVIZQ">
            <a:extLst>
              <a:ext uri="{FF2B5EF4-FFF2-40B4-BE49-F238E27FC236}">
                <a16:creationId xmlns:a16="http://schemas.microsoft.com/office/drawing/2014/main" id="{4E1EE769-7E9E-4C52-9116-598DB1C1C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481" y="0"/>
            <a:ext cx="3448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764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391400" cy="1066800"/>
          </a:xfrm>
        </p:spPr>
        <p:txBody>
          <a:bodyPr/>
          <a:lstStyle/>
          <a:p>
            <a:r>
              <a:rPr lang="en-US" sz="3600" dirty="0">
                <a:solidFill>
                  <a:schemeClr val="tx1"/>
                </a:solidFill>
                <a:effectLst/>
              </a:rPr>
              <a:t>Summary of the Key Ovulatory Events</a:t>
            </a:r>
            <a:br>
              <a:rPr lang="en-US" sz="3600" dirty="0">
                <a:solidFill>
                  <a:schemeClr val="tx1"/>
                </a:solidFill>
                <a:effectLst/>
              </a:rPr>
            </a:br>
            <a:endParaRPr lang="en-US" sz="3600" dirty="0">
              <a:solidFill>
                <a:schemeClr val="tx1"/>
              </a:solidFill>
              <a:effectLst/>
            </a:endParaRPr>
          </a:p>
        </p:txBody>
      </p:sp>
      <p:sp>
        <p:nvSpPr>
          <p:cNvPr id="3" name="Content Placeholder 2"/>
          <p:cNvSpPr>
            <a:spLocks noGrp="1"/>
          </p:cNvSpPr>
          <p:nvPr>
            <p:ph idx="1"/>
          </p:nvPr>
        </p:nvSpPr>
        <p:spPr>
          <a:xfrm>
            <a:off x="28303" y="1447800"/>
            <a:ext cx="9144000" cy="4724400"/>
          </a:xfrm>
        </p:spPr>
        <p:txBody>
          <a:bodyPr/>
          <a:lstStyle/>
          <a:p>
            <a:r>
              <a:rPr lang="en-US" sz="2400" dirty="0">
                <a:effectLst/>
              </a:rPr>
              <a:t>The LH surge initiates the continuation of meiosis in the </a:t>
            </a:r>
            <a:r>
              <a:rPr lang="en-US" sz="2400" dirty="0" err="1">
                <a:effectLst/>
              </a:rPr>
              <a:t>oocyte</a:t>
            </a:r>
            <a:r>
              <a:rPr lang="en-US" sz="2400" dirty="0">
                <a:effectLst/>
              </a:rPr>
              <a:t>, </a:t>
            </a:r>
            <a:r>
              <a:rPr lang="en-US" sz="2400" dirty="0" err="1">
                <a:effectLst/>
              </a:rPr>
              <a:t>luteinization</a:t>
            </a:r>
            <a:r>
              <a:rPr lang="en-US" sz="2400" dirty="0">
                <a:effectLst/>
              </a:rPr>
              <a:t> of the </a:t>
            </a:r>
            <a:r>
              <a:rPr lang="en-US" sz="2400" dirty="0" err="1">
                <a:effectLst/>
              </a:rPr>
              <a:t>granulosa</a:t>
            </a:r>
            <a:r>
              <a:rPr lang="en-US" sz="2400" dirty="0">
                <a:effectLst/>
              </a:rPr>
              <a:t>, and synthesis of progesterone and prostaglandins within the follicle.</a:t>
            </a:r>
          </a:p>
          <a:p>
            <a:r>
              <a:rPr lang="en-US" sz="2400" dirty="0">
                <a:effectLst/>
              </a:rPr>
              <a:t>Progesterone enhances the activity of </a:t>
            </a:r>
            <a:r>
              <a:rPr lang="en-US" sz="2400" dirty="0" err="1">
                <a:effectLst/>
              </a:rPr>
              <a:t>proteolytic</a:t>
            </a:r>
            <a:r>
              <a:rPr lang="en-US" sz="2400" dirty="0">
                <a:effectLst/>
              </a:rPr>
              <a:t> enzymes responsible, together with prostaglandins, for digestion and rupture of the follicular wall.</a:t>
            </a:r>
          </a:p>
          <a:p>
            <a:r>
              <a:rPr lang="en-US" sz="2400" dirty="0">
                <a:effectLst/>
              </a:rPr>
              <a:t>The progesterone-influenced midcycle rise in FSH serves to free the oocyte from follicular attachments, to convert plasminogen to the proteolytic enzyme, plasmin, and to ensure that sufficient LH receptors are present to allow an adequate normal luteal phase.</a:t>
            </a:r>
          </a:p>
          <a:p>
            <a:r>
              <a:rPr lang="en-US" sz="2400" dirty="0">
                <a:effectLst/>
              </a:rPr>
              <a:t>Progesterone levels in serum are less than 1 ng/mL before ovulation and reach midluteal levels of 10 to 20 ng/</a:t>
            </a:r>
            <a:r>
              <a:rPr lang="en-US" sz="2400" dirty="0" err="1">
                <a:effectLst/>
              </a:rPr>
              <a:t>mL.</a:t>
            </a:r>
            <a:endParaRPr lang="en-US" sz="2400" dirty="0">
              <a:effectLst/>
            </a:endParaRPr>
          </a:p>
          <a:p>
            <a:endParaRPr lang="en-US" sz="2400" dirty="0"/>
          </a:p>
        </p:txBody>
      </p:sp>
    </p:spTree>
    <p:extLst>
      <p:ext uri="{BB962C8B-B14F-4D97-AF65-F5344CB8AC3E}">
        <p14:creationId xmlns:p14="http://schemas.microsoft.com/office/powerpoint/2010/main" val="2492118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F9B1-A426-43BE-B872-494F240173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B3B84D-D4FC-4224-8FEF-DF641614FC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AF2AA1-B052-4651-BC3B-5CF68A274A9C}"/>
              </a:ext>
            </a:extLst>
          </p:cNvPr>
          <p:cNvPicPr>
            <a:picLocks noChangeAspect="1"/>
          </p:cNvPicPr>
          <p:nvPr/>
        </p:nvPicPr>
        <p:blipFill>
          <a:blip r:embed="rId2"/>
          <a:stretch>
            <a:fillRect/>
          </a:stretch>
        </p:blipFill>
        <p:spPr>
          <a:xfrm>
            <a:off x="76200" y="0"/>
            <a:ext cx="9067800" cy="6858000"/>
          </a:xfrm>
          <a:prstGeom prst="rect">
            <a:avLst/>
          </a:prstGeom>
        </p:spPr>
      </p:pic>
    </p:spTree>
    <p:extLst>
      <p:ext uri="{BB962C8B-B14F-4D97-AF65-F5344CB8AC3E}">
        <p14:creationId xmlns:p14="http://schemas.microsoft.com/office/powerpoint/2010/main" val="1639835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8066" name="Picture 2" descr="http://www.myfertiledays.com/sites/default/files/Knowledge%20Base/myFertileDays_The_moment_of_the_ovulation_pl.jpg"/>
          <p:cNvPicPr>
            <a:picLocks noChangeAspect="1" noChangeArrowheads="1"/>
          </p:cNvPicPr>
          <p:nvPr/>
        </p:nvPicPr>
        <p:blipFill>
          <a:blip r:embed="rId2" cstate="print"/>
          <a:srcRect/>
          <a:stretch>
            <a:fillRect/>
          </a:stretch>
        </p:blipFill>
        <p:spPr bwMode="auto">
          <a:xfrm>
            <a:off x="1" y="-304800"/>
            <a:ext cx="9144000" cy="7162800"/>
          </a:xfrm>
          <a:prstGeom prst="rect">
            <a:avLst/>
          </a:prstGeom>
          <a:noFill/>
        </p:spPr>
      </p:pic>
    </p:spTree>
    <p:extLst>
      <p:ext uri="{BB962C8B-B14F-4D97-AF65-F5344CB8AC3E}">
        <p14:creationId xmlns:p14="http://schemas.microsoft.com/office/powerpoint/2010/main" val="1520284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C235-F3C5-41D7-AFB2-DE8D407C0971}"/>
              </a:ext>
            </a:extLst>
          </p:cNvPr>
          <p:cNvSpPr>
            <a:spLocks noGrp="1"/>
          </p:cNvSpPr>
          <p:nvPr>
            <p:ph type="title"/>
          </p:nvPr>
        </p:nvSpPr>
        <p:spPr/>
        <p:txBody>
          <a:bodyPr/>
          <a:lstStyle/>
          <a:p>
            <a:r>
              <a:rPr lang="en-US" sz="2800" dirty="0">
                <a:solidFill>
                  <a:schemeClr val="bg2"/>
                </a:solidFill>
                <a:effectLst/>
                <a:latin typeface="Source Sans Pro" panose="020B0503030403020204" pitchFamily="34" charset="0"/>
              </a:rPr>
              <a:t>During laparoscopy, a stigma on the ovarian surface (</a:t>
            </a:r>
            <a:r>
              <a:rPr lang="en-US" sz="2800" i="1" dirty="0">
                <a:solidFill>
                  <a:schemeClr val="bg2"/>
                </a:solidFill>
                <a:effectLst/>
                <a:latin typeface="Source Sans Pro" panose="020B0503030403020204" pitchFamily="34" charset="0"/>
              </a:rPr>
              <a:t>arrow</a:t>
            </a:r>
            <a:r>
              <a:rPr lang="en-US" sz="2800" dirty="0">
                <a:solidFill>
                  <a:schemeClr val="bg2"/>
                </a:solidFill>
                <a:effectLst/>
                <a:latin typeface="Source Sans Pro" panose="020B0503030403020204" pitchFamily="34" charset="0"/>
              </a:rPr>
              <a:t>) prior to ovulation is seen.</a:t>
            </a:r>
            <a:endParaRPr lang="en-US" sz="2800" dirty="0">
              <a:solidFill>
                <a:schemeClr val="bg2"/>
              </a:solidFill>
            </a:endParaRPr>
          </a:p>
        </p:txBody>
      </p:sp>
      <p:sp>
        <p:nvSpPr>
          <p:cNvPr id="3" name="Content Placeholder 2">
            <a:extLst>
              <a:ext uri="{FF2B5EF4-FFF2-40B4-BE49-F238E27FC236}">
                <a16:creationId xmlns:a16="http://schemas.microsoft.com/office/drawing/2014/main" id="{06D809A2-C639-4ABA-AB80-E99EE71F0347}"/>
              </a:ext>
            </a:extLst>
          </p:cNvPr>
          <p:cNvSpPr>
            <a:spLocks noGrp="1"/>
          </p:cNvSpPr>
          <p:nvPr>
            <p:ph idx="1"/>
          </p:nvPr>
        </p:nvSpPr>
        <p:spPr/>
        <p:txBody>
          <a:bodyPr/>
          <a:lstStyle/>
          <a:p>
            <a:endParaRPr lang="en-US" dirty="0"/>
          </a:p>
        </p:txBody>
      </p:sp>
      <p:pic>
        <p:nvPicPr>
          <p:cNvPr id="4098" name="Picture 2" descr="image">
            <a:extLst>
              <a:ext uri="{FF2B5EF4-FFF2-40B4-BE49-F238E27FC236}">
                <a16:creationId xmlns:a16="http://schemas.microsoft.com/office/drawing/2014/main" id="{404E42B2-2E90-4D66-8F27-308B92812A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04"/>
          <a:stretch/>
        </p:blipFill>
        <p:spPr bwMode="auto">
          <a:xfrm>
            <a:off x="1328498" y="1676400"/>
            <a:ext cx="590357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68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Ovulation</a:t>
            </a:r>
          </a:p>
        </p:txBody>
      </p:sp>
      <p:sp>
        <p:nvSpPr>
          <p:cNvPr id="3" name="Content Placeholder 2"/>
          <p:cNvSpPr>
            <a:spLocks noGrp="1"/>
          </p:cNvSpPr>
          <p:nvPr>
            <p:ph idx="1"/>
          </p:nvPr>
        </p:nvSpPr>
        <p:spPr>
          <a:xfrm>
            <a:off x="457200" y="1600200"/>
            <a:ext cx="4724400" cy="4525963"/>
          </a:xfrm>
        </p:spPr>
        <p:txBody>
          <a:bodyPr>
            <a:normAutofit fontScale="70000" lnSpcReduction="20000"/>
          </a:bodyPr>
          <a:lstStyle/>
          <a:p>
            <a:r>
              <a:rPr lang="en-US" dirty="0"/>
              <a:t> Ovulation occurs about 24 hours after the estradiol peak, as well as 32 hours after the initial rise in LH, and about 12 to 16 hours after the peak of LH levels in serum.</a:t>
            </a:r>
          </a:p>
          <a:p>
            <a:r>
              <a:rPr lang="en-US" dirty="0"/>
              <a:t>A history of regular, predictable menses strongly suggests ovulatory cycles. </a:t>
            </a:r>
          </a:p>
          <a:p>
            <a:r>
              <a:rPr lang="en-US" dirty="0"/>
              <a:t>Additionally to:</a:t>
            </a:r>
          </a:p>
          <a:p>
            <a:pPr lvl="1"/>
            <a:r>
              <a:rPr lang="en-US" dirty="0"/>
              <a:t>pelvic discomfort (</a:t>
            </a:r>
            <a:r>
              <a:rPr lang="en-US" dirty="0" err="1"/>
              <a:t>mittelschmerz</a:t>
            </a:r>
            <a:r>
              <a:rPr lang="en-US" dirty="0"/>
              <a:t>),</a:t>
            </a:r>
          </a:p>
          <a:p>
            <a:pPr lvl="1"/>
            <a:r>
              <a:rPr lang="en-US" dirty="0"/>
              <a:t>fullness and tenderness of the breasts</a:t>
            </a:r>
          </a:p>
        </p:txBody>
      </p:sp>
      <p:pic>
        <p:nvPicPr>
          <p:cNvPr id="4098" name="Picture 2" descr="Image result for lh surge and ovulation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638550"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114800" y="2209800"/>
            <a:ext cx="288607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598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How to test for ovulation?</a:t>
            </a:r>
          </a:p>
        </p:txBody>
      </p:sp>
      <p:sp>
        <p:nvSpPr>
          <p:cNvPr id="3" name="Content Placeholder 2"/>
          <p:cNvSpPr>
            <a:spLocks noGrp="1"/>
          </p:cNvSpPr>
          <p:nvPr>
            <p:ph idx="1"/>
          </p:nvPr>
        </p:nvSpPr>
        <p:spPr/>
        <p:txBody>
          <a:bodyPr>
            <a:normAutofit lnSpcReduction="10000"/>
          </a:bodyPr>
          <a:lstStyle/>
          <a:p>
            <a:r>
              <a:rPr lang="en-US" dirty="0">
                <a:effectLst/>
              </a:rPr>
              <a:t>Day 21 P4: </a:t>
            </a:r>
          </a:p>
          <a:p>
            <a:pPr lvl="1"/>
            <a:r>
              <a:rPr lang="en-US" dirty="0">
                <a:effectLst/>
              </a:rPr>
              <a:t>a luteal phase progesterone value of &gt;28 nmol/L</a:t>
            </a:r>
          </a:p>
          <a:p>
            <a:pPr lvl="1"/>
            <a:r>
              <a:rPr lang="en-US" dirty="0">
                <a:effectLst/>
              </a:rPr>
              <a:t>a serum progesterone level at any time above 3 to 5 nmol/L suggests some ovulatory function, but it cannot indicate the adequacy of normal ovulation</a:t>
            </a:r>
          </a:p>
          <a:p>
            <a:r>
              <a:rPr lang="en-US" dirty="0">
                <a:effectLst/>
              </a:rPr>
              <a:t>BBT chart</a:t>
            </a:r>
          </a:p>
          <a:p>
            <a:r>
              <a:rPr lang="en-US" b="1" u="sng" dirty="0">
                <a:effectLst/>
              </a:rPr>
              <a:t>LH Kit- the best initial step</a:t>
            </a:r>
          </a:p>
          <a:p>
            <a:r>
              <a:rPr lang="en-US" dirty="0">
                <a:effectLst/>
              </a:rPr>
              <a:t>Cervical mucus changes</a:t>
            </a:r>
          </a:p>
        </p:txBody>
      </p:sp>
    </p:spTree>
    <p:extLst>
      <p:ext uri="{BB962C8B-B14F-4D97-AF65-F5344CB8AC3E}">
        <p14:creationId xmlns:p14="http://schemas.microsoft.com/office/powerpoint/2010/main" val="307101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C01D-E5F7-4F77-820F-8D31952FE152}"/>
              </a:ext>
            </a:extLst>
          </p:cNvPr>
          <p:cNvSpPr>
            <a:spLocks noGrp="1"/>
          </p:cNvSpPr>
          <p:nvPr>
            <p:ph type="title"/>
          </p:nvPr>
        </p:nvSpPr>
        <p:spPr/>
        <p:txBody>
          <a:bodyPr/>
          <a:lstStyle/>
          <a:p>
            <a:r>
              <a:rPr lang="en-US" dirty="0">
                <a:solidFill>
                  <a:schemeClr val="tx1"/>
                </a:solidFill>
                <a:effectLst/>
              </a:rPr>
              <a:t>The endometrium</a:t>
            </a:r>
          </a:p>
        </p:txBody>
      </p:sp>
      <p:sp>
        <p:nvSpPr>
          <p:cNvPr id="3" name="Content Placeholder 2">
            <a:extLst>
              <a:ext uri="{FF2B5EF4-FFF2-40B4-BE49-F238E27FC236}">
                <a16:creationId xmlns:a16="http://schemas.microsoft.com/office/drawing/2014/main" id="{AF9B29E9-739A-4621-88A7-A35514A821F0}"/>
              </a:ext>
            </a:extLst>
          </p:cNvPr>
          <p:cNvSpPr>
            <a:spLocks noGrp="1"/>
          </p:cNvSpPr>
          <p:nvPr>
            <p:ph idx="1"/>
          </p:nvPr>
        </p:nvSpPr>
        <p:spPr>
          <a:xfrm>
            <a:off x="-152400" y="1524000"/>
            <a:ext cx="6477000" cy="4724400"/>
          </a:xfrm>
        </p:spPr>
        <p:txBody>
          <a:bodyPr/>
          <a:lstStyle/>
          <a:p>
            <a:r>
              <a:rPr lang="en-US" sz="2000" dirty="0">
                <a:effectLst/>
                <a:latin typeface="Georgia" panose="02040502050405020303" pitchFamily="18" charset="0"/>
              </a:rPr>
              <a:t>(1) the stratum </a:t>
            </a:r>
            <a:r>
              <a:rPr lang="en-US" sz="2000" dirty="0" err="1">
                <a:effectLst/>
                <a:latin typeface="Georgia" panose="02040502050405020303" pitchFamily="18" charset="0"/>
              </a:rPr>
              <a:t>basale</a:t>
            </a:r>
            <a:r>
              <a:rPr lang="en-US" sz="2000" dirty="0">
                <a:effectLst/>
                <a:latin typeface="Georgia" panose="02040502050405020303" pitchFamily="18" charset="0"/>
              </a:rPr>
              <a:t>, which lies on top of the myometrium consists of primordial glands and densely cellular stroma, which change little during the menstrual cycle and do not desquamate at menstruation.</a:t>
            </a:r>
          </a:p>
          <a:p>
            <a:r>
              <a:rPr lang="en-US" sz="2000" dirty="0">
                <a:effectLst/>
                <a:latin typeface="Georgia" panose="02040502050405020303" pitchFamily="18" charset="0"/>
              </a:rPr>
              <a:t>(2) the stratum </a:t>
            </a:r>
            <a:r>
              <a:rPr lang="en-US" sz="2000" dirty="0" err="1">
                <a:effectLst/>
                <a:latin typeface="Georgia" panose="02040502050405020303" pitchFamily="18" charset="0"/>
              </a:rPr>
              <a:t>functionale</a:t>
            </a:r>
            <a:r>
              <a:rPr lang="en-US" sz="2000" dirty="0">
                <a:effectLst/>
                <a:latin typeface="Georgia" panose="02040502050405020303" pitchFamily="18" charset="0"/>
              </a:rPr>
              <a:t>, which lies between the </a:t>
            </a:r>
            <a:r>
              <a:rPr lang="en-US" sz="2000" dirty="0" err="1">
                <a:effectLst/>
                <a:latin typeface="Georgia" panose="02040502050405020303" pitchFamily="18" charset="0"/>
              </a:rPr>
              <a:t>basale</a:t>
            </a:r>
            <a:r>
              <a:rPr lang="en-US" sz="2000" dirty="0">
                <a:effectLst/>
                <a:latin typeface="Georgia" panose="02040502050405020303" pitchFamily="18" charset="0"/>
              </a:rPr>
              <a:t> and the lumen of the uterus:</a:t>
            </a:r>
          </a:p>
          <a:p>
            <a:pPr lvl="1"/>
            <a:r>
              <a:rPr lang="en-US" sz="1600" dirty="0">
                <a:effectLst/>
                <a:latin typeface="Georgia" panose="02040502050405020303" pitchFamily="18" charset="0"/>
              </a:rPr>
              <a:t>The superficial layer (stratum compactum) consists of the neck of the glands and densely populated stromal cells.</a:t>
            </a:r>
          </a:p>
          <a:p>
            <a:pPr lvl="1"/>
            <a:r>
              <a:rPr lang="en-US" sz="1600" dirty="0">
                <a:effectLst/>
                <a:latin typeface="Georgia" panose="02040502050405020303" pitchFamily="18" charset="0"/>
              </a:rPr>
              <a:t>The lower layer (stratum spongiosum) consists primarily of glands with less populated stroma and large amounts of interstitial tissue.</a:t>
            </a:r>
          </a:p>
          <a:p>
            <a:r>
              <a:rPr lang="en-US" sz="2000" dirty="0">
                <a:effectLst/>
                <a:latin typeface="Georgia" panose="02040502050405020303" pitchFamily="18" charset="0"/>
              </a:rPr>
              <a:t>Differences in structure in the two layers reflect different biologic functions: whereas the upper layer serves as the site of blastocyst implantation and provides the metabolic environment for it, the lower layer maintains the integrity of the mucosa</a:t>
            </a:r>
            <a:endParaRPr lang="en-US" sz="2000" dirty="0"/>
          </a:p>
        </p:txBody>
      </p:sp>
      <p:pic>
        <p:nvPicPr>
          <p:cNvPr id="4" name="Picture 3">
            <a:extLst>
              <a:ext uri="{FF2B5EF4-FFF2-40B4-BE49-F238E27FC236}">
                <a16:creationId xmlns:a16="http://schemas.microsoft.com/office/drawing/2014/main" id="{065ACA7E-F27B-41DF-AC94-DFAAC06138C5}"/>
              </a:ext>
            </a:extLst>
          </p:cNvPr>
          <p:cNvPicPr>
            <a:picLocks noChangeAspect="1"/>
          </p:cNvPicPr>
          <p:nvPr/>
        </p:nvPicPr>
        <p:blipFill>
          <a:blip r:embed="rId2"/>
          <a:stretch>
            <a:fillRect/>
          </a:stretch>
        </p:blipFill>
        <p:spPr>
          <a:xfrm>
            <a:off x="6248400" y="1524000"/>
            <a:ext cx="2895600" cy="5061857"/>
          </a:xfrm>
          <a:prstGeom prst="rect">
            <a:avLst/>
          </a:prstGeom>
        </p:spPr>
      </p:pic>
    </p:spTree>
    <p:extLst>
      <p:ext uri="{BB962C8B-B14F-4D97-AF65-F5344CB8AC3E}">
        <p14:creationId xmlns:p14="http://schemas.microsoft.com/office/powerpoint/2010/main" val="1588103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9090" name="Picture 2" descr="http://www.zoombaby.co.uk/wp-content/uploads/2013/07/BBT-300x26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3499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0114" name="Picture 2" descr="http://image.dhgate.com/albu_273651609_00/1.0x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7182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s://encrypted-tbn1.gstatic.com/images?q=tbn:ANd9GcSQnOpcLUm7pTGJQK0sCCd5dxYJvkKKs9N92SU5fe8i40wGbS_-bw"/>
          <p:cNvPicPr>
            <a:picLocks noChangeAspect="1" noChangeArrowheads="1"/>
          </p:cNvPicPr>
          <p:nvPr/>
        </p:nvPicPr>
        <p:blipFill>
          <a:blip r:embed="rId2" cstate="print"/>
          <a:srcRect/>
          <a:stretch>
            <a:fillRect/>
          </a:stretch>
        </p:blipFill>
        <p:spPr bwMode="auto">
          <a:xfrm>
            <a:off x="5105400" y="304800"/>
            <a:ext cx="3762375" cy="2819400"/>
          </a:xfrm>
          <a:prstGeom prst="rect">
            <a:avLst/>
          </a:prstGeom>
          <a:noFill/>
        </p:spPr>
      </p:pic>
      <p:sp>
        <p:nvSpPr>
          <p:cNvPr id="5" name="TextBox 4"/>
          <p:cNvSpPr txBox="1"/>
          <p:nvPr/>
        </p:nvSpPr>
        <p:spPr>
          <a:xfrm>
            <a:off x="5791200" y="3167390"/>
            <a:ext cx="2971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3366"/>
                </a:solidFill>
                <a:effectLst/>
                <a:uLnTx/>
                <a:uFillTx/>
                <a:latin typeface="Calibri"/>
                <a:ea typeface="+mn-ea"/>
                <a:cs typeface="+mn-cs"/>
              </a:rPr>
              <a:t>spinnbarkeit</a:t>
            </a:r>
            <a:endParaRPr kumimoji="0" lang="en-US" sz="3200" b="1" i="0" u="none" strike="noStrike" kern="1200" cap="none" spc="0" normalizeH="0" baseline="0" noProof="0" dirty="0">
              <a:ln>
                <a:noFill/>
              </a:ln>
              <a:solidFill>
                <a:srgbClr val="003366"/>
              </a:solidFill>
              <a:effectLst/>
              <a:uLnTx/>
              <a:uFillTx/>
              <a:latin typeface="Calibri"/>
              <a:ea typeface="+mn-ea"/>
              <a:cs typeface="+mn-cs"/>
            </a:endParaRPr>
          </a:p>
        </p:txBody>
      </p:sp>
      <p:sp>
        <p:nvSpPr>
          <p:cNvPr id="3076" name="AutoShape 4" descr="data:image/jpeg;base64,/9j/4AAQSkZJRgABAQAAAQABAAD/2wCEAAkGBxQTEhUUExMUFhUXGR8bGRgYGSAeHBwhISAgHyIiJCEgISgjICElIiAcJDMhJSorLi4uICAzODMsNygtLysBCgoKDg0NFA8PFTcZFBkrNy4tLCswLCwsKzMsLCwrLCwsKyw3KzcrNzcsLCssKyssNywrKzcsLCsrKysrKysrK//AABEIALkBEQMBIgACEQEDEQH/xAAbAAACAwEBAQAAAAAAAAAAAAAEBQADBgIBB//EAEUQAAICAAUCBQIEAwYFAQYHAAECAxEABBIhMQVBBhMiUWEycRQjQoFSkaEzYnKxwdEHFSSC8OEWU5KTsuIXNENEVHOi/8QAGQEBAQEBAQEAAAAAAAAAAAAAAAEDBQQC/8QAIhEBAAAFBQEBAQEAAAAAAAAAAAECAwQUETNRUnEhQTES/9oADAMBAAIRAxEAPwD6arxDTrLBnYqoHcgav2298W9TMGXVWkdwGIUDayT8VjvJZUPoY/odiK/wgf8Agwn6g7y5waEhcRkBHdx6WJ9QCi7NA7GiD3x5KFCnNTljGX6h3+Hi1slvaKGY7VRvvXwcC9IzGXzJPlPI1Cya2HxdUT9scZ+X8vNyBQ2pvLFgVsAu99rvnBvhVKy0dtqJsk7Vd9q2oY1xqXUV5wQRqXLOQp0nTRo+3GOcwYUj8xzIqUDZ096/lz3rCrIxGSWVQhkj80sCWA0nUdQYXvR3Brg4V5rLZ6aXMJE4eN3Ebq2wQUKYfb4wxqXUN891vKwsVkGYBB29IOoe4I2r71il/EuS20PNISdlRQW7ducX9Oy/4R38yeTNMIwACuyKDtZs8n96GAj1NFJkCxqAQpeKPy/qPeRhdfAG9YY1LqfDeCeIn1x5iIadWqQKB9uSSfgDHk+dy6fWZFHuxRRXvuQa/bC2GKNpXV31svqYR3ttsS53J+LAPtjOZKRDH5YMVeZcckoAAYbshXcbrvuR/TDGpdRr8j1jJyyaEkkI4EhFRsfYMRuf88Nc9k0jRnqVwP0oAW/YbYweYjtAZsyz6uFVNSjSdwlgKpG1m7rGk8O+J11jLyurN+lg2rb2ZuC1ckbDDGpdQTks/lZULRyOaAOn06t/jt++JJnMuFL3KwVNZ00dgaP7ryR7Yp8Q9MhiKSrk0dSfzCiW3900ORZ3OKZenLNl5FRSnptSpANEbilFCx8knvhjUuoa6YNaIWcGRdSE1TfA2570cLetdbymVkMUzShqDAAA2Dte3HHesZ/IuctqicmfLggpKTpKluAD2e7AA+cb/IFJVDkI5IrXQ9Q/zH2wxqXU+F2UlglSF0MhWY0t6Qf3Bo/yvFMGdyz+ZTSDy20Nekeq6oe+D/EWWm8oNlqEkR1KlCm7Fd+NuMZvM9FjTKpJmVZ5hZeJWNEszMLUfVpvtvthjUup8NMtn8tIZBGZW8tdRoDcXVC63x7JnssIWmJlCqASKGrf2Hc/HOEPhiSBROEXQZlZQGpdNA0KBNA7/NjfnAnSPKRDOQoh20IWJ9a8tvZBJ3PYjDGpdT40ma6rlY9GsygvuFoWB/EfYfJOKH69lQSGGYABA1FV078Gx2PvjHdcvX5geN2ffWpLCjsY2o0qjm67Vhh0nz08uKeIOjqVVtirqd9BIv6d2B7fbDGpdT42rGLcATMwGoKNNsPdboMPscW9Oy6SqW0Tx71UgAP8t9sY1elZnLtHJ5kkuXjJKUSHjv3Xckdq3FY3MPV1OWGYZSo02QwII3rviY1LqF3VZ4INWoTNp06tABrVde3tgeDq2UfToaVlKltQA0rXOon6T8HCPxLnPLlMollqXVpVQGUBlADjjVdEUeN8BDRHlyxZU/EgF2HGgHlQe77AAnbfFxqXUaU9Zy3ledpzBSibAXgbbi7Hx74O6VPl54jKplVQa/MAXer2sb4y3RMsmfkBmkjkQLpAW42242Bo17GsabxXAi5JhGwXyNLADetJGxHtR3wx6XU+A4euZRmCjz9waJUUa5A9yO4GLuqdUyuXCGQzDWLFKCQPcjkDGc6PH6wqx6bYGrtQSKVkJ2KG/gg7b4q8S5t2zJVQJfIbaFlGoCtypI9Y91N84Y1LqNFnOt5WMx6/P0yfS4ClTfyMFZrOQLVCaTUaXy9DajVkbGxQF71jM5HpqZlQuWmWJZDqOXb1IzKQTQvVF2sfajhxN4djycGYzGxzDqQXA0qpc0dK/pG/PO2GNS6nwbDnoGQvU4Ai802FvTZH8+9Y9yuYimiMsJkKhtNuKvYGwKutxvhf1jKK0iJDLAoljEDnl1VfUaA5sDk7CsNssv8A0+vgyPrI9rACj4pQuMq1CnLTmjCX6RU4mJiY5P8AmCGGUlCQu7GgpJsCyNhjNeGodTHMMFKRhnLtAqu5o/qBIJHJNDDHqkjjLhI9et5QAUALDYEkWRv84Dy+RzIQiadXDVGqqoDU5q34uhfbm8du22ZVcdfJXKwxs6IWJke20cm+eeTwOcaTMZlIsqGUejSoUbj6qA54574USDz88I1NxwAFzo2BA2Uk8k3ew474P69KGliibZFuZ2PFJ2/nXONwPNI+XyyxqS88vojsBSNuTt+gbkn2xxkcmRGVgLBCbkmJt5G4JBN0PnbbjFPT9WalaXgOKBPMcXYD2eXk+wrB3Vs35SDL5aMs7gqoRlXT9yTtXPGAEnyumURRQIz8hzuFH8R7nkgXZxRmIY5pMzoYO6hT7oHUfTvtvuODjplzUKiASKzMPrPqkO3AGyqB/Exx1mlXLRqrOPPlpVN0Adgq7DZb5IAvALOiZyOKS2zIeP6SGCg8VVAavTwME9LykRkmyUyK0cpLKdrLDc7je9NHfuGwky+VmUyloNRVmaWYr5YIu6XuxvuO3G++C+op6cvmMupUg6VJAXcbqSOyn1Lubo4EAkmXycj6TmJnKuVEUjNWoekajW11QA598WtHKylYYEWNrjdYkCyK3tbHf35o8YcdTyLThM5lollMqaZYywXjYEHsyGxeE5SeKf8ANhcSyAAaSPKP99391A3qvfAMPD3W5Yl8tleSNBTBgRIh9jf1E/wgUB3w4y80OXakkVY5DqEZamU8lQrdm9qFYozHScrJUkxDkUHdGoOOxcA+oA98N8n0LKwq7LElMCWY+okfJNkisBnOp9ORS02bI0t9Eakm9iar3+e3Yd8V9JzUsLKY45Jg5HmFYtCp2NWBtXb4vDrK5PLxAzoHuMUqSP6U1EcBjS2K39sE/wDMFL+ajMVvSb4K19Si+Ad9Vbi8QXdJ6ysylqrYsADdgEj+e24+2MZ1/qEbxqqTE5kN58YaxzvoJ4OxFDAXU+tpFHNGkrySF38phHWhiSpUtwdQ9vYHAkkckvlRSqRKkY1m9mjHDiuGjv8AcA4oty+T1FMwoWJPV57ayar/APT0Vsx2og2ecDZ6HzJSWVo1jUCONvpCAXTMOTzd72ecWzZ2OQErMQkbArQ9TuAPzXQiyDsB7d8X5XMvFcrubcn1ggqx7AqNxd/4T+2APk6RGFCwBI5So/8A65VPZuaHs4rfY0cA9OzLQ64sxHKyXbwhW1KRwVcVt8j7b4pYPHJoQSeVV2QSQT+kWQGBPY7VfteNj4f62ysIZx5d1ottXYcGt1J47g7HtgCumdIkV0cZuRohv5bqtjb6SefuDinrHVZNRiACGT+yLsPLfSbqxuNQ23wqGabKZmXWBGjSnyyz2GLkmiB+k7mzuv8ATC/xHBHoDPf4Yv8AUgGuBzvRA5UnfUN+MQLs4uZnkaOdQ6K9EKNBh+QvOmu/tvd4vyGROYLTRbhSI0RXUMqjZbU7MD87/N4vXLyBB+aJhL6YpC2/lVbevbY7rTcYOymUmkzCvHl1aJHA9YCGMcHSV+vYcj4vFDjoHRVLmTMJAZ42FPGCDwD6uATuPfC/rzSQZuUoNaPGsjJyy7lGZR+oUN1wT1fMS5XNu6L5kUiB3XYUEpS1k8gVt3wH12ZZ44czES4jPpkQ1JTbVvw6neiKIvAVdEy5RSV2+pxpI0nSNiLNKCSDpIG+EqdPmzTBvNgWRT6DRXUw7XwpPdffjD14AmWzBdgAVCBglFr9TWt1vY2X5rGbymuJleCPzQym0jAMbqorURyCDyDRwDDK9XEc5XNxnLz/APvUpWC+/wDC67fqs4ejqMc0bxDPRSowsFiqyIQbHNKwG222BsucvnBGrBZQKIilJDrtwr91/ut/PF+c8B5Rgn5U0XqshSGJvte9Ac7YDoZQer82OeV2WHzFiUMFI1NZXn07X22w/wA0oEbV3cG9t/SN9v5fthH1KCWFokyEUZRUZBbBdDEi235O253wwynTXggYSymWR5NbMQBvpC1t/hxjcbU3grxMTExwwD19YfJQzrMUEpNxKTXpG5ogj2vFvSBCiCSMSaFDSFpixalGlPq3C7vQ++LuodReCENGAxMhGkq51bDYFAdJ+TthfJHNnWERRowdJzNggKAbEanbUTvZG2O3bbUoZeC8u7hs1Iz3KTpQn0hb2NUNzXJ7Y58QdLXOTqqM6tH6ZGB9Ok+rSR+o/Ha98Nc/KVC5eCg5XY1tGvGo/wCQHc/vhF1XMywSCDJsrHSFZSASjE/2hsgsSDjcddXz3lkZDKKGmceok/SO7N3JrBGX6ZFko0IjjfNEEB63Y9ySbIUbWf2x10Doi5JJZpmV5TbPIL4G9C8JZZXzMkhUsqqNU0i/oUCxEnbVW5PvfxgGMOacXDlwJ5+ZJeEQnuTvb/3Qdh7YIyUMGVKXcksth5AdQLKbY0Sa3P7YDizflrlRllEcZanF/qYBls8sG41e+BcnHr2IEQisSOTtbEk121MOfbAGzT+fbZk6Y0YmuE4oLv8AU21+ws7cYTxdSfNEa9KwyOUWMiqGnaS/1erYH3Bwvy+dWWS2Pl5TT5ek2dPzX3HPbUMMFySZiOE6FdxEBr1baQTRrgUOSRvwPfAMvDfUXil0Fbjkb1tsoSQD1UO6mgbHvjRdb6HFmwolL0pOysVux3rkYwuYzYjjcyHVHIhAYKVDsBQAo0obYb9gcfQulT+ZDG4qmQHbjjAZrqX/AA/gdg0UksJ22Q2NvvhlnQmWy8UOubSKHmINTemjvseftg/qWfMbRqFJ1k79gBuf3qyPthFJnNUckkEo1FiX28wJXJUfxEAUrd+2AixszVIjeVIQrLNpbUp+k7Hs1c9jWFWdDJCsmWV3Au0ZnYqbqwDRNi132HbAcWbY0zoyqV1tJKza2BIApd+dqAG5G1DAubzjrM7KSGJsBAPzB+oHb1MNyU+9YAjNzDNxxlPzIDSmLVTRydtVcjtq9vtgPqLgIMsKVgCHmPEhU7Jq32W6JJ34wXJlmVvPRT52YGlKU0qmgWAqiK/SRY4IxdPk48s62G0aRqkVbADcMR3s/wCxwCiTLLIVVxGofdJEAQE91I49XY3XO2GGUYCVomax9K1FSyLW6FeGcXVD2vFvUujstiJUdZBaxg+lvmInZSefLPttivN5gqiRZtHicUY5qC6htte4VxsL7i8AflelBkJy2pZgQwgklPlgXRKjuD7HizhjP0XOZldErQ5dARtGNbHeydRqrOEnUOqSQxo2YURSrWiRTZbbkjvfftzjT57qjT9OM8Q9TKDQNfqGoX/MYBFn4xFnJ2zIDDSXhDKCrgADSLP1k6Lr4wh6RnZQAuzLIxR4z6WGq9RU1QReKO14d9U6lqiBZEqFrdHBZkDemttx3IvfbfgYUZSJHVnjMj+X6YiTpMZYmlYc8m73B9rwDvO15oEU6B0Xy1GkaFTuSD7nckbcDD/wd0poI31eWS5u42JU/NHYftzjO9O6O0dKzwvIePPWwa5APPvwSPjGs6irLCkagJqAXUhChW7AWOCdsBns9Ec1EPN9Mqs/l+ofmEE/SO6bAFTgDofSdKJmMtO9Nf4iP3JuwE9x2+NxinrGVzIc5jy9AjuNV2uJKFy7e5s2O2CYsh6w8p9TKxd4hSSCvqIHB/l/XAd+ImEWUijZmVpdTlquPeqVx7EEAHtV4C8OSwpIA8PlzafToP1ArQKkHTJ8A7/fHfiLrWWkmCzRSKIQumQCwt8K67WpA4++PD0TLTp+XMYQd00tqh1dqv1J/hNfF4DjPdH8v+yWTMPLERrRPSrggcX6Cq3se5wN0BczBK0cubkjZAW8t3taC+kamOn1MQKHscNMtnM7B6cxknnINCWI0x9txyPvj38e2bKR/wDLpXkF0+aA0L8k6bNe3fAV9HGa6g6rJmKSGmZ1jX+1v6QeCFHNc42mfnDIwBso4VvvpDf5MMEZHLLDEFpFVRvpGlb7msJMhEfIkkY7zTGSvYFQFH30hcY3G1N4JiYmJjhiZrNxRxr5s0kIZyAymgTpBomjQOGS9ZjdPyGWVrCCjY1EXz7AbnCfq0WUaADNyeWpkOk6tO9Dv9sc5HNnY5KASRBAiEMFRSCdW/fUNPqAPGO3b7Up+J1rrIyxGXiYHMy0S78Wff8A0HAFY48N+H4ZU8yWM6tWxLHcirYUx5O1ir9sW9K8OSWGmZCh1Fo3UO1Mb0l+44PG3bB/W86sEWiKlMehiqiqQtW3bf8A3xuKfFXUhG0cRAKukhZTwwUDb+p2wk63m0RYEyq1CluxThRurE/K3fzZwB4jzxzPlNrUGMCiBvqJ0yAnst1vWLejZeVdUKKFYsfzDupjIAOrsKIoe5wFWRyJ16C2jQpBJIKqgJIB/vDevex7YHzmfhzAXLwI7ANY1cOe5+55vscFdd6wkerKQgjSNTnTqZ63I+wFkn9sd9I6W3lhIJfIk1PJGSLDhhRG/wBLLt/MHBNFfQwUZUjfy5GagrglWNc7cGgbHbgiiDhp10wam0WqX6lj0gSP8Dv9zY+O+POmx51CwzMaRjy2D5hSKO3pOkbl779xjzKwQ5ZladmlnNeXDtr/APhGw7nT2+Tgr1cg8sLFgSwp0U/SK3quSSNv/Bhp4Gzd5MqTvEzrvewskftR/pixJs4y61hjBYmldtLIDwWq72/TgXwp0ubL+aklOZXLWpOlRQBs8gm9h8YEF2SzUzkSO0enQbKk6COQyngEHsaOM/n8tJCC0DKyOhdtLBF2FhxsT6vYb2MNXzUWYk8uML5IJOkcORtqIHO49K9yCeBijr7NGYfLUyvGpPlKAarktW1DsBRsd6wAEyRZmFWKM8yD0bsvBtgpIFgi6J77YW5RkkZdKpHEPUrKbQhTqGrukl9+DxXfHn4Zmkd8tIjOFJkSSQnk6mUHgAe/vhl0zp6uqQQig9SyG7dFI2U7UdxYPt2wHbdRZtcskLSB7AKtRRV39K1z+o72ceLl2CgwkSxScx3yDzoZue9xk88YMzGhcwEYsNIA9IINe7LwRveofO2I/S1gLq7Bo3I0kGipNm64Ud6/3wCzIBxUCOZYyBQkQqU5paO+vbsf5Y03S+rKQIpxewouAT7WexBPDfzruq6oWWln1syKfIlViLJFAN737nj+uOsppmVYJ1aKZUBUnkbd+xB79jxgNPD0aFCzBNbHe3Ooj4W+B8DGb6z1CdxA0EQohl9R9ET3Wph/do184ZdEz0kTjLzgi/7NuxrtZ9+QO1EYXdUyMsbNmJJ1VY7J8oEE77KbJHqsDjAZmboUsUkoikVpYyHtifWGF0BwSTYvBsB1EHT5bqPNkGqlDn0itQNbWarnAssyZgwl3QTuLoEL3+n+FttqOkjB+XyzOFRI42mkbzAXopoX07g9gANwTucAZ0DJJIwbMMgQ7qjDQzWdta/SR3DCrw68RdRMIewVLLphIbZm/wANbEbH7YC68lyao2Us5CKqiyzJeoG7/LXvtd7Y4y3VGEb+WqOYyWZG3KEfUEJq1q9xwdsAhOekRYFTW8LrZeQ35rk2yqTsvfnY1WDul5XWWFs67ga/S9KpJRloCwa39q5wqkzGseWGLRPbIHNxaSdRFgAxupPO9Yc9HcrHKxE0gSOhrP5gBP8AF3quQdxWCM34bleCQiQEJKp0lgCjKt2GF0QP2IwZmOlGM+dkm8tjsYmNo99lLbb/AMDUfbHuUy5nBV5BJHqLFdQjkBOxsfI/ULB74YdHzU6rOrLa5eMk2AWc3sGG43Ufy++Cucn4qhjKCePNQPfClvL4rYE8fAxok8aZJSbzWolqA0nbtQpePnGcXqrtGI2y0ULsaAkmKJpZdm0788UMVJ0/LZRh5samUaWjWNS+okjvwtkaRfAPfAaTq3iOGaOaKFizVoJAIAZiFA35PJ29sHAAQ6Q1lXAO3B0g1/UfzwqycyQzRx5hlWVtU72QFDH0gXx6V2Hvd4anPQzRu0JDBZdLEcFgo/nsQMY3G1N4BcTExMcNHOc6lDDGnnpqV5aHpBAOkGzfA+cMuh9YjnvyUYRqBTldKknsAfYd+N8DxxRyIsUsXmK7ntYGkBrP8qx54wz/AJGWKoAGkDIvx6STx8DbHbt9qVfxX4xzFRREOVRpVDMvtTdxxvWMn4l6s0hAYgWF3FXTAKQfgPvv74I6b1cywRaXUOSLU3xpMZI7bGv54V9N6cbBlQvIDpVDwx+llI9iKYH743QV0fIMgKlAXl2AP6eVkv2U7Hf9sedfzAijbKQhmk1AyML1H2o91G2Luo5pctqi9ReRNLyqLKkbaB/cA2s77XgTosa5hD50jhkAjLpsyKLCt7Fd9Jv4OA86Z0l2iklVihnQaTQ0hgbKsT9OvgHg3WC36+8LeXm8q0WXkFAkgupFAvt+2wxdmvC2aysiyZJvPRx643rSRXfeiD8d8afo2VeQBs3l41aM/lWwcqO+/wB698Fc9PmGfyhUSMPVXmKKsqbBFj7X83hcZ4MpRgj/ABBJJeUnXIGG2/f3449sGZ3xGgZ8ut5eUGlLKK/xAcFT9++EsWQJnYSxfmn9cJZV3/iXkE/xURgo2CJszI2YyuZIJolGW1B4qwbW64Ixd1TNs7pkYWAmcasw6m9Cd6P8R4HsMe9Z6gMogijKnMspJcqPQg+p20gXXb3wd0XoqZWCRhc0jqXkc/VIav8AYYBM3kBydOqCM/2uqhF2GkLvSgadXycAdS6idRkW4oQjFQNnlVvQWA5LnkE9hfvgzqPU4oIYtICtKq6VAICrx9O2qySAG9ybwtbPLmGGgyRz5YEMKFsgNkcbCgarccYIByzweYMwiVCqg6kO8bKANLLxbf1s74NeAwtHNK8kckossnCX9KkcEAdj+2+GOT6YjyqqbJIQ8mk6VKr2YadzZqwd97FjFPVpFaZ21HUDobRRAHsQ3pO24ut++AEkBd012ZATpdbCtp3tG/zQ9+xwd+HgMkTlpdIVml1n1O+oUtcX9u1YXNkHVT/+4yy1enaVK/iXnbf1Lg7IyvPGqxyxtEJQo1IfM1Ve/YaRZsbmhgNPDmlnAWVRT3pWrNe98du2K8r0JIpTKXJNaI9R7dh81vQxxnOpqkyQZYJJNp+liQNI+RYBG/O5xeejzSn/AKjMakPMSKFQ7cWbYj98QB9SeSUW1RxZdtTSmizley0fRfe/fC1dTZeMMrl5nLsD6WOhS4B3o2QoBFY02T6Xl8vGYR9MhNh21FyfvztjP5vpEeX9evVAt6YlFFNZFtYu1FbEjFCCKKOHW6eWdC63GrS9/wB6NroiyLUj7Y03/D6BnhGZkJLSDSgIrSimgB96v5xF6FkMzHflG2O7biSz3Y87874qz/UZssQFVjl1oLo0XQ2FArv7V74ADISa55EzLsmYUhRyAqXrJDLt6t+avjtgNIlBTMCXyGl1jLuT6AFIEat7hhZN++COv51c4UVXMTglZNiHKnldB+r4IJ3wZ1sII1jNfg2CRsxHqgoEfSNxe2/bAI0FSsFQRTDeTLsLVj/HEbH39JB7b4eSPoys0kgZmeTTqWgygAb8Dcb7DnC0dKlQIjSfiIR6ozsWWt7Vhvp99iPcDBXiPqBihhj8u1AWV29vVq4P1fOAR5AAun4iFMzCxCiZdmQHa2IorWxIOwrasOJeg52HzUyPliCRw4dX9ZWgNNn398CNlFmHn5GTyZSbKWfKkPND+Fj/AAtj3pXisRv5c6PlpAdyo2P+JDsR8ijgDumdCzCU7QpIWJCrM9MhHBJGxG2ygY1XQ+iCHVI5DTyeqV+xPNKOyi9sBMZpyGHlyRghkZTQNqRuLvk8XxgnpozStpfSyKQNVVY07hQP71AX2GA7630LLZll85LbsRsSB2JHbfHs3T44IQkSBF1XQ+2GkMwYWD/6YE6s1p9mA/pjG42pvAnxMTExxEN+jn0H/Ef8hjE+NOrSPIPLUMsMjKVIu6C6v3NkbfOGvWOoCGOM2QS7af8AEFDD+dEYWdSyWt5ZllQxsysQ+2kkBqBHII9J77DHattqVSvI5YRuH0kjUNAIPrDLx9m7exXGhEqQsPMkUzOwQ77pfA/3PbAEs34ZUdlLSsfyYifoUn1MPkk3XbGYzai/MC3bHXqG59XLfIPPwcboeQQlWKyMjI8rBZGb1KVG/wB1IIFfBxZN03M5SUz5RQ63+ZABZAI7fxIa2I4wN0CKN/OgnGqMU+53VSdmB7FDt/hPxjW9A6DPl3VfxSvApOhSPXR/Tqvj/bBYCPC/UjNrHkzRqDq/MFUTyo9wKxnfFGfEjlJdWXliLBWB9JUnYmxTA7GrBvDbrE2bjzB0NaNuhZqUGvpN7X7e94FOfzGYlETR+WyjcEC64JCtayL8YBTCMxIgWeAZiP8ARJQfT9heofNYd5/Pp03LDUS8pFIjNqrtsSLC9657Yt6hnYenRgAAzPxGt1fuEs6R9uThB4d6O+czPnZp1YIxqN03YVzvRUA9jxgCsjkDHk8xmcyHfMZpWXSwo0QdKqO1819sXeDurOB+CzaMhIZYi/LL/Cfci8H+INbziMjVECtFaPlnuGFg7giiKrGY63kmzOZl0yapIAApJ0lVC3rvvuaO18YDvrnheSDTJPMZ1BCAKAH0gHi9iVoUPvjxUSonkko/THm4xx7JMPftv84ZdN6gc5lxlp2MWaXeJz3Kdx/UEe14HimXQ+uLyZgSsjBgVc9jVhWveg1GjscAbl8wYIXlNFmPlijsQOSB3F+3GAunZh5Fd4IomTQAYww1sBvdACyp/V3xPFeYWLKwwmroSGtqsmqINqewO4wDH03MRIs0UccoT6jCzLIwPcr2Ye45wBnS5Wd0COmspY0uAy0d7Pavb+mGAzAzbpDHmNEqF3Lwgf4SG7A77MO/bFHQ4I8/E4zEDxCM2stCMm/qsgCztue+HKdQgyyacrl2egBaLQP/AHct9xe+AcdI6RFl00xrv+pjuzH3Y8k4G8RTloZI4pkSYAH1Gh70T8jGfzvVpzpOYkiy6HfQzBb3Bo8sR7gVgDL9RgslXzEoL6/y4GYA/duf9tsBSuezu35UMgdqADJRI/xUw9/ti/I+JNJImgMLHa0sAgnejRBO12DVY7OaT/8Ai58kiq8sDUOQD9vfkcYn/NoRStFmlveni4Xu59PHb9sAe/VUzH9jOEkrSSAAWB23v+hBFXdYOSX0B2j2gX8sF1fU59K7j2Owv3wjlfIycjUzbqpFGroH41cjjbBXU8w0UEEccUiDXdrUo2vSBzYLVsPbAV9RyiIjiRRJ5ahbPqJmfex/hu/54TwdSzGUKCRfPheOwwBJ099XuAP0nbDPxKfXEi67RTLKF+tmcEd63AvY9jhXn2GW8mCOOV0aPVNbHUL2Gk8A1ew5OAuy2WBcpCA2XY6k0E+lj+hlNkVZINA9t8G+IcwZMw8SZsqFAHl6QwUjkEcke9X9sV+HIgcwD9QJB1EFJaUEgOvx/FwThD1WYSTSDeUaiQ1aJVN8j3oe3PfAXDo2bRmliiUrWpjGwaJwBZsE2Ptzg/M58ZuNjLlj5KadMrngkgekkaiPqsG6xT03rUsB/NWTQQNMoGlmUmgdJ2f7MPsca9J4c1GY5JoJoyBceyMCN999q+wwGH6gJoCkuWzCwq4UsocaQ7N9Nb/StEkjGl6ZleozkSDOAQEkKwQamUbagKrerB9t8N+m5HIpIYY4Iw2nXdBgVur1Wf5GsF57PSDT+GjEijk/p9gB/vwAMFBTZZcpk5ly7lpNyWvU5kb/AFPtgforynLyCZy7rORZ9tKkD+R/rj2Pwk2sP5xBvU1Dctq1Cu211v2wykyIiiYA3qk1fbYCv2AGMbjam8QFiYmJjhoB8QRaoEUg6TJvIBflkBSrH41AA/BwDDoSNpypEa26R863/j+EvjDfqcV5fU76IkYmSuWFCl+xNYxXVepSZiZDASy1pEafpoatJHcbV8kY7dttSqpl6lJmGXzGDEAlCNhud7+/f7g4NgfLRqBJOFMjfRRuM1R13wDwfg4TzzCNkePdPrG2wHDKSfY9sfQPDOey2bR4nEcoj0kFgD6TwCT3BBH2rG4U9J8LCcM0ea9KakDKLYHgi+GWuPiu+DOr5NZFjky0ySmFBGwZqsX9V9je374L6tmIFBy0OuF0YMFjAGoHuB+tfevbC3ovQZGn1g6Qd9ar+W/uGU0Vb4/zwF/RWzUpEUwlXSxIfYrX8PdWUjbe997ww6/1uDJARxhfNa9IJOlP33C32Xa8CeJPFqwH8PlShmPJP0qfYdi3xjPxeGJZF1OiZgyGxKsxUEm9jqsHc9qO2ACly2as5ieOdWY7TJ6mHspQEjT+w3xo/CvRcy+bOZneRGSgwKj17Hb4FUTXfbHnRjnstPHE8MjR2F1DdaNXuDsq8ixd3jS9SzDK8jGRVCAV6t6P9339j3wAfX4YzNqWG5q+plkKkfBXYN8nCL8WsUTqiapHbU8YfUQi7k3Wr2JDfbDb/njI1ykNA1Wyn+zPe6/T/kffE/5mqy/iVWNI5DpLtRZ9OwoDevn7XgMn1SNXlaQ+YsQjUpLVd/rX23/nvWG5jkcRCTypSSNM0ZouGr6htf37ewvA/Uc4AwizkPnBTqRlBtkJO507ALyQf6YJ8PdKRMygRlKABztVVZsqeDxeAnjLLrK4aEeZJEwQhWAZB8g9r/bAfT8nn4is6QFla7jUhCh4sbkUdjW452GAuq5WTM5qR4YJSQ5BMe1WOdR47Gjtvtg7pniWeBvJnys2tNiYf6WotDfvgNNnIs48cMojQygENC5GkWdm9tS4TPnJ5cx5MpfLAcqCRrb+69UR3C98azoPUJZlZnhaMX6NdBmFckDjfHvXJ8sUMeYZaIvT+r4IrcH2OAz+XyXT443lBZtDaGZ7vV7XVnf774MieP1IVcEKHcM9ldX0j5vkjCgZHdWizrSqratE4BS62Joqdv8APAXUc8HZ/NzEBDOrNHEaLaRQFgkjfn/PAOHjgkEnooR+ljdU2wAv3vc/ArFckCqGbzpUKoGI22DmlB7i6B/cDF2ajBy2ViKp63LMoqvSGO9k36tN2bJwaYm8yNXrVI5mkocKgAUd9ro/tgB8rkZkY/mI+pRdjkBeDd3t9tjijpnToRKWKaQi6jSOiADvYOg/bFmczDvGK3EhaRyvPl36VH959t+1YpzPUDMiwJMrI5plc6JCv8F8b8XV1gBH6aMyrSuxjZ2EgYH1KW9KIRz9AU6fdsJ+sQTRyRtIyS69KqyilobaCeVI2IPveHvU4pFkhy8YZylPOwO+qS0Xc/F/YYSZ7Jz5elAjaNt5CfXGzE7Ia3Ra2BP3vAOekZgl5GCNZUinNNsANzwarZu+14zSxFlOkkkbskvI73Y+/IsfbDBunRtl2eRpIxHWjSS2knse7KDt9sKmgdgWiRWoEl4tzp9ghNgX7X3wB3TslNOQEj80oBayGqAYH0v9J4+GxM14MmDDVltTyhgCklqjE/U522AvYYryXVDGyn9ZYjyyxRwAL5G4FHhrBONl0DxL5uysJDzoalmA/wDpcD3FYAaHo2YyEVxImaJJ8xSNLEUAtH2FcYWZvxhnzaJl0icBToILNpawGUWOK4rG/wAnn0lvSdxyp2YfcHfA3WegwZnT5yaivBBII9xY3o+2Ir54wz2ZmkibNsGRfRpGkMSAQDX0kj3xoPCeWZMk2tpGZpiW1kkg6VUgE8j03++AupdOlydrokmgFmNo2CyISfps8Dn1KNVd8Nuh53zcoSTGWEtOIySoOkGrPJoiz/reMrjam8RdiYmJjhoTeM5mTLIQHK+adYAsFdIvV8f61jMfhhDEk0Wo+X6ZaO4F6o5BX6RuPuMbHr/VFy8UbufSZCrL2ZSoDD71uPtjjw14Xky+YLiVHypQhQeSp3APuB747dttSq68N9KjzBjzsbaA9mWIL6WYWpIvgE7n32ww6j03KeUY0URpM28sIFKymxZHz77Y4/5tKmY8qKEHL7AFVI0HvqHIF3uBgzPZ3L5FQ0lJrukQfUQL2HF/yvG4Ayfh7QwaeRZIkDFS4AZe93xR52rthL4n8WGQrBl3EcbcztdNXYEcD5NYWdS8RTdQk8uIIVFkRE6dQ+W/i/u8ffAmSkOVciphE9hoZIy2pu6qRsT3vb2wHhjjgvzG0ShSAzprglB9jyp+ca3o3g4MkMgzc2gqrmNTSE7Gh3C/GLPDXQMnSztCYmN1DK1hfkKeLGCvExmuOXL1LEgIaNDuPkb77bV27YALL+IZlZ1csZFYgxUAas1oseqxVf1xR1/qy+idFZZQKaVa1KB2dD25/wBLxxJ1COdbkKyDsUJEift9ate2xIPtgLK5d5m/KzAdb00ynzD9yoqhwFNDBHXQMoMw5dwwQL6pYnAU9yWHa98F/wDMFZkzC6dLFo8uhXgD06vb1PvddsWdTyKxaclHoEk9tmJEGkrCu596JFgfucCDLw5sKvllJY4WESKxCADcG+5HFjgk4KX/APP3jzADO/lqSBIATv8AqJFkshI3+1jD/pmY/wDzM60fyyVs2BqG3bgnc2BWM1lOqySsvmRmOHUArKvpjB4AYA3fewQe+HayCHJZkihrYrxYo3+kHYb7174BRkHzMAMkUXmqN5BG/b3UfWh9+RjVdL8aQMgczKeAyNSygk1wNnr4rbGPEUuXUS5dvPh5Omw8fvag2FvuCRhv03xRkHIklEfmAXckYsn4dRV/cXgNt1Dr+XhOl5AG/hG539/b98Znreb6dO3mSorMABYlUMd9tg3b5wL1noURkTNqreXmN3D7CMtXrPcX/TA+b6ekI8wAFGLFB/dVa/8A9Mbv2wFqP0vasrq/7rH/ANX9MLpchKzkqSkd2qpAp03wAFathtg+HK3CXACl2WOJuefrcj4AcjBcOQlDxZeOaliVTISDZMpIXjghQSO1m8ANGdAUPIxMaHy1kiUAWwtq1bgVWHs2YP4eXMFlaR1EUZUEAWdIq+fUxO3tgAJDK2YllgBVDojkYarCkJQF/wAV9tzhhmEdpMvAQVRC0jNo0qSAQqqPgkH9sBzlFWARIikawzEUSzBKAU+wJN/GCvxMYn8sonmBQxFjk3sCe/8AvhH0pc5IzSflK8QWOIM1h6Y6jYs77fvhrlM0jSS61RXX1yxk6iCq0G9qIqrr7YBVLk80sDzIP+qkm1NGSK0kFFW+DpBDbYT5F21LC/5TwoEoTAFm3DsBRWS9gVO4GPMlJObOVctIFMk2tqBZjsNxWw30/IxTlj5wMjR6ZLJlVLNEd2Q+pGPOpLFc4AmOXyoX82Q/mOfL1IfLoELz+k81++FS9McNcUcmrkHL+pWri1sMn3w9z0yjKQI4ALqWAcED1E/qFjjsReEeXf8ADt5hWRIt97saqNBGB7/NYDvqHU45oijuscxca2ZPzRQIokbuO3Y998dZjIyNMt6UjQpDqBrQRGGvtXc3740OTzKzpcsKzqy15iqBKNqO9USO3B++B+udGByUceRDTDW3mEn1gkblga3FEVgBeneJSGVM0HYBbWeM1IqmxbEfUNr/AN8bXpufXkZ2KVTp+oqCB34P+nOMh4OjaRp5ZBoHkBApA2FUvNexP74Gyv8Aw1ZwrhwFcb6/qU9yNNqb+Ttgre9bmysiiOYo+tgFUEFrOwIo3tfOBsv0uPLwvHGrqvm3bG9RKjcfHb9jhd0Do0uVIOYMIijLOpQGySKtiQKAF/cnDUZuSSJ/Mj0MsumrsEUCCD7EH/PGNxtTeIGxMTExxEWydLgzEQXMKGAk9Nmt6H+eCczl5HuLTGICum63AHIIJ4PAIwLmerQ5bLs8521GhyWNDYYyGd69NnkNu+Vy1Ea0GoWeBIRuuO1bbUqnnUPFUUfpycfmyfTrJpRp7am+oj2v98YrOSCSYHOsXSYWkq/UlGqoXQB7fvi7pHSVVwskzpId4pV3jk22oHY+1d8NZ/DzBjEUSLXTGdF/JCjk7n0nsF9zeNxzlegZosnkJl/yuJdxqo7Kyg7ng2NjjWeGYs6fOGb0j/3bLvV3ZG+BfCvQPwAkYSvOJNNcAAC6/Ud98FTeKCh3y7ge9/8A24Bd/wAz8keTn4CKFCUbiTfnbg1ubxXNDlzTJM8ZCAjUNSgG9IJHBI3q7AwP1fxbmBLqiiLwaRagAlTvd7G+2FcfiGEjVl1aNtR1xK+gODuTRBGr429sAZm+oqPU1Cb9M0JW+NrYjYMB+ofvhr0rNeXC2bzTAuo2OgKxJ4AZfrB4wJ4XiMsjBVdEbdtalGB7g0Cj/uBgDr//AFuajycCkQIdygpdj6j2G3H3wBfQ0b8Pms7OB5uaBWNTxpo+kHer/wBMLetvNHoKgJPJTnSdoYl2RAfbYk1yRvjX9djVI4PI1aIWry4iLK1Rpf1V7ffGYzmSGcllBaSCWQhodf6kC1QFjY2dvvgFnSc4siSCNk1yAF8sxpZN71If0uOdPesalUdMigQAu5LaWFkjjccmvYb4zEcaDSrwpC9URQeGWr9SsN1cb8HDbxSajycJGkaRTWVIsC2Ug71fHOAGnyeZyrefQlhajrhWqNfwg2Btudt8XZbxTkGOryQ0v6V8kMWP+JQN/kjCqLP5rp7WxZ4DxLGbRvvyL+Go/ONp4b6xlpFuKKI1uTEgDD7p9X7ixgGniLPiPLFmjYhxRGjXpsfqUcgYy3XpfNlg0xM8axrpUsEDavccldhsMb2J1ddtwbBH+YIOMGfDOdy8jnLyK0Pq0IzkEXwu9gUe/wAYA3r6mNoI1DEQxmVwDvVhP8tW3teK8ik7wy5mJE86SfzEjcgelRoUfBrfFiFsu156RZNUYVZNJ2K8q21WdXPxgNYbWaaNnWNdRO1gj2AIF6jsCPfAHt4ezISABlIWO5FJI1SAsw47amO/wMd5DrwnCR+nzS2loi28ekbmzRJvgjCHIZnMfUVj1oPMf1PGyr81tv2Hxg3M9WgmS54nidhtIFpwP0kOov32IwBxyigny3KgajuNSUmxYjsLsCjZ33wvmWKZrzEYjYKC0oNMB+lWPuw30Nf7YrhyS6SmUzC+W/plLku1LuNJHAY9iByTilRKras0gaKF1aRwdSMzV6gK3CL6d+LwHPiTMBbTOxyJdFcxlxQYdtY4JG22AXntDozCzLorWNpbrZXU/V/i7e+Cvx2ZJb86NPNqURzj0urbBQa207bDHMPTLeMnL+VrkWwpWSNqYXR5Fb7H3wBvieYHRAoj1CMBQ7DfbkH+YKt+2EPQhmRLogT1j1NE5GhgPa+D/wCCsMvEfUIZMw4lVCh9IfdWUjjV3Q/3uD7YXz5eTLnWh/ERex9TAfBH1e9rR+2AbdV8PTQquYhDRKSjHLqbIkOxF8acVdL6hnfPCJCDMraXbhQOSGI2Iqqwz6D4wDbB7/uSH/JzuD8P/PGvgz6OH0jTIASUIpuNjXf7ixgMjmmLrmpQjSK8p2U1apS7H9jWEr9Rya6ajzmXPdFYqPveoD96wy8NeJYEy6K31KNxuHJP8Ir1b7VyMFv4ugYWyBjagqQWYE3tpq7FcYBQnTJMzqSFvNVXJEsspK0Rsv8AeZTvYFCqvG/6hfl0w4YAH325+N72+MZfLdHzea8l5ZFTLltRiVPLehekGv22vvjWdVFRgexGMbjam8CfExMTHDQp8VZdXih1MFqVjuNjS7g17jAeW6WwIlyhVC2zI/0MvF1RsD35HfDnrXTZMxAscaAkyE6i2kJQBB9yDxQ98JH8LoxVpM8ySbh9AJFj9Kn2G4PvjuW2zKqiHp2dZTlhll0MzESMAFVrvWtcD2rGg6Pn4hA0U0pzWptyyquoGtqJHt+5wwynUoky6IjySDTpDbaiK5+49ufjCx8tmRSDOwMtbefDuRxZOwNY2Hknh6F0PlZmeBSfpLekHtV9h2F4EfwznIbeHPIVO1ybVzW+4J5/8GOM7FmowGbLIy3WuBt2PY6Qdr471veEb5jLyoY5C8TXahwVOriwa4Fkb4DQyZrNqAJ4MsS3pWTzQuo/FbmsJl6X+IzHliGNmUaiQ1V/3UCe3K84UZuFkXQsq5iG6CMaI+VP03/5WNb0N48plPxDGQOwpFkF6B8dyL+d9tsBf4izwgh/DZZdDsup970Acttf713wv/4diISTvpMcoT0lrpV254Bs72d8IxE+Ynp3EUpYM+urUVa6dyCO5Gx3xu4kEWWky8kwzMrqWCnaweAK4G1jBS6PN3OAoeZUN60XSNQ+rSRtXwSbo4R+KKdxmWWSPzFKwCj6ApUBjXB+pq9sPek9SjaMpqdfKVi0bArIFG5UkDSwPuKPtjN5PxY4YpmPVBLYJrgHar7j+Z2wQWEltY5RfmNeuOnjkPFlTRjf7fuMd+O2QzlWj1gKACoOpK/UNNih87+4wd0/JSLnFikYsAQwkNW6AendeeK3F4X9TzLZmeRo5oEZXOglSpattLmzX3P88An6d1J8vuJNcB21bH/4lNgjtdH9sG/8uycjeZFmVysg39DGv2Umx/2kjBfT85HAWOcymhmQr5ipYa9vSy2p29wfvjUeH/BeVhCS6WlfYhpO3t6eAQMAw8N9FbLqxbMSTs4G7nbb2H78nfjAHiDJZwStJDpmjavymIGggVY9wcaTMMBRZqAPvz8fP2wJmOrxqAxZQpFhmYL/AEO+IMkOsxvaOHhYGnLr6Ebmrrk7YIzvV4fw6xxyCVjINWnYnT6ya+wwbnfEsTei4XVgdQpmDEVtsKHvZvtjL5wZlp/MywgAFiMAaCqk/T27c3igputRTKwInZZHLtoS7RaX24274YdPdZppcwNoEQAKCACii/prazffjCM/jpDGJobCbDRLoFk+4JGNFn8s8eUMXLysECllbYm33Cr+kHm8Ahbo9QNmZAPNmcBOVCF99RrnSNgBsKxxmMxLlpTFCTMAAjLJv5jEajvsaHAHvh3mMqqyZSC1AjBmffTuxFVR+H29sJpOnSknNQszTFyTGe9sSdO3IFADna8B1P1mDNaY8zqymZjP5bkV5Z+/sfYj98FdLgbz4i+7WWdgKV9INONPoK1ydmvnCeLqTt5qZvLF47rVQMsdixY5IGHnhWFAQVdNIRiHAKgg0ASu2k/674BJPIwnfyygZr/LkIZXF36WN3vyrcY66flgZPLhZspMSKhkBMTH4uyp+1jisWdZaIO5kjZgTTHRrFfxLIu9D53vuawMUYIHy83nRg7I9Fl3/S21180cBb1XwpPGSTFEG0M7yKW0UCSbJ5Y/bHPS550sr+bDGGJ1NQGmtRVgdSGz22w06b4uYqySrrStLo12LsV7jvzY+RidP6ejs6ZbMiGFwQYpE9QuidLE6Wsi7F4AnIeM8oQpczLXqAkjVq3O4YC+e+Dun+I8k8waNQZXGpdMNPv3LH/PCvMeAp5F1SzoWRAqqichbIFk8kk2cVdN8O5jN6dafhYBGIiFoSSKtWD7AkYBoPGLzZhYMpGTbm5ZfooD1VXzjQZmJ1gUSPre/U1UL34HtjrpnQoICPLWiqaAbuh/v84t6t/Zj7jGFxtTeBPiYmJjho9zfWky0ILcvJoXkDcCySAaoWcZ3LSzmZ8tBPl8ysS7LInYk8tvZBqx3wz8QLljCn4mZogJSUKi99I+D2xlIcplyxeLNRgr+Y3mxgfNkr+xr7Y7lvtSqbyyyBTJN0pSiimYgK2ofUxAGy87+wwOOoZQlvL82CyPK0sfWpP1EGwq7Yqy2dzsbtL5qzBhRVHD0Dv9Dcf+DBTdfeaHQzrG6g2wjFvX6DGRwRvYNDG4Bg662WcaJW0KxDHSQj+540E33FYFzXW8zJG48zzkff015i78Ae3wMBz+Iy6kEngD0fTt/FEdv3G+KOgZYTzqoR9zu0Jqh7kHjAaPwvA0itM0oEK2JFUBSdttSMpUnesJ+r9WMjMqErFGwoIA2mrqgdtIPcc3g3xl11E/6TLFtKHm+T7339t/nCbylgH/AFCSxSn1JNGwII9iOCPtgNb4f8NwZu2zEySuR6fKNMQOSe99iBhj12KIZlYY4lJ8tUZlca0UEmtJ2utgbvc4o8H+F4dceeimkddJOkjctw1/7Y4zMEebqd0EGYY/lSCwdroEHZq4JrATMMWfMwQxzMoAjNEaAo3Ylm31cigcK45GRwitE8R/so32iZTdpqI9MgJ574u6VnooxmMvMCZiSrlWYeYWJJIo7LR9rxm5cwUJCFZoCCojfYLR424bvqGA3HhfLac0UogRoaUjcbVRI5P2rtsMZqfpck8rnLiEOpYimIc0TtRFk4beBs1pjzEusLpUKpkJoewvk/fGRGdVpCfMaKRmJLlrRiTye4+4wD3pXiTMQemTLzA8/QaJ+VIo/cUfvj6QeoynJ+esDeaU1CHvft/rhd03qf4XKp+OzEbOfpK2SwPFbW23esLJv+IsbH8pdIv6pLJ/ZFs7/JGCkUx6pO+v8PMpHBJCV9r4H2xdlvB+eceqPLrf6pCXb9/f3x1/7XzaD6sy3csERBfcAkEgXx/ngSbqWYYH9IQFzrmdyB2JUEDbj23wQ4HhXNKKfPQx2KIVAKUb7cYrbpGYVSP+aZfc3vQ/rqwgzbHTHJJMty/QkaC9z/e4GKM3mEjlaMLLMVNtpPfvx7d/nAaTKy5pTpGcyrpRtte4HcgHYmhh50+GCcxapBIy3pBUpW2+ykC/nGBSWckGPKaCBuzFj3vb43xsfDucWPLzTlNBjU+nzmY3XJU0BZwHk2T86XNyElX1KIV4JENnv2ckj7YFyOadjmJnikgVY9RiIA2rYhtjqY8nnfA/S5Vkiyv4mUEszkUL43o99z/QYs8Rr5EQy8bSO+ZItmJoC9zV0Ae2w2wCPI54z/myLIkqjSJ47JHtrUCyn6b34ONZ0rNnyp5bX0xAAx+pSd9wvNfB+cYuV/ImkicC1vRIpZXAO6sN9x2+14e9JzrpkpWIVyxGoGlLDffat/kYAPpHX0gkJ0oGYEEgflsCQT6dqI9sNxksjmCXUPl35Z4T6P3FbfuBjKr1uP8As5F1Q3Zhk3K/KSDe/a8CZfOlTq9RRQVUqfWADsTVHjAbnO+CHZlOWnTSyjXI/qZ2BNHbY7H+gwg6pFmMkzLKhaxUbogKvW5LDccc2O2DcpnJ4TrSQMDR1KRe+/qQ+ltvsb74e9N8dRM3l5hQORrA9P8A3Kd1+eR84BV07xYIiFkbywQCGjOtK9zGd1/7T+2NZkfECsmp9JTb85CDGb9+6H3B498KuseBcpmItWWCRuaKum6/yusJYv8Ah/nYQ3kZpPUKYURYPvyDzgPpEbhgCNweCO+Bur/R+4wq8IdEny0YSafzNIIVR9IF3d1d4YdRzCsjBTZR9LfBoGv5EYwuNqbwK8TExMcRF6LGyaX0H1E06F+QB7isZ7P+BMi+nQ7x0SW0gnV/PisOce49Ul5PJLCWEP4aswP+HeWG4zTqfcRn/fBWW8GonGecj+9Ff+uHuJj6zqnEDUjz/gjLy0TmGVv4ljIP+eDeneGoYYXRZ/zH2Mpi9Vdxse+D8TDPqcQNWY//AA7y+95pyT3MZ/3wwi8JxhQjZtnVRSgxbD+uG+Jhn1OIGoyNI0hWKGTytPdU2Pvt8/fCvN9EikDFp2MhoK+j6AOyjt98EYmGdU4gak+f8HwyEMM1IrgVr0Ekj598BQ+AIVNjOP8A/K/9caXEwzqnEDUth8LQrlpIPxDHWbLeX/phfkv+H2VV7kzDyL/DoK/1GNFiYZ1TiBqS5jwZA0rOuZcA7BSmrSAKoH2xfH4XiVGUZmi1U3lbj3798M8TDOqcQNQDeHYz9WZY7Af2Z4/ngH/2KhuU/i31SDST5fA225+Bh7iYZ1TiBqQQeCIVdG/FudApbj9v3xZkvB6REtHnpVYkkkR83vxh3iYZ0/EDUtl8Plvr6hIwsEgxbGv34wbnukRyZQ5bztAYgsyx1dG6r7/OLcTDOqcQNWfHgTLggrm5lI4peD3I++LZfByMQXz0zHg6kux7Yd4mGdU4gakmb8GxStcmbZvb8rdfgG+Pvg//ANnYfI8n8Q4P8YT+e1VgzEwz6nEDVmj/AMPoCN82/wD8rHeX/wCH+WU3+Klv4WsaLEwz6nEDUiyvgjLxn05qT5tPbjDLNeF8m++twaG4H/pgvEwzqnEDVT4f6NHlJGZMy5VuUKbf0HOHGazAZgVnZAARp0WCTwdx2wtxMM6pxA1N481HpUM5Zl/VpIs+9AYp6hmEZaU7k2diO1f7YXYg4x8z3k80sZYw/pqmJiYmPKa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Calibri"/>
              <a:ea typeface="+mn-ea"/>
              <a:cs typeface="+mn-cs"/>
            </a:endParaRPr>
          </a:p>
        </p:txBody>
      </p:sp>
      <p:pic>
        <p:nvPicPr>
          <p:cNvPr id="3078" name="Picture 6" descr="http://www.sustainablebabysteps.com/images/Ferning.jpg"/>
          <p:cNvPicPr>
            <a:picLocks noChangeAspect="1" noChangeArrowheads="1"/>
          </p:cNvPicPr>
          <p:nvPr/>
        </p:nvPicPr>
        <p:blipFill>
          <a:blip r:embed="rId3" cstate="print"/>
          <a:srcRect/>
          <a:stretch>
            <a:fillRect/>
          </a:stretch>
        </p:blipFill>
        <p:spPr bwMode="auto">
          <a:xfrm>
            <a:off x="0" y="1524000"/>
            <a:ext cx="4267200" cy="3081337"/>
          </a:xfrm>
          <a:prstGeom prst="rect">
            <a:avLst/>
          </a:prstGeom>
          <a:noFill/>
        </p:spPr>
      </p:pic>
      <p:sp>
        <p:nvSpPr>
          <p:cNvPr id="8" name="TextBox 7"/>
          <p:cNvSpPr txBox="1"/>
          <p:nvPr/>
        </p:nvSpPr>
        <p:spPr>
          <a:xfrm>
            <a:off x="762000" y="5029200"/>
            <a:ext cx="2057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366"/>
                </a:solidFill>
                <a:effectLst/>
                <a:uLnTx/>
                <a:uFillTx/>
                <a:latin typeface="Calibri"/>
                <a:ea typeface="+mn-ea"/>
                <a:cs typeface="+mn-cs"/>
              </a:rPr>
              <a:t>fern</a:t>
            </a:r>
          </a:p>
        </p:txBody>
      </p:sp>
    </p:spTree>
    <p:extLst>
      <p:ext uri="{BB962C8B-B14F-4D97-AF65-F5344CB8AC3E}">
        <p14:creationId xmlns:p14="http://schemas.microsoft.com/office/powerpoint/2010/main" val="1671004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thymeandtimber.com/wp-content/uploads/2013/01/Like-a-Mustard-Seed4.jpg"/>
          <p:cNvPicPr>
            <a:picLocks noChangeAspect="1" noChangeArrowheads="1"/>
          </p:cNvPicPr>
          <p:nvPr/>
        </p:nvPicPr>
        <p:blipFill>
          <a:blip r:embed="rId2" cstate="print"/>
          <a:srcRect/>
          <a:stretch>
            <a:fillRect/>
          </a:stretch>
        </p:blipFill>
        <p:spPr bwMode="auto">
          <a:xfrm>
            <a:off x="0" y="-120535"/>
            <a:ext cx="9144000" cy="6978535"/>
          </a:xfrm>
          <a:prstGeom prst="rect">
            <a:avLst/>
          </a:prstGeom>
          <a:noFill/>
        </p:spPr>
      </p:pic>
    </p:spTree>
    <p:extLst>
      <p:ext uri="{BB962C8B-B14F-4D97-AF65-F5344CB8AC3E}">
        <p14:creationId xmlns:p14="http://schemas.microsoft.com/office/powerpoint/2010/main" val="1135854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effectLst/>
              </a:rPr>
              <a:t>Variations in cycle length and ovulation</a:t>
            </a:r>
          </a:p>
        </p:txBody>
      </p:sp>
      <p:sp>
        <p:nvSpPr>
          <p:cNvPr id="3" name="Content Placeholder 2"/>
          <p:cNvSpPr>
            <a:spLocks noGrp="1"/>
          </p:cNvSpPr>
          <p:nvPr>
            <p:ph idx="1"/>
          </p:nvPr>
        </p:nvSpPr>
        <p:spPr>
          <a:xfrm>
            <a:off x="533400" y="1676400"/>
            <a:ext cx="8305800" cy="4724400"/>
          </a:xfrm>
        </p:spPr>
        <p:txBody>
          <a:bodyPr/>
          <a:lstStyle/>
          <a:p>
            <a:r>
              <a:rPr lang="en-US" dirty="0">
                <a:effectLst/>
              </a:rPr>
              <a:t>Women who have a 25-day cycle ovulate on or about cycle day 10–12, and those with a 35-day cycle ovulate approximately 10 days later. </a:t>
            </a:r>
          </a:p>
          <a:p>
            <a:r>
              <a:rPr lang="en-US" dirty="0">
                <a:effectLst/>
              </a:rPr>
              <a:t> The prevalence of anovulatory cycles is highest in women under age 20 and over age 40</a:t>
            </a:r>
          </a:p>
        </p:txBody>
      </p:sp>
    </p:spTree>
    <p:extLst>
      <p:ext uri="{BB962C8B-B14F-4D97-AF65-F5344CB8AC3E}">
        <p14:creationId xmlns:p14="http://schemas.microsoft.com/office/powerpoint/2010/main" val="2516897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371600"/>
          </a:xfrm>
        </p:spPr>
        <p:txBody>
          <a:bodyPr/>
          <a:lstStyle/>
          <a:p>
            <a:r>
              <a:rPr lang="en-US" sz="2500" dirty="0">
                <a:solidFill>
                  <a:schemeClr val="tx1"/>
                </a:solidFill>
                <a:effectLst/>
              </a:rPr>
              <a:t>ENDOMETRIAL CHANGES </a:t>
            </a:r>
            <a:br>
              <a:rPr lang="en-US" sz="2500" dirty="0">
                <a:solidFill>
                  <a:schemeClr val="tx1"/>
                </a:solidFill>
                <a:effectLst/>
              </a:rPr>
            </a:br>
            <a:r>
              <a:rPr lang="en-US" sz="2500" dirty="0">
                <a:solidFill>
                  <a:schemeClr val="tx1"/>
                </a:solidFill>
                <a:effectLst/>
              </a:rPr>
              <a:t>DURING THE MENSTRUAL CYCLE</a:t>
            </a:r>
          </a:p>
        </p:txBody>
      </p:sp>
      <p:sp>
        <p:nvSpPr>
          <p:cNvPr id="27651" name="Rectangle 3"/>
          <p:cNvSpPr>
            <a:spLocks noGrp="1" noChangeArrowheads="1"/>
          </p:cNvSpPr>
          <p:nvPr>
            <p:ph type="body" idx="1"/>
          </p:nvPr>
        </p:nvSpPr>
        <p:spPr>
          <a:xfrm>
            <a:off x="457200" y="1268413"/>
            <a:ext cx="8229600" cy="5400675"/>
          </a:xfrm>
        </p:spPr>
        <p:txBody>
          <a:bodyPr/>
          <a:lstStyle/>
          <a:p>
            <a:pPr algn="l" rtl="0">
              <a:buFont typeface="Wingdings" pitchFamily="2" charset="2"/>
              <a:buNone/>
            </a:pPr>
            <a:r>
              <a:rPr lang="en-US" sz="2400" dirty="0">
                <a:effectLst/>
              </a:rPr>
              <a:t>1-Follicular /proliferative phase</a:t>
            </a:r>
          </a:p>
          <a:p>
            <a:pPr algn="l" rtl="0">
              <a:buFont typeface="Wingdings" pitchFamily="2" charset="2"/>
              <a:buNone/>
            </a:pPr>
            <a:r>
              <a:rPr lang="en-US" sz="2400" dirty="0">
                <a:effectLst/>
              </a:rPr>
              <a:t>  Estrogen </a:t>
            </a:r>
            <a:r>
              <a:rPr lang="en-US" sz="2400" dirty="0">
                <a:effectLst/>
                <a:sym typeface="Wingdings 3" pitchFamily="18" charset="2"/>
              </a:rPr>
              <a:t> mitotic activity in the glands &amp; stroma  </a:t>
            </a:r>
          </a:p>
          <a:p>
            <a:pPr algn="l" rtl="0">
              <a:buFont typeface="Wingdings" pitchFamily="2" charset="2"/>
              <a:buNone/>
            </a:pPr>
            <a:r>
              <a:rPr lang="en-US" sz="2400" dirty="0">
                <a:effectLst/>
                <a:sym typeface="Wingdings 3" pitchFamily="18" charset="2"/>
              </a:rPr>
              <a:t>                     </a:t>
            </a:r>
            <a:r>
              <a:rPr lang="en-US" sz="2400" dirty="0" err="1">
                <a:effectLst/>
                <a:sym typeface="Wingdings 3" pitchFamily="18" charset="2"/>
              </a:rPr>
              <a:t>enometrial</a:t>
            </a:r>
            <a:r>
              <a:rPr lang="en-US" sz="2400" dirty="0">
                <a:effectLst/>
                <a:sym typeface="Wingdings 3" pitchFamily="18" charset="2"/>
              </a:rPr>
              <a:t> thickness from 2 to 8 mm</a:t>
            </a:r>
          </a:p>
          <a:p>
            <a:pPr algn="l" rtl="0">
              <a:buFont typeface="Wingdings" pitchFamily="2" charset="2"/>
              <a:buNone/>
            </a:pPr>
            <a:r>
              <a:rPr lang="en-US" sz="2400" dirty="0">
                <a:effectLst/>
                <a:sym typeface="Wingdings 3" pitchFamily="18" charset="2"/>
              </a:rPr>
              <a:t>                     (from basalis to opposed basalis layer)</a:t>
            </a:r>
          </a:p>
          <a:p>
            <a:pPr algn="l" rtl="0">
              <a:buFont typeface="Wingdings" pitchFamily="2" charset="2"/>
              <a:buNone/>
            </a:pPr>
            <a:endParaRPr lang="en-US" sz="2400" dirty="0">
              <a:effectLst/>
              <a:sym typeface="Wingdings 3" pitchFamily="18" charset="2"/>
            </a:endParaRPr>
          </a:p>
          <a:p>
            <a:pPr algn="l" rtl="0">
              <a:buFont typeface="Wingdings" pitchFamily="2" charset="2"/>
              <a:buNone/>
            </a:pPr>
            <a:r>
              <a:rPr lang="en-US" sz="2400" dirty="0">
                <a:effectLst/>
                <a:sym typeface="Wingdings 3" pitchFamily="18" charset="2"/>
              </a:rPr>
              <a:t>2-Luteal /secretory phase</a:t>
            </a:r>
          </a:p>
          <a:p>
            <a:pPr algn="l" rtl="0">
              <a:buFont typeface="Wingdings" pitchFamily="2" charset="2"/>
              <a:buNone/>
            </a:pPr>
            <a:r>
              <a:rPr lang="en-US" sz="2400" dirty="0">
                <a:effectLst/>
                <a:sym typeface="Wingdings 3" pitchFamily="18" charset="2"/>
              </a:rPr>
              <a:t>   </a:t>
            </a:r>
            <a:r>
              <a:rPr lang="en-US" sz="2400" dirty="0" err="1">
                <a:effectLst/>
                <a:sym typeface="Wingdings 3" pitchFamily="18" charset="2"/>
              </a:rPr>
              <a:t>Progestrone</a:t>
            </a:r>
            <a:r>
              <a:rPr lang="en-US" sz="2400" dirty="0">
                <a:effectLst/>
                <a:sym typeface="Wingdings 3" pitchFamily="18" charset="2"/>
              </a:rPr>
              <a:t> - Mitotic activity is severely restricted</a:t>
            </a:r>
          </a:p>
          <a:p>
            <a:pPr algn="l" rtl="0">
              <a:buFont typeface="Wingdings" pitchFamily="2" charset="2"/>
              <a:buNone/>
            </a:pPr>
            <a:r>
              <a:rPr lang="en-US" sz="2400" dirty="0">
                <a:effectLst/>
                <a:sym typeface="Wingdings 3" pitchFamily="18" charset="2"/>
              </a:rPr>
              <a:t>                        -Endometrial glands produce then secrete</a:t>
            </a:r>
          </a:p>
          <a:p>
            <a:pPr algn="l" rtl="0">
              <a:buFont typeface="Wingdings" pitchFamily="2" charset="2"/>
              <a:buNone/>
            </a:pPr>
            <a:r>
              <a:rPr lang="en-US" sz="2400" dirty="0">
                <a:effectLst/>
                <a:sym typeface="Wingdings 3" pitchFamily="18" charset="2"/>
              </a:rPr>
              <a:t>                           glycogen rich </a:t>
            </a:r>
            <a:r>
              <a:rPr lang="en-US" sz="2400" dirty="0" err="1">
                <a:effectLst/>
                <a:sym typeface="Wingdings 3" pitchFamily="18" charset="2"/>
              </a:rPr>
              <a:t>vacules</a:t>
            </a:r>
            <a:endParaRPr lang="en-US" sz="2400" dirty="0">
              <a:effectLst/>
              <a:sym typeface="Wingdings 3" pitchFamily="18" charset="2"/>
            </a:endParaRPr>
          </a:p>
          <a:p>
            <a:pPr algn="l" rtl="0">
              <a:buFont typeface="Wingdings" pitchFamily="2" charset="2"/>
              <a:buNone/>
            </a:pPr>
            <a:r>
              <a:rPr lang="en-US" sz="2400" dirty="0">
                <a:effectLst/>
                <a:sym typeface="Wingdings 3" pitchFamily="18" charset="2"/>
              </a:rPr>
              <a:t>                        -Stromal edema</a:t>
            </a:r>
          </a:p>
          <a:p>
            <a:pPr algn="l" rtl="0">
              <a:buFont typeface="Wingdings" pitchFamily="2" charset="2"/>
              <a:buNone/>
            </a:pPr>
            <a:r>
              <a:rPr lang="en-US" sz="2400" dirty="0">
                <a:effectLst/>
                <a:sym typeface="Wingdings 3" pitchFamily="18" charset="2"/>
              </a:rPr>
              <a:t>                        -Stromal cells enlargement</a:t>
            </a:r>
          </a:p>
          <a:p>
            <a:pPr algn="l" rtl="0">
              <a:buFont typeface="Wingdings" pitchFamily="2" charset="2"/>
              <a:buNone/>
            </a:pPr>
            <a:r>
              <a:rPr lang="en-US" sz="2400" dirty="0">
                <a:effectLst/>
                <a:sym typeface="Wingdings 3" pitchFamily="18" charset="2"/>
              </a:rPr>
              <a:t>                        -Spiral arterioles develop, lengthen &amp; coil </a:t>
            </a:r>
          </a:p>
          <a:p>
            <a:pPr algn="l" rtl="0">
              <a:buFont typeface="Wingdings" pitchFamily="2" charset="2"/>
              <a:buNone/>
            </a:pPr>
            <a:r>
              <a:rPr lang="en-US" sz="2400" dirty="0">
                <a:sym typeface="Wingdings 3" pitchFamily="18" charset="2"/>
              </a:rPr>
              <a:t>                                      </a:t>
            </a:r>
          </a:p>
          <a:p>
            <a:pPr algn="l" rtl="0"/>
            <a:endParaRPr lang="en-US" sz="2400" dirty="0"/>
          </a:p>
        </p:txBody>
      </p:sp>
    </p:spTree>
    <p:extLst>
      <p:ext uri="{BB962C8B-B14F-4D97-AF65-F5344CB8AC3E}">
        <p14:creationId xmlns:p14="http://schemas.microsoft.com/office/powerpoint/2010/main" val="8108794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726E-2E94-47C8-9A9E-8DDA16DC7F97}"/>
              </a:ext>
            </a:extLst>
          </p:cNvPr>
          <p:cNvSpPr>
            <a:spLocks noGrp="1"/>
          </p:cNvSpPr>
          <p:nvPr>
            <p:ph type="title"/>
          </p:nvPr>
        </p:nvSpPr>
        <p:spPr>
          <a:xfrm>
            <a:off x="1219200" y="152400"/>
            <a:ext cx="7543800" cy="1066800"/>
          </a:xfrm>
        </p:spPr>
        <p:txBody>
          <a:bodyPr/>
          <a:lstStyle/>
          <a:p>
            <a:r>
              <a:rPr lang="en-US" sz="2400" dirty="0">
                <a:solidFill>
                  <a:schemeClr val="tx1"/>
                </a:solidFill>
                <a:effectLst/>
                <a:latin typeface="Arial" panose="020B0604020202020204" pitchFamily="34" charset="0"/>
              </a:rPr>
              <a:t>Histology of proliferative ( </a:t>
            </a:r>
            <a:r>
              <a:rPr lang="en-US" sz="2400" b="1" dirty="0">
                <a:solidFill>
                  <a:schemeClr val="tx1"/>
                </a:solidFill>
                <a:effectLst/>
                <a:latin typeface="Arial" panose="020B0604020202020204" pitchFamily="34" charset="0"/>
              </a:rPr>
              <a:t>A </a:t>
            </a:r>
            <a:r>
              <a:rPr lang="en-US" sz="2400" dirty="0">
                <a:solidFill>
                  <a:schemeClr val="tx1"/>
                </a:solidFill>
                <a:effectLst/>
                <a:latin typeface="Arial" panose="020B0604020202020204" pitchFamily="34" charset="0"/>
              </a:rPr>
              <a:t>) and secretory ( </a:t>
            </a:r>
            <a:r>
              <a:rPr lang="en-US" sz="2400" b="1" dirty="0">
                <a:solidFill>
                  <a:schemeClr val="tx1"/>
                </a:solidFill>
                <a:effectLst/>
                <a:latin typeface="Arial" panose="020B0604020202020204" pitchFamily="34" charset="0"/>
              </a:rPr>
              <a:t>B </a:t>
            </a:r>
            <a:r>
              <a:rPr lang="en-US" sz="2400" dirty="0">
                <a:solidFill>
                  <a:schemeClr val="tx1"/>
                </a:solidFill>
                <a:effectLst/>
                <a:latin typeface="Arial" panose="020B0604020202020204" pitchFamily="34" charset="0"/>
              </a:rPr>
              <a:t>) endometrial tissue.</a:t>
            </a:r>
            <a:endParaRPr lang="en-US" sz="2400" dirty="0">
              <a:solidFill>
                <a:schemeClr val="tx1"/>
              </a:solidFill>
            </a:endParaRPr>
          </a:p>
        </p:txBody>
      </p:sp>
      <p:sp>
        <p:nvSpPr>
          <p:cNvPr id="3" name="Content Placeholder 2">
            <a:extLst>
              <a:ext uri="{FF2B5EF4-FFF2-40B4-BE49-F238E27FC236}">
                <a16:creationId xmlns:a16="http://schemas.microsoft.com/office/drawing/2014/main" id="{8034E009-D0D1-4D47-9913-EDDFE8697F2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1AEE2D-8FFD-46AA-BDF9-B34E0D707A9D}"/>
              </a:ext>
            </a:extLst>
          </p:cNvPr>
          <p:cNvPicPr>
            <a:picLocks noChangeAspect="1"/>
          </p:cNvPicPr>
          <p:nvPr/>
        </p:nvPicPr>
        <p:blipFill>
          <a:blip r:embed="rId2"/>
          <a:stretch>
            <a:fillRect/>
          </a:stretch>
        </p:blipFill>
        <p:spPr>
          <a:xfrm>
            <a:off x="533400" y="1752600"/>
            <a:ext cx="8229600" cy="4400550"/>
          </a:xfrm>
          <a:prstGeom prst="rect">
            <a:avLst/>
          </a:prstGeom>
        </p:spPr>
      </p:pic>
      <p:cxnSp>
        <p:nvCxnSpPr>
          <p:cNvPr id="6" name="Straight Arrow Connector 5">
            <a:extLst>
              <a:ext uri="{FF2B5EF4-FFF2-40B4-BE49-F238E27FC236}">
                <a16:creationId xmlns:a16="http://schemas.microsoft.com/office/drawing/2014/main" id="{90F87732-0DDE-438E-B363-C9B0E17C358C}"/>
              </a:ext>
            </a:extLst>
          </p:cNvPr>
          <p:cNvCxnSpPr/>
          <p:nvPr/>
        </p:nvCxnSpPr>
        <p:spPr bwMode="auto">
          <a:xfrm flipH="1">
            <a:off x="3124200" y="685800"/>
            <a:ext cx="685800" cy="1752600"/>
          </a:xfrm>
          <a:prstGeom prst="straightConnector1">
            <a:avLst/>
          </a:prstGeom>
          <a:solidFill>
            <a:schemeClr val="accent1"/>
          </a:solidFill>
          <a:ln w="12700" cap="sq" cmpd="sng" algn="ctr">
            <a:solidFill>
              <a:srgbClr val="FF0000"/>
            </a:solidFill>
            <a:prstDash val="solid"/>
            <a:round/>
            <a:headEnd type="none" w="sm" len="sm"/>
            <a:tailEnd type="triangle"/>
          </a:ln>
          <a:effectLst/>
        </p:spPr>
      </p:cxnSp>
      <p:pic>
        <p:nvPicPr>
          <p:cNvPr id="7" name="Picture 6">
            <a:extLst>
              <a:ext uri="{FF2B5EF4-FFF2-40B4-BE49-F238E27FC236}">
                <a16:creationId xmlns:a16="http://schemas.microsoft.com/office/drawing/2014/main" id="{EA1F8932-E603-45F6-ACCF-4B62B6F9D465}"/>
              </a:ext>
            </a:extLst>
          </p:cNvPr>
          <p:cNvPicPr>
            <a:picLocks noChangeAspect="1"/>
          </p:cNvPicPr>
          <p:nvPr/>
        </p:nvPicPr>
        <p:blipFill>
          <a:blip r:embed="rId3"/>
          <a:stretch>
            <a:fillRect/>
          </a:stretch>
        </p:blipFill>
        <p:spPr>
          <a:xfrm>
            <a:off x="6096000" y="638476"/>
            <a:ext cx="774259" cy="1847248"/>
          </a:xfrm>
          <a:prstGeom prst="rect">
            <a:avLst/>
          </a:prstGeom>
        </p:spPr>
      </p:pic>
    </p:spTree>
    <p:extLst>
      <p:ext uri="{BB962C8B-B14F-4D97-AF65-F5344CB8AC3E}">
        <p14:creationId xmlns:p14="http://schemas.microsoft.com/office/powerpoint/2010/main" val="3542568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41230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900" dirty="0">
                <a:solidFill>
                  <a:schemeClr val="tx1"/>
                </a:solidFill>
                <a:effectLst/>
              </a:rPr>
              <a:t>MENSTRUATION</a:t>
            </a:r>
          </a:p>
        </p:txBody>
      </p:sp>
      <p:sp>
        <p:nvSpPr>
          <p:cNvPr id="28675" name="Rectangle 3"/>
          <p:cNvSpPr>
            <a:spLocks noGrp="1" noChangeArrowheads="1"/>
          </p:cNvSpPr>
          <p:nvPr>
            <p:ph type="body" idx="1"/>
          </p:nvPr>
        </p:nvSpPr>
        <p:spPr>
          <a:xfrm>
            <a:off x="1219200" y="1676400"/>
            <a:ext cx="7696200" cy="4724400"/>
          </a:xfrm>
        </p:spPr>
        <p:txBody>
          <a:bodyPr/>
          <a:lstStyle/>
          <a:p>
            <a:pPr algn="l" rtl="0"/>
            <a:r>
              <a:rPr lang="en-US" sz="2000" dirty="0">
                <a:effectLst/>
                <a:latin typeface="+mj-lt"/>
              </a:rPr>
              <a:t>Periodic desquamation of the endometrium</a:t>
            </a:r>
          </a:p>
          <a:p>
            <a:r>
              <a:rPr lang="en-US" sz="2000" dirty="0">
                <a:effectLst/>
                <a:latin typeface="+mj-lt"/>
              </a:rPr>
              <a:t>The external hallmark of the menstrual cycle</a:t>
            </a:r>
          </a:p>
          <a:p>
            <a:r>
              <a:rPr lang="en-US" sz="2000" dirty="0">
                <a:effectLst/>
                <a:latin typeface="+mj-lt"/>
              </a:rPr>
              <a:t>Intense tissue breakdown by proteolytic enzymes, mainly members of the matrix metalloproteinase family ( MMPs )</a:t>
            </a:r>
          </a:p>
          <a:p>
            <a:pPr algn="l" rtl="0"/>
            <a:r>
              <a:rPr lang="en-US" sz="2000" dirty="0">
                <a:effectLst/>
                <a:latin typeface="+mj-lt"/>
              </a:rPr>
              <a:t>Just before menses the endometrium is infiltrated with leucocytes</a:t>
            </a:r>
          </a:p>
          <a:p>
            <a:pPr algn="l" rtl="0"/>
            <a:r>
              <a:rPr lang="en-US" sz="2000" dirty="0">
                <a:effectLst/>
                <a:latin typeface="+mj-lt"/>
              </a:rPr>
              <a:t>Prostaglandins are maximal in the endometrium just before menses </a:t>
            </a:r>
          </a:p>
          <a:p>
            <a:pPr algn="l" rtl="0"/>
            <a:r>
              <a:rPr lang="en-US" sz="2000" dirty="0">
                <a:effectLst/>
                <a:latin typeface="+mj-lt"/>
              </a:rPr>
              <a:t>Prostaglandins</a:t>
            </a:r>
            <a:r>
              <a:rPr lang="en-US" sz="2000" dirty="0">
                <a:effectLst/>
                <a:latin typeface="+mj-lt"/>
                <a:sym typeface="Wingdings 3" pitchFamily="18" charset="2"/>
              </a:rPr>
              <a:t>  constriction of the spiral arterioles ischemia &amp; desquamation</a:t>
            </a:r>
            <a:r>
              <a:rPr lang="en-US" sz="2000" dirty="0">
                <a:effectLst/>
                <a:latin typeface="+mj-lt"/>
              </a:rPr>
              <a:t> </a:t>
            </a:r>
          </a:p>
          <a:p>
            <a:pPr algn="l" rtl="0">
              <a:buFont typeface="Wingdings" pitchFamily="2" charset="2"/>
              <a:buNone/>
            </a:pPr>
            <a:r>
              <a:rPr lang="en-US" sz="2000" dirty="0">
                <a:effectLst/>
                <a:latin typeface="+mj-lt"/>
              </a:rPr>
              <a:t>    Followed by</a:t>
            </a:r>
            <a:r>
              <a:rPr lang="ar-SA" sz="2000" dirty="0">
                <a:effectLst/>
                <a:latin typeface="+mj-lt"/>
              </a:rPr>
              <a:t> </a:t>
            </a:r>
            <a:r>
              <a:rPr lang="en-US" sz="2000" dirty="0">
                <a:effectLst/>
                <a:latin typeface="+mj-lt"/>
              </a:rPr>
              <a:t> arteriolar relaxation, bleeding &amp; tissue breakdown</a:t>
            </a:r>
          </a:p>
          <a:p>
            <a:r>
              <a:rPr lang="en-US" sz="1800" b="1" u="sng" dirty="0">
                <a:effectLst/>
              </a:rPr>
              <a:t>After menstruation, regeneration of the endometrium comes from cells in the spongiosum that were previously a portion of the secretory endometrium and not from the stratum </a:t>
            </a:r>
            <a:r>
              <a:rPr lang="en-US" sz="1800" b="1" u="sng" dirty="0" err="1">
                <a:effectLst/>
              </a:rPr>
              <a:t>basale</a:t>
            </a:r>
            <a:r>
              <a:rPr lang="en-US" sz="1800" b="1" u="sng" dirty="0">
                <a:effectLst/>
              </a:rPr>
              <a:t> as previously believed.</a:t>
            </a:r>
            <a:endParaRPr lang="en-US" sz="1200" b="1" u="sng" dirty="0">
              <a:effectLst/>
              <a:latin typeface="+mj-lt"/>
            </a:endParaRPr>
          </a:p>
        </p:txBody>
      </p:sp>
    </p:spTree>
    <p:extLst>
      <p:ext uri="{BB962C8B-B14F-4D97-AF65-F5344CB8AC3E}">
        <p14:creationId xmlns:p14="http://schemas.microsoft.com/office/powerpoint/2010/main" val="299007129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4B70-3CCF-4083-89DC-92E844077123}"/>
              </a:ext>
            </a:extLst>
          </p:cNvPr>
          <p:cNvSpPr>
            <a:spLocks noGrp="1"/>
          </p:cNvSpPr>
          <p:nvPr>
            <p:ph type="title"/>
          </p:nvPr>
        </p:nvSpPr>
        <p:spPr/>
        <p:txBody>
          <a:bodyPr/>
          <a:lstStyle/>
          <a:p>
            <a:r>
              <a:rPr lang="en-US" sz="3200" dirty="0">
                <a:solidFill>
                  <a:schemeClr val="tx1"/>
                </a:solidFill>
                <a:effectLst/>
                <a:latin typeface="Georgia" panose="02040502050405020303" pitchFamily="18" charset="0"/>
              </a:rPr>
              <a:t>Hysteroscopic view of endometrium during menses</a:t>
            </a:r>
            <a:endParaRPr lang="en-US" sz="3200" dirty="0">
              <a:solidFill>
                <a:schemeClr val="tx1"/>
              </a:solidFill>
            </a:endParaRPr>
          </a:p>
        </p:txBody>
      </p:sp>
      <p:sp>
        <p:nvSpPr>
          <p:cNvPr id="3" name="Content Placeholder 2">
            <a:extLst>
              <a:ext uri="{FF2B5EF4-FFF2-40B4-BE49-F238E27FC236}">
                <a16:creationId xmlns:a16="http://schemas.microsoft.com/office/drawing/2014/main" id="{3EE86990-86D7-4D24-A367-A2D13813ACC6}"/>
              </a:ext>
            </a:extLst>
          </p:cNvPr>
          <p:cNvSpPr>
            <a:spLocks noGrp="1"/>
          </p:cNvSpPr>
          <p:nvPr>
            <p:ph idx="1"/>
          </p:nvPr>
        </p:nvSpPr>
        <p:spPr/>
        <p:txBody>
          <a:bodyPr/>
          <a:lstStyle/>
          <a:p>
            <a:endParaRPr lang="en-US"/>
          </a:p>
        </p:txBody>
      </p:sp>
      <p:pic>
        <p:nvPicPr>
          <p:cNvPr id="4098" name="Picture 2" descr="http://4.bp.blogspot.com/-75vmr_usMNU/TofTkOD2YfI/AAAAAAAAAI8/Fu3NafQoWIw/s320/endometrium+during+menses.jpg">
            <a:extLst>
              <a:ext uri="{FF2B5EF4-FFF2-40B4-BE49-F238E27FC236}">
                <a16:creationId xmlns:a16="http://schemas.microsoft.com/office/drawing/2014/main" id="{4655BA4C-6DC9-4064-AEBA-5A5A48F91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7294"/>
            <a:ext cx="6553200" cy="519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93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B4E5-BF14-4B28-8A87-F3330DF60538}"/>
              </a:ext>
            </a:extLst>
          </p:cNvPr>
          <p:cNvSpPr>
            <a:spLocks noGrp="1"/>
          </p:cNvSpPr>
          <p:nvPr>
            <p:ph type="title"/>
          </p:nvPr>
        </p:nvSpPr>
        <p:spPr/>
        <p:txBody>
          <a:bodyPr/>
          <a:lstStyle/>
          <a:p>
            <a:r>
              <a:rPr lang="en-US" sz="4000" dirty="0">
                <a:solidFill>
                  <a:schemeClr val="tx1"/>
                </a:solidFill>
              </a:rPr>
              <a:t>Uterine Blood supply</a:t>
            </a:r>
          </a:p>
        </p:txBody>
      </p:sp>
      <p:sp>
        <p:nvSpPr>
          <p:cNvPr id="3" name="Content Placeholder 2">
            <a:extLst>
              <a:ext uri="{FF2B5EF4-FFF2-40B4-BE49-F238E27FC236}">
                <a16:creationId xmlns:a16="http://schemas.microsoft.com/office/drawing/2014/main" id="{EA5AA994-FF79-4975-A6EA-FCBF9D3E2E9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CE5DDB8-0ECC-4773-9D65-D99F1506CD33}"/>
              </a:ext>
            </a:extLst>
          </p:cNvPr>
          <p:cNvPicPr>
            <a:picLocks noChangeAspect="1"/>
          </p:cNvPicPr>
          <p:nvPr/>
        </p:nvPicPr>
        <p:blipFill>
          <a:blip r:embed="rId2"/>
          <a:stretch>
            <a:fillRect/>
          </a:stretch>
        </p:blipFill>
        <p:spPr>
          <a:xfrm>
            <a:off x="4267201" y="1711234"/>
            <a:ext cx="4419600" cy="3886200"/>
          </a:xfrm>
          <a:prstGeom prst="rect">
            <a:avLst/>
          </a:prstGeom>
        </p:spPr>
      </p:pic>
      <p:pic>
        <p:nvPicPr>
          <p:cNvPr id="5122" name="Picture 2" descr="Spiral artery - Wikipedia">
            <a:extLst>
              <a:ext uri="{FF2B5EF4-FFF2-40B4-BE49-F238E27FC236}">
                <a16:creationId xmlns:a16="http://schemas.microsoft.com/office/drawing/2014/main" id="{D6D3CB55-F61C-4EB7-B5B7-14CE48A7D8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21463" y="2099370"/>
            <a:ext cx="451007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371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effectLst/>
              </a:rPr>
              <a:t>The cervix during menstrual cycle</a:t>
            </a:r>
          </a:p>
        </p:txBody>
      </p:sp>
      <p:sp>
        <p:nvSpPr>
          <p:cNvPr id="3" name="Content Placeholder 2"/>
          <p:cNvSpPr>
            <a:spLocks noGrp="1"/>
          </p:cNvSpPr>
          <p:nvPr>
            <p:ph idx="1"/>
          </p:nvPr>
        </p:nvSpPr>
        <p:spPr>
          <a:xfrm>
            <a:off x="0" y="1371600"/>
            <a:ext cx="9144000" cy="4724400"/>
          </a:xfrm>
        </p:spPr>
        <p:txBody>
          <a:bodyPr/>
          <a:lstStyle/>
          <a:p>
            <a:r>
              <a:rPr lang="en-US" sz="2400" dirty="0">
                <a:effectLst/>
              </a:rPr>
              <a:t>Changes in the production and property of mucus secreted by the cervical glands are closely correlated to changes in </a:t>
            </a:r>
            <a:r>
              <a:rPr lang="en-US" sz="2400" dirty="0" err="1">
                <a:effectLst/>
              </a:rPr>
              <a:t>estradiol</a:t>
            </a:r>
            <a:r>
              <a:rPr lang="en-US" sz="2400" dirty="0">
                <a:effectLst/>
              </a:rPr>
              <a:t> and progesterone</a:t>
            </a:r>
          </a:p>
          <a:p>
            <a:r>
              <a:rPr lang="en-US" sz="2400" dirty="0">
                <a:effectLst/>
              </a:rPr>
              <a:t>Enhanced production of cervical mucus and the presence of crypts within the </a:t>
            </a:r>
            <a:r>
              <a:rPr lang="en-US" sz="2400" dirty="0" err="1">
                <a:effectLst/>
              </a:rPr>
              <a:t>endocervix</a:t>
            </a:r>
            <a:r>
              <a:rPr lang="en-US" sz="2400" dirty="0">
                <a:effectLst/>
              </a:rPr>
              <a:t> serve to facilitate the transport and storage of spermatozoa around </a:t>
            </a:r>
            <a:r>
              <a:rPr lang="en-US" sz="2400" dirty="0" err="1">
                <a:effectLst/>
              </a:rPr>
              <a:t>midcycle</a:t>
            </a:r>
            <a:r>
              <a:rPr lang="en-US" sz="2400" dirty="0">
                <a:effectLst/>
              </a:rPr>
              <a:t>. </a:t>
            </a:r>
          </a:p>
          <a:p>
            <a:r>
              <a:rPr lang="en-US" sz="2400" dirty="0">
                <a:effectLst/>
              </a:rPr>
              <a:t>Cervical mucus is produced in copious amounts in response to high </a:t>
            </a:r>
            <a:r>
              <a:rPr lang="en-US" sz="2400" dirty="0" err="1">
                <a:effectLst/>
              </a:rPr>
              <a:t>estradiol</a:t>
            </a:r>
            <a:r>
              <a:rPr lang="en-US" sz="2400" dirty="0">
                <a:effectLst/>
              </a:rPr>
              <a:t> levels at the end of the follicular phase:</a:t>
            </a:r>
          </a:p>
          <a:p>
            <a:pPr lvl="1"/>
            <a:r>
              <a:rPr lang="en-US" sz="2000" dirty="0">
                <a:effectLst/>
              </a:rPr>
              <a:t>it has a clear, water-like appearance, which is acellular, </a:t>
            </a:r>
            <a:r>
              <a:rPr lang="en-US" sz="1600" dirty="0">
                <a:effectLst/>
              </a:rPr>
              <a:t>takes the aspect of a “fern” when it dries as viewed under the microscope, and is “stringy,” referred to as “</a:t>
            </a:r>
            <a:r>
              <a:rPr lang="en-US" sz="1600" dirty="0" err="1">
                <a:effectLst/>
              </a:rPr>
              <a:t>spinnbarkeit</a:t>
            </a:r>
            <a:r>
              <a:rPr lang="en-US" sz="1600" dirty="0">
                <a:effectLst/>
              </a:rPr>
              <a:t>” </a:t>
            </a:r>
            <a:r>
              <a:rPr lang="en-US" sz="2000" dirty="0">
                <a:effectLst/>
              </a:rPr>
              <a:t>(i.e., cervical mucus that can stretch on a slide at least 6 cm).</a:t>
            </a:r>
          </a:p>
          <a:p>
            <a:r>
              <a:rPr lang="en-US" sz="2400" dirty="0">
                <a:effectLst/>
              </a:rPr>
              <a:t>So characteristic are these findings that the appearance of this type of mucus signifies the “fertile period”</a:t>
            </a:r>
          </a:p>
        </p:txBody>
      </p:sp>
    </p:spTree>
    <p:extLst>
      <p:ext uri="{BB962C8B-B14F-4D97-AF65-F5344CB8AC3E}">
        <p14:creationId xmlns:p14="http://schemas.microsoft.com/office/powerpoint/2010/main" val="204986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www.babymed.com/sites/default/files/u160733/Screen%20shot%202012-09-11%20at%202.46.40%20PM_0.png"/>
          <p:cNvPicPr>
            <a:picLocks noChangeAspect="1" noChangeArrowheads="1"/>
          </p:cNvPicPr>
          <p:nvPr/>
        </p:nvPicPr>
        <p:blipFill>
          <a:blip r:embed="rId2" cstate="print"/>
          <a:srcRect b="20000"/>
          <a:stretch>
            <a:fillRect/>
          </a:stretch>
        </p:blipFill>
        <p:spPr bwMode="auto">
          <a:xfrm>
            <a:off x="0" y="457200"/>
            <a:ext cx="9144000" cy="5486400"/>
          </a:xfrm>
          <a:prstGeom prst="rect">
            <a:avLst/>
          </a:prstGeom>
          <a:noFill/>
        </p:spPr>
      </p:pic>
    </p:spTree>
    <p:extLst>
      <p:ext uri="{BB962C8B-B14F-4D97-AF65-F5344CB8AC3E}">
        <p14:creationId xmlns:p14="http://schemas.microsoft.com/office/powerpoint/2010/main" val="184727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7042" name="Picture 2" descr="http://www.babymed.com/sites/default/files/u160962/day%201wv%20copy_0.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747227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andersonl\Desktop\Design\p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noChangeAspect="1"/>
          </p:cNvSpPr>
          <p:nvPr/>
        </p:nvSpPr>
        <p:spPr>
          <a:xfrm>
            <a:off x="2087724" y="3501008"/>
            <a:ext cx="5270684" cy="472698"/>
          </a:xfrm>
          <a:prstGeom prst="rect">
            <a:avLst/>
          </a:prstGeom>
          <a:noFill/>
        </p:spPr>
        <p:txBody>
          <a:bodyPr wrap="square" rtlCol="0" anchor="ctr">
            <a:noAutofit/>
          </a:bodyPr>
          <a:lstStyle/>
          <a:p>
            <a:pPr algn="ctr"/>
            <a:r>
              <a:rPr lang="en-GB" sz="2800" dirty="0" err="1">
                <a:solidFill>
                  <a:srgbClr val="1F497D"/>
                </a:solidFill>
                <a:latin typeface="Lucida Handwriting" pitchFamily="66" charset="0"/>
              </a:rPr>
              <a:t>Steroidogensis</a:t>
            </a:r>
            <a:r>
              <a:rPr lang="en-GB" sz="2800" dirty="0">
                <a:solidFill>
                  <a:srgbClr val="1F497D"/>
                </a:solidFill>
                <a:latin typeface="Lucida Handwriting" pitchFamily="66" charset="0"/>
              </a:rPr>
              <a:t>: you need it even if you are not planning to be a </a:t>
            </a:r>
            <a:r>
              <a:rPr lang="en-GB" sz="2800" dirty="0" err="1">
                <a:solidFill>
                  <a:srgbClr val="1F497D"/>
                </a:solidFill>
                <a:latin typeface="Lucida Handwriting" pitchFamily="66" charset="0"/>
              </a:rPr>
              <a:t>gynecologist</a:t>
            </a:r>
            <a:r>
              <a:rPr lang="en-GB" sz="2800" dirty="0">
                <a:solidFill>
                  <a:srgbClr val="1F497D"/>
                </a:solidFill>
                <a:latin typeface="Lucida Handwriting" pitchFamily="66" charset="0"/>
              </a:rPr>
              <a:t>!</a:t>
            </a:r>
          </a:p>
        </p:txBody>
      </p:sp>
      <p:sp>
        <p:nvSpPr>
          <p:cNvPr id="7" name="Rectangle 6"/>
          <p:cNvSpPr/>
          <p:nvPr/>
        </p:nvSpPr>
        <p:spPr>
          <a:xfrm>
            <a:off x="2265979" y="1829298"/>
            <a:ext cx="5101807" cy="570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95625" y="7101408"/>
            <a:ext cx="3783262" cy="4752528"/>
          </a:xfrm>
          <a:prstGeom prst="rect">
            <a:avLst/>
          </a:prstGeom>
          <a:noFill/>
          <a:effectLst>
            <a:outerShdw blurRad="393700" dist="368300" dir="2700000" sx="98000" sy="98000" algn="tl" rotWithShape="0">
              <a:prstClr val="black">
                <a:alpha val="39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nodeType="withEffect">
                                  <p:stCondLst>
                                    <p:cond delay="0"/>
                                  </p:stCondLst>
                                  <p:childTnLst>
                                    <p:animMotion origin="layout" path="M -5.55556E-7 9.80574E-7 L -0.09253 -0.55597 " pathEditMode="relative" rAng="0" ptsTypes="AA">
                                      <p:cBhvr>
                                        <p:cTn id="6" dur="2000" fill="hold"/>
                                        <p:tgtEl>
                                          <p:spTgt spid="1028"/>
                                        </p:tgtEl>
                                        <p:attrNameLst>
                                          <p:attrName>ppt_x</p:attrName>
                                          <p:attrName>ppt_y</p:attrName>
                                        </p:attrNameLst>
                                      </p:cBhvr>
                                      <p:rCtr x="-4635" y="-27798"/>
                                    </p:animMotion>
                                  </p:childTnLst>
                                </p:cTn>
                              </p:par>
                              <p:par>
                                <p:cTn id="7" presetID="0" presetClass="path" presetSubtype="0" fill="hold" nodeType="withEffect">
                                  <p:stCondLst>
                                    <p:cond delay="2200"/>
                                  </p:stCondLst>
                                  <p:childTnLst>
                                    <p:animMotion origin="layout" path="M -0.09253 -0.55596 C -0.09444 -0.56406 -0.08975 -0.54163 -0.08889 -0.53977 C -0.08576 -0.54163 -0.07812 -0.54209 -0.07812 -0.54648 C -0.07812 -0.54995 -0.0717 -0.56151 -0.0717 -0.55781 C -0.0717 -0.54949 -0.06996 -0.54047 -0.06302 -0.53584 C -0.05833 -0.537 -0.0533 -0.53654 -0.04965 -0.53931 C -0.03767 -0.54787 -0.05625 -0.53792 -0.04201 -0.54509 C -0.04166 -0.54139 -0.04149 -0.53723 -0.04097 -0.5333 C -0.0408 -0.53237 -0.04097 -0.53029 -0.03975 -0.52983 C -0.03837 -0.5296 -0.0375 -0.53145 -0.03646 -0.53237 C -0.03333 -0.53862 -0.03246 -0.54509 -0.02847 -0.55111 C -0.02778 -0.55041 -0.02639 -0.55041 -0.02534 -0.54972 C -0.02448 -0.54879 -0.02465 -0.54671 -0.02309 -0.54648 C -0.02118 -0.54579 -0.01857 -0.54718 -0.01666 -0.54741 C -0.0158 -0.54856 -0.01528 -0.55018 -0.01441 -0.55111 C -0.0085 -0.55596 -0.01111 -0.54486 -0.00764 -0.54278 C -0.00521 -0.54139 -0.0026 -0.54209 -2.22222E-6 -0.54163 C 0.00035 -0.5407 0.00174 -0.53561 0.00226 -0.53469 C 0.00382 -0.53168 0.00781 -0.52659 0.00781 -0.52636 C 0.01007 -0.52752 0.01285 -0.52798 0.01441 -0.52983 C 0.02396 -0.5407 0.01962 -0.54556 0.03281 -0.55249 C 0.03889 -0.54833 0.04184 -0.5555 0.04427 -0.54856 C 0.04479 -0.54278 0.04375 -0.53607 0.04636 -0.53122 C 0.04705 -0.53006 0.04844 -0.53029 0.04966 -0.52983 C 0.05486 -0.53816 0.05191 -0.53538 0.05764 -0.53931 C 0.06216 -0.53769 0.06337 -0.53885 0.06754 -0.54163 C 0.06632 -0.54232 0.06545 -0.54394 0.06406 -0.54394 C 0.05886 -0.54394 0.06198 -0.53769 0.05955 -0.54509 C 0.05434 -0.53654 0.06007 -0.53792 0.06632 -0.53931 C 0.07379 -0.54324 0.07917 -0.54949 0.08716 -0.55226 C 0.09097 -0.54856 0.09202 -0.54995 0.09497 -0.54509 C 0.09722 -0.53584 0.10035 -0.53908 0.10729 -0.54278 C 0.11059 -0.54787 0.11268 -0.55064 0.11823 -0.55226 C 0.12361 -0.55643 0.12952 -0.55943 0.13472 -0.56383 C 0.13577 -0.5629 0.1375 -0.56267 0.1382 -0.56151 C 0.13906 -0.56013 0.13785 -0.55712 0.13906 -0.55689 C 0.14097 -0.55643 0.14219 -0.55943 0.14375 -0.56036 C 0.14462 -0.56082 0.14584 -0.56105 0.14705 -0.56151 C 0.14896 -0.55481 0.1507 -0.55851 0.15261 -0.55111 C 0.15104 -0.54509 0.14913 -0.54047 0.14705 -0.53469 C 0.14601 -0.53237 0.14462 -0.52752 0.14462 -0.52729 C 0.14514 -0.52544 0.1441 -0.52243 0.14584 -0.52174 C 0.14809 -0.52058 0.15156 -0.52752 0.15261 -0.52891 C 0.15521 -0.53214 0.15747 -0.5333 0.15903 -0.537 C 0.16129 -0.54232 0.1625 -0.54787 0.16459 -0.55319 C 0.16632 -0.55712 0.16893 -0.56498 0.16893 -0.56475 C 0.17084 -0.55689 0.17379 -0.55411 0.17691 -0.54741 C 0.17847 -0.54324 0.17726 -0.54186 0.18212 -0.53792 C 0.18438 -0.53631 0.1875 -0.53677 0.19011 -0.53584 C 0.19341 -0.53607 0.1967 -0.53607 0.2 -0.537 C 0.20313 -0.53792 0.20834 -0.54671 0.21007 -0.54856 C 0.21163 -0.55064 0.21545 -0.55458 0.21545 -0.55434 C 0.21563 -0.55041 0.21459 -0.54556 0.21632 -0.54163 C 0.21788 -0.53862 0.22153 -0.54463 0.22309 -0.54741 C 0.22518 -0.55573 0.2224 -0.54879 0.23646 -0.55226 C 0.23768 -0.55226 0.23854 -0.55411 0.23959 -0.55458 C 0.24271 -0.55619 0.24861 -0.5592 0.24861 -0.55897 C 0.25226 -0.55134 0.25104 -0.54972 0.25972 -0.54741 C 0.26597 -0.54787 0.27222 -0.54741 0.2783 -0.54856 C 0.27986 -0.54903 0.28351 -0.55758 0.28629 -0.56036 C 0.29063 -0.56984 0.28663 -0.56336 0.28941 -0.55781 C 0.28993 -0.55689 0.29167 -0.55712 0.29271 -0.55689 C 0.29584 -0.55712 0.29896 -0.55689 0.30156 -0.55781 C 0.30677 -0.5599 0.30382 -0.56753 0.30625 -0.55458 C 0.31354 -0.55643 0.32031 -0.55273 0.3257 -0.55874 C 0.32622 -0.55758 0.34445 -0.55273 0.34514 -0.55249 C 0.35087 -0.55134 0.35452 -0.56753 0.35834 -0.56938 C 0.36198 -0.571 0.36597 -0.56683 0.36823 -0.5636 C 0.37188 -0.5629 0.36788 -0.55111 0.37136 -0.54903 C 0.37483 -0.54694 0.38559 -0.54879 0.38959 -0.55134 C 0.39341 -0.55388 0.39184 -0.56429 0.39479 -0.5636 C 0.39775 -0.56267 0.40469 -0.54741 0.40781 -0.54648 C 0.41094 -0.54556 0.40938 -0.55966 0.41389 -0.55828 C 0.41841 -0.55689 0.43073 -0.54232 0.43525 -0.53792 " pathEditMode="relative" rAng="0" ptsTypes="ffffffffffffffffffffffffffffffffffffffffffffffffffffffffffffffffffafaaaaaf">
                                      <p:cBhvr>
                                        <p:cTn id="8" dur="4200" fill="hold"/>
                                        <p:tgtEl>
                                          <p:spTgt spid="1028"/>
                                        </p:tgtEl>
                                        <p:attrNameLst>
                                          <p:attrName>ppt_x</p:attrName>
                                          <p:attrName>ppt_y</p:attrName>
                                        </p:attrNameLst>
                                      </p:cBhvr>
                                      <p:rCtr x="26285" y="1018"/>
                                    </p:animMotion>
                                  </p:childTnLst>
                                </p:cTn>
                              </p:par>
                              <p:par>
                                <p:cTn id="9" presetID="22" presetClass="entr" presetSubtype="8" fill="hold" grpId="0" nodeType="with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800"/>
                                        <p:tgtEl>
                                          <p:spTgt spid="4"/>
                                        </p:tgtEl>
                                      </p:cBhvr>
                                    </p:animEffect>
                                  </p:childTnLst>
                                </p:cTn>
                              </p:par>
                            </p:childTnLst>
                          </p:cTn>
                        </p:par>
                        <p:par>
                          <p:cTn id="12" fill="hold">
                            <p:stCondLst>
                              <p:cond delay="6400"/>
                            </p:stCondLst>
                            <p:childTnLst>
                              <p:par>
                                <p:cTn id="13" presetID="35" presetClass="path" presetSubtype="0" fill="hold" nodeType="afterEffect">
                                  <p:stCondLst>
                                    <p:cond delay="0"/>
                                  </p:stCondLst>
                                  <p:childTnLst>
                                    <p:animMotion origin="layout" path="M 0.54532 -0.04179 L 0.43507 -0.53821 " pathEditMode="relative" rAng="0" ptsTypes="AA">
                                      <p:cBhvr>
                                        <p:cTn id="14" dur="2000" spd="-100000" fill="hold"/>
                                        <p:tgtEl>
                                          <p:spTgt spid="1028"/>
                                        </p:tgtEl>
                                        <p:attrNameLst>
                                          <p:attrName>ppt_x</p:attrName>
                                          <p:attrName>ppt_y</p:attrName>
                                        </p:attrNameLst>
                                      </p:cBhvr>
                                      <p:rCtr x="-5521" y="-248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1066800"/>
          </a:xfrm>
        </p:spPr>
        <p:txBody>
          <a:bodyPr/>
          <a:lstStyle/>
          <a:p>
            <a:r>
              <a:rPr lang="en-US" sz="3600" dirty="0">
                <a:solidFill>
                  <a:schemeClr val="bg2"/>
                </a:solidFill>
                <a:effectLst/>
              </a:rPr>
              <a:t>Schematic presentation of the adrenal zones and the main product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54</a:t>
            </a:fld>
            <a:endParaRPr lang="en-US">
              <a:solidFill>
                <a:srgbClr val="003366"/>
              </a:solidFill>
            </a:endParaRPr>
          </a:p>
        </p:txBody>
      </p:sp>
      <p:pic>
        <p:nvPicPr>
          <p:cNvPr id="94210" name="Picture 2" descr="http://www.endotext.org/wp-content/uploads/adrenal/3/figure1.gif"/>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extLst>
      <p:ext uri="{BB962C8B-B14F-4D97-AF65-F5344CB8AC3E}">
        <p14:creationId xmlns:p14="http://schemas.microsoft.com/office/powerpoint/2010/main" val="221998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601272" cy="1066800"/>
          </a:xfrm>
        </p:spPr>
        <p:txBody>
          <a:bodyPr/>
          <a:lstStyle/>
          <a:p>
            <a:r>
              <a:rPr lang="en-US" sz="2800" dirty="0">
                <a:solidFill>
                  <a:schemeClr val="bg2"/>
                </a:solidFill>
                <a:effectLst/>
              </a:rPr>
              <a:t>The adult ovary can be subdivided into three regions: the cortex, medulla, and </a:t>
            </a:r>
            <a:r>
              <a:rPr lang="en-US" sz="2800" dirty="0" err="1">
                <a:solidFill>
                  <a:schemeClr val="bg2"/>
                </a:solidFill>
                <a:effectLst/>
              </a:rPr>
              <a:t>hilum</a:t>
            </a:r>
            <a:r>
              <a:rPr lang="en-US" sz="2800" dirty="0">
                <a:solidFill>
                  <a:schemeClr val="bg2"/>
                </a:solidFill>
                <a:effectLst/>
              </a:rPr>
              <a:t> regions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55</a:t>
            </a:fld>
            <a:endParaRPr lang="en-US">
              <a:solidFill>
                <a:srgbClr val="003366"/>
              </a:solidFill>
            </a:endParaRPr>
          </a:p>
        </p:txBody>
      </p:sp>
      <p:pic>
        <p:nvPicPr>
          <p:cNvPr id="90114" name="Picture 2" descr="http://www.endotext.org/wp-content/uploads/female/1/figure2.jp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Tree>
    <p:extLst>
      <p:ext uri="{BB962C8B-B14F-4D97-AF65-F5344CB8AC3E}">
        <p14:creationId xmlns:p14="http://schemas.microsoft.com/office/powerpoint/2010/main" val="2693396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9874" name="Picture 2" descr="http://www.intechopen.com/source/html/41149/media/image1.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447800" y="1143000"/>
            <a:ext cx="838200" cy="461665"/>
          </a:xfrm>
          <a:prstGeom prst="rect">
            <a:avLst/>
          </a:prstGeom>
          <a:noFill/>
        </p:spPr>
        <p:txBody>
          <a:bodyPr wrap="square" rtlCol="0">
            <a:spAutoFit/>
          </a:bodyPr>
          <a:lstStyle/>
          <a:p>
            <a:r>
              <a:rPr lang="en-US" sz="2400" dirty="0" err="1">
                <a:solidFill>
                  <a:srgbClr val="003366"/>
                </a:solidFill>
              </a:rPr>
              <a:t>StAR</a:t>
            </a:r>
            <a:endParaRPr lang="en-US" sz="2400" dirty="0">
              <a:solidFill>
                <a:srgbClr val="003366"/>
              </a:solidFill>
            </a:endParaRPr>
          </a:p>
        </p:txBody>
      </p:sp>
      <p:cxnSp>
        <p:nvCxnSpPr>
          <p:cNvPr id="7" name="Straight Arrow Connector 6"/>
          <p:cNvCxnSpPr>
            <a:stCxn id="5" idx="1"/>
          </p:cNvCxnSpPr>
          <p:nvPr/>
        </p:nvCxnSpPr>
        <p:spPr bwMode="auto">
          <a:xfrm flipH="1" flipV="1">
            <a:off x="1066800" y="1371600"/>
            <a:ext cx="381000" cy="2233"/>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8" name="TextBox 7"/>
          <p:cNvSpPr txBox="1"/>
          <p:nvPr/>
        </p:nvSpPr>
        <p:spPr>
          <a:xfrm>
            <a:off x="0" y="1143001"/>
            <a:ext cx="1066800" cy="584775"/>
          </a:xfrm>
          <a:prstGeom prst="rect">
            <a:avLst/>
          </a:prstGeom>
          <a:noFill/>
        </p:spPr>
        <p:txBody>
          <a:bodyPr wrap="square" rtlCol="0">
            <a:spAutoFit/>
          </a:bodyPr>
          <a:lstStyle/>
          <a:p>
            <a:r>
              <a:rPr lang="en-US" sz="1600" dirty="0">
                <a:solidFill>
                  <a:srgbClr val="003366"/>
                </a:solidFill>
              </a:rPr>
              <a:t>Mitochondria</a:t>
            </a:r>
          </a:p>
        </p:txBody>
      </p:sp>
      <p:sp>
        <p:nvSpPr>
          <p:cNvPr id="9" name="TextBox 8"/>
          <p:cNvSpPr txBox="1"/>
          <p:nvPr/>
        </p:nvSpPr>
        <p:spPr>
          <a:xfrm>
            <a:off x="7467600" y="3810000"/>
            <a:ext cx="1676400" cy="400110"/>
          </a:xfrm>
          <a:prstGeom prst="rect">
            <a:avLst/>
          </a:prstGeom>
          <a:noFill/>
        </p:spPr>
        <p:txBody>
          <a:bodyPr wrap="square" rtlCol="0">
            <a:spAutoFit/>
          </a:bodyPr>
          <a:lstStyle/>
          <a:p>
            <a:r>
              <a:rPr lang="en-US" sz="2000" dirty="0" err="1">
                <a:solidFill>
                  <a:srgbClr val="003366"/>
                </a:solidFill>
              </a:rPr>
              <a:t>Aromatase</a:t>
            </a:r>
            <a:endParaRPr lang="en-US" sz="2000" dirty="0">
              <a:solidFill>
                <a:srgbClr val="003366"/>
              </a:solidFill>
            </a:endParaRPr>
          </a:p>
        </p:txBody>
      </p:sp>
      <p:sp>
        <p:nvSpPr>
          <p:cNvPr id="10" name="TextBox 9"/>
          <p:cNvSpPr txBox="1"/>
          <p:nvPr/>
        </p:nvSpPr>
        <p:spPr>
          <a:xfrm>
            <a:off x="5334000" y="3886200"/>
            <a:ext cx="2057400" cy="400110"/>
          </a:xfrm>
          <a:prstGeom prst="rect">
            <a:avLst/>
          </a:prstGeom>
          <a:noFill/>
        </p:spPr>
        <p:txBody>
          <a:bodyPr wrap="square" rtlCol="0">
            <a:spAutoFit/>
          </a:bodyPr>
          <a:lstStyle/>
          <a:p>
            <a:r>
              <a:rPr lang="en-US" sz="2000" dirty="0">
                <a:solidFill>
                  <a:srgbClr val="003366"/>
                </a:solidFill>
              </a:rPr>
              <a:t>5 </a:t>
            </a:r>
            <a:r>
              <a:rPr lang="el-GR" sz="2000" dirty="0">
                <a:solidFill>
                  <a:srgbClr val="003366"/>
                </a:solidFill>
              </a:rPr>
              <a:t>α</a:t>
            </a:r>
            <a:r>
              <a:rPr lang="en-US" sz="2000" dirty="0">
                <a:solidFill>
                  <a:srgbClr val="003366"/>
                </a:solidFill>
              </a:rPr>
              <a:t>-</a:t>
            </a:r>
            <a:r>
              <a:rPr lang="en-US" sz="2000" dirty="0" err="1">
                <a:solidFill>
                  <a:srgbClr val="003366"/>
                </a:solidFill>
              </a:rPr>
              <a:t>reductase</a:t>
            </a:r>
            <a:endParaRPr lang="en-US" sz="2000" dirty="0">
              <a:solidFill>
                <a:srgbClr val="003366"/>
              </a:solidFill>
            </a:endParaRPr>
          </a:p>
        </p:txBody>
      </p:sp>
      <p:sp>
        <p:nvSpPr>
          <p:cNvPr id="11" name="Oval 10"/>
          <p:cNvSpPr/>
          <p:nvPr/>
        </p:nvSpPr>
        <p:spPr>
          <a:xfrm>
            <a:off x="5334000" y="3810000"/>
            <a:ext cx="1752600" cy="6096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2" name="Oval 11"/>
          <p:cNvSpPr/>
          <p:nvPr/>
        </p:nvSpPr>
        <p:spPr>
          <a:xfrm>
            <a:off x="7162800" y="3810000"/>
            <a:ext cx="1752600" cy="6096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3" name="Oval 12"/>
          <p:cNvSpPr/>
          <p:nvPr/>
        </p:nvSpPr>
        <p:spPr>
          <a:xfrm>
            <a:off x="1371600" y="1143000"/>
            <a:ext cx="1066800" cy="6096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4" name="Oval 13"/>
          <p:cNvSpPr/>
          <p:nvPr/>
        </p:nvSpPr>
        <p:spPr>
          <a:xfrm>
            <a:off x="0" y="1066800"/>
            <a:ext cx="990600" cy="6858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
        <p:nvSpPr>
          <p:cNvPr id="15" name="Oval 14"/>
          <p:cNvSpPr/>
          <p:nvPr/>
        </p:nvSpPr>
        <p:spPr>
          <a:xfrm>
            <a:off x="1828800" y="2438400"/>
            <a:ext cx="1143000" cy="609600"/>
          </a:xfrm>
          <a:prstGeom prst="ellipse">
            <a:avLst/>
          </a:prstGeom>
          <a:noFill/>
          <a:ln w="57150" cap="flat" cmpd="sng" algn="ctr">
            <a:solidFill>
              <a:srgbClr val="FF6E01"/>
            </a:solidFill>
            <a:prstDash val="solid"/>
            <a:miter lim="800000"/>
            <a:tailEnd type="arrow" w="med" len="sm"/>
          </a:ln>
          <a:effectLst/>
        </p:spPr>
        <p:txBody>
          <a:bodyPr rtlCol="0" anchor="ctr"/>
          <a:lstStyle/>
          <a:p>
            <a:pPr algn="ctr">
              <a:defRPr/>
            </a:pPr>
            <a:endParaRPr lang="en-US" kern="0">
              <a:solidFill>
                <a:prstClr val="white"/>
              </a:solidFill>
              <a:latin typeface="Calibri"/>
            </a:endParaRPr>
          </a:p>
        </p:txBody>
      </p:sp>
    </p:spTree>
    <p:extLst>
      <p:ext uri="{BB962C8B-B14F-4D97-AF65-F5344CB8AC3E}">
        <p14:creationId xmlns:p14="http://schemas.microsoft.com/office/powerpoint/2010/main" val="7568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3000"/>
                                        <p:tgtEl>
                                          <p:spTgt spid="13"/>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3000"/>
                                        <p:tgtEl>
                                          <p:spTgt spid="14"/>
                                        </p:tgtEl>
                                      </p:cBhvr>
                                    </p:animEffect>
                                  </p:childTnLst>
                                </p:cTn>
                              </p:par>
                            </p:childTnLst>
                          </p:cTn>
                        </p:par>
                        <p:par>
                          <p:cTn id="12" fill="hold">
                            <p:stCondLst>
                              <p:cond delay="6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3000"/>
                                        <p:tgtEl>
                                          <p:spTgt spid="15"/>
                                        </p:tgtEl>
                                      </p:cBhvr>
                                    </p:animEffect>
                                  </p:childTnLst>
                                </p:cTn>
                              </p:par>
                            </p:childTnLst>
                          </p:cTn>
                        </p:par>
                        <p:par>
                          <p:cTn id="16" fill="hold">
                            <p:stCondLst>
                              <p:cond delay="9000"/>
                            </p:stCondLst>
                            <p:childTnLst>
                              <p:par>
                                <p:cTn id="17" presetID="21"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3000"/>
                                        <p:tgtEl>
                                          <p:spTgt spid="12"/>
                                        </p:tgtEl>
                                      </p:cBhvr>
                                    </p:animEffect>
                                  </p:childTnLst>
                                </p:cTn>
                              </p:par>
                              <p:par>
                                <p:cTn id="20" presetID="4" presetClass="entr" presetSubtype="16"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par>
                          <p:cTn id="23" fill="hold">
                            <p:stCondLst>
                              <p:cond delay="12000"/>
                            </p:stCondLst>
                            <p:childTnLst>
                              <p:par>
                                <p:cTn id="24" presetID="21"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rPr>
              <a:t>Cross section through the ovarian tissue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9B87B27-2B38-466A-8CD4-319805E47035}" type="slidenum">
              <a:rPr lang="en-US" smtClean="0">
                <a:solidFill>
                  <a:srgbClr val="003366"/>
                </a:solidFill>
              </a:rPr>
              <a:pPr/>
              <a:t>57</a:t>
            </a:fld>
            <a:endParaRPr lang="en-US">
              <a:solidFill>
                <a:srgbClr val="003366"/>
              </a:solidFill>
            </a:endParaRPr>
          </a:p>
        </p:txBody>
      </p:sp>
      <p:pic>
        <p:nvPicPr>
          <p:cNvPr id="92162" name="Picture 2" descr="http://www.endotext.org/wp-content/uploads/female/1/figure13.gif"/>
          <p:cNvPicPr>
            <a:picLocks noChangeAspect="1" noChangeArrowheads="1"/>
          </p:cNvPicPr>
          <p:nvPr/>
        </p:nvPicPr>
        <p:blipFill>
          <a:blip r:embed="rId2" cstate="print"/>
          <a:srcRect/>
          <a:stretch>
            <a:fillRect/>
          </a:stretch>
        </p:blipFill>
        <p:spPr bwMode="auto">
          <a:xfrm>
            <a:off x="0" y="1628800"/>
            <a:ext cx="9144000" cy="5229200"/>
          </a:xfrm>
          <a:prstGeom prst="rect">
            <a:avLst/>
          </a:prstGeom>
          <a:noFill/>
        </p:spPr>
      </p:pic>
    </p:spTree>
    <p:extLst>
      <p:ext uri="{BB962C8B-B14F-4D97-AF65-F5344CB8AC3E}">
        <p14:creationId xmlns:p14="http://schemas.microsoft.com/office/powerpoint/2010/main" val="1973182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27BE-B461-4462-B729-2779D1D186C4}"/>
              </a:ext>
            </a:extLst>
          </p:cNvPr>
          <p:cNvSpPr>
            <a:spLocks noGrp="1"/>
          </p:cNvSpPr>
          <p:nvPr>
            <p:ph type="title"/>
          </p:nvPr>
        </p:nvSpPr>
        <p:spPr/>
        <p:txBody>
          <a:bodyPr/>
          <a:lstStyle/>
          <a:p>
            <a:r>
              <a:rPr lang="en-US" sz="2400" dirty="0">
                <a:solidFill>
                  <a:schemeClr val="bg2"/>
                </a:solidFill>
                <a:effectLst/>
                <a:latin typeface="Source Sans Pro" panose="020B0503030403020204" pitchFamily="34" charset="0"/>
              </a:rPr>
              <a:t>Contribution of the adrenal glands and ovaries to levels of androgens, dehydroepiandrosterone (DHEA), and DHEA sulfate (DHEAS).</a:t>
            </a:r>
            <a:endParaRPr lang="en-US" sz="2400" dirty="0">
              <a:solidFill>
                <a:schemeClr val="bg2"/>
              </a:solidFill>
            </a:endParaRPr>
          </a:p>
        </p:txBody>
      </p:sp>
      <p:sp>
        <p:nvSpPr>
          <p:cNvPr id="3" name="Content Placeholder 2">
            <a:extLst>
              <a:ext uri="{FF2B5EF4-FFF2-40B4-BE49-F238E27FC236}">
                <a16:creationId xmlns:a16="http://schemas.microsoft.com/office/drawing/2014/main" id="{1CFC8DB4-AFAE-473A-AC63-8E7913C3B8F8}"/>
              </a:ext>
            </a:extLst>
          </p:cNvPr>
          <p:cNvSpPr>
            <a:spLocks noGrp="1"/>
          </p:cNvSpPr>
          <p:nvPr>
            <p:ph idx="1"/>
          </p:nvPr>
        </p:nvSpPr>
        <p:spPr/>
        <p:txBody>
          <a:bodyPr/>
          <a:lstStyle/>
          <a:p>
            <a:endParaRPr lang="en-US"/>
          </a:p>
        </p:txBody>
      </p:sp>
      <p:pic>
        <p:nvPicPr>
          <p:cNvPr id="2050" name="Picture 2" descr="image">
            <a:extLst>
              <a:ext uri="{FF2B5EF4-FFF2-40B4-BE49-F238E27FC236}">
                <a16:creationId xmlns:a16="http://schemas.microsoft.com/office/drawing/2014/main" id="{5C00290A-7E76-48E8-837A-8DEAAFB16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98" y="1652451"/>
            <a:ext cx="7749804"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475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88913"/>
            <a:ext cx="8229600" cy="1143000"/>
          </a:xfrm>
        </p:spPr>
        <p:txBody>
          <a:bodyPr/>
          <a:lstStyle/>
          <a:p>
            <a:pPr eaLnBrk="1" hangingPunct="1"/>
            <a:r>
              <a:rPr lang="en-AU" dirty="0">
                <a:solidFill>
                  <a:schemeClr val="bg2"/>
                </a:solidFill>
                <a:effectLst/>
              </a:rPr>
              <a:t>Ovarian </a:t>
            </a:r>
            <a:r>
              <a:rPr lang="en-AU" dirty="0" err="1">
                <a:solidFill>
                  <a:schemeClr val="bg2"/>
                </a:solidFill>
                <a:effectLst/>
              </a:rPr>
              <a:t>steroidogenesis</a:t>
            </a:r>
            <a:endParaRPr lang="en-AU" dirty="0">
              <a:solidFill>
                <a:schemeClr val="bg2"/>
              </a:solidFill>
              <a:effectLst/>
            </a:endParaRPr>
          </a:p>
        </p:txBody>
      </p:sp>
      <p:pic>
        <p:nvPicPr>
          <p:cNvPr id="1024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412875"/>
            <a:ext cx="9144000" cy="5270500"/>
          </a:xfrm>
        </p:spPr>
      </p:pic>
    </p:spTree>
    <p:extLst>
      <p:ext uri="{BB962C8B-B14F-4D97-AF65-F5344CB8AC3E}">
        <p14:creationId xmlns:p14="http://schemas.microsoft.com/office/powerpoint/2010/main" val="316402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effectLst/>
              </a:rPr>
              <a:t>Imaging of uterus:</a:t>
            </a:r>
            <a:br>
              <a:rPr lang="en-US" sz="3600" dirty="0">
                <a:solidFill>
                  <a:schemeClr val="tx1"/>
                </a:solidFill>
                <a:effectLst/>
              </a:rPr>
            </a:br>
            <a:r>
              <a:rPr lang="en-US" sz="3600" dirty="0">
                <a:solidFill>
                  <a:schemeClr val="tx1"/>
                </a:solidFill>
                <a:effectLst/>
              </a:rPr>
              <a:t>Myometrium and endometrium</a:t>
            </a:r>
          </a:p>
        </p:txBody>
      </p:sp>
      <p:sp>
        <p:nvSpPr>
          <p:cNvPr id="3" name="Content Placeholder 2"/>
          <p:cNvSpPr>
            <a:spLocks noGrp="1"/>
          </p:cNvSpPr>
          <p:nvPr>
            <p:ph idx="1"/>
          </p:nvPr>
        </p:nvSpPr>
        <p:spPr/>
        <p:txBody>
          <a:bodyPr/>
          <a:lstStyle/>
          <a:p>
            <a:endParaRPr lang="en-US"/>
          </a:p>
        </p:txBody>
      </p:sp>
      <p:pic>
        <p:nvPicPr>
          <p:cNvPr id="81922" name="Picture 2"/>
          <p:cNvPicPr>
            <a:picLocks noChangeAspect="1" noChangeArrowheads="1"/>
          </p:cNvPicPr>
          <p:nvPr/>
        </p:nvPicPr>
        <p:blipFill>
          <a:blip r:embed="rId2" cstate="print"/>
          <a:srcRect/>
          <a:stretch>
            <a:fillRect/>
          </a:stretch>
        </p:blipFill>
        <p:spPr bwMode="auto">
          <a:xfrm>
            <a:off x="0" y="1652588"/>
            <a:ext cx="9143999" cy="5205412"/>
          </a:xfrm>
          <a:prstGeom prst="rect">
            <a:avLst/>
          </a:prstGeom>
          <a:noFill/>
          <a:ln w="9525">
            <a:noFill/>
            <a:miter lim="800000"/>
            <a:headEnd/>
            <a:tailEnd/>
          </a:ln>
        </p:spPr>
      </p:pic>
      <p:cxnSp>
        <p:nvCxnSpPr>
          <p:cNvPr id="6" name="Straight Arrow Connector 5"/>
          <p:cNvCxnSpPr/>
          <p:nvPr/>
        </p:nvCxnSpPr>
        <p:spPr bwMode="auto">
          <a:xfrm>
            <a:off x="3200400" y="1143000"/>
            <a:ext cx="228600" cy="2286000"/>
          </a:xfrm>
          <a:prstGeom prst="straightConnector1">
            <a:avLst/>
          </a:prstGeom>
          <a:solidFill>
            <a:schemeClr val="accent1"/>
          </a:solidFill>
          <a:ln w="12700" cap="sq" cmpd="sng" algn="ctr">
            <a:solidFill>
              <a:srgbClr val="FF0000"/>
            </a:solidFill>
            <a:prstDash val="solid"/>
            <a:round/>
            <a:headEnd type="none" w="sm" len="sm"/>
            <a:tailEnd type="arrow"/>
          </a:ln>
          <a:effectLst/>
        </p:spPr>
      </p:cxnSp>
      <p:cxnSp>
        <p:nvCxnSpPr>
          <p:cNvPr id="8" name="Straight Arrow Connector 7"/>
          <p:cNvCxnSpPr/>
          <p:nvPr/>
        </p:nvCxnSpPr>
        <p:spPr bwMode="auto">
          <a:xfrm flipH="1">
            <a:off x="4343400" y="1219200"/>
            <a:ext cx="2133600" cy="2971800"/>
          </a:xfrm>
          <a:prstGeom prst="straightConnector1">
            <a:avLst/>
          </a:prstGeom>
          <a:solidFill>
            <a:schemeClr val="accent1"/>
          </a:solidFill>
          <a:ln w="12700" cap="sq"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0033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AU" dirty="0">
                <a:solidFill>
                  <a:schemeClr val="bg2"/>
                </a:solidFill>
                <a:effectLst/>
              </a:rPr>
              <a:t>Ovarian Vs Adrenal </a:t>
            </a:r>
            <a:r>
              <a:rPr lang="en-AU" dirty="0" err="1">
                <a:solidFill>
                  <a:schemeClr val="bg2"/>
                </a:solidFill>
                <a:effectLst/>
              </a:rPr>
              <a:t>steroidogenesis</a:t>
            </a:r>
            <a:endParaRPr lang="en-AU" dirty="0">
              <a:solidFill>
                <a:schemeClr val="bg2"/>
              </a:solidFill>
              <a:effectLst/>
            </a:endParaRPr>
          </a:p>
        </p:txBody>
      </p:sp>
      <p:sp>
        <p:nvSpPr>
          <p:cNvPr id="11267" name="Content Placeholder 2"/>
          <p:cNvSpPr>
            <a:spLocks noGrp="1"/>
          </p:cNvSpPr>
          <p:nvPr>
            <p:ph idx="1"/>
          </p:nvPr>
        </p:nvSpPr>
        <p:spPr>
          <a:xfrm>
            <a:off x="457200" y="2403475"/>
            <a:ext cx="8686800" cy="4525963"/>
          </a:xfrm>
        </p:spPr>
        <p:txBody>
          <a:bodyPr/>
          <a:lstStyle/>
          <a:p>
            <a:pPr eaLnBrk="1" hangingPunct="1"/>
            <a:r>
              <a:rPr lang="en-AU" dirty="0">
                <a:effectLst/>
              </a:rPr>
              <a:t>The ovary lacks the 21-hydroxylase and B-</a:t>
            </a:r>
            <a:r>
              <a:rPr lang="en-AU" dirty="0" err="1">
                <a:effectLst/>
              </a:rPr>
              <a:t>hydroxylase</a:t>
            </a:r>
            <a:r>
              <a:rPr lang="en-AU" dirty="0">
                <a:effectLst/>
              </a:rPr>
              <a:t> 	reactions.</a:t>
            </a:r>
          </a:p>
          <a:p>
            <a:pPr eaLnBrk="1" hangingPunct="1"/>
            <a:r>
              <a:rPr lang="en-AU" dirty="0">
                <a:effectLst/>
              </a:rPr>
              <a:t>Hence, no </a:t>
            </a:r>
            <a:r>
              <a:rPr lang="en-AU" dirty="0" err="1">
                <a:effectLst/>
              </a:rPr>
              <a:t>glucocorticoids</a:t>
            </a:r>
            <a:r>
              <a:rPr lang="en-AU" dirty="0">
                <a:effectLst/>
              </a:rPr>
              <a:t> and </a:t>
            </a:r>
            <a:r>
              <a:rPr lang="en-AU" dirty="0" err="1">
                <a:effectLst/>
              </a:rPr>
              <a:t>mineralocorticoids</a:t>
            </a:r>
            <a:r>
              <a:rPr lang="en-AU" dirty="0">
                <a:effectLst/>
              </a:rPr>
              <a:t> in the ovary</a:t>
            </a:r>
          </a:p>
        </p:txBody>
      </p:sp>
    </p:spTree>
    <p:extLst>
      <p:ext uri="{BB962C8B-B14F-4D97-AF65-F5344CB8AC3E}">
        <p14:creationId xmlns:p14="http://schemas.microsoft.com/office/powerpoint/2010/main" val="598951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9776-FB44-43D1-87B6-C8B70374C7BD}"/>
              </a:ext>
            </a:extLst>
          </p:cNvPr>
          <p:cNvSpPr>
            <a:spLocks noGrp="1"/>
          </p:cNvSpPr>
          <p:nvPr>
            <p:ph type="title"/>
          </p:nvPr>
        </p:nvSpPr>
        <p:spPr/>
        <p:txBody>
          <a:bodyPr/>
          <a:lstStyle/>
          <a:p>
            <a:r>
              <a:rPr lang="en-AU" sz="3600" dirty="0">
                <a:solidFill>
                  <a:srgbClr val="000000"/>
                </a:solidFill>
                <a:effectLst/>
              </a:rPr>
              <a:t>Two gonadotropin-two cell theory</a:t>
            </a:r>
            <a:endParaRPr lang="en-US" dirty="0"/>
          </a:p>
        </p:txBody>
      </p:sp>
      <p:sp>
        <p:nvSpPr>
          <p:cNvPr id="3" name="Content Placeholder 2">
            <a:extLst>
              <a:ext uri="{FF2B5EF4-FFF2-40B4-BE49-F238E27FC236}">
                <a16:creationId xmlns:a16="http://schemas.microsoft.com/office/drawing/2014/main" id="{ECC05E07-4878-4435-9AF0-DD7638029F65}"/>
              </a:ext>
            </a:extLst>
          </p:cNvPr>
          <p:cNvSpPr>
            <a:spLocks noGrp="1"/>
          </p:cNvSpPr>
          <p:nvPr>
            <p:ph idx="1"/>
          </p:nvPr>
        </p:nvSpPr>
        <p:spPr/>
        <p:txBody>
          <a:bodyPr/>
          <a:lstStyle/>
          <a:p>
            <a:endParaRPr lang="en-US"/>
          </a:p>
        </p:txBody>
      </p:sp>
      <p:sp>
        <p:nvSpPr>
          <p:cNvPr id="4" name="AutoShape 2" descr="https://d1niluoi1dd30v.cloudfront.net/C20130004094/B9780323322874000041/f04-22-9780323322874.jpg?Signature=Tr4jA9lWr88q3a-RKOJhci%7EJJDIbvRM3pMbLj90dDDfeMhPwHjPo2v-Rj-iZ4a1zchTyNZGfmV5iccQe3FzA4996yEWWMRHY9YhNWdmCa-MJjgBxKO1joMNeCemw8nr-qsbtacqRcxGCUNDIb-2CqEJdPVxgFignM99P8vTfSoI_&amp;Expires=1591937757&amp;Key-Pair-Id=APKAICLNFGBCWWYGVIZQ">
            <a:extLst>
              <a:ext uri="{FF2B5EF4-FFF2-40B4-BE49-F238E27FC236}">
                <a16:creationId xmlns:a16="http://schemas.microsoft.com/office/drawing/2014/main" id="{25D60340-B450-4B60-ACFE-B2AA34A38D6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F04C1C6-CBB9-49C1-BB00-56D2BDFBEC5B}"/>
              </a:ext>
            </a:extLst>
          </p:cNvPr>
          <p:cNvPicPr>
            <a:picLocks noChangeAspect="1"/>
          </p:cNvPicPr>
          <p:nvPr/>
        </p:nvPicPr>
        <p:blipFill>
          <a:blip r:embed="rId2"/>
          <a:stretch>
            <a:fillRect/>
          </a:stretch>
        </p:blipFill>
        <p:spPr>
          <a:xfrm>
            <a:off x="1371600" y="1371600"/>
            <a:ext cx="6705600" cy="5486400"/>
          </a:xfrm>
          <a:prstGeom prst="rect">
            <a:avLst/>
          </a:prstGeom>
        </p:spPr>
      </p:pic>
    </p:spTree>
    <p:extLst>
      <p:ext uri="{BB962C8B-B14F-4D97-AF65-F5344CB8AC3E}">
        <p14:creationId xmlns:p14="http://schemas.microsoft.com/office/powerpoint/2010/main" val="4126001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59632" y="214313"/>
            <a:ext cx="7427168" cy="1143000"/>
          </a:xfrm>
        </p:spPr>
        <p:txBody>
          <a:bodyPr/>
          <a:lstStyle/>
          <a:p>
            <a:pPr eaLnBrk="1" hangingPunct="1"/>
            <a:r>
              <a:rPr lang="en-AU" sz="3600" dirty="0">
                <a:solidFill>
                  <a:schemeClr val="bg2"/>
                </a:solidFill>
                <a:effectLst/>
              </a:rPr>
              <a:t>Two </a:t>
            </a:r>
            <a:r>
              <a:rPr lang="en-AU" sz="3600" dirty="0" err="1">
                <a:solidFill>
                  <a:schemeClr val="bg2"/>
                </a:solidFill>
                <a:effectLst/>
              </a:rPr>
              <a:t>gonadotropin</a:t>
            </a:r>
            <a:r>
              <a:rPr lang="en-AU" sz="3600" dirty="0">
                <a:solidFill>
                  <a:schemeClr val="bg2"/>
                </a:solidFill>
                <a:effectLst/>
              </a:rPr>
              <a:t>-two cell theory</a:t>
            </a:r>
          </a:p>
        </p:txBody>
      </p:sp>
      <p:pic>
        <p:nvPicPr>
          <p:cNvPr id="12291" name="Content Placeholder 3" descr="graphic elemen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09650" y="1340768"/>
            <a:ext cx="8134350" cy="5256882"/>
          </a:xfrm>
        </p:spPr>
      </p:pic>
    </p:spTree>
    <p:extLst>
      <p:ext uri="{BB962C8B-B14F-4D97-AF65-F5344CB8AC3E}">
        <p14:creationId xmlns:p14="http://schemas.microsoft.com/office/powerpoint/2010/main" val="1651143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cstate="print">
            <a:lum bright="-10000" contrast="30000"/>
          </a:blip>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val="1253745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E5A2-DF6B-4244-A4C7-5828D5457BA1}"/>
              </a:ext>
            </a:extLst>
          </p:cNvPr>
          <p:cNvSpPr>
            <a:spLocks noGrp="1"/>
          </p:cNvSpPr>
          <p:nvPr>
            <p:ph type="title"/>
          </p:nvPr>
        </p:nvSpPr>
        <p:spPr/>
        <p:txBody>
          <a:bodyPr/>
          <a:lstStyle/>
          <a:p>
            <a:r>
              <a:rPr lang="en-US" dirty="0">
                <a:solidFill>
                  <a:schemeClr val="tx1"/>
                </a:solidFill>
                <a:effectLst/>
              </a:rPr>
              <a:t>Key points</a:t>
            </a:r>
          </a:p>
        </p:txBody>
      </p:sp>
      <p:sp>
        <p:nvSpPr>
          <p:cNvPr id="3" name="Content Placeholder 2">
            <a:extLst>
              <a:ext uri="{FF2B5EF4-FFF2-40B4-BE49-F238E27FC236}">
                <a16:creationId xmlns:a16="http://schemas.microsoft.com/office/drawing/2014/main" id="{DD748B45-F581-4B19-BD80-1C7A616EEA08}"/>
              </a:ext>
            </a:extLst>
          </p:cNvPr>
          <p:cNvSpPr>
            <a:spLocks noGrp="1"/>
          </p:cNvSpPr>
          <p:nvPr>
            <p:ph idx="1"/>
          </p:nvPr>
        </p:nvSpPr>
        <p:spPr>
          <a:xfrm>
            <a:off x="152400" y="1447800"/>
            <a:ext cx="8839200" cy="4724400"/>
          </a:xfrm>
        </p:spPr>
        <p:txBody>
          <a:bodyPr/>
          <a:lstStyle/>
          <a:p>
            <a:pPr marL="0" indent="0">
              <a:buNone/>
            </a:pPr>
            <a:r>
              <a:rPr lang="en-US" sz="2000" dirty="0">
                <a:effectLst/>
                <a:latin typeface="Georgia" panose="02040502050405020303" pitchFamily="18" charset="0"/>
              </a:rPr>
              <a:t>▪ LH and FSH have the same α subunit of TSH and HCG). The β subunits of all these hormones have </a:t>
            </a:r>
            <a:r>
              <a:rPr lang="en-US" sz="2000" b="1" u="sng" dirty="0">
                <a:effectLst/>
                <a:latin typeface="Georgia" panose="02040502050405020303" pitchFamily="18" charset="0"/>
              </a:rPr>
              <a:t>different </a:t>
            </a:r>
            <a:r>
              <a:rPr lang="en-US" sz="2000" dirty="0">
                <a:effectLst/>
                <a:latin typeface="Georgia" panose="02040502050405020303" pitchFamily="18" charset="0"/>
              </a:rPr>
              <a:t>amino acids and carbohydrates, which provide specific biologic activity.</a:t>
            </a:r>
          </a:p>
          <a:p>
            <a:pPr marL="0" indent="0">
              <a:buNone/>
            </a:pPr>
            <a:r>
              <a:rPr lang="en-US" sz="2000" dirty="0">
                <a:effectLst/>
                <a:latin typeface="Georgia" panose="02040502050405020303" pitchFamily="18" charset="0"/>
              </a:rPr>
              <a:t>▪ LH acts on the theca cells to produce androgens, which are then transported to the granulosa cells, where they are aromatized to estrogens.</a:t>
            </a:r>
          </a:p>
          <a:p>
            <a:pPr marL="0" indent="0">
              <a:buNone/>
            </a:pPr>
            <a:r>
              <a:rPr lang="en-US" sz="2000" dirty="0">
                <a:effectLst/>
                <a:latin typeface="Georgia" panose="02040502050405020303" pitchFamily="18" charset="0"/>
              </a:rPr>
              <a:t>▪ Pregnenolone, 17-hydroxypregnenolone, progesterone, 17-hydroxyprogesterone, and corticosteroids have 21 carbon atoms; androgens (testosterone and androstenedione) have 19 carbon atoms; estrogens have 18 carbon atoms and a phenolic ring A.</a:t>
            </a:r>
          </a:p>
          <a:p>
            <a:pPr marL="0" indent="0">
              <a:buNone/>
            </a:pPr>
            <a:r>
              <a:rPr lang="en-US" sz="2000" dirty="0">
                <a:effectLst/>
                <a:latin typeface="Georgia" panose="02040502050405020303" pitchFamily="18" charset="0"/>
              </a:rPr>
              <a:t>▪ </a:t>
            </a:r>
            <a:r>
              <a:rPr lang="en-US" sz="2000" dirty="0" err="1">
                <a:effectLst/>
                <a:latin typeface="Georgia" panose="02040502050405020303" pitchFamily="18" charset="0"/>
              </a:rPr>
              <a:t>Kisspeptin</a:t>
            </a:r>
            <a:r>
              <a:rPr lang="en-US" sz="2000" dirty="0">
                <a:effectLst/>
                <a:latin typeface="Georgia" panose="02040502050405020303" pitchFamily="18" charset="0"/>
              </a:rPr>
              <a:t> (KISS1) plays a key role in the regulation of GnRH release.</a:t>
            </a:r>
          </a:p>
          <a:p>
            <a:pPr marL="0" indent="0">
              <a:buNone/>
            </a:pPr>
            <a:r>
              <a:rPr lang="en-US" sz="2000" dirty="0">
                <a:effectLst/>
                <a:latin typeface="Georgia" panose="02040502050405020303" pitchFamily="18" charset="0"/>
              </a:rPr>
              <a:t>▪ Because the ovaries lack 21-hydroxylase, 11-β-hydroxylase, and 18-hydroxylase reductase activity, they are unable to synthesize mineralocorticoids or glucocorticoids.</a:t>
            </a:r>
          </a:p>
          <a:p>
            <a:pPr marL="0" indent="0">
              <a:buNone/>
            </a:pPr>
            <a:r>
              <a:rPr lang="en-US" sz="2000" dirty="0">
                <a:effectLst/>
                <a:latin typeface="Georgia" panose="02040502050405020303" pitchFamily="18" charset="0"/>
              </a:rPr>
              <a:t>▪  </a:t>
            </a:r>
            <a:r>
              <a:rPr lang="en-US" sz="2000" u="sng" dirty="0">
                <a:effectLst/>
                <a:latin typeface="Georgia" panose="02040502050405020303" pitchFamily="18" charset="0"/>
              </a:rPr>
              <a:t>After menstruation, regeneration of the endometrium comes from cells in the spongiosum that were previously a portion of the secretory endometrium and not from the stratum </a:t>
            </a:r>
            <a:r>
              <a:rPr lang="en-US" sz="2000" u="sng" dirty="0" err="1">
                <a:effectLst/>
                <a:latin typeface="Georgia" panose="02040502050405020303" pitchFamily="18" charset="0"/>
              </a:rPr>
              <a:t>basale</a:t>
            </a:r>
            <a:r>
              <a:rPr lang="en-US" sz="2000" u="sng" dirty="0">
                <a:effectLst/>
                <a:latin typeface="Georgia" panose="02040502050405020303" pitchFamily="18" charset="0"/>
              </a:rPr>
              <a:t> as previously believed.</a:t>
            </a:r>
          </a:p>
          <a:p>
            <a:pPr marL="0" indent="0">
              <a:buNone/>
            </a:pPr>
            <a:endParaRPr lang="en-US" sz="2800" dirty="0"/>
          </a:p>
        </p:txBody>
      </p:sp>
    </p:spTree>
    <p:extLst>
      <p:ext uri="{BB962C8B-B14F-4D97-AF65-F5344CB8AC3E}">
        <p14:creationId xmlns:p14="http://schemas.microsoft.com/office/powerpoint/2010/main" val="648423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5110-2800-4A55-AA5C-0CF9CBD25745}"/>
              </a:ext>
            </a:extLst>
          </p:cNvPr>
          <p:cNvSpPr>
            <a:spLocks noGrp="1"/>
          </p:cNvSpPr>
          <p:nvPr>
            <p:ph type="title"/>
          </p:nvPr>
        </p:nvSpPr>
        <p:spPr/>
        <p:txBody>
          <a:bodyPr/>
          <a:lstStyle/>
          <a:p>
            <a:r>
              <a:rPr lang="en-US" dirty="0">
                <a:solidFill>
                  <a:srgbClr val="003366"/>
                </a:solidFill>
                <a:effectLst/>
              </a:rPr>
              <a:t>Key points</a:t>
            </a:r>
            <a:endParaRPr lang="en-US" dirty="0"/>
          </a:p>
        </p:txBody>
      </p:sp>
      <p:sp>
        <p:nvSpPr>
          <p:cNvPr id="3" name="Content Placeholder 2">
            <a:extLst>
              <a:ext uri="{FF2B5EF4-FFF2-40B4-BE49-F238E27FC236}">
                <a16:creationId xmlns:a16="http://schemas.microsoft.com/office/drawing/2014/main" id="{841E985A-25D3-4327-86E5-F4C26B116D94}"/>
              </a:ext>
            </a:extLst>
          </p:cNvPr>
          <p:cNvSpPr>
            <a:spLocks noGrp="1"/>
          </p:cNvSpPr>
          <p:nvPr>
            <p:ph idx="1"/>
          </p:nvPr>
        </p:nvSpPr>
        <p:spPr>
          <a:xfrm>
            <a:off x="76200" y="1676400"/>
            <a:ext cx="8839200" cy="4724400"/>
          </a:xfrm>
        </p:spPr>
        <p:txBody>
          <a:bodyPr/>
          <a:lstStyle/>
          <a:p>
            <a:pPr marL="0" lvl="0" indent="0">
              <a:buClr>
                <a:srgbClr val="8EB3C8"/>
              </a:buClr>
              <a:buNone/>
            </a:pPr>
            <a:r>
              <a:rPr lang="en-US" sz="2000" dirty="0">
                <a:solidFill>
                  <a:srgbClr val="003366"/>
                </a:solidFill>
                <a:effectLst/>
                <a:latin typeface="Georgia" panose="02040502050405020303" pitchFamily="18" charset="0"/>
              </a:rPr>
              <a:t>▪ SHBG primarily binds dihydrotestosterone, testosterone, and estradiol.</a:t>
            </a:r>
          </a:p>
          <a:p>
            <a:pPr marL="0" lvl="0" indent="0">
              <a:buClr>
                <a:srgbClr val="8EB3C8"/>
              </a:buClr>
              <a:buNone/>
            </a:pPr>
            <a:r>
              <a:rPr lang="en-US" sz="2000" dirty="0">
                <a:solidFill>
                  <a:srgbClr val="003366"/>
                </a:solidFill>
                <a:effectLst/>
                <a:latin typeface="Georgia" panose="02040502050405020303" pitchFamily="18" charset="0"/>
              </a:rPr>
              <a:t>About 65% of circulating testosterone is bound to SHBG and 30% to albumin. Approximately 2% remains unbound or free.</a:t>
            </a:r>
          </a:p>
          <a:p>
            <a:pPr marL="0" lvl="0" indent="0">
              <a:buClr>
                <a:srgbClr val="8EB3C8"/>
              </a:buClr>
              <a:buNone/>
            </a:pPr>
            <a:r>
              <a:rPr lang="en-US" sz="2000" dirty="0">
                <a:solidFill>
                  <a:srgbClr val="003366"/>
                </a:solidFill>
                <a:effectLst/>
                <a:latin typeface="Georgia" panose="02040502050405020303" pitchFamily="18" charset="0"/>
              </a:rPr>
              <a:t>▪ Estrogen stimulates the synthesis of both estrogen and progesterone receptors in target tissues, and progestins inhibit the synthesis of both estrogen and progesterone receptors.</a:t>
            </a:r>
          </a:p>
          <a:p>
            <a:pPr marL="0" lvl="0" indent="0">
              <a:buClr>
                <a:srgbClr val="8EB3C8"/>
              </a:buClr>
              <a:buNone/>
            </a:pPr>
            <a:r>
              <a:rPr lang="en-US" sz="2000" dirty="0">
                <a:solidFill>
                  <a:srgbClr val="003366"/>
                </a:solidFill>
                <a:effectLst/>
                <a:latin typeface="Georgia" panose="02040502050405020303" pitchFamily="18" charset="0"/>
              </a:rPr>
              <a:t>▪ With ultrasound it has been found that there is a steady increase in follicular diameter and volume that parallels the rise in estradiol. The dominant follicle has a maximal mean diameter of about 19.5 mm, with a range of 18 to 25 m just before ovulation. </a:t>
            </a:r>
          </a:p>
          <a:p>
            <a:pPr marL="0" lvl="0" indent="0">
              <a:buClr>
                <a:srgbClr val="8EB3C8"/>
              </a:buClr>
              <a:buNone/>
            </a:pPr>
            <a:r>
              <a:rPr lang="en-US" sz="2000" dirty="0">
                <a:solidFill>
                  <a:srgbClr val="003366"/>
                </a:solidFill>
                <a:effectLst/>
                <a:latin typeface="Georgia" panose="02040502050405020303" pitchFamily="18" charset="0"/>
              </a:rPr>
              <a:t>▪ Ovulation occurs about 24 hours after the estradiol peak, as well as 32 hours after the initial rise in LH, and about 12 to 16 hours after the peak of LH levels in serum.</a:t>
            </a:r>
          </a:p>
          <a:p>
            <a:pPr marL="0" lvl="0" indent="0">
              <a:buClr>
                <a:srgbClr val="8EB3C8"/>
              </a:buClr>
              <a:buNone/>
            </a:pPr>
            <a:r>
              <a:rPr lang="en-US" sz="2000" dirty="0">
                <a:solidFill>
                  <a:srgbClr val="003366"/>
                </a:solidFill>
                <a:effectLst/>
                <a:latin typeface="Georgia" panose="02040502050405020303" pitchFamily="18" charset="0"/>
              </a:rPr>
              <a:t>▪ Progesterone levels in serum are less than 1 ng/mL before ovulation and reach midluteal levels of 10 to 20 ng/</a:t>
            </a:r>
            <a:r>
              <a:rPr lang="en-US" sz="2000" dirty="0" err="1">
                <a:solidFill>
                  <a:srgbClr val="003366"/>
                </a:solidFill>
                <a:effectLst/>
                <a:latin typeface="Georgia" panose="02040502050405020303" pitchFamily="18" charset="0"/>
              </a:rPr>
              <a:t>mL.</a:t>
            </a:r>
            <a:endParaRPr lang="en-US" sz="2000" dirty="0">
              <a:solidFill>
                <a:srgbClr val="003366"/>
              </a:solidFill>
              <a:effectLst/>
              <a:latin typeface="Georgia" panose="02040502050405020303" pitchFamily="18" charset="0"/>
            </a:endParaRPr>
          </a:p>
          <a:p>
            <a:pPr lvl="0">
              <a:buClr>
                <a:srgbClr val="8EB3C8"/>
              </a:buClr>
              <a:buFont typeface="Arial" panose="020B0604020202020204" pitchFamily="34" charset="0"/>
              <a:buChar char="•"/>
            </a:pPr>
            <a:r>
              <a:rPr lang="en-US" sz="2000" dirty="0">
                <a:solidFill>
                  <a:srgbClr val="003366"/>
                </a:solidFill>
                <a:effectLst/>
                <a:latin typeface="Georgia" panose="02040502050405020303" pitchFamily="18" charset="0"/>
              </a:rPr>
              <a:t>▪ After menstruation, regeneration of the endometrium comes from cells in the spongiosum that were previously a portion of the secretory endometrium and not from the stratum </a:t>
            </a:r>
            <a:r>
              <a:rPr lang="en-US" sz="2000" dirty="0" err="1">
                <a:solidFill>
                  <a:srgbClr val="003366"/>
                </a:solidFill>
                <a:effectLst/>
                <a:latin typeface="Georgia" panose="02040502050405020303" pitchFamily="18" charset="0"/>
              </a:rPr>
              <a:t>basale</a:t>
            </a:r>
            <a:r>
              <a:rPr lang="en-US" sz="2000" dirty="0">
                <a:solidFill>
                  <a:srgbClr val="003366"/>
                </a:solidFill>
                <a:effectLst/>
                <a:latin typeface="Georgia" panose="02040502050405020303" pitchFamily="18" charset="0"/>
              </a:rPr>
              <a:t> as previously believed.</a:t>
            </a:r>
          </a:p>
          <a:p>
            <a:endParaRPr lang="en-US" dirty="0"/>
          </a:p>
        </p:txBody>
      </p:sp>
    </p:spTree>
    <p:extLst>
      <p:ext uri="{BB962C8B-B14F-4D97-AF65-F5344CB8AC3E}">
        <p14:creationId xmlns:p14="http://schemas.microsoft.com/office/powerpoint/2010/main" val="2077181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940B-ADD0-416E-93D0-EB490B6593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7D3567-0DBD-410E-9236-170F8E8A85C3}"/>
              </a:ext>
            </a:extLst>
          </p:cNvPr>
          <p:cNvSpPr>
            <a:spLocks noGrp="1"/>
          </p:cNvSpPr>
          <p:nvPr>
            <p:ph idx="1"/>
          </p:nvPr>
        </p:nvSpPr>
        <p:spPr/>
        <p:txBody>
          <a:bodyPr/>
          <a:lstStyle/>
          <a:p>
            <a:r>
              <a:rPr lang="en-US" dirty="0">
                <a:effectLst/>
              </a:rPr>
              <a:t>Cases for your discussion tomorrow</a:t>
            </a:r>
          </a:p>
          <a:p>
            <a:r>
              <a:rPr lang="en-US" dirty="0">
                <a:effectLst/>
              </a:rPr>
              <a:t>Please take a snap shot</a:t>
            </a:r>
          </a:p>
        </p:txBody>
      </p:sp>
    </p:spTree>
    <p:extLst>
      <p:ext uri="{BB962C8B-B14F-4D97-AF65-F5344CB8AC3E}">
        <p14:creationId xmlns:p14="http://schemas.microsoft.com/office/powerpoint/2010/main" val="3883466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FB1D-033D-4328-B4A1-FCDAA2F674C6}"/>
              </a:ext>
            </a:extLst>
          </p:cNvPr>
          <p:cNvSpPr>
            <a:spLocks noGrp="1"/>
          </p:cNvSpPr>
          <p:nvPr>
            <p:ph type="title"/>
          </p:nvPr>
        </p:nvSpPr>
        <p:spPr/>
        <p:txBody>
          <a:bodyPr/>
          <a:lstStyle/>
          <a:p>
            <a:r>
              <a:rPr lang="en-US" dirty="0">
                <a:solidFill>
                  <a:srgbClr val="003366"/>
                </a:solidFill>
                <a:effectLst/>
              </a:rPr>
              <a:t>Case # I</a:t>
            </a:r>
            <a:endParaRPr lang="en-US" dirty="0"/>
          </a:p>
        </p:txBody>
      </p:sp>
      <p:sp>
        <p:nvSpPr>
          <p:cNvPr id="3" name="Content Placeholder 2">
            <a:extLst>
              <a:ext uri="{FF2B5EF4-FFF2-40B4-BE49-F238E27FC236}">
                <a16:creationId xmlns:a16="http://schemas.microsoft.com/office/drawing/2014/main" id="{FC1803DD-415E-4D1F-A379-E16409D8F831}"/>
              </a:ext>
            </a:extLst>
          </p:cNvPr>
          <p:cNvSpPr>
            <a:spLocks noGrp="1"/>
          </p:cNvSpPr>
          <p:nvPr>
            <p:ph idx="1"/>
          </p:nvPr>
        </p:nvSpPr>
        <p:spPr>
          <a:xfrm>
            <a:off x="971600" y="1676400"/>
            <a:ext cx="7639000" cy="4724400"/>
          </a:xfrm>
        </p:spPr>
        <p:txBody>
          <a:bodyPr/>
          <a:lstStyle/>
          <a:p>
            <a:r>
              <a:rPr lang="en-US" sz="2000" dirty="0">
                <a:effectLst/>
                <a:cs typeface="Times New Roman" panose="02020603050405020304" pitchFamily="18" charset="0"/>
              </a:rPr>
              <a:t>A 23-year-old G0P0 woman presents to the office with complaints of irregular cycles since menarche. Upon further questioning, she has also noticed an increase in facial hair and acne for many years. She denies any history of medical problems and has a strong family medical history of diabetes. On examination, she is noted to have a normal blood pressure (BP), pulse, respiratory rate, and temperature. She is obese with a body mass index (BMI) of 34 kg/m2, WC- 91 cm. She is noted to have mFG &gt;12, Ludwig-II and acanthosis nigricans ++ (of neck and inner thighs). Her pelvic examination is limited by her obesity but normal. She does not desire pregnancy at this time. Her pregnancy test is negative.</a:t>
            </a:r>
          </a:p>
          <a:p>
            <a:r>
              <a:rPr lang="en-US" sz="2000" dirty="0">
                <a:effectLst/>
                <a:cs typeface="Times New Roman" panose="02020603050405020304" pitchFamily="18" charset="0"/>
              </a:rPr>
              <a:t>What is the most likely diagnosis?</a:t>
            </a:r>
          </a:p>
          <a:p>
            <a:r>
              <a:rPr lang="en-US" sz="2000" dirty="0">
                <a:effectLst/>
                <a:cs typeface="Times New Roman" panose="02020603050405020304" pitchFamily="18" charset="0"/>
              </a:rPr>
              <a:t>What complications is the patient at risk for?</a:t>
            </a:r>
          </a:p>
          <a:p>
            <a:r>
              <a:rPr lang="en-US" sz="2000" dirty="0">
                <a:effectLst/>
                <a:cs typeface="Times New Roman" panose="02020603050405020304" pitchFamily="18" charset="0"/>
              </a:rPr>
              <a:t>What is your next diagnostic step?</a:t>
            </a:r>
          </a:p>
          <a:p>
            <a:r>
              <a:rPr lang="en-US" sz="2000" dirty="0">
                <a:effectLst/>
                <a:cs typeface="Times New Roman" panose="02020603050405020304" pitchFamily="18" charset="0"/>
              </a:rPr>
              <a:t>What is your therapeutic plan for this patient?</a:t>
            </a:r>
          </a:p>
          <a:p>
            <a:endParaRPr lang="en-US" dirty="0"/>
          </a:p>
        </p:txBody>
      </p:sp>
      <p:sp>
        <p:nvSpPr>
          <p:cNvPr id="4" name="Slide Number Placeholder 3">
            <a:extLst>
              <a:ext uri="{FF2B5EF4-FFF2-40B4-BE49-F238E27FC236}">
                <a16:creationId xmlns:a16="http://schemas.microsoft.com/office/drawing/2014/main" id="{F74A0510-442D-45C3-99FA-B67FF50B7E68}"/>
              </a:ext>
            </a:extLst>
          </p:cNvPr>
          <p:cNvSpPr>
            <a:spLocks noGrp="1"/>
          </p:cNvSpPr>
          <p:nvPr>
            <p:ph type="sldNum" sz="quarter" idx="12"/>
          </p:nvPr>
        </p:nvSpPr>
        <p:spPr/>
        <p:txBody>
          <a:bodyPr/>
          <a:lstStyle/>
          <a:p>
            <a:fld id="{09B87B27-2B38-466A-8CD4-319805E47035}" type="slidenum">
              <a:rPr lang="en-US" smtClean="0">
                <a:solidFill>
                  <a:srgbClr val="003366"/>
                </a:solidFill>
              </a:rPr>
              <a:pPr/>
              <a:t>67</a:t>
            </a:fld>
            <a:endParaRPr lang="en-US">
              <a:solidFill>
                <a:srgbClr val="003366"/>
              </a:solidFill>
            </a:endParaRPr>
          </a:p>
        </p:txBody>
      </p:sp>
    </p:spTree>
    <p:extLst>
      <p:ext uri="{BB962C8B-B14F-4D97-AF65-F5344CB8AC3E}">
        <p14:creationId xmlns:p14="http://schemas.microsoft.com/office/powerpoint/2010/main" val="2855146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DB78B-D179-4F1F-86F6-35968719C228}"/>
              </a:ext>
            </a:extLst>
          </p:cNvPr>
          <p:cNvSpPr>
            <a:spLocks noGrp="1"/>
          </p:cNvSpPr>
          <p:nvPr>
            <p:ph type="title"/>
          </p:nvPr>
        </p:nvSpPr>
        <p:spPr/>
        <p:txBody>
          <a:bodyPr/>
          <a:lstStyle/>
          <a:p>
            <a:r>
              <a:rPr lang="en-US" dirty="0">
                <a:solidFill>
                  <a:schemeClr val="tx1"/>
                </a:solidFill>
                <a:effectLst/>
              </a:rPr>
              <a:t>Case # II</a:t>
            </a:r>
          </a:p>
        </p:txBody>
      </p:sp>
      <p:sp>
        <p:nvSpPr>
          <p:cNvPr id="3" name="Content Placeholder 2">
            <a:extLst>
              <a:ext uri="{FF2B5EF4-FFF2-40B4-BE49-F238E27FC236}">
                <a16:creationId xmlns:a16="http://schemas.microsoft.com/office/drawing/2014/main" id="{3BA79A33-64E1-4F04-9817-F19CE2C37B41}"/>
              </a:ext>
            </a:extLst>
          </p:cNvPr>
          <p:cNvSpPr>
            <a:spLocks noGrp="1"/>
          </p:cNvSpPr>
          <p:nvPr>
            <p:ph idx="1"/>
          </p:nvPr>
        </p:nvSpPr>
        <p:spPr/>
        <p:txBody>
          <a:bodyPr/>
          <a:lstStyle/>
          <a:p>
            <a:r>
              <a:rPr lang="en-US" sz="2000" dirty="0">
                <a:effectLst/>
              </a:rPr>
              <a:t>A 42-year-old parous woman has noticed increasing hair growth on her face and abdomen over the past 6 months. She denies the use of steroid medications, weight changes, or a family history of hirsutism. Her menses previously had been monthly, and now occur every 35 to 70 days. Her past medical and surgical histories are unremarkable. On examination, her thyroid is normal to palpation. She has excess facial hair and male-pattern hair on her abdomen. Acne is also noted on the face. The cardiac and pulmonary examinations are normal. The abdominal examination reveals no masses or tenderness. Examination of the external genitalia reveals possible clitoromegaly. Pelvic examination shows a normal uterus and cervix and an 8-cm, right adnexal mass.</a:t>
            </a:r>
          </a:p>
          <a:p>
            <a:r>
              <a:rPr lang="en-US" sz="2000" dirty="0">
                <a:effectLst/>
              </a:rPr>
              <a:t>What is the most likely diagnosis?</a:t>
            </a:r>
          </a:p>
          <a:p>
            <a:r>
              <a:rPr lang="en-US" sz="2000" dirty="0">
                <a:effectLst/>
              </a:rPr>
              <a:t>What is the probable management?</a:t>
            </a:r>
          </a:p>
        </p:txBody>
      </p:sp>
      <p:sp>
        <p:nvSpPr>
          <p:cNvPr id="4" name="Slide Number Placeholder 3">
            <a:extLst>
              <a:ext uri="{FF2B5EF4-FFF2-40B4-BE49-F238E27FC236}">
                <a16:creationId xmlns:a16="http://schemas.microsoft.com/office/drawing/2014/main" id="{392AA032-D390-40CD-97C9-3111F013A7EB}"/>
              </a:ext>
            </a:extLst>
          </p:cNvPr>
          <p:cNvSpPr>
            <a:spLocks noGrp="1"/>
          </p:cNvSpPr>
          <p:nvPr>
            <p:ph type="sldNum" sz="quarter" idx="12"/>
          </p:nvPr>
        </p:nvSpPr>
        <p:spPr/>
        <p:txBody>
          <a:bodyPr/>
          <a:lstStyle/>
          <a:p>
            <a:fld id="{09B87B27-2B38-466A-8CD4-319805E47035}" type="slidenum">
              <a:rPr lang="en-US" smtClean="0">
                <a:solidFill>
                  <a:srgbClr val="003366"/>
                </a:solidFill>
              </a:rPr>
              <a:pPr/>
              <a:t>68</a:t>
            </a:fld>
            <a:endParaRPr lang="en-US">
              <a:solidFill>
                <a:srgbClr val="003366"/>
              </a:solidFill>
            </a:endParaRPr>
          </a:p>
        </p:txBody>
      </p:sp>
    </p:spTree>
    <p:extLst>
      <p:ext uri="{BB962C8B-B14F-4D97-AF65-F5344CB8AC3E}">
        <p14:creationId xmlns:p14="http://schemas.microsoft.com/office/powerpoint/2010/main" val="9787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E67C-C684-46D7-892D-95C6FA62CCE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C85D714-5CD3-4757-A03B-1E1D0BBAEDD6}"/>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E1635470-52E7-4703-80C7-8B87942C803A}"/>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00CE9AFC-86DD-408C-A0D1-749C8D1AEF50}"/>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9B6E7EC-E6F1-42F3-A82B-15BDF4611417}"/>
              </a:ext>
            </a:extLst>
          </p:cNvPr>
          <p:cNvSpPr>
            <a:spLocks noGrp="1"/>
          </p:cNvSpPr>
          <p:nvPr>
            <p:ph sz="quarter" idx="4"/>
          </p:nvPr>
        </p:nvSpPr>
        <p:spPr/>
        <p:txBody>
          <a:bodyPr/>
          <a:lstStyle/>
          <a:p>
            <a:endParaRPr lang="en-US"/>
          </a:p>
        </p:txBody>
      </p:sp>
      <p:pic>
        <p:nvPicPr>
          <p:cNvPr id="7" name="Picture 6">
            <a:extLst>
              <a:ext uri="{FF2B5EF4-FFF2-40B4-BE49-F238E27FC236}">
                <a16:creationId xmlns:a16="http://schemas.microsoft.com/office/drawing/2014/main" id="{31B3F964-8657-4FC5-BCE9-40E2ED9C2C2F}"/>
              </a:ext>
            </a:extLst>
          </p:cNvPr>
          <p:cNvPicPr>
            <a:picLocks noChangeAspect="1"/>
          </p:cNvPicPr>
          <p:nvPr/>
        </p:nvPicPr>
        <p:blipFill>
          <a:blip r:embed="rId2"/>
          <a:stretch>
            <a:fillRect/>
          </a:stretch>
        </p:blipFill>
        <p:spPr>
          <a:xfrm>
            <a:off x="0" y="0"/>
            <a:ext cx="9144000" cy="6781799"/>
          </a:xfrm>
          <a:prstGeom prst="rect">
            <a:avLst/>
          </a:prstGeom>
        </p:spPr>
      </p:pic>
    </p:spTree>
    <p:extLst>
      <p:ext uri="{BB962C8B-B14F-4D97-AF65-F5344CB8AC3E}">
        <p14:creationId xmlns:p14="http://schemas.microsoft.com/office/powerpoint/2010/main" val="15346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304800"/>
            <a:ext cx="8229600" cy="1143000"/>
          </a:xfrm>
        </p:spPr>
        <p:txBody>
          <a:bodyPr/>
          <a:lstStyle/>
          <a:p>
            <a:r>
              <a:rPr lang="en-US" sz="2800" dirty="0">
                <a:solidFill>
                  <a:schemeClr val="tx1"/>
                </a:solidFill>
                <a:effectLst/>
              </a:rPr>
              <a:t>Primordial germ cell migration and gonadal ridge formation. </a:t>
            </a:r>
          </a:p>
        </p:txBody>
      </p:sp>
      <p:sp>
        <p:nvSpPr>
          <p:cNvPr id="7" name="Content Placeholder 6"/>
          <p:cNvSpPr>
            <a:spLocks noGrp="1"/>
          </p:cNvSpPr>
          <p:nvPr>
            <p:ph sz="half" idx="2"/>
          </p:nvPr>
        </p:nvSpPr>
        <p:spPr>
          <a:xfrm>
            <a:off x="381000" y="1981200"/>
            <a:ext cx="4040188" cy="3777283"/>
          </a:xfrm>
        </p:spPr>
        <p:txBody>
          <a:bodyPr>
            <a:normAutofit fontScale="92500" lnSpcReduction="20000"/>
          </a:bodyPr>
          <a:lstStyle/>
          <a:p>
            <a:r>
              <a:rPr lang="en-US" sz="2000" dirty="0">
                <a:effectLst/>
              </a:rPr>
              <a:t>Primordial germ cells, the precursor cells to the gametes, migrate out to the yolk sac wall during gastrulation. </a:t>
            </a:r>
          </a:p>
          <a:p>
            <a:r>
              <a:rPr lang="en-US" sz="2000" dirty="0">
                <a:effectLst/>
              </a:rPr>
              <a:t>Between the fourth and sixth weeks, they return to the embryo through the GI tract, surrounding peritoneum, and dorsal mesentery while undergoing mitotic divisions</a:t>
            </a:r>
          </a:p>
          <a:p>
            <a:r>
              <a:rPr lang="en-US" sz="2000" dirty="0">
                <a:effectLst/>
              </a:rPr>
              <a:t>The primordial germ cells (blue specs) migrate from the wall of the yolk sac to the gonadal ridge, where they settle into the primary sex cords.</a:t>
            </a:r>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pic>
        <p:nvPicPr>
          <p:cNvPr id="4" name="Picture 3"/>
          <p:cNvPicPr>
            <a:picLocks noChangeAspect="1"/>
          </p:cNvPicPr>
          <p:nvPr/>
        </p:nvPicPr>
        <p:blipFill>
          <a:blip r:embed="rId2"/>
          <a:stretch>
            <a:fillRect/>
          </a:stretch>
        </p:blipFill>
        <p:spPr>
          <a:xfrm>
            <a:off x="4645026" y="1535113"/>
            <a:ext cx="3959422" cy="4591050"/>
          </a:xfrm>
          <a:prstGeom prst="rect">
            <a:avLst/>
          </a:prstGeom>
        </p:spPr>
      </p:pic>
    </p:spTree>
    <p:extLst>
      <p:ext uri="{BB962C8B-B14F-4D97-AF65-F5344CB8AC3E}">
        <p14:creationId xmlns:p14="http://schemas.microsoft.com/office/powerpoint/2010/main" val="211445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5738-0C87-4263-A094-0CB28742A37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C487BCE-5628-4643-80E9-CED551E68FD7}"/>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60DA413B-E43B-4C49-83A6-B36C6BE192A6}"/>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E55208E8-11DB-4DFC-B840-88DFFB43DF3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69A6423A-D6D7-4DDA-A920-0D1CE38CEEFA}"/>
              </a:ext>
            </a:extLst>
          </p:cNvPr>
          <p:cNvSpPr>
            <a:spLocks noGrp="1"/>
          </p:cNvSpPr>
          <p:nvPr>
            <p:ph sz="quarter" idx="4"/>
          </p:nvPr>
        </p:nvSpPr>
        <p:spPr/>
        <p:txBody>
          <a:bodyPr/>
          <a:lstStyle/>
          <a:p>
            <a:endParaRPr lang="en-US"/>
          </a:p>
        </p:txBody>
      </p:sp>
      <p:pic>
        <p:nvPicPr>
          <p:cNvPr id="7" name="Picture 6">
            <a:extLst>
              <a:ext uri="{FF2B5EF4-FFF2-40B4-BE49-F238E27FC236}">
                <a16:creationId xmlns:a16="http://schemas.microsoft.com/office/drawing/2014/main" id="{EF637DDB-E81C-440F-A630-00789BE26620}"/>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119624228"/>
      </p:ext>
    </p:extLst>
  </p:cSld>
  <p:clrMapOvr>
    <a:masterClrMapping/>
  </p:clrMapOvr>
</p:sld>
</file>

<file path=ppt/theme/theme1.xml><?xml version="1.0" encoding="utf-8"?>
<a:theme xmlns:a="http://schemas.openxmlformats.org/drawingml/2006/main" name="TS001140827">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normAutofit fontScale="70000" lnSpcReduction="20000"/>
      </a:bodyPr>
      <a:lstStyle>
        <a:defPPr algn="ctr">
          <a:defRPr sz="3200" dirty="0" smtClean="0">
            <a:solidFill>
              <a:schemeClr val="tx2"/>
            </a:solidFill>
            <a:latin typeface="Lucida Handwriting" pitchFamily="66"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TotalTime>
  <Words>3420</Words>
  <Application>Microsoft Office PowerPoint</Application>
  <PresentationFormat>On-screen Show (4:3)</PresentationFormat>
  <Paragraphs>265</Paragraphs>
  <Slides>68</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68</vt:i4>
      </vt:variant>
    </vt:vector>
  </HeadingPairs>
  <TitlesOfParts>
    <vt:vector size="82" baseType="lpstr">
      <vt:lpstr>Arial</vt:lpstr>
      <vt:lpstr>Calibri</vt:lpstr>
      <vt:lpstr>Century Schoolbook</vt:lpstr>
      <vt:lpstr>Comic Sans MS</vt:lpstr>
      <vt:lpstr>Georgia</vt:lpstr>
      <vt:lpstr>Lucida Handwriting</vt:lpstr>
      <vt:lpstr>Source Sans Pro</vt:lpstr>
      <vt:lpstr>Tahoma</vt:lpstr>
      <vt:lpstr>Times New Roman</vt:lpstr>
      <vt:lpstr>Wingdings</vt:lpstr>
      <vt:lpstr>Wingdings 2</vt:lpstr>
      <vt:lpstr>Wingdings 3</vt:lpstr>
      <vt:lpstr>TS001140827</vt:lpstr>
      <vt:lpstr>1_Office Theme</vt:lpstr>
      <vt:lpstr>PowerPoint Presentation</vt:lpstr>
      <vt:lpstr>PowerPoint Presentation</vt:lpstr>
      <vt:lpstr>Different types of hormone communication</vt:lpstr>
      <vt:lpstr>The endometrium</vt:lpstr>
      <vt:lpstr>Uterine Blood supply</vt:lpstr>
      <vt:lpstr>Imaging of uterus: Myometrium and endometrium</vt:lpstr>
      <vt:lpstr>PowerPoint Presentation</vt:lpstr>
      <vt:lpstr>Primordial germ cell migration and gonadal ridge formation. </vt:lpstr>
      <vt:lpstr>PowerPoint Presentation</vt:lpstr>
      <vt:lpstr>Three primary cell types develop in the gonadal ridge</vt:lpstr>
      <vt:lpstr>Gonadal ducts</vt:lpstr>
      <vt:lpstr>Indifferent genital duct formation</vt:lpstr>
      <vt:lpstr>Oogenesis: Before birth</vt:lpstr>
      <vt:lpstr>Oogenesis</vt:lpstr>
      <vt:lpstr>Life history of ovarian follicles:</vt:lpstr>
      <vt:lpstr>Folliculogenesis</vt:lpstr>
      <vt:lpstr>Ovarian reserve measurement</vt:lpstr>
      <vt:lpstr>Hypothalamus and GnRH</vt:lpstr>
      <vt:lpstr>Factors affecting GnRH Pulsatility</vt:lpstr>
      <vt:lpstr>Factors affecting GnRH Pulsatility</vt:lpstr>
      <vt:lpstr>Pituitary Gland</vt:lpstr>
      <vt:lpstr>Gonadotropins &amp; sex steroids</vt:lpstr>
      <vt:lpstr>PowerPoint Presentation</vt:lpstr>
      <vt:lpstr>PowerPoint Presentation</vt:lpstr>
      <vt:lpstr>Inhibin, activin, and follistatin </vt:lpstr>
      <vt:lpstr>Feed Back mechanisms</vt:lpstr>
      <vt:lpstr>PowerPoint Presentation</vt:lpstr>
      <vt:lpstr>Prostaglandins</vt:lpstr>
      <vt:lpstr>Role of E2 &amp; P4 on endometrium</vt:lpstr>
      <vt:lpstr>NORMAL MENSTRUAL CYCLE</vt:lpstr>
      <vt:lpstr>NORMAL MENSTRUAL CYCLE</vt:lpstr>
      <vt:lpstr>Phases of MC</vt:lpstr>
      <vt:lpstr>PREOVULATORY PERIOD</vt:lpstr>
      <vt:lpstr>Summary of the Key Ovulatory Events </vt:lpstr>
      <vt:lpstr>PowerPoint Presentation</vt:lpstr>
      <vt:lpstr>PowerPoint Presentation</vt:lpstr>
      <vt:lpstr>During laparoscopy, a stigma on the ovarian surface (arrow) prior to ovulation is seen.</vt:lpstr>
      <vt:lpstr>Ovulation</vt:lpstr>
      <vt:lpstr>How to test for ovulation?</vt:lpstr>
      <vt:lpstr>PowerPoint Presentation</vt:lpstr>
      <vt:lpstr>PowerPoint Presentation</vt:lpstr>
      <vt:lpstr>PowerPoint Presentation</vt:lpstr>
      <vt:lpstr>PowerPoint Presentation</vt:lpstr>
      <vt:lpstr>Variations in cycle length and ovulation</vt:lpstr>
      <vt:lpstr>ENDOMETRIAL CHANGES  DURING THE MENSTRUAL CYCLE</vt:lpstr>
      <vt:lpstr>Histology of proliferative ( A ) and secretory ( B ) endometrial tissue.</vt:lpstr>
      <vt:lpstr>PowerPoint Presentation</vt:lpstr>
      <vt:lpstr>MENSTRUATION</vt:lpstr>
      <vt:lpstr>Hysteroscopic view of endometrium during menses</vt:lpstr>
      <vt:lpstr>The cervix during menstrual cycle</vt:lpstr>
      <vt:lpstr>PowerPoint Presentation</vt:lpstr>
      <vt:lpstr>PowerPoint Presentation</vt:lpstr>
      <vt:lpstr>PowerPoint Presentation</vt:lpstr>
      <vt:lpstr>Schematic presentation of the adrenal zones and the main product</vt:lpstr>
      <vt:lpstr>The adult ovary can be subdivided into three regions: the cortex, medulla, and hilum regions</vt:lpstr>
      <vt:lpstr>PowerPoint Presentation</vt:lpstr>
      <vt:lpstr>Cross section through the ovarian tissue</vt:lpstr>
      <vt:lpstr>Contribution of the adrenal glands and ovaries to levels of androgens, dehydroepiandrosterone (DHEA), and DHEA sulfate (DHEAS).</vt:lpstr>
      <vt:lpstr>Ovarian steroidogenesis</vt:lpstr>
      <vt:lpstr>Ovarian Vs Adrenal steroidogenesis</vt:lpstr>
      <vt:lpstr>Two gonadotropin-two cell theory</vt:lpstr>
      <vt:lpstr>Two gonadotropin-two cell theory</vt:lpstr>
      <vt:lpstr>PowerPoint Presentation</vt:lpstr>
      <vt:lpstr>Key points</vt:lpstr>
      <vt:lpstr>Key points</vt:lpstr>
      <vt:lpstr>PowerPoint Presentation</vt:lpstr>
      <vt:lpstr>Case # I</vt:lpstr>
      <vt:lpstr>Case # II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Moamar Al-Jefout</cp:lastModifiedBy>
  <cp:revision>66</cp:revision>
  <dcterms:created xsi:type="dcterms:W3CDTF">2017-02-17T07:29:36Z</dcterms:created>
  <dcterms:modified xsi:type="dcterms:W3CDTF">2020-06-18T19:04:18Z</dcterms:modified>
</cp:coreProperties>
</file>