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5" r:id="rId3"/>
    <p:sldId id="257" r:id="rId4"/>
    <p:sldId id="266" r:id="rId5"/>
    <p:sldId id="258" r:id="rId6"/>
    <p:sldId id="267" r:id="rId7"/>
    <p:sldId id="259" r:id="rId8"/>
    <p:sldId id="263" r:id="rId9"/>
    <p:sldId id="262" r:id="rId10"/>
    <p:sldId id="268" r:id="rId11"/>
    <p:sldId id="270" r:id="rId12"/>
    <p:sldId id="269" r:id="rId13"/>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234"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8000"/>
          </a:xfrm>
          <a:prstGeom prst="rect">
            <a:avLst/>
          </a:prstGeom>
        </p:spPr>
      </p:pic>
      <p:pic>
        <p:nvPicPr>
          <p:cNvPr id="17" name="bg object 17"/>
          <p:cNvPicPr/>
          <p:nvPr/>
        </p:nvPicPr>
        <p:blipFill>
          <a:blip r:embed="rId3" cstate="print"/>
          <a:stretch>
            <a:fillRect/>
          </a:stretch>
        </p:blipFill>
        <p:spPr>
          <a:xfrm>
            <a:off x="2772155" y="728472"/>
            <a:ext cx="3604260" cy="620267"/>
          </a:xfrm>
          <a:prstGeom prst="rect">
            <a:avLst/>
          </a:prstGeom>
        </p:spPr>
      </p:pic>
      <p:sp>
        <p:nvSpPr>
          <p:cNvPr id="2" name="Holder 2"/>
          <p:cNvSpPr>
            <a:spLocks noGrp="1"/>
          </p:cNvSpPr>
          <p:nvPr>
            <p:ph type="title"/>
          </p:nvPr>
        </p:nvSpPr>
        <p:spPr/>
        <p:txBody>
          <a:bodyPr lIns="0" tIns="0" rIns="0" bIns="0"/>
          <a:lstStyle>
            <a:lvl1pPr>
              <a:defRPr sz="2400" b="1" i="0" u="heavy">
                <a:solidFill>
                  <a:schemeClr val="hlink"/>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heavy">
                <a:solidFill>
                  <a:schemeClr val="hlink"/>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u="heavy">
                <a:solidFill>
                  <a:schemeClr val="hlink"/>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8000"/>
          </a:xfrm>
          <a:prstGeom prst="rect">
            <a:avLst/>
          </a:prstGeom>
        </p:spPr>
      </p:pic>
      <p:sp>
        <p:nvSpPr>
          <p:cNvPr id="2" name="Holder 2"/>
          <p:cNvSpPr>
            <a:spLocks noGrp="1"/>
          </p:cNvSpPr>
          <p:nvPr>
            <p:ph type="title"/>
          </p:nvPr>
        </p:nvSpPr>
        <p:spPr>
          <a:xfrm>
            <a:off x="3517519" y="1385061"/>
            <a:ext cx="2108961" cy="757555"/>
          </a:xfrm>
          <a:prstGeom prst="rect">
            <a:avLst/>
          </a:prstGeom>
        </p:spPr>
        <p:txBody>
          <a:bodyPr wrap="square" lIns="0" tIns="0" rIns="0" bIns="0">
            <a:spAutoFit/>
          </a:bodyPr>
          <a:lstStyle>
            <a:lvl1pPr>
              <a:defRPr sz="2400" b="1" i="0" u="heavy">
                <a:solidFill>
                  <a:schemeClr val="hlink"/>
                </a:solidFill>
                <a:latin typeface="Calibri"/>
                <a:cs typeface="Calibri"/>
              </a:defRPr>
            </a:lvl1pPr>
          </a:lstStyle>
          <a:p>
            <a:endParaRPr/>
          </a:p>
        </p:txBody>
      </p:sp>
      <p:sp>
        <p:nvSpPr>
          <p:cNvPr id="3" name="Holder 3"/>
          <p:cNvSpPr>
            <a:spLocks noGrp="1"/>
          </p:cNvSpPr>
          <p:nvPr>
            <p:ph type="body" idx="1"/>
          </p:nvPr>
        </p:nvSpPr>
        <p:spPr>
          <a:xfrm>
            <a:off x="1816354" y="2482722"/>
            <a:ext cx="5511291" cy="29521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7/27/2021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lazoi.com/Member/ViewArticle?A_ID=1107&amp;AH=Cerebral+Venous+Sinus+Thrombosis+(CVST):+Causes,+Risks,+Complications,+Diagnosis,+and+Treatment" TargetMode="External"/><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lazoi.com/Member/ViewArticle?A_ID=1035&amp;AH=What+Is+Malignant+Hypertension:+Possible+causes,+risk+factors,+treatment" TargetMode="External"/><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lazoi.com/DiagnosticLab/TestDetails?Test=Radionuclide%20Venography" TargetMode="External"/><Relationship Id="rId2" Type="http://schemas.openxmlformats.org/officeDocument/2006/relationships/image" Target="../media/image9.png"/><Relationship Id="rId1" Type="http://schemas.openxmlformats.org/officeDocument/2006/relationships/slideLayout" Target="../slideLayouts/slideLayout5.xml"/><Relationship Id="rId4" Type="http://schemas.openxmlformats.org/officeDocument/2006/relationships/hyperlink" Target="https://www.lazoi.com/DiagnosticLab/TestDetails?Test=MRI%20Hea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lazoi.com/Member/ViewArticle?A_ID=1107&amp;AH=Cerebral+Venous+Sinus+Thrombosis+(CVST):+Causes,+Risks,+Complications,+Diagnosis,+and+Treatment"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5800" y="914400"/>
            <a:ext cx="7696200" cy="979932"/>
          </a:xfrm>
          <a:prstGeom prst="rect">
            <a:avLst/>
          </a:prstGeom>
        </p:spPr>
      </p:pic>
      <p:sp>
        <p:nvSpPr>
          <p:cNvPr id="5" name="TextBox 4"/>
          <p:cNvSpPr txBox="1"/>
          <p:nvPr/>
        </p:nvSpPr>
        <p:spPr>
          <a:xfrm>
            <a:off x="457200" y="3962401"/>
            <a:ext cx="4267200" cy="646331"/>
          </a:xfrm>
          <a:prstGeom prst="rect">
            <a:avLst/>
          </a:prstGeom>
          <a:noFill/>
        </p:spPr>
        <p:txBody>
          <a:bodyPr wrap="square" rtlCol="0">
            <a:spAutoFit/>
          </a:bodyPr>
          <a:lstStyle/>
          <a:p>
            <a:r>
              <a:rPr lang="en-US" dirty="0" smtClean="0"/>
              <a:t>Supervised by: Dr. Omar </a:t>
            </a:r>
            <a:r>
              <a:rPr lang="en-US" dirty="0" err="1" smtClean="0"/>
              <a:t>alrawashdeh</a:t>
            </a:r>
            <a:r>
              <a:rPr lang="en-US" dirty="0" smtClean="0"/>
              <a:t> </a:t>
            </a:r>
          </a:p>
          <a:p>
            <a:r>
              <a:rPr lang="en-US" dirty="0" smtClean="0"/>
              <a:t>Done by: </a:t>
            </a:r>
            <a:r>
              <a:rPr lang="en-US" dirty="0" err="1"/>
              <a:t>H</a:t>
            </a:r>
            <a:r>
              <a:rPr lang="en-US" dirty="0" err="1" smtClean="0"/>
              <a:t>aneen</a:t>
            </a:r>
            <a:r>
              <a:rPr lang="en-US" dirty="0" smtClean="0"/>
              <a:t> </a:t>
            </a:r>
            <a:r>
              <a:rPr lang="en-US" dirty="0" err="1" smtClean="0"/>
              <a:t>Nimer</a:t>
            </a:r>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9199"/>
            <a:ext cx="6172200" cy="2031325"/>
          </a:xfrm>
          <a:prstGeom prst="rect">
            <a:avLst/>
          </a:prstGeom>
        </p:spPr>
        <p:txBody>
          <a:bodyPr wrap="square">
            <a:spAutoFit/>
          </a:bodyPr>
          <a:lstStyle/>
          <a:p>
            <a:r>
              <a:rPr lang="en-US" dirty="0" smtClean="0"/>
              <a:t>-For the thrombosis which is caused by infection, antibiotics  are given for its prevention.</a:t>
            </a:r>
          </a:p>
          <a:p>
            <a:r>
              <a:rPr lang="en-US" dirty="0" smtClean="0"/>
              <a:t>-Certain severe thrombosis can also lead to coma of the  patient, in that case keeping the patient in intensive care  unit and continued monitoring of the patient is needed.</a:t>
            </a:r>
          </a:p>
          <a:p>
            <a:r>
              <a:rPr lang="en-US" dirty="0" smtClean="0"/>
              <a:t>Anti seizures drugs  are also provided to reduce any seizure in the  brain.</a:t>
            </a:r>
            <a:endParaRPr lang="en-US" dirty="0"/>
          </a:p>
        </p:txBody>
      </p:sp>
    </p:spTree>
    <p:extLst>
      <p:ext uri="{BB962C8B-B14F-4D97-AF65-F5344CB8AC3E}">
        <p14:creationId xmlns:p14="http://schemas.microsoft.com/office/powerpoint/2010/main" val="116218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3189719" cy="1754326"/>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Sources: </a:t>
            </a:r>
          </a:p>
          <a:p>
            <a:pPr algn="ct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TextBox 2"/>
          <p:cNvSpPr txBox="1"/>
          <p:nvPr/>
        </p:nvSpPr>
        <p:spPr>
          <a:xfrm>
            <a:off x="609600" y="1905000"/>
            <a:ext cx="1816523" cy="1200329"/>
          </a:xfrm>
          <a:prstGeom prst="rect">
            <a:avLst/>
          </a:prstGeom>
          <a:noFill/>
        </p:spPr>
        <p:txBody>
          <a:bodyPr wrap="none" rtlCol="0">
            <a:spAutoFit/>
          </a:bodyPr>
          <a:lstStyle/>
          <a:p>
            <a:r>
              <a:rPr lang="en-US" dirty="0" err="1" smtClean="0"/>
              <a:t>Anatomyzone</a:t>
            </a:r>
            <a:r>
              <a:rPr lang="en-US" dirty="0" smtClean="0"/>
              <a:t> </a:t>
            </a:r>
          </a:p>
          <a:p>
            <a:r>
              <a:rPr lang="en-US" dirty="0" smtClean="0"/>
              <a:t>First aid </a:t>
            </a:r>
          </a:p>
          <a:p>
            <a:r>
              <a:rPr lang="en-US" dirty="0" smtClean="0"/>
              <a:t>Rhesus medicine </a:t>
            </a:r>
          </a:p>
          <a:p>
            <a:r>
              <a:rPr lang="en-US" dirty="0" err="1" smtClean="0"/>
              <a:t>UpToDate</a:t>
            </a:r>
            <a:r>
              <a:rPr lang="en-US" dirty="0" smtClean="0"/>
              <a:t> </a:t>
            </a:r>
            <a:endParaRPr lang="en-US" dirty="0"/>
          </a:p>
        </p:txBody>
      </p:sp>
    </p:spTree>
    <p:extLst>
      <p:ext uri="{BB962C8B-B14F-4D97-AF65-F5344CB8AC3E}">
        <p14:creationId xmlns:p14="http://schemas.microsoft.com/office/powerpoint/2010/main" val="1818176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28600"/>
            <a:ext cx="7033260"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66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9600"/>
            <a:ext cx="7391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609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76655" y="937260"/>
            <a:ext cx="7938516" cy="592836"/>
          </a:xfrm>
          <a:prstGeom prst="rect">
            <a:avLst/>
          </a:prstGeom>
        </p:spPr>
      </p:pic>
      <p:sp>
        <p:nvSpPr>
          <p:cNvPr id="3" name="object 3"/>
          <p:cNvSpPr txBox="1"/>
          <p:nvPr/>
        </p:nvSpPr>
        <p:spPr>
          <a:xfrm>
            <a:off x="878839" y="1613661"/>
            <a:ext cx="7702550" cy="4075475"/>
          </a:xfrm>
          <a:prstGeom prst="rect">
            <a:avLst/>
          </a:prstGeom>
        </p:spPr>
        <p:txBody>
          <a:bodyPr vert="horz" wrap="square" lIns="0" tIns="12700" rIns="0" bIns="0" rtlCol="0">
            <a:spAutoFit/>
          </a:bodyPr>
          <a:lstStyle/>
          <a:p>
            <a:pPr marL="12700" marR="5080">
              <a:lnSpc>
                <a:spcPct val="100000"/>
              </a:lnSpc>
              <a:spcBef>
                <a:spcPts val="100"/>
              </a:spcBef>
            </a:pPr>
            <a:r>
              <a:rPr sz="2400" b="1" dirty="0">
                <a:latin typeface="Calibri"/>
                <a:cs typeface="Calibri"/>
              </a:rPr>
              <a:t>Blood</a:t>
            </a:r>
            <a:r>
              <a:rPr sz="2400" b="1" spc="-25" dirty="0">
                <a:latin typeface="Calibri"/>
                <a:cs typeface="Calibri"/>
              </a:rPr>
              <a:t> </a:t>
            </a:r>
            <a:r>
              <a:rPr lang="en-US" sz="2400" b="1" spc="-10" dirty="0" smtClean="0">
                <a:latin typeface="Calibri"/>
                <a:cs typeface="Calibri"/>
              </a:rPr>
              <a:t>is</a:t>
            </a:r>
            <a:r>
              <a:rPr sz="2400" b="1" spc="-10" dirty="0" smtClean="0">
                <a:latin typeface="Calibri"/>
                <a:cs typeface="Calibri"/>
              </a:rPr>
              <a:t> </a:t>
            </a:r>
            <a:r>
              <a:rPr sz="2400" b="1" spc="-10" dirty="0">
                <a:latin typeface="Calibri"/>
                <a:cs typeface="Calibri"/>
              </a:rPr>
              <a:t>transported</a:t>
            </a:r>
            <a:r>
              <a:rPr sz="2400" b="1" dirty="0">
                <a:latin typeface="Calibri"/>
                <a:cs typeface="Calibri"/>
              </a:rPr>
              <a:t> </a:t>
            </a:r>
            <a:r>
              <a:rPr sz="2400" b="1" spc="-5" dirty="0">
                <a:latin typeface="Calibri"/>
                <a:cs typeface="Calibri"/>
              </a:rPr>
              <a:t>through</a:t>
            </a:r>
            <a:r>
              <a:rPr sz="2400" b="1" dirty="0">
                <a:latin typeface="Calibri"/>
                <a:cs typeface="Calibri"/>
              </a:rPr>
              <a:t> </a:t>
            </a:r>
            <a:r>
              <a:rPr sz="2400" b="1" spc="-5" dirty="0">
                <a:latin typeface="Calibri"/>
                <a:cs typeface="Calibri"/>
              </a:rPr>
              <a:t>arteries</a:t>
            </a:r>
            <a:r>
              <a:rPr sz="2400" b="1" dirty="0">
                <a:latin typeface="Calibri"/>
                <a:cs typeface="Calibri"/>
              </a:rPr>
              <a:t> in</a:t>
            </a:r>
            <a:r>
              <a:rPr sz="2400" b="1" spc="-5" dirty="0">
                <a:latin typeface="Calibri"/>
                <a:cs typeface="Calibri"/>
              </a:rPr>
              <a:t> </a:t>
            </a:r>
            <a:r>
              <a:rPr sz="2400" b="1" spc="-15" dirty="0">
                <a:latin typeface="Calibri"/>
                <a:cs typeface="Calibri"/>
              </a:rPr>
              <a:t>brain</a:t>
            </a:r>
            <a:r>
              <a:rPr sz="2400" b="1" dirty="0">
                <a:latin typeface="Calibri"/>
                <a:cs typeface="Calibri"/>
              </a:rPr>
              <a:t> </a:t>
            </a:r>
            <a:r>
              <a:rPr sz="2400" b="1" spc="-20" dirty="0">
                <a:latin typeface="Calibri"/>
                <a:cs typeface="Calibri"/>
              </a:rPr>
              <a:t>to</a:t>
            </a:r>
            <a:r>
              <a:rPr sz="2400" b="1" dirty="0">
                <a:latin typeface="Calibri"/>
                <a:cs typeface="Calibri"/>
              </a:rPr>
              <a:t> </a:t>
            </a:r>
            <a:r>
              <a:rPr sz="2400" b="1" spc="-5" dirty="0">
                <a:latin typeface="Calibri"/>
                <a:cs typeface="Calibri"/>
              </a:rPr>
              <a:t>deliver </a:t>
            </a:r>
            <a:r>
              <a:rPr sz="2400" b="1" dirty="0">
                <a:latin typeface="Calibri"/>
                <a:cs typeface="Calibri"/>
              </a:rPr>
              <a:t> </a:t>
            </a:r>
            <a:r>
              <a:rPr sz="2400" b="1" spc="-15" dirty="0">
                <a:latin typeface="Calibri"/>
                <a:cs typeface="Calibri"/>
              </a:rPr>
              <a:t>oxygen </a:t>
            </a:r>
            <a:r>
              <a:rPr sz="2400" b="1" dirty="0">
                <a:latin typeface="Calibri"/>
                <a:cs typeface="Calibri"/>
              </a:rPr>
              <a:t>and </a:t>
            </a:r>
            <a:r>
              <a:rPr sz="2400" b="1" spc="-5" dirty="0">
                <a:latin typeface="Calibri"/>
                <a:cs typeface="Calibri"/>
              </a:rPr>
              <a:t>nutrients, </a:t>
            </a:r>
            <a:r>
              <a:rPr sz="2400" b="1" spc="-10" dirty="0">
                <a:latin typeface="Calibri"/>
                <a:cs typeface="Calibri"/>
              </a:rPr>
              <a:t>after </a:t>
            </a:r>
            <a:r>
              <a:rPr sz="2400" b="1" dirty="0">
                <a:latin typeface="Calibri"/>
                <a:cs typeface="Calibri"/>
              </a:rPr>
              <a:t>the </a:t>
            </a:r>
            <a:r>
              <a:rPr sz="2400" b="1" spc="-10" dirty="0">
                <a:latin typeface="Calibri"/>
                <a:cs typeface="Calibri"/>
              </a:rPr>
              <a:t>work </a:t>
            </a:r>
            <a:r>
              <a:rPr sz="2400" b="1" dirty="0">
                <a:latin typeface="Calibri"/>
                <a:cs typeface="Calibri"/>
              </a:rPr>
              <a:t>is </a:t>
            </a:r>
            <a:r>
              <a:rPr sz="2400" b="1" dirty="0" smtClean="0">
                <a:latin typeface="Calibri"/>
                <a:cs typeface="Calibri"/>
              </a:rPr>
              <a:t>done</a:t>
            </a:r>
            <a:r>
              <a:rPr lang="en-US" sz="2400" b="1" dirty="0" smtClean="0">
                <a:latin typeface="Calibri"/>
                <a:cs typeface="Calibri"/>
              </a:rPr>
              <a:t> </a:t>
            </a:r>
            <a:r>
              <a:rPr sz="2400" b="1" dirty="0" smtClean="0">
                <a:latin typeface="Calibri"/>
                <a:cs typeface="Calibri"/>
              </a:rPr>
              <a:t>blood </a:t>
            </a:r>
            <a:r>
              <a:rPr lang="en-US" sz="2400" b="1" dirty="0" smtClean="0">
                <a:latin typeface="Calibri"/>
                <a:cs typeface="Calibri"/>
              </a:rPr>
              <a:t>leaves in veins , small veins of the brain are called (cerebral veins), they drain into large veins called (sinus veins or venous sinuses), sinus veins empty into internal jugular veins which carry the blood back to the heart. </a:t>
            </a:r>
            <a:r>
              <a:rPr sz="2400" b="1" dirty="0" smtClean="0">
                <a:latin typeface="Calibri"/>
                <a:cs typeface="Calibri"/>
              </a:rPr>
              <a:t>Blood </a:t>
            </a:r>
            <a:r>
              <a:rPr sz="2400" b="1" spc="-5" dirty="0">
                <a:latin typeface="Calibri"/>
                <a:cs typeface="Calibri"/>
              </a:rPr>
              <a:t>clot </a:t>
            </a:r>
            <a:r>
              <a:rPr sz="2400" b="1" dirty="0">
                <a:latin typeface="Calibri"/>
                <a:cs typeface="Calibri"/>
              </a:rPr>
              <a:t>in </a:t>
            </a:r>
            <a:r>
              <a:rPr sz="2400" b="1" spc="-5" dirty="0">
                <a:latin typeface="Calibri"/>
                <a:cs typeface="Calibri"/>
              </a:rPr>
              <a:t>the </a:t>
            </a:r>
            <a:r>
              <a:rPr sz="2400" b="1" spc="-10" dirty="0">
                <a:latin typeface="Calibri"/>
                <a:cs typeface="Calibri"/>
              </a:rPr>
              <a:t>vein </a:t>
            </a:r>
            <a:r>
              <a:rPr sz="2400" b="1" spc="-5" dirty="0">
                <a:latin typeface="Calibri"/>
                <a:cs typeface="Calibri"/>
              </a:rPr>
              <a:t> which carries </a:t>
            </a:r>
            <a:r>
              <a:rPr sz="2400" b="1" dirty="0">
                <a:latin typeface="Calibri"/>
                <a:cs typeface="Calibri"/>
              </a:rPr>
              <a:t>blood back </a:t>
            </a:r>
            <a:r>
              <a:rPr sz="2400" b="1" spc="-10" dirty="0">
                <a:latin typeface="Calibri"/>
                <a:cs typeface="Calibri"/>
              </a:rPr>
              <a:t>from </a:t>
            </a:r>
            <a:r>
              <a:rPr sz="2400" b="1" dirty="0">
                <a:latin typeface="Calibri"/>
                <a:cs typeface="Calibri"/>
              </a:rPr>
              <a:t>the </a:t>
            </a:r>
            <a:r>
              <a:rPr sz="2400" b="1" spc="-10" dirty="0">
                <a:latin typeface="Calibri"/>
                <a:cs typeface="Calibri"/>
              </a:rPr>
              <a:t>brain </a:t>
            </a:r>
            <a:r>
              <a:rPr sz="2400" b="1" spc="-20" dirty="0">
                <a:latin typeface="Calibri"/>
                <a:cs typeface="Calibri"/>
              </a:rPr>
              <a:t>to </a:t>
            </a:r>
            <a:r>
              <a:rPr sz="2400" b="1" spc="-5" dirty="0">
                <a:latin typeface="Calibri"/>
                <a:cs typeface="Calibri"/>
              </a:rPr>
              <a:t>the </a:t>
            </a:r>
            <a:r>
              <a:rPr sz="2400" b="1" dirty="0">
                <a:latin typeface="Calibri"/>
                <a:cs typeface="Calibri"/>
              </a:rPr>
              <a:t>heart is </a:t>
            </a:r>
            <a:r>
              <a:rPr sz="2400" b="1" spc="-5" dirty="0">
                <a:latin typeface="Calibri"/>
                <a:cs typeface="Calibri"/>
              </a:rPr>
              <a:t>called </a:t>
            </a:r>
            <a:r>
              <a:rPr sz="2400" b="1" spc="-530" dirty="0">
                <a:latin typeface="Calibri"/>
                <a:cs typeface="Calibri"/>
              </a:rPr>
              <a:t> </a:t>
            </a:r>
            <a:r>
              <a:rPr sz="2400" b="1" spc="-15" dirty="0">
                <a:latin typeface="Calibri"/>
                <a:cs typeface="Calibri"/>
              </a:rPr>
              <a:t>cerebral </a:t>
            </a:r>
            <a:r>
              <a:rPr sz="2400" b="1" spc="-5" dirty="0">
                <a:latin typeface="Calibri"/>
                <a:cs typeface="Calibri"/>
              </a:rPr>
              <a:t>venous sinus thrombosis, </a:t>
            </a:r>
            <a:r>
              <a:rPr sz="2400" b="1" dirty="0">
                <a:latin typeface="Calibri"/>
                <a:cs typeface="Calibri"/>
              </a:rPr>
              <a:t>in common </a:t>
            </a:r>
            <a:r>
              <a:rPr sz="2400" b="1" spc="-10" dirty="0">
                <a:latin typeface="Calibri"/>
                <a:cs typeface="Calibri"/>
              </a:rPr>
              <a:t>term </a:t>
            </a:r>
            <a:r>
              <a:rPr sz="2400" b="1" dirty="0">
                <a:latin typeface="Calibri"/>
                <a:cs typeface="Calibri"/>
              </a:rPr>
              <a:t>as </a:t>
            </a:r>
            <a:r>
              <a:rPr sz="2400" b="1" spc="5" dirty="0">
                <a:latin typeface="Calibri"/>
                <a:cs typeface="Calibri"/>
              </a:rPr>
              <a:t> </a:t>
            </a:r>
            <a:r>
              <a:rPr sz="2400" b="1" spc="-15" dirty="0">
                <a:latin typeface="Calibri"/>
                <a:cs typeface="Calibri"/>
              </a:rPr>
              <a:t>cerebral</a:t>
            </a:r>
            <a:r>
              <a:rPr sz="2400" b="1" spc="-25" dirty="0">
                <a:latin typeface="Calibri"/>
                <a:cs typeface="Calibri"/>
              </a:rPr>
              <a:t> </a:t>
            </a:r>
            <a:r>
              <a:rPr sz="2400" b="1" spc="-5" dirty="0">
                <a:latin typeface="Calibri"/>
                <a:cs typeface="Calibri"/>
              </a:rPr>
              <a:t>thrombosis.</a:t>
            </a:r>
            <a:r>
              <a:rPr sz="2400" b="1" dirty="0">
                <a:latin typeface="Calibri"/>
                <a:cs typeface="Calibri"/>
              </a:rPr>
              <a:t> </a:t>
            </a:r>
            <a:r>
              <a:rPr sz="2400" b="1" spc="-10" dirty="0">
                <a:latin typeface="Calibri"/>
                <a:cs typeface="Calibri"/>
              </a:rPr>
              <a:t>There are</a:t>
            </a:r>
            <a:r>
              <a:rPr sz="2400" b="1" spc="-5" dirty="0">
                <a:latin typeface="Calibri"/>
                <a:cs typeface="Calibri"/>
              </a:rPr>
              <a:t> </a:t>
            </a:r>
            <a:r>
              <a:rPr sz="2400" b="1" spc="-10" dirty="0">
                <a:latin typeface="Calibri"/>
                <a:cs typeface="Calibri"/>
              </a:rPr>
              <a:t>many </a:t>
            </a:r>
            <a:r>
              <a:rPr sz="2400" b="1" dirty="0">
                <a:latin typeface="Calibri"/>
                <a:cs typeface="Calibri"/>
              </a:rPr>
              <a:t>names</a:t>
            </a:r>
            <a:r>
              <a:rPr sz="2400" b="1" spc="5" dirty="0">
                <a:latin typeface="Calibri"/>
                <a:cs typeface="Calibri"/>
              </a:rPr>
              <a:t> </a:t>
            </a:r>
            <a:r>
              <a:rPr sz="2400" b="1" dirty="0">
                <a:latin typeface="Calibri"/>
                <a:cs typeface="Calibri"/>
              </a:rPr>
              <a:t>of </a:t>
            </a:r>
            <a:r>
              <a:rPr sz="2400" b="1" spc="-5" dirty="0">
                <a:latin typeface="Calibri"/>
                <a:cs typeface="Calibri"/>
              </a:rPr>
              <a:t>this</a:t>
            </a:r>
            <a:r>
              <a:rPr sz="2400" b="1" spc="5" dirty="0">
                <a:latin typeface="Calibri"/>
                <a:cs typeface="Calibri"/>
              </a:rPr>
              <a:t> </a:t>
            </a:r>
            <a:r>
              <a:rPr sz="2400" b="1" dirty="0" smtClean="0">
                <a:latin typeface="Calibri"/>
                <a:cs typeface="Calibri"/>
              </a:rPr>
              <a:t>disease</a:t>
            </a:r>
            <a:r>
              <a:rPr sz="2400" b="1" spc="10" dirty="0" smtClean="0">
                <a:latin typeface="Calibri"/>
                <a:cs typeface="Calibri"/>
              </a:rPr>
              <a:t> </a:t>
            </a:r>
            <a:r>
              <a:rPr sz="2400" b="1" dirty="0">
                <a:latin typeface="Calibri"/>
                <a:cs typeface="Calibri"/>
              </a:rPr>
              <a:t>such</a:t>
            </a:r>
            <a:r>
              <a:rPr sz="2400" b="1" spc="25" dirty="0">
                <a:latin typeface="Calibri"/>
                <a:cs typeface="Calibri"/>
              </a:rPr>
              <a:t> </a:t>
            </a:r>
            <a:r>
              <a:rPr sz="2400" b="1" dirty="0">
                <a:latin typeface="Calibri"/>
                <a:cs typeface="Calibri"/>
              </a:rPr>
              <a:t>as</a:t>
            </a:r>
            <a:r>
              <a:rPr sz="2400" b="1" spc="5" dirty="0">
                <a:latin typeface="Calibri"/>
                <a:cs typeface="Calibri"/>
              </a:rPr>
              <a:t> </a:t>
            </a:r>
            <a:r>
              <a:rPr sz="2400" b="1" u="heavy" spc="-15" dirty="0">
                <a:solidFill>
                  <a:srgbClr val="0000FF"/>
                </a:solidFill>
                <a:uFill>
                  <a:solidFill>
                    <a:srgbClr val="0000FF"/>
                  </a:solidFill>
                </a:uFill>
                <a:latin typeface="Calibri"/>
                <a:cs typeface="Calibri"/>
                <a:hlinkClick r:id="rId3"/>
              </a:rPr>
              <a:t>cerebral</a:t>
            </a:r>
            <a:r>
              <a:rPr sz="2400" b="1" u="heavy" spc="5" dirty="0">
                <a:solidFill>
                  <a:srgbClr val="0000FF"/>
                </a:solidFill>
                <a:uFill>
                  <a:solidFill>
                    <a:srgbClr val="0000FF"/>
                  </a:solidFill>
                </a:uFill>
                <a:latin typeface="Calibri"/>
                <a:cs typeface="Calibri"/>
                <a:hlinkClick r:id="rId3"/>
              </a:rPr>
              <a:t> </a:t>
            </a:r>
            <a:r>
              <a:rPr sz="2400" b="1" u="heavy" spc="-10" dirty="0">
                <a:solidFill>
                  <a:srgbClr val="0000FF"/>
                </a:solidFill>
                <a:uFill>
                  <a:solidFill>
                    <a:srgbClr val="0000FF"/>
                  </a:solidFill>
                </a:uFill>
                <a:latin typeface="Calibri"/>
                <a:cs typeface="Calibri"/>
                <a:hlinkClick r:id="rId3"/>
              </a:rPr>
              <a:t>venous</a:t>
            </a:r>
            <a:r>
              <a:rPr sz="2400" b="1" u="heavy" spc="20" dirty="0">
                <a:solidFill>
                  <a:srgbClr val="0000FF"/>
                </a:solidFill>
                <a:uFill>
                  <a:solidFill>
                    <a:srgbClr val="0000FF"/>
                  </a:solidFill>
                </a:uFill>
                <a:latin typeface="Calibri"/>
                <a:cs typeface="Calibri"/>
                <a:hlinkClick r:id="rId3"/>
              </a:rPr>
              <a:t> </a:t>
            </a:r>
            <a:r>
              <a:rPr sz="2400" b="1" u="heavy" spc="-5" dirty="0">
                <a:solidFill>
                  <a:srgbClr val="0000FF"/>
                </a:solidFill>
                <a:uFill>
                  <a:solidFill>
                    <a:srgbClr val="0000FF"/>
                  </a:solidFill>
                </a:uFill>
                <a:latin typeface="Calibri"/>
                <a:cs typeface="Calibri"/>
                <a:hlinkClick r:id="rId3"/>
              </a:rPr>
              <a:t>thrombosis</a:t>
            </a:r>
            <a:r>
              <a:rPr sz="2400" b="1" spc="-5" dirty="0">
                <a:latin typeface="Calibri"/>
                <a:cs typeface="Calibri"/>
              </a:rPr>
              <a:t>, </a:t>
            </a:r>
            <a:r>
              <a:rPr sz="2400" b="1" dirty="0">
                <a:latin typeface="Calibri"/>
                <a:cs typeface="Calibri"/>
              </a:rPr>
              <a:t> </a:t>
            </a:r>
            <a:r>
              <a:rPr sz="2400" b="1" spc="-15" dirty="0">
                <a:latin typeface="Calibri"/>
                <a:cs typeface="Calibri"/>
              </a:rPr>
              <a:t>cerebral</a:t>
            </a:r>
            <a:r>
              <a:rPr sz="2400" b="1" spc="-30" dirty="0">
                <a:latin typeface="Calibri"/>
                <a:cs typeface="Calibri"/>
              </a:rPr>
              <a:t> </a:t>
            </a:r>
            <a:r>
              <a:rPr sz="2400" b="1" spc="-10" dirty="0">
                <a:latin typeface="Calibri"/>
                <a:cs typeface="Calibri"/>
              </a:rPr>
              <a:t>vein</a:t>
            </a:r>
            <a:r>
              <a:rPr sz="2400" b="1" spc="-5" dirty="0">
                <a:latin typeface="Calibri"/>
                <a:cs typeface="Calibri"/>
              </a:rPr>
              <a:t> thrombosis</a:t>
            </a:r>
            <a:r>
              <a:rPr sz="2400" b="1" spc="-15" dirty="0">
                <a:latin typeface="Calibri"/>
                <a:cs typeface="Calibri"/>
              </a:rPr>
              <a:t> </a:t>
            </a:r>
            <a:r>
              <a:rPr sz="2400" b="1" spc="-20" dirty="0">
                <a:latin typeface="Calibri"/>
                <a:cs typeface="Calibri"/>
              </a:rPr>
              <a:t>etc.</a:t>
            </a:r>
            <a:endParaRPr sz="2400" dirty="0">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8266109" cy="4247317"/>
          </a:xfrm>
          <a:prstGeom prst="rect">
            <a:avLst/>
          </a:prstGeom>
          <a:noFill/>
        </p:spPr>
        <p:txBody>
          <a:bodyPr wrap="none" rtlCol="0">
            <a:spAutoFit/>
          </a:bodyPr>
          <a:lstStyle/>
          <a:p>
            <a:r>
              <a:rPr lang="en-US" dirty="0" smtClean="0"/>
              <a:t>Cavernous sinus is the most frequent sinus to be effected . </a:t>
            </a:r>
          </a:p>
          <a:p>
            <a:r>
              <a:rPr lang="en-US" dirty="0" smtClean="0"/>
              <a:t>The cavernous sinus is located lateral to the sphenoid air sinuses  </a:t>
            </a:r>
          </a:p>
          <a:p>
            <a:r>
              <a:rPr lang="en-US" dirty="0" smtClean="0"/>
              <a:t>The sphenoid air sinuses has a lot of </a:t>
            </a:r>
            <a:r>
              <a:rPr lang="en-US" dirty="0" err="1" smtClean="0"/>
              <a:t>trabeculae</a:t>
            </a:r>
            <a:r>
              <a:rPr lang="en-US" dirty="0" smtClean="0"/>
              <a:t>, so the bacteria would be trapped , </a:t>
            </a:r>
          </a:p>
          <a:p>
            <a:r>
              <a:rPr lang="en-US" dirty="0" smtClean="0"/>
              <a:t>and therefore there would be increased risk of infection of cavernous sinus. </a:t>
            </a:r>
          </a:p>
          <a:p>
            <a:r>
              <a:rPr lang="en-US" dirty="0" smtClean="0"/>
              <a:t>Cavernous sinus itself receives blood from the facial veins . Therefore if there is an</a:t>
            </a:r>
          </a:p>
          <a:p>
            <a:r>
              <a:rPr lang="en-US" dirty="0" smtClean="0"/>
              <a:t> infection of the orbit or tonsils or palate , they would all transfer into cavernous sinus </a:t>
            </a:r>
          </a:p>
          <a:p>
            <a:r>
              <a:rPr lang="en-US" dirty="0" smtClean="0"/>
              <a:t>And cause infection of cavernous sinus. </a:t>
            </a:r>
          </a:p>
          <a:p>
            <a:r>
              <a:rPr lang="en-US" dirty="0" smtClean="0"/>
              <a:t>The features of cavernous sinus thrombosis are related to all nerves involved . </a:t>
            </a:r>
          </a:p>
          <a:p>
            <a:r>
              <a:rPr lang="en-US" dirty="0" smtClean="0"/>
              <a:t>(</a:t>
            </a:r>
            <a:r>
              <a:rPr lang="en-US" dirty="0" err="1" smtClean="0"/>
              <a:t>oculomotor</a:t>
            </a:r>
            <a:r>
              <a:rPr lang="en-US" dirty="0" smtClean="0"/>
              <a:t> , trochlear , ophthalmic  division of trigeminal nerve, </a:t>
            </a:r>
            <a:r>
              <a:rPr lang="en-US" dirty="0" err="1" smtClean="0"/>
              <a:t>abducent</a:t>
            </a:r>
            <a:r>
              <a:rPr lang="en-US" dirty="0" smtClean="0"/>
              <a:t> , </a:t>
            </a:r>
          </a:p>
          <a:p>
            <a:r>
              <a:rPr lang="en-US" dirty="0" smtClean="0"/>
              <a:t>maxillary division of trigeminal nerve , sympathetic fibers ) </a:t>
            </a:r>
          </a:p>
          <a:p>
            <a:r>
              <a:rPr lang="en-US" dirty="0" err="1" smtClean="0"/>
              <a:t>Oculomotor</a:t>
            </a:r>
            <a:r>
              <a:rPr lang="en-US" dirty="0" smtClean="0"/>
              <a:t> , trochlear,  </a:t>
            </a:r>
            <a:r>
              <a:rPr lang="en-US" dirty="0" err="1" smtClean="0"/>
              <a:t>abducent</a:t>
            </a:r>
            <a:r>
              <a:rPr lang="en-US" dirty="0" smtClean="0"/>
              <a:t> infected &gt;&gt; diplopia </a:t>
            </a:r>
          </a:p>
          <a:p>
            <a:r>
              <a:rPr lang="en-US" dirty="0" smtClean="0"/>
              <a:t>Trigeminal nerve &gt;&gt; trigeminal neuralgia </a:t>
            </a:r>
          </a:p>
          <a:p>
            <a:r>
              <a:rPr lang="en-US" dirty="0" smtClean="0"/>
              <a:t>Facial nerve &gt;&gt; facial paralysis </a:t>
            </a:r>
          </a:p>
          <a:p>
            <a:r>
              <a:rPr lang="en-US" dirty="0" smtClean="0"/>
              <a:t>Sympathetic fibers &gt;&gt; </a:t>
            </a:r>
            <a:r>
              <a:rPr lang="en-US" dirty="0" err="1" smtClean="0"/>
              <a:t>horner</a:t>
            </a:r>
            <a:r>
              <a:rPr lang="en-US" dirty="0" smtClean="0"/>
              <a:t> syndrome</a:t>
            </a:r>
          </a:p>
          <a:p>
            <a:endParaRPr lang="en-US"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86200"/>
            <a:ext cx="4419600" cy="262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7454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86000" y="531876"/>
            <a:ext cx="4332732" cy="687324"/>
          </a:xfrm>
          <a:prstGeom prst="rect">
            <a:avLst/>
          </a:prstGeom>
        </p:spPr>
      </p:pic>
      <p:sp>
        <p:nvSpPr>
          <p:cNvPr id="3" name="object 3"/>
          <p:cNvSpPr txBox="1"/>
          <p:nvPr/>
        </p:nvSpPr>
        <p:spPr>
          <a:xfrm>
            <a:off x="502073" y="1219200"/>
            <a:ext cx="8067040" cy="4321055"/>
          </a:xfrm>
          <a:prstGeom prst="rect">
            <a:avLst/>
          </a:prstGeom>
        </p:spPr>
        <p:txBody>
          <a:bodyPr vert="horz" wrap="square" lIns="0" tIns="88265" rIns="0" bIns="0" rtlCol="0">
            <a:spAutoFit/>
          </a:bodyPr>
          <a:lstStyle/>
          <a:p>
            <a:pPr marL="355600" marR="5080" indent="-342900">
              <a:lnSpc>
                <a:spcPct val="80000"/>
              </a:lnSpc>
              <a:spcBef>
                <a:spcPts val="695"/>
              </a:spcBef>
              <a:buFont typeface="Arial MT"/>
              <a:buChar char="•"/>
              <a:tabLst>
                <a:tab pos="354965" algn="l"/>
                <a:tab pos="355600" algn="l"/>
              </a:tabLst>
            </a:pPr>
            <a:r>
              <a:rPr sz="2500" spc="-10" dirty="0">
                <a:latin typeface="Calibri"/>
                <a:cs typeface="Calibri"/>
              </a:rPr>
              <a:t>Obstruction</a:t>
            </a:r>
            <a:r>
              <a:rPr sz="2500" spc="-5" dirty="0">
                <a:latin typeface="Calibri"/>
                <a:cs typeface="Calibri"/>
              </a:rPr>
              <a:t> </a:t>
            </a:r>
            <a:r>
              <a:rPr sz="2500" dirty="0">
                <a:latin typeface="Calibri"/>
                <a:cs typeface="Calibri"/>
              </a:rPr>
              <a:t>of</a:t>
            </a:r>
            <a:r>
              <a:rPr sz="2500" spc="-5" dirty="0">
                <a:latin typeface="Calibri"/>
                <a:cs typeface="Calibri"/>
              </a:rPr>
              <a:t> blood</a:t>
            </a:r>
            <a:r>
              <a:rPr sz="2500" spc="-20" dirty="0">
                <a:latin typeface="Calibri"/>
                <a:cs typeface="Calibri"/>
              </a:rPr>
              <a:t> </a:t>
            </a:r>
            <a:r>
              <a:rPr sz="2500" spc="-10" dirty="0">
                <a:latin typeface="Calibri"/>
                <a:cs typeface="Calibri"/>
              </a:rPr>
              <a:t>flow</a:t>
            </a:r>
            <a:r>
              <a:rPr sz="2500" spc="-5" dirty="0">
                <a:latin typeface="Calibri"/>
                <a:cs typeface="Calibri"/>
              </a:rPr>
              <a:t> </a:t>
            </a:r>
            <a:r>
              <a:rPr sz="2500" spc="-15" dirty="0">
                <a:latin typeface="Calibri"/>
                <a:cs typeface="Calibri"/>
              </a:rPr>
              <a:t>from</a:t>
            </a:r>
            <a:r>
              <a:rPr sz="2500" dirty="0">
                <a:latin typeface="Calibri"/>
                <a:cs typeface="Calibri"/>
              </a:rPr>
              <a:t> </a:t>
            </a:r>
            <a:r>
              <a:rPr sz="2500" spc="-5" dirty="0">
                <a:latin typeface="Calibri"/>
                <a:cs typeface="Calibri"/>
              </a:rPr>
              <a:t>a</a:t>
            </a:r>
            <a:r>
              <a:rPr sz="2500" spc="10" dirty="0">
                <a:latin typeface="Calibri"/>
                <a:cs typeface="Calibri"/>
              </a:rPr>
              <a:t> </a:t>
            </a:r>
            <a:r>
              <a:rPr sz="2500" dirty="0">
                <a:latin typeface="Calibri"/>
                <a:cs typeface="Calibri"/>
              </a:rPr>
              <a:t>clot</a:t>
            </a:r>
            <a:r>
              <a:rPr sz="2500" spc="-10" dirty="0">
                <a:latin typeface="Calibri"/>
                <a:cs typeface="Calibri"/>
              </a:rPr>
              <a:t> </a:t>
            </a:r>
            <a:r>
              <a:rPr sz="2500" spc="-5" dirty="0">
                <a:latin typeface="Calibri"/>
                <a:cs typeface="Calibri"/>
              </a:rPr>
              <a:t>in</a:t>
            </a:r>
            <a:r>
              <a:rPr sz="2500" dirty="0">
                <a:latin typeface="Calibri"/>
                <a:cs typeface="Calibri"/>
              </a:rPr>
              <a:t> </a:t>
            </a:r>
            <a:r>
              <a:rPr sz="2500" spc="-5" dirty="0">
                <a:latin typeface="Calibri"/>
                <a:cs typeface="Calibri"/>
              </a:rPr>
              <a:t>vessels</a:t>
            </a:r>
            <a:r>
              <a:rPr sz="2500" spc="5" dirty="0">
                <a:latin typeface="Calibri"/>
                <a:cs typeface="Calibri"/>
              </a:rPr>
              <a:t> </a:t>
            </a:r>
            <a:r>
              <a:rPr sz="2500" spc="-5" dirty="0">
                <a:latin typeface="Calibri"/>
                <a:cs typeface="Calibri"/>
              </a:rPr>
              <a:t>lead </a:t>
            </a:r>
            <a:r>
              <a:rPr sz="2500" spc="-10" dirty="0">
                <a:latin typeface="Calibri"/>
                <a:cs typeface="Calibri"/>
              </a:rPr>
              <a:t>to</a:t>
            </a:r>
            <a:r>
              <a:rPr sz="2500" spc="-5" dirty="0">
                <a:latin typeface="Calibri"/>
                <a:cs typeface="Calibri"/>
              </a:rPr>
              <a:t> </a:t>
            </a:r>
            <a:r>
              <a:rPr sz="2500" spc="-10" dirty="0">
                <a:latin typeface="Calibri"/>
                <a:cs typeface="Calibri"/>
              </a:rPr>
              <a:t>back </a:t>
            </a:r>
            <a:r>
              <a:rPr sz="2500" spc="-550" dirty="0">
                <a:latin typeface="Calibri"/>
                <a:cs typeface="Calibri"/>
              </a:rPr>
              <a:t> </a:t>
            </a:r>
            <a:r>
              <a:rPr sz="2500" spc="-5" dirty="0">
                <a:latin typeface="Calibri"/>
                <a:cs typeface="Calibri"/>
              </a:rPr>
              <a:t>up</a:t>
            </a:r>
            <a:r>
              <a:rPr sz="2500" spc="5" dirty="0">
                <a:latin typeface="Calibri"/>
                <a:cs typeface="Calibri"/>
              </a:rPr>
              <a:t> </a:t>
            </a:r>
            <a:r>
              <a:rPr sz="2500" spc="-5" dirty="0">
                <a:latin typeface="Calibri"/>
                <a:cs typeface="Calibri"/>
              </a:rPr>
              <a:t>of</a:t>
            </a:r>
            <a:r>
              <a:rPr sz="2500" spc="-15" dirty="0">
                <a:latin typeface="Calibri"/>
                <a:cs typeface="Calibri"/>
              </a:rPr>
              <a:t> </a:t>
            </a:r>
            <a:r>
              <a:rPr sz="2500" spc="-5" dirty="0">
                <a:latin typeface="Calibri"/>
                <a:cs typeface="Calibri"/>
              </a:rPr>
              <a:t>blood and increasing</a:t>
            </a:r>
            <a:r>
              <a:rPr sz="2500" spc="-10" dirty="0">
                <a:solidFill>
                  <a:srgbClr val="0000FF"/>
                </a:solidFill>
                <a:latin typeface="Calibri"/>
                <a:cs typeface="Calibri"/>
              </a:rPr>
              <a:t> </a:t>
            </a:r>
            <a:r>
              <a:rPr sz="2500" b="1" u="heavy" spc="-5" dirty="0">
                <a:solidFill>
                  <a:srgbClr val="0000FF"/>
                </a:solidFill>
                <a:uFill>
                  <a:solidFill>
                    <a:srgbClr val="0000FF"/>
                  </a:solidFill>
                </a:uFill>
                <a:latin typeface="Calibri"/>
                <a:cs typeface="Calibri"/>
                <a:hlinkClick r:id="rId3"/>
              </a:rPr>
              <a:t>blood</a:t>
            </a:r>
            <a:r>
              <a:rPr sz="2500" b="1" u="heavy" dirty="0">
                <a:solidFill>
                  <a:srgbClr val="0000FF"/>
                </a:solidFill>
                <a:uFill>
                  <a:solidFill>
                    <a:srgbClr val="0000FF"/>
                  </a:solidFill>
                </a:uFill>
                <a:latin typeface="Calibri"/>
                <a:cs typeface="Calibri"/>
                <a:hlinkClick r:id="rId3"/>
              </a:rPr>
              <a:t> </a:t>
            </a:r>
            <a:r>
              <a:rPr sz="2500" b="1" u="heavy" spc="-10" dirty="0">
                <a:solidFill>
                  <a:srgbClr val="0000FF"/>
                </a:solidFill>
                <a:uFill>
                  <a:solidFill>
                    <a:srgbClr val="0000FF"/>
                  </a:solidFill>
                </a:uFill>
                <a:latin typeface="Calibri"/>
                <a:cs typeface="Calibri"/>
                <a:hlinkClick r:id="rId3"/>
              </a:rPr>
              <a:t>pressure</a:t>
            </a:r>
            <a:r>
              <a:rPr sz="2500" b="1" spc="-10" dirty="0">
                <a:solidFill>
                  <a:srgbClr val="0000FF"/>
                </a:solidFill>
                <a:latin typeface="Calibri"/>
                <a:cs typeface="Calibri"/>
                <a:hlinkClick r:id="rId3"/>
              </a:rPr>
              <a:t> </a:t>
            </a:r>
            <a:r>
              <a:rPr sz="2500" spc="-5" dirty="0">
                <a:latin typeface="Calibri"/>
                <a:cs typeface="Calibri"/>
              </a:rPr>
              <a:t>in</a:t>
            </a:r>
            <a:r>
              <a:rPr sz="2500" spc="5" dirty="0">
                <a:latin typeface="Calibri"/>
                <a:cs typeface="Calibri"/>
              </a:rPr>
              <a:t> </a:t>
            </a:r>
            <a:r>
              <a:rPr sz="2500" spc="-5" dirty="0">
                <a:latin typeface="Calibri"/>
                <a:cs typeface="Calibri"/>
              </a:rPr>
              <a:t>the </a:t>
            </a:r>
            <a:r>
              <a:rPr sz="2500" spc="-10" dirty="0">
                <a:latin typeface="Calibri"/>
                <a:cs typeface="Calibri"/>
              </a:rPr>
              <a:t>blood </a:t>
            </a:r>
            <a:r>
              <a:rPr sz="2500" spc="-5" dirty="0">
                <a:latin typeface="Calibri"/>
                <a:cs typeface="Calibri"/>
              </a:rPr>
              <a:t> vessels</a:t>
            </a:r>
            <a:r>
              <a:rPr sz="2500" dirty="0">
                <a:latin typeface="Calibri"/>
                <a:cs typeface="Calibri"/>
              </a:rPr>
              <a:t> </a:t>
            </a:r>
            <a:r>
              <a:rPr sz="2500" spc="-5" dirty="0">
                <a:latin typeface="Calibri"/>
                <a:cs typeface="Calibri"/>
              </a:rPr>
              <a:t>which</a:t>
            </a:r>
            <a:r>
              <a:rPr sz="2500" spc="10" dirty="0">
                <a:latin typeface="Calibri"/>
                <a:cs typeface="Calibri"/>
              </a:rPr>
              <a:t> </a:t>
            </a:r>
            <a:r>
              <a:rPr sz="2500" spc="-15" dirty="0">
                <a:latin typeface="Calibri"/>
                <a:cs typeface="Calibri"/>
              </a:rPr>
              <a:t>can</a:t>
            </a:r>
            <a:r>
              <a:rPr sz="2500" spc="15" dirty="0">
                <a:latin typeface="Calibri"/>
                <a:cs typeface="Calibri"/>
              </a:rPr>
              <a:t> </a:t>
            </a:r>
            <a:r>
              <a:rPr sz="2500" spc="-10" dirty="0">
                <a:latin typeface="Calibri"/>
                <a:cs typeface="Calibri"/>
              </a:rPr>
              <a:t>cause</a:t>
            </a:r>
            <a:r>
              <a:rPr sz="2500" spc="20" dirty="0">
                <a:latin typeface="Calibri"/>
                <a:cs typeface="Calibri"/>
              </a:rPr>
              <a:t> </a:t>
            </a:r>
            <a:r>
              <a:rPr sz="2500" spc="-10" dirty="0">
                <a:latin typeface="Calibri"/>
                <a:cs typeface="Calibri"/>
              </a:rPr>
              <a:t>swelling</a:t>
            </a:r>
            <a:r>
              <a:rPr sz="2500" spc="15" dirty="0">
                <a:latin typeface="Calibri"/>
                <a:cs typeface="Calibri"/>
              </a:rPr>
              <a:t> </a:t>
            </a:r>
            <a:r>
              <a:rPr sz="2500" spc="-5" dirty="0">
                <a:latin typeface="Calibri"/>
                <a:cs typeface="Calibri"/>
              </a:rPr>
              <a:t>of</a:t>
            </a:r>
            <a:r>
              <a:rPr sz="2500" spc="-15" dirty="0">
                <a:latin typeface="Calibri"/>
                <a:cs typeface="Calibri"/>
              </a:rPr>
              <a:t> </a:t>
            </a:r>
            <a:r>
              <a:rPr sz="2500" spc="-5" dirty="0">
                <a:latin typeface="Calibri"/>
                <a:cs typeface="Calibri"/>
              </a:rPr>
              <a:t>the</a:t>
            </a:r>
            <a:r>
              <a:rPr sz="2500" spc="15" dirty="0">
                <a:latin typeface="Calibri"/>
                <a:cs typeface="Calibri"/>
              </a:rPr>
              <a:t> </a:t>
            </a:r>
            <a:r>
              <a:rPr sz="2500" spc="-20" dirty="0">
                <a:latin typeface="Calibri"/>
                <a:cs typeface="Calibri"/>
              </a:rPr>
              <a:t>affected</a:t>
            </a:r>
            <a:r>
              <a:rPr sz="2500" spc="20" dirty="0">
                <a:latin typeface="Calibri"/>
                <a:cs typeface="Calibri"/>
              </a:rPr>
              <a:t> </a:t>
            </a:r>
            <a:r>
              <a:rPr sz="2500" spc="-5" dirty="0">
                <a:latin typeface="Calibri"/>
                <a:cs typeface="Calibri"/>
              </a:rPr>
              <a:t>area.</a:t>
            </a:r>
            <a:endParaRPr sz="2500" dirty="0">
              <a:latin typeface="Calibri"/>
              <a:cs typeface="Calibri"/>
            </a:endParaRPr>
          </a:p>
          <a:p>
            <a:pPr marL="355600" marR="286385" indent="-342900">
              <a:lnSpc>
                <a:spcPts val="2400"/>
              </a:lnSpc>
              <a:spcBef>
                <a:spcPts val="580"/>
              </a:spcBef>
              <a:buFont typeface="Arial MT"/>
              <a:buChar char="•"/>
              <a:tabLst>
                <a:tab pos="354965" algn="l"/>
                <a:tab pos="355600" algn="l"/>
              </a:tabLst>
            </a:pPr>
            <a:r>
              <a:rPr sz="2500" spc="-10" dirty="0">
                <a:latin typeface="Calibri"/>
                <a:cs typeface="Calibri"/>
              </a:rPr>
              <a:t>The</a:t>
            </a:r>
            <a:r>
              <a:rPr sz="2500" dirty="0">
                <a:latin typeface="Calibri"/>
                <a:cs typeface="Calibri"/>
              </a:rPr>
              <a:t> </a:t>
            </a:r>
            <a:r>
              <a:rPr sz="2500" spc="-10" dirty="0">
                <a:latin typeface="Calibri"/>
                <a:cs typeface="Calibri"/>
              </a:rPr>
              <a:t>swelling</a:t>
            </a:r>
            <a:r>
              <a:rPr sz="2500" spc="25" dirty="0">
                <a:latin typeface="Calibri"/>
                <a:cs typeface="Calibri"/>
              </a:rPr>
              <a:t> </a:t>
            </a:r>
            <a:r>
              <a:rPr sz="2500" spc="-5" dirty="0">
                <a:latin typeface="Calibri"/>
                <a:cs typeface="Calibri"/>
              </a:rPr>
              <a:t>leads</a:t>
            </a:r>
            <a:r>
              <a:rPr sz="2500" spc="20" dirty="0">
                <a:latin typeface="Calibri"/>
                <a:cs typeface="Calibri"/>
              </a:rPr>
              <a:t> </a:t>
            </a:r>
            <a:r>
              <a:rPr sz="2500" spc="-15" dirty="0">
                <a:latin typeface="Calibri"/>
                <a:cs typeface="Calibri"/>
              </a:rPr>
              <a:t>to</a:t>
            </a:r>
            <a:r>
              <a:rPr sz="2500" spc="-15" dirty="0">
                <a:solidFill>
                  <a:srgbClr val="0000FF"/>
                </a:solidFill>
                <a:latin typeface="Calibri"/>
                <a:cs typeface="Calibri"/>
              </a:rPr>
              <a:t> </a:t>
            </a:r>
            <a:r>
              <a:rPr sz="2500" b="1" u="heavy" spc="-5" dirty="0" smtClean="0">
                <a:solidFill>
                  <a:srgbClr val="0000FF"/>
                </a:solidFill>
                <a:uFill>
                  <a:solidFill>
                    <a:srgbClr val="0000FF"/>
                  </a:solidFill>
                </a:uFill>
                <a:latin typeface="Calibri"/>
                <a:cs typeface="Calibri"/>
                <a:hlinkClick r:id="rId3"/>
              </a:rPr>
              <a:t>headache</a:t>
            </a:r>
            <a:r>
              <a:rPr lang="en-US" sz="2500" b="1" u="heavy" spc="-5" dirty="0" smtClean="0">
                <a:solidFill>
                  <a:srgbClr val="0000FF"/>
                </a:solidFill>
                <a:uFill>
                  <a:solidFill>
                    <a:srgbClr val="0000FF"/>
                  </a:solidFill>
                </a:uFill>
                <a:latin typeface="Calibri"/>
                <a:cs typeface="Calibri"/>
              </a:rPr>
              <a:t>(most common , thunderclap headache , and maybe the only symptom)</a:t>
            </a:r>
            <a:r>
              <a:rPr sz="2500" spc="-10" dirty="0" smtClean="0">
                <a:latin typeface="Calibri"/>
                <a:cs typeface="Calibri"/>
              </a:rPr>
              <a:t> </a:t>
            </a:r>
            <a:r>
              <a:rPr sz="2500" spc="-5" dirty="0">
                <a:latin typeface="Calibri"/>
                <a:cs typeface="Calibri"/>
              </a:rPr>
              <a:t>the</a:t>
            </a:r>
            <a:r>
              <a:rPr sz="2500" spc="5" dirty="0">
                <a:latin typeface="Calibri"/>
                <a:cs typeface="Calibri"/>
              </a:rPr>
              <a:t> </a:t>
            </a:r>
            <a:r>
              <a:rPr sz="2500" spc="-15" dirty="0">
                <a:latin typeface="Calibri"/>
                <a:cs typeface="Calibri"/>
              </a:rPr>
              <a:t>pressure</a:t>
            </a:r>
            <a:r>
              <a:rPr sz="2500" spc="35" dirty="0">
                <a:latin typeface="Calibri"/>
                <a:cs typeface="Calibri"/>
              </a:rPr>
              <a:t> </a:t>
            </a:r>
            <a:r>
              <a:rPr sz="2500" spc="-15" dirty="0">
                <a:latin typeface="Calibri"/>
                <a:cs typeface="Calibri"/>
              </a:rPr>
              <a:t>can</a:t>
            </a:r>
            <a:r>
              <a:rPr sz="2500" spc="20" dirty="0">
                <a:latin typeface="Calibri"/>
                <a:cs typeface="Calibri"/>
              </a:rPr>
              <a:t> </a:t>
            </a:r>
            <a:r>
              <a:rPr sz="2500" spc="-10" dirty="0">
                <a:latin typeface="Calibri"/>
                <a:cs typeface="Calibri"/>
              </a:rPr>
              <a:t>damage </a:t>
            </a:r>
            <a:r>
              <a:rPr sz="2500" spc="-550" dirty="0">
                <a:latin typeface="Calibri"/>
                <a:cs typeface="Calibri"/>
              </a:rPr>
              <a:t> </a:t>
            </a:r>
            <a:r>
              <a:rPr sz="2500" spc="-5" dirty="0">
                <a:latin typeface="Calibri"/>
                <a:cs typeface="Calibri"/>
              </a:rPr>
              <a:t>the</a:t>
            </a:r>
            <a:r>
              <a:rPr sz="2500" spc="5" dirty="0">
                <a:latin typeface="Calibri"/>
                <a:cs typeface="Calibri"/>
              </a:rPr>
              <a:t> </a:t>
            </a:r>
            <a:r>
              <a:rPr lang="en-US" sz="2500" spc="-5" dirty="0" smtClean="0">
                <a:latin typeface="Calibri"/>
                <a:cs typeface="Calibri"/>
              </a:rPr>
              <a:t>surrounding brain tissue </a:t>
            </a:r>
            <a:r>
              <a:rPr sz="2500" spc="-5" dirty="0" smtClean="0">
                <a:latin typeface="Calibri"/>
                <a:cs typeface="Calibri"/>
              </a:rPr>
              <a:t>and</a:t>
            </a:r>
            <a:r>
              <a:rPr sz="2500" spc="15" dirty="0" smtClean="0">
                <a:latin typeface="Calibri"/>
                <a:cs typeface="Calibri"/>
              </a:rPr>
              <a:t> </a:t>
            </a:r>
            <a:r>
              <a:rPr sz="2500" spc="-10" dirty="0">
                <a:latin typeface="Calibri"/>
                <a:cs typeface="Calibri"/>
              </a:rPr>
              <a:t>show</a:t>
            </a:r>
            <a:r>
              <a:rPr sz="2500" spc="-5" dirty="0">
                <a:latin typeface="Calibri"/>
                <a:cs typeface="Calibri"/>
              </a:rPr>
              <a:t> </a:t>
            </a:r>
            <a:r>
              <a:rPr sz="2500" spc="-25" dirty="0">
                <a:latin typeface="Calibri"/>
                <a:cs typeface="Calibri"/>
              </a:rPr>
              <a:t>stroke</a:t>
            </a:r>
            <a:r>
              <a:rPr sz="2500" spc="-20" dirty="0">
                <a:latin typeface="Calibri"/>
                <a:cs typeface="Calibri"/>
              </a:rPr>
              <a:t> </a:t>
            </a:r>
            <a:r>
              <a:rPr sz="2500" spc="-25" dirty="0">
                <a:latin typeface="Calibri"/>
                <a:cs typeface="Calibri"/>
              </a:rPr>
              <a:t>like</a:t>
            </a:r>
            <a:r>
              <a:rPr sz="2500" dirty="0">
                <a:latin typeface="Calibri"/>
                <a:cs typeface="Calibri"/>
              </a:rPr>
              <a:t> </a:t>
            </a:r>
            <a:r>
              <a:rPr sz="2500" spc="-15" dirty="0" smtClean="0">
                <a:latin typeface="Calibri"/>
                <a:cs typeface="Calibri"/>
              </a:rPr>
              <a:t>symptoms</a:t>
            </a:r>
            <a:r>
              <a:rPr lang="en-US" sz="2500" spc="-15" dirty="0" smtClean="0">
                <a:latin typeface="Calibri"/>
                <a:cs typeface="Calibri"/>
              </a:rPr>
              <a:t>. Such as: blurred vision, confusion , loss of consciousness , loss of movement control, seizure or coma.</a:t>
            </a:r>
            <a:endParaRPr sz="2500" dirty="0">
              <a:latin typeface="Calibri"/>
              <a:cs typeface="Calibri"/>
            </a:endParaRPr>
          </a:p>
          <a:p>
            <a:pPr marL="355600" marR="446405" indent="-342900">
              <a:lnSpc>
                <a:spcPts val="2400"/>
              </a:lnSpc>
              <a:spcBef>
                <a:spcPts val="600"/>
              </a:spcBef>
              <a:buFont typeface="Arial MT"/>
              <a:buChar char="•"/>
              <a:tabLst>
                <a:tab pos="354965" algn="l"/>
                <a:tab pos="355600" algn="l"/>
              </a:tabLst>
            </a:pPr>
            <a:r>
              <a:rPr lang="en-US" sz="2500" spc="-10" dirty="0" smtClean="0">
                <a:latin typeface="Calibri"/>
                <a:cs typeface="Calibri"/>
              </a:rPr>
              <a:t>The engorged blood vessel may also rupture , bleeding into the brain.</a:t>
            </a:r>
            <a:endParaRPr sz="2500" dirty="0">
              <a:latin typeface="Calibri"/>
              <a:cs typeface="Calibri"/>
            </a:endParaRPr>
          </a:p>
          <a:p>
            <a:pPr marL="355600" marR="398780" indent="-342900">
              <a:lnSpc>
                <a:spcPts val="2400"/>
              </a:lnSpc>
              <a:spcBef>
                <a:spcPts val="600"/>
              </a:spcBef>
              <a:buFont typeface="Arial MT"/>
              <a:buChar char="•"/>
              <a:tabLst>
                <a:tab pos="354965" algn="l"/>
                <a:tab pos="355600" algn="l"/>
              </a:tabLst>
            </a:pPr>
            <a:r>
              <a:rPr sz="2500" spc="-10" dirty="0">
                <a:latin typeface="Calibri"/>
                <a:cs typeface="Calibri"/>
              </a:rPr>
              <a:t>The</a:t>
            </a:r>
            <a:r>
              <a:rPr sz="2500" spc="-5" dirty="0">
                <a:latin typeface="Calibri"/>
                <a:cs typeface="Calibri"/>
              </a:rPr>
              <a:t> phenomenon</a:t>
            </a:r>
            <a:r>
              <a:rPr sz="2500" spc="20" dirty="0">
                <a:latin typeface="Calibri"/>
                <a:cs typeface="Calibri"/>
              </a:rPr>
              <a:t> </a:t>
            </a:r>
            <a:r>
              <a:rPr sz="2500" spc="-5" dirty="0">
                <a:latin typeface="Calibri"/>
                <a:cs typeface="Calibri"/>
              </a:rPr>
              <a:t>is</a:t>
            </a:r>
            <a:r>
              <a:rPr sz="2500" dirty="0">
                <a:latin typeface="Calibri"/>
                <a:cs typeface="Calibri"/>
              </a:rPr>
              <a:t> </a:t>
            </a:r>
            <a:r>
              <a:rPr sz="2500" spc="-5" dirty="0">
                <a:latin typeface="Calibri"/>
                <a:cs typeface="Calibri"/>
              </a:rPr>
              <a:t>known</a:t>
            </a:r>
            <a:r>
              <a:rPr sz="2500" spc="5" dirty="0">
                <a:latin typeface="Calibri"/>
                <a:cs typeface="Calibri"/>
              </a:rPr>
              <a:t> </a:t>
            </a:r>
            <a:r>
              <a:rPr sz="2500" dirty="0">
                <a:latin typeface="Calibri"/>
                <a:cs typeface="Calibri"/>
              </a:rPr>
              <a:t>as</a:t>
            </a:r>
            <a:r>
              <a:rPr sz="2500" spc="-5" dirty="0">
                <a:latin typeface="Calibri"/>
                <a:cs typeface="Calibri"/>
              </a:rPr>
              <a:t> </a:t>
            </a:r>
            <a:r>
              <a:rPr sz="2500" spc="-20" dirty="0" smtClean="0">
                <a:latin typeface="Calibri"/>
                <a:cs typeface="Calibri"/>
              </a:rPr>
              <a:t>"</a:t>
            </a:r>
            <a:r>
              <a:rPr lang="en-US" sz="2500" b="1" u="heavy" spc="-20" dirty="0" smtClean="0">
                <a:solidFill>
                  <a:srgbClr val="0000FF"/>
                </a:solidFill>
                <a:uFill>
                  <a:solidFill>
                    <a:srgbClr val="0000FF"/>
                  </a:solidFill>
                </a:uFill>
                <a:latin typeface="Calibri"/>
                <a:cs typeface="Calibri"/>
              </a:rPr>
              <a:t>venous hemorrhagic stroke</a:t>
            </a:r>
            <a:r>
              <a:rPr sz="2500" spc="-5" dirty="0" smtClean="0">
                <a:latin typeface="Calibri"/>
                <a:cs typeface="Calibri"/>
              </a:rPr>
              <a:t>", </a:t>
            </a:r>
            <a:r>
              <a:rPr sz="2500" spc="-5" dirty="0">
                <a:latin typeface="Calibri"/>
                <a:cs typeface="Calibri"/>
              </a:rPr>
              <a:t>it </a:t>
            </a:r>
            <a:r>
              <a:rPr sz="2500" spc="-550" dirty="0">
                <a:latin typeface="Calibri"/>
                <a:cs typeface="Calibri"/>
              </a:rPr>
              <a:t> </a:t>
            </a:r>
            <a:r>
              <a:rPr sz="2500" spc="-15" dirty="0">
                <a:latin typeface="Calibri"/>
                <a:cs typeface="Calibri"/>
              </a:rPr>
              <a:t>can</a:t>
            </a:r>
            <a:r>
              <a:rPr sz="2500" spc="15" dirty="0">
                <a:latin typeface="Calibri"/>
                <a:cs typeface="Calibri"/>
              </a:rPr>
              <a:t> </a:t>
            </a:r>
            <a:r>
              <a:rPr sz="2500" spc="-5" dirty="0">
                <a:latin typeface="Calibri"/>
                <a:cs typeface="Calibri"/>
              </a:rPr>
              <a:t>lead </a:t>
            </a:r>
            <a:r>
              <a:rPr sz="2500" spc="-10" dirty="0">
                <a:latin typeface="Calibri"/>
                <a:cs typeface="Calibri"/>
              </a:rPr>
              <a:t>to</a:t>
            </a:r>
            <a:r>
              <a:rPr sz="2500" spc="-5" dirty="0">
                <a:latin typeface="Calibri"/>
                <a:cs typeface="Calibri"/>
              </a:rPr>
              <a:t> </a:t>
            </a:r>
            <a:r>
              <a:rPr sz="2500" spc="-10" dirty="0">
                <a:latin typeface="Calibri"/>
                <a:cs typeface="Calibri"/>
              </a:rPr>
              <a:t>further</a:t>
            </a:r>
            <a:r>
              <a:rPr sz="2500" spc="15" dirty="0">
                <a:latin typeface="Calibri"/>
                <a:cs typeface="Calibri"/>
              </a:rPr>
              <a:t> </a:t>
            </a:r>
            <a:r>
              <a:rPr sz="2500" spc="-10" dirty="0">
                <a:latin typeface="Calibri"/>
                <a:cs typeface="Calibri"/>
              </a:rPr>
              <a:t>damage</a:t>
            </a:r>
            <a:r>
              <a:rPr sz="2500" spc="35" dirty="0">
                <a:latin typeface="Calibri"/>
                <a:cs typeface="Calibri"/>
              </a:rPr>
              <a:t> </a:t>
            </a:r>
            <a:r>
              <a:rPr sz="2500" spc="-5" dirty="0">
                <a:latin typeface="Calibri"/>
                <a:cs typeface="Calibri"/>
              </a:rPr>
              <a:t>of</a:t>
            </a:r>
            <a:r>
              <a:rPr sz="2500" spc="-15" dirty="0">
                <a:latin typeface="Calibri"/>
                <a:cs typeface="Calibri"/>
              </a:rPr>
              <a:t> brain</a:t>
            </a:r>
            <a:r>
              <a:rPr sz="2500" spc="5" dirty="0">
                <a:latin typeface="Calibri"/>
                <a:cs typeface="Calibri"/>
              </a:rPr>
              <a:t> </a:t>
            </a:r>
            <a:r>
              <a:rPr sz="2500" spc="-5" dirty="0">
                <a:latin typeface="Calibri"/>
                <a:cs typeface="Calibri"/>
              </a:rPr>
              <a:t>tissue</a:t>
            </a:r>
            <a:r>
              <a:rPr sz="2500" spc="-5" dirty="0" smtClean="0">
                <a:latin typeface="Calibri"/>
                <a:cs typeface="Calibri"/>
              </a:rPr>
              <a:t>..</a:t>
            </a:r>
            <a:endParaRPr sz="2500" dirty="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04800"/>
            <a:ext cx="2218428" cy="461665"/>
          </a:xfrm>
          <a:prstGeom prst="rect">
            <a:avLst/>
          </a:prstGeom>
          <a:noFill/>
        </p:spPr>
        <p:txBody>
          <a:bodyPr wrap="none" rtlCol="0">
            <a:spAutoFit/>
          </a:bodyPr>
          <a:lstStyle/>
          <a:p>
            <a:r>
              <a:rPr lang="en-US" sz="2400" b="1" dirty="0" smtClean="0">
                <a:solidFill>
                  <a:schemeClr val="tx2">
                    <a:lumMod val="75000"/>
                  </a:schemeClr>
                </a:solidFill>
              </a:rPr>
              <a:t>symptoms cont.</a:t>
            </a:r>
            <a:endParaRPr lang="en-US" sz="2400" b="1" dirty="0">
              <a:solidFill>
                <a:schemeClr val="tx2">
                  <a:lumMod val="75000"/>
                </a:schemeClr>
              </a:solidFill>
            </a:endParaRPr>
          </a:p>
        </p:txBody>
      </p:sp>
      <p:sp>
        <p:nvSpPr>
          <p:cNvPr id="4" name="TextBox 3"/>
          <p:cNvSpPr txBox="1"/>
          <p:nvPr/>
        </p:nvSpPr>
        <p:spPr>
          <a:xfrm>
            <a:off x="152400" y="990600"/>
            <a:ext cx="8686800" cy="5078313"/>
          </a:xfrm>
          <a:prstGeom prst="rect">
            <a:avLst/>
          </a:prstGeom>
          <a:noFill/>
        </p:spPr>
        <p:txBody>
          <a:bodyPr wrap="square" rtlCol="0">
            <a:spAutoFit/>
          </a:bodyPr>
          <a:lstStyle/>
          <a:p>
            <a:r>
              <a:rPr lang="en-US" dirty="0" smtClean="0"/>
              <a:t>-40% of people have seizures. These are mostly seizures affecting only one part of the body and unilateral (occurring on one side), but occasionally the seizures are </a:t>
            </a:r>
            <a:r>
              <a:rPr lang="en-US" dirty="0" err="1" smtClean="0"/>
              <a:t>generalised</a:t>
            </a:r>
            <a:r>
              <a:rPr lang="en-US" dirty="0" smtClean="0"/>
              <a:t> and rarely they lead to status </a:t>
            </a:r>
            <a:r>
              <a:rPr lang="en-US" dirty="0" err="1" smtClean="0"/>
              <a:t>epilepticus</a:t>
            </a:r>
            <a:r>
              <a:rPr lang="en-US" dirty="0" smtClean="0"/>
              <a:t> .</a:t>
            </a:r>
          </a:p>
          <a:p>
            <a:r>
              <a:rPr lang="en-US" dirty="0" smtClean="0"/>
              <a:t>-The pressure around the brain may rise, causing papilledema (swelling of the optic disc) which may be experienced as visual obscurations.</a:t>
            </a:r>
          </a:p>
          <a:p>
            <a:endParaRPr lang="en-US" dirty="0" smtClean="0"/>
          </a:p>
          <a:p>
            <a:r>
              <a:rPr lang="en-US" dirty="0" smtClean="0"/>
              <a:t>unlike the arterial Thrombosis that causes the typical brain stroke, venous thrombosis usually develops slowly. This is due to the slow growth of blood clots and the ability of the venous system To form new vessels to bypass an obstruction, maintaining blood flow at first.</a:t>
            </a:r>
          </a:p>
          <a:p>
            <a:endParaRPr lang="en-US" dirty="0"/>
          </a:p>
          <a:p>
            <a:r>
              <a:rPr lang="en-US" dirty="0" smtClean="0"/>
              <a:t>So symptoms develop slowly (days to months) </a:t>
            </a:r>
          </a:p>
          <a:p>
            <a:r>
              <a:rPr lang="en-US" dirty="0" smtClean="0"/>
              <a:t>But sudden onset is possible but less common.</a:t>
            </a:r>
          </a:p>
          <a:p>
            <a:endParaRPr lang="en-US" dirty="0" smtClean="0"/>
          </a:p>
          <a:p>
            <a:r>
              <a:rPr lang="en-US" dirty="0" smtClean="0"/>
              <a:t>Other symptoms: </a:t>
            </a:r>
          </a:p>
          <a:p>
            <a:r>
              <a:rPr lang="en-US" dirty="0" smtClean="0"/>
              <a:t>Nausea and vomiting </a:t>
            </a:r>
          </a:p>
          <a:p>
            <a:r>
              <a:rPr lang="en-US" dirty="0" smtClean="0"/>
              <a:t>Reduced consciousness (1\3 of patients)</a:t>
            </a:r>
          </a:p>
          <a:p>
            <a:r>
              <a:rPr lang="en-US" dirty="0" smtClean="0"/>
              <a:t>Psychological symptoms </a:t>
            </a:r>
          </a:p>
        </p:txBody>
      </p:sp>
    </p:spTree>
    <p:extLst>
      <p:ext uri="{BB962C8B-B14F-4D97-AF65-F5344CB8AC3E}">
        <p14:creationId xmlns:p14="http://schemas.microsoft.com/office/powerpoint/2010/main" val="177146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35940" y="1583563"/>
            <a:ext cx="7571740" cy="3808735"/>
          </a:xfrm>
          <a:prstGeom prst="rect">
            <a:avLst/>
          </a:prstGeom>
        </p:spPr>
        <p:txBody>
          <a:bodyPr vert="horz" wrap="square" lIns="0" tIns="12700" rIns="0" bIns="0" rtlCol="0">
            <a:spAutoFit/>
          </a:bodyPr>
          <a:lstStyle/>
          <a:p>
            <a:pPr marL="355600" marR="72390" indent="-342900">
              <a:lnSpc>
                <a:spcPct val="100000"/>
              </a:lnSpc>
              <a:spcBef>
                <a:spcPts val="100"/>
              </a:spcBef>
              <a:buFont typeface="Arial MT"/>
              <a:buChar char="•"/>
              <a:tabLst>
                <a:tab pos="354965" algn="l"/>
                <a:tab pos="355600" algn="l"/>
              </a:tabLst>
            </a:pPr>
            <a:r>
              <a:rPr lang="en-US" sz="2000" dirty="0" smtClean="0">
                <a:latin typeface="Calibri"/>
                <a:cs typeface="Calibri"/>
              </a:rPr>
              <a:t>Inherited blood disorders: (factor 5 </a:t>
            </a:r>
            <a:r>
              <a:rPr lang="en-US" sz="2000" dirty="0" err="1" smtClean="0">
                <a:latin typeface="Calibri"/>
                <a:cs typeface="Calibri"/>
              </a:rPr>
              <a:t>leiden</a:t>
            </a:r>
            <a:r>
              <a:rPr lang="en-US" sz="2000" dirty="0" smtClean="0">
                <a:latin typeface="Calibri"/>
                <a:cs typeface="Calibri"/>
              </a:rPr>
              <a:t> , </a:t>
            </a:r>
            <a:r>
              <a:rPr lang="en-US" sz="2000" dirty="0" err="1" smtClean="0">
                <a:latin typeface="Calibri"/>
                <a:cs typeface="Calibri"/>
              </a:rPr>
              <a:t>prothrombin</a:t>
            </a:r>
            <a:r>
              <a:rPr lang="en-US" sz="2000" dirty="0" smtClean="0">
                <a:latin typeface="Calibri"/>
                <a:cs typeface="Calibri"/>
              </a:rPr>
              <a:t> mutations , protein C\S deficiency , ….)</a:t>
            </a:r>
          </a:p>
          <a:p>
            <a:pPr marL="355600" marR="72390" indent="-342900">
              <a:lnSpc>
                <a:spcPct val="100000"/>
              </a:lnSpc>
              <a:spcBef>
                <a:spcPts val="100"/>
              </a:spcBef>
              <a:buFont typeface="Arial MT"/>
              <a:buChar char="•"/>
              <a:tabLst>
                <a:tab pos="354965" algn="l"/>
                <a:tab pos="355600" algn="l"/>
              </a:tabLst>
            </a:pPr>
            <a:r>
              <a:rPr lang="en-US" sz="2000" dirty="0" smtClean="0">
                <a:latin typeface="Calibri"/>
                <a:cs typeface="Calibri"/>
              </a:rPr>
              <a:t>Oral contraceptives , pregnancy.</a:t>
            </a:r>
          </a:p>
          <a:p>
            <a:pPr marL="355600" marR="72390" indent="-342900">
              <a:lnSpc>
                <a:spcPct val="100000"/>
              </a:lnSpc>
              <a:spcBef>
                <a:spcPts val="100"/>
              </a:spcBef>
              <a:buFont typeface="Arial MT"/>
              <a:buChar char="•"/>
              <a:tabLst>
                <a:tab pos="354965" algn="l"/>
                <a:tab pos="355600" algn="l"/>
              </a:tabLst>
            </a:pPr>
            <a:r>
              <a:rPr lang="en-US" sz="2000" dirty="0" smtClean="0">
                <a:latin typeface="Calibri"/>
                <a:cs typeface="Calibri"/>
              </a:rPr>
              <a:t>Infection </a:t>
            </a:r>
          </a:p>
          <a:p>
            <a:pPr marL="355600" marR="72390" indent="-342900">
              <a:lnSpc>
                <a:spcPct val="100000"/>
              </a:lnSpc>
              <a:spcBef>
                <a:spcPts val="100"/>
              </a:spcBef>
              <a:buFont typeface="Arial MT"/>
              <a:buChar char="•"/>
              <a:tabLst>
                <a:tab pos="354965" algn="l"/>
                <a:tab pos="355600" algn="l"/>
              </a:tabLst>
            </a:pPr>
            <a:r>
              <a:rPr lang="en-US" sz="2000" dirty="0" smtClean="0">
                <a:latin typeface="Calibri"/>
                <a:cs typeface="Calibri"/>
              </a:rPr>
              <a:t>Anemia </a:t>
            </a:r>
          </a:p>
          <a:p>
            <a:pPr marL="355600" marR="72390" indent="-342900">
              <a:lnSpc>
                <a:spcPct val="100000"/>
              </a:lnSpc>
              <a:spcBef>
                <a:spcPts val="100"/>
              </a:spcBef>
              <a:buFont typeface="Arial MT"/>
              <a:buChar char="•"/>
              <a:tabLst>
                <a:tab pos="354965" algn="l"/>
                <a:tab pos="355600" algn="l"/>
              </a:tabLst>
            </a:pPr>
            <a:r>
              <a:rPr lang="en-US" sz="2000" dirty="0" smtClean="0">
                <a:latin typeface="Calibri"/>
                <a:cs typeface="Calibri"/>
              </a:rPr>
              <a:t>Head trauma </a:t>
            </a:r>
          </a:p>
          <a:p>
            <a:pPr marL="355600" marR="72390" indent="-342900">
              <a:lnSpc>
                <a:spcPct val="100000"/>
              </a:lnSpc>
              <a:spcBef>
                <a:spcPts val="100"/>
              </a:spcBef>
              <a:buFont typeface="Arial MT"/>
              <a:buChar char="•"/>
              <a:tabLst>
                <a:tab pos="354965" algn="l"/>
                <a:tab pos="355600" algn="l"/>
              </a:tabLst>
            </a:pPr>
            <a:r>
              <a:rPr lang="en-US" sz="2000" dirty="0" smtClean="0">
                <a:latin typeface="Calibri"/>
                <a:cs typeface="Calibri"/>
              </a:rPr>
              <a:t>Infants with difficult birth or whose mothers had certain infections are also more vulnerable</a:t>
            </a:r>
          </a:p>
          <a:p>
            <a:pPr marL="355600" marR="72390" indent="-342900">
              <a:lnSpc>
                <a:spcPct val="100000"/>
              </a:lnSpc>
              <a:spcBef>
                <a:spcPts val="100"/>
              </a:spcBef>
              <a:buFont typeface="Arial MT"/>
              <a:buChar char="•"/>
              <a:tabLst>
                <a:tab pos="354965" algn="l"/>
                <a:tab pos="355600" algn="l"/>
              </a:tabLst>
            </a:pPr>
            <a:r>
              <a:rPr lang="en-US" sz="2000" dirty="0">
                <a:cs typeface="Calibri"/>
              </a:rPr>
              <a:t> Child with problems with the way their blood forms clots such as sickle cell  anemia, </a:t>
            </a:r>
            <a:r>
              <a:rPr lang="en-US" sz="2000" dirty="0" smtClean="0">
                <a:cs typeface="Calibri"/>
              </a:rPr>
              <a:t>Beta-thalassemia , </a:t>
            </a:r>
            <a:r>
              <a:rPr lang="en-US" sz="2000" dirty="0">
                <a:cs typeface="Calibri"/>
              </a:rPr>
              <a:t>chronic hemolytic anemia.</a:t>
            </a:r>
          </a:p>
          <a:p>
            <a:pPr marL="355600" marR="72390" indent="-342900">
              <a:lnSpc>
                <a:spcPct val="100000"/>
              </a:lnSpc>
              <a:spcBef>
                <a:spcPts val="100"/>
              </a:spcBef>
              <a:buFont typeface="Arial MT"/>
              <a:buChar char="•"/>
              <a:tabLst>
                <a:tab pos="354965" algn="l"/>
                <a:tab pos="355600" algn="l"/>
              </a:tabLst>
            </a:pPr>
            <a:r>
              <a:rPr lang="en-US" sz="2000" dirty="0" smtClean="0">
                <a:cs typeface="Calibri"/>
              </a:rPr>
              <a:t>Low </a:t>
            </a:r>
            <a:r>
              <a:rPr lang="en-US" sz="2000" dirty="0">
                <a:cs typeface="Calibri"/>
              </a:rPr>
              <a:t>blood pressure in the brain (intracranial hypotension)</a:t>
            </a:r>
          </a:p>
          <a:p>
            <a:pPr marL="355600" marR="72390" indent="-342900">
              <a:lnSpc>
                <a:spcPct val="100000"/>
              </a:lnSpc>
              <a:spcBef>
                <a:spcPts val="100"/>
              </a:spcBef>
              <a:buFont typeface="Arial MT"/>
              <a:buChar char="•"/>
              <a:tabLst>
                <a:tab pos="354965" algn="l"/>
                <a:tab pos="355600" algn="l"/>
              </a:tabLst>
            </a:pPr>
            <a:endParaRPr lang="en-US" sz="2000" dirty="0" smtClean="0">
              <a:latin typeface="Calibri"/>
              <a:cs typeface="Calibri"/>
            </a:endParaRPr>
          </a:p>
        </p:txBody>
      </p:sp>
      <p:pic>
        <p:nvPicPr>
          <p:cNvPr id="4" name="object 2"/>
          <p:cNvPicPr/>
          <p:nvPr/>
        </p:nvPicPr>
        <p:blipFill>
          <a:blip r:embed="rId2" cstate="print"/>
          <a:stretch>
            <a:fillRect/>
          </a:stretch>
        </p:blipFill>
        <p:spPr>
          <a:xfrm>
            <a:off x="2314955" y="941832"/>
            <a:ext cx="4544568" cy="68732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474976" y="789431"/>
            <a:ext cx="4223004" cy="687324"/>
          </a:xfrm>
          <a:prstGeom prst="rect">
            <a:avLst/>
          </a:prstGeom>
        </p:spPr>
      </p:pic>
      <p:sp>
        <p:nvSpPr>
          <p:cNvPr id="3" name="object 3"/>
          <p:cNvSpPr txBox="1"/>
          <p:nvPr/>
        </p:nvSpPr>
        <p:spPr>
          <a:xfrm>
            <a:off x="535940" y="1409445"/>
            <a:ext cx="8070215" cy="3806190"/>
          </a:xfrm>
          <a:prstGeom prst="rect">
            <a:avLst/>
          </a:prstGeom>
        </p:spPr>
        <p:txBody>
          <a:bodyPr vert="horz" wrap="square" lIns="0" tIns="71755" rIns="0" bIns="0" rtlCol="0">
            <a:spAutoFit/>
          </a:bodyPr>
          <a:lstStyle/>
          <a:p>
            <a:pPr marL="355600" marR="184785" indent="-342900">
              <a:lnSpc>
                <a:spcPts val="1920"/>
              </a:lnSpc>
              <a:spcBef>
                <a:spcPts val="565"/>
              </a:spcBef>
              <a:buFont typeface="Arial MT"/>
              <a:buChar char="•"/>
              <a:tabLst>
                <a:tab pos="354965" algn="l"/>
                <a:tab pos="355600" algn="l"/>
              </a:tabLst>
            </a:pPr>
            <a:r>
              <a:rPr sz="2000" spc="-5" dirty="0">
                <a:latin typeface="Calibri"/>
                <a:cs typeface="Calibri"/>
              </a:rPr>
              <a:t>The </a:t>
            </a:r>
            <a:r>
              <a:rPr sz="2000" spc="-20" dirty="0">
                <a:latin typeface="Calibri"/>
                <a:cs typeface="Calibri"/>
              </a:rPr>
              <a:t>first</a:t>
            </a:r>
            <a:r>
              <a:rPr sz="2000" spc="15" dirty="0">
                <a:latin typeface="Calibri"/>
                <a:cs typeface="Calibri"/>
              </a:rPr>
              <a:t> </a:t>
            </a:r>
            <a:r>
              <a:rPr sz="2000" spc="-5" dirty="0">
                <a:latin typeface="Calibri"/>
                <a:cs typeface="Calibri"/>
              </a:rPr>
              <a:t>method</a:t>
            </a:r>
            <a:r>
              <a:rPr sz="2000" dirty="0">
                <a:latin typeface="Calibri"/>
                <a:cs typeface="Calibri"/>
              </a:rPr>
              <a:t> </a:t>
            </a:r>
            <a:r>
              <a:rPr sz="2000" spc="-5" dirty="0">
                <a:latin typeface="Calibri"/>
                <a:cs typeface="Calibri"/>
              </a:rPr>
              <a:t>used</a:t>
            </a:r>
            <a:r>
              <a:rPr sz="2000" spc="5" dirty="0">
                <a:latin typeface="Calibri"/>
                <a:cs typeface="Calibri"/>
              </a:rPr>
              <a:t> </a:t>
            </a:r>
            <a:r>
              <a:rPr sz="2000" spc="-10" dirty="0">
                <a:latin typeface="Calibri"/>
                <a:cs typeface="Calibri"/>
              </a:rPr>
              <a:t>to </a:t>
            </a:r>
            <a:r>
              <a:rPr sz="2000" dirty="0">
                <a:latin typeface="Calibri"/>
                <a:cs typeface="Calibri"/>
              </a:rPr>
              <a:t>diagnose</a:t>
            </a:r>
            <a:r>
              <a:rPr sz="2000" spc="-10" dirty="0">
                <a:latin typeface="Calibri"/>
                <a:cs typeface="Calibri"/>
              </a:rPr>
              <a:t> </a:t>
            </a:r>
            <a:r>
              <a:rPr sz="2000" dirty="0">
                <a:latin typeface="Calibri"/>
                <a:cs typeface="Calibri"/>
              </a:rPr>
              <a:t>a</a:t>
            </a:r>
            <a:r>
              <a:rPr sz="2000" spc="5" dirty="0">
                <a:latin typeface="Calibri"/>
                <a:cs typeface="Calibri"/>
              </a:rPr>
              <a:t> </a:t>
            </a:r>
            <a:r>
              <a:rPr sz="2000" dirty="0">
                <a:latin typeface="Calibri"/>
                <a:cs typeface="Calibri"/>
              </a:rPr>
              <a:t>clot</a:t>
            </a:r>
            <a:r>
              <a:rPr sz="2000" spc="-5" dirty="0">
                <a:latin typeface="Calibri"/>
                <a:cs typeface="Calibri"/>
              </a:rPr>
              <a:t> or</a:t>
            </a:r>
            <a:r>
              <a:rPr sz="2000" dirty="0">
                <a:latin typeface="Calibri"/>
                <a:cs typeface="Calibri"/>
              </a:rPr>
              <a:t> bleeding in</a:t>
            </a:r>
            <a:r>
              <a:rPr sz="2000" spc="-5" dirty="0">
                <a:latin typeface="Calibri"/>
                <a:cs typeface="Calibri"/>
              </a:rPr>
              <a:t> </a:t>
            </a:r>
            <a:r>
              <a:rPr sz="2000" dirty="0">
                <a:latin typeface="Calibri"/>
                <a:cs typeface="Calibri"/>
              </a:rPr>
              <a:t>the</a:t>
            </a:r>
            <a:r>
              <a:rPr sz="2000" spc="5" dirty="0">
                <a:latin typeface="Calibri"/>
                <a:cs typeface="Calibri"/>
              </a:rPr>
              <a:t> </a:t>
            </a:r>
            <a:r>
              <a:rPr sz="2000" dirty="0" smtClean="0">
                <a:latin typeface="Calibri"/>
                <a:cs typeface="Calibri"/>
              </a:rPr>
              <a:t>b</a:t>
            </a:r>
            <a:r>
              <a:rPr lang="en-US" sz="2000" dirty="0" smtClean="0">
                <a:latin typeface="Calibri"/>
                <a:cs typeface="Calibri"/>
              </a:rPr>
              <a:t>rain</a:t>
            </a:r>
            <a:r>
              <a:rPr sz="2000" spc="-10" dirty="0" smtClean="0">
                <a:latin typeface="Calibri"/>
                <a:cs typeface="Calibri"/>
              </a:rPr>
              <a:t> </a:t>
            </a:r>
            <a:r>
              <a:rPr sz="2000" dirty="0">
                <a:latin typeface="Calibri"/>
                <a:cs typeface="Calibri"/>
              </a:rPr>
              <a:t>is</a:t>
            </a:r>
            <a:r>
              <a:rPr sz="2000" spc="5" dirty="0">
                <a:latin typeface="Calibri"/>
                <a:cs typeface="Calibri"/>
              </a:rPr>
              <a:t> </a:t>
            </a:r>
            <a:r>
              <a:rPr sz="2000" spc="-5" dirty="0">
                <a:latin typeface="Calibri"/>
                <a:cs typeface="Calibri"/>
              </a:rPr>
              <a:t>by</a:t>
            </a:r>
            <a:r>
              <a:rPr sz="2000" spc="-20" dirty="0">
                <a:latin typeface="Calibri"/>
                <a:cs typeface="Calibri"/>
              </a:rPr>
              <a:t> </a:t>
            </a:r>
            <a:r>
              <a:rPr sz="2000" spc="5" dirty="0">
                <a:latin typeface="Calibri"/>
                <a:cs typeface="Calibri"/>
              </a:rPr>
              <a:t>CT </a:t>
            </a:r>
            <a:r>
              <a:rPr sz="2000" spc="-434" dirty="0">
                <a:latin typeface="Calibri"/>
                <a:cs typeface="Calibri"/>
              </a:rPr>
              <a:t> </a:t>
            </a:r>
            <a:r>
              <a:rPr sz="2000" spc="-5" dirty="0">
                <a:latin typeface="Calibri"/>
                <a:cs typeface="Calibri"/>
              </a:rPr>
              <a:t>or</a:t>
            </a:r>
            <a:r>
              <a:rPr sz="2000" spc="-20" dirty="0">
                <a:latin typeface="Calibri"/>
                <a:cs typeface="Calibri"/>
              </a:rPr>
              <a:t> </a:t>
            </a:r>
            <a:r>
              <a:rPr sz="2000" spc="5" dirty="0">
                <a:latin typeface="Calibri"/>
                <a:cs typeface="Calibri"/>
              </a:rPr>
              <a:t>MRI</a:t>
            </a:r>
            <a:r>
              <a:rPr sz="2000" spc="-10" dirty="0">
                <a:latin typeface="Calibri"/>
                <a:cs typeface="Calibri"/>
              </a:rPr>
              <a:t> </a:t>
            </a:r>
            <a:r>
              <a:rPr sz="2000" spc="-5" dirty="0">
                <a:latin typeface="Calibri"/>
                <a:cs typeface="Calibri"/>
              </a:rPr>
              <a:t>scans.</a:t>
            </a:r>
            <a:endParaRPr sz="2000" dirty="0">
              <a:latin typeface="Calibri"/>
              <a:cs typeface="Calibri"/>
            </a:endParaRPr>
          </a:p>
          <a:p>
            <a:pPr marL="355600" marR="36830" indent="-342900">
              <a:lnSpc>
                <a:spcPct val="80100"/>
              </a:lnSpc>
              <a:spcBef>
                <a:spcPts val="495"/>
              </a:spcBef>
              <a:buFont typeface="Arial MT"/>
              <a:buChar char="•"/>
              <a:tabLst>
                <a:tab pos="354965" algn="l"/>
                <a:tab pos="355600" algn="l"/>
              </a:tabLst>
            </a:pPr>
            <a:r>
              <a:rPr sz="2000" dirty="0">
                <a:latin typeface="Calibri"/>
                <a:cs typeface="Calibri"/>
              </a:rPr>
              <a:t>But</a:t>
            </a:r>
            <a:r>
              <a:rPr sz="2000" spc="-10" dirty="0">
                <a:latin typeface="Calibri"/>
                <a:cs typeface="Calibri"/>
              </a:rPr>
              <a:t> </a:t>
            </a:r>
            <a:r>
              <a:rPr sz="2000" dirty="0">
                <a:latin typeface="Calibri"/>
                <a:cs typeface="Calibri"/>
              </a:rPr>
              <a:t>in</a:t>
            </a:r>
            <a:r>
              <a:rPr sz="2000" spc="-10" dirty="0">
                <a:latin typeface="Calibri"/>
                <a:cs typeface="Calibri"/>
              </a:rPr>
              <a:t> most</a:t>
            </a:r>
            <a:r>
              <a:rPr sz="2000" spc="10" dirty="0">
                <a:latin typeface="Calibri"/>
                <a:cs typeface="Calibri"/>
              </a:rPr>
              <a:t> </a:t>
            </a:r>
            <a:r>
              <a:rPr sz="2000" dirty="0">
                <a:latin typeface="Calibri"/>
                <a:cs typeface="Calibri"/>
              </a:rPr>
              <a:t>of</a:t>
            </a:r>
            <a:r>
              <a:rPr sz="2000" spc="-5" dirty="0">
                <a:latin typeface="Calibri"/>
                <a:cs typeface="Calibri"/>
              </a:rPr>
              <a:t> </a:t>
            </a:r>
            <a:r>
              <a:rPr sz="2000" dirty="0">
                <a:latin typeface="Calibri"/>
                <a:cs typeface="Calibri"/>
              </a:rPr>
              <a:t>the</a:t>
            </a:r>
            <a:r>
              <a:rPr sz="2000" spc="-10" dirty="0">
                <a:latin typeface="Calibri"/>
                <a:cs typeface="Calibri"/>
              </a:rPr>
              <a:t> </a:t>
            </a:r>
            <a:r>
              <a:rPr sz="2000" spc="-5" dirty="0">
                <a:latin typeface="Calibri"/>
                <a:cs typeface="Calibri"/>
              </a:rPr>
              <a:t>cases</a:t>
            </a:r>
            <a:r>
              <a:rPr sz="2000" spc="5" dirty="0">
                <a:latin typeface="Calibri"/>
                <a:cs typeface="Calibri"/>
              </a:rPr>
              <a:t> </a:t>
            </a:r>
            <a:r>
              <a:rPr sz="2000" dirty="0">
                <a:latin typeface="Calibri"/>
                <a:cs typeface="Calibri"/>
              </a:rPr>
              <a:t>the</a:t>
            </a:r>
            <a:r>
              <a:rPr sz="2000" spc="5" dirty="0">
                <a:latin typeface="Calibri"/>
                <a:cs typeface="Calibri"/>
              </a:rPr>
              <a:t> </a:t>
            </a:r>
            <a:r>
              <a:rPr sz="2000" dirty="0">
                <a:latin typeface="Calibri"/>
                <a:cs typeface="Calibri"/>
              </a:rPr>
              <a:t>bleeding </a:t>
            </a:r>
            <a:r>
              <a:rPr sz="2000" spc="-5" dirty="0">
                <a:latin typeface="Calibri"/>
                <a:cs typeface="Calibri"/>
              </a:rPr>
              <a:t>can</a:t>
            </a:r>
            <a:r>
              <a:rPr sz="2000" spc="-20" dirty="0">
                <a:latin typeface="Calibri"/>
                <a:cs typeface="Calibri"/>
              </a:rPr>
              <a:t> </a:t>
            </a:r>
            <a:r>
              <a:rPr sz="2000" dirty="0">
                <a:latin typeface="Calibri"/>
                <a:cs typeface="Calibri"/>
              </a:rPr>
              <a:t>be</a:t>
            </a:r>
            <a:r>
              <a:rPr sz="2000" spc="-5" dirty="0">
                <a:latin typeface="Calibri"/>
                <a:cs typeface="Calibri"/>
              </a:rPr>
              <a:t> missed</a:t>
            </a:r>
            <a:r>
              <a:rPr sz="2000" spc="20" dirty="0">
                <a:latin typeface="Calibri"/>
                <a:cs typeface="Calibri"/>
              </a:rPr>
              <a:t> </a:t>
            </a:r>
            <a:r>
              <a:rPr sz="2000" dirty="0">
                <a:latin typeface="Calibri"/>
                <a:cs typeface="Calibri"/>
              </a:rPr>
              <a:t>in these </a:t>
            </a:r>
            <a:r>
              <a:rPr sz="2000" spc="-10" dirty="0">
                <a:latin typeface="Calibri"/>
                <a:cs typeface="Calibri"/>
              </a:rPr>
              <a:t>two </a:t>
            </a:r>
            <a:r>
              <a:rPr sz="2000" spc="-5" dirty="0">
                <a:latin typeface="Calibri"/>
                <a:cs typeface="Calibri"/>
              </a:rPr>
              <a:t> </a:t>
            </a:r>
            <a:r>
              <a:rPr sz="2000" dirty="0">
                <a:latin typeface="Calibri"/>
                <a:cs typeface="Calibri"/>
              </a:rPr>
              <a:t>techniques, </a:t>
            </a:r>
            <a:r>
              <a:rPr sz="2000" spc="-5" dirty="0">
                <a:latin typeface="Calibri"/>
                <a:cs typeface="Calibri"/>
              </a:rPr>
              <a:t>so </a:t>
            </a:r>
            <a:r>
              <a:rPr sz="2000" dirty="0">
                <a:latin typeface="Calibri"/>
                <a:cs typeface="Calibri"/>
              </a:rPr>
              <a:t>a</a:t>
            </a:r>
            <a:r>
              <a:rPr sz="2000" dirty="0">
                <a:solidFill>
                  <a:srgbClr val="0000FF"/>
                </a:solidFill>
                <a:latin typeface="Calibri"/>
                <a:cs typeface="Calibri"/>
              </a:rPr>
              <a:t> </a:t>
            </a:r>
            <a:r>
              <a:rPr sz="2000" b="1" u="heavy" spc="-20" dirty="0">
                <a:solidFill>
                  <a:srgbClr val="0000FF"/>
                </a:solidFill>
                <a:uFill>
                  <a:solidFill>
                    <a:srgbClr val="0000FF"/>
                  </a:solidFill>
                </a:uFill>
                <a:latin typeface="Calibri"/>
                <a:cs typeface="Calibri"/>
                <a:hlinkClick r:id="rId3"/>
              </a:rPr>
              <a:t>Venography</a:t>
            </a:r>
            <a:r>
              <a:rPr sz="2000" b="1" spc="-20" dirty="0">
                <a:solidFill>
                  <a:srgbClr val="0000FF"/>
                </a:solidFill>
                <a:latin typeface="Calibri"/>
                <a:cs typeface="Calibri"/>
                <a:hlinkClick r:id="rId3"/>
              </a:rPr>
              <a:t> </a:t>
            </a:r>
            <a:r>
              <a:rPr sz="2000" spc="-5" dirty="0">
                <a:latin typeface="Calibri"/>
                <a:cs typeface="Calibri"/>
              </a:rPr>
              <a:t>of </a:t>
            </a:r>
            <a:r>
              <a:rPr sz="2000" spc="-10" dirty="0">
                <a:latin typeface="Calibri"/>
                <a:cs typeface="Calibri"/>
              </a:rPr>
              <a:t>vein </a:t>
            </a:r>
            <a:r>
              <a:rPr sz="2000" spc="-5" dirty="0">
                <a:latin typeface="Calibri"/>
                <a:cs typeface="Calibri"/>
              </a:rPr>
              <a:t>should be </a:t>
            </a:r>
            <a:r>
              <a:rPr sz="2000" dirty="0">
                <a:latin typeface="Calibri"/>
                <a:cs typeface="Calibri"/>
              </a:rPr>
              <a:t>done </a:t>
            </a:r>
            <a:r>
              <a:rPr sz="2000" spc="-5" dirty="0">
                <a:latin typeface="Calibri"/>
                <a:cs typeface="Calibri"/>
              </a:rPr>
              <a:t>where images of </a:t>
            </a:r>
            <a:r>
              <a:rPr sz="2000" dirty="0">
                <a:latin typeface="Calibri"/>
                <a:cs typeface="Calibri"/>
              </a:rPr>
              <a:t>the </a:t>
            </a:r>
            <a:r>
              <a:rPr sz="2000" spc="5" dirty="0">
                <a:latin typeface="Calibri"/>
                <a:cs typeface="Calibri"/>
              </a:rPr>
              <a:t> </a:t>
            </a:r>
            <a:r>
              <a:rPr sz="2000" spc="-10" dirty="0">
                <a:latin typeface="Calibri"/>
                <a:cs typeface="Calibri"/>
              </a:rPr>
              <a:t>vein</a:t>
            </a:r>
            <a:r>
              <a:rPr sz="2000" dirty="0">
                <a:latin typeface="Calibri"/>
                <a:cs typeface="Calibri"/>
              </a:rPr>
              <a:t> </a:t>
            </a:r>
            <a:r>
              <a:rPr sz="2000" spc="-10" dirty="0">
                <a:latin typeface="Calibri"/>
                <a:cs typeface="Calibri"/>
              </a:rPr>
              <a:t>are</a:t>
            </a:r>
            <a:r>
              <a:rPr sz="2000" dirty="0">
                <a:latin typeface="Calibri"/>
                <a:cs typeface="Calibri"/>
              </a:rPr>
              <a:t> </a:t>
            </a:r>
            <a:r>
              <a:rPr sz="2000" spc="-20" dirty="0">
                <a:latin typeface="Calibri"/>
                <a:cs typeface="Calibri"/>
              </a:rPr>
              <a:t>taken</a:t>
            </a:r>
            <a:r>
              <a:rPr sz="2000" spc="10" dirty="0">
                <a:latin typeface="Calibri"/>
                <a:cs typeface="Calibri"/>
              </a:rPr>
              <a:t> </a:t>
            </a:r>
            <a:r>
              <a:rPr sz="2000" dirty="0" smtClean="0">
                <a:latin typeface="Calibri"/>
                <a:cs typeface="Calibri"/>
              </a:rPr>
              <a:t>know</a:t>
            </a:r>
            <a:r>
              <a:rPr sz="2000" spc="-15" dirty="0" smtClean="0">
                <a:latin typeface="Calibri"/>
                <a:cs typeface="Calibri"/>
              </a:rPr>
              <a:t> </a:t>
            </a:r>
            <a:r>
              <a:rPr sz="2000" dirty="0">
                <a:latin typeface="Calibri"/>
                <a:cs typeface="Calibri"/>
              </a:rPr>
              <a:t>about</a:t>
            </a:r>
            <a:r>
              <a:rPr sz="2000" spc="-20" dirty="0">
                <a:latin typeface="Calibri"/>
                <a:cs typeface="Calibri"/>
              </a:rPr>
              <a:t> </a:t>
            </a:r>
            <a:r>
              <a:rPr sz="2000" spc="-10" dirty="0">
                <a:latin typeface="Calibri"/>
                <a:cs typeface="Calibri"/>
              </a:rPr>
              <a:t>any </a:t>
            </a:r>
            <a:r>
              <a:rPr sz="2000" dirty="0">
                <a:latin typeface="Calibri"/>
                <a:cs typeface="Calibri"/>
              </a:rPr>
              <a:t>particular</a:t>
            </a:r>
            <a:r>
              <a:rPr sz="2000" spc="5" dirty="0">
                <a:latin typeface="Calibri"/>
                <a:cs typeface="Calibri"/>
              </a:rPr>
              <a:t> </a:t>
            </a:r>
            <a:r>
              <a:rPr sz="2000" dirty="0">
                <a:latin typeface="Calibri"/>
                <a:cs typeface="Calibri"/>
              </a:rPr>
              <a:t>bleeding</a:t>
            </a:r>
            <a:r>
              <a:rPr sz="2000" spc="5" dirty="0">
                <a:latin typeface="Calibri"/>
                <a:cs typeface="Calibri"/>
              </a:rPr>
              <a:t> </a:t>
            </a:r>
            <a:r>
              <a:rPr sz="2000" dirty="0">
                <a:latin typeface="Calibri"/>
                <a:cs typeface="Calibri"/>
              </a:rPr>
              <a:t>in</a:t>
            </a:r>
            <a:r>
              <a:rPr sz="2000" spc="-10" dirty="0">
                <a:latin typeface="Calibri"/>
                <a:cs typeface="Calibri"/>
              </a:rPr>
              <a:t> </a:t>
            </a:r>
            <a:r>
              <a:rPr sz="2000" dirty="0">
                <a:latin typeface="Calibri"/>
                <a:cs typeface="Calibri"/>
              </a:rPr>
              <a:t>the </a:t>
            </a:r>
            <a:r>
              <a:rPr sz="2000" spc="-10" dirty="0">
                <a:latin typeface="Calibri"/>
                <a:cs typeface="Calibri"/>
              </a:rPr>
              <a:t>vein.</a:t>
            </a:r>
            <a:endParaRPr sz="2000" dirty="0">
              <a:latin typeface="Calibri"/>
              <a:cs typeface="Calibri"/>
            </a:endParaRPr>
          </a:p>
          <a:p>
            <a:pPr marL="355600" marR="5080" indent="-342900">
              <a:lnSpc>
                <a:spcPts val="1920"/>
              </a:lnSpc>
              <a:spcBef>
                <a:spcPts val="465"/>
              </a:spcBef>
              <a:buFont typeface="Arial MT"/>
              <a:buChar char="•"/>
              <a:tabLst>
                <a:tab pos="354965" algn="l"/>
                <a:tab pos="355600" algn="l"/>
              </a:tabLst>
            </a:pPr>
            <a:r>
              <a:rPr sz="2000" dirty="0">
                <a:latin typeface="Calibri"/>
                <a:cs typeface="Calibri"/>
              </a:rPr>
              <a:t>In the</a:t>
            </a:r>
            <a:r>
              <a:rPr sz="2000" spc="-5" dirty="0">
                <a:latin typeface="Calibri"/>
                <a:cs typeface="Calibri"/>
              </a:rPr>
              <a:t> condition</a:t>
            </a:r>
            <a:r>
              <a:rPr sz="2000" spc="-15" dirty="0">
                <a:latin typeface="Calibri"/>
                <a:cs typeface="Calibri"/>
              </a:rPr>
              <a:t> </a:t>
            </a:r>
            <a:r>
              <a:rPr sz="2000" spc="-5" dirty="0">
                <a:latin typeface="Calibri"/>
                <a:cs typeface="Calibri"/>
              </a:rPr>
              <a:t>of</a:t>
            </a:r>
            <a:r>
              <a:rPr sz="2000" dirty="0">
                <a:latin typeface="Calibri"/>
                <a:cs typeface="Calibri"/>
              </a:rPr>
              <a:t> </a:t>
            </a:r>
            <a:r>
              <a:rPr sz="2000" spc="-5" dirty="0">
                <a:latin typeface="Calibri"/>
                <a:cs typeface="Calibri"/>
              </a:rPr>
              <a:t>deep</a:t>
            </a:r>
            <a:r>
              <a:rPr sz="2000" spc="-10" dirty="0">
                <a:latin typeface="Calibri"/>
                <a:cs typeface="Calibri"/>
              </a:rPr>
              <a:t> vein</a:t>
            </a:r>
            <a:r>
              <a:rPr sz="2000" spc="20" dirty="0">
                <a:latin typeface="Calibri"/>
                <a:cs typeface="Calibri"/>
              </a:rPr>
              <a:t> </a:t>
            </a:r>
            <a:r>
              <a:rPr sz="2000" spc="-5" dirty="0">
                <a:latin typeface="Calibri"/>
                <a:cs typeface="Calibri"/>
              </a:rPr>
              <a:t>CSVT</a:t>
            </a:r>
            <a:r>
              <a:rPr sz="2000" spc="-10" dirty="0">
                <a:latin typeface="Calibri"/>
                <a:cs typeface="Calibri"/>
              </a:rPr>
              <a:t> </a:t>
            </a:r>
            <a:r>
              <a:rPr sz="2000" dirty="0">
                <a:latin typeface="Calibri"/>
                <a:cs typeface="Calibri"/>
              </a:rPr>
              <a:t>a</a:t>
            </a:r>
            <a:r>
              <a:rPr sz="2000" spc="-20" dirty="0">
                <a:solidFill>
                  <a:srgbClr val="0000FF"/>
                </a:solidFill>
                <a:latin typeface="Calibri"/>
                <a:cs typeface="Calibri"/>
              </a:rPr>
              <a:t> </a:t>
            </a:r>
            <a:r>
              <a:rPr sz="2000" b="1" u="heavy" spc="-5" dirty="0">
                <a:solidFill>
                  <a:srgbClr val="0000FF"/>
                </a:solidFill>
                <a:uFill>
                  <a:solidFill>
                    <a:srgbClr val="0000FF"/>
                  </a:solidFill>
                </a:uFill>
                <a:latin typeface="Calibri"/>
                <a:cs typeface="Calibri"/>
                <a:hlinkClick r:id="rId4"/>
              </a:rPr>
              <a:t>MRI</a:t>
            </a:r>
            <a:r>
              <a:rPr sz="2000" b="1" u="heavy" spc="5" dirty="0">
                <a:solidFill>
                  <a:srgbClr val="0000FF"/>
                </a:solidFill>
                <a:uFill>
                  <a:solidFill>
                    <a:srgbClr val="0000FF"/>
                  </a:solidFill>
                </a:uFill>
                <a:latin typeface="Calibri"/>
                <a:cs typeface="Calibri"/>
                <a:hlinkClick r:id="rId4"/>
              </a:rPr>
              <a:t> </a:t>
            </a:r>
            <a:r>
              <a:rPr sz="2000" b="1" u="heavy" spc="-10" dirty="0">
                <a:solidFill>
                  <a:srgbClr val="0000FF"/>
                </a:solidFill>
                <a:uFill>
                  <a:solidFill>
                    <a:srgbClr val="0000FF"/>
                  </a:solidFill>
                </a:uFill>
                <a:latin typeface="Calibri"/>
                <a:cs typeface="Calibri"/>
                <a:hlinkClick r:id="rId4"/>
              </a:rPr>
              <a:t>venogram</a:t>
            </a:r>
            <a:r>
              <a:rPr sz="2000" b="1" dirty="0">
                <a:solidFill>
                  <a:srgbClr val="0000FF"/>
                </a:solidFill>
                <a:latin typeface="Calibri"/>
                <a:cs typeface="Calibri"/>
                <a:hlinkClick r:id="rId4"/>
              </a:rPr>
              <a:t> </a:t>
            </a:r>
            <a:r>
              <a:rPr sz="2000" dirty="0">
                <a:latin typeface="Calibri"/>
                <a:cs typeface="Calibri"/>
              </a:rPr>
              <a:t>is</a:t>
            </a:r>
            <a:r>
              <a:rPr sz="2000" spc="10" dirty="0">
                <a:latin typeface="Calibri"/>
                <a:cs typeface="Calibri"/>
              </a:rPr>
              <a:t> </a:t>
            </a:r>
            <a:r>
              <a:rPr sz="2000" spc="-10" dirty="0">
                <a:latin typeface="Calibri"/>
                <a:cs typeface="Calibri"/>
              </a:rPr>
              <a:t>more</a:t>
            </a:r>
            <a:r>
              <a:rPr sz="2000" spc="5" dirty="0">
                <a:latin typeface="Calibri"/>
                <a:cs typeface="Calibri"/>
              </a:rPr>
              <a:t> </a:t>
            </a:r>
            <a:r>
              <a:rPr sz="2000" spc="-15" dirty="0">
                <a:latin typeface="Calibri"/>
                <a:cs typeface="Calibri"/>
              </a:rPr>
              <a:t>preferred</a:t>
            </a:r>
            <a:r>
              <a:rPr sz="2000" spc="-5" dirty="0">
                <a:latin typeface="Calibri"/>
                <a:cs typeface="Calibri"/>
              </a:rPr>
              <a:t> </a:t>
            </a:r>
            <a:r>
              <a:rPr sz="2000" spc="-10" dirty="0">
                <a:latin typeface="Calibri"/>
                <a:cs typeface="Calibri"/>
              </a:rPr>
              <a:t>over </a:t>
            </a:r>
            <a:r>
              <a:rPr sz="2000" spc="-434" dirty="0">
                <a:latin typeface="Calibri"/>
                <a:cs typeface="Calibri"/>
              </a:rPr>
              <a:t> </a:t>
            </a:r>
            <a:r>
              <a:rPr sz="2000" dirty="0">
                <a:latin typeface="Calibri"/>
                <a:cs typeface="Calibri"/>
              </a:rPr>
              <a:t>a</a:t>
            </a:r>
            <a:r>
              <a:rPr sz="2000" spc="-5" dirty="0">
                <a:latin typeface="Calibri"/>
                <a:cs typeface="Calibri"/>
              </a:rPr>
              <a:t> </a:t>
            </a:r>
            <a:r>
              <a:rPr sz="2000" spc="5" dirty="0">
                <a:latin typeface="Calibri"/>
                <a:cs typeface="Calibri"/>
              </a:rPr>
              <a:t>CT</a:t>
            </a:r>
            <a:r>
              <a:rPr sz="2000" spc="-15" dirty="0">
                <a:latin typeface="Calibri"/>
                <a:cs typeface="Calibri"/>
              </a:rPr>
              <a:t> </a:t>
            </a:r>
            <a:r>
              <a:rPr sz="2000" spc="-10" dirty="0">
                <a:latin typeface="Calibri"/>
                <a:cs typeface="Calibri"/>
              </a:rPr>
              <a:t>venogram.</a:t>
            </a:r>
            <a:endParaRPr sz="2000" dirty="0">
              <a:latin typeface="Calibri"/>
              <a:cs typeface="Calibri"/>
            </a:endParaRPr>
          </a:p>
          <a:p>
            <a:pPr marL="355600" indent="-342900">
              <a:lnSpc>
                <a:spcPts val="2160"/>
              </a:lnSpc>
              <a:spcBef>
                <a:spcPts val="15"/>
              </a:spcBef>
              <a:buFont typeface="Arial MT"/>
              <a:buChar char="•"/>
              <a:tabLst>
                <a:tab pos="354965" algn="l"/>
                <a:tab pos="355600" algn="l"/>
              </a:tabLst>
            </a:pPr>
            <a:r>
              <a:rPr sz="2000" spc="-5" dirty="0">
                <a:latin typeface="Calibri"/>
                <a:cs typeface="Calibri"/>
              </a:rPr>
              <a:t>Certain</a:t>
            </a:r>
            <a:r>
              <a:rPr sz="2000" dirty="0">
                <a:latin typeface="Calibri"/>
                <a:cs typeface="Calibri"/>
              </a:rPr>
              <a:t> blood</a:t>
            </a:r>
            <a:r>
              <a:rPr sz="2000" spc="-15" dirty="0">
                <a:latin typeface="Calibri"/>
                <a:cs typeface="Calibri"/>
              </a:rPr>
              <a:t> </a:t>
            </a:r>
            <a:r>
              <a:rPr sz="2000" spc="-10" dirty="0">
                <a:latin typeface="Calibri"/>
                <a:cs typeface="Calibri"/>
              </a:rPr>
              <a:t>tests</a:t>
            </a:r>
            <a:r>
              <a:rPr sz="2000" spc="25" dirty="0">
                <a:latin typeface="Calibri"/>
                <a:cs typeface="Calibri"/>
              </a:rPr>
              <a:t> </a:t>
            </a:r>
            <a:r>
              <a:rPr sz="2000" spc="-5" dirty="0">
                <a:latin typeface="Calibri"/>
                <a:cs typeface="Calibri"/>
              </a:rPr>
              <a:t>can </a:t>
            </a:r>
            <a:r>
              <a:rPr sz="2000" dirty="0">
                <a:latin typeface="Calibri"/>
                <a:cs typeface="Calibri"/>
              </a:rPr>
              <a:t>be</a:t>
            </a:r>
            <a:r>
              <a:rPr sz="2000" spc="-5" dirty="0">
                <a:latin typeface="Calibri"/>
                <a:cs typeface="Calibri"/>
              </a:rPr>
              <a:t> </a:t>
            </a:r>
            <a:r>
              <a:rPr sz="2000" dirty="0">
                <a:latin typeface="Calibri"/>
                <a:cs typeface="Calibri"/>
              </a:rPr>
              <a:t>done</a:t>
            </a:r>
            <a:r>
              <a:rPr sz="2000" spc="-20" dirty="0">
                <a:latin typeface="Calibri"/>
                <a:cs typeface="Calibri"/>
              </a:rPr>
              <a:t> </a:t>
            </a:r>
            <a:r>
              <a:rPr sz="2000" spc="-15" dirty="0">
                <a:latin typeface="Calibri"/>
                <a:cs typeface="Calibri"/>
              </a:rPr>
              <a:t>to</a:t>
            </a:r>
            <a:r>
              <a:rPr sz="2000" dirty="0">
                <a:latin typeface="Calibri"/>
                <a:cs typeface="Calibri"/>
              </a:rPr>
              <a:t> know</a:t>
            </a:r>
            <a:r>
              <a:rPr sz="2000" spc="-15" dirty="0">
                <a:latin typeface="Calibri"/>
                <a:cs typeface="Calibri"/>
              </a:rPr>
              <a:t> </a:t>
            </a:r>
            <a:r>
              <a:rPr sz="2000" dirty="0">
                <a:latin typeface="Calibri"/>
                <a:cs typeface="Calibri"/>
              </a:rPr>
              <a:t>if</a:t>
            </a:r>
            <a:r>
              <a:rPr sz="2000" spc="5" dirty="0">
                <a:latin typeface="Calibri"/>
                <a:cs typeface="Calibri"/>
              </a:rPr>
              <a:t> </a:t>
            </a:r>
            <a:r>
              <a:rPr sz="2000" spc="-10" dirty="0">
                <a:latin typeface="Calibri"/>
                <a:cs typeface="Calibri"/>
              </a:rPr>
              <a:t>any</a:t>
            </a:r>
            <a:r>
              <a:rPr sz="2000" spc="-15" dirty="0">
                <a:latin typeface="Calibri"/>
                <a:cs typeface="Calibri"/>
              </a:rPr>
              <a:t> </a:t>
            </a:r>
            <a:r>
              <a:rPr sz="2000" spc="-10" dirty="0">
                <a:latin typeface="Calibri"/>
                <a:cs typeface="Calibri"/>
              </a:rPr>
              <a:t>infection</a:t>
            </a:r>
            <a:r>
              <a:rPr sz="2000" spc="-5" dirty="0">
                <a:latin typeface="Calibri"/>
                <a:cs typeface="Calibri"/>
              </a:rPr>
              <a:t> </a:t>
            </a:r>
            <a:r>
              <a:rPr sz="2000" dirty="0">
                <a:latin typeface="Calibri"/>
                <a:cs typeface="Calibri"/>
              </a:rPr>
              <a:t>is</a:t>
            </a:r>
            <a:r>
              <a:rPr sz="2000" spc="10" dirty="0">
                <a:latin typeface="Calibri"/>
                <a:cs typeface="Calibri"/>
              </a:rPr>
              <a:t> </a:t>
            </a:r>
            <a:r>
              <a:rPr sz="2000" spc="-10" dirty="0">
                <a:latin typeface="Calibri"/>
                <a:cs typeface="Calibri"/>
              </a:rPr>
              <a:t>present</a:t>
            </a:r>
            <a:r>
              <a:rPr sz="2000" spc="10" dirty="0">
                <a:latin typeface="Calibri"/>
                <a:cs typeface="Calibri"/>
              </a:rPr>
              <a:t> </a:t>
            </a:r>
            <a:r>
              <a:rPr sz="2000" dirty="0">
                <a:latin typeface="Calibri"/>
                <a:cs typeface="Calibri"/>
              </a:rPr>
              <a:t>in</a:t>
            </a:r>
            <a:r>
              <a:rPr sz="2000" spc="-5" dirty="0">
                <a:latin typeface="Calibri"/>
                <a:cs typeface="Calibri"/>
              </a:rPr>
              <a:t> </a:t>
            </a:r>
            <a:r>
              <a:rPr sz="2000" dirty="0">
                <a:latin typeface="Calibri"/>
                <a:cs typeface="Calibri"/>
              </a:rPr>
              <a:t>the</a:t>
            </a:r>
          </a:p>
          <a:p>
            <a:pPr marL="355600">
              <a:lnSpc>
                <a:spcPts val="2160"/>
              </a:lnSpc>
            </a:pPr>
            <a:r>
              <a:rPr sz="2000" dirty="0">
                <a:latin typeface="Calibri"/>
                <a:cs typeface="Calibri"/>
              </a:rPr>
              <a:t>body</a:t>
            </a:r>
            <a:r>
              <a:rPr sz="2000" spc="-35" dirty="0">
                <a:latin typeface="Calibri"/>
                <a:cs typeface="Calibri"/>
              </a:rPr>
              <a:t> </a:t>
            </a:r>
            <a:r>
              <a:rPr sz="2000" dirty="0">
                <a:latin typeface="Calibri"/>
                <a:cs typeface="Calibri"/>
              </a:rPr>
              <a:t>which</a:t>
            </a:r>
            <a:r>
              <a:rPr sz="2000" spc="-5" dirty="0">
                <a:latin typeface="Calibri"/>
                <a:cs typeface="Calibri"/>
              </a:rPr>
              <a:t> can</a:t>
            </a:r>
            <a:r>
              <a:rPr sz="2000" spc="-20" dirty="0">
                <a:latin typeface="Calibri"/>
                <a:cs typeface="Calibri"/>
              </a:rPr>
              <a:t> </a:t>
            </a:r>
            <a:r>
              <a:rPr sz="2000" dirty="0">
                <a:latin typeface="Calibri"/>
                <a:cs typeface="Calibri"/>
              </a:rPr>
              <a:t>lead </a:t>
            </a:r>
            <a:r>
              <a:rPr sz="2000" spc="-10" dirty="0">
                <a:latin typeface="Calibri"/>
                <a:cs typeface="Calibri"/>
              </a:rPr>
              <a:t>to </a:t>
            </a:r>
            <a:r>
              <a:rPr sz="2000" dirty="0">
                <a:latin typeface="Calibri"/>
                <a:cs typeface="Calibri"/>
              </a:rPr>
              <a:t>the </a:t>
            </a:r>
            <a:r>
              <a:rPr sz="2000" spc="-5" dirty="0">
                <a:latin typeface="Calibri"/>
                <a:cs typeface="Calibri"/>
              </a:rPr>
              <a:t>condition</a:t>
            </a:r>
            <a:r>
              <a:rPr sz="2000" spc="-35" dirty="0">
                <a:latin typeface="Calibri"/>
                <a:cs typeface="Calibri"/>
              </a:rPr>
              <a:t> </a:t>
            </a:r>
            <a:r>
              <a:rPr sz="2000" dirty="0">
                <a:latin typeface="Calibri"/>
                <a:cs typeface="Calibri"/>
              </a:rPr>
              <a:t>of</a:t>
            </a:r>
            <a:r>
              <a:rPr sz="2000" spc="-15" dirty="0">
                <a:latin typeface="Calibri"/>
                <a:cs typeface="Calibri"/>
              </a:rPr>
              <a:t> </a:t>
            </a:r>
            <a:r>
              <a:rPr sz="2000" spc="-5" dirty="0">
                <a:latin typeface="Calibri"/>
                <a:cs typeface="Calibri"/>
              </a:rPr>
              <a:t>thrombosis.</a:t>
            </a:r>
            <a:endParaRPr sz="2000" dirty="0">
              <a:latin typeface="Calibri"/>
              <a:cs typeface="Calibri"/>
            </a:endParaRPr>
          </a:p>
          <a:p>
            <a:pPr>
              <a:lnSpc>
                <a:spcPct val="100000"/>
              </a:lnSpc>
              <a:spcBef>
                <a:spcPts val="15"/>
              </a:spcBef>
            </a:pPr>
            <a:endParaRPr sz="2350" dirty="0">
              <a:latin typeface="Calibri"/>
              <a:cs typeface="Calibri"/>
            </a:endParaRPr>
          </a:p>
          <a:p>
            <a:pPr marL="355600" marR="77470">
              <a:lnSpc>
                <a:spcPct val="80000"/>
              </a:lnSpc>
            </a:pPr>
            <a:r>
              <a:rPr sz="2000" spc="-10" dirty="0">
                <a:latin typeface="Calibri"/>
                <a:cs typeface="Calibri"/>
              </a:rPr>
              <a:t>Through </a:t>
            </a:r>
            <a:r>
              <a:rPr sz="2000" spc="-5" dirty="0">
                <a:latin typeface="Calibri"/>
                <a:cs typeface="Calibri"/>
              </a:rPr>
              <a:t>CSVT</a:t>
            </a:r>
            <a:r>
              <a:rPr sz="2000" spc="-10" dirty="0">
                <a:latin typeface="Calibri"/>
                <a:cs typeface="Calibri"/>
              </a:rPr>
              <a:t> </a:t>
            </a:r>
            <a:r>
              <a:rPr sz="2000" dirty="0">
                <a:latin typeface="Calibri"/>
                <a:cs typeface="Calibri"/>
              </a:rPr>
              <a:t>is</a:t>
            </a:r>
            <a:r>
              <a:rPr sz="2000" spc="-5" dirty="0">
                <a:latin typeface="Calibri"/>
                <a:cs typeface="Calibri"/>
              </a:rPr>
              <a:t> </a:t>
            </a:r>
            <a:r>
              <a:rPr sz="2000" dirty="0">
                <a:latin typeface="Calibri"/>
                <a:cs typeface="Calibri"/>
              </a:rPr>
              <a:t>an</a:t>
            </a:r>
            <a:r>
              <a:rPr sz="2000" spc="5" dirty="0">
                <a:latin typeface="Calibri"/>
                <a:cs typeface="Calibri"/>
              </a:rPr>
              <a:t> </a:t>
            </a:r>
            <a:r>
              <a:rPr sz="2000" spc="-5" dirty="0">
                <a:latin typeface="Calibri"/>
                <a:cs typeface="Calibri"/>
              </a:rPr>
              <a:t>uncommon</a:t>
            </a:r>
            <a:r>
              <a:rPr sz="2000" spc="-10" dirty="0">
                <a:latin typeface="Calibri"/>
                <a:cs typeface="Calibri"/>
              </a:rPr>
              <a:t> </a:t>
            </a:r>
            <a:r>
              <a:rPr sz="2000" spc="-5" dirty="0">
                <a:latin typeface="Calibri"/>
                <a:cs typeface="Calibri"/>
              </a:rPr>
              <a:t>disease,</a:t>
            </a:r>
            <a:r>
              <a:rPr sz="2000" spc="20" dirty="0">
                <a:latin typeface="Calibri"/>
                <a:cs typeface="Calibri"/>
              </a:rPr>
              <a:t> </a:t>
            </a:r>
            <a:r>
              <a:rPr sz="2000" dirty="0">
                <a:latin typeface="Calibri"/>
                <a:cs typeface="Calibri"/>
              </a:rPr>
              <a:t>it</a:t>
            </a:r>
            <a:r>
              <a:rPr sz="2000" spc="5" dirty="0">
                <a:latin typeface="Calibri"/>
                <a:cs typeface="Calibri"/>
              </a:rPr>
              <a:t> </a:t>
            </a:r>
            <a:r>
              <a:rPr sz="2000" spc="-5" dirty="0">
                <a:latin typeface="Calibri"/>
                <a:cs typeface="Calibri"/>
              </a:rPr>
              <a:t>can</a:t>
            </a:r>
            <a:r>
              <a:rPr sz="2000" spc="5" dirty="0">
                <a:latin typeface="Calibri"/>
                <a:cs typeface="Calibri"/>
              </a:rPr>
              <a:t> </a:t>
            </a:r>
            <a:r>
              <a:rPr sz="2000" dirty="0">
                <a:latin typeface="Calibri"/>
                <a:cs typeface="Calibri"/>
              </a:rPr>
              <a:t>be</a:t>
            </a:r>
            <a:r>
              <a:rPr sz="2000" spc="-5" dirty="0">
                <a:latin typeface="Calibri"/>
                <a:cs typeface="Calibri"/>
              </a:rPr>
              <a:t> </a:t>
            </a:r>
            <a:r>
              <a:rPr sz="2000" spc="-10" dirty="0">
                <a:latin typeface="Calibri"/>
                <a:cs typeface="Calibri"/>
              </a:rPr>
              <a:t>very</a:t>
            </a:r>
            <a:r>
              <a:rPr sz="2000" spc="10" dirty="0">
                <a:latin typeface="Calibri"/>
                <a:cs typeface="Calibri"/>
              </a:rPr>
              <a:t> </a:t>
            </a:r>
            <a:r>
              <a:rPr sz="2000" spc="-20" dirty="0">
                <a:latin typeface="Calibri"/>
                <a:cs typeface="Calibri"/>
              </a:rPr>
              <a:t>fatal</a:t>
            </a:r>
            <a:r>
              <a:rPr sz="2000" spc="10" dirty="0">
                <a:latin typeface="Calibri"/>
                <a:cs typeface="Calibri"/>
              </a:rPr>
              <a:t> </a:t>
            </a:r>
            <a:r>
              <a:rPr sz="2000" dirty="0">
                <a:latin typeface="Calibri"/>
                <a:cs typeface="Calibri"/>
              </a:rPr>
              <a:t>if</a:t>
            </a:r>
            <a:r>
              <a:rPr sz="2000" spc="10" dirty="0">
                <a:latin typeface="Calibri"/>
                <a:cs typeface="Calibri"/>
              </a:rPr>
              <a:t> </a:t>
            </a:r>
            <a:r>
              <a:rPr sz="2000" spc="-5" dirty="0">
                <a:latin typeface="Calibri"/>
                <a:cs typeface="Calibri"/>
              </a:rPr>
              <a:t>neglected. </a:t>
            </a:r>
            <a:r>
              <a:rPr sz="2000" dirty="0">
                <a:latin typeface="Calibri"/>
                <a:cs typeface="Calibri"/>
              </a:rPr>
              <a:t> </a:t>
            </a:r>
            <a:r>
              <a:rPr sz="2000" spc="-5" dirty="0">
                <a:latin typeface="Calibri"/>
                <a:cs typeface="Calibri"/>
              </a:rPr>
              <a:t>Certain</a:t>
            </a:r>
            <a:r>
              <a:rPr sz="2000" dirty="0">
                <a:latin typeface="Calibri"/>
                <a:cs typeface="Calibri"/>
              </a:rPr>
              <a:t> </a:t>
            </a:r>
            <a:r>
              <a:rPr sz="2000" spc="-15" dirty="0">
                <a:latin typeface="Calibri"/>
                <a:cs typeface="Calibri"/>
              </a:rPr>
              <a:t>severe</a:t>
            </a:r>
            <a:r>
              <a:rPr sz="2000" spc="30" dirty="0">
                <a:latin typeface="Calibri"/>
                <a:cs typeface="Calibri"/>
              </a:rPr>
              <a:t> </a:t>
            </a:r>
            <a:r>
              <a:rPr sz="2000" spc="-5" dirty="0">
                <a:latin typeface="Calibri"/>
                <a:cs typeface="Calibri"/>
              </a:rPr>
              <a:t>cases</a:t>
            </a:r>
            <a:r>
              <a:rPr sz="2000" dirty="0">
                <a:latin typeface="Calibri"/>
                <a:cs typeface="Calibri"/>
              </a:rPr>
              <a:t> </a:t>
            </a:r>
            <a:r>
              <a:rPr sz="2000" spc="-5" dirty="0">
                <a:latin typeface="Calibri"/>
                <a:cs typeface="Calibri"/>
              </a:rPr>
              <a:t>can</a:t>
            </a:r>
            <a:r>
              <a:rPr sz="2000" spc="-15" dirty="0">
                <a:latin typeface="Calibri"/>
                <a:cs typeface="Calibri"/>
              </a:rPr>
              <a:t> </a:t>
            </a:r>
            <a:r>
              <a:rPr sz="2000" dirty="0">
                <a:latin typeface="Calibri"/>
                <a:cs typeface="Calibri"/>
              </a:rPr>
              <a:t>lead</a:t>
            </a:r>
            <a:r>
              <a:rPr sz="2000" spc="5" dirty="0">
                <a:latin typeface="Calibri"/>
                <a:cs typeface="Calibri"/>
              </a:rPr>
              <a:t> </a:t>
            </a:r>
            <a:r>
              <a:rPr sz="2000" spc="-10" dirty="0">
                <a:latin typeface="Calibri"/>
                <a:cs typeface="Calibri"/>
              </a:rPr>
              <a:t>to</a:t>
            </a:r>
            <a:r>
              <a:rPr sz="2000" spc="-5" dirty="0">
                <a:latin typeface="Calibri"/>
                <a:cs typeface="Calibri"/>
              </a:rPr>
              <a:t> </a:t>
            </a:r>
            <a:r>
              <a:rPr sz="2000" dirty="0">
                <a:latin typeface="Calibri"/>
                <a:cs typeface="Calibri"/>
              </a:rPr>
              <a:t>coma</a:t>
            </a:r>
            <a:r>
              <a:rPr sz="2000" spc="-10" dirty="0">
                <a:latin typeface="Calibri"/>
                <a:cs typeface="Calibri"/>
              </a:rPr>
              <a:t> </a:t>
            </a:r>
            <a:r>
              <a:rPr sz="2000" spc="-5" dirty="0">
                <a:latin typeface="Calibri"/>
                <a:cs typeface="Calibri"/>
              </a:rPr>
              <a:t>or</a:t>
            </a:r>
            <a:r>
              <a:rPr sz="2000" spc="-10" dirty="0">
                <a:latin typeface="Calibri"/>
                <a:cs typeface="Calibri"/>
              </a:rPr>
              <a:t> even</a:t>
            </a:r>
            <a:r>
              <a:rPr sz="2000" spc="20" dirty="0">
                <a:latin typeface="Calibri"/>
                <a:cs typeface="Calibri"/>
              </a:rPr>
              <a:t> </a:t>
            </a:r>
            <a:r>
              <a:rPr sz="2000" spc="-5" dirty="0">
                <a:latin typeface="Calibri"/>
                <a:cs typeface="Calibri"/>
              </a:rPr>
              <a:t>death.</a:t>
            </a:r>
            <a:r>
              <a:rPr sz="2000" spc="-10" dirty="0">
                <a:latin typeface="Calibri"/>
                <a:cs typeface="Calibri"/>
              </a:rPr>
              <a:t> </a:t>
            </a:r>
            <a:r>
              <a:rPr sz="2000" spc="-5" dirty="0">
                <a:latin typeface="Calibri"/>
                <a:cs typeface="Calibri"/>
              </a:rPr>
              <a:t>Proper</a:t>
            </a:r>
            <a:r>
              <a:rPr sz="2000" spc="5" dirty="0">
                <a:latin typeface="Calibri"/>
                <a:cs typeface="Calibri"/>
              </a:rPr>
              <a:t> </a:t>
            </a:r>
            <a:r>
              <a:rPr sz="2000" spc="-10" dirty="0">
                <a:latin typeface="Calibri"/>
                <a:cs typeface="Calibri"/>
              </a:rPr>
              <a:t>evaluation</a:t>
            </a:r>
            <a:r>
              <a:rPr sz="2000" spc="15" dirty="0">
                <a:latin typeface="Calibri"/>
                <a:cs typeface="Calibri"/>
              </a:rPr>
              <a:t> </a:t>
            </a:r>
            <a:r>
              <a:rPr sz="2000" spc="-5" dirty="0">
                <a:latin typeface="Calibri"/>
                <a:cs typeface="Calibri"/>
              </a:rPr>
              <a:t>of </a:t>
            </a:r>
            <a:r>
              <a:rPr sz="2000" spc="-434" dirty="0">
                <a:latin typeface="Calibri"/>
                <a:cs typeface="Calibri"/>
              </a:rPr>
              <a:t> </a:t>
            </a:r>
            <a:r>
              <a:rPr sz="2000" spc="-10" dirty="0">
                <a:latin typeface="Calibri"/>
                <a:cs typeface="Calibri"/>
              </a:rPr>
              <a:t>symptoms</a:t>
            </a:r>
            <a:r>
              <a:rPr sz="2000" spc="-5" dirty="0">
                <a:latin typeface="Calibri"/>
                <a:cs typeface="Calibri"/>
              </a:rPr>
              <a:t> </a:t>
            </a:r>
            <a:r>
              <a:rPr sz="2000" dirty="0">
                <a:latin typeface="Calibri"/>
                <a:cs typeface="Calibri"/>
              </a:rPr>
              <a:t>and</a:t>
            </a:r>
            <a:r>
              <a:rPr sz="2000" spc="5" dirty="0">
                <a:latin typeface="Calibri"/>
                <a:cs typeface="Calibri"/>
              </a:rPr>
              <a:t> </a:t>
            </a:r>
            <a:r>
              <a:rPr sz="2000" spc="-5" dirty="0">
                <a:latin typeface="Calibri"/>
                <a:cs typeface="Calibri"/>
              </a:rPr>
              <a:t>knowing</a:t>
            </a:r>
            <a:r>
              <a:rPr sz="2000" spc="-15" dirty="0">
                <a:latin typeface="Calibri"/>
                <a:cs typeface="Calibri"/>
              </a:rPr>
              <a:t> </a:t>
            </a:r>
            <a:r>
              <a:rPr sz="2000" spc="-5" dirty="0">
                <a:latin typeface="Calibri"/>
                <a:cs typeface="Calibri"/>
              </a:rPr>
              <a:t>of</a:t>
            </a:r>
            <a:r>
              <a:rPr sz="2000" dirty="0">
                <a:latin typeface="Calibri"/>
                <a:cs typeface="Calibri"/>
              </a:rPr>
              <a:t> the</a:t>
            </a:r>
            <a:r>
              <a:rPr sz="2000" spc="-5" dirty="0">
                <a:latin typeface="Calibri"/>
                <a:cs typeface="Calibri"/>
              </a:rPr>
              <a:t> risk</a:t>
            </a:r>
            <a:r>
              <a:rPr sz="2000" spc="10" dirty="0">
                <a:latin typeface="Calibri"/>
                <a:cs typeface="Calibri"/>
              </a:rPr>
              <a:t> </a:t>
            </a:r>
            <a:r>
              <a:rPr sz="2000" spc="-15" dirty="0">
                <a:latin typeface="Calibri"/>
                <a:cs typeface="Calibri"/>
              </a:rPr>
              <a:t>factors</a:t>
            </a:r>
            <a:r>
              <a:rPr sz="2000" spc="15" dirty="0">
                <a:latin typeface="Calibri"/>
                <a:cs typeface="Calibri"/>
              </a:rPr>
              <a:t> </a:t>
            </a:r>
            <a:r>
              <a:rPr sz="2000" dirty="0">
                <a:latin typeface="Calibri"/>
                <a:cs typeface="Calibri"/>
              </a:rPr>
              <a:t>in</a:t>
            </a:r>
            <a:r>
              <a:rPr sz="2000" spc="5" dirty="0">
                <a:latin typeface="Calibri"/>
                <a:cs typeface="Calibri"/>
              </a:rPr>
              <a:t> </a:t>
            </a:r>
            <a:r>
              <a:rPr sz="2000" dirty="0">
                <a:latin typeface="Calibri"/>
                <a:cs typeface="Calibri"/>
              </a:rPr>
              <a:t>early </a:t>
            </a:r>
            <a:r>
              <a:rPr sz="2000" spc="-5" dirty="0">
                <a:latin typeface="Calibri"/>
                <a:cs typeface="Calibri"/>
              </a:rPr>
              <a:t>can</a:t>
            </a:r>
            <a:r>
              <a:rPr sz="2000" spc="-15" dirty="0">
                <a:latin typeface="Calibri"/>
                <a:cs typeface="Calibri"/>
              </a:rPr>
              <a:t> stop</a:t>
            </a:r>
            <a:r>
              <a:rPr sz="2000" spc="5" dirty="0">
                <a:latin typeface="Calibri"/>
                <a:cs typeface="Calibri"/>
              </a:rPr>
              <a:t> </a:t>
            </a:r>
            <a:r>
              <a:rPr sz="2000" dirty="0">
                <a:latin typeface="Calibri"/>
                <a:cs typeface="Calibri"/>
              </a:rPr>
              <a:t>the</a:t>
            </a:r>
            <a:r>
              <a:rPr sz="2000" spc="5" dirty="0">
                <a:latin typeface="Calibri"/>
                <a:cs typeface="Calibri"/>
              </a:rPr>
              <a:t> </a:t>
            </a:r>
            <a:r>
              <a:rPr sz="2000" spc="-5" dirty="0">
                <a:latin typeface="Calibri"/>
                <a:cs typeface="Calibri"/>
              </a:rPr>
              <a:t>condition </a:t>
            </a:r>
            <a:r>
              <a:rPr sz="2000" dirty="0">
                <a:latin typeface="Calibri"/>
                <a:cs typeface="Calibri"/>
              </a:rPr>
              <a:t> </a:t>
            </a:r>
            <a:r>
              <a:rPr sz="2000" spc="-15" dirty="0">
                <a:latin typeface="Calibri"/>
                <a:cs typeface="Calibri"/>
              </a:rPr>
              <a:t>from</a:t>
            </a:r>
            <a:r>
              <a:rPr sz="2000" spc="-10" dirty="0">
                <a:latin typeface="Calibri"/>
                <a:cs typeface="Calibri"/>
              </a:rPr>
              <a:t> </a:t>
            </a:r>
            <a:r>
              <a:rPr sz="2000" spc="-5" dirty="0">
                <a:latin typeface="Calibri"/>
                <a:cs typeface="Calibri"/>
              </a:rPr>
              <a:t>getting</a:t>
            </a:r>
            <a:r>
              <a:rPr sz="2000" spc="-20" dirty="0">
                <a:latin typeface="Calibri"/>
                <a:cs typeface="Calibri"/>
              </a:rPr>
              <a:t> </a:t>
            </a:r>
            <a:r>
              <a:rPr sz="2000" spc="-15" dirty="0">
                <a:latin typeface="Calibri"/>
                <a:cs typeface="Calibri"/>
              </a:rPr>
              <a:t>fatal.</a:t>
            </a:r>
            <a:endParaRPr sz="2000" dirty="0">
              <a:latin typeface="Calibri"/>
              <a:cs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209800" y="381000"/>
            <a:ext cx="4456175" cy="687324"/>
          </a:xfrm>
          <a:prstGeom prst="rect">
            <a:avLst/>
          </a:prstGeom>
        </p:spPr>
      </p:pic>
      <p:sp>
        <p:nvSpPr>
          <p:cNvPr id="3" name="object 3"/>
          <p:cNvSpPr txBox="1"/>
          <p:nvPr/>
        </p:nvSpPr>
        <p:spPr>
          <a:xfrm>
            <a:off x="170687" y="1068324"/>
            <a:ext cx="8534400" cy="4703211"/>
          </a:xfrm>
          <a:prstGeom prst="rect">
            <a:avLst/>
          </a:prstGeom>
        </p:spPr>
        <p:txBody>
          <a:bodyPr vert="horz" wrap="square" lIns="0" tIns="85725" rIns="0" bIns="0" rtlCol="0">
            <a:spAutoFit/>
          </a:bodyPr>
          <a:lstStyle/>
          <a:p>
            <a:pPr marL="355600" marR="5080" indent="-342900" algn="just">
              <a:lnSpc>
                <a:spcPts val="2400"/>
              </a:lnSpc>
              <a:spcBef>
                <a:spcPts val="675"/>
              </a:spcBef>
              <a:buFont typeface="Arial MT"/>
              <a:buChar char="•"/>
              <a:tabLst>
                <a:tab pos="355600" algn="l"/>
              </a:tabLst>
            </a:pPr>
            <a:r>
              <a:rPr sz="2500" spc="-10" dirty="0">
                <a:latin typeface="Calibri"/>
                <a:cs typeface="Calibri"/>
              </a:rPr>
              <a:t>The </a:t>
            </a:r>
            <a:r>
              <a:rPr sz="2500" spc="-20" dirty="0">
                <a:latin typeface="Calibri"/>
                <a:cs typeface="Calibri"/>
              </a:rPr>
              <a:t>foremost </a:t>
            </a:r>
            <a:r>
              <a:rPr sz="2500" spc="-10" dirty="0">
                <a:latin typeface="Calibri"/>
                <a:cs typeface="Calibri"/>
              </a:rPr>
              <a:t>treatment </a:t>
            </a:r>
            <a:r>
              <a:rPr sz="2500" spc="-25" dirty="0">
                <a:latin typeface="Calibri"/>
                <a:cs typeface="Calibri"/>
              </a:rPr>
              <a:t>for</a:t>
            </a:r>
            <a:r>
              <a:rPr sz="2500" u="heavy" spc="-25" dirty="0">
                <a:solidFill>
                  <a:srgbClr val="0000FF"/>
                </a:solidFill>
                <a:uFill>
                  <a:solidFill>
                    <a:srgbClr val="0000FF"/>
                  </a:solidFill>
                </a:uFill>
                <a:latin typeface="Calibri"/>
                <a:cs typeface="Calibri"/>
                <a:hlinkClick r:id="rId3"/>
              </a:rPr>
              <a:t> </a:t>
            </a:r>
            <a:r>
              <a:rPr sz="2500" b="1" u="heavy" spc="-15" dirty="0">
                <a:solidFill>
                  <a:srgbClr val="0000FF"/>
                </a:solidFill>
                <a:uFill>
                  <a:solidFill>
                    <a:srgbClr val="0000FF"/>
                  </a:solidFill>
                </a:uFill>
                <a:latin typeface="Calibri"/>
                <a:cs typeface="Calibri"/>
                <a:hlinkClick r:id="rId3"/>
              </a:rPr>
              <a:t>CSVT</a:t>
            </a:r>
            <a:r>
              <a:rPr sz="2500" b="1" spc="-15" dirty="0">
                <a:solidFill>
                  <a:srgbClr val="0000FF"/>
                </a:solidFill>
                <a:latin typeface="Calibri"/>
                <a:cs typeface="Calibri"/>
                <a:hlinkClick r:id="rId3"/>
              </a:rPr>
              <a:t> </a:t>
            </a:r>
            <a:r>
              <a:rPr sz="2500" spc="-5" dirty="0">
                <a:latin typeface="Calibri"/>
                <a:cs typeface="Calibri"/>
              </a:rPr>
              <a:t>is </a:t>
            </a:r>
            <a:r>
              <a:rPr sz="2500" spc="-15" dirty="0">
                <a:latin typeface="Calibri"/>
                <a:cs typeface="Calibri"/>
              </a:rPr>
              <a:t>by </a:t>
            </a:r>
            <a:r>
              <a:rPr sz="2500" spc="-5" dirty="0">
                <a:latin typeface="Calibri"/>
                <a:cs typeface="Calibri"/>
              </a:rPr>
              <a:t>giving </a:t>
            </a:r>
            <a:r>
              <a:rPr sz="2500" spc="-10" dirty="0">
                <a:latin typeface="Calibri"/>
                <a:cs typeface="Calibri"/>
              </a:rPr>
              <a:t>anticoagulant </a:t>
            </a:r>
            <a:r>
              <a:rPr sz="2500" spc="-5" dirty="0">
                <a:latin typeface="Calibri"/>
                <a:cs typeface="Calibri"/>
              </a:rPr>
              <a:t> </a:t>
            </a:r>
            <a:r>
              <a:rPr sz="2500" spc="-15" dirty="0">
                <a:latin typeface="Calibri"/>
                <a:cs typeface="Calibri"/>
              </a:rPr>
              <a:t>to </a:t>
            </a:r>
            <a:r>
              <a:rPr sz="2500" spc="-5" dirty="0">
                <a:latin typeface="Calibri"/>
                <a:cs typeface="Calibri"/>
              </a:rPr>
              <a:t>the </a:t>
            </a:r>
            <a:r>
              <a:rPr sz="2500" spc="-10" dirty="0">
                <a:latin typeface="Calibri"/>
                <a:cs typeface="Calibri"/>
              </a:rPr>
              <a:t>patient. Anticoagulant dissolves </a:t>
            </a:r>
            <a:r>
              <a:rPr sz="2500" spc="-5" dirty="0">
                <a:latin typeface="Calibri"/>
                <a:cs typeface="Calibri"/>
              </a:rPr>
              <a:t>blood </a:t>
            </a:r>
            <a:r>
              <a:rPr sz="2500" dirty="0">
                <a:latin typeface="Calibri"/>
                <a:cs typeface="Calibri"/>
              </a:rPr>
              <a:t>clot </a:t>
            </a:r>
            <a:r>
              <a:rPr sz="2500" spc="-5" dirty="0">
                <a:latin typeface="Calibri"/>
                <a:cs typeface="Calibri"/>
              </a:rPr>
              <a:t>and </a:t>
            </a:r>
            <a:r>
              <a:rPr sz="2500" spc="-15" dirty="0">
                <a:latin typeface="Calibri"/>
                <a:cs typeface="Calibri"/>
              </a:rPr>
              <a:t>avoid </a:t>
            </a:r>
            <a:r>
              <a:rPr sz="2500" spc="-555" dirty="0">
                <a:latin typeface="Calibri"/>
                <a:cs typeface="Calibri"/>
              </a:rPr>
              <a:t> </a:t>
            </a:r>
            <a:r>
              <a:rPr sz="2500" spc="-15" dirty="0">
                <a:latin typeface="Calibri"/>
                <a:cs typeface="Calibri"/>
              </a:rPr>
              <a:t>from</a:t>
            </a:r>
            <a:r>
              <a:rPr sz="2500" spc="-10" dirty="0">
                <a:latin typeface="Calibri"/>
                <a:cs typeface="Calibri"/>
              </a:rPr>
              <a:t> </a:t>
            </a:r>
            <a:r>
              <a:rPr sz="2500" spc="-5" dirty="0">
                <a:latin typeface="Calibri"/>
                <a:cs typeface="Calibri"/>
              </a:rPr>
              <a:t>further</a:t>
            </a:r>
            <a:r>
              <a:rPr sz="2500" spc="10" dirty="0">
                <a:latin typeface="Calibri"/>
                <a:cs typeface="Calibri"/>
              </a:rPr>
              <a:t> </a:t>
            </a:r>
            <a:r>
              <a:rPr sz="2500" dirty="0">
                <a:latin typeface="Calibri"/>
                <a:cs typeface="Calibri"/>
              </a:rPr>
              <a:t>arising </a:t>
            </a:r>
            <a:r>
              <a:rPr sz="2500" spc="-5" dirty="0">
                <a:latin typeface="Calibri"/>
                <a:cs typeface="Calibri"/>
              </a:rPr>
              <a:t>of</a:t>
            </a:r>
            <a:r>
              <a:rPr sz="2500" spc="-10" dirty="0">
                <a:latin typeface="Calibri"/>
                <a:cs typeface="Calibri"/>
              </a:rPr>
              <a:t> </a:t>
            </a:r>
            <a:r>
              <a:rPr sz="2500" spc="-5" dirty="0">
                <a:latin typeface="Calibri"/>
                <a:cs typeface="Calibri"/>
              </a:rPr>
              <a:t>blood</a:t>
            </a:r>
            <a:r>
              <a:rPr sz="2500" spc="-20" dirty="0">
                <a:latin typeface="Calibri"/>
                <a:cs typeface="Calibri"/>
              </a:rPr>
              <a:t> </a:t>
            </a:r>
            <a:r>
              <a:rPr sz="2500" dirty="0">
                <a:latin typeface="Calibri"/>
                <a:cs typeface="Calibri"/>
              </a:rPr>
              <a:t>clot.</a:t>
            </a:r>
          </a:p>
          <a:p>
            <a:pPr marL="355600" marR="345440" indent="-342900">
              <a:lnSpc>
                <a:spcPts val="2400"/>
              </a:lnSpc>
              <a:spcBef>
                <a:spcPts val="600"/>
              </a:spcBef>
              <a:buFont typeface="Arial MT"/>
              <a:buChar char="•"/>
              <a:tabLst>
                <a:tab pos="354965" algn="l"/>
                <a:tab pos="355600" algn="l"/>
              </a:tabLst>
            </a:pPr>
            <a:r>
              <a:rPr sz="2500" spc="-10" dirty="0">
                <a:latin typeface="Calibri"/>
                <a:cs typeface="Calibri"/>
              </a:rPr>
              <a:t>Anticoagulants</a:t>
            </a:r>
            <a:r>
              <a:rPr sz="2500" spc="20" dirty="0">
                <a:latin typeface="Calibri"/>
                <a:cs typeface="Calibri"/>
              </a:rPr>
              <a:t> </a:t>
            </a:r>
            <a:r>
              <a:rPr sz="2500" spc="-10" dirty="0">
                <a:latin typeface="Calibri"/>
                <a:cs typeface="Calibri"/>
              </a:rPr>
              <a:t>such</a:t>
            </a:r>
            <a:r>
              <a:rPr sz="2500" spc="10" dirty="0">
                <a:latin typeface="Calibri"/>
                <a:cs typeface="Calibri"/>
              </a:rPr>
              <a:t> </a:t>
            </a:r>
            <a:r>
              <a:rPr sz="2500" spc="-5" dirty="0">
                <a:latin typeface="Calibri"/>
                <a:cs typeface="Calibri"/>
              </a:rPr>
              <a:t>as</a:t>
            </a:r>
            <a:r>
              <a:rPr sz="2500" dirty="0">
                <a:latin typeface="Calibri"/>
                <a:cs typeface="Calibri"/>
              </a:rPr>
              <a:t> </a:t>
            </a:r>
            <a:r>
              <a:rPr sz="2500" spc="-5" dirty="0" smtClean="0">
                <a:latin typeface="Calibri"/>
                <a:cs typeface="Calibri"/>
              </a:rPr>
              <a:t>heparin</a:t>
            </a:r>
            <a:r>
              <a:rPr lang="en-US" sz="2500" spc="-5" dirty="0">
                <a:latin typeface="Calibri"/>
                <a:cs typeface="Calibri"/>
              </a:rPr>
              <a:t> </a:t>
            </a:r>
            <a:r>
              <a:rPr lang="en-US" sz="2500" spc="-5" dirty="0" smtClean="0">
                <a:latin typeface="Calibri"/>
                <a:cs typeface="Calibri"/>
              </a:rPr>
              <a:t>(IV)</a:t>
            </a:r>
            <a:r>
              <a:rPr sz="2500" spc="15" dirty="0" smtClean="0">
                <a:latin typeface="Calibri"/>
                <a:cs typeface="Calibri"/>
              </a:rPr>
              <a:t> </a:t>
            </a:r>
            <a:r>
              <a:rPr lang="en-US" sz="2500" spc="-5" dirty="0" smtClean="0">
                <a:latin typeface="Calibri"/>
                <a:cs typeface="Calibri"/>
              </a:rPr>
              <a:t>or </a:t>
            </a:r>
            <a:r>
              <a:rPr lang="en-US" sz="2500" spc="-5" dirty="0" err="1" smtClean="0">
                <a:latin typeface="Calibri"/>
                <a:cs typeface="Calibri"/>
              </a:rPr>
              <a:t>subcutanous</a:t>
            </a:r>
            <a:r>
              <a:rPr lang="en-US" sz="2500" spc="-5" dirty="0" smtClean="0">
                <a:latin typeface="Calibri"/>
                <a:cs typeface="Calibri"/>
              </a:rPr>
              <a:t> low molecular weight heparin</a:t>
            </a:r>
            <a:r>
              <a:rPr sz="2500" spc="-10" dirty="0" smtClean="0">
                <a:latin typeface="Calibri"/>
                <a:cs typeface="Calibri"/>
              </a:rPr>
              <a:t> </a:t>
            </a:r>
            <a:r>
              <a:rPr sz="2500" spc="-550" dirty="0" smtClean="0">
                <a:latin typeface="Calibri"/>
                <a:cs typeface="Calibri"/>
              </a:rPr>
              <a:t> </a:t>
            </a:r>
            <a:r>
              <a:rPr sz="2500" spc="-15" dirty="0">
                <a:latin typeface="Calibri"/>
                <a:cs typeface="Calibri"/>
              </a:rPr>
              <a:t>can</a:t>
            </a:r>
            <a:r>
              <a:rPr sz="2500" spc="10" dirty="0">
                <a:latin typeface="Calibri"/>
                <a:cs typeface="Calibri"/>
              </a:rPr>
              <a:t> </a:t>
            </a:r>
            <a:r>
              <a:rPr sz="2500" spc="-5" dirty="0">
                <a:latin typeface="Calibri"/>
                <a:cs typeface="Calibri"/>
              </a:rPr>
              <a:t>help</a:t>
            </a:r>
            <a:r>
              <a:rPr sz="2500" spc="-5" dirty="0" smtClean="0">
                <a:latin typeface="Calibri"/>
                <a:cs typeface="Calibri"/>
              </a:rPr>
              <a:t>.</a:t>
            </a:r>
            <a:endParaRPr lang="en-US" sz="2500" spc="-5" dirty="0" smtClean="0">
              <a:latin typeface="Calibri"/>
              <a:cs typeface="Calibri"/>
            </a:endParaRPr>
          </a:p>
          <a:p>
            <a:pPr marL="355600" marR="345440" indent="-342900">
              <a:lnSpc>
                <a:spcPts val="2400"/>
              </a:lnSpc>
              <a:spcBef>
                <a:spcPts val="600"/>
              </a:spcBef>
              <a:buFont typeface="Arial MT"/>
              <a:buChar char="•"/>
              <a:tabLst>
                <a:tab pos="354965" algn="l"/>
                <a:tab pos="355600" algn="l"/>
              </a:tabLst>
            </a:pPr>
            <a:r>
              <a:rPr lang="en-US" sz="2500" spc="-5" dirty="0" smtClean="0">
                <a:latin typeface="Calibri"/>
                <a:cs typeface="Calibri"/>
              </a:rPr>
              <a:t>However patients who have bleeding must be </a:t>
            </a:r>
            <a:r>
              <a:rPr lang="en-US" sz="2500" spc="-5" dirty="0" err="1" smtClean="0">
                <a:latin typeface="Calibri"/>
                <a:cs typeface="Calibri"/>
              </a:rPr>
              <a:t>monitered</a:t>
            </a:r>
            <a:r>
              <a:rPr lang="en-US" sz="2500" spc="-5" dirty="0" smtClean="0">
                <a:latin typeface="Calibri"/>
                <a:cs typeface="Calibri"/>
              </a:rPr>
              <a:t> closely to ensure it doesn’t  worsen. </a:t>
            </a:r>
          </a:p>
          <a:p>
            <a:pPr marL="355600" marR="345440" indent="-342900">
              <a:lnSpc>
                <a:spcPts val="2400"/>
              </a:lnSpc>
              <a:spcBef>
                <a:spcPts val="600"/>
              </a:spcBef>
              <a:buFont typeface="Arial MT"/>
              <a:buChar char="•"/>
              <a:tabLst>
                <a:tab pos="354965" algn="l"/>
                <a:tab pos="355600" algn="l"/>
              </a:tabLst>
            </a:pPr>
            <a:r>
              <a:rPr lang="en-US" sz="2500" spc="-5" dirty="0" smtClean="0">
                <a:latin typeface="Calibri"/>
                <a:cs typeface="Calibri"/>
              </a:rPr>
              <a:t>If the patient deteriorates despite heparin , catheter-directed procedure to breakdown blood clots maybe considered. </a:t>
            </a:r>
          </a:p>
          <a:p>
            <a:pPr marL="355600" marR="345440" indent="-342900">
              <a:lnSpc>
                <a:spcPts val="2400"/>
              </a:lnSpc>
              <a:spcBef>
                <a:spcPts val="600"/>
              </a:spcBef>
              <a:buFont typeface="Arial MT"/>
              <a:buChar char="•"/>
              <a:tabLst>
                <a:tab pos="354965" algn="l"/>
                <a:tab pos="355600" algn="l"/>
              </a:tabLst>
            </a:pPr>
            <a:r>
              <a:rPr lang="en-US" sz="2500" spc="-5" dirty="0" smtClean="0">
                <a:latin typeface="Calibri"/>
                <a:cs typeface="Calibri"/>
              </a:rPr>
              <a:t>Once the patient is out of danger , an oral anticoagulant such as warfarin is typically given for 3 to 6 months , although patients with known clotting disorders may need to take warfarin for life.</a:t>
            </a:r>
            <a:endParaRPr sz="2500" dirty="0">
              <a:latin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283</TotalTime>
  <Words>944</Words>
  <Application>Microsoft Office PowerPoint</Application>
  <PresentationFormat>On-screen Show (4:3)</PresentationFormat>
  <Paragraphs>62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Haneen Nimer</cp:lastModifiedBy>
  <cp:revision>18</cp:revision>
  <dcterms:created xsi:type="dcterms:W3CDTF">2021-07-27T17:56:40Z</dcterms:created>
  <dcterms:modified xsi:type="dcterms:W3CDTF">2021-07-27T22:40:38Z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2017-07-13T00:00:00Z</vt:filetime>
  </property>
  <property fmtid="{D5CDD505-2E9C-101B-9397-08002B2CF9AE}" pid="3" name="Creator">
    <vt:lpwstr>Microsoft® PowerPoint® 2013</vt:lpwstr>
  </property>
  <property fmtid="{D5CDD505-2E9C-101B-9397-08002B2CF9AE}" pid="4" name="LastSaved">
    <vt:filetime>2021-07-27T00:00:00Z</vt:filetime>
  </property>
</Properties>
</file>