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Roboto Slab"/>
      <p:regular r:id="rId42"/>
      <p:bold r:id="rId43"/>
    </p:embeddedFont>
    <p:embeddedFont>
      <p:font typeface="Robot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RobotoSlab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Roboto-regular.fntdata"/><Relationship Id="rId21" Type="http://schemas.openxmlformats.org/officeDocument/2006/relationships/slide" Target="slides/slide16.xml"/><Relationship Id="rId43" Type="http://schemas.openxmlformats.org/officeDocument/2006/relationships/font" Target="fonts/RobotoSlab-bold.fntdata"/><Relationship Id="rId24" Type="http://schemas.openxmlformats.org/officeDocument/2006/relationships/slide" Target="slides/slide19.xml"/><Relationship Id="rId46" Type="http://schemas.openxmlformats.org/officeDocument/2006/relationships/font" Target="fonts/Roboto-italic.fntdata"/><Relationship Id="rId23" Type="http://schemas.openxmlformats.org/officeDocument/2006/relationships/slide" Target="slides/slide18.xml"/><Relationship Id="rId45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Roboto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1c3d12b72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1c3d12b72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a1c3d12b72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a1c3d12b72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1c3d12b72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a1c3d12b72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1c3d12b72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a1c3d12b72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a1c3d12b72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a1c3d12b72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1c3d12b72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a1c3d12b72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1c3d12b72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1c3d12b72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a1c3d12b72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a1c3d12b72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1c3d12b72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a1c3d12b72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1c3d12b72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a1c3d12b72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1c3d12b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1c3d12b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1c3d12b72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a1c3d12b72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a1c3d12b72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a1c3d12b72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1c3d12b72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a1c3d12b72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1c3d12b72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a1c3d12b72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a1c3d12b72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a1c3d12b72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a1c3d12b72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a1c3d12b72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1c3d12b72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a1c3d12b72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1c3d12b72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a1c3d12b72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a1c3d12b72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a1c3d12b72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a1c3d12b72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a1c3d12b72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1c3d12b72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1c3d12b7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a1c3d12b72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a1c3d12b72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a1c3d12b72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a1c3d12b72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a1c3d12b72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a1c3d12b72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a1c3d12b72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a1c3d12b72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a1c3d12b72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a1c3d12b72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a1c3d12b72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a1c3d12b72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a1c3d12b72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a1c3d12b72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1c3d12b72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a1c3d12b72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1c3d12b72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1c3d12b72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1c3d12b72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a1c3d12b72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1c3d12b72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a1c3d12b72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1c3d12b72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a1c3d12b72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1c3d12b72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a1c3d12b72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3413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Heart Rate Regulation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idx="4294967295" type="body"/>
          </p:nvPr>
        </p:nvSpPr>
        <p:spPr>
          <a:xfrm>
            <a:off x="-42700" y="3106000"/>
            <a:ext cx="9204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/>
              <a:t>Dr. Abdulsalam Bani Hamad</a:t>
            </a:r>
            <a:endParaRPr b="1" sz="3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ar" sz="3000"/>
              <a:t>    </a:t>
            </a:r>
            <a:r>
              <a:rPr b="1" lang="ar" sz="2300"/>
              <a:t>Faculty Of Medicine, Mutah University</a:t>
            </a:r>
            <a:endParaRPr b="1" sz="23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ar" sz="3000"/>
              <a:t>                             </a:t>
            </a:r>
            <a:r>
              <a:rPr b="1" lang="ar" sz="3000"/>
              <a:t>                                            11/11/2025</a:t>
            </a:r>
            <a:endParaRPr b="1"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94779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accent6"/>
              </a:solidFill>
              <a:highlight>
                <a:srgbClr val="F1ECE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R</a:t>
            </a:r>
            <a:r>
              <a:rPr b="1" lang="ar">
                <a:solidFill>
                  <a:schemeClr val="accent6"/>
                </a:solidFill>
              </a:rPr>
              <a:t>egulation of Pacemaker Activity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The rate of SA nodal firing can be altered by: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accent6"/>
                </a:solidFill>
              </a:rPr>
              <a:t>1-Changes in autonomic nerve activity (sympathetic and vagal).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D9D9D9"/>
                </a:solidFill>
              </a:rPr>
              <a:t>Autonomic regulation of cardiovascular function is controlled by the central nervous system.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D9D9D9"/>
                </a:solidFill>
              </a:rPr>
              <a:t>The major site in the brain for regulating autonomic nerve outflow to the heart and blood vessels is </a:t>
            </a:r>
            <a:r>
              <a:rPr b="1" lang="ar">
                <a:solidFill>
                  <a:srgbClr val="FC45E1"/>
                </a:solidFill>
              </a:rPr>
              <a:t>t</a:t>
            </a:r>
            <a:r>
              <a:rPr b="1" lang="ar">
                <a:solidFill>
                  <a:srgbClr val="FC45E1"/>
                </a:solidFill>
              </a:rPr>
              <a:t>he medulla,</a:t>
            </a:r>
            <a:r>
              <a:rPr lang="ar">
                <a:solidFill>
                  <a:srgbClr val="D9D9D9"/>
                </a:solidFill>
              </a:rPr>
              <a:t> located in the brainstem above the spinal cord,</a:t>
            </a:r>
            <a:r>
              <a:rPr lang="ar">
                <a:solidFill>
                  <a:srgbClr val="D9D9D9"/>
                </a:solidFill>
              </a:rPr>
              <a:t>  and is important for short-term feedback regulation of arterial pressure.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75" y="66925"/>
            <a:ext cx="5930124" cy="50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4" y="0"/>
            <a:ext cx="45645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PARASYMPATHETIC INNERVATION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The parasympathetic vagal fibers innervating the heart originate from cell bodies located within the medulla of the brainstem.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ar"/>
              <a:t>These cell bodies are found in collections of neurons called the </a:t>
            </a:r>
            <a:r>
              <a:rPr b="1" lang="ar">
                <a:solidFill>
                  <a:schemeClr val="accent6"/>
                </a:solidFill>
              </a:rPr>
              <a:t>dorsal vagal nucleus (DVN) and nucleus ambiguu</a:t>
            </a:r>
            <a:r>
              <a:rPr b="1" lang="ar">
                <a:solidFill>
                  <a:schemeClr val="accent6"/>
                </a:solidFill>
              </a:rPr>
              <a:t>s </a:t>
            </a:r>
            <a:r>
              <a:rPr b="1" lang="ar">
                <a:solidFill>
                  <a:schemeClr val="accent6"/>
                </a:solidFill>
              </a:rPr>
              <a:t>(NA)</a:t>
            </a:r>
            <a:r>
              <a:rPr lang="ar"/>
              <a:t>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87900" y="1489825"/>
            <a:ext cx="4120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Increased activity of these    nuclei 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1- Reduces SA nodal firing       (negative chronotropy).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ar"/>
              <a:t>2- Slows AV nodal conduction (negative dromotropy).</a:t>
            </a:r>
            <a:endParaRPr/>
          </a:p>
        </p:txBody>
      </p:sp>
      <p:pic>
        <p:nvPicPr>
          <p:cNvPr id="152" name="Google Shape;152;p26" title="cv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124" y="406400"/>
            <a:ext cx="5285326" cy="455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87900" y="1489825"/>
            <a:ext cx="3387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It is important to</a:t>
            </a:r>
            <a:r>
              <a:rPr b="1" lang="ar">
                <a:solidFill>
                  <a:schemeClr val="accent6"/>
                </a:solidFill>
              </a:rPr>
              <a:t> note</a:t>
            </a:r>
            <a:r>
              <a:rPr lang="ar"/>
              <a:t> that under normal resting conditions: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ar"/>
              <a:t>these neurons are tonically active, thereby producing what is termed </a:t>
            </a:r>
            <a:r>
              <a:rPr b="1" lang="ar">
                <a:solidFill>
                  <a:schemeClr val="accent6"/>
                </a:solidFill>
              </a:rPr>
              <a:t>“vagal tone”</a:t>
            </a:r>
            <a:r>
              <a:rPr lang="ar"/>
              <a:t> on the heart, resulting in resting heart rates significantly below the intrinsic firing rate of the SA nodal pacemaker.</a:t>
            </a:r>
            <a:endParaRPr/>
          </a:p>
        </p:txBody>
      </p:sp>
      <p:pic>
        <p:nvPicPr>
          <p:cNvPr id="159" name="Google Shape;159;p27" title="cv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124" y="406400"/>
            <a:ext cx="5285326" cy="455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900" y="89275"/>
            <a:ext cx="7167000" cy="5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SYMPATHETIC INNERVATION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The sympathetic adrenergic control of the heart and vasculature originates from neurons found within the medulla, the most important of which are located in the </a:t>
            </a:r>
            <a:r>
              <a:rPr b="1" lang="ar" sz="1900">
                <a:solidFill>
                  <a:schemeClr val="accent6"/>
                </a:solidFill>
              </a:rPr>
              <a:t>rostral ventrolateral medulla (RVLM</a:t>
            </a:r>
            <a:r>
              <a:rPr lang="ar"/>
              <a:t>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Sympathetic neurons within the RVLM have spontaneous action potential activity, which results in tonic stimulation of the heart and vasculature.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 Therefore, </a:t>
            </a:r>
            <a:r>
              <a:rPr b="1" lang="ar">
                <a:solidFill>
                  <a:schemeClr val="accent6"/>
                </a:solidFill>
              </a:rPr>
              <a:t>acute sympathetic denervation</a:t>
            </a:r>
            <a:r>
              <a:rPr lang="ar"/>
              <a:t> of the heart and systemic blood vessels usually results in </a:t>
            </a:r>
            <a:r>
              <a:rPr b="1" lang="ar">
                <a:solidFill>
                  <a:schemeClr val="accent6"/>
                </a:solidFill>
              </a:rPr>
              <a:t>cardiac slowing and systemic vasodilation.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SYMPATHETIC INNERVATION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ar">
                <a:solidFill>
                  <a:schemeClr val="accent6"/>
                </a:solidFill>
              </a:rPr>
              <a:t>Postganglionic sympathetic</a:t>
            </a:r>
            <a:r>
              <a:rPr lang="ar"/>
              <a:t> fibers traveling to the heart innervate the SA and AV nodes, the conduction system, and cardiac myocytes, as well as the coronary vasculature.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Sympathetic activation increases chronotropy</a:t>
            </a:r>
            <a:r>
              <a:rPr lang="ar"/>
              <a:t>, </a:t>
            </a:r>
            <a:r>
              <a:rPr lang="ar"/>
              <a:t>dromotropy, and inotropy.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In blood vessels, sympathetic activation directly constricts both resistance and capacitance vessels, thereby increasing systemic vascular resistance (and </a:t>
            </a:r>
            <a:r>
              <a:rPr lang="ar">
                <a:solidFill>
                  <a:schemeClr val="accent6"/>
                </a:solidFill>
              </a:rPr>
              <a:t>arterial blood pressure</a:t>
            </a:r>
            <a:r>
              <a:rPr lang="ar"/>
              <a:t>) and decreasing venous capacitance (which </a:t>
            </a:r>
            <a:r>
              <a:rPr lang="ar">
                <a:solidFill>
                  <a:schemeClr val="accent6"/>
                </a:solidFill>
              </a:rPr>
              <a:t>increases venous pressure</a:t>
            </a:r>
            <a:r>
              <a:rPr lang="ar"/>
              <a:t>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225925" y="1720700"/>
            <a:ext cx="3561900" cy="137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RECIPROCAL SYMPATHETIC AND VAGAL ACTIVITY</a:t>
            </a:r>
            <a:endParaRPr/>
          </a:p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3470775" y="1489825"/>
            <a:ext cx="52854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1" title="cv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7824" y="431800"/>
            <a:ext cx="5285326" cy="455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Heart Rate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Heart rate represents:  the number of </a:t>
            </a:r>
            <a:r>
              <a:rPr lang="ar">
                <a:solidFill>
                  <a:schemeClr val="accent6"/>
                </a:solidFill>
              </a:rPr>
              <a:t>heart beats</a:t>
            </a:r>
            <a:r>
              <a:rPr lang="ar"/>
              <a:t> per minute.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Normal adult resting HR ranges from </a:t>
            </a:r>
            <a:r>
              <a:rPr lang="ar">
                <a:solidFill>
                  <a:schemeClr val="accent6"/>
                </a:solidFill>
              </a:rPr>
              <a:t>60 to 100</a:t>
            </a:r>
            <a:r>
              <a:rPr lang="ar"/>
              <a:t> bpm.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HR contributes to cardiac output </a:t>
            </a:r>
            <a:r>
              <a:rPr b="1" lang="ar">
                <a:solidFill>
                  <a:schemeClr val="accent6"/>
                </a:solidFill>
              </a:rPr>
              <a:t>(CO) = SV * HR.</a:t>
            </a:r>
            <a:endParaRPr b="1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ar"/>
              <a:t>Which is the product of HR and stroke volume, ensuring adequate tissue perfusion.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225925" y="1720700"/>
            <a:ext cx="3561900" cy="137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3470775" y="1489825"/>
            <a:ext cx="52854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987" y="436624"/>
            <a:ext cx="4902700" cy="46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accent6"/>
                </a:solidFill>
              </a:rPr>
              <a:t>B</a:t>
            </a:r>
            <a:r>
              <a:rPr lang="ar">
                <a:solidFill>
                  <a:schemeClr val="accent6"/>
                </a:solidFill>
              </a:rPr>
              <a:t>aroreceptors 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87900" y="1489825"/>
            <a:ext cx="4628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The baroreceptors are </a:t>
            </a:r>
            <a:r>
              <a:rPr lang="ar">
                <a:solidFill>
                  <a:schemeClr val="accent6"/>
                </a:solidFill>
              </a:rPr>
              <a:t>stretch receptors</a:t>
            </a:r>
            <a:r>
              <a:rPr lang="ar"/>
              <a:t> in the walls of the heart and blood vessels.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ar"/>
              <a:t>Monitor the </a:t>
            </a:r>
            <a:r>
              <a:rPr lang="ar"/>
              <a:t>arterial</a:t>
            </a:r>
            <a:r>
              <a:rPr lang="ar"/>
              <a:t> circulation.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ar"/>
              <a:t>Monitor low-pressure part of the circulation (cardiopulmonary receptors).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01" y="525300"/>
            <a:ext cx="3946451" cy="410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Baroreceptors Feedback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387900" y="1489825"/>
            <a:ext cx="4628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The arterial baroreceptors </a:t>
            </a:r>
            <a:r>
              <a:rPr lang="ar">
                <a:solidFill>
                  <a:schemeClr val="accent6"/>
                </a:solidFill>
              </a:rPr>
              <a:t>respond to </a:t>
            </a:r>
            <a:r>
              <a:rPr lang="ar"/>
              <a:t>the stretching of the vessel walls produced by </a:t>
            </a:r>
            <a:r>
              <a:rPr lang="ar">
                <a:solidFill>
                  <a:schemeClr val="accent6"/>
                </a:solidFill>
              </a:rPr>
              <a:t>increases in arterial blood pressure</a:t>
            </a:r>
            <a:r>
              <a:rPr lang="ar"/>
              <a:t>.</a:t>
            </a:r>
            <a:endParaRPr/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01" y="525300"/>
            <a:ext cx="3946451" cy="410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Baroreceptors Feedback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7900" y="1489825"/>
            <a:ext cx="5505000" cy="3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Arterial blood pressure is regulated through negative feedback systems incorporating pressure sensors (baroreceptors) found in strategic locations within the cardiovascular system: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1- In the carotid sinus (</a:t>
            </a:r>
            <a:r>
              <a:rPr lang="ar"/>
              <a:t>small dilation of the internal carotid artery just above the bifurcation of the common carotid into external and internal carotid branches)</a:t>
            </a:r>
            <a:r>
              <a:rPr lang="ar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ar"/>
              <a:t>2- In the aortic arch.</a:t>
            </a:r>
            <a:endParaRPr/>
          </a:p>
        </p:txBody>
      </p:sp>
      <p:pic>
        <p:nvPicPr>
          <p:cNvPr id="213" name="Google Shape;213;p35"/>
          <p:cNvPicPr preferRelativeResize="0"/>
          <p:nvPr/>
        </p:nvPicPr>
        <p:blipFill rotWithShape="1">
          <a:blip r:embed="rId3">
            <a:alphaModFix/>
          </a:blip>
          <a:srcRect b="0" l="0" r="7321" t="0"/>
          <a:stretch/>
        </p:blipFill>
        <p:spPr>
          <a:xfrm>
            <a:off x="5769125" y="1947025"/>
            <a:ext cx="3374876" cy="319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accent6"/>
                </a:solidFill>
              </a:rPr>
              <a:t>Baroreceptors Feedback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210100" y="1489825"/>
            <a:ext cx="4628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Baroreceptors are very important in </a:t>
            </a:r>
            <a:r>
              <a:rPr lang="ar">
                <a:solidFill>
                  <a:schemeClr val="accent6"/>
                </a:solidFill>
              </a:rPr>
              <a:t>short-term</a:t>
            </a:r>
            <a:r>
              <a:rPr lang="ar"/>
              <a:t> control of arterial pressure.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Orthostatic hypotension.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Carotid sinus massage.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Valsalva maneuver.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Cushing reflex.</a:t>
            </a:r>
            <a:endParaRPr/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1155700"/>
            <a:ext cx="4254499" cy="34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Bainbridge Reflex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7900" y="1489825"/>
            <a:ext cx="8679900" cy="3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There are stretch receptors located at the venoatrial junctions.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They detect stretch from </a:t>
            </a:r>
            <a:r>
              <a:rPr lang="ar">
                <a:solidFill>
                  <a:schemeClr val="accent6"/>
                </a:solidFill>
              </a:rPr>
              <a:t>increased atrial filling</a:t>
            </a:r>
            <a:r>
              <a:rPr lang="ar"/>
              <a:t> (↑ venous return → ↑ atrial volume).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When venous return increases → atrial stretch increases → these receptors send signals to the medulla via </a:t>
            </a:r>
            <a:r>
              <a:rPr lang="ar"/>
              <a:t>vagal afferent fibers.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The medulla responds by increasing </a:t>
            </a:r>
            <a:r>
              <a:rPr lang="ar">
                <a:solidFill>
                  <a:schemeClr val="accent6"/>
                </a:solidFill>
              </a:rPr>
              <a:t>sympathetic</a:t>
            </a:r>
            <a:r>
              <a:rPr lang="ar"/>
              <a:t> output to the SA node.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This causes an increase in heart rate.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Chemoreceptors 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1- Peripheral Chemoreceptors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ar"/>
              <a:t>2- Central Chemoreceptors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Peripheral Chemoreceptors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387900" y="1489825"/>
            <a:ext cx="8591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The peripheral chemoreceptors are found in two locations.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1- In carotid bodies: at bifurcation of external &amp; internal carotid arteries.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Carotid body afferents → sinus nerve → glossopharyngeal nerve → NTS.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2- In aortic bodies (aortic arch).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Aortic body afferents → vagus nerve → NTS.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Peripheral Chemoreceptors</a:t>
            </a: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387900" y="1489825"/>
            <a:ext cx="8591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40"/>
          <p:cNvPicPr preferRelativeResize="0"/>
          <p:nvPr/>
        </p:nvPicPr>
        <p:blipFill rotWithShape="1">
          <a:blip r:embed="rId3">
            <a:alphaModFix/>
          </a:blip>
          <a:srcRect b="0" l="6182" r="5618" t="0"/>
          <a:stretch/>
        </p:blipFill>
        <p:spPr>
          <a:xfrm>
            <a:off x="4725679" y="1346200"/>
            <a:ext cx="4215222" cy="33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0"/>
          <p:cNvPicPr preferRelativeResize="0"/>
          <p:nvPr/>
        </p:nvPicPr>
        <p:blipFill rotWithShape="1">
          <a:blip r:embed="rId4">
            <a:alphaModFix/>
          </a:blip>
          <a:srcRect b="0" l="7216" r="6569" t="0"/>
          <a:stretch/>
        </p:blipFill>
        <p:spPr>
          <a:xfrm>
            <a:off x="279400" y="1346200"/>
            <a:ext cx="4292599" cy="33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Peripheral Chemoreceptors</a:t>
            </a:r>
            <a:endParaRPr/>
          </a:p>
        </p:txBody>
      </p:sp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387900" y="1489825"/>
            <a:ext cx="8591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Stimulated by: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1- </a:t>
            </a:r>
            <a:r>
              <a:rPr lang="ar"/>
              <a:t>↓ arterial PO₂ ( </a:t>
            </a:r>
            <a:r>
              <a:rPr lang="ar"/>
              <a:t>hypoxemia</a:t>
            </a:r>
            <a:r>
              <a:rPr lang="ar"/>
              <a:t>).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2- </a:t>
            </a:r>
            <a:r>
              <a:rPr lang="ar"/>
              <a:t>↑ arterial PCO₂ ( hypercapnia).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3- </a:t>
            </a:r>
            <a:r>
              <a:rPr lang="ar"/>
              <a:t>↑ H⁺ (acidosis).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4- </a:t>
            </a:r>
            <a:r>
              <a:rPr lang="ar"/>
              <a:t>↓ blood flow to carotid bodies.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Determinants of HR include:</a:t>
            </a:r>
            <a:endParaRPr b="1" sz="3500">
              <a:solidFill>
                <a:schemeClr val="accent6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1-</a:t>
            </a:r>
            <a:r>
              <a:rPr b="1" lang="ar" sz="2000">
                <a:solidFill>
                  <a:schemeClr val="accent6"/>
                </a:solidFill>
              </a:rPr>
              <a:t> Intrinsic regulation</a:t>
            </a:r>
            <a:r>
              <a:rPr lang="ar"/>
              <a:t>: is mediated by the SA node’s automaticity and pacemaker ionic currents that generate spontaneous depolarizations. ( basal rhythm)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ar"/>
              <a:t>2- </a:t>
            </a:r>
            <a:r>
              <a:rPr b="1" lang="ar" sz="2000">
                <a:solidFill>
                  <a:schemeClr val="accent6"/>
                </a:solidFill>
              </a:rPr>
              <a:t>Extrinsic modulation</a:t>
            </a:r>
            <a:r>
              <a:rPr lang="ar"/>
              <a:t>. mainly by the autonomic nervous system and circulating hormones.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Peripheral Chemoreceptors</a:t>
            </a:r>
            <a:endParaRPr/>
          </a:p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387900" y="1489825"/>
            <a:ext cx="8591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Chemoreceptors exert their main effects on respiration; however, their activation also leads to vasoconstriction.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Central </a:t>
            </a:r>
            <a:r>
              <a:rPr lang="ar"/>
              <a:t>Chemoreceptors </a:t>
            </a:r>
            <a:endParaRPr/>
          </a:p>
        </p:txBody>
      </p:sp>
      <p:sp>
        <p:nvSpPr>
          <p:cNvPr id="264" name="Google Shape;264;p4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Central Chemoreceptors: Located in </a:t>
            </a:r>
            <a:r>
              <a:rPr b="1" lang="ar">
                <a:solidFill>
                  <a:schemeClr val="accent6"/>
                </a:solidFill>
              </a:rPr>
              <a:t>medullary areas</a:t>
            </a:r>
            <a:r>
              <a:rPr lang="ar"/>
              <a:t> controlling CV + respiratory centers.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Stimulated mainly by ↑ CO₂ and ↑ H⁺ in CSF (H⁺ formed from CO₂ via bicarbonate system).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ar">
                <a:solidFill>
                  <a:schemeClr val="accent6"/>
                </a:solidFill>
              </a:rPr>
              <a:t>Not directly stimulated by low PO₂.</a:t>
            </a:r>
            <a:endParaRPr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Hormonal control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70" name="Google Shape;270;p4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b="1" lang="ar">
                <a:solidFill>
                  <a:srgbClr val="FFFF00"/>
                </a:solidFill>
              </a:rPr>
              <a:t>1- Circulating catecholamines: </a:t>
            </a:r>
            <a:endParaRPr b="1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** The adrenal medulla releases catecholamines (80% epinephrine, 20% norepinephrine).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** Sympathetic nerves innervating blood vessels are another source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ar"/>
              <a:t>of circulating catecholamines, principally norepinephrine.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Hormonal control</a:t>
            </a:r>
            <a:endParaRPr/>
          </a:p>
        </p:txBody>
      </p:sp>
      <p:sp>
        <p:nvSpPr>
          <p:cNvPr id="276" name="Google Shape;276;p4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b="1" lang="ar">
                <a:solidFill>
                  <a:srgbClr val="FFFF00"/>
                </a:solidFill>
              </a:rPr>
              <a:t>2- Thyroid </a:t>
            </a:r>
            <a:r>
              <a:rPr b="1" lang="ar">
                <a:solidFill>
                  <a:srgbClr val="FFFF00"/>
                </a:solidFill>
              </a:rPr>
              <a:t>hormones</a:t>
            </a:r>
            <a:r>
              <a:rPr b="1" lang="ar">
                <a:solidFill>
                  <a:srgbClr val="FFFF00"/>
                </a:solidFill>
              </a:rPr>
              <a:t>: </a:t>
            </a:r>
            <a:r>
              <a:rPr b="1" lang="ar">
                <a:solidFill>
                  <a:srgbClr val="FFFF00"/>
                </a:solidFill>
              </a:rPr>
              <a:t> 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ar"/>
              <a:t>Increase the heart rate by: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ar"/>
              <a:t>** Stimulate SA node.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ar"/>
              <a:t>** Increase the adrenaline sensitivity.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Hormonal control</a:t>
            </a:r>
            <a:endParaRPr/>
          </a:p>
        </p:txBody>
      </p:sp>
      <p:sp>
        <p:nvSpPr>
          <p:cNvPr id="282" name="Google Shape;282;p4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ar">
                <a:solidFill>
                  <a:srgbClr val="FFFF00"/>
                </a:solidFill>
              </a:rPr>
              <a:t>3- Atropine :</a:t>
            </a:r>
            <a:r>
              <a:rPr lang="ar"/>
              <a:t> This accelerates the heart rate by blocking parasympathetic activity.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ar">
                <a:solidFill>
                  <a:schemeClr val="accent6"/>
                </a:solidFill>
              </a:rPr>
              <a:t>4- Histamine</a:t>
            </a:r>
            <a:r>
              <a:rPr lang="ar"/>
              <a:t> : This is a potent vasodilator. Also increase HR.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ar">
                <a:solidFill>
                  <a:srgbClr val="FFFF00"/>
                </a:solidFill>
              </a:rPr>
              <a:t>5- Bile salts :</a:t>
            </a:r>
            <a:r>
              <a:rPr lang="ar"/>
              <a:t> These inhibit the SA node activity.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7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7"/>
          <p:cNvSpPr txBox="1"/>
          <p:nvPr>
            <p:ph idx="1" type="body"/>
          </p:nvPr>
        </p:nvSpPr>
        <p:spPr>
          <a:xfrm>
            <a:off x="1600200" y="1527925"/>
            <a:ext cx="6355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ar" sz="6000"/>
              <a:t>Any questions </a:t>
            </a:r>
            <a:r>
              <a:rPr lang="ar" sz="6000"/>
              <a:t>???</a:t>
            </a:r>
            <a:endParaRPr sz="6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ar" sz="6000"/>
              <a:t>THANK YOU</a:t>
            </a:r>
            <a:endParaRPr b="1"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1341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Cardiac Conduction System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25" y="820275"/>
            <a:ext cx="4357675" cy="428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350" y="820275"/>
            <a:ext cx="4248150" cy="42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475" y="47625"/>
            <a:ext cx="5353050" cy="5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SA node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235500" y="1489825"/>
            <a:ext cx="3104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The rhythm of the heart is normally determined by a pacemaker called the</a:t>
            </a:r>
            <a:r>
              <a:rPr b="1" lang="ar">
                <a:solidFill>
                  <a:schemeClr val="accent6"/>
                </a:solidFill>
              </a:rPr>
              <a:t> sinoatrial (SA) node</a:t>
            </a:r>
            <a:r>
              <a:rPr lang="ar"/>
              <a:t> located in the posterior wall of the right atrium near the superior vena cava.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739000"/>
            <a:ext cx="4076700" cy="42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SA node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235500" y="1489825"/>
            <a:ext cx="3104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The SA node comprises specialized cells that undergo spontaneous generation of action potentials at </a:t>
            </a:r>
            <a:r>
              <a:rPr b="1" lang="ar">
                <a:solidFill>
                  <a:schemeClr val="accent6"/>
                </a:solidFill>
              </a:rPr>
              <a:t>100-110 </a:t>
            </a:r>
            <a:r>
              <a:rPr lang="ar"/>
              <a:t>action potentials ("beats") per minute.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000" y="979575"/>
            <a:ext cx="5448200" cy="406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SA node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235500" y="1489825"/>
            <a:ext cx="3104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This intrinsic rhythm is strongly influenced by </a:t>
            </a:r>
            <a:r>
              <a:rPr lang="ar">
                <a:solidFill>
                  <a:schemeClr val="accent6"/>
                </a:solidFill>
              </a:rPr>
              <a:t>autonomic nerves</a:t>
            </a:r>
            <a:r>
              <a:rPr lang="ar"/>
              <a:t>, with the </a:t>
            </a:r>
            <a:r>
              <a:rPr b="1" lang="ar">
                <a:solidFill>
                  <a:schemeClr val="accent6"/>
                </a:solidFill>
              </a:rPr>
              <a:t>vagus nerve</a:t>
            </a:r>
            <a:r>
              <a:rPr lang="ar"/>
              <a:t> being dominant over sympathetic influences at rest.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175" y="1010775"/>
            <a:ext cx="5687377" cy="40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87900" y="362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6"/>
                </a:solidFill>
              </a:rPr>
              <a:t>SA node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235500" y="1489825"/>
            <a:ext cx="3131700" cy="3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ar"/>
              <a:t>This "vagal tone" brings the resting heart rate down to 60-70 beats/minute.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ar"/>
              <a:t>The normal range for </a:t>
            </a:r>
            <a:r>
              <a:rPr lang="ar">
                <a:solidFill>
                  <a:schemeClr val="accent6"/>
                </a:solidFill>
              </a:rPr>
              <a:t>sinus rhythm is 60-100</a:t>
            </a:r>
            <a:r>
              <a:rPr lang="ar"/>
              <a:t> beats/minute.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ar"/>
              <a:t>Sinus rates below this range are termed </a:t>
            </a:r>
            <a:r>
              <a:rPr b="1" lang="ar">
                <a:solidFill>
                  <a:schemeClr val="accent6"/>
                </a:solidFill>
              </a:rPr>
              <a:t>sinus bradycardia</a:t>
            </a:r>
            <a:r>
              <a:rPr lang="ar"/>
              <a:t>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ar"/>
              <a:t>sinus rates above this range are termed </a:t>
            </a:r>
            <a:r>
              <a:rPr b="1" lang="ar">
                <a:solidFill>
                  <a:schemeClr val="accent6"/>
                </a:solidFill>
              </a:rPr>
              <a:t>sinus tachycardia</a:t>
            </a:r>
            <a:r>
              <a:rPr lang="ar"/>
              <a:t>. 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175" y="1010775"/>
            <a:ext cx="5687377" cy="40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