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4" r:id="rId21"/>
    <p:sldId id="265" r:id="rId22"/>
    <p:sldId id="266" r:id="rId23"/>
    <p:sldId id="267" r:id="rId24"/>
    <p:sldId id="268" r:id="rId25"/>
    <p:sldId id="282" r:id="rId26"/>
    <p:sldId id="269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3" d="100"/>
          <a:sy n="83" d="100"/>
        </p:scale>
        <p:origin x="-142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3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9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0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1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3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0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50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1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97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2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2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33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8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9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1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2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6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1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5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7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2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4825"/>
            <a:ext cx="3446328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The Orbital Region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42273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are a pair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of bony cavities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that contain the 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eyeballs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; their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associated muscles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nerves,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vessels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fat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; and most of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lacrimal apparatus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</a:t>
            </a:r>
          </a:p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orbital opening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guarded by two thin, movable folds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, the eyelids</a:t>
            </a:r>
            <a:endParaRPr lang="en-GB" sz="2000" b="1" i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797" t="33333" r="32064" b="15625"/>
          <a:stretch>
            <a:fillRect/>
          </a:stretch>
        </p:blipFill>
        <p:spPr bwMode="auto">
          <a:xfrm>
            <a:off x="2699792" y="2499951"/>
            <a:ext cx="5105399" cy="41694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" y="663714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orbital region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the area of the face overlying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orbit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eyeball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includes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upper and lower eyelids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lacrimal apparatus</a:t>
            </a:r>
            <a:endParaRPr lang="en-GB" sz="2000" b="1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6096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4" y="620688"/>
            <a:ext cx="823323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63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66792" cy="63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658" y="2033553"/>
            <a:ext cx="3166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GB" sz="2000" b="1" dirty="0" smtClean="0"/>
              <a:t>The ciliary glands </a:t>
            </a:r>
            <a:r>
              <a:rPr lang="en-GB" sz="2000" b="1" dirty="0" smtClean="0">
                <a:solidFill>
                  <a:srgbClr val="0033CC"/>
                </a:solidFill>
              </a:rPr>
              <a:t>(glands of Moll) </a:t>
            </a:r>
            <a:r>
              <a:rPr lang="en-GB" sz="2000" dirty="0" smtClean="0"/>
              <a:t>are modified sweat glands that open separately between adjacent lashes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544517" y="284282"/>
            <a:ext cx="3115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GB" sz="2000" b="1" dirty="0" smtClean="0"/>
              <a:t>The sebaceous glands </a:t>
            </a:r>
            <a:r>
              <a:rPr lang="en-GB" sz="2000" b="1" dirty="0" smtClean="0">
                <a:solidFill>
                  <a:srgbClr val="0033CC"/>
                </a:solidFill>
              </a:rPr>
              <a:t>(glands of </a:t>
            </a:r>
            <a:r>
              <a:rPr lang="en-GB" sz="2000" b="1" dirty="0" err="1" smtClean="0">
                <a:solidFill>
                  <a:srgbClr val="0033CC"/>
                </a:solidFill>
              </a:rPr>
              <a:t>Zeis</a:t>
            </a:r>
            <a:r>
              <a:rPr lang="en-GB" sz="2000" b="1" dirty="0" smtClean="0">
                <a:solidFill>
                  <a:srgbClr val="0033CC"/>
                </a:solidFill>
              </a:rPr>
              <a:t>) </a:t>
            </a:r>
            <a:r>
              <a:rPr lang="en-GB" sz="2000" dirty="0" smtClean="0"/>
              <a:t>open directly into the eyelash follicles. 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506165" y="3866272"/>
            <a:ext cx="2907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0033CC"/>
                </a:solidFill>
              </a:rPr>
              <a:t>The tarsal glands </a:t>
            </a:r>
            <a:r>
              <a:rPr lang="en-GB" sz="2000" dirty="0" smtClean="0"/>
              <a:t>are long, </a:t>
            </a:r>
            <a:r>
              <a:rPr lang="en-GB" sz="2000" b="1" dirty="0" smtClean="0"/>
              <a:t>modified sebaceous glands </a:t>
            </a:r>
            <a:r>
              <a:rPr lang="en-GB" sz="2000" dirty="0" smtClean="0"/>
              <a:t>that pour their oily secretion onto the margin of the lid; their openings lie behind the eyelashes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7608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" y="188640"/>
            <a:ext cx="8614093" cy="517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434" y="5445224"/>
            <a:ext cx="8462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/>
              <a:t>The orbital septum is thickened at the margins of the lids to form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superior </a:t>
            </a:r>
            <a:r>
              <a:rPr lang="en-GB" dirty="0"/>
              <a:t>and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inferior tarsal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36896" t="30208" r="34992" b="36458"/>
          <a:stretch>
            <a:fillRect/>
          </a:stretch>
        </p:blipFill>
        <p:spPr bwMode="auto">
          <a:xfrm>
            <a:off x="323528" y="620688"/>
            <a:ext cx="7952184" cy="530145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939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37277" cy="513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ttp://www.cerebromente.org.br/n16/mente/c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383" y="188640"/>
            <a:ext cx="5236468" cy="320992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6" name="Picture 6" descr="http://3.bp.blogspot.com/-5m5UCMsTj4w/TedaUirgpRI/AAAAAAAAAC8/opHp_-ahvfI/s1600/Anatomy-of-the-lacrimal-drain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645024"/>
            <a:ext cx="3549650" cy="29718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6654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37045" cy="387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262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88656" cy="557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39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image.slidesharecdn.com/orbit-140210054154-phpapp01/95/orbit-15-638.jpg?cb=1392011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603639" cy="570869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339373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26" t="22917" r="29722" b="32292"/>
          <a:stretch>
            <a:fillRect/>
          </a:stretch>
        </p:blipFill>
        <p:spPr bwMode="auto">
          <a:xfrm>
            <a:off x="395536" y="764704"/>
            <a:ext cx="8557228" cy="5040560"/>
          </a:xfrm>
          <a:prstGeom prst="rect">
            <a:avLst/>
          </a:prstGeom>
          <a:noFill/>
          <a:ln w="76200">
            <a:solidFill>
              <a:srgbClr val="3DFC1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80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01231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The orbits are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bilateral bony cavities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in the facial skeleton that resemble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hollow quadrangular pyramids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with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their bases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directed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anterolaterally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 and their apices,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posteromedially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</a:p>
          <a:p>
            <a:pPr algn="l" rtl="0">
              <a:buFont typeface="Wingdings" pitchFamily="2" charset="2"/>
              <a:buChar char="v"/>
            </a:pP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medial walls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of the two orbits, separated by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the ethmoidal sinuses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the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upper parts of the nasal cavity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are nearly parallel,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whereas their lateral walls are approximately at a right (90°) angle.</a:t>
            </a:r>
            <a:endParaRPr lang="en-GB" sz="2000" b="1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167" y="101025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3542" r="29722" b="58333"/>
          <a:stretch>
            <a:fillRect/>
          </a:stretch>
        </p:blipFill>
        <p:spPr bwMode="auto">
          <a:xfrm>
            <a:off x="197555" y="3200400"/>
            <a:ext cx="8794045" cy="3124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786313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7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2" y="260648"/>
            <a:ext cx="8362237" cy="60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0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032670" cy="524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12477"/>
            <a:ext cx="465772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1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6124"/>
            <a:ext cx="5901829" cy="59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7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76480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400" dirty="0" smtClean="0"/>
              <a:t>In addition to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the ansa cervicalis </a:t>
            </a:r>
            <a:r>
              <a:rPr lang="en-GB" sz="2400" dirty="0" smtClean="0"/>
              <a:t>and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phrenic nerves </a:t>
            </a:r>
            <a:r>
              <a:rPr lang="en-GB" sz="2400" dirty="0" smtClean="0"/>
              <a:t>arising from the loops of the plexus,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deep motor branches of the cervical plexus </a:t>
            </a:r>
            <a:r>
              <a:rPr lang="en-GB" sz="2400" dirty="0" smtClean="0"/>
              <a:t>include branches arising from the roots that supply </a:t>
            </a:r>
            <a:r>
              <a:rPr lang="en-GB" sz="2400" b="1" dirty="0" smtClean="0">
                <a:solidFill>
                  <a:srgbClr val="00B050"/>
                </a:solidFill>
              </a:rPr>
              <a:t>the rhomboids </a:t>
            </a:r>
            <a:r>
              <a:rPr lang="en-GB" sz="2400" b="1" dirty="0" smtClean="0">
                <a:solidFill>
                  <a:srgbClr val="1B10FC"/>
                </a:solidFill>
              </a:rPr>
              <a:t>(dorsal scapular nerve; C4 and C5), </a:t>
            </a:r>
            <a:r>
              <a:rPr lang="en-GB" sz="2400" b="1" dirty="0" smtClean="0">
                <a:solidFill>
                  <a:srgbClr val="00B050"/>
                </a:solidFill>
              </a:rPr>
              <a:t>serratus anterior </a:t>
            </a:r>
            <a:r>
              <a:rPr lang="en-GB" sz="2400" b="1" dirty="0" smtClean="0">
                <a:solidFill>
                  <a:srgbClr val="1B10FC"/>
                </a:solidFill>
              </a:rPr>
              <a:t>(long thoracic nerve; C5-C7), </a:t>
            </a:r>
            <a:r>
              <a:rPr lang="en-GB" sz="2400" dirty="0" smtClean="0"/>
              <a:t>and nearby </a:t>
            </a:r>
            <a:r>
              <a:rPr lang="en-GB" sz="2400" dirty="0" err="1" smtClean="0"/>
              <a:t>prevertebral</a:t>
            </a:r>
            <a:r>
              <a:rPr lang="en-GB" sz="2400" dirty="0" smtClean="0"/>
              <a:t> </a:t>
            </a:r>
            <a:r>
              <a:rPr lang="en-GB" sz="2400" dirty="0" smtClean="0"/>
              <a:t>muscles</a:t>
            </a:r>
            <a:endParaRPr lang="en-GB" sz="2400" dirty="0"/>
          </a:p>
        </p:txBody>
      </p:sp>
      <p:pic>
        <p:nvPicPr>
          <p:cNvPr id="25602" name="Picture 2" descr="http://www.chiropractic-help.com/images/Dorsal-scapular-nerve-C5-anterior-ram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716" y="2514600"/>
            <a:ext cx="4054809" cy="4019550"/>
          </a:xfrm>
          <a:prstGeom prst="rect">
            <a:avLst/>
          </a:prstGeom>
          <a:noFill/>
          <a:ln w="57150">
            <a:solidFill>
              <a:srgbClr val="3DFC10"/>
            </a:solidFill>
          </a:ln>
        </p:spPr>
      </p:pic>
      <p:pic>
        <p:nvPicPr>
          <p:cNvPr id="25604" name="Picture 4" descr="http://scapulothoracicdysfunction.weebly.com/uploads/3/1/3/5/31353651/4496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514600"/>
            <a:ext cx="3615689" cy="3962401"/>
          </a:xfrm>
          <a:prstGeom prst="rect">
            <a:avLst/>
          </a:prstGeom>
          <a:noFill/>
          <a:ln w="57150">
            <a:solidFill>
              <a:srgbClr val="3DFC1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B10FC"/>
                </a:solidFill>
              </a:rPr>
              <a:t>10  February  2020</a:t>
            </a:r>
            <a:endParaRPr lang="en-US" b="1">
              <a:solidFill>
                <a:srgbClr val="1B10F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B10FC"/>
                </a:solidFill>
              </a:rPr>
              <a:pPr/>
              <a:t>24</a:t>
            </a:fld>
            <a:endParaRPr lang="en-US" b="1" dirty="0">
              <a:solidFill>
                <a:srgbClr val="1B10F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743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 Afar</a:t>
            </a:r>
            <a:endParaRPr lang="en-US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21309"/>
            <a:ext cx="3968262" cy="481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7200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724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16028" cy="45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42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96888"/>
            <a:ext cx="8035925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901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ÙØªÙØ¬Ø© Ø¨Ø­Ø« Ø§ÙØµÙØ± Ø¹Ù âªThe nonvisual retinaâ¬â"/>
          <p:cNvPicPr>
            <a:picLocks noChangeAspect="1" noChangeArrowheads="1"/>
          </p:cNvPicPr>
          <p:nvPr/>
        </p:nvPicPr>
        <p:blipFill>
          <a:blip r:embed="rId2" cstate="print"/>
          <a:srcRect l="4396" t="14210" r="38462" b="14742"/>
          <a:stretch>
            <a:fillRect/>
          </a:stretch>
        </p:blipFill>
        <p:spPr bwMode="auto">
          <a:xfrm>
            <a:off x="1547664" y="188640"/>
            <a:ext cx="5927576" cy="569959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715384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0995" t="25000" r="26794" b="14583"/>
          <a:stretch>
            <a:fillRect/>
          </a:stretch>
        </p:blipFill>
        <p:spPr bwMode="auto">
          <a:xfrm>
            <a:off x="1979712" y="404664"/>
            <a:ext cx="5632413" cy="593963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675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57761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ü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Consequently,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(orbital axes)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diverge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at approximately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45°.</a:t>
            </a:r>
          </a:p>
          <a:p>
            <a:pPr algn="l" rtl="0">
              <a:buFont typeface="Wingdings" pitchFamily="2" charset="2"/>
              <a:buChar char="ü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optical axes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(the direction or line of sight) for the two eyeballs, are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parallel,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(“looking straight ahead”), </a:t>
            </a:r>
          </a:p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anterior to them contain and protect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eyeballs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which include the: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234148"/>
            <a:ext cx="419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Eyelids,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..controlling exposure of the anterior eyeball.</a:t>
            </a:r>
          </a:p>
          <a:p>
            <a:pPr algn="l" rtl="0"/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err="1" smtClean="0">
                <a:solidFill>
                  <a:prstClr val="black"/>
                </a:solidFill>
                <a:latin typeface="Candara" pitchFamily="34" charset="0"/>
              </a:rPr>
              <a:t>Extraocular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 muscles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which position the eyeballs and raise the superior eyelids.</a:t>
            </a:r>
          </a:p>
          <a:p>
            <a:pPr algn="l" rtl="0"/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Nerves and vessels</a:t>
            </a: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Orbital fascia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algn="l" rtl="0"/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Mucous membrane (conjunctiva)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lining the eyelids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6146" name="Picture 2" descr="http://magic-of-eyes.weebly.com/uploads/1/0/9/4/10946773/157181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463" y="1981200"/>
            <a:ext cx="4577137" cy="4114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28600" y="6107668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b="1" i="1" dirty="0" smtClean="0">
                <a:solidFill>
                  <a:srgbClr val="0070C0"/>
                </a:solidFill>
                <a:latin typeface="Candara" pitchFamily="34" charset="0"/>
              </a:rPr>
              <a:t>All space within the orbits not occupied by these structures is filled with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orbital fat.</a:t>
            </a:r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248400" y="92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67" y="76200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2" y="476672"/>
            <a:ext cx="8110518" cy="55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23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12" y="638114"/>
            <a:ext cx="8648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quadrangular pyramidal orbit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has a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base</a:t>
            </a:r>
            <a:r>
              <a:rPr lang="en-GB" sz="2000" dirty="0" smtClean="0">
                <a:solidFill>
                  <a:srgbClr val="0033CC"/>
                </a:solidFill>
                <a:latin typeface="Candara" pitchFamily="34" charset="0"/>
              </a:rPr>
              <a:t>,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four walls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and an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apex </a:t>
            </a:r>
            <a:endParaRPr lang="en-GB" sz="2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9906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0033CC"/>
                </a:solidFill>
              </a:rPr>
              <a:t>The base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381128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above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by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bone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lateral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bones,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inferior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is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medial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bone.</a:t>
            </a:r>
            <a:endParaRPr lang="en-GB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21506" name="Picture 2" descr="https://droualb.faculty.mjc.edu/Course%20Materials/Elementary%20Anatomy%20and%20Physiology%2050/Lecture%20outlines/05_11Figure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674888"/>
            <a:ext cx="4648200" cy="404024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04800" y="3124200"/>
            <a:ext cx="327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apex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is at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optic canal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in </a:t>
            </a:r>
            <a:r>
              <a:rPr lang="en-GB" sz="2000" b="1" dirty="0" smtClean="0">
                <a:solidFill>
                  <a:srgbClr val="CC0099"/>
                </a:solidFill>
                <a:latin typeface="Candara" pitchFamily="34" charset="0"/>
              </a:rPr>
              <a:t>the lesser wing of the sphenoid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just medial to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the superior orbital fissure.</a:t>
            </a:r>
            <a:endParaRPr lang="en-GB" sz="20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-3810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167" y="76200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13716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above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by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bone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lateral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bones,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inferior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is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medial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bone.</a:t>
            </a:r>
            <a:endParaRPr lang="en-GB" sz="2000" dirty="0">
              <a:solidFill>
                <a:prstClr val="black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lassconnection.s3.amazonaws.com/815/flashcards/80815/jpg/labeled_orbit_(eye_socket)1316049066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67" y="1600200"/>
            <a:ext cx="8463233" cy="4648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7201" y="685800"/>
            <a:ext cx="3744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superior wall (roof)                                  </a:t>
            </a:r>
          </a:p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medial walls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0617" y="685800"/>
            <a:ext cx="514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inferior wall (orbital floor) </a:t>
            </a:r>
          </a:p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lateral wall </a:t>
            </a:r>
          </a:p>
          <a:p>
            <a:pPr algn="l" rtl="0"/>
            <a:endParaRPr lang="en-GB" sz="2400" b="1" dirty="0">
              <a:solidFill>
                <a:srgbClr val="0033CC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67" y="76200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76200"/>
            <a:ext cx="503913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2800" b="1" dirty="0" smtClean="0">
                <a:solidFill>
                  <a:srgbClr val="FF0000"/>
                </a:solidFill>
              </a:rPr>
              <a:t>Openings into the Orbital Cavity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09800"/>
            <a:ext cx="2819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Infraorbital groove and canal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: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they transmit 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infraorbital nerve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blood vessels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algn="l" rtl="0">
              <a:buFont typeface="Wingdings" pitchFamily="2" charset="2"/>
              <a:buChar char="q"/>
            </a:pP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Nasolacrimal canal: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communicates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with 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inferior meatus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of the nose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It transmits the nasolacrimal duct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63714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Orbital opening: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About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one sixth of the eye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exposed;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3716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Supraorbital notch (Foramen):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transmits 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supraorbital nerve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blood vessels</a:t>
            </a:r>
            <a:endParaRPr lang="en-GB" sz="2000" b="1" i="1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19459" name="Picture 3" descr="https://droualb.faculty.mjc.edu/Lecture%20Notes/Unit%202/FG06_15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685" y="1981200"/>
            <a:ext cx="4982715" cy="44196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850172"/>
            <a:ext cx="297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Superior orbital fissure: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communicates with the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middle cranial fossa</a:t>
            </a:r>
            <a:r>
              <a:rPr lang="en-GB" sz="2000" i="1" dirty="0" smtClean="0">
                <a:solidFill>
                  <a:srgbClr val="FF0000"/>
                </a:solidFill>
                <a:latin typeface="Candara" pitchFamily="34" charset="0"/>
              </a:rPr>
              <a:t>.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transmits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the lacrimal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frontal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trochlear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oculomotor nerve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abducent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nasociliary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and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superior ophthalmic vein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algn="l" rtl="0">
              <a:buFont typeface="Wingdings" pitchFamily="2" charset="2"/>
              <a:buChar char="q"/>
            </a:pP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503913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2800" b="1" dirty="0" smtClean="0">
                <a:solidFill>
                  <a:srgbClr val="FF0000"/>
                </a:solidFill>
              </a:rPr>
              <a:t>Openings into the Orbital Cavity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29282" t="25000" r="31479" b="31250"/>
          <a:stretch>
            <a:fillRect/>
          </a:stretch>
        </p:blipFill>
        <p:spPr bwMode="auto">
          <a:xfrm>
            <a:off x="3136898" y="1740089"/>
            <a:ext cx="5854701" cy="367011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45720" y="834509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Inferior orbital fissure: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communicates with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pterygopalatine fossa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It transmits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the maxillary nerve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its zygomatic branch,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inferior ophthalmic vein,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sympathetic nerves.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5540514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Optic canal: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communicates with the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middle cranial fossa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It transmits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the optic nerve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ophthalmic artery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194"/>
            <a:ext cx="7932497" cy="47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81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5"/>
            <a:ext cx="5973266" cy="595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52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8D4EA6-5190-44FB-8424-78BEF28809E2}"/>
</file>

<file path=customXml/itemProps2.xml><?xml version="1.0" encoding="utf-8"?>
<ds:datastoreItem xmlns:ds="http://schemas.openxmlformats.org/officeDocument/2006/customXml" ds:itemID="{9B5BA01A-88A4-4623-BF03-92B912B6BE57}"/>
</file>

<file path=customXml/itemProps3.xml><?xml version="1.0" encoding="utf-8"?>
<ds:datastoreItem xmlns:ds="http://schemas.openxmlformats.org/officeDocument/2006/customXml" ds:itemID="{1A742185-6DDD-4320-BEDF-621265357709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974</Words>
  <Application>Microsoft Office PowerPoint</Application>
  <PresentationFormat>On-screen Show (4:3)</PresentationFormat>
  <Paragraphs>142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Maher</cp:lastModifiedBy>
  <cp:revision>8</cp:revision>
  <dcterms:created xsi:type="dcterms:W3CDTF">2021-03-02T19:29:26Z</dcterms:created>
  <dcterms:modified xsi:type="dcterms:W3CDTF">2021-03-04T07:57:27Z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