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92" r:id="rId1"/>
  </p:sldMasterIdLst>
  <p:notesMasterIdLst>
    <p:notesMasterId r:id="rId33"/>
  </p:notesMasterIdLst>
  <p:sldIdLst>
    <p:sldId id="294" r:id="rId2"/>
    <p:sldId id="256" r:id="rId3"/>
    <p:sldId id="292" r:id="rId4"/>
    <p:sldId id="266" r:id="rId5"/>
    <p:sldId id="259" r:id="rId6"/>
    <p:sldId id="260" r:id="rId7"/>
    <p:sldId id="261" r:id="rId8"/>
    <p:sldId id="262" r:id="rId9"/>
    <p:sldId id="269" r:id="rId10"/>
    <p:sldId id="271" r:id="rId11"/>
    <p:sldId id="276" r:id="rId12"/>
    <p:sldId id="293" r:id="rId13"/>
    <p:sldId id="272" r:id="rId14"/>
    <p:sldId id="273" r:id="rId15"/>
    <p:sldId id="274" r:id="rId16"/>
    <p:sldId id="275" r:id="rId17"/>
    <p:sldId id="277" r:id="rId18"/>
    <p:sldId id="278" r:id="rId19"/>
    <p:sldId id="279" r:id="rId20"/>
    <p:sldId id="280" r:id="rId21"/>
    <p:sldId id="282" r:id="rId22"/>
    <p:sldId id="284" r:id="rId23"/>
    <p:sldId id="285" r:id="rId24"/>
    <p:sldId id="286" r:id="rId25"/>
    <p:sldId id="287" r:id="rId26"/>
    <p:sldId id="289" r:id="rId27"/>
    <p:sldId id="288" r:id="rId28"/>
    <p:sldId id="291" r:id="rId29"/>
    <p:sldId id="295" r:id="rId30"/>
    <p:sldId id="297" r:id="rId31"/>
    <p:sldId id="298" r:id="rId3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8000"/>
    <a:srgbClr val="CF471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330200C-5466-E34C-2E92-BE7608A6960C}" v="1" dt="2021-10-19T13:41:35.338"/>
    <p1510:client id="{11C6D21F-6C11-4519-91BD-A999B9ED4649}" v="9" dt="2021-10-19T12:24:53.77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/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38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5">
  <dgm:title val=""/>
  <dgm:desc val=""/>
  <dgm:catLst>
    <dgm:cat type="accent1" pri="11500"/>
  </dgm:catLst>
  <dgm:styleLbl name="node0">
    <dgm:fillClrLst meth="cycle"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1">
        <a:alpha val="90000"/>
      </a:schemeClr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alpha val="90000"/>
      </a:schemeClr>
      <a:schemeClr val="accent1">
        <a:alpha val="5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/>
    <dgm:txEffectClrLst/>
  </dgm:styleLbl>
  <dgm:styleLbl name="lnNode1">
    <dgm:fillClrLst>
      <a:schemeClr val="accent1">
        <a:shade val="90000"/>
      </a:schemeClr>
      <a:schemeClr val="accent1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  <a:alpha val="90000"/>
      </a:schemeClr>
      <a:schemeClr val="accent1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1">
        <a:alpha val="90000"/>
        <a:tint val="40000"/>
      </a:schemeClr>
      <a:schemeClr val="accent1">
        <a:alpha val="5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4A7DDF3-F06A-4790-8AB7-66DC11AD5060}" type="doc">
      <dgm:prSet loTypeId="urn:microsoft.com/office/officeart/2005/8/layout/rings+Icon" loCatId="officeonline" qsTypeId="urn:microsoft.com/office/officeart/2005/8/quickstyle/simple2" qsCatId="simple" csTypeId="urn:microsoft.com/office/officeart/2005/8/colors/accent1_5" csCatId="accent1" phldr="1"/>
      <dgm:spPr/>
    </dgm:pt>
    <dgm:pt modelId="{86CB5CAD-2E32-4D3E-91B5-177B2407D857}">
      <dgm:prSet phldrT="[Text]" custT="1"/>
      <dgm:spPr/>
      <dgm:t>
        <a:bodyPr/>
        <a:lstStyle/>
        <a:p>
          <a:r>
            <a:rPr lang="en-US" sz="1800" b="1"/>
            <a:t>Hypnotics</a:t>
          </a:r>
        </a:p>
      </dgm:t>
    </dgm:pt>
    <dgm:pt modelId="{678CB297-B2BF-4DDC-A3FA-8ED0D44DC573}" type="parTrans" cxnId="{99BA50EE-653E-4CFE-AD5F-316765D34ED1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FA5ECA9F-F6DE-4EEF-9C7C-C87633D52E0A}" type="sibTrans" cxnId="{99BA50EE-653E-4CFE-AD5F-316765D34ED1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49D31B04-BEC3-44CC-A0A7-697F3C5408C9}">
      <dgm:prSet phldrT="[Text]" custT="1"/>
      <dgm:spPr/>
      <dgm:t>
        <a:bodyPr/>
        <a:lstStyle/>
        <a:p>
          <a:r>
            <a:rPr lang="en-US" sz="1800" b="1"/>
            <a:t>Muscle</a:t>
          </a:r>
        </a:p>
        <a:p>
          <a:r>
            <a:rPr lang="en-US" sz="1800" b="1"/>
            <a:t>relaxant</a:t>
          </a:r>
        </a:p>
      </dgm:t>
    </dgm:pt>
    <dgm:pt modelId="{49E1CF9F-7A3B-4F7E-AB49-0EFEC59C7173}" type="parTrans" cxnId="{3775E094-4EF8-47CA-A001-407D11D558C9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72D21C92-2B75-42FA-9C93-5205C28D4B49}" type="sibTrans" cxnId="{3775E094-4EF8-47CA-A001-407D11D558C9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11AC19B1-7872-4245-ABCF-14B56DFB664F}">
      <dgm:prSet phldrT="[Text]" custT="1"/>
      <dgm:spPr/>
      <dgm:t>
        <a:bodyPr/>
        <a:lstStyle/>
        <a:p>
          <a:r>
            <a:rPr lang="en-US" sz="1800" b="1"/>
            <a:t>Analgesia</a:t>
          </a:r>
        </a:p>
      </dgm:t>
    </dgm:pt>
    <dgm:pt modelId="{6287074A-7FDD-44F8-BC09-94AA3B19BDD4}" type="parTrans" cxnId="{E74DDBFE-8733-4B0F-B705-3934E63E7DF1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835534E4-473B-4AB3-AD61-F1154E46E87B}" type="sibTrans" cxnId="{E74DDBFE-8733-4B0F-B705-3934E63E7DF1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335023D1-D61C-4B4D-A9BE-FE5B6F05BF0D}" type="pres">
      <dgm:prSet presAssocID="{F4A7DDF3-F06A-4790-8AB7-66DC11AD5060}" presName="Name0" presStyleCnt="0">
        <dgm:presLayoutVars>
          <dgm:chMax val="7"/>
          <dgm:dir/>
          <dgm:resizeHandles val="exact"/>
        </dgm:presLayoutVars>
      </dgm:prSet>
      <dgm:spPr/>
    </dgm:pt>
    <dgm:pt modelId="{4942C965-1F26-4598-B76A-3E26ECA3313C}" type="pres">
      <dgm:prSet presAssocID="{F4A7DDF3-F06A-4790-8AB7-66DC11AD5060}" presName="ellipse1" presStyleLbl="vennNode1" presStyleIdx="0" presStyleCnt="3" custScaleX="108558" custLinFactNeighborX="2810" custLinFactNeighborY="-1269">
        <dgm:presLayoutVars>
          <dgm:bulletEnabled val="1"/>
        </dgm:presLayoutVars>
      </dgm:prSet>
      <dgm:spPr/>
    </dgm:pt>
    <dgm:pt modelId="{22F94D60-DD24-4C8C-B68D-73EDBE17DE95}" type="pres">
      <dgm:prSet presAssocID="{F4A7DDF3-F06A-4790-8AB7-66DC11AD5060}" presName="ellipse2" presStyleLbl="vennNode1" presStyleIdx="1" presStyleCnt="3">
        <dgm:presLayoutVars>
          <dgm:bulletEnabled val="1"/>
        </dgm:presLayoutVars>
      </dgm:prSet>
      <dgm:spPr/>
    </dgm:pt>
    <dgm:pt modelId="{90AEF3CE-F430-45F1-AB1F-3BECBDD6CB45}" type="pres">
      <dgm:prSet presAssocID="{F4A7DDF3-F06A-4790-8AB7-66DC11AD5060}" presName="ellipse3" presStyleLbl="vennNode1" presStyleIdx="2" presStyleCnt="3" custScaleX="102680" custLinFactNeighborX="6684" custLinFactNeighborY="-2805">
        <dgm:presLayoutVars>
          <dgm:bulletEnabled val="1"/>
        </dgm:presLayoutVars>
      </dgm:prSet>
      <dgm:spPr/>
    </dgm:pt>
  </dgm:ptLst>
  <dgm:cxnLst>
    <dgm:cxn modelId="{BB6E8F07-375C-4F88-8BDB-FF71BF4DFBDA}" type="presOf" srcId="{86CB5CAD-2E32-4D3E-91B5-177B2407D857}" destId="{4942C965-1F26-4598-B76A-3E26ECA3313C}" srcOrd="0" destOrd="0" presId="urn:microsoft.com/office/officeart/2005/8/layout/rings+Icon"/>
    <dgm:cxn modelId="{D1849B30-4883-41D7-BB4D-6BE72DCA4793}" type="presOf" srcId="{11AC19B1-7872-4245-ABCF-14B56DFB664F}" destId="{90AEF3CE-F430-45F1-AB1F-3BECBDD6CB45}" srcOrd="0" destOrd="0" presId="urn:microsoft.com/office/officeart/2005/8/layout/rings+Icon"/>
    <dgm:cxn modelId="{BC5DB870-8105-49E0-845D-4ECE0FE80DEC}" type="presOf" srcId="{F4A7DDF3-F06A-4790-8AB7-66DC11AD5060}" destId="{335023D1-D61C-4B4D-A9BE-FE5B6F05BF0D}" srcOrd="0" destOrd="0" presId="urn:microsoft.com/office/officeart/2005/8/layout/rings+Icon"/>
    <dgm:cxn modelId="{709C048A-D0E2-4CF9-AC2F-175F12CCBCCF}" type="presOf" srcId="{49D31B04-BEC3-44CC-A0A7-697F3C5408C9}" destId="{22F94D60-DD24-4C8C-B68D-73EDBE17DE95}" srcOrd="0" destOrd="0" presId="urn:microsoft.com/office/officeart/2005/8/layout/rings+Icon"/>
    <dgm:cxn modelId="{3775E094-4EF8-47CA-A001-407D11D558C9}" srcId="{F4A7DDF3-F06A-4790-8AB7-66DC11AD5060}" destId="{49D31B04-BEC3-44CC-A0A7-697F3C5408C9}" srcOrd="1" destOrd="0" parTransId="{49E1CF9F-7A3B-4F7E-AB49-0EFEC59C7173}" sibTransId="{72D21C92-2B75-42FA-9C93-5205C28D4B49}"/>
    <dgm:cxn modelId="{99BA50EE-653E-4CFE-AD5F-316765D34ED1}" srcId="{F4A7DDF3-F06A-4790-8AB7-66DC11AD5060}" destId="{86CB5CAD-2E32-4D3E-91B5-177B2407D857}" srcOrd="0" destOrd="0" parTransId="{678CB297-B2BF-4DDC-A3FA-8ED0D44DC573}" sibTransId="{FA5ECA9F-F6DE-4EEF-9C7C-C87633D52E0A}"/>
    <dgm:cxn modelId="{E74DDBFE-8733-4B0F-B705-3934E63E7DF1}" srcId="{F4A7DDF3-F06A-4790-8AB7-66DC11AD5060}" destId="{11AC19B1-7872-4245-ABCF-14B56DFB664F}" srcOrd="2" destOrd="0" parTransId="{6287074A-7FDD-44F8-BC09-94AA3B19BDD4}" sibTransId="{835534E4-473B-4AB3-AD61-F1154E46E87B}"/>
    <dgm:cxn modelId="{E2ABC712-5D61-4756-A306-109D881ABDB8}" type="presParOf" srcId="{335023D1-D61C-4B4D-A9BE-FE5B6F05BF0D}" destId="{4942C965-1F26-4598-B76A-3E26ECA3313C}" srcOrd="0" destOrd="0" presId="urn:microsoft.com/office/officeart/2005/8/layout/rings+Icon"/>
    <dgm:cxn modelId="{616A1EA7-850A-41A2-BB6A-A5158CC3F994}" type="presParOf" srcId="{335023D1-D61C-4B4D-A9BE-FE5B6F05BF0D}" destId="{22F94D60-DD24-4C8C-B68D-73EDBE17DE95}" srcOrd="1" destOrd="0" presId="urn:microsoft.com/office/officeart/2005/8/layout/rings+Icon"/>
    <dgm:cxn modelId="{61D36CD9-CCF3-47F8-B439-AEF418583792}" type="presParOf" srcId="{335023D1-D61C-4B4D-A9BE-FE5B6F05BF0D}" destId="{90AEF3CE-F430-45F1-AB1F-3BECBDD6CB45}" srcOrd="2" destOrd="0" presId="urn:microsoft.com/office/officeart/2005/8/layout/rings+Icon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942C965-1F26-4598-B76A-3E26ECA3313C}">
      <dsp:nvSpPr>
        <dsp:cNvPr id="0" name=""/>
        <dsp:cNvSpPr/>
      </dsp:nvSpPr>
      <dsp:spPr>
        <a:xfrm>
          <a:off x="8" y="97615"/>
          <a:ext cx="1824866" cy="1680981"/>
        </a:xfrm>
        <a:prstGeom prst="ellipse">
          <a:avLst/>
        </a:prstGeom>
        <a:solidFill>
          <a:schemeClr val="accent1">
            <a:shade val="80000"/>
            <a:alpha val="50000"/>
            <a:hueOff val="0"/>
            <a:satOff val="0"/>
            <a:lumOff val="0"/>
            <a:alphaOff val="0"/>
          </a:schemeClr>
        </a:solidFill>
        <a:ln w="2540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1" kern="1200"/>
            <a:t>Hypnotics</a:t>
          </a:r>
        </a:p>
      </dsp:txBody>
      <dsp:txXfrm>
        <a:off x="267253" y="343789"/>
        <a:ext cx="1290376" cy="1188633"/>
      </dsp:txXfrm>
    </dsp:sp>
    <dsp:sp modelId="{22F94D60-DD24-4C8C-B68D-73EDBE17DE95}">
      <dsp:nvSpPr>
        <dsp:cNvPr id="0" name=""/>
        <dsp:cNvSpPr/>
      </dsp:nvSpPr>
      <dsp:spPr>
        <a:xfrm>
          <a:off x="889931" y="1240068"/>
          <a:ext cx="1681005" cy="1680981"/>
        </a:xfrm>
        <a:prstGeom prst="ellipse">
          <a:avLst/>
        </a:prstGeom>
        <a:solidFill>
          <a:schemeClr val="accent1">
            <a:shade val="80000"/>
            <a:alpha val="50000"/>
            <a:hueOff val="21"/>
            <a:satOff val="-403"/>
            <a:lumOff val="2264"/>
            <a:alphaOff val="15000"/>
          </a:schemeClr>
        </a:solidFill>
        <a:ln w="2540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1" kern="1200"/>
            <a:t>Muscle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1" kern="1200"/>
            <a:t>relaxant</a:t>
          </a:r>
        </a:p>
      </dsp:txBody>
      <dsp:txXfrm>
        <a:off x="1136108" y="1486242"/>
        <a:ext cx="1188651" cy="1188633"/>
      </dsp:txXfrm>
    </dsp:sp>
    <dsp:sp modelId="{90AEF3CE-F430-45F1-AB1F-3BECBDD6CB45}">
      <dsp:nvSpPr>
        <dsp:cNvPr id="0" name=""/>
        <dsp:cNvSpPr/>
      </dsp:nvSpPr>
      <dsp:spPr>
        <a:xfrm>
          <a:off x="1731611" y="71795"/>
          <a:ext cx="1726056" cy="1680981"/>
        </a:xfrm>
        <a:prstGeom prst="ellipse">
          <a:avLst/>
        </a:prstGeom>
        <a:solidFill>
          <a:schemeClr val="accent1">
            <a:shade val="80000"/>
            <a:alpha val="50000"/>
            <a:hueOff val="41"/>
            <a:satOff val="-806"/>
            <a:lumOff val="4529"/>
            <a:alphaOff val="30000"/>
          </a:schemeClr>
        </a:solidFill>
        <a:ln w="2540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1" kern="1200"/>
            <a:t>Analgesia</a:t>
          </a:r>
        </a:p>
      </dsp:txBody>
      <dsp:txXfrm>
        <a:off x="1984386" y="317969"/>
        <a:ext cx="1220506" cy="118863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ings+Icon">
  <dgm:title val="Interconnected Rings"/>
  <dgm:desc val="Use to show overlapping or interconnected ideas or concepts. The first seven lines of Level 1 text correspond with a circle. Unused text does not appear, but remains available if you switch layouts.  "/>
  <dgm:catLst>
    <dgm:cat type="relationship" pri="32000"/>
    <dgm:cat type="officeonline" pri="6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0"/>
        <dgm:pt modelId="20"/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/>
        <dgm:pt modelId="20"/>
        <dgm:pt modelId="30"/>
        <dgm:pt modelId="40"/>
      </dgm:ptLst>
      <dgm:cxnLst>
        <dgm:cxn modelId="50" srcId="0" destId="10" srcOrd="0" destOrd="0"/>
        <dgm:cxn modelId="60" srcId="0" destId="20" srcOrd="1" destOrd="0"/>
        <dgm:cxn modelId="70" srcId="0" destId="30" srcOrd="2" destOrd="0"/>
        <dgm:cxn modelId="80" srcId="0" destId="40" srcOrd="2" destOrd="0"/>
      </dgm:cxnLst>
      <dgm:bg/>
      <dgm:whole/>
    </dgm:dataModel>
  </dgm:clrData>
  <dgm:layoutNode name="Name0">
    <dgm:varLst>
      <dgm:chMax val="7"/>
      <dgm:dir/>
      <dgm:resizeHandles val="exact"/>
    </dgm:varLst>
    <dgm:choose name="Name1">
      <dgm:if name="Name2" axis="ch" ptType="node" func="cnt" op="lt" val="1">
        <dgm:alg type="composite"/>
        <dgm:shape xmlns:r="http://schemas.openxmlformats.org/officeDocument/2006/relationships" r:blip="">
          <dgm:adjLst/>
        </dgm:shape>
        <dgm:presOf/>
        <dgm:constrLst/>
        <dgm:ruleLst/>
      </dgm:if>
      <dgm:if name="Name3" axis="ch" ptType="node" func="cnt" op="equ" val="1">
        <dgm:alg type="composite">
          <dgm:param type="ar" val="1"/>
        </dgm:alg>
        <dgm:shape xmlns:r="http://schemas.openxmlformats.org/officeDocument/2006/relationships" r:blip="">
          <dgm:adjLst/>
        </dgm:shape>
        <dgm:presOf/>
        <dgm:constrLst>
          <dgm:constr type="primFontSz" for="des" ptType="node" op="equ" val="65"/>
          <dgm:constr type="l" for="ch" forName="ellipse1" refType="w" fact="0"/>
          <dgm:constr type="t" for="ch" forName="ellipse1" refType="h" fact="0"/>
          <dgm:constr type="w" for="ch" forName="ellipse1" refType="w"/>
          <dgm:constr type="h" for="ch" forName="ellipse1" refType="h"/>
        </dgm:constrLst>
      </dgm:if>
      <dgm:if name="Name4" axis="ch" ptType="node" func="cnt" op="equ" val="2">
        <dgm:alg type="composite">
          <dgm:param type="ar" val="0.9086"/>
        </dgm:alg>
        <dgm:shape xmlns:r="http://schemas.openxmlformats.org/officeDocument/2006/relationships" r:blip="">
          <dgm:adjLst/>
        </dgm:shape>
        <dgm:presOf/>
        <dgm:constrLst>
          <dgm:constr type="primFontSz" for="des" ptType="node" op="equ" val="65"/>
          <dgm:constr type="l" for="ch" forName="ellipse1" refType="w" fact="0"/>
          <dgm:constr type="t" for="ch" forName="ellipse1" refType="h" fact="0"/>
          <dgm:constr type="w" for="ch" forName="ellipse1" refType="w" fact="0.6602"/>
          <dgm:constr type="h" for="ch" forName="ellipse1" refType="h" fact="0.5999"/>
          <dgm:constr type="l" for="ch" forName="ellipse2" refType="w" fact="0.3398"/>
          <dgm:constr type="t" for="ch" forName="ellipse2" refType="h" fact="0.4001"/>
          <dgm:constr type="w" for="ch" forName="ellipse2" refType="w" fact="0.6602"/>
          <dgm:constr type="h" for="ch" forName="ellipse2" refType="h" fact="0.5999"/>
        </dgm:constrLst>
      </dgm:if>
      <dgm:if name="Name5" axis="ch" ptType="node" func="cnt" op="equ" val="3">
        <dgm:alg type="composite">
          <dgm:param type="ar" val="1.2171"/>
        </dgm:alg>
        <dgm:shape xmlns:r="http://schemas.openxmlformats.org/officeDocument/2006/relationships" r:blip="">
          <dgm:adjLst/>
        </dgm:shape>
        <dgm:presOf/>
        <dgm:constrLst>
          <dgm:constr type="primFontSz" for="des" ptType="node" op="equ" val="65"/>
          <dgm:constr type="l" for="ch" forName="ellipse1" refType="w" fact="0"/>
          <dgm:constr type="t" for="ch" forName="ellipse1" refType="h" fact="0"/>
          <dgm:constr type="w" for="ch" forName="ellipse1" refType="w" fact="0.4929"/>
          <dgm:constr type="h" for="ch" forName="ellipse1" refType="h" fact="0.5999"/>
          <dgm:constr type="l" for="ch" forName="ellipse2" refType="w" fact="0.2537"/>
          <dgm:constr type="t" for="ch" forName="ellipse2" refType="h" fact="0.4001"/>
          <dgm:constr type="w" for="ch" forName="ellipse2" refType="w" fact="0.4929"/>
          <dgm:constr type="h" for="ch" forName="ellipse2" refType="h" fact="0.5999"/>
          <dgm:constr type="l" for="ch" forName="ellipse3" refType="w" fact="0.5071"/>
          <dgm:constr type="t" for="ch" forName="ellipse3" refType="h" fact="0"/>
          <dgm:constr type="w" for="ch" forName="ellipse3" refType="w" fact="0.4929"/>
          <dgm:constr type="h" for="ch" forName="ellipse3" refType="h" fact="0.5999"/>
        </dgm:constrLst>
      </dgm:if>
      <dgm:if name="Name6" axis="ch" ptType="node" func="cnt" op="equ" val="4">
        <dgm:alg type="composite">
          <dgm:param type="ar" val="1.5255"/>
        </dgm:alg>
        <dgm:shape xmlns:r="http://schemas.openxmlformats.org/officeDocument/2006/relationships" r:blip="">
          <dgm:adjLst/>
        </dgm:shape>
        <dgm:presOf/>
        <dgm:constrLst>
          <dgm:constr type="primFontSz" for="des" ptType="node" op="equ" val="65"/>
          <dgm:constr type="l" for="ch" forName="ellipse1" refType="w" fact="0"/>
          <dgm:constr type="t" for="ch" forName="ellipse1" refType="h" fact="0"/>
          <dgm:constr type="w" for="ch" forName="ellipse1" refType="w" fact="0.3932"/>
          <dgm:constr type="h" for="ch" forName="ellipse1" refType="h" fact="0.5999"/>
          <dgm:constr type="l" for="ch" forName="ellipse2" refType="w" fact="0.2023"/>
          <dgm:constr type="t" for="ch" forName="ellipse2" refType="h" fact="0.4001"/>
          <dgm:constr type="w" for="ch" forName="ellipse2" refType="w" fact="0.3932"/>
          <dgm:constr type="h" for="ch" forName="ellipse2" refType="h" fact="0.5999"/>
          <dgm:constr type="l" for="ch" forName="ellipse3" refType="w" fact="0.4045"/>
          <dgm:constr type="t" for="ch" forName="ellipse3" refType="h" fact="0"/>
          <dgm:constr type="w" for="ch" forName="ellipse3" refType="w" fact="0.3932"/>
          <dgm:constr type="h" for="ch" forName="ellipse3" refType="h" fact="0.5999"/>
          <dgm:constr type="l" for="ch" forName="ellipse4" refType="w" fact="0.6068"/>
          <dgm:constr type="t" for="ch" forName="ellipse4" refType="h" fact="0.4001"/>
          <dgm:constr type="w" for="ch" forName="ellipse4" refType="w" fact="0.3932"/>
          <dgm:constr type="h" for="ch" forName="ellipse4" refType="h" fact="0.5999"/>
        </dgm:constrLst>
      </dgm:if>
      <dgm:if name="Name7" axis="ch" ptType="node" func="cnt" op="equ" val="5">
        <dgm:alg type="composite">
          <dgm:param type="ar" val="1.834"/>
        </dgm:alg>
        <dgm:shape xmlns:r="http://schemas.openxmlformats.org/officeDocument/2006/relationships" r:blip="">
          <dgm:adjLst/>
        </dgm:shape>
        <dgm:presOf/>
        <dgm:constrLst>
          <dgm:constr type="primFontSz" for="des" ptType="node" op="equ" val="65"/>
          <dgm:constr type="l" for="ch" forName="ellipse1" refType="w" fact="0"/>
          <dgm:constr type="t" for="ch" forName="ellipse1" refType="h" fact="0"/>
          <dgm:constr type="w" for="ch" forName="ellipse1" refType="w" fact="0.3271"/>
          <dgm:constr type="h" for="ch" forName="ellipse1" refType="h" fact="0.5999"/>
          <dgm:constr type="l" for="ch" forName="ellipse2" refType="w" fact="0.1682"/>
          <dgm:constr type="t" for="ch" forName="ellipse2" refType="h" fact="0.4001"/>
          <dgm:constr type="w" for="ch" forName="ellipse2" refType="w" fact="0.3271"/>
          <dgm:constr type="h" for="ch" forName="ellipse2" refType="h" fact="0.5999"/>
          <dgm:constr type="l" for="ch" forName="ellipse3" refType="w" fact="0.3365"/>
          <dgm:constr type="t" for="ch" forName="ellipse3" refType="h" fact="0"/>
          <dgm:constr type="w" for="ch" forName="ellipse3" refType="w" fact="0.3271"/>
          <dgm:constr type="h" for="ch" forName="ellipse3" refType="h" fact="0.5999"/>
          <dgm:constr type="l" for="ch" forName="ellipse4" refType="w" fact="0.5047"/>
          <dgm:constr type="t" for="ch" forName="ellipse4" refType="h" fact="0.4001"/>
          <dgm:constr type="w" for="ch" forName="ellipse4" refType="w" fact="0.3271"/>
          <dgm:constr type="h" for="ch" forName="ellipse4" refType="h" fact="0.5999"/>
          <dgm:constr type="l" for="ch" forName="ellipse5" refType="w" fact="0.6729"/>
          <dgm:constr type="t" for="ch" forName="ellipse5" refType="h" fact="0"/>
          <dgm:constr type="w" for="ch" forName="ellipse5" refType="w" fact="0.3271"/>
          <dgm:constr type="h" for="ch" forName="ellipse5" refType="h" fact="0.5999"/>
        </dgm:constrLst>
      </dgm:if>
      <dgm:if name="Name8" axis="ch" ptType="node" func="cnt" op="equ" val="6">
        <dgm:alg type="composite">
          <dgm:param type="ar" val="2.1873"/>
        </dgm:alg>
        <dgm:shape xmlns:r="http://schemas.openxmlformats.org/officeDocument/2006/relationships" r:blip="">
          <dgm:adjLst/>
        </dgm:shape>
        <dgm:presOf/>
        <dgm:constrLst>
          <dgm:constr type="primFontSz" for="des" ptType="node" op="equ" val="65"/>
          <dgm:constr type="l" for="ch" forName="ellipse1" refType="w" fact="0"/>
          <dgm:constr type="t" for="ch" forName="ellipse1" refType="h" fact="0"/>
          <dgm:constr type="w" for="ch" forName="ellipse1" refType="w" fact="0.278"/>
          <dgm:constr type="h" for="ch" forName="ellipse1" refType="h" fact="0.6081"/>
          <dgm:constr type="l" for="ch" forName="ellipse2" refType="w" fact="0.1444"/>
          <dgm:constr type="t" for="ch" forName="ellipse2" refType="h" fact="0.3919"/>
          <dgm:constr type="w" for="ch" forName="ellipse2" refType="w" fact="0.278"/>
          <dgm:constr type="h" for="ch" forName="ellipse2" refType="h" fact="0.6081"/>
          <dgm:constr type="l" for="ch" forName="ellipse3" refType="w" fact="0.2888"/>
          <dgm:constr type="t" for="ch" forName="ellipse3" refType="h" fact="0"/>
          <dgm:constr type="w" for="ch" forName="ellipse3" refType="w" fact="0.278"/>
          <dgm:constr type="h" for="ch" forName="ellipse3" refType="h" fact="0.6081"/>
          <dgm:constr type="l" for="ch" forName="ellipse4" refType="w" fact="0.4332"/>
          <dgm:constr type="t" for="ch" forName="ellipse4" refType="h" fact="0.3919"/>
          <dgm:constr type="w" for="ch" forName="ellipse4" refType="w" fact="0.278"/>
          <dgm:constr type="h" for="ch" forName="ellipse4" refType="h" fact="0.6081"/>
          <dgm:constr type="l" for="ch" forName="ellipse5" refType="w" fact="0.5776"/>
          <dgm:constr type="t" for="ch" forName="ellipse5" refType="h" fact="0"/>
          <dgm:constr type="w" for="ch" forName="ellipse5" refType="w" fact="0.278"/>
          <dgm:constr type="h" for="ch" forName="ellipse5" refType="h" fact="0.6081"/>
          <dgm:constr type="l" for="ch" forName="ellipse6" refType="w" fact="0.722"/>
          <dgm:constr type="t" for="ch" forName="ellipse6" refType="h" fact="0.3919"/>
          <dgm:constr type="w" for="ch" forName="ellipse6" refType="w" fact="0.278"/>
          <dgm:constr type="h" for="ch" forName="ellipse6" refType="h" fact="0.6081"/>
        </dgm:constrLst>
      </dgm:if>
      <dgm:else name="Name9">
        <dgm:alg type="composite">
          <dgm:param type="ar" val="2.3466"/>
        </dgm:alg>
        <dgm:shape xmlns:r="http://schemas.openxmlformats.org/officeDocument/2006/relationships" r:blip="">
          <dgm:adjLst/>
        </dgm:shape>
        <dgm:presOf/>
        <dgm:constrLst>
          <dgm:constr type="primFontSz" for="des" ptType="node" op="equ" val="65"/>
          <dgm:constr type="l" for="ch" forName="ellipse1" refType="w" fact="0"/>
          <dgm:constr type="t" for="ch" forName="ellipse1" refType="h" fact="0"/>
          <dgm:constr type="w" for="ch" forName="ellipse1" refType="w" fact="0.2455"/>
          <dgm:constr type="h" for="ch" forName="ellipse1" refType="h" fact="0.5761"/>
          <dgm:constr type="l" for="ch" forName="ellipse2" refType="w" fact="0.1257"/>
          <dgm:constr type="t" for="ch" forName="ellipse2" refType="h" fact="0.4239"/>
          <dgm:constr type="w" for="ch" forName="ellipse2" refType="w" fact="0.2455"/>
          <dgm:constr type="h" for="ch" forName="ellipse2" refType="h" fact="0.5761"/>
          <dgm:constr type="l" for="ch" forName="ellipse3" refType="w" fact="0.2515"/>
          <dgm:constr type="t" for="ch" forName="ellipse3" refType="h" fact="0"/>
          <dgm:constr type="w" for="ch" forName="ellipse3" refType="w" fact="0.2455"/>
          <dgm:constr type="h" for="ch" forName="ellipse3" refType="h" fact="0.5761"/>
          <dgm:constr type="l" for="ch" forName="ellipse4" refType="w" fact="0.3772"/>
          <dgm:constr type="t" for="ch" forName="ellipse4" refType="h" fact="0.4239"/>
          <dgm:constr type="w" for="ch" forName="ellipse4" refType="w" fact="0.2455"/>
          <dgm:constr type="h" for="ch" forName="ellipse4" refType="h" fact="0.5761"/>
          <dgm:constr type="l" for="ch" forName="ellipse5" refType="w" fact="0.503"/>
          <dgm:constr type="t" for="ch" forName="ellipse5" refType="h" fact="0"/>
          <dgm:constr type="w" for="ch" forName="ellipse5" refType="w" fact="0.2455"/>
          <dgm:constr type="h" for="ch" forName="ellipse5" refType="h" fact="0.5761"/>
          <dgm:constr type="l" for="ch" forName="ellipse6" refType="w" fact="0.6287"/>
          <dgm:constr type="t" for="ch" forName="ellipse6" refType="h" fact="0.4239"/>
          <dgm:constr type="w" for="ch" forName="ellipse6" refType="w" fact="0.2455"/>
          <dgm:constr type="h" for="ch" forName="ellipse6" refType="h" fact="0.5761"/>
          <dgm:constr type="l" for="ch" forName="ellipse7" refType="w" fact="0.7545"/>
          <dgm:constr type="t" for="ch" forName="ellipse7" refType="h" fact="0"/>
          <dgm:constr type="w" for="ch" forName="ellipse7" refType="w" fact="0.2455"/>
          <dgm:constr type="h" for="ch" forName="ellipse7" refType="h" fact="0.5761"/>
        </dgm:constrLst>
      </dgm:else>
    </dgm:choose>
    <dgm:choose name="Name10">
      <dgm:if name="Name11" axis="ch" ptType="node" func="cnt" op="gte" val="1">
        <dgm:layoutNode name="ellipse1" styleLbl="vennNode1">
          <dgm:varLst>
            <dgm:bulletEnabled val="1"/>
          </dgm:varLst>
          <dgm:alg type="tx"/>
          <dgm:shape xmlns:r="http://schemas.openxmlformats.org/officeDocument/2006/relationships" type="ellipse" r:blip="">
            <dgm:adjLst/>
          </dgm:shape>
          <dgm:choose name="Name12">
            <dgm:if name="Name13" func="var" arg="dir" op="equ" val="norm">
              <dgm:presOf axis="ch desOrSelf" ptType="node node" st="1 1" cnt="1 0"/>
            </dgm:if>
            <dgm:else name="Name14">
              <dgm:choose name="Name15">
                <dgm:if name="Name16" axis="ch" ptType="node" func="cnt" op="equ" val="1">
                  <dgm:presOf axis="ch desOrSelf" ptType="node node" st="1 1" cnt="1 0"/>
                </dgm:if>
                <dgm:if name="Name17" axis="ch" ptType="node" func="cnt" op="equ" val="2">
                  <dgm:presOf axis="ch desOrSelf" ptType="node node" st="2 1" cnt="1 0"/>
                </dgm:if>
                <dgm:if name="Name18" axis="ch" ptType="node" func="cnt" op="equ" val="3">
                  <dgm:presOf axis="ch desOrSelf" ptType="node node" st="3 1" cnt="1 0"/>
                </dgm:if>
                <dgm:if name="Name19" axis="ch" ptType="node" func="cnt" op="equ" val="4">
                  <dgm:presOf axis="ch desOrSelf" ptType="node node" st="4 1" cnt="1 0"/>
                </dgm:if>
                <dgm:if name="Name20" axis="ch" ptType="node" func="cnt" op="equ" val="5">
                  <dgm:presOf axis="ch desOrSelf" ptType="node node" st="5 1" cnt="1 0"/>
                </dgm:if>
                <dgm:if name="Name21" axis="ch" ptType="node" func="cnt" op="equ" val="6">
                  <dgm:presOf axis="ch desOrSelf" ptType="node node" st="6 1" cnt="1 0"/>
                </dgm:if>
                <dgm:if name="Name22" axis="ch" ptType="node" func="cnt" op="gte" val="7">
                  <dgm:presOf axis="ch desOrSelf" ptType="node node" st="7 1" cnt="1 0"/>
                </dgm:if>
                <dgm:else name="Name23"/>
              </dgm:choose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24"/>
    </dgm:choose>
    <dgm:choose name="Name25">
      <dgm:if name="Name26" axis="ch" ptType="node" func="cnt" op="gte" val="2">
        <dgm:layoutNode name="ellipse2" styleLbl="vennNode1">
          <dgm:varLst>
            <dgm:bulletEnabled val="1"/>
          </dgm:varLst>
          <dgm:alg type="tx"/>
          <dgm:choose name="Name27">
            <dgm:if name="Name28" func="var" arg="dir" op="equ" val="norm">
              <dgm:shape xmlns:r="http://schemas.openxmlformats.org/officeDocument/2006/relationships" type="ellipse" r:blip="">
                <dgm:adjLst/>
              </dgm:shape>
              <dgm:presOf axis="ch desOrSelf" ptType="node node" st="2 1" cnt="1 0"/>
            </dgm:if>
            <dgm:else name="Name29">
              <dgm:shape xmlns:r="http://schemas.openxmlformats.org/officeDocument/2006/relationships" type="ellipse" r:blip="" zOrderOff="-2">
                <dgm:adjLst/>
              </dgm:shape>
              <dgm:choose name="Name30">
                <dgm:if name="Name31" axis="ch" ptType="node" func="cnt" op="equ" val="2">
                  <dgm:presOf axis="ch desOrSelf" ptType="node node" st="1 1" cnt="1 0"/>
                </dgm:if>
                <dgm:if name="Name32" axis="ch" ptType="node" func="cnt" op="equ" val="3">
                  <dgm:presOf axis="ch desOrSelf" ptType="node node" st="2 1" cnt="1 0"/>
                </dgm:if>
                <dgm:if name="Name33" axis="ch" ptType="node" func="cnt" op="equ" val="4">
                  <dgm:presOf axis="ch desOrSelf" ptType="node node" st="3 1" cnt="1 0"/>
                </dgm:if>
                <dgm:if name="Name34" axis="ch" ptType="node" func="cnt" op="equ" val="5">
                  <dgm:presOf axis="ch desOrSelf" ptType="node node" st="4 1" cnt="1 0"/>
                </dgm:if>
                <dgm:if name="Name35" axis="ch" ptType="node" func="cnt" op="equ" val="6">
                  <dgm:presOf axis="ch desOrSelf" ptType="node node" st="5 1" cnt="1 0"/>
                </dgm:if>
                <dgm:if name="Name36" axis="ch" ptType="node" func="cnt" op="gte" val="7">
                  <dgm:presOf axis="ch desOrSelf" ptType="node node" st="6 1" cnt="1 0"/>
                </dgm:if>
                <dgm:else name="Name37"/>
              </dgm:choose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38"/>
    </dgm:choose>
    <dgm:choose name="Name39">
      <dgm:if name="Name40" axis="ch" ptType="node" func="cnt" op="gte" val="3">
        <dgm:layoutNode name="ellipse3" styleLbl="vennNode1">
          <dgm:varLst>
            <dgm:bulletEnabled val="1"/>
          </dgm:varLst>
          <dgm:alg type="tx"/>
          <dgm:shape xmlns:r="http://schemas.openxmlformats.org/officeDocument/2006/relationships" type="ellipse" r:blip="">
            <dgm:adjLst/>
          </dgm:shape>
          <dgm:choose name="Name41">
            <dgm:if name="Name42" func="var" arg="dir" op="equ" val="norm">
              <dgm:shape xmlns:r="http://schemas.openxmlformats.org/officeDocument/2006/relationships" type="ellipse" r:blip="">
                <dgm:adjLst/>
              </dgm:shape>
              <dgm:presOf axis="ch desOrSelf" ptType="node node" st="3 1" cnt="1 0"/>
            </dgm:if>
            <dgm:else name="Name43">
              <dgm:shape xmlns:r="http://schemas.openxmlformats.org/officeDocument/2006/relationships" type="ellipse" r:blip="" zOrderOff="-4">
                <dgm:adjLst/>
              </dgm:shape>
              <dgm:choose name="Name44">
                <dgm:if name="Name45" axis="ch" ptType="node" func="cnt" op="equ" val="3">
                  <dgm:presOf axis="ch desOrSelf" ptType="node node" st="1 1" cnt="1 0"/>
                </dgm:if>
                <dgm:if name="Name46" axis="ch" ptType="node" func="cnt" op="equ" val="4">
                  <dgm:presOf axis="ch desOrSelf" ptType="node node" st="2 1" cnt="1 0"/>
                </dgm:if>
                <dgm:if name="Name47" axis="ch" ptType="node" func="cnt" op="equ" val="5">
                  <dgm:presOf axis="ch desOrSelf" ptType="node node" st="3 1" cnt="1 0"/>
                </dgm:if>
                <dgm:if name="Name48" axis="ch" ptType="node" func="cnt" op="equ" val="6">
                  <dgm:presOf axis="ch desOrSelf" ptType="node node" st="4 1" cnt="1 0"/>
                </dgm:if>
                <dgm:if name="Name49" axis="ch" ptType="node" func="cnt" op="gte" val="7">
                  <dgm:presOf axis="ch desOrSelf" ptType="node node" st="5 1" cnt="1 0"/>
                </dgm:if>
                <dgm:else name="Name50"/>
              </dgm:choose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1"/>
    </dgm:choose>
    <dgm:choose name="Name52">
      <dgm:if name="Name53" axis="ch" ptType="node" func="cnt" op="gte" val="4">
        <dgm:layoutNode name="ellipse4" styleLbl="vennNode1">
          <dgm:varLst>
            <dgm:bulletEnabled val="1"/>
          </dgm:varLst>
          <dgm:alg type="tx"/>
          <dgm:choose name="Name54">
            <dgm:if name="Name55" func="var" arg="dir" op="equ" val="norm">
              <dgm:shape xmlns:r="http://schemas.openxmlformats.org/officeDocument/2006/relationships" type="ellipse" r:blip="">
                <dgm:adjLst/>
              </dgm:shape>
              <dgm:presOf axis="ch desOrSelf" ptType="node node" st="4 1" cnt="1 0"/>
            </dgm:if>
            <dgm:else name="Name56">
              <dgm:shape xmlns:r="http://schemas.openxmlformats.org/officeDocument/2006/relationships" type="ellipse" r:blip="" zOrderOff="-6">
                <dgm:adjLst/>
              </dgm:shape>
              <dgm:choose name="Name57">
                <dgm:if name="Name58" axis="ch" ptType="node" func="cnt" op="equ" val="4">
                  <dgm:presOf axis="ch desOrSelf" ptType="node node" st="1 1" cnt="1 0"/>
                </dgm:if>
                <dgm:if name="Name59" axis="ch" ptType="node" func="cnt" op="equ" val="5">
                  <dgm:presOf axis="ch desOrSelf" ptType="node node" st="2 1" cnt="1 0"/>
                </dgm:if>
                <dgm:if name="Name60" axis="ch" ptType="node" func="cnt" op="equ" val="6">
                  <dgm:presOf axis="ch desOrSelf" ptType="node node" st="3 1" cnt="1 0"/>
                </dgm:if>
                <dgm:if name="Name61" axis="ch" ptType="node" func="cnt" op="gte" val="7">
                  <dgm:presOf axis="ch desOrSelf" ptType="node node" st="4 1" cnt="1 0"/>
                </dgm:if>
                <dgm:else name="Name62"/>
              </dgm:choose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63"/>
    </dgm:choose>
    <dgm:choose name="Name64">
      <dgm:if name="Name65" axis="ch" ptType="node" func="cnt" op="gte" val="5">
        <dgm:layoutNode name="ellipse5" styleLbl="vennNode1">
          <dgm:varLst>
            <dgm:bulletEnabled val="1"/>
          </dgm:varLst>
          <dgm:alg type="tx"/>
          <dgm:choose name="Name66">
            <dgm:if name="Name67" func="var" arg="dir" op="equ" val="norm">
              <dgm:shape xmlns:r="http://schemas.openxmlformats.org/officeDocument/2006/relationships" type="ellipse" r:blip="">
                <dgm:adjLst/>
              </dgm:shape>
              <dgm:presOf axis="ch desOrSelf" ptType="node node" st="5 1" cnt="1 0"/>
            </dgm:if>
            <dgm:else name="Name68">
              <dgm:shape xmlns:r="http://schemas.openxmlformats.org/officeDocument/2006/relationships" type="ellipse" r:blip="" zOrderOff="-8">
                <dgm:adjLst/>
              </dgm:shape>
              <dgm:choose name="Name69">
                <dgm:if name="Name70" axis="ch" ptType="node" func="cnt" op="equ" val="5">
                  <dgm:presOf axis="ch desOrSelf" ptType="node node" st="1 1" cnt="1 0"/>
                </dgm:if>
                <dgm:if name="Name71" axis="ch" ptType="node" func="cnt" op="equ" val="6">
                  <dgm:presOf axis="ch desOrSelf" ptType="node node" st="2 1" cnt="1 0"/>
                </dgm:if>
                <dgm:if name="Name72" axis="ch" ptType="node" func="cnt" op="gte" val="7">
                  <dgm:presOf axis="ch desOrSelf" ptType="node node" st="3 1" cnt="1 0"/>
                </dgm:if>
                <dgm:else name="Name73"/>
              </dgm:choose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74"/>
    </dgm:choose>
    <dgm:choose name="Name75">
      <dgm:if name="Name76" axis="ch" ptType="node" func="cnt" op="gte" val="6">
        <dgm:layoutNode name="ellipse6" styleLbl="vennNode1">
          <dgm:varLst>
            <dgm:bulletEnabled val="1"/>
          </dgm:varLst>
          <dgm:alg type="tx"/>
          <dgm:choose name="Name77">
            <dgm:if name="Name78" func="var" arg="dir" op="equ" val="norm">
              <dgm:shape xmlns:r="http://schemas.openxmlformats.org/officeDocument/2006/relationships" type="ellipse" r:blip="">
                <dgm:adjLst/>
              </dgm:shape>
              <dgm:presOf axis="ch desOrSelf" ptType="node node" st="6 1" cnt="1 0"/>
            </dgm:if>
            <dgm:else name="Name79">
              <dgm:shape xmlns:r="http://schemas.openxmlformats.org/officeDocument/2006/relationships" type="ellipse" r:blip="" zOrderOff="-10">
                <dgm:adjLst/>
              </dgm:shape>
              <dgm:choose name="Name80">
                <dgm:if name="Name81" axis="ch" ptType="node" func="cnt" op="equ" val="6">
                  <dgm:presOf axis="ch desOrSelf" ptType="node node" st="1 1" cnt="1 0"/>
                </dgm:if>
                <dgm:if name="Name82" axis="ch" ptType="node" func="cnt" op="gte" val="7">
                  <dgm:presOf axis="ch desOrSelf" ptType="node node" st="2 1" cnt="1 0"/>
                </dgm:if>
                <dgm:else name="Name83"/>
              </dgm:choose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84"/>
    </dgm:choose>
    <dgm:choose name="Name85">
      <dgm:if name="Name86" axis="ch" ptType="node" func="cnt" op="gte" val="7">
        <dgm:layoutNode name="ellipse7" styleLbl="vennNode1">
          <dgm:varLst>
            <dgm:bulletEnabled val="1"/>
          </dgm:varLst>
          <dgm:alg type="tx"/>
          <dgm:choose name="Name87">
            <dgm:if name="Name88" func="var" arg="dir" op="equ" val="norm">
              <dgm:shape xmlns:r="http://schemas.openxmlformats.org/officeDocument/2006/relationships" type="ellipse" r:blip="">
                <dgm:adjLst/>
              </dgm:shape>
              <dgm:presOf axis="ch desOrSelf" ptType="node node" st="7 1" cnt="1 0"/>
            </dgm:if>
            <dgm:else name="Name89">
              <dgm:shape xmlns:r="http://schemas.openxmlformats.org/officeDocument/2006/relationships" type="ellipse" r:blip="" zOrderOff="-12">
                <dgm:adjLst/>
              </dgm:shape>
              <dgm:presOf axis="ch desOrSelf" ptType="node node" st="1 1" cnt="1 0"/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90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D80DD5E-0486-413E-A1A9-B9E5C594210D}" type="datetimeFigureOut">
              <a:rPr lang="en-US" smtClean="0"/>
              <a:t>10/20/2021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722FB97-F04D-4235-AF6B-74E549BE3D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64919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722FB97-F04D-4235-AF6B-74E549BE3DAD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369741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0" i="0">
                <a:solidFill>
                  <a:srgbClr val="383636"/>
                </a:solidFill>
                <a:effectLst/>
                <a:latin typeface="Lato"/>
              </a:rPr>
              <a:t>PEEP: positive end </a:t>
            </a:r>
            <a:r>
              <a:rPr lang="en-US" b="0" i="0" err="1">
                <a:solidFill>
                  <a:srgbClr val="383636"/>
                </a:solidFill>
                <a:effectLst/>
                <a:latin typeface="Lato"/>
              </a:rPr>
              <a:t>expirtory</a:t>
            </a:r>
            <a:r>
              <a:rPr lang="en-US" b="0" i="0">
                <a:solidFill>
                  <a:srgbClr val="383636"/>
                </a:solidFill>
                <a:effectLst/>
                <a:latin typeface="Lato"/>
              </a:rPr>
              <a:t> 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722FB97-F04D-4235-AF6B-74E549BE3DAD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628343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722FB97-F04D-4235-AF6B-74E549BE3DAD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31441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BDA9F5-6761-4C22-9217-99F6E9479112}" type="datetime1">
              <a:rPr lang="en-US" smtClean="0"/>
              <a:t>10/20/2021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01279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44669-6EDD-41C3-BD2A-6B2010397FA6}" type="datetime1">
              <a:rPr lang="en-US" smtClean="0"/>
              <a:t>10/20/2021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621416"/>
      </p:ext>
    </p:extLst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44669-6EDD-41C3-BD2A-6B2010397FA6}" type="datetime1">
              <a:rPr lang="en-US" smtClean="0"/>
              <a:t>10/20/2021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576852119"/>
      </p:ext>
    </p:extLst>
  </p:cSld>
  <p:clrMapOvr>
    <a:masterClrMapping/>
  </p:clrMapOvr>
  <p:hf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44669-6EDD-41C3-BD2A-6B2010397FA6}" type="datetime1">
              <a:rPr lang="en-US" smtClean="0"/>
              <a:t>10/20/2021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0062070"/>
      </p:ext>
    </p:extLst>
  </p:cSld>
  <p:clrMapOvr>
    <a:masterClrMapping/>
  </p:clrMapOvr>
  <p:hf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44669-6EDD-41C3-BD2A-6B2010397FA6}" type="datetime1">
              <a:rPr lang="en-US" smtClean="0"/>
              <a:t>10/20/2021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239425489"/>
      </p:ext>
    </p:extLst>
  </p:cSld>
  <p:clrMapOvr>
    <a:masterClrMapping/>
  </p:clrMapOvr>
  <p:hf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44669-6EDD-41C3-BD2A-6B2010397FA6}" type="datetime1">
              <a:rPr lang="en-US" smtClean="0"/>
              <a:t>10/20/2021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4195556"/>
      </p:ext>
    </p:extLst>
  </p:cSld>
  <p:clrMapOvr>
    <a:masterClrMapping/>
  </p:clrMapOvr>
  <p:hf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1A404-E16C-45A6-B0BF-09C9D3D3AFE5}" type="datetime1">
              <a:rPr lang="en-US" smtClean="0"/>
              <a:t>10/20/2021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687322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08A634-5004-4D6C-8401-2A9AC583D70B}" type="datetime1">
              <a:rPr lang="en-US" smtClean="0"/>
              <a:t>10/20/2021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19209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EF377A-EFE0-485F-B5AE-2AB9898434E2}" type="datetime1">
              <a:rPr lang="en-US" smtClean="0"/>
              <a:t>10/20/2021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01151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4EE031-7D44-4984-B117-BDF302F1196F}" type="datetime1">
              <a:rPr lang="en-US" smtClean="0"/>
              <a:t>10/20/2021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01620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180C98-708B-485A-A317-BF3DBC691A2C}" type="datetime1">
              <a:rPr lang="en-US" smtClean="0"/>
              <a:t>10/20/2021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32011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3B5325-76CB-4BD8-8DC8-3599A3B7FDF5}" type="datetime1">
              <a:rPr lang="en-US" smtClean="0"/>
              <a:t>10/20/2021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04609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6F163-D36E-43DB-9496-B6C60314BAF0}" type="datetime1">
              <a:rPr lang="en-US" smtClean="0"/>
              <a:t>10/20/2021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44865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AF7AAA-F387-4F7B-B962-AA4124A318EF}" type="datetime1">
              <a:rPr lang="en-US" smtClean="0"/>
              <a:t>10/20/2021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14969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4A6FC-A9A5-4227-ADBF-46C41D72DD8D}" type="datetime1">
              <a:rPr lang="en-US" smtClean="0"/>
              <a:t>10/20/2021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33185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6B2F9-6806-474F-B2C1-8B8B51EDBD71}" type="datetime1">
              <a:rPr lang="en-US" smtClean="0"/>
              <a:t>10/20/2021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18213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C44669-6EDD-41C3-BD2A-6B2010397FA6}" type="datetime1">
              <a:rPr lang="en-US" smtClean="0"/>
              <a:t>10/20/2021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10973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3" r:id="rId1"/>
    <p:sldLayoutId id="2147483694" r:id="rId2"/>
    <p:sldLayoutId id="2147483695" r:id="rId3"/>
    <p:sldLayoutId id="2147483696" r:id="rId4"/>
    <p:sldLayoutId id="2147483697" r:id="rId5"/>
    <p:sldLayoutId id="2147483698" r:id="rId6"/>
    <p:sldLayoutId id="2147483699" r:id="rId7"/>
    <p:sldLayoutId id="2147483700" r:id="rId8"/>
    <p:sldLayoutId id="2147483701" r:id="rId9"/>
    <p:sldLayoutId id="2147483702" r:id="rId10"/>
    <p:sldLayoutId id="2147483703" r:id="rId11"/>
    <p:sldLayoutId id="2147483704" r:id="rId12"/>
    <p:sldLayoutId id="2147483705" r:id="rId13"/>
    <p:sldLayoutId id="2147483706" r:id="rId14"/>
    <p:sldLayoutId id="2147483707" r:id="rId15"/>
    <p:sldLayoutId id="2147483708" r:id="rId16"/>
  </p:sldLayoutIdLst>
  <p:hf hdr="0" ftr="0" dt="0"/>
  <p:txStyles>
    <p:titleStyle>
      <a:lvl1pPr algn="l" defTabSz="457200" rtl="1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rtl="1" eaLnBrk="1" hangingPunct="1">
        <a:defRPr>
          <a:solidFill>
            <a:schemeClr val="tx2"/>
          </a:solidFill>
        </a:defRPr>
      </a:lvl2pPr>
      <a:lvl3pPr rtl="1" eaLnBrk="1" hangingPunct="1">
        <a:defRPr>
          <a:solidFill>
            <a:schemeClr val="tx2"/>
          </a:solidFill>
        </a:defRPr>
      </a:lvl3pPr>
      <a:lvl4pPr rtl="1" eaLnBrk="1" hangingPunct="1">
        <a:defRPr>
          <a:solidFill>
            <a:schemeClr val="tx2"/>
          </a:solidFill>
        </a:defRPr>
      </a:lvl4pPr>
      <a:lvl5pPr rtl="1" eaLnBrk="1" hangingPunct="1">
        <a:defRPr>
          <a:solidFill>
            <a:schemeClr val="tx2"/>
          </a:solidFill>
        </a:defRPr>
      </a:lvl5pPr>
      <a:lvl6pPr rtl="1" eaLnBrk="1" hangingPunct="1">
        <a:defRPr>
          <a:solidFill>
            <a:schemeClr val="tx2"/>
          </a:solidFill>
        </a:defRPr>
      </a:lvl6pPr>
      <a:lvl7pPr rtl="1" eaLnBrk="1" hangingPunct="1">
        <a:defRPr>
          <a:solidFill>
            <a:schemeClr val="tx2"/>
          </a:solidFill>
        </a:defRPr>
      </a:lvl7pPr>
      <a:lvl8pPr rtl="1" eaLnBrk="1" hangingPunct="1">
        <a:defRPr>
          <a:solidFill>
            <a:schemeClr val="tx2"/>
          </a:solidFill>
        </a:defRPr>
      </a:lvl8pPr>
      <a:lvl9pPr rtl="1" eaLnBrk="1" hangingPunct="1">
        <a:defRPr>
          <a:solidFill>
            <a:schemeClr val="tx2"/>
          </a:solidFill>
        </a:defRPr>
      </a:lvl9pPr>
    </p:titleStyle>
    <p:bodyStyle>
      <a:lvl1pPr marL="342900" indent="-3429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.png"/><Relationship Id="rId4" Type="http://schemas.openxmlformats.org/officeDocument/2006/relationships/image" Target="../media/image11.jpe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jpeg"/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jpeg"/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5.jpeg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645F0B-A5EE-44FE-A532-579907C07B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2078" y="1788891"/>
            <a:ext cx="8596668" cy="2689665"/>
          </a:xfrm>
        </p:spPr>
        <p:txBody>
          <a:bodyPr>
            <a:noAutofit/>
          </a:bodyPr>
          <a:lstStyle/>
          <a:p>
            <a:pPr algn="ctr"/>
            <a:r>
              <a:rPr lang="ar-JO" sz="13400" b="1">
                <a:latin typeface="Aldhabi" panose="01000000000000000000" pitchFamily="2" charset="-78"/>
                <a:cs typeface="Aldhabi" panose="01000000000000000000" pitchFamily="2" charset="-78"/>
              </a:rPr>
              <a:t>بسم الله الرحمن الرحيم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4C509EA-CFC1-4D30-A6B4-D1F7DB6F46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354048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682CB2-92D2-4A39-A615-0D7EB9BB3E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94952" y="523477"/>
            <a:ext cx="8258971" cy="1609344"/>
          </a:xfrm>
        </p:spPr>
        <p:txBody>
          <a:bodyPr/>
          <a:lstStyle/>
          <a:p>
            <a:r>
              <a:rPr lang="en-US">
                <a:solidFill>
                  <a:schemeClr val="accent1">
                    <a:lumMod val="75000"/>
                  </a:schemeClr>
                </a:solidFill>
              </a:rPr>
              <a:t>Nausea and vomiting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3A610E-E329-43F9-B1E7-CE29C6BC31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94952" y="2622665"/>
            <a:ext cx="10058400" cy="2028796"/>
          </a:xfrm>
        </p:spPr>
        <p:txBody>
          <a:bodyPr/>
          <a:lstStyle/>
          <a:p>
            <a:pPr algn="l" rtl="0"/>
            <a:r>
              <a:rPr lang="en-US" sz="2400" b="1"/>
              <a:t>Risk factors:</a:t>
            </a:r>
          </a:p>
          <a:p>
            <a:pPr marL="457200" indent="-457200" algn="l" rtl="0">
              <a:buFont typeface="+mj-lt"/>
              <a:buAutoNum type="arabicPeriod"/>
            </a:pPr>
            <a:r>
              <a:rPr lang="en-US" sz="2400"/>
              <a:t>Use of volatile anesthetics </a:t>
            </a:r>
          </a:p>
          <a:p>
            <a:pPr marL="457200" indent="-457200" algn="l" rtl="0">
              <a:buFont typeface="+mj-lt"/>
              <a:buAutoNum type="arabicPeriod"/>
            </a:pPr>
            <a:r>
              <a:rPr lang="en-US" sz="2400"/>
              <a:t>Long duration surgeries </a:t>
            </a:r>
          </a:p>
          <a:p>
            <a:pPr marL="457200" indent="-457200" algn="l" rtl="0">
              <a:buFont typeface="+mj-lt"/>
              <a:buAutoNum type="arabicPeriod"/>
            </a:pPr>
            <a:r>
              <a:rPr lang="en-US" sz="2400"/>
              <a:t>Use of post-operative </a:t>
            </a:r>
            <a:r>
              <a:rPr lang="en-US" sz="2400" b="1" i="1">
                <a:solidFill>
                  <a:schemeClr val="accent1">
                    <a:lumMod val="75000"/>
                  </a:schemeClr>
                </a:solidFill>
              </a:rPr>
              <a:t>opioids</a:t>
            </a:r>
            <a:r>
              <a:rPr lang="en-US" sz="2400">
                <a:solidFill>
                  <a:schemeClr val="accent1">
                    <a:lumMod val="75000"/>
                  </a:schemeClr>
                </a:solidFill>
              </a:rPr>
              <a:t>  </a:t>
            </a:r>
          </a:p>
          <a:p>
            <a:pPr marL="0" indent="0">
              <a:buNone/>
            </a:pPr>
            <a:endParaRPr lang="en-US">
              <a:solidFill>
                <a:schemeClr val="accent1">
                  <a:lumMod val="75000"/>
                </a:schemeClr>
              </a:solidFill>
            </a:endParaRPr>
          </a:p>
          <a:p>
            <a:pPr marL="0" indent="0">
              <a:buNone/>
            </a:pPr>
            <a:endParaRPr lang="en-US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4A79FF2-4A69-4007-B96E-B3BCD1EC9E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9ECB07A-57E8-4DBF-9299-65CD1B48E049}"/>
              </a:ext>
            </a:extLst>
          </p:cNvPr>
          <p:cNvSpPr txBox="1"/>
          <p:nvPr/>
        </p:nvSpPr>
        <p:spPr>
          <a:xfrm>
            <a:off x="755904" y="4959252"/>
            <a:ext cx="1036624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/>
              <a:t>Managed by: </a:t>
            </a:r>
          </a:p>
          <a:p>
            <a:r>
              <a:rPr lang="en-US" sz="2400"/>
              <a:t>Anti-emetic drug (metoclopramide) and IV fluids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FEED5FF0-B2B7-443B-BE9F-69575108ACA6}"/>
              </a:ext>
            </a:extLst>
          </p:cNvPr>
          <p:cNvSpPr txBox="1">
            <a:spLocks/>
          </p:cNvSpPr>
          <p:nvPr/>
        </p:nvSpPr>
        <p:spPr>
          <a:xfrm>
            <a:off x="894952" y="1870731"/>
            <a:ext cx="7915275" cy="537395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182880" indent="-182880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/>
              <a:t>Are the most common </a:t>
            </a:r>
            <a:r>
              <a:rPr lang="en-US" sz="2400" u="sng"/>
              <a:t>minor</a:t>
            </a:r>
            <a:r>
              <a:rPr lang="en-US" sz="2400"/>
              <a:t> </a:t>
            </a:r>
            <a:r>
              <a:rPr lang="en-US" sz="2400" u="sng"/>
              <a:t>post-operative</a:t>
            </a:r>
            <a:r>
              <a:rPr lang="en-US" sz="2400"/>
              <a:t> complications.</a:t>
            </a:r>
          </a:p>
          <a:p>
            <a:pPr marL="0" indent="0">
              <a:buFont typeface="Wingdings" pitchFamily="2" charset="2"/>
              <a:buNone/>
            </a:pPr>
            <a:endParaRPr lang="en-US">
              <a:solidFill>
                <a:schemeClr val="accent1">
                  <a:lumMod val="75000"/>
                </a:schemeClr>
              </a:solidFill>
            </a:endParaRPr>
          </a:p>
          <a:p>
            <a:pPr marL="0" indent="0">
              <a:buFont typeface="Wingdings" pitchFamily="2" charset="2"/>
              <a:buNone/>
            </a:pPr>
            <a:endParaRPr lang="en-US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3852212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B474A7-01AC-4912-BA4F-66F4CBAF75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chemeClr val="accent1">
                    <a:lumMod val="75000"/>
                  </a:schemeClr>
                </a:solidFill>
              </a:rPr>
              <a:t>Air way injury 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90575C55-637D-482A-B402-24F0FCFBD2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5280" y="1489128"/>
            <a:ext cx="10244328" cy="5018649"/>
          </a:xfrm>
        </p:spPr>
        <p:txBody>
          <a:bodyPr>
            <a:noAutofit/>
          </a:bodyPr>
          <a:lstStyle/>
          <a:p>
            <a:pPr marL="0" marR="0" algn="l" rtl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80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It is a </a:t>
            </a:r>
            <a:r>
              <a:rPr lang="en-US" sz="2800" u="sng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peri-operative</a:t>
            </a:r>
            <a:r>
              <a:rPr lang="en-US" sz="280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complication </a:t>
            </a:r>
            <a:r>
              <a:rPr lang="en-US" sz="280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</a:t>
            </a:r>
            <a:r>
              <a:rPr lang="en-US" sz="280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ccurs due to difficult intubation or mal-practice during intubation </a:t>
            </a:r>
          </a:p>
          <a:p>
            <a:pPr marL="0" marR="0" algn="l" rtl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80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Occurs due to tracheal intubation that involve </a:t>
            </a:r>
            <a:r>
              <a:rPr lang="en-US" sz="2800" u="sng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laryngoscopy</a:t>
            </a:r>
            <a:r>
              <a:rPr lang="en-US" sz="280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and </a:t>
            </a:r>
            <a:r>
              <a:rPr lang="en-US" sz="2800" u="sng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endotracheal intubation</a:t>
            </a:r>
          </a:p>
          <a:p>
            <a:pPr marL="342900" marR="0" lvl="0" indent="-342900" algn="l" rt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2800" u="sng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Upper incisor injury </a:t>
            </a:r>
            <a:r>
              <a:rPr lang="en-US" sz="280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(the most common one)</a:t>
            </a:r>
            <a:endParaRPr lang="en-US" sz="2800" u="sng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marR="0" lvl="0" indent="-342900" algn="l" rt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280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Temporomandibular joint injury </a:t>
            </a:r>
          </a:p>
          <a:p>
            <a:pPr marL="342900" marR="0" lvl="0" indent="-342900" algn="l" rt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280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Laryngeal and tracheal injury </a:t>
            </a:r>
          </a:p>
          <a:p>
            <a:pPr marL="342900" marR="0" lvl="0" indent="-342900" algn="l" rtl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+mj-lt"/>
              <a:buAutoNum type="arabicPeriod"/>
            </a:pPr>
            <a:r>
              <a:rPr lang="en-US" sz="280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Esophageal perforation  </a:t>
            </a:r>
          </a:p>
          <a:p>
            <a:pPr marL="342900" marR="0" lvl="0" indent="-342900" algn="l" rtl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+mj-lt"/>
              <a:buAutoNum type="arabicPeriod"/>
            </a:pPr>
            <a:r>
              <a:rPr lang="en-US" sz="280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pharyngoesophageal perforation 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11B22C0C-0705-4497-9699-B4CCAFC245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11</a:t>
            </a:fld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7EE6AEA-8818-4463-B09E-B33DDA4B7097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91568" y="3998453"/>
            <a:ext cx="2395558" cy="2334885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7A2BEC8E-6BDB-4FB6-B673-D79205EB7CB1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5192" y="4163045"/>
            <a:ext cx="2307032" cy="22103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082646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B474A7-01AC-4912-BA4F-66F4CBAF75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491102"/>
            <a:ext cx="10058400" cy="1609344"/>
          </a:xfrm>
        </p:spPr>
        <p:txBody>
          <a:bodyPr/>
          <a:lstStyle/>
          <a:p>
            <a:r>
              <a:rPr lang="en-US">
                <a:solidFill>
                  <a:schemeClr val="accent1">
                    <a:lumMod val="75000"/>
                  </a:schemeClr>
                </a:solidFill>
              </a:rPr>
              <a:t>Why adhesive tape is used??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2C1DC368-6404-4B9E-B97D-0C5A4EEF9E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2450" y="4220308"/>
            <a:ext cx="10058400" cy="2070276"/>
          </a:xfrm>
        </p:spPr>
        <p:txBody>
          <a:bodyPr>
            <a:normAutofit/>
          </a:bodyPr>
          <a:lstStyle/>
          <a:p>
            <a:pPr algn="l" rtl="0"/>
            <a:r>
              <a:rPr lang="en-US" sz="2400"/>
              <a:t>In anesthetic patient there is absence of the eye lid reflexes  and lacrimation lead to dryness of the cornea which lead to corneal abrasion and ulceration.</a:t>
            </a:r>
          </a:p>
          <a:p>
            <a:pPr algn="l" rtl="0"/>
            <a:r>
              <a:rPr lang="en-US" sz="2400"/>
              <a:t>We use adhesive tape covering the eyelids </a:t>
            </a:r>
            <a:r>
              <a:rPr lang="en-US" sz="2400" u="sng"/>
              <a:t>to prevent it  </a:t>
            </a:r>
            <a:r>
              <a:rPr lang="en-US" sz="2400"/>
              <a:t>from dryness.</a:t>
            </a:r>
            <a:endParaRPr lang="en-US" sz="2400" u="sng"/>
          </a:p>
          <a:p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4ABC5D81-25E5-4AEC-9E72-F7DF2EEC7F2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18843" y="1489716"/>
            <a:ext cx="3508153" cy="23773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674982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C38AD4-5050-461F-B2E7-FA65D196B7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>
                <a:solidFill>
                  <a:schemeClr val="accent1">
                    <a:lumMod val="75000"/>
                  </a:schemeClr>
                </a:solidFill>
              </a:rPr>
              <a:t>Pulmonary complications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E2DCBE-3DE1-4A5C-9331-D1D873C3F0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8496" y="1437559"/>
            <a:ext cx="10058400" cy="426720"/>
          </a:xfrm>
        </p:spPr>
        <p:txBody>
          <a:bodyPr/>
          <a:lstStyle/>
          <a:p>
            <a:pPr marL="0" indent="0" algn="l" rtl="0">
              <a:buNone/>
            </a:pPr>
            <a:r>
              <a:rPr lang="en-US" sz="2000" b="1"/>
              <a:t>Risk factors are age, DM, obesity, smoking and COPD </a:t>
            </a:r>
          </a:p>
          <a:p>
            <a:pPr marL="0" indent="0">
              <a:buNone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DA3B502-4BC0-42DB-8EE3-FB85CBF699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13</a:t>
            </a:fld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060E99A-AF8B-4B89-890C-4ECA1BB3310D}"/>
              </a:ext>
            </a:extLst>
          </p:cNvPr>
          <p:cNvSpPr txBox="1"/>
          <p:nvPr/>
        </p:nvSpPr>
        <p:spPr>
          <a:xfrm>
            <a:off x="158496" y="2204711"/>
            <a:ext cx="857097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/>
              <a:t>1- Hypoventilation: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D838C64C-0CD9-4607-8BE2-F66C0271110D}"/>
              </a:ext>
            </a:extLst>
          </p:cNvPr>
          <p:cNvSpPr txBox="1">
            <a:spLocks/>
          </p:cNvSpPr>
          <p:nvPr/>
        </p:nvSpPr>
        <p:spPr>
          <a:xfrm>
            <a:off x="286708" y="3158429"/>
            <a:ext cx="9721858" cy="2642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/>
              <a:t>It is a </a:t>
            </a:r>
            <a:r>
              <a:rPr lang="en-US" sz="2400" u="sng"/>
              <a:t>peri-</a:t>
            </a:r>
            <a:r>
              <a:rPr lang="en-US" sz="2400"/>
              <a:t> and </a:t>
            </a:r>
            <a:r>
              <a:rPr lang="en-US" sz="2400" u="sng"/>
              <a:t>post-operative</a:t>
            </a:r>
            <a:r>
              <a:rPr lang="en-US" sz="2400"/>
              <a:t> major complication of G.A. </a:t>
            </a:r>
          </a:p>
          <a:p>
            <a:r>
              <a:rPr lang="en-US" sz="2400">
                <a:solidFill>
                  <a:schemeClr val="tx1">
                    <a:lumMod val="95000"/>
                    <a:lumOff val="5000"/>
                  </a:schemeClr>
                </a:solidFill>
              </a:rPr>
              <a:t>Hypoventilation can be caused by : fluid overload, pulmonary embolism, cardiac arrest, pulmonary atelectasis, asthma, COPD       and </a:t>
            </a:r>
            <a:r>
              <a:rPr lang="en-US" sz="2400" u="sng">
                <a:solidFill>
                  <a:schemeClr val="tx1">
                    <a:lumMod val="95000"/>
                    <a:lumOff val="5000"/>
                  </a:schemeClr>
                </a:solidFill>
              </a:rPr>
              <a:t>breathing machine error </a:t>
            </a:r>
          </a:p>
          <a:p>
            <a:r>
              <a:rPr lang="en-US" sz="2400">
                <a:solidFill>
                  <a:schemeClr val="tx1">
                    <a:lumMod val="95000"/>
                    <a:lumOff val="5000"/>
                  </a:schemeClr>
                </a:solidFill>
              </a:rPr>
              <a:t>The patient can develop </a:t>
            </a:r>
            <a:r>
              <a:rPr lang="en-US" sz="2400" b="1" u="sng">
                <a:solidFill>
                  <a:schemeClr val="tx1">
                    <a:lumMod val="95000"/>
                    <a:lumOff val="5000"/>
                  </a:schemeClr>
                </a:solidFill>
              </a:rPr>
              <a:t>hypoxemia</a:t>
            </a:r>
            <a:r>
              <a:rPr lang="en-US" sz="2400">
                <a:solidFill>
                  <a:schemeClr val="tx1">
                    <a:lumMod val="95000"/>
                    <a:lumOff val="5000"/>
                  </a:schemeClr>
                </a:solidFill>
              </a:rPr>
              <a:t> (oxygen deficiency in arterial  blood) or </a:t>
            </a:r>
            <a:r>
              <a:rPr lang="en-US" sz="2400" b="1" u="sng">
                <a:solidFill>
                  <a:schemeClr val="tx1">
                    <a:lumMod val="95000"/>
                    <a:lumOff val="5000"/>
                  </a:schemeClr>
                </a:solidFill>
              </a:rPr>
              <a:t>hypoxia</a:t>
            </a:r>
            <a:r>
              <a:rPr lang="en-US" sz="2400">
                <a:solidFill>
                  <a:schemeClr val="tx1">
                    <a:lumMod val="95000"/>
                    <a:lumOff val="5000"/>
                  </a:schemeClr>
                </a:solidFill>
              </a:rPr>
              <a:t> (impaired tissue oxygenation).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38136F2D-B5D1-4638-A0BF-CA3F96DF0B5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93065" y="2328382"/>
            <a:ext cx="2798935" cy="1774394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3A0A59BA-32D1-42B8-82BD-F08C9064F80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6200000">
            <a:off x="10467273" y="4240661"/>
            <a:ext cx="1881521" cy="1567934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D70212CE-2036-4783-9319-BE0E519F18EC}"/>
              </a:ext>
            </a:extLst>
          </p:cNvPr>
          <p:cNvSpPr txBox="1"/>
          <p:nvPr/>
        </p:nvSpPr>
        <p:spPr>
          <a:xfrm>
            <a:off x="526766" y="5965389"/>
            <a:ext cx="10058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/>
              <a:t>Managed by: </a:t>
            </a:r>
            <a:r>
              <a:rPr lang="en-US" sz="2400"/>
              <a:t>oxygen therapy and taking care of the underlying condition</a:t>
            </a:r>
          </a:p>
        </p:txBody>
      </p:sp>
    </p:spTree>
    <p:extLst>
      <p:ext uri="{BB962C8B-B14F-4D97-AF65-F5344CB8AC3E}">
        <p14:creationId xmlns:p14="http://schemas.microsoft.com/office/powerpoint/2010/main" val="372387210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80A180-84C7-4733-8862-37E0A0E291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5712" y="1874314"/>
            <a:ext cx="4610868" cy="4220682"/>
          </a:xfrm>
        </p:spPr>
        <p:txBody>
          <a:bodyPr/>
          <a:lstStyle/>
          <a:p>
            <a:pPr algn="l" rtl="0"/>
            <a:r>
              <a:rPr lang="en-US" sz="2400" b="1"/>
              <a:t>Causes:</a:t>
            </a:r>
            <a:endParaRPr lang="en-US" sz="2400"/>
          </a:p>
          <a:p>
            <a:pPr marL="457200" indent="-457200" algn="l" rtl="0">
              <a:buFont typeface="+mj-lt"/>
              <a:buAutoNum type="arabicPeriod"/>
            </a:pPr>
            <a:r>
              <a:rPr lang="en-US" sz="2400"/>
              <a:t>Impaired Surfactant </a:t>
            </a:r>
          </a:p>
          <a:p>
            <a:pPr marL="457200" indent="-457200" algn="l" rtl="0">
              <a:buFont typeface="+mj-lt"/>
              <a:buAutoNum type="arabicPeriod"/>
            </a:pPr>
            <a:r>
              <a:rPr lang="en-US" sz="2400"/>
              <a:t>Bronchial obstruction</a:t>
            </a:r>
          </a:p>
          <a:p>
            <a:pPr marL="457200" indent="-457200" algn="l" rtl="0">
              <a:buFont typeface="+mj-lt"/>
              <a:buAutoNum type="arabicPeriod"/>
            </a:pPr>
            <a:r>
              <a:rPr lang="en-US" sz="2400"/>
              <a:t>Pneumothorax </a:t>
            </a:r>
          </a:p>
          <a:p>
            <a:pPr algn="l" rtl="0"/>
            <a:r>
              <a:rPr lang="en-US" sz="2400" b="1"/>
              <a:t>Managed by: </a:t>
            </a:r>
            <a:r>
              <a:rPr lang="en-US" sz="2400"/>
              <a:t>removal of obstruction, chest tube and PEEP in case of hypoxia </a:t>
            </a:r>
          </a:p>
          <a:p>
            <a:pPr marL="0" indent="0">
              <a:buNone/>
            </a:pPr>
            <a:endParaRPr lang="en-US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50130A3E-F236-4699-A2F8-727775175C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14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B438E25-5D6A-4543-9739-5155E7B9A029}"/>
              </a:ext>
            </a:extLst>
          </p:cNvPr>
          <p:cNvSpPr txBox="1"/>
          <p:nvPr/>
        </p:nvSpPr>
        <p:spPr>
          <a:xfrm>
            <a:off x="605391" y="375400"/>
            <a:ext cx="370535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/>
              <a:t>2- Atelectasis: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8D0147FB-8306-4034-8E8A-810B1490EE7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" y="5007071"/>
            <a:ext cx="3000375" cy="1745079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25D754E9-5000-4CB7-9BFF-74E0FB9079FC}"/>
              </a:ext>
            </a:extLst>
          </p:cNvPr>
          <p:cNvSpPr txBox="1"/>
          <p:nvPr/>
        </p:nvSpPr>
        <p:spPr>
          <a:xfrm>
            <a:off x="6028582" y="379531"/>
            <a:ext cx="543770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/>
              <a:t>3- Pulmonary edema:</a:t>
            </a: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CBFC6CF4-6DCD-43B4-A4AF-527F0439DF29}"/>
              </a:ext>
            </a:extLst>
          </p:cNvPr>
          <p:cNvSpPr txBox="1">
            <a:spLocks/>
          </p:cNvSpPr>
          <p:nvPr/>
        </p:nvSpPr>
        <p:spPr>
          <a:xfrm>
            <a:off x="6096000" y="1874314"/>
            <a:ext cx="5855208" cy="42206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b="1"/>
              <a:t>Causes: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/>
              <a:t>Acute changes in blood pressure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/>
              <a:t>Vascular tissue damage 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/>
              <a:t>Heart failure 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/>
              <a:t>Aspiration  </a:t>
            </a:r>
            <a:endParaRPr lang="en-US" sz="2400" b="1"/>
          </a:p>
          <a:p>
            <a:r>
              <a:rPr lang="en-US" sz="2400" b="1"/>
              <a:t>Managed by: </a:t>
            </a:r>
            <a:r>
              <a:rPr lang="en-US" sz="2400"/>
              <a:t>Mechanical ventilation and treatment of the underlying problem (HF …. diuretics)</a:t>
            </a:r>
          </a:p>
          <a:p>
            <a:pPr marL="0" indent="0">
              <a:buFont typeface="Wingdings" pitchFamily="2" charset="2"/>
              <a:buNone/>
            </a:pPr>
            <a:endParaRPr lang="en-US"/>
          </a:p>
        </p:txBody>
      </p:sp>
      <p:pic>
        <p:nvPicPr>
          <p:cNvPr id="19" name="Picture 18">
            <a:extLst>
              <a:ext uri="{FF2B5EF4-FFF2-40B4-BE49-F238E27FC236}">
                <a16:creationId xmlns:a16="http://schemas.microsoft.com/office/drawing/2014/main" id="{4590A4B1-A48A-4EC9-920A-72AEDDCCE55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336508" y="5088617"/>
            <a:ext cx="1614700" cy="1581986"/>
          </a:xfrm>
          <a:prstGeom prst="rect">
            <a:avLst/>
          </a:prstGeom>
        </p:spPr>
      </p:pic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EFB9BABB-CEB0-4EE8-9273-BCED616AEEE6}"/>
              </a:ext>
            </a:extLst>
          </p:cNvPr>
          <p:cNvSpPr txBox="1">
            <a:spLocks/>
          </p:cNvSpPr>
          <p:nvPr/>
        </p:nvSpPr>
        <p:spPr>
          <a:xfrm>
            <a:off x="6096000" y="1287157"/>
            <a:ext cx="5437704" cy="46642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/>
              <a:t>Fluid accumulation in the lung </a:t>
            </a:r>
          </a:p>
          <a:p>
            <a:pPr marL="0" indent="0">
              <a:buFont typeface="Wingdings" pitchFamily="2" charset="2"/>
              <a:buNone/>
            </a:pPr>
            <a:endParaRPr lang="en-US"/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5AC8DC50-2724-42BD-A124-E6738E6FD628}"/>
              </a:ext>
            </a:extLst>
          </p:cNvPr>
          <p:cNvSpPr txBox="1">
            <a:spLocks/>
          </p:cNvSpPr>
          <p:nvPr/>
        </p:nvSpPr>
        <p:spPr>
          <a:xfrm>
            <a:off x="725712" y="1287157"/>
            <a:ext cx="3705353" cy="707886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182880" indent="-182880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/>
              <a:t>The collapse or impaired functioning of the lung </a:t>
            </a:r>
          </a:p>
          <a:p>
            <a:pPr marL="0" indent="0">
              <a:buFont typeface="Wingdings" pitchFamily="2" charset="2"/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250290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821635-9272-43F4-AFA4-2DD7C2CF2E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4419" y="195723"/>
            <a:ext cx="3865009" cy="1199025"/>
          </a:xfrm>
        </p:spPr>
        <p:txBody>
          <a:bodyPr>
            <a:normAutofit/>
          </a:bodyPr>
          <a:lstStyle/>
          <a:p>
            <a:r>
              <a:rPr lang="en-US" sz="4000"/>
              <a:t>4- Aspiration: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8068DC-54DA-4E99-B636-D83602D1E1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1074" y="2543320"/>
            <a:ext cx="5437704" cy="4318617"/>
          </a:xfrm>
        </p:spPr>
        <p:txBody>
          <a:bodyPr>
            <a:noAutofit/>
          </a:bodyPr>
          <a:lstStyle/>
          <a:p>
            <a:pPr algn="l" rtl="0"/>
            <a:r>
              <a:rPr lang="en-US" b="1"/>
              <a:t>Causes:</a:t>
            </a:r>
            <a:r>
              <a:rPr lang="en-US"/>
              <a:t> Sedative patient cannot control swallowing and cough.</a:t>
            </a:r>
          </a:p>
          <a:p>
            <a:pPr algn="l" rtl="0"/>
            <a:r>
              <a:rPr lang="en-US" b="1"/>
              <a:t>Risk factors:</a:t>
            </a:r>
          </a:p>
          <a:p>
            <a:pPr marL="457200" indent="-457200" algn="l" rtl="0">
              <a:buFont typeface="+mj-lt"/>
              <a:buAutoNum type="arabicPeriod"/>
            </a:pPr>
            <a:r>
              <a:rPr lang="en-US"/>
              <a:t>Emergency surgery</a:t>
            </a:r>
          </a:p>
          <a:p>
            <a:pPr marL="457200" indent="-457200" algn="l" rtl="0">
              <a:buFont typeface="+mj-lt"/>
              <a:buAutoNum type="arabicPeriod"/>
            </a:pPr>
            <a:r>
              <a:rPr lang="en-US"/>
              <a:t>Lack of fasting </a:t>
            </a:r>
          </a:p>
          <a:p>
            <a:pPr marL="457200" indent="-457200" algn="l" rtl="0">
              <a:buFont typeface="+mj-lt"/>
              <a:buAutoNum type="arabicPeriod"/>
            </a:pPr>
            <a:r>
              <a:rPr lang="en-US"/>
              <a:t>Delayed gastric</a:t>
            </a:r>
          </a:p>
          <a:p>
            <a:pPr marL="0" indent="0" algn="l" rtl="0">
              <a:buNone/>
            </a:pPr>
            <a:r>
              <a:rPr lang="en-US"/>
              <a:t> emptying </a:t>
            </a:r>
          </a:p>
          <a:p>
            <a:pPr algn="l" rtl="0"/>
            <a:r>
              <a:rPr lang="en-US" b="1"/>
              <a:t>The consequences: </a:t>
            </a:r>
            <a:r>
              <a:rPr lang="en-US"/>
              <a:t>acute lung damage or pneumonia that may cause </a:t>
            </a:r>
            <a:r>
              <a:rPr lang="en-US">
                <a:solidFill>
                  <a:srgbClr val="FF0000"/>
                </a:solidFill>
              </a:rPr>
              <a:t>death</a:t>
            </a:r>
          </a:p>
          <a:p>
            <a:pPr algn="l" rtl="0"/>
            <a:r>
              <a:rPr lang="en-US" b="1"/>
              <a:t>Managed by: </a:t>
            </a:r>
            <a:r>
              <a:rPr lang="en-US"/>
              <a:t>suction air way, intubation with o2 therapy and lavage</a:t>
            </a:r>
          </a:p>
          <a:p>
            <a:pPr marL="0" indent="0" algn="l" rtl="0">
              <a:buNone/>
            </a:pPr>
            <a:r>
              <a:rPr lang="en-US"/>
              <a:t> 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777C512-B35A-4139-BE0B-6F68EDE0CA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15</a:t>
            </a:fld>
            <a:endParaRPr lang="en-US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A8C108D4-CBA3-4BC1-B312-4161750D7389}"/>
              </a:ext>
            </a:extLst>
          </p:cNvPr>
          <p:cNvSpPr txBox="1">
            <a:spLocks/>
          </p:cNvSpPr>
          <p:nvPr/>
        </p:nvSpPr>
        <p:spPr>
          <a:xfrm>
            <a:off x="6525115" y="195722"/>
            <a:ext cx="3865009" cy="11990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800" b="1" kern="1200" cap="none" baseline="0">
                <a:blipFill>
                  <a:blip r:embed="rId3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tile tx="6350" ty="-127000" sx="65000" sy="64000" flip="none" algn="tl"/>
                </a:blip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/>
              <a:t>5- Pneumonia: 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B7B91B8C-01E8-46E6-A614-C923C36D603E}"/>
              </a:ext>
            </a:extLst>
          </p:cNvPr>
          <p:cNvSpPr txBox="1">
            <a:spLocks/>
          </p:cNvSpPr>
          <p:nvPr/>
        </p:nvSpPr>
        <p:spPr>
          <a:xfrm>
            <a:off x="6525115" y="2665707"/>
            <a:ext cx="5437704" cy="376412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/>
              <a:t>mechanism:</a:t>
            </a:r>
            <a:r>
              <a:rPr lang="en-US"/>
              <a:t> Low resistance to infection due to impaired cough, ciliary movement and alveolar macrophages. </a:t>
            </a:r>
          </a:p>
          <a:p>
            <a:r>
              <a:rPr lang="en-US" b="1"/>
              <a:t>Causes:</a:t>
            </a:r>
          </a:p>
          <a:p>
            <a:pPr marL="457200" indent="-457200">
              <a:buFont typeface="+mj-lt"/>
              <a:buAutoNum type="arabicPeriod"/>
            </a:pPr>
            <a:r>
              <a:rPr lang="en-US"/>
              <a:t>Aspiration  </a:t>
            </a:r>
            <a:endParaRPr lang="en-US" b="1"/>
          </a:p>
          <a:p>
            <a:pPr marL="457200" indent="-457200">
              <a:buFont typeface="+mj-lt"/>
              <a:buAutoNum type="arabicPeriod"/>
            </a:pPr>
            <a:r>
              <a:rPr lang="en-US"/>
              <a:t>Contaminated</a:t>
            </a:r>
          </a:p>
          <a:p>
            <a:pPr marL="0" indent="0">
              <a:buNone/>
            </a:pPr>
            <a:r>
              <a:rPr lang="en-US"/>
              <a:t> endotracheal tube</a:t>
            </a:r>
          </a:p>
          <a:p>
            <a:r>
              <a:rPr lang="en-US" b="1"/>
              <a:t>Managed by: </a:t>
            </a:r>
          </a:p>
          <a:p>
            <a:pPr marL="0" indent="0">
              <a:buFont typeface="Wingdings" pitchFamily="2" charset="2"/>
              <a:buNone/>
            </a:pPr>
            <a:r>
              <a:rPr lang="en-US"/>
              <a:t>IV antibiotics and fluids + oxygen therapy</a:t>
            </a:r>
          </a:p>
          <a:p>
            <a:pPr marL="0" indent="0">
              <a:buFont typeface="Wingdings" pitchFamily="2" charset="2"/>
              <a:buNone/>
            </a:pPr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4478E99A-EF4D-4F12-B534-9E636C5C312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53271" y="3254871"/>
            <a:ext cx="2345457" cy="1956212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8D4763E3-AD66-4EE2-B987-1785D062C8B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024853" y="3599562"/>
            <a:ext cx="2345457" cy="1956212"/>
          </a:xfrm>
          <a:prstGeom prst="rect">
            <a:avLst/>
          </a:prstGeom>
        </p:spPr>
      </p:pic>
      <p:sp>
        <p:nvSpPr>
          <p:cNvPr id="13" name="Oval 12">
            <a:extLst>
              <a:ext uri="{FF2B5EF4-FFF2-40B4-BE49-F238E27FC236}">
                <a16:creationId xmlns:a16="http://schemas.microsoft.com/office/drawing/2014/main" id="{31536A87-5564-425F-B4D8-F4235EEB8524}"/>
              </a:ext>
            </a:extLst>
          </p:cNvPr>
          <p:cNvSpPr/>
          <p:nvPr/>
        </p:nvSpPr>
        <p:spPr>
          <a:xfrm>
            <a:off x="4688115" y="4209143"/>
            <a:ext cx="290286" cy="49348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5E04DA6C-57A2-4C7E-87D1-226D6535A1E8}"/>
              </a:ext>
            </a:extLst>
          </p:cNvPr>
          <p:cNvCxnSpPr>
            <a:cxnSpLocks/>
          </p:cNvCxnSpPr>
          <p:nvPr/>
        </p:nvCxnSpPr>
        <p:spPr>
          <a:xfrm flipH="1">
            <a:off x="4931299" y="3017520"/>
            <a:ext cx="643329" cy="1215456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1DB8EDB3-84AA-4EDF-A8B6-E95D0752314B}"/>
              </a:ext>
            </a:extLst>
          </p:cNvPr>
          <p:cNvSpPr txBox="1">
            <a:spLocks/>
          </p:cNvSpPr>
          <p:nvPr/>
        </p:nvSpPr>
        <p:spPr>
          <a:xfrm>
            <a:off x="486240" y="1394747"/>
            <a:ext cx="5437704" cy="103633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82880" indent="-182880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The contents of the patient’s stomach rise up from the esophagus and end up in the trachea. It occurs peri- or post-operatively.</a:t>
            </a:r>
          </a:p>
          <a:p>
            <a:pPr marL="0" indent="0">
              <a:buFont typeface="Wingdings" pitchFamily="2" charset="2"/>
              <a:buNone/>
            </a:pPr>
            <a:r>
              <a:rPr lang="en-US"/>
              <a:t> </a:t>
            </a:r>
          </a:p>
        </p:txBody>
      </p:sp>
      <p:sp>
        <p:nvSpPr>
          <p:cNvPr id="19" name="Content Placeholder 2">
            <a:extLst>
              <a:ext uri="{FF2B5EF4-FFF2-40B4-BE49-F238E27FC236}">
                <a16:creationId xmlns:a16="http://schemas.microsoft.com/office/drawing/2014/main" id="{69462EF8-DC21-4971-8ACC-35B6D34BE982}"/>
              </a:ext>
            </a:extLst>
          </p:cNvPr>
          <p:cNvSpPr txBox="1">
            <a:spLocks/>
          </p:cNvSpPr>
          <p:nvPr/>
        </p:nvSpPr>
        <p:spPr>
          <a:xfrm>
            <a:off x="6268058" y="1302226"/>
            <a:ext cx="5437704" cy="1128851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182880" indent="-182880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Lung infection , in which the air sacs fill with pus and may become solid. Which </a:t>
            </a:r>
            <a:r>
              <a:rPr lang="en-US" u="sng"/>
              <a:t>interferes with ventilation. </a:t>
            </a:r>
            <a:r>
              <a:rPr lang="en-US">
                <a:solidFill>
                  <a:srgbClr val="FF0000"/>
                </a:solidFill>
              </a:rPr>
              <a:t>(serious condition)</a:t>
            </a:r>
          </a:p>
          <a:p>
            <a:pPr marL="0" indent="0">
              <a:buFont typeface="Wingdings" pitchFamily="2" charset="2"/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904304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80A180-84C7-4733-8862-37E0A0E291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8737" y="1319376"/>
            <a:ext cx="4271409" cy="957943"/>
          </a:xfrm>
        </p:spPr>
        <p:txBody>
          <a:bodyPr>
            <a:normAutofit fontScale="85000" lnSpcReduction="20000"/>
          </a:bodyPr>
          <a:lstStyle/>
          <a:p>
            <a:pPr algn="l" rtl="0"/>
            <a:r>
              <a:rPr lang="en-US" sz="2600"/>
              <a:t>Contraction of smooth muscle in the bronchus (narrowing of the air way) </a:t>
            </a:r>
          </a:p>
          <a:p>
            <a:pPr marL="0" indent="0">
              <a:buNone/>
            </a:pPr>
            <a:endParaRPr lang="en-US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D638DE13-5D94-4A91-974A-A3FAB518FF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16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B438E25-5D6A-4543-9739-5155E7B9A029}"/>
              </a:ext>
            </a:extLst>
          </p:cNvPr>
          <p:cNvSpPr txBox="1"/>
          <p:nvPr/>
        </p:nvSpPr>
        <p:spPr>
          <a:xfrm>
            <a:off x="0" y="307050"/>
            <a:ext cx="472135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/>
              <a:t>6- Bronchospasm: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5D754E9-5000-4CB7-9BFF-74E0FB9079FC}"/>
              </a:ext>
            </a:extLst>
          </p:cNvPr>
          <p:cNvSpPr txBox="1"/>
          <p:nvPr/>
        </p:nvSpPr>
        <p:spPr>
          <a:xfrm>
            <a:off x="5224957" y="359361"/>
            <a:ext cx="543770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/>
              <a:t>7- Laryngospasm:</a:t>
            </a: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CBFC6CF4-6DCD-43B4-A4AF-527F0439DF29}"/>
              </a:ext>
            </a:extLst>
          </p:cNvPr>
          <p:cNvSpPr txBox="1">
            <a:spLocks/>
          </p:cNvSpPr>
          <p:nvPr/>
        </p:nvSpPr>
        <p:spPr>
          <a:xfrm>
            <a:off x="5179409" y="1407886"/>
            <a:ext cx="5437704" cy="174005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82880" indent="-182880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/>
              <a:t>prolonged closure of the vocal cords in response to a trigger during </a:t>
            </a:r>
            <a:r>
              <a:rPr lang="en-US" sz="2400" u="sng"/>
              <a:t>light anesthesia</a:t>
            </a:r>
          </a:p>
          <a:p>
            <a:r>
              <a:rPr lang="en-US" sz="2400"/>
              <a:t>commonly during induction phase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4ADB7DD-A27C-4198-8C39-EBAF99563C3C}"/>
              </a:ext>
            </a:extLst>
          </p:cNvPr>
          <p:cNvSpPr txBox="1"/>
          <p:nvPr/>
        </p:nvSpPr>
        <p:spPr>
          <a:xfrm>
            <a:off x="487680" y="4430486"/>
            <a:ext cx="483906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/>
              <a:t>Management: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2400"/>
              <a:t>100% O2 mechanical ventilator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2400" err="1"/>
              <a:t>Brochodilators</a:t>
            </a:r>
            <a:endParaRPr lang="en-US" sz="2400"/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AAD51E58-6BDF-403B-A4B5-97EF7260AB54}"/>
              </a:ext>
            </a:extLst>
          </p:cNvPr>
          <p:cNvSpPr/>
          <p:nvPr/>
        </p:nvSpPr>
        <p:spPr>
          <a:xfrm>
            <a:off x="2911711" y="3147943"/>
            <a:ext cx="7626856" cy="1039104"/>
          </a:xfrm>
          <a:prstGeom prst="roundRect">
            <a:avLst/>
          </a:prstGeom>
          <a:solidFill>
            <a:schemeClr val="accent1">
              <a:alpha val="42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>
                <a:solidFill>
                  <a:schemeClr val="tx1"/>
                </a:solidFill>
              </a:rPr>
              <a:t>Premature intubation</a:t>
            </a:r>
            <a:r>
              <a:rPr lang="en-US" sz="2000">
                <a:solidFill>
                  <a:schemeClr val="tx1"/>
                </a:solidFill>
              </a:rPr>
              <a:t>, </a:t>
            </a:r>
            <a:r>
              <a:rPr lang="en-US" sz="2000" b="1" err="1">
                <a:solidFill>
                  <a:schemeClr val="tx1"/>
                </a:solidFill>
              </a:rPr>
              <a:t>extubation</a:t>
            </a:r>
            <a:r>
              <a:rPr lang="en-US" sz="2000">
                <a:solidFill>
                  <a:schemeClr val="tx1"/>
                </a:solidFill>
              </a:rPr>
              <a:t>, foreign body irritation and or presence of secretions and blood  </a:t>
            </a:r>
            <a:r>
              <a:rPr lang="en-US" sz="2000">
                <a:solidFill>
                  <a:schemeClr val="tx1"/>
                </a:solidFill>
                <a:sym typeface="Wingdings" panose="05000000000000000000" pitchFamily="2" charset="2"/>
              </a:rPr>
              <a:t></a:t>
            </a:r>
            <a:endParaRPr lang="en-US">
              <a:solidFill>
                <a:schemeClr val="tx1"/>
              </a:solidFill>
            </a:endParaRPr>
          </a:p>
        </p:txBody>
      </p:sp>
      <p:sp>
        <p:nvSpPr>
          <p:cNvPr id="17" name="Arrow: Right 16">
            <a:extLst>
              <a:ext uri="{FF2B5EF4-FFF2-40B4-BE49-F238E27FC236}">
                <a16:creationId xmlns:a16="http://schemas.microsoft.com/office/drawing/2014/main" id="{A5B12AEF-AA08-4E99-A007-151CEC47BF3F}"/>
              </a:ext>
            </a:extLst>
          </p:cNvPr>
          <p:cNvSpPr/>
          <p:nvPr/>
        </p:nvSpPr>
        <p:spPr>
          <a:xfrm>
            <a:off x="158931" y="3202053"/>
            <a:ext cx="2582164" cy="1106714"/>
          </a:xfrm>
          <a:prstGeom prst="rightArrow">
            <a:avLst/>
          </a:prstGeom>
          <a:solidFill>
            <a:schemeClr val="accent1">
              <a:alpha val="56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>
                <a:solidFill>
                  <a:schemeClr val="tx1"/>
                </a:solidFill>
              </a:rPr>
              <a:t>Causes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8F926412-230F-403C-8C0E-A2733D5FC11B}"/>
              </a:ext>
            </a:extLst>
          </p:cNvPr>
          <p:cNvSpPr txBox="1"/>
          <p:nvPr/>
        </p:nvSpPr>
        <p:spPr>
          <a:xfrm>
            <a:off x="6028581" y="4407060"/>
            <a:ext cx="483906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/>
              <a:t>Management: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2400"/>
              <a:t>100% O2 mechanical ventilator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2400"/>
              <a:t>Muscle relaxant</a:t>
            </a:r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698B15A7-064B-4504-BE27-8F8E7939200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47433" y="5372100"/>
            <a:ext cx="2509837" cy="1375026"/>
          </a:xfrm>
          <a:prstGeom prst="rect">
            <a:avLst/>
          </a:prstGeom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26A1BDD4-5F50-4DE4-AEDF-FA42E5C80F6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39439" y="5372100"/>
            <a:ext cx="2369325" cy="1485900"/>
          </a:xfrm>
          <a:prstGeom prst="rect">
            <a:avLst/>
          </a:prstGeom>
        </p:spPr>
      </p:pic>
      <p:sp>
        <p:nvSpPr>
          <p:cNvPr id="23" name="Oval 22">
            <a:extLst>
              <a:ext uri="{FF2B5EF4-FFF2-40B4-BE49-F238E27FC236}">
                <a16:creationId xmlns:a16="http://schemas.microsoft.com/office/drawing/2014/main" id="{6E0702B3-093F-4174-88BB-962EC6B8D822}"/>
              </a:ext>
            </a:extLst>
          </p:cNvPr>
          <p:cNvSpPr/>
          <p:nvPr/>
        </p:nvSpPr>
        <p:spPr>
          <a:xfrm>
            <a:off x="9976955" y="5257800"/>
            <a:ext cx="1280316" cy="16002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B88101C1-8A96-4AE5-89FD-191EB82C5CEF}"/>
              </a:ext>
            </a:extLst>
          </p:cNvPr>
          <p:cNvSpPr/>
          <p:nvPr/>
        </p:nvSpPr>
        <p:spPr>
          <a:xfrm>
            <a:off x="4358639" y="5450114"/>
            <a:ext cx="1150125" cy="140788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4C09E29C-1D96-48E4-81B0-1A0EBDBAED61}"/>
              </a:ext>
            </a:extLst>
          </p:cNvPr>
          <p:cNvCxnSpPr>
            <a:cxnSpLocks/>
            <a:stCxn id="8" idx="3"/>
          </p:cNvCxnSpPr>
          <p:nvPr/>
        </p:nvCxnSpPr>
        <p:spPr>
          <a:xfrm flipH="1">
            <a:off x="5123171" y="5030651"/>
            <a:ext cx="203572" cy="453935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42EC1A10-3489-4372-AE92-9A87771F64D4}"/>
              </a:ext>
            </a:extLst>
          </p:cNvPr>
          <p:cNvCxnSpPr>
            <a:cxnSpLocks/>
          </p:cNvCxnSpPr>
          <p:nvPr/>
        </p:nvCxnSpPr>
        <p:spPr>
          <a:xfrm flipH="1">
            <a:off x="10980462" y="4800600"/>
            <a:ext cx="276808" cy="57150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5008513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3630DB-F6AD-438B-9FC5-4266A6631C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79" y="45720"/>
            <a:ext cx="10058400" cy="1600199"/>
          </a:xfrm>
        </p:spPr>
        <p:txBody>
          <a:bodyPr/>
          <a:lstStyle/>
          <a:p>
            <a:r>
              <a:rPr lang="en-US"/>
              <a:t>8- </a:t>
            </a:r>
            <a:r>
              <a:rPr lang="en-US" err="1"/>
              <a:t>Scoline</a:t>
            </a:r>
            <a:r>
              <a:rPr lang="en-US"/>
              <a:t> apnea :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7F4AD75C-8C93-4214-AD31-572C0010DA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0079" y="2603714"/>
            <a:ext cx="10333837" cy="4208565"/>
          </a:xfrm>
        </p:spPr>
        <p:txBody>
          <a:bodyPr>
            <a:noAutofit/>
          </a:bodyPr>
          <a:lstStyle/>
          <a:p>
            <a:pPr algn="l" rtl="0"/>
            <a:r>
              <a:rPr lang="en-US" sz="2400" b="1"/>
              <a:t>Etiology: </a:t>
            </a:r>
            <a:r>
              <a:rPr lang="en-US" sz="2400"/>
              <a:t>autosomal recessive mutation causes pseudocholinesterase deficiency or atypical form </a:t>
            </a:r>
          </a:p>
          <a:p>
            <a:pPr algn="l" rtl="0"/>
            <a:r>
              <a:rPr lang="en-US" sz="2400" b="1"/>
              <a:t>Managed by:</a:t>
            </a:r>
          </a:p>
          <a:p>
            <a:pPr marL="457200" indent="-457200" algn="l" rtl="0">
              <a:buFont typeface="+mj-lt"/>
              <a:buAutoNum type="arabicPeriod"/>
            </a:pPr>
            <a:r>
              <a:rPr lang="en-US" sz="2400"/>
              <a:t>Mechanical ventilation</a:t>
            </a:r>
          </a:p>
          <a:p>
            <a:pPr marL="457200" indent="-457200" algn="l" rtl="0">
              <a:buFont typeface="+mj-lt"/>
              <a:buAutoNum type="arabicPeriod"/>
            </a:pPr>
            <a:r>
              <a:rPr lang="en-US" sz="2400"/>
              <a:t>Transfusion of fresh frozen plasma</a:t>
            </a:r>
          </a:p>
          <a:p>
            <a:pPr marL="457200" indent="-457200" algn="l" rtl="0">
              <a:buFont typeface="+mj-lt"/>
              <a:buAutoNum type="arabicPeriod"/>
            </a:pPr>
            <a:r>
              <a:rPr lang="en-US" sz="2400"/>
              <a:t>Maintenance of the anesthesia  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DE665453-3E52-4B71-BA65-14A5EDF96C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17</a:t>
            </a:fld>
            <a:endParaRPr lang="en-US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BCA1C097-301A-4A28-922B-18F08C2B02E0}"/>
              </a:ext>
            </a:extLst>
          </p:cNvPr>
          <p:cNvSpPr txBox="1">
            <a:spLocks/>
          </p:cNvSpPr>
          <p:nvPr/>
        </p:nvSpPr>
        <p:spPr>
          <a:xfrm>
            <a:off x="640078" y="1325302"/>
            <a:ext cx="10333837" cy="102886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82880" indent="-182880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/>
              <a:t>Prolonged period taken by a patient to regain the ability to breath after being given a standard dose of the muscle relaxant, </a:t>
            </a:r>
            <a:r>
              <a:rPr lang="en-US" sz="2400" err="1"/>
              <a:t>scoline</a:t>
            </a:r>
            <a:r>
              <a:rPr lang="en-US" sz="2400"/>
              <a:t> (succinylcholine: depolarizing muscle relaxant)</a:t>
            </a:r>
          </a:p>
          <a:p>
            <a:endParaRPr lang="en-US" sz="2400"/>
          </a:p>
        </p:txBody>
      </p:sp>
    </p:spTree>
    <p:extLst>
      <p:ext uri="{BB962C8B-B14F-4D97-AF65-F5344CB8AC3E}">
        <p14:creationId xmlns:p14="http://schemas.microsoft.com/office/powerpoint/2010/main" val="115388646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9A4B02-9799-4D00-9C25-4C2BDA8A88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chemeClr val="accent1">
                    <a:lumMod val="75000"/>
                  </a:schemeClr>
                </a:solidFill>
              </a:rPr>
              <a:t>Circulatory complications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A3F9E2-C540-4F11-BBE1-F89086D75C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-109686" y="1822513"/>
            <a:ext cx="5026152" cy="78943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000" b="1"/>
              <a:t>1-Hypotension: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C723D1-E5B7-4751-BA35-807AA580CA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18</a:t>
            </a:fld>
            <a:endParaRPr lang="en-US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15E25260-778A-4705-AFE3-6690EB7494E6}"/>
              </a:ext>
            </a:extLst>
          </p:cNvPr>
          <p:cNvSpPr txBox="1">
            <a:spLocks/>
          </p:cNvSpPr>
          <p:nvPr/>
        </p:nvSpPr>
        <p:spPr>
          <a:xfrm>
            <a:off x="6415052" y="2109277"/>
            <a:ext cx="5026152" cy="7559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 pitchFamily="2" charset="2"/>
              <a:buNone/>
            </a:pPr>
            <a:r>
              <a:rPr lang="en-US" sz="4000" b="1"/>
              <a:t>2-Hypothermia: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AA2A3770-2B7A-47F2-B5DD-F30D9F8E8E93}"/>
              </a:ext>
            </a:extLst>
          </p:cNvPr>
          <p:cNvSpPr txBox="1">
            <a:spLocks/>
          </p:cNvSpPr>
          <p:nvPr/>
        </p:nvSpPr>
        <p:spPr>
          <a:xfrm>
            <a:off x="509016" y="2883408"/>
            <a:ext cx="5452872" cy="41140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Peri- and post-operatively</a:t>
            </a:r>
          </a:p>
          <a:p>
            <a:r>
              <a:rPr lang="en-US" b="1"/>
              <a:t>Causes:</a:t>
            </a:r>
            <a:endParaRPr lang="en-US"/>
          </a:p>
          <a:p>
            <a:pPr marL="457200" indent="-457200">
              <a:buFont typeface="+mj-lt"/>
              <a:buAutoNum type="arabicPeriod"/>
            </a:pPr>
            <a:r>
              <a:rPr lang="en-US"/>
              <a:t>Depression of the vasomotor center   PVR </a:t>
            </a:r>
          </a:p>
          <a:p>
            <a:pPr marL="457200" indent="-457200">
              <a:buFont typeface="+mj-lt"/>
              <a:buAutoNum type="arabicPeriod"/>
            </a:pPr>
            <a:r>
              <a:rPr lang="en-US"/>
              <a:t>Reduced CO (arrythmia and reduced myocardial contractility)</a:t>
            </a:r>
          </a:p>
          <a:p>
            <a:pPr marL="457200" indent="-457200">
              <a:buFont typeface="+mj-lt"/>
              <a:buAutoNum type="arabicPeriod"/>
            </a:pPr>
            <a:r>
              <a:rPr lang="en-US"/>
              <a:t>Release of histamine due to pre-medications (opioids, anti-hypertensive drugs)</a:t>
            </a:r>
          </a:p>
          <a:p>
            <a:r>
              <a:rPr lang="en-US" b="1"/>
              <a:t>Managed by: </a:t>
            </a:r>
          </a:p>
          <a:p>
            <a:pPr marL="0" indent="0">
              <a:buNone/>
            </a:pPr>
            <a:r>
              <a:rPr lang="en-US"/>
              <a:t>Give fluids if not enough, vasopressor agents</a:t>
            </a:r>
          </a:p>
          <a:p>
            <a:pPr marL="0" indent="0">
              <a:buFont typeface="Wingdings" pitchFamily="2" charset="2"/>
              <a:buNone/>
            </a:pPr>
            <a:endParaRPr lang="en-US"/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8E7429F8-BC28-46F3-A918-6550A17F1A05}"/>
              </a:ext>
            </a:extLst>
          </p:cNvPr>
          <p:cNvCxnSpPr>
            <a:cxnSpLocks/>
          </p:cNvCxnSpPr>
          <p:nvPr/>
        </p:nvCxnSpPr>
        <p:spPr>
          <a:xfrm>
            <a:off x="5230368" y="3886200"/>
            <a:ext cx="0" cy="25908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8E3FF3C3-1407-4170-BBC6-FE364CDDEE3C}"/>
              </a:ext>
            </a:extLst>
          </p:cNvPr>
          <p:cNvSpPr txBox="1">
            <a:spLocks/>
          </p:cNvSpPr>
          <p:nvPr/>
        </p:nvSpPr>
        <p:spPr>
          <a:xfrm>
            <a:off x="6415052" y="2880482"/>
            <a:ext cx="5452872" cy="42206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Peri-operative reduction in the core temperature below 36 C </a:t>
            </a:r>
          </a:p>
          <a:p>
            <a:r>
              <a:rPr lang="en-US" b="1"/>
              <a:t>Causes:</a:t>
            </a:r>
            <a:endParaRPr lang="en-US"/>
          </a:p>
          <a:p>
            <a:pPr marL="457200" indent="-457200">
              <a:buFont typeface="+mj-lt"/>
              <a:buAutoNum type="arabicPeriod"/>
            </a:pPr>
            <a:r>
              <a:rPr lang="en-US"/>
              <a:t>Disruption of the thermoregulation center by anesthesia </a:t>
            </a:r>
          </a:p>
          <a:p>
            <a:pPr marL="457200" indent="-457200">
              <a:buFont typeface="+mj-lt"/>
              <a:buAutoNum type="arabicPeriod"/>
            </a:pPr>
            <a:r>
              <a:rPr lang="en-US"/>
              <a:t>Muscles are disable to shiver due to muscle relaxants</a:t>
            </a:r>
          </a:p>
          <a:p>
            <a:pPr marL="457200" indent="-457200">
              <a:buFont typeface="+mj-lt"/>
              <a:buAutoNum type="arabicPeriod"/>
            </a:pPr>
            <a:r>
              <a:rPr lang="en-US"/>
              <a:t>Administration of cold fluid </a:t>
            </a:r>
          </a:p>
          <a:p>
            <a:r>
              <a:rPr lang="en-US" b="1"/>
              <a:t>Managed by: </a:t>
            </a:r>
          </a:p>
          <a:p>
            <a:pPr marL="0" indent="0">
              <a:buNone/>
            </a:pPr>
            <a:r>
              <a:rPr lang="en-US"/>
              <a:t>Warm blankets and fluids </a:t>
            </a:r>
          </a:p>
          <a:p>
            <a:pPr marL="0" indent="0">
              <a:buFont typeface="Wingdings" pitchFamily="2" charset="2"/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63972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80A180-84C7-4733-8862-37E0A0E291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5391" y="1407886"/>
            <a:ext cx="4378089" cy="4220682"/>
          </a:xfrm>
        </p:spPr>
        <p:txBody>
          <a:bodyPr>
            <a:normAutofit/>
          </a:bodyPr>
          <a:lstStyle/>
          <a:p>
            <a:pPr algn="l" rtl="0"/>
            <a:r>
              <a:rPr lang="en-US"/>
              <a:t>Peri- and post-operative complication precipitated by age and cardiovascular diseases </a:t>
            </a:r>
          </a:p>
          <a:p>
            <a:pPr algn="l" rtl="0"/>
            <a:r>
              <a:rPr lang="en-US" b="1"/>
              <a:t>Causes:</a:t>
            </a:r>
            <a:endParaRPr lang="en-US"/>
          </a:p>
          <a:p>
            <a:pPr marL="457200" indent="-457200" algn="l" rtl="0">
              <a:buFont typeface="+mj-lt"/>
              <a:buAutoNum type="arabicPeriod"/>
            </a:pPr>
            <a:r>
              <a:rPr lang="en-US"/>
              <a:t>Electrolytes imbalance</a:t>
            </a:r>
          </a:p>
          <a:p>
            <a:pPr marL="457200" indent="-457200" algn="l" rtl="0">
              <a:buFont typeface="+mj-lt"/>
              <a:buAutoNum type="arabicPeriod"/>
            </a:pPr>
            <a:r>
              <a:rPr lang="en-US"/>
              <a:t>Sympathetic stimulation due to stress </a:t>
            </a:r>
          </a:p>
          <a:p>
            <a:pPr marL="457200" indent="-457200" algn="l" rtl="0">
              <a:buFont typeface="+mj-lt"/>
              <a:buAutoNum type="arabicPeriod"/>
            </a:pPr>
            <a:r>
              <a:rPr lang="en-US"/>
              <a:t>Hypoxia</a:t>
            </a:r>
          </a:p>
          <a:p>
            <a:pPr marL="457200" indent="-457200" algn="l" rtl="0">
              <a:buFont typeface="+mj-lt"/>
              <a:buAutoNum type="arabicPeriod"/>
            </a:pPr>
            <a:r>
              <a:rPr lang="en-US"/>
              <a:t>Depressant effect of anesthetics</a:t>
            </a:r>
          </a:p>
          <a:p>
            <a:pPr algn="l" rtl="0"/>
            <a:r>
              <a:rPr lang="en-US" b="1"/>
              <a:t>Managed by: </a:t>
            </a:r>
          </a:p>
          <a:p>
            <a:pPr marL="0" indent="0" algn="l" rtl="0">
              <a:buNone/>
            </a:pPr>
            <a:r>
              <a:rPr lang="en-US"/>
              <a:t>Anti-</a:t>
            </a:r>
            <a:r>
              <a:rPr lang="en-US" err="1"/>
              <a:t>arrythmic</a:t>
            </a:r>
            <a:r>
              <a:rPr lang="en-US"/>
              <a:t> drugs </a:t>
            </a:r>
          </a:p>
          <a:p>
            <a:pPr marL="0" indent="0">
              <a:buNone/>
            </a:pPr>
            <a:endParaRPr lang="en-US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A199A94-8FE1-4DEA-A4FD-912056CB97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19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B438E25-5D6A-4543-9739-5155E7B9A029}"/>
              </a:ext>
            </a:extLst>
          </p:cNvPr>
          <p:cNvSpPr txBox="1"/>
          <p:nvPr/>
        </p:nvSpPr>
        <p:spPr>
          <a:xfrm>
            <a:off x="605391" y="375400"/>
            <a:ext cx="370535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/>
              <a:t>3- Arrythmia: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5D754E9-5000-4CB7-9BFF-74E0FB9079FC}"/>
              </a:ext>
            </a:extLst>
          </p:cNvPr>
          <p:cNvSpPr txBox="1"/>
          <p:nvPr/>
        </p:nvSpPr>
        <p:spPr>
          <a:xfrm>
            <a:off x="6028582" y="379531"/>
            <a:ext cx="588909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/>
              <a:t>4- Cardiac arrest:</a:t>
            </a: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CBFC6CF4-6DCD-43B4-A4AF-527F0439DF29}"/>
              </a:ext>
            </a:extLst>
          </p:cNvPr>
          <p:cNvSpPr txBox="1">
            <a:spLocks/>
          </p:cNvSpPr>
          <p:nvPr/>
        </p:nvSpPr>
        <p:spPr>
          <a:xfrm>
            <a:off x="6028582" y="1407886"/>
            <a:ext cx="5437704" cy="42206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Peri-operative  serious complication may lead to death</a:t>
            </a:r>
          </a:p>
          <a:p>
            <a:r>
              <a:rPr lang="en-US" b="1"/>
              <a:t>Causes:</a:t>
            </a:r>
          </a:p>
          <a:p>
            <a:pPr marL="457200" indent="-457200">
              <a:buFont typeface="+mj-lt"/>
              <a:buAutoNum type="arabicPeriod"/>
            </a:pPr>
            <a:r>
              <a:rPr lang="en-US"/>
              <a:t>Hypoxia due to ventilatory problem (most common one) </a:t>
            </a:r>
          </a:p>
          <a:p>
            <a:pPr marL="457200" indent="-457200">
              <a:buFont typeface="+mj-lt"/>
              <a:buAutoNum type="arabicPeriod"/>
            </a:pPr>
            <a:r>
              <a:rPr lang="en-US"/>
              <a:t>Post </a:t>
            </a:r>
            <a:r>
              <a:rPr lang="en-US" err="1"/>
              <a:t>scoline</a:t>
            </a:r>
            <a:r>
              <a:rPr lang="en-US"/>
              <a:t> asystole </a:t>
            </a:r>
          </a:p>
          <a:p>
            <a:pPr marL="457200" indent="-457200">
              <a:buFont typeface="+mj-lt"/>
              <a:buAutoNum type="arabicPeriod"/>
            </a:pPr>
            <a:r>
              <a:rPr lang="en-US"/>
              <a:t>Post-induction hypotension  </a:t>
            </a:r>
            <a:endParaRPr lang="en-US" b="1"/>
          </a:p>
          <a:p>
            <a:r>
              <a:rPr lang="en-US" b="1"/>
              <a:t>Managed by: </a:t>
            </a:r>
          </a:p>
          <a:p>
            <a:pPr marL="0" indent="0">
              <a:buFont typeface="Wingdings" pitchFamily="2" charset="2"/>
              <a:buNone/>
            </a:pPr>
            <a:r>
              <a:rPr lang="en-US"/>
              <a:t>DC shock and amiodarone 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EB230ED-E842-443B-A621-4AD176C485C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8269" y="5628568"/>
            <a:ext cx="4148051" cy="1057275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3F9F9D51-1CF6-4FA2-B835-7C34B213AF3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14181" y="4892040"/>
            <a:ext cx="4378089" cy="22176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36802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62378" y="2037915"/>
            <a:ext cx="8667243" cy="1646302"/>
          </a:xfrm>
        </p:spPr>
        <p:txBody>
          <a:bodyPr/>
          <a:lstStyle/>
          <a:p>
            <a:pPr algn="ctr"/>
            <a:r>
              <a:rPr lang="en-US"/>
              <a:t>Complications of anesthesia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65855" y="4636563"/>
            <a:ext cx="7766936" cy="1989359"/>
          </a:xfrm>
        </p:spPr>
        <p:txBody>
          <a:bodyPr>
            <a:normAutofit fontScale="85000" lnSpcReduction="20000"/>
          </a:bodyPr>
          <a:lstStyle/>
          <a:p>
            <a:pPr algn="ctr"/>
            <a:r>
              <a:rPr lang="en-US" sz="3000" b="1" dirty="0">
                <a:solidFill>
                  <a:srgbClr val="FF0000"/>
                </a:solidFill>
              </a:rPr>
              <a:t>Supervised by :</a:t>
            </a:r>
            <a:r>
              <a:rPr lang="en-US" sz="3000" b="1" dirty="0" err="1">
                <a:solidFill>
                  <a:srgbClr val="FF0000"/>
                </a:solidFill>
              </a:rPr>
              <a:t>Dr.Ashraf</a:t>
            </a:r>
            <a:r>
              <a:rPr lang="en-US" sz="3000" b="1" dirty="0">
                <a:solidFill>
                  <a:srgbClr val="FF0000"/>
                </a:solidFill>
              </a:rPr>
              <a:t> </a:t>
            </a:r>
            <a:r>
              <a:rPr lang="en-US" sz="3000" b="1" dirty="0" err="1">
                <a:solidFill>
                  <a:srgbClr val="FF0000"/>
                </a:solidFill>
              </a:rPr>
              <a:t>Dmour</a:t>
            </a:r>
            <a:endParaRPr lang="en-US" sz="3000" b="1" dirty="0">
              <a:solidFill>
                <a:srgbClr val="FF0000"/>
              </a:solidFill>
            </a:endParaRPr>
          </a:p>
          <a:p>
            <a:pPr algn="ctr"/>
            <a:endParaRPr lang="en-US" b="1"/>
          </a:p>
          <a:p>
            <a:pPr algn="ctr"/>
            <a:r>
              <a:rPr lang="en-US" sz="2600" dirty="0"/>
              <a:t>Done by</a:t>
            </a:r>
            <a:r>
              <a:rPr lang="en-US" sz="2600" b="1" dirty="0"/>
              <a:t>:</a:t>
            </a:r>
            <a:r>
              <a:rPr lang="en-GB" sz="2600" b="1" dirty="0"/>
              <a:t> Sultan Al-</a:t>
            </a:r>
            <a:r>
              <a:rPr lang="en-GB" sz="2600" b="1" dirty="0" err="1"/>
              <a:t>Daboubi</a:t>
            </a:r>
          </a:p>
          <a:p>
            <a:pPr algn="ctr"/>
            <a:r>
              <a:rPr lang="en-GB" sz="2600" b="1" dirty="0"/>
              <a:t>Motaz Al-</a:t>
            </a:r>
            <a:r>
              <a:rPr lang="en-GB" sz="2600" b="1" dirty="0" err="1"/>
              <a:t>Hamaydeh</a:t>
            </a:r>
            <a:r>
              <a:rPr lang="en-GB" sz="2600" b="1" dirty="0"/>
              <a:t> </a:t>
            </a:r>
          </a:p>
          <a:p>
            <a:pPr algn="ctr"/>
            <a:r>
              <a:rPr lang="en-GB" sz="2600" b="1" dirty="0"/>
              <a:t>Abd Al-</a:t>
            </a:r>
            <a:r>
              <a:rPr lang="en-GB" sz="2600" b="1" dirty="0" err="1"/>
              <a:t>Rhman</a:t>
            </a:r>
            <a:r>
              <a:rPr lang="en-GB" sz="2600" b="1" dirty="0"/>
              <a:t> Ibdah </a:t>
            </a:r>
            <a:endParaRPr lang="en-US" sz="2600" b="1"/>
          </a:p>
          <a:p>
            <a:pPr algn="ctr"/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CF639C4-607E-4F56-9030-67347212A7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470442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B474A7-01AC-4912-BA4F-66F4CBAF75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chemeClr val="accent1">
                    <a:lumMod val="75000"/>
                  </a:schemeClr>
                </a:solidFill>
              </a:rPr>
              <a:t>Nerve</a:t>
            </a:r>
            <a:r>
              <a:rPr lang="en-US"/>
              <a:t> </a:t>
            </a:r>
            <a:r>
              <a:rPr lang="en-US">
                <a:solidFill>
                  <a:schemeClr val="accent1">
                    <a:lumMod val="75000"/>
                  </a:schemeClr>
                </a:solidFill>
              </a:rPr>
              <a:t>injury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A4CE3AA3-DD2A-41B4-BB9A-8F9570A051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8324" y="2248655"/>
            <a:ext cx="10055352" cy="4124713"/>
          </a:xfrm>
        </p:spPr>
        <p:txBody>
          <a:bodyPr>
            <a:noAutofit/>
          </a:bodyPr>
          <a:lstStyle/>
          <a:p>
            <a:pPr marL="0" marR="0" algn="l" rtl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40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Due to prolonged compression of the nerve or inappropriate </a:t>
            </a:r>
          </a:p>
          <a:p>
            <a:pPr marL="0" marR="0" indent="0" algn="l" rtl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en-US" sz="240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patient’s position during long surgeries .</a:t>
            </a:r>
            <a:endParaRPr lang="en-US" sz="240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indent="-342900" algn="l" rtl="0">
              <a:lnSpc>
                <a:spcPct val="107000"/>
              </a:lnSpc>
              <a:spcBef>
                <a:spcPts val="0"/>
              </a:spcBef>
              <a:buFont typeface="Calibri" panose="020F0502020204030204" pitchFamily="34" charset="0"/>
              <a:buChar char="-"/>
            </a:pPr>
            <a:r>
              <a:rPr lang="en-US" sz="24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ulnar nerve, </a:t>
            </a:r>
            <a:r>
              <a:rPr lang="en-US" sz="240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brachial plexus, sciatic nerve and radial nerve (position problem)</a:t>
            </a:r>
          </a:p>
          <a:p>
            <a:pPr marL="342900" marR="0" lvl="0" indent="-342900" algn="l" rt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Calibri" panose="020F0502020204030204" pitchFamily="34" charset="0"/>
              <a:buChar char="-"/>
            </a:pPr>
            <a:r>
              <a:rPr lang="en-US" sz="240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Facial nerve and supra orbital nerve (compression by face mask)</a:t>
            </a:r>
          </a:p>
          <a:p>
            <a:pPr marL="342900" marR="0" lvl="0" indent="-342900" algn="l" rt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Calibri" panose="020F0502020204030204" pitchFamily="34" charset="0"/>
              <a:buChar char="-"/>
            </a:pPr>
            <a:r>
              <a:rPr lang="en-US" sz="24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Lingual nerve (compression by endotracheal tube)</a:t>
            </a:r>
          </a:p>
          <a:p>
            <a:pPr algn="l" rtl="0">
              <a:lnSpc>
                <a:spcPct val="107000"/>
              </a:lnSpc>
              <a:spcBef>
                <a:spcPts val="0"/>
              </a:spcBef>
            </a:pPr>
            <a:endParaRPr lang="en-US" sz="240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l" rtl="0">
              <a:lnSpc>
                <a:spcPct val="107000"/>
              </a:lnSpc>
              <a:spcBef>
                <a:spcPts val="0"/>
              </a:spcBef>
            </a:pPr>
            <a:endParaRPr lang="en-US" sz="240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l" rtl="0">
              <a:lnSpc>
                <a:spcPct val="107000"/>
              </a:lnSpc>
              <a:spcBef>
                <a:spcPts val="0"/>
              </a:spcBef>
            </a:pPr>
            <a:r>
              <a:rPr lang="en-US" sz="240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The most common nerve injury is </a:t>
            </a:r>
            <a:r>
              <a:rPr lang="en-US" sz="2400" b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ulnar nerve injury</a:t>
            </a:r>
            <a:endParaRPr lang="en-US" sz="2400" b="1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l" rtl="0"/>
            <a:r>
              <a:rPr lang="en-US" sz="24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</a:t>
            </a:r>
            <a:r>
              <a:rPr lang="en-US" sz="240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 avoid this problem the surgeon should be careful about padding of variable area and aware of patient’s position </a:t>
            </a:r>
            <a:endParaRPr lang="en-US" sz="240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784FA93-BC54-41EA-80C9-7CD924B0F0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20</a:t>
            </a:fld>
            <a:endParaRPr lang="en-US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C6B53F15-B79A-4B3F-A700-F4AB72BD3A9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06949" y="-3724"/>
            <a:ext cx="3181350" cy="2773302"/>
          </a:xfrm>
          <a:prstGeom prst="rect">
            <a:avLst/>
          </a:prstGeom>
        </p:spPr>
      </p:pic>
      <p:pic>
        <p:nvPicPr>
          <p:cNvPr id="13" name="صورة 5">
            <a:extLst>
              <a:ext uri="{FF2B5EF4-FFF2-40B4-BE49-F238E27FC236}">
                <a16:creationId xmlns:a16="http://schemas.microsoft.com/office/drawing/2014/main" id="{9989F863-9760-4590-BB79-D69237C7254D}"/>
              </a:ext>
            </a:extLst>
          </p:cNvPr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971531" y="4311011"/>
            <a:ext cx="2002537" cy="1335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72713914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55B560-F645-4EE0-B192-7310BF6573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5664" y="1172919"/>
            <a:ext cx="8596668" cy="1826581"/>
          </a:xfrm>
        </p:spPr>
        <p:txBody>
          <a:bodyPr/>
          <a:lstStyle/>
          <a:p>
            <a:r>
              <a:rPr lang="en-US"/>
              <a:t>Important complications of </a:t>
            </a:r>
            <a:r>
              <a:rPr lang="en-US">
                <a:solidFill>
                  <a:srgbClr val="008000"/>
                </a:solidFill>
              </a:rPr>
              <a:t>regional anesthesia 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845375F-5FD2-4A56-BC96-EBEB12216D4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69620" y="3858501"/>
            <a:ext cx="9281160" cy="1066800"/>
          </a:xfrm>
        </p:spPr>
        <p:txBody>
          <a:bodyPr>
            <a:normAutofit lnSpcReduction="10000"/>
          </a:bodyPr>
          <a:lstStyle/>
          <a:p>
            <a:r>
              <a:rPr lang="en-US" sz="2800" b="1"/>
              <a:t>Regional anesthesia: </a:t>
            </a:r>
            <a:r>
              <a:rPr lang="en-US" sz="2800" b="1" u="sng"/>
              <a:t>epidural</a:t>
            </a:r>
            <a:r>
              <a:rPr lang="en-US" sz="2800" b="1"/>
              <a:t> or </a:t>
            </a:r>
            <a:r>
              <a:rPr lang="en-US" sz="2800" b="1" u="sng"/>
              <a:t>spinal</a:t>
            </a:r>
          </a:p>
          <a:p>
            <a:r>
              <a:rPr lang="en-US" sz="2800" b="1"/>
              <a:t>Normally no loss of consciousness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5C86A59-2ABD-48B5-A681-0990DF9DEE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962844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C53746-FFCB-4FC8-BD81-2327673086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9848" y="351282"/>
            <a:ext cx="10058400" cy="1609344"/>
          </a:xfrm>
        </p:spPr>
        <p:txBody>
          <a:bodyPr>
            <a:normAutofit/>
          </a:bodyPr>
          <a:lstStyle/>
          <a:p>
            <a:r>
              <a:rPr lang="en-US">
                <a:solidFill>
                  <a:srgbClr val="008000"/>
                </a:solidFill>
              </a:rPr>
              <a:t>Post-</a:t>
            </a:r>
            <a:r>
              <a:rPr lang="en-US" err="1">
                <a:solidFill>
                  <a:srgbClr val="008000"/>
                </a:solidFill>
              </a:rPr>
              <a:t>dural</a:t>
            </a:r>
            <a:r>
              <a:rPr lang="en-US"/>
              <a:t> </a:t>
            </a:r>
            <a:r>
              <a:rPr lang="en-US">
                <a:solidFill>
                  <a:srgbClr val="008000"/>
                </a:solidFill>
              </a:rPr>
              <a:t>puncture</a:t>
            </a:r>
            <a:r>
              <a:rPr lang="en-US"/>
              <a:t> </a:t>
            </a:r>
            <a:r>
              <a:rPr lang="en-US">
                <a:solidFill>
                  <a:srgbClr val="008000"/>
                </a:solidFill>
              </a:rPr>
              <a:t>headache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2FA43D-E4F1-415A-A06C-097DC39539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9562" y="1159192"/>
            <a:ext cx="10058400" cy="5347526"/>
          </a:xfrm>
        </p:spPr>
        <p:txBody>
          <a:bodyPr>
            <a:normAutofit lnSpcReduction="10000"/>
          </a:bodyPr>
          <a:lstStyle/>
          <a:p>
            <a:pPr algn="l" rtl="0"/>
            <a:r>
              <a:rPr lang="en-US" sz="2400" dirty="0"/>
              <a:t>It’s severe headache worsening in the upright position and relieved with lying . It’s very common after </a:t>
            </a:r>
            <a:r>
              <a:rPr lang="en-US" sz="2400" u="sng" dirty="0"/>
              <a:t>spinal anesthesia,</a:t>
            </a:r>
          </a:p>
          <a:p>
            <a:pPr algn="l" rtl="0"/>
            <a:r>
              <a:rPr lang="en-US" sz="2400" b="1" dirty="0"/>
              <a:t>Etiology: </a:t>
            </a:r>
            <a:r>
              <a:rPr lang="en-US" sz="2400" dirty="0"/>
              <a:t>CSF leakage from the puncture site </a:t>
            </a:r>
          </a:p>
          <a:p>
            <a:pPr algn="l" rtl="0"/>
            <a:r>
              <a:rPr lang="en-US" sz="2400" dirty="0"/>
              <a:t>Decrease in the CSF volume may lead to compensatory vasodilatation of the cerebral vessels that causes severe headache. Also, accumulation of the CSF in the epidural space irritates the meninges </a:t>
            </a:r>
          </a:p>
          <a:p>
            <a:pPr algn="l" rtl="0"/>
            <a:r>
              <a:rPr lang="en-US" sz="2400" b="1" dirty="0"/>
              <a:t>Managed by:</a:t>
            </a:r>
          </a:p>
          <a:p>
            <a:pPr marL="457200" indent="-457200" algn="l" rtl="0">
              <a:buFont typeface="+mj-lt"/>
              <a:buAutoNum type="arabicPeriod"/>
            </a:pPr>
            <a:r>
              <a:rPr lang="en-US" sz="2400" dirty="0"/>
              <a:t>Analgesia, bed rest and adequate hydration</a:t>
            </a:r>
            <a:r>
              <a:rPr lang="ar-SA" sz="2400" dirty="0"/>
              <a:t> </a:t>
            </a:r>
            <a:r>
              <a:rPr lang="en-GB" sz="2400" dirty="0"/>
              <a:t>and caffeine </a:t>
            </a:r>
            <a:endParaRPr lang="ar-SA" sz="2400" dirty="0"/>
          </a:p>
          <a:p>
            <a:pPr marL="0" indent="0" algn="l" rtl="0">
              <a:buNone/>
            </a:pPr>
            <a:r>
              <a:rPr lang="en-GB" sz="2400" dirty="0"/>
              <a:t> (Coffee or energy drink)</a:t>
            </a:r>
            <a:endParaRPr lang="en-US" sz="2400" dirty="0"/>
          </a:p>
          <a:p>
            <a:pPr marL="457200" indent="-457200" algn="l" rtl="0">
              <a:buFont typeface="+mj-lt"/>
              <a:buAutoNum type="arabicPeriod"/>
            </a:pPr>
            <a:r>
              <a:rPr lang="en-US" sz="2400" dirty="0"/>
              <a:t>Epidural blood patch is injected at the site of the                       meningeal tear </a:t>
            </a:r>
          </a:p>
          <a:p>
            <a:pPr marL="457200" indent="-457200" algn="l" rtl="0">
              <a:buFont typeface="+mj-lt"/>
              <a:buAutoNum type="arabicPeriod"/>
            </a:pPr>
            <a:r>
              <a:rPr lang="en-US" sz="2400" dirty="0"/>
              <a:t>Other medications: theophylline and hydrocortisone (vasoconstrictors)   </a:t>
            </a:r>
            <a:r>
              <a:rPr lang="en-US" sz="2400" u="sng" dirty="0"/>
              <a:t>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590A528-70A1-42EA-B81E-B4DA35382A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22</a:t>
            </a:fld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619B84E-A2CE-4D3B-B697-18EB9CFB321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53500" y="4333500"/>
            <a:ext cx="3238500" cy="2524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60704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DF757D-A316-473F-8DE0-63E5754669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>
                <a:solidFill>
                  <a:srgbClr val="008000"/>
                </a:solidFill>
              </a:rPr>
              <a:t>Total spinal block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E53477-DAFA-4F17-8245-C6FB924478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l" rtl="0"/>
            <a:r>
              <a:rPr lang="en-US" sz="2400" b="1"/>
              <a:t>Etiology:</a:t>
            </a:r>
            <a:r>
              <a:rPr lang="en-US" sz="2400"/>
              <a:t> injection of large amounts of anesthetic agents into the spinal cord </a:t>
            </a:r>
          </a:p>
          <a:p>
            <a:pPr algn="l" rtl="0"/>
            <a:r>
              <a:rPr lang="en-US" sz="2400" b="1"/>
              <a:t>Consequences</a:t>
            </a:r>
            <a:r>
              <a:rPr lang="en-US" sz="2400"/>
              <a:t>: </a:t>
            </a:r>
          </a:p>
          <a:p>
            <a:pPr marL="457200" indent="-457200" algn="l" rtl="0">
              <a:buFont typeface="+mj-lt"/>
              <a:buAutoNum type="arabicPeriod"/>
            </a:pPr>
            <a:r>
              <a:rPr lang="en-US" sz="2400"/>
              <a:t>Respiratory arrest (block of C3-C5 nerve roots)</a:t>
            </a:r>
          </a:p>
          <a:p>
            <a:pPr marL="457200" indent="-457200" algn="l" rtl="0">
              <a:buFont typeface="+mj-lt"/>
              <a:buAutoNum type="arabicPeriod"/>
            </a:pPr>
            <a:r>
              <a:rPr lang="en-US" sz="2400"/>
              <a:t>Hypotension and bradycardia (block of sympathetic fibers T1-T4)</a:t>
            </a:r>
          </a:p>
          <a:p>
            <a:pPr marL="457200" indent="-457200" algn="l" rtl="0">
              <a:buFont typeface="+mj-lt"/>
              <a:buAutoNum type="arabicPeriod"/>
            </a:pPr>
            <a:r>
              <a:rPr lang="en-US" sz="2400"/>
              <a:t>Loss of consciousness (cerebral spread of the anesthetics)</a:t>
            </a:r>
          </a:p>
          <a:p>
            <a:pPr marL="457200" indent="-457200" algn="l" rtl="0">
              <a:buFont typeface="+mj-lt"/>
              <a:buAutoNum type="arabicPeriod"/>
            </a:pPr>
            <a:r>
              <a:rPr lang="en-US" sz="2400"/>
              <a:t>Total paralysis</a:t>
            </a:r>
          </a:p>
          <a:p>
            <a:pPr algn="l" rtl="0"/>
            <a:r>
              <a:rPr lang="en-US" sz="2400" b="1"/>
              <a:t>Managed by:</a:t>
            </a:r>
          </a:p>
          <a:p>
            <a:pPr marL="0" indent="0" algn="l" rtl="0">
              <a:buNone/>
            </a:pPr>
            <a:r>
              <a:rPr lang="en-US" sz="2400"/>
              <a:t>Intubation and ventilation until the spinal block wears off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0E005A1-7F7F-44CF-96B9-BB482E1647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23</a:t>
            </a:fld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182F065-3B2B-4833-9824-C5E64185925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97814" y="4764025"/>
            <a:ext cx="3294185" cy="2093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865278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6139D3-D011-44D3-8FA8-1602D49FA1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294132"/>
            <a:ext cx="10058400" cy="1609344"/>
          </a:xfrm>
        </p:spPr>
        <p:txBody>
          <a:bodyPr>
            <a:normAutofit/>
          </a:bodyPr>
          <a:lstStyle/>
          <a:p>
            <a:r>
              <a:rPr lang="en-US">
                <a:solidFill>
                  <a:srgbClr val="008000"/>
                </a:solidFill>
              </a:rPr>
              <a:t>Hearing loss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EA476C-2839-4395-8166-EE53CC0C9B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850" y="1557365"/>
            <a:ext cx="10058400" cy="2241042"/>
          </a:xfrm>
        </p:spPr>
        <p:txBody>
          <a:bodyPr>
            <a:normAutofit/>
          </a:bodyPr>
          <a:lstStyle/>
          <a:p>
            <a:pPr algn="l" rtl="0"/>
            <a:r>
              <a:rPr lang="en-US" sz="2400"/>
              <a:t>Permanent or </a:t>
            </a:r>
            <a:r>
              <a:rPr lang="en-US" sz="2400" err="1"/>
              <a:t>transiet</a:t>
            </a:r>
            <a:r>
              <a:rPr lang="en-US" sz="2400"/>
              <a:t> condition after </a:t>
            </a:r>
            <a:r>
              <a:rPr lang="en-US" sz="2400" err="1"/>
              <a:t>dural</a:t>
            </a:r>
            <a:r>
              <a:rPr lang="en-US" sz="2400"/>
              <a:t> puncture</a:t>
            </a:r>
          </a:p>
          <a:p>
            <a:pPr algn="l" rtl="0"/>
            <a:r>
              <a:rPr lang="en-US" sz="2400" b="1"/>
              <a:t>Causes:</a:t>
            </a:r>
          </a:p>
          <a:p>
            <a:pPr marL="457200" indent="-457200" algn="l" rtl="0">
              <a:buFont typeface="+mj-lt"/>
              <a:buAutoNum type="arabicPeriod"/>
            </a:pPr>
            <a:r>
              <a:rPr lang="en-US" sz="2400"/>
              <a:t>Altering in the CSF pressure (affects the perilymph of the inner ear) </a:t>
            </a:r>
          </a:p>
          <a:p>
            <a:pPr marL="457200" indent="-457200" algn="l" rtl="0">
              <a:buFont typeface="+mj-lt"/>
              <a:buAutoNum type="arabicPeriod"/>
            </a:pPr>
            <a:r>
              <a:rPr lang="en-US" sz="2400"/>
              <a:t>Embolism   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FAEFFD5-EF93-4F06-9603-C84FBE77BC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24</a:t>
            </a:fld>
            <a:endParaRPr lang="en-US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FD0B265D-9AA1-4C98-BCEB-1CE1CBD43492}"/>
              </a:ext>
            </a:extLst>
          </p:cNvPr>
          <p:cNvSpPr txBox="1">
            <a:spLocks/>
          </p:cNvSpPr>
          <p:nvPr/>
        </p:nvSpPr>
        <p:spPr>
          <a:xfrm>
            <a:off x="1066800" y="3951732"/>
            <a:ext cx="10058400" cy="155371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800" b="1" kern="1200" cap="none" baseline="0">
                <a:blipFill>
                  <a:blip r:embed="rId2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tile tx="6350" ty="-127000" sx="65000" sy="64000" flip="none" algn="tl"/>
                </a:blipFill>
                <a:latin typeface="+mj-lt"/>
                <a:ea typeface="+mj-ea"/>
                <a:cs typeface="+mj-cs"/>
              </a:defRPr>
            </a:lvl1pPr>
          </a:lstStyle>
          <a:p>
            <a:r>
              <a:rPr lang="en-US">
                <a:solidFill>
                  <a:srgbClr val="008000"/>
                </a:solidFill>
              </a:rPr>
              <a:t>Hypotension 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61F67064-1DBA-4970-BC74-2C94BD7CFE74}"/>
              </a:ext>
            </a:extLst>
          </p:cNvPr>
          <p:cNvSpPr txBox="1">
            <a:spLocks/>
          </p:cNvSpPr>
          <p:nvPr/>
        </p:nvSpPr>
        <p:spPr>
          <a:xfrm>
            <a:off x="1238250" y="5312664"/>
            <a:ext cx="10058400" cy="88011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182880" indent="-182880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/>
              <a:t>Occurs normally but may be complicated by higher doses of anesthetics</a:t>
            </a:r>
          </a:p>
          <a:p>
            <a:r>
              <a:rPr lang="en-US" sz="2400" b="1"/>
              <a:t>Etiology: </a:t>
            </a:r>
            <a:r>
              <a:rPr lang="en-US" sz="2400"/>
              <a:t>partial or total block of the sympathetic nerves</a:t>
            </a:r>
            <a:endParaRPr lang="en-US" sz="2400" b="1"/>
          </a:p>
        </p:txBody>
      </p:sp>
    </p:spTree>
    <p:extLst>
      <p:ext uri="{BB962C8B-B14F-4D97-AF65-F5344CB8AC3E}">
        <p14:creationId xmlns:p14="http://schemas.microsoft.com/office/powerpoint/2010/main" val="228553042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38699C-3063-41E1-95A7-570B668B52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>
                <a:solidFill>
                  <a:srgbClr val="008000"/>
                </a:solidFill>
              </a:rPr>
              <a:t>Cauda equina syndrome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996CB8-4E90-446C-AD74-8ECCE29313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6114" y="1795287"/>
            <a:ext cx="10058400" cy="2145792"/>
          </a:xfrm>
        </p:spPr>
        <p:txBody>
          <a:bodyPr>
            <a:normAutofit/>
          </a:bodyPr>
          <a:lstStyle/>
          <a:p>
            <a:pPr algn="l" rtl="0"/>
            <a:r>
              <a:rPr lang="en-US" sz="2400"/>
              <a:t>It is a damage to the cauda equina (bundle of nerves) during needle insertion in the spinal anesthesia </a:t>
            </a:r>
          </a:p>
          <a:p>
            <a:pPr algn="l" rtl="0"/>
            <a:r>
              <a:rPr lang="en-US" sz="2400" b="1"/>
              <a:t>Sign and symptoms: </a:t>
            </a:r>
            <a:r>
              <a:rPr lang="en-US" sz="2400"/>
              <a:t>low back pain radiates to the leg, numbness around the anus and loss of bowel or bladder control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2256780-CD8D-4DDB-8BA6-082ECB84A8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25</a:t>
            </a:fld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8B02CE0-2283-46A3-A661-56C1D2103E51}"/>
              </a:ext>
            </a:extLst>
          </p:cNvPr>
          <p:cNvSpPr txBox="1"/>
          <p:nvPr/>
        </p:nvSpPr>
        <p:spPr>
          <a:xfrm>
            <a:off x="1069848" y="5297425"/>
            <a:ext cx="826465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>
                <a:solidFill>
                  <a:srgbClr val="008000"/>
                </a:solidFill>
                <a:latin typeface="+mj-lt"/>
                <a:ea typeface="+mj-ea"/>
                <a:cs typeface="+mj-cs"/>
              </a:rPr>
              <a:t>Meningitis </a:t>
            </a:r>
            <a:r>
              <a:rPr lang="en-US" sz="4800"/>
              <a:t>(septic or aseptic)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3A9163AF-DA17-4924-BE67-B56AB58866A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03475" y="3424237"/>
            <a:ext cx="2714625" cy="1685925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7BCA77C7-6B55-4D7B-AD05-C91E974B102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173028" y="0"/>
            <a:ext cx="3018972" cy="1986634"/>
          </a:xfrm>
          <a:prstGeom prst="rect">
            <a:avLst/>
          </a:prstGeom>
        </p:spPr>
      </p:pic>
      <p:sp>
        <p:nvSpPr>
          <p:cNvPr id="9" name="Oval 8">
            <a:extLst>
              <a:ext uri="{FF2B5EF4-FFF2-40B4-BE49-F238E27FC236}">
                <a16:creationId xmlns:a16="http://schemas.microsoft.com/office/drawing/2014/main" id="{810F5272-30CC-4D06-8847-ABE8B5AAE363}"/>
              </a:ext>
            </a:extLst>
          </p:cNvPr>
          <p:cNvSpPr/>
          <p:nvPr/>
        </p:nvSpPr>
        <p:spPr>
          <a:xfrm>
            <a:off x="9448800" y="217714"/>
            <a:ext cx="1465943" cy="522515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2E03C644-D519-491B-8A19-C74BBE5ECA67}"/>
              </a:ext>
            </a:extLst>
          </p:cNvPr>
          <p:cNvCxnSpPr/>
          <p:nvPr/>
        </p:nvCxnSpPr>
        <p:spPr>
          <a:xfrm flipH="1">
            <a:off x="10914743" y="478971"/>
            <a:ext cx="740228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Oval 11">
            <a:extLst>
              <a:ext uri="{FF2B5EF4-FFF2-40B4-BE49-F238E27FC236}">
                <a16:creationId xmlns:a16="http://schemas.microsoft.com/office/drawing/2014/main" id="{46EF7800-77F2-4291-ADE8-4B71E2D5E7F7}"/>
              </a:ext>
            </a:extLst>
          </p:cNvPr>
          <p:cNvSpPr/>
          <p:nvPr/>
        </p:nvSpPr>
        <p:spPr>
          <a:xfrm>
            <a:off x="9666514" y="3686629"/>
            <a:ext cx="1248229" cy="1233714"/>
          </a:xfrm>
          <a:prstGeom prst="ellipse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F38E335F-59B4-43D9-BC54-2182310827CF}"/>
              </a:ext>
            </a:extLst>
          </p:cNvPr>
          <p:cNvCxnSpPr/>
          <p:nvPr/>
        </p:nvCxnSpPr>
        <p:spPr>
          <a:xfrm flipH="1">
            <a:off x="10682514" y="3010580"/>
            <a:ext cx="703357" cy="827314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6908108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55B560-F645-4EE0-B192-7310BF6573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8735" y="1602419"/>
            <a:ext cx="8596668" cy="1826581"/>
          </a:xfrm>
        </p:spPr>
        <p:txBody>
          <a:bodyPr/>
          <a:lstStyle/>
          <a:p>
            <a:r>
              <a:rPr lang="en-US"/>
              <a:t>Important complications of </a:t>
            </a:r>
            <a:r>
              <a:rPr lang="en-US" u="sng"/>
              <a:t>local anesthesia</a:t>
            </a:r>
            <a:endParaRPr lang="en-US" u="sng">
              <a:solidFill>
                <a:srgbClr val="008000"/>
              </a:solidFill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845375F-5FD2-4A56-BC96-EBEB12216D4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2800" b="1"/>
              <a:t>Block of the peripheral nerve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D0AC78D-0007-453D-AC7E-7D8C9A2A29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110023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859BD4-6A78-4CBB-8E54-BD396C9781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3752" y="188138"/>
            <a:ext cx="10058400" cy="1609344"/>
          </a:xfrm>
        </p:spPr>
        <p:txBody>
          <a:bodyPr/>
          <a:lstStyle/>
          <a:p>
            <a:r>
              <a:rPr lang="en-US"/>
              <a:t>Complications of local anesthesia: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89D479-80A9-4B87-A92A-FE62CEEA0F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0815" y="1134717"/>
            <a:ext cx="10058400" cy="4050792"/>
          </a:xfrm>
        </p:spPr>
        <p:txBody>
          <a:bodyPr>
            <a:normAutofit/>
          </a:bodyPr>
          <a:lstStyle/>
          <a:p>
            <a:pPr marL="457200" indent="-457200" algn="l" rtl="0">
              <a:buFont typeface="+mj-lt"/>
              <a:buAutoNum type="arabicPeriod"/>
            </a:pPr>
            <a:r>
              <a:rPr lang="en-US" sz="3600"/>
              <a:t>Nerve injury (direct injury)</a:t>
            </a:r>
          </a:p>
          <a:p>
            <a:pPr marL="457200" indent="-457200" algn="l" rtl="0">
              <a:buFont typeface="+mj-lt"/>
              <a:buAutoNum type="arabicPeriod"/>
            </a:pPr>
            <a:r>
              <a:rPr lang="en-US" sz="3600"/>
              <a:t>Pain </a:t>
            </a:r>
          </a:p>
          <a:p>
            <a:pPr marL="457200" indent="-457200" algn="l" rtl="0">
              <a:buFont typeface="+mj-lt"/>
              <a:buAutoNum type="arabicPeriod"/>
            </a:pPr>
            <a:r>
              <a:rPr lang="en-US" sz="3600"/>
              <a:t>Infection </a:t>
            </a:r>
          </a:p>
          <a:p>
            <a:pPr marL="457200" indent="-457200" algn="l" rtl="0">
              <a:buFont typeface="+mj-lt"/>
              <a:buAutoNum type="arabicPeriod"/>
            </a:pPr>
            <a:r>
              <a:rPr lang="en-US" sz="3600"/>
              <a:t>Ischemic necrosis </a:t>
            </a:r>
          </a:p>
          <a:p>
            <a:pPr marL="457200" indent="-457200" algn="l" rtl="0">
              <a:buFont typeface="+mj-lt"/>
              <a:buAutoNum type="arabicPeriod"/>
            </a:pPr>
            <a:r>
              <a:rPr lang="en-US" sz="3600"/>
              <a:t>Bleeding and hematoma</a:t>
            </a:r>
          </a:p>
          <a:p>
            <a:pPr marL="0" indent="0" algn="l" rtl="0">
              <a:buNone/>
            </a:pPr>
            <a:r>
              <a:rPr lang="en-US" sz="3600"/>
              <a:t>               formation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904AC28-B96B-4AFF-9A4E-89EA89F8DF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27</a:t>
            </a:fld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6693C3F-46CD-409E-A948-8DA20F7268E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33090" y="4323496"/>
            <a:ext cx="2647950" cy="1724025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EFF816D7-5AA5-4356-9A69-7FC6BDDDD4A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723977" y="3380013"/>
            <a:ext cx="1685925" cy="3361012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A0051C2C-20CF-4610-A491-65ABC91BE1B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746118" y="352486"/>
            <a:ext cx="2144585" cy="28076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531864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53D9BEF0-BFD2-4171-83D4-C5349DD50C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9735" y="182109"/>
            <a:ext cx="10058400" cy="6447291"/>
          </a:xfrm>
        </p:spPr>
        <p:txBody>
          <a:bodyPr>
            <a:normAutofit lnSpcReduction="10000"/>
          </a:bodyPr>
          <a:lstStyle/>
          <a:p>
            <a:pPr marL="0" indent="0" algn="ctr" rtl="0">
              <a:buNone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srgbClr val="90C226"/>
                </a:solidFill>
                <a:effectLst/>
                <a:uLnTx/>
                <a:uFillTx/>
                <a:latin typeface="Trebuchet MS" panose="020B0603020202020204"/>
                <a:ea typeface="+mj-ea"/>
                <a:cs typeface="+mj-cs"/>
              </a:rPr>
              <a:t>Specific serious side effects </a:t>
            </a:r>
          </a:p>
          <a:p>
            <a:pPr marL="0" indent="0" algn="ctr" rtl="0">
              <a:buNone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srgbClr val="90C226"/>
                </a:solidFill>
                <a:effectLst/>
                <a:uLnTx/>
                <a:uFillTx/>
                <a:latin typeface="Trebuchet MS" panose="020B0603020202020204"/>
                <a:ea typeface="+mj-ea"/>
                <a:cs typeface="+mj-cs"/>
              </a:rPr>
              <a:t>of some drugs </a:t>
            </a:r>
            <a:endParaRPr lang="ar-JO" sz="2400" dirty="0"/>
          </a:p>
          <a:p>
            <a:pPr algn="l" rtl="0"/>
            <a:endParaRPr lang="ar-JO" sz="2400" dirty="0"/>
          </a:p>
          <a:p>
            <a:pPr algn="l" rtl="0"/>
            <a:endParaRPr lang="ar-JO" sz="2400" dirty="0"/>
          </a:p>
          <a:p>
            <a:pPr algn="l" rtl="0"/>
            <a:r>
              <a:rPr lang="en-US" sz="2400" dirty="0"/>
              <a:t>Post-operative halothane </a:t>
            </a:r>
            <a:r>
              <a:rPr lang="en-US" sz="2400" dirty="0">
                <a:solidFill>
                  <a:srgbClr val="FF0000"/>
                </a:solidFill>
              </a:rPr>
              <a:t>hepatitis</a:t>
            </a:r>
            <a:r>
              <a:rPr lang="en-US" sz="2400" dirty="0"/>
              <a:t> </a:t>
            </a:r>
            <a:r>
              <a:rPr lang="en-US" sz="2400" b="1" dirty="0"/>
              <a:t>halothane</a:t>
            </a:r>
            <a:r>
              <a:rPr lang="en-US" sz="2400" dirty="0"/>
              <a:t> (is hepatotoxic)</a:t>
            </a:r>
            <a:endParaRPr lang="en-GB" sz="2400" dirty="0"/>
          </a:p>
          <a:p>
            <a:pPr algn="l" rtl="0"/>
            <a:r>
              <a:rPr lang="en-GB" sz="2400" dirty="0"/>
              <a:t>  </a:t>
            </a:r>
            <a:r>
              <a:rPr lang="en-US" sz="2400" b="0" i="0" u="none" strike="noStrike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Enflurane also </a:t>
            </a:r>
            <a:r>
              <a:rPr lang="en-US" sz="2400" b="1" i="0" u="none" strike="noStrike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lowers the threshold for seizures</a:t>
            </a:r>
            <a:r>
              <a:rPr lang="en-GB" sz="2400" b="1" i="0" u="none" strike="noStrike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GB" sz="2400" b="1" i="0" u="none" strike="noStrike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( contradicted in epilepsy) </a:t>
            </a:r>
            <a:endParaRPr lang="en-US" sz="2400" dirty="0">
              <a:solidFill>
                <a:srgbClr val="FF0000"/>
              </a:solidFill>
            </a:endParaRPr>
          </a:p>
          <a:p>
            <a:pPr algn="l" rtl="0"/>
            <a:r>
              <a:rPr lang="en-US" sz="2400" dirty="0">
                <a:solidFill>
                  <a:srgbClr val="FF0000"/>
                </a:solidFill>
              </a:rPr>
              <a:t>Malignant hyperthermia </a:t>
            </a:r>
            <a:r>
              <a:rPr lang="en-US" sz="2400" dirty="0"/>
              <a:t>may occur in susceptible patients given </a:t>
            </a:r>
            <a:r>
              <a:rPr lang="en-US" sz="2400" b="1" dirty="0" err="1"/>
              <a:t>inhalational</a:t>
            </a:r>
            <a:r>
              <a:rPr lang="en-US" sz="2400" b="1" dirty="0"/>
              <a:t> anesthetics </a:t>
            </a:r>
            <a:r>
              <a:rPr lang="en-US" sz="2400" dirty="0"/>
              <a:t>(N2O , enflurane, </a:t>
            </a:r>
            <a:r>
              <a:rPr lang="en-US" sz="2400" dirty="0" err="1"/>
              <a:t>sevoflurane</a:t>
            </a:r>
            <a:r>
              <a:rPr lang="en-US" sz="2400" dirty="0"/>
              <a:t>, </a:t>
            </a:r>
            <a:r>
              <a:rPr lang="en-US" sz="2400" u="sng" dirty="0"/>
              <a:t>halothane</a:t>
            </a:r>
            <a:r>
              <a:rPr lang="en-US" sz="2400" dirty="0"/>
              <a:t>)</a:t>
            </a:r>
            <a:endParaRPr lang="en-GB" sz="2400" dirty="0"/>
          </a:p>
          <a:p>
            <a:pPr marL="0" indent="0" algn="l" rtl="0">
              <a:buNone/>
            </a:pPr>
            <a:r>
              <a:rPr lang="en-GB" sz="2400" dirty="0"/>
              <a:t>Also may occur in </a:t>
            </a:r>
            <a:r>
              <a:rPr lang="en-GB" sz="2400" b="1" dirty="0"/>
              <a:t>Succinylcholine</a:t>
            </a:r>
            <a:r>
              <a:rPr lang="en-GB" sz="2400" dirty="0"/>
              <a:t> </a:t>
            </a:r>
            <a:endParaRPr lang="en-US" sz="2400" dirty="0"/>
          </a:p>
          <a:p>
            <a:pPr algn="l" rtl="0"/>
            <a:r>
              <a:rPr lang="en-US" sz="2400" dirty="0"/>
              <a:t>All hypnotics(anesthetics) cause hypotension except </a:t>
            </a:r>
            <a:r>
              <a:rPr lang="en-US" sz="2400" b="1" dirty="0"/>
              <a:t>ketamine</a:t>
            </a:r>
            <a:r>
              <a:rPr lang="en-US" sz="2400" dirty="0"/>
              <a:t> causes </a:t>
            </a:r>
            <a:r>
              <a:rPr lang="en-US" sz="2400" dirty="0">
                <a:solidFill>
                  <a:srgbClr val="FF0000"/>
                </a:solidFill>
              </a:rPr>
              <a:t>hypertension</a:t>
            </a:r>
            <a:r>
              <a:rPr lang="en-US" sz="2400" dirty="0"/>
              <a:t> because it induces catecholamines release </a:t>
            </a:r>
          </a:p>
          <a:p>
            <a:pPr algn="l" rtl="0"/>
            <a:r>
              <a:rPr lang="en-US" sz="2400" dirty="0"/>
              <a:t>All </a:t>
            </a:r>
            <a:r>
              <a:rPr lang="en-US" sz="2400" b="1" dirty="0"/>
              <a:t>opioids</a:t>
            </a:r>
            <a:r>
              <a:rPr lang="en-US" sz="2400" dirty="0"/>
              <a:t> causes </a:t>
            </a:r>
            <a:r>
              <a:rPr lang="en-US" sz="2400" dirty="0">
                <a:solidFill>
                  <a:srgbClr val="FF0000"/>
                </a:solidFill>
              </a:rPr>
              <a:t>respiratory depression </a:t>
            </a:r>
          </a:p>
          <a:p>
            <a:endParaRPr lang="en-US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F8487DA4-D6A8-43A5-B954-870552C746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005225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F53604-47F6-4B45-AA2B-744948C3F4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Human Error in Medication </a:t>
            </a:r>
            <a:endParaRPr lang="en-JO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AD4F0F-2C88-0B4B-BAFB-CA92784E7F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l" rtl="0"/>
            <a:r>
              <a:rPr lang="en-GB" sz="2600" dirty="0"/>
              <a:t>Medication Error </a:t>
            </a:r>
            <a:r>
              <a:rPr lang="en-GB" dirty="0"/>
              <a:t>—</a:t>
            </a:r>
            <a:r>
              <a:rPr lang="ar-SA" dirty="0"/>
              <a:t> </a:t>
            </a:r>
            <a:r>
              <a:rPr lang="en-GB" dirty="0"/>
              <a:t>incorrect medications use or patient harm while the medication is in the control of a health care professionals , consumer , consumer or patient </a:t>
            </a:r>
          </a:p>
          <a:p>
            <a:pPr algn="l" rtl="0"/>
            <a:r>
              <a:rPr lang="en-GB" dirty="0"/>
              <a:t>Types of medication errors: </a:t>
            </a:r>
          </a:p>
          <a:p>
            <a:pPr algn="l" rtl="0">
              <a:buFont typeface="+mj-lt"/>
              <a:buAutoNum type="arabicPeriod"/>
            </a:pPr>
            <a:r>
              <a:rPr lang="en-GB" dirty="0"/>
              <a:t> Omission error</a:t>
            </a:r>
          </a:p>
          <a:p>
            <a:pPr algn="l" rtl="0">
              <a:buFont typeface="+mj-lt"/>
              <a:buAutoNum type="arabicPeriod"/>
            </a:pPr>
            <a:r>
              <a:rPr lang="en-GB" dirty="0"/>
              <a:t> Incorrect dose and time error</a:t>
            </a:r>
          </a:p>
          <a:p>
            <a:pPr algn="l" rtl="0">
              <a:buFont typeface="+mj-lt"/>
              <a:buAutoNum type="arabicPeriod"/>
            </a:pPr>
            <a:r>
              <a:rPr lang="en-GB" dirty="0"/>
              <a:t> Incorrect drug preparation and administration error</a:t>
            </a:r>
          </a:p>
          <a:p>
            <a:pPr algn="l" rtl="0">
              <a:buFont typeface="+mj-lt"/>
              <a:buAutoNum type="arabicPeriod"/>
            </a:pPr>
            <a:r>
              <a:rPr lang="en-GB" dirty="0"/>
              <a:t> Prescribing error </a:t>
            </a:r>
          </a:p>
          <a:p>
            <a:pPr algn="l" rtl="0">
              <a:buFont typeface="+mj-lt"/>
              <a:buAutoNum type="arabicPeriod"/>
            </a:pPr>
            <a:r>
              <a:rPr lang="en-GB" dirty="0"/>
              <a:t> Unauthorised drug error</a:t>
            </a:r>
          </a:p>
          <a:p>
            <a:pPr algn="l" rtl="0">
              <a:buFont typeface="Wingdings" pitchFamily="2" charset="2"/>
              <a:buChar char="Ø"/>
            </a:pPr>
            <a:r>
              <a:rPr lang="en-GB" sz="2800" dirty="0"/>
              <a:t>Why this happened ? Mostly because poorly trained personnel and Excessive workload </a:t>
            </a:r>
          </a:p>
          <a:p>
            <a:pPr algn="l" rtl="0">
              <a:buFont typeface="Wingdings" pitchFamily="2" charset="2"/>
              <a:buChar char="Ø"/>
            </a:pPr>
            <a:endParaRPr lang="en-GB" sz="2800" dirty="0"/>
          </a:p>
          <a:p>
            <a:pPr marL="0" indent="0" algn="l" rtl="0">
              <a:buNone/>
            </a:pPr>
            <a:endParaRPr lang="en-GB" dirty="0"/>
          </a:p>
          <a:p>
            <a:pPr marL="0" indent="0" algn="l" rtl="0">
              <a:buNone/>
            </a:pPr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2FB66DC-7641-A04E-B69A-88F76918F0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91385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E30842-8999-4C32-A3F1-C269D48063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Introduction: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A479E6-5473-4350-9A64-F597BF62D3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3752" y="2093976"/>
            <a:ext cx="7629144" cy="3039998"/>
          </a:xfrm>
        </p:spPr>
        <p:txBody>
          <a:bodyPr>
            <a:normAutofit/>
          </a:bodyPr>
          <a:lstStyle/>
          <a:p>
            <a:pPr algn="l" rtl="0"/>
            <a:r>
              <a:rPr lang="en-US" sz="2600"/>
              <a:t>Complication in medicine is an unanticipated problem that arises following and is a result of a procedure, treatment or illness.</a:t>
            </a:r>
          </a:p>
          <a:p>
            <a:pPr algn="l" rtl="0"/>
            <a:r>
              <a:rPr lang="en-US" sz="2600"/>
              <a:t>Anesthesia or </a:t>
            </a:r>
            <a:r>
              <a:rPr lang="en-US" sz="2600" err="1"/>
              <a:t>anaesthesia</a:t>
            </a:r>
            <a:r>
              <a:rPr lang="en-US" sz="2600"/>
              <a:t> from Greek “without sensation” is a state of controlled and temporary loss of sensation or awareness or both that is induced for medical purposes.</a:t>
            </a:r>
          </a:p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79FD4CC-720C-438F-8148-2445148D1A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3</a:t>
            </a:fld>
            <a:endParaRPr lang="en-US"/>
          </a:p>
        </p:txBody>
      </p:sp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19103259-F518-487B-AED3-EA8C8F97A40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616217322"/>
              </p:ext>
            </p:extLst>
          </p:nvPr>
        </p:nvGraphicFramePr>
        <p:xfrm>
          <a:off x="8692896" y="3581074"/>
          <a:ext cx="3410440" cy="303999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2F025D98-2073-4486-BE36-1303EBC8FD3F}"/>
              </a:ext>
            </a:extLst>
          </p:cNvPr>
          <p:cNvSpPr txBox="1">
            <a:spLocks/>
          </p:cNvSpPr>
          <p:nvPr/>
        </p:nvSpPr>
        <p:spPr>
          <a:xfrm>
            <a:off x="1063752" y="5359673"/>
            <a:ext cx="7792798" cy="10357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600"/>
              <a:t>It may include some or all of </a:t>
            </a:r>
            <a:r>
              <a:rPr lang="en-US" sz="2600" b="1"/>
              <a:t>analgesia</a:t>
            </a:r>
            <a:r>
              <a:rPr lang="en-US" sz="2600"/>
              <a:t>, </a:t>
            </a:r>
            <a:r>
              <a:rPr lang="en-US" sz="2600" b="1"/>
              <a:t>paralysis</a:t>
            </a:r>
            <a:r>
              <a:rPr lang="en-US" sz="2600"/>
              <a:t> , amnesia and </a:t>
            </a:r>
            <a:r>
              <a:rPr lang="en-US" sz="2600" b="1"/>
              <a:t>unconsciousness</a:t>
            </a:r>
            <a:r>
              <a:rPr lang="en-US" sz="2600"/>
              <a:t>.</a:t>
            </a:r>
          </a:p>
          <a:p>
            <a:pPr marL="0" indent="0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6719562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DD8143-9E50-0948-A8E3-907CAB302E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Human Error in medical devices </a:t>
            </a:r>
            <a:endParaRPr lang="en-JO"/>
          </a:p>
        </p:txBody>
      </p:sp>
      <p:pic>
        <p:nvPicPr>
          <p:cNvPr id="5" name="Picture 5">
            <a:extLst>
              <a:ext uri="{FF2B5EF4-FFF2-40B4-BE49-F238E27FC236}">
                <a16:creationId xmlns:a16="http://schemas.microsoft.com/office/drawing/2014/main" id="{93C93A9A-7108-FB40-8F50-B3533AB9ED7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77334" y="1249561"/>
            <a:ext cx="7781864" cy="5472640"/>
          </a:xfrm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2FF0D69-AFAA-DE4C-A64B-B6537C59E0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7636400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E1934D-23CC-9D4A-A55B-9161337C7F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JO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C0AECC-8B67-544A-A34B-451D765777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 algn="ctr" rtl="0"/>
            <a:r>
              <a:rPr lang="en-GB" sz="6400"/>
              <a:t>Thank you for good listening </a:t>
            </a:r>
            <a:endParaRPr lang="en-JO" sz="640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65B693E-9F5F-FB47-9D89-A82E7A32F1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07375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E30842-8999-4C32-A3F1-C269D48063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Introduction: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A479E6-5473-4350-9A64-F597BF62D3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612314"/>
            <a:ext cx="8596668" cy="4747134"/>
          </a:xfrm>
        </p:spPr>
        <p:txBody>
          <a:bodyPr>
            <a:normAutofit/>
          </a:bodyPr>
          <a:lstStyle/>
          <a:p>
            <a:pPr algn="l" rtl="0"/>
            <a:r>
              <a:rPr lang="en-US" sz="2400"/>
              <a:t>Complications of anesthesia are inevitable even with experienced doctors.</a:t>
            </a:r>
            <a:endParaRPr lang="ar-JO" sz="2400"/>
          </a:p>
          <a:p>
            <a:pPr algn="l" rtl="0"/>
            <a:r>
              <a:rPr lang="en-US" sz="2400"/>
              <a:t>These complications range from minor to major serious problems.</a:t>
            </a:r>
          </a:p>
          <a:p>
            <a:pPr algn="l" rtl="0"/>
            <a:r>
              <a:rPr lang="en-US" sz="2400"/>
              <a:t>By some estimates, the death rate from general anesthesia is about 1 in 250,000 patients.</a:t>
            </a:r>
          </a:p>
          <a:p>
            <a:pPr algn="l" rtl="0"/>
            <a:r>
              <a:rPr lang="en-US" sz="2400" u="sng"/>
              <a:t>The specific risks </a:t>
            </a:r>
            <a:r>
              <a:rPr lang="en-US" sz="2400"/>
              <a:t>of anesthesia vary with the </a:t>
            </a:r>
            <a:r>
              <a:rPr lang="en-US" sz="2400" b="1"/>
              <a:t>kind of anesthesia </a:t>
            </a:r>
            <a:r>
              <a:rPr lang="en-US" sz="2400"/>
              <a:t>, </a:t>
            </a:r>
            <a:r>
              <a:rPr lang="en-US" sz="2400" b="1"/>
              <a:t>type of surgery </a:t>
            </a:r>
            <a:r>
              <a:rPr lang="en-US" sz="2400"/>
              <a:t>(elective or emergent) and </a:t>
            </a:r>
            <a:r>
              <a:rPr lang="en-US" sz="2400" b="1"/>
              <a:t>patient specific factors</a:t>
            </a:r>
            <a:r>
              <a:rPr lang="en-US" sz="2400"/>
              <a:t>.</a:t>
            </a:r>
          </a:p>
          <a:p>
            <a:pPr algn="l" rtl="0"/>
            <a:r>
              <a:rPr lang="en-US" sz="2400"/>
              <a:t>Although complications of anesthesia are imperative, there are some factors that prevent them.</a:t>
            </a:r>
          </a:p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79FD4CC-720C-438F-8148-2445148D1A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82955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What do anesthetists do to prevent complications?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2603" y="3344243"/>
            <a:ext cx="8596668" cy="3578186"/>
          </a:xfrm>
        </p:spPr>
        <p:txBody>
          <a:bodyPr>
            <a:normAutofit/>
          </a:bodyPr>
          <a:lstStyle/>
          <a:p>
            <a:pPr marL="457200" indent="-457200" algn="l" rtl="0">
              <a:buFont typeface="+mj-lt"/>
              <a:buAutoNum type="arabicPeriod"/>
            </a:pPr>
            <a:r>
              <a:rPr lang="en-US" sz="2400"/>
              <a:t>The general health.</a:t>
            </a:r>
          </a:p>
          <a:p>
            <a:pPr marL="457200" indent="-457200" algn="l" rtl="0">
              <a:buFont typeface="+mj-lt"/>
              <a:buAutoNum type="arabicPeriod"/>
            </a:pPr>
            <a:r>
              <a:rPr lang="en-US" sz="2400"/>
              <a:t>Any medications taken by the patient.</a:t>
            </a:r>
          </a:p>
          <a:p>
            <a:pPr marL="457200" indent="-457200" algn="l" rtl="0">
              <a:buFont typeface="+mj-lt"/>
              <a:buAutoNum type="arabicPeriod"/>
            </a:pPr>
            <a:r>
              <a:rPr lang="en-US" sz="2400"/>
              <a:t>Any  drug allergies that the patient may have.</a:t>
            </a:r>
          </a:p>
          <a:p>
            <a:pPr marL="457200" indent="-457200" algn="l" rtl="0">
              <a:buFont typeface="+mj-lt"/>
              <a:buAutoNum type="arabicPeriod"/>
            </a:pPr>
            <a:r>
              <a:rPr lang="en-US" sz="2400"/>
              <a:t>Previous anesthetic history including family history.</a:t>
            </a:r>
          </a:p>
          <a:p>
            <a:pPr marL="457200" indent="-457200" algn="l" rtl="0">
              <a:buFont typeface="+mj-lt"/>
              <a:buAutoNum type="arabicPeriod"/>
            </a:pPr>
            <a:r>
              <a:rPr lang="en-US" sz="2400"/>
              <a:t>Tobacco and Alcohol intake.</a:t>
            </a:r>
          </a:p>
          <a:p>
            <a:pPr marL="457200" indent="-457200" algn="l" rtl="0">
              <a:buFont typeface="+mj-lt"/>
              <a:buAutoNum type="arabicPeriod"/>
            </a:pPr>
            <a:r>
              <a:rPr lang="en-US" sz="2400"/>
              <a:t>Examination of airway , lungs and heart.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C659EC3-A685-46A6-8A39-6E9D73DD31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D5B4760-BC30-48C7-9ECA-AD5DF3B8A06C}"/>
              </a:ext>
            </a:extLst>
          </p:cNvPr>
          <p:cNvSpPr txBox="1"/>
          <p:nvPr/>
        </p:nvSpPr>
        <p:spPr>
          <a:xfrm>
            <a:off x="832603" y="2228726"/>
            <a:ext cx="100584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None/>
            </a:pPr>
            <a:r>
              <a:rPr lang="en-US" sz="2800" i="1"/>
              <a:t>The anesthetist will see the patient before the operation and ask about:</a:t>
            </a:r>
          </a:p>
        </p:txBody>
      </p:sp>
    </p:spTree>
    <p:extLst>
      <p:ext uri="{BB962C8B-B14F-4D97-AF65-F5344CB8AC3E}">
        <p14:creationId xmlns:p14="http://schemas.microsoft.com/office/powerpoint/2010/main" val="11121147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Regarding the general health: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3752" y="1874666"/>
            <a:ext cx="10058400" cy="4050792"/>
          </a:xfrm>
        </p:spPr>
        <p:txBody>
          <a:bodyPr>
            <a:normAutofit/>
          </a:bodyPr>
          <a:lstStyle/>
          <a:p>
            <a:pPr algn="l" rtl="0"/>
            <a:r>
              <a:rPr lang="en-US" sz="2400"/>
              <a:t>Using the ASA physical status Classification System: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ACCE060-DD57-4286-8072-90E4EBA26D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6</a:t>
            </a:fld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3752" y="2322287"/>
            <a:ext cx="8743715" cy="43252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63271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Regarding medications: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3427" y="1508646"/>
            <a:ext cx="9931582" cy="5145372"/>
          </a:xfrm>
        </p:spPr>
        <p:txBody>
          <a:bodyPr>
            <a:normAutofit/>
          </a:bodyPr>
          <a:lstStyle/>
          <a:p>
            <a:pPr algn="l" rtl="0"/>
            <a:r>
              <a:rPr lang="en-US" sz="2400"/>
              <a:t>Any use of recreational drugs (Heroin, Cocaine, Prescription opioids , Methamphetamine and hallucinogens).</a:t>
            </a:r>
            <a:endParaRPr lang="en-US"/>
          </a:p>
          <a:p>
            <a:pPr algn="l" rtl="0"/>
            <a:r>
              <a:rPr lang="en-US" sz="2400"/>
              <a:t>Chronic use of analgesics .</a:t>
            </a:r>
          </a:p>
          <a:p>
            <a:pPr algn="l" rtl="0"/>
            <a:r>
              <a:rPr lang="en-US" sz="2400"/>
              <a:t>Some drugs must </a:t>
            </a:r>
            <a:r>
              <a:rPr lang="en-US" sz="2400" u="sng"/>
              <a:t>not be omitted</a:t>
            </a:r>
            <a:r>
              <a:rPr lang="en-US" sz="2400"/>
              <a:t> before the anesthesia : </a:t>
            </a:r>
            <a:r>
              <a:rPr lang="en-US" sz="2400">
                <a:solidFill>
                  <a:srgbClr val="FF0000"/>
                </a:solidFill>
              </a:rPr>
              <a:t>Immunosuppressants</a:t>
            </a:r>
            <a:r>
              <a:rPr lang="en-US" sz="2400">
                <a:solidFill>
                  <a:schemeClr val="tx2">
                    <a:lumMod val="60000"/>
                    <a:lumOff val="40000"/>
                  </a:schemeClr>
                </a:solidFill>
              </a:rPr>
              <a:t> , </a:t>
            </a:r>
            <a:r>
              <a:rPr lang="en-US" sz="2400">
                <a:solidFill>
                  <a:srgbClr val="FF0000"/>
                </a:solidFill>
              </a:rPr>
              <a:t>cancer drugs</a:t>
            </a:r>
            <a:r>
              <a:rPr lang="en-US" sz="2400">
                <a:solidFill>
                  <a:schemeClr val="tx2">
                    <a:lumMod val="60000"/>
                    <a:lumOff val="40000"/>
                  </a:schemeClr>
                </a:solidFill>
              </a:rPr>
              <a:t>, </a:t>
            </a:r>
            <a:r>
              <a:rPr lang="en-US" sz="2400">
                <a:solidFill>
                  <a:srgbClr val="FF0000"/>
                </a:solidFill>
              </a:rPr>
              <a:t>thyroid drugs </a:t>
            </a:r>
            <a:r>
              <a:rPr lang="en-US" sz="2400"/>
              <a:t>,</a:t>
            </a:r>
            <a:r>
              <a:rPr lang="en-US" sz="240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2400">
                <a:solidFill>
                  <a:srgbClr val="FF0000"/>
                </a:solidFill>
              </a:rPr>
              <a:t>anti-reflux medications</a:t>
            </a:r>
            <a:r>
              <a:rPr lang="en-US" sz="2400"/>
              <a:t> , </a:t>
            </a:r>
            <a:r>
              <a:rPr lang="en-US" sz="2400">
                <a:solidFill>
                  <a:srgbClr val="FF0000"/>
                </a:solidFill>
              </a:rPr>
              <a:t>anti epileptics</a:t>
            </a:r>
            <a:r>
              <a:rPr lang="en-US" sz="2400"/>
              <a:t> , </a:t>
            </a:r>
            <a:r>
              <a:rPr lang="en-US" sz="2400">
                <a:solidFill>
                  <a:srgbClr val="FF0000"/>
                </a:solidFill>
              </a:rPr>
              <a:t>anti- Parkinson drugs </a:t>
            </a:r>
            <a:r>
              <a:rPr lang="en-US" sz="2400"/>
              <a:t>and</a:t>
            </a:r>
            <a:r>
              <a:rPr lang="en-US" sz="240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2400">
                <a:solidFill>
                  <a:srgbClr val="FF0000"/>
                </a:solidFill>
              </a:rPr>
              <a:t>all cardiovascular medications with exceptions</a:t>
            </a:r>
            <a:r>
              <a:rPr lang="en-US" sz="2400"/>
              <a:t>.</a:t>
            </a:r>
            <a:r>
              <a:rPr lang="en-US" sz="2400">
                <a:solidFill>
                  <a:srgbClr val="FF0000"/>
                </a:solidFill>
              </a:rPr>
              <a:t> </a:t>
            </a:r>
            <a:endParaRPr lang="en-US" sz="240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algn="l" rtl="0"/>
            <a:r>
              <a:rPr lang="en-US" sz="2400"/>
              <a:t>Some drugs must be </a:t>
            </a:r>
            <a:r>
              <a:rPr lang="en-US" sz="2400" u="sng"/>
              <a:t>omitted</a:t>
            </a:r>
            <a:r>
              <a:rPr lang="en-US" sz="2400"/>
              <a:t> before the anesthesia:                  </a:t>
            </a:r>
            <a:r>
              <a:rPr lang="en-US" sz="2400">
                <a:solidFill>
                  <a:srgbClr val="FF0000"/>
                </a:solidFill>
              </a:rPr>
              <a:t>Diuretics</a:t>
            </a:r>
            <a:r>
              <a:rPr lang="en-US" sz="240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2400"/>
              <a:t>,</a:t>
            </a:r>
            <a:r>
              <a:rPr lang="en-US" sz="240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2400">
                <a:solidFill>
                  <a:srgbClr val="FF0000"/>
                </a:solidFill>
              </a:rPr>
              <a:t>ACE</a:t>
            </a:r>
            <a:r>
              <a:rPr lang="en-US" sz="240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2400">
                <a:solidFill>
                  <a:srgbClr val="FF0000"/>
                </a:solidFill>
              </a:rPr>
              <a:t>inhibitors</a:t>
            </a:r>
            <a:r>
              <a:rPr lang="en-US" sz="2400">
                <a:solidFill>
                  <a:schemeClr val="tx2">
                    <a:lumMod val="60000"/>
                    <a:lumOff val="40000"/>
                  </a:schemeClr>
                </a:solidFill>
              </a:rPr>
              <a:t>, </a:t>
            </a:r>
            <a:r>
              <a:rPr lang="en-US" sz="2400">
                <a:solidFill>
                  <a:srgbClr val="FF0000"/>
                </a:solidFill>
              </a:rPr>
              <a:t>ARBs</a:t>
            </a:r>
            <a:r>
              <a:rPr lang="en-US" sz="2400"/>
              <a:t> , </a:t>
            </a:r>
            <a:r>
              <a:rPr lang="en-US" sz="2400">
                <a:solidFill>
                  <a:srgbClr val="FF0000"/>
                </a:solidFill>
              </a:rPr>
              <a:t>calcium</a:t>
            </a:r>
            <a:r>
              <a:rPr lang="en-US" sz="240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2400">
                <a:solidFill>
                  <a:srgbClr val="FF0000"/>
                </a:solidFill>
              </a:rPr>
              <a:t>channel</a:t>
            </a:r>
            <a:r>
              <a:rPr lang="en-US" sz="2400">
                <a:solidFill>
                  <a:schemeClr val="tx2">
                    <a:lumMod val="60000"/>
                    <a:lumOff val="40000"/>
                  </a:schemeClr>
                </a:solidFill>
              </a:rPr>
              <a:t>  </a:t>
            </a:r>
            <a:r>
              <a:rPr lang="en-US" sz="2400">
                <a:solidFill>
                  <a:srgbClr val="FF0000"/>
                </a:solidFill>
              </a:rPr>
              <a:t>blockers</a:t>
            </a:r>
            <a:r>
              <a:rPr lang="en-US" sz="240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2400"/>
              <a:t>,</a:t>
            </a:r>
            <a:r>
              <a:rPr lang="en-US" sz="240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2400">
                <a:solidFill>
                  <a:srgbClr val="FF0000"/>
                </a:solidFill>
              </a:rPr>
              <a:t>NSAIDS</a:t>
            </a:r>
            <a:r>
              <a:rPr lang="en-US" sz="2400">
                <a:solidFill>
                  <a:schemeClr val="tx2">
                    <a:lumMod val="60000"/>
                    <a:lumOff val="40000"/>
                  </a:schemeClr>
                </a:solidFill>
              </a:rPr>
              <a:t>                  </a:t>
            </a:r>
            <a:r>
              <a:rPr lang="en-US" sz="2400"/>
              <a:t>and</a:t>
            </a:r>
            <a:r>
              <a:rPr lang="en-US" sz="240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2400">
                <a:solidFill>
                  <a:srgbClr val="FF0000"/>
                </a:solidFill>
              </a:rPr>
              <a:t>blood</a:t>
            </a:r>
            <a:r>
              <a:rPr lang="en-US" sz="240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2400">
                <a:solidFill>
                  <a:srgbClr val="FF0000"/>
                </a:solidFill>
              </a:rPr>
              <a:t>thinners</a:t>
            </a:r>
            <a:r>
              <a:rPr lang="en-US" sz="2400">
                <a:solidFill>
                  <a:schemeClr val="tx2">
                    <a:lumMod val="60000"/>
                    <a:lumOff val="40000"/>
                  </a:schemeClr>
                </a:solidFill>
              </a:rPr>
              <a:t>.</a:t>
            </a:r>
          </a:p>
          <a:p>
            <a:pPr marL="0" indent="0" algn="l" rtl="0">
              <a:buNone/>
            </a:pPr>
            <a:endParaRPr lang="en-US" sz="240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marL="0" indent="0">
              <a:buNone/>
            </a:pPr>
            <a:endParaRPr lang="en-US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90AA822-7A19-4BE7-805C-077641E4A1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062315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Examination of the airway using the </a:t>
            </a:r>
            <a:r>
              <a:rPr lang="en-US" i="1" u="sng" err="1"/>
              <a:t>Mallampati</a:t>
            </a:r>
            <a:r>
              <a:rPr lang="en-US" i="1" u="sng"/>
              <a:t> Score</a:t>
            </a:r>
            <a:r>
              <a:rPr lang="en-US"/>
              <a:t>:</a:t>
            </a: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27401" y="2176989"/>
            <a:ext cx="5837838" cy="2876475"/>
          </a:xfrm>
        </p:spPr>
      </p:pic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C461D83-8140-44EB-9CCA-531B67B13D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2E26918-00F9-4277-9CBC-F046F6C4196B}"/>
              </a:ext>
            </a:extLst>
          </p:cNvPr>
          <p:cNvSpPr txBox="1"/>
          <p:nvPr/>
        </p:nvSpPr>
        <p:spPr>
          <a:xfrm>
            <a:off x="1066800" y="5053465"/>
            <a:ext cx="100584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/>
              <a:t>A high </a:t>
            </a:r>
            <a:r>
              <a:rPr lang="en-US" sz="2400" err="1"/>
              <a:t>Mallampati</a:t>
            </a:r>
            <a:r>
              <a:rPr lang="en-US" sz="2400"/>
              <a:t> score (class III and IV) is associated with more difficult intubation as well as a higher incidence of sleep apnea.</a:t>
            </a:r>
          </a:p>
          <a:p>
            <a:r>
              <a:rPr lang="en-US" sz="2400"/>
              <a:t>Therefore, commonly complications happen in class III and IV</a:t>
            </a:r>
          </a:p>
        </p:txBody>
      </p:sp>
    </p:spTree>
    <p:extLst>
      <p:ext uri="{BB962C8B-B14F-4D97-AF65-F5344CB8AC3E}">
        <p14:creationId xmlns:p14="http://schemas.microsoft.com/office/powerpoint/2010/main" val="2774711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55B560-F645-4EE0-B192-7310BF6573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7310" y="691896"/>
            <a:ext cx="8596668" cy="1826581"/>
          </a:xfrm>
        </p:spPr>
        <p:txBody>
          <a:bodyPr/>
          <a:lstStyle/>
          <a:p>
            <a:r>
              <a:rPr lang="en-US"/>
              <a:t>Important complications of </a:t>
            </a:r>
            <a:r>
              <a:rPr lang="en-US">
                <a:solidFill>
                  <a:schemeClr val="accent1">
                    <a:lumMod val="75000"/>
                  </a:schemeClr>
                </a:solidFill>
              </a:rPr>
              <a:t>general anesthesia 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845375F-5FD2-4A56-BC96-EBEB12216D4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77310" y="3429000"/>
            <a:ext cx="9281160" cy="1066800"/>
          </a:xfrm>
        </p:spPr>
        <p:txBody>
          <a:bodyPr>
            <a:normAutofit fontScale="92500"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b="1"/>
              <a:t>Complications may happen </a:t>
            </a:r>
            <a:r>
              <a:rPr lang="en-US" sz="2400" b="1" u="sng"/>
              <a:t>peri-operatively</a:t>
            </a:r>
            <a:r>
              <a:rPr lang="en-US" sz="2400" b="1"/>
              <a:t> or </a:t>
            </a:r>
            <a:r>
              <a:rPr lang="en-US" sz="2400" b="1" u="sng"/>
              <a:t>post-operatively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b="1"/>
              <a:t>It may be </a:t>
            </a:r>
            <a:r>
              <a:rPr lang="en-US" sz="2400" b="1" u="sng"/>
              <a:t>minor</a:t>
            </a:r>
            <a:r>
              <a:rPr lang="en-US" sz="2400" b="1"/>
              <a:t> or </a:t>
            </a:r>
            <a:r>
              <a:rPr lang="en-US" sz="2400" b="1" u="sng"/>
              <a:t>major</a:t>
            </a:r>
            <a:r>
              <a:rPr lang="en-US" sz="2400" b="1"/>
              <a:t> </a:t>
            </a:r>
          </a:p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199602D-F1FD-456F-84A3-5E8FFAEA6C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003702" y="6166104"/>
            <a:ext cx="1188298" cy="720332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4331818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Application>Microsoft Office PowerPoint</Application>
  <PresentationFormat>Widescreen</PresentationFormat>
  <Slides>31</Slides>
  <Notes>3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2" baseType="lpstr">
      <vt:lpstr>Facet</vt:lpstr>
      <vt:lpstr>بسم الله الرحمن الرحيم </vt:lpstr>
      <vt:lpstr>Complications of anesthesia</vt:lpstr>
      <vt:lpstr>Introduction:</vt:lpstr>
      <vt:lpstr>Introduction:</vt:lpstr>
      <vt:lpstr>What do anesthetists do to prevent complications?</vt:lpstr>
      <vt:lpstr>Regarding the general health:</vt:lpstr>
      <vt:lpstr>Regarding medications:</vt:lpstr>
      <vt:lpstr>Examination of the airway using the Mallampati Score:</vt:lpstr>
      <vt:lpstr>Important complications of general anesthesia </vt:lpstr>
      <vt:lpstr>Nausea and vomiting </vt:lpstr>
      <vt:lpstr>Air way injury </vt:lpstr>
      <vt:lpstr>Why adhesive tape is used??</vt:lpstr>
      <vt:lpstr>Pulmonary complications </vt:lpstr>
      <vt:lpstr>PowerPoint Presentation</vt:lpstr>
      <vt:lpstr>4- Aspiration: </vt:lpstr>
      <vt:lpstr>PowerPoint Presentation</vt:lpstr>
      <vt:lpstr>8- Scoline apnea :</vt:lpstr>
      <vt:lpstr>Circulatory complications</vt:lpstr>
      <vt:lpstr>PowerPoint Presentation</vt:lpstr>
      <vt:lpstr>Nerve injury</vt:lpstr>
      <vt:lpstr>Important complications of regional anesthesia </vt:lpstr>
      <vt:lpstr>Post-dural puncture headache</vt:lpstr>
      <vt:lpstr>Total spinal block </vt:lpstr>
      <vt:lpstr>Hearing loss</vt:lpstr>
      <vt:lpstr>Cauda equina syndrome </vt:lpstr>
      <vt:lpstr>Important complications of local anesthesia</vt:lpstr>
      <vt:lpstr>Complications of local anesthesia:</vt:lpstr>
      <vt:lpstr>PowerPoint Presentation</vt:lpstr>
      <vt:lpstr>Human Error in Medication </vt:lpstr>
      <vt:lpstr>Human Error in medical devices 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Complications of anesthesia</dc:title>
  <dc:creator>Windows User</dc:creator>
  <cp:lastModifiedBy>سلطان الله الدبوبي</cp:lastModifiedBy>
  <cp:revision>15</cp:revision>
  <dcterms:created xsi:type="dcterms:W3CDTF">2020-10-09T17:37:05Z</dcterms:created>
  <dcterms:modified xsi:type="dcterms:W3CDTF">2021-10-20T12:00:18Z</dcterms:modified>
</cp:coreProperties>
</file>