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62" r:id="rId5"/>
    <p:sldId id="287" r:id="rId6"/>
    <p:sldId id="288" r:id="rId7"/>
    <p:sldId id="289" r:id="rId8"/>
    <p:sldId id="290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letter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5897"/>
  </p:normalViewPr>
  <p:slideViewPr>
    <p:cSldViewPr snapToGrid="0" snapToObjects="1">
      <p:cViewPr>
        <p:scale>
          <a:sx n="64" d="100"/>
          <a:sy n="64" d="100"/>
        </p:scale>
        <p:origin x="-156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7494E8-2B96-43AC-B828-DC7D7C9DA3CB}" type="datetimeFigureOut">
              <a:rPr lang="ar-JO" smtClean="0"/>
              <a:t>17/05/1440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CFE4FD-80D0-4CF2-9F13-2CEB0610BF75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FE4FD-80D0-4CF2-9F13-2CEB0610BF75}" type="slidenum">
              <a:rPr lang="ar-JO" smtClean="0"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FE4FD-80D0-4CF2-9F13-2CEB0610BF75}" type="slidenum">
              <a:rPr lang="ar-JO" smtClean="0"/>
              <a:t>14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52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03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01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55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016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226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2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60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82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16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1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5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6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9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59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1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74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91034E-E257-9549-BE56-DBBE089571B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ED2275-4C03-CD46-87E0-B0286A7F1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97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81" y="2836693"/>
            <a:ext cx="7757838" cy="1184614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Rh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ISO-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Immunisation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4302" y="4021307"/>
            <a:ext cx="4886794" cy="490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Dr.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Seham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Abu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fraijeh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7" name="مربع نص 6"/>
          <p:cNvSpPr txBox="1"/>
          <p:nvPr/>
        </p:nvSpPr>
        <p:spPr>
          <a:xfrm rot="16200000">
            <a:off x="-638175" y="3228975"/>
            <a:ext cx="167640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|</a:t>
            </a:r>
            <a:r>
              <a:rPr lang="en-US" sz="2000" dirty="0">
                <a:latin typeface="Candara" pitchFamily="34" charset="0"/>
              </a:rPr>
              <a:t>PRICE: </a:t>
            </a:r>
            <a:r>
              <a:rPr lang="en-US" sz="2000" dirty="0" smtClean="0">
                <a:latin typeface="Candara" pitchFamily="34" charset="0"/>
              </a:rPr>
              <a:t>0.15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|</a:t>
            </a:r>
            <a:endParaRPr lang="ar-JO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8" name="Picture 5" descr="C:\Users\TOSHIBA\Desktop\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16445"/>
            <a:ext cx="2717960" cy="1546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45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6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86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9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78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189" y="111513"/>
            <a:ext cx="7295161" cy="758282"/>
          </a:xfrm>
        </p:spPr>
        <p:txBody>
          <a:bodyPr/>
          <a:lstStyle/>
          <a:p>
            <a:pPr algn="l"/>
            <a:r>
              <a:rPr lang="en-US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188" y="947855"/>
            <a:ext cx="7295162" cy="57540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Maternal Antibody </a:t>
            </a:r>
            <a:r>
              <a:rPr lang="en-US" b="1" dirty="0" smtClean="0"/>
              <a:t>Determination: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Rh(D) typing and an antibody screen should be performed at the first prenatal visit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Test </a:t>
            </a:r>
            <a:r>
              <a:rPr lang="en-US" dirty="0" smtClean="0"/>
              <a:t>husband for </a:t>
            </a:r>
            <a:r>
              <a:rPr lang="en-US" dirty="0"/>
              <a:t>Rh(D) type and, if Rh(D)-positive, </a:t>
            </a:r>
            <a:r>
              <a:rPr lang="en-US" dirty="0" err="1"/>
              <a:t>zygosity</a:t>
            </a:r>
            <a:r>
              <a:rPr lang="en-US" dirty="0"/>
              <a:t> is determined by Quantitative polymerase chain reaction (PCR) DNA testing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If an antibody is detected</a:t>
            </a:r>
            <a:r>
              <a:rPr lang="en-US" dirty="0" smtClean="0"/>
              <a:t>,</a:t>
            </a:r>
            <a:r>
              <a:rPr lang="en-US" dirty="0"/>
              <a:t> it is first identified to determine its clinical </a:t>
            </a:r>
            <a:r>
              <a:rPr lang="en-US" dirty="0" smtClean="0"/>
              <a:t>significance. Then human </a:t>
            </a:r>
            <a:r>
              <a:rPr lang="en-US" dirty="0" err="1"/>
              <a:t>antiglobulin</a:t>
            </a:r>
            <a:r>
              <a:rPr lang="en-US" dirty="0"/>
              <a:t> titer (indirect </a:t>
            </a:r>
            <a:r>
              <a:rPr lang="en-US" dirty="0" smtClean="0"/>
              <a:t>Coombs ICT) </a:t>
            </a:r>
            <a:r>
              <a:rPr lang="en-US" dirty="0"/>
              <a:t>is used to determine the degree of </a:t>
            </a:r>
            <a:r>
              <a:rPr lang="en-US" dirty="0" err="1"/>
              <a:t>alloimmunization</a:t>
            </a:r>
            <a:r>
              <a:rPr lang="en-US" dirty="0"/>
              <a:t>, because it measures the maternal IgG response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If negative </a:t>
            </a:r>
            <a:r>
              <a:rPr lang="en-US" dirty="0"/>
              <a:t>antibody screen and uncomplicated pregnancy, </a:t>
            </a:r>
            <a:r>
              <a:rPr lang="en-US" dirty="0" smtClean="0"/>
              <a:t>repeat </a:t>
            </a:r>
            <a:r>
              <a:rPr lang="en-US" dirty="0"/>
              <a:t>at 28 weeks of </a:t>
            </a:r>
            <a:r>
              <a:rPr lang="en-US" dirty="0" smtClean="0"/>
              <a:t>gestation.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critical titer is defined as the titer associated with a significant risk for fetal </a:t>
            </a:r>
            <a:r>
              <a:rPr lang="en-US" dirty="0" err="1"/>
              <a:t>hydrops</a:t>
            </a:r>
            <a:r>
              <a:rPr lang="en-US" dirty="0"/>
              <a:t>. </a:t>
            </a:r>
            <a:r>
              <a:rPr lang="en-US" dirty="0" smtClean="0"/>
              <a:t>This </a:t>
            </a:r>
            <a:r>
              <a:rPr lang="en-US" dirty="0"/>
              <a:t>titer varies with the institution and the methodologies used; however, most centers use a critical value for anti-D, and most other antibodies, of </a:t>
            </a:r>
            <a:r>
              <a:rPr lang="en-US" b="1" dirty="0" smtClean="0"/>
              <a:t>32 (</a:t>
            </a:r>
            <a:r>
              <a:rPr lang="en-US" b="1" dirty="0"/>
              <a:t>value of 15 </a:t>
            </a:r>
            <a:r>
              <a:rPr lang="en-US" b="1" dirty="0" smtClean="0"/>
              <a:t>IU/mL).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364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9" y="111513"/>
            <a:ext cx="7268441" cy="724828"/>
          </a:xfrm>
        </p:spPr>
        <p:txBody>
          <a:bodyPr/>
          <a:lstStyle/>
          <a:p>
            <a:pPr algn="l"/>
            <a:r>
              <a:rPr lang="en-US" b="1" dirty="0" smtClean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914400"/>
            <a:ext cx="7339693" cy="5742878"/>
          </a:xfrm>
        </p:spPr>
        <p:txBody>
          <a:bodyPr>
            <a:normAutofit/>
          </a:bodyPr>
          <a:lstStyle/>
          <a:p>
            <a:r>
              <a:rPr lang="en-US" b="1" dirty="0"/>
              <a:t>Fetal Genotype </a:t>
            </a:r>
            <a:r>
              <a:rPr lang="en-US" b="1" dirty="0" smtClean="0"/>
              <a:t>Testing: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Cell free fetal DNA (</a:t>
            </a:r>
            <a:r>
              <a:rPr lang="en-US" b="1" dirty="0" err="1"/>
              <a:t>cffDNA</a:t>
            </a:r>
            <a:r>
              <a:rPr lang="en-US" dirty="0"/>
              <a:t>) may be detected in the maternal circulation as early as </a:t>
            </a:r>
            <a:r>
              <a:rPr lang="en-US" dirty="0">
                <a:solidFill>
                  <a:srgbClr val="FF0000"/>
                </a:solidFill>
              </a:rPr>
              <a:t>38 days </a:t>
            </a:r>
            <a:r>
              <a:rPr lang="en-US" dirty="0"/>
              <a:t>of </a:t>
            </a:r>
            <a:r>
              <a:rPr lang="en-US" dirty="0" smtClean="0"/>
              <a:t>gestation.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the amount of DNA increases with advancing gestational age and disappears soon after delivery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Fetal </a:t>
            </a:r>
            <a:r>
              <a:rPr lang="en-US" dirty="0"/>
              <a:t>Rh(D) status can be determined by evaluation of </a:t>
            </a:r>
            <a:r>
              <a:rPr lang="en-US" b="1" dirty="0" err="1"/>
              <a:t>cffDNA</a:t>
            </a:r>
            <a:r>
              <a:rPr lang="en-US" dirty="0"/>
              <a:t> sequences in maternal plasma using a reverse transcriptase PCR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b="1" dirty="0" err="1"/>
              <a:t>cffDNA</a:t>
            </a:r>
            <a:r>
              <a:rPr lang="en-US" dirty="0"/>
              <a:t> testing to determine the fetal antigen status is available in Europe for the C, c, E, and </a:t>
            </a:r>
            <a:r>
              <a:rPr lang="en-US" dirty="0" err="1"/>
              <a:t>Kell</a:t>
            </a:r>
            <a:r>
              <a:rPr lang="en-US" dirty="0"/>
              <a:t> (K1) </a:t>
            </a:r>
            <a:r>
              <a:rPr lang="en-US" dirty="0" smtClean="0"/>
              <a:t>antigens.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If </a:t>
            </a:r>
            <a:r>
              <a:rPr lang="en-US" b="1" dirty="0" err="1" smtClean="0"/>
              <a:t>cffDNA</a:t>
            </a:r>
            <a:r>
              <a:rPr lang="en-US" dirty="0" smtClean="0"/>
              <a:t> </a:t>
            </a:r>
            <a:r>
              <a:rPr lang="en-US" dirty="0"/>
              <a:t>testing is not available, then amniocentesis can be performed </a:t>
            </a:r>
            <a:r>
              <a:rPr lang="en-US" dirty="0" smtClean="0"/>
              <a:t>at </a:t>
            </a:r>
            <a:r>
              <a:rPr lang="en-US" dirty="0"/>
              <a:t>15 weeks of gestation to obtain </a:t>
            </a:r>
            <a:r>
              <a:rPr lang="en-US" dirty="0" err="1"/>
              <a:t>amniocytes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err="1" smtClean="0"/>
              <a:t>Transplacental</a:t>
            </a:r>
            <a:r>
              <a:rPr lang="en-US" dirty="0" smtClean="0"/>
              <a:t> </a:t>
            </a:r>
            <a:r>
              <a:rPr lang="en-US" dirty="0"/>
              <a:t>amniocentesis </a:t>
            </a:r>
            <a:r>
              <a:rPr lang="en-US" dirty="0" smtClean="0"/>
              <a:t>, </a:t>
            </a:r>
            <a:r>
              <a:rPr lang="en-US" dirty="0" err="1" smtClean="0"/>
              <a:t>uis</a:t>
            </a:r>
            <a:r>
              <a:rPr lang="en-US" dirty="0" smtClean="0"/>
              <a:t> </a:t>
            </a:r>
            <a:r>
              <a:rPr lang="en-US" dirty="0"/>
              <a:t>avoided, if possible, as it may worsen </a:t>
            </a:r>
            <a:r>
              <a:rPr lang="en-US" dirty="0" err="1" smtClean="0"/>
              <a:t>alloimmunization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9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144968"/>
            <a:ext cx="7393132" cy="68022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Management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74" y="925551"/>
            <a:ext cx="8574373" cy="5765181"/>
          </a:xfrm>
        </p:spPr>
        <p:txBody>
          <a:bodyPr>
            <a:normAutofit/>
          </a:bodyPr>
          <a:lstStyle/>
          <a:p>
            <a:r>
              <a:rPr lang="en-US" b="1" dirty="0"/>
              <a:t>First </a:t>
            </a:r>
            <a:r>
              <a:rPr lang="en-US" b="1" dirty="0" err="1"/>
              <a:t>alloimmunized</a:t>
            </a:r>
            <a:r>
              <a:rPr lang="en-US" b="1" dirty="0"/>
              <a:t> pregnancy with Rh(D) positive </a:t>
            </a:r>
            <a:r>
              <a:rPr lang="en-US" b="1" dirty="0" smtClean="0"/>
              <a:t>fetus: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fetal effects </a:t>
            </a:r>
            <a:r>
              <a:rPr lang="en-US" dirty="0" smtClean="0"/>
              <a:t>is </a:t>
            </a:r>
            <a:r>
              <a:rPr lang="en-US" b="1" dirty="0" smtClean="0"/>
              <a:t>less sever </a:t>
            </a:r>
            <a:r>
              <a:rPr lang="en-US" dirty="0"/>
              <a:t>in the first affected pregnancy, </a:t>
            </a:r>
            <a:r>
              <a:rPr lang="en-US" dirty="0" smtClean="0"/>
              <a:t>and </a:t>
            </a:r>
            <a:r>
              <a:rPr lang="en-US" dirty="0"/>
              <a:t>worsen with each subsequent affected pregnancy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b="1" dirty="0"/>
              <a:t>serial antibody titers </a:t>
            </a:r>
            <a:r>
              <a:rPr lang="en-US" dirty="0"/>
              <a:t>are determined every </a:t>
            </a:r>
            <a:r>
              <a:rPr lang="en-US" b="1" dirty="0" smtClean="0">
                <a:solidFill>
                  <a:srgbClr val="FF0000"/>
                </a:solidFill>
              </a:rPr>
              <a:t>2-4 weeks </a:t>
            </a:r>
            <a:r>
              <a:rPr lang="en-US" b="1" dirty="0">
                <a:solidFill>
                  <a:srgbClr val="FF0000"/>
                </a:solidFill>
              </a:rPr>
              <a:t>after 20 </a:t>
            </a:r>
            <a:r>
              <a:rPr lang="en-US" b="1" dirty="0" smtClean="0">
                <a:solidFill>
                  <a:srgbClr val="FF0000"/>
                </a:solidFill>
              </a:rPr>
              <a:t>weeks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If </a:t>
            </a:r>
            <a:r>
              <a:rPr lang="en-US" dirty="0"/>
              <a:t>the critical titer is reached or exceeded, then further assessment to determine whether </a:t>
            </a:r>
            <a:r>
              <a:rPr lang="en-US" dirty="0" smtClean="0"/>
              <a:t>sever </a:t>
            </a:r>
            <a:r>
              <a:rPr lang="en-US" dirty="0"/>
              <a:t>fetal anemia is present is required and checking maternal titers can be </a:t>
            </a:r>
            <a:r>
              <a:rPr lang="en-US" dirty="0" smtClean="0"/>
              <a:t>discontinued.</a:t>
            </a:r>
          </a:p>
          <a:p>
            <a:pPr lvl="1">
              <a:buFont typeface="Wingdings" charset="2"/>
              <a:buChar char="ü"/>
            </a:pPr>
            <a:endParaRPr lang="en-US" dirty="0"/>
          </a:p>
          <a:p>
            <a:r>
              <a:rPr lang="en-US" b="1" dirty="0"/>
              <a:t>Subsequent pregnancies with Rh(D) positive </a:t>
            </a:r>
            <a:r>
              <a:rPr lang="en-US" b="1" dirty="0" smtClean="0"/>
              <a:t>fetus: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If </a:t>
            </a:r>
            <a:r>
              <a:rPr lang="en-US" dirty="0"/>
              <a:t>the patient has had a prior significantly affected </a:t>
            </a:r>
            <a:r>
              <a:rPr lang="en-US" dirty="0" smtClean="0"/>
              <a:t>pregnancy, </a:t>
            </a:r>
            <a:r>
              <a:rPr lang="en-US" dirty="0"/>
              <a:t>then </a:t>
            </a:r>
            <a:r>
              <a:rPr lang="en-US" dirty="0" smtClean="0"/>
              <a:t>sever </a:t>
            </a:r>
            <a:r>
              <a:rPr lang="en-US" dirty="0"/>
              <a:t>fetal </a:t>
            </a:r>
            <a:r>
              <a:rPr lang="en-US" dirty="0" smtClean="0"/>
              <a:t>anemia, </a:t>
            </a:r>
            <a:r>
              <a:rPr lang="en-US" dirty="0"/>
              <a:t>in subsequent pregnancies with an Rh(D)-positive fetus is almost certain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severity of fetal anemia is assessed beginning at </a:t>
            </a:r>
            <a:r>
              <a:rPr lang="en-US" b="1" dirty="0"/>
              <a:t>16 -</a:t>
            </a:r>
            <a:r>
              <a:rPr lang="en-US" b="1" dirty="0" smtClean="0"/>
              <a:t>18 </a:t>
            </a:r>
            <a:r>
              <a:rPr lang="en-US" b="1" dirty="0"/>
              <a:t>weeks </a:t>
            </a:r>
            <a:r>
              <a:rPr lang="en-US" dirty="0"/>
              <a:t>of gestation and maternal antibody titers are not routinely evaluated, as they do not reliably predict the severity of fetal anemia.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845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111512"/>
            <a:ext cx="8664314" cy="78058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Assessment for severity of fetal anemia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43" y="892098"/>
            <a:ext cx="8664314" cy="5742878"/>
          </a:xfrm>
        </p:spPr>
        <p:txBody>
          <a:bodyPr>
            <a:normAutofit/>
          </a:bodyPr>
          <a:lstStyle/>
          <a:p>
            <a:r>
              <a:rPr lang="en-US" dirty="0"/>
              <a:t>Measurement of the peak systolic velocity (</a:t>
            </a:r>
            <a:r>
              <a:rPr lang="en-US" b="1" dirty="0"/>
              <a:t>PSV</a:t>
            </a:r>
            <a:r>
              <a:rPr lang="en-US" dirty="0"/>
              <a:t>) in the fetal middle cerebral artery (</a:t>
            </a:r>
            <a:r>
              <a:rPr lang="en-US" b="1" dirty="0"/>
              <a:t>MCA</a:t>
            </a:r>
            <a:r>
              <a:rPr lang="en-US" dirty="0"/>
              <a:t>) has been shown to be an </a:t>
            </a:r>
            <a:r>
              <a:rPr lang="en-US" b="1" dirty="0"/>
              <a:t>accurate noninvasive </a:t>
            </a:r>
            <a:r>
              <a:rPr lang="en-US" dirty="0"/>
              <a:t>method for detecting fetal anemia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MCA-PSV</a:t>
            </a:r>
            <a:r>
              <a:rPr lang="en-US" dirty="0" smtClean="0"/>
              <a:t> </a:t>
            </a:r>
            <a:r>
              <a:rPr lang="en-US" dirty="0"/>
              <a:t>increases </a:t>
            </a:r>
            <a:r>
              <a:rPr lang="en-US" dirty="0" smtClean="0"/>
              <a:t>with advancing </a:t>
            </a:r>
            <a:r>
              <a:rPr lang="en-US" dirty="0"/>
              <a:t>gestation, </a:t>
            </a:r>
            <a:r>
              <a:rPr lang="en-US" dirty="0" smtClean="0"/>
              <a:t>and </a:t>
            </a:r>
            <a:r>
              <a:rPr lang="en-US" dirty="0"/>
              <a:t>v</a:t>
            </a:r>
            <a:r>
              <a:rPr lang="en-US" dirty="0" smtClean="0"/>
              <a:t>alues should be reported in </a:t>
            </a:r>
            <a:r>
              <a:rPr lang="en-US" dirty="0" err="1" smtClean="0"/>
              <a:t>MoM</a:t>
            </a:r>
            <a:r>
              <a:rPr lang="en-US" dirty="0" smtClean="0"/>
              <a:t> to account for changes in gestational age.</a:t>
            </a:r>
          </a:p>
          <a:p>
            <a:r>
              <a:rPr lang="en-US" dirty="0" smtClean="0"/>
              <a:t>A threshold </a:t>
            </a:r>
            <a:r>
              <a:rPr lang="en-US" dirty="0"/>
              <a:t>value of </a:t>
            </a:r>
            <a:r>
              <a:rPr lang="en-US" b="1" dirty="0"/>
              <a:t>1.5 </a:t>
            </a:r>
            <a:r>
              <a:rPr lang="en-US" b="1" dirty="0" err="1" smtClean="0"/>
              <a:t>MoM</a:t>
            </a:r>
            <a:r>
              <a:rPr lang="en-US" b="1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used to predict moderate to severe anemia </a:t>
            </a:r>
            <a:r>
              <a:rPr lang="en-US" b="1" dirty="0"/>
              <a:t>(&lt;0.65 </a:t>
            </a:r>
            <a:r>
              <a:rPr lang="en-US" b="1" dirty="0" err="1"/>
              <a:t>MoM</a:t>
            </a:r>
            <a:r>
              <a:rPr lang="en-US" b="1" dirty="0"/>
              <a:t> </a:t>
            </a:r>
            <a:r>
              <a:rPr lang="en-US" dirty="0"/>
              <a:t>for fetal hemoglobin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/>
              <a:t>fetus should be in a quiescent state during </a:t>
            </a:r>
            <a:r>
              <a:rPr lang="en-US" dirty="0" smtClean="0"/>
              <a:t>examination</a:t>
            </a:r>
            <a:r>
              <a:rPr lang="en-US" dirty="0"/>
              <a:t>, as accelerations of the fetal heart rate can result in a false depression in the </a:t>
            </a:r>
            <a:r>
              <a:rPr lang="en-US" b="1" dirty="0"/>
              <a:t>MCA-PSV</a:t>
            </a:r>
            <a:r>
              <a:rPr lang="en-US" dirty="0"/>
              <a:t>, especially late in the third </a:t>
            </a:r>
            <a:r>
              <a:rPr lang="en-US" dirty="0" smtClean="0"/>
              <a:t>trimester.</a:t>
            </a:r>
          </a:p>
          <a:p>
            <a:r>
              <a:rPr lang="en-US" dirty="0"/>
              <a:t>Measurements can be initiated at as early as </a:t>
            </a:r>
            <a:r>
              <a:rPr lang="en-US" b="1" dirty="0"/>
              <a:t>16 to 18 </a:t>
            </a:r>
            <a:r>
              <a:rPr lang="en-US" b="1" dirty="0" smtClean="0"/>
              <a:t>weeks</a:t>
            </a:r>
            <a:r>
              <a:rPr lang="en-US" dirty="0" smtClean="0"/>
              <a:t> </a:t>
            </a:r>
            <a:r>
              <a:rPr lang="en-US" dirty="0"/>
              <a:t>gestation and should be performed </a:t>
            </a:r>
            <a:r>
              <a:rPr lang="en-US" b="1" dirty="0" smtClean="0"/>
              <a:t>weekly.</a:t>
            </a:r>
          </a:p>
        </p:txBody>
      </p:sp>
    </p:spTree>
    <p:extLst>
      <p:ext uri="{BB962C8B-B14F-4D97-AF65-F5344CB8AC3E}">
        <p14:creationId xmlns:p14="http://schemas.microsoft.com/office/powerpoint/2010/main" xmlns="" val="519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8" y="111513"/>
            <a:ext cx="7241722" cy="73598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Middle Cerebral Artery Doppler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408" y="1003301"/>
            <a:ext cx="5185185" cy="51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2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33" y="111513"/>
            <a:ext cx="7099217" cy="613316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Middle Cerebral Artery Doppler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058" y="947855"/>
            <a:ext cx="6468896" cy="57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7" y="0"/>
            <a:ext cx="8820000" cy="71367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Introduction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43" y="713678"/>
            <a:ext cx="8820000" cy="2491474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 Light" pitchFamily="34" charset="0"/>
              </a:rPr>
              <a:t>Rhesus </a:t>
            </a:r>
            <a:r>
              <a:rPr lang="en-US" sz="2200" dirty="0">
                <a:solidFill>
                  <a:srgbClr val="FF0000"/>
                </a:solidFill>
                <a:latin typeface="Calibri Light" pitchFamily="34" charset="0"/>
              </a:rPr>
              <a:t>(Rh) negative </a:t>
            </a:r>
            <a:r>
              <a:rPr lang="en-US" sz="2200" dirty="0">
                <a:latin typeface="Calibri Light" pitchFamily="34" charset="0"/>
              </a:rPr>
              <a:t>women who deliver an </a:t>
            </a:r>
            <a:r>
              <a:rPr lang="en-US" sz="2200" dirty="0">
                <a:solidFill>
                  <a:srgbClr val="FF0000"/>
                </a:solidFill>
                <a:latin typeface="Calibri Light" pitchFamily="34" charset="0"/>
              </a:rPr>
              <a:t>Rh positive </a:t>
            </a:r>
            <a:r>
              <a:rPr lang="en-US" sz="2200" dirty="0">
                <a:latin typeface="Calibri Light" pitchFamily="34" charset="0"/>
              </a:rPr>
              <a:t>baby or who are otherwise exposed to Rh positive red blood cells are at risk of developing </a:t>
            </a:r>
            <a:r>
              <a:rPr lang="en-US" sz="2200" dirty="0">
                <a:solidFill>
                  <a:srgbClr val="FF0000"/>
                </a:solidFill>
                <a:latin typeface="Calibri Light" pitchFamily="34" charset="0"/>
              </a:rPr>
              <a:t>anti-Rh antibodies</a:t>
            </a:r>
            <a:r>
              <a:rPr lang="en-US" sz="2200" dirty="0" smtClean="0">
                <a:solidFill>
                  <a:srgbClr val="FF0000"/>
                </a:solidFill>
                <a:latin typeface="Calibri Light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Calibri Light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alibri Light" pitchFamily="34" charset="0"/>
              </a:rPr>
              <a:t>Rh positive </a:t>
            </a:r>
            <a:r>
              <a:rPr lang="en-US" sz="2200" dirty="0">
                <a:latin typeface="Calibri Light" pitchFamily="34" charset="0"/>
              </a:rPr>
              <a:t>fetuses/neonates of these mothers are at risk of developing hemolytic disease of the fetus and newborn, which can be lethal or associated with serious morbidity</a:t>
            </a:r>
            <a:r>
              <a:rPr lang="en-US" sz="2200" dirty="0" smtClean="0">
                <a:latin typeface="Calibri Light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000"/>
                </a:solidFill>
                <a:latin typeface="Calibri Light" pitchFamily="34" charset="0"/>
              </a:rPr>
              <a:t>Anti-D </a:t>
            </a:r>
            <a:r>
              <a:rPr lang="en-US" sz="2200" dirty="0" smtClean="0">
                <a:latin typeface="Calibri Light" pitchFamily="34" charset="0"/>
              </a:rPr>
              <a:t>is the most commonly encountered antibody </a:t>
            </a:r>
            <a:r>
              <a:rPr lang="en-US" sz="2200" dirty="0" smtClean="0">
                <a:latin typeface="Calibri Light" pitchFamily="34" charset="0"/>
              </a:rPr>
              <a:t>during  pregnancy</a:t>
            </a:r>
            <a:r>
              <a:rPr lang="en-US" sz="2200" dirty="0" smtClean="0">
                <a:latin typeface="Calibri Light" pitchFamily="34" charset="0"/>
              </a:rPr>
              <a:t>. </a:t>
            </a:r>
            <a:endParaRPr lang="en-US" sz="2200" dirty="0">
              <a:latin typeface="Calibri Ligh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9843" y="3327816"/>
            <a:ext cx="8664314" cy="35301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 defTabSz="457200"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2200" dirty="0" smtClean="0">
                <a:latin typeface="Calibri Light" pitchFamily="34" charset="0"/>
              </a:rPr>
              <a:t>Before </a:t>
            </a:r>
            <a:r>
              <a:rPr lang="en-US" sz="2200" dirty="0" smtClean="0">
                <a:latin typeface="Calibri Light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routine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antenatal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anti-D prophylaxis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, late immunization during a first pregnancy was responsible for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18–27%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of cases.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This rate fell to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2%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with routine postpartum administration of a single dose of anti-D immune globulin and was further reduced to as low as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0.1 %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with the addition of routine antenatal administration in the third trimester. </a:t>
            </a:r>
          </a:p>
          <a:p>
            <a:pPr marL="285750" lvl="0" indent="-285750" defTabSz="457200"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Immunisation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during a second or subsequent pregnancy probably accounts for a similar proportion of cases, although it is often impossible to distinguish late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sensitisation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from failure of prophylaxis at the end of the preceding </a:t>
            </a:r>
            <a:r>
              <a:rPr lang="en-US" sz="2200" dirty="0" smtClean="0">
                <a:latin typeface="Calibri Light" pitchFamily="34" charset="0"/>
              </a:rPr>
              <a:t>pregnancy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270"/>
            <a:ext cx="7886700" cy="724829"/>
          </a:xfrm>
        </p:spPr>
        <p:txBody>
          <a:bodyPr/>
          <a:lstStyle/>
          <a:p>
            <a:r>
              <a:rPr lang="en-US" dirty="0" smtClean="0"/>
              <a:t>Middle cerebral artery </a:t>
            </a:r>
            <a:r>
              <a:rPr lang="en-US" dirty="0" err="1" smtClean="0"/>
              <a:t>doppler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595" y="1025525"/>
            <a:ext cx="5938025" cy="56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33" y="122664"/>
            <a:ext cx="8589364" cy="60216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Other </a:t>
            </a:r>
            <a:r>
              <a:rPr lang="en-US" b="1" dirty="0" smtClean="0"/>
              <a:t>methods to assess fetal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3" y="869795"/>
            <a:ext cx="8589364" cy="5787483"/>
          </a:xfrm>
        </p:spPr>
        <p:txBody>
          <a:bodyPr>
            <a:normAutofit/>
          </a:bodyPr>
          <a:lstStyle/>
          <a:p>
            <a:r>
              <a:rPr lang="en-US" b="1" dirty="0"/>
              <a:t>Spectral analysis of amniotic fluid </a:t>
            </a:r>
            <a:r>
              <a:rPr lang="en-US" dirty="0" smtClean="0"/>
              <a:t>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In the past, amniocentesis to determine amniotic fluid bilirubin levels was the usual method for indirectly estimating the severity of fetal anemia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Bilirubin </a:t>
            </a:r>
            <a:r>
              <a:rPr lang="en-US" dirty="0"/>
              <a:t>present in amniotic fluid derives from fetal pulmonary and tracheal effluents and correlates with the degree of fetal </a:t>
            </a:r>
            <a:r>
              <a:rPr lang="en-US" dirty="0" smtClean="0"/>
              <a:t>hemolysis.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Doppler velocimetry is as, or more, sensitive and specific for detection of severe fetal anemia and </a:t>
            </a:r>
            <a:r>
              <a:rPr lang="en-US" dirty="0" smtClean="0"/>
              <a:t>noninvasive.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Fetal blood </a:t>
            </a:r>
            <a:r>
              <a:rPr lang="en-US" b="1" dirty="0" smtClean="0"/>
              <a:t>sampling: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F</a:t>
            </a:r>
            <a:r>
              <a:rPr lang="en-US" dirty="0" smtClean="0"/>
              <a:t>etal </a:t>
            </a:r>
            <a:r>
              <a:rPr lang="en-US" dirty="0"/>
              <a:t>blood sampling </a:t>
            </a:r>
            <a:r>
              <a:rPr lang="en-US" dirty="0" smtClean="0"/>
              <a:t>allows </a:t>
            </a:r>
            <a:r>
              <a:rPr lang="en-US" dirty="0"/>
              <a:t>direct access to the fetal circulation to </a:t>
            </a:r>
            <a:r>
              <a:rPr lang="en-US" dirty="0" smtClean="0"/>
              <a:t>study hematocrit</a:t>
            </a:r>
            <a:r>
              <a:rPr lang="en-US" dirty="0"/>
              <a:t>, direct Coombs, fetal blood type, reticulocyte count, and platelet count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R</a:t>
            </a:r>
            <a:r>
              <a:rPr lang="en-US" dirty="0" smtClean="0"/>
              <a:t>eserved </a:t>
            </a:r>
            <a:r>
              <a:rPr lang="en-US" dirty="0"/>
              <a:t>for patients with </a:t>
            </a:r>
            <a:r>
              <a:rPr lang="en-US" b="1" dirty="0"/>
              <a:t>increased MCA-PSV</a:t>
            </a:r>
            <a:r>
              <a:rPr lang="en-US" b="1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Can be followed by intrauterine transfusion.</a:t>
            </a:r>
            <a:endParaRPr lang="en-US" b="1" dirty="0" smtClean="0"/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72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83" y="142505"/>
            <a:ext cx="7304067" cy="68876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Intrauterine transfusion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748145"/>
            <a:ext cx="8754256" cy="5847527"/>
          </a:xfrm>
        </p:spPr>
        <p:txBody>
          <a:bodyPr anchor="t" anchorCtr="0">
            <a:noAutofit/>
          </a:bodyPr>
          <a:lstStyle/>
          <a:p>
            <a:r>
              <a:rPr lang="en-US" dirty="0"/>
              <a:t>Severe fetal anemia can be defined as a hematocrit </a:t>
            </a:r>
            <a:r>
              <a:rPr lang="en-US" dirty="0" smtClean="0"/>
              <a:t>of </a:t>
            </a:r>
            <a:r>
              <a:rPr lang="en-US" dirty="0">
                <a:solidFill>
                  <a:srgbClr val="FF0000"/>
                </a:solidFill>
              </a:rPr>
              <a:t>30 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smtClean="0"/>
              <a:t>SDs below </a:t>
            </a:r>
            <a:r>
              <a:rPr lang="en-US" dirty="0"/>
              <a:t>the mean hematocrit for the gestational age</a:t>
            </a:r>
            <a:r>
              <a:rPr lang="en-US" dirty="0" smtClean="0"/>
              <a:t>.</a:t>
            </a:r>
          </a:p>
          <a:p>
            <a:r>
              <a:rPr lang="en-US" dirty="0"/>
              <a:t>Intrauterine transfusions for severe fetal anemia are generally performed between </a:t>
            </a:r>
            <a:r>
              <a:rPr lang="en-US" b="1" dirty="0">
                <a:solidFill>
                  <a:srgbClr val="FF0000"/>
                </a:solidFill>
              </a:rPr>
              <a:t>18 and 35 </a:t>
            </a:r>
            <a:r>
              <a:rPr lang="en-US" dirty="0"/>
              <a:t>weeks of gestation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Intrauterine transfusions can be performed via 2 methods: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Intravascular transfusion(</a:t>
            </a:r>
            <a:r>
              <a:rPr lang="en-US" dirty="0"/>
              <a:t>cord insertion into the </a:t>
            </a:r>
            <a:r>
              <a:rPr lang="en-US" dirty="0" smtClean="0"/>
              <a:t>placenta, intrahepatic vein, direct cardiac puncture). 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Intraperitoneal transfusion.</a:t>
            </a:r>
          </a:p>
          <a:p>
            <a:r>
              <a:rPr lang="en-US" dirty="0"/>
              <a:t>Red cells to be used for IUT should </a:t>
            </a:r>
            <a:r>
              <a:rPr lang="en-US" dirty="0" smtClean="0"/>
              <a:t>be: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 CMV </a:t>
            </a:r>
            <a:r>
              <a:rPr lang="en-US" dirty="0" err="1" smtClean="0">
                <a:solidFill>
                  <a:srgbClr val="FF0000"/>
                </a:solidFill>
              </a:rPr>
              <a:t>seronegative</a:t>
            </a:r>
            <a:r>
              <a:rPr lang="en-US" dirty="0" smtClean="0"/>
              <a:t>.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unit should be packed to a final hematocrit of </a:t>
            </a:r>
            <a:r>
              <a:rPr lang="en-US" dirty="0">
                <a:solidFill>
                  <a:srgbClr val="FF0000"/>
                </a:solidFill>
              </a:rPr>
              <a:t>75% to </a:t>
            </a:r>
            <a:r>
              <a:rPr lang="en-US" dirty="0" smtClean="0">
                <a:solidFill>
                  <a:srgbClr val="FF0000"/>
                </a:solidFill>
              </a:rPr>
              <a:t>85%.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leukocyte </a:t>
            </a:r>
            <a:r>
              <a:rPr lang="en-US" dirty="0">
                <a:solidFill>
                  <a:srgbClr val="FF0000"/>
                </a:solidFill>
              </a:rPr>
              <a:t>number reduced </a:t>
            </a:r>
            <a:r>
              <a:rPr lang="en-US" dirty="0"/>
              <a:t>using specialized </a:t>
            </a:r>
            <a:r>
              <a:rPr lang="en-US" dirty="0" err="1"/>
              <a:t>micropore</a:t>
            </a:r>
            <a:r>
              <a:rPr lang="en-US" dirty="0"/>
              <a:t> </a:t>
            </a:r>
            <a:r>
              <a:rPr lang="en-US" dirty="0" smtClean="0"/>
              <a:t>filters.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The unit </a:t>
            </a:r>
            <a:r>
              <a:rPr lang="en-US" dirty="0">
                <a:solidFill>
                  <a:srgbClr val="FF0000"/>
                </a:solidFill>
              </a:rPr>
              <a:t>irradiated with 25 </a:t>
            </a:r>
            <a:r>
              <a:rPr lang="en-US" dirty="0" err="1">
                <a:solidFill>
                  <a:srgbClr val="FF0000"/>
                </a:solidFill>
              </a:rPr>
              <a:t>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prevent graft-versus-host reaction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3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63" y="154380"/>
            <a:ext cx="7330787" cy="70064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Time of delivery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63" y="985652"/>
            <a:ext cx="7330787" cy="51776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Until </a:t>
            </a:r>
            <a:r>
              <a:rPr lang="en-US" dirty="0"/>
              <a:t>the introduction of the direct Intravascular transfusion, fetuses with </a:t>
            </a:r>
            <a:r>
              <a:rPr lang="en-US" dirty="0" smtClean="0"/>
              <a:t>hemolytic disease were </a:t>
            </a:r>
            <a:r>
              <a:rPr lang="en-US" dirty="0"/>
              <a:t>routinely delivered by </a:t>
            </a:r>
            <a:r>
              <a:rPr lang="en-US" b="1" dirty="0">
                <a:solidFill>
                  <a:srgbClr val="FF0000"/>
                </a:solidFill>
              </a:rPr>
              <a:t>32 </a:t>
            </a:r>
            <a:r>
              <a:rPr lang="en-US" b="1" dirty="0" smtClean="0">
                <a:solidFill>
                  <a:srgbClr val="FF0000"/>
                </a:solidFill>
              </a:rPr>
              <a:t>weeks </a:t>
            </a:r>
            <a:r>
              <a:rPr lang="en-US" dirty="0" smtClean="0"/>
              <a:t>gestation.</a:t>
            </a:r>
          </a:p>
          <a:p>
            <a:r>
              <a:rPr lang="en-US" dirty="0"/>
              <a:t>Most experienced centers now perform the final IUT at </a:t>
            </a:r>
            <a:r>
              <a:rPr lang="en-US" b="1" dirty="0">
                <a:solidFill>
                  <a:srgbClr val="FF0000"/>
                </a:solidFill>
              </a:rPr>
              <a:t>up to 35 </a:t>
            </a:r>
            <a:r>
              <a:rPr lang="en-US" b="1" dirty="0" smtClean="0">
                <a:solidFill>
                  <a:srgbClr val="FF0000"/>
                </a:solidFill>
              </a:rPr>
              <a:t>weeks </a:t>
            </a:r>
            <a:r>
              <a:rPr lang="en-US" dirty="0"/>
              <a:t>gestation, with delivery anticipated at </a:t>
            </a:r>
            <a:r>
              <a:rPr lang="en-US" b="1" dirty="0">
                <a:solidFill>
                  <a:srgbClr val="FF0000"/>
                </a:solidFill>
              </a:rPr>
              <a:t>37 to 38 weeks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After </a:t>
            </a:r>
            <a:r>
              <a:rPr lang="en-US" b="1" dirty="0" smtClean="0">
                <a:solidFill>
                  <a:srgbClr val="FF0000"/>
                </a:solidFill>
              </a:rPr>
              <a:t>35 weeks</a:t>
            </a:r>
            <a:r>
              <a:rPr lang="en-US" dirty="0" smtClean="0"/>
              <a:t>, the procedure is generally considered riskier than late preterm delivery for neonatal treatment of severe anemia.</a:t>
            </a:r>
          </a:p>
          <a:p>
            <a:r>
              <a:rPr lang="en-US" dirty="0" smtClean="0"/>
              <a:t>The administration </a:t>
            </a:r>
            <a:r>
              <a:rPr lang="en-US" dirty="0"/>
              <a:t>of maternal oral phenobarbital may be considered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7 -10 </a:t>
            </a:r>
            <a:r>
              <a:rPr lang="en-US" b="1" dirty="0">
                <a:solidFill>
                  <a:srgbClr val="FF0000"/>
                </a:solidFill>
              </a:rPr>
              <a:t>days </a:t>
            </a:r>
            <a:r>
              <a:rPr lang="en-US" dirty="0"/>
              <a:t>before delivery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dirty="0" smtClean="0"/>
              <a:t>(This </a:t>
            </a:r>
            <a:r>
              <a:rPr lang="en-US" sz="2000" dirty="0"/>
              <a:t>has been proposed to induce hepatic maturity to allow improved conjugation of </a:t>
            </a:r>
            <a:r>
              <a:rPr lang="en-US" sz="2000" dirty="0" smtClean="0"/>
              <a:t>bilirubin)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8262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189" y="106879"/>
            <a:ext cx="7295161" cy="724394"/>
          </a:xfrm>
        </p:spPr>
        <p:txBody>
          <a:bodyPr/>
          <a:lstStyle/>
          <a:p>
            <a:pPr algn="l"/>
            <a:r>
              <a:rPr lang="en-US" b="1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9403"/>
            <a:ext cx="7886700" cy="4631376"/>
          </a:xfrm>
        </p:spPr>
        <p:txBody>
          <a:bodyPr>
            <a:normAutofit/>
          </a:bodyPr>
          <a:lstStyle/>
          <a:p>
            <a:r>
              <a:rPr lang="en-US" b="1" dirty="0"/>
              <a:t>Anti-D immune </a:t>
            </a:r>
            <a:r>
              <a:rPr lang="en-US" b="1" dirty="0" smtClean="0"/>
              <a:t>globulin</a:t>
            </a:r>
            <a:r>
              <a:rPr lang="en-US" dirty="0" smtClean="0"/>
              <a:t>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Is </a:t>
            </a:r>
            <a:r>
              <a:rPr lang="en-US" dirty="0"/>
              <a:t>a sterile solution containing IgG anti-D (anti-Rh) manufactured from human plasma. 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b="1" dirty="0">
                <a:solidFill>
                  <a:srgbClr val="FF0000"/>
                </a:solidFill>
              </a:rPr>
              <a:t>300 microgram dose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1 microgram = 5 IU</a:t>
            </a:r>
            <a:r>
              <a:rPr lang="en-US" dirty="0"/>
              <a:t>) contains sufficient anti-D to suppress the immune response to </a:t>
            </a:r>
            <a:r>
              <a:rPr lang="en-US" b="1" dirty="0">
                <a:solidFill>
                  <a:srgbClr val="FF0000"/>
                </a:solidFill>
              </a:rPr>
              <a:t>15 mL</a:t>
            </a:r>
            <a:r>
              <a:rPr lang="en-US" b="1" dirty="0"/>
              <a:t> </a:t>
            </a:r>
            <a:r>
              <a:rPr lang="en-US" dirty="0"/>
              <a:t>of Rh-positive red blood cells </a:t>
            </a:r>
            <a:r>
              <a:rPr lang="en-US" b="1" dirty="0" smtClean="0">
                <a:solidFill>
                  <a:srgbClr val="FF0000"/>
                </a:solidFill>
              </a:rPr>
              <a:t>30 </a:t>
            </a:r>
            <a:r>
              <a:rPr lang="en-US" b="1" dirty="0">
                <a:solidFill>
                  <a:srgbClr val="FF0000"/>
                </a:solidFill>
              </a:rPr>
              <a:t>mL </a:t>
            </a:r>
            <a:r>
              <a:rPr lang="en-US" dirty="0" smtClean="0"/>
              <a:t>fetal </a:t>
            </a:r>
            <a:r>
              <a:rPr lang="en-US" dirty="0"/>
              <a:t>whole </a:t>
            </a:r>
            <a:r>
              <a:rPr lang="en-US" dirty="0" smtClean="0"/>
              <a:t>blood.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b="1" dirty="0">
                <a:solidFill>
                  <a:srgbClr val="FF0000"/>
                </a:solidFill>
              </a:rPr>
              <a:t>50 microgram </a:t>
            </a:r>
            <a:r>
              <a:rPr lang="en-US" dirty="0"/>
              <a:t>dose contains sufficient anti-D to suppress the immune response to </a:t>
            </a:r>
            <a:r>
              <a:rPr lang="en-US" b="1" dirty="0">
                <a:solidFill>
                  <a:srgbClr val="FF0000"/>
                </a:solidFill>
              </a:rPr>
              <a:t>2.5 mL </a:t>
            </a:r>
            <a:r>
              <a:rPr lang="en-US" dirty="0"/>
              <a:t>of Rh-positive red blood cells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Formulations (</a:t>
            </a:r>
            <a:r>
              <a:rPr lang="en-US" b="1" dirty="0" err="1" smtClean="0"/>
              <a:t>RhoGAM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b="1" dirty="0" err="1" smtClean="0"/>
              <a:t>HyperRHO</a:t>
            </a:r>
            <a:r>
              <a:rPr lang="en-US" b="1" dirty="0" smtClean="0"/>
              <a:t> </a:t>
            </a:r>
            <a:r>
              <a:rPr lang="en-US" b="1" dirty="0"/>
              <a:t>S/D</a:t>
            </a:r>
            <a:r>
              <a:rPr lang="en-US" dirty="0" smtClean="0"/>
              <a:t>, </a:t>
            </a:r>
            <a:r>
              <a:rPr lang="en-US" b="1" dirty="0" err="1"/>
              <a:t>Rhophlac</a:t>
            </a:r>
            <a:r>
              <a:rPr lang="en-US" dirty="0"/>
              <a:t>, </a:t>
            </a:r>
            <a:r>
              <a:rPr lang="en-US" b="1" dirty="0" err="1" smtClean="0"/>
              <a:t>WinRho</a:t>
            </a:r>
            <a:r>
              <a:rPr lang="en-US" b="1" dirty="0" smtClean="0"/>
              <a:t>-SDF</a:t>
            </a:r>
            <a:r>
              <a:rPr lang="en-US" dirty="0" smtClean="0"/>
              <a:t>).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Anti-D immune globulin is not effective once </a:t>
            </a:r>
            <a:r>
              <a:rPr lang="en-US" dirty="0" err="1"/>
              <a:t>alloimmunization</a:t>
            </a:r>
            <a:r>
              <a:rPr lang="en-US" dirty="0"/>
              <a:t> to the Rh(D) antigen has </a:t>
            </a:r>
            <a:r>
              <a:rPr lang="en-US" dirty="0" smtClean="0"/>
              <a:t>occurred.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82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535" y="130630"/>
            <a:ext cx="7232815" cy="748145"/>
          </a:xfrm>
        </p:spPr>
        <p:txBody>
          <a:bodyPr/>
          <a:lstStyle/>
          <a:p>
            <a:pPr algn="l"/>
            <a:r>
              <a:rPr lang="en-US" b="1" dirty="0" smtClean="0"/>
              <a:t>Prevention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405" y="1056904"/>
            <a:ext cx="7410945" cy="55457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Indications for administration of anti-(D) </a:t>
            </a:r>
            <a:r>
              <a:rPr lang="en-US" b="1" dirty="0" smtClean="0"/>
              <a:t>immune globulin: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At 28 weeks of gestation	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Spontaneous abortion, threatened abortion, induced abortion	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Ectopic pregnancy	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Invasive procedures: genetic amniocentesis; chorionic villus sampling; multi-fetal reduction; fetal blood sampling	</a:t>
            </a:r>
          </a:p>
          <a:p>
            <a:pPr lvl="1">
              <a:buFont typeface="Wingdings" charset="2"/>
              <a:buChar char="ü"/>
            </a:pPr>
            <a:r>
              <a:rPr lang="en-US" dirty="0" err="1"/>
              <a:t>Hydatidiform</a:t>
            </a:r>
            <a:r>
              <a:rPr lang="en-US" dirty="0"/>
              <a:t> mole	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Fetal death in the second or third trimester	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Blunt trauma to the abdomen	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Antepartum hemorrhage in the second or third trimester (</a:t>
            </a:r>
            <a:r>
              <a:rPr lang="en-US" dirty="0" err="1"/>
              <a:t>eg</a:t>
            </a:r>
            <a:r>
              <a:rPr lang="en-US" dirty="0"/>
              <a:t>, placenta </a:t>
            </a:r>
            <a:r>
              <a:rPr lang="en-US" dirty="0" err="1"/>
              <a:t>previa</a:t>
            </a:r>
            <a:r>
              <a:rPr lang="en-US" dirty="0"/>
              <a:t> or abruption)	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External cephalic version	</a:t>
            </a:r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085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96" y="142505"/>
            <a:ext cx="7286254" cy="783770"/>
          </a:xfrm>
        </p:spPr>
        <p:txBody>
          <a:bodyPr/>
          <a:lstStyle/>
          <a:p>
            <a:pPr algn="l"/>
            <a:r>
              <a:rPr lang="en-US" b="1" dirty="0" smtClean="0"/>
              <a:t>Prevention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" y="926275"/>
            <a:ext cx="8820000" cy="5129751"/>
          </a:xfrm>
        </p:spPr>
        <p:txBody>
          <a:bodyPr anchor="t" anchorCtr="0">
            <a:noAutofit/>
          </a:bodyPr>
          <a:lstStyle/>
          <a:p>
            <a:r>
              <a:rPr lang="en-US" b="1" dirty="0" smtClean="0"/>
              <a:t>Administration:</a:t>
            </a:r>
          </a:p>
          <a:p>
            <a:pPr marL="576000" lvl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dirty="0"/>
              <a:t>All pregnant patients should undergo an antibody screen at the first prenatal visit</a:t>
            </a:r>
            <a:r>
              <a:rPr lang="en-US" dirty="0" smtClean="0"/>
              <a:t>.</a:t>
            </a:r>
          </a:p>
          <a:p>
            <a:pPr marL="576000" lvl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dirty="0"/>
              <a:t>If there is no evidence of </a:t>
            </a:r>
            <a:r>
              <a:rPr lang="en-US" dirty="0" err="1" smtClean="0"/>
              <a:t>alloimmunization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RhD</a:t>
            </a:r>
            <a:r>
              <a:rPr lang="en-US" dirty="0"/>
              <a:t>-negative woman, patients </a:t>
            </a:r>
            <a:r>
              <a:rPr lang="en-US" dirty="0" smtClean="0"/>
              <a:t>should </a:t>
            </a:r>
            <a:r>
              <a:rPr lang="en-US" dirty="0"/>
              <a:t>receive </a:t>
            </a:r>
            <a:r>
              <a:rPr lang="en-US" dirty="0">
                <a:solidFill>
                  <a:srgbClr val="FF0000"/>
                </a:solidFill>
              </a:rPr>
              <a:t>300 µg </a:t>
            </a:r>
            <a:r>
              <a:rPr lang="en-US" dirty="0"/>
              <a:t>of </a:t>
            </a:r>
            <a:r>
              <a:rPr lang="en-US" dirty="0" err="1"/>
              <a:t>RhIG</a:t>
            </a:r>
            <a:r>
              <a:rPr lang="en-US" dirty="0"/>
              <a:t> at </a:t>
            </a:r>
            <a:r>
              <a:rPr lang="en-US" dirty="0">
                <a:solidFill>
                  <a:srgbClr val="FF0000"/>
                </a:solidFill>
              </a:rPr>
              <a:t>28 </a:t>
            </a:r>
            <a:r>
              <a:rPr lang="en-US" dirty="0" smtClean="0">
                <a:solidFill>
                  <a:srgbClr val="FF0000"/>
                </a:solidFill>
              </a:rPr>
              <a:t>weeks</a:t>
            </a:r>
            <a:r>
              <a:rPr lang="en-US" dirty="0"/>
              <a:t> </a:t>
            </a:r>
            <a:r>
              <a:rPr lang="en-US" dirty="0" smtClean="0"/>
              <a:t> gestation.</a:t>
            </a:r>
          </a:p>
          <a:p>
            <a:pPr marL="576000" lvl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dirty="0"/>
              <a:t>A dose of </a:t>
            </a:r>
            <a:r>
              <a:rPr lang="en-US" dirty="0">
                <a:solidFill>
                  <a:srgbClr val="FF0000"/>
                </a:solidFill>
              </a:rPr>
              <a:t>50 µg </a:t>
            </a:r>
            <a:r>
              <a:rPr lang="en-US" dirty="0"/>
              <a:t>of </a:t>
            </a:r>
            <a:r>
              <a:rPr lang="en-US" dirty="0" err="1"/>
              <a:t>RhIG</a:t>
            </a:r>
            <a:r>
              <a:rPr lang="en-US" dirty="0"/>
              <a:t> is effective until </a:t>
            </a:r>
            <a:r>
              <a:rPr lang="en-US" dirty="0">
                <a:solidFill>
                  <a:srgbClr val="FF0000"/>
                </a:solidFill>
              </a:rPr>
              <a:t>12 </a:t>
            </a:r>
            <a:r>
              <a:rPr lang="en-US" dirty="0" smtClean="0">
                <a:solidFill>
                  <a:srgbClr val="FF0000"/>
                </a:solidFill>
              </a:rPr>
              <a:t>weeks </a:t>
            </a:r>
            <a:r>
              <a:rPr lang="en-US" dirty="0" smtClean="0"/>
              <a:t>gestation </a:t>
            </a:r>
            <a:r>
              <a:rPr lang="en-US" dirty="0"/>
              <a:t>because of the small volume of red cells in the </a:t>
            </a:r>
            <a:r>
              <a:rPr lang="en-US" dirty="0" err="1"/>
              <a:t>fetoplacental</a:t>
            </a:r>
            <a:r>
              <a:rPr lang="en-US" dirty="0"/>
              <a:t> </a:t>
            </a:r>
            <a:r>
              <a:rPr lang="en-US" dirty="0" smtClean="0"/>
              <a:t>circulation.</a:t>
            </a:r>
          </a:p>
          <a:p>
            <a:pPr marL="576000" lvl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300 µg </a:t>
            </a:r>
            <a:r>
              <a:rPr lang="en-US" dirty="0"/>
              <a:t>of </a:t>
            </a:r>
            <a:r>
              <a:rPr lang="en-US" dirty="0" err="1"/>
              <a:t>RhIG</a:t>
            </a:r>
            <a:r>
              <a:rPr lang="en-US" dirty="0"/>
              <a:t> should be administered within </a:t>
            </a:r>
            <a:r>
              <a:rPr lang="en-US" dirty="0">
                <a:solidFill>
                  <a:srgbClr val="FF0000"/>
                </a:solidFill>
              </a:rPr>
              <a:t>72 hours </a:t>
            </a:r>
            <a:r>
              <a:rPr lang="en-US" dirty="0"/>
              <a:t>of </a:t>
            </a:r>
            <a:r>
              <a:rPr lang="en-US" dirty="0" smtClean="0"/>
              <a:t>delivery, if umbilical </a:t>
            </a:r>
            <a:r>
              <a:rPr lang="en-US" dirty="0"/>
              <a:t>cord blood typing reveals an </a:t>
            </a:r>
            <a:r>
              <a:rPr lang="en-US" dirty="0" err="1"/>
              <a:t>RhD</a:t>
            </a:r>
            <a:r>
              <a:rPr lang="en-US" dirty="0"/>
              <a:t>-positive infant</a:t>
            </a:r>
            <a:r>
              <a:rPr lang="en-US" dirty="0" smtClean="0"/>
              <a:t>.</a:t>
            </a:r>
          </a:p>
          <a:p>
            <a:pPr marL="576000" lvl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dirty="0" smtClean="0"/>
              <a:t>If </a:t>
            </a:r>
            <a:r>
              <a:rPr lang="en-US" dirty="0" err="1"/>
              <a:t>RhIG</a:t>
            </a:r>
            <a:r>
              <a:rPr lang="en-US" dirty="0"/>
              <a:t> is inadvertently omitted after delivery, some protection has been proven with administration within 13 days; recommendations have been made to administer it as late as </a:t>
            </a:r>
            <a:r>
              <a:rPr lang="en-US" dirty="0">
                <a:solidFill>
                  <a:srgbClr val="FF0000"/>
                </a:solidFill>
              </a:rPr>
              <a:t>28 days </a:t>
            </a:r>
            <a:r>
              <a:rPr lang="en-US" dirty="0"/>
              <a:t>after </a:t>
            </a:r>
            <a:r>
              <a:rPr lang="en-US" dirty="0" smtClean="0"/>
              <a:t>delivery.</a:t>
            </a:r>
          </a:p>
          <a:p>
            <a:pPr marL="576000" lvl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dirty="0"/>
              <a:t>This dose of immune globulin is adequate to protect against maternal sensitization from as much as </a:t>
            </a:r>
            <a:r>
              <a:rPr lang="en-US" b="1" dirty="0">
                <a:solidFill>
                  <a:srgbClr val="FF0000"/>
                </a:solidFill>
              </a:rPr>
              <a:t>15 mL </a:t>
            </a:r>
            <a:r>
              <a:rPr lang="en-US" dirty="0"/>
              <a:t>red blood cells (</a:t>
            </a:r>
            <a:r>
              <a:rPr lang="en-US" dirty="0">
                <a:solidFill>
                  <a:srgbClr val="FF0000"/>
                </a:solidFill>
              </a:rPr>
              <a:t>30 mL </a:t>
            </a:r>
            <a:r>
              <a:rPr lang="en-US" dirty="0"/>
              <a:t>Rh(D)-positive fetal whole blood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19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189" y="130630"/>
            <a:ext cx="7295161" cy="74814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Screening for </a:t>
            </a:r>
            <a:r>
              <a:rPr lang="en-US" b="1" dirty="0" err="1" smtClean="0"/>
              <a:t>Feto</a:t>
            </a:r>
            <a:r>
              <a:rPr lang="en-US" b="1" dirty="0" smtClean="0"/>
              <a:t>-Maternal Hemorrhage(FMH)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188" y="1021278"/>
            <a:ext cx="7295162" cy="5628904"/>
          </a:xfrm>
        </p:spPr>
        <p:txBody>
          <a:bodyPr/>
          <a:lstStyle/>
          <a:p>
            <a:r>
              <a:rPr lang="en-US" dirty="0"/>
              <a:t>Approximately </a:t>
            </a:r>
            <a:r>
              <a:rPr lang="en-US" b="1" dirty="0" smtClean="0">
                <a:solidFill>
                  <a:srgbClr val="FF0000"/>
                </a:solidFill>
              </a:rPr>
              <a:t>3/1000</a:t>
            </a:r>
            <a:r>
              <a:rPr lang="en-US" dirty="0" smtClean="0"/>
              <a:t> </a:t>
            </a:r>
            <a:r>
              <a:rPr lang="en-US" dirty="0"/>
              <a:t>deliveries are associated with an excessive </a:t>
            </a:r>
            <a:r>
              <a:rPr lang="en-US" dirty="0" smtClean="0"/>
              <a:t>FMH.</a:t>
            </a:r>
          </a:p>
          <a:p>
            <a:r>
              <a:rPr lang="en-GB" dirty="0" smtClean="0"/>
              <a:t>Up to </a:t>
            </a:r>
            <a:r>
              <a:rPr lang="en-GB" b="1" dirty="0" smtClean="0">
                <a:solidFill>
                  <a:srgbClr val="FF0000"/>
                </a:solidFill>
              </a:rPr>
              <a:t>50% </a:t>
            </a:r>
            <a:r>
              <a:rPr lang="en-GB" dirty="0" smtClean="0"/>
              <a:t>of large FMHs occur after normal deliveries.</a:t>
            </a:r>
          </a:p>
          <a:p>
            <a:r>
              <a:rPr lang="en-GB" dirty="0" smtClean="0"/>
              <a:t>The following clinical circumstances are more likely to be associated with large FMH:</a:t>
            </a:r>
          </a:p>
          <a:p>
            <a:pPr marL="457200" lvl="1" indent="0">
              <a:buNone/>
            </a:pPr>
            <a:r>
              <a:rPr lang="en-GB" b="1" dirty="0" smtClean="0"/>
              <a:t> a- </a:t>
            </a:r>
            <a:r>
              <a:rPr lang="en-GB" dirty="0" smtClean="0"/>
              <a:t>Traumatic deliveries &amp;CS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b="1" dirty="0" smtClean="0"/>
              <a:t>b</a:t>
            </a:r>
            <a:r>
              <a:rPr lang="en-GB" dirty="0" smtClean="0"/>
              <a:t>-Manual removal of placenta </a:t>
            </a:r>
          </a:p>
          <a:p>
            <a:pPr marL="457200" lvl="1" indent="0">
              <a:buNone/>
            </a:pPr>
            <a:r>
              <a:rPr lang="en-GB" b="1" dirty="0"/>
              <a:t> </a:t>
            </a:r>
            <a:r>
              <a:rPr lang="en-GB" b="1" dirty="0" smtClean="0"/>
              <a:t>c-</a:t>
            </a:r>
            <a:r>
              <a:rPr lang="en-GB" dirty="0" smtClean="0"/>
              <a:t>Stillbirths &amp; IUD</a:t>
            </a:r>
          </a:p>
          <a:p>
            <a:pPr marL="457200" lvl="1" indent="0">
              <a:buNone/>
            </a:pPr>
            <a:r>
              <a:rPr lang="en-GB" b="1" dirty="0"/>
              <a:t> </a:t>
            </a:r>
            <a:r>
              <a:rPr lang="en-GB" b="1" dirty="0" smtClean="0"/>
              <a:t>d</a:t>
            </a:r>
            <a:r>
              <a:rPr lang="en-GB" dirty="0" smtClean="0"/>
              <a:t>-Abdominal trauma during 3</a:t>
            </a:r>
            <a:r>
              <a:rPr lang="en-GB" baseline="30000" dirty="0" smtClean="0"/>
              <a:t>rd</a:t>
            </a:r>
            <a:r>
              <a:rPr lang="en-GB" dirty="0" smtClean="0"/>
              <a:t> trimester</a:t>
            </a:r>
          </a:p>
          <a:p>
            <a:pPr marL="457200" lvl="1" indent="0">
              <a:buNone/>
            </a:pPr>
            <a:r>
              <a:rPr lang="en-GB" b="1" dirty="0"/>
              <a:t> </a:t>
            </a:r>
            <a:r>
              <a:rPr lang="en-GB" b="1" dirty="0" smtClean="0"/>
              <a:t>e</a:t>
            </a:r>
            <a:r>
              <a:rPr lang="en-GB" dirty="0" smtClean="0"/>
              <a:t>-Twin pregnancies</a:t>
            </a:r>
            <a:endParaRPr lang="en-GB" b="1" dirty="0"/>
          </a:p>
          <a:p>
            <a:pPr marL="457200" lvl="1" indent="0">
              <a:buNone/>
            </a:pPr>
            <a:r>
              <a:rPr lang="en-GB" b="1" dirty="0" smtClean="0"/>
              <a:t> f</a:t>
            </a:r>
            <a:r>
              <a:rPr lang="en-GB" dirty="0" smtClean="0"/>
              <a:t>-Unexplained </a:t>
            </a:r>
            <a:r>
              <a:rPr lang="en-GB" dirty="0" err="1" smtClean="0"/>
              <a:t>hydrops</a:t>
            </a:r>
            <a:r>
              <a:rPr lang="en-GB" dirty="0" smtClean="0"/>
              <a:t> </a:t>
            </a:r>
            <a:r>
              <a:rPr lang="en-GB" dirty="0" err="1" smtClean="0"/>
              <a:t>fetalis</a:t>
            </a:r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35293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3" y="142506"/>
            <a:ext cx="8694294" cy="1161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Screening for </a:t>
            </a:r>
            <a:r>
              <a:rPr lang="en-US" b="1" dirty="0" err="1" smtClean="0"/>
              <a:t>Feto</a:t>
            </a:r>
            <a:r>
              <a:rPr lang="en-US" b="1" dirty="0" smtClean="0"/>
              <a:t>-Maternal Hemorrhage (FMH)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3" y="1304144"/>
            <a:ext cx="8694294" cy="5381664"/>
          </a:xfrm>
        </p:spPr>
        <p:txBody>
          <a:bodyPr anchor="t" anchorCtr="0">
            <a:noAutofit/>
          </a:bodyPr>
          <a:lstStyle/>
          <a:p>
            <a:r>
              <a:rPr lang="en-US" b="1" dirty="0" smtClean="0"/>
              <a:t>Rosette test 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A qualitative test (usually performed first)</a:t>
            </a:r>
            <a:r>
              <a:rPr lang="en-US" sz="2000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Results are reported as positive or negative.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Fetal RBCs suspension incubated with IgG anti-D , then washed to remove </a:t>
            </a:r>
            <a:r>
              <a:rPr lang="en-US" dirty="0" err="1" smtClean="0"/>
              <a:t>unbouned</a:t>
            </a:r>
            <a:r>
              <a:rPr lang="en-US" dirty="0" smtClean="0"/>
              <a:t> anti-D, agglutination will happened ,and according to the number of agglutinations the test designated as positive or negative.</a:t>
            </a:r>
            <a:endParaRPr lang="en-US" dirty="0"/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r>
              <a:rPr lang="en-US" b="1" dirty="0" err="1" smtClean="0"/>
              <a:t>Kleihauer-Betke</a:t>
            </a:r>
            <a:r>
              <a:rPr lang="en-US" b="1" dirty="0" smtClean="0"/>
              <a:t> test:</a:t>
            </a:r>
          </a:p>
          <a:p>
            <a:pPr lvl="1">
              <a:buFont typeface="Wingdings" charset="2"/>
              <a:buChar char="ü"/>
            </a:pPr>
            <a:r>
              <a:rPr lang="en-AU" dirty="0" err="1" smtClean="0"/>
              <a:t>Fetal</a:t>
            </a:r>
            <a:r>
              <a:rPr lang="en-AU" dirty="0" smtClean="0"/>
              <a:t> RBC contain </a:t>
            </a:r>
            <a:r>
              <a:rPr lang="en-AU" b="1" dirty="0" err="1" smtClean="0"/>
              <a:t>Hb</a:t>
            </a:r>
            <a:r>
              <a:rPr lang="en-AU" b="1" dirty="0" smtClean="0"/>
              <a:t> F</a:t>
            </a:r>
            <a:r>
              <a:rPr lang="en-AU" dirty="0" smtClean="0"/>
              <a:t>, which is resistant to acid elution than </a:t>
            </a:r>
            <a:r>
              <a:rPr lang="en-AU" b="1" dirty="0" err="1" smtClean="0"/>
              <a:t>Hb</a:t>
            </a:r>
            <a:r>
              <a:rPr lang="en-AU" b="1" dirty="0" smtClean="0"/>
              <a:t> A.</a:t>
            </a:r>
          </a:p>
          <a:p>
            <a:pPr lvl="1">
              <a:buFont typeface="Wingdings" charset="2"/>
              <a:buChar char="ü"/>
            </a:pPr>
            <a:r>
              <a:rPr lang="en-US" altLang="en-US" dirty="0"/>
              <a:t>A</a:t>
            </a:r>
            <a:r>
              <a:rPr lang="en-US" altLang="en-US" dirty="0" smtClean="0"/>
              <a:t>fter exposure to acid, only fetal cells remain &amp; can be identified with stain.</a:t>
            </a:r>
          </a:p>
          <a:p>
            <a:pPr lvl="1">
              <a:buFont typeface="Wingdings" charset="2"/>
              <a:buChar char="ü"/>
            </a:pPr>
            <a:r>
              <a:rPr lang="en-AU" dirty="0" smtClean="0"/>
              <a:t>Evaluate the percentage of </a:t>
            </a:r>
            <a:r>
              <a:rPr lang="en-AU" dirty="0" err="1" smtClean="0"/>
              <a:t>fetal</a:t>
            </a:r>
            <a:r>
              <a:rPr lang="en-AU" dirty="0" smtClean="0"/>
              <a:t> cells in maternal circulation.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3266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133816"/>
            <a:ext cx="8820000" cy="63068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b="1" dirty="0" smtClean="0"/>
              <a:t>Rh system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0" y="764498"/>
            <a:ext cx="8820000" cy="2623279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 smtClean="0">
                <a:latin typeface="Calibri Light" pitchFamily="34" charset="0"/>
              </a:rPr>
              <a:t>Rh</a:t>
            </a:r>
            <a:r>
              <a:rPr lang="en-US" altLang="en-US" dirty="0" smtClean="0">
                <a:latin typeface="Calibri Light" pitchFamily="34" charset="0"/>
              </a:rPr>
              <a:t> factor is a Protein (antigens) occurring only on surface of RBC’s.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 smtClean="0">
                <a:latin typeface="Calibri Light" pitchFamily="34" charset="0"/>
              </a:rPr>
              <a:t>Rh</a:t>
            </a:r>
            <a:r>
              <a:rPr lang="en-US" altLang="en-US" dirty="0" smtClean="0">
                <a:latin typeface="Calibri Light" pitchFamily="34" charset="0"/>
              </a:rPr>
              <a:t> </a:t>
            </a:r>
            <a:r>
              <a:rPr lang="en-US" altLang="en-US" dirty="0" smtClean="0">
                <a:latin typeface="Calibri Light" pitchFamily="34" charset="0"/>
              </a:rPr>
              <a:t>+ if proteins present.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latin typeface="Calibri Light" pitchFamily="34" charset="0"/>
              </a:rPr>
              <a:t>Rh – if proteins absent.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latin typeface="Calibri Light" pitchFamily="34" charset="0"/>
              </a:rPr>
              <a:t>Possible blood groups (A+, A-, B+, B-, AB+, AB-, O+, O-)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latin typeface="Calibri Light" pitchFamily="34" charset="0"/>
              </a:rPr>
              <a:t>Most important for pregnancy.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latin typeface="Calibri Light" pitchFamily="34" charset="0"/>
              </a:rPr>
              <a:t>Inheritance </a:t>
            </a:r>
            <a:r>
              <a:rPr lang="en-US" altLang="en-US" dirty="0" smtClean="0">
                <a:solidFill>
                  <a:srgbClr val="FF0000"/>
                </a:solidFill>
                <a:latin typeface="Calibri Light" pitchFamily="34" charset="0"/>
              </a:rPr>
              <a:t>is </a:t>
            </a:r>
            <a:r>
              <a:rPr lang="en-US" altLang="en-US" dirty="0" err="1" smtClean="0">
                <a:solidFill>
                  <a:srgbClr val="FF0000"/>
                </a:solidFill>
                <a:latin typeface="Calibri Light" pitchFamily="34" charset="0"/>
              </a:rPr>
              <a:t>Autosomal</a:t>
            </a:r>
            <a:r>
              <a:rPr lang="en-US" altLang="en-US" dirty="0" smtClean="0">
                <a:solidFill>
                  <a:srgbClr val="FF0000"/>
                </a:solidFill>
                <a:latin typeface="Calibri Light" pitchFamily="34" charset="0"/>
              </a:rPr>
              <a:t> Dominant</a:t>
            </a:r>
            <a:r>
              <a:rPr lang="en-US" altLang="en-US" dirty="0" smtClean="0">
                <a:latin typeface="Calibri Light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latin typeface="Calibri Light" pitchFamily="34" charset="0"/>
              </a:rPr>
              <a:t>15</a:t>
            </a:r>
            <a:r>
              <a:rPr lang="en-US" altLang="en-US" dirty="0" smtClean="0">
                <a:latin typeface="Calibri Light" pitchFamily="34" charset="0"/>
              </a:rPr>
              <a:t>% Caucasian population are Rh negative.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4000" y="3726225"/>
            <a:ext cx="8820000" cy="313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Rh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blood system has other antigens: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C, c, D, E, 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Weak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D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(Du) also exists.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RhD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, C/c, and E/e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antigens are the product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two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genes localized to the short arm of chromosome 1 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D antigen is the most common, the only preventable one,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and associated most commonly with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severe haemolytic disease.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40%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of Rh-positive individuals are homozygous at the D locus (DD); the remainder is heterozygous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Dd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00" y="374753"/>
            <a:ext cx="8820000" cy="569809"/>
          </a:xfrm>
        </p:spPr>
        <p:txBody>
          <a:bodyPr anchor="t" anchorCtr="0">
            <a:noAutofit/>
          </a:bodyPr>
          <a:lstStyle/>
          <a:p>
            <a:pPr algn="l" eaLnBrk="1" hangingPunct="1"/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Why studying Rh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Status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important?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1026" name="Organization Chart 16"/>
          <p:cNvGrpSpPr>
            <a:grpSpLocks noChangeAspect="1"/>
          </p:cNvGrpSpPr>
          <p:nvPr/>
        </p:nvGrpSpPr>
        <p:grpSpPr bwMode="auto">
          <a:xfrm>
            <a:off x="2057400" y="944564"/>
            <a:ext cx="5123259" cy="5824227"/>
            <a:chOff x="883" y="1264"/>
            <a:chExt cx="4303" cy="3504"/>
          </a:xfrm>
        </p:grpSpPr>
        <p:sp>
          <p:nvSpPr>
            <p:cNvPr id="102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883" y="1264"/>
              <a:ext cx="4128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8" name="_s1028"/>
            <p:cNvCxnSpPr>
              <a:cxnSpLocks noChangeShapeType="1"/>
              <a:stCxn id="1038" idx="1"/>
              <a:endCxn id="1037" idx="2"/>
            </p:cNvCxnSpPr>
            <p:nvPr/>
          </p:nvCxnSpPr>
          <p:spPr bwMode="auto">
            <a:xfrm rot="10800000" flipH="1">
              <a:off x="1396" y="4240"/>
              <a:ext cx="1895" cy="288"/>
            </a:xfrm>
            <a:prstGeom prst="bentConnector4">
              <a:avLst>
                <a:gd name="adj1" fmla="val -10133"/>
                <a:gd name="adj2" fmla="val 75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037" idx="1"/>
              <a:endCxn id="1036" idx="2"/>
            </p:cNvCxnSpPr>
            <p:nvPr/>
          </p:nvCxnSpPr>
          <p:spPr bwMode="auto">
            <a:xfrm rot="10800000" flipH="1">
              <a:off x="1396" y="3760"/>
              <a:ext cx="1895" cy="312"/>
            </a:xfrm>
            <a:prstGeom prst="bentConnector4">
              <a:avLst>
                <a:gd name="adj1" fmla="val -10133"/>
                <a:gd name="adj2" fmla="val 769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036" idx="1"/>
              <a:endCxn id="1035" idx="2"/>
            </p:cNvCxnSpPr>
            <p:nvPr/>
          </p:nvCxnSpPr>
          <p:spPr bwMode="auto">
            <a:xfrm rot="10800000" flipH="1">
              <a:off x="1396" y="2771"/>
              <a:ext cx="1895" cy="605"/>
            </a:xfrm>
            <a:prstGeom prst="bentConnector4">
              <a:avLst>
                <a:gd name="adj1" fmla="val -10133"/>
                <a:gd name="adj2" fmla="val 8173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1035" idx="0"/>
              <a:endCxn id="1034" idx="2"/>
            </p:cNvCxnSpPr>
            <p:nvPr/>
          </p:nvCxnSpPr>
          <p:spPr bwMode="auto">
            <a:xfrm rot="5400000" flipH="1" flipV="1">
              <a:off x="3219" y="241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1034" idx="0"/>
              <a:endCxn id="1033" idx="2"/>
            </p:cNvCxnSpPr>
            <p:nvPr/>
          </p:nvCxnSpPr>
          <p:spPr bwMode="auto">
            <a:xfrm rot="5400000" flipH="1" flipV="1">
              <a:off x="3267" y="1771"/>
              <a:ext cx="144" cy="9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33" name="_s1033"/>
            <p:cNvSpPr>
              <a:spLocks noChangeArrowheads="1"/>
            </p:cNvSpPr>
            <p:nvPr/>
          </p:nvSpPr>
          <p:spPr bwMode="auto">
            <a:xfrm>
              <a:off x="1587" y="1459"/>
              <a:ext cx="3599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/>
                <a:t>Fetal RBC cross to maternal circulation</a:t>
              </a:r>
            </a:p>
          </p:txBody>
        </p:sp>
        <p:sp>
          <p:nvSpPr>
            <p:cNvPr id="1034" name="_s1034"/>
            <p:cNvSpPr>
              <a:spLocks noChangeArrowheads="1"/>
            </p:cNvSpPr>
            <p:nvPr/>
          </p:nvSpPr>
          <p:spPr bwMode="auto">
            <a:xfrm>
              <a:off x="1396" y="1891"/>
              <a:ext cx="3790" cy="4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/>
                <a:t> Maternal immune system recognizes foreign </a:t>
              </a:r>
            </a:p>
            <a:p>
              <a:pPr algn="ctr"/>
              <a:r>
                <a:rPr lang="en-US" altLang="en-US" dirty="0"/>
                <a:t>antigens if fetus </a:t>
              </a:r>
              <a:r>
                <a:rPr lang="en-US" altLang="en-US" dirty="0" err="1"/>
                <a:t>Rh</a:t>
              </a:r>
              <a:r>
                <a:rPr lang="en-US" altLang="en-US" dirty="0"/>
                <a:t> + and mother </a:t>
              </a:r>
              <a:r>
                <a:rPr lang="en-US" altLang="en-US" dirty="0" err="1"/>
                <a:t>Rh</a:t>
              </a:r>
              <a:r>
                <a:rPr lang="en-US" altLang="en-US" dirty="0"/>
                <a:t> – </a:t>
              </a:r>
            </a:p>
          </p:txBody>
        </p:sp>
        <p:sp>
          <p:nvSpPr>
            <p:cNvPr id="1035" name="_s1035"/>
            <p:cNvSpPr>
              <a:spLocks noChangeArrowheads="1"/>
            </p:cNvSpPr>
            <p:nvPr/>
          </p:nvSpPr>
          <p:spPr bwMode="auto">
            <a:xfrm>
              <a:off x="1396" y="2483"/>
              <a:ext cx="3790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/>
                <a:t>Antibodies are formed against fetal antigens</a:t>
              </a:r>
            </a:p>
          </p:txBody>
        </p:sp>
        <p:sp>
          <p:nvSpPr>
            <p:cNvPr id="1036" name="_s1036"/>
            <p:cNvSpPr>
              <a:spLocks noChangeArrowheads="1"/>
            </p:cNvSpPr>
            <p:nvPr/>
          </p:nvSpPr>
          <p:spPr bwMode="auto">
            <a:xfrm>
              <a:off x="1396" y="2992"/>
              <a:ext cx="3790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/>
                <a:t>Subsequent pregnancy with </a:t>
              </a:r>
              <a:r>
                <a:rPr lang="en-US" altLang="en-US" dirty="0" err="1"/>
                <a:t>Rh</a:t>
              </a:r>
              <a:r>
                <a:rPr lang="en-US" altLang="en-US" dirty="0"/>
                <a:t>+ fetus, </a:t>
              </a:r>
            </a:p>
            <a:p>
              <a:pPr algn="ctr"/>
              <a:r>
                <a:rPr lang="en-US" altLang="en-US" dirty="0"/>
                <a:t>immune system activated </a:t>
              </a:r>
            </a:p>
            <a:p>
              <a:pPr algn="ctr"/>
              <a:r>
                <a:rPr lang="en-US" altLang="en-US" dirty="0"/>
                <a:t>and large amounts of </a:t>
              </a:r>
              <a:r>
                <a:rPr lang="en-US" altLang="en-US" dirty="0" err="1"/>
                <a:t>Ab</a:t>
              </a:r>
              <a:r>
                <a:rPr lang="en-US" altLang="en-US" dirty="0"/>
                <a:t> formed</a:t>
              </a:r>
            </a:p>
          </p:txBody>
        </p:sp>
        <p:sp>
          <p:nvSpPr>
            <p:cNvPr id="1037" name="_s1037"/>
            <p:cNvSpPr>
              <a:spLocks noChangeArrowheads="1"/>
            </p:cNvSpPr>
            <p:nvPr/>
          </p:nvSpPr>
          <p:spPr bwMode="auto">
            <a:xfrm>
              <a:off x="1396" y="3904"/>
              <a:ext cx="3790" cy="3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/>
                <a:t>IgG Ab cross placenta &amp; attack fetal RBC</a:t>
              </a:r>
            </a:p>
          </p:txBody>
        </p:sp>
        <p:sp>
          <p:nvSpPr>
            <p:cNvPr id="1038" name="_s1038"/>
            <p:cNvSpPr>
              <a:spLocks noChangeArrowheads="1"/>
            </p:cNvSpPr>
            <p:nvPr/>
          </p:nvSpPr>
          <p:spPr bwMode="auto">
            <a:xfrm>
              <a:off x="1396" y="4384"/>
              <a:ext cx="3790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/>
                <a:t>Fetal anemia, hydrops, etc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109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441" y="111513"/>
            <a:ext cx="7223909" cy="702526"/>
          </a:xfrm>
        </p:spPr>
        <p:txBody>
          <a:bodyPr/>
          <a:lstStyle/>
          <a:p>
            <a:pPr algn="l"/>
            <a:r>
              <a:rPr lang="en-US" b="1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34" y="914401"/>
            <a:ext cx="7508916" cy="5225143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b="1" dirty="0">
                <a:solidFill>
                  <a:srgbClr val="FF0000"/>
                </a:solidFill>
              </a:rPr>
              <a:t>30</a:t>
            </a:r>
            <a:r>
              <a:rPr lang="en-US" dirty="0"/>
              <a:t> days of gestation, the Rh(D) antigen is expressed as part of the </a:t>
            </a:r>
            <a:r>
              <a:rPr lang="en-US" dirty="0" smtClean="0"/>
              <a:t>RBC membrane.</a:t>
            </a:r>
          </a:p>
          <a:p>
            <a:r>
              <a:rPr lang="en-US" dirty="0"/>
              <a:t>In most cases, the antigenic load of a putative antigen on the fetal </a:t>
            </a:r>
            <a:r>
              <a:rPr lang="en-US" dirty="0" smtClean="0"/>
              <a:t>RBCs is </a:t>
            </a:r>
            <a:r>
              <a:rPr lang="en-US" dirty="0"/>
              <a:t>insufficient to stimulate the maternal immune </a:t>
            </a:r>
            <a:r>
              <a:rPr lang="en-US" dirty="0" smtClean="0"/>
              <a:t>system.</a:t>
            </a:r>
          </a:p>
          <a:p>
            <a:r>
              <a:rPr lang="en-US" dirty="0" err="1"/>
              <a:t>Transplacental</a:t>
            </a:r>
            <a:r>
              <a:rPr lang="en-US" dirty="0"/>
              <a:t> </a:t>
            </a:r>
            <a:r>
              <a:rPr lang="en-US" dirty="0" err="1"/>
              <a:t>fetomaternal</a:t>
            </a:r>
            <a:r>
              <a:rPr lang="en-US" dirty="0"/>
              <a:t> bleeding accounts for virtually all cases of maternal Rh(D) </a:t>
            </a:r>
            <a:r>
              <a:rPr lang="en-US" dirty="0" err="1"/>
              <a:t>alloimmunization</a:t>
            </a:r>
            <a:r>
              <a:rPr lang="en-US" dirty="0" smtClean="0"/>
              <a:t>. Other possible causes: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Injection with needles contaminated by Rh(D)-positive </a:t>
            </a:r>
            <a:r>
              <a:rPr lang="en-US" dirty="0" smtClean="0"/>
              <a:t>blood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Inadvertent transfusion of Rh(D)-positive blood</a:t>
            </a:r>
            <a:r>
              <a:rPr lang="en-US" dirty="0" smtClean="0"/>
              <a:t> </a:t>
            </a:r>
          </a:p>
          <a:p>
            <a:r>
              <a:rPr lang="en-US" dirty="0" smtClean="0"/>
              <a:t>Tiny </a:t>
            </a:r>
            <a:r>
              <a:rPr lang="en-US" dirty="0"/>
              <a:t>(0.1 mL) quantities of fetal RBCs gain access to the maternal circulation in nearly all </a:t>
            </a:r>
            <a:r>
              <a:rPr lang="en-US" dirty="0" smtClean="0"/>
              <a:t>pregnancies.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63" y="133816"/>
            <a:ext cx="7330787" cy="724829"/>
          </a:xfrm>
        </p:spPr>
        <p:txBody>
          <a:bodyPr/>
          <a:lstStyle/>
          <a:p>
            <a:pPr algn="l"/>
            <a:r>
              <a:rPr lang="en-US" b="1" dirty="0" smtClean="0"/>
              <a:t>Pathogenesis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63" y="947854"/>
            <a:ext cx="7330787" cy="56871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frequency and volume of spontaneous </a:t>
            </a:r>
            <a:r>
              <a:rPr lang="en-US" dirty="0" err="1"/>
              <a:t>fetomaternal</a:t>
            </a:r>
            <a:r>
              <a:rPr lang="en-US" dirty="0"/>
              <a:t> hemorrhage </a:t>
            </a:r>
            <a:r>
              <a:rPr lang="en-US" b="1" dirty="0"/>
              <a:t>increase with advancing gestational age and are highest at </a:t>
            </a:r>
            <a:r>
              <a:rPr lang="en-US" b="1" dirty="0" smtClean="0"/>
              <a:t>delivery.</a:t>
            </a:r>
          </a:p>
          <a:p>
            <a:r>
              <a:rPr lang="en-US" dirty="0" err="1"/>
              <a:t>Fetomaternal</a:t>
            </a:r>
            <a:r>
              <a:rPr lang="en-US" dirty="0"/>
              <a:t> hemorrhage can also be associated </a:t>
            </a:r>
            <a:r>
              <a:rPr lang="en-US" dirty="0" smtClean="0"/>
              <a:t>with: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Miscarriage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Pregnancy termination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Ectopic pregnancy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Invasive </a:t>
            </a:r>
            <a:r>
              <a:rPr lang="en-US" dirty="0"/>
              <a:t>in-utero </a:t>
            </a:r>
            <a:r>
              <a:rPr lang="en-US" dirty="0" smtClean="0"/>
              <a:t>procedures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Fetal </a:t>
            </a:r>
            <a:r>
              <a:rPr lang="en-US" dirty="0" smtClean="0"/>
              <a:t>death, </a:t>
            </a:r>
            <a:r>
              <a:rPr lang="en-US" dirty="0" err="1" smtClean="0"/>
              <a:t>aminosentesis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Maternal </a:t>
            </a:r>
            <a:r>
              <a:rPr lang="en-US" dirty="0"/>
              <a:t>abdominal </a:t>
            </a:r>
            <a:r>
              <a:rPr lang="en-US" dirty="0" smtClean="0"/>
              <a:t>trauma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dirty="0" smtClean="0"/>
              <a:t>ntepartum </a:t>
            </a:r>
            <a:r>
              <a:rPr lang="en-US" dirty="0"/>
              <a:t>maternal </a:t>
            </a:r>
            <a:r>
              <a:rPr lang="en-US" dirty="0" smtClean="0"/>
              <a:t>hemorrhage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E</a:t>
            </a:r>
            <a:r>
              <a:rPr lang="en-US" dirty="0" smtClean="0"/>
              <a:t>xternal </a:t>
            </a:r>
            <a:r>
              <a:rPr lang="en-US" dirty="0"/>
              <a:t>cephalic version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ar-JO" dirty="0" smtClean="0"/>
              <a:t>لازم كلهم اعطيهم  حتى لو معطيها من قبل  </a:t>
            </a:r>
            <a:r>
              <a:rPr lang="en-US" dirty="0" smtClean="0"/>
              <a:t>anti 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8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470" y="111513"/>
            <a:ext cx="7321880" cy="724828"/>
          </a:xfrm>
        </p:spPr>
        <p:txBody>
          <a:bodyPr/>
          <a:lstStyle/>
          <a:p>
            <a:pPr algn="l"/>
            <a:r>
              <a:rPr lang="en-US" b="1" dirty="0" smtClean="0"/>
              <a:t>Pathogenesis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470" y="936703"/>
            <a:ext cx="7321880" cy="52503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case of a large </a:t>
            </a:r>
            <a:r>
              <a:rPr lang="en-US" dirty="0" err="1"/>
              <a:t>fetomaternal</a:t>
            </a:r>
            <a:r>
              <a:rPr lang="en-US" dirty="0"/>
              <a:t> hemorrhage before birth or at delivery, B lymphocyte clones that recognize the foreign red cell antigen are established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initial maternal production of </a:t>
            </a:r>
            <a:r>
              <a:rPr lang="en-US" dirty="0" err="1"/>
              <a:t>IgM</a:t>
            </a:r>
            <a:r>
              <a:rPr lang="en-US" dirty="0"/>
              <a:t> is short-lived and is followed by a rapid change to an IgG response. </a:t>
            </a:r>
            <a:r>
              <a:rPr lang="en-US" dirty="0" smtClean="0"/>
              <a:t>(</a:t>
            </a:r>
            <a:r>
              <a:rPr lang="en-US" sz="2000" dirty="0" smtClean="0"/>
              <a:t>A </a:t>
            </a:r>
            <a:r>
              <a:rPr lang="en-US" sz="2000" dirty="0"/>
              <a:t>human </a:t>
            </a:r>
            <a:r>
              <a:rPr lang="en-US" sz="2000" dirty="0" err="1"/>
              <a:t>antiglobulin</a:t>
            </a:r>
            <a:r>
              <a:rPr lang="en-US" sz="2000" dirty="0"/>
              <a:t> titer can usually be detected by 5 to 16 weeks after the sensitizing </a:t>
            </a:r>
            <a:r>
              <a:rPr lang="en-US" sz="2000" dirty="0" smtClean="0"/>
              <a:t>event</a:t>
            </a:r>
            <a:r>
              <a:rPr lang="en-US" dirty="0" smtClean="0"/>
              <a:t>).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 subsequent </a:t>
            </a:r>
            <a:r>
              <a:rPr lang="en-US" dirty="0" smtClean="0"/>
              <a:t>pregnancy, B lymphocyte stimulated </a:t>
            </a:r>
            <a:r>
              <a:rPr lang="en-US" dirty="0"/>
              <a:t>by fetal erythrocytes, </a:t>
            </a:r>
            <a:r>
              <a:rPr lang="en-US" dirty="0" smtClean="0"/>
              <a:t>and </a:t>
            </a:r>
            <a:r>
              <a:rPr lang="en-US" dirty="0"/>
              <a:t>differentiate into plasma cells that can rapidly proliferate and produce IgG antibodies and an increase in the maternal titer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Maternal IgG crosses the placenta and attaches to fetal erythrocytes that have expressed the paternal antigen.</a:t>
            </a:r>
          </a:p>
        </p:txBody>
      </p:sp>
    </p:spTree>
    <p:extLst>
      <p:ext uri="{BB962C8B-B14F-4D97-AF65-F5344CB8AC3E}">
        <p14:creationId xmlns:p14="http://schemas.microsoft.com/office/powerpoint/2010/main" xmlns="" val="7631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844" y="122664"/>
            <a:ext cx="7357506" cy="747132"/>
          </a:xfrm>
        </p:spPr>
        <p:txBody>
          <a:bodyPr/>
          <a:lstStyle/>
          <a:p>
            <a:pPr algn="l"/>
            <a:r>
              <a:rPr lang="en-US" b="1" dirty="0" smtClean="0"/>
              <a:t>Pathogenesis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844" y="992459"/>
            <a:ext cx="7357506" cy="44701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cells are then sequestered by macrophages in the fetal spleen, where they undergo extravascular hemolysis, producing fetal </a:t>
            </a:r>
            <a:r>
              <a:rPr lang="en-US" dirty="0" smtClean="0"/>
              <a:t>anemia.</a:t>
            </a:r>
          </a:p>
          <a:p>
            <a:r>
              <a:rPr lang="en-US" dirty="0" smtClean="0"/>
              <a:t>Enhanced </a:t>
            </a:r>
            <a:r>
              <a:rPr lang="en-US" dirty="0"/>
              <a:t>bone </a:t>
            </a:r>
            <a:r>
              <a:rPr lang="en-US" dirty="0" smtClean="0"/>
              <a:t>marrow and fetal liver </a:t>
            </a:r>
            <a:r>
              <a:rPr lang="en-US" dirty="0"/>
              <a:t>production of </a:t>
            </a:r>
            <a:r>
              <a:rPr lang="en-US" dirty="0" smtClean="0"/>
              <a:t>reticulocytes </a:t>
            </a:r>
            <a:r>
              <a:rPr lang="en-US" dirty="0"/>
              <a:t>and </a:t>
            </a:r>
            <a:r>
              <a:rPr lang="en-US" dirty="0" smtClean="0"/>
              <a:t>erythroblasts, cardiac output increases</a:t>
            </a:r>
            <a:r>
              <a:rPr lang="en-US" dirty="0" smtClean="0"/>
              <a:t>. And HF</a:t>
            </a:r>
            <a:endParaRPr lang="en-US" dirty="0" smtClean="0"/>
          </a:p>
          <a:p>
            <a:r>
              <a:rPr lang="en-US" b="1" dirty="0" err="1"/>
              <a:t>Hydrops</a:t>
            </a:r>
            <a:r>
              <a:rPr lang="en-US" b="1" dirty="0"/>
              <a:t> </a:t>
            </a:r>
            <a:r>
              <a:rPr lang="en-US" b="1" dirty="0" err="1" smtClean="0"/>
              <a:t>fetalis</a:t>
            </a:r>
            <a:r>
              <a:rPr lang="en-US" b="1" dirty="0" smtClean="0"/>
              <a:t> </a:t>
            </a:r>
            <a:r>
              <a:rPr lang="en-US" dirty="0" smtClean="0"/>
              <a:t>(collection </a:t>
            </a:r>
            <a:r>
              <a:rPr lang="en-US" dirty="0"/>
              <a:t>of fluid in at least two serous </a:t>
            </a:r>
            <a:r>
              <a:rPr lang="en-US" dirty="0" smtClean="0"/>
              <a:t>compartments , body cavity) </a:t>
            </a:r>
            <a:r>
              <a:rPr lang="en-US" dirty="0" smtClean="0"/>
              <a:t>typically </a:t>
            </a:r>
            <a:r>
              <a:rPr lang="en-US" dirty="0"/>
              <a:t>heralds end-stage disease, and it occurs with hemoglobin deficits of 7 g/</a:t>
            </a:r>
            <a:r>
              <a:rPr lang="en-US" dirty="0" err="1"/>
              <a:t>dL</a:t>
            </a:r>
            <a:r>
              <a:rPr lang="en-US" dirty="0"/>
              <a:t> or greater</a:t>
            </a:r>
            <a:r>
              <a:rPr lang="en-US" dirty="0" smtClean="0"/>
              <a:t>.</a:t>
            </a:r>
          </a:p>
          <a:p>
            <a:r>
              <a:rPr lang="en-US" dirty="0"/>
              <a:t>The initial ultrasound finding of </a:t>
            </a:r>
            <a:r>
              <a:rPr lang="en-US" dirty="0" err="1"/>
              <a:t>hydrops</a:t>
            </a:r>
            <a:r>
              <a:rPr lang="en-US" dirty="0"/>
              <a:t> is usually fetal ascites, followed later by pleural effusion and finally scalp edema.</a:t>
            </a:r>
          </a:p>
        </p:txBody>
      </p:sp>
    </p:spTree>
    <p:extLst>
      <p:ext uri="{BB962C8B-B14F-4D97-AF65-F5344CB8AC3E}">
        <p14:creationId xmlns:p14="http://schemas.microsoft.com/office/powerpoint/2010/main" xmlns="" val="16486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9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2910</TotalTime>
  <Words>1933</Words>
  <Application>Microsoft Macintosh PowerPoint</Application>
  <PresentationFormat>Letter Paper (8.5x11 in)</PresentationFormat>
  <Paragraphs>170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Parallax</vt:lpstr>
      <vt:lpstr>Rh ISO-Immunisation</vt:lpstr>
      <vt:lpstr>Introduction </vt:lpstr>
      <vt:lpstr>Rh system</vt:lpstr>
      <vt:lpstr>Why studying Rh Status is important?</vt:lpstr>
      <vt:lpstr>Pathogenesis</vt:lpstr>
      <vt:lpstr>Pathogenesis</vt:lpstr>
      <vt:lpstr>Pathogenesis</vt:lpstr>
      <vt:lpstr>Pathogenesis</vt:lpstr>
      <vt:lpstr>Slide 9</vt:lpstr>
      <vt:lpstr>Slide 10</vt:lpstr>
      <vt:lpstr>Slide 11</vt:lpstr>
      <vt:lpstr>Slide 12</vt:lpstr>
      <vt:lpstr>Slide 13</vt:lpstr>
      <vt:lpstr>Diagnosis</vt:lpstr>
      <vt:lpstr>Diagnosis</vt:lpstr>
      <vt:lpstr>Management </vt:lpstr>
      <vt:lpstr>Assessment for severity of fetal anemia </vt:lpstr>
      <vt:lpstr>Middle Cerebral Artery Doppler</vt:lpstr>
      <vt:lpstr>Middle Cerebral Artery Doppler</vt:lpstr>
      <vt:lpstr>Middle cerebral artery doppler</vt:lpstr>
      <vt:lpstr>Other methods to assess fetal anemia</vt:lpstr>
      <vt:lpstr>Intrauterine transfusion</vt:lpstr>
      <vt:lpstr>Time of delivery</vt:lpstr>
      <vt:lpstr>Prevention</vt:lpstr>
      <vt:lpstr>Prevention</vt:lpstr>
      <vt:lpstr>Prevention</vt:lpstr>
      <vt:lpstr>Screening for Feto-Maternal Hemorrhage(FMH)</vt:lpstr>
      <vt:lpstr>Screening for Feto-Maternal Hemorrhage (FMH)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 iso-immunisation</dc:title>
  <dc:creator>Microsoft Office User</dc:creator>
  <cp:lastModifiedBy>user</cp:lastModifiedBy>
  <cp:revision>60</cp:revision>
  <dcterms:created xsi:type="dcterms:W3CDTF">2016-07-29T20:17:21Z</dcterms:created>
  <dcterms:modified xsi:type="dcterms:W3CDTF">2019-01-23T19:47:45Z</dcterms:modified>
</cp:coreProperties>
</file>