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56" r:id="rId2"/>
    <p:sldId id="257" r:id="rId3"/>
    <p:sldId id="272" r:id="rId4"/>
    <p:sldId id="283" r:id="rId5"/>
    <p:sldId id="273" r:id="rId6"/>
    <p:sldId id="258" r:id="rId7"/>
    <p:sldId id="284" r:id="rId8"/>
    <p:sldId id="259" r:id="rId9"/>
    <p:sldId id="269" r:id="rId10"/>
    <p:sldId id="280" r:id="rId11"/>
    <p:sldId id="285" r:id="rId12"/>
    <p:sldId id="260" r:id="rId13"/>
    <p:sldId id="261" r:id="rId14"/>
    <p:sldId id="290" r:id="rId15"/>
    <p:sldId id="262" r:id="rId16"/>
    <p:sldId id="286" r:id="rId17"/>
    <p:sldId id="292" r:id="rId18"/>
    <p:sldId id="264" r:id="rId19"/>
    <p:sldId id="265" r:id="rId20"/>
    <p:sldId id="291" r:id="rId21"/>
    <p:sldId id="281" r:id="rId22"/>
    <p:sldId id="263" r:id="rId23"/>
    <p:sldId id="266" r:id="rId24"/>
    <p:sldId id="267" r:id="rId25"/>
    <p:sldId id="268" r:id="rId26"/>
    <p:sldId id="288" r:id="rId27"/>
    <p:sldId id="271" r:id="rId28"/>
    <p:sldId id="274" r:id="rId29"/>
    <p:sldId id="275" r:id="rId30"/>
    <p:sldId id="289" r:id="rId31"/>
    <p:sldId id="277" r:id="rId32"/>
    <p:sldId id="276" r:id="rId33"/>
    <p:sldId id="278" r:id="rId34"/>
    <p:sldId id="279" r:id="rId35"/>
    <p:sldId id="282" r:id="rId36"/>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2939" autoAdjust="0"/>
  </p:normalViewPr>
  <p:slideViewPr>
    <p:cSldViewPr>
      <p:cViewPr>
        <p:scale>
          <a:sx n="58" d="100"/>
          <a:sy n="58" d="100"/>
        </p:scale>
        <p:origin x="-17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BAFFFFF-01FC-4239-BDD6-79B0F973719E}"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ED4F0B-F363-4746-8A55-A8B234308092}" type="slidenum">
              <a:rPr lang="en-US"/>
              <a:pPr>
                <a:defRPr/>
              </a:pPr>
              <a:t>‹#›</a:t>
            </a:fld>
            <a:endParaRPr lang="en-US"/>
          </a:p>
        </p:txBody>
      </p:sp>
    </p:spTree>
    <p:extLst>
      <p:ext uri="{BB962C8B-B14F-4D97-AF65-F5344CB8AC3E}">
        <p14:creationId xmlns:p14="http://schemas.microsoft.com/office/powerpoint/2010/main" val="307656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9B71E8-04E4-436D-A566-579B50993A61}"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880EDE-E1D8-4969-996A-672DBBF0C26E}" type="slidenum">
              <a:rPr lang="en-US" smtClean="0"/>
              <a:pPr eaLnBrk="1" hangingPunct="1"/>
              <a:t>28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4FE5B6-2B2D-48E5-B879-EADEA4E9CCD6}" type="slidenum">
              <a:rPr lang="en-US" smtClean="0"/>
              <a:pPr eaLnBrk="1" hangingPunct="1"/>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DCAAEA-141F-4434-8EC2-0EBFB9DA3288}" type="slidenum">
              <a:rPr lang="en-US" smtClean="0"/>
              <a:pPr eaLnBrk="1" hangingPunct="1"/>
              <a:t>32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B6D463-F3BD-41C8-B551-0E84610ECBC1}" type="slidenum">
              <a:rPr lang="en-US" smtClean="0"/>
              <a:pPr eaLnBrk="1" hangingPunct="1"/>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52B501-3CB0-4064-BF8E-280002515AB6}" type="slidenum">
              <a:rPr lang="en-US" smtClean="0"/>
              <a:pPr eaLnBrk="1" hangingPunct="1"/>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45110A-2DC3-4A03-AC38-1F3593ED1870}" type="slidenum">
              <a:rPr lang="en-US" smtClean="0"/>
              <a:pPr eaLnBrk="1" hangingPunct="1"/>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cs typeface="Arial" pitchFamily="34" charset="0"/>
              </a:rPr>
              <a:t>Other symptoms:</a:t>
            </a:r>
          </a:p>
          <a:p>
            <a:pPr eaLnBrk="1" hangingPunct="1">
              <a:spcBef>
                <a:spcPct val="0"/>
              </a:spcBef>
            </a:pPr>
            <a:endParaRPr lang="en-US" smtClean="0">
              <a:cs typeface="Arial" pitchFamily="34" charset="0"/>
            </a:endParaRPr>
          </a:p>
          <a:p>
            <a:pPr eaLnBrk="1" hangingPunct="1">
              <a:spcBef>
                <a:spcPct val="0"/>
              </a:spcBef>
            </a:pPr>
            <a:r>
              <a:rPr lang="en-US" smtClean="0">
                <a:cs typeface="Arial" pitchFamily="34" charset="0"/>
              </a:rPr>
              <a:t>**deep dyspareunia</a:t>
            </a:r>
          </a:p>
          <a:p>
            <a:pPr eaLnBrk="1" hangingPunct="1">
              <a:spcBef>
                <a:spcPct val="0"/>
              </a:spcBef>
            </a:pPr>
            <a:r>
              <a:rPr lang="en-US" smtClean="0">
                <a:cs typeface="Arial" pitchFamily="34" charset="0"/>
              </a:rPr>
              <a:t>• abnormal vaginal bleeding, including post coital, inter-menstrual and menorrhagia</a:t>
            </a:r>
          </a:p>
          <a:p>
            <a:pPr eaLnBrk="1" hangingPunct="1">
              <a:spcBef>
                <a:spcPct val="0"/>
              </a:spcBef>
            </a:pPr>
            <a:r>
              <a:rPr lang="en-US" smtClean="0">
                <a:cs typeface="Arial" pitchFamily="34" charset="0"/>
              </a:rPr>
              <a:t>• abnormal vaginal or cervical discharge which is often purulent.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94066C-56A9-4400-A67C-7D4B723B32B8}" type="slidenum">
              <a:rPr lang="en-US" smtClean="0"/>
              <a:pPr eaLnBrk="1" hangingPunct="1"/>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D50EA4-D993-4E38-8CC2-EA45AB086057}" type="slidenum">
              <a:rPr lang="en-US" smtClean="0"/>
              <a:pPr eaLnBrk="1" hangingPunct="1"/>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4D0D1D-45F7-4E01-9462-19FF210B4C6D}" type="slidenum">
              <a:rPr lang="en-US" smtClean="0"/>
              <a:pPr eaLnBrk="1" hangingPunct="1"/>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23CAA5-A4DD-4D56-9A58-F07AF32B3988}" type="slidenum">
              <a:rPr lang="en-US" smtClean="0"/>
              <a:pPr eaLnBrk="1" hangingPunct="1"/>
              <a:t>18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A326A0-228B-449B-9268-BBBD1A71F2C9}" type="slidenum">
              <a:rPr lang="en-US" smtClean="0"/>
              <a:pPr eaLnBrk="1" hangingPunct="1"/>
              <a:t>23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DB3B99-3B99-45A3-89CC-AAE94A912508}" type="slidenum">
              <a:rPr lang="en-US" smtClean="0"/>
              <a:pPr eaLnBrk="1" hangingPunct="1"/>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2EBC93B-1FD8-49ED-B1C4-2C35B012C1A3}" type="datetimeFigureOut">
              <a:rPr lang="ar-JO"/>
              <a:pPr>
                <a:defRPr/>
              </a:pPr>
              <a:t>01/07/1442</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88933452-F1E0-455B-B9FC-6FB3D8849DDB}" type="slidenum">
              <a:rPr lang="ar-JO"/>
              <a:pPr>
                <a:defRPr/>
              </a:pPr>
              <a:t>‹#›</a:t>
            </a:fld>
            <a:endParaRPr lang="ar-JO"/>
          </a:p>
        </p:txBody>
      </p:sp>
    </p:spTree>
    <p:extLst>
      <p:ext uri="{BB962C8B-B14F-4D97-AF65-F5344CB8AC3E}">
        <p14:creationId xmlns:p14="http://schemas.microsoft.com/office/powerpoint/2010/main" val="118324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CA20AC-C6C9-433F-89D2-8AD05AE3A788}"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62AF09C4-363F-4C9D-9A69-522C3D2C7CC2}" type="slidenum">
              <a:rPr lang="ar-JO"/>
              <a:pPr>
                <a:defRPr/>
              </a:pPr>
              <a:t>‹#›</a:t>
            </a:fld>
            <a:endParaRPr lang="ar-JO"/>
          </a:p>
        </p:txBody>
      </p:sp>
    </p:spTree>
    <p:extLst>
      <p:ext uri="{BB962C8B-B14F-4D97-AF65-F5344CB8AC3E}">
        <p14:creationId xmlns:p14="http://schemas.microsoft.com/office/powerpoint/2010/main" val="269853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794DEFB-A5A7-47A0-9867-CC0A23B7947C}"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A0DE7C93-B129-49BB-8626-ABFBE6579B1D}" type="slidenum">
              <a:rPr lang="ar-JO"/>
              <a:pPr>
                <a:defRPr/>
              </a:pPr>
              <a:t>‹#›</a:t>
            </a:fld>
            <a:endParaRPr lang="ar-JO"/>
          </a:p>
        </p:txBody>
      </p:sp>
    </p:spTree>
    <p:extLst>
      <p:ext uri="{BB962C8B-B14F-4D97-AF65-F5344CB8AC3E}">
        <p14:creationId xmlns:p14="http://schemas.microsoft.com/office/powerpoint/2010/main" val="239101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6A3BA1E-92F5-4ED8-8A7E-50E32D6F6553}"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7B271C71-4180-40CE-A66F-E9010473478F}" type="slidenum">
              <a:rPr lang="ar-JO"/>
              <a:pPr>
                <a:defRPr/>
              </a:pPr>
              <a:t>‹#›</a:t>
            </a:fld>
            <a:endParaRPr lang="ar-JO"/>
          </a:p>
        </p:txBody>
      </p:sp>
    </p:spTree>
    <p:extLst>
      <p:ext uri="{BB962C8B-B14F-4D97-AF65-F5344CB8AC3E}">
        <p14:creationId xmlns:p14="http://schemas.microsoft.com/office/powerpoint/2010/main" val="17123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B596C15-4653-4CCC-AB74-1E8EF6E3EF51}" type="datetimeFigureOut">
              <a:rPr lang="ar-JO"/>
              <a:pPr>
                <a:defRPr/>
              </a:pPr>
              <a:t>01/07/1442</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4ADBE71C-4B31-4C9D-B9CC-CE12FC2D0F00}" type="slidenum">
              <a:rPr lang="ar-JO"/>
              <a:pPr>
                <a:defRPr/>
              </a:pPr>
              <a:t>‹#›</a:t>
            </a:fld>
            <a:endParaRPr lang="ar-JO"/>
          </a:p>
        </p:txBody>
      </p:sp>
    </p:spTree>
    <p:extLst>
      <p:ext uri="{BB962C8B-B14F-4D97-AF65-F5344CB8AC3E}">
        <p14:creationId xmlns:p14="http://schemas.microsoft.com/office/powerpoint/2010/main" val="12668009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39B649B-F980-4C92-857B-D94741FC8F95}"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68D85815-619E-4F91-84F2-D71E32965533}" type="slidenum">
              <a:rPr lang="ar-JO"/>
              <a:pPr>
                <a:defRPr/>
              </a:pPr>
              <a:t>‹#›</a:t>
            </a:fld>
            <a:endParaRPr lang="ar-JO"/>
          </a:p>
        </p:txBody>
      </p:sp>
    </p:spTree>
    <p:extLst>
      <p:ext uri="{BB962C8B-B14F-4D97-AF65-F5344CB8AC3E}">
        <p14:creationId xmlns:p14="http://schemas.microsoft.com/office/powerpoint/2010/main" val="84685053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69F9103-8D7E-42B2-9262-3DA019C4A6D9}" type="datetimeFigureOut">
              <a:rPr lang="ar-JO"/>
              <a:pPr>
                <a:defRPr/>
              </a:pPr>
              <a:t>01/07/1442</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371D3DEF-01ED-4932-B6F3-A7635F9028FC}" type="slidenum">
              <a:rPr lang="ar-JO"/>
              <a:pPr>
                <a:defRPr/>
              </a:pPr>
              <a:t>‹#›</a:t>
            </a:fld>
            <a:endParaRPr lang="ar-JO"/>
          </a:p>
        </p:txBody>
      </p:sp>
    </p:spTree>
    <p:extLst>
      <p:ext uri="{BB962C8B-B14F-4D97-AF65-F5344CB8AC3E}">
        <p14:creationId xmlns:p14="http://schemas.microsoft.com/office/powerpoint/2010/main" val="18759616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AC86B15-002B-4E09-9BE9-63C168864FB5}" type="datetimeFigureOut">
              <a:rPr lang="ar-JO"/>
              <a:pPr>
                <a:defRPr/>
              </a:pPr>
              <a:t>01/07/1442</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8CEA0F72-3096-41E2-852F-DEC16C05F3B9}" type="slidenum">
              <a:rPr lang="ar-JO"/>
              <a:pPr>
                <a:defRPr/>
              </a:pPr>
              <a:t>‹#›</a:t>
            </a:fld>
            <a:endParaRPr lang="ar-JO"/>
          </a:p>
        </p:txBody>
      </p:sp>
    </p:spTree>
    <p:extLst>
      <p:ext uri="{BB962C8B-B14F-4D97-AF65-F5344CB8AC3E}">
        <p14:creationId xmlns:p14="http://schemas.microsoft.com/office/powerpoint/2010/main" val="23871872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73F9083-718F-4621-901A-2B4D8277A1A2}" type="datetimeFigureOut">
              <a:rPr lang="ar-JO"/>
              <a:pPr>
                <a:defRPr/>
              </a:pPr>
              <a:t>01/07/1442</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71AD5198-4C08-460F-8097-68FC8EB575EF}" type="slidenum">
              <a:rPr lang="ar-JO"/>
              <a:pPr>
                <a:defRPr/>
              </a:pPr>
              <a:t>‹#›</a:t>
            </a:fld>
            <a:endParaRPr lang="ar-JO"/>
          </a:p>
        </p:txBody>
      </p:sp>
    </p:spTree>
    <p:extLst>
      <p:ext uri="{BB962C8B-B14F-4D97-AF65-F5344CB8AC3E}">
        <p14:creationId xmlns:p14="http://schemas.microsoft.com/office/powerpoint/2010/main" val="380180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4F8C19B-13AB-43A3-96F6-43D041D704E7}"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1961CFD6-E9A7-4498-B6D1-5174512816E3}" type="slidenum">
              <a:rPr lang="ar-JO"/>
              <a:pPr>
                <a:defRPr/>
              </a:pPr>
              <a:t>‹#›</a:t>
            </a:fld>
            <a:endParaRPr lang="ar-JO"/>
          </a:p>
        </p:txBody>
      </p:sp>
    </p:spTree>
    <p:extLst>
      <p:ext uri="{BB962C8B-B14F-4D97-AF65-F5344CB8AC3E}">
        <p14:creationId xmlns:p14="http://schemas.microsoft.com/office/powerpoint/2010/main" val="9196572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15CEBBD-A2A3-4CBD-BA60-C3F1280A6A57}" type="datetimeFigureOut">
              <a:rPr lang="ar-JO"/>
              <a:pPr>
                <a:defRPr/>
              </a:pPr>
              <a:t>01/07/1442</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D740623-667B-4BB4-A419-BBBED5EDE2BE}" type="slidenum">
              <a:rPr lang="ar-JO"/>
              <a:pPr>
                <a:defRPr/>
              </a:pPr>
              <a:t>‹#›</a:t>
            </a:fld>
            <a:endParaRPr lang="ar-JO"/>
          </a:p>
        </p:txBody>
      </p:sp>
    </p:spTree>
    <p:extLst>
      <p:ext uri="{BB962C8B-B14F-4D97-AF65-F5344CB8AC3E}">
        <p14:creationId xmlns:p14="http://schemas.microsoft.com/office/powerpoint/2010/main" val="155488119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6386E169-BCBA-428B-A2EA-49F54E77F5C9}" type="datetimeFigureOut">
              <a:rPr lang="ar-JO"/>
              <a:pPr>
                <a:defRPr/>
              </a:pPr>
              <a:t>01/07/1442</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4D331DB6-9D40-4DBE-803F-E75F8E84D4DD}"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73" r:id="rId4"/>
    <p:sldLayoutId id="2147483974" r:id="rId5"/>
    <p:sldLayoutId id="2147483975" r:id="rId6"/>
    <p:sldLayoutId id="2147483968" r:id="rId7"/>
    <p:sldLayoutId id="2147483976" r:id="rId8"/>
    <p:sldLayoutId id="2147483977" r:id="rId9"/>
    <p:sldLayoutId id="2147483969" r:id="rId10"/>
    <p:sldLayoutId id="214748397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uptodate.com/contents/cefoxitin-drug-information?source=see_link" TargetMode="External"/><Relationship Id="rId7" Type="http://schemas.openxmlformats.org/officeDocument/2006/relationships/hyperlink" Target="http://www.uptodate.com/contents/gentamicin-drug-information?source=see_lin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uptodate.com/contents/clindamycin-drug-information?source=see_link" TargetMode="External"/><Relationship Id="rId5" Type="http://schemas.openxmlformats.org/officeDocument/2006/relationships/hyperlink" Target="http://www.uptodate.com/contents/doxycycline-drug-information?source=see_link" TargetMode="External"/><Relationship Id="rId4" Type="http://schemas.openxmlformats.org/officeDocument/2006/relationships/hyperlink" Target="http://www.uptodate.com/contents/cefotetan-drug-information?source=se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uptodate.com/contents/doxycycline-drug-information?source=see_link"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uptodate.com/contents/cefotaxime-drug-information?source=see_link" TargetMode="External"/><Relationship Id="rId3" Type="http://schemas.openxmlformats.org/officeDocument/2006/relationships/hyperlink" Target="http://www.uptodate.com/contents/metronidazole-drug-information?source=see_link" TargetMode="External"/><Relationship Id="rId7" Type="http://schemas.openxmlformats.org/officeDocument/2006/relationships/hyperlink" Target="http://www.uptodate.com/contents/probenecid-drug-information?source=see_lin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uptodate.com/contents/cefoxitin-drug-information?source=see_link" TargetMode="External"/><Relationship Id="rId5" Type="http://schemas.openxmlformats.org/officeDocument/2006/relationships/hyperlink" Target="http://www.uptodate.com/contents/doxycycline-drug-information?source=see_link" TargetMode="External"/><Relationship Id="rId4" Type="http://schemas.openxmlformats.org/officeDocument/2006/relationships/hyperlink" Target="http://www.uptodate.com/contents/ceftriaxone-drug-information?source=see_lin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uptodate.com/contents/azithromycin-drug-information?source=see_link" TargetMode="External"/><Relationship Id="rId2" Type="http://schemas.openxmlformats.org/officeDocument/2006/relationships/hyperlink" Target="http://www.uptodate.com/contents/ceftriaxone-drug-information?source=see_link" TargetMode="External"/><Relationship Id="rId1" Type="http://schemas.openxmlformats.org/officeDocument/2006/relationships/slideLayout" Target="../slideLayouts/slideLayout7.xml"/><Relationship Id="rId4" Type="http://schemas.openxmlformats.org/officeDocument/2006/relationships/hyperlink" Target="http://www.uptodate.com/contents/doxycycline-drug-information?source=see_li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130425"/>
            <a:ext cx="9144000" cy="1470025"/>
          </a:xfrm>
        </p:spPr>
        <p:txBody>
          <a:bodyPr/>
          <a:lstStyle/>
          <a:p>
            <a:pPr eaLnBrk="1" fontAlgn="auto" hangingPunct="1">
              <a:spcAft>
                <a:spcPts val="0"/>
              </a:spcAft>
              <a:defRPr/>
            </a:pPr>
            <a:r>
              <a:rPr lang="en-US" sz="4000" dirty="0" smtClean="0">
                <a:solidFill>
                  <a:srgbClr val="FF0000"/>
                </a:solidFill>
                <a:latin typeface="Arial" charset="0"/>
                <a:cs typeface="Arial" charset="0"/>
              </a:rPr>
              <a:t>Pelvic inflammatory disease (PID)</a:t>
            </a:r>
            <a:endParaRPr lang="ar-JO" sz="4000" dirty="0" smtClean="0">
              <a:solidFill>
                <a:srgbClr val="FF0000"/>
              </a:solidFill>
              <a:latin typeface="Arial" charset="0"/>
            </a:endParaRPr>
          </a:p>
        </p:txBody>
      </p:sp>
      <p:sp>
        <p:nvSpPr>
          <p:cNvPr id="9219" name="Subtitle 2"/>
          <p:cNvSpPr>
            <a:spLocks noGrp="1"/>
          </p:cNvSpPr>
          <p:nvPr>
            <p:ph type="subTitle" idx="1"/>
          </p:nvPr>
        </p:nvSpPr>
        <p:spPr>
          <a:xfrm>
            <a:off x="685800" y="3611563"/>
            <a:ext cx="7772400" cy="1200150"/>
          </a:xfrm>
        </p:spPr>
        <p:txBody>
          <a:bodyPr/>
          <a:lstStyle/>
          <a:p>
            <a:pPr marR="0" eaLnBrk="1" hangingPunct="1">
              <a:buFont typeface="Arial" pitchFamily="34" charset="0"/>
              <a:buNone/>
            </a:pPr>
            <a:r>
              <a:rPr lang="en-US" sz="2400" smtClean="0">
                <a:solidFill>
                  <a:schemeClr val="tx1"/>
                </a:solidFill>
                <a:latin typeface="Arial" pitchFamily="34" charset="0"/>
                <a:cs typeface="Arial" pitchFamily="34" charset="0"/>
              </a:rPr>
              <a:t>Dr. Ahlam Al-Kharabsheh</a:t>
            </a:r>
            <a:endParaRPr lang="ar-JO" sz="2400" smtClean="0">
              <a:solidFill>
                <a:schemeClr val="tx1"/>
              </a:solidFill>
              <a:latin typeface="Arial" pitchFamily="34" charset="0"/>
            </a:endParaRPr>
          </a:p>
          <a:p>
            <a:pPr marR="0" eaLnBrk="1" hangingPunct="1">
              <a:buFont typeface="Arial" pitchFamily="34" charset="0"/>
              <a:buNone/>
            </a:pPr>
            <a:endParaRPr lang="ar-JO"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Calibri" pitchFamily="34" charset="0"/>
            </a:endParaRPr>
          </a:p>
          <a:p>
            <a:endParaRPr lang="en-US" sz="2000">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sz="2000" b="1"/>
              <a:t>6) </a:t>
            </a:r>
            <a:r>
              <a:rPr lang="en-US" sz="2000" b="1" u="sng">
                <a:solidFill>
                  <a:srgbClr val="0070C0"/>
                </a:solidFill>
              </a:rPr>
              <a:t>Bacterial vaginosis </a:t>
            </a:r>
            <a:r>
              <a:rPr lang="en-US" sz="2000">
                <a:solidFill>
                  <a:srgbClr val="0070C0"/>
                </a:solidFill>
              </a:rPr>
              <a:t>: </a:t>
            </a:r>
            <a:r>
              <a:rPr lang="en-US" sz="2000"/>
              <a:t>is more common among women with PID.</a:t>
            </a:r>
          </a:p>
          <a:p>
            <a:endParaRPr lang="en-US" sz="2000"/>
          </a:p>
          <a:p>
            <a:r>
              <a:rPr lang="en-US" sz="2000" b="1"/>
              <a:t>7) </a:t>
            </a:r>
            <a:r>
              <a:rPr lang="en-US" sz="2000" b="1" u="sng">
                <a:solidFill>
                  <a:srgbClr val="0070C0"/>
                </a:solidFill>
              </a:rPr>
              <a:t>Sex during menses.</a:t>
            </a:r>
          </a:p>
          <a:p>
            <a:endParaRPr lang="en-US" sz="2000"/>
          </a:p>
          <a:p>
            <a:r>
              <a:rPr lang="en-US" sz="2000" b="1"/>
              <a:t>8)</a:t>
            </a:r>
            <a:r>
              <a:rPr lang="en-US" sz="2000"/>
              <a:t> </a:t>
            </a:r>
            <a:r>
              <a:rPr lang="en-US" sz="2000" b="1" u="sng">
                <a:solidFill>
                  <a:srgbClr val="0070C0"/>
                </a:solidFill>
              </a:rPr>
              <a:t>Vaginal douching.</a:t>
            </a:r>
          </a:p>
        </p:txBody>
      </p:sp>
      <p:pic>
        <p:nvPicPr>
          <p:cNvPr id="4" name="Picture 3"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32004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5833 -0.09434 L -0.7 -0.10543 " pathEditMode="relative" rAng="0" ptsTypes="AA">
                                      <p:cBhvr>
                                        <p:cTn id="6" dur="2000" fill="hold"/>
                                        <p:tgtEl>
                                          <p:spTgt spid="4"/>
                                        </p:tgtEl>
                                        <p:attrNameLst>
                                          <p:attrName>ppt_x</p:attrName>
                                          <p:attrName>ppt_y</p:attrName>
                                        </p:attrNameLst>
                                      </p:cBhvr>
                                      <p:rCtr x="-27083"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rtlCol="1">
            <a:normAutofit fontScale="90000"/>
          </a:bodyPr>
          <a:lstStyle/>
          <a:p>
            <a:pPr eaLnBrk="1" fontAlgn="auto" hangingPunct="1">
              <a:spcAft>
                <a:spcPts val="0"/>
              </a:spcAft>
              <a:defRPr/>
            </a:pPr>
            <a:r>
              <a:rPr lang="en-US" sz="4000" dirty="0" smtClean="0">
                <a:latin typeface="Arial" pitchFamily="34" charset="0"/>
                <a:cs typeface="Arial" pitchFamily="34" charset="0"/>
              </a:rPr>
              <a:t>CLINICAL FEATURES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78563"/>
          </a:xfrm>
          <a:prstGeom prst="rect">
            <a:avLst/>
          </a:prstGeom>
          <a:noFill/>
        </p:spPr>
        <p:txBody>
          <a:bodyPr rtlCol="1">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dirty="0">
                <a:latin typeface="+mn-lt"/>
                <a:cs typeface="+mn-cs"/>
              </a:rPr>
              <a:t>1</a:t>
            </a:r>
            <a:r>
              <a:rPr lang="en-US" sz="2000" dirty="0"/>
              <a:t>) </a:t>
            </a:r>
            <a:r>
              <a:rPr lang="en-US" sz="2000" dirty="0">
                <a:solidFill>
                  <a:srgbClr val="FF0000"/>
                </a:solidFill>
              </a:rPr>
              <a:t>Lower abdominal pain </a:t>
            </a:r>
            <a:r>
              <a:rPr lang="en-US" sz="2000" dirty="0"/>
              <a:t>: </a:t>
            </a:r>
            <a:r>
              <a:rPr lang="en-US" sz="1600" dirty="0"/>
              <a:t>Is the cardinal presenting symptom in women with PID</a:t>
            </a:r>
          </a:p>
          <a:p>
            <a:pPr marL="342900" indent="-342900" fontAlgn="auto">
              <a:spcBef>
                <a:spcPts val="0"/>
              </a:spcBef>
              <a:spcAft>
                <a:spcPts val="0"/>
              </a:spcAft>
              <a:defRPr/>
            </a:pPr>
            <a:r>
              <a:rPr lang="en-US" sz="1600" dirty="0"/>
              <a:t>● The onset of pain during or shortly after menses is particularly suggestive.</a:t>
            </a:r>
          </a:p>
          <a:p>
            <a:pPr marL="342900" indent="-342900" fontAlgn="auto">
              <a:spcBef>
                <a:spcPts val="0"/>
              </a:spcBef>
              <a:spcAft>
                <a:spcPts val="0"/>
              </a:spcAft>
              <a:defRPr/>
            </a:pPr>
            <a:r>
              <a:rPr lang="en-US" sz="1600" dirty="0"/>
              <a:t>● Usually bilateral and rarely of more than two weeks' duration.</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2) </a:t>
            </a:r>
            <a:r>
              <a:rPr lang="en-US" sz="2000" u="sng" dirty="0">
                <a:solidFill>
                  <a:srgbClr val="FF0000"/>
                </a:solidFill>
              </a:rPr>
              <a:t>Abnormal uterine </a:t>
            </a:r>
            <a:r>
              <a:rPr lang="en-US" sz="2000" dirty="0">
                <a:solidFill>
                  <a:srgbClr val="FF0000"/>
                </a:solidFill>
              </a:rPr>
              <a:t>bleeding: </a:t>
            </a:r>
            <a:r>
              <a:rPr lang="en-US" sz="1600" dirty="0"/>
              <a:t>occurs in one-third or more of patients with PID</a:t>
            </a:r>
            <a:r>
              <a:rPr lang="en-US" sz="2000" dirty="0"/>
              <a:t>.</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3)</a:t>
            </a:r>
            <a:r>
              <a:rPr lang="en-US" sz="2000" dirty="0">
                <a:solidFill>
                  <a:srgbClr val="FF0000"/>
                </a:solidFill>
              </a:rPr>
              <a:t> On physical examination : </a:t>
            </a:r>
          </a:p>
          <a:p>
            <a:pPr marL="342900" indent="-342900" fontAlgn="auto">
              <a:spcBef>
                <a:spcPts val="0"/>
              </a:spcBef>
              <a:spcAft>
                <a:spcPts val="0"/>
              </a:spcAft>
              <a:defRPr/>
            </a:pPr>
            <a:r>
              <a:rPr lang="en-US" sz="2000" dirty="0"/>
              <a:t>● </a:t>
            </a:r>
            <a:r>
              <a:rPr lang="en-US" u="sng" dirty="0">
                <a:solidFill>
                  <a:srgbClr val="0070C0"/>
                </a:solidFill>
              </a:rPr>
              <a:t>Fever</a:t>
            </a:r>
            <a:r>
              <a:rPr lang="en-US" dirty="0">
                <a:solidFill>
                  <a:srgbClr val="0070C0"/>
                </a:solidFill>
              </a:rPr>
              <a:t> : </a:t>
            </a:r>
            <a:r>
              <a:rPr lang="en-US" dirty="0"/>
              <a:t>about one-half of patients.</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dirty="0"/>
              <a:t>Abdominal examination reveals </a:t>
            </a:r>
            <a:r>
              <a:rPr lang="en-US" u="sng" dirty="0">
                <a:solidFill>
                  <a:srgbClr val="0070C0"/>
                </a:solidFill>
              </a:rPr>
              <a:t>diffuse tenderness </a:t>
            </a:r>
            <a:r>
              <a:rPr lang="en-US" dirty="0"/>
              <a:t>greatest in the lower quadrants</a:t>
            </a:r>
          </a:p>
          <a:p>
            <a:pPr marL="342900" indent="-342900" fontAlgn="auto">
              <a:spcBef>
                <a:spcPts val="0"/>
              </a:spcBef>
              <a:spcAft>
                <a:spcPts val="0"/>
              </a:spcAft>
              <a:defRPr/>
            </a:pPr>
            <a:r>
              <a:rPr lang="en-US" dirty="0"/>
              <a:t>    which may or may not be symmetrical.</a:t>
            </a:r>
            <a:r>
              <a:rPr lang="en-US" sz="2000" dirty="0"/>
              <a:t> </a:t>
            </a:r>
          </a:p>
          <a:p>
            <a:pPr marL="342900" indent="-342900" fontAlgn="auto">
              <a:spcBef>
                <a:spcPts val="0"/>
              </a:spcBef>
              <a:spcAft>
                <a:spcPts val="0"/>
              </a:spcAft>
              <a:defRPr/>
            </a:pPr>
            <a:r>
              <a:rPr lang="en-US" dirty="0"/>
              <a:t>   </a:t>
            </a:r>
          </a:p>
          <a:p>
            <a:pPr marL="342900" indent="-342900" fontAlgn="auto">
              <a:spcBef>
                <a:spcPts val="0"/>
              </a:spcBef>
              <a:spcAft>
                <a:spcPts val="0"/>
              </a:spcAft>
              <a:defRPr/>
            </a:pPr>
            <a:r>
              <a:rPr lang="en-US" dirty="0"/>
              <a:t>     Rebound tenderness and decreased bowel sounds are common. Marked tenderness in the right upper quadrant does not exclude PID, since approximately 10 % of these patients have </a:t>
            </a:r>
            <a:r>
              <a:rPr lang="en-US" dirty="0" err="1"/>
              <a:t>perihepatitis</a:t>
            </a:r>
            <a:r>
              <a:rPr lang="en-US" dirty="0"/>
              <a:t> (Fitz-Hugh Curtis syndrome). </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dirty="0">
                <a:solidFill>
                  <a:srgbClr val="FF0000"/>
                </a:solidFill>
              </a:rPr>
              <a:t>On pelvic examination</a:t>
            </a:r>
            <a:r>
              <a:rPr lang="en-US" sz="2000" dirty="0"/>
              <a:t>, </a:t>
            </a:r>
            <a:r>
              <a:rPr lang="en-US" dirty="0"/>
              <a:t>the finding of a </a:t>
            </a:r>
            <a:r>
              <a:rPr lang="en-US" u="sng" dirty="0"/>
              <a:t>purulent </a:t>
            </a:r>
            <a:r>
              <a:rPr lang="en-US" u="sng" dirty="0" err="1"/>
              <a:t>endocervical</a:t>
            </a:r>
            <a:r>
              <a:rPr lang="en-US" u="sng" dirty="0"/>
              <a:t> discharge</a:t>
            </a:r>
            <a:r>
              <a:rPr lang="en-US" dirty="0"/>
              <a:t> and/or acute </a:t>
            </a:r>
            <a:r>
              <a:rPr lang="en-US" dirty="0">
                <a:solidFill>
                  <a:srgbClr val="FF0000"/>
                </a:solidFill>
              </a:rPr>
              <a:t>cervical motion and </a:t>
            </a:r>
            <a:r>
              <a:rPr lang="en-US" dirty="0" err="1">
                <a:solidFill>
                  <a:srgbClr val="FF0000"/>
                </a:solidFill>
              </a:rPr>
              <a:t>adnexal</a:t>
            </a:r>
            <a:r>
              <a:rPr lang="en-US" dirty="0">
                <a:solidFill>
                  <a:srgbClr val="FF0000"/>
                </a:solidFill>
              </a:rPr>
              <a:t> tenderness </a:t>
            </a:r>
            <a:r>
              <a:rPr lang="en-US" dirty="0"/>
              <a:t>with bimanual examination is strongly suggestive of PID.</a:t>
            </a:r>
            <a:r>
              <a:rPr lang="en-US" sz="20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r>
              <a:rPr lang="en-US" sz="2400" b="1">
                <a:solidFill>
                  <a:srgbClr val="0070C0"/>
                </a:solidFill>
              </a:rPr>
              <a:t>Subclinical PID :</a:t>
            </a:r>
            <a:endParaRPr lang="en-US" sz="2400">
              <a:solidFill>
                <a:srgbClr val="0070C0"/>
              </a:solidFill>
            </a:endParaRPr>
          </a:p>
          <a:p>
            <a:r>
              <a:rPr lang="en-US" sz="2000"/>
              <a:t>● </a:t>
            </a:r>
            <a:r>
              <a:rPr lang="en-US"/>
              <a:t>No symptoms.</a:t>
            </a:r>
          </a:p>
          <a:p>
            <a:r>
              <a:rPr lang="en-US"/>
              <a:t>● Defined histologically by the presence of </a:t>
            </a:r>
            <a:r>
              <a:rPr lang="en-US" u="sng"/>
              <a:t>neutrophils and plasma cells in endometrial </a:t>
            </a:r>
          </a:p>
          <a:p>
            <a:r>
              <a:rPr lang="en-US"/>
              <a:t>    </a:t>
            </a:r>
            <a:r>
              <a:rPr lang="en-US" u="sng"/>
              <a:t>tissue</a:t>
            </a:r>
            <a:r>
              <a:rPr lang="en-US"/>
              <a:t>.</a:t>
            </a:r>
          </a:p>
          <a:p>
            <a:r>
              <a:rPr lang="en-US"/>
              <a:t>● Subclinical PID severe enough to produce significant sequelae ( e.g,tubal factor </a:t>
            </a:r>
          </a:p>
          <a:p>
            <a:r>
              <a:rPr lang="en-US"/>
              <a:t>    infertility ).</a:t>
            </a:r>
          </a:p>
          <a:p>
            <a:r>
              <a:rPr lang="en-US"/>
              <a:t>● Subclinical episodes are particularly common among oral contraceptive users.</a:t>
            </a:r>
          </a:p>
          <a:p>
            <a:pPr>
              <a:buFontTx/>
              <a:buChar char="-"/>
            </a:pPr>
            <a:endParaRPr lang="en-US" sz="2400">
              <a:solidFill>
                <a:srgbClr val="0070C0"/>
              </a:solidFill>
            </a:endParaRPr>
          </a:p>
          <a:p>
            <a:r>
              <a:rPr lang="en-US" sz="2400" b="1">
                <a:solidFill>
                  <a:srgbClr val="0070C0"/>
                </a:solidFill>
              </a:rPr>
              <a:t>Perihepatitis (Fitz-Hugh Curtis Syndrome) :</a:t>
            </a:r>
          </a:p>
          <a:p>
            <a:r>
              <a:rPr lang="en-US" sz="2000"/>
              <a:t>● </a:t>
            </a:r>
            <a:r>
              <a:rPr lang="en-US"/>
              <a:t>It consists of infection of the </a:t>
            </a:r>
            <a:r>
              <a:rPr lang="en-US">
                <a:solidFill>
                  <a:srgbClr val="FF0000"/>
                </a:solidFill>
              </a:rPr>
              <a:t>liver capsule and peritoneal surfaces </a:t>
            </a:r>
            <a:r>
              <a:rPr lang="en-US"/>
              <a:t>of the anterior </a:t>
            </a:r>
          </a:p>
          <a:p>
            <a:r>
              <a:rPr lang="en-US"/>
              <a:t>    right upper quadrant, with minimal stromal hepatic involvement.</a:t>
            </a:r>
          </a:p>
          <a:p>
            <a:r>
              <a:rPr lang="en-US" sz="2000"/>
              <a:t>● </a:t>
            </a:r>
            <a:r>
              <a:rPr lang="en-US" sz="1600"/>
              <a:t>Symptoms are typically the sudden onset of severe right upper quadrant abdominal </a:t>
            </a:r>
          </a:p>
          <a:p>
            <a:r>
              <a:rPr lang="en-US" sz="1600"/>
              <a:t>    pain with a distinct pleuritic component, sometimes referred to the right shoulder. </a:t>
            </a:r>
          </a:p>
          <a:p>
            <a:r>
              <a:rPr lang="en-US" sz="2000"/>
              <a:t>● </a:t>
            </a:r>
            <a:r>
              <a:rPr lang="en-US" u="sng"/>
              <a:t>Aminotransferases are also usually normal</a:t>
            </a:r>
            <a:r>
              <a:rPr lang="en-US"/>
              <a:t>. </a:t>
            </a:r>
          </a:p>
          <a:p>
            <a:r>
              <a:rPr lang="en-US" sz="2000"/>
              <a:t>● </a:t>
            </a:r>
            <a:r>
              <a:rPr lang="en-US" u="sng"/>
              <a:t>By laparoscopy: </a:t>
            </a:r>
            <a:r>
              <a:rPr lang="en-US"/>
              <a:t>manifests as a patchy purulent and fibrinous exudate in the acute </a:t>
            </a:r>
          </a:p>
          <a:p>
            <a:r>
              <a:rPr lang="en-US"/>
              <a:t>    phase ("</a:t>
            </a:r>
            <a:r>
              <a:rPr lang="en-US">
                <a:solidFill>
                  <a:srgbClr val="FF0000"/>
                </a:solidFill>
              </a:rPr>
              <a:t>violin string" adhesions</a:t>
            </a:r>
            <a:r>
              <a:rPr lang="en-US"/>
              <a:t>), most prominently affecting the anterior surfaces of </a:t>
            </a:r>
          </a:p>
          <a:p>
            <a:r>
              <a:rPr lang="en-US"/>
              <a:t>    the liver (not the liver parenchyma).</a:t>
            </a:r>
            <a:endParaRPr lang="ar-JO"/>
          </a:p>
        </p:txBody>
      </p:sp>
      <p:cxnSp>
        <p:nvCxnSpPr>
          <p:cNvPr id="8" name="Straight Connector 7"/>
          <p:cNvCxnSpPr/>
          <p:nvPr/>
        </p:nvCxnSpPr>
        <p:spPr>
          <a:xfrm flipV="1">
            <a:off x="0" y="2895600"/>
            <a:ext cx="7315200" cy="7938"/>
          </a:xfrm>
          <a:prstGeom prst="line">
            <a:avLst/>
          </a:prstGeom>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lstStyle/>
          <a:p>
            <a:pPr eaLnBrk="1" hangingPunct="1">
              <a:defRPr/>
            </a:pPr>
            <a:endParaRPr lang="en-US" dirty="0"/>
          </a:p>
        </p:txBody>
      </p:sp>
      <p:pic>
        <p:nvPicPr>
          <p:cNvPr id="22531" name="Picture 3"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7620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r>
              <a:rPr lang="en-US" sz="2000" b="1">
                <a:solidFill>
                  <a:srgbClr val="00B0F0"/>
                </a:solidFill>
              </a:rPr>
              <a:t>DIAGNOSTIC CONSIDERATIONS</a:t>
            </a:r>
          </a:p>
          <a:p>
            <a:endParaRPr lang="en-US" sz="2000" b="1">
              <a:solidFill>
                <a:srgbClr val="00B0F0"/>
              </a:solidFill>
            </a:endParaRPr>
          </a:p>
          <a:p>
            <a:r>
              <a:rPr lang="en-US" sz="2000"/>
              <a:t>● PID represents a spectrum of clinical disease, from endometritis to fatal </a:t>
            </a:r>
          </a:p>
          <a:p>
            <a:r>
              <a:rPr lang="en-US" sz="2000"/>
              <a:t>    intraabdominal sepsis.</a:t>
            </a:r>
          </a:p>
          <a:p>
            <a:endParaRPr lang="en-US" sz="2000"/>
          </a:p>
          <a:p>
            <a:r>
              <a:rPr lang="en-US" sz="2000"/>
              <a:t>● There are multiple gold standards in use to establish the diagnosis, because</a:t>
            </a:r>
          </a:p>
          <a:p>
            <a:r>
              <a:rPr lang="en-US" sz="2000"/>
              <a:t>    no one among them is adequate alone. Older studies defining PID by a</a:t>
            </a:r>
          </a:p>
          <a:p>
            <a:r>
              <a:rPr lang="en-US" sz="2000"/>
              <a:t>    single standard, such as laparoscopic visualization of gross salpingitis, are</a:t>
            </a:r>
          </a:p>
          <a:p>
            <a:r>
              <a:rPr lang="en-US" sz="2000"/>
              <a:t>    now felt to lack sensitivity.</a:t>
            </a:r>
          </a:p>
          <a:p>
            <a:r>
              <a:rPr lang="en-US" sz="2000">
                <a:latin typeface="Calibri" pitchFamily="34" charset="0"/>
              </a:rPr>
              <a:t> </a:t>
            </a:r>
          </a:p>
          <a:p>
            <a:pPr>
              <a:buFontTx/>
              <a:buChar char="-"/>
            </a:pPr>
            <a:endParaRPr lang="en-US" sz="20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610600" cy="4343400"/>
          </a:xfrm>
        </p:spPr>
        <p:txBody>
          <a:bodyPr rtlCol="1"/>
          <a:lstStyle/>
          <a:p>
            <a:pPr algn="l" eaLnBrk="1" fontAlgn="auto" hangingPunct="1">
              <a:spcAft>
                <a:spcPts val="0"/>
              </a:spcAft>
              <a:defRPr/>
            </a:pPr>
            <a:r>
              <a:rPr lang="en-US" sz="1800" b="0" dirty="0" smtClean="0">
                <a:solidFill>
                  <a:srgbClr val="FFC000"/>
                </a:solidFill>
                <a:latin typeface="Arial" pitchFamily="34" charset="0"/>
                <a:cs typeface="Arial" pitchFamily="34" charset="0"/>
              </a:rPr>
              <a:t>1- Oral temperature &gt;101° F (&gt;38.3°C).</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2- Abnormal cervical or vaginal </a:t>
            </a:r>
            <a:r>
              <a:rPr lang="en-US" sz="1800" b="0" dirty="0" err="1" smtClean="0">
                <a:solidFill>
                  <a:srgbClr val="FFC000"/>
                </a:solidFill>
                <a:latin typeface="Arial" pitchFamily="34" charset="0"/>
                <a:cs typeface="Arial" pitchFamily="34" charset="0"/>
              </a:rPr>
              <a:t>mucopurulent</a:t>
            </a:r>
            <a:r>
              <a:rPr lang="en-US" sz="1800" b="0" dirty="0" smtClean="0">
                <a:solidFill>
                  <a:srgbClr val="FFC000"/>
                </a:solidFill>
                <a:latin typeface="Arial" pitchFamily="34" charset="0"/>
                <a:cs typeface="Arial" pitchFamily="34" charset="0"/>
              </a:rPr>
              <a:t> discharge.</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3-Presence of abundant numbers of white blood cells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(WBCs) on saline microscopy of Vaginal secretions.</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4- Elevated erythrocyte sedimentation rate (ESR).</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5- Elevated C-reactive protein (CRP).</a:t>
            </a:r>
            <a:br>
              <a:rPr lang="en-US" sz="1800" b="0" dirty="0" smtClean="0">
                <a:solidFill>
                  <a:srgbClr val="FFC000"/>
                </a:solidFill>
                <a:latin typeface="Arial" pitchFamily="34" charset="0"/>
                <a:cs typeface="Arial" pitchFamily="34" charset="0"/>
              </a:rPr>
            </a:br>
            <a:r>
              <a:rPr lang="en-US" sz="1800" b="0" dirty="0" smtClean="0">
                <a:solidFill>
                  <a:srgbClr val="FFC000"/>
                </a:solidFill>
                <a:latin typeface="Arial" pitchFamily="34" charset="0"/>
                <a:cs typeface="Arial" pitchFamily="34" charset="0"/>
              </a:rPr>
              <a:t>6- </a:t>
            </a:r>
            <a:r>
              <a:rPr lang="en-US" sz="1800" dirty="0" smtClean="0">
                <a:solidFill>
                  <a:srgbClr val="FFC000"/>
                </a:solidFill>
                <a:cs typeface="Times New Roman" pitchFamily="18" charset="0"/>
              </a:rPr>
              <a:t>Demonstration of N. </a:t>
            </a:r>
            <a:r>
              <a:rPr lang="en-US" sz="1800" dirty="0" err="1" smtClean="0">
                <a:solidFill>
                  <a:srgbClr val="FFC000"/>
                </a:solidFill>
                <a:cs typeface="Times New Roman" pitchFamily="18" charset="0"/>
              </a:rPr>
              <a:t>gonorrhoea</a:t>
            </a:r>
            <a:r>
              <a:rPr lang="en-US" sz="1800" dirty="0" smtClean="0">
                <a:solidFill>
                  <a:srgbClr val="FFC000"/>
                </a:solidFill>
                <a:cs typeface="Times New Roman" pitchFamily="18" charset="0"/>
              </a:rPr>
              <a:t> or C. </a:t>
            </a:r>
            <a:r>
              <a:rPr lang="en-US" sz="1800" dirty="0" err="1" smtClean="0">
                <a:solidFill>
                  <a:srgbClr val="FFC000"/>
                </a:solidFill>
                <a:cs typeface="Times New Roman" pitchFamily="18" charset="0"/>
              </a:rPr>
              <a:t>trachomatis</a:t>
            </a:r>
            <a:r>
              <a:rPr lang="en-US" sz="1800" dirty="0" smtClean="0">
                <a:solidFill>
                  <a:srgbClr val="FFC000"/>
                </a:solidFill>
                <a:cs typeface="Times New Roman" pitchFamily="18" charset="0"/>
              </a:rPr>
              <a:t> in the genital tract </a:t>
            </a:r>
            <a:r>
              <a:rPr lang="en-US" sz="1800" b="0" dirty="0" smtClean="0">
                <a:solidFill>
                  <a:srgbClr val="FFC000"/>
                </a:solidFill>
                <a:latin typeface="Arial" pitchFamily="34" charset="0"/>
                <a:cs typeface="Arial" pitchFamily="34" charset="0"/>
              </a:rPr>
              <a:t/>
            </a:r>
            <a:br>
              <a:rPr lang="en-US" sz="1800" b="0" dirty="0" smtClean="0">
                <a:solidFill>
                  <a:srgbClr val="FFC000"/>
                </a:solidFill>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endParaRPr lang="en-US" sz="1800" dirty="0">
              <a:latin typeface="Arial" pitchFamily="34" charset="0"/>
              <a:cs typeface="Arial" pitchFamily="34" charset="0"/>
            </a:endParaRPr>
          </a:p>
        </p:txBody>
      </p:sp>
      <p:sp>
        <p:nvSpPr>
          <p:cNvPr id="24579" name="Text Placeholder 2"/>
          <p:cNvSpPr>
            <a:spLocks noGrp="1"/>
          </p:cNvSpPr>
          <p:nvPr>
            <p:ph type="body" idx="1"/>
          </p:nvPr>
        </p:nvSpPr>
        <p:spPr>
          <a:xfrm>
            <a:off x="304800" y="4267200"/>
            <a:ext cx="8266113" cy="3581400"/>
          </a:xfrm>
        </p:spPr>
        <p:txBody>
          <a:bodyPr/>
          <a:lstStyle/>
          <a:p>
            <a:pPr eaLnBrk="1" hangingPunct="1">
              <a:buFont typeface="Arial" pitchFamily="34" charset="0"/>
              <a:buNone/>
            </a:pPr>
            <a:endParaRPr lang="en-US" smtClean="0">
              <a:latin typeface="Arial" pitchFamily="34" charset="0"/>
              <a:cs typeface="Arial" pitchFamily="34" charset="0"/>
            </a:endParaRPr>
          </a:p>
          <a:p>
            <a:pPr eaLnBrk="1" hangingPunct="1">
              <a:buFont typeface="Arial" pitchFamily="34" charset="0"/>
              <a:buNone/>
            </a:pPr>
            <a:endParaRPr lang="en-US" smtClean="0">
              <a:latin typeface="Arial" pitchFamily="34" charset="0"/>
              <a:cs typeface="Arial" pitchFamily="34" charset="0"/>
            </a:endParaRPr>
          </a:p>
        </p:txBody>
      </p:sp>
      <p:sp>
        <p:nvSpPr>
          <p:cNvPr id="24580" name="Rectangle 4"/>
          <p:cNvSpPr>
            <a:spLocks noChangeArrowheads="1"/>
          </p:cNvSpPr>
          <p:nvPr/>
        </p:nvSpPr>
        <p:spPr bwMode="auto">
          <a:xfrm>
            <a:off x="304800" y="228600"/>
            <a:ext cx="853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a:t>A minimal set of clinical criteria has been recommended by the CDC for empirical treatment of PID, including cervical motion tenderness or uterine or adnexal tenderness in the presence of lower abdominal or pelvic pain.</a:t>
            </a:r>
          </a:p>
          <a:p>
            <a:pPr rtl="1"/>
            <a:endParaRPr lang="en-US" sz="1600"/>
          </a:p>
          <a:p>
            <a:pPr rtl="1"/>
            <a:r>
              <a:rPr lang="en-US" sz="1600"/>
              <a:t> The following additional criteria can also be used to support a </a:t>
            </a:r>
            <a:r>
              <a:rPr lang="en-US" sz="2000" b="1" u="sng">
                <a:solidFill>
                  <a:srgbClr val="FF0000"/>
                </a:solidFill>
              </a:rPr>
              <a:t>clinical</a:t>
            </a:r>
            <a:r>
              <a:rPr lang="en-US" b="1" u="sng"/>
              <a:t> </a:t>
            </a:r>
            <a:r>
              <a:rPr lang="en-US" sz="2000" b="1" u="sng">
                <a:solidFill>
                  <a:srgbClr val="FF0000"/>
                </a:solidFill>
              </a:rPr>
              <a:t>diagnosis</a:t>
            </a:r>
            <a:r>
              <a:rPr lang="en-US" b="1" u="sng"/>
              <a:t> </a:t>
            </a:r>
            <a:r>
              <a:rPr lang="en-US"/>
              <a:t>of PID:</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2078038"/>
            <a:ext cx="9144000" cy="861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latin typeface="Calibri" pitchFamily="34" charset="0"/>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r>
              <a:rPr lang="en-US" sz="2000"/>
              <a:t>● </a:t>
            </a:r>
            <a:r>
              <a:rPr lang="en-US" sz="2000" b="1"/>
              <a:t>Plasma cell endometritis</a:t>
            </a:r>
            <a:r>
              <a:rPr lang="en-US" sz="2000"/>
              <a:t> : </a:t>
            </a:r>
          </a:p>
          <a:p>
            <a:pPr>
              <a:buFontTx/>
              <a:buChar char="-"/>
            </a:pPr>
            <a:r>
              <a:rPr lang="en-US" sz="2000"/>
              <a:t>  Plasma cell endometritis (PCE) has been identified as an important</a:t>
            </a:r>
          </a:p>
          <a:p>
            <a:r>
              <a:rPr lang="en-US" sz="2000"/>
              <a:t>    component of PID.</a:t>
            </a:r>
          </a:p>
          <a:p>
            <a:r>
              <a:rPr lang="en-US" sz="2000"/>
              <a:t>-  PCE was documented in about </a:t>
            </a:r>
            <a:r>
              <a:rPr lang="en-US" sz="2000">
                <a:solidFill>
                  <a:srgbClr val="FF0000"/>
                </a:solidFill>
              </a:rPr>
              <a:t>80-90%</a:t>
            </a:r>
            <a:r>
              <a:rPr lang="en-US" sz="2000"/>
              <a:t> of  women with PID.</a:t>
            </a:r>
          </a:p>
          <a:p>
            <a:r>
              <a:rPr lang="en-US" sz="2000"/>
              <a:t>-  The density of the plasma cell infiltrate correlated with the clinical severity of </a:t>
            </a:r>
          </a:p>
          <a:p>
            <a:r>
              <a:rPr lang="en-US" sz="2000"/>
              <a:t>    disease.</a:t>
            </a:r>
          </a:p>
          <a:p>
            <a:endParaRPr lang="en-US" sz="2400" b="1">
              <a:solidFill>
                <a:srgbClr val="0070C0"/>
              </a:solidFill>
            </a:endParaRPr>
          </a:p>
          <a:p>
            <a:r>
              <a:rPr lang="en-US" sz="2400" b="1">
                <a:solidFill>
                  <a:srgbClr val="0070C0"/>
                </a:solidFill>
              </a:rPr>
              <a:t>Diagnostic criteria and guidelines</a:t>
            </a:r>
            <a:r>
              <a:rPr lang="en-US" sz="2400">
                <a:solidFill>
                  <a:srgbClr val="0070C0"/>
                </a:solidFill>
              </a:rPr>
              <a:t>:</a:t>
            </a:r>
            <a:endParaRPr lang="en-US" sz="2400">
              <a:solidFill>
                <a:srgbClr val="0070C0"/>
              </a:solidFill>
              <a:cs typeface="Times New Roman" pitchFamily="18" charset="0"/>
            </a:endParaRPr>
          </a:p>
          <a:p>
            <a:endParaRPr lang="en-US" u="sng">
              <a:solidFill>
                <a:srgbClr val="000000"/>
              </a:solidFill>
              <a:cs typeface="Times New Roman" pitchFamily="18" charset="0"/>
            </a:endParaRPr>
          </a:p>
          <a:p>
            <a:r>
              <a:rPr lang="en-US" u="sng">
                <a:solidFill>
                  <a:srgbClr val="000000"/>
                </a:solidFill>
                <a:cs typeface="Times New Roman" pitchFamily="18" charset="0"/>
              </a:rPr>
              <a:t>Patients with pelvic pain and tenderness </a:t>
            </a:r>
            <a:r>
              <a:rPr lang="en-US">
                <a:solidFill>
                  <a:srgbClr val="000000"/>
                </a:solidFill>
                <a:cs typeface="Times New Roman" pitchFamily="18" charset="0"/>
              </a:rPr>
              <a:t>and </a:t>
            </a:r>
            <a:r>
              <a:rPr lang="en-US" u="sng">
                <a:solidFill>
                  <a:srgbClr val="000000"/>
                </a:solidFill>
                <a:cs typeface="Times New Roman" pitchFamily="18" charset="0"/>
              </a:rPr>
              <a:t>any one or more </a:t>
            </a:r>
            <a:r>
              <a:rPr lang="en-US">
                <a:solidFill>
                  <a:srgbClr val="000000"/>
                </a:solidFill>
                <a:cs typeface="Times New Roman" pitchFamily="18" charset="0"/>
              </a:rPr>
              <a:t>of the following are currently considered "</a:t>
            </a:r>
            <a:r>
              <a:rPr lang="en-US">
                <a:solidFill>
                  <a:srgbClr val="FF0000"/>
                </a:solidFill>
                <a:cs typeface="Times New Roman" pitchFamily="18" charset="0"/>
              </a:rPr>
              <a:t>confirmed</a:t>
            </a:r>
            <a:r>
              <a:rPr lang="en-US">
                <a:solidFill>
                  <a:srgbClr val="000000"/>
                </a:solidFill>
                <a:cs typeface="Times New Roman" pitchFamily="18" charset="0"/>
              </a:rPr>
              <a:t>" cases:</a:t>
            </a:r>
          </a:p>
          <a:p>
            <a:endParaRPr lang="en-US"/>
          </a:p>
          <a:p>
            <a:pPr eaLnBrk="0" hangingPunct="0">
              <a:buFontTx/>
              <a:buChar char="•"/>
            </a:pPr>
            <a:r>
              <a:rPr lang="en-US">
                <a:solidFill>
                  <a:srgbClr val="000000"/>
                </a:solidFill>
                <a:cs typeface="Times New Roman" pitchFamily="18" charset="0"/>
              </a:rPr>
              <a:t>Acute or chronic (plasma cell) endometritis or acute salpingitis on histologic </a:t>
            </a:r>
          </a:p>
          <a:p>
            <a:pPr eaLnBrk="0" hangingPunct="0"/>
            <a:r>
              <a:rPr lang="en-US">
                <a:solidFill>
                  <a:srgbClr val="000000"/>
                </a:solidFill>
                <a:cs typeface="Times New Roman" pitchFamily="18" charset="0"/>
              </a:rPr>
              <a:t>  evaluation of a biopsy.</a:t>
            </a:r>
            <a:endParaRPr lang="en-US">
              <a:solidFill>
                <a:srgbClr val="000000"/>
              </a:solidFill>
            </a:endParaRPr>
          </a:p>
          <a:p>
            <a:pPr eaLnBrk="0" hangingPunct="0">
              <a:buFontTx/>
              <a:buChar char="•"/>
            </a:pPr>
            <a:r>
              <a:rPr lang="en-US">
                <a:solidFill>
                  <a:srgbClr val="000000"/>
                </a:solidFill>
                <a:cs typeface="Times New Roman" pitchFamily="18" charset="0"/>
              </a:rPr>
              <a:t>Gross salpingitis visualized at laparoscopy or laparotomy.</a:t>
            </a:r>
            <a:endParaRPr lang="en-US">
              <a:solidFill>
                <a:srgbClr val="000000"/>
              </a:solidFill>
            </a:endParaRPr>
          </a:p>
          <a:p>
            <a:pPr eaLnBrk="0" hangingPunct="0">
              <a:buFontTx/>
              <a:buChar char="•"/>
            </a:pPr>
            <a:r>
              <a:rPr lang="en-US">
                <a:solidFill>
                  <a:srgbClr val="000000"/>
                </a:solidFill>
                <a:cs typeface="Times New Roman" pitchFamily="18" charset="0"/>
              </a:rPr>
              <a:t>Isolation of pathogenic bacteria from a clean specimen from the upper genital tract</a:t>
            </a:r>
            <a:endParaRPr lang="en-US"/>
          </a:p>
          <a:p>
            <a:pPr eaLnBrk="0" hangingPunct="0"/>
            <a:r>
              <a:rPr lang="en-US">
                <a:solidFill>
                  <a:srgbClr val="000000"/>
                </a:solidFill>
                <a:cs typeface="Times New Roman" pitchFamily="18" charset="0"/>
              </a:rPr>
              <a:t>   Inflammatory/purulent pelvic peritoneal fluid without another source</a:t>
            </a:r>
            <a:r>
              <a:rPr lang="en-US">
                <a:cs typeface="Times New Roman" pitchFamily="18" charset="0"/>
              </a:rPr>
              <a:t>.</a:t>
            </a:r>
            <a:endParaRPr lang="en-US"/>
          </a:p>
          <a:p>
            <a:pPr eaLnBrk="0" hangingPunct="0"/>
            <a:endParaRPr lang="en-US" sz="2000"/>
          </a:p>
          <a:p>
            <a:endParaRPr lang="en-US" sz="2000"/>
          </a:p>
          <a:p>
            <a:pPr eaLnBrk="0" hangingPunct="0"/>
            <a:endParaRPr lang="en-US" sz="2000"/>
          </a:p>
        </p:txBody>
      </p:sp>
      <p:sp>
        <p:nvSpPr>
          <p:cNvPr id="4" name="Rectangle 3"/>
          <p:cNvSpPr/>
          <p:nvPr/>
        </p:nvSpPr>
        <p:spPr>
          <a:xfrm>
            <a:off x="0" y="0"/>
            <a:ext cx="9144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33400" y="3657600"/>
            <a:ext cx="96774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7386638"/>
          </a:xfrm>
          <a:prstGeom prst="rect">
            <a:avLst/>
          </a:prstGeom>
          <a:noFill/>
          <a:ln w="9525">
            <a:noFill/>
            <a:miter lim="800000"/>
            <a:headEnd/>
            <a:tailEnd/>
          </a:ln>
          <a:effectLst/>
        </p:spPr>
        <p:txBody>
          <a:bodyPr anchor="ctr">
            <a:spAutoFit/>
          </a:bodyPr>
          <a:lstStyle/>
          <a:p>
            <a:pPr>
              <a:defRPr/>
            </a:pPr>
            <a:endParaRPr lang="en-US" sz="2000" b="1" dirty="0">
              <a:solidFill>
                <a:srgbClr val="000000"/>
              </a:solidFill>
              <a:latin typeface="Calibri" pitchFamily="34" charset="0"/>
              <a:ea typeface="Times New Roman" pitchFamily="18" charset="0"/>
            </a:endParaRPr>
          </a:p>
          <a:p>
            <a:pPr>
              <a:defRPr/>
            </a:pPr>
            <a:endParaRPr lang="en-US" sz="2000" b="1" dirty="0">
              <a:solidFill>
                <a:srgbClr val="000000"/>
              </a:solidFill>
              <a:latin typeface="Calibri" pitchFamily="34" charset="0"/>
              <a:ea typeface="Times New Roman" pitchFamily="18" charset="0"/>
            </a:endParaRPr>
          </a:p>
          <a:p>
            <a:pPr>
              <a:defRPr/>
            </a:pPr>
            <a:r>
              <a:rPr lang="en-US" sz="2400" b="1" dirty="0">
                <a:solidFill>
                  <a:srgbClr val="0070C0"/>
                </a:solidFill>
                <a:ea typeface="Times New Roman" pitchFamily="18" charset="0"/>
              </a:rPr>
              <a:t>DIAGNOSTIC TESTING</a:t>
            </a:r>
            <a:r>
              <a:rPr lang="en-US" sz="2400" dirty="0">
                <a:solidFill>
                  <a:srgbClr val="0070C0"/>
                </a:solidFill>
                <a:ea typeface="Times New Roman" pitchFamily="18" charset="0"/>
              </a:rPr>
              <a:t> :</a:t>
            </a:r>
            <a:r>
              <a:rPr lang="en-US" sz="2000" dirty="0">
                <a:solidFill>
                  <a:srgbClr val="000000"/>
                </a:solidFill>
                <a:ea typeface="Times New Roman" pitchFamily="18" charset="0"/>
              </a:rPr>
              <a:t> </a:t>
            </a:r>
            <a:r>
              <a:rPr lang="en-US" sz="1600" dirty="0">
                <a:solidFill>
                  <a:srgbClr val="000000"/>
                </a:solidFill>
                <a:ea typeface="Times New Roman" pitchFamily="18" charset="0"/>
              </a:rPr>
              <a:t>Noninvasive diagnostic tests for PID include general laboratory studies looking for signs of inflammation, culture testing and microscopy of cervical or vaginal secretions, and imaging studies.</a:t>
            </a:r>
          </a:p>
          <a:p>
            <a:pPr>
              <a:defRPr/>
            </a:pPr>
            <a:endParaRPr lang="en-US" sz="2000" dirty="0">
              <a:solidFill>
                <a:srgbClr val="000000"/>
              </a:solidFill>
            </a:endParaRPr>
          </a:p>
          <a:p>
            <a:pPr>
              <a:defRPr/>
            </a:pPr>
            <a:r>
              <a:rPr lang="en-US" sz="2000" b="1" dirty="0">
                <a:solidFill>
                  <a:srgbClr val="FF0000"/>
                </a:solidFill>
              </a:rPr>
              <a:t>1) Laboratory tests</a:t>
            </a:r>
            <a:r>
              <a:rPr lang="en-US" sz="2000" dirty="0">
                <a:solidFill>
                  <a:srgbClr val="FF0000"/>
                </a:solidFill>
              </a:rPr>
              <a:t> :</a:t>
            </a:r>
          </a:p>
          <a:p>
            <a:pPr>
              <a:defRPr/>
            </a:pPr>
            <a:r>
              <a:rPr lang="en-US" dirty="0"/>
              <a:t>     - </a:t>
            </a:r>
            <a:r>
              <a:rPr lang="en-US" i="1" u="sng" dirty="0">
                <a:solidFill>
                  <a:srgbClr val="FF0000"/>
                </a:solidFill>
              </a:rPr>
              <a:t>pregnancy test </a:t>
            </a:r>
            <a:r>
              <a:rPr lang="en-US" dirty="0"/>
              <a:t>to rule out ectopic pregnancy and complications of an intrauterine </a:t>
            </a:r>
          </a:p>
          <a:p>
            <a:pPr>
              <a:defRPr/>
            </a:pPr>
            <a:r>
              <a:rPr lang="en-US" dirty="0"/>
              <a:t>         pregnancy.</a:t>
            </a:r>
          </a:p>
          <a:p>
            <a:pPr>
              <a:defRPr/>
            </a:pPr>
            <a:r>
              <a:rPr lang="en-US" dirty="0"/>
              <a:t>     - </a:t>
            </a:r>
            <a:r>
              <a:rPr lang="en-US" i="1" u="sng" dirty="0">
                <a:solidFill>
                  <a:srgbClr val="FF0000"/>
                </a:solidFill>
              </a:rPr>
              <a:t>CBC , ESR,CRP </a:t>
            </a:r>
            <a:r>
              <a:rPr lang="en-US" dirty="0"/>
              <a:t>: Although PID is usually an acute process, less than half of PID </a:t>
            </a:r>
          </a:p>
          <a:p>
            <a:pPr>
              <a:defRPr/>
            </a:pPr>
            <a:r>
              <a:rPr lang="en-US" dirty="0"/>
              <a:t>         patients exhibit leukocytosis.</a:t>
            </a:r>
          </a:p>
          <a:p>
            <a:pPr>
              <a:defRPr/>
            </a:pPr>
            <a:r>
              <a:rPr lang="en-US" sz="2000" dirty="0"/>
              <a:t>      - </a:t>
            </a:r>
            <a:r>
              <a:rPr lang="en-US" i="1" u="sng" dirty="0">
                <a:solidFill>
                  <a:srgbClr val="FF0000"/>
                </a:solidFill>
              </a:rPr>
              <a:t>Swabs</a:t>
            </a:r>
            <a:r>
              <a:rPr lang="en-US" i="1" u="sng" dirty="0"/>
              <a:t> </a:t>
            </a:r>
            <a:r>
              <a:rPr lang="en-US" dirty="0"/>
              <a:t>( high vaginal and endocervical ) : for microscopic examination, gram stain </a:t>
            </a:r>
          </a:p>
          <a:p>
            <a:pPr>
              <a:defRPr/>
            </a:pPr>
            <a:r>
              <a:rPr lang="en-US" dirty="0"/>
              <a:t>         and culture.( e.g., increased white blood cells (WBC) in vaginal fluid ).</a:t>
            </a:r>
          </a:p>
          <a:p>
            <a:pPr>
              <a:defRPr/>
            </a:pPr>
            <a:r>
              <a:rPr lang="en-US" dirty="0"/>
              <a:t>      - </a:t>
            </a:r>
            <a:r>
              <a:rPr lang="en-US" i="1" u="sng" dirty="0">
                <a:solidFill>
                  <a:srgbClr val="FF0000"/>
                </a:solidFill>
              </a:rPr>
              <a:t>Nucleic acid amplification tests</a:t>
            </a:r>
            <a:r>
              <a:rPr lang="en-US" dirty="0">
                <a:solidFill>
                  <a:srgbClr val="FF0000"/>
                </a:solidFill>
              </a:rPr>
              <a:t> </a:t>
            </a:r>
            <a:r>
              <a:rPr lang="en-US" dirty="0"/>
              <a:t>for C. trachomatis and N. gonorrhoeae.</a:t>
            </a:r>
          </a:p>
          <a:p>
            <a:pPr>
              <a:defRPr/>
            </a:pPr>
            <a:r>
              <a:rPr lang="en-US" dirty="0"/>
              <a:t>      - </a:t>
            </a:r>
            <a:r>
              <a:rPr lang="en-US" i="1" u="sng" dirty="0">
                <a:solidFill>
                  <a:srgbClr val="FF0000"/>
                </a:solidFill>
              </a:rPr>
              <a:t>Urinalysis</a:t>
            </a:r>
            <a:r>
              <a:rPr lang="en-US" i="1" u="sng" dirty="0"/>
              <a:t>.</a:t>
            </a:r>
          </a:p>
          <a:p>
            <a:pPr fontAlgn="auto">
              <a:spcBef>
                <a:spcPts val="0"/>
              </a:spcBef>
              <a:spcAft>
                <a:spcPts val="0"/>
              </a:spcAft>
              <a:defRPr/>
            </a:pPr>
            <a:r>
              <a:rPr lang="en-US" dirty="0"/>
              <a:t>      - Others : HIV testing/Hepatitis B surface antigen and surface antibody</a:t>
            </a:r>
          </a:p>
          <a:p>
            <a:pPr fontAlgn="auto">
              <a:spcBef>
                <a:spcPts val="0"/>
              </a:spcBef>
              <a:spcAft>
                <a:spcPts val="0"/>
              </a:spcAft>
              <a:defRPr/>
            </a:pPr>
            <a:r>
              <a:rPr lang="en-US" dirty="0"/>
              <a:t>                        Testing for syphilis.</a:t>
            </a:r>
          </a:p>
          <a:p>
            <a:pPr fontAlgn="auto">
              <a:spcBef>
                <a:spcPts val="0"/>
              </a:spcBef>
              <a:spcAft>
                <a:spcPts val="0"/>
              </a:spcAft>
              <a:defRPr/>
            </a:pPr>
            <a:endParaRPr lang="en-US" dirty="0"/>
          </a:p>
          <a:p>
            <a:pPr fontAlgn="auto">
              <a:spcBef>
                <a:spcPts val="0"/>
              </a:spcBef>
              <a:spcAft>
                <a:spcPts val="0"/>
              </a:spcAft>
              <a:defRPr/>
            </a:pPr>
            <a:r>
              <a:rPr lang="en-US" sz="2000" b="1" dirty="0"/>
              <a:t>→</a:t>
            </a:r>
            <a:r>
              <a:rPr lang="en-US" sz="2000" dirty="0"/>
              <a:t> </a:t>
            </a:r>
            <a:r>
              <a:rPr lang="en-US" sz="2000" b="1" dirty="0">
                <a:solidFill>
                  <a:srgbClr val="0070C0"/>
                </a:solidFill>
              </a:rPr>
              <a:t>Negative endocervical or high vaginal swabs screening for Chlamydia trachomatis and Neisseria gonorrhoeae does not rule out upper tract </a:t>
            </a:r>
          </a:p>
          <a:p>
            <a:pPr fontAlgn="auto">
              <a:spcBef>
                <a:spcPts val="0"/>
              </a:spcBef>
              <a:spcAft>
                <a:spcPts val="0"/>
              </a:spcAft>
              <a:defRPr/>
            </a:pPr>
            <a:r>
              <a:rPr lang="en-US" sz="2000" b="1" dirty="0">
                <a:solidFill>
                  <a:srgbClr val="0070C0"/>
                </a:solidFill>
              </a:rPr>
              <a:t>              infection. </a:t>
            </a:r>
          </a:p>
          <a:p>
            <a:pPr>
              <a:defRPr/>
            </a:pPr>
            <a:endParaRPr lang="en-US" b="1" dirty="0">
              <a:latin typeface="+mn-lt"/>
              <a:cs typeface="+mn-cs"/>
            </a:endParaRPr>
          </a:p>
          <a:p>
            <a:pPr>
              <a:defRPr/>
            </a:pPr>
            <a:endParaRPr lang="en-US" sz="2000" dirty="0">
              <a:latin typeface="+mn-lt"/>
              <a:cs typeface="+mn-cs"/>
            </a:endParaRPr>
          </a:p>
          <a:p>
            <a:pPr>
              <a:defRPr/>
            </a:pPr>
            <a:endParaRPr lang="en-US" sz="2000" dirty="0">
              <a:latin typeface="+mn-lt"/>
              <a:cs typeface="+mn-cs"/>
            </a:endParaRPr>
          </a:p>
          <a:p>
            <a:pPr>
              <a:defRPr/>
            </a:pPr>
            <a:r>
              <a:rPr lang="en-US" sz="2000" dirty="0">
                <a:latin typeface="+mj-lt"/>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28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t>2) </a:t>
            </a:r>
            <a:r>
              <a:rPr lang="en-US" sz="2400" b="1" dirty="0">
                <a:solidFill>
                  <a:srgbClr val="0070C0"/>
                </a:solidFill>
              </a:rPr>
              <a:t>Imaging techniques</a:t>
            </a:r>
            <a:r>
              <a:rPr lang="en-US" sz="2400" dirty="0">
                <a:solidFill>
                  <a:srgbClr val="0070C0"/>
                </a:solidFill>
              </a:rPr>
              <a:t> :</a:t>
            </a:r>
          </a:p>
          <a:p>
            <a:pPr marL="342900" indent="-342900" fontAlgn="auto">
              <a:spcBef>
                <a:spcPts val="0"/>
              </a:spcBef>
              <a:spcAft>
                <a:spcPts val="0"/>
              </a:spcAft>
              <a:defRPr/>
            </a:pPr>
            <a:r>
              <a:rPr lang="en-US" sz="2000" dirty="0"/>
              <a:t>● </a:t>
            </a:r>
            <a:r>
              <a:rPr lang="en-US" dirty="0" err="1"/>
              <a:t>Transvaginal</a:t>
            </a:r>
            <a:r>
              <a:rPr lang="en-US" dirty="0"/>
              <a:t> ultrasound : </a:t>
            </a:r>
            <a:r>
              <a:rPr lang="en-US" dirty="0" err="1"/>
              <a:t>Sonographic</a:t>
            </a:r>
            <a:r>
              <a:rPr lang="en-US" dirty="0"/>
              <a:t> findings consistent with PID are </a:t>
            </a:r>
            <a:r>
              <a:rPr lang="en-US" dirty="0">
                <a:solidFill>
                  <a:srgbClr val="FF0000"/>
                </a:solidFill>
              </a:rPr>
              <a:t>thickened </a:t>
            </a:r>
          </a:p>
          <a:p>
            <a:pPr marL="342900" indent="-342900" fontAlgn="auto">
              <a:spcBef>
                <a:spcPts val="0"/>
              </a:spcBef>
              <a:spcAft>
                <a:spcPts val="0"/>
              </a:spcAft>
              <a:defRPr/>
            </a:pPr>
            <a:r>
              <a:rPr lang="en-US" dirty="0">
                <a:solidFill>
                  <a:srgbClr val="FF0000"/>
                </a:solidFill>
              </a:rPr>
              <a:t>    fluid-filled tubes/oviducts with or without free pelvic fluid or </a:t>
            </a:r>
            <a:r>
              <a:rPr lang="en-US" dirty="0" err="1">
                <a:solidFill>
                  <a:srgbClr val="FF0000"/>
                </a:solidFill>
              </a:rPr>
              <a:t>tuboovarian</a:t>
            </a:r>
            <a:r>
              <a:rPr lang="en-US" dirty="0">
                <a:solidFill>
                  <a:srgbClr val="FF0000"/>
                </a:solidFill>
              </a:rPr>
              <a:t> complex</a:t>
            </a:r>
            <a:r>
              <a:rPr lang="en-US" dirty="0"/>
              <a:t>, </a:t>
            </a:r>
          </a:p>
          <a:p>
            <a:pPr marL="342900" indent="-342900" fontAlgn="auto">
              <a:spcBef>
                <a:spcPts val="0"/>
              </a:spcBef>
              <a:spcAft>
                <a:spcPts val="0"/>
              </a:spcAft>
              <a:defRPr/>
            </a:pPr>
            <a:r>
              <a:rPr lang="en-US" dirty="0"/>
              <a:t>    are useful to support a clinical diagnosis of PID.</a:t>
            </a:r>
          </a:p>
          <a:p>
            <a:pPr marL="342900" indent="-342900" fontAlgn="auto">
              <a:spcBef>
                <a:spcPts val="0"/>
              </a:spcBef>
              <a:spcAft>
                <a:spcPts val="0"/>
              </a:spcAft>
              <a:defRPr/>
            </a:pPr>
            <a:r>
              <a:rPr lang="en-US" dirty="0"/>
              <a:t>  - However, the absence of findings does not diminish the probability of PID and </a:t>
            </a:r>
          </a:p>
          <a:p>
            <a:pPr marL="342900" indent="-342900" fontAlgn="auto">
              <a:spcBef>
                <a:spcPts val="0"/>
              </a:spcBef>
              <a:spcAft>
                <a:spcPts val="0"/>
              </a:spcAft>
              <a:defRPr/>
            </a:pPr>
            <a:r>
              <a:rPr lang="en-US" dirty="0"/>
              <a:t>    should not be used as a reason to delay treatment.</a:t>
            </a:r>
          </a:p>
          <a:p>
            <a:pPr marL="342900" indent="-342900" fontAlgn="auto">
              <a:spcBef>
                <a:spcPts val="0"/>
              </a:spcBef>
              <a:spcAft>
                <a:spcPts val="0"/>
              </a:spcAft>
              <a:defRPr/>
            </a:pPr>
            <a:endParaRPr lang="en-US" dirty="0"/>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Conclusion : </a:t>
            </a:r>
            <a:r>
              <a:rPr lang="en-US" dirty="0"/>
              <a:t>There was no single test or combination that was both sensitive and </a:t>
            </a:r>
          </a:p>
          <a:p>
            <a:pPr marL="342900" indent="-342900" fontAlgn="auto">
              <a:spcBef>
                <a:spcPts val="0"/>
              </a:spcBef>
              <a:spcAft>
                <a:spcPts val="0"/>
              </a:spcAft>
              <a:defRPr/>
            </a:pPr>
            <a:r>
              <a:rPr lang="en-US" dirty="0"/>
              <a:t>                        specific for the diagnosis of PID. However, certain combinations may</a:t>
            </a:r>
          </a:p>
          <a:p>
            <a:pPr marL="342900" indent="-342900" fontAlgn="auto">
              <a:spcBef>
                <a:spcPts val="0"/>
              </a:spcBef>
              <a:spcAft>
                <a:spcPts val="0"/>
              </a:spcAft>
              <a:defRPr/>
            </a:pPr>
            <a:r>
              <a:rPr lang="en-US" dirty="0"/>
              <a:t>                        have a high negative predictive value. </a:t>
            </a:r>
          </a:p>
          <a:p>
            <a:pPr marL="342900" indent="-342900" fontAlgn="auto">
              <a:spcBef>
                <a:spcPts val="0"/>
              </a:spcBef>
              <a:spcAft>
                <a:spcPts val="0"/>
              </a:spcAft>
              <a:defRPr/>
            </a:pPr>
            <a:r>
              <a:rPr lang="en-US" dirty="0"/>
              <a:t> </a:t>
            </a:r>
          </a:p>
          <a:p>
            <a:pPr marL="342900" indent="-342900" fontAlgn="auto">
              <a:spcBef>
                <a:spcPts val="0"/>
              </a:spcBef>
              <a:spcAft>
                <a:spcPts val="0"/>
              </a:spcAft>
              <a:defRPr/>
            </a:pPr>
            <a:r>
              <a:rPr lang="en-US" dirty="0"/>
              <a:t>H</a:t>
            </a:r>
            <a:r>
              <a:rPr lang="en-US" dirty="0">
                <a:solidFill>
                  <a:srgbClr val="FF0000"/>
                </a:solidFill>
              </a:rPr>
              <a:t>ealth care providers should maintain a low threshold for the diagnosis of PID</a:t>
            </a:r>
          </a:p>
          <a:p>
            <a:pPr marL="342900" indent="-342900" fontAlgn="auto">
              <a:spcBef>
                <a:spcPts val="0"/>
              </a:spcBef>
              <a:spcAft>
                <a:spcPts val="0"/>
              </a:spcAft>
              <a:defRPr/>
            </a:pPr>
            <a:r>
              <a:rPr lang="en-US" dirty="0">
                <a:solidFill>
                  <a:srgbClr val="FF0000"/>
                </a:solidFill>
              </a:rPr>
              <a:t>         and that sexually active young women with the combination of lower abdominal, </a:t>
            </a:r>
          </a:p>
          <a:p>
            <a:pPr marL="342900" indent="-342900" fontAlgn="auto">
              <a:spcBef>
                <a:spcPts val="0"/>
              </a:spcBef>
              <a:spcAft>
                <a:spcPts val="0"/>
              </a:spcAft>
              <a:defRPr/>
            </a:pPr>
            <a:r>
              <a:rPr lang="en-US" dirty="0">
                <a:solidFill>
                  <a:srgbClr val="FF0000"/>
                </a:solidFill>
              </a:rPr>
              <a:t>         </a:t>
            </a:r>
            <a:r>
              <a:rPr lang="en-US" dirty="0" err="1">
                <a:solidFill>
                  <a:srgbClr val="FF0000"/>
                </a:solidFill>
              </a:rPr>
              <a:t>adnexial</a:t>
            </a:r>
            <a:r>
              <a:rPr lang="en-US" dirty="0">
                <a:solidFill>
                  <a:srgbClr val="FF0000"/>
                </a:solidFill>
              </a:rPr>
              <a:t>, and cervical motion tenderness should receive empiric treatment.</a:t>
            </a:r>
          </a:p>
          <a:p>
            <a:pPr marL="342900" indent="-342900"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a:solidFill>
                <a:srgbClr val="000000"/>
              </a:solidFill>
              <a:latin typeface="Calibri" pitchFamily="34" charset="0"/>
              <a:cs typeface="Times New Roman" pitchFamily="18" charset="0"/>
            </a:endParaRPr>
          </a:p>
          <a:p>
            <a:endParaRPr lang="en-US" sz="2000">
              <a:solidFill>
                <a:srgbClr val="000000"/>
              </a:solidFill>
              <a:latin typeface="Calibri" pitchFamily="34" charset="0"/>
              <a:cs typeface="Times New Roman" pitchFamily="18" charset="0"/>
            </a:endParaRPr>
          </a:p>
          <a:p>
            <a:r>
              <a:rPr lang="en-US" sz="2800" b="1">
                <a:solidFill>
                  <a:srgbClr val="0070C0"/>
                </a:solidFill>
                <a:cs typeface="Times New Roman" pitchFamily="18" charset="0"/>
              </a:rPr>
              <a:t>Pelvic inflammatory disease (PID) </a:t>
            </a:r>
            <a:r>
              <a:rPr lang="en-US" sz="2800">
                <a:solidFill>
                  <a:srgbClr val="0070C0"/>
                </a:solidFill>
                <a:cs typeface="Times New Roman" pitchFamily="18" charset="0"/>
              </a:rPr>
              <a:t>:  </a:t>
            </a:r>
          </a:p>
          <a:p>
            <a:r>
              <a:rPr lang="en-US" sz="2000">
                <a:solidFill>
                  <a:srgbClr val="000000"/>
                </a:solidFill>
                <a:cs typeface="Times New Roman" pitchFamily="18" charset="0"/>
              </a:rPr>
              <a:t>             </a:t>
            </a:r>
          </a:p>
          <a:p>
            <a:r>
              <a:rPr lang="en-US" sz="2000">
                <a:solidFill>
                  <a:srgbClr val="000000"/>
                </a:solidFill>
                <a:cs typeface="Times New Roman" pitchFamily="18" charset="0"/>
              </a:rPr>
              <a:t> ***</a:t>
            </a:r>
            <a:r>
              <a:rPr lang="en-US" sz="2000">
                <a:solidFill>
                  <a:srgbClr val="FF0000"/>
                </a:solidFill>
                <a:cs typeface="Times New Roman" pitchFamily="18" charset="0"/>
              </a:rPr>
              <a:t>Acute infection </a:t>
            </a:r>
            <a:r>
              <a:rPr lang="en-US" sz="2000">
                <a:solidFill>
                  <a:srgbClr val="000000"/>
                </a:solidFill>
                <a:cs typeface="Times New Roman" pitchFamily="18" charset="0"/>
              </a:rPr>
              <a:t>of the </a:t>
            </a:r>
            <a:r>
              <a:rPr lang="en-US" sz="2000">
                <a:solidFill>
                  <a:srgbClr val="FF0000"/>
                </a:solidFill>
                <a:cs typeface="Times New Roman" pitchFamily="18" charset="0"/>
              </a:rPr>
              <a:t>upper genital tract </a:t>
            </a:r>
            <a:r>
              <a:rPr lang="en-US" sz="2000">
                <a:solidFill>
                  <a:srgbClr val="000000"/>
                </a:solidFill>
                <a:cs typeface="Times New Roman" pitchFamily="18" charset="0"/>
              </a:rPr>
              <a:t>structures in women, involving any or all of the uterus, oviducts, and ovaries; this is often accompanied by involvement of the neighboring pelvic organs. </a:t>
            </a:r>
            <a:r>
              <a:rPr lang="en-US" sz="2000"/>
              <a:t>Involvement of these structures results in endometritis, salpingitis, oophoritis, peritonitis, perihepatitis and tubo-ovarian abscess.</a:t>
            </a:r>
          </a:p>
          <a:p>
            <a:endParaRPr lang="en-US" sz="2000">
              <a:solidFill>
                <a:srgbClr val="000000"/>
              </a:solidFill>
              <a:latin typeface="Calibri" pitchFamily="34" charset="0"/>
              <a:cs typeface="Times New Roman" pitchFamily="18" charset="0"/>
            </a:endParaRPr>
          </a:p>
          <a:p>
            <a:endParaRPr lang="en-US" sz="2000">
              <a:solidFill>
                <a:srgbClr val="000000"/>
              </a:solidFill>
              <a:latin typeface="Calibri" pitchFamily="34" charset="0"/>
              <a:cs typeface="Times New Roman" pitchFamily="18" charset="0"/>
            </a:endParaRPr>
          </a:p>
          <a:p>
            <a:endParaRPr lang="en-US" sz="2000">
              <a:solidFill>
                <a:srgbClr val="000000"/>
              </a:solidFill>
              <a:latin typeface="Calibri" pitchFamily="34" charset="0"/>
              <a:cs typeface="Times New Roman" pitchFamily="18" charset="0"/>
            </a:endParaRPr>
          </a:p>
          <a:p>
            <a:r>
              <a:rPr lang="en-US" sz="2000">
                <a:solidFill>
                  <a:srgbClr val="000000"/>
                </a:solidFill>
                <a:cs typeface="Times New Roman" pitchFamily="18" charset="0"/>
              </a:rPr>
              <a:t>By definition, PID is a </a:t>
            </a:r>
            <a:r>
              <a:rPr lang="en-US" sz="2000">
                <a:solidFill>
                  <a:srgbClr val="FF0000"/>
                </a:solidFill>
                <a:cs typeface="Times New Roman" pitchFamily="18" charset="0"/>
              </a:rPr>
              <a:t>community-acquired infection initiated by a sexually transmitted agent</a:t>
            </a:r>
            <a:r>
              <a:rPr lang="en-US" sz="2000">
                <a:solidFill>
                  <a:srgbClr val="000000"/>
                </a:solidFill>
                <a:cs typeface="Times New Roman" pitchFamily="18" charset="0"/>
              </a:rPr>
              <a:t>, distinguishing it from pelvic infections caused by medical procedures, pregnancy, and other primary abdominal processes.</a:t>
            </a:r>
          </a:p>
          <a:p>
            <a:endParaRPr lang="en-US" sz="2000">
              <a:solidFill>
                <a:srgbClr val="000000"/>
              </a:solidFill>
              <a:latin typeface="Calibri" pitchFamily="34" charset="0"/>
            </a:endParaRPr>
          </a:p>
          <a:p>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eaLnBrk="1" hangingPunct="1">
              <a:defRPr/>
            </a:pPr>
            <a:endParaRPr lang="en-US" dirty="0"/>
          </a:p>
        </p:txBody>
      </p:sp>
      <p:pic>
        <p:nvPicPr>
          <p:cNvPr id="28675" name="Picture 2" descr="ustz94Tk1cD5ehn1o5YoVQ_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10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latin typeface="Calibri" pitchFamily="34" charset="0"/>
              </a:rPr>
              <a:t>● </a:t>
            </a:r>
            <a:r>
              <a:rPr lang="en-US" sz="2400" b="1">
                <a:solidFill>
                  <a:srgbClr val="0070C0"/>
                </a:solidFill>
              </a:rPr>
              <a:t>Laparoscopy</a:t>
            </a:r>
            <a:r>
              <a:rPr lang="en-US" sz="2400">
                <a:solidFill>
                  <a:srgbClr val="0070C0"/>
                </a:solidFill>
              </a:rPr>
              <a:t> :</a:t>
            </a:r>
          </a:p>
          <a:p>
            <a:pPr>
              <a:buFontTx/>
              <a:buChar char="-"/>
            </a:pPr>
            <a:r>
              <a:rPr lang="en-US" sz="2000"/>
              <a:t>  </a:t>
            </a:r>
            <a:r>
              <a:rPr lang="en-US"/>
              <a:t>The sensitivity of laparoscopy to be as low as 50 % with a specificity approaching </a:t>
            </a:r>
          </a:p>
          <a:p>
            <a:r>
              <a:rPr lang="en-US"/>
              <a:t>   100 %. Thus, laparoscopy has substantial value in confirming the diagnosis of PID but </a:t>
            </a:r>
          </a:p>
          <a:p>
            <a:r>
              <a:rPr lang="en-US"/>
              <a:t>   is not sensitive enough to be considered a diagnostic gold standard.</a:t>
            </a:r>
          </a:p>
          <a:p>
            <a:endParaRPr lang="en-US" sz="2000"/>
          </a:p>
          <a:p>
            <a:r>
              <a:rPr lang="en-US" sz="2000"/>
              <a:t>-  </a:t>
            </a:r>
            <a:r>
              <a:rPr lang="en-US" u="sng"/>
              <a:t>Recommend laparoscopy for the following:</a:t>
            </a:r>
          </a:p>
          <a:p>
            <a:r>
              <a:rPr lang="en-US"/>
              <a:t>1- A sick patient with high suspicion of a competing diagnosis (usually appendicitis).</a:t>
            </a:r>
          </a:p>
          <a:p>
            <a:r>
              <a:rPr lang="en-US"/>
              <a:t>2- An acutely ill patient who has failed outpatient treatment for PID.</a:t>
            </a:r>
          </a:p>
          <a:p>
            <a:r>
              <a:rPr lang="en-US"/>
              <a:t>3- Any patient not clearly improving after approximately 72 hours of inpatient </a:t>
            </a:r>
          </a:p>
          <a:p>
            <a:r>
              <a:rPr lang="en-US"/>
              <a:t>     treatment for PID.</a:t>
            </a:r>
          </a:p>
          <a:p>
            <a:endParaRPr lang="en-US" sz="2000"/>
          </a:p>
          <a:p>
            <a:pPr>
              <a:buFontTx/>
              <a:buChar char="-"/>
            </a:pPr>
            <a:r>
              <a:rPr lang="en-US" sz="2000"/>
              <a:t>  Laparoscopic abnormalities consistent with PID </a:t>
            </a:r>
            <a:r>
              <a:rPr lang="en-US"/>
              <a:t>(tubal erythema, edema, </a:t>
            </a:r>
          </a:p>
          <a:p>
            <a:r>
              <a:rPr lang="en-US"/>
              <a:t>   adhesions; purulent exudate or cul-de-sac fluid; abnormal fimbriae)</a:t>
            </a:r>
          </a:p>
          <a:p>
            <a:pPr>
              <a:buFontTx/>
              <a:buChar char="-"/>
            </a:pPr>
            <a:endParaRPr lang="ar-JO" sz="2000">
              <a:latin typeface="Calibri" pitchFamily="34" charset="0"/>
            </a:endParaRPr>
          </a:p>
        </p:txBody>
      </p:sp>
      <p:pic>
        <p:nvPicPr>
          <p:cNvPr id="29700" name="Picture 4" descr="نتيجة بحث الصور عن ‪laparoscopy 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762000"/>
            <a:ext cx="6819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نتيجة بحث الصور عن ‪laparoscopy 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769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37292 0.01109 L 0.78959 0.01109 " pathEditMode="relative" rAng="0" ptsTypes="AA">
                                      <p:cBhvr>
                                        <p:cTn id="14" dur="2000" fill="hold"/>
                                        <p:tgtEl>
                                          <p:spTgt spid="29700"/>
                                        </p:tgtEl>
                                        <p:attrNameLst>
                                          <p:attrName>ppt_x</p:attrName>
                                          <p:attrName>ppt_y</p:attrName>
                                        </p:attrNameLst>
                                      </p:cBhvr>
                                      <p:rCtr x="20833"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646113"/>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latin typeface="Calibri" pitchFamily="34" charset="0"/>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r>
              <a:rPr lang="en-US" sz="2000"/>
              <a:t>● </a:t>
            </a:r>
            <a:r>
              <a:rPr lang="en-US" sz="2000" b="1"/>
              <a:t>Plasma cell endometritis</a:t>
            </a:r>
            <a:r>
              <a:rPr lang="en-US" sz="2000"/>
              <a:t> : </a:t>
            </a:r>
          </a:p>
          <a:p>
            <a:pPr>
              <a:buFontTx/>
              <a:buChar char="-"/>
            </a:pPr>
            <a:r>
              <a:rPr lang="en-US" sz="2000"/>
              <a:t>  Plasma cell endometritis (PCE) has been identified as an important</a:t>
            </a:r>
          </a:p>
          <a:p>
            <a:r>
              <a:rPr lang="en-US" sz="2000"/>
              <a:t>    component of PID.</a:t>
            </a:r>
          </a:p>
          <a:p>
            <a:r>
              <a:rPr lang="en-US" sz="2000"/>
              <a:t>-  PCE was documented in about </a:t>
            </a:r>
            <a:r>
              <a:rPr lang="en-US" sz="2000">
                <a:solidFill>
                  <a:srgbClr val="FF0000"/>
                </a:solidFill>
              </a:rPr>
              <a:t>80-90%</a:t>
            </a:r>
            <a:r>
              <a:rPr lang="en-US" sz="2000"/>
              <a:t> of  women with PID.</a:t>
            </a:r>
          </a:p>
          <a:p>
            <a:r>
              <a:rPr lang="en-US" sz="2000"/>
              <a:t>-  The density of the plasma cell infiltrate correlated with the clinical severity of </a:t>
            </a:r>
          </a:p>
          <a:p>
            <a:r>
              <a:rPr lang="en-US" sz="2000"/>
              <a:t>    disease.</a:t>
            </a:r>
          </a:p>
          <a:p>
            <a:endParaRPr lang="en-US" sz="2400" b="1">
              <a:solidFill>
                <a:srgbClr val="0070C0"/>
              </a:solidFill>
            </a:endParaRPr>
          </a:p>
          <a:p>
            <a:pPr eaLnBrk="0" hangingPunct="0"/>
            <a:endParaRPr lang="en-US" sz="2000"/>
          </a:p>
          <a:p>
            <a:endParaRPr lang="en-US" sz="2000"/>
          </a:p>
          <a:p>
            <a:pPr eaLnBrk="0" hangingPunct="0"/>
            <a:endParaRPr lang="en-US"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8113"/>
            <a:ext cx="9144000" cy="5726112"/>
          </a:xfrm>
          <a:prstGeom prst="rect">
            <a:avLst/>
          </a:prstGeom>
          <a:noFill/>
          <a:ln w="9525">
            <a:noFill/>
            <a:miter lim="800000"/>
            <a:headEnd/>
            <a:tailEnd/>
          </a:ln>
          <a:effectLst/>
        </p:spPr>
        <p:txBody>
          <a:bodyPr anchor="ctr">
            <a:spAutoFit/>
          </a:bodyPr>
          <a:lstStyle/>
          <a:p>
            <a:pPr>
              <a:defRPr/>
            </a:pPr>
            <a:endParaRPr lang="en-US" sz="2000" b="1" dirty="0">
              <a:latin typeface="Calibri" pitchFamily="34" charset="0"/>
              <a:ea typeface="Times New Roman" pitchFamily="18" charset="0"/>
            </a:endParaRPr>
          </a:p>
          <a:p>
            <a:pPr algn="ctr">
              <a:defRPr/>
            </a:pPr>
            <a:r>
              <a:rPr lang="en-US" sz="2400" b="1" dirty="0">
                <a:ea typeface="Times New Roman" pitchFamily="18" charset="0"/>
              </a:rPr>
              <a:t>Long-term complications of PID</a:t>
            </a:r>
          </a:p>
          <a:p>
            <a:pPr>
              <a:defRPr/>
            </a:pPr>
            <a:endParaRPr lang="en-US" sz="2000" b="1" dirty="0">
              <a:ea typeface="Times New Roman" pitchFamily="18" charset="0"/>
            </a:endParaRPr>
          </a:p>
          <a:p>
            <a:pPr marL="457200" indent="-457200">
              <a:defRPr/>
            </a:pPr>
            <a:r>
              <a:rPr lang="en-US" b="1" dirty="0">
                <a:solidFill>
                  <a:srgbClr val="0070C0"/>
                </a:solidFill>
              </a:rPr>
              <a:t>1) HYDROSALPINX :</a:t>
            </a:r>
          </a:p>
          <a:p>
            <a:pPr marL="457200" indent="-457200">
              <a:defRPr/>
            </a:pPr>
            <a:r>
              <a:rPr lang="en-US" sz="1600" b="1" dirty="0"/>
              <a:t>● </a:t>
            </a:r>
            <a:r>
              <a:rPr lang="en-US" sz="1600" dirty="0"/>
              <a:t>After PID resolves, the damaged fallopian tube can become blocked, filled with sterile </a:t>
            </a:r>
          </a:p>
          <a:p>
            <a:pPr marL="457200" indent="-457200">
              <a:defRPr/>
            </a:pPr>
            <a:r>
              <a:rPr lang="en-US" sz="1600" dirty="0"/>
              <a:t>    fluid, and become enlarged. </a:t>
            </a:r>
          </a:p>
          <a:p>
            <a:pPr marL="457200" indent="-457200">
              <a:defRPr/>
            </a:pPr>
            <a:r>
              <a:rPr lang="en-US" sz="1600" b="1" dirty="0"/>
              <a:t>● </a:t>
            </a:r>
            <a:r>
              <a:rPr lang="en-US" sz="1600" dirty="0" err="1"/>
              <a:t>Hydrosalpinx</a:t>
            </a:r>
            <a:r>
              <a:rPr lang="en-US" sz="1600" dirty="0"/>
              <a:t> may be associated with </a:t>
            </a:r>
            <a:r>
              <a:rPr lang="en-US" sz="1600" u="sng" dirty="0"/>
              <a:t>pain</a:t>
            </a:r>
            <a:r>
              <a:rPr lang="en-US" sz="1600" dirty="0"/>
              <a:t> or may be </a:t>
            </a:r>
            <a:r>
              <a:rPr lang="en-US" sz="1600" u="sng" dirty="0"/>
              <a:t>asymptomatic except for tubal </a:t>
            </a:r>
          </a:p>
          <a:p>
            <a:pPr marL="457200" indent="-457200">
              <a:defRPr/>
            </a:pPr>
            <a:r>
              <a:rPr lang="en-US" sz="1600" dirty="0"/>
              <a:t>    </a:t>
            </a:r>
            <a:r>
              <a:rPr lang="en-US" sz="1600" u="sng" dirty="0"/>
              <a:t>factor infertility</a:t>
            </a:r>
            <a:r>
              <a:rPr lang="en-US" sz="1600" dirty="0"/>
              <a:t>.</a:t>
            </a:r>
          </a:p>
          <a:p>
            <a:pPr marL="457200" indent="-457200">
              <a:defRPr/>
            </a:pPr>
            <a:r>
              <a:rPr lang="en-US" sz="1600" dirty="0"/>
              <a:t>● </a:t>
            </a:r>
            <a:r>
              <a:rPr lang="en-US" sz="1600" dirty="0" err="1"/>
              <a:t>Hydrosalpinx</a:t>
            </a:r>
            <a:r>
              <a:rPr lang="en-US" sz="1600" dirty="0"/>
              <a:t> in patients undergoing in vitro fertilization (IVF) has negative </a:t>
            </a:r>
          </a:p>
          <a:p>
            <a:pPr marL="457200" indent="-457200">
              <a:defRPr/>
            </a:pPr>
            <a:r>
              <a:rPr lang="en-US" sz="1600" dirty="0"/>
              <a:t>    consequences on the rates of pregnancy, implantation, early pregnancy loss, </a:t>
            </a:r>
          </a:p>
          <a:p>
            <a:pPr marL="457200" indent="-457200">
              <a:defRPr/>
            </a:pPr>
            <a:r>
              <a:rPr lang="en-US" sz="1600" dirty="0"/>
              <a:t>    preterm birth, and live delivery. So </a:t>
            </a:r>
            <a:r>
              <a:rPr lang="en-US" sz="1600" dirty="0" err="1"/>
              <a:t>salpingectomy</a:t>
            </a:r>
            <a:r>
              <a:rPr lang="en-US" sz="1600" dirty="0"/>
              <a:t> is recommended before IVF.</a:t>
            </a:r>
          </a:p>
          <a:p>
            <a:pPr marL="457200" indent="-457200">
              <a:defRPr/>
            </a:pPr>
            <a:endParaRPr lang="en-US" sz="2000" dirty="0"/>
          </a:p>
          <a:p>
            <a:pPr marL="457200" indent="-457200">
              <a:defRPr/>
            </a:pPr>
            <a:r>
              <a:rPr lang="en-US" b="1" dirty="0">
                <a:solidFill>
                  <a:srgbClr val="0070C0"/>
                </a:solidFill>
              </a:rPr>
              <a:t>2) CHRONIC PELVIC PAIN :</a:t>
            </a:r>
          </a:p>
          <a:p>
            <a:pPr marL="457200" indent="-457200">
              <a:defRPr/>
            </a:pPr>
            <a:r>
              <a:rPr lang="en-US" sz="1600" dirty="0"/>
              <a:t>● Defined as </a:t>
            </a:r>
            <a:r>
              <a:rPr lang="en-US" sz="1600" dirty="0">
                <a:solidFill>
                  <a:srgbClr val="FF0000"/>
                </a:solidFill>
              </a:rPr>
              <a:t>menstrual or non-menstrual pain of at least six months' duration that </a:t>
            </a:r>
          </a:p>
          <a:p>
            <a:pPr marL="457200" indent="-457200">
              <a:defRPr/>
            </a:pPr>
            <a:r>
              <a:rPr lang="en-US" sz="1600" dirty="0">
                <a:solidFill>
                  <a:srgbClr val="FF0000"/>
                </a:solidFill>
              </a:rPr>
              <a:t>    occurs below the umbilicus and is severe enough to cause functional disability.</a:t>
            </a:r>
          </a:p>
          <a:p>
            <a:pPr marL="457200" indent="-457200">
              <a:defRPr/>
            </a:pPr>
            <a:r>
              <a:rPr lang="en-US" sz="1600" dirty="0"/>
              <a:t>● </a:t>
            </a:r>
            <a:r>
              <a:rPr lang="en-US" sz="1600" u="sng" dirty="0"/>
              <a:t>One-third</a:t>
            </a:r>
            <a:r>
              <a:rPr lang="en-US" sz="1600" dirty="0"/>
              <a:t> of women with PID develop chronic pelvic pain.</a:t>
            </a:r>
          </a:p>
          <a:p>
            <a:pPr marL="457200" indent="-457200">
              <a:defRPr/>
            </a:pPr>
            <a:r>
              <a:rPr lang="en-US" sz="1600" dirty="0"/>
              <a:t>● While the precise etiology is unknown, the pain may result from scarring and </a:t>
            </a:r>
          </a:p>
          <a:p>
            <a:pPr marL="457200" indent="-457200">
              <a:defRPr/>
            </a:pPr>
            <a:r>
              <a:rPr lang="en-US" sz="1600" dirty="0"/>
              <a:t>    adhesions that develop from inflammation related to the infectious process.</a:t>
            </a:r>
          </a:p>
          <a:p>
            <a:pPr marL="457200" indent="-457200">
              <a:buFontTx/>
              <a:buChar char="-"/>
              <a:defRPr/>
            </a:pPr>
            <a:endParaRPr lang="en-US" sz="2000" b="1" dirty="0">
              <a:ea typeface="Times New Roman" pitchFamily="18" charset="0"/>
            </a:endParaRPr>
          </a:p>
          <a:p>
            <a:pPr>
              <a:defRPr/>
            </a:pP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r>
              <a:rPr lang="en-US" sz="2000" b="1">
                <a:solidFill>
                  <a:srgbClr val="0070C0"/>
                </a:solidFill>
              </a:rPr>
              <a:t>3) INFERTILITY :</a:t>
            </a:r>
          </a:p>
          <a:p>
            <a:endParaRPr lang="en-US" sz="2000" b="1"/>
          </a:p>
          <a:p>
            <a:r>
              <a:rPr lang="en-US" sz="1600"/>
              <a:t>● Both symptomatic and asymptomatic PID can cause permanent injury to the fallopian tube,</a:t>
            </a:r>
          </a:p>
          <a:p>
            <a:r>
              <a:rPr lang="en-US" sz="1600"/>
              <a:t>    especially the endosalpinx.</a:t>
            </a:r>
          </a:p>
          <a:p>
            <a:endParaRPr lang="en-US" sz="1600"/>
          </a:p>
          <a:p>
            <a:r>
              <a:rPr lang="en-US" sz="1600"/>
              <a:t>● Changes to the fallopian tube, including loss of ciliary action, fibrosis, and occlusion, </a:t>
            </a:r>
          </a:p>
          <a:p>
            <a:r>
              <a:rPr lang="en-US" sz="1600"/>
              <a:t>    lead to tubal infertility. There may be additional mechanisms of infertility, as well.</a:t>
            </a:r>
          </a:p>
          <a:p>
            <a:endParaRPr lang="en-US" sz="1600"/>
          </a:p>
          <a:p>
            <a:r>
              <a:rPr lang="en-US" sz="1600"/>
              <a:t>● </a:t>
            </a:r>
            <a:r>
              <a:rPr lang="en-US" sz="1600" i="1" u="sng">
                <a:solidFill>
                  <a:srgbClr val="FF0000"/>
                </a:solidFill>
              </a:rPr>
              <a:t>Risk factors for tubal factor infertility and other long term complications:</a:t>
            </a:r>
          </a:p>
          <a:p>
            <a:r>
              <a:rPr lang="en-US" sz="1600"/>
              <a:t>    </a:t>
            </a:r>
            <a:r>
              <a:rPr lang="en-US" sz="1600" b="1"/>
              <a:t>1-</a:t>
            </a:r>
            <a:r>
              <a:rPr lang="en-US" sz="1600"/>
              <a:t> </a:t>
            </a:r>
            <a:r>
              <a:rPr lang="en-US" sz="1600" b="1"/>
              <a:t>Chlamydial infection</a:t>
            </a:r>
            <a:r>
              <a:rPr lang="en-US" sz="1600"/>
              <a:t>: Among the microorganisms that cause PID, Chlamydia </a:t>
            </a:r>
          </a:p>
          <a:p>
            <a:r>
              <a:rPr lang="en-US" sz="1600"/>
              <a:t>         trachomatis appears to carry the greatest risk of infertility. Approximately </a:t>
            </a:r>
            <a:r>
              <a:rPr lang="en-US" sz="1600" u="sng"/>
              <a:t>one in </a:t>
            </a:r>
          </a:p>
          <a:p>
            <a:r>
              <a:rPr lang="en-US" sz="1600"/>
              <a:t>         </a:t>
            </a:r>
            <a:r>
              <a:rPr lang="en-US" sz="1600" u="sng"/>
              <a:t>four women </a:t>
            </a:r>
            <a:r>
              <a:rPr lang="en-US" sz="1600"/>
              <a:t>with tubal factor infertility seeking care in an infertility clinic has </a:t>
            </a:r>
          </a:p>
          <a:p>
            <a:r>
              <a:rPr lang="en-US" sz="1600"/>
              <a:t>         serum antibodies to C. trachomatis.</a:t>
            </a:r>
          </a:p>
          <a:p>
            <a:endParaRPr lang="en-US" sz="1600"/>
          </a:p>
          <a:p>
            <a:r>
              <a:rPr lang="en-US" sz="1600"/>
              <a:t>    </a:t>
            </a:r>
            <a:r>
              <a:rPr lang="en-US" sz="1600" b="1"/>
              <a:t>2-</a:t>
            </a:r>
            <a:r>
              <a:rPr lang="en-US" sz="1600"/>
              <a:t> </a:t>
            </a:r>
            <a:r>
              <a:rPr lang="en-US" sz="1600" b="1"/>
              <a:t>Delay in seeking care for PID</a:t>
            </a:r>
            <a:r>
              <a:rPr lang="en-US" sz="1600"/>
              <a:t> : women with PID who delayed seeking treatment </a:t>
            </a:r>
          </a:p>
          <a:p>
            <a:r>
              <a:rPr lang="en-US" sz="1600"/>
              <a:t>         &gt;=3 days were threefold more likely to be diagnosed with infertility </a:t>
            </a:r>
          </a:p>
          <a:p>
            <a:r>
              <a:rPr lang="en-US" sz="1600"/>
              <a:t>         than women who sought care in a timely manner.</a:t>
            </a:r>
          </a:p>
          <a:p>
            <a:r>
              <a:rPr lang="en-US" sz="1600"/>
              <a:t>    </a:t>
            </a:r>
            <a:r>
              <a:rPr lang="en-US" sz="1600" b="1"/>
              <a:t>3-</a:t>
            </a:r>
            <a:r>
              <a:rPr lang="en-US" sz="1600"/>
              <a:t> </a:t>
            </a:r>
            <a:r>
              <a:rPr lang="en-US" sz="1600" b="1"/>
              <a:t>Increasing number of PID episodes.</a:t>
            </a:r>
            <a:r>
              <a:rPr lang="en-US" sz="1600"/>
              <a:t> </a:t>
            </a:r>
          </a:p>
          <a:p>
            <a:endParaRPr lang="en-US" sz="1600"/>
          </a:p>
          <a:p>
            <a:r>
              <a:rPr lang="en-US" sz="1600"/>
              <a:t>    </a:t>
            </a:r>
            <a:r>
              <a:rPr lang="en-US" sz="1600" b="1"/>
              <a:t>4-</a:t>
            </a:r>
            <a:r>
              <a:rPr lang="en-US" sz="1600"/>
              <a:t> </a:t>
            </a:r>
            <a:r>
              <a:rPr lang="en-US" sz="1600" b="1"/>
              <a:t>Severity of infection.</a:t>
            </a:r>
            <a:r>
              <a:rPr lang="en-US" sz="1600"/>
              <a:t> </a:t>
            </a:r>
            <a:endParaRPr lang="ar-JO" sz="1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b="1">
                <a:solidFill>
                  <a:srgbClr val="0070C0"/>
                </a:solidFill>
              </a:rPr>
              <a:t>4) ECTOPIC PREGNANCY :</a:t>
            </a:r>
          </a:p>
          <a:p>
            <a:r>
              <a:rPr lang="en-US" sz="1600"/>
              <a:t>● Tubal damage caused by PID increases the risk of tubal pregnancy, as well as </a:t>
            </a:r>
          </a:p>
          <a:p>
            <a:r>
              <a:rPr lang="en-US" sz="1600"/>
              <a:t>     infertility, and the risk of ectopic pregnancy increased with the number of episodes</a:t>
            </a:r>
          </a:p>
          <a:p>
            <a:r>
              <a:rPr lang="en-US" sz="1600"/>
              <a:t>     and severity of PID.</a:t>
            </a:r>
          </a:p>
          <a:p>
            <a:endParaRPr lang="en-US" sz="2000" b="1"/>
          </a:p>
          <a:p>
            <a:endParaRPr lang="en-US" sz="2000" b="1"/>
          </a:p>
          <a:p>
            <a:r>
              <a:rPr lang="en-US" b="1">
                <a:solidFill>
                  <a:srgbClr val="0070C0"/>
                </a:solidFill>
              </a:rPr>
              <a:t>5) OVARIAN CANCER:</a:t>
            </a:r>
          </a:p>
          <a:p>
            <a:r>
              <a:rPr lang="en-US" sz="1600"/>
              <a:t>● A history of PID was associated with an almost two-fold increase in the risk of </a:t>
            </a:r>
          </a:p>
          <a:p>
            <a:r>
              <a:rPr lang="en-US" sz="1600"/>
              <a:t>    ovarian cancer, with the highest risk in women with multiple episodes of PID.</a:t>
            </a:r>
          </a:p>
          <a:p>
            <a:endParaRPr lang="en-US" sz="1600"/>
          </a:p>
          <a:p>
            <a:r>
              <a:rPr lang="en-US" sz="1600"/>
              <a:t>● It is not known whether PID is an independent risk factor for ovarian cancer, as PID </a:t>
            </a:r>
          </a:p>
          <a:p>
            <a:r>
              <a:rPr lang="en-US" sz="1600"/>
              <a:t>    increases the risk of low parity, nulliparity, nulligravidity, and infertility, which are </a:t>
            </a:r>
          </a:p>
          <a:p>
            <a:r>
              <a:rPr lang="en-US" sz="1600"/>
              <a:t>    also risk factors for ovarian cancer.</a:t>
            </a:r>
          </a:p>
          <a:p>
            <a:r>
              <a:rPr lang="en-US"/>
              <a:t> </a:t>
            </a:r>
            <a:endParaRPr lang="ar-J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438400"/>
            <a:ext cx="8229600" cy="1143000"/>
          </a:xfrm>
        </p:spPr>
        <p:txBody>
          <a:bodyPr>
            <a:normAutofit fontScale="90000"/>
          </a:bodyPr>
          <a:lstStyle/>
          <a:p>
            <a:pPr eaLnBrk="1" fontAlgn="auto" hangingPunct="1">
              <a:spcAft>
                <a:spcPts val="0"/>
              </a:spcAft>
              <a:defRPr/>
            </a:pPr>
            <a:r>
              <a:rPr lang="en-US" sz="4000" smtClean="0">
                <a:latin typeface="Arial" charset="0"/>
                <a:cs typeface="Arial" charset="0"/>
              </a:rPr>
              <a:t>Treatment of PID</a:t>
            </a:r>
            <a:r>
              <a:rPr lang="en-US" sz="4000" smtClean="0">
                <a:cs typeface="Times New Roman" pitchFamily="18" charset="0"/>
              </a:rPr>
              <a:t/>
            </a:r>
            <a:br>
              <a:rPr lang="en-US" sz="4000" smtClean="0">
                <a:cs typeface="Times New Roman" pitchFamily="18" charset="0"/>
              </a:rPr>
            </a:br>
            <a:endParaRPr lang="en-US" sz="4000"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endParaRPr lang="en-US" sz="2000">
              <a:latin typeface="Calibri" pitchFamily="34" charset="0"/>
            </a:endParaRPr>
          </a:p>
          <a:p>
            <a:r>
              <a:rPr lang="en-US"/>
              <a:t>● </a:t>
            </a:r>
            <a:r>
              <a:rPr lang="en-US">
                <a:solidFill>
                  <a:srgbClr val="FF0000"/>
                </a:solidFill>
              </a:rPr>
              <a:t>Clinicians should maintain a low threshold of suspicion for the diagnosis and empiric </a:t>
            </a:r>
          </a:p>
          <a:p>
            <a:r>
              <a:rPr lang="en-US">
                <a:solidFill>
                  <a:srgbClr val="FF0000"/>
                </a:solidFill>
              </a:rPr>
              <a:t>    treatment of PID since long-term complications are more common if treatment is </a:t>
            </a:r>
          </a:p>
          <a:p>
            <a:r>
              <a:rPr lang="en-US">
                <a:solidFill>
                  <a:srgbClr val="FF0000"/>
                </a:solidFill>
              </a:rPr>
              <a:t>    delayed.</a:t>
            </a:r>
          </a:p>
          <a:p>
            <a:endParaRPr lang="en-US" sz="2000"/>
          </a:p>
          <a:p>
            <a:r>
              <a:rPr lang="en-US" sz="2000"/>
              <a:t>● PID is a </a:t>
            </a:r>
            <a:r>
              <a:rPr lang="en-US" sz="2000" b="1" u="sng"/>
              <a:t>polymicrobial infection</a:t>
            </a:r>
            <a:r>
              <a:rPr lang="en-US" sz="2000"/>
              <a:t>, which generally requires broad coverage, </a:t>
            </a:r>
          </a:p>
          <a:p>
            <a:r>
              <a:rPr lang="en-US" sz="2000"/>
              <a:t>    particularly among those with severe disease requiring hospitalization.</a:t>
            </a:r>
          </a:p>
          <a:p>
            <a:endParaRPr lang="en-US" sz="2000"/>
          </a:p>
          <a:p>
            <a:r>
              <a:rPr lang="en-US" sz="2000"/>
              <a:t>● Treatment response is based on both short- and long-term outcomes. </a:t>
            </a:r>
          </a:p>
          <a:p>
            <a:endParaRPr lang="en-US" sz="2000"/>
          </a:p>
          <a:p>
            <a:pPr>
              <a:buFontTx/>
              <a:buChar char="-"/>
            </a:pPr>
            <a:r>
              <a:rPr lang="en-US" sz="2000"/>
              <a:t> </a:t>
            </a:r>
            <a:r>
              <a:rPr lang="en-US" sz="2000">
                <a:solidFill>
                  <a:srgbClr val="FF0000"/>
                </a:solidFill>
              </a:rPr>
              <a:t>Clinical cure </a:t>
            </a:r>
            <a:r>
              <a:rPr lang="en-US" sz="2000"/>
              <a:t>is defined as "significant" or "complete improvement" in the   </a:t>
            </a:r>
          </a:p>
          <a:p>
            <a:r>
              <a:rPr lang="en-US" sz="2000"/>
              <a:t>                       signs and/or symptoms of PID. </a:t>
            </a:r>
          </a:p>
          <a:p>
            <a:endParaRPr lang="en-US" sz="2000"/>
          </a:p>
          <a:p>
            <a:pPr>
              <a:buFontTx/>
              <a:buChar char="-"/>
            </a:pPr>
            <a:r>
              <a:rPr lang="en-US" sz="2000"/>
              <a:t> </a:t>
            </a:r>
            <a:r>
              <a:rPr lang="en-US" sz="2000">
                <a:solidFill>
                  <a:srgbClr val="FF0000"/>
                </a:solidFill>
              </a:rPr>
              <a:t>Microbiologic cure </a:t>
            </a:r>
            <a:r>
              <a:rPr lang="en-US" sz="2000"/>
              <a:t>is defined as eradication of </a:t>
            </a:r>
            <a:r>
              <a:rPr lang="en-US" sz="2000" i="1"/>
              <a:t>N. gonorrhoeae</a:t>
            </a:r>
            <a:r>
              <a:rPr lang="en-US" sz="2000"/>
              <a:t> or </a:t>
            </a:r>
            <a:r>
              <a:rPr lang="en-US" sz="2000" i="1"/>
              <a:t>C.</a:t>
            </a:r>
          </a:p>
          <a:p>
            <a:r>
              <a:rPr lang="en-US" sz="2000" i="1"/>
              <a:t>                                trachomatis</a:t>
            </a:r>
            <a:r>
              <a:rPr lang="en-US" sz="2000"/>
              <a:t>, if present at baseline.</a:t>
            </a:r>
          </a:p>
          <a:p>
            <a:endParaRPr lang="en-US">
              <a:latin typeface="Calibri" pitchFamily="34" charset="0"/>
            </a:endParaRPr>
          </a:p>
          <a:p>
            <a:endParaRPr lang="ar-JO">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r>
              <a:rPr lang="en-US" sz="2400" b="1">
                <a:solidFill>
                  <a:srgbClr val="FF0000"/>
                </a:solidFill>
                <a:cs typeface="Times New Roman" pitchFamily="18" charset="0"/>
              </a:rPr>
              <a:t>INDICATIONS FOR HOSPITALIZATION</a:t>
            </a:r>
            <a:r>
              <a:rPr lang="en-US" sz="2400">
                <a:solidFill>
                  <a:srgbClr val="FF0000"/>
                </a:solidFill>
                <a:cs typeface="Times New Roman" pitchFamily="18" charset="0"/>
              </a:rPr>
              <a:t> : </a:t>
            </a:r>
          </a:p>
          <a:p>
            <a:endParaRPr lang="en-US" sz="2000">
              <a:solidFill>
                <a:srgbClr val="000000"/>
              </a:solidFill>
              <a:cs typeface="Times New Roman" pitchFamily="18" charset="0"/>
            </a:endParaRPr>
          </a:p>
          <a:p>
            <a:r>
              <a:rPr lang="en-US" i="1">
                <a:solidFill>
                  <a:srgbClr val="000000"/>
                </a:solidFill>
                <a:cs typeface="Times New Roman" pitchFamily="18" charset="0"/>
              </a:rPr>
              <a:t>Recommended indications for hospitalization and parenteral antibiotics include :</a:t>
            </a:r>
          </a:p>
          <a:p>
            <a:endParaRPr lang="en-US"/>
          </a:p>
          <a:p>
            <a:pPr eaLnBrk="0" hangingPunct="0"/>
            <a:r>
              <a:rPr lang="en-US">
                <a:solidFill>
                  <a:srgbClr val="000000"/>
                </a:solidFill>
                <a:cs typeface="Times New Roman" pitchFamily="18" charset="0"/>
              </a:rPr>
              <a:t>● Pregnancy</a:t>
            </a:r>
            <a:endParaRPr lang="en-US"/>
          </a:p>
          <a:p>
            <a:pPr eaLnBrk="0" hangingPunct="0"/>
            <a:r>
              <a:rPr lang="en-US">
                <a:solidFill>
                  <a:srgbClr val="000000"/>
                </a:solidFill>
                <a:cs typeface="Times New Roman" pitchFamily="18" charset="0"/>
              </a:rPr>
              <a:t>● Lack of response or tolerance to oral medications</a:t>
            </a:r>
            <a:endParaRPr lang="en-US"/>
          </a:p>
          <a:p>
            <a:pPr eaLnBrk="0" hangingPunct="0"/>
            <a:r>
              <a:rPr lang="en-US">
                <a:solidFill>
                  <a:srgbClr val="000000"/>
                </a:solidFill>
                <a:cs typeface="Times New Roman" pitchFamily="18" charset="0"/>
              </a:rPr>
              <a:t>● Non-adherence to therapy</a:t>
            </a:r>
            <a:endParaRPr lang="en-US"/>
          </a:p>
          <a:p>
            <a:pPr eaLnBrk="0" hangingPunct="0"/>
            <a:r>
              <a:rPr lang="en-US">
                <a:solidFill>
                  <a:srgbClr val="000000"/>
                </a:solidFill>
                <a:cs typeface="Times New Roman" pitchFamily="18" charset="0"/>
              </a:rPr>
              <a:t>● Inability to take oral medications due to nausea and vomiting</a:t>
            </a:r>
            <a:endParaRPr lang="en-US"/>
          </a:p>
          <a:p>
            <a:pPr eaLnBrk="0" hangingPunct="0"/>
            <a:r>
              <a:rPr lang="en-US">
                <a:solidFill>
                  <a:srgbClr val="000000"/>
                </a:solidFill>
                <a:cs typeface="Times New Roman" pitchFamily="18" charset="0"/>
              </a:rPr>
              <a:t>● Severe clinical illness (high fever, nausea, vomiting, severe abdominal pain)</a:t>
            </a:r>
            <a:endParaRPr lang="en-US"/>
          </a:p>
          <a:p>
            <a:pPr eaLnBrk="0" hangingPunct="0"/>
            <a:r>
              <a:rPr lang="en-US">
                <a:solidFill>
                  <a:srgbClr val="000000"/>
                </a:solidFill>
                <a:cs typeface="Times New Roman" pitchFamily="18" charset="0"/>
              </a:rPr>
              <a:t>● Complicated PID with pelvic abscess (including tuboovarian abscess)</a:t>
            </a:r>
          </a:p>
          <a:p>
            <a:pPr eaLnBrk="0" hangingPunct="0"/>
            <a:r>
              <a:rPr lang="en-US">
                <a:solidFill>
                  <a:srgbClr val="000000"/>
                </a:solidFill>
                <a:cs typeface="Times New Roman" pitchFamily="18" charset="0"/>
              </a:rPr>
              <a:t>● Possible need for surgical intervention or diagnostic exploration for alternative </a:t>
            </a:r>
          </a:p>
          <a:p>
            <a:pPr eaLnBrk="0" hangingPunct="0"/>
            <a:r>
              <a:rPr lang="en-US">
                <a:solidFill>
                  <a:srgbClr val="000000"/>
                </a:solidFill>
                <a:cs typeface="Times New Roman" pitchFamily="18" charset="0"/>
              </a:rPr>
              <a:t>    etiology (eg, appendicitis)</a:t>
            </a:r>
            <a:r>
              <a:rPr lang="en-US"/>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1">
              <a:solidFill>
                <a:srgbClr val="FF0000"/>
              </a:solidFill>
            </a:endParaRPr>
          </a:p>
          <a:p>
            <a:endParaRPr lang="en-US" sz="2400" b="1">
              <a:solidFill>
                <a:srgbClr val="FF0000"/>
              </a:solidFill>
            </a:endParaRPr>
          </a:p>
          <a:p>
            <a:r>
              <a:rPr lang="en-US" sz="2400" b="1">
                <a:solidFill>
                  <a:srgbClr val="FF0000"/>
                </a:solidFill>
              </a:rPr>
              <a:t>Inpatient therapy</a:t>
            </a:r>
            <a:r>
              <a:rPr lang="en-US" sz="2400">
                <a:solidFill>
                  <a:srgbClr val="FF0000"/>
                </a:solidFill>
              </a:rPr>
              <a:t> : </a:t>
            </a:r>
          </a:p>
          <a:p>
            <a:r>
              <a:rPr lang="en-US" sz="2400">
                <a:solidFill>
                  <a:srgbClr val="FF0000"/>
                </a:solidFill>
              </a:rPr>
              <a:t>         </a:t>
            </a:r>
            <a:r>
              <a:rPr lang="en-US" sz="1600"/>
              <a:t>Patients with severe PID should be hospitalized and treated with parenteral therapy :</a:t>
            </a:r>
          </a:p>
          <a:p>
            <a:endParaRPr lang="en-US" sz="1600"/>
          </a:p>
          <a:p>
            <a:endParaRPr lang="en-US" sz="1600"/>
          </a:p>
          <a:p>
            <a:r>
              <a:rPr lang="en-US" b="1" i="1" u="sng"/>
              <a:t>First-line therapies</a:t>
            </a:r>
            <a:r>
              <a:rPr lang="en-US" b="1" i="1"/>
              <a:t>: </a:t>
            </a:r>
            <a:r>
              <a:rPr lang="en-US" sz="2000"/>
              <a:t>For patients with severe PID, the CDC recommends either of the following parenteral regimens, which result in clinical cure of acute disease in &gt;90 % of PID cases :</a:t>
            </a:r>
          </a:p>
          <a:p>
            <a:endParaRPr lang="en-US" sz="2000"/>
          </a:p>
          <a:p>
            <a:r>
              <a:rPr lang="en-US" sz="2000"/>
              <a:t>● </a:t>
            </a:r>
            <a:r>
              <a:rPr lang="en-US" sz="2000">
                <a:hlinkClick r:id="rId3"/>
              </a:rPr>
              <a:t>Cefoxitin</a:t>
            </a:r>
            <a:r>
              <a:rPr lang="en-US" sz="2000"/>
              <a:t> (2 g intravenously every 6 hours) or </a:t>
            </a:r>
            <a:r>
              <a:rPr lang="en-US" sz="2000">
                <a:hlinkClick r:id="rId4"/>
              </a:rPr>
              <a:t>cefotetan</a:t>
            </a:r>
            <a:r>
              <a:rPr lang="en-US" sz="2000"/>
              <a:t> (2 g IV every 12 </a:t>
            </a:r>
          </a:p>
          <a:p>
            <a:r>
              <a:rPr lang="en-US" sz="2000"/>
              <a:t>   hours) plus </a:t>
            </a:r>
            <a:r>
              <a:rPr lang="en-US" sz="2000">
                <a:hlinkClick r:id="rId5"/>
              </a:rPr>
              <a:t>doxycycline</a:t>
            </a:r>
            <a:r>
              <a:rPr lang="en-US" sz="2000"/>
              <a:t> (100 mg orally every 12 hours).</a:t>
            </a:r>
          </a:p>
          <a:p>
            <a:endParaRPr lang="en-US" sz="2000"/>
          </a:p>
          <a:p>
            <a:r>
              <a:rPr lang="en-US" sz="2000"/>
              <a:t>● </a:t>
            </a:r>
            <a:r>
              <a:rPr lang="en-US" sz="2000">
                <a:hlinkClick r:id="rId6"/>
              </a:rPr>
              <a:t>Clindamycin</a:t>
            </a:r>
            <a:r>
              <a:rPr lang="en-US" sz="2000"/>
              <a:t> (900 mg intravenously every 8 hours) plus </a:t>
            </a:r>
            <a:r>
              <a:rPr lang="en-US" sz="2000">
                <a:hlinkClick r:id="rId7"/>
              </a:rPr>
              <a:t>gentamicin</a:t>
            </a:r>
            <a:r>
              <a:rPr lang="en-US" sz="2000"/>
              <a:t> loading</a:t>
            </a:r>
          </a:p>
          <a:p>
            <a:r>
              <a:rPr lang="en-US" sz="2000"/>
              <a:t>   dose (2 mg/kg of body weight) followed by a maintenance dose</a:t>
            </a:r>
          </a:p>
          <a:p>
            <a:r>
              <a:rPr lang="en-US" sz="2000"/>
              <a:t>   (1.5 mg/kg) every 8 hours. </a:t>
            </a:r>
          </a:p>
          <a:p>
            <a:r>
              <a:rPr lang="en-US" sz="2000"/>
              <a:t>    </a:t>
            </a:r>
          </a:p>
          <a:p>
            <a:r>
              <a:rPr lang="en-US" sz="1400"/>
              <a:t>Single daily intravenous dosing of gentamicin may be substituted for three times daily dosing.  </a:t>
            </a:r>
          </a:p>
          <a:p>
            <a:endParaRPr lang="en-US" sz="2000"/>
          </a:p>
          <a:p>
            <a:pPr>
              <a:buFontTx/>
              <a:buChar char="-"/>
            </a:pPr>
            <a:endParaRPr lang="en-US" sz="2000"/>
          </a:p>
          <a:p>
            <a:endParaRPr lang="ar-J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6600">
              <a:solidFill>
                <a:srgbClr val="FF0000"/>
              </a:solidFill>
              <a:latin typeface="Calibri" pitchFamily="34" charset="0"/>
            </a:endParaRPr>
          </a:p>
          <a:p>
            <a:pPr algn="ctr"/>
            <a:r>
              <a:rPr lang="en-US" sz="4000" b="1">
                <a:solidFill>
                  <a:srgbClr val="FF0000"/>
                </a:solidFill>
              </a:rPr>
              <a:t>PID is primarily a disease of sexually active women</a:t>
            </a:r>
            <a:endParaRPr lang="ar-JO" sz="4000" b="1">
              <a:solidFill>
                <a:srgbClr val="FF0000"/>
              </a:solidFill>
            </a:endParaRPr>
          </a:p>
          <a:p>
            <a:endParaRPr lang="en-US" sz="660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6126162"/>
          </a:xfrm>
        </p:spPr>
        <p:txBody>
          <a:bodyPr/>
          <a:lstStyle/>
          <a:p>
            <a:pPr eaLnBrk="1" fontAlgn="auto" hangingPunct="1">
              <a:spcAft>
                <a:spcPts val="0"/>
              </a:spcAft>
              <a:defRPr/>
            </a:pPr>
            <a:r>
              <a:rPr lang="en-US" dirty="0" smtClean="0">
                <a:cs typeface="Times New Roman" pitchFamily="18" charset="0"/>
              </a:rPr>
              <a:t/>
            </a:r>
            <a:br>
              <a:rPr lang="en-US" dirty="0" smtClean="0">
                <a:cs typeface="Times New Roman" pitchFamily="18" charset="0"/>
              </a:rPr>
            </a:br>
            <a:r>
              <a:rPr lang="en-US" sz="2000" dirty="0" smtClean="0">
                <a:latin typeface="Arial" charset="0"/>
                <a:cs typeface="Arial" charset="0"/>
              </a:rPr>
              <a:t>These inpatient regimens provide broad coverage, including streptococci, gram-negative enteric bacilli (</a:t>
            </a:r>
            <a:r>
              <a:rPr lang="en-US" sz="2000" i="1" dirty="0" err="1" smtClean="0">
                <a:latin typeface="Arial" charset="0"/>
                <a:cs typeface="Arial" charset="0"/>
              </a:rPr>
              <a:t>E.coli</a:t>
            </a:r>
            <a:r>
              <a:rPr lang="en-US" sz="2000" dirty="0" smtClean="0">
                <a:latin typeface="Arial" charset="0"/>
                <a:cs typeface="Arial" charset="0"/>
              </a:rPr>
              <a:t>, </a:t>
            </a:r>
            <a:r>
              <a:rPr lang="en-US" sz="2000" i="1" dirty="0" err="1" smtClean="0">
                <a:latin typeface="Arial" charset="0"/>
                <a:cs typeface="Arial" charset="0"/>
              </a:rPr>
              <a:t>Klebsiella</a:t>
            </a:r>
            <a:r>
              <a:rPr lang="en-US" sz="2000" dirty="0" smtClean="0">
                <a:latin typeface="Arial" charset="0"/>
                <a:cs typeface="Arial" charset="0"/>
              </a:rPr>
              <a:t> </a:t>
            </a:r>
            <a:r>
              <a:rPr lang="en-US" sz="2000" dirty="0" err="1" smtClean="0">
                <a:latin typeface="Arial" charset="0"/>
                <a:cs typeface="Arial" charset="0"/>
              </a:rPr>
              <a:t>spp</a:t>
            </a:r>
            <a:r>
              <a:rPr lang="en-US" sz="2000" dirty="0" smtClean="0">
                <a:latin typeface="Arial" charset="0"/>
                <a:cs typeface="Arial" charset="0"/>
              </a:rPr>
              <a:t>, and </a:t>
            </a:r>
            <a:r>
              <a:rPr lang="en-US" sz="2000" i="1" dirty="0" smtClean="0">
                <a:latin typeface="Arial" charset="0"/>
                <a:cs typeface="Arial" charset="0"/>
              </a:rPr>
              <a:t>Proteus</a:t>
            </a:r>
            <a:r>
              <a:rPr lang="en-US" sz="2000" dirty="0" smtClean="0">
                <a:latin typeface="Arial" charset="0"/>
                <a:cs typeface="Arial" charset="0"/>
              </a:rPr>
              <a:t> </a:t>
            </a:r>
            <a:r>
              <a:rPr lang="en-US" sz="2000" dirty="0" err="1" smtClean="0">
                <a:latin typeface="Arial" charset="0"/>
                <a:cs typeface="Arial" charset="0"/>
              </a:rPr>
              <a:t>spp</a:t>
            </a:r>
            <a:r>
              <a:rPr lang="en-US" sz="2000" dirty="0" smtClean="0">
                <a:latin typeface="Arial" charset="0"/>
                <a:cs typeface="Arial" charset="0"/>
              </a:rPr>
              <a:t>), and anaerobic organisms (</a:t>
            </a:r>
            <a:r>
              <a:rPr lang="en-US" sz="2000" dirty="0" err="1" smtClean="0">
                <a:latin typeface="Arial" charset="0"/>
                <a:cs typeface="Arial" charset="0"/>
              </a:rPr>
              <a:t>ie</a:t>
            </a:r>
            <a:r>
              <a:rPr lang="en-US" sz="2000" dirty="0" smtClean="0">
                <a:latin typeface="Arial" charset="0"/>
                <a:cs typeface="Arial" charset="0"/>
              </a:rPr>
              <a:t>, bacterial </a:t>
            </a:r>
            <a:r>
              <a:rPr lang="en-US" sz="2000" dirty="0" err="1" smtClean="0">
                <a:latin typeface="Arial" charset="0"/>
                <a:cs typeface="Arial" charset="0"/>
              </a:rPr>
              <a:t>vaginosis</a:t>
            </a:r>
            <a:r>
              <a:rPr lang="en-US" sz="2000" dirty="0" smtClean="0">
                <a:latin typeface="Arial" charset="0"/>
                <a:cs typeface="Arial" charset="0"/>
              </a:rPr>
              <a:t>-associated flora).</a:t>
            </a:r>
            <a:br>
              <a:rPr lang="en-US" sz="2000" dirty="0" smtClean="0">
                <a:latin typeface="Arial" charset="0"/>
                <a:cs typeface="Arial" charset="0"/>
              </a:rPr>
            </a:br>
            <a:r>
              <a:rPr lang="en-US" sz="2000" dirty="0" smtClean="0">
                <a:latin typeface="Arial" charset="0"/>
                <a:cs typeface="Arial" charset="0"/>
              </a:rPr>
              <a:t> </a:t>
            </a:r>
            <a:br>
              <a:rPr lang="en-US" sz="2000" dirty="0" smtClean="0">
                <a:latin typeface="Arial" charset="0"/>
                <a:cs typeface="Arial" charset="0"/>
              </a:rPr>
            </a:br>
            <a:r>
              <a:rPr lang="en-US" sz="2000" dirty="0" smtClean="0">
                <a:latin typeface="Arial" charset="0"/>
                <a:cs typeface="Arial" charset="0"/>
              </a:rPr>
              <a:t> --Antiemetic and antipyretic medications should be offered to</a:t>
            </a:r>
            <a:br>
              <a:rPr lang="en-US" sz="2000" dirty="0" smtClean="0">
                <a:latin typeface="Arial" charset="0"/>
                <a:cs typeface="Arial" charset="0"/>
              </a:rPr>
            </a:br>
            <a:r>
              <a:rPr lang="en-US" sz="2000" dirty="0" smtClean="0">
                <a:latin typeface="Arial" charset="0"/>
                <a:cs typeface="Arial" charset="0"/>
              </a:rPr>
              <a:t>    those patients who are symptomatic.</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Transitioning from </a:t>
            </a:r>
            <a:r>
              <a:rPr lang="en-US" sz="2000" dirty="0" err="1" smtClean="0">
                <a:latin typeface="Arial" charset="0"/>
                <a:cs typeface="Arial" charset="0"/>
              </a:rPr>
              <a:t>parenteral</a:t>
            </a:r>
            <a:r>
              <a:rPr lang="en-US" sz="2000" dirty="0" smtClean="0">
                <a:latin typeface="Arial" charset="0"/>
                <a:cs typeface="Arial" charset="0"/>
              </a:rPr>
              <a:t> to oral therapy can usually be</a:t>
            </a:r>
            <a:br>
              <a:rPr lang="en-US" sz="2000" dirty="0" smtClean="0">
                <a:latin typeface="Arial" charset="0"/>
                <a:cs typeface="Arial" charset="0"/>
              </a:rPr>
            </a:br>
            <a:r>
              <a:rPr lang="en-US" sz="2000" dirty="0" smtClean="0">
                <a:latin typeface="Arial" charset="0"/>
                <a:cs typeface="Arial" charset="0"/>
              </a:rPr>
              <a:t>  started after 24 hours of sustained clinical improvement, such as</a:t>
            </a:r>
            <a:br>
              <a:rPr lang="en-US" sz="2000" dirty="0" smtClean="0">
                <a:latin typeface="Arial" charset="0"/>
                <a:cs typeface="Arial" charset="0"/>
              </a:rPr>
            </a:br>
            <a:r>
              <a:rPr lang="en-US" sz="2000" dirty="0" smtClean="0">
                <a:latin typeface="Arial" charset="0"/>
                <a:cs typeface="Arial" charset="0"/>
              </a:rPr>
              <a:t>   resolution of fever, nausea, vomiting, and severe abdominal</a:t>
            </a:r>
            <a:br>
              <a:rPr lang="en-US" sz="2000" dirty="0" smtClean="0">
                <a:latin typeface="Arial" charset="0"/>
                <a:cs typeface="Arial" charset="0"/>
              </a:rPr>
            </a:br>
            <a:r>
              <a:rPr lang="en-US" sz="2000" dirty="0" smtClean="0">
                <a:latin typeface="Arial" charset="0"/>
                <a:cs typeface="Arial" charset="0"/>
              </a:rPr>
              <a:t>    pain, if present.</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Patients should complete a 14-day course of treatment </a:t>
            </a:r>
            <a:br>
              <a:rPr lang="en-US" sz="2000" dirty="0" smtClean="0">
                <a:latin typeface="Arial" charset="0"/>
                <a:cs typeface="Arial" charset="0"/>
              </a:rPr>
            </a:br>
            <a:r>
              <a:rPr lang="en-US" sz="2000" dirty="0" smtClean="0">
                <a:latin typeface="Arial" charset="0"/>
                <a:cs typeface="Arial" charset="0"/>
              </a:rPr>
              <a:t>   with </a:t>
            </a:r>
            <a:r>
              <a:rPr lang="en-US" sz="2000" dirty="0" err="1" smtClean="0">
                <a:latin typeface="Arial" charset="0"/>
                <a:cs typeface="Arial" charset="0"/>
                <a:hlinkClick r:id="rId2"/>
              </a:rPr>
              <a:t>doxycycline</a:t>
            </a:r>
            <a:r>
              <a:rPr lang="en-US" sz="2000" dirty="0" smtClean="0">
                <a:latin typeface="Arial" charset="0"/>
                <a:cs typeface="Arial" charset="0"/>
              </a:rPr>
              <a:t> (100 mg twice daily).</a:t>
            </a:r>
            <a:br>
              <a:rPr lang="en-US" sz="2000" dirty="0" smtClean="0">
                <a:latin typeface="Arial" charset="0"/>
                <a:cs typeface="Arial" charset="0"/>
              </a:rPr>
            </a:br>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0"/>
            <a:ext cx="9144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sz="2000" b="1">
                <a:solidFill>
                  <a:srgbClr val="FF0000"/>
                </a:solidFill>
              </a:rPr>
              <a:t>PREGNANT PATIENTS</a:t>
            </a:r>
            <a:r>
              <a:rPr lang="en-US" sz="2000">
                <a:solidFill>
                  <a:srgbClr val="FF0000"/>
                </a:solidFill>
              </a:rPr>
              <a:t> : </a:t>
            </a:r>
          </a:p>
          <a:p>
            <a:r>
              <a:rPr lang="en-US" sz="2000">
                <a:solidFill>
                  <a:srgbClr val="FF0000"/>
                </a:solidFill>
              </a:rPr>
              <a:t> </a:t>
            </a:r>
          </a:p>
          <a:p>
            <a:r>
              <a:rPr lang="en-US">
                <a:solidFill>
                  <a:srgbClr val="FF0000"/>
                </a:solidFill>
              </a:rPr>
              <a:t>     </a:t>
            </a:r>
            <a:r>
              <a:rPr lang="en-US"/>
              <a:t>While it is quite rare to have PID during pregnancy, the infection can occur in the first 12 weeks of gestation before the mucus plug and decidua seal off the uterus from ascending bacteria. As above, pregnancy is an indication for hospitalization and parenteral antibiotics for PID.</a:t>
            </a:r>
          </a:p>
          <a:p>
            <a:endParaRPr lang="en-US"/>
          </a:p>
          <a:p>
            <a:r>
              <a:rPr lang="en-US"/>
              <a:t>-Use 1</a:t>
            </a:r>
            <a:r>
              <a:rPr lang="en-US" baseline="30000"/>
              <a:t>st</a:t>
            </a:r>
            <a:r>
              <a:rPr lang="en-US"/>
              <a:t> line therapy but azithromycin 1gm orally instead of doxycycline.</a:t>
            </a:r>
            <a:endParaRPr lang="ar-J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r>
              <a:rPr lang="en-US" sz="2000" b="1">
                <a:solidFill>
                  <a:srgbClr val="FF0000"/>
                </a:solidFill>
              </a:rPr>
              <a:t>Outpatient therapy</a:t>
            </a:r>
            <a:r>
              <a:rPr lang="en-US" sz="2000">
                <a:solidFill>
                  <a:srgbClr val="FF0000"/>
                </a:solidFill>
              </a:rPr>
              <a:t> :</a:t>
            </a:r>
            <a:r>
              <a:rPr lang="en-US" sz="2000"/>
              <a:t> </a:t>
            </a:r>
            <a:r>
              <a:rPr lang="en-US"/>
              <a:t>Patients with mild or moderate PID are suitable candidates for oral therapy since clinical outcomes are equivalent with parenteral or oral therapy.</a:t>
            </a:r>
          </a:p>
          <a:p>
            <a:endParaRPr lang="en-US"/>
          </a:p>
          <a:p>
            <a:r>
              <a:rPr lang="en-US" sz="2000" b="1" i="1"/>
              <a:t>First-line regimens</a:t>
            </a:r>
            <a:r>
              <a:rPr lang="en-US" sz="2000" i="1"/>
              <a:t>:</a:t>
            </a:r>
            <a:r>
              <a:rPr lang="en-US" sz="2000"/>
              <a:t> </a:t>
            </a:r>
            <a:r>
              <a:rPr lang="en-US" sz="1600"/>
              <a:t>The CDC recommends any of the following outpatient regimens, with or without </a:t>
            </a:r>
            <a:r>
              <a:rPr lang="en-US" sz="1600">
                <a:hlinkClick r:id="rId3"/>
              </a:rPr>
              <a:t>metronidazole</a:t>
            </a:r>
            <a:r>
              <a:rPr lang="en-US" sz="1600"/>
              <a:t> (500 mg twice a day for 14 days) :</a:t>
            </a:r>
          </a:p>
          <a:p>
            <a:endParaRPr lang="en-US" sz="2000"/>
          </a:p>
          <a:p>
            <a:r>
              <a:rPr lang="en-US" sz="2000"/>
              <a:t>● </a:t>
            </a:r>
            <a:r>
              <a:rPr lang="en-US">
                <a:hlinkClick r:id="rId4"/>
              </a:rPr>
              <a:t>Ceftriaxone</a:t>
            </a:r>
            <a:r>
              <a:rPr lang="en-US"/>
              <a:t> (250 mg intramuscularly in a single dose) plus </a:t>
            </a:r>
            <a:r>
              <a:rPr lang="en-US">
                <a:hlinkClick r:id="rId5"/>
              </a:rPr>
              <a:t>doxycycline</a:t>
            </a:r>
            <a:r>
              <a:rPr lang="en-US"/>
              <a:t> (100 mg orally </a:t>
            </a:r>
          </a:p>
          <a:p>
            <a:r>
              <a:rPr lang="en-US"/>
              <a:t>    twice a day for 14 days).</a:t>
            </a:r>
          </a:p>
          <a:p>
            <a:endParaRPr lang="en-US" sz="2000"/>
          </a:p>
          <a:p>
            <a:r>
              <a:rPr lang="en-US" sz="2000"/>
              <a:t>● </a:t>
            </a:r>
            <a:r>
              <a:rPr lang="en-US">
                <a:hlinkClick r:id="rId6"/>
              </a:rPr>
              <a:t>Cefoxitin</a:t>
            </a:r>
            <a:r>
              <a:rPr lang="en-US"/>
              <a:t> (2 g intramuscularly in a single dose) concurrently with </a:t>
            </a:r>
            <a:r>
              <a:rPr lang="en-US">
                <a:hlinkClick r:id="rId7"/>
              </a:rPr>
              <a:t>probenecid</a:t>
            </a:r>
            <a:r>
              <a:rPr lang="en-US"/>
              <a:t> (1 g </a:t>
            </a:r>
          </a:p>
          <a:p>
            <a:r>
              <a:rPr lang="en-US"/>
              <a:t>    orally in a single dose) plus </a:t>
            </a:r>
            <a:r>
              <a:rPr lang="en-US">
                <a:hlinkClick r:id="rId5"/>
              </a:rPr>
              <a:t>doxycycline</a:t>
            </a:r>
            <a:r>
              <a:rPr lang="en-US"/>
              <a:t> (100 mg orally twice a day for 14 days).</a:t>
            </a:r>
          </a:p>
          <a:p>
            <a:endParaRPr lang="en-US" sz="2000"/>
          </a:p>
          <a:p>
            <a:r>
              <a:rPr lang="en-US" sz="2000"/>
              <a:t>● </a:t>
            </a:r>
            <a:r>
              <a:rPr lang="en-US"/>
              <a:t>Other parenteral third-generation cephalosporins, such as </a:t>
            </a:r>
            <a:r>
              <a:rPr lang="en-US">
                <a:hlinkClick r:id="rId8"/>
              </a:rPr>
              <a:t>cefotaxime</a:t>
            </a:r>
            <a:r>
              <a:rPr lang="en-US"/>
              <a:t> (1 gram </a:t>
            </a:r>
          </a:p>
          <a:p>
            <a:r>
              <a:rPr lang="en-US"/>
              <a:t>    intramuscularly in a single dose) or ceftizoxime (1 gram intramuscularly in a single </a:t>
            </a:r>
          </a:p>
          <a:p>
            <a:r>
              <a:rPr lang="en-US"/>
              <a:t>    dose) plus </a:t>
            </a:r>
            <a:r>
              <a:rPr lang="en-US">
                <a:hlinkClick r:id="rId5"/>
              </a:rPr>
              <a:t>doxycycline</a:t>
            </a:r>
            <a:r>
              <a:rPr lang="en-US"/>
              <a:t> (100 mg orally twice a day for 14 days).</a:t>
            </a:r>
          </a:p>
          <a:p>
            <a:endParaRPr lang="ar-J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sz="2400" b="1">
                <a:solidFill>
                  <a:srgbClr val="0070C0"/>
                </a:solidFill>
              </a:rPr>
              <a:t>DURATION OF THERAPY</a:t>
            </a:r>
            <a:r>
              <a:rPr lang="en-US" sz="2400">
                <a:solidFill>
                  <a:srgbClr val="0070C0"/>
                </a:solidFill>
              </a:rPr>
              <a:t> : </a:t>
            </a:r>
          </a:p>
          <a:p>
            <a:endParaRPr lang="en-US" sz="2000"/>
          </a:p>
          <a:p>
            <a:r>
              <a:rPr lang="en-US" sz="2000"/>
              <a:t>The optimal duration of therapy is unknown. Most studies have used </a:t>
            </a:r>
            <a:r>
              <a:rPr lang="en-US" sz="2000" b="1">
                <a:solidFill>
                  <a:srgbClr val="FF0000"/>
                </a:solidFill>
              </a:rPr>
              <a:t>14 days </a:t>
            </a:r>
            <a:r>
              <a:rPr lang="en-US" sz="2000"/>
              <a:t>of therapy and this duration has been maintained in the 2010 STD recommendations from the CDC. </a:t>
            </a:r>
            <a:endParaRPr lang="ar-JO" sz="2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5468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0070C0"/>
                </a:solidFill>
              </a:rPr>
              <a:t>PATIENT RELATED ISSUES :</a:t>
            </a:r>
          </a:p>
          <a:p>
            <a:pPr fontAlgn="auto">
              <a:spcBef>
                <a:spcPts val="0"/>
              </a:spcBef>
              <a:spcAft>
                <a:spcPts val="0"/>
              </a:spcAft>
              <a:defRPr/>
            </a:pPr>
            <a:endParaRPr lang="en-US" sz="2000" b="1" dirty="0"/>
          </a:p>
          <a:p>
            <a:pPr marL="457200" indent="-457200" fontAlgn="auto">
              <a:spcBef>
                <a:spcPts val="0"/>
              </a:spcBef>
              <a:spcAft>
                <a:spcPts val="0"/>
              </a:spcAft>
              <a:defRPr/>
            </a:pPr>
            <a:r>
              <a:rPr lang="en-US" sz="2000" b="1" i="1" dirty="0"/>
              <a:t>1) Patient monitoring</a:t>
            </a:r>
            <a:r>
              <a:rPr lang="en-US" sz="2000" i="1" dirty="0"/>
              <a:t> : </a:t>
            </a:r>
          </a:p>
          <a:p>
            <a:pPr marL="457200" indent="-457200" fontAlgn="auto">
              <a:spcBef>
                <a:spcPts val="0"/>
              </a:spcBef>
              <a:spcAft>
                <a:spcPts val="0"/>
              </a:spcAft>
              <a:defRPr/>
            </a:pPr>
            <a:r>
              <a:rPr lang="en-US" sz="2000" dirty="0"/>
              <a:t>     </a:t>
            </a:r>
            <a:r>
              <a:rPr lang="en-US" dirty="0"/>
              <a:t>If outpatient therapy is selected, it is important to see the patient within </a:t>
            </a:r>
            <a:r>
              <a:rPr lang="en-US" dirty="0">
                <a:solidFill>
                  <a:srgbClr val="FF0000"/>
                </a:solidFill>
              </a:rPr>
              <a:t>48 to 72 </a:t>
            </a:r>
          </a:p>
          <a:p>
            <a:pPr marL="457200" indent="-457200" fontAlgn="auto">
              <a:spcBef>
                <a:spcPts val="0"/>
              </a:spcBef>
              <a:spcAft>
                <a:spcPts val="0"/>
              </a:spcAft>
              <a:defRPr/>
            </a:pPr>
            <a:r>
              <a:rPr lang="en-US" dirty="0"/>
              <a:t>     </a:t>
            </a:r>
            <a:r>
              <a:rPr lang="en-US" dirty="0">
                <a:solidFill>
                  <a:srgbClr val="FF0000"/>
                </a:solidFill>
              </a:rPr>
              <a:t>hours</a:t>
            </a:r>
            <a:r>
              <a:rPr lang="en-US" dirty="0"/>
              <a:t> to be certain that clinical improvement has occurred ( reduction in </a:t>
            </a:r>
          </a:p>
          <a:p>
            <a:pPr marL="457200" indent="-457200" fontAlgn="auto">
              <a:spcBef>
                <a:spcPts val="0"/>
              </a:spcBef>
              <a:spcAft>
                <a:spcPts val="0"/>
              </a:spcAft>
              <a:defRPr/>
            </a:pPr>
            <a:r>
              <a:rPr lang="en-US" dirty="0"/>
              <a:t>     abdominal tenderness and reduction in cervical motion tenderness). </a:t>
            </a:r>
          </a:p>
          <a:p>
            <a:pPr marL="457200" indent="-457200" fontAlgn="auto">
              <a:spcBef>
                <a:spcPts val="0"/>
              </a:spcBef>
              <a:spcAft>
                <a:spcPts val="0"/>
              </a:spcAft>
              <a:defRPr/>
            </a:pPr>
            <a:r>
              <a:rPr lang="en-US" dirty="0"/>
              <a:t>  </a:t>
            </a:r>
          </a:p>
          <a:p>
            <a:pPr marL="457200" indent="-457200" fontAlgn="auto">
              <a:spcBef>
                <a:spcPts val="0"/>
              </a:spcBef>
              <a:spcAft>
                <a:spcPts val="0"/>
              </a:spcAft>
              <a:defRPr/>
            </a:pPr>
            <a:r>
              <a:rPr lang="en-US" dirty="0"/>
              <a:t>     If no clinical improvement has occurred within 72 hours, hospitalization, </a:t>
            </a:r>
            <a:r>
              <a:rPr lang="en-US" dirty="0" err="1"/>
              <a:t>parenteral</a:t>
            </a:r>
            <a:r>
              <a:rPr lang="en-US" dirty="0"/>
              <a:t> therapy, and further diagnostic evaluation is recommended. </a:t>
            </a:r>
          </a:p>
          <a:p>
            <a:pPr fontAlgn="auto">
              <a:spcBef>
                <a:spcPts val="0"/>
              </a:spcBef>
              <a:spcAft>
                <a:spcPts val="0"/>
              </a:spcAft>
              <a:buFontTx/>
              <a:buChar char="-"/>
              <a:defRPr/>
            </a:pPr>
            <a:endParaRPr lang="en-US" sz="2000" dirty="0"/>
          </a:p>
          <a:p>
            <a:pPr fontAlgn="auto">
              <a:spcBef>
                <a:spcPts val="0"/>
              </a:spcBef>
              <a:spcAft>
                <a:spcPts val="0"/>
              </a:spcAft>
              <a:defRPr/>
            </a:pPr>
            <a:r>
              <a:rPr lang="en-US" sz="2000" b="1" i="1" dirty="0"/>
              <a:t>2) Medication adherence</a:t>
            </a:r>
            <a:r>
              <a:rPr lang="en-US" sz="2000" i="1" dirty="0"/>
              <a:t> :</a:t>
            </a:r>
          </a:p>
          <a:p>
            <a:pPr fontAlgn="auto">
              <a:spcBef>
                <a:spcPts val="0"/>
              </a:spcBef>
              <a:spcAft>
                <a:spcPts val="0"/>
              </a:spcAft>
              <a:defRPr/>
            </a:pPr>
            <a:r>
              <a:rPr lang="en-US" sz="2000" dirty="0"/>
              <a:t>     </a:t>
            </a:r>
            <a:r>
              <a:rPr lang="en-US" dirty="0"/>
              <a:t>Compliance with a long course of oral antibiotics can be problematic. Patients </a:t>
            </a:r>
          </a:p>
          <a:p>
            <a:pPr fontAlgn="auto">
              <a:spcBef>
                <a:spcPts val="0"/>
              </a:spcBef>
              <a:spcAft>
                <a:spcPts val="0"/>
              </a:spcAft>
              <a:defRPr/>
            </a:pPr>
            <a:r>
              <a:rPr lang="en-US" dirty="0"/>
              <a:t>     should be educated about the importance of medication adherence and clinical </a:t>
            </a:r>
          </a:p>
          <a:p>
            <a:pPr fontAlgn="auto">
              <a:spcBef>
                <a:spcPts val="0"/>
              </a:spcBef>
              <a:spcAft>
                <a:spcPts val="0"/>
              </a:spcAft>
              <a:defRPr/>
            </a:pPr>
            <a:r>
              <a:rPr lang="en-US" dirty="0"/>
              <a:t>     outcomes.</a:t>
            </a:r>
          </a:p>
          <a:p>
            <a:pPr fontAlgn="auto">
              <a:spcBef>
                <a:spcPts val="0"/>
              </a:spcBef>
              <a:spcAft>
                <a:spcPts val="0"/>
              </a:spcAft>
              <a:buFontTx/>
              <a:buChar cha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p>
          <a:p>
            <a:endParaRPr lang="en-US" sz="2000" b="1"/>
          </a:p>
          <a:p>
            <a:endParaRPr lang="en-US" sz="2000" b="1"/>
          </a:p>
          <a:p>
            <a:r>
              <a:rPr lang="en-US" sz="2000" b="1" i="1"/>
              <a:t>3) Counseling and screening</a:t>
            </a:r>
            <a:r>
              <a:rPr lang="en-US" sz="2000" i="1"/>
              <a:t> : </a:t>
            </a:r>
          </a:p>
          <a:p>
            <a:r>
              <a:rPr lang="en-US" sz="2000"/>
              <a:t>     </a:t>
            </a:r>
            <a:r>
              <a:rPr lang="en-US"/>
              <a:t>Clinicians should counsel patients regarding the route of acquisition for sexually </a:t>
            </a:r>
          </a:p>
          <a:p>
            <a:r>
              <a:rPr lang="en-US"/>
              <a:t>     transmitted infections, the concomitant need for partner treatment, and future safe </a:t>
            </a:r>
          </a:p>
          <a:p>
            <a:r>
              <a:rPr lang="en-US"/>
              <a:t>     sex practices. </a:t>
            </a:r>
          </a:p>
          <a:p>
            <a:pPr>
              <a:buFontTx/>
              <a:buChar char="-"/>
            </a:pPr>
            <a:endParaRPr lang="en-US" sz="2000"/>
          </a:p>
          <a:p>
            <a:r>
              <a:rPr lang="en-US" sz="2000" b="1" i="1"/>
              <a:t>4) Sex partners</a:t>
            </a:r>
            <a:r>
              <a:rPr lang="en-US" sz="2000" i="1"/>
              <a:t> :</a:t>
            </a:r>
          </a:p>
          <a:p>
            <a:r>
              <a:rPr lang="en-US" sz="2000"/>
              <a:t>     </a:t>
            </a:r>
            <a:r>
              <a:rPr lang="en-US"/>
              <a:t>Male sex partners of women with PID should be examined and treated if they had </a:t>
            </a:r>
          </a:p>
          <a:p>
            <a:r>
              <a:rPr lang="en-US"/>
              <a:t>     sexual contact with the patient during the previous </a:t>
            </a:r>
            <a:r>
              <a:rPr lang="en-US">
                <a:solidFill>
                  <a:srgbClr val="FF0000"/>
                </a:solidFill>
              </a:rPr>
              <a:t>60 days </a:t>
            </a:r>
            <a:r>
              <a:rPr lang="en-US"/>
              <a:t>prior to the patient's </a:t>
            </a:r>
          </a:p>
          <a:p>
            <a:r>
              <a:rPr lang="en-US"/>
              <a:t>     onset of symptoms, regardless of the woman’s sexually transmitted infection test </a:t>
            </a:r>
          </a:p>
          <a:p>
            <a:r>
              <a:rPr lang="en-US"/>
              <a:t>     results.</a:t>
            </a:r>
          </a:p>
          <a:p>
            <a:endParaRPr lang="en-US"/>
          </a:p>
          <a:p>
            <a:r>
              <a:rPr lang="en-US"/>
              <a:t> Evaluation and treatment of the sex partner is essential to decrease the risk </a:t>
            </a:r>
          </a:p>
          <a:p>
            <a:r>
              <a:rPr lang="en-US"/>
              <a:t>     of reinfection. Regimens should include antibiotics with activity against </a:t>
            </a:r>
            <a:r>
              <a:rPr lang="en-US" i="1"/>
              <a:t>Neisseria </a:t>
            </a:r>
          </a:p>
          <a:p>
            <a:r>
              <a:rPr lang="en-US" i="1"/>
              <a:t>     gonorrhoeae</a:t>
            </a:r>
            <a:r>
              <a:rPr lang="en-US"/>
              <a:t> and </a:t>
            </a:r>
            <a:r>
              <a:rPr lang="en-US" i="1"/>
              <a:t>Chlamydia trachomatis</a:t>
            </a:r>
            <a:r>
              <a:rPr lang="en-US"/>
              <a:t>, such as </a:t>
            </a:r>
            <a:r>
              <a:rPr lang="en-US">
                <a:hlinkClick r:id="rId2"/>
              </a:rPr>
              <a:t>ceftriaxone</a:t>
            </a:r>
            <a:r>
              <a:rPr lang="en-US"/>
              <a:t> (250 mg) </a:t>
            </a:r>
          </a:p>
          <a:p>
            <a:r>
              <a:rPr lang="en-US"/>
              <a:t>      intramuscularly plus either </a:t>
            </a:r>
            <a:r>
              <a:rPr lang="en-US">
                <a:hlinkClick r:id="rId3"/>
              </a:rPr>
              <a:t>azithromycin</a:t>
            </a:r>
            <a:r>
              <a:rPr lang="en-US"/>
              <a:t> (1 gram) orally as a single dose </a:t>
            </a:r>
          </a:p>
          <a:p>
            <a:r>
              <a:rPr lang="en-US"/>
              <a:t>      or </a:t>
            </a:r>
            <a:r>
              <a:rPr lang="en-US">
                <a:hlinkClick r:id="rId4"/>
              </a:rPr>
              <a:t>doxycycline</a:t>
            </a:r>
            <a:r>
              <a:rPr lang="en-US"/>
              <a:t> (100 mg) orally twice daily for seven days.</a:t>
            </a:r>
          </a:p>
          <a:p>
            <a:pPr>
              <a:buFontTx/>
              <a:buChar char="-"/>
            </a:pPr>
            <a:endParaRPr lang="ar-JO"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rtlCol="1">
            <a:normAutofit fontScale="90000"/>
          </a:bodyPr>
          <a:lstStyle/>
          <a:p>
            <a:pPr eaLnBrk="1" fontAlgn="auto" hangingPunct="1">
              <a:spcAft>
                <a:spcPts val="0"/>
              </a:spcAft>
              <a:defRPr/>
            </a:pPr>
            <a:r>
              <a:rPr lang="en-US" dirty="0" smtClean="0">
                <a:latin typeface="Arial" pitchFamily="34" charset="0"/>
                <a:cs typeface="Arial" pitchFamily="34" charset="0"/>
              </a:rPr>
              <a:t>PATHOGENESIS :</a:t>
            </a:r>
            <a:br>
              <a:rPr lang="en-US" dirty="0" smtClean="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r>
              <a:rPr lang="en-US" sz="2000"/>
              <a:t>The endocervical canal functions as a barrier protecting the normally sterile upper genital tract from the organisms of the dynamic vaginal ecosystem. </a:t>
            </a:r>
            <a:r>
              <a:rPr lang="en-US" sz="2000">
                <a:solidFill>
                  <a:srgbClr val="FF0000"/>
                </a:solidFill>
              </a:rPr>
              <a:t>Disturbance of this barrier </a:t>
            </a:r>
            <a:r>
              <a:rPr lang="en-US" sz="2000"/>
              <a:t>provides vaginal bacteria with access to the upper genital organs via </a:t>
            </a:r>
            <a:r>
              <a:rPr lang="en-US" sz="2000">
                <a:solidFill>
                  <a:srgbClr val="FF0000"/>
                </a:solidFill>
              </a:rPr>
              <a:t>canalicular routes</a:t>
            </a:r>
            <a:r>
              <a:rPr lang="en-US" sz="2000"/>
              <a:t>, infecting the endometrium, then endosalpinx, ovarian cortex, pelvic peritoneum, and their underlying stroma. This is the clinical entity of PID.</a:t>
            </a:r>
          </a:p>
          <a:p>
            <a:endParaRPr lang="en-US" sz="2000"/>
          </a:p>
          <a:p>
            <a:r>
              <a:rPr lang="en-US" sz="2000"/>
              <a:t>Acute PID is an ascending infection caused by cervical microorganisms (including </a:t>
            </a:r>
            <a:r>
              <a:rPr lang="en-US" sz="2000" i="1"/>
              <a:t>Chlamydia trachomatis</a:t>
            </a:r>
            <a:r>
              <a:rPr lang="en-US" sz="2000"/>
              <a:t> and </a:t>
            </a:r>
            <a:r>
              <a:rPr lang="en-US" sz="2000" i="1"/>
              <a:t>Neisseria gonorrhoeae</a:t>
            </a:r>
            <a:r>
              <a:rPr lang="en-US" sz="2000"/>
              <a:t>), as well as the vaginal microflora, including anaerobic organisms, enteric gram-negative rods, streptococci, genital mycoplasmas, and </a:t>
            </a:r>
            <a:r>
              <a:rPr lang="en-US" sz="2000" i="1"/>
              <a:t>Gardnerella vaginalis</a:t>
            </a:r>
            <a:r>
              <a:rPr lang="en-US" sz="2000"/>
              <a:t>, </a:t>
            </a:r>
            <a:r>
              <a:rPr lang="en-US" sz="1600"/>
              <a:t>which is associated bacterial vaginosis. Bacterial vaginosis results in complex alterations of the normal vaginal flora, which may alter host defense mechanisms in the cervicovaginal environment</a:t>
            </a:r>
          </a:p>
          <a:p>
            <a:endParaRPr lang="en-US" sz="2000"/>
          </a:p>
          <a:p>
            <a:pPr>
              <a:buFontTx/>
              <a:buChar char="-"/>
            </a:pPr>
            <a:r>
              <a:rPr lang="en-US" sz="2000">
                <a:solidFill>
                  <a:srgbClr val="FF0000"/>
                </a:solidFill>
              </a:rPr>
              <a:t> Up to 75 % of cases occur within seven days of menses</a:t>
            </a:r>
            <a:r>
              <a:rPr lang="en-US" sz="2000"/>
              <a:t>, during which time the quality of the cervical mucus favors the ascension of vaginal organisms. Epidemiologic data suggest that </a:t>
            </a:r>
            <a:r>
              <a:rPr lang="en-US" sz="2000" u="sng">
                <a:solidFill>
                  <a:srgbClr val="FF0000"/>
                </a:solidFill>
              </a:rPr>
              <a:t>all community-acquired agents causing disturbance of the endocervical barrier are sexually transmitted</a:t>
            </a:r>
            <a:r>
              <a:rPr lang="en-US" sz="200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r>
              <a:rPr lang="en-US" sz="2000" b="1">
                <a:solidFill>
                  <a:srgbClr val="000000"/>
                </a:solidFill>
                <a:latin typeface="Calibri" pitchFamily="34" charset="0"/>
                <a:cs typeface="Times New Roman" pitchFamily="18" charset="0"/>
              </a:rPr>
              <a:t>MICROBIOLOGY</a:t>
            </a:r>
            <a:r>
              <a:rPr lang="en-US" sz="2000">
                <a:solidFill>
                  <a:srgbClr val="000000"/>
                </a:solidFill>
                <a:latin typeface="Calibri" pitchFamily="34" charset="0"/>
                <a:cs typeface="Times New Roman" pitchFamily="18" charset="0"/>
              </a:rPr>
              <a:t> :</a:t>
            </a:r>
          </a:p>
          <a:p>
            <a:endParaRPr lang="en-US" sz="2000">
              <a:solidFill>
                <a:srgbClr val="000000"/>
              </a:solidFill>
              <a:latin typeface="Calibri" pitchFamily="34" charset="0"/>
              <a:cs typeface="Times New Roman" pitchFamily="18" charset="0"/>
            </a:endParaRPr>
          </a:p>
          <a:p>
            <a:r>
              <a:rPr lang="en-US" sz="2000">
                <a:latin typeface="Calibri" pitchFamily="34" charset="0"/>
              </a:rPr>
              <a:t>Initiating pathogens in pelvic inflammatory disease include </a:t>
            </a:r>
            <a:r>
              <a:rPr lang="en-US" sz="2000">
                <a:solidFill>
                  <a:srgbClr val="FF0000"/>
                </a:solidFill>
                <a:latin typeface="Calibri" pitchFamily="34" charset="0"/>
              </a:rPr>
              <a:t>Neisseria gonorrhoeae </a:t>
            </a:r>
            <a:r>
              <a:rPr lang="en-US" sz="2000">
                <a:latin typeface="Calibri" pitchFamily="34" charset="0"/>
              </a:rPr>
              <a:t>and </a:t>
            </a:r>
            <a:r>
              <a:rPr lang="en-US" sz="2000">
                <a:solidFill>
                  <a:srgbClr val="FF0000"/>
                </a:solidFill>
                <a:latin typeface="Calibri" pitchFamily="34" charset="0"/>
              </a:rPr>
              <a:t>Chlamydia trachomatis </a:t>
            </a:r>
            <a:r>
              <a:rPr lang="en-US" sz="2000">
                <a:latin typeface="Calibri" pitchFamily="34" charset="0"/>
              </a:rPr>
              <a:t>account for an estimated </a:t>
            </a:r>
            <a:r>
              <a:rPr lang="en-US" sz="2000" b="1" u="sng">
                <a:latin typeface="Calibri" pitchFamily="34" charset="0"/>
              </a:rPr>
              <a:t>one-third</a:t>
            </a:r>
            <a:r>
              <a:rPr lang="en-US" sz="2000">
                <a:latin typeface="Calibri" pitchFamily="34" charset="0"/>
              </a:rPr>
              <a:t> of all cases of pelvic inflammatory disease, although in the majority of cases the etiology of PID is unknown.</a:t>
            </a:r>
          </a:p>
          <a:p>
            <a:endParaRPr lang="en-US" sz="2000">
              <a:latin typeface="Calibri" pitchFamily="34" charset="0"/>
            </a:endParaRPr>
          </a:p>
          <a:p>
            <a:r>
              <a:rPr lang="en-US" sz="2000">
                <a:latin typeface="Calibri" pitchFamily="34" charset="0"/>
              </a:rPr>
              <a:t>● </a:t>
            </a:r>
            <a:r>
              <a:rPr lang="en-US" sz="2800" b="1" u="sng">
                <a:latin typeface="Calibri" pitchFamily="34" charset="0"/>
              </a:rPr>
              <a:t>Mixed infection</a:t>
            </a:r>
            <a:r>
              <a:rPr lang="en-US" sz="2000">
                <a:latin typeface="Calibri" pitchFamily="34" charset="0"/>
              </a:rPr>
              <a:t> : Regardless of the initiating event, the microbiology of PID, </a:t>
            </a:r>
          </a:p>
          <a:p>
            <a:r>
              <a:rPr lang="en-US" sz="2000">
                <a:latin typeface="Calibri" pitchFamily="34" charset="0"/>
              </a:rPr>
              <a:t>                                                especially for clinical purposes, should be viewed and </a:t>
            </a:r>
          </a:p>
          <a:p>
            <a:r>
              <a:rPr lang="en-US" sz="2000">
                <a:latin typeface="Calibri" pitchFamily="34" charset="0"/>
              </a:rPr>
              <a:t>                                                treated as a mixed (facultative and anaerobic) polymicrobial </a:t>
            </a:r>
          </a:p>
          <a:p>
            <a:r>
              <a:rPr lang="en-US" sz="2000">
                <a:latin typeface="Calibri" pitchFamily="34" charset="0"/>
              </a:rPr>
              <a:t>                                                infection.</a:t>
            </a:r>
          </a:p>
          <a:p>
            <a:endParaRPr 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rtlCol="1">
            <a:normAutofit fontScale="90000"/>
          </a:bodyPr>
          <a:lstStyle/>
          <a:p>
            <a:pPr eaLnBrk="1" fontAlgn="auto" hangingPunct="1">
              <a:spcAft>
                <a:spcPts val="0"/>
              </a:spcAft>
              <a:defRPr/>
            </a:pPr>
            <a:r>
              <a:rPr lang="en-US" sz="4000" dirty="0" smtClean="0">
                <a:latin typeface="Arial" pitchFamily="34" charset="0"/>
                <a:cs typeface="Arial" pitchFamily="34" charset="0"/>
              </a:rPr>
              <a:t>RISK FACTORS :</a:t>
            </a:r>
            <a:r>
              <a:rPr lang="en-US" sz="4000" dirty="0" smtClean="0"/>
              <a:t/>
            </a:r>
            <a:br>
              <a:rPr lang="en-US" sz="4000" dirty="0" smtClean="0"/>
            </a:b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a:latin typeface="Calibri" pitchFamily="34" charset="0"/>
            </a:endParaRPr>
          </a:p>
          <a:p>
            <a:endParaRPr lang="en-US" sz="2000" b="1">
              <a:latin typeface="Calibri" pitchFamily="34" charset="0"/>
            </a:endParaRPr>
          </a:p>
          <a:p>
            <a:r>
              <a:rPr lang="en-US" sz="2000" b="1">
                <a:solidFill>
                  <a:srgbClr val="0070C0"/>
                </a:solidFill>
              </a:rPr>
              <a:t>1)</a:t>
            </a:r>
            <a:r>
              <a:rPr lang="en-US" sz="2000">
                <a:solidFill>
                  <a:srgbClr val="0070C0"/>
                </a:solidFill>
              </a:rPr>
              <a:t> </a:t>
            </a:r>
            <a:r>
              <a:rPr lang="en-US" sz="2400" b="1" u="sng">
                <a:solidFill>
                  <a:srgbClr val="0070C0"/>
                </a:solidFill>
              </a:rPr>
              <a:t>Multiple sex partners </a:t>
            </a:r>
            <a:r>
              <a:rPr lang="en-US" sz="2400" b="1">
                <a:solidFill>
                  <a:srgbClr val="0070C0"/>
                </a:solidFill>
              </a:rPr>
              <a:t>: </a:t>
            </a:r>
            <a:r>
              <a:rPr lang="en-US"/>
              <a:t>The most important risk factor.</a:t>
            </a:r>
          </a:p>
          <a:p>
            <a:r>
              <a:rPr lang="en-US" b="1"/>
              <a:t>→ </a:t>
            </a:r>
            <a:r>
              <a:rPr lang="en-US"/>
              <a:t>Celibate women are not at risk for PID. </a:t>
            </a:r>
          </a:p>
          <a:p>
            <a:r>
              <a:rPr lang="en-US" b="1"/>
              <a:t>→</a:t>
            </a:r>
            <a:r>
              <a:rPr lang="en-US"/>
              <a:t> Women with longstanding monogamous relationships rarely develop PID.</a:t>
            </a:r>
          </a:p>
          <a:p>
            <a:endParaRPr lang="en-US" sz="2000"/>
          </a:p>
          <a:p>
            <a:r>
              <a:rPr lang="en-US" sz="2000" b="1"/>
              <a:t>2)</a:t>
            </a:r>
            <a:r>
              <a:rPr lang="en-US" sz="2000"/>
              <a:t> </a:t>
            </a:r>
            <a:r>
              <a:rPr lang="en-US" sz="2400" b="1" u="sng">
                <a:solidFill>
                  <a:srgbClr val="0070C0"/>
                </a:solidFill>
              </a:rPr>
              <a:t>Status of the partner</a:t>
            </a:r>
            <a:r>
              <a:rPr lang="en-US" sz="2400">
                <a:solidFill>
                  <a:srgbClr val="0070C0"/>
                </a:solidFill>
              </a:rPr>
              <a:t> : </a:t>
            </a:r>
            <a:r>
              <a:rPr lang="en-US"/>
              <a:t>Approximately one-third of men with gonococcal or </a:t>
            </a:r>
          </a:p>
          <a:p>
            <a:r>
              <a:rPr lang="en-US"/>
              <a:t>    chlamydial urethritis are asymptomatic. Having a </a:t>
            </a:r>
            <a:r>
              <a:rPr lang="en-US">
                <a:solidFill>
                  <a:srgbClr val="FF0000"/>
                </a:solidFill>
              </a:rPr>
              <a:t>symptomatic</a:t>
            </a:r>
            <a:r>
              <a:rPr lang="en-US"/>
              <a:t> (dysuria, urethral </a:t>
            </a:r>
          </a:p>
          <a:p>
            <a:r>
              <a:rPr lang="en-US"/>
              <a:t>    discharge) male partner greatly increases a woman's risk of PID. </a:t>
            </a:r>
          </a:p>
          <a:p>
            <a:endParaRPr lang="en-US"/>
          </a:p>
          <a:p>
            <a:r>
              <a:rPr lang="en-US" b="1"/>
              <a:t>3)</a:t>
            </a:r>
            <a:r>
              <a:rPr lang="en-US"/>
              <a:t> </a:t>
            </a:r>
            <a:r>
              <a:rPr lang="en-US" sz="2400" b="1" u="sng">
                <a:solidFill>
                  <a:srgbClr val="0070C0"/>
                </a:solidFill>
              </a:rPr>
              <a:t>Age</a:t>
            </a:r>
            <a:r>
              <a:rPr lang="en-US" sz="2400">
                <a:solidFill>
                  <a:srgbClr val="0070C0"/>
                </a:solidFill>
              </a:rPr>
              <a:t>: </a:t>
            </a:r>
            <a:r>
              <a:rPr lang="en-US"/>
              <a:t>PID occurs in highest frequency among those </a:t>
            </a:r>
            <a:r>
              <a:rPr lang="en-US">
                <a:solidFill>
                  <a:srgbClr val="FF0000"/>
                </a:solidFill>
              </a:rPr>
              <a:t>15 to 25 years of age</a:t>
            </a:r>
            <a:r>
              <a:rPr lang="en-US"/>
              <a:t>; the </a:t>
            </a:r>
          </a:p>
          <a:p>
            <a:r>
              <a:rPr lang="en-US"/>
              <a:t>    incidence in women older than the age of 35 is only one-seventh that in younger </a:t>
            </a:r>
          </a:p>
          <a:p>
            <a:r>
              <a:rPr lang="en-US"/>
              <a:t>    women. </a:t>
            </a:r>
          </a:p>
          <a:p>
            <a:endParaRPr lang="en-US" sz="2000"/>
          </a:p>
          <a:p>
            <a:r>
              <a:rPr lang="en-US" sz="2000" b="1"/>
              <a:t>4)</a:t>
            </a:r>
            <a:r>
              <a:rPr lang="en-US" sz="2000"/>
              <a:t> </a:t>
            </a:r>
            <a:r>
              <a:rPr lang="en-US" sz="2400" b="1" u="sng">
                <a:solidFill>
                  <a:srgbClr val="0070C0"/>
                </a:solidFill>
              </a:rPr>
              <a:t>Previous PID</a:t>
            </a:r>
            <a:r>
              <a:rPr lang="en-US" sz="2400">
                <a:solidFill>
                  <a:srgbClr val="0070C0"/>
                </a:solidFill>
              </a:rPr>
              <a:t>: </a:t>
            </a:r>
            <a:r>
              <a:rPr lang="en-US"/>
              <a:t>approximately one in four women with PID will suffer recurrence. </a:t>
            </a:r>
          </a:p>
          <a:p>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153988"/>
            <a:ext cx="9144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latin typeface="Calibri" pitchFamily="34" charset="0"/>
            </a:endParaRPr>
          </a:p>
          <a:p>
            <a:endParaRPr lang="en-US" sz="2000" b="1">
              <a:latin typeface="Calibri" pitchFamily="34" charset="0"/>
            </a:endParaRPr>
          </a:p>
          <a:p>
            <a:r>
              <a:rPr lang="en-US" sz="2000" b="1">
                <a:latin typeface="Calibri" pitchFamily="34" charset="0"/>
              </a:rPr>
              <a:t>5</a:t>
            </a:r>
            <a:r>
              <a:rPr lang="en-US" sz="2000" b="1"/>
              <a:t>)</a:t>
            </a:r>
            <a:r>
              <a:rPr lang="en-US" sz="2000"/>
              <a:t> </a:t>
            </a:r>
            <a:r>
              <a:rPr lang="en-US" sz="2400" b="1">
                <a:solidFill>
                  <a:srgbClr val="0070C0"/>
                </a:solidFill>
              </a:rPr>
              <a:t>Contraceptive method :</a:t>
            </a:r>
          </a:p>
          <a:p>
            <a:endParaRPr lang="en-US" sz="2000" b="1"/>
          </a:p>
          <a:p>
            <a:r>
              <a:rPr lang="en-US" sz="2000" b="1"/>
              <a:t>● </a:t>
            </a:r>
            <a:r>
              <a:rPr lang="en-US" sz="2000" b="1">
                <a:solidFill>
                  <a:srgbClr val="FF0000"/>
                </a:solidFill>
              </a:rPr>
              <a:t>Barrier contraception</a:t>
            </a:r>
            <a:r>
              <a:rPr lang="en-US" sz="2000">
                <a:solidFill>
                  <a:srgbClr val="FF0000"/>
                </a:solidFill>
              </a:rPr>
              <a:t> : </a:t>
            </a:r>
            <a:r>
              <a:rPr lang="en-US"/>
              <a:t>protects against PID. Condoms are the most effective, </a:t>
            </a:r>
          </a:p>
          <a:p>
            <a:r>
              <a:rPr lang="en-US"/>
              <a:t>    preventing 50 % of endocervical gonococcal and chlamydial infections.</a:t>
            </a:r>
          </a:p>
          <a:p>
            <a:endParaRPr lang="en-US" sz="2000"/>
          </a:p>
          <a:p>
            <a:r>
              <a:rPr lang="en-US" sz="2000" b="1"/>
              <a:t>● </a:t>
            </a:r>
            <a:r>
              <a:rPr lang="en-US" sz="2000" b="1">
                <a:solidFill>
                  <a:srgbClr val="FF0000"/>
                </a:solidFill>
              </a:rPr>
              <a:t>Oral contraceptives</a:t>
            </a:r>
            <a:r>
              <a:rPr lang="en-US" sz="2000">
                <a:solidFill>
                  <a:srgbClr val="FF0000"/>
                </a:solidFill>
              </a:rPr>
              <a:t>: </a:t>
            </a:r>
            <a:r>
              <a:rPr lang="en-US" u="sng"/>
              <a:t>associated with increased risk of subclinical PID</a:t>
            </a:r>
            <a:r>
              <a:rPr lang="en-US"/>
              <a:t>.</a:t>
            </a:r>
          </a:p>
          <a:p>
            <a:endParaRPr lang="en-US" sz="2000"/>
          </a:p>
          <a:p>
            <a:r>
              <a:rPr lang="en-US" sz="2000" b="1"/>
              <a:t>● </a:t>
            </a:r>
            <a:r>
              <a:rPr lang="en-US" sz="2000" b="1">
                <a:solidFill>
                  <a:srgbClr val="FF0000"/>
                </a:solidFill>
              </a:rPr>
              <a:t>Intrauterine device and tubal ligation</a:t>
            </a:r>
            <a:r>
              <a:rPr lang="en-US" sz="2000">
                <a:solidFill>
                  <a:srgbClr val="FF0000"/>
                </a:solidFill>
              </a:rPr>
              <a:t>: </a:t>
            </a:r>
            <a:r>
              <a:rPr lang="en-US"/>
              <a:t>Modern intrauterine devices cause little,</a:t>
            </a:r>
          </a:p>
          <a:p>
            <a:r>
              <a:rPr lang="en-US"/>
              <a:t>    if any, increased risk for PID. The risk of PID is primarily limited to the </a:t>
            </a:r>
            <a:r>
              <a:rPr lang="en-US">
                <a:solidFill>
                  <a:srgbClr val="FF0000"/>
                </a:solidFill>
              </a:rPr>
              <a:t>first three </a:t>
            </a:r>
          </a:p>
          <a:p>
            <a:r>
              <a:rPr lang="en-US">
                <a:solidFill>
                  <a:srgbClr val="FF0000"/>
                </a:solidFill>
              </a:rPr>
              <a:t>    weeks after IUD insertion </a:t>
            </a:r>
            <a:r>
              <a:rPr lang="en-US"/>
              <a:t>and is uncommon thereafter. </a:t>
            </a:r>
          </a:p>
          <a:p>
            <a:r>
              <a:rPr lang="en-US" sz="2000" b="1"/>
              <a:t>→</a:t>
            </a:r>
            <a:r>
              <a:rPr lang="en-US" sz="2000"/>
              <a:t> Long-term indwelling IUDs have been associated with pelvic actinomycosis,</a:t>
            </a:r>
          </a:p>
          <a:p>
            <a:r>
              <a:rPr lang="en-US" sz="2000"/>
              <a:t>    </a:t>
            </a:r>
            <a:r>
              <a:rPr lang="en-US" sz="1600"/>
              <a:t>a rare disease that can present as a pelvic mass with weight loss and constitutional symptoms.</a:t>
            </a:r>
            <a:r>
              <a:rPr lang="en-US" sz="2000"/>
              <a:t> </a:t>
            </a:r>
            <a:endParaRPr lang="ar-JO" sz="2000"/>
          </a:p>
          <a:p>
            <a:endParaRPr lang="en-US" sz="2000">
              <a:solidFill>
                <a:srgbClr val="000000"/>
              </a:solidFill>
              <a:cs typeface="Times New Roman" pitchFamily="18" charset="0"/>
            </a:endParaRPr>
          </a:p>
          <a:p>
            <a:r>
              <a:rPr lang="en-US" sz="2000">
                <a:solidFill>
                  <a:srgbClr val="000000"/>
                </a:solidFill>
                <a:cs typeface="Times New Roman" pitchFamily="18" charset="0"/>
              </a:rPr>
              <a:t>● </a:t>
            </a:r>
            <a:r>
              <a:rPr lang="en-US" sz="2000">
                <a:solidFill>
                  <a:srgbClr val="FF0000"/>
                </a:solidFill>
                <a:cs typeface="Times New Roman" pitchFamily="18" charset="0"/>
              </a:rPr>
              <a:t>Progestin-based contraceptives: </a:t>
            </a:r>
            <a:r>
              <a:rPr lang="en-US">
                <a:solidFill>
                  <a:srgbClr val="000000"/>
                </a:solidFill>
                <a:cs typeface="Times New Roman" pitchFamily="18" charset="0"/>
              </a:rPr>
              <a:t>may decrease the risk of PID because progestin </a:t>
            </a:r>
          </a:p>
          <a:p>
            <a:r>
              <a:rPr lang="en-US">
                <a:solidFill>
                  <a:srgbClr val="000000"/>
                </a:solidFill>
                <a:cs typeface="Times New Roman" pitchFamily="18" charset="0"/>
              </a:rPr>
              <a:t>    thickens cervical mucus, thereby possibly providing an enhanced barrier against </a:t>
            </a:r>
          </a:p>
          <a:p>
            <a:r>
              <a:rPr lang="en-US">
                <a:solidFill>
                  <a:srgbClr val="000000"/>
                </a:solidFill>
                <a:cs typeface="Times New Roman" pitchFamily="18" charset="0"/>
              </a:rPr>
              <a:t>    ascending infection.</a:t>
            </a:r>
            <a:endParaRPr lang="en-US"/>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219200"/>
            <a:ext cx="3695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0208 -0.08879 L -0.74375 -0.09989 " pathEditMode="relative" rAng="0" ptsTypes="AA">
                                      <p:cBhvr>
                                        <p:cTn id="6" dur="2000" fill="hold"/>
                                        <p:tgtEl>
                                          <p:spTgt spid="3"/>
                                        </p:tgtEl>
                                        <p:attrNameLst>
                                          <p:attrName>ppt_x</p:attrName>
                                          <p:attrName>ppt_y</p:attrName>
                                        </p:attrNameLst>
                                      </p:cBhvr>
                                      <p:rCtr x="-27083" y="-555"/>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4779</TotalTime>
  <Words>1218</Words>
  <Application>Microsoft Office PowerPoint</Application>
  <PresentationFormat>On-screen Show (4:3)</PresentationFormat>
  <Paragraphs>427</Paragraphs>
  <Slides>35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Lucida Sans Unicode</vt:lpstr>
      <vt:lpstr>Wingdings 3</vt:lpstr>
      <vt:lpstr>Verdana</vt:lpstr>
      <vt:lpstr>Wingdings 2</vt:lpstr>
      <vt:lpstr>Calibri</vt:lpstr>
      <vt:lpstr>Times New Roman</vt:lpstr>
      <vt:lpstr>Concourse</vt:lpstr>
      <vt:lpstr>Pelvic inflammatory disease (PID)</vt:lpstr>
      <vt:lpstr>PowerPoint Presentation</vt:lpstr>
      <vt:lpstr>PowerPoint Presentation</vt:lpstr>
      <vt:lpstr>PATHOGENESIS : </vt:lpstr>
      <vt:lpstr>PowerPoint Presentation</vt:lpstr>
      <vt:lpstr>PowerPoint Presentation</vt:lpstr>
      <vt:lpstr>RISK FACTORS : </vt:lpstr>
      <vt:lpstr>PowerPoint Presentation</vt:lpstr>
      <vt:lpstr>PowerPoint Presentation</vt:lpstr>
      <vt:lpstr>PowerPoint Presentation</vt:lpstr>
      <vt:lpstr>CLINICAL FEATURES : </vt:lpstr>
      <vt:lpstr>PowerPoint Presentation</vt:lpstr>
      <vt:lpstr>PowerPoint Presentation</vt:lpstr>
      <vt:lpstr>PowerPoint Presentation</vt:lpstr>
      <vt:lpstr>PowerPoint Presentation</vt:lpstr>
      <vt:lpstr>1- Oral temperature &gt;101° F (&gt;38.3°C).      2- Abnormal cervical or vaginal mucopurulent discharge.  3-Presence of abundant numbers of white blood cells     (WBCs) on saline microscopy of Vaginal secretions.  4- Elevated erythrocyte sedimentation rate (ESR).  5- Elevated C-reactive protein (CRP). 6- Demonstration of N. gonorrhoea or C. trachomatis in the genital tract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PID </vt:lpstr>
      <vt:lpstr>PowerPoint Presentation</vt:lpstr>
      <vt:lpstr>PowerPoint Presentation</vt:lpstr>
      <vt:lpstr>PowerPoint Presentation</vt:lpstr>
      <vt:lpstr> These inpatient regimens provide broad coverage, including streptococci, gram-negative enteric bacilli (E.coli, Klebsiella spp, and Proteus spp), and anaerobic organisms (ie, bacterial vaginosis-associated flora).    --Antiemetic and antipyretic medications should be offered to     those patients who are symptomatic.   Transitioning from parenteral to oral therapy can usually be   started after 24 hours of sustained clinical improvement, such as    resolution of fever, nausea, vomiting, and severe abdominal     pain, if present.    Patients should complete a 14-day course of treatment     with doxycycline (100 mg twice daily).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inflammatory disease</dc:title>
  <dc:creator>Smart-Think</dc:creator>
  <cp:lastModifiedBy>Rabai </cp:lastModifiedBy>
  <cp:revision>129</cp:revision>
  <dcterms:created xsi:type="dcterms:W3CDTF">2014-07-14T06:44:38Z</dcterms:created>
  <dcterms:modified xsi:type="dcterms:W3CDTF">2021-02-11T23:51:25Z</dcterms:modified>
</cp:coreProperties>
</file>