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80" r:id="rId5"/>
    <p:sldId id="258" r:id="rId6"/>
    <p:sldId id="260" r:id="rId7"/>
    <p:sldId id="261" r:id="rId8"/>
    <p:sldId id="270" r:id="rId9"/>
    <p:sldId id="262" r:id="rId10"/>
    <p:sldId id="275" r:id="rId11"/>
    <p:sldId id="272" r:id="rId12"/>
    <p:sldId id="263" r:id="rId13"/>
    <p:sldId id="264" r:id="rId14"/>
    <p:sldId id="265" r:id="rId15"/>
    <p:sldId id="271" r:id="rId16"/>
    <p:sldId id="268" r:id="rId17"/>
    <p:sldId id="274" r:id="rId18"/>
    <p:sldId id="273" r:id="rId19"/>
    <p:sldId id="267" r:id="rId20"/>
    <p:sldId id="277" r:id="rId21"/>
    <p:sldId id="278" r:id="rId22"/>
    <p:sldId id="276" r:id="rId23"/>
    <p:sldId id="279" r:id="rId2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8FC93-E699-4842-93FD-E4886F00030A}" type="datetimeFigureOut">
              <a:rPr lang="en-JO" smtClean="0"/>
              <a:t>27/11/2025</a:t>
            </a:fld>
            <a:endParaRPr lang="en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A19DF-E51C-4142-9D45-C0549A514B2E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7749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8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9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image" Target="../media/image8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9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3" Type="http://schemas.openxmlformats.org/officeDocument/2006/relationships/image" Target="../media/image8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4" Type="http://schemas.openxmlformats.org/officeDocument/2006/relationships/image" Target="../media/image9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3" Type="http://schemas.openxmlformats.org/officeDocument/2006/relationships/image" Target="../media/image8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9.pn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5" Type="http://schemas.openxmlformats.org/officeDocument/2006/relationships/image" Target="../media/image168.png"/><Relationship Id="rId10" Type="http://schemas.openxmlformats.org/officeDocument/2006/relationships/image" Target="../media/image163.png"/><Relationship Id="rId19" Type="http://schemas.openxmlformats.org/officeDocument/2006/relationships/image" Target="../media/image172.png"/><Relationship Id="rId4" Type="http://schemas.openxmlformats.org/officeDocument/2006/relationships/image" Target="../media/image9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4.png"/><Relationship Id="rId18" Type="http://schemas.openxmlformats.org/officeDocument/2006/relationships/image" Target="../media/image189.png"/><Relationship Id="rId3" Type="http://schemas.openxmlformats.org/officeDocument/2006/relationships/image" Target="../media/image8.png"/><Relationship Id="rId21" Type="http://schemas.openxmlformats.org/officeDocument/2006/relationships/image" Target="../media/image192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87.png"/><Relationship Id="rId20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5" Type="http://schemas.openxmlformats.org/officeDocument/2006/relationships/image" Target="../media/image186.png"/><Relationship Id="rId10" Type="http://schemas.openxmlformats.org/officeDocument/2006/relationships/image" Target="../media/image181.png"/><Relationship Id="rId19" Type="http://schemas.openxmlformats.org/officeDocument/2006/relationships/image" Target="../media/image190.png"/><Relationship Id="rId4" Type="http://schemas.openxmlformats.org/officeDocument/2006/relationships/image" Target="../media/image9.png"/><Relationship Id="rId9" Type="http://schemas.openxmlformats.org/officeDocument/2006/relationships/image" Target="../media/image180.png"/><Relationship Id="rId14" Type="http://schemas.openxmlformats.org/officeDocument/2006/relationships/image" Target="../media/image185.png"/><Relationship Id="rId22" Type="http://schemas.openxmlformats.org/officeDocument/2006/relationships/image" Target="../media/image1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8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9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8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9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9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png"/><Relationship Id="rId15" Type="http://schemas.openxmlformats.org/officeDocument/2006/relationships/image" Target="../media/image115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0.png"/><Relationship Id="rId14" Type="http://schemas.openxmlformats.org/officeDocument/2006/relationships/image" Target="../media/image1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736" y="-231775"/>
            <a:ext cx="12992852" cy="79474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50" y="476250"/>
            <a:ext cx="2857500" cy="2857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6500"/>
            <a:ext cx="12192000" cy="190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762375"/>
            <a:ext cx="914400" cy="381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5048250"/>
            <a:ext cx="133350" cy="1524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2450" y="5048250"/>
            <a:ext cx="133350" cy="1524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1572" y="6172200"/>
            <a:ext cx="495300" cy="49530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762000" y="1609725"/>
            <a:ext cx="2509421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highlight>
                  <a:srgbClr val="0F766E"/>
                </a:highlight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Electrolyte Disorders</a:t>
            </a:r>
            <a:endParaRPr lang="en-US" sz="1350" dirty="0"/>
          </a:p>
        </p:txBody>
      </p:sp>
      <p:sp>
        <p:nvSpPr>
          <p:cNvPr id="10" name="Text 1"/>
          <p:cNvSpPr/>
          <p:nvPr/>
        </p:nvSpPr>
        <p:spPr>
          <a:xfrm>
            <a:off x="609600" y="2181225"/>
            <a:ext cx="7315200" cy="14287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5625"/>
              </a:lnSpc>
              <a:buNone/>
            </a:pPr>
            <a:r>
              <a:rPr lang="en-US" sz="45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Hyperkalemia and Hypokalemia</a:t>
            </a:r>
            <a:endParaRPr lang="en-US" sz="4500" dirty="0"/>
          </a:p>
        </p:txBody>
      </p:sp>
      <p:sp>
        <p:nvSpPr>
          <p:cNvPr id="11" name="Text 2"/>
          <p:cNvSpPr/>
          <p:nvPr/>
        </p:nvSpPr>
        <p:spPr>
          <a:xfrm>
            <a:off x="609600" y="4029075"/>
            <a:ext cx="640080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dirty="0">
                <a:solidFill>
                  <a:srgbClr val="E5E7E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Understanding the physiological role of potassium, causes, clinical manifestations, and management of potassium imbalances</a:t>
            </a:r>
            <a:endParaRPr lang="en-US" sz="1500" dirty="0"/>
          </a:p>
        </p:txBody>
      </p:sp>
      <p:sp>
        <p:nvSpPr>
          <p:cNvPr id="12" name="Text 3"/>
          <p:cNvSpPr/>
          <p:nvPr/>
        </p:nvSpPr>
        <p:spPr>
          <a:xfrm>
            <a:off x="867668" y="5038725"/>
            <a:ext cx="1823978" cy="1809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November 27, 2025</a:t>
            </a:r>
            <a:endParaRPr lang="en-US" sz="1200" dirty="0"/>
          </a:p>
        </p:txBody>
      </p:sp>
      <p:sp>
        <p:nvSpPr>
          <p:cNvPr id="13" name="Text 4"/>
          <p:cNvSpPr/>
          <p:nvPr/>
        </p:nvSpPr>
        <p:spPr>
          <a:xfrm>
            <a:off x="2950518" y="5038725"/>
            <a:ext cx="3573796" cy="2952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r>
              <a:rPr lang="en-GB" sz="1200" b="0" i="0" dirty="0">
                <a:solidFill>
                  <a:schemeClr val="bg1"/>
                </a:solidFill>
                <a:effectLst/>
                <a:latin typeface=".SFUI-Regular"/>
              </a:rPr>
              <a:t>Presented by: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.SFUI-Regular"/>
              </a:rPr>
              <a:t>Hesham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.SFUI-Regular"/>
              </a:rPr>
              <a:t> Mohammad al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.SFUI-Regular"/>
              </a:rPr>
              <a:t>mahasneh</a:t>
            </a:r>
            <a:endParaRPr lang="en-GB" sz="1200" dirty="0">
              <a:solidFill>
                <a:schemeClr val="bg1"/>
              </a:solidFill>
              <a:effectLst/>
              <a:latin typeface="System Font"/>
            </a:endParaRPr>
          </a:p>
        </p:txBody>
      </p:sp>
      <p:sp>
        <p:nvSpPr>
          <p:cNvPr id="14" name="Text 5"/>
          <p:cNvSpPr/>
          <p:nvPr/>
        </p:nvSpPr>
        <p:spPr>
          <a:xfrm>
            <a:off x="10802987" y="6248400"/>
            <a:ext cx="141803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K</a:t>
            </a:r>
            <a:endParaRPr lang="en-US" sz="1200" dirty="0"/>
          </a:p>
        </p:txBody>
      </p:sp>
      <p:sp>
        <p:nvSpPr>
          <p:cNvPr id="15" name="Text 6"/>
          <p:cNvSpPr/>
          <p:nvPr/>
        </p:nvSpPr>
        <p:spPr>
          <a:xfrm>
            <a:off x="11166872" y="6267450"/>
            <a:ext cx="864394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Potassium</a:t>
            </a:r>
            <a:endParaRPr lang="en-US" sz="1050" dirty="0"/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233B1295-8CD0-C0AE-6069-62B19A981366}"/>
              </a:ext>
            </a:extLst>
          </p:cNvPr>
          <p:cNvSpPr/>
          <p:nvPr/>
        </p:nvSpPr>
        <p:spPr>
          <a:xfrm>
            <a:off x="3828887" y="5231202"/>
            <a:ext cx="3573796" cy="2952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r>
              <a:rPr lang="en-GB" sz="1300" b="0" i="0" dirty="0">
                <a:solidFill>
                  <a:schemeClr val="bg1"/>
                </a:solidFill>
                <a:effectLst/>
                <a:latin typeface=".SFUI-Regular"/>
              </a:rPr>
              <a:t>Shahed al nawayseh</a:t>
            </a:r>
            <a:endParaRPr lang="en-GB" sz="1300" dirty="0">
              <a:solidFill>
                <a:schemeClr val="bg1"/>
              </a:solidFill>
              <a:effectLst/>
              <a:latin typeface="System Fon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3EDC15BF-D5E6-643E-A6CC-BD19B01E0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C70A-2855-3064-BD37-29316658BB86}"/>
              </a:ext>
            </a:extLst>
          </p:cNvPr>
          <p:cNvSpPr txBox="1"/>
          <p:nvPr/>
        </p:nvSpPr>
        <p:spPr>
          <a:xfrm>
            <a:off x="5180355" y="224192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JO" dirty="0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7D848A4F-94EF-5118-36D0-741CF34AF0EE}"/>
              </a:ext>
            </a:extLst>
          </p:cNvPr>
          <p:cNvSpPr/>
          <p:nvPr/>
        </p:nvSpPr>
        <p:spPr>
          <a:xfrm>
            <a:off x="242595" y="124727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Hypokalemia: ECG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3D5884-1798-7392-6067-D5DAABC85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780" y="774247"/>
            <a:ext cx="5280340" cy="2667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0AD24-8C2E-882E-BBC1-4FC7FF48A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780" y="3742493"/>
            <a:ext cx="5482296" cy="280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56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3EDC15BF-D5E6-643E-A6CC-BD19B01E0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C70A-2855-3064-BD37-29316658BB86}"/>
              </a:ext>
            </a:extLst>
          </p:cNvPr>
          <p:cNvSpPr txBox="1"/>
          <p:nvPr/>
        </p:nvSpPr>
        <p:spPr>
          <a:xfrm>
            <a:off x="5180355" y="224192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JO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E67B94-6E5B-198B-B14F-4DE047891D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6770845"/>
              </p:ext>
            </p:extLst>
          </p:nvPr>
        </p:nvGraphicFramePr>
        <p:xfrm>
          <a:off x="2611142" y="811859"/>
          <a:ext cx="7365657" cy="5921414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455219">
                  <a:extLst>
                    <a:ext uri="{9D8B030D-6E8A-4147-A177-3AD203B41FA5}">
                      <a16:colId xmlns:a16="http://schemas.microsoft.com/office/drawing/2014/main" val="733476676"/>
                    </a:ext>
                  </a:extLst>
                </a:gridCol>
                <a:gridCol w="2455219">
                  <a:extLst>
                    <a:ext uri="{9D8B030D-6E8A-4147-A177-3AD203B41FA5}">
                      <a16:colId xmlns:a16="http://schemas.microsoft.com/office/drawing/2014/main" val="260378567"/>
                    </a:ext>
                  </a:extLst>
                </a:gridCol>
                <a:gridCol w="2455219">
                  <a:extLst>
                    <a:ext uri="{9D8B030D-6E8A-4147-A177-3AD203B41FA5}">
                      <a16:colId xmlns:a16="http://schemas.microsoft.com/office/drawing/2014/main" val="3347372313"/>
                    </a:ext>
                  </a:extLst>
                </a:gridCol>
              </a:tblGrid>
              <a:tr h="6277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Tests </a:t>
                      </a:r>
                    </a:p>
                  </a:txBody>
                  <a:tcPr marL="83364" marR="83364" marT="41682" marB="4168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Stats </a:t>
                      </a:r>
                    </a:p>
                  </a:txBody>
                  <a:tcPr marL="83364" marR="83364" marT="41682" marB="4168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Why?</a:t>
                      </a:r>
                    </a:p>
                  </a:txBody>
                  <a:tcPr marL="83364" marR="83364" marT="41682" marB="41682" anchor="ctr"/>
                </a:tc>
                <a:extLst>
                  <a:ext uri="{0D108BD9-81ED-4DB2-BD59-A6C34878D82A}">
                    <a16:rowId xmlns:a16="http://schemas.microsoft.com/office/drawing/2014/main" val="2199773983"/>
                  </a:ext>
                </a:extLst>
              </a:tr>
              <a:tr h="7645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Serum Glucose</a:t>
                      </a:r>
                    </a:p>
                  </a:txBody>
                  <a:tcPr marL="83364" marR="83364" marT="41682" marB="4168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High or Low (depends)</a:t>
                      </a:r>
                    </a:p>
                  </a:txBody>
                  <a:tcPr marL="83364" marR="83364" marT="41682" marB="4168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↑ with insulin use causing K⁺ shift (→ low K⁺). ↓ in vomiting/poor intake.</a:t>
                      </a:r>
                    </a:p>
                  </a:txBody>
                  <a:tcPr marL="83364" marR="83364" marT="41682" marB="41682" anchor="ctr"/>
                </a:tc>
                <a:extLst>
                  <a:ext uri="{0D108BD9-81ED-4DB2-BD59-A6C34878D82A}">
                    <a16:rowId xmlns:a16="http://schemas.microsoft.com/office/drawing/2014/main" val="220033681"/>
                  </a:ext>
                </a:extLst>
              </a:tr>
              <a:tr h="9933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Serum Magnesium</a:t>
                      </a:r>
                    </a:p>
                  </a:txBody>
                  <a:tcPr marL="83364" marR="83364" marT="41682" marB="4168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Low</a:t>
                      </a:r>
                    </a:p>
                  </a:txBody>
                  <a:tcPr marL="83364" marR="83364" marT="41682" marB="4168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Mg²⁺ deficiency causes renal K⁺ wasting → hypokalemia won’t correct unless Mg²⁺ is corrected.</a:t>
                      </a:r>
                    </a:p>
                  </a:txBody>
                  <a:tcPr marL="83364" marR="83364" marT="41682" marB="41682" anchor="ctr"/>
                </a:tc>
                <a:extLst>
                  <a:ext uri="{0D108BD9-81ED-4DB2-BD59-A6C34878D82A}">
                    <a16:rowId xmlns:a16="http://schemas.microsoft.com/office/drawing/2014/main" val="2587880663"/>
                  </a:ext>
                </a:extLst>
              </a:tr>
              <a:tr h="7645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Urine Electrolytes (Urine K⁺)</a:t>
                      </a:r>
                    </a:p>
                  </a:txBody>
                  <a:tcPr marL="83364" marR="83364" marT="41682" marB="4168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High in renal loss  Low in extrarenal loss</a:t>
                      </a:r>
                    </a:p>
                  </a:txBody>
                  <a:tcPr marL="83364" marR="83364" marT="41682" marB="4168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High = diuretics, hyperaldosteronism; Low = vomiting/diarrhea.</a:t>
                      </a:r>
                    </a:p>
                  </a:txBody>
                  <a:tcPr marL="83364" marR="83364" marT="41682" marB="41682" anchor="ctr"/>
                </a:tc>
                <a:extLst>
                  <a:ext uri="{0D108BD9-81ED-4DB2-BD59-A6C34878D82A}">
                    <a16:rowId xmlns:a16="http://schemas.microsoft.com/office/drawing/2014/main" val="334116301"/>
                  </a:ext>
                </a:extLst>
              </a:tr>
              <a:tr h="9933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Urine Creatinine</a:t>
                      </a:r>
                    </a:p>
                  </a:txBody>
                  <a:tcPr marL="83364" marR="83364" marT="41682" marB="4168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Used to calculate fractional K⁺ excretion (to differentiate renal vs extrarenal causes).</a:t>
                      </a:r>
                    </a:p>
                  </a:txBody>
                  <a:tcPr marL="83364" marR="83364" marT="41682" marB="41682" anchor="ctr"/>
                </a:tc>
                <a:tc>
                  <a:txBody>
                    <a:bodyPr/>
                    <a:lstStyle/>
                    <a:p>
                      <a:endParaRPr lang="en-JO" sz="1600"/>
                    </a:p>
                  </a:txBody>
                  <a:tcPr marL="83364" marR="83364" marT="41682" marB="41682"/>
                </a:tc>
                <a:extLst>
                  <a:ext uri="{0D108BD9-81ED-4DB2-BD59-A6C34878D82A}">
                    <a16:rowId xmlns:a16="http://schemas.microsoft.com/office/drawing/2014/main" val="1185777972"/>
                  </a:ext>
                </a:extLst>
              </a:tr>
              <a:tr h="14508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Acid–Base Balance</a:t>
                      </a:r>
                    </a:p>
                  </a:txBody>
                  <a:tcPr marL="83364" marR="83364" marT="41682" marB="4168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Metabolic alkalosis is common</a:t>
                      </a:r>
                    </a:p>
                  </a:txBody>
                  <a:tcPr marL="83364" marR="83364" marT="41682" marB="41682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Vomiting/diuretics → alkalosis + K⁺ shift intracellularly.  Metabolic acidosis may occur in diarrhea (loss of bicarbonate).</a:t>
                      </a:r>
                    </a:p>
                  </a:txBody>
                  <a:tcPr marL="83364" marR="83364" marT="41682" marB="41682" anchor="ctr"/>
                </a:tc>
                <a:extLst>
                  <a:ext uri="{0D108BD9-81ED-4DB2-BD59-A6C34878D82A}">
                    <a16:rowId xmlns:a16="http://schemas.microsoft.com/office/drawing/2014/main" val="4185550009"/>
                  </a:ext>
                </a:extLst>
              </a:tr>
            </a:tbl>
          </a:graphicData>
        </a:graphic>
      </p:graphicFrame>
      <p:sp>
        <p:nvSpPr>
          <p:cNvPr id="12" name="Text 0">
            <a:extLst>
              <a:ext uri="{FF2B5EF4-FFF2-40B4-BE49-F238E27FC236}">
                <a16:creationId xmlns:a16="http://schemas.microsoft.com/office/drawing/2014/main" id="{7D848A4F-94EF-5118-36D0-741CF34AF0EE}"/>
              </a:ext>
            </a:extLst>
          </p:cNvPr>
          <p:cNvSpPr/>
          <p:nvPr/>
        </p:nvSpPr>
        <p:spPr>
          <a:xfrm>
            <a:off x="242595" y="124727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Hypokalemia: lap tests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19306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87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57400"/>
            <a:ext cx="3606701" cy="24003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" y="2266950"/>
            <a:ext cx="537716" cy="571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559" y="2381250"/>
            <a:ext cx="323850" cy="3429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" y="3009900"/>
            <a:ext cx="152400" cy="1524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" y="3543300"/>
            <a:ext cx="152400" cy="1524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00" y="4076700"/>
            <a:ext cx="152400" cy="1524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2501" y="2057400"/>
            <a:ext cx="3606850" cy="24003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3001" y="2247900"/>
            <a:ext cx="571500" cy="5715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5876" y="2362200"/>
            <a:ext cx="285750" cy="3429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401" y="2971800"/>
            <a:ext cx="152400" cy="1524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401" y="3276600"/>
            <a:ext cx="152400" cy="1524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401" y="3581400"/>
            <a:ext cx="152400" cy="1524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7950" y="2057400"/>
            <a:ext cx="3606701" cy="24003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8450" y="2266950"/>
            <a:ext cx="494109" cy="5715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2630" y="2381250"/>
            <a:ext cx="285750" cy="3429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0850" y="3009900"/>
            <a:ext cx="152400" cy="1524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0850" y="3314700"/>
            <a:ext cx="152400" cy="1524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" y="4686300"/>
            <a:ext cx="11277600" cy="106680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700" y="4914900"/>
            <a:ext cx="142875" cy="1905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7700" y="5295900"/>
            <a:ext cx="219075" cy="2667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72200" y="5295900"/>
            <a:ext cx="171450" cy="266700"/>
          </a:xfrm>
          <a:prstGeom prst="rect">
            <a:avLst/>
          </a:prstGeom>
        </p:spPr>
      </p:pic>
      <p:sp>
        <p:nvSpPr>
          <p:cNvPr id="25" name="Text 0"/>
          <p:cNvSpPr/>
          <p:nvPr/>
        </p:nvSpPr>
        <p:spPr>
          <a:xfrm>
            <a:off x="457200" y="457200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Hypokalemia: Management and Treatment</a:t>
            </a:r>
            <a:endParaRPr lang="en-US" sz="3600" dirty="0"/>
          </a:p>
        </p:txBody>
      </p:sp>
      <p:sp>
        <p:nvSpPr>
          <p:cNvPr id="26" name="Text 1"/>
          <p:cNvSpPr/>
          <p:nvPr/>
        </p:nvSpPr>
        <p:spPr>
          <a:xfrm>
            <a:off x="457200" y="1295400"/>
            <a:ext cx="1127760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dirty="0">
                <a:solidFill>
                  <a:srgbClr val="E5E7E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Management of hypokalemia focuses on preventing complications, correcting potassium deficit, and addressing underlying causes.</a:t>
            </a:r>
            <a:endParaRPr lang="en-US" sz="1500" dirty="0"/>
          </a:p>
        </p:txBody>
      </p:sp>
      <p:sp>
        <p:nvSpPr>
          <p:cNvPr id="27" name="Text 2"/>
          <p:cNvSpPr/>
          <p:nvPr/>
        </p:nvSpPr>
        <p:spPr>
          <a:xfrm>
            <a:off x="1375916" y="2247900"/>
            <a:ext cx="2497485" cy="609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 Repletion</a:t>
            </a:r>
            <a:endParaRPr lang="en-US" sz="1800" dirty="0"/>
          </a:p>
        </p:txBody>
      </p:sp>
      <p:sp>
        <p:nvSpPr>
          <p:cNvPr id="28" name="Text 3"/>
          <p:cNvSpPr/>
          <p:nvPr/>
        </p:nvSpPr>
        <p:spPr>
          <a:xfrm>
            <a:off x="1028700" y="2971800"/>
            <a:ext cx="28447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Oral: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Potassium chloride, 60-80 mmol/day</a:t>
            </a:r>
            <a:endParaRPr lang="en-US" sz="1200" dirty="0"/>
          </a:p>
        </p:txBody>
      </p:sp>
      <p:sp>
        <p:nvSpPr>
          <p:cNvPr id="29" name="Text 4"/>
          <p:cNvSpPr/>
          <p:nvPr/>
        </p:nvSpPr>
        <p:spPr>
          <a:xfrm>
            <a:off x="1028700" y="3505200"/>
            <a:ext cx="28447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IV: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For severe cases or cardiac arrhythmias</a:t>
            </a:r>
            <a:endParaRPr lang="en-US" sz="1200" dirty="0"/>
          </a:p>
        </p:txBody>
      </p:sp>
      <p:sp>
        <p:nvSpPr>
          <p:cNvPr id="30" name="Text 5"/>
          <p:cNvSpPr/>
          <p:nvPr/>
        </p:nvSpPr>
        <p:spPr>
          <a:xfrm>
            <a:off x="1028700" y="4038600"/>
            <a:ext cx="2443163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Rate limit: &lt;20 mmol/hour</a:t>
            </a:r>
            <a:endParaRPr lang="en-US" sz="1200" dirty="0"/>
          </a:p>
        </p:txBody>
      </p:sp>
      <p:sp>
        <p:nvSpPr>
          <p:cNvPr id="31" name="Text 6"/>
          <p:cNvSpPr/>
          <p:nvPr/>
        </p:nvSpPr>
        <p:spPr>
          <a:xfrm>
            <a:off x="5245001" y="2381250"/>
            <a:ext cx="288411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Underlying Causes</a:t>
            </a:r>
            <a:endParaRPr lang="en-US" sz="1800" dirty="0"/>
          </a:p>
        </p:txBody>
      </p:sp>
      <p:sp>
        <p:nvSpPr>
          <p:cNvPr id="32" name="Text 7"/>
          <p:cNvSpPr/>
          <p:nvPr/>
        </p:nvSpPr>
        <p:spPr>
          <a:xfrm>
            <a:off x="4864001" y="2933700"/>
            <a:ext cx="2136696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Adjust diuretic dosages</a:t>
            </a:r>
            <a:endParaRPr lang="en-US" sz="1200" dirty="0"/>
          </a:p>
        </p:txBody>
      </p:sp>
      <p:sp>
        <p:nvSpPr>
          <p:cNvPr id="33" name="Text 8"/>
          <p:cNvSpPr/>
          <p:nvPr/>
        </p:nvSpPr>
        <p:spPr>
          <a:xfrm>
            <a:off x="4864001" y="3238500"/>
            <a:ext cx="2839462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Treat gastrointestinal disorders</a:t>
            </a:r>
            <a:endParaRPr lang="en-US" sz="1200" dirty="0"/>
          </a:p>
        </p:txBody>
      </p:sp>
      <p:sp>
        <p:nvSpPr>
          <p:cNvPr id="34" name="Text 9"/>
          <p:cNvSpPr/>
          <p:nvPr/>
        </p:nvSpPr>
        <p:spPr>
          <a:xfrm>
            <a:off x="4864001" y="3543300"/>
            <a:ext cx="269498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Manage endocrine conditions</a:t>
            </a:r>
            <a:endParaRPr lang="en-US" sz="1200" dirty="0"/>
          </a:p>
        </p:txBody>
      </p:sp>
      <p:sp>
        <p:nvSpPr>
          <p:cNvPr id="35" name="Text 10"/>
          <p:cNvSpPr/>
          <p:nvPr/>
        </p:nvSpPr>
        <p:spPr>
          <a:xfrm>
            <a:off x="9003060" y="2247900"/>
            <a:ext cx="2541091" cy="609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D8B4FE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Electrolyte Imbalances</a:t>
            </a:r>
            <a:endParaRPr lang="en-US" sz="1800" dirty="0"/>
          </a:p>
        </p:txBody>
      </p:sp>
      <p:sp>
        <p:nvSpPr>
          <p:cNvPr id="36" name="Text 11"/>
          <p:cNvSpPr/>
          <p:nvPr/>
        </p:nvSpPr>
        <p:spPr>
          <a:xfrm>
            <a:off x="8699450" y="2971800"/>
            <a:ext cx="2361367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Correct hypomagnesemia</a:t>
            </a:r>
            <a:endParaRPr lang="en-US" sz="1200" dirty="0"/>
          </a:p>
        </p:txBody>
      </p:sp>
      <p:sp>
        <p:nvSpPr>
          <p:cNvPr id="37" name="Text 12"/>
          <p:cNvSpPr/>
          <p:nvPr/>
        </p:nvSpPr>
        <p:spPr>
          <a:xfrm>
            <a:off x="8699450" y="3276600"/>
            <a:ext cx="28447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Hypomagnesemia hinders potassium repletion</a:t>
            </a:r>
            <a:endParaRPr lang="en-US" sz="1200" dirty="0"/>
          </a:p>
        </p:txBody>
      </p:sp>
      <p:sp>
        <p:nvSpPr>
          <p:cNvPr id="38" name="Text 13"/>
          <p:cNvSpPr/>
          <p:nvPr/>
        </p:nvSpPr>
        <p:spPr>
          <a:xfrm>
            <a:off x="866775" y="4876800"/>
            <a:ext cx="1089660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Key Clinical Considerations</a:t>
            </a:r>
            <a:endParaRPr lang="en-US" sz="1500" dirty="0"/>
          </a:p>
        </p:txBody>
      </p:sp>
      <p:sp>
        <p:nvSpPr>
          <p:cNvPr id="39" name="Text 14"/>
          <p:cNvSpPr/>
          <p:nvPr/>
        </p:nvSpPr>
        <p:spPr>
          <a:xfrm>
            <a:off x="981075" y="5257800"/>
            <a:ext cx="5395496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Treatment urgency depends on severity and cardiac status</a:t>
            </a:r>
            <a:endParaRPr lang="en-US" sz="1200" dirty="0"/>
          </a:p>
        </p:txBody>
      </p:sp>
      <p:sp>
        <p:nvSpPr>
          <p:cNvPr id="40" name="Text 15"/>
          <p:cNvSpPr/>
          <p:nvPr/>
        </p:nvSpPr>
        <p:spPr>
          <a:xfrm>
            <a:off x="6457950" y="5257800"/>
            <a:ext cx="4124265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Cardiac monitoring required for IV potassium</a:t>
            </a:r>
            <a:endParaRPr lang="en-US" sz="1200" dirty="0"/>
          </a:p>
        </p:txBody>
      </p:sp>
      <p:sp>
        <p:nvSpPr>
          <p:cNvPr id="41" name="Text 16"/>
          <p:cNvSpPr/>
          <p:nvPr/>
        </p:nvSpPr>
        <p:spPr>
          <a:xfrm>
            <a:off x="457200" y="6210300"/>
            <a:ext cx="253621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 Electrolyte Disorders</a:t>
            </a:r>
            <a:endParaRPr lang="en-US" sz="1050" dirty="0"/>
          </a:p>
        </p:txBody>
      </p:sp>
      <p:sp>
        <p:nvSpPr>
          <p:cNvPr id="42" name="Text 17"/>
          <p:cNvSpPr/>
          <p:nvPr/>
        </p:nvSpPr>
        <p:spPr>
          <a:xfrm>
            <a:off x="11435209" y="6210300"/>
            <a:ext cx="359509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8/13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87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95400"/>
            <a:ext cx="285750" cy="3429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514600"/>
            <a:ext cx="285750" cy="3429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971800"/>
            <a:ext cx="3302050" cy="1714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4863" y="3162300"/>
            <a:ext cx="180975" cy="3429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1250" y="2971800"/>
            <a:ext cx="3302050" cy="1714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1713" y="3162300"/>
            <a:ext cx="180975" cy="3429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8099" y="2971800"/>
            <a:ext cx="3302050" cy="1714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8562" y="3162300"/>
            <a:ext cx="180975" cy="3429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400" y="4914900"/>
            <a:ext cx="10515600" cy="571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700" y="5029200"/>
            <a:ext cx="285750" cy="342900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457200" y="457200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Hyperkalemia: Definition and Classification</a:t>
            </a:r>
            <a:endParaRPr lang="en-US" sz="3600" dirty="0"/>
          </a:p>
        </p:txBody>
      </p:sp>
      <p:sp>
        <p:nvSpPr>
          <p:cNvPr id="15" name="Text 1"/>
          <p:cNvSpPr/>
          <p:nvPr/>
        </p:nvSpPr>
        <p:spPr>
          <a:xfrm>
            <a:off x="895350" y="1295400"/>
            <a:ext cx="1894165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Definition</a:t>
            </a:r>
            <a:endParaRPr lang="en-US" sz="2250" dirty="0"/>
          </a:p>
        </p:txBody>
      </p:sp>
      <p:sp>
        <p:nvSpPr>
          <p:cNvPr id="16" name="Text 2"/>
          <p:cNvSpPr/>
          <p:nvPr/>
        </p:nvSpPr>
        <p:spPr>
          <a:xfrm>
            <a:off x="914400" y="1752600"/>
            <a:ext cx="1082040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Hyperkalemia is defined as a serum potassium level exceeding the normal range, typically above 5.0 to 5.5 mmol/L in adults.</a:t>
            </a:r>
            <a:endParaRPr lang="en-US" sz="1500" dirty="0"/>
          </a:p>
        </p:txBody>
      </p:sp>
      <p:sp>
        <p:nvSpPr>
          <p:cNvPr id="17" name="Text 3"/>
          <p:cNvSpPr/>
          <p:nvPr/>
        </p:nvSpPr>
        <p:spPr>
          <a:xfrm>
            <a:off x="895350" y="2514600"/>
            <a:ext cx="4893826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Classification by Severity</a:t>
            </a:r>
            <a:endParaRPr lang="en-US" sz="2250" dirty="0"/>
          </a:p>
        </p:txBody>
      </p:sp>
      <p:sp>
        <p:nvSpPr>
          <p:cNvPr id="18" name="Text 4"/>
          <p:cNvSpPr/>
          <p:nvPr/>
        </p:nvSpPr>
        <p:spPr>
          <a:xfrm>
            <a:off x="1104900" y="3581400"/>
            <a:ext cx="292105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Mild</a:t>
            </a:r>
            <a:endParaRPr lang="en-US" sz="1800" dirty="0"/>
          </a:p>
        </p:txBody>
      </p:sp>
      <p:sp>
        <p:nvSpPr>
          <p:cNvPr id="19" name="Text 5"/>
          <p:cNvSpPr/>
          <p:nvPr/>
        </p:nvSpPr>
        <p:spPr>
          <a:xfrm>
            <a:off x="1104900" y="3962400"/>
            <a:ext cx="292105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5.5-6.0 mEq/L
(5.5-6.0 mmol/L)</a:t>
            </a:r>
            <a:endParaRPr lang="en-US" sz="1350" dirty="0"/>
          </a:p>
        </p:txBody>
      </p:sp>
      <p:sp>
        <p:nvSpPr>
          <p:cNvPr id="20" name="Text 6"/>
          <p:cNvSpPr/>
          <p:nvPr/>
        </p:nvSpPr>
        <p:spPr>
          <a:xfrm>
            <a:off x="4711750" y="3581400"/>
            <a:ext cx="292105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Moderate</a:t>
            </a:r>
            <a:endParaRPr lang="en-US" sz="1800" dirty="0"/>
          </a:p>
        </p:txBody>
      </p:sp>
      <p:sp>
        <p:nvSpPr>
          <p:cNvPr id="21" name="Text 7"/>
          <p:cNvSpPr/>
          <p:nvPr/>
        </p:nvSpPr>
        <p:spPr>
          <a:xfrm>
            <a:off x="4711750" y="3962400"/>
            <a:ext cx="292105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6.1-7.0 mEq/L
(6.1-7.0 mmol/L)</a:t>
            </a:r>
            <a:endParaRPr lang="en-US" sz="1350" dirty="0"/>
          </a:p>
        </p:txBody>
      </p:sp>
      <p:sp>
        <p:nvSpPr>
          <p:cNvPr id="22" name="Text 8"/>
          <p:cNvSpPr/>
          <p:nvPr/>
        </p:nvSpPr>
        <p:spPr>
          <a:xfrm>
            <a:off x="8318599" y="3581400"/>
            <a:ext cx="292105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Severe</a:t>
            </a:r>
            <a:endParaRPr lang="en-US" sz="1800" dirty="0"/>
          </a:p>
        </p:txBody>
      </p:sp>
      <p:sp>
        <p:nvSpPr>
          <p:cNvPr id="23" name="Text 9"/>
          <p:cNvSpPr/>
          <p:nvPr/>
        </p:nvSpPr>
        <p:spPr>
          <a:xfrm>
            <a:off x="8318599" y="3962400"/>
            <a:ext cx="292105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&gt; 7.0 mEq/L
(7.0 mmol/L)</a:t>
            </a:r>
            <a:endParaRPr lang="en-US" sz="1350" dirty="0"/>
          </a:p>
        </p:txBody>
      </p:sp>
      <p:sp>
        <p:nvSpPr>
          <p:cNvPr id="24" name="Text 10"/>
          <p:cNvSpPr/>
          <p:nvPr/>
        </p:nvSpPr>
        <p:spPr>
          <a:xfrm>
            <a:off x="1466850" y="5067300"/>
            <a:ext cx="10473988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Critical:</a:t>
            </a: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Potassium level above 6.5 mmol/L can cause heart problems requiring immediate attention.</a:t>
            </a:r>
            <a:endParaRPr lang="en-US" sz="1350" dirty="0"/>
          </a:p>
        </p:txBody>
      </p:sp>
      <p:sp>
        <p:nvSpPr>
          <p:cNvPr id="25" name="Text 11"/>
          <p:cNvSpPr/>
          <p:nvPr/>
        </p:nvSpPr>
        <p:spPr>
          <a:xfrm>
            <a:off x="457200" y="6210300"/>
            <a:ext cx="253621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 Electrolyte Disorders</a:t>
            </a:r>
            <a:endParaRPr lang="en-US" sz="1050" dirty="0"/>
          </a:p>
        </p:txBody>
      </p:sp>
      <p:sp>
        <p:nvSpPr>
          <p:cNvPr id="26" name="Text 12"/>
          <p:cNvSpPr/>
          <p:nvPr/>
        </p:nvSpPr>
        <p:spPr>
          <a:xfrm>
            <a:off x="11435209" y="6210300"/>
            <a:ext cx="359509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9/13</a:t>
            </a:r>
            <a:endParaRPr lang="en-US" sz="10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87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19200"/>
            <a:ext cx="5524500" cy="23050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" y="1409700"/>
            <a:ext cx="571500" cy="571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" y="2133600"/>
            <a:ext cx="114300" cy="1524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" y="2400300"/>
            <a:ext cx="114300" cy="1524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0300" y="1219200"/>
            <a:ext cx="5524500" cy="23050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1409700"/>
            <a:ext cx="571500" cy="571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4625" y="1524000"/>
            <a:ext cx="323850" cy="3429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3200" y="2133600"/>
            <a:ext cx="114300" cy="1524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3200" y="2400300"/>
            <a:ext cx="114300" cy="1524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3200" y="2667000"/>
            <a:ext cx="114300" cy="1524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3752850"/>
            <a:ext cx="5524500" cy="230505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00" y="3943350"/>
            <a:ext cx="571500" cy="5715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0575" y="4057650"/>
            <a:ext cx="285750" cy="3429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100" y="4667250"/>
            <a:ext cx="114300" cy="1524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100" y="4933950"/>
            <a:ext cx="114300" cy="1524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100" y="5200650"/>
            <a:ext cx="114300" cy="1524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10300" y="3752850"/>
            <a:ext cx="5524500" cy="230505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00800" y="3943350"/>
            <a:ext cx="571500" cy="57150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62725" y="4057650"/>
            <a:ext cx="247650" cy="3429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3200" y="4667250"/>
            <a:ext cx="114300" cy="1524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3200" y="4933950"/>
            <a:ext cx="114300" cy="152400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3200" y="5200650"/>
            <a:ext cx="114300" cy="152400"/>
          </a:xfrm>
          <a:prstGeom prst="rect">
            <a:avLst/>
          </a:prstGeom>
        </p:spPr>
      </p:pic>
      <p:sp>
        <p:nvSpPr>
          <p:cNvPr id="26" name="Text 0"/>
          <p:cNvSpPr/>
          <p:nvPr/>
        </p:nvSpPr>
        <p:spPr>
          <a:xfrm>
            <a:off x="457200" y="457200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Hyperkalemia: Causes and Etiology</a:t>
            </a:r>
            <a:endParaRPr lang="en-US" sz="3600" dirty="0"/>
          </a:p>
        </p:txBody>
      </p:sp>
      <p:sp>
        <p:nvSpPr>
          <p:cNvPr id="27" name="Text 1"/>
          <p:cNvSpPr/>
          <p:nvPr/>
        </p:nvSpPr>
        <p:spPr>
          <a:xfrm>
            <a:off x="1371600" y="1409700"/>
            <a:ext cx="3901023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Impaired Renal Excretion</a:t>
            </a:r>
            <a:endParaRPr lang="en-US" sz="1800" dirty="0"/>
          </a:p>
        </p:txBody>
      </p:sp>
      <p:sp>
        <p:nvSpPr>
          <p:cNvPr id="28" name="Text 2"/>
          <p:cNvSpPr/>
          <p:nvPr/>
        </p:nvSpPr>
        <p:spPr>
          <a:xfrm>
            <a:off x="990600" y="2057400"/>
            <a:ext cx="3985855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Chronic kidney disease, acute kidney injury</a:t>
            </a:r>
            <a:endParaRPr lang="en-US" sz="1200" dirty="0"/>
          </a:p>
        </p:txBody>
      </p:sp>
      <p:sp>
        <p:nvSpPr>
          <p:cNvPr id="29" name="Text 3"/>
          <p:cNvSpPr/>
          <p:nvPr/>
        </p:nvSpPr>
        <p:spPr>
          <a:xfrm>
            <a:off x="990600" y="2324100"/>
            <a:ext cx="3860125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Hypoaldosteronism (adrenal insufficiency)</a:t>
            </a:r>
            <a:endParaRPr lang="en-US" sz="1200" dirty="0"/>
          </a:p>
        </p:txBody>
      </p:sp>
      <p:sp>
        <p:nvSpPr>
          <p:cNvPr id="30" name="Text 4"/>
          <p:cNvSpPr/>
          <p:nvPr/>
        </p:nvSpPr>
        <p:spPr>
          <a:xfrm>
            <a:off x="7124700" y="1409700"/>
            <a:ext cx="1869341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Medications</a:t>
            </a:r>
            <a:endParaRPr lang="en-US" sz="1800" dirty="0"/>
          </a:p>
        </p:txBody>
      </p:sp>
      <p:sp>
        <p:nvSpPr>
          <p:cNvPr id="31" name="Text 5"/>
          <p:cNvSpPr/>
          <p:nvPr/>
        </p:nvSpPr>
        <p:spPr>
          <a:xfrm>
            <a:off x="6743700" y="2057400"/>
            <a:ext cx="2210991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ACE inhibitors and ARBs</a:t>
            </a:r>
            <a:endParaRPr lang="en-US" sz="1200" dirty="0"/>
          </a:p>
        </p:txBody>
      </p:sp>
      <p:sp>
        <p:nvSpPr>
          <p:cNvPr id="32" name="Text 6"/>
          <p:cNvSpPr/>
          <p:nvPr/>
        </p:nvSpPr>
        <p:spPr>
          <a:xfrm>
            <a:off x="6743700" y="2324100"/>
            <a:ext cx="4074616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Potassium-sparing diuretics (spironolactone)</a:t>
            </a:r>
            <a:endParaRPr lang="en-US" sz="1200" dirty="0"/>
          </a:p>
        </p:txBody>
      </p:sp>
      <p:sp>
        <p:nvSpPr>
          <p:cNvPr id="33" name="Text 7"/>
          <p:cNvSpPr/>
          <p:nvPr/>
        </p:nvSpPr>
        <p:spPr>
          <a:xfrm>
            <a:off x="6743700" y="2590800"/>
            <a:ext cx="2178308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NSAIDs, digoxin toxicity</a:t>
            </a:r>
            <a:endParaRPr lang="en-US" sz="1200" dirty="0"/>
          </a:p>
        </p:txBody>
      </p:sp>
      <p:sp>
        <p:nvSpPr>
          <p:cNvPr id="34" name="Text 8"/>
          <p:cNvSpPr/>
          <p:nvPr/>
        </p:nvSpPr>
        <p:spPr>
          <a:xfrm>
            <a:off x="1371600" y="3943350"/>
            <a:ext cx="2978587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Transcellular Shifts</a:t>
            </a:r>
            <a:endParaRPr lang="en-US" sz="1800" dirty="0"/>
          </a:p>
        </p:txBody>
      </p:sp>
      <p:sp>
        <p:nvSpPr>
          <p:cNvPr id="35" name="Text 9"/>
          <p:cNvSpPr/>
          <p:nvPr/>
        </p:nvSpPr>
        <p:spPr>
          <a:xfrm>
            <a:off x="990600" y="4591050"/>
            <a:ext cx="2638901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Acidosis (metabolic acidosis)</a:t>
            </a:r>
            <a:endParaRPr lang="en-US" sz="1200" dirty="0"/>
          </a:p>
        </p:txBody>
      </p:sp>
      <p:sp>
        <p:nvSpPr>
          <p:cNvPr id="36" name="Text 10"/>
          <p:cNvSpPr/>
          <p:nvPr/>
        </p:nvSpPr>
        <p:spPr>
          <a:xfrm>
            <a:off x="990600" y="4857750"/>
            <a:ext cx="3780294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Insulin deficiency (uncontrolled diabetes)</a:t>
            </a:r>
            <a:endParaRPr lang="en-US" sz="1200" dirty="0"/>
          </a:p>
        </p:txBody>
      </p:sp>
      <p:sp>
        <p:nvSpPr>
          <p:cNvPr id="37" name="Text 11"/>
          <p:cNvSpPr/>
          <p:nvPr/>
        </p:nvSpPr>
        <p:spPr>
          <a:xfrm>
            <a:off x="990600" y="5124450"/>
            <a:ext cx="3456325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Hypertonicity (severe hyperglycemia)</a:t>
            </a:r>
            <a:endParaRPr lang="en-US" sz="1200" dirty="0"/>
          </a:p>
        </p:txBody>
      </p:sp>
      <p:sp>
        <p:nvSpPr>
          <p:cNvPr id="38" name="Text 12"/>
          <p:cNvSpPr/>
          <p:nvPr/>
        </p:nvSpPr>
        <p:spPr>
          <a:xfrm>
            <a:off x="7124700" y="3943350"/>
            <a:ext cx="2582466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Increased Intake</a:t>
            </a:r>
            <a:endParaRPr lang="en-US" sz="1800" dirty="0"/>
          </a:p>
        </p:txBody>
      </p:sp>
      <p:sp>
        <p:nvSpPr>
          <p:cNvPr id="39" name="Text 13"/>
          <p:cNvSpPr/>
          <p:nvPr/>
        </p:nvSpPr>
        <p:spPr>
          <a:xfrm>
            <a:off x="6743700" y="4591050"/>
            <a:ext cx="323844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Excessive intake from supplements</a:t>
            </a:r>
            <a:endParaRPr lang="en-US" sz="1200" dirty="0"/>
          </a:p>
        </p:txBody>
      </p:sp>
      <p:sp>
        <p:nvSpPr>
          <p:cNvPr id="40" name="Text 14"/>
          <p:cNvSpPr/>
          <p:nvPr/>
        </p:nvSpPr>
        <p:spPr>
          <a:xfrm>
            <a:off x="6743700" y="4857750"/>
            <a:ext cx="2910542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Certain foods high in potassium</a:t>
            </a:r>
            <a:endParaRPr lang="en-US" sz="1200" dirty="0"/>
          </a:p>
        </p:txBody>
      </p:sp>
      <p:sp>
        <p:nvSpPr>
          <p:cNvPr id="41" name="Text 15"/>
          <p:cNvSpPr/>
          <p:nvPr/>
        </p:nvSpPr>
        <p:spPr>
          <a:xfrm>
            <a:off x="6743700" y="5124450"/>
            <a:ext cx="3360956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Salt substitutes (potassium chloride)</a:t>
            </a:r>
            <a:endParaRPr lang="en-US" sz="1200" dirty="0"/>
          </a:p>
        </p:txBody>
      </p:sp>
      <p:sp>
        <p:nvSpPr>
          <p:cNvPr id="42" name="Text 16"/>
          <p:cNvSpPr/>
          <p:nvPr/>
        </p:nvSpPr>
        <p:spPr>
          <a:xfrm>
            <a:off x="457200" y="6210300"/>
            <a:ext cx="253621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 Electrolyte Disorders</a:t>
            </a:r>
            <a:endParaRPr lang="en-US" sz="1050" dirty="0"/>
          </a:p>
        </p:txBody>
      </p:sp>
      <p:sp>
        <p:nvSpPr>
          <p:cNvPr id="43" name="Text 17"/>
          <p:cNvSpPr/>
          <p:nvPr/>
        </p:nvSpPr>
        <p:spPr>
          <a:xfrm>
            <a:off x="11350377" y="6210300"/>
            <a:ext cx="461308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10/13</a:t>
            </a:r>
            <a:endParaRPr lang="en-US" sz="10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17274DE-7DB0-48F5-1714-FC1DD83F0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81BE03-9C55-92B0-EE36-A9EFDE20F3EB}"/>
              </a:ext>
            </a:extLst>
          </p:cNvPr>
          <p:cNvSpPr txBox="1"/>
          <p:nvPr/>
        </p:nvSpPr>
        <p:spPr>
          <a:xfrm>
            <a:off x="170827" y="987629"/>
            <a:ext cx="11732309" cy="3034038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en-US" sz="4600" b="1" dirty="0" err="1">
                <a:solidFill>
                  <a:schemeClr val="accent1"/>
                </a:solidFill>
              </a:rPr>
              <a:t>Pseudo-hyperkalemia</a:t>
            </a:r>
            <a:r>
              <a:rPr lang="en-US" sz="4600" dirty="0"/>
              <a:t> </a:t>
            </a:r>
            <a:r>
              <a:rPr lang="en-US" sz="4600" dirty="0">
                <a:solidFill>
                  <a:schemeClr val="bg1"/>
                </a:solidFill>
              </a:rPr>
              <a:t>may occur</a:t>
            </a:r>
            <a:r>
              <a:rPr lang="en-US" sz="4600" dirty="0"/>
              <a:t> </a:t>
            </a:r>
            <a:r>
              <a:rPr lang="en-US" sz="4600" dirty="0">
                <a:solidFill>
                  <a:schemeClr val="bg1"/>
                </a:solidFill>
              </a:rPr>
              <a:t>with:</a:t>
            </a:r>
          </a:p>
          <a:p>
            <a:r>
              <a:rPr lang="en-US" sz="4600" dirty="0">
                <a:solidFill>
                  <a:schemeClr val="bg1"/>
                </a:solidFill>
              </a:rPr>
              <a:t> Hemolysis during venipuncture </a:t>
            </a:r>
          </a:p>
          <a:p>
            <a:r>
              <a:rPr lang="en-US" sz="4600" dirty="0">
                <a:solidFill>
                  <a:schemeClr val="bg1"/>
                </a:solidFill>
              </a:rPr>
              <a:t>Leukocytosis greater than </a:t>
            </a:r>
            <a:r>
              <a:rPr lang="en-US" sz="4600" dirty="0">
                <a:solidFill>
                  <a:schemeClr val="accent4"/>
                </a:solidFill>
              </a:rPr>
              <a:t>100,000 cells/mm3  </a:t>
            </a:r>
            <a:r>
              <a:rPr lang="en-US" sz="4600" dirty="0" err="1">
                <a:solidFill>
                  <a:schemeClr val="bg1"/>
                </a:solidFill>
              </a:rPr>
              <a:t>Thrombocytosis</a:t>
            </a:r>
            <a:r>
              <a:rPr lang="en-US" sz="4600" dirty="0">
                <a:solidFill>
                  <a:schemeClr val="bg1"/>
                </a:solidFill>
              </a:rPr>
              <a:t> greater than </a:t>
            </a:r>
            <a:r>
              <a:rPr lang="en-US" sz="4600" dirty="0">
                <a:solidFill>
                  <a:schemeClr val="accent4"/>
                </a:solidFill>
              </a:rPr>
              <a:t>500,000 cells/mm3</a:t>
            </a:r>
            <a:endParaRPr lang="en-JO" sz="4600" dirty="0">
              <a:solidFill>
                <a:schemeClr val="accent4"/>
              </a:solidFill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5B060E5D-2585-8242-EB8C-367A0CB8F976}"/>
              </a:ext>
            </a:extLst>
          </p:cNvPr>
          <p:cNvSpPr/>
          <p:nvPr/>
        </p:nvSpPr>
        <p:spPr>
          <a:xfrm>
            <a:off x="170827" y="158377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Hyperkalemia: Causes and Etiology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0196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75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87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57300"/>
            <a:ext cx="200025" cy="228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638300"/>
            <a:ext cx="190500" cy="1524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905000"/>
            <a:ext cx="190500" cy="1524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2171700"/>
            <a:ext cx="133350" cy="1524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552700"/>
            <a:ext cx="257175" cy="2286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2933700"/>
            <a:ext cx="152400" cy="1524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00" y="3200400"/>
            <a:ext cx="152400" cy="1524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3467100"/>
            <a:ext cx="190500" cy="1524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200" y="3733800"/>
            <a:ext cx="152400" cy="1524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4600" y="1257300"/>
            <a:ext cx="285750" cy="2286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4600" y="1600200"/>
            <a:ext cx="5410200" cy="165735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4600" y="3371850"/>
            <a:ext cx="5410200" cy="3048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4600" y="3676650"/>
            <a:ext cx="5410200" cy="3048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34125" y="3771900"/>
            <a:ext cx="114300" cy="1143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24600" y="3981450"/>
            <a:ext cx="5410200" cy="5334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34125" y="4191000"/>
            <a:ext cx="107305" cy="1143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4600" y="4514850"/>
            <a:ext cx="5410200" cy="30480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34125" y="4610100"/>
            <a:ext cx="114300" cy="1143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4600" y="4819650"/>
            <a:ext cx="5410200" cy="3048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34125" y="4914900"/>
            <a:ext cx="114300" cy="114300"/>
          </a:xfrm>
          <a:prstGeom prst="rect">
            <a:avLst/>
          </a:prstGeom>
        </p:spPr>
      </p:pic>
      <p:sp>
        <p:nvSpPr>
          <p:cNvPr id="26" name="Text 0"/>
          <p:cNvSpPr/>
          <p:nvPr/>
        </p:nvSpPr>
        <p:spPr>
          <a:xfrm>
            <a:off x="457200" y="457200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Hyperkalemia: Clinical Manifestations</a:t>
            </a:r>
            <a:endParaRPr lang="en-US" sz="3600" dirty="0"/>
          </a:p>
        </p:txBody>
      </p:sp>
      <p:sp>
        <p:nvSpPr>
          <p:cNvPr id="27" name="Text 1"/>
          <p:cNvSpPr/>
          <p:nvPr/>
        </p:nvSpPr>
        <p:spPr>
          <a:xfrm>
            <a:off x="771525" y="1219200"/>
            <a:ext cx="541020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General Symptoms</a:t>
            </a:r>
            <a:endParaRPr lang="en-US" sz="1800" dirty="0"/>
          </a:p>
        </p:txBody>
      </p:sp>
      <p:sp>
        <p:nvSpPr>
          <p:cNvPr id="28" name="Text 2"/>
          <p:cNvSpPr/>
          <p:nvPr/>
        </p:nvSpPr>
        <p:spPr>
          <a:xfrm>
            <a:off x="1143000" y="1600200"/>
            <a:ext cx="2693908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Muscle weakness and fatigue</a:t>
            </a:r>
            <a:endParaRPr lang="en-US" sz="1200" dirty="0"/>
          </a:p>
        </p:txBody>
      </p:sp>
      <p:sp>
        <p:nvSpPr>
          <p:cNvPr id="29" name="Text 3"/>
          <p:cNvSpPr/>
          <p:nvPr/>
        </p:nvSpPr>
        <p:spPr>
          <a:xfrm>
            <a:off x="1143000" y="1866900"/>
            <a:ext cx="3042345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Paresthesias (numbness/tingling)</a:t>
            </a:r>
            <a:endParaRPr lang="en-US" sz="1200" dirty="0"/>
          </a:p>
        </p:txBody>
      </p:sp>
      <p:sp>
        <p:nvSpPr>
          <p:cNvPr id="30" name="Text 4"/>
          <p:cNvSpPr/>
          <p:nvPr/>
        </p:nvSpPr>
        <p:spPr>
          <a:xfrm>
            <a:off x="1085850" y="2133600"/>
            <a:ext cx="3137714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Nausea, vomiting, abdominal pain</a:t>
            </a:r>
            <a:endParaRPr lang="en-US" sz="1200" dirty="0"/>
          </a:p>
        </p:txBody>
      </p:sp>
      <p:sp>
        <p:nvSpPr>
          <p:cNvPr id="31" name="Text 5"/>
          <p:cNvSpPr/>
          <p:nvPr/>
        </p:nvSpPr>
        <p:spPr>
          <a:xfrm>
            <a:off x="828675" y="2514600"/>
            <a:ext cx="541020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Cardiac Symptoms</a:t>
            </a:r>
            <a:endParaRPr lang="en-US" sz="1800" dirty="0"/>
          </a:p>
        </p:txBody>
      </p:sp>
      <p:sp>
        <p:nvSpPr>
          <p:cNvPr id="32" name="Text 6"/>
          <p:cNvSpPr/>
          <p:nvPr/>
        </p:nvSpPr>
        <p:spPr>
          <a:xfrm>
            <a:off x="1104900" y="2895600"/>
            <a:ext cx="3427928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Heart palpitations and irregular pulse</a:t>
            </a:r>
            <a:endParaRPr lang="en-US" sz="1200" dirty="0"/>
          </a:p>
        </p:txBody>
      </p:sp>
      <p:sp>
        <p:nvSpPr>
          <p:cNvPr id="33" name="Text 7"/>
          <p:cNvSpPr/>
          <p:nvPr/>
        </p:nvSpPr>
        <p:spPr>
          <a:xfrm>
            <a:off x="1104900" y="3162300"/>
            <a:ext cx="2069366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Chest pain or pressure</a:t>
            </a:r>
            <a:endParaRPr lang="en-US" sz="1200" dirty="0"/>
          </a:p>
        </p:txBody>
      </p:sp>
      <p:sp>
        <p:nvSpPr>
          <p:cNvPr id="34" name="Text 8"/>
          <p:cNvSpPr/>
          <p:nvPr/>
        </p:nvSpPr>
        <p:spPr>
          <a:xfrm>
            <a:off x="1143000" y="3429000"/>
            <a:ext cx="1801832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Shortness of breath</a:t>
            </a:r>
            <a:endParaRPr lang="en-US" sz="1200" dirty="0"/>
          </a:p>
        </p:txBody>
      </p:sp>
      <p:sp>
        <p:nvSpPr>
          <p:cNvPr id="35" name="Text 9"/>
          <p:cNvSpPr/>
          <p:nvPr/>
        </p:nvSpPr>
        <p:spPr>
          <a:xfrm>
            <a:off x="1104900" y="3695700"/>
            <a:ext cx="5684282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8717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CRITICAL: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Potential for sudden cardiac arrest in severe cases</a:t>
            </a:r>
            <a:endParaRPr lang="en-US" sz="1200" dirty="0"/>
          </a:p>
        </p:txBody>
      </p:sp>
      <p:sp>
        <p:nvSpPr>
          <p:cNvPr id="36" name="Text 10"/>
          <p:cNvSpPr/>
          <p:nvPr/>
        </p:nvSpPr>
        <p:spPr>
          <a:xfrm>
            <a:off x="6724650" y="1219200"/>
            <a:ext cx="649224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Characteristic ECG Changes</a:t>
            </a:r>
            <a:endParaRPr lang="en-US" sz="1800" dirty="0"/>
          </a:p>
        </p:txBody>
      </p:sp>
      <p:sp>
        <p:nvSpPr>
          <p:cNvPr id="37" name="Text 11"/>
          <p:cNvSpPr/>
          <p:nvPr/>
        </p:nvSpPr>
        <p:spPr>
          <a:xfrm>
            <a:off x="6334125" y="3371850"/>
            <a:ext cx="2096095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Finding</a:t>
            </a:r>
            <a:endParaRPr lang="en-US" sz="1200" dirty="0"/>
          </a:p>
        </p:txBody>
      </p:sp>
      <p:sp>
        <p:nvSpPr>
          <p:cNvPr id="38" name="Text 12"/>
          <p:cNvSpPr/>
          <p:nvPr/>
        </p:nvSpPr>
        <p:spPr>
          <a:xfrm>
            <a:off x="8430220" y="3371850"/>
            <a:ext cx="3314105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Significance</a:t>
            </a:r>
            <a:endParaRPr lang="en-US" sz="1200" dirty="0"/>
          </a:p>
        </p:txBody>
      </p:sp>
      <p:sp>
        <p:nvSpPr>
          <p:cNvPr id="39" name="Text 13"/>
          <p:cNvSpPr/>
          <p:nvPr/>
        </p:nvSpPr>
        <p:spPr>
          <a:xfrm>
            <a:off x="6524625" y="3676650"/>
            <a:ext cx="2515314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 err="1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Hyperacute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T waves</a:t>
            </a:r>
            <a:endParaRPr lang="en-US" sz="1200" dirty="0"/>
          </a:p>
        </p:txBody>
      </p:sp>
      <p:sp>
        <p:nvSpPr>
          <p:cNvPr id="40" name="Text 14"/>
          <p:cNvSpPr/>
          <p:nvPr/>
        </p:nvSpPr>
        <p:spPr>
          <a:xfrm>
            <a:off x="8430220" y="3676650"/>
            <a:ext cx="3976926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Earliest and most characteristic sign</a:t>
            </a:r>
            <a:endParaRPr lang="en-US" sz="1200" dirty="0"/>
          </a:p>
        </p:txBody>
      </p:sp>
      <p:sp>
        <p:nvSpPr>
          <p:cNvPr id="41" name="Text 15"/>
          <p:cNvSpPr/>
          <p:nvPr/>
        </p:nvSpPr>
        <p:spPr>
          <a:xfrm>
            <a:off x="6467475" y="4095750"/>
            <a:ext cx="2096095" cy="2857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P-wave flattening/absence</a:t>
            </a:r>
            <a:endParaRPr lang="en-US" sz="1200" dirty="0"/>
          </a:p>
        </p:txBody>
      </p:sp>
      <p:sp>
        <p:nvSpPr>
          <p:cNvPr id="42" name="Text 16"/>
          <p:cNvSpPr/>
          <p:nvPr/>
        </p:nvSpPr>
        <p:spPr>
          <a:xfrm>
            <a:off x="8410724" y="4129180"/>
            <a:ext cx="3976926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Indicates atrial standstill</a:t>
            </a:r>
            <a:endParaRPr lang="en-US" sz="1200" dirty="0"/>
          </a:p>
        </p:txBody>
      </p:sp>
      <p:sp>
        <p:nvSpPr>
          <p:cNvPr id="43" name="Text 17"/>
          <p:cNvSpPr/>
          <p:nvPr/>
        </p:nvSpPr>
        <p:spPr>
          <a:xfrm>
            <a:off x="6524625" y="4514850"/>
            <a:ext cx="2515314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PR-interval prolongation</a:t>
            </a:r>
            <a:endParaRPr lang="en-US" sz="1200" dirty="0"/>
          </a:p>
        </p:txBody>
      </p:sp>
      <p:sp>
        <p:nvSpPr>
          <p:cNvPr id="44" name="Text 18"/>
          <p:cNvSpPr/>
          <p:nvPr/>
        </p:nvSpPr>
        <p:spPr>
          <a:xfrm>
            <a:off x="8430220" y="4514850"/>
            <a:ext cx="3976926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Delay in atrial-ventricular conduction</a:t>
            </a:r>
            <a:endParaRPr lang="en-US" sz="1200" dirty="0"/>
          </a:p>
        </p:txBody>
      </p:sp>
      <p:sp>
        <p:nvSpPr>
          <p:cNvPr id="45" name="Text 19"/>
          <p:cNvSpPr/>
          <p:nvPr/>
        </p:nvSpPr>
        <p:spPr>
          <a:xfrm>
            <a:off x="6524625" y="4819650"/>
            <a:ext cx="2515314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Widened QRS complex</a:t>
            </a:r>
            <a:endParaRPr lang="en-US" sz="1200" dirty="0"/>
          </a:p>
        </p:txBody>
      </p:sp>
      <p:sp>
        <p:nvSpPr>
          <p:cNvPr id="46" name="Text 20"/>
          <p:cNvSpPr/>
          <p:nvPr/>
        </p:nvSpPr>
        <p:spPr>
          <a:xfrm>
            <a:off x="8430220" y="4819650"/>
            <a:ext cx="3976926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Reflects slowed ventricular depolarization</a:t>
            </a:r>
            <a:endParaRPr lang="en-US" sz="1200" dirty="0"/>
          </a:p>
        </p:txBody>
      </p:sp>
      <p:sp>
        <p:nvSpPr>
          <p:cNvPr id="49" name="Text 23"/>
          <p:cNvSpPr/>
          <p:nvPr/>
        </p:nvSpPr>
        <p:spPr>
          <a:xfrm>
            <a:off x="457200" y="6210300"/>
            <a:ext cx="253621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 Electrolyte Disorders</a:t>
            </a:r>
            <a:endParaRPr lang="en-US" sz="1050" dirty="0"/>
          </a:p>
        </p:txBody>
      </p:sp>
      <p:sp>
        <p:nvSpPr>
          <p:cNvPr id="50" name="Text 24"/>
          <p:cNvSpPr/>
          <p:nvPr/>
        </p:nvSpPr>
        <p:spPr>
          <a:xfrm>
            <a:off x="11350377" y="6210300"/>
            <a:ext cx="461308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11/13</a:t>
            </a:r>
            <a:endParaRPr lang="en-US" sz="10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ACF80C-6A04-A880-B063-40736284096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0800000" flipH="1" flipV="1">
            <a:off x="6610350" y="1707410"/>
            <a:ext cx="4662698" cy="134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31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17274DE-7DB0-48F5-1714-FC1DD83F0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131FCE2E-631C-9CCF-A4D3-1C747A628B84}"/>
              </a:ext>
            </a:extLst>
          </p:cNvPr>
          <p:cNvSpPr/>
          <p:nvPr/>
        </p:nvSpPr>
        <p:spPr>
          <a:xfrm>
            <a:off x="569259" y="296333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Hyperkalemia: ECG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57679D-0ED7-41BB-3D26-90849C58E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49" y="1161228"/>
            <a:ext cx="5894851" cy="5010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8F6160-D63A-345D-3485-17DCAEC59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579" y="1460051"/>
            <a:ext cx="4787900" cy="4236720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E634F9B3-ADBC-4835-1874-077293B9FA25}"/>
              </a:ext>
            </a:extLst>
          </p:cNvPr>
          <p:cNvSpPr/>
          <p:nvPr/>
        </p:nvSpPr>
        <p:spPr>
          <a:xfrm>
            <a:off x="6727638" y="420992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ventricular tachycardia </a:t>
            </a:r>
          </a:p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chemeClr val="accent1"/>
                </a:solidFill>
                <a:latin typeface="ui-sans-serif" pitchFamily="34" charset="0"/>
                <a:ea typeface="ui-sans-serif" pitchFamily="34" charset="-122"/>
              </a:rPr>
              <a:t>If left untreated 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71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17274DE-7DB0-48F5-1714-FC1DD83F0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8BD7CEA-F9B9-9C66-57EF-8B680EA8D3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4837962"/>
              </p:ext>
            </p:extLst>
          </p:nvPr>
        </p:nvGraphicFramePr>
        <p:xfrm>
          <a:off x="2303273" y="982133"/>
          <a:ext cx="6508908" cy="5418667"/>
        </p:xfrm>
        <a:graphic>
          <a:graphicData uri="http://schemas.openxmlformats.org/drawingml/2006/table">
            <a:tbl>
              <a:tblPr firstRow="1" firstCol="1">
                <a:tableStyleId>{3C2FFA5D-87B4-456A-9821-1D502468CF0F}</a:tableStyleId>
              </a:tblPr>
              <a:tblGrid>
                <a:gridCol w="2169636">
                  <a:extLst>
                    <a:ext uri="{9D8B030D-6E8A-4147-A177-3AD203B41FA5}">
                      <a16:colId xmlns:a16="http://schemas.microsoft.com/office/drawing/2014/main" val="4255175120"/>
                    </a:ext>
                  </a:extLst>
                </a:gridCol>
                <a:gridCol w="2169636">
                  <a:extLst>
                    <a:ext uri="{9D8B030D-6E8A-4147-A177-3AD203B41FA5}">
                      <a16:colId xmlns:a16="http://schemas.microsoft.com/office/drawing/2014/main" val="2300949202"/>
                    </a:ext>
                  </a:extLst>
                </a:gridCol>
                <a:gridCol w="2169636">
                  <a:extLst>
                    <a:ext uri="{9D8B030D-6E8A-4147-A177-3AD203B41FA5}">
                      <a16:colId xmlns:a16="http://schemas.microsoft.com/office/drawing/2014/main" val="3082570106"/>
                    </a:ext>
                  </a:extLst>
                </a:gridCol>
              </a:tblGrid>
              <a:tr h="2929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Test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Status in </a:t>
                      </a:r>
                      <a:r>
                        <a:rPr lang="en-US" sz="1400" dirty="0" err="1"/>
                        <a:t>Hyperkalemia</a:t>
                      </a:r>
                      <a:endParaRPr lang="en-US" sz="1400" dirty="0"/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Why?</a:t>
                      </a:r>
                    </a:p>
                  </a:txBody>
                  <a:tcPr marL="73225" marR="73225" marT="36613" marB="36613" anchor="ctr"/>
                </a:tc>
                <a:extLst>
                  <a:ext uri="{0D108BD9-81ED-4DB2-BD59-A6C34878D82A}">
                    <a16:rowId xmlns:a16="http://schemas.microsoft.com/office/drawing/2014/main" val="166725545"/>
                  </a:ext>
                </a:extLst>
              </a:tr>
              <a:tr h="7322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Serum Glucose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High in DKA; Low after insulin treatment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High glucose/insulin deficiency → K⁺ shifts out of cells.</a:t>
                      </a:r>
                    </a:p>
                  </a:txBody>
                  <a:tcPr marL="73225" marR="73225" marT="36613" marB="36613" anchor="ctr"/>
                </a:tc>
                <a:extLst>
                  <a:ext uri="{0D108BD9-81ED-4DB2-BD59-A6C34878D82A}">
                    <a16:rowId xmlns:a16="http://schemas.microsoft.com/office/drawing/2014/main" val="2811356921"/>
                  </a:ext>
                </a:extLst>
              </a:tr>
              <a:tr h="5125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Serum Magnesium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Normal or High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Often ↑ in renal failure (same cause as ↑ K⁺).</a:t>
                      </a:r>
                    </a:p>
                  </a:txBody>
                  <a:tcPr marL="73225" marR="73225" marT="36613" marB="36613" anchor="ctr"/>
                </a:tc>
                <a:extLst>
                  <a:ext uri="{0D108BD9-81ED-4DB2-BD59-A6C34878D82A}">
                    <a16:rowId xmlns:a16="http://schemas.microsoft.com/office/drawing/2014/main" val="422802390"/>
                  </a:ext>
                </a:extLst>
              </a:tr>
              <a:tr h="11716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CPK (Creatine Phosphokinase)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High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Indicates rhabdomyolysis/crush injury → muscle cells break → release K⁺, CK, phosphate, uric acid.</a:t>
                      </a:r>
                    </a:p>
                  </a:txBody>
                  <a:tcPr marL="73225" marR="73225" marT="36613" marB="36613" anchor="ctr"/>
                </a:tc>
                <a:extLst>
                  <a:ext uri="{0D108BD9-81ED-4DB2-BD59-A6C34878D82A}">
                    <a16:rowId xmlns:a16="http://schemas.microsoft.com/office/drawing/2014/main" val="422267200"/>
                  </a:ext>
                </a:extLst>
              </a:tr>
              <a:tr h="7322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LDH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High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Tumor lysis or hemolysis → cell breakdown releases K⁺ + LDH.</a:t>
                      </a:r>
                    </a:p>
                  </a:txBody>
                  <a:tcPr marL="73225" marR="73225" marT="36613" marB="36613" anchor="ctr"/>
                </a:tc>
                <a:extLst>
                  <a:ext uri="{0D108BD9-81ED-4DB2-BD59-A6C34878D82A}">
                    <a16:rowId xmlns:a16="http://schemas.microsoft.com/office/drawing/2014/main" val="3531101526"/>
                  </a:ext>
                </a:extLst>
              </a:tr>
              <a:tr h="7322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Urine Electrolytes (Urine K⁺)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Low in renal failure; Low in low aldosterone (Addison’s)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Kidneys fail to excrete K⁺.</a:t>
                      </a:r>
                    </a:p>
                  </a:txBody>
                  <a:tcPr marL="73225" marR="73225" marT="36613" marB="36613" anchor="ctr"/>
                </a:tc>
                <a:extLst>
                  <a:ext uri="{0D108BD9-81ED-4DB2-BD59-A6C34878D82A}">
                    <a16:rowId xmlns:a16="http://schemas.microsoft.com/office/drawing/2014/main" val="276606232"/>
                  </a:ext>
                </a:extLst>
              </a:tr>
              <a:tr h="7322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Urine Creatinine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Helps assess kidney function; renal failure → impaired K⁺ excretion.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endParaRPr lang="en-JO" sz="1400"/>
                    </a:p>
                  </a:txBody>
                  <a:tcPr marL="73225" marR="73225" marT="36613" marB="36613"/>
                </a:tc>
                <a:extLst>
                  <a:ext uri="{0D108BD9-81ED-4DB2-BD59-A6C34878D82A}">
                    <a16:rowId xmlns:a16="http://schemas.microsoft.com/office/drawing/2014/main" val="991689774"/>
                  </a:ext>
                </a:extLst>
              </a:tr>
              <a:tr h="5125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Acid–Base Balance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Metabolic Acidosis common</a:t>
                      </a:r>
                    </a:p>
                  </a:txBody>
                  <a:tcPr marL="73225" marR="73225" marT="36613" marB="366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H⁺ enters cells, K⁺ exits → </a:t>
                      </a:r>
                      <a:r>
                        <a:rPr lang="en-US" sz="1400" dirty="0" err="1"/>
                        <a:t>hyperkalemia</a:t>
                      </a:r>
                      <a:r>
                        <a:rPr lang="en-US" sz="1400" dirty="0"/>
                        <a:t>.</a:t>
                      </a:r>
                    </a:p>
                  </a:txBody>
                  <a:tcPr marL="73225" marR="73225" marT="36613" marB="36613" anchor="ctr"/>
                </a:tc>
                <a:extLst>
                  <a:ext uri="{0D108BD9-81ED-4DB2-BD59-A6C34878D82A}">
                    <a16:rowId xmlns:a16="http://schemas.microsoft.com/office/drawing/2014/main" val="1247838163"/>
                  </a:ext>
                </a:extLst>
              </a:tr>
            </a:tbl>
          </a:graphicData>
        </a:graphic>
      </p:graphicFrame>
      <p:sp>
        <p:nvSpPr>
          <p:cNvPr id="13" name="Text 0">
            <a:extLst>
              <a:ext uri="{FF2B5EF4-FFF2-40B4-BE49-F238E27FC236}">
                <a16:creationId xmlns:a16="http://schemas.microsoft.com/office/drawing/2014/main" id="{131FCE2E-631C-9CCF-A4D3-1C747A628B84}"/>
              </a:ext>
            </a:extLst>
          </p:cNvPr>
          <p:cNvSpPr/>
          <p:nvPr/>
        </p:nvSpPr>
        <p:spPr>
          <a:xfrm>
            <a:off x="569259" y="296333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Hyperkalemia: Lap tests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85112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87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57300"/>
            <a:ext cx="5524500" cy="1714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" y="1447800"/>
            <a:ext cx="199132" cy="3429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232" y="1828800"/>
            <a:ext cx="219075" cy="2667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0300" y="1257300"/>
            <a:ext cx="5524500" cy="1714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1447800"/>
            <a:ext cx="342900" cy="3429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6100" y="1828800"/>
            <a:ext cx="190500" cy="2667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6100" y="2171700"/>
            <a:ext cx="238125" cy="2667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6100" y="2514600"/>
            <a:ext cx="171450" cy="2667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3200400"/>
            <a:ext cx="5524500" cy="1714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700" y="3390900"/>
            <a:ext cx="342900" cy="3429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3000" y="3771900"/>
            <a:ext cx="219075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3000" y="4114800"/>
            <a:ext cx="142875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3000" y="4457700"/>
            <a:ext cx="238125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0300" y="3200400"/>
            <a:ext cx="5524500" cy="17145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00800" y="3390900"/>
            <a:ext cx="214461" cy="3429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67661" y="3771900"/>
            <a:ext cx="190500" cy="2667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" y="5029200"/>
            <a:ext cx="11277600" cy="5715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1500" y="5143500"/>
            <a:ext cx="285750" cy="342900"/>
          </a:xfrm>
          <a:prstGeom prst="rect">
            <a:avLst/>
          </a:prstGeom>
        </p:spPr>
      </p:pic>
      <p:sp>
        <p:nvSpPr>
          <p:cNvPr id="22" name="Text 0"/>
          <p:cNvSpPr/>
          <p:nvPr/>
        </p:nvSpPr>
        <p:spPr>
          <a:xfrm>
            <a:off x="457200" y="457200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Hyperkalemia: Management and Treatment</a:t>
            </a:r>
            <a:endParaRPr lang="en-US" sz="3600" dirty="0"/>
          </a:p>
        </p:txBody>
      </p:sp>
      <p:sp>
        <p:nvSpPr>
          <p:cNvPr id="23" name="Text 1"/>
          <p:cNvSpPr/>
          <p:nvPr/>
        </p:nvSpPr>
        <p:spPr>
          <a:xfrm>
            <a:off x="683568" y="1447800"/>
            <a:ext cx="238958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60"/>
              </a:lnSpc>
              <a:buNone/>
            </a:pPr>
            <a:r>
              <a:rPr lang="en-US" sz="1440" b="1" dirty="0">
                <a:solidFill>
                  <a:srgbClr val="11182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1</a:t>
            </a:r>
            <a:endParaRPr lang="en-US" sz="1440" dirty="0"/>
          </a:p>
        </p:txBody>
      </p:sp>
      <p:sp>
        <p:nvSpPr>
          <p:cNvPr id="24" name="Text 2"/>
          <p:cNvSpPr/>
          <p:nvPr/>
        </p:nvSpPr>
        <p:spPr>
          <a:xfrm>
            <a:off x="999232" y="1447800"/>
            <a:ext cx="5750362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Stabilize Cardiac Membrane</a:t>
            </a:r>
            <a:endParaRPr lang="en-US" sz="1800" dirty="0"/>
          </a:p>
        </p:txBody>
      </p:sp>
      <p:sp>
        <p:nvSpPr>
          <p:cNvPr id="25" name="Text 3"/>
          <p:cNvSpPr/>
          <p:nvPr/>
        </p:nvSpPr>
        <p:spPr>
          <a:xfrm>
            <a:off x="1332607" y="1828800"/>
            <a:ext cx="3508474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IV Calcium (gluconate or chloride)</a:t>
            </a:r>
            <a:endParaRPr lang="en-US" sz="1350" dirty="0"/>
          </a:p>
        </p:txBody>
      </p:sp>
      <p:sp>
        <p:nvSpPr>
          <p:cNvPr id="26" name="Text 4"/>
          <p:cNvSpPr/>
          <p:nvPr/>
        </p:nvSpPr>
        <p:spPr>
          <a:xfrm>
            <a:off x="999232" y="2171700"/>
            <a:ext cx="4791968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Counteracts cardiotoxic effects by stabilizing myocardial cell membranes. Does not lower serum potassium.</a:t>
            </a:r>
            <a:endParaRPr lang="en-US" sz="1200" dirty="0"/>
          </a:p>
        </p:txBody>
      </p:sp>
      <p:sp>
        <p:nvSpPr>
          <p:cNvPr id="27" name="Text 5"/>
          <p:cNvSpPr/>
          <p:nvPr/>
        </p:nvSpPr>
        <p:spPr>
          <a:xfrm>
            <a:off x="6508552" y="1447800"/>
            <a:ext cx="41148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60"/>
              </a:lnSpc>
              <a:buNone/>
            </a:pPr>
            <a:r>
              <a:rPr lang="en-US" sz="1440" b="1" dirty="0">
                <a:solidFill>
                  <a:srgbClr val="11182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2</a:t>
            </a:r>
            <a:endParaRPr lang="en-US" sz="1440" dirty="0"/>
          </a:p>
        </p:txBody>
      </p:sp>
      <p:sp>
        <p:nvSpPr>
          <p:cNvPr id="28" name="Text 6"/>
          <p:cNvSpPr/>
          <p:nvPr/>
        </p:nvSpPr>
        <p:spPr>
          <a:xfrm>
            <a:off x="6896100" y="1447800"/>
            <a:ext cx="4558963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Shift Potassium into Cells</a:t>
            </a:r>
            <a:endParaRPr lang="en-US" sz="1800" dirty="0"/>
          </a:p>
        </p:txBody>
      </p:sp>
      <p:sp>
        <p:nvSpPr>
          <p:cNvPr id="29" name="Text 7"/>
          <p:cNvSpPr/>
          <p:nvPr/>
        </p:nvSpPr>
        <p:spPr>
          <a:xfrm>
            <a:off x="7200900" y="1828800"/>
            <a:ext cx="2051328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IV Insulin &amp; Glucose</a:t>
            </a:r>
            <a:endParaRPr lang="en-US" sz="1350" dirty="0"/>
          </a:p>
        </p:txBody>
      </p:sp>
      <p:sp>
        <p:nvSpPr>
          <p:cNvPr id="30" name="Text 8"/>
          <p:cNvSpPr/>
          <p:nvPr/>
        </p:nvSpPr>
        <p:spPr>
          <a:xfrm>
            <a:off x="7248525" y="2171700"/>
            <a:ext cx="2780169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Beta-2 Agonists (Albuterol)</a:t>
            </a:r>
            <a:endParaRPr lang="en-US" sz="1350" dirty="0"/>
          </a:p>
        </p:txBody>
      </p:sp>
      <p:sp>
        <p:nvSpPr>
          <p:cNvPr id="31" name="Text 9"/>
          <p:cNvSpPr/>
          <p:nvPr/>
        </p:nvSpPr>
        <p:spPr>
          <a:xfrm>
            <a:off x="7181850" y="2514600"/>
            <a:ext cx="4216063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Sodium Bicarbonate (metabolic acidosis)</a:t>
            </a:r>
            <a:endParaRPr lang="en-US" sz="1350" dirty="0"/>
          </a:p>
        </p:txBody>
      </p:sp>
      <p:sp>
        <p:nvSpPr>
          <p:cNvPr id="32" name="Text 10"/>
          <p:cNvSpPr/>
          <p:nvPr/>
        </p:nvSpPr>
        <p:spPr>
          <a:xfrm>
            <a:off x="755452" y="3390900"/>
            <a:ext cx="41148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60"/>
              </a:lnSpc>
              <a:buNone/>
            </a:pPr>
            <a:r>
              <a:rPr lang="en-US" sz="1440" b="1" dirty="0">
                <a:solidFill>
                  <a:srgbClr val="11182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3</a:t>
            </a:r>
            <a:endParaRPr lang="en-US" sz="1440" dirty="0"/>
          </a:p>
        </p:txBody>
      </p:sp>
      <p:sp>
        <p:nvSpPr>
          <p:cNvPr id="33" name="Text 11"/>
          <p:cNvSpPr/>
          <p:nvPr/>
        </p:nvSpPr>
        <p:spPr>
          <a:xfrm>
            <a:off x="1143000" y="3390900"/>
            <a:ext cx="4632186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Remove Potassium from Body</a:t>
            </a:r>
            <a:endParaRPr lang="en-US" sz="1800" dirty="0"/>
          </a:p>
        </p:txBody>
      </p:sp>
      <p:sp>
        <p:nvSpPr>
          <p:cNvPr id="34" name="Text 12"/>
          <p:cNvSpPr/>
          <p:nvPr/>
        </p:nvSpPr>
        <p:spPr>
          <a:xfrm>
            <a:off x="1476375" y="3771900"/>
            <a:ext cx="2852857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Loop Diuretics (furosemide)</a:t>
            </a:r>
            <a:endParaRPr lang="en-US" sz="1350" dirty="0"/>
          </a:p>
        </p:txBody>
      </p:sp>
      <p:sp>
        <p:nvSpPr>
          <p:cNvPr id="35" name="Text 13"/>
          <p:cNvSpPr/>
          <p:nvPr/>
        </p:nvSpPr>
        <p:spPr>
          <a:xfrm>
            <a:off x="1400175" y="4114800"/>
            <a:ext cx="3828514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Cation Exchange Resins (Kayexalate)</a:t>
            </a:r>
            <a:endParaRPr lang="en-US" sz="1350" dirty="0"/>
          </a:p>
        </p:txBody>
      </p:sp>
      <p:sp>
        <p:nvSpPr>
          <p:cNvPr id="36" name="Text 14"/>
          <p:cNvSpPr/>
          <p:nvPr/>
        </p:nvSpPr>
        <p:spPr>
          <a:xfrm>
            <a:off x="1495425" y="4457700"/>
            <a:ext cx="2975193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Dialysis (hemodialysis/CRRT)</a:t>
            </a:r>
            <a:endParaRPr lang="en-US" sz="1350" dirty="0"/>
          </a:p>
        </p:txBody>
      </p:sp>
      <p:sp>
        <p:nvSpPr>
          <p:cNvPr id="37" name="Text 15"/>
          <p:cNvSpPr/>
          <p:nvPr/>
        </p:nvSpPr>
        <p:spPr>
          <a:xfrm>
            <a:off x="6444407" y="3390900"/>
            <a:ext cx="257354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60"/>
              </a:lnSpc>
              <a:buNone/>
            </a:pPr>
            <a:r>
              <a:rPr lang="en-US" sz="1440" b="1" dirty="0">
                <a:solidFill>
                  <a:srgbClr val="11182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4</a:t>
            </a:r>
            <a:endParaRPr lang="en-US" sz="1440" dirty="0"/>
          </a:p>
        </p:txBody>
      </p:sp>
      <p:sp>
        <p:nvSpPr>
          <p:cNvPr id="38" name="Text 16"/>
          <p:cNvSpPr/>
          <p:nvPr/>
        </p:nvSpPr>
        <p:spPr>
          <a:xfrm>
            <a:off x="6767661" y="3390900"/>
            <a:ext cx="5731966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Address Underlying Cause</a:t>
            </a:r>
            <a:endParaRPr lang="en-US" sz="1800" dirty="0"/>
          </a:p>
        </p:txBody>
      </p:sp>
      <p:sp>
        <p:nvSpPr>
          <p:cNvPr id="39" name="Text 17"/>
          <p:cNvSpPr/>
          <p:nvPr/>
        </p:nvSpPr>
        <p:spPr>
          <a:xfrm>
            <a:off x="7072461" y="3771900"/>
            <a:ext cx="2935367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Identify and treat root cause</a:t>
            </a:r>
            <a:endParaRPr lang="en-US" sz="1350" dirty="0"/>
          </a:p>
        </p:txBody>
      </p:sp>
      <p:sp>
        <p:nvSpPr>
          <p:cNvPr id="40" name="Text 18"/>
          <p:cNvSpPr/>
          <p:nvPr/>
        </p:nvSpPr>
        <p:spPr>
          <a:xfrm>
            <a:off x="6767661" y="4114800"/>
            <a:ext cx="4776639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Adjust medications, manage kidney disease, control diabetes, or address other contributing factors.</a:t>
            </a:r>
            <a:endParaRPr lang="en-US" sz="1200" dirty="0"/>
          </a:p>
        </p:txBody>
      </p:sp>
      <p:sp>
        <p:nvSpPr>
          <p:cNvPr id="41" name="Text 19"/>
          <p:cNvSpPr/>
          <p:nvPr/>
        </p:nvSpPr>
        <p:spPr>
          <a:xfrm>
            <a:off x="1009650" y="5181600"/>
            <a:ext cx="11217831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F8717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Urgent treatment</a:t>
            </a:r>
            <a:r>
              <a:rPr lang="en-US" sz="1350" dirty="0">
                <a:solidFill>
                  <a:srgbClr val="E5E7E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is indicated for severe hyperkalemia, symptomatic patients, or those with ECG changes.</a:t>
            </a:r>
            <a:endParaRPr lang="en-US" sz="1350" dirty="0"/>
          </a:p>
        </p:txBody>
      </p:sp>
      <p:sp>
        <p:nvSpPr>
          <p:cNvPr id="42" name="Text 20"/>
          <p:cNvSpPr/>
          <p:nvPr/>
        </p:nvSpPr>
        <p:spPr>
          <a:xfrm>
            <a:off x="457200" y="6210300"/>
            <a:ext cx="253621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 Electrolyte Disorders</a:t>
            </a:r>
            <a:endParaRPr lang="en-US" sz="1050" dirty="0"/>
          </a:p>
        </p:txBody>
      </p:sp>
      <p:sp>
        <p:nvSpPr>
          <p:cNvPr id="43" name="Text 21"/>
          <p:cNvSpPr/>
          <p:nvPr/>
        </p:nvSpPr>
        <p:spPr>
          <a:xfrm>
            <a:off x="11350377" y="6210300"/>
            <a:ext cx="461308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12/13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87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790700"/>
            <a:ext cx="200025" cy="304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247900"/>
            <a:ext cx="171450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705100"/>
            <a:ext cx="257175" cy="304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352800"/>
            <a:ext cx="285750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381500"/>
            <a:ext cx="228600" cy="3048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4991100"/>
            <a:ext cx="200025" cy="3048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0154" y="2533650"/>
            <a:ext cx="2678013" cy="22860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1717" y="2343150"/>
            <a:ext cx="1485900" cy="1485900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457200" y="457200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Introduction to Potassium</a:t>
            </a:r>
            <a:endParaRPr lang="en-US" sz="3600" dirty="0"/>
          </a:p>
        </p:txBody>
      </p:sp>
      <p:sp>
        <p:nvSpPr>
          <p:cNvPr id="13" name="Text 1"/>
          <p:cNvSpPr/>
          <p:nvPr/>
        </p:nvSpPr>
        <p:spPr>
          <a:xfrm>
            <a:off x="457200" y="1295400"/>
            <a:ext cx="6461671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What is Potassium?</a:t>
            </a:r>
            <a:endParaRPr lang="en-US" sz="2250" dirty="0"/>
          </a:p>
        </p:txBody>
      </p:sp>
      <p:sp>
        <p:nvSpPr>
          <p:cNvPr id="14" name="Text 2"/>
          <p:cNvSpPr/>
          <p:nvPr/>
        </p:nvSpPr>
        <p:spPr>
          <a:xfrm>
            <a:off x="771525" y="1752600"/>
            <a:ext cx="7238226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An essential mineral and electrolyte crucial for bodily functions</a:t>
            </a:r>
            <a:endParaRPr lang="en-US" sz="1500" dirty="0"/>
          </a:p>
        </p:txBody>
      </p:sp>
      <p:sp>
        <p:nvSpPr>
          <p:cNvPr id="15" name="Text 3"/>
          <p:cNvSpPr/>
          <p:nvPr/>
        </p:nvSpPr>
        <p:spPr>
          <a:xfrm>
            <a:off x="742950" y="2209800"/>
            <a:ext cx="6690479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The most abundant intracellular cation in the human body</a:t>
            </a:r>
            <a:endParaRPr lang="en-US" sz="1500" dirty="0"/>
          </a:p>
        </p:txBody>
      </p:sp>
      <p:sp>
        <p:nvSpPr>
          <p:cNvPr id="16" name="Text 4"/>
          <p:cNvSpPr/>
          <p:nvPr/>
        </p:nvSpPr>
        <p:spPr>
          <a:xfrm>
            <a:off x="828675" y="2667000"/>
            <a:ext cx="6090196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Vital for nerve transmission, muscle contraction, and heart rhythm</a:t>
            </a:r>
            <a:endParaRPr lang="en-US" sz="1500" dirty="0"/>
          </a:p>
        </p:txBody>
      </p:sp>
      <p:sp>
        <p:nvSpPr>
          <p:cNvPr id="17" name="Text 5"/>
          <p:cNvSpPr/>
          <p:nvPr/>
        </p:nvSpPr>
        <p:spPr>
          <a:xfrm>
            <a:off x="857250" y="3314700"/>
            <a:ext cx="5770185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Required for maintaining intracellular fluid volume</a:t>
            </a:r>
            <a:endParaRPr lang="en-US" sz="1500" dirty="0"/>
          </a:p>
        </p:txBody>
      </p:sp>
      <p:sp>
        <p:nvSpPr>
          <p:cNvPr id="18" name="Text 6"/>
          <p:cNvSpPr/>
          <p:nvPr/>
        </p:nvSpPr>
        <p:spPr>
          <a:xfrm>
            <a:off x="457200" y="3886200"/>
            <a:ext cx="7754005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Why Study Potassium Disorders?</a:t>
            </a:r>
            <a:endParaRPr lang="en-US" sz="2250" dirty="0"/>
          </a:p>
        </p:txBody>
      </p:sp>
      <p:sp>
        <p:nvSpPr>
          <p:cNvPr id="19" name="Text 7"/>
          <p:cNvSpPr/>
          <p:nvPr/>
        </p:nvSpPr>
        <p:spPr>
          <a:xfrm>
            <a:off x="800100" y="4343400"/>
            <a:ext cx="6118771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Both hypo- and hyperkalemia can lead to life-threatening arrhythmias</a:t>
            </a:r>
            <a:endParaRPr lang="en-US" sz="1500" dirty="0"/>
          </a:p>
        </p:txBody>
      </p:sp>
      <p:sp>
        <p:nvSpPr>
          <p:cNvPr id="20" name="Text 8"/>
          <p:cNvSpPr/>
          <p:nvPr/>
        </p:nvSpPr>
        <p:spPr>
          <a:xfrm>
            <a:off x="771525" y="4953000"/>
            <a:ext cx="6147346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Understanding potassium balance is crucial for diagnosing various conditions</a:t>
            </a:r>
            <a:endParaRPr lang="en-US" sz="1500" dirty="0"/>
          </a:p>
        </p:txBody>
      </p:sp>
      <p:sp>
        <p:nvSpPr>
          <p:cNvPr id="21" name="Text 9"/>
          <p:cNvSpPr/>
          <p:nvPr/>
        </p:nvSpPr>
        <p:spPr>
          <a:xfrm>
            <a:off x="8444954" y="2838450"/>
            <a:ext cx="2068413" cy="571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45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K</a:t>
            </a:r>
            <a:endParaRPr lang="en-US" sz="4500" dirty="0"/>
          </a:p>
        </p:txBody>
      </p:sp>
      <p:sp>
        <p:nvSpPr>
          <p:cNvPr id="22" name="Text 10"/>
          <p:cNvSpPr/>
          <p:nvPr/>
        </p:nvSpPr>
        <p:spPr>
          <a:xfrm>
            <a:off x="8238113" y="3619500"/>
            <a:ext cx="2482096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</a:t>
            </a:r>
            <a:endParaRPr lang="en-US" sz="1800" dirty="0"/>
          </a:p>
        </p:txBody>
      </p:sp>
      <p:sp>
        <p:nvSpPr>
          <p:cNvPr id="23" name="Text 11"/>
          <p:cNvSpPr/>
          <p:nvPr/>
        </p:nvSpPr>
        <p:spPr>
          <a:xfrm>
            <a:off x="8238113" y="3943350"/>
            <a:ext cx="2482096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35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Atomic Number: 19</a:t>
            </a:r>
            <a:endParaRPr lang="en-US" sz="1350" dirty="0"/>
          </a:p>
        </p:txBody>
      </p:sp>
      <p:sp>
        <p:nvSpPr>
          <p:cNvPr id="24" name="Text 12"/>
          <p:cNvSpPr/>
          <p:nvPr/>
        </p:nvSpPr>
        <p:spPr>
          <a:xfrm>
            <a:off x="8238113" y="4248150"/>
            <a:ext cx="2482096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35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Atomic Weight: 39.0983</a:t>
            </a:r>
            <a:endParaRPr lang="en-US" sz="1350" dirty="0"/>
          </a:p>
        </p:txBody>
      </p:sp>
      <p:sp>
        <p:nvSpPr>
          <p:cNvPr id="25" name="Text 13"/>
          <p:cNvSpPr/>
          <p:nvPr/>
        </p:nvSpPr>
        <p:spPr>
          <a:xfrm>
            <a:off x="457200" y="6210300"/>
            <a:ext cx="253621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 Electrolyte Disorders</a:t>
            </a:r>
            <a:endParaRPr lang="en-US" sz="1050" dirty="0"/>
          </a:p>
        </p:txBody>
      </p:sp>
      <p:sp>
        <p:nvSpPr>
          <p:cNvPr id="26" name="Text 14"/>
          <p:cNvSpPr/>
          <p:nvPr/>
        </p:nvSpPr>
        <p:spPr>
          <a:xfrm>
            <a:off x="11435209" y="6210300"/>
            <a:ext cx="359509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2/13</a:t>
            </a:r>
            <a:endParaRPr lang="en-US" sz="10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17274DE-7DB0-48F5-1714-FC1DD83F0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131FCE2E-631C-9CCF-A4D3-1C747A628B84}"/>
              </a:ext>
            </a:extLst>
          </p:cNvPr>
          <p:cNvSpPr/>
          <p:nvPr/>
        </p:nvSpPr>
        <p:spPr>
          <a:xfrm>
            <a:off x="282887" y="214655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Summary</a:t>
            </a:r>
            <a:endParaRPr lang="en-US" sz="3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6DFFE3-2C18-D71F-3B4C-D1B9A988F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065837"/>
              </p:ext>
            </p:extLst>
          </p:nvPr>
        </p:nvGraphicFramePr>
        <p:xfrm>
          <a:off x="282887" y="1157443"/>
          <a:ext cx="11321428" cy="4113928"/>
        </p:xfrm>
        <a:graphic>
          <a:graphicData uri="http://schemas.openxmlformats.org/drawingml/2006/table">
            <a:tbl>
              <a:tblPr firstRow="1" firstCol="1">
                <a:tableStyleId>{3C2FFA5D-87B4-456A-9821-1D502468CF0F}</a:tableStyleId>
              </a:tblPr>
              <a:tblGrid>
                <a:gridCol w="5660714">
                  <a:extLst>
                    <a:ext uri="{9D8B030D-6E8A-4147-A177-3AD203B41FA5}">
                      <a16:colId xmlns:a16="http://schemas.microsoft.com/office/drawing/2014/main" val="632522811"/>
                    </a:ext>
                  </a:extLst>
                </a:gridCol>
                <a:gridCol w="5660714">
                  <a:extLst>
                    <a:ext uri="{9D8B030D-6E8A-4147-A177-3AD203B41FA5}">
                      <a16:colId xmlns:a16="http://schemas.microsoft.com/office/drawing/2014/main" val="2192167625"/>
                    </a:ext>
                  </a:extLst>
                </a:gridCol>
              </a:tblGrid>
              <a:tr h="2977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>
                          <a:effectLst/>
                        </a:rPr>
                        <a:t>Feature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>
                          <a:effectLst/>
                        </a:rPr>
                        <a:t>Details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extLst>
                  <a:ext uri="{0D108BD9-81ED-4DB2-BD59-A6C34878D82A}">
                    <a16:rowId xmlns:a16="http://schemas.microsoft.com/office/drawing/2014/main" val="4034873075"/>
                  </a:ext>
                </a:extLst>
              </a:tr>
              <a:tr h="2977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>
                          <a:effectLst/>
                        </a:rPr>
                        <a:t>Main Causes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>
                          <a:effectLst/>
                        </a:rPr>
                        <a:t>Renal failure, ACEi/ARBs, spironolactone, </a:t>
                      </a:r>
                      <a:r>
                        <a:rPr lang="el-GR" sz="1700">
                          <a:effectLst/>
                        </a:rPr>
                        <a:t>β-</a:t>
                      </a:r>
                      <a:r>
                        <a:rPr lang="en-US" sz="1700">
                          <a:effectLst/>
                        </a:rPr>
                        <a:t>blockers, metabolic acidosis, cell lysis (rhabdomyolysis, burns, tumor lysis), insulin deficiency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extLst>
                  <a:ext uri="{0D108BD9-81ED-4DB2-BD59-A6C34878D82A}">
                    <a16:rowId xmlns:a16="http://schemas.microsoft.com/office/drawing/2014/main" val="1154056182"/>
                  </a:ext>
                </a:extLst>
              </a:tr>
              <a:tr h="2977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dirty="0" err="1">
                          <a:effectLst/>
                        </a:rPr>
                        <a:t>Pseudo-Hyperkalemia</a:t>
                      </a:r>
                      <a:endParaRPr lang="en-US" sz="1700" dirty="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>
                          <a:effectLst/>
                        </a:rPr>
                        <a:t>False ↑ K⁺ due to: </a:t>
                      </a:r>
                      <a:r>
                        <a:rPr lang="en-JO" sz="1700">
                          <a:effectLst/>
                        </a:rPr>
                        <a:t>🔴 </a:t>
                      </a:r>
                      <a:r>
                        <a:rPr lang="en-US" sz="1700">
                          <a:effectLst/>
                        </a:rPr>
                        <a:t>Hemolysis of sample </a:t>
                      </a:r>
                      <a:r>
                        <a:rPr lang="en-JO" sz="1700">
                          <a:effectLst/>
                        </a:rPr>
                        <a:t>🔴 </a:t>
                      </a:r>
                      <a:r>
                        <a:rPr lang="en-US" sz="1700">
                          <a:effectLst/>
                        </a:rPr>
                        <a:t>Leukocytosis &gt; 100,000/mm³ </a:t>
                      </a:r>
                      <a:r>
                        <a:rPr lang="en-JO" sz="1700">
                          <a:effectLst/>
                        </a:rPr>
                        <a:t>🔴 </a:t>
                      </a:r>
                      <a:r>
                        <a:rPr lang="en-US" sz="1700">
                          <a:effectLst/>
                        </a:rPr>
                        <a:t>Thrombocytosis &gt; 500,000/mm³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extLst>
                  <a:ext uri="{0D108BD9-81ED-4DB2-BD59-A6C34878D82A}">
                    <a16:rowId xmlns:a16="http://schemas.microsoft.com/office/drawing/2014/main" val="3090453782"/>
                  </a:ext>
                </a:extLst>
              </a:tr>
              <a:tr h="2977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>
                          <a:effectLst/>
                        </a:rPr>
                        <a:t>Symptoms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>
                          <a:effectLst/>
                        </a:rPr>
                        <a:t>Weakness, paresthesia, paralysis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extLst>
                  <a:ext uri="{0D108BD9-81ED-4DB2-BD59-A6C34878D82A}">
                    <a16:rowId xmlns:a16="http://schemas.microsoft.com/office/drawing/2014/main" val="3972400608"/>
                  </a:ext>
                </a:extLst>
              </a:tr>
              <a:tr h="2977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>
                          <a:effectLst/>
                        </a:rPr>
                        <a:t>Risks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>
                          <a:effectLst/>
                        </a:rPr>
                        <a:t>⚠️ VFib, asystole (cardiac arrest)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extLst>
                  <a:ext uri="{0D108BD9-81ED-4DB2-BD59-A6C34878D82A}">
                    <a16:rowId xmlns:a16="http://schemas.microsoft.com/office/drawing/2014/main" val="3301760464"/>
                  </a:ext>
                </a:extLst>
              </a:tr>
              <a:tr h="2977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>
                          <a:effectLst/>
                        </a:rPr>
                        <a:t>ECG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>
                          <a:effectLst/>
                        </a:rPr>
                        <a:t>Tall peaked T, wide QRS, sine-wave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extLst>
                  <a:ext uri="{0D108BD9-81ED-4DB2-BD59-A6C34878D82A}">
                    <a16:rowId xmlns:a16="http://schemas.microsoft.com/office/drawing/2014/main" val="170957485"/>
                  </a:ext>
                </a:extLst>
              </a:tr>
              <a:tr h="3385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JO" sz="1700">
                          <a:effectLst/>
                        </a:rPr>
                        <a:t>🔬 </a:t>
                      </a:r>
                      <a:r>
                        <a:rPr lang="en-US" sz="1700">
                          <a:effectLst/>
                        </a:rPr>
                        <a:t>Labs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JO" sz="1700">
                          <a:effectLst/>
                        </a:rPr>
                        <a:t>🔸 ↑ </a:t>
                      </a:r>
                      <a:r>
                        <a:rPr lang="en-US" sz="1700">
                          <a:effectLst/>
                        </a:rPr>
                        <a:t>Creatine Kinase if rhabdomyolysis  </a:t>
                      </a:r>
                      <a:r>
                        <a:rPr lang="en-JO" sz="1700">
                          <a:effectLst/>
                        </a:rPr>
                        <a:t>🔸 ↑ </a:t>
                      </a:r>
                      <a:r>
                        <a:rPr lang="en-US" sz="1700">
                          <a:effectLst/>
                        </a:rPr>
                        <a:t>LDH (tumor lysis syndrome, hemolysis)  </a:t>
                      </a:r>
                      <a:r>
                        <a:rPr lang="en-JO" sz="1700">
                          <a:effectLst/>
                        </a:rPr>
                        <a:t>🔸 ↑ </a:t>
                      </a:r>
                      <a:r>
                        <a:rPr lang="en-US" sz="1700">
                          <a:effectLst/>
                        </a:rPr>
                        <a:t>Uric acid &amp; phosphate (tumor lysis)  </a:t>
                      </a:r>
                      <a:r>
                        <a:rPr lang="en-JO" sz="1700">
                          <a:effectLst/>
                        </a:rPr>
                        <a:t>🔸 ↓ </a:t>
                      </a:r>
                      <a:r>
                        <a:rPr lang="en-US" sz="1700">
                          <a:effectLst/>
                        </a:rPr>
                        <a:t>Aldosterone / ↓ Renin (Addison’s disease)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extLst>
                  <a:ext uri="{0D108BD9-81ED-4DB2-BD59-A6C34878D82A}">
                    <a16:rowId xmlns:a16="http://schemas.microsoft.com/office/drawing/2014/main" val="3321057118"/>
                  </a:ext>
                </a:extLst>
              </a:tr>
              <a:tr h="2977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>
                          <a:effectLst/>
                        </a:rPr>
                        <a:t>Treatment</a:t>
                      </a:r>
                      <a:endParaRPr lang="en-US" sz="170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700" dirty="0">
                          <a:effectLst/>
                        </a:rPr>
                        <a:t>1) Protect heart: IV Ca²⁺ </a:t>
                      </a:r>
                      <a:r>
                        <a:rPr lang="en-US" sz="1700" dirty="0" err="1">
                          <a:effectLst/>
                        </a:rPr>
                        <a:t>gluconate</a:t>
                      </a:r>
                      <a:r>
                        <a:rPr lang="en-US" sz="1700" dirty="0">
                          <a:effectLst/>
                        </a:rPr>
                        <a:t>  2) Shift into cells: insulin + glucose, </a:t>
                      </a:r>
                      <a:r>
                        <a:rPr lang="el-GR" sz="1700" dirty="0">
                          <a:effectLst/>
                        </a:rPr>
                        <a:t>β-</a:t>
                      </a:r>
                      <a:r>
                        <a:rPr lang="en-US" sz="1700" dirty="0">
                          <a:effectLst/>
                        </a:rPr>
                        <a:t>agonists, bicarbonate  3) Remove K⁺: dialysis, loop diuretics, sodium polystyrene</a:t>
                      </a:r>
                      <a:endParaRPr lang="en-US" sz="1700" dirty="0">
                        <a:effectLst/>
                        <a:latin typeface=".AppleSystemUIFont"/>
                      </a:endParaRPr>
                    </a:p>
                  </a:txBody>
                  <a:tcPr marL="45766" marR="45766" marT="9153" marB="9153"/>
                </a:tc>
                <a:extLst>
                  <a:ext uri="{0D108BD9-81ED-4DB2-BD59-A6C34878D82A}">
                    <a16:rowId xmlns:a16="http://schemas.microsoft.com/office/drawing/2014/main" val="631296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726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17274DE-7DB0-48F5-1714-FC1DD83F0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131FCE2E-631C-9CCF-A4D3-1C747A628B84}"/>
              </a:ext>
            </a:extLst>
          </p:cNvPr>
          <p:cNvSpPr/>
          <p:nvPr/>
        </p:nvSpPr>
        <p:spPr>
          <a:xfrm>
            <a:off x="282887" y="214655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Summary</a:t>
            </a:r>
            <a:endParaRPr lang="en-US" sz="36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FAFA55F-5A1E-F6B9-0521-01F3A5D706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636146"/>
              </p:ext>
            </p:extLst>
          </p:nvPr>
        </p:nvGraphicFramePr>
        <p:xfrm>
          <a:off x="1266221" y="886510"/>
          <a:ext cx="9659558" cy="5418665"/>
        </p:xfrm>
        <a:graphic>
          <a:graphicData uri="http://schemas.openxmlformats.org/drawingml/2006/table">
            <a:tbl>
              <a:tblPr firstRow="1" firstCol="1">
                <a:tableStyleId>{3C2FFA5D-87B4-456A-9821-1D502468CF0F}</a:tableStyleId>
              </a:tblPr>
              <a:tblGrid>
                <a:gridCol w="4829779">
                  <a:extLst>
                    <a:ext uri="{9D8B030D-6E8A-4147-A177-3AD203B41FA5}">
                      <a16:colId xmlns:a16="http://schemas.microsoft.com/office/drawing/2014/main" val="162208082"/>
                    </a:ext>
                  </a:extLst>
                </a:gridCol>
                <a:gridCol w="4829779">
                  <a:extLst>
                    <a:ext uri="{9D8B030D-6E8A-4147-A177-3AD203B41FA5}">
                      <a16:colId xmlns:a16="http://schemas.microsoft.com/office/drawing/2014/main" val="3687064971"/>
                    </a:ext>
                  </a:extLst>
                </a:gridCol>
              </a:tblGrid>
              <a:tr h="2671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Feature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Details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extLst>
                  <a:ext uri="{0D108BD9-81ED-4DB2-BD59-A6C34878D82A}">
                    <a16:rowId xmlns:a16="http://schemas.microsoft.com/office/drawing/2014/main" val="4277156688"/>
                  </a:ext>
                </a:extLst>
              </a:tr>
              <a:tr h="7666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Main Causes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Diuretics (loop &amp; thiazide), vomiting, diarrhea, insulin, </a:t>
                      </a:r>
                      <a:r>
                        <a:rPr lang="el-GR" sz="1600">
                          <a:effectLst/>
                        </a:rPr>
                        <a:t>β-</a:t>
                      </a:r>
                      <a:r>
                        <a:rPr lang="en-US" sz="1600">
                          <a:effectLst/>
                        </a:rPr>
                        <a:t>agonists, hyperaldosteronism, Mg²⁺ deficiency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extLst>
                  <a:ext uri="{0D108BD9-81ED-4DB2-BD59-A6C34878D82A}">
                    <a16:rowId xmlns:a16="http://schemas.microsoft.com/office/drawing/2014/main" val="2854973004"/>
                  </a:ext>
                </a:extLst>
              </a:tr>
              <a:tr h="10164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Renal K⁺ Wasting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Urine K⁺ &gt; 25–30 mEq/day or spot &gt; 20 mEq/L (normal urine output). Seen in diuretics, hyperaldosteronism, renal tubular disorders.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extLst>
                  <a:ext uri="{0D108BD9-81ED-4DB2-BD59-A6C34878D82A}">
                    <a16:rowId xmlns:a16="http://schemas.microsoft.com/office/drawing/2014/main" val="722784737"/>
                  </a:ext>
                </a:extLst>
              </a:tr>
              <a:tr h="7666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Extrarenal K⁺ Loss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Urine K⁺ &lt; 25–30 mEq/day or spot &lt; 15 mEq/L (normal urine output). Seen in diarrhea, vomiting, laxative abuse.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extLst>
                  <a:ext uri="{0D108BD9-81ED-4DB2-BD59-A6C34878D82A}">
                    <a16:rowId xmlns:a16="http://schemas.microsoft.com/office/drawing/2014/main" val="2463831113"/>
                  </a:ext>
                </a:extLst>
              </a:tr>
              <a:tr h="5168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Symptoms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Weakness, paralysis, ileus, muscle cramps, polyuria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extLst>
                  <a:ext uri="{0D108BD9-81ED-4DB2-BD59-A6C34878D82A}">
                    <a16:rowId xmlns:a16="http://schemas.microsoft.com/office/drawing/2014/main" val="1181397915"/>
                  </a:ext>
                </a:extLst>
              </a:tr>
              <a:tr h="2671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Risks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Arrhythmias, rhabdomyolysis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extLst>
                  <a:ext uri="{0D108BD9-81ED-4DB2-BD59-A6C34878D82A}">
                    <a16:rowId xmlns:a16="http://schemas.microsoft.com/office/drawing/2014/main" val="3148211666"/>
                  </a:ext>
                </a:extLst>
              </a:tr>
              <a:tr h="2671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ECG Changes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U-waves, flat T-wave, ST depression, PVCs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extLst>
                  <a:ext uri="{0D108BD9-81ED-4DB2-BD59-A6C34878D82A}">
                    <a16:rowId xmlns:a16="http://schemas.microsoft.com/office/drawing/2014/main" val="2864277971"/>
                  </a:ext>
                </a:extLst>
              </a:tr>
              <a:tr h="5168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Treatment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- Oral/IV K⁺ replacement (slow)- Correct Mg²⁺ deficiency to stop renal K⁺ loss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extLst>
                  <a:ext uri="{0D108BD9-81ED-4DB2-BD59-A6C34878D82A}">
                    <a16:rowId xmlns:a16="http://schemas.microsoft.com/office/drawing/2014/main" val="896258279"/>
                  </a:ext>
                </a:extLst>
              </a:tr>
              <a:tr h="5168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JO" sz="1600">
                          <a:effectLst/>
                        </a:rPr>
                        <a:t>🔬 </a:t>
                      </a:r>
                      <a:r>
                        <a:rPr lang="en-US" sz="1600">
                          <a:effectLst/>
                        </a:rPr>
                        <a:t>Labs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 ↓ Mg²⁺ (must correct to fix K⁺)  </a:t>
                      </a:r>
                      <a:r>
                        <a:rPr lang="en-JO" sz="1600">
                          <a:effectLst/>
                        </a:rPr>
                        <a:t>🔹 ↑ </a:t>
                      </a:r>
                      <a:r>
                        <a:rPr lang="en-US" sz="1600">
                          <a:effectLst/>
                        </a:rPr>
                        <a:t>Renin/aldosterone (hyperaldosteronism) 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extLst>
                  <a:ext uri="{0D108BD9-81ED-4DB2-BD59-A6C34878D82A}">
                    <a16:rowId xmlns:a16="http://schemas.microsoft.com/office/drawing/2014/main" val="1668114375"/>
                  </a:ext>
                </a:extLst>
              </a:tr>
              <a:tr h="5168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effectLst/>
                        </a:rPr>
                        <a:t>⚠️ Precaution</a:t>
                      </a:r>
                      <a:endParaRPr lang="en-US" sz="160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effectLst/>
                        </a:rPr>
                        <a:t>Never give K⁺ rapid IV bolus → lethal arrhythmia</a:t>
                      </a:r>
                      <a:endParaRPr lang="en-US" sz="1600" dirty="0">
                        <a:effectLst/>
                        <a:latin typeface=".AppleSystemUIFont"/>
                      </a:endParaRPr>
                    </a:p>
                  </a:txBody>
                  <a:tcPr marL="43363" marR="43363" marT="8673" marB="8673"/>
                </a:tc>
                <a:extLst>
                  <a:ext uri="{0D108BD9-81ED-4DB2-BD59-A6C34878D82A}">
                    <a16:rowId xmlns:a16="http://schemas.microsoft.com/office/drawing/2014/main" val="1559830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695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17274DE-7DB0-48F5-1714-FC1DD83F0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131FCE2E-631C-9CCF-A4D3-1C747A628B84}"/>
              </a:ext>
            </a:extLst>
          </p:cNvPr>
          <p:cNvSpPr/>
          <p:nvPr/>
        </p:nvSpPr>
        <p:spPr>
          <a:xfrm>
            <a:off x="569259" y="296333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Mini- Quiz 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A5F0B1-5F60-A203-FD58-CA7E5B82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26" y="1970802"/>
            <a:ext cx="11019118" cy="19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86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17274DE-7DB0-48F5-1714-FC1DD83F0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61A72D1F-4893-9F14-2BC7-9145E7F510A7}"/>
              </a:ext>
            </a:extLst>
          </p:cNvPr>
          <p:cNvSpPr/>
          <p:nvPr/>
        </p:nvSpPr>
        <p:spPr>
          <a:xfrm>
            <a:off x="2922494" y="3085352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ar-SA" sz="72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كل الشكر والتقدير</a:t>
            </a:r>
            <a:r>
              <a:rPr lang="ar-SA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351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87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828800"/>
            <a:ext cx="228600" cy="304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124200"/>
            <a:ext cx="200025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771900"/>
            <a:ext cx="171450" cy="304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419600"/>
            <a:ext cx="228600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6126" y="2762100"/>
            <a:ext cx="1905000" cy="11430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4314" y="3594943"/>
            <a:ext cx="40332" cy="40332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6588" y="2888159"/>
            <a:ext cx="54322" cy="54322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9457" y="3587800"/>
            <a:ext cx="53280" cy="5328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39584" y="3835747"/>
            <a:ext cx="44202" cy="44202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4043" y="3687812"/>
            <a:ext cx="59531" cy="59531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1889" y="3068241"/>
            <a:ext cx="58043" cy="58043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3043" y="2668786"/>
            <a:ext cx="69652" cy="69652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17768" y="3298924"/>
            <a:ext cx="31998" cy="31998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38605" y="2701379"/>
            <a:ext cx="66675" cy="66675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67612" y="3613993"/>
            <a:ext cx="30807" cy="30807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02897" y="3822204"/>
            <a:ext cx="75009" cy="75009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49405" y="2615208"/>
            <a:ext cx="63103" cy="63103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20596" y="3200846"/>
            <a:ext cx="44202" cy="44202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01224" y="3645694"/>
            <a:ext cx="59978" cy="59978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02091" y="3090416"/>
            <a:ext cx="44500" cy="445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11405" y="3309938"/>
            <a:ext cx="29766" cy="29766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49480" y="3592562"/>
            <a:ext cx="38993" cy="38993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02601" y="3248025"/>
            <a:ext cx="68312" cy="68312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46703" y="2919264"/>
            <a:ext cx="72182" cy="72182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897987" y="3155007"/>
            <a:ext cx="56852" cy="56852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94018" y="3493591"/>
            <a:ext cx="64889" cy="64889"/>
          </a:xfrm>
          <a:prstGeom prst="rect">
            <a:avLst/>
          </a:prstGeom>
        </p:spPr>
      </p:pic>
      <p:pic>
        <p:nvPicPr>
          <p:cNvPr id="30" name="Image 28" descr="preencoded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911108" y="3486894"/>
            <a:ext cx="39439" cy="39439"/>
          </a:xfrm>
          <a:prstGeom prst="rect">
            <a:avLst/>
          </a:prstGeom>
        </p:spPr>
      </p:pic>
      <p:pic>
        <p:nvPicPr>
          <p:cNvPr id="31" name="Image 29" descr="preencoded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619827" y="3772644"/>
            <a:ext cx="43309" cy="43309"/>
          </a:xfrm>
          <a:prstGeom prst="rect">
            <a:avLst/>
          </a:prstGeom>
        </p:spPr>
      </p:pic>
      <p:pic>
        <p:nvPicPr>
          <p:cNvPr id="32" name="Image 30" descr="preencoded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33196" y="4008686"/>
            <a:ext cx="59680" cy="59680"/>
          </a:xfrm>
          <a:prstGeom prst="rect">
            <a:avLst/>
          </a:prstGeom>
        </p:spPr>
      </p:pic>
      <p:pic>
        <p:nvPicPr>
          <p:cNvPr id="33" name="Image 31" descr="preencoded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31634" y="2668786"/>
            <a:ext cx="74265" cy="74265"/>
          </a:xfrm>
          <a:prstGeom prst="rect">
            <a:avLst/>
          </a:prstGeom>
        </p:spPr>
      </p:pic>
      <p:pic>
        <p:nvPicPr>
          <p:cNvPr id="34" name="Image 32" descr="preencoded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612832" y="3255318"/>
            <a:ext cx="58936" cy="58936"/>
          </a:xfrm>
          <a:prstGeom prst="rect">
            <a:avLst/>
          </a:prstGeom>
        </p:spPr>
      </p:pic>
      <p:pic>
        <p:nvPicPr>
          <p:cNvPr id="35" name="Image 33" descr="preencoded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461474" y="2902000"/>
            <a:ext cx="53578" cy="53578"/>
          </a:xfrm>
          <a:prstGeom prst="rect">
            <a:avLst/>
          </a:prstGeom>
        </p:spPr>
      </p:pic>
      <p:pic>
        <p:nvPicPr>
          <p:cNvPr id="36" name="Image 34" descr="preencoded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215313" y="3051125"/>
            <a:ext cx="52090" cy="52090"/>
          </a:xfrm>
          <a:prstGeom prst="rect">
            <a:avLst/>
          </a:prstGeom>
        </p:spPr>
      </p:pic>
      <p:pic>
        <p:nvPicPr>
          <p:cNvPr id="37" name="Image 35" descr="preencoded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457480" y="2629198"/>
            <a:ext cx="62210" cy="62210"/>
          </a:xfrm>
          <a:prstGeom prst="rect">
            <a:avLst/>
          </a:prstGeom>
        </p:spPr>
      </p:pic>
      <p:pic>
        <p:nvPicPr>
          <p:cNvPr id="38" name="Image 36" descr="preencoded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33656" y="3193554"/>
            <a:ext cx="72033" cy="72033"/>
          </a:xfrm>
          <a:prstGeom prst="rect">
            <a:avLst/>
          </a:prstGeom>
        </p:spPr>
      </p:pic>
      <p:pic>
        <p:nvPicPr>
          <p:cNvPr id="39" name="Image 37" descr="preencoded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219950" y="3333750"/>
            <a:ext cx="200025" cy="304800"/>
          </a:xfrm>
          <a:prstGeom prst="rect">
            <a:avLst/>
          </a:prstGeom>
        </p:spPr>
      </p:pic>
      <p:pic>
        <p:nvPicPr>
          <p:cNvPr id="40" name="Image 38" descr="preencoded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370344" y="3333750"/>
            <a:ext cx="200025" cy="304800"/>
          </a:xfrm>
          <a:prstGeom prst="rect">
            <a:avLst/>
          </a:prstGeom>
        </p:spPr>
      </p:pic>
      <p:pic>
        <p:nvPicPr>
          <p:cNvPr id="41" name="Image 39" descr="preencoded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818239" y="4476750"/>
            <a:ext cx="2194322" cy="685800"/>
          </a:xfrm>
          <a:prstGeom prst="rect">
            <a:avLst/>
          </a:prstGeom>
        </p:spPr>
      </p:pic>
      <p:sp>
        <p:nvSpPr>
          <p:cNvPr id="42" name="Text 0"/>
          <p:cNvSpPr/>
          <p:nvPr/>
        </p:nvSpPr>
        <p:spPr>
          <a:xfrm>
            <a:off x="457200" y="457200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 Homeostasis and Regulation</a:t>
            </a:r>
            <a:endParaRPr lang="en-US" sz="3600" dirty="0"/>
          </a:p>
        </p:txBody>
      </p:sp>
      <p:sp>
        <p:nvSpPr>
          <p:cNvPr id="43" name="Text 1"/>
          <p:cNvSpPr/>
          <p:nvPr/>
        </p:nvSpPr>
        <p:spPr>
          <a:xfrm>
            <a:off x="457200" y="1295400"/>
            <a:ext cx="640080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Normal Potassium Balance</a:t>
            </a:r>
            <a:endParaRPr lang="en-US" sz="2250" dirty="0"/>
          </a:p>
        </p:txBody>
      </p:sp>
      <p:sp>
        <p:nvSpPr>
          <p:cNvPr id="44" name="Text 2"/>
          <p:cNvSpPr/>
          <p:nvPr/>
        </p:nvSpPr>
        <p:spPr>
          <a:xfrm>
            <a:off x="800100" y="1790700"/>
            <a:ext cx="499110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Blood potassium levels are tightly regulated between </a:t>
            </a:r>
            <a:r>
              <a:rPr lang="en-US" sz="15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3.6-5 </a:t>
            </a:r>
            <a:r>
              <a:rPr lang="en-US" sz="1500" b="1" dirty="0" err="1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mmol</a:t>
            </a:r>
            <a:r>
              <a:rPr lang="en-US" sz="15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/L</a:t>
            </a:r>
            <a:endParaRPr lang="en-US" sz="1500" dirty="0"/>
          </a:p>
        </p:txBody>
      </p:sp>
      <p:sp>
        <p:nvSpPr>
          <p:cNvPr id="45" name="Text 3"/>
          <p:cNvSpPr/>
          <p:nvPr/>
        </p:nvSpPr>
        <p:spPr>
          <a:xfrm>
            <a:off x="571500" y="2438400"/>
            <a:ext cx="521970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Kidneys adjust potassium excretion in response to dietary intake</a:t>
            </a:r>
            <a:endParaRPr lang="en-US" sz="1500" dirty="0"/>
          </a:p>
        </p:txBody>
      </p:sp>
      <p:sp>
        <p:nvSpPr>
          <p:cNvPr id="46" name="Text 4"/>
          <p:cNvSpPr/>
          <p:nvPr/>
        </p:nvSpPr>
        <p:spPr>
          <a:xfrm>
            <a:off x="771525" y="3086100"/>
            <a:ext cx="5019675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Approximately </a:t>
            </a:r>
            <a:r>
              <a:rPr lang="en-US" sz="15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90%</a:t>
            </a: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of ingested potassium is absorbed</a:t>
            </a:r>
            <a:endParaRPr lang="en-US" sz="1500" dirty="0"/>
          </a:p>
        </p:txBody>
      </p:sp>
      <p:sp>
        <p:nvSpPr>
          <p:cNvPr id="47" name="Text 5"/>
          <p:cNvSpPr/>
          <p:nvPr/>
        </p:nvSpPr>
        <p:spPr>
          <a:xfrm>
            <a:off x="742950" y="3733800"/>
            <a:ext cx="504825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Excess potassium is primarily eliminated in urine, with smaller amounts lost in stool and sweat</a:t>
            </a:r>
            <a:endParaRPr lang="en-US" sz="1500" dirty="0"/>
          </a:p>
        </p:txBody>
      </p:sp>
      <p:sp>
        <p:nvSpPr>
          <p:cNvPr id="48" name="Text 6"/>
          <p:cNvSpPr/>
          <p:nvPr/>
        </p:nvSpPr>
        <p:spPr>
          <a:xfrm>
            <a:off x="800100" y="4381500"/>
            <a:ext cx="4991100" cy="8001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Healthy kidneys can adapt to varying potassium intakes, but at least </a:t>
            </a:r>
            <a:r>
              <a:rPr lang="en-US" sz="15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5 mmol (195 mg)</a:t>
            </a: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is excreted daily</a:t>
            </a:r>
            <a:endParaRPr lang="en-US" sz="1500" dirty="0"/>
          </a:p>
        </p:txBody>
      </p:sp>
      <p:sp>
        <p:nvSpPr>
          <p:cNvPr id="49" name="Text 7"/>
          <p:cNvSpPr/>
          <p:nvPr/>
        </p:nvSpPr>
        <p:spPr>
          <a:xfrm>
            <a:off x="7223760" y="2114550"/>
            <a:ext cx="338328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Kidney Regulation</a:t>
            </a:r>
            <a:endParaRPr lang="en-US" sz="1800" dirty="0"/>
          </a:p>
        </p:txBody>
      </p:sp>
      <p:sp>
        <p:nvSpPr>
          <p:cNvPr id="50" name="Text 8"/>
          <p:cNvSpPr/>
          <p:nvPr/>
        </p:nvSpPr>
        <p:spPr>
          <a:xfrm>
            <a:off x="7505700" y="2495550"/>
            <a:ext cx="281940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35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Maintains potassium homeostasis</a:t>
            </a:r>
            <a:endParaRPr lang="en-US" sz="1350" dirty="0"/>
          </a:p>
        </p:txBody>
      </p:sp>
      <p:sp>
        <p:nvSpPr>
          <p:cNvPr id="51" name="Text 9"/>
          <p:cNvSpPr/>
          <p:nvPr/>
        </p:nvSpPr>
        <p:spPr>
          <a:xfrm>
            <a:off x="6399833" y="3028950"/>
            <a:ext cx="1840409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Dietary Intake</a:t>
            </a:r>
            <a:endParaRPr lang="en-US" sz="1500" dirty="0"/>
          </a:p>
        </p:txBody>
      </p:sp>
      <p:sp>
        <p:nvSpPr>
          <p:cNvPr id="52" name="Text 10"/>
          <p:cNvSpPr/>
          <p:nvPr/>
        </p:nvSpPr>
        <p:spPr>
          <a:xfrm>
            <a:off x="9501827" y="3028950"/>
            <a:ext cx="1937206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Urinary Output</a:t>
            </a:r>
            <a:endParaRPr lang="en-US" sz="1500" dirty="0"/>
          </a:p>
        </p:txBody>
      </p:sp>
      <p:sp>
        <p:nvSpPr>
          <p:cNvPr id="53" name="Text 11"/>
          <p:cNvSpPr/>
          <p:nvPr/>
        </p:nvSpPr>
        <p:spPr>
          <a:xfrm>
            <a:off x="7873127" y="4591050"/>
            <a:ext cx="2084546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3.6 - 5.3 mmol/L</a:t>
            </a:r>
            <a:endParaRPr lang="en-US" sz="1500" dirty="0"/>
          </a:p>
        </p:txBody>
      </p:sp>
      <p:sp>
        <p:nvSpPr>
          <p:cNvPr id="54" name="Text 12"/>
          <p:cNvSpPr/>
          <p:nvPr/>
        </p:nvSpPr>
        <p:spPr>
          <a:xfrm>
            <a:off x="7873127" y="4857750"/>
            <a:ext cx="2084546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5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Normal Serum Range</a:t>
            </a:r>
            <a:endParaRPr lang="en-US" sz="1050" dirty="0"/>
          </a:p>
        </p:txBody>
      </p:sp>
      <p:sp>
        <p:nvSpPr>
          <p:cNvPr id="55" name="Text 13"/>
          <p:cNvSpPr/>
          <p:nvPr/>
        </p:nvSpPr>
        <p:spPr>
          <a:xfrm>
            <a:off x="457200" y="6210300"/>
            <a:ext cx="253621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 Electrolyte Disorders</a:t>
            </a:r>
            <a:endParaRPr lang="en-US" sz="1050" dirty="0"/>
          </a:p>
        </p:txBody>
      </p:sp>
      <p:sp>
        <p:nvSpPr>
          <p:cNvPr id="56" name="Text 14"/>
          <p:cNvSpPr/>
          <p:nvPr/>
        </p:nvSpPr>
        <p:spPr>
          <a:xfrm>
            <a:off x="11435209" y="6210300"/>
            <a:ext cx="359509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4/13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87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828800"/>
            <a:ext cx="228600" cy="304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124200"/>
            <a:ext cx="200025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771900"/>
            <a:ext cx="171450" cy="304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419600"/>
            <a:ext cx="228600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6126" y="2762100"/>
            <a:ext cx="1905000" cy="11430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4314" y="3594943"/>
            <a:ext cx="40332" cy="40332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6588" y="2888159"/>
            <a:ext cx="54322" cy="54322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9457" y="3587800"/>
            <a:ext cx="53280" cy="5328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39584" y="3835747"/>
            <a:ext cx="44202" cy="44202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4043" y="3687812"/>
            <a:ext cx="59531" cy="59531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1889" y="3068241"/>
            <a:ext cx="58043" cy="58043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3043" y="2668786"/>
            <a:ext cx="69652" cy="69652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17768" y="3298924"/>
            <a:ext cx="31998" cy="31998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38605" y="2701379"/>
            <a:ext cx="66675" cy="66675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67612" y="3613993"/>
            <a:ext cx="30807" cy="30807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02897" y="3822204"/>
            <a:ext cx="75009" cy="75009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49405" y="2615208"/>
            <a:ext cx="63103" cy="63103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20596" y="3200846"/>
            <a:ext cx="44202" cy="44202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01224" y="3645694"/>
            <a:ext cx="59978" cy="59978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02091" y="3090416"/>
            <a:ext cx="44500" cy="445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11405" y="3309938"/>
            <a:ext cx="29766" cy="29766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49480" y="3592562"/>
            <a:ext cx="38993" cy="38993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02601" y="3248025"/>
            <a:ext cx="68312" cy="68312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46703" y="2919264"/>
            <a:ext cx="72182" cy="72182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897987" y="3155007"/>
            <a:ext cx="56852" cy="56852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94018" y="3493591"/>
            <a:ext cx="64889" cy="64889"/>
          </a:xfrm>
          <a:prstGeom prst="rect">
            <a:avLst/>
          </a:prstGeom>
        </p:spPr>
      </p:pic>
      <p:pic>
        <p:nvPicPr>
          <p:cNvPr id="30" name="Image 28" descr="preencoded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911108" y="3486894"/>
            <a:ext cx="39439" cy="39439"/>
          </a:xfrm>
          <a:prstGeom prst="rect">
            <a:avLst/>
          </a:prstGeom>
        </p:spPr>
      </p:pic>
      <p:pic>
        <p:nvPicPr>
          <p:cNvPr id="31" name="Image 29" descr="preencoded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619827" y="3772644"/>
            <a:ext cx="43309" cy="43309"/>
          </a:xfrm>
          <a:prstGeom prst="rect">
            <a:avLst/>
          </a:prstGeom>
        </p:spPr>
      </p:pic>
      <p:pic>
        <p:nvPicPr>
          <p:cNvPr id="32" name="Image 30" descr="preencoded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33196" y="4008686"/>
            <a:ext cx="59680" cy="59680"/>
          </a:xfrm>
          <a:prstGeom prst="rect">
            <a:avLst/>
          </a:prstGeom>
        </p:spPr>
      </p:pic>
      <p:pic>
        <p:nvPicPr>
          <p:cNvPr id="33" name="Image 31" descr="preencoded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31634" y="2668786"/>
            <a:ext cx="74265" cy="74265"/>
          </a:xfrm>
          <a:prstGeom prst="rect">
            <a:avLst/>
          </a:prstGeom>
        </p:spPr>
      </p:pic>
      <p:pic>
        <p:nvPicPr>
          <p:cNvPr id="34" name="Image 32" descr="preencoded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612832" y="3255318"/>
            <a:ext cx="58936" cy="58936"/>
          </a:xfrm>
          <a:prstGeom prst="rect">
            <a:avLst/>
          </a:prstGeom>
        </p:spPr>
      </p:pic>
      <p:pic>
        <p:nvPicPr>
          <p:cNvPr id="35" name="Image 33" descr="preencoded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461474" y="2902000"/>
            <a:ext cx="53578" cy="53578"/>
          </a:xfrm>
          <a:prstGeom prst="rect">
            <a:avLst/>
          </a:prstGeom>
        </p:spPr>
      </p:pic>
      <p:pic>
        <p:nvPicPr>
          <p:cNvPr id="36" name="Image 34" descr="preencoded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215313" y="3051125"/>
            <a:ext cx="52090" cy="52090"/>
          </a:xfrm>
          <a:prstGeom prst="rect">
            <a:avLst/>
          </a:prstGeom>
        </p:spPr>
      </p:pic>
      <p:pic>
        <p:nvPicPr>
          <p:cNvPr id="37" name="Image 35" descr="preencoded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457480" y="2629198"/>
            <a:ext cx="62210" cy="62210"/>
          </a:xfrm>
          <a:prstGeom prst="rect">
            <a:avLst/>
          </a:prstGeom>
        </p:spPr>
      </p:pic>
      <p:pic>
        <p:nvPicPr>
          <p:cNvPr id="38" name="Image 36" descr="preencoded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33656" y="3193554"/>
            <a:ext cx="72033" cy="72033"/>
          </a:xfrm>
          <a:prstGeom prst="rect">
            <a:avLst/>
          </a:prstGeom>
        </p:spPr>
      </p:pic>
      <p:pic>
        <p:nvPicPr>
          <p:cNvPr id="39" name="Image 37" descr="preencoded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219950" y="3333750"/>
            <a:ext cx="200025" cy="304800"/>
          </a:xfrm>
          <a:prstGeom prst="rect">
            <a:avLst/>
          </a:prstGeom>
        </p:spPr>
      </p:pic>
      <p:pic>
        <p:nvPicPr>
          <p:cNvPr id="40" name="Image 38" descr="preencoded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370344" y="3333750"/>
            <a:ext cx="200025" cy="304800"/>
          </a:xfrm>
          <a:prstGeom prst="rect">
            <a:avLst/>
          </a:prstGeom>
        </p:spPr>
      </p:pic>
      <p:pic>
        <p:nvPicPr>
          <p:cNvPr id="41" name="Image 39" descr="preencoded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818239" y="4476750"/>
            <a:ext cx="2194322" cy="685800"/>
          </a:xfrm>
          <a:prstGeom prst="rect">
            <a:avLst/>
          </a:prstGeom>
        </p:spPr>
      </p:pic>
      <p:sp>
        <p:nvSpPr>
          <p:cNvPr id="42" name="Text 0"/>
          <p:cNvSpPr/>
          <p:nvPr/>
        </p:nvSpPr>
        <p:spPr>
          <a:xfrm>
            <a:off x="457200" y="457200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 Homeostasis and Regulation</a:t>
            </a:r>
            <a:endParaRPr lang="en-US" sz="3600" dirty="0"/>
          </a:p>
        </p:txBody>
      </p:sp>
      <p:sp>
        <p:nvSpPr>
          <p:cNvPr id="43" name="Text 1"/>
          <p:cNvSpPr/>
          <p:nvPr/>
        </p:nvSpPr>
        <p:spPr>
          <a:xfrm>
            <a:off x="457200" y="1295400"/>
            <a:ext cx="640080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Normal Potassium Balance</a:t>
            </a:r>
            <a:endParaRPr lang="en-US" sz="2250" dirty="0"/>
          </a:p>
        </p:txBody>
      </p:sp>
      <p:sp>
        <p:nvSpPr>
          <p:cNvPr id="44" name="Text 2"/>
          <p:cNvSpPr/>
          <p:nvPr/>
        </p:nvSpPr>
        <p:spPr>
          <a:xfrm>
            <a:off x="800100" y="1790700"/>
            <a:ext cx="499110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Blood potassium levels are tightly regulated between </a:t>
            </a:r>
            <a:r>
              <a:rPr lang="en-US" sz="15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3.6-5.3</a:t>
            </a:r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b="1" dirty="0" err="1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mmol</a:t>
            </a:r>
            <a:r>
              <a:rPr lang="en-US" sz="15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/L</a:t>
            </a:r>
            <a:endParaRPr lang="en-US" sz="1500" dirty="0"/>
          </a:p>
        </p:txBody>
      </p:sp>
      <p:sp>
        <p:nvSpPr>
          <p:cNvPr id="45" name="Text 3"/>
          <p:cNvSpPr/>
          <p:nvPr/>
        </p:nvSpPr>
        <p:spPr>
          <a:xfrm>
            <a:off x="571500" y="2438400"/>
            <a:ext cx="521970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Kidneys adjust potassium excretion in response to dietary intake</a:t>
            </a:r>
            <a:endParaRPr lang="en-US" sz="1500" dirty="0"/>
          </a:p>
        </p:txBody>
      </p:sp>
      <p:sp>
        <p:nvSpPr>
          <p:cNvPr id="46" name="Text 4"/>
          <p:cNvSpPr/>
          <p:nvPr/>
        </p:nvSpPr>
        <p:spPr>
          <a:xfrm>
            <a:off x="771525" y="3086100"/>
            <a:ext cx="5019675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Approximately </a:t>
            </a:r>
            <a:r>
              <a:rPr lang="en-US" sz="15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90%</a:t>
            </a: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of ingested potassium is absorbed</a:t>
            </a:r>
            <a:endParaRPr lang="en-US" sz="1500" dirty="0"/>
          </a:p>
        </p:txBody>
      </p:sp>
      <p:sp>
        <p:nvSpPr>
          <p:cNvPr id="47" name="Text 5"/>
          <p:cNvSpPr/>
          <p:nvPr/>
        </p:nvSpPr>
        <p:spPr>
          <a:xfrm>
            <a:off x="742950" y="3733800"/>
            <a:ext cx="504825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Excess potassium is primarily eliminated in urine, with smaller amounts lost in stool and sweat</a:t>
            </a:r>
            <a:endParaRPr lang="en-US" sz="1500" dirty="0"/>
          </a:p>
        </p:txBody>
      </p:sp>
      <p:sp>
        <p:nvSpPr>
          <p:cNvPr id="48" name="Text 6"/>
          <p:cNvSpPr/>
          <p:nvPr/>
        </p:nvSpPr>
        <p:spPr>
          <a:xfrm>
            <a:off x="800100" y="4381500"/>
            <a:ext cx="4991100" cy="8001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Healthy kidneys can adapt to varying potassium intakes, but at least </a:t>
            </a:r>
            <a:r>
              <a:rPr lang="en-US" sz="15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5 mmol (195 mg)</a:t>
            </a: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is excreted daily</a:t>
            </a:r>
            <a:endParaRPr lang="en-US" sz="1500" dirty="0"/>
          </a:p>
        </p:txBody>
      </p:sp>
      <p:sp>
        <p:nvSpPr>
          <p:cNvPr id="49" name="Text 7"/>
          <p:cNvSpPr/>
          <p:nvPr/>
        </p:nvSpPr>
        <p:spPr>
          <a:xfrm>
            <a:off x="7223760" y="2114550"/>
            <a:ext cx="338328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Kidney Regulation</a:t>
            </a:r>
            <a:endParaRPr lang="en-US" sz="1800" dirty="0"/>
          </a:p>
        </p:txBody>
      </p:sp>
      <p:sp>
        <p:nvSpPr>
          <p:cNvPr id="50" name="Text 8"/>
          <p:cNvSpPr/>
          <p:nvPr/>
        </p:nvSpPr>
        <p:spPr>
          <a:xfrm>
            <a:off x="7505700" y="2495550"/>
            <a:ext cx="281940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35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Maintains potassium homeostasis</a:t>
            </a:r>
            <a:endParaRPr lang="en-US" sz="1350" dirty="0"/>
          </a:p>
        </p:txBody>
      </p:sp>
      <p:sp>
        <p:nvSpPr>
          <p:cNvPr id="51" name="Text 9"/>
          <p:cNvSpPr/>
          <p:nvPr/>
        </p:nvSpPr>
        <p:spPr>
          <a:xfrm>
            <a:off x="6399833" y="3028950"/>
            <a:ext cx="1840409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Dietary Intake</a:t>
            </a:r>
            <a:endParaRPr lang="en-US" sz="1500" dirty="0"/>
          </a:p>
        </p:txBody>
      </p:sp>
      <p:sp>
        <p:nvSpPr>
          <p:cNvPr id="52" name="Text 10"/>
          <p:cNvSpPr/>
          <p:nvPr/>
        </p:nvSpPr>
        <p:spPr>
          <a:xfrm>
            <a:off x="9501827" y="3028950"/>
            <a:ext cx="1937206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Urinary Output</a:t>
            </a:r>
            <a:endParaRPr lang="en-US" sz="1500" dirty="0"/>
          </a:p>
        </p:txBody>
      </p:sp>
      <p:sp>
        <p:nvSpPr>
          <p:cNvPr id="53" name="Text 11"/>
          <p:cNvSpPr/>
          <p:nvPr/>
        </p:nvSpPr>
        <p:spPr>
          <a:xfrm>
            <a:off x="7873127" y="4591050"/>
            <a:ext cx="2084546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3.6 - 5.3 mmol/L</a:t>
            </a:r>
            <a:endParaRPr lang="en-US" sz="1500" dirty="0"/>
          </a:p>
        </p:txBody>
      </p:sp>
      <p:sp>
        <p:nvSpPr>
          <p:cNvPr id="54" name="Text 12"/>
          <p:cNvSpPr/>
          <p:nvPr/>
        </p:nvSpPr>
        <p:spPr>
          <a:xfrm>
            <a:off x="7873127" y="4857750"/>
            <a:ext cx="2084546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5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Normal Serum Range</a:t>
            </a:r>
            <a:endParaRPr lang="en-US" sz="1050" dirty="0"/>
          </a:p>
        </p:txBody>
      </p:sp>
      <p:sp>
        <p:nvSpPr>
          <p:cNvPr id="55" name="Text 13"/>
          <p:cNvSpPr/>
          <p:nvPr/>
        </p:nvSpPr>
        <p:spPr>
          <a:xfrm>
            <a:off x="457200" y="6210300"/>
            <a:ext cx="253621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 Electrolyte Disorders</a:t>
            </a:r>
            <a:endParaRPr lang="en-US" sz="1050" dirty="0"/>
          </a:p>
        </p:txBody>
      </p:sp>
      <p:sp>
        <p:nvSpPr>
          <p:cNvPr id="56" name="Text 14"/>
          <p:cNvSpPr/>
          <p:nvPr/>
        </p:nvSpPr>
        <p:spPr>
          <a:xfrm>
            <a:off x="11435209" y="6210300"/>
            <a:ext cx="359509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4/13</a:t>
            </a:r>
            <a:endParaRPr lang="en-US" sz="105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87D0AFE-92F0-E4C2-DB53-67FBFEC0EAC4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68186" y="1061885"/>
            <a:ext cx="10923714" cy="519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7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87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371600"/>
            <a:ext cx="3606701" cy="24193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" y="1562100"/>
            <a:ext cx="516880" cy="571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528" y="1676400"/>
            <a:ext cx="219075" cy="3429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2501" y="1371600"/>
            <a:ext cx="3606850" cy="24193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3001" y="1562100"/>
            <a:ext cx="571500" cy="571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9213" y="1676400"/>
            <a:ext cx="219075" cy="3429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7950" y="1371600"/>
            <a:ext cx="3606701" cy="24193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8450" y="1562100"/>
            <a:ext cx="571500" cy="5715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3225" y="1676400"/>
            <a:ext cx="361950" cy="3429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" y="4019550"/>
            <a:ext cx="3606701" cy="196215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700" y="4210050"/>
            <a:ext cx="531763" cy="5715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1582" y="4324350"/>
            <a:ext cx="323850" cy="3429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92501" y="4019550"/>
            <a:ext cx="3606850" cy="196215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83001" y="4210050"/>
            <a:ext cx="571500" cy="5715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27950" y="4019550"/>
            <a:ext cx="3606701" cy="196215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18450" y="4210050"/>
            <a:ext cx="388144" cy="5715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69647" y="4324350"/>
            <a:ext cx="285750" cy="342900"/>
          </a:xfrm>
          <a:prstGeom prst="rect">
            <a:avLst/>
          </a:prstGeom>
        </p:spPr>
      </p:pic>
      <p:sp>
        <p:nvSpPr>
          <p:cNvPr id="21" name="Text 0"/>
          <p:cNvSpPr/>
          <p:nvPr/>
        </p:nvSpPr>
        <p:spPr>
          <a:xfrm>
            <a:off x="457200" y="457200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Physiological Role of Potassium</a:t>
            </a:r>
            <a:endParaRPr lang="en-US" sz="3600" dirty="0"/>
          </a:p>
        </p:txBody>
      </p:sp>
      <p:sp>
        <p:nvSpPr>
          <p:cNvPr id="22" name="Text 1"/>
          <p:cNvSpPr/>
          <p:nvPr/>
        </p:nvSpPr>
        <p:spPr>
          <a:xfrm>
            <a:off x="1316980" y="1562100"/>
            <a:ext cx="2556421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Intracellular Fluid Balance</a:t>
            </a:r>
            <a:endParaRPr lang="en-US" sz="1500" dirty="0"/>
          </a:p>
        </p:txBody>
      </p:sp>
      <p:sp>
        <p:nvSpPr>
          <p:cNvPr id="23" name="Text 2"/>
          <p:cNvSpPr/>
          <p:nvPr/>
        </p:nvSpPr>
        <p:spPr>
          <a:xfrm>
            <a:off x="647700" y="2247900"/>
            <a:ext cx="3225701" cy="1143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Maintains high intracellular potassium concentration (about 30 times higher than extracellular) via Na+/K+ ATPase transporter, crucial for cell function and fluid balance.</a:t>
            </a:r>
            <a:endParaRPr lang="en-US" sz="1200" dirty="0"/>
          </a:p>
        </p:txBody>
      </p:sp>
      <p:sp>
        <p:nvSpPr>
          <p:cNvPr id="24" name="Text 3"/>
          <p:cNvSpPr/>
          <p:nvPr/>
        </p:nvSpPr>
        <p:spPr>
          <a:xfrm>
            <a:off x="5206901" y="1562100"/>
            <a:ext cx="2526209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Nerve Transmission</a:t>
            </a:r>
            <a:endParaRPr lang="en-US" sz="1500" dirty="0"/>
          </a:p>
        </p:txBody>
      </p:sp>
      <p:sp>
        <p:nvSpPr>
          <p:cNvPr id="25" name="Text 4"/>
          <p:cNvSpPr/>
          <p:nvPr/>
        </p:nvSpPr>
        <p:spPr>
          <a:xfrm>
            <a:off x="4483001" y="2247900"/>
            <a:ext cx="3225850" cy="914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Creates electrochemical gradients essential for proper nerve impulse conduction throughout the nervous system.</a:t>
            </a:r>
            <a:endParaRPr lang="en-US" sz="1200" dirty="0"/>
          </a:p>
        </p:txBody>
      </p:sp>
      <p:sp>
        <p:nvSpPr>
          <p:cNvPr id="26" name="Text 5"/>
          <p:cNvSpPr/>
          <p:nvPr/>
        </p:nvSpPr>
        <p:spPr>
          <a:xfrm>
            <a:off x="9042350" y="1562100"/>
            <a:ext cx="248156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Muscle Contraction</a:t>
            </a:r>
            <a:endParaRPr lang="en-US" sz="1500" dirty="0"/>
          </a:p>
        </p:txBody>
      </p:sp>
      <p:sp>
        <p:nvSpPr>
          <p:cNvPr id="27" name="Text 6"/>
          <p:cNvSpPr/>
          <p:nvPr/>
        </p:nvSpPr>
        <p:spPr>
          <a:xfrm>
            <a:off x="8318450" y="2247900"/>
            <a:ext cx="3225701" cy="685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Essential for normal functioning of skeletal, smooth, and cardiac muscles, enabling them to contract properly.</a:t>
            </a:r>
            <a:endParaRPr lang="en-US" sz="1200" dirty="0"/>
          </a:p>
        </p:txBody>
      </p:sp>
      <p:sp>
        <p:nvSpPr>
          <p:cNvPr id="28" name="Text 7"/>
          <p:cNvSpPr/>
          <p:nvPr/>
        </p:nvSpPr>
        <p:spPr>
          <a:xfrm>
            <a:off x="1331863" y="4210050"/>
            <a:ext cx="2541538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Heart Rhythm Regulation</a:t>
            </a:r>
            <a:endParaRPr lang="en-US" sz="1500" dirty="0"/>
          </a:p>
        </p:txBody>
      </p:sp>
      <p:sp>
        <p:nvSpPr>
          <p:cNvPr id="29" name="Text 8"/>
          <p:cNvSpPr/>
          <p:nvPr/>
        </p:nvSpPr>
        <p:spPr>
          <a:xfrm>
            <a:off x="647700" y="4895850"/>
            <a:ext cx="3225701" cy="685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Regulates heartbeat and ensures proper cardiac function, making it critical for cardiovascular health.</a:t>
            </a:r>
            <a:endParaRPr lang="en-US" sz="1200" dirty="0"/>
          </a:p>
        </p:txBody>
      </p:sp>
      <p:sp>
        <p:nvSpPr>
          <p:cNvPr id="30" name="Text 9"/>
          <p:cNvSpPr/>
          <p:nvPr/>
        </p:nvSpPr>
        <p:spPr>
          <a:xfrm>
            <a:off x="5206901" y="4210050"/>
            <a:ext cx="2078831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Kidney Function</a:t>
            </a:r>
            <a:endParaRPr lang="en-US" sz="1500" dirty="0"/>
          </a:p>
        </p:txBody>
      </p:sp>
      <p:sp>
        <p:nvSpPr>
          <p:cNvPr id="31" name="Text 10"/>
          <p:cNvSpPr/>
          <p:nvPr/>
        </p:nvSpPr>
        <p:spPr>
          <a:xfrm>
            <a:off x="4483001" y="4895850"/>
            <a:ext cx="3225850" cy="685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Involved in kidney function, including regulation of blood pressure and protection against kidney stones.</a:t>
            </a:r>
            <a:endParaRPr lang="en-US" sz="1200" dirty="0"/>
          </a:p>
        </p:txBody>
      </p:sp>
      <p:sp>
        <p:nvSpPr>
          <p:cNvPr id="32" name="Text 11"/>
          <p:cNvSpPr/>
          <p:nvPr/>
        </p:nvSpPr>
        <p:spPr>
          <a:xfrm>
            <a:off x="8858994" y="4210050"/>
            <a:ext cx="2685157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Nutrient Transport &amp; Waste Removal</a:t>
            </a:r>
            <a:endParaRPr lang="en-US" sz="1500" dirty="0"/>
          </a:p>
        </p:txBody>
      </p:sp>
      <p:sp>
        <p:nvSpPr>
          <p:cNvPr id="33" name="Text 12"/>
          <p:cNvSpPr/>
          <p:nvPr/>
        </p:nvSpPr>
        <p:spPr>
          <a:xfrm>
            <a:off x="8318450" y="4895850"/>
            <a:ext cx="3225701" cy="685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Helps move nutrients into cells and waste products out of cells, supporting cellular metabolism.</a:t>
            </a:r>
            <a:endParaRPr lang="en-US" sz="1200" dirty="0"/>
          </a:p>
        </p:txBody>
      </p:sp>
      <p:sp>
        <p:nvSpPr>
          <p:cNvPr id="34" name="Text 13"/>
          <p:cNvSpPr/>
          <p:nvPr/>
        </p:nvSpPr>
        <p:spPr>
          <a:xfrm>
            <a:off x="457200" y="6210300"/>
            <a:ext cx="253621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Potassium Electrolyte Disorders</a:t>
            </a:r>
            <a:endParaRPr lang="en-US" sz="1050" dirty="0"/>
          </a:p>
        </p:txBody>
      </p:sp>
      <p:sp>
        <p:nvSpPr>
          <p:cNvPr id="35" name="Text 14"/>
          <p:cNvSpPr/>
          <p:nvPr/>
        </p:nvSpPr>
        <p:spPr>
          <a:xfrm>
            <a:off x="11435209" y="6210300"/>
            <a:ext cx="359509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3/13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87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371600"/>
            <a:ext cx="5334000" cy="2705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628775"/>
            <a:ext cx="285750" cy="2857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410075"/>
            <a:ext cx="285750" cy="2857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914900"/>
            <a:ext cx="219075" cy="190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5295900"/>
            <a:ext cx="142875" cy="190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5676900"/>
            <a:ext cx="171450" cy="190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1400175"/>
            <a:ext cx="285750" cy="2857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0800" y="1943100"/>
            <a:ext cx="5334000" cy="3810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0800" y="1943100"/>
            <a:ext cx="2133600" cy="3810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0800" y="2428875"/>
            <a:ext cx="171450" cy="17145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0800" y="3048000"/>
            <a:ext cx="5334000" cy="3810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00800" y="3048000"/>
            <a:ext cx="1333500" cy="3810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00800" y="3533775"/>
            <a:ext cx="171450" cy="17145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00800" y="4152900"/>
            <a:ext cx="5334000" cy="3810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00800" y="4152900"/>
            <a:ext cx="533400" cy="3810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00800" y="4638675"/>
            <a:ext cx="171450" cy="171450"/>
          </a:xfrm>
          <a:prstGeom prst="rect">
            <a:avLst/>
          </a:prstGeom>
        </p:spPr>
      </p:pic>
      <p:sp>
        <p:nvSpPr>
          <p:cNvPr id="20" name="Text 0"/>
          <p:cNvSpPr/>
          <p:nvPr/>
        </p:nvSpPr>
        <p:spPr>
          <a:xfrm>
            <a:off x="457200" y="457200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Hypokalemia: Definition and Classification</a:t>
            </a:r>
            <a:endParaRPr lang="en-US" sz="3600" dirty="0"/>
          </a:p>
        </p:txBody>
      </p:sp>
      <p:sp>
        <p:nvSpPr>
          <p:cNvPr id="21" name="Text 1"/>
          <p:cNvSpPr/>
          <p:nvPr/>
        </p:nvSpPr>
        <p:spPr>
          <a:xfrm>
            <a:off x="1085850" y="1600200"/>
            <a:ext cx="487680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Definition</a:t>
            </a:r>
            <a:endParaRPr lang="en-US" sz="2250" dirty="0"/>
          </a:p>
        </p:txBody>
      </p:sp>
      <p:sp>
        <p:nvSpPr>
          <p:cNvPr id="22" name="Text 2"/>
          <p:cNvSpPr/>
          <p:nvPr/>
        </p:nvSpPr>
        <p:spPr>
          <a:xfrm>
            <a:off x="685800" y="2095500"/>
            <a:ext cx="487680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Hypokalemia is defined as a serum potassium level </a:t>
            </a:r>
            <a:r>
              <a:rPr lang="en-US" sz="15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below 3.5 mEq/L</a:t>
            </a: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(3.5 mmol/L) in adults.</a:t>
            </a:r>
            <a:endParaRPr lang="en-US" sz="1500" dirty="0"/>
          </a:p>
        </p:txBody>
      </p:sp>
      <p:sp>
        <p:nvSpPr>
          <p:cNvPr id="23" name="Text 3"/>
          <p:cNvSpPr/>
          <p:nvPr/>
        </p:nvSpPr>
        <p:spPr>
          <a:xfrm>
            <a:off x="685800" y="2781300"/>
            <a:ext cx="4876800" cy="1066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It occurs when there is an abnormally low levels of potassium in the blood, which can significantly impair various bodily functions, particularly those involving nerves, muscles, and the heart.</a:t>
            </a:r>
            <a:endParaRPr lang="en-US" sz="1500" dirty="0"/>
          </a:p>
        </p:txBody>
      </p:sp>
      <p:sp>
        <p:nvSpPr>
          <p:cNvPr id="24" name="Text 4"/>
          <p:cNvSpPr/>
          <p:nvPr/>
        </p:nvSpPr>
        <p:spPr>
          <a:xfrm>
            <a:off x="857250" y="4381500"/>
            <a:ext cx="640080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Clinical Significance</a:t>
            </a:r>
            <a:endParaRPr lang="en-US" sz="2250" dirty="0"/>
          </a:p>
        </p:txBody>
      </p:sp>
      <p:sp>
        <p:nvSpPr>
          <p:cNvPr id="25" name="Text 5"/>
          <p:cNvSpPr/>
          <p:nvPr/>
        </p:nvSpPr>
        <p:spPr>
          <a:xfrm>
            <a:off x="790575" y="4876800"/>
            <a:ext cx="5379422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Can cause life-threatening cardiac arrhythmias</a:t>
            </a:r>
            <a:endParaRPr lang="en-US" sz="1500" dirty="0"/>
          </a:p>
        </p:txBody>
      </p:sp>
      <p:sp>
        <p:nvSpPr>
          <p:cNvPr id="26" name="Text 6"/>
          <p:cNvSpPr/>
          <p:nvPr/>
        </p:nvSpPr>
        <p:spPr>
          <a:xfrm>
            <a:off x="714375" y="5257800"/>
            <a:ext cx="5875377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Impairs nerve transmission and muscle contraction</a:t>
            </a:r>
            <a:endParaRPr lang="en-US" sz="1500" dirty="0"/>
          </a:p>
        </p:txBody>
      </p:sp>
      <p:sp>
        <p:nvSpPr>
          <p:cNvPr id="27" name="Text 7"/>
          <p:cNvSpPr/>
          <p:nvPr/>
        </p:nvSpPr>
        <p:spPr>
          <a:xfrm>
            <a:off x="742950" y="5638800"/>
            <a:ext cx="4770596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Requires prompt diagnosis and treatment</a:t>
            </a:r>
            <a:endParaRPr lang="en-US" sz="1500" dirty="0"/>
          </a:p>
        </p:txBody>
      </p:sp>
      <p:sp>
        <p:nvSpPr>
          <p:cNvPr id="28" name="Text 8"/>
          <p:cNvSpPr/>
          <p:nvPr/>
        </p:nvSpPr>
        <p:spPr>
          <a:xfrm>
            <a:off x="6800850" y="1371600"/>
            <a:ext cx="640080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Classification by Severity</a:t>
            </a:r>
            <a:endParaRPr lang="en-US" sz="2250" dirty="0"/>
          </a:p>
        </p:txBody>
      </p:sp>
      <p:sp>
        <p:nvSpPr>
          <p:cNvPr id="29" name="Text 9"/>
          <p:cNvSpPr/>
          <p:nvPr/>
        </p:nvSpPr>
        <p:spPr>
          <a:xfrm>
            <a:off x="7538204" y="1657350"/>
            <a:ext cx="1992392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DE04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Mild: 3.0-3.4 mEq/L</a:t>
            </a:r>
            <a:endParaRPr lang="en-US" sz="1200" dirty="0"/>
          </a:p>
        </p:txBody>
      </p:sp>
      <p:sp>
        <p:nvSpPr>
          <p:cNvPr id="30" name="Text 10"/>
          <p:cNvSpPr/>
          <p:nvPr/>
        </p:nvSpPr>
        <p:spPr>
          <a:xfrm>
            <a:off x="6648450" y="2400300"/>
            <a:ext cx="640080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Usually asymptomatic or mild symptoms</a:t>
            </a:r>
            <a:endParaRPr lang="en-US" sz="1350" dirty="0"/>
          </a:p>
        </p:txBody>
      </p:sp>
      <p:sp>
        <p:nvSpPr>
          <p:cNvPr id="31" name="Text 11"/>
          <p:cNvSpPr/>
          <p:nvPr/>
        </p:nvSpPr>
        <p:spPr>
          <a:xfrm>
            <a:off x="6463427" y="2762250"/>
            <a:ext cx="2541746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DBA7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Moderate: 2.5-2.9 mEq/L</a:t>
            </a:r>
            <a:endParaRPr lang="en-US" sz="1200" dirty="0"/>
          </a:p>
        </p:txBody>
      </p:sp>
      <p:sp>
        <p:nvSpPr>
          <p:cNvPr id="32" name="Text 12"/>
          <p:cNvSpPr/>
          <p:nvPr/>
        </p:nvSpPr>
        <p:spPr>
          <a:xfrm>
            <a:off x="6648450" y="3505200"/>
            <a:ext cx="640080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Noticeable muscle weakness and fatigue</a:t>
            </a:r>
            <a:endParaRPr lang="en-US" sz="1350" dirty="0"/>
          </a:p>
        </p:txBody>
      </p:sp>
      <p:sp>
        <p:nvSpPr>
          <p:cNvPr id="33" name="Text 13"/>
          <p:cNvSpPr/>
          <p:nvPr/>
        </p:nvSpPr>
        <p:spPr>
          <a:xfrm>
            <a:off x="5892016" y="3867150"/>
            <a:ext cx="2084368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CA5A5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Severe: &lt; 2.5 mEq/L</a:t>
            </a:r>
            <a:endParaRPr lang="en-US" sz="1200" dirty="0"/>
          </a:p>
        </p:txBody>
      </p:sp>
      <p:sp>
        <p:nvSpPr>
          <p:cNvPr id="34" name="Text 14"/>
          <p:cNvSpPr/>
          <p:nvPr/>
        </p:nvSpPr>
        <p:spPr>
          <a:xfrm>
            <a:off x="6648450" y="4610100"/>
            <a:ext cx="640080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Life-threatening complications likely</a:t>
            </a:r>
            <a:endParaRPr lang="en-US" sz="1350" dirty="0"/>
          </a:p>
        </p:txBody>
      </p:sp>
      <p:sp>
        <p:nvSpPr>
          <p:cNvPr id="35" name="Text 15"/>
          <p:cNvSpPr/>
          <p:nvPr/>
        </p:nvSpPr>
        <p:spPr>
          <a:xfrm>
            <a:off x="457200" y="6210300"/>
            <a:ext cx="104388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Hypokalemia</a:t>
            </a:r>
            <a:endParaRPr lang="en-US" sz="1050" dirty="0"/>
          </a:p>
        </p:txBody>
      </p:sp>
      <p:sp>
        <p:nvSpPr>
          <p:cNvPr id="36" name="Text 16"/>
          <p:cNvSpPr/>
          <p:nvPr/>
        </p:nvSpPr>
        <p:spPr>
          <a:xfrm>
            <a:off x="11435209" y="6210300"/>
            <a:ext cx="359509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5/13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87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95400"/>
            <a:ext cx="11277600" cy="609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447800"/>
            <a:ext cx="228600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133600"/>
            <a:ext cx="3606701" cy="38481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2400300"/>
            <a:ext cx="303163" cy="3810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857" y="2514600"/>
            <a:ext cx="190500" cy="1524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3048000"/>
            <a:ext cx="76200" cy="1524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3581400"/>
            <a:ext cx="76200" cy="1524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4114800"/>
            <a:ext cx="76200" cy="1524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2501" y="2133600"/>
            <a:ext cx="3606850" cy="38481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4901" y="2286000"/>
            <a:ext cx="381000" cy="3810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9201" y="2400300"/>
            <a:ext cx="152400" cy="1524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1101" y="2819400"/>
            <a:ext cx="76200" cy="1524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1101" y="3352800"/>
            <a:ext cx="76200" cy="1524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1101" y="3886200"/>
            <a:ext cx="76200" cy="1524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1101" y="4419600"/>
            <a:ext cx="76200" cy="1524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27950" y="2133600"/>
            <a:ext cx="3606701" cy="38481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80350" y="2400300"/>
            <a:ext cx="251817" cy="3810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39584" y="2514600"/>
            <a:ext cx="133350" cy="15240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56550" y="3048000"/>
            <a:ext cx="76200" cy="1524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56550" y="3581400"/>
            <a:ext cx="76200" cy="1524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56550" y="4114800"/>
            <a:ext cx="76200" cy="152400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80350" y="4686300"/>
            <a:ext cx="3301901" cy="609600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94650" y="4914900"/>
            <a:ext cx="152400" cy="152400"/>
          </a:xfrm>
          <a:prstGeom prst="rect">
            <a:avLst/>
          </a:prstGeom>
        </p:spPr>
      </p:pic>
      <p:sp>
        <p:nvSpPr>
          <p:cNvPr id="27" name="Text 0"/>
          <p:cNvSpPr/>
          <p:nvPr/>
        </p:nvSpPr>
        <p:spPr>
          <a:xfrm>
            <a:off x="457200" y="457200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Hypokalemia: Causes and Etiology</a:t>
            </a:r>
            <a:endParaRPr lang="en-US" sz="3600" dirty="0"/>
          </a:p>
        </p:txBody>
      </p:sp>
      <p:sp>
        <p:nvSpPr>
          <p:cNvPr id="28" name="Text 1"/>
          <p:cNvSpPr/>
          <p:nvPr/>
        </p:nvSpPr>
        <p:spPr>
          <a:xfrm>
            <a:off x="952500" y="1485900"/>
            <a:ext cx="1354276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Definition:</a:t>
            </a:r>
            <a:endParaRPr lang="en-US" sz="1500" dirty="0"/>
          </a:p>
        </p:txBody>
      </p:sp>
      <p:sp>
        <p:nvSpPr>
          <p:cNvPr id="29" name="Text 2"/>
          <p:cNvSpPr/>
          <p:nvPr/>
        </p:nvSpPr>
        <p:spPr>
          <a:xfrm>
            <a:off x="2205782" y="1485900"/>
            <a:ext cx="6134874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Serum potassium level below 3.5 mEq/L (3.5 mmol/L)</a:t>
            </a:r>
            <a:endParaRPr lang="en-US" sz="1500" dirty="0"/>
          </a:p>
        </p:txBody>
      </p:sp>
      <p:sp>
        <p:nvSpPr>
          <p:cNvPr id="30" name="Text 3"/>
          <p:cNvSpPr/>
          <p:nvPr/>
        </p:nvSpPr>
        <p:spPr>
          <a:xfrm>
            <a:off x="1027063" y="2286000"/>
            <a:ext cx="2884438" cy="609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FCA5A5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Increased Potassium Losses</a:t>
            </a:r>
            <a:endParaRPr lang="en-US" sz="1800" dirty="0"/>
          </a:p>
        </p:txBody>
      </p:sp>
      <p:sp>
        <p:nvSpPr>
          <p:cNvPr id="31" name="Text 4"/>
          <p:cNvSpPr/>
          <p:nvPr/>
        </p:nvSpPr>
        <p:spPr>
          <a:xfrm>
            <a:off x="838200" y="3009900"/>
            <a:ext cx="30733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Gastrointestinal: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Severe diarrhea, vomiting, laxative abuse</a:t>
            </a:r>
            <a:endParaRPr lang="en-US" sz="1200" dirty="0"/>
          </a:p>
        </p:txBody>
      </p:sp>
      <p:sp>
        <p:nvSpPr>
          <p:cNvPr id="32" name="Text 5"/>
          <p:cNvSpPr/>
          <p:nvPr/>
        </p:nvSpPr>
        <p:spPr>
          <a:xfrm>
            <a:off x="838200" y="3543300"/>
            <a:ext cx="30733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Renal: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Diuretics (thiazide, loop), excessive aldosterone</a:t>
            </a:r>
            <a:endParaRPr lang="en-US" sz="1200" dirty="0"/>
          </a:p>
        </p:txBody>
      </p:sp>
      <p:sp>
        <p:nvSpPr>
          <p:cNvPr id="33" name="Text 6"/>
          <p:cNvSpPr/>
          <p:nvPr/>
        </p:nvSpPr>
        <p:spPr>
          <a:xfrm>
            <a:off x="838200" y="4076700"/>
            <a:ext cx="30733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Other: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Excessive sweating, dialysis, plasmapheresis</a:t>
            </a:r>
            <a:endParaRPr lang="en-US" sz="1200" dirty="0"/>
          </a:p>
        </p:txBody>
      </p:sp>
      <p:sp>
        <p:nvSpPr>
          <p:cNvPr id="34" name="Text 7"/>
          <p:cNvSpPr/>
          <p:nvPr/>
        </p:nvSpPr>
        <p:spPr>
          <a:xfrm>
            <a:off x="4940201" y="2324100"/>
            <a:ext cx="2978587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93C5F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Transcellular Shifts</a:t>
            </a:r>
            <a:endParaRPr lang="en-US" sz="1800" dirty="0"/>
          </a:p>
        </p:txBody>
      </p:sp>
      <p:sp>
        <p:nvSpPr>
          <p:cNvPr id="35" name="Text 8"/>
          <p:cNvSpPr/>
          <p:nvPr/>
        </p:nvSpPr>
        <p:spPr>
          <a:xfrm>
            <a:off x="4673501" y="2781300"/>
            <a:ext cx="307345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Alkalosis: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Increase in blood pH causes K+ shift into cells</a:t>
            </a:r>
            <a:endParaRPr lang="en-US" sz="1200" dirty="0"/>
          </a:p>
        </p:txBody>
      </p:sp>
      <p:sp>
        <p:nvSpPr>
          <p:cNvPr id="36" name="Text 9"/>
          <p:cNvSpPr/>
          <p:nvPr/>
        </p:nvSpPr>
        <p:spPr>
          <a:xfrm>
            <a:off x="4673501" y="3314700"/>
            <a:ext cx="307345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Insulin: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High insulin levels promote K+ uptake into cells</a:t>
            </a:r>
            <a:endParaRPr lang="en-US" sz="1200" dirty="0"/>
          </a:p>
        </p:txBody>
      </p:sp>
      <p:sp>
        <p:nvSpPr>
          <p:cNvPr id="37" name="Text 10"/>
          <p:cNvSpPr/>
          <p:nvPr/>
        </p:nvSpPr>
        <p:spPr>
          <a:xfrm>
            <a:off x="4673501" y="3848100"/>
            <a:ext cx="307345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Beta-adrenergic: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Medications like albuterol can drive K+ into cells</a:t>
            </a:r>
            <a:endParaRPr lang="en-US" sz="1200" dirty="0"/>
          </a:p>
        </p:txBody>
      </p:sp>
      <p:sp>
        <p:nvSpPr>
          <p:cNvPr id="38" name="Text 11"/>
          <p:cNvSpPr/>
          <p:nvPr/>
        </p:nvSpPr>
        <p:spPr>
          <a:xfrm>
            <a:off x="4673501" y="4381500"/>
            <a:ext cx="307345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Hypothermia: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Low body temperature causes intracellular K+ shift</a:t>
            </a:r>
            <a:endParaRPr lang="en-US" sz="1200" dirty="0"/>
          </a:p>
        </p:txBody>
      </p:sp>
      <p:sp>
        <p:nvSpPr>
          <p:cNvPr id="39" name="Text 12"/>
          <p:cNvSpPr/>
          <p:nvPr/>
        </p:nvSpPr>
        <p:spPr>
          <a:xfrm>
            <a:off x="8646468" y="2286000"/>
            <a:ext cx="2935784" cy="609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86EFAC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Inadequate Intake &amp; Other Causes</a:t>
            </a:r>
            <a:endParaRPr lang="en-US" sz="1800" dirty="0"/>
          </a:p>
        </p:txBody>
      </p:sp>
      <p:sp>
        <p:nvSpPr>
          <p:cNvPr id="40" name="Text 13"/>
          <p:cNvSpPr/>
          <p:nvPr/>
        </p:nvSpPr>
        <p:spPr>
          <a:xfrm>
            <a:off x="8508950" y="3009900"/>
            <a:ext cx="30733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Poor dietary intake: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Malnutrition, anorexia, restrictive diets</a:t>
            </a:r>
            <a:endParaRPr lang="en-US" sz="1200" dirty="0"/>
          </a:p>
        </p:txBody>
      </p:sp>
      <p:sp>
        <p:nvSpPr>
          <p:cNvPr id="41" name="Text 14"/>
          <p:cNvSpPr/>
          <p:nvPr/>
        </p:nvSpPr>
        <p:spPr>
          <a:xfrm>
            <a:off x="8508950" y="3543300"/>
            <a:ext cx="30733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Genetic conditions: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Gitelman syndrome, Bartter syndrome</a:t>
            </a:r>
            <a:endParaRPr lang="en-US" sz="1200" dirty="0"/>
          </a:p>
        </p:txBody>
      </p:sp>
      <p:sp>
        <p:nvSpPr>
          <p:cNvPr id="42" name="Text 15"/>
          <p:cNvSpPr/>
          <p:nvPr/>
        </p:nvSpPr>
        <p:spPr>
          <a:xfrm>
            <a:off x="8508950" y="4076700"/>
            <a:ext cx="30733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Refeeding syndrome:</a:t>
            </a: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Refeeding after starvation or prolonged fasting</a:t>
            </a:r>
            <a:endParaRPr lang="en-US" sz="1200" dirty="0"/>
          </a:p>
        </p:txBody>
      </p:sp>
      <p:sp>
        <p:nvSpPr>
          <p:cNvPr id="43" name="Text 16"/>
          <p:cNvSpPr/>
          <p:nvPr/>
        </p:nvSpPr>
        <p:spPr>
          <a:xfrm>
            <a:off x="8623250" y="4800600"/>
            <a:ext cx="2844701" cy="381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Rare as a sole cause due to the kidneys' ability to conserve potassium</a:t>
            </a:r>
            <a:endParaRPr lang="en-US" sz="1050" dirty="0"/>
          </a:p>
        </p:txBody>
      </p:sp>
      <p:sp>
        <p:nvSpPr>
          <p:cNvPr id="44" name="Text 17"/>
          <p:cNvSpPr/>
          <p:nvPr/>
        </p:nvSpPr>
        <p:spPr>
          <a:xfrm>
            <a:off x="457200" y="6210300"/>
            <a:ext cx="2772668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Hypokalemia: Causes and Etiology</a:t>
            </a:r>
            <a:endParaRPr lang="en-US" sz="1050" dirty="0"/>
          </a:p>
        </p:txBody>
      </p:sp>
      <p:sp>
        <p:nvSpPr>
          <p:cNvPr id="45" name="Text 18"/>
          <p:cNvSpPr/>
          <p:nvPr/>
        </p:nvSpPr>
        <p:spPr>
          <a:xfrm>
            <a:off x="11435209" y="6210300"/>
            <a:ext cx="359509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6/13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3EDC15BF-D5E6-643E-A6CC-BD19B01E0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C70A-2855-3064-BD37-29316658BB86}"/>
              </a:ext>
            </a:extLst>
          </p:cNvPr>
          <p:cNvSpPr txBox="1"/>
          <p:nvPr/>
        </p:nvSpPr>
        <p:spPr>
          <a:xfrm>
            <a:off x="5180355" y="224192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J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311461-2DD3-8C9A-6C7A-E58DB74A1676}"/>
              </a:ext>
            </a:extLst>
          </p:cNvPr>
          <p:cNvSpPr txBox="1"/>
          <p:nvPr/>
        </p:nvSpPr>
        <p:spPr>
          <a:xfrm>
            <a:off x="132092" y="1089329"/>
            <a:ext cx="11925325" cy="4133988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0" tIns="0" rIns="0" bIns="0" rtlCol="0" anchor="t"/>
          <a:lstStyle>
            <a:lvl1pPr indent="0">
              <a:lnSpc>
                <a:spcPts val="3600"/>
              </a:lnSpc>
              <a:buNone/>
              <a:defRPr sz="3600" b="1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  Renal K+ wasting</a:t>
            </a:r>
            <a:r>
              <a:rPr lang="en-US" sz="2600" dirty="0"/>
              <a:t>▪ </a:t>
            </a:r>
            <a:r>
              <a:rPr lang="en-US" sz="2600" dirty="0">
                <a:solidFill>
                  <a:schemeClr val="bg1"/>
                </a:solidFill>
              </a:rPr>
              <a:t>Urine K+ concentration greater than 25 to 30 mEq/day or spot greater than20 mEq/L in the presence of normal urine output diuretics, </a:t>
            </a:r>
            <a:r>
              <a:rPr lang="en-US" sz="2600" dirty="0" err="1">
                <a:solidFill>
                  <a:schemeClr val="bg1"/>
                </a:solidFill>
              </a:rPr>
              <a:t>hyperaldosteronism</a:t>
            </a:r>
            <a:r>
              <a:rPr lang="en-US" sz="2600" dirty="0">
                <a:solidFill>
                  <a:schemeClr val="bg1"/>
                </a:solidFill>
              </a:rPr>
              <a:t>, renal tubular disorders.</a:t>
            </a:r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>
                <a:solidFill>
                  <a:srgbClr val="0070C0"/>
                </a:solidFill>
              </a:rPr>
              <a:t>  </a:t>
            </a:r>
            <a:r>
              <a:rPr lang="en-US" sz="2600" dirty="0" err="1">
                <a:solidFill>
                  <a:srgbClr val="0070C0"/>
                </a:solidFill>
              </a:rPr>
              <a:t>Extrarenal</a:t>
            </a:r>
            <a:r>
              <a:rPr lang="en-US" sz="2600" dirty="0"/>
              <a:t> </a:t>
            </a:r>
            <a:r>
              <a:rPr lang="en-US" sz="2600" dirty="0">
                <a:solidFill>
                  <a:schemeClr val="bg1"/>
                </a:solidFill>
              </a:rPr>
              <a:t>K+ wasting▪ Urine K+ concentration less than 25 to 30 mEq/day or spot less than 15 mEq/Lin the presence of normal urine output.  Seen in diarrhea, vomiting, laxative abuse.</a:t>
            </a:r>
          </a:p>
          <a:p>
            <a:endParaRPr lang="en-JO" sz="2600" dirty="0"/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D1E25595-FBFC-8C00-C6F9-AC2ECB66A315}"/>
              </a:ext>
            </a:extLst>
          </p:cNvPr>
          <p:cNvSpPr/>
          <p:nvPr/>
        </p:nvSpPr>
        <p:spPr>
          <a:xfrm>
            <a:off x="115171" y="201726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Hypokalemia: Causes and Etiology</a:t>
            </a:r>
            <a:r>
              <a:rPr lang="ar-SA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</a:t>
            </a: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0855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1648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8700"/>
            <a:ext cx="12192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209800"/>
            <a:ext cx="11277600" cy="952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533650"/>
            <a:ext cx="3606701" cy="251593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" y="2724150"/>
            <a:ext cx="200025" cy="304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" y="3181350"/>
            <a:ext cx="76200" cy="1524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" y="3486150"/>
            <a:ext cx="76200" cy="1524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" y="3790950"/>
            <a:ext cx="76200" cy="1524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" y="4324350"/>
            <a:ext cx="76200" cy="1524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2501" y="2533650"/>
            <a:ext cx="3606850" cy="2515939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3001" y="2724150"/>
            <a:ext cx="257175" cy="3048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3001" y="3181350"/>
            <a:ext cx="76200" cy="1524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3001" y="3486150"/>
            <a:ext cx="76200" cy="1524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3001" y="3790950"/>
            <a:ext cx="76200" cy="1524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3001" y="4095750"/>
            <a:ext cx="76200" cy="1524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7950" y="2533650"/>
            <a:ext cx="3606701" cy="266833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 flipV="1">
            <a:off x="8164262" y="2494579"/>
            <a:ext cx="428908" cy="457502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051" y="4462770"/>
            <a:ext cx="76200" cy="1524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8753" y="4636939"/>
            <a:ext cx="76200" cy="15240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0616" y="4857841"/>
            <a:ext cx="76200" cy="1524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5201989"/>
            <a:ext cx="11277600" cy="8382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" y="5392489"/>
            <a:ext cx="228600" cy="304800"/>
          </a:xfrm>
          <a:prstGeom prst="rect">
            <a:avLst/>
          </a:prstGeom>
        </p:spPr>
      </p:pic>
      <p:sp>
        <p:nvSpPr>
          <p:cNvPr id="25" name="Text 0"/>
          <p:cNvSpPr/>
          <p:nvPr/>
        </p:nvSpPr>
        <p:spPr>
          <a:xfrm>
            <a:off x="457200" y="457200"/>
            <a:ext cx="1353312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CD34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Hypokalemia: Clinical Manifestations</a:t>
            </a:r>
            <a:endParaRPr lang="en-US" sz="3600" dirty="0"/>
          </a:p>
        </p:txBody>
      </p:sp>
      <p:sp>
        <p:nvSpPr>
          <p:cNvPr id="26" name="Text 1"/>
          <p:cNvSpPr/>
          <p:nvPr/>
        </p:nvSpPr>
        <p:spPr>
          <a:xfrm>
            <a:off x="457200" y="1295400"/>
            <a:ext cx="1127760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Symptoms vary based on severity of potassium deficiency. Levels below 3.0 mEq/L often present with noticeable symptoms.</a:t>
            </a:r>
            <a:endParaRPr lang="en-US" sz="1500" dirty="0"/>
          </a:p>
        </p:txBody>
      </p:sp>
      <p:sp>
        <p:nvSpPr>
          <p:cNvPr id="27" name="Text 2"/>
          <p:cNvSpPr/>
          <p:nvPr/>
        </p:nvSpPr>
        <p:spPr>
          <a:xfrm>
            <a:off x="457200" y="1981200"/>
            <a:ext cx="328613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Mild</a:t>
            </a:r>
            <a:endParaRPr lang="en-US" sz="1050" dirty="0"/>
          </a:p>
        </p:txBody>
      </p:sp>
      <p:sp>
        <p:nvSpPr>
          <p:cNvPr id="28" name="Text 3"/>
          <p:cNvSpPr/>
          <p:nvPr/>
        </p:nvSpPr>
        <p:spPr>
          <a:xfrm>
            <a:off x="5684937" y="1981200"/>
            <a:ext cx="761167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Moderate</a:t>
            </a:r>
            <a:endParaRPr lang="en-US" sz="1050" dirty="0"/>
          </a:p>
        </p:txBody>
      </p:sp>
      <p:sp>
        <p:nvSpPr>
          <p:cNvPr id="29" name="Text 4"/>
          <p:cNvSpPr/>
          <p:nvPr/>
        </p:nvSpPr>
        <p:spPr>
          <a:xfrm>
            <a:off x="11273135" y="1981200"/>
            <a:ext cx="553998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Severe</a:t>
            </a:r>
            <a:endParaRPr lang="en-US" sz="1050" dirty="0"/>
          </a:p>
        </p:txBody>
      </p:sp>
      <p:sp>
        <p:nvSpPr>
          <p:cNvPr id="30" name="Text 5"/>
          <p:cNvSpPr/>
          <p:nvPr/>
        </p:nvSpPr>
        <p:spPr>
          <a:xfrm>
            <a:off x="962025" y="2724150"/>
            <a:ext cx="2351544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Neuromuscular</a:t>
            </a:r>
            <a:endParaRPr lang="en-US" sz="1800" dirty="0"/>
          </a:p>
        </p:txBody>
      </p:sp>
      <p:sp>
        <p:nvSpPr>
          <p:cNvPr id="31" name="Text 6"/>
          <p:cNvSpPr/>
          <p:nvPr/>
        </p:nvSpPr>
        <p:spPr>
          <a:xfrm>
            <a:off x="800100" y="3143250"/>
            <a:ext cx="2693908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Muscle weakness and fatigue</a:t>
            </a:r>
            <a:endParaRPr lang="en-US" sz="1200" dirty="0"/>
          </a:p>
        </p:txBody>
      </p:sp>
      <p:sp>
        <p:nvSpPr>
          <p:cNvPr id="32" name="Text 7"/>
          <p:cNvSpPr/>
          <p:nvPr/>
        </p:nvSpPr>
        <p:spPr>
          <a:xfrm>
            <a:off x="800100" y="3448050"/>
            <a:ext cx="2520851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Muscle cramps and spasms</a:t>
            </a:r>
            <a:endParaRPr lang="en-US" sz="1200" dirty="0"/>
          </a:p>
        </p:txBody>
      </p:sp>
      <p:sp>
        <p:nvSpPr>
          <p:cNvPr id="33" name="Text 8"/>
          <p:cNvSpPr/>
          <p:nvPr/>
        </p:nvSpPr>
        <p:spPr>
          <a:xfrm>
            <a:off x="800100" y="3752850"/>
            <a:ext cx="30733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Severe cases: paralysis (including respiratory muscles)</a:t>
            </a:r>
            <a:endParaRPr lang="en-US" sz="1200" dirty="0"/>
          </a:p>
        </p:txBody>
      </p:sp>
      <p:sp>
        <p:nvSpPr>
          <p:cNvPr id="34" name="Text 9"/>
          <p:cNvSpPr/>
          <p:nvPr/>
        </p:nvSpPr>
        <p:spPr>
          <a:xfrm>
            <a:off x="800100" y="4286250"/>
            <a:ext cx="3610094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Constipation and abdominal discomfort</a:t>
            </a:r>
            <a:endParaRPr lang="en-US" sz="1200" dirty="0"/>
          </a:p>
        </p:txBody>
      </p:sp>
      <p:sp>
        <p:nvSpPr>
          <p:cNvPr id="35" name="Text 10"/>
          <p:cNvSpPr/>
          <p:nvPr/>
        </p:nvSpPr>
        <p:spPr>
          <a:xfrm>
            <a:off x="4854476" y="2724150"/>
            <a:ext cx="1159966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Cardiac</a:t>
            </a:r>
            <a:endParaRPr lang="en-US" sz="1800" dirty="0"/>
          </a:p>
        </p:txBody>
      </p:sp>
      <p:sp>
        <p:nvSpPr>
          <p:cNvPr id="36" name="Text 11"/>
          <p:cNvSpPr/>
          <p:nvPr/>
        </p:nvSpPr>
        <p:spPr>
          <a:xfrm>
            <a:off x="4635401" y="3143250"/>
            <a:ext cx="3255943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Palpitations and irregular heartbeat</a:t>
            </a:r>
            <a:endParaRPr lang="en-US" sz="1200" dirty="0"/>
          </a:p>
        </p:txBody>
      </p:sp>
      <p:sp>
        <p:nvSpPr>
          <p:cNvPr id="37" name="Text 12"/>
          <p:cNvSpPr/>
          <p:nvPr/>
        </p:nvSpPr>
        <p:spPr>
          <a:xfrm>
            <a:off x="4635401" y="3448050"/>
            <a:ext cx="3591342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Potentially life-threatening arrhythmias</a:t>
            </a:r>
            <a:endParaRPr lang="en-US" sz="1200" dirty="0"/>
          </a:p>
        </p:txBody>
      </p:sp>
      <p:sp>
        <p:nvSpPr>
          <p:cNvPr id="38" name="Text 13"/>
          <p:cNvSpPr/>
          <p:nvPr/>
        </p:nvSpPr>
        <p:spPr>
          <a:xfrm>
            <a:off x="4635401" y="3752850"/>
            <a:ext cx="164342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Sinus bradycardia</a:t>
            </a:r>
            <a:endParaRPr lang="en-US" sz="1200" dirty="0"/>
          </a:p>
        </p:txBody>
      </p:sp>
      <p:sp>
        <p:nvSpPr>
          <p:cNvPr id="39" name="Text 14"/>
          <p:cNvSpPr/>
          <p:nvPr/>
        </p:nvSpPr>
        <p:spPr>
          <a:xfrm>
            <a:off x="4635401" y="4057650"/>
            <a:ext cx="307345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Ventricular ectopy, tachycardia, or fibrillation</a:t>
            </a:r>
            <a:endParaRPr lang="en-US" sz="1200" dirty="0"/>
          </a:p>
        </p:txBody>
      </p:sp>
      <p:sp>
        <p:nvSpPr>
          <p:cNvPr id="40" name="Text 15"/>
          <p:cNvSpPr/>
          <p:nvPr/>
        </p:nvSpPr>
        <p:spPr>
          <a:xfrm>
            <a:off x="8652480" y="2553650"/>
            <a:ext cx="2032218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ECG Changes</a:t>
            </a:r>
            <a:endParaRPr lang="en-US" sz="1800" dirty="0"/>
          </a:p>
        </p:txBody>
      </p:sp>
      <p:sp>
        <p:nvSpPr>
          <p:cNvPr id="41" name="Text 16"/>
          <p:cNvSpPr/>
          <p:nvPr/>
        </p:nvSpPr>
        <p:spPr>
          <a:xfrm>
            <a:off x="8470850" y="4400550"/>
            <a:ext cx="2657296" cy="26554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Decreased T-wave amplitude</a:t>
            </a:r>
            <a:endParaRPr lang="en-US" sz="1200" dirty="0"/>
          </a:p>
        </p:txBody>
      </p:sp>
      <p:sp>
        <p:nvSpPr>
          <p:cNvPr id="42" name="Text 17"/>
          <p:cNvSpPr/>
          <p:nvPr/>
        </p:nvSpPr>
        <p:spPr>
          <a:xfrm>
            <a:off x="8470850" y="4589894"/>
            <a:ext cx="2213848" cy="18916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Depressed ST segments</a:t>
            </a:r>
            <a:endParaRPr lang="en-US" sz="1200" dirty="0"/>
          </a:p>
        </p:txBody>
      </p:sp>
      <p:sp>
        <p:nvSpPr>
          <p:cNvPr id="43" name="Text 18"/>
          <p:cNvSpPr/>
          <p:nvPr/>
        </p:nvSpPr>
        <p:spPr>
          <a:xfrm>
            <a:off x="8470850" y="4828932"/>
            <a:ext cx="3221653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U waves and prolonged QT interval</a:t>
            </a:r>
            <a:endParaRPr lang="en-US" sz="1200" dirty="0"/>
          </a:p>
        </p:txBody>
      </p:sp>
      <p:sp>
        <p:nvSpPr>
          <p:cNvPr id="44" name="Text 19"/>
          <p:cNvSpPr/>
          <p:nvPr/>
        </p:nvSpPr>
        <p:spPr>
          <a:xfrm>
            <a:off x="952500" y="5354389"/>
            <a:ext cx="10086677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EEAD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Clinical Note</a:t>
            </a:r>
            <a:endParaRPr lang="en-US" sz="1500" dirty="0"/>
          </a:p>
        </p:txBody>
      </p:sp>
      <p:sp>
        <p:nvSpPr>
          <p:cNvPr id="45" name="Text 20"/>
          <p:cNvSpPr/>
          <p:nvPr/>
        </p:nvSpPr>
        <p:spPr>
          <a:xfrm>
            <a:off x="952500" y="5659189"/>
            <a:ext cx="12104013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D1D5D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ECG changes often precede clinical symptoms. Critical levels (&lt;2.5 mEq/L) require immediate intervention regardless of symptoms.</a:t>
            </a:r>
            <a:endParaRPr lang="en-US" sz="1200" dirty="0"/>
          </a:p>
        </p:txBody>
      </p:sp>
      <p:sp>
        <p:nvSpPr>
          <p:cNvPr id="46" name="Text 21"/>
          <p:cNvSpPr/>
          <p:nvPr/>
        </p:nvSpPr>
        <p:spPr>
          <a:xfrm>
            <a:off x="457200" y="6268789"/>
            <a:ext cx="104388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Hypokalemia</a:t>
            </a:r>
            <a:endParaRPr lang="en-US" sz="1050" dirty="0"/>
          </a:p>
        </p:txBody>
      </p:sp>
      <p:sp>
        <p:nvSpPr>
          <p:cNvPr id="47" name="Text 22"/>
          <p:cNvSpPr/>
          <p:nvPr/>
        </p:nvSpPr>
        <p:spPr>
          <a:xfrm>
            <a:off x="11435209" y="6268789"/>
            <a:ext cx="359509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9CA3A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7/13</a:t>
            </a:r>
            <a:endParaRPr lang="en-US" sz="105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6526F6D-5C41-EFA8-7091-98AA988FDA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34953" y="2869271"/>
            <a:ext cx="2971144" cy="14209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شهد عبد الاله محمد النوايسه</cp:lastModifiedBy>
  <cp:revision>4</cp:revision>
  <dcterms:created xsi:type="dcterms:W3CDTF">2025-11-22T20:11:52Z</dcterms:created>
  <dcterms:modified xsi:type="dcterms:W3CDTF">2025-11-27T10:33:55Z</dcterms:modified>
</cp:coreProperties>
</file>