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8"/>
  </p:notes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69" r:id="rId67"/>
    <p:sldId id="370"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4" r:id="rId88"/>
    <p:sldId id="345" r:id="rId89"/>
    <p:sldId id="346" r:id="rId90"/>
    <p:sldId id="347" r:id="rId91"/>
    <p:sldId id="348" r:id="rId92"/>
    <p:sldId id="374" r:id="rId93"/>
    <p:sldId id="351" r:id="rId94"/>
    <p:sldId id="373" r:id="rId95"/>
    <p:sldId id="350" r:id="rId96"/>
    <p:sldId id="368" r:id="rId97"/>
    <p:sldId id="353" r:id="rId98"/>
    <p:sldId id="354" r:id="rId99"/>
    <p:sldId id="355" r:id="rId100"/>
    <p:sldId id="356" r:id="rId101"/>
    <p:sldId id="377" r:id="rId102"/>
    <p:sldId id="357" r:id="rId103"/>
    <p:sldId id="376" r:id="rId104"/>
    <p:sldId id="358" r:id="rId105"/>
    <p:sldId id="359" r:id="rId106"/>
    <p:sldId id="360" r:id="rId107"/>
    <p:sldId id="361" r:id="rId108"/>
    <p:sldId id="362" r:id="rId109"/>
    <p:sldId id="375" r:id="rId110"/>
    <p:sldId id="363" r:id="rId111"/>
    <p:sldId id="364" r:id="rId112"/>
    <p:sldId id="365" r:id="rId113"/>
    <p:sldId id="366" r:id="rId114"/>
    <p:sldId id="367" r:id="rId115"/>
    <p:sldId id="371" r:id="rId116"/>
    <p:sldId id="372" r:id="rId1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715"/>
  </p:normalViewPr>
  <p:slideViewPr>
    <p:cSldViewPr snapToGrid="0" snapToObjects="1">
      <p:cViewPr>
        <p:scale>
          <a:sx n="107" d="100"/>
          <a:sy n="107" d="100"/>
        </p:scale>
        <p:origin x="1296"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notesMaster" Target="notesMasters/notesMaster1.xml"/><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34278-29AB-1B45-B77E-23563B260D2D}" type="datetimeFigureOut">
              <a:rPr lang="en-US" smtClean="0"/>
              <a:t>12/31/18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EBD6B-3FE3-494C-BFF4-DE0D8883125F}" type="slidenum">
              <a:rPr lang="en-US" smtClean="0"/>
              <a:t>‹#›</a:t>
            </a:fld>
            <a:endParaRPr lang="en-US"/>
          </a:p>
        </p:txBody>
      </p:sp>
    </p:spTree>
    <p:extLst>
      <p:ext uri="{BB962C8B-B14F-4D97-AF65-F5344CB8AC3E}">
        <p14:creationId xmlns:p14="http://schemas.microsoft.com/office/powerpoint/2010/main" val="1974823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r>
              <a:rPr lang="en-US" baseline="0" dirty="0" smtClean="0"/>
              <a:t> in fetal cortisol level may trigger labor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30</a:t>
            </a:fld>
            <a:endParaRPr lang="en-US"/>
          </a:p>
        </p:txBody>
      </p:sp>
    </p:spTree>
    <p:extLst>
      <p:ext uri="{BB962C8B-B14F-4D97-AF65-F5344CB8AC3E}">
        <p14:creationId xmlns:p14="http://schemas.microsoft.com/office/powerpoint/2010/main" val="53734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Reassurance, inform</a:t>
            </a:r>
            <a:r>
              <a:rPr lang="en-US" baseline="0" dirty="0" smtClean="0"/>
              <a:t> about labor time expectation, she started active phase of the first stage</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113</a:t>
            </a:fld>
            <a:endParaRPr lang="en-US"/>
          </a:p>
        </p:txBody>
      </p:sp>
    </p:spTree>
    <p:extLst>
      <p:ext uri="{BB962C8B-B14F-4D97-AF65-F5344CB8AC3E}">
        <p14:creationId xmlns:p14="http://schemas.microsoft.com/office/powerpoint/2010/main" val="142887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 fetal wellbeing, pain control, hydration, uterine contraction ,vaginal exam (position ,correct</a:t>
            </a:r>
            <a:r>
              <a:rPr lang="en-US" baseline="0" dirty="0" smtClean="0"/>
              <a:t> and assess after one hour)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114</a:t>
            </a:fld>
            <a:endParaRPr lang="en-US"/>
          </a:p>
        </p:txBody>
      </p:sp>
    </p:spTree>
    <p:extLst>
      <p:ext uri="{BB962C8B-B14F-4D97-AF65-F5344CB8AC3E}">
        <p14:creationId xmlns:p14="http://schemas.microsoft.com/office/powerpoint/2010/main" val="964777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Decrease</a:t>
            </a:r>
            <a:r>
              <a:rPr lang="en-US" baseline="0" dirty="0" smtClean="0"/>
              <a:t> progesterone level or decrease sensitivity may initiate labor but  progesterone dose not stop labor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31</a:t>
            </a:fld>
            <a:endParaRPr lang="en-US"/>
          </a:p>
        </p:txBody>
      </p:sp>
    </p:spTree>
    <p:extLst>
      <p:ext uri="{BB962C8B-B14F-4D97-AF65-F5344CB8AC3E}">
        <p14:creationId xmlns:p14="http://schemas.microsoft.com/office/powerpoint/2010/main" val="46049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a:t>
            </a:r>
            <a:r>
              <a:rPr lang="en-US" baseline="0" dirty="0" smtClean="0"/>
              <a:t> in CRH my initiate labor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32</a:t>
            </a:fld>
            <a:endParaRPr lang="en-US"/>
          </a:p>
        </p:txBody>
      </p:sp>
    </p:spTree>
    <p:extLst>
      <p:ext uri="{BB962C8B-B14F-4D97-AF65-F5344CB8AC3E}">
        <p14:creationId xmlns:p14="http://schemas.microsoft.com/office/powerpoint/2010/main" val="32396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35</a:t>
            </a:fld>
            <a:endParaRPr lang="en-US"/>
          </a:p>
        </p:txBody>
      </p:sp>
    </p:spTree>
    <p:extLst>
      <p:ext uri="{BB962C8B-B14F-4D97-AF65-F5344CB8AC3E}">
        <p14:creationId xmlns:p14="http://schemas.microsoft.com/office/powerpoint/2010/main" val="18951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64</a:t>
            </a:fld>
            <a:endParaRPr lang="en-US"/>
          </a:p>
        </p:txBody>
      </p:sp>
    </p:spTree>
    <p:extLst>
      <p:ext uri="{BB962C8B-B14F-4D97-AF65-F5344CB8AC3E}">
        <p14:creationId xmlns:p14="http://schemas.microsoft.com/office/powerpoint/2010/main" val="1319663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89</a:t>
            </a:fld>
            <a:endParaRPr lang="en-US"/>
          </a:p>
        </p:txBody>
      </p:sp>
    </p:spTree>
    <p:extLst>
      <p:ext uri="{BB962C8B-B14F-4D97-AF65-F5344CB8AC3E}">
        <p14:creationId xmlns:p14="http://schemas.microsoft.com/office/powerpoint/2010/main" val="32586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94</a:t>
            </a:fld>
            <a:endParaRPr lang="en-US"/>
          </a:p>
        </p:txBody>
      </p:sp>
    </p:spTree>
    <p:extLst>
      <p:ext uri="{BB962C8B-B14F-4D97-AF65-F5344CB8AC3E}">
        <p14:creationId xmlns:p14="http://schemas.microsoft.com/office/powerpoint/2010/main" val="41986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Abd</a:t>
            </a:r>
            <a:r>
              <a:rPr lang="en-US" baseline="0" dirty="0" smtClean="0"/>
              <a:t> </a:t>
            </a:r>
            <a:r>
              <a:rPr lang="en-US" baseline="0" dirty="0" err="1" smtClean="0"/>
              <a:t>examintion</a:t>
            </a:r>
            <a:r>
              <a:rPr lang="en-US" baseline="0" dirty="0" smtClean="0"/>
              <a:t> ?? What do you look for Vaginal examination ?? what do look for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111</a:t>
            </a:fld>
            <a:endParaRPr lang="en-US"/>
          </a:p>
        </p:txBody>
      </p:sp>
    </p:spTree>
    <p:extLst>
      <p:ext uri="{BB962C8B-B14F-4D97-AF65-F5344CB8AC3E}">
        <p14:creationId xmlns:p14="http://schemas.microsoft.com/office/powerpoint/2010/main" val="141194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Fetal a </a:t>
            </a:r>
            <a:r>
              <a:rPr lang="en-US" dirty="0" err="1" smtClean="0"/>
              <a:t>marternal</a:t>
            </a:r>
            <a:r>
              <a:rPr lang="en-US" baseline="0" dirty="0" smtClean="0"/>
              <a:t> </a:t>
            </a:r>
            <a:r>
              <a:rPr lang="en-US" dirty="0" smtClean="0"/>
              <a:t>wellbeing ,</a:t>
            </a:r>
            <a:r>
              <a:rPr lang="en-US" dirty="0" err="1" smtClean="0"/>
              <a:t>abd</a:t>
            </a:r>
            <a:r>
              <a:rPr lang="en-US" dirty="0" smtClean="0"/>
              <a:t> and vaginal </a:t>
            </a:r>
            <a:r>
              <a:rPr lang="en-US" dirty="0" err="1" smtClean="0"/>
              <a:t>examination,contractions,Liqour</a:t>
            </a:r>
            <a:endParaRPr lang="en-US" dirty="0"/>
          </a:p>
        </p:txBody>
      </p:sp>
      <p:sp>
        <p:nvSpPr>
          <p:cNvPr id="4" name="Slide Number Placeholder 3"/>
          <p:cNvSpPr>
            <a:spLocks noGrp="1"/>
          </p:cNvSpPr>
          <p:nvPr>
            <p:ph type="sldNum" sz="quarter" idx="10"/>
          </p:nvPr>
        </p:nvSpPr>
        <p:spPr/>
        <p:txBody>
          <a:bodyPr/>
          <a:lstStyle/>
          <a:p>
            <a:fld id="{F39EBD6B-3FE3-494C-BFF4-DE0D8883125F}" type="slidenum">
              <a:rPr lang="en-US" smtClean="0"/>
              <a:t>112</a:t>
            </a:fld>
            <a:endParaRPr lang="en-US"/>
          </a:p>
        </p:txBody>
      </p:sp>
    </p:spTree>
    <p:extLst>
      <p:ext uri="{BB962C8B-B14F-4D97-AF65-F5344CB8AC3E}">
        <p14:creationId xmlns:p14="http://schemas.microsoft.com/office/powerpoint/2010/main" val="202057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12/31/18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12/31/18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ontent.nejm.org/cgi/content/full/334/16/100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 Id="rId3" Type="http://schemas.openxmlformats.org/officeDocument/2006/relationships/hyperlink" Target="NUL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Labour</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8770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78281" y="882869"/>
            <a:ext cx="10805254" cy="5302469"/>
          </a:xfrm>
          <a:prstGeom prst="rect">
            <a:avLst/>
          </a:prstGeom>
        </p:spPr>
      </p:pic>
    </p:spTree>
    <p:extLst>
      <p:ext uri="{BB962C8B-B14F-4D97-AF65-F5344CB8AC3E}">
        <p14:creationId xmlns:p14="http://schemas.microsoft.com/office/powerpoint/2010/main" val="155785723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Multiparous augmentation</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913774" y="2367092"/>
            <a:ext cx="10847302" cy="4222894"/>
          </a:xfrm>
        </p:spPr>
        <p:txBody>
          <a:bodyPr/>
          <a:lstStyle/>
          <a:p>
            <a:r>
              <a:rPr lang="en-US" dirty="0"/>
              <a:t>If a delay in progress is suspected in a multiparous woman, an experienced obstetrician should assess her and an abdominal and vaginal examination performed prior to any decision regarding the use of oxytocin.</a:t>
            </a:r>
          </a:p>
          <a:p>
            <a:r>
              <a:rPr lang="en-US" dirty="0"/>
              <a:t>If there is </a:t>
            </a:r>
            <a:r>
              <a:rPr lang="en-US" dirty="0">
                <a:solidFill>
                  <a:srgbClr val="C00000"/>
                </a:solidFill>
              </a:rPr>
              <a:t>no evidence of </a:t>
            </a:r>
            <a:r>
              <a:rPr lang="en-US" dirty="0" err="1">
                <a:solidFill>
                  <a:srgbClr val="C00000"/>
                </a:solidFill>
              </a:rPr>
              <a:t>cephalopelvic</a:t>
            </a:r>
            <a:r>
              <a:rPr lang="en-US" dirty="0">
                <a:solidFill>
                  <a:srgbClr val="C00000"/>
                </a:solidFill>
              </a:rPr>
              <a:t> disproportion</a:t>
            </a:r>
            <a:r>
              <a:rPr lang="en-US" dirty="0"/>
              <a:t>, then cautious use of oxytocin may be appropriate. If there is still failure to progress despite augmentation, then an early decision regarding mode of delivery should be made.</a:t>
            </a:r>
          </a:p>
          <a:p>
            <a:endParaRPr lang="en-US" dirty="0"/>
          </a:p>
        </p:txBody>
      </p:sp>
    </p:spTree>
    <p:extLst>
      <p:ext uri="{BB962C8B-B14F-4D97-AF65-F5344CB8AC3E}">
        <p14:creationId xmlns:p14="http://schemas.microsoft.com/office/powerpoint/2010/main" val="5265396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Obstructed labor</a:t>
            </a:r>
            <a:endParaRPr lang="en-US" dirty="0"/>
          </a:p>
        </p:txBody>
      </p:sp>
      <p:sp>
        <p:nvSpPr>
          <p:cNvPr id="3" name="Content Placeholder 2"/>
          <p:cNvSpPr>
            <a:spLocks noGrp="1"/>
          </p:cNvSpPr>
          <p:nvPr>
            <p:ph sz="quarter" idx="13"/>
          </p:nvPr>
        </p:nvSpPr>
        <p:spPr/>
        <p:txBody>
          <a:bodyPr/>
          <a:lstStyle/>
          <a:p>
            <a:r>
              <a:rPr lang="en-US" dirty="0" smtClean="0"/>
              <a:t>If there is no progress (</a:t>
            </a:r>
            <a:r>
              <a:rPr lang="en-US" dirty="0" smtClean="0">
                <a:solidFill>
                  <a:srgbClr val="FF0000"/>
                </a:solidFill>
              </a:rPr>
              <a:t>rotation and cervical dilation</a:t>
            </a:r>
            <a:r>
              <a:rPr lang="en-US" dirty="0" smtClean="0"/>
              <a:t>) despite correction of the uterine contraction after four hour of action this means failure to progress in the first stage of labor and CPD mostly the cause.</a:t>
            </a:r>
          </a:p>
          <a:p>
            <a:endParaRPr lang="en-US" dirty="0"/>
          </a:p>
          <a:p>
            <a:r>
              <a:rPr lang="en-US" dirty="0" smtClean="0"/>
              <a:t>Signs of obstruction may appear such as </a:t>
            </a:r>
            <a:r>
              <a:rPr lang="en-US" dirty="0" err="1" smtClean="0"/>
              <a:t>moulding</a:t>
            </a:r>
            <a:r>
              <a:rPr lang="en-US" dirty="0" smtClean="0"/>
              <a:t> and caput. </a:t>
            </a:r>
          </a:p>
          <a:p>
            <a:r>
              <a:rPr lang="en-US" dirty="0" smtClean="0"/>
              <a:t>C/s should be considered (no role for instrumental delivery this stage)</a:t>
            </a:r>
            <a:endParaRPr lang="en-US" dirty="0"/>
          </a:p>
        </p:txBody>
      </p:sp>
    </p:spTree>
    <p:extLst>
      <p:ext uri="{BB962C8B-B14F-4D97-AF65-F5344CB8AC3E}">
        <p14:creationId xmlns:p14="http://schemas.microsoft.com/office/powerpoint/2010/main" val="264937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3825" cy="1052628"/>
          </a:xfrm>
        </p:spPr>
        <p:txBody>
          <a:bodyPr>
            <a:normAutofit fontScale="90000"/>
          </a:bodyPr>
          <a:lstStyle/>
          <a:p>
            <a:r>
              <a:rPr lang="en-US"/>
              <a:t>Second stage</a:t>
            </a:r>
            <a:br>
              <a:rPr lang="en-US"/>
            </a:br>
            <a:endParaRPr lang="en-US"/>
          </a:p>
        </p:txBody>
      </p:sp>
      <p:sp>
        <p:nvSpPr>
          <p:cNvPr id="3" name="Content Placeholder 2"/>
          <p:cNvSpPr>
            <a:spLocks noGrp="1"/>
          </p:cNvSpPr>
          <p:nvPr>
            <p:ph sz="quarter" idx="13"/>
          </p:nvPr>
        </p:nvSpPr>
        <p:spPr>
          <a:xfrm>
            <a:off x="913775" y="2159876"/>
            <a:ext cx="5219012" cy="4493172"/>
          </a:xfrm>
        </p:spPr>
        <p:txBody>
          <a:bodyPr>
            <a:normAutofit fontScale="92500" lnSpcReduction="10000"/>
          </a:bodyPr>
          <a:lstStyle/>
          <a:p>
            <a:r>
              <a:rPr lang="en-US" b="1" dirty="0"/>
              <a:t>Passive second stage of </a:t>
            </a:r>
            <a:r>
              <a:rPr lang="en-US" b="1" dirty="0" err="1"/>
              <a:t>labour</a:t>
            </a:r>
            <a:endParaRPr lang="en-US" dirty="0"/>
          </a:p>
          <a:p>
            <a:r>
              <a:rPr lang="en-US" dirty="0"/>
              <a:t>Full dilatation of the cervix prior to, or in the absence of, involuntary expulsive contractions.</a:t>
            </a:r>
          </a:p>
          <a:p>
            <a:r>
              <a:rPr lang="en-US" b="1" dirty="0"/>
              <a:t>Active second stage </a:t>
            </a:r>
            <a:endParaRPr lang="en-US" dirty="0"/>
          </a:p>
          <a:p>
            <a:r>
              <a:rPr lang="en-US" dirty="0"/>
              <a:t>The baby is visible</a:t>
            </a:r>
          </a:p>
          <a:p>
            <a:r>
              <a:rPr lang="en-US" dirty="0"/>
              <a:t>Expulsive contractions and a fully dilated cervix</a:t>
            </a:r>
          </a:p>
          <a:p>
            <a:r>
              <a:rPr lang="en-US" dirty="0"/>
              <a:t>Active maternal effort once confirmation of full dilatation in the absence of expulsive contractions.</a:t>
            </a:r>
          </a:p>
          <a:p>
            <a:endParaRPr lang="en-US" dirty="0"/>
          </a:p>
        </p:txBody>
      </p:sp>
      <p:pic>
        <p:nvPicPr>
          <p:cNvPr id="4" name="Picture 3"/>
          <p:cNvPicPr>
            <a:picLocks noChangeAspect="1"/>
          </p:cNvPicPr>
          <p:nvPr/>
        </p:nvPicPr>
        <p:blipFill>
          <a:blip r:embed="rId2"/>
          <a:stretch>
            <a:fillRect/>
          </a:stretch>
        </p:blipFill>
        <p:spPr>
          <a:xfrm>
            <a:off x="6132787" y="2601311"/>
            <a:ext cx="4953000" cy="3200400"/>
          </a:xfrm>
          <a:prstGeom prst="rect">
            <a:avLst/>
          </a:prstGeom>
        </p:spPr>
      </p:pic>
    </p:spTree>
    <p:extLst>
      <p:ext uri="{BB962C8B-B14F-4D97-AF65-F5344CB8AC3E}">
        <p14:creationId xmlns:p14="http://schemas.microsoft.com/office/powerpoint/2010/main" val="19190534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frequent you assess progress of the active second stage ??</a:t>
            </a:r>
            <a:endParaRPr lang="en-US" dirty="0"/>
          </a:p>
        </p:txBody>
      </p:sp>
      <p:sp>
        <p:nvSpPr>
          <p:cNvPr id="3" name="Content Placeholder 2"/>
          <p:cNvSpPr>
            <a:spLocks noGrp="1"/>
          </p:cNvSpPr>
          <p:nvPr>
            <p:ph sz="quarter" idx="13"/>
          </p:nvPr>
        </p:nvSpPr>
        <p:spPr/>
        <p:txBody>
          <a:bodyPr/>
          <a:lstStyle/>
          <a:p>
            <a:r>
              <a:rPr lang="en-US" dirty="0" smtClean="0"/>
              <a:t>Hourly .</a:t>
            </a:r>
          </a:p>
          <a:p>
            <a:r>
              <a:rPr lang="en-US" dirty="0" smtClean="0"/>
              <a:t>If no change assess the cause</a:t>
            </a:r>
            <a:r>
              <a:rPr lang="is-IS" dirty="0" smtClean="0"/>
              <a:t>…</a:t>
            </a:r>
          </a:p>
          <a:p>
            <a:r>
              <a:rPr lang="en-US" dirty="0" smtClean="0"/>
              <a:t>I</a:t>
            </a:r>
            <a:r>
              <a:rPr lang="is-IS" dirty="0" smtClean="0"/>
              <a:t>f no imment deliverey in 2 hours one hour for Multi ...</a:t>
            </a:r>
          </a:p>
          <a:p>
            <a:r>
              <a:rPr lang="en-US" dirty="0" smtClean="0"/>
              <a:t>C</a:t>
            </a:r>
            <a:r>
              <a:rPr lang="is-IS" dirty="0" smtClean="0"/>
              <a:t>onsider </a:t>
            </a:r>
            <a:r>
              <a:rPr lang="is-IS" smtClean="0"/>
              <a:t>instrumental or C/s</a:t>
            </a:r>
            <a:endParaRPr lang="en-US" dirty="0"/>
          </a:p>
        </p:txBody>
      </p:sp>
    </p:spTree>
    <p:extLst>
      <p:ext uri="{BB962C8B-B14F-4D97-AF65-F5344CB8AC3E}">
        <p14:creationId xmlns:p14="http://schemas.microsoft.com/office/powerpoint/2010/main" val="956360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the second stage</a:t>
            </a:r>
            <a:br>
              <a:rPr lang="en-US" dirty="0"/>
            </a:br>
            <a:endParaRPr lang="en-US" dirty="0"/>
          </a:p>
        </p:txBody>
      </p:sp>
      <p:sp>
        <p:nvSpPr>
          <p:cNvPr id="3" name="Content Placeholder 2"/>
          <p:cNvSpPr>
            <a:spLocks noGrp="1"/>
          </p:cNvSpPr>
          <p:nvPr>
            <p:ph sz="quarter" idx="13"/>
          </p:nvPr>
        </p:nvSpPr>
        <p:spPr/>
        <p:txBody>
          <a:bodyPr/>
          <a:lstStyle/>
          <a:p>
            <a:r>
              <a:rPr lang="en-US" b="1" dirty="0"/>
              <a:t>Nulliparous women</a:t>
            </a:r>
            <a:endParaRPr lang="en-US" dirty="0"/>
          </a:p>
          <a:p>
            <a:r>
              <a:rPr lang="en-US" dirty="0"/>
              <a:t>In women in their first </a:t>
            </a:r>
            <a:r>
              <a:rPr lang="en-US" dirty="0" err="1"/>
              <a:t>labour</a:t>
            </a:r>
            <a:r>
              <a:rPr lang="en-US" dirty="0"/>
              <a:t>, delivery would be expected within 3 hours of the commencement of the active second stage, and delay is defined as an active stage that has lasted more than 2 hours. If birth is not imminent then a management plan should be made for consideration of operative delivery.</a:t>
            </a:r>
          </a:p>
          <a:p>
            <a:r>
              <a:rPr lang="en-US" b="1" dirty="0"/>
              <a:t>Parous women</a:t>
            </a:r>
            <a:endParaRPr lang="en-US" dirty="0"/>
          </a:p>
          <a:p>
            <a:r>
              <a:rPr lang="en-US" dirty="0"/>
              <a:t>Delivery is expected to occur within 2 hours of the start of active second stage, and delay is diagnosed if after 1 hour delivery is not imminent</a:t>
            </a:r>
          </a:p>
          <a:p>
            <a:endParaRPr lang="en-US" dirty="0"/>
          </a:p>
        </p:txBody>
      </p:sp>
    </p:spTree>
    <p:extLst>
      <p:ext uri="{BB962C8B-B14F-4D97-AF65-F5344CB8AC3E}">
        <p14:creationId xmlns:p14="http://schemas.microsoft.com/office/powerpoint/2010/main" val="47391884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Interventions</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283779" y="1513490"/>
            <a:ext cx="11477297" cy="5344510"/>
          </a:xfrm>
        </p:spPr>
        <p:txBody>
          <a:bodyPr>
            <a:normAutofit/>
          </a:bodyPr>
          <a:lstStyle/>
          <a:p>
            <a:r>
              <a:rPr lang="en-US" dirty="0" smtClean="0"/>
              <a:t>In </a:t>
            </a:r>
            <a:r>
              <a:rPr lang="en-US" dirty="0"/>
              <a:t>nulliparous woman with inadequate uterine activity, oxytocin can be used in the second stage if there is a malposition or to aid descent of the presenting part. Prior to commencing an infusion, assessment of the woman should be made by an experienced obstetrician.</a:t>
            </a:r>
          </a:p>
          <a:p>
            <a:r>
              <a:rPr lang="en-US" dirty="0"/>
              <a:t>In multiparous women with suspected delay in the second stage, an experienced obstetrician should assess the woman, including abdominal palpation and vaginal examination paying particular attention to position, station, and both </a:t>
            </a:r>
            <a:r>
              <a:rPr lang="en-US" dirty="0">
                <a:solidFill>
                  <a:srgbClr val="C00000"/>
                </a:solidFill>
              </a:rPr>
              <a:t>caput and </a:t>
            </a:r>
            <a:r>
              <a:rPr lang="en-US" dirty="0" err="1" smtClean="0">
                <a:solidFill>
                  <a:srgbClr val="C00000"/>
                </a:solidFill>
              </a:rPr>
              <a:t>moulding</a:t>
            </a:r>
            <a:r>
              <a:rPr lang="en-US" dirty="0" smtClean="0">
                <a:solidFill>
                  <a:srgbClr val="C00000"/>
                </a:solidFill>
              </a:rPr>
              <a:t> signs of obstruction.</a:t>
            </a:r>
            <a:endParaRPr lang="en-US" dirty="0">
              <a:solidFill>
                <a:srgbClr val="C00000"/>
              </a:solidFill>
            </a:endParaRPr>
          </a:p>
        </p:txBody>
      </p:sp>
    </p:spTree>
    <p:extLst>
      <p:ext uri="{BB962C8B-B14F-4D97-AF65-F5344CB8AC3E}">
        <p14:creationId xmlns:p14="http://schemas.microsoft.com/office/powerpoint/2010/main" val="1370971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Posture</a:t>
            </a:r>
            <a:br>
              <a:rPr lang="en-US" dirty="0"/>
            </a:br>
            <a:endParaRPr lang="en-US" dirty="0"/>
          </a:p>
        </p:txBody>
      </p:sp>
      <p:sp>
        <p:nvSpPr>
          <p:cNvPr id="3" name="Content Placeholder 2"/>
          <p:cNvSpPr>
            <a:spLocks noGrp="1"/>
          </p:cNvSpPr>
          <p:nvPr>
            <p:ph sz="quarter" idx="13"/>
          </p:nvPr>
        </p:nvSpPr>
        <p:spPr/>
        <p:txBody>
          <a:bodyPr/>
          <a:lstStyle/>
          <a:p>
            <a:r>
              <a:rPr lang="en-US" dirty="0"/>
              <a:t>The woman should be encouraged to adopt whatever position she finds most comfortable during </a:t>
            </a:r>
            <a:r>
              <a:rPr lang="en-US" dirty="0" err="1"/>
              <a:t>labour</a:t>
            </a:r>
            <a:r>
              <a:rPr lang="en-US" dirty="0"/>
              <a:t>, although the supine position should be actively discouraged in order to avoid </a:t>
            </a:r>
            <a:r>
              <a:rPr lang="en-US" dirty="0" err="1"/>
              <a:t>caval</a:t>
            </a:r>
            <a:r>
              <a:rPr lang="en-US" dirty="0"/>
              <a:t> compression. Gravity and movement are considered to assist fetal descent and optimal fetal positioning.</a:t>
            </a:r>
          </a:p>
          <a:p>
            <a:r>
              <a:rPr lang="en-US" dirty="0"/>
              <a:t>There may be benefits in the upright or lateral position in terms of reducing the duration of the second stage of </a:t>
            </a:r>
            <a:r>
              <a:rPr lang="en-US" dirty="0" err="1"/>
              <a:t>labour</a:t>
            </a:r>
            <a:r>
              <a:rPr lang="en-US" dirty="0"/>
              <a:t>, reduction in instrumental delivery rates, reduction in episiotomy rates and perineal tears and a reduction in fetal heart rate anomalies.</a:t>
            </a:r>
          </a:p>
          <a:p>
            <a:endParaRPr lang="en-US" dirty="0"/>
          </a:p>
        </p:txBody>
      </p:sp>
    </p:spTree>
    <p:extLst>
      <p:ext uri="{BB962C8B-B14F-4D97-AF65-F5344CB8AC3E}">
        <p14:creationId xmlns:p14="http://schemas.microsoft.com/office/powerpoint/2010/main" val="208944811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8"/>
            <a:ext cx="10363825" cy="910738"/>
          </a:xfrm>
        </p:spPr>
        <p:txBody>
          <a:bodyPr>
            <a:normAutofit fontScale="90000"/>
          </a:bodyPr>
          <a:lstStyle/>
          <a:p>
            <a:r>
              <a:rPr lang="en-US"/>
              <a:t>Pain relief</a:t>
            </a:r>
            <a:br>
              <a:rPr lang="en-US"/>
            </a:br>
            <a:r>
              <a:rPr lang="en-US"/>
              <a:t/>
            </a:r>
            <a:br>
              <a:rPr lang="en-US"/>
            </a:br>
            <a:r>
              <a:rPr lang="en-US"/>
              <a:t/>
            </a:r>
            <a:br>
              <a:rPr lang="en-US"/>
            </a:br>
            <a:endParaRPr lang="en-US"/>
          </a:p>
        </p:txBody>
      </p:sp>
      <p:sp>
        <p:nvSpPr>
          <p:cNvPr id="3" name="Content Placeholder 2"/>
          <p:cNvSpPr>
            <a:spLocks noGrp="1"/>
          </p:cNvSpPr>
          <p:nvPr>
            <p:ph sz="quarter" idx="13"/>
          </p:nvPr>
        </p:nvSpPr>
        <p:spPr>
          <a:xfrm>
            <a:off x="913774" y="2367092"/>
            <a:ext cx="10768474" cy="4096770"/>
          </a:xfrm>
        </p:spPr>
        <p:txBody>
          <a:bodyPr/>
          <a:lstStyle/>
          <a:p>
            <a:r>
              <a:rPr lang="en-US" dirty="0"/>
              <a:t>Pain may act to suppress uterine activity via the autonomic nervous system. Pain and anxiety stimulate the sympathetic nervous system and adrenaline is known to be a potent inhibitor of uterine activity. Fear and a sense of loss of control during </a:t>
            </a:r>
            <a:r>
              <a:rPr lang="en-US" dirty="0" err="1"/>
              <a:t>labour</a:t>
            </a:r>
            <a:r>
              <a:rPr lang="en-US" dirty="0"/>
              <a:t> are thought to increase the perception of pain.</a:t>
            </a:r>
          </a:p>
        </p:txBody>
      </p:sp>
    </p:spTree>
    <p:extLst>
      <p:ext uri="{BB962C8B-B14F-4D97-AF65-F5344CB8AC3E}">
        <p14:creationId xmlns:p14="http://schemas.microsoft.com/office/powerpoint/2010/main" val="17018730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a:t>
            </a:r>
            <a:br>
              <a:rPr lang="en-US" dirty="0"/>
            </a:br>
            <a:endParaRPr lang="en-US" dirty="0"/>
          </a:p>
        </p:txBody>
      </p:sp>
      <p:sp>
        <p:nvSpPr>
          <p:cNvPr id="3" name="Content Placeholder 2"/>
          <p:cNvSpPr>
            <a:spLocks noGrp="1"/>
          </p:cNvSpPr>
          <p:nvPr>
            <p:ph sz="quarter" idx="13"/>
          </p:nvPr>
        </p:nvSpPr>
        <p:spPr/>
        <p:txBody>
          <a:bodyPr/>
          <a:lstStyle/>
          <a:p>
            <a:pPr marL="0" indent="0">
              <a:buNone/>
            </a:pPr>
            <a:r>
              <a:rPr lang="en-US" dirty="0"/>
              <a:t>Continuous support in </a:t>
            </a:r>
            <a:r>
              <a:rPr lang="en-US" dirty="0" err="1"/>
              <a:t>labour</a:t>
            </a:r>
            <a:r>
              <a:rPr lang="en-US" dirty="0"/>
              <a:t>:</a:t>
            </a:r>
          </a:p>
          <a:p>
            <a:r>
              <a:rPr lang="en-US" dirty="0"/>
              <a:t>reduces the need for analgesia</a:t>
            </a:r>
          </a:p>
          <a:p>
            <a:r>
              <a:rPr lang="en-US" dirty="0"/>
              <a:t>reduces operative delivery rates</a:t>
            </a:r>
          </a:p>
          <a:p>
            <a:r>
              <a:rPr lang="en-US" dirty="0"/>
              <a:t>improves Apgar scores</a:t>
            </a:r>
          </a:p>
          <a:p>
            <a:r>
              <a:rPr lang="en-US" dirty="0"/>
              <a:t>may shorten the duration of </a:t>
            </a:r>
            <a:r>
              <a:rPr lang="en-US" dirty="0" err="1"/>
              <a:t>labour</a:t>
            </a:r>
            <a:endParaRPr lang="en-US" dirty="0"/>
          </a:p>
          <a:p>
            <a:r>
              <a:rPr lang="en-US" dirty="0"/>
              <a:t>improves patient satisfaction rates.</a:t>
            </a:r>
          </a:p>
          <a:p>
            <a:endParaRPr lang="en-US" dirty="0"/>
          </a:p>
        </p:txBody>
      </p:sp>
    </p:spTree>
    <p:extLst>
      <p:ext uri="{BB962C8B-B14F-4D97-AF65-F5344CB8AC3E}">
        <p14:creationId xmlns:p14="http://schemas.microsoft.com/office/powerpoint/2010/main" val="10458418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there no progress despite </a:t>
            </a:r>
            <a:r>
              <a:rPr lang="en-US" dirty="0" err="1" smtClean="0"/>
              <a:t>adequant</a:t>
            </a:r>
            <a:r>
              <a:rPr lang="en-US" dirty="0" smtClean="0"/>
              <a:t/>
            </a:r>
            <a:br>
              <a:rPr lang="en-US" dirty="0" smtClean="0"/>
            </a:br>
            <a:r>
              <a:rPr lang="en-US" dirty="0" smtClean="0"/>
              <a:t>contraction ???</a:t>
            </a:r>
            <a:endParaRPr lang="en-US" dirty="0"/>
          </a:p>
        </p:txBody>
      </p:sp>
      <p:sp>
        <p:nvSpPr>
          <p:cNvPr id="3" name="Content Placeholder 2"/>
          <p:cNvSpPr>
            <a:spLocks noGrp="1"/>
          </p:cNvSpPr>
          <p:nvPr>
            <p:ph sz="quarter" idx="13"/>
          </p:nvPr>
        </p:nvSpPr>
        <p:spPr/>
        <p:txBody>
          <a:bodyPr/>
          <a:lstStyle/>
          <a:p>
            <a:r>
              <a:rPr lang="en-US" dirty="0" smtClean="0"/>
              <a:t>The </a:t>
            </a:r>
            <a:r>
              <a:rPr lang="en-US" dirty="0" err="1" smtClean="0"/>
              <a:t>coud</a:t>
            </a:r>
            <a:r>
              <a:rPr lang="en-US" dirty="0" smtClean="0"/>
              <a:t> be due poor maternal </a:t>
            </a:r>
            <a:r>
              <a:rPr lang="en-US" dirty="0"/>
              <a:t>effort </a:t>
            </a:r>
            <a:r>
              <a:rPr lang="en-US" dirty="0" smtClean="0"/>
              <a:t>(use Instrumental if possible)</a:t>
            </a:r>
          </a:p>
          <a:p>
            <a:r>
              <a:rPr lang="en-US" dirty="0" smtClean="0"/>
              <a:t>Or </a:t>
            </a:r>
            <a:r>
              <a:rPr lang="en-US" dirty="0" err="1" smtClean="0"/>
              <a:t>cPd</a:t>
            </a:r>
            <a:r>
              <a:rPr lang="en-US" dirty="0" smtClean="0"/>
              <a:t> usually signs of obstruction will appear (caput and </a:t>
            </a:r>
            <a:r>
              <a:rPr lang="en-US" dirty="0" err="1" smtClean="0"/>
              <a:t>moulding</a:t>
            </a:r>
            <a:r>
              <a:rPr lang="en-US" dirty="0" smtClean="0"/>
              <a:t>)</a:t>
            </a:r>
          </a:p>
          <a:p>
            <a:r>
              <a:rPr lang="en-US" dirty="0" smtClean="0"/>
              <a:t>Instrumental </a:t>
            </a:r>
            <a:r>
              <a:rPr lang="en-US" dirty="0" smtClean="0"/>
              <a:t>possible (fulfill prerequisites)</a:t>
            </a:r>
          </a:p>
          <a:p>
            <a:r>
              <a:rPr lang="en-US" dirty="0" smtClean="0"/>
              <a:t>Or C/s</a:t>
            </a:r>
            <a:endParaRPr lang="en-US" dirty="0"/>
          </a:p>
        </p:txBody>
      </p:sp>
    </p:spTree>
    <p:extLst>
      <p:ext uri="{BB962C8B-B14F-4D97-AF65-F5344CB8AC3E}">
        <p14:creationId xmlns:p14="http://schemas.microsoft.com/office/powerpoint/2010/main" val="165268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861321" y="662152"/>
            <a:ext cx="10363727" cy="5602015"/>
          </a:xfrm>
          <a:prstGeom prst="rect">
            <a:avLst/>
          </a:prstGeom>
        </p:spPr>
      </p:pic>
    </p:spTree>
    <p:extLst>
      <p:ext uri="{BB962C8B-B14F-4D97-AF65-F5344CB8AC3E}">
        <p14:creationId xmlns:p14="http://schemas.microsoft.com/office/powerpoint/2010/main" val="20073146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normAutofit lnSpcReduction="10000"/>
          </a:bodyPr>
          <a:lstStyle/>
          <a:p>
            <a:r>
              <a:rPr lang="en-US" dirty="0"/>
              <a:t>Take steps to actively reduce the risks of morbidity with prolonged </a:t>
            </a:r>
            <a:r>
              <a:rPr lang="en-US" dirty="0" err="1"/>
              <a:t>labour</a:t>
            </a:r>
            <a:endParaRPr lang="en-US" dirty="0"/>
          </a:p>
          <a:p>
            <a:r>
              <a:rPr lang="en-US" dirty="0"/>
              <a:t>Be aware of the differing expectations for progress in </a:t>
            </a:r>
            <a:r>
              <a:rPr lang="en-US" dirty="0" err="1"/>
              <a:t>labour</a:t>
            </a:r>
            <a:r>
              <a:rPr lang="en-US" dirty="0"/>
              <a:t> in </a:t>
            </a:r>
            <a:r>
              <a:rPr lang="en-US" dirty="0" err="1"/>
              <a:t>primiparous</a:t>
            </a:r>
            <a:r>
              <a:rPr lang="en-US" dirty="0"/>
              <a:t> and multiparous women</a:t>
            </a:r>
          </a:p>
          <a:p>
            <a:r>
              <a:rPr lang="en-US" dirty="0"/>
              <a:t>If delay in </a:t>
            </a:r>
            <a:r>
              <a:rPr lang="en-US" dirty="0" err="1"/>
              <a:t>labour</a:t>
            </a:r>
            <a:r>
              <a:rPr lang="en-US" dirty="0"/>
              <a:t> is suspected in a multiparous woman a thorough assessment is indicated prior to any decision for the use of oxytocin</a:t>
            </a:r>
          </a:p>
          <a:p>
            <a:r>
              <a:rPr lang="en-US" dirty="0"/>
              <a:t>Encourage mobility and a position that is most comfortable to the woman</a:t>
            </a:r>
          </a:p>
          <a:p>
            <a:r>
              <a:rPr lang="en-US" dirty="0"/>
              <a:t>Offer analgesia</a:t>
            </a:r>
          </a:p>
          <a:p>
            <a:r>
              <a:rPr lang="en-US" dirty="0"/>
              <a:t>Continuous support and reassurance in </a:t>
            </a:r>
            <a:r>
              <a:rPr lang="en-US" dirty="0" err="1"/>
              <a:t>labour</a:t>
            </a:r>
            <a:endParaRPr lang="en-US" dirty="0"/>
          </a:p>
          <a:p>
            <a:endParaRPr lang="en-US" dirty="0"/>
          </a:p>
        </p:txBody>
      </p:sp>
    </p:spTree>
    <p:extLst>
      <p:ext uri="{BB962C8B-B14F-4D97-AF65-F5344CB8AC3E}">
        <p14:creationId xmlns:p14="http://schemas.microsoft.com/office/powerpoint/2010/main" val="3100533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br>
              <a:rPr lang="en-US" dirty="0"/>
            </a:br>
            <a:endParaRPr lang="en-US" dirty="0"/>
          </a:p>
        </p:txBody>
      </p:sp>
      <p:sp>
        <p:nvSpPr>
          <p:cNvPr id="3" name="Content Placeholder 2"/>
          <p:cNvSpPr>
            <a:spLocks noGrp="1"/>
          </p:cNvSpPr>
          <p:nvPr>
            <p:ph sz="quarter" idx="13"/>
          </p:nvPr>
        </p:nvSpPr>
        <p:spPr/>
        <p:txBody>
          <a:bodyPr/>
          <a:lstStyle/>
          <a:p>
            <a:r>
              <a:rPr lang="en-US" dirty="0"/>
              <a:t>A 31-year-old </a:t>
            </a:r>
            <a:r>
              <a:rPr lang="en-US" dirty="0" err="1"/>
              <a:t>primigravida</a:t>
            </a:r>
            <a:r>
              <a:rPr lang="en-US" dirty="0"/>
              <a:t> with an uneventful antenatal course is admitted at 39 weeks of gestation with painful uterine activity.</a:t>
            </a:r>
            <a:br>
              <a:rPr lang="en-US" dirty="0"/>
            </a:br>
            <a:endParaRPr lang="en-US" dirty="0" smtClean="0"/>
          </a:p>
          <a:p>
            <a:endParaRPr lang="en-US" b="1" dirty="0"/>
          </a:p>
          <a:p>
            <a:r>
              <a:rPr lang="en-US" b="1" dirty="0" smtClean="0"/>
              <a:t>Outline </a:t>
            </a:r>
            <a:r>
              <a:rPr lang="en-US" b="1" dirty="0"/>
              <a:t>what initial assessments should be performed, either by the midwife or </a:t>
            </a:r>
            <a:r>
              <a:rPr lang="en-US" b="1" dirty="0" smtClean="0"/>
              <a:t>doctor?</a:t>
            </a:r>
            <a:r>
              <a:rPr lang="en-US" dirty="0"/>
              <a:t/>
            </a:r>
            <a:br>
              <a:rPr lang="en-US" dirty="0"/>
            </a:br>
            <a:endParaRPr lang="en-US" dirty="0"/>
          </a:p>
        </p:txBody>
      </p:sp>
    </p:spTree>
    <p:extLst>
      <p:ext uri="{BB962C8B-B14F-4D97-AF65-F5344CB8AC3E}">
        <p14:creationId xmlns:p14="http://schemas.microsoft.com/office/powerpoint/2010/main" val="12712081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r>
              <a:rPr lang="en-US" dirty="0"/>
              <a:t>The woman is found to be 4 cm, fully effaced with 5/5 head palpable abdominally. Four hours later she is very distressed and involuntarily pushing. The midwife asks you to make a plan of management for the woman.</a:t>
            </a:r>
            <a:br>
              <a:rPr lang="en-US" dirty="0"/>
            </a:br>
            <a:endParaRPr lang="en-US" dirty="0" smtClean="0"/>
          </a:p>
          <a:p>
            <a:r>
              <a:rPr lang="en-US" b="1" dirty="0"/>
              <a:t>What information do you need to know before you can make a management plan?</a:t>
            </a:r>
            <a:endParaRPr lang="en-US" dirty="0" smtClean="0"/>
          </a:p>
        </p:txBody>
      </p:sp>
    </p:spTree>
    <p:extLst>
      <p:ext uri="{BB962C8B-B14F-4D97-AF65-F5344CB8AC3E}">
        <p14:creationId xmlns:p14="http://schemas.microsoft.com/office/powerpoint/2010/main" val="11326976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r>
              <a:rPr lang="en-US" dirty="0"/>
              <a:t>The maternal and fetal condition are satisfactory. The uterine activity is irregular and there is clear liquor draining. There are 4/5 head palpable abdominally and the midwife thinks the woman is still 4 cm but is unsure</a:t>
            </a:r>
            <a:r>
              <a:rPr lang="en-US" dirty="0" smtClean="0"/>
              <a:t>.</a:t>
            </a:r>
          </a:p>
          <a:p>
            <a:r>
              <a:rPr lang="en-US" b="1" dirty="0"/>
              <a:t>What would your management be and what would you discuss with the woman?</a:t>
            </a:r>
            <a:r>
              <a:rPr lang="en-US" dirty="0"/>
              <a:t/>
            </a:r>
            <a:br>
              <a:rPr lang="en-US" dirty="0"/>
            </a:br>
            <a:endParaRPr lang="en-US" dirty="0"/>
          </a:p>
        </p:txBody>
      </p:sp>
    </p:spTree>
    <p:extLst>
      <p:ext uri="{BB962C8B-B14F-4D97-AF65-F5344CB8AC3E}">
        <p14:creationId xmlns:p14="http://schemas.microsoft.com/office/powerpoint/2010/main" val="3718925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r>
              <a:rPr lang="en-US" dirty="0"/>
              <a:t>Seven hours later she is fully dilated. The position is OP at the 0 station and there are 2/5 palpable abdominally. There are 2+ caput and no </a:t>
            </a:r>
            <a:r>
              <a:rPr lang="en-US" dirty="0" err="1"/>
              <a:t>moulding</a:t>
            </a:r>
            <a:r>
              <a:rPr lang="en-US" dirty="0" smtClean="0"/>
              <a:t>.</a:t>
            </a:r>
          </a:p>
          <a:p>
            <a:r>
              <a:rPr lang="en-US" b="1" dirty="0"/>
              <a:t>In the absence of fetal distress explain when and why you would reassess her. </a:t>
            </a:r>
          </a:p>
          <a:p>
            <a:r>
              <a:rPr lang="en-US" b="1" dirty="0"/>
              <a:t>What would you do if, despite active pushing for 1 hour, she was undelivered?</a:t>
            </a:r>
          </a:p>
          <a:p>
            <a:endParaRPr lang="en-US" dirty="0"/>
          </a:p>
        </p:txBody>
      </p:sp>
    </p:spTree>
    <p:extLst>
      <p:ext uri="{BB962C8B-B14F-4D97-AF65-F5344CB8AC3E}">
        <p14:creationId xmlns:p14="http://schemas.microsoft.com/office/powerpoint/2010/main" val="102926955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br>
              <a:rPr lang="en-US" dirty="0"/>
            </a:br>
            <a:endParaRPr lang="en-US" dirty="0"/>
          </a:p>
        </p:txBody>
      </p:sp>
      <p:sp>
        <p:nvSpPr>
          <p:cNvPr id="3" name="Content Placeholder 2"/>
          <p:cNvSpPr>
            <a:spLocks noGrp="1"/>
          </p:cNvSpPr>
          <p:nvPr>
            <p:ph sz="quarter" idx="13"/>
          </p:nvPr>
        </p:nvSpPr>
        <p:spPr>
          <a:xfrm>
            <a:off x="0" y="1355834"/>
            <a:ext cx="11277600" cy="5502166"/>
          </a:xfrm>
        </p:spPr>
        <p:txBody>
          <a:bodyPr>
            <a:normAutofit/>
          </a:bodyPr>
          <a:lstStyle/>
          <a:p>
            <a:r>
              <a:rPr lang="en-US" b="1" dirty="0"/>
              <a:t>Lie</a:t>
            </a:r>
            <a:endParaRPr lang="en-US" dirty="0"/>
          </a:p>
          <a:p>
            <a:r>
              <a:rPr lang="en-US" dirty="0"/>
              <a:t>This refers to the relationship between the longitudinal axis of the uterus and the longitudinal axis of the fetus. This is generally longitudinal but may be transverse or oblique.</a:t>
            </a:r>
          </a:p>
          <a:p>
            <a:r>
              <a:rPr lang="en-US" b="1" dirty="0"/>
              <a:t>Presenting part</a:t>
            </a:r>
            <a:endParaRPr lang="en-US" dirty="0"/>
          </a:p>
          <a:p>
            <a:r>
              <a:rPr lang="en-US" dirty="0"/>
              <a:t>This is the portion of the fetus felt on vaginal examination.</a:t>
            </a:r>
          </a:p>
          <a:p>
            <a:r>
              <a:rPr lang="en-US" b="1" dirty="0"/>
              <a:t>Position</a:t>
            </a:r>
            <a:endParaRPr lang="en-US" dirty="0"/>
          </a:p>
          <a:p>
            <a:r>
              <a:rPr lang="en-US" dirty="0"/>
              <a:t>This is the relationship between a defined area of the presenting part (known at the denominator) and the mother's pelvis.</a:t>
            </a:r>
          </a:p>
          <a:p>
            <a:r>
              <a:rPr lang="en-US" b="1" dirty="0"/>
              <a:t>Station</a:t>
            </a:r>
            <a:endParaRPr lang="en-US" dirty="0"/>
          </a:p>
          <a:p>
            <a:r>
              <a:rPr lang="en-US" dirty="0"/>
              <a:t>This refers to the level of the presenting part in relation to the ischial spines</a:t>
            </a:r>
            <a:r>
              <a:rPr lang="en-US" dirty="0" smtClean="0"/>
              <a:t>.</a:t>
            </a:r>
            <a:endParaRPr lang="en-US" dirty="0"/>
          </a:p>
        </p:txBody>
      </p:sp>
    </p:spTree>
    <p:extLst>
      <p:ext uri="{BB962C8B-B14F-4D97-AF65-F5344CB8AC3E}">
        <p14:creationId xmlns:p14="http://schemas.microsoft.com/office/powerpoint/2010/main" val="3709652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583324"/>
            <a:ext cx="10295509" cy="5943600"/>
          </a:xfrm>
        </p:spPr>
        <p:txBody>
          <a:bodyPr>
            <a:normAutofit/>
          </a:bodyPr>
          <a:lstStyle/>
          <a:p>
            <a:r>
              <a:rPr lang="en-US" b="1" dirty="0"/>
              <a:t>Attitude</a:t>
            </a:r>
            <a:endParaRPr lang="en-US" dirty="0"/>
          </a:p>
          <a:p>
            <a:r>
              <a:rPr lang="en-US" dirty="0"/>
              <a:t>This refers to the relationship of the fetal head and limbs to the fetal trunk. The attitude is generally one of flexion.</a:t>
            </a:r>
          </a:p>
          <a:p>
            <a:r>
              <a:rPr lang="en-US" b="1" dirty="0"/>
              <a:t>Vertex</a:t>
            </a:r>
            <a:endParaRPr lang="en-US" dirty="0"/>
          </a:p>
          <a:p>
            <a:r>
              <a:rPr lang="en-US" dirty="0"/>
              <a:t>This is the area bounded by the anterior fontanelle (</a:t>
            </a:r>
            <a:r>
              <a:rPr lang="en-US" dirty="0" err="1"/>
              <a:t>bregma</a:t>
            </a:r>
            <a:r>
              <a:rPr lang="en-US" dirty="0"/>
              <a:t>), posterior fontanelle and the </a:t>
            </a:r>
            <a:r>
              <a:rPr lang="en-US" dirty="0" err="1"/>
              <a:t>biparietal</a:t>
            </a:r>
            <a:r>
              <a:rPr lang="en-US" dirty="0"/>
              <a:t> eminences.</a:t>
            </a:r>
          </a:p>
          <a:p>
            <a:r>
              <a:rPr lang="en-US" b="1" dirty="0"/>
              <a:t>Occiput</a:t>
            </a:r>
            <a:endParaRPr lang="en-US" dirty="0"/>
          </a:p>
          <a:p>
            <a:r>
              <a:rPr lang="en-US" dirty="0"/>
              <a:t>This is the area below the posterior fontanelle.</a:t>
            </a:r>
          </a:p>
          <a:p>
            <a:r>
              <a:rPr lang="en-US" b="1" dirty="0" err="1"/>
              <a:t>Sinciput</a:t>
            </a:r>
            <a:endParaRPr lang="en-US" dirty="0"/>
          </a:p>
          <a:p>
            <a:r>
              <a:rPr lang="en-US" dirty="0"/>
              <a:t>This is the area in front of the anterior fontanelle. This is divided into the brow (area between the anterior fontanelle and the root of the nose) and the face (area below the root of the nose).</a:t>
            </a:r>
          </a:p>
          <a:p>
            <a:endParaRPr lang="en-US" dirty="0"/>
          </a:p>
          <a:p>
            <a:endParaRPr lang="en-US" dirty="0"/>
          </a:p>
        </p:txBody>
      </p:sp>
    </p:spTree>
    <p:extLst>
      <p:ext uri="{BB962C8B-B14F-4D97-AF65-F5344CB8AC3E}">
        <p14:creationId xmlns:p14="http://schemas.microsoft.com/office/powerpoint/2010/main" val="1845019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30166" y="1860332"/>
            <a:ext cx="10347434" cy="3930868"/>
          </a:xfrm>
        </p:spPr>
        <p:txBody>
          <a:bodyPr/>
          <a:lstStyle/>
          <a:p>
            <a:pPr algn="ctr"/>
            <a:endParaRPr lang="en-US" dirty="0" smtClean="0"/>
          </a:p>
          <a:p>
            <a:endParaRPr lang="en-US" dirty="0"/>
          </a:p>
          <a:p>
            <a:r>
              <a:rPr lang="en-US" dirty="0" smtClean="0"/>
              <a:t>anteriorly </a:t>
            </a:r>
            <a:r>
              <a:rPr lang="en-US" dirty="0"/>
              <a:t>by the pubis, </a:t>
            </a:r>
            <a:endParaRPr lang="en-US" dirty="0" smtClean="0"/>
          </a:p>
          <a:p>
            <a:r>
              <a:rPr lang="en-US" dirty="0" smtClean="0"/>
              <a:t>laterally </a:t>
            </a:r>
            <a:r>
              <a:rPr lang="en-US" dirty="0"/>
              <a:t>by the </a:t>
            </a:r>
            <a:r>
              <a:rPr lang="en-US" dirty="0" err="1"/>
              <a:t>iliopectineal</a:t>
            </a:r>
            <a:r>
              <a:rPr lang="en-US" dirty="0"/>
              <a:t> lines</a:t>
            </a:r>
            <a:r>
              <a:rPr lang="en-US" dirty="0" smtClean="0"/>
              <a:t>,</a:t>
            </a:r>
          </a:p>
          <a:p>
            <a:r>
              <a:rPr lang="en-US" dirty="0" smtClean="0"/>
              <a:t>posteriorly by the alae and promontory of the sacrum.</a:t>
            </a:r>
          </a:p>
          <a:p>
            <a:endParaRPr lang="en-US" dirty="0"/>
          </a:p>
        </p:txBody>
      </p:sp>
      <p:sp>
        <p:nvSpPr>
          <p:cNvPr id="4" name="TextBox 3"/>
          <p:cNvSpPr txBox="1"/>
          <p:nvPr/>
        </p:nvSpPr>
        <p:spPr>
          <a:xfrm>
            <a:off x="2475186" y="1008993"/>
            <a:ext cx="7677807" cy="584775"/>
          </a:xfrm>
          <a:prstGeom prst="rect">
            <a:avLst/>
          </a:prstGeom>
          <a:noFill/>
        </p:spPr>
        <p:txBody>
          <a:bodyPr wrap="square" rtlCol="0">
            <a:spAutoFit/>
          </a:bodyPr>
          <a:lstStyle/>
          <a:p>
            <a:r>
              <a:rPr lang="en-US" sz="3200" dirty="0"/>
              <a:t>Note that the plane of the brim is bounded </a:t>
            </a:r>
          </a:p>
        </p:txBody>
      </p:sp>
    </p:spTree>
    <p:extLst>
      <p:ext uri="{BB962C8B-B14F-4D97-AF65-F5344CB8AC3E}">
        <p14:creationId xmlns:p14="http://schemas.microsoft.com/office/powerpoint/2010/main" val="1219946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974254" y="693683"/>
            <a:ext cx="10149771" cy="5680842"/>
          </a:xfrm>
          <a:prstGeom prst="rect">
            <a:avLst/>
          </a:prstGeom>
        </p:spPr>
      </p:pic>
    </p:spTree>
    <p:extLst>
      <p:ext uri="{BB962C8B-B14F-4D97-AF65-F5344CB8AC3E}">
        <p14:creationId xmlns:p14="http://schemas.microsoft.com/office/powerpoint/2010/main" val="158384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387364" y="429263"/>
            <a:ext cx="8907517" cy="6073873"/>
          </a:xfrm>
          <a:prstGeom prst="rect">
            <a:avLst/>
          </a:prstGeom>
        </p:spPr>
      </p:pic>
    </p:spTree>
    <p:extLst>
      <p:ext uri="{BB962C8B-B14F-4D97-AF65-F5344CB8AC3E}">
        <p14:creationId xmlns:p14="http://schemas.microsoft.com/office/powerpoint/2010/main" val="1164070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lstStyle/>
          <a:p>
            <a:r>
              <a:rPr lang="en-US" dirty="0"/>
              <a:t>Smallest diameter of fetal skull is the </a:t>
            </a:r>
            <a:r>
              <a:rPr lang="en-US" dirty="0" err="1"/>
              <a:t>Suboccipito</a:t>
            </a:r>
            <a:r>
              <a:rPr lang="en-US" dirty="0"/>
              <a:t>-bregmatic – 9.5cm (vertex)</a:t>
            </a:r>
          </a:p>
          <a:p>
            <a:r>
              <a:rPr lang="en-US" dirty="0"/>
              <a:t>All non vertex presentations likely to contribute to </a:t>
            </a:r>
            <a:r>
              <a:rPr lang="en-US" dirty="0" err="1">
                <a:solidFill>
                  <a:srgbClr val="FF0000"/>
                </a:solidFill>
              </a:rPr>
              <a:t>cephalo</a:t>
            </a:r>
            <a:r>
              <a:rPr lang="en-US" dirty="0">
                <a:solidFill>
                  <a:srgbClr val="FF0000"/>
                </a:solidFill>
              </a:rPr>
              <a:t>-pelvic disproportion</a:t>
            </a:r>
          </a:p>
          <a:p>
            <a:endParaRPr lang="en-US" dirty="0"/>
          </a:p>
        </p:txBody>
      </p:sp>
    </p:spTree>
    <p:extLst>
      <p:ext uri="{BB962C8B-B14F-4D97-AF65-F5344CB8AC3E}">
        <p14:creationId xmlns:p14="http://schemas.microsoft.com/office/powerpoint/2010/main" val="118343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in the uterus during pregnancy </a:t>
            </a:r>
            <a:br>
              <a:rPr lang="en-US" dirty="0"/>
            </a:br>
            <a:r>
              <a:rPr lang="en-US" dirty="0"/>
              <a:t/>
            </a:r>
            <a:br>
              <a:rPr lang="en-US" dirty="0"/>
            </a:br>
            <a:endParaRPr lang="en-US" dirty="0"/>
          </a:p>
        </p:txBody>
      </p:sp>
      <p:sp>
        <p:nvSpPr>
          <p:cNvPr id="3" name="Content Placeholder 2"/>
          <p:cNvSpPr>
            <a:spLocks noGrp="1"/>
          </p:cNvSpPr>
          <p:nvPr>
            <p:ph sz="quarter" idx="13"/>
          </p:nvPr>
        </p:nvSpPr>
        <p:spPr>
          <a:xfrm>
            <a:off x="913774" y="1560786"/>
            <a:ext cx="10363825" cy="4230413"/>
          </a:xfrm>
        </p:spPr>
        <p:txBody>
          <a:bodyPr>
            <a:normAutofit/>
          </a:bodyPr>
          <a:lstStyle/>
          <a:p>
            <a:r>
              <a:rPr lang="en-US" dirty="0"/>
              <a:t>Remarkable changes occur in the anatomy of the uterus during pregnancy to accommodate the rapidly growing fetus.</a:t>
            </a:r>
          </a:p>
          <a:p>
            <a:r>
              <a:rPr lang="en-US" dirty="0"/>
              <a:t>The uterus is a thick-walled hollow organ composed primarily of smooth muscle. The smooth muscle </a:t>
            </a:r>
            <a:r>
              <a:rPr lang="en-US" dirty="0" err="1"/>
              <a:t>fibres</a:t>
            </a:r>
            <a:r>
              <a:rPr lang="en-US" dirty="0"/>
              <a:t> interdigitate to form a single functional muscle, which increases during pregnancy, primarily by hypertrophy and, to a lesser extent, hyperplasia.</a:t>
            </a:r>
          </a:p>
          <a:p>
            <a:endParaRPr lang="en-US" dirty="0"/>
          </a:p>
        </p:txBody>
      </p:sp>
    </p:spTree>
    <p:extLst>
      <p:ext uri="{BB962C8B-B14F-4D97-AF65-F5344CB8AC3E}">
        <p14:creationId xmlns:p14="http://schemas.microsoft.com/office/powerpoint/2010/main" val="894876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3358054" y="0"/>
            <a:ext cx="5061427" cy="6747641"/>
          </a:xfrm>
          <a:prstGeom prst="rect">
            <a:avLst/>
          </a:prstGeom>
        </p:spPr>
      </p:pic>
    </p:spTree>
    <p:extLst>
      <p:ext uri="{BB962C8B-B14F-4D97-AF65-F5344CB8AC3E}">
        <p14:creationId xmlns:p14="http://schemas.microsoft.com/office/powerpoint/2010/main" val="1361355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0"/>
            <a:ext cx="10364451" cy="1596177"/>
          </a:xfrm>
        </p:spPr>
        <p:txBody>
          <a:bodyPr/>
          <a:lstStyle/>
          <a:p>
            <a:r>
              <a:rPr lang="en-US" b="1" dirty="0"/>
              <a:t>Changes in the uterus and cervix during pregnancy</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572149457"/>
              </p:ext>
            </p:extLst>
          </p:nvPr>
        </p:nvGraphicFramePr>
        <p:xfrm>
          <a:off x="913775" y="1261245"/>
          <a:ext cx="10364451" cy="5596754"/>
        </p:xfrm>
        <a:graphic>
          <a:graphicData uri="http://schemas.openxmlformats.org/drawingml/2006/table">
            <a:tbl>
              <a:tblPr firstRow="1" bandRow="1">
                <a:tableStyleId>{5C22544A-7EE6-4342-B048-85BDC9FD1C3A}</a:tableStyleId>
              </a:tblPr>
              <a:tblGrid>
                <a:gridCol w="3454817"/>
                <a:gridCol w="3454817"/>
                <a:gridCol w="3454817"/>
              </a:tblGrid>
              <a:tr h="556549">
                <a:tc>
                  <a:txBody>
                    <a:bodyPr/>
                    <a:lstStyle/>
                    <a:p>
                      <a:endParaRPr lang="en-US" dirty="0"/>
                    </a:p>
                  </a:txBody>
                  <a:tcPr/>
                </a:tc>
                <a:tc>
                  <a:txBody>
                    <a:bodyPr/>
                    <a:lstStyle/>
                    <a:p>
                      <a:pPr fontAlgn="ctr"/>
                      <a:r>
                        <a:rPr lang="en-US" b="1">
                          <a:effectLst/>
                        </a:rPr>
                        <a:t>Non-pregnant uterus</a:t>
                      </a:r>
                      <a:endParaRPr lang="en-US">
                        <a:effectLst/>
                      </a:endParaRPr>
                    </a:p>
                  </a:txBody>
                  <a:tcPr marL="127000" marR="127000" marT="127000" marB="127000" anchor="ctr"/>
                </a:tc>
                <a:tc>
                  <a:txBody>
                    <a:bodyPr/>
                    <a:lstStyle/>
                    <a:p>
                      <a:pPr fontAlgn="ctr"/>
                      <a:r>
                        <a:rPr lang="en-US" b="1" dirty="0">
                          <a:effectLst/>
                        </a:rPr>
                        <a:t>Term uterus</a:t>
                      </a:r>
                      <a:endParaRPr lang="en-US" dirty="0">
                        <a:effectLst/>
                      </a:endParaRPr>
                    </a:p>
                  </a:txBody>
                  <a:tcPr marL="127000" marR="127000" marT="127000" marB="127000" anchor="ctr"/>
                </a:tc>
              </a:tr>
              <a:tr h="529476">
                <a:tc>
                  <a:txBody>
                    <a:bodyPr/>
                    <a:lstStyle/>
                    <a:p>
                      <a:pPr fontAlgn="ctr"/>
                      <a:r>
                        <a:rPr lang="en-US" b="1">
                          <a:effectLst/>
                        </a:rPr>
                        <a:t>Weight</a:t>
                      </a:r>
                      <a:endParaRPr lang="en-US">
                        <a:effectLst/>
                      </a:endParaRPr>
                    </a:p>
                  </a:txBody>
                  <a:tcPr marL="127000" marR="127000" marT="127000" marB="127000" anchor="ctr"/>
                </a:tc>
                <a:tc>
                  <a:txBody>
                    <a:bodyPr/>
                    <a:lstStyle/>
                    <a:p>
                      <a:pPr fontAlgn="ctr"/>
                      <a:r>
                        <a:rPr lang="en-US">
                          <a:effectLst/>
                        </a:rPr>
                        <a:t>50 g</a:t>
                      </a:r>
                    </a:p>
                  </a:txBody>
                  <a:tcPr marL="127000" marR="127000" marT="127000" marB="127000" anchor="ctr"/>
                </a:tc>
                <a:tc>
                  <a:txBody>
                    <a:bodyPr/>
                    <a:lstStyle/>
                    <a:p>
                      <a:pPr fontAlgn="ctr"/>
                      <a:r>
                        <a:rPr lang="en-US" dirty="0">
                          <a:effectLst/>
                        </a:rPr>
                        <a:t>950 g</a:t>
                      </a:r>
                    </a:p>
                  </a:txBody>
                  <a:tcPr marL="127000" marR="127000" marT="127000" marB="127000" anchor="ctr"/>
                </a:tc>
              </a:tr>
              <a:tr h="529476">
                <a:tc>
                  <a:txBody>
                    <a:bodyPr/>
                    <a:lstStyle/>
                    <a:p>
                      <a:pPr fontAlgn="ctr"/>
                      <a:r>
                        <a:rPr lang="en-US" b="1">
                          <a:effectLst/>
                        </a:rPr>
                        <a:t>Length</a:t>
                      </a:r>
                      <a:endParaRPr lang="en-US">
                        <a:effectLst/>
                      </a:endParaRPr>
                    </a:p>
                  </a:txBody>
                  <a:tcPr marL="127000" marR="127000" marT="127000" marB="127000" anchor="ctr"/>
                </a:tc>
                <a:tc>
                  <a:txBody>
                    <a:bodyPr/>
                    <a:lstStyle/>
                    <a:p>
                      <a:pPr fontAlgn="ctr"/>
                      <a:r>
                        <a:rPr lang="sk-SK">
                          <a:effectLst/>
                        </a:rPr>
                        <a:t>7.5 cm</a:t>
                      </a:r>
                    </a:p>
                  </a:txBody>
                  <a:tcPr marL="127000" marR="127000" marT="127000" marB="127000" anchor="ctr"/>
                </a:tc>
                <a:tc>
                  <a:txBody>
                    <a:bodyPr/>
                    <a:lstStyle/>
                    <a:p>
                      <a:pPr fontAlgn="ctr"/>
                      <a:r>
                        <a:rPr lang="sk-SK">
                          <a:effectLst/>
                        </a:rPr>
                        <a:t>30 cm</a:t>
                      </a:r>
                    </a:p>
                  </a:txBody>
                  <a:tcPr marL="127000" marR="127000" marT="127000" marB="127000" anchor="ctr"/>
                </a:tc>
              </a:tr>
              <a:tr h="529476">
                <a:tc>
                  <a:txBody>
                    <a:bodyPr/>
                    <a:lstStyle/>
                    <a:p>
                      <a:pPr fontAlgn="ctr"/>
                      <a:r>
                        <a:rPr lang="en-US" b="1">
                          <a:effectLst/>
                        </a:rPr>
                        <a:t>Depth</a:t>
                      </a:r>
                      <a:endParaRPr lang="en-US">
                        <a:effectLst/>
                      </a:endParaRPr>
                    </a:p>
                  </a:txBody>
                  <a:tcPr marL="127000" marR="127000" marT="127000" marB="127000" anchor="ctr"/>
                </a:tc>
                <a:tc>
                  <a:txBody>
                    <a:bodyPr/>
                    <a:lstStyle/>
                    <a:p>
                      <a:pPr fontAlgn="ctr"/>
                      <a:r>
                        <a:rPr lang="sk-SK">
                          <a:effectLst/>
                        </a:rPr>
                        <a:t>2.5 cm</a:t>
                      </a:r>
                    </a:p>
                  </a:txBody>
                  <a:tcPr marL="127000" marR="127000" marT="127000" marB="127000" anchor="ctr"/>
                </a:tc>
                <a:tc>
                  <a:txBody>
                    <a:bodyPr/>
                    <a:lstStyle/>
                    <a:p>
                      <a:pPr fontAlgn="ctr"/>
                      <a:r>
                        <a:rPr lang="sk-SK">
                          <a:effectLst/>
                        </a:rPr>
                        <a:t>20 cm</a:t>
                      </a:r>
                    </a:p>
                  </a:txBody>
                  <a:tcPr marL="127000" marR="127000" marT="127000" marB="127000" anchor="ctr"/>
                </a:tc>
              </a:tr>
              <a:tr h="529476">
                <a:tc>
                  <a:txBody>
                    <a:bodyPr/>
                    <a:lstStyle/>
                    <a:p>
                      <a:pPr fontAlgn="ctr"/>
                      <a:r>
                        <a:rPr lang="en-US" b="1">
                          <a:effectLst/>
                        </a:rPr>
                        <a:t>Shape</a:t>
                      </a:r>
                      <a:endParaRPr lang="en-US">
                        <a:effectLst/>
                      </a:endParaRPr>
                    </a:p>
                  </a:txBody>
                  <a:tcPr marL="127000" marR="127000" marT="127000" marB="127000" anchor="ctr"/>
                </a:tc>
                <a:tc>
                  <a:txBody>
                    <a:bodyPr/>
                    <a:lstStyle/>
                    <a:p>
                      <a:pPr fontAlgn="ctr"/>
                      <a:r>
                        <a:rPr lang="en-US">
                          <a:effectLst/>
                        </a:rPr>
                        <a:t>Flattened pear</a:t>
                      </a:r>
                    </a:p>
                  </a:txBody>
                  <a:tcPr marL="127000" marR="127000" marT="127000" marB="127000" anchor="ctr"/>
                </a:tc>
                <a:tc>
                  <a:txBody>
                    <a:bodyPr/>
                    <a:lstStyle/>
                    <a:p>
                      <a:pPr fontAlgn="ctr"/>
                      <a:r>
                        <a:rPr lang="en-US">
                          <a:effectLst/>
                        </a:rPr>
                        <a:t>Ovoid and erect</a:t>
                      </a:r>
                    </a:p>
                  </a:txBody>
                  <a:tcPr marL="127000" marR="127000" marT="127000" marB="127000" anchor="ctr"/>
                </a:tc>
              </a:tr>
              <a:tr h="804397">
                <a:tc>
                  <a:txBody>
                    <a:bodyPr/>
                    <a:lstStyle/>
                    <a:p>
                      <a:pPr fontAlgn="ctr"/>
                      <a:r>
                        <a:rPr lang="en-US" b="1">
                          <a:effectLst/>
                        </a:rPr>
                        <a:t>Position</a:t>
                      </a:r>
                      <a:endParaRPr lang="en-US">
                        <a:effectLst/>
                      </a:endParaRPr>
                    </a:p>
                  </a:txBody>
                  <a:tcPr marL="127000" marR="127000" marT="127000" marB="127000" anchor="ctr"/>
                </a:tc>
                <a:tc>
                  <a:txBody>
                    <a:bodyPr/>
                    <a:lstStyle/>
                    <a:p>
                      <a:pPr fontAlgn="ctr"/>
                      <a:r>
                        <a:rPr lang="en-US">
                          <a:effectLst/>
                        </a:rPr>
                        <a:t>Anteverted and antiflexed in pelvic cavity</a:t>
                      </a:r>
                    </a:p>
                  </a:txBody>
                  <a:tcPr marL="127000" marR="127000" marT="127000" marB="127000" anchor="ctr"/>
                </a:tc>
                <a:tc>
                  <a:txBody>
                    <a:bodyPr/>
                    <a:lstStyle/>
                    <a:p>
                      <a:pPr fontAlgn="ctr"/>
                      <a:r>
                        <a:rPr lang="en-US">
                          <a:effectLst/>
                        </a:rPr>
                        <a:t>Rotated to right in the abdominal cavity</a:t>
                      </a:r>
                    </a:p>
                  </a:txBody>
                  <a:tcPr marL="127000" marR="127000" marT="127000" marB="127000" anchor="ctr"/>
                </a:tc>
              </a:tr>
              <a:tr h="529476">
                <a:tc>
                  <a:txBody>
                    <a:bodyPr/>
                    <a:lstStyle/>
                    <a:p>
                      <a:pPr fontAlgn="ctr"/>
                      <a:r>
                        <a:rPr lang="en-US" b="1">
                          <a:effectLst/>
                        </a:rPr>
                        <a:t>Length</a:t>
                      </a:r>
                      <a:endParaRPr lang="en-US">
                        <a:effectLst/>
                      </a:endParaRPr>
                    </a:p>
                  </a:txBody>
                  <a:tcPr marL="127000" marR="127000" marT="127000" marB="127000" anchor="ctr"/>
                </a:tc>
                <a:tc>
                  <a:txBody>
                    <a:bodyPr/>
                    <a:lstStyle/>
                    <a:p>
                      <a:pPr fontAlgn="ctr"/>
                      <a:r>
                        <a:rPr lang="sk-SK">
                          <a:effectLst/>
                        </a:rPr>
                        <a:t>7.5 cm</a:t>
                      </a:r>
                    </a:p>
                  </a:txBody>
                  <a:tcPr marL="127000" marR="127000" marT="127000" marB="127000" anchor="ctr"/>
                </a:tc>
                <a:tc>
                  <a:txBody>
                    <a:bodyPr/>
                    <a:lstStyle/>
                    <a:p>
                      <a:pPr fontAlgn="ctr"/>
                      <a:r>
                        <a:rPr lang="sk-SK" dirty="0">
                          <a:effectLst/>
                        </a:rPr>
                        <a:t>30 cm</a:t>
                      </a:r>
                    </a:p>
                  </a:txBody>
                  <a:tcPr marL="127000" marR="127000" marT="127000" marB="127000" anchor="ctr"/>
                </a:tc>
              </a:tr>
              <a:tr h="529476">
                <a:tc>
                  <a:txBody>
                    <a:bodyPr/>
                    <a:lstStyle/>
                    <a:p>
                      <a:endParaRPr lang="en-US"/>
                    </a:p>
                  </a:txBody>
                  <a:tcPr/>
                </a:tc>
                <a:tc>
                  <a:txBody>
                    <a:bodyPr/>
                    <a:lstStyle/>
                    <a:p>
                      <a:pPr fontAlgn="ctr"/>
                      <a:r>
                        <a:rPr lang="en-US" b="1">
                          <a:effectLst/>
                        </a:rPr>
                        <a:t>Non-pregnant cervix</a:t>
                      </a:r>
                      <a:endParaRPr lang="en-US">
                        <a:effectLst/>
                      </a:endParaRPr>
                    </a:p>
                  </a:txBody>
                  <a:tcPr marL="127000" marR="127000" marT="127000" marB="127000" anchor="ctr"/>
                </a:tc>
                <a:tc>
                  <a:txBody>
                    <a:bodyPr/>
                    <a:lstStyle/>
                    <a:p>
                      <a:pPr fontAlgn="ctr"/>
                      <a:r>
                        <a:rPr lang="en-US" b="1" dirty="0">
                          <a:effectLst/>
                        </a:rPr>
                        <a:t>Cervix at term</a:t>
                      </a:r>
                      <a:endParaRPr lang="en-US" dirty="0">
                        <a:effectLst/>
                      </a:endParaRPr>
                    </a:p>
                  </a:txBody>
                  <a:tcPr marL="127000" marR="127000" marT="127000" marB="127000" anchor="ctr"/>
                </a:tc>
              </a:tr>
              <a:tr h="529476">
                <a:tc>
                  <a:txBody>
                    <a:bodyPr/>
                    <a:lstStyle/>
                    <a:p>
                      <a:pPr fontAlgn="ctr"/>
                      <a:r>
                        <a:rPr lang="en-US" b="1">
                          <a:effectLst/>
                        </a:rPr>
                        <a:t>Length</a:t>
                      </a:r>
                      <a:endParaRPr lang="en-US">
                        <a:effectLst/>
                      </a:endParaRPr>
                    </a:p>
                  </a:txBody>
                  <a:tcPr marL="127000" marR="127000" marT="127000" marB="127000" anchor="ctr"/>
                </a:tc>
                <a:tc>
                  <a:txBody>
                    <a:bodyPr/>
                    <a:lstStyle/>
                    <a:p>
                      <a:pPr fontAlgn="ctr"/>
                      <a:r>
                        <a:rPr lang="sk-SK">
                          <a:effectLst/>
                        </a:rPr>
                        <a:t>2.5 cm</a:t>
                      </a:r>
                    </a:p>
                  </a:txBody>
                  <a:tcPr marL="127000" marR="127000" marT="127000" marB="127000" anchor="ctr"/>
                </a:tc>
                <a:tc>
                  <a:txBody>
                    <a:bodyPr/>
                    <a:lstStyle/>
                    <a:p>
                      <a:pPr fontAlgn="ctr"/>
                      <a:r>
                        <a:rPr lang="sk-SK">
                          <a:effectLst/>
                        </a:rPr>
                        <a:t>2.5 cm</a:t>
                      </a:r>
                    </a:p>
                  </a:txBody>
                  <a:tcPr marL="127000" marR="127000" marT="127000" marB="127000" anchor="ctr"/>
                </a:tc>
              </a:tr>
              <a:tr h="529476">
                <a:tc>
                  <a:txBody>
                    <a:bodyPr/>
                    <a:lstStyle/>
                    <a:p>
                      <a:pPr fontAlgn="ctr"/>
                      <a:r>
                        <a:rPr lang="en-US" b="1" dirty="0" err="1">
                          <a:effectLst/>
                        </a:rPr>
                        <a:t>Colour</a:t>
                      </a:r>
                      <a:endParaRPr lang="en-US" dirty="0">
                        <a:effectLst/>
                      </a:endParaRPr>
                    </a:p>
                  </a:txBody>
                  <a:tcPr marL="127000" marR="127000" marT="127000" marB="127000" anchor="ctr"/>
                </a:tc>
                <a:tc>
                  <a:txBody>
                    <a:bodyPr/>
                    <a:lstStyle/>
                    <a:p>
                      <a:pPr fontAlgn="ctr"/>
                      <a:r>
                        <a:rPr lang="en-US">
                          <a:effectLst/>
                        </a:rPr>
                        <a:t>Pink</a:t>
                      </a:r>
                    </a:p>
                  </a:txBody>
                  <a:tcPr marL="127000" marR="127000" marT="127000" marB="127000" anchor="ctr"/>
                </a:tc>
                <a:tc>
                  <a:txBody>
                    <a:bodyPr/>
                    <a:lstStyle/>
                    <a:p>
                      <a:pPr fontAlgn="ctr"/>
                      <a:r>
                        <a:rPr lang="en-US" dirty="0">
                          <a:effectLst/>
                        </a:rPr>
                        <a:t>Blue and vascular</a:t>
                      </a:r>
                    </a:p>
                  </a:txBody>
                  <a:tcPr marL="127000" marR="127000" marT="127000" marB="127000" anchor="ctr"/>
                </a:tc>
              </a:tr>
            </a:tbl>
          </a:graphicData>
        </a:graphic>
      </p:graphicFrame>
    </p:spTree>
    <p:extLst>
      <p:ext uri="{BB962C8B-B14F-4D97-AF65-F5344CB8AC3E}">
        <p14:creationId xmlns:p14="http://schemas.microsoft.com/office/powerpoint/2010/main" val="1675455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20262"/>
            <a:ext cx="9664261" cy="977462"/>
          </a:xfrm>
        </p:spPr>
        <p:txBody>
          <a:bodyPr>
            <a:normAutofit fontScale="90000"/>
          </a:bodyPr>
          <a:lstStyle/>
          <a:p>
            <a:r>
              <a:rPr lang="en-US"/>
              <a:t>Myometrial quiescence</a:t>
            </a:r>
            <a:br>
              <a:rPr lang="en-US"/>
            </a:br>
            <a:r>
              <a:rPr lang="en-US"/>
              <a:t/>
            </a:r>
            <a:br>
              <a:rPr lang="en-US"/>
            </a:br>
            <a:r>
              <a:rPr lang="en-US"/>
              <a:t/>
            </a:r>
            <a:br>
              <a:rPr lang="en-US"/>
            </a:br>
            <a:endParaRPr lang="en-US"/>
          </a:p>
        </p:txBody>
      </p:sp>
      <p:sp>
        <p:nvSpPr>
          <p:cNvPr id="3" name="Content Placeholder 2"/>
          <p:cNvSpPr>
            <a:spLocks noGrp="1"/>
          </p:cNvSpPr>
          <p:nvPr>
            <p:ph sz="quarter" idx="13"/>
          </p:nvPr>
        </p:nvSpPr>
        <p:spPr>
          <a:xfrm>
            <a:off x="662152" y="520262"/>
            <a:ext cx="10641724" cy="6337738"/>
          </a:xfrm>
        </p:spPr>
        <p:txBody>
          <a:bodyPr>
            <a:normAutofit lnSpcReduction="10000"/>
          </a:bodyPr>
          <a:lstStyle/>
          <a:p>
            <a:r>
              <a:rPr lang="en-US" dirty="0"/>
              <a:t>The uterus is a thick-walled hollow organ composed primarily of smooth muscle. The smooth muscle </a:t>
            </a:r>
            <a:r>
              <a:rPr lang="en-US" dirty="0" err="1"/>
              <a:t>fibres</a:t>
            </a:r>
            <a:r>
              <a:rPr lang="en-US" dirty="0"/>
              <a:t> interdigitate to form a single functional muscle, which increases during pregnancy, primarily by hypertrophy and, to a lesser extent, hyperplasia</a:t>
            </a:r>
            <a:r>
              <a:rPr lang="en-US" dirty="0" smtClean="0"/>
              <a:t>.</a:t>
            </a:r>
          </a:p>
          <a:p>
            <a:endParaRPr lang="en-US" dirty="0" smtClean="0"/>
          </a:p>
          <a:p>
            <a:endParaRPr lang="en-US" dirty="0"/>
          </a:p>
          <a:p>
            <a:endParaRPr lang="en-US" dirty="0" smtClean="0"/>
          </a:p>
          <a:p>
            <a:endParaRPr lang="en-US" dirty="0"/>
          </a:p>
          <a:p>
            <a:endParaRPr lang="en-US" dirty="0" smtClean="0"/>
          </a:p>
          <a:p>
            <a:endParaRPr lang="en-US" dirty="0"/>
          </a:p>
          <a:p>
            <a:r>
              <a:rPr lang="en-US" dirty="0" smtClean="0"/>
              <a:t>The </a:t>
            </a:r>
            <a:r>
              <a:rPr lang="en-US" dirty="0"/>
              <a:t>uterus is spontaneously active and, using </a:t>
            </a:r>
            <a:r>
              <a:rPr lang="en-US" dirty="0" err="1"/>
              <a:t>electromyographic</a:t>
            </a:r>
            <a:r>
              <a:rPr lang="en-US" dirty="0"/>
              <a:t> measurements, contractile activity can be detected in both pregnant and non-pregnant women. Two different types of </a:t>
            </a:r>
            <a:r>
              <a:rPr lang="en-US" dirty="0" err="1"/>
              <a:t>electromyographic</a:t>
            </a:r>
            <a:r>
              <a:rPr lang="en-US" dirty="0"/>
              <a:t> activity have been described in the myometrium of the pregnant rhesus monkey, referred to as contractures and contractions, and are believed to be present in most species.</a:t>
            </a:r>
          </a:p>
        </p:txBody>
      </p:sp>
      <p:pic>
        <p:nvPicPr>
          <p:cNvPr id="4" name="Picture 3"/>
          <p:cNvPicPr>
            <a:picLocks noChangeAspect="1"/>
          </p:cNvPicPr>
          <p:nvPr/>
        </p:nvPicPr>
        <p:blipFill>
          <a:blip r:embed="rId2"/>
          <a:stretch>
            <a:fillRect/>
          </a:stretch>
        </p:blipFill>
        <p:spPr>
          <a:xfrm>
            <a:off x="662152" y="1947824"/>
            <a:ext cx="3484179" cy="2737569"/>
          </a:xfrm>
          <a:prstGeom prst="rect">
            <a:avLst/>
          </a:prstGeom>
        </p:spPr>
      </p:pic>
    </p:spTree>
    <p:extLst>
      <p:ext uri="{BB962C8B-B14F-4D97-AF65-F5344CB8AC3E}">
        <p14:creationId xmlns:p14="http://schemas.microsoft.com/office/powerpoint/2010/main" val="131197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of normal </a:t>
            </a:r>
            <a:r>
              <a:rPr lang="en-US" dirty="0" err="1"/>
              <a:t>labour</a:t>
            </a:r>
            <a:r>
              <a:rPr lang="en-US" dirty="0"/>
              <a:t> and birth</a:t>
            </a:r>
            <a:br>
              <a:rPr lang="en-US" dirty="0"/>
            </a:br>
            <a:endParaRPr lang="en-US" dirty="0"/>
          </a:p>
        </p:txBody>
      </p:sp>
      <p:sp>
        <p:nvSpPr>
          <p:cNvPr id="3" name="Content Placeholder 2"/>
          <p:cNvSpPr>
            <a:spLocks noGrp="1"/>
          </p:cNvSpPr>
          <p:nvPr>
            <p:ph sz="quarter" idx="13"/>
          </p:nvPr>
        </p:nvSpPr>
        <p:spPr/>
        <p:txBody>
          <a:bodyPr>
            <a:normAutofit fontScale="92500" lnSpcReduction="10000"/>
          </a:bodyPr>
          <a:lstStyle/>
          <a:p>
            <a:pPr marL="0" indent="0">
              <a:buNone/>
            </a:pPr>
            <a:r>
              <a:rPr lang="en-US" dirty="0"/>
              <a:t>When you have completed </a:t>
            </a:r>
            <a:r>
              <a:rPr lang="en-US" dirty="0" smtClean="0"/>
              <a:t>lecture you </a:t>
            </a:r>
            <a:r>
              <a:rPr lang="en-US" dirty="0"/>
              <a:t>will be able to:</a:t>
            </a:r>
          </a:p>
          <a:p>
            <a:r>
              <a:rPr lang="en-US" dirty="0"/>
              <a:t>describe the anatomy of the fetal skull and female pelvis that is relevant to </a:t>
            </a:r>
            <a:r>
              <a:rPr lang="en-US" dirty="0" err="1"/>
              <a:t>labour</a:t>
            </a:r>
            <a:endParaRPr lang="en-US" dirty="0"/>
          </a:p>
          <a:p>
            <a:r>
              <a:rPr lang="en-US" dirty="0"/>
              <a:t>describe the changes that occur in the uterus during pregnancy</a:t>
            </a:r>
          </a:p>
          <a:p>
            <a:r>
              <a:rPr lang="en-US" dirty="0"/>
              <a:t>describe the factors that are involved in the onset of </a:t>
            </a:r>
            <a:r>
              <a:rPr lang="en-US" dirty="0" err="1"/>
              <a:t>labour</a:t>
            </a:r>
            <a:endParaRPr lang="en-US" dirty="0"/>
          </a:p>
          <a:p>
            <a:r>
              <a:rPr lang="en-US" dirty="0"/>
              <a:t>describe the initiation of human </a:t>
            </a:r>
            <a:r>
              <a:rPr lang="en-US" dirty="0" err="1"/>
              <a:t>labour</a:t>
            </a:r>
            <a:r>
              <a:rPr lang="en-US" dirty="0"/>
              <a:t> (molecular mechanisms)</a:t>
            </a:r>
          </a:p>
          <a:p>
            <a:r>
              <a:rPr lang="en-US" dirty="0"/>
              <a:t>outline the mechanism of normal </a:t>
            </a:r>
            <a:r>
              <a:rPr lang="en-US" dirty="0" err="1"/>
              <a:t>labour</a:t>
            </a:r>
            <a:r>
              <a:rPr lang="en-US" dirty="0"/>
              <a:t> and birth</a:t>
            </a:r>
          </a:p>
          <a:p>
            <a:r>
              <a:rPr lang="en-US" dirty="0"/>
              <a:t>describe how to monitor progress in </a:t>
            </a:r>
            <a:r>
              <a:rPr lang="en-US" dirty="0" err="1"/>
              <a:t>labour</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290946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55911"/>
            <a:ext cx="10248211" cy="1257580"/>
          </a:xfrm>
        </p:spPr>
        <p:txBody>
          <a:bodyPr>
            <a:normAutofit fontScale="90000"/>
          </a:bodyPr>
          <a:lstStyle/>
          <a:p>
            <a:r>
              <a:rPr lang="en-US" dirty="0"/>
              <a:t>Contractures</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913774" y="567559"/>
            <a:ext cx="10248211" cy="6101255"/>
          </a:xfrm>
        </p:spPr>
        <p:txBody>
          <a:bodyPr>
            <a:normAutofit fontScale="85000" lnSpcReduction="20000"/>
          </a:bodyPr>
          <a:lstStyle/>
          <a:p>
            <a:r>
              <a:rPr lang="en-US" dirty="0"/>
              <a:t>The uterus in pregnant and </a:t>
            </a:r>
            <a:r>
              <a:rPr lang="en-US" dirty="0" err="1"/>
              <a:t>nonpregnant</a:t>
            </a:r>
            <a:r>
              <a:rPr lang="en-US" dirty="0"/>
              <a:t> state is spontaneously active. This can be detected using </a:t>
            </a:r>
            <a:r>
              <a:rPr lang="en-US" dirty="0" err="1"/>
              <a:t>electromyographic</a:t>
            </a:r>
            <a:r>
              <a:rPr lang="en-US" dirty="0"/>
              <a:t> measurements.  Two different types of </a:t>
            </a:r>
            <a:r>
              <a:rPr lang="en-US" dirty="0" err="1"/>
              <a:t>electromyographic</a:t>
            </a:r>
            <a:r>
              <a:rPr lang="en-US" dirty="0"/>
              <a:t> activity have been described in the myometrium of the pregnant rhesus monkey, referred to as contractures and contractions.</a:t>
            </a:r>
          </a:p>
          <a:p>
            <a:r>
              <a:rPr lang="en-US" dirty="0"/>
              <a:t>Contractures represent low amplitude, long-acting uterine activity, which commence early in pregnancy; in women these were first observed by Braxton Hicks in 1873. Contractions are high amplitude and of short duration, and are </a:t>
            </a:r>
            <a:r>
              <a:rPr lang="en-US" dirty="0" err="1"/>
              <a:t>characterised</a:t>
            </a:r>
            <a:r>
              <a:rPr lang="en-US" dirty="0"/>
              <a:t> by nocturnal or </a:t>
            </a:r>
            <a:r>
              <a:rPr lang="en-US" dirty="0" err="1"/>
              <a:t>labour</a:t>
            </a:r>
            <a:r>
              <a:rPr lang="en-US" dirty="0"/>
              <a:t> uterine activity.</a:t>
            </a:r>
          </a:p>
          <a:p>
            <a:r>
              <a:rPr lang="en-US" dirty="0"/>
              <a:t>The level of activity in the uterus throughout pregnancy is low, compared with that measured during </a:t>
            </a:r>
            <a:r>
              <a:rPr lang="en-US" dirty="0" err="1"/>
              <a:t>labour</a:t>
            </a:r>
            <a:r>
              <a:rPr lang="en-US" dirty="0"/>
              <a:t> and the immediate puerperium, when strong contractions occur to expel the fetus and placenta, and then maintain </a:t>
            </a:r>
            <a:r>
              <a:rPr lang="en-US" dirty="0" err="1"/>
              <a:t>haemostasis</a:t>
            </a:r>
            <a:r>
              <a:rPr lang="en-US" dirty="0"/>
              <a:t>.</a:t>
            </a:r>
          </a:p>
          <a:p>
            <a:r>
              <a:rPr lang="en-US" dirty="0"/>
              <a:t>The myometrial cells communicate with one another through intercellular channels called gap junctions. Gap junctions </a:t>
            </a:r>
            <a:r>
              <a:rPr lang="en-US" dirty="0" smtClean="0"/>
              <a:t>increase within </a:t>
            </a:r>
            <a:r>
              <a:rPr lang="en-US" dirty="0"/>
              <a:t>the myometrium at the onset of </a:t>
            </a:r>
            <a:r>
              <a:rPr lang="en-US" dirty="0" err="1"/>
              <a:t>labour</a:t>
            </a:r>
            <a:r>
              <a:rPr lang="en-US" dirty="0"/>
              <a:t>. They are under hormonal control, with progesterone inhibiting, and estradiol stimulating their formation.  In addition, prostaglandins regulate gap junction formation and function.</a:t>
            </a:r>
          </a:p>
          <a:p>
            <a:r>
              <a:rPr lang="en-US" dirty="0"/>
              <a:t>When smooth muscle is stretched, it usually responds by contracting. And yet, during pregnancy, the myometrial smooth muscle remains relatively quiescent despite the increasing uterine distension with advancing gestation. The mechanisms controlling this quiescence are poorly understood, though a number of smooth muscle inhibitory ('pro-pregnancy') and stimulatory ('pro-</a:t>
            </a:r>
            <a:r>
              <a:rPr lang="en-US" dirty="0" err="1"/>
              <a:t>labour</a:t>
            </a:r>
            <a:r>
              <a:rPr lang="en-US" dirty="0"/>
              <a:t>') factors have been described.</a:t>
            </a:r>
          </a:p>
          <a:p>
            <a:endParaRPr lang="en-US" dirty="0"/>
          </a:p>
        </p:txBody>
      </p:sp>
    </p:spTree>
    <p:extLst>
      <p:ext uri="{BB962C8B-B14F-4D97-AF65-F5344CB8AC3E}">
        <p14:creationId xmlns:p14="http://schemas.microsoft.com/office/powerpoint/2010/main" val="18775493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200915" cy="1005331"/>
          </a:xfrm>
        </p:spPr>
        <p:txBody>
          <a:bodyPr>
            <a:normAutofit fontScale="90000"/>
          </a:bodyPr>
          <a:lstStyle/>
          <a:p>
            <a:r>
              <a:rPr lang="en-US"/>
              <a:t>Obesity and smooth muscle contractility</a:t>
            </a:r>
            <a:br>
              <a:rPr lang="en-US"/>
            </a:br>
            <a:r>
              <a:rPr lang="en-US"/>
              <a:t/>
            </a:r>
            <a:br>
              <a:rPr lang="en-US"/>
            </a:br>
            <a:r>
              <a:rPr lang="en-US"/>
              <a:t/>
            </a:r>
            <a:br>
              <a:rPr lang="en-US"/>
            </a:br>
            <a:endParaRPr lang="en-US"/>
          </a:p>
        </p:txBody>
      </p:sp>
      <p:sp>
        <p:nvSpPr>
          <p:cNvPr id="3" name="Content Placeholder 2"/>
          <p:cNvSpPr>
            <a:spLocks noGrp="1"/>
          </p:cNvSpPr>
          <p:nvPr>
            <p:ph sz="quarter" idx="13"/>
          </p:nvPr>
        </p:nvSpPr>
        <p:spPr>
          <a:xfrm>
            <a:off x="913774" y="851338"/>
            <a:ext cx="10027495" cy="4939861"/>
          </a:xfrm>
        </p:spPr>
        <p:txBody>
          <a:bodyPr/>
          <a:lstStyle/>
          <a:p>
            <a:r>
              <a:rPr lang="en-US" dirty="0"/>
              <a:t>Obese women are known to be at increased risk of caesarean section in the first stage of </a:t>
            </a:r>
            <a:r>
              <a:rPr lang="en-US" dirty="0" err="1"/>
              <a:t>labour</a:t>
            </a:r>
            <a:r>
              <a:rPr lang="en-US" dirty="0"/>
              <a:t>, even in induced </a:t>
            </a:r>
            <a:r>
              <a:rPr lang="en-US" dirty="0" err="1"/>
              <a:t>labours</a:t>
            </a:r>
            <a:r>
              <a:rPr lang="en-US" dirty="0"/>
              <a:t>. Obese women have also been shown have a higher rate of post </a:t>
            </a:r>
            <a:r>
              <a:rPr lang="en-US" dirty="0" smtClean="0"/>
              <a:t>partum </a:t>
            </a:r>
            <a:r>
              <a:rPr lang="en-US" dirty="0" err="1" smtClean="0"/>
              <a:t>haemorrhage</a:t>
            </a:r>
            <a:r>
              <a:rPr lang="en-US" dirty="0"/>
              <a:t>. Therefore efficient uterine activity is required to not only expel the fetus and placenta but also to maintain </a:t>
            </a:r>
            <a:r>
              <a:rPr lang="en-US" dirty="0" err="1"/>
              <a:t>haemostasis</a:t>
            </a:r>
            <a:r>
              <a:rPr lang="en-US" dirty="0"/>
              <a:t>.</a:t>
            </a:r>
          </a:p>
        </p:txBody>
      </p:sp>
    </p:spTree>
    <p:extLst>
      <p:ext uri="{BB962C8B-B14F-4D97-AF65-F5344CB8AC3E}">
        <p14:creationId xmlns:p14="http://schemas.microsoft.com/office/powerpoint/2010/main" val="846527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Cervical ripening</a:t>
            </a:r>
            <a:br>
              <a:rPr lang="en-US" dirty="0"/>
            </a:br>
            <a:endParaRPr lang="en-US" dirty="0"/>
          </a:p>
        </p:txBody>
      </p:sp>
      <p:sp>
        <p:nvSpPr>
          <p:cNvPr id="3" name="Content Placeholder 2"/>
          <p:cNvSpPr>
            <a:spLocks noGrp="1"/>
          </p:cNvSpPr>
          <p:nvPr>
            <p:ph sz="quarter" idx="13"/>
          </p:nvPr>
        </p:nvSpPr>
        <p:spPr/>
        <p:txBody>
          <a:bodyPr>
            <a:normAutofit fontScale="92500" lnSpcReduction="10000"/>
          </a:bodyPr>
          <a:lstStyle/>
          <a:p>
            <a:r>
              <a:rPr lang="en-US" dirty="0"/>
              <a:t>The phenomenon of cervical ripening, defined as the increased softening, </a:t>
            </a:r>
            <a:r>
              <a:rPr lang="en-US" dirty="0" err="1"/>
              <a:t>distensibility</a:t>
            </a:r>
            <a:r>
              <a:rPr lang="en-US" dirty="0"/>
              <a:t>, effacement and dilatation of the cervix, prelude to the onset of </a:t>
            </a:r>
            <a:r>
              <a:rPr lang="en-US" dirty="0" err="1"/>
              <a:t>labour</a:t>
            </a:r>
            <a:r>
              <a:rPr lang="en-US" dirty="0" smtClean="0"/>
              <a:t>.</a:t>
            </a:r>
          </a:p>
          <a:p>
            <a:r>
              <a:rPr lang="en-US" dirty="0"/>
              <a:t>These changes are due to alterations in the biomechanical properties of cervical tissue, including a reduction in collagen concentration, an increase in water content and a change in proteoglycan/glycosaminoglycan composition. One important change involved is a rearrangement and realignment of </a:t>
            </a:r>
            <a:r>
              <a:rPr lang="en-US" dirty="0" smtClean="0"/>
              <a:t>collagen</a:t>
            </a:r>
          </a:p>
          <a:p>
            <a:r>
              <a:rPr lang="en-US" dirty="0"/>
              <a:t>The process of cervical </a:t>
            </a:r>
            <a:r>
              <a:rPr lang="en-US" dirty="0" smtClean="0"/>
              <a:t>ripening has </a:t>
            </a:r>
            <a:r>
              <a:rPr lang="en-US" dirty="0"/>
              <a:t>been compared to an inflammatory reaction. The infiltration of cervical tissue with inflammatory cells has been shown in experimental circumstances and during human parturition at term. </a:t>
            </a:r>
            <a:endParaRPr lang="en-US" dirty="0" smtClean="0"/>
          </a:p>
          <a:p>
            <a:endParaRPr lang="en-US" dirty="0"/>
          </a:p>
        </p:txBody>
      </p:sp>
    </p:spTree>
    <p:extLst>
      <p:ext uri="{BB962C8B-B14F-4D97-AF65-F5344CB8AC3E}">
        <p14:creationId xmlns:p14="http://schemas.microsoft.com/office/powerpoint/2010/main" val="505926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a number of factors possibly linked to controlling cervical ripening including:</a:t>
            </a:r>
          </a:p>
        </p:txBody>
      </p:sp>
      <p:sp>
        <p:nvSpPr>
          <p:cNvPr id="3" name="Content Placeholder 2"/>
          <p:cNvSpPr>
            <a:spLocks noGrp="1"/>
          </p:cNvSpPr>
          <p:nvPr>
            <p:ph sz="quarter" idx="13"/>
          </p:nvPr>
        </p:nvSpPr>
        <p:spPr/>
        <p:txBody>
          <a:bodyPr/>
          <a:lstStyle/>
          <a:p>
            <a:r>
              <a:rPr lang="en-US" dirty="0"/>
              <a:t>prostaglandins</a:t>
            </a:r>
          </a:p>
          <a:p>
            <a:r>
              <a:rPr lang="en-US" dirty="0"/>
              <a:t>estrogens</a:t>
            </a:r>
          </a:p>
          <a:p>
            <a:r>
              <a:rPr lang="en-US" dirty="0"/>
              <a:t>progesterone and </a:t>
            </a:r>
            <a:r>
              <a:rPr lang="en-US" dirty="0" err="1"/>
              <a:t>antiprogesterones</a:t>
            </a:r>
            <a:endParaRPr lang="en-US" dirty="0"/>
          </a:p>
          <a:p>
            <a:r>
              <a:rPr lang="en-US" dirty="0" err="1"/>
              <a:t>relaxin</a:t>
            </a:r>
            <a:endParaRPr lang="en-US" dirty="0"/>
          </a:p>
          <a:p>
            <a:r>
              <a:rPr lang="en-US" dirty="0"/>
              <a:t>inflammatory mediators</a:t>
            </a:r>
          </a:p>
          <a:p>
            <a:r>
              <a:rPr lang="en-US" dirty="0"/>
              <a:t>nitric oxide</a:t>
            </a:r>
          </a:p>
          <a:p>
            <a:r>
              <a:rPr lang="en-US" dirty="0"/>
              <a:t>apoptosis.</a:t>
            </a:r>
          </a:p>
          <a:p>
            <a:endParaRPr lang="en-US" dirty="0"/>
          </a:p>
        </p:txBody>
      </p:sp>
    </p:spTree>
    <p:extLst>
      <p:ext uri="{BB962C8B-B14F-4D97-AF65-F5344CB8AC3E}">
        <p14:creationId xmlns:p14="http://schemas.microsoft.com/office/powerpoint/2010/main" val="1351093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clinical practice, cervical ripening is assessed using the Bishop score. The parameters of this score include</a:t>
            </a:r>
            <a:r>
              <a:rPr lang="en-US" dirty="0" smtClean="0"/>
              <a:t>:</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636463147"/>
              </p:ext>
            </p:extLst>
          </p:nvPr>
        </p:nvGraphicFramePr>
        <p:xfrm>
          <a:off x="914400" y="2366963"/>
          <a:ext cx="10363200" cy="3169920"/>
        </p:xfrm>
        <a:graphic>
          <a:graphicData uri="http://schemas.openxmlformats.org/drawingml/2006/table">
            <a:tbl>
              <a:tblPr firstRow="1" bandRow="1">
                <a:tableStyleId>{5C22544A-7EE6-4342-B048-85BDC9FD1C3A}</a:tableStyleId>
              </a:tblPr>
              <a:tblGrid>
                <a:gridCol w="2072640"/>
                <a:gridCol w="2072640"/>
                <a:gridCol w="2072640"/>
                <a:gridCol w="2072640"/>
                <a:gridCol w="2072640"/>
              </a:tblGrid>
              <a:tr h="370840">
                <a:tc>
                  <a:txBody>
                    <a:bodyPr/>
                    <a:lstStyle/>
                    <a:p>
                      <a:pPr fontAlgn="ctr"/>
                      <a:r>
                        <a:rPr lang="en-US" b="1">
                          <a:effectLst/>
                        </a:rPr>
                        <a:t>Parameter</a:t>
                      </a:r>
                      <a:endParaRPr lang="en-US">
                        <a:effectLst/>
                      </a:endParaRPr>
                    </a:p>
                  </a:txBody>
                  <a:tcPr marL="127000" marR="127000" marT="127000" marB="127000" anchor="ctr"/>
                </a:tc>
                <a:tc>
                  <a:txBody>
                    <a:bodyPr/>
                    <a:lstStyle/>
                    <a:p>
                      <a:pPr fontAlgn="ctr"/>
                      <a:r>
                        <a:rPr lang="en-US">
                          <a:effectLst/>
                        </a:rPr>
                        <a:t>0</a:t>
                      </a:r>
                    </a:p>
                  </a:txBody>
                  <a:tcPr marL="127000" marR="127000" marT="127000" marB="127000" anchor="ctr"/>
                </a:tc>
                <a:tc>
                  <a:txBody>
                    <a:bodyPr/>
                    <a:lstStyle/>
                    <a:p>
                      <a:pPr fontAlgn="ctr"/>
                      <a:r>
                        <a:rPr lang="en-US">
                          <a:effectLst/>
                        </a:rPr>
                        <a:t>1</a:t>
                      </a:r>
                    </a:p>
                  </a:txBody>
                  <a:tcPr marL="127000" marR="127000" marT="127000" marB="127000" anchor="ctr"/>
                </a:tc>
                <a:tc>
                  <a:txBody>
                    <a:bodyPr/>
                    <a:lstStyle/>
                    <a:p>
                      <a:pPr fontAlgn="ctr"/>
                      <a:r>
                        <a:rPr lang="is-IS">
                          <a:effectLst/>
                        </a:rPr>
                        <a:t>2</a:t>
                      </a:r>
                    </a:p>
                  </a:txBody>
                  <a:tcPr marL="127000" marR="127000" marT="127000" marB="127000" anchor="ctr"/>
                </a:tc>
                <a:tc>
                  <a:txBody>
                    <a:bodyPr/>
                    <a:lstStyle/>
                    <a:p>
                      <a:pPr fontAlgn="ctr"/>
                      <a:r>
                        <a:rPr lang="en-US" dirty="0">
                          <a:effectLst/>
                        </a:rPr>
                        <a:t>3</a:t>
                      </a:r>
                    </a:p>
                  </a:txBody>
                  <a:tcPr marL="127000" marR="127000" marT="127000" marB="127000" anchor="ctr"/>
                </a:tc>
              </a:tr>
              <a:tr h="370840">
                <a:tc>
                  <a:txBody>
                    <a:bodyPr/>
                    <a:lstStyle/>
                    <a:p>
                      <a:pPr fontAlgn="ctr"/>
                      <a:r>
                        <a:rPr lang="en-US" b="1">
                          <a:effectLst/>
                        </a:rPr>
                        <a:t>Dilatation</a:t>
                      </a:r>
                      <a:endParaRPr lang="en-US">
                        <a:effectLst/>
                      </a:endParaRPr>
                    </a:p>
                  </a:txBody>
                  <a:tcPr marL="127000" marR="127000" marT="127000" marB="127000" anchor="ctr"/>
                </a:tc>
                <a:tc>
                  <a:txBody>
                    <a:bodyPr/>
                    <a:lstStyle/>
                    <a:p>
                      <a:pPr fontAlgn="ctr"/>
                      <a:r>
                        <a:rPr lang="hr-HR">
                          <a:effectLst/>
                        </a:rPr>
                        <a:t>&lt;1 cm</a:t>
                      </a:r>
                    </a:p>
                  </a:txBody>
                  <a:tcPr marL="127000" marR="127000" marT="127000" marB="127000" anchor="ctr"/>
                </a:tc>
                <a:tc>
                  <a:txBody>
                    <a:bodyPr/>
                    <a:lstStyle/>
                    <a:p>
                      <a:pPr fontAlgn="ctr"/>
                      <a:r>
                        <a:rPr lang="fi-FI">
                          <a:effectLst/>
                        </a:rPr>
                        <a:t>1–2 cm</a:t>
                      </a:r>
                    </a:p>
                  </a:txBody>
                  <a:tcPr marL="127000" marR="127000" marT="127000" marB="127000" anchor="ctr"/>
                </a:tc>
                <a:tc>
                  <a:txBody>
                    <a:bodyPr/>
                    <a:lstStyle/>
                    <a:p>
                      <a:pPr fontAlgn="ctr"/>
                      <a:r>
                        <a:rPr lang="fi-FI">
                          <a:effectLst/>
                        </a:rPr>
                        <a:t>2–4 cm</a:t>
                      </a:r>
                    </a:p>
                  </a:txBody>
                  <a:tcPr marL="127000" marR="127000" marT="127000" marB="127000" anchor="ctr"/>
                </a:tc>
                <a:tc>
                  <a:txBody>
                    <a:bodyPr/>
                    <a:lstStyle/>
                    <a:p>
                      <a:pPr fontAlgn="ctr"/>
                      <a:r>
                        <a:rPr lang="it-IT">
                          <a:effectLst/>
                        </a:rPr>
                        <a:t>&gt;4 cm</a:t>
                      </a:r>
                    </a:p>
                  </a:txBody>
                  <a:tcPr marL="127000" marR="127000" marT="127000" marB="127000" anchor="ctr"/>
                </a:tc>
              </a:tr>
              <a:tr h="370840">
                <a:tc>
                  <a:txBody>
                    <a:bodyPr/>
                    <a:lstStyle/>
                    <a:p>
                      <a:pPr fontAlgn="ctr"/>
                      <a:r>
                        <a:rPr lang="en-US" b="1">
                          <a:effectLst/>
                        </a:rPr>
                        <a:t>Length</a:t>
                      </a:r>
                      <a:endParaRPr lang="en-US">
                        <a:effectLst/>
                      </a:endParaRPr>
                    </a:p>
                  </a:txBody>
                  <a:tcPr marL="127000" marR="127000" marT="127000" marB="127000" anchor="ctr"/>
                </a:tc>
                <a:tc>
                  <a:txBody>
                    <a:bodyPr/>
                    <a:lstStyle/>
                    <a:p>
                      <a:pPr fontAlgn="ctr"/>
                      <a:r>
                        <a:rPr lang="it-IT">
                          <a:effectLst/>
                        </a:rPr>
                        <a:t>&gt;4 cm</a:t>
                      </a:r>
                    </a:p>
                  </a:txBody>
                  <a:tcPr marL="127000" marR="127000" marT="127000" marB="127000" anchor="ctr"/>
                </a:tc>
                <a:tc>
                  <a:txBody>
                    <a:bodyPr/>
                    <a:lstStyle/>
                    <a:p>
                      <a:pPr fontAlgn="ctr"/>
                      <a:r>
                        <a:rPr lang="fi-FI">
                          <a:effectLst/>
                        </a:rPr>
                        <a:t>2–4 cm</a:t>
                      </a:r>
                    </a:p>
                  </a:txBody>
                  <a:tcPr marL="127000" marR="127000" marT="127000" marB="127000" anchor="ctr"/>
                </a:tc>
                <a:tc>
                  <a:txBody>
                    <a:bodyPr/>
                    <a:lstStyle/>
                    <a:p>
                      <a:pPr fontAlgn="ctr"/>
                      <a:r>
                        <a:rPr lang="fi-FI">
                          <a:effectLst/>
                        </a:rPr>
                        <a:t>1–2 cm</a:t>
                      </a:r>
                    </a:p>
                  </a:txBody>
                  <a:tcPr marL="127000" marR="127000" marT="127000" marB="127000" anchor="ctr"/>
                </a:tc>
                <a:tc>
                  <a:txBody>
                    <a:bodyPr/>
                    <a:lstStyle/>
                    <a:p>
                      <a:pPr fontAlgn="ctr"/>
                      <a:r>
                        <a:rPr lang="hr-HR" dirty="0">
                          <a:effectLst/>
                        </a:rPr>
                        <a:t> &lt;1 cm</a:t>
                      </a:r>
                    </a:p>
                  </a:txBody>
                  <a:tcPr marL="127000" marR="127000" marT="127000" marB="127000" anchor="ctr"/>
                </a:tc>
              </a:tr>
              <a:tr h="370840">
                <a:tc>
                  <a:txBody>
                    <a:bodyPr/>
                    <a:lstStyle/>
                    <a:p>
                      <a:pPr fontAlgn="ctr"/>
                      <a:r>
                        <a:rPr lang="en-US" b="1">
                          <a:effectLst/>
                        </a:rPr>
                        <a:t>Consistency</a:t>
                      </a:r>
                      <a:endParaRPr lang="en-US">
                        <a:effectLst/>
                      </a:endParaRPr>
                    </a:p>
                  </a:txBody>
                  <a:tcPr marL="127000" marR="127000" marT="127000" marB="127000" anchor="ctr"/>
                </a:tc>
                <a:tc>
                  <a:txBody>
                    <a:bodyPr/>
                    <a:lstStyle/>
                    <a:p>
                      <a:pPr fontAlgn="ctr"/>
                      <a:r>
                        <a:rPr lang="en-US">
                          <a:effectLst/>
                        </a:rPr>
                        <a:t>Firm</a:t>
                      </a:r>
                    </a:p>
                  </a:txBody>
                  <a:tcPr marL="127000" marR="127000" marT="127000" marB="127000" anchor="ctr"/>
                </a:tc>
                <a:tc>
                  <a:txBody>
                    <a:bodyPr/>
                    <a:lstStyle/>
                    <a:p>
                      <a:pPr fontAlgn="ctr"/>
                      <a:r>
                        <a:rPr lang="en-US">
                          <a:effectLst/>
                        </a:rPr>
                        <a:t>Average</a:t>
                      </a:r>
                    </a:p>
                  </a:txBody>
                  <a:tcPr marL="127000" marR="127000" marT="127000" marB="127000" anchor="ctr"/>
                </a:tc>
                <a:tc>
                  <a:txBody>
                    <a:bodyPr/>
                    <a:lstStyle/>
                    <a:p>
                      <a:pPr fontAlgn="ctr"/>
                      <a:r>
                        <a:rPr lang="en-US">
                          <a:effectLst/>
                        </a:rPr>
                        <a:t>Soft</a:t>
                      </a:r>
                    </a:p>
                  </a:txBody>
                  <a:tcPr marL="127000" marR="127000" marT="127000" marB="127000" anchor="ctr"/>
                </a:tc>
                <a:tc>
                  <a:txBody>
                    <a:bodyPr/>
                    <a:lstStyle/>
                    <a:p>
                      <a:pPr fontAlgn="ctr"/>
                      <a:r>
                        <a:rPr lang="sk-SK">
                          <a:effectLst/>
                        </a:rPr>
                        <a:t> </a:t>
                      </a:r>
                    </a:p>
                  </a:txBody>
                  <a:tcPr marL="127000" marR="127000" marT="127000" marB="127000" anchor="ctr"/>
                </a:tc>
              </a:tr>
              <a:tr h="370840">
                <a:tc>
                  <a:txBody>
                    <a:bodyPr/>
                    <a:lstStyle/>
                    <a:p>
                      <a:pPr fontAlgn="ctr"/>
                      <a:r>
                        <a:rPr lang="en-US" b="1">
                          <a:effectLst/>
                        </a:rPr>
                        <a:t>Position</a:t>
                      </a:r>
                      <a:endParaRPr lang="en-US">
                        <a:effectLst/>
                      </a:endParaRPr>
                    </a:p>
                  </a:txBody>
                  <a:tcPr marL="127000" marR="127000" marT="127000" marB="127000" anchor="ctr"/>
                </a:tc>
                <a:tc>
                  <a:txBody>
                    <a:bodyPr/>
                    <a:lstStyle/>
                    <a:p>
                      <a:pPr fontAlgn="ctr"/>
                      <a:r>
                        <a:rPr lang="en-US">
                          <a:effectLst/>
                        </a:rPr>
                        <a:t>Posterior</a:t>
                      </a:r>
                    </a:p>
                  </a:txBody>
                  <a:tcPr marL="127000" marR="127000" marT="127000" marB="127000" anchor="ctr"/>
                </a:tc>
                <a:tc>
                  <a:txBody>
                    <a:bodyPr/>
                    <a:lstStyle/>
                    <a:p>
                      <a:pPr fontAlgn="ctr"/>
                      <a:r>
                        <a:rPr lang="en-US">
                          <a:effectLst/>
                        </a:rPr>
                        <a:t>Mid</a:t>
                      </a:r>
                    </a:p>
                  </a:txBody>
                  <a:tcPr marL="127000" marR="127000" marT="127000" marB="127000" anchor="ctr"/>
                </a:tc>
                <a:tc>
                  <a:txBody>
                    <a:bodyPr/>
                    <a:lstStyle/>
                    <a:p>
                      <a:pPr fontAlgn="ctr"/>
                      <a:r>
                        <a:rPr lang="en-US">
                          <a:effectLst/>
                        </a:rPr>
                        <a:t>Anterior</a:t>
                      </a:r>
                    </a:p>
                  </a:txBody>
                  <a:tcPr marL="127000" marR="127000" marT="127000" marB="127000" anchor="ctr"/>
                </a:tc>
                <a:tc>
                  <a:txBody>
                    <a:bodyPr/>
                    <a:lstStyle/>
                    <a:p>
                      <a:pPr fontAlgn="ctr"/>
                      <a:r>
                        <a:rPr lang="sk-SK" dirty="0">
                          <a:effectLst/>
                        </a:rPr>
                        <a:t> </a:t>
                      </a:r>
                    </a:p>
                  </a:txBody>
                  <a:tcPr marL="127000" marR="127000" marT="127000" marB="127000" anchor="ctr"/>
                </a:tc>
              </a:tr>
              <a:tr h="370840">
                <a:tc>
                  <a:txBody>
                    <a:bodyPr/>
                    <a:lstStyle/>
                    <a:p>
                      <a:pPr fontAlgn="ctr"/>
                      <a:r>
                        <a:rPr lang="en-US" b="1">
                          <a:effectLst/>
                        </a:rPr>
                        <a:t>Station</a:t>
                      </a:r>
                      <a:endParaRPr lang="en-US">
                        <a:effectLst/>
                      </a:endParaRPr>
                    </a:p>
                  </a:txBody>
                  <a:tcPr marL="127000" marR="127000" marT="127000" marB="127000" anchor="ctr"/>
                </a:tc>
                <a:tc>
                  <a:txBody>
                    <a:bodyPr/>
                    <a:lstStyle/>
                    <a:p>
                      <a:pPr fontAlgn="ctr"/>
                      <a:r>
                        <a:rPr lang="fi-FI">
                          <a:effectLst/>
                        </a:rPr>
                        <a:t>–3</a:t>
                      </a:r>
                    </a:p>
                  </a:txBody>
                  <a:tcPr marL="127000" marR="127000" marT="127000" marB="127000" anchor="ctr"/>
                </a:tc>
                <a:tc>
                  <a:txBody>
                    <a:bodyPr/>
                    <a:lstStyle/>
                    <a:p>
                      <a:pPr fontAlgn="ctr"/>
                      <a:r>
                        <a:rPr lang="fi-FI">
                          <a:effectLst/>
                        </a:rPr>
                        <a:t>–2</a:t>
                      </a:r>
                    </a:p>
                  </a:txBody>
                  <a:tcPr marL="127000" marR="127000" marT="127000" marB="127000" anchor="ctr"/>
                </a:tc>
                <a:tc>
                  <a:txBody>
                    <a:bodyPr/>
                    <a:lstStyle/>
                    <a:p>
                      <a:pPr fontAlgn="ctr"/>
                      <a:r>
                        <a:rPr lang="fi-FI">
                          <a:effectLst/>
                        </a:rPr>
                        <a:t>–1, 0</a:t>
                      </a:r>
                    </a:p>
                  </a:txBody>
                  <a:tcPr marL="127000" marR="127000" marT="127000" marB="127000" anchor="ctr"/>
                </a:tc>
                <a:tc>
                  <a:txBody>
                    <a:bodyPr/>
                    <a:lstStyle/>
                    <a:p>
                      <a:pPr fontAlgn="ctr"/>
                      <a:r>
                        <a:rPr lang="it-IT" dirty="0">
                          <a:effectLst/>
                        </a:rPr>
                        <a:t>+1, +2</a:t>
                      </a:r>
                    </a:p>
                  </a:txBody>
                  <a:tcPr marL="127000" marR="127000" marT="127000" marB="127000" anchor="ctr"/>
                </a:tc>
              </a:tr>
            </a:tbl>
          </a:graphicData>
        </a:graphic>
      </p:graphicFrame>
    </p:spTree>
    <p:extLst>
      <p:ext uri="{BB962C8B-B14F-4D97-AF65-F5344CB8AC3E}">
        <p14:creationId xmlns:p14="http://schemas.microsoft.com/office/powerpoint/2010/main" val="336757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Iatrogenic methods commonly employed to encourage cervical ripening in clinical practice include:</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576650529"/>
              </p:ext>
            </p:extLst>
          </p:nvPr>
        </p:nvGraphicFramePr>
        <p:xfrm>
          <a:off x="914400" y="2366963"/>
          <a:ext cx="10363200" cy="1584960"/>
        </p:xfrm>
        <a:graphic>
          <a:graphicData uri="http://schemas.openxmlformats.org/drawingml/2006/table">
            <a:tbl>
              <a:tblPr firstRow="1" bandRow="1">
                <a:tableStyleId>{5C22544A-7EE6-4342-B048-85BDC9FD1C3A}</a:tableStyleId>
              </a:tblPr>
              <a:tblGrid>
                <a:gridCol w="5181600"/>
                <a:gridCol w="5181600"/>
              </a:tblGrid>
              <a:tr h="370840">
                <a:tc>
                  <a:txBody>
                    <a:bodyPr/>
                    <a:lstStyle/>
                    <a:p>
                      <a:pPr fontAlgn="ctr"/>
                      <a:r>
                        <a:rPr lang="en-US" b="1">
                          <a:effectLst/>
                        </a:rPr>
                        <a:t>Pharmacological</a:t>
                      </a:r>
                      <a:endParaRPr lang="en-US">
                        <a:effectLst/>
                      </a:endParaRPr>
                    </a:p>
                  </a:txBody>
                  <a:tcPr marL="127000" marR="127000" marT="127000" marB="127000" anchor="ctr"/>
                </a:tc>
                <a:tc>
                  <a:txBody>
                    <a:bodyPr/>
                    <a:lstStyle/>
                    <a:p>
                      <a:pPr fontAlgn="ctr"/>
                      <a:r>
                        <a:rPr lang="en-US" b="1">
                          <a:effectLst/>
                        </a:rPr>
                        <a:t>Mechanical</a:t>
                      </a:r>
                      <a:endParaRPr lang="en-US">
                        <a:effectLst/>
                      </a:endParaRPr>
                    </a:p>
                  </a:txBody>
                  <a:tcPr marL="127000" marR="127000" marT="127000" marB="127000" anchor="ctr"/>
                </a:tc>
              </a:tr>
              <a:tr h="370840">
                <a:tc>
                  <a:txBody>
                    <a:bodyPr/>
                    <a:lstStyle/>
                    <a:p>
                      <a:pPr fontAlgn="ctr"/>
                      <a:r>
                        <a:rPr lang="en-US">
                          <a:effectLst/>
                        </a:rPr>
                        <a:t>Misoprostol -  Prostaglandin E1</a:t>
                      </a:r>
                    </a:p>
                  </a:txBody>
                  <a:tcPr marL="127000" marR="127000" marT="127000" marB="127000" anchor="ctr"/>
                </a:tc>
                <a:tc>
                  <a:txBody>
                    <a:bodyPr/>
                    <a:lstStyle/>
                    <a:p>
                      <a:pPr fontAlgn="ctr"/>
                      <a:r>
                        <a:rPr lang="en-US" dirty="0">
                          <a:effectLst/>
                        </a:rPr>
                        <a:t>Foleys Catheter</a:t>
                      </a:r>
                    </a:p>
                  </a:txBody>
                  <a:tcPr marL="127000" marR="127000" marT="127000" marB="127000" anchor="ctr"/>
                </a:tc>
              </a:tr>
              <a:tr h="370840">
                <a:tc>
                  <a:txBody>
                    <a:bodyPr/>
                    <a:lstStyle/>
                    <a:p>
                      <a:pPr fontAlgn="ctr"/>
                      <a:r>
                        <a:rPr lang="en-US">
                          <a:effectLst/>
                        </a:rPr>
                        <a:t>Dinopostone – Prostaglandin E2 </a:t>
                      </a:r>
                    </a:p>
                  </a:txBody>
                  <a:tcPr marL="127000" marR="127000" marT="127000" marB="127000" anchor="ctr"/>
                </a:tc>
                <a:tc>
                  <a:txBody>
                    <a:bodyPr/>
                    <a:lstStyle/>
                    <a:p>
                      <a:pPr fontAlgn="ctr"/>
                      <a:r>
                        <a:rPr lang="en-US" dirty="0">
                          <a:effectLst/>
                        </a:rPr>
                        <a:t>Single / Double Balloon catheter</a:t>
                      </a:r>
                    </a:p>
                  </a:txBody>
                  <a:tcPr marL="127000" marR="127000" marT="127000" marB="127000" anchor="ctr"/>
                </a:tc>
              </a:tr>
            </a:tbl>
          </a:graphicData>
        </a:graphic>
      </p:graphicFrame>
    </p:spTree>
    <p:extLst>
      <p:ext uri="{BB962C8B-B14F-4D97-AF65-F5344CB8AC3E}">
        <p14:creationId xmlns:p14="http://schemas.microsoft.com/office/powerpoint/2010/main" val="1213044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Rupture of the fetal membranes</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normAutofit lnSpcReduction="10000"/>
          </a:bodyPr>
          <a:lstStyle/>
          <a:p>
            <a:r>
              <a:rPr lang="en-US" dirty="0"/>
              <a:t>Rupture of the fetal membranes is a vital part of normal </a:t>
            </a:r>
            <a:r>
              <a:rPr lang="en-US" dirty="0" err="1"/>
              <a:t>labour</a:t>
            </a:r>
            <a:r>
              <a:rPr lang="en-US" dirty="0"/>
              <a:t>. During spontaneous </a:t>
            </a:r>
            <a:r>
              <a:rPr lang="en-US" dirty="0" err="1"/>
              <a:t>labour</a:t>
            </a:r>
            <a:r>
              <a:rPr lang="en-US" dirty="0"/>
              <a:t> at term, the membranes remain intact until after the onset of </a:t>
            </a:r>
            <a:r>
              <a:rPr lang="en-US" dirty="0" err="1"/>
              <a:t>labour</a:t>
            </a:r>
            <a:r>
              <a:rPr lang="en-US" dirty="0"/>
              <a:t> in 90% of women – in only 10% of women do they rupture prior to the onset of </a:t>
            </a:r>
            <a:r>
              <a:rPr lang="en-US" dirty="0" err="1"/>
              <a:t>labour</a:t>
            </a:r>
            <a:r>
              <a:rPr lang="en-US" dirty="0"/>
              <a:t> (</a:t>
            </a:r>
            <a:r>
              <a:rPr lang="en-US" dirty="0" err="1"/>
              <a:t>prelabour</a:t>
            </a:r>
            <a:r>
              <a:rPr lang="en-US" dirty="0"/>
              <a:t> or premature rupture of the membranes, PROM).</a:t>
            </a:r>
          </a:p>
          <a:p>
            <a:r>
              <a:rPr lang="en-US" dirty="0"/>
              <a:t>If managed conservatively, 70% of mothers will establish in </a:t>
            </a:r>
            <a:r>
              <a:rPr lang="en-US" dirty="0" err="1"/>
              <a:t>labour</a:t>
            </a:r>
            <a:r>
              <a:rPr lang="en-US" dirty="0"/>
              <a:t> spontaneously within 24 hours, and 90% will establish by 48 hours. As the interval between rupture of the fetal membranes at term and birth increases, so may the risk of fetal and maternal infection.</a:t>
            </a:r>
            <a:br>
              <a:rPr lang="en-US" dirty="0"/>
            </a:br>
            <a:endParaRPr lang="en-US" dirty="0"/>
          </a:p>
        </p:txBody>
      </p:sp>
    </p:spTree>
    <p:extLst>
      <p:ext uri="{BB962C8B-B14F-4D97-AF65-F5344CB8AC3E}">
        <p14:creationId xmlns:p14="http://schemas.microsoft.com/office/powerpoint/2010/main" val="9647205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t>
            </a:r>
            <a:r>
              <a:rPr lang="en-US" dirty="0" smtClean="0"/>
              <a:t>Term PROM </a:t>
            </a:r>
            <a:r>
              <a:rPr lang="en-US" dirty="0"/>
              <a:t>trial was conducted to investigate outcomes (primarily neonatal infection) in women managed in different ways (</a:t>
            </a:r>
            <a:r>
              <a:rPr lang="en-US" dirty="0">
                <a:hlinkClick r:id="rId2"/>
              </a:rPr>
              <a:t>Hannah et </a:t>
            </a:r>
            <a:r>
              <a:rPr lang="en-US" dirty="0" smtClean="0">
                <a:hlinkClick r:id="rId2"/>
              </a:rPr>
              <a:t>al</a:t>
            </a:r>
            <a:r>
              <a:rPr lang="en-US" dirty="0" smtClean="0"/>
              <a:t>)</a:t>
            </a:r>
            <a:endParaRPr lang="en-US" dirty="0"/>
          </a:p>
        </p:txBody>
      </p:sp>
      <p:sp>
        <p:nvSpPr>
          <p:cNvPr id="3" name="Content Placeholder 2"/>
          <p:cNvSpPr>
            <a:spLocks noGrp="1"/>
          </p:cNvSpPr>
          <p:nvPr>
            <p:ph sz="quarter" idx="13"/>
          </p:nvPr>
        </p:nvSpPr>
        <p:spPr/>
        <p:txBody>
          <a:bodyPr/>
          <a:lstStyle/>
          <a:p>
            <a:pPr marL="0" indent="0">
              <a:buNone/>
            </a:pPr>
            <a:r>
              <a:rPr lang="en-US" dirty="0"/>
              <a:t>The trial concluded that:</a:t>
            </a:r>
          </a:p>
          <a:p>
            <a:r>
              <a:rPr lang="en-US" dirty="0"/>
              <a:t>in women with PROM at term, induction of </a:t>
            </a:r>
            <a:r>
              <a:rPr lang="en-US" dirty="0" err="1"/>
              <a:t>labour</a:t>
            </a:r>
            <a:r>
              <a:rPr lang="en-US" dirty="0"/>
              <a:t> with oxytocin or prostaglandin E2 and expectant management result in similar rates of neonatal infection and caesarean section</a:t>
            </a:r>
          </a:p>
          <a:p>
            <a:r>
              <a:rPr lang="en-US" dirty="0"/>
              <a:t>induction of </a:t>
            </a:r>
            <a:r>
              <a:rPr lang="en-US" dirty="0" err="1"/>
              <a:t>labour</a:t>
            </a:r>
            <a:r>
              <a:rPr lang="en-US" dirty="0"/>
              <a:t> with intravenous oxytocin results in a lower risk of maternal infection than does expectant management</a:t>
            </a:r>
          </a:p>
          <a:p>
            <a:r>
              <a:rPr lang="en-US" dirty="0"/>
              <a:t>women view induction of </a:t>
            </a:r>
            <a:r>
              <a:rPr lang="en-US" dirty="0" err="1"/>
              <a:t>labour</a:t>
            </a:r>
            <a:r>
              <a:rPr lang="en-US" dirty="0"/>
              <a:t> more positively than expectant management.</a:t>
            </a:r>
          </a:p>
          <a:p>
            <a:endParaRPr lang="en-US" dirty="0"/>
          </a:p>
        </p:txBody>
      </p:sp>
    </p:spTree>
    <p:extLst>
      <p:ext uri="{BB962C8B-B14F-4D97-AF65-F5344CB8AC3E}">
        <p14:creationId xmlns:p14="http://schemas.microsoft.com/office/powerpoint/2010/main" val="557085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normAutofit lnSpcReduction="10000"/>
          </a:bodyPr>
          <a:lstStyle/>
          <a:p>
            <a:r>
              <a:rPr lang="en-US" dirty="0"/>
              <a:t>Uterine myometrial </a:t>
            </a:r>
            <a:r>
              <a:rPr lang="en-US" dirty="0" err="1"/>
              <a:t>fibres</a:t>
            </a:r>
            <a:r>
              <a:rPr lang="en-US" dirty="0"/>
              <a:t> hypertrophy in pregnancy increasing term uterine weight to 950g</a:t>
            </a:r>
          </a:p>
          <a:p>
            <a:r>
              <a:rPr lang="en-US" dirty="0"/>
              <a:t>Contractures are low amplitude, long acting uterine activity (Braxton hicks)</a:t>
            </a:r>
          </a:p>
          <a:p>
            <a:r>
              <a:rPr lang="en-US" dirty="0"/>
              <a:t>Contractions are high amplitude, short duration uterine </a:t>
            </a:r>
            <a:r>
              <a:rPr lang="en-US" dirty="0" err="1"/>
              <a:t>acvitity</a:t>
            </a:r>
            <a:r>
              <a:rPr lang="en-US" dirty="0"/>
              <a:t> (</a:t>
            </a:r>
            <a:r>
              <a:rPr lang="en-US" dirty="0" err="1"/>
              <a:t>labour</a:t>
            </a:r>
            <a:r>
              <a:rPr lang="en-US" dirty="0"/>
              <a:t> contractions)</a:t>
            </a:r>
          </a:p>
          <a:p>
            <a:r>
              <a:rPr lang="en-US" dirty="0"/>
              <a:t>Cholesterol is an important component of cellular smooth muscle membranes</a:t>
            </a:r>
          </a:p>
          <a:p>
            <a:r>
              <a:rPr lang="en-US" dirty="0"/>
              <a:t>Intracellular calcium stores are thought to have a direct effect on the force and strength of the myometrial smooth muscle </a:t>
            </a:r>
            <a:r>
              <a:rPr lang="en-US" dirty="0" err="1"/>
              <a:t>fibres</a:t>
            </a:r>
            <a:r>
              <a:rPr lang="en-US" dirty="0"/>
              <a:t> contractility.</a:t>
            </a:r>
          </a:p>
          <a:p>
            <a:endParaRPr lang="en-US" dirty="0"/>
          </a:p>
        </p:txBody>
      </p:sp>
    </p:spTree>
    <p:extLst>
      <p:ext uri="{BB962C8B-B14F-4D97-AF65-F5344CB8AC3E}">
        <p14:creationId xmlns:p14="http://schemas.microsoft.com/office/powerpoint/2010/main" val="1502734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Initiation of human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Despite major advances in molecular biology and the science of reproduction, there is still much that is not known about the physiological processes involved in the initiation of </a:t>
            </a:r>
            <a:r>
              <a:rPr lang="en-US" dirty="0" err="1"/>
              <a:t>labour</a:t>
            </a:r>
            <a:r>
              <a:rPr lang="en-US" dirty="0"/>
              <a:t>.</a:t>
            </a:r>
          </a:p>
          <a:p>
            <a:r>
              <a:rPr lang="en-US" dirty="0"/>
              <a:t>The search for the triggering mechanism that initiates human </a:t>
            </a:r>
            <a:r>
              <a:rPr lang="en-US" dirty="0" err="1"/>
              <a:t>labour</a:t>
            </a:r>
            <a:r>
              <a:rPr lang="en-US" dirty="0"/>
              <a:t>, initially focused on oxytocin and has since included prostaglandin production, growth factors, cytokines, </a:t>
            </a:r>
            <a:r>
              <a:rPr lang="en-US" dirty="0" err="1"/>
              <a:t>endothelins</a:t>
            </a:r>
            <a:r>
              <a:rPr lang="en-US" dirty="0"/>
              <a:t>, gap junction formation and, more recently, placental </a:t>
            </a:r>
            <a:r>
              <a:rPr lang="en-US" dirty="0" err="1"/>
              <a:t>corticotropin</a:t>
            </a:r>
            <a:r>
              <a:rPr lang="en-US" dirty="0"/>
              <a:t>-releasing hormone and nitric oxide withdrawal.</a:t>
            </a:r>
          </a:p>
          <a:p>
            <a:endParaRPr lang="en-US" dirty="0"/>
          </a:p>
        </p:txBody>
      </p:sp>
    </p:spTree>
    <p:extLst>
      <p:ext uri="{BB962C8B-B14F-4D97-AF65-F5344CB8AC3E}">
        <p14:creationId xmlns:p14="http://schemas.microsoft.com/office/powerpoint/2010/main" val="2047825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1079293"/>
            <a:ext cx="10363826" cy="4262202"/>
          </a:xfrm>
        </p:spPr>
        <p:txBody>
          <a:bodyPr>
            <a:normAutofit/>
          </a:bodyPr>
          <a:lstStyle/>
          <a:p>
            <a:r>
              <a:rPr lang="en-US" dirty="0"/>
              <a:t>To effectively support women psychologically and physically through </a:t>
            </a:r>
            <a:r>
              <a:rPr lang="en-US" dirty="0" err="1"/>
              <a:t>labour</a:t>
            </a:r>
            <a:r>
              <a:rPr lang="en-US" dirty="0"/>
              <a:t>, there needs to be a sound understand of its mechanisms. </a:t>
            </a:r>
            <a:endParaRPr lang="en-US" dirty="0" smtClean="0"/>
          </a:p>
          <a:p>
            <a:r>
              <a:rPr lang="en-US" dirty="0" err="1" smtClean="0"/>
              <a:t>Labour</a:t>
            </a:r>
            <a:r>
              <a:rPr lang="en-US" dirty="0" smtClean="0"/>
              <a:t> </a:t>
            </a:r>
            <a:r>
              <a:rPr lang="en-US" dirty="0"/>
              <a:t>is defined in 2 stages; the latent phase and established </a:t>
            </a:r>
            <a:r>
              <a:rPr lang="en-US" dirty="0" err="1"/>
              <a:t>labour</a:t>
            </a:r>
            <a:r>
              <a:rPr lang="en-US" dirty="0"/>
              <a:t>. </a:t>
            </a:r>
            <a:endParaRPr lang="en-US" dirty="0" smtClean="0"/>
          </a:p>
          <a:p>
            <a:r>
              <a:rPr lang="en-US" dirty="0" smtClean="0"/>
              <a:t>Latent </a:t>
            </a:r>
            <a:r>
              <a:rPr lang="en-US" dirty="0"/>
              <a:t>first stage of </a:t>
            </a:r>
            <a:r>
              <a:rPr lang="en-US" dirty="0" err="1"/>
              <a:t>labour</a:t>
            </a:r>
            <a:r>
              <a:rPr lang="en-US" dirty="0"/>
              <a:t> is the presence of uterine contractions and cervical dilation and effacement up to 4 cm. </a:t>
            </a:r>
            <a:endParaRPr lang="en-US" dirty="0" smtClean="0"/>
          </a:p>
          <a:p>
            <a:r>
              <a:rPr lang="en-US" dirty="0" smtClean="0"/>
              <a:t>Where </a:t>
            </a:r>
            <a:r>
              <a:rPr lang="en-US" dirty="0"/>
              <a:t>there is regular contractions and progressive dilation beyond 4cm , a woman is considered to be in active or established </a:t>
            </a:r>
            <a:r>
              <a:rPr lang="en-US" dirty="0" err="1"/>
              <a:t>labour</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114031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the fetus</a:t>
            </a:r>
            <a:br>
              <a:rPr lang="en-US" dirty="0"/>
            </a:br>
            <a:endParaRPr lang="en-US" dirty="0"/>
          </a:p>
        </p:txBody>
      </p:sp>
      <p:sp>
        <p:nvSpPr>
          <p:cNvPr id="3" name="Content Placeholder 2"/>
          <p:cNvSpPr>
            <a:spLocks noGrp="1"/>
          </p:cNvSpPr>
          <p:nvPr>
            <p:ph sz="quarter" idx="13"/>
          </p:nvPr>
        </p:nvSpPr>
        <p:spPr/>
        <p:txBody>
          <a:bodyPr>
            <a:normAutofit fontScale="85000" lnSpcReduction="20000"/>
          </a:bodyPr>
          <a:lstStyle/>
          <a:p>
            <a:r>
              <a:rPr lang="en-US" dirty="0"/>
              <a:t>It would seem logical  that the fetus should play a role in the onset of </a:t>
            </a:r>
            <a:r>
              <a:rPr lang="en-US" dirty="0" err="1"/>
              <a:t>labour</a:t>
            </a:r>
            <a:r>
              <a:rPr lang="en-US" dirty="0"/>
              <a:t> at term. In sheep, fetal cortisol triggers parturition by increasing the activity of placental enzymes, including 17α-hydroxylase and P450 C-17,20 </a:t>
            </a:r>
            <a:r>
              <a:rPr lang="en-US" dirty="0" err="1"/>
              <a:t>lyase</a:t>
            </a:r>
            <a:r>
              <a:rPr lang="en-US" dirty="0"/>
              <a:t>, that enable progesterone conversion to estradiol. The increase in </a:t>
            </a:r>
            <a:r>
              <a:rPr lang="en-US" dirty="0" smtClean="0"/>
              <a:t>estradiol relative </a:t>
            </a:r>
            <a:r>
              <a:rPr lang="en-US" dirty="0"/>
              <a:t>to progesterone stimulates myometrial oxytocin receptors, gap junction formation, prostaglandin production and maternal pituitary oxytocin release – events leading directly to </a:t>
            </a:r>
            <a:r>
              <a:rPr lang="en-US" dirty="0" err="1"/>
              <a:t>labour</a:t>
            </a:r>
            <a:r>
              <a:rPr lang="en-US" dirty="0"/>
              <a:t> and delivery</a:t>
            </a:r>
            <a:r>
              <a:rPr lang="en-US" dirty="0" smtClean="0"/>
              <a:t>.</a:t>
            </a:r>
          </a:p>
          <a:p>
            <a:r>
              <a:rPr lang="en-US" dirty="0"/>
              <a:t>In human pregnancy similar pathways are activated at term, when circulating levels of fetal plasma cortisol are also raised. However, the target for cortisol action in the ovine placenta, </a:t>
            </a:r>
            <a:r>
              <a:rPr lang="en-US" dirty="0" smtClean="0">
                <a:solidFill>
                  <a:srgbClr val="FF0000"/>
                </a:solidFill>
              </a:rPr>
              <a:t>17α-hydroxylase</a:t>
            </a:r>
            <a:r>
              <a:rPr lang="en-US" dirty="0">
                <a:solidFill>
                  <a:srgbClr val="FF0000"/>
                </a:solidFill>
              </a:rPr>
              <a:t>,</a:t>
            </a:r>
            <a:r>
              <a:rPr lang="en-US" dirty="0"/>
              <a:t> is absent in the human placenta and there is no consistent rise in maternal plasma concentrations of estrogens </a:t>
            </a:r>
            <a:r>
              <a:rPr lang="en-US" dirty="0" smtClean="0"/>
              <a:t>or decline </a:t>
            </a:r>
            <a:r>
              <a:rPr lang="en-US" dirty="0"/>
              <a:t>in progesterone concentrations before the onset of </a:t>
            </a:r>
            <a:r>
              <a:rPr lang="en-US" dirty="0" err="1"/>
              <a:t>labour</a:t>
            </a:r>
            <a:r>
              <a:rPr lang="en-US" dirty="0"/>
              <a:t> in humans. Hence, if fetal cortisol is a factor controlling the onset of human parturition, its mode of action must be different from that in sheep.</a:t>
            </a:r>
          </a:p>
        </p:txBody>
      </p:sp>
    </p:spTree>
    <p:extLst>
      <p:ext uri="{BB962C8B-B14F-4D97-AF65-F5344CB8AC3E}">
        <p14:creationId xmlns:p14="http://schemas.microsoft.com/office/powerpoint/2010/main" val="88415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Progesterone withdrawal theory</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normAutofit fontScale="70000" lnSpcReduction="20000"/>
          </a:bodyPr>
          <a:lstStyle/>
          <a:p>
            <a:r>
              <a:rPr lang="en-US" dirty="0"/>
              <a:t>The </a:t>
            </a:r>
            <a:r>
              <a:rPr lang="en-US" dirty="0">
                <a:solidFill>
                  <a:srgbClr val="FF0000"/>
                </a:solidFill>
              </a:rPr>
              <a:t>progesterone-withdrawa</a:t>
            </a:r>
            <a:r>
              <a:rPr lang="en-US" dirty="0"/>
              <a:t>l theory remains the leading hypothesis for initiating cervical repining and uterine contractions in </a:t>
            </a:r>
            <a:r>
              <a:rPr lang="en-US" dirty="0" err="1"/>
              <a:t>labour</a:t>
            </a:r>
            <a:r>
              <a:rPr lang="en-US" dirty="0"/>
              <a:t>. Progesterone inhibits human myometrial contractions and decreases gap junction formation.</a:t>
            </a:r>
          </a:p>
          <a:p>
            <a:r>
              <a:rPr lang="en-US" dirty="0" err="1"/>
              <a:t>Labour</a:t>
            </a:r>
            <a:r>
              <a:rPr lang="en-US" dirty="0"/>
              <a:t> is an inflammatory process and progesterone is </a:t>
            </a:r>
            <a:r>
              <a:rPr lang="en-US" dirty="0" err="1"/>
              <a:t>recognised</a:t>
            </a:r>
            <a:r>
              <a:rPr lang="en-US" dirty="0"/>
              <a:t> to be an anti-inflammatory agent. Whilst exogenous progesterone does not postpone the onset of parturition at term in humans as it does in sheep, anti-</a:t>
            </a:r>
            <a:r>
              <a:rPr lang="en-US" dirty="0" err="1"/>
              <a:t>progesterones</a:t>
            </a:r>
            <a:r>
              <a:rPr lang="en-US" dirty="0"/>
              <a:t> activate many of the pathways involved in the onset of </a:t>
            </a:r>
            <a:r>
              <a:rPr lang="en-US" dirty="0" err="1"/>
              <a:t>labour</a:t>
            </a:r>
            <a:r>
              <a:rPr lang="en-US" dirty="0"/>
              <a:t> and induce uterine contractility and cervical ripening.</a:t>
            </a:r>
          </a:p>
          <a:p>
            <a:r>
              <a:rPr lang="en-US" dirty="0"/>
              <a:t>These observations suggest a role for progesterone in the maintenance of pregnancy, and also suggest that a decline in progesterone sensitivity, or an uncoupling of progesterone action in late pregnancy without an actual fall in the hormone's concentration, could be an important factor in the initiation of human </a:t>
            </a:r>
            <a:r>
              <a:rPr lang="en-US" dirty="0" err="1"/>
              <a:t>labour</a:t>
            </a:r>
            <a:r>
              <a:rPr lang="en-US" dirty="0"/>
              <a:t>.</a:t>
            </a:r>
          </a:p>
          <a:p>
            <a:r>
              <a:rPr lang="en-US" dirty="0"/>
              <a:t>Possible uncoupling mechanisms include local metabolism of progesterone, progesterone inactivation by a specific binding protein, by endogenous </a:t>
            </a:r>
            <a:r>
              <a:rPr lang="en-US" dirty="0" err="1"/>
              <a:t>antiprogesterone</a:t>
            </a:r>
            <a:r>
              <a:rPr lang="en-US" dirty="0"/>
              <a:t>, or by a change in the number or affinity of progesterone receptors.</a:t>
            </a:r>
          </a:p>
          <a:p>
            <a:endParaRPr lang="en-US" dirty="0"/>
          </a:p>
        </p:txBody>
      </p:sp>
    </p:spTree>
    <p:extLst>
      <p:ext uri="{BB962C8B-B14F-4D97-AF65-F5344CB8AC3E}">
        <p14:creationId xmlns:p14="http://schemas.microsoft.com/office/powerpoint/2010/main" val="13101653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Corticotropin</a:t>
            </a:r>
            <a:r>
              <a:rPr lang="en-US" dirty="0"/>
              <a:t>-releasing hormone</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normAutofit fontScale="62500" lnSpcReduction="20000"/>
          </a:bodyPr>
          <a:lstStyle/>
          <a:p>
            <a:r>
              <a:rPr lang="en-US" dirty="0"/>
              <a:t>A role for </a:t>
            </a:r>
            <a:r>
              <a:rPr lang="en-US" dirty="0" err="1"/>
              <a:t>corticotropin</a:t>
            </a:r>
            <a:r>
              <a:rPr lang="en-US" dirty="0"/>
              <a:t>-releasing hormone (CRH) in the initiation of human </a:t>
            </a:r>
            <a:r>
              <a:rPr lang="en-US" dirty="0" err="1"/>
              <a:t>labour</a:t>
            </a:r>
            <a:r>
              <a:rPr lang="en-US" dirty="0"/>
              <a:t> has been proposed. CRH is a hypothalamic peptide which is now known to be secreted by placental trophoblasts into the maternal circulation.</a:t>
            </a:r>
          </a:p>
          <a:p>
            <a:r>
              <a:rPr lang="en-US" dirty="0">
                <a:solidFill>
                  <a:srgbClr val="FF0000"/>
                </a:solidFill>
              </a:rPr>
              <a:t>Maternal plasma CRH levels rise during pregnancy</a:t>
            </a:r>
            <a:r>
              <a:rPr lang="en-US" dirty="0"/>
              <a:t>. Elevated plasma CRH levels have been associated with preterm </a:t>
            </a:r>
            <a:r>
              <a:rPr lang="en-US" dirty="0" err="1"/>
              <a:t>labour</a:t>
            </a:r>
            <a:r>
              <a:rPr lang="en-US" dirty="0"/>
              <a:t>. The availability of circulating CRH is influenced by the CRH binding protein (CRH-BP) that binds to the hormone and prevents its recognition at the CRH receptor.</a:t>
            </a:r>
          </a:p>
          <a:p>
            <a:r>
              <a:rPr lang="en-US" dirty="0"/>
              <a:t>CRH-BP is present in the maternal circulation in sufficient concentrations to block the bioactivity of CRH. Approximately 3 weeks prior to the onset of spontaneous </a:t>
            </a:r>
            <a:r>
              <a:rPr lang="en-US" dirty="0" err="1"/>
              <a:t>labour</a:t>
            </a:r>
            <a:r>
              <a:rPr lang="en-US" dirty="0"/>
              <a:t>, the continuing rise in plasma CRH concentrations is accompanied by an abrupt fall in </a:t>
            </a:r>
            <a:r>
              <a:rPr lang="en-US" dirty="0">
                <a:solidFill>
                  <a:srgbClr val="FF0000"/>
                </a:solidFill>
              </a:rPr>
              <a:t>CRH-BP concentrations in the maternal </a:t>
            </a:r>
            <a:r>
              <a:rPr lang="en-US" dirty="0"/>
              <a:t>circulation and amniotic fluid.</a:t>
            </a:r>
          </a:p>
          <a:p>
            <a:r>
              <a:rPr lang="en-US" dirty="0"/>
              <a:t>CRH receptors are present in the myometrium and fetal membranes, and CRH stimulates the release of prostaglandins from human amnion and </a:t>
            </a:r>
            <a:r>
              <a:rPr lang="en-US" dirty="0" err="1"/>
              <a:t>deciduas</a:t>
            </a:r>
            <a:r>
              <a:rPr lang="en-US" dirty="0"/>
              <a:t>, and has been reported to potentiate the action of oxytocin and </a:t>
            </a:r>
            <a:r>
              <a:rPr lang="en-US" dirty="0" err="1"/>
              <a:t>prostglandin</a:t>
            </a:r>
            <a:r>
              <a:rPr lang="en-US" dirty="0"/>
              <a:t> F2a in stimulating myometrial contractions.</a:t>
            </a:r>
          </a:p>
          <a:p>
            <a:r>
              <a:rPr lang="en-US" dirty="0"/>
              <a:t>Furthermore, CRH induces the synthesis of prostaglandins and glucocorticoids, which in turn stimulate further placental CRH secretion, creating positive feedback loops in the maternal, fetal and amniotic compartments, which may drive the onset of </a:t>
            </a:r>
            <a:r>
              <a:rPr lang="en-US" dirty="0" err="1"/>
              <a:t>labour</a:t>
            </a:r>
            <a:endParaRPr lang="en-US" dirty="0"/>
          </a:p>
          <a:p>
            <a:endParaRPr lang="en-US" dirty="0"/>
          </a:p>
        </p:txBody>
      </p:sp>
    </p:spTree>
    <p:extLst>
      <p:ext uri="{BB962C8B-B14F-4D97-AF65-F5344CB8AC3E}">
        <p14:creationId xmlns:p14="http://schemas.microsoft.com/office/powerpoint/2010/main" val="1798835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mechanism of normal </a:t>
            </a:r>
            <a:r>
              <a:rPr lang="en-US" dirty="0" err="1"/>
              <a:t>labour</a:t>
            </a:r>
            <a:r>
              <a:rPr lang="en-US" dirty="0"/>
              <a:t> and birth</a:t>
            </a:r>
            <a:br>
              <a:rPr lang="en-US" dirty="0"/>
            </a:br>
            <a:endParaRPr lang="en-US" dirty="0"/>
          </a:p>
        </p:txBody>
      </p:sp>
      <p:sp>
        <p:nvSpPr>
          <p:cNvPr id="3" name="Content Placeholder 2"/>
          <p:cNvSpPr>
            <a:spLocks noGrp="1"/>
          </p:cNvSpPr>
          <p:nvPr>
            <p:ph sz="quarter" idx="13"/>
          </p:nvPr>
        </p:nvSpPr>
        <p:spPr/>
        <p:txBody>
          <a:bodyPr/>
          <a:lstStyle/>
          <a:p>
            <a:r>
              <a:rPr lang="en-US" dirty="0"/>
              <a:t>The onset of normal </a:t>
            </a:r>
            <a:r>
              <a:rPr lang="en-US" dirty="0" err="1"/>
              <a:t>labour</a:t>
            </a:r>
            <a:r>
              <a:rPr lang="en-US" dirty="0"/>
              <a:t> is </a:t>
            </a:r>
            <a:r>
              <a:rPr lang="en-US" dirty="0" err="1"/>
              <a:t>characterised</a:t>
            </a:r>
            <a:r>
              <a:rPr lang="en-US" dirty="0"/>
              <a:t> by cervical ripening – effacement and dilatation of the cervix – and subsequent expulsion of the fetus by uterine contraction.</a:t>
            </a:r>
          </a:p>
        </p:txBody>
      </p:sp>
    </p:spTree>
    <p:extLst>
      <p:ext uri="{BB962C8B-B14F-4D97-AF65-F5344CB8AC3E}">
        <p14:creationId xmlns:p14="http://schemas.microsoft.com/office/powerpoint/2010/main" val="745146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362608"/>
            <a:ext cx="10363826" cy="6495392"/>
          </a:xfrm>
        </p:spPr>
        <p:txBody>
          <a:bodyPr>
            <a:normAutofit fontScale="92500"/>
          </a:bodyPr>
          <a:lstStyle/>
          <a:p>
            <a:r>
              <a:rPr lang="en-US" dirty="0"/>
              <a:t>To be completed successfully, the fetus has to pass through the maternal bony pelvis. The widest points of the fetus are the head (in the </a:t>
            </a:r>
            <a:r>
              <a:rPr lang="en-US" dirty="0" err="1"/>
              <a:t>antero</a:t>
            </a:r>
            <a:r>
              <a:rPr lang="en-US" dirty="0"/>
              <a:t>–posterior plane), and the shoulders (laterally across the shoulder tips). Normally, the head enters the pelvic brim in an </a:t>
            </a:r>
            <a:r>
              <a:rPr lang="en-US" dirty="0" err="1"/>
              <a:t>occipito</a:t>
            </a:r>
            <a:r>
              <a:rPr lang="en-US" dirty="0"/>
              <a:t>–lateral position (left or right). With </a:t>
            </a:r>
            <a:r>
              <a:rPr lang="en-US" dirty="0">
                <a:solidFill>
                  <a:srgbClr val="FF0000"/>
                </a:solidFill>
              </a:rPr>
              <a:t>flexion</a:t>
            </a:r>
            <a:r>
              <a:rPr lang="en-US" dirty="0"/>
              <a:t> of the fetal neck, the presenting diameter is </a:t>
            </a:r>
            <a:r>
              <a:rPr lang="en-US" dirty="0" err="1"/>
              <a:t>suboccipito</a:t>
            </a:r>
            <a:r>
              <a:rPr lang="en-US" dirty="0"/>
              <a:t>–bregmatic (normally about 9.5 cm). With progressive uterine activity, the head </a:t>
            </a:r>
            <a:r>
              <a:rPr lang="en-US" dirty="0">
                <a:solidFill>
                  <a:srgbClr val="FF0000"/>
                </a:solidFill>
              </a:rPr>
              <a:t>descends</a:t>
            </a:r>
            <a:r>
              <a:rPr lang="en-US" dirty="0"/>
              <a:t> and </a:t>
            </a:r>
            <a:r>
              <a:rPr lang="en-US" dirty="0">
                <a:solidFill>
                  <a:srgbClr val="FF0000"/>
                </a:solidFill>
              </a:rPr>
              <a:t>engages</a:t>
            </a:r>
            <a:r>
              <a:rPr lang="en-US" dirty="0"/>
              <a:t> in the pelvis. Once it reaches the V-shaped pelvic floor, the fetal head </a:t>
            </a:r>
            <a:r>
              <a:rPr lang="en-US" dirty="0">
                <a:solidFill>
                  <a:srgbClr val="FF0000"/>
                </a:solidFill>
              </a:rPr>
              <a:t>rotates 90° </a:t>
            </a:r>
            <a:r>
              <a:rPr lang="en-US" dirty="0"/>
              <a:t>to an </a:t>
            </a:r>
            <a:r>
              <a:rPr lang="en-US" dirty="0" err="1"/>
              <a:t>occipito</a:t>
            </a:r>
            <a:r>
              <a:rPr lang="en-US" dirty="0"/>
              <a:t>–anterior position. Less commonly, the head rotates to an </a:t>
            </a:r>
            <a:r>
              <a:rPr lang="en-US" dirty="0" err="1"/>
              <a:t>occipito</a:t>
            </a:r>
            <a:r>
              <a:rPr lang="en-US" dirty="0"/>
              <a:t>–posterior position, which may result in a prolonged or obstructed </a:t>
            </a:r>
            <a:r>
              <a:rPr lang="en-US" dirty="0" err="1"/>
              <a:t>labour</a:t>
            </a:r>
            <a:r>
              <a:rPr lang="en-US" dirty="0"/>
              <a:t>. The head then continues its descent beyond the ischial spines where it </a:t>
            </a:r>
            <a:r>
              <a:rPr lang="en-US" dirty="0">
                <a:solidFill>
                  <a:srgbClr val="FF0000"/>
                </a:solidFill>
              </a:rPr>
              <a:t>extends</a:t>
            </a:r>
            <a:r>
              <a:rPr lang="en-US" dirty="0"/>
              <a:t>, distends the vulva and is delivered.</a:t>
            </a:r>
          </a:p>
          <a:p>
            <a:r>
              <a:rPr lang="en-US" dirty="0" smtClean="0"/>
              <a:t>During </a:t>
            </a:r>
            <a:r>
              <a:rPr lang="en-US" dirty="0"/>
              <a:t>this process, the baby's shoulders are entering the pelvic inlet in a transverse position. When they reach the pelvic floor, they also </a:t>
            </a:r>
            <a:r>
              <a:rPr lang="en-US" dirty="0">
                <a:solidFill>
                  <a:srgbClr val="FF0000"/>
                </a:solidFill>
              </a:rPr>
              <a:t>rotate</a:t>
            </a:r>
            <a:r>
              <a:rPr lang="en-US" dirty="0"/>
              <a:t> to an </a:t>
            </a:r>
            <a:r>
              <a:rPr lang="en-US" dirty="0" err="1"/>
              <a:t>antero</a:t>
            </a:r>
            <a:r>
              <a:rPr lang="en-US" dirty="0"/>
              <a:t>–posterior position. Since the head is by now completely delivered, it rotates back to the transverse position along with the shoulders, a process </a:t>
            </a:r>
            <a:r>
              <a:rPr lang="en-US" dirty="0">
                <a:solidFill>
                  <a:srgbClr val="FF0000"/>
                </a:solidFill>
              </a:rPr>
              <a:t>called restitution</a:t>
            </a:r>
            <a:r>
              <a:rPr lang="en-US" dirty="0"/>
              <a:t>. The </a:t>
            </a:r>
            <a:r>
              <a:rPr lang="en-US" dirty="0">
                <a:solidFill>
                  <a:srgbClr val="FF0000"/>
                </a:solidFill>
              </a:rPr>
              <a:t>shoulders are then delivered </a:t>
            </a:r>
            <a:r>
              <a:rPr lang="en-US" dirty="0" smtClean="0">
                <a:solidFill>
                  <a:srgbClr val="FF0000"/>
                </a:solidFill>
              </a:rPr>
              <a:t>(expulsion)</a:t>
            </a:r>
            <a:r>
              <a:rPr lang="en-US" dirty="0" smtClean="0"/>
              <a:t>by </a:t>
            </a:r>
            <a:r>
              <a:rPr lang="en-US" dirty="0"/>
              <a:t>applying axial traction to the baby's head along the line of the baby's spine – difficulty delivering the shoulders is called shoulder dystocia and is an obstetric emergency</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17012395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stretch>
            <a:fillRect/>
          </a:stretch>
        </p:blipFill>
        <p:spPr>
          <a:xfrm>
            <a:off x="0" y="0"/>
            <a:ext cx="4258920" cy="3937135"/>
          </a:xfrm>
          <a:prstGeom prst="rect">
            <a:avLst/>
          </a:prstGeom>
        </p:spPr>
      </p:pic>
      <p:pic>
        <p:nvPicPr>
          <p:cNvPr id="5" name="Picture 4"/>
          <p:cNvPicPr>
            <a:picLocks noChangeAspect="1"/>
          </p:cNvPicPr>
          <p:nvPr/>
        </p:nvPicPr>
        <p:blipFill>
          <a:blip r:embed="rId4"/>
          <a:stretch>
            <a:fillRect/>
          </a:stretch>
        </p:blipFill>
        <p:spPr>
          <a:xfrm>
            <a:off x="4100088" y="1575172"/>
            <a:ext cx="4289856" cy="3937135"/>
          </a:xfrm>
          <a:prstGeom prst="rect">
            <a:avLst/>
          </a:prstGeom>
        </p:spPr>
      </p:pic>
      <p:pic>
        <p:nvPicPr>
          <p:cNvPr id="6" name="Picture 5"/>
          <p:cNvPicPr>
            <a:picLocks noChangeAspect="1"/>
          </p:cNvPicPr>
          <p:nvPr/>
        </p:nvPicPr>
        <p:blipFill>
          <a:blip r:embed="rId5"/>
          <a:stretch>
            <a:fillRect/>
          </a:stretch>
        </p:blipFill>
        <p:spPr>
          <a:xfrm>
            <a:off x="8231111" y="3042744"/>
            <a:ext cx="4097530" cy="3815255"/>
          </a:xfrm>
          <a:prstGeom prst="rect">
            <a:avLst/>
          </a:prstGeom>
        </p:spPr>
      </p:pic>
      <p:sp>
        <p:nvSpPr>
          <p:cNvPr id="7" name="Rectangle 6"/>
          <p:cNvSpPr/>
          <p:nvPr/>
        </p:nvSpPr>
        <p:spPr>
          <a:xfrm>
            <a:off x="4524703" y="229480"/>
            <a:ext cx="6085490" cy="1200329"/>
          </a:xfrm>
          <a:prstGeom prst="rect">
            <a:avLst/>
          </a:prstGeom>
        </p:spPr>
        <p:txBody>
          <a:bodyPr wrap="square">
            <a:spAutoFit/>
          </a:bodyPr>
          <a:lstStyle/>
          <a:p>
            <a:r>
              <a:rPr lang="en-US" dirty="0"/>
              <a:t>the </a:t>
            </a:r>
            <a:r>
              <a:rPr lang="en-US" dirty="0" smtClean="0"/>
              <a:t>head flexion, descends(continuous all through labor) </a:t>
            </a:r>
            <a:r>
              <a:rPr lang="en-US" dirty="0"/>
              <a:t>and engages in the </a:t>
            </a:r>
            <a:r>
              <a:rPr lang="en-US" dirty="0" smtClean="0"/>
              <a:t>pelvis</a:t>
            </a:r>
          </a:p>
          <a:p>
            <a:endParaRPr lang="en-US" dirty="0"/>
          </a:p>
          <a:p>
            <a:r>
              <a:rPr lang="en-US" dirty="0" smtClean="0">
                <a:solidFill>
                  <a:srgbClr val="FF0000"/>
                </a:solidFill>
              </a:rPr>
              <a:t>Is it possible for the head to flex after </a:t>
            </a:r>
            <a:r>
              <a:rPr lang="en-US" dirty="0" err="1" smtClean="0">
                <a:solidFill>
                  <a:srgbClr val="FF0000"/>
                </a:solidFill>
              </a:rPr>
              <a:t>engament</a:t>
            </a:r>
            <a:r>
              <a:rPr lang="en-US" dirty="0" smtClean="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71481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fetal head rotates 90° to an </a:t>
            </a:r>
            <a:r>
              <a:rPr lang="en-US" dirty="0" err="1"/>
              <a:t>occipito</a:t>
            </a:r>
            <a:r>
              <a:rPr lang="en-US" dirty="0"/>
              <a:t>–anterior </a:t>
            </a:r>
            <a:r>
              <a:rPr lang="en-US" dirty="0" smtClean="0"/>
              <a:t>position(internal rotation)</a:t>
            </a:r>
            <a:endParaRPr lang="en-US" dirty="0"/>
          </a:p>
        </p:txBody>
      </p:sp>
      <p:pic>
        <p:nvPicPr>
          <p:cNvPr id="4" name="Content Placeholder 3"/>
          <p:cNvPicPr>
            <a:picLocks noGrp="1" noChangeAspect="1"/>
          </p:cNvPicPr>
          <p:nvPr>
            <p:ph sz="quarter" idx="13"/>
          </p:nvPr>
        </p:nvPicPr>
        <p:blipFill>
          <a:blip r:embed="rId2"/>
          <a:stretch>
            <a:fillRect/>
          </a:stretch>
        </p:blipFill>
        <p:spPr>
          <a:xfrm>
            <a:off x="2112580" y="2498474"/>
            <a:ext cx="3634213" cy="3424237"/>
          </a:xfrm>
          <a:prstGeom prst="rect">
            <a:avLst/>
          </a:prstGeom>
        </p:spPr>
      </p:pic>
      <p:pic>
        <p:nvPicPr>
          <p:cNvPr id="5" name="Picture 4"/>
          <p:cNvPicPr>
            <a:picLocks noChangeAspect="1"/>
          </p:cNvPicPr>
          <p:nvPr/>
        </p:nvPicPr>
        <p:blipFill>
          <a:blip r:embed="rId3"/>
          <a:stretch>
            <a:fillRect/>
          </a:stretch>
        </p:blipFill>
        <p:spPr>
          <a:xfrm>
            <a:off x="7468226" y="1873804"/>
            <a:ext cx="3520340" cy="4916742"/>
          </a:xfrm>
          <a:prstGeom prst="rect">
            <a:avLst/>
          </a:prstGeom>
        </p:spPr>
      </p:pic>
    </p:spTree>
    <p:extLst>
      <p:ext uri="{BB962C8B-B14F-4D97-AF65-F5344CB8AC3E}">
        <p14:creationId xmlns:p14="http://schemas.microsoft.com/office/powerpoint/2010/main" val="1266122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Extension</a:t>
            </a:r>
            <a:endParaRPr lang="en-US" dirty="0"/>
          </a:p>
        </p:txBody>
      </p:sp>
      <p:pic>
        <p:nvPicPr>
          <p:cNvPr id="4" name="Content Placeholder 3"/>
          <p:cNvPicPr>
            <a:picLocks noGrp="1" noChangeAspect="1"/>
          </p:cNvPicPr>
          <p:nvPr>
            <p:ph sz="quarter" idx="13"/>
          </p:nvPr>
        </p:nvPicPr>
        <p:blipFill>
          <a:blip r:embed="rId2"/>
          <a:stretch>
            <a:fillRect/>
          </a:stretch>
        </p:blipFill>
        <p:spPr>
          <a:xfrm>
            <a:off x="1523880" y="2285173"/>
            <a:ext cx="3342530" cy="3424237"/>
          </a:xfrm>
          <a:prstGeom prst="rect">
            <a:avLst/>
          </a:prstGeom>
        </p:spPr>
      </p:pic>
      <p:pic>
        <p:nvPicPr>
          <p:cNvPr id="6" name="Picture 5"/>
          <p:cNvPicPr>
            <a:picLocks noChangeAspect="1"/>
          </p:cNvPicPr>
          <p:nvPr/>
        </p:nvPicPr>
        <p:blipFill>
          <a:blip r:embed="rId3"/>
          <a:stretch>
            <a:fillRect/>
          </a:stretch>
        </p:blipFill>
        <p:spPr>
          <a:xfrm>
            <a:off x="6431455" y="1926650"/>
            <a:ext cx="4216400" cy="4864100"/>
          </a:xfrm>
          <a:prstGeom prst="rect">
            <a:avLst/>
          </a:prstGeom>
        </p:spPr>
      </p:pic>
    </p:spTree>
    <p:extLst>
      <p:ext uri="{BB962C8B-B14F-4D97-AF65-F5344CB8AC3E}">
        <p14:creationId xmlns:p14="http://schemas.microsoft.com/office/powerpoint/2010/main" val="3074834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extension</a:t>
            </a:r>
            <a:endParaRPr lang="en-US" dirty="0"/>
          </a:p>
        </p:txBody>
      </p:sp>
      <p:pic>
        <p:nvPicPr>
          <p:cNvPr id="4" name="Content Placeholder 3"/>
          <p:cNvPicPr>
            <a:picLocks noGrp="1" noChangeAspect="1"/>
          </p:cNvPicPr>
          <p:nvPr>
            <p:ph sz="quarter" idx="13"/>
          </p:nvPr>
        </p:nvPicPr>
        <p:blipFill>
          <a:blip r:embed="rId2"/>
          <a:stretch>
            <a:fillRect/>
          </a:stretch>
        </p:blipFill>
        <p:spPr>
          <a:xfrm>
            <a:off x="1179668" y="2214694"/>
            <a:ext cx="3431863" cy="3424237"/>
          </a:xfrm>
          <a:prstGeom prst="rect">
            <a:avLst/>
          </a:prstGeom>
        </p:spPr>
      </p:pic>
      <p:pic>
        <p:nvPicPr>
          <p:cNvPr id="5" name="Picture 4"/>
          <p:cNvPicPr>
            <a:picLocks noChangeAspect="1"/>
          </p:cNvPicPr>
          <p:nvPr/>
        </p:nvPicPr>
        <p:blipFill>
          <a:blip r:embed="rId3"/>
          <a:stretch>
            <a:fillRect/>
          </a:stretch>
        </p:blipFill>
        <p:spPr>
          <a:xfrm>
            <a:off x="6039878" y="2214694"/>
            <a:ext cx="3810000" cy="4229100"/>
          </a:xfrm>
          <a:prstGeom prst="rect">
            <a:avLst/>
          </a:prstGeom>
        </p:spPr>
      </p:pic>
    </p:spTree>
    <p:extLst>
      <p:ext uri="{BB962C8B-B14F-4D97-AF65-F5344CB8AC3E}">
        <p14:creationId xmlns:p14="http://schemas.microsoft.com/office/powerpoint/2010/main" val="528154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Restitution(external rotation) to delivery delivery of the anterior shoulder</a:t>
            </a:r>
            <a:endParaRPr lang="en-US" dirty="0"/>
          </a:p>
        </p:txBody>
      </p:sp>
      <p:pic>
        <p:nvPicPr>
          <p:cNvPr id="4" name="Content Placeholder 3"/>
          <p:cNvPicPr>
            <a:picLocks noGrp="1" noChangeAspect="1"/>
          </p:cNvPicPr>
          <p:nvPr>
            <p:ph sz="quarter" idx="13"/>
          </p:nvPr>
        </p:nvPicPr>
        <p:blipFill>
          <a:blip r:embed="rId2"/>
          <a:stretch>
            <a:fillRect/>
          </a:stretch>
        </p:blipFill>
        <p:spPr>
          <a:xfrm>
            <a:off x="1144570" y="2214694"/>
            <a:ext cx="3502060" cy="3424237"/>
          </a:xfrm>
          <a:prstGeom prst="rect">
            <a:avLst/>
          </a:prstGeom>
        </p:spPr>
      </p:pic>
      <p:pic>
        <p:nvPicPr>
          <p:cNvPr id="5" name="Picture 4"/>
          <p:cNvPicPr>
            <a:picLocks noChangeAspect="1"/>
          </p:cNvPicPr>
          <p:nvPr/>
        </p:nvPicPr>
        <p:blipFill>
          <a:blip r:embed="rId3"/>
          <a:stretch>
            <a:fillRect/>
          </a:stretch>
        </p:blipFill>
        <p:spPr>
          <a:xfrm>
            <a:off x="6057428" y="2060246"/>
            <a:ext cx="3810000" cy="4660900"/>
          </a:xfrm>
          <a:prstGeom prst="rect">
            <a:avLst/>
          </a:prstGeom>
        </p:spPr>
      </p:pic>
    </p:spTree>
    <p:extLst>
      <p:ext uri="{BB962C8B-B14F-4D97-AF65-F5344CB8AC3E}">
        <p14:creationId xmlns:p14="http://schemas.microsoft.com/office/powerpoint/2010/main" val="1135726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Anatomy</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lstStyle/>
          <a:p>
            <a:r>
              <a:rPr lang="en-US" b="1" dirty="0"/>
              <a:t>Diameters of the fetal </a:t>
            </a:r>
            <a:r>
              <a:rPr lang="en-US" b="1" dirty="0" smtClean="0"/>
              <a:t>skull:</a:t>
            </a:r>
            <a:r>
              <a:rPr lang="en-US" dirty="0"/>
              <a:t/>
            </a:r>
            <a:br>
              <a:rPr lang="en-US" dirty="0"/>
            </a:br>
            <a:r>
              <a:rPr lang="en-US" dirty="0"/>
              <a:t>Note that the vertex is the area bounded by the anterior and posterior fontanelle and the parietal eminence</a:t>
            </a:r>
          </a:p>
        </p:txBody>
      </p:sp>
    </p:spTree>
    <p:extLst>
      <p:ext uri="{BB962C8B-B14F-4D97-AF65-F5344CB8AC3E}">
        <p14:creationId xmlns:p14="http://schemas.microsoft.com/office/powerpoint/2010/main" val="16852116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Delivery of the posterior shoulder</a:t>
            </a:r>
            <a:endParaRPr lang="en-US" dirty="0"/>
          </a:p>
        </p:txBody>
      </p:sp>
      <p:pic>
        <p:nvPicPr>
          <p:cNvPr id="4" name="Content Placeholder 3"/>
          <p:cNvPicPr>
            <a:picLocks noGrp="1" noChangeAspect="1"/>
          </p:cNvPicPr>
          <p:nvPr>
            <p:ph sz="quarter" idx="13"/>
          </p:nvPr>
        </p:nvPicPr>
        <p:blipFill>
          <a:blip r:embed="rId2"/>
          <a:stretch>
            <a:fillRect/>
          </a:stretch>
        </p:blipFill>
        <p:spPr>
          <a:xfrm>
            <a:off x="6820593" y="2966053"/>
            <a:ext cx="3352039" cy="3424237"/>
          </a:xfrm>
          <a:prstGeom prst="rect">
            <a:avLst/>
          </a:prstGeom>
        </p:spPr>
      </p:pic>
      <p:pic>
        <p:nvPicPr>
          <p:cNvPr id="5" name="Picture 4"/>
          <p:cNvPicPr>
            <a:picLocks noChangeAspect="1"/>
          </p:cNvPicPr>
          <p:nvPr/>
        </p:nvPicPr>
        <p:blipFill>
          <a:blip r:embed="rId3"/>
          <a:stretch>
            <a:fillRect/>
          </a:stretch>
        </p:blipFill>
        <p:spPr>
          <a:xfrm>
            <a:off x="0" y="1804713"/>
            <a:ext cx="5715000" cy="4699000"/>
          </a:xfrm>
          <a:prstGeom prst="rect">
            <a:avLst/>
          </a:prstGeom>
        </p:spPr>
      </p:pic>
    </p:spTree>
    <p:extLst>
      <p:ext uri="{BB962C8B-B14F-4D97-AF65-F5344CB8AC3E}">
        <p14:creationId xmlns:p14="http://schemas.microsoft.com/office/powerpoint/2010/main" val="1317538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in </a:t>
            </a:r>
            <a:r>
              <a:rPr lang="en-US" dirty="0" err="1"/>
              <a:t>labour</a:t>
            </a:r>
            <a:endParaRPr lang="en-US" dirty="0"/>
          </a:p>
        </p:txBody>
      </p:sp>
      <p:pic>
        <p:nvPicPr>
          <p:cNvPr id="4" name="Content Placeholder 3"/>
          <p:cNvPicPr>
            <a:picLocks noGrp="1" noChangeAspect="1"/>
          </p:cNvPicPr>
          <p:nvPr>
            <p:ph sz="quarter" idx="13"/>
          </p:nvPr>
        </p:nvPicPr>
        <p:blipFill>
          <a:blip r:embed="rId2"/>
          <a:stretch>
            <a:fillRect/>
          </a:stretch>
        </p:blipFill>
        <p:spPr>
          <a:xfrm>
            <a:off x="2822028" y="1805238"/>
            <a:ext cx="6996154" cy="4805770"/>
          </a:xfrm>
          <a:prstGeom prst="rect">
            <a:avLst/>
          </a:prstGeom>
        </p:spPr>
      </p:pic>
    </p:spTree>
    <p:extLst>
      <p:ext uri="{BB962C8B-B14F-4D97-AF65-F5344CB8AC3E}">
        <p14:creationId xmlns:p14="http://schemas.microsoft.com/office/powerpoint/2010/main" val="11652819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three stages of </a:t>
            </a:r>
            <a:r>
              <a:rPr lang="en-US" dirty="0" err="1"/>
              <a:t>labour</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67833748"/>
              </p:ext>
            </p:extLst>
          </p:nvPr>
        </p:nvGraphicFramePr>
        <p:xfrm>
          <a:off x="914400" y="1730703"/>
          <a:ext cx="10363200" cy="4916282"/>
        </p:xfrm>
        <a:graphic>
          <a:graphicData uri="http://schemas.openxmlformats.org/drawingml/2006/table">
            <a:tbl>
              <a:tblPr firstRow="1" bandRow="1">
                <a:tableStyleId>{5C22544A-7EE6-4342-B048-85BDC9FD1C3A}</a:tableStyleId>
              </a:tblPr>
              <a:tblGrid>
                <a:gridCol w="5181600"/>
                <a:gridCol w="5181600"/>
              </a:tblGrid>
              <a:tr h="1939402">
                <a:tc>
                  <a:txBody>
                    <a:bodyPr/>
                    <a:lstStyle/>
                    <a:p>
                      <a:pPr algn="l" fontAlgn="t"/>
                      <a:r>
                        <a:rPr lang="en-US" b="1">
                          <a:effectLst/>
                        </a:rPr>
                        <a:t>1st stage </a:t>
                      </a:r>
                      <a:endParaRPr lang="en-US">
                        <a:effectLst/>
                      </a:endParaRPr>
                    </a:p>
                  </a:txBody>
                  <a:tcPr marL="101600" marR="101600" marT="101600" marB="101600"/>
                </a:tc>
                <a:tc>
                  <a:txBody>
                    <a:bodyPr/>
                    <a:lstStyle/>
                    <a:p>
                      <a:pPr fontAlgn="ctr"/>
                      <a:r>
                        <a:rPr lang="en-US" dirty="0">
                          <a:effectLst/>
                        </a:rPr>
                        <a:t>Defined from the onset of regular uterine activity associated with effacement and dilatation of the cervix, and descent of the presenting part. The latent phase of </a:t>
                      </a:r>
                      <a:r>
                        <a:rPr lang="en-US" dirty="0" err="1">
                          <a:effectLst/>
                        </a:rPr>
                        <a:t>labour</a:t>
                      </a:r>
                      <a:r>
                        <a:rPr lang="en-US" dirty="0">
                          <a:effectLst/>
                        </a:rPr>
                        <a:t> is from the onset of contractions until the cervix </a:t>
                      </a:r>
                      <a:r>
                        <a:rPr lang="en-US" dirty="0" smtClean="0">
                          <a:effectLst/>
                        </a:rPr>
                        <a:t>is 4cm </a:t>
                      </a:r>
                      <a:r>
                        <a:rPr lang="en-US" dirty="0">
                          <a:effectLst/>
                        </a:rPr>
                        <a:t>fully effaced and the active phase is when the fully effaced cervix dilates</a:t>
                      </a:r>
                    </a:p>
                  </a:txBody>
                  <a:tcPr marL="127000" marR="127000" marT="127000" marB="127000" anchor="ctr"/>
                </a:tc>
              </a:tr>
              <a:tr h="1939402">
                <a:tc>
                  <a:txBody>
                    <a:bodyPr/>
                    <a:lstStyle/>
                    <a:p>
                      <a:pPr algn="l" fontAlgn="t"/>
                      <a:r>
                        <a:rPr lang="en-US" b="1">
                          <a:effectLst/>
                        </a:rPr>
                        <a:t>2nd stage</a:t>
                      </a:r>
                      <a:endParaRPr lang="en-US">
                        <a:effectLst/>
                      </a:endParaRPr>
                    </a:p>
                  </a:txBody>
                  <a:tcPr marL="101600" marR="101600" marT="101600" marB="101600"/>
                </a:tc>
                <a:tc>
                  <a:txBody>
                    <a:bodyPr/>
                    <a:lstStyle/>
                    <a:p>
                      <a:pPr fontAlgn="ctr"/>
                      <a:r>
                        <a:rPr lang="en-US">
                          <a:effectLst/>
                        </a:rPr>
                        <a:t>Defined from full dilatation of the cervix to delivery of the baby. This has been subdivided into the propulsive phase (when the head descends to the pelvic floor) and the expulsive phase (when the mother experiences a desire to push until the baby is delivered)</a:t>
                      </a:r>
                    </a:p>
                  </a:txBody>
                  <a:tcPr marL="127000" marR="127000" marT="127000" marB="127000" anchor="ctr"/>
                </a:tc>
              </a:tr>
              <a:tr h="531121">
                <a:tc>
                  <a:txBody>
                    <a:bodyPr/>
                    <a:lstStyle/>
                    <a:p>
                      <a:pPr algn="l" fontAlgn="t"/>
                      <a:r>
                        <a:rPr lang="en-US" b="1">
                          <a:effectLst/>
                        </a:rPr>
                        <a:t>3rd stage</a:t>
                      </a:r>
                      <a:endParaRPr lang="en-US">
                        <a:effectLst/>
                      </a:endParaRPr>
                    </a:p>
                  </a:txBody>
                  <a:tcPr marL="101600" marR="101600" marT="101600" marB="101600"/>
                </a:tc>
                <a:tc>
                  <a:txBody>
                    <a:bodyPr/>
                    <a:lstStyle/>
                    <a:p>
                      <a:pPr fontAlgn="ctr"/>
                      <a:r>
                        <a:rPr lang="en-US" dirty="0">
                          <a:effectLst/>
                        </a:rPr>
                        <a:t>Defined from delivery of the baby to delivery of the placenta</a:t>
                      </a:r>
                    </a:p>
                  </a:txBody>
                  <a:tcPr marL="127000" marR="127000" marT="127000" marB="127000" anchor="ctr"/>
                </a:tc>
              </a:tr>
            </a:tbl>
          </a:graphicData>
        </a:graphic>
      </p:graphicFrame>
    </p:spTree>
    <p:extLst>
      <p:ext uri="{BB962C8B-B14F-4D97-AF65-F5344CB8AC3E}">
        <p14:creationId xmlns:p14="http://schemas.microsoft.com/office/powerpoint/2010/main" val="19897684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45305" y="1295037"/>
            <a:ext cx="10363826" cy="4932342"/>
          </a:xfrm>
        </p:spPr>
        <p:txBody>
          <a:bodyPr>
            <a:normAutofit fontScale="85000" lnSpcReduction="20000"/>
          </a:bodyPr>
          <a:lstStyle/>
          <a:p>
            <a:r>
              <a:rPr lang="en-US" dirty="0"/>
              <a:t>The duration of </a:t>
            </a:r>
            <a:r>
              <a:rPr lang="en-US" dirty="0" err="1"/>
              <a:t>labour</a:t>
            </a:r>
            <a:r>
              <a:rPr lang="en-US" dirty="0"/>
              <a:t> is variable and depends upon parity, gestation, size of the baby, whether the </a:t>
            </a:r>
            <a:r>
              <a:rPr lang="en-US" dirty="0" err="1"/>
              <a:t>labour</a:t>
            </a:r>
            <a:r>
              <a:rPr lang="en-US" dirty="0"/>
              <a:t> is spontaneous in its onset or has been induced, and previous obstetric performance.</a:t>
            </a:r>
          </a:p>
          <a:p>
            <a:r>
              <a:rPr lang="en-US" dirty="0"/>
              <a:t>Using clinical observational data in the 1950s, </a:t>
            </a:r>
            <a:r>
              <a:rPr lang="en-US" dirty="0">
                <a:solidFill>
                  <a:srgbClr val="FF0000"/>
                </a:solidFill>
              </a:rPr>
              <a:t>Friedman</a:t>
            </a:r>
            <a:r>
              <a:rPr lang="en-US" dirty="0"/>
              <a:t> produced curves of cervical dilatation versus time (Friedman's curve), with average progress during the active phase of</a:t>
            </a:r>
            <a:r>
              <a:rPr lang="en-US" dirty="0">
                <a:solidFill>
                  <a:srgbClr val="FF0000"/>
                </a:solidFill>
              </a:rPr>
              <a:t> 1.1 </a:t>
            </a:r>
            <a:r>
              <a:rPr lang="en-US" dirty="0"/>
              <a:t>cm per hour and average length of </a:t>
            </a:r>
            <a:r>
              <a:rPr lang="en-US" dirty="0" err="1"/>
              <a:t>labour</a:t>
            </a:r>
            <a:r>
              <a:rPr lang="en-US" dirty="0"/>
              <a:t> of </a:t>
            </a:r>
            <a:r>
              <a:rPr lang="en-US" dirty="0">
                <a:solidFill>
                  <a:srgbClr val="FF0000"/>
                </a:solidFill>
              </a:rPr>
              <a:t>12 hours for nulliparous </a:t>
            </a:r>
            <a:r>
              <a:rPr lang="en-US" dirty="0"/>
              <a:t>women and </a:t>
            </a:r>
            <a:r>
              <a:rPr lang="en-US" dirty="0">
                <a:solidFill>
                  <a:srgbClr val="FF0000"/>
                </a:solidFill>
              </a:rPr>
              <a:t>6 hours for multiparous women.</a:t>
            </a:r>
          </a:p>
          <a:p>
            <a:r>
              <a:rPr lang="en-US" dirty="0"/>
              <a:t>Larger and more recent observational data from research on more than 12 000 women indicate that </a:t>
            </a:r>
            <a:r>
              <a:rPr lang="en-US" dirty="0">
                <a:solidFill>
                  <a:srgbClr val="FF0000"/>
                </a:solidFill>
              </a:rPr>
              <a:t>normal </a:t>
            </a:r>
            <a:r>
              <a:rPr lang="en-US" dirty="0" err="1">
                <a:solidFill>
                  <a:srgbClr val="FF0000"/>
                </a:solidFill>
              </a:rPr>
              <a:t>labour</a:t>
            </a:r>
            <a:r>
              <a:rPr lang="en-US" dirty="0">
                <a:solidFill>
                  <a:srgbClr val="FF0000"/>
                </a:solidFill>
              </a:rPr>
              <a:t> takes longer than </a:t>
            </a:r>
            <a:r>
              <a:rPr lang="en-US" dirty="0"/>
              <a:t>Friedman proposed. For </a:t>
            </a:r>
            <a:r>
              <a:rPr lang="en-US" dirty="0" smtClean="0"/>
              <a:t>example ,</a:t>
            </a:r>
            <a:r>
              <a:rPr lang="is-IS" dirty="0"/>
              <a:t>  </a:t>
            </a:r>
            <a:r>
              <a:rPr lang="is-IS" dirty="0">
                <a:solidFill>
                  <a:schemeClr val="bg1"/>
                </a:solidFill>
                <a:hlinkClick r:id="rId2" invalidUrl="https://stratog.rcog.org.uk/sites/default/files/Mechanisms of normal labour and delivery/albers_perinatol_1999.pdf"/>
              </a:rPr>
              <a:t>Albers (1999</a:t>
            </a:r>
            <a:r>
              <a:rPr lang="is-IS" dirty="0" smtClean="0">
                <a:solidFill>
                  <a:schemeClr val="bg1"/>
                </a:solidFill>
                <a:hlinkClick r:id="rId3" invalidUrl="https://stratog.rcog.org.uk/sites/default/files/Mechanisms of normal labour and delivery/albers_perinatol_1999.pdf"/>
              </a:rPr>
              <a:t>)</a:t>
            </a:r>
            <a:r>
              <a:rPr lang="en-US" dirty="0"/>
              <a:t> investigating the length of </a:t>
            </a:r>
            <a:r>
              <a:rPr lang="en-US" dirty="0" err="1"/>
              <a:t>labour</a:t>
            </a:r>
            <a:r>
              <a:rPr lang="en-US" dirty="0"/>
              <a:t> in women who had not received epidural </a:t>
            </a:r>
            <a:r>
              <a:rPr lang="en-US" dirty="0" err="1"/>
              <a:t>anaesthesia</a:t>
            </a:r>
            <a:r>
              <a:rPr lang="en-US" dirty="0"/>
              <a:t> or an oxytocin infusion found that the average length of </a:t>
            </a:r>
            <a:r>
              <a:rPr lang="en-US" dirty="0" err="1"/>
              <a:t>labour</a:t>
            </a:r>
            <a:r>
              <a:rPr lang="en-US" dirty="0"/>
              <a:t> for nulliparous women was </a:t>
            </a:r>
            <a:r>
              <a:rPr lang="en-US" dirty="0">
                <a:solidFill>
                  <a:srgbClr val="FF0000"/>
                </a:solidFill>
              </a:rPr>
              <a:t>19.4 hours </a:t>
            </a:r>
            <a:r>
              <a:rPr lang="en-US" dirty="0"/>
              <a:t>and </a:t>
            </a:r>
            <a:r>
              <a:rPr lang="en-US" dirty="0">
                <a:solidFill>
                  <a:srgbClr val="FF0000"/>
                </a:solidFill>
              </a:rPr>
              <a:t>13.7 hours </a:t>
            </a:r>
            <a:r>
              <a:rPr lang="en-US" dirty="0"/>
              <a:t>for multiparous women</a:t>
            </a:r>
            <a:r>
              <a:rPr lang="en-US" dirty="0" smtClean="0"/>
              <a:t>.</a:t>
            </a:r>
          </a:p>
          <a:p>
            <a:r>
              <a:rPr lang="en-US" dirty="0"/>
              <a:t>These data, which have been replicated in different populations, indicate that a rate of cervical dilatation of less than </a:t>
            </a:r>
            <a:r>
              <a:rPr lang="en-US" dirty="0">
                <a:solidFill>
                  <a:srgbClr val="FF0000"/>
                </a:solidFill>
              </a:rPr>
              <a:t>1 cm per </a:t>
            </a:r>
            <a:r>
              <a:rPr lang="en-US" dirty="0"/>
              <a:t>hour is normal in women with healthy pregnancies – a rate of </a:t>
            </a:r>
            <a:r>
              <a:rPr lang="en-US" dirty="0">
                <a:solidFill>
                  <a:srgbClr val="FF0000"/>
                </a:solidFill>
              </a:rPr>
              <a:t>0.5 cm </a:t>
            </a:r>
            <a:r>
              <a:rPr lang="en-US" dirty="0"/>
              <a:t>per hour or </a:t>
            </a:r>
            <a:r>
              <a:rPr lang="en-US" dirty="0">
                <a:solidFill>
                  <a:srgbClr val="FF0000"/>
                </a:solidFill>
              </a:rPr>
              <a:t>even 0.3 cm per hour may even be regarded as normal.</a:t>
            </a:r>
            <a:br>
              <a:rPr lang="en-US" dirty="0">
                <a:solidFill>
                  <a:srgbClr val="FF0000"/>
                </a:solidFill>
              </a:rPr>
            </a:br>
            <a:r>
              <a:rPr lang="en-US" dirty="0">
                <a:solidFill>
                  <a:srgbClr val="FF0000"/>
                </a:solidFill>
              </a:rPr>
              <a:t/>
            </a:r>
            <a:br>
              <a:rPr lang="en-US"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566638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a:t>
            </a:r>
            <a:r>
              <a:rPr lang="en-US" dirty="0"/>
              <a:t>on the duration of stages of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a:xfrm>
            <a:off x="331075" y="1765738"/>
            <a:ext cx="11524593" cy="4871545"/>
          </a:xfrm>
        </p:spPr>
        <p:txBody>
          <a:bodyPr>
            <a:normAutofit fontScale="85000" lnSpcReduction="10000"/>
          </a:bodyPr>
          <a:lstStyle/>
          <a:p>
            <a:r>
              <a:rPr lang="en-US" b="1" dirty="0"/>
              <a:t>latent first stage of </a:t>
            </a:r>
            <a:r>
              <a:rPr lang="en-US" b="1" dirty="0" err="1"/>
              <a:t>labour</a:t>
            </a:r>
            <a:r>
              <a:rPr lang="en-US" dirty="0"/>
              <a:t> – a period of time, not necessarily continuous, when there are painful contractions and there is some cervical change, including </a:t>
            </a:r>
            <a:r>
              <a:rPr lang="en-US" dirty="0">
                <a:solidFill>
                  <a:srgbClr val="FF0000"/>
                </a:solidFill>
              </a:rPr>
              <a:t>cervical effacement and dilatation up to 4 cm</a:t>
            </a:r>
          </a:p>
          <a:p>
            <a:r>
              <a:rPr lang="en-US" b="1" dirty="0"/>
              <a:t>established first stage of </a:t>
            </a:r>
            <a:r>
              <a:rPr lang="en-US" b="1" dirty="0" err="1"/>
              <a:t>labour</a:t>
            </a:r>
            <a:r>
              <a:rPr lang="en-US" dirty="0"/>
              <a:t> – when there are regular painful contractions and there is progressive cervical dilatation </a:t>
            </a:r>
            <a:r>
              <a:rPr lang="en-US" dirty="0">
                <a:solidFill>
                  <a:srgbClr val="FF0000"/>
                </a:solidFill>
              </a:rPr>
              <a:t>from 4 cm</a:t>
            </a:r>
            <a:r>
              <a:rPr lang="en-US" dirty="0"/>
              <a:t>.</a:t>
            </a:r>
          </a:p>
          <a:p>
            <a:r>
              <a:rPr lang="en-US" dirty="0"/>
              <a:t>Second stage of </a:t>
            </a:r>
            <a:r>
              <a:rPr lang="en-US" dirty="0" err="1"/>
              <a:t>labour</a:t>
            </a:r>
            <a:r>
              <a:rPr lang="en-US" dirty="0"/>
              <a:t>:</a:t>
            </a:r>
          </a:p>
          <a:p>
            <a:r>
              <a:rPr lang="en-US" b="1" dirty="0"/>
              <a:t>passive second stage of </a:t>
            </a:r>
            <a:r>
              <a:rPr lang="en-US" b="1" dirty="0" err="1"/>
              <a:t>labour</a:t>
            </a:r>
            <a:r>
              <a:rPr lang="en-US" dirty="0"/>
              <a:t> – full dilatation of the cervix prior to or in the absence of involuntary expulsive contractions</a:t>
            </a:r>
          </a:p>
          <a:p>
            <a:r>
              <a:rPr lang="en-US" b="1" dirty="0"/>
              <a:t>active second stage of </a:t>
            </a:r>
            <a:r>
              <a:rPr lang="en-US" b="1" dirty="0" err="1"/>
              <a:t>labour</a:t>
            </a:r>
            <a:r>
              <a:rPr lang="en-US" dirty="0"/>
              <a:t> – when the baby is visible, or there are expulsive contractions with a finding of full dilatation of the cervix or other signs of full dilatation of the cervix, or there is active maternal effort following confirmation of full dilatation of the cervix in the absence of expulsive contractions.</a:t>
            </a:r>
          </a:p>
          <a:p>
            <a:r>
              <a:rPr lang="en-US" dirty="0"/>
              <a:t>Third stage of </a:t>
            </a:r>
            <a:r>
              <a:rPr lang="en-US" dirty="0" err="1"/>
              <a:t>labour</a:t>
            </a:r>
            <a:r>
              <a:rPr lang="en-US" dirty="0"/>
              <a:t>:</a:t>
            </a:r>
          </a:p>
          <a:p>
            <a:r>
              <a:rPr lang="en-US" b="1" dirty="0"/>
              <a:t>third stage of </a:t>
            </a:r>
            <a:r>
              <a:rPr lang="en-US" b="1" dirty="0" err="1"/>
              <a:t>labour</a:t>
            </a:r>
            <a:r>
              <a:rPr lang="en-US" dirty="0"/>
              <a:t> – the time from the birth of the baby to the expulsion of the placenta and membranes</a:t>
            </a:r>
          </a:p>
          <a:p>
            <a:endParaRPr lang="en-US" dirty="0"/>
          </a:p>
        </p:txBody>
      </p:sp>
    </p:spTree>
    <p:extLst>
      <p:ext uri="{BB962C8B-B14F-4D97-AF65-F5344CB8AC3E}">
        <p14:creationId xmlns:p14="http://schemas.microsoft.com/office/powerpoint/2010/main" val="1429082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Duration of first stage of </a:t>
            </a:r>
            <a:r>
              <a:rPr lang="en-US" b="1" dirty="0" err="1"/>
              <a:t>labour</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278939362"/>
              </p:ext>
            </p:extLst>
          </p:nvPr>
        </p:nvGraphicFramePr>
        <p:xfrm>
          <a:off x="914400" y="2366963"/>
          <a:ext cx="10363200" cy="2641600"/>
        </p:xfrm>
        <a:graphic>
          <a:graphicData uri="http://schemas.openxmlformats.org/drawingml/2006/table">
            <a:tbl>
              <a:tblPr firstRow="1" bandRow="1">
                <a:tableStyleId>{5C22544A-7EE6-4342-B048-85BDC9FD1C3A}</a:tableStyleId>
              </a:tblPr>
              <a:tblGrid>
                <a:gridCol w="2590800"/>
                <a:gridCol w="2590800"/>
                <a:gridCol w="2590800"/>
                <a:gridCol w="2590800"/>
              </a:tblGrid>
              <a:tr h="370840">
                <a:tc>
                  <a:txBody>
                    <a:bodyPr/>
                    <a:lstStyle/>
                    <a:p>
                      <a:endParaRPr lang="en-US" dirty="0"/>
                    </a:p>
                  </a:txBody>
                  <a:tcPr/>
                </a:tc>
                <a:tc>
                  <a:txBody>
                    <a:bodyPr/>
                    <a:lstStyle/>
                    <a:p>
                      <a:endParaRPr lang="en-US"/>
                    </a:p>
                  </a:txBody>
                  <a:tcPr/>
                </a:tc>
                <a:tc>
                  <a:txBody>
                    <a:bodyPr/>
                    <a:lstStyle/>
                    <a:p>
                      <a:pPr fontAlgn="ctr"/>
                      <a:r>
                        <a:rPr lang="en-US" b="1">
                          <a:effectLst/>
                        </a:rPr>
                        <a:t>Lower value</a:t>
                      </a:r>
                      <a:endParaRPr lang="en-US">
                        <a:effectLst/>
                      </a:endParaRPr>
                    </a:p>
                  </a:txBody>
                  <a:tcPr marL="127000" marR="127000" marT="127000" marB="127000" anchor="ctr"/>
                </a:tc>
                <a:tc>
                  <a:txBody>
                    <a:bodyPr/>
                    <a:lstStyle/>
                    <a:p>
                      <a:pPr fontAlgn="ctr"/>
                      <a:r>
                        <a:rPr lang="en-US" b="1" dirty="0">
                          <a:effectLst/>
                        </a:rPr>
                        <a:t>Upper value</a:t>
                      </a:r>
                      <a:endParaRPr lang="en-US" dirty="0">
                        <a:effectLst/>
                      </a:endParaRPr>
                    </a:p>
                  </a:txBody>
                  <a:tcPr marL="127000" marR="127000" marT="127000" marB="127000" anchor="ctr"/>
                </a:tc>
              </a:tr>
              <a:tr h="370840">
                <a:tc rowSpan="2">
                  <a:txBody>
                    <a:bodyPr/>
                    <a:lstStyle/>
                    <a:p>
                      <a:r>
                        <a:rPr lang="en-US" sz="1800" b="1" i="0" kern="1200" dirty="0" smtClean="0">
                          <a:solidFill>
                            <a:schemeClr val="dk1"/>
                          </a:solidFill>
                          <a:effectLst/>
                          <a:latin typeface="+mn-lt"/>
                          <a:ea typeface="+mn-ea"/>
                          <a:cs typeface="+mn-cs"/>
                        </a:rPr>
                        <a:t>Nulliparous</a:t>
                      </a:r>
                      <a:endParaRPr lang="en-US" dirty="0"/>
                    </a:p>
                  </a:txBody>
                  <a:tcPr/>
                </a:tc>
                <a:tc>
                  <a:txBody>
                    <a:bodyPr/>
                    <a:lstStyle/>
                    <a:p>
                      <a:pPr fontAlgn="ctr"/>
                      <a:r>
                        <a:rPr lang="en-US">
                          <a:effectLst/>
                        </a:rPr>
                        <a:t>Latent phase</a:t>
                      </a:r>
                    </a:p>
                  </a:txBody>
                  <a:tcPr marL="127000" marR="127000" marT="127000" marB="127000" anchor="ctr"/>
                </a:tc>
                <a:tc>
                  <a:txBody>
                    <a:bodyPr/>
                    <a:lstStyle/>
                    <a:p>
                      <a:pPr fontAlgn="ctr"/>
                      <a:r>
                        <a:rPr lang="en-US">
                          <a:effectLst/>
                        </a:rPr>
                        <a:t>1.7 hours</a:t>
                      </a:r>
                    </a:p>
                  </a:txBody>
                  <a:tcPr marL="127000" marR="127000" marT="127000" marB="127000" anchor="ctr"/>
                </a:tc>
                <a:tc>
                  <a:txBody>
                    <a:bodyPr/>
                    <a:lstStyle/>
                    <a:p>
                      <a:pPr fontAlgn="ctr"/>
                      <a:r>
                        <a:rPr lang="en-US">
                          <a:effectLst/>
                        </a:rPr>
                        <a:t>15.0 hours</a:t>
                      </a:r>
                    </a:p>
                  </a:txBody>
                  <a:tcPr marL="127000" marR="127000" marT="127000" marB="127000" anchor="ctr"/>
                </a:tc>
              </a:tr>
              <a:tr h="370840">
                <a:tc vMerge="1">
                  <a:txBody>
                    <a:bodyPr/>
                    <a:lstStyle/>
                    <a:p>
                      <a:endParaRPr lang="en-US" dirty="0"/>
                    </a:p>
                  </a:txBody>
                  <a:tcPr/>
                </a:tc>
                <a:tc>
                  <a:txBody>
                    <a:bodyPr/>
                    <a:lstStyle/>
                    <a:p>
                      <a:pPr fontAlgn="ctr"/>
                      <a:r>
                        <a:rPr lang="en-US">
                          <a:effectLst/>
                        </a:rPr>
                        <a:t>Active first stage</a:t>
                      </a:r>
                    </a:p>
                  </a:txBody>
                  <a:tcPr marL="127000" marR="127000" marT="127000" marB="127000" anchor="ctr"/>
                </a:tc>
                <a:tc>
                  <a:txBody>
                    <a:bodyPr/>
                    <a:lstStyle/>
                    <a:p>
                      <a:pPr fontAlgn="ctr"/>
                      <a:r>
                        <a:rPr lang="en-US">
                          <a:effectLst/>
                        </a:rPr>
                        <a:t>1.0 hour</a:t>
                      </a:r>
                    </a:p>
                  </a:txBody>
                  <a:tcPr marL="127000" marR="127000" marT="127000" marB="127000" anchor="ctr"/>
                </a:tc>
                <a:tc>
                  <a:txBody>
                    <a:bodyPr/>
                    <a:lstStyle/>
                    <a:p>
                      <a:pPr fontAlgn="ctr"/>
                      <a:r>
                        <a:rPr lang="en-US" dirty="0">
                          <a:effectLst/>
                        </a:rPr>
                        <a:t>19.4 hours</a:t>
                      </a:r>
                    </a:p>
                  </a:txBody>
                  <a:tcPr marL="127000" marR="127000" marT="127000" marB="127000" anchor="ctr"/>
                </a:tc>
              </a:tr>
              <a:tr h="370840">
                <a:tc rowSpan="2">
                  <a:txBody>
                    <a:bodyPr/>
                    <a:lstStyle/>
                    <a:p>
                      <a:pPr fontAlgn="ctr"/>
                      <a:r>
                        <a:rPr lang="en-US" dirty="0" smtClean="0">
                          <a:effectLst/>
                        </a:rPr>
                        <a:t>Parous</a:t>
                      </a:r>
                      <a:endParaRPr lang="en-US" dirty="0">
                        <a:effectLst/>
                      </a:endParaRPr>
                    </a:p>
                  </a:txBody>
                  <a:tcPr marL="127000" marR="127000" marT="127000" marB="127000" anchor="ctr"/>
                </a:tc>
                <a:tc>
                  <a:txBody>
                    <a:bodyPr/>
                    <a:lstStyle/>
                    <a:p>
                      <a:pPr fontAlgn="ctr"/>
                      <a:r>
                        <a:rPr lang="en-US">
                          <a:effectLst/>
                        </a:rPr>
                        <a:t>Latent phase</a:t>
                      </a:r>
                    </a:p>
                  </a:txBody>
                  <a:tcPr marL="127000" marR="127000" marT="127000" marB="127000" anchor="ctr"/>
                </a:tc>
                <a:tc>
                  <a:txBody>
                    <a:bodyPr/>
                    <a:lstStyle/>
                    <a:p>
                      <a:pPr fontAlgn="ctr"/>
                      <a:r>
                        <a:rPr lang="en-US">
                          <a:effectLst/>
                        </a:rPr>
                        <a:t>Not studied</a:t>
                      </a:r>
                    </a:p>
                  </a:txBody>
                  <a:tcPr marL="127000" marR="127000" marT="127000" marB="127000" anchor="ctr"/>
                </a:tc>
                <a:tc>
                  <a:txBody>
                    <a:bodyPr/>
                    <a:lstStyle/>
                    <a:p>
                      <a:pPr fontAlgn="ctr"/>
                      <a:r>
                        <a:rPr lang="en-US">
                          <a:effectLst/>
                        </a:rPr>
                        <a:t>Not studied</a:t>
                      </a:r>
                    </a:p>
                  </a:txBody>
                  <a:tcPr marL="127000" marR="127000" marT="127000" marB="127000" anchor="ctr"/>
                </a:tc>
              </a:tr>
              <a:tr h="370840">
                <a:tc vMerge="1">
                  <a:txBody>
                    <a:bodyPr/>
                    <a:lstStyle/>
                    <a:p>
                      <a:pPr fontAlgn="ctr"/>
                      <a:endParaRPr lang="en-US" dirty="0">
                        <a:effectLst/>
                      </a:endParaRPr>
                    </a:p>
                  </a:txBody>
                  <a:tcPr marL="127000" marR="127000" marT="127000" marB="127000" anchor="ctr"/>
                </a:tc>
                <a:tc>
                  <a:txBody>
                    <a:bodyPr/>
                    <a:lstStyle/>
                    <a:p>
                      <a:pPr fontAlgn="ctr"/>
                      <a:r>
                        <a:rPr lang="en-US">
                          <a:effectLst/>
                        </a:rPr>
                        <a:t>Active first stage</a:t>
                      </a:r>
                    </a:p>
                  </a:txBody>
                  <a:tcPr marL="127000" marR="127000" marT="127000" marB="127000" anchor="ctr"/>
                </a:tc>
                <a:tc>
                  <a:txBody>
                    <a:bodyPr/>
                    <a:lstStyle/>
                    <a:p>
                      <a:pPr fontAlgn="ctr"/>
                      <a:r>
                        <a:rPr lang="en-US">
                          <a:effectLst/>
                        </a:rPr>
                        <a:t>0.5 hours</a:t>
                      </a:r>
                    </a:p>
                  </a:txBody>
                  <a:tcPr marL="127000" marR="127000" marT="127000" marB="127000" anchor="ctr"/>
                </a:tc>
                <a:tc>
                  <a:txBody>
                    <a:bodyPr/>
                    <a:lstStyle/>
                    <a:p>
                      <a:pPr fontAlgn="ctr"/>
                      <a:r>
                        <a:rPr lang="en-US" dirty="0">
                          <a:effectLst/>
                        </a:rPr>
                        <a:t>14.9 hours</a:t>
                      </a:r>
                    </a:p>
                  </a:txBody>
                  <a:tcPr marL="127000" marR="127000" marT="127000" marB="127000" anchor="ctr"/>
                </a:tc>
              </a:tr>
            </a:tbl>
          </a:graphicData>
        </a:graphic>
      </p:graphicFrame>
      <p:sp>
        <p:nvSpPr>
          <p:cNvPr id="5" name="Rectangle 4"/>
          <p:cNvSpPr/>
          <p:nvPr/>
        </p:nvSpPr>
        <p:spPr>
          <a:xfrm>
            <a:off x="2779986" y="5008563"/>
            <a:ext cx="6096000" cy="1754326"/>
          </a:xfrm>
          <a:prstGeom prst="rect">
            <a:avLst/>
          </a:prstGeom>
        </p:spPr>
        <p:txBody>
          <a:bodyPr>
            <a:spAutoFit/>
          </a:bodyPr>
          <a:lstStyle/>
          <a:p>
            <a:r>
              <a:rPr lang="en-US" dirty="0">
                <a:solidFill>
                  <a:srgbClr val="3C3C3C"/>
                </a:solidFill>
                <a:latin typeface="Calibri Regular" charset="0"/>
              </a:rPr>
              <a:t>Based on these data, </a:t>
            </a:r>
            <a:r>
              <a:rPr lang="en-US" dirty="0" smtClean="0">
                <a:solidFill>
                  <a:srgbClr val="3C3C3C"/>
                </a:solidFill>
                <a:latin typeface="Calibri Regular" charset="0"/>
              </a:rPr>
              <a:t>it is </a:t>
            </a:r>
            <a:r>
              <a:rPr lang="en-US" dirty="0">
                <a:solidFill>
                  <a:srgbClr val="3C3C3C"/>
                </a:solidFill>
                <a:latin typeface="Calibri Regular" charset="0"/>
              </a:rPr>
              <a:t>recommended that women should be informed that while the length of established first stage of </a:t>
            </a:r>
            <a:r>
              <a:rPr lang="en-US" dirty="0" err="1">
                <a:solidFill>
                  <a:srgbClr val="3C3C3C"/>
                </a:solidFill>
                <a:latin typeface="Calibri Regular" charset="0"/>
              </a:rPr>
              <a:t>labour</a:t>
            </a:r>
            <a:r>
              <a:rPr lang="en-US" dirty="0">
                <a:solidFill>
                  <a:srgbClr val="3C3C3C"/>
                </a:solidFill>
                <a:latin typeface="Calibri Regular" charset="0"/>
              </a:rPr>
              <a:t> varies between women, first </a:t>
            </a:r>
            <a:r>
              <a:rPr lang="en-US" dirty="0" err="1">
                <a:solidFill>
                  <a:srgbClr val="3C3C3C"/>
                </a:solidFill>
                <a:latin typeface="Calibri Regular" charset="0"/>
              </a:rPr>
              <a:t>labours</a:t>
            </a:r>
            <a:r>
              <a:rPr lang="en-US" dirty="0">
                <a:solidFill>
                  <a:srgbClr val="3C3C3C"/>
                </a:solidFill>
                <a:latin typeface="Calibri Regular" charset="0"/>
              </a:rPr>
              <a:t> last on </a:t>
            </a:r>
            <a:r>
              <a:rPr lang="en-US" dirty="0">
                <a:solidFill>
                  <a:srgbClr val="FF0000"/>
                </a:solidFill>
                <a:latin typeface="Calibri Regular" charset="0"/>
              </a:rPr>
              <a:t>average 8</a:t>
            </a:r>
            <a:r>
              <a:rPr lang="en-US" dirty="0">
                <a:solidFill>
                  <a:srgbClr val="3C3C3C"/>
                </a:solidFill>
                <a:latin typeface="Calibri Regular" charset="0"/>
              </a:rPr>
              <a:t> hours and are unlikely to last over </a:t>
            </a:r>
            <a:r>
              <a:rPr lang="en-US" dirty="0">
                <a:solidFill>
                  <a:srgbClr val="FF0000"/>
                </a:solidFill>
                <a:latin typeface="Calibri Regular" charset="0"/>
              </a:rPr>
              <a:t>18 hours</a:t>
            </a:r>
            <a:r>
              <a:rPr lang="en-US" dirty="0">
                <a:solidFill>
                  <a:srgbClr val="3C3C3C"/>
                </a:solidFill>
                <a:latin typeface="Calibri Regular" charset="0"/>
              </a:rPr>
              <a:t>. Second and subsequent </a:t>
            </a:r>
            <a:r>
              <a:rPr lang="en-US" dirty="0" err="1">
                <a:solidFill>
                  <a:srgbClr val="3C3C3C"/>
                </a:solidFill>
                <a:latin typeface="Calibri Regular" charset="0"/>
              </a:rPr>
              <a:t>labours</a:t>
            </a:r>
            <a:r>
              <a:rPr lang="en-US" dirty="0">
                <a:solidFill>
                  <a:srgbClr val="3C3C3C"/>
                </a:solidFill>
                <a:latin typeface="Calibri Regular" charset="0"/>
              </a:rPr>
              <a:t> last on </a:t>
            </a:r>
            <a:r>
              <a:rPr lang="en-US" dirty="0">
                <a:solidFill>
                  <a:srgbClr val="FF0000"/>
                </a:solidFill>
                <a:latin typeface="Calibri Regular" charset="0"/>
              </a:rPr>
              <a:t>average 5 hours </a:t>
            </a:r>
            <a:r>
              <a:rPr lang="en-US" dirty="0">
                <a:solidFill>
                  <a:srgbClr val="3C3C3C"/>
                </a:solidFill>
                <a:latin typeface="Calibri Regular" charset="0"/>
              </a:rPr>
              <a:t>and are unlikely to last over </a:t>
            </a:r>
            <a:r>
              <a:rPr lang="en-US" dirty="0">
                <a:solidFill>
                  <a:srgbClr val="FF0000"/>
                </a:solidFill>
                <a:latin typeface="Calibri Regular" charset="0"/>
              </a:rPr>
              <a:t>12 hours</a:t>
            </a:r>
            <a:endParaRPr lang="en-US" dirty="0">
              <a:solidFill>
                <a:srgbClr val="FF0000"/>
              </a:solidFill>
            </a:endParaRPr>
          </a:p>
        </p:txBody>
      </p:sp>
    </p:spTree>
    <p:extLst>
      <p:ext uri="{BB962C8B-B14F-4D97-AF65-F5344CB8AC3E}">
        <p14:creationId xmlns:p14="http://schemas.microsoft.com/office/powerpoint/2010/main" val="11351585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Second stage of </a:t>
            </a:r>
            <a:r>
              <a:rPr lang="en-US" b="1" dirty="0" err="1"/>
              <a:t>labour</a:t>
            </a: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677207817"/>
              </p:ext>
            </p:extLst>
          </p:nvPr>
        </p:nvGraphicFramePr>
        <p:xfrm>
          <a:off x="914400" y="1720577"/>
          <a:ext cx="10363200" cy="2387600"/>
        </p:xfrm>
        <a:graphic>
          <a:graphicData uri="http://schemas.openxmlformats.org/drawingml/2006/table">
            <a:tbl>
              <a:tblPr firstRow="1" bandRow="1">
                <a:tableStyleId>{5C22544A-7EE6-4342-B048-85BDC9FD1C3A}</a:tableStyleId>
              </a:tblPr>
              <a:tblGrid>
                <a:gridCol w="3454400"/>
                <a:gridCol w="3454400"/>
                <a:gridCol w="3454400"/>
              </a:tblGrid>
              <a:tr h="730668">
                <a:tc>
                  <a:txBody>
                    <a:bodyPr/>
                    <a:lstStyle/>
                    <a:p>
                      <a:endParaRPr lang="en-US" dirty="0"/>
                    </a:p>
                  </a:txBody>
                  <a:tcPr/>
                </a:tc>
                <a:tc>
                  <a:txBody>
                    <a:bodyPr/>
                    <a:lstStyle/>
                    <a:p>
                      <a:pPr fontAlgn="ctr"/>
                      <a:r>
                        <a:rPr lang="en-US" b="1" dirty="0" smtClean="0">
                          <a:effectLst/>
                        </a:rPr>
                        <a:t> </a:t>
                      </a:r>
                      <a:r>
                        <a:rPr lang="en-US" sz="1800" b="1" i="0" kern="1200" dirty="0" smtClean="0">
                          <a:solidFill>
                            <a:schemeClr val="lt1"/>
                          </a:solidFill>
                          <a:effectLst/>
                          <a:latin typeface="+mn-lt"/>
                          <a:ea typeface="+mn-ea"/>
                          <a:cs typeface="+mn-cs"/>
                        </a:rPr>
                        <a:t>Mean (SD) minutes</a:t>
                      </a:r>
                      <a:endParaRPr lang="en-US" dirty="0">
                        <a:effectLst/>
                      </a:endParaRPr>
                    </a:p>
                  </a:txBody>
                  <a:tcPr marL="127000" marR="127000" marT="127000" marB="127000" anchor="ctr"/>
                </a:tc>
                <a:tc>
                  <a:txBody>
                    <a:bodyPr/>
                    <a:lstStyle/>
                    <a:p>
                      <a:pPr fontAlgn="ctr"/>
                      <a:r>
                        <a:rPr lang="en-US" b="1" dirty="0">
                          <a:effectLst/>
                        </a:rPr>
                        <a:t>Upper limit (mean+2SDs) minutes</a:t>
                      </a:r>
                      <a:endParaRPr lang="en-US" dirty="0">
                        <a:effectLst/>
                      </a:endParaRPr>
                    </a:p>
                  </a:txBody>
                  <a:tcPr marL="127000" marR="127000" marT="127000" marB="127000" anchor="ctr"/>
                </a:tc>
              </a:tr>
              <a:tr h="480946">
                <a:tc>
                  <a:txBody>
                    <a:bodyPr/>
                    <a:lstStyle/>
                    <a:p>
                      <a:pPr fontAlgn="ctr"/>
                      <a:r>
                        <a:rPr lang="en-US" b="1">
                          <a:effectLst/>
                        </a:rPr>
                        <a:t>Nulliparous (n=3664)</a:t>
                      </a:r>
                      <a:endParaRPr lang="en-US">
                        <a:effectLst/>
                      </a:endParaRPr>
                    </a:p>
                  </a:txBody>
                  <a:tcPr marL="127000" marR="127000" marT="127000" marB="127000" anchor="ctr"/>
                </a:tc>
                <a:tc>
                  <a:txBody>
                    <a:bodyPr/>
                    <a:lstStyle/>
                    <a:p>
                      <a:pPr fontAlgn="ctr"/>
                      <a:r>
                        <a:rPr lang="is-IS">
                          <a:effectLst/>
                        </a:rPr>
                        <a:t>54(44)</a:t>
                      </a:r>
                    </a:p>
                  </a:txBody>
                  <a:tcPr marL="127000" marR="127000" marT="127000" marB="127000" anchor="ctr"/>
                </a:tc>
                <a:tc>
                  <a:txBody>
                    <a:bodyPr/>
                    <a:lstStyle/>
                    <a:p>
                      <a:pPr fontAlgn="ctr"/>
                      <a:r>
                        <a:rPr lang="is-IS" dirty="0">
                          <a:effectLst/>
                        </a:rPr>
                        <a:t>142</a:t>
                      </a:r>
                    </a:p>
                  </a:txBody>
                  <a:tcPr marL="127000" marR="127000" marT="127000" marB="127000" anchor="ctr"/>
                </a:tc>
              </a:tr>
              <a:tr h="480946">
                <a:tc>
                  <a:txBody>
                    <a:bodyPr/>
                    <a:lstStyle/>
                    <a:p>
                      <a:pPr fontAlgn="ctr"/>
                      <a:r>
                        <a:rPr lang="en-US" b="1">
                          <a:effectLst/>
                        </a:rPr>
                        <a:t>Parous (n=6389)</a:t>
                      </a:r>
                      <a:endParaRPr lang="en-US">
                        <a:effectLst/>
                      </a:endParaRPr>
                    </a:p>
                  </a:txBody>
                  <a:tcPr marL="127000" marR="127000" marT="127000" marB="127000" anchor="ctr"/>
                </a:tc>
                <a:tc>
                  <a:txBody>
                    <a:bodyPr/>
                    <a:lstStyle/>
                    <a:p>
                      <a:pPr fontAlgn="ctr"/>
                      <a:r>
                        <a:rPr lang="is-IS">
                          <a:effectLst/>
                        </a:rPr>
                        <a:t>18(21)</a:t>
                      </a:r>
                    </a:p>
                  </a:txBody>
                  <a:tcPr marL="127000" marR="127000" marT="127000" marB="127000" anchor="ctr"/>
                </a:tc>
                <a:tc>
                  <a:txBody>
                    <a:bodyPr/>
                    <a:lstStyle/>
                    <a:p>
                      <a:pPr fontAlgn="ctr"/>
                      <a:r>
                        <a:rPr lang="en-US">
                          <a:effectLst/>
                        </a:rPr>
                        <a:t>60</a:t>
                      </a:r>
                    </a:p>
                  </a:txBody>
                  <a:tcPr marL="127000" marR="127000" marT="127000" marB="127000" anchor="ctr"/>
                </a:tc>
              </a:tr>
              <a:tr h="480946">
                <a:tc gridSpan="3">
                  <a:txBody>
                    <a:bodyPr/>
                    <a:lstStyle/>
                    <a:p>
                      <a:pPr fontAlgn="ctr"/>
                      <a:r>
                        <a:rPr lang="en-US" dirty="0">
                          <a:effectLst/>
                        </a:rPr>
                        <a:t>n = 3 descriptive studies. Excludes women with epidural and/or oxytocin</a:t>
                      </a:r>
                    </a:p>
                  </a:txBody>
                  <a:tcPr marL="127000" marR="127000" marT="127000" marB="127000" anchor="ct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914087" y="4285354"/>
            <a:ext cx="10363825" cy="1754326"/>
          </a:xfrm>
          <a:prstGeom prst="rect">
            <a:avLst/>
          </a:prstGeom>
        </p:spPr>
        <p:txBody>
          <a:bodyPr wrap="square">
            <a:spAutoFit/>
          </a:bodyPr>
          <a:lstStyle/>
          <a:p>
            <a:r>
              <a:rPr lang="en-US" dirty="0">
                <a:latin typeface="+mj-lt"/>
              </a:rPr>
              <a:t>Based on these data, </a:t>
            </a:r>
            <a:r>
              <a:rPr lang="en-US" dirty="0" smtClean="0">
                <a:latin typeface="+mj-lt"/>
              </a:rPr>
              <a:t>it is recommended </a:t>
            </a:r>
            <a:r>
              <a:rPr lang="en-US" dirty="0">
                <a:latin typeface="+mj-lt"/>
              </a:rPr>
              <a:t>for a nulliparous woman, suspect delay if progress (in terms of rotation and/or descent of the presenting part) is inadequate after </a:t>
            </a:r>
            <a:r>
              <a:rPr lang="en-US" dirty="0">
                <a:solidFill>
                  <a:srgbClr val="FF0000"/>
                </a:solidFill>
                <a:latin typeface="+mj-lt"/>
              </a:rPr>
              <a:t>2 hours </a:t>
            </a:r>
            <a:r>
              <a:rPr lang="en-US" dirty="0">
                <a:latin typeface="+mj-lt"/>
              </a:rPr>
              <a:t>of active second stage. Offer vaginal examination and then offer </a:t>
            </a:r>
            <a:r>
              <a:rPr lang="en-US" dirty="0" err="1">
                <a:latin typeface="+mj-lt"/>
              </a:rPr>
              <a:t>amniotomy</a:t>
            </a:r>
            <a:r>
              <a:rPr lang="en-US" dirty="0">
                <a:latin typeface="+mj-lt"/>
              </a:rPr>
              <a:t> if the membranes are </a:t>
            </a:r>
            <a:r>
              <a:rPr lang="en-US" dirty="0" smtClean="0">
                <a:latin typeface="+mj-lt"/>
              </a:rPr>
              <a:t>intact.</a:t>
            </a:r>
          </a:p>
          <a:p>
            <a:r>
              <a:rPr lang="en-US" dirty="0">
                <a:latin typeface="+mj-lt"/>
              </a:rPr>
              <a:t>For a multiparous woman, suspect delay if progress (in terms of rotation and/or descent of the presenting part) is inadequate after </a:t>
            </a:r>
            <a:r>
              <a:rPr lang="en-US" dirty="0">
                <a:solidFill>
                  <a:srgbClr val="FF0000"/>
                </a:solidFill>
                <a:latin typeface="+mj-lt"/>
              </a:rPr>
              <a:t>1 hour </a:t>
            </a:r>
            <a:r>
              <a:rPr lang="en-US" dirty="0">
                <a:latin typeface="+mj-lt"/>
              </a:rPr>
              <a:t>of active second stage. Offer vaginal examination and then offer </a:t>
            </a:r>
            <a:r>
              <a:rPr lang="en-US" dirty="0" err="1">
                <a:latin typeface="+mj-lt"/>
              </a:rPr>
              <a:t>amniotomy</a:t>
            </a:r>
            <a:r>
              <a:rPr lang="en-US" dirty="0">
                <a:latin typeface="+mj-lt"/>
              </a:rPr>
              <a:t> if the membranes are intact</a:t>
            </a:r>
            <a:r>
              <a:rPr lang="en-US" dirty="0"/>
              <a:t> </a:t>
            </a:r>
            <a:r>
              <a:rPr lang="en-US" dirty="0" smtClean="0"/>
              <a:t>.</a:t>
            </a:r>
          </a:p>
        </p:txBody>
      </p:sp>
    </p:spTree>
    <p:extLst>
      <p:ext uri="{BB962C8B-B14F-4D97-AF65-F5344CB8AC3E}">
        <p14:creationId xmlns:p14="http://schemas.microsoft.com/office/powerpoint/2010/main" val="9700343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Duration of third stage of </a:t>
            </a:r>
            <a:r>
              <a:rPr lang="en-US" b="1" dirty="0" err="1"/>
              <a:t>labour</a:t>
            </a: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normAutofit fontScale="70000" lnSpcReduction="20000"/>
          </a:bodyPr>
          <a:lstStyle/>
          <a:p>
            <a:pPr marL="0" indent="0">
              <a:buNone/>
            </a:pPr>
            <a:r>
              <a:rPr lang="en-US" dirty="0" smtClean="0"/>
              <a:t>*The </a:t>
            </a:r>
            <a:r>
              <a:rPr lang="en-US" dirty="0"/>
              <a:t>third stage of </a:t>
            </a:r>
            <a:r>
              <a:rPr lang="en-US" dirty="0" err="1"/>
              <a:t>labour</a:t>
            </a:r>
            <a:r>
              <a:rPr lang="en-US" dirty="0"/>
              <a:t> is diagnosed as prolonged if not completed within </a:t>
            </a:r>
            <a:r>
              <a:rPr lang="en-US" dirty="0">
                <a:solidFill>
                  <a:srgbClr val="FF0000"/>
                </a:solidFill>
              </a:rPr>
              <a:t>30 minutes </a:t>
            </a:r>
            <a:r>
              <a:rPr lang="en-US" dirty="0"/>
              <a:t>of the birth of the baby with active management or </a:t>
            </a:r>
            <a:r>
              <a:rPr lang="en-US" dirty="0">
                <a:solidFill>
                  <a:srgbClr val="FF0000"/>
                </a:solidFill>
              </a:rPr>
              <a:t>60 minutes </a:t>
            </a:r>
            <a:r>
              <a:rPr lang="en-US" dirty="0"/>
              <a:t>from birth with physiological </a:t>
            </a:r>
            <a:r>
              <a:rPr lang="en-US" dirty="0" smtClean="0"/>
              <a:t>management.</a:t>
            </a:r>
          </a:p>
          <a:p>
            <a:pPr marL="0" indent="0">
              <a:buNone/>
            </a:pPr>
            <a:r>
              <a:rPr lang="en-US" dirty="0" smtClean="0"/>
              <a:t>*Active </a:t>
            </a:r>
            <a:r>
              <a:rPr lang="en-US" dirty="0"/>
              <a:t>management of the third stage of </a:t>
            </a:r>
            <a:r>
              <a:rPr lang="en-US" dirty="0" err="1"/>
              <a:t>labour</a:t>
            </a:r>
            <a:r>
              <a:rPr lang="en-US" dirty="0"/>
              <a:t> should include the following three components:</a:t>
            </a:r>
          </a:p>
          <a:p>
            <a:r>
              <a:rPr lang="en-US" dirty="0"/>
              <a:t>routine use of </a:t>
            </a:r>
            <a:r>
              <a:rPr lang="en-US" dirty="0" err="1"/>
              <a:t>uterotonic</a:t>
            </a:r>
            <a:r>
              <a:rPr lang="en-US" dirty="0"/>
              <a:t> drugs</a:t>
            </a:r>
          </a:p>
          <a:p>
            <a:r>
              <a:rPr lang="en-US" dirty="0"/>
              <a:t>deferred clamping and cutting of the cord</a:t>
            </a:r>
          </a:p>
          <a:p>
            <a:r>
              <a:rPr lang="en-US" dirty="0"/>
              <a:t>controlled cord traction after signs of separation of placenta</a:t>
            </a:r>
          </a:p>
          <a:p>
            <a:pPr marL="0" indent="0">
              <a:buNone/>
            </a:pPr>
            <a:r>
              <a:rPr lang="en-US" dirty="0" smtClean="0"/>
              <a:t>*Physiological </a:t>
            </a:r>
            <a:r>
              <a:rPr lang="en-US" dirty="0"/>
              <a:t>management of the third stage of </a:t>
            </a:r>
            <a:r>
              <a:rPr lang="en-US" dirty="0" err="1"/>
              <a:t>labour</a:t>
            </a:r>
            <a:r>
              <a:rPr lang="en-US" dirty="0"/>
              <a:t> should include the following three components:</a:t>
            </a:r>
          </a:p>
          <a:p>
            <a:r>
              <a:rPr lang="en-US" dirty="0"/>
              <a:t>no routine use of </a:t>
            </a:r>
            <a:r>
              <a:rPr lang="en-US" dirty="0" err="1"/>
              <a:t>uterotonic</a:t>
            </a:r>
            <a:r>
              <a:rPr lang="en-US" dirty="0"/>
              <a:t> drugs</a:t>
            </a:r>
          </a:p>
          <a:p>
            <a:r>
              <a:rPr lang="en-US" dirty="0"/>
              <a:t>no clamping of the cord until pulsations have ceased</a:t>
            </a:r>
          </a:p>
          <a:p>
            <a:r>
              <a:rPr lang="en-US" dirty="0"/>
              <a:t>delivery of placenta by maternal effort.</a:t>
            </a:r>
          </a:p>
          <a:p>
            <a:endParaRPr lang="en-US" dirty="0"/>
          </a:p>
        </p:txBody>
      </p:sp>
    </p:spTree>
    <p:extLst>
      <p:ext uri="{BB962C8B-B14F-4D97-AF65-F5344CB8AC3E}">
        <p14:creationId xmlns:p14="http://schemas.microsoft.com/office/powerpoint/2010/main" val="10843599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Holistic care of women in </a:t>
            </a:r>
            <a:r>
              <a:rPr lang="en-US" dirty="0" err="1"/>
              <a:t>labour</a:t>
            </a:r>
            <a:r>
              <a:rPr lang="en-US" dirty="0"/>
              <a:t>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913774" y="1403131"/>
            <a:ext cx="10364452" cy="5328745"/>
          </a:xfrm>
        </p:spPr>
        <p:txBody>
          <a:bodyPr>
            <a:normAutofit fontScale="92500" lnSpcReduction="20000"/>
          </a:bodyPr>
          <a:lstStyle/>
          <a:p>
            <a:r>
              <a:rPr lang="en-US" dirty="0"/>
              <a:t>It is essential that as obstetric caregivers we communicate clearly with women, informing them of all the </a:t>
            </a:r>
            <a:r>
              <a:rPr lang="en-US" dirty="0">
                <a:solidFill>
                  <a:srgbClr val="FF0000"/>
                </a:solidFill>
              </a:rPr>
              <a:t>birthing options </a:t>
            </a:r>
            <a:r>
              <a:rPr lang="en-US" dirty="0"/>
              <a:t>they have to ensure they have a positive birthing experience. </a:t>
            </a:r>
            <a:r>
              <a:rPr lang="en-US" dirty="0">
                <a:solidFill>
                  <a:srgbClr val="FF0000"/>
                </a:solidFill>
              </a:rPr>
              <a:t>Good communication </a:t>
            </a:r>
            <a:r>
              <a:rPr lang="en-US" dirty="0"/>
              <a:t>and interactions throughout the birthing process significantly affect the woman’s experience, which in turn affects her mental and physical health, and improves bonding with the baby postnatally. By reflecting on one's own words and body language, listening carefully, communicating clearly and appropriately whilst respecting a variety of different cultures, caregivers have the ability to directly empower women to make their own decisions.</a:t>
            </a:r>
          </a:p>
          <a:p>
            <a:r>
              <a:rPr lang="en-US" dirty="0"/>
              <a:t>Communication does not refer to the spoken language only. Good communication also encompasses </a:t>
            </a:r>
            <a:r>
              <a:rPr lang="en-US" dirty="0">
                <a:solidFill>
                  <a:srgbClr val="FF0000"/>
                </a:solidFill>
              </a:rPr>
              <a:t>nonverbal ques</a:t>
            </a:r>
            <a:r>
              <a:rPr lang="en-US" dirty="0"/>
              <a:t>, such as greeting patients with a smile, welcoming body language, standing opening the door, respecting personal space and maintenance of a calm/confident approach. When speaking be aware of asking open questions, addressing any worries or anxieties.</a:t>
            </a:r>
          </a:p>
          <a:p>
            <a:r>
              <a:rPr lang="en-US" dirty="0"/>
              <a:t>The notion of holistic care in </a:t>
            </a:r>
            <a:r>
              <a:rPr lang="en-US" dirty="0" err="1"/>
              <a:t>labour</a:t>
            </a:r>
            <a:r>
              <a:rPr lang="en-US" dirty="0"/>
              <a:t> has been endorsed by the latest </a:t>
            </a:r>
            <a:r>
              <a:rPr lang="en-US" dirty="0" smtClean="0"/>
              <a:t> </a:t>
            </a:r>
            <a:r>
              <a:rPr lang="en-US" dirty="0"/>
              <a:t>guideline on Intrapartum care, where the importance of good intrapartum communication and respect for autonomy has been </a:t>
            </a:r>
            <a:r>
              <a:rPr lang="en-US" dirty="0" err="1"/>
              <a:t>emphasised</a:t>
            </a:r>
            <a:r>
              <a:rPr lang="en-US" dirty="0"/>
              <a:t>.</a:t>
            </a:r>
          </a:p>
          <a:p>
            <a:endParaRPr lang="en-US" dirty="0"/>
          </a:p>
        </p:txBody>
      </p:sp>
    </p:spTree>
    <p:extLst>
      <p:ext uri="{BB962C8B-B14F-4D97-AF65-F5344CB8AC3E}">
        <p14:creationId xmlns:p14="http://schemas.microsoft.com/office/powerpoint/2010/main" val="12570130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99545" y="299545"/>
            <a:ext cx="11225047" cy="6558455"/>
          </a:xfrm>
        </p:spPr>
        <p:txBody>
          <a:bodyPr>
            <a:normAutofit/>
          </a:bodyPr>
          <a:lstStyle/>
          <a:p>
            <a:r>
              <a:rPr lang="en-US" dirty="0"/>
              <a:t>In terms of location of birth, low risk multi and nulliparous women should be made aware of the options they have to birth </a:t>
            </a:r>
            <a:r>
              <a:rPr lang="en-US" dirty="0" smtClean="0"/>
              <a:t>at home</a:t>
            </a:r>
            <a:r>
              <a:rPr lang="en-US" dirty="0"/>
              <a:t>, a free standing midwifery unit, alongside midwifery unit or a consultant led </a:t>
            </a:r>
            <a:r>
              <a:rPr lang="en-US" dirty="0" smtClean="0"/>
              <a:t>obstetric </a:t>
            </a:r>
            <a:r>
              <a:rPr lang="en-US" dirty="0"/>
              <a:t>unit. Women should be provided with information and the statistics about all birth settings, for example: outcomes of spontaneous delivery, access to a familiar midwife, access to medical staff, access to all forms of analgesia and possible reasons for transfer to an obstetric unit. This information should be conveyed to the patient in a way she understands and </a:t>
            </a:r>
            <a:r>
              <a:rPr lang="en-US" dirty="0" smtClean="0"/>
              <a:t>repeated if </a:t>
            </a:r>
            <a:r>
              <a:rPr lang="en-US" dirty="0"/>
              <a:t>felt additional discussions are needed. As caregivers it is imperative we respect free choice and do not disclose our own personal views or judgments.</a:t>
            </a:r>
          </a:p>
          <a:p>
            <a:r>
              <a:rPr lang="en-US" dirty="0"/>
              <a:t>Educating women and chatting with them face to face with regards to all the birthing choices they have available should occur throughout the antenatal period. Written information should also be provided where appropriate.</a:t>
            </a:r>
          </a:p>
          <a:p>
            <a:r>
              <a:rPr lang="en-US" dirty="0"/>
              <a:t>One-to-one care in </a:t>
            </a:r>
            <a:r>
              <a:rPr lang="en-US" dirty="0" err="1"/>
              <a:t>labour</a:t>
            </a:r>
            <a:r>
              <a:rPr lang="en-US" dirty="0"/>
              <a:t> has been shown to significantly improve outcomes and the provision of </a:t>
            </a:r>
            <a:r>
              <a:rPr lang="en-US" dirty="0" err="1"/>
              <a:t>labour</a:t>
            </a:r>
            <a:r>
              <a:rPr lang="en-US" dirty="0"/>
              <a:t>. Evidence from a systematic review demonstrated that this simple action of one-to-one support has the power to reduce caesarean sections, operative vaginal delivery, use of analgesia and negative feelings during </a:t>
            </a:r>
            <a:r>
              <a:rPr lang="en-US" dirty="0" err="1"/>
              <a:t>labour</a:t>
            </a:r>
            <a:r>
              <a:rPr lang="en-US" dirty="0"/>
              <a:t>.</a:t>
            </a:r>
          </a:p>
          <a:p>
            <a:endParaRPr lang="en-US" dirty="0"/>
          </a:p>
        </p:txBody>
      </p:sp>
    </p:spTree>
    <p:extLst>
      <p:ext uri="{BB962C8B-B14F-4D97-AF65-F5344CB8AC3E}">
        <p14:creationId xmlns:p14="http://schemas.microsoft.com/office/powerpoint/2010/main" val="1528734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178183" y="1276492"/>
            <a:ext cx="10037504" cy="4726898"/>
          </a:xfrm>
          <a:prstGeom prst="rect">
            <a:avLst/>
          </a:prstGeom>
        </p:spPr>
      </p:pic>
    </p:spTree>
    <p:extLst>
      <p:ext uri="{BB962C8B-B14F-4D97-AF65-F5344CB8AC3E}">
        <p14:creationId xmlns:p14="http://schemas.microsoft.com/office/powerpoint/2010/main" val="8985737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normal </a:t>
            </a:r>
            <a:r>
              <a:rPr lang="en-US" dirty="0" err="1"/>
              <a:t>partogram</a:t>
            </a:r>
            <a:r>
              <a:rPr lang="en-US" dirty="0"/>
              <a:t/>
            </a:r>
            <a:br>
              <a:rPr lang="en-US" dirty="0"/>
            </a:br>
            <a:endParaRPr lang="en-US" dirty="0"/>
          </a:p>
        </p:txBody>
      </p:sp>
      <p:pic>
        <p:nvPicPr>
          <p:cNvPr id="4" name="Content Placeholder 3"/>
          <p:cNvPicPr>
            <a:picLocks noGrp="1" noChangeAspect="1"/>
          </p:cNvPicPr>
          <p:nvPr>
            <p:ph sz="quarter" idx="13"/>
          </p:nvPr>
        </p:nvPicPr>
        <p:blipFill>
          <a:blip r:embed="rId2"/>
          <a:stretch>
            <a:fillRect/>
          </a:stretch>
        </p:blipFill>
        <p:spPr>
          <a:xfrm>
            <a:off x="234683" y="1893997"/>
            <a:ext cx="4407433" cy="3424237"/>
          </a:xfrm>
          <a:prstGeom prst="rect">
            <a:avLst/>
          </a:prstGeom>
        </p:spPr>
      </p:pic>
      <p:sp>
        <p:nvSpPr>
          <p:cNvPr id="5" name="Rectangle 4"/>
          <p:cNvSpPr/>
          <p:nvPr/>
        </p:nvSpPr>
        <p:spPr>
          <a:xfrm>
            <a:off x="4912171" y="2214694"/>
            <a:ext cx="6096000" cy="3970318"/>
          </a:xfrm>
          <a:prstGeom prst="rect">
            <a:avLst/>
          </a:prstGeom>
        </p:spPr>
        <p:txBody>
          <a:bodyPr>
            <a:spAutoFit/>
          </a:bodyPr>
          <a:lstStyle/>
          <a:p>
            <a:r>
              <a:rPr lang="en-US" dirty="0">
                <a:solidFill>
                  <a:srgbClr val="3C3C3C"/>
                </a:solidFill>
                <a:latin typeface="Calibri Regular" charset="0"/>
              </a:rPr>
              <a:t>A 36-year-old para 1 presents to the maternity unit in spontaneous </a:t>
            </a:r>
            <a:r>
              <a:rPr lang="en-US" dirty="0" err="1">
                <a:solidFill>
                  <a:srgbClr val="3C3C3C"/>
                </a:solidFill>
                <a:latin typeface="Calibri Regular" charset="0"/>
              </a:rPr>
              <a:t>labour</a:t>
            </a:r>
            <a:r>
              <a:rPr lang="en-US" dirty="0">
                <a:solidFill>
                  <a:srgbClr val="3C3C3C"/>
                </a:solidFill>
                <a:latin typeface="Calibri Regular" charset="0"/>
              </a:rPr>
              <a:t> at term. In her previous pregnancy she had a </a:t>
            </a:r>
            <a:r>
              <a:rPr lang="en-US" dirty="0" err="1">
                <a:solidFill>
                  <a:srgbClr val="3C3C3C"/>
                </a:solidFill>
                <a:latin typeface="Calibri Regular" charset="0"/>
              </a:rPr>
              <a:t>ventouse</a:t>
            </a:r>
            <a:r>
              <a:rPr lang="en-US" dirty="0">
                <a:solidFill>
                  <a:srgbClr val="3C3C3C"/>
                </a:solidFill>
                <a:latin typeface="Calibri Regular" charset="0"/>
              </a:rPr>
              <a:t> (vacuum) delivery of a 3.32 kg baby. On admission to the unit she is 3 cm dilated. She is contracting 4 in 10 minutes and her contractions are assessed as moderate.</a:t>
            </a:r>
          </a:p>
          <a:p>
            <a:r>
              <a:rPr lang="en-US" dirty="0">
                <a:solidFill>
                  <a:srgbClr val="3C3C3C"/>
                </a:solidFill>
                <a:latin typeface="Calibri Regular" charset="0"/>
              </a:rPr>
              <a:t>Two hours later, the vaginal examination is repeated and her cervix is 4 cm dilated. She is encouraged to </a:t>
            </a:r>
            <a:r>
              <a:rPr lang="en-US" dirty="0" err="1">
                <a:solidFill>
                  <a:srgbClr val="3C3C3C"/>
                </a:solidFill>
                <a:latin typeface="Calibri Regular" charset="0"/>
              </a:rPr>
              <a:t>mobilise</a:t>
            </a:r>
            <a:r>
              <a:rPr lang="en-US" dirty="0">
                <a:solidFill>
                  <a:srgbClr val="3C3C3C"/>
                </a:solidFill>
                <a:latin typeface="Calibri Regular" charset="0"/>
              </a:rPr>
              <a:t> and her membranes are left intact. Four hours later she has a spontaneous rupture of the fetal membranes.</a:t>
            </a:r>
          </a:p>
          <a:p>
            <a:r>
              <a:rPr lang="en-US" dirty="0">
                <a:solidFill>
                  <a:srgbClr val="3C3C3C"/>
                </a:solidFill>
                <a:latin typeface="Calibri Regular" charset="0"/>
              </a:rPr>
              <a:t>She is now 8 cm dilated. Three hours later she reports an urge to push – on examination her cervix is fully dilated with the fetal vertex below the ischial spines, in an </a:t>
            </a:r>
            <a:r>
              <a:rPr lang="en-US" dirty="0" err="1">
                <a:solidFill>
                  <a:srgbClr val="3C3C3C"/>
                </a:solidFill>
                <a:latin typeface="Calibri Regular" charset="0"/>
              </a:rPr>
              <a:t>occipito</a:t>
            </a:r>
            <a:r>
              <a:rPr lang="en-US" dirty="0">
                <a:solidFill>
                  <a:srgbClr val="3C3C3C"/>
                </a:solidFill>
                <a:latin typeface="Calibri Regular" charset="0"/>
              </a:rPr>
              <a:t>–anterior position. Thirty minutes later she has a spontaneous vertex delivery.</a:t>
            </a:r>
            <a:endParaRPr lang="en-US" b="0" i="0" dirty="0">
              <a:solidFill>
                <a:srgbClr val="3C3C3C"/>
              </a:solidFill>
              <a:effectLst/>
              <a:latin typeface="Calibri Regular" charset="0"/>
            </a:endParaRPr>
          </a:p>
        </p:txBody>
      </p:sp>
    </p:spTree>
    <p:extLst>
      <p:ext uri="{BB962C8B-B14F-4D97-AF65-F5344CB8AC3E}">
        <p14:creationId xmlns:p14="http://schemas.microsoft.com/office/powerpoint/2010/main" val="932104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09848" y="48358"/>
            <a:ext cx="8282152" cy="6809642"/>
          </a:xfrm>
          <a:prstGeom prst="rect">
            <a:avLst/>
          </a:prstGeom>
        </p:spPr>
      </p:pic>
      <p:sp>
        <p:nvSpPr>
          <p:cNvPr id="5" name="Rectangle 4"/>
          <p:cNvSpPr/>
          <p:nvPr/>
        </p:nvSpPr>
        <p:spPr>
          <a:xfrm>
            <a:off x="884917" y="48358"/>
            <a:ext cx="3024931" cy="369332"/>
          </a:xfrm>
          <a:prstGeom prst="rect">
            <a:avLst/>
          </a:prstGeom>
        </p:spPr>
        <p:txBody>
          <a:bodyPr wrap="none">
            <a:spAutoFit/>
          </a:bodyPr>
          <a:lstStyle/>
          <a:p>
            <a:r>
              <a:rPr lang="en-US" dirty="0">
                <a:solidFill>
                  <a:srgbClr val="000000"/>
                </a:solidFill>
                <a:latin typeface="Calibri Regular" charset="0"/>
              </a:rPr>
              <a:t>The modified WHO </a:t>
            </a:r>
            <a:r>
              <a:rPr lang="en-US" dirty="0" err="1">
                <a:solidFill>
                  <a:srgbClr val="000000"/>
                </a:solidFill>
                <a:latin typeface="Calibri Regular" charset="0"/>
              </a:rPr>
              <a:t>partogram</a:t>
            </a:r>
            <a:endParaRPr lang="en-US" b="0" i="0" dirty="0">
              <a:solidFill>
                <a:srgbClr val="000000"/>
              </a:solidFill>
              <a:effectLst/>
              <a:latin typeface="Calibri Regular" charset="0"/>
            </a:endParaRPr>
          </a:p>
        </p:txBody>
      </p:sp>
    </p:spTree>
    <p:extLst>
      <p:ext uri="{BB962C8B-B14F-4D97-AF65-F5344CB8AC3E}">
        <p14:creationId xmlns:p14="http://schemas.microsoft.com/office/powerpoint/2010/main" val="1828274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891862" y="-10215"/>
            <a:ext cx="8510766" cy="6868215"/>
          </a:xfrm>
          <a:prstGeom prst="rect">
            <a:avLst/>
          </a:prstGeom>
        </p:spPr>
      </p:pic>
    </p:spTree>
    <p:extLst>
      <p:ext uri="{BB962C8B-B14F-4D97-AF65-F5344CB8AC3E}">
        <p14:creationId xmlns:p14="http://schemas.microsoft.com/office/powerpoint/2010/main" val="6717767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a:xfrm>
            <a:off x="913774" y="2367092"/>
            <a:ext cx="10363826" cy="4222894"/>
          </a:xfrm>
        </p:spPr>
        <p:txBody>
          <a:bodyPr>
            <a:normAutofit lnSpcReduction="10000"/>
          </a:bodyPr>
          <a:lstStyle/>
          <a:p>
            <a:r>
              <a:rPr lang="en-US" dirty="0"/>
              <a:t>A “holistic approach” should be adopted to ensure women’s physical and psychological needs are met in pregnancy</a:t>
            </a:r>
          </a:p>
          <a:p>
            <a:r>
              <a:rPr lang="en-US" dirty="0"/>
              <a:t>Good communication and support throughout pregnancy has a positive effect on </a:t>
            </a:r>
            <a:r>
              <a:rPr lang="en-US" dirty="0" err="1"/>
              <a:t>labour</a:t>
            </a:r>
            <a:r>
              <a:rPr lang="en-US" dirty="0"/>
              <a:t> and improves postnatal bonding</a:t>
            </a:r>
          </a:p>
          <a:p>
            <a:r>
              <a:rPr lang="en-US" dirty="0"/>
              <a:t>Communication encompasses both verbal and nonverbal language</a:t>
            </a:r>
          </a:p>
          <a:p>
            <a:r>
              <a:rPr lang="en-US" dirty="0"/>
              <a:t>Caregivers should respect free choice and help to empower the woman to make her own birthing decisions</a:t>
            </a:r>
          </a:p>
          <a:p>
            <a:r>
              <a:rPr lang="en-US" dirty="0"/>
              <a:t>Educating women to birth choices should occur in the antenatal period</a:t>
            </a:r>
          </a:p>
          <a:p>
            <a:r>
              <a:rPr lang="en-US" dirty="0"/>
              <a:t>One-to-one care in </a:t>
            </a:r>
            <a:r>
              <a:rPr lang="en-US" dirty="0" err="1"/>
              <a:t>labour</a:t>
            </a:r>
            <a:r>
              <a:rPr lang="en-US" dirty="0"/>
              <a:t> decreases interventions and negative feelings in </a:t>
            </a:r>
            <a:r>
              <a:rPr lang="en-US" dirty="0" err="1"/>
              <a:t>labour</a:t>
            </a:r>
            <a:endParaRPr lang="en-US" dirty="0"/>
          </a:p>
          <a:p>
            <a:endParaRPr lang="en-US" dirty="0"/>
          </a:p>
        </p:txBody>
      </p:sp>
    </p:spTree>
    <p:extLst>
      <p:ext uri="{BB962C8B-B14F-4D97-AF65-F5344CB8AC3E}">
        <p14:creationId xmlns:p14="http://schemas.microsoft.com/office/powerpoint/2010/main" val="970148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Practical management of </a:t>
            </a:r>
            <a:r>
              <a:rPr lang="en-US" dirty="0" err="1"/>
              <a:t>labour</a:t>
            </a:r>
            <a:r>
              <a:rPr lang="en-US" dirty="0"/>
              <a:t/>
            </a:r>
            <a:br>
              <a:rPr lang="en-US" dirty="0"/>
            </a:br>
            <a:r>
              <a:rPr lang="en-US" b="1" dirty="0"/>
              <a:t>Vaginal examination and cervical assessment </a:t>
            </a:r>
            <a:r>
              <a:rPr lang="en-US" dirty="0"/>
              <a:t/>
            </a:r>
            <a:br>
              <a:rPr lang="en-US" dirty="0"/>
            </a:br>
            <a:endParaRPr lang="en-US" dirty="0"/>
          </a:p>
        </p:txBody>
      </p:sp>
      <p:pic>
        <p:nvPicPr>
          <p:cNvPr id="4" name="Content Placeholder 3"/>
          <p:cNvPicPr>
            <a:picLocks noGrp="1" noChangeAspect="1"/>
          </p:cNvPicPr>
          <p:nvPr>
            <p:ph sz="quarter" idx="13"/>
          </p:nvPr>
        </p:nvPicPr>
        <p:blipFill>
          <a:blip r:embed="rId2"/>
          <a:stretch>
            <a:fillRect/>
          </a:stretch>
        </p:blipFill>
        <p:spPr>
          <a:xfrm>
            <a:off x="3809266" y="2366963"/>
            <a:ext cx="4573467" cy="3424237"/>
          </a:xfrm>
          <a:prstGeom prst="rect">
            <a:avLst/>
          </a:prstGeom>
        </p:spPr>
      </p:pic>
      <p:sp>
        <p:nvSpPr>
          <p:cNvPr id="5" name="Rectangle 4"/>
          <p:cNvSpPr/>
          <p:nvPr/>
        </p:nvSpPr>
        <p:spPr>
          <a:xfrm>
            <a:off x="3921269" y="5791200"/>
            <a:ext cx="4349460" cy="369332"/>
          </a:xfrm>
          <a:prstGeom prst="rect">
            <a:avLst/>
          </a:prstGeom>
        </p:spPr>
        <p:txBody>
          <a:bodyPr wrap="none">
            <a:spAutoFit/>
          </a:bodyPr>
          <a:lstStyle/>
          <a:p>
            <a:r>
              <a:rPr lang="en-US">
                <a:solidFill>
                  <a:srgbClr val="3C3C3C"/>
                </a:solidFill>
                <a:latin typeface="Calibri Regular" charset="0"/>
              </a:rPr>
              <a:t>A training device to assess cervical dilatation</a:t>
            </a:r>
            <a:endParaRPr lang="en-US"/>
          </a:p>
        </p:txBody>
      </p:sp>
    </p:spTree>
    <p:extLst>
      <p:ext uri="{BB962C8B-B14F-4D97-AF65-F5344CB8AC3E}">
        <p14:creationId xmlns:p14="http://schemas.microsoft.com/office/powerpoint/2010/main" val="15869662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520262"/>
            <a:ext cx="10358571" cy="5270937"/>
          </a:xfrm>
        </p:spPr>
        <p:txBody>
          <a:bodyPr>
            <a:normAutofit/>
          </a:bodyPr>
          <a:lstStyle/>
          <a:p>
            <a:pPr marL="0" indent="0">
              <a:buNone/>
            </a:pPr>
            <a:r>
              <a:rPr lang="en-US" dirty="0" smtClean="0"/>
              <a:t>-The </a:t>
            </a:r>
            <a:r>
              <a:rPr lang="en-US" dirty="0"/>
              <a:t>World Health </a:t>
            </a:r>
            <a:r>
              <a:rPr lang="en-US" dirty="0" err="1"/>
              <a:t>Organisation's</a:t>
            </a:r>
            <a:r>
              <a:rPr lang="en-US" dirty="0"/>
              <a:t> </a:t>
            </a:r>
            <a:r>
              <a:rPr lang="en-US" i="1" dirty="0"/>
              <a:t>Principles of Perinatal Care</a:t>
            </a:r>
            <a:r>
              <a:rPr lang="en-US" dirty="0"/>
              <a:t> </a:t>
            </a:r>
            <a:r>
              <a:rPr lang="en-US" dirty="0" smtClean="0"/>
              <a:t> </a:t>
            </a:r>
            <a:r>
              <a:rPr lang="en-US" dirty="0"/>
              <a:t>recommend that 4-hourly vaginal examinations during normal </a:t>
            </a:r>
            <a:r>
              <a:rPr lang="en-US" dirty="0" err="1"/>
              <a:t>labour</a:t>
            </a:r>
            <a:r>
              <a:rPr lang="en-US" dirty="0"/>
              <a:t> are adequate. Ideally they should be performed by the same professional to </a:t>
            </a:r>
            <a:r>
              <a:rPr lang="en-US" dirty="0" err="1"/>
              <a:t>minimise</a:t>
            </a:r>
            <a:r>
              <a:rPr lang="en-US" dirty="0"/>
              <a:t> inter-observer variation.</a:t>
            </a:r>
          </a:p>
          <a:p>
            <a:pPr marL="0" indent="0">
              <a:buNone/>
            </a:pPr>
            <a:r>
              <a:rPr lang="en-US" dirty="0" smtClean="0"/>
              <a:t>-During </a:t>
            </a:r>
            <a:r>
              <a:rPr lang="en-US" dirty="0"/>
              <a:t>a vaginal examination, the following should be noted:</a:t>
            </a:r>
          </a:p>
          <a:p>
            <a:r>
              <a:rPr lang="en-US" dirty="0" err="1"/>
              <a:t>colour</a:t>
            </a:r>
            <a:r>
              <a:rPr lang="en-US" dirty="0"/>
              <a:t> of the amniotic fluid, and the presence or absence of meconium</a:t>
            </a:r>
          </a:p>
          <a:p>
            <a:r>
              <a:rPr lang="en-US" dirty="0">
                <a:solidFill>
                  <a:srgbClr val="FF0000"/>
                </a:solidFill>
              </a:rPr>
              <a:t>dilatation of the cervix</a:t>
            </a:r>
          </a:p>
          <a:p>
            <a:r>
              <a:rPr lang="en-US" dirty="0">
                <a:solidFill>
                  <a:srgbClr val="FF0000"/>
                </a:solidFill>
              </a:rPr>
              <a:t>station of the presenting </a:t>
            </a:r>
            <a:r>
              <a:rPr lang="en-US" dirty="0"/>
              <a:t>part – in cm above or below the ischial spines </a:t>
            </a:r>
            <a:r>
              <a:rPr lang="en-US" dirty="0" smtClean="0"/>
              <a:t>.</a:t>
            </a:r>
          </a:p>
          <a:p>
            <a:r>
              <a:rPr lang="en-US" dirty="0" smtClean="0"/>
              <a:t>position </a:t>
            </a:r>
            <a:r>
              <a:rPr lang="en-US" dirty="0"/>
              <a:t>of the presenting part – referring to the occiput if the presentation is cephalic or sacrum if breech</a:t>
            </a:r>
          </a:p>
          <a:p>
            <a:r>
              <a:rPr lang="en-US" dirty="0"/>
              <a:t>presence of </a:t>
            </a:r>
            <a:r>
              <a:rPr lang="en-US" dirty="0" smtClean="0">
                <a:solidFill>
                  <a:srgbClr val="FF0000"/>
                </a:solidFill>
              </a:rPr>
              <a:t>**caput </a:t>
            </a:r>
            <a:r>
              <a:rPr lang="en-US" dirty="0">
                <a:solidFill>
                  <a:srgbClr val="FF0000"/>
                </a:solidFill>
              </a:rPr>
              <a:t>and </a:t>
            </a:r>
            <a:r>
              <a:rPr lang="en-US" dirty="0" err="1">
                <a:solidFill>
                  <a:srgbClr val="FF0000"/>
                </a:solidFill>
              </a:rPr>
              <a:t>moulding</a:t>
            </a:r>
            <a:r>
              <a:rPr lang="en-US" dirty="0"/>
              <a:t> – which may indicate obstructed </a:t>
            </a:r>
            <a:r>
              <a:rPr lang="en-US" dirty="0" err="1"/>
              <a:t>labour</a:t>
            </a:r>
            <a:endParaRPr lang="en-US" dirty="0"/>
          </a:p>
          <a:p>
            <a:endParaRPr lang="en-US" dirty="0"/>
          </a:p>
        </p:txBody>
      </p:sp>
    </p:spTree>
    <p:extLst>
      <p:ext uri="{BB962C8B-B14F-4D97-AF65-F5344CB8AC3E}">
        <p14:creationId xmlns:p14="http://schemas.microsoft.com/office/powerpoint/2010/main" val="1955434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013371" y="801851"/>
            <a:ext cx="10326729" cy="4605721"/>
          </a:xfrm>
          <a:prstGeom prst="rect">
            <a:avLst/>
          </a:prstGeom>
        </p:spPr>
      </p:pic>
      <p:sp>
        <p:nvSpPr>
          <p:cNvPr id="5" name="Rectangle 4"/>
          <p:cNvSpPr/>
          <p:nvPr/>
        </p:nvSpPr>
        <p:spPr>
          <a:xfrm>
            <a:off x="2605689" y="5888421"/>
            <a:ext cx="7547303" cy="646331"/>
          </a:xfrm>
          <a:prstGeom prst="rect">
            <a:avLst/>
          </a:prstGeom>
        </p:spPr>
        <p:txBody>
          <a:bodyPr wrap="square">
            <a:spAutoFit/>
          </a:bodyPr>
          <a:lstStyle/>
          <a:p>
            <a:r>
              <a:rPr lang="en-US" dirty="0"/>
              <a:t>Progress in </a:t>
            </a:r>
            <a:r>
              <a:rPr lang="en-US" dirty="0" err="1"/>
              <a:t>labour</a:t>
            </a:r>
            <a:r>
              <a:rPr lang="en-US" dirty="0"/>
              <a:t> may include determining the station of the presenting part.</a:t>
            </a:r>
            <a:br>
              <a:rPr lang="en-US" dirty="0"/>
            </a:br>
            <a:endParaRPr lang="en-US" dirty="0"/>
          </a:p>
        </p:txBody>
      </p:sp>
    </p:spTree>
    <p:extLst>
      <p:ext uri="{BB962C8B-B14F-4D97-AF65-F5344CB8AC3E}">
        <p14:creationId xmlns:p14="http://schemas.microsoft.com/office/powerpoint/2010/main" val="415102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67103" y="348819"/>
            <a:ext cx="86408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chemeClr val="tx1"/>
                </a:solidFill>
                <a:effectLst/>
                <a:latin typeface="Arial" charset="0"/>
              </a:rPr>
              <a:t>Progress in labour may include determining the station of the presenting part</a:t>
            </a:r>
          </a:p>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dirty="0">
                <a:ln>
                  <a:noFill/>
                </a:ln>
                <a:solidFill>
                  <a:schemeClr val="tx1"/>
                </a:solidFill>
                <a:effectLst/>
                <a:latin typeface="Arial" charset="0"/>
              </a:rPr>
              <a:t>  </a:t>
            </a:r>
          </a:p>
        </p:txBody>
      </p:sp>
      <p:pic>
        <p:nvPicPr>
          <p:cNvPr id="1026" name="Picture 2" descr="/var/folders/hw/vmr45jy97cz_px5rpxx9lpn00000gn/T/com.microsoft.Powerpoint/WebArchiveCopyPasteTempFiles/station_of_presenting-500x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352" y="1507688"/>
            <a:ext cx="7630510" cy="459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3482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Abdominal palpation</a:t>
            </a:r>
            <a:br>
              <a:rPr lang="en-US" dirty="0"/>
            </a:br>
            <a:endParaRPr lang="en-US" dirty="0"/>
          </a:p>
        </p:txBody>
      </p:sp>
      <p:sp>
        <p:nvSpPr>
          <p:cNvPr id="3" name="Content Placeholder 2"/>
          <p:cNvSpPr>
            <a:spLocks noGrp="1"/>
          </p:cNvSpPr>
          <p:nvPr>
            <p:ph sz="quarter" idx="13"/>
          </p:nvPr>
        </p:nvSpPr>
        <p:spPr>
          <a:xfrm>
            <a:off x="913774" y="2367092"/>
            <a:ext cx="4399205" cy="3481915"/>
          </a:xfrm>
        </p:spPr>
        <p:txBody>
          <a:bodyPr>
            <a:normAutofit fontScale="92500" lnSpcReduction="20000"/>
          </a:bodyPr>
          <a:lstStyle/>
          <a:p>
            <a:r>
              <a:rPr lang="en-US" dirty="0"/>
              <a:t>Abdominal palpation during </a:t>
            </a:r>
            <a:r>
              <a:rPr lang="en-US" dirty="0" err="1"/>
              <a:t>labour</a:t>
            </a:r>
            <a:r>
              <a:rPr lang="en-US" dirty="0"/>
              <a:t> by a skilled examiner can identify the fetal presentation (described in fifths by the amount of fetal head palpable above the pelvic brim), descent of the presenting part and rotation of the fetal head.</a:t>
            </a:r>
          </a:p>
          <a:p>
            <a:r>
              <a:rPr lang="en-US" dirty="0"/>
              <a:t>The head is engaged if 2/5, 1/5 or 0/5 of the fetal head is palpable abdominally.</a:t>
            </a:r>
          </a:p>
          <a:p>
            <a:endParaRPr lang="en-US" dirty="0"/>
          </a:p>
        </p:txBody>
      </p:sp>
      <p:pic>
        <p:nvPicPr>
          <p:cNvPr id="4" name="Picture 3"/>
          <p:cNvPicPr>
            <a:picLocks noChangeAspect="1"/>
          </p:cNvPicPr>
          <p:nvPr/>
        </p:nvPicPr>
        <p:blipFill>
          <a:blip r:embed="rId2"/>
          <a:stretch>
            <a:fillRect/>
          </a:stretch>
        </p:blipFill>
        <p:spPr>
          <a:xfrm>
            <a:off x="5889735" y="2266549"/>
            <a:ext cx="4953000" cy="3683000"/>
          </a:xfrm>
          <a:prstGeom prst="rect">
            <a:avLst/>
          </a:prstGeom>
        </p:spPr>
      </p:pic>
    </p:spTree>
    <p:extLst>
      <p:ext uri="{BB962C8B-B14F-4D97-AF65-F5344CB8AC3E}">
        <p14:creationId xmlns:p14="http://schemas.microsoft.com/office/powerpoint/2010/main" val="901496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 uterine activity</a:t>
            </a:r>
            <a:br>
              <a:rPr lang="en-US" dirty="0"/>
            </a:br>
            <a:endParaRPr lang="en-US" dirty="0"/>
          </a:p>
        </p:txBody>
      </p:sp>
      <p:sp>
        <p:nvSpPr>
          <p:cNvPr id="3" name="Content Placeholder 2"/>
          <p:cNvSpPr>
            <a:spLocks noGrp="1"/>
          </p:cNvSpPr>
          <p:nvPr>
            <p:ph sz="quarter" idx="13"/>
          </p:nvPr>
        </p:nvSpPr>
        <p:spPr/>
        <p:txBody>
          <a:bodyPr>
            <a:normAutofit fontScale="92500" lnSpcReduction="20000"/>
          </a:bodyPr>
          <a:lstStyle/>
          <a:p>
            <a:r>
              <a:rPr lang="en-US" dirty="0"/>
              <a:t>Uterine activity is routinely monitored in </a:t>
            </a:r>
            <a:r>
              <a:rPr lang="en-US" dirty="0" err="1"/>
              <a:t>labour</a:t>
            </a:r>
            <a:r>
              <a:rPr lang="en-US" dirty="0"/>
              <a:t> by </a:t>
            </a:r>
            <a:r>
              <a:rPr lang="en-US" dirty="0">
                <a:solidFill>
                  <a:srgbClr val="FF0000"/>
                </a:solidFill>
              </a:rPr>
              <a:t>palpation </a:t>
            </a:r>
            <a:r>
              <a:rPr lang="en-US" dirty="0"/>
              <a:t>and by measuring the length, strength and duration of contractions. Uterine activity over a 10 minute period is plotted on the </a:t>
            </a:r>
            <a:r>
              <a:rPr lang="en-US" dirty="0" err="1"/>
              <a:t>partogram</a:t>
            </a:r>
            <a:r>
              <a:rPr lang="en-US" dirty="0"/>
              <a:t>. Women often report increasing, regular uterine activity at the onset of </a:t>
            </a:r>
            <a:r>
              <a:rPr lang="en-US" dirty="0" err="1"/>
              <a:t>labour</a:t>
            </a:r>
            <a:r>
              <a:rPr lang="en-US" dirty="0"/>
              <a:t>.</a:t>
            </a:r>
          </a:p>
          <a:p>
            <a:r>
              <a:rPr lang="en-US" dirty="0"/>
              <a:t>Studies have shown that obese, nulliparous patients have greater difficulty perceiving </a:t>
            </a:r>
            <a:r>
              <a:rPr lang="en-US" dirty="0" smtClean="0"/>
              <a:t>contractions. </a:t>
            </a:r>
            <a:r>
              <a:rPr lang="en-US" dirty="0" err="1"/>
              <a:t>Incoordinate</a:t>
            </a:r>
            <a:r>
              <a:rPr lang="en-US" dirty="0"/>
              <a:t> uterine activity is one of the most common complications of the </a:t>
            </a:r>
            <a:r>
              <a:rPr lang="en-US" dirty="0" err="1">
                <a:solidFill>
                  <a:srgbClr val="FF0000"/>
                </a:solidFill>
              </a:rPr>
              <a:t>primigravid</a:t>
            </a:r>
            <a:r>
              <a:rPr lang="en-US" dirty="0">
                <a:solidFill>
                  <a:srgbClr val="FF0000"/>
                </a:solidFill>
              </a:rPr>
              <a:t> </a:t>
            </a:r>
            <a:r>
              <a:rPr lang="en-US" dirty="0" err="1">
                <a:solidFill>
                  <a:srgbClr val="FF0000"/>
                </a:solidFill>
              </a:rPr>
              <a:t>labour</a:t>
            </a:r>
            <a:r>
              <a:rPr lang="en-US" dirty="0">
                <a:solidFill>
                  <a:srgbClr val="FF0000"/>
                </a:solidFill>
              </a:rPr>
              <a:t> </a:t>
            </a:r>
            <a:r>
              <a:rPr lang="en-US" dirty="0"/>
              <a:t>and is corrected with an intravenous infusion of synthetic oxytocin.</a:t>
            </a:r>
          </a:p>
          <a:p>
            <a:r>
              <a:rPr lang="en-US" dirty="0"/>
              <a:t>Other techniques that have been used to monitor uterine activity in </a:t>
            </a:r>
            <a:r>
              <a:rPr lang="en-US" dirty="0" err="1"/>
              <a:t>labour</a:t>
            </a:r>
            <a:r>
              <a:rPr lang="en-US" dirty="0"/>
              <a:t> include intrauterine pressure </a:t>
            </a:r>
            <a:r>
              <a:rPr lang="en-US" dirty="0" smtClean="0"/>
              <a:t>transducers </a:t>
            </a:r>
            <a:r>
              <a:rPr lang="en-US" dirty="0"/>
              <a:t>and </a:t>
            </a:r>
            <a:r>
              <a:rPr lang="en-US" dirty="0">
                <a:solidFill>
                  <a:srgbClr val="FF0000"/>
                </a:solidFill>
              </a:rPr>
              <a:t>transabdominal uterine electromyography</a:t>
            </a:r>
          </a:p>
          <a:p>
            <a:endParaRPr lang="en-US" dirty="0"/>
          </a:p>
        </p:txBody>
      </p:sp>
    </p:spTree>
    <p:extLst>
      <p:ext uri="{BB962C8B-B14F-4D97-AF65-F5344CB8AC3E}">
        <p14:creationId xmlns:p14="http://schemas.microsoft.com/office/powerpoint/2010/main" val="948260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67559" y="551794"/>
            <a:ext cx="11125093" cy="5990895"/>
          </a:xfrm>
        </p:spPr>
      </p:pic>
    </p:spTree>
    <p:extLst>
      <p:ext uri="{BB962C8B-B14F-4D97-AF65-F5344CB8AC3E}">
        <p14:creationId xmlns:p14="http://schemas.microsoft.com/office/powerpoint/2010/main" val="6344415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Progress in the second stage of </a:t>
            </a:r>
            <a:r>
              <a:rPr lang="en-US" dirty="0" err="1"/>
              <a:t>labour</a:t>
            </a: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913775" y="1403132"/>
            <a:ext cx="10363824" cy="5454868"/>
          </a:xfrm>
        </p:spPr>
        <p:txBody>
          <a:bodyPr>
            <a:normAutofit fontScale="92500" lnSpcReduction="20000"/>
          </a:bodyPr>
          <a:lstStyle/>
          <a:p>
            <a:r>
              <a:rPr lang="en-US" dirty="0"/>
              <a:t>Progress in the second stage of </a:t>
            </a:r>
            <a:r>
              <a:rPr lang="en-US" dirty="0" err="1"/>
              <a:t>labour</a:t>
            </a:r>
            <a:r>
              <a:rPr lang="en-US" dirty="0"/>
              <a:t> is determined </a:t>
            </a:r>
            <a:r>
              <a:rPr lang="en-US" dirty="0">
                <a:solidFill>
                  <a:srgbClr val="FF0000"/>
                </a:solidFill>
              </a:rPr>
              <a:t>by descent and rotation </a:t>
            </a:r>
            <a:r>
              <a:rPr lang="en-US" dirty="0"/>
              <a:t>of the fetal head on vaginal examination. During the propulsive phase the head is relatively high, the position is </a:t>
            </a:r>
            <a:r>
              <a:rPr lang="en-US" dirty="0" err="1"/>
              <a:t>occipito</a:t>
            </a:r>
            <a:r>
              <a:rPr lang="en-US" dirty="0"/>
              <a:t>–transverse, the lower vagina is not stretched and the woman has no urge to push. Details of the decent or the presenting part and cervical dilation are documented on the </a:t>
            </a:r>
            <a:r>
              <a:rPr lang="en-US" dirty="0" err="1"/>
              <a:t>partogram</a:t>
            </a:r>
            <a:r>
              <a:rPr lang="en-US" dirty="0"/>
              <a:t>.</a:t>
            </a:r>
          </a:p>
          <a:p>
            <a:r>
              <a:rPr lang="en-US" dirty="0"/>
              <a:t>In the expulsive or active phase of the second stage the fetal head has reached the pelvic floor and the woman usually has a strong desire to push. Not all women experience the urge to push when the cervix is fully dilated – the involuntary desire to bear down can occur before or after complete cervical dilatation, when the presenting part is at an advanced station.</a:t>
            </a:r>
          </a:p>
          <a:p>
            <a:r>
              <a:rPr lang="en-US" dirty="0"/>
              <a:t>It is not uncommon for </a:t>
            </a:r>
            <a:r>
              <a:rPr lang="en-US" dirty="0" err="1"/>
              <a:t>labouring</a:t>
            </a:r>
            <a:r>
              <a:rPr lang="en-US" dirty="0"/>
              <a:t> women to be encouraged to start pushing with each contraction as soon as the diagnosis of cervical full dilatation is made; however, the use of sustained </a:t>
            </a:r>
            <a:r>
              <a:rPr lang="en-US" dirty="0" err="1"/>
              <a:t>valsalva</a:t>
            </a:r>
            <a:r>
              <a:rPr lang="en-US" dirty="0"/>
              <a:t> bearing down efforts is associated with adverse maternal and fetal effects. </a:t>
            </a:r>
            <a:r>
              <a:rPr lang="en-US" dirty="0">
                <a:solidFill>
                  <a:srgbClr val="FF0000"/>
                </a:solidFill>
              </a:rPr>
              <a:t>Delaying active pushing until the woman has an involuntary urge or the fetal head is visible on the perineum has been shown to reduce the incidence of forceps delivery</a:t>
            </a:r>
            <a:r>
              <a:rPr lang="en-US" dirty="0"/>
              <a:t>, the need for caesarean section and shortens the active bearing down phase of the second stage.</a:t>
            </a:r>
          </a:p>
          <a:p>
            <a:endParaRPr lang="en-US" dirty="0"/>
          </a:p>
        </p:txBody>
      </p:sp>
    </p:spTree>
    <p:extLst>
      <p:ext uri="{BB962C8B-B14F-4D97-AF65-F5344CB8AC3E}">
        <p14:creationId xmlns:p14="http://schemas.microsoft.com/office/powerpoint/2010/main" val="15973075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540" y="27668"/>
            <a:ext cx="10327039" cy="1312401"/>
          </a:xfrm>
        </p:spPr>
        <p:txBody>
          <a:bodyPr>
            <a:normAutofit fontScale="90000"/>
          </a:bodyPr>
          <a:lstStyle/>
          <a:p>
            <a:r>
              <a:rPr lang="en-US" dirty="0"/>
              <a:t>Effects of sustained </a:t>
            </a:r>
            <a:r>
              <a:rPr lang="en-US" dirty="0" err="1"/>
              <a:t>valsalva</a:t>
            </a:r>
            <a:r>
              <a:rPr lang="en-US" dirty="0"/>
              <a:t> bearing down efforts</a:t>
            </a:r>
            <a:br>
              <a:rPr lang="en-US" dirty="0"/>
            </a:br>
            <a:endParaRPr lang="en-US"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100021259"/>
              </p:ext>
            </p:extLst>
          </p:nvPr>
        </p:nvGraphicFramePr>
        <p:xfrm>
          <a:off x="157654" y="1467945"/>
          <a:ext cx="11603422" cy="5557520"/>
        </p:xfrm>
        <a:graphic>
          <a:graphicData uri="http://schemas.openxmlformats.org/drawingml/2006/table">
            <a:tbl>
              <a:tblPr firstRow="1" bandRow="1">
                <a:tableStyleId>{5C22544A-7EE6-4342-B048-85BDC9FD1C3A}</a:tableStyleId>
              </a:tblPr>
              <a:tblGrid>
                <a:gridCol w="5801711"/>
                <a:gridCol w="5801711"/>
              </a:tblGrid>
              <a:tr h="508408">
                <a:tc rowSpan="5">
                  <a:txBody>
                    <a:bodyPr/>
                    <a:lstStyle/>
                    <a:p>
                      <a:pPr fontAlgn="ctr"/>
                      <a:r>
                        <a:rPr lang="en-US" b="1" dirty="0">
                          <a:effectLst/>
                        </a:rPr>
                        <a:t>Fetal</a:t>
                      </a:r>
                      <a:endParaRPr lang="en-US" dirty="0">
                        <a:effectLst/>
                      </a:endParaRPr>
                    </a:p>
                  </a:txBody>
                  <a:tcPr marL="127000" marR="127000" marT="127000" marB="127000" anchor="ctr"/>
                </a:tc>
                <a:tc>
                  <a:txBody>
                    <a:bodyPr/>
                    <a:lstStyle/>
                    <a:p>
                      <a:pPr fontAlgn="ctr"/>
                      <a:r>
                        <a:rPr lang="en-US">
                          <a:effectLst/>
                        </a:rPr>
                        <a:t>Lower fetal pH</a:t>
                      </a:r>
                    </a:p>
                  </a:txBody>
                  <a:tcPr marL="127000" marR="127000" marT="127000" marB="127000" anchor="ctr"/>
                </a:tc>
              </a:tr>
              <a:tr h="508408">
                <a:tc vMerge="1">
                  <a:txBody>
                    <a:bodyPr/>
                    <a:lstStyle/>
                    <a:p>
                      <a:endParaRPr lang="en-US"/>
                    </a:p>
                  </a:txBody>
                  <a:tcPr/>
                </a:tc>
                <a:tc>
                  <a:txBody>
                    <a:bodyPr/>
                    <a:lstStyle/>
                    <a:p>
                      <a:pPr fontAlgn="ctr"/>
                      <a:r>
                        <a:rPr lang="en-US">
                          <a:effectLst/>
                        </a:rPr>
                        <a:t>Lower fetal pO</a:t>
                      </a:r>
                      <a:r>
                        <a:rPr lang="en-US" baseline="-25000">
                          <a:effectLst/>
                        </a:rPr>
                        <a:t>2</a:t>
                      </a:r>
                      <a:endParaRPr lang="en-US">
                        <a:effectLst/>
                      </a:endParaRPr>
                    </a:p>
                  </a:txBody>
                  <a:tcPr marL="127000" marR="127000" marT="127000" marB="127000" anchor="ctr"/>
                </a:tc>
              </a:tr>
              <a:tr h="508408">
                <a:tc vMerge="1">
                  <a:txBody>
                    <a:bodyPr/>
                    <a:lstStyle/>
                    <a:p>
                      <a:endParaRPr lang="en-US"/>
                    </a:p>
                  </a:txBody>
                  <a:tcPr/>
                </a:tc>
                <a:tc>
                  <a:txBody>
                    <a:bodyPr/>
                    <a:lstStyle/>
                    <a:p>
                      <a:pPr fontAlgn="ctr"/>
                      <a:r>
                        <a:rPr lang="en-US">
                          <a:effectLst/>
                        </a:rPr>
                        <a:t>Higher fetal pCO</a:t>
                      </a:r>
                      <a:r>
                        <a:rPr lang="en-US" baseline="-25000">
                          <a:effectLst/>
                        </a:rPr>
                        <a:t>2</a:t>
                      </a:r>
                      <a:endParaRPr lang="en-US">
                        <a:effectLst/>
                      </a:endParaRPr>
                    </a:p>
                  </a:txBody>
                  <a:tcPr marL="127000" marR="127000" marT="127000" marB="127000" anchor="ctr"/>
                </a:tc>
              </a:tr>
              <a:tr h="772388">
                <a:tc vMerge="1">
                  <a:txBody>
                    <a:bodyPr/>
                    <a:lstStyle/>
                    <a:p>
                      <a:endParaRPr lang="en-US"/>
                    </a:p>
                  </a:txBody>
                  <a:tcPr/>
                </a:tc>
                <a:tc>
                  <a:txBody>
                    <a:bodyPr/>
                    <a:lstStyle/>
                    <a:p>
                      <a:pPr fontAlgn="ctr"/>
                      <a:r>
                        <a:rPr lang="en-US">
                          <a:effectLst/>
                        </a:rPr>
                        <a:t>More frequent occurrence of non-reassuring fetal heart rate (FHR) patterns</a:t>
                      </a:r>
                    </a:p>
                  </a:txBody>
                  <a:tcPr marL="127000" marR="127000" marT="127000" marB="127000" anchor="ctr"/>
                </a:tc>
              </a:tr>
              <a:tr h="508408">
                <a:tc vMerge="1">
                  <a:txBody>
                    <a:bodyPr/>
                    <a:lstStyle/>
                    <a:p>
                      <a:endParaRPr lang="en-US"/>
                    </a:p>
                  </a:txBody>
                  <a:tcPr/>
                </a:tc>
                <a:tc>
                  <a:txBody>
                    <a:bodyPr/>
                    <a:lstStyle/>
                    <a:p>
                      <a:pPr fontAlgn="ctr"/>
                      <a:r>
                        <a:rPr lang="en-US" dirty="0">
                          <a:effectLst/>
                        </a:rPr>
                        <a:t>Delayed recovery of FHR decelerations</a:t>
                      </a:r>
                    </a:p>
                  </a:txBody>
                  <a:tcPr marL="127000" marR="127000" marT="127000" marB="127000" anchor="ctr"/>
                </a:tc>
              </a:tr>
              <a:tr h="508408">
                <a:tc rowSpan="3">
                  <a:txBody>
                    <a:bodyPr/>
                    <a:lstStyle/>
                    <a:p>
                      <a:pPr fontAlgn="ctr"/>
                      <a:r>
                        <a:rPr lang="en-US" b="1">
                          <a:effectLst/>
                        </a:rPr>
                        <a:t>Maternal</a:t>
                      </a:r>
                      <a:endParaRPr lang="en-US">
                        <a:effectLst/>
                      </a:endParaRPr>
                    </a:p>
                  </a:txBody>
                  <a:tcPr marL="127000" marR="127000" marT="127000" marB="127000" anchor="ctr"/>
                </a:tc>
                <a:tc>
                  <a:txBody>
                    <a:bodyPr/>
                    <a:lstStyle/>
                    <a:p>
                      <a:pPr fontAlgn="ctr"/>
                      <a:r>
                        <a:rPr lang="en-US">
                          <a:effectLst/>
                        </a:rPr>
                        <a:t>Increased maternal stress and fatigue</a:t>
                      </a:r>
                    </a:p>
                  </a:txBody>
                  <a:tcPr marL="127000" marR="127000" marT="127000" marB="127000" anchor="ctr"/>
                </a:tc>
              </a:tr>
              <a:tr h="508408">
                <a:tc vMerge="1">
                  <a:txBody>
                    <a:bodyPr/>
                    <a:lstStyle/>
                    <a:p>
                      <a:endParaRPr lang="en-US"/>
                    </a:p>
                  </a:txBody>
                  <a:tcPr/>
                </a:tc>
                <a:tc>
                  <a:txBody>
                    <a:bodyPr/>
                    <a:lstStyle/>
                    <a:p>
                      <a:pPr fontAlgn="ctr"/>
                      <a:r>
                        <a:rPr lang="en-US">
                          <a:effectLst/>
                        </a:rPr>
                        <a:t>Increased perineal trauma</a:t>
                      </a:r>
                    </a:p>
                  </a:txBody>
                  <a:tcPr marL="127000" marR="127000" marT="127000" marB="127000" anchor="ctr"/>
                </a:tc>
              </a:tr>
              <a:tr h="508408">
                <a:tc vMerge="1">
                  <a:txBody>
                    <a:bodyPr/>
                    <a:lstStyle/>
                    <a:p>
                      <a:endParaRPr lang="en-US"/>
                    </a:p>
                  </a:txBody>
                  <a:tcPr/>
                </a:tc>
                <a:tc>
                  <a:txBody>
                    <a:bodyPr/>
                    <a:lstStyle/>
                    <a:p>
                      <a:pPr fontAlgn="ctr"/>
                      <a:r>
                        <a:rPr lang="en-US" dirty="0">
                          <a:effectLst/>
                        </a:rPr>
                        <a:t>Increased risk of subsequent </a:t>
                      </a:r>
                      <a:r>
                        <a:rPr lang="en-US" dirty="0" err="1">
                          <a:effectLst/>
                        </a:rPr>
                        <a:t>urogynaecological</a:t>
                      </a:r>
                      <a:r>
                        <a:rPr lang="en-US" dirty="0">
                          <a:effectLst/>
                        </a:rPr>
                        <a:t> dysfunction</a:t>
                      </a:r>
                    </a:p>
                  </a:txBody>
                  <a:tcPr marL="127000" marR="127000" marT="127000" marB="127000" anchor="ctr"/>
                </a:tc>
              </a:tr>
              <a:tr h="356862">
                <a:tc rowSpan="2">
                  <a:txBody>
                    <a:bodyPr/>
                    <a:lstStyle/>
                    <a:p>
                      <a:pPr fontAlgn="ctr"/>
                      <a:r>
                        <a:rPr lang="en-US" b="1">
                          <a:effectLst/>
                        </a:rPr>
                        <a:t>Newborn</a:t>
                      </a:r>
                      <a:endParaRPr lang="en-US">
                        <a:effectLst/>
                      </a:endParaRPr>
                    </a:p>
                  </a:txBody>
                  <a:tcPr marL="127000" marR="127000" marT="127000" marB="127000" anchor="ctr"/>
                </a:tc>
                <a:tc>
                  <a:txBody>
                    <a:bodyPr/>
                    <a:lstStyle/>
                    <a:p>
                      <a:pPr fontAlgn="ctr"/>
                      <a:r>
                        <a:rPr lang="en-US">
                          <a:effectLst/>
                        </a:rPr>
                        <a:t>Newborn acidaemia</a:t>
                      </a:r>
                    </a:p>
                  </a:txBody>
                  <a:tcPr marL="127000" marR="127000" marT="127000" marB="127000" anchor="ctr"/>
                </a:tc>
              </a:tr>
              <a:tr h="0">
                <a:tc vMerge="1">
                  <a:txBody>
                    <a:bodyPr/>
                    <a:lstStyle/>
                    <a:p>
                      <a:endParaRPr lang="en-US"/>
                    </a:p>
                  </a:txBody>
                  <a:tcPr/>
                </a:tc>
                <a:tc>
                  <a:txBody>
                    <a:bodyPr/>
                    <a:lstStyle/>
                    <a:p>
                      <a:pPr fontAlgn="ctr"/>
                      <a:r>
                        <a:rPr lang="en-US" dirty="0">
                          <a:effectLst/>
                        </a:rPr>
                        <a:t>Lower Apgar scores</a:t>
                      </a:r>
                    </a:p>
                  </a:txBody>
                  <a:tcPr marL="127000" marR="127000" marT="127000" marB="127000" anchor="ctr"/>
                </a:tc>
              </a:tr>
            </a:tbl>
          </a:graphicData>
        </a:graphic>
      </p:graphicFrame>
    </p:spTree>
    <p:extLst>
      <p:ext uri="{BB962C8B-B14F-4D97-AF65-F5344CB8AC3E}">
        <p14:creationId xmlns:p14="http://schemas.microsoft.com/office/powerpoint/2010/main" val="2542158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Position for women during the second stage of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p:txBody>
          <a:bodyPr>
            <a:normAutofit fontScale="85000" lnSpcReduction="10000"/>
          </a:bodyPr>
          <a:lstStyle/>
          <a:p>
            <a:r>
              <a:rPr lang="en-US" dirty="0"/>
              <a:t>In most Western cultures, women adopt or are advised to adopt the supine position for delivery, even though this is associated with negative maternal, fetal and neonatal </a:t>
            </a:r>
            <a:r>
              <a:rPr lang="en-US" dirty="0" err="1"/>
              <a:t>haemodynamic</a:t>
            </a:r>
            <a:r>
              <a:rPr lang="en-US" dirty="0"/>
              <a:t> outcomes.</a:t>
            </a:r>
          </a:p>
          <a:p>
            <a:r>
              <a:rPr lang="en-US" dirty="0"/>
              <a:t>In women who sustain perineal trauma, delivery in the supine position is associated with a reduced mean blood loss and incidence of PPH compared with other positions </a:t>
            </a:r>
            <a:endParaRPr lang="en-US" dirty="0" smtClean="0"/>
          </a:p>
          <a:p>
            <a:r>
              <a:rPr lang="en-US" dirty="0" smtClean="0"/>
              <a:t>Women </a:t>
            </a:r>
            <a:r>
              <a:rPr lang="en-US" dirty="0"/>
              <a:t>should be allowed to make informed choices about the birth positions in which they might wish to assume for delivery of their babies. The recommendation </a:t>
            </a:r>
            <a:r>
              <a:rPr lang="en-US" dirty="0" smtClean="0"/>
              <a:t>is </a:t>
            </a:r>
            <a:r>
              <a:rPr lang="en-US" dirty="0"/>
              <a:t>that women should be encouraged to adopt any position which they find most comfortable and should</a:t>
            </a:r>
            <a:r>
              <a:rPr lang="en-US" dirty="0">
                <a:solidFill>
                  <a:srgbClr val="FF0000"/>
                </a:solidFill>
              </a:rPr>
              <a:t> not </a:t>
            </a:r>
            <a:r>
              <a:rPr lang="en-US" dirty="0"/>
              <a:t>be encouraged to lye flat or semi supine, more so in the second stage </a:t>
            </a:r>
            <a:r>
              <a:rPr lang="en-US" dirty="0" err="1"/>
              <a:t>labour</a:t>
            </a:r>
            <a:r>
              <a:rPr lang="en-US" dirty="0"/>
              <a:t>.</a:t>
            </a:r>
          </a:p>
          <a:p>
            <a:endParaRPr lang="en-US" dirty="0"/>
          </a:p>
        </p:txBody>
      </p:sp>
    </p:spTree>
    <p:extLst>
      <p:ext uri="{BB962C8B-B14F-4D97-AF65-F5344CB8AC3E}">
        <p14:creationId xmlns:p14="http://schemas.microsoft.com/office/powerpoint/2010/main" val="17250880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1434662" y="85277"/>
            <a:ext cx="9096704" cy="6643951"/>
          </a:xfrm>
          <a:prstGeom prst="rect">
            <a:avLst/>
          </a:prstGeom>
        </p:spPr>
      </p:pic>
    </p:spTree>
    <p:extLst>
      <p:ext uri="{BB962C8B-B14F-4D97-AF65-F5344CB8AC3E}">
        <p14:creationId xmlns:p14="http://schemas.microsoft.com/office/powerpoint/2010/main" val="18037081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stage of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a:xfrm>
            <a:off x="913774" y="1671146"/>
            <a:ext cx="10642350" cy="5013434"/>
          </a:xfrm>
        </p:spPr>
        <p:txBody>
          <a:bodyPr>
            <a:normAutofit fontScale="85000" lnSpcReduction="10000"/>
          </a:bodyPr>
          <a:lstStyle/>
          <a:p>
            <a:r>
              <a:rPr lang="en-US" dirty="0"/>
              <a:t>During the third stage of </a:t>
            </a:r>
            <a:r>
              <a:rPr lang="en-US" dirty="0" err="1"/>
              <a:t>labour</a:t>
            </a:r>
            <a:r>
              <a:rPr lang="en-US" dirty="0"/>
              <a:t>, the placenta separates from the uterus when the uterus contracts down after the baby has been delivered. This separation is often associated with a </a:t>
            </a:r>
            <a:r>
              <a:rPr lang="en-US" dirty="0">
                <a:solidFill>
                  <a:srgbClr val="FF0000"/>
                </a:solidFill>
              </a:rPr>
              <a:t>small vaginal bleed</a:t>
            </a:r>
            <a:r>
              <a:rPr lang="en-US" dirty="0"/>
              <a:t>, </a:t>
            </a:r>
            <a:r>
              <a:rPr lang="en-US" dirty="0">
                <a:solidFill>
                  <a:srgbClr val="FF0000"/>
                </a:solidFill>
              </a:rPr>
              <a:t>lengthening of the cord </a:t>
            </a:r>
            <a:r>
              <a:rPr lang="en-US" dirty="0"/>
              <a:t>and </a:t>
            </a:r>
            <a:r>
              <a:rPr lang="en-US" dirty="0">
                <a:solidFill>
                  <a:srgbClr val="FF0000"/>
                </a:solidFill>
              </a:rPr>
              <a:t>a rising up and firming of the uterus</a:t>
            </a:r>
            <a:r>
              <a:rPr lang="en-US" dirty="0"/>
              <a:t>.</a:t>
            </a:r>
          </a:p>
          <a:p>
            <a:r>
              <a:rPr lang="en-US" dirty="0"/>
              <a:t>Expectant management of the third stage involves allowing the placenta to deliver spontaneously or aiding by gravity or nipple stimulation. In active management of the third stage, a prophylactic oxytocic drug is administered before delivery of the placenta, the cord is clamped and cut early, and controlled cord traction of the umbilical cord is performed.</a:t>
            </a:r>
          </a:p>
          <a:p>
            <a:r>
              <a:rPr lang="en-US" dirty="0"/>
              <a:t>The drugs most commonly employed </a:t>
            </a:r>
            <a:r>
              <a:rPr lang="en-US" dirty="0" smtClean="0"/>
              <a:t>to </a:t>
            </a:r>
            <a:r>
              <a:rPr lang="en-US" dirty="0"/>
              <a:t>facilitate the third stage are </a:t>
            </a:r>
            <a:r>
              <a:rPr lang="en-US" dirty="0" err="1"/>
              <a:t>Syntocinon</a:t>
            </a:r>
            <a:r>
              <a:rPr lang="en-US" dirty="0"/>
              <a:t> (5 or 10 units) or </a:t>
            </a:r>
            <a:r>
              <a:rPr lang="en-US" dirty="0" err="1"/>
              <a:t>Syntometrine</a:t>
            </a:r>
            <a:r>
              <a:rPr lang="en-US" dirty="0"/>
              <a:t> (a combination of 5 units </a:t>
            </a:r>
            <a:r>
              <a:rPr lang="en-US" dirty="0" err="1"/>
              <a:t>Syntocinon</a:t>
            </a:r>
            <a:r>
              <a:rPr lang="en-US" dirty="0"/>
              <a:t> and 0.5 mg </a:t>
            </a:r>
            <a:r>
              <a:rPr lang="en-US" dirty="0" err="1"/>
              <a:t>ergometrine</a:t>
            </a:r>
            <a:r>
              <a:rPr lang="en-US" dirty="0"/>
              <a:t>), administered intramuscularly.</a:t>
            </a:r>
          </a:p>
          <a:p>
            <a:r>
              <a:rPr lang="en-US" dirty="0"/>
              <a:t>Blood loss in the third stage of </a:t>
            </a:r>
            <a:r>
              <a:rPr lang="en-US" dirty="0" err="1"/>
              <a:t>labour</a:t>
            </a:r>
            <a:r>
              <a:rPr lang="en-US" dirty="0"/>
              <a:t> depends on </a:t>
            </a:r>
            <a:r>
              <a:rPr lang="en-US" dirty="0">
                <a:solidFill>
                  <a:srgbClr val="FF0000"/>
                </a:solidFill>
              </a:rPr>
              <a:t>how quickly the placenta separates from the uterine wall and how effectively uterine muscle contracts around the placental bed</a:t>
            </a:r>
            <a:r>
              <a:rPr lang="en-US" dirty="0"/>
              <a:t>.</a:t>
            </a:r>
          </a:p>
          <a:p>
            <a:r>
              <a:rPr lang="en-US" dirty="0"/>
              <a:t>The average amount of blood loss in the third stage is difficult to ascertain because different management strategies and different ways of assessing blood loss lead to markedly different amounts. </a:t>
            </a:r>
            <a:r>
              <a:rPr lang="en-US" dirty="0">
                <a:solidFill>
                  <a:srgbClr val="FF0000"/>
                </a:solidFill>
              </a:rPr>
              <a:t>Blood loss of greater than 500 ml is regarded </a:t>
            </a:r>
            <a:r>
              <a:rPr lang="en-US" dirty="0"/>
              <a:t>as a postpartum </a:t>
            </a:r>
            <a:r>
              <a:rPr lang="en-US" dirty="0" err="1"/>
              <a:t>haemorrhage</a:t>
            </a:r>
            <a:r>
              <a:rPr lang="en-US" dirty="0"/>
              <a:t> (PPH).</a:t>
            </a:r>
          </a:p>
          <a:p>
            <a:endParaRPr lang="en-US" dirty="0"/>
          </a:p>
        </p:txBody>
      </p:sp>
    </p:spTree>
    <p:extLst>
      <p:ext uri="{BB962C8B-B14F-4D97-AF65-F5344CB8AC3E}">
        <p14:creationId xmlns:p14="http://schemas.microsoft.com/office/powerpoint/2010/main" val="15954616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normAutofit lnSpcReduction="10000"/>
          </a:bodyPr>
          <a:lstStyle/>
          <a:p>
            <a:r>
              <a:rPr lang="en-US" dirty="0"/>
              <a:t>Vaginal examinations in </a:t>
            </a:r>
            <a:r>
              <a:rPr lang="en-US" dirty="0" err="1"/>
              <a:t>labour</a:t>
            </a:r>
            <a:r>
              <a:rPr lang="en-US" dirty="0"/>
              <a:t> should be </a:t>
            </a:r>
            <a:r>
              <a:rPr lang="en-US" dirty="0">
                <a:solidFill>
                  <a:srgbClr val="FF0000"/>
                </a:solidFill>
              </a:rPr>
              <a:t>4 hourly </a:t>
            </a:r>
            <a:r>
              <a:rPr lang="en-US" dirty="0"/>
              <a:t>– ideally by the same individual to improve continuity of care</a:t>
            </a:r>
          </a:p>
          <a:p>
            <a:r>
              <a:rPr lang="en-US" dirty="0"/>
              <a:t>Cervical dilation, uterine activity and importantly vertex position and descent should be carefully documented on the </a:t>
            </a:r>
            <a:r>
              <a:rPr lang="en-US" dirty="0" err="1"/>
              <a:t>partogram</a:t>
            </a:r>
            <a:endParaRPr lang="en-US" dirty="0"/>
          </a:p>
          <a:p>
            <a:r>
              <a:rPr lang="en-US" dirty="0"/>
              <a:t>Good technique and advice should be provided to women for pushing to avoid the Valsalva bearing down effects</a:t>
            </a:r>
          </a:p>
          <a:p>
            <a:r>
              <a:rPr lang="en-US" dirty="0"/>
              <a:t>Women should be encouraged to adopt their own positions during </a:t>
            </a:r>
            <a:r>
              <a:rPr lang="en-US" dirty="0" err="1"/>
              <a:t>labour</a:t>
            </a:r>
            <a:endParaRPr lang="en-US" dirty="0"/>
          </a:p>
          <a:p>
            <a:r>
              <a:rPr lang="en-US" dirty="0"/>
              <a:t>Lying flat and semi supine positions are not recommended in </a:t>
            </a:r>
            <a:r>
              <a:rPr lang="en-US" dirty="0" err="1"/>
              <a:t>labour</a:t>
            </a:r>
            <a:endParaRPr lang="en-US" dirty="0"/>
          </a:p>
          <a:p>
            <a:endParaRPr lang="en-US" dirty="0"/>
          </a:p>
        </p:txBody>
      </p:sp>
    </p:spTree>
    <p:extLst>
      <p:ext uri="{BB962C8B-B14F-4D97-AF65-F5344CB8AC3E}">
        <p14:creationId xmlns:p14="http://schemas.microsoft.com/office/powerpoint/2010/main" val="14427821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713" y="2271471"/>
            <a:ext cx="10364451" cy="1596177"/>
          </a:xfrm>
        </p:spPr>
        <p:txBody>
          <a:bodyPr/>
          <a:lstStyle/>
          <a:p>
            <a:r>
              <a:rPr lang="en-US" dirty="0" smtClean="0">
                <a:solidFill>
                  <a:srgbClr val="FF0000"/>
                </a:solidFill>
              </a:rPr>
              <a:t>Prolong and obstructed labor</a:t>
            </a:r>
            <a:endParaRPr lang="en-US" dirty="0">
              <a:solidFill>
                <a:srgbClr val="FF0000"/>
              </a:solidFill>
            </a:endParaRPr>
          </a:p>
        </p:txBody>
      </p:sp>
    </p:spTree>
    <p:extLst>
      <p:ext uri="{BB962C8B-B14F-4D97-AF65-F5344CB8AC3E}">
        <p14:creationId xmlns:p14="http://schemas.microsoft.com/office/powerpoint/2010/main" val="3343817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of progress in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p:txBody>
          <a:bodyPr/>
          <a:lstStyle/>
          <a:p>
            <a:pPr marL="0" indent="0">
              <a:buNone/>
            </a:pPr>
            <a:r>
              <a:rPr lang="en-US" dirty="0"/>
              <a:t>When you have completed this tutorial you will be able to:</a:t>
            </a:r>
          </a:p>
          <a:p>
            <a:r>
              <a:rPr lang="en-US" dirty="0" err="1"/>
              <a:t>recognise</a:t>
            </a:r>
            <a:r>
              <a:rPr lang="en-US" dirty="0"/>
              <a:t> </a:t>
            </a:r>
            <a:r>
              <a:rPr lang="en-US" dirty="0" smtClean="0"/>
              <a:t>dysfunctional(prolong) </a:t>
            </a:r>
            <a:r>
              <a:rPr lang="en-US" dirty="0" err="1"/>
              <a:t>labour</a:t>
            </a:r>
            <a:r>
              <a:rPr lang="en-US" dirty="0"/>
              <a:t> when reviewing </a:t>
            </a:r>
            <a:r>
              <a:rPr lang="en-US" dirty="0" err="1"/>
              <a:t>partograms</a:t>
            </a:r>
            <a:endParaRPr lang="en-US" dirty="0"/>
          </a:p>
          <a:p>
            <a:r>
              <a:rPr lang="en-US" dirty="0" err="1"/>
              <a:t>recognise</a:t>
            </a:r>
            <a:r>
              <a:rPr lang="en-US" dirty="0"/>
              <a:t> the potential causes for dysfunctional </a:t>
            </a:r>
            <a:r>
              <a:rPr lang="en-US" dirty="0" err="1" smtClean="0"/>
              <a:t>labour</a:t>
            </a:r>
            <a:endParaRPr lang="en-US" dirty="0"/>
          </a:p>
          <a:p>
            <a:endParaRPr lang="en-US" dirty="0"/>
          </a:p>
        </p:txBody>
      </p:sp>
    </p:spTree>
    <p:extLst>
      <p:ext uri="{BB962C8B-B14F-4D97-AF65-F5344CB8AC3E}">
        <p14:creationId xmlns:p14="http://schemas.microsoft.com/office/powerpoint/2010/main" val="5456657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Normal </a:t>
            </a:r>
            <a:r>
              <a:rPr lang="en-US" dirty="0" err="1"/>
              <a:t>labour</a:t>
            </a:r>
            <a:r>
              <a:rPr lang="en-US" dirty="0"/>
              <a:t> is </a:t>
            </a:r>
            <a:r>
              <a:rPr lang="en-US" dirty="0" err="1"/>
              <a:t>characterised</a:t>
            </a:r>
            <a:r>
              <a:rPr lang="en-US" dirty="0"/>
              <a:t> by the onset of regular contractions associated with cervical effacement and dilatation with progressive descent of the presenting part.</a:t>
            </a:r>
          </a:p>
        </p:txBody>
      </p:sp>
    </p:spTree>
    <p:extLst>
      <p:ext uri="{BB962C8B-B14F-4D97-AF65-F5344CB8AC3E}">
        <p14:creationId xmlns:p14="http://schemas.microsoft.com/office/powerpoint/2010/main" val="1608425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Accurate diagnosis of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a:xfrm>
            <a:off x="913774" y="2367092"/>
            <a:ext cx="10516226" cy="4096770"/>
          </a:xfrm>
        </p:spPr>
        <p:txBody>
          <a:bodyPr>
            <a:normAutofit lnSpcReduction="10000"/>
          </a:bodyPr>
          <a:lstStyle/>
          <a:p>
            <a:r>
              <a:rPr lang="en-US" dirty="0" err="1"/>
              <a:t>Labour</a:t>
            </a:r>
            <a:r>
              <a:rPr lang="en-US" dirty="0"/>
              <a:t> and progression in </a:t>
            </a:r>
            <a:r>
              <a:rPr lang="en-US" dirty="0" err="1"/>
              <a:t>labour</a:t>
            </a:r>
            <a:r>
              <a:rPr lang="en-US" dirty="0"/>
              <a:t> requires painful uterine activity and cervical dilatation. The presence of contractions may, therefore, herald the commencement of </a:t>
            </a:r>
            <a:r>
              <a:rPr lang="en-US" dirty="0" err="1"/>
              <a:t>labour</a:t>
            </a:r>
            <a:r>
              <a:rPr lang="en-US" dirty="0"/>
              <a:t> for a woman and her perceptions but it also requires professional assessment to determine cervical effacement and dilatation.</a:t>
            </a:r>
          </a:p>
          <a:p>
            <a:r>
              <a:rPr lang="en-US" dirty="0" err="1"/>
              <a:t>Labour</a:t>
            </a:r>
            <a:r>
              <a:rPr lang="en-US" dirty="0"/>
              <a:t> is diagnosed when there is regular painful uterine activity and progressive cervical dilatation of 4 cm or more. Prior to this, </a:t>
            </a:r>
            <a:r>
              <a:rPr lang="en-US" dirty="0" err="1"/>
              <a:t>labour</a:t>
            </a:r>
            <a:r>
              <a:rPr lang="en-US" dirty="0"/>
              <a:t> is thought to be in </a:t>
            </a:r>
            <a:r>
              <a:rPr lang="en-US" dirty="0" smtClean="0"/>
              <a:t>the</a:t>
            </a:r>
            <a:r>
              <a:rPr lang="en-US" dirty="0"/>
              <a:t> </a:t>
            </a:r>
            <a:r>
              <a:rPr lang="en-US" dirty="0" smtClean="0"/>
              <a:t>Latent phase.</a:t>
            </a:r>
            <a:endParaRPr lang="en-US" dirty="0"/>
          </a:p>
          <a:p>
            <a:r>
              <a:rPr lang="en-US" dirty="0"/>
              <a:t>It is important in the management of a </a:t>
            </a:r>
            <a:r>
              <a:rPr lang="en-US" dirty="0" err="1"/>
              <a:t>labouring</a:t>
            </a:r>
            <a:r>
              <a:rPr lang="en-US" dirty="0"/>
              <a:t> woman that </a:t>
            </a:r>
            <a:r>
              <a:rPr lang="en-US" dirty="0" err="1"/>
              <a:t>labour</a:t>
            </a:r>
            <a:r>
              <a:rPr lang="en-US" dirty="0"/>
              <a:t> is diagnosed accurately as commencing the </a:t>
            </a:r>
            <a:r>
              <a:rPr lang="en-US" dirty="0" err="1"/>
              <a:t>partograph</a:t>
            </a:r>
            <a:r>
              <a:rPr lang="en-US" dirty="0"/>
              <a:t> too early in a woman's </a:t>
            </a:r>
            <a:r>
              <a:rPr lang="en-US" dirty="0" err="1"/>
              <a:t>labouring</a:t>
            </a:r>
            <a:r>
              <a:rPr lang="en-US" dirty="0"/>
              <a:t> experience may cause </a:t>
            </a:r>
            <a:r>
              <a:rPr lang="en-US" dirty="0">
                <a:solidFill>
                  <a:srgbClr val="C00000"/>
                </a:solidFill>
              </a:rPr>
              <a:t>misdiagnosis of prolonged </a:t>
            </a:r>
            <a:r>
              <a:rPr lang="en-US" dirty="0" err="1">
                <a:solidFill>
                  <a:srgbClr val="C00000"/>
                </a:solidFill>
              </a:rPr>
              <a:t>labour</a:t>
            </a:r>
            <a:r>
              <a:rPr lang="en-US" dirty="0">
                <a:solidFill>
                  <a:srgbClr val="C00000"/>
                </a:solidFill>
              </a:rPr>
              <a:t> and lead to unnecessary intervention.</a:t>
            </a:r>
          </a:p>
          <a:p>
            <a:endParaRPr lang="en-US" dirty="0"/>
          </a:p>
        </p:txBody>
      </p:sp>
    </p:spTree>
    <p:extLst>
      <p:ext uri="{BB962C8B-B14F-4D97-AF65-F5344CB8AC3E}">
        <p14:creationId xmlns:p14="http://schemas.microsoft.com/office/powerpoint/2010/main" val="287633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940533" y="819808"/>
            <a:ext cx="10235843" cy="5659819"/>
          </a:xfrm>
          <a:prstGeom prst="rect">
            <a:avLst/>
          </a:prstGeom>
        </p:spPr>
      </p:pic>
    </p:spTree>
    <p:extLst>
      <p:ext uri="{BB962C8B-B14F-4D97-AF65-F5344CB8AC3E}">
        <p14:creationId xmlns:p14="http://schemas.microsoft.com/office/powerpoint/2010/main" val="1356098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management of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a:xfrm>
            <a:off x="236483" y="1765738"/>
            <a:ext cx="11041117" cy="4808483"/>
          </a:xfrm>
        </p:spPr>
        <p:txBody>
          <a:bodyPr>
            <a:normAutofit/>
          </a:bodyPr>
          <a:lstStyle/>
          <a:p>
            <a:pPr marL="0" indent="0">
              <a:buNone/>
            </a:pPr>
            <a:r>
              <a:rPr lang="en-US" dirty="0"/>
              <a:t>Active management of </a:t>
            </a:r>
            <a:r>
              <a:rPr lang="en-US" dirty="0" err="1"/>
              <a:t>labour</a:t>
            </a:r>
            <a:r>
              <a:rPr lang="en-US" dirty="0"/>
              <a:t> includes:</a:t>
            </a:r>
          </a:p>
          <a:p>
            <a:r>
              <a:rPr lang="en-US" dirty="0"/>
              <a:t>one-to-one continuous support</a:t>
            </a:r>
          </a:p>
          <a:p>
            <a:r>
              <a:rPr lang="en-US" dirty="0"/>
              <a:t>strict definition of established </a:t>
            </a:r>
            <a:r>
              <a:rPr lang="en-US" dirty="0" err="1"/>
              <a:t>labour</a:t>
            </a:r>
            <a:endParaRPr lang="en-US" dirty="0"/>
          </a:p>
          <a:p>
            <a:r>
              <a:rPr lang="en-US" dirty="0"/>
              <a:t>early routine </a:t>
            </a:r>
            <a:r>
              <a:rPr lang="en-US" dirty="0" err="1"/>
              <a:t>amniotomy</a:t>
            </a:r>
            <a:endParaRPr lang="en-US" dirty="0"/>
          </a:p>
          <a:p>
            <a:r>
              <a:rPr lang="en-US" dirty="0"/>
              <a:t>routine 2-hourly cervical examination</a:t>
            </a:r>
          </a:p>
          <a:p>
            <a:r>
              <a:rPr lang="en-US" dirty="0"/>
              <a:t>oxytocin if </a:t>
            </a:r>
            <a:r>
              <a:rPr lang="en-US" dirty="0" err="1"/>
              <a:t>labour</a:t>
            </a:r>
            <a:r>
              <a:rPr lang="en-US" dirty="0"/>
              <a:t> becomes slow.</a:t>
            </a:r>
          </a:p>
          <a:p>
            <a:pPr marL="0" indent="0">
              <a:buNone/>
            </a:pPr>
            <a:r>
              <a:rPr lang="en-US" dirty="0"/>
              <a:t>Although this package of management reduces the length of the first stage of </a:t>
            </a:r>
            <a:r>
              <a:rPr lang="en-US" dirty="0" err="1"/>
              <a:t>labour</a:t>
            </a:r>
            <a:r>
              <a:rPr lang="en-US" dirty="0"/>
              <a:t>, it has no effect on caesarean section rates and there </a:t>
            </a:r>
            <a:r>
              <a:rPr lang="en-US" dirty="0">
                <a:solidFill>
                  <a:srgbClr val="FF0000"/>
                </a:solidFill>
              </a:rPr>
              <a:t>is no evidence that this should be offered routinely to normal </a:t>
            </a:r>
            <a:r>
              <a:rPr lang="en-US" dirty="0" err="1">
                <a:solidFill>
                  <a:srgbClr val="FF0000"/>
                </a:solidFill>
              </a:rPr>
              <a:t>labouring</a:t>
            </a:r>
            <a:r>
              <a:rPr lang="en-US" dirty="0">
                <a:solidFill>
                  <a:srgbClr val="FF0000"/>
                </a:solidFill>
              </a:rPr>
              <a:t> women. </a:t>
            </a:r>
          </a:p>
        </p:txBody>
      </p:sp>
    </p:spTree>
    <p:extLst>
      <p:ext uri="{BB962C8B-B14F-4D97-AF65-F5344CB8AC3E}">
        <p14:creationId xmlns:p14="http://schemas.microsoft.com/office/powerpoint/2010/main" val="270511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Female pelvis - the passage</a:t>
            </a:r>
            <a:br>
              <a:rPr lang="en-US" dirty="0"/>
            </a:br>
            <a:endParaRPr lang="en-US" dirty="0"/>
          </a:p>
        </p:txBody>
      </p:sp>
      <p:sp>
        <p:nvSpPr>
          <p:cNvPr id="3" name="Content Placeholder 2"/>
          <p:cNvSpPr>
            <a:spLocks noGrp="1"/>
          </p:cNvSpPr>
          <p:nvPr>
            <p:ph sz="quarter" idx="13"/>
          </p:nvPr>
        </p:nvSpPr>
        <p:spPr>
          <a:xfrm>
            <a:off x="913774" y="1608084"/>
            <a:ext cx="10363826" cy="4997668"/>
          </a:xfrm>
        </p:spPr>
        <p:txBody>
          <a:bodyPr>
            <a:normAutofit fontScale="85000" lnSpcReduction="10000"/>
          </a:bodyPr>
          <a:lstStyle/>
          <a:p>
            <a:r>
              <a:rPr lang="en-US" dirty="0"/>
              <a:t>The female pelvis consists of a pair of innominate bones (pubis, ischium and ilium) joined anteriorly by the pubic symphysis while articulating with the sacrum and coccyx posteriorly.</a:t>
            </a:r>
          </a:p>
          <a:p>
            <a:r>
              <a:rPr lang="en-US" dirty="0"/>
              <a:t>The brim of the pelvis is comprised of the </a:t>
            </a:r>
            <a:r>
              <a:rPr lang="en-US" dirty="0">
                <a:solidFill>
                  <a:srgbClr val="C00000"/>
                </a:solidFill>
              </a:rPr>
              <a:t>upper border of the pubic symphysis, </a:t>
            </a:r>
            <a:r>
              <a:rPr lang="en-US" dirty="0" err="1">
                <a:solidFill>
                  <a:srgbClr val="C00000"/>
                </a:solidFill>
              </a:rPr>
              <a:t>iliopectineal</a:t>
            </a:r>
            <a:r>
              <a:rPr lang="en-US" dirty="0">
                <a:solidFill>
                  <a:srgbClr val="C00000"/>
                </a:solidFill>
              </a:rPr>
              <a:t> line, </a:t>
            </a:r>
            <a:r>
              <a:rPr lang="en-US" dirty="0" smtClean="0">
                <a:solidFill>
                  <a:srgbClr val="C00000"/>
                </a:solidFill>
              </a:rPr>
              <a:t>alae </a:t>
            </a:r>
            <a:r>
              <a:rPr lang="en-US" dirty="0">
                <a:solidFill>
                  <a:srgbClr val="C00000"/>
                </a:solidFill>
              </a:rPr>
              <a:t>of the sacrum and sacral promontory</a:t>
            </a:r>
            <a:r>
              <a:rPr lang="en-US" dirty="0"/>
              <a:t>. The brim of the normal </a:t>
            </a:r>
            <a:r>
              <a:rPr lang="en-US" dirty="0" err="1"/>
              <a:t>gynaecoid</a:t>
            </a:r>
            <a:r>
              <a:rPr lang="en-US" dirty="0"/>
              <a:t> pelvis is almost round although the sacrum intrudes posteriorly. The </a:t>
            </a:r>
            <a:r>
              <a:rPr lang="en-US" dirty="0">
                <a:solidFill>
                  <a:srgbClr val="C00000"/>
                </a:solidFill>
              </a:rPr>
              <a:t>transverse</a:t>
            </a:r>
            <a:r>
              <a:rPr lang="en-US" dirty="0"/>
              <a:t> diameter of the brim generally measures </a:t>
            </a:r>
            <a:r>
              <a:rPr lang="en-US" dirty="0">
                <a:solidFill>
                  <a:srgbClr val="C00000"/>
                </a:solidFill>
              </a:rPr>
              <a:t>13.5 cm </a:t>
            </a:r>
            <a:r>
              <a:rPr lang="en-US" dirty="0"/>
              <a:t>and has an </a:t>
            </a:r>
            <a:r>
              <a:rPr lang="en-US" dirty="0">
                <a:solidFill>
                  <a:srgbClr val="C00000"/>
                </a:solidFill>
              </a:rPr>
              <a:t>AP diameter of 11.5 </a:t>
            </a:r>
            <a:r>
              <a:rPr lang="en-US" dirty="0"/>
              <a:t>cm.</a:t>
            </a:r>
          </a:p>
          <a:p>
            <a:r>
              <a:rPr lang="en-US" dirty="0"/>
              <a:t>The </a:t>
            </a:r>
            <a:r>
              <a:rPr lang="en-US" dirty="0" err="1"/>
              <a:t>midpelvis</a:t>
            </a:r>
            <a:r>
              <a:rPr lang="en-US" dirty="0"/>
              <a:t> is almost circular in outline and is bordered by the </a:t>
            </a:r>
            <a:r>
              <a:rPr lang="en-US" dirty="0">
                <a:solidFill>
                  <a:srgbClr val="C00000"/>
                </a:solidFill>
              </a:rPr>
              <a:t>apex of the pubic symphysis</a:t>
            </a:r>
            <a:r>
              <a:rPr lang="en-US" dirty="0"/>
              <a:t>, </a:t>
            </a:r>
            <a:r>
              <a:rPr lang="en-US" dirty="0">
                <a:solidFill>
                  <a:srgbClr val="C00000"/>
                </a:solidFill>
              </a:rPr>
              <a:t>the ischial spines</a:t>
            </a:r>
            <a:r>
              <a:rPr lang="en-US" dirty="0"/>
              <a:t>, </a:t>
            </a:r>
            <a:r>
              <a:rPr lang="en-US" dirty="0">
                <a:solidFill>
                  <a:srgbClr val="C00000"/>
                </a:solidFill>
              </a:rPr>
              <a:t>the sacrospinous ligament and the tip of the sacrum</a:t>
            </a:r>
            <a:r>
              <a:rPr lang="en-US" dirty="0"/>
              <a:t>. Contained within the </a:t>
            </a:r>
            <a:r>
              <a:rPr lang="en-US" dirty="0" err="1"/>
              <a:t>midcavity</a:t>
            </a:r>
            <a:r>
              <a:rPr lang="en-US" dirty="0"/>
              <a:t> is </a:t>
            </a:r>
            <a:r>
              <a:rPr lang="en-US" dirty="0">
                <a:solidFill>
                  <a:srgbClr val="C00000"/>
                </a:solidFill>
              </a:rPr>
              <a:t>the plane of least dimension, which measures 10.5 cm in its transverse </a:t>
            </a:r>
            <a:r>
              <a:rPr lang="en-US" dirty="0"/>
              <a:t>plane at the level of </a:t>
            </a:r>
            <a:r>
              <a:rPr lang="en-US" dirty="0">
                <a:solidFill>
                  <a:srgbClr val="C00000"/>
                </a:solidFill>
              </a:rPr>
              <a:t>the ischial spines</a:t>
            </a:r>
            <a:r>
              <a:rPr lang="en-US" dirty="0"/>
              <a:t>. It is at this </a:t>
            </a:r>
            <a:r>
              <a:rPr lang="en-US" dirty="0">
                <a:solidFill>
                  <a:srgbClr val="C00000"/>
                </a:solidFill>
              </a:rPr>
              <a:t>level that arrest of </a:t>
            </a:r>
            <a:r>
              <a:rPr lang="en-US" dirty="0" err="1">
                <a:solidFill>
                  <a:srgbClr val="C00000"/>
                </a:solidFill>
              </a:rPr>
              <a:t>labour</a:t>
            </a:r>
            <a:r>
              <a:rPr lang="en-US" dirty="0">
                <a:solidFill>
                  <a:srgbClr val="C00000"/>
                </a:solidFill>
              </a:rPr>
              <a:t> commonly </a:t>
            </a:r>
            <a:r>
              <a:rPr lang="en-US" dirty="0"/>
              <a:t>occurs.</a:t>
            </a:r>
          </a:p>
          <a:p>
            <a:r>
              <a:rPr lang="en-US" dirty="0"/>
              <a:t>The outlet is diamond shaped and is bounded by </a:t>
            </a:r>
            <a:r>
              <a:rPr lang="en-US" dirty="0">
                <a:solidFill>
                  <a:srgbClr val="C00000"/>
                </a:solidFill>
              </a:rPr>
              <a:t>the subpubic arch</a:t>
            </a:r>
            <a:r>
              <a:rPr lang="en-US" dirty="0"/>
              <a:t>, ischial </a:t>
            </a:r>
            <a:r>
              <a:rPr lang="en-US" dirty="0" err="1">
                <a:solidFill>
                  <a:srgbClr val="C00000"/>
                </a:solidFill>
              </a:rPr>
              <a:t>tuberosities</a:t>
            </a:r>
            <a:r>
              <a:rPr lang="en-US" dirty="0">
                <a:solidFill>
                  <a:srgbClr val="C00000"/>
                </a:solidFill>
              </a:rPr>
              <a:t>,</a:t>
            </a:r>
            <a:r>
              <a:rPr lang="en-US" dirty="0"/>
              <a:t> </a:t>
            </a:r>
            <a:r>
              <a:rPr lang="en-US" dirty="0" err="1">
                <a:solidFill>
                  <a:srgbClr val="C00000"/>
                </a:solidFill>
              </a:rPr>
              <a:t>sacrotuberous</a:t>
            </a:r>
            <a:r>
              <a:rPr lang="en-US" dirty="0">
                <a:solidFill>
                  <a:srgbClr val="C00000"/>
                </a:solidFill>
              </a:rPr>
              <a:t> ligaments and the coccyx</a:t>
            </a:r>
            <a:r>
              <a:rPr lang="en-US" dirty="0"/>
              <a:t>. It must be remembered that </a:t>
            </a:r>
            <a:r>
              <a:rPr lang="en-US" dirty="0" smtClean="0"/>
              <a:t>this </a:t>
            </a:r>
            <a:r>
              <a:rPr lang="en-US" dirty="0"/>
              <a:t>plane and the brim makes an angle of 55 degrees with the horizontal in the erect position.</a:t>
            </a:r>
          </a:p>
          <a:p>
            <a:endParaRPr lang="en-US" dirty="0"/>
          </a:p>
        </p:txBody>
      </p:sp>
    </p:spTree>
    <p:extLst>
      <p:ext uri="{BB962C8B-B14F-4D97-AF65-F5344CB8AC3E}">
        <p14:creationId xmlns:p14="http://schemas.microsoft.com/office/powerpoint/2010/main" val="2637149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0" y="0"/>
            <a:ext cx="5901893" cy="6858000"/>
          </a:xfrm>
          <a:prstGeom prst="rect">
            <a:avLst/>
          </a:prstGeom>
        </p:spPr>
      </p:pic>
      <p:pic>
        <p:nvPicPr>
          <p:cNvPr id="5" name="Picture 4"/>
          <p:cNvPicPr>
            <a:picLocks noChangeAspect="1"/>
          </p:cNvPicPr>
          <p:nvPr/>
        </p:nvPicPr>
        <p:blipFill>
          <a:blip r:embed="rId2"/>
          <a:stretch>
            <a:fillRect/>
          </a:stretch>
        </p:blipFill>
        <p:spPr>
          <a:xfrm>
            <a:off x="6290107" y="0"/>
            <a:ext cx="5901893" cy="6858000"/>
          </a:xfrm>
          <a:prstGeom prst="rect">
            <a:avLst/>
          </a:prstGeom>
        </p:spPr>
      </p:pic>
    </p:spTree>
    <p:extLst>
      <p:ext uri="{BB962C8B-B14F-4D97-AF65-F5344CB8AC3E}">
        <p14:creationId xmlns:p14="http://schemas.microsoft.com/office/powerpoint/2010/main" val="19979639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Pelvis size and shape</a:t>
            </a:r>
            <a:br>
              <a:rPr lang="en-US" dirty="0"/>
            </a:br>
            <a:endParaRPr lang="en-US" dirty="0"/>
          </a:p>
        </p:txBody>
      </p:sp>
      <p:pic>
        <p:nvPicPr>
          <p:cNvPr id="4" name="Content Placeholder 3"/>
          <p:cNvPicPr>
            <a:picLocks noGrp="1" noChangeAspect="1"/>
          </p:cNvPicPr>
          <p:nvPr>
            <p:ph sz="quarter" idx="13"/>
          </p:nvPr>
        </p:nvPicPr>
        <p:blipFill>
          <a:blip r:embed="rId2"/>
          <a:stretch>
            <a:fillRect/>
          </a:stretch>
        </p:blipFill>
        <p:spPr>
          <a:xfrm>
            <a:off x="2601311" y="1902793"/>
            <a:ext cx="7535736" cy="4345608"/>
          </a:xfrm>
          <a:prstGeom prst="rect">
            <a:avLst/>
          </a:prstGeom>
        </p:spPr>
      </p:pic>
    </p:spTree>
    <p:extLst>
      <p:ext uri="{BB962C8B-B14F-4D97-AF65-F5344CB8AC3E}">
        <p14:creationId xmlns:p14="http://schemas.microsoft.com/office/powerpoint/2010/main" val="2505226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7415" y="437739"/>
            <a:ext cx="9819057" cy="4047550"/>
          </a:xfrm>
        </p:spPr>
      </p:pic>
      <p:sp>
        <p:nvSpPr>
          <p:cNvPr id="5" name="Rectangle 4"/>
          <p:cNvSpPr/>
          <p:nvPr/>
        </p:nvSpPr>
        <p:spPr>
          <a:xfrm>
            <a:off x="835572" y="4960570"/>
            <a:ext cx="10240900" cy="923330"/>
          </a:xfrm>
          <a:prstGeom prst="rect">
            <a:avLst/>
          </a:prstGeom>
        </p:spPr>
        <p:txBody>
          <a:bodyPr wrap="square">
            <a:spAutoFit/>
          </a:bodyPr>
          <a:lstStyle/>
          <a:p>
            <a:r>
              <a:rPr lang="en-US" dirty="0">
                <a:solidFill>
                  <a:srgbClr val="3C3C3C"/>
                </a:solidFill>
                <a:latin typeface="Calibri Regular" charset="0"/>
              </a:rPr>
              <a:t>Maternal short stature is associated with a small pelvis and possible problems at </a:t>
            </a:r>
            <a:r>
              <a:rPr lang="en-US" dirty="0" err="1">
                <a:solidFill>
                  <a:srgbClr val="3C3C3C"/>
                </a:solidFill>
                <a:latin typeface="Calibri Regular" charset="0"/>
              </a:rPr>
              <a:t>labour</a:t>
            </a:r>
            <a:r>
              <a:rPr lang="en-US" dirty="0">
                <a:solidFill>
                  <a:srgbClr val="3C3C3C"/>
                </a:solidFill>
                <a:latin typeface="Calibri Regular" charset="0"/>
              </a:rPr>
              <a:t>. There is </a:t>
            </a:r>
            <a:r>
              <a:rPr lang="en-US" dirty="0" err="1" smtClean="0">
                <a:latin typeface="Calibri Regular" charset="0"/>
              </a:rPr>
              <a:t>evidance</a:t>
            </a:r>
            <a:r>
              <a:rPr lang="en-US" dirty="0">
                <a:solidFill>
                  <a:srgbClr val="3C3C3C"/>
                </a:solidFill>
                <a:latin typeface="Calibri Regular" charset="0"/>
              </a:rPr>
              <a:t> to suggest women of short stature may be at an increased risk of caesarean section. You should be aware of this in women of short stature.</a:t>
            </a:r>
            <a:endParaRPr lang="en-US" dirty="0"/>
          </a:p>
        </p:txBody>
      </p:sp>
    </p:spTree>
    <p:extLst>
      <p:ext uri="{BB962C8B-B14F-4D97-AF65-F5344CB8AC3E}">
        <p14:creationId xmlns:p14="http://schemas.microsoft.com/office/powerpoint/2010/main" val="14662640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a:t>
            </a:r>
            <a:br>
              <a:rPr lang="en-US" dirty="0"/>
            </a:br>
            <a:endParaRPr lang="en-US" dirty="0"/>
          </a:p>
        </p:txBody>
      </p:sp>
      <p:sp>
        <p:nvSpPr>
          <p:cNvPr id="3" name="Content Placeholder 2"/>
          <p:cNvSpPr>
            <a:spLocks noGrp="1"/>
          </p:cNvSpPr>
          <p:nvPr>
            <p:ph sz="quarter" idx="13"/>
          </p:nvPr>
        </p:nvSpPr>
        <p:spPr/>
        <p:txBody>
          <a:bodyPr>
            <a:normAutofit fontScale="92500" lnSpcReduction="20000"/>
          </a:bodyPr>
          <a:lstStyle/>
          <a:p>
            <a:r>
              <a:rPr lang="en-US" dirty="0"/>
              <a:t>Normal bone development demands adequate nutrition and intake of calcium, phosphorus and vitamin D. Any impaired intake of these essential minerals and vitamins will result in impaired bone strength with the risk of distortion associated with weight bearing.</a:t>
            </a:r>
          </a:p>
          <a:p>
            <a:r>
              <a:rPr lang="en-US" dirty="0"/>
              <a:t>Rickets can affect the development of the pelvis and result in a kidney-shaped inlet, secondary to a pushed forward sacral promontory. This abnormal inlet is associated with a reduced angle of inclination of the pelvic brim, but a sizeable pelvic cavity due the pushed back sacrum.</a:t>
            </a:r>
          </a:p>
          <a:p>
            <a:r>
              <a:rPr lang="en-US" dirty="0"/>
              <a:t>In </a:t>
            </a:r>
            <a:r>
              <a:rPr lang="en-US" dirty="0" err="1"/>
              <a:t>osteomalacia</a:t>
            </a:r>
            <a:r>
              <a:rPr lang="en-US" dirty="0"/>
              <a:t>, the sacral promontory is pushed forward and the pelvic sidewalls inwards, which narrows the pelvic outlet</a:t>
            </a:r>
          </a:p>
          <a:p>
            <a:endParaRPr lang="en-US" dirty="0"/>
          </a:p>
        </p:txBody>
      </p:sp>
    </p:spTree>
    <p:extLst>
      <p:ext uri="{BB962C8B-B14F-4D97-AF65-F5344CB8AC3E}">
        <p14:creationId xmlns:p14="http://schemas.microsoft.com/office/powerpoint/2010/main" val="4899864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Impaired gait</a:t>
            </a:r>
            <a:br>
              <a:rPr lang="en-US" dirty="0"/>
            </a:br>
            <a:endParaRPr lang="en-US" dirty="0"/>
          </a:p>
        </p:txBody>
      </p:sp>
      <p:sp>
        <p:nvSpPr>
          <p:cNvPr id="3" name="Content Placeholder 2"/>
          <p:cNvSpPr>
            <a:spLocks noGrp="1"/>
          </p:cNvSpPr>
          <p:nvPr>
            <p:ph sz="quarter" idx="13"/>
          </p:nvPr>
        </p:nvSpPr>
        <p:spPr>
          <a:xfrm>
            <a:off x="913773" y="2367092"/>
            <a:ext cx="10752709" cy="4317487"/>
          </a:xfrm>
        </p:spPr>
        <p:txBody>
          <a:bodyPr>
            <a:normAutofit lnSpcReduction="10000"/>
          </a:bodyPr>
          <a:lstStyle/>
          <a:p>
            <a:r>
              <a:rPr lang="en-US" dirty="0"/>
              <a:t>This may result in unequal weight distribution between each side of the pelvic girdle during childhood, which results in unilateral pelvic distortion.</a:t>
            </a:r>
          </a:p>
          <a:p>
            <a:r>
              <a:rPr lang="en-US" dirty="0"/>
              <a:t>Examples of this will include congenital dislocation of the hip, poliomyelitis or spinal anomalies such as kyphoscoliosis.</a:t>
            </a:r>
          </a:p>
          <a:p>
            <a:r>
              <a:rPr lang="en-US" dirty="0"/>
              <a:t>Various acquired conditions affecting the spine, pelvis and lower limbs can result in alteration in shape and functional capacity of the pelvis and have an impact on </a:t>
            </a:r>
            <a:r>
              <a:rPr lang="en-US" dirty="0" err="1"/>
              <a:t>labour</a:t>
            </a:r>
            <a:r>
              <a:rPr lang="en-US" dirty="0"/>
              <a:t>. A kyphosis of the thoracic spine and associated lumbar lordosis results in a reduced anterior–posterior (AP) diameter of the pelvis inlet. A lumbar scoliosis affects mainly the contour of the pelvis inlet. Spondylolisthesis, where the fifth lumbar vertebrae rides forward on the first sacral vertebrae, results in a ridge which also leads to a reduction in the AP diameter of the pelvic inlet.</a:t>
            </a:r>
          </a:p>
          <a:p>
            <a:endParaRPr lang="en-US" dirty="0"/>
          </a:p>
        </p:txBody>
      </p:sp>
    </p:spTree>
    <p:extLst>
      <p:ext uri="{BB962C8B-B14F-4D97-AF65-F5344CB8AC3E}">
        <p14:creationId xmlns:p14="http://schemas.microsoft.com/office/powerpoint/2010/main" val="17492902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Trauma/pelvic fractures</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a:xfrm>
            <a:off x="1024759" y="2033752"/>
            <a:ext cx="4934608" cy="3757448"/>
          </a:xfrm>
        </p:spPr>
        <p:txBody>
          <a:bodyPr>
            <a:normAutofit lnSpcReduction="10000"/>
          </a:bodyPr>
          <a:lstStyle/>
          <a:p>
            <a:r>
              <a:rPr lang="en-US" dirty="0"/>
              <a:t>Pelvic ring fractures follow high velocity trauma and are often associated with life-threatening injuries. Stability of a pelvic fracture is dependent on the integrity of the pelvic ring.</a:t>
            </a:r>
          </a:p>
          <a:p>
            <a:r>
              <a:rPr lang="en-US" dirty="0" err="1"/>
              <a:t>Malunion</a:t>
            </a:r>
            <a:r>
              <a:rPr lang="en-US" dirty="0"/>
              <a:t> following unstable fractures may result in pelvic contractures. </a:t>
            </a:r>
            <a:br>
              <a:rPr lang="en-US" dirty="0"/>
            </a:br>
            <a:endParaRPr lang="en-US" dirty="0"/>
          </a:p>
        </p:txBody>
      </p:sp>
      <p:pic>
        <p:nvPicPr>
          <p:cNvPr id="4" name="Picture 3"/>
          <p:cNvPicPr>
            <a:picLocks noChangeAspect="1"/>
          </p:cNvPicPr>
          <p:nvPr/>
        </p:nvPicPr>
        <p:blipFill>
          <a:blip r:embed="rId2"/>
          <a:stretch>
            <a:fillRect/>
          </a:stretch>
        </p:blipFill>
        <p:spPr>
          <a:xfrm>
            <a:off x="6325226" y="1416605"/>
            <a:ext cx="4953000" cy="3340100"/>
          </a:xfrm>
          <a:prstGeom prst="rect">
            <a:avLst/>
          </a:prstGeom>
        </p:spPr>
      </p:pic>
      <p:sp>
        <p:nvSpPr>
          <p:cNvPr id="5" name="Rectangle 4"/>
          <p:cNvSpPr/>
          <p:nvPr/>
        </p:nvSpPr>
        <p:spPr>
          <a:xfrm>
            <a:off x="6325226" y="4908462"/>
            <a:ext cx="4953000" cy="646331"/>
          </a:xfrm>
          <a:prstGeom prst="rect">
            <a:avLst/>
          </a:prstGeom>
        </p:spPr>
        <p:txBody>
          <a:bodyPr wrap="square">
            <a:spAutoFit/>
          </a:bodyPr>
          <a:lstStyle/>
          <a:p>
            <a:r>
              <a:rPr lang="en-US">
                <a:solidFill>
                  <a:srgbClr val="3C3C3C"/>
                </a:solidFill>
                <a:latin typeface="Calibri Regular" charset="0"/>
              </a:rPr>
              <a:t>X-ray of the pelvis showing fractured floor of left acetabulum and pubic rami caused by fall on side</a:t>
            </a:r>
            <a:endParaRPr lang="en-US"/>
          </a:p>
        </p:txBody>
      </p:sp>
    </p:spTree>
    <p:extLst>
      <p:ext uri="{BB962C8B-B14F-4D97-AF65-F5344CB8AC3E}">
        <p14:creationId xmlns:p14="http://schemas.microsoft.com/office/powerpoint/2010/main" val="12704740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Fetus - the passenger</a:t>
            </a:r>
            <a:br>
              <a:rPr lang="en-US" dirty="0"/>
            </a:br>
            <a:endParaRPr lang="en-US" dirty="0"/>
          </a:p>
        </p:txBody>
      </p:sp>
      <p:sp>
        <p:nvSpPr>
          <p:cNvPr id="3" name="Content Placeholder 2"/>
          <p:cNvSpPr>
            <a:spLocks noGrp="1"/>
          </p:cNvSpPr>
          <p:nvPr>
            <p:ph sz="quarter" idx="13"/>
          </p:nvPr>
        </p:nvSpPr>
        <p:spPr/>
        <p:txBody>
          <a:bodyPr>
            <a:normAutofit/>
          </a:bodyPr>
          <a:lstStyle/>
          <a:p>
            <a:r>
              <a:rPr lang="en-US" dirty="0"/>
              <a:t>The cranium is made up of five bones – two parietal bones, two frontal bones and the occiput. Suture lines separate these skull bones. The sagittal suture separates the two parietal bones, the frontal suture separates the two frontal bones, the lambdoid suture separates the occipital bone and the parietal bones.</a:t>
            </a:r>
          </a:p>
          <a:p>
            <a:r>
              <a:rPr lang="en-US" dirty="0"/>
              <a:t>The anterior fontanelle is diamond-shaped and is formed by the junction of the sagittal, frontal and two coronal sutures. The posterior fontanelle is Y-shaped and is formed by the junction of the sagittal and two lambdoid sutures</a:t>
            </a:r>
            <a:r>
              <a:rPr lang="en-US" dirty="0" smtClean="0"/>
              <a:t>.</a:t>
            </a:r>
            <a:endParaRPr lang="en-US" dirty="0"/>
          </a:p>
        </p:txBody>
      </p:sp>
    </p:spTree>
    <p:extLst>
      <p:ext uri="{BB962C8B-B14F-4D97-AF65-F5344CB8AC3E}">
        <p14:creationId xmlns:p14="http://schemas.microsoft.com/office/powerpoint/2010/main" val="4278595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34913" y="1056290"/>
            <a:ext cx="11828156" cy="4845269"/>
          </a:xfrm>
        </p:spPr>
      </p:pic>
    </p:spTree>
    <p:extLst>
      <p:ext uri="{BB962C8B-B14F-4D97-AF65-F5344CB8AC3E}">
        <p14:creationId xmlns:p14="http://schemas.microsoft.com/office/powerpoint/2010/main" val="1260996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presenting diameters</a:t>
            </a:r>
            <a:br>
              <a:rPr lang="en-US" dirty="0"/>
            </a:br>
            <a:r>
              <a:rPr lang="en-US" dirty="0"/>
              <a:t/>
            </a:r>
            <a:br>
              <a:rPr lang="en-US" dirty="0"/>
            </a:br>
            <a:r>
              <a:rPr lang="en-US" dirty="0"/>
              <a:t/>
            </a:r>
            <a:br>
              <a:rPr lang="en-US" dirty="0"/>
            </a:br>
            <a:endParaRPr lang="en-US"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1688329330"/>
              </p:ext>
            </p:extLst>
          </p:nvPr>
        </p:nvGraphicFramePr>
        <p:xfrm>
          <a:off x="914400" y="2366963"/>
          <a:ext cx="10363200" cy="2326640"/>
        </p:xfrm>
        <a:graphic>
          <a:graphicData uri="http://schemas.openxmlformats.org/drawingml/2006/table">
            <a:tbl>
              <a:tblPr firstRow="1" bandRow="1">
                <a:tableStyleId>{5C22544A-7EE6-4342-B048-85BDC9FD1C3A}</a:tableStyleId>
              </a:tblPr>
              <a:tblGrid>
                <a:gridCol w="3454400"/>
                <a:gridCol w="3454400"/>
                <a:gridCol w="3454400"/>
              </a:tblGrid>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pPr fontAlgn="ctr"/>
                      <a:r>
                        <a:rPr lang="en-US" dirty="0">
                          <a:effectLst/>
                        </a:rPr>
                        <a:t>Vertex</a:t>
                      </a:r>
                    </a:p>
                  </a:txBody>
                  <a:tcPr marL="127000" marR="127000" marT="127000" marB="127000" anchor="ctr"/>
                </a:tc>
                <a:tc>
                  <a:txBody>
                    <a:bodyPr/>
                    <a:lstStyle/>
                    <a:p>
                      <a:pPr fontAlgn="ctr"/>
                      <a:r>
                        <a:rPr lang="en-US">
                          <a:effectLst/>
                        </a:rPr>
                        <a:t>Suboccipito–bregmatic</a:t>
                      </a:r>
                    </a:p>
                  </a:txBody>
                  <a:tcPr marL="127000" marR="127000" marT="127000" marB="127000" anchor="ctr"/>
                </a:tc>
                <a:tc>
                  <a:txBody>
                    <a:bodyPr/>
                    <a:lstStyle/>
                    <a:p>
                      <a:pPr fontAlgn="ctr"/>
                      <a:r>
                        <a:rPr lang="sk-SK" dirty="0">
                          <a:effectLst/>
                        </a:rPr>
                        <a:t>9.5 cm</a:t>
                      </a:r>
                    </a:p>
                  </a:txBody>
                  <a:tcPr marL="127000" marR="127000" marT="127000" marB="127000" anchor="ctr"/>
                </a:tc>
              </a:tr>
              <a:tr h="370840">
                <a:tc>
                  <a:txBody>
                    <a:bodyPr/>
                    <a:lstStyle/>
                    <a:p>
                      <a:pPr fontAlgn="ctr"/>
                      <a:r>
                        <a:rPr lang="en-US">
                          <a:effectLst/>
                        </a:rPr>
                        <a:t>Deflexed OP</a:t>
                      </a:r>
                    </a:p>
                  </a:txBody>
                  <a:tcPr marL="127000" marR="127000" marT="127000" marB="127000" anchor="ctr"/>
                </a:tc>
                <a:tc>
                  <a:txBody>
                    <a:bodyPr/>
                    <a:lstStyle/>
                    <a:p>
                      <a:pPr fontAlgn="ctr"/>
                      <a:r>
                        <a:rPr lang="en-US" dirty="0" err="1">
                          <a:effectLst/>
                        </a:rPr>
                        <a:t>Occipito</a:t>
                      </a:r>
                      <a:r>
                        <a:rPr lang="en-US" dirty="0">
                          <a:effectLst/>
                        </a:rPr>
                        <a:t>–frontal</a:t>
                      </a:r>
                    </a:p>
                  </a:txBody>
                  <a:tcPr marL="127000" marR="127000" marT="127000" marB="127000" anchor="ctr"/>
                </a:tc>
                <a:tc>
                  <a:txBody>
                    <a:bodyPr/>
                    <a:lstStyle/>
                    <a:p>
                      <a:pPr fontAlgn="ctr"/>
                      <a:r>
                        <a:rPr lang="sk-SK" dirty="0">
                          <a:effectLst/>
                        </a:rPr>
                        <a:t>11.5 cm</a:t>
                      </a:r>
                    </a:p>
                  </a:txBody>
                  <a:tcPr marL="127000" marR="127000" marT="127000" marB="127000" anchor="ctr"/>
                </a:tc>
              </a:tr>
              <a:tr h="370840">
                <a:tc>
                  <a:txBody>
                    <a:bodyPr/>
                    <a:lstStyle/>
                    <a:p>
                      <a:pPr fontAlgn="ctr"/>
                      <a:r>
                        <a:rPr lang="en-US" dirty="0">
                          <a:effectLst/>
                        </a:rPr>
                        <a:t>Brow</a:t>
                      </a:r>
                    </a:p>
                  </a:txBody>
                  <a:tcPr marL="127000" marR="127000" marT="127000" marB="127000" anchor="ctr"/>
                </a:tc>
                <a:tc>
                  <a:txBody>
                    <a:bodyPr/>
                    <a:lstStyle/>
                    <a:p>
                      <a:pPr fontAlgn="ctr"/>
                      <a:r>
                        <a:rPr lang="en-US">
                          <a:effectLst/>
                        </a:rPr>
                        <a:t>Mento–vertico</a:t>
                      </a:r>
                    </a:p>
                  </a:txBody>
                  <a:tcPr marL="127000" marR="127000" marT="127000" marB="127000" anchor="ctr"/>
                </a:tc>
                <a:tc>
                  <a:txBody>
                    <a:bodyPr/>
                    <a:lstStyle/>
                    <a:p>
                      <a:pPr fontAlgn="ctr"/>
                      <a:r>
                        <a:rPr lang="sk-SK" dirty="0">
                          <a:effectLst/>
                        </a:rPr>
                        <a:t>13.0 cm</a:t>
                      </a:r>
                    </a:p>
                  </a:txBody>
                  <a:tcPr marL="127000" marR="127000" marT="127000" marB="127000" anchor="ctr"/>
                </a:tc>
              </a:tr>
              <a:tr h="370840">
                <a:tc>
                  <a:txBody>
                    <a:bodyPr/>
                    <a:lstStyle/>
                    <a:p>
                      <a:r>
                        <a:rPr lang="en-US" b="0" i="0" dirty="0" smtClean="0">
                          <a:solidFill>
                            <a:srgbClr val="3C3C3C"/>
                          </a:solidFill>
                          <a:effectLst/>
                          <a:latin typeface="Tw Cen MT Condensed Extra Bold" charset="0"/>
                          <a:ea typeface="Tw Cen MT Condensed Extra Bold" charset="0"/>
                          <a:cs typeface="Tw Cen MT Condensed Extra Bold" charset="0"/>
                        </a:rPr>
                        <a:t>Face</a:t>
                      </a:r>
                      <a:endParaRPr lang="en-US" b="0" dirty="0">
                        <a:latin typeface="Tw Cen MT Condensed Extra Bold" charset="0"/>
                        <a:ea typeface="Tw Cen MT Condensed Extra Bold" charset="0"/>
                        <a:cs typeface="Tw Cen MT Condensed Extra Bold" charset="0"/>
                      </a:endParaRPr>
                    </a:p>
                  </a:txBody>
                  <a:tcPr/>
                </a:tc>
                <a:tc>
                  <a:txBody>
                    <a:bodyPr/>
                    <a:lstStyle/>
                    <a:p>
                      <a:r>
                        <a:rPr lang="en-US" b="1" i="0" dirty="0" err="1" smtClean="0">
                          <a:solidFill>
                            <a:srgbClr val="3C3C3C"/>
                          </a:solidFill>
                          <a:effectLst/>
                          <a:latin typeface="Calibri Regular" charset="0"/>
                        </a:rPr>
                        <a:t>Submento</a:t>
                      </a:r>
                      <a:r>
                        <a:rPr lang="en-US" b="1" i="0" dirty="0" smtClean="0">
                          <a:solidFill>
                            <a:srgbClr val="3C3C3C"/>
                          </a:solidFill>
                          <a:effectLst/>
                          <a:latin typeface="Calibri Regular" charset="0"/>
                        </a:rPr>
                        <a:t>–bregmatic</a:t>
                      </a:r>
                      <a:endParaRPr lang="en-US" b="1" dirty="0"/>
                    </a:p>
                  </a:txBody>
                  <a:tcPr/>
                </a:tc>
                <a:tc>
                  <a:txBody>
                    <a:bodyPr/>
                    <a:lstStyle/>
                    <a:p>
                      <a:r>
                        <a:rPr lang="en-US" b="1" i="0" dirty="0" smtClean="0">
                          <a:solidFill>
                            <a:srgbClr val="3C3C3C"/>
                          </a:solidFill>
                          <a:effectLst/>
                          <a:latin typeface="Calibri Regular" charset="0"/>
                        </a:rPr>
                        <a:t>9.5 cm</a:t>
                      </a:r>
                      <a:endParaRPr lang="en-US" b="1" dirty="0"/>
                    </a:p>
                  </a:txBody>
                  <a:tcPr/>
                </a:tc>
              </a:tr>
            </a:tbl>
          </a:graphicData>
        </a:graphic>
      </p:graphicFrame>
    </p:spTree>
    <p:extLst>
      <p:ext uri="{BB962C8B-B14F-4D97-AF65-F5344CB8AC3E}">
        <p14:creationId xmlns:p14="http://schemas.microsoft.com/office/powerpoint/2010/main" val="15415979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size </a:t>
            </a:r>
            <a:br>
              <a:rPr lang="en-US" dirty="0"/>
            </a:br>
            <a:endParaRPr lang="en-US" dirty="0"/>
          </a:p>
        </p:txBody>
      </p:sp>
      <p:sp>
        <p:nvSpPr>
          <p:cNvPr id="3" name="Content Placeholder 2"/>
          <p:cNvSpPr>
            <a:spLocks noGrp="1"/>
          </p:cNvSpPr>
          <p:nvPr>
            <p:ph sz="quarter" idx="13"/>
          </p:nvPr>
        </p:nvSpPr>
        <p:spPr/>
        <p:txBody>
          <a:bodyPr/>
          <a:lstStyle/>
          <a:p>
            <a:r>
              <a:rPr lang="en-US" dirty="0"/>
              <a:t>The fetal size will depend on largely genetic influences, and can be influence by maternal diabetes.</a:t>
            </a:r>
          </a:p>
          <a:p>
            <a:r>
              <a:rPr lang="en-US" dirty="0"/>
              <a:t>A large baby in relation to the pelvic capacity can result in </a:t>
            </a:r>
            <a:r>
              <a:rPr lang="en-US" dirty="0" err="1"/>
              <a:t>cephalopelvic</a:t>
            </a:r>
            <a:r>
              <a:rPr lang="en-US" dirty="0"/>
              <a:t> disproportion and failure to progress in </a:t>
            </a:r>
            <a:r>
              <a:rPr lang="en-US" dirty="0" err="1"/>
              <a:t>labour</a:t>
            </a:r>
            <a:r>
              <a:rPr lang="en-US" dirty="0"/>
              <a:t>, or difficulty at delivery such as shoulder dystocia.</a:t>
            </a:r>
          </a:p>
          <a:p>
            <a:endParaRPr lang="en-US" dirty="0"/>
          </a:p>
        </p:txBody>
      </p:sp>
    </p:spTree>
    <p:extLst>
      <p:ext uri="{BB962C8B-B14F-4D97-AF65-F5344CB8AC3E}">
        <p14:creationId xmlns:p14="http://schemas.microsoft.com/office/powerpoint/2010/main" val="13860333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236484"/>
            <a:ext cx="12192000" cy="6479627"/>
          </a:xfrm>
        </p:spPr>
        <p:txBody>
          <a:bodyPr>
            <a:normAutofit fontScale="92500" lnSpcReduction="20000"/>
          </a:bodyPr>
          <a:lstStyle/>
          <a:p>
            <a:pPr marL="0" indent="0">
              <a:buNone/>
            </a:pPr>
            <a:r>
              <a:rPr lang="en-US" sz="2800" b="1" dirty="0"/>
              <a:t>Presentation</a:t>
            </a:r>
            <a:endParaRPr lang="en-US" sz="2800" dirty="0"/>
          </a:p>
          <a:p>
            <a:pPr marL="0" indent="0">
              <a:buNone/>
            </a:pPr>
            <a:r>
              <a:rPr lang="en-US" dirty="0"/>
              <a:t>Factors that influence the diameter of the presenting part:</a:t>
            </a:r>
          </a:p>
          <a:p>
            <a:r>
              <a:rPr lang="en-US" dirty="0"/>
              <a:t>presentation and position</a:t>
            </a:r>
          </a:p>
          <a:p>
            <a:r>
              <a:rPr lang="en-US" dirty="0"/>
              <a:t>malformations</a:t>
            </a:r>
          </a:p>
          <a:p>
            <a:r>
              <a:rPr lang="en-US" dirty="0"/>
              <a:t>overall fetal size.</a:t>
            </a:r>
          </a:p>
          <a:p>
            <a:r>
              <a:rPr lang="en-US" dirty="0"/>
              <a:t>The portion of the fetal skull that presents in </a:t>
            </a:r>
            <a:r>
              <a:rPr lang="en-US" dirty="0" err="1"/>
              <a:t>labour</a:t>
            </a:r>
            <a:r>
              <a:rPr lang="en-US" dirty="0"/>
              <a:t> is dependent on the </a:t>
            </a:r>
            <a:r>
              <a:rPr lang="en-US" dirty="0">
                <a:solidFill>
                  <a:srgbClr val="C00000"/>
                </a:solidFill>
              </a:rPr>
              <a:t>degree of flexion of the fetal head.</a:t>
            </a:r>
          </a:p>
          <a:p>
            <a:r>
              <a:rPr lang="en-US" dirty="0"/>
              <a:t>During the course of normal </a:t>
            </a:r>
            <a:r>
              <a:rPr lang="en-US" dirty="0" err="1"/>
              <a:t>labour</a:t>
            </a:r>
            <a:r>
              <a:rPr lang="en-US" dirty="0"/>
              <a:t> the vertex presents and, due to the insertion of the spine posteriorly, flexion of the fetal head results. The widest transverse diameter in this position is the </a:t>
            </a:r>
            <a:r>
              <a:rPr lang="en-US" dirty="0" err="1"/>
              <a:t>biparietal</a:t>
            </a:r>
            <a:r>
              <a:rPr lang="en-US" dirty="0"/>
              <a:t> diameter (9.5 cm). The sagittal diameter tends to be the </a:t>
            </a:r>
            <a:r>
              <a:rPr lang="en-US" dirty="0" err="1"/>
              <a:t>suboccipitobregmatic</a:t>
            </a:r>
            <a:r>
              <a:rPr lang="en-US" dirty="0"/>
              <a:t> diameter (9.5 cm; below the occiput to the </a:t>
            </a:r>
            <a:r>
              <a:rPr lang="en-US" dirty="0" err="1"/>
              <a:t>centre</a:t>
            </a:r>
            <a:r>
              <a:rPr lang="en-US" dirty="0"/>
              <a:t> of the anterior fontanelle).</a:t>
            </a:r>
          </a:p>
          <a:p>
            <a:r>
              <a:rPr lang="en-US" dirty="0"/>
              <a:t>If the head fails to flex, the resulting diameter is the </a:t>
            </a:r>
            <a:r>
              <a:rPr lang="en-US" dirty="0" err="1"/>
              <a:t>occipitofrontal</a:t>
            </a:r>
            <a:r>
              <a:rPr lang="en-US" dirty="0"/>
              <a:t> (11–12 cm; occiput to the root of the nose). Further head extension results in the brow presentation and the </a:t>
            </a:r>
            <a:r>
              <a:rPr lang="en-US" dirty="0" err="1"/>
              <a:t>mentovertical</a:t>
            </a:r>
            <a:r>
              <a:rPr lang="en-US" dirty="0"/>
              <a:t> diameter (14 cm; chin to the </a:t>
            </a:r>
            <a:r>
              <a:rPr lang="en-US" dirty="0" err="1"/>
              <a:t>centre</a:t>
            </a:r>
            <a:r>
              <a:rPr lang="en-US" dirty="0"/>
              <a:t> of the sagittal suture). Continued extension results in a face presentation and </a:t>
            </a:r>
            <a:r>
              <a:rPr lang="en-US" dirty="0" err="1"/>
              <a:t>submentobregmatic</a:t>
            </a:r>
            <a:r>
              <a:rPr lang="en-US" dirty="0"/>
              <a:t> diameter (9.5 cm; angle between the neck and chin and the </a:t>
            </a:r>
            <a:r>
              <a:rPr lang="en-US" dirty="0" err="1"/>
              <a:t>centre</a:t>
            </a:r>
            <a:r>
              <a:rPr lang="en-US" dirty="0"/>
              <a:t> of the anterior fontanelles).</a:t>
            </a:r>
          </a:p>
          <a:p>
            <a:r>
              <a:rPr lang="en-US" dirty="0"/>
              <a:t>Malformations may also influence the size of the presenting part. Examples of this will include anomalies such as hydrocephalus or large space occupying lesions such as </a:t>
            </a:r>
            <a:r>
              <a:rPr lang="en-US" dirty="0" err="1"/>
              <a:t>teratomas</a:t>
            </a:r>
            <a:r>
              <a:rPr lang="en-US" dirty="0"/>
              <a:t>.</a:t>
            </a:r>
          </a:p>
          <a:p>
            <a:endParaRPr lang="en-US" dirty="0"/>
          </a:p>
        </p:txBody>
      </p:sp>
    </p:spTree>
    <p:extLst>
      <p:ext uri="{BB962C8B-B14F-4D97-AF65-F5344CB8AC3E}">
        <p14:creationId xmlns:p14="http://schemas.microsoft.com/office/powerpoint/2010/main" val="1764292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Uterine contractions - the powers</a:t>
            </a:r>
            <a:br>
              <a:rPr lang="en-US" dirty="0"/>
            </a:br>
            <a:endParaRPr lang="en-US" dirty="0"/>
          </a:p>
        </p:txBody>
      </p:sp>
      <p:sp>
        <p:nvSpPr>
          <p:cNvPr id="3" name="Content Placeholder 2"/>
          <p:cNvSpPr>
            <a:spLocks noGrp="1"/>
          </p:cNvSpPr>
          <p:nvPr>
            <p:ph sz="quarter" idx="13"/>
          </p:nvPr>
        </p:nvSpPr>
        <p:spPr/>
        <p:txBody>
          <a:bodyPr>
            <a:normAutofit lnSpcReduction="10000"/>
          </a:bodyPr>
          <a:lstStyle/>
          <a:p>
            <a:r>
              <a:rPr lang="en-US" dirty="0"/>
              <a:t>Uterine contractions are thought to originate from a pacemaker located near the </a:t>
            </a:r>
            <a:r>
              <a:rPr lang="en-US" dirty="0" err="1"/>
              <a:t>cornua</a:t>
            </a:r>
            <a:r>
              <a:rPr lang="en-US" dirty="0"/>
              <a:t> of the uterus. The contraction wave spreads downward in a peristaltic wave. As myometrial </a:t>
            </a:r>
            <a:r>
              <a:rPr lang="en-US" dirty="0" err="1"/>
              <a:t>fibres</a:t>
            </a:r>
            <a:r>
              <a:rPr lang="en-US" dirty="0"/>
              <a:t> contract and shorten they undergo retraction. In normal circumstances, the intensity of the contraction is greatest in the upper uterine segment as there is greater muscle mass in this region.</a:t>
            </a:r>
          </a:p>
          <a:p>
            <a:r>
              <a:rPr lang="en-US" dirty="0"/>
              <a:t>The intensity and frequency of contractions increase as </a:t>
            </a:r>
            <a:r>
              <a:rPr lang="en-US" dirty="0" err="1"/>
              <a:t>labour</a:t>
            </a:r>
            <a:r>
              <a:rPr lang="en-US" dirty="0"/>
              <a:t> progresses. This is perhaps aided by the Ferguson reflex, in which mechanical stretching of the cervix enhances uterine activity.</a:t>
            </a:r>
          </a:p>
          <a:p>
            <a:endParaRPr lang="en-US" dirty="0"/>
          </a:p>
        </p:txBody>
      </p:sp>
    </p:spTree>
    <p:extLst>
      <p:ext uri="{BB962C8B-B14F-4D97-AF65-F5344CB8AC3E}">
        <p14:creationId xmlns:p14="http://schemas.microsoft.com/office/powerpoint/2010/main" val="3227383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lstStyle/>
          <a:p>
            <a:pPr marL="0" indent="0">
              <a:buNone/>
            </a:pPr>
            <a:r>
              <a:rPr lang="en-US" dirty="0"/>
              <a:t>Success of </a:t>
            </a:r>
            <a:r>
              <a:rPr lang="en-US" dirty="0" err="1"/>
              <a:t>labour</a:t>
            </a:r>
            <a:r>
              <a:rPr lang="en-US" dirty="0"/>
              <a:t> depends on:</a:t>
            </a:r>
          </a:p>
          <a:p>
            <a:r>
              <a:rPr lang="en-US" dirty="0"/>
              <a:t>size of maternal pelvis</a:t>
            </a:r>
          </a:p>
          <a:p>
            <a:r>
              <a:rPr lang="en-US" dirty="0"/>
              <a:t>size of fetal head</a:t>
            </a:r>
          </a:p>
          <a:p>
            <a:r>
              <a:rPr lang="en-US" dirty="0"/>
              <a:t>presentation and position of fetus</a:t>
            </a:r>
          </a:p>
          <a:p>
            <a:r>
              <a:rPr lang="en-US" dirty="0" smtClean="0"/>
              <a:t>efficiency </a:t>
            </a:r>
            <a:r>
              <a:rPr lang="en-US" dirty="0"/>
              <a:t>if uterine contractions</a:t>
            </a:r>
          </a:p>
          <a:p>
            <a:r>
              <a:rPr lang="en-US" dirty="0"/>
              <a:t>compliance of the cervix and soft tissue.</a:t>
            </a:r>
          </a:p>
          <a:p>
            <a:endParaRPr lang="en-US" dirty="0"/>
          </a:p>
        </p:txBody>
      </p:sp>
    </p:spTree>
    <p:extLst>
      <p:ext uri="{BB962C8B-B14F-4D97-AF65-F5344CB8AC3E}">
        <p14:creationId xmlns:p14="http://schemas.microsoft.com/office/powerpoint/2010/main" val="18669204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Delay in </a:t>
            </a:r>
            <a:r>
              <a:rPr lang="en-US" dirty="0" err="1"/>
              <a:t>labour</a:t>
            </a:r>
            <a:r>
              <a:rPr lang="en-US" dirty="0"/>
              <a:t/>
            </a:r>
            <a:br>
              <a:rPr lang="en-US" dirty="0"/>
            </a:br>
            <a:endParaRPr lang="en-US" dirty="0"/>
          </a:p>
        </p:txBody>
      </p:sp>
      <p:sp>
        <p:nvSpPr>
          <p:cNvPr id="3" name="Content Placeholder 2"/>
          <p:cNvSpPr>
            <a:spLocks noGrp="1"/>
          </p:cNvSpPr>
          <p:nvPr>
            <p:ph sz="quarter" idx="13"/>
          </p:nvPr>
        </p:nvSpPr>
        <p:spPr/>
        <p:txBody>
          <a:bodyPr/>
          <a:lstStyle/>
          <a:p>
            <a:pPr marL="0" indent="0">
              <a:buNone/>
            </a:pPr>
            <a:r>
              <a:rPr lang="en-US" dirty="0"/>
              <a:t>The definition of </a:t>
            </a:r>
            <a:r>
              <a:rPr lang="en-US" dirty="0" smtClean="0"/>
              <a:t>delay </a:t>
            </a:r>
            <a:r>
              <a:rPr lang="en-US" dirty="0"/>
              <a:t>in the first stage of </a:t>
            </a:r>
            <a:r>
              <a:rPr lang="en-US" dirty="0" err="1"/>
              <a:t>labour</a:t>
            </a:r>
            <a:r>
              <a:rPr lang="en-US" dirty="0"/>
              <a:t> </a:t>
            </a:r>
            <a:r>
              <a:rPr lang="en-US" dirty="0" smtClean="0"/>
              <a:t> </a:t>
            </a:r>
            <a:r>
              <a:rPr lang="en-US" dirty="0"/>
              <a:t>needs to take into account</a:t>
            </a:r>
            <a:r>
              <a:rPr lang="en-US" dirty="0" smtClean="0"/>
              <a:t>:</a:t>
            </a:r>
          </a:p>
          <a:p>
            <a:r>
              <a:rPr lang="en-US" dirty="0"/>
              <a:t>cervical dilatation of &lt;2 cm in 4 hours (</a:t>
            </a:r>
            <a:r>
              <a:rPr lang="en-US" dirty="0" err="1"/>
              <a:t>primigravida</a:t>
            </a:r>
            <a:r>
              <a:rPr lang="en-US" dirty="0" smtClean="0"/>
              <a:t>)</a:t>
            </a:r>
            <a:endParaRPr lang="en-US" dirty="0"/>
          </a:p>
          <a:p>
            <a:r>
              <a:rPr lang="en-US" dirty="0"/>
              <a:t>cervical dilatation of &lt;2 cm in 4 hours or a slowing of progress (multiparous</a:t>
            </a:r>
            <a:r>
              <a:rPr lang="en-US" dirty="0" smtClean="0"/>
              <a:t>)</a:t>
            </a:r>
            <a:endParaRPr lang="en-US" dirty="0"/>
          </a:p>
          <a:p>
            <a:r>
              <a:rPr lang="en-US" dirty="0"/>
              <a:t>descent and rotation of the fetal head</a:t>
            </a:r>
          </a:p>
          <a:p>
            <a:r>
              <a:rPr lang="en-US" dirty="0"/>
              <a:t>changes in strength, duration and frequency of uterine contractions.</a:t>
            </a:r>
          </a:p>
          <a:p>
            <a:endParaRPr lang="en-US" dirty="0"/>
          </a:p>
        </p:txBody>
      </p:sp>
    </p:spTree>
    <p:extLst>
      <p:ext uri="{BB962C8B-B14F-4D97-AF65-F5344CB8AC3E}">
        <p14:creationId xmlns:p14="http://schemas.microsoft.com/office/powerpoint/2010/main" val="14965143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Latent phase</a:t>
            </a:r>
            <a:br>
              <a:rPr lang="en-US" dirty="0"/>
            </a:br>
            <a:endParaRPr lang="en-US" dirty="0"/>
          </a:p>
        </p:txBody>
      </p:sp>
      <p:sp>
        <p:nvSpPr>
          <p:cNvPr id="3" name="Content Placeholder 2"/>
          <p:cNvSpPr>
            <a:spLocks noGrp="1"/>
          </p:cNvSpPr>
          <p:nvPr>
            <p:ph sz="quarter" idx="13"/>
          </p:nvPr>
        </p:nvSpPr>
        <p:spPr/>
        <p:txBody>
          <a:bodyPr>
            <a:normAutofit fontScale="92500" lnSpcReduction="10000"/>
          </a:bodyPr>
          <a:lstStyle/>
          <a:p>
            <a:r>
              <a:rPr lang="en-US" dirty="0"/>
              <a:t>The latent phase is a period of time, not necessarily continuous, when there are painful contractions and there is some cervical change, including effacement and dilatation up to 4 cm.</a:t>
            </a:r>
          </a:p>
          <a:p>
            <a:r>
              <a:rPr lang="en-US" dirty="0"/>
              <a:t>This phase can be difficult to manage as many women can have painful contractions for prolonged periods of time with little in the way of cervical change. This is both exhausting and </a:t>
            </a:r>
            <a:r>
              <a:rPr lang="en-US" dirty="0" err="1"/>
              <a:t>demoralising</a:t>
            </a:r>
            <a:r>
              <a:rPr lang="en-US" dirty="0"/>
              <a:t> for women. It is important that women are supported and reassured that this is a normal stage of </a:t>
            </a:r>
            <a:r>
              <a:rPr lang="en-US" dirty="0" err="1"/>
              <a:t>labour</a:t>
            </a:r>
            <a:r>
              <a:rPr lang="en-US" dirty="0"/>
              <a:t>. They should be well hydrated and advised regarding nutrition and </a:t>
            </a:r>
            <a:r>
              <a:rPr lang="en-US" dirty="0" err="1"/>
              <a:t>mobilisation</a:t>
            </a:r>
            <a:r>
              <a:rPr lang="en-US" dirty="0"/>
              <a:t>. The management of this stage should be conservative and a decision to augment </a:t>
            </a:r>
            <a:r>
              <a:rPr lang="en-US" dirty="0" err="1"/>
              <a:t>labour</a:t>
            </a:r>
            <a:r>
              <a:rPr lang="en-US" dirty="0"/>
              <a:t> should be based on the presence of maternal and obstetric reasons.</a:t>
            </a:r>
          </a:p>
          <a:p>
            <a:endParaRPr lang="en-US" dirty="0"/>
          </a:p>
        </p:txBody>
      </p:sp>
    </p:spTree>
    <p:extLst>
      <p:ext uri="{BB962C8B-B14F-4D97-AF65-F5344CB8AC3E}">
        <p14:creationId xmlns:p14="http://schemas.microsoft.com/office/powerpoint/2010/main" val="5884252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arrest</a:t>
            </a:r>
            <a:br>
              <a:rPr lang="en-US" dirty="0"/>
            </a:br>
            <a:endParaRPr lang="en-US" dirty="0"/>
          </a:p>
        </p:txBody>
      </p:sp>
      <p:sp>
        <p:nvSpPr>
          <p:cNvPr id="3" name="Content Placeholder 2"/>
          <p:cNvSpPr>
            <a:spLocks noGrp="1"/>
          </p:cNvSpPr>
          <p:nvPr>
            <p:ph sz="quarter" idx="13"/>
          </p:nvPr>
        </p:nvSpPr>
        <p:spPr>
          <a:xfrm>
            <a:off x="173421" y="1608084"/>
            <a:ext cx="5801710" cy="5155324"/>
          </a:xfrm>
        </p:spPr>
        <p:txBody>
          <a:bodyPr>
            <a:normAutofit fontScale="92500" lnSpcReduction="20000"/>
          </a:bodyPr>
          <a:lstStyle/>
          <a:p>
            <a:r>
              <a:rPr lang="en-US" dirty="0"/>
              <a:t>Secondary arrest occurs when there is no change in cervical dilatation for more than </a:t>
            </a:r>
            <a:r>
              <a:rPr lang="en-US" dirty="0" smtClean="0"/>
              <a:t>2 hours(at least) </a:t>
            </a:r>
            <a:r>
              <a:rPr lang="en-US" dirty="0"/>
              <a:t>following a period of normal active phase dilatation.</a:t>
            </a:r>
          </a:p>
          <a:p>
            <a:pPr marL="0" indent="0">
              <a:buNone/>
            </a:pPr>
            <a:r>
              <a:rPr lang="en-US" dirty="0">
                <a:solidFill>
                  <a:srgbClr val="C00000"/>
                </a:solidFill>
              </a:rPr>
              <a:t>Causes of secondary arrest include:</a:t>
            </a:r>
          </a:p>
          <a:p>
            <a:r>
              <a:rPr lang="en-US" dirty="0" err="1">
                <a:solidFill>
                  <a:srgbClr val="C00000"/>
                </a:solidFill>
              </a:rPr>
              <a:t>cephalopelvic</a:t>
            </a:r>
            <a:r>
              <a:rPr lang="en-US" dirty="0">
                <a:solidFill>
                  <a:srgbClr val="C00000"/>
                </a:solidFill>
              </a:rPr>
              <a:t> disproportion</a:t>
            </a:r>
          </a:p>
          <a:p>
            <a:r>
              <a:rPr lang="en-US" dirty="0">
                <a:solidFill>
                  <a:srgbClr val="C00000"/>
                </a:solidFill>
              </a:rPr>
              <a:t>malposition or </a:t>
            </a:r>
            <a:r>
              <a:rPr lang="en-US" dirty="0" err="1">
                <a:solidFill>
                  <a:srgbClr val="C00000"/>
                </a:solidFill>
              </a:rPr>
              <a:t>malpresentation</a:t>
            </a:r>
            <a:endParaRPr lang="en-US" dirty="0">
              <a:solidFill>
                <a:srgbClr val="C00000"/>
              </a:solidFill>
            </a:endParaRPr>
          </a:p>
          <a:p>
            <a:r>
              <a:rPr lang="en-US" dirty="0">
                <a:solidFill>
                  <a:srgbClr val="C00000"/>
                </a:solidFill>
              </a:rPr>
              <a:t>inadequate or </a:t>
            </a:r>
            <a:r>
              <a:rPr lang="en-US" dirty="0" err="1">
                <a:solidFill>
                  <a:srgbClr val="C00000"/>
                </a:solidFill>
              </a:rPr>
              <a:t>incoordinate</a:t>
            </a:r>
            <a:r>
              <a:rPr lang="en-US" dirty="0">
                <a:solidFill>
                  <a:srgbClr val="C00000"/>
                </a:solidFill>
              </a:rPr>
              <a:t> uterine action.</a:t>
            </a:r>
          </a:p>
          <a:p>
            <a:r>
              <a:rPr lang="en-US" dirty="0"/>
              <a:t>An example of secondary arrest is illustrated on the </a:t>
            </a:r>
            <a:r>
              <a:rPr lang="en-US" dirty="0" err="1"/>
              <a:t>partogram</a:t>
            </a:r>
            <a:r>
              <a:rPr lang="en-US" dirty="0"/>
              <a:t> below. The poor progress between labels B and C on the </a:t>
            </a:r>
            <a:r>
              <a:rPr lang="en-US" dirty="0" err="1"/>
              <a:t>partogram</a:t>
            </a:r>
            <a:r>
              <a:rPr lang="en-US" dirty="0"/>
              <a:t> were due to </a:t>
            </a:r>
            <a:r>
              <a:rPr lang="en-US" dirty="0" err="1"/>
              <a:t>incoordinate</a:t>
            </a:r>
            <a:r>
              <a:rPr lang="en-US" dirty="0"/>
              <a:t> uterine action which was corrected by </a:t>
            </a:r>
            <a:r>
              <a:rPr lang="en-US" dirty="0" err="1"/>
              <a:t>Syntocinon</a:t>
            </a:r>
            <a:r>
              <a:rPr lang="en-US" dirty="0"/>
              <a:t>® commenced at time point </a:t>
            </a:r>
            <a:r>
              <a:rPr lang="en-US" dirty="0" smtClean="0"/>
              <a:t>c</a:t>
            </a:r>
            <a:endParaRPr lang="en-US" dirty="0"/>
          </a:p>
          <a:p>
            <a:endParaRPr lang="en-US" dirty="0"/>
          </a:p>
        </p:txBody>
      </p:sp>
      <p:pic>
        <p:nvPicPr>
          <p:cNvPr id="4" name="Picture 3"/>
          <p:cNvPicPr>
            <a:picLocks noChangeAspect="1"/>
          </p:cNvPicPr>
          <p:nvPr/>
        </p:nvPicPr>
        <p:blipFill>
          <a:blip r:embed="rId2"/>
          <a:stretch>
            <a:fillRect/>
          </a:stretch>
        </p:blipFill>
        <p:spPr>
          <a:xfrm>
            <a:off x="5919579" y="3019278"/>
            <a:ext cx="6272421" cy="3838722"/>
          </a:xfrm>
          <a:prstGeom prst="rect">
            <a:avLst/>
          </a:prstGeom>
        </p:spPr>
      </p:pic>
    </p:spTree>
    <p:extLst>
      <p:ext uri="{BB962C8B-B14F-4D97-AF65-F5344CB8AC3E}">
        <p14:creationId xmlns:p14="http://schemas.microsoft.com/office/powerpoint/2010/main" val="5014361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partogram</a:t>
            </a:r>
            <a:r>
              <a:rPr lang="en-US" dirty="0"/>
              <a:t/>
            </a:r>
            <a:br>
              <a:rPr lang="en-US" dirty="0"/>
            </a:br>
            <a:endParaRPr lang="en-US" dirty="0"/>
          </a:p>
        </p:txBody>
      </p:sp>
      <p:sp>
        <p:nvSpPr>
          <p:cNvPr id="3" name="Content Placeholder 2"/>
          <p:cNvSpPr>
            <a:spLocks noGrp="1"/>
          </p:cNvSpPr>
          <p:nvPr>
            <p:ph sz="quarter" idx="13"/>
          </p:nvPr>
        </p:nvSpPr>
        <p:spPr>
          <a:xfrm>
            <a:off x="913774" y="2664372"/>
            <a:ext cx="10363825" cy="3957146"/>
          </a:xfrm>
        </p:spPr>
        <p:txBody>
          <a:bodyPr>
            <a:normAutofit/>
          </a:bodyPr>
          <a:lstStyle/>
          <a:p>
            <a:r>
              <a:rPr lang="en-US" dirty="0"/>
              <a:t>Dysfunctional </a:t>
            </a:r>
            <a:r>
              <a:rPr lang="en-US" dirty="0" err="1"/>
              <a:t>labour</a:t>
            </a:r>
            <a:r>
              <a:rPr lang="en-US" dirty="0"/>
              <a:t> can be diagnosed by careful and repeated assessment of the power, passage and the passenger. The </a:t>
            </a:r>
            <a:r>
              <a:rPr lang="en-US" dirty="0" err="1"/>
              <a:t>partogram</a:t>
            </a:r>
            <a:r>
              <a:rPr lang="en-US" dirty="0"/>
              <a:t> is a means of graphically displaying this intrapartum information in a clear and focused way and facilitates effective transfer of information. The </a:t>
            </a:r>
            <a:r>
              <a:rPr lang="en-US" dirty="0" err="1"/>
              <a:t>partogram</a:t>
            </a:r>
            <a:r>
              <a:rPr lang="en-US" dirty="0"/>
              <a:t> has been in use for over 20 years and its use has been shown to be associated with a reduction in </a:t>
            </a:r>
            <a:r>
              <a:rPr lang="en-US" dirty="0">
                <a:solidFill>
                  <a:srgbClr val="C00000"/>
                </a:solidFill>
              </a:rPr>
              <a:t>prolonged </a:t>
            </a:r>
            <a:r>
              <a:rPr lang="en-US" dirty="0" err="1">
                <a:solidFill>
                  <a:srgbClr val="C00000"/>
                </a:solidFill>
              </a:rPr>
              <a:t>labour</a:t>
            </a:r>
            <a:r>
              <a:rPr lang="en-US" dirty="0">
                <a:solidFill>
                  <a:srgbClr val="C00000"/>
                </a:solidFill>
              </a:rPr>
              <a:t>, reduction in the augmentation of </a:t>
            </a:r>
            <a:r>
              <a:rPr lang="en-US" dirty="0" err="1">
                <a:solidFill>
                  <a:srgbClr val="C00000"/>
                </a:solidFill>
              </a:rPr>
              <a:t>labour</a:t>
            </a:r>
            <a:r>
              <a:rPr lang="en-US" dirty="0">
                <a:solidFill>
                  <a:srgbClr val="C00000"/>
                </a:solidFill>
              </a:rPr>
              <a:t> and a reduction in sepsis</a:t>
            </a:r>
            <a:r>
              <a:rPr lang="en-US" dirty="0"/>
              <a:t>. </a:t>
            </a:r>
          </a:p>
        </p:txBody>
      </p:sp>
    </p:spTree>
    <p:extLst>
      <p:ext uri="{BB962C8B-B14F-4D97-AF65-F5344CB8AC3E}">
        <p14:creationId xmlns:p14="http://schemas.microsoft.com/office/powerpoint/2010/main" val="16525164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3832861" y="0"/>
            <a:ext cx="4384623" cy="6858000"/>
          </a:xfrm>
          <a:prstGeom prst="rect">
            <a:avLst/>
          </a:prstGeom>
        </p:spPr>
      </p:pic>
    </p:spTree>
    <p:extLst>
      <p:ext uri="{BB962C8B-B14F-4D97-AF65-F5344CB8AC3E}">
        <p14:creationId xmlns:p14="http://schemas.microsoft.com/office/powerpoint/2010/main" val="4379012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the </a:t>
            </a:r>
            <a:r>
              <a:rPr lang="en-US" dirty="0" err="1"/>
              <a:t>partogram</a:t>
            </a: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The </a:t>
            </a:r>
            <a:r>
              <a:rPr lang="en-US" dirty="0" err="1"/>
              <a:t>partogram</a:t>
            </a:r>
            <a:r>
              <a:rPr lang="en-US" dirty="0"/>
              <a:t> is commenced following accurate diagnosis of established </a:t>
            </a:r>
            <a:r>
              <a:rPr lang="en-US" dirty="0" err="1"/>
              <a:t>labour</a:t>
            </a:r>
            <a:r>
              <a:rPr lang="en-US" dirty="0"/>
              <a:t>. The expected progress in </a:t>
            </a:r>
            <a:r>
              <a:rPr lang="en-US" dirty="0" err="1"/>
              <a:t>labour</a:t>
            </a:r>
            <a:r>
              <a:rPr lang="en-US" dirty="0"/>
              <a:t> is 1 cm/</a:t>
            </a:r>
            <a:r>
              <a:rPr lang="en-US" dirty="0" err="1"/>
              <a:t>hr</a:t>
            </a:r>
            <a:r>
              <a:rPr lang="en-US" dirty="0"/>
              <a:t> although in </a:t>
            </a:r>
            <a:r>
              <a:rPr lang="en-US" dirty="0" err="1"/>
              <a:t>primigravid</a:t>
            </a:r>
            <a:r>
              <a:rPr lang="en-US" dirty="0"/>
              <a:t> women there are fewer interventions if it is accepted that progress can be 0.5 cm/hr. An action line of 4 hours should be used, as earlier action lines increase interventions. If progress is to the right of the action line, then it is considered to be prolonged and action should be taken. </a:t>
            </a:r>
            <a:endParaRPr lang="en-US" dirty="0" smtClean="0"/>
          </a:p>
          <a:p>
            <a:r>
              <a:rPr lang="en-US" dirty="0" smtClean="0"/>
              <a:t>a </a:t>
            </a:r>
            <a:r>
              <a:rPr lang="en-US" dirty="0"/>
              <a:t>4-hour action line </a:t>
            </a:r>
            <a:r>
              <a:rPr lang="en-US" dirty="0" smtClean="0">
                <a:solidFill>
                  <a:srgbClr val="FF0000"/>
                </a:solidFill>
              </a:rPr>
              <a:t>reduces</a:t>
            </a:r>
            <a:r>
              <a:rPr lang="en-US" dirty="0" smtClean="0"/>
              <a:t> </a:t>
            </a:r>
            <a:r>
              <a:rPr lang="en-US" dirty="0"/>
              <a:t>the rate of caesarean sections.</a:t>
            </a:r>
          </a:p>
        </p:txBody>
      </p:sp>
    </p:spTree>
    <p:extLst>
      <p:ext uri="{BB962C8B-B14F-4D97-AF65-F5344CB8AC3E}">
        <p14:creationId xmlns:p14="http://schemas.microsoft.com/office/powerpoint/2010/main" val="471501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405866" cy="5135897"/>
          </a:xfrm>
        </p:spPr>
        <p:txBody>
          <a:bodyPr/>
          <a:lstStyle/>
          <a:p>
            <a:r>
              <a:rPr lang="en-US" dirty="0"/>
              <a:t>Anatomy of the pelvis</a:t>
            </a:r>
            <a:br>
              <a:rPr lang="en-US" dirty="0"/>
            </a:br>
            <a:endParaRPr lang="en-US" dirty="0"/>
          </a:p>
        </p:txBody>
      </p:sp>
    </p:spTree>
    <p:extLst>
      <p:ext uri="{BB962C8B-B14F-4D97-AF65-F5344CB8AC3E}">
        <p14:creationId xmlns:p14="http://schemas.microsoft.com/office/powerpoint/2010/main" val="10496214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 of the power</a:t>
            </a:r>
            <a:br>
              <a:rPr lang="en-US" dirty="0"/>
            </a:br>
            <a:endParaRPr lang="en-US" dirty="0"/>
          </a:p>
        </p:txBody>
      </p:sp>
      <p:sp>
        <p:nvSpPr>
          <p:cNvPr id="3" name="Content Placeholder 2"/>
          <p:cNvSpPr>
            <a:spLocks noGrp="1"/>
          </p:cNvSpPr>
          <p:nvPr>
            <p:ph sz="quarter" idx="13"/>
          </p:nvPr>
        </p:nvSpPr>
        <p:spPr/>
        <p:txBody>
          <a:bodyPr/>
          <a:lstStyle/>
          <a:p>
            <a:r>
              <a:rPr lang="en-US" dirty="0"/>
              <a:t>Frequency of contractions – number of contractions occurring </a:t>
            </a:r>
            <a:r>
              <a:rPr lang="en-US" dirty="0">
                <a:solidFill>
                  <a:srgbClr val="C00000"/>
                </a:solidFill>
              </a:rPr>
              <a:t>over a 10 minute p</a:t>
            </a:r>
            <a:r>
              <a:rPr lang="en-US" dirty="0"/>
              <a:t>eriod are recorded and plotted</a:t>
            </a:r>
          </a:p>
          <a:p>
            <a:r>
              <a:rPr lang="en-US" dirty="0"/>
              <a:t>Duration of contractions – effective uterine activity is generally sustained for a period greater than </a:t>
            </a:r>
            <a:r>
              <a:rPr lang="en-US" dirty="0">
                <a:solidFill>
                  <a:srgbClr val="C00000"/>
                </a:solidFill>
              </a:rPr>
              <a:t>40 seconds</a:t>
            </a:r>
          </a:p>
          <a:p>
            <a:r>
              <a:rPr lang="en-US" dirty="0"/>
              <a:t>Amplitude – this is a subjective assessment of the perceived strength of contractions. The value of f</a:t>
            </a:r>
            <a:r>
              <a:rPr lang="en-US" dirty="0" smtClean="0"/>
              <a:t>ormal </a:t>
            </a:r>
            <a:r>
              <a:rPr lang="en-US" dirty="0"/>
              <a:t>intrauterine pressure monitoring is </a:t>
            </a:r>
            <a:r>
              <a:rPr lang="en-US" dirty="0">
                <a:solidFill>
                  <a:srgbClr val="FF0000"/>
                </a:solidFill>
              </a:rPr>
              <a:t>limited</a:t>
            </a:r>
            <a:r>
              <a:rPr lang="en-US" dirty="0"/>
              <a:t>.</a:t>
            </a:r>
          </a:p>
          <a:p>
            <a:endParaRPr lang="en-US" dirty="0"/>
          </a:p>
        </p:txBody>
      </p:sp>
    </p:spTree>
    <p:extLst>
      <p:ext uri="{BB962C8B-B14F-4D97-AF65-F5344CB8AC3E}">
        <p14:creationId xmlns:p14="http://schemas.microsoft.com/office/powerpoint/2010/main" val="3030697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 of the passenger</a:t>
            </a:r>
            <a:br>
              <a:rPr lang="en-US" dirty="0"/>
            </a:br>
            <a:endParaRPr lang="en-US" dirty="0"/>
          </a:p>
        </p:txBody>
      </p:sp>
      <p:sp>
        <p:nvSpPr>
          <p:cNvPr id="3" name="Content Placeholder 2"/>
          <p:cNvSpPr>
            <a:spLocks noGrp="1"/>
          </p:cNvSpPr>
          <p:nvPr>
            <p:ph sz="quarter" idx="13"/>
          </p:nvPr>
        </p:nvSpPr>
        <p:spPr>
          <a:xfrm>
            <a:off x="220717" y="1560786"/>
            <a:ext cx="11056883" cy="5155324"/>
          </a:xfrm>
        </p:spPr>
        <p:txBody>
          <a:bodyPr>
            <a:normAutofit/>
          </a:bodyPr>
          <a:lstStyle/>
          <a:p>
            <a:r>
              <a:rPr lang="en-US" dirty="0"/>
              <a:t>Fetal heart rate recording – listening to the fetal heart following a contraction every 15 minutes for a period of one minute during the first stage. The fetal heart rate should be recorded after each expulsive contraction during the second stage</a:t>
            </a:r>
          </a:p>
          <a:p>
            <a:r>
              <a:rPr lang="en-US" dirty="0"/>
              <a:t>Station - position of the leading point of the presenting part in relation to the ischial spines</a:t>
            </a:r>
          </a:p>
          <a:p>
            <a:r>
              <a:rPr lang="en-US" dirty="0"/>
              <a:t>Position – </a:t>
            </a:r>
            <a:r>
              <a:rPr lang="en-US" dirty="0">
                <a:solidFill>
                  <a:srgbClr val="C00000"/>
                </a:solidFill>
              </a:rPr>
              <a:t>count the number of sutures</a:t>
            </a:r>
            <a:r>
              <a:rPr lang="en-US" dirty="0"/>
              <a:t>: three around the posterior fontanelles and four around the anterior fontanelles</a:t>
            </a:r>
          </a:p>
          <a:p>
            <a:r>
              <a:rPr lang="en-US" dirty="0" err="1"/>
              <a:t>Moulding</a:t>
            </a:r>
            <a:r>
              <a:rPr lang="en-US" dirty="0"/>
              <a:t> – this refers to changes in relationship between skull bone (1+ suture lines touch, 2+ suture lines overlap and are reducible, 3+ suture lines overlap and are irreducible)</a:t>
            </a:r>
          </a:p>
          <a:p>
            <a:r>
              <a:rPr lang="en-US" dirty="0"/>
              <a:t>Application to the cervix</a:t>
            </a:r>
          </a:p>
          <a:p>
            <a:r>
              <a:rPr lang="en-US" dirty="0"/>
              <a:t>Caput formation.</a:t>
            </a:r>
          </a:p>
          <a:p>
            <a:endParaRPr lang="en-US" dirty="0"/>
          </a:p>
        </p:txBody>
      </p:sp>
    </p:spTree>
    <p:extLst>
      <p:ext uri="{BB962C8B-B14F-4D97-AF65-F5344CB8AC3E}">
        <p14:creationId xmlns:p14="http://schemas.microsoft.com/office/powerpoint/2010/main" val="20094771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Details of the passages: cervix</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Effacement</a:t>
            </a:r>
          </a:p>
          <a:p>
            <a:r>
              <a:rPr lang="en-US" dirty="0" smtClean="0"/>
              <a:t>Dilatation</a:t>
            </a:r>
            <a:r>
              <a:rPr lang="en-US" dirty="0"/>
              <a:t/>
            </a:r>
            <a:br>
              <a:rPr lang="en-US" dirty="0"/>
            </a:br>
            <a:endParaRPr lang="en-US" dirty="0"/>
          </a:p>
        </p:txBody>
      </p:sp>
    </p:spTree>
    <p:extLst>
      <p:ext uri="{BB962C8B-B14F-4D97-AF65-F5344CB8AC3E}">
        <p14:creationId xmlns:p14="http://schemas.microsoft.com/office/powerpoint/2010/main" val="3522007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Prolonged </a:t>
            </a:r>
            <a:r>
              <a:rPr lang="en-US" dirty="0" err="1"/>
              <a:t>labour</a:t>
            </a:r>
            <a:r>
              <a:rPr lang="en-US" dirty="0"/>
              <a:t> and morbidity</a:t>
            </a:r>
            <a:br>
              <a:rPr lang="en-US" dirty="0"/>
            </a:br>
            <a:endParaRPr lang="en-US" dirty="0"/>
          </a:p>
        </p:txBody>
      </p:sp>
      <p:sp>
        <p:nvSpPr>
          <p:cNvPr id="3" name="Content Placeholder 2"/>
          <p:cNvSpPr>
            <a:spLocks noGrp="1"/>
          </p:cNvSpPr>
          <p:nvPr>
            <p:ph sz="quarter" idx="13"/>
          </p:nvPr>
        </p:nvSpPr>
        <p:spPr>
          <a:xfrm>
            <a:off x="409903" y="1718441"/>
            <a:ext cx="11051627" cy="5139559"/>
          </a:xfrm>
        </p:spPr>
        <p:txBody>
          <a:bodyPr>
            <a:normAutofit/>
          </a:bodyPr>
          <a:lstStyle/>
          <a:p>
            <a:pPr marL="0" indent="0">
              <a:buNone/>
            </a:pPr>
            <a:r>
              <a:rPr lang="en-US" dirty="0"/>
              <a:t>If delay is suspected in the first stage of </a:t>
            </a:r>
            <a:r>
              <a:rPr lang="en-US" dirty="0" err="1"/>
              <a:t>labour</a:t>
            </a:r>
            <a:r>
              <a:rPr lang="en-US" dirty="0"/>
              <a:t>, the following factors should be taken into account:</a:t>
            </a:r>
          </a:p>
          <a:p>
            <a:r>
              <a:rPr lang="en-US" dirty="0"/>
              <a:t>parity</a:t>
            </a:r>
          </a:p>
          <a:p>
            <a:r>
              <a:rPr lang="en-US" dirty="0"/>
              <a:t>cervical dilatation and rate of change</a:t>
            </a:r>
          </a:p>
          <a:p>
            <a:r>
              <a:rPr lang="en-US" dirty="0"/>
              <a:t>uterine contractions</a:t>
            </a:r>
          </a:p>
          <a:p>
            <a:r>
              <a:rPr lang="en-US" dirty="0"/>
              <a:t>station and position of presenting part</a:t>
            </a:r>
          </a:p>
          <a:p>
            <a:r>
              <a:rPr lang="en-US" dirty="0"/>
              <a:t>the woman's emotional state</a:t>
            </a:r>
          </a:p>
          <a:p>
            <a:r>
              <a:rPr lang="en-US" dirty="0"/>
              <a:t>referral to the appropriate healthcare professional.</a:t>
            </a:r>
          </a:p>
          <a:p>
            <a:r>
              <a:rPr lang="en-US" dirty="0"/>
              <a:t>You should offer the woman one-to-one support, hydration and effective pain relief</a:t>
            </a:r>
            <a:r>
              <a:rPr lang="en-US" dirty="0" smtClean="0"/>
              <a:t>.</a:t>
            </a:r>
          </a:p>
          <a:p>
            <a:pPr marL="0" indent="0">
              <a:buNone/>
            </a:pPr>
            <a:r>
              <a:rPr lang="en-US" dirty="0">
                <a:solidFill>
                  <a:srgbClr val="FF0000"/>
                </a:solidFill>
              </a:rPr>
              <a:t>Correct management of </a:t>
            </a:r>
            <a:r>
              <a:rPr lang="en-US" dirty="0" err="1">
                <a:solidFill>
                  <a:srgbClr val="FF0000"/>
                </a:solidFill>
              </a:rPr>
              <a:t>labour</a:t>
            </a:r>
            <a:r>
              <a:rPr lang="en-US" dirty="0">
                <a:solidFill>
                  <a:srgbClr val="FF0000"/>
                </a:solidFill>
              </a:rPr>
              <a:t> is an important issue to decrease maternal and perinatal morbidity and mortality</a:t>
            </a:r>
          </a:p>
          <a:p>
            <a:endParaRPr lang="en-US" dirty="0">
              <a:solidFill>
                <a:srgbClr val="FF0000"/>
              </a:solidFill>
            </a:endParaRPr>
          </a:p>
          <a:p>
            <a:endParaRPr lang="en-US" dirty="0"/>
          </a:p>
        </p:txBody>
      </p:sp>
    </p:spTree>
    <p:extLst>
      <p:ext uri="{BB962C8B-B14F-4D97-AF65-F5344CB8AC3E}">
        <p14:creationId xmlns:p14="http://schemas.microsoft.com/office/powerpoint/2010/main" val="2552576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Morbidity from prolonged </a:t>
            </a:r>
            <a:r>
              <a:rPr lang="en-US" dirty="0" err="1"/>
              <a:t>labour</a:t>
            </a:r>
            <a:r>
              <a:rPr lang="en-US" dirty="0"/>
              <a:t> </a:t>
            </a:r>
            <a:r>
              <a:rPr lang="en-US" dirty="0" smtClean="0"/>
              <a:t>includes</a:t>
            </a:r>
            <a:endParaRPr lang="en-US" dirty="0"/>
          </a:p>
        </p:txBody>
      </p:sp>
      <p:sp>
        <p:nvSpPr>
          <p:cNvPr id="3" name="Content Placeholder 2"/>
          <p:cNvSpPr>
            <a:spLocks noGrp="1"/>
          </p:cNvSpPr>
          <p:nvPr>
            <p:ph sz="quarter" idx="13"/>
          </p:nvPr>
        </p:nvSpPr>
        <p:spPr/>
        <p:txBody>
          <a:bodyPr>
            <a:normAutofit fontScale="92500"/>
          </a:bodyPr>
          <a:lstStyle/>
          <a:p>
            <a:r>
              <a:rPr lang="en-US" dirty="0"/>
              <a:t>increased risk of instrumental delivery and caesarean section</a:t>
            </a:r>
          </a:p>
          <a:p>
            <a:r>
              <a:rPr lang="en-US" dirty="0"/>
              <a:t>traumatic delivery resulting in fetal and maternal morbidity, </a:t>
            </a:r>
            <a:r>
              <a:rPr lang="en-US" dirty="0" err="1"/>
              <a:t>e.g</a:t>
            </a:r>
            <a:r>
              <a:rPr lang="en-US" dirty="0"/>
              <a:t> shoulder dystocia</a:t>
            </a:r>
          </a:p>
          <a:p>
            <a:r>
              <a:rPr lang="en-US" dirty="0"/>
              <a:t>ketosis resulting from dehydration and anaerobic metabolism</a:t>
            </a:r>
          </a:p>
          <a:p>
            <a:r>
              <a:rPr lang="en-US" dirty="0"/>
              <a:t>third stage complications such as postpartum </a:t>
            </a:r>
            <a:r>
              <a:rPr lang="en-US" dirty="0" err="1"/>
              <a:t>haemorrhage</a:t>
            </a:r>
            <a:r>
              <a:rPr lang="en-US" dirty="0"/>
              <a:t> and retained placenta</a:t>
            </a:r>
          </a:p>
          <a:p>
            <a:r>
              <a:rPr lang="en-US" dirty="0"/>
              <a:t>uterine rupture</a:t>
            </a:r>
          </a:p>
          <a:p>
            <a:r>
              <a:rPr lang="en-US" dirty="0"/>
              <a:t>fistula formation resulting from prolonged compression of the anterior vaginal wall and bladder by the presenting part.</a:t>
            </a:r>
          </a:p>
          <a:p>
            <a:endParaRPr lang="en-US" dirty="0"/>
          </a:p>
        </p:txBody>
      </p:sp>
    </p:spTree>
    <p:extLst>
      <p:ext uri="{BB962C8B-B14F-4D97-AF65-F5344CB8AC3E}">
        <p14:creationId xmlns:p14="http://schemas.microsoft.com/office/powerpoint/2010/main" val="3434792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br>
              <a:rPr lang="en-US" dirty="0"/>
            </a:br>
            <a:endParaRPr lang="en-US" dirty="0"/>
          </a:p>
        </p:txBody>
      </p:sp>
      <p:sp>
        <p:nvSpPr>
          <p:cNvPr id="3" name="Content Placeholder 2"/>
          <p:cNvSpPr>
            <a:spLocks noGrp="1"/>
          </p:cNvSpPr>
          <p:nvPr>
            <p:ph sz="quarter" idx="13"/>
          </p:nvPr>
        </p:nvSpPr>
        <p:spPr/>
        <p:txBody>
          <a:bodyPr/>
          <a:lstStyle/>
          <a:p>
            <a:r>
              <a:rPr lang="en-US" dirty="0"/>
              <a:t>Offer support and reassurance in the latent phase of </a:t>
            </a:r>
            <a:r>
              <a:rPr lang="en-US" dirty="0" err="1"/>
              <a:t>labour</a:t>
            </a:r>
            <a:endParaRPr lang="en-US" dirty="0"/>
          </a:p>
          <a:p>
            <a:r>
              <a:rPr lang="en-US" dirty="0" err="1"/>
              <a:t>Partograms</a:t>
            </a:r>
            <a:r>
              <a:rPr lang="en-US" dirty="0"/>
              <a:t> have been traditionally used to monitor progress of </a:t>
            </a:r>
            <a:r>
              <a:rPr lang="en-US" dirty="0" err="1"/>
              <a:t>labour</a:t>
            </a:r>
            <a:endParaRPr lang="en-US" dirty="0"/>
          </a:p>
          <a:p>
            <a:r>
              <a:rPr lang="en-US" dirty="0"/>
              <a:t>Before a diagnosis of delay in </a:t>
            </a:r>
            <a:r>
              <a:rPr lang="en-US" dirty="0" err="1"/>
              <a:t>labour</a:t>
            </a:r>
            <a:r>
              <a:rPr lang="en-US" dirty="0"/>
              <a:t> is made, </a:t>
            </a:r>
            <a:r>
              <a:rPr lang="en-US" dirty="0">
                <a:solidFill>
                  <a:srgbClr val="C00000"/>
                </a:solidFill>
              </a:rPr>
              <a:t>consideration should be given to the ‘whole picture’ of cervical progress, uterine activity and descent/ rotation of the vertex.</a:t>
            </a:r>
          </a:p>
          <a:p>
            <a:endParaRPr lang="en-US" dirty="0"/>
          </a:p>
        </p:txBody>
      </p:sp>
    </p:spTree>
    <p:extLst>
      <p:ext uri="{BB962C8B-B14F-4D97-AF65-F5344CB8AC3E}">
        <p14:creationId xmlns:p14="http://schemas.microsoft.com/office/powerpoint/2010/main" val="6835259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492" y="2447317"/>
            <a:ext cx="10364451" cy="1596177"/>
          </a:xfrm>
        </p:spPr>
        <p:txBody>
          <a:bodyPr/>
          <a:lstStyle/>
          <a:p>
            <a:r>
              <a:rPr lang="en-US" dirty="0" smtClean="0"/>
              <a:t>what is your action ????</a:t>
            </a:r>
            <a:endParaRPr lang="en-US" dirty="0"/>
          </a:p>
        </p:txBody>
      </p:sp>
    </p:spTree>
    <p:extLst>
      <p:ext uri="{BB962C8B-B14F-4D97-AF65-F5344CB8AC3E}">
        <p14:creationId xmlns:p14="http://schemas.microsoft.com/office/powerpoint/2010/main" val="6893248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Artificial rupture of membranes</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Artificial rupture of the membranes (ARM) should be considered if delay in the first stage of established </a:t>
            </a:r>
            <a:r>
              <a:rPr lang="en-US" dirty="0" err="1"/>
              <a:t>labour</a:t>
            </a:r>
            <a:r>
              <a:rPr lang="en-US" dirty="0"/>
              <a:t> is suspected, i.e., if the rate of cervical dilatation is less than 0.5 cm/hour. There is good evidence that </a:t>
            </a:r>
            <a:r>
              <a:rPr lang="en-US" dirty="0" err="1"/>
              <a:t>amniotomy</a:t>
            </a:r>
            <a:r>
              <a:rPr lang="en-US" dirty="0"/>
              <a:t> shortens the length of </a:t>
            </a:r>
            <a:r>
              <a:rPr lang="en-US" dirty="0" err="1"/>
              <a:t>labour</a:t>
            </a:r>
            <a:r>
              <a:rPr lang="en-US" dirty="0"/>
              <a:t>. </a:t>
            </a:r>
          </a:p>
        </p:txBody>
      </p:sp>
    </p:spTree>
    <p:extLst>
      <p:ext uri="{BB962C8B-B14F-4D97-AF65-F5344CB8AC3E}">
        <p14:creationId xmlns:p14="http://schemas.microsoft.com/office/powerpoint/2010/main" val="13252639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Primiparous</a:t>
            </a:r>
            <a:r>
              <a:rPr lang="en-US" dirty="0"/>
              <a:t> augmentation</a:t>
            </a:r>
            <a:br>
              <a:rPr lang="en-US" dirty="0"/>
            </a:br>
            <a:endParaRPr lang="en-US" dirty="0"/>
          </a:p>
        </p:txBody>
      </p:sp>
      <p:sp>
        <p:nvSpPr>
          <p:cNvPr id="3" name="Content Placeholder 2"/>
          <p:cNvSpPr>
            <a:spLocks noGrp="1"/>
          </p:cNvSpPr>
          <p:nvPr>
            <p:ph sz="quarter" idx="13"/>
          </p:nvPr>
        </p:nvSpPr>
        <p:spPr>
          <a:xfrm>
            <a:off x="913774" y="1876097"/>
            <a:ext cx="10831536" cy="4776951"/>
          </a:xfrm>
        </p:spPr>
        <p:txBody>
          <a:bodyPr>
            <a:normAutofit/>
          </a:bodyPr>
          <a:lstStyle/>
          <a:p>
            <a:r>
              <a:rPr lang="en-US" dirty="0"/>
              <a:t>Oxytocin can be used to augment </a:t>
            </a:r>
            <a:r>
              <a:rPr lang="en-US" dirty="0" err="1"/>
              <a:t>labour</a:t>
            </a:r>
            <a:r>
              <a:rPr lang="en-US" dirty="0"/>
              <a:t> if progress is unsatisfactory 2 hours from ARM.</a:t>
            </a:r>
          </a:p>
          <a:p>
            <a:r>
              <a:rPr lang="en-US" dirty="0"/>
              <a:t>Oxytocin will increase the amplitude, duration and frequency of contractions and should be given by a low volume infusion pump. Regimens should commence at a low rate and be increased at </a:t>
            </a:r>
            <a:r>
              <a:rPr lang="en-US" dirty="0">
                <a:solidFill>
                  <a:srgbClr val="C00000"/>
                </a:solidFill>
              </a:rPr>
              <a:t>intervals of 30 minutes </a:t>
            </a:r>
            <a:r>
              <a:rPr lang="en-US" dirty="0"/>
              <a:t>with the dose titrated against contractions, aiming to achieve three to four contractions in 10 minutes. Using this regimen reduces the incidence of uterine hypertonicity, reduces oxytocin doses and reduces caesarean section rates for fetal heart rate anomalies</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105184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67559" y="409904"/>
            <a:ext cx="10799379" cy="6448096"/>
          </a:xfrm>
        </p:spPr>
        <p:txBody>
          <a:bodyPr>
            <a:normAutofit/>
          </a:bodyPr>
          <a:lstStyle/>
          <a:p>
            <a:r>
              <a:rPr lang="en-US" dirty="0"/>
              <a:t>If there is a delay in progress in </a:t>
            </a:r>
            <a:r>
              <a:rPr lang="en-US" dirty="0">
                <a:solidFill>
                  <a:srgbClr val="C00000"/>
                </a:solidFill>
              </a:rPr>
              <a:t>multiparous women </a:t>
            </a:r>
            <a:r>
              <a:rPr lang="en-US" dirty="0"/>
              <a:t>then they should be assessed by an experienced obstetrician and an abdominal and vaginal examination performed prior to any decision regarding the use of oxytocin.</a:t>
            </a:r>
          </a:p>
          <a:p>
            <a:r>
              <a:rPr lang="en-US" dirty="0"/>
              <a:t>Vaginal examination should be performed 4-hourly after commencement of oxytocin.</a:t>
            </a:r>
          </a:p>
          <a:p>
            <a:r>
              <a:rPr lang="en-US" dirty="0" err="1"/>
              <a:t>Hyperstimulation</a:t>
            </a:r>
            <a:r>
              <a:rPr lang="en-US" dirty="0"/>
              <a:t> is associated with an increase in contraction frequency with a rise in uterine baseline tone and resultant reduced placental perfusion. Oxytocin regimens should be reduced in the presence of </a:t>
            </a:r>
            <a:r>
              <a:rPr lang="en-US" dirty="0" err="1"/>
              <a:t>hypercontractility</a:t>
            </a:r>
            <a:r>
              <a:rPr lang="en-US" dirty="0" smtClean="0"/>
              <a:t>.</a:t>
            </a:r>
            <a:endParaRPr lang="en-US" dirty="0"/>
          </a:p>
        </p:txBody>
      </p:sp>
    </p:spTree>
    <p:extLst>
      <p:ext uri="{BB962C8B-B14F-4D97-AF65-F5344CB8AC3E}">
        <p14:creationId xmlns:p14="http://schemas.microsoft.com/office/powerpoint/2010/main" val="689762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19918</TotalTime>
  <Words>6928</Words>
  <Application>Microsoft Macintosh PowerPoint</Application>
  <PresentationFormat>Widescreen</PresentationFormat>
  <Paragraphs>538</Paragraphs>
  <Slides>116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116</vt:i4>
      </vt:variant>
    </vt:vector>
  </HeadingPairs>
  <TitlesOfParts>
    <vt:vector size="122" baseType="lpstr">
      <vt:lpstr>Calibri</vt:lpstr>
      <vt:lpstr>Calibri Regular</vt:lpstr>
      <vt:lpstr>Tw Cen MT</vt:lpstr>
      <vt:lpstr>Tw Cen MT Condensed Extra Bold</vt:lpstr>
      <vt:lpstr>Arial</vt:lpstr>
      <vt:lpstr>Droplet</vt:lpstr>
      <vt:lpstr>Labour</vt:lpstr>
      <vt:lpstr>Mechanisms of normal labour and birth </vt:lpstr>
      <vt:lpstr>PowerPoint Presentation</vt:lpstr>
      <vt:lpstr>Anatomy  </vt:lpstr>
      <vt:lpstr>PowerPoint Presentation</vt:lpstr>
      <vt:lpstr>PowerPoint Presentation</vt:lpstr>
      <vt:lpstr>PowerPoint Presentation</vt:lpstr>
      <vt:lpstr>Summary of presenting diameters   </vt:lpstr>
      <vt:lpstr>Anatomy of the pelvis </vt:lpstr>
      <vt:lpstr>PowerPoint Presentation</vt:lpstr>
      <vt:lpstr>PowerPoint Presentation</vt:lpstr>
      <vt:lpstr>PowerPoint Presentation</vt:lpstr>
      <vt:lpstr>PowerPoint Presentation</vt:lpstr>
      <vt:lpstr>PowerPoint Presentation</vt:lpstr>
      <vt:lpstr>Key points </vt:lpstr>
      <vt:lpstr>Changes in the uterus during pregnancy   </vt:lpstr>
      <vt:lpstr>PowerPoint Presentation</vt:lpstr>
      <vt:lpstr>Changes in the uterus and cervix during pregnancy</vt:lpstr>
      <vt:lpstr>Myometrial quiescence   </vt:lpstr>
      <vt:lpstr>Contractures   </vt:lpstr>
      <vt:lpstr>Obesity and smooth muscle contractility   </vt:lpstr>
      <vt:lpstr>Cervical ripening </vt:lpstr>
      <vt:lpstr>There are a number of factors possibly linked to controlling cervical ripening including:</vt:lpstr>
      <vt:lpstr>In clinical practice, cervical ripening is assessed using the Bishop score. The parameters of this score include:</vt:lpstr>
      <vt:lpstr>Iatrogenic methods commonly employed to encourage cervical ripening in clinical practice include:</vt:lpstr>
      <vt:lpstr>Rupture of the fetal membranes   </vt:lpstr>
      <vt:lpstr>The Term PROM trial was conducted to investigate outcomes (primarily neonatal infection) in women managed in different ways (Hannah et al)</vt:lpstr>
      <vt:lpstr>Key points </vt:lpstr>
      <vt:lpstr>Initiation of human labour </vt:lpstr>
      <vt:lpstr>The role of the fetus </vt:lpstr>
      <vt:lpstr>Progesterone withdrawal theory   </vt:lpstr>
      <vt:lpstr>Corticotropin-releasing hormone   </vt:lpstr>
      <vt:lpstr>The mechanism of normal labour and birth </vt:lpstr>
      <vt:lpstr>PowerPoint Presentation</vt:lpstr>
      <vt:lpstr>PowerPoint Presentation</vt:lpstr>
      <vt:lpstr>the fetal head rotates 90° to an occipito–anterior position(internal rotation)</vt:lpstr>
      <vt:lpstr>Extension</vt:lpstr>
      <vt:lpstr>Complete extension</vt:lpstr>
      <vt:lpstr>Restitution(external rotation) to delivery delivery of the anterior shoulder</vt:lpstr>
      <vt:lpstr>Delivery of the posterior shoulder</vt:lpstr>
      <vt:lpstr>Progress in labour</vt:lpstr>
      <vt:lpstr>There are three stages of labour</vt:lpstr>
      <vt:lpstr>PowerPoint Presentation</vt:lpstr>
      <vt:lpstr>guidelines on the duration of stages of labour </vt:lpstr>
      <vt:lpstr>Duration of first stage of labour</vt:lpstr>
      <vt:lpstr>Second stage of labour</vt:lpstr>
      <vt:lpstr>Duration of third stage of labour  </vt:lpstr>
      <vt:lpstr>Holistic care of women in labour    </vt:lpstr>
      <vt:lpstr>PowerPoint Presentation</vt:lpstr>
      <vt:lpstr> normal partogram </vt:lpstr>
      <vt:lpstr>PowerPoint Presentation</vt:lpstr>
      <vt:lpstr>PowerPoint Presentation</vt:lpstr>
      <vt:lpstr>Key points </vt:lpstr>
      <vt:lpstr>Practical management of labour Vaginal examination and cervical assessment  </vt:lpstr>
      <vt:lpstr>PowerPoint Presentation</vt:lpstr>
      <vt:lpstr>PowerPoint Presentation</vt:lpstr>
      <vt:lpstr>PowerPoint Presentation</vt:lpstr>
      <vt:lpstr>Abdominal palpation </vt:lpstr>
      <vt:lpstr>Monitor uterine activity </vt:lpstr>
      <vt:lpstr>Progress in the second stage of labour   </vt:lpstr>
      <vt:lpstr>Effects of sustained valsalva bearing down efforts </vt:lpstr>
      <vt:lpstr>Position for women during the second stage of labour </vt:lpstr>
      <vt:lpstr>PowerPoint Presentation</vt:lpstr>
      <vt:lpstr>Third stage of labour </vt:lpstr>
      <vt:lpstr>Key points </vt:lpstr>
      <vt:lpstr>Prolong and obstructed labor</vt:lpstr>
      <vt:lpstr>Assessment of progress in labour </vt:lpstr>
      <vt:lpstr>Normal labour </vt:lpstr>
      <vt:lpstr>Accurate diagnosis of labour </vt:lpstr>
      <vt:lpstr>Active management of labour </vt:lpstr>
      <vt:lpstr>Female pelvis - the passage </vt:lpstr>
      <vt:lpstr>PowerPoint Presentation</vt:lpstr>
      <vt:lpstr>Pelvis size and shape </vt:lpstr>
      <vt:lpstr>PowerPoint Presentation</vt:lpstr>
      <vt:lpstr>Nutrition </vt:lpstr>
      <vt:lpstr>Impaired gait </vt:lpstr>
      <vt:lpstr>Trauma/pelvic fractures   </vt:lpstr>
      <vt:lpstr>Fetus - the passenger </vt:lpstr>
      <vt:lpstr>PowerPoint Presentation</vt:lpstr>
      <vt:lpstr>Fetal size  </vt:lpstr>
      <vt:lpstr>PowerPoint Presentation</vt:lpstr>
      <vt:lpstr>Uterine contractions - the powers </vt:lpstr>
      <vt:lpstr>Key points </vt:lpstr>
      <vt:lpstr>Delay in labour </vt:lpstr>
      <vt:lpstr>Latent phase </vt:lpstr>
      <vt:lpstr>Secondary arrest </vt:lpstr>
      <vt:lpstr>The partogram </vt:lpstr>
      <vt:lpstr>PowerPoint Presentation</vt:lpstr>
      <vt:lpstr>Uses of the partogram </vt:lpstr>
      <vt:lpstr>Details of the power </vt:lpstr>
      <vt:lpstr>Details of the passenger </vt:lpstr>
      <vt:lpstr>Details of the passages: cervix   </vt:lpstr>
      <vt:lpstr>Prolonged labour and morbidity </vt:lpstr>
      <vt:lpstr>Morbidity from prolonged labour includes</vt:lpstr>
      <vt:lpstr>Key points </vt:lpstr>
      <vt:lpstr>what is your action ????</vt:lpstr>
      <vt:lpstr>Artificial rupture of membranes   </vt:lpstr>
      <vt:lpstr>Primiparous augmentation </vt:lpstr>
      <vt:lpstr>PowerPoint Presentation</vt:lpstr>
      <vt:lpstr>Multiparous augmentation   </vt:lpstr>
      <vt:lpstr>Obstructed labor</vt:lpstr>
      <vt:lpstr>Second stage </vt:lpstr>
      <vt:lpstr>How frequent you assess progress of the active second stage ??</vt:lpstr>
      <vt:lpstr>Progress in the second stage </vt:lpstr>
      <vt:lpstr>Interventions   </vt:lpstr>
      <vt:lpstr>Posture </vt:lpstr>
      <vt:lpstr>Pain relief   </vt:lpstr>
      <vt:lpstr>Support </vt:lpstr>
      <vt:lpstr>If there no progress despite adequant contraction ???</vt:lpstr>
      <vt:lpstr>Key points </vt:lpstr>
      <vt:lpstr>Case study </vt:lpstr>
      <vt:lpstr>PowerPoint Presentation</vt:lpstr>
      <vt:lpstr>PowerPoint Presentation</vt:lpstr>
      <vt:lpstr>PowerPoint Presentation</vt:lpstr>
      <vt:lpstr>definitions </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Labour</dc:title>
  <dc:creator>alaa owais</dc:creator>
  <cp:lastModifiedBy>alaa owais</cp:lastModifiedBy>
  <cp:revision>109</cp:revision>
  <dcterms:created xsi:type="dcterms:W3CDTF">2018-06-12T19:59:06Z</dcterms:created>
  <dcterms:modified xsi:type="dcterms:W3CDTF">2018-12-31T06:26:48Z</dcterms:modified>
</cp:coreProperties>
</file>