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4"/>
  </p:sldMasterIdLst>
  <p:notesMasterIdLst>
    <p:notesMasterId r:id="rId14"/>
  </p:notesMasterIdLst>
  <p:handoutMasterIdLst>
    <p:handoutMasterId r:id="rId15"/>
  </p:handoutMasterIdLst>
  <p:sldIdLst>
    <p:sldId id="256" r:id="rId5"/>
    <p:sldId id="344" r:id="rId6"/>
    <p:sldId id="319" r:id="rId7"/>
    <p:sldId id="348" r:id="rId8"/>
    <p:sldId id="357" r:id="rId9"/>
    <p:sldId id="349" r:id="rId10"/>
    <p:sldId id="351" r:id="rId11"/>
    <p:sldId id="350" r:id="rId12"/>
    <p:sldId id="352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FF9999"/>
    <a:srgbClr val="FF99FF"/>
    <a:srgbClr val="FF6699"/>
    <a:srgbClr val="FF99CC"/>
    <a:srgbClr val="FF66CC"/>
    <a:srgbClr val="FF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88" autoAdjust="0"/>
    <p:restoredTop sz="89886" autoAdjust="0"/>
  </p:normalViewPr>
  <p:slideViewPr>
    <p:cSldViewPr>
      <p:cViewPr>
        <p:scale>
          <a:sx n="73" d="100"/>
          <a:sy n="73" d="100"/>
        </p:scale>
        <p:origin x="-1062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6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57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viewProps" Target="viewProps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presProps" Target="presProps.xml" /><Relationship Id="rId2" Type="http://schemas.openxmlformats.org/officeDocument/2006/relationships/customXml" Target="../customXml/item2.xml" /><Relationship Id="rId16" Type="http://schemas.openxmlformats.org/officeDocument/2006/relationships/tags" Target="tags/tag1.xml" /><Relationship Id="rId20" Type="http://schemas.openxmlformats.org/officeDocument/2006/relationships/tableStyles" Target="tableStyle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handoutMaster" Target="handoutMasters/handoutMaster1.xml" /><Relationship Id="rId10" Type="http://schemas.openxmlformats.org/officeDocument/2006/relationships/slide" Target="slides/slide6.xml" /><Relationship Id="rId19" Type="http://schemas.openxmlformats.org/officeDocument/2006/relationships/theme" Target="theme/theme1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notesMaster" Target="notesMasters/notesMaster1.xml" 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7C-4F3F-B4AA-1130DFD2744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7C-4F3F-B4AA-1130DFD2744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7C-4F3F-B4AA-1130DFD274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0754304"/>
        <c:axId val="180755840"/>
        <c:axId val="145255488"/>
      </c:bar3DChart>
      <c:catAx>
        <c:axId val="180754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0755840"/>
        <c:crosses val="autoZero"/>
        <c:auto val="1"/>
        <c:lblAlgn val="ctr"/>
        <c:lblOffset val="100"/>
        <c:noMultiLvlLbl val="0"/>
      </c:catAx>
      <c:valAx>
        <c:axId val="180755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0754304"/>
        <c:crosses val="autoZero"/>
        <c:crossBetween val="between"/>
      </c:valAx>
      <c:serAx>
        <c:axId val="145255488"/>
        <c:scaling>
          <c:orientation val="minMax"/>
        </c:scaling>
        <c:delete val="0"/>
        <c:axPos val="b"/>
        <c:majorTickMark val="out"/>
        <c:minorTickMark val="none"/>
        <c:tickLblPos val="nextTo"/>
        <c:crossAx val="180755840"/>
        <c:crosses val="autoZero"/>
      </c:ser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D8DC4AE-9D6D-4B29-8DDF-47EF52C1B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59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381C885-C223-4ED3-B415-EE69F511A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20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2291C9A-BC77-479F-806D-6619A8F2FCC6}" type="slidenum">
              <a:rPr lang="en-US" altLang="en-US" smtClean="0">
                <a:latin typeface="Times New Roman" pitchFamily="18" charset="0"/>
              </a:rPr>
              <a:pPr/>
              <a:t>1</a:t>
            </a:fld>
            <a:endParaRPr lang="en-US" altLang="en-U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146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600" dirty="0"/>
              <a:t>*</a:t>
            </a:r>
            <a:r>
              <a:rPr lang="en-US" altLang="en-US" sz="1200" dirty="0"/>
              <a:t> Quaternary ammonium compounds</a:t>
            </a:r>
            <a:endParaRPr lang="en-US" altLang="en-US" sz="1400" dirty="0"/>
          </a:p>
          <a:p>
            <a:r>
              <a:rPr lang="en-US" dirty="0"/>
              <a:t>** N = Nicotinic,  M = Muscarinic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81C885-C223-4ED3-B415-EE69F511AAB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83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altLang="en-US" sz="1200" dirty="0"/>
              <a:t>*Quaternary ammonium compounds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altLang="en-US" sz="1200" dirty="0"/>
              <a:t>** MOA</a:t>
            </a:r>
            <a:r>
              <a:rPr lang="en-US" altLang="en-US" sz="1200" baseline="0" dirty="0"/>
              <a:t> – Mechanism of </a:t>
            </a:r>
            <a:r>
              <a:rPr lang="en-US" altLang="en-US" sz="1200" baseline="0" dirty="0" err="1"/>
              <a:t>actino</a:t>
            </a:r>
            <a:endParaRPr lang="en-US" alt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81C885-C223-4ED3-B415-EE69F511AAB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83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600" dirty="0"/>
              <a:t>*</a:t>
            </a:r>
            <a:r>
              <a:rPr lang="en-US" altLang="en-US" sz="1200" dirty="0"/>
              <a:t> Quaternary ammonium compounds</a:t>
            </a:r>
            <a:endParaRPr lang="en-US" altLang="en-US" sz="1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81C885-C223-4ED3-B415-EE69F511AAB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82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baseline="300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a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Rivastigmine, but not its competitors, inhibits both acetylcholinesterase and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butyrylcholinesterase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 by covalently binding to active sites on these enzymes, blocking their function. Breaking of these covalent bonds is the first and most important step in the degradation of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rivastigmine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, which is not metabolized in the liver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81C885-C223-4ED3-B415-EE69F511AAB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64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* Quaternary ammonium compounds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81C885-C223-4ED3-B415-EE69F511AAB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82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54DE5-843F-40E3-AF24-8E92320FA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4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1DC0B-FE49-46D1-A2AB-523558F02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46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3DC82-8FF4-429F-84EC-1E9715CE0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77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POnTheFly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94C494-F699-4E14-ACBA-DD0A9146FE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aphicFrame>
        <p:nvGraphicFramePr>
          <p:cNvPr id="6" name="TPChart" hidden="1"/>
          <p:cNvGraphicFramePr/>
          <p:nvPr userDrawn="1">
            <p:extLst>
              <p:ext uri="{D42A27DB-BD31-4B8C-83A1-F6EECF244321}">
                <p14:modId xmlns:p14="http://schemas.microsoft.com/office/powerpoint/2010/main" val="1748723460"/>
              </p:ext>
            </p:extLst>
          </p:nvPr>
        </p:nvGraphicFramePr>
        <p:xfrm>
          <a:off x="6350000" y="1600200"/>
          <a:ext cx="2540000" cy="25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29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FFB1C-6E6F-4865-BFFA-6BC875906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8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76440-15E3-4223-8916-C917672C1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00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5E20A-3B6E-4DFD-A067-6C9F98FD9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2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0AB39-948A-44A2-9E4E-09B75DE805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39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5A276-F722-4D3E-8579-F26FEFE719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66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E1E12-20DC-49AC-9846-B84AEA0FB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7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93D6D-4AD0-4A1C-8E68-7A62F38AD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95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AFA83-70CD-4EEC-BDD9-0793FCD4D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034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E94C494-F699-4E14-ACBA-DD0A9146F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 /><Relationship Id="rId2" Type="http://schemas.openxmlformats.org/officeDocument/2006/relationships/slideLayout" Target="../slideLayouts/slideLayout1.xml" /><Relationship Id="rId1" Type="http://schemas.openxmlformats.org/officeDocument/2006/relationships/tags" Target="../tags/tag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 /><Relationship Id="rId1" Type="http://schemas.openxmlformats.org/officeDocument/2006/relationships/tags" Target="../tags/tag3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 /><Relationship Id="rId1" Type="http://schemas.openxmlformats.org/officeDocument/2006/relationships/tags" Target="../tags/tag4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5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6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7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8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9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 /><Relationship Id="rId1" Type="http://schemas.openxmlformats.org/officeDocument/2006/relationships/tags" Target="../tags/tag10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33400"/>
            <a:ext cx="8686800" cy="2667000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Calibri" pitchFamily="34" charset="0"/>
              </a:rPr>
              <a:t>Pharmacology of the</a:t>
            </a:r>
            <a:br>
              <a:rPr lang="en-US" altLang="en-US" b="1" dirty="0">
                <a:latin typeface="Calibri" pitchFamily="34" charset="0"/>
              </a:rPr>
            </a:br>
            <a:r>
              <a:rPr lang="en-US" altLang="en-US" b="1" dirty="0">
                <a:latin typeface="Calibri" pitchFamily="34" charset="0"/>
              </a:rPr>
              <a:t>Autonomic Nervous System</a:t>
            </a:r>
            <a:br>
              <a:rPr lang="en-US" altLang="en-US" b="1" dirty="0">
                <a:latin typeface="Calibri" pitchFamily="34" charset="0"/>
              </a:rPr>
            </a:br>
            <a:r>
              <a:rPr lang="en-US" altLang="en-US" b="1" dirty="0">
                <a:latin typeface="Calibri" pitchFamily="34" charset="0"/>
              </a:rPr>
              <a:t>Part 2</a:t>
            </a:r>
            <a:br>
              <a:rPr lang="en-US" altLang="en-US" b="1" dirty="0">
                <a:latin typeface="Calibri" pitchFamily="34" charset="0"/>
              </a:rPr>
            </a:br>
            <a:r>
              <a:rPr lang="en-US" altLang="en-US" b="1" dirty="0">
                <a:latin typeface="Calibri" pitchFamily="34" charset="0"/>
              </a:rPr>
              <a:t> </a:t>
            </a: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505200"/>
            <a:ext cx="75438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400" dirty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DIRECT AGONIST AND INDIRECT AGONIST</a:t>
            </a:r>
          </a:p>
        </p:txBody>
      </p:sp>
      <p:sp>
        <p:nvSpPr>
          <p:cNvPr id="20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E6BED04-7563-46C2-B48C-AE31EFB72F17}" type="slidenum">
              <a:rPr lang="en-US" altLang="en-US" smtClean="0"/>
              <a:pPr eaLnBrk="1" hangingPunct="1"/>
              <a:t>1</a:t>
            </a:fld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371600"/>
            <a:ext cx="7086600" cy="1362075"/>
          </a:xfrm>
        </p:spPr>
        <p:txBody>
          <a:bodyPr/>
          <a:lstStyle/>
          <a:p>
            <a:pPr algn="ctr">
              <a:defRPr/>
            </a:pPr>
            <a:br>
              <a:rPr lang="en-US" dirty="0"/>
            </a:br>
            <a:r>
              <a:rPr lang="en-US" dirty="0"/>
              <a:t>ANS – Cholinergic Pharmacology</a:t>
            </a:r>
          </a:p>
        </p:txBody>
      </p:sp>
      <p:sp>
        <p:nvSpPr>
          <p:cNvPr id="3584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17B2E21-B4CB-49CC-9B29-F8D8996F0C5F}" type="slidenum">
              <a:rPr lang="en-US" altLang="en-US" smtClean="0"/>
              <a:pPr eaLnBrk="1" hangingPunct="1"/>
              <a:t>2</a:t>
            </a:fld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924800" cy="169277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000000"/>
                </a:solidFill>
                <a:latin typeface="Arial" charset="0"/>
              </a:rPr>
              <a:t>PARASYMPATHOMIMETICS (CHOLINOMIMETICS):  </a:t>
            </a:r>
          </a:p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Drugs that facilitate or mimic some or all of the actions of the parasympathetic nervous system.</a:t>
            </a:r>
          </a:p>
        </p:txBody>
      </p:sp>
      <p:sp>
        <p:nvSpPr>
          <p:cNvPr id="253955" name="Text Box 3"/>
          <p:cNvSpPr txBox="1">
            <a:spLocks noChangeArrowheads="1"/>
          </p:cNvSpPr>
          <p:nvPr/>
        </p:nvSpPr>
        <p:spPr bwMode="auto">
          <a:xfrm>
            <a:off x="76200" y="4809478"/>
            <a:ext cx="2171700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Muscarinic receptor agonists</a:t>
            </a:r>
          </a:p>
        </p:txBody>
      </p:sp>
      <p:sp>
        <p:nvSpPr>
          <p:cNvPr id="253956" name="Text Box 4"/>
          <p:cNvSpPr txBox="1">
            <a:spLocks noChangeArrowheads="1"/>
          </p:cNvSpPr>
          <p:nvPr/>
        </p:nvSpPr>
        <p:spPr bwMode="auto">
          <a:xfrm>
            <a:off x="5638800" y="4798056"/>
            <a:ext cx="2836863" cy="4619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Anticholinesterases</a:t>
            </a:r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 flipH="1">
            <a:off x="2590800" y="2438400"/>
            <a:ext cx="1254464" cy="990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4724399" y="2438400"/>
            <a:ext cx="1409699" cy="990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687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50E8FCF-FF0E-48CB-9BF1-BF20D4B1F786}" type="slidenum">
              <a:rPr lang="en-US" altLang="en-US" smtClean="0"/>
              <a:pPr eaLnBrk="1" hangingPunct="1"/>
              <a:t>3</a:t>
            </a:fld>
            <a:endParaRPr lang="en-US" altLang="en-US"/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5257800" y="5700712"/>
            <a:ext cx="1676400" cy="4616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Reversible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638800" y="3657600"/>
            <a:ext cx="2286000" cy="4616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Indirect Acting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7162800" y="5700712"/>
            <a:ext cx="1828800" cy="4616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Irreversible</a:t>
            </a:r>
          </a:p>
        </p:txBody>
      </p:sp>
      <p:sp>
        <p:nvSpPr>
          <p:cNvPr id="15" name="Line 6"/>
          <p:cNvSpPr>
            <a:spLocks noChangeShapeType="1"/>
          </p:cNvSpPr>
          <p:nvPr/>
        </p:nvSpPr>
        <p:spPr bwMode="auto">
          <a:xfrm>
            <a:off x="6934200" y="4191000"/>
            <a:ext cx="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6" name="Line 6"/>
          <p:cNvSpPr>
            <a:spLocks noChangeShapeType="1"/>
          </p:cNvSpPr>
          <p:nvPr/>
        </p:nvSpPr>
        <p:spPr bwMode="auto">
          <a:xfrm flipH="1">
            <a:off x="6134099" y="5257800"/>
            <a:ext cx="566319" cy="442912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6923510" y="5274307"/>
            <a:ext cx="620290" cy="440693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1295400" y="3657600"/>
            <a:ext cx="1905000" cy="4616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Direct Acting</a:t>
            </a: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1347952" y="4114800"/>
            <a:ext cx="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2324100" y="4800600"/>
            <a:ext cx="2171700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Nicotinic receptor agonists</a:t>
            </a: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3124200" y="4114800"/>
            <a:ext cx="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F29E356-1FEE-455F-B42E-E3ECA5EF6938}" type="slidenum">
              <a:rPr lang="en-US" altLang="en-US" sz="1400" smtClean="0">
                <a:solidFill>
                  <a:srgbClr val="FFFF00"/>
                </a:solidFill>
              </a:rPr>
              <a:pPr/>
              <a:t>4</a:t>
            </a:fld>
            <a:endParaRPr lang="en-US" altLang="en-US" sz="1400">
              <a:solidFill>
                <a:srgbClr val="FFFF00"/>
              </a:solidFill>
            </a:endParaRPr>
          </a:p>
        </p:txBody>
      </p:sp>
      <p:sp>
        <p:nvSpPr>
          <p:cNvPr id="10243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Direct Acting Cholinergic Agonists</a:t>
            </a:r>
          </a:p>
        </p:txBody>
      </p:sp>
      <p:sp>
        <p:nvSpPr>
          <p:cNvPr id="10244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76200" y="1524000"/>
            <a:ext cx="8991600" cy="5334000"/>
          </a:xfrm>
        </p:spPr>
        <p:txBody>
          <a:bodyPr/>
          <a:lstStyle/>
          <a:p>
            <a:r>
              <a:rPr lang="en-US" altLang="en-US" sz="2800" b="1" dirty="0"/>
              <a:t>Acetylcholine </a:t>
            </a:r>
            <a:r>
              <a:rPr lang="en-US" altLang="en-US" sz="2800" b="1" baseline="30000" dirty="0"/>
              <a:t>*</a:t>
            </a:r>
            <a:r>
              <a:rPr lang="en-US" altLang="en-US" sz="2400" dirty="0"/>
              <a:t>not used therapeutically – N/M</a:t>
            </a:r>
          </a:p>
          <a:p>
            <a:r>
              <a:rPr lang="en-US" altLang="en-US" sz="2800" b="1" dirty="0" err="1"/>
              <a:t>Carbachol</a:t>
            </a:r>
            <a:r>
              <a:rPr lang="en-US" altLang="en-US" sz="2800" b="1" dirty="0"/>
              <a:t> * </a:t>
            </a:r>
            <a:r>
              <a:rPr lang="en-US" altLang="en-US" sz="2800" dirty="0"/>
              <a:t>(</a:t>
            </a:r>
            <a:r>
              <a:rPr lang="en-US" altLang="en-US" sz="2800" dirty="0" err="1"/>
              <a:t>Miostat</a:t>
            </a:r>
            <a:r>
              <a:rPr lang="en-US" altLang="en-US" sz="2800" dirty="0"/>
              <a:t>) – N/M</a:t>
            </a:r>
          </a:p>
          <a:p>
            <a:r>
              <a:rPr lang="en-US" altLang="en-US" sz="2800" b="1" dirty="0"/>
              <a:t>Bethanechol *</a:t>
            </a:r>
            <a:r>
              <a:rPr lang="en-US" altLang="en-US" sz="2800" dirty="0"/>
              <a:t> (Urecholine) – M </a:t>
            </a:r>
          </a:p>
          <a:p>
            <a:r>
              <a:rPr lang="en-US" altLang="en-US" sz="2800" b="1" dirty="0"/>
              <a:t>Pilocarpine</a:t>
            </a:r>
            <a:r>
              <a:rPr lang="en-US" altLang="en-US" sz="2800" dirty="0"/>
              <a:t>  (Pilocar, Ocusert) – M</a:t>
            </a:r>
          </a:p>
          <a:p>
            <a:pPr>
              <a:lnSpc>
                <a:spcPct val="90000"/>
              </a:lnSpc>
            </a:pPr>
            <a:endParaRPr lang="en-US" altLang="en-US" sz="2400" b="1" dirty="0"/>
          </a:p>
          <a:p>
            <a:pPr>
              <a:lnSpc>
                <a:spcPct val="90000"/>
              </a:lnSpc>
            </a:pPr>
            <a:r>
              <a:rPr lang="en-US" altLang="en-US" sz="2400" b="1" dirty="0"/>
              <a:t>Indications</a:t>
            </a:r>
            <a:r>
              <a:rPr lang="en-US" altLang="en-US" sz="2400" dirty="0"/>
              <a:t> – Urinary retention after surgery or postpartum, Glaucoma</a:t>
            </a:r>
          </a:p>
          <a:p>
            <a:pPr>
              <a:lnSpc>
                <a:spcPct val="90000"/>
              </a:lnSpc>
            </a:pPr>
            <a:r>
              <a:rPr lang="en-US" altLang="en-US" sz="2400" b="1" dirty="0"/>
              <a:t>Adverse effects </a:t>
            </a:r>
            <a:r>
              <a:rPr lang="en-US" altLang="en-US" sz="2400" dirty="0"/>
              <a:t>–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dirty="0"/>
              <a:t>Muscarinic (M):</a:t>
            </a:r>
            <a:r>
              <a:rPr lang="en-US" altLang="en-US" sz="2400" dirty="0"/>
              <a:t> salivation, flushing, bronchospasm, sweating, nausea, abdominal pain – acid indigestion and GI cramping, diarrhea, and possibly, decreased blood pressure.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dirty="0"/>
              <a:t>Nicotinic (N)-</a:t>
            </a:r>
            <a:r>
              <a:rPr lang="en-US" altLang="en-US" sz="2400" dirty="0"/>
              <a:t> Fasciculations, respiratory arrest</a:t>
            </a:r>
          </a:p>
          <a:p>
            <a:pPr>
              <a:buFontTx/>
              <a:buNone/>
            </a:pPr>
            <a:endParaRPr lang="en-US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0537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F29E356-1FEE-455F-B42E-E3ECA5EF6938}" type="slidenum">
              <a:rPr lang="en-US" altLang="en-US" sz="1400" smtClean="0">
                <a:solidFill>
                  <a:srgbClr val="FFFF00"/>
                </a:solidFill>
              </a:rPr>
              <a:pPr/>
              <a:t>5</a:t>
            </a:fld>
            <a:endParaRPr lang="en-US" altLang="en-US" sz="1400">
              <a:solidFill>
                <a:srgbClr val="FFFF00"/>
              </a:solidFill>
            </a:endParaRPr>
          </a:p>
        </p:txBody>
      </p:sp>
      <p:sp>
        <p:nvSpPr>
          <p:cNvPr id="10243" name="Rectangle 2050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altLang="en-US" dirty="0"/>
              <a:t>Direct Acting Cholinergic Nicotinic Agonists</a:t>
            </a:r>
          </a:p>
        </p:txBody>
      </p:sp>
      <p:sp>
        <p:nvSpPr>
          <p:cNvPr id="10244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5562600"/>
          </a:xfrm>
        </p:spPr>
        <p:txBody>
          <a:bodyPr/>
          <a:lstStyle/>
          <a:p>
            <a:r>
              <a:rPr lang="en-US" altLang="en-US" sz="2800" b="1" dirty="0"/>
              <a:t>Nicotine</a:t>
            </a:r>
            <a:endParaRPr lang="en-US" altLang="en-US" sz="2400" b="1" dirty="0"/>
          </a:p>
          <a:p>
            <a:pPr lvl="1">
              <a:lnSpc>
                <a:spcPct val="90000"/>
              </a:lnSpc>
            </a:pPr>
            <a:r>
              <a:rPr lang="en-US" altLang="en-US" sz="2400" b="1" dirty="0"/>
              <a:t>MOA**- </a:t>
            </a:r>
            <a:r>
              <a:rPr lang="en-US" altLang="en-US" sz="2400" dirty="0"/>
              <a:t>Low doses – ganglionic stimulation causing euphoria and arousal.  CNS effects cause relaxation and improves attention (Acute)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dirty="0"/>
              <a:t>Indications</a:t>
            </a:r>
            <a:r>
              <a:rPr lang="en-US" altLang="en-US" sz="2400" dirty="0"/>
              <a:t> – None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dirty="0"/>
              <a:t>Adverse effects – </a:t>
            </a:r>
            <a:r>
              <a:rPr lang="en-US" altLang="en-US" sz="2400" dirty="0"/>
              <a:t>Vomiting, convulsions, hypertension, cardiac arrhythmias, Respiratory arrest – (depolarizing blockade), Muscarinic effects - PNS ganglia stimulation.</a:t>
            </a:r>
          </a:p>
          <a:p>
            <a:r>
              <a:rPr lang="en-US" altLang="en-US" sz="2800" b="1" dirty="0"/>
              <a:t>Succinylcholine *:</a:t>
            </a:r>
            <a:endParaRPr lang="en-US" altLang="en-US" sz="2800" b="1" baseline="30000" dirty="0"/>
          </a:p>
          <a:p>
            <a:pPr lvl="1"/>
            <a:r>
              <a:rPr lang="en-US" altLang="en-US" sz="2400" b="1" dirty="0"/>
              <a:t>MOA</a:t>
            </a:r>
            <a:r>
              <a:rPr lang="en-US" altLang="en-US" sz="2400" dirty="0"/>
              <a:t> - Overstimulation results in depolarizing blockade</a:t>
            </a:r>
          </a:p>
          <a:p>
            <a:pPr lvl="1"/>
            <a:r>
              <a:rPr lang="en-US" altLang="en-US" sz="2400" b="1" dirty="0"/>
              <a:t>Indications</a:t>
            </a:r>
            <a:r>
              <a:rPr lang="en-US" altLang="en-US" sz="2400" dirty="0"/>
              <a:t> – muscle relaxation/paralysis associated with intubation, other procedures</a:t>
            </a:r>
          </a:p>
          <a:p>
            <a:pPr lvl="1"/>
            <a:r>
              <a:rPr lang="en-US" altLang="en-US" sz="2400" b="1" dirty="0"/>
              <a:t>Adverse effects – </a:t>
            </a:r>
            <a:r>
              <a:rPr lang="en-US" altLang="en-US" sz="2400" dirty="0"/>
              <a:t>Fasciculations, respiratory arrest, malignant hyperthermia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0700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F29E356-1FEE-455F-B42E-E3ECA5EF6938}" type="slidenum">
              <a:rPr lang="en-US" altLang="en-US" sz="1400" smtClean="0">
                <a:solidFill>
                  <a:srgbClr val="FFFF00"/>
                </a:solidFill>
              </a:rPr>
              <a:pPr/>
              <a:t>6</a:t>
            </a:fld>
            <a:endParaRPr lang="en-US" altLang="en-US" sz="1400">
              <a:solidFill>
                <a:srgbClr val="FFFF00"/>
              </a:solidFill>
            </a:endParaRPr>
          </a:p>
        </p:txBody>
      </p:sp>
      <p:sp>
        <p:nvSpPr>
          <p:cNvPr id="10243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Indirect Acting Cholinergic Agonists - Reversible</a:t>
            </a:r>
          </a:p>
        </p:txBody>
      </p:sp>
      <p:sp>
        <p:nvSpPr>
          <p:cNvPr id="10244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763000" cy="4525963"/>
          </a:xfrm>
        </p:spPr>
        <p:txBody>
          <a:bodyPr/>
          <a:lstStyle/>
          <a:p>
            <a:r>
              <a:rPr lang="en-US" altLang="en-US" sz="2800" b="1" dirty="0"/>
              <a:t>Edrophonium</a:t>
            </a:r>
            <a:r>
              <a:rPr lang="en-US" altLang="en-US" sz="2800" baseline="30000" dirty="0"/>
              <a:t> </a:t>
            </a:r>
            <a:r>
              <a:rPr lang="en-US" altLang="en-US" sz="2800" dirty="0"/>
              <a:t>*(Tensilon)</a:t>
            </a:r>
          </a:p>
          <a:p>
            <a:r>
              <a:rPr lang="en-US" altLang="en-US" sz="2800" b="1" dirty="0"/>
              <a:t>Neostigmine</a:t>
            </a:r>
            <a:r>
              <a:rPr lang="en-US" altLang="en-US" sz="2800" dirty="0"/>
              <a:t> *</a:t>
            </a:r>
          </a:p>
          <a:p>
            <a:r>
              <a:rPr lang="en-US" altLang="en-US" sz="2800" b="1" dirty="0"/>
              <a:t>Pyridostigmine</a:t>
            </a:r>
            <a:r>
              <a:rPr lang="en-US" altLang="en-US" sz="2800" dirty="0"/>
              <a:t>* (Mestinon,) </a:t>
            </a:r>
          </a:p>
          <a:p>
            <a:r>
              <a:rPr lang="en-US" altLang="en-US" sz="2800" b="1" dirty="0"/>
              <a:t>Physostigmine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MOA </a:t>
            </a:r>
            <a:r>
              <a:rPr lang="en-US" altLang="en-US" sz="2400" dirty="0"/>
              <a:t>- Prolongs duration of acetylcholine by binding with and blocking acetylcholinesterase.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Therefore both Nicotinic(N) and Muscarinic(M) effects!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Indications</a:t>
            </a:r>
            <a:r>
              <a:rPr lang="en-US" altLang="en-US" sz="2400" dirty="0"/>
              <a:t> – Myasthenia Gravis, Glaucoma, Atropine Poisoning 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Adverse effects </a:t>
            </a:r>
            <a:r>
              <a:rPr lang="en-US" altLang="en-US" sz="2400" dirty="0"/>
              <a:t>–salivation, flushing, bradycardia, bronchospasm, sweating, nausea, abdominal pain, diarrhea, decreased blood pressure, </a:t>
            </a:r>
            <a:r>
              <a:rPr lang="en-US" altLang="en-US" sz="2400" b="1" dirty="0"/>
              <a:t>muscle fasciculations (N), and respiratory arrest (N).</a:t>
            </a:r>
          </a:p>
          <a:p>
            <a:pPr>
              <a:buFontTx/>
              <a:buNone/>
            </a:pPr>
            <a:endParaRPr lang="en-US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9951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F7E99C2-A7C7-47AB-8DC6-7A52F32CE768}" type="slidenum">
              <a:rPr lang="en-US" altLang="en-US" sz="1400" smtClean="0">
                <a:solidFill>
                  <a:srgbClr val="FFFF00"/>
                </a:solidFill>
              </a:rPr>
              <a:pPr/>
              <a:t>7</a:t>
            </a:fld>
            <a:endParaRPr lang="en-US" altLang="en-US" sz="1400">
              <a:solidFill>
                <a:srgbClr val="FFFF00"/>
              </a:solidFill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686800" cy="609600"/>
          </a:xfrm>
        </p:spPr>
        <p:txBody>
          <a:bodyPr/>
          <a:lstStyle/>
          <a:p>
            <a:r>
              <a:rPr lang="en-US" altLang="en-US" dirty="0"/>
              <a:t>Indirect Acting Cholinergic Agonists – Reversible - CNS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97075"/>
            <a:ext cx="77724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/>
              <a:t>Used in Alzheimer’s :</a:t>
            </a:r>
          </a:p>
          <a:p>
            <a:pPr>
              <a:lnSpc>
                <a:spcPct val="80000"/>
              </a:lnSpc>
            </a:pPr>
            <a:endParaRPr lang="en-US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b="1" dirty="0"/>
              <a:t>Donepezil</a:t>
            </a:r>
            <a:r>
              <a:rPr lang="en-US" altLang="en-US" sz="2800" dirty="0"/>
              <a:t> </a:t>
            </a:r>
            <a:r>
              <a:rPr lang="en-US" altLang="en-US" sz="2800" i="1" dirty="0"/>
              <a:t>(Aricept, Aricept ODT)</a:t>
            </a:r>
            <a:endParaRPr lang="en-US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b="1" dirty="0"/>
              <a:t>Galantamine</a:t>
            </a:r>
            <a:r>
              <a:rPr lang="en-US" altLang="en-US" sz="2800" dirty="0"/>
              <a:t> (</a:t>
            </a:r>
            <a:r>
              <a:rPr lang="en-US" altLang="en-US" sz="2800" i="1" dirty="0"/>
              <a:t>Razadyne, Razadyne ER)</a:t>
            </a:r>
          </a:p>
          <a:p>
            <a:pPr>
              <a:lnSpc>
                <a:spcPct val="80000"/>
              </a:lnSpc>
            </a:pPr>
            <a:r>
              <a:rPr lang="en-US" altLang="en-US" sz="2800" b="1" dirty="0"/>
              <a:t>Rivastigmine</a:t>
            </a:r>
            <a:r>
              <a:rPr lang="en-US" altLang="en-US" sz="2800" dirty="0"/>
              <a:t> </a:t>
            </a:r>
            <a:r>
              <a:rPr lang="en-US" altLang="en-US" sz="2800" i="1" dirty="0"/>
              <a:t>(Exelon) – tertiary amine</a:t>
            </a:r>
          </a:p>
          <a:p>
            <a:pPr>
              <a:lnSpc>
                <a:spcPct val="80000"/>
              </a:lnSpc>
            </a:pPr>
            <a:endParaRPr lang="en-US" altLang="en-US" sz="2800" i="1" dirty="0"/>
          </a:p>
          <a:p>
            <a:pPr marL="342900" indent="-342900">
              <a:lnSpc>
                <a:spcPct val="80000"/>
              </a:lnSpc>
            </a:pPr>
            <a:r>
              <a:rPr lang="en-US" altLang="en-US" sz="2800" b="1" dirty="0"/>
              <a:t>Mechanism of action </a:t>
            </a:r>
            <a:r>
              <a:rPr lang="en-US" altLang="en-US" sz="2800" dirty="0"/>
              <a:t>– Increase cerebral concentrations of acetylcholine by inhibiting acetylcholinesterase</a:t>
            </a:r>
          </a:p>
          <a:p>
            <a:pPr>
              <a:lnSpc>
                <a:spcPct val="80000"/>
              </a:lnSpc>
            </a:pPr>
            <a:r>
              <a:rPr lang="en-US" altLang="en-US" sz="2800" b="1" dirty="0"/>
              <a:t>Adverse effects </a:t>
            </a:r>
            <a:r>
              <a:rPr lang="en-US" altLang="en-US" sz="2800" dirty="0"/>
              <a:t>–Same as other reversible </a:t>
            </a:r>
            <a:r>
              <a:rPr lang="en-US" altLang="en-US" sz="2800" dirty="0" err="1"/>
              <a:t>ACHase</a:t>
            </a:r>
            <a:r>
              <a:rPr lang="en-US" altLang="en-US" sz="2800" dirty="0"/>
              <a:t> Inhibitors</a:t>
            </a:r>
          </a:p>
          <a:p>
            <a:pPr marL="342900" indent="-342900">
              <a:lnSpc>
                <a:spcPct val="80000"/>
              </a:lnSpc>
            </a:pPr>
            <a:endParaRPr lang="en-US" altLang="en-US" sz="2800" b="1" dirty="0"/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800" dirty="0"/>
              <a:t>  </a:t>
            </a:r>
          </a:p>
          <a:p>
            <a:pPr marL="0" indent="0">
              <a:lnSpc>
                <a:spcPct val="80000"/>
              </a:lnSpc>
              <a:buNone/>
            </a:pPr>
            <a:endParaRPr lang="en-US" alt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8924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F29E356-1FEE-455F-B42E-E3ECA5EF6938}" type="slidenum">
              <a:rPr lang="en-US" altLang="en-US" sz="1400" smtClean="0">
                <a:solidFill>
                  <a:srgbClr val="FFFF00"/>
                </a:solidFill>
              </a:rPr>
              <a:pPr/>
              <a:t>8</a:t>
            </a:fld>
            <a:endParaRPr lang="en-US" altLang="en-US" sz="1400">
              <a:solidFill>
                <a:srgbClr val="FFFF00"/>
              </a:solidFill>
            </a:endParaRPr>
          </a:p>
        </p:txBody>
      </p:sp>
      <p:sp>
        <p:nvSpPr>
          <p:cNvPr id="10243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Indirect Acting Cholinergic Agonists - Irreversible</a:t>
            </a:r>
          </a:p>
        </p:txBody>
      </p:sp>
      <p:sp>
        <p:nvSpPr>
          <p:cNvPr id="10244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76200" y="1951037"/>
            <a:ext cx="8915400" cy="4525963"/>
          </a:xfrm>
        </p:spPr>
        <p:txBody>
          <a:bodyPr/>
          <a:lstStyle/>
          <a:p>
            <a:r>
              <a:rPr lang="en-US" altLang="en-US" sz="2800" b="1" dirty="0"/>
              <a:t>Echothiophate*</a:t>
            </a:r>
            <a:r>
              <a:rPr lang="en-US" altLang="en-US" sz="2800" dirty="0"/>
              <a:t> (Phospholine)</a:t>
            </a:r>
          </a:p>
          <a:p>
            <a:pPr>
              <a:lnSpc>
                <a:spcPct val="90000"/>
              </a:lnSpc>
            </a:pPr>
            <a:endParaRPr lang="en-US" altLang="en-US" sz="2800" b="1" dirty="0"/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MOA</a:t>
            </a:r>
            <a:r>
              <a:rPr lang="en-US" altLang="en-US" sz="2400" dirty="0"/>
              <a:t>- Prolongs duration of acetylcholine by permanently inactivating acetylcholinesterase.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Therefore both Nicotinic(N) and Muscarinic(M) effects!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Indications</a:t>
            </a:r>
            <a:r>
              <a:rPr lang="en-US" altLang="en-US" sz="2400" dirty="0"/>
              <a:t> – Glaucoma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Adverse effects </a:t>
            </a:r>
            <a:r>
              <a:rPr lang="en-US" altLang="en-US" sz="2400" dirty="0"/>
              <a:t>–salivation, flushing, bradycardia, bronchospasm, sweating, nausea, abdominal pain, diarrhea, decreased blood pressure, </a:t>
            </a:r>
            <a:r>
              <a:rPr lang="en-US" altLang="en-US" sz="2400" b="1" dirty="0"/>
              <a:t>muscle fasciculations (N), and respiratory arrest (N).</a:t>
            </a:r>
          </a:p>
          <a:p>
            <a:pPr>
              <a:buFontTx/>
              <a:buNone/>
            </a:pPr>
            <a:endParaRPr lang="en-US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7946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n-US" dirty="0"/>
              <a:t>“</a:t>
            </a:r>
            <a:r>
              <a:rPr lang="en-US" altLang="en-US" b="1" dirty="0"/>
              <a:t>SLUDWARMF</a:t>
            </a:r>
            <a:r>
              <a:rPr lang="en-US" altLang="en-US" dirty="0"/>
              <a:t>”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486400"/>
          </a:xfrm>
        </p:spPr>
        <p:txBody>
          <a:bodyPr/>
          <a:lstStyle/>
          <a:p>
            <a:r>
              <a:rPr lang="en-US" altLang="en-US" dirty="0"/>
              <a:t>Sweating</a:t>
            </a:r>
          </a:p>
          <a:p>
            <a:r>
              <a:rPr lang="en-US" altLang="en-US" dirty="0"/>
              <a:t>Lacrimation</a:t>
            </a:r>
          </a:p>
          <a:p>
            <a:r>
              <a:rPr lang="en-US" altLang="en-US" dirty="0"/>
              <a:t>Urination</a:t>
            </a:r>
          </a:p>
          <a:p>
            <a:r>
              <a:rPr lang="en-US" altLang="en-US" dirty="0"/>
              <a:t>Diarrhea</a:t>
            </a:r>
          </a:p>
          <a:p>
            <a:r>
              <a:rPr lang="en-US" altLang="en-US" dirty="0"/>
              <a:t>Wheezing</a:t>
            </a:r>
          </a:p>
          <a:p>
            <a:r>
              <a:rPr lang="en-US" altLang="en-US" dirty="0"/>
              <a:t>Accommodation</a:t>
            </a:r>
          </a:p>
          <a:p>
            <a:r>
              <a:rPr lang="en-US" altLang="en-US" dirty="0"/>
              <a:t>Rhinorrhea</a:t>
            </a:r>
          </a:p>
          <a:p>
            <a:r>
              <a:rPr lang="en-US" altLang="en-US" dirty="0"/>
              <a:t>Miosis</a:t>
            </a:r>
          </a:p>
          <a:p>
            <a:r>
              <a:rPr lang="en-US" altLang="en-US" dirty="0"/>
              <a:t>Fasciculations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BB95600-1562-4790-9DC9-5946503664CB}" type="slidenum">
              <a:rPr lang="en-US" altLang="en-US" sz="1400" smtClean="0">
                <a:solidFill>
                  <a:srgbClr val="FFFF00"/>
                </a:solidFill>
              </a:rPr>
              <a:pPr/>
              <a:t>9</a:t>
            </a:fld>
            <a:endParaRPr lang="en-US" altLang="en-US" sz="1400">
              <a:solidFill>
                <a:srgbClr val="FFFF00"/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5410200" y="1371600"/>
            <a:ext cx="838200" cy="4419600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5791200" y="6019800"/>
            <a:ext cx="76200" cy="533400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38100"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32766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Muscarinic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53200" y="60198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Nicotinic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45753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SECONDARYMONITOR" val="True"/>
  <p:tag name="COUNTDOWNSTYLE" val="-1"/>
  <p:tag name="COUNTDOWNSECONDS" val="10"/>
  <p:tag name="BACKUPSESSIONS" val="True"/>
  <p:tag name="REVIEWONLY" val="False"/>
  <p:tag name="PARTICIPANTSINLEADERBOARD" val="5"/>
  <p:tag name="BUBBLESIZEVISIBLE" val="True"/>
  <p:tag name="CUSTOMGRIDBACKCOLOR" val="-2830136"/>
  <p:tag name="CUSTOMCELLBACKCOLOR3" val="-268652"/>
  <p:tag name="DISPLAYDEVICENUMBER" val="True"/>
  <p:tag name="AUTOSIZEGRID" val="True"/>
  <p:tag name="CHARTCOLORS" val="2"/>
  <p:tag name="MULTIRESPDIVISOR" val="1"/>
  <p:tag name="CORRECTPOINTVALUE" val="100"/>
  <p:tag name="ZEROBASED" val="False"/>
  <p:tag name="PRESGUID" val="E52A706CB1B64BACAC61C9C939A721F8"/>
  <p:tag name="SHOWBARVISIBLE" val="True"/>
  <p:tag name="ANSWERNOWTEXT" val="Answer Now"/>
  <p:tag name="INPUTSOURCE" val="1"/>
  <p:tag name="CHARTVALUEFORMAT" val="0%"/>
  <p:tag name="STDCHART" val="1"/>
  <p:tag name="BUBBLEVALUEFORMAT" val="0.0"/>
  <p:tag name="CUSTOMCELLBACKCOLOR1" val="-657956"/>
  <p:tag name="DISPLAYNAME" val="True"/>
  <p:tag name="GRIDSIZE" val="{Width=800, Height=600}"/>
  <p:tag name="RESETCHARTS" val="True"/>
  <p:tag name="ALLOWUSERFEEDBACK" val="True"/>
  <p:tag name="AUTOADJUSTPARTRANGE" val="True"/>
  <p:tag name="DEFAULTCHARTCOLORS" val="Yes"/>
  <p:tag name="ANSWERNOWSTYLE" val="-1"/>
  <p:tag name="NUMRESPONSES" val="1"/>
  <p:tag name="ROTATIONINTERVAL" val="2"/>
  <p:tag name="BUBBLENAMEVISIBLE" val="True"/>
  <p:tag name="CUSTOMCELLBACKCOLOR2" val="-13395457"/>
  <p:tag name="GRIDOPACITY" val="90"/>
  <p:tag name="CHARTLABELS" val="0"/>
  <p:tag name="INCORRECTPOINTVALUE" val="0"/>
  <p:tag name="ADVANCEDSETTINGSVIEW" val="True"/>
  <p:tag name="BULLETTYPE" val="3"/>
  <p:tag name="TEAMSINLEADERBOARD" val="5"/>
  <p:tag name="CUSTOMCELLFORECOLOR" val="-16777216"/>
  <p:tag name="GRIDROTATIONINTERVAL" val="2"/>
  <p:tag name="PARTLISTDEFAULT" val="0"/>
  <p:tag name="CHARTSCALE" val="False"/>
  <p:tag name="RESPCOUNTERSTYLE" val="-1"/>
  <p:tag name="AUTOADVANCE" val="False"/>
  <p:tag name="DEFAULTNUMTEAMS" val="5"/>
  <p:tag name="GRIDPOSITION" val="1"/>
  <p:tag name="REALTIMEBACKUP" val="False"/>
  <p:tag name="EXPANDSHOWBAR" val="True"/>
  <p:tag name="AUTOUPDATEALIASES" val="True"/>
  <p:tag name="USESCHEMECOLORS" val="True"/>
  <p:tag name="INCLUDEPPT" val="True"/>
  <p:tag name="RESPCOUNTERFORMAT" val="0"/>
  <p:tag name="BUBBLEGROUPING" val="3"/>
  <p:tag name="INCLUDENONRESPONDERS" val="False"/>
  <p:tag name="RESPTABLESTYLE" val="-1"/>
  <p:tag name="DISPLAYDEVICEID" val="True"/>
  <p:tag name="POLLINGCYCLE" val="2"/>
  <p:tag name="MAXRESPONDERS" val="5"/>
  <p:tag name="BACKUPMAINTENANCE" val="7"/>
  <p:tag name="CUSTOMCELLBACKCOLOR4" val="-8355712"/>
  <p:tag name="ANSWERSOVERCHART" val="True"/>
  <p:tag name="REALTIMEBACKUPPATH" val="(None)"/>
  <p:tag name="DELIMITERS" val="3.1"/>
  <p:tag name="POWERPOINTVERSION" val="12.0"/>
  <p:tag name="TPPRESENTATIONGUID" val="75249665-5fdb-4bfd-8567-45150f597a5a"/>
  <p:tag name="WASPOLLED" val="01E78287AB0A4F48A1BCE02A502512FA"/>
  <p:tag name="TPVERSION" val="6"/>
  <p:tag name="TPFULLVERSION" val="7.5.8.4"/>
  <p:tag name="PPTVERSION" val="15"/>
  <p:tag name="TPOS" val="2"/>
  <p:tag name="TPLASTSAVEVERSION" val="6.2 P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TLE" val="Slide 1"/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2ED8CA-FF49-4F5A-8411-942067444B5C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E0839230-3B0F-4E15-9E99-37373EAC11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C560AF-CD66-4F63-A49B-EB67CFBFB884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f03ce4d-2404-4236-8700-bd01b623a4a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9382</TotalTime>
  <Words>532</Words>
  <Application>Microsoft Office PowerPoint</Application>
  <PresentationFormat>On-screen Show (4:3)</PresentationFormat>
  <Paragraphs>93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Pharmacology of the Autonomic Nervous System Part 2  </vt:lpstr>
      <vt:lpstr> ANS – Cholinergic Pharmacology</vt:lpstr>
      <vt:lpstr>PowerPoint Presentation</vt:lpstr>
      <vt:lpstr>Direct Acting Cholinergic Agonists</vt:lpstr>
      <vt:lpstr>Direct Acting Cholinergic Nicotinic Agonists</vt:lpstr>
      <vt:lpstr>Indirect Acting Cholinergic Agonists - Reversible</vt:lpstr>
      <vt:lpstr>Indirect Acting Cholinergic Agonists – Reversible - CNS</vt:lpstr>
      <vt:lpstr>Indirect Acting Cholinergic Agonists - Irreversible</vt:lpstr>
      <vt:lpstr>“SLUDWARMF”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Tenner, Tom</dc:creator>
  <cp:lastModifiedBy>Sanabil Hassanat</cp:lastModifiedBy>
  <cp:revision>500</cp:revision>
  <dcterms:created xsi:type="dcterms:W3CDTF">1996-09-30T18:28:10Z</dcterms:created>
  <dcterms:modified xsi:type="dcterms:W3CDTF">2022-03-05T21:25:47Z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