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Lst>
  <p:sldIdLst>
    <p:sldId id="256" r:id="rId2"/>
    <p:sldId id="268" r:id="rId3"/>
    <p:sldId id="258" r:id="rId4"/>
    <p:sldId id="260" r:id="rId5"/>
    <p:sldId id="342" r:id="rId6"/>
    <p:sldId id="261" r:id="rId7"/>
    <p:sldId id="271" r:id="rId8"/>
    <p:sldId id="262" r:id="rId9"/>
    <p:sldId id="263" r:id="rId10"/>
    <p:sldId id="269" r:id="rId11"/>
    <p:sldId id="265" r:id="rId12"/>
    <p:sldId id="266" r:id="rId13"/>
    <p:sldId id="34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3" d="100"/>
          <a:sy n="83" d="100"/>
        </p:scale>
        <p:origin x="18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86CCB8-789D-4E95-8B3F-B76CF26F5831}"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6D5B8B1E-05B5-4E4B-8222-EFD56F5DE683}">
      <dgm:prSet/>
      <dgm:spPr/>
      <dgm:t>
        <a:bodyPr/>
        <a:lstStyle/>
        <a:p>
          <a:pPr algn="just"/>
          <a:r>
            <a:rPr lang="en-US" b="1" dirty="0">
              <a:solidFill>
                <a:srgbClr val="FFC000"/>
              </a:solidFill>
            </a:rPr>
            <a:t>Adjustment Disorder with Depressed Mood </a:t>
          </a:r>
          <a:r>
            <a:rPr lang="en-US" dirty="0"/>
            <a:t>the predominant manifestations are depressed mood, tearfulness, and hopelessness. This type must be distinguished from major depressive disorder and uncomplicated bereavement. Adolescents with this type of adjustment disorder are at increased risk for major depressive disorder in young adulthood. </a:t>
          </a:r>
        </a:p>
      </dgm:t>
    </dgm:pt>
    <dgm:pt modelId="{29360A65-030D-4512-8454-EB05778E7917}" type="parTrans" cxnId="{DE0A3414-8BF5-49A9-B99F-5213FB5FBFC7}">
      <dgm:prSet/>
      <dgm:spPr/>
      <dgm:t>
        <a:bodyPr/>
        <a:lstStyle/>
        <a:p>
          <a:endParaRPr lang="en-US"/>
        </a:p>
      </dgm:t>
    </dgm:pt>
    <dgm:pt modelId="{5689C047-C314-4990-8B86-EFFEC9DADDD5}" type="sibTrans" cxnId="{DE0A3414-8BF5-49A9-B99F-5213FB5FBFC7}">
      <dgm:prSet/>
      <dgm:spPr/>
      <dgm:t>
        <a:bodyPr/>
        <a:lstStyle/>
        <a:p>
          <a:endParaRPr lang="en-US"/>
        </a:p>
      </dgm:t>
    </dgm:pt>
    <dgm:pt modelId="{89EFC0B0-9BBD-4173-9FBC-3450BCA26D89}">
      <dgm:prSet/>
      <dgm:spPr/>
      <dgm:t>
        <a:bodyPr/>
        <a:lstStyle/>
        <a:p>
          <a:pPr algn="just"/>
          <a:r>
            <a:rPr lang="en-US" b="1" dirty="0">
              <a:solidFill>
                <a:srgbClr val="FFC000"/>
              </a:solidFill>
            </a:rPr>
            <a:t>Adjustment Disorder with Anxiety</a:t>
          </a:r>
          <a:r>
            <a:rPr lang="en-US" dirty="0">
              <a:solidFill>
                <a:srgbClr val="FFC000"/>
              </a:solidFill>
            </a:rPr>
            <a:t> </a:t>
          </a:r>
          <a:r>
            <a:rPr lang="en-US" dirty="0"/>
            <a:t>Symptoms of anxiety, such as palpitations, and agitation, are present, which must be differentiated from anxiety disorders. </a:t>
          </a:r>
        </a:p>
      </dgm:t>
    </dgm:pt>
    <dgm:pt modelId="{23247FB1-1F68-4E36-A24D-147B020C6FA8}" type="parTrans" cxnId="{A54642DB-C2B2-4349-BB64-1523F4FDCFA5}">
      <dgm:prSet/>
      <dgm:spPr/>
      <dgm:t>
        <a:bodyPr/>
        <a:lstStyle/>
        <a:p>
          <a:endParaRPr lang="en-US"/>
        </a:p>
      </dgm:t>
    </dgm:pt>
    <dgm:pt modelId="{B07B9F7D-7731-4A23-9503-FC6D72AAB7F9}" type="sibTrans" cxnId="{A54642DB-C2B2-4349-BB64-1523F4FDCFA5}">
      <dgm:prSet/>
      <dgm:spPr/>
      <dgm:t>
        <a:bodyPr/>
        <a:lstStyle/>
        <a:p>
          <a:endParaRPr lang="en-US"/>
        </a:p>
      </dgm:t>
    </dgm:pt>
    <dgm:pt modelId="{D6E24EC5-BA73-4E37-84FC-262A0F617674}">
      <dgm:prSet/>
      <dgm:spPr/>
      <dgm:t>
        <a:bodyPr/>
        <a:lstStyle/>
        <a:p>
          <a:pPr algn="just"/>
          <a:r>
            <a:rPr lang="en-US" b="1" dirty="0">
              <a:solidFill>
                <a:srgbClr val="FFC000"/>
              </a:solidFill>
            </a:rPr>
            <a:t>Adjustment Disorder with Mixed Anxiety and Depressed Mood </a:t>
          </a:r>
          <a:r>
            <a:rPr lang="en-US" dirty="0"/>
            <a:t>patients exhibit features of both anxiety and depression that do not meet the criteria for an already established anxiety disorder or depressive disorder. </a:t>
          </a:r>
        </a:p>
      </dgm:t>
    </dgm:pt>
    <dgm:pt modelId="{F2C0F14A-E687-4BA1-B5CE-627F963EB86E}" type="parTrans" cxnId="{711F9C85-F78A-4D49-A801-B15ACEB12B3C}">
      <dgm:prSet/>
      <dgm:spPr/>
      <dgm:t>
        <a:bodyPr/>
        <a:lstStyle/>
        <a:p>
          <a:endParaRPr lang="en-US"/>
        </a:p>
      </dgm:t>
    </dgm:pt>
    <dgm:pt modelId="{2A5748AC-D79A-4171-B348-A8FBAB725564}" type="sibTrans" cxnId="{711F9C85-F78A-4D49-A801-B15ACEB12B3C}">
      <dgm:prSet/>
      <dgm:spPr/>
      <dgm:t>
        <a:bodyPr/>
        <a:lstStyle/>
        <a:p>
          <a:endParaRPr lang="en-US"/>
        </a:p>
      </dgm:t>
    </dgm:pt>
    <dgm:pt modelId="{1D40EDC1-A27C-4345-A050-F65957E339DC}" type="pres">
      <dgm:prSet presAssocID="{9486CCB8-789D-4E95-8B3F-B76CF26F5831}" presName="vert0" presStyleCnt="0">
        <dgm:presLayoutVars>
          <dgm:dir/>
          <dgm:animOne val="branch"/>
          <dgm:animLvl val="lvl"/>
        </dgm:presLayoutVars>
      </dgm:prSet>
      <dgm:spPr/>
    </dgm:pt>
    <dgm:pt modelId="{E43973EB-3C31-4D03-BCA3-CB5B7447CFE3}" type="pres">
      <dgm:prSet presAssocID="{6D5B8B1E-05B5-4E4B-8222-EFD56F5DE683}" presName="thickLine" presStyleLbl="alignNode1" presStyleIdx="0" presStyleCnt="3"/>
      <dgm:spPr/>
    </dgm:pt>
    <dgm:pt modelId="{A8DC5D5D-661C-4DBA-B697-57F530B7033B}" type="pres">
      <dgm:prSet presAssocID="{6D5B8B1E-05B5-4E4B-8222-EFD56F5DE683}" presName="horz1" presStyleCnt="0"/>
      <dgm:spPr/>
    </dgm:pt>
    <dgm:pt modelId="{4573C953-3A9C-4E64-80FA-4F5BD64F22E5}" type="pres">
      <dgm:prSet presAssocID="{6D5B8B1E-05B5-4E4B-8222-EFD56F5DE683}" presName="tx1" presStyleLbl="revTx" presStyleIdx="0" presStyleCnt="3"/>
      <dgm:spPr/>
    </dgm:pt>
    <dgm:pt modelId="{A39E604D-33B2-4088-B647-233F36337F7F}" type="pres">
      <dgm:prSet presAssocID="{6D5B8B1E-05B5-4E4B-8222-EFD56F5DE683}" presName="vert1" presStyleCnt="0"/>
      <dgm:spPr/>
    </dgm:pt>
    <dgm:pt modelId="{415A73D4-5C8E-4C6E-BAC1-84761A2D19B7}" type="pres">
      <dgm:prSet presAssocID="{89EFC0B0-9BBD-4173-9FBC-3450BCA26D89}" presName="thickLine" presStyleLbl="alignNode1" presStyleIdx="1" presStyleCnt="3"/>
      <dgm:spPr/>
    </dgm:pt>
    <dgm:pt modelId="{E5FE236A-D053-493F-9D83-DDCF091813BD}" type="pres">
      <dgm:prSet presAssocID="{89EFC0B0-9BBD-4173-9FBC-3450BCA26D89}" presName="horz1" presStyleCnt="0"/>
      <dgm:spPr/>
    </dgm:pt>
    <dgm:pt modelId="{2335624F-46D4-4E3C-A9F2-E65F92001C73}" type="pres">
      <dgm:prSet presAssocID="{89EFC0B0-9BBD-4173-9FBC-3450BCA26D89}" presName="tx1" presStyleLbl="revTx" presStyleIdx="1" presStyleCnt="3"/>
      <dgm:spPr/>
    </dgm:pt>
    <dgm:pt modelId="{3E9C2E1C-BB26-4E0C-841B-F7BCD03C4BB4}" type="pres">
      <dgm:prSet presAssocID="{89EFC0B0-9BBD-4173-9FBC-3450BCA26D89}" presName="vert1" presStyleCnt="0"/>
      <dgm:spPr/>
    </dgm:pt>
    <dgm:pt modelId="{F53EBF0F-4585-4842-ABE8-247A0571B7E1}" type="pres">
      <dgm:prSet presAssocID="{D6E24EC5-BA73-4E37-84FC-262A0F617674}" presName="thickLine" presStyleLbl="alignNode1" presStyleIdx="2" presStyleCnt="3"/>
      <dgm:spPr/>
    </dgm:pt>
    <dgm:pt modelId="{2CC64632-6C35-4E3B-B6B7-E5897BF9B163}" type="pres">
      <dgm:prSet presAssocID="{D6E24EC5-BA73-4E37-84FC-262A0F617674}" presName="horz1" presStyleCnt="0"/>
      <dgm:spPr/>
    </dgm:pt>
    <dgm:pt modelId="{FD2A6DDF-5486-4189-8737-B4E69F308759}" type="pres">
      <dgm:prSet presAssocID="{D6E24EC5-BA73-4E37-84FC-262A0F617674}" presName="tx1" presStyleLbl="revTx" presStyleIdx="2" presStyleCnt="3"/>
      <dgm:spPr/>
    </dgm:pt>
    <dgm:pt modelId="{A7284AD8-981C-4FC5-8319-53D71FA05A67}" type="pres">
      <dgm:prSet presAssocID="{D6E24EC5-BA73-4E37-84FC-262A0F617674}" presName="vert1" presStyleCnt="0"/>
      <dgm:spPr/>
    </dgm:pt>
  </dgm:ptLst>
  <dgm:cxnLst>
    <dgm:cxn modelId="{A15EF204-DE3A-4D78-8220-952C81ACDA16}" type="presOf" srcId="{9486CCB8-789D-4E95-8B3F-B76CF26F5831}" destId="{1D40EDC1-A27C-4345-A050-F65957E339DC}" srcOrd="0" destOrd="0" presId="urn:microsoft.com/office/officeart/2008/layout/LinedList"/>
    <dgm:cxn modelId="{DE0A3414-8BF5-49A9-B99F-5213FB5FBFC7}" srcId="{9486CCB8-789D-4E95-8B3F-B76CF26F5831}" destId="{6D5B8B1E-05B5-4E4B-8222-EFD56F5DE683}" srcOrd="0" destOrd="0" parTransId="{29360A65-030D-4512-8454-EB05778E7917}" sibTransId="{5689C047-C314-4990-8B86-EFFEC9DADDD5}"/>
    <dgm:cxn modelId="{E7A86214-ACF1-4434-8A6A-575D854F54F2}" type="presOf" srcId="{6D5B8B1E-05B5-4E4B-8222-EFD56F5DE683}" destId="{4573C953-3A9C-4E64-80FA-4F5BD64F22E5}" srcOrd="0" destOrd="0" presId="urn:microsoft.com/office/officeart/2008/layout/LinedList"/>
    <dgm:cxn modelId="{4DD98228-B850-4D4C-AB80-94A95A039BB9}" type="presOf" srcId="{D6E24EC5-BA73-4E37-84FC-262A0F617674}" destId="{FD2A6DDF-5486-4189-8737-B4E69F308759}" srcOrd="0" destOrd="0" presId="urn:microsoft.com/office/officeart/2008/layout/LinedList"/>
    <dgm:cxn modelId="{711F9C85-F78A-4D49-A801-B15ACEB12B3C}" srcId="{9486CCB8-789D-4E95-8B3F-B76CF26F5831}" destId="{D6E24EC5-BA73-4E37-84FC-262A0F617674}" srcOrd="2" destOrd="0" parTransId="{F2C0F14A-E687-4BA1-B5CE-627F963EB86E}" sibTransId="{2A5748AC-D79A-4171-B348-A8FBAB725564}"/>
    <dgm:cxn modelId="{20A630D7-65DA-46BC-B1E9-13C25AA71FEB}" type="presOf" srcId="{89EFC0B0-9BBD-4173-9FBC-3450BCA26D89}" destId="{2335624F-46D4-4E3C-A9F2-E65F92001C73}" srcOrd="0" destOrd="0" presId="urn:microsoft.com/office/officeart/2008/layout/LinedList"/>
    <dgm:cxn modelId="{A54642DB-C2B2-4349-BB64-1523F4FDCFA5}" srcId="{9486CCB8-789D-4E95-8B3F-B76CF26F5831}" destId="{89EFC0B0-9BBD-4173-9FBC-3450BCA26D89}" srcOrd="1" destOrd="0" parTransId="{23247FB1-1F68-4E36-A24D-147B020C6FA8}" sibTransId="{B07B9F7D-7731-4A23-9503-FC6D72AAB7F9}"/>
    <dgm:cxn modelId="{3A420B89-F359-47BA-8916-8FA1F4F7E5E9}" type="presParOf" srcId="{1D40EDC1-A27C-4345-A050-F65957E339DC}" destId="{E43973EB-3C31-4D03-BCA3-CB5B7447CFE3}" srcOrd="0" destOrd="0" presId="urn:microsoft.com/office/officeart/2008/layout/LinedList"/>
    <dgm:cxn modelId="{9BCC9466-FF77-41D8-AADC-7F3FCE247B93}" type="presParOf" srcId="{1D40EDC1-A27C-4345-A050-F65957E339DC}" destId="{A8DC5D5D-661C-4DBA-B697-57F530B7033B}" srcOrd="1" destOrd="0" presId="urn:microsoft.com/office/officeart/2008/layout/LinedList"/>
    <dgm:cxn modelId="{BAA3CB62-721A-4F4A-A18E-62265D7564F6}" type="presParOf" srcId="{A8DC5D5D-661C-4DBA-B697-57F530B7033B}" destId="{4573C953-3A9C-4E64-80FA-4F5BD64F22E5}" srcOrd="0" destOrd="0" presId="urn:microsoft.com/office/officeart/2008/layout/LinedList"/>
    <dgm:cxn modelId="{E42EA9E5-0FA1-473E-817D-1D893CBE5787}" type="presParOf" srcId="{A8DC5D5D-661C-4DBA-B697-57F530B7033B}" destId="{A39E604D-33B2-4088-B647-233F36337F7F}" srcOrd="1" destOrd="0" presId="urn:microsoft.com/office/officeart/2008/layout/LinedList"/>
    <dgm:cxn modelId="{B067F717-97F4-488C-873D-C070A070A8E2}" type="presParOf" srcId="{1D40EDC1-A27C-4345-A050-F65957E339DC}" destId="{415A73D4-5C8E-4C6E-BAC1-84761A2D19B7}" srcOrd="2" destOrd="0" presId="urn:microsoft.com/office/officeart/2008/layout/LinedList"/>
    <dgm:cxn modelId="{DE7BFA25-6F3B-4BF4-97E8-758C12123D94}" type="presParOf" srcId="{1D40EDC1-A27C-4345-A050-F65957E339DC}" destId="{E5FE236A-D053-493F-9D83-DDCF091813BD}" srcOrd="3" destOrd="0" presId="urn:microsoft.com/office/officeart/2008/layout/LinedList"/>
    <dgm:cxn modelId="{CCA0DA1F-9BA6-4B34-B0AD-A09B40503ADC}" type="presParOf" srcId="{E5FE236A-D053-493F-9D83-DDCF091813BD}" destId="{2335624F-46D4-4E3C-A9F2-E65F92001C73}" srcOrd="0" destOrd="0" presId="urn:microsoft.com/office/officeart/2008/layout/LinedList"/>
    <dgm:cxn modelId="{ACF676DE-CEB2-4E29-AEE8-5A296BC7B43D}" type="presParOf" srcId="{E5FE236A-D053-493F-9D83-DDCF091813BD}" destId="{3E9C2E1C-BB26-4E0C-841B-F7BCD03C4BB4}" srcOrd="1" destOrd="0" presId="urn:microsoft.com/office/officeart/2008/layout/LinedList"/>
    <dgm:cxn modelId="{73C2958D-EE9E-407C-9928-25AE98378449}" type="presParOf" srcId="{1D40EDC1-A27C-4345-A050-F65957E339DC}" destId="{F53EBF0F-4585-4842-ABE8-247A0571B7E1}" srcOrd="4" destOrd="0" presId="urn:microsoft.com/office/officeart/2008/layout/LinedList"/>
    <dgm:cxn modelId="{5F8C882A-DC4A-49A4-8A77-5C3DFC7A44D3}" type="presParOf" srcId="{1D40EDC1-A27C-4345-A050-F65957E339DC}" destId="{2CC64632-6C35-4E3B-B6B7-E5897BF9B163}" srcOrd="5" destOrd="0" presId="urn:microsoft.com/office/officeart/2008/layout/LinedList"/>
    <dgm:cxn modelId="{0F00D7DB-BF2E-4948-AF01-E8E86B0D0C66}" type="presParOf" srcId="{2CC64632-6C35-4E3B-B6B7-E5897BF9B163}" destId="{FD2A6DDF-5486-4189-8737-B4E69F308759}" srcOrd="0" destOrd="0" presId="urn:microsoft.com/office/officeart/2008/layout/LinedList"/>
    <dgm:cxn modelId="{C791890D-2F3C-4CB4-9EBB-088E5D8C1FB3}" type="presParOf" srcId="{2CC64632-6C35-4E3B-B6B7-E5897BF9B163}" destId="{A7284AD8-981C-4FC5-8319-53D71FA05A6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86CCB8-789D-4E95-8B3F-B76CF26F583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D5B8B1E-05B5-4E4B-8222-EFD56F5DE683}">
      <dgm:prSet custT="1"/>
      <dgm:spPr/>
      <dgm:t>
        <a:bodyPr/>
        <a:lstStyle/>
        <a:p>
          <a:pPr algn="just"/>
          <a:r>
            <a:rPr lang="en-US" sz="2100" b="1" dirty="0">
              <a:solidFill>
                <a:srgbClr val="FFC000"/>
              </a:solidFill>
            </a:rPr>
            <a:t>Adjustment Disorder with Disturbance of Conduct </a:t>
          </a:r>
          <a:r>
            <a:rPr lang="en-US" sz="2100" dirty="0"/>
            <a:t>the predominant manifestation involves conduct in which the rights of others are violated, behavioral issues such as reckless driving, starting fights, or misbehaving with other people. The category must be differentiated from conduct disorder and antisocial personality disorder. </a:t>
          </a:r>
        </a:p>
      </dgm:t>
    </dgm:pt>
    <dgm:pt modelId="{29360A65-030D-4512-8454-EB05778E7917}" type="parTrans" cxnId="{DE0A3414-8BF5-49A9-B99F-5213FB5FBFC7}">
      <dgm:prSet/>
      <dgm:spPr/>
      <dgm:t>
        <a:bodyPr/>
        <a:lstStyle/>
        <a:p>
          <a:endParaRPr lang="en-US"/>
        </a:p>
      </dgm:t>
    </dgm:pt>
    <dgm:pt modelId="{5689C047-C314-4990-8B86-EFFEC9DADDD5}" type="sibTrans" cxnId="{DE0A3414-8BF5-49A9-B99F-5213FB5FBFC7}">
      <dgm:prSet/>
      <dgm:spPr/>
      <dgm:t>
        <a:bodyPr/>
        <a:lstStyle/>
        <a:p>
          <a:endParaRPr lang="en-US"/>
        </a:p>
      </dgm:t>
    </dgm:pt>
    <dgm:pt modelId="{89EFC0B0-9BBD-4173-9FBC-3450BCA26D89}">
      <dgm:prSet custT="1"/>
      <dgm:spPr/>
      <dgm:t>
        <a:bodyPr/>
        <a:lstStyle/>
        <a:p>
          <a:pPr algn="just"/>
          <a:r>
            <a:rPr lang="en-US" sz="2100" b="1" dirty="0">
              <a:solidFill>
                <a:srgbClr val="FFC000"/>
              </a:solidFill>
            </a:rPr>
            <a:t>Adjustment Disorder with Mixed Disturbance of Emotions and Conduct </a:t>
          </a:r>
          <a:r>
            <a:rPr lang="en-US" sz="2100" dirty="0"/>
            <a:t>A combination of disturbances of emotions and of conduct sometimes occurs. Clinicians are encouraged to try to make one or the other diagnosis in the interest of clarity. </a:t>
          </a:r>
        </a:p>
      </dgm:t>
    </dgm:pt>
    <dgm:pt modelId="{23247FB1-1F68-4E36-A24D-147B020C6FA8}" type="parTrans" cxnId="{A54642DB-C2B2-4349-BB64-1523F4FDCFA5}">
      <dgm:prSet/>
      <dgm:spPr/>
      <dgm:t>
        <a:bodyPr/>
        <a:lstStyle/>
        <a:p>
          <a:endParaRPr lang="en-US"/>
        </a:p>
      </dgm:t>
    </dgm:pt>
    <dgm:pt modelId="{B07B9F7D-7731-4A23-9503-FC6D72AAB7F9}" type="sibTrans" cxnId="{A54642DB-C2B2-4349-BB64-1523F4FDCFA5}">
      <dgm:prSet/>
      <dgm:spPr/>
      <dgm:t>
        <a:bodyPr/>
        <a:lstStyle/>
        <a:p>
          <a:endParaRPr lang="en-US"/>
        </a:p>
      </dgm:t>
    </dgm:pt>
    <dgm:pt modelId="{D6E24EC5-BA73-4E37-84FC-262A0F617674}">
      <dgm:prSet custT="1"/>
      <dgm:spPr/>
      <dgm:t>
        <a:bodyPr/>
        <a:lstStyle/>
        <a:p>
          <a:pPr algn="just"/>
          <a:r>
            <a:rPr lang="en-US" sz="2100" b="1" dirty="0">
              <a:solidFill>
                <a:srgbClr val="FFC000"/>
              </a:solidFill>
            </a:rPr>
            <a:t>Unspecified Adjustment disorder </a:t>
          </a:r>
          <a:r>
            <a:rPr lang="en-US" sz="2100" dirty="0"/>
            <a:t>unspecified is a residual category for atypical maladaptive reactions to stress. Examples include inappropriate responses to the diagnosis of physical illness, such as massive denial, severe noncompliance with treatment, and social withdrawal without significant depressed or anxious mood. </a:t>
          </a:r>
        </a:p>
      </dgm:t>
    </dgm:pt>
    <dgm:pt modelId="{F2C0F14A-E687-4BA1-B5CE-627F963EB86E}" type="parTrans" cxnId="{711F9C85-F78A-4D49-A801-B15ACEB12B3C}">
      <dgm:prSet/>
      <dgm:spPr/>
      <dgm:t>
        <a:bodyPr/>
        <a:lstStyle/>
        <a:p>
          <a:endParaRPr lang="en-US"/>
        </a:p>
      </dgm:t>
    </dgm:pt>
    <dgm:pt modelId="{2A5748AC-D79A-4171-B348-A8FBAB725564}" type="sibTrans" cxnId="{711F9C85-F78A-4D49-A801-B15ACEB12B3C}">
      <dgm:prSet/>
      <dgm:spPr/>
      <dgm:t>
        <a:bodyPr/>
        <a:lstStyle/>
        <a:p>
          <a:endParaRPr lang="en-US"/>
        </a:p>
      </dgm:t>
    </dgm:pt>
    <dgm:pt modelId="{1D40EDC1-A27C-4345-A050-F65957E339DC}" type="pres">
      <dgm:prSet presAssocID="{9486CCB8-789D-4E95-8B3F-B76CF26F5831}" presName="vert0" presStyleCnt="0">
        <dgm:presLayoutVars>
          <dgm:dir/>
          <dgm:animOne val="branch"/>
          <dgm:animLvl val="lvl"/>
        </dgm:presLayoutVars>
      </dgm:prSet>
      <dgm:spPr/>
    </dgm:pt>
    <dgm:pt modelId="{E43973EB-3C31-4D03-BCA3-CB5B7447CFE3}" type="pres">
      <dgm:prSet presAssocID="{6D5B8B1E-05B5-4E4B-8222-EFD56F5DE683}" presName="thickLine" presStyleLbl="alignNode1" presStyleIdx="0" presStyleCnt="3"/>
      <dgm:spPr/>
    </dgm:pt>
    <dgm:pt modelId="{A8DC5D5D-661C-4DBA-B697-57F530B7033B}" type="pres">
      <dgm:prSet presAssocID="{6D5B8B1E-05B5-4E4B-8222-EFD56F5DE683}" presName="horz1" presStyleCnt="0"/>
      <dgm:spPr/>
    </dgm:pt>
    <dgm:pt modelId="{4573C953-3A9C-4E64-80FA-4F5BD64F22E5}" type="pres">
      <dgm:prSet presAssocID="{6D5B8B1E-05B5-4E4B-8222-EFD56F5DE683}" presName="tx1" presStyleLbl="revTx" presStyleIdx="0" presStyleCnt="3"/>
      <dgm:spPr/>
    </dgm:pt>
    <dgm:pt modelId="{A39E604D-33B2-4088-B647-233F36337F7F}" type="pres">
      <dgm:prSet presAssocID="{6D5B8B1E-05B5-4E4B-8222-EFD56F5DE683}" presName="vert1" presStyleCnt="0"/>
      <dgm:spPr/>
    </dgm:pt>
    <dgm:pt modelId="{415A73D4-5C8E-4C6E-BAC1-84761A2D19B7}" type="pres">
      <dgm:prSet presAssocID="{89EFC0B0-9BBD-4173-9FBC-3450BCA26D89}" presName="thickLine" presStyleLbl="alignNode1" presStyleIdx="1" presStyleCnt="3"/>
      <dgm:spPr/>
    </dgm:pt>
    <dgm:pt modelId="{E5FE236A-D053-493F-9D83-DDCF091813BD}" type="pres">
      <dgm:prSet presAssocID="{89EFC0B0-9BBD-4173-9FBC-3450BCA26D89}" presName="horz1" presStyleCnt="0"/>
      <dgm:spPr/>
    </dgm:pt>
    <dgm:pt modelId="{2335624F-46D4-4E3C-A9F2-E65F92001C73}" type="pres">
      <dgm:prSet presAssocID="{89EFC0B0-9BBD-4173-9FBC-3450BCA26D89}" presName="tx1" presStyleLbl="revTx" presStyleIdx="1" presStyleCnt="3"/>
      <dgm:spPr/>
    </dgm:pt>
    <dgm:pt modelId="{3E9C2E1C-BB26-4E0C-841B-F7BCD03C4BB4}" type="pres">
      <dgm:prSet presAssocID="{89EFC0B0-9BBD-4173-9FBC-3450BCA26D89}" presName="vert1" presStyleCnt="0"/>
      <dgm:spPr/>
    </dgm:pt>
    <dgm:pt modelId="{F53EBF0F-4585-4842-ABE8-247A0571B7E1}" type="pres">
      <dgm:prSet presAssocID="{D6E24EC5-BA73-4E37-84FC-262A0F617674}" presName="thickLine" presStyleLbl="alignNode1" presStyleIdx="2" presStyleCnt="3"/>
      <dgm:spPr/>
    </dgm:pt>
    <dgm:pt modelId="{2CC64632-6C35-4E3B-B6B7-E5897BF9B163}" type="pres">
      <dgm:prSet presAssocID="{D6E24EC5-BA73-4E37-84FC-262A0F617674}" presName="horz1" presStyleCnt="0"/>
      <dgm:spPr/>
    </dgm:pt>
    <dgm:pt modelId="{FD2A6DDF-5486-4189-8737-B4E69F308759}" type="pres">
      <dgm:prSet presAssocID="{D6E24EC5-BA73-4E37-84FC-262A0F617674}" presName="tx1" presStyleLbl="revTx" presStyleIdx="2" presStyleCnt="3"/>
      <dgm:spPr/>
    </dgm:pt>
    <dgm:pt modelId="{A7284AD8-981C-4FC5-8319-53D71FA05A67}" type="pres">
      <dgm:prSet presAssocID="{D6E24EC5-BA73-4E37-84FC-262A0F617674}" presName="vert1" presStyleCnt="0"/>
      <dgm:spPr/>
    </dgm:pt>
  </dgm:ptLst>
  <dgm:cxnLst>
    <dgm:cxn modelId="{A15EF204-DE3A-4D78-8220-952C81ACDA16}" type="presOf" srcId="{9486CCB8-789D-4E95-8B3F-B76CF26F5831}" destId="{1D40EDC1-A27C-4345-A050-F65957E339DC}" srcOrd="0" destOrd="0" presId="urn:microsoft.com/office/officeart/2008/layout/LinedList"/>
    <dgm:cxn modelId="{DE0A3414-8BF5-49A9-B99F-5213FB5FBFC7}" srcId="{9486CCB8-789D-4E95-8B3F-B76CF26F5831}" destId="{6D5B8B1E-05B5-4E4B-8222-EFD56F5DE683}" srcOrd="0" destOrd="0" parTransId="{29360A65-030D-4512-8454-EB05778E7917}" sibTransId="{5689C047-C314-4990-8B86-EFFEC9DADDD5}"/>
    <dgm:cxn modelId="{E7A86214-ACF1-4434-8A6A-575D854F54F2}" type="presOf" srcId="{6D5B8B1E-05B5-4E4B-8222-EFD56F5DE683}" destId="{4573C953-3A9C-4E64-80FA-4F5BD64F22E5}" srcOrd="0" destOrd="0" presId="urn:microsoft.com/office/officeart/2008/layout/LinedList"/>
    <dgm:cxn modelId="{4DD98228-B850-4D4C-AB80-94A95A039BB9}" type="presOf" srcId="{D6E24EC5-BA73-4E37-84FC-262A0F617674}" destId="{FD2A6DDF-5486-4189-8737-B4E69F308759}" srcOrd="0" destOrd="0" presId="urn:microsoft.com/office/officeart/2008/layout/LinedList"/>
    <dgm:cxn modelId="{711F9C85-F78A-4D49-A801-B15ACEB12B3C}" srcId="{9486CCB8-789D-4E95-8B3F-B76CF26F5831}" destId="{D6E24EC5-BA73-4E37-84FC-262A0F617674}" srcOrd="2" destOrd="0" parTransId="{F2C0F14A-E687-4BA1-B5CE-627F963EB86E}" sibTransId="{2A5748AC-D79A-4171-B348-A8FBAB725564}"/>
    <dgm:cxn modelId="{20A630D7-65DA-46BC-B1E9-13C25AA71FEB}" type="presOf" srcId="{89EFC0B0-9BBD-4173-9FBC-3450BCA26D89}" destId="{2335624F-46D4-4E3C-A9F2-E65F92001C73}" srcOrd="0" destOrd="0" presId="urn:microsoft.com/office/officeart/2008/layout/LinedList"/>
    <dgm:cxn modelId="{A54642DB-C2B2-4349-BB64-1523F4FDCFA5}" srcId="{9486CCB8-789D-4E95-8B3F-B76CF26F5831}" destId="{89EFC0B0-9BBD-4173-9FBC-3450BCA26D89}" srcOrd="1" destOrd="0" parTransId="{23247FB1-1F68-4E36-A24D-147B020C6FA8}" sibTransId="{B07B9F7D-7731-4A23-9503-FC6D72AAB7F9}"/>
    <dgm:cxn modelId="{3A420B89-F359-47BA-8916-8FA1F4F7E5E9}" type="presParOf" srcId="{1D40EDC1-A27C-4345-A050-F65957E339DC}" destId="{E43973EB-3C31-4D03-BCA3-CB5B7447CFE3}" srcOrd="0" destOrd="0" presId="urn:microsoft.com/office/officeart/2008/layout/LinedList"/>
    <dgm:cxn modelId="{9BCC9466-FF77-41D8-AADC-7F3FCE247B93}" type="presParOf" srcId="{1D40EDC1-A27C-4345-A050-F65957E339DC}" destId="{A8DC5D5D-661C-4DBA-B697-57F530B7033B}" srcOrd="1" destOrd="0" presId="urn:microsoft.com/office/officeart/2008/layout/LinedList"/>
    <dgm:cxn modelId="{BAA3CB62-721A-4F4A-A18E-62265D7564F6}" type="presParOf" srcId="{A8DC5D5D-661C-4DBA-B697-57F530B7033B}" destId="{4573C953-3A9C-4E64-80FA-4F5BD64F22E5}" srcOrd="0" destOrd="0" presId="urn:microsoft.com/office/officeart/2008/layout/LinedList"/>
    <dgm:cxn modelId="{E42EA9E5-0FA1-473E-817D-1D893CBE5787}" type="presParOf" srcId="{A8DC5D5D-661C-4DBA-B697-57F530B7033B}" destId="{A39E604D-33B2-4088-B647-233F36337F7F}" srcOrd="1" destOrd="0" presId="urn:microsoft.com/office/officeart/2008/layout/LinedList"/>
    <dgm:cxn modelId="{B067F717-97F4-488C-873D-C070A070A8E2}" type="presParOf" srcId="{1D40EDC1-A27C-4345-A050-F65957E339DC}" destId="{415A73D4-5C8E-4C6E-BAC1-84761A2D19B7}" srcOrd="2" destOrd="0" presId="urn:microsoft.com/office/officeart/2008/layout/LinedList"/>
    <dgm:cxn modelId="{DE7BFA25-6F3B-4BF4-97E8-758C12123D94}" type="presParOf" srcId="{1D40EDC1-A27C-4345-A050-F65957E339DC}" destId="{E5FE236A-D053-493F-9D83-DDCF091813BD}" srcOrd="3" destOrd="0" presId="urn:microsoft.com/office/officeart/2008/layout/LinedList"/>
    <dgm:cxn modelId="{CCA0DA1F-9BA6-4B34-B0AD-A09B40503ADC}" type="presParOf" srcId="{E5FE236A-D053-493F-9D83-DDCF091813BD}" destId="{2335624F-46D4-4E3C-A9F2-E65F92001C73}" srcOrd="0" destOrd="0" presId="urn:microsoft.com/office/officeart/2008/layout/LinedList"/>
    <dgm:cxn modelId="{ACF676DE-CEB2-4E29-AEE8-5A296BC7B43D}" type="presParOf" srcId="{E5FE236A-D053-493F-9D83-DDCF091813BD}" destId="{3E9C2E1C-BB26-4E0C-841B-F7BCD03C4BB4}" srcOrd="1" destOrd="0" presId="urn:microsoft.com/office/officeart/2008/layout/LinedList"/>
    <dgm:cxn modelId="{73C2958D-EE9E-407C-9928-25AE98378449}" type="presParOf" srcId="{1D40EDC1-A27C-4345-A050-F65957E339DC}" destId="{F53EBF0F-4585-4842-ABE8-247A0571B7E1}" srcOrd="4" destOrd="0" presId="urn:microsoft.com/office/officeart/2008/layout/LinedList"/>
    <dgm:cxn modelId="{5F8C882A-DC4A-49A4-8A77-5C3DFC7A44D3}" type="presParOf" srcId="{1D40EDC1-A27C-4345-A050-F65957E339DC}" destId="{2CC64632-6C35-4E3B-B6B7-E5897BF9B163}" srcOrd="5" destOrd="0" presId="urn:microsoft.com/office/officeart/2008/layout/LinedList"/>
    <dgm:cxn modelId="{0F00D7DB-BF2E-4948-AF01-E8E86B0D0C66}" type="presParOf" srcId="{2CC64632-6C35-4E3B-B6B7-E5897BF9B163}" destId="{FD2A6DDF-5486-4189-8737-B4E69F308759}" srcOrd="0" destOrd="0" presId="urn:microsoft.com/office/officeart/2008/layout/LinedList"/>
    <dgm:cxn modelId="{C791890D-2F3C-4CB4-9EBB-088E5D8C1FB3}" type="presParOf" srcId="{2CC64632-6C35-4E3B-B6B7-E5897BF9B163}" destId="{A7284AD8-981C-4FC5-8319-53D71FA05A6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3973EB-3C31-4D03-BCA3-CB5B7447CFE3}">
      <dsp:nvSpPr>
        <dsp:cNvPr id="0" name=""/>
        <dsp:cNvSpPr/>
      </dsp:nvSpPr>
      <dsp:spPr>
        <a:xfrm>
          <a:off x="0" y="212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73C953-3A9C-4E64-80FA-4F5BD64F22E5}">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US" sz="2100" b="1" kern="1200" dirty="0">
              <a:solidFill>
                <a:srgbClr val="FFC000"/>
              </a:solidFill>
            </a:rPr>
            <a:t>Adjustment Disorder with Depressed Mood </a:t>
          </a:r>
          <a:r>
            <a:rPr lang="en-US" sz="2100" kern="1200" dirty="0"/>
            <a:t>the predominant manifestations are depressed mood, tearfulness, and hopelessness. This type must be distinguished from major depressive disorder and uncomplicated bereavement. Adolescents with this type of adjustment disorder are at increased risk for major depressive disorder in young adulthood. </a:t>
          </a:r>
        </a:p>
      </dsp:txBody>
      <dsp:txXfrm>
        <a:off x="0" y="2124"/>
        <a:ext cx="10515600" cy="1449029"/>
      </dsp:txXfrm>
    </dsp:sp>
    <dsp:sp modelId="{415A73D4-5C8E-4C6E-BAC1-84761A2D19B7}">
      <dsp:nvSpPr>
        <dsp:cNvPr id="0" name=""/>
        <dsp:cNvSpPr/>
      </dsp:nvSpPr>
      <dsp:spPr>
        <a:xfrm>
          <a:off x="0" y="145115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35624F-46D4-4E3C-A9F2-E65F92001C73}">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US" sz="2100" b="1" kern="1200" dirty="0">
              <a:solidFill>
                <a:srgbClr val="FFC000"/>
              </a:solidFill>
            </a:rPr>
            <a:t>Adjustment Disorder with Anxiety</a:t>
          </a:r>
          <a:r>
            <a:rPr lang="en-US" sz="2100" kern="1200" dirty="0">
              <a:solidFill>
                <a:srgbClr val="FFC000"/>
              </a:solidFill>
            </a:rPr>
            <a:t> </a:t>
          </a:r>
          <a:r>
            <a:rPr lang="en-US" sz="2100" kern="1200" dirty="0"/>
            <a:t>Symptoms of anxiety, such as palpitations, and agitation, are present, which must be differentiated from anxiety disorders. </a:t>
          </a:r>
        </a:p>
      </dsp:txBody>
      <dsp:txXfrm>
        <a:off x="0" y="1451154"/>
        <a:ext cx="10515600" cy="1449029"/>
      </dsp:txXfrm>
    </dsp:sp>
    <dsp:sp modelId="{F53EBF0F-4585-4842-ABE8-247A0571B7E1}">
      <dsp:nvSpPr>
        <dsp:cNvPr id="0" name=""/>
        <dsp:cNvSpPr/>
      </dsp:nvSpPr>
      <dsp:spPr>
        <a:xfrm>
          <a:off x="0" y="290018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2A6DDF-5486-4189-8737-B4E69F308759}">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US" sz="2100" b="1" kern="1200" dirty="0">
              <a:solidFill>
                <a:srgbClr val="FFC000"/>
              </a:solidFill>
            </a:rPr>
            <a:t>Adjustment Disorder with Mixed Anxiety and Depressed Mood </a:t>
          </a:r>
          <a:r>
            <a:rPr lang="en-US" sz="2100" kern="1200" dirty="0"/>
            <a:t>patients exhibit features of both anxiety and depression that do not meet the criteria for an already established anxiety disorder or depressive disorder. </a:t>
          </a:r>
        </a:p>
      </dsp:txBody>
      <dsp:txXfrm>
        <a:off x="0" y="2900183"/>
        <a:ext cx="10515600" cy="14490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3973EB-3C31-4D03-BCA3-CB5B7447CFE3}">
      <dsp:nvSpPr>
        <dsp:cNvPr id="0" name=""/>
        <dsp:cNvSpPr/>
      </dsp:nvSpPr>
      <dsp:spPr>
        <a:xfrm>
          <a:off x="0" y="212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73C953-3A9C-4E64-80FA-4F5BD64F22E5}">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US" sz="2100" b="1" kern="1200" dirty="0">
              <a:solidFill>
                <a:srgbClr val="FFC000"/>
              </a:solidFill>
            </a:rPr>
            <a:t>Adjustment Disorder with Disturbance of Conduct </a:t>
          </a:r>
          <a:r>
            <a:rPr lang="en-US" sz="2100" kern="1200" dirty="0"/>
            <a:t>the predominant manifestation involves conduct in which the rights of others are violated, behavioral issues such as reckless driving, starting fights, or misbehaving with other people. The category must be differentiated from conduct disorder and antisocial personality disorder. </a:t>
          </a:r>
        </a:p>
      </dsp:txBody>
      <dsp:txXfrm>
        <a:off x="0" y="2124"/>
        <a:ext cx="10515600" cy="1449029"/>
      </dsp:txXfrm>
    </dsp:sp>
    <dsp:sp modelId="{415A73D4-5C8E-4C6E-BAC1-84761A2D19B7}">
      <dsp:nvSpPr>
        <dsp:cNvPr id="0" name=""/>
        <dsp:cNvSpPr/>
      </dsp:nvSpPr>
      <dsp:spPr>
        <a:xfrm>
          <a:off x="0" y="145115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35624F-46D4-4E3C-A9F2-E65F92001C73}">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US" sz="2100" b="1" kern="1200" dirty="0">
              <a:solidFill>
                <a:srgbClr val="FFC000"/>
              </a:solidFill>
            </a:rPr>
            <a:t>Adjustment Disorder with Mixed Disturbance of Emotions and Conduct </a:t>
          </a:r>
          <a:r>
            <a:rPr lang="en-US" sz="2100" kern="1200" dirty="0"/>
            <a:t>A combination of disturbances of emotions and of conduct sometimes occurs. Clinicians are encouraged to try to make one or the other diagnosis in the interest of clarity. </a:t>
          </a:r>
        </a:p>
      </dsp:txBody>
      <dsp:txXfrm>
        <a:off x="0" y="1451154"/>
        <a:ext cx="10515600" cy="1449029"/>
      </dsp:txXfrm>
    </dsp:sp>
    <dsp:sp modelId="{F53EBF0F-4585-4842-ABE8-247A0571B7E1}">
      <dsp:nvSpPr>
        <dsp:cNvPr id="0" name=""/>
        <dsp:cNvSpPr/>
      </dsp:nvSpPr>
      <dsp:spPr>
        <a:xfrm>
          <a:off x="0" y="290018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2A6DDF-5486-4189-8737-B4E69F308759}">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US" sz="2100" b="1" kern="1200" dirty="0">
              <a:solidFill>
                <a:srgbClr val="FFC000"/>
              </a:solidFill>
            </a:rPr>
            <a:t>Unspecified Adjustment disorder </a:t>
          </a:r>
          <a:r>
            <a:rPr lang="en-US" sz="2100" kern="1200" dirty="0"/>
            <a:t>unspecified is a residual category for atypical maladaptive reactions to stress. Examples include inappropriate responses to the diagnosis of physical illness, such as massive denial, severe noncompliance with treatment, and social withdrawal without significant depressed or anxious mood. </a:t>
          </a:r>
        </a:p>
      </dsp:txBody>
      <dsp:txXfrm>
        <a:off x="0" y="2900183"/>
        <a:ext cx="10515600" cy="144902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35242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63806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99605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505216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84151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3/25/2023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02703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3/25/2023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19505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3/25/2023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40210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4136C-8742-45B2-AF27-D93DF72833A9}" type="datetimeFigureOut">
              <a:rPr lang="en-US" smtClean="0"/>
              <a:t>3/25/2023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34068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2ABBEA6-7C60-4B02-AE87-00D78D8422AF}" type="datetimeFigureOut">
              <a:rPr lang="en-US" smtClean="0"/>
              <a:t>3/25/2023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37245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3/25/2023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27282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624D31-43A5-475A-80CF-332C9F6DCF35}" type="datetimeFigureOut">
              <a:rPr lang="en-US" smtClean="0"/>
              <a:t>3/25/2023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4430455"/>
      </p:ext>
    </p:extLst>
  </p:cSld>
  <p:clrMap bg1="dk1" tx1="lt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3272" y="954284"/>
            <a:ext cx="10513106" cy="2943432"/>
          </a:xfrm>
        </p:spPr>
        <p:txBody>
          <a:bodyPr>
            <a:normAutofit/>
          </a:bodyPr>
          <a:lstStyle/>
          <a:p>
            <a:pPr algn="l"/>
            <a:r>
              <a:rPr lang="en-US" sz="8000"/>
              <a:t>Adjustment Disorder</a:t>
            </a:r>
          </a:p>
        </p:txBody>
      </p:sp>
      <p:sp>
        <p:nvSpPr>
          <p:cNvPr id="3" name="Subtitle 2"/>
          <p:cNvSpPr>
            <a:spLocks noGrp="1"/>
          </p:cNvSpPr>
          <p:nvPr>
            <p:ph type="subTitle" idx="1"/>
          </p:nvPr>
        </p:nvSpPr>
        <p:spPr>
          <a:xfrm>
            <a:off x="1033272" y="4262016"/>
            <a:ext cx="10513106" cy="1242688"/>
          </a:xfrm>
        </p:spPr>
        <p:txBody>
          <a:bodyPr anchor="t">
            <a:normAutofit/>
          </a:bodyPr>
          <a:lstStyle/>
          <a:p>
            <a:pPr algn="l"/>
            <a:r>
              <a:rPr lang="en-US" sz="3200" dirty="0" err="1"/>
              <a:t>Monther</a:t>
            </a:r>
            <a:r>
              <a:rPr lang="en-US" sz="3200" dirty="0"/>
              <a:t> Al-</a:t>
            </a:r>
            <a:r>
              <a:rPr lang="en-US" sz="3200" dirty="0" err="1"/>
              <a:t>Qatawneh</a:t>
            </a:r>
            <a:endParaRPr lang="en-US" sz="3200" dirty="0"/>
          </a:p>
        </p:txBody>
      </p:sp>
    </p:spTree>
    <p:extLst>
      <p:ext uri="{BB962C8B-B14F-4D97-AF65-F5344CB8AC3E}">
        <p14:creationId xmlns:p14="http://schemas.microsoft.com/office/powerpoint/2010/main" val="3040164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4">
            <a:extLst>
              <a:ext uri="{FF2B5EF4-FFF2-40B4-BE49-F238E27FC236}">
                <a16:creationId xmlns:a16="http://schemas.microsoft.com/office/drawing/2014/main" id="{0CE55320-96AE-6736-5B20-3F3AEC3CD8E8}"/>
              </a:ext>
            </a:extLst>
          </p:cNvPr>
          <p:cNvGraphicFramePr>
            <a:graphicFrameLocks noGrp="1"/>
          </p:cNvGraphicFramePr>
          <p:nvPr>
            <p:ph idx="1"/>
          </p:nvPr>
        </p:nvGraphicFramePr>
        <p:xfrm>
          <a:off x="838200" y="155266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1218303" y="789357"/>
            <a:ext cx="6970955" cy="63094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500" b="1" i="0" u="none" strike="noStrike" kern="1200" cap="none" spc="0" normalizeH="0" baseline="0" noProof="0" dirty="0">
                <a:ln>
                  <a:noFill/>
                </a:ln>
                <a:solidFill>
                  <a:srgbClr val="29AF8C"/>
                </a:solidFill>
                <a:effectLst/>
                <a:uLnTx/>
                <a:uFillTx/>
                <a:latin typeface="Calibri" panose="020F0502020204030204"/>
                <a:ea typeface="+mn-ea"/>
                <a:cs typeface="+mn-cs"/>
              </a:rPr>
              <a:t>Types of Adjustment Disorder</a:t>
            </a:r>
          </a:p>
        </p:txBody>
      </p:sp>
    </p:spTree>
    <p:extLst>
      <p:ext uri="{BB962C8B-B14F-4D97-AF65-F5344CB8AC3E}">
        <p14:creationId xmlns:p14="http://schemas.microsoft.com/office/powerpoint/2010/main" val="2079039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6358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240" y="1050595"/>
            <a:ext cx="8074815" cy="1618489"/>
          </a:xfrm>
        </p:spPr>
        <p:txBody>
          <a:bodyPr anchor="ctr">
            <a:normAutofit/>
          </a:bodyPr>
          <a:lstStyle/>
          <a:p>
            <a:r>
              <a:rPr lang="en-US" sz="7200" b="1"/>
              <a:t>Treatment </a:t>
            </a:r>
          </a:p>
        </p:txBody>
      </p:sp>
      <p:sp>
        <p:nvSpPr>
          <p:cNvPr id="3" name="Content Placeholder 2"/>
          <p:cNvSpPr>
            <a:spLocks noGrp="1"/>
          </p:cNvSpPr>
          <p:nvPr>
            <p:ph idx="1"/>
          </p:nvPr>
        </p:nvSpPr>
        <p:spPr>
          <a:xfrm>
            <a:off x="1285240" y="2969469"/>
            <a:ext cx="9209888" cy="2800395"/>
          </a:xfrm>
        </p:spPr>
        <p:txBody>
          <a:bodyPr anchor="t">
            <a:normAutofit/>
          </a:bodyPr>
          <a:lstStyle/>
          <a:p>
            <a:pPr marL="0" indent="0">
              <a:buNone/>
            </a:pPr>
            <a:r>
              <a:rPr lang="en-US" sz="2400" dirty="0"/>
              <a:t>■ Supportive psychotherapy (most effective)</a:t>
            </a:r>
          </a:p>
          <a:p>
            <a:pPr marL="0" indent="0">
              <a:buNone/>
            </a:pPr>
            <a:r>
              <a:rPr lang="en-US" sz="2400" dirty="0"/>
              <a:t>■ Group therapy</a:t>
            </a:r>
          </a:p>
          <a:p>
            <a:pPr marL="0" indent="0">
              <a:buNone/>
            </a:pPr>
            <a:r>
              <a:rPr lang="en-US" sz="2400" dirty="0"/>
              <a:t>■ Occasionally pharmacotherapy is used to treat associated symptoms (insomnia, anxiety, or depression) in a time-limited fashion</a:t>
            </a:r>
          </a:p>
        </p:txBody>
      </p:sp>
    </p:spTree>
    <p:extLst>
      <p:ext uri="{BB962C8B-B14F-4D97-AF65-F5344CB8AC3E}">
        <p14:creationId xmlns:p14="http://schemas.microsoft.com/office/powerpoint/2010/main" val="1924064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84143" y="1353296"/>
            <a:ext cx="7206390" cy="4151408"/>
          </a:xfrm>
        </p:spPr>
        <p:txBody>
          <a:bodyPr>
            <a:noAutofit/>
          </a:bodyPr>
          <a:lstStyle/>
          <a:p>
            <a:pPr algn="r"/>
            <a:r>
              <a:rPr lang="en-US" sz="15000" dirty="0"/>
              <a:t>THANK</a:t>
            </a:r>
            <a:br>
              <a:rPr lang="en-US" sz="15000" dirty="0"/>
            </a:br>
            <a:r>
              <a:rPr lang="en-US" sz="15000" dirty="0"/>
              <a:t> YOU</a:t>
            </a:r>
          </a:p>
        </p:txBody>
      </p:sp>
    </p:spTree>
    <p:extLst>
      <p:ext uri="{BB962C8B-B14F-4D97-AF65-F5344CB8AC3E}">
        <p14:creationId xmlns:p14="http://schemas.microsoft.com/office/powerpoint/2010/main" val="215396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767" y="1188637"/>
            <a:ext cx="2988234" cy="4480726"/>
          </a:xfrm>
        </p:spPr>
        <p:txBody>
          <a:bodyPr>
            <a:normAutofit/>
          </a:bodyPr>
          <a:lstStyle/>
          <a:p>
            <a:pPr algn="r"/>
            <a:r>
              <a:rPr lang="en-US" sz="5600"/>
              <a:t>Definition</a:t>
            </a:r>
          </a:p>
        </p:txBody>
      </p:sp>
      <p:sp>
        <p:nvSpPr>
          <p:cNvPr id="3" name="Content Placeholder 2"/>
          <p:cNvSpPr>
            <a:spLocks noGrp="1"/>
          </p:cNvSpPr>
          <p:nvPr>
            <p:ph idx="1"/>
          </p:nvPr>
        </p:nvSpPr>
        <p:spPr>
          <a:xfrm>
            <a:off x="4695556" y="1852863"/>
            <a:ext cx="6410458" cy="2860527"/>
          </a:xfrm>
        </p:spPr>
        <p:txBody>
          <a:bodyPr anchor="ctr">
            <a:normAutofit/>
          </a:bodyPr>
          <a:lstStyle/>
          <a:p>
            <a:pPr algn="just"/>
            <a:r>
              <a:rPr lang="en-US" sz="2400" b="1" dirty="0">
                <a:solidFill>
                  <a:srgbClr val="FFC000"/>
                </a:solidFill>
              </a:rPr>
              <a:t>Adjustment disorders </a:t>
            </a:r>
            <a:r>
              <a:rPr lang="en-US" sz="2400" dirty="0"/>
              <a:t>are a group of conditions that can occur when someone have </a:t>
            </a:r>
            <a:r>
              <a:rPr lang="en-US" sz="2400" dirty="0">
                <a:solidFill>
                  <a:srgbClr val="FF0000"/>
                </a:solidFill>
              </a:rPr>
              <a:t>difficulty dealing with a stressful life event</a:t>
            </a:r>
            <a:r>
              <a:rPr lang="en-US" sz="2400" dirty="0"/>
              <a:t>, that is not life threatening (e.g., divorce, death of a loved one, or loss of a job) </a:t>
            </a:r>
            <a:r>
              <a:rPr lang="en-US" sz="2400" dirty="0">
                <a:ea typeface="+mn-lt"/>
                <a:cs typeface="+mn-lt"/>
              </a:rPr>
              <a:t>develops within 3 months after an identifiable</a:t>
            </a:r>
            <a:r>
              <a:rPr lang="en-US" sz="2400" dirty="0"/>
              <a:t> psychosocial stressor</a:t>
            </a:r>
            <a:r>
              <a:rPr lang="en-US" sz="2400" dirty="0">
                <a:ea typeface="+mn-lt"/>
                <a:cs typeface="+mn-lt"/>
              </a:rPr>
              <a:t> and lasts for less than 6 months after the stressor ends.</a:t>
            </a:r>
            <a:endParaRPr lang="en-US" sz="2400" dirty="0"/>
          </a:p>
        </p:txBody>
      </p:sp>
      <p:pic>
        <p:nvPicPr>
          <p:cNvPr id="4" name="Picture 3">
            <a:extLst>
              <a:ext uri="{FF2B5EF4-FFF2-40B4-BE49-F238E27FC236}">
                <a16:creationId xmlns:a16="http://schemas.microsoft.com/office/drawing/2014/main" id="{D1DC0AC3-011C-7891-C708-645F1BE18005}"/>
              </a:ext>
            </a:extLst>
          </p:cNvPr>
          <p:cNvPicPr>
            <a:picLocks noChangeAspect="1"/>
          </p:cNvPicPr>
          <p:nvPr/>
        </p:nvPicPr>
        <p:blipFill rotWithShape="1">
          <a:blip r:embed="rId2">
            <a:extLst>
              <a:ext uri="{28A0092B-C50C-407E-A947-70E740481C1C}">
                <a14:useLocalDpi xmlns:a14="http://schemas.microsoft.com/office/drawing/2010/main" val="0"/>
              </a:ext>
            </a:extLst>
          </a:blip>
          <a:srcRect l="3658" r="12161" b="-1"/>
          <a:stretch/>
        </p:blipFill>
        <p:spPr>
          <a:xfrm>
            <a:off x="1707322" y="4002139"/>
            <a:ext cx="1750725" cy="1819779"/>
          </a:xfrm>
          <a:prstGeom prst="rect">
            <a:avLst/>
          </a:prstGeom>
        </p:spPr>
      </p:pic>
    </p:spTree>
    <p:extLst>
      <p:ext uri="{BB962C8B-B14F-4D97-AF65-F5344CB8AC3E}">
        <p14:creationId xmlns:p14="http://schemas.microsoft.com/office/powerpoint/2010/main" val="3699122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9668" y="750307"/>
            <a:ext cx="10459392" cy="5357387"/>
          </a:xfrm>
        </p:spPr>
        <p:txBody>
          <a:bodyPr anchor="ctr">
            <a:normAutofit/>
          </a:bodyPr>
          <a:lstStyle/>
          <a:p>
            <a:r>
              <a:rPr lang="en-US" dirty="0"/>
              <a:t>Adjustment disorders are very common:</a:t>
            </a:r>
          </a:p>
          <a:p>
            <a:pPr lvl="1"/>
            <a:r>
              <a:rPr lang="en-US" dirty="0"/>
              <a:t>5–20% of patients in outpatient mental health clinics. 2-8% of the general population.</a:t>
            </a:r>
          </a:p>
          <a:p>
            <a:r>
              <a:rPr lang="en-US" dirty="0"/>
              <a:t>The disorders can occur at any age but are most frequently diagnosed in </a:t>
            </a:r>
            <a:r>
              <a:rPr lang="en-US" b="1" dirty="0">
                <a:solidFill>
                  <a:srgbClr val="FFC000"/>
                </a:solidFill>
              </a:rPr>
              <a:t>adolescents</a:t>
            </a:r>
            <a:r>
              <a:rPr lang="en-US" dirty="0"/>
              <a:t>. </a:t>
            </a:r>
          </a:p>
          <a:p>
            <a:r>
              <a:rPr lang="en-US" b="1" dirty="0">
                <a:solidFill>
                  <a:srgbClr val="FFC000"/>
                </a:solidFill>
              </a:rPr>
              <a:t>Women</a:t>
            </a:r>
            <a:r>
              <a:rPr lang="en-US" dirty="0"/>
              <a:t> are diagnosed with the disorder twice as often as men (</a:t>
            </a:r>
            <a:r>
              <a:rPr lang="en-US" b="1" dirty="0">
                <a:solidFill>
                  <a:srgbClr val="FFC000"/>
                </a:solidFill>
              </a:rPr>
              <a:t>2:1</a:t>
            </a:r>
            <a:r>
              <a:rPr lang="en-US" dirty="0"/>
              <a:t>).</a:t>
            </a:r>
          </a:p>
        </p:txBody>
      </p:sp>
      <p:sp>
        <p:nvSpPr>
          <p:cNvPr id="2" name="Title 1">
            <a:extLst>
              <a:ext uri="{FF2B5EF4-FFF2-40B4-BE49-F238E27FC236}">
                <a16:creationId xmlns:a16="http://schemas.microsoft.com/office/drawing/2014/main" id="{953BCAA4-C755-F1C7-B4AF-EDEF8343C2C6}"/>
              </a:ext>
            </a:extLst>
          </p:cNvPr>
          <p:cNvSpPr>
            <a:spLocks noGrp="1"/>
          </p:cNvSpPr>
          <p:nvPr>
            <p:ph type="title"/>
          </p:nvPr>
        </p:nvSpPr>
        <p:spPr>
          <a:xfrm>
            <a:off x="838200" y="365125"/>
            <a:ext cx="10515600" cy="1325563"/>
          </a:xfrm>
        </p:spPr>
        <p:txBody>
          <a:bodyPr>
            <a:normAutofit/>
          </a:bodyPr>
          <a:lstStyle/>
          <a:p>
            <a:r>
              <a:rPr lang="en-US" dirty="0"/>
              <a:t>Epidemiology</a:t>
            </a:r>
          </a:p>
        </p:txBody>
      </p:sp>
    </p:spTree>
    <p:extLst>
      <p:ext uri="{BB962C8B-B14F-4D97-AF65-F5344CB8AC3E}">
        <p14:creationId xmlns:p14="http://schemas.microsoft.com/office/powerpoint/2010/main" val="2260636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365125"/>
            <a:ext cx="10515600" cy="132556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Light" panose="020F0302020204030204"/>
                <a:ea typeface="+mj-ea"/>
                <a:cs typeface="+mj-cs"/>
              </a:rPr>
              <a:t>Etiology </a:t>
            </a:r>
            <a:endParaRPr kumimoji="0" lang="en-US" sz="4400" b="1" i="0" u="none" strike="noStrike" kern="1200" cap="none" spc="0" normalizeH="0" baseline="0" noProof="0" dirty="0">
              <a:ln>
                <a:noFill/>
              </a:ln>
              <a:solidFill>
                <a:prstClr val="white"/>
              </a:solidFill>
              <a:effectLst/>
              <a:uLnTx/>
              <a:uFillTx/>
              <a:latin typeface="Calibri Light" panose="020F0302020204030204"/>
              <a:ea typeface="+mn-ea"/>
              <a:cs typeface="+mn-cs"/>
            </a:endParaRPr>
          </a:p>
        </p:txBody>
      </p:sp>
      <p:sp>
        <p:nvSpPr>
          <p:cNvPr id="3" name="Content Placeholder 2"/>
          <p:cNvSpPr>
            <a:spLocks noGrp="1"/>
          </p:cNvSpPr>
          <p:nvPr>
            <p:ph idx="1"/>
          </p:nvPr>
        </p:nvSpPr>
        <p:spPr>
          <a:xfrm>
            <a:off x="1364342" y="1825625"/>
            <a:ext cx="10271947" cy="4351338"/>
          </a:xfrm>
        </p:spPr>
        <p:txBody>
          <a:bodyPr vert="horz" lIns="91440" tIns="45720" rIns="91440" bIns="45720" rtlCol="0">
            <a:normAutofit/>
          </a:bodyPr>
          <a:lstStyle/>
          <a:p>
            <a:pPr algn="just"/>
            <a:r>
              <a:rPr lang="en-US" dirty="0">
                <a:solidFill>
                  <a:srgbClr val="FFC000"/>
                </a:solidFill>
              </a:rPr>
              <a:t>Triggered by psychosocial factors. </a:t>
            </a:r>
          </a:p>
          <a:p>
            <a:pPr algn="just"/>
            <a:r>
              <a:rPr lang="en-US" b="1" dirty="0"/>
              <a:t>Some common causes in adults include:</a:t>
            </a:r>
          </a:p>
          <a:p>
            <a:pPr lvl="1" algn="just"/>
            <a:r>
              <a:rPr lang="en-US" dirty="0"/>
              <a:t>death of a family member or friend  /   relationship issues or divorce /  major life changes / illness or a health issue (in you or someone you’re close with) / moving to a new house or place / sudden disasters / financial troubles or fears</a:t>
            </a:r>
          </a:p>
          <a:p>
            <a:pPr algn="just"/>
            <a:r>
              <a:rPr lang="en-US" b="1" dirty="0"/>
              <a:t>Some common causes in children and teenagers include:</a:t>
            </a:r>
          </a:p>
          <a:p>
            <a:pPr lvl="1" algn="just"/>
            <a:r>
              <a:rPr lang="en-US" dirty="0"/>
              <a:t>family fights or problems / problems in school</a:t>
            </a:r>
          </a:p>
        </p:txBody>
      </p:sp>
    </p:spTree>
    <p:extLst>
      <p:ext uri="{BB962C8B-B14F-4D97-AF65-F5344CB8AC3E}">
        <p14:creationId xmlns:p14="http://schemas.microsoft.com/office/powerpoint/2010/main" val="1521294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365125"/>
            <a:ext cx="10515600" cy="132556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Light" panose="020F0302020204030204"/>
                <a:ea typeface="+mn-ea"/>
                <a:cs typeface="+mn-cs"/>
              </a:rPr>
              <a:t>Diagnosis and DSM-5 Criteria </a:t>
            </a:r>
          </a:p>
        </p:txBody>
      </p:sp>
      <p:sp>
        <p:nvSpPr>
          <p:cNvPr id="3" name="Content Placeholder 2"/>
          <p:cNvSpPr>
            <a:spLocks noGrp="1"/>
          </p:cNvSpPr>
          <p:nvPr>
            <p:ph idx="1"/>
          </p:nvPr>
        </p:nvSpPr>
        <p:spPr>
          <a:xfrm>
            <a:off x="1364342" y="1825625"/>
            <a:ext cx="10271947" cy="4351338"/>
          </a:xfrm>
        </p:spPr>
        <p:txBody>
          <a:bodyPr vert="horz" lIns="91440" tIns="45720" rIns="91440" bIns="45720" rtlCol="0">
            <a:normAutofit lnSpcReduction="10000"/>
          </a:bodyPr>
          <a:lstStyle/>
          <a:p>
            <a:pPr algn="just"/>
            <a:r>
              <a:rPr lang="en-US" dirty="0"/>
              <a:t>1. Development of </a:t>
            </a:r>
            <a:r>
              <a:rPr lang="en-US" b="1" dirty="0">
                <a:solidFill>
                  <a:srgbClr val="FFC000"/>
                </a:solidFill>
              </a:rPr>
              <a:t>emotional</a:t>
            </a:r>
            <a:r>
              <a:rPr lang="en-US" dirty="0"/>
              <a:t> </a:t>
            </a:r>
            <a:r>
              <a:rPr lang="en-US" b="1" dirty="0">
                <a:solidFill>
                  <a:srgbClr val="FFC000"/>
                </a:solidFill>
              </a:rPr>
              <a:t>or behavioral symptoms within 3 months </a:t>
            </a:r>
            <a:r>
              <a:rPr lang="en-US" dirty="0"/>
              <a:t>in response to an identifiable stressful life event. </a:t>
            </a:r>
          </a:p>
          <a:p>
            <a:pPr algn="just"/>
            <a:r>
              <a:rPr lang="en-US" dirty="0"/>
              <a:t>These symptoms produce either: </a:t>
            </a:r>
          </a:p>
          <a:p>
            <a:pPr marL="457200" lvl="1" indent="0" algn="just">
              <a:buNone/>
            </a:pPr>
            <a:r>
              <a:rPr lang="en-US" dirty="0"/>
              <a:t>■ Marked distress in excess of what would be expected after such an event  </a:t>
            </a:r>
          </a:p>
          <a:p>
            <a:pPr marL="457200" lvl="1" indent="0" algn="just">
              <a:buNone/>
            </a:pPr>
            <a:r>
              <a:rPr lang="en-US" dirty="0"/>
              <a:t>■ Significant impairment in daily functioning </a:t>
            </a:r>
          </a:p>
          <a:p>
            <a:pPr algn="just"/>
            <a:r>
              <a:rPr lang="en-US" dirty="0"/>
              <a:t>2. The symptoms are </a:t>
            </a:r>
            <a:r>
              <a:rPr lang="en-US" b="1" dirty="0">
                <a:solidFill>
                  <a:srgbClr val="FFC000"/>
                </a:solidFill>
              </a:rPr>
              <a:t>not those of normal bereavement</a:t>
            </a:r>
            <a:r>
              <a:rPr lang="en-US" dirty="0"/>
              <a:t>. </a:t>
            </a:r>
          </a:p>
          <a:p>
            <a:pPr algn="just"/>
            <a:r>
              <a:rPr lang="en-US" dirty="0"/>
              <a:t>3. </a:t>
            </a:r>
            <a:r>
              <a:rPr lang="en-US" b="1" dirty="0">
                <a:solidFill>
                  <a:srgbClr val="FFC000"/>
                </a:solidFill>
              </a:rPr>
              <a:t>Symptoms resolve within 6 months </a:t>
            </a:r>
            <a:r>
              <a:rPr lang="en-US" dirty="0"/>
              <a:t>after stressor has terminated.</a:t>
            </a:r>
          </a:p>
          <a:p>
            <a:pPr algn="just"/>
            <a:r>
              <a:rPr lang="en-US" dirty="0"/>
              <a:t>4. Stress-related disturbance does </a:t>
            </a:r>
            <a:r>
              <a:rPr lang="en-US" b="1" dirty="0">
                <a:solidFill>
                  <a:srgbClr val="FFC000"/>
                </a:solidFill>
              </a:rPr>
              <a:t>not meet criteria for another mental disorde</a:t>
            </a:r>
            <a:r>
              <a:rPr lang="en-US" dirty="0">
                <a:solidFill>
                  <a:srgbClr val="FFC000"/>
                </a:solidFill>
              </a:rPr>
              <a:t>r</a:t>
            </a:r>
            <a:r>
              <a:rPr lang="en-US" dirty="0"/>
              <a:t>.</a:t>
            </a:r>
          </a:p>
        </p:txBody>
      </p:sp>
    </p:spTree>
    <p:extLst>
      <p:ext uri="{BB962C8B-B14F-4D97-AF65-F5344CB8AC3E}">
        <p14:creationId xmlns:p14="http://schemas.microsoft.com/office/powerpoint/2010/main" val="3579792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089" y="87313"/>
            <a:ext cx="6025416" cy="6126163"/>
          </a:xfrm>
          <a:prstGeom prst="rect">
            <a:avLst/>
          </a:prstGeom>
        </p:spPr>
      </p:pic>
      <p:sp>
        <p:nvSpPr>
          <p:cNvPr id="7" name="TextBox 6"/>
          <p:cNvSpPr txBox="1"/>
          <p:nvPr/>
        </p:nvSpPr>
        <p:spPr>
          <a:xfrm>
            <a:off x="881063" y="6357256"/>
            <a:ext cx="6613525" cy="413431"/>
          </a:xfrm>
          <a:prstGeom prst="rect">
            <a:avLst/>
          </a:prstGeom>
          <a:solidFill>
            <a:srgbClr val="000000">
              <a:alpha val="50000"/>
            </a:srgbClr>
          </a:solidFill>
          <a:ln>
            <a:noFill/>
          </a:ln>
        </p:spPr>
        <p:txBody>
          <a:bodyPr wrap="square" rtlCol="0" anchor="ctr">
            <a:noAutofit/>
          </a:bodyPr>
          <a:lstStyle/>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en-US" sz="1300" b="0" i="0" u="none" strike="noStrike" kern="1200" cap="none" spc="0" normalizeH="0" baseline="0" noProof="0" dirty="0">
                <a:ln>
                  <a:noFill/>
                </a:ln>
                <a:solidFill>
                  <a:srgbClr val="FFFFFF"/>
                </a:solidFill>
                <a:effectLst/>
                <a:uLnTx/>
                <a:uFillTx/>
                <a:latin typeface="Calibri" panose="020F0502020204030204"/>
                <a:ea typeface="+mn-ea"/>
                <a:cs typeface="+mn-cs"/>
              </a:rPr>
              <a:t>Table 11.2-1, Kaplan &amp; Sadock's Synopsis of Psychiatry</a:t>
            </a:r>
            <a:br>
              <a:rPr kumimoji="0" lang="en-US" sz="1300" b="0" i="0" u="none" strike="noStrike" kern="1200" cap="none" spc="0" normalizeH="0" baseline="0" noProof="0" dirty="0">
                <a:ln>
                  <a:noFill/>
                </a:ln>
                <a:solidFill>
                  <a:srgbClr val="FFFFFF"/>
                </a:solidFill>
                <a:effectLst/>
                <a:uLnTx/>
                <a:uFillTx/>
                <a:latin typeface="Calibri" panose="020F0502020204030204"/>
                <a:ea typeface="+mn-ea"/>
                <a:cs typeface="+mn-cs"/>
              </a:rPr>
            </a:br>
            <a:endParaRPr kumimoji="0" lang="en-US" sz="13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123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365125"/>
            <a:ext cx="10515600" cy="132556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Light" panose="020F0302020204030204"/>
                <a:ea typeface="+mn-ea"/>
                <a:cs typeface="+mn-cs"/>
              </a:rPr>
              <a:t>Diagnosis</a:t>
            </a:r>
          </a:p>
        </p:txBody>
      </p:sp>
      <p:sp>
        <p:nvSpPr>
          <p:cNvPr id="3" name="Content Placeholder 2"/>
          <p:cNvSpPr>
            <a:spLocks noGrp="1"/>
          </p:cNvSpPr>
          <p:nvPr>
            <p:ph idx="1"/>
          </p:nvPr>
        </p:nvSpPr>
        <p:spPr>
          <a:xfrm>
            <a:off x="1364342" y="1825625"/>
            <a:ext cx="10271947" cy="4351338"/>
          </a:xfrm>
        </p:spPr>
        <p:txBody>
          <a:bodyPr vert="horz" lIns="91440" tIns="45720" rIns="91440" bIns="45720" rtlCol="0">
            <a:normAutofit/>
          </a:bodyPr>
          <a:lstStyle/>
          <a:p>
            <a:pPr marL="0" indent="0" algn="ctr">
              <a:buNone/>
            </a:pPr>
            <a:r>
              <a:rPr lang="en-US" sz="2800" dirty="0">
                <a:solidFill>
                  <a:srgbClr val="FF0000"/>
                </a:solidFill>
              </a:rPr>
              <a:t>3</a:t>
            </a:r>
            <a:r>
              <a:rPr lang="en-US" sz="2800" dirty="0"/>
              <a:t> </a:t>
            </a:r>
            <a:r>
              <a:rPr lang="en-US" sz="2800" dirty="0">
                <a:solidFill>
                  <a:srgbClr val="7030A0"/>
                </a:solidFill>
              </a:rPr>
              <a:t>S</a:t>
            </a:r>
            <a:r>
              <a:rPr lang="en-US" sz="2800" dirty="0">
                <a:solidFill>
                  <a:srgbClr val="FFC000"/>
                </a:solidFill>
              </a:rPr>
              <a:t>S</a:t>
            </a:r>
            <a:r>
              <a:rPr lang="en-US" sz="2800" dirty="0">
                <a:solidFill>
                  <a:schemeClr val="accent6"/>
                </a:solidFill>
              </a:rPr>
              <a:t>N</a:t>
            </a:r>
            <a:r>
              <a:rPr lang="en-US" sz="2800" dirty="0">
                <a:solidFill>
                  <a:srgbClr val="00B0F0"/>
                </a:solidFill>
              </a:rPr>
              <a:t>N</a:t>
            </a:r>
            <a:r>
              <a:rPr lang="en-US" sz="2800" dirty="0"/>
              <a:t> </a:t>
            </a:r>
            <a:r>
              <a:rPr lang="en-US" sz="2800" dirty="0">
                <a:solidFill>
                  <a:srgbClr val="00B050"/>
                </a:solidFill>
              </a:rPr>
              <a:t>6</a:t>
            </a:r>
          </a:p>
          <a:p>
            <a:r>
              <a:rPr lang="en-US" sz="2800" dirty="0">
                <a:solidFill>
                  <a:srgbClr val="FF0000"/>
                </a:solidFill>
              </a:rPr>
              <a:t>3: </a:t>
            </a:r>
            <a:r>
              <a:rPr lang="en-US" sz="2800" dirty="0">
                <a:solidFill>
                  <a:schemeClr val="tx1"/>
                </a:solidFill>
              </a:rPr>
              <a:t>3</a:t>
            </a:r>
            <a:r>
              <a:rPr lang="en-US" sz="2800" dirty="0">
                <a:solidFill>
                  <a:srgbClr val="FF0000"/>
                </a:solidFill>
              </a:rPr>
              <a:t> </a:t>
            </a:r>
            <a:r>
              <a:rPr lang="en-US" sz="2800" dirty="0"/>
              <a:t>months since a stressor </a:t>
            </a:r>
          </a:p>
          <a:p>
            <a:r>
              <a:rPr lang="en-US" sz="2800" dirty="0">
                <a:solidFill>
                  <a:srgbClr val="7030A0"/>
                </a:solidFill>
              </a:rPr>
              <a:t>S: </a:t>
            </a:r>
            <a:r>
              <a:rPr lang="en-US" sz="2800" dirty="0">
                <a:solidFill>
                  <a:schemeClr val="tx1"/>
                </a:solidFill>
              </a:rPr>
              <a:t>Symptoms</a:t>
            </a:r>
            <a:r>
              <a:rPr lang="en-US" sz="2800" dirty="0">
                <a:solidFill>
                  <a:srgbClr val="7030A0"/>
                </a:solidFill>
              </a:rPr>
              <a:t> </a:t>
            </a:r>
            <a:r>
              <a:rPr lang="en-US" sz="2800" dirty="0"/>
              <a:t>(Behavior and/or emotional)</a:t>
            </a:r>
          </a:p>
          <a:p>
            <a:r>
              <a:rPr lang="en-US" sz="2800" dirty="0">
                <a:solidFill>
                  <a:srgbClr val="FFC000"/>
                </a:solidFill>
              </a:rPr>
              <a:t>S: </a:t>
            </a:r>
            <a:r>
              <a:rPr lang="en-US" sz="2800" dirty="0"/>
              <a:t>Significant impairment</a:t>
            </a:r>
          </a:p>
          <a:p>
            <a:r>
              <a:rPr lang="en-US" sz="2800" dirty="0">
                <a:solidFill>
                  <a:schemeClr val="accent6"/>
                </a:solidFill>
              </a:rPr>
              <a:t>N: </a:t>
            </a:r>
            <a:r>
              <a:rPr lang="en-US" sz="2800" dirty="0"/>
              <a:t>Not normal bereavement</a:t>
            </a:r>
          </a:p>
          <a:p>
            <a:r>
              <a:rPr lang="en-US" sz="2800" dirty="0">
                <a:solidFill>
                  <a:srgbClr val="00B0F0"/>
                </a:solidFill>
              </a:rPr>
              <a:t>N: </a:t>
            </a:r>
            <a:r>
              <a:rPr lang="en-US" sz="2800" dirty="0"/>
              <a:t>Not another mental disorder</a:t>
            </a:r>
          </a:p>
          <a:p>
            <a:r>
              <a:rPr lang="en-US" sz="2800" dirty="0">
                <a:solidFill>
                  <a:srgbClr val="00B050"/>
                </a:solidFill>
              </a:rPr>
              <a:t>6: </a:t>
            </a:r>
            <a:r>
              <a:rPr lang="en-US" sz="2800" dirty="0"/>
              <a:t>doesn’t longer than 6 months </a:t>
            </a:r>
          </a:p>
        </p:txBody>
      </p:sp>
    </p:spTree>
    <p:extLst>
      <p:ext uri="{BB962C8B-B14F-4D97-AF65-F5344CB8AC3E}">
        <p14:creationId xmlns:p14="http://schemas.microsoft.com/office/powerpoint/2010/main" val="2330058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2562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4">
            <a:extLst>
              <a:ext uri="{FF2B5EF4-FFF2-40B4-BE49-F238E27FC236}">
                <a16:creationId xmlns:a16="http://schemas.microsoft.com/office/drawing/2014/main" id="{0CE55320-96AE-6736-5B20-3F3AEC3CD8E8}"/>
              </a:ext>
            </a:extLst>
          </p:cNvPr>
          <p:cNvGraphicFramePr>
            <a:graphicFrameLocks noGrp="1"/>
          </p:cNvGraphicFramePr>
          <p:nvPr>
            <p:ph idx="1"/>
          </p:nvPr>
        </p:nvGraphicFramePr>
        <p:xfrm>
          <a:off x="838200" y="155266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1218303" y="789357"/>
            <a:ext cx="6970955" cy="63094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500" b="1" i="0" u="none" strike="noStrike" kern="1200" cap="none" spc="0" normalizeH="0" baseline="0" noProof="0" dirty="0">
                <a:ln>
                  <a:noFill/>
                </a:ln>
                <a:solidFill>
                  <a:srgbClr val="29AF8C"/>
                </a:solidFill>
                <a:effectLst/>
                <a:uLnTx/>
                <a:uFillTx/>
                <a:latin typeface="Calibri" panose="020F0502020204030204"/>
                <a:ea typeface="+mn-ea"/>
                <a:cs typeface="+mn-cs"/>
              </a:rPr>
              <a:t>Types of Adjustment Disorder</a:t>
            </a:r>
          </a:p>
        </p:txBody>
      </p:sp>
    </p:spTree>
    <p:extLst>
      <p:ext uri="{BB962C8B-B14F-4D97-AF65-F5344CB8AC3E}">
        <p14:creationId xmlns:p14="http://schemas.microsoft.com/office/powerpoint/2010/main" val="1448276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 2013 - 2022</Template>
  <TotalTime>332</TotalTime>
  <Words>624</Words>
  <Application>Microsoft Office PowerPoint</Application>
  <PresentationFormat>Widescreen</PresentationFormat>
  <Paragraphs>45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Adjustment Disorder</vt:lpstr>
      <vt:lpstr>Definition</vt:lpstr>
      <vt:lpstr>Epidemiology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Treatment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Adjustment Disorder</dc:title>
  <dc:creator>Dema</dc:creator>
  <cp:lastModifiedBy>منذر القطاونه</cp:lastModifiedBy>
  <cp:revision>26</cp:revision>
  <dcterms:created xsi:type="dcterms:W3CDTF">2022-08-05T12:48:20Z</dcterms:created>
  <dcterms:modified xsi:type="dcterms:W3CDTF">2023-03-25T11:30:21Z</dcterms:modified>
</cp:coreProperties>
</file>