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20" r:id="rId2"/>
    <p:sldId id="256" r:id="rId3"/>
    <p:sldId id="270" r:id="rId4"/>
    <p:sldId id="285" r:id="rId5"/>
    <p:sldId id="258" r:id="rId6"/>
    <p:sldId id="274" r:id="rId7"/>
    <p:sldId id="259" r:id="rId8"/>
    <p:sldId id="260" r:id="rId9"/>
    <p:sldId id="261" r:id="rId10"/>
    <p:sldId id="262" r:id="rId11"/>
    <p:sldId id="263" r:id="rId12"/>
    <p:sldId id="275" r:id="rId13"/>
    <p:sldId id="286" r:id="rId14"/>
    <p:sldId id="290" r:id="rId15"/>
    <p:sldId id="291" r:id="rId16"/>
    <p:sldId id="292" r:id="rId17"/>
    <p:sldId id="293" r:id="rId18"/>
    <p:sldId id="294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9" r:id="rId35"/>
    <p:sldId id="318" r:id="rId36"/>
    <p:sldId id="316" r:id="rId37"/>
    <p:sldId id="317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170064-9830-9E3F-A6C0-FC44E5E63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0ABF8-6158-1099-1A76-C30635986D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hangingPunct="1">
              <a:defRPr sz="1200"/>
            </a:lvl1pPr>
          </a:lstStyle>
          <a:p>
            <a:pPr>
              <a:defRPr/>
            </a:pPr>
            <a:fld id="{E9A8AEA3-8E15-4C62-A0DC-8F3830267FAA}" type="datetimeFigureOut">
              <a:rPr lang="ar-EG"/>
              <a:pPr>
                <a:defRPr/>
              </a:pPr>
              <a:t>04/06/1444</a:t>
            </a:fld>
            <a:endParaRPr lang="ar-E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771D2D-3FCB-7D65-F817-C9831B575E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091817-2224-D569-BD81-E361F89EA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090B4-F87B-AC65-6C0B-05AC08A288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D98A8-81F7-CECF-F8A1-1D22330A8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35373946-9C85-4B68-AC9D-9C0DD087886A}" type="slidenum">
              <a:rPr lang="ar-EG" altLang="en-US"/>
              <a:pPr/>
              <a:t>‹#›</a:t>
            </a:fld>
            <a:endParaRPr lang="ar-E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845B5B3E-BB10-5F42-DC7A-DC3EB80725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5CFA3D1-33BF-7864-54D5-31AE60764D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A4773650-3C0A-4C02-A8DD-9216C4A7C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C45055AD-DCD3-42A9-934C-7C65BA191432}" type="slidenum">
              <a:rPr lang="ar-EG" altLang="en-US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35</a:t>
            </a:fld>
            <a:endParaRPr lang="ar-EG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9D4D9FCC-2253-4B0A-2151-4C3C79091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95242208-752E-A884-6BE8-36A3200F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BB78B7-E48D-49DB-B5DF-EF253D97DF95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D224A1A-902B-0C13-D412-7B28A0B4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6CCFD5B6-865B-B287-A7AF-E68CB139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9A591A7-DE74-4CF7-A856-F7B6D8962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343445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13BC2B83-690A-7D08-34E5-5FF56755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71B5-AD86-48CE-A13C-3A7ECAFB3683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3589A391-DA74-3CBF-621E-053484BA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3D26488-EE33-D4AC-E138-3D82A559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59F0-E682-411E-B0AA-5E72A6D14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984242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4F518-7E03-2B40-BB34-B3918E5D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016BF2-B892-4B5A-9E81-018F203F0337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179D8-1833-565B-D1A4-46E2DCE1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6B37-9CBC-48F8-75FC-BEDD341A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C805C-676E-46A7-9410-FE8A1AAE2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57232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>
            <a:extLst>
              <a:ext uri="{FF2B5EF4-FFF2-40B4-BE49-F238E27FC236}">
                <a16:creationId xmlns:a16="http://schemas.microsoft.com/office/drawing/2014/main" id="{08C769DE-DE45-C336-CB55-9A38B613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0AEF5-B2EE-4060-B83F-B02F9E70E766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E153E99C-1F16-21BE-3991-13E0AE08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A379AFAD-E03E-57CA-B499-68D26C4E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4B2C7CC-B75A-48C1-8790-F34F5EA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46245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A97775E7-E6E6-BDA2-E2BD-7F139AC10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8">
            <a:extLst>
              <a:ext uri="{FF2B5EF4-FFF2-40B4-BE49-F238E27FC236}">
                <a16:creationId xmlns:a16="http://schemas.microsoft.com/office/drawing/2014/main" id="{76662627-DA55-0281-D032-D6059006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72ED3F-7B34-4936-AEE7-35C0FB01064E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396CC9B7-6C2F-810E-CB86-18C23BBB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46A72226-DE9A-991A-4857-B68689FA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249A5-7ECB-4A57-A5FF-D162BB641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667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B4CF761E-2EB4-152B-0444-69E8FEB5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9A84-A0D9-4302-9602-28CA15504F6F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F3673E01-4F5D-3057-3342-82DD8CE6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7D4DDA4-B95E-F117-AFF6-2C6872E8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EAF03-C353-4E95-8934-3BEEA8BDE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41646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146DF271-3E00-BE7B-BE2C-DD04500E7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6B481B7B-E4CB-AEE1-587D-230629D2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4400BB-1928-460E-978B-E2E67393F6B0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F1262F7-6497-E89A-0611-63FF4BA2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6EA45CD-E98C-129A-219E-A4F4EE90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4659FD9-C66F-4D8C-A16E-5ACB3DD74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39282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C6A0E1EA-C08A-6983-D60C-1093F71D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9A8A-80C1-4C76-9700-2E47E17C581D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8FC1251F-5AEE-0D6F-B190-724896CC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A7CA4D3-3221-7366-8C25-E43FCF5C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D422-5D08-405E-96F4-187BA7BD1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13919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6881383-6505-2432-0CFC-BCEBDB7B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D8DE2-606E-4FBF-93D7-808DADEB516E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B8DD51F9-C6CB-8655-A5CF-F6E13E9E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8BDEA3C-172B-B368-378D-5A6C3F8E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C45CB-EC00-469B-A558-649A595BB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09340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12A049ED-881F-F33B-1690-66A3806C2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60413B28-A074-88C4-C8AE-24C4BE38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2F6E1-23B7-4065-BB8E-78A610A4B632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7F87EE16-0792-2BA6-1BC2-C1553D12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E1D710-2780-2822-EA9B-D61B236F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1F262-B79C-4864-A202-D10B33B67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04839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3C83AEE4-36A3-F1A1-B72A-73E0DE27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AAB3EB-0C40-42D2-BD18-A5D22B5C9B14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BE4FDB-95FA-0BAE-6587-3ADF98B6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4" name="Slide Number Placeholder 30">
            <a:extLst>
              <a:ext uri="{FF2B5EF4-FFF2-40B4-BE49-F238E27FC236}">
                <a16:creationId xmlns:a16="http://schemas.microsoft.com/office/drawing/2014/main" id="{8FE2495F-23AA-44AB-4494-6FC7A9EF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32757-4F07-48C7-8621-8FE2A0BDD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18615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9648B32-283B-1912-8D32-D46F75441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7039D221-D48B-F5FD-8EC4-572577074A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44D92D4-7659-23E2-C684-FA204AA28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3019B-BF1A-49F5-98FF-31CD63932F13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13DF42CE-1B25-C0D1-E7EA-F953116E3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62F59-A1B7-1347-AF52-C6499675E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E4EDAF3C-F626-4F5E-A1BD-B07FE976B2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FF54E22-F610-F6F6-770E-59625FD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7DE3E13A-DCD9-805F-B9FD-D9CD3C679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AFD217B0-FB63-063C-288D-FFF0E20C3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0" r:id="rId4"/>
    <p:sldLayoutId id="2147483876" r:id="rId5"/>
    <p:sldLayoutId id="2147483871" r:id="rId6"/>
    <p:sldLayoutId id="2147483877" r:id="rId7"/>
    <p:sldLayoutId id="2147483878" r:id="rId8"/>
    <p:sldLayoutId id="2147483879" r:id="rId9"/>
    <p:sldLayoutId id="2147483872" r:id="rId10"/>
    <p:sldLayoutId id="2147483880" r:id="rId11"/>
  </p:sldLayoutIdLst>
  <p:transition>
    <p:wedg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 /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%E5%B8%83%E6%B0%8F%E8%96%91%E7%89%87%E8%9F%B2.jpg" TargetMode="External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F9829-3A18-5B55-B87A-0F3AFA3B759B}"/>
              </a:ext>
            </a:extLst>
          </p:cNvPr>
          <p:cNvSpPr/>
          <p:nvPr/>
        </p:nvSpPr>
        <p:spPr>
          <a:xfrm>
            <a:off x="785786" y="1714488"/>
            <a:ext cx="7929618" cy="17543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Parasitology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Practical Revision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>
            <a:extLst>
              <a:ext uri="{FF2B5EF4-FFF2-40B4-BE49-F238E27FC236}">
                <a16:creationId xmlns:a16="http://schemas.microsoft.com/office/drawing/2014/main" id="{E78D419A-FFFC-D64D-5E6A-C3F5CACF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428750"/>
            <a:ext cx="3000375" cy="47148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2A7F84F0-2FDE-C24C-F887-6F7BA9448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143000"/>
            <a:ext cx="4786313" cy="526256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Size</a:t>
            </a: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 140 x 70 µm.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Shape :</a:t>
            </a: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 Oval.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Shell : </a:t>
            </a: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Thin, operculated.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Color :</a:t>
            </a: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 Yellowish brown.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Content : </a:t>
            </a: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Immature (ovum &amp; yolk cells).</a:t>
            </a: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41676846-EC02-2EDE-F439-CCB7E9569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85750"/>
            <a:ext cx="6000750" cy="5842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  <a:ea typeface="Majalla UI"/>
                <a:cs typeface="Majalla UI"/>
              </a:rPr>
              <a:t>Fasciolopsis buski e</a:t>
            </a: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</a:rPr>
              <a:t>gg (D.S)</a:t>
            </a:r>
            <a:endParaRPr lang="ar-EG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segmintina snail.jpg">
            <a:extLst>
              <a:ext uri="{FF2B5EF4-FFF2-40B4-BE49-F238E27FC236}">
                <a16:creationId xmlns:a16="http://schemas.microsoft.com/office/drawing/2014/main" id="{CBCCB41C-3602-3BE6-4C30-96D841E1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428750"/>
            <a:ext cx="3429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906868C7-D7CE-437E-9417-C4DCFDF7B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00250"/>
            <a:ext cx="4786312" cy="33242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I.H of </a:t>
            </a:r>
            <a:r>
              <a:rPr lang="en-US" altLang="en-US" sz="2800" b="1" i="1">
                <a:solidFill>
                  <a:srgbClr val="C00000"/>
                </a:solidFill>
                <a:latin typeface="Arial" panose="020B0604020202020204" pitchFamily="34" charset="0"/>
                <a:ea typeface="Majalla UI"/>
                <a:cs typeface="Majalla UI"/>
              </a:rPr>
              <a:t>Fasciolopsis buski </a:t>
            </a:r>
            <a:endParaRPr lang="en-US" altLang="en-US" sz="28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(miracidium         sporocyst                redia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                    cercaria  (leptocecous cercaria).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92A921C9-4B92-30E2-9966-D953F192C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7188"/>
            <a:ext cx="3786188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</a:rPr>
              <a:t>Segmentina</a:t>
            </a: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</a:rPr>
              <a:t> snail</a:t>
            </a:r>
            <a:endParaRPr lang="ar-EG" altLang="en-US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D24B0D-F286-BEFF-7312-BDC3F150FEFD}"/>
              </a:ext>
            </a:extLst>
          </p:cNvPr>
          <p:cNvCxnSpPr/>
          <p:nvPr/>
        </p:nvCxnSpPr>
        <p:spPr>
          <a:xfrm>
            <a:off x="2928938" y="2928938"/>
            <a:ext cx="1571625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547187-1EF3-BE84-F2CF-FC3DC235B878}"/>
              </a:ext>
            </a:extLst>
          </p:cNvPr>
          <p:cNvCxnSpPr/>
          <p:nvPr/>
        </p:nvCxnSpPr>
        <p:spPr>
          <a:xfrm>
            <a:off x="2500313" y="3571875"/>
            <a:ext cx="1214437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BCC7B0-234E-3703-8CEB-450E27025E20}"/>
              </a:ext>
            </a:extLst>
          </p:cNvPr>
          <p:cNvCxnSpPr/>
          <p:nvPr/>
        </p:nvCxnSpPr>
        <p:spPr>
          <a:xfrm>
            <a:off x="714375" y="4214813"/>
            <a:ext cx="1571625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>
            <a:extLst>
              <a:ext uri="{FF2B5EF4-FFF2-40B4-BE49-F238E27FC236}">
                <a16:creationId xmlns:a16="http://schemas.microsoft.com/office/drawing/2014/main" id="{705983C6-4E24-DD0C-0BD5-34A697F0D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28625"/>
            <a:ext cx="5857875" cy="52387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Types of cercaria of Trematodes</a:t>
            </a:r>
            <a:endParaRPr lang="ar-EG" altLang="en-US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22531" name="Picture 8" descr="E:\pictures 1\26.jpg">
            <a:extLst>
              <a:ext uri="{FF2B5EF4-FFF2-40B4-BE49-F238E27FC236}">
                <a16:creationId xmlns:a16="http://schemas.microsoft.com/office/drawing/2014/main" id="{D9A5F9DF-73E3-591C-F3CC-D688A90D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5263" r="8109" b="2631"/>
          <a:stretch>
            <a:fillRect/>
          </a:stretch>
        </p:blipFill>
        <p:spPr bwMode="auto">
          <a:xfrm>
            <a:off x="6143625" y="1214438"/>
            <a:ext cx="2786063" cy="21431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3" descr="D:\صور الكتاب\كتاب العملي نهائي\pict practical\memb cer.jpg">
            <a:extLst>
              <a:ext uri="{FF2B5EF4-FFF2-40B4-BE49-F238E27FC236}">
                <a16:creationId xmlns:a16="http://schemas.microsoft.com/office/drawing/2014/main" id="{09250799-351B-CAF9-1A3B-8532ED76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r="5659" b="13635"/>
          <a:stretch>
            <a:fillRect/>
          </a:stretch>
        </p:blipFill>
        <p:spPr bwMode="auto">
          <a:xfrm>
            <a:off x="1500188" y="1285875"/>
            <a:ext cx="2857500" cy="21431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cer jap">
            <a:extLst>
              <a:ext uri="{FF2B5EF4-FFF2-40B4-BE49-F238E27FC236}">
                <a16:creationId xmlns:a16="http://schemas.microsoft.com/office/drawing/2014/main" id="{8FA203F2-7B13-9A91-DFDA-874A54EF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43636" y="4286256"/>
            <a:ext cx="2793659" cy="1714512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2534" name="TextBox 7">
            <a:extLst>
              <a:ext uri="{FF2B5EF4-FFF2-40B4-BE49-F238E27FC236}">
                <a16:creationId xmlns:a16="http://schemas.microsoft.com/office/drawing/2014/main" id="{79CACB32-40CA-95C5-A451-CFD40180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6215063"/>
            <a:ext cx="2643188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Furcocercus cercaria</a:t>
            </a:r>
            <a:endParaRPr lang="ar-EG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455A51AD-1EF8-DFD3-415E-375DB09A4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3571875"/>
            <a:ext cx="2643188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leptocercous cercaria</a:t>
            </a:r>
            <a:endParaRPr lang="ar-EG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TextBox 9">
            <a:extLst>
              <a:ext uri="{FF2B5EF4-FFF2-40B4-BE49-F238E27FC236}">
                <a16:creationId xmlns:a16="http://schemas.microsoft.com/office/drawing/2014/main" id="{8061854C-09E5-CABB-D81F-CDF37B455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714750"/>
            <a:ext cx="285750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Lophocercous cercaria</a:t>
            </a:r>
            <a:endParaRPr lang="ar-EG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37" name="Picture 9" descr="C:\Users\Matrix\Downloads\cercaria of paragonimus.jpg">
            <a:extLst>
              <a:ext uri="{FF2B5EF4-FFF2-40B4-BE49-F238E27FC236}">
                <a16:creationId xmlns:a16="http://schemas.microsoft.com/office/drawing/2014/main" id="{F7536B11-C96B-C48A-854D-1AE4F816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0"/>
            <a:ext cx="3071813" cy="178593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8" name="TextBox 11">
            <a:extLst>
              <a:ext uri="{FF2B5EF4-FFF2-40B4-BE49-F238E27FC236}">
                <a16:creationId xmlns:a16="http://schemas.microsoft.com/office/drawing/2014/main" id="{AD3AD8E5-989C-119D-4DE8-7F747DCB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6215063"/>
            <a:ext cx="2857500" cy="369887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Microcercous cercaria</a:t>
            </a:r>
            <a:endParaRPr lang="ar-EG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9" name="TextBox 12">
            <a:extLst>
              <a:ext uri="{FF2B5EF4-FFF2-40B4-BE49-F238E27FC236}">
                <a16:creationId xmlns:a16="http://schemas.microsoft.com/office/drawing/2014/main" id="{D717AD76-6517-3097-5C3E-48A98B43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00250"/>
            <a:ext cx="1428750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i="1" dirty="0" err="1"/>
              <a:t>Heterophyes</a:t>
            </a:r>
            <a:r>
              <a:rPr lang="en-US" sz="1600" b="1" i="1" dirty="0"/>
              <a:t> </a:t>
            </a:r>
            <a:endParaRPr lang="ar-EG" sz="1600" b="1" i="1" dirty="0"/>
          </a:p>
        </p:txBody>
      </p:sp>
      <p:sp>
        <p:nvSpPr>
          <p:cNvPr id="22540" name="TextBox 13">
            <a:extLst>
              <a:ext uri="{FF2B5EF4-FFF2-40B4-BE49-F238E27FC236}">
                <a16:creationId xmlns:a16="http://schemas.microsoft.com/office/drawing/2014/main" id="{83DB4934-3BA8-8B6D-362C-084B0CA22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86313"/>
            <a:ext cx="1500188" cy="338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i="1" dirty="0" err="1"/>
              <a:t>Paragonimus</a:t>
            </a:r>
            <a:endParaRPr lang="ar-EG" sz="1600" b="1" i="1" dirty="0"/>
          </a:p>
        </p:txBody>
      </p:sp>
      <p:sp>
        <p:nvSpPr>
          <p:cNvPr id="22541" name="TextBox 14">
            <a:extLst>
              <a:ext uri="{FF2B5EF4-FFF2-40B4-BE49-F238E27FC236}">
                <a16:creationId xmlns:a16="http://schemas.microsoft.com/office/drawing/2014/main" id="{BD697335-6BC2-AA10-5158-FC172A507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143125"/>
            <a:ext cx="157162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i="1" dirty="0" err="1"/>
              <a:t>Fasciola</a:t>
            </a:r>
            <a:r>
              <a:rPr lang="en-US" b="1" i="1" dirty="0"/>
              <a:t> &amp; </a:t>
            </a:r>
            <a:r>
              <a:rPr lang="en-US" b="1" i="1" dirty="0" err="1"/>
              <a:t>Fasciolopsis</a:t>
            </a:r>
            <a:endParaRPr lang="ar-EG" b="1" i="1" dirty="0"/>
          </a:p>
        </p:txBody>
      </p:sp>
      <p:sp>
        <p:nvSpPr>
          <p:cNvPr id="22542" name="TextBox 15">
            <a:extLst>
              <a:ext uri="{FF2B5EF4-FFF2-40B4-BE49-F238E27FC236}">
                <a16:creationId xmlns:a16="http://schemas.microsoft.com/office/drawing/2014/main" id="{8D9C882B-1887-6EF4-F00F-F993B6850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4857750"/>
            <a:ext cx="1357313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i="1" dirty="0" err="1"/>
              <a:t>Schistosoma</a:t>
            </a:r>
            <a:endParaRPr lang="ar-EG" sz="1600" b="1" i="1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4E4097D-44F1-6972-761B-B9984F59C5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4357688"/>
            <a:ext cx="8643937" cy="2286000"/>
          </a:xfrm>
          <a:solidFill>
            <a:schemeClr val="bg2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rgbClr val="C00000"/>
                </a:solidFill>
                <a:ea typeface="Majalla UI"/>
                <a:cs typeface="Majalla UI"/>
              </a:rPr>
              <a:t>Adults:</a:t>
            </a:r>
            <a:r>
              <a:rPr lang="en-US" altLang="en-US" b="1">
                <a:ea typeface="Majalla UI"/>
                <a:cs typeface="Majalla UI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0066"/>
                </a:solidFill>
                <a:ea typeface="Majalla UI"/>
                <a:cs typeface="Majalla UI"/>
              </a:rPr>
              <a:t>Flat, ribbon like and segmented.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0066"/>
                </a:solidFill>
                <a:ea typeface="Majalla UI"/>
                <a:cs typeface="Majalla UI"/>
              </a:rPr>
              <a:t>Cestodes have </a:t>
            </a:r>
            <a:r>
              <a:rPr lang="en-US" altLang="en-US" sz="2400" b="1">
                <a:solidFill>
                  <a:srgbClr val="C00000"/>
                </a:solidFill>
                <a:ea typeface="Majalla UI"/>
                <a:cs typeface="Majalla UI"/>
              </a:rPr>
              <a:t>neither a body cavity </a:t>
            </a:r>
            <a:r>
              <a:rPr lang="en-US" altLang="en-US" sz="2400" b="1">
                <a:solidFill>
                  <a:srgbClr val="000066"/>
                </a:solidFill>
                <a:ea typeface="Majalla UI"/>
                <a:cs typeface="Majalla UI"/>
              </a:rPr>
              <a:t>nor an </a:t>
            </a:r>
            <a:r>
              <a:rPr lang="en-US" altLang="en-US" sz="2400" b="1">
                <a:solidFill>
                  <a:srgbClr val="C00000"/>
                </a:solidFill>
                <a:ea typeface="Majalla UI"/>
                <a:cs typeface="Majalla UI"/>
              </a:rPr>
              <a:t>alimentary tract</a:t>
            </a:r>
            <a:r>
              <a:rPr lang="en-US" altLang="en-US" sz="2400" b="1">
                <a:solidFill>
                  <a:srgbClr val="000066"/>
                </a:solidFill>
                <a:ea typeface="Majalla UI"/>
                <a:cs typeface="Majalla UI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0066"/>
                </a:solidFill>
                <a:ea typeface="Majalla UI"/>
                <a:cs typeface="Majalla UI"/>
              </a:rPr>
              <a:t>Cestodes are </a:t>
            </a:r>
            <a:r>
              <a:rPr lang="en-US" altLang="en-US" sz="2400" b="1">
                <a:solidFill>
                  <a:srgbClr val="C00000"/>
                </a:solidFill>
                <a:ea typeface="Majalla UI"/>
                <a:cs typeface="Majalla UI"/>
              </a:rPr>
              <a:t>hermaphrodites.</a:t>
            </a:r>
            <a:endParaRPr lang="en-US" altLang="en-US" sz="16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74E0D7-78C4-3B31-FB85-93F456AA3688}"/>
              </a:ext>
            </a:extLst>
          </p:cNvPr>
          <p:cNvSpPr/>
          <p:nvPr/>
        </p:nvSpPr>
        <p:spPr>
          <a:xfrm>
            <a:off x="1857375" y="0"/>
            <a:ext cx="5572125" cy="10001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General characters </a:t>
            </a:r>
            <a:endParaRPr lang="ar-EG" sz="4000" b="1" dirty="0">
              <a:solidFill>
                <a:srgbClr val="FF0000"/>
              </a:solidFill>
            </a:endParaRPr>
          </a:p>
        </p:txBody>
      </p:sp>
      <p:pic>
        <p:nvPicPr>
          <p:cNvPr id="23556" name="Picture 5" descr="image?id=72237&amp;rendTypeId=35">
            <a:extLst>
              <a:ext uri="{FF2B5EF4-FFF2-40B4-BE49-F238E27FC236}">
                <a16:creationId xmlns:a16="http://schemas.microsoft.com/office/drawing/2014/main" id="{BCC10614-697A-5BC3-37AE-F5A2107F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84296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:\mama\all para net\atlas\dlatumscolexbam.jpg">
            <a:extLst>
              <a:ext uri="{FF2B5EF4-FFF2-40B4-BE49-F238E27FC236}">
                <a16:creationId xmlns:a16="http://schemas.microsoft.com/office/drawing/2014/main" id="{34C8BAF9-1284-8579-07D6-05667C11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57313"/>
            <a:ext cx="2928938" cy="5000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Box 9">
            <a:extLst>
              <a:ext uri="{FF2B5EF4-FFF2-40B4-BE49-F238E27FC236}">
                <a16:creationId xmlns:a16="http://schemas.microsoft.com/office/drawing/2014/main" id="{760795B6-C567-DEF4-E292-03F65575E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42875"/>
            <a:ext cx="6072188" cy="9540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003399"/>
                </a:solidFill>
                <a:latin typeface="Arial" panose="020B0604020202020204" pitchFamily="34" charset="0"/>
              </a:rPr>
              <a:t>Diphyllobothrium latum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</a:rPr>
              <a:t>(broad tapeworm , fish tapeworm</a:t>
            </a:r>
            <a:r>
              <a:rPr lang="en-US" altLang="en-US" sz="2800">
                <a:solidFill>
                  <a:srgbClr val="003399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503D815-3313-E0D9-7D87-31D8D3A75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643188"/>
            <a:ext cx="5000625" cy="31369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</a:rPr>
              <a:t>Elongated, almond like with two grooves (bothria), one dorsal &amp; one ventral.</a:t>
            </a:r>
            <a:endParaRPr lang="ar-EG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314549AA-3298-30DD-B02D-E1908D2CD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500188"/>
            <a:ext cx="1571625" cy="5842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Scolex</a:t>
            </a:r>
            <a:endParaRPr lang="ar-EG" altLang="en-US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:\صور الكتاب\كتاب العملي نهائي\book and practical\ggg.bmp">
            <a:extLst>
              <a:ext uri="{FF2B5EF4-FFF2-40B4-BE49-F238E27FC236}">
                <a16:creationId xmlns:a16="http://schemas.microsoft.com/office/drawing/2014/main" id="{8FB5B702-1F67-1924-1058-E27E52A7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t="9639" r="38925" b="44090"/>
          <a:stretch>
            <a:fillRect/>
          </a:stretch>
        </p:blipFill>
        <p:spPr bwMode="auto">
          <a:xfrm>
            <a:off x="2000250" y="1214438"/>
            <a:ext cx="5000625" cy="2500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Matrix\Downloads\mature segment of D.latum.jpg">
            <a:extLst>
              <a:ext uri="{FF2B5EF4-FFF2-40B4-BE49-F238E27FC236}">
                <a16:creationId xmlns:a16="http://schemas.microsoft.com/office/drawing/2014/main" id="{65B5A8D6-AE70-D574-D6D4-1B553A61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929063"/>
            <a:ext cx="4857750" cy="26431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Box 4">
            <a:extLst>
              <a:ext uri="{FF2B5EF4-FFF2-40B4-BE49-F238E27FC236}">
                <a16:creationId xmlns:a16="http://schemas.microsoft.com/office/drawing/2014/main" id="{0AEEFFA4-E07E-4E55-CBF8-B394CC91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428625"/>
            <a:ext cx="7143750" cy="52387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Arial" panose="020B0604020202020204" pitchFamily="34" charset="0"/>
              </a:rPr>
              <a:t>Diphyllobothrium latum  mature segment</a:t>
            </a:r>
            <a:endParaRPr lang="ar-EG" altLang="en-US" sz="28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16AC4B-C1DA-F71C-208A-369AC5E7A0A6}"/>
              </a:ext>
            </a:extLst>
          </p:cNvPr>
          <p:cNvCxnSpPr/>
          <p:nvPr/>
        </p:nvCxnSpPr>
        <p:spPr>
          <a:xfrm flipV="1">
            <a:off x="1357313" y="4429125"/>
            <a:ext cx="3143250" cy="714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9">
            <a:extLst>
              <a:ext uri="{FF2B5EF4-FFF2-40B4-BE49-F238E27FC236}">
                <a16:creationId xmlns:a16="http://schemas.microsoft.com/office/drawing/2014/main" id="{74EDA5D9-ECCE-50B4-DD14-A9F2F03EC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286250"/>
            <a:ext cx="1214437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Uterus</a:t>
            </a:r>
            <a:endParaRPr lang="ar-EG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A8167E-E857-7D75-6649-501653120B38}"/>
              </a:ext>
            </a:extLst>
          </p:cNvPr>
          <p:cNvCxnSpPr/>
          <p:nvPr/>
        </p:nvCxnSpPr>
        <p:spPr>
          <a:xfrm>
            <a:off x="1357313" y="5857875"/>
            <a:ext cx="3071812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TextBox 15">
            <a:extLst>
              <a:ext uri="{FF2B5EF4-FFF2-40B4-BE49-F238E27FC236}">
                <a16:creationId xmlns:a16="http://schemas.microsoft.com/office/drawing/2014/main" id="{5569B258-D074-AFB6-C057-CA274829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1071562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C.G.P</a:t>
            </a:r>
            <a:endParaRPr lang="ar-EG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9900D6-2070-9047-BA2F-C712FD3FF378}"/>
              </a:ext>
            </a:extLst>
          </p:cNvPr>
          <p:cNvCxnSpPr/>
          <p:nvPr/>
        </p:nvCxnSpPr>
        <p:spPr>
          <a:xfrm rot="10800000">
            <a:off x="5643563" y="4643438"/>
            <a:ext cx="1928812" cy="7143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19">
            <a:extLst>
              <a:ext uri="{FF2B5EF4-FFF2-40B4-BE49-F238E27FC236}">
                <a16:creationId xmlns:a16="http://schemas.microsoft.com/office/drawing/2014/main" id="{1D2FFE73-4606-BB56-32B6-CC6070A06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4500563"/>
            <a:ext cx="1143000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Testes</a:t>
            </a:r>
            <a:endParaRPr lang="ar-EG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5611" name="TextBox 19">
            <a:extLst>
              <a:ext uri="{FF2B5EF4-FFF2-40B4-BE49-F238E27FC236}">
                <a16:creationId xmlns:a16="http://schemas.microsoft.com/office/drawing/2014/main" id="{40420E60-DC71-BAAB-B649-7036F13D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5572125"/>
            <a:ext cx="1428750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Vitteline glands</a:t>
            </a:r>
            <a:endParaRPr lang="ar-EG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9CB926-808D-ED6E-3CED-8AA7943C5A56}"/>
              </a:ext>
            </a:extLst>
          </p:cNvPr>
          <p:cNvCxnSpPr/>
          <p:nvPr/>
        </p:nvCxnSpPr>
        <p:spPr>
          <a:xfrm rot="10800000" flipV="1">
            <a:off x="6429375" y="6073775"/>
            <a:ext cx="928688" cy="1412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830EB3-AB44-474A-F24F-3C7EC4A2610F}"/>
              </a:ext>
            </a:extLst>
          </p:cNvPr>
          <p:cNvCxnSpPr/>
          <p:nvPr/>
        </p:nvCxnSpPr>
        <p:spPr>
          <a:xfrm>
            <a:off x="1571625" y="5357813"/>
            <a:ext cx="2571750" cy="2857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TextBox 18">
            <a:extLst>
              <a:ext uri="{FF2B5EF4-FFF2-40B4-BE49-F238E27FC236}">
                <a16:creationId xmlns:a16="http://schemas.microsoft.com/office/drawing/2014/main" id="{EBCE4287-454A-D0B8-DED0-4DF10A4C9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929188"/>
            <a:ext cx="1143000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Ovary</a:t>
            </a:r>
            <a:endParaRPr lang="ar-EG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F:\mama\all para net\atlas\diphyllobothriumlatumeg.jpg">
            <a:extLst>
              <a:ext uri="{FF2B5EF4-FFF2-40B4-BE49-F238E27FC236}">
                <a16:creationId xmlns:a16="http://schemas.microsoft.com/office/drawing/2014/main" id="{EA2E1242-A485-BDD2-6D6A-EC5BD20F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4500"/>
            <a:ext cx="2928938" cy="45005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Box 3">
            <a:extLst>
              <a:ext uri="{FF2B5EF4-FFF2-40B4-BE49-F238E27FC236}">
                <a16:creationId xmlns:a16="http://schemas.microsoft.com/office/drawing/2014/main" id="{B438172E-6C67-1B31-27C7-BF0AAF943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28625"/>
            <a:ext cx="5286375" cy="52387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Arial" panose="020B0604020202020204" pitchFamily="34" charset="0"/>
              </a:rPr>
              <a:t>Diphyllobothrium latum  egg</a:t>
            </a:r>
            <a:endParaRPr lang="ar-EG" altLang="en-US" sz="28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3727F12-8A05-3CCC-FEDF-F86F8CC0D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85875"/>
            <a:ext cx="4714875" cy="526256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Size : 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70×45 µm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Shape :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 Oval. 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Shell :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 Thick and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operculated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Color : 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Yellowish brown.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Content :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Immature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 (ovum and yolk cells).</a:t>
            </a: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Matrix\Downloads\Coracidium of D, latum.jpg">
            <a:extLst>
              <a:ext uri="{FF2B5EF4-FFF2-40B4-BE49-F238E27FC236}">
                <a16:creationId xmlns:a16="http://schemas.microsoft.com/office/drawing/2014/main" id="{5B78FBA8-5B5D-135B-1862-61D196D7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5750"/>
            <a:ext cx="2571750" cy="2857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8C0EFCC8-2734-F6BC-AB09-D499E81D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28625"/>
            <a:ext cx="5143500" cy="259715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Coracidium :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Onchosphere larva with ciliated epithelium containing hexacanth embryo.</a:t>
            </a:r>
          </a:p>
        </p:txBody>
      </p:sp>
      <p:pic>
        <p:nvPicPr>
          <p:cNvPr id="27652" name="Picture 5" descr="F:\Cestode\pict arthrop 3\f cyclop.jpg">
            <a:extLst>
              <a:ext uri="{FF2B5EF4-FFF2-40B4-BE49-F238E27FC236}">
                <a16:creationId xmlns:a16="http://schemas.microsoft.com/office/drawing/2014/main" id="{6855FFBD-C4B8-AEC7-B779-CE91E66F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500438"/>
            <a:ext cx="2624137" cy="30718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Box 6">
            <a:extLst>
              <a:ext uri="{FF2B5EF4-FFF2-40B4-BE49-F238E27FC236}">
                <a16:creationId xmlns:a16="http://schemas.microsoft.com/office/drawing/2014/main" id="{65F3BCCD-60E7-038F-E788-99F5DCEAB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500438"/>
            <a:ext cx="5500687" cy="295592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</a:rPr>
              <a:t>Cyclop: </a:t>
            </a: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en-US" altLang="en-US" b="1" baseline="30000">
                <a:solidFill>
                  <a:srgbClr val="002060"/>
                </a:solidFill>
                <a:latin typeface="Arial" panose="020B0604020202020204" pitchFamily="34" charset="0"/>
              </a:rPr>
              <a:t>st</a:t>
            </a: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 I.H of </a:t>
            </a:r>
            <a:r>
              <a:rPr lang="en-US" altLang="en-US" b="1" i="1">
                <a:solidFill>
                  <a:srgbClr val="002060"/>
                </a:solidFill>
                <a:latin typeface="Arial" panose="020B0604020202020204" pitchFamily="34" charset="0"/>
              </a:rPr>
              <a:t>Diphyllobothrium latum </a:t>
            </a: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containing procercoid larva.</a:t>
            </a:r>
            <a:endParaRPr lang="ar-EG" altLang="en-US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procercoid larva">
            <a:extLst>
              <a:ext uri="{FF2B5EF4-FFF2-40B4-BE49-F238E27FC236}">
                <a16:creationId xmlns:a16="http://schemas.microsoft.com/office/drawing/2014/main" id="{FEC27830-B6F7-9362-3713-932542A2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071563"/>
            <a:ext cx="3000375" cy="22145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6" descr="D">
            <a:extLst>
              <a:ext uri="{FF2B5EF4-FFF2-40B4-BE49-F238E27FC236}">
                <a16:creationId xmlns:a16="http://schemas.microsoft.com/office/drawing/2014/main" id="{D7FDA146-4C11-B2C0-9132-A62EB2C4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3286125" cy="2000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Box 3">
            <a:extLst>
              <a:ext uri="{FF2B5EF4-FFF2-40B4-BE49-F238E27FC236}">
                <a16:creationId xmlns:a16="http://schemas.microsoft.com/office/drawing/2014/main" id="{21D49AA7-2A83-2A2E-80EE-34033774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571500"/>
            <a:ext cx="200025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ea typeface="Majalla UI"/>
                <a:cs typeface="Majalla UI"/>
              </a:rPr>
              <a:t>Procercoid</a:t>
            </a:r>
            <a:endParaRPr lang="ar-EG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68B47911-03EB-DA85-2344-50DE6D36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642938"/>
            <a:ext cx="2786062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ea typeface="Majalla UI"/>
                <a:cs typeface="Majalla UI"/>
              </a:rPr>
              <a:t>Plerocercoid (</a:t>
            </a:r>
            <a:r>
              <a:rPr lang="en-US" altLang="en-US" sz="2400" b="1" u="sng">
                <a:solidFill>
                  <a:srgbClr val="FF0000"/>
                </a:solidFill>
                <a:latin typeface="Arial" panose="020B0604020202020204" pitchFamily="34" charset="0"/>
                <a:ea typeface="Majalla UI"/>
                <a:cs typeface="Majalla UI"/>
              </a:rPr>
              <a:t>I.S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ea typeface="Majalla UI"/>
                <a:cs typeface="Majalla UI"/>
              </a:rPr>
              <a:t>)</a:t>
            </a:r>
            <a:endParaRPr lang="ar-EG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TextBox 5">
            <a:extLst>
              <a:ext uri="{FF2B5EF4-FFF2-40B4-BE49-F238E27FC236}">
                <a16:creationId xmlns:a16="http://schemas.microsoft.com/office/drawing/2014/main" id="{81EFEBE5-C5DA-9C54-DD46-C897F425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3571875"/>
            <a:ext cx="4000500" cy="304641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  <a:ea typeface="Majalla UI"/>
                <a:cs typeface="Majalla UI"/>
              </a:rPr>
              <a:t>Solid elongated larva, with posterior spherical end having 6 hooks found in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ea typeface="Majalla UI"/>
                <a:cs typeface="Majalla UI"/>
              </a:rPr>
              <a:t>1</a:t>
            </a:r>
            <a:r>
              <a:rPr lang="en-US" altLang="en-US" sz="2400" b="1" baseline="30000">
                <a:solidFill>
                  <a:srgbClr val="C00000"/>
                </a:solidFill>
                <a:latin typeface="Arial" panose="020B0604020202020204" pitchFamily="34" charset="0"/>
                <a:ea typeface="Majalla UI"/>
                <a:cs typeface="Majalla UI"/>
              </a:rPr>
              <a:t>st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ea typeface="Majalla UI"/>
                <a:cs typeface="Majalla UI"/>
              </a:rPr>
              <a:t> I. H (Cyclop).</a:t>
            </a:r>
            <a:endParaRPr lang="ar-EG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9" name="TextBox 6">
            <a:extLst>
              <a:ext uri="{FF2B5EF4-FFF2-40B4-BE49-F238E27FC236}">
                <a16:creationId xmlns:a16="http://schemas.microsoft.com/office/drawing/2014/main" id="{2C6DFF31-7245-5382-4DFA-FD1FFA8A0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643313"/>
            <a:ext cx="3714750" cy="230822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  <a:ea typeface="Majalla UI"/>
                <a:cs typeface="Majalla UI"/>
              </a:rPr>
              <a:t>Solid larva with striated body found in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ea typeface="Majalla UI"/>
                <a:cs typeface="Majalla UI"/>
              </a:rPr>
              <a:t>2</a:t>
            </a:r>
            <a:r>
              <a:rPr lang="en-US" altLang="en-US" sz="2400" b="1" baseline="30000">
                <a:solidFill>
                  <a:srgbClr val="C00000"/>
                </a:solidFill>
                <a:latin typeface="Arial" panose="020B0604020202020204" pitchFamily="34" charset="0"/>
                <a:ea typeface="Majalla UI"/>
                <a:cs typeface="Majalla UI"/>
              </a:rPr>
              <a:t>nd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ea typeface="Majalla UI"/>
                <a:cs typeface="Majalla UI"/>
              </a:rPr>
              <a:t> I.H (Salmon fish).</a:t>
            </a:r>
            <a:endParaRPr lang="ar-EG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80" name="TextBox 7">
            <a:extLst>
              <a:ext uri="{FF2B5EF4-FFF2-40B4-BE49-F238E27FC236}">
                <a16:creationId xmlns:a16="http://schemas.microsoft.com/office/drawing/2014/main" id="{6D3DC983-2FEE-BD9D-E21A-19D5635B3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0"/>
            <a:ext cx="542925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Larvae of </a:t>
            </a:r>
            <a:r>
              <a:rPr lang="en-US" altLang="en-US" sz="2400" b="1" i="1">
                <a:solidFill>
                  <a:srgbClr val="002060"/>
                </a:solidFill>
                <a:latin typeface="Arial" panose="020B0604020202020204" pitchFamily="34" charset="0"/>
              </a:rPr>
              <a:t>Diphyllobothrium latum</a:t>
            </a:r>
            <a:endParaRPr lang="ar-EG" altLang="en-US" sz="2400" b="1" i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E576B2-8435-C4C0-65B8-E2AFCF077A77}"/>
              </a:ext>
            </a:extLst>
          </p:cNvPr>
          <p:cNvSpPr txBox="1"/>
          <p:nvPr/>
        </p:nvSpPr>
        <p:spPr>
          <a:xfrm>
            <a:off x="500063" y="214313"/>
            <a:ext cx="2714625" cy="83026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Taenia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saginata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scolex</a:t>
            </a:r>
            <a:endParaRPr lang="ar-EG" sz="2400" b="1" dirty="0">
              <a:latin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79110-865C-530C-B038-0A79D93F69CD}"/>
              </a:ext>
            </a:extLst>
          </p:cNvPr>
          <p:cNvSpPr txBox="1"/>
          <p:nvPr/>
        </p:nvSpPr>
        <p:spPr>
          <a:xfrm>
            <a:off x="5857875" y="214313"/>
            <a:ext cx="2500313" cy="83026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Taenia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solium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scolex</a:t>
            </a:r>
            <a:endParaRPr lang="ar-EG" dirty="0"/>
          </a:p>
        </p:txBody>
      </p:sp>
      <p:pic>
        <p:nvPicPr>
          <p:cNvPr id="29700" name="Picture 3" descr="E:\dr mona pictures\صور\Picture77.jpg">
            <a:extLst>
              <a:ext uri="{FF2B5EF4-FFF2-40B4-BE49-F238E27FC236}">
                <a16:creationId xmlns:a16="http://schemas.microsoft.com/office/drawing/2014/main" id="{FC50128A-274B-200C-F450-1F98076D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2428875" cy="4214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2" descr="E:\dr mona pictures\صور\Picture144.jpg">
            <a:extLst>
              <a:ext uri="{FF2B5EF4-FFF2-40B4-BE49-F238E27FC236}">
                <a16:creationId xmlns:a16="http://schemas.microsoft.com/office/drawing/2014/main" id="{521B0E83-01A4-36E0-D80A-5A5C8FAB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357313"/>
            <a:ext cx="2500313" cy="414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9D0413-FB52-9489-E171-87DEDB97C8D1}"/>
              </a:ext>
            </a:extLst>
          </p:cNvPr>
          <p:cNvCxnSpPr/>
          <p:nvPr/>
        </p:nvCxnSpPr>
        <p:spPr>
          <a:xfrm flipV="1">
            <a:off x="5143500" y="2857500"/>
            <a:ext cx="1071563" cy="9286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562BC4-E4DA-62A3-B963-9777428313C2}"/>
              </a:ext>
            </a:extLst>
          </p:cNvPr>
          <p:cNvCxnSpPr/>
          <p:nvPr/>
        </p:nvCxnSpPr>
        <p:spPr>
          <a:xfrm rot="10800000">
            <a:off x="2357438" y="2857500"/>
            <a:ext cx="1357312" cy="8572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TextBox 16">
            <a:extLst>
              <a:ext uri="{FF2B5EF4-FFF2-40B4-BE49-F238E27FC236}">
                <a16:creationId xmlns:a16="http://schemas.microsoft.com/office/drawing/2014/main" id="{8A0B898C-D44C-0F2C-5805-D73B3818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3571875"/>
            <a:ext cx="121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Suckers</a:t>
            </a:r>
            <a:endParaRPr lang="ar-EG" altLang="en-US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A84F71-983C-C203-D8B1-D10CB53B6E68}"/>
              </a:ext>
            </a:extLst>
          </p:cNvPr>
          <p:cNvCxnSpPr/>
          <p:nvPr/>
        </p:nvCxnSpPr>
        <p:spPr>
          <a:xfrm>
            <a:off x="5429250" y="1857375"/>
            <a:ext cx="1357313" cy="142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6" name="TextBox 23">
            <a:extLst>
              <a:ext uri="{FF2B5EF4-FFF2-40B4-BE49-F238E27FC236}">
                <a16:creationId xmlns:a16="http://schemas.microsoft.com/office/drawing/2014/main" id="{EEDCADEB-65D9-36F3-F48A-0C24AECC5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643063"/>
            <a:ext cx="1643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Rostellum with 2 rows of hooks</a:t>
            </a:r>
            <a:endParaRPr lang="ar-EG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7" name="Rectangle 14">
            <a:extLst>
              <a:ext uri="{FF2B5EF4-FFF2-40B4-BE49-F238E27FC236}">
                <a16:creationId xmlns:a16="http://schemas.microsoft.com/office/drawing/2014/main" id="{237D2A40-BF31-8382-B35D-63386D60D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5715000"/>
            <a:ext cx="7358062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Globular, with 4 cup shaped suckers at the angles of the head</a:t>
            </a:r>
            <a:endParaRPr lang="ar-EG" altLang="en-US" sz="24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E:\تعديلات صور عملى البارا\fasciola adult 1.bmp">
            <a:extLst>
              <a:ext uri="{FF2B5EF4-FFF2-40B4-BE49-F238E27FC236}">
                <a16:creationId xmlns:a16="http://schemas.microsoft.com/office/drawing/2014/main" id="{1D9D4DF4-CBB6-095C-F9A5-0AC47569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5454"/>
          <a:stretch>
            <a:fillRect/>
          </a:stretch>
        </p:blipFill>
        <p:spPr bwMode="auto">
          <a:xfrm>
            <a:off x="4786313" y="857250"/>
            <a:ext cx="3714750" cy="5286375"/>
          </a:xfrm>
          <a:prstGeom prst="rect">
            <a:avLst/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291" name="Picture 2" descr="INTRODUCTION• Phylum:  Platyhelminthes• Flat worm• Liver fluke• Effects sheep,  cattle, and  sometimes  humansDR.T.V.RAO M...">
            <a:extLst>
              <a:ext uri="{FF2B5EF4-FFF2-40B4-BE49-F238E27FC236}">
                <a16:creationId xmlns:a16="http://schemas.microsoft.com/office/drawing/2014/main" id="{88573AEB-4DA4-DB6F-B019-3118131B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9" t="21509" r="6248" b="8870"/>
          <a:stretch>
            <a:fillRect/>
          </a:stretch>
        </p:blipFill>
        <p:spPr bwMode="auto">
          <a:xfrm>
            <a:off x="428625" y="857250"/>
            <a:ext cx="3786188" cy="5286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Box 3">
            <a:extLst>
              <a:ext uri="{FF2B5EF4-FFF2-40B4-BE49-F238E27FC236}">
                <a16:creationId xmlns:a16="http://schemas.microsoft.com/office/drawing/2014/main" id="{40241AB8-2C65-D6CF-CE04-B5A6029EA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6215063"/>
            <a:ext cx="321468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00000"/>
                </a:solidFill>
                <a:latin typeface="Arial" panose="020B0604020202020204" pitchFamily="34" charset="0"/>
              </a:rPr>
              <a:t>Fasciola hepatica</a:t>
            </a:r>
            <a:endParaRPr lang="ar-EG" altLang="en-US" sz="24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TextBox 4">
            <a:extLst>
              <a:ext uri="{FF2B5EF4-FFF2-40B4-BE49-F238E27FC236}">
                <a16:creationId xmlns:a16="http://schemas.microsoft.com/office/drawing/2014/main" id="{6D7C4E94-9654-A21B-5203-AECA59242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215063"/>
            <a:ext cx="3214687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00000"/>
                </a:solidFill>
                <a:latin typeface="Arial" panose="020B0604020202020204" pitchFamily="34" charset="0"/>
              </a:rPr>
              <a:t>Fasciola gigantica</a:t>
            </a:r>
            <a:endParaRPr lang="ar-EG" altLang="en-US" sz="24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TextBox 7">
            <a:extLst>
              <a:ext uri="{FF2B5EF4-FFF2-40B4-BE49-F238E27FC236}">
                <a16:creationId xmlns:a16="http://schemas.microsoft.com/office/drawing/2014/main" id="{41C8A052-17F9-2245-34A4-E75E180EC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0"/>
            <a:ext cx="3571875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Arial" panose="020B0604020202020204" pitchFamily="34" charset="0"/>
              </a:rPr>
              <a:t>Fasciola</a:t>
            </a: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 adult</a:t>
            </a:r>
            <a:endParaRPr lang="ar-EG" altLang="en-US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D:\صور الكتاب\كتاب العملي نهائي\pict practical\tsmat2.bmp">
            <a:extLst>
              <a:ext uri="{FF2B5EF4-FFF2-40B4-BE49-F238E27FC236}">
                <a16:creationId xmlns:a16="http://schemas.microsoft.com/office/drawing/2014/main" id="{B55E1AE9-2BA2-D3F3-A19E-64F2A4E87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5038" r="41956" b="39194"/>
          <a:stretch>
            <a:fillRect/>
          </a:stretch>
        </p:blipFill>
        <p:spPr bwMode="auto">
          <a:xfrm>
            <a:off x="5000625" y="1428750"/>
            <a:ext cx="3214688" cy="41433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494B276-82D8-DED5-9393-39FADB9E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4321" t="24403" r="4260" b="11071"/>
          <a:stretch>
            <a:fillRect/>
          </a:stretch>
        </p:blipFill>
        <p:spPr bwMode="auto">
          <a:xfrm>
            <a:off x="500034" y="1785926"/>
            <a:ext cx="4214842" cy="34290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>
              <a:rot lat="0" lon="300000" rev="5400000"/>
            </a:camera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719F25-7CB9-E435-7C06-9063AD54B743}"/>
              </a:ext>
            </a:extLst>
          </p:cNvPr>
          <p:cNvSpPr txBox="1"/>
          <p:nvPr/>
        </p:nvSpPr>
        <p:spPr>
          <a:xfrm>
            <a:off x="1500188" y="357188"/>
            <a:ext cx="6929437" cy="64611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Mature segment of 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saginata</a:t>
            </a:r>
            <a:endParaRPr lang="ar-EG" sz="3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E16B3-9D0C-1286-CDF6-B50E61F63E73}"/>
              </a:ext>
            </a:extLst>
          </p:cNvPr>
          <p:cNvSpPr txBox="1"/>
          <p:nvPr/>
        </p:nvSpPr>
        <p:spPr>
          <a:xfrm>
            <a:off x="1357313" y="5786438"/>
            <a:ext cx="6286500" cy="83026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Squarish</a:t>
            </a: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in shape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Contains male &amp; female genital systems</a:t>
            </a: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096CC5-7F9F-0ECE-8811-DEF3544C3473}"/>
              </a:ext>
            </a:extLst>
          </p:cNvPr>
          <p:cNvSpPr txBox="1"/>
          <p:nvPr/>
        </p:nvSpPr>
        <p:spPr>
          <a:xfrm>
            <a:off x="1357313" y="357188"/>
            <a:ext cx="6643687" cy="5842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ar-EG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Gravid segment of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saginata</a:t>
            </a:r>
            <a:endParaRPr lang="ar-EG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10" descr="C:\Darwin's files\Parasitology\Photos - Cestodes\Film0045.BMP">
            <a:extLst>
              <a:ext uri="{FF2B5EF4-FFF2-40B4-BE49-F238E27FC236}">
                <a16:creationId xmlns:a16="http://schemas.microsoft.com/office/drawing/2014/main" id="{256957C5-33D4-1243-AE59-F68400CBF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14438"/>
            <a:ext cx="3071812" cy="50720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0CC6E1-3AF0-7095-8992-73A21D7EC07D}"/>
              </a:ext>
            </a:extLst>
          </p:cNvPr>
          <p:cNvSpPr txBox="1"/>
          <p:nvPr/>
        </p:nvSpPr>
        <p:spPr>
          <a:xfrm>
            <a:off x="214313" y="1285875"/>
            <a:ext cx="5214937" cy="48942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3399"/>
                </a:solidFill>
                <a:cs typeface="Majalla UI"/>
              </a:rPr>
              <a:t>Longer than broad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3399"/>
                </a:solidFill>
                <a:cs typeface="Majalla UI"/>
              </a:rPr>
              <a:t>Uterus with 15 - 30 (18) lateral branches on each side 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3399"/>
                </a:solidFill>
                <a:cs typeface="Majalla UI"/>
              </a:rPr>
              <a:t>Full of eggs.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3399"/>
                </a:solidFill>
                <a:cs typeface="Majalla UI"/>
              </a:rPr>
              <a:t>Detached </a:t>
            </a:r>
            <a:r>
              <a:rPr lang="en-US" sz="2800" b="1" dirty="0">
                <a:solidFill>
                  <a:srgbClr val="C00000"/>
                </a:solidFill>
                <a:cs typeface="Majalla UI"/>
              </a:rPr>
              <a:t>singly</a:t>
            </a:r>
            <a:r>
              <a:rPr lang="en-US" sz="2800" b="1" dirty="0">
                <a:solidFill>
                  <a:srgbClr val="003399"/>
                </a:solidFill>
                <a:cs typeface="Majalla UI"/>
              </a:rPr>
              <a:t> out of the anus(with feces or actively migrate).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E:\dr mona pictures\صور\Tsol04-Taenia-solium--matur.jpg">
            <a:extLst>
              <a:ext uri="{FF2B5EF4-FFF2-40B4-BE49-F238E27FC236}">
                <a16:creationId xmlns:a16="http://schemas.microsoft.com/office/drawing/2014/main" id="{E556FCAD-6DBB-A478-54AD-553D1053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4" t="29031" b="4839"/>
          <a:stretch>
            <a:fillRect/>
          </a:stretch>
        </p:blipFill>
        <p:spPr bwMode="auto">
          <a:xfrm>
            <a:off x="5429250" y="1714500"/>
            <a:ext cx="3357563" cy="4714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4D3E47-2C7F-8066-684F-20609F9E3C81}"/>
              </a:ext>
            </a:extLst>
          </p:cNvPr>
          <p:cNvSpPr txBox="1"/>
          <p:nvPr/>
        </p:nvSpPr>
        <p:spPr>
          <a:xfrm>
            <a:off x="1143000" y="428625"/>
            <a:ext cx="6929438" cy="646113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Mature segment of 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solium</a:t>
            </a:r>
            <a:endParaRPr lang="ar-EG" sz="3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D7FF81-FF62-9EBB-963A-A5B01A3D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71625"/>
            <a:ext cx="4572000" cy="4857750"/>
          </a:xfr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Strobila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About 1000 segments:-</a:t>
            </a:r>
          </a:p>
          <a:p>
            <a:pPr eaLnBrk="1" hangingPunct="1">
              <a:lnSpc>
                <a:spcPct val="170000"/>
              </a:lnSpc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Immature segments.</a:t>
            </a:r>
          </a:p>
          <a:p>
            <a:pPr eaLnBrk="1" hangingPunct="1">
              <a:lnSpc>
                <a:spcPct val="170000"/>
              </a:lnSpc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Mature segments :</a:t>
            </a:r>
          </a:p>
          <a:p>
            <a:pPr eaLnBrk="1" hangingPunct="1">
              <a:lnSpc>
                <a:spcPct val="170000"/>
              </a:lnSpc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Similar to </a:t>
            </a:r>
            <a:r>
              <a:rPr lang="en-US" b="1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b="1" i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saginata</a:t>
            </a: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except :-</a:t>
            </a:r>
          </a:p>
          <a:p>
            <a:pPr eaLnBrk="1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*</a:t>
            </a: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Smaller.</a:t>
            </a:r>
          </a:p>
          <a:p>
            <a:pPr eaLnBrk="1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*Testes : Fewer.</a:t>
            </a:r>
          </a:p>
          <a:p>
            <a:pPr eaLnBrk="1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*Ovary : </a:t>
            </a:r>
            <a:r>
              <a:rPr lang="en-US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Trilobed</a:t>
            </a: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rgbClr val="003399"/>
                </a:solidFill>
                <a:cs typeface="Majalla UI"/>
              </a:rPr>
              <a:t>  </a:t>
            </a:r>
            <a:endParaRPr lang="ar-EG" dirty="0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>
            <a:extLst>
              <a:ext uri="{FF2B5EF4-FFF2-40B4-BE49-F238E27FC236}">
                <a16:creationId xmlns:a16="http://schemas.microsoft.com/office/drawing/2014/main" id="{F0E7CE69-751A-4F89-964F-642D97BC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18832" r="2377" b="20325"/>
          <a:stretch>
            <a:fillRect/>
          </a:stretch>
        </p:blipFill>
        <p:spPr bwMode="auto">
          <a:xfrm rot="5400000">
            <a:off x="4643437" y="2214563"/>
            <a:ext cx="5072063" cy="32146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B7E04-DF07-45CC-6970-1B761ED9645F}"/>
              </a:ext>
            </a:extLst>
          </p:cNvPr>
          <p:cNvSpPr txBox="1"/>
          <p:nvPr/>
        </p:nvSpPr>
        <p:spPr>
          <a:xfrm>
            <a:off x="1285875" y="285750"/>
            <a:ext cx="6643688" cy="5842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ar-EG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Gravid segment of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solium</a:t>
            </a:r>
            <a:endParaRPr lang="ar-EG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Content Placeholder 2">
            <a:extLst>
              <a:ext uri="{FF2B5EF4-FFF2-40B4-BE49-F238E27FC236}">
                <a16:creationId xmlns:a16="http://schemas.microsoft.com/office/drawing/2014/main" id="{9AAA64C8-3180-BDFF-78C1-F6714FD0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4857750" cy="5072063"/>
          </a:xfr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 segments : 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3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</a:t>
            </a:r>
            <a:r>
              <a:rPr lang="en-US" altLang="en-US" sz="3000" b="1" i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saginata</a:t>
            </a:r>
            <a:r>
              <a:rPr lang="en-US" altLang="en-US" sz="3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except:-</a:t>
            </a:r>
          </a:p>
          <a:p>
            <a:pPr eaLnBrk="1" hangingPunct="1">
              <a:buClr>
                <a:srgbClr val="C00000"/>
              </a:buClr>
              <a:buFont typeface="Wingdings 2" panose="05020102010507070707" pitchFamily="18" charset="2"/>
              <a:buNone/>
            </a:pPr>
            <a:r>
              <a:rPr lang="en-US" altLang="en-US" sz="3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1 - Smaller.</a:t>
            </a:r>
          </a:p>
          <a:p>
            <a:pPr eaLnBrk="1" hangingPunct="1">
              <a:buClr>
                <a:srgbClr val="C00000"/>
              </a:buClr>
              <a:buFont typeface="Wingdings 2" panose="05020102010507070707" pitchFamily="18" charset="2"/>
              <a:buNone/>
            </a:pPr>
            <a:r>
              <a:rPr lang="en-US" altLang="en-US" sz="3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2 - Uterus: About 9 lateral branches on each side.</a:t>
            </a:r>
          </a:p>
          <a:p>
            <a:pPr eaLnBrk="1" hangingPunct="1">
              <a:buClr>
                <a:srgbClr val="C00000"/>
              </a:buClr>
              <a:buFont typeface="Wingdings 2" panose="05020102010507070707" pitchFamily="18" charset="2"/>
              <a:buNone/>
            </a:pPr>
            <a:r>
              <a:rPr lang="en-US" altLang="en-US" sz="3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3 - Segments </a:t>
            </a:r>
            <a:r>
              <a:rPr lang="en-US" alt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detach in groups.</a:t>
            </a:r>
          </a:p>
          <a:p>
            <a:pPr eaLnBrk="1" hangingPunct="1">
              <a:lnSpc>
                <a:spcPct val="200000"/>
              </a:lnSpc>
              <a:buFont typeface="Wingdings 2" panose="05020102010507070707" pitchFamily="18" charset="2"/>
              <a:buNone/>
            </a:pPr>
            <a:endParaRPr lang="ar-EG" altLang="en-US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dr mona pictures\صور\Picture14.jpg">
            <a:extLst>
              <a:ext uri="{FF2B5EF4-FFF2-40B4-BE49-F238E27FC236}">
                <a16:creationId xmlns:a16="http://schemas.microsoft.com/office/drawing/2014/main" id="{829E51C1-5668-EBC9-2FF9-45B1B1AD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428750"/>
            <a:ext cx="3286125" cy="4714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6B3223-3353-99DA-6619-B7FDD65F7E85}"/>
              </a:ext>
            </a:extLst>
          </p:cNvPr>
          <p:cNvSpPr txBox="1"/>
          <p:nvPr/>
        </p:nvSpPr>
        <p:spPr>
          <a:xfrm>
            <a:off x="1928813" y="428625"/>
            <a:ext cx="5000625" cy="5842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 of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Taenia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(D.S)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584D3-DA60-3CA0-8BEF-CF498AF07D78}"/>
              </a:ext>
            </a:extLst>
          </p:cNvPr>
          <p:cNvSpPr txBox="1"/>
          <p:nvPr/>
        </p:nvSpPr>
        <p:spPr>
          <a:xfrm>
            <a:off x="285750" y="1214438"/>
            <a:ext cx="4786313" cy="31702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 :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30- 40 µm in diameter.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Shape :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Spherical.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: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Thick,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radially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striated.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Color :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Yellowish brown.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Content :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Mature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hexacanth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embryo.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5160446A-DFB4-20CB-9514-1AE5B1255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500563"/>
            <a:ext cx="4714875" cy="230822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Egg of </a:t>
            </a:r>
            <a:r>
              <a:rPr lang="en-US" altLang="en-US" sz="2400" b="1" i="1">
                <a:solidFill>
                  <a:srgbClr val="002060"/>
                </a:solidFill>
                <a:latin typeface="Arial" panose="020B0604020202020204" pitchFamily="34" charset="0"/>
              </a:rPr>
              <a:t>T. solium 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similar to </a:t>
            </a:r>
            <a:r>
              <a:rPr lang="en-US" altLang="en-US" sz="2400" b="1" i="1">
                <a:solidFill>
                  <a:srgbClr val="002060"/>
                </a:solidFill>
                <a:latin typeface="Arial" panose="020B0604020202020204" pitchFamily="34" charset="0"/>
              </a:rPr>
              <a:t>T. saginata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but it is the infected stage to human causing cysticercosis</a:t>
            </a:r>
            <a:endParaRPr lang="ar-EG" altLang="en-US" sz="24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:\Users\Matrix\Downloads\cysticercus_bovis in beef.jpg">
            <a:extLst>
              <a:ext uri="{FF2B5EF4-FFF2-40B4-BE49-F238E27FC236}">
                <a16:creationId xmlns:a16="http://schemas.microsoft.com/office/drawing/2014/main" id="{3EE65336-3105-2C37-A51F-851C289A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214438"/>
            <a:ext cx="3571875" cy="4929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D171E2-6CE7-86C5-EE91-506F07953680}"/>
              </a:ext>
            </a:extLst>
          </p:cNvPr>
          <p:cNvSpPr txBox="1"/>
          <p:nvPr/>
        </p:nvSpPr>
        <p:spPr>
          <a:xfrm>
            <a:off x="1285875" y="357188"/>
            <a:ext cx="6643688" cy="5238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Cysticercus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bovis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saginata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(I.S)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TextBox 12">
            <a:extLst>
              <a:ext uri="{FF2B5EF4-FFF2-40B4-BE49-F238E27FC236}">
                <a16:creationId xmlns:a16="http://schemas.microsoft.com/office/drawing/2014/main" id="{8F4B0685-BAF2-7E88-E6AD-6B1E2163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85875"/>
            <a:ext cx="4357687" cy="526256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</a:rPr>
              <a:t>Cystic larva of </a:t>
            </a:r>
            <a:r>
              <a:rPr lang="en-US" altLang="en-US" sz="2800" b="1" i="1">
                <a:solidFill>
                  <a:srgbClr val="003399"/>
                </a:solidFill>
                <a:latin typeface="Arial" panose="020B0604020202020204" pitchFamily="34" charset="0"/>
              </a:rPr>
              <a:t>T. saginata </a:t>
            </a: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</a:rPr>
              <a:t>found in beef.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  <a:ea typeface="Majalla UI"/>
                <a:cs typeface="Majalla UI"/>
              </a:rPr>
              <a:t>Lined with germinal epithelium &amp; contain fluid.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</a:rPr>
              <a:t>Has invaginated scolex with 4 suckers (without hooks).</a:t>
            </a: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C:\Users\Matrix\Downloads\cysticercus cellulosa 2.jpg">
            <a:extLst>
              <a:ext uri="{FF2B5EF4-FFF2-40B4-BE49-F238E27FC236}">
                <a16:creationId xmlns:a16="http://schemas.microsoft.com/office/drawing/2014/main" id="{FA828FAB-6EBD-48EF-6C88-50FE88AC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357313"/>
            <a:ext cx="3357562" cy="4857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2B497-2F22-D7B0-ED08-DD297FEB1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43063"/>
            <a:ext cx="4757738" cy="4214812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200000"/>
              </a:lnSpc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Similar to </a:t>
            </a:r>
            <a:r>
              <a:rPr lang="en-US" sz="28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cysticercus</a:t>
            </a:r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bovis</a:t>
            </a:r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but detected in pork and the </a:t>
            </a:r>
            <a:r>
              <a:rPr lang="en-US" sz="28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invaginated</a:t>
            </a:r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scolex</a:t>
            </a:r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carries 4 suckers, </a:t>
            </a:r>
            <a:r>
              <a:rPr lang="en-US" sz="28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rostellum</a:t>
            </a:r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and hooks.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A22F4-0FC6-D9EF-5CBB-78CF18868867}"/>
              </a:ext>
            </a:extLst>
          </p:cNvPr>
          <p:cNvSpPr txBox="1"/>
          <p:nvPr/>
        </p:nvSpPr>
        <p:spPr>
          <a:xfrm>
            <a:off x="1285875" y="357188"/>
            <a:ext cx="7000875" cy="5238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Cysticercus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cellulosa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solium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(I.S)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11.jpg">
            <a:extLst>
              <a:ext uri="{FF2B5EF4-FFF2-40B4-BE49-F238E27FC236}">
                <a16:creationId xmlns:a16="http://schemas.microsoft.com/office/drawing/2014/main" id="{31906D88-BAF4-2372-A4FE-8329CACFFCE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20930"/>
          <a:stretch>
            <a:fillRect/>
          </a:stretch>
        </p:blipFill>
        <p:spPr bwMode="auto">
          <a:xfrm>
            <a:off x="2714625" y="2643188"/>
            <a:ext cx="5286375" cy="228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C8456C-6339-1B0F-688F-CDC38D348973}"/>
              </a:ext>
            </a:extLst>
          </p:cNvPr>
          <p:cNvSpPr txBox="1"/>
          <p:nvPr/>
        </p:nvSpPr>
        <p:spPr>
          <a:xfrm>
            <a:off x="1571625" y="357188"/>
            <a:ext cx="5929313" cy="8302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Anterior end of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Entrobius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vermicularis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475CEE-1E9E-E9CE-F7F6-A4A597A3A204}"/>
              </a:ext>
            </a:extLst>
          </p:cNvPr>
          <p:cNvCxnSpPr/>
          <p:nvPr/>
        </p:nvCxnSpPr>
        <p:spPr>
          <a:xfrm>
            <a:off x="1571625" y="4143375"/>
            <a:ext cx="1143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TextBox 8">
            <a:extLst>
              <a:ext uri="{FF2B5EF4-FFF2-40B4-BE49-F238E27FC236}">
                <a16:creationId xmlns:a16="http://schemas.microsoft.com/office/drawing/2014/main" id="{ED12C312-AC63-B76A-4BA6-EFD9FEE75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9290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lips</a:t>
            </a:r>
            <a:endParaRPr lang="ar-EG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125352-D6B8-8BAC-AA4B-FC952E9038A3}"/>
              </a:ext>
            </a:extLst>
          </p:cNvPr>
          <p:cNvCxnSpPr/>
          <p:nvPr/>
        </p:nvCxnSpPr>
        <p:spPr>
          <a:xfrm rot="5400000" flipH="1" flipV="1">
            <a:off x="2107406" y="4536282"/>
            <a:ext cx="1071563" cy="8572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E4DA27-B914-A624-CC16-C9D4D64E2BD2}"/>
              </a:ext>
            </a:extLst>
          </p:cNvPr>
          <p:cNvCxnSpPr/>
          <p:nvPr/>
        </p:nvCxnSpPr>
        <p:spPr>
          <a:xfrm rot="5400000" flipH="1" flipV="1">
            <a:off x="1821656" y="4250532"/>
            <a:ext cx="1643063" cy="8572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6" name="TextBox 18">
            <a:extLst>
              <a:ext uri="{FF2B5EF4-FFF2-40B4-BE49-F238E27FC236}">
                <a16:creationId xmlns:a16="http://schemas.microsoft.com/office/drawing/2014/main" id="{10ADF40B-6DCD-5BBD-2829-F50C7A06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429250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EG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897" name="TextBox 19">
            <a:extLst>
              <a:ext uri="{FF2B5EF4-FFF2-40B4-BE49-F238E27FC236}">
                <a16:creationId xmlns:a16="http://schemas.microsoft.com/office/drawing/2014/main" id="{8FEF6624-0EA7-C08A-AC44-84F96C5C6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428750"/>
            <a:ext cx="2214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bulbed oesophagus</a:t>
            </a:r>
            <a:endParaRPr lang="ar-EG" altLang="en-US" sz="2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898" name="TextBox 20">
            <a:extLst>
              <a:ext uri="{FF2B5EF4-FFF2-40B4-BE49-F238E27FC236}">
                <a16:creationId xmlns:a16="http://schemas.microsoft.com/office/drawing/2014/main" id="{E084BB29-B88D-F47A-3E28-88395FB40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572125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Cephalic alae</a:t>
            </a:r>
            <a:endParaRPr lang="ar-EG" altLang="en-US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5E861E-C2E8-262E-B836-ED74CDD6CFEB}"/>
              </a:ext>
            </a:extLst>
          </p:cNvPr>
          <p:cNvCxnSpPr/>
          <p:nvPr/>
        </p:nvCxnSpPr>
        <p:spPr>
          <a:xfrm>
            <a:off x="3786188" y="2000250"/>
            <a:ext cx="1785937" cy="12858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40964A-DA87-4A99-DD0B-8C1BCB27126E}"/>
              </a:ext>
            </a:extLst>
          </p:cNvPr>
          <p:cNvCxnSpPr/>
          <p:nvPr/>
        </p:nvCxnSpPr>
        <p:spPr>
          <a:xfrm rot="16200000" flipH="1">
            <a:off x="3321844" y="2464594"/>
            <a:ext cx="1643063" cy="7143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12.jpg">
            <a:extLst>
              <a:ext uri="{FF2B5EF4-FFF2-40B4-BE49-F238E27FC236}">
                <a16:creationId xmlns:a16="http://schemas.microsoft.com/office/drawing/2014/main" id="{3D0A7B02-9929-60B2-7567-DE88EF067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714375"/>
            <a:ext cx="3429000" cy="4714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7" descr="13.jpg">
            <a:extLst>
              <a:ext uri="{FF2B5EF4-FFF2-40B4-BE49-F238E27FC236}">
                <a16:creationId xmlns:a16="http://schemas.microsoft.com/office/drawing/2014/main" id="{6E67DA02-0236-0058-618D-CB0AD6C1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42938"/>
            <a:ext cx="3357562" cy="47863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1CCF70-F68A-D8B8-8227-DA83164E0727}"/>
              </a:ext>
            </a:extLst>
          </p:cNvPr>
          <p:cNvSpPr txBox="1"/>
          <p:nvPr/>
        </p:nvSpPr>
        <p:spPr>
          <a:xfrm>
            <a:off x="1071563" y="5786438"/>
            <a:ext cx="3143250" cy="7080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Entrobius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vermicularis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female</a:t>
            </a:r>
            <a:endParaRPr lang="ar-EG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5F61F-D6D4-F8F9-B6CF-79FEB6D54C8D}"/>
              </a:ext>
            </a:extLst>
          </p:cNvPr>
          <p:cNvSpPr txBox="1"/>
          <p:nvPr/>
        </p:nvSpPr>
        <p:spPr>
          <a:xfrm>
            <a:off x="5214938" y="5786438"/>
            <a:ext cx="3357562" cy="7080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Entrobius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vermicularis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male</a:t>
            </a:r>
            <a:endParaRPr lang="ar-EG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14.jpg">
            <a:extLst>
              <a:ext uri="{FF2B5EF4-FFF2-40B4-BE49-F238E27FC236}">
                <a16:creationId xmlns:a16="http://schemas.microsoft.com/office/drawing/2014/main" id="{43DDC6B4-0E7D-21DC-CB6C-C77456B69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571625"/>
            <a:ext cx="3143250" cy="4714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FEB0D-462D-CC64-05DD-F206A1F806A3}"/>
              </a:ext>
            </a:extLst>
          </p:cNvPr>
          <p:cNvSpPr txBox="1"/>
          <p:nvPr/>
        </p:nvSpPr>
        <p:spPr>
          <a:xfrm>
            <a:off x="2357438" y="71438"/>
            <a:ext cx="4143375" cy="954087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Entrobius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vermicularis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</a:t>
            </a:r>
            <a:endParaRPr lang="ar-EG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9940" name="TextBox 6">
            <a:extLst>
              <a:ext uri="{FF2B5EF4-FFF2-40B4-BE49-F238E27FC236}">
                <a16:creationId xmlns:a16="http://schemas.microsoft.com/office/drawing/2014/main" id="{23FAFF90-3FF8-B1B6-955E-03AE8B25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357313"/>
            <a:ext cx="5000625" cy="52625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(D.S &amp; I.S)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50 x 25 µm in diameter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Oval.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D-shaped or planoconvex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Thick shell.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 Translucent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- Mature (fully developed larvae). </a:t>
            </a:r>
            <a:endParaRPr lang="ar-EG" altLang="en-US" sz="28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BE0CBD-D736-9F49-7F15-D0DAEFAA2B21}"/>
              </a:ext>
            </a:extLst>
          </p:cNvPr>
          <p:cNvSpPr txBox="1"/>
          <p:nvPr/>
        </p:nvSpPr>
        <p:spPr>
          <a:xfrm>
            <a:off x="2928938" y="214313"/>
            <a:ext cx="2928937" cy="58420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Fasciola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adult</a:t>
            </a:r>
          </a:p>
        </p:txBody>
      </p:sp>
      <p:pic>
        <p:nvPicPr>
          <p:cNvPr id="13315" name="Picture 7" descr="fasciola giganica">
            <a:extLst>
              <a:ext uri="{FF2B5EF4-FFF2-40B4-BE49-F238E27FC236}">
                <a16:creationId xmlns:a16="http://schemas.microsoft.com/office/drawing/2014/main" id="{9034FB0F-362E-6C35-44DA-D3AB913F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357313"/>
            <a:ext cx="2071687" cy="5072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8" descr="F:\Helminths photos\F.hepatica.gif">
            <a:extLst>
              <a:ext uri="{FF2B5EF4-FFF2-40B4-BE49-F238E27FC236}">
                <a16:creationId xmlns:a16="http://schemas.microsoft.com/office/drawing/2014/main" id="{C5BA6F72-C989-B6FD-F6F6-25A41060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00188"/>
            <a:ext cx="2643188" cy="46434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84E3BD-811A-109A-8296-A557DDAE762D}"/>
              </a:ext>
            </a:extLst>
          </p:cNvPr>
          <p:cNvCxnSpPr/>
          <p:nvPr/>
        </p:nvCxnSpPr>
        <p:spPr>
          <a:xfrm>
            <a:off x="5143500" y="1428750"/>
            <a:ext cx="1643063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699C46-2745-30EA-E647-52503845044F}"/>
              </a:ext>
            </a:extLst>
          </p:cNvPr>
          <p:cNvCxnSpPr/>
          <p:nvPr/>
        </p:nvCxnSpPr>
        <p:spPr>
          <a:xfrm rot="10800000" flipV="1">
            <a:off x="1857375" y="1500188"/>
            <a:ext cx="1428750" cy="142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25">
            <a:extLst>
              <a:ext uri="{FF2B5EF4-FFF2-40B4-BE49-F238E27FC236}">
                <a16:creationId xmlns:a16="http://schemas.microsoft.com/office/drawing/2014/main" id="{E1FD6CE2-C388-501A-D4E4-91C1B78E4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214438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O.S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0DAF11-A6F5-CB55-F9E1-3C80893E0A95}"/>
              </a:ext>
            </a:extLst>
          </p:cNvPr>
          <p:cNvCxnSpPr/>
          <p:nvPr/>
        </p:nvCxnSpPr>
        <p:spPr>
          <a:xfrm flipV="1">
            <a:off x="5214938" y="1785938"/>
            <a:ext cx="1785937" cy="2857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13FA37-7E75-F586-5120-C58AE709C36C}"/>
              </a:ext>
            </a:extLst>
          </p:cNvPr>
          <p:cNvCxnSpPr/>
          <p:nvPr/>
        </p:nvCxnSpPr>
        <p:spPr>
          <a:xfrm rot="10800000">
            <a:off x="1857375" y="2000250"/>
            <a:ext cx="1857375" cy="2143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TextBox 36">
            <a:extLst>
              <a:ext uri="{FF2B5EF4-FFF2-40B4-BE49-F238E27FC236}">
                <a16:creationId xmlns:a16="http://schemas.microsoft.com/office/drawing/2014/main" id="{D903220C-D201-33E6-25F7-CDA22D74F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9288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Calibri" panose="020F0502020204030204" pitchFamily="34" charset="0"/>
              </a:rPr>
              <a:t>C.G.P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0A898FE-13FA-2EF0-953D-E86D1D89198A}"/>
              </a:ext>
            </a:extLst>
          </p:cNvPr>
          <p:cNvCxnSpPr/>
          <p:nvPr/>
        </p:nvCxnSpPr>
        <p:spPr>
          <a:xfrm flipV="1">
            <a:off x="5286375" y="1928813"/>
            <a:ext cx="1785938" cy="10001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B4AF9E-6078-14D1-5252-BE0D05757C09}"/>
              </a:ext>
            </a:extLst>
          </p:cNvPr>
          <p:cNvCxnSpPr/>
          <p:nvPr/>
        </p:nvCxnSpPr>
        <p:spPr>
          <a:xfrm rot="10800000">
            <a:off x="1714500" y="2286000"/>
            <a:ext cx="2214563" cy="71437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TextBox 43">
            <a:extLst>
              <a:ext uri="{FF2B5EF4-FFF2-40B4-BE49-F238E27FC236}">
                <a16:creationId xmlns:a16="http://schemas.microsoft.com/office/drawing/2014/main" id="{1E99ACEA-BA35-C78C-ECCF-1BD8EAF7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78606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V.S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6B4FE98-B1EB-A172-7000-44B212A37770}"/>
              </a:ext>
            </a:extLst>
          </p:cNvPr>
          <p:cNvCxnSpPr/>
          <p:nvPr/>
        </p:nvCxnSpPr>
        <p:spPr>
          <a:xfrm flipV="1">
            <a:off x="5857875" y="3357563"/>
            <a:ext cx="1714500" cy="12144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0A784E9-D40E-24EE-7C98-F217C1F076B9}"/>
              </a:ext>
            </a:extLst>
          </p:cNvPr>
          <p:cNvCxnSpPr/>
          <p:nvPr/>
        </p:nvCxnSpPr>
        <p:spPr>
          <a:xfrm rot="10800000">
            <a:off x="1785938" y="3857625"/>
            <a:ext cx="1785937" cy="9286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8" name="TextBox 50">
            <a:extLst>
              <a:ext uri="{FF2B5EF4-FFF2-40B4-BE49-F238E27FC236}">
                <a16:creationId xmlns:a16="http://schemas.microsoft.com/office/drawing/2014/main" id="{69CC396E-415F-20D7-F0CA-992480F01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4357688"/>
            <a:ext cx="2143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2 branched testes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1D4E8D-37EC-7801-181E-4FFB4F7E431C}"/>
              </a:ext>
            </a:extLst>
          </p:cNvPr>
          <p:cNvCxnSpPr/>
          <p:nvPr/>
        </p:nvCxnSpPr>
        <p:spPr>
          <a:xfrm flipV="1">
            <a:off x="5429250" y="2428875"/>
            <a:ext cx="1643063" cy="1285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DB7074D-079F-AB91-F2FA-A102A2639033}"/>
              </a:ext>
            </a:extLst>
          </p:cNvPr>
          <p:cNvCxnSpPr/>
          <p:nvPr/>
        </p:nvCxnSpPr>
        <p:spPr>
          <a:xfrm rot="10800000">
            <a:off x="1714500" y="2714625"/>
            <a:ext cx="2143125" cy="107156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1" name="TextBox 57">
            <a:extLst>
              <a:ext uri="{FF2B5EF4-FFF2-40B4-BE49-F238E27FC236}">
                <a16:creationId xmlns:a16="http://schemas.microsoft.com/office/drawing/2014/main" id="{FF97242E-3BD6-3AA7-4457-5B9BB0F10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3571875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Uterus</a:t>
            </a:r>
          </a:p>
        </p:txBody>
      </p:sp>
      <p:sp>
        <p:nvSpPr>
          <p:cNvPr id="13332" name="TextBox 60">
            <a:extLst>
              <a:ext uri="{FF2B5EF4-FFF2-40B4-BE49-F238E27FC236}">
                <a16:creationId xmlns:a16="http://schemas.microsoft.com/office/drawing/2014/main" id="{B1634FED-4D59-0BE2-4D37-BE835A7F7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6429375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tx1"/>
                </a:solidFill>
                <a:latin typeface="Arial" panose="020B0604020202020204" pitchFamily="34" charset="0"/>
              </a:rPr>
              <a:t>F. gigantica</a:t>
            </a:r>
          </a:p>
        </p:txBody>
      </p:sp>
      <p:sp>
        <p:nvSpPr>
          <p:cNvPr id="13333" name="TextBox 61">
            <a:extLst>
              <a:ext uri="{FF2B5EF4-FFF2-40B4-BE49-F238E27FC236}">
                <a16:creationId xmlns:a16="http://schemas.microsoft.com/office/drawing/2014/main" id="{53933E6E-A87A-01DA-C184-8CB6BD847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6429375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tx1"/>
                </a:solidFill>
                <a:latin typeface="Arial" panose="020B0604020202020204" pitchFamily="34" charset="0"/>
              </a:rPr>
              <a:t>F. hepatica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6644B3-1331-D448-8E4A-809F61BA828E}"/>
              </a:ext>
            </a:extLst>
          </p:cNvPr>
          <p:cNvCxnSpPr/>
          <p:nvPr/>
        </p:nvCxnSpPr>
        <p:spPr>
          <a:xfrm>
            <a:off x="5929313" y="4572000"/>
            <a:ext cx="1643062" cy="714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77C697-F826-AEFF-DC19-371FCEB9C4AF}"/>
              </a:ext>
            </a:extLst>
          </p:cNvPr>
          <p:cNvCxnSpPr>
            <a:stCxn id="13328" idx="1"/>
          </p:cNvCxnSpPr>
          <p:nvPr/>
        </p:nvCxnSpPr>
        <p:spPr>
          <a:xfrm rot="10800000">
            <a:off x="1857375" y="4786313"/>
            <a:ext cx="1785938" cy="492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0px-CapillariaPhilippEgg">
            <a:extLst>
              <a:ext uri="{FF2B5EF4-FFF2-40B4-BE49-F238E27FC236}">
                <a16:creationId xmlns:a16="http://schemas.microsoft.com/office/drawing/2014/main" id="{957FCEDB-5E48-3C10-C468-5E2B24A9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428750"/>
            <a:ext cx="4071937" cy="435768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7ECD7A-2838-5187-8FAE-019635CE912E}"/>
              </a:ext>
            </a:extLst>
          </p:cNvPr>
          <p:cNvSpPr txBox="1"/>
          <p:nvPr/>
        </p:nvSpPr>
        <p:spPr>
          <a:xfrm>
            <a:off x="1785938" y="428625"/>
            <a:ext cx="5143500" cy="5238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Capillaria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philippinensis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</a:t>
            </a:r>
            <a:endParaRPr lang="ar-EG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B6AE09-40A7-7F56-F53E-2603DF9B2928}"/>
              </a:ext>
            </a:extLst>
          </p:cNvPr>
          <p:cNvSpPr txBox="1"/>
          <p:nvPr/>
        </p:nvSpPr>
        <p:spPr>
          <a:xfrm>
            <a:off x="428625" y="1357313"/>
            <a:ext cx="3857625" cy="526256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(D.S)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- 40 x 20 um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-Barrel shape with small and flat bipolar plugs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Thick shell.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Yellowish brown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Immature </a:t>
            </a:r>
            <a:endParaRPr lang="ar-EG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654722-A781-BB23-6BD8-740AFDDF8FC6}"/>
              </a:ext>
            </a:extLst>
          </p:cNvPr>
          <p:cNvSpPr txBox="1"/>
          <p:nvPr/>
        </p:nvSpPr>
        <p:spPr>
          <a:xfrm>
            <a:off x="928688" y="285750"/>
            <a:ext cx="7000875" cy="461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Microfilaria of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Wuchereria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bancrofti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(D.S)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TextBox 5">
            <a:extLst>
              <a:ext uri="{FF2B5EF4-FFF2-40B4-BE49-F238E27FC236}">
                <a16:creationId xmlns:a16="http://schemas.microsoft.com/office/drawing/2014/main" id="{F4BEBF80-1835-29ED-A647-6BBE05E04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214813"/>
            <a:ext cx="8501063" cy="223996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lvl="1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Microfilaria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is 250 </a:t>
            </a:r>
            <a:r>
              <a:rPr lang="el-GR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mx8 </a:t>
            </a:r>
            <a:r>
              <a:rPr lang="el-GR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m, body with smooth curves, loose sheath with deeply stained nuclei with empty ant. and post. ends &amp;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have nocturnal periodicity (10 p.m. to 2 a.m).</a:t>
            </a:r>
            <a:endParaRPr lang="ar-EG" altLang="en-US" sz="2400" b="1">
              <a:latin typeface="Arial" panose="020B0604020202020204" pitchFamily="34" charset="0"/>
            </a:endParaRPr>
          </a:p>
        </p:txBody>
      </p:sp>
      <p:pic>
        <p:nvPicPr>
          <p:cNvPr id="10" name="Picture 5" descr="5AG000_Wuch-banc_www-medicine-mcgill-ca_Web_MX">
            <a:extLst>
              <a:ext uri="{FF2B5EF4-FFF2-40B4-BE49-F238E27FC236}">
                <a16:creationId xmlns:a16="http://schemas.microsoft.com/office/drawing/2014/main" id="{05043CEE-97CE-D97F-4F46-2BBC212B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8358187" cy="2660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8059-892E-23F8-7387-8543B245CB3D}"/>
              </a:ext>
            </a:extLst>
          </p:cNvPr>
          <p:cNvSpPr/>
          <p:nvPr/>
        </p:nvSpPr>
        <p:spPr>
          <a:xfrm flipV="1">
            <a:off x="1285875" y="2000250"/>
            <a:ext cx="3286125" cy="35718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EG"/>
          </a:p>
        </p:txBody>
      </p:sp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ABA2F-3DAD-3467-D74E-D0BFD1E43C41}"/>
              </a:ext>
            </a:extLst>
          </p:cNvPr>
          <p:cNvSpPr txBox="1"/>
          <p:nvPr/>
        </p:nvSpPr>
        <p:spPr>
          <a:xfrm>
            <a:off x="2286000" y="428625"/>
            <a:ext cx="4572000" cy="523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Microfilaria of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loa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TextBox 5">
            <a:extLst>
              <a:ext uri="{FF2B5EF4-FFF2-40B4-BE49-F238E27FC236}">
                <a16:creationId xmlns:a16="http://schemas.microsoft.com/office/drawing/2014/main" id="{E2A02B91-0A01-C1CD-8612-0CEAF8586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857375"/>
            <a:ext cx="4143375" cy="44005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250 x 8 um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Tight sheath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Tail end full of nuclei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 Angular curves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Appears in blood only in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daytime</a:t>
            </a: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(between 10 A.M. &amp; 2 P.M.)</a:t>
            </a: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 [diurnal periodicity].</a:t>
            </a:r>
          </a:p>
        </p:txBody>
      </p:sp>
      <p:pic>
        <p:nvPicPr>
          <p:cNvPr id="1026" name="Picture 2" descr="C:\Documents and Settings\Admin\My Documents\Downloads\iloa loa microfilaria.jpg">
            <a:extLst>
              <a:ext uri="{FF2B5EF4-FFF2-40B4-BE49-F238E27FC236}">
                <a16:creationId xmlns:a16="http://schemas.microsoft.com/office/drawing/2014/main" id="{92413672-79DE-F95F-F900-925EC15B9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6154" r="5128"/>
          <a:stretch>
            <a:fillRect/>
          </a:stretch>
        </p:blipFill>
        <p:spPr bwMode="auto">
          <a:xfrm>
            <a:off x="4786313" y="1428750"/>
            <a:ext cx="3714750" cy="49291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A7DE516-F2E4-F5D1-9682-4CB749D1ACF9}"/>
              </a:ext>
            </a:extLst>
          </p:cNvPr>
          <p:cNvSpPr/>
          <p:nvPr/>
        </p:nvSpPr>
        <p:spPr>
          <a:xfrm>
            <a:off x="7286625" y="4500563"/>
            <a:ext cx="1214438" cy="134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EG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EC7079-0E1E-F9F2-C249-A01CC2081277}"/>
              </a:ext>
            </a:extLst>
          </p:cNvPr>
          <p:cNvSpPr/>
          <p:nvPr/>
        </p:nvSpPr>
        <p:spPr>
          <a:xfrm>
            <a:off x="6000750" y="1571625"/>
            <a:ext cx="2357438" cy="10715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EG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CA8EC99-6F84-9CAE-2D9F-2F84B014BE83}"/>
              </a:ext>
            </a:extLst>
          </p:cNvPr>
          <p:cNvSpPr/>
          <p:nvPr/>
        </p:nvSpPr>
        <p:spPr>
          <a:xfrm>
            <a:off x="4786313" y="3714750"/>
            <a:ext cx="914400" cy="1357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EG"/>
          </a:p>
        </p:txBody>
      </p:sp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4">
            <a:extLst>
              <a:ext uri="{FF2B5EF4-FFF2-40B4-BE49-F238E27FC236}">
                <a16:creationId xmlns:a16="http://schemas.microsoft.com/office/drawing/2014/main" id="{B8CE0E61-46A6-0141-CF37-354FF3DD8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3643313"/>
            <a:ext cx="214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EG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B5158-2812-76F6-2C3D-8F8308983565}"/>
              </a:ext>
            </a:extLst>
          </p:cNvPr>
          <p:cNvSpPr txBox="1"/>
          <p:nvPr/>
        </p:nvSpPr>
        <p:spPr>
          <a:xfrm>
            <a:off x="2357438" y="357188"/>
            <a:ext cx="4143375" cy="95408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Entamoeba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histolytica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Trophozoite</a:t>
            </a:r>
            <a:endParaRPr lang="ar-EG" sz="2800" b="1" i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44036" name="Picture 7" descr="F:\Cestode\pict arthropodes 2\e hist troph 2.jpg">
            <a:extLst>
              <a:ext uri="{FF2B5EF4-FFF2-40B4-BE49-F238E27FC236}">
                <a16:creationId xmlns:a16="http://schemas.microsoft.com/office/drawing/2014/main" id="{C1FFDCD7-5951-E03D-427A-B1A6D539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7" r="45999"/>
          <a:stretch>
            <a:fillRect/>
          </a:stretch>
        </p:blipFill>
        <p:spPr bwMode="auto">
          <a:xfrm>
            <a:off x="2286000" y="1928813"/>
            <a:ext cx="4000500" cy="40719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B62E18-F247-2367-5DEA-F00D38D13EDB}"/>
              </a:ext>
            </a:extLst>
          </p:cNvPr>
          <p:cNvCxnSpPr/>
          <p:nvPr/>
        </p:nvCxnSpPr>
        <p:spPr>
          <a:xfrm rot="10800000">
            <a:off x="5643563" y="3214688"/>
            <a:ext cx="1214437" cy="15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26DB47-355A-64AE-75A9-EF541D7B4FA1}"/>
              </a:ext>
            </a:extLst>
          </p:cNvPr>
          <p:cNvCxnSpPr/>
          <p:nvPr/>
        </p:nvCxnSpPr>
        <p:spPr>
          <a:xfrm rot="10800000">
            <a:off x="5429250" y="5500688"/>
            <a:ext cx="1285875" cy="158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2BC601-3B3A-BF96-F5F4-FE82E529458E}"/>
              </a:ext>
            </a:extLst>
          </p:cNvPr>
          <p:cNvCxnSpPr/>
          <p:nvPr/>
        </p:nvCxnSpPr>
        <p:spPr>
          <a:xfrm rot="10800000" flipV="1">
            <a:off x="5072063" y="3500438"/>
            <a:ext cx="1857375" cy="21431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A0742C-48EE-EEA5-7426-37D9C3CA0E13}"/>
              </a:ext>
            </a:extLst>
          </p:cNvPr>
          <p:cNvCxnSpPr/>
          <p:nvPr/>
        </p:nvCxnSpPr>
        <p:spPr>
          <a:xfrm rot="10800000">
            <a:off x="5072063" y="4000500"/>
            <a:ext cx="1857375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0FA7F0-F0F1-1DDB-D105-3BC52879CD42}"/>
              </a:ext>
            </a:extLst>
          </p:cNvPr>
          <p:cNvCxnSpPr/>
          <p:nvPr/>
        </p:nvCxnSpPr>
        <p:spPr>
          <a:xfrm rot="10800000">
            <a:off x="5572125" y="4786313"/>
            <a:ext cx="928688" cy="15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A138C4-5F42-A91A-362C-79ADF91D0C09}"/>
              </a:ext>
            </a:extLst>
          </p:cNvPr>
          <p:cNvCxnSpPr/>
          <p:nvPr/>
        </p:nvCxnSpPr>
        <p:spPr>
          <a:xfrm rot="10800000" flipV="1">
            <a:off x="5929313" y="2000250"/>
            <a:ext cx="1000125" cy="4286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8222F6-0A70-53D0-C690-5C8196107E1B}"/>
              </a:ext>
            </a:extLst>
          </p:cNvPr>
          <p:cNvCxnSpPr/>
          <p:nvPr/>
        </p:nvCxnSpPr>
        <p:spPr>
          <a:xfrm>
            <a:off x="1785938" y="3786188"/>
            <a:ext cx="2857500" cy="21431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4" name="TextBox 40">
            <a:extLst>
              <a:ext uri="{FF2B5EF4-FFF2-40B4-BE49-F238E27FC236}">
                <a16:creationId xmlns:a16="http://schemas.microsoft.com/office/drawing/2014/main" id="{58B1F369-9612-8B90-79B5-D9520403F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1643063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Pseudopodium</a:t>
            </a:r>
          </a:p>
        </p:txBody>
      </p:sp>
      <p:sp>
        <p:nvSpPr>
          <p:cNvPr id="44045" name="TextBox 41">
            <a:extLst>
              <a:ext uri="{FF2B5EF4-FFF2-40B4-BE49-F238E27FC236}">
                <a16:creationId xmlns:a16="http://schemas.microsoft.com/office/drawing/2014/main" id="{FCB87105-A327-C356-2DB2-3B492EE7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300037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Endoplasm</a:t>
            </a:r>
          </a:p>
        </p:txBody>
      </p:sp>
      <p:sp>
        <p:nvSpPr>
          <p:cNvPr id="44046" name="TextBox 42">
            <a:extLst>
              <a:ext uri="{FF2B5EF4-FFF2-40B4-BE49-F238E27FC236}">
                <a16:creationId xmlns:a16="http://schemas.microsoft.com/office/drawing/2014/main" id="{CAFB84C9-A509-8E9D-F1A9-84DC63860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3357563"/>
            <a:ext cx="121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Nucleus</a:t>
            </a:r>
          </a:p>
        </p:txBody>
      </p:sp>
      <p:sp>
        <p:nvSpPr>
          <p:cNvPr id="44047" name="TextBox 43">
            <a:extLst>
              <a:ext uri="{FF2B5EF4-FFF2-40B4-BE49-F238E27FC236}">
                <a16:creationId xmlns:a16="http://schemas.microsoft.com/office/drawing/2014/main" id="{438BB9B8-6D91-B281-9FD4-DD3A450E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3786188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Peripheral chromatin</a:t>
            </a:r>
          </a:p>
        </p:txBody>
      </p:sp>
      <p:sp>
        <p:nvSpPr>
          <p:cNvPr id="44048" name="TextBox 44">
            <a:extLst>
              <a:ext uri="{FF2B5EF4-FFF2-40B4-BE49-F238E27FC236}">
                <a16:creationId xmlns:a16="http://schemas.microsoft.com/office/drawing/2014/main" id="{381CC920-60B6-2756-45BA-B817B077F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4500563"/>
            <a:ext cx="2214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Food vacuole containing RBCs </a:t>
            </a:r>
          </a:p>
        </p:txBody>
      </p:sp>
      <p:sp>
        <p:nvSpPr>
          <p:cNvPr id="44049" name="TextBox 45">
            <a:extLst>
              <a:ext uri="{FF2B5EF4-FFF2-40B4-BE49-F238E27FC236}">
                <a16:creationId xmlns:a16="http://schemas.microsoft.com/office/drawing/2014/main" id="{D1009CFF-01C3-7ECD-E866-C2BD97729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5286375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Ectoplasm</a:t>
            </a:r>
          </a:p>
        </p:txBody>
      </p:sp>
      <p:sp>
        <p:nvSpPr>
          <p:cNvPr id="44050" name="TextBox 46">
            <a:extLst>
              <a:ext uri="{FF2B5EF4-FFF2-40B4-BE49-F238E27FC236}">
                <a16:creationId xmlns:a16="http://schemas.microsoft.com/office/drawing/2014/main" id="{9DB66862-9C07-1DE8-DC5E-5AFA18ED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286125"/>
            <a:ext cx="1500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Central karyosome</a:t>
            </a:r>
          </a:p>
        </p:txBody>
      </p:sp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نتيجة بحث الصور عن ‪images of entamoeba histolytica trophozoite‬‏">
            <a:extLst>
              <a:ext uri="{FF2B5EF4-FFF2-40B4-BE49-F238E27FC236}">
                <a16:creationId xmlns:a16="http://schemas.microsoft.com/office/drawing/2014/main" id="{2D1C5943-70EC-F105-7748-FB9E2DFC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214438"/>
            <a:ext cx="3571875" cy="26431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AutoShape 4" descr="نتيجة بحث الصور عن ‪images of entamoeba histolytica trophozoite‬‏">
            <a:extLst>
              <a:ext uri="{FF2B5EF4-FFF2-40B4-BE49-F238E27FC236}">
                <a16:creationId xmlns:a16="http://schemas.microsoft.com/office/drawing/2014/main" id="{B95C4AD0-9B05-D238-0818-88DC1A60B3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EG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5060" name="Picture 6" descr="نتيجة بحث الصور عن ‪images of entamoeba histolytica trophozoite‬‏">
            <a:extLst>
              <a:ext uri="{FF2B5EF4-FFF2-40B4-BE49-F238E27FC236}">
                <a16:creationId xmlns:a16="http://schemas.microsoft.com/office/drawing/2014/main" id="{023EE798-3FB3-608E-CD21-5B8EEE6E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067175"/>
            <a:ext cx="3643313" cy="24336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30746F-874B-6D4D-B18E-2EA9CAA6AFA9}"/>
              </a:ext>
            </a:extLst>
          </p:cNvPr>
          <p:cNvSpPr txBox="1"/>
          <p:nvPr/>
        </p:nvSpPr>
        <p:spPr>
          <a:xfrm>
            <a:off x="2357438" y="71438"/>
            <a:ext cx="4143375" cy="95408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Entamoeba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histolytica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Trophozoite</a:t>
            </a:r>
            <a:endParaRPr lang="ar-EG" sz="2800" b="1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5062" name="TextBox 7">
            <a:extLst>
              <a:ext uri="{FF2B5EF4-FFF2-40B4-BE49-F238E27FC236}">
                <a16:creationId xmlns:a16="http://schemas.microsoft.com/office/drawing/2014/main" id="{4186A1D1-5415-AB9D-545C-AD16E07BF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571625"/>
            <a:ext cx="4429125" cy="415448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20 um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Cytoplasm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: differentiated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Pseudopodia: finger shaped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RBCs: present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Bacteria: absent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Nucleus: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one with small central karyosome &amp; fine regularly arranged peripheral chromatin granules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Motility: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active</a:t>
            </a:r>
            <a:endParaRPr lang="ar-EG" altLang="en-US" sz="18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42D78E3-B2ED-EB14-D567-317250D03482}"/>
              </a:ext>
            </a:extLst>
          </p:cNvPr>
          <p:cNvSpPr txBox="1"/>
          <p:nvPr/>
        </p:nvSpPr>
        <p:spPr>
          <a:xfrm>
            <a:off x="2357438" y="285750"/>
            <a:ext cx="4357687" cy="461963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Entamoeb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coli</a:t>
            </a:r>
            <a:r>
              <a:rPr lang="en-US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trophzoite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46083" name="Picture 4" descr="ent-coli-darb">
            <a:extLst>
              <a:ext uri="{FF2B5EF4-FFF2-40B4-BE49-F238E27FC236}">
                <a16:creationId xmlns:a16="http://schemas.microsoft.com/office/drawing/2014/main" id="{AED663DD-383D-DCA2-857B-E07EBC59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16000" r="57944" b="17999"/>
          <a:stretch>
            <a:fillRect/>
          </a:stretch>
        </p:blipFill>
        <p:spPr bwMode="auto">
          <a:xfrm>
            <a:off x="4572000" y="1357313"/>
            <a:ext cx="4143375" cy="47863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Box 9">
            <a:extLst>
              <a:ext uri="{FF2B5EF4-FFF2-40B4-BE49-F238E27FC236}">
                <a16:creationId xmlns:a16="http://schemas.microsoft.com/office/drawing/2014/main" id="{37FF3C21-3A1A-C80A-033F-2AA8BE7C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357313"/>
            <a:ext cx="4000500" cy="526256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25 um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Cytoplasm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: not differentiated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Pseudopodia: Short &amp; blunt.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RBCs: absent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Bacteria: present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Food vacuoles : present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Nucleus: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one with large eccentric karyosome &amp; coarse irregularly arranged peripheral chromatin granules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Motility: 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sluggish</a:t>
            </a:r>
            <a:endParaRPr lang="ar-EG" altLang="en-US" sz="24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>
            <a:extLst>
              <a:ext uri="{FF2B5EF4-FFF2-40B4-BE49-F238E27FC236}">
                <a16:creationId xmlns:a16="http://schemas.microsoft.com/office/drawing/2014/main" id="{27AA9C08-0D7A-970B-7289-959B23FD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2" t="26617" r="16191" b="24721"/>
          <a:stretch>
            <a:fillRect/>
          </a:stretch>
        </p:blipFill>
        <p:spPr bwMode="auto">
          <a:xfrm>
            <a:off x="1643063" y="1357313"/>
            <a:ext cx="5715000" cy="321468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2D4E90-ACAD-2EA6-256F-B7F0FC99059E}"/>
              </a:ext>
            </a:extLst>
          </p:cNvPr>
          <p:cNvSpPr txBox="1"/>
          <p:nvPr/>
        </p:nvSpPr>
        <p:spPr>
          <a:xfrm>
            <a:off x="2786063" y="214313"/>
            <a:ext cx="3786187" cy="95408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C00000"/>
                </a:solidFill>
              </a:rPr>
              <a:t>Entamoeba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histolytica</a:t>
            </a:r>
            <a:r>
              <a:rPr lang="en-US" sz="2800" b="1" i="1" dirty="0">
                <a:solidFill>
                  <a:srgbClr val="C00000"/>
                </a:solidFill>
              </a:rPr>
              <a:t>  mature </a:t>
            </a:r>
            <a:r>
              <a:rPr lang="en-US" sz="2800" b="1" dirty="0">
                <a:solidFill>
                  <a:srgbClr val="C00000"/>
                </a:solidFill>
              </a:rPr>
              <a:t>cyst</a:t>
            </a:r>
            <a:endParaRPr lang="ar-EG" sz="2800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260503-172E-7174-E755-97ECC7809B7E}"/>
              </a:ext>
            </a:extLst>
          </p:cNvPr>
          <p:cNvCxnSpPr/>
          <p:nvPr/>
        </p:nvCxnSpPr>
        <p:spPr>
          <a:xfrm flipV="1">
            <a:off x="1571625" y="2428875"/>
            <a:ext cx="2428875" cy="3571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58F00F-BD80-4FCE-664C-80B310B2D3F3}"/>
              </a:ext>
            </a:extLst>
          </p:cNvPr>
          <p:cNvCxnSpPr/>
          <p:nvPr/>
        </p:nvCxnSpPr>
        <p:spPr>
          <a:xfrm>
            <a:off x="1428750" y="2786063"/>
            <a:ext cx="2214563" cy="7143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TextBox 8">
            <a:extLst>
              <a:ext uri="{FF2B5EF4-FFF2-40B4-BE49-F238E27FC236}">
                <a16:creationId xmlns:a16="http://schemas.microsoft.com/office/drawing/2014/main" id="{C9EF3506-4C4D-1A53-B768-AC66C64DB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57175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</a:rPr>
              <a:t>Nuclei</a:t>
            </a:r>
            <a:endParaRPr lang="ar-EG" altLang="en-US" sz="24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ADA6A8-95D0-EE00-5478-D6BC67A7FA7E}"/>
              </a:ext>
            </a:extLst>
          </p:cNvPr>
          <p:cNvCxnSpPr/>
          <p:nvPr/>
        </p:nvCxnSpPr>
        <p:spPr>
          <a:xfrm rot="10800000">
            <a:off x="4786313" y="3071813"/>
            <a:ext cx="2714625" cy="7143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Box 14">
            <a:extLst>
              <a:ext uri="{FF2B5EF4-FFF2-40B4-BE49-F238E27FC236}">
                <a16:creationId xmlns:a16="http://schemas.microsoft.com/office/drawing/2014/main" id="{186688BE-2F64-FE0B-CED8-A0BC8D7E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3571875"/>
            <a:ext cx="1714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</a:rPr>
              <a:t>Chromatoid body</a:t>
            </a:r>
            <a:endParaRPr lang="ar-EG" altLang="en-US" sz="24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5EA576-EECB-6666-34E5-E2ED43AAB22C}"/>
              </a:ext>
            </a:extLst>
          </p:cNvPr>
          <p:cNvSpPr txBox="1"/>
          <p:nvPr/>
        </p:nvSpPr>
        <p:spPr>
          <a:xfrm>
            <a:off x="1714500" y="4786313"/>
            <a:ext cx="5286375" cy="17843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D.S &amp; I.S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15 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Rounded with thick cyst wall.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Contain4 nuclei.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One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chromatoid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body.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Glycogen vacuole. </a:t>
            </a:r>
            <a:endParaRPr lang="ar-EG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D0FB93-9768-7F8D-8865-7076A8217D86}"/>
              </a:ext>
            </a:extLst>
          </p:cNvPr>
          <p:cNvCxnSpPr>
            <a:stCxn id="48139" idx="1"/>
          </p:cNvCxnSpPr>
          <p:nvPr/>
        </p:nvCxnSpPr>
        <p:spPr>
          <a:xfrm rot="10800000" flipV="1">
            <a:off x="5286375" y="2057400"/>
            <a:ext cx="2428875" cy="4429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9" name="TextBox 24">
            <a:extLst>
              <a:ext uri="{FF2B5EF4-FFF2-40B4-BE49-F238E27FC236}">
                <a16:creationId xmlns:a16="http://schemas.microsoft.com/office/drawing/2014/main" id="{5FC8FD4C-6DE6-C738-0CC8-BB50AE99F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1643063"/>
            <a:ext cx="1428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</a:rPr>
              <a:t>Glycogen vacuole</a:t>
            </a:r>
            <a:endParaRPr lang="ar-EG" altLang="en-US" sz="24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F:\Cestode\pict arthrop 3\e coli s.jpg">
            <a:extLst>
              <a:ext uri="{FF2B5EF4-FFF2-40B4-BE49-F238E27FC236}">
                <a16:creationId xmlns:a16="http://schemas.microsoft.com/office/drawing/2014/main" id="{5A073E30-D015-4139-19BB-A5FAA6A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785813"/>
            <a:ext cx="3571875" cy="44989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94E67-817A-1529-6AA9-20DD0204D2FB}"/>
              </a:ext>
            </a:extLst>
          </p:cNvPr>
          <p:cNvSpPr txBox="1"/>
          <p:nvPr/>
        </p:nvSpPr>
        <p:spPr>
          <a:xfrm>
            <a:off x="2428875" y="0"/>
            <a:ext cx="3714750" cy="5238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Entamoeba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coli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cyst</a:t>
            </a:r>
            <a:endParaRPr lang="ar-EG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57215-4FB1-BD9B-CC9D-A10FC34B4119}"/>
              </a:ext>
            </a:extLst>
          </p:cNvPr>
          <p:cNvSpPr txBox="1"/>
          <p:nvPr/>
        </p:nvSpPr>
        <p:spPr>
          <a:xfrm>
            <a:off x="785813" y="4357688"/>
            <a:ext cx="3571875" cy="2400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 um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Rounded.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Contain 8 nuclei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Bundle or splinter shaped </a:t>
            </a:r>
            <a:r>
              <a:rPr kumimoji="1"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chromatoid</a:t>
            </a:r>
            <a:r>
              <a:rPr kumimoji="1"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bodies.</a:t>
            </a:r>
            <a:endParaRPr lang="ar-EG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EEBD59-CB32-8FD0-6DA8-DC8075C8516C}"/>
              </a:ext>
            </a:extLst>
          </p:cNvPr>
          <p:cNvCxnSpPr>
            <a:stCxn id="49159" idx="0"/>
          </p:cNvCxnSpPr>
          <p:nvPr/>
        </p:nvCxnSpPr>
        <p:spPr>
          <a:xfrm rot="5400000" flipH="1" flipV="1">
            <a:off x="4569619" y="4426744"/>
            <a:ext cx="2000250" cy="47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28722A-7B85-74BD-A9F1-F9C3FC639CC2}"/>
              </a:ext>
            </a:extLst>
          </p:cNvPr>
          <p:cNvCxnSpPr>
            <a:stCxn id="49159" idx="0"/>
          </p:cNvCxnSpPr>
          <p:nvPr/>
        </p:nvCxnSpPr>
        <p:spPr>
          <a:xfrm rot="5400000" flipH="1" flipV="1">
            <a:off x="5069682" y="3069431"/>
            <a:ext cx="2857500" cy="18621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9" name="TextBox 29">
            <a:extLst>
              <a:ext uri="{FF2B5EF4-FFF2-40B4-BE49-F238E27FC236}">
                <a16:creationId xmlns:a16="http://schemas.microsoft.com/office/drawing/2014/main" id="{41BC5E58-E567-7778-E58E-9891291EA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5429250"/>
            <a:ext cx="170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Chromatoid bodies</a:t>
            </a:r>
            <a:endParaRPr lang="ar-EG" altLang="en-US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EC83B7-A367-D6CB-14C3-CBDE92F60180}"/>
              </a:ext>
            </a:extLst>
          </p:cNvPr>
          <p:cNvCxnSpPr/>
          <p:nvPr/>
        </p:nvCxnSpPr>
        <p:spPr>
          <a:xfrm rot="5400000" flipH="1" flipV="1">
            <a:off x="6644481" y="5287169"/>
            <a:ext cx="1285875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276BE61-5782-D952-601D-237CC64563D2}"/>
              </a:ext>
            </a:extLst>
          </p:cNvPr>
          <p:cNvCxnSpPr/>
          <p:nvPr/>
        </p:nvCxnSpPr>
        <p:spPr>
          <a:xfrm rot="16200000" flipV="1">
            <a:off x="6395244" y="5037932"/>
            <a:ext cx="998537" cy="6413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2" name="TextBox 61">
            <a:extLst>
              <a:ext uri="{FF2B5EF4-FFF2-40B4-BE49-F238E27FC236}">
                <a16:creationId xmlns:a16="http://schemas.microsoft.com/office/drawing/2014/main" id="{D6B8799B-80BC-C41C-54DA-64F8CC421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0075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Nuclei</a:t>
            </a:r>
            <a:endParaRPr lang="ar-EG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9163" name="Picture 4" descr="ent-coli-darb">
            <a:extLst>
              <a:ext uri="{FF2B5EF4-FFF2-40B4-BE49-F238E27FC236}">
                <a16:creationId xmlns:a16="http://schemas.microsoft.com/office/drawing/2014/main" id="{B284888E-D80C-E7FA-082C-F986E67FD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5" t="15544" r="10410" b="12564"/>
          <a:stretch>
            <a:fillRect/>
          </a:stretch>
        </p:blipFill>
        <p:spPr>
          <a:xfrm>
            <a:off x="500063" y="785813"/>
            <a:ext cx="4000500" cy="3429000"/>
          </a:xfrm>
          <a:ln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7F2484-82DB-5329-CD3D-575BDD8A6235}"/>
              </a:ext>
            </a:extLst>
          </p:cNvPr>
          <p:cNvSpPr txBox="1"/>
          <p:nvPr/>
        </p:nvSpPr>
        <p:spPr>
          <a:xfrm>
            <a:off x="2571736" y="0"/>
            <a:ext cx="3571900" cy="52322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Fasciola</a:t>
            </a:r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hepatica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TextBox 3">
            <a:extLst>
              <a:ext uri="{FF2B5EF4-FFF2-40B4-BE49-F238E27FC236}">
                <a16:creationId xmlns:a16="http://schemas.microsoft.com/office/drawing/2014/main" id="{09EA8F68-052A-8A6B-E204-CEC68DEFB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42938"/>
            <a:ext cx="500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It differs from </a:t>
            </a:r>
            <a:r>
              <a:rPr lang="en-US" altLang="en-US" sz="1800" b="1" i="1">
                <a:solidFill>
                  <a:srgbClr val="002060"/>
                </a:solidFill>
                <a:latin typeface="Arial" panose="020B0604020202020204" pitchFamily="34" charset="0"/>
              </a:rPr>
              <a:t>F.gigantica</a:t>
            </a: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 in the following:-</a:t>
            </a:r>
            <a:endParaRPr lang="ar-EG" altLang="en-US" sz="18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6DD9E4-E9AB-A93E-B416-E7D24B8BDB8E}"/>
              </a:ext>
            </a:extLst>
          </p:cNvPr>
          <p:cNvGraphicFramePr>
            <a:graphicFrameLocks noGrp="1"/>
          </p:cNvGraphicFramePr>
          <p:nvPr/>
        </p:nvGraphicFramePr>
        <p:xfrm>
          <a:off x="0" y="1063625"/>
          <a:ext cx="9144000" cy="5815013"/>
        </p:xfrm>
        <a:graphic>
          <a:graphicData uri="http://schemas.openxmlformats.org/drawingml/2006/table">
            <a:tbl>
              <a:tblPr rtl="1"/>
              <a:tblGrid>
                <a:gridCol w="3296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75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F. hepatica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F. 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gigantica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Items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75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Common in Europe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Africa , Asia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Distribution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75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Sheep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Cattle and sheep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Reservoir host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75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3x1 cm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 x1.5 cm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Size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345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Wide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anteriorly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and pointed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posteriorly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(converging) with large anterior cone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Longer and slender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with small anterior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cone and parallel sides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Shape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75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More prominent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Less prominent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Shoulder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75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Equal in size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Ventral larger than oral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Suckers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75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Extended to posterior third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 the middle third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Testes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75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Medial branches are simple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Medial branches are Y or 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Intestinal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caeca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9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Lymnaea</a:t>
                      </a:r>
                      <a:r>
                        <a:rPr lang="en-US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trancatula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Lymnaea</a:t>
                      </a:r>
                      <a:r>
                        <a:rPr lang="en-US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cailliaudi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Intermediate host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388" name="Picture 2">
            <a:extLst>
              <a:ext uri="{FF2B5EF4-FFF2-40B4-BE49-F238E27FC236}">
                <a16:creationId xmlns:a16="http://schemas.microsoft.com/office/drawing/2014/main" id="{CBC6D42F-CB47-1ACF-1708-92231559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9" name="Picture 1">
            <a:extLst>
              <a:ext uri="{FF2B5EF4-FFF2-40B4-BE49-F238E27FC236}">
                <a16:creationId xmlns:a16="http://schemas.microsoft.com/office/drawing/2014/main" id="{F61178C6-D434-BDF9-35E3-F9A750EB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0" name="Picture 7" descr="fasciola giganica">
            <a:extLst>
              <a:ext uri="{FF2B5EF4-FFF2-40B4-BE49-F238E27FC236}">
                <a16:creationId xmlns:a16="http://schemas.microsoft.com/office/drawing/2014/main" id="{500F1BFB-8ABC-63BF-16B9-711224982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1625"/>
            <a:ext cx="121443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1" name="Picture 8" descr="F:\Helminths photos\F.hepatica.gif">
            <a:extLst>
              <a:ext uri="{FF2B5EF4-FFF2-40B4-BE49-F238E27FC236}">
                <a16:creationId xmlns:a16="http://schemas.microsoft.com/office/drawing/2014/main" id="{E6FAF5A3-6064-C9FE-5CDD-D7E0A375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714500"/>
            <a:ext cx="10715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ttp://www.cdc.gov/dpdx/images/fascioliasis/F_hepatica_egg_wtmt_HB1.jpg">
            <a:extLst>
              <a:ext uri="{FF2B5EF4-FFF2-40B4-BE49-F238E27FC236}">
                <a16:creationId xmlns:a16="http://schemas.microsoft.com/office/drawing/2014/main" id="{7098FC3E-C785-5B7A-3CFF-BEE60E38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14438"/>
            <a:ext cx="3786188" cy="52149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EEF5FFF-5687-50F1-AFDB-C60FCDE43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57313"/>
            <a:ext cx="4214812" cy="5000625"/>
          </a:xfr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: 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x 70 µm.</a:t>
            </a:r>
          </a:p>
          <a:p>
            <a:pPr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Oval. </a:t>
            </a:r>
          </a:p>
          <a:p>
            <a:pPr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 : 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operculated.</a:t>
            </a:r>
          </a:p>
          <a:p>
            <a:pPr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: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Yellowish brown. </a:t>
            </a:r>
          </a:p>
          <a:p>
            <a:pPr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: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Immature (ovum &amp; yolk cells).</a:t>
            </a:r>
          </a:p>
          <a:p>
            <a:pPr eaLnBrk="1" hangingPunct="1">
              <a:buClr>
                <a:srgbClr val="C00000"/>
              </a:buClr>
              <a:buFont typeface="Wingdings 2" panose="05020102010507070707" pitchFamily="18" charset="2"/>
              <a:buNone/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8ED8611A-3808-4EE0-F31A-72F3A209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285750"/>
            <a:ext cx="3857625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</a:rPr>
              <a:t>Fasciola</a:t>
            </a: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</a:rPr>
              <a:t> egg (D.S)</a:t>
            </a:r>
            <a:endParaRPr lang="ar-EG" altLang="en-US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Pseudosuccinea columella Image: Wikipedia ">
            <a:extLst>
              <a:ext uri="{FF2B5EF4-FFF2-40B4-BE49-F238E27FC236}">
                <a16:creationId xmlns:a16="http://schemas.microsoft.com/office/drawing/2014/main" id="{1AF40264-0221-888D-CE18-D24A8AE6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0"/>
          <a:stretch>
            <a:fillRect/>
          </a:stretch>
        </p:blipFill>
        <p:spPr bwMode="auto">
          <a:xfrm>
            <a:off x="6572250" y="1428750"/>
            <a:ext cx="2214563" cy="43576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Box 4">
            <a:extLst>
              <a:ext uri="{FF2B5EF4-FFF2-40B4-BE49-F238E27FC236}">
                <a16:creationId xmlns:a16="http://schemas.microsoft.com/office/drawing/2014/main" id="{CBB9C6FF-F9CF-E552-40B3-F53498E34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28625"/>
            <a:ext cx="4357688" cy="52387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Arial" panose="020B0604020202020204" pitchFamily="34" charset="0"/>
              </a:rPr>
              <a:t>Lymnaea cailliaudi  snail</a:t>
            </a:r>
            <a:endParaRPr lang="ar-EG" altLang="en-US" sz="28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TextBox 11">
            <a:extLst>
              <a:ext uri="{FF2B5EF4-FFF2-40B4-BE49-F238E27FC236}">
                <a16:creationId xmlns:a16="http://schemas.microsoft.com/office/drawing/2014/main" id="{A6FEB8A3-BB7C-818F-9657-7668EEB9A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857375"/>
            <a:ext cx="5643562" cy="354012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I.H of </a:t>
            </a:r>
            <a:r>
              <a:rPr lang="en-US" altLang="en-US" sz="2800" b="1" i="1">
                <a:solidFill>
                  <a:srgbClr val="002060"/>
                </a:solidFill>
                <a:latin typeface="Arial" panose="020B0604020202020204" pitchFamily="34" charset="0"/>
              </a:rPr>
              <a:t>Fasciola gigantica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Inside the snail :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Miracidium                Sporocyst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               Redia            Cercaria   </a:t>
            </a:r>
            <a:endParaRPr lang="ar-EG" altLang="en-US" sz="28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118864-F8AB-1125-EDDB-2DAB4797B0CD}"/>
              </a:ext>
            </a:extLst>
          </p:cNvPr>
          <p:cNvCxnSpPr/>
          <p:nvPr/>
        </p:nvCxnSpPr>
        <p:spPr>
          <a:xfrm>
            <a:off x="785813" y="5000625"/>
            <a:ext cx="1214437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20AB7C-DC1B-9A65-5E3D-82E872B61AD6}"/>
              </a:ext>
            </a:extLst>
          </p:cNvPr>
          <p:cNvCxnSpPr/>
          <p:nvPr/>
        </p:nvCxnSpPr>
        <p:spPr>
          <a:xfrm>
            <a:off x="2643188" y="4214813"/>
            <a:ext cx="1357312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286DE1-F2B4-1654-8836-47256A36A16D}"/>
              </a:ext>
            </a:extLst>
          </p:cNvPr>
          <p:cNvCxnSpPr/>
          <p:nvPr/>
        </p:nvCxnSpPr>
        <p:spPr>
          <a:xfrm>
            <a:off x="3143250" y="5072063"/>
            <a:ext cx="928688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E:\pictures 1\26.jpg">
            <a:extLst>
              <a:ext uri="{FF2B5EF4-FFF2-40B4-BE49-F238E27FC236}">
                <a16:creationId xmlns:a16="http://schemas.microsoft.com/office/drawing/2014/main" id="{B6418EEA-7569-DD6E-AE32-8B042A64F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5263" r="8109" b="2631"/>
          <a:stretch>
            <a:fillRect/>
          </a:stretch>
        </p:blipFill>
        <p:spPr bwMode="auto">
          <a:xfrm>
            <a:off x="5357813" y="1285875"/>
            <a:ext cx="3286125" cy="50720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34F07-D8FA-75CA-A181-361E8AAE6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85875"/>
            <a:ext cx="4429125" cy="5110163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Formed of body and tail. </a:t>
            </a:r>
          </a:p>
          <a:p>
            <a:pPr marL="274320" indent="-274320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Body with oral and ventral suckers, simple intestinal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caeca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74320" indent="-274320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Tail : Simple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leptocercous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cercaria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726306BC-D7F6-9134-5AE6-9B0D84C20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57188"/>
            <a:ext cx="7143750" cy="584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</a:rPr>
              <a:t>cercaria of </a:t>
            </a:r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</a:rPr>
              <a:t>Fasciola &amp; Fasciolopsis </a:t>
            </a:r>
            <a:endParaRPr lang="ar-EG" altLang="en-US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E:\pictures 1\27.jpg">
            <a:extLst>
              <a:ext uri="{FF2B5EF4-FFF2-40B4-BE49-F238E27FC236}">
                <a16:creationId xmlns:a16="http://schemas.microsoft.com/office/drawing/2014/main" id="{0F5C6114-4510-FDD5-F582-651B9F406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4651" r="5405" b="6976"/>
          <a:stretch>
            <a:fillRect/>
          </a:stretch>
        </p:blipFill>
        <p:spPr bwMode="auto">
          <a:xfrm>
            <a:off x="5357813" y="1643063"/>
            <a:ext cx="3429000" cy="47863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2">
            <a:extLst>
              <a:ext uri="{FF2B5EF4-FFF2-40B4-BE49-F238E27FC236}">
                <a16:creationId xmlns:a16="http://schemas.microsoft.com/office/drawing/2014/main" id="{A390AF58-E42B-8135-0C89-0E029EBE7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85750"/>
            <a:ext cx="5857875" cy="95408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Encysted metacercaria (I.S) of</a:t>
            </a:r>
            <a:r>
              <a:rPr lang="en-US" altLang="en-US" sz="2800" b="1" i="1">
                <a:solidFill>
                  <a:srgbClr val="C00000"/>
                </a:solidFill>
                <a:latin typeface="Arial" panose="020B0604020202020204" pitchFamily="34" charset="0"/>
              </a:rPr>
              <a:t> Fasciola&amp; Fasciolopsis</a:t>
            </a:r>
            <a:endParaRPr lang="ar-EG" altLang="en-US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DAEF12F0-F02D-5962-193A-F67577B6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928813"/>
            <a:ext cx="4643437" cy="4286250"/>
          </a:xfr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algn="just"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Spherical in shape. </a:t>
            </a:r>
          </a:p>
          <a:p>
            <a:pPr marL="273050" indent="-273050" algn="just"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cercaria losses its tail and secrete a thick cyst wall. </a:t>
            </a:r>
          </a:p>
          <a:p>
            <a:pPr marL="273050" indent="-273050" algn="just"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in green water vegetations and water</a:t>
            </a: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80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G:\fasciolopsis 2.jpg">
            <a:extLst>
              <a:ext uri="{FF2B5EF4-FFF2-40B4-BE49-F238E27FC236}">
                <a16:creationId xmlns:a16="http://schemas.microsoft.com/office/drawing/2014/main" id="{F2BABF0D-3B2D-D58B-9504-A78A5CA0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428750"/>
            <a:ext cx="2928937" cy="50720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220px-%E5%B8%83%E6%B0%8F%E8%96%91%E7%89%87%E8%9F%B2">
            <a:hlinkClick r:id="rId3"/>
            <a:extLst>
              <a:ext uri="{FF2B5EF4-FFF2-40B4-BE49-F238E27FC236}">
                <a16:creationId xmlns:a16="http://schemas.microsoft.com/office/drawing/2014/main" id="{4AAD07C5-EA7B-7930-9499-0BCC0B423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57313"/>
            <a:ext cx="2643188" cy="50720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Box 3">
            <a:extLst>
              <a:ext uri="{FF2B5EF4-FFF2-40B4-BE49-F238E27FC236}">
                <a16:creationId xmlns:a16="http://schemas.microsoft.com/office/drawing/2014/main" id="{6CDB9A6C-5B3C-6384-5138-F6025F3E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214313"/>
            <a:ext cx="5572125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  <a:ea typeface="Majalla UI"/>
                <a:cs typeface="Majalla UI"/>
              </a:rPr>
              <a:t>Fasciolopsis buski  adult</a:t>
            </a:r>
            <a:endParaRPr lang="ar-EG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36D2BF-2332-8A9D-CA5F-77C70325E468}"/>
              </a:ext>
            </a:extLst>
          </p:cNvPr>
          <p:cNvCxnSpPr/>
          <p:nvPr/>
        </p:nvCxnSpPr>
        <p:spPr>
          <a:xfrm rot="10800000">
            <a:off x="1643063" y="1857375"/>
            <a:ext cx="221456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7">
            <a:extLst>
              <a:ext uri="{FF2B5EF4-FFF2-40B4-BE49-F238E27FC236}">
                <a16:creationId xmlns:a16="http://schemas.microsoft.com/office/drawing/2014/main" id="{6E582541-5C16-1705-286F-EBE42439E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643063"/>
            <a:ext cx="785812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V.S</a:t>
            </a:r>
            <a:endParaRPr lang="ar-EG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9DD9F3-F69C-63F6-67F8-33C8B7A8F72C}"/>
              </a:ext>
            </a:extLst>
          </p:cNvPr>
          <p:cNvCxnSpPr/>
          <p:nvPr/>
        </p:nvCxnSpPr>
        <p:spPr>
          <a:xfrm rot="10800000">
            <a:off x="2571750" y="3071813"/>
            <a:ext cx="1285875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1">
            <a:extLst>
              <a:ext uri="{FF2B5EF4-FFF2-40B4-BE49-F238E27FC236}">
                <a16:creationId xmlns:a16="http://schemas.microsoft.com/office/drawing/2014/main" id="{C794477F-2DBA-FF0B-0CE4-4F1E5502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571750"/>
            <a:ext cx="1285875" cy="70802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Simple Intestine</a:t>
            </a:r>
            <a:endParaRPr lang="ar-EG" altLang="en-US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99DC74-F5AC-B14C-B8E0-0AE0028A5F0A}"/>
              </a:ext>
            </a:extLst>
          </p:cNvPr>
          <p:cNvCxnSpPr/>
          <p:nvPr/>
        </p:nvCxnSpPr>
        <p:spPr>
          <a:xfrm rot="10800000">
            <a:off x="1928813" y="3286125"/>
            <a:ext cx="2000250" cy="5000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15">
            <a:extLst>
              <a:ext uri="{FF2B5EF4-FFF2-40B4-BE49-F238E27FC236}">
                <a16:creationId xmlns:a16="http://schemas.microsoft.com/office/drawing/2014/main" id="{1E173BD4-E0CE-D008-93CF-7B027071E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3643313"/>
            <a:ext cx="1214437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Uterus</a:t>
            </a:r>
            <a:endParaRPr lang="ar-EG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1F4A2E-67B5-1EE6-5CBD-CA0E3E7B2965}"/>
              </a:ext>
            </a:extLst>
          </p:cNvPr>
          <p:cNvCxnSpPr/>
          <p:nvPr/>
        </p:nvCxnSpPr>
        <p:spPr>
          <a:xfrm rot="10800000">
            <a:off x="2143125" y="3786188"/>
            <a:ext cx="1643063" cy="6429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19">
            <a:extLst>
              <a:ext uri="{FF2B5EF4-FFF2-40B4-BE49-F238E27FC236}">
                <a16:creationId xmlns:a16="http://schemas.microsoft.com/office/drawing/2014/main" id="{656861A4-4D3D-22B7-7FF3-EBF881FF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4500563"/>
            <a:ext cx="1071562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Ovary</a:t>
            </a:r>
            <a:endParaRPr lang="ar-EG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D3523D-0092-0E67-C2A9-395C73987869}"/>
              </a:ext>
            </a:extLst>
          </p:cNvPr>
          <p:cNvCxnSpPr/>
          <p:nvPr/>
        </p:nvCxnSpPr>
        <p:spPr>
          <a:xfrm rot="10800000">
            <a:off x="1928813" y="4714875"/>
            <a:ext cx="1928812" cy="7143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EB86E9-86D5-E168-95B5-187B5BAA54E7}"/>
              </a:ext>
            </a:extLst>
          </p:cNvPr>
          <p:cNvCxnSpPr/>
          <p:nvPr/>
        </p:nvCxnSpPr>
        <p:spPr>
          <a:xfrm rot="10800000" flipV="1">
            <a:off x="1785938" y="5429250"/>
            <a:ext cx="2071687" cy="428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Box 24">
            <a:extLst>
              <a:ext uri="{FF2B5EF4-FFF2-40B4-BE49-F238E27FC236}">
                <a16:creationId xmlns:a16="http://schemas.microsoft.com/office/drawing/2014/main" id="{9A800D63-97A2-0D02-79CC-AC1F1FEFC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214938"/>
            <a:ext cx="1357313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2 testes</a:t>
            </a:r>
            <a:endParaRPr lang="ar-EG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482</TotalTime>
  <Words>1086</Words>
  <Application>Microsoft Office PowerPoint</Application>
  <PresentationFormat>عرض على الشاشة (4:3)</PresentationFormat>
  <Paragraphs>234</Paragraphs>
  <Slides>37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Trek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Qutaipa Borgol</cp:lastModifiedBy>
  <cp:revision>131</cp:revision>
  <dcterms:created xsi:type="dcterms:W3CDTF">2001-01-29T23:12:33Z</dcterms:created>
  <dcterms:modified xsi:type="dcterms:W3CDTF">2022-12-27T03:28:29Z</dcterms:modified>
</cp:coreProperties>
</file>