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17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4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9.xml" ContentType="application/vnd.openxmlformats-officedocument.presentationml.tags+xml"/>
  <Override PartName="/ppt/tags/tag3.xml" ContentType="application/vnd.openxmlformats-officedocument.presentationml.tags+xml"/>
  <Override PartName="/ppt/tags/tag7.xml" ContentType="application/vnd.openxmlformats-officedocument.presentationml.tags+xml"/>
  <Override PartName="/ppt/tags/tag2.xml" ContentType="application/vnd.openxmlformats-officedocument.presentationml.tags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tags/tag5.xml" ContentType="application/vnd.openxmlformats-officedocument.presentationml.tags+xml"/>
  <Override PartName="/ppt/tags/tag4.xml" ContentType="application/vnd.openxmlformats-officedocument.presentationml.tags+xml"/>
  <Override PartName="/ppt/tags/tag1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23"/>
  </p:notesMasterIdLst>
  <p:sldIdLst>
    <p:sldId id="920" r:id="rId4"/>
    <p:sldId id="589" r:id="rId5"/>
    <p:sldId id="590" r:id="rId6"/>
    <p:sldId id="591" r:id="rId7"/>
    <p:sldId id="600" r:id="rId8"/>
    <p:sldId id="593" r:id="rId9"/>
    <p:sldId id="923" r:id="rId10"/>
    <p:sldId id="924" r:id="rId11"/>
    <p:sldId id="775" r:id="rId12"/>
    <p:sldId id="596" r:id="rId13"/>
    <p:sldId id="925" r:id="rId14"/>
    <p:sldId id="927" r:id="rId15"/>
    <p:sldId id="268" r:id="rId16"/>
    <p:sldId id="272" r:id="rId17"/>
    <p:sldId id="587" r:id="rId18"/>
    <p:sldId id="275" r:id="rId19"/>
    <p:sldId id="276" r:id="rId20"/>
    <p:sldId id="588" r:id="rId21"/>
    <p:sldId id="921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ME" initials="H" lastIdx="1" clrIdx="0">
    <p:extLst>
      <p:ext uri="{19B8F6BF-5375-455C-9EA6-DF929625EA0E}">
        <p15:presenceInfo xmlns:p15="http://schemas.microsoft.com/office/powerpoint/2012/main" userId="HOM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customXml" Target="../customXml/item3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9F8EF-1377-492F-922C-188E2797421D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0BDC9-3645-4A13-B5CB-E011F7E45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19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952AF3-058F-4977-898B-5DC0DBF07C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6231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>
            <a:extLst>
              <a:ext uri="{FF2B5EF4-FFF2-40B4-BE49-F238E27FC236}">
                <a16:creationId xmlns:a16="http://schemas.microsoft.com/office/drawing/2014/main" id="{67BABA53-BD72-422C-84D1-F5C26A5EE77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2339" name="Notes Placeholder 2">
            <a:extLst>
              <a:ext uri="{FF2B5EF4-FFF2-40B4-BE49-F238E27FC236}">
                <a16:creationId xmlns:a16="http://schemas.microsoft.com/office/drawing/2014/main" id="{C0A4E0AE-AA63-4FC8-ADAF-28E79B4C8E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EG" altLang="en-US"/>
          </a:p>
        </p:txBody>
      </p:sp>
      <p:sp>
        <p:nvSpPr>
          <p:cNvPr id="142340" name="Slide Number Placeholder 3">
            <a:extLst>
              <a:ext uri="{FF2B5EF4-FFF2-40B4-BE49-F238E27FC236}">
                <a16:creationId xmlns:a16="http://schemas.microsoft.com/office/drawing/2014/main" id="{9598A202-AFF2-4795-A81E-13D83D7F18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3204403-9005-4641-977E-FBA7FF5ECF5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Sagittal section = </a:t>
            </a:r>
            <a:r>
              <a:rPr lang="ar-JO" sz="1200" b="1" dirty="0">
                <a:latin typeface="Times New Roman" pitchFamily="18" charset="0"/>
                <a:cs typeface="Times New Roman" pitchFamily="18" charset="0"/>
              </a:rPr>
              <a:t>جانبي 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  Coronal = </a:t>
            </a:r>
            <a:r>
              <a:rPr lang="ar-JO" sz="1200" b="1" dirty="0">
                <a:latin typeface="Times New Roman" pitchFamily="18" charset="0"/>
                <a:cs typeface="Times New Roman" pitchFamily="18" charset="0"/>
              </a:rPr>
              <a:t>أمامي خلفي 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 Transverse = </a:t>
            </a:r>
            <a:r>
              <a:rPr lang="ar-JO" sz="1200" b="1" dirty="0">
                <a:latin typeface="Times New Roman" pitchFamily="18" charset="0"/>
                <a:cs typeface="Times New Roman" pitchFamily="18" charset="0"/>
              </a:rPr>
              <a:t>عرضي (علوي او سفاي)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The Ovary: female sex gland, produce ova.</a:t>
            </a:r>
          </a:p>
          <a:p>
            <a:pPr algn="l" rtl="0"/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The Uterus: in which the fetus develop.</a:t>
            </a:r>
          </a:p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8617A6-5DA6-4A20-9CBC-AD2F31C17FCB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dirty="0">
                <a:solidFill>
                  <a:srgbClr val="343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en-US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luid retention ---Increase of weight</a:t>
            </a:r>
          </a:p>
          <a:p>
            <a:r>
              <a:rPr lang="en-US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Bowel and food cravings </a:t>
            </a:r>
            <a:r>
              <a:rPr lang="ar-JO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انتفاخ و مغص و الرغبة الشديدة في تناول الأكل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F0BDC9-3645-4A13-B5CB-E011F7E45DF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67384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0E148A7D-CDEC-49D1-AEAD-CF19C87B66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60BB6D5A-8817-40DA-BBA6-D0DBC03F9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SA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73933CE6-F433-4EE9-85F4-D896827FCA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99C59B9-599B-4D43-AD20-35EF3D9355C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005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593B-AE78-4DED-A29D-80F0CFF935C5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386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593B-AE78-4DED-A29D-80F0CFF935C5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573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593B-AE78-4DED-A29D-80F0CFF935C5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09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133B22-39A8-440A-904F-C905522AA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3CEEA-D158-4A07-9ECD-4027BF3621F7}" type="datetimeFigureOut">
              <a:rPr lang="en-US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156A5-4C42-4A91-96D0-641638688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EE827-C3A4-4226-A381-7CF2C532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57804-DECC-4997-85FF-E51A98D4A4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294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0B81B-8F5F-4E5F-A255-67DB80ECE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C6BEB-9D88-4331-B4FC-02D5EB8868FB}" type="datetimeFigureOut">
              <a:rPr lang="en-US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55AD0-5067-4D3F-B6A9-CC44C1933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29A8E9-EF61-49E7-98EC-A2B2B620E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08D10-66C5-4BCC-A98C-49CBE40E49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5272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C46F68-4A76-4B6B-946C-A1E04664E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65A42-9DEA-4BA1-A829-38D631599B3B}" type="datetimeFigureOut">
              <a:rPr lang="en-US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F0F68-E20C-4388-B691-E72259FC9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D405D1-E8FB-4299-8CAA-9E85CB47F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0B314-E7D7-44B0-8B70-4A50CF1FF0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81558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10DE1D3-146E-4EDE-9A35-0C49E87DC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061B9-2211-4D21-B910-052AB959B746}" type="datetimeFigureOut">
              <a:rPr lang="en-US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FA09DB9-DF67-4695-8575-2CE9B73A0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0B44727-5C68-4921-99C3-214A5F372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53F93-444C-41DC-BCF8-80CD5C8029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13094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79DDCCC-79AB-420B-AEAD-4749BDFE0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73757-A1F6-4A93-9A04-2DEE87355C63}" type="datetimeFigureOut">
              <a:rPr lang="en-US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F1A1892-B9E8-4931-9C4F-DA0BEECC9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71FEEC7-9116-4FDD-B151-B51CBA0AB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4E933-774B-4710-B15C-F0447779F6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4254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EABC937-8A6E-4446-977E-BFC274563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1166C-4A3F-452C-8FC1-F9909F86FDAB}" type="datetimeFigureOut">
              <a:rPr lang="en-US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2A06E1F-CDFD-4CF1-89FD-7776C1F5D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37C28EE-2EF8-4A7A-8210-0EC2EA809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AD467-2C2A-4383-B7DA-042E3DB469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12604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44AE85C-129A-4E08-A347-6C08431A9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B05A2-83E3-4A40-B5CD-A856C85BC707}" type="datetimeFigureOut">
              <a:rPr lang="en-US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413ECAE-111C-40AE-B8FC-F979FAE6A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47FFC76-9B8A-4B34-82A0-74B35BAB8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44F81-4EFB-4C9D-91D6-2DDDE47D2C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45722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9C1B487-8AD3-48E4-8C83-7B98139AA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A9256-E141-4AE5-BC96-26D9CAC873B2}" type="datetimeFigureOut">
              <a:rPr lang="en-US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6CB4EA3-5FB1-49F4-AFC0-7520A5879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D677E0E-75BF-4B2B-86BB-63A2BE667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E107B-8A04-4E1E-A0CF-06AEC6C9CA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3250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593B-AE78-4DED-A29D-80F0CFF935C5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1986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E2F4712-D4DD-492F-A4C2-3BA072056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7D91B-7592-4753-B6C5-7EB00076269B}" type="datetimeFigureOut">
              <a:rPr lang="en-US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3A320AE-015F-4612-9F1F-0B322D46E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2D437F1-A98F-4CFD-9C42-4AAA57FB3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DBA0C-96A5-4C38-94AD-5098DD61CD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5124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3A069-3E9F-4B50-A78C-D65275CB6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4911F-AE6F-43B0-87E5-712FE41AFF70}" type="datetimeFigureOut">
              <a:rPr lang="en-US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46F90-5CAA-47FA-98B7-300099414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8A7B1-7C99-4DFF-A1EC-A0B68842B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E79FF-B106-4944-B980-9FE355C167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32643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C535A-3DF4-4D06-B146-87548D047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0465C-D1FD-48B2-8BE9-B603139D547E}" type="datetimeFigureOut">
              <a:rPr lang="en-US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6FC7CA-0624-4D8A-B5E0-76B7C04C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5FBE9C-D4EB-4ED7-AC0A-A1CCBB833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D3504-87EC-4A94-B81A-871134CA63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22532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ar-EG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238D4AB-A355-4E84-846A-77F5240A62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9146A7E-AC56-4E68-A46D-8375F62BE0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1B95A7-0C65-44AD-90CE-4F9B6DDB14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AEA5D5-3A77-40BD-9F27-2E6C3B669956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22233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2D4EBA-974D-4669-A5E1-719140CBB2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84578C-C612-4480-9581-DDB9C5A55D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377018-35FF-445A-9ACE-3281669190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37C5A8-837E-497B-A12B-31188AF2E849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30086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68032F-07E3-45A9-831E-23B7F6CEFD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DE0D11-8E24-46D7-9C2C-8C334C8238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4AAE72-5D87-419C-9BC4-F8DB2198C1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78375-F908-49E9-9023-CAD66C81BD1F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97660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1EF72-4264-44D5-8B92-E6B6ED1C4B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6AFC71-DD61-4ABD-BA67-3E07F7B629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96F9DF-E9B5-4CDC-8844-42EF3031B8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8F2992-1400-42C6-8FEE-5185E4468F2F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60792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013B0F9-4291-4D67-8282-D02D4C6EA8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38191A2-F8A5-47FC-AED2-554B9D3F82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2CE9D6A-7517-4A0A-8380-461B606840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776D1-B26D-4121-A262-F1A28718CF9E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14978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E8419E6-2D22-41F6-85EC-182E9E3AE2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7B5359A-B465-4DF8-A72F-D63A95477F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AD46FEA-AE49-409A-B3D9-47E494F89F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1FD71-8F80-40D6-8CB7-8B68414C2CC8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0747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E287FEC-3225-44AF-8230-F18B1444EE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8854AB4-9EC2-40B4-81C9-A1CC1AED20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ABB2264-F4CA-4B77-8711-69EA630195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DB6FC7-4588-40C6-BF00-75A2FCC94F15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6501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593B-AE78-4DED-A29D-80F0CFF935C5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0200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016E02-AF18-432C-9BC8-5738A398DB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29B1EE-4974-4795-99F2-547B69B9E3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E4FF40-6474-476D-AA80-B8C013CFFE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A1C269-1589-4D1F-BADB-0B23136184CF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114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E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FBB00F-1934-4377-9F9E-FF13FCB1F5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4DFB2A-C3E5-4169-95A7-23E87EB444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6D1F1D-F157-4277-A0F5-2F8A2E1859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FCE219-4F13-4889-B7AA-995AB2F37397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61507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4072732-8203-4865-8DA0-A0F7F4E8A2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2D9E21-D2C8-4F22-A69E-B478D89781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9124195-B078-4EB6-AF12-19948CAA81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9A97BC-40EE-4425-B42D-FD83A45E4636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96652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7D689A9-5BAA-4D1D-9104-DDF9E9A6FB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BBFD3F4-D728-4BF3-8FA0-8E66E42B17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2C3338-7FA9-445C-A3CB-F2555155C0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B39249-619A-41A3-AA95-0D829D650BDE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9280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593B-AE78-4DED-A29D-80F0CFF935C5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14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593B-AE78-4DED-A29D-80F0CFF935C5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41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593B-AE78-4DED-A29D-80F0CFF935C5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55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593B-AE78-4DED-A29D-80F0CFF935C5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035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593B-AE78-4DED-A29D-80F0CFF935C5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434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A593B-AE78-4DED-A29D-80F0CFF935C5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944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A593B-AE78-4DED-A29D-80F0CFF935C5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668D6-43DE-408E-9AAB-32F7ACCF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34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id="{C4B93593-474B-4721-9A4E-BD031C98231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id="{B8F46945-06B4-4406-A1C1-E069B658B4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DE4748-0A7F-4FEA-9BB5-8A899AA3C6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ABF817-23B9-43FC-8E06-0BD19F6F8EA4}" type="datetimeFigureOut">
              <a:rPr lang="en-US"/>
              <a:pPr>
                <a:defRPr/>
              </a:pPr>
              <a:t>3/13/2022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4B801-2459-4892-B138-972AE5344A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B7386D-821C-4E6D-82FE-85AA0A4573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7E8F1FC-B040-4E90-A5C9-A4F8C4327D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1522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4250DE4-73DA-4AFB-AD72-59F1BA416C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D2F7101-DC7D-4D35-83A9-4B5BFF1F66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68E68C9-56C8-4F39-8A12-E2B5BBF989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DC0B17D-A8A7-4444-9FCE-7C7EEF29CA1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4038991-F07D-45B8-8624-2E2B4D8E857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BEBD15F7-429F-4777-8983-47A15ED2D329}" type="slidenum">
              <a:rPr lang="ar-EG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0182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7.xml"/><Relationship Id="rId5" Type="http://schemas.openxmlformats.org/officeDocument/2006/relationships/image" Target="../media/image2.jpeg"/><Relationship Id="rId4" Type="http://schemas.openxmlformats.org/officeDocument/2006/relationships/image" Target="../media/image7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2.jpeg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5" Type="http://schemas.openxmlformats.org/officeDocument/2006/relationships/image" Target="../media/image2.jpeg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>
            <a:extLst>
              <a:ext uri="{FF2B5EF4-FFF2-40B4-BE49-F238E27FC236}">
                <a16:creationId xmlns:a16="http://schemas.microsoft.com/office/drawing/2014/main" id="{AB7A10F5-86A2-416A-B4A4-5E6F76B5EF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815" y="104827"/>
            <a:ext cx="5812359" cy="2332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Box 1">
            <a:extLst>
              <a:ext uri="{FF2B5EF4-FFF2-40B4-BE49-F238E27FC236}">
                <a16:creationId xmlns:a16="http://schemas.microsoft.com/office/drawing/2014/main" id="{644DD30A-6000-4D33-9890-09FF64649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1380" y="285743"/>
            <a:ext cx="16655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defTabSz="385763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742950" indent="-285750" algn="r" defTabSz="385763" rtl="1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r" defTabSz="385763" rtl="1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r" defTabSz="385763" rtl="1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r" defTabSz="385763" rtl="1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r" defTabSz="385763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6pPr>
            <a:lvl7pPr marL="2971800" indent="-228600" algn="r" defTabSz="385763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7pPr>
            <a:lvl8pPr marL="3429000" indent="-228600" algn="r" defTabSz="385763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8pPr>
            <a:lvl9pPr marL="3886200" indent="-228600" algn="r" defTabSz="385763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algn="ctr" defTabSz="289322" rtl="0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ar-EG" alt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أهلا</a:t>
            </a:r>
            <a:endParaRPr lang="en-US" altLang="en-US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2" name="TextBox 3">
            <a:extLst>
              <a:ext uri="{FF2B5EF4-FFF2-40B4-BE49-F238E27FC236}">
                <a16:creationId xmlns:a16="http://schemas.microsoft.com/office/drawing/2014/main" id="{CD841915-AE16-4C3A-AA46-1D432924D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791" y="178023"/>
            <a:ext cx="176875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defTabSz="385763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742950" indent="-285750" algn="r" defTabSz="385763" rtl="1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r" defTabSz="385763" rtl="1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r" defTabSz="385763" rtl="1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r" defTabSz="385763" rtl="1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r" defTabSz="385763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6pPr>
            <a:lvl7pPr marL="2971800" indent="-228600" algn="r" defTabSz="385763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7pPr>
            <a:lvl8pPr marL="3429000" indent="-228600" algn="r" defTabSz="385763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8pPr>
            <a:lvl9pPr marL="3886200" indent="-228600" algn="r" defTabSz="385763" rtl="1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algn="ctr" defTabSz="289322" rtl="0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ar-EG" alt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وسهلا</a:t>
            </a:r>
            <a:endParaRPr lang="en-US" altLang="en-US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3" name="TextBox 6">
            <a:extLst>
              <a:ext uri="{FF2B5EF4-FFF2-40B4-BE49-F238E27FC236}">
                <a16:creationId xmlns:a16="http://schemas.microsoft.com/office/drawing/2014/main" id="{FE6E4C1D-DF92-4039-8381-76488F38B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45" y="2534996"/>
            <a:ext cx="11057206" cy="3590983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defTabSz="3857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3857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3857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3857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3857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385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385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385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385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289322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JO" altLang="en-US" sz="5400" b="1" dirty="0">
                <a:solidFill>
                  <a:srgbClr val="0000FF"/>
                </a:solidFill>
                <a:latin typeface="Arial Black" panose="020B0A04020102020204" pitchFamily="34" charset="0"/>
              </a:rPr>
              <a:t>ا</a:t>
            </a:r>
            <a:r>
              <a:rPr lang="ar-EG" altLang="en-US" sz="5400" b="1" dirty="0">
                <a:solidFill>
                  <a:srgbClr val="0000FF"/>
                </a:solidFill>
                <a:latin typeface="Arial Black" panose="020B0A04020102020204" pitchFamily="34" charset="0"/>
              </a:rPr>
              <a:t>لأستاذ </a:t>
            </a:r>
            <a:r>
              <a:rPr lang="ar-SA" altLang="en-US" sz="5400" b="1" dirty="0">
                <a:solidFill>
                  <a:srgbClr val="0000FF"/>
                </a:solidFill>
                <a:latin typeface="Arial Black" panose="020B0A04020102020204" pitchFamily="34" charset="0"/>
              </a:rPr>
              <a:t>الدكتور</a:t>
            </a:r>
            <a:r>
              <a:rPr lang="ar-EG" altLang="en-US" sz="5400" b="1" dirty="0">
                <a:solidFill>
                  <a:srgbClr val="0000FF"/>
                </a:solidFill>
                <a:latin typeface="Arial Black" panose="020B0A04020102020204" pitchFamily="34" charset="0"/>
              </a:rPr>
              <a:t> يوسف حسين</a:t>
            </a:r>
          </a:p>
          <a:p>
            <a:pPr algn="ctr" defTabSz="289322" fontAlgn="base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EG" altLang="en-US" sz="2800" b="1" dirty="0">
                <a:solidFill>
                  <a:srgbClr val="000000"/>
                </a:solidFill>
                <a:latin typeface="Arial Black" panose="020B0A04020102020204" pitchFamily="34" charset="0"/>
              </a:rPr>
              <a:t>أستاذ التشريح وعلم الأجنة - كلية الطب –  </a:t>
            </a:r>
            <a:r>
              <a:rPr lang="ar-EG" altLang="en-US" sz="2800" b="1" i="1" dirty="0">
                <a:solidFill>
                  <a:srgbClr val="000000"/>
                </a:solidFill>
                <a:latin typeface="Arial Black" panose="020B0A04020102020204" pitchFamily="34" charset="0"/>
              </a:rPr>
              <a:t>جامعة </a:t>
            </a:r>
            <a:r>
              <a:rPr lang="ar-EG" altLang="en-US" sz="2800" b="1" dirty="0">
                <a:solidFill>
                  <a:srgbClr val="000000"/>
                </a:solidFill>
                <a:latin typeface="Arial Black" panose="020B0A04020102020204" pitchFamily="34" charset="0"/>
              </a:rPr>
              <a:t>الزقازيق – مصر</a:t>
            </a:r>
            <a:endParaRPr lang="en-US" altLang="en-US" sz="2400" b="1"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 defTabSz="289322" fontAlgn="base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EG" altLang="en-US" sz="2400" b="1" dirty="0">
                <a:solidFill>
                  <a:srgbClr val="FF0000"/>
                </a:solidFill>
                <a:latin typeface="Arial Black" panose="020B0A04020102020204" pitchFamily="34" charset="0"/>
              </a:rPr>
              <a:t>رئيس قسم التشريح و الأنسجة و الأجنة - كلية الطب - جامعة مؤتة</a:t>
            </a:r>
            <a:r>
              <a:rPr lang="ar-JO" altLang="en-US" sz="2400" b="1" dirty="0">
                <a:solidFill>
                  <a:srgbClr val="FF0000"/>
                </a:solidFill>
                <a:latin typeface="Arial Black" panose="020B0A04020102020204" pitchFamily="34" charset="0"/>
              </a:rPr>
              <a:t> - الأردن</a:t>
            </a:r>
            <a:endParaRPr lang="ar-EG" altLang="en-US" sz="2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 defTabSz="289322" fontAlgn="base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EG" altLang="en-US" sz="2400" b="1" dirty="0">
                <a:solidFill>
                  <a:srgbClr val="FF0000"/>
                </a:solidFill>
                <a:latin typeface="Arial Black" panose="020B0A04020102020204" pitchFamily="34" charset="0"/>
              </a:rPr>
              <a:t>دكتوراة من جامعة كولونيا المانيا</a:t>
            </a:r>
          </a:p>
          <a:p>
            <a:pPr algn="ctr" defTabSz="289322" rtl="1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JO" altLang="en-US" sz="2400" b="1" dirty="0">
                <a:solidFill>
                  <a:srgbClr val="000000"/>
                </a:solidFill>
                <a:latin typeface="Arial Black" panose="020B0A04020102020204" pitchFamily="34" charset="0"/>
              </a:rPr>
              <a:t>اليوتيوب </a:t>
            </a:r>
            <a:r>
              <a:rPr lang="en-US" altLang="en-US" sz="2400" b="1" dirty="0">
                <a:solidFill>
                  <a:srgbClr val="000000"/>
                </a:solidFill>
                <a:latin typeface="Arial Black" panose="020B0A04020102020204" pitchFamily="34" charset="0"/>
              </a:rPr>
              <a:t>Dr. Youssef Hussein Anatomy</a:t>
            </a:r>
            <a:endParaRPr lang="ar-EG" altLang="en-US" sz="2400" b="1"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algn="ctr" defTabSz="289322" rtl="1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EG" altLang="en-US" sz="2400" b="1" dirty="0">
                <a:solidFill>
                  <a:srgbClr val="0000CC"/>
                </a:solidFill>
                <a:latin typeface="Arial Black" panose="020B0A04020102020204" pitchFamily="34" charset="0"/>
              </a:rPr>
              <a:t>جروب الفيس د. يوسف حسين (استاذ التشريح)</a:t>
            </a:r>
            <a:endParaRPr lang="ar-JO" altLang="en-US" sz="2400" b="1" dirty="0">
              <a:solidFill>
                <a:srgbClr val="0000CC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4009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74271D5-46AF-4851-9A03-45847052B9E9}"/>
              </a:ext>
            </a:extLst>
          </p:cNvPr>
          <p:cNvSpPr/>
          <p:nvPr/>
        </p:nvSpPr>
        <p:spPr>
          <a:xfrm>
            <a:off x="106017" y="163905"/>
            <a:ext cx="11993218" cy="6779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time of ovulation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571500" marR="0" lvl="0" indent="-57150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is about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14</a:t>
            </a:r>
            <a:r>
              <a:rPr kumimoji="0" lang="en-US" sz="2400" b="1" i="0" u="none" strike="noStrike" kern="1200" cap="none" spc="0" normalizeH="0" baseline="3000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day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the cycle</a:t>
            </a:r>
          </a:p>
          <a:p>
            <a:pPr marL="571500" marR="0" lvl="0" indent="-57150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ovulation is characterized by:</a:t>
            </a:r>
          </a:p>
          <a:p>
            <a:pPr marL="742950" marR="0" lvl="1" indent="-28575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Increased the basal body temperature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kumimoji="0" lang="en-US" sz="23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36.5-37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of the female by 1/2 - l Celsius.</a:t>
            </a:r>
          </a:p>
          <a:p>
            <a:pPr marL="742950" marR="0" lvl="1" indent="-28575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Increase of the vaginal mucus secretion like egg white, stretch between your fingers (the amount varies from woman to woman).</a:t>
            </a:r>
          </a:p>
          <a:p>
            <a:pPr marL="742950" marR="0" lvl="1" indent="-28575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more sensitive sense of smell</a:t>
            </a:r>
          </a:p>
          <a:p>
            <a:pPr marL="742950" marR="0" lvl="1" indent="-28575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Tender of the breast</a:t>
            </a:r>
          </a:p>
          <a:p>
            <a:pPr marL="742950" marR="0" lvl="1" indent="-28575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Lower abdominal pain in the side of the active ovulation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742950" marR="0" lvl="1" indent="-28575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Some woman notice that their sex drive increases during ovulation (woman is more attracted to the male)</a:t>
            </a:r>
          </a:p>
          <a:p>
            <a:pPr marL="742950" marR="0" lvl="1" indent="-28575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cervix becomes more higher, softer and more opened</a:t>
            </a:r>
          </a:p>
          <a:p>
            <a:pPr marL="742950" marR="0" lvl="1" indent="-28575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Elevation of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luteinizing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hormone (detected in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urine) 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estrogen hormone</a:t>
            </a:r>
            <a:endParaRPr kumimoji="0" lang="en-US" sz="23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0" marR="0" lvl="0" indent="-57150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can differ from woman to woman (If you do not notice any signs, do not worry (most woman have no clue)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18ABF30-C362-4E0E-A6DB-BB2EF0909833}"/>
              </a:ext>
            </a:extLst>
          </p:cNvPr>
          <p:cNvSpPr/>
          <p:nvPr/>
        </p:nvSpPr>
        <p:spPr>
          <a:xfrm>
            <a:off x="7836761" y="790181"/>
            <a:ext cx="3898039" cy="403625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1977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4641E13-8A74-4CBD-B423-78931E791823}"/>
              </a:ext>
            </a:extLst>
          </p:cNvPr>
          <p:cNvSpPr/>
          <p:nvPr/>
        </p:nvSpPr>
        <p:spPr>
          <a:xfrm>
            <a:off x="106017" y="145775"/>
            <a:ext cx="11854070" cy="6579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marR="0" lvl="0" indent="-34290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Hormonal control of the ovarian cycle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During the 1st half of the cycle: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Anterior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pituitary gland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secretes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follicular stimulating hormone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F. S. H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.)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that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causes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Changes of the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primary follicle to growing follicle and Graafian follicle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Secretion of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estrogen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hormone.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the middle of the cycle: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secretion of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F. S. H.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Estrogen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stimulates pituitary gland to produce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luteinizing hormone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that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causes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Ovulation (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rupture of Graafian follicle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and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Formation of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corpus luteum</a:t>
            </a:r>
          </a:p>
          <a:p>
            <a:pPr marL="342900" lvl="0" indent="-342900" algn="ctr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During the 2nd half of the cycle</a:t>
            </a: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buFontTx/>
              <a:buChar char="-"/>
              <a:defRPr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Corpus luteum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secrets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progesterone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a small amount of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estrogen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96957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0E6069F5-D277-4273-B2C0-BB5FAE6B3B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6870" y="1062267"/>
            <a:ext cx="4377111" cy="4450676"/>
          </a:xfrm>
          <a:prstGeom prst="rect">
            <a:avLst/>
          </a:prstGeom>
        </p:spPr>
      </p:pic>
      <p:sp>
        <p:nvSpPr>
          <p:cNvPr id="19" name="AutoShape 13">
            <a:extLst>
              <a:ext uri="{FF2B5EF4-FFF2-40B4-BE49-F238E27FC236}">
                <a16:creationId xmlns:a16="http://schemas.microsoft.com/office/drawing/2014/main" id="{55916E43-948F-488B-BFD2-9B77F16BF114}"/>
              </a:ext>
            </a:extLst>
          </p:cNvPr>
          <p:cNvSpPr>
            <a:spLocks/>
          </p:cNvSpPr>
          <p:nvPr/>
        </p:nvSpPr>
        <p:spPr bwMode="auto">
          <a:xfrm>
            <a:off x="8172549" y="366109"/>
            <a:ext cx="1361997" cy="486709"/>
          </a:xfrm>
          <a:prstGeom prst="callout2">
            <a:avLst>
              <a:gd name="adj1" fmla="val 108252"/>
              <a:gd name="adj2" fmla="val 48627"/>
              <a:gd name="adj3" fmla="val 159945"/>
              <a:gd name="adj4" fmla="val 84037"/>
              <a:gd name="adj5" fmla="val 504086"/>
              <a:gd name="adj6" fmla="val 86929"/>
            </a:avLst>
          </a:prstGeom>
          <a:noFill/>
          <a:ln w="38100">
            <a:solidFill>
              <a:srgbClr val="0000FF"/>
            </a:solidFill>
            <a:headEnd/>
            <a:tailEnd type="triangl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Body</a:t>
            </a:r>
            <a:endParaRPr kumimoji="0" lang="en-US" sz="3200" b="0" i="0" u="none" strike="noStrike" kern="1200" cap="none" spc="0" normalizeH="0" baseline="0" noProof="0" dirty="0">
              <a:ln w="18415" cmpd="sng">
                <a:solidFill>
                  <a:srgbClr val="C00000"/>
                </a:solidFill>
                <a:prstDash val="solid"/>
              </a:ln>
              <a:solidFill>
                <a:srgbClr val="0000CC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0" name="AutoShape 13">
            <a:extLst>
              <a:ext uri="{FF2B5EF4-FFF2-40B4-BE49-F238E27FC236}">
                <a16:creationId xmlns:a16="http://schemas.microsoft.com/office/drawing/2014/main" id="{38C56441-BDDC-4948-98FF-63778DFB32D5}"/>
              </a:ext>
            </a:extLst>
          </p:cNvPr>
          <p:cNvSpPr>
            <a:spLocks/>
          </p:cNvSpPr>
          <p:nvPr/>
        </p:nvSpPr>
        <p:spPr bwMode="auto">
          <a:xfrm>
            <a:off x="9655654" y="-18514"/>
            <a:ext cx="2581897" cy="504006"/>
          </a:xfrm>
          <a:prstGeom prst="callout2">
            <a:avLst>
              <a:gd name="adj1" fmla="val 92257"/>
              <a:gd name="adj2" fmla="val 45162"/>
              <a:gd name="adj3" fmla="val 189658"/>
              <a:gd name="adj4" fmla="val 54466"/>
              <a:gd name="adj5" fmla="val 467347"/>
              <a:gd name="adj6" fmla="val 15740"/>
            </a:avLst>
          </a:prstGeom>
          <a:noFill/>
          <a:ln w="38100">
            <a:solidFill>
              <a:srgbClr val="0000FF"/>
            </a:solidFill>
            <a:headEnd/>
            <a:tailEnd type="triangl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Fundus</a:t>
            </a:r>
            <a:endParaRPr kumimoji="0" lang="en-US" sz="3200" b="0" i="0" u="none" strike="noStrike" kern="1200" cap="none" spc="0" normalizeH="0" baseline="0" noProof="0" dirty="0">
              <a:ln w="18415" cmpd="sng">
                <a:solidFill>
                  <a:srgbClr val="C00000"/>
                </a:solidFill>
                <a:prstDash val="solid"/>
              </a:ln>
              <a:solidFill>
                <a:srgbClr val="0000CC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1" name="AutoShape 13">
            <a:extLst>
              <a:ext uri="{FF2B5EF4-FFF2-40B4-BE49-F238E27FC236}">
                <a16:creationId xmlns:a16="http://schemas.microsoft.com/office/drawing/2014/main" id="{45126CF6-6796-4A1D-AD05-7148FA16D17D}"/>
              </a:ext>
            </a:extLst>
          </p:cNvPr>
          <p:cNvSpPr>
            <a:spLocks/>
          </p:cNvSpPr>
          <p:nvPr/>
        </p:nvSpPr>
        <p:spPr bwMode="auto">
          <a:xfrm>
            <a:off x="8172549" y="5364044"/>
            <a:ext cx="1898323" cy="504006"/>
          </a:xfrm>
          <a:prstGeom prst="callout2">
            <a:avLst>
              <a:gd name="adj1" fmla="val 30851"/>
              <a:gd name="adj2" fmla="val 44401"/>
              <a:gd name="adj3" fmla="val -2933"/>
              <a:gd name="adj4" fmla="val 50700"/>
              <a:gd name="adj5" fmla="val -261029"/>
              <a:gd name="adj6" fmla="val 85547"/>
            </a:avLst>
          </a:prstGeom>
          <a:noFill/>
          <a:ln w="38100">
            <a:solidFill>
              <a:srgbClr val="0000FF"/>
            </a:solidFill>
            <a:headEnd/>
            <a:tailEnd type="triangl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Vagina</a:t>
            </a:r>
            <a:endParaRPr kumimoji="0" lang="en-US" sz="3200" b="0" i="0" u="none" strike="noStrike" kern="1200" cap="none" spc="0" normalizeH="0" baseline="0" noProof="0" dirty="0">
              <a:ln w="18415" cmpd="sng">
                <a:solidFill>
                  <a:srgbClr val="C00000"/>
                </a:solidFill>
                <a:prstDash val="solid"/>
              </a:ln>
              <a:solidFill>
                <a:srgbClr val="0000CC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AutoShape 13">
            <a:extLst>
              <a:ext uri="{FF2B5EF4-FFF2-40B4-BE49-F238E27FC236}">
                <a16:creationId xmlns:a16="http://schemas.microsoft.com/office/drawing/2014/main" id="{68B9D515-45B9-4B21-82D2-DFC0A122846E}"/>
              </a:ext>
            </a:extLst>
          </p:cNvPr>
          <p:cNvSpPr>
            <a:spLocks/>
          </p:cNvSpPr>
          <p:nvPr/>
        </p:nvSpPr>
        <p:spPr bwMode="auto">
          <a:xfrm>
            <a:off x="6228521" y="4259203"/>
            <a:ext cx="1741349" cy="504006"/>
          </a:xfrm>
          <a:prstGeom prst="callout2">
            <a:avLst>
              <a:gd name="adj1" fmla="val 64345"/>
              <a:gd name="adj2" fmla="val 82200"/>
              <a:gd name="adj3" fmla="val 36144"/>
              <a:gd name="adj4" fmla="val 97023"/>
              <a:gd name="adj5" fmla="val -199623"/>
              <a:gd name="adj6" fmla="val 171642"/>
            </a:avLst>
          </a:prstGeom>
          <a:noFill/>
          <a:ln w="38100">
            <a:solidFill>
              <a:srgbClr val="0000FF"/>
            </a:solidFill>
            <a:headEnd/>
            <a:tailEnd type="triangl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Cervix</a:t>
            </a:r>
            <a:endParaRPr kumimoji="0" lang="en-US" sz="3200" b="0" i="0" u="none" strike="noStrike" kern="1200" cap="none" spc="0" normalizeH="0" baseline="0" noProof="0" dirty="0">
              <a:ln w="18415" cmpd="sng">
                <a:solidFill>
                  <a:srgbClr val="C00000"/>
                </a:solidFill>
                <a:prstDash val="solid"/>
              </a:ln>
              <a:solidFill>
                <a:srgbClr val="0000CC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6" name="AutoShape 13">
            <a:extLst>
              <a:ext uri="{FF2B5EF4-FFF2-40B4-BE49-F238E27FC236}">
                <a16:creationId xmlns:a16="http://schemas.microsoft.com/office/drawing/2014/main" id="{8ED0EADF-58DE-4152-AC1A-032EB713449F}"/>
              </a:ext>
            </a:extLst>
          </p:cNvPr>
          <p:cNvSpPr>
            <a:spLocks/>
          </p:cNvSpPr>
          <p:nvPr/>
        </p:nvSpPr>
        <p:spPr bwMode="auto">
          <a:xfrm>
            <a:off x="10309063" y="5722392"/>
            <a:ext cx="1606726" cy="504006"/>
          </a:xfrm>
          <a:prstGeom prst="callout2">
            <a:avLst>
              <a:gd name="adj1" fmla="val 30851"/>
              <a:gd name="adj2" fmla="val 44401"/>
              <a:gd name="adj3" fmla="val -5724"/>
              <a:gd name="adj4" fmla="val 40325"/>
              <a:gd name="adj5" fmla="val -220739"/>
              <a:gd name="adj6" fmla="val -3484"/>
            </a:avLst>
          </a:prstGeom>
          <a:noFill/>
          <a:ln w="38100">
            <a:solidFill>
              <a:srgbClr val="0000FF"/>
            </a:solidFill>
            <a:headEnd/>
            <a:tailEnd type="triangl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Vulva</a:t>
            </a:r>
            <a:endParaRPr kumimoji="0" lang="en-US" sz="3200" b="0" i="0" u="none" strike="noStrike" kern="1200" cap="none" spc="0" normalizeH="0" baseline="0" noProof="0" dirty="0">
              <a:ln w="18415" cmpd="sng">
                <a:solidFill>
                  <a:srgbClr val="C00000"/>
                </a:solidFill>
                <a:prstDash val="solid"/>
              </a:ln>
              <a:solidFill>
                <a:srgbClr val="0000CC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id="{C0E013A6-8B43-43D3-92B7-DFDE5FD07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939" y="233488"/>
            <a:ext cx="6056243" cy="3275981"/>
          </a:xfrm>
          <a:prstGeom prst="rect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  <a:alpha val="78000"/>
                </a:srgbClr>
              </a:gs>
              <a:gs pos="50000">
                <a:srgbClr val="FF0000"/>
              </a:gs>
              <a:gs pos="100000">
                <a:srgbClr val="FF0000">
                  <a:gamma/>
                  <a:shade val="46275"/>
                  <a:invGamma/>
                  <a:alpha val="7800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BottomLeft"/>
            <a:lightRig rig="threePt" dir="t"/>
          </a:scene3d>
          <a:sp3d extrusionH="20116800" contourW="114300" prstMaterial="matte">
            <a:bevelT w="13500" h="6350" prst="angle"/>
            <a:bevelB w="13500" h="50800" prst="angle"/>
            <a:extrusionClr>
              <a:srgbClr val="66FF33"/>
            </a:extrusionClr>
            <a:contourClr>
              <a:schemeClr val="tx1"/>
            </a:contourClr>
          </a:sp3d>
        </p:spPr>
        <p:txBody>
          <a:bodyPr anchor="ctr">
            <a:flatTx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 dirty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Uterine cycle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71AA84C-E5CC-4262-B228-CD6200B28C8F}"/>
              </a:ext>
            </a:extLst>
          </p:cNvPr>
          <p:cNvSpPr/>
          <p:nvPr/>
        </p:nvSpPr>
        <p:spPr>
          <a:xfrm>
            <a:off x="1378634" y="5464425"/>
            <a:ext cx="5886039" cy="631575"/>
          </a:xfrm>
          <a:prstGeom prst="rect">
            <a:avLst/>
          </a:prstGeom>
          <a:blipFill dpi="0"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5" grpId="0" animBg="1"/>
      <p:bldP spid="2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1FE38A6-3A55-40F4-8153-ED41B41C2BE2}"/>
              </a:ext>
            </a:extLst>
          </p:cNvPr>
          <p:cNvSpPr/>
          <p:nvPr/>
        </p:nvSpPr>
        <p:spPr>
          <a:xfrm>
            <a:off x="205409" y="39659"/>
            <a:ext cx="11781182" cy="6818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marR="0" lvl="1" indent="-28575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>
                <a:tab pos="10287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Uterine (menstrual) cycle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The uterus is a hollow thick-walled muscular organ.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The wall of the uterus is formed of three layers from innermost to outermost (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endometrium,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myometrium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 and perimetrium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During each ovarian cycle, the endometrium of the fundus and body of the uterus also undergoes cyclic changes that end in hemorrhage (menstruation). 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duration of the menstrual cycle is about 28 days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Starting from the first day of hemorrhage.</a:t>
            </a: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first cycle at puberty is called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menarche (about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11-14 years)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The cycle end at menopause age (about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45-55 years)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0135AE-C9F7-49D0-8FB0-C5B5F2D1B5E3}"/>
              </a:ext>
            </a:extLst>
          </p:cNvPr>
          <p:cNvSpPr/>
          <p:nvPr/>
        </p:nvSpPr>
        <p:spPr>
          <a:xfrm>
            <a:off x="9467557" y="207086"/>
            <a:ext cx="2437941" cy="313419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624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DACAB84-12F7-4861-93D6-D1FFF2745738}"/>
              </a:ext>
            </a:extLst>
          </p:cNvPr>
          <p:cNvSpPr/>
          <p:nvPr/>
        </p:nvSpPr>
        <p:spPr>
          <a:xfrm>
            <a:off x="2179321" y="0"/>
            <a:ext cx="7261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Stages of the uterine (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menstrual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) cycle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8913B50C-92B1-4FCF-864F-F87FB443C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539" y="2907435"/>
            <a:ext cx="11794436" cy="3785652"/>
          </a:xfrm>
          <a:prstGeom prst="rect">
            <a:avLst/>
          </a:prstGeom>
          <a:noFill/>
          <a:ln w="38100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(I) Stage of menstruation (bleeding):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** Duration: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4353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Most women bleed for 3-5 days, but 2-7 days is still considered normal.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** Causes: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Sudden drop of the estrogen and progesterone levels in the blood due to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degeneration of corpus luteum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leading to spasm of the spiral arteries.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**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It consists of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blood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about 30-60 ml/ time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pieces of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endometrium (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superficial compact layer and middle spongy layer)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** Blood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does not clot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due to its high contents of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fibrinolytic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enzymes.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** Structure of the endometrium: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It is formed of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deep basal layer </a:t>
            </a: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of endometrium that contains bases of uterine glands</a:t>
            </a:r>
            <a:r>
              <a:rPr kumimoji="0" lang="en-US" altLang="en-US" sz="2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en-US" altLang="en-US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Its thickness is about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0.5 mm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8" name="Picture 7" descr="Image05">
            <a:extLst>
              <a:ext uri="{FF2B5EF4-FFF2-40B4-BE49-F238E27FC236}">
                <a16:creationId xmlns:a16="http://schemas.microsoft.com/office/drawing/2014/main" id="{E6BC0FC0-E012-413D-AB8C-F868943E241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/>
          <a:srcRect t="1" r="27958" b="34039"/>
          <a:stretch/>
        </p:blipFill>
        <p:spPr bwMode="auto">
          <a:xfrm>
            <a:off x="355912" y="1021330"/>
            <a:ext cx="6535218" cy="1798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73B49A20-A53C-4F8F-A5C3-00AEED471984}"/>
              </a:ext>
            </a:extLst>
          </p:cNvPr>
          <p:cNvSpPr txBox="1"/>
          <p:nvPr/>
        </p:nvSpPr>
        <p:spPr>
          <a:xfrm>
            <a:off x="3355316" y="749394"/>
            <a:ext cx="9084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Blood</a:t>
            </a:r>
          </a:p>
        </p:txBody>
      </p:sp>
      <p:sp>
        <p:nvSpPr>
          <p:cNvPr id="20" name="AutoShape 13">
            <a:extLst>
              <a:ext uri="{FF2B5EF4-FFF2-40B4-BE49-F238E27FC236}">
                <a16:creationId xmlns:a16="http://schemas.microsoft.com/office/drawing/2014/main" id="{D87B971C-6338-4C28-A7C6-B874B00F6F1F}"/>
              </a:ext>
            </a:extLst>
          </p:cNvPr>
          <p:cNvSpPr>
            <a:spLocks/>
          </p:cNvSpPr>
          <p:nvPr/>
        </p:nvSpPr>
        <p:spPr bwMode="auto">
          <a:xfrm>
            <a:off x="6891129" y="869896"/>
            <a:ext cx="2398645" cy="615229"/>
          </a:xfrm>
          <a:prstGeom prst="callout2">
            <a:avLst>
              <a:gd name="adj1" fmla="val 50845"/>
              <a:gd name="adj2" fmla="val 9476"/>
              <a:gd name="adj3" fmla="val 9939"/>
              <a:gd name="adj4" fmla="val -66776"/>
              <a:gd name="adj5" fmla="val 195439"/>
              <a:gd name="adj6" fmla="val -79796"/>
            </a:avLst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Basal part of uterine gland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DF680D3-826F-42EC-8022-291EF2DEF84D}"/>
              </a:ext>
            </a:extLst>
          </p:cNvPr>
          <p:cNvCxnSpPr>
            <a:cxnSpLocks/>
          </p:cNvCxnSpPr>
          <p:nvPr/>
        </p:nvCxnSpPr>
        <p:spPr>
          <a:xfrm flipH="1">
            <a:off x="3738077" y="1133624"/>
            <a:ext cx="142914" cy="52322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5F7AC064-B196-4C02-A772-8250EA412BA9}"/>
              </a:ext>
            </a:extLst>
          </p:cNvPr>
          <p:cNvSpPr txBox="1"/>
          <p:nvPr/>
        </p:nvSpPr>
        <p:spPr>
          <a:xfrm>
            <a:off x="6891130" y="461665"/>
            <a:ext cx="331305" cy="7515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944AD4-8E6E-4752-80F5-B561BF1C3B90}"/>
              </a:ext>
            </a:extLst>
          </p:cNvPr>
          <p:cNvSpPr txBox="1"/>
          <p:nvPr/>
        </p:nvSpPr>
        <p:spPr>
          <a:xfrm>
            <a:off x="1169001" y="671959"/>
            <a:ext cx="1882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Base of gland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42E59F6-F5C2-47FB-ABFF-D12D3BB7E2C0}"/>
              </a:ext>
            </a:extLst>
          </p:cNvPr>
          <p:cNvSpPr/>
          <p:nvPr/>
        </p:nvSpPr>
        <p:spPr>
          <a:xfrm rot="18221656">
            <a:off x="9164390" y="1359586"/>
            <a:ext cx="2888107" cy="464873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52067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DACAB84-12F7-4861-93D6-D1FFF2745738}"/>
              </a:ext>
            </a:extLst>
          </p:cNvPr>
          <p:cNvSpPr/>
          <p:nvPr/>
        </p:nvSpPr>
        <p:spPr>
          <a:xfrm>
            <a:off x="2179321" y="243713"/>
            <a:ext cx="7261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Stages of the uterine (menstrual) cycle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Picture 11" descr="Image06">
            <a:extLst>
              <a:ext uri="{FF2B5EF4-FFF2-40B4-BE49-F238E27FC236}">
                <a16:creationId xmlns:a16="http://schemas.microsoft.com/office/drawing/2014/main" id="{AC963F53-C8BE-4C7C-BBCD-8C4A159518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/>
          <a:srcRect l="6232" r="38808"/>
          <a:stretch/>
        </p:blipFill>
        <p:spPr bwMode="auto">
          <a:xfrm>
            <a:off x="2179321" y="1248507"/>
            <a:ext cx="7007279" cy="2190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AutoShape 13">
            <a:extLst>
              <a:ext uri="{FF2B5EF4-FFF2-40B4-BE49-F238E27FC236}">
                <a16:creationId xmlns:a16="http://schemas.microsoft.com/office/drawing/2014/main" id="{1C8F3303-6A07-4C89-889B-91C99B4E0622}"/>
              </a:ext>
            </a:extLst>
          </p:cNvPr>
          <p:cNvSpPr>
            <a:spLocks/>
          </p:cNvSpPr>
          <p:nvPr/>
        </p:nvSpPr>
        <p:spPr bwMode="auto">
          <a:xfrm>
            <a:off x="9974550" y="995237"/>
            <a:ext cx="1869874" cy="461665"/>
          </a:xfrm>
          <a:prstGeom prst="callout2">
            <a:avLst>
              <a:gd name="adj1" fmla="val 54419"/>
              <a:gd name="adj2" fmla="val 14227"/>
              <a:gd name="adj3" fmla="val 50109"/>
              <a:gd name="adj4" fmla="val -2837"/>
              <a:gd name="adj5" fmla="val 155901"/>
              <a:gd name="adj6" fmla="val -71835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Flat cells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Text Box 34">
            <a:extLst>
              <a:ext uri="{FF2B5EF4-FFF2-40B4-BE49-F238E27FC236}">
                <a16:creationId xmlns:a16="http://schemas.microsoft.com/office/drawing/2014/main" id="{5DCA0016-9961-4718-AC5E-47ECE74F8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219" y="3604590"/>
            <a:ext cx="10986052" cy="2355260"/>
          </a:xfrm>
          <a:prstGeom prst="rect">
            <a:avLst/>
          </a:prstGeom>
          <a:solidFill>
            <a:sysClr val="window" lastClr="FFFFFF"/>
          </a:solidFill>
          <a:ln w="38100" cap="flat" cmpd="sng" algn="ctr">
            <a:solidFill>
              <a:srgbClr val="FF0000"/>
            </a:solidFill>
            <a:prstDash val="solid"/>
            <a:miter lim="800000"/>
            <a:headEnd/>
            <a:tailEnd/>
          </a:ln>
          <a:effectLst/>
        </p:spPr>
        <p:txBody>
          <a:bodyPr wrap="square">
            <a:spAutoFit/>
            <a:flatTx/>
          </a:bodyPr>
          <a:lstStyle/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(II) Stage of repair </a:t>
            </a: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إصلاح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  Duration about 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3-4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days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cells of the basal part of the uterine glands proliferate and migrate to cover the raw surface of the endometrium by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flat cells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**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Causes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effect of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estrogen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hormone secreted from the ovary.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F7AC064-B196-4C02-A772-8250EA412BA9}"/>
              </a:ext>
            </a:extLst>
          </p:cNvPr>
          <p:cNvSpPr txBox="1"/>
          <p:nvPr/>
        </p:nvSpPr>
        <p:spPr>
          <a:xfrm>
            <a:off x="6891130" y="705378"/>
            <a:ext cx="331305" cy="7515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C5CE5A-5F04-495E-AE5F-4E8387D2F8FB}"/>
              </a:ext>
            </a:extLst>
          </p:cNvPr>
          <p:cNvSpPr txBox="1"/>
          <p:nvPr/>
        </p:nvSpPr>
        <p:spPr>
          <a:xfrm>
            <a:off x="6513342" y="932157"/>
            <a:ext cx="1882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Base of gland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60A24A1-F715-45F2-AFB5-32C655724EA7}"/>
              </a:ext>
            </a:extLst>
          </p:cNvPr>
          <p:cNvSpPr/>
          <p:nvPr/>
        </p:nvSpPr>
        <p:spPr>
          <a:xfrm>
            <a:off x="3784209" y="6198987"/>
            <a:ext cx="5387245" cy="506613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65603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DB567CD-B5B8-457B-84A2-7804C9BDCA0D}"/>
              </a:ext>
            </a:extLst>
          </p:cNvPr>
          <p:cNvSpPr/>
          <p:nvPr/>
        </p:nvSpPr>
        <p:spPr>
          <a:xfrm>
            <a:off x="244998" y="3352322"/>
            <a:ext cx="11947002" cy="3278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(Ill) Stage of proliferation: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** Duration: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about 5-6 days.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endometrium shows the following changes: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1- The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endometrial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cells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become 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cuboidal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2- The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endometrial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glands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are longer and straight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about 4 mm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3- The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spiral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arteries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become longer and straight. </a:t>
            </a: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**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Causes: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effect of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estrogen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hormone secreted from the ovary.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Picture 16" descr="Image07">
            <a:extLst>
              <a:ext uri="{FF2B5EF4-FFF2-40B4-BE49-F238E27FC236}">
                <a16:creationId xmlns:a16="http://schemas.microsoft.com/office/drawing/2014/main" id="{317D25AD-25A2-4BDF-9743-71C5D5DE9C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/>
          <a:srcRect r="9783"/>
          <a:stretch/>
        </p:blipFill>
        <p:spPr bwMode="auto">
          <a:xfrm>
            <a:off x="3750365" y="227089"/>
            <a:ext cx="5564902" cy="3274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F1A5A25-4C90-4137-AF3A-4A5E6EB064B1}"/>
              </a:ext>
            </a:extLst>
          </p:cNvPr>
          <p:cNvCxnSpPr>
            <a:cxnSpLocks/>
          </p:cNvCxnSpPr>
          <p:nvPr/>
        </p:nvCxnSpPr>
        <p:spPr>
          <a:xfrm flipV="1">
            <a:off x="7752522" y="1013791"/>
            <a:ext cx="0" cy="219323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CD0E1EA-948F-4103-A6EE-6C9DCE8C1418}"/>
              </a:ext>
            </a:extLst>
          </p:cNvPr>
          <p:cNvCxnSpPr>
            <a:cxnSpLocks/>
          </p:cNvCxnSpPr>
          <p:nvPr/>
        </p:nvCxnSpPr>
        <p:spPr>
          <a:xfrm flipV="1">
            <a:off x="5652052" y="1013791"/>
            <a:ext cx="0" cy="203420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AC35488C-1257-4653-810E-184E6953AE59}"/>
              </a:ext>
            </a:extLst>
          </p:cNvPr>
          <p:cNvSpPr/>
          <p:nvPr/>
        </p:nvSpPr>
        <p:spPr>
          <a:xfrm>
            <a:off x="2179321" y="0"/>
            <a:ext cx="7261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Stages of the uterine (menstrual) cycle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1B84B1A-DBFD-4694-8ED3-E3278B4E1ED9}"/>
              </a:ext>
            </a:extLst>
          </p:cNvPr>
          <p:cNvCxnSpPr>
            <a:cxnSpLocks/>
          </p:cNvCxnSpPr>
          <p:nvPr/>
        </p:nvCxnSpPr>
        <p:spPr>
          <a:xfrm flipV="1">
            <a:off x="4120713" y="854764"/>
            <a:ext cx="0" cy="219323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utoShape 13">
            <a:extLst>
              <a:ext uri="{FF2B5EF4-FFF2-40B4-BE49-F238E27FC236}">
                <a16:creationId xmlns:a16="http://schemas.microsoft.com/office/drawing/2014/main" id="{1A560DA0-3ED3-40EF-84AE-04B727252A96}"/>
              </a:ext>
            </a:extLst>
          </p:cNvPr>
          <p:cNvSpPr>
            <a:spLocks/>
          </p:cNvSpPr>
          <p:nvPr/>
        </p:nvSpPr>
        <p:spPr bwMode="auto">
          <a:xfrm>
            <a:off x="1536894" y="1336153"/>
            <a:ext cx="2398645" cy="615229"/>
          </a:xfrm>
          <a:prstGeom prst="callout2">
            <a:avLst>
              <a:gd name="adj1" fmla="val 48559"/>
              <a:gd name="adj2" fmla="val 76335"/>
              <a:gd name="adj3" fmla="val 105975"/>
              <a:gd name="adj4" fmla="val 86884"/>
              <a:gd name="adj5" fmla="val 119982"/>
              <a:gd name="adj6" fmla="val 108466"/>
            </a:avLst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Spiral artery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AutoShape 13">
            <a:extLst>
              <a:ext uri="{FF2B5EF4-FFF2-40B4-BE49-F238E27FC236}">
                <a16:creationId xmlns:a16="http://schemas.microsoft.com/office/drawing/2014/main" id="{560F6219-677D-4169-9D74-2D6BADB613EA}"/>
              </a:ext>
            </a:extLst>
          </p:cNvPr>
          <p:cNvSpPr>
            <a:spLocks/>
          </p:cNvSpPr>
          <p:nvPr/>
        </p:nvSpPr>
        <p:spPr bwMode="auto">
          <a:xfrm>
            <a:off x="9455783" y="868554"/>
            <a:ext cx="2398645" cy="615229"/>
          </a:xfrm>
          <a:prstGeom prst="callout2">
            <a:avLst>
              <a:gd name="adj1" fmla="val 50845"/>
              <a:gd name="adj2" fmla="val 9476"/>
              <a:gd name="adj3" fmla="val 28232"/>
              <a:gd name="adj4" fmla="val -1090"/>
              <a:gd name="adj5" fmla="val 190866"/>
              <a:gd name="adj6" fmla="val -30531"/>
            </a:avLst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Uterine gland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B32D166-7874-4C37-B082-288A90792402}"/>
              </a:ext>
            </a:extLst>
          </p:cNvPr>
          <p:cNvSpPr/>
          <p:nvPr/>
        </p:nvSpPr>
        <p:spPr>
          <a:xfrm rot="17897196">
            <a:off x="8897586" y="3300232"/>
            <a:ext cx="3898039" cy="403625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94464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Image2">
            <a:extLst>
              <a:ext uri="{FF2B5EF4-FFF2-40B4-BE49-F238E27FC236}">
                <a16:creationId xmlns:a16="http://schemas.microsoft.com/office/drawing/2014/main" id="{B6FCCEE3-F43A-478C-B706-B8DBD3DF8B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/>
          <a:srcRect l="1" r="30120"/>
          <a:stretch/>
        </p:blipFill>
        <p:spPr bwMode="auto">
          <a:xfrm>
            <a:off x="562459" y="0"/>
            <a:ext cx="3525079" cy="662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reeform 7">
            <a:extLst>
              <a:ext uri="{FF2B5EF4-FFF2-40B4-BE49-F238E27FC236}">
                <a16:creationId xmlns:a16="http://schemas.microsoft.com/office/drawing/2014/main" id="{287BE5E9-E78A-44A1-AAD8-4C9DF90201E3}"/>
              </a:ext>
            </a:extLst>
          </p:cNvPr>
          <p:cNvSpPr>
            <a:spLocks/>
          </p:cNvSpPr>
          <p:nvPr/>
        </p:nvSpPr>
        <p:spPr bwMode="auto">
          <a:xfrm>
            <a:off x="2845400" y="1227596"/>
            <a:ext cx="478622" cy="4539324"/>
          </a:xfrm>
          <a:custGeom>
            <a:avLst/>
            <a:gdLst>
              <a:gd name="T0" fmla="*/ 278 w 323"/>
              <a:gd name="T1" fmla="*/ 15 h 1965"/>
              <a:gd name="T2" fmla="*/ 225 w 323"/>
              <a:gd name="T3" fmla="*/ 142 h 1965"/>
              <a:gd name="T4" fmla="*/ 300 w 323"/>
              <a:gd name="T5" fmla="*/ 150 h 1965"/>
              <a:gd name="T6" fmla="*/ 188 w 323"/>
              <a:gd name="T7" fmla="*/ 165 h 1965"/>
              <a:gd name="T8" fmla="*/ 203 w 323"/>
              <a:gd name="T9" fmla="*/ 270 h 1965"/>
              <a:gd name="T10" fmla="*/ 278 w 323"/>
              <a:gd name="T11" fmla="*/ 277 h 1965"/>
              <a:gd name="T12" fmla="*/ 203 w 323"/>
              <a:gd name="T13" fmla="*/ 247 h 1965"/>
              <a:gd name="T14" fmla="*/ 270 w 323"/>
              <a:gd name="T15" fmla="*/ 397 h 1965"/>
              <a:gd name="T16" fmla="*/ 203 w 323"/>
              <a:gd name="T17" fmla="*/ 367 h 1965"/>
              <a:gd name="T18" fmla="*/ 225 w 323"/>
              <a:gd name="T19" fmla="*/ 525 h 1965"/>
              <a:gd name="T20" fmla="*/ 240 w 323"/>
              <a:gd name="T21" fmla="*/ 487 h 1965"/>
              <a:gd name="T22" fmla="*/ 165 w 323"/>
              <a:gd name="T23" fmla="*/ 540 h 1965"/>
              <a:gd name="T24" fmla="*/ 165 w 323"/>
              <a:gd name="T25" fmla="*/ 637 h 1965"/>
              <a:gd name="T26" fmla="*/ 203 w 323"/>
              <a:gd name="T27" fmla="*/ 780 h 1965"/>
              <a:gd name="T28" fmla="*/ 225 w 323"/>
              <a:gd name="T29" fmla="*/ 735 h 1965"/>
              <a:gd name="T30" fmla="*/ 150 w 323"/>
              <a:gd name="T31" fmla="*/ 907 h 1965"/>
              <a:gd name="T32" fmla="*/ 210 w 323"/>
              <a:gd name="T33" fmla="*/ 885 h 1965"/>
              <a:gd name="T34" fmla="*/ 143 w 323"/>
              <a:gd name="T35" fmla="*/ 937 h 1965"/>
              <a:gd name="T36" fmla="*/ 165 w 323"/>
              <a:gd name="T37" fmla="*/ 1012 h 1965"/>
              <a:gd name="T38" fmla="*/ 135 w 323"/>
              <a:gd name="T39" fmla="*/ 1147 h 1965"/>
              <a:gd name="T40" fmla="*/ 203 w 323"/>
              <a:gd name="T41" fmla="*/ 1155 h 1965"/>
              <a:gd name="T42" fmla="*/ 150 w 323"/>
              <a:gd name="T43" fmla="*/ 1132 h 1965"/>
              <a:gd name="T44" fmla="*/ 210 w 323"/>
              <a:gd name="T45" fmla="*/ 1252 h 1965"/>
              <a:gd name="T46" fmla="*/ 143 w 323"/>
              <a:gd name="T47" fmla="*/ 1237 h 1965"/>
              <a:gd name="T48" fmla="*/ 203 w 323"/>
              <a:gd name="T49" fmla="*/ 1365 h 1965"/>
              <a:gd name="T50" fmla="*/ 120 w 323"/>
              <a:gd name="T51" fmla="*/ 1455 h 1965"/>
              <a:gd name="T52" fmla="*/ 203 w 323"/>
              <a:gd name="T53" fmla="*/ 1462 h 1965"/>
              <a:gd name="T54" fmla="*/ 128 w 323"/>
              <a:gd name="T55" fmla="*/ 1455 h 1965"/>
              <a:gd name="T56" fmla="*/ 173 w 323"/>
              <a:gd name="T57" fmla="*/ 1575 h 1965"/>
              <a:gd name="T58" fmla="*/ 128 w 323"/>
              <a:gd name="T59" fmla="*/ 1552 h 1965"/>
              <a:gd name="T60" fmla="*/ 150 w 323"/>
              <a:gd name="T61" fmla="*/ 1695 h 1965"/>
              <a:gd name="T62" fmla="*/ 90 w 323"/>
              <a:gd name="T63" fmla="*/ 1695 h 1965"/>
              <a:gd name="T64" fmla="*/ 135 w 323"/>
              <a:gd name="T65" fmla="*/ 1807 h 1965"/>
              <a:gd name="T66" fmla="*/ 45 w 323"/>
              <a:gd name="T67" fmla="*/ 1882 h 1965"/>
              <a:gd name="T68" fmla="*/ 45 w 323"/>
              <a:gd name="T69" fmla="*/ 1905 h 1965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323"/>
              <a:gd name="T106" fmla="*/ 0 h 1965"/>
              <a:gd name="T107" fmla="*/ 323 w 323"/>
              <a:gd name="T108" fmla="*/ 1965 h 1965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323" h="1965">
                <a:moveTo>
                  <a:pt x="323" y="0"/>
                </a:moveTo>
                <a:cubicBezTo>
                  <a:pt x="316" y="2"/>
                  <a:pt x="285" y="11"/>
                  <a:pt x="278" y="15"/>
                </a:cubicBezTo>
                <a:cubicBezTo>
                  <a:pt x="262" y="24"/>
                  <a:pt x="233" y="45"/>
                  <a:pt x="233" y="45"/>
                </a:cubicBezTo>
                <a:cubicBezTo>
                  <a:pt x="212" y="76"/>
                  <a:pt x="195" y="90"/>
                  <a:pt x="225" y="142"/>
                </a:cubicBezTo>
                <a:cubicBezTo>
                  <a:pt x="233" y="156"/>
                  <a:pt x="270" y="157"/>
                  <a:pt x="270" y="157"/>
                </a:cubicBezTo>
                <a:cubicBezTo>
                  <a:pt x="280" y="155"/>
                  <a:pt x="295" y="159"/>
                  <a:pt x="300" y="150"/>
                </a:cubicBezTo>
                <a:cubicBezTo>
                  <a:pt x="318" y="121"/>
                  <a:pt x="282" y="116"/>
                  <a:pt x="270" y="112"/>
                </a:cubicBezTo>
                <a:cubicBezTo>
                  <a:pt x="210" y="120"/>
                  <a:pt x="204" y="113"/>
                  <a:pt x="188" y="165"/>
                </a:cubicBezTo>
                <a:cubicBezTo>
                  <a:pt x="190" y="192"/>
                  <a:pt x="191" y="220"/>
                  <a:pt x="195" y="247"/>
                </a:cubicBezTo>
                <a:cubicBezTo>
                  <a:pt x="196" y="255"/>
                  <a:pt x="196" y="265"/>
                  <a:pt x="203" y="270"/>
                </a:cubicBezTo>
                <a:cubicBezTo>
                  <a:pt x="216" y="279"/>
                  <a:pt x="248" y="285"/>
                  <a:pt x="248" y="285"/>
                </a:cubicBezTo>
                <a:cubicBezTo>
                  <a:pt x="258" y="282"/>
                  <a:pt x="273" y="286"/>
                  <a:pt x="278" y="277"/>
                </a:cubicBezTo>
                <a:cubicBezTo>
                  <a:pt x="284" y="266"/>
                  <a:pt x="282" y="245"/>
                  <a:pt x="270" y="240"/>
                </a:cubicBezTo>
                <a:cubicBezTo>
                  <a:pt x="249" y="232"/>
                  <a:pt x="225" y="245"/>
                  <a:pt x="203" y="247"/>
                </a:cubicBezTo>
                <a:cubicBezTo>
                  <a:pt x="164" y="307"/>
                  <a:pt x="154" y="378"/>
                  <a:pt x="233" y="405"/>
                </a:cubicBezTo>
                <a:cubicBezTo>
                  <a:pt x="245" y="402"/>
                  <a:pt x="263" y="407"/>
                  <a:pt x="270" y="397"/>
                </a:cubicBezTo>
                <a:cubicBezTo>
                  <a:pt x="277" y="387"/>
                  <a:pt x="274" y="365"/>
                  <a:pt x="263" y="360"/>
                </a:cubicBezTo>
                <a:cubicBezTo>
                  <a:pt x="245" y="352"/>
                  <a:pt x="223" y="365"/>
                  <a:pt x="203" y="367"/>
                </a:cubicBezTo>
                <a:cubicBezTo>
                  <a:pt x="168" y="402"/>
                  <a:pt x="162" y="453"/>
                  <a:pt x="180" y="502"/>
                </a:cubicBezTo>
                <a:cubicBezTo>
                  <a:pt x="184" y="512"/>
                  <a:pt x="217" y="522"/>
                  <a:pt x="225" y="525"/>
                </a:cubicBezTo>
                <a:cubicBezTo>
                  <a:pt x="234" y="522"/>
                  <a:pt x="268" y="515"/>
                  <a:pt x="263" y="495"/>
                </a:cubicBezTo>
                <a:cubicBezTo>
                  <a:pt x="261" y="487"/>
                  <a:pt x="248" y="490"/>
                  <a:pt x="240" y="487"/>
                </a:cubicBezTo>
                <a:cubicBezTo>
                  <a:pt x="220" y="490"/>
                  <a:pt x="196" y="483"/>
                  <a:pt x="180" y="495"/>
                </a:cubicBezTo>
                <a:cubicBezTo>
                  <a:pt x="167" y="504"/>
                  <a:pt x="165" y="540"/>
                  <a:pt x="165" y="540"/>
                </a:cubicBezTo>
                <a:cubicBezTo>
                  <a:pt x="175" y="638"/>
                  <a:pt x="156" y="642"/>
                  <a:pt x="248" y="630"/>
                </a:cubicBezTo>
                <a:cubicBezTo>
                  <a:pt x="271" y="555"/>
                  <a:pt x="186" y="617"/>
                  <a:pt x="165" y="637"/>
                </a:cubicBezTo>
                <a:cubicBezTo>
                  <a:pt x="152" y="680"/>
                  <a:pt x="131" y="716"/>
                  <a:pt x="158" y="765"/>
                </a:cubicBezTo>
                <a:cubicBezTo>
                  <a:pt x="166" y="779"/>
                  <a:pt x="203" y="780"/>
                  <a:pt x="203" y="780"/>
                </a:cubicBezTo>
                <a:cubicBezTo>
                  <a:pt x="211" y="778"/>
                  <a:pt x="253" y="774"/>
                  <a:pt x="248" y="750"/>
                </a:cubicBezTo>
                <a:cubicBezTo>
                  <a:pt x="246" y="741"/>
                  <a:pt x="233" y="740"/>
                  <a:pt x="225" y="735"/>
                </a:cubicBezTo>
                <a:cubicBezTo>
                  <a:pt x="135" y="745"/>
                  <a:pt x="181" y="731"/>
                  <a:pt x="143" y="787"/>
                </a:cubicBezTo>
                <a:cubicBezTo>
                  <a:pt x="145" y="827"/>
                  <a:pt x="125" y="876"/>
                  <a:pt x="150" y="907"/>
                </a:cubicBezTo>
                <a:cubicBezTo>
                  <a:pt x="167" y="929"/>
                  <a:pt x="207" y="910"/>
                  <a:pt x="233" y="900"/>
                </a:cubicBezTo>
                <a:cubicBezTo>
                  <a:pt x="242" y="897"/>
                  <a:pt x="218" y="890"/>
                  <a:pt x="210" y="885"/>
                </a:cubicBezTo>
                <a:cubicBezTo>
                  <a:pt x="198" y="887"/>
                  <a:pt x="183" y="884"/>
                  <a:pt x="173" y="892"/>
                </a:cubicBezTo>
                <a:cubicBezTo>
                  <a:pt x="159" y="903"/>
                  <a:pt x="143" y="937"/>
                  <a:pt x="143" y="937"/>
                </a:cubicBezTo>
                <a:cubicBezTo>
                  <a:pt x="150" y="1042"/>
                  <a:pt x="131" y="1049"/>
                  <a:pt x="218" y="1035"/>
                </a:cubicBezTo>
                <a:cubicBezTo>
                  <a:pt x="232" y="988"/>
                  <a:pt x="199" y="1006"/>
                  <a:pt x="165" y="1012"/>
                </a:cubicBezTo>
                <a:cubicBezTo>
                  <a:pt x="140" y="1039"/>
                  <a:pt x="136" y="1052"/>
                  <a:pt x="128" y="1087"/>
                </a:cubicBezTo>
                <a:cubicBezTo>
                  <a:pt x="130" y="1107"/>
                  <a:pt x="124" y="1130"/>
                  <a:pt x="135" y="1147"/>
                </a:cubicBezTo>
                <a:cubicBezTo>
                  <a:pt x="144" y="1160"/>
                  <a:pt x="180" y="1162"/>
                  <a:pt x="180" y="1162"/>
                </a:cubicBezTo>
                <a:cubicBezTo>
                  <a:pt x="188" y="1160"/>
                  <a:pt x="200" y="1162"/>
                  <a:pt x="203" y="1155"/>
                </a:cubicBezTo>
                <a:cubicBezTo>
                  <a:pt x="207" y="1145"/>
                  <a:pt x="204" y="1129"/>
                  <a:pt x="195" y="1125"/>
                </a:cubicBezTo>
                <a:cubicBezTo>
                  <a:pt x="181" y="1119"/>
                  <a:pt x="165" y="1130"/>
                  <a:pt x="150" y="1132"/>
                </a:cubicBezTo>
                <a:cubicBezTo>
                  <a:pt x="125" y="1170"/>
                  <a:pt x="100" y="1240"/>
                  <a:pt x="158" y="1260"/>
                </a:cubicBezTo>
                <a:cubicBezTo>
                  <a:pt x="175" y="1257"/>
                  <a:pt x="195" y="1262"/>
                  <a:pt x="210" y="1252"/>
                </a:cubicBezTo>
                <a:cubicBezTo>
                  <a:pt x="216" y="1248"/>
                  <a:pt x="211" y="1232"/>
                  <a:pt x="203" y="1230"/>
                </a:cubicBezTo>
                <a:cubicBezTo>
                  <a:pt x="183" y="1226"/>
                  <a:pt x="163" y="1235"/>
                  <a:pt x="143" y="1237"/>
                </a:cubicBezTo>
                <a:cubicBezTo>
                  <a:pt x="128" y="1260"/>
                  <a:pt x="121" y="1279"/>
                  <a:pt x="113" y="1305"/>
                </a:cubicBezTo>
                <a:cubicBezTo>
                  <a:pt x="123" y="1391"/>
                  <a:pt x="117" y="1375"/>
                  <a:pt x="203" y="1365"/>
                </a:cubicBezTo>
                <a:cubicBezTo>
                  <a:pt x="218" y="1316"/>
                  <a:pt x="179" y="1336"/>
                  <a:pt x="143" y="1342"/>
                </a:cubicBezTo>
                <a:cubicBezTo>
                  <a:pt x="113" y="1387"/>
                  <a:pt x="95" y="1393"/>
                  <a:pt x="120" y="1455"/>
                </a:cubicBezTo>
                <a:cubicBezTo>
                  <a:pt x="126" y="1470"/>
                  <a:pt x="150" y="1465"/>
                  <a:pt x="165" y="1470"/>
                </a:cubicBezTo>
                <a:cubicBezTo>
                  <a:pt x="178" y="1467"/>
                  <a:pt x="196" y="1473"/>
                  <a:pt x="203" y="1462"/>
                </a:cubicBezTo>
                <a:cubicBezTo>
                  <a:pt x="208" y="1454"/>
                  <a:pt x="189" y="1448"/>
                  <a:pt x="180" y="1447"/>
                </a:cubicBezTo>
                <a:cubicBezTo>
                  <a:pt x="163" y="1445"/>
                  <a:pt x="145" y="1452"/>
                  <a:pt x="128" y="1455"/>
                </a:cubicBezTo>
                <a:cubicBezTo>
                  <a:pt x="94" y="1506"/>
                  <a:pt x="104" y="1483"/>
                  <a:pt x="90" y="1522"/>
                </a:cubicBezTo>
                <a:cubicBezTo>
                  <a:pt x="102" y="1599"/>
                  <a:pt x="96" y="1585"/>
                  <a:pt x="173" y="1575"/>
                </a:cubicBezTo>
                <a:cubicBezTo>
                  <a:pt x="178" y="1567"/>
                  <a:pt x="190" y="1561"/>
                  <a:pt x="188" y="1552"/>
                </a:cubicBezTo>
                <a:cubicBezTo>
                  <a:pt x="184" y="1538"/>
                  <a:pt x="151" y="1548"/>
                  <a:pt x="128" y="1552"/>
                </a:cubicBezTo>
                <a:cubicBezTo>
                  <a:pt x="92" y="1576"/>
                  <a:pt x="104" y="1590"/>
                  <a:pt x="90" y="1627"/>
                </a:cubicBezTo>
                <a:cubicBezTo>
                  <a:pt x="98" y="1696"/>
                  <a:pt x="88" y="1709"/>
                  <a:pt x="150" y="1695"/>
                </a:cubicBezTo>
                <a:cubicBezTo>
                  <a:pt x="166" y="1649"/>
                  <a:pt x="137" y="1665"/>
                  <a:pt x="105" y="1672"/>
                </a:cubicBezTo>
                <a:cubicBezTo>
                  <a:pt x="100" y="1680"/>
                  <a:pt x="94" y="1687"/>
                  <a:pt x="90" y="1695"/>
                </a:cubicBezTo>
                <a:cubicBezTo>
                  <a:pt x="84" y="1709"/>
                  <a:pt x="75" y="1740"/>
                  <a:pt x="75" y="1740"/>
                </a:cubicBezTo>
                <a:cubicBezTo>
                  <a:pt x="83" y="1807"/>
                  <a:pt x="74" y="1823"/>
                  <a:pt x="135" y="1807"/>
                </a:cubicBezTo>
                <a:cubicBezTo>
                  <a:pt x="119" y="1756"/>
                  <a:pt x="93" y="1787"/>
                  <a:pt x="75" y="1815"/>
                </a:cubicBezTo>
                <a:cubicBezTo>
                  <a:pt x="57" y="1868"/>
                  <a:pt x="69" y="1847"/>
                  <a:pt x="45" y="1882"/>
                </a:cubicBezTo>
                <a:cubicBezTo>
                  <a:pt x="54" y="1935"/>
                  <a:pt x="55" y="1940"/>
                  <a:pt x="105" y="1927"/>
                </a:cubicBezTo>
                <a:cubicBezTo>
                  <a:pt x="113" y="1897"/>
                  <a:pt x="136" y="1847"/>
                  <a:pt x="45" y="1905"/>
                </a:cubicBezTo>
                <a:cubicBezTo>
                  <a:pt x="13" y="1926"/>
                  <a:pt x="51" y="1965"/>
                  <a:pt x="0" y="1965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EG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DB0666-B215-4A58-9968-E0636F21DEAB}"/>
              </a:ext>
            </a:extLst>
          </p:cNvPr>
          <p:cNvSpPr/>
          <p:nvPr/>
        </p:nvSpPr>
        <p:spPr>
          <a:xfrm>
            <a:off x="4127249" y="90323"/>
            <a:ext cx="8049937" cy="6671763"/>
          </a:xfrm>
          <a:prstGeom prst="rect">
            <a:avLst/>
          </a:prstGeom>
          <a:ln w="28575">
            <a:solidFill>
              <a:srgbClr val="0000CC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(IV) Stage of secretion: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**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Duration: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about 10-14 days.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**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Causes: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it is under the control of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progesterone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hormone secreted by the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corpus luteum </a:t>
            </a:r>
            <a:r>
              <a:rPr kumimoji="0" lang="ar-EG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الجسم الاصفر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**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endometrium shows the following changes:</a:t>
            </a: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1- The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endometrial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cells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become highly columnar.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2- The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endometrial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glands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become highly tortuous and filled with mucus and glycogen (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uterine milk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3- The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spiral arteries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become more dilated and tortuous.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4- The thickness is increased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about 5-7 mm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5- The endometrium is formed by 3 layers </a:t>
            </a:r>
          </a:p>
          <a:p>
            <a:pPr marL="742950" marR="0" lvl="1" indent="-28575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+mj-lt"/>
              <a:buAutoNum type="romanLcParenR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Superficial compact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layer: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contains apices of the glands.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marR="0" lvl="1" indent="-28575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+mj-lt"/>
              <a:buAutoNum type="romanLcParenR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Middle spongy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layer: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contains the main part of the glands.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above 2 layers are supplied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by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spiral arteries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that are estrogen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dependent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These layers are only lost with spasm of these arteries.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marR="0" lvl="0" indent="-28575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+mj-lt"/>
              <a:buAutoNum type="romanLcParenR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Deep basal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layer: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containing the basal part of the uterine glands.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layer is supplied by the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basal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(straight)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arteries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 Box 9">
            <a:extLst>
              <a:ext uri="{FF2B5EF4-FFF2-40B4-BE49-F238E27FC236}">
                <a16:creationId xmlns:a16="http://schemas.microsoft.com/office/drawing/2014/main" id="{1B760BDE-F11C-4867-A50D-02AE4C97F4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545151"/>
            <a:ext cx="936329" cy="700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Basal Layer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id="{F436E027-FC2D-4CBD-A38C-7E4653F6C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09" y="2963090"/>
            <a:ext cx="936329" cy="700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Spongy Layer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165379D8-8AEE-4095-AA49-B6BEC21260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018" y="748822"/>
            <a:ext cx="1152939" cy="70054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Compact Layer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636454C9-4556-409D-B86B-9DF067A07542}"/>
              </a:ext>
            </a:extLst>
          </p:cNvPr>
          <p:cNvSpPr>
            <a:spLocks/>
          </p:cNvSpPr>
          <p:nvPr/>
        </p:nvSpPr>
        <p:spPr bwMode="auto">
          <a:xfrm>
            <a:off x="850948" y="1227596"/>
            <a:ext cx="478622" cy="4539324"/>
          </a:xfrm>
          <a:custGeom>
            <a:avLst/>
            <a:gdLst>
              <a:gd name="T0" fmla="*/ 278 w 323"/>
              <a:gd name="T1" fmla="*/ 15 h 1965"/>
              <a:gd name="T2" fmla="*/ 225 w 323"/>
              <a:gd name="T3" fmla="*/ 142 h 1965"/>
              <a:gd name="T4" fmla="*/ 300 w 323"/>
              <a:gd name="T5" fmla="*/ 150 h 1965"/>
              <a:gd name="T6" fmla="*/ 188 w 323"/>
              <a:gd name="T7" fmla="*/ 165 h 1965"/>
              <a:gd name="T8" fmla="*/ 203 w 323"/>
              <a:gd name="T9" fmla="*/ 270 h 1965"/>
              <a:gd name="T10" fmla="*/ 278 w 323"/>
              <a:gd name="T11" fmla="*/ 277 h 1965"/>
              <a:gd name="T12" fmla="*/ 203 w 323"/>
              <a:gd name="T13" fmla="*/ 247 h 1965"/>
              <a:gd name="T14" fmla="*/ 270 w 323"/>
              <a:gd name="T15" fmla="*/ 397 h 1965"/>
              <a:gd name="T16" fmla="*/ 203 w 323"/>
              <a:gd name="T17" fmla="*/ 367 h 1965"/>
              <a:gd name="T18" fmla="*/ 225 w 323"/>
              <a:gd name="T19" fmla="*/ 525 h 1965"/>
              <a:gd name="T20" fmla="*/ 240 w 323"/>
              <a:gd name="T21" fmla="*/ 487 h 1965"/>
              <a:gd name="T22" fmla="*/ 165 w 323"/>
              <a:gd name="T23" fmla="*/ 540 h 1965"/>
              <a:gd name="T24" fmla="*/ 165 w 323"/>
              <a:gd name="T25" fmla="*/ 637 h 1965"/>
              <a:gd name="T26" fmla="*/ 203 w 323"/>
              <a:gd name="T27" fmla="*/ 780 h 1965"/>
              <a:gd name="T28" fmla="*/ 225 w 323"/>
              <a:gd name="T29" fmla="*/ 735 h 1965"/>
              <a:gd name="T30" fmla="*/ 150 w 323"/>
              <a:gd name="T31" fmla="*/ 907 h 1965"/>
              <a:gd name="T32" fmla="*/ 210 w 323"/>
              <a:gd name="T33" fmla="*/ 885 h 1965"/>
              <a:gd name="T34" fmla="*/ 143 w 323"/>
              <a:gd name="T35" fmla="*/ 937 h 1965"/>
              <a:gd name="T36" fmla="*/ 165 w 323"/>
              <a:gd name="T37" fmla="*/ 1012 h 1965"/>
              <a:gd name="T38" fmla="*/ 135 w 323"/>
              <a:gd name="T39" fmla="*/ 1147 h 1965"/>
              <a:gd name="T40" fmla="*/ 203 w 323"/>
              <a:gd name="T41" fmla="*/ 1155 h 1965"/>
              <a:gd name="T42" fmla="*/ 150 w 323"/>
              <a:gd name="T43" fmla="*/ 1132 h 1965"/>
              <a:gd name="T44" fmla="*/ 210 w 323"/>
              <a:gd name="T45" fmla="*/ 1252 h 1965"/>
              <a:gd name="T46" fmla="*/ 143 w 323"/>
              <a:gd name="T47" fmla="*/ 1237 h 1965"/>
              <a:gd name="T48" fmla="*/ 203 w 323"/>
              <a:gd name="T49" fmla="*/ 1365 h 1965"/>
              <a:gd name="T50" fmla="*/ 120 w 323"/>
              <a:gd name="T51" fmla="*/ 1455 h 1965"/>
              <a:gd name="T52" fmla="*/ 203 w 323"/>
              <a:gd name="T53" fmla="*/ 1462 h 1965"/>
              <a:gd name="T54" fmla="*/ 128 w 323"/>
              <a:gd name="T55" fmla="*/ 1455 h 1965"/>
              <a:gd name="T56" fmla="*/ 173 w 323"/>
              <a:gd name="T57" fmla="*/ 1575 h 1965"/>
              <a:gd name="T58" fmla="*/ 128 w 323"/>
              <a:gd name="T59" fmla="*/ 1552 h 1965"/>
              <a:gd name="T60" fmla="*/ 150 w 323"/>
              <a:gd name="T61" fmla="*/ 1695 h 1965"/>
              <a:gd name="T62" fmla="*/ 90 w 323"/>
              <a:gd name="T63" fmla="*/ 1695 h 1965"/>
              <a:gd name="T64" fmla="*/ 135 w 323"/>
              <a:gd name="T65" fmla="*/ 1807 h 1965"/>
              <a:gd name="T66" fmla="*/ 45 w 323"/>
              <a:gd name="T67" fmla="*/ 1882 h 1965"/>
              <a:gd name="T68" fmla="*/ 45 w 323"/>
              <a:gd name="T69" fmla="*/ 1905 h 1965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323"/>
              <a:gd name="T106" fmla="*/ 0 h 1965"/>
              <a:gd name="T107" fmla="*/ 323 w 323"/>
              <a:gd name="T108" fmla="*/ 1965 h 1965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323" h="1965">
                <a:moveTo>
                  <a:pt x="323" y="0"/>
                </a:moveTo>
                <a:cubicBezTo>
                  <a:pt x="316" y="2"/>
                  <a:pt x="285" y="11"/>
                  <a:pt x="278" y="15"/>
                </a:cubicBezTo>
                <a:cubicBezTo>
                  <a:pt x="262" y="24"/>
                  <a:pt x="233" y="45"/>
                  <a:pt x="233" y="45"/>
                </a:cubicBezTo>
                <a:cubicBezTo>
                  <a:pt x="212" y="76"/>
                  <a:pt x="195" y="90"/>
                  <a:pt x="225" y="142"/>
                </a:cubicBezTo>
                <a:cubicBezTo>
                  <a:pt x="233" y="156"/>
                  <a:pt x="270" y="157"/>
                  <a:pt x="270" y="157"/>
                </a:cubicBezTo>
                <a:cubicBezTo>
                  <a:pt x="280" y="155"/>
                  <a:pt x="295" y="159"/>
                  <a:pt x="300" y="150"/>
                </a:cubicBezTo>
                <a:cubicBezTo>
                  <a:pt x="318" y="121"/>
                  <a:pt x="282" y="116"/>
                  <a:pt x="270" y="112"/>
                </a:cubicBezTo>
                <a:cubicBezTo>
                  <a:pt x="210" y="120"/>
                  <a:pt x="204" y="113"/>
                  <a:pt x="188" y="165"/>
                </a:cubicBezTo>
                <a:cubicBezTo>
                  <a:pt x="190" y="192"/>
                  <a:pt x="191" y="220"/>
                  <a:pt x="195" y="247"/>
                </a:cubicBezTo>
                <a:cubicBezTo>
                  <a:pt x="196" y="255"/>
                  <a:pt x="196" y="265"/>
                  <a:pt x="203" y="270"/>
                </a:cubicBezTo>
                <a:cubicBezTo>
                  <a:pt x="216" y="279"/>
                  <a:pt x="248" y="285"/>
                  <a:pt x="248" y="285"/>
                </a:cubicBezTo>
                <a:cubicBezTo>
                  <a:pt x="258" y="282"/>
                  <a:pt x="273" y="286"/>
                  <a:pt x="278" y="277"/>
                </a:cubicBezTo>
                <a:cubicBezTo>
                  <a:pt x="284" y="266"/>
                  <a:pt x="282" y="245"/>
                  <a:pt x="270" y="240"/>
                </a:cubicBezTo>
                <a:cubicBezTo>
                  <a:pt x="249" y="232"/>
                  <a:pt x="225" y="245"/>
                  <a:pt x="203" y="247"/>
                </a:cubicBezTo>
                <a:cubicBezTo>
                  <a:pt x="164" y="307"/>
                  <a:pt x="154" y="378"/>
                  <a:pt x="233" y="405"/>
                </a:cubicBezTo>
                <a:cubicBezTo>
                  <a:pt x="245" y="402"/>
                  <a:pt x="263" y="407"/>
                  <a:pt x="270" y="397"/>
                </a:cubicBezTo>
                <a:cubicBezTo>
                  <a:pt x="277" y="387"/>
                  <a:pt x="274" y="365"/>
                  <a:pt x="263" y="360"/>
                </a:cubicBezTo>
                <a:cubicBezTo>
                  <a:pt x="245" y="352"/>
                  <a:pt x="223" y="365"/>
                  <a:pt x="203" y="367"/>
                </a:cubicBezTo>
                <a:cubicBezTo>
                  <a:pt x="168" y="402"/>
                  <a:pt x="162" y="453"/>
                  <a:pt x="180" y="502"/>
                </a:cubicBezTo>
                <a:cubicBezTo>
                  <a:pt x="184" y="512"/>
                  <a:pt x="217" y="522"/>
                  <a:pt x="225" y="525"/>
                </a:cubicBezTo>
                <a:cubicBezTo>
                  <a:pt x="234" y="522"/>
                  <a:pt x="268" y="515"/>
                  <a:pt x="263" y="495"/>
                </a:cubicBezTo>
                <a:cubicBezTo>
                  <a:pt x="261" y="487"/>
                  <a:pt x="248" y="490"/>
                  <a:pt x="240" y="487"/>
                </a:cubicBezTo>
                <a:cubicBezTo>
                  <a:pt x="220" y="490"/>
                  <a:pt x="196" y="483"/>
                  <a:pt x="180" y="495"/>
                </a:cubicBezTo>
                <a:cubicBezTo>
                  <a:pt x="167" y="504"/>
                  <a:pt x="165" y="540"/>
                  <a:pt x="165" y="540"/>
                </a:cubicBezTo>
                <a:cubicBezTo>
                  <a:pt x="175" y="638"/>
                  <a:pt x="156" y="642"/>
                  <a:pt x="248" y="630"/>
                </a:cubicBezTo>
                <a:cubicBezTo>
                  <a:pt x="271" y="555"/>
                  <a:pt x="186" y="617"/>
                  <a:pt x="165" y="637"/>
                </a:cubicBezTo>
                <a:cubicBezTo>
                  <a:pt x="152" y="680"/>
                  <a:pt x="131" y="716"/>
                  <a:pt x="158" y="765"/>
                </a:cubicBezTo>
                <a:cubicBezTo>
                  <a:pt x="166" y="779"/>
                  <a:pt x="203" y="780"/>
                  <a:pt x="203" y="780"/>
                </a:cubicBezTo>
                <a:cubicBezTo>
                  <a:pt x="211" y="778"/>
                  <a:pt x="253" y="774"/>
                  <a:pt x="248" y="750"/>
                </a:cubicBezTo>
                <a:cubicBezTo>
                  <a:pt x="246" y="741"/>
                  <a:pt x="233" y="740"/>
                  <a:pt x="225" y="735"/>
                </a:cubicBezTo>
                <a:cubicBezTo>
                  <a:pt x="135" y="745"/>
                  <a:pt x="181" y="731"/>
                  <a:pt x="143" y="787"/>
                </a:cubicBezTo>
                <a:cubicBezTo>
                  <a:pt x="145" y="827"/>
                  <a:pt x="125" y="876"/>
                  <a:pt x="150" y="907"/>
                </a:cubicBezTo>
                <a:cubicBezTo>
                  <a:pt x="167" y="929"/>
                  <a:pt x="207" y="910"/>
                  <a:pt x="233" y="900"/>
                </a:cubicBezTo>
                <a:cubicBezTo>
                  <a:pt x="242" y="897"/>
                  <a:pt x="218" y="890"/>
                  <a:pt x="210" y="885"/>
                </a:cubicBezTo>
                <a:cubicBezTo>
                  <a:pt x="198" y="887"/>
                  <a:pt x="183" y="884"/>
                  <a:pt x="173" y="892"/>
                </a:cubicBezTo>
                <a:cubicBezTo>
                  <a:pt x="159" y="903"/>
                  <a:pt x="143" y="937"/>
                  <a:pt x="143" y="937"/>
                </a:cubicBezTo>
                <a:cubicBezTo>
                  <a:pt x="150" y="1042"/>
                  <a:pt x="131" y="1049"/>
                  <a:pt x="218" y="1035"/>
                </a:cubicBezTo>
                <a:cubicBezTo>
                  <a:pt x="232" y="988"/>
                  <a:pt x="199" y="1006"/>
                  <a:pt x="165" y="1012"/>
                </a:cubicBezTo>
                <a:cubicBezTo>
                  <a:pt x="140" y="1039"/>
                  <a:pt x="136" y="1052"/>
                  <a:pt x="128" y="1087"/>
                </a:cubicBezTo>
                <a:cubicBezTo>
                  <a:pt x="130" y="1107"/>
                  <a:pt x="124" y="1130"/>
                  <a:pt x="135" y="1147"/>
                </a:cubicBezTo>
                <a:cubicBezTo>
                  <a:pt x="144" y="1160"/>
                  <a:pt x="180" y="1162"/>
                  <a:pt x="180" y="1162"/>
                </a:cubicBezTo>
                <a:cubicBezTo>
                  <a:pt x="188" y="1160"/>
                  <a:pt x="200" y="1162"/>
                  <a:pt x="203" y="1155"/>
                </a:cubicBezTo>
                <a:cubicBezTo>
                  <a:pt x="207" y="1145"/>
                  <a:pt x="204" y="1129"/>
                  <a:pt x="195" y="1125"/>
                </a:cubicBezTo>
                <a:cubicBezTo>
                  <a:pt x="181" y="1119"/>
                  <a:pt x="165" y="1130"/>
                  <a:pt x="150" y="1132"/>
                </a:cubicBezTo>
                <a:cubicBezTo>
                  <a:pt x="125" y="1170"/>
                  <a:pt x="100" y="1240"/>
                  <a:pt x="158" y="1260"/>
                </a:cubicBezTo>
                <a:cubicBezTo>
                  <a:pt x="175" y="1257"/>
                  <a:pt x="195" y="1262"/>
                  <a:pt x="210" y="1252"/>
                </a:cubicBezTo>
                <a:cubicBezTo>
                  <a:pt x="216" y="1248"/>
                  <a:pt x="211" y="1232"/>
                  <a:pt x="203" y="1230"/>
                </a:cubicBezTo>
                <a:cubicBezTo>
                  <a:pt x="183" y="1226"/>
                  <a:pt x="163" y="1235"/>
                  <a:pt x="143" y="1237"/>
                </a:cubicBezTo>
                <a:cubicBezTo>
                  <a:pt x="128" y="1260"/>
                  <a:pt x="121" y="1279"/>
                  <a:pt x="113" y="1305"/>
                </a:cubicBezTo>
                <a:cubicBezTo>
                  <a:pt x="123" y="1391"/>
                  <a:pt x="117" y="1375"/>
                  <a:pt x="203" y="1365"/>
                </a:cubicBezTo>
                <a:cubicBezTo>
                  <a:pt x="218" y="1316"/>
                  <a:pt x="179" y="1336"/>
                  <a:pt x="143" y="1342"/>
                </a:cubicBezTo>
                <a:cubicBezTo>
                  <a:pt x="113" y="1387"/>
                  <a:pt x="95" y="1393"/>
                  <a:pt x="120" y="1455"/>
                </a:cubicBezTo>
                <a:cubicBezTo>
                  <a:pt x="126" y="1470"/>
                  <a:pt x="150" y="1465"/>
                  <a:pt x="165" y="1470"/>
                </a:cubicBezTo>
                <a:cubicBezTo>
                  <a:pt x="178" y="1467"/>
                  <a:pt x="196" y="1473"/>
                  <a:pt x="203" y="1462"/>
                </a:cubicBezTo>
                <a:cubicBezTo>
                  <a:pt x="208" y="1454"/>
                  <a:pt x="189" y="1448"/>
                  <a:pt x="180" y="1447"/>
                </a:cubicBezTo>
                <a:cubicBezTo>
                  <a:pt x="163" y="1445"/>
                  <a:pt x="145" y="1452"/>
                  <a:pt x="128" y="1455"/>
                </a:cubicBezTo>
                <a:cubicBezTo>
                  <a:pt x="94" y="1506"/>
                  <a:pt x="104" y="1483"/>
                  <a:pt x="90" y="1522"/>
                </a:cubicBezTo>
                <a:cubicBezTo>
                  <a:pt x="102" y="1599"/>
                  <a:pt x="96" y="1585"/>
                  <a:pt x="173" y="1575"/>
                </a:cubicBezTo>
                <a:cubicBezTo>
                  <a:pt x="178" y="1567"/>
                  <a:pt x="190" y="1561"/>
                  <a:pt x="188" y="1552"/>
                </a:cubicBezTo>
                <a:cubicBezTo>
                  <a:pt x="184" y="1538"/>
                  <a:pt x="151" y="1548"/>
                  <a:pt x="128" y="1552"/>
                </a:cubicBezTo>
                <a:cubicBezTo>
                  <a:pt x="92" y="1576"/>
                  <a:pt x="104" y="1590"/>
                  <a:pt x="90" y="1627"/>
                </a:cubicBezTo>
                <a:cubicBezTo>
                  <a:pt x="98" y="1696"/>
                  <a:pt x="88" y="1709"/>
                  <a:pt x="150" y="1695"/>
                </a:cubicBezTo>
                <a:cubicBezTo>
                  <a:pt x="166" y="1649"/>
                  <a:pt x="137" y="1665"/>
                  <a:pt x="105" y="1672"/>
                </a:cubicBezTo>
                <a:cubicBezTo>
                  <a:pt x="100" y="1680"/>
                  <a:pt x="94" y="1687"/>
                  <a:pt x="90" y="1695"/>
                </a:cubicBezTo>
                <a:cubicBezTo>
                  <a:pt x="84" y="1709"/>
                  <a:pt x="75" y="1740"/>
                  <a:pt x="75" y="1740"/>
                </a:cubicBezTo>
                <a:cubicBezTo>
                  <a:pt x="83" y="1807"/>
                  <a:pt x="74" y="1823"/>
                  <a:pt x="135" y="1807"/>
                </a:cubicBezTo>
                <a:cubicBezTo>
                  <a:pt x="119" y="1756"/>
                  <a:pt x="93" y="1787"/>
                  <a:pt x="75" y="1815"/>
                </a:cubicBezTo>
                <a:cubicBezTo>
                  <a:pt x="57" y="1868"/>
                  <a:pt x="69" y="1847"/>
                  <a:pt x="45" y="1882"/>
                </a:cubicBezTo>
                <a:cubicBezTo>
                  <a:pt x="54" y="1935"/>
                  <a:pt x="55" y="1940"/>
                  <a:pt x="105" y="1927"/>
                </a:cubicBezTo>
                <a:cubicBezTo>
                  <a:pt x="113" y="1897"/>
                  <a:pt x="136" y="1847"/>
                  <a:pt x="45" y="1905"/>
                </a:cubicBezTo>
                <a:cubicBezTo>
                  <a:pt x="13" y="1926"/>
                  <a:pt x="51" y="1965"/>
                  <a:pt x="0" y="1965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EG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Text Box 9">
            <a:extLst>
              <a:ext uri="{FF2B5EF4-FFF2-40B4-BE49-F238E27FC236}">
                <a16:creationId xmlns:a16="http://schemas.microsoft.com/office/drawing/2014/main" id="{B63494B3-933E-4020-AF1D-DAEF73057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9190" y="2450236"/>
            <a:ext cx="936329" cy="700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Spiral artery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809C163-89E2-45C1-828D-A87B8E8E4593}"/>
              </a:ext>
            </a:extLst>
          </p:cNvPr>
          <p:cNvCxnSpPr>
            <a:cxnSpLocks/>
          </p:cNvCxnSpPr>
          <p:nvPr/>
        </p:nvCxnSpPr>
        <p:spPr>
          <a:xfrm flipV="1">
            <a:off x="3337274" y="5545151"/>
            <a:ext cx="0" cy="889701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0127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F7BCB9-9A18-46A7-B0F3-732FDC6ED60F}"/>
              </a:ext>
            </a:extLst>
          </p:cNvPr>
          <p:cNvSpPr/>
          <p:nvPr/>
        </p:nvSpPr>
        <p:spPr>
          <a:xfrm>
            <a:off x="689113" y="424070"/>
            <a:ext cx="10972800" cy="5425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marR="0" lvl="0" indent="-57150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4353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 are some of the symptoms of a normal menstruation? </a:t>
            </a: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- 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Abdominal cramps,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lower back pain</a:t>
            </a:r>
          </a:p>
          <a:p>
            <a:pPr marL="914400" marR="0" lvl="1" indent="-45720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Bowel issues,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4353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Food cravings</a:t>
            </a:r>
          </a:p>
          <a:p>
            <a:pPr marL="914400" marR="0" lvl="1" indent="-45720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Headache and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43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luid retention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marR="0" lvl="1" indent="-45720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rouble sleeping,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mood swings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fatigue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irritability.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marR="0" lvl="1" indent="-45720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Acne</a:t>
            </a:r>
          </a:p>
          <a:p>
            <a:pPr marL="914400" marR="0" lvl="1" indent="-45720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ender breast</a:t>
            </a: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 Dysmenorrhea (painful).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Menorrhagia: severe bleeding.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Amenorrhea: no period.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7A0E8B6-D6B8-4174-85B7-103916E7FF4C}"/>
              </a:ext>
            </a:extLst>
          </p:cNvPr>
          <p:cNvSpPr/>
          <p:nvPr/>
        </p:nvSpPr>
        <p:spPr>
          <a:xfrm rot="19655061">
            <a:off x="7727470" y="4679035"/>
            <a:ext cx="3898039" cy="403625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4808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866" name="Object 2">
            <a:extLst>
              <a:ext uri="{FF2B5EF4-FFF2-40B4-BE49-F238E27FC236}">
                <a16:creationId xmlns:a16="http://schemas.microsoft.com/office/drawing/2014/main" id="{5BEAF321-CE8B-4EFD-9974-5224A4C8CD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20880" y="2018111"/>
          <a:ext cx="1950244" cy="282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Clip" r:id="rId4" imgW="3467100" imgH="5018088" progId="MS_ClipArt_Gallery.2">
                  <p:embed/>
                </p:oleObj>
              </mc:Choice>
              <mc:Fallback>
                <p:oleObj name="Clip" r:id="rId4" imgW="3467100" imgH="5018088" progId="MS_ClipArt_Gallery.2">
                  <p:embed/>
                  <p:pic>
                    <p:nvPicPr>
                      <p:cNvPr id="36866" name="Object 2">
                        <a:extLst>
                          <a:ext uri="{FF2B5EF4-FFF2-40B4-BE49-F238E27FC236}">
                            <a16:creationId xmlns:a16="http://schemas.microsoft.com/office/drawing/2014/main" id="{5BEAF321-CE8B-4EFD-9974-5224A4C8CD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contrast="3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0880" y="2018111"/>
                        <a:ext cx="1950244" cy="282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>
            <a:extLst>
              <a:ext uri="{FF2B5EF4-FFF2-40B4-BE49-F238E27FC236}">
                <a16:creationId xmlns:a16="http://schemas.microsoft.com/office/drawing/2014/main" id="{D3B55F9F-14CC-4C1F-9099-44FA0F7FA8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06605" y="2103836"/>
          <a:ext cx="1950244" cy="282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Clip" r:id="rId6" imgW="3467100" imgH="5018088" progId="MS_ClipArt_Gallery.2">
                  <p:embed/>
                </p:oleObj>
              </mc:Choice>
              <mc:Fallback>
                <p:oleObj name="Clip" r:id="rId6" imgW="3467100" imgH="5018088" progId="MS_ClipArt_Gallery.2">
                  <p:embed/>
                  <p:pic>
                    <p:nvPicPr>
                      <p:cNvPr id="36867" name="Object 3">
                        <a:extLst>
                          <a:ext uri="{FF2B5EF4-FFF2-40B4-BE49-F238E27FC236}">
                            <a16:creationId xmlns:a16="http://schemas.microsoft.com/office/drawing/2014/main" id="{D3B55F9F-14CC-4C1F-9099-44FA0F7FA8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contrast="3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6605" y="2103836"/>
                        <a:ext cx="1950244" cy="282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>
            <a:extLst>
              <a:ext uri="{FF2B5EF4-FFF2-40B4-BE49-F238E27FC236}">
                <a16:creationId xmlns:a16="http://schemas.microsoft.com/office/drawing/2014/main" id="{7E469F78-8BBE-4AF3-975C-D1349B7061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2330" y="2189561"/>
          <a:ext cx="1950244" cy="282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Clip" r:id="rId7" imgW="3467100" imgH="5018088" progId="MS_ClipArt_Gallery.2">
                  <p:embed/>
                </p:oleObj>
              </mc:Choice>
              <mc:Fallback>
                <p:oleObj name="Clip" r:id="rId7" imgW="3467100" imgH="5018088" progId="MS_ClipArt_Gallery.2">
                  <p:embed/>
                  <p:pic>
                    <p:nvPicPr>
                      <p:cNvPr id="36868" name="Object 4">
                        <a:extLst>
                          <a:ext uri="{FF2B5EF4-FFF2-40B4-BE49-F238E27FC236}">
                            <a16:creationId xmlns:a16="http://schemas.microsoft.com/office/drawing/2014/main" id="{7E469F78-8BBE-4AF3-975C-D1349B7061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contrast="3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330" y="2189561"/>
                        <a:ext cx="1950244" cy="282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>
            <a:extLst>
              <a:ext uri="{FF2B5EF4-FFF2-40B4-BE49-F238E27FC236}">
                <a16:creationId xmlns:a16="http://schemas.microsoft.com/office/drawing/2014/main" id="{BB1B67DB-B310-4519-BECC-22BCB09537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4439" y="1971676"/>
          <a:ext cx="1950244" cy="282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Clip" r:id="rId8" imgW="3467100" imgH="5018088" progId="MS_ClipArt_Gallery.2">
                  <p:embed/>
                </p:oleObj>
              </mc:Choice>
              <mc:Fallback>
                <p:oleObj name="Clip" r:id="rId8" imgW="3467100" imgH="5018088" progId="MS_ClipArt_Gallery.2">
                  <p:embed/>
                  <p:pic>
                    <p:nvPicPr>
                      <p:cNvPr id="36869" name="Object 5">
                        <a:extLst>
                          <a:ext uri="{FF2B5EF4-FFF2-40B4-BE49-F238E27FC236}">
                            <a16:creationId xmlns:a16="http://schemas.microsoft.com/office/drawing/2014/main" id="{BB1B67DB-B310-4519-BECC-22BCB09537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contrast="3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439" y="1971676"/>
                        <a:ext cx="1950244" cy="282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>
            <a:extLst>
              <a:ext uri="{FF2B5EF4-FFF2-40B4-BE49-F238E27FC236}">
                <a16:creationId xmlns:a16="http://schemas.microsoft.com/office/drawing/2014/main" id="{67334DEF-34EF-4363-9A6F-2F92348B8A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67376" y="1122460"/>
          <a:ext cx="3301626" cy="4778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Clip" r:id="rId9" imgW="3467100" imgH="5018088" progId="MS_ClipArt_Gallery.2">
                  <p:embed/>
                </p:oleObj>
              </mc:Choice>
              <mc:Fallback>
                <p:oleObj name="Clip" r:id="rId9" imgW="3467100" imgH="5018088" progId="MS_ClipArt_Gallery.2">
                  <p:embed/>
                  <p:pic>
                    <p:nvPicPr>
                      <p:cNvPr id="36870" name="Object 6">
                        <a:extLst>
                          <a:ext uri="{FF2B5EF4-FFF2-40B4-BE49-F238E27FC236}">
                            <a16:creationId xmlns:a16="http://schemas.microsoft.com/office/drawing/2014/main" id="{67334DEF-34EF-4363-9A6F-2F92348B8A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contrast="3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76" y="1122460"/>
                        <a:ext cx="3301626" cy="47785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>
            <a:extLst>
              <a:ext uri="{FF2B5EF4-FFF2-40B4-BE49-F238E27FC236}">
                <a16:creationId xmlns:a16="http://schemas.microsoft.com/office/drawing/2014/main" id="{8736F3C8-B101-422E-95D6-8E009B9B0B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1206" y="1122460"/>
          <a:ext cx="3594739" cy="520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Clip" r:id="rId10" imgW="3467100" imgH="5018088" progId="MS_ClipArt_Gallery.2">
                  <p:embed/>
                </p:oleObj>
              </mc:Choice>
              <mc:Fallback>
                <p:oleObj name="Clip" r:id="rId10" imgW="3467100" imgH="5018088" progId="MS_ClipArt_Gallery.2">
                  <p:embed/>
                  <p:pic>
                    <p:nvPicPr>
                      <p:cNvPr id="36871" name="Object 7">
                        <a:extLst>
                          <a:ext uri="{FF2B5EF4-FFF2-40B4-BE49-F238E27FC236}">
                            <a16:creationId xmlns:a16="http://schemas.microsoft.com/office/drawing/2014/main" id="{8736F3C8-B101-422E-95D6-8E009B9B0B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contrast="3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206" y="1122460"/>
                        <a:ext cx="3594739" cy="520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2" name="Text Box 8">
            <a:extLst>
              <a:ext uri="{FF2B5EF4-FFF2-40B4-BE49-F238E27FC236}">
                <a16:creationId xmlns:a16="http://schemas.microsoft.com/office/drawing/2014/main" id="{41807D45-1B01-4BFB-BA03-084B5B5A20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7676" y="5237263"/>
            <a:ext cx="600075" cy="121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33" tIns="25717" rIns="51433" bIns="25717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5143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I/Azzam - 2004</a:t>
            </a:r>
          </a:p>
        </p:txBody>
      </p:sp>
      <p:sp>
        <p:nvSpPr>
          <p:cNvPr id="370697" name="Text Box 9">
            <a:extLst>
              <a:ext uri="{FF2B5EF4-FFF2-40B4-BE49-F238E27FC236}">
                <a16:creationId xmlns:a16="http://schemas.microsoft.com/office/drawing/2014/main" id="{94EDC775-5621-493E-A9F0-362F809EBA02}"/>
              </a:ext>
            </a:extLst>
          </p:cNvPr>
          <p:cNvSpPr txBox="1">
            <a:spLocks noChangeArrowheads="1"/>
          </p:cNvSpPr>
          <p:nvPr/>
        </p:nvSpPr>
        <p:spPr bwMode="auto">
          <a:xfrm rot="1856420">
            <a:off x="6877706" y="3772500"/>
            <a:ext cx="4598699" cy="2129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1433" tIns="25717" rIns="51433" bIns="25717">
            <a:spAutoFit/>
          </a:bodyPr>
          <a:lstStyle/>
          <a:p>
            <a:pPr marL="0" marR="0" lvl="0" indent="0" algn="l" defTabSz="5143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00CC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Arial" charset="0"/>
              </a:rPr>
              <a:t>Thank you </a:t>
            </a:r>
          </a:p>
          <a:p>
            <a:pPr marL="0" marR="0" lvl="0" indent="0" algn="l" defTabSz="5143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00CC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Monotype Corsiva" pitchFamily="66" charset="0"/>
              <a:ea typeface="+mn-ea"/>
              <a:cs typeface="Arial" charset="0"/>
            </a:endParaRPr>
          </a:p>
        </p:txBody>
      </p:sp>
      <p:sp>
        <p:nvSpPr>
          <p:cNvPr id="370698" name="Text Box 10">
            <a:extLst>
              <a:ext uri="{FF2B5EF4-FFF2-40B4-BE49-F238E27FC236}">
                <a16:creationId xmlns:a16="http://schemas.microsoft.com/office/drawing/2014/main" id="{188880D0-E2C4-4790-B498-DC6603882F9C}"/>
              </a:ext>
            </a:extLst>
          </p:cNvPr>
          <p:cNvSpPr txBox="1">
            <a:spLocks noChangeArrowheads="1"/>
          </p:cNvSpPr>
          <p:nvPr/>
        </p:nvSpPr>
        <p:spPr bwMode="auto">
          <a:xfrm rot="1856420">
            <a:off x="6836445" y="5014622"/>
            <a:ext cx="2914650" cy="2129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1433" tIns="25717" rIns="51433" bIns="25717">
            <a:spAutoFit/>
          </a:bodyPr>
          <a:lstStyle/>
          <a:p>
            <a:pPr marL="0" marR="0" lvl="0" indent="0" algn="l" defTabSz="5143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Arial" charset="0"/>
              </a:rPr>
              <a:t>Questions </a:t>
            </a:r>
          </a:p>
          <a:p>
            <a:pPr marL="0" marR="0" lvl="0" indent="0" algn="l" defTabSz="51435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Monotype Corsiva" pitchFamily="66" charset="0"/>
              <a:ea typeface="+mn-ea"/>
              <a:cs typeface="Arial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0E64215-5296-4863-9B03-0D84906B8E54}"/>
              </a:ext>
            </a:extLst>
          </p:cNvPr>
          <p:cNvSpPr/>
          <p:nvPr/>
        </p:nvSpPr>
        <p:spPr>
          <a:xfrm>
            <a:off x="6657479" y="207086"/>
            <a:ext cx="5248020" cy="829649"/>
          </a:xfrm>
          <a:prstGeom prst="rect">
            <a:avLst/>
          </a:prstGeom>
          <a:blipFill dpi="0"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06543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70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73321 0.28218 C -0.73542 0.27338 -0.73998 0.26551 -0.74389 0.25718 C -0.74519 0.25394 -0.74753 0.25093 -0.74844 0.24699 C -0.75027 0.23519 -0.75027 0.22454 -0.75144 0.21273 C -0.74987 0.19907 -0.75404 0.18565 -0.75482 0.17199 C -0.75547 0.16111 -0.75482 0.14907 -0.75534 0.1375 C -0.75639 0.1162 -0.75612 0.14375 -0.75626 0.12778 C -0.75665 0.12315 -0.75612 0.11759 -0.75612 0.1125 C -0.75691 0.11042 -0.75795 0.10949 -0.75769 0.10718 C -0.75847 0.10278 -0.7586 0.09838 -0.75951 0.09306 C -0.7599 0.08403 -0.75782 0.0919 -0.7599 0.08032 C -0.76264 0.06736 -0.76407 0.05486 -0.76368 0.03982 C -0.75769 0.01736 -0.75821 0.0081 -0.74597 -0.00555 C -0.74102 -0.01018 -0.73933 -0.01273 -0.73282 -0.01319 C -0.72279 -0.01643 -0.72305 -0.01597 -0.71094 -0.01319 C -0.70951 -0.0125 -0.70847 -0.01065 -0.70691 -0.01018 C -0.69336 -0.00509 -0.69805 -0.00741 -0.69284 -0.0243 C -0.69063 -0.03843 -0.6849 -0.06042 -0.68594 -0.07731 C -0.68503 -0.09491 -0.68347 -0.11898 -0.68659 -0.1368 C -0.68633 -0.14583 -0.68685 -0.16481 -0.69037 -0.17268 C -0.69076 -0.17963 -0.69063 -0.18634 -0.69245 -0.19305 C -0.69219 -0.20116 -0.69323 -0.20856 -0.69519 -0.2162 C -0.6948 -0.22893 -0.69753 -0.24167 -0.69649 -0.25417 C -0.69558 -0.26065 -0.69402 -0.27407 -0.69441 -0.27384 C -0.68764 -0.29583 -0.68047 -0.31805 -0.66589 -0.33264 C -0.66055 -0.33773 -0.65704 -0.34213 -0.65079 -0.34491 C -0.64701 -0.34907 -0.64532 -0.3493 -0.64063 -0.35093 C -0.6349 -0.3544 -0.63386 -0.35417 -0.62774 -0.35023 C -0.62344 -0.34606 -0.6181 -0.33935 -0.61407 -0.3338 C -0.61133 -0.34005 -0.60639 -0.3412 -0.60183 -0.34468 C -0.59753 -0.34722 -0.59584 -0.34977 -0.59102 -0.35162 C -0.5875 -0.35463 -0.58477 -0.35718 -0.58047 -0.3588 C -0.57422 -0.36458 -0.56628 -0.36829 -0.55951 -0.37268 C -0.55482 -0.37569 -0.55339 -0.37963 -0.54766 -0.37963 C -0.54336 -0.38773 -0.53112 -0.39028 -0.5237 -0.39537 C -0.51862 -0.39097 -0.51862 -0.3838 -0.51511 -0.37824 C -0.51224 -0.37037 -0.50769 -0.36505 -0.50547 -0.35787 C -0.5017 -0.34838 -0.50612 -0.35486 -0.50118 -0.34815 C -0.49909 -0.34213 -0.49805 -0.33935 -0.4948 -0.33449 C -0.49193 -0.32292 -0.48803 -0.31134 -0.48646 -0.29977 C -0.48568 -0.29444 -0.48256 -0.29005 -0.48139 -0.28542 C -0.48034 -0.28055 -0.47722 -0.26435 -0.47461 -0.26042 C -0.47344 -0.24977 -0.47097 -0.25162 -0.46732 -0.24213 C -0.46042 -0.22662 -0.4668 -0.23819 -0.45704 -0.22199 C -0.45456 -0.21782 -0.45639 -0.21898 -0.45443 -0.21435 C -0.45118 -0.2081 -0.44896 -0.20231 -0.44532 -0.19792 C -0.44297 -0.1868 -0.44545 -0.19676 -0.43842 -0.18472 C -0.4349 -0.17778 -0.4323 -0.17199 -0.42696 -0.16643 C -0.4211 -0.16852 -0.42006 -0.17315 -0.41706 -0.1794 C -0.41615 -0.18148 -0.41342 -0.18634 -0.41316 -0.18611 C -0.403 -0.21481 -0.40118 -0.24421 -0.40222 -0.27616 C -0.40157 -0.27847 -0.39805 -0.29421 -0.39389 -0.29653 C -0.38386 -0.30324 -0.37383 -0.31042 -0.36159 -0.30949 C -0.35847 -0.30741 -0.35456 -0.30671 -0.35131 -0.30417 C -0.35 -0.30278 -0.34922 -0.30046 -0.34818 -0.29861 C -0.34219 -0.29167 -0.33438 -0.28426 -0.32748 -0.27824 C -0.31381 -0.26574 -0.29584 -0.25926 -0.28073 -0.25278 C -0.27826 -0.25069 -0.27618 -0.24884 -0.27383 -0.24699 C -0.27136 -0.24491 -0.26524 -0.24097 -0.26485 -0.24051 C -0.2586 -0.23264 -0.24961 -0.23032 -0.24037 -0.22893 C -0.2349 -0.23241 -0.22982 -0.23704 -0.22409 -0.24097 C -0.21823 -0.25162 -0.20977 -0.25648 -0.19948 -0.25602 C -0.18034 -0.24768 -0.16264 -0.23657 -0.14441 -0.22755 C -0.14011 -0.22361 -0.13698 -0.22083 -0.1336 -0.2162 C -0.13165 -0.20741 -0.1293 -0.20231 -0.1254 -0.19421 C -0.12448 -0.19074 -0.12422 -0.1875 -0.12279 -0.18472 C -0.12162 -0.18125 -0.12123 -0.17824 -0.12019 -0.17546 C -0.1198 -0.17407 -0.11875 -0.1706 -0.11902 -0.17014 C -0.11889 -0.16898 -0.11902 -0.16759 -0.11862 -0.16643 C -0.11849 -0.16435 -0.11797 -0.1625 -0.11784 -0.16065 C -0.11771 -0.1581 -0.11836 -0.15486 -0.11849 -0.15231 C -0.11836 -0.15069 -0.11836 -0.14977 -0.11823 -0.14838 C -0.1267 -0.11481 -0.13868 -0.08518 -0.14896 -0.05301 C -0.15222 -0.04028 -0.15612 -0.03148 -0.15951 -0.02037 C -0.16107 -0.0125 -0.16303 -0.00347 -0.16381 0.00486 C -0.16459 0.0088 -0.16407 0.01713 -0.16433 0.01736 C -0.16667 0.03357 -0.16993 0.05278 -0.16889 0.06968 C -0.16915 0.07801 -0.16993 0.0882 -0.16784 0.09676 C -0.16784 0.10695 -0.16875 0.11736 -0.16915 0.12732 C -0.17201 0.1507 -0.1724 0.18009 -0.18737 0.1956 C -0.19011 0.2007 -0.19167 0.20417 -0.19545 0.20926 C -0.19974 0.21898 -0.20521 0.22662 -0.20964 0.23704 C -0.2125 0.24375 -0.21524 0.24977 -0.21823 0.25579 C -0.22175 0.26111 -0.22409 0.26968 -0.23008 0.26921 C -0.23165 0.26366 -0.23086 0.25833 -0.23112 0.25208 C -0.22631 0.23519 -0.21836 0.20093 -0.20612 0.1882 C -0.203 0.18125 -0.20053 0.17431 -0.1961 0.16898 C -0.18972 0.1507 -0.18165 0.13264 -0.17435 0.11482 C -0.17071 0.10232 -0.16693 0.09213 -0.16316 0.08032 C -0.15508 0.03773 -0.14961 -0.00602 -0.1461 -0.04977 C -0.14362 -0.06597 -0.14206 -0.09861 -0.14467 -0.11528 C -0.14545 -0.12268 -0.14792 -0.13032 -0.1487 -0.13727 C -0.15 -0.14676 -0.14974 -0.15602 -0.15222 -0.16505 C -0.15183 -0.16898 -0.15183 -0.17083 -0.15248 -0.175 C -0.15313 -0.17893 -0.15365 -0.1868 -0.15417 -0.18657 C -0.15313 -0.19861 -0.15469 -0.21296 -0.15495 -0.22546 C -0.15495 -0.2338 -0.15313 -0.24051 -0.1556 -0.24815 C -0.15521 -0.25417 -0.15508 -0.25903 -0.15534 -0.26435 C -0.15508 -0.26736 -0.1543 -0.27014 -0.1543 -0.27245 C -0.15469 -0.27407 -0.15625 -0.27477 -0.15678 -0.27639 C -0.15678 -0.28102 -0.15573 -0.28518 -0.15586 -0.28958 C -0.14649 -0.29259 -0.15456 -0.28727 -0.15118 -0.28264 C -0.15053 -0.28102 -0.14896 -0.28032 -0.14779 -0.27986 C -0.13438 -0.28032 -0.14063 -0.28079 -0.13008 -0.27847 C -0.12201 -0.2787 -0.11537 -0.27662 -0.10782 -0.27454 C -0.07213 -0.25995 -0.04583 -0.25046 -0.01407 -0.23333 C -0.00585 -0.22755 -0.01407 -0.23333 0.00209 -0.225 C 0.01615 -0.21713 0.03008 -0.20787 0.04441 -0.20069 C 0.05052 -0.19444 0.05691 -0.18866 0.06367 -0.1838 C 0.06693 -0.18079 0.0694 -0.17731 0.07279 -0.1743 C 0.07643 -0.16597 0.07148 -0.17685 0.078 -0.1669 C 0.0793 -0.16551 0.07943 -0.16343 0.08047 -0.16204 C 0.08099 -0.16042 0.08191 -0.15949 0.08333 -0.15787 C 0.08633 -0.14583 0.08165 -0.16134 0.08698 -0.14977 C 0.08894 -0.14537 0.08907 -0.13935 0.09023 -0.13472 C 0.09089 -0.12893 0.0905 -0.1243 0.09037 -0.11944 C 0.08894 -0.11366 0.08723 -0.10741 0.08567 -0.10185 C 0.08295 -0.09375 0.07148 -0.08704 0.06523 -0.08287 C 0.06511 -0.08171 0.06445 -0.08055 0.06381 -0.07986 C 0.06172 -0.07731 0.05925 -0.07593 0.05768 -0.07338 C 0.05196 -0.06319 0.04571 -0.05278 0.03985 -0.04282 C 0.03816 -0.03403 0.0362 -0.02569 0.03581 -0.0169 C 0.03516 -0.01389 0.03724 -0.00995 0.03894 -0.00833 C 0.04362 -0.00324 0.05105 0.00255 0.05612 0.00648 C 0.06523 0.01898 0.07032 0.03727 0.0711 0.05301 C 0.0681 0.06366 0.06797 0.06968 0.06172 0.07616 C 0.05782 0.08403 0.05092 0.09213 0.04402 0.09421 C 0.03907 0.09954 0.02878 0.10625 0.02279 0.10857 C 0.01654 0.11528 0.00586 0.12407 0.0017 0.13287 C -0.00078 0.13727 -0.00273 0.1412 -0.0056 0.14514 C -0.00911 0.15301 -0.01198 0.16181 -0.01472 0.1706 C -0.0155 0.18264 -0.0151 0.18519 -0.01433 0.19537 C -0.0155 0.20579 -0.01705 0.21644 -0.0142 0.22639 C -0.01433 0.23495 -0.01303 0.24236 -0.01146 0.25093 C -0.01029 0.25671 -0.01185 0.2588 -0.00847 0.26389 C -0.00898 0.27199 -0.00794 0.28333 -0.00585 0.2919 C -0.0056 0.30232 -0.00468 0.31181 -0.00299 0.32153 C -0.00312 0.32407 -0.00325 0.3257 -0.00312 0.32732 C -0.00312 0.32917 -0.00208 0.33056 -0.0017 0.33241 C -0.00117 0.3382 -0.00208 0.34306 -0.00104 0.34931 C -0.00182 0.35394 -0.0026 0.3588 -0.00325 0.36366 C -0.00325 0.36644 -0.00248 0.37199 -0.00248 0.37222 C -0.00468 0.38866 -0.00782 0.40532 -0.01654 0.41968 C -0.01836 0.42454 -0.0198 0.42801 -0.02356 0.43195 C -0.02916 0.44236 -0.03867 0.45347 -0.04778 0.45926 C -0.05416 0.46736 -0.06979 0.47824 -0.07865 0.48241 C -0.0875 0.49445 -0.07643 0.48148 -0.08697 0.48866 C -0.09713 0.49468 -0.08203 0.4912 -0.09518 0.49352 L -0.1073 0.50417 C -0.10769 0.50417 -0.1073 0.50417 -0.10769 0.50417 C -0.11446 0.51134 -0.11081 0.50949 -0.1181 0.51111 C -0.13633 0.53032 -0.16277 0.525 -0.18516 0.52801 C -0.23334 0.50787 -0.21602 0.51551 -0.24245 0.49907 C -0.2504 0.49167 -0.25691 0.48079 -0.26433 0.47407 C -0.29037 0.43681 -0.31693 0.40139 -0.33724 0.3581 C -0.34402 0.34306 -0.35053 0.32894 -0.3573 0.31435 C -0.36055 0.30718 -0.36368 0.29537 -0.36889 0.2919 C -0.37787 0.28264 -0.38646 0.29005 -0.39584 0.28889 C -0.403 0.29144 -0.41159 0.29167 -0.41941 0.2919 C -0.42461 0.29375 -0.42826 0.29491 -0.43399 0.29306 C -0.44948 0.29398 -0.44987 0.27616 -0.45391 0.26227 C -0.45821 0.24931 -0.45873 0.23426 -0.46211 0.22107 C -0.46563 0.20695 -0.46784 0.19398 -0.47123 0.1794 C -0.47162 0.17407 -0.47344 0.16991 -0.47435 0.16482 C -0.47774 0.14722 -0.47891 0.12593 -0.48659 0.11042 C -0.48698 0.10301 -0.48959 0.09398 -0.49089 0.08681 C -0.49037 0.07963 -0.49037 0.075 -0.49141 0.06829 C -0.49089 0.05695 -0.49037 0.04537 -0.48985 0.03472 C -0.48594 0.02315 -0.4862 0.01875 -0.47605 0.01852 C -0.47045 0.0125 -0.46732 0.01458 -0.45951 0.01528 C -0.45795 0.01551 -0.45482 0.01574 -0.45456 0.01597 C -0.44727 0.01435 -0.44076 0.0125 -0.43308 0.01134 C -0.41797 0.00046 -0.44402 0.01852 -0.42331 0.00695 C -0.41472 0.00208 -0.40834 -0.0081 -0.40352 -0.01759 C -0.40157 -0.03218 -0.40118 -0.04907 -0.40183 -0.06389 C -0.40235 -0.06759 -0.40287 -0.07477 -0.40391 -0.07847 C -0.40456 -0.08194 -0.40625 -0.08773 -0.40625 -0.08773 C -0.40508 -0.10417 -0.39883 -0.12384 -0.39584 -0.13958 C -0.38373 -0.17153 -0.36615 -0.1993 -0.35235 -0.23102 C -0.35131 -0.23518 -0.34987 -0.23912 -0.3487 -0.24352 C -0.34701 -0.24792 -0.34323 -0.25694 -0.34362 -0.25625 C -0.34063 -0.2713 -0.33659 -0.29305 -0.33777 -0.30833 C -0.33659 -0.31968 -0.33568 -0.33264 -0.33594 -0.34398 C -0.33464 -0.34606 -0.33529 -0.35093 -0.33334 -0.35116 C -0.33139 -0.35162 -0.32943 -0.34792 -0.32748 -0.3463 C -0.32487 -0.34421 -0.31146 -0.3375 -0.31016 -0.33704 C -0.28972 -0.32292 -0.26693 -0.31343 -0.2461 -0.30162 C -0.23698 -0.29421 -0.22474 -0.29005 -0.21459 -0.28449 C -0.20899 -0.28264 -0.19649 -0.27893 -0.19675 -0.2787 " pathEditMode="relative" rAng="960000" ptsTypes="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9" dur="2000" fill="hold"/>
                                        <p:tgtEl>
                                          <p:spTgt spid="370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815" y="-24329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370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70898 0.27407 C -0.71133 0.26528 -0.71588 0.25741 -0.71966 0.24907 C -0.7207 0.24606 -0.72343 0.24282 -0.72422 0.23889 C -0.72617 0.22708 -0.72604 0.21643 -0.72721 0.20463 C -0.72565 0.19097 -0.72995 0.17801 -0.73073 0.16435 C -0.73138 0.15278 -0.7306 0.14097 -0.73125 0.12986 C -0.73229 0.10856 -0.73203 0.13565 -0.73216 0.11967 C -0.73242 0.11504 -0.7319 0.10949 -0.73216 0.10486 C -0.73268 0.10231 -0.73372 0.10139 -0.73359 0.09953 C -0.73424 0.09514 -0.73437 0.09074 -0.73528 0.08518 C -0.7358 0.07592 -0.73359 0.08379 -0.73567 0.07268 C -0.73854 0.05926 -0.73997 0.04653 -0.73945 0.03217 C -0.73359 0.00926 -0.73411 2.22222E-6 -0.72187 -0.01343 C -0.71705 -0.01852 -0.7151 -0.02084 -0.70872 -0.0213 C -0.69869 -0.02454 -0.69883 -0.02408 -0.68685 -0.02107 C -0.68528 -0.02037 -0.68437 -0.01875 -0.68281 -0.01829 C -0.66914 -0.0132 -0.67383 -0.01551 -0.66862 -0.03241 C -0.6664 -0.04653 -0.66067 -0.06852 -0.66172 -0.08542 C -0.6608 -0.10301 -0.65924 -0.12709 -0.6625 -0.14514 C -0.66224 -0.15417 -0.66276 -0.17292 -0.66614 -0.18079 C -0.66653 -0.18773 -0.6664 -0.19445 -0.66836 -0.20116 C -0.6681 -0.20926 -0.66901 -0.21667 -0.67109 -0.22431 C -0.6707 -0.23704 -0.6733 -0.24977 -0.67226 -0.26227 C -0.67135 -0.26875 -0.66979 -0.28218 -0.67031 -0.28195 C -0.66354 -0.30394 -0.65625 -0.32616 -0.64166 -0.34074 C -0.63646 -0.34584 -0.63294 -0.35023 -0.62656 -0.35301 C -0.62278 -0.35718 -0.62109 -0.35764 -0.6164 -0.35903 C -0.61067 -0.3625 -0.60963 -0.36227 -0.60351 -0.35834 C -0.59922 -0.35417 -0.59388 -0.34746 -0.58997 -0.3419 C -0.58711 -0.34815 -0.58229 -0.34931 -0.5776 -0.35278 C -0.57343 -0.35533 -0.57161 -0.35787 -0.56692 -0.35972 C -0.56328 -0.36273 -0.56067 -0.36528 -0.55625 -0.3669 C -0.55 -0.37269 -0.54205 -0.37639 -0.53528 -0.38079 C -0.5306 -0.3838 -0.52916 -0.38773 -0.52343 -0.38773 C -0.51914 -0.39584 -0.50703 -0.39838 -0.49948 -0.40347 C -0.4944 -0.39908 -0.49453 -0.3919 -0.49088 -0.38634 C -0.48815 -0.37871 -0.48359 -0.37315 -0.48138 -0.36597 C -0.4776 -0.35672 -0.4819 -0.36297 -0.47695 -0.35625 C -0.475 -0.35023 -0.47396 -0.34746 -0.47057 -0.34259 C -0.46771 -0.33102 -0.46393 -0.31968 -0.46224 -0.30787 C -0.46146 -0.30255 -0.45846 -0.29815 -0.45729 -0.29352 C -0.45612 -0.28866 -0.45312 -0.27246 -0.45039 -0.26852 C -0.44935 -0.25787 -0.44674 -0.25972 -0.4431 -0.25023 C -0.43633 -0.23472 -0.44271 -0.2463 -0.43281 -0.23009 C -0.43034 -0.22593 -0.43216 -0.22709 -0.43021 -0.22246 C -0.42708 -0.21621 -0.42474 -0.21042 -0.42109 -0.20602 C -0.41888 -0.19491 -0.42135 -0.20486 -0.41419 -0.19283 C -0.41067 -0.18588 -0.40807 -0.17963 -0.40273 -0.17454 C -0.39687 -0.17639 -0.39583 -0.18125 -0.39284 -0.1875 C -0.39192 -0.18959 -0.38919 -0.19445 -0.38906 -0.19422 C -0.37877 -0.22292 -0.37695 -0.25232 -0.37799 -0.28426 C -0.37734 -0.28658 -0.37383 -0.30232 -0.36966 -0.30463 C -0.35963 -0.31134 -0.34961 -0.31852 -0.33737 -0.31759 C -0.33424 -0.31551 -0.33047 -0.31482 -0.32721 -0.31227 C -0.32578 -0.31088 -0.32513 -0.30857 -0.32396 -0.30672 C -0.31797 -0.29977 -0.31015 -0.29259 -0.30325 -0.28634 C -0.28958 -0.27384 -0.27174 -0.26736 -0.25651 -0.26088 C -0.25416 -0.2588 -0.25195 -0.25695 -0.24974 -0.25509 C -0.24713 -0.25324 -0.24101 -0.24908 -0.24075 -0.24861 C -0.23437 -0.24074 -0.22539 -0.23843 -0.21614 -0.23704 C -0.21067 -0.24051 -0.2056 -0.24514 -0.19987 -0.24908 C -0.19414 -0.25972 -0.18554 -0.26459 -0.17526 -0.26412 C -0.15612 -0.25579 -0.13841 -0.24468 -0.12018 -0.23565 C -0.11588 -0.23172 -0.11276 -0.22894 -0.1095 -0.22431 C -0.10742 -0.21551 -0.10508 -0.21042 -0.10117 -0.20232 C -0.10026 -0.19884 -0.1 -0.1956 -0.09856 -0.19283 C -0.09739 -0.18935 -0.097 -0.18634 -0.09596 -0.18357 C -0.09557 -0.18218 -0.09466 -0.17871 -0.09479 -0.17847 C -0.09466 -0.17709 -0.09479 -0.1757 -0.0944 -0.17454 C -0.09427 -0.17246 -0.09375 -0.1706 -0.09362 -0.16875 C -0.09349 -0.16621 -0.09414 -0.16297 -0.09427 -0.16042 C -0.09414 -0.1588 -0.09414 -0.15787 -0.09401 -0.15648 C -0.10247 -0.12315 -0.11445 -0.09329 -0.12474 -0.06111 C -0.12812 -0.04838 -0.1319 -0.03959 -0.13541 -0.02847 C -0.13711 -0.02037 -0.1388 -0.01158 -0.13958 -0.00324 C -0.14036 0.00069 -0.13997 0.00903 -0.1401 0.00926 C -0.14244 0.02546 -0.1457 0.04467 -0.14479 0.06157 C -0.14505 0.06991 -0.1457 0.08009 -0.14362 0.08866 C -0.14375 0.09884 -0.14453 0.10926 -0.14492 0.11921 C -0.14778 0.14259 -0.14817 0.17199 -0.16315 0.1875 C -0.16588 0.19259 -0.16758 0.19629 -0.17135 0.20116 C -0.17552 0.21088 -0.18086 0.21898 -0.18541 0.22893 C -0.18828 0.23565 -0.19101 0.24166 -0.19401 0.24768 C -0.19752 0.25301 -0.19987 0.26157 -0.20586 0.26111 C -0.20742 0.25555 -0.20677 0.25023 -0.2069 0.24444 C -0.20221 0.22708 -0.19427 0.19282 -0.1819 0.18009 C -0.17877 0.17315 -0.1763 0.1662 -0.17187 0.16088 C -0.16549 0.14259 -0.15742 0.12453 -0.15013 0.10671 C -0.14648 0.09421 -0.14284 0.08403 -0.13893 0.07222 C -0.13086 0.02963 -0.12539 -0.01412 -0.122 -0.05787 C -0.11953 -0.07408 -0.11784 -0.10672 -0.12044 -0.12338 C -0.12135 -0.13079 -0.12369 -0.13843 -0.12448 -0.14537 C -0.12578 -0.15486 -0.12552 -0.16412 -0.12799 -0.17315 C -0.1276 -0.17709 -0.1276 -0.17894 -0.12825 -0.1831 C -0.1289 -0.18704 -0.12955 -0.19491 -0.12994 -0.19468 C -0.1289 -0.20695 -0.13047 -0.22107 -0.13073 -0.23357 C -0.13073 -0.2419 -0.12903 -0.24861 -0.13138 -0.25625 C -0.13099 -0.26227 -0.13086 -0.26713 -0.13112 -0.27246 C -0.13086 -0.27547 -0.13021 -0.27824 -0.13021 -0.28079 C -0.13047 -0.28218 -0.13216 -0.28287 -0.13255 -0.28449 C -0.13255 -0.28912 -0.13151 -0.29329 -0.13164 -0.29792 C -0.12226 -0.3007 -0.13034 -0.29537 -0.12708 -0.29097 C -0.12643 -0.28912 -0.12474 -0.28843 -0.12356 -0.28797 C -0.11028 -0.28843 -0.1164 -0.28889 -0.10586 -0.28658 C -0.09778 -0.28681 -0.09114 -0.28472 -0.08359 -0.28264 C -0.04791 -0.26806 -0.02174 -0.25857 0.01003 -0.24144 C 0.01836 -0.23565 0.01016 -0.24144 0.02631 -0.2331 C 0.04037 -0.22523 0.0543 -0.21597 0.06862 -0.2088 C 0.07474 -0.20255 0.08112 -0.19676 0.08789 -0.1919 C 0.09115 -0.18889 0.09362 -0.18542 0.09701 -0.18241 C 0.10065 -0.17408 0.09571 -0.18496 0.10222 -0.175 C 0.10352 -0.17361 0.10365 -0.17153 0.10469 -0.17014 C 0.10521 -0.16852 0.10612 -0.16759 0.10742 -0.16597 C 0.11055 -0.15394 0.10586 -0.16945 0.1112 -0.15787 C 0.11315 -0.15347 0.11328 -0.14746 0.11446 -0.14283 C 0.11511 -0.13704 0.11472 -0.13241 0.11459 -0.12755 C 0.11302 -0.12176 0.11146 -0.11551 0.1099 -0.10996 C 0.10716 -0.10185 0.09571 -0.09514 0.08946 -0.09097 C 0.0892 -0.08982 0.08867 -0.08866 0.08802 -0.08797 C 0.08594 -0.08542 0.08347 -0.08403 0.0819 -0.08148 C 0.07617 -0.0713 0.06992 -0.06088 0.06407 -0.05093 C 0.06237 -0.04213 0.06042 -0.0338 0.0599 -0.025 C 0.05938 -0.02199 0.06146 -0.01806 0.06315 -0.01644 C 0.06784 -0.01134 0.07526 -0.00556 0.08034 -0.00162 C 0.08946 0.01088 0.09453 0.02916 0.09532 0.04491 C 0.09232 0.05555 0.09219 0.06157 0.08594 0.06805 C 0.08203 0.07592 0.07513 0.08403 0.06823 0.08634 C 0.06328 0.09143 0.053 0.09815 0.04701 0.10046 C 0.04076 0.10717 0.03008 0.11597 0.02591 0.12477 C 0.02344 0.12916 0.02149 0.1331 0.01862 0.13703 C 0.01511 0.14491 0.01224 0.1537 0.00951 0.1625 C 0.00873 0.17453 0.00912 0.17708 0.0099 0.18727 C 0.00873 0.19768 0.00716 0.20833 0.01003 0.21828 C 0.0099 0.22685 0.0112 0.23426 0.01276 0.24282 C 0.01394 0.24861 0.01237 0.25069 0.01563 0.25578 C 0.01537 0.26435 0.01628 0.27546 0.01836 0.28379 C 0.01862 0.29421 0.01953 0.3037 0.02123 0.31342 C 0.0211 0.31597 0.02097 0.31759 0.0211 0.31921 C 0.0211 0.32106 0.02214 0.32245 0.0224 0.3243 C 0.02305 0.33009 0.02214 0.33495 0.02318 0.3412 C 0.0224 0.34583 0.02162 0.35069 0.02097 0.35555 C 0.02097 0.35833 0.02175 0.36389 0.02175 0.36412 C 0.0194 0.38078 0.01641 0.39722 0.00769 0.41157 C 0.0056 0.4169 0.00443 0.42037 0.00065 0.42384 C -0.00494 0.43426 -0.01445 0.44537 -0.02356 0.45116 C -0.02994 0.45926 -0.0457 0.4706 -0.05442 0.47477 C -0.06328 0.48634 -0.05221 0.47338 -0.06276 0.48055 C -0.07304 0.48703 -0.05794 0.4831 -0.07096 0.48541 L -0.0832 0.49606 C -0.08346 0.49606 -0.0832 0.49606 -0.08346 0.49606 C -0.09036 0.5037 -0.08659 0.50185 -0.09388 0.50301 C -0.11211 0.52222 -0.13854 0.5169 -0.16093 0.51991 C -0.20911 0.49977 -0.19179 0.50741 -0.21836 0.49097 C -0.22617 0.48356 -0.23268 0.47268 -0.2401 0.46597 C -0.26614 0.4287 -0.29284 0.39328 -0.31302 0.35 C -0.31979 0.33541 -0.3263 0.32083 -0.33307 0.30625 C -0.33633 0.29907 -0.33958 0.28773 -0.34479 0.28379 C -0.35364 0.27453 -0.36237 0.28194 -0.37161 0.28078 C -0.37877 0.28333 -0.38737 0.28379 -0.39531 0.28426 C -0.40065 0.28611 -0.40403 0.2868 -0.41002 0.28541 C -0.42526 0.28634 -0.42565 0.26852 -0.42981 0.25463 C -0.43398 0.2412 -0.43463 0.22662 -0.43789 0.21296 C -0.4414 0.19884 -0.44375 0.18588 -0.447 0.17153 C -0.44739 0.16597 -0.44935 0.1618 -0.45026 0.15671 C -0.45351 0.13912 -0.45481 0.11805 -0.4625 0.10231 C -0.46276 0.09491 -0.46536 0.08588 -0.46666 0.0787 C -0.46614 0.07153 -0.46627 0.0669 -0.46718 0.06018 C -0.46666 0.04884 -0.46614 0.03727 -0.46562 0.02662 C -0.46185 0.01504 -0.46198 0.01065 -0.45182 0.01041 C -0.44622 0.0044 -0.44323 0.00648 -0.43528 0.00717 C -0.43372 0.00741 -0.4306 0.00764 -0.43047 0.00787 C -0.42317 0.00625 -0.41653 0.0044 -0.40898 0.00324 C -0.39375 -0.00764 -0.41992 0.01041 -0.39922 -0.00116 C -0.39049 -0.00602 -0.38411 -0.01621 -0.37929 -0.0257 C -0.37747 -0.04028 -0.37695 -0.05718 -0.37773 -0.07222 C -0.37825 -0.0757 -0.37864 -0.08287 -0.37968 -0.08658 C -0.38034 -0.09005 -0.38216 -0.09584 -0.38203 -0.09584 C -0.38099 -0.11227 -0.37474 -0.13195 -0.37161 -0.14769 C -0.3595 -0.17963 -0.34192 -0.20741 -0.32812 -0.23912 C -0.32708 -0.24329 -0.32578 -0.24722 -0.32448 -0.25162 C -0.32278 -0.25602 -0.31901 -0.26505 -0.3194 -0.26435 C -0.31653 -0.2794 -0.3125 -0.30116 -0.31367 -0.31644 C -0.31237 -0.32778 -0.31146 -0.34074 -0.31172 -0.35209 C -0.31054 -0.3544 -0.31106 -0.35903 -0.30911 -0.35949 C -0.30716 -0.35972 -0.30521 -0.35602 -0.30325 -0.3544 C -0.30065 -0.35232 -0.28724 -0.3456 -0.28593 -0.34514 C -0.26549 -0.33102 -0.24284 -0.32153 -0.22187 -0.30972 C -0.21289 -0.30232 -0.20065 -0.29838 -0.19036 -0.29259 C -0.18476 -0.29074 -0.17226 -0.28704 -0.17252 -0.28681 " pathEditMode="relative" rAng="960000" ptsTypes="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370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815" y="-24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7" grpId="0" build="allAtOnce"/>
      <p:bldP spid="370697" grpId="1" build="allAtOnce"/>
      <p:bldP spid="370698" grpId="0" build="allAtOnce"/>
      <p:bldP spid="370698" grpId="1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>
            <a:extLst>
              <a:ext uri="{FF2B5EF4-FFF2-40B4-BE49-F238E27FC236}">
                <a16:creationId xmlns:a16="http://schemas.microsoft.com/office/drawing/2014/main" id="{9806BC87-56EE-46FC-B8F5-EC7FD6027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5149" y="622851"/>
            <a:ext cx="8348870" cy="3843131"/>
          </a:xfrm>
          <a:prstGeom prst="rect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  <a:alpha val="78000"/>
                </a:srgbClr>
              </a:gs>
              <a:gs pos="50000">
                <a:srgbClr val="FF0000"/>
              </a:gs>
              <a:gs pos="100000">
                <a:srgbClr val="FF0000">
                  <a:gamma/>
                  <a:shade val="46275"/>
                  <a:invGamma/>
                  <a:alpha val="7800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BottomLeft"/>
            <a:lightRig rig="threePt" dir="t"/>
          </a:scene3d>
          <a:sp3d extrusionH="20116800" contourW="114300" prstMaterial="matte">
            <a:bevelT w="13500" h="6350" prst="angle"/>
            <a:bevelB w="13500" h="50800" prst="angle"/>
            <a:extrusionClr>
              <a:srgbClr val="66FF33"/>
            </a:extrusionClr>
            <a:contourClr>
              <a:schemeClr val="tx1"/>
            </a:contourClr>
          </a:sp3d>
        </p:spPr>
        <p:txBody>
          <a:bodyPr anchor="ctr">
            <a:flatTx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 dirty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Ovarian cycle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3085A2F-4363-46F4-ADE3-90FF2331516C}"/>
              </a:ext>
            </a:extLst>
          </p:cNvPr>
          <p:cNvSpPr/>
          <p:nvPr/>
        </p:nvSpPr>
        <p:spPr>
          <a:xfrm>
            <a:off x="248964" y="199145"/>
            <a:ext cx="11694071" cy="6438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marR="0" lvl="0" indent="-57150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Ovarian cycle</a:t>
            </a:r>
          </a:p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occurs in the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cortex of ovary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started after puberty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Each ovary functions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alternatively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every other month.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It is repeated every lunar month (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every 28 days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till menopause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Bef>
                <a:spcPts val="400"/>
              </a:spcBef>
              <a:buClr>
                <a:srgbClr val="2DA2BF"/>
              </a:buClr>
              <a:buSzPct val="68000"/>
              <a:buFont typeface="Wingdings" panose="05000000000000000000" pitchFamily="2" charset="2"/>
              <a:buChar char="§"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At birth, the ovary contains about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two million primary oocyte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Thereafter most of them degenerate and, by puberty, when ovulation begins only about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300,000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400,000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primary oocytes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are left in the ovary.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During each cycle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15-20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primary follicles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developed but one or more continue and other atrophied.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FC650F7-0704-47A4-ABCA-A82826D9B3CD}"/>
              </a:ext>
            </a:extLst>
          </p:cNvPr>
          <p:cNvSpPr/>
          <p:nvPr/>
        </p:nvSpPr>
        <p:spPr>
          <a:xfrm>
            <a:off x="8007459" y="207086"/>
            <a:ext cx="3898039" cy="403625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924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8F2F7C8-C9B5-402C-9CBE-E641139E32FA}"/>
              </a:ext>
            </a:extLst>
          </p:cNvPr>
          <p:cNvSpPr/>
          <p:nvPr/>
        </p:nvSpPr>
        <p:spPr>
          <a:xfrm>
            <a:off x="503583" y="384314"/>
            <a:ext cx="11569147" cy="4342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Stages of the ovarian cycle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 (I) Changes in the cortex of the ovary: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- The cortical cells proliferated and differentiated into 2 layers.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457200" algn="justLow">
              <a:lnSpc>
                <a:spcPct val="125000"/>
              </a:lnSpc>
              <a:defRPr/>
            </a:pP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a- Outer layer (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theca externa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):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is a fibrous layer and has protective function.</a:t>
            </a:r>
            <a:endParaRPr lang="en-US" sz="3200" b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b- Inner layer (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theca interna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):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 It is highly vascular, and secrets estrogen hormone.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84E9D89F-7C17-4B49-B77F-F9F59B00B27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1"/>
          <a:stretch/>
        </p:blipFill>
        <p:spPr>
          <a:xfrm>
            <a:off x="7275443" y="4172236"/>
            <a:ext cx="4280453" cy="266322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CE7CE8B-6A68-47D1-A368-14E695319BFC}"/>
              </a:ext>
            </a:extLst>
          </p:cNvPr>
          <p:cNvSpPr/>
          <p:nvPr/>
        </p:nvSpPr>
        <p:spPr>
          <a:xfrm>
            <a:off x="1113183" y="5302034"/>
            <a:ext cx="4982817" cy="793966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141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Image02">
            <a:extLst>
              <a:ext uri="{FF2B5EF4-FFF2-40B4-BE49-F238E27FC236}">
                <a16:creationId xmlns:a16="http://schemas.microsoft.com/office/drawing/2014/main" id="{03E1251C-3B3A-4889-BE66-1356D2C08E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/>
          <a:srcRect t="5341" r="4530" b="5040"/>
          <a:stretch/>
        </p:blipFill>
        <p:spPr bwMode="auto">
          <a:xfrm>
            <a:off x="7273149" y="24548"/>
            <a:ext cx="2838260" cy="2303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utoShape 13">
            <a:extLst>
              <a:ext uri="{FF2B5EF4-FFF2-40B4-BE49-F238E27FC236}">
                <a16:creationId xmlns:a16="http://schemas.microsoft.com/office/drawing/2014/main" id="{DF067E91-91D5-4048-8CFB-DA505AD88672}"/>
              </a:ext>
            </a:extLst>
          </p:cNvPr>
          <p:cNvSpPr>
            <a:spLocks/>
          </p:cNvSpPr>
          <p:nvPr/>
        </p:nvSpPr>
        <p:spPr bwMode="auto">
          <a:xfrm>
            <a:off x="4579644" y="121726"/>
            <a:ext cx="2557670" cy="461665"/>
          </a:xfrm>
          <a:prstGeom prst="callout2">
            <a:avLst>
              <a:gd name="adj1" fmla="val 60225"/>
              <a:gd name="adj2" fmla="val 92727"/>
              <a:gd name="adj3" fmla="val 43014"/>
              <a:gd name="adj4" fmla="val 106228"/>
              <a:gd name="adj5" fmla="val 142666"/>
              <a:gd name="adj6" fmla="val 143727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Zona pellucida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F9937B-AE2B-4880-8B60-F79C59BDB554}"/>
              </a:ext>
            </a:extLst>
          </p:cNvPr>
          <p:cNvSpPr/>
          <p:nvPr/>
        </p:nvSpPr>
        <p:spPr>
          <a:xfrm>
            <a:off x="72887" y="1672006"/>
            <a:ext cx="12046226" cy="5125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		(II) Changes in the primary follicle;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22860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- Each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primary follicle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consists of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one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primary oocyte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surrounded by a single layer of flat cells called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follicular cells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.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228600" algn="ctr">
              <a:lnSpc>
                <a:spcPct val="125000"/>
              </a:lnSpc>
              <a:defRPr/>
            </a:pPr>
            <a:r>
              <a:rPr lang="en-US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</a:rPr>
              <a:t>1- Formation of the growing follicle:</a:t>
            </a:r>
            <a:endParaRPr lang="en-US" sz="24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lvl="0" algn="justLow">
              <a:lnSpc>
                <a:spcPct val="125000"/>
              </a:lnSpc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A- The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primary oocyte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 completes the 1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st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 meiotic division to form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secondary oocyte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(23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chromosomes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22+x) and 1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st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 polar body (23 chromosomes 22+x).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22860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B- Changes in the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follicular cells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: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800100" marR="0" lvl="0" indent="-34290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The follicular cells are changed from flat cells to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cuboidal cells</a:t>
            </a: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مكعب.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 </a:t>
            </a:r>
          </a:p>
          <a:p>
            <a:pPr marL="800100" marR="0" lvl="0" indent="-34290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The cells proliferate forming many layers of cells called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granulosa cells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45720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- These cells form a transparent membrane around the secondary oocyte called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zona pellucida </a:t>
            </a:r>
            <a:r>
              <a:rPr kumimoji="0" lang="ar-EG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المنطقة الشفافة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30F130-5F20-442F-B288-84159AB82DE8}"/>
              </a:ext>
            </a:extLst>
          </p:cNvPr>
          <p:cNvSpPr txBox="1"/>
          <p:nvPr/>
        </p:nvSpPr>
        <p:spPr>
          <a:xfrm>
            <a:off x="247703" y="59013"/>
            <a:ext cx="15515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Primary follicle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A50AC8-23BD-48D2-B2C2-AF34DFA93FBD}"/>
              </a:ext>
            </a:extLst>
          </p:cNvPr>
          <p:cNvSpPr txBox="1"/>
          <p:nvPr/>
        </p:nvSpPr>
        <p:spPr>
          <a:xfrm>
            <a:off x="10247244" y="465236"/>
            <a:ext cx="16565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Growing follicle</a:t>
            </a:r>
          </a:p>
        </p:txBody>
      </p:sp>
      <p:sp>
        <p:nvSpPr>
          <p:cNvPr id="11" name="AutoShape 13">
            <a:extLst>
              <a:ext uri="{FF2B5EF4-FFF2-40B4-BE49-F238E27FC236}">
                <a16:creationId xmlns:a16="http://schemas.microsoft.com/office/drawing/2014/main" id="{757BC3A9-CD5C-4C4E-A849-7B5CD8A89EDC}"/>
              </a:ext>
            </a:extLst>
          </p:cNvPr>
          <p:cNvSpPr>
            <a:spLocks/>
          </p:cNvSpPr>
          <p:nvPr/>
        </p:nvSpPr>
        <p:spPr bwMode="auto">
          <a:xfrm>
            <a:off x="4579644" y="1065400"/>
            <a:ext cx="2557670" cy="461665"/>
          </a:xfrm>
          <a:prstGeom prst="callout2">
            <a:avLst>
              <a:gd name="adj1" fmla="val 65966"/>
              <a:gd name="adj2" fmla="val 93244"/>
              <a:gd name="adj3" fmla="val 37274"/>
              <a:gd name="adj4" fmla="val 98457"/>
              <a:gd name="adj5" fmla="val 96738"/>
              <a:gd name="adj6" fmla="val 124038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Granulosa cells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F378AFB-72E5-4800-8C6A-36B1B71B5A8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2565" t="53957" r="74627" b="43990"/>
          <a:stretch/>
        </p:blipFill>
        <p:spPr>
          <a:xfrm>
            <a:off x="1581196" y="121726"/>
            <a:ext cx="1394548" cy="1442635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76B0C3CC-14AD-4341-BBE2-BACA61CDBBEB}"/>
              </a:ext>
            </a:extLst>
          </p:cNvPr>
          <p:cNvSpPr/>
          <p:nvPr/>
        </p:nvSpPr>
        <p:spPr>
          <a:xfrm>
            <a:off x="8865703" y="1022591"/>
            <a:ext cx="172279" cy="17010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73E6B97-DEE7-4B8C-AD7D-B4873741773D}"/>
              </a:ext>
            </a:extLst>
          </p:cNvPr>
          <p:cNvSpPr/>
          <p:nvPr/>
        </p:nvSpPr>
        <p:spPr>
          <a:xfrm>
            <a:off x="6743259" y="6347311"/>
            <a:ext cx="3898039" cy="403625"/>
          </a:xfrm>
          <a:prstGeom prst="rect">
            <a:avLst/>
          </a:prstGeom>
          <a:blipFill dpi="0"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5834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7" descr="Image15">
            <a:extLst>
              <a:ext uri="{FF2B5EF4-FFF2-40B4-BE49-F238E27FC236}">
                <a16:creationId xmlns:a16="http://schemas.microsoft.com/office/drawing/2014/main" id="{34A6D2D0-9201-49AF-BD11-4C14FC035C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/>
          <a:srcRect l="3014" t="18672" r="61242" b="11946"/>
          <a:stretch/>
        </p:blipFill>
        <p:spPr bwMode="auto">
          <a:xfrm>
            <a:off x="4801096" y="42909"/>
            <a:ext cx="3008691" cy="3951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5500FC3-E170-4338-AE35-4849E09C0007}"/>
              </a:ext>
            </a:extLst>
          </p:cNvPr>
          <p:cNvSpPr/>
          <p:nvPr/>
        </p:nvSpPr>
        <p:spPr>
          <a:xfrm>
            <a:off x="227804" y="3941766"/>
            <a:ext cx="11964196" cy="281692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2860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2-  Formation of the Graafian follicle:</a:t>
            </a:r>
          </a:p>
          <a:p>
            <a:pPr marL="22860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sickle-shaped cavity develops between the granulosa cells called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antrum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غار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This antrum divides the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granulosa cells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into 2 groups;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a- An outer layer called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stratum granulosum </a:t>
            </a: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الطبقة الحبيبية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2860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b- An inner layer called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cumulus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ovaricus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الركام المبيضي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0" algn="justLow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The secondary oocyte is surrounded by zona pellucida</a:t>
            </a:r>
          </a:p>
        </p:txBody>
      </p:sp>
      <p:sp>
        <p:nvSpPr>
          <p:cNvPr id="8" name="AutoShape 13">
            <a:extLst>
              <a:ext uri="{FF2B5EF4-FFF2-40B4-BE49-F238E27FC236}">
                <a16:creationId xmlns:a16="http://schemas.microsoft.com/office/drawing/2014/main" id="{8B67754D-2F3F-4E04-97D0-727C7FC4A8CA}"/>
              </a:ext>
            </a:extLst>
          </p:cNvPr>
          <p:cNvSpPr>
            <a:spLocks/>
          </p:cNvSpPr>
          <p:nvPr/>
        </p:nvSpPr>
        <p:spPr bwMode="auto">
          <a:xfrm>
            <a:off x="8448591" y="1328414"/>
            <a:ext cx="2040726" cy="718894"/>
          </a:xfrm>
          <a:prstGeom prst="callout2">
            <a:avLst>
              <a:gd name="adj1" fmla="val 63830"/>
              <a:gd name="adj2" fmla="val 5273"/>
              <a:gd name="adj3" fmla="val 9526"/>
              <a:gd name="adj4" fmla="val -20497"/>
              <a:gd name="adj5" fmla="val 90301"/>
              <a:gd name="adj6" fmla="val -97945"/>
            </a:avLst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Cumulus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ovaricus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AutoShape 13">
            <a:extLst>
              <a:ext uri="{FF2B5EF4-FFF2-40B4-BE49-F238E27FC236}">
                <a16:creationId xmlns:a16="http://schemas.microsoft.com/office/drawing/2014/main" id="{7B15F8F5-A78C-4598-B93D-CDAD53199E8D}"/>
              </a:ext>
            </a:extLst>
          </p:cNvPr>
          <p:cNvSpPr>
            <a:spLocks/>
          </p:cNvSpPr>
          <p:nvPr/>
        </p:nvSpPr>
        <p:spPr bwMode="auto">
          <a:xfrm>
            <a:off x="1771643" y="2942674"/>
            <a:ext cx="2576104" cy="641040"/>
          </a:xfrm>
          <a:prstGeom prst="callout2">
            <a:avLst>
              <a:gd name="adj1" fmla="val 39262"/>
              <a:gd name="adj2" fmla="val 83355"/>
              <a:gd name="adj3" fmla="val 24273"/>
              <a:gd name="adj4" fmla="val 117173"/>
              <a:gd name="adj5" fmla="val -46906"/>
              <a:gd name="adj6" fmla="val 164524"/>
            </a:avLst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Secondary oocyte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AF5DC5-B324-4506-8C59-DE374A2F2390}"/>
              </a:ext>
            </a:extLst>
          </p:cNvPr>
          <p:cNvSpPr txBox="1"/>
          <p:nvPr/>
        </p:nvSpPr>
        <p:spPr>
          <a:xfrm>
            <a:off x="5800470" y="1367233"/>
            <a:ext cx="100994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Antrum</a:t>
            </a:r>
          </a:p>
        </p:txBody>
      </p:sp>
      <p:sp>
        <p:nvSpPr>
          <p:cNvPr id="11" name="AutoShape 13">
            <a:extLst>
              <a:ext uri="{FF2B5EF4-FFF2-40B4-BE49-F238E27FC236}">
                <a16:creationId xmlns:a16="http://schemas.microsoft.com/office/drawing/2014/main" id="{9C353FA2-2089-46F1-8725-2A3923A6CF03}"/>
              </a:ext>
            </a:extLst>
          </p:cNvPr>
          <p:cNvSpPr>
            <a:spLocks/>
          </p:cNvSpPr>
          <p:nvPr/>
        </p:nvSpPr>
        <p:spPr bwMode="auto">
          <a:xfrm>
            <a:off x="1588703" y="1787662"/>
            <a:ext cx="2576104" cy="461665"/>
          </a:xfrm>
          <a:prstGeom prst="callout2">
            <a:avLst>
              <a:gd name="adj1" fmla="val 37195"/>
              <a:gd name="adj2" fmla="val 93129"/>
              <a:gd name="adj3" fmla="val 24273"/>
              <a:gd name="adj4" fmla="val 117173"/>
              <a:gd name="adj5" fmla="val 135807"/>
              <a:gd name="adj6" fmla="val 161952"/>
            </a:avLst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Zona pellucida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AutoShape 13">
            <a:extLst>
              <a:ext uri="{FF2B5EF4-FFF2-40B4-BE49-F238E27FC236}">
                <a16:creationId xmlns:a16="http://schemas.microsoft.com/office/drawing/2014/main" id="{803B132F-07CD-4794-8E17-1FBF49F53591}"/>
              </a:ext>
            </a:extLst>
          </p:cNvPr>
          <p:cNvSpPr>
            <a:spLocks/>
          </p:cNvSpPr>
          <p:nvPr/>
        </p:nvSpPr>
        <p:spPr bwMode="auto">
          <a:xfrm>
            <a:off x="1534136" y="300748"/>
            <a:ext cx="2576104" cy="461665"/>
          </a:xfrm>
          <a:prstGeom prst="callout2">
            <a:avLst>
              <a:gd name="adj1" fmla="val 77382"/>
              <a:gd name="adj2" fmla="val 77696"/>
              <a:gd name="adj3" fmla="val 87425"/>
              <a:gd name="adj4" fmla="val 112544"/>
              <a:gd name="adj5" fmla="val 201829"/>
              <a:gd name="adj6" fmla="val 153207"/>
            </a:avLst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Stratum granulosum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965CC6-BBF3-40F5-BA3C-713B0F95FC1F}"/>
              </a:ext>
            </a:extLst>
          </p:cNvPr>
          <p:cNvSpPr/>
          <p:nvPr/>
        </p:nvSpPr>
        <p:spPr>
          <a:xfrm>
            <a:off x="8007459" y="207086"/>
            <a:ext cx="3898039" cy="403625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1189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69EF7E6-AAFD-4777-B0C4-5B68BF3D7197}"/>
              </a:ext>
            </a:extLst>
          </p:cNvPr>
          <p:cNvSpPr/>
          <p:nvPr/>
        </p:nvSpPr>
        <p:spPr>
          <a:xfrm>
            <a:off x="125895" y="3898102"/>
            <a:ext cx="11940209" cy="281692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3-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Stage of ovulation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under LH (luteinizing hormone)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Char char="-"/>
              <a:tabLst>
                <a:tab pos="0" algn="l"/>
              </a:tabLst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Ruptures of the Graafian follicle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ovulation occurs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due to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a-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Excessive accumulation of fluid in the antrum leading to increase of the pressure inside the follicle</a:t>
            </a:r>
          </a:p>
          <a:p>
            <a:pPr marL="457200" lvl="0">
              <a:lnSpc>
                <a:spcPct val="125000"/>
              </a:lnSpc>
              <a:tabLst>
                <a:tab pos="0" algn="l"/>
              </a:tabLst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b-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stratum granulosum, theca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interna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externa, and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capsule of the ovary is elevated, thinned and become a vascular and rupture.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8" name="Picture 17" descr="Image15">
            <a:extLst>
              <a:ext uri="{FF2B5EF4-FFF2-40B4-BE49-F238E27FC236}">
                <a16:creationId xmlns:a16="http://schemas.microsoft.com/office/drawing/2014/main" id="{C0B73910-E4BC-4628-A0E2-8B30958E43B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/>
          <a:srcRect l="46079" t="7335" b="2316"/>
          <a:stretch/>
        </p:blipFill>
        <p:spPr bwMode="auto">
          <a:xfrm>
            <a:off x="3106732" y="35785"/>
            <a:ext cx="3395072" cy="384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AutoShape 13">
            <a:extLst>
              <a:ext uri="{FF2B5EF4-FFF2-40B4-BE49-F238E27FC236}">
                <a16:creationId xmlns:a16="http://schemas.microsoft.com/office/drawing/2014/main" id="{34D12DBE-6420-44D9-BE2E-961DFDB8FC5C}"/>
              </a:ext>
            </a:extLst>
          </p:cNvPr>
          <p:cNvSpPr>
            <a:spLocks/>
          </p:cNvSpPr>
          <p:nvPr/>
        </p:nvSpPr>
        <p:spPr bwMode="auto">
          <a:xfrm>
            <a:off x="6749586" y="517155"/>
            <a:ext cx="2576104" cy="803361"/>
          </a:xfrm>
          <a:prstGeom prst="callout2">
            <a:avLst>
              <a:gd name="adj1" fmla="val 48742"/>
              <a:gd name="adj2" fmla="val 5162"/>
              <a:gd name="adj3" fmla="val 34170"/>
              <a:gd name="adj4" fmla="val -17092"/>
              <a:gd name="adj5" fmla="val 73019"/>
              <a:gd name="adj6" fmla="val -40733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Stratum granulosum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AutoShape 13">
            <a:extLst>
              <a:ext uri="{FF2B5EF4-FFF2-40B4-BE49-F238E27FC236}">
                <a16:creationId xmlns:a16="http://schemas.microsoft.com/office/drawing/2014/main" id="{38AFE238-3251-4CF7-820D-A42219CDF958}"/>
              </a:ext>
            </a:extLst>
          </p:cNvPr>
          <p:cNvSpPr>
            <a:spLocks/>
          </p:cNvSpPr>
          <p:nvPr/>
        </p:nvSpPr>
        <p:spPr bwMode="auto">
          <a:xfrm>
            <a:off x="1167903" y="1639645"/>
            <a:ext cx="1529184" cy="641041"/>
          </a:xfrm>
          <a:prstGeom prst="callout2">
            <a:avLst>
              <a:gd name="adj1" fmla="val 69415"/>
              <a:gd name="adj2" fmla="val 92690"/>
              <a:gd name="adj3" fmla="val 120055"/>
              <a:gd name="adj4" fmla="val 111361"/>
              <a:gd name="adj5" fmla="val 237582"/>
              <a:gd name="adj6" fmla="val 242332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Cumulus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ovaricus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AutoShape 13">
            <a:extLst>
              <a:ext uri="{FF2B5EF4-FFF2-40B4-BE49-F238E27FC236}">
                <a16:creationId xmlns:a16="http://schemas.microsoft.com/office/drawing/2014/main" id="{91DA219C-2CA9-439A-8731-06422EA77DEA}"/>
              </a:ext>
            </a:extLst>
          </p:cNvPr>
          <p:cNvSpPr>
            <a:spLocks/>
          </p:cNvSpPr>
          <p:nvPr/>
        </p:nvSpPr>
        <p:spPr bwMode="auto">
          <a:xfrm>
            <a:off x="7211698" y="1937609"/>
            <a:ext cx="2562906" cy="380297"/>
          </a:xfrm>
          <a:prstGeom prst="callout2">
            <a:avLst>
              <a:gd name="adj1" fmla="val 48742"/>
              <a:gd name="adj2" fmla="val 5162"/>
              <a:gd name="adj3" fmla="val 57264"/>
              <a:gd name="adj4" fmla="val -6803"/>
              <a:gd name="adj5" fmla="val -14058"/>
              <a:gd name="adj6" fmla="val -41875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Theca interna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AutoShape 13">
            <a:extLst>
              <a:ext uri="{FF2B5EF4-FFF2-40B4-BE49-F238E27FC236}">
                <a16:creationId xmlns:a16="http://schemas.microsoft.com/office/drawing/2014/main" id="{9C962201-F8DC-4AD4-AFC0-3D94AAF78F3B}"/>
              </a:ext>
            </a:extLst>
          </p:cNvPr>
          <p:cNvSpPr>
            <a:spLocks/>
          </p:cNvSpPr>
          <p:nvPr/>
        </p:nvSpPr>
        <p:spPr bwMode="auto">
          <a:xfrm>
            <a:off x="6911449" y="2934999"/>
            <a:ext cx="2576104" cy="414623"/>
          </a:xfrm>
          <a:prstGeom prst="callout2">
            <a:avLst>
              <a:gd name="adj1" fmla="val 48742"/>
              <a:gd name="adj2" fmla="val 5162"/>
              <a:gd name="adj3" fmla="val 57264"/>
              <a:gd name="adj4" fmla="val -6803"/>
              <a:gd name="adj5" fmla="val -28019"/>
              <a:gd name="adj6" fmla="val -33015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Theca externa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21C698E-DCEB-42F4-B5F0-17CBEB7FFBBD}"/>
              </a:ext>
            </a:extLst>
          </p:cNvPr>
          <p:cNvSpPr txBox="1"/>
          <p:nvPr/>
        </p:nvSpPr>
        <p:spPr>
          <a:xfrm>
            <a:off x="3816626" y="1444487"/>
            <a:ext cx="1616765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Antrum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F5D6E33-62B7-4C5D-8092-ADE222FD2AD3}"/>
              </a:ext>
            </a:extLst>
          </p:cNvPr>
          <p:cNvSpPr/>
          <p:nvPr/>
        </p:nvSpPr>
        <p:spPr>
          <a:xfrm rot="17842866">
            <a:off x="8660386" y="1774068"/>
            <a:ext cx="3898039" cy="403625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642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69EF7E6-AAFD-4777-B0C4-5B68BF3D7197}"/>
              </a:ext>
            </a:extLst>
          </p:cNvPr>
          <p:cNvSpPr/>
          <p:nvPr/>
        </p:nvSpPr>
        <p:spPr>
          <a:xfrm>
            <a:off x="145773" y="3429000"/>
            <a:ext cx="11900453" cy="327859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** Results of ovulation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A- Discharge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secondary oocyte and 1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polar body, surrounded by zona pellucida and cumulus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ovaricus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which now called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corona radiata cells</a:t>
            </a:r>
            <a:r>
              <a:rPr kumimoji="0" lang="ar-EG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التاج المشع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B- The cavity of rupture Graafian follicle is filled by blood and is called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corpus hemorrhagicum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Later on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iron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deposited in the follicular cells that become yellow and called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corpus luteum </a:t>
            </a: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الجسم الأصفر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The corpus luteum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secrets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estrogen and progesterone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FE2D4CD-4B31-48AF-A50A-B0ED86AB16E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628" t="18352" r="62127" b="73305"/>
          <a:stretch/>
        </p:blipFill>
        <p:spPr>
          <a:xfrm>
            <a:off x="1923680" y="193494"/>
            <a:ext cx="4556633" cy="2531165"/>
          </a:xfrm>
          <a:prstGeom prst="rect">
            <a:avLst/>
          </a:prstGeom>
        </p:spPr>
      </p:pic>
      <p:sp>
        <p:nvSpPr>
          <p:cNvPr id="13" name="AutoShape 13">
            <a:extLst>
              <a:ext uri="{FF2B5EF4-FFF2-40B4-BE49-F238E27FC236}">
                <a16:creationId xmlns:a16="http://schemas.microsoft.com/office/drawing/2014/main" id="{8996DF57-A253-4A0D-8718-54D8B7459409}"/>
              </a:ext>
            </a:extLst>
          </p:cNvPr>
          <p:cNvSpPr>
            <a:spLocks/>
          </p:cNvSpPr>
          <p:nvPr/>
        </p:nvSpPr>
        <p:spPr bwMode="auto">
          <a:xfrm>
            <a:off x="1428196" y="2621548"/>
            <a:ext cx="3350285" cy="641040"/>
          </a:xfrm>
          <a:prstGeom prst="callout2">
            <a:avLst>
              <a:gd name="adj1" fmla="val 10320"/>
              <a:gd name="adj2" fmla="val 35649"/>
              <a:gd name="adj3" fmla="val -25340"/>
              <a:gd name="adj4" fmla="val 61432"/>
              <a:gd name="adj5" fmla="val -123397"/>
              <a:gd name="adj6" fmla="val 64539"/>
            </a:avLst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2ry oocyte &amp; 1</a:t>
            </a:r>
            <a:r>
              <a:rPr kumimoji="0" lang="en-US" sz="24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polar body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AutoShape 13">
            <a:extLst>
              <a:ext uri="{FF2B5EF4-FFF2-40B4-BE49-F238E27FC236}">
                <a16:creationId xmlns:a16="http://schemas.microsoft.com/office/drawing/2014/main" id="{5512506A-11D1-4FD6-BD71-23652243F22D}"/>
              </a:ext>
            </a:extLst>
          </p:cNvPr>
          <p:cNvSpPr>
            <a:spLocks/>
          </p:cNvSpPr>
          <p:nvPr/>
        </p:nvSpPr>
        <p:spPr bwMode="auto">
          <a:xfrm>
            <a:off x="375954" y="1252835"/>
            <a:ext cx="1547726" cy="461665"/>
          </a:xfrm>
          <a:prstGeom prst="callout2">
            <a:avLst>
              <a:gd name="adj1" fmla="val 37195"/>
              <a:gd name="adj2" fmla="val 93129"/>
              <a:gd name="adj3" fmla="val 24273"/>
              <a:gd name="adj4" fmla="val 117173"/>
              <a:gd name="adj5" fmla="val 141548"/>
              <a:gd name="adj6" fmla="val 184242"/>
            </a:avLst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Zona pellucida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AutoShape 13">
            <a:extLst>
              <a:ext uri="{FF2B5EF4-FFF2-40B4-BE49-F238E27FC236}">
                <a16:creationId xmlns:a16="http://schemas.microsoft.com/office/drawing/2014/main" id="{CB473CBD-05B8-4C56-8E9E-4CE1A3508F6B}"/>
              </a:ext>
            </a:extLst>
          </p:cNvPr>
          <p:cNvSpPr>
            <a:spLocks/>
          </p:cNvSpPr>
          <p:nvPr/>
        </p:nvSpPr>
        <p:spPr bwMode="auto">
          <a:xfrm>
            <a:off x="375954" y="317661"/>
            <a:ext cx="2963195" cy="461665"/>
          </a:xfrm>
          <a:prstGeom prst="callout2">
            <a:avLst>
              <a:gd name="adj1" fmla="val 90886"/>
              <a:gd name="adj2" fmla="val 67091"/>
              <a:gd name="adj3" fmla="val 153446"/>
              <a:gd name="adj4" fmla="val 89893"/>
              <a:gd name="adj5" fmla="val 259231"/>
              <a:gd name="adj6" fmla="val 99015"/>
            </a:avLst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Cumulus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ovaricus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99266F71-4E51-4829-B391-CCBD01CE2C2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422" t="36734" r="65654" b="52154"/>
          <a:stretch/>
        </p:blipFill>
        <p:spPr>
          <a:xfrm>
            <a:off x="7413521" y="50334"/>
            <a:ext cx="3637922" cy="337866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25307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3939A19-5DDE-456B-B21F-E826C9C085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159007"/>
              </p:ext>
            </p:extLst>
          </p:nvPr>
        </p:nvGraphicFramePr>
        <p:xfrm>
          <a:off x="106017" y="551813"/>
          <a:ext cx="11879657" cy="614053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4010">
                  <a:extLst>
                    <a:ext uri="{9D8B030D-6E8A-4147-A177-3AD203B41FA5}">
                      <a16:colId xmlns:a16="http://schemas.microsoft.com/office/drawing/2014/main" val="2805138591"/>
                    </a:ext>
                  </a:extLst>
                </a:gridCol>
                <a:gridCol w="5760083">
                  <a:extLst>
                    <a:ext uri="{9D8B030D-6E8A-4147-A177-3AD203B41FA5}">
                      <a16:colId xmlns:a16="http://schemas.microsoft.com/office/drawing/2014/main" val="1816123899"/>
                    </a:ext>
                  </a:extLst>
                </a:gridCol>
                <a:gridCol w="5955564">
                  <a:extLst>
                    <a:ext uri="{9D8B030D-6E8A-4147-A177-3AD203B41FA5}">
                      <a16:colId xmlns:a16="http://schemas.microsoft.com/office/drawing/2014/main" val="951678911"/>
                    </a:ext>
                  </a:extLst>
                </a:gridCol>
              </a:tblGrid>
              <a:tr h="363547">
                <a:tc>
                  <a:txBody>
                    <a:bodyPr/>
                    <a:lstStyle/>
                    <a:p>
                      <a:pPr marL="0" marR="0" algn="justLow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baseline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100" b="1" baseline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If the fertilization occurs</a:t>
                      </a:r>
                      <a:endParaRPr lang="en-US" sz="2000" b="1" baseline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If the fertilization does not occur</a:t>
                      </a:r>
                      <a:endParaRPr lang="en-US" sz="2000" b="1" baseline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30893"/>
                  </a:ext>
                </a:extLst>
              </a:tr>
              <a:tr h="1114189">
                <a:tc rowSpan="4">
                  <a:txBody>
                    <a:bodyPr/>
                    <a:lstStyle/>
                    <a:p>
                      <a:pPr marL="0" marR="0" algn="justLow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b="1" baseline="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indent="-342900" algn="justLow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Formation of the 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zygote</a:t>
                      </a:r>
                      <a:endParaRPr lang="en-US" sz="2000" b="1" baseline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indent="-342900" algn="justLow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The secondary oocyte has a 24-hour lifespan, in some cases can be extended up to 48h then degenerated </a:t>
                      </a:r>
                      <a:endParaRPr lang="en-US" sz="2000" b="1" baseline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681280"/>
                  </a:ext>
                </a:extLst>
              </a:tr>
              <a:tr h="1972704">
                <a:tc vMerge="1">
                  <a:txBody>
                    <a:bodyPr/>
                    <a:lstStyle/>
                    <a:p>
                      <a:pPr marL="0" marR="0" algn="justLow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baseline="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Low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Enlarged of 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corpus luteum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and continues to secrete estrogen and progesterone hormones till the 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kumimoji="0" lang="en-US" sz="2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–6</a:t>
                      </a:r>
                      <a:r>
                        <a:rPr kumimoji="0" lang="en-US" sz="2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month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of pregnancy.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After 6 months, it degenerates and 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its function being carried by 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placenta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indent="-342900" algn="justLow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The corpus luteum continues to secrete estrogen and progesterone 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 10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days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then degenerated and called 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corpus albicans </a:t>
                      </a:r>
                      <a:r>
                        <a:rPr kumimoji="0" lang="ar-EG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الجسم الابيض</a:t>
                      </a:r>
                      <a:endParaRPr lang="en-US" sz="2000" b="1" baseline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7542386"/>
                  </a:ext>
                </a:extLst>
              </a:tr>
              <a:tr h="1575906">
                <a:tc vMerge="1">
                  <a:txBody>
                    <a:bodyPr/>
                    <a:lstStyle/>
                    <a:p>
                      <a:pPr marL="0" marR="0" algn="justLow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baseline="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Hormones</a:t>
                      </a:r>
                      <a:r>
                        <a:rPr lang="en-US" sz="2100" b="0" baseline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en-US" sz="2100" b="1" baseline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Low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Inhibition of further ovulation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due to inhibition of FSH from pituitary gland by estrogen and progesterone hormones secreted from the corpus luteum.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indent="-342900" algn="justLow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Another ovarian cycle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begins (decrease of estrogen &amp; progesterone stimulates production of FSH).</a:t>
                      </a:r>
                      <a:endParaRPr lang="en-US" sz="2000" b="1" baseline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389698"/>
                  </a:ext>
                </a:extLst>
              </a:tr>
              <a:tr h="1114189">
                <a:tc vMerge="1">
                  <a:txBody>
                    <a:bodyPr/>
                    <a:lstStyle/>
                    <a:p>
                      <a:pPr marL="0" marR="0" algn="justLow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baseline="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Results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indent="-342900" algn="justLow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The endometrium of the 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uterus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becomes more vascular, thickened and its gland are filled by secretion and now called 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decidua</a:t>
                      </a:r>
                      <a:endParaRPr lang="en-US" sz="2000" b="1" baseline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indent="-342900" algn="justLow" rtl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Spasm of spiral arteries of the endometrium of the 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uterus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resulting in shedding of the endometrium </a:t>
                      </a:r>
                      <a:r>
                        <a:rPr kumimoji="0" lang="en-US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يتساقط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menstruation occurs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</a:t>
                      </a:r>
                      <a:endParaRPr lang="en-US" sz="2000" b="1" baseline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4158455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CEA2856D-28DC-49B1-90BB-96B732E0BC1D}"/>
              </a:ext>
            </a:extLst>
          </p:cNvPr>
          <p:cNvSpPr/>
          <p:nvPr/>
        </p:nvSpPr>
        <p:spPr>
          <a:xfrm>
            <a:off x="4190542" y="32183"/>
            <a:ext cx="3376245" cy="439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4- Post-ovulation changes</a:t>
            </a:r>
          </a:p>
        </p:txBody>
      </p:sp>
    </p:spTree>
    <p:extLst>
      <p:ext uri="{BB962C8B-B14F-4D97-AF65-F5344CB8AC3E}">
        <p14:creationId xmlns:p14="http://schemas.microsoft.com/office/powerpoint/2010/main" val="29727434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7|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7|14.5|4.1|40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6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0.7|2.9|4.6|69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9.3|29|12.6|24.5|22.3|30.5|29|19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8|14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0.1|16.2|1.5|1.1|1.8|1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8.2|20|9.7|3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0.7|11.4|1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7_Office Them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5BD0D362FE4498F457B21D75D702E" ma:contentTypeVersion="2" ma:contentTypeDescription="Create a new document." ma:contentTypeScope="" ma:versionID="78efd017904b294d25a89d746353d8c8">
  <xsd:schema xmlns:xsd="http://www.w3.org/2001/XMLSchema" xmlns:xs="http://www.w3.org/2001/XMLSchema" xmlns:p="http://schemas.microsoft.com/office/2006/metadata/properties" xmlns:ns2="1f03ce4d-2404-4236-8700-bd01b623a4ab" targetNamespace="http://schemas.microsoft.com/office/2006/metadata/properties" ma:root="true" ma:fieldsID="78fe963b43fba6ad29fb271fd00fc89b" ns2:_="">
    <xsd:import namespace="1f03ce4d-2404-4236-8700-bd01b623a4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3ce4d-2404-4236-8700-bd01b623a4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747FFB4-DD8B-47CF-A0BE-277F74BEEADB}"/>
</file>

<file path=customXml/itemProps2.xml><?xml version="1.0" encoding="utf-8"?>
<ds:datastoreItem xmlns:ds="http://schemas.openxmlformats.org/officeDocument/2006/customXml" ds:itemID="{7DF734CD-99E0-4B9F-9950-FD02A88E4E4D}"/>
</file>

<file path=customXml/itemProps3.xml><?xml version="1.0" encoding="utf-8"?>
<ds:datastoreItem xmlns:ds="http://schemas.openxmlformats.org/officeDocument/2006/customXml" ds:itemID="{37C16AAE-DC62-4A8F-AF4F-DF360895812C}"/>
</file>

<file path=docProps/app.xml><?xml version="1.0" encoding="utf-8"?>
<Properties xmlns="http://schemas.openxmlformats.org/officeDocument/2006/extended-properties" xmlns:vt="http://schemas.openxmlformats.org/officeDocument/2006/docPropsVTypes">
  <TotalTime>1965</TotalTime>
  <Words>1704</Words>
  <Application>Microsoft Office PowerPoint</Application>
  <PresentationFormat>Widescreen</PresentationFormat>
  <Paragraphs>177</Paragraphs>
  <Slides>19</Slides>
  <Notes>5</Notes>
  <HiddenSlides>1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1" baseType="lpstr">
      <vt:lpstr>Arial</vt:lpstr>
      <vt:lpstr>Arial Black</vt:lpstr>
      <vt:lpstr>Calibri</vt:lpstr>
      <vt:lpstr>Calibri Light</vt:lpstr>
      <vt:lpstr>Monotype Corsiva</vt:lpstr>
      <vt:lpstr>Symbol</vt:lpstr>
      <vt:lpstr>Times New Roman</vt:lpstr>
      <vt:lpstr>Wingdings</vt:lpstr>
      <vt:lpstr>Office Theme</vt:lpstr>
      <vt:lpstr>7_Office Theme</vt:lpstr>
      <vt:lpstr>Default Design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Dr Youssef Hussei. Ali</cp:lastModifiedBy>
  <cp:revision>61</cp:revision>
  <dcterms:created xsi:type="dcterms:W3CDTF">2018-09-15T17:41:42Z</dcterms:created>
  <dcterms:modified xsi:type="dcterms:W3CDTF">2022-03-13T14:54:48Z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0x0101006F85BD0D362FE4498F457B21D75D702E</vt:lpwstr>
  </property>
</Properties>
</file>