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55"/>
  </p:notesMasterIdLst>
  <p:sldIdLst>
    <p:sldId id="308" r:id="rId2"/>
    <p:sldId id="364" r:id="rId3"/>
    <p:sldId id="366" r:id="rId4"/>
    <p:sldId id="367" r:id="rId5"/>
    <p:sldId id="309" r:id="rId6"/>
    <p:sldId id="281" r:id="rId7"/>
    <p:sldId id="282" r:id="rId8"/>
    <p:sldId id="283" r:id="rId9"/>
    <p:sldId id="284" r:id="rId10"/>
    <p:sldId id="285" r:id="rId11"/>
    <p:sldId id="311" r:id="rId12"/>
    <p:sldId id="313" r:id="rId13"/>
    <p:sldId id="314" r:id="rId14"/>
    <p:sldId id="315" r:id="rId15"/>
    <p:sldId id="316" r:id="rId16"/>
    <p:sldId id="317" r:id="rId17"/>
    <p:sldId id="347" r:id="rId18"/>
    <p:sldId id="355" r:id="rId19"/>
    <p:sldId id="356" r:id="rId20"/>
    <p:sldId id="357" r:id="rId21"/>
    <p:sldId id="318" r:id="rId22"/>
    <p:sldId id="325" r:id="rId23"/>
    <p:sldId id="326" r:id="rId24"/>
    <p:sldId id="359" r:id="rId25"/>
    <p:sldId id="327" r:id="rId26"/>
    <p:sldId id="328" r:id="rId27"/>
    <p:sldId id="329" r:id="rId28"/>
    <p:sldId id="351" r:id="rId29"/>
    <p:sldId id="330" r:id="rId30"/>
    <p:sldId id="332" r:id="rId31"/>
    <p:sldId id="349" r:id="rId32"/>
    <p:sldId id="352" r:id="rId33"/>
    <p:sldId id="381" r:id="rId34"/>
    <p:sldId id="350" r:id="rId35"/>
    <p:sldId id="336" r:id="rId36"/>
    <p:sldId id="334" r:id="rId37"/>
    <p:sldId id="353" r:id="rId38"/>
    <p:sldId id="335" r:id="rId39"/>
    <p:sldId id="369" r:id="rId40"/>
    <p:sldId id="370" r:id="rId41"/>
    <p:sldId id="371" r:id="rId42"/>
    <p:sldId id="338" r:id="rId43"/>
    <p:sldId id="340" r:id="rId44"/>
    <p:sldId id="341" r:id="rId45"/>
    <p:sldId id="363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12" r:id="rId5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70EA-30EA-417C-8FC8-8F6FC7887D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DE99-4943-4DD1-8ACD-26A9B071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4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F81814D-8A80-48C9-B125-FF0043ECAA36}" type="slidenum">
              <a:rPr lang="ar-SA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34F4DF1-C15F-4B7B-8E55-EEC50098A356}" type="slidenum">
              <a:rPr lang="ar-SA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1E7856E-20E8-4557-A3BB-CCCB56B8ECA2}" type="slidenum">
              <a:rPr lang="ar-SA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FBE5C44-763C-4532-8AB7-E5EA37841EE1}" type="slidenum">
              <a:rPr lang="ar-SA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40896C3-61F1-4290-873A-30D347A60DC0}" type="slidenum">
              <a:rPr lang="ar-SA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42298CB-CCF8-49D8-AC72-76A5FAD65562}" type="slidenum">
              <a:rPr lang="ar-SA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3AB2B4C-5C88-475D-BB8F-7CCEBF079C84}" type="slidenum">
              <a:rPr lang="ar-SA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EF9A00-78FC-442A-983F-AF7842C38776}" type="slidenum">
              <a:rPr lang="ar-SA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AB9D7B-DD84-422D-B264-7228A40A058A}" type="slidenum">
              <a:rPr lang="ar-SA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9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FC769C2-03F0-4CC6-AC6F-531C92DB60F8}" type="slidenum">
              <a:rPr lang="ar-SA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757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FB7BEEF-29E6-44ED-B5F1-76817E910C3E}" type="slidenum">
              <a:rPr lang="ar-SA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3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7DEDAD2-2A81-4640-893F-6FCEC9BFAAB6}" type="slidenum">
              <a:rPr lang="ar-SA" sz="1200">
                <a:solidFill>
                  <a:prstClr val="black"/>
                </a:solidFill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3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EFC10D7-0A61-4760-93FE-CD9C89BF89E8}" type="slidenum">
              <a:rPr lang="ar-SA" sz="1200">
                <a:solidFill>
                  <a:prstClr val="black"/>
                </a:solidFill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9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492471-E7F3-449F-A81E-9362929CB323}" type="slidenum">
              <a:rPr lang="ar-SA" sz="1200">
                <a:solidFill>
                  <a:prstClr val="black"/>
                </a:solidFill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8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3CBA95C-2EDD-47AF-8A3D-8C1297C1322F}" type="slidenum">
              <a:rPr lang="ar-SA" sz="1200">
                <a:solidFill>
                  <a:prstClr val="black"/>
                </a:solidFill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E1329A1-EE37-48E7-B09A-F2F7E6BA2518}" type="slidenum">
              <a:rPr lang="ar-SA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F515EC2-F887-491D-ADC6-7D99BB66DBB3}" type="slidenum">
              <a:rPr lang="ar-SA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0C7AF11-1C0D-432B-BA5E-0592E23A3517}" type="slidenum">
              <a:rPr lang="ar-SA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3ED445-80B8-47A3-BFB5-D49674EBC6ED}" type="slidenum">
              <a:rPr lang="ar-SA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4EA8858-0212-4357-8F1A-8DD3B3E7E058}" type="slidenum">
              <a:rPr lang="ar-SA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3A5DB7D-1004-4BEE-BA98-67F40B7000BF}" type="slidenum">
              <a:rPr lang="ar-SA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8C304C3-E52E-44D7-99CB-E97D377B04B5}" type="slidenum">
              <a:rPr lang="ar-SA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17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47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/>
              <a:t>G</a:t>
            </a:r>
            <a:r>
              <a:rPr lang="en-US" spc="-465"/>
              <a:t>h</a:t>
            </a:r>
            <a:r>
              <a:rPr lang="en-US" spc="-400"/>
              <a:t>a</a:t>
            </a:r>
            <a:r>
              <a:rPr lang="en-US" spc="-550"/>
              <a:t>dee</a:t>
            </a:r>
            <a:r>
              <a:rPr lang="en-US" spc="-405"/>
              <a:t>r</a:t>
            </a:r>
            <a:r>
              <a:rPr lang="en-US" spc="-315"/>
              <a:t> </a:t>
            </a:r>
            <a:r>
              <a:rPr lang="en-US" spc="-505"/>
              <a:t>H</a:t>
            </a:r>
            <a:r>
              <a:rPr lang="en-US" spc="-445"/>
              <a:t>a</a:t>
            </a:r>
            <a:r>
              <a:rPr lang="en-US" spc="-425"/>
              <a:t>y</a:t>
            </a:r>
            <a:r>
              <a:rPr lang="en-US" spc="-525"/>
              <a:t>e</a:t>
            </a:r>
            <a:r>
              <a:rPr lang="en-US" spc="-245"/>
              <a:t>l</a:t>
            </a:r>
            <a:r>
              <a:rPr lang="en-US" spc="-615"/>
              <a:t>,</a:t>
            </a:r>
            <a:r>
              <a:rPr lang="en-US" spc="-315"/>
              <a:t> </a:t>
            </a:r>
            <a:r>
              <a:rPr lang="en-US" spc="-360"/>
              <a:t>M</a:t>
            </a:r>
            <a:r>
              <a:rPr lang="en-US" spc="-40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5672" y="742950"/>
            <a:ext cx="7438101" cy="1371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                         Renal Pathology</a:t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>
                <a:latin typeface="Arial Rounded MT Bold" panose="020F0704030504030204" pitchFamily="34" charset="0"/>
              </a:rPr>
              <a:t>                         Glomerular diseases</a:t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>
                <a:latin typeface="Arial Rounded MT Bold" panose="020F0704030504030204" pitchFamily="34" charset="0"/>
              </a:rPr>
              <a:t>                                           L2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Sura</a:t>
            </a:r>
            <a:r>
              <a:rPr lang="en-US" b="1" dirty="0">
                <a:latin typeface="Arial Rounded MT Bold" panose="020F0704030504030204" pitchFamily="34" charset="0"/>
              </a:rPr>
              <a:t> Al </a:t>
            </a:r>
            <a:r>
              <a:rPr lang="en-US" b="1" dirty="0" err="1">
                <a:latin typeface="Arial Rounded MT Bold" panose="020F0704030504030204" pitchFamily="34" charset="0"/>
              </a:rPr>
              <a:t>Rawabdeh</a:t>
            </a:r>
            <a:r>
              <a:rPr lang="en-US" b="1" dirty="0">
                <a:latin typeface="Arial Rounded MT Bold" panose="020F0704030504030204" pitchFamily="34" charset="0"/>
              </a:rPr>
              <a:t> MD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May 8 2023</a:t>
            </a:r>
          </a:p>
        </p:txBody>
      </p:sp>
    </p:spTree>
    <p:extLst>
      <p:ext uri="{BB962C8B-B14F-4D97-AF65-F5344CB8AC3E}">
        <p14:creationId xmlns:p14="http://schemas.microsoft.com/office/powerpoint/2010/main" val="204431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922" y="0"/>
            <a:ext cx="1319530" cy="2187575"/>
          </a:xfrm>
          <a:custGeom>
            <a:avLst/>
            <a:gdLst/>
            <a:ahLst/>
            <a:cxnLst/>
            <a:rect l="l" t="t" r="r" b="b"/>
            <a:pathLst>
              <a:path w="1319529" h="2187575">
                <a:moveTo>
                  <a:pt x="1319077" y="0"/>
                </a:moveTo>
                <a:lnTo>
                  <a:pt x="0" y="0"/>
                </a:lnTo>
                <a:lnTo>
                  <a:pt x="13443" y="10990"/>
                </a:lnTo>
                <a:lnTo>
                  <a:pt x="52629" y="41300"/>
                </a:lnTo>
                <a:lnTo>
                  <a:pt x="92565" y="70536"/>
                </a:lnTo>
                <a:lnTo>
                  <a:pt x="133185" y="98684"/>
                </a:lnTo>
                <a:lnTo>
                  <a:pt x="216258" y="152849"/>
                </a:lnTo>
                <a:lnTo>
                  <a:pt x="258701" y="179378"/>
                </a:lnTo>
                <a:lnTo>
                  <a:pt x="430645" y="283363"/>
                </a:lnTo>
                <a:lnTo>
                  <a:pt x="473192" y="309766"/>
                </a:lnTo>
                <a:lnTo>
                  <a:pt x="515170" y="336708"/>
                </a:lnTo>
                <a:lnTo>
                  <a:pt x="556382" y="364378"/>
                </a:lnTo>
                <a:lnTo>
                  <a:pt x="596633" y="392963"/>
                </a:lnTo>
                <a:lnTo>
                  <a:pt x="635726" y="422651"/>
                </a:lnTo>
                <a:lnTo>
                  <a:pt x="673464" y="453631"/>
                </a:lnTo>
                <a:lnTo>
                  <a:pt x="709650" y="486091"/>
                </a:lnTo>
                <a:lnTo>
                  <a:pt x="744089" y="520219"/>
                </a:lnTo>
                <a:lnTo>
                  <a:pt x="776583" y="556203"/>
                </a:lnTo>
                <a:lnTo>
                  <a:pt x="806937" y="594231"/>
                </a:lnTo>
                <a:lnTo>
                  <a:pt x="834953" y="634491"/>
                </a:lnTo>
                <a:lnTo>
                  <a:pt x="859756" y="678469"/>
                </a:lnTo>
                <a:lnTo>
                  <a:pt x="881425" y="723685"/>
                </a:lnTo>
                <a:lnTo>
                  <a:pt x="900285" y="769989"/>
                </a:lnTo>
                <a:lnTo>
                  <a:pt x="916661" y="817226"/>
                </a:lnTo>
                <a:lnTo>
                  <a:pt x="930880" y="865244"/>
                </a:lnTo>
                <a:lnTo>
                  <a:pt x="943268" y="913892"/>
                </a:lnTo>
                <a:lnTo>
                  <a:pt x="954151" y="963015"/>
                </a:lnTo>
                <a:lnTo>
                  <a:pt x="963853" y="1012462"/>
                </a:lnTo>
                <a:lnTo>
                  <a:pt x="972702" y="1062081"/>
                </a:lnTo>
                <a:lnTo>
                  <a:pt x="981024" y="1111718"/>
                </a:lnTo>
                <a:lnTo>
                  <a:pt x="989143" y="1161220"/>
                </a:lnTo>
                <a:lnTo>
                  <a:pt x="997386" y="1210437"/>
                </a:lnTo>
                <a:lnTo>
                  <a:pt x="1005814" y="1261895"/>
                </a:lnTo>
                <a:lnTo>
                  <a:pt x="1014508" y="1313322"/>
                </a:lnTo>
                <a:lnTo>
                  <a:pt x="1023568" y="1364682"/>
                </a:lnTo>
                <a:lnTo>
                  <a:pt x="1033094" y="1415940"/>
                </a:lnTo>
                <a:lnTo>
                  <a:pt x="1043185" y="1467061"/>
                </a:lnTo>
                <a:lnTo>
                  <a:pt x="1053940" y="1518010"/>
                </a:lnTo>
                <a:lnTo>
                  <a:pt x="1065458" y="1568751"/>
                </a:lnTo>
                <a:lnTo>
                  <a:pt x="1077840" y="1619249"/>
                </a:lnTo>
                <a:lnTo>
                  <a:pt x="1091184" y="1669469"/>
                </a:lnTo>
                <a:lnTo>
                  <a:pt x="1105590" y="1719375"/>
                </a:lnTo>
                <a:lnTo>
                  <a:pt x="1121157" y="1768933"/>
                </a:lnTo>
                <a:lnTo>
                  <a:pt x="1137985" y="1818106"/>
                </a:lnTo>
                <a:lnTo>
                  <a:pt x="1156173" y="1866860"/>
                </a:lnTo>
                <a:lnTo>
                  <a:pt x="1175821" y="1915160"/>
                </a:lnTo>
                <a:lnTo>
                  <a:pt x="1194562" y="1959812"/>
                </a:lnTo>
                <a:lnTo>
                  <a:pt x="1214768" y="2004034"/>
                </a:lnTo>
                <a:lnTo>
                  <a:pt x="1236443" y="2047720"/>
                </a:lnTo>
                <a:lnTo>
                  <a:pt x="1259589" y="2090761"/>
                </a:lnTo>
                <a:lnTo>
                  <a:pt x="1284208" y="2133049"/>
                </a:lnTo>
                <a:lnTo>
                  <a:pt x="1310305" y="2174477"/>
                </a:lnTo>
                <a:lnTo>
                  <a:pt x="1319077" y="2187348"/>
                </a:lnTo>
                <a:lnTo>
                  <a:pt x="1319077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6765"/>
            <a:ext cx="1661795" cy="1057275"/>
          </a:xfrm>
          <a:custGeom>
            <a:avLst/>
            <a:gdLst/>
            <a:ahLst/>
            <a:cxnLst/>
            <a:rect l="l" t="t" r="r" b="b"/>
            <a:pathLst>
              <a:path w="1661795" h="1057275">
                <a:moveTo>
                  <a:pt x="0" y="0"/>
                </a:moveTo>
                <a:lnTo>
                  <a:pt x="0" y="1056734"/>
                </a:lnTo>
                <a:lnTo>
                  <a:pt x="1661516" y="1056733"/>
                </a:lnTo>
                <a:lnTo>
                  <a:pt x="1612948" y="1028456"/>
                </a:lnTo>
                <a:lnTo>
                  <a:pt x="1569666" y="1006168"/>
                </a:lnTo>
                <a:lnTo>
                  <a:pt x="1525368" y="985747"/>
                </a:lnTo>
                <a:lnTo>
                  <a:pt x="1480173" y="967170"/>
                </a:lnTo>
                <a:lnTo>
                  <a:pt x="1434197" y="950412"/>
                </a:lnTo>
                <a:lnTo>
                  <a:pt x="1387560" y="935448"/>
                </a:lnTo>
                <a:lnTo>
                  <a:pt x="1340378" y="922254"/>
                </a:lnTo>
                <a:lnTo>
                  <a:pt x="1292770" y="910804"/>
                </a:lnTo>
                <a:lnTo>
                  <a:pt x="1244854" y="901076"/>
                </a:lnTo>
                <a:lnTo>
                  <a:pt x="1196746" y="893043"/>
                </a:lnTo>
                <a:lnTo>
                  <a:pt x="1145858" y="885231"/>
                </a:lnTo>
                <a:lnTo>
                  <a:pt x="940407" y="858773"/>
                </a:lnTo>
                <a:lnTo>
                  <a:pt x="889636" y="850744"/>
                </a:lnTo>
                <a:lnTo>
                  <a:pt x="839528" y="841106"/>
                </a:lnTo>
                <a:lnTo>
                  <a:pt x="790295" y="829335"/>
                </a:lnTo>
                <a:lnTo>
                  <a:pt x="742152" y="814910"/>
                </a:lnTo>
                <a:lnTo>
                  <a:pt x="695310" y="797309"/>
                </a:lnTo>
                <a:lnTo>
                  <a:pt x="649984" y="776008"/>
                </a:lnTo>
                <a:lnTo>
                  <a:pt x="606386" y="750486"/>
                </a:lnTo>
                <a:lnTo>
                  <a:pt x="567378" y="720905"/>
                </a:lnTo>
                <a:lnTo>
                  <a:pt x="531321" y="688314"/>
                </a:lnTo>
                <a:lnTo>
                  <a:pt x="497809" y="653185"/>
                </a:lnTo>
                <a:lnTo>
                  <a:pt x="466438" y="615990"/>
                </a:lnTo>
                <a:lnTo>
                  <a:pt x="436800" y="577201"/>
                </a:lnTo>
                <a:lnTo>
                  <a:pt x="408491" y="537289"/>
                </a:lnTo>
                <a:lnTo>
                  <a:pt x="381106" y="496726"/>
                </a:lnTo>
                <a:lnTo>
                  <a:pt x="298208" y="371119"/>
                </a:lnTo>
                <a:lnTo>
                  <a:pt x="268564" y="326944"/>
                </a:lnTo>
                <a:lnTo>
                  <a:pt x="238395" y="283156"/>
                </a:lnTo>
                <a:lnTo>
                  <a:pt x="207548" y="239900"/>
                </a:lnTo>
                <a:lnTo>
                  <a:pt x="175870" y="197322"/>
                </a:lnTo>
                <a:lnTo>
                  <a:pt x="143208" y="155565"/>
                </a:lnTo>
                <a:lnTo>
                  <a:pt x="109408" y="114775"/>
                </a:lnTo>
                <a:lnTo>
                  <a:pt x="74318" y="75098"/>
                </a:lnTo>
                <a:lnTo>
                  <a:pt x="37784" y="36679"/>
                </a:lnTo>
                <a:lnTo>
                  <a:pt x="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4372" y="1496644"/>
            <a:ext cx="7201534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udden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ons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ful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blow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nephrot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synd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rome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contrast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MCD,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nonselective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su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cort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tero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ther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py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dary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sh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ay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ru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out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Variab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prog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rote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nur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per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&gt;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60</a:t>
            </a:r>
            <a:r>
              <a:rPr sz="2000" spc="-6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%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ents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4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~</a:t>
            </a:r>
            <a:r>
              <a:rPr sz="2000" spc="-4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40%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progress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renal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failure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over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2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20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years.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10-30%</a:t>
            </a:r>
            <a:r>
              <a:rPr sz="2000" spc="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benign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course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partial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or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complete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remission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0975" y="700734"/>
            <a:ext cx="6447501" cy="990600"/>
          </a:xfrm>
        </p:spPr>
        <p:txBody>
          <a:bodyPr/>
          <a:lstStyle/>
          <a:p>
            <a:r>
              <a:rPr lang="en-US" dirty="0"/>
              <a:t>Membranous 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1506437" y="339538"/>
            <a:ext cx="5290157" cy="1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/>
              <a:t>Membranous GN ( cont )</a:t>
            </a: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1709683" y="1060734"/>
            <a:ext cx="5289947" cy="3386460"/>
            <a:chOff x="0" y="1536"/>
            <a:chExt cx="7053263" cy="4515280"/>
          </a:xfrm>
        </p:grpSpPr>
        <p:sp>
          <p:nvSpPr>
            <p:cNvPr id="385" name="Google Shape;385;p34"/>
            <p:cNvSpPr/>
            <p:nvPr/>
          </p:nvSpPr>
          <p:spPr>
            <a:xfrm>
              <a:off x="0" y="3706028"/>
              <a:ext cx="1763316" cy="810788"/>
            </a:xfrm>
            <a:prstGeom prst="rect">
              <a:avLst/>
            </a:pr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0" y="3706028"/>
              <a:ext cx="1763316" cy="81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Prognosis</a:t>
              </a:r>
              <a:endParaRPr sz="1350"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763315" y="3706028"/>
              <a:ext cx="5289948" cy="810788"/>
            </a:xfrm>
            <a:prstGeom prst="rect">
              <a:avLst/>
            </a:prstGeom>
            <a:solidFill>
              <a:srgbClr val="D1DDDD">
                <a:alpha val="89803"/>
              </a:srgbClr>
            </a:solidFill>
            <a:ln w="19050" cap="rnd" cmpd="sng">
              <a:solidFill>
                <a:srgbClr val="D1DD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1763315" y="3706028"/>
              <a:ext cx="5289948" cy="81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2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Prognosis: 33% spontaneously remit, 33% stable with proteinuria, 33% progress to end- stage renal disease </a:t>
              </a:r>
              <a:endParaRPr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 rot="10800000">
              <a:off x="0" y="2471197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5E719C"/>
            </a:solidFill>
            <a:ln w="19050" cap="rnd" cmpd="sng">
              <a:solidFill>
                <a:srgbClr val="5E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0" y="2471197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Clinical</a:t>
              </a:r>
              <a:endParaRPr sz="1350"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763315" y="2471197"/>
              <a:ext cx="5289948" cy="810545"/>
            </a:xfrm>
            <a:prstGeom prst="rect">
              <a:avLst/>
            </a:prstGeom>
            <a:solidFill>
              <a:srgbClr val="D0D4DD">
                <a:alpha val="89803"/>
              </a:srgbClr>
            </a:solidFill>
            <a:ln w="19050" cap="rnd" cmpd="sng">
              <a:solidFill>
                <a:srgbClr val="D0D4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2" name="Google Shape;392;p34"/>
            <p:cNvSpPr txBox="1"/>
            <p:nvPr/>
          </p:nvSpPr>
          <p:spPr>
            <a:xfrm>
              <a:off x="1763315" y="2471197"/>
              <a:ext cx="5289948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Nephrotic syndrome             </a:t>
              </a:r>
              <a:endParaRPr sz="280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41"/>
                </a:spcBef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proteinuria non-selective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 rot="10800000">
              <a:off x="0" y="1236366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735D9C"/>
            </a:solidFill>
            <a:ln w="19050" cap="rnd" cmpd="sng">
              <a:solidFill>
                <a:srgbClr val="735D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0" y="1236366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</a:t>
              </a:r>
              <a:endParaRPr sz="1350"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1763315" y="1236366"/>
              <a:ext cx="5289948" cy="810545"/>
            </a:xfrm>
            <a:prstGeom prst="rect">
              <a:avLst/>
            </a:prstGeom>
            <a:solidFill>
              <a:srgbClr val="D4D0DD">
                <a:alpha val="89803"/>
              </a:srgbClr>
            </a:solidFill>
            <a:ln w="19050" cap="rnd" cmpd="sng">
              <a:solidFill>
                <a:srgbClr val="D4D0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1763315" y="1236366"/>
              <a:ext cx="5289948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GRANULAR IgG &amp;C3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 rot="10800000">
              <a:off x="0" y="1536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9D5C99"/>
            </a:solidFill>
            <a:ln w="19050" cap="rnd" cmpd="sng">
              <a:solidFill>
                <a:srgbClr val="9D5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8" name="Google Shape;398;p34"/>
            <p:cNvSpPr txBox="1"/>
            <p:nvPr/>
          </p:nvSpPr>
          <p:spPr>
            <a:xfrm>
              <a:off x="0" y="1536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LM 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        </a:t>
              </a:r>
              <a:endParaRPr sz="1350"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1763315" y="1536"/>
              <a:ext cx="5289948" cy="810545"/>
            </a:xfrm>
            <a:prstGeom prst="rect">
              <a:avLst/>
            </a:prstGeom>
            <a:solidFill>
              <a:srgbClr val="DDD0DD">
                <a:alpha val="89803"/>
              </a:srgbClr>
            </a:solidFill>
            <a:ln w="19050" cap="rnd" cmpd="sng">
              <a:solidFill>
                <a:srgbClr val="DDD0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1763315" y="13699"/>
              <a:ext cx="5289948" cy="798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04775" rIns="80475" bIns="10477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THICK  CAPILLARY  WALL, NO  PROLIFERATION.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“SPIKES “ by SILVER stain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DIFFUSE SUB EPITHELIAL DEPOSITS</a:t>
              </a:r>
              <a:endParaRPr sz="105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3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85900" y="285750"/>
            <a:ext cx="6172200" cy="971550"/>
          </a:xfrm>
        </p:spPr>
        <p:txBody>
          <a:bodyPr/>
          <a:lstStyle/>
          <a:p>
            <a:pPr eaLnBrk="1" hangingPunct="1"/>
            <a:r>
              <a:rPr lang="en-US" sz="4500" dirty="0"/>
              <a:t>Nephritic Syndrome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idx="1"/>
          </p:nvPr>
        </p:nvSpPr>
        <p:spPr>
          <a:xfrm>
            <a:off x="1169622" y="1257300"/>
            <a:ext cx="5486400" cy="2800350"/>
          </a:xfrm>
        </p:spPr>
        <p:txBody>
          <a:bodyPr>
            <a:noAutofit/>
          </a:bodyPr>
          <a:lstStyle/>
          <a:p>
            <a:pPr marL="252413" indent="-252413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Acute, rapidly progressive, or chronic</a:t>
            </a:r>
          </a:p>
          <a:p>
            <a:pPr marL="252413" indent="-252413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Manifestations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Hematuria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Variable proteinuria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Impaired renal function(</a:t>
            </a:r>
            <a:r>
              <a:rPr lang="en-US" altLang="ar-SA" sz="2000" dirty="0">
                <a:latin typeface="Arial Rounded MT Bold" panose="020F0704030504030204" pitchFamily="34" charset="0"/>
              </a:rPr>
              <a:t>increase in blood urea &amp; serum creatinine)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Hypertension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898885971"/>
      </p:ext>
    </p:extLst>
  </p:cSld>
  <p:clrMapOvr>
    <a:masterClrMapping/>
  </p:clrMapOvr>
  <p:transition advTm="3959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C406-BC47-47E9-A354-0BC2339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Nephritic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A7A7-0026-44F1-80B1-9039C7471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6447501" cy="2910580"/>
          </a:xfrm>
        </p:spPr>
        <p:txBody>
          <a:bodyPr>
            <a:noAutofit/>
          </a:bodyPr>
          <a:lstStyle/>
          <a:p>
            <a:r>
              <a:rPr lang="en-US" sz="1600" b="1" i="0" dirty="0">
                <a:effectLst/>
                <a:latin typeface="Arial Rounded MT Bold" panose="020F0704030504030204" pitchFamily="34" charset="0"/>
              </a:rPr>
              <a:t>caused by inflammatory lesions of glomeruli</a:t>
            </a:r>
            <a:endParaRPr lang="en-US" sz="1600" b="0" i="0" dirty="0">
              <a:effectLst/>
              <a:latin typeface="Arial Rounded MT Bold" panose="020F0704030504030204" pitchFamily="34" charset="0"/>
            </a:endParaRPr>
          </a:p>
          <a:p>
            <a:r>
              <a:rPr lang="en-US" sz="1600" b="0" i="0" dirty="0">
                <a:effectLst/>
                <a:latin typeface="Arial Rounded MT Bold" panose="020F0704030504030204" pitchFamily="34" charset="0"/>
              </a:rPr>
              <a:t>The lesions have in common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proliferation of the cells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within the glomeruli + an infiltrate of leukocytes. </a:t>
            </a:r>
          </a:p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njury the capillary walls </a:t>
            </a:r>
            <a:r>
              <a:rPr lang="en-US" sz="1600" b="0" i="0" dirty="0">
                <a:effectLst/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permitting blood to pass into the urine </a:t>
            </a:r>
            <a:r>
              <a:rPr lang="en-US" sz="1600" b="0" i="0" dirty="0">
                <a:effectLst/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 lead to a reduction in the GFR.</a:t>
            </a:r>
          </a:p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educed GFR </a:t>
            </a:r>
            <a:r>
              <a:rPr lang="en-US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oliguria, fluid retention, and azotemia</a:t>
            </a:r>
          </a:p>
          <a:p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Hypertension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 is caused by both the fluid retention and augmented renin release from the ischemic kidneys</a:t>
            </a:r>
          </a:p>
          <a:p>
            <a:r>
              <a:rPr lang="en-US" sz="1600" b="0" i="0" dirty="0">
                <a:effectLst/>
                <a:latin typeface="Arial Rounded MT Bold" panose="020F0704030504030204" pitchFamily="34" charset="0"/>
              </a:rPr>
              <a:t>may be 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primary glomerular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diseases, such as postinfectious glomerulonephritis (GN) and various forms of crescentic GN, or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secondary to systemic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disorders such as systemic lupus erythematosus.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8580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3300" dirty="0"/>
              <a:t>Acute Diffuse Proliferative GN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52550"/>
            <a:ext cx="65151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800" dirty="0">
                <a:latin typeface="Arial Rounded MT Bold" panose="020F0704030504030204" pitchFamily="34" charset="0"/>
              </a:rPr>
              <a:t>Post infectious GN:</a:t>
            </a:r>
          </a:p>
          <a:p>
            <a:pPr eaLnBrk="1" hangingPunct="1"/>
            <a:r>
              <a:rPr lang="en-US" altLang="ar-SA" sz="1800" dirty="0">
                <a:latin typeface="Arial Rounded MT Bold" panose="020F0704030504030204" pitchFamily="34" charset="0"/>
              </a:rPr>
              <a:t> strep., </a:t>
            </a:r>
            <a:r>
              <a:rPr lang="en-US" altLang="ar-SA" sz="1800" dirty="0" err="1">
                <a:latin typeface="Arial Rounded MT Bold" panose="020F0704030504030204" pitchFamily="34" charset="0"/>
              </a:rPr>
              <a:t>pneumococc</a:t>
            </a:r>
            <a:r>
              <a:rPr lang="en-US" altLang="ar-SA" sz="1800" dirty="0">
                <a:latin typeface="Arial Rounded MT Bold" panose="020F0704030504030204" pitchFamily="34" charset="0"/>
              </a:rPr>
              <a:t>., staph., </a:t>
            </a:r>
            <a:r>
              <a:rPr lang="en-US" altLang="ar-SA" sz="1800" dirty="0" err="1">
                <a:latin typeface="Arial Rounded MT Bold" panose="020F0704030504030204" pitchFamily="34" charset="0"/>
              </a:rPr>
              <a:t>measels</a:t>
            </a:r>
            <a:r>
              <a:rPr lang="en-US" altLang="ar-SA" sz="1800" dirty="0">
                <a:latin typeface="Arial Rounded MT Bold" panose="020F0704030504030204" pitchFamily="34" charset="0"/>
              </a:rPr>
              <a:t>, mumps, Hep. B&amp;C </a:t>
            </a:r>
          </a:p>
          <a:p>
            <a:pPr lvl="2" eaLnBrk="1" hangingPunct="1"/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157735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D8F1-3012-497C-A250-7BCB9043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POSTSTREPTOCOCCAL GN</a:t>
            </a:r>
            <a:br>
              <a:rPr lang="en-US" altLang="ar-SA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601B-9C3D-43CB-ADAF-C838973E1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Acute nephritic syndrome presents 1 - 4weeks after a strep infection of throat or skin.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Group A ,B -hemolytic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Light microscopy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Diffuse proliferation , leukocytic infiltration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subepithelial humps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granular IgG &amp; C3 in GBM &amp;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Mesangium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2" eaLnBrk="1" hangingPunct="1"/>
            <a:endParaRPr lang="en-US" altLang="ar-SA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26970"/>
            <a:ext cx="5943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dirty="0"/>
              <a:t>Poststrep GN ( </a:t>
            </a:r>
            <a:r>
              <a:rPr lang="en-US" altLang="ar-SA" dirty="0" err="1"/>
              <a:t>cont</a:t>
            </a:r>
            <a:r>
              <a:rPr lang="en-US" altLang="ar-SA" dirty="0"/>
              <a:t> )      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66750"/>
            <a:ext cx="64008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Pathogenesis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Nephritogenic strains &gt;90%     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ASO titer increase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Immune complex disease/ circulating or implanted Ag or both.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Decrease in serum complement.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Implicated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Ags</a:t>
            </a:r>
            <a:r>
              <a:rPr lang="en-US" altLang="ar-SA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streptococcal exotoxin B (</a:t>
            </a:r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Spe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B) and streptococcal glyceraldehyde-3-phosphate dehydrogenase (GAPDH)  affinity for glomerular proteins and plasmin</a:t>
            </a: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/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70591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Poststrep GN ( </a:t>
            </a:r>
            <a:r>
              <a:rPr lang="en-US" dirty="0" err="1"/>
              <a:t>cont</a:t>
            </a:r>
            <a:r>
              <a:rPr lang="en-US" dirty="0"/>
              <a:t>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Clinical picture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fairly common , usually children  (6 - 10 years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Urine---- red cell casts ; proteinuria mild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Prognosis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children &gt;95% recovery ,1% RPGN ,2% CRF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Adults 15-50% develop ESRD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28600" y="1977008"/>
            <a:ext cx="3669918" cy="255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os</a:t>
            </a:r>
            <a:r>
              <a:rPr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eri</a:t>
            </a:r>
            <a:r>
              <a:rPr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</a:t>
            </a:r>
            <a:r>
              <a:rPr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  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(nearly </a:t>
            </a:r>
            <a:r>
              <a:rPr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all 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glomeruli)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caused 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 </a:t>
            </a:r>
            <a:endParaRPr lang="en-US" spc="-170" dirty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endParaRPr lang="en-US" spc="-170" dirty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(1) </a:t>
            </a:r>
            <a:r>
              <a:rPr spc="-48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proliferation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</a:t>
            </a:r>
            <a:r>
              <a:rPr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swelling 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endothelial 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endParaRPr lang="en-US" spc="15" dirty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endParaRPr lang="en-US" spc="-120" dirty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(2)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ng  </a:t>
            </a:r>
            <a:r>
              <a:rPr spc="-1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neutrophil</a:t>
            </a:r>
            <a:r>
              <a:rPr spc="-10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2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s.</a:t>
            </a:r>
            <a:endParaRPr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9075" y="1267777"/>
            <a:ext cx="5000625" cy="358521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infectious GN</a:t>
            </a:r>
            <a:br>
              <a:rPr lang="en-US" dirty="0"/>
            </a:br>
            <a:r>
              <a:rPr lang="en-US" dirty="0"/>
              <a:t>LM morphology</a:t>
            </a:r>
          </a:p>
        </p:txBody>
      </p:sp>
    </p:spTree>
    <p:extLst>
      <p:ext uri="{BB962C8B-B14F-4D97-AF65-F5344CB8AC3E}">
        <p14:creationId xmlns:p14="http://schemas.microsoft.com/office/powerpoint/2010/main" val="417802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5865" y="1806483"/>
            <a:ext cx="310642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ow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ed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complexes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as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subepithelial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“humps”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(on </a:t>
            </a:r>
            <a:r>
              <a:rPr sz="2000" spc="-48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GBM)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 marR="49530">
              <a:lnSpc>
                <a:spcPct val="100000"/>
              </a:lnSpc>
            </a:pPr>
            <a:r>
              <a:rPr sz="2000" b="1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IF</a:t>
            </a:r>
            <a:r>
              <a:rPr sz="2000" b="1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: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Ig</a:t>
            </a:r>
            <a:r>
              <a:rPr sz="2000" spc="-2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1642" y="1267713"/>
            <a:ext cx="4818507" cy="355193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5474" y="233252"/>
            <a:ext cx="6447501" cy="990600"/>
          </a:xfrm>
        </p:spPr>
        <p:txBody>
          <a:bodyPr/>
          <a:lstStyle/>
          <a:p>
            <a:r>
              <a:rPr lang="en-US" dirty="0"/>
              <a:t>Post infectious GN</a:t>
            </a:r>
            <a:br>
              <a:rPr lang="en-US" dirty="0"/>
            </a:br>
            <a:r>
              <a:rPr lang="en-US" dirty="0"/>
              <a:t>EM morphology</a:t>
            </a:r>
          </a:p>
        </p:txBody>
      </p:sp>
    </p:spTree>
    <p:extLst>
      <p:ext uri="{BB962C8B-B14F-4D97-AF65-F5344CB8AC3E}">
        <p14:creationId xmlns:p14="http://schemas.microsoft.com/office/powerpoint/2010/main" val="10098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922" y="0"/>
            <a:ext cx="1319530" cy="2187575"/>
          </a:xfrm>
          <a:custGeom>
            <a:avLst/>
            <a:gdLst/>
            <a:ahLst/>
            <a:cxnLst/>
            <a:rect l="l" t="t" r="r" b="b"/>
            <a:pathLst>
              <a:path w="1319529" h="2187575">
                <a:moveTo>
                  <a:pt x="1319077" y="0"/>
                </a:moveTo>
                <a:lnTo>
                  <a:pt x="0" y="0"/>
                </a:lnTo>
                <a:lnTo>
                  <a:pt x="13443" y="10990"/>
                </a:lnTo>
                <a:lnTo>
                  <a:pt x="52629" y="41300"/>
                </a:lnTo>
                <a:lnTo>
                  <a:pt x="92565" y="70536"/>
                </a:lnTo>
                <a:lnTo>
                  <a:pt x="133185" y="98684"/>
                </a:lnTo>
                <a:lnTo>
                  <a:pt x="216258" y="152849"/>
                </a:lnTo>
                <a:lnTo>
                  <a:pt x="258701" y="179378"/>
                </a:lnTo>
                <a:lnTo>
                  <a:pt x="430645" y="283363"/>
                </a:lnTo>
                <a:lnTo>
                  <a:pt x="473192" y="309766"/>
                </a:lnTo>
                <a:lnTo>
                  <a:pt x="515170" y="336708"/>
                </a:lnTo>
                <a:lnTo>
                  <a:pt x="556382" y="364378"/>
                </a:lnTo>
                <a:lnTo>
                  <a:pt x="596633" y="392963"/>
                </a:lnTo>
                <a:lnTo>
                  <a:pt x="635726" y="422651"/>
                </a:lnTo>
                <a:lnTo>
                  <a:pt x="673464" y="453631"/>
                </a:lnTo>
                <a:lnTo>
                  <a:pt x="709650" y="486091"/>
                </a:lnTo>
                <a:lnTo>
                  <a:pt x="744089" y="520219"/>
                </a:lnTo>
                <a:lnTo>
                  <a:pt x="776583" y="556203"/>
                </a:lnTo>
                <a:lnTo>
                  <a:pt x="806937" y="594231"/>
                </a:lnTo>
                <a:lnTo>
                  <a:pt x="834953" y="634491"/>
                </a:lnTo>
                <a:lnTo>
                  <a:pt x="859756" y="678469"/>
                </a:lnTo>
                <a:lnTo>
                  <a:pt x="881425" y="723685"/>
                </a:lnTo>
                <a:lnTo>
                  <a:pt x="900285" y="769989"/>
                </a:lnTo>
                <a:lnTo>
                  <a:pt x="916661" y="817226"/>
                </a:lnTo>
                <a:lnTo>
                  <a:pt x="930880" y="865244"/>
                </a:lnTo>
                <a:lnTo>
                  <a:pt x="943268" y="913892"/>
                </a:lnTo>
                <a:lnTo>
                  <a:pt x="954151" y="963015"/>
                </a:lnTo>
                <a:lnTo>
                  <a:pt x="963853" y="1012462"/>
                </a:lnTo>
                <a:lnTo>
                  <a:pt x="972702" y="1062081"/>
                </a:lnTo>
                <a:lnTo>
                  <a:pt x="981024" y="1111718"/>
                </a:lnTo>
                <a:lnTo>
                  <a:pt x="989143" y="1161220"/>
                </a:lnTo>
                <a:lnTo>
                  <a:pt x="997386" y="1210437"/>
                </a:lnTo>
                <a:lnTo>
                  <a:pt x="1005814" y="1261895"/>
                </a:lnTo>
                <a:lnTo>
                  <a:pt x="1014508" y="1313322"/>
                </a:lnTo>
                <a:lnTo>
                  <a:pt x="1023568" y="1364682"/>
                </a:lnTo>
                <a:lnTo>
                  <a:pt x="1033094" y="1415940"/>
                </a:lnTo>
                <a:lnTo>
                  <a:pt x="1043185" y="1467061"/>
                </a:lnTo>
                <a:lnTo>
                  <a:pt x="1053940" y="1518010"/>
                </a:lnTo>
                <a:lnTo>
                  <a:pt x="1065458" y="1568751"/>
                </a:lnTo>
                <a:lnTo>
                  <a:pt x="1077840" y="1619249"/>
                </a:lnTo>
                <a:lnTo>
                  <a:pt x="1091184" y="1669469"/>
                </a:lnTo>
                <a:lnTo>
                  <a:pt x="1105590" y="1719375"/>
                </a:lnTo>
                <a:lnTo>
                  <a:pt x="1121157" y="1768933"/>
                </a:lnTo>
                <a:lnTo>
                  <a:pt x="1137985" y="1818106"/>
                </a:lnTo>
                <a:lnTo>
                  <a:pt x="1156173" y="1866860"/>
                </a:lnTo>
                <a:lnTo>
                  <a:pt x="1175821" y="1915160"/>
                </a:lnTo>
                <a:lnTo>
                  <a:pt x="1194562" y="1959812"/>
                </a:lnTo>
                <a:lnTo>
                  <a:pt x="1214768" y="2004034"/>
                </a:lnTo>
                <a:lnTo>
                  <a:pt x="1236443" y="2047720"/>
                </a:lnTo>
                <a:lnTo>
                  <a:pt x="1259589" y="2090761"/>
                </a:lnTo>
                <a:lnTo>
                  <a:pt x="1284208" y="2133049"/>
                </a:lnTo>
                <a:lnTo>
                  <a:pt x="1310305" y="2174477"/>
                </a:lnTo>
                <a:lnTo>
                  <a:pt x="1319077" y="2187348"/>
                </a:lnTo>
                <a:lnTo>
                  <a:pt x="1319077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6765"/>
            <a:ext cx="1661795" cy="1057275"/>
          </a:xfrm>
          <a:custGeom>
            <a:avLst/>
            <a:gdLst/>
            <a:ahLst/>
            <a:cxnLst/>
            <a:rect l="l" t="t" r="r" b="b"/>
            <a:pathLst>
              <a:path w="1661795" h="1057275">
                <a:moveTo>
                  <a:pt x="0" y="0"/>
                </a:moveTo>
                <a:lnTo>
                  <a:pt x="0" y="1056734"/>
                </a:lnTo>
                <a:lnTo>
                  <a:pt x="1661516" y="1056733"/>
                </a:lnTo>
                <a:lnTo>
                  <a:pt x="1612948" y="1028456"/>
                </a:lnTo>
                <a:lnTo>
                  <a:pt x="1569666" y="1006168"/>
                </a:lnTo>
                <a:lnTo>
                  <a:pt x="1525368" y="985747"/>
                </a:lnTo>
                <a:lnTo>
                  <a:pt x="1480173" y="967170"/>
                </a:lnTo>
                <a:lnTo>
                  <a:pt x="1434197" y="950412"/>
                </a:lnTo>
                <a:lnTo>
                  <a:pt x="1387560" y="935448"/>
                </a:lnTo>
                <a:lnTo>
                  <a:pt x="1340378" y="922254"/>
                </a:lnTo>
                <a:lnTo>
                  <a:pt x="1292770" y="910804"/>
                </a:lnTo>
                <a:lnTo>
                  <a:pt x="1244854" y="901076"/>
                </a:lnTo>
                <a:lnTo>
                  <a:pt x="1196746" y="893043"/>
                </a:lnTo>
                <a:lnTo>
                  <a:pt x="1145858" y="885231"/>
                </a:lnTo>
                <a:lnTo>
                  <a:pt x="940407" y="858773"/>
                </a:lnTo>
                <a:lnTo>
                  <a:pt x="889636" y="850744"/>
                </a:lnTo>
                <a:lnTo>
                  <a:pt x="839528" y="841106"/>
                </a:lnTo>
                <a:lnTo>
                  <a:pt x="790295" y="829335"/>
                </a:lnTo>
                <a:lnTo>
                  <a:pt x="742152" y="814910"/>
                </a:lnTo>
                <a:lnTo>
                  <a:pt x="695310" y="797309"/>
                </a:lnTo>
                <a:lnTo>
                  <a:pt x="649984" y="776008"/>
                </a:lnTo>
                <a:lnTo>
                  <a:pt x="606386" y="750486"/>
                </a:lnTo>
                <a:lnTo>
                  <a:pt x="567378" y="720905"/>
                </a:lnTo>
                <a:lnTo>
                  <a:pt x="531321" y="688314"/>
                </a:lnTo>
                <a:lnTo>
                  <a:pt x="497809" y="653185"/>
                </a:lnTo>
                <a:lnTo>
                  <a:pt x="466438" y="615990"/>
                </a:lnTo>
                <a:lnTo>
                  <a:pt x="436800" y="577201"/>
                </a:lnTo>
                <a:lnTo>
                  <a:pt x="408491" y="537289"/>
                </a:lnTo>
                <a:lnTo>
                  <a:pt x="381106" y="496726"/>
                </a:lnTo>
                <a:lnTo>
                  <a:pt x="298208" y="371119"/>
                </a:lnTo>
                <a:lnTo>
                  <a:pt x="268564" y="326944"/>
                </a:lnTo>
                <a:lnTo>
                  <a:pt x="238395" y="283156"/>
                </a:lnTo>
                <a:lnTo>
                  <a:pt x="207548" y="239900"/>
                </a:lnTo>
                <a:lnTo>
                  <a:pt x="175870" y="197322"/>
                </a:lnTo>
                <a:lnTo>
                  <a:pt x="143208" y="155565"/>
                </a:lnTo>
                <a:lnTo>
                  <a:pt x="109408" y="114775"/>
                </a:lnTo>
                <a:lnTo>
                  <a:pt x="74318" y="75098"/>
                </a:lnTo>
                <a:lnTo>
                  <a:pt x="37784" y="36679"/>
                </a:lnTo>
                <a:lnTo>
                  <a:pt x="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4372" y="1693544"/>
            <a:ext cx="7323455" cy="28360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Most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</a:t>
            </a:r>
            <a:r>
              <a:rPr sz="24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onl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presen</a:t>
            </a:r>
            <a:r>
              <a:rPr sz="24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acut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nephriti</a:t>
            </a:r>
            <a:r>
              <a:rPr sz="2400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400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syndrom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Fever, nausea,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gross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hematuria,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mild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marR="157480" indent="-343535">
              <a:lnSpc>
                <a:spcPct val="100000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Serum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complement</a:t>
            </a:r>
            <a:r>
              <a:rPr sz="24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levels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low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during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active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phase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</a:t>
            </a:r>
            <a:r>
              <a:rPr sz="2400" spc="-6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disease.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marR="939165" indent="-343535">
              <a:lnSpc>
                <a:spcPts val="2620"/>
              </a:lnSpc>
              <a:spcBef>
                <a:spcPts val="130"/>
              </a:spcBef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Serum 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–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streptolysin </a:t>
            </a:r>
            <a:r>
              <a:rPr sz="2400" spc="-3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 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antibody </a:t>
            </a:r>
            <a:r>
              <a:rPr sz="24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titers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elevated </a:t>
            </a:r>
            <a:r>
              <a:rPr sz="24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 </a:t>
            </a:r>
            <a:r>
              <a:rPr sz="2400" spc="-6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posts</a:t>
            </a:r>
            <a:r>
              <a:rPr sz="24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rep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ococca</a:t>
            </a:r>
            <a:r>
              <a:rPr sz="24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cases</a:t>
            </a: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ts val="2555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Recovery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occ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2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os</a:t>
            </a:r>
            <a:r>
              <a:rPr sz="24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ch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ldre</a:t>
            </a:r>
            <a:r>
              <a:rPr sz="24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postst</a:t>
            </a:r>
            <a:r>
              <a:rPr sz="24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eptoco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4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</a:t>
            </a:r>
            <a:r>
              <a:rPr sz="24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</a:t>
            </a:r>
            <a:r>
              <a:rPr sz="24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ease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598487"/>
            <a:ext cx="6447501" cy="990600"/>
          </a:xfrm>
        </p:spPr>
        <p:txBody>
          <a:bodyPr/>
          <a:lstStyle/>
          <a:p>
            <a:r>
              <a:rPr lang="en-US" dirty="0"/>
              <a:t>Post infectious GN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3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2391" y="8659"/>
            <a:ext cx="6172200" cy="685800"/>
          </a:xfrm>
        </p:spPr>
        <p:txBody>
          <a:bodyPr/>
          <a:lstStyle/>
          <a:p>
            <a:pPr eaLnBrk="1" hangingPunct="1"/>
            <a:r>
              <a:rPr lang="en-US" dirty="0"/>
              <a:t>Acute proliferative GN</a:t>
            </a:r>
          </a:p>
        </p:txBody>
      </p:sp>
      <p:pic>
        <p:nvPicPr>
          <p:cNvPr id="83971" name="Picture 4" descr="S01871-020-f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6343650" cy="3943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1485900" y="10287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1200" b="1">
                <a:solidFill>
                  <a:prstClr val="black"/>
                </a:solidFill>
              </a:rPr>
              <a:t>Normal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971800" y="3314700"/>
            <a:ext cx="628650" cy="3631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9492"/>
            <a:ext cx="6667500" cy="800100"/>
          </a:xfrm>
        </p:spPr>
        <p:txBody>
          <a:bodyPr/>
          <a:lstStyle/>
          <a:p>
            <a:pPr eaLnBrk="1" hangingPunct="1"/>
            <a:r>
              <a:rPr lang="en-US" altLang="ar-SA" dirty="0"/>
              <a:t>         IgA Nephropathy (IgA-N)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90959"/>
            <a:ext cx="7048500" cy="36730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GN characterized by the presence of prominent IgA deposits in the mesangial regions.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Commonest type of 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Children &amp; young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ar-SA" sz="1600" dirty="0">
                <a:latin typeface="Arial Rounded MT Bold" panose="020F0704030504030204" pitchFamily="34" charset="0"/>
              </a:rPr>
              <a:t>Usually 1 to 2 days after URTI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Microscopic or gross hematuria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LM ----- normal /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mesangioprolif</a:t>
            </a:r>
            <a:r>
              <a:rPr lang="en-US" altLang="ar-SA" sz="1600" dirty="0">
                <a:latin typeface="Arial Rounded MT Bold" panose="020F0704030504030204" pitchFamily="34" charset="0"/>
              </a:rPr>
              <a:t> / focal or diffuse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prolif</a:t>
            </a:r>
            <a:r>
              <a:rPr lang="en-US" altLang="ar-SA" sz="1600" dirty="0">
                <a:latin typeface="Arial Rounded MT Bold" panose="020F07040305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 EM ---- electron dense deposits in the mesangium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 IF   ---- diffuse , usually global mesangial IgA in all  cases .		 					</a:t>
            </a:r>
          </a:p>
        </p:txBody>
      </p:sp>
    </p:spTree>
    <p:extLst>
      <p:ext uri="{BB962C8B-B14F-4D97-AF65-F5344CB8AC3E}">
        <p14:creationId xmlns:p14="http://schemas.microsoft.com/office/powerpoint/2010/main" val="173035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dirty="0"/>
              <a:t>IgA Nephropathy</a:t>
            </a:r>
          </a:p>
        </p:txBody>
      </p:sp>
      <p:pic>
        <p:nvPicPr>
          <p:cNvPr id="93187" name="Picture 1028" descr="S01871-020-f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00150"/>
            <a:ext cx="6858000" cy="323254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6465" y="2017598"/>
            <a:ext cx="303339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Differ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fin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ing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bu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ha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ever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histologi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lesions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pathognomoni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featur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000" b="1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F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depositio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22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14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mesangial</a:t>
            </a:r>
            <a:r>
              <a:rPr sz="2000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region.</a:t>
            </a:r>
            <a:r>
              <a:rPr sz="2000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(diagnostic</a:t>
            </a:r>
            <a:r>
              <a:rPr sz="1800" spc="-90" dirty="0">
                <a:solidFill>
                  <a:srgbClr val="AF2247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590550"/>
            <a:ext cx="4405249" cy="32099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2400" y="313943"/>
            <a:ext cx="6447501" cy="990600"/>
          </a:xfrm>
        </p:spPr>
        <p:txBody>
          <a:bodyPr/>
          <a:lstStyle/>
          <a:p>
            <a:r>
              <a:rPr lang="en-US" dirty="0"/>
              <a:t>IgA Nephropathy</a:t>
            </a:r>
          </a:p>
        </p:txBody>
      </p:sp>
    </p:spTree>
    <p:extLst>
      <p:ext uri="{BB962C8B-B14F-4D97-AF65-F5344CB8AC3E}">
        <p14:creationId xmlns:p14="http://schemas.microsoft.com/office/powerpoint/2010/main" val="403748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71450"/>
            <a:ext cx="6858000" cy="971550"/>
          </a:xfrm>
        </p:spPr>
        <p:txBody>
          <a:bodyPr/>
          <a:lstStyle/>
          <a:p>
            <a:pPr eaLnBrk="1" hangingPunct="1"/>
            <a:r>
              <a:rPr lang="en-US" altLang="ar-SA"/>
              <a:t>Pathogenesis of IgA-N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5900"/>
            <a:ext cx="72009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Activation of </a:t>
            </a:r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alternative pathway of complement</a:t>
            </a:r>
          </a:p>
          <a:p>
            <a:pPr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Genetic or acquired abnormality leading to </a:t>
            </a:r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 IgA </a:t>
            </a:r>
            <a:r>
              <a:rPr lang="en-US" altLang="ar-SA" sz="1600" dirty="0">
                <a:latin typeface="Arial Rounded MT Bold" panose="020F0704030504030204" pitchFamily="34" charset="0"/>
              </a:rPr>
              <a:t>synthesis by mucosal surfaces after antigenic stimulation </a:t>
            </a:r>
            <a:r>
              <a:rPr lang="en-US" altLang="ar-SA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altLang="ar-SA" sz="1600" dirty="0">
                <a:latin typeface="Arial Rounded MT Bold" panose="020F0704030504030204" pitchFamily="34" charset="0"/>
              </a:rPr>
              <a:t> Circulating IgA aggregates or complexes entrapped in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mesangium</a:t>
            </a:r>
            <a:r>
              <a:rPr lang="en-US" altLang="ar-SA" sz="1600" dirty="0">
                <a:latin typeface="Arial Rounded MT Bold" panose="020F0704030504030204" pitchFamily="34" charset="0"/>
              </a:rPr>
              <a:t> and activate alternative pathway.</a:t>
            </a:r>
          </a:p>
          <a:p>
            <a:pPr eaLnBrk="1" hangingPunct="1"/>
            <a:r>
              <a:rPr lang="en-US" sz="1600" dirty="0">
                <a:latin typeface="Arial Rounded MT Bold" panose="020F0704030504030204" pitchFamily="34" charset="0"/>
              </a:rPr>
              <a:t>Increased frequency in individuals with celiac disease in liver disease (secondary IgA nephropathy).</a:t>
            </a:r>
            <a:endParaRPr lang="en-US" altLang="ar-SA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8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IgA - Nephropathy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337518"/>
            <a:ext cx="7150099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Prognosis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initial benign course but slowly progressive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20 - 50% progress to CRF in 20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Bad prognostic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old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heavy proteinuria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sclerosis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20 - 60% recur in transplants.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75354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61722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/>
              <a:t>Membranoproliferative (mesangiocapillary) GN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6972300" cy="34444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Characterized histologically by alterations in the basement membrane, proliferation of glomerular cells and leukocyte infiltration.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Children and young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nephrotic syndrome, nephritic syndrome, proteinuria, hematuria or nephrotic/nephritic.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Secondary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chronic immune complex disorder (SLE, HCV, HIV)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malignant conditions (CLL, lymphoma, melanoma)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i="1" dirty="0">
                <a:latin typeface="Arial Rounded MT Bold" panose="020F0704030504030204" pitchFamily="34" charset="0"/>
              </a:rPr>
              <a:t>MPGN type I</a:t>
            </a:r>
            <a:r>
              <a:rPr lang="en-US" sz="1600" dirty="0">
                <a:latin typeface="Arial Rounded MT Bold" panose="020F0704030504030204" pitchFamily="34" charset="0"/>
              </a:rPr>
              <a:t> and </a:t>
            </a:r>
            <a:r>
              <a:rPr lang="en-US" sz="1600" i="1" dirty="0">
                <a:latin typeface="Arial Rounded MT Bold" panose="020F0704030504030204" pitchFamily="34" charset="0"/>
              </a:rPr>
              <a:t>dense deposit disease</a:t>
            </a:r>
            <a:r>
              <a:rPr lang="en-US" sz="1600" dirty="0">
                <a:latin typeface="Arial Rounded MT Bold" panose="020F0704030504030204" pitchFamily="34" charset="0"/>
              </a:rPr>
              <a:t> (formerly </a:t>
            </a:r>
            <a:r>
              <a:rPr lang="en-US" sz="1600" i="1" dirty="0">
                <a:latin typeface="Arial Rounded MT Bold" panose="020F0704030504030204" pitchFamily="34" charset="0"/>
              </a:rPr>
              <a:t>MPGN type II</a:t>
            </a:r>
            <a:r>
              <a:rPr lang="en-US" sz="1600" dirty="0">
                <a:latin typeface="Arial Rounded MT Bold" panose="020F0704030504030204" pitchFamily="34" charset="0"/>
              </a:rPr>
              <a:t>).</a:t>
            </a:r>
            <a:endParaRPr lang="en-US" altLang="ar-SA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169" y="4352200"/>
            <a:ext cx="4318000" cy="791845"/>
          </a:xfrm>
          <a:custGeom>
            <a:avLst/>
            <a:gdLst/>
            <a:ahLst/>
            <a:cxnLst/>
            <a:rect l="l" t="t" r="r" b="b"/>
            <a:pathLst>
              <a:path w="4318000" h="791845">
                <a:moveTo>
                  <a:pt x="1169831" y="94229"/>
                </a:moveTo>
                <a:lnTo>
                  <a:pt x="1120415" y="94476"/>
                </a:lnTo>
                <a:lnTo>
                  <a:pt x="1071023" y="96375"/>
                </a:lnTo>
                <a:lnTo>
                  <a:pt x="1021735" y="99979"/>
                </a:lnTo>
                <a:lnTo>
                  <a:pt x="972632" y="105338"/>
                </a:lnTo>
                <a:lnTo>
                  <a:pt x="923794" y="112504"/>
                </a:lnTo>
                <a:lnTo>
                  <a:pt x="875300" y="121528"/>
                </a:lnTo>
                <a:lnTo>
                  <a:pt x="827231" y="132462"/>
                </a:lnTo>
                <a:lnTo>
                  <a:pt x="779666" y="145358"/>
                </a:lnTo>
                <a:lnTo>
                  <a:pt x="732686" y="160267"/>
                </a:lnTo>
                <a:lnTo>
                  <a:pt x="686370" y="177240"/>
                </a:lnTo>
                <a:lnTo>
                  <a:pt x="640799" y="196329"/>
                </a:lnTo>
                <a:lnTo>
                  <a:pt x="594648" y="218341"/>
                </a:lnTo>
                <a:lnTo>
                  <a:pt x="549734" y="242449"/>
                </a:lnTo>
                <a:lnTo>
                  <a:pt x="506034" y="268541"/>
                </a:lnTo>
                <a:lnTo>
                  <a:pt x="463521" y="296507"/>
                </a:lnTo>
                <a:lnTo>
                  <a:pt x="422171" y="326236"/>
                </a:lnTo>
                <a:lnTo>
                  <a:pt x="381959" y="357616"/>
                </a:lnTo>
                <a:lnTo>
                  <a:pt x="342858" y="390538"/>
                </a:lnTo>
                <a:lnTo>
                  <a:pt x="304845" y="424888"/>
                </a:lnTo>
                <a:lnTo>
                  <a:pt x="267895" y="460558"/>
                </a:lnTo>
                <a:lnTo>
                  <a:pt x="231981" y="497435"/>
                </a:lnTo>
                <a:lnTo>
                  <a:pt x="197080" y="535410"/>
                </a:lnTo>
                <a:lnTo>
                  <a:pt x="163166" y="574370"/>
                </a:lnTo>
                <a:lnTo>
                  <a:pt x="130213" y="614205"/>
                </a:lnTo>
                <a:lnTo>
                  <a:pt x="98198" y="654805"/>
                </a:lnTo>
                <a:lnTo>
                  <a:pt x="67094" y="696057"/>
                </a:lnTo>
                <a:lnTo>
                  <a:pt x="36877" y="737851"/>
                </a:lnTo>
                <a:lnTo>
                  <a:pt x="7521" y="780076"/>
                </a:lnTo>
                <a:lnTo>
                  <a:pt x="0" y="791297"/>
                </a:lnTo>
                <a:lnTo>
                  <a:pt x="4317830" y="791297"/>
                </a:lnTo>
                <a:lnTo>
                  <a:pt x="4317830" y="516674"/>
                </a:lnTo>
                <a:lnTo>
                  <a:pt x="2783797" y="516674"/>
                </a:lnTo>
                <a:lnTo>
                  <a:pt x="2733628" y="515250"/>
                </a:lnTo>
                <a:lnTo>
                  <a:pt x="2683977" y="510748"/>
                </a:lnTo>
                <a:lnTo>
                  <a:pt x="2634813" y="503471"/>
                </a:lnTo>
                <a:lnTo>
                  <a:pt x="2586103" y="493722"/>
                </a:lnTo>
                <a:lnTo>
                  <a:pt x="2537815" y="481805"/>
                </a:lnTo>
                <a:lnTo>
                  <a:pt x="2489918" y="468024"/>
                </a:lnTo>
                <a:lnTo>
                  <a:pt x="2442380" y="452681"/>
                </a:lnTo>
                <a:lnTo>
                  <a:pt x="2395168" y="436082"/>
                </a:lnTo>
                <a:lnTo>
                  <a:pt x="2348251" y="418528"/>
                </a:lnTo>
                <a:lnTo>
                  <a:pt x="2016686" y="286896"/>
                </a:lnTo>
                <a:lnTo>
                  <a:pt x="1967705" y="268270"/>
                </a:lnTo>
                <a:lnTo>
                  <a:pt x="1918569" y="250139"/>
                </a:lnTo>
                <a:lnTo>
                  <a:pt x="1869259" y="232594"/>
                </a:lnTo>
                <a:lnTo>
                  <a:pt x="1819757" y="215726"/>
                </a:lnTo>
                <a:lnTo>
                  <a:pt x="1770042" y="199624"/>
                </a:lnTo>
                <a:lnTo>
                  <a:pt x="1720095" y="184379"/>
                </a:lnTo>
                <a:lnTo>
                  <a:pt x="1669898" y="170082"/>
                </a:lnTo>
                <a:lnTo>
                  <a:pt x="1619432" y="156823"/>
                </a:lnTo>
                <a:lnTo>
                  <a:pt x="1568676" y="144693"/>
                </a:lnTo>
                <a:lnTo>
                  <a:pt x="1517612" y="133781"/>
                </a:lnTo>
                <a:lnTo>
                  <a:pt x="1466221" y="124179"/>
                </a:lnTo>
                <a:lnTo>
                  <a:pt x="1366143" y="108734"/>
                </a:lnTo>
                <a:lnTo>
                  <a:pt x="1317428" y="102887"/>
                </a:lnTo>
                <a:lnTo>
                  <a:pt x="1268418" y="98486"/>
                </a:lnTo>
                <a:lnTo>
                  <a:pt x="1219192" y="95583"/>
                </a:lnTo>
                <a:lnTo>
                  <a:pt x="1169831" y="94229"/>
                </a:lnTo>
                <a:close/>
              </a:path>
              <a:path w="4318000" h="791845">
                <a:moveTo>
                  <a:pt x="4317830" y="0"/>
                </a:moveTo>
                <a:lnTo>
                  <a:pt x="4247498" y="5533"/>
                </a:lnTo>
                <a:lnTo>
                  <a:pt x="4197512" y="11549"/>
                </a:lnTo>
                <a:lnTo>
                  <a:pt x="4147668" y="19121"/>
                </a:lnTo>
                <a:lnTo>
                  <a:pt x="4098009" y="28205"/>
                </a:lnTo>
                <a:lnTo>
                  <a:pt x="4048575" y="38757"/>
                </a:lnTo>
                <a:lnTo>
                  <a:pt x="3999408" y="50733"/>
                </a:lnTo>
                <a:lnTo>
                  <a:pt x="3950551" y="64088"/>
                </a:lnTo>
                <a:lnTo>
                  <a:pt x="3902045" y="78778"/>
                </a:lnTo>
                <a:lnTo>
                  <a:pt x="3853932" y="94759"/>
                </a:lnTo>
                <a:lnTo>
                  <a:pt x="3806254" y="111987"/>
                </a:lnTo>
                <a:lnTo>
                  <a:pt x="3759053" y="130418"/>
                </a:lnTo>
                <a:lnTo>
                  <a:pt x="3712370" y="150006"/>
                </a:lnTo>
                <a:lnTo>
                  <a:pt x="3666247" y="170709"/>
                </a:lnTo>
                <a:lnTo>
                  <a:pt x="3575095" y="214523"/>
                </a:lnTo>
                <a:lnTo>
                  <a:pt x="3529648" y="237377"/>
                </a:lnTo>
                <a:lnTo>
                  <a:pt x="3303296" y="355382"/>
                </a:lnTo>
                <a:lnTo>
                  <a:pt x="3257827" y="378042"/>
                </a:lnTo>
                <a:lnTo>
                  <a:pt x="3212168" y="399826"/>
                </a:lnTo>
                <a:lnTo>
                  <a:pt x="3166263" y="420493"/>
                </a:lnTo>
                <a:lnTo>
                  <a:pt x="3120061" y="439801"/>
                </a:lnTo>
                <a:lnTo>
                  <a:pt x="3073507" y="457510"/>
                </a:lnTo>
                <a:lnTo>
                  <a:pt x="3026548" y="473379"/>
                </a:lnTo>
                <a:lnTo>
                  <a:pt x="2979130" y="487165"/>
                </a:lnTo>
                <a:lnTo>
                  <a:pt x="2931199" y="498629"/>
                </a:lnTo>
                <a:lnTo>
                  <a:pt x="2882702" y="507530"/>
                </a:lnTo>
                <a:lnTo>
                  <a:pt x="2833586" y="513625"/>
                </a:lnTo>
                <a:lnTo>
                  <a:pt x="2783797" y="516674"/>
                </a:lnTo>
                <a:lnTo>
                  <a:pt x="4317830" y="516674"/>
                </a:lnTo>
                <a:lnTo>
                  <a:pt x="431783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0632" y="1794966"/>
            <a:ext cx="3457968" cy="28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638175" indent="-317500">
              <a:lnSpc>
                <a:spcPct val="100000"/>
              </a:lnSpc>
              <a:spcBef>
                <a:spcPts val="100"/>
              </a:spcBef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antige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Mostly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derive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from  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infecti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agen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e.</a:t>
            </a:r>
            <a:r>
              <a:rPr sz="18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.,  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</a:t>
            </a:r>
            <a:r>
              <a:rPr sz="18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irus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s;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55600" marR="5080" indent="-342900">
              <a:lnSpc>
                <a:spcPts val="2160"/>
              </a:lnSpc>
              <a:spcBef>
                <a:spcPts val="75"/>
              </a:spcBef>
              <a:buClr>
                <a:srgbClr val="1F124D"/>
              </a:buClr>
              <a:buSzPct val="119444"/>
              <a:buAutoNum type="arabicPeriod"/>
              <a:tabLst>
                <a:tab pos="354965" algn="l"/>
                <a:tab pos="355600" algn="l"/>
              </a:tabLst>
            </a:pP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“pla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ted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”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antige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s: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afte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first 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bindin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 </a:t>
            </a:r>
            <a:r>
              <a:rPr sz="18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beco</a:t>
            </a:r>
            <a:r>
              <a:rPr sz="1800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trapp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 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withi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structur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s.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55600" marR="102235" indent="-342900">
              <a:lnSpc>
                <a:spcPts val="2160"/>
              </a:lnSpc>
              <a:buClr>
                <a:srgbClr val="1F124D"/>
              </a:buClr>
              <a:buSzPct val="119444"/>
              <a:buAutoNum type="arabicPeriod"/>
              <a:tabLst>
                <a:tab pos="354965" algn="l"/>
                <a:tab pos="355600" algn="l"/>
              </a:tabLst>
            </a:pP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Contai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 pr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for</a:t>
            </a:r>
            <a:r>
              <a:rPr sz="18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ed  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com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lexe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deposited 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</a:t>
            </a:r>
            <a:r>
              <a:rPr sz="18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circul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ation.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24400" y="1727220"/>
            <a:ext cx="3886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b="1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Complement</a:t>
            </a:r>
            <a:r>
              <a:rPr sz="1800" b="1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b="1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dysregulation</a:t>
            </a: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29565" marR="269875" indent="-317500">
              <a:lnSpc>
                <a:spcPct val="100000"/>
              </a:lnSpc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Autoantibody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agains</a:t>
            </a:r>
            <a:r>
              <a:rPr sz="18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 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vertase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(c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lle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 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nephri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factor)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29565" indent="-317500">
              <a:lnSpc>
                <a:spcPct val="100000"/>
              </a:lnSpc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1800" spc="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stabilizes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nzy</a:t>
            </a:r>
            <a:r>
              <a:rPr sz="18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29565" marR="5080">
              <a:lnSpc>
                <a:spcPct val="99700"/>
              </a:lnSpc>
              <a:spcBef>
                <a:spcPts val="30"/>
              </a:spcBef>
            </a:pPr>
            <a:r>
              <a:rPr sz="1800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z="18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uncontrolle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cleavag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activatio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altern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tiv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leme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 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pathway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82389" y="253473"/>
            <a:ext cx="6447501" cy="990600"/>
          </a:xfrm>
        </p:spPr>
        <p:txBody>
          <a:bodyPr/>
          <a:lstStyle/>
          <a:p>
            <a:r>
              <a:rPr lang="en-US" dirty="0"/>
              <a:t>MPGN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809734"/>
            <a:ext cx="3829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Dense Deposits disease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1225" y="1086733"/>
            <a:ext cx="10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Type I</a:t>
            </a:r>
          </a:p>
        </p:txBody>
      </p:sp>
    </p:spTree>
    <p:extLst>
      <p:ext uri="{BB962C8B-B14F-4D97-AF65-F5344CB8AC3E}">
        <p14:creationId xmlns:p14="http://schemas.microsoft.com/office/powerpoint/2010/main" val="3483803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altLang="ar-SA" dirty="0"/>
              <a:t>MPGN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28700"/>
            <a:ext cx="6858000" cy="3943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Light microscopy: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enlarged glomeruli, proliferation + infiltration of inflammatory cells, lobular accentuation, thickening of capillary walls ”reduplication” of glom capillary  “tram-tracking”, crescents may be seen.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tubulointerstitial changes &amp; vascular changes of HT.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    type I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subendothelial deposits</a:t>
            </a:r>
            <a:r>
              <a:rPr lang="en-US" altLang="ar-SA" sz="1800" dirty="0">
                <a:latin typeface="Arial Rounded MT Bold" panose="020F0704030504030204" pitchFamily="34" charset="0"/>
              </a:rPr>
              <a:t>, circumferential mesangial interposition, increase in mesangial cells &amp; matrix.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    type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C3 ,C1q,C4 in granular pattern in mesangial area.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9037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5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5829300" cy="571500"/>
          </a:xfrm>
        </p:spPr>
        <p:txBody>
          <a:bodyPr/>
          <a:lstStyle/>
          <a:p>
            <a:pPr eaLnBrk="1" hangingPunct="1"/>
            <a:r>
              <a:rPr lang="en-US" dirty="0"/>
              <a:t>MPGN</a:t>
            </a:r>
          </a:p>
        </p:txBody>
      </p:sp>
      <p:pic>
        <p:nvPicPr>
          <p:cNvPr id="98307" name="Picture 1028" descr="S01871-020-f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800100"/>
            <a:ext cx="4629150" cy="4343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10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053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7084" y="18287"/>
                </a:moveTo>
                <a:lnTo>
                  <a:pt x="35595" y="25505"/>
                </a:lnTo>
                <a:lnTo>
                  <a:pt x="31559" y="31353"/>
                </a:lnTo>
                <a:lnTo>
                  <a:pt x="25618" y="35272"/>
                </a:lnTo>
                <a:lnTo>
                  <a:pt x="18415" y="36702"/>
                </a:lnTo>
                <a:lnTo>
                  <a:pt x="11358" y="35272"/>
                </a:lnTo>
                <a:lnTo>
                  <a:pt x="5492" y="31353"/>
                </a:lnTo>
                <a:lnTo>
                  <a:pt x="1484" y="25505"/>
                </a:lnTo>
                <a:lnTo>
                  <a:pt x="0" y="18287"/>
                </a:lnTo>
                <a:lnTo>
                  <a:pt x="1484" y="11144"/>
                </a:lnTo>
                <a:lnTo>
                  <a:pt x="5492" y="5334"/>
                </a:lnTo>
                <a:lnTo>
                  <a:pt x="11358" y="1428"/>
                </a:lnTo>
                <a:lnTo>
                  <a:pt x="18415" y="0"/>
                </a:lnTo>
                <a:lnTo>
                  <a:pt x="25618" y="1428"/>
                </a:lnTo>
                <a:lnTo>
                  <a:pt x="31559" y="5334"/>
                </a:lnTo>
                <a:lnTo>
                  <a:pt x="35595" y="11144"/>
                </a:lnTo>
                <a:lnTo>
                  <a:pt x="37084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/>
          <p:nvPr/>
        </p:nvSpPr>
        <p:spPr>
          <a:xfrm>
            <a:off x="658177" y="2895218"/>
            <a:ext cx="2205355" cy="283845"/>
          </a:xfrm>
          <a:custGeom>
            <a:avLst/>
            <a:gdLst/>
            <a:ahLst/>
            <a:cxnLst/>
            <a:rect l="l" t="t" r="r" b="b"/>
            <a:pathLst>
              <a:path w="2205355" h="283844">
                <a:moveTo>
                  <a:pt x="955611" y="274320"/>
                </a:moveTo>
                <a:lnTo>
                  <a:pt x="0" y="274320"/>
                </a:lnTo>
                <a:lnTo>
                  <a:pt x="0" y="283464"/>
                </a:lnTo>
                <a:lnTo>
                  <a:pt x="955611" y="283464"/>
                </a:lnTo>
                <a:lnTo>
                  <a:pt x="955611" y="274320"/>
                </a:lnTo>
                <a:close/>
              </a:path>
              <a:path w="2205355" h="283844">
                <a:moveTo>
                  <a:pt x="2205291" y="0"/>
                </a:moveTo>
                <a:lnTo>
                  <a:pt x="1319847" y="0"/>
                </a:lnTo>
                <a:lnTo>
                  <a:pt x="1319847" y="9144"/>
                </a:lnTo>
                <a:lnTo>
                  <a:pt x="2205291" y="9144"/>
                </a:lnTo>
                <a:lnTo>
                  <a:pt x="2205291" y="0"/>
                </a:lnTo>
                <a:close/>
              </a:path>
            </a:pathLst>
          </a:custGeom>
          <a:solidFill>
            <a:srgbClr val="4D5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872" y="1237915"/>
            <a:ext cx="345112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lomer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large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hav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accentuate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sz="2000" b="1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sz="2000"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bula</a:t>
            </a:r>
            <a:r>
              <a:rPr sz="2000"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app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nce;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atio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mesangi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endothelia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wel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as 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infiltrati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leuko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ytes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1053" y="447894"/>
            <a:ext cx="4686300" cy="37974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744" y="179993"/>
            <a:ext cx="6447501" cy="990600"/>
          </a:xfrm>
        </p:spPr>
        <p:txBody>
          <a:bodyPr/>
          <a:lstStyle/>
          <a:p>
            <a:r>
              <a:rPr lang="en-US" dirty="0"/>
              <a:t>MPGN</a:t>
            </a:r>
          </a:p>
        </p:txBody>
      </p:sp>
    </p:spTree>
    <p:extLst>
      <p:ext uri="{BB962C8B-B14F-4D97-AF65-F5344CB8AC3E}">
        <p14:creationId xmlns:p14="http://schemas.microsoft.com/office/powerpoint/2010/main" val="428221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400" y="2017598"/>
            <a:ext cx="43148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ke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capillar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w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 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(short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arrow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)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interp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sition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mesangi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cell 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cess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(lo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arr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w).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225" y="1190625"/>
            <a:ext cx="4286250" cy="35909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3631" y="497576"/>
            <a:ext cx="6447501" cy="990600"/>
          </a:xfrm>
        </p:spPr>
        <p:txBody>
          <a:bodyPr/>
          <a:lstStyle/>
          <a:p>
            <a:r>
              <a:rPr lang="en-US" dirty="0"/>
              <a:t>MPGN EM</a:t>
            </a:r>
          </a:p>
        </p:txBody>
      </p:sp>
    </p:spTree>
    <p:extLst>
      <p:ext uri="{BB962C8B-B14F-4D97-AF65-F5344CB8AC3E}">
        <p14:creationId xmlns:p14="http://schemas.microsoft.com/office/powerpoint/2010/main" val="2586882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" y="-35675"/>
            <a:ext cx="9145385" cy="54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8600" y="2067813"/>
            <a:ext cx="3443478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6435">
              <a:lnSpc>
                <a:spcPct val="100000"/>
              </a:lnSpc>
              <a:spcBef>
                <a:spcPts val="95"/>
              </a:spcBef>
            </a:pPr>
            <a:r>
              <a:rPr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nd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 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lang="en-US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ow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b="1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b="1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b</a:t>
            </a:r>
            <a:r>
              <a:rPr b="1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b="1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b="1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b="1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b="1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b="1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“</a:t>
            </a:r>
            <a:r>
              <a:rPr b="1" spc="-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  </a:t>
            </a:r>
            <a:r>
              <a:rPr b="1" spc="-7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22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b="1" spc="-9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b="1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,”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pp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vi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  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us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ver</a:t>
            </a:r>
            <a:endParaRPr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7975" y="1433741"/>
            <a:ext cx="4800600" cy="3162299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1000" y="443141"/>
            <a:ext cx="6447501" cy="990600"/>
          </a:xfrm>
        </p:spPr>
        <p:txBody>
          <a:bodyPr/>
          <a:lstStyle/>
          <a:p>
            <a:r>
              <a:rPr lang="en-US" dirty="0"/>
              <a:t>MPGN</a:t>
            </a:r>
            <a:br>
              <a:rPr lang="en-US" dirty="0"/>
            </a:br>
            <a:r>
              <a:rPr lang="en-US" dirty="0"/>
              <a:t>LM morphology</a:t>
            </a:r>
          </a:p>
        </p:txBody>
      </p:sp>
    </p:spTree>
    <p:extLst>
      <p:ext uri="{BB962C8B-B14F-4D97-AF65-F5344CB8AC3E}">
        <p14:creationId xmlns:p14="http://schemas.microsoft.com/office/powerpoint/2010/main" val="88956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620442"/>
            <a:ext cx="7721599" cy="2910580"/>
          </a:xfrm>
        </p:spPr>
        <p:txBody>
          <a:bodyPr>
            <a:normAutofit fontScale="92500" lnSpcReduction="20000"/>
          </a:bodyPr>
          <a:lstStyle/>
          <a:p>
            <a:pPr marL="308372" lvl="1" indent="0">
              <a:lnSpc>
                <a:spcPct val="90000"/>
              </a:lnSpc>
              <a:buNone/>
              <a:defRPr/>
            </a:pPr>
            <a:r>
              <a:rPr lang="en-US" altLang="ar-SA" sz="1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Pathogenesis of Dense deposits disease (previously Type II MPGN):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ar-SA" sz="19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1900" dirty="0">
                <a:latin typeface="Arial Rounded MT Bold" panose="020F0704030504030204" pitchFamily="34" charset="0"/>
              </a:rPr>
              <a:t>Patients  have abnormality that lead to activation of alternative pathway of complement. They have persistent low C3 , normal C1 &amp; C4.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ar-SA" sz="19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1900" dirty="0">
                <a:latin typeface="Arial Rounded MT Bold" panose="020F0704030504030204" pitchFamily="34" charset="0"/>
              </a:rPr>
              <a:t>&gt;70% have C3 nephritic factor </a:t>
            </a:r>
            <a:r>
              <a:rPr lang="en-US" sz="19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(C3NeF)</a:t>
            </a:r>
            <a:r>
              <a:rPr lang="en-US" altLang="ar-SA" sz="1900" dirty="0">
                <a:latin typeface="Arial Rounded MT Bold" panose="020F0704030504030204" pitchFamily="34" charset="0"/>
              </a:rPr>
              <a:t>, an auto Ab that stabilizes C3 convertase leading to persistence of C3 degradation &amp; hypocomplementemia.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ar-SA" sz="1900" dirty="0">
                <a:latin typeface="Arial Rounded MT Bold" panose="020F0704030504030204" pitchFamily="34" charset="0"/>
              </a:rPr>
              <a:t>Mutation of factor H, or autoantibodies to factor H</a:t>
            </a:r>
            <a:r>
              <a:rPr lang="en-CA" altLang="ar-SA" sz="1800" dirty="0"/>
              <a:t>.</a:t>
            </a:r>
            <a:endParaRPr lang="en-US" altLang="ar-SA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E1B426-D856-4A90-9E35-0259828BB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141" y="339328"/>
            <a:ext cx="52923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000" b="1" dirty="0">
                <a:solidFill>
                  <a:schemeClr val="tx2"/>
                </a:solidFill>
              </a:rPr>
              <a:t>Dense Deposit Disease (DDD)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9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altLang="ar-SA" sz="3000" b="1" dirty="0"/>
              <a:t>Dense Deposit Disease (DDD)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7143750" cy="3486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Dense deposits disease (previously Type II MPGN)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LM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similar to type I: </a:t>
            </a:r>
            <a:r>
              <a:rPr lang="en-US" sz="2100" dirty="0">
                <a:latin typeface="Arial Rounded MT Bold" panose="020F0704030504030204" pitchFamily="34" charset="0"/>
              </a:rPr>
              <a:t>The glomeruli are hypercellular, the capillary walls show duplicated basement membranes, and the mesangial matrix is increased</a:t>
            </a:r>
            <a:endParaRPr lang="en-US" altLang="ar-SA" sz="21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lamina densa transformation into an irregular , ribbon - like ,extremely electron dense structure.(Dense Deposit Disease ) DDD.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granular mesangial &amp; short or discontinuous linear capillary loop deposits of C3. No early complement components or </a:t>
            </a:r>
            <a:r>
              <a:rPr lang="en-US" altLang="ar-SA" sz="2100" dirty="0" err="1">
                <a:latin typeface="Arial Rounded MT Bold" panose="020F0704030504030204" pitchFamily="34" charset="0"/>
              </a:rPr>
              <a:t>Igs</a:t>
            </a:r>
            <a:r>
              <a:rPr lang="en-US" altLang="ar-SA" sz="21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100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8600" y="2017598"/>
            <a:ext cx="365760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There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ns</a:t>
            </a:r>
            <a:r>
              <a:rPr sz="2000" b="1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ho</a:t>
            </a:r>
            <a:r>
              <a:rPr sz="2000" spc="-2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ogene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us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withi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basem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nt 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</a:t>
            </a:r>
            <a:r>
              <a:rPr sz="2000" spc="-2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bran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Rib</a:t>
            </a:r>
            <a:r>
              <a:rPr sz="2000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on</a:t>
            </a:r>
            <a:r>
              <a:rPr sz="2000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6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like  </a:t>
            </a:r>
            <a:r>
              <a:rPr sz="2000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appearance</a:t>
            </a:r>
            <a:r>
              <a:rPr sz="2000" spc="-19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subend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thelia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ter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325" y="1104900"/>
            <a:ext cx="4295775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08001" y="772413"/>
            <a:ext cx="6447501" cy="990600"/>
          </a:xfrm>
        </p:spPr>
        <p:txBody>
          <a:bodyPr/>
          <a:lstStyle/>
          <a:p>
            <a:r>
              <a:rPr lang="en-US" dirty="0"/>
              <a:t>MPGN II/ DDD</a:t>
            </a:r>
          </a:p>
        </p:txBody>
      </p:sp>
    </p:spTree>
    <p:extLst>
      <p:ext uri="{BB962C8B-B14F-4D97-AF65-F5344CB8AC3E}">
        <p14:creationId xmlns:p14="http://schemas.microsoft.com/office/powerpoint/2010/main" val="317341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628650"/>
          </a:xfrm>
        </p:spPr>
        <p:txBody>
          <a:bodyPr/>
          <a:lstStyle/>
          <a:p>
            <a:pPr eaLnBrk="1" hangingPunct="1"/>
            <a:r>
              <a:rPr lang="en-US" dirty="0"/>
              <a:t>   </a:t>
            </a:r>
          </a:p>
        </p:txBody>
      </p:sp>
      <p:pic>
        <p:nvPicPr>
          <p:cNvPr id="101379" name="Picture 4" descr="S01871-020-f0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11313"/>
            <a:ext cx="4000500" cy="39862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8623B-36B6-4DF6-98FF-FDA7EB235C5C}"/>
              </a:ext>
            </a:extLst>
          </p:cNvPr>
          <p:cNvSpPr txBox="1"/>
          <p:nvPr/>
        </p:nvSpPr>
        <p:spPr>
          <a:xfrm>
            <a:off x="1314450" y="277468"/>
            <a:ext cx="5543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Dense Deposit Disease (DDD)</a:t>
            </a:r>
            <a:endParaRPr lang="en-US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132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43000" y="3314700"/>
            <a:ext cx="6858000" cy="1828800"/>
          </a:xfrm>
        </p:spPr>
        <p:txBody>
          <a:bodyPr>
            <a:normAutofit fontScale="90000"/>
          </a:bodyPr>
          <a:lstStyle/>
          <a:p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type I: Subendothelial deposits.</a:t>
            </a:r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dense deposit disease: Intramembranous dense deposits. In both types:</a:t>
            </a:r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Mesangial interposition gives appearance of split basement membranes viewed by light microscopy.</a:t>
            </a:r>
            <a:endParaRPr lang="ar-JO" altLang="en-US" sz="2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0"/>
            <a:ext cx="5600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3000" y="0"/>
            <a:ext cx="70294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 of patterns in two types of MPGN. </a:t>
            </a:r>
            <a:b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altLang="en-US" sz="2100"/>
          </a:p>
        </p:txBody>
      </p:sp>
    </p:spTree>
    <p:extLst>
      <p:ext uri="{BB962C8B-B14F-4D97-AF65-F5344CB8AC3E}">
        <p14:creationId xmlns:p14="http://schemas.microsoft.com/office/powerpoint/2010/main" val="45864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14350"/>
            <a:ext cx="9135706" cy="46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35706" cy="5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3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>
              <a:cs typeface="Trebuchet MS" panose="020B0603020202020204" pitchFamily="34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35681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>
              <a:cs typeface="Trebuchet MS" panose="020B0603020202020204" pitchFamily="34" charset="0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53537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MPGN clinical manifestations  </a:t>
            </a:r>
            <a:endParaRPr lang="en-US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229600" cy="3657600"/>
          </a:xfrm>
        </p:spPr>
        <p:txBody>
          <a:bodyPr>
            <a:noAutofit/>
          </a:bodyPr>
          <a:lstStyle/>
          <a:p>
            <a:r>
              <a:rPr lang="en-CA" sz="1600" dirty="0">
                <a:latin typeface="Arial Rounded MT Bold" panose="020F0704030504030204" pitchFamily="34" charset="0"/>
              </a:rPr>
              <a:t>MPGN type I is more common than DDD.</a:t>
            </a:r>
          </a:p>
          <a:p>
            <a:r>
              <a:rPr lang="en-CA" sz="1600" dirty="0">
                <a:latin typeface="Arial Rounded MT Bold" panose="020F0704030504030204" pitchFamily="34" charset="0"/>
              </a:rPr>
              <a:t>Clinical course: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The principal mode of presentation (50% of cases) is the nephrotic syndrome,  may begin as acute nephritis or mild proteinuria.  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Prognosis: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  Generally poor.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 40% progress to end-stage renal failure, 30% had variable degrees of renal insufficiency, and the remaining 30% had persistent nephrotic syndrome without renal failure.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Dense-deposit disease has a worse prognosis, and it tends to recur in renal transplant recipients</a:t>
            </a:r>
          </a:p>
        </p:txBody>
      </p:sp>
    </p:spTree>
    <p:extLst>
      <p:ext uri="{BB962C8B-B14F-4D97-AF65-F5344CB8AC3E}">
        <p14:creationId xmlns:p14="http://schemas.microsoft.com/office/powerpoint/2010/main" val="2647697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85800"/>
          </a:xfrm>
        </p:spPr>
        <p:txBody>
          <a:bodyPr/>
          <a:lstStyle/>
          <a:p>
            <a:pPr eaLnBrk="1" hangingPunct="1"/>
            <a:r>
              <a:rPr lang="en-US" altLang="ar-SA"/>
              <a:t>Hereditary Nephritis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6724650" cy="4000500"/>
          </a:xfrm>
        </p:spPr>
        <p:txBody>
          <a:bodyPr/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 group of heterogeneous hereditary - familial renal diseases associated with glomerular lesions.</a:t>
            </a:r>
          </a:p>
          <a:p>
            <a:pPr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Alport syndrome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Nephritis + nerve deafness + eye disorders.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Males &gt; females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X-linked, AR or AD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LM  - Normal glomeruli early in the disease, secondary sclerosis later, Foam cells in the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interstitium</a:t>
            </a:r>
            <a:r>
              <a:rPr lang="en-US" altLang="ar-SA" sz="1600" dirty="0">
                <a:latin typeface="Arial Rounded MT Bold" panose="020F0704030504030204" pitchFamily="34" charset="0"/>
              </a:rPr>
              <a:t>.</a:t>
            </a:r>
          </a:p>
          <a:p>
            <a:pPr lvl="1"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/>
            <a:endParaRPr lang="en-US" altLang="ar-SA" sz="1800" dirty="0"/>
          </a:p>
          <a:p>
            <a:pPr lvl="1" eaLnBrk="1" hangingPunct="1">
              <a:buFontTx/>
              <a:buNone/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752867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71450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ar-SA"/>
              <a:t>Hered. Nephritis (cont.)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8700"/>
            <a:ext cx="7010400" cy="378737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EM ----GBM shows irregular thickening, lamination, splitting (</a:t>
            </a:r>
            <a:r>
              <a:rPr lang="en-US" sz="2000" b="1" dirty="0">
                <a:latin typeface="Arial Rounded MT Bold" panose="020F0704030504030204" pitchFamily="34" charset="0"/>
              </a:rPr>
              <a:t>“basketweave”</a:t>
            </a:r>
            <a:r>
              <a:rPr lang="en-US" sz="2000" dirty="0">
                <a:latin typeface="Arial Rounded MT Bold" panose="020F0704030504030204" pitchFamily="34" charset="0"/>
              </a:rPr>
              <a:t> appearance)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Defective GBM synthesis, mutation in encoding for </a:t>
            </a:r>
            <a:r>
              <a:rPr lang="en-US" altLang="ar-SA" sz="2000" u="sng" dirty="0">
                <a:latin typeface="Arial Rounded MT Bold" panose="020F0704030504030204" pitchFamily="34" charset="0"/>
              </a:rPr>
              <a:t>alpha-5 chain of collagen type IV</a:t>
            </a:r>
            <a:r>
              <a:rPr lang="en-US" altLang="ar-SA" sz="2000" dirty="0">
                <a:latin typeface="Arial Rounded MT Bold" panose="020F070403050403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Gross hematuria-- mostly males 5 - 20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yrs</a:t>
            </a: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CRF in 20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yrs</a:t>
            </a:r>
            <a:endParaRPr lang="en-US" altLang="ar-SA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    </a:t>
            </a:r>
            <a:endParaRPr lang="en-US" altLang="ar-SA" sz="1800" dirty="0"/>
          </a:p>
          <a:p>
            <a:pPr lvl="1" eaLnBrk="1" hangingPunct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2827903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400" y="2017598"/>
            <a:ext cx="362254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ly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attenuated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Late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develop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irregul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foc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thickening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splittin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lamin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tion,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yieldin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“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b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z="2000" b="1" spc="-19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-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we</a:t>
            </a:r>
            <a:r>
              <a:rPr sz="2000" b="1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v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” 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appearance.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225" y="1267739"/>
            <a:ext cx="4368800" cy="31337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2400" y="406509"/>
            <a:ext cx="6447501" cy="990600"/>
          </a:xfrm>
        </p:spPr>
        <p:txBody>
          <a:bodyPr/>
          <a:lstStyle/>
          <a:p>
            <a:r>
              <a:rPr lang="en-US" dirty="0"/>
              <a:t>Alport syndrome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6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"/>
            <a:ext cx="68580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ar-SA" dirty="0"/>
              <a:t>RAPIDLY PROGRESSIVE GLOMERULONEPHRITIS (RPGN)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14450"/>
            <a:ext cx="7620000" cy="3829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Clinically - rapid and progressive loss of renal function with severe oliguria and (if not treated) death from renal failure within weeks or months.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Histologically-  presence of crescents in most glomeruli.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RPGN is not a single disease it is a syndrome which could be caused by a number of diseases both primary of kidney and systemic diseases.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1619851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668655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2325" dirty="0">
                <a:latin typeface="Arial Rounded MT Bold" panose="020F0704030504030204" pitchFamily="34" charset="0"/>
              </a:rPr>
              <a:t>CLASSIFCATION  AND  PATHOGENESIS OF( RPGN)  </a:t>
            </a:r>
            <a:r>
              <a:rPr lang="en-US" altLang="ar-SA" sz="2100" dirty="0">
                <a:latin typeface="Arial Rounded MT Bold" panose="020F0704030504030204" pitchFamily="34" charset="0"/>
              </a:rPr>
              <a:t>ACCORDING  TO </a:t>
            </a:r>
            <a:r>
              <a:rPr lang="en-US" altLang="ar-SA" sz="2100" u="sng" dirty="0">
                <a:latin typeface="Arial Rounded MT Bold" panose="020F0704030504030204" pitchFamily="34" charset="0"/>
              </a:rPr>
              <a:t>IMMUNOFLUORESCENCE  FINDING   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3542"/>
            <a:ext cx="72009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>
                <a:latin typeface="Arial Rounded MT Bold" panose="020F0704030504030204" pitchFamily="34" charset="0"/>
              </a:rPr>
              <a:t>1- 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Anti-GBM antibody–mediated crescentic GN: </a:t>
            </a:r>
            <a:r>
              <a:rPr lang="en-US" altLang="ar-SA" sz="1600" dirty="0">
                <a:latin typeface="Arial Rounded MT Bold" panose="020F0704030504030204" pitchFamily="34" charset="0"/>
              </a:rPr>
              <a:t>Linear pattern for IgG &amp; C3 (12%)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Anti glomerular basement membrane disease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anti bodies to G.B.M , could cross react with pulmonary alveolar B.M to produce the clinical syndrome of lung hemorrhage and renal failure (Good Pasture`s syndrome).	</a:t>
            </a:r>
          </a:p>
          <a:p>
            <a:pPr eaLnBrk="1" hangingPunct="1"/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2-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Immune complex–mediated crescentic GN: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ar-SA" sz="1600" dirty="0">
                <a:latin typeface="Arial Rounded MT Bold" panose="020F0704030504030204" pitchFamily="34" charset="0"/>
              </a:rPr>
              <a:t>Granular pattern for IgG &amp; C3 (44%)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Immune complex disease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post infect., SLE,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IgAnN</a:t>
            </a:r>
            <a:r>
              <a:rPr lang="en-US" altLang="ar-SA" sz="1600" dirty="0">
                <a:latin typeface="Arial Rounded MT Bold" panose="020F0704030504030204" pitchFamily="34" charset="0"/>
              </a:rPr>
              <a:t>, HSP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idiopathic</a:t>
            </a:r>
          </a:p>
          <a:p>
            <a:pPr lvl="2" eaLnBrk="1" hangingPunct="1"/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4148950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RPGN (</a:t>
            </a:r>
            <a:r>
              <a:rPr lang="en-US" altLang="ar-SA" dirty="0" err="1"/>
              <a:t>cont</a:t>
            </a:r>
            <a:r>
              <a:rPr lang="en-US" altLang="ar-SA" dirty="0"/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7086600" cy="3757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ar-SA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/>
              <a:t>3- 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Pauci-immune type crescentic GN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: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Immunofl</a:t>
            </a:r>
            <a:r>
              <a:rPr lang="en-US" altLang="ar-SA" sz="2000" dirty="0">
                <a:latin typeface="Arial Rounded MT Bold" panose="020F0704030504030204" pitchFamily="34" charset="0"/>
              </a:rPr>
              <a:t>. Negative (44%)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most have ANCA in serum ( ANCA  Associated  RPGN)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some associated with systemic vasculitis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the rest no association (idiopathic).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marL="527447" lvl="2" indent="0">
              <a:lnSpc>
                <a:spcPct val="90000"/>
              </a:lnSpc>
              <a:buNone/>
              <a:defRPr/>
            </a:pPr>
            <a:endParaRPr lang="en-US" altLang="ar-SA" sz="15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429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744"/>
            <a:ext cx="6723366" cy="1200150"/>
          </a:xfrm>
        </p:spPr>
        <p:txBody>
          <a:bodyPr/>
          <a:lstStyle/>
          <a:p>
            <a:pPr eaLnBrk="1" hangingPunct="1"/>
            <a:r>
              <a:rPr lang="en-US" altLang="ar-SA" sz="3300" dirty="0"/>
              <a:t>MORPHOLOGY OF RPGN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1085851"/>
            <a:ext cx="6762750" cy="36004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Light microscopy </a:t>
            </a:r>
            <a:r>
              <a:rPr lang="en-US" altLang="ar-SA" sz="2000" dirty="0">
                <a:latin typeface="Arial Rounded MT Bold" panose="020F0704030504030204" pitchFamily="34" charset="0"/>
              </a:rPr>
              <a:t>( CRESCENTIC GN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&gt; 50 - 75% of glomeruli contain crescents obliterating Bowman capsule and compressing the underlying glomeruli which could show normal, or focal  proliferative changes.				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rupture of GBM only or with  electron dense deposits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linear, granular or none.		</a:t>
            </a:r>
            <a:r>
              <a:rPr lang="en-US" altLang="ar-SA" sz="1800" dirty="0"/>
              <a:t>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E34A5-C17B-43E3-9D29-243EFC918646}"/>
              </a:ext>
            </a:extLst>
          </p:cNvPr>
          <p:cNvSpPr txBox="1"/>
          <p:nvPr/>
        </p:nvSpPr>
        <p:spPr>
          <a:xfrm>
            <a:off x="1885950" y="446279"/>
            <a:ext cx="477363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RPGN (</a:t>
            </a:r>
            <a:r>
              <a:rPr lang="en-US" altLang="ar-SA" sz="3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</a:t>
            </a:r>
            <a:r>
              <a:rPr lang="en-US" altLang="ar-SA" sz="3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3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045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14450" y="457200"/>
            <a:ext cx="6686550" cy="742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dirty="0"/>
              <a:t>Membranous GN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7543800" cy="35587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Characterized by uniform thickening of the capillary wall due to diffuse deposition of electron dense deposits on epithelial aspect of GBM.</a:t>
            </a: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 It usually presents in adults between the ages of 30 and 60 years and follows an indolent and slowly progressive course</a:t>
            </a: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endParaRPr sz="2000" dirty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Adults 30%, children 5%.</a:t>
            </a: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endParaRPr sz="2000" dirty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85% Idiopathic,  15%  Secondary.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8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053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7084" y="18287"/>
                </a:moveTo>
                <a:lnTo>
                  <a:pt x="35595" y="25505"/>
                </a:lnTo>
                <a:lnTo>
                  <a:pt x="31559" y="31353"/>
                </a:lnTo>
                <a:lnTo>
                  <a:pt x="25618" y="35272"/>
                </a:lnTo>
                <a:lnTo>
                  <a:pt x="18415" y="36702"/>
                </a:lnTo>
                <a:lnTo>
                  <a:pt x="11358" y="35272"/>
                </a:lnTo>
                <a:lnTo>
                  <a:pt x="5492" y="31353"/>
                </a:lnTo>
                <a:lnTo>
                  <a:pt x="1484" y="25505"/>
                </a:lnTo>
                <a:lnTo>
                  <a:pt x="0" y="18287"/>
                </a:lnTo>
                <a:lnTo>
                  <a:pt x="1484" y="11144"/>
                </a:lnTo>
                <a:lnTo>
                  <a:pt x="5492" y="5334"/>
                </a:lnTo>
                <a:lnTo>
                  <a:pt x="11358" y="1428"/>
                </a:lnTo>
                <a:lnTo>
                  <a:pt x="18415" y="0"/>
                </a:lnTo>
                <a:lnTo>
                  <a:pt x="25618" y="1428"/>
                </a:lnTo>
                <a:lnTo>
                  <a:pt x="31559" y="5334"/>
                </a:lnTo>
                <a:lnTo>
                  <a:pt x="35595" y="11144"/>
                </a:lnTo>
                <a:lnTo>
                  <a:pt x="37084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386" y="1455185"/>
            <a:ext cx="310375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Collapsed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tufts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  </a:t>
            </a:r>
            <a:r>
              <a:rPr sz="2000" b="1" spc="-1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sz="2000" b="1" spc="-2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esc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204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sz="2000" b="1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-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h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ap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17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mass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atin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pariet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epi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hel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leu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koc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intern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Bowma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capsule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275" y="1267739"/>
            <a:ext cx="4762500" cy="3152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2386" y="285750"/>
            <a:ext cx="6447501" cy="990600"/>
          </a:xfrm>
        </p:spPr>
        <p:txBody>
          <a:bodyPr/>
          <a:lstStyle/>
          <a:p>
            <a:r>
              <a:rPr lang="en-US" dirty="0"/>
              <a:t>MORPHOLOGY OF RPGN</a:t>
            </a:r>
            <a:br>
              <a:rPr lang="en-US" dirty="0"/>
            </a:br>
            <a:r>
              <a:rPr lang="en-US" dirty="0"/>
              <a:t>LM</a:t>
            </a:r>
          </a:p>
        </p:txBody>
      </p:sp>
    </p:spTree>
    <p:extLst>
      <p:ext uri="{BB962C8B-B14F-4D97-AF65-F5344CB8AC3E}">
        <p14:creationId xmlns:p14="http://schemas.microsoft.com/office/powerpoint/2010/main" val="3333429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447501" cy="990600"/>
          </a:xfrm>
        </p:spPr>
        <p:txBody>
          <a:bodyPr/>
          <a:lstStyle/>
          <a:p>
            <a:pPr eaLnBrk="1" hangingPunct="1"/>
            <a:r>
              <a:rPr lang="en-US" dirty="0"/>
              <a:t>                     </a:t>
            </a:r>
            <a:r>
              <a:rPr lang="en-US" dirty="0" err="1"/>
              <a:t>Cresentric</a:t>
            </a:r>
            <a:r>
              <a:rPr lang="en-US" dirty="0"/>
              <a:t> GN</a:t>
            </a:r>
          </a:p>
        </p:txBody>
      </p:sp>
      <p:pic>
        <p:nvPicPr>
          <p:cNvPr id="89091" name="Picture 1028" descr="S01871-020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4623"/>
            <a:ext cx="6934200" cy="4019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71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143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ar-SA"/>
              <a:t>Prognosis of ( RPGN)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94114"/>
            <a:ext cx="7696200" cy="35587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Prognosis depends roughly on the fraction of the involved glomeruli. 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Milder forms may subside but renal involvement is usually progressive leading to oliguria.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Therapy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Plasmapheresis (</a:t>
            </a:r>
            <a:r>
              <a:rPr lang="en-US" sz="16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Immune complex–mediated crescentic GN usually doesn’t respond)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steroids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cytotoxic drugs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 Some patients  requires long term dialysis, and  renal transplant.</a:t>
            </a:r>
          </a:p>
        </p:txBody>
      </p:sp>
    </p:spTree>
    <p:extLst>
      <p:ext uri="{BB962C8B-B14F-4D97-AF65-F5344CB8AC3E}">
        <p14:creationId xmlns:p14="http://schemas.microsoft.com/office/powerpoint/2010/main" val="1469577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    The end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             Good luck </a:t>
            </a:r>
          </a:p>
        </p:txBody>
      </p:sp>
    </p:spTree>
    <p:extLst>
      <p:ext uri="{BB962C8B-B14F-4D97-AF65-F5344CB8AC3E}">
        <p14:creationId xmlns:p14="http://schemas.microsoft.com/office/powerpoint/2010/main" val="100984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85862"/>
            <a:ext cx="4105275" cy="34004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8600" y="1428750"/>
            <a:ext cx="291084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main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histologi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featur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  </a:t>
            </a:r>
            <a:r>
              <a:rPr sz="2400" b="1" spc="-22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400" b="1" spc="-13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400" b="1" spc="-14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ffus</a:t>
            </a:r>
            <a:r>
              <a:rPr sz="2400" b="1" spc="-17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e </a:t>
            </a:r>
            <a:r>
              <a:rPr sz="2400" b="1" spc="-8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400" b="1" spc="-24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h</a:t>
            </a:r>
            <a:r>
              <a:rPr sz="2400" b="1" spc="-13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400" b="1" spc="-16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ck</a:t>
            </a:r>
            <a:r>
              <a:rPr sz="2400" b="1" spc="-19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400" b="1" spc="-18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ning</a:t>
            </a:r>
            <a:r>
              <a:rPr sz="2000" b="1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capillar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 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wal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er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bas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nt  </a:t>
            </a:r>
            <a:r>
              <a:rPr lang="en-US"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lang="en-US"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PAS stain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2" name="Google Shape;376;p33"/>
          <p:cNvSpPr txBox="1">
            <a:spLocks noGrp="1"/>
          </p:cNvSpPr>
          <p:nvPr>
            <p:ph type="title"/>
          </p:nvPr>
        </p:nvSpPr>
        <p:spPr>
          <a:xfrm>
            <a:off x="1314450" y="457200"/>
            <a:ext cx="6686550" cy="742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78911" y="4483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140969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/>
          <p:nvPr/>
        </p:nvSpPr>
        <p:spPr>
          <a:xfrm>
            <a:off x="1586611" y="2957576"/>
            <a:ext cx="1111250" cy="9525"/>
          </a:xfrm>
          <a:custGeom>
            <a:avLst/>
            <a:gdLst/>
            <a:ahLst/>
            <a:cxnLst/>
            <a:rect l="l" t="t" r="r" b="b"/>
            <a:pathLst>
              <a:path w="1111250" h="9525">
                <a:moveTo>
                  <a:pt x="1110995" y="0"/>
                </a:moveTo>
                <a:lnTo>
                  <a:pt x="0" y="0"/>
                </a:lnTo>
                <a:lnTo>
                  <a:pt x="0" y="9143"/>
                </a:lnTo>
                <a:lnTo>
                  <a:pt x="1110995" y="9143"/>
                </a:lnTo>
                <a:lnTo>
                  <a:pt x="1110995" y="0"/>
                </a:lnTo>
                <a:close/>
              </a:path>
            </a:pathLst>
          </a:custGeom>
          <a:solidFill>
            <a:srgbClr val="4D5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800" y="1548938"/>
            <a:ext cx="3810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reveal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thicke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cause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subepith</a:t>
            </a:r>
            <a:r>
              <a:rPr sz="2000" spc="-130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5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lia</a:t>
            </a:r>
            <a:r>
              <a:rPr sz="2000" spc="-3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deposits,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whic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nestl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agains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sep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rat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ot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small,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spik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lik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sions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GBM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matrix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for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reacti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z="2000" b="1" spc="6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p</a:t>
            </a:r>
            <a:r>
              <a:rPr sz="2000" b="1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000" b="1" spc="-19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7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&amp;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sz="2000" b="1" spc="-2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me</a:t>
            </a:r>
            <a:r>
              <a:rPr sz="2000" b="1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p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17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tter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sz="1800" spc="-90" dirty="0">
                <a:solidFill>
                  <a:srgbClr val="4D5573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33741"/>
            <a:ext cx="4352925" cy="3143249"/>
          </a:xfrm>
          <a:prstGeom prst="rect">
            <a:avLst/>
          </a:prstGeom>
        </p:spPr>
      </p:pic>
      <p:sp>
        <p:nvSpPr>
          <p:cNvPr id="25" name="Google Shape;3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6675" y="1857298"/>
            <a:ext cx="4914900" cy="3143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380" y="1200115"/>
            <a:ext cx="3351149" cy="3868928"/>
          </a:xfrm>
          <a:prstGeom prst="rect">
            <a:avLst/>
          </a:prstGeom>
        </p:spPr>
      </p:pic>
      <p:sp>
        <p:nvSpPr>
          <p:cNvPr id="11" name="Google Shape;3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40288" y="1285862"/>
            <a:ext cx="262271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microscopy  demonstrates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g</a:t>
            </a:r>
            <a:r>
              <a:rPr sz="2000" b="1" spc="-2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an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sz="2000" b="1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lar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 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both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noglo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ulins 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com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leme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82" y="1285862"/>
            <a:ext cx="4829175" cy="345351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5800" y="295262"/>
            <a:ext cx="6447501" cy="990600"/>
          </a:xfrm>
        </p:spPr>
        <p:txBody>
          <a:bodyPr/>
          <a:lstStyle/>
          <a:p>
            <a:r>
              <a:rPr lang="en-US" dirty="0"/>
              <a:t>         Membranous 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1781</TotalTime>
  <Words>1929</Words>
  <Application>Microsoft Office PowerPoint</Application>
  <PresentationFormat>On-screen Show (16:9)</PresentationFormat>
  <Paragraphs>290</Paragraphs>
  <Slides>53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Facet</vt:lpstr>
      <vt:lpstr>                         Renal Pathology                          Glomerular diseases                                            L2</vt:lpstr>
      <vt:lpstr>PowerPoint Presentation</vt:lpstr>
      <vt:lpstr>PowerPoint Presentation</vt:lpstr>
      <vt:lpstr>PowerPoint Presentation</vt:lpstr>
      <vt:lpstr>Membranous GN</vt:lpstr>
      <vt:lpstr>Membranous GN</vt:lpstr>
      <vt:lpstr>Membranous GN</vt:lpstr>
      <vt:lpstr>Membranous GN</vt:lpstr>
      <vt:lpstr>         Membranous GN</vt:lpstr>
      <vt:lpstr>Membranous GN</vt:lpstr>
      <vt:lpstr>Membranous GN ( cont )</vt:lpstr>
      <vt:lpstr>Nephritic Syndrome</vt:lpstr>
      <vt:lpstr>Nephritic Syndrome</vt:lpstr>
      <vt:lpstr>Acute Diffuse Proliferative GN</vt:lpstr>
      <vt:lpstr>POSTSTREPTOCOCCAL GN </vt:lpstr>
      <vt:lpstr>Poststrep GN ( cont )       </vt:lpstr>
      <vt:lpstr>Poststrep GN ( cont ) </vt:lpstr>
      <vt:lpstr>Post infectious GN LM morphology</vt:lpstr>
      <vt:lpstr>Post infectious GN EM morphology</vt:lpstr>
      <vt:lpstr>Post infectious GN </vt:lpstr>
      <vt:lpstr>Acute proliferative GN</vt:lpstr>
      <vt:lpstr>         IgA Nephropathy (IgA-N)</vt:lpstr>
      <vt:lpstr>IgA Nephropathy</vt:lpstr>
      <vt:lpstr>IgA Nephropathy</vt:lpstr>
      <vt:lpstr>Pathogenesis of IgA-N</vt:lpstr>
      <vt:lpstr>IgA - Nephropathy</vt:lpstr>
      <vt:lpstr>Membranoproliferative (mesangiocapillary) GN</vt:lpstr>
      <vt:lpstr>MPGN</vt:lpstr>
      <vt:lpstr>MPGN</vt:lpstr>
      <vt:lpstr>MPGN</vt:lpstr>
      <vt:lpstr>MPGN</vt:lpstr>
      <vt:lpstr>MPGN EM</vt:lpstr>
      <vt:lpstr>PowerPoint Presentation</vt:lpstr>
      <vt:lpstr>MPGN LM morphology</vt:lpstr>
      <vt:lpstr>Dense Deposit Disease (DDD)</vt:lpstr>
      <vt:lpstr>Dense Deposit Disease (DDD)</vt:lpstr>
      <vt:lpstr>MPGN II/ DDD</vt:lpstr>
      <vt:lpstr>   </vt:lpstr>
      <vt:lpstr> In type I: Subendothelial deposits. In dense deposit disease: Intramembranous dense deposits. In both types: Mesangial interposition gives appearance of split basement membranes viewed by light microscopy.</vt:lpstr>
      <vt:lpstr>PowerPoint Presentation</vt:lpstr>
      <vt:lpstr>PowerPoint Presentation</vt:lpstr>
      <vt:lpstr>MPGN clinical manifestations  </vt:lpstr>
      <vt:lpstr>Hereditary Nephritis</vt:lpstr>
      <vt:lpstr>Hered. Nephritis (cont.)</vt:lpstr>
      <vt:lpstr>Alport syndrome </vt:lpstr>
      <vt:lpstr>RAPIDLY PROGRESSIVE GLOMERULONEPHRITIS (RPGN)</vt:lpstr>
      <vt:lpstr>CLASSIFCATION  AND  PATHOGENESIS OF( RPGN)  ACCORDING  TO IMMUNOFLUORESCENCE  FINDING    </vt:lpstr>
      <vt:lpstr>RPGN (cont)</vt:lpstr>
      <vt:lpstr>MORPHOLOGY OF RPGN</vt:lpstr>
      <vt:lpstr>MORPHOLOGY OF RPGN LM</vt:lpstr>
      <vt:lpstr>                     Cresentric GN</vt:lpstr>
      <vt:lpstr>Prognosis of ( RPGN)</vt:lpstr>
      <vt:lpstr>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Disease</dc:title>
  <dc:creator>mohammed hayel</dc:creator>
  <cp:lastModifiedBy>Rafthijzeen@outlook.com</cp:lastModifiedBy>
  <cp:revision>59</cp:revision>
  <dcterms:created xsi:type="dcterms:W3CDTF">2022-05-04T18:55:14Z</dcterms:created>
  <dcterms:modified xsi:type="dcterms:W3CDTF">2023-05-08T07:26:47Z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2022-05-04T00:00:00Z</vt:filetime>
  </property>
</Properties>
</file>